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2" r:id="rId5"/>
    <p:sldMasterId id="2147483692" r:id="rId6"/>
    <p:sldMasterId id="2147483701" r:id="rId7"/>
    <p:sldMasterId id="2147483702" r:id="rId8"/>
    <p:sldMasterId id="2147483706" r:id="rId9"/>
    <p:sldMasterId id="2147483711" r:id="rId10"/>
  </p:sldMasterIdLst>
  <p:notesMasterIdLst>
    <p:notesMasterId r:id="rId46"/>
  </p:notesMasterIdLst>
  <p:handoutMasterIdLst>
    <p:handoutMasterId r:id="rId47"/>
  </p:handoutMasterIdLst>
  <p:sldIdLst>
    <p:sldId id="472" r:id="rId11"/>
    <p:sldId id="837" r:id="rId12"/>
    <p:sldId id="840" r:id="rId13"/>
    <p:sldId id="507" r:id="rId14"/>
    <p:sldId id="2146847280" r:id="rId15"/>
    <p:sldId id="2146847282" r:id="rId16"/>
    <p:sldId id="2146847283" r:id="rId17"/>
    <p:sldId id="506" r:id="rId18"/>
    <p:sldId id="257" r:id="rId19"/>
    <p:sldId id="1329" r:id="rId20"/>
    <p:sldId id="636" r:id="rId21"/>
    <p:sldId id="635" r:id="rId22"/>
    <p:sldId id="294" r:id="rId23"/>
    <p:sldId id="275" r:id="rId24"/>
    <p:sldId id="1330" r:id="rId25"/>
    <p:sldId id="291" r:id="rId26"/>
    <p:sldId id="270" r:id="rId27"/>
    <p:sldId id="265" r:id="rId28"/>
    <p:sldId id="289" r:id="rId29"/>
    <p:sldId id="285" r:id="rId30"/>
    <p:sldId id="2146847286" r:id="rId31"/>
    <p:sldId id="318" r:id="rId32"/>
    <p:sldId id="2146847288" r:id="rId33"/>
    <p:sldId id="320" r:id="rId34"/>
    <p:sldId id="2147377076" r:id="rId35"/>
    <p:sldId id="2147377069" r:id="rId36"/>
    <p:sldId id="319" r:id="rId37"/>
    <p:sldId id="2147377093" r:id="rId38"/>
    <p:sldId id="2147377094" r:id="rId39"/>
    <p:sldId id="2147377095" r:id="rId40"/>
    <p:sldId id="2147377092" r:id="rId41"/>
    <p:sldId id="2147377075" r:id="rId42"/>
    <p:sldId id="2147377083" r:id="rId43"/>
    <p:sldId id="839" r:id="rId44"/>
    <p:sldId id="813" r:id="rId4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50036-BB00-2B58-AC14-87F4EC3FA9B4}" name="Roberts, Nicholas P. (ELD)" initials="RNP(" userId="S::Nicholas.P.Roberts@mass.gov::e42477b6-73ba-4779-9746-b20104d57a5b" providerId="AD"/>
  <p188:author id="{C5784F77-BEC9-907E-5D14-6FEEE20296AA}" name="Philbrick, Shannon (ELD)" initials="PS(" userId="S::shannon.philbrick@mass.gov::6bfe0104-2f17-4a97-a9c3-3b4a60c642d5" providerId="AD"/>
  <p188:author id="{14D1DFED-80A6-11E3-D81A-820FA11158B4}" name="Vidler, Lynn (ELD)" initials="VL(" userId="S::Lynn.Vidler@mass.gov::1675df6e-cb8d-4bc7-97a2-e341fd57e1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FE"/>
    <a:srgbClr val="D7E0FD"/>
    <a:srgbClr val="FFEEB9"/>
    <a:srgbClr val="064FBA"/>
    <a:srgbClr val="F45F0C"/>
    <a:srgbClr val="FFD03B"/>
    <a:srgbClr val="4604BC"/>
    <a:srgbClr val="CAEAFE"/>
    <a:srgbClr val="0039AC"/>
    <a:srgbClr val="DAF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529" autoAdjust="0"/>
  </p:normalViewPr>
  <p:slideViewPr>
    <p:cSldViewPr snapToGrid="0">
      <p:cViewPr varScale="1">
        <p:scale>
          <a:sx n="95" d="100"/>
          <a:sy n="95" d="100"/>
        </p:scale>
        <p:origin x="2022"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3JY\AppData\Local\Microsoft\Windows\INetCache\Content.Outlook\IP21N9XO\ccsq_ling_cc_comorbid_dy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34916538117904"/>
          <c:y val="0.13706898184015115"/>
          <c:w val="0.74150755208318297"/>
          <c:h val="0.79980712191432046"/>
        </c:manualLayout>
      </c:layout>
      <c:barChart>
        <c:barDir val="bar"/>
        <c:grouping val="stacked"/>
        <c:varyColors val="0"/>
        <c:ser>
          <c:idx val="1"/>
          <c:order val="0"/>
          <c:tx>
            <c:strRef>
              <c:f>'CC comorbidity data'!$C$2</c:f>
              <c:strCache>
                <c:ptCount val="1"/>
                <c:pt idx="0">
                  <c:v>Only condition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'CC comorbidity data'!$A$4:$B$24</c:f>
              <c:strCache>
                <c:ptCount val="21"/>
                <c:pt idx="0">
                  <c:v>Autism Spectrum Disorders</c:v>
                </c:pt>
                <c:pt idx="1">
                  <c:v>HIV/AIDS</c:v>
                </c:pt>
                <c:pt idx="2">
                  <c:v>Schizophrenia/Other Psychotic Disorders</c:v>
                </c:pt>
                <c:pt idx="3">
                  <c:v>Arthritis</c:v>
                </c:pt>
                <c:pt idx="4">
                  <c:v>Cancer</c:v>
                </c:pt>
                <c:pt idx="5">
                  <c:v>Depression </c:v>
                </c:pt>
                <c:pt idx="6">
                  <c:v>Osteoporosis</c:v>
                </c:pt>
                <c:pt idx="7">
                  <c:v>Hepatitis (Chronic Viral B &amp; C)</c:v>
                </c:pt>
                <c:pt idx="8">
                  <c:v>Hyperlipidemia</c:v>
                </c:pt>
                <c:pt idx="9">
                  <c:v>Hypertension</c:v>
                </c:pt>
                <c:pt idx="10">
                  <c:v>Alzheimer's Disease/Dementia</c:v>
                </c:pt>
                <c:pt idx="11">
                  <c:v>Drug Abuse/Substance Abuse</c:v>
                </c:pt>
                <c:pt idx="12">
                  <c:v>Alcohol Abuse</c:v>
                </c:pt>
                <c:pt idx="13">
                  <c:v>Diabetes</c:v>
                </c:pt>
                <c:pt idx="14">
                  <c:v>Asthma</c:v>
                </c:pt>
                <c:pt idx="15">
                  <c:v>Ischemic Heart Disease</c:v>
                </c:pt>
                <c:pt idx="16">
                  <c:v>COPD</c:v>
                </c:pt>
                <c:pt idx="17">
                  <c:v>Chronic Kidney Disease</c:v>
                </c:pt>
                <c:pt idx="18">
                  <c:v>Atrial Fibrillation</c:v>
                </c:pt>
                <c:pt idx="19">
                  <c:v>Stroke</c:v>
                </c:pt>
                <c:pt idx="20">
                  <c:v>Heart Failure</c:v>
                </c:pt>
              </c:strCache>
            </c:strRef>
          </c:cat>
          <c:val>
            <c:numRef>
              <c:f>'CC comorbidity data'!$C$4:$C$24</c:f>
              <c:numCache>
                <c:formatCode>0%</c:formatCode>
                <c:ptCount val="21"/>
                <c:pt idx="0">
                  <c:v>0.30675348244</c:v>
                </c:pt>
                <c:pt idx="1">
                  <c:v>9.9870555567000002E-2</c:v>
                </c:pt>
                <c:pt idx="2">
                  <c:v>8.8430785052999991E-2</c:v>
                </c:pt>
                <c:pt idx="3">
                  <c:v>7.3568013003000005E-2</c:v>
                </c:pt>
                <c:pt idx="4">
                  <c:v>6.3278938143000008E-2</c:v>
                </c:pt>
                <c:pt idx="5">
                  <c:v>5.9986881278000004E-2</c:v>
                </c:pt>
                <c:pt idx="6">
                  <c:v>5.5412544721000004E-2</c:v>
                </c:pt>
                <c:pt idx="7">
                  <c:v>5.0433448765E-2</c:v>
                </c:pt>
                <c:pt idx="8">
                  <c:v>4.6406590314000004E-2</c:v>
                </c:pt>
                <c:pt idx="9">
                  <c:v>4.5888516728999997E-2</c:v>
                </c:pt>
                <c:pt idx="10">
                  <c:v>4.5568847087E-2</c:v>
                </c:pt>
                <c:pt idx="11">
                  <c:v>3.9257227693000003E-2</c:v>
                </c:pt>
                <c:pt idx="12">
                  <c:v>3.6801874408E-2</c:v>
                </c:pt>
                <c:pt idx="13">
                  <c:v>3.2861067776000001E-2</c:v>
                </c:pt>
                <c:pt idx="14">
                  <c:v>3.1999697427999997E-2</c:v>
                </c:pt>
                <c:pt idx="15">
                  <c:v>2.8274484636000002E-2</c:v>
                </c:pt>
                <c:pt idx="16">
                  <c:v>2.0106179712999998E-2</c:v>
                </c:pt>
                <c:pt idx="17">
                  <c:v>1.5602114537E-2</c:v>
                </c:pt>
                <c:pt idx="18">
                  <c:v>1.5081354662E-2</c:v>
                </c:pt>
                <c:pt idx="19">
                  <c:v>1.0031262814999999E-2</c:v>
                </c:pt>
                <c:pt idx="20">
                  <c:v>1.0026077103999999E-2</c:v>
                </c:pt>
              </c:numCache>
            </c:numRef>
          </c:val>
          <c:extLst>
            <c:ext xmlns:c16="http://schemas.microsoft.com/office/drawing/2014/chart" uri="{C3380CC4-5D6E-409C-BE32-E72D297353CC}">
              <c16:uniqueId val="{00000000-F738-4268-81A2-3DD06D4DA938}"/>
            </c:ext>
          </c:extLst>
        </c:ser>
        <c:ser>
          <c:idx val="2"/>
          <c:order val="1"/>
          <c:tx>
            <c:strRef>
              <c:f>'CC comorbidity data'!$D$2</c:f>
              <c:strCache>
                <c:ptCount val="1"/>
                <c:pt idx="0">
                  <c:v>1 to 2 other conditions </c:v>
                </c:pt>
              </c:strCache>
            </c:strRef>
          </c:tx>
          <c:spPr>
            <a:solidFill>
              <a:srgbClr val="F0F3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'CC comorbidity data'!$A$4:$B$24</c:f>
              <c:strCache>
                <c:ptCount val="21"/>
                <c:pt idx="0">
                  <c:v>Autism Spectrum Disorders</c:v>
                </c:pt>
                <c:pt idx="1">
                  <c:v>HIV/AIDS</c:v>
                </c:pt>
                <c:pt idx="2">
                  <c:v>Schizophrenia/Other Psychotic Disorders</c:v>
                </c:pt>
                <c:pt idx="3">
                  <c:v>Arthritis</c:v>
                </c:pt>
                <c:pt idx="4">
                  <c:v>Cancer</c:v>
                </c:pt>
                <c:pt idx="5">
                  <c:v>Depression </c:v>
                </c:pt>
                <c:pt idx="6">
                  <c:v>Osteoporosis</c:v>
                </c:pt>
                <c:pt idx="7">
                  <c:v>Hepatitis (Chronic Viral B &amp; C)</c:v>
                </c:pt>
                <c:pt idx="8">
                  <c:v>Hyperlipidemia</c:v>
                </c:pt>
                <c:pt idx="9">
                  <c:v>Hypertension</c:v>
                </c:pt>
                <c:pt idx="10">
                  <c:v>Alzheimer's Disease/Dementia</c:v>
                </c:pt>
                <c:pt idx="11">
                  <c:v>Drug Abuse/Substance Abuse</c:v>
                </c:pt>
                <c:pt idx="12">
                  <c:v>Alcohol Abuse</c:v>
                </c:pt>
                <c:pt idx="13">
                  <c:v>Diabetes</c:v>
                </c:pt>
                <c:pt idx="14">
                  <c:v>Asthma</c:v>
                </c:pt>
                <c:pt idx="15">
                  <c:v>Ischemic Heart Disease</c:v>
                </c:pt>
                <c:pt idx="16">
                  <c:v>COPD</c:v>
                </c:pt>
                <c:pt idx="17">
                  <c:v>Chronic Kidney Disease</c:v>
                </c:pt>
                <c:pt idx="18">
                  <c:v>Atrial Fibrillation</c:v>
                </c:pt>
                <c:pt idx="19">
                  <c:v>Stroke</c:v>
                </c:pt>
                <c:pt idx="20">
                  <c:v>Heart Failure</c:v>
                </c:pt>
              </c:strCache>
            </c:strRef>
          </c:cat>
          <c:val>
            <c:numRef>
              <c:f>'CC comorbidity data'!$D$4:$D$24</c:f>
              <c:numCache>
                <c:formatCode>0%</c:formatCode>
                <c:ptCount val="21"/>
                <c:pt idx="0">
                  <c:v>0.40940681431000003</c:v>
                </c:pt>
                <c:pt idx="1">
                  <c:v>0.29334822639999997</c:v>
                </c:pt>
                <c:pt idx="2">
                  <c:v>0.22107823545999999</c:v>
                </c:pt>
                <c:pt idx="3">
                  <c:v>0.26885689586</c:v>
                </c:pt>
                <c:pt idx="4">
                  <c:v>0.24718546202</c:v>
                </c:pt>
                <c:pt idx="5">
                  <c:v>0.22653337784000002</c:v>
                </c:pt>
                <c:pt idx="6">
                  <c:v>0.27133454028999998</c:v>
                </c:pt>
                <c:pt idx="7">
                  <c:v>0.21453970763000002</c:v>
                </c:pt>
                <c:pt idx="8">
                  <c:v>0.31619182554999997</c:v>
                </c:pt>
                <c:pt idx="9">
                  <c:v>0.31731811487</c:v>
                </c:pt>
                <c:pt idx="10">
                  <c:v>0.15931508950000001</c:v>
                </c:pt>
                <c:pt idx="11">
                  <c:v>0.19782867195000001</c:v>
                </c:pt>
                <c:pt idx="12">
                  <c:v>0.19349440834999998</c:v>
                </c:pt>
                <c:pt idx="13">
                  <c:v>0.20318168834000003</c:v>
                </c:pt>
                <c:pt idx="14">
                  <c:v>0.19196171382999999</c:v>
                </c:pt>
                <c:pt idx="15">
                  <c:v>0.1743018482</c:v>
                </c:pt>
                <c:pt idx="16">
                  <c:v>0.13483824002</c:v>
                </c:pt>
                <c:pt idx="17">
                  <c:v>0.15394593225</c:v>
                </c:pt>
                <c:pt idx="18">
                  <c:v>0.13327983154</c:v>
                </c:pt>
                <c:pt idx="19">
                  <c:v>9.9837738709999999E-2</c:v>
                </c:pt>
                <c:pt idx="20">
                  <c:v>8.4487420044999997E-2</c:v>
                </c:pt>
              </c:numCache>
            </c:numRef>
          </c:val>
          <c:extLst>
            <c:ext xmlns:c16="http://schemas.microsoft.com/office/drawing/2014/chart" uri="{C3380CC4-5D6E-409C-BE32-E72D297353CC}">
              <c16:uniqueId val="{00000001-F738-4268-81A2-3DD06D4DA938}"/>
            </c:ext>
          </c:extLst>
        </c:ser>
        <c:ser>
          <c:idx val="3"/>
          <c:order val="2"/>
          <c:tx>
            <c:strRef>
              <c:f>'CC comorbidity data'!$E$2</c:f>
              <c:strCache>
                <c:ptCount val="1"/>
                <c:pt idx="0">
                  <c:v>3 to 4 other conditions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'CC comorbidity data'!$A$4:$B$24</c:f>
              <c:strCache>
                <c:ptCount val="21"/>
                <c:pt idx="0">
                  <c:v>Autism Spectrum Disorders</c:v>
                </c:pt>
                <c:pt idx="1">
                  <c:v>HIV/AIDS</c:v>
                </c:pt>
                <c:pt idx="2">
                  <c:v>Schizophrenia/Other Psychotic Disorders</c:v>
                </c:pt>
                <c:pt idx="3">
                  <c:v>Arthritis</c:v>
                </c:pt>
                <c:pt idx="4">
                  <c:v>Cancer</c:v>
                </c:pt>
                <c:pt idx="5">
                  <c:v>Depression </c:v>
                </c:pt>
                <c:pt idx="6">
                  <c:v>Osteoporosis</c:v>
                </c:pt>
                <c:pt idx="7">
                  <c:v>Hepatitis (Chronic Viral B &amp; C)</c:v>
                </c:pt>
                <c:pt idx="8">
                  <c:v>Hyperlipidemia</c:v>
                </c:pt>
                <c:pt idx="9">
                  <c:v>Hypertension</c:v>
                </c:pt>
                <c:pt idx="10">
                  <c:v>Alzheimer's Disease/Dementia</c:v>
                </c:pt>
                <c:pt idx="11">
                  <c:v>Drug Abuse/Substance Abuse</c:v>
                </c:pt>
                <c:pt idx="12">
                  <c:v>Alcohol Abuse</c:v>
                </c:pt>
                <c:pt idx="13">
                  <c:v>Diabetes</c:v>
                </c:pt>
                <c:pt idx="14">
                  <c:v>Asthma</c:v>
                </c:pt>
                <c:pt idx="15">
                  <c:v>Ischemic Heart Disease</c:v>
                </c:pt>
                <c:pt idx="16">
                  <c:v>COPD</c:v>
                </c:pt>
                <c:pt idx="17">
                  <c:v>Chronic Kidney Disease</c:v>
                </c:pt>
                <c:pt idx="18">
                  <c:v>Atrial Fibrillation</c:v>
                </c:pt>
                <c:pt idx="19">
                  <c:v>Stroke</c:v>
                </c:pt>
                <c:pt idx="20">
                  <c:v>Heart Failure</c:v>
                </c:pt>
              </c:strCache>
            </c:strRef>
          </c:cat>
          <c:val>
            <c:numRef>
              <c:f>'CC comorbidity data'!$E$4:$E$24</c:f>
              <c:numCache>
                <c:formatCode>0%</c:formatCode>
                <c:ptCount val="21"/>
                <c:pt idx="0">
                  <c:v>0.17281057743000003</c:v>
                </c:pt>
                <c:pt idx="1">
                  <c:v>0.27780445538999998</c:v>
                </c:pt>
                <c:pt idx="2">
                  <c:v>0.23150139883000001</c:v>
                </c:pt>
                <c:pt idx="3">
                  <c:v>0.31349712035999999</c:v>
                </c:pt>
                <c:pt idx="4">
                  <c:v>0.31197364381999998</c:v>
                </c:pt>
                <c:pt idx="5">
                  <c:v>0.28501586026999998</c:v>
                </c:pt>
                <c:pt idx="6">
                  <c:v>0.30087740598000001</c:v>
                </c:pt>
                <c:pt idx="7">
                  <c:v>0.26551932506999998</c:v>
                </c:pt>
                <c:pt idx="8">
                  <c:v>0.33613359158</c:v>
                </c:pt>
                <c:pt idx="9">
                  <c:v>0.34009307704999997</c:v>
                </c:pt>
                <c:pt idx="10">
                  <c:v>0.25337599632000002</c:v>
                </c:pt>
                <c:pt idx="11">
                  <c:v>0.26080097923000001</c:v>
                </c:pt>
                <c:pt idx="12">
                  <c:v>0.27393110554</c:v>
                </c:pt>
                <c:pt idx="13">
                  <c:v>0.35390357746000001</c:v>
                </c:pt>
                <c:pt idx="14">
                  <c:v>0.29241496408000001</c:v>
                </c:pt>
                <c:pt idx="15">
                  <c:v>0.32915463893999997</c:v>
                </c:pt>
                <c:pt idx="16">
                  <c:v>0.25706218359999999</c:v>
                </c:pt>
                <c:pt idx="17">
                  <c:v>0.34412235139000003</c:v>
                </c:pt>
                <c:pt idx="18">
                  <c:v>0.27608446274999998</c:v>
                </c:pt>
                <c:pt idx="19">
                  <c:v>0.24785057048999998</c:v>
                </c:pt>
                <c:pt idx="20">
                  <c:v>0.24097210649</c:v>
                </c:pt>
              </c:numCache>
            </c:numRef>
          </c:val>
          <c:extLst>
            <c:ext xmlns:c16="http://schemas.microsoft.com/office/drawing/2014/chart" uri="{C3380CC4-5D6E-409C-BE32-E72D297353CC}">
              <c16:uniqueId val="{00000002-F738-4268-81A2-3DD06D4DA938}"/>
            </c:ext>
          </c:extLst>
        </c:ser>
        <c:ser>
          <c:idx val="4"/>
          <c:order val="3"/>
          <c:tx>
            <c:strRef>
              <c:f>'CC comorbidity data'!$F$2</c:f>
              <c:strCache>
                <c:ptCount val="1"/>
                <c:pt idx="0">
                  <c:v>5+ other conditions </c:v>
                </c:pt>
              </c:strCache>
            </c:strRef>
          </c:tx>
          <c:spPr>
            <a:solidFill>
              <a:srgbClr val="40C5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'CC comorbidity data'!$A$4:$B$24</c:f>
              <c:strCache>
                <c:ptCount val="21"/>
                <c:pt idx="0">
                  <c:v>Autism Spectrum Disorders</c:v>
                </c:pt>
                <c:pt idx="1">
                  <c:v>HIV/AIDS</c:v>
                </c:pt>
                <c:pt idx="2">
                  <c:v>Schizophrenia/Other Psychotic Disorders</c:v>
                </c:pt>
                <c:pt idx="3">
                  <c:v>Arthritis</c:v>
                </c:pt>
                <c:pt idx="4">
                  <c:v>Cancer</c:v>
                </c:pt>
                <c:pt idx="5">
                  <c:v>Depression </c:v>
                </c:pt>
                <c:pt idx="6">
                  <c:v>Osteoporosis</c:v>
                </c:pt>
                <c:pt idx="7">
                  <c:v>Hepatitis (Chronic Viral B &amp; C)</c:v>
                </c:pt>
                <c:pt idx="8">
                  <c:v>Hyperlipidemia</c:v>
                </c:pt>
                <c:pt idx="9">
                  <c:v>Hypertension</c:v>
                </c:pt>
                <c:pt idx="10">
                  <c:v>Alzheimer's Disease/Dementia</c:v>
                </c:pt>
                <c:pt idx="11">
                  <c:v>Drug Abuse/Substance Abuse</c:v>
                </c:pt>
                <c:pt idx="12">
                  <c:v>Alcohol Abuse</c:v>
                </c:pt>
                <c:pt idx="13">
                  <c:v>Diabetes</c:v>
                </c:pt>
                <c:pt idx="14">
                  <c:v>Asthma</c:v>
                </c:pt>
                <c:pt idx="15">
                  <c:v>Ischemic Heart Disease</c:v>
                </c:pt>
                <c:pt idx="16">
                  <c:v>COPD</c:v>
                </c:pt>
                <c:pt idx="17">
                  <c:v>Chronic Kidney Disease</c:v>
                </c:pt>
                <c:pt idx="18">
                  <c:v>Atrial Fibrillation</c:v>
                </c:pt>
                <c:pt idx="19">
                  <c:v>Stroke</c:v>
                </c:pt>
                <c:pt idx="20">
                  <c:v>Heart Failure</c:v>
                </c:pt>
              </c:strCache>
            </c:strRef>
          </c:cat>
          <c:val>
            <c:numRef>
              <c:f>'CC comorbidity data'!$F$4:$F$24</c:f>
              <c:numCache>
                <c:formatCode>0%</c:formatCode>
                <c:ptCount val="21"/>
                <c:pt idx="0">
                  <c:v>0.11102912583000001</c:v>
                </c:pt>
                <c:pt idx="1">
                  <c:v>0.32897676263999998</c:v>
                </c:pt>
                <c:pt idx="2">
                  <c:v>0.45898958066000001</c:v>
                </c:pt>
                <c:pt idx="3">
                  <c:v>0.34407797078000002</c:v>
                </c:pt>
                <c:pt idx="4">
                  <c:v>0.37756195601999998</c:v>
                </c:pt>
                <c:pt idx="5">
                  <c:v>0.42846388061000001</c:v>
                </c:pt>
                <c:pt idx="6">
                  <c:v>0.37237550900999999</c:v>
                </c:pt>
                <c:pt idx="7">
                  <c:v>0.46950751853</c:v>
                </c:pt>
                <c:pt idx="8">
                  <c:v>0.30126799255000003</c:v>
                </c:pt>
                <c:pt idx="9">
                  <c:v>0.29670029134999998</c:v>
                </c:pt>
                <c:pt idx="10">
                  <c:v>0.54174006709</c:v>
                </c:pt>
                <c:pt idx="11">
                  <c:v>0.50211312112000006</c:v>
                </c:pt>
                <c:pt idx="12">
                  <c:v>0.49577261171000003</c:v>
                </c:pt>
                <c:pt idx="13">
                  <c:v>0.41005366643000002</c:v>
                </c:pt>
                <c:pt idx="14">
                  <c:v>0.48362362466000003</c:v>
                </c:pt>
                <c:pt idx="15">
                  <c:v>0.46826902821999999</c:v>
                </c:pt>
                <c:pt idx="16">
                  <c:v>0.58799339666999995</c:v>
                </c:pt>
                <c:pt idx="17">
                  <c:v>0.48632960183000001</c:v>
                </c:pt>
                <c:pt idx="18">
                  <c:v>0.57555435104999997</c:v>
                </c:pt>
                <c:pt idx="19">
                  <c:v>0.64228042798999996</c:v>
                </c:pt>
                <c:pt idx="20">
                  <c:v>0.66451439635999998</c:v>
                </c:pt>
              </c:numCache>
            </c:numRef>
          </c:val>
          <c:extLst>
            <c:ext xmlns:c16="http://schemas.microsoft.com/office/drawing/2014/chart" uri="{C3380CC4-5D6E-409C-BE32-E72D297353CC}">
              <c16:uniqueId val="{00000003-F738-4268-81A2-3DD06D4DA938}"/>
            </c:ext>
          </c:extLst>
        </c:ser>
        <c:dLbls>
          <c:dLblPos val="ctr"/>
          <c:showLegendKey val="0"/>
          <c:showVal val="1"/>
          <c:showCatName val="0"/>
          <c:showSerName val="0"/>
          <c:showPercent val="0"/>
          <c:showBubbleSize val="0"/>
        </c:dLbls>
        <c:gapWidth val="75"/>
        <c:overlap val="100"/>
        <c:axId val="424476624"/>
        <c:axId val="424477800"/>
      </c:barChart>
      <c:catAx>
        <c:axId val="424476624"/>
        <c:scaling>
          <c:orientation val="minMax"/>
        </c:scaling>
        <c:delete val="0"/>
        <c:axPos val="l"/>
        <c:numFmt formatCode="General" sourceLinked="0"/>
        <c:majorTickMark val="none"/>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4477800"/>
        <c:crosses val="autoZero"/>
        <c:auto val="1"/>
        <c:lblAlgn val="ctr"/>
        <c:lblOffset val="100"/>
        <c:noMultiLvlLbl val="0"/>
      </c:catAx>
      <c:valAx>
        <c:axId val="424477800"/>
        <c:scaling>
          <c:orientation val="minMax"/>
          <c:max val="1"/>
        </c:scaling>
        <c:delete val="1"/>
        <c:axPos val="b"/>
        <c:numFmt formatCode="0%" sourceLinked="1"/>
        <c:majorTickMark val="none"/>
        <c:minorTickMark val="none"/>
        <c:tickLblPos val="nextTo"/>
        <c:crossAx val="424476624"/>
        <c:crosses val="autoZero"/>
        <c:crossBetween val="between"/>
      </c:valAx>
      <c:spPr>
        <a:noFill/>
        <a:ln>
          <a:noFill/>
        </a:ln>
        <a:effectLst/>
      </c:spPr>
    </c:plotArea>
    <c:legend>
      <c:legendPos val="b"/>
      <c:layout>
        <c:manualLayout>
          <c:xMode val="edge"/>
          <c:yMode val="edge"/>
          <c:x val="5.2332797759349368E-2"/>
          <c:y val="3.769143988580375E-2"/>
          <c:w val="0.83449585813723559"/>
          <c:h val="6.4033533637242721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w="1270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EE8D05-FF76-C46A-92B1-B181C8EBE4A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B8F111-A7E9-2D9B-182D-4F87B987F8C9}"/>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C95A612-0EF2-41D8-B67A-4DDA83C923DD}" type="datetimeFigureOut">
              <a:rPr lang="en-US" smtClean="0"/>
              <a:t>9/18/2024</a:t>
            </a:fld>
            <a:endParaRPr lang="en-US"/>
          </a:p>
        </p:txBody>
      </p:sp>
      <p:sp>
        <p:nvSpPr>
          <p:cNvPr id="4" name="Footer Placeholder 3">
            <a:extLst>
              <a:ext uri="{FF2B5EF4-FFF2-40B4-BE49-F238E27FC236}">
                <a16:creationId xmlns:a16="http://schemas.microsoft.com/office/drawing/2014/main" id="{CE155E62-C4DC-F3DD-8A04-15A7B10FD508}"/>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1B537D-9213-55DE-E568-B704B7AC87C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7007B7D5-4408-4708-AC4F-F0D29F6150E6}" type="slidenum">
              <a:rPr lang="en-US" smtClean="0"/>
              <a:t>‹#›</a:t>
            </a:fld>
            <a:endParaRPr lang="en-US"/>
          </a:p>
        </p:txBody>
      </p:sp>
    </p:spTree>
    <p:extLst>
      <p:ext uri="{BB962C8B-B14F-4D97-AF65-F5344CB8AC3E}">
        <p14:creationId xmlns:p14="http://schemas.microsoft.com/office/powerpoint/2010/main" val="25558790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380BCD5-99EA-4839-A35C-595029302E4B}" type="datetimeFigureOut">
              <a:rPr lang="en-US" smtClean="0"/>
              <a:t>9/18/2024</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7C17A72-7A47-4F30-B8DD-967509305040}" type="slidenum">
              <a:rPr lang="en-US" smtClean="0"/>
              <a:t>‹#›</a:t>
            </a:fld>
            <a:endParaRPr lang="en-US" dirty="0"/>
          </a:p>
        </p:txBody>
      </p:sp>
    </p:spTree>
    <p:extLst>
      <p:ext uri="{BB962C8B-B14F-4D97-AF65-F5344CB8AC3E}">
        <p14:creationId xmlns:p14="http://schemas.microsoft.com/office/powerpoint/2010/main" val="12405709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of dementia varies by Health Plan from 2.4% in CT, our newest plan with youngest average age of membership, to over 12% in SCO with high levels of disability.</a:t>
            </a:r>
          </a:p>
          <a:p>
            <a:endParaRPr lang="en-US" dirty="0"/>
          </a:p>
          <a:p>
            <a:r>
              <a:rPr lang="en-US" dirty="0"/>
              <a:t>Prevalence varies a lot by data definitions:  what data source is included, how many claims are required to confirm the diagnosis, from what time period are the claims pulled. By one data definition our SCO dementia prevalence is over 30%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DC9A-DA3E-4454-A98E-73015B99C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43B78A-48A3-66CD-55D7-836B5847B45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510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a program to help support our members with dementia by helping their family caregivers cope with the condition.  </a:t>
            </a:r>
          </a:p>
          <a:p>
            <a:endParaRPr lang="en-US" dirty="0"/>
          </a:p>
          <a:p>
            <a:r>
              <a:rPr lang="en-US" dirty="0"/>
              <a:t>We’ve provided these consultations to thousands of members</a:t>
            </a:r>
          </a:p>
          <a:p>
            <a:endParaRPr lang="en-US" dirty="0"/>
          </a:p>
          <a:p>
            <a:r>
              <a:rPr lang="en-US" dirty="0"/>
              <a:t>We are continually evolving the program.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1111F-1978-3743-922A-18DF3E8E5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84E8DE7-9A72-9E75-E147-A5B1E9FCC1C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99526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85750">
              <a:buClr>
                <a:schemeClr val="tx2"/>
              </a:buClr>
              <a:buFont typeface="Wingdings" panose="05000000000000000000" pitchFamily="2" charset="2"/>
              <a:buChar char="Ø"/>
            </a:pPr>
            <a:r>
              <a:rPr lang="en-US" sz="1200" dirty="0"/>
              <a:t>Make a plan to maximize the independence of the person with memory loss</a:t>
            </a:r>
          </a:p>
          <a:p>
            <a:pPr marL="685800" lvl="1" indent="-285750">
              <a:buClr>
                <a:schemeClr val="tx2"/>
              </a:buClr>
              <a:buFont typeface="Wingdings" panose="05000000000000000000" pitchFamily="2" charset="2"/>
              <a:buChar char="Ø"/>
            </a:pPr>
            <a:r>
              <a:rPr lang="en-US" sz="1200" dirty="0"/>
              <a:t>Secure needed resources</a:t>
            </a:r>
          </a:p>
          <a:p>
            <a:pPr marL="685800" lvl="1" indent="-285750">
              <a:buClr>
                <a:schemeClr val="tx2"/>
              </a:buClr>
              <a:buFont typeface="Wingdings" panose="05000000000000000000" pitchFamily="2" charset="2"/>
              <a:buChar char="Ø"/>
            </a:pPr>
            <a:r>
              <a:rPr lang="en-US" sz="1200" dirty="0"/>
              <a:t>Develop strategies for the best possible symptom management and communication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1111F-1978-3743-922A-18DF3E8E5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41A848-EEBB-EB4E-CA59-EA741C78DE0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85094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some of the interventions the Dementia Care Consultants can use to help family caregivers provide better support to the care recipient. </a:t>
            </a:r>
          </a:p>
          <a:p>
            <a:endParaRPr lang="en-US" dirty="0"/>
          </a:p>
          <a:p>
            <a:r>
              <a:rPr lang="en-US" dirty="0"/>
              <a:t>The goal for the health plan is to reduce utilization of expensive facility based services</a:t>
            </a:r>
          </a:p>
          <a:p>
            <a:endParaRPr lang="en-US" dirty="0"/>
          </a:p>
          <a:p>
            <a:r>
              <a:rPr lang="en-US" dirty="0"/>
              <a:t>The goal for society is to reduce or delay institutionalization in long term care, aka custodial care, facilities.</a:t>
            </a:r>
          </a:p>
          <a:p>
            <a:endParaRPr lang="en-US" dirty="0"/>
          </a:p>
          <a:p>
            <a:r>
              <a:rPr lang="en-US" dirty="0"/>
              <a:t>The goal for the member is to be able to be cared for as long as possible by their own family members</a:t>
            </a:r>
          </a:p>
          <a:p>
            <a:endParaRPr lang="en-US" dirty="0"/>
          </a:p>
          <a:p>
            <a:r>
              <a:rPr lang="en-US" dirty="0"/>
              <a:t>The goal for the caregivers is reduced burnout and more satisfaction in providing care to the care recipient.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DC9A-DA3E-4454-A98E-73015B99C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A48F94-E768-2679-55DD-0F6D8B14A85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00438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a referral based   program.  </a:t>
            </a:r>
          </a:p>
          <a:p>
            <a:endParaRPr lang="en-US" dirty="0"/>
          </a:p>
          <a:p>
            <a:r>
              <a:rPr lang="en-US" dirty="0"/>
              <a:t>Referrals can come from PCPs, from nurse care managers, or from families who learn about these services from our member materials. </a:t>
            </a:r>
          </a:p>
          <a:p>
            <a:endParaRPr lang="en-US" dirty="0"/>
          </a:p>
          <a:p>
            <a:r>
              <a:rPr lang="en-US" dirty="0"/>
              <a:t>Engagement rate is fairly high. </a:t>
            </a:r>
          </a:p>
          <a:p>
            <a:endParaRPr lang="en-US" dirty="0"/>
          </a:p>
          <a:p>
            <a:r>
              <a:rPr lang="en-US" dirty="0"/>
              <a:t>During our CO CARE AD study, we used claims based algorithms to generate referrals so we could identify a control group for the study.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DC9A-DA3E-4454-A98E-73015B99C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30C6C0A-6781-D7A3-CB27-189BC46A5A0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167017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21</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4279734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936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is the largest insurer in the US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F9980-51F7-49FB-BC73-935C90B3A9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967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62626"/>
                </a:solidFill>
                <a:effectLst/>
                <a:highlight>
                  <a:srgbClr val="FFFFFF"/>
                </a:highlight>
                <a:latin typeface="public_sans"/>
              </a:rPr>
              <a:t>The GUIDE Model will set a standard approach to care, including 24/7 access to a support line, as well as caregiver training, education, and support services </a:t>
            </a:r>
          </a:p>
          <a:p>
            <a:r>
              <a:rPr lang="en-US" b="0" i="0" dirty="0">
                <a:solidFill>
                  <a:srgbClr val="262626"/>
                </a:solidFill>
                <a:effectLst/>
                <a:highlight>
                  <a:srgbClr val="FFFFFF"/>
                </a:highlight>
                <a:latin typeface="public_sans"/>
              </a:rPr>
              <a:t>This standard approach will allow people with dementia to remain safely in their homes for longer by preventing or delaying nursing home placement and improve quality of life for both people  with dementia and their unpaid caregivers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F9980-51F7-49FB-BC73-935C90B3A9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7610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D731B-D218-4A2B-BE93-70E8E6A4D7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30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2</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233174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34</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129865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35</a:t>
            </a:fld>
            <a:endParaRPr lang="en-US" dirty="0"/>
          </a:p>
        </p:txBody>
      </p:sp>
      <p:sp>
        <p:nvSpPr>
          <p:cNvPr id="5" name="Footer Placeholder 4">
            <a:extLst>
              <a:ext uri="{FF2B5EF4-FFF2-40B4-BE49-F238E27FC236}">
                <a16:creationId xmlns:a16="http://schemas.microsoft.com/office/drawing/2014/main" id="{6AC06A05-B1F2-D37F-FD64-4F6966E92FC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3681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3</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96381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19B2D-ECD8-4409-A828-9C73108FBF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64910E1B-7AC0-8621-CF71-45D9F8897A5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19013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19B2D-ECD8-4409-A828-9C73108FBF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3CA245DA-FB95-737A-AA76-642CE374E41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0961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19B2D-ECD8-4409-A828-9C73108FBF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221CA48-41B9-9962-A235-B219AEEC7B2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10600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3F47B-83C2-4007-8E64-B59FEC396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3CEE50-254D-3D49-5DFE-FBA30F09448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1495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 and SNF use is even more magnified in dementia population.  SNF use is 5X as much as in the non dementia population.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DC9A-DA3E-4454-A98E-73015B99C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CF0DEE-08D8-949F-43BF-A8640592EEA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65232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Clr>
                <a:schemeClr val="accent3"/>
              </a:buClr>
              <a:buFont typeface="Wingdings" panose="05000000000000000000" pitchFamily="2" charset="2"/>
              <a:buChar char="Ø"/>
            </a:pPr>
            <a:r>
              <a:rPr lang="en-US" sz="1600" dirty="0"/>
              <a:t>Work as Specialists who provide education, support and care planning guidance. </a:t>
            </a:r>
          </a:p>
          <a:p>
            <a:pPr marL="342900" indent="-342900">
              <a:lnSpc>
                <a:spcPct val="150000"/>
              </a:lnSpc>
              <a:buClr>
                <a:schemeClr val="accent3"/>
              </a:buClr>
              <a:buFont typeface="Wingdings" panose="05000000000000000000" pitchFamily="2" charset="2"/>
              <a:buChar char="Ø"/>
            </a:pPr>
            <a:r>
              <a:rPr lang="en-US" sz="1600" dirty="0"/>
              <a:t>Support member/caregiver alongside RNCM management.</a:t>
            </a:r>
          </a:p>
          <a:p>
            <a:pPr marL="342900" indent="-342900">
              <a:lnSpc>
                <a:spcPct val="150000"/>
              </a:lnSpc>
              <a:buClr>
                <a:schemeClr val="accent3"/>
              </a:buClr>
              <a:buFont typeface="Wingdings" panose="05000000000000000000" pitchFamily="2" charset="2"/>
              <a:buChar char="Ø"/>
            </a:pPr>
            <a:r>
              <a:rPr lang="en-US" sz="1600" dirty="0"/>
              <a:t>average length of engagement is 4-6 months.</a:t>
            </a:r>
          </a:p>
          <a:p>
            <a:pPr marL="342900" indent="-342900">
              <a:lnSpc>
                <a:spcPct val="150000"/>
              </a:lnSpc>
              <a:buClr>
                <a:schemeClr val="accent3"/>
              </a:buClr>
              <a:buFont typeface="Wingdings" panose="05000000000000000000" pitchFamily="2" charset="2"/>
              <a:buChar char="Ø"/>
            </a:pPr>
            <a:r>
              <a:rPr lang="en-US" sz="1600" dirty="0"/>
              <a:t>Interactions are primarily telephonic or virtual (as requested).  </a:t>
            </a:r>
            <a:endParaRPr lang="en-US" sz="1400" dirty="0"/>
          </a:p>
          <a:p>
            <a:pPr marL="742950" lvl="1" indent="-342900">
              <a:buClr>
                <a:schemeClr val="accent3"/>
              </a:buClr>
              <a:buFont typeface="Wingdings" panose="05000000000000000000" pitchFamily="2" charset="2"/>
              <a:buChar char="§"/>
            </a:pPr>
            <a:r>
              <a:rPr lang="en-US" sz="1400" dirty="0"/>
              <a:t>In-person consults at Newton or Worcester Alzheimer’s Association Office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ADC9A-DA3E-4454-A98E-73015B99C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B471A1-A74B-C4A1-3415-ED9F2BA0F4A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7582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98720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2054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6745013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5413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10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45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971550" y="3733800"/>
            <a:ext cx="3429000" cy="304800"/>
          </a:xfrm>
          <a:prstGeom prst="rect">
            <a:avLst/>
          </a:prstGeom>
        </p:spPr>
        <p:txBody>
          <a:bodyPr lIns="0" tIns="0" rIns="0" bIns="0"/>
          <a:lstStyle>
            <a:lvl1pPr marL="0" indent="0">
              <a:buNone/>
              <a:defRPr sz="1350" b="0" i="0" cap="all" spc="0" baseline="0">
                <a:solidFill>
                  <a:schemeClr val="bg1"/>
                </a:solidFill>
                <a:latin typeface="DM Sans" pitchFamily="2" charset="77"/>
              </a:defRPr>
            </a:lvl1pPr>
          </a:lstStyle>
          <a:p>
            <a:pPr lvl="0"/>
            <a:r>
              <a:rPr lang="en-US"/>
              <a:t>SECTION SUBTITLE</a:t>
            </a:r>
          </a:p>
        </p:txBody>
      </p:sp>
      <p:sp>
        <p:nvSpPr>
          <p:cNvPr id="12" name="Title 1">
            <a:extLst>
              <a:ext uri="{FF2B5EF4-FFF2-40B4-BE49-F238E27FC236}">
                <a16:creationId xmlns:a16="http://schemas.microsoft.com/office/drawing/2014/main" id="{9E580CF0-1C5C-476F-80A0-9DD701D6E851}"/>
              </a:ext>
            </a:extLst>
          </p:cNvPr>
          <p:cNvSpPr>
            <a:spLocks noGrp="1"/>
          </p:cNvSpPr>
          <p:nvPr>
            <p:ph type="title"/>
          </p:nvPr>
        </p:nvSpPr>
        <p:spPr>
          <a:xfrm>
            <a:off x="971551" y="3132830"/>
            <a:ext cx="5805401" cy="600970"/>
          </a:xfrm>
          <a:prstGeom prst="rect">
            <a:avLst/>
          </a:prstGeom>
        </p:spPr>
        <p:txBody>
          <a:bodyPr lIns="0" tIns="0" rIns="0" bIns="0"/>
          <a:lstStyle>
            <a:lvl1pPr>
              <a:defRPr lang="en-US" sz="2850" b="0" cap="all" spc="0" baseline="0" dirty="0">
                <a:solidFill>
                  <a:srgbClr val="FD5D3B"/>
                </a:solidFill>
                <a:latin typeface="Bebas Neue" panose="020B0606020202050201" pitchFamily="34" charset="77"/>
                <a:ea typeface="+mn-ea"/>
                <a:cs typeface="+mn-cs"/>
              </a:defRPr>
            </a:lvl1pPr>
          </a:lstStyle>
          <a:p>
            <a:pPr marL="0" lvl="0" indent="0" fontAlgn="auto">
              <a:spcBef>
                <a:spcPts val="750"/>
              </a:spcBef>
              <a:spcAft>
                <a:spcPts val="0"/>
              </a:spcAft>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33563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457200" y="1371600"/>
            <a:ext cx="7086600" cy="4230474"/>
          </a:xfrm>
          <a:prstGeom prst="rect">
            <a:avLst/>
          </a:prstGeom>
        </p:spPr>
        <p:txBody>
          <a:bodyPr/>
          <a:lstStyle>
            <a:lvl1pPr>
              <a:defRPr sz="1500" spc="0">
                <a:solidFill>
                  <a:schemeClr val="accent1"/>
                </a:solidFill>
                <a:latin typeface="DM Sans" pitchFamily="2" charset="77"/>
              </a:defRPr>
            </a:lvl1pPr>
            <a:lvl2pPr>
              <a:defRPr sz="1350" spc="0">
                <a:solidFill>
                  <a:schemeClr val="accent1"/>
                </a:solidFill>
                <a:latin typeface="DM Sans" pitchFamily="2" charset="77"/>
              </a:defRPr>
            </a:lvl2pPr>
            <a:lvl3pPr>
              <a:defRPr sz="1200" spc="0">
                <a:solidFill>
                  <a:schemeClr val="accent1"/>
                </a:solidFill>
                <a:latin typeface="DM Sans" pitchFamily="2" charset="77"/>
              </a:defRPr>
            </a:lvl3pPr>
            <a:lvl4pPr>
              <a:defRPr sz="1050" spc="0">
                <a:solidFill>
                  <a:schemeClr val="accent1"/>
                </a:solidFill>
                <a:latin typeface="DM Sans" pitchFamily="2" charset="77"/>
              </a:defRPr>
            </a:lvl4pPr>
            <a:lvl5pPr>
              <a:defRPr sz="9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2628" y="384049"/>
            <a:ext cx="6629400" cy="347137"/>
          </a:xfrm>
          <a:prstGeom prst="rect">
            <a:avLst/>
          </a:prstGeom>
        </p:spPr>
        <p:txBody>
          <a:bodyPr/>
          <a:lstStyle>
            <a:lvl1pPr marL="0" indent="0">
              <a:buNone/>
              <a:defRPr sz="1500" b="0" cap="all" spc="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452628" y="762000"/>
            <a:ext cx="6618158" cy="381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0" i="0" spc="0">
                <a:solidFill>
                  <a:schemeClr val="accent1"/>
                </a:solidFill>
                <a:latin typeface="DM Sans" pitchFamily="2" charset="77"/>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934624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457200" y="2525518"/>
            <a:ext cx="7968075" cy="2046475"/>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400" b="1" i="0" cap="all" spc="0" baseline="0">
                <a:solidFill>
                  <a:schemeClr val="accent1"/>
                </a:solidFill>
                <a:latin typeface="DM Sans" pitchFamily="2" charset="77"/>
              </a:defRPr>
            </a:lvl1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p:nvCxnSpPr>
        <p:spPr>
          <a:xfrm>
            <a:off x="526463" y="2362200"/>
            <a:ext cx="78295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9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w/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9C6DAB21-C43F-6E45-844E-0C8EDC91D312}"/>
              </a:ext>
            </a:extLst>
          </p:cNvPr>
          <p:cNvSpPr>
            <a:spLocks noGrp="1"/>
          </p:cNvSpPr>
          <p:nvPr>
            <p:ph type="pic" sz="quarter" idx="10"/>
          </p:nvPr>
        </p:nvSpPr>
        <p:spPr>
          <a:xfrm>
            <a:off x="3474580" y="0"/>
            <a:ext cx="5669420"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p:spPr>
        <p:txBody>
          <a:bodyPr wrap="square">
            <a:noAutofit/>
          </a:bodyPr>
          <a:lstStyle>
            <a:lvl1pPr algn="ctr">
              <a:defRPr/>
            </a:lvl1pPr>
          </a:lstStyle>
          <a:p>
            <a:r>
              <a:rPr lang="en-US" dirty="0"/>
              <a:t>Click icon to add picture</a:t>
            </a:r>
          </a:p>
        </p:txBody>
      </p:sp>
      <p:sp>
        <p:nvSpPr>
          <p:cNvPr id="14" name="Freeform 13">
            <a:extLst>
              <a:ext uri="{FF2B5EF4-FFF2-40B4-BE49-F238E27FC236}">
                <a16:creationId xmlns:a16="http://schemas.microsoft.com/office/drawing/2014/main" id="{A43DC38D-7EBC-BA4B-8A65-4A87AC7CE09B}"/>
              </a:ext>
            </a:extLst>
          </p:cNvPr>
          <p:cNvSpPr/>
          <p:nvPr/>
        </p:nvSpPr>
        <p:spPr>
          <a:xfrm flipH="1">
            <a:off x="0" y="0"/>
            <a:ext cx="7191375" cy="6858000"/>
          </a:xfrm>
          <a:custGeom>
            <a:avLst/>
            <a:gdLst>
              <a:gd name="connsiteX0" fmla="*/ 9588500 w 9588500"/>
              <a:gd name="connsiteY0" fmla="*/ 0 h 6858000"/>
              <a:gd name="connsiteX1" fmla="*/ 5304599 w 9588500"/>
              <a:gd name="connsiteY1" fmla="*/ 0 h 6858000"/>
              <a:gd name="connsiteX2" fmla="*/ 4955728 w 9588500"/>
              <a:gd name="connsiteY2" fmla="*/ 0 h 6858000"/>
              <a:gd name="connsiteX3" fmla="*/ 0 w 9588500"/>
              <a:gd name="connsiteY3" fmla="*/ 6858000 h 6858000"/>
              <a:gd name="connsiteX4" fmla="*/ 5304599 w 9588500"/>
              <a:gd name="connsiteY4" fmla="*/ 6858000 h 6858000"/>
              <a:gd name="connsiteX5" fmla="*/ 6148421 w 9588500"/>
              <a:gd name="connsiteY5" fmla="*/ 6858000 h 6858000"/>
              <a:gd name="connsiteX6" fmla="*/ 9588500 w 9588500"/>
              <a:gd name="connsiteY6" fmla="*/ 6858000 h 6858000"/>
              <a:gd name="connsiteX7" fmla="*/ 9588500 w 9588500"/>
              <a:gd name="connsiteY7" fmla="*/ 2097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9588500" y="0"/>
                </a:moveTo>
                <a:lnTo>
                  <a:pt x="5304599" y="0"/>
                </a:lnTo>
                <a:lnTo>
                  <a:pt x="4955728" y="0"/>
                </a:lnTo>
                <a:lnTo>
                  <a:pt x="0" y="6858000"/>
                </a:lnTo>
                <a:lnTo>
                  <a:pt x="5304599" y="6858000"/>
                </a:lnTo>
                <a:lnTo>
                  <a:pt x="6148421" y="6858000"/>
                </a:lnTo>
                <a:lnTo>
                  <a:pt x="9588500" y="6858000"/>
                </a:lnTo>
                <a:lnTo>
                  <a:pt x="9588500" y="2097436"/>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Parallelogram 8">
            <a:extLst>
              <a:ext uri="{FF2B5EF4-FFF2-40B4-BE49-F238E27FC236}">
                <a16:creationId xmlns:a16="http://schemas.microsoft.com/office/drawing/2014/main" id="{094097E6-D4AE-544B-8A35-8351B8A0B894}"/>
              </a:ext>
            </a:extLst>
          </p:cNvPr>
          <p:cNvSpPr/>
          <p:nvPr/>
        </p:nvSpPr>
        <p:spPr>
          <a:xfrm flipH="1">
            <a:off x="3887338" y="3562350"/>
            <a:ext cx="3304037" cy="3295650"/>
          </a:xfrm>
          <a:prstGeom prst="parallelogram">
            <a:avLst>
              <a:gd name="adj" fmla="val 7226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ctrTitle"/>
          </p:nvPr>
        </p:nvSpPr>
        <p:spPr>
          <a:xfrm>
            <a:off x="467084" y="3101194"/>
            <a:ext cx="2949880" cy="3032906"/>
          </a:xfrm>
        </p:spPr>
        <p:txBody>
          <a:bodyPr/>
          <a:lstStyle>
            <a:lvl1pPr>
              <a:defRPr sz="3300" b="1">
                <a:solidFill>
                  <a:schemeClr val="bg1"/>
                </a:solidFill>
              </a:defRPr>
            </a:lvl1pPr>
          </a:lstStyle>
          <a:p>
            <a:r>
              <a:rPr lang="en-US"/>
              <a:t>Click to edit Master title style</a:t>
            </a:r>
            <a:endParaRPr lang="en-US" dirty="0"/>
          </a:p>
        </p:txBody>
      </p:sp>
      <p:pic>
        <p:nvPicPr>
          <p:cNvPr id="16" name="Graphic 15">
            <a:extLst>
              <a:ext uri="{FF2B5EF4-FFF2-40B4-BE49-F238E27FC236}">
                <a16:creationId xmlns:a16="http://schemas.microsoft.com/office/drawing/2014/main" id="{E5C43278-A057-A243-A09E-AE5631C5F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0531" y="533008"/>
            <a:ext cx="2161082" cy="373520"/>
          </a:xfrm>
          <a:prstGeom prst="rect">
            <a:avLst/>
          </a:prstGeom>
        </p:spPr>
      </p:pic>
    </p:spTree>
    <p:extLst>
      <p:ext uri="{BB962C8B-B14F-4D97-AF65-F5344CB8AC3E}">
        <p14:creationId xmlns:p14="http://schemas.microsoft.com/office/powerpoint/2010/main" val="324905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239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3744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814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35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
        <p:nvSpPr>
          <p:cNvPr id="8" name="TextBox 7"/>
          <p:cNvSpPr txBox="1"/>
          <p:nvPr userDrawn="1"/>
        </p:nvSpPr>
        <p:spPr>
          <a:xfrm>
            <a:off x="-1668146" y="4928188"/>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1" y="228600"/>
            <a:ext cx="2652325" cy="914400"/>
          </a:xfrm>
          <a:prstGeom prst="rect">
            <a:avLst/>
          </a:prstGeom>
        </p:spPr>
      </p:pic>
      <p:sp>
        <p:nvSpPr>
          <p:cNvPr id="9" name="Slide Number Placeholder 6"/>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022FF3C-310F-4809-A5BE-BC5BA8AA108D}" type="slidenum">
              <a:rPr lang="en-US" smtClean="0">
                <a:solidFill>
                  <a:prstClr val="black">
                    <a:tint val="75000"/>
                  </a:prstClr>
                </a:solidFill>
              </a:rPr>
              <a:pPr defTabSz="685800"/>
              <a:t>‹#›</a:t>
            </a:fld>
            <a:endParaRPr lang="en-US" dirty="0">
              <a:solidFill>
                <a:prstClr val="black">
                  <a:tint val="75000"/>
                </a:prstClr>
              </a:solidFill>
            </a:endParaRPr>
          </a:p>
        </p:txBody>
      </p:sp>
      <p:grpSp>
        <p:nvGrpSpPr>
          <p:cNvPr id="14" name="Group 13"/>
          <p:cNvGrpSpPr/>
          <p:nvPr userDrawn="1"/>
        </p:nvGrpSpPr>
        <p:grpSpPr>
          <a:xfrm>
            <a:off x="-16932" y="1422400"/>
            <a:ext cx="9211733" cy="1337734"/>
            <a:chOff x="-16933" y="1"/>
            <a:chExt cx="9211733" cy="1015999"/>
          </a:xfrm>
        </p:grpSpPr>
        <p:sp>
          <p:nvSpPr>
            <p:cNvPr id="15" name="Rectangle 1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685800" rtl="0" eaLnBrk="0" fontAlgn="base" latinLnBrk="0" hangingPunct="0">
                <a:lnSpc>
                  <a:spcPts val="1875"/>
                </a:lnSpc>
                <a:spcBef>
                  <a:spcPct val="0"/>
                </a:spcBef>
                <a:spcAft>
                  <a:spcPts val="750"/>
                </a:spcAft>
                <a:buClr>
                  <a:srgbClr val="FDAA03"/>
                </a:buClr>
                <a:buSzTx/>
                <a:buFontTx/>
                <a:buNone/>
                <a:tabLst/>
                <a:defRPr/>
              </a:pPr>
              <a:endParaRPr kumimoji="0" lang="en-US" sz="135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 name="Rectangle 1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685800" rtl="0" eaLnBrk="0" fontAlgn="base" latinLnBrk="0" hangingPunct="0">
                <a:lnSpc>
                  <a:spcPts val="1875"/>
                </a:lnSpc>
                <a:spcBef>
                  <a:spcPct val="0"/>
                </a:spcBef>
                <a:spcAft>
                  <a:spcPts val="750"/>
                </a:spcAft>
                <a:buClr>
                  <a:srgbClr val="FDAA03"/>
                </a:buClr>
                <a:buSzTx/>
                <a:buFontTx/>
                <a:buNone/>
                <a:tabLst/>
                <a:defRPr/>
              </a:pPr>
              <a:endParaRPr kumimoji="0" lang="en-US" sz="1350" b="1"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17" name="Title 9"/>
          <p:cNvSpPr>
            <a:spLocks noGrp="1"/>
          </p:cNvSpPr>
          <p:nvPr>
            <p:ph type="title"/>
          </p:nvPr>
        </p:nvSpPr>
        <p:spPr>
          <a:xfrm>
            <a:off x="0" y="1422401"/>
            <a:ext cx="9144000" cy="1018258"/>
          </a:xfrm>
          <a:noFill/>
          <a:ln>
            <a:noFill/>
          </a:ln>
          <a:effectLst/>
        </p:spPr>
        <p:txBody>
          <a:bodyPr/>
          <a:lstStyle/>
          <a:p>
            <a:r>
              <a:rPr lang="en-US" dirty="0"/>
              <a:t>Click to edit Master title style</a:t>
            </a:r>
          </a:p>
        </p:txBody>
      </p:sp>
    </p:spTree>
    <p:extLst>
      <p:ext uri="{BB962C8B-B14F-4D97-AF65-F5344CB8AC3E}">
        <p14:creationId xmlns:p14="http://schemas.microsoft.com/office/powerpoint/2010/main" val="1517085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4593-E110-D043-E6F7-DC48304FF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A80C6-51C5-A1EA-6B70-F070685787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14BD2-7989-DDAF-6F8A-C23694F5EAE6}"/>
              </a:ext>
            </a:extLst>
          </p:cNvPr>
          <p:cNvSpPr>
            <a:spLocks noGrp="1"/>
          </p:cNvSpPr>
          <p:nvPr>
            <p:ph type="dt" sz="half" idx="10"/>
          </p:nvPr>
        </p:nvSpPr>
        <p:spPr/>
        <p:txBody>
          <a:bodyPr/>
          <a:lstStyle/>
          <a:p>
            <a:pPr defTabSz="685800"/>
            <a:fld id="{F08DF6C9-F05E-4D82-976B-5CFB48D6559B}" type="datetimeFigureOut">
              <a:rPr lang="en-US" smtClean="0">
                <a:solidFill>
                  <a:prstClr val="black">
                    <a:tint val="82000"/>
                  </a:prstClr>
                </a:solidFill>
              </a:rPr>
              <a:pPr defTabSz="685800"/>
              <a:t>9/18/2024</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0EE8332A-B0DB-003A-37F0-66C8F3B7C18A}"/>
              </a:ext>
            </a:extLst>
          </p:cNvPr>
          <p:cNvSpPr>
            <a:spLocks noGrp="1"/>
          </p:cNvSpPr>
          <p:nvPr>
            <p:ph type="ftr" sz="quarter" idx="11"/>
          </p:nvPr>
        </p:nvSpPr>
        <p:spPr/>
        <p:txBody>
          <a:bodyPr/>
          <a:lstStyle/>
          <a:p>
            <a:pPr defTabSz="685800"/>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5BB229B8-43DC-D3F0-B024-2A4468C0691D}"/>
              </a:ext>
            </a:extLst>
          </p:cNvPr>
          <p:cNvSpPr>
            <a:spLocks noGrp="1"/>
          </p:cNvSpPr>
          <p:nvPr>
            <p:ph type="sldNum" sz="quarter" idx="12"/>
          </p:nvPr>
        </p:nvSpPr>
        <p:spPr/>
        <p:txBody>
          <a:bodyPr/>
          <a:lstStyle/>
          <a:p>
            <a:pPr defTabSz="685800"/>
            <a:fld id="{C2E72C07-0DEF-4B72-BACA-1F92B88AE88F}" type="slidenum">
              <a:rPr lang="en-US" smtClean="0">
                <a:solidFill>
                  <a:prstClr val="black">
                    <a:tint val="82000"/>
                  </a:prstClr>
                </a:solidFill>
              </a:rPr>
              <a:pPr defTabSz="685800"/>
              <a:t>‹#›</a:t>
            </a:fld>
            <a:endParaRPr lang="en-US">
              <a:solidFill>
                <a:prstClr val="black">
                  <a:tint val="82000"/>
                </a:prstClr>
              </a:solidFill>
            </a:endParaRPr>
          </a:p>
        </p:txBody>
      </p:sp>
    </p:spTree>
    <p:extLst>
      <p:ext uri="{BB962C8B-B14F-4D97-AF65-F5344CB8AC3E}">
        <p14:creationId xmlns:p14="http://schemas.microsoft.com/office/powerpoint/2010/main" val="3462389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628651" y="1470025"/>
            <a:ext cx="7974806" cy="4595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pPr defTabSz="685800"/>
            <a:fld id="{D4CE4C7D-3B0B-4297-9EB0-4241D0A9A509}" type="datetime1">
              <a:rPr lang="en-US" smtClean="0">
                <a:solidFill>
                  <a:prstClr val="black">
                    <a:tint val="82000"/>
                  </a:prstClr>
                </a:solidFill>
              </a:rPr>
              <a:pPr defTabSz="685800"/>
              <a:t>9/18/2024</a:t>
            </a:fld>
            <a:endParaRPr lang="en-US">
              <a:solidFill>
                <a:prstClr val="black">
                  <a:tint val="82000"/>
                </a:prstClr>
              </a:solidFill>
            </a:endParaRPr>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pPr defTabSz="685800"/>
            <a:r>
              <a:rPr lang="en-US">
                <a:solidFill>
                  <a:prstClr val="black">
                    <a:tint val="82000"/>
                  </a:prstClr>
                </a:solidFill>
              </a:rPr>
              <a:t>CMS footer</a:t>
            </a:r>
            <a:endParaRPr lang="en-US" dirty="0">
              <a:solidFill>
                <a:prstClr val="black">
                  <a:tint val="82000"/>
                </a:prstClr>
              </a:solidFill>
            </a:endParaRPr>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685800"/>
            <a:fld id="{C9B90C7E-19BC-E445-B622-80F592729A1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70538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440F-39E8-A636-9EB5-9CF4C22DE58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C54645-AA20-4C71-B9A9-B221D6312A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CB5E34-C884-7F00-DDA1-6DC12AA25B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84EA48-A068-3DE6-89AC-DC41B81486EE}"/>
              </a:ext>
            </a:extLst>
          </p:cNvPr>
          <p:cNvSpPr>
            <a:spLocks noGrp="1"/>
          </p:cNvSpPr>
          <p:nvPr>
            <p:ph type="dt" sz="half" idx="10"/>
          </p:nvPr>
        </p:nvSpPr>
        <p:spPr/>
        <p:txBody>
          <a:bodyPr/>
          <a:lstStyle/>
          <a:p>
            <a:pPr defTabSz="685800"/>
            <a:fld id="{F08DF6C9-F05E-4D82-976B-5CFB48D6559B}" type="datetimeFigureOut">
              <a:rPr lang="en-US" smtClean="0">
                <a:solidFill>
                  <a:prstClr val="black">
                    <a:tint val="82000"/>
                  </a:prstClr>
                </a:solidFill>
              </a:rPr>
              <a:pPr defTabSz="685800"/>
              <a:t>9/18/2024</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F377D4A9-7AFF-6E45-4AD5-DDC5A9E4895D}"/>
              </a:ext>
            </a:extLst>
          </p:cNvPr>
          <p:cNvSpPr>
            <a:spLocks noGrp="1"/>
          </p:cNvSpPr>
          <p:nvPr>
            <p:ph type="ftr" sz="quarter" idx="11"/>
          </p:nvPr>
        </p:nvSpPr>
        <p:spPr/>
        <p:txBody>
          <a:bodyPr/>
          <a:lstStyle/>
          <a:p>
            <a:pPr defTabSz="6858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8BC5D245-550F-4AB3-0423-F03A93D5BBF8}"/>
              </a:ext>
            </a:extLst>
          </p:cNvPr>
          <p:cNvSpPr>
            <a:spLocks noGrp="1"/>
          </p:cNvSpPr>
          <p:nvPr>
            <p:ph type="sldNum" sz="quarter" idx="12"/>
          </p:nvPr>
        </p:nvSpPr>
        <p:spPr/>
        <p:txBody>
          <a:bodyPr/>
          <a:lstStyle/>
          <a:p>
            <a:pPr defTabSz="685800"/>
            <a:fld id="{C2E72C07-0DEF-4B72-BACA-1F92B88AE88F}" type="slidenum">
              <a:rPr lang="en-US" smtClean="0">
                <a:solidFill>
                  <a:prstClr val="black">
                    <a:tint val="82000"/>
                  </a:prstClr>
                </a:solidFill>
              </a:rPr>
              <a:pPr defTabSz="685800"/>
              <a:t>‹#›</a:t>
            </a:fld>
            <a:endParaRPr lang="en-US">
              <a:solidFill>
                <a:prstClr val="black">
                  <a:tint val="82000"/>
                </a:prstClr>
              </a:solidFill>
            </a:endParaRPr>
          </a:p>
        </p:txBody>
      </p:sp>
    </p:spTree>
    <p:extLst>
      <p:ext uri="{BB962C8B-B14F-4D97-AF65-F5344CB8AC3E}">
        <p14:creationId xmlns:p14="http://schemas.microsoft.com/office/powerpoint/2010/main" val="331486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83FEE-8CB1-58F4-A9CA-4BDD87A7B13C}"/>
              </a:ext>
            </a:extLst>
          </p:cNvPr>
          <p:cNvSpPr>
            <a:spLocks noGrp="1"/>
          </p:cNvSpPr>
          <p:nvPr>
            <p:ph type="dt" sz="half" idx="10"/>
          </p:nvPr>
        </p:nvSpPr>
        <p:spPr/>
        <p:txBody>
          <a:bodyPr/>
          <a:lstStyle/>
          <a:p>
            <a:pPr defTabSz="685800"/>
            <a:fld id="{F08DF6C9-F05E-4D82-976B-5CFB48D6559B}" type="datetimeFigureOut">
              <a:rPr lang="en-US" smtClean="0">
                <a:solidFill>
                  <a:prstClr val="black">
                    <a:tint val="82000"/>
                  </a:prstClr>
                </a:solidFill>
              </a:rPr>
              <a:pPr defTabSz="685800"/>
              <a:t>9/18/2024</a:t>
            </a:fld>
            <a:endParaRPr lang="en-US">
              <a:solidFill>
                <a:prstClr val="black">
                  <a:tint val="82000"/>
                </a:prstClr>
              </a:solidFill>
            </a:endParaRPr>
          </a:p>
        </p:txBody>
      </p:sp>
      <p:sp>
        <p:nvSpPr>
          <p:cNvPr id="3" name="Footer Placeholder 2">
            <a:extLst>
              <a:ext uri="{FF2B5EF4-FFF2-40B4-BE49-F238E27FC236}">
                <a16:creationId xmlns:a16="http://schemas.microsoft.com/office/drawing/2014/main" id="{B2A193B0-2663-F9F0-CEE5-0F1B2380B348}"/>
              </a:ext>
            </a:extLst>
          </p:cNvPr>
          <p:cNvSpPr>
            <a:spLocks noGrp="1"/>
          </p:cNvSpPr>
          <p:nvPr>
            <p:ph type="ftr" sz="quarter" idx="11"/>
          </p:nvPr>
        </p:nvSpPr>
        <p:spPr/>
        <p:txBody>
          <a:bodyPr/>
          <a:lstStyle/>
          <a:p>
            <a:pPr defTabSz="685800"/>
            <a:endParaRPr lang="en-US">
              <a:solidFill>
                <a:prstClr val="black">
                  <a:tint val="82000"/>
                </a:prstClr>
              </a:solidFill>
            </a:endParaRPr>
          </a:p>
        </p:txBody>
      </p:sp>
      <p:sp>
        <p:nvSpPr>
          <p:cNvPr id="4" name="Slide Number Placeholder 3">
            <a:extLst>
              <a:ext uri="{FF2B5EF4-FFF2-40B4-BE49-F238E27FC236}">
                <a16:creationId xmlns:a16="http://schemas.microsoft.com/office/drawing/2014/main" id="{C6AC446F-927F-539C-D04A-C3FFE19BD8B8}"/>
              </a:ext>
            </a:extLst>
          </p:cNvPr>
          <p:cNvSpPr>
            <a:spLocks noGrp="1"/>
          </p:cNvSpPr>
          <p:nvPr>
            <p:ph type="sldNum" sz="quarter" idx="12"/>
          </p:nvPr>
        </p:nvSpPr>
        <p:spPr/>
        <p:txBody>
          <a:bodyPr/>
          <a:lstStyle/>
          <a:p>
            <a:pPr defTabSz="685800"/>
            <a:fld id="{C2E72C07-0DEF-4B72-BACA-1F92B88AE88F}" type="slidenum">
              <a:rPr lang="en-US" smtClean="0">
                <a:solidFill>
                  <a:prstClr val="black">
                    <a:tint val="82000"/>
                  </a:prstClr>
                </a:solidFill>
              </a:rPr>
              <a:pPr defTabSz="685800"/>
              <a:t>‹#›</a:t>
            </a:fld>
            <a:endParaRPr lang="en-US">
              <a:solidFill>
                <a:prstClr val="black">
                  <a:tint val="82000"/>
                </a:prstClr>
              </a:solidFill>
            </a:endParaRPr>
          </a:p>
        </p:txBody>
      </p:sp>
    </p:spTree>
    <p:extLst>
      <p:ext uri="{BB962C8B-B14F-4D97-AF65-F5344CB8AC3E}">
        <p14:creationId xmlns:p14="http://schemas.microsoft.com/office/powerpoint/2010/main" val="1320140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Rectangle 9"/>
          <p:cNvSpPr/>
          <p:nvPr userDrawn="1"/>
        </p:nvSpPr>
        <p:spPr>
          <a:xfrm>
            <a:off x="0" y="1"/>
            <a:ext cx="9144000" cy="552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9793" y="6035930"/>
            <a:ext cx="1473708" cy="640843"/>
          </a:xfrm>
          <a:prstGeom prst="rect">
            <a:avLst/>
          </a:prstGeom>
        </p:spPr>
      </p:pic>
      <p:sp>
        <p:nvSpPr>
          <p:cNvPr id="3" name="Text Placeholder 2"/>
          <p:cNvSpPr>
            <a:spLocks noGrp="1"/>
          </p:cNvSpPr>
          <p:nvPr>
            <p:ph type="body" sz="quarter" idx="10"/>
          </p:nvPr>
        </p:nvSpPr>
        <p:spPr>
          <a:xfrm>
            <a:off x="221675" y="5830095"/>
            <a:ext cx="6573441" cy="1052512"/>
          </a:xfrm>
          <a:prstGeom prst="rect">
            <a:avLst/>
          </a:prstGeom>
        </p:spPr>
        <p:txBody>
          <a:bodyPr/>
          <a:lstStyle>
            <a:lvl1pPr marL="0" indent="0">
              <a:buNone/>
              <a:defRPr sz="2475" b="1">
                <a:solidFill>
                  <a:schemeClr val="bg1"/>
                </a:solidFill>
                <a:latin typeface="Avenir Book" charset="0"/>
                <a:ea typeface="Avenir Book" charset="0"/>
                <a:cs typeface="Avenir Book" charset="0"/>
              </a:defRPr>
            </a:lvl1pPr>
          </a:lstStyle>
          <a:p>
            <a:pPr lvl="0"/>
            <a:r>
              <a:rPr lang="en-US" dirty="0"/>
              <a:t>Click to edit Master text styles</a:t>
            </a:r>
          </a:p>
        </p:txBody>
      </p:sp>
      <p:sp>
        <p:nvSpPr>
          <p:cNvPr id="5" name="Text Placeholder 5"/>
          <p:cNvSpPr>
            <a:spLocks noGrp="1"/>
          </p:cNvSpPr>
          <p:nvPr>
            <p:ph type="body" sz="quarter" idx="11"/>
          </p:nvPr>
        </p:nvSpPr>
        <p:spPr>
          <a:xfrm>
            <a:off x="768930" y="1498601"/>
            <a:ext cx="7891463" cy="2527300"/>
          </a:xfrm>
          <a:prstGeom prst="rect">
            <a:avLst/>
          </a:prstGeom>
        </p:spPr>
        <p:txBody>
          <a:bodyPr/>
          <a:lstStyle>
            <a:lvl1pPr marL="0" indent="0">
              <a:buNone/>
              <a:defRPr>
                <a:solidFill>
                  <a:schemeClr val="tx1"/>
                </a:solidFill>
                <a:latin typeface="Avenir Book" charset="0"/>
                <a:ea typeface="Avenir Book" charset="0"/>
                <a:cs typeface="Avenir Book" charset="0"/>
              </a:defRPr>
            </a:lvl1pPr>
          </a:lstStyle>
          <a:p>
            <a:pPr lvl="0"/>
            <a:r>
              <a:rPr lang="en-US" dirty="0"/>
              <a:t>Click to edit Master text styles</a:t>
            </a:r>
          </a:p>
        </p:txBody>
      </p:sp>
    </p:spTree>
    <p:extLst>
      <p:ext uri="{BB962C8B-B14F-4D97-AF65-F5344CB8AC3E}">
        <p14:creationId xmlns:p14="http://schemas.microsoft.com/office/powerpoint/2010/main" val="426128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707568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8434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7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89085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1</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40971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3311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2"/>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3">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0"/>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1"/>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296360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9" r:id="rId8"/>
  </p:sldLayoutIdLst>
  <p:transition/>
  <p:hf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0"/>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8"/>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1606345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ransition/>
  <p:hf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799" y="360000"/>
            <a:ext cx="8280401" cy="52253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31800" y="1303425"/>
            <a:ext cx="6894000" cy="467204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921869" y="6444001"/>
            <a:ext cx="790331" cy="226299"/>
          </a:xfrm>
          <a:prstGeom prst="rect">
            <a:avLst/>
          </a:prstGeom>
        </p:spPr>
        <p:txBody>
          <a:bodyPr vert="horz" lIns="0" tIns="0" rIns="0" bIns="0" rtlCol="0" anchor="t" anchorCtr="0">
            <a:noAutofit/>
          </a:bodyPr>
          <a:lstStyle>
            <a:lvl1pPr algn="r">
              <a:lnSpc>
                <a:spcPct val="100000"/>
              </a:lnSpc>
              <a:defRPr sz="750">
                <a:solidFill>
                  <a:schemeClr val="tx2"/>
                </a:solidFill>
              </a:defRPr>
            </a:lvl1pPr>
          </a:lstStyle>
          <a:p>
            <a:fld id="{E8A74B61-50D3-3946-8366-1E447A2A8431}" type="slidenum">
              <a:rPr lang="en-US" smtClean="0"/>
              <a:pPr/>
              <a:t>‹#›</a:t>
            </a:fld>
            <a:endParaRPr lang="en-US"/>
          </a:p>
        </p:txBody>
      </p:sp>
    </p:spTree>
    <p:extLst>
      <p:ext uri="{BB962C8B-B14F-4D97-AF65-F5344CB8AC3E}">
        <p14:creationId xmlns:p14="http://schemas.microsoft.com/office/powerpoint/2010/main" val="3249070467"/>
      </p:ext>
    </p:extLst>
  </p:cSld>
  <p:clrMap bg1="lt1" tx1="dk1" bg2="lt2" tx2="dk2" accent1="accent1" accent2="accent2" accent3="accent3" accent4="accent4" accent5="accent5" accent6="accent6" hlink="hlink" folHlink="folHlink"/>
  <p:hf hdr="0" dt="0"/>
  <p:txStyles>
    <p:titleStyle>
      <a:lvl1pPr algn="l" defTabSz="685800" rtl="0" eaLnBrk="1" latinLnBrk="0" hangingPunct="1">
        <a:lnSpc>
          <a:spcPct val="100000"/>
        </a:lnSpc>
        <a:spcBef>
          <a:spcPct val="0"/>
        </a:spcBef>
        <a:buNone/>
        <a:defRPr sz="165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0"/>
        </a:spcBef>
        <a:spcAft>
          <a:spcPts val="750"/>
        </a:spcAft>
        <a:buFont typeface="Arial" panose="020B0604020202020204" pitchFamily="34" charset="0"/>
        <a:buNone/>
        <a:defRPr sz="1050" kern="1200">
          <a:solidFill>
            <a:schemeClr val="tx2"/>
          </a:solidFill>
          <a:latin typeface="+mn-lt"/>
          <a:ea typeface="+mn-ea"/>
          <a:cs typeface="+mn-cs"/>
        </a:defRPr>
      </a:lvl1pPr>
      <a:lvl2pPr marL="135000" indent="-162000" algn="l" defTabSz="685800" rtl="0" eaLnBrk="1" latinLnBrk="0" hangingPunct="1">
        <a:lnSpc>
          <a:spcPct val="100000"/>
        </a:lnSpc>
        <a:spcBef>
          <a:spcPts val="0"/>
        </a:spcBef>
        <a:spcAft>
          <a:spcPts val="750"/>
        </a:spcAft>
        <a:buFont typeface="Arial" panose="020B0604020202020204" pitchFamily="34" charset="0"/>
        <a:buChar char="•"/>
        <a:defRPr sz="1050" kern="1200">
          <a:solidFill>
            <a:schemeClr val="tx2"/>
          </a:solidFill>
          <a:latin typeface="+mn-lt"/>
          <a:ea typeface="+mn-ea"/>
          <a:cs typeface="+mn-cs"/>
        </a:defRPr>
      </a:lvl2pPr>
      <a:lvl3pPr marL="135000" indent="-162000" algn="l" defTabSz="685800" rtl="0" eaLnBrk="1" latinLnBrk="0" hangingPunct="1">
        <a:lnSpc>
          <a:spcPct val="100000"/>
        </a:lnSpc>
        <a:spcBef>
          <a:spcPts val="0"/>
        </a:spcBef>
        <a:spcAft>
          <a:spcPts val="750"/>
        </a:spcAft>
        <a:buFont typeface="Symbol" panose="05050102010706020507" pitchFamily="18" charset="2"/>
        <a:buChar char="-"/>
        <a:defRPr sz="1050" kern="1200">
          <a:solidFill>
            <a:schemeClr val="tx2"/>
          </a:solidFill>
          <a:latin typeface="+mn-lt"/>
          <a:ea typeface="+mn-ea"/>
          <a:cs typeface="+mn-cs"/>
        </a:defRPr>
      </a:lvl3pPr>
      <a:lvl4pPr marL="296466" indent="-134541" algn="l" defTabSz="685800" rtl="0" eaLnBrk="1" latinLnBrk="0" hangingPunct="1">
        <a:lnSpc>
          <a:spcPct val="100000"/>
        </a:lnSpc>
        <a:spcBef>
          <a:spcPts val="0"/>
        </a:spcBef>
        <a:spcAft>
          <a:spcPts val="750"/>
        </a:spcAft>
        <a:buFont typeface="Symbol" panose="05050102010706020507" pitchFamily="18" charset="2"/>
        <a:buChar char="-"/>
        <a:defRPr sz="1050" kern="1200">
          <a:solidFill>
            <a:schemeClr val="tx2"/>
          </a:solidFill>
          <a:latin typeface="+mn-lt"/>
          <a:ea typeface="+mn-ea"/>
          <a:cs typeface="+mn-cs"/>
        </a:defRPr>
      </a:lvl4pPr>
      <a:lvl5pPr marL="432000" indent="-134541" algn="l" defTabSz="685800" rtl="0" eaLnBrk="1" latinLnBrk="0" hangingPunct="1">
        <a:lnSpc>
          <a:spcPct val="100000"/>
        </a:lnSpc>
        <a:spcBef>
          <a:spcPts val="0"/>
        </a:spcBef>
        <a:spcAft>
          <a:spcPts val="750"/>
        </a:spcAft>
        <a:buFont typeface="Symbol" panose="05050102010706020507" pitchFamily="18" charset="2"/>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1">
          <p15:clr>
            <a:srgbClr val="F26B43"/>
          </p15:clr>
        </p15:guide>
        <p15:guide id="2" pos="3840">
          <p15:clr>
            <a:srgbClr val="F26B43"/>
          </p15:clr>
        </p15:guide>
        <p15:guide id="3" orient="horz" pos="3110">
          <p15:clr>
            <a:srgbClr val="F26B43"/>
          </p15:clr>
        </p15:guide>
        <p15:guide id="4" orient="horz" pos="4083">
          <p15:clr>
            <a:srgbClr val="F26B43"/>
          </p15:clr>
        </p15:guide>
        <p15:guide id="5" pos="3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342900" y="500066"/>
            <a:ext cx="8172450" cy="8853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342900" y="1825627"/>
            <a:ext cx="817245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988405"/>
      </p:ext>
    </p:extLst>
  </p:cSld>
  <p:clrMap bg1="lt1" tx1="dk1" bg2="lt2" tx2="dk2" accent1="accent1" accent2="accent2" accent3="accent3" accent4="accent4" accent5="accent5" accent6="accent6" hlink="hlink" folHlink="folHlink"/>
  <p:hf hdr="0" dt="0"/>
  <p:txStyles>
    <p:titleStyle>
      <a:lvl1pPr algn="l" defTabSz="685766"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171442" indent="-171442" algn="l" defTabSz="685766" rtl="0" eaLnBrk="1" latinLnBrk="0" hangingPunct="1">
        <a:lnSpc>
          <a:spcPct val="90000"/>
        </a:lnSpc>
        <a:spcBef>
          <a:spcPts val="750"/>
        </a:spcBef>
        <a:buClr>
          <a:schemeClr val="tx2"/>
        </a:buClr>
        <a:buFont typeface="Arial" panose="020B0604020202020204" pitchFamily="34" charset="0"/>
        <a:buChar char="•"/>
        <a:defRPr sz="18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16">
          <p15:clr>
            <a:srgbClr val="F26B43"/>
          </p15:clr>
        </p15:guide>
        <p15:guide id="3" orient="horz" pos="5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00039-B290-0C45-2B4C-FD223E2FF6F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23BD4C-96FA-441A-1035-CCC03AC159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C7BCF-282B-2306-0EDB-3F5E57EC7F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C7A7C115-26FE-DA40-7147-802B0008D8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1</a:t>
            </a:r>
          </a:p>
        </p:txBody>
      </p:sp>
      <p:sp>
        <p:nvSpPr>
          <p:cNvPr id="6" name="Slide Number Placeholder 5">
            <a:extLst>
              <a:ext uri="{FF2B5EF4-FFF2-40B4-BE49-F238E27FC236}">
                <a16:creationId xmlns:a16="http://schemas.microsoft.com/office/drawing/2014/main" id="{D3DB2C8F-739F-BDFB-2368-B7A5D9D2619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4BA17C8-C4BC-451E-BF30-33BA5B997188}" type="slidenum">
              <a:rPr lang="en-US" smtClean="0"/>
              <a:t>‹#›</a:t>
            </a:fld>
            <a:endParaRPr lang="en-US"/>
          </a:p>
        </p:txBody>
      </p:sp>
    </p:spTree>
    <p:extLst>
      <p:ext uri="{BB962C8B-B14F-4D97-AF65-F5344CB8AC3E}">
        <p14:creationId xmlns:p14="http://schemas.microsoft.com/office/powerpoint/2010/main" val="30266170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775" y="501041"/>
            <a:ext cx="8169710" cy="91659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85775" y="1600202"/>
            <a:ext cx="8169710"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36EA68B1-C6C7-7745-99E1-6C0A083326C6}"/>
              </a:ext>
            </a:extLst>
          </p:cNvPr>
          <p:cNvGrpSpPr/>
          <p:nvPr/>
        </p:nvGrpSpPr>
        <p:grpSpPr>
          <a:xfrm>
            <a:off x="1" y="6737350"/>
            <a:ext cx="8458199" cy="120651"/>
            <a:chOff x="1" y="6737349"/>
            <a:chExt cx="11277599" cy="120651"/>
          </a:xfrm>
        </p:grpSpPr>
        <p:sp>
          <p:nvSpPr>
            <p:cNvPr id="14" name="Parallelogram 13">
              <a:extLst>
                <a:ext uri="{FF2B5EF4-FFF2-40B4-BE49-F238E27FC236}">
                  <a16:creationId xmlns:a16="http://schemas.microsoft.com/office/drawing/2014/main" id="{1E2A8B3A-93AE-2D49-9830-10328DFEB7BA}"/>
                </a:ext>
              </a:extLst>
            </p:cNvPr>
            <p:cNvSpPr/>
            <p:nvPr/>
          </p:nvSpPr>
          <p:spPr>
            <a:xfrm>
              <a:off x="8534400" y="6737349"/>
              <a:ext cx="2743200" cy="120651"/>
            </a:xfrm>
            <a:prstGeom prst="parallelogram">
              <a:avLst>
                <a:gd name="adj" fmla="val 7763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Freeform 14">
              <a:extLst>
                <a:ext uri="{FF2B5EF4-FFF2-40B4-BE49-F238E27FC236}">
                  <a16:creationId xmlns:a16="http://schemas.microsoft.com/office/drawing/2014/main" id="{571EACC7-403A-8D41-A6F8-1A195E9F7A25}"/>
                </a:ext>
              </a:extLst>
            </p:cNvPr>
            <p:cNvSpPr/>
            <p:nvPr/>
          </p:nvSpPr>
          <p:spPr>
            <a:xfrm>
              <a:off x="1" y="6737349"/>
              <a:ext cx="9159875" cy="120651"/>
            </a:xfrm>
            <a:custGeom>
              <a:avLst/>
              <a:gdLst>
                <a:gd name="connsiteX0" fmla="*/ 0 w 9159875"/>
                <a:gd name="connsiteY0" fmla="*/ 0 h 120651"/>
                <a:gd name="connsiteX1" fmla="*/ 9159875 w 9159875"/>
                <a:gd name="connsiteY1" fmla="*/ 0 h 120651"/>
                <a:gd name="connsiteX2" fmla="*/ 9066212 w 9159875"/>
                <a:gd name="connsiteY2" fmla="*/ 120651 h 120651"/>
                <a:gd name="connsiteX3" fmla="*/ 0 w 9159875"/>
                <a:gd name="connsiteY3" fmla="*/ 120651 h 120651"/>
              </a:gdLst>
              <a:ahLst/>
              <a:cxnLst>
                <a:cxn ang="0">
                  <a:pos x="connsiteX0" y="connsiteY0"/>
                </a:cxn>
                <a:cxn ang="0">
                  <a:pos x="connsiteX1" y="connsiteY1"/>
                </a:cxn>
                <a:cxn ang="0">
                  <a:pos x="connsiteX2" y="connsiteY2"/>
                </a:cxn>
                <a:cxn ang="0">
                  <a:pos x="connsiteX3" y="connsiteY3"/>
                </a:cxn>
              </a:cxnLst>
              <a:rect l="l" t="t" r="r" b="b"/>
              <a:pathLst>
                <a:path w="9159875" h="120651">
                  <a:moveTo>
                    <a:pt x="0" y="0"/>
                  </a:moveTo>
                  <a:lnTo>
                    <a:pt x="9159875" y="0"/>
                  </a:lnTo>
                  <a:lnTo>
                    <a:pt x="9066212" y="120651"/>
                  </a:lnTo>
                  <a:lnTo>
                    <a:pt x="0" y="120651"/>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p>
          </p:txBody>
        </p:sp>
      </p:grpSp>
    </p:spTree>
    <p:extLst>
      <p:ext uri="{BB962C8B-B14F-4D97-AF65-F5344CB8AC3E}">
        <p14:creationId xmlns:p14="http://schemas.microsoft.com/office/powerpoint/2010/main" val="26685180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dt="0"/>
  <p:txStyles>
    <p:titleStyle>
      <a:lvl1pPr algn="l" defTabSz="342900" rtl="0" eaLnBrk="1" latinLnBrk="0" hangingPunct="1">
        <a:lnSpc>
          <a:spcPct val="90000"/>
        </a:lnSpc>
        <a:spcBef>
          <a:spcPct val="0"/>
        </a:spcBef>
        <a:buNone/>
        <a:defRPr sz="2700" b="0" kern="1200">
          <a:solidFill>
            <a:schemeClr val="bg2"/>
          </a:solidFill>
          <a:latin typeface="+mj-lt"/>
          <a:ea typeface="+mj-ea"/>
          <a:cs typeface="+mj-cs"/>
        </a:defRPr>
      </a:lvl1pPr>
    </p:titleStyle>
    <p:bodyStyle>
      <a:lvl1pPr marL="0" indent="0" algn="l" defTabSz="342900" rtl="0" eaLnBrk="1" latinLnBrk="0" hangingPunct="1">
        <a:spcBef>
          <a:spcPts val="0"/>
        </a:spcBef>
        <a:buFont typeface="Arial"/>
        <a:buNone/>
        <a:defRPr sz="1650" kern="1200">
          <a:solidFill>
            <a:schemeClr val="tx1"/>
          </a:solidFill>
          <a:latin typeface="+mn-lt"/>
          <a:ea typeface="+mn-ea"/>
          <a:cs typeface="+mn-cs"/>
        </a:defRPr>
      </a:lvl1pPr>
      <a:lvl2pPr marL="215504" indent="-213122" algn="l" defTabSz="342900" rtl="0" eaLnBrk="1" latinLnBrk="0" hangingPunct="1">
        <a:spcBef>
          <a:spcPts val="0"/>
        </a:spcBef>
        <a:buFont typeface="Arial" panose="020B0604020202020204" pitchFamily="34" charset="0"/>
        <a:buChar char="•"/>
        <a:tabLst/>
        <a:defRPr sz="1650" kern="1200">
          <a:solidFill>
            <a:schemeClr val="tx1"/>
          </a:solidFill>
          <a:latin typeface="+mn-lt"/>
          <a:ea typeface="+mn-ea"/>
          <a:cs typeface="+mn-cs"/>
        </a:defRPr>
      </a:lvl2pPr>
      <a:lvl3pPr marL="429816" indent="-214313" algn="l" defTabSz="342900" rtl="0" eaLnBrk="1" latinLnBrk="0" hangingPunct="1">
        <a:spcBef>
          <a:spcPts val="0"/>
        </a:spcBef>
        <a:buFont typeface="System Font Regular"/>
        <a:buChar char="–"/>
        <a:tabLst/>
        <a:defRPr sz="1650" kern="1200">
          <a:solidFill>
            <a:schemeClr val="tx1"/>
          </a:solidFill>
          <a:latin typeface="+mn-lt"/>
          <a:ea typeface="+mn-ea"/>
          <a:cs typeface="+mn-cs"/>
        </a:defRPr>
      </a:lvl3pPr>
      <a:lvl4pPr marL="642938" indent="-213122" algn="l" defTabSz="342900" rtl="0" eaLnBrk="1" latinLnBrk="0" hangingPunct="1">
        <a:spcBef>
          <a:spcPts val="0"/>
        </a:spcBef>
        <a:buFont typeface="Arial" panose="020B0604020202020204" pitchFamily="34" charset="0"/>
        <a:buChar char="•"/>
        <a:tabLst/>
        <a:defRPr sz="1650" kern="1200">
          <a:solidFill>
            <a:schemeClr val="tx1"/>
          </a:solidFill>
          <a:latin typeface="+mn-lt"/>
          <a:ea typeface="+mn-ea"/>
          <a:cs typeface="+mn-cs"/>
        </a:defRPr>
      </a:lvl4pPr>
      <a:lvl5pPr marL="857250" indent="-214313" algn="l" defTabSz="342900" rtl="0" eaLnBrk="1" latinLnBrk="0" hangingPunct="1">
        <a:spcBef>
          <a:spcPts val="0"/>
        </a:spcBef>
        <a:buFont typeface="System Font Regular"/>
        <a:buChar char="–"/>
        <a:tabLst/>
        <a:defRPr sz="16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08">
          <p15:clr>
            <a:srgbClr val="F26B43"/>
          </p15:clr>
        </p15:guide>
        <p15:guide id="3" pos="7272">
          <p15:clr>
            <a:srgbClr val="F26B43"/>
          </p15:clr>
        </p15:guide>
        <p15:guide id="4" orient="horz" pos="1008">
          <p15:clr>
            <a:srgbClr val="F26B43"/>
          </p15:clr>
        </p15:guide>
        <p15:guide id="5" orient="horz" pos="3864">
          <p15:clr>
            <a:srgbClr val="F26B43"/>
          </p15:clr>
        </p15:guide>
        <p15:guide id="6" orient="horz" pos="40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3A174-1C07-45E6-379E-48E6211C3AD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2C07B-3612-559E-F879-97D5FBAAEC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244C4-BA07-E424-1795-CC2A080463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F08DF6C9-F05E-4D82-976B-5CFB48D6559B}" type="datetimeFigureOut">
              <a:rPr lang="en-US" smtClean="0"/>
              <a:t>9/18/2024</a:t>
            </a:fld>
            <a:endParaRPr lang="en-US"/>
          </a:p>
        </p:txBody>
      </p:sp>
      <p:sp>
        <p:nvSpPr>
          <p:cNvPr id="5" name="Footer Placeholder 4">
            <a:extLst>
              <a:ext uri="{FF2B5EF4-FFF2-40B4-BE49-F238E27FC236}">
                <a16:creationId xmlns:a16="http://schemas.microsoft.com/office/drawing/2014/main" id="{169D78F4-3820-5E46-7053-763689EAF3C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3CDF43-A0D7-C6BF-7FD3-986AF89185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2E72C07-0DEF-4B72-BACA-1F92B88AE88F}" type="slidenum">
              <a:rPr lang="en-US" smtClean="0"/>
              <a:t>‹#›</a:t>
            </a:fld>
            <a:endParaRPr lang="en-US"/>
          </a:p>
        </p:txBody>
      </p:sp>
    </p:spTree>
    <p:extLst>
      <p:ext uri="{BB962C8B-B14F-4D97-AF65-F5344CB8AC3E}">
        <p14:creationId xmlns:p14="http://schemas.microsoft.com/office/powerpoint/2010/main" val="152303322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https://www.cms.gov/priorities/innovation/innovation-models/guid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mailto:tanya.raggio@cms.hhs.gov"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hyperlink" Target="https://www.cms.gov/newsroom/press-releases/statement-broader-medicare-coverage-leqembi-available-following-fda-traditional-approval" TargetMode="Externa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hyperlink" Target="https://clinicaltrials.gov/study/NCT05999084?term=NCT05999084%20&amp;rank=1" TargetMode="External"/><Relationship Id="rId2" Type="http://schemas.openxmlformats.org/officeDocument/2006/relationships/hyperlink" Target="https://clinicaltrials.gov/study/NCT06170268?term=NCT06170268&amp;rank=1" TargetMode="External"/><Relationship Id="rId1" Type="http://schemas.openxmlformats.org/officeDocument/2006/relationships/slideLayout" Target="../slideLayouts/slideLayout23.xml"/><Relationship Id="rId5" Type="http://schemas.openxmlformats.org/officeDocument/2006/relationships/hyperlink" Target="https://clinicaltrials.gov/study/NCT06058234?term=NCT06058234&amp;rank=1" TargetMode="External"/><Relationship Id="rId4" Type="http://schemas.openxmlformats.org/officeDocument/2006/relationships/hyperlink" Target="https://gcc02.safelinks.protection.outlook.com/?url=https%3A%2F%2Fclinicaltrials.gov%2Fstudy%2FNCT05925621%3Fterm%3DNCT05925621%26rank%3D1&amp;data=05%7C01%7CElaine.Dolina%40cms.hhs.gov%7C2621abbbbed34e4f5f3d08db82351a76%7Cfbdcedc170a9414bbfa5c3063fc3395e%7C0%7C0%7C638246936957310714%7CUnknown%7CTWFpbGZsb3d8eyJWIjoiMC4wLjAwMDAiLCJQIjoiV2luMzIiLCJBTiI6Ik1haWwiLCJXVCI6Mn0%3D%7C3000%7C%7C%7C&amp;sdata=HQl%2FbhHgqXop%2FOWLFytfLtxDl0rZcAbMonXdSiw8b4w%3D&amp;reserved=0"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69526"/>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313928" y="1192161"/>
            <a:ext cx="6553200" cy="626806"/>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MA Advisory Council on Alzheimer’s Disease and All Other Dementias </a:t>
            </a:r>
          </a:p>
        </p:txBody>
      </p:sp>
      <p:pic>
        <p:nvPicPr>
          <p:cNvPr id="31747" name="Picture 4"/>
          <p:cNvPicPr>
            <a:picLocks noChangeAspect="1" noChangeArrowheads="1"/>
          </p:cNvPicPr>
          <p:nvPr/>
        </p:nvPicPr>
        <p:blipFill>
          <a:blip r:embed="rId3"/>
          <a:srcRect/>
          <a:stretch>
            <a:fillRect/>
          </a:stretch>
        </p:blipFill>
        <p:spPr bwMode="auto">
          <a:xfrm>
            <a:off x="7053236" y="634181"/>
            <a:ext cx="1487488" cy="1543050"/>
          </a:xfrm>
          <a:prstGeom prst="rect">
            <a:avLst/>
          </a:prstGeom>
          <a:noFill/>
          <a:ln w="9525">
            <a:noFill/>
            <a:miter lim="800000"/>
            <a:headEnd/>
            <a:tailEnd/>
          </a:ln>
        </p:spPr>
      </p:pic>
      <p:sp>
        <p:nvSpPr>
          <p:cNvPr id="10" name="TextBox 9"/>
          <p:cNvSpPr txBox="1"/>
          <p:nvPr/>
        </p:nvSpPr>
        <p:spPr>
          <a:xfrm>
            <a:off x="457199" y="3934671"/>
            <a:ext cx="8250903" cy="2062103"/>
          </a:xfrm>
          <a:prstGeom prst="rect">
            <a:avLst/>
          </a:prstGeom>
          <a:noFill/>
        </p:spPr>
        <p:txBody>
          <a:bodyPr wrap="square">
            <a:spAutoFit/>
          </a:bodyPr>
          <a:lstStyle/>
          <a:p>
            <a:pPr algn="r" fontAlgn="base">
              <a:spcBef>
                <a:spcPct val="0"/>
              </a:spcBef>
              <a:spcAft>
                <a:spcPct val="0"/>
              </a:spcAft>
              <a:defRPr/>
            </a:pPr>
            <a:r>
              <a:rPr lang="en-US" sz="2400" b="1" dirty="0">
                <a:solidFill>
                  <a:srgbClr val="003366"/>
                </a:solidFill>
                <a:latin typeface="Calibri" panose="020F0502020204030204" pitchFamily="34" charset="0"/>
              </a:rPr>
              <a:t>Executive Office of Elder Affairs</a:t>
            </a:r>
          </a:p>
          <a:p>
            <a:pPr algn="r" fontAlgn="base">
              <a:spcBef>
                <a:spcPct val="0"/>
              </a:spcBef>
              <a:spcAft>
                <a:spcPct val="0"/>
              </a:spcAft>
              <a:defRPr/>
            </a:pPr>
            <a:r>
              <a:rPr lang="en-US" sz="2400" b="1" dirty="0">
                <a:solidFill>
                  <a:srgbClr val="003366"/>
                </a:solidFill>
                <a:latin typeface="Calibri" panose="020F0502020204030204" pitchFamily="34" charset="0"/>
              </a:rPr>
              <a:t>Robin Lipson, Acting Secretary</a:t>
            </a:r>
          </a:p>
          <a:p>
            <a:pPr algn="r" fontAlgn="base">
              <a:spcBef>
                <a:spcPct val="0"/>
              </a:spcBef>
              <a:spcAft>
                <a:spcPct val="0"/>
              </a:spcAft>
              <a:defRPr/>
            </a:pPr>
            <a:endParaRPr lang="en-US" sz="2000" b="1" i="1" dirty="0">
              <a:solidFill>
                <a:srgbClr val="003366"/>
              </a:solidFill>
              <a:latin typeface="Calibri" panose="020F0502020204030204" pitchFamily="34" charset="0"/>
            </a:endParaRPr>
          </a:p>
          <a:p>
            <a:pPr algn="r" fontAlgn="base">
              <a:spcBef>
                <a:spcPct val="0"/>
              </a:spcBef>
              <a:spcAft>
                <a:spcPct val="0"/>
              </a:spcAft>
              <a:defRPr/>
            </a:pPr>
            <a:r>
              <a:rPr lang="en-US" sz="2000" b="1" dirty="0">
                <a:solidFill>
                  <a:srgbClr val="003366"/>
                </a:solidFill>
                <a:latin typeface="Calibri" pitchFamily="34" charset="0"/>
              </a:rPr>
              <a:t>September 10, 2024</a:t>
            </a:r>
          </a:p>
          <a:p>
            <a:pPr algn="r" fontAlgn="base">
              <a:spcBef>
                <a:spcPct val="0"/>
              </a:spcBef>
              <a:spcAft>
                <a:spcPct val="0"/>
              </a:spcAft>
              <a:defRPr/>
            </a:pPr>
            <a:r>
              <a:rPr lang="en-US" sz="2000" b="1" dirty="0">
                <a:solidFill>
                  <a:srgbClr val="003366"/>
                </a:solidFill>
                <a:latin typeface="Calibri" pitchFamily="34" charset="0"/>
              </a:rPr>
              <a:t>3:00-5:00 pm</a:t>
            </a:r>
          </a:p>
          <a:p>
            <a:pPr algn="r" fontAlgn="base">
              <a:spcBef>
                <a:spcPct val="0"/>
              </a:spcBef>
              <a:spcAft>
                <a:spcPct val="0"/>
              </a:spcAft>
              <a:defRPr/>
            </a:pPr>
            <a:r>
              <a:rPr lang="en-US" sz="2000" b="1" dirty="0">
                <a:solidFill>
                  <a:srgbClr val="003366"/>
                </a:solidFill>
                <a:latin typeface="Calibri" pitchFamily="34" charset="0"/>
              </a:rPr>
              <a:t>Video Conference</a:t>
            </a: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172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DFB8-58EC-4CA9-97D5-7AC7AF56E22C}"/>
              </a:ext>
            </a:extLst>
          </p:cNvPr>
          <p:cNvSpPr>
            <a:spLocks noGrp="1"/>
          </p:cNvSpPr>
          <p:nvPr>
            <p:ph type="title"/>
          </p:nvPr>
        </p:nvSpPr>
        <p:spPr>
          <a:xfrm>
            <a:off x="485775" y="1107669"/>
            <a:ext cx="8169710" cy="687448"/>
          </a:xfrm>
        </p:spPr>
        <p:txBody>
          <a:bodyPr/>
          <a:lstStyle/>
          <a:p>
            <a:r>
              <a:rPr lang="en-US" sz="2400" b="1" dirty="0"/>
              <a:t>Point32Health: </a:t>
            </a:r>
            <a:r>
              <a:rPr lang="en-US" sz="2400" b="1" dirty="0">
                <a:solidFill>
                  <a:schemeClr val="tx2"/>
                </a:solidFill>
              </a:rPr>
              <a:t>We Guide and Empower Healthier Lives For Everyone, By Working Differently</a:t>
            </a:r>
          </a:p>
        </p:txBody>
      </p:sp>
      <p:pic>
        <p:nvPicPr>
          <p:cNvPr id="3" name="Picture 2">
            <a:extLst>
              <a:ext uri="{FF2B5EF4-FFF2-40B4-BE49-F238E27FC236}">
                <a16:creationId xmlns:a16="http://schemas.microsoft.com/office/drawing/2014/main" id="{4D7F8D95-9724-4754-B884-D2992F1E28AC}"/>
              </a:ext>
            </a:extLst>
          </p:cNvPr>
          <p:cNvPicPr>
            <a:picLocks noChangeAspect="1"/>
          </p:cNvPicPr>
          <p:nvPr/>
        </p:nvPicPr>
        <p:blipFill>
          <a:blip r:embed="rId3"/>
          <a:stretch>
            <a:fillRect/>
          </a:stretch>
        </p:blipFill>
        <p:spPr>
          <a:xfrm>
            <a:off x="1437129" y="1920478"/>
            <a:ext cx="6340445" cy="3554492"/>
          </a:xfrm>
          <a:prstGeom prst="rect">
            <a:avLst/>
          </a:prstGeom>
        </p:spPr>
      </p:pic>
      <p:sp>
        <p:nvSpPr>
          <p:cNvPr id="4" name="Slide Number Placeholder 3">
            <a:extLst>
              <a:ext uri="{FF2B5EF4-FFF2-40B4-BE49-F238E27FC236}">
                <a16:creationId xmlns:a16="http://schemas.microsoft.com/office/drawing/2014/main" id="{3AF0397E-B25E-F14E-2DB9-31ADE3C7A158}"/>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10</a:t>
            </a:fld>
            <a:endParaRPr lang="en-US" dirty="0">
              <a:solidFill>
                <a:schemeClr val="tx2"/>
              </a:solidFill>
            </a:endParaRPr>
          </a:p>
        </p:txBody>
      </p:sp>
    </p:spTree>
    <p:extLst>
      <p:ext uri="{BB962C8B-B14F-4D97-AF65-F5344CB8AC3E}">
        <p14:creationId xmlns:p14="http://schemas.microsoft.com/office/powerpoint/2010/main" val="426090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4144-9478-F2F2-A199-C28AF2F26211}"/>
              </a:ext>
            </a:extLst>
          </p:cNvPr>
          <p:cNvSpPr>
            <a:spLocks noGrp="1"/>
          </p:cNvSpPr>
          <p:nvPr>
            <p:ph type="title"/>
          </p:nvPr>
        </p:nvSpPr>
        <p:spPr/>
        <p:txBody>
          <a:bodyPr/>
          <a:lstStyle/>
          <a:p>
            <a:r>
              <a:rPr lang="en-US" dirty="0"/>
              <a:t>Our Family of Companies</a:t>
            </a:r>
          </a:p>
        </p:txBody>
      </p:sp>
      <p:pic>
        <p:nvPicPr>
          <p:cNvPr id="5" name="Content Placeholder 4">
            <a:extLst>
              <a:ext uri="{FF2B5EF4-FFF2-40B4-BE49-F238E27FC236}">
                <a16:creationId xmlns:a16="http://schemas.microsoft.com/office/drawing/2014/main" id="{489FBC93-5FC5-AA65-B277-CF10D47BA183}"/>
              </a:ext>
            </a:extLst>
          </p:cNvPr>
          <p:cNvPicPr>
            <a:picLocks noGrp="1" noChangeAspect="1"/>
          </p:cNvPicPr>
          <p:nvPr>
            <p:ph idx="1"/>
          </p:nvPr>
        </p:nvPicPr>
        <p:blipFill>
          <a:blip r:embed="rId2"/>
          <a:stretch>
            <a:fillRect/>
          </a:stretch>
        </p:blipFill>
        <p:spPr>
          <a:xfrm>
            <a:off x="673194" y="2057401"/>
            <a:ext cx="6592732" cy="3394472"/>
          </a:xfrm>
        </p:spPr>
      </p:pic>
      <p:sp>
        <p:nvSpPr>
          <p:cNvPr id="3" name="Slide Number Placeholder 3">
            <a:extLst>
              <a:ext uri="{FF2B5EF4-FFF2-40B4-BE49-F238E27FC236}">
                <a16:creationId xmlns:a16="http://schemas.microsoft.com/office/drawing/2014/main" id="{835F2647-453B-CDBF-49A7-2754C780D895}"/>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11</a:t>
            </a:fld>
            <a:endParaRPr lang="en-US" dirty="0">
              <a:solidFill>
                <a:schemeClr val="tx2"/>
              </a:solidFill>
            </a:endParaRPr>
          </a:p>
        </p:txBody>
      </p:sp>
    </p:spTree>
    <p:extLst>
      <p:ext uri="{BB962C8B-B14F-4D97-AF65-F5344CB8AC3E}">
        <p14:creationId xmlns:p14="http://schemas.microsoft.com/office/powerpoint/2010/main" val="427654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84BB6A5-402A-4A2C-91A1-24C5D75B795D}"/>
              </a:ext>
            </a:extLst>
          </p:cNvPr>
          <p:cNvGrpSpPr/>
          <p:nvPr/>
        </p:nvGrpSpPr>
        <p:grpSpPr>
          <a:xfrm>
            <a:off x="1628585" y="1738681"/>
            <a:ext cx="3367889" cy="3693814"/>
            <a:chOff x="5146675" y="1484313"/>
            <a:chExt cx="3148013" cy="4287837"/>
          </a:xfrm>
          <a:solidFill>
            <a:srgbClr val="4F05A8">
              <a:alpha val="0"/>
            </a:srgbClr>
          </a:solidFill>
        </p:grpSpPr>
        <p:sp>
          <p:nvSpPr>
            <p:cNvPr id="4" name="Freeform 5">
              <a:extLst>
                <a:ext uri="{FF2B5EF4-FFF2-40B4-BE49-F238E27FC236}">
                  <a16:creationId xmlns:a16="http://schemas.microsoft.com/office/drawing/2014/main" id="{0487C3EB-7DA8-406F-BA98-FC6EA0103987}"/>
                </a:ext>
              </a:extLst>
            </p:cNvPr>
            <p:cNvSpPr>
              <a:spLocks/>
            </p:cNvSpPr>
            <p:nvPr/>
          </p:nvSpPr>
          <p:spPr bwMode="auto">
            <a:xfrm>
              <a:off x="6399213" y="1484313"/>
              <a:ext cx="1895475" cy="2959100"/>
            </a:xfrm>
            <a:custGeom>
              <a:avLst/>
              <a:gdLst>
                <a:gd name="T0" fmla="*/ 56 w 1194"/>
                <a:gd name="T1" fmla="*/ 1644 h 1864"/>
                <a:gd name="T2" fmla="*/ 46 w 1194"/>
                <a:gd name="T3" fmla="*/ 1685 h 1864"/>
                <a:gd name="T4" fmla="*/ 92 w 1194"/>
                <a:gd name="T5" fmla="*/ 1757 h 1864"/>
                <a:gd name="T6" fmla="*/ 104 w 1194"/>
                <a:gd name="T7" fmla="*/ 1787 h 1864"/>
                <a:gd name="T8" fmla="*/ 118 w 1194"/>
                <a:gd name="T9" fmla="*/ 1864 h 1864"/>
                <a:gd name="T10" fmla="*/ 144 w 1194"/>
                <a:gd name="T11" fmla="*/ 1814 h 1864"/>
                <a:gd name="T12" fmla="*/ 201 w 1194"/>
                <a:gd name="T13" fmla="*/ 1721 h 1864"/>
                <a:gd name="T14" fmla="*/ 275 w 1194"/>
                <a:gd name="T15" fmla="*/ 1629 h 1864"/>
                <a:gd name="T16" fmla="*/ 268 w 1194"/>
                <a:gd name="T17" fmla="*/ 1600 h 1864"/>
                <a:gd name="T18" fmla="*/ 356 w 1194"/>
                <a:gd name="T19" fmla="*/ 1502 h 1864"/>
                <a:gd name="T20" fmla="*/ 372 w 1194"/>
                <a:gd name="T21" fmla="*/ 1550 h 1864"/>
                <a:gd name="T22" fmla="*/ 391 w 1194"/>
                <a:gd name="T23" fmla="*/ 1551 h 1864"/>
                <a:gd name="T24" fmla="*/ 411 w 1194"/>
                <a:gd name="T25" fmla="*/ 1499 h 1864"/>
                <a:gd name="T26" fmla="*/ 500 w 1194"/>
                <a:gd name="T27" fmla="*/ 1488 h 1864"/>
                <a:gd name="T28" fmla="*/ 520 w 1194"/>
                <a:gd name="T29" fmla="*/ 1452 h 1864"/>
                <a:gd name="T30" fmla="*/ 573 w 1194"/>
                <a:gd name="T31" fmla="*/ 1452 h 1864"/>
                <a:gd name="T32" fmla="*/ 611 w 1194"/>
                <a:gd name="T33" fmla="*/ 1396 h 1864"/>
                <a:gd name="T34" fmla="*/ 662 w 1194"/>
                <a:gd name="T35" fmla="*/ 1325 h 1864"/>
                <a:gd name="T36" fmla="*/ 684 w 1194"/>
                <a:gd name="T37" fmla="*/ 1303 h 1864"/>
                <a:gd name="T38" fmla="*/ 745 w 1194"/>
                <a:gd name="T39" fmla="*/ 1315 h 1864"/>
                <a:gd name="T40" fmla="*/ 788 w 1194"/>
                <a:gd name="T41" fmla="*/ 1263 h 1864"/>
                <a:gd name="T42" fmla="*/ 842 w 1194"/>
                <a:gd name="T43" fmla="*/ 1225 h 1864"/>
                <a:gd name="T44" fmla="*/ 908 w 1194"/>
                <a:gd name="T45" fmla="*/ 1279 h 1864"/>
                <a:gd name="T46" fmla="*/ 1015 w 1194"/>
                <a:gd name="T47" fmla="*/ 1201 h 1864"/>
                <a:gd name="T48" fmla="*/ 1111 w 1194"/>
                <a:gd name="T49" fmla="*/ 1139 h 1864"/>
                <a:gd name="T50" fmla="*/ 1137 w 1194"/>
                <a:gd name="T51" fmla="*/ 1139 h 1864"/>
                <a:gd name="T52" fmla="*/ 1194 w 1194"/>
                <a:gd name="T53" fmla="*/ 1100 h 1864"/>
                <a:gd name="T54" fmla="*/ 1172 w 1194"/>
                <a:gd name="T55" fmla="*/ 1054 h 1864"/>
                <a:gd name="T56" fmla="*/ 1154 w 1194"/>
                <a:gd name="T57" fmla="*/ 1046 h 1864"/>
                <a:gd name="T58" fmla="*/ 1182 w 1194"/>
                <a:gd name="T59" fmla="*/ 1016 h 1864"/>
                <a:gd name="T60" fmla="*/ 1175 w 1194"/>
                <a:gd name="T61" fmla="*/ 937 h 1864"/>
                <a:gd name="T62" fmla="*/ 1128 w 1194"/>
                <a:gd name="T63" fmla="*/ 912 h 1864"/>
                <a:gd name="T64" fmla="*/ 1088 w 1194"/>
                <a:gd name="T65" fmla="*/ 922 h 1864"/>
                <a:gd name="T66" fmla="*/ 1062 w 1194"/>
                <a:gd name="T67" fmla="*/ 799 h 1864"/>
                <a:gd name="T68" fmla="*/ 1074 w 1194"/>
                <a:gd name="T69" fmla="*/ 768 h 1864"/>
                <a:gd name="T70" fmla="*/ 1048 w 1194"/>
                <a:gd name="T71" fmla="*/ 748 h 1864"/>
                <a:gd name="T72" fmla="*/ 996 w 1194"/>
                <a:gd name="T73" fmla="*/ 728 h 1864"/>
                <a:gd name="T74" fmla="*/ 961 w 1194"/>
                <a:gd name="T75" fmla="*/ 710 h 1864"/>
                <a:gd name="T76" fmla="*/ 957 w 1194"/>
                <a:gd name="T77" fmla="*/ 629 h 1864"/>
                <a:gd name="T78" fmla="*/ 826 w 1194"/>
                <a:gd name="T79" fmla="*/ 46 h 1864"/>
                <a:gd name="T80" fmla="*/ 764 w 1194"/>
                <a:gd name="T81" fmla="*/ 28 h 1864"/>
                <a:gd name="T82" fmla="*/ 734 w 1194"/>
                <a:gd name="T83" fmla="*/ 63 h 1864"/>
                <a:gd name="T84" fmla="*/ 669 w 1194"/>
                <a:gd name="T85" fmla="*/ 70 h 1864"/>
                <a:gd name="T86" fmla="*/ 573 w 1194"/>
                <a:gd name="T87" fmla="*/ 106 h 1864"/>
                <a:gd name="T88" fmla="*/ 573 w 1194"/>
                <a:gd name="T89" fmla="*/ 27 h 1864"/>
                <a:gd name="T90" fmla="*/ 546 w 1194"/>
                <a:gd name="T91" fmla="*/ 0 h 1864"/>
                <a:gd name="T92" fmla="*/ 307 w 1194"/>
                <a:gd name="T93" fmla="*/ 325 h 1864"/>
                <a:gd name="T94" fmla="*/ 301 w 1194"/>
                <a:gd name="T95" fmla="*/ 404 h 1864"/>
                <a:gd name="T96" fmla="*/ 275 w 1194"/>
                <a:gd name="T97" fmla="*/ 464 h 1864"/>
                <a:gd name="T98" fmla="*/ 235 w 1194"/>
                <a:gd name="T99" fmla="*/ 504 h 1864"/>
                <a:gd name="T100" fmla="*/ 205 w 1194"/>
                <a:gd name="T101" fmla="*/ 691 h 1864"/>
                <a:gd name="T102" fmla="*/ 128 w 1194"/>
                <a:gd name="T103" fmla="*/ 782 h 1864"/>
                <a:gd name="T104" fmla="*/ 123 w 1194"/>
                <a:gd name="T105" fmla="*/ 858 h 1864"/>
                <a:gd name="T106" fmla="*/ 90 w 1194"/>
                <a:gd name="T107" fmla="*/ 856 h 1864"/>
                <a:gd name="T108" fmla="*/ 69 w 1194"/>
                <a:gd name="T109" fmla="*/ 911 h 1864"/>
                <a:gd name="T110" fmla="*/ 35 w 1194"/>
                <a:gd name="T111" fmla="*/ 889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4" h="1864">
                  <a:moveTo>
                    <a:pt x="0" y="908"/>
                  </a:moveTo>
                  <a:lnTo>
                    <a:pt x="56" y="1644"/>
                  </a:lnTo>
                  <a:lnTo>
                    <a:pt x="56" y="1658"/>
                  </a:lnTo>
                  <a:lnTo>
                    <a:pt x="46" y="1685"/>
                  </a:lnTo>
                  <a:lnTo>
                    <a:pt x="46" y="1699"/>
                  </a:lnTo>
                  <a:lnTo>
                    <a:pt x="92" y="1757"/>
                  </a:lnTo>
                  <a:lnTo>
                    <a:pt x="103" y="1763"/>
                  </a:lnTo>
                  <a:lnTo>
                    <a:pt x="104" y="1787"/>
                  </a:lnTo>
                  <a:lnTo>
                    <a:pt x="100" y="1802"/>
                  </a:lnTo>
                  <a:lnTo>
                    <a:pt x="118" y="1864"/>
                  </a:lnTo>
                  <a:lnTo>
                    <a:pt x="128" y="1850"/>
                  </a:lnTo>
                  <a:lnTo>
                    <a:pt x="144" y="1814"/>
                  </a:lnTo>
                  <a:lnTo>
                    <a:pt x="163" y="1765"/>
                  </a:lnTo>
                  <a:lnTo>
                    <a:pt x="201" y="1721"/>
                  </a:lnTo>
                  <a:lnTo>
                    <a:pt x="236" y="1649"/>
                  </a:lnTo>
                  <a:lnTo>
                    <a:pt x="275" y="1629"/>
                  </a:lnTo>
                  <a:lnTo>
                    <a:pt x="282" y="1614"/>
                  </a:lnTo>
                  <a:lnTo>
                    <a:pt x="268" y="1600"/>
                  </a:lnTo>
                  <a:lnTo>
                    <a:pt x="263" y="1552"/>
                  </a:lnTo>
                  <a:lnTo>
                    <a:pt x="356" y="1502"/>
                  </a:lnTo>
                  <a:lnTo>
                    <a:pt x="366" y="1515"/>
                  </a:lnTo>
                  <a:lnTo>
                    <a:pt x="372" y="1550"/>
                  </a:lnTo>
                  <a:lnTo>
                    <a:pt x="379" y="1561"/>
                  </a:lnTo>
                  <a:lnTo>
                    <a:pt x="391" y="1551"/>
                  </a:lnTo>
                  <a:lnTo>
                    <a:pt x="400" y="1516"/>
                  </a:lnTo>
                  <a:lnTo>
                    <a:pt x="411" y="1499"/>
                  </a:lnTo>
                  <a:lnTo>
                    <a:pt x="469" y="1507"/>
                  </a:lnTo>
                  <a:lnTo>
                    <a:pt x="500" y="1488"/>
                  </a:lnTo>
                  <a:lnTo>
                    <a:pt x="507" y="1463"/>
                  </a:lnTo>
                  <a:lnTo>
                    <a:pt x="520" y="1452"/>
                  </a:lnTo>
                  <a:lnTo>
                    <a:pt x="548" y="1459"/>
                  </a:lnTo>
                  <a:lnTo>
                    <a:pt x="573" y="1452"/>
                  </a:lnTo>
                  <a:lnTo>
                    <a:pt x="586" y="1443"/>
                  </a:lnTo>
                  <a:lnTo>
                    <a:pt x="611" y="1396"/>
                  </a:lnTo>
                  <a:lnTo>
                    <a:pt x="614" y="1356"/>
                  </a:lnTo>
                  <a:lnTo>
                    <a:pt x="662" y="1325"/>
                  </a:lnTo>
                  <a:lnTo>
                    <a:pt x="668" y="1299"/>
                  </a:lnTo>
                  <a:lnTo>
                    <a:pt x="684" y="1303"/>
                  </a:lnTo>
                  <a:lnTo>
                    <a:pt x="724" y="1320"/>
                  </a:lnTo>
                  <a:lnTo>
                    <a:pt x="745" y="1315"/>
                  </a:lnTo>
                  <a:lnTo>
                    <a:pt x="763" y="1296"/>
                  </a:lnTo>
                  <a:lnTo>
                    <a:pt x="788" y="1263"/>
                  </a:lnTo>
                  <a:lnTo>
                    <a:pt x="805" y="1264"/>
                  </a:lnTo>
                  <a:lnTo>
                    <a:pt x="842" y="1225"/>
                  </a:lnTo>
                  <a:lnTo>
                    <a:pt x="885" y="1240"/>
                  </a:lnTo>
                  <a:lnTo>
                    <a:pt x="908" y="1279"/>
                  </a:lnTo>
                  <a:lnTo>
                    <a:pt x="972" y="1211"/>
                  </a:lnTo>
                  <a:lnTo>
                    <a:pt x="1015" y="1201"/>
                  </a:lnTo>
                  <a:lnTo>
                    <a:pt x="1088" y="1163"/>
                  </a:lnTo>
                  <a:lnTo>
                    <a:pt x="1111" y="1139"/>
                  </a:lnTo>
                  <a:lnTo>
                    <a:pt x="1122" y="1135"/>
                  </a:lnTo>
                  <a:lnTo>
                    <a:pt x="1137" y="1139"/>
                  </a:lnTo>
                  <a:lnTo>
                    <a:pt x="1170" y="1131"/>
                  </a:lnTo>
                  <a:lnTo>
                    <a:pt x="1194" y="1100"/>
                  </a:lnTo>
                  <a:lnTo>
                    <a:pt x="1194" y="1073"/>
                  </a:lnTo>
                  <a:lnTo>
                    <a:pt x="1172" y="1054"/>
                  </a:lnTo>
                  <a:lnTo>
                    <a:pt x="1168" y="1056"/>
                  </a:lnTo>
                  <a:lnTo>
                    <a:pt x="1154" y="1046"/>
                  </a:lnTo>
                  <a:lnTo>
                    <a:pt x="1171" y="1020"/>
                  </a:lnTo>
                  <a:lnTo>
                    <a:pt x="1182" y="1016"/>
                  </a:lnTo>
                  <a:lnTo>
                    <a:pt x="1187" y="994"/>
                  </a:lnTo>
                  <a:lnTo>
                    <a:pt x="1175" y="937"/>
                  </a:lnTo>
                  <a:lnTo>
                    <a:pt x="1147" y="914"/>
                  </a:lnTo>
                  <a:lnTo>
                    <a:pt x="1128" y="912"/>
                  </a:lnTo>
                  <a:lnTo>
                    <a:pt x="1115" y="922"/>
                  </a:lnTo>
                  <a:lnTo>
                    <a:pt x="1088" y="922"/>
                  </a:lnTo>
                  <a:lnTo>
                    <a:pt x="1062" y="906"/>
                  </a:lnTo>
                  <a:lnTo>
                    <a:pt x="1062" y="799"/>
                  </a:lnTo>
                  <a:lnTo>
                    <a:pt x="1074" y="789"/>
                  </a:lnTo>
                  <a:lnTo>
                    <a:pt x="1074" y="768"/>
                  </a:lnTo>
                  <a:lnTo>
                    <a:pt x="1067" y="753"/>
                  </a:lnTo>
                  <a:lnTo>
                    <a:pt x="1048" y="748"/>
                  </a:lnTo>
                  <a:lnTo>
                    <a:pt x="1036" y="755"/>
                  </a:lnTo>
                  <a:lnTo>
                    <a:pt x="996" y="728"/>
                  </a:lnTo>
                  <a:lnTo>
                    <a:pt x="971" y="722"/>
                  </a:lnTo>
                  <a:lnTo>
                    <a:pt x="961" y="710"/>
                  </a:lnTo>
                  <a:lnTo>
                    <a:pt x="957" y="645"/>
                  </a:lnTo>
                  <a:lnTo>
                    <a:pt x="957" y="629"/>
                  </a:lnTo>
                  <a:lnTo>
                    <a:pt x="930" y="153"/>
                  </a:lnTo>
                  <a:lnTo>
                    <a:pt x="826" y="46"/>
                  </a:lnTo>
                  <a:lnTo>
                    <a:pt x="795" y="36"/>
                  </a:lnTo>
                  <a:lnTo>
                    <a:pt x="764" y="28"/>
                  </a:lnTo>
                  <a:lnTo>
                    <a:pt x="749" y="44"/>
                  </a:lnTo>
                  <a:lnTo>
                    <a:pt x="734" y="63"/>
                  </a:lnTo>
                  <a:lnTo>
                    <a:pt x="718" y="60"/>
                  </a:lnTo>
                  <a:lnTo>
                    <a:pt x="669" y="70"/>
                  </a:lnTo>
                  <a:lnTo>
                    <a:pt x="593" y="105"/>
                  </a:lnTo>
                  <a:lnTo>
                    <a:pt x="573" y="106"/>
                  </a:lnTo>
                  <a:lnTo>
                    <a:pt x="556" y="69"/>
                  </a:lnTo>
                  <a:lnTo>
                    <a:pt x="573" y="27"/>
                  </a:lnTo>
                  <a:lnTo>
                    <a:pt x="565" y="4"/>
                  </a:lnTo>
                  <a:lnTo>
                    <a:pt x="546" y="0"/>
                  </a:lnTo>
                  <a:lnTo>
                    <a:pt x="494" y="7"/>
                  </a:lnTo>
                  <a:lnTo>
                    <a:pt x="307" y="325"/>
                  </a:lnTo>
                  <a:lnTo>
                    <a:pt x="288" y="373"/>
                  </a:lnTo>
                  <a:lnTo>
                    <a:pt x="301" y="404"/>
                  </a:lnTo>
                  <a:lnTo>
                    <a:pt x="295" y="442"/>
                  </a:lnTo>
                  <a:lnTo>
                    <a:pt x="275" y="464"/>
                  </a:lnTo>
                  <a:lnTo>
                    <a:pt x="255" y="475"/>
                  </a:lnTo>
                  <a:lnTo>
                    <a:pt x="235" y="504"/>
                  </a:lnTo>
                  <a:lnTo>
                    <a:pt x="235" y="651"/>
                  </a:lnTo>
                  <a:lnTo>
                    <a:pt x="205" y="691"/>
                  </a:lnTo>
                  <a:lnTo>
                    <a:pt x="196" y="728"/>
                  </a:lnTo>
                  <a:lnTo>
                    <a:pt x="128" y="782"/>
                  </a:lnTo>
                  <a:lnTo>
                    <a:pt x="116" y="806"/>
                  </a:lnTo>
                  <a:lnTo>
                    <a:pt x="123" y="858"/>
                  </a:lnTo>
                  <a:lnTo>
                    <a:pt x="118" y="863"/>
                  </a:lnTo>
                  <a:lnTo>
                    <a:pt x="90" y="856"/>
                  </a:lnTo>
                  <a:lnTo>
                    <a:pt x="85" y="892"/>
                  </a:lnTo>
                  <a:lnTo>
                    <a:pt x="69" y="911"/>
                  </a:lnTo>
                  <a:lnTo>
                    <a:pt x="54" y="904"/>
                  </a:lnTo>
                  <a:lnTo>
                    <a:pt x="35" y="889"/>
                  </a:lnTo>
                  <a:lnTo>
                    <a:pt x="0" y="908"/>
                  </a:lnTo>
                  <a:close/>
                </a:path>
              </a:pathLst>
            </a:custGeom>
            <a:solidFill>
              <a:srgbClr val="4F05A8"/>
            </a:solidFill>
            <a:ln w="25400">
              <a:solidFill>
                <a:srgbClr val="FF9800"/>
              </a:solidFill>
              <a:bevel/>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sp>
          <p:nvSpPr>
            <p:cNvPr id="5" name="Freeform 7">
              <a:extLst>
                <a:ext uri="{FF2B5EF4-FFF2-40B4-BE49-F238E27FC236}">
                  <a16:creationId xmlns:a16="http://schemas.microsoft.com/office/drawing/2014/main" id="{11949A8A-A08C-46DF-8926-5F2971F4F9B7}"/>
                </a:ext>
              </a:extLst>
            </p:cNvPr>
            <p:cNvSpPr>
              <a:spLocks/>
            </p:cNvSpPr>
            <p:nvPr/>
          </p:nvSpPr>
          <p:spPr bwMode="auto">
            <a:xfrm>
              <a:off x="5272088" y="4519613"/>
              <a:ext cx="1730375" cy="914400"/>
            </a:xfrm>
            <a:custGeom>
              <a:avLst/>
              <a:gdLst>
                <a:gd name="T0" fmla="*/ 303 w 1090"/>
                <a:gd name="T1" fmla="*/ 71 h 576"/>
                <a:gd name="T2" fmla="*/ 672 w 1090"/>
                <a:gd name="T3" fmla="*/ 67 h 576"/>
                <a:gd name="T4" fmla="*/ 691 w 1090"/>
                <a:gd name="T5" fmla="*/ 71 h 576"/>
                <a:gd name="T6" fmla="*/ 699 w 1090"/>
                <a:gd name="T7" fmla="*/ 37 h 576"/>
                <a:gd name="T8" fmla="*/ 766 w 1090"/>
                <a:gd name="T9" fmla="*/ 1 h 576"/>
                <a:gd name="T10" fmla="*/ 806 w 1090"/>
                <a:gd name="T11" fmla="*/ 14 h 576"/>
                <a:gd name="T12" fmla="*/ 840 w 1090"/>
                <a:gd name="T13" fmla="*/ 106 h 576"/>
                <a:gd name="T14" fmla="*/ 835 w 1090"/>
                <a:gd name="T15" fmla="*/ 138 h 576"/>
                <a:gd name="T16" fmla="*/ 785 w 1090"/>
                <a:gd name="T17" fmla="*/ 175 h 576"/>
                <a:gd name="T18" fmla="*/ 760 w 1090"/>
                <a:gd name="T19" fmla="*/ 239 h 576"/>
                <a:gd name="T20" fmla="*/ 832 w 1090"/>
                <a:gd name="T21" fmla="*/ 281 h 576"/>
                <a:gd name="T22" fmla="*/ 892 w 1090"/>
                <a:gd name="T23" fmla="*/ 406 h 576"/>
                <a:gd name="T24" fmla="*/ 983 w 1090"/>
                <a:gd name="T25" fmla="*/ 469 h 576"/>
                <a:gd name="T26" fmla="*/ 1066 w 1090"/>
                <a:gd name="T27" fmla="*/ 420 h 576"/>
                <a:gd name="T28" fmla="*/ 1034 w 1090"/>
                <a:gd name="T29" fmla="*/ 372 h 576"/>
                <a:gd name="T30" fmla="*/ 1008 w 1090"/>
                <a:gd name="T31" fmla="*/ 329 h 576"/>
                <a:gd name="T32" fmla="*/ 1049 w 1090"/>
                <a:gd name="T33" fmla="*/ 339 h 576"/>
                <a:gd name="T34" fmla="*/ 1090 w 1090"/>
                <a:gd name="T35" fmla="*/ 497 h 576"/>
                <a:gd name="T36" fmla="*/ 1055 w 1090"/>
                <a:gd name="T37" fmla="*/ 502 h 576"/>
                <a:gd name="T38" fmla="*/ 958 w 1090"/>
                <a:gd name="T39" fmla="*/ 527 h 576"/>
                <a:gd name="T40" fmla="*/ 881 w 1090"/>
                <a:gd name="T41" fmla="*/ 555 h 576"/>
                <a:gd name="T42" fmla="*/ 878 w 1090"/>
                <a:gd name="T43" fmla="*/ 527 h 576"/>
                <a:gd name="T44" fmla="*/ 868 w 1090"/>
                <a:gd name="T45" fmla="*/ 488 h 576"/>
                <a:gd name="T46" fmla="*/ 778 w 1090"/>
                <a:gd name="T47" fmla="*/ 566 h 576"/>
                <a:gd name="T48" fmla="*/ 749 w 1090"/>
                <a:gd name="T49" fmla="*/ 545 h 576"/>
                <a:gd name="T50" fmla="*/ 738 w 1090"/>
                <a:gd name="T51" fmla="*/ 525 h 576"/>
                <a:gd name="T52" fmla="*/ 715 w 1090"/>
                <a:gd name="T53" fmla="*/ 497 h 576"/>
                <a:gd name="T54" fmla="*/ 668 w 1090"/>
                <a:gd name="T55" fmla="*/ 458 h 576"/>
                <a:gd name="T56" fmla="*/ 645 w 1090"/>
                <a:gd name="T57" fmla="*/ 402 h 576"/>
                <a:gd name="T58" fmla="*/ 522 w 1090"/>
                <a:gd name="T59" fmla="*/ 361 h 576"/>
                <a:gd name="T60" fmla="*/ 226 w 1090"/>
                <a:gd name="T61" fmla="*/ 377 h 576"/>
                <a:gd name="T62" fmla="*/ 205 w 1090"/>
                <a:gd name="T63" fmla="*/ 355 h 576"/>
                <a:gd name="T64" fmla="*/ 0 w 1090"/>
                <a:gd name="T65" fmla="*/ 34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576">
                  <a:moveTo>
                    <a:pt x="74" y="64"/>
                  </a:moveTo>
                  <a:lnTo>
                    <a:pt x="303" y="71"/>
                  </a:lnTo>
                  <a:lnTo>
                    <a:pt x="666" y="79"/>
                  </a:lnTo>
                  <a:lnTo>
                    <a:pt x="672" y="67"/>
                  </a:lnTo>
                  <a:lnTo>
                    <a:pt x="684" y="60"/>
                  </a:lnTo>
                  <a:lnTo>
                    <a:pt x="691" y="71"/>
                  </a:lnTo>
                  <a:lnTo>
                    <a:pt x="699" y="64"/>
                  </a:lnTo>
                  <a:lnTo>
                    <a:pt x="699" y="37"/>
                  </a:lnTo>
                  <a:lnTo>
                    <a:pt x="730" y="35"/>
                  </a:lnTo>
                  <a:lnTo>
                    <a:pt x="766" y="1"/>
                  </a:lnTo>
                  <a:lnTo>
                    <a:pt x="789" y="0"/>
                  </a:lnTo>
                  <a:lnTo>
                    <a:pt x="806" y="14"/>
                  </a:lnTo>
                  <a:lnTo>
                    <a:pt x="807" y="64"/>
                  </a:lnTo>
                  <a:lnTo>
                    <a:pt x="840" y="106"/>
                  </a:lnTo>
                  <a:lnTo>
                    <a:pt x="845" y="127"/>
                  </a:lnTo>
                  <a:lnTo>
                    <a:pt x="835" y="138"/>
                  </a:lnTo>
                  <a:lnTo>
                    <a:pt x="813" y="146"/>
                  </a:lnTo>
                  <a:lnTo>
                    <a:pt x="785" y="175"/>
                  </a:lnTo>
                  <a:lnTo>
                    <a:pt x="761" y="217"/>
                  </a:lnTo>
                  <a:lnTo>
                    <a:pt x="760" y="239"/>
                  </a:lnTo>
                  <a:lnTo>
                    <a:pt x="800" y="250"/>
                  </a:lnTo>
                  <a:lnTo>
                    <a:pt x="832" y="281"/>
                  </a:lnTo>
                  <a:lnTo>
                    <a:pt x="880" y="360"/>
                  </a:lnTo>
                  <a:lnTo>
                    <a:pt x="892" y="406"/>
                  </a:lnTo>
                  <a:lnTo>
                    <a:pt x="911" y="448"/>
                  </a:lnTo>
                  <a:lnTo>
                    <a:pt x="983" y="469"/>
                  </a:lnTo>
                  <a:lnTo>
                    <a:pt x="1028" y="462"/>
                  </a:lnTo>
                  <a:lnTo>
                    <a:pt x="1066" y="420"/>
                  </a:lnTo>
                  <a:lnTo>
                    <a:pt x="1055" y="407"/>
                  </a:lnTo>
                  <a:lnTo>
                    <a:pt x="1034" y="372"/>
                  </a:lnTo>
                  <a:lnTo>
                    <a:pt x="1000" y="347"/>
                  </a:lnTo>
                  <a:lnTo>
                    <a:pt x="1008" y="329"/>
                  </a:lnTo>
                  <a:lnTo>
                    <a:pt x="1036" y="336"/>
                  </a:lnTo>
                  <a:lnTo>
                    <a:pt x="1049" y="339"/>
                  </a:lnTo>
                  <a:lnTo>
                    <a:pt x="1079" y="420"/>
                  </a:lnTo>
                  <a:lnTo>
                    <a:pt x="1090" y="497"/>
                  </a:lnTo>
                  <a:lnTo>
                    <a:pt x="1078" y="531"/>
                  </a:lnTo>
                  <a:lnTo>
                    <a:pt x="1055" y="502"/>
                  </a:lnTo>
                  <a:lnTo>
                    <a:pt x="1014" y="517"/>
                  </a:lnTo>
                  <a:lnTo>
                    <a:pt x="958" y="527"/>
                  </a:lnTo>
                  <a:lnTo>
                    <a:pt x="897" y="559"/>
                  </a:lnTo>
                  <a:lnTo>
                    <a:pt x="881" y="555"/>
                  </a:lnTo>
                  <a:lnTo>
                    <a:pt x="873" y="546"/>
                  </a:lnTo>
                  <a:lnTo>
                    <a:pt x="878" y="527"/>
                  </a:lnTo>
                  <a:lnTo>
                    <a:pt x="877" y="490"/>
                  </a:lnTo>
                  <a:lnTo>
                    <a:pt x="868" y="488"/>
                  </a:lnTo>
                  <a:lnTo>
                    <a:pt x="827" y="531"/>
                  </a:lnTo>
                  <a:lnTo>
                    <a:pt x="778" y="566"/>
                  </a:lnTo>
                  <a:lnTo>
                    <a:pt x="765" y="576"/>
                  </a:lnTo>
                  <a:lnTo>
                    <a:pt x="749" y="545"/>
                  </a:lnTo>
                  <a:lnTo>
                    <a:pt x="750" y="531"/>
                  </a:lnTo>
                  <a:lnTo>
                    <a:pt x="738" y="525"/>
                  </a:lnTo>
                  <a:lnTo>
                    <a:pt x="734" y="515"/>
                  </a:lnTo>
                  <a:lnTo>
                    <a:pt x="715" y="497"/>
                  </a:lnTo>
                  <a:lnTo>
                    <a:pt x="719" y="483"/>
                  </a:lnTo>
                  <a:lnTo>
                    <a:pt x="668" y="458"/>
                  </a:lnTo>
                  <a:lnTo>
                    <a:pt x="663" y="413"/>
                  </a:lnTo>
                  <a:lnTo>
                    <a:pt x="645" y="402"/>
                  </a:lnTo>
                  <a:lnTo>
                    <a:pt x="642" y="361"/>
                  </a:lnTo>
                  <a:lnTo>
                    <a:pt x="522" y="361"/>
                  </a:lnTo>
                  <a:lnTo>
                    <a:pt x="233" y="362"/>
                  </a:lnTo>
                  <a:lnTo>
                    <a:pt x="226" y="377"/>
                  </a:lnTo>
                  <a:lnTo>
                    <a:pt x="219" y="378"/>
                  </a:lnTo>
                  <a:lnTo>
                    <a:pt x="205" y="355"/>
                  </a:lnTo>
                  <a:lnTo>
                    <a:pt x="11" y="353"/>
                  </a:lnTo>
                  <a:lnTo>
                    <a:pt x="0" y="341"/>
                  </a:lnTo>
                  <a:lnTo>
                    <a:pt x="74" y="64"/>
                  </a:lnTo>
                  <a:close/>
                </a:path>
              </a:pathLst>
            </a:custGeom>
            <a:grpFill/>
            <a:ln w="25400">
              <a:solidFill>
                <a:srgbClr val="002060"/>
              </a:solidFill>
              <a:bevel/>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sp>
          <p:nvSpPr>
            <p:cNvPr id="6" name="Freeform 8">
              <a:extLst>
                <a:ext uri="{FF2B5EF4-FFF2-40B4-BE49-F238E27FC236}">
                  <a16:creationId xmlns:a16="http://schemas.microsoft.com/office/drawing/2014/main" id="{2FE1BB48-1BBA-4492-ACEA-5CE4AFC9AA2B}"/>
                </a:ext>
              </a:extLst>
            </p:cNvPr>
            <p:cNvSpPr>
              <a:spLocks/>
            </p:cNvSpPr>
            <p:nvPr/>
          </p:nvSpPr>
          <p:spPr bwMode="auto">
            <a:xfrm>
              <a:off x="5272088" y="4519613"/>
              <a:ext cx="1730375" cy="914400"/>
            </a:xfrm>
            <a:custGeom>
              <a:avLst/>
              <a:gdLst>
                <a:gd name="T0" fmla="*/ 303 w 1090"/>
                <a:gd name="T1" fmla="*/ 71 h 576"/>
                <a:gd name="T2" fmla="*/ 672 w 1090"/>
                <a:gd name="T3" fmla="*/ 67 h 576"/>
                <a:gd name="T4" fmla="*/ 691 w 1090"/>
                <a:gd name="T5" fmla="*/ 71 h 576"/>
                <a:gd name="T6" fmla="*/ 699 w 1090"/>
                <a:gd name="T7" fmla="*/ 37 h 576"/>
                <a:gd name="T8" fmla="*/ 766 w 1090"/>
                <a:gd name="T9" fmla="*/ 1 h 576"/>
                <a:gd name="T10" fmla="*/ 806 w 1090"/>
                <a:gd name="T11" fmla="*/ 14 h 576"/>
                <a:gd name="T12" fmla="*/ 840 w 1090"/>
                <a:gd name="T13" fmla="*/ 106 h 576"/>
                <a:gd name="T14" fmla="*/ 835 w 1090"/>
                <a:gd name="T15" fmla="*/ 138 h 576"/>
                <a:gd name="T16" fmla="*/ 785 w 1090"/>
                <a:gd name="T17" fmla="*/ 175 h 576"/>
                <a:gd name="T18" fmla="*/ 760 w 1090"/>
                <a:gd name="T19" fmla="*/ 239 h 576"/>
                <a:gd name="T20" fmla="*/ 832 w 1090"/>
                <a:gd name="T21" fmla="*/ 281 h 576"/>
                <a:gd name="T22" fmla="*/ 892 w 1090"/>
                <a:gd name="T23" fmla="*/ 406 h 576"/>
                <a:gd name="T24" fmla="*/ 983 w 1090"/>
                <a:gd name="T25" fmla="*/ 469 h 576"/>
                <a:gd name="T26" fmla="*/ 1066 w 1090"/>
                <a:gd name="T27" fmla="*/ 420 h 576"/>
                <a:gd name="T28" fmla="*/ 1034 w 1090"/>
                <a:gd name="T29" fmla="*/ 372 h 576"/>
                <a:gd name="T30" fmla="*/ 1008 w 1090"/>
                <a:gd name="T31" fmla="*/ 329 h 576"/>
                <a:gd name="T32" fmla="*/ 1049 w 1090"/>
                <a:gd name="T33" fmla="*/ 339 h 576"/>
                <a:gd name="T34" fmla="*/ 1090 w 1090"/>
                <a:gd name="T35" fmla="*/ 497 h 576"/>
                <a:gd name="T36" fmla="*/ 1055 w 1090"/>
                <a:gd name="T37" fmla="*/ 502 h 576"/>
                <a:gd name="T38" fmla="*/ 958 w 1090"/>
                <a:gd name="T39" fmla="*/ 527 h 576"/>
                <a:gd name="T40" fmla="*/ 881 w 1090"/>
                <a:gd name="T41" fmla="*/ 555 h 576"/>
                <a:gd name="T42" fmla="*/ 878 w 1090"/>
                <a:gd name="T43" fmla="*/ 527 h 576"/>
                <a:gd name="T44" fmla="*/ 868 w 1090"/>
                <a:gd name="T45" fmla="*/ 488 h 576"/>
                <a:gd name="T46" fmla="*/ 778 w 1090"/>
                <a:gd name="T47" fmla="*/ 566 h 576"/>
                <a:gd name="T48" fmla="*/ 749 w 1090"/>
                <a:gd name="T49" fmla="*/ 545 h 576"/>
                <a:gd name="T50" fmla="*/ 738 w 1090"/>
                <a:gd name="T51" fmla="*/ 525 h 576"/>
                <a:gd name="T52" fmla="*/ 715 w 1090"/>
                <a:gd name="T53" fmla="*/ 497 h 576"/>
                <a:gd name="T54" fmla="*/ 668 w 1090"/>
                <a:gd name="T55" fmla="*/ 458 h 576"/>
                <a:gd name="T56" fmla="*/ 645 w 1090"/>
                <a:gd name="T57" fmla="*/ 402 h 576"/>
                <a:gd name="T58" fmla="*/ 522 w 1090"/>
                <a:gd name="T59" fmla="*/ 361 h 576"/>
                <a:gd name="T60" fmla="*/ 226 w 1090"/>
                <a:gd name="T61" fmla="*/ 377 h 576"/>
                <a:gd name="T62" fmla="*/ 205 w 1090"/>
                <a:gd name="T63" fmla="*/ 355 h 576"/>
                <a:gd name="T64" fmla="*/ 0 w 1090"/>
                <a:gd name="T65" fmla="*/ 34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576">
                  <a:moveTo>
                    <a:pt x="74" y="64"/>
                  </a:moveTo>
                  <a:lnTo>
                    <a:pt x="303" y="71"/>
                  </a:lnTo>
                  <a:lnTo>
                    <a:pt x="666" y="79"/>
                  </a:lnTo>
                  <a:lnTo>
                    <a:pt x="672" y="67"/>
                  </a:lnTo>
                  <a:lnTo>
                    <a:pt x="684" y="60"/>
                  </a:lnTo>
                  <a:lnTo>
                    <a:pt x="691" y="71"/>
                  </a:lnTo>
                  <a:lnTo>
                    <a:pt x="699" y="64"/>
                  </a:lnTo>
                  <a:lnTo>
                    <a:pt x="699" y="37"/>
                  </a:lnTo>
                  <a:lnTo>
                    <a:pt x="730" y="35"/>
                  </a:lnTo>
                  <a:lnTo>
                    <a:pt x="766" y="1"/>
                  </a:lnTo>
                  <a:lnTo>
                    <a:pt x="789" y="0"/>
                  </a:lnTo>
                  <a:lnTo>
                    <a:pt x="806" y="14"/>
                  </a:lnTo>
                  <a:lnTo>
                    <a:pt x="807" y="64"/>
                  </a:lnTo>
                  <a:lnTo>
                    <a:pt x="840" y="106"/>
                  </a:lnTo>
                  <a:lnTo>
                    <a:pt x="845" y="127"/>
                  </a:lnTo>
                  <a:lnTo>
                    <a:pt x="835" y="138"/>
                  </a:lnTo>
                  <a:lnTo>
                    <a:pt x="813" y="146"/>
                  </a:lnTo>
                  <a:lnTo>
                    <a:pt x="785" y="175"/>
                  </a:lnTo>
                  <a:lnTo>
                    <a:pt x="761" y="217"/>
                  </a:lnTo>
                  <a:lnTo>
                    <a:pt x="760" y="239"/>
                  </a:lnTo>
                  <a:lnTo>
                    <a:pt x="800" y="250"/>
                  </a:lnTo>
                  <a:lnTo>
                    <a:pt x="832" y="281"/>
                  </a:lnTo>
                  <a:lnTo>
                    <a:pt x="880" y="360"/>
                  </a:lnTo>
                  <a:lnTo>
                    <a:pt x="892" y="406"/>
                  </a:lnTo>
                  <a:lnTo>
                    <a:pt x="911" y="448"/>
                  </a:lnTo>
                  <a:lnTo>
                    <a:pt x="983" y="469"/>
                  </a:lnTo>
                  <a:lnTo>
                    <a:pt x="1028" y="462"/>
                  </a:lnTo>
                  <a:lnTo>
                    <a:pt x="1066" y="420"/>
                  </a:lnTo>
                  <a:lnTo>
                    <a:pt x="1055" y="407"/>
                  </a:lnTo>
                  <a:lnTo>
                    <a:pt x="1034" y="372"/>
                  </a:lnTo>
                  <a:lnTo>
                    <a:pt x="1000" y="347"/>
                  </a:lnTo>
                  <a:lnTo>
                    <a:pt x="1008" y="329"/>
                  </a:lnTo>
                  <a:lnTo>
                    <a:pt x="1036" y="336"/>
                  </a:lnTo>
                  <a:lnTo>
                    <a:pt x="1049" y="339"/>
                  </a:lnTo>
                  <a:lnTo>
                    <a:pt x="1079" y="420"/>
                  </a:lnTo>
                  <a:lnTo>
                    <a:pt x="1090" y="497"/>
                  </a:lnTo>
                  <a:lnTo>
                    <a:pt x="1078" y="531"/>
                  </a:lnTo>
                  <a:lnTo>
                    <a:pt x="1055" y="502"/>
                  </a:lnTo>
                  <a:lnTo>
                    <a:pt x="1014" y="517"/>
                  </a:lnTo>
                  <a:lnTo>
                    <a:pt x="958" y="527"/>
                  </a:lnTo>
                  <a:lnTo>
                    <a:pt x="897" y="559"/>
                  </a:lnTo>
                  <a:lnTo>
                    <a:pt x="881" y="555"/>
                  </a:lnTo>
                  <a:lnTo>
                    <a:pt x="873" y="546"/>
                  </a:lnTo>
                  <a:lnTo>
                    <a:pt x="878" y="527"/>
                  </a:lnTo>
                  <a:lnTo>
                    <a:pt x="877" y="490"/>
                  </a:lnTo>
                  <a:lnTo>
                    <a:pt x="868" y="488"/>
                  </a:lnTo>
                  <a:lnTo>
                    <a:pt x="827" y="531"/>
                  </a:lnTo>
                  <a:lnTo>
                    <a:pt x="778" y="566"/>
                  </a:lnTo>
                  <a:lnTo>
                    <a:pt x="765" y="576"/>
                  </a:lnTo>
                  <a:lnTo>
                    <a:pt x="749" y="545"/>
                  </a:lnTo>
                  <a:lnTo>
                    <a:pt x="750" y="531"/>
                  </a:lnTo>
                  <a:lnTo>
                    <a:pt x="738" y="525"/>
                  </a:lnTo>
                  <a:lnTo>
                    <a:pt x="734" y="515"/>
                  </a:lnTo>
                  <a:lnTo>
                    <a:pt x="715" y="497"/>
                  </a:lnTo>
                  <a:lnTo>
                    <a:pt x="719" y="483"/>
                  </a:lnTo>
                  <a:lnTo>
                    <a:pt x="668" y="458"/>
                  </a:lnTo>
                  <a:lnTo>
                    <a:pt x="663" y="413"/>
                  </a:lnTo>
                  <a:lnTo>
                    <a:pt x="645" y="402"/>
                  </a:lnTo>
                  <a:lnTo>
                    <a:pt x="642" y="361"/>
                  </a:lnTo>
                  <a:lnTo>
                    <a:pt x="522" y="361"/>
                  </a:lnTo>
                  <a:lnTo>
                    <a:pt x="233" y="362"/>
                  </a:lnTo>
                  <a:lnTo>
                    <a:pt x="226" y="377"/>
                  </a:lnTo>
                  <a:lnTo>
                    <a:pt x="219" y="378"/>
                  </a:lnTo>
                  <a:lnTo>
                    <a:pt x="205" y="355"/>
                  </a:lnTo>
                  <a:lnTo>
                    <a:pt x="11" y="353"/>
                  </a:lnTo>
                  <a:lnTo>
                    <a:pt x="0" y="341"/>
                  </a:lnTo>
                  <a:lnTo>
                    <a:pt x="74" y="64"/>
                  </a:lnTo>
                  <a:close/>
                </a:path>
              </a:pathLst>
            </a:custGeom>
            <a:solidFill>
              <a:srgbClr val="4F05A8"/>
            </a:solidFill>
            <a:ln w="25400" cap="flat">
              <a:solidFill>
                <a:srgbClr val="FF9800"/>
              </a:solidFill>
              <a:prstDash val="solid"/>
              <a:bevel/>
              <a:headEnd/>
              <a:tailEnd/>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sp>
          <p:nvSpPr>
            <p:cNvPr id="7" name="Freeform 9">
              <a:extLst>
                <a:ext uri="{FF2B5EF4-FFF2-40B4-BE49-F238E27FC236}">
                  <a16:creationId xmlns:a16="http://schemas.microsoft.com/office/drawing/2014/main" id="{5119F1A6-479C-41B4-9BE0-C2CC2771E0CA}"/>
                </a:ext>
              </a:extLst>
            </p:cNvPr>
            <p:cNvSpPr>
              <a:spLocks/>
            </p:cNvSpPr>
            <p:nvPr/>
          </p:nvSpPr>
          <p:spPr bwMode="auto">
            <a:xfrm>
              <a:off x="6076950" y="5092700"/>
              <a:ext cx="409575" cy="473075"/>
            </a:xfrm>
            <a:custGeom>
              <a:avLst/>
              <a:gdLst>
                <a:gd name="T0" fmla="*/ 15 w 258"/>
                <a:gd name="T1" fmla="*/ 0 h 298"/>
                <a:gd name="T2" fmla="*/ 24 w 258"/>
                <a:gd name="T3" fmla="*/ 240 h 298"/>
                <a:gd name="T4" fmla="*/ 9 w 258"/>
                <a:gd name="T5" fmla="*/ 260 h 298"/>
                <a:gd name="T6" fmla="*/ 0 w 258"/>
                <a:gd name="T7" fmla="*/ 270 h 298"/>
                <a:gd name="T8" fmla="*/ 1 w 258"/>
                <a:gd name="T9" fmla="*/ 281 h 298"/>
                <a:gd name="T10" fmla="*/ 2 w 258"/>
                <a:gd name="T11" fmla="*/ 291 h 298"/>
                <a:gd name="T12" fmla="*/ 16 w 258"/>
                <a:gd name="T13" fmla="*/ 298 h 298"/>
                <a:gd name="T14" fmla="*/ 83 w 258"/>
                <a:gd name="T15" fmla="*/ 275 h 298"/>
                <a:gd name="T16" fmla="*/ 125 w 258"/>
                <a:gd name="T17" fmla="*/ 252 h 298"/>
                <a:gd name="T18" fmla="*/ 131 w 258"/>
                <a:gd name="T19" fmla="*/ 226 h 298"/>
                <a:gd name="T20" fmla="*/ 126 w 258"/>
                <a:gd name="T21" fmla="*/ 208 h 298"/>
                <a:gd name="T22" fmla="*/ 135 w 258"/>
                <a:gd name="T23" fmla="*/ 170 h 298"/>
                <a:gd name="T24" fmla="*/ 167 w 258"/>
                <a:gd name="T25" fmla="*/ 152 h 298"/>
                <a:gd name="T26" fmla="*/ 174 w 258"/>
                <a:gd name="T27" fmla="*/ 163 h 298"/>
                <a:gd name="T28" fmla="*/ 169 w 258"/>
                <a:gd name="T29" fmla="*/ 185 h 298"/>
                <a:gd name="T30" fmla="*/ 156 w 258"/>
                <a:gd name="T31" fmla="*/ 233 h 298"/>
                <a:gd name="T32" fmla="*/ 163 w 258"/>
                <a:gd name="T33" fmla="*/ 251 h 298"/>
                <a:gd name="T34" fmla="*/ 182 w 258"/>
                <a:gd name="T35" fmla="*/ 253 h 298"/>
                <a:gd name="T36" fmla="*/ 189 w 258"/>
                <a:gd name="T37" fmla="*/ 225 h 298"/>
                <a:gd name="T38" fmla="*/ 202 w 258"/>
                <a:gd name="T39" fmla="*/ 227 h 298"/>
                <a:gd name="T40" fmla="*/ 226 w 258"/>
                <a:gd name="T41" fmla="*/ 213 h 298"/>
                <a:gd name="T42" fmla="*/ 254 w 258"/>
                <a:gd name="T43" fmla="*/ 217 h 298"/>
                <a:gd name="T44" fmla="*/ 258 w 258"/>
                <a:gd name="T45" fmla="*/ 215 h 298"/>
                <a:gd name="T46" fmla="*/ 242 w 258"/>
                <a:gd name="T47" fmla="*/ 184 h 298"/>
                <a:gd name="T48" fmla="*/ 243 w 258"/>
                <a:gd name="T49" fmla="*/ 170 h 298"/>
                <a:gd name="T50" fmla="*/ 231 w 258"/>
                <a:gd name="T51" fmla="*/ 164 h 298"/>
                <a:gd name="T52" fmla="*/ 227 w 258"/>
                <a:gd name="T53" fmla="*/ 154 h 298"/>
                <a:gd name="T54" fmla="*/ 208 w 258"/>
                <a:gd name="T55" fmla="*/ 136 h 298"/>
                <a:gd name="T56" fmla="*/ 212 w 258"/>
                <a:gd name="T57" fmla="*/ 122 h 298"/>
                <a:gd name="T58" fmla="*/ 161 w 258"/>
                <a:gd name="T59" fmla="*/ 97 h 298"/>
                <a:gd name="T60" fmla="*/ 156 w 258"/>
                <a:gd name="T61" fmla="*/ 52 h 298"/>
                <a:gd name="T62" fmla="*/ 138 w 258"/>
                <a:gd name="T63" fmla="*/ 41 h 298"/>
                <a:gd name="T64" fmla="*/ 135 w 258"/>
                <a:gd name="T65" fmla="*/ 0 h 298"/>
                <a:gd name="T66" fmla="*/ 15 w 258"/>
                <a:gd name="T6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8" h="298">
                  <a:moveTo>
                    <a:pt x="15" y="0"/>
                  </a:moveTo>
                  <a:lnTo>
                    <a:pt x="24" y="240"/>
                  </a:lnTo>
                  <a:lnTo>
                    <a:pt x="9" y="260"/>
                  </a:lnTo>
                  <a:lnTo>
                    <a:pt x="0" y="270"/>
                  </a:lnTo>
                  <a:lnTo>
                    <a:pt x="1" y="281"/>
                  </a:lnTo>
                  <a:lnTo>
                    <a:pt x="2" y="291"/>
                  </a:lnTo>
                  <a:lnTo>
                    <a:pt x="16" y="298"/>
                  </a:lnTo>
                  <a:lnTo>
                    <a:pt x="83" y="275"/>
                  </a:lnTo>
                  <a:lnTo>
                    <a:pt x="125" y="252"/>
                  </a:lnTo>
                  <a:lnTo>
                    <a:pt x="131" y="226"/>
                  </a:lnTo>
                  <a:lnTo>
                    <a:pt x="126" y="208"/>
                  </a:lnTo>
                  <a:lnTo>
                    <a:pt x="135" y="170"/>
                  </a:lnTo>
                  <a:lnTo>
                    <a:pt x="167" y="152"/>
                  </a:lnTo>
                  <a:lnTo>
                    <a:pt x="174" y="163"/>
                  </a:lnTo>
                  <a:lnTo>
                    <a:pt x="169" y="185"/>
                  </a:lnTo>
                  <a:lnTo>
                    <a:pt x="156" y="233"/>
                  </a:lnTo>
                  <a:lnTo>
                    <a:pt x="163" y="251"/>
                  </a:lnTo>
                  <a:lnTo>
                    <a:pt x="182" y="253"/>
                  </a:lnTo>
                  <a:lnTo>
                    <a:pt x="189" y="225"/>
                  </a:lnTo>
                  <a:lnTo>
                    <a:pt x="202" y="227"/>
                  </a:lnTo>
                  <a:lnTo>
                    <a:pt x="226" y="213"/>
                  </a:lnTo>
                  <a:lnTo>
                    <a:pt x="254" y="217"/>
                  </a:lnTo>
                  <a:lnTo>
                    <a:pt x="258" y="215"/>
                  </a:lnTo>
                  <a:lnTo>
                    <a:pt x="242" y="184"/>
                  </a:lnTo>
                  <a:lnTo>
                    <a:pt x="243" y="170"/>
                  </a:lnTo>
                  <a:lnTo>
                    <a:pt x="231" y="164"/>
                  </a:lnTo>
                  <a:lnTo>
                    <a:pt x="227" y="154"/>
                  </a:lnTo>
                  <a:lnTo>
                    <a:pt x="208" y="136"/>
                  </a:lnTo>
                  <a:lnTo>
                    <a:pt x="212" y="122"/>
                  </a:lnTo>
                  <a:lnTo>
                    <a:pt x="161" y="97"/>
                  </a:lnTo>
                  <a:lnTo>
                    <a:pt x="156" y="52"/>
                  </a:lnTo>
                  <a:lnTo>
                    <a:pt x="138" y="41"/>
                  </a:lnTo>
                  <a:lnTo>
                    <a:pt x="135" y="0"/>
                  </a:lnTo>
                  <a:lnTo>
                    <a:pt x="15" y="0"/>
                  </a:lnTo>
                  <a:close/>
                </a:path>
              </a:pathLst>
            </a:custGeom>
            <a:grpFill/>
            <a:ln w="25400">
              <a:solidFill>
                <a:srgbClr val="002060"/>
              </a:solidFill>
              <a:bevel/>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sp>
          <p:nvSpPr>
            <p:cNvPr id="8" name="Freeform 10">
              <a:extLst>
                <a:ext uri="{FF2B5EF4-FFF2-40B4-BE49-F238E27FC236}">
                  <a16:creationId xmlns:a16="http://schemas.microsoft.com/office/drawing/2014/main" id="{ECE1CE3C-5266-4F33-9B70-C571C94A7984}"/>
                </a:ext>
              </a:extLst>
            </p:cNvPr>
            <p:cNvSpPr>
              <a:spLocks/>
            </p:cNvSpPr>
            <p:nvPr/>
          </p:nvSpPr>
          <p:spPr bwMode="auto">
            <a:xfrm>
              <a:off x="6076950" y="5092700"/>
              <a:ext cx="409575" cy="473075"/>
            </a:xfrm>
            <a:custGeom>
              <a:avLst/>
              <a:gdLst>
                <a:gd name="T0" fmla="*/ 15 w 258"/>
                <a:gd name="T1" fmla="*/ 0 h 298"/>
                <a:gd name="T2" fmla="*/ 24 w 258"/>
                <a:gd name="T3" fmla="*/ 240 h 298"/>
                <a:gd name="T4" fmla="*/ 9 w 258"/>
                <a:gd name="T5" fmla="*/ 260 h 298"/>
                <a:gd name="T6" fmla="*/ 0 w 258"/>
                <a:gd name="T7" fmla="*/ 270 h 298"/>
                <a:gd name="T8" fmla="*/ 1 w 258"/>
                <a:gd name="T9" fmla="*/ 281 h 298"/>
                <a:gd name="T10" fmla="*/ 2 w 258"/>
                <a:gd name="T11" fmla="*/ 291 h 298"/>
                <a:gd name="T12" fmla="*/ 16 w 258"/>
                <a:gd name="T13" fmla="*/ 298 h 298"/>
                <a:gd name="T14" fmla="*/ 83 w 258"/>
                <a:gd name="T15" fmla="*/ 275 h 298"/>
                <a:gd name="T16" fmla="*/ 125 w 258"/>
                <a:gd name="T17" fmla="*/ 252 h 298"/>
                <a:gd name="T18" fmla="*/ 131 w 258"/>
                <a:gd name="T19" fmla="*/ 226 h 298"/>
                <a:gd name="T20" fmla="*/ 126 w 258"/>
                <a:gd name="T21" fmla="*/ 208 h 298"/>
                <a:gd name="T22" fmla="*/ 135 w 258"/>
                <a:gd name="T23" fmla="*/ 170 h 298"/>
                <a:gd name="T24" fmla="*/ 167 w 258"/>
                <a:gd name="T25" fmla="*/ 152 h 298"/>
                <a:gd name="T26" fmla="*/ 174 w 258"/>
                <a:gd name="T27" fmla="*/ 163 h 298"/>
                <a:gd name="T28" fmla="*/ 169 w 258"/>
                <a:gd name="T29" fmla="*/ 185 h 298"/>
                <a:gd name="T30" fmla="*/ 156 w 258"/>
                <a:gd name="T31" fmla="*/ 233 h 298"/>
                <a:gd name="T32" fmla="*/ 163 w 258"/>
                <a:gd name="T33" fmla="*/ 251 h 298"/>
                <a:gd name="T34" fmla="*/ 182 w 258"/>
                <a:gd name="T35" fmla="*/ 253 h 298"/>
                <a:gd name="T36" fmla="*/ 189 w 258"/>
                <a:gd name="T37" fmla="*/ 225 h 298"/>
                <a:gd name="T38" fmla="*/ 202 w 258"/>
                <a:gd name="T39" fmla="*/ 227 h 298"/>
                <a:gd name="T40" fmla="*/ 226 w 258"/>
                <a:gd name="T41" fmla="*/ 213 h 298"/>
                <a:gd name="T42" fmla="*/ 254 w 258"/>
                <a:gd name="T43" fmla="*/ 217 h 298"/>
                <a:gd name="T44" fmla="*/ 258 w 258"/>
                <a:gd name="T45" fmla="*/ 215 h 298"/>
                <a:gd name="T46" fmla="*/ 242 w 258"/>
                <a:gd name="T47" fmla="*/ 184 h 298"/>
                <a:gd name="T48" fmla="*/ 243 w 258"/>
                <a:gd name="T49" fmla="*/ 170 h 298"/>
                <a:gd name="T50" fmla="*/ 231 w 258"/>
                <a:gd name="T51" fmla="*/ 164 h 298"/>
                <a:gd name="T52" fmla="*/ 227 w 258"/>
                <a:gd name="T53" fmla="*/ 154 h 298"/>
                <a:gd name="T54" fmla="*/ 208 w 258"/>
                <a:gd name="T55" fmla="*/ 136 h 298"/>
                <a:gd name="T56" fmla="*/ 212 w 258"/>
                <a:gd name="T57" fmla="*/ 122 h 298"/>
                <a:gd name="T58" fmla="*/ 161 w 258"/>
                <a:gd name="T59" fmla="*/ 97 h 298"/>
                <a:gd name="T60" fmla="*/ 156 w 258"/>
                <a:gd name="T61" fmla="*/ 52 h 298"/>
                <a:gd name="T62" fmla="*/ 138 w 258"/>
                <a:gd name="T63" fmla="*/ 41 h 298"/>
                <a:gd name="T64" fmla="*/ 135 w 258"/>
                <a:gd name="T65" fmla="*/ 0 h 298"/>
                <a:gd name="T66" fmla="*/ 15 w 258"/>
                <a:gd name="T6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8" h="298">
                  <a:moveTo>
                    <a:pt x="15" y="0"/>
                  </a:moveTo>
                  <a:lnTo>
                    <a:pt x="24" y="240"/>
                  </a:lnTo>
                  <a:lnTo>
                    <a:pt x="9" y="260"/>
                  </a:lnTo>
                  <a:lnTo>
                    <a:pt x="0" y="270"/>
                  </a:lnTo>
                  <a:lnTo>
                    <a:pt x="1" y="281"/>
                  </a:lnTo>
                  <a:lnTo>
                    <a:pt x="2" y="291"/>
                  </a:lnTo>
                  <a:lnTo>
                    <a:pt x="16" y="298"/>
                  </a:lnTo>
                  <a:lnTo>
                    <a:pt x="83" y="275"/>
                  </a:lnTo>
                  <a:lnTo>
                    <a:pt x="125" y="252"/>
                  </a:lnTo>
                  <a:lnTo>
                    <a:pt x="131" y="226"/>
                  </a:lnTo>
                  <a:lnTo>
                    <a:pt x="126" y="208"/>
                  </a:lnTo>
                  <a:lnTo>
                    <a:pt x="135" y="170"/>
                  </a:lnTo>
                  <a:lnTo>
                    <a:pt x="167" y="152"/>
                  </a:lnTo>
                  <a:lnTo>
                    <a:pt x="174" y="163"/>
                  </a:lnTo>
                  <a:lnTo>
                    <a:pt x="169" y="185"/>
                  </a:lnTo>
                  <a:lnTo>
                    <a:pt x="156" y="233"/>
                  </a:lnTo>
                  <a:lnTo>
                    <a:pt x="163" y="251"/>
                  </a:lnTo>
                  <a:lnTo>
                    <a:pt x="182" y="253"/>
                  </a:lnTo>
                  <a:lnTo>
                    <a:pt x="189" y="225"/>
                  </a:lnTo>
                  <a:lnTo>
                    <a:pt x="202" y="227"/>
                  </a:lnTo>
                  <a:lnTo>
                    <a:pt x="226" y="213"/>
                  </a:lnTo>
                  <a:lnTo>
                    <a:pt x="254" y="217"/>
                  </a:lnTo>
                  <a:lnTo>
                    <a:pt x="258" y="215"/>
                  </a:lnTo>
                  <a:lnTo>
                    <a:pt x="242" y="184"/>
                  </a:lnTo>
                  <a:lnTo>
                    <a:pt x="243" y="170"/>
                  </a:lnTo>
                  <a:lnTo>
                    <a:pt x="231" y="164"/>
                  </a:lnTo>
                  <a:lnTo>
                    <a:pt x="227" y="154"/>
                  </a:lnTo>
                  <a:lnTo>
                    <a:pt x="208" y="136"/>
                  </a:lnTo>
                  <a:lnTo>
                    <a:pt x="212" y="122"/>
                  </a:lnTo>
                  <a:lnTo>
                    <a:pt x="161" y="97"/>
                  </a:lnTo>
                  <a:lnTo>
                    <a:pt x="156" y="52"/>
                  </a:lnTo>
                  <a:lnTo>
                    <a:pt x="138" y="41"/>
                  </a:lnTo>
                  <a:lnTo>
                    <a:pt x="135" y="0"/>
                  </a:lnTo>
                  <a:lnTo>
                    <a:pt x="15" y="0"/>
                  </a:lnTo>
                  <a:close/>
                </a:path>
              </a:pathLst>
            </a:custGeom>
            <a:solidFill>
              <a:srgbClr val="4F05A8"/>
            </a:solidFill>
            <a:ln w="25400" cap="flat">
              <a:solidFill>
                <a:srgbClr val="FF9800"/>
              </a:solidFill>
              <a:prstDash val="solid"/>
              <a:bevel/>
              <a:headEnd/>
              <a:tailEnd/>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sp>
          <p:nvSpPr>
            <p:cNvPr id="9" name="Freeform 11">
              <a:extLst>
                <a:ext uri="{FF2B5EF4-FFF2-40B4-BE49-F238E27FC236}">
                  <a16:creationId xmlns:a16="http://schemas.microsoft.com/office/drawing/2014/main" id="{84986715-0719-43B6-B2CB-747AEE64C3DC}"/>
                </a:ext>
              </a:extLst>
            </p:cNvPr>
            <p:cNvSpPr>
              <a:spLocks/>
            </p:cNvSpPr>
            <p:nvPr/>
          </p:nvSpPr>
          <p:spPr bwMode="auto">
            <a:xfrm>
              <a:off x="5146675" y="5080000"/>
              <a:ext cx="968375" cy="692150"/>
            </a:xfrm>
            <a:custGeom>
              <a:avLst/>
              <a:gdLst>
                <a:gd name="T0" fmla="*/ 90 w 610"/>
                <a:gd name="T1" fmla="*/ 0 h 436"/>
                <a:gd name="T2" fmla="*/ 284 w 610"/>
                <a:gd name="T3" fmla="*/ 2 h 436"/>
                <a:gd name="T4" fmla="*/ 298 w 610"/>
                <a:gd name="T5" fmla="*/ 25 h 436"/>
                <a:gd name="T6" fmla="*/ 305 w 610"/>
                <a:gd name="T7" fmla="*/ 24 h 436"/>
                <a:gd name="T8" fmla="*/ 312 w 610"/>
                <a:gd name="T9" fmla="*/ 9 h 436"/>
                <a:gd name="T10" fmla="*/ 601 w 610"/>
                <a:gd name="T11" fmla="*/ 8 h 436"/>
                <a:gd name="T12" fmla="*/ 610 w 610"/>
                <a:gd name="T13" fmla="*/ 248 h 436"/>
                <a:gd name="T14" fmla="*/ 595 w 610"/>
                <a:gd name="T15" fmla="*/ 268 h 436"/>
                <a:gd name="T16" fmla="*/ 586 w 610"/>
                <a:gd name="T17" fmla="*/ 278 h 436"/>
                <a:gd name="T18" fmla="*/ 587 w 610"/>
                <a:gd name="T19" fmla="*/ 289 h 436"/>
                <a:gd name="T20" fmla="*/ 588 w 610"/>
                <a:gd name="T21" fmla="*/ 299 h 436"/>
                <a:gd name="T22" fmla="*/ 551 w 610"/>
                <a:gd name="T23" fmla="*/ 297 h 436"/>
                <a:gd name="T24" fmla="*/ 450 w 610"/>
                <a:gd name="T25" fmla="*/ 311 h 436"/>
                <a:gd name="T26" fmla="*/ 426 w 610"/>
                <a:gd name="T27" fmla="*/ 302 h 436"/>
                <a:gd name="T28" fmla="*/ 414 w 610"/>
                <a:gd name="T29" fmla="*/ 309 h 436"/>
                <a:gd name="T30" fmla="*/ 410 w 610"/>
                <a:gd name="T31" fmla="*/ 325 h 436"/>
                <a:gd name="T32" fmla="*/ 400 w 610"/>
                <a:gd name="T33" fmla="*/ 325 h 436"/>
                <a:gd name="T34" fmla="*/ 344 w 610"/>
                <a:gd name="T35" fmla="*/ 322 h 436"/>
                <a:gd name="T36" fmla="*/ 259 w 610"/>
                <a:gd name="T37" fmla="*/ 338 h 436"/>
                <a:gd name="T38" fmla="*/ 253 w 610"/>
                <a:gd name="T39" fmla="*/ 323 h 436"/>
                <a:gd name="T40" fmla="*/ 196 w 610"/>
                <a:gd name="T41" fmla="*/ 362 h 436"/>
                <a:gd name="T42" fmla="*/ 70 w 610"/>
                <a:gd name="T43" fmla="*/ 424 h 436"/>
                <a:gd name="T44" fmla="*/ 24 w 610"/>
                <a:gd name="T45" fmla="*/ 436 h 436"/>
                <a:gd name="T46" fmla="*/ 0 w 610"/>
                <a:gd name="T47" fmla="*/ 396 h 436"/>
                <a:gd name="T48" fmla="*/ 60 w 610"/>
                <a:gd name="T49" fmla="*/ 358 h 436"/>
                <a:gd name="T50" fmla="*/ 69 w 610"/>
                <a:gd name="T51" fmla="*/ 337 h 436"/>
                <a:gd name="T52" fmla="*/ 53 w 610"/>
                <a:gd name="T53" fmla="*/ 305 h 436"/>
                <a:gd name="T54" fmla="*/ 90 w 610"/>
                <a:gd name="T55"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0" h="436">
                  <a:moveTo>
                    <a:pt x="90" y="0"/>
                  </a:moveTo>
                  <a:lnTo>
                    <a:pt x="284" y="2"/>
                  </a:lnTo>
                  <a:lnTo>
                    <a:pt x="298" y="25"/>
                  </a:lnTo>
                  <a:lnTo>
                    <a:pt x="305" y="24"/>
                  </a:lnTo>
                  <a:lnTo>
                    <a:pt x="312" y="9"/>
                  </a:lnTo>
                  <a:lnTo>
                    <a:pt x="601" y="8"/>
                  </a:lnTo>
                  <a:lnTo>
                    <a:pt x="610" y="248"/>
                  </a:lnTo>
                  <a:lnTo>
                    <a:pt x="595" y="268"/>
                  </a:lnTo>
                  <a:lnTo>
                    <a:pt x="586" y="278"/>
                  </a:lnTo>
                  <a:lnTo>
                    <a:pt x="587" y="289"/>
                  </a:lnTo>
                  <a:lnTo>
                    <a:pt x="588" y="299"/>
                  </a:lnTo>
                  <a:lnTo>
                    <a:pt x="551" y="297"/>
                  </a:lnTo>
                  <a:lnTo>
                    <a:pt x="450" y="311"/>
                  </a:lnTo>
                  <a:lnTo>
                    <a:pt x="426" y="302"/>
                  </a:lnTo>
                  <a:lnTo>
                    <a:pt x="414" y="309"/>
                  </a:lnTo>
                  <a:lnTo>
                    <a:pt x="410" y="325"/>
                  </a:lnTo>
                  <a:lnTo>
                    <a:pt x="400" y="325"/>
                  </a:lnTo>
                  <a:lnTo>
                    <a:pt x="344" y="322"/>
                  </a:lnTo>
                  <a:lnTo>
                    <a:pt x="259" y="338"/>
                  </a:lnTo>
                  <a:lnTo>
                    <a:pt x="253" y="323"/>
                  </a:lnTo>
                  <a:lnTo>
                    <a:pt x="196" y="362"/>
                  </a:lnTo>
                  <a:lnTo>
                    <a:pt x="70" y="424"/>
                  </a:lnTo>
                  <a:lnTo>
                    <a:pt x="24" y="436"/>
                  </a:lnTo>
                  <a:lnTo>
                    <a:pt x="0" y="396"/>
                  </a:lnTo>
                  <a:lnTo>
                    <a:pt x="60" y="358"/>
                  </a:lnTo>
                  <a:lnTo>
                    <a:pt x="69" y="337"/>
                  </a:lnTo>
                  <a:lnTo>
                    <a:pt x="53" y="305"/>
                  </a:lnTo>
                  <a:lnTo>
                    <a:pt x="90" y="0"/>
                  </a:lnTo>
                  <a:close/>
                </a:path>
              </a:pathLst>
            </a:custGeom>
            <a:grpFill/>
            <a:ln w="25400">
              <a:solidFill>
                <a:srgbClr val="002060"/>
              </a:solidFill>
              <a:bevel/>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sp>
          <p:nvSpPr>
            <p:cNvPr id="10" name="Freeform 12">
              <a:extLst>
                <a:ext uri="{FF2B5EF4-FFF2-40B4-BE49-F238E27FC236}">
                  <a16:creationId xmlns:a16="http://schemas.microsoft.com/office/drawing/2014/main" id="{435F41EC-CBB4-4DA3-B009-EA282A5AF89A}"/>
                </a:ext>
              </a:extLst>
            </p:cNvPr>
            <p:cNvSpPr>
              <a:spLocks/>
            </p:cNvSpPr>
            <p:nvPr/>
          </p:nvSpPr>
          <p:spPr bwMode="auto">
            <a:xfrm>
              <a:off x="5146675" y="5080000"/>
              <a:ext cx="968375" cy="692150"/>
            </a:xfrm>
            <a:custGeom>
              <a:avLst/>
              <a:gdLst>
                <a:gd name="T0" fmla="*/ 90 w 610"/>
                <a:gd name="T1" fmla="*/ 0 h 436"/>
                <a:gd name="T2" fmla="*/ 284 w 610"/>
                <a:gd name="T3" fmla="*/ 2 h 436"/>
                <a:gd name="T4" fmla="*/ 298 w 610"/>
                <a:gd name="T5" fmla="*/ 25 h 436"/>
                <a:gd name="T6" fmla="*/ 305 w 610"/>
                <a:gd name="T7" fmla="*/ 24 h 436"/>
                <a:gd name="T8" fmla="*/ 312 w 610"/>
                <a:gd name="T9" fmla="*/ 9 h 436"/>
                <a:gd name="T10" fmla="*/ 601 w 610"/>
                <a:gd name="T11" fmla="*/ 8 h 436"/>
                <a:gd name="T12" fmla="*/ 610 w 610"/>
                <a:gd name="T13" fmla="*/ 248 h 436"/>
                <a:gd name="T14" fmla="*/ 595 w 610"/>
                <a:gd name="T15" fmla="*/ 268 h 436"/>
                <a:gd name="T16" fmla="*/ 586 w 610"/>
                <a:gd name="T17" fmla="*/ 278 h 436"/>
                <a:gd name="T18" fmla="*/ 587 w 610"/>
                <a:gd name="T19" fmla="*/ 289 h 436"/>
                <a:gd name="T20" fmla="*/ 588 w 610"/>
                <a:gd name="T21" fmla="*/ 299 h 436"/>
                <a:gd name="T22" fmla="*/ 551 w 610"/>
                <a:gd name="T23" fmla="*/ 297 h 436"/>
                <a:gd name="T24" fmla="*/ 450 w 610"/>
                <a:gd name="T25" fmla="*/ 311 h 436"/>
                <a:gd name="T26" fmla="*/ 426 w 610"/>
                <a:gd name="T27" fmla="*/ 302 h 436"/>
                <a:gd name="T28" fmla="*/ 414 w 610"/>
                <a:gd name="T29" fmla="*/ 309 h 436"/>
                <a:gd name="T30" fmla="*/ 410 w 610"/>
                <a:gd name="T31" fmla="*/ 325 h 436"/>
                <a:gd name="T32" fmla="*/ 400 w 610"/>
                <a:gd name="T33" fmla="*/ 325 h 436"/>
                <a:gd name="T34" fmla="*/ 344 w 610"/>
                <a:gd name="T35" fmla="*/ 322 h 436"/>
                <a:gd name="T36" fmla="*/ 259 w 610"/>
                <a:gd name="T37" fmla="*/ 338 h 436"/>
                <a:gd name="T38" fmla="*/ 253 w 610"/>
                <a:gd name="T39" fmla="*/ 323 h 436"/>
                <a:gd name="T40" fmla="*/ 196 w 610"/>
                <a:gd name="T41" fmla="*/ 362 h 436"/>
                <a:gd name="T42" fmla="*/ 70 w 610"/>
                <a:gd name="T43" fmla="*/ 424 h 436"/>
                <a:gd name="T44" fmla="*/ 24 w 610"/>
                <a:gd name="T45" fmla="*/ 436 h 436"/>
                <a:gd name="T46" fmla="*/ 0 w 610"/>
                <a:gd name="T47" fmla="*/ 396 h 436"/>
                <a:gd name="T48" fmla="*/ 60 w 610"/>
                <a:gd name="T49" fmla="*/ 358 h 436"/>
                <a:gd name="T50" fmla="*/ 69 w 610"/>
                <a:gd name="T51" fmla="*/ 337 h 436"/>
                <a:gd name="T52" fmla="*/ 53 w 610"/>
                <a:gd name="T53" fmla="*/ 305 h 436"/>
                <a:gd name="T54" fmla="*/ 90 w 610"/>
                <a:gd name="T55"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0" h="436">
                  <a:moveTo>
                    <a:pt x="90" y="0"/>
                  </a:moveTo>
                  <a:lnTo>
                    <a:pt x="284" y="2"/>
                  </a:lnTo>
                  <a:lnTo>
                    <a:pt x="298" y="25"/>
                  </a:lnTo>
                  <a:lnTo>
                    <a:pt x="305" y="24"/>
                  </a:lnTo>
                  <a:lnTo>
                    <a:pt x="312" y="9"/>
                  </a:lnTo>
                  <a:lnTo>
                    <a:pt x="601" y="8"/>
                  </a:lnTo>
                  <a:lnTo>
                    <a:pt x="610" y="248"/>
                  </a:lnTo>
                  <a:lnTo>
                    <a:pt x="595" y="268"/>
                  </a:lnTo>
                  <a:lnTo>
                    <a:pt x="586" y="278"/>
                  </a:lnTo>
                  <a:lnTo>
                    <a:pt x="587" y="289"/>
                  </a:lnTo>
                  <a:lnTo>
                    <a:pt x="588" y="299"/>
                  </a:lnTo>
                  <a:lnTo>
                    <a:pt x="551" y="297"/>
                  </a:lnTo>
                  <a:lnTo>
                    <a:pt x="450" y="311"/>
                  </a:lnTo>
                  <a:lnTo>
                    <a:pt x="426" y="302"/>
                  </a:lnTo>
                  <a:lnTo>
                    <a:pt x="414" y="309"/>
                  </a:lnTo>
                  <a:lnTo>
                    <a:pt x="410" y="325"/>
                  </a:lnTo>
                  <a:lnTo>
                    <a:pt x="400" y="325"/>
                  </a:lnTo>
                  <a:lnTo>
                    <a:pt x="344" y="322"/>
                  </a:lnTo>
                  <a:lnTo>
                    <a:pt x="259" y="338"/>
                  </a:lnTo>
                  <a:lnTo>
                    <a:pt x="253" y="323"/>
                  </a:lnTo>
                  <a:lnTo>
                    <a:pt x="196" y="362"/>
                  </a:lnTo>
                  <a:lnTo>
                    <a:pt x="70" y="424"/>
                  </a:lnTo>
                  <a:lnTo>
                    <a:pt x="24" y="436"/>
                  </a:lnTo>
                  <a:lnTo>
                    <a:pt x="0" y="396"/>
                  </a:lnTo>
                  <a:lnTo>
                    <a:pt x="60" y="358"/>
                  </a:lnTo>
                  <a:lnTo>
                    <a:pt x="69" y="337"/>
                  </a:lnTo>
                  <a:lnTo>
                    <a:pt x="53" y="305"/>
                  </a:lnTo>
                  <a:lnTo>
                    <a:pt x="90" y="0"/>
                  </a:lnTo>
                  <a:close/>
                </a:path>
              </a:pathLst>
            </a:custGeom>
            <a:solidFill>
              <a:srgbClr val="4F05A8"/>
            </a:solidFill>
            <a:ln w="25400" cap="flat">
              <a:solidFill>
                <a:srgbClr val="FF9800"/>
              </a:solidFill>
              <a:prstDash val="solid"/>
              <a:bevel/>
              <a:headEnd/>
              <a:tailEnd/>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sp>
          <p:nvSpPr>
            <p:cNvPr id="13" name="Freeform 15">
              <a:extLst>
                <a:ext uri="{FF2B5EF4-FFF2-40B4-BE49-F238E27FC236}">
                  <a16:creationId xmlns:a16="http://schemas.microsoft.com/office/drawing/2014/main" id="{95130E96-AE8F-40F7-99C8-60984301D8B8}"/>
                </a:ext>
              </a:extLst>
            </p:cNvPr>
            <p:cNvSpPr>
              <a:spLocks/>
            </p:cNvSpPr>
            <p:nvPr/>
          </p:nvSpPr>
          <p:spPr bwMode="auto">
            <a:xfrm>
              <a:off x="5721350" y="2922588"/>
              <a:ext cx="865188" cy="1722438"/>
            </a:xfrm>
            <a:custGeom>
              <a:avLst/>
              <a:gdLst>
                <a:gd name="T0" fmla="*/ 523 w 545"/>
                <a:gd name="T1" fmla="*/ 1020 h 1085"/>
                <a:gd name="T2" fmla="*/ 506 w 545"/>
                <a:gd name="T3" fmla="*/ 1006 h 1085"/>
                <a:gd name="T4" fmla="*/ 483 w 545"/>
                <a:gd name="T5" fmla="*/ 1007 h 1085"/>
                <a:gd name="T6" fmla="*/ 447 w 545"/>
                <a:gd name="T7" fmla="*/ 1041 h 1085"/>
                <a:gd name="T8" fmla="*/ 416 w 545"/>
                <a:gd name="T9" fmla="*/ 1043 h 1085"/>
                <a:gd name="T10" fmla="*/ 416 w 545"/>
                <a:gd name="T11" fmla="*/ 1070 h 1085"/>
                <a:gd name="T12" fmla="*/ 408 w 545"/>
                <a:gd name="T13" fmla="*/ 1077 h 1085"/>
                <a:gd name="T14" fmla="*/ 401 w 545"/>
                <a:gd name="T15" fmla="*/ 1066 h 1085"/>
                <a:gd name="T16" fmla="*/ 389 w 545"/>
                <a:gd name="T17" fmla="*/ 1073 h 1085"/>
                <a:gd name="T18" fmla="*/ 383 w 545"/>
                <a:gd name="T19" fmla="*/ 1085 h 1085"/>
                <a:gd name="T20" fmla="*/ 20 w 545"/>
                <a:gd name="T21" fmla="*/ 1077 h 1085"/>
                <a:gd name="T22" fmla="*/ 19 w 545"/>
                <a:gd name="T23" fmla="*/ 1054 h 1085"/>
                <a:gd name="T24" fmla="*/ 0 w 545"/>
                <a:gd name="T25" fmla="*/ 1022 h 1085"/>
                <a:gd name="T26" fmla="*/ 13 w 545"/>
                <a:gd name="T27" fmla="*/ 982 h 1085"/>
                <a:gd name="T28" fmla="*/ 26 w 545"/>
                <a:gd name="T29" fmla="*/ 972 h 1085"/>
                <a:gd name="T30" fmla="*/ 23 w 545"/>
                <a:gd name="T31" fmla="*/ 931 h 1085"/>
                <a:gd name="T32" fmla="*/ 48 w 545"/>
                <a:gd name="T33" fmla="*/ 763 h 1085"/>
                <a:gd name="T34" fmla="*/ 61 w 545"/>
                <a:gd name="T35" fmla="*/ 713 h 1085"/>
                <a:gd name="T36" fmla="*/ 104 w 545"/>
                <a:gd name="T37" fmla="*/ 620 h 1085"/>
                <a:gd name="T38" fmla="*/ 139 w 545"/>
                <a:gd name="T39" fmla="*/ 561 h 1085"/>
                <a:gd name="T40" fmla="*/ 153 w 545"/>
                <a:gd name="T41" fmla="*/ 518 h 1085"/>
                <a:gd name="T42" fmla="*/ 143 w 545"/>
                <a:gd name="T43" fmla="*/ 479 h 1085"/>
                <a:gd name="T44" fmla="*/ 152 w 545"/>
                <a:gd name="T45" fmla="*/ 442 h 1085"/>
                <a:gd name="T46" fmla="*/ 170 w 545"/>
                <a:gd name="T47" fmla="*/ 422 h 1085"/>
                <a:gd name="T48" fmla="*/ 247 w 545"/>
                <a:gd name="T49" fmla="*/ 385 h 1085"/>
                <a:gd name="T50" fmla="*/ 303 w 545"/>
                <a:gd name="T51" fmla="*/ 305 h 1085"/>
                <a:gd name="T52" fmla="*/ 282 w 545"/>
                <a:gd name="T53" fmla="*/ 246 h 1085"/>
                <a:gd name="T54" fmla="*/ 282 w 545"/>
                <a:gd name="T55" fmla="*/ 219 h 1085"/>
                <a:gd name="T56" fmla="*/ 297 w 545"/>
                <a:gd name="T57" fmla="*/ 210 h 1085"/>
                <a:gd name="T58" fmla="*/ 303 w 545"/>
                <a:gd name="T59" fmla="*/ 191 h 1085"/>
                <a:gd name="T60" fmla="*/ 302 w 545"/>
                <a:gd name="T61" fmla="*/ 128 h 1085"/>
                <a:gd name="T62" fmla="*/ 333 w 545"/>
                <a:gd name="T63" fmla="*/ 55 h 1085"/>
                <a:gd name="T64" fmla="*/ 321 w 545"/>
                <a:gd name="T65" fmla="*/ 25 h 1085"/>
                <a:gd name="T66" fmla="*/ 330 w 545"/>
                <a:gd name="T67" fmla="*/ 17 h 1085"/>
                <a:gd name="T68" fmla="*/ 352 w 545"/>
                <a:gd name="T69" fmla="*/ 23 h 1085"/>
                <a:gd name="T70" fmla="*/ 367 w 545"/>
                <a:gd name="T71" fmla="*/ 0 h 1085"/>
                <a:gd name="T72" fmla="*/ 385 w 545"/>
                <a:gd name="T73" fmla="*/ 10 h 1085"/>
                <a:gd name="T74" fmla="*/ 408 w 545"/>
                <a:gd name="T75" fmla="*/ 13 h 1085"/>
                <a:gd name="T76" fmla="*/ 427 w 545"/>
                <a:gd name="T77" fmla="*/ 2 h 1085"/>
                <a:gd name="T78" fmla="*/ 483 w 545"/>
                <a:gd name="T79" fmla="*/ 738 h 1085"/>
                <a:gd name="T80" fmla="*/ 483 w 545"/>
                <a:gd name="T81" fmla="*/ 752 h 1085"/>
                <a:gd name="T82" fmla="*/ 473 w 545"/>
                <a:gd name="T83" fmla="*/ 779 h 1085"/>
                <a:gd name="T84" fmla="*/ 473 w 545"/>
                <a:gd name="T85" fmla="*/ 793 h 1085"/>
                <a:gd name="T86" fmla="*/ 519 w 545"/>
                <a:gd name="T87" fmla="*/ 851 h 1085"/>
                <a:gd name="T88" fmla="*/ 530 w 545"/>
                <a:gd name="T89" fmla="*/ 857 h 1085"/>
                <a:gd name="T90" fmla="*/ 531 w 545"/>
                <a:gd name="T91" fmla="*/ 881 h 1085"/>
                <a:gd name="T92" fmla="*/ 527 w 545"/>
                <a:gd name="T93" fmla="*/ 896 h 1085"/>
                <a:gd name="T94" fmla="*/ 545 w 545"/>
                <a:gd name="T95" fmla="*/ 958 h 1085"/>
                <a:gd name="T96" fmla="*/ 536 w 545"/>
                <a:gd name="T97" fmla="*/ 966 h 1085"/>
                <a:gd name="T98" fmla="*/ 529 w 545"/>
                <a:gd name="T99" fmla="*/ 994 h 1085"/>
                <a:gd name="T100" fmla="*/ 523 w 545"/>
                <a:gd name="T101" fmla="*/ 102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5" h="1085">
                  <a:moveTo>
                    <a:pt x="523" y="1020"/>
                  </a:moveTo>
                  <a:lnTo>
                    <a:pt x="506" y="1006"/>
                  </a:lnTo>
                  <a:lnTo>
                    <a:pt x="483" y="1007"/>
                  </a:lnTo>
                  <a:lnTo>
                    <a:pt x="447" y="1041"/>
                  </a:lnTo>
                  <a:lnTo>
                    <a:pt x="416" y="1043"/>
                  </a:lnTo>
                  <a:lnTo>
                    <a:pt x="416" y="1070"/>
                  </a:lnTo>
                  <a:lnTo>
                    <a:pt x="408" y="1077"/>
                  </a:lnTo>
                  <a:lnTo>
                    <a:pt x="401" y="1066"/>
                  </a:lnTo>
                  <a:lnTo>
                    <a:pt x="389" y="1073"/>
                  </a:lnTo>
                  <a:lnTo>
                    <a:pt x="383" y="1085"/>
                  </a:lnTo>
                  <a:lnTo>
                    <a:pt x="20" y="1077"/>
                  </a:lnTo>
                  <a:lnTo>
                    <a:pt x="19" y="1054"/>
                  </a:lnTo>
                  <a:lnTo>
                    <a:pt x="0" y="1022"/>
                  </a:lnTo>
                  <a:lnTo>
                    <a:pt x="13" y="982"/>
                  </a:lnTo>
                  <a:lnTo>
                    <a:pt x="26" y="972"/>
                  </a:lnTo>
                  <a:lnTo>
                    <a:pt x="23" y="931"/>
                  </a:lnTo>
                  <a:lnTo>
                    <a:pt x="48" y="763"/>
                  </a:lnTo>
                  <a:lnTo>
                    <a:pt x="61" y="713"/>
                  </a:lnTo>
                  <a:lnTo>
                    <a:pt x="104" y="620"/>
                  </a:lnTo>
                  <a:lnTo>
                    <a:pt x="139" y="561"/>
                  </a:lnTo>
                  <a:lnTo>
                    <a:pt x="153" y="518"/>
                  </a:lnTo>
                  <a:lnTo>
                    <a:pt x="143" y="479"/>
                  </a:lnTo>
                  <a:lnTo>
                    <a:pt x="152" y="442"/>
                  </a:lnTo>
                  <a:lnTo>
                    <a:pt x="170" y="422"/>
                  </a:lnTo>
                  <a:lnTo>
                    <a:pt x="247" y="385"/>
                  </a:lnTo>
                  <a:lnTo>
                    <a:pt x="303" y="305"/>
                  </a:lnTo>
                  <a:lnTo>
                    <a:pt x="282" y="246"/>
                  </a:lnTo>
                  <a:lnTo>
                    <a:pt x="282" y="219"/>
                  </a:lnTo>
                  <a:lnTo>
                    <a:pt x="297" y="210"/>
                  </a:lnTo>
                  <a:lnTo>
                    <a:pt x="303" y="191"/>
                  </a:lnTo>
                  <a:lnTo>
                    <a:pt x="302" y="128"/>
                  </a:lnTo>
                  <a:lnTo>
                    <a:pt x="333" y="55"/>
                  </a:lnTo>
                  <a:lnTo>
                    <a:pt x="321" y="25"/>
                  </a:lnTo>
                  <a:lnTo>
                    <a:pt x="330" y="17"/>
                  </a:lnTo>
                  <a:lnTo>
                    <a:pt x="352" y="23"/>
                  </a:lnTo>
                  <a:lnTo>
                    <a:pt x="367" y="0"/>
                  </a:lnTo>
                  <a:lnTo>
                    <a:pt x="385" y="10"/>
                  </a:lnTo>
                  <a:lnTo>
                    <a:pt x="408" y="13"/>
                  </a:lnTo>
                  <a:lnTo>
                    <a:pt x="427" y="2"/>
                  </a:lnTo>
                  <a:lnTo>
                    <a:pt x="483" y="738"/>
                  </a:lnTo>
                  <a:lnTo>
                    <a:pt x="483" y="752"/>
                  </a:lnTo>
                  <a:lnTo>
                    <a:pt x="473" y="779"/>
                  </a:lnTo>
                  <a:lnTo>
                    <a:pt x="473" y="793"/>
                  </a:lnTo>
                  <a:lnTo>
                    <a:pt x="519" y="851"/>
                  </a:lnTo>
                  <a:lnTo>
                    <a:pt x="530" y="857"/>
                  </a:lnTo>
                  <a:lnTo>
                    <a:pt x="531" y="881"/>
                  </a:lnTo>
                  <a:lnTo>
                    <a:pt x="527" y="896"/>
                  </a:lnTo>
                  <a:lnTo>
                    <a:pt x="545" y="958"/>
                  </a:lnTo>
                  <a:lnTo>
                    <a:pt x="536" y="966"/>
                  </a:lnTo>
                  <a:lnTo>
                    <a:pt x="529" y="994"/>
                  </a:lnTo>
                  <a:lnTo>
                    <a:pt x="523" y="1020"/>
                  </a:lnTo>
                  <a:close/>
                </a:path>
              </a:pathLst>
            </a:custGeom>
            <a:grpFill/>
            <a:ln w="25400">
              <a:solidFill>
                <a:srgbClr val="002060"/>
              </a:solidFill>
              <a:bevel/>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sp>
          <p:nvSpPr>
            <p:cNvPr id="14" name="Freeform 16">
              <a:extLst>
                <a:ext uri="{FF2B5EF4-FFF2-40B4-BE49-F238E27FC236}">
                  <a16:creationId xmlns:a16="http://schemas.microsoft.com/office/drawing/2014/main" id="{128C01DD-45B7-43B3-A237-230090CA7641}"/>
                </a:ext>
              </a:extLst>
            </p:cNvPr>
            <p:cNvSpPr>
              <a:spLocks/>
            </p:cNvSpPr>
            <p:nvPr/>
          </p:nvSpPr>
          <p:spPr bwMode="auto">
            <a:xfrm>
              <a:off x="5721350" y="2922588"/>
              <a:ext cx="865188" cy="1722438"/>
            </a:xfrm>
            <a:custGeom>
              <a:avLst/>
              <a:gdLst>
                <a:gd name="T0" fmla="*/ 523 w 545"/>
                <a:gd name="T1" fmla="*/ 1020 h 1085"/>
                <a:gd name="T2" fmla="*/ 506 w 545"/>
                <a:gd name="T3" fmla="*/ 1006 h 1085"/>
                <a:gd name="T4" fmla="*/ 483 w 545"/>
                <a:gd name="T5" fmla="*/ 1007 h 1085"/>
                <a:gd name="T6" fmla="*/ 447 w 545"/>
                <a:gd name="T7" fmla="*/ 1041 h 1085"/>
                <a:gd name="T8" fmla="*/ 416 w 545"/>
                <a:gd name="T9" fmla="*/ 1043 h 1085"/>
                <a:gd name="T10" fmla="*/ 416 w 545"/>
                <a:gd name="T11" fmla="*/ 1070 h 1085"/>
                <a:gd name="T12" fmla="*/ 408 w 545"/>
                <a:gd name="T13" fmla="*/ 1077 h 1085"/>
                <a:gd name="T14" fmla="*/ 401 w 545"/>
                <a:gd name="T15" fmla="*/ 1066 h 1085"/>
                <a:gd name="T16" fmla="*/ 389 w 545"/>
                <a:gd name="T17" fmla="*/ 1073 h 1085"/>
                <a:gd name="T18" fmla="*/ 383 w 545"/>
                <a:gd name="T19" fmla="*/ 1085 h 1085"/>
                <a:gd name="T20" fmla="*/ 20 w 545"/>
                <a:gd name="T21" fmla="*/ 1077 h 1085"/>
                <a:gd name="T22" fmla="*/ 19 w 545"/>
                <a:gd name="T23" fmla="*/ 1054 h 1085"/>
                <a:gd name="T24" fmla="*/ 0 w 545"/>
                <a:gd name="T25" fmla="*/ 1022 h 1085"/>
                <a:gd name="T26" fmla="*/ 13 w 545"/>
                <a:gd name="T27" fmla="*/ 982 h 1085"/>
                <a:gd name="T28" fmla="*/ 26 w 545"/>
                <a:gd name="T29" fmla="*/ 972 h 1085"/>
                <a:gd name="T30" fmla="*/ 23 w 545"/>
                <a:gd name="T31" fmla="*/ 931 h 1085"/>
                <a:gd name="T32" fmla="*/ 48 w 545"/>
                <a:gd name="T33" fmla="*/ 763 h 1085"/>
                <a:gd name="T34" fmla="*/ 61 w 545"/>
                <a:gd name="T35" fmla="*/ 713 h 1085"/>
                <a:gd name="T36" fmla="*/ 104 w 545"/>
                <a:gd name="T37" fmla="*/ 620 h 1085"/>
                <a:gd name="T38" fmla="*/ 139 w 545"/>
                <a:gd name="T39" fmla="*/ 561 h 1085"/>
                <a:gd name="T40" fmla="*/ 153 w 545"/>
                <a:gd name="T41" fmla="*/ 518 h 1085"/>
                <a:gd name="T42" fmla="*/ 143 w 545"/>
                <a:gd name="T43" fmla="*/ 479 h 1085"/>
                <a:gd name="T44" fmla="*/ 152 w 545"/>
                <a:gd name="T45" fmla="*/ 442 h 1085"/>
                <a:gd name="T46" fmla="*/ 170 w 545"/>
                <a:gd name="T47" fmla="*/ 422 h 1085"/>
                <a:gd name="T48" fmla="*/ 247 w 545"/>
                <a:gd name="T49" fmla="*/ 385 h 1085"/>
                <a:gd name="T50" fmla="*/ 303 w 545"/>
                <a:gd name="T51" fmla="*/ 305 h 1085"/>
                <a:gd name="T52" fmla="*/ 282 w 545"/>
                <a:gd name="T53" fmla="*/ 246 h 1085"/>
                <a:gd name="T54" fmla="*/ 282 w 545"/>
                <a:gd name="T55" fmla="*/ 219 h 1085"/>
                <a:gd name="T56" fmla="*/ 297 w 545"/>
                <a:gd name="T57" fmla="*/ 210 h 1085"/>
                <a:gd name="T58" fmla="*/ 303 w 545"/>
                <a:gd name="T59" fmla="*/ 191 h 1085"/>
                <a:gd name="T60" fmla="*/ 302 w 545"/>
                <a:gd name="T61" fmla="*/ 128 h 1085"/>
                <a:gd name="T62" fmla="*/ 333 w 545"/>
                <a:gd name="T63" fmla="*/ 55 h 1085"/>
                <a:gd name="T64" fmla="*/ 321 w 545"/>
                <a:gd name="T65" fmla="*/ 25 h 1085"/>
                <a:gd name="T66" fmla="*/ 330 w 545"/>
                <a:gd name="T67" fmla="*/ 17 h 1085"/>
                <a:gd name="T68" fmla="*/ 352 w 545"/>
                <a:gd name="T69" fmla="*/ 23 h 1085"/>
                <a:gd name="T70" fmla="*/ 367 w 545"/>
                <a:gd name="T71" fmla="*/ 0 h 1085"/>
                <a:gd name="T72" fmla="*/ 385 w 545"/>
                <a:gd name="T73" fmla="*/ 10 h 1085"/>
                <a:gd name="T74" fmla="*/ 408 w 545"/>
                <a:gd name="T75" fmla="*/ 13 h 1085"/>
                <a:gd name="T76" fmla="*/ 427 w 545"/>
                <a:gd name="T77" fmla="*/ 2 h 1085"/>
                <a:gd name="T78" fmla="*/ 483 w 545"/>
                <a:gd name="T79" fmla="*/ 738 h 1085"/>
                <a:gd name="T80" fmla="*/ 483 w 545"/>
                <a:gd name="T81" fmla="*/ 752 h 1085"/>
                <a:gd name="T82" fmla="*/ 473 w 545"/>
                <a:gd name="T83" fmla="*/ 779 h 1085"/>
                <a:gd name="T84" fmla="*/ 473 w 545"/>
                <a:gd name="T85" fmla="*/ 793 h 1085"/>
                <a:gd name="T86" fmla="*/ 519 w 545"/>
                <a:gd name="T87" fmla="*/ 851 h 1085"/>
                <a:gd name="T88" fmla="*/ 530 w 545"/>
                <a:gd name="T89" fmla="*/ 857 h 1085"/>
                <a:gd name="T90" fmla="*/ 531 w 545"/>
                <a:gd name="T91" fmla="*/ 881 h 1085"/>
                <a:gd name="T92" fmla="*/ 527 w 545"/>
                <a:gd name="T93" fmla="*/ 896 h 1085"/>
                <a:gd name="T94" fmla="*/ 545 w 545"/>
                <a:gd name="T95" fmla="*/ 958 h 1085"/>
                <a:gd name="T96" fmla="*/ 536 w 545"/>
                <a:gd name="T97" fmla="*/ 966 h 1085"/>
                <a:gd name="T98" fmla="*/ 529 w 545"/>
                <a:gd name="T99" fmla="*/ 994 h 1085"/>
                <a:gd name="T100" fmla="*/ 523 w 545"/>
                <a:gd name="T101" fmla="*/ 102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5" h="1085">
                  <a:moveTo>
                    <a:pt x="523" y="1020"/>
                  </a:moveTo>
                  <a:lnTo>
                    <a:pt x="506" y="1006"/>
                  </a:lnTo>
                  <a:lnTo>
                    <a:pt x="483" y="1007"/>
                  </a:lnTo>
                  <a:lnTo>
                    <a:pt x="447" y="1041"/>
                  </a:lnTo>
                  <a:lnTo>
                    <a:pt x="416" y="1043"/>
                  </a:lnTo>
                  <a:lnTo>
                    <a:pt x="416" y="1070"/>
                  </a:lnTo>
                  <a:lnTo>
                    <a:pt x="408" y="1077"/>
                  </a:lnTo>
                  <a:lnTo>
                    <a:pt x="401" y="1066"/>
                  </a:lnTo>
                  <a:lnTo>
                    <a:pt x="389" y="1073"/>
                  </a:lnTo>
                  <a:lnTo>
                    <a:pt x="383" y="1085"/>
                  </a:lnTo>
                  <a:lnTo>
                    <a:pt x="20" y="1077"/>
                  </a:lnTo>
                  <a:lnTo>
                    <a:pt x="19" y="1054"/>
                  </a:lnTo>
                  <a:lnTo>
                    <a:pt x="0" y="1022"/>
                  </a:lnTo>
                  <a:lnTo>
                    <a:pt x="13" y="982"/>
                  </a:lnTo>
                  <a:lnTo>
                    <a:pt x="26" y="972"/>
                  </a:lnTo>
                  <a:lnTo>
                    <a:pt x="23" y="931"/>
                  </a:lnTo>
                  <a:lnTo>
                    <a:pt x="48" y="763"/>
                  </a:lnTo>
                  <a:lnTo>
                    <a:pt x="61" y="713"/>
                  </a:lnTo>
                  <a:lnTo>
                    <a:pt x="104" y="620"/>
                  </a:lnTo>
                  <a:lnTo>
                    <a:pt x="139" y="561"/>
                  </a:lnTo>
                  <a:lnTo>
                    <a:pt x="153" y="518"/>
                  </a:lnTo>
                  <a:lnTo>
                    <a:pt x="143" y="479"/>
                  </a:lnTo>
                  <a:lnTo>
                    <a:pt x="152" y="442"/>
                  </a:lnTo>
                  <a:lnTo>
                    <a:pt x="170" y="422"/>
                  </a:lnTo>
                  <a:lnTo>
                    <a:pt x="247" y="385"/>
                  </a:lnTo>
                  <a:lnTo>
                    <a:pt x="303" y="305"/>
                  </a:lnTo>
                  <a:lnTo>
                    <a:pt x="282" y="246"/>
                  </a:lnTo>
                  <a:lnTo>
                    <a:pt x="282" y="219"/>
                  </a:lnTo>
                  <a:lnTo>
                    <a:pt x="297" y="210"/>
                  </a:lnTo>
                  <a:lnTo>
                    <a:pt x="303" y="191"/>
                  </a:lnTo>
                  <a:lnTo>
                    <a:pt x="302" y="128"/>
                  </a:lnTo>
                  <a:lnTo>
                    <a:pt x="333" y="55"/>
                  </a:lnTo>
                  <a:lnTo>
                    <a:pt x="321" y="25"/>
                  </a:lnTo>
                  <a:lnTo>
                    <a:pt x="330" y="17"/>
                  </a:lnTo>
                  <a:lnTo>
                    <a:pt x="352" y="23"/>
                  </a:lnTo>
                  <a:lnTo>
                    <a:pt x="367" y="0"/>
                  </a:lnTo>
                  <a:lnTo>
                    <a:pt x="385" y="10"/>
                  </a:lnTo>
                  <a:lnTo>
                    <a:pt x="408" y="13"/>
                  </a:lnTo>
                  <a:lnTo>
                    <a:pt x="427" y="2"/>
                  </a:lnTo>
                  <a:lnTo>
                    <a:pt x="483" y="738"/>
                  </a:lnTo>
                  <a:lnTo>
                    <a:pt x="483" y="752"/>
                  </a:lnTo>
                  <a:lnTo>
                    <a:pt x="473" y="779"/>
                  </a:lnTo>
                  <a:lnTo>
                    <a:pt x="473" y="793"/>
                  </a:lnTo>
                  <a:lnTo>
                    <a:pt x="519" y="851"/>
                  </a:lnTo>
                  <a:lnTo>
                    <a:pt x="530" y="857"/>
                  </a:lnTo>
                  <a:lnTo>
                    <a:pt x="531" y="881"/>
                  </a:lnTo>
                  <a:lnTo>
                    <a:pt x="527" y="896"/>
                  </a:lnTo>
                  <a:lnTo>
                    <a:pt x="545" y="958"/>
                  </a:lnTo>
                  <a:lnTo>
                    <a:pt x="536" y="966"/>
                  </a:lnTo>
                  <a:lnTo>
                    <a:pt x="529" y="994"/>
                  </a:lnTo>
                  <a:lnTo>
                    <a:pt x="523" y="1020"/>
                  </a:lnTo>
                  <a:close/>
                </a:path>
              </a:pathLst>
            </a:custGeom>
            <a:solidFill>
              <a:srgbClr val="4F05A8"/>
            </a:solidFill>
            <a:ln w="25400" cap="flat">
              <a:solidFill>
                <a:srgbClr val="FF9800"/>
              </a:solidFill>
              <a:prstDash val="solid"/>
              <a:bevel/>
              <a:headEnd/>
              <a:tailEnd/>
            </a:ln>
          </p:spPr>
          <p:txBody>
            <a:bodyPr vert="horz" wrap="square" lIns="68580" tIns="34290" rIns="68580" bIns="34290" numCol="1" anchor="t" anchorCtr="0" compatLnSpc="1">
              <a:prstTxWarp prst="textNoShape">
                <a:avLst/>
              </a:prstTxWarp>
            </a:bodyPr>
            <a:lstStyle/>
            <a:p>
              <a:pPr defTabSz="685800"/>
              <a:endParaRPr lang="en-US" sz="675" kern="400">
                <a:solidFill>
                  <a:srgbClr val="414041"/>
                </a:solidFill>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id="{252AFA05-46EC-4E6D-9ADE-CAEB422302C2}"/>
              </a:ext>
            </a:extLst>
          </p:cNvPr>
          <p:cNvPicPr>
            <a:picLocks noChangeAspect="1"/>
          </p:cNvPicPr>
          <p:nvPr/>
        </p:nvPicPr>
        <p:blipFill rotWithShape="1">
          <a:blip r:embed="rId2"/>
          <a:srcRect l="21758" t="837" r="23046" b="71136"/>
          <a:stretch/>
        </p:blipFill>
        <p:spPr>
          <a:xfrm>
            <a:off x="141896" y="1110076"/>
            <a:ext cx="4000065" cy="698294"/>
          </a:xfrm>
          <a:prstGeom prst="rect">
            <a:avLst/>
          </a:prstGeom>
        </p:spPr>
      </p:pic>
      <p:grpSp>
        <p:nvGrpSpPr>
          <p:cNvPr id="27" name="Group 26">
            <a:extLst>
              <a:ext uri="{FF2B5EF4-FFF2-40B4-BE49-F238E27FC236}">
                <a16:creationId xmlns:a16="http://schemas.microsoft.com/office/drawing/2014/main" id="{B1D0F878-473D-DA17-CD27-0E4315188318}"/>
              </a:ext>
            </a:extLst>
          </p:cNvPr>
          <p:cNvGrpSpPr/>
          <p:nvPr/>
        </p:nvGrpSpPr>
        <p:grpSpPr>
          <a:xfrm>
            <a:off x="3293525" y="4311906"/>
            <a:ext cx="3492200" cy="441443"/>
            <a:chOff x="5856912" y="3768070"/>
            <a:chExt cx="4656266" cy="588591"/>
          </a:xfrm>
        </p:grpSpPr>
        <p:sp>
          <p:nvSpPr>
            <p:cNvPr id="16" name="Rectangle 15">
              <a:extLst>
                <a:ext uri="{FF2B5EF4-FFF2-40B4-BE49-F238E27FC236}">
                  <a16:creationId xmlns:a16="http://schemas.microsoft.com/office/drawing/2014/main" id="{B61AF7DF-E251-4052-A86F-2EAA5DD2708A}"/>
                </a:ext>
              </a:extLst>
            </p:cNvPr>
            <p:cNvSpPr/>
            <p:nvPr/>
          </p:nvSpPr>
          <p:spPr>
            <a:xfrm>
              <a:off x="5970351" y="3768070"/>
              <a:ext cx="4542827" cy="369332"/>
            </a:xfrm>
            <a:prstGeom prst="rect">
              <a:avLst/>
            </a:prstGeom>
          </p:spPr>
          <p:txBody>
            <a:bodyPr wrap="square">
              <a:spAutoFit/>
            </a:bodyPr>
            <a:lstStyle/>
            <a:p>
              <a:pPr defTabSz="685800"/>
              <a:r>
                <a:rPr lang="en-US" sz="1200" b="1" dirty="0">
                  <a:solidFill>
                    <a:srgbClr val="FF9800"/>
                  </a:solidFill>
                  <a:latin typeface="Arial" panose="020B0604020202020204"/>
                  <a:ea typeface="Calibri" panose="020F0502020204030204" pitchFamily="34" charset="0"/>
                </a:rPr>
                <a:t>Massachusetts:</a:t>
              </a:r>
              <a:r>
                <a:rPr lang="en-US" sz="1200" dirty="0">
                  <a:solidFill>
                    <a:srgbClr val="414041"/>
                  </a:solidFill>
                  <a:latin typeface="Arial" panose="020B0604020202020204"/>
                </a:rPr>
                <a:t> </a:t>
              </a:r>
              <a:r>
                <a:rPr lang="en-US" sz="900" dirty="0">
                  <a:solidFill>
                    <a:srgbClr val="414041"/>
                  </a:solidFill>
                  <a:latin typeface="Arial" panose="020B0604020202020204"/>
                </a:rPr>
                <a:t>     </a:t>
              </a:r>
            </a:p>
          </p:txBody>
        </p:sp>
        <p:sp>
          <p:nvSpPr>
            <p:cNvPr id="11" name="TextBox 10">
              <a:extLst>
                <a:ext uri="{FF2B5EF4-FFF2-40B4-BE49-F238E27FC236}">
                  <a16:creationId xmlns:a16="http://schemas.microsoft.com/office/drawing/2014/main" id="{F6C4BD32-33EB-647C-AB9E-3F272D13D305}"/>
                </a:ext>
              </a:extLst>
            </p:cNvPr>
            <p:cNvSpPr txBox="1"/>
            <p:nvPr/>
          </p:nvSpPr>
          <p:spPr>
            <a:xfrm>
              <a:off x="5856912" y="4018106"/>
              <a:ext cx="1991352" cy="338555"/>
            </a:xfrm>
            <a:prstGeom prst="rect">
              <a:avLst/>
            </a:prstGeom>
            <a:noFill/>
          </p:spPr>
          <p:txBody>
            <a:bodyPr wrap="square" rtlCol="0">
              <a:spAutoFit/>
            </a:bodyPr>
            <a:lstStyle/>
            <a:p>
              <a:pPr defTabSz="685800"/>
              <a:r>
                <a:rPr lang="en-US" sz="1050" b="1" dirty="0">
                  <a:solidFill>
                    <a:srgbClr val="4F05A8"/>
                  </a:solidFill>
                  <a:latin typeface="Arial" panose="020B0604020202020204"/>
                </a:rPr>
                <a:t>1,506,971 members</a:t>
              </a:r>
            </a:p>
          </p:txBody>
        </p:sp>
      </p:grpSp>
      <p:grpSp>
        <p:nvGrpSpPr>
          <p:cNvPr id="2" name="Group 1">
            <a:extLst>
              <a:ext uri="{FF2B5EF4-FFF2-40B4-BE49-F238E27FC236}">
                <a16:creationId xmlns:a16="http://schemas.microsoft.com/office/drawing/2014/main" id="{02B3CE41-0E2C-A45C-CCFC-B2B65FFAF295}"/>
              </a:ext>
            </a:extLst>
          </p:cNvPr>
          <p:cNvGrpSpPr/>
          <p:nvPr/>
        </p:nvGrpSpPr>
        <p:grpSpPr>
          <a:xfrm>
            <a:off x="913546" y="3420135"/>
            <a:ext cx="3126737" cy="452337"/>
            <a:chOff x="2683605" y="2579037"/>
            <a:chExt cx="4168983" cy="603115"/>
          </a:xfrm>
        </p:grpSpPr>
        <p:sp>
          <p:nvSpPr>
            <p:cNvPr id="18" name="Rectangle 17">
              <a:extLst>
                <a:ext uri="{FF2B5EF4-FFF2-40B4-BE49-F238E27FC236}">
                  <a16:creationId xmlns:a16="http://schemas.microsoft.com/office/drawing/2014/main" id="{51FBE367-B1B2-470F-A55B-87433F9EF2C4}"/>
                </a:ext>
              </a:extLst>
            </p:cNvPr>
            <p:cNvSpPr/>
            <p:nvPr/>
          </p:nvSpPr>
          <p:spPr>
            <a:xfrm>
              <a:off x="2683605" y="2579037"/>
              <a:ext cx="4168983" cy="369332"/>
            </a:xfrm>
            <a:prstGeom prst="rect">
              <a:avLst/>
            </a:prstGeom>
          </p:spPr>
          <p:txBody>
            <a:bodyPr wrap="square">
              <a:spAutoFit/>
            </a:bodyPr>
            <a:lstStyle/>
            <a:p>
              <a:pPr defTabSz="685800"/>
              <a:r>
                <a:rPr lang="en-US" sz="1200" b="1" dirty="0">
                  <a:solidFill>
                    <a:srgbClr val="FF9800"/>
                  </a:solidFill>
                  <a:latin typeface="Arial" panose="020B0604020202020204"/>
                </a:rPr>
                <a:t>New Hampshire:</a:t>
              </a:r>
              <a:endParaRPr lang="en-US" sz="1200" dirty="0">
                <a:solidFill>
                  <a:srgbClr val="FF9800"/>
                </a:solidFill>
                <a:latin typeface="Arial" panose="020B0604020202020204"/>
              </a:endParaRPr>
            </a:p>
          </p:txBody>
        </p:sp>
        <p:sp>
          <p:nvSpPr>
            <p:cNvPr id="12" name="TextBox 11">
              <a:extLst>
                <a:ext uri="{FF2B5EF4-FFF2-40B4-BE49-F238E27FC236}">
                  <a16:creationId xmlns:a16="http://schemas.microsoft.com/office/drawing/2014/main" id="{0814327D-36E3-2A4D-BF8D-9B90F97E1695}"/>
                </a:ext>
              </a:extLst>
            </p:cNvPr>
            <p:cNvSpPr txBox="1"/>
            <p:nvPr/>
          </p:nvSpPr>
          <p:spPr>
            <a:xfrm>
              <a:off x="2683605" y="2843598"/>
              <a:ext cx="2000877" cy="338554"/>
            </a:xfrm>
            <a:prstGeom prst="rect">
              <a:avLst/>
            </a:prstGeom>
            <a:noFill/>
          </p:spPr>
          <p:txBody>
            <a:bodyPr wrap="square" rtlCol="0">
              <a:spAutoFit/>
            </a:bodyPr>
            <a:lstStyle/>
            <a:p>
              <a:pPr defTabSz="685800">
                <a:defRPr/>
              </a:pPr>
              <a:r>
                <a:rPr lang="en-US" sz="1050" b="1" dirty="0">
                  <a:solidFill>
                    <a:srgbClr val="4F05A8"/>
                  </a:solidFill>
                  <a:latin typeface="Arial" panose="020B0604020202020204"/>
                </a:rPr>
                <a:t>140,563 members</a:t>
              </a:r>
            </a:p>
          </p:txBody>
        </p:sp>
      </p:grpSp>
      <p:grpSp>
        <p:nvGrpSpPr>
          <p:cNvPr id="28" name="Group 27">
            <a:extLst>
              <a:ext uri="{FF2B5EF4-FFF2-40B4-BE49-F238E27FC236}">
                <a16:creationId xmlns:a16="http://schemas.microsoft.com/office/drawing/2014/main" id="{4BEB0F00-E6F4-AE11-D3DD-F34553C70D34}"/>
              </a:ext>
            </a:extLst>
          </p:cNvPr>
          <p:cNvGrpSpPr/>
          <p:nvPr/>
        </p:nvGrpSpPr>
        <p:grpSpPr>
          <a:xfrm>
            <a:off x="4076276" y="3575845"/>
            <a:ext cx="3105964" cy="446518"/>
            <a:chOff x="7861521" y="841539"/>
            <a:chExt cx="4141285" cy="595356"/>
          </a:xfrm>
        </p:grpSpPr>
        <p:sp>
          <p:nvSpPr>
            <p:cNvPr id="19" name="Rectangle 18">
              <a:extLst>
                <a:ext uri="{FF2B5EF4-FFF2-40B4-BE49-F238E27FC236}">
                  <a16:creationId xmlns:a16="http://schemas.microsoft.com/office/drawing/2014/main" id="{A9A43E39-EFAA-48EC-9549-3FA30292672C}"/>
                </a:ext>
              </a:extLst>
            </p:cNvPr>
            <p:cNvSpPr/>
            <p:nvPr/>
          </p:nvSpPr>
          <p:spPr>
            <a:xfrm>
              <a:off x="8103682" y="841539"/>
              <a:ext cx="3899124" cy="369332"/>
            </a:xfrm>
            <a:prstGeom prst="rect">
              <a:avLst/>
            </a:prstGeom>
          </p:spPr>
          <p:txBody>
            <a:bodyPr wrap="square">
              <a:spAutoFit/>
            </a:bodyPr>
            <a:lstStyle/>
            <a:p>
              <a:pPr defTabSz="685800"/>
              <a:r>
                <a:rPr lang="en-US" sz="1200" b="1" dirty="0">
                  <a:solidFill>
                    <a:srgbClr val="FF9800"/>
                  </a:solidFill>
                  <a:latin typeface="Arial" panose="020B0604020202020204"/>
                  <a:ea typeface="Calibri" panose="020F0502020204030204" pitchFamily="34" charset="0"/>
                </a:rPr>
                <a:t>Maine:</a:t>
              </a:r>
              <a:endParaRPr lang="en-US" sz="1200" dirty="0">
                <a:solidFill>
                  <a:srgbClr val="414041"/>
                </a:solidFill>
                <a:latin typeface="Arial" panose="020B0604020202020204"/>
              </a:endParaRPr>
            </a:p>
          </p:txBody>
        </p:sp>
        <p:sp>
          <p:nvSpPr>
            <p:cNvPr id="20" name="TextBox 19">
              <a:extLst>
                <a:ext uri="{FF2B5EF4-FFF2-40B4-BE49-F238E27FC236}">
                  <a16:creationId xmlns:a16="http://schemas.microsoft.com/office/drawing/2014/main" id="{FBB050E0-901F-C5A9-DD9A-18B665BF6DF3}"/>
                </a:ext>
              </a:extLst>
            </p:cNvPr>
            <p:cNvSpPr txBox="1"/>
            <p:nvPr/>
          </p:nvSpPr>
          <p:spPr>
            <a:xfrm>
              <a:off x="7861521" y="1098341"/>
              <a:ext cx="1996855" cy="338554"/>
            </a:xfrm>
            <a:prstGeom prst="rect">
              <a:avLst/>
            </a:prstGeom>
            <a:noFill/>
          </p:spPr>
          <p:txBody>
            <a:bodyPr wrap="square" rtlCol="0">
              <a:spAutoFit/>
            </a:bodyPr>
            <a:lstStyle/>
            <a:p>
              <a:pPr defTabSz="685800">
                <a:defRPr/>
              </a:pPr>
              <a:r>
                <a:rPr lang="en-US" sz="1050" b="1" dirty="0">
                  <a:solidFill>
                    <a:srgbClr val="4F05A8"/>
                  </a:solidFill>
                  <a:latin typeface="Arial" panose="020B0604020202020204"/>
                </a:rPr>
                <a:t>99,888 members</a:t>
              </a:r>
            </a:p>
          </p:txBody>
        </p:sp>
      </p:grpSp>
      <p:grpSp>
        <p:nvGrpSpPr>
          <p:cNvPr id="25" name="Group 24">
            <a:extLst>
              <a:ext uri="{FF2B5EF4-FFF2-40B4-BE49-F238E27FC236}">
                <a16:creationId xmlns:a16="http://schemas.microsoft.com/office/drawing/2014/main" id="{A17B2157-560D-ED21-7B79-1B41F700FBCC}"/>
              </a:ext>
            </a:extLst>
          </p:cNvPr>
          <p:cNvGrpSpPr/>
          <p:nvPr/>
        </p:nvGrpSpPr>
        <p:grpSpPr>
          <a:xfrm>
            <a:off x="2072667" y="5320914"/>
            <a:ext cx="5702203" cy="450092"/>
            <a:chOff x="4229101" y="5113414"/>
            <a:chExt cx="7602937" cy="600123"/>
          </a:xfrm>
        </p:grpSpPr>
        <p:sp>
          <p:nvSpPr>
            <p:cNvPr id="17" name="Rectangle 16">
              <a:extLst>
                <a:ext uri="{FF2B5EF4-FFF2-40B4-BE49-F238E27FC236}">
                  <a16:creationId xmlns:a16="http://schemas.microsoft.com/office/drawing/2014/main" id="{BB0B737D-07EA-4706-B10A-546294321676}"/>
                </a:ext>
              </a:extLst>
            </p:cNvPr>
            <p:cNvSpPr/>
            <p:nvPr/>
          </p:nvSpPr>
          <p:spPr>
            <a:xfrm>
              <a:off x="4229101" y="5113414"/>
              <a:ext cx="7602937" cy="369332"/>
            </a:xfrm>
            <a:prstGeom prst="rect">
              <a:avLst/>
            </a:prstGeom>
          </p:spPr>
          <p:txBody>
            <a:bodyPr wrap="square">
              <a:spAutoFit/>
            </a:bodyPr>
            <a:lstStyle/>
            <a:p>
              <a:pPr defTabSz="685800"/>
              <a:r>
                <a:rPr lang="en-US" sz="1200" b="1" dirty="0">
                  <a:solidFill>
                    <a:srgbClr val="FF9800"/>
                  </a:solidFill>
                  <a:latin typeface="Arial" panose="020B0604020202020204"/>
                  <a:ea typeface="Calibri" panose="020F0502020204030204" pitchFamily="34" charset="0"/>
                </a:rPr>
                <a:t>Rhode Island:</a:t>
              </a:r>
              <a:endParaRPr lang="en-US" sz="1200" dirty="0">
                <a:solidFill>
                  <a:srgbClr val="414041"/>
                </a:solidFill>
                <a:latin typeface="Arial" panose="020B0604020202020204"/>
              </a:endParaRPr>
            </a:p>
          </p:txBody>
        </p:sp>
        <p:sp>
          <p:nvSpPr>
            <p:cNvPr id="22" name="TextBox 21">
              <a:extLst>
                <a:ext uri="{FF2B5EF4-FFF2-40B4-BE49-F238E27FC236}">
                  <a16:creationId xmlns:a16="http://schemas.microsoft.com/office/drawing/2014/main" id="{39F9807F-ADED-5348-D55E-204664E668FF}"/>
                </a:ext>
              </a:extLst>
            </p:cNvPr>
            <p:cNvSpPr txBox="1"/>
            <p:nvPr/>
          </p:nvSpPr>
          <p:spPr>
            <a:xfrm>
              <a:off x="4229101" y="5374982"/>
              <a:ext cx="1866900" cy="338555"/>
            </a:xfrm>
            <a:prstGeom prst="rect">
              <a:avLst/>
            </a:prstGeom>
            <a:noFill/>
          </p:spPr>
          <p:txBody>
            <a:bodyPr wrap="square" rtlCol="0">
              <a:spAutoFit/>
            </a:bodyPr>
            <a:lstStyle/>
            <a:p>
              <a:pPr defTabSz="685800">
                <a:defRPr/>
              </a:pPr>
              <a:r>
                <a:rPr lang="en-US" sz="1050" b="1" dirty="0">
                  <a:solidFill>
                    <a:srgbClr val="4F05A8"/>
                  </a:solidFill>
                  <a:latin typeface="Arial" panose="020B0604020202020204"/>
                </a:rPr>
                <a:t>33,998 members</a:t>
              </a:r>
            </a:p>
          </p:txBody>
        </p:sp>
      </p:grpSp>
      <p:grpSp>
        <p:nvGrpSpPr>
          <p:cNvPr id="24" name="Group 23">
            <a:extLst>
              <a:ext uri="{FF2B5EF4-FFF2-40B4-BE49-F238E27FC236}">
                <a16:creationId xmlns:a16="http://schemas.microsoft.com/office/drawing/2014/main" id="{B5F5C4F9-905F-C370-748E-30FE0CBD1AD2}"/>
              </a:ext>
            </a:extLst>
          </p:cNvPr>
          <p:cNvGrpSpPr/>
          <p:nvPr/>
        </p:nvGrpSpPr>
        <p:grpSpPr>
          <a:xfrm>
            <a:off x="300850" y="4856533"/>
            <a:ext cx="2667758" cy="464944"/>
            <a:chOff x="1866677" y="4494233"/>
            <a:chExt cx="3557011" cy="619924"/>
          </a:xfrm>
        </p:grpSpPr>
        <p:sp>
          <p:nvSpPr>
            <p:cNvPr id="15" name="Rectangle 14">
              <a:extLst>
                <a:ext uri="{FF2B5EF4-FFF2-40B4-BE49-F238E27FC236}">
                  <a16:creationId xmlns:a16="http://schemas.microsoft.com/office/drawing/2014/main" id="{E3FC2E28-A6D3-47BF-9326-7E13A64EBDE1}"/>
                </a:ext>
              </a:extLst>
            </p:cNvPr>
            <p:cNvSpPr/>
            <p:nvPr/>
          </p:nvSpPr>
          <p:spPr>
            <a:xfrm>
              <a:off x="1916506" y="4494233"/>
              <a:ext cx="3507182" cy="369332"/>
            </a:xfrm>
            <a:prstGeom prst="rect">
              <a:avLst/>
            </a:prstGeom>
          </p:spPr>
          <p:txBody>
            <a:bodyPr wrap="square">
              <a:spAutoFit/>
            </a:bodyPr>
            <a:lstStyle/>
            <a:p>
              <a:pPr defTabSz="685800"/>
              <a:r>
                <a:rPr lang="en-US" sz="1200" b="1" dirty="0">
                  <a:solidFill>
                    <a:srgbClr val="FF9800"/>
                  </a:solidFill>
                  <a:latin typeface="Arial" panose="020B0604020202020204"/>
                  <a:ea typeface="Calibri" panose="020F0502020204030204" pitchFamily="34" charset="0"/>
                </a:rPr>
                <a:t>Connecticut:</a:t>
              </a:r>
              <a:endParaRPr lang="en-US" sz="1200" dirty="0">
                <a:solidFill>
                  <a:srgbClr val="414041"/>
                </a:solidFill>
                <a:latin typeface="Arial" panose="020B0604020202020204"/>
              </a:endParaRPr>
            </a:p>
          </p:txBody>
        </p:sp>
        <p:sp>
          <p:nvSpPr>
            <p:cNvPr id="23" name="TextBox 22">
              <a:extLst>
                <a:ext uri="{FF2B5EF4-FFF2-40B4-BE49-F238E27FC236}">
                  <a16:creationId xmlns:a16="http://schemas.microsoft.com/office/drawing/2014/main" id="{B1A64411-421E-3D3D-01D0-64F2F7888D48}"/>
                </a:ext>
              </a:extLst>
            </p:cNvPr>
            <p:cNvSpPr txBox="1"/>
            <p:nvPr/>
          </p:nvSpPr>
          <p:spPr>
            <a:xfrm>
              <a:off x="1866677" y="4775603"/>
              <a:ext cx="1661965" cy="338554"/>
            </a:xfrm>
            <a:prstGeom prst="rect">
              <a:avLst/>
            </a:prstGeom>
            <a:noFill/>
          </p:spPr>
          <p:txBody>
            <a:bodyPr wrap="square" rtlCol="0">
              <a:spAutoFit/>
            </a:bodyPr>
            <a:lstStyle/>
            <a:p>
              <a:pPr defTabSz="685800">
                <a:defRPr/>
              </a:pPr>
              <a:r>
                <a:rPr lang="en-US" sz="1050" b="1" dirty="0">
                  <a:solidFill>
                    <a:srgbClr val="4F05A8"/>
                  </a:solidFill>
                  <a:latin typeface="Arial" panose="020B0604020202020204"/>
                </a:rPr>
                <a:t>17,156 members</a:t>
              </a:r>
            </a:p>
          </p:txBody>
        </p:sp>
      </p:grpSp>
      <p:graphicFrame>
        <p:nvGraphicFramePr>
          <p:cNvPr id="26" name="Table 3">
            <a:extLst>
              <a:ext uri="{FF2B5EF4-FFF2-40B4-BE49-F238E27FC236}">
                <a16:creationId xmlns:a16="http://schemas.microsoft.com/office/drawing/2014/main" id="{FA6629D3-09D2-AA40-0578-4F45027C431E}"/>
              </a:ext>
            </a:extLst>
          </p:cNvPr>
          <p:cNvGraphicFramePr>
            <a:graphicFrameLocks noGrp="1"/>
          </p:cNvGraphicFramePr>
          <p:nvPr/>
        </p:nvGraphicFramePr>
        <p:xfrm>
          <a:off x="6000785" y="2745754"/>
          <a:ext cx="2804994" cy="2389763"/>
        </p:xfrm>
        <a:graphic>
          <a:graphicData uri="http://schemas.openxmlformats.org/drawingml/2006/table">
            <a:tbl>
              <a:tblPr firstRow="1" bandRow="1">
                <a:tableStyleId>{5C22544A-7EE6-4342-B048-85BDC9FD1C3A}</a:tableStyleId>
              </a:tblPr>
              <a:tblGrid>
                <a:gridCol w="1402497">
                  <a:extLst>
                    <a:ext uri="{9D8B030D-6E8A-4147-A177-3AD203B41FA5}">
                      <a16:colId xmlns:a16="http://schemas.microsoft.com/office/drawing/2014/main" val="2821826257"/>
                    </a:ext>
                  </a:extLst>
                </a:gridCol>
                <a:gridCol w="1402497">
                  <a:extLst>
                    <a:ext uri="{9D8B030D-6E8A-4147-A177-3AD203B41FA5}">
                      <a16:colId xmlns:a16="http://schemas.microsoft.com/office/drawing/2014/main" val="142541695"/>
                    </a:ext>
                  </a:extLst>
                </a:gridCol>
              </a:tblGrid>
              <a:tr h="194310">
                <a:tc>
                  <a:txBody>
                    <a:bodyPr/>
                    <a:lstStyle/>
                    <a:p>
                      <a:r>
                        <a:rPr lang="en-US" sz="800" kern="700" baseline="0" dirty="0">
                          <a:solidFill>
                            <a:schemeClr val="bg1"/>
                          </a:solidFill>
                        </a:rPr>
                        <a:t>Product Core Area </a:t>
                      </a:r>
                      <a:endParaRPr lang="en-US" sz="800" dirty="0"/>
                    </a:p>
                  </a:txBody>
                  <a:tcPr marL="68580" marR="68580" marT="34290" marB="34290"/>
                </a:tc>
                <a:tc>
                  <a:txBody>
                    <a:bodyPr/>
                    <a:lstStyle/>
                    <a:p>
                      <a:r>
                        <a:rPr lang="en-US" sz="800" dirty="0"/>
                        <a:t># Members</a:t>
                      </a:r>
                    </a:p>
                  </a:txBody>
                  <a:tcPr marL="68580" marR="68580" marT="34290" marB="34290"/>
                </a:tc>
                <a:extLst>
                  <a:ext uri="{0D108BD9-81ED-4DB2-BD59-A6C34878D82A}">
                    <a16:rowId xmlns:a16="http://schemas.microsoft.com/office/drawing/2014/main" val="3050464662"/>
                  </a:ext>
                </a:extLst>
              </a:tr>
              <a:tr h="4123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2"/>
                          </a:solidFill>
                          <a:effectLst/>
                          <a:latin typeface="+mj-lt"/>
                          <a:ea typeface="+mn-ea"/>
                          <a:cs typeface="+mn-cs"/>
                        </a:rPr>
                        <a:t>Commercial</a:t>
                      </a:r>
                      <a:endParaRPr lang="en-US" sz="900" b="0" kern="700" baseline="0" dirty="0">
                        <a:solidFill>
                          <a:schemeClr val="bg2"/>
                        </a:solidFill>
                        <a:latin typeface="+mj-lt"/>
                        <a:cs typeface="Arial" panose="020B0604020202020204" pitchFamily="34" charset="0"/>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2"/>
                          </a:solidFill>
                          <a:effectLst/>
                          <a:latin typeface="+mj-lt"/>
                          <a:ea typeface="+mn-ea"/>
                          <a:cs typeface="+mn-cs"/>
                        </a:rPr>
                        <a:t>1,001,251</a:t>
                      </a:r>
                    </a:p>
                  </a:txBody>
                  <a:tcPr marL="91416" marR="45708" marT="68580" marB="68580"/>
                </a:tc>
                <a:extLst>
                  <a:ext uri="{0D108BD9-81ED-4DB2-BD59-A6C34878D82A}">
                    <a16:rowId xmlns:a16="http://schemas.microsoft.com/office/drawing/2014/main" val="114080270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700" baseline="0" dirty="0">
                          <a:solidFill>
                            <a:schemeClr val="bg2"/>
                          </a:solidFill>
                          <a:latin typeface="+mj-lt"/>
                          <a:cs typeface="Arial" panose="020B0604020202020204" pitchFamily="34" charset="0"/>
                        </a:rPr>
                        <a:t>Medicare Advantage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2"/>
                          </a:solidFill>
                          <a:effectLst/>
                          <a:latin typeface="+mj-lt"/>
                          <a:ea typeface="+mn-ea"/>
                          <a:cs typeface="+mn-cs"/>
                        </a:rPr>
                        <a:t>124,241</a:t>
                      </a:r>
                    </a:p>
                  </a:txBody>
                  <a:tcPr marL="91416" marR="45708" marT="68580" marB="68580"/>
                </a:tc>
                <a:extLst>
                  <a:ext uri="{0D108BD9-81ED-4DB2-BD59-A6C34878D82A}">
                    <a16:rowId xmlns:a16="http://schemas.microsoft.com/office/drawing/2014/main" val="1508285383"/>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700" baseline="0" dirty="0">
                          <a:solidFill>
                            <a:schemeClr val="bg2"/>
                          </a:solidFill>
                          <a:latin typeface="+mj-lt"/>
                          <a:cs typeface="Arial" panose="020B0604020202020204" pitchFamily="34" charset="0"/>
                        </a:rPr>
                        <a:t>Medicare Supp Individual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2"/>
                          </a:solidFill>
                          <a:effectLst/>
                          <a:latin typeface="+mj-lt"/>
                          <a:ea typeface="+mn-ea"/>
                          <a:cs typeface="+mn-cs"/>
                        </a:rPr>
                        <a:t>53,703</a:t>
                      </a:r>
                    </a:p>
                  </a:txBody>
                  <a:tcPr marL="91416" marR="45708" marT="68580" marB="68580"/>
                </a:tc>
                <a:extLst>
                  <a:ext uri="{0D108BD9-81ED-4DB2-BD59-A6C34878D82A}">
                    <a16:rowId xmlns:a16="http://schemas.microsoft.com/office/drawing/2014/main" val="878123605"/>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700" baseline="0" dirty="0">
                          <a:solidFill>
                            <a:schemeClr val="bg2"/>
                          </a:solidFill>
                          <a:latin typeface="+mj-lt"/>
                          <a:cs typeface="Arial" panose="020B0604020202020204" pitchFamily="34" charset="0"/>
                        </a:rPr>
                        <a:t>Medicaid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2"/>
                          </a:solidFill>
                          <a:effectLst/>
                          <a:latin typeface="+mj-lt"/>
                          <a:ea typeface="+mn-ea"/>
                          <a:cs typeface="+mn-cs"/>
                        </a:rPr>
                        <a:t>134,473</a:t>
                      </a:r>
                    </a:p>
                  </a:txBody>
                  <a:tcPr marL="91416" marR="45708" marT="68580" marB="68580"/>
                </a:tc>
                <a:extLst>
                  <a:ext uri="{0D108BD9-81ED-4DB2-BD59-A6C34878D82A}">
                    <a16:rowId xmlns:a16="http://schemas.microsoft.com/office/drawing/2014/main" val="15208370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700" baseline="0" dirty="0">
                          <a:solidFill>
                            <a:schemeClr val="bg2"/>
                          </a:solidFill>
                          <a:latin typeface="+mj-lt"/>
                          <a:cs typeface="Arial" panose="020B0604020202020204" pitchFamily="34" charset="0"/>
                        </a:rPr>
                        <a:t>Direct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2"/>
                          </a:solidFill>
                          <a:effectLst/>
                          <a:latin typeface="+mj-lt"/>
                          <a:ea typeface="+mn-ea"/>
                          <a:cs typeface="+mn-cs"/>
                        </a:rPr>
                        <a:t>199,412</a:t>
                      </a:r>
                    </a:p>
                  </a:txBody>
                  <a:tcPr marL="91416" marR="45708" marT="68580" marB="68580"/>
                </a:tc>
                <a:extLst>
                  <a:ext uri="{0D108BD9-81ED-4DB2-BD59-A6C34878D82A}">
                    <a16:rowId xmlns:a16="http://schemas.microsoft.com/office/drawing/2014/main" val="3638574042"/>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2"/>
                          </a:solidFill>
                          <a:effectLst/>
                          <a:latin typeface="+mj-lt"/>
                          <a:ea typeface="+mn-ea"/>
                          <a:cs typeface="+mn-cs"/>
                        </a:rPr>
                        <a:t>Duals (SCO&gt;=65 and OneCare &lt;65)</a:t>
                      </a:r>
                      <a:endParaRPr lang="en-US" sz="900" b="0" kern="700" baseline="0" dirty="0">
                        <a:solidFill>
                          <a:schemeClr val="bg2"/>
                        </a:solidFill>
                        <a:latin typeface="+mj-lt"/>
                        <a:cs typeface="Arial" panose="020B0604020202020204" pitchFamily="34" charset="0"/>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2"/>
                          </a:solidFill>
                          <a:effectLst/>
                          <a:latin typeface="+mj-lt"/>
                          <a:ea typeface="+mn-ea"/>
                          <a:cs typeface="+mn-cs"/>
                        </a:rPr>
                        <a:t>20,347</a:t>
                      </a:r>
                    </a:p>
                  </a:txBody>
                  <a:tcPr marL="91416" marR="45708" marT="68580" marB="68580"/>
                </a:tc>
                <a:extLst>
                  <a:ext uri="{0D108BD9-81ED-4DB2-BD59-A6C34878D82A}">
                    <a16:rowId xmlns:a16="http://schemas.microsoft.com/office/drawing/2014/main" val="2094618304"/>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kern="700" baseline="0" dirty="0">
                          <a:solidFill>
                            <a:schemeClr val="bg2"/>
                          </a:solidFill>
                          <a:latin typeface="+mj-lt"/>
                          <a:cs typeface="Arial" panose="020B0604020202020204" pitchFamily="34" charset="0"/>
                        </a:rPr>
                        <a:t>Diversified (HPI)</a:t>
                      </a:r>
                    </a:p>
                  </a:txBody>
                  <a:tcPr marL="68580" marR="68580" marT="34290" marB="34290"/>
                </a:tc>
                <a:tc>
                  <a:txBody>
                    <a:bodyPr/>
                    <a:lstStyle/>
                    <a:p>
                      <a:r>
                        <a:rPr lang="en-US" sz="900" kern="700" baseline="0" dirty="0">
                          <a:solidFill>
                            <a:schemeClr val="bg2"/>
                          </a:solidFill>
                          <a:latin typeface="+mj-lt"/>
                          <a:cs typeface="Arial" panose="020B0604020202020204" pitchFamily="34" charset="0"/>
                        </a:rPr>
                        <a:t>458,023</a:t>
                      </a:r>
                    </a:p>
                  </a:txBody>
                  <a:tcPr marL="91416" marR="45708" marT="68580" marB="68580"/>
                </a:tc>
                <a:extLst>
                  <a:ext uri="{0D108BD9-81ED-4DB2-BD59-A6C34878D82A}">
                    <a16:rowId xmlns:a16="http://schemas.microsoft.com/office/drawing/2014/main" val="1847773107"/>
                  </a:ext>
                </a:extLst>
              </a:tr>
            </a:tbl>
          </a:graphicData>
        </a:graphic>
      </p:graphicFrame>
      <p:sp>
        <p:nvSpPr>
          <p:cNvPr id="29" name="TextBox 28">
            <a:extLst>
              <a:ext uri="{FF2B5EF4-FFF2-40B4-BE49-F238E27FC236}">
                <a16:creationId xmlns:a16="http://schemas.microsoft.com/office/drawing/2014/main" id="{6650E13F-D55E-F1AA-7997-6345E9E739C2}"/>
              </a:ext>
            </a:extLst>
          </p:cNvPr>
          <p:cNvSpPr txBox="1"/>
          <p:nvPr/>
        </p:nvSpPr>
        <p:spPr>
          <a:xfrm>
            <a:off x="5720068" y="2335067"/>
            <a:ext cx="3163045" cy="300082"/>
          </a:xfrm>
          <a:prstGeom prst="rect">
            <a:avLst/>
          </a:prstGeom>
          <a:noFill/>
        </p:spPr>
        <p:txBody>
          <a:bodyPr wrap="none" rtlCol="0">
            <a:spAutoFit/>
          </a:bodyPr>
          <a:lstStyle/>
          <a:p>
            <a:pPr defTabSz="685800"/>
            <a:r>
              <a:rPr lang="en-US" sz="1350" b="1" dirty="0">
                <a:solidFill>
                  <a:srgbClr val="FF9800"/>
                </a:solidFill>
                <a:latin typeface="Arial" panose="020B0604020202020204"/>
              </a:rPr>
              <a:t>Total Membership: </a:t>
            </a:r>
            <a:r>
              <a:rPr lang="en-US" sz="1350" dirty="0">
                <a:solidFill>
                  <a:srgbClr val="FF9800"/>
                </a:solidFill>
                <a:latin typeface="Arial" panose="020B0604020202020204"/>
              </a:rPr>
              <a:t>2 Million Members</a:t>
            </a:r>
          </a:p>
        </p:txBody>
      </p:sp>
      <p:sp>
        <p:nvSpPr>
          <p:cNvPr id="30" name="Slide Number Placeholder 3">
            <a:extLst>
              <a:ext uri="{FF2B5EF4-FFF2-40B4-BE49-F238E27FC236}">
                <a16:creationId xmlns:a16="http://schemas.microsoft.com/office/drawing/2014/main" id="{2A1F374D-8AE4-3D0E-2496-CD5A26BE4C88}"/>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12</a:t>
            </a:fld>
            <a:endParaRPr lang="en-US" dirty="0">
              <a:solidFill>
                <a:schemeClr val="tx2"/>
              </a:solidFill>
            </a:endParaRPr>
          </a:p>
        </p:txBody>
      </p:sp>
    </p:spTree>
    <p:extLst>
      <p:ext uri="{BB962C8B-B14F-4D97-AF65-F5344CB8AC3E}">
        <p14:creationId xmlns:p14="http://schemas.microsoft.com/office/powerpoint/2010/main" val="86276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FFE882C-B6B8-379B-C0E4-FC0C645FC334}"/>
              </a:ext>
            </a:extLst>
          </p:cNvPr>
          <p:cNvSpPr/>
          <p:nvPr/>
        </p:nvSpPr>
        <p:spPr>
          <a:xfrm>
            <a:off x="3441358" y="2080569"/>
            <a:ext cx="2458994" cy="659906"/>
          </a:xfrm>
          <a:prstGeom prst="roundRect">
            <a:avLst/>
          </a:prstGeom>
          <a:solidFill>
            <a:schemeClr val="bg1"/>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2" name="Title 1">
            <a:extLst>
              <a:ext uri="{FF2B5EF4-FFF2-40B4-BE49-F238E27FC236}">
                <a16:creationId xmlns:a16="http://schemas.microsoft.com/office/drawing/2014/main" id="{9A74263C-1720-836B-7E4F-B2E243263A4C}"/>
              </a:ext>
            </a:extLst>
          </p:cNvPr>
          <p:cNvSpPr>
            <a:spLocks noGrp="1"/>
          </p:cNvSpPr>
          <p:nvPr>
            <p:ph type="title"/>
          </p:nvPr>
        </p:nvSpPr>
        <p:spPr>
          <a:xfrm>
            <a:off x="1817891" y="2144706"/>
            <a:ext cx="5693569" cy="595769"/>
          </a:xfrm>
        </p:spPr>
        <p:txBody>
          <a:bodyPr/>
          <a:lstStyle/>
          <a:p>
            <a:pPr algn="ctr"/>
            <a:r>
              <a:rPr lang="en-US" sz="1500" dirty="0"/>
              <a:t>SCO Utilization Ratio:  </a:t>
            </a:r>
            <a:br>
              <a:rPr lang="en-US" sz="1500" dirty="0"/>
            </a:br>
            <a:r>
              <a:rPr lang="en-US" sz="1500" dirty="0"/>
              <a:t>Dementia vs. No Dementia</a:t>
            </a:r>
          </a:p>
        </p:txBody>
      </p:sp>
      <p:graphicFrame>
        <p:nvGraphicFramePr>
          <p:cNvPr id="3" name="Table 2">
            <a:extLst>
              <a:ext uri="{FF2B5EF4-FFF2-40B4-BE49-F238E27FC236}">
                <a16:creationId xmlns:a16="http://schemas.microsoft.com/office/drawing/2014/main" id="{93542BFF-7D3E-C15A-FD87-97E166F058C2}"/>
              </a:ext>
            </a:extLst>
          </p:cNvPr>
          <p:cNvGraphicFramePr>
            <a:graphicFrameLocks noGrp="1"/>
          </p:cNvGraphicFramePr>
          <p:nvPr/>
        </p:nvGraphicFramePr>
        <p:xfrm>
          <a:off x="1211579" y="2585651"/>
          <a:ext cx="7068029" cy="2109183"/>
        </p:xfrm>
        <a:graphic>
          <a:graphicData uri="http://schemas.openxmlformats.org/drawingml/2006/table">
            <a:tbl>
              <a:tblPr/>
              <a:tblGrid>
                <a:gridCol w="803186">
                  <a:extLst>
                    <a:ext uri="{9D8B030D-6E8A-4147-A177-3AD203B41FA5}">
                      <a16:colId xmlns:a16="http://schemas.microsoft.com/office/drawing/2014/main" val="2264675916"/>
                    </a:ext>
                  </a:extLst>
                </a:gridCol>
                <a:gridCol w="2088281">
                  <a:extLst>
                    <a:ext uri="{9D8B030D-6E8A-4147-A177-3AD203B41FA5}">
                      <a16:colId xmlns:a16="http://schemas.microsoft.com/office/drawing/2014/main" val="940999644"/>
                    </a:ext>
                  </a:extLst>
                </a:gridCol>
                <a:gridCol w="2088281">
                  <a:extLst>
                    <a:ext uri="{9D8B030D-6E8A-4147-A177-3AD203B41FA5}">
                      <a16:colId xmlns:a16="http://schemas.microsoft.com/office/drawing/2014/main" val="33667194"/>
                    </a:ext>
                  </a:extLst>
                </a:gridCol>
                <a:gridCol w="2088281">
                  <a:extLst>
                    <a:ext uri="{9D8B030D-6E8A-4147-A177-3AD203B41FA5}">
                      <a16:colId xmlns:a16="http://schemas.microsoft.com/office/drawing/2014/main" val="3927884135"/>
                    </a:ext>
                  </a:extLst>
                </a:gridCol>
              </a:tblGrid>
              <a:tr h="685800">
                <a:tc rowSpan="2">
                  <a:txBody>
                    <a:bodyPr/>
                    <a:lstStyle/>
                    <a:p>
                      <a:pPr algn="ctr" fontAlgn="b"/>
                      <a:endParaRPr lang="en-US" sz="1100" b="1" i="0" u="none" strike="noStrike" dirty="0">
                        <a:solidFill>
                          <a:srgbClr val="FFFFFF"/>
                        </a:solidFill>
                        <a:effectLst/>
                        <a:latin typeface="Calibri" panose="020F0502020204030204" pitchFamily="34" charset="0"/>
                      </a:endParaRPr>
                    </a:p>
                  </a:txBody>
                  <a:tcPr marL="5715" marR="5715" marT="5715"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3"/>
                    </a:solidFill>
                  </a:tcPr>
                </a:tc>
                <a:tc>
                  <a:txBody>
                    <a:bodyPr/>
                    <a:lstStyle/>
                    <a:p>
                      <a:pPr algn="ctr" fontAlgn="b"/>
                      <a:r>
                        <a:rPr lang="en-US" sz="1100" b="1" i="0" u="none" strike="noStrike" dirty="0">
                          <a:solidFill>
                            <a:srgbClr val="FFFFFF"/>
                          </a:solidFill>
                          <a:effectLst/>
                          <a:latin typeface="Calibri" panose="020F0502020204030204" pitchFamily="34" charset="0"/>
                        </a:rPr>
                        <a:t>Acute Inpatient Admissions</a:t>
                      </a:r>
                    </a:p>
                  </a:txBody>
                  <a:tcPr marL="5715" marR="5715" marT="5715" marB="34290" anchor="ctr">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3"/>
                    </a:solidFill>
                  </a:tcPr>
                </a:tc>
                <a:tc>
                  <a:txBody>
                    <a:bodyPr/>
                    <a:lstStyle/>
                    <a:p>
                      <a:pPr algn="ctr" fontAlgn="b"/>
                      <a:r>
                        <a:rPr lang="en-US" sz="1100" b="1" i="0" u="none" strike="noStrike" dirty="0">
                          <a:solidFill>
                            <a:srgbClr val="FFFFFF"/>
                          </a:solidFill>
                          <a:effectLst/>
                          <a:latin typeface="Calibri" panose="020F0502020204030204" pitchFamily="34" charset="0"/>
                        </a:rPr>
                        <a:t>SNF Admits</a:t>
                      </a:r>
                    </a:p>
                  </a:txBody>
                  <a:tcPr marL="5715" marR="5715" marT="5715" marB="34290" anchor="ctr">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3"/>
                    </a:solidFill>
                  </a:tcPr>
                </a:tc>
                <a:tc>
                  <a:txBody>
                    <a:bodyPr/>
                    <a:lstStyle/>
                    <a:p>
                      <a:pPr algn="ctr" fontAlgn="b"/>
                      <a:r>
                        <a:rPr lang="en-US" sz="1100" b="1" i="0" u="none" strike="noStrike" dirty="0">
                          <a:solidFill>
                            <a:srgbClr val="FFFFFF"/>
                          </a:solidFill>
                          <a:effectLst/>
                          <a:latin typeface="Calibri" panose="020F0502020204030204" pitchFamily="34" charset="0"/>
                        </a:rPr>
                        <a:t>ED Visits</a:t>
                      </a:r>
                    </a:p>
                  </a:txBody>
                  <a:tcPr marL="5715" marR="5715" marT="5715" marB="3429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3"/>
                    </a:solidFill>
                  </a:tcPr>
                </a:tc>
                <a:extLst>
                  <a:ext uri="{0D108BD9-81ED-4DB2-BD59-A6C34878D82A}">
                    <a16:rowId xmlns:a16="http://schemas.microsoft.com/office/drawing/2014/main" val="633945277"/>
                  </a:ext>
                </a:extLst>
              </a:tr>
              <a:tr h="200025">
                <a:tc vMerge="1">
                  <a:txBody>
                    <a:bodyPr/>
                    <a:lstStyle/>
                    <a:p>
                      <a:pPr algn="ctr" fontAlgn="b"/>
                      <a:endParaRPr lang="en-US" sz="1600" b="1" i="0" u="none" strike="noStrike" dirty="0">
                        <a:solidFill>
                          <a:srgbClr val="FFFFFF"/>
                        </a:solidFill>
                        <a:effectLst/>
                        <a:latin typeface="Calibri" panose="020F0502020204030204" pitchFamily="34" charset="0"/>
                      </a:endParaRPr>
                    </a:p>
                  </a:txBody>
                  <a:tcPr marL="7620" marR="7620" marT="762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accent3"/>
                    </a:solidFill>
                  </a:tcPr>
                </a:tc>
                <a:tc>
                  <a:txBody>
                    <a:bodyPr/>
                    <a:lstStyle/>
                    <a:p>
                      <a:pPr algn="ctr" fontAlgn="b"/>
                      <a:r>
                        <a:rPr lang="en-US" sz="1100" b="1" i="0" u="none" strike="noStrike" dirty="0">
                          <a:solidFill>
                            <a:srgbClr val="FFFFFF"/>
                          </a:solidFill>
                          <a:effectLst/>
                          <a:latin typeface="Calibri" panose="020F0502020204030204" pitchFamily="34" charset="0"/>
                        </a:rPr>
                        <a:t>Per 1000 per month</a:t>
                      </a:r>
                    </a:p>
                  </a:txBody>
                  <a:tcPr marL="5715" marR="5715" marT="5715" marB="3429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accent3"/>
                    </a:solidFill>
                  </a:tcPr>
                </a:tc>
                <a:tc>
                  <a:txBody>
                    <a:bodyPr/>
                    <a:lstStyle/>
                    <a:p>
                      <a:pPr algn="ctr" fontAlgn="b"/>
                      <a:r>
                        <a:rPr lang="en-US" sz="1100" b="1" i="0" u="none" strike="noStrike">
                          <a:solidFill>
                            <a:srgbClr val="FFFFFF"/>
                          </a:solidFill>
                          <a:effectLst/>
                          <a:latin typeface="Calibri" panose="020F0502020204030204" pitchFamily="34" charset="0"/>
                        </a:rPr>
                        <a:t>Per 1000 per month</a:t>
                      </a:r>
                      <a:endParaRPr lang="en-US" sz="1100" b="1" i="0" u="none" strike="noStrike" dirty="0">
                        <a:solidFill>
                          <a:srgbClr val="FFFFFF"/>
                        </a:solidFill>
                        <a:effectLst/>
                        <a:latin typeface="Calibri" panose="020F0502020204030204" pitchFamily="34" charset="0"/>
                      </a:endParaRPr>
                    </a:p>
                  </a:txBody>
                  <a:tcPr marL="5715" marR="5715" marT="5715" marB="3429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accent3"/>
                    </a:solidFill>
                  </a:tcPr>
                </a:tc>
                <a:tc>
                  <a:txBody>
                    <a:bodyPr/>
                    <a:lstStyle/>
                    <a:p>
                      <a:pPr algn="ctr" fontAlgn="b"/>
                      <a:r>
                        <a:rPr lang="en-US" sz="1100" b="1" i="0" u="none" strike="noStrike" dirty="0">
                          <a:solidFill>
                            <a:srgbClr val="FFFFFF"/>
                          </a:solidFill>
                          <a:effectLst/>
                          <a:latin typeface="Calibri" panose="020F0502020204030204" pitchFamily="34" charset="0"/>
                        </a:rPr>
                        <a:t>Per 1000 per month</a:t>
                      </a:r>
                    </a:p>
                  </a:txBody>
                  <a:tcPr marL="5715" marR="5715" marT="5715" marB="3429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accent3"/>
                    </a:solidFill>
                  </a:tcPr>
                </a:tc>
                <a:extLst>
                  <a:ext uri="{0D108BD9-81ED-4DB2-BD59-A6C34878D82A}">
                    <a16:rowId xmlns:a16="http://schemas.microsoft.com/office/drawing/2014/main" val="368798474"/>
                  </a:ext>
                </a:extLst>
              </a:tr>
              <a:tr h="405246">
                <a:tc>
                  <a:txBody>
                    <a:bodyPr/>
                    <a:lstStyle/>
                    <a:p>
                      <a:pPr algn="ctr" fontAlgn="b"/>
                      <a:endParaRPr lang="en-US" sz="900" b="0" i="0" u="none" strike="noStrike" dirty="0">
                        <a:solidFill>
                          <a:srgbClr val="000000"/>
                        </a:solidFill>
                        <a:effectLst/>
                        <a:latin typeface="Calibri" panose="020F0502020204030204" pitchFamily="34" charset="0"/>
                      </a:endParaRPr>
                    </a:p>
                  </a:txBody>
                  <a:tcPr marL="5715" marR="5715" marT="5715" marB="3429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2CC"/>
                    </a:solidFill>
                  </a:tcPr>
                </a:tc>
                <a:tc rowSpan="3">
                  <a:txBody>
                    <a:bodyPr/>
                    <a:lstStyle/>
                    <a:p>
                      <a:pPr algn="ctr" fontAlgn="b"/>
                      <a:r>
                        <a:rPr lang="en-US" sz="1200" b="1" i="0" u="none" strike="noStrike" dirty="0">
                          <a:solidFill>
                            <a:schemeClr val="bg2"/>
                          </a:solidFill>
                          <a:effectLst/>
                          <a:latin typeface="Calibri" panose="020F0502020204030204" pitchFamily="34" charset="0"/>
                          <a:cs typeface="Calibri" panose="020F0502020204030204" pitchFamily="34" charset="0"/>
                        </a:rPr>
                        <a:t>3.4</a:t>
                      </a:r>
                    </a:p>
                  </a:txBody>
                  <a:tcPr marL="7144" marR="7144" marT="7144" marB="0" anchor="ctr">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2CC"/>
                    </a:solidFill>
                  </a:tcPr>
                </a:tc>
                <a:tc rowSpan="3">
                  <a:txBody>
                    <a:bodyPr/>
                    <a:lstStyle/>
                    <a:p>
                      <a:pPr algn="ctr" fontAlgn="b"/>
                      <a:r>
                        <a:rPr lang="en-US" sz="1200" b="1" i="0" u="none" strike="noStrike" dirty="0">
                          <a:solidFill>
                            <a:schemeClr val="bg2"/>
                          </a:solidFill>
                          <a:effectLst/>
                          <a:latin typeface="Calibri" panose="020F0502020204030204" pitchFamily="34" charset="0"/>
                          <a:cs typeface="Calibri" panose="020F0502020204030204" pitchFamily="34" charset="0"/>
                        </a:rPr>
                        <a:t>5.4</a:t>
                      </a:r>
                    </a:p>
                  </a:txBody>
                  <a:tcPr marL="7144" marR="7144" marT="7144" marB="0" anchor="ctr">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2CC"/>
                    </a:solidFill>
                  </a:tcPr>
                </a:tc>
                <a:tc rowSpan="3">
                  <a:txBody>
                    <a:bodyPr/>
                    <a:lstStyle/>
                    <a:p>
                      <a:pPr algn="ctr" fontAlgn="b"/>
                      <a:r>
                        <a:rPr lang="en-US" sz="1200" b="1" i="0" u="none" strike="noStrike" dirty="0">
                          <a:solidFill>
                            <a:schemeClr val="bg2"/>
                          </a:solidFill>
                          <a:effectLst/>
                          <a:latin typeface="Calibri" panose="020F0502020204030204" pitchFamily="34" charset="0"/>
                          <a:cs typeface="Calibri" panose="020F0502020204030204" pitchFamily="34" charset="0"/>
                        </a:rPr>
                        <a:t>1.7</a:t>
                      </a:r>
                    </a:p>
                  </a:txBody>
                  <a:tcPr marL="7144" marR="7144" marT="7144"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633683066"/>
                  </a:ext>
                </a:extLst>
              </a:tr>
              <a:tr h="405246">
                <a:tc>
                  <a:txBody>
                    <a:bodyPr/>
                    <a:lstStyle/>
                    <a:p>
                      <a:pPr algn="ctr" fontAlgn="b"/>
                      <a:r>
                        <a:rPr lang="en-US" sz="900" b="0" i="0" u="none" strike="noStrike" dirty="0">
                          <a:solidFill>
                            <a:srgbClr val="000000"/>
                          </a:solidFill>
                          <a:effectLst/>
                          <a:latin typeface="Calibri" panose="020F0502020204030204" pitchFamily="34" charset="0"/>
                        </a:rPr>
                        <a:t>MA – SCO</a:t>
                      </a:r>
                    </a:p>
                  </a:txBody>
                  <a:tcPr marL="5715" marR="5715" marT="5715" marB="34290" anchor="ctr">
                    <a:lnL w="12700" cap="flat" cmpd="sng" algn="ctr">
                      <a:solidFill>
                        <a:schemeClr val="tx1"/>
                      </a:solidFill>
                      <a:prstDash val="solid"/>
                      <a:round/>
                      <a:headEnd type="none" w="med" len="med"/>
                      <a:tailEnd type="none" w="med" len="med"/>
                    </a:lnL>
                    <a:lnR>
                      <a:noFill/>
                    </a:lnR>
                    <a:lnT w="12700" cmpd="sng">
                      <a:noFill/>
                      <a:prstDash val="solid"/>
                    </a:lnT>
                    <a:lnB w="12700" cap="flat" cmpd="sng" algn="ctr">
                      <a:noFill/>
                      <a:prstDash val="solid"/>
                      <a:round/>
                      <a:headEnd type="none" w="med" len="med"/>
                      <a:tailEnd type="none" w="med" len="med"/>
                    </a:lnB>
                    <a:solidFill>
                      <a:srgbClr val="FFF2CC"/>
                    </a:solidFill>
                  </a:tcPr>
                </a:tc>
                <a:tc vMerge="1">
                  <a:txBody>
                    <a:bodyPr/>
                    <a:lstStyle/>
                    <a:p>
                      <a:pPr algn="ct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FFF2CC"/>
                    </a:solidFill>
                  </a:tcPr>
                </a:tc>
                <a:tc vMerge="1">
                  <a:txBody>
                    <a:bodyPr/>
                    <a:lstStyle/>
                    <a:p>
                      <a:pPr algn="ct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FFF2CC"/>
                    </a:solidFill>
                  </a:tcPr>
                </a:tc>
                <a:tc vMerge="1">
                  <a:txBody>
                    <a:bodyPr/>
                    <a:lstStyle/>
                    <a:p>
                      <a:pPr algn="ct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2CC"/>
                    </a:solidFill>
                  </a:tcPr>
                </a:tc>
                <a:extLst>
                  <a:ext uri="{0D108BD9-81ED-4DB2-BD59-A6C34878D82A}">
                    <a16:rowId xmlns:a16="http://schemas.microsoft.com/office/drawing/2014/main" val="964728836"/>
                  </a:ext>
                </a:extLst>
              </a:tr>
              <a:tr h="405246">
                <a:tc>
                  <a:txBody>
                    <a:bodyPr/>
                    <a:lstStyle/>
                    <a:p>
                      <a:pPr algn="ctr" fontAlgn="b"/>
                      <a:endParaRPr lang="en-US" sz="900" b="0" i="0" u="none" strike="noStrike" dirty="0">
                        <a:solidFill>
                          <a:srgbClr val="000000"/>
                        </a:solidFill>
                        <a:effectLst/>
                        <a:latin typeface="Calibri" panose="020F0502020204030204" pitchFamily="34" charset="0"/>
                      </a:endParaRPr>
                    </a:p>
                  </a:txBody>
                  <a:tcPr marL="5715" marR="5715" marT="5715" marB="34290" anchor="ctr">
                    <a:lnL w="12700" cap="flat" cmpd="sng" algn="ctr">
                      <a:solidFill>
                        <a:schemeClr val="tx1"/>
                      </a:solidFill>
                      <a:prstDash val="solid"/>
                      <a:round/>
                      <a:headEnd type="none" w="med" len="med"/>
                      <a:tailEnd type="none" w="med" len="med"/>
                    </a:lnL>
                    <a:lnR>
                      <a:noFill/>
                    </a:lnR>
                    <a:lnT w="12700" cmpd="sng">
                      <a:noFill/>
                      <a:prstDash val="solid"/>
                    </a:lnT>
                    <a:lnB w="12700" cap="flat" cmpd="sng" algn="ctr">
                      <a:solidFill>
                        <a:schemeClr val="tx1"/>
                      </a:solidFill>
                      <a:prstDash val="solid"/>
                      <a:round/>
                      <a:headEnd type="none" w="med" len="med"/>
                      <a:tailEnd type="none" w="med" len="med"/>
                    </a:lnB>
                    <a:solidFill>
                      <a:srgbClr val="FFF2CC"/>
                    </a:solidFill>
                  </a:tcPr>
                </a:tc>
                <a:tc vMerge="1">
                  <a:txBody>
                    <a:bodyPr/>
                    <a:lstStyle/>
                    <a:p>
                      <a:pPr algn="ctr" fontAlgn="b"/>
                      <a:r>
                        <a:rPr lang="en-US" sz="1200" b="0" i="0" u="none" strike="noStrike" dirty="0">
                          <a:solidFill>
                            <a:schemeClr val="bg2"/>
                          </a:solidFill>
                          <a:effectLst/>
                          <a:latin typeface="Calibri" panose="020F0502020204030204" pitchFamily="34" charset="0"/>
                          <a:cs typeface="Calibri" panose="020F0502020204030204" pitchFamily="34" charset="0"/>
                        </a:rPr>
                        <a:t>3.4</a:t>
                      </a:r>
                    </a:p>
                  </a:txBody>
                  <a:tcPr marL="9525" marR="9525" marT="9525" marB="0" anchor="ctr">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2CC"/>
                    </a:solidFill>
                  </a:tcPr>
                </a:tc>
                <a:tc vMerge="1">
                  <a:txBody>
                    <a:bodyPr/>
                    <a:lstStyle/>
                    <a:p>
                      <a:pPr algn="ctr" fontAlgn="b"/>
                      <a:r>
                        <a:rPr lang="en-US" sz="1200" b="0" i="0" u="none" strike="noStrike" dirty="0">
                          <a:solidFill>
                            <a:schemeClr val="bg2"/>
                          </a:solidFill>
                          <a:effectLst/>
                          <a:latin typeface="Calibri" panose="020F0502020204030204" pitchFamily="34" charset="0"/>
                          <a:cs typeface="Calibri" panose="020F0502020204030204" pitchFamily="34" charset="0"/>
                        </a:rPr>
                        <a:t>5.4</a:t>
                      </a:r>
                    </a:p>
                  </a:txBody>
                  <a:tcPr marL="9525" marR="9525" marT="9525" marB="0" anchor="ctr">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2CC"/>
                    </a:solidFill>
                  </a:tcPr>
                </a:tc>
                <a:tc vMerge="1">
                  <a:txBody>
                    <a:bodyPr/>
                    <a:lstStyle/>
                    <a:p>
                      <a:pPr algn="ctr" fontAlgn="b"/>
                      <a:r>
                        <a:rPr lang="en-US" sz="1200" b="0" i="0" u="none" strike="noStrike" dirty="0">
                          <a:solidFill>
                            <a:schemeClr val="bg2"/>
                          </a:solidFill>
                          <a:effectLst/>
                          <a:latin typeface="Calibri" panose="020F0502020204030204" pitchFamily="34" charset="0"/>
                          <a:cs typeface="Calibri" panose="020F0502020204030204" pitchFamily="34" charset="0"/>
                        </a:rPr>
                        <a:t>1.7</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346312445"/>
                  </a:ext>
                </a:extLst>
              </a:tr>
            </a:tbl>
          </a:graphicData>
        </a:graphic>
      </p:graphicFrame>
      <p:sp>
        <p:nvSpPr>
          <p:cNvPr id="4" name="TextBox 3">
            <a:extLst>
              <a:ext uri="{FF2B5EF4-FFF2-40B4-BE49-F238E27FC236}">
                <a16:creationId xmlns:a16="http://schemas.microsoft.com/office/drawing/2014/main" id="{184B4720-F0BD-0F87-FDF1-A0CC7CD35FDF}"/>
              </a:ext>
            </a:extLst>
          </p:cNvPr>
          <p:cNvSpPr txBox="1"/>
          <p:nvPr/>
        </p:nvSpPr>
        <p:spPr>
          <a:xfrm>
            <a:off x="1233572" y="4990295"/>
            <a:ext cx="6560820" cy="300082"/>
          </a:xfrm>
          <a:prstGeom prst="rect">
            <a:avLst/>
          </a:prstGeom>
          <a:noFill/>
        </p:spPr>
        <p:txBody>
          <a:bodyPr wrap="square" rtlCol="0">
            <a:spAutoFit/>
          </a:bodyPr>
          <a:lstStyle/>
          <a:p>
            <a:pPr defTabSz="685800"/>
            <a:r>
              <a:rPr lang="en-US" sz="1350" dirty="0">
                <a:solidFill>
                  <a:srgbClr val="414041"/>
                </a:solidFill>
                <a:latin typeface="Arial" panose="020B0604020202020204"/>
              </a:rPr>
              <a:t>The diagnosis of dementia carries with it a multiple of Inpatient and SNF admissions</a:t>
            </a:r>
          </a:p>
        </p:txBody>
      </p:sp>
      <p:sp>
        <p:nvSpPr>
          <p:cNvPr id="5" name="TextBox 4">
            <a:extLst>
              <a:ext uri="{FF2B5EF4-FFF2-40B4-BE49-F238E27FC236}">
                <a16:creationId xmlns:a16="http://schemas.microsoft.com/office/drawing/2014/main" id="{29DC027B-3D8E-6AE3-C251-303C4391CCFE}"/>
              </a:ext>
            </a:extLst>
          </p:cNvPr>
          <p:cNvSpPr txBox="1"/>
          <p:nvPr/>
        </p:nvSpPr>
        <p:spPr>
          <a:xfrm>
            <a:off x="123567" y="954122"/>
            <a:ext cx="9082217" cy="738664"/>
          </a:xfrm>
          <a:prstGeom prst="rect">
            <a:avLst/>
          </a:prstGeom>
          <a:noFill/>
        </p:spPr>
        <p:txBody>
          <a:bodyPr wrap="square" rtlCol="0">
            <a:spAutoFit/>
          </a:bodyPr>
          <a:lstStyle/>
          <a:p>
            <a:pPr defTabSz="685800"/>
            <a:r>
              <a:rPr lang="en-US" sz="2100" dirty="0">
                <a:solidFill>
                  <a:srgbClr val="4F05A8"/>
                </a:solidFill>
                <a:latin typeface="Arial" panose="020B0604020202020204"/>
              </a:rPr>
              <a:t>Dementia Patients Have Significantly Higher Rates of Inpatient Admissions, SNF usage and Emergency Department Visits</a:t>
            </a:r>
          </a:p>
        </p:txBody>
      </p:sp>
      <p:sp>
        <p:nvSpPr>
          <p:cNvPr id="6" name="Slide Number Placeholder 3">
            <a:extLst>
              <a:ext uri="{FF2B5EF4-FFF2-40B4-BE49-F238E27FC236}">
                <a16:creationId xmlns:a16="http://schemas.microsoft.com/office/drawing/2014/main" id="{CA1225E7-2518-5E29-659B-7F9D533850E5}"/>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13</a:t>
            </a:fld>
            <a:endParaRPr lang="en-US" dirty="0">
              <a:solidFill>
                <a:schemeClr val="tx2"/>
              </a:solidFill>
            </a:endParaRPr>
          </a:p>
        </p:txBody>
      </p:sp>
    </p:spTree>
    <p:extLst>
      <p:ext uri="{BB962C8B-B14F-4D97-AF65-F5344CB8AC3E}">
        <p14:creationId xmlns:p14="http://schemas.microsoft.com/office/powerpoint/2010/main" val="87756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C76478A-726B-AFDE-4C96-54FCE048C025}"/>
              </a:ext>
            </a:extLst>
          </p:cNvPr>
          <p:cNvGrpSpPr/>
          <p:nvPr/>
        </p:nvGrpSpPr>
        <p:grpSpPr>
          <a:xfrm>
            <a:off x="3940992" y="3423791"/>
            <a:ext cx="3374208" cy="1655287"/>
            <a:chOff x="6111392" y="2603901"/>
            <a:chExt cx="4498944" cy="2207049"/>
          </a:xfrm>
        </p:grpSpPr>
        <p:sp>
          <p:nvSpPr>
            <p:cNvPr id="11" name="Flowchart: Connector 10">
              <a:extLst>
                <a:ext uri="{FF2B5EF4-FFF2-40B4-BE49-F238E27FC236}">
                  <a16:creationId xmlns:a16="http://schemas.microsoft.com/office/drawing/2014/main" id="{8CEE125D-1662-EF86-6B4E-F32EA2EC00D9}"/>
                </a:ext>
              </a:extLst>
            </p:cNvPr>
            <p:cNvSpPr/>
            <p:nvPr/>
          </p:nvSpPr>
          <p:spPr>
            <a:xfrm>
              <a:off x="6111392" y="2603901"/>
              <a:ext cx="4498944" cy="2159152"/>
            </a:xfrm>
            <a:prstGeom prst="flowChartConnector">
              <a:avLst/>
            </a:prstGeom>
            <a:solidFill>
              <a:schemeClr val="bg1">
                <a:lumMod val="95000"/>
              </a:schemeClr>
            </a:solid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8" name="TextBox 7">
              <a:extLst>
                <a:ext uri="{FF2B5EF4-FFF2-40B4-BE49-F238E27FC236}">
                  <a16:creationId xmlns:a16="http://schemas.microsoft.com/office/drawing/2014/main" id="{AD7A1503-048F-63D9-DF5C-96F00B452798}"/>
                </a:ext>
              </a:extLst>
            </p:cNvPr>
            <p:cNvSpPr txBox="1"/>
            <p:nvPr/>
          </p:nvSpPr>
          <p:spPr>
            <a:xfrm>
              <a:off x="6303281" y="2933513"/>
              <a:ext cx="4058831" cy="1877437"/>
            </a:xfrm>
            <a:prstGeom prst="rect">
              <a:avLst/>
            </a:prstGeom>
            <a:noFill/>
          </p:spPr>
          <p:txBody>
            <a:bodyPr wrap="square">
              <a:spAutoFit/>
            </a:bodyPr>
            <a:lstStyle/>
            <a:p>
              <a:pPr marL="300038" lvl="1" algn="ctr" defTabSz="685800">
                <a:lnSpc>
                  <a:spcPct val="103000"/>
                </a:lnSpc>
                <a:spcAft>
                  <a:spcPts val="450"/>
                </a:spcAft>
                <a:buClr>
                  <a:srgbClr val="FF9800"/>
                </a:buClr>
              </a:pPr>
              <a:r>
                <a:rPr lang="en-US" sz="1050" b="1" dirty="0">
                  <a:solidFill>
                    <a:srgbClr val="414041"/>
                  </a:solidFill>
                  <a:latin typeface="Arial" panose="020B0604020202020204"/>
                </a:rPr>
                <a:t>DCCs Currently Unable to Provide:</a:t>
              </a:r>
            </a:p>
            <a:p>
              <a:pPr marL="557213" lvl="1" indent="-257175" defTabSz="685800">
                <a:lnSpc>
                  <a:spcPct val="103000"/>
                </a:lnSpc>
                <a:spcAft>
                  <a:spcPts val="300"/>
                </a:spcAft>
                <a:buClr>
                  <a:srgbClr val="FF9800"/>
                </a:buClr>
                <a:buFont typeface="Courier New" panose="02070309020205020404" pitchFamily="49" charset="0"/>
                <a:buChar char="o"/>
              </a:pPr>
              <a:r>
                <a:rPr lang="en-US" sz="825" dirty="0">
                  <a:solidFill>
                    <a:srgbClr val="414041"/>
                  </a:solidFill>
                  <a:latin typeface="Arial" panose="020B0604020202020204"/>
                </a:rPr>
                <a:t>In-person home safety assessments </a:t>
              </a:r>
            </a:p>
            <a:p>
              <a:pPr marL="557213" lvl="1" indent="-257175" defTabSz="685800">
                <a:lnSpc>
                  <a:spcPct val="103000"/>
                </a:lnSpc>
                <a:spcAft>
                  <a:spcPts val="300"/>
                </a:spcAft>
                <a:buClr>
                  <a:srgbClr val="FF9800"/>
                </a:buClr>
                <a:buFont typeface="Courier New" panose="02070309020205020404" pitchFamily="49" charset="0"/>
                <a:buChar char="o"/>
              </a:pPr>
              <a:r>
                <a:rPr lang="en-US" sz="825" dirty="0">
                  <a:solidFill>
                    <a:srgbClr val="414041"/>
                  </a:solidFill>
                  <a:latin typeface="Arial" panose="020B0604020202020204"/>
                </a:rPr>
                <a:t>Cognitive assessment</a:t>
              </a:r>
            </a:p>
            <a:p>
              <a:pPr marL="557213" lvl="1" indent="-257175" defTabSz="685800">
                <a:lnSpc>
                  <a:spcPct val="103000"/>
                </a:lnSpc>
                <a:spcAft>
                  <a:spcPts val="300"/>
                </a:spcAft>
                <a:buClr>
                  <a:srgbClr val="FF9800"/>
                </a:buClr>
                <a:buFont typeface="Courier New" panose="02070309020205020404" pitchFamily="49" charset="0"/>
                <a:buChar char="o"/>
              </a:pPr>
              <a:r>
                <a:rPr lang="en-US" sz="825" dirty="0">
                  <a:solidFill>
                    <a:srgbClr val="414041"/>
                  </a:solidFill>
                  <a:latin typeface="Arial" panose="020B0604020202020204"/>
                </a:rPr>
                <a:t>Ongoing clinical therapy</a:t>
              </a:r>
            </a:p>
            <a:p>
              <a:pPr marL="557213" lvl="1" indent="-257175" defTabSz="685800">
                <a:lnSpc>
                  <a:spcPct val="103000"/>
                </a:lnSpc>
                <a:spcAft>
                  <a:spcPts val="300"/>
                </a:spcAft>
                <a:buClr>
                  <a:srgbClr val="FF9800"/>
                </a:buClr>
                <a:buFont typeface="Courier New" panose="02070309020205020404" pitchFamily="49" charset="0"/>
                <a:buChar char="o"/>
              </a:pPr>
              <a:r>
                <a:rPr lang="en-US" sz="825" dirty="0">
                  <a:solidFill>
                    <a:srgbClr val="414041"/>
                  </a:solidFill>
                  <a:latin typeface="Arial" panose="020B0604020202020204"/>
                </a:rPr>
                <a:t>LTC placement</a:t>
              </a:r>
            </a:p>
            <a:p>
              <a:pPr marL="557213" lvl="1" indent="-257175" defTabSz="685800">
                <a:lnSpc>
                  <a:spcPct val="103000"/>
                </a:lnSpc>
                <a:spcAft>
                  <a:spcPts val="450"/>
                </a:spcAft>
                <a:buClr>
                  <a:srgbClr val="FF9800"/>
                </a:buClr>
                <a:buFont typeface="Courier New" panose="02070309020205020404" pitchFamily="49" charset="0"/>
                <a:buChar char="o"/>
              </a:pPr>
              <a:endParaRPr lang="en-US" sz="1050" dirty="0">
                <a:solidFill>
                  <a:srgbClr val="414041"/>
                </a:solidFill>
                <a:latin typeface="Arial" panose="020B0604020202020204"/>
              </a:endParaRPr>
            </a:p>
            <a:p>
              <a:pPr algn="ctr" defTabSz="685800">
                <a:lnSpc>
                  <a:spcPct val="103000"/>
                </a:lnSpc>
                <a:spcAft>
                  <a:spcPts val="450"/>
                </a:spcAft>
              </a:pPr>
              <a:r>
                <a:rPr lang="en-US" sz="1200" dirty="0">
                  <a:solidFill>
                    <a:srgbClr val="414041"/>
                  </a:solidFill>
                  <a:latin typeface="Arial" panose="020B0604020202020204"/>
                </a:rPr>
                <a:t>	</a:t>
              </a:r>
              <a:endParaRPr lang="en-US" sz="1050" dirty="0">
                <a:solidFill>
                  <a:srgbClr val="FF9800"/>
                </a:solidFill>
                <a:latin typeface="Arial" panose="020B0604020202020204"/>
              </a:endParaRPr>
            </a:p>
          </p:txBody>
        </p:sp>
        <p:sp>
          <p:nvSpPr>
            <p:cNvPr id="13" name="TextBox 12">
              <a:extLst>
                <a:ext uri="{FF2B5EF4-FFF2-40B4-BE49-F238E27FC236}">
                  <a16:creationId xmlns:a16="http://schemas.microsoft.com/office/drawing/2014/main" id="{C7AC1ED8-A61B-53A8-4EB3-497207907A9B}"/>
                </a:ext>
              </a:extLst>
            </p:cNvPr>
            <p:cNvSpPr txBox="1"/>
            <p:nvPr/>
          </p:nvSpPr>
          <p:spPr>
            <a:xfrm>
              <a:off x="6495171" y="4117475"/>
              <a:ext cx="3842588" cy="523220"/>
            </a:xfrm>
            <a:prstGeom prst="rect">
              <a:avLst/>
            </a:prstGeom>
            <a:noFill/>
          </p:spPr>
          <p:txBody>
            <a:bodyPr wrap="square">
              <a:spAutoFit/>
            </a:bodyPr>
            <a:lstStyle/>
            <a:p>
              <a:pPr algn="ctr" defTabSz="685800"/>
              <a:r>
                <a:rPr lang="en-US" sz="975" dirty="0">
                  <a:solidFill>
                    <a:srgbClr val="FF9800"/>
                  </a:solidFill>
                  <a:latin typeface="Arial" panose="020B0604020202020204"/>
                </a:rPr>
                <a:t>Therefore, they </a:t>
              </a:r>
              <a:r>
                <a:rPr lang="en-US" sz="975" i="1" dirty="0">
                  <a:solidFill>
                    <a:srgbClr val="FF9800"/>
                  </a:solidFill>
                  <a:latin typeface="Arial" panose="020B0604020202020204"/>
                </a:rPr>
                <a:t>complement</a:t>
              </a:r>
              <a:r>
                <a:rPr lang="en-US" sz="975" dirty="0">
                  <a:solidFill>
                    <a:srgbClr val="FF9800"/>
                  </a:solidFill>
                  <a:latin typeface="Arial" panose="020B0604020202020204"/>
                </a:rPr>
                <a:t> nurse care management, do not replace it. </a:t>
              </a:r>
              <a:endParaRPr lang="en-US" sz="975" dirty="0">
                <a:solidFill>
                  <a:srgbClr val="414041"/>
                </a:solidFill>
                <a:latin typeface="Arial" panose="020B0604020202020204"/>
              </a:endParaRPr>
            </a:p>
          </p:txBody>
        </p:sp>
      </p:grpSp>
      <p:sp>
        <p:nvSpPr>
          <p:cNvPr id="9" name="Rectangle 8">
            <a:extLst>
              <a:ext uri="{FF2B5EF4-FFF2-40B4-BE49-F238E27FC236}">
                <a16:creationId xmlns:a16="http://schemas.microsoft.com/office/drawing/2014/main" id="{4BECF1E0-933B-5908-6C39-88C72C5F7BAD}"/>
              </a:ext>
            </a:extLst>
          </p:cNvPr>
          <p:cNvSpPr/>
          <p:nvPr/>
        </p:nvSpPr>
        <p:spPr>
          <a:xfrm>
            <a:off x="617021" y="2810176"/>
            <a:ext cx="3522492" cy="2625253"/>
          </a:xfrm>
          <a:prstGeom prst="rect">
            <a:avLst/>
          </a:prstGeom>
          <a:solidFill>
            <a:schemeClr val="bg1">
              <a:lumMod val="95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5" name="Title 4"/>
          <p:cNvSpPr>
            <a:spLocks noGrp="1"/>
          </p:cNvSpPr>
          <p:nvPr>
            <p:ph type="title" idx="4294967295"/>
          </p:nvPr>
        </p:nvSpPr>
        <p:spPr>
          <a:xfrm>
            <a:off x="688980" y="2532964"/>
            <a:ext cx="3378575" cy="296434"/>
          </a:xfrm>
        </p:spPr>
        <p:txBody>
          <a:bodyPr/>
          <a:lstStyle/>
          <a:p>
            <a:r>
              <a:rPr lang="en-US" sz="1800" dirty="0">
                <a:solidFill>
                  <a:schemeClr val="accent1"/>
                </a:solidFill>
              </a:rPr>
              <a:t>Dementia Care Consultant: </a:t>
            </a:r>
            <a:r>
              <a:rPr lang="en-US" sz="1800" dirty="0">
                <a:solidFill>
                  <a:schemeClr val="accent3"/>
                </a:solidFill>
              </a:rPr>
              <a:t>Role</a:t>
            </a:r>
          </a:p>
        </p:txBody>
      </p:sp>
      <p:sp>
        <p:nvSpPr>
          <p:cNvPr id="6" name="Content Placeholder 5"/>
          <p:cNvSpPr>
            <a:spLocks noGrp="1"/>
          </p:cNvSpPr>
          <p:nvPr>
            <p:ph idx="4294967295"/>
          </p:nvPr>
        </p:nvSpPr>
        <p:spPr>
          <a:xfrm>
            <a:off x="802372" y="2964078"/>
            <a:ext cx="3193224" cy="2232722"/>
          </a:xfrm>
        </p:spPr>
        <p:txBody>
          <a:bodyPr>
            <a:normAutofit fontScale="85000" lnSpcReduction="20000"/>
          </a:bodyPr>
          <a:lstStyle/>
          <a:p>
            <a:pPr marL="257175" indent="-257175">
              <a:lnSpc>
                <a:spcPct val="103000"/>
              </a:lnSpc>
              <a:spcAft>
                <a:spcPts val="450"/>
              </a:spcAft>
              <a:buClr>
                <a:schemeClr val="accent3"/>
              </a:buClr>
              <a:buFont typeface="Wingdings" panose="05000000000000000000" pitchFamily="2" charset="2"/>
              <a:buChar char="Ø"/>
            </a:pPr>
            <a:r>
              <a:rPr lang="en-US" sz="1200" dirty="0"/>
              <a:t>Work as Specialists who provide education, support and care planning guidance. </a:t>
            </a:r>
          </a:p>
          <a:p>
            <a:pPr marL="257175" indent="-257175">
              <a:lnSpc>
                <a:spcPct val="103000"/>
              </a:lnSpc>
              <a:spcAft>
                <a:spcPts val="450"/>
              </a:spcAft>
              <a:buClr>
                <a:schemeClr val="accent3"/>
              </a:buClr>
              <a:buFont typeface="Wingdings" panose="05000000000000000000" pitchFamily="2" charset="2"/>
              <a:buChar char="Ø"/>
            </a:pPr>
            <a:r>
              <a:rPr lang="en-US" sz="1200" dirty="0"/>
              <a:t>Support member/caregiver alongside RNCM management.</a:t>
            </a:r>
          </a:p>
          <a:p>
            <a:pPr marL="257175" indent="-257175">
              <a:lnSpc>
                <a:spcPct val="103000"/>
              </a:lnSpc>
              <a:spcAft>
                <a:spcPts val="450"/>
              </a:spcAft>
              <a:buClr>
                <a:schemeClr val="accent3"/>
              </a:buClr>
              <a:buFont typeface="Wingdings" panose="05000000000000000000" pitchFamily="2" charset="2"/>
              <a:buChar char="Ø"/>
            </a:pPr>
            <a:r>
              <a:rPr lang="en-US" sz="1200" dirty="0"/>
              <a:t>Provides consult and follow-up as indicated by case need; average length of engagement is 4-6 months.</a:t>
            </a:r>
          </a:p>
          <a:p>
            <a:pPr marL="257175" indent="-257175">
              <a:lnSpc>
                <a:spcPct val="103000"/>
              </a:lnSpc>
              <a:spcAft>
                <a:spcPts val="450"/>
              </a:spcAft>
              <a:buClr>
                <a:schemeClr val="accent3"/>
              </a:buClr>
              <a:buFont typeface="Wingdings" panose="05000000000000000000" pitchFamily="2" charset="2"/>
              <a:buChar char="Ø"/>
            </a:pPr>
            <a:r>
              <a:rPr lang="en-US" sz="1200" dirty="0"/>
              <a:t>Consult with RNCM where formal referral is not indicated or is declined by caregiver.  </a:t>
            </a:r>
          </a:p>
          <a:p>
            <a:pPr marL="257175" indent="-257175">
              <a:lnSpc>
                <a:spcPct val="103000"/>
              </a:lnSpc>
              <a:spcAft>
                <a:spcPts val="450"/>
              </a:spcAft>
              <a:buClr>
                <a:schemeClr val="accent3"/>
              </a:buClr>
              <a:buFont typeface="Wingdings" panose="05000000000000000000" pitchFamily="2" charset="2"/>
              <a:buChar char="Ø"/>
            </a:pPr>
            <a:r>
              <a:rPr lang="en-US" sz="1200" dirty="0"/>
              <a:t>Interactions are primarily telephonic or virtual (as requested).  </a:t>
            </a:r>
            <a:endParaRPr lang="en-US" sz="1050" dirty="0"/>
          </a:p>
          <a:p>
            <a:pPr marL="557213" lvl="1" indent="-257175">
              <a:lnSpc>
                <a:spcPct val="103000"/>
              </a:lnSpc>
              <a:spcAft>
                <a:spcPts val="450"/>
              </a:spcAft>
              <a:buClr>
                <a:schemeClr val="accent3"/>
              </a:buClr>
              <a:buFont typeface="Wingdings" panose="05000000000000000000" pitchFamily="2" charset="2"/>
              <a:buChar char="§"/>
            </a:pPr>
            <a:r>
              <a:rPr lang="en-US" sz="1050" dirty="0"/>
              <a:t>In-person consults at Newton or Worcester Alzheimer’s Association Office</a:t>
            </a:r>
          </a:p>
          <a:p>
            <a:pPr marL="557213" lvl="1" indent="-257175">
              <a:lnSpc>
                <a:spcPct val="103000"/>
              </a:lnSpc>
              <a:spcAft>
                <a:spcPts val="450"/>
              </a:spcAft>
              <a:buClr>
                <a:schemeClr val="accent3"/>
              </a:buClr>
              <a:buFont typeface="Wingdings" panose="05000000000000000000" pitchFamily="2" charset="2"/>
              <a:buChar char="§"/>
            </a:pPr>
            <a:r>
              <a:rPr lang="en-US" sz="1050" dirty="0"/>
              <a:t>Family consults offered</a:t>
            </a:r>
          </a:p>
          <a:p>
            <a:endParaRPr lang="en-US" sz="1200" dirty="0"/>
          </a:p>
        </p:txBody>
      </p:sp>
      <p:sp>
        <p:nvSpPr>
          <p:cNvPr id="3" name="TextBox 2">
            <a:extLst>
              <a:ext uri="{FF2B5EF4-FFF2-40B4-BE49-F238E27FC236}">
                <a16:creationId xmlns:a16="http://schemas.microsoft.com/office/drawing/2014/main" id="{92B8BC16-F402-A7EB-6A3C-7140BDBEBCB6}"/>
              </a:ext>
            </a:extLst>
          </p:cNvPr>
          <p:cNvSpPr txBox="1"/>
          <p:nvPr/>
        </p:nvSpPr>
        <p:spPr>
          <a:xfrm>
            <a:off x="117389" y="899825"/>
            <a:ext cx="8628078" cy="1061829"/>
          </a:xfrm>
          <a:prstGeom prst="rect">
            <a:avLst/>
          </a:prstGeom>
          <a:noFill/>
        </p:spPr>
        <p:txBody>
          <a:bodyPr wrap="square" rtlCol="0">
            <a:spAutoFit/>
          </a:bodyPr>
          <a:lstStyle/>
          <a:p>
            <a:pPr defTabSz="685800"/>
            <a:r>
              <a:rPr lang="en-US" sz="2100" dirty="0">
                <a:solidFill>
                  <a:srgbClr val="FF9800"/>
                </a:solidFill>
                <a:latin typeface="Arial" panose="020B0604020202020204"/>
              </a:rPr>
              <a:t>To Improve Patient Care, </a:t>
            </a:r>
          </a:p>
          <a:p>
            <a:pPr defTabSz="685800"/>
            <a:r>
              <a:rPr lang="en-US" sz="2100" dirty="0">
                <a:solidFill>
                  <a:srgbClr val="4F05A8"/>
                </a:solidFill>
                <a:latin typeface="Arial" panose="020B0604020202020204"/>
              </a:rPr>
              <a:t>We Launched a Dementia Care Consultation Program in 2012 with Alzheimer’s Association MA/NH Chapter</a:t>
            </a:r>
          </a:p>
        </p:txBody>
      </p:sp>
      <p:sp>
        <p:nvSpPr>
          <p:cNvPr id="2" name="Slide Number Placeholder 3">
            <a:extLst>
              <a:ext uri="{FF2B5EF4-FFF2-40B4-BE49-F238E27FC236}">
                <a16:creationId xmlns:a16="http://schemas.microsoft.com/office/drawing/2014/main" id="{BF230786-6772-70AC-411C-CCF220CC9251}"/>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14</a:t>
            </a:fld>
            <a:endParaRPr lang="en-US" dirty="0">
              <a:solidFill>
                <a:schemeClr val="tx2"/>
              </a:solidFill>
            </a:endParaRPr>
          </a:p>
        </p:txBody>
      </p:sp>
    </p:spTree>
    <p:extLst>
      <p:ext uri="{BB962C8B-B14F-4D97-AF65-F5344CB8AC3E}">
        <p14:creationId xmlns:p14="http://schemas.microsoft.com/office/powerpoint/2010/main" val="260112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0CDC-989F-8434-9E06-D2A8277B47E3}"/>
              </a:ext>
            </a:extLst>
          </p:cNvPr>
          <p:cNvSpPr>
            <a:spLocks noGrp="1"/>
          </p:cNvSpPr>
          <p:nvPr>
            <p:ph type="title"/>
          </p:nvPr>
        </p:nvSpPr>
        <p:spPr>
          <a:xfrm>
            <a:off x="2955869" y="2895944"/>
            <a:ext cx="2706533" cy="687448"/>
          </a:xfrm>
        </p:spPr>
        <p:txBody>
          <a:bodyPr/>
          <a:lstStyle/>
          <a:p>
            <a:r>
              <a:rPr lang="en-US" dirty="0"/>
              <a:t>Other Information</a:t>
            </a:r>
          </a:p>
        </p:txBody>
      </p:sp>
      <p:sp>
        <p:nvSpPr>
          <p:cNvPr id="3" name="Slide Number Placeholder 3">
            <a:extLst>
              <a:ext uri="{FF2B5EF4-FFF2-40B4-BE49-F238E27FC236}">
                <a16:creationId xmlns:a16="http://schemas.microsoft.com/office/drawing/2014/main" id="{4338288C-E8D3-E020-E47D-9ADCFB95A222}"/>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15</a:t>
            </a:fld>
            <a:endParaRPr lang="en-US" dirty="0">
              <a:solidFill>
                <a:schemeClr val="tx2"/>
              </a:solidFill>
            </a:endParaRPr>
          </a:p>
        </p:txBody>
      </p:sp>
    </p:spTree>
    <p:extLst>
      <p:ext uri="{BB962C8B-B14F-4D97-AF65-F5344CB8AC3E}">
        <p14:creationId xmlns:p14="http://schemas.microsoft.com/office/powerpoint/2010/main" val="102528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263C-1720-836B-7E4F-B2E243263A4C}"/>
              </a:ext>
            </a:extLst>
          </p:cNvPr>
          <p:cNvSpPr>
            <a:spLocks noGrp="1"/>
          </p:cNvSpPr>
          <p:nvPr>
            <p:ph type="title"/>
          </p:nvPr>
        </p:nvSpPr>
        <p:spPr>
          <a:xfrm>
            <a:off x="1594370" y="1257301"/>
            <a:ext cx="5693569" cy="595769"/>
          </a:xfrm>
        </p:spPr>
        <p:txBody>
          <a:bodyPr/>
          <a:lstStyle/>
          <a:p>
            <a:r>
              <a:rPr lang="en-US" dirty="0"/>
              <a:t>Dementia Prevalence by Market</a:t>
            </a:r>
          </a:p>
        </p:txBody>
      </p:sp>
      <p:sp>
        <p:nvSpPr>
          <p:cNvPr id="5" name="TextBox 4">
            <a:extLst>
              <a:ext uri="{FF2B5EF4-FFF2-40B4-BE49-F238E27FC236}">
                <a16:creationId xmlns:a16="http://schemas.microsoft.com/office/drawing/2014/main" id="{0F0EC561-67C5-0BA6-28BB-D2A290BF556F}"/>
              </a:ext>
            </a:extLst>
          </p:cNvPr>
          <p:cNvSpPr txBox="1"/>
          <p:nvPr/>
        </p:nvSpPr>
        <p:spPr>
          <a:xfrm>
            <a:off x="641917" y="1720947"/>
            <a:ext cx="5693569" cy="4057521"/>
          </a:xfrm>
          <a:prstGeom prst="rect">
            <a:avLst/>
          </a:prstGeom>
          <a:noFill/>
        </p:spPr>
        <p:txBody>
          <a:bodyPr wrap="square">
            <a:spAutoFit/>
          </a:bodyPr>
          <a:lstStyle/>
          <a:p>
            <a:pPr marL="171450" defTabSz="685800">
              <a:spcAft>
                <a:spcPts val="450"/>
              </a:spcAft>
            </a:pPr>
            <a:r>
              <a:rPr lang="en-US" sz="1350" b="1" dirty="0">
                <a:solidFill>
                  <a:srgbClr val="414041"/>
                </a:solidFill>
                <a:latin typeface="Arial" panose="020B0604020202020204"/>
                <a:ea typeface="Calibri" panose="020F0502020204030204" pitchFamily="34" charset="0"/>
              </a:rPr>
              <a:t> Dementia prevalence varies by state and type of product</a:t>
            </a:r>
            <a:endParaRPr lang="en-US" sz="1350" dirty="0">
              <a:solidFill>
                <a:srgbClr val="414041"/>
              </a:solidFill>
              <a:latin typeface="Arial" panose="020B0604020202020204"/>
              <a:ea typeface="Calibri" panose="020F0502020204030204" pitchFamily="34" charset="0"/>
            </a:endParaRPr>
          </a:p>
          <a:p>
            <a:pPr marL="257175" indent="-257175" defTabSz="685800">
              <a:spcAft>
                <a:spcPts val="450"/>
              </a:spcAft>
              <a:buClr>
                <a:srgbClr val="FF9800"/>
              </a:buClr>
              <a:buFont typeface="Wingdings" panose="05000000000000000000" pitchFamily="2" charset="2"/>
              <a:buChar char="Ø"/>
            </a:pPr>
            <a:r>
              <a:rPr lang="en-US" sz="1350" dirty="0">
                <a:solidFill>
                  <a:srgbClr val="414041"/>
                </a:solidFill>
                <a:latin typeface="Arial" panose="020B0604020202020204"/>
                <a:ea typeface="Times New Roman" panose="02020603050405020304" pitchFamily="18" charset="0"/>
              </a:rPr>
              <a:t>Prevalence ranges from 2 – 12% of our Medicare populations</a:t>
            </a:r>
          </a:p>
          <a:p>
            <a:pPr marL="257175" indent="-257175" defTabSz="685800">
              <a:spcAft>
                <a:spcPts val="450"/>
              </a:spcAft>
              <a:buClr>
                <a:srgbClr val="FF9800"/>
              </a:buClr>
              <a:buFont typeface="Wingdings" panose="05000000000000000000" pitchFamily="2" charset="2"/>
              <a:buChar char="Ø"/>
            </a:pPr>
            <a:r>
              <a:rPr lang="en-US" sz="1350" dirty="0">
                <a:solidFill>
                  <a:srgbClr val="414041"/>
                </a:solidFill>
                <a:latin typeface="Arial" panose="020B0604020202020204"/>
                <a:ea typeface="Times New Roman" panose="02020603050405020304" pitchFamily="18" charset="0"/>
              </a:rPr>
              <a:t>Prevalence in Duals products is significantly higher</a:t>
            </a:r>
          </a:p>
          <a:p>
            <a:pPr marL="257175" indent="-257175" defTabSz="685800">
              <a:spcAft>
                <a:spcPts val="450"/>
              </a:spcAft>
              <a:buClr>
                <a:srgbClr val="FF9800"/>
              </a:buClr>
              <a:buFont typeface="Wingdings" panose="05000000000000000000" pitchFamily="2" charset="2"/>
              <a:buChar char="Ø"/>
            </a:pPr>
            <a:r>
              <a:rPr lang="en-US" sz="1350" dirty="0">
                <a:solidFill>
                  <a:srgbClr val="414041"/>
                </a:solidFill>
                <a:latin typeface="Arial" panose="020B0604020202020204"/>
                <a:ea typeface="Times New Roman" panose="02020603050405020304" pitchFamily="18" charset="0"/>
              </a:rPr>
              <a:t>Dementia continues to be underdiagnosed and under reported in physician claims</a:t>
            </a:r>
          </a:p>
          <a:p>
            <a:pPr defTabSz="685800">
              <a:spcAft>
                <a:spcPts val="450"/>
              </a:spcAft>
            </a:pPr>
            <a:endParaRPr lang="en-US" sz="1350" dirty="0">
              <a:solidFill>
                <a:srgbClr val="414041"/>
              </a:solidFill>
              <a:latin typeface="Arial" panose="020B0604020202020204"/>
              <a:ea typeface="Calibri" panose="020F0502020204030204" pitchFamily="34" charset="0"/>
            </a:endParaRPr>
          </a:p>
          <a:p>
            <a:pPr marL="171450" defTabSz="685800">
              <a:spcAft>
                <a:spcPts val="450"/>
              </a:spcAft>
            </a:pPr>
            <a:r>
              <a:rPr lang="en-US" sz="1350" b="1" dirty="0">
                <a:solidFill>
                  <a:srgbClr val="414041"/>
                </a:solidFill>
                <a:latin typeface="Arial" panose="020B0604020202020204"/>
                <a:ea typeface="Calibri" panose="020F0502020204030204" pitchFamily="34" charset="0"/>
              </a:rPr>
              <a:t>  We define a patient with dementia as</a:t>
            </a:r>
            <a:endParaRPr lang="en-US" sz="1350" dirty="0">
              <a:solidFill>
                <a:srgbClr val="414041"/>
              </a:solidFill>
              <a:latin typeface="Arial" panose="020B0604020202020204"/>
              <a:ea typeface="Calibri" panose="020F0502020204030204" pitchFamily="34" charset="0"/>
            </a:endParaRPr>
          </a:p>
          <a:p>
            <a:pPr marL="257175" indent="-257175" defTabSz="685800">
              <a:spcAft>
                <a:spcPts val="450"/>
              </a:spcAft>
              <a:buClr>
                <a:srgbClr val="FF9800"/>
              </a:buClr>
              <a:buFont typeface="Wingdings" panose="05000000000000000000" pitchFamily="2" charset="2"/>
              <a:buChar char="Ø"/>
            </a:pPr>
            <a:r>
              <a:rPr lang="en-US" sz="1350" dirty="0">
                <a:solidFill>
                  <a:srgbClr val="414041"/>
                </a:solidFill>
                <a:latin typeface="Arial" panose="020B0604020202020204"/>
                <a:ea typeface="Times New Roman" panose="02020603050405020304" pitchFamily="18" charset="0"/>
              </a:rPr>
              <a:t>Having a claims history in the last 5 years</a:t>
            </a:r>
            <a:endParaRPr lang="en-US" sz="1350" dirty="0">
              <a:solidFill>
                <a:srgbClr val="414041"/>
              </a:solidFill>
              <a:latin typeface="Arial" panose="020B0604020202020204"/>
              <a:ea typeface="Calibri" panose="020F0502020204030204" pitchFamily="34" charset="0"/>
            </a:endParaRPr>
          </a:p>
          <a:p>
            <a:pPr marL="257175" indent="-257175" defTabSz="685800">
              <a:spcAft>
                <a:spcPts val="450"/>
              </a:spcAft>
              <a:buClr>
                <a:srgbClr val="FF9800"/>
              </a:buClr>
              <a:buFont typeface="Wingdings" panose="05000000000000000000" pitchFamily="2" charset="2"/>
              <a:buChar char="Ø"/>
            </a:pPr>
            <a:r>
              <a:rPr lang="en-US" sz="1350" dirty="0">
                <a:solidFill>
                  <a:srgbClr val="414041"/>
                </a:solidFill>
                <a:latin typeface="Arial" panose="020B0604020202020204"/>
                <a:ea typeface="Times New Roman" panose="02020603050405020304" pitchFamily="18" charset="0"/>
              </a:rPr>
              <a:t>Any diagnosis of dementia or any utilization of dementia related drugs</a:t>
            </a:r>
          </a:p>
          <a:p>
            <a:pPr marL="257175" indent="-257175" defTabSz="685800">
              <a:buClr>
                <a:srgbClr val="FF9800"/>
              </a:buClr>
              <a:buFont typeface="Wingdings" panose="05000000000000000000" pitchFamily="2" charset="2"/>
              <a:buChar char="Ø"/>
            </a:pPr>
            <a:endParaRPr lang="en-US" sz="1350" dirty="0">
              <a:solidFill>
                <a:srgbClr val="414041"/>
              </a:solidFill>
              <a:latin typeface="Arial" panose="020B0604020202020204"/>
              <a:ea typeface="Calibri" panose="020F0502020204030204" pitchFamily="34" charset="0"/>
            </a:endParaRPr>
          </a:p>
          <a:p>
            <a:pPr defTabSz="685800">
              <a:spcAft>
                <a:spcPts val="450"/>
              </a:spcAft>
              <a:buClr>
                <a:srgbClr val="FF9800"/>
              </a:buClr>
            </a:pPr>
            <a:r>
              <a:rPr lang="en-US" sz="1350" b="1" dirty="0">
                <a:solidFill>
                  <a:srgbClr val="414041"/>
                </a:solidFill>
                <a:latin typeface="Arial" panose="020B0604020202020204"/>
                <a:ea typeface="Calibri" panose="020F0502020204030204" pitchFamily="34" charset="0"/>
              </a:rPr>
              <a:t>     Medical Treatment</a:t>
            </a:r>
          </a:p>
          <a:p>
            <a:pPr marL="257175" indent="-257175" defTabSz="685800">
              <a:spcAft>
                <a:spcPts val="450"/>
              </a:spcAft>
              <a:buClr>
                <a:srgbClr val="FF9800"/>
              </a:buClr>
              <a:buFont typeface="Wingdings" panose="05000000000000000000" pitchFamily="2" charset="2"/>
              <a:buChar char="Ø"/>
            </a:pPr>
            <a:r>
              <a:rPr lang="en-US" sz="1350" dirty="0">
                <a:solidFill>
                  <a:srgbClr val="414041"/>
                </a:solidFill>
                <a:latin typeface="Arial" panose="020B0604020202020204"/>
                <a:ea typeface="Calibri" panose="020F0502020204030204" pitchFamily="34" charset="0"/>
              </a:rPr>
              <a:t>Fewer than half our members with dementia are taking a drug to ameliorate symptoms</a:t>
            </a:r>
          </a:p>
          <a:p>
            <a:pPr marL="257175" indent="-257175" defTabSz="685800">
              <a:spcAft>
                <a:spcPts val="450"/>
              </a:spcAft>
              <a:buClr>
                <a:srgbClr val="FF9800"/>
              </a:buClr>
              <a:buFont typeface="Wingdings" panose="05000000000000000000" pitchFamily="2" charset="2"/>
              <a:buChar char="Ø"/>
            </a:pPr>
            <a:r>
              <a:rPr lang="en-US" sz="1350" dirty="0">
                <a:solidFill>
                  <a:srgbClr val="414041"/>
                </a:solidFill>
                <a:latin typeface="Arial" panose="020B0604020202020204"/>
                <a:ea typeface="Calibri" panose="020F0502020204030204" pitchFamily="34" charset="0"/>
              </a:rPr>
              <a:t>Of 7 patients taking these drugs, one will exhibit benefit and one will experience </a:t>
            </a:r>
            <a:r>
              <a:rPr lang="en-US" sz="1350">
                <a:solidFill>
                  <a:srgbClr val="414041"/>
                </a:solidFill>
                <a:latin typeface="Arial" panose="020B0604020202020204"/>
                <a:ea typeface="Calibri" panose="020F0502020204030204" pitchFamily="34" charset="0"/>
              </a:rPr>
              <a:t>side effects</a:t>
            </a:r>
            <a:endParaRPr lang="en-US" sz="1350" dirty="0">
              <a:solidFill>
                <a:srgbClr val="414041"/>
              </a:solidFill>
              <a:latin typeface="Arial" panose="020B0604020202020204"/>
              <a:ea typeface="Calibri" panose="020F0502020204030204" pitchFamily="34" charset="0"/>
            </a:endParaRPr>
          </a:p>
        </p:txBody>
      </p:sp>
      <p:sp>
        <p:nvSpPr>
          <p:cNvPr id="3" name="Slide Number Placeholder 3">
            <a:extLst>
              <a:ext uri="{FF2B5EF4-FFF2-40B4-BE49-F238E27FC236}">
                <a16:creationId xmlns:a16="http://schemas.microsoft.com/office/drawing/2014/main" id="{64DB9150-CC7D-2BE1-91C5-40917744C0F8}"/>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16</a:t>
            </a:fld>
            <a:endParaRPr lang="en-US" dirty="0">
              <a:solidFill>
                <a:schemeClr val="tx2"/>
              </a:solidFill>
            </a:endParaRPr>
          </a:p>
        </p:txBody>
      </p:sp>
    </p:spTree>
    <p:extLst>
      <p:ext uri="{BB962C8B-B14F-4D97-AF65-F5344CB8AC3E}">
        <p14:creationId xmlns:p14="http://schemas.microsoft.com/office/powerpoint/2010/main" val="332618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40669" y="1194804"/>
            <a:ext cx="6460331" cy="451588"/>
          </a:xfrm>
        </p:spPr>
        <p:txBody>
          <a:bodyPr/>
          <a:lstStyle/>
          <a:p>
            <a:r>
              <a:rPr lang="en-US" dirty="0">
                <a:solidFill>
                  <a:schemeClr val="accent1"/>
                </a:solidFill>
              </a:rPr>
              <a:t>Dementia Care Consultation: </a:t>
            </a:r>
            <a:r>
              <a:rPr lang="en-US" dirty="0">
                <a:solidFill>
                  <a:schemeClr val="accent3"/>
                </a:solidFill>
              </a:rPr>
              <a:t>Background</a:t>
            </a:r>
          </a:p>
        </p:txBody>
      </p:sp>
      <p:sp>
        <p:nvSpPr>
          <p:cNvPr id="6" name="Content Placeholder 5"/>
          <p:cNvSpPr>
            <a:spLocks noGrp="1"/>
          </p:cNvSpPr>
          <p:nvPr>
            <p:ph idx="4294967295"/>
          </p:nvPr>
        </p:nvSpPr>
        <p:spPr>
          <a:xfrm>
            <a:off x="1371601" y="1795171"/>
            <a:ext cx="6300788" cy="3851964"/>
          </a:xfrm>
        </p:spPr>
        <p:txBody>
          <a:bodyPr/>
          <a:lstStyle/>
          <a:p>
            <a:pPr lvl="0" fontAlgn="base">
              <a:lnSpc>
                <a:spcPct val="95000"/>
              </a:lnSpc>
              <a:spcBef>
                <a:spcPct val="50000"/>
              </a:spcBef>
              <a:spcAft>
                <a:spcPct val="0"/>
              </a:spcAft>
              <a:buClr>
                <a:srgbClr val="2B7C00"/>
              </a:buClr>
              <a:buSzTx/>
            </a:pPr>
            <a:r>
              <a:rPr lang="en-US" sz="2100" b="1" i="1" kern="0" dirty="0">
                <a:solidFill>
                  <a:schemeClr val="accent1"/>
                </a:solidFill>
                <a:latin typeface="Arial"/>
              </a:rPr>
              <a:t>Goal:  </a:t>
            </a:r>
            <a:r>
              <a:rPr lang="en-US" sz="1800" b="1" kern="0" dirty="0">
                <a:solidFill>
                  <a:schemeClr val="accent6"/>
                </a:solidFill>
                <a:latin typeface="Arial"/>
              </a:rPr>
              <a:t>Improve quality of life for members and caregivers with memory related concerns</a:t>
            </a:r>
          </a:p>
          <a:p>
            <a:pPr lvl="0" fontAlgn="base">
              <a:lnSpc>
                <a:spcPct val="95000"/>
              </a:lnSpc>
              <a:spcBef>
                <a:spcPct val="50000"/>
              </a:spcBef>
              <a:spcAft>
                <a:spcPct val="0"/>
              </a:spcAft>
              <a:buClr>
                <a:srgbClr val="2B7C00"/>
              </a:buClr>
              <a:buSzTx/>
            </a:pPr>
            <a:endParaRPr lang="en-US" dirty="0"/>
          </a:p>
          <a:p>
            <a:pPr marL="214313" indent="-214313">
              <a:buClr>
                <a:schemeClr val="tx2"/>
              </a:buClr>
              <a:buFont typeface="Wingdings" panose="05000000000000000000" pitchFamily="2" charset="2"/>
              <a:buChar char="Ø"/>
            </a:pPr>
            <a:r>
              <a:rPr lang="en-US" sz="1050" dirty="0"/>
              <a:t>Began as a pilot program from 2012-2013 with Alzheimer’s Association MA/NH Chapter</a:t>
            </a:r>
          </a:p>
          <a:p>
            <a:pPr marL="214313" indent="-214313">
              <a:buClr>
                <a:schemeClr val="tx2"/>
              </a:buClr>
              <a:buFont typeface="Wingdings" panose="05000000000000000000" pitchFamily="2" charset="2"/>
              <a:buChar char="Ø"/>
            </a:pPr>
            <a:r>
              <a:rPr lang="en-US" sz="1050" dirty="0"/>
              <a:t>Service available to all Point32Health members </a:t>
            </a:r>
            <a:r>
              <a:rPr lang="en-US" sz="1050" u="sng" dirty="0">
                <a:solidFill>
                  <a:schemeClr val="accent3"/>
                </a:solidFill>
              </a:rPr>
              <a:t>across all product lines</a:t>
            </a:r>
          </a:p>
          <a:p>
            <a:pPr marL="214313" indent="-214313">
              <a:buClr>
                <a:schemeClr val="tx2"/>
              </a:buClr>
              <a:buFont typeface="Wingdings" panose="05000000000000000000" pitchFamily="2" charset="2"/>
              <a:buChar char="Ø"/>
            </a:pPr>
            <a:r>
              <a:rPr lang="en-US" sz="1050" dirty="0"/>
              <a:t>Over 4,150 members/caregivers served </a:t>
            </a:r>
          </a:p>
          <a:p>
            <a:pPr marL="257175" indent="-257175">
              <a:spcAft>
                <a:spcPts val="450"/>
              </a:spcAft>
              <a:buFont typeface="Arial" panose="020B0604020202020204" pitchFamily="34" charset="0"/>
              <a:buChar char="•"/>
            </a:pPr>
            <a:endParaRPr lang="en-US" sz="1200" dirty="0"/>
          </a:p>
          <a:p>
            <a:pPr marL="257175" indent="-257175">
              <a:spcAft>
                <a:spcPts val="450"/>
              </a:spcAft>
              <a:buClr>
                <a:schemeClr val="tx2"/>
              </a:buClr>
              <a:buFont typeface="Wingdings" panose="05000000000000000000" pitchFamily="2" charset="2"/>
              <a:buChar char="Ø"/>
            </a:pPr>
            <a:r>
              <a:rPr lang="en-US" sz="1200" dirty="0"/>
              <a:t>Current State: </a:t>
            </a:r>
          </a:p>
          <a:p>
            <a:pPr marL="579537" lvl="2" indent="-257175">
              <a:spcAft>
                <a:spcPts val="450"/>
              </a:spcAft>
              <a:buClr>
                <a:schemeClr val="tx2"/>
              </a:buClr>
              <a:buFont typeface="Courier New" panose="02070309020205020404" pitchFamily="49" charset="0"/>
              <a:buChar char="o"/>
            </a:pPr>
            <a:r>
              <a:rPr lang="en-US" sz="1050" dirty="0"/>
              <a:t>2 Dementia Consultants</a:t>
            </a:r>
          </a:p>
          <a:p>
            <a:pPr marL="579537" lvl="2" indent="-257175">
              <a:spcAft>
                <a:spcPts val="450"/>
              </a:spcAft>
              <a:buClr>
                <a:schemeClr val="tx2"/>
              </a:buClr>
              <a:buFont typeface="Courier New" panose="02070309020205020404" pitchFamily="49" charset="0"/>
              <a:buChar char="o"/>
            </a:pPr>
            <a:r>
              <a:rPr lang="en-US" sz="1050" dirty="0"/>
              <a:t>Collaboration with Harvard Pilgrim’s Institute on the National Institute of Aging’s Co-CARE-AD grant</a:t>
            </a:r>
          </a:p>
          <a:p>
            <a:pPr marL="579537" lvl="2" indent="-257175">
              <a:spcAft>
                <a:spcPts val="450"/>
              </a:spcAft>
              <a:buClr>
                <a:schemeClr val="tx2"/>
              </a:buClr>
              <a:buFont typeface="Courier New" panose="02070309020205020404" pitchFamily="49" charset="0"/>
              <a:buChar char="o"/>
            </a:pPr>
            <a:r>
              <a:rPr lang="en-US" sz="1050" dirty="0"/>
              <a:t>FAST- Functional Assessment Screening Tool - Internal Pathway</a:t>
            </a:r>
          </a:p>
          <a:p>
            <a:pPr lvl="2" indent="0">
              <a:spcAft>
                <a:spcPts val="450"/>
              </a:spcAft>
              <a:buNone/>
            </a:pPr>
            <a:endParaRPr lang="en-US" sz="1050" dirty="0"/>
          </a:p>
          <a:p>
            <a:pPr marL="257175" indent="-257175" defTabSz="257175">
              <a:spcAft>
                <a:spcPts val="450"/>
              </a:spcAft>
              <a:buClr>
                <a:schemeClr val="tx2"/>
              </a:buClr>
              <a:buFont typeface="Wingdings" panose="05000000000000000000" pitchFamily="2" charset="2"/>
              <a:buChar char="Ø"/>
              <a:defRPr/>
            </a:pPr>
            <a:r>
              <a:rPr lang="en-US" sz="1200" dirty="0">
                <a:solidFill>
                  <a:srgbClr val="414041"/>
                </a:solidFill>
                <a:latin typeface="Arial" panose="020B0604020202020204"/>
              </a:rPr>
              <a:t>Future State: </a:t>
            </a:r>
          </a:p>
          <a:p>
            <a:pPr marL="536675" lvl="2">
              <a:spcAft>
                <a:spcPts val="450"/>
              </a:spcAft>
              <a:buClr>
                <a:schemeClr val="tx2"/>
              </a:buClr>
              <a:buFont typeface="Courier New" panose="02070309020205020404" pitchFamily="49" charset="0"/>
              <a:buChar char="o"/>
            </a:pPr>
            <a:r>
              <a:rPr lang="en-US" sz="1050" dirty="0"/>
              <a:t>Satisfaction Survey distribution</a:t>
            </a:r>
          </a:p>
          <a:p>
            <a:pPr marL="536675" lvl="2">
              <a:spcAft>
                <a:spcPts val="450"/>
              </a:spcAft>
              <a:buClr>
                <a:schemeClr val="tx2"/>
              </a:buClr>
              <a:buFont typeface="Courier New" panose="02070309020205020404" pitchFamily="49" charset="0"/>
              <a:buChar char="o"/>
            </a:pPr>
            <a:r>
              <a:rPr lang="en-US" sz="1050" dirty="0"/>
              <a:t>Impact of DCC on ED visits and readmissions</a:t>
            </a:r>
          </a:p>
          <a:p>
            <a:pPr marL="536675" lvl="2">
              <a:spcAft>
                <a:spcPts val="450"/>
              </a:spcAft>
              <a:buClr>
                <a:schemeClr val="tx2"/>
              </a:buClr>
              <a:buFont typeface="Courier New" panose="02070309020205020404" pitchFamily="49" charset="0"/>
              <a:buChar char="o"/>
            </a:pPr>
            <a:r>
              <a:rPr lang="en-US" sz="1050" dirty="0"/>
              <a:t>Direct involvement during dementia related psych inpatient stays</a:t>
            </a:r>
          </a:p>
          <a:p>
            <a:endParaRPr lang="en-US" dirty="0"/>
          </a:p>
        </p:txBody>
      </p:sp>
      <p:pic>
        <p:nvPicPr>
          <p:cNvPr id="3" name="Graphic 2">
            <a:extLst>
              <a:ext uri="{FF2B5EF4-FFF2-40B4-BE49-F238E27FC236}">
                <a16:creationId xmlns:a16="http://schemas.microsoft.com/office/drawing/2014/main" id="{43FA7D6D-747D-A2D4-7311-5EBE19D0AC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9400" y="4514850"/>
            <a:ext cx="857250" cy="857250"/>
          </a:xfrm>
          <a:prstGeom prst="rect">
            <a:avLst/>
          </a:prstGeom>
        </p:spPr>
      </p:pic>
      <p:sp>
        <p:nvSpPr>
          <p:cNvPr id="2" name="Slide Number Placeholder 3">
            <a:extLst>
              <a:ext uri="{FF2B5EF4-FFF2-40B4-BE49-F238E27FC236}">
                <a16:creationId xmlns:a16="http://schemas.microsoft.com/office/drawing/2014/main" id="{722B5313-A0EF-863C-F6FA-9D133B8BEDF9}"/>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17</a:t>
            </a:fld>
            <a:endParaRPr lang="en-US" dirty="0">
              <a:solidFill>
                <a:schemeClr val="tx2"/>
              </a:solidFill>
            </a:endParaRPr>
          </a:p>
        </p:txBody>
      </p:sp>
    </p:spTree>
    <p:extLst>
      <p:ext uri="{BB962C8B-B14F-4D97-AF65-F5344CB8AC3E}">
        <p14:creationId xmlns:p14="http://schemas.microsoft.com/office/powerpoint/2010/main" val="423360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08523" y="1233488"/>
            <a:ext cx="5990035" cy="603945"/>
          </a:xfrm>
        </p:spPr>
        <p:txBody>
          <a:bodyPr/>
          <a:lstStyle/>
          <a:p>
            <a:r>
              <a:rPr lang="en-US" dirty="0">
                <a:solidFill>
                  <a:schemeClr val="accent1"/>
                </a:solidFill>
              </a:rPr>
              <a:t>Dementia Care Consultation: </a:t>
            </a:r>
            <a:r>
              <a:rPr lang="en-US" dirty="0">
                <a:solidFill>
                  <a:schemeClr val="accent3"/>
                </a:solidFill>
              </a:rPr>
              <a:t>Goals</a:t>
            </a:r>
            <a:endParaRPr lang="en-US" dirty="0">
              <a:solidFill>
                <a:schemeClr val="accent1"/>
              </a:solidFill>
            </a:endParaRPr>
          </a:p>
        </p:txBody>
      </p:sp>
      <p:sp>
        <p:nvSpPr>
          <p:cNvPr id="6" name="Content Placeholder 5"/>
          <p:cNvSpPr>
            <a:spLocks noGrp="1"/>
          </p:cNvSpPr>
          <p:nvPr>
            <p:ph idx="4294967295"/>
          </p:nvPr>
        </p:nvSpPr>
        <p:spPr>
          <a:xfrm>
            <a:off x="1508523" y="1837434"/>
            <a:ext cx="6126956" cy="3560564"/>
          </a:xfrm>
        </p:spPr>
        <p:txBody>
          <a:bodyPr/>
          <a:lstStyle/>
          <a:p>
            <a:r>
              <a:rPr lang="en-US" sz="1500" dirty="0">
                <a:solidFill>
                  <a:schemeClr val="tx1">
                    <a:lumMod val="75000"/>
                  </a:schemeClr>
                </a:solidFill>
              </a:rPr>
              <a:t>Dementia Care Consultation is an in-depth, personalized service for individuals and families who are facing many decisions and challenges associated with Alzheimer’s disease and other dementias. </a:t>
            </a:r>
          </a:p>
          <a:p>
            <a:pPr algn="ctr"/>
            <a:endParaRPr lang="en-US" sz="1350" dirty="0"/>
          </a:p>
          <a:p>
            <a:endParaRPr lang="en-US" sz="1350" dirty="0"/>
          </a:p>
          <a:p>
            <a:pPr>
              <a:spcAft>
                <a:spcPts val="450"/>
              </a:spcAft>
            </a:pPr>
            <a:r>
              <a:rPr lang="en-US" sz="1500" dirty="0"/>
              <a:t>The goal is for each family/caregiver to:</a:t>
            </a:r>
          </a:p>
          <a:p>
            <a:pPr marL="514350" lvl="1" indent="-214313">
              <a:spcAft>
                <a:spcPts val="450"/>
              </a:spcAft>
              <a:buClr>
                <a:schemeClr val="tx2"/>
              </a:buClr>
              <a:buFont typeface="Wingdings" panose="05000000000000000000" pitchFamily="2" charset="2"/>
              <a:buChar char="Ø"/>
            </a:pPr>
            <a:r>
              <a:rPr lang="en-US" sz="1200" dirty="0"/>
              <a:t>Develop an understanding of a dementia diagnosis</a:t>
            </a:r>
          </a:p>
          <a:p>
            <a:pPr marL="514350" lvl="1" indent="-214313">
              <a:spcAft>
                <a:spcPts val="450"/>
              </a:spcAft>
              <a:buClr>
                <a:schemeClr val="tx2"/>
              </a:buClr>
              <a:buFont typeface="Wingdings" panose="05000000000000000000" pitchFamily="2" charset="2"/>
              <a:buChar char="Ø"/>
            </a:pPr>
            <a:r>
              <a:rPr lang="en-US" sz="1200" dirty="0"/>
              <a:t>Make a plan to maximize the independence of the person with memory loss</a:t>
            </a:r>
          </a:p>
          <a:p>
            <a:pPr marL="514350" lvl="1" indent="-214313">
              <a:spcAft>
                <a:spcPts val="450"/>
              </a:spcAft>
              <a:buClr>
                <a:schemeClr val="tx2"/>
              </a:buClr>
              <a:buFont typeface="Wingdings" panose="05000000000000000000" pitchFamily="2" charset="2"/>
              <a:buChar char="Ø"/>
            </a:pPr>
            <a:r>
              <a:rPr lang="en-US" sz="1200" dirty="0"/>
              <a:t>Secure needed resources</a:t>
            </a:r>
          </a:p>
          <a:p>
            <a:pPr marL="514350" lvl="1" indent="-214313">
              <a:spcAft>
                <a:spcPts val="450"/>
              </a:spcAft>
              <a:buClr>
                <a:schemeClr val="tx2"/>
              </a:buClr>
              <a:buFont typeface="Wingdings" panose="05000000000000000000" pitchFamily="2" charset="2"/>
              <a:buChar char="Ø"/>
            </a:pPr>
            <a:r>
              <a:rPr lang="en-US" sz="1200" dirty="0"/>
              <a:t>Develop strategies for the best possible symptom management and communication</a:t>
            </a:r>
          </a:p>
          <a:p>
            <a:pPr algn="ctr"/>
            <a:endParaRPr lang="en-US" sz="1350" dirty="0"/>
          </a:p>
          <a:p>
            <a:endParaRPr lang="en-US" dirty="0"/>
          </a:p>
        </p:txBody>
      </p:sp>
      <p:sp>
        <p:nvSpPr>
          <p:cNvPr id="2" name="Slide Number Placeholder 3">
            <a:extLst>
              <a:ext uri="{FF2B5EF4-FFF2-40B4-BE49-F238E27FC236}">
                <a16:creationId xmlns:a16="http://schemas.microsoft.com/office/drawing/2014/main" id="{3C4A064C-E203-57E7-B346-50A519D50F12}"/>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18</a:t>
            </a:fld>
            <a:endParaRPr lang="en-US" dirty="0">
              <a:solidFill>
                <a:schemeClr val="tx2"/>
              </a:solidFill>
            </a:endParaRPr>
          </a:p>
        </p:txBody>
      </p:sp>
    </p:spTree>
    <p:extLst>
      <p:ext uri="{BB962C8B-B14F-4D97-AF65-F5344CB8AC3E}">
        <p14:creationId xmlns:p14="http://schemas.microsoft.com/office/powerpoint/2010/main" val="321106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5E17F58-1E19-F12D-71C5-A83BDB94809E}"/>
              </a:ext>
            </a:extLst>
          </p:cNvPr>
          <p:cNvSpPr txBox="1">
            <a:spLocks/>
          </p:cNvSpPr>
          <p:nvPr/>
        </p:nvSpPr>
        <p:spPr>
          <a:xfrm>
            <a:off x="1508523" y="1200150"/>
            <a:ext cx="6126956" cy="686991"/>
          </a:xfrm>
          <a:prstGeom prst="rect">
            <a:avLst/>
          </a:prstGeom>
        </p:spPr>
        <p:txBody>
          <a:bodyPr vert="horz" lIns="0" tIns="0" rIns="0" bIns="0" rtlCol="0" anchor="t">
            <a:noAutofit/>
          </a:bodyPr>
          <a:lstStyle>
            <a:lvl1pPr algn="l" defTabSz="342900" rtl="0" eaLnBrk="1" latinLnBrk="0" hangingPunct="1">
              <a:lnSpc>
                <a:spcPct val="90000"/>
              </a:lnSpc>
              <a:spcBef>
                <a:spcPct val="0"/>
              </a:spcBef>
              <a:buNone/>
              <a:defRPr sz="2700" b="0" kern="1200">
                <a:solidFill>
                  <a:schemeClr val="bg2"/>
                </a:solidFill>
                <a:latin typeface="+mj-lt"/>
                <a:ea typeface="+mj-ea"/>
                <a:cs typeface="+mj-cs"/>
              </a:defRPr>
            </a:lvl1pPr>
          </a:lstStyle>
          <a:p>
            <a:pPr defTabSz="257175"/>
            <a:r>
              <a:rPr lang="en-US" sz="2025" dirty="0">
                <a:solidFill>
                  <a:srgbClr val="4F05A8"/>
                </a:solidFill>
                <a:latin typeface="Arial" panose="020B0604020202020204"/>
              </a:rPr>
              <a:t>Dementia Consultant Interventions</a:t>
            </a:r>
          </a:p>
        </p:txBody>
      </p:sp>
      <p:sp>
        <p:nvSpPr>
          <p:cNvPr id="3" name="Content Placeholder 5">
            <a:extLst>
              <a:ext uri="{FF2B5EF4-FFF2-40B4-BE49-F238E27FC236}">
                <a16:creationId xmlns:a16="http://schemas.microsoft.com/office/drawing/2014/main" id="{3310AEF7-E183-54A4-D923-E6701D14627B}"/>
              </a:ext>
            </a:extLst>
          </p:cNvPr>
          <p:cNvSpPr txBox="1">
            <a:spLocks/>
          </p:cNvSpPr>
          <p:nvPr/>
        </p:nvSpPr>
        <p:spPr>
          <a:xfrm>
            <a:off x="1714500" y="1546244"/>
            <a:ext cx="5291061" cy="3886200"/>
          </a:xfrm>
          <a:prstGeom prst="rect">
            <a:avLst/>
          </a:prstGeom>
        </p:spPr>
        <p:txBody>
          <a:bodyPr vert="horz" lIns="0" tIns="0" rIns="0" bIns="0" rtlCol="0">
            <a:normAutofit/>
          </a:bodyPr>
          <a:lstStyle>
            <a:lvl1pPr marL="0" indent="0" algn="l" defTabSz="342900" rtl="0" eaLnBrk="1" latinLnBrk="0" hangingPunct="1">
              <a:spcBef>
                <a:spcPts val="0"/>
              </a:spcBef>
              <a:buFont typeface="Arial"/>
              <a:buNone/>
              <a:defRPr sz="1650" kern="1200">
                <a:solidFill>
                  <a:schemeClr val="tx1"/>
                </a:solidFill>
                <a:latin typeface="+mn-lt"/>
                <a:ea typeface="+mn-ea"/>
                <a:cs typeface="+mn-cs"/>
              </a:defRPr>
            </a:lvl1pPr>
            <a:lvl2pPr marL="215504" indent="-213122" algn="l" defTabSz="342900" rtl="0" eaLnBrk="1" latinLnBrk="0" hangingPunct="1">
              <a:spcBef>
                <a:spcPts val="0"/>
              </a:spcBef>
              <a:buFont typeface="Arial" panose="020B0604020202020204" pitchFamily="34" charset="0"/>
              <a:buChar char="•"/>
              <a:tabLst/>
              <a:defRPr sz="1650" kern="1200">
                <a:solidFill>
                  <a:schemeClr val="tx1"/>
                </a:solidFill>
                <a:latin typeface="+mn-lt"/>
                <a:ea typeface="+mn-ea"/>
                <a:cs typeface="+mn-cs"/>
              </a:defRPr>
            </a:lvl2pPr>
            <a:lvl3pPr marL="429816" indent="-214313" algn="l" defTabSz="342900" rtl="0" eaLnBrk="1" latinLnBrk="0" hangingPunct="1">
              <a:spcBef>
                <a:spcPts val="0"/>
              </a:spcBef>
              <a:buFont typeface="System Font Regular"/>
              <a:buChar char="–"/>
              <a:tabLst/>
              <a:defRPr sz="1650" kern="1200">
                <a:solidFill>
                  <a:schemeClr val="tx1"/>
                </a:solidFill>
                <a:latin typeface="+mn-lt"/>
                <a:ea typeface="+mn-ea"/>
                <a:cs typeface="+mn-cs"/>
              </a:defRPr>
            </a:lvl3pPr>
            <a:lvl4pPr marL="642938" indent="-213122" algn="l" defTabSz="342900" rtl="0" eaLnBrk="1" latinLnBrk="0" hangingPunct="1">
              <a:spcBef>
                <a:spcPts val="0"/>
              </a:spcBef>
              <a:buFont typeface="Arial" panose="020B0604020202020204" pitchFamily="34" charset="0"/>
              <a:buChar char="•"/>
              <a:tabLst/>
              <a:defRPr sz="1650" kern="1200">
                <a:solidFill>
                  <a:schemeClr val="tx1"/>
                </a:solidFill>
                <a:latin typeface="+mn-lt"/>
                <a:ea typeface="+mn-ea"/>
                <a:cs typeface="+mn-cs"/>
              </a:defRPr>
            </a:lvl4pPr>
            <a:lvl5pPr marL="857250" indent="-214313" algn="l" defTabSz="342900" rtl="0" eaLnBrk="1" latinLnBrk="0" hangingPunct="1">
              <a:spcBef>
                <a:spcPts val="0"/>
              </a:spcBef>
              <a:buFont typeface="System Font Regular"/>
              <a:buChar char="–"/>
              <a:tabLst/>
              <a:defRPr sz="16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14313" indent="-214313" defTabSz="257175">
              <a:lnSpc>
                <a:spcPct val="150000"/>
              </a:lnSpc>
              <a:buClr>
                <a:srgbClr val="FF9800"/>
              </a:buClr>
              <a:buFont typeface="Wingdings" panose="05000000000000000000" pitchFamily="2" charset="2"/>
              <a:buChar char="Ø"/>
            </a:pPr>
            <a:endParaRPr lang="en-US" sz="1125" dirty="0">
              <a:solidFill>
                <a:srgbClr val="414041"/>
              </a:solidFill>
              <a:latin typeface="Arial" panose="020B0604020202020204"/>
            </a:endParaRPr>
          </a:p>
          <a:p>
            <a:pPr marL="214313" indent="-214313" defTabSz="257175">
              <a:lnSpc>
                <a:spcPct val="150000"/>
              </a:lnSpc>
              <a:buClr>
                <a:srgbClr val="FF9800"/>
              </a:buClr>
              <a:buFont typeface="Wingdings" panose="05000000000000000000" pitchFamily="2" charset="2"/>
              <a:buChar char="Ø"/>
            </a:pPr>
            <a:r>
              <a:rPr lang="en-US" sz="1125" dirty="0">
                <a:solidFill>
                  <a:srgbClr val="414041"/>
                </a:solidFill>
                <a:latin typeface="Arial" panose="020B0604020202020204"/>
              </a:rPr>
              <a:t>Disease Education</a:t>
            </a:r>
          </a:p>
          <a:p>
            <a:pPr marL="214313" indent="-214313" defTabSz="257175">
              <a:lnSpc>
                <a:spcPct val="150000"/>
              </a:lnSpc>
              <a:buClr>
                <a:srgbClr val="FF9800"/>
              </a:buClr>
              <a:buFont typeface="Wingdings" panose="05000000000000000000" pitchFamily="2" charset="2"/>
              <a:buChar char="Ø"/>
            </a:pPr>
            <a:r>
              <a:rPr lang="en-US" sz="1125" dirty="0">
                <a:solidFill>
                  <a:srgbClr val="414041"/>
                </a:solidFill>
                <a:latin typeface="Arial" panose="020B0604020202020204"/>
              </a:rPr>
              <a:t>Safety Recommendations</a:t>
            </a:r>
          </a:p>
          <a:p>
            <a:pPr marL="375941" lvl="1" indent="-214313" defTabSz="257175">
              <a:lnSpc>
                <a:spcPct val="150000"/>
              </a:lnSpc>
              <a:buClr>
                <a:srgbClr val="FF9800"/>
              </a:buClr>
              <a:buFont typeface="Wingdings" panose="05000000000000000000" pitchFamily="2" charset="2"/>
              <a:buChar char="§"/>
            </a:pPr>
            <a:r>
              <a:rPr lang="en-US" sz="1125" dirty="0">
                <a:solidFill>
                  <a:srgbClr val="414041"/>
                </a:solidFill>
                <a:latin typeface="Arial" panose="020B0604020202020204"/>
              </a:rPr>
              <a:t>Wandering- Risk Reduction Strategies</a:t>
            </a:r>
          </a:p>
          <a:p>
            <a:pPr marL="214313" indent="-214313" defTabSz="257175">
              <a:lnSpc>
                <a:spcPct val="150000"/>
              </a:lnSpc>
              <a:buClr>
                <a:srgbClr val="FF9800"/>
              </a:buClr>
              <a:buFont typeface="Wingdings" panose="05000000000000000000" pitchFamily="2" charset="2"/>
              <a:buChar char="Ø"/>
            </a:pPr>
            <a:r>
              <a:rPr lang="en-US" sz="1125" dirty="0">
                <a:solidFill>
                  <a:srgbClr val="414041"/>
                </a:solidFill>
                <a:latin typeface="Arial" panose="020B0604020202020204"/>
              </a:rPr>
              <a:t>Support Group connection</a:t>
            </a:r>
          </a:p>
          <a:p>
            <a:pPr marL="214313" indent="-214313" defTabSz="257175">
              <a:lnSpc>
                <a:spcPct val="150000"/>
              </a:lnSpc>
              <a:buClr>
                <a:srgbClr val="FF9800"/>
              </a:buClr>
              <a:buFont typeface="Wingdings" panose="05000000000000000000" pitchFamily="2" charset="2"/>
              <a:buChar char="Ø"/>
            </a:pPr>
            <a:r>
              <a:rPr lang="en-US" sz="1125" dirty="0">
                <a:solidFill>
                  <a:srgbClr val="414041"/>
                </a:solidFill>
                <a:latin typeface="Arial" panose="020B0604020202020204"/>
              </a:rPr>
              <a:t>Interdisciplinary Team Meetings to meet holistic needs</a:t>
            </a:r>
          </a:p>
          <a:p>
            <a:pPr marL="214313" indent="-214313" defTabSz="257175">
              <a:lnSpc>
                <a:spcPct val="150000"/>
              </a:lnSpc>
              <a:buClr>
                <a:srgbClr val="FF9800"/>
              </a:buClr>
              <a:buFont typeface="Wingdings" panose="05000000000000000000" pitchFamily="2" charset="2"/>
              <a:buChar char="Ø"/>
            </a:pPr>
            <a:r>
              <a:rPr lang="en-US" sz="1125" dirty="0">
                <a:solidFill>
                  <a:srgbClr val="414041"/>
                </a:solidFill>
                <a:latin typeface="Arial" panose="020B0604020202020204"/>
              </a:rPr>
              <a:t>Grief Counseling</a:t>
            </a:r>
          </a:p>
          <a:p>
            <a:pPr marL="214313" indent="-214313" defTabSz="257175">
              <a:lnSpc>
                <a:spcPct val="150000"/>
              </a:lnSpc>
              <a:buClr>
                <a:srgbClr val="FF9800"/>
              </a:buClr>
              <a:buFont typeface="Wingdings" panose="05000000000000000000" pitchFamily="2" charset="2"/>
              <a:buChar char="Ø"/>
            </a:pPr>
            <a:r>
              <a:rPr lang="en-US" sz="1125" dirty="0">
                <a:solidFill>
                  <a:srgbClr val="414041"/>
                </a:solidFill>
                <a:latin typeface="Arial" panose="020B0604020202020204"/>
              </a:rPr>
              <a:t>Goals of care conversations with member and caregivers</a:t>
            </a:r>
          </a:p>
          <a:p>
            <a:pPr marL="214313" indent="-214313" defTabSz="257175">
              <a:lnSpc>
                <a:spcPct val="150000"/>
              </a:lnSpc>
              <a:buClr>
                <a:srgbClr val="FF9800"/>
              </a:buClr>
              <a:buFont typeface="Wingdings" panose="05000000000000000000" pitchFamily="2" charset="2"/>
              <a:buChar char="Ø"/>
            </a:pPr>
            <a:r>
              <a:rPr lang="en-US" sz="1125" dirty="0">
                <a:solidFill>
                  <a:srgbClr val="414041"/>
                </a:solidFill>
                <a:latin typeface="Arial" panose="020B0604020202020204"/>
              </a:rPr>
              <a:t>Caregiver stress reduction techniques</a:t>
            </a:r>
          </a:p>
          <a:p>
            <a:pPr marL="214313" indent="-214313" defTabSz="257175">
              <a:lnSpc>
                <a:spcPct val="150000"/>
              </a:lnSpc>
              <a:buClr>
                <a:srgbClr val="FF9800"/>
              </a:buClr>
              <a:buFont typeface="Wingdings" panose="05000000000000000000" pitchFamily="2" charset="2"/>
              <a:buChar char="Ø"/>
            </a:pPr>
            <a:endParaRPr lang="en-US" sz="1125" dirty="0">
              <a:solidFill>
                <a:srgbClr val="414041"/>
              </a:solidFill>
              <a:latin typeface="Arial" panose="020B0604020202020204"/>
            </a:endParaRPr>
          </a:p>
          <a:p>
            <a:pPr marL="214313" indent="-214313" defTabSz="257175">
              <a:lnSpc>
                <a:spcPct val="150000"/>
              </a:lnSpc>
              <a:buClr>
                <a:srgbClr val="FF9800"/>
              </a:buClr>
              <a:buFont typeface="Wingdings" panose="05000000000000000000" pitchFamily="2" charset="2"/>
              <a:buChar char="Ø"/>
            </a:pPr>
            <a:endParaRPr lang="en-US" sz="1125" dirty="0">
              <a:solidFill>
                <a:srgbClr val="414041"/>
              </a:solidFill>
              <a:latin typeface="Arial" panose="020B0604020202020204"/>
            </a:endParaRPr>
          </a:p>
          <a:p>
            <a:pPr marL="214313" indent="-214313" defTabSz="257175">
              <a:lnSpc>
                <a:spcPct val="150000"/>
              </a:lnSpc>
              <a:buClr>
                <a:srgbClr val="FF9800"/>
              </a:buClr>
              <a:buFont typeface="Wingdings" panose="05000000000000000000" pitchFamily="2" charset="2"/>
              <a:buChar char="Ø"/>
            </a:pPr>
            <a:endParaRPr lang="en-US" sz="1125" dirty="0">
              <a:solidFill>
                <a:srgbClr val="414041"/>
              </a:solidFill>
              <a:latin typeface="Arial" panose="020B0604020202020204"/>
            </a:endParaRPr>
          </a:p>
          <a:p>
            <a:pPr marL="214313" indent="-214313" defTabSz="257175">
              <a:lnSpc>
                <a:spcPct val="150000"/>
              </a:lnSpc>
              <a:buClr>
                <a:srgbClr val="FF9800"/>
              </a:buClr>
              <a:buFont typeface="Wingdings" panose="05000000000000000000" pitchFamily="2" charset="2"/>
              <a:buChar char="Ø"/>
            </a:pPr>
            <a:endParaRPr lang="en-US" sz="1200" dirty="0">
              <a:solidFill>
                <a:srgbClr val="414041"/>
              </a:solidFill>
              <a:latin typeface="Arial" panose="020B0604020202020204"/>
            </a:endParaRPr>
          </a:p>
          <a:p>
            <a:pPr marL="375941" lvl="1" indent="-214313" defTabSz="257175">
              <a:lnSpc>
                <a:spcPct val="150000"/>
              </a:lnSpc>
              <a:buClr>
                <a:srgbClr val="FF9800"/>
              </a:buClr>
              <a:buFont typeface="Wingdings" panose="05000000000000000000" pitchFamily="2" charset="2"/>
              <a:buChar char="Ø"/>
            </a:pPr>
            <a:endParaRPr lang="en-US" sz="1200" dirty="0">
              <a:solidFill>
                <a:srgbClr val="414041"/>
              </a:solidFill>
              <a:latin typeface="Arial" panose="020B0604020202020204"/>
            </a:endParaRPr>
          </a:p>
          <a:p>
            <a:pPr marL="214313" indent="-214313" defTabSz="257175">
              <a:lnSpc>
                <a:spcPct val="150000"/>
              </a:lnSpc>
              <a:buClr>
                <a:srgbClr val="FF9800"/>
              </a:buClr>
              <a:buFont typeface="Wingdings" panose="05000000000000000000" pitchFamily="2" charset="2"/>
              <a:buChar char="Ø"/>
            </a:pPr>
            <a:endParaRPr lang="en-US" sz="1200" dirty="0">
              <a:solidFill>
                <a:srgbClr val="414041"/>
              </a:solidFill>
              <a:latin typeface="Arial" panose="020B0604020202020204"/>
            </a:endParaRPr>
          </a:p>
          <a:p>
            <a:pPr marL="214313" indent="-214313" defTabSz="257175">
              <a:lnSpc>
                <a:spcPct val="150000"/>
              </a:lnSpc>
              <a:buClr>
                <a:srgbClr val="FF9800"/>
              </a:buClr>
              <a:buFont typeface="Wingdings" panose="05000000000000000000" pitchFamily="2" charset="2"/>
              <a:buChar char="Ø"/>
            </a:pPr>
            <a:endParaRPr lang="en-US" sz="1200" dirty="0">
              <a:solidFill>
                <a:srgbClr val="414041"/>
              </a:solidFill>
              <a:latin typeface="Arial" panose="020B0604020202020204"/>
            </a:endParaRPr>
          </a:p>
          <a:p>
            <a:pPr algn="ctr" defTabSz="257175">
              <a:lnSpc>
                <a:spcPct val="150000"/>
              </a:lnSpc>
              <a:buClr>
                <a:srgbClr val="FF9800"/>
              </a:buClr>
            </a:pPr>
            <a:endParaRPr lang="en-US" sz="1200" dirty="0">
              <a:solidFill>
                <a:srgbClr val="414041"/>
              </a:solidFill>
              <a:latin typeface="Arial" panose="020B0604020202020204"/>
            </a:endParaRPr>
          </a:p>
          <a:p>
            <a:pPr marL="257175" indent="-257175" defTabSz="257175">
              <a:lnSpc>
                <a:spcPct val="150000"/>
              </a:lnSpc>
              <a:buClr>
                <a:srgbClr val="FF9800"/>
              </a:buClr>
              <a:buFont typeface="Wingdings" panose="05000000000000000000" pitchFamily="2" charset="2"/>
              <a:buChar char="Ø"/>
            </a:pPr>
            <a:endParaRPr lang="en-US" sz="1200" dirty="0">
              <a:solidFill>
                <a:srgbClr val="414041"/>
              </a:solidFill>
              <a:latin typeface="Arial" panose="020B0604020202020204"/>
            </a:endParaRPr>
          </a:p>
          <a:p>
            <a:pPr defTabSz="257175"/>
            <a:endParaRPr lang="en-US" sz="1200" dirty="0">
              <a:solidFill>
                <a:srgbClr val="414041"/>
              </a:solidFill>
              <a:latin typeface="Arial" panose="020B0604020202020204"/>
            </a:endParaRPr>
          </a:p>
        </p:txBody>
      </p:sp>
      <p:pic>
        <p:nvPicPr>
          <p:cNvPr id="4" name="Picture 2">
            <a:extLst>
              <a:ext uri="{FF2B5EF4-FFF2-40B4-BE49-F238E27FC236}">
                <a16:creationId xmlns:a16="http://schemas.microsoft.com/office/drawing/2014/main" id="{E82C458B-B83B-F2A5-4A2B-613797EC2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976" y="3886201"/>
            <a:ext cx="2245043" cy="149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684B3CC4-9412-E218-3E04-1F4373D4C3D3}"/>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19</a:t>
            </a:fld>
            <a:endParaRPr lang="en-US" dirty="0">
              <a:solidFill>
                <a:schemeClr val="tx2"/>
              </a:solidFill>
            </a:endParaRPr>
          </a:p>
        </p:txBody>
      </p:sp>
    </p:spTree>
    <p:extLst>
      <p:ext uri="{BB962C8B-B14F-4D97-AF65-F5344CB8AC3E}">
        <p14:creationId xmlns:p14="http://schemas.microsoft.com/office/powerpoint/2010/main" val="385125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1048" y="218806"/>
            <a:ext cx="1901313" cy="472772"/>
          </a:xfrm>
        </p:spPr>
        <p:txBody>
          <a:bodyPr/>
          <a:lstStyle/>
          <a:p>
            <a:r>
              <a:rPr lang="en-US" dirty="0"/>
              <a:t>Agenda</a:t>
            </a:r>
          </a:p>
        </p:txBody>
      </p:sp>
      <p:sp>
        <p:nvSpPr>
          <p:cNvPr id="2" name="TextBox 4">
            <a:extLst>
              <a:ext uri="{FF2B5EF4-FFF2-40B4-BE49-F238E27FC236}">
                <a16:creationId xmlns:a16="http://schemas.microsoft.com/office/drawing/2014/main" id="{8838BD27-9ECC-44F9-B280-F14EBE27AA41}"/>
              </a:ext>
            </a:extLst>
          </p:cNvPr>
          <p:cNvSpPr txBox="1"/>
          <p:nvPr/>
        </p:nvSpPr>
        <p:spPr>
          <a:xfrm>
            <a:off x="626699" y="1642022"/>
            <a:ext cx="7928263" cy="3347648"/>
          </a:xfrm>
          <a:prstGeom prst="rect">
            <a:avLst/>
          </a:prstGeom>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7000"/>
              </a:lnSpc>
              <a:spcBef>
                <a:spcPts val="0"/>
              </a:spcBef>
              <a:spcAft>
                <a:spcPts val="2500"/>
              </a:spcAft>
              <a:buClr>
                <a:srgbClr val="000000"/>
              </a:buClr>
              <a:buSzPct val="100000"/>
              <a:buFont typeface="+mj-lt"/>
              <a:buAutoNum type="arabicPeriod"/>
              <a:tabLst/>
              <a:defRPr/>
            </a:pPr>
            <a:r>
              <a:rPr lang="en-US" sz="2400" b="1" dirty="0">
                <a:solidFill>
                  <a:srgbClr val="000000"/>
                </a:solidFill>
                <a:latin typeface="Calibri" panose="020F0502020204030204" pitchFamily="34" charset="0"/>
                <a:cs typeface="Times New Roman" panose="02020603050405020304" pitchFamily="18" charset="0"/>
              </a:rPr>
              <a:t>Welcome, Updates, and Meeting Logistics </a:t>
            </a:r>
            <a:r>
              <a:rPr lang="en-US" sz="2400" b="1" i="1" dirty="0">
                <a:solidFill>
                  <a:srgbClr val="0070C0"/>
                </a:solidFill>
                <a:latin typeface="Calibri" panose="020F0502020204030204" pitchFamily="34" charset="0"/>
                <a:cs typeface="Times New Roman" panose="02020603050405020304" pitchFamily="18" charset="0"/>
              </a:rPr>
              <a:t>(15 min) </a:t>
            </a:r>
          </a:p>
          <a:p>
            <a:pPr marL="457200" marR="0" lvl="0" indent="-457200" algn="l" defTabSz="914400" rtl="0" eaLnBrk="1" fontAlgn="auto" latinLnBrk="0" hangingPunct="1">
              <a:lnSpc>
                <a:spcPct val="107000"/>
              </a:lnSpc>
              <a:spcBef>
                <a:spcPts val="0"/>
              </a:spcBef>
              <a:spcAft>
                <a:spcPts val="2500"/>
              </a:spcAft>
              <a:buClr>
                <a:srgbClr val="000000"/>
              </a:buClr>
              <a:buSzPct val="100000"/>
              <a:buFont typeface="+mj-lt"/>
              <a:buAutoNum type="arabicPeriod"/>
              <a:tabLst/>
              <a:defRPr/>
            </a:pPr>
            <a:r>
              <a:rPr lang="en-US" sz="2400" b="1" dirty="0">
                <a:solidFill>
                  <a:srgbClr val="000000"/>
                </a:solidFill>
                <a:latin typeface="Calibri" panose="020F0502020204030204" pitchFamily="34" charset="0"/>
                <a:cs typeface="Times New Roman" panose="02020603050405020304" pitchFamily="18" charset="0"/>
              </a:rPr>
              <a:t>Public and Private Insurers: Opportunities and Challenges </a:t>
            </a:r>
            <a:r>
              <a:rPr lang="en-US" sz="2400" b="1" i="1" dirty="0">
                <a:solidFill>
                  <a:srgbClr val="0070C0"/>
                </a:solidFill>
                <a:latin typeface="Calibri" panose="020F0502020204030204" pitchFamily="34" charset="0"/>
                <a:cs typeface="Times New Roman" panose="02020603050405020304" pitchFamily="18" charset="0"/>
              </a:rPr>
              <a:t>(50 min)</a:t>
            </a:r>
          </a:p>
          <a:p>
            <a:pPr marL="457200" indent="-457200" defTabSz="914400">
              <a:spcAft>
                <a:spcPts val="2500"/>
              </a:spcAft>
              <a:buClr>
                <a:srgbClr val="000000"/>
              </a:buClr>
              <a:buSzPct val="100000"/>
              <a:buFont typeface="+mj-lt"/>
              <a:buAutoNum type="arabicPeriod" startAt="3"/>
              <a:defRPr/>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Challenges Around Dementia in </a:t>
            </a:r>
            <a:r>
              <a:rPr lang="en-US" sz="2400" b="1" dirty="0">
                <a:solidFill>
                  <a:srgbClr val="000000"/>
                </a:solidFill>
                <a:latin typeface="Calibri" panose="020F0502020204030204" pitchFamily="34" charset="0"/>
                <a:cs typeface="Times New Roman" panose="02020603050405020304" pitchFamily="18" charset="0"/>
              </a:rPr>
              <a:t>LGBTQIA+ Communities </a:t>
            </a:r>
            <a:r>
              <a:rPr lang="en-US" sz="2400" b="1" i="1" dirty="0">
                <a:solidFill>
                  <a:srgbClr val="0070C0"/>
                </a:solidFill>
                <a:latin typeface="Calibri" panose="020F0502020204030204" pitchFamily="34" charset="0"/>
                <a:cs typeface="Times New Roman" panose="02020603050405020304" pitchFamily="18" charset="0"/>
              </a:rPr>
              <a:t>(40 min)</a:t>
            </a:r>
          </a:p>
          <a:p>
            <a:pPr marL="457200" indent="-457200" defTabSz="914400">
              <a:spcAft>
                <a:spcPts val="2500"/>
              </a:spcAft>
              <a:buClr>
                <a:srgbClr val="000000"/>
              </a:buClr>
              <a:buSzPct val="100000"/>
              <a:buFont typeface="+mj-lt"/>
              <a:buAutoNum type="arabicPeriod" startAt="3"/>
              <a:defRPr/>
            </a:pPr>
            <a:r>
              <a:rPr lang="en-US" sz="2400" b="1" dirty="0">
                <a:solidFill>
                  <a:srgbClr val="000000"/>
                </a:solidFill>
                <a:latin typeface="Calibri" panose="020F0502020204030204" pitchFamily="34" charset="0"/>
                <a:cs typeface="Times New Roman" panose="02020603050405020304" pitchFamily="18" charset="0"/>
              </a:rPr>
              <a:t>Next Steps and Final Roll Call </a:t>
            </a:r>
            <a:r>
              <a:rPr lang="en-US" sz="2400" b="1" i="1" dirty="0">
                <a:solidFill>
                  <a:srgbClr val="0070C0"/>
                </a:solidFill>
                <a:latin typeface="Calibri" panose="020F0502020204030204" pitchFamily="34" charset="0"/>
                <a:cs typeface="Times New Roman" panose="02020603050405020304" pitchFamily="18" charset="0"/>
              </a:rPr>
              <a:t>(15 min)</a:t>
            </a:r>
            <a:endParaRPr lang="en-US" sz="2400" b="1" i="1" dirty="0">
              <a:solidFill>
                <a:srgbClr val="7030A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2148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263C-1720-836B-7E4F-B2E243263A4C}"/>
              </a:ext>
            </a:extLst>
          </p:cNvPr>
          <p:cNvSpPr>
            <a:spLocks noGrp="1"/>
          </p:cNvSpPr>
          <p:nvPr>
            <p:ph type="title"/>
          </p:nvPr>
        </p:nvSpPr>
        <p:spPr>
          <a:xfrm>
            <a:off x="1594370" y="1257301"/>
            <a:ext cx="5693569" cy="595769"/>
          </a:xfrm>
        </p:spPr>
        <p:txBody>
          <a:bodyPr/>
          <a:lstStyle/>
          <a:p>
            <a:r>
              <a:rPr lang="en-US" dirty="0"/>
              <a:t>Dementia Consultant Program Metrics</a:t>
            </a:r>
          </a:p>
        </p:txBody>
      </p:sp>
      <p:graphicFrame>
        <p:nvGraphicFramePr>
          <p:cNvPr id="9" name="Table 8">
            <a:extLst>
              <a:ext uri="{FF2B5EF4-FFF2-40B4-BE49-F238E27FC236}">
                <a16:creationId xmlns:a16="http://schemas.microsoft.com/office/drawing/2014/main" id="{286627A3-DF38-B77E-6980-FC3A9F550467}"/>
              </a:ext>
            </a:extLst>
          </p:cNvPr>
          <p:cNvGraphicFramePr>
            <a:graphicFrameLocks noGrp="1"/>
          </p:cNvGraphicFramePr>
          <p:nvPr/>
        </p:nvGraphicFramePr>
        <p:xfrm>
          <a:off x="1600202" y="2114550"/>
          <a:ext cx="6034414" cy="1474470"/>
        </p:xfrm>
        <a:graphic>
          <a:graphicData uri="http://schemas.openxmlformats.org/drawingml/2006/table">
            <a:tbl>
              <a:tblPr/>
              <a:tblGrid>
                <a:gridCol w="3371849">
                  <a:extLst>
                    <a:ext uri="{9D8B030D-6E8A-4147-A177-3AD203B41FA5}">
                      <a16:colId xmlns:a16="http://schemas.microsoft.com/office/drawing/2014/main" val="1643172992"/>
                    </a:ext>
                  </a:extLst>
                </a:gridCol>
                <a:gridCol w="857250">
                  <a:extLst>
                    <a:ext uri="{9D8B030D-6E8A-4147-A177-3AD203B41FA5}">
                      <a16:colId xmlns:a16="http://schemas.microsoft.com/office/drawing/2014/main" val="2235798066"/>
                    </a:ext>
                  </a:extLst>
                </a:gridCol>
                <a:gridCol w="821929">
                  <a:extLst>
                    <a:ext uri="{9D8B030D-6E8A-4147-A177-3AD203B41FA5}">
                      <a16:colId xmlns:a16="http://schemas.microsoft.com/office/drawing/2014/main" val="2509097326"/>
                    </a:ext>
                  </a:extLst>
                </a:gridCol>
                <a:gridCol w="983386">
                  <a:extLst>
                    <a:ext uri="{9D8B030D-6E8A-4147-A177-3AD203B41FA5}">
                      <a16:colId xmlns:a16="http://schemas.microsoft.com/office/drawing/2014/main" val="2551499580"/>
                    </a:ext>
                  </a:extLst>
                </a:gridCol>
              </a:tblGrid>
              <a:tr h="491490">
                <a:tc>
                  <a:txBody>
                    <a:bodyPr/>
                    <a:lstStyle/>
                    <a:p>
                      <a:pPr algn="ctr" fontAlgn="b"/>
                      <a:r>
                        <a:rPr lang="en-US" sz="1400" b="1" i="0" u="none" strike="noStrike" dirty="0">
                          <a:solidFill>
                            <a:srgbClr val="FFFFFF"/>
                          </a:solidFill>
                          <a:effectLst/>
                          <a:latin typeface="Calibri" panose="020F0502020204030204" pitchFamily="34" charset="0"/>
                        </a:rPr>
                        <a:t>Dementia Care Consultation Program</a:t>
                      </a:r>
                    </a:p>
                  </a:txBody>
                  <a:tcPr marL="5715" marR="5715" marT="5715" marB="3429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ctr" fontAlgn="b"/>
                      <a:r>
                        <a:rPr lang="en-US" sz="1400" b="1" i="0" u="none" strike="noStrike" dirty="0">
                          <a:solidFill>
                            <a:srgbClr val="FFFFFF"/>
                          </a:solidFill>
                          <a:effectLst/>
                          <a:latin typeface="Calibri" panose="020F0502020204030204" pitchFamily="34" charset="0"/>
                        </a:rPr>
                        <a:t>2022</a:t>
                      </a:r>
                    </a:p>
                  </a:txBody>
                  <a:tcPr marL="5715" marR="5715" marT="5715" marB="34290" anchor="b">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ctr" fontAlgn="b"/>
                      <a:r>
                        <a:rPr lang="en-US" sz="1400" b="1" i="0" u="none" strike="noStrike" dirty="0">
                          <a:solidFill>
                            <a:srgbClr val="FFFFFF"/>
                          </a:solidFill>
                          <a:effectLst/>
                          <a:latin typeface="Calibri" panose="020F0502020204030204" pitchFamily="34" charset="0"/>
                        </a:rPr>
                        <a:t>2023</a:t>
                      </a:r>
                    </a:p>
                  </a:txBody>
                  <a:tcPr marL="5715" marR="5715" marT="5715" marB="34290" anchor="b">
                    <a:lnL>
                      <a:noFill/>
                    </a:lnL>
                    <a:lnR>
                      <a:noFill/>
                    </a:lnR>
                    <a:lnT w="6350" cap="flat" cmpd="sng" algn="ctr">
                      <a:solidFill>
                        <a:srgbClr val="000000"/>
                      </a:solidFill>
                      <a:prstDash val="solid"/>
                      <a:round/>
                      <a:headEnd type="none" w="med" len="med"/>
                      <a:tailEnd type="none" w="med" len="med"/>
                    </a:lnT>
                    <a:lnB>
                      <a:noFill/>
                    </a:lnB>
                    <a:solidFill>
                      <a:schemeClr val="accent3"/>
                    </a:solidFill>
                  </a:tcPr>
                </a:tc>
                <a:tc>
                  <a:txBody>
                    <a:bodyPr/>
                    <a:lstStyle/>
                    <a:p>
                      <a:pPr algn="ctr" fontAlgn="b"/>
                      <a:r>
                        <a:rPr lang="en-US" sz="1400" b="1" i="0" u="none" strike="noStrike" dirty="0">
                          <a:solidFill>
                            <a:srgbClr val="FFFFFF"/>
                          </a:solidFill>
                          <a:effectLst/>
                          <a:latin typeface="Calibri" panose="020F0502020204030204" pitchFamily="34" charset="0"/>
                        </a:rPr>
                        <a:t>Q1 2024</a:t>
                      </a:r>
                    </a:p>
                  </a:txBody>
                  <a:tcPr marL="5715" marR="5715" marT="5715" marB="34290" anchor="b">
                    <a:lnL>
                      <a:noFill/>
                    </a:lnL>
                    <a:lnR>
                      <a:noFill/>
                    </a:lnR>
                    <a:lnT w="6350" cap="flat" cmpd="sng" algn="ctr">
                      <a:solidFill>
                        <a:srgbClr val="000000"/>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chemeClr val="accent3"/>
                    </a:solidFill>
                  </a:tcPr>
                </a:tc>
                <a:extLst>
                  <a:ext uri="{0D108BD9-81ED-4DB2-BD59-A6C34878D82A}">
                    <a16:rowId xmlns:a16="http://schemas.microsoft.com/office/drawing/2014/main" val="633945277"/>
                  </a:ext>
                </a:extLst>
              </a:tr>
              <a:tr h="491490">
                <a:tc>
                  <a:txBody>
                    <a:bodyPr/>
                    <a:lstStyle/>
                    <a:p>
                      <a:pPr algn="l" fontAlgn="b"/>
                      <a:r>
                        <a:rPr lang="en-US" sz="1200" b="0" i="0" u="none" strike="noStrike" dirty="0">
                          <a:solidFill>
                            <a:srgbClr val="000000"/>
                          </a:solidFill>
                          <a:effectLst/>
                          <a:latin typeface="Calibri" panose="020F0502020204030204" pitchFamily="34" charset="0"/>
                        </a:rPr>
                        <a:t>Engagement Rate</a:t>
                      </a:r>
                    </a:p>
                  </a:txBody>
                  <a:tcPr marL="5715" marR="5715" marT="5715" marB="3429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64.0%</a:t>
                      </a:r>
                    </a:p>
                  </a:txBody>
                  <a:tcPr marL="5715" marR="5715" marT="5715" marB="34290" anchor="b">
                    <a:lnL>
                      <a:noFill/>
                    </a:lnL>
                    <a:lnR>
                      <a:noFill/>
                    </a:lnR>
                    <a:lnT>
                      <a:noFill/>
                    </a:lnT>
                    <a:lnB>
                      <a:noFill/>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70.0%</a:t>
                      </a:r>
                    </a:p>
                  </a:txBody>
                  <a:tcPr marL="5715" marR="5715" marT="5715" marB="34290" anchor="b">
                    <a:lnL>
                      <a:noFill/>
                    </a:lnL>
                    <a:lnR>
                      <a:noFill/>
                    </a:lnR>
                    <a:lnT>
                      <a:noFill/>
                    </a:lnT>
                    <a:lnB>
                      <a:noFill/>
                    </a:lnB>
                    <a:solidFill>
                      <a:srgbClr val="FFF2CC"/>
                    </a:solidFill>
                  </a:tcPr>
                </a:tc>
                <a:tc>
                  <a:txBody>
                    <a:bodyPr/>
                    <a:lstStyle/>
                    <a:p>
                      <a:pPr algn="ctr" fontAlgn="b"/>
                      <a:r>
                        <a:rPr lang="en-US" sz="1200" b="0" i="0" u="none" strike="noStrike" dirty="0">
                          <a:solidFill>
                            <a:srgbClr val="000000"/>
                          </a:solidFill>
                          <a:effectLst/>
                          <a:latin typeface="Calibri" panose="020F0502020204030204" pitchFamily="34" charset="0"/>
                        </a:rPr>
                        <a:t>94.6%</a:t>
                      </a:r>
                    </a:p>
                  </a:txBody>
                  <a:tcPr marL="5715" marR="5715" marT="5715" marB="34290" anchor="b">
                    <a:lnL>
                      <a:noFill/>
                    </a:lnL>
                    <a:lnR w="6350" cap="flat" cmpd="sng" algn="ctr">
                      <a:solidFill>
                        <a:srgbClr val="000000"/>
                      </a:solidFill>
                      <a:prstDash val="solid"/>
                      <a:round/>
                      <a:headEnd type="none" w="med" len="med"/>
                      <a:tailEnd type="none" w="med" len="med"/>
                    </a:lnR>
                    <a:lnT w="6350" cap="flat" cmpd="sng" algn="ctr">
                      <a:solidFill>
                        <a:srgbClr val="FFD966"/>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964728836"/>
                  </a:ext>
                </a:extLst>
              </a:tr>
              <a:tr h="491490">
                <a:tc>
                  <a:txBody>
                    <a:bodyPr/>
                    <a:lstStyle/>
                    <a:p>
                      <a:pPr algn="l" fontAlgn="b"/>
                      <a:endParaRPr lang="en-US" sz="1200" b="0" i="0" u="none" strike="noStrike" dirty="0">
                        <a:solidFill>
                          <a:srgbClr val="000000"/>
                        </a:solidFill>
                        <a:effectLst/>
                        <a:latin typeface="Calibri" panose="020F0502020204030204" pitchFamily="34" charset="0"/>
                      </a:endParaRPr>
                    </a:p>
                  </a:txBody>
                  <a:tcPr marL="5715" marR="5715" marT="5715" marB="3429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5715" marR="5715" marT="5715" marB="342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715" marR="5715" marT="5715" marB="342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715" marR="5715" marT="5715" marB="3429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290792"/>
                  </a:ext>
                </a:extLst>
              </a:tr>
            </a:tbl>
          </a:graphicData>
        </a:graphic>
      </p:graphicFrame>
      <p:sp>
        <p:nvSpPr>
          <p:cNvPr id="3" name="Slide Number Placeholder 3">
            <a:extLst>
              <a:ext uri="{FF2B5EF4-FFF2-40B4-BE49-F238E27FC236}">
                <a16:creationId xmlns:a16="http://schemas.microsoft.com/office/drawing/2014/main" id="{072843E7-3BA8-3964-A311-831C88D8ECE6}"/>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20</a:t>
            </a:fld>
            <a:endParaRPr lang="en-US" dirty="0">
              <a:solidFill>
                <a:schemeClr val="tx2"/>
              </a:solidFill>
            </a:endParaRPr>
          </a:p>
        </p:txBody>
      </p:sp>
    </p:spTree>
    <p:extLst>
      <p:ext uri="{BB962C8B-B14F-4D97-AF65-F5344CB8AC3E}">
        <p14:creationId xmlns:p14="http://schemas.microsoft.com/office/powerpoint/2010/main" val="35193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1048" y="218806"/>
            <a:ext cx="5233305" cy="472772"/>
          </a:xfrm>
        </p:spPr>
        <p:txBody>
          <a:bodyPr/>
          <a:lstStyle/>
          <a:p>
            <a:r>
              <a:rPr lang="en-US" dirty="0"/>
              <a:t>Payor Panel </a:t>
            </a:r>
            <a:r>
              <a:rPr lang="en-US" i="1" dirty="0"/>
              <a:t>(Continued)</a:t>
            </a:r>
          </a:p>
        </p:txBody>
      </p:sp>
      <p:sp>
        <p:nvSpPr>
          <p:cNvPr id="2" name="TextBox 4">
            <a:extLst>
              <a:ext uri="{FF2B5EF4-FFF2-40B4-BE49-F238E27FC236}">
                <a16:creationId xmlns:a16="http://schemas.microsoft.com/office/drawing/2014/main" id="{8838BD27-9ECC-44F9-B280-F14EBE27AA41}"/>
              </a:ext>
            </a:extLst>
          </p:cNvPr>
          <p:cNvSpPr txBox="1"/>
          <p:nvPr/>
        </p:nvSpPr>
        <p:spPr>
          <a:xfrm>
            <a:off x="1275286" y="2099222"/>
            <a:ext cx="6784194" cy="1336135"/>
          </a:xfrm>
          <a:prstGeom prst="rect">
            <a:avLst/>
          </a:prstGeom>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nSpc>
                <a:spcPct val="107000"/>
              </a:lnSpc>
              <a:spcBef>
                <a:spcPts val="500"/>
              </a:spcBef>
              <a:buClr>
                <a:srgbClr val="000000"/>
              </a:buClr>
              <a:buSzPct val="100000"/>
              <a:defRPr/>
            </a:pPr>
            <a:r>
              <a:rPr lang="en-US" sz="2000" b="1" dirty="0">
                <a:latin typeface="Calibri" panose="020F0502020204030204" pitchFamily="34" charset="0"/>
                <a:cs typeface="Calibri" panose="020F0502020204030204" pitchFamily="34" charset="0"/>
                <a:sym typeface="Calibri"/>
              </a:rPr>
              <a:t>    MassHealth</a:t>
            </a:r>
          </a:p>
          <a:p>
            <a:pPr marL="0" lvl="1" indent="233363">
              <a:lnSpc>
                <a:spcPct val="107000"/>
              </a:lnSpc>
              <a:spcBef>
                <a:spcPts val="500"/>
              </a:spcBef>
              <a:buClr>
                <a:srgbClr val="000000"/>
              </a:buClr>
              <a:buSzPct val="100000"/>
              <a:defRPr/>
            </a:pPr>
            <a:r>
              <a:rPr lang="en-US" b="1" i="1" dirty="0">
                <a:latin typeface="Calibri" panose="020F0502020204030204" pitchFamily="34" charset="0"/>
                <a:cs typeface="Calibri" panose="020F0502020204030204" pitchFamily="34" charset="0"/>
                <a:sym typeface="Calibri"/>
              </a:rPr>
              <a:t>Charles (Chuck) T. Pu. MD, FACP, </a:t>
            </a:r>
            <a:r>
              <a:rPr lang="en-US" b="1" i="1" dirty="0" err="1">
                <a:latin typeface="Calibri" panose="020F0502020204030204" pitchFamily="34" charset="0"/>
                <a:cs typeface="Calibri" panose="020F0502020204030204" pitchFamily="34" charset="0"/>
                <a:sym typeface="Calibri"/>
              </a:rPr>
              <a:t>CMD</a:t>
            </a:r>
            <a:endParaRPr lang="en-US" b="1" i="1" dirty="0">
              <a:latin typeface="Calibri" panose="020F0502020204030204" pitchFamily="34" charset="0"/>
              <a:cs typeface="Calibri" panose="020F0502020204030204" pitchFamily="34" charset="0"/>
              <a:sym typeface="Calibri"/>
            </a:endParaRPr>
          </a:p>
          <a:p>
            <a:pPr marL="233363"/>
            <a:r>
              <a:rPr lang="en-US" dirty="0">
                <a:latin typeface="Calibri" panose="020F0502020204030204" pitchFamily="34" charset="0"/>
                <a:cs typeface="Calibri" panose="020F0502020204030204" pitchFamily="34" charset="0"/>
              </a:rPr>
              <a:t>Senior Medical Director, Office of Long Term Services and Supports  </a:t>
            </a:r>
          </a:p>
          <a:p>
            <a:pPr marL="233363">
              <a:spcAft>
                <a:spcPts val="1500"/>
              </a:spcAft>
            </a:pPr>
            <a:r>
              <a:rPr lang="en-US" dirty="0">
                <a:latin typeface="Calibri" panose="020F0502020204030204" pitchFamily="34" charset="0"/>
                <a:cs typeface="Calibri" panose="020F0502020204030204" pitchFamily="34" charset="0"/>
              </a:rPr>
              <a:t>MA Executive Office of Health and Human Services</a:t>
            </a:r>
            <a:endParaRPr lang="en-US" sz="2400" b="1" i="1" dirty="0">
              <a:solidFill>
                <a:srgbClr val="7030A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4441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59657" y="1980686"/>
            <a:ext cx="6624687" cy="798363"/>
          </a:xfrm>
        </p:spPr>
        <p:txBody>
          <a:bodyPr>
            <a:noAutofit/>
          </a:bodyPr>
          <a:lstStyle/>
          <a:p>
            <a:r>
              <a:rPr lang="en-US" sz="2700" b="1" dirty="0">
                <a:latin typeface="Calibri" panose="020F0502020204030204" pitchFamily="34" charset="0"/>
                <a:ea typeface="Aptos" panose="020B0004020202020204" pitchFamily="34" charset="0"/>
              </a:rPr>
              <a:t>Massachusetts Advisory Council on Alzheimer’s Disease and All Other Dementias</a:t>
            </a:r>
            <a:r>
              <a:rPr lang="en-US" sz="2700" dirty="0">
                <a:latin typeface="Calibri" panose="020F0502020204030204" pitchFamily="34" charset="0"/>
                <a:cs typeface="Calibri" panose="020F0502020204030204" pitchFamily="34" charset="0"/>
              </a:rPr>
              <a:t> </a:t>
            </a:r>
          </a:p>
        </p:txBody>
      </p:sp>
      <p:sp>
        <p:nvSpPr>
          <p:cNvPr id="9" name="Text Placeholder 8"/>
          <p:cNvSpPr>
            <a:spLocks noGrp="1"/>
          </p:cNvSpPr>
          <p:nvPr>
            <p:ph type="body" sz="quarter" idx="10"/>
          </p:nvPr>
        </p:nvSpPr>
        <p:spPr>
          <a:xfrm>
            <a:off x="2885090" y="3227650"/>
            <a:ext cx="4843901" cy="798362"/>
          </a:xfrm>
        </p:spPr>
        <p:txBody>
          <a:bodyPr>
            <a:normAutofit lnSpcReduction="10000"/>
          </a:bodyPr>
          <a:lstStyle/>
          <a:p>
            <a:r>
              <a:rPr lang="en-US" i="0" dirty="0">
                <a:solidFill>
                  <a:schemeClr val="tx1"/>
                </a:solidFill>
              </a:rPr>
              <a:t>Public Health and Private Insurers: Opportunities and Challenges Around Dementia Care</a:t>
            </a:r>
          </a:p>
        </p:txBody>
      </p:sp>
      <p:sp>
        <p:nvSpPr>
          <p:cNvPr id="10" name="Text Placeholder 9"/>
          <p:cNvSpPr>
            <a:spLocks noGrp="1"/>
          </p:cNvSpPr>
          <p:nvPr>
            <p:ph type="body" sz="quarter" idx="11"/>
          </p:nvPr>
        </p:nvSpPr>
        <p:spPr>
          <a:xfrm>
            <a:off x="2885090" y="4144189"/>
            <a:ext cx="5888420" cy="902552"/>
          </a:xfrm>
        </p:spPr>
        <p:txBody>
          <a:bodyPr>
            <a:noAutofit/>
          </a:bodyPr>
          <a:lstStyle/>
          <a:p>
            <a:r>
              <a:rPr lang="en-US" sz="1500" i="0" dirty="0">
                <a:latin typeface="+mj-lt"/>
              </a:rPr>
              <a:t>Tanya </a:t>
            </a:r>
            <a:r>
              <a:rPr lang="en-US" sz="1500" i="0" dirty="0" err="1">
                <a:latin typeface="+mj-lt"/>
              </a:rPr>
              <a:t>Pagán</a:t>
            </a:r>
            <a:r>
              <a:rPr lang="en-US" sz="1500" i="0" dirty="0">
                <a:latin typeface="+mj-lt"/>
              </a:rPr>
              <a:t> Raggio-Ashley, MD, MPH, FAAP                                               Acting Chief Medical Officer Regions I and II                                                                    Center for Clinical Standards and Quality</a:t>
            </a:r>
            <a:endParaRPr lang="en-US" i="0" dirty="0">
              <a:latin typeface="+mj-lt"/>
            </a:endParaRPr>
          </a:p>
          <a:p>
            <a:r>
              <a:rPr lang="en-US" sz="1500" i="0" dirty="0">
                <a:latin typeface="+mj-lt"/>
              </a:rPr>
              <a:t>September 10 , 2024</a:t>
            </a:r>
          </a:p>
          <a:p>
            <a:endParaRPr lang="en-US" sz="105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9766" y="987466"/>
            <a:ext cx="2089226" cy="829037"/>
          </a:xfrm>
          <a:prstGeom prst="rect">
            <a:avLst/>
          </a:prstGeom>
        </p:spPr>
      </p:pic>
      <p:sp>
        <p:nvSpPr>
          <p:cNvPr id="2" name="Slide Number Placeholder 3">
            <a:extLst>
              <a:ext uri="{FF2B5EF4-FFF2-40B4-BE49-F238E27FC236}">
                <a16:creationId xmlns:a16="http://schemas.microsoft.com/office/drawing/2014/main" id="{5DB1C729-56E5-FD7D-FD86-87FB2B3245EF}"/>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22</a:t>
            </a:fld>
            <a:endParaRPr lang="en-US" dirty="0">
              <a:solidFill>
                <a:schemeClr val="tx2"/>
              </a:solidFill>
            </a:endParaRPr>
          </a:p>
        </p:txBody>
      </p:sp>
    </p:spTree>
    <p:extLst>
      <p:ext uri="{BB962C8B-B14F-4D97-AF65-F5344CB8AC3E}">
        <p14:creationId xmlns:p14="http://schemas.microsoft.com/office/powerpoint/2010/main" val="354052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764"/>
                </a:solidFill>
                <a:latin typeface="Gill Sans MT" panose="020B0502020104020203" pitchFamily="34" charset="0"/>
              </a:rPr>
              <a:t> </a:t>
            </a:r>
          </a:p>
        </p:txBody>
      </p:sp>
      <p:sp>
        <p:nvSpPr>
          <p:cNvPr id="3" name="Content Placeholder 2"/>
          <p:cNvSpPr>
            <a:spLocks noGrp="1"/>
          </p:cNvSpPr>
          <p:nvPr>
            <p:ph idx="1"/>
          </p:nvPr>
        </p:nvSpPr>
        <p:spPr>
          <a:xfrm>
            <a:off x="1040130" y="1267969"/>
            <a:ext cx="7162800" cy="4156473"/>
          </a:xfrm>
        </p:spPr>
        <p:txBody>
          <a:bodyPr>
            <a:normAutofit fontScale="55000" lnSpcReduction="20000"/>
          </a:bodyPr>
          <a:lstStyle/>
          <a:p>
            <a:pPr marL="0" indent="0">
              <a:spcBef>
                <a:spcPts val="0"/>
              </a:spcBef>
              <a:buNone/>
              <a:defRPr/>
            </a:pPr>
            <a:r>
              <a:rPr lang="en-US" sz="3200" dirty="0"/>
              <a:t>This presentation was prepared as a tool to assist providers and is not intended to grant rights or impose obligations. Although every reasonable effort has been made to assure the accuracy of the information within these pages, the ultimate responsibility for the correct submission of claims and response to any remittance advice lies with the provider of services. </a:t>
            </a:r>
          </a:p>
          <a:p>
            <a:pPr marL="0" indent="0">
              <a:spcBef>
                <a:spcPts val="0"/>
              </a:spcBef>
              <a:buNone/>
              <a:defRPr/>
            </a:pPr>
            <a:endParaRPr lang="en-US" sz="3200" dirty="0"/>
          </a:p>
          <a:p>
            <a:pPr marL="0" indent="0">
              <a:spcBef>
                <a:spcPts val="0"/>
              </a:spcBef>
              <a:buNone/>
              <a:defRPr/>
            </a:pPr>
            <a:r>
              <a:rPr lang="en-US" sz="3200" dirty="0"/>
              <a:t>This presentation is a general summary that explains certain aspects of the Medicare Program, but is not a legal document. The official Medicare Program provisions are contained in the relevant laws, regulations, and rulings. Medicare policy changes frequently, and links to the source documents have been provided within the document for your reference</a:t>
            </a:r>
          </a:p>
          <a:p>
            <a:pPr marL="0" indent="0">
              <a:spcBef>
                <a:spcPts val="0"/>
              </a:spcBef>
              <a:buNone/>
              <a:defRPr/>
            </a:pPr>
            <a:endParaRPr lang="en-US" sz="3200" dirty="0"/>
          </a:p>
          <a:p>
            <a:pPr marL="0" indent="0">
              <a:spcBef>
                <a:spcPts val="0"/>
              </a:spcBef>
              <a:buNone/>
              <a:defRPr/>
            </a:pPr>
            <a:r>
              <a:rPr lang="en-US" sz="3200" dirty="0"/>
              <a:t>The Centers for Medicare &amp; Medicaid Services (CMS) employees, agents, and staff make no representation, warranty, or guarantee that this compilation of Medicare information is error-free and will bear no responsibility or liability for the results or consequences of the use of this guide. </a:t>
            </a:r>
          </a:p>
          <a:p>
            <a:pPr marL="0" indent="0">
              <a:spcBef>
                <a:spcPts val="0"/>
              </a:spcBef>
              <a:buNone/>
              <a:defRPr/>
            </a:pPr>
            <a:endParaRPr lang="en-US" sz="3200" dirty="0"/>
          </a:p>
          <a:p>
            <a:pPr marL="0" indent="0" algn="ctr">
              <a:spcBef>
                <a:spcPts val="0"/>
              </a:spcBef>
              <a:buNone/>
              <a:defRPr/>
            </a:pPr>
            <a:r>
              <a:rPr lang="en-US" sz="3200" b="1" dirty="0"/>
              <a:t>No financial conflicts to disclose</a:t>
            </a:r>
          </a:p>
          <a:p>
            <a:endParaRPr lang="en-US" dirty="0">
              <a:solidFill>
                <a:srgbClr val="003764"/>
              </a:solidFill>
              <a:latin typeface="Gill Sans MT" panose="020B0502020104020203" pitchFamily="34" charset="0"/>
            </a:endParaRPr>
          </a:p>
        </p:txBody>
      </p:sp>
      <p:sp>
        <p:nvSpPr>
          <p:cNvPr id="4" name="Slide Number Placeholder 3">
            <a:extLst>
              <a:ext uri="{FF2B5EF4-FFF2-40B4-BE49-F238E27FC236}">
                <a16:creationId xmlns:a16="http://schemas.microsoft.com/office/drawing/2014/main" id="{C25D1DC5-3683-A547-7DFD-73231D6BF313}"/>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23</a:t>
            </a:fld>
            <a:endParaRPr lang="en-US" dirty="0">
              <a:solidFill>
                <a:schemeClr val="tx2"/>
              </a:solidFill>
            </a:endParaRPr>
          </a:p>
        </p:txBody>
      </p:sp>
    </p:spTree>
    <p:extLst>
      <p:ext uri="{BB962C8B-B14F-4D97-AF65-F5344CB8AC3E}">
        <p14:creationId xmlns:p14="http://schemas.microsoft.com/office/powerpoint/2010/main" val="2908820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BDB1D5-6D2D-8957-D5FE-77A61E287A59}"/>
              </a:ext>
            </a:extLst>
          </p:cNvPr>
          <p:cNvSpPr>
            <a:spLocks noGrp="1"/>
          </p:cNvSpPr>
          <p:nvPr>
            <p:ph type="title"/>
          </p:nvPr>
        </p:nvSpPr>
        <p:spPr/>
        <p:txBody>
          <a:bodyPr>
            <a:normAutofit/>
          </a:bodyPr>
          <a:lstStyle/>
          <a:p>
            <a:r>
              <a:rPr lang="en-US" sz="2400" b="1" dirty="0">
                <a:solidFill>
                  <a:srgbClr val="262626"/>
                </a:solidFill>
                <a:highlight>
                  <a:srgbClr val="FFFFFF"/>
                </a:highlight>
                <a:latin typeface="var(--font-lexend)"/>
              </a:rPr>
              <a:t>Guiding an Improved Dementia Experience (GUIDE) Model</a:t>
            </a:r>
            <a:endParaRPr lang="en-US" sz="2400" dirty="0"/>
          </a:p>
        </p:txBody>
      </p:sp>
      <p:sp>
        <p:nvSpPr>
          <p:cNvPr id="6" name="Content Placeholder 5">
            <a:extLst>
              <a:ext uri="{FF2B5EF4-FFF2-40B4-BE49-F238E27FC236}">
                <a16:creationId xmlns:a16="http://schemas.microsoft.com/office/drawing/2014/main" id="{4949F261-19B3-7484-4640-0A1DCF92110A}"/>
              </a:ext>
            </a:extLst>
          </p:cNvPr>
          <p:cNvSpPr>
            <a:spLocks noGrp="1"/>
          </p:cNvSpPr>
          <p:nvPr>
            <p:ph idx="1"/>
          </p:nvPr>
        </p:nvSpPr>
        <p:spPr/>
        <p:txBody>
          <a:bodyPr>
            <a:normAutofit/>
          </a:bodyPr>
          <a:lstStyle/>
          <a:p>
            <a:r>
              <a:rPr lang="en-US" b="0" i="0" dirty="0">
                <a:solidFill>
                  <a:srgbClr val="262626"/>
                </a:solidFill>
                <a:effectLst/>
                <a:highlight>
                  <a:srgbClr val="FFFFFF"/>
                </a:highlight>
                <a:latin typeface="public_sans"/>
              </a:rPr>
              <a:t>Dementia affects more than 6.7 million Americans in 2023, with 14 million projected cases by 2060. </a:t>
            </a:r>
          </a:p>
          <a:p>
            <a:r>
              <a:rPr lang="en-US" b="0" i="0" dirty="0">
                <a:solidFill>
                  <a:srgbClr val="262626"/>
                </a:solidFill>
                <a:effectLst/>
                <a:highlight>
                  <a:srgbClr val="FFFFFF"/>
                </a:highlight>
                <a:latin typeface="public_sans"/>
              </a:rPr>
              <a:t>People with dementia often have multiple chronic conditions and receive fragmented care, leading to high rates of hospitalization and emergency department visits. </a:t>
            </a:r>
          </a:p>
          <a:p>
            <a:r>
              <a:rPr lang="en-US" b="0" i="0" dirty="0">
                <a:solidFill>
                  <a:srgbClr val="262626"/>
                </a:solidFill>
                <a:effectLst/>
                <a:highlight>
                  <a:srgbClr val="FFFFFF"/>
                </a:highlight>
                <a:latin typeface="public_sans"/>
              </a:rPr>
              <a:t>They also may have behavioral health symptoms and often need 24/7 care</a:t>
            </a:r>
          </a:p>
          <a:p>
            <a:r>
              <a:rPr lang="en-US" b="0" i="0" dirty="0">
                <a:solidFill>
                  <a:srgbClr val="262626"/>
                </a:solidFill>
                <a:effectLst/>
                <a:highlight>
                  <a:srgbClr val="FFFFFF"/>
                </a:highlight>
                <a:latin typeface="public_sans"/>
              </a:rPr>
              <a:t>The challenges of managing health care, providing constant support, and dealing with the behavioral and psychological symptoms of dementia can present a significant mental, physical, emotional, and financial burden for caregivers and disproportionately impact Black, Hispanic, and Asian Americans, Native Hawaiian, and Pacific Islander populations.</a:t>
            </a:r>
          </a:p>
          <a:p>
            <a:pPr marL="0" indent="0">
              <a:buNone/>
            </a:pPr>
            <a:endParaRPr lang="en-US" dirty="0"/>
          </a:p>
        </p:txBody>
      </p:sp>
      <p:sp>
        <p:nvSpPr>
          <p:cNvPr id="2" name="Slide Number Placeholder 3">
            <a:extLst>
              <a:ext uri="{FF2B5EF4-FFF2-40B4-BE49-F238E27FC236}">
                <a16:creationId xmlns:a16="http://schemas.microsoft.com/office/drawing/2014/main" id="{09D365D6-999F-1D59-BD84-9DC71D6D170D}"/>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24</a:t>
            </a:fld>
            <a:endParaRPr lang="en-US" dirty="0">
              <a:solidFill>
                <a:schemeClr val="tx2"/>
              </a:solidFill>
            </a:endParaRPr>
          </a:p>
        </p:txBody>
      </p:sp>
    </p:spTree>
    <p:extLst>
      <p:ext uri="{BB962C8B-B14F-4D97-AF65-F5344CB8AC3E}">
        <p14:creationId xmlns:p14="http://schemas.microsoft.com/office/powerpoint/2010/main" val="2692737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81EA5-0F2F-7449-D565-1C977A2C6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22315-4B5C-6506-43B5-AC1E14B9CD34}"/>
              </a:ext>
            </a:extLst>
          </p:cNvPr>
          <p:cNvSpPr>
            <a:spLocks noGrp="1"/>
          </p:cNvSpPr>
          <p:nvPr>
            <p:ph type="title"/>
          </p:nvPr>
        </p:nvSpPr>
        <p:spPr>
          <a:xfrm>
            <a:off x="457200" y="1030136"/>
            <a:ext cx="8229600" cy="457200"/>
          </a:xfrm>
        </p:spPr>
        <p:txBody>
          <a:bodyPr>
            <a:normAutofit fontScale="90000"/>
          </a:bodyPr>
          <a:lstStyle/>
          <a:p>
            <a:r>
              <a:rPr lang="en-US" dirty="0">
                <a:solidFill>
                  <a:srgbClr val="003764"/>
                </a:solidFill>
                <a:latin typeface="Gill Sans MT" panose="020B0502020104020203" pitchFamily="34" charset="0"/>
              </a:rPr>
              <a:t>CMS - Scope</a:t>
            </a:r>
          </a:p>
        </p:txBody>
      </p:sp>
      <p:sp>
        <p:nvSpPr>
          <p:cNvPr id="3" name="Content Placeholder 2">
            <a:extLst>
              <a:ext uri="{FF2B5EF4-FFF2-40B4-BE49-F238E27FC236}">
                <a16:creationId xmlns:a16="http://schemas.microsoft.com/office/drawing/2014/main" id="{FC537A32-7222-A184-48A9-08736FF55282}"/>
              </a:ext>
            </a:extLst>
          </p:cNvPr>
          <p:cNvSpPr>
            <a:spLocks noGrp="1"/>
          </p:cNvSpPr>
          <p:nvPr>
            <p:ph idx="1"/>
          </p:nvPr>
        </p:nvSpPr>
        <p:spPr>
          <a:xfrm>
            <a:off x="350904" y="1587023"/>
            <a:ext cx="7391400" cy="4118447"/>
          </a:xfrm>
        </p:spPr>
        <p:txBody>
          <a:bodyPr>
            <a:noAutofit/>
          </a:bodyPr>
          <a:lstStyle/>
          <a:p>
            <a:r>
              <a:rPr lang="en-US" sz="1400" dirty="0">
                <a:latin typeface="+mj-lt"/>
              </a:rPr>
              <a:t>As the largest single purchaser of health care dollars, Medicare plays a key role in transitioning our health care system away from fee-for-service and towards value-based care. </a:t>
            </a:r>
          </a:p>
          <a:p>
            <a:r>
              <a:rPr lang="en-US" sz="1400" dirty="0">
                <a:latin typeface="+mj-lt"/>
              </a:rPr>
              <a:t>CMS is the largest purchaser of health care in the world </a:t>
            </a:r>
          </a:p>
          <a:p>
            <a:r>
              <a:rPr lang="en-US" sz="1400" dirty="0">
                <a:latin typeface="+mj-lt"/>
              </a:rPr>
              <a:t>CMS programs provide health care coverage to over 170M people, or 1 of every 3 Americans (Medicare, Medicaid, CHIP, Basic)</a:t>
            </a:r>
          </a:p>
          <a:p>
            <a:pPr lvl="0"/>
            <a:r>
              <a:rPr lang="en-US" sz="1400" dirty="0">
                <a:latin typeface="+mj-lt"/>
              </a:rPr>
              <a:t>In 2022, more than 66M people are enrolled in Medicare, with more than 88M enrolled in Medicaid and CHIP</a:t>
            </a:r>
          </a:p>
          <a:p>
            <a:r>
              <a:rPr lang="en-US" sz="1400" dirty="0">
                <a:latin typeface="+mj-lt"/>
              </a:rPr>
              <a:t>More than 12 million people are enrolled in both programs, and these individuals have very high rates of chronic illness; most with multiple chronic conditions</a:t>
            </a:r>
          </a:p>
          <a:p>
            <a:r>
              <a:rPr lang="en-US" sz="1400" dirty="0">
                <a:highlight>
                  <a:srgbClr val="FFFFFF"/>
                </a:highlight>
                <a:latin typeface="+mj-lt"/>
              </a:rPr>
              <a:t>Most Medicare beneficiaries  - over 80%  - are over age 65</a:t>
            </a:r>
            <a:endParaRPr lang="en-US" sz="1400" dirty="0">
              <a:latin typeface="+mj-lt"/>
            </a:endParaRPr>
          </a:p>
          <a:p>
            <a:r>
              <a:rPr lang="en-US" sz="1400" dirty="0">
                <a:latin typeface="+mj-lt"/>
              </a:rPr>
              <a:t>Some people come into Medicare first, typically through age, and others become beneficiaries because of disability or other health status (e.g. renal disease)</a:t>
            </a:r>
          </a:p>
          <a:p>
            <a:pPr lvl="0"/>
            <a:r>
              <a:rPr lang="en-US" sz="1400" dirty="0">
                <a:latin typeface="+mj-lt"/>
              </a:rPr>
              <a:t>Beneficiaries with Medicaid or no supplemental coverage were more likely to be Black, covered by Medicare based on disability, and have functional limitations</a:t>
            </a:r>
          </a:p>
          <a:p>
            <a:pPr marL="0" indent="0">
              <a:buNone/>
            </a:pPr>
            <a:endParaRPr lang="en-US" sz="1400" dirty="0"/>
          </a:p>
          <a:p>
            <a:pPr marL="0" indent="0" algn="ctr">
              <a:buNone/>
            </a:pPr>
            <a:r>
              <a:rPr lang="en-US" sz="1400" dirty="0">
                <a:hlinkClick r:id="" action="ppaction://noaction"/>
              </a:rPr>
              <a:t>Medicare Beneficiary Enrollment Trends and Demographic Characteristics </a:t>
            </a:r>
            <a:r>
              <a:rPr lang="en-US" sz="1400" dirty="0"/>
              <a:t> </a:t>
            </a:r>
          </a:p>
          <a:p>
            <a:endParaRPr lang="en-US" sz="2000" dirty="0">
              <a:solidFill>
                <a:srgbClr val="003764"/>
              </a:solidFill>
              <a:latin typeface="Gill Sans MT" panose="020B0502020104020203" pitchFamily="34" charset="0"/>
            </a:endParaRPr>
          </a:p>
        </p:txBody>
      </p:sp>
      <p:sp>
        <p:nvSpPr>
          <p:cNvPr id="4" name="Slide Number Placeholder 3">
            <a:extLst>
              <a:ext uri="{FF2B5EF4-FFF2-40B4-BE49-F238E27FC236}">
                <a16:creationId xmlns:a16="http://schemas.microsoft.com/office/drawing/2014/main" id="{E84EA696-224B-E774-4D70-435F91F2247B}"/>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25</a:t>
            </a:fld>
            <a:endParaRPr lang="en-US" dirty="0">
              <a:solidFill>
                <a:schemeClr val="tx2"/>
              </a:solidFill>
            </a:endParaRPr>
          </a:p>
        </p:txBody>
      </p:sp>
    </p:spTree>
    <p:extLst>
      <p:ext uri="{BB962C8B-B14F-4D97-AF65-F5344CB8AC3E}">
        <p14:creationId xmlns:p14="http://schemas.microsoft.com/office/powerpoint/2010/main" val="3086526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171E-3D32-4AFE-A2BF-42EAD326AE48}"/>
              </a:ext>
            </a:extLst>
          </p:cNvPr>
          <p:cNvSpPr>
            <a:spLocks noGrp="1"/>
          </p:cNvSpPr>
          <p:nvPr>
            <p:ph type="title"/>
          </p:nvPr>
        </p:nvSpPr>
        <p:spPr>
          <a:xfrm>
            <a:off x="1020537" y="959644"/>
            <a:ext cx="6980464" cy="754857"/>
          </a:xfrm>
          <a:noFill/>
        </p:spPr>
        <p:txBody>
          <a:bodyPr>
            <a:noAutofit/>
          </a:bodyPr>
          <a:lstStyle/>
          <a:p>
            <a:pPr algn="ctr"/>
            <a:r>
              <a:rPr lang="en-US" sz="2100" dirty="0">
                <a:solidFill>
                  <a:schemeClr val="accent1"/>
                </a:solidFill>
              </a:rPr>
              <a:t>Percentage of Medicare FFS Beneficiaries with 21 Selected Chronic Conditions:  2021</a:t>
            </a:r>
          </a:p>
        </p:txBody>
      </p:sp>
      <p:sp>
        <p:nvSpPr>
          <p:cNvPr id="4" name="Slide Number Placeholder 3">
            <a:extLst>
              <a:ext uri="{FF2B5EF4-FFF2-40B4-BE49-F238E27FC236}">
                <a16:creationId xmlns:a16="http://schemas.microsoft.com/office/drawing/2014/main" id="{DBEC4E5D-E845-4064-BAA2-E5C2C1772F5C}"/>
              </a:ext>
            </a:extLst>
          </p:cNvPr>
          <p:cNvSpPr>
            <a:spLocks noGrp="1"/>
          </p:cNvSpPr>
          <p:nvPr>
            <p:ph type="sldNum" sz="quarter" idx="4"/>
          </p:nvPr>
        </p:nvSpPr>
        <p:spPr/>
        <p:txBody>
          <a:bodyPr/>
          <a:lstStyle/>
          <a:p>
            <a:pPr defTabSz="685800"/>
            <a:fld id="{C9B90C7E-19BC-E445-B622-80F592729A1F}" type="slidenum">
              <a:rPr lang="en-US">
                <a:solidFill>
                  <a:prstClr val="black">
                    <a:tint val="75000"/>
                  </a:prstClr>
                </a:solidFill>
                <a:latin typeface="Aptos" panose="02110004020202020204"/>
              </a:rPr>
              <a:pPr defTabSz="685800"/>
              <a:t>26</a:t>
            </a:fld>
            <a:endParaRPr lang="en-US" dirty="0">
              <a:solidFill>
                <a:prstClr val="black">
                  <a:tint val="75000"/>
                </a:prstClr>
              </a:solidFill>
              <a:latin typeface="Aptos" panose="02110004020202020204"/>
            </a:endParaRPr>
          </a:p>
        </p:txBody>
      </p:sp>
      <p:graphicFrame>
        <p:nvGraphicFramePr>
          <p:cNvPr id="5" name="Chart 4" descr="This slide is a graphic showing the percentage of Medicare fee for service beneficiaries with 21 selected conditions in the year 2021, and it includes Alzheimer's disease. The percentage of diagnosed dementia is five percent in people with only one chronic condition, 16 percent with two, 25 percent with three, and 54 percent with three to five conditions or more. ">
            <a:extLst>
              <a:ext uri="{FF2B5EF4-FFF2-40B4-BE49-F238E27FC236}">
                <a16:creationId xmlns:a16="http://schemas.microsoft.com/office/drawing/2014/main" id="{0ED87044-022F-4C03-84CB-34910D67A5CB}"/>
              </a:ext>
            </a:extLst>
          </p:cNvPr>
          <p:cNvGraphicFramePr>
            <a:graphicFrameLocks noGrp="1"/>
          </p:cNvGraphicFramePr>
          <p:nvPr/>
        </p:nvGraphicFramePr>
        <p:xfrm>
          <a:off x="1322916" y="1418036"/>
          <a:ext cx="6620934" cy="448032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Rounded Corners 5">
            <a:extLst>
              <a:ext uri="{FF2B5EF4-FFF2-40B4-BE49-F238E27FC236}">
                <a16:creationId xmlns:a16="http://schemas.microsoft.com/office/drawing/2014/main" id="{BFEF0402-57FE-FFED-DBFF-271B11A32A43}"/>
              </a:ext>
            </a:extLst>
          </p:cNvPr>
          <p:cNvSpPr/>
          <p:nvPr/>
        </p:nvSpPr>
        <p:spPr>
          <a:xfrm>
            <a:off x="1904302" y="3701118"/>
            <a:ext cx="5916782" cy="209725"/>
          </a:xfrm>
          <a:prstGeom prst="roundRect">
            <a:avLst>
              <a:gd name="adj" fmla="val 0"/>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prstClr val="white"/>
              </a:solidFill>
              <a:latin typeface="Aptos" panose="02110004020202020204"/>
            </a:endParaRPr>
          </a:p>
        </p:txBody>
      </p:sp>
      <p:sp>
        <p:nvSpPr>
          <p:cNvPr id="3" name="Slide Number Placeholder 3">
            <a:extLst>
              <a:ext uri="{FF2B5EF4-FFF2-40B4-BE49-F238E27FC236}">
                <a16:creationId xmlns:a16="http://schemas.microsoft.com/office/drawing/2014/main" id="{42A5F7E4-17E3-FCB6-9F01-9ECF4D6893A4}"/>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26</a:t>
            </a:fld>
            <a:endParaRPr lang="en-US" dirty="0">
              <a:solidFill>
                <a:schemeClr val="tx2"/>
              </a:solidFill>
            </a:endParaRPr>
          </a:p>
        </p:txBody>
      </p:sp>
    </p:spTree>
    <p:extLst>
      <p:ext uri="{BB962C8B-B14F-4D97-AF65-F5344CB8AC3E}">
        <p14:creationId xmlns:p14="http://schemas.microsoft.com/office/powerpoint/2010/main" val="1890401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1A2D8-5B15-98FF-6034-B0BE353CFCFF}"/>
              </a:ext>
            </a:extLst>
          </p:cNvPr>
          <p:cNvPicPr>
            <a:picLocks noChangeAspect="1"/>
          </p:cNvPicPr>
          <p:nvPr/>
        </p:nvPicPr>
        <p:blipFill>
          <a:blip r:embed="rId3"/>
          <a:stretch>
            <a:fillRect/>
          </a:stretch>
        </p:blipFill>
        <p:spPr>
          <a:xfrm>
            <a:off x="3262544" y="1292192"/>
            <a:ext cx="5793323" cy="4072696"/>
          </a:xfrm>
          <a:prstGeom prst="rect">
            <a:avLst/>
          </a:prstGeom>
        </p:spPr>
      </p:pic>
      <p:sp>
        <p:nvSpPr>
          <p:cNvPr id="9" name="Title 8">
            <a:extLst>
              <a:ext uri="{FF2B5EF4-FFF2-40B4-BE49-F238E27FC236}">
                <a16:creationId xmlns:a16="http://schemas.microsoft.com/office/drawing/2014/main" id="{B75793BA-6811-1435-160F-BBBC4F1B15FF}"/>
              </a:ext>
            </a:extLst>
          </p:cNvPr>
          <p:cNvSpPr>
            <a:spLocks noGrp="1"/>
          </p:cNvSpPr>
          <p:nvPr>
            <p:ph type="title"/>
          </p:nvPr>
        </p:nvSpPr>
        <p:spPr/>
        <p:txBody>
          <a:bodyPr>
            <a:normAutofit/>
          </a:bodyPr>
          <a:lstStyle/>
          <a:p>
            <a:pPr algn="ctr"/>
            <a:br>
              <a:rPr lang="en-US" b="1" i="0" dirty="0">
                <a:solidFill>
                  <a:srgbClr val="262626"/>
                </a:solidFill>
                <a:effectLst/>
                <a:highlight>
                  <a:srgbClr val="FFFFFF"/>
                </a:highlight>
                <a:latin typeface="var(--font-lexend)"/>
              </a:rPr>
            </a:br>
            <a:br>
              <a:rPr lang="en-US" b="1" i="0" dirty="0">
                <a:solidFill>
                  <a:srgbClr val="262626"/>
                </a:solidFill>
                <a:effectLst/>
                <a:highlight>
                  <a:srgbClr val="FFFFFF"/>
                </a:highlight>
                <a:latin typeface="var(--font-lexend)"/>
              </a:rPr>
            </a:br>
            <a:endParaRPr lang="en-US" dirty="0"/>
          </a:p>
        </p:txBody>
      </p:sp>
      <p:sp>
        <p:nvSpPr>
          <p:cNvPr id="13" name="Text Placeholder 12">
            <a:extLst>
              <a:ext uri="{FF2B5EF4-FFF2-40B4-BE49-F238E27FC236}">
                <a16:creationId xmlns:a16="http://schemas.microsoft.com/office/drawing/2014/main" id="{B7FC5AC6-81E6-98F4-AC3B-EFE4E5CCA96C}"/>
              </a:ext>
            </a:extLst>
          </p:cNvPr>
          <p:cNvSpPr>
            <a:spLocks noGrp="1"/>
          </p:cNvSpPr>
          <p:nvPr>
            <p:ph type="body" sz="half" idx="2"/>
          </p:nvPr>
        </p:nvSpPr>
        <p:spPr>
          <a:xfrm>
            <a:off x="303195" y="1124352"/>
            <a:ext cx="2859475" cy="4533499"/>
          </a:xfrm>
        </p:spPr>
        <p:txBody>
          <a:bodyPr>
            <a:noAutofit/>
          </a:bodyPr>
          <a:lstStyle/>
          <a:p>
            <a:r>
              <a:rPr lang="en-US" sz="1350" b="1" dirty="0">
                <a:solidFill>
                  <a:srgbClr val="262626"/>
                </a:solidFill>
                <a:highlight>
                  <a:srgbClr val="FFFFFF"/>
                </a:highlight>
                <a:latin typeface="public_sans"/>
              </a:rPr>
              <a:t>The GUIDE Model</a:t>
            </a:r>
            <a:r>
              <a:rPr lang="en-US" sz="1350" dirty="0">
                <a:solidFill>
                  <a:srgbClr val="262626"/>
                </a:solidFill>
                <a:highlight>
                  <a:srgbClr val="FFFFFF"/>
                </a:highlight>
                <a:latin typeface="public_sans"/>
              </a:rPr>
              <a:t> is testing an alternative payment methodology for participants that deliver comprehensive, coordinated dementia care. </a:t>
            </a:r>
          </a:p>
          <a:p>
            <a:r>
              <a:rPr lang="en-US" sz="1350" dirty="0">
                <a:solidFill>
                  <a:srgbClr val="262626"/>
                </a:solidFill>
                <a:highlight>
                  <a:srgbClr val="FFFFFF"/>
                </a:highlight>
                <a:latin typeface="public_sans"/>
              </a:rPr>
              <a:t>Participants will assign people with dementia and their caregivers to a </a:t>
            </a:r>
            <a:r>
              <a:rPr lang="en-US" sz="1350" b="1" dirty="0">
                <a:solidFill>
                  <a:srgbClr val="262626"/>
                </a:solidFill>
                <a:highlight>
                  <a:srgbClr val="FFFFFF"/>
                </a:highlight>
                <a:latin typeface="public_sans"/>
              </a:rPr>
              <a:t>Care Navigator who will help them access GUIDE services and supports</a:t>
            </a:r>
            <a:r>
              <a:rPr lang="en-US" sz="1350" dirty="0">
                <a:solidFill>
                  <a:srgbClr val="262626"/>
                </a:solidFill>
                <a:highlight>
                  <a:srgbClr val="FFFFFF"/>
                </a:highlight>
                <a:latin typeface="public_sans"/>
              </a:rPr>
              <a:t>, </a:t>
            </a:r>
            <a:r>
              <a:rPr lang="en-US" sz="1350" b="1" dirty="0">
                <a:solidFill>
                  <a:srgbClr val="262626"/>
                </a:solidFill>
                <a:highlight>
                  <a:srgbClr val="FFFFFF"/>
                </a:highlight>
                <a:latin typeface="public_sans"/>
              </a:rPr>
              <a:t>and non-GUIDE services and supports </a:t>
            </a:r>
            <a:r>
              <a:rPr lang="en-US" sz="1350" dirty="0">
                <a:solidFill>
                  <a:srgbClr val="262626"/>
                </a:solidFill>
                <a:highlight>
                  <a:srgbClr val="FFFFFF"/>
                </a:highlight>
                <a:latin typeface="public_sans"/>
              </a:rPr>
              <a:t>including clinical services and non-clinical services such as meals and transportation through community-based organizations</a:t>
            </a:r>
          </a:p>
          <a:p>
            <a:r>
              <a:rPr lang="en-US" sz="1350" dirty="0">
                <a:solidFill>
                  <a:srgbClr val="262626"/>
                </a:solidFill>
                <a:highlight>
                  <a:srgbClr val="FFFFFF"/>
                </a:highlight>
                <a:latin typeface="public_sans"/>
              </a:rPr>
              <a:t>Unpaid caregivers will be connected to evidence-based education and support, such as training programs on best practices for caring for a loved one with dementia… also help caregivers access </a:t>
            </a:r>
            <a:r>
              <a:rPr lang="en-US" sz="1350" b="1" dirty="0">
                <a:solidFill>
                  <a:srgbClr val="262626"/>
                </a:solidFill>
                <a:highlight>
                  <a:srgbClr val="FFFFFF"/>
                </a:highlight>
                <a:latin typeface="public_sans"/>
              </a:rPr>
              <a:t>respite services</a:t>
            </a:r>
            <a:endParaRPr lang="en-US" sz="1350" dirty="0">
              <a:solidFill>
                <a:srgbClr val="262626"/>
              </a:solidFill>
              <a:highlight>
                <a:srgbClr val="FFFFFF"/>
              </a:highlight>
              <a:latin typeface="public_sans"/>
            </a:endParaRPr>
          </a:p>
        </p:txBody>
      </p:sp>
      <p:sp>
        <p:nvSpPr>
          <p:cNvPr id="3" name="TextBox 2">
            <a:extLst>
              <a:ext uri="{FF2B5EF4-FFF2-40B4-BE49-F238E27FC236}">
                <a16:creationId xmlns:a16="http://schemas.microsoft.com/office/drawing/2014/main" id="{6CA6298F-D5DB-4CCE-9D9B-5BE14EFE1E5D}"/>
              </a:ext>
            </a:extLst>
          </p:cNvPr>
          <p:cNvSpPr txBox="1"/>
          <p:nvPr/>
        </p:nvSpPr>
        <p:spPr>
          <a:xfrm>
            <a:off x="303195" y="5178457"/>
            <a:ext cx="2949178" cy="507831"/>
          </a:xfrm>
          <a:prstGeom prst="rect">
            <a:avLst/>
          </a:prstGeom>
          <a:noFill/>
        </p:spPr>
        <p:txBody>
          <a:bodyPr wrap="square">
            <a:spAutoFit/>
          </a:bodyPr>
          <a:lstStyle/>
          <a:p>
            <a:pPr defTabSz="685800"/>
            <a:r>
              <a:rPr lang="en-US" sz="1350" dirty="0">
                <a:solidFill>
                  <a:prstClr val="black"/>
                </a:solidFill>
                <a:latin typeface="Segoe UI"/>
                <a:ea typeface="+mn-lt"/>
                <a:cs typeface="Segoe UI"/>
                <a:hlinkClick r:id="rId4"/>
              </a:rPr>
              <a:t>https://www.cms.gov/priorities/innovation/innovation-models/guide</a:t>
            </a:r>
            <a:endParaRPr lang="en-US" sz="1350" b="1" dirty="0">
              <a:solidFill>
                <a:prstClr val="black"/>
              </a:solidFill>
              <a:latin typeface="Aptos" panose="02110004020202020204"/>
            </a:endParaRPr>
          </a:p>
        </p:txBody>
      </p:sp>
      <p:sp>
        <p:nvSpPr>
          <p:cNvPr id="2" name="Slide Number Placeholder 3">
            <a:extLst>
              <a:ext uri="{FF2B5EF4-FFF2-40B4-BE49-F238E27FC236}">
                <a16:creationId xmlns:a16="http://schemas.microsoft.com/office/drawing/2014/main" id="{62A820DE-69AE-68AA-14ED-70DD0919D72D}"/>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27</a:t>
            </a:fld>
            <a:endParaRPr lang="en-US" dirty="0">
              <a:solidFill>
                <a:schemeClr val="tx2"/>
              </a:solidFill>
            </a:endParaRPr>
          </a:p>
        </p:txBody>
      </p:sp>
    </p:spTree>
    <p:extLst>
      <p:ext uri="{BB962C8B-B14F-4D97-AF65-F5344CB8AC3E}">
        <p14:creationId xmlns:p14="http://schemas.microsoft.com/office/powerpoint/2010/main" val="3947456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phic 3">
            <a:extLst>
              <a:ext uri="{FF2B5EF4-FFF2-40B4-BE49-F238E27FC236}">
                <a16:creationId xmlns:a16="http://schemas.microsoft.com/office/drawing/2014/main" id="{37DAFD78-21D7-F46B-63C9-078D34320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7250"/>
            <a:ext cx="9145428" cy="511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A5718C31-372E-4E4C-C126-DADEB80D8AE3}"/>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28</a:t>
            </a:fld>
            <a:endParaRPr lang="en-US" dirty="0">
              <a:solidFill>
                <a:schemeClr val="tx2"/>
              </a:solidFill>
            </a:endParaRPr>
          </a:p>
        </p:txBody>
      </p:sp>
    </p:spTree>
    <p:extLst>
      <p:ext uri="{BB962C8B-B14F-4D97-AF65-F5344CB8AC3E}">
        <p14:creationId xmlns:p14="http://schemas.microsoft.com/office/powerpoint/2010/main" val="3747405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phic 5">
            <a:extLst>
              <a:ext uri="{FF2B5EF4-FFF2-40B4-BE49-F238E27FC236}">
                <a16:creationId xmlns:a16="http://schemas.microsoft.com/office/drawing/2014/main" id="{232E1C16-6037-5A07-16FB-344F7D142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29987"/>
            <a:ext cx="9195341" cy="517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249AC3C2-F84D-1107-868D-812091D11912}"/>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29</a:t>
            </a:fld>
            <a:endParaRPr lang="en-US" dirty="0">
              <a:solidFill>
                <a:schemeClr val="tx2"/>
              </a:solidFill>
            </a:endParaRPr>
          </a:p>
        </p:txBody>
      </p:sp>
    </p:spTree>
    <p:extLst>
      <p:ext uri="{BB962C8B-B14F-4D97-AF65-F5344CB8AC3E}">
        <p14:creationId xmlns:p14="http://schemas.microsoft.com/office/powerpoint/2010/main" val="225240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4280" y="85059"/>
            <a:ext cx="5901069" cy="765545"/>
          </a:xfrm>
        </p:spPr>
        <p:txBody>
          <a:bodyPr/>
          <a:lstStyle/>
          <a:p>
            <a:pPr marL="285750" indent="-285750"/>
            <a:r>
              <a:rPr lang="en-US" dirty="0"/>
              <a:t>2. Public and Private Insurers: Opportunities and Challenges </a:t>
            </a:r>
            <a:r>
              <a:rPr lang="en-US" i="1" dirty="0"/>
              <a:t>(50 min)</a:t>
            </a:r>
            <a:endParaRPr lang="en-US" sz="2800" dirty="0"/>
          </a:p>
        </p:txBody>
      </p:sp>
      <p:sp>
        <p:nvSpPr>
          <p:cNvPr id="2" name="TextBox 1">
            <a:extLst>
              <a:ext uri="{FF2B5EF4-FFF2-40B4-BE49-F238E27FC236}">
                <a16:creationId xmlns:a16="http://schemas.microsoft.com/office/drawing/2014/main" id="{1FE878D9-538F-38BE-30E6-37CCFE69D609}"/>
              </a:ext>
            </a:extLst>
          </p:cNvPr>
          <p:cNvSpPr txBox="1"/>
          <p:nvPr/>
        </p:nvSpPr>
        <p:spPr>
          <a:xfrm>
            <a:off x="1100950" y="950150"/>
            <a:ext cx="7543319" cy="5660460"/>
          </a:xfrm>
          <a:prstGeom prst="rect">
            <a:avLst/>
          </a:prstGeom>
          <a:ln w="38100">
            <a:noFill/>
          </a:ln>
        </p:spPr>
        <p:txBody>
          <a:bodyPr wrap="square" rtlCol="0">
            <a:spAutoFit/>
          </a:bodyPr>
          <a:lstStyle/>
          <a:p>
            <a:pPr marL="0" lvl="1">
              <a:lnSpc>
                <a:spcPct val="107000"/>
              </a:lnSpc>
              <a:spcBef>
                <a:spcPts val="500"/>
              </a:spcBef>
              <a:spcAft>
                <a:spcPts val="1000"/>
              </a:spcAft>
              <a:buClr>
                <a:srgbClr val="000000"/>
              </a:buClr>
              <a:buSzPct val="100000"/>
              <a:defRPr/>
            </a:pPr>
            <a:r>
              <a:rPr lang="en-US" sz="2400" b="1" dirty="0">
                <a:solidFill>
                  <a:srgbClr val="064FBA"/>
                </a:solidFill>
                <a:latin typeface="Calibri" panose="020F0502020204030204" pitchFamily="34" charset="0"/>
                <a:cs typeface="Calibri"/>
                <a:sym typeface="Calibri"/>
              </a:rPr>
              <a:t>Panel Participants</a:t>
            </a:r>
            <a:endParaRPr lang="en-US" sz="2400" b="1" dirty="0">
              <a:solidFill>
                <a:srgbClr val="064FBA"/>
              </a:solidFill>
              <a:latin typeface="Calibri" panose="020F0502020204030204" pitchFamily="34" charset="0"/>
              <a:cs typeface="Times New Roman" panose="02020603050405020304" pitchFamily="18" charset="0"/>
            </a:endParaRPr>
          </a:p>
          <a:p>
            <a:pPr marL="0" lvl="1">
              <a:lnSpc>
                <a:spcPct val="107000"/>
              </a:lnSpc>
              <a:buClr>
                <a:srgbClr val="000000"/>
              </a:buClr>
              <a:buSzPct val="100000"/>
              <a:defRPr/>
            </a:pPr>
            <a:r>
              <a:rPr lang="en-US" sz="2000" b="1" dirty="0">
                <a:latin typeface="Calibri" panose="020F0502020204030204" pitchFamily="34" charset="0"/>
                <a:cs typeface="Calibri" panose="020F0502020204030204" pitchFamily="34" charset="0"/>
                <a:sym typeface="Calibri"/>
              </a:rPr>
              <a:t>1. Blue Cross Blue Shield of Massachusetts</a:t>
            </a:r>
          </a:p>
          <a:p>
            <a:pPr marL="457200" lvl="2" indent="-223838">
              <a:buClr>
                <a:srgbClr val="000000"/>
              </a:buClr>
              <a:buSzPct val="100000"/>
              <a:defRPr/>
            </a:pPr>
            <a:r>
              <a:rPr lang="en-US" b="1" i="1" dirty="0">
                <a:latin typeface="Calibri" panose="020F0502020204030204" pitchFamily="34" charset="0"/>
                <a:cs typeface="Calibri" panose="020F0502020204030204" pitchFamily="34" charset="0"/>
                <a:sym typeface="Calibri"/>
              </a:rPr>
              <a:t>Michelle Powderly, RN, BS</a:t>
            </a:r>
          </a:p>
          <a:p>
            <a:pPr marL="457200" lvl="2" indent="-223838">
              <a:lnSpc>
                <a:spcPct val="107000"/>
              </a:lnSpc>
              <a:spcAft>
                <a:spcPts val="1500"/>
              </a:spcAft>
              <a:buClr>
                <a:srgbClr val="000000"/>
              </a:buClr>
              <a:buSzPct val="100000"/>
              <a:defRPr/>
            </a:pPr>
            <a:r>
              <a:rPr lang="en-US" dirty="0">
                <a:latin typeface="Calibri" panose="020F0502020204030204" pitchFamily="34" charset="0"/>
                <a:cs typeface="Calibri" panose="020F0502020204030204" pitchFamily="34" charset="0"/>
                <a:sym typeface="Calibri"/>
              </a:rPr>
              <a:t>Senior Clinical Director, Government Programs</a:t>
            </a:r>
          </a:p>
          <a:p>
            <a:pPr marL="0" lvl="1">
              <a:spcBef>
                <a:spcPts val="500"/>
              </a:spcBef>
              <a:buClr>
                <a:srgbClr val="000000"/>
              </a:buClr>
              <a:buSzPct val="100000"/>
              <a:defRPr/>
            </a:pPr>
            <a:r>
              <a:rPr lang="en-US" sz="2000" b="1" dirty="0">
                <a:latin typeface="Calibri" panose="020F0502020204030204" pitchFamily="34" charset="0"/>
                <a:cs typeface="Calibri" panose="020F0502020204030204" pitchFamily="34" charset="0"/>
                <a:sym typeface="Calibri"/>
              </a:rPr>
              <a:t>2. </a:t>
            </a:r>
            <a:r>
              <a:rPr lang="en-US" sz="2000" b="1" dirty="0" err="1">
                <a:latin typeface="Calibri" panose="020F0502020204030204" pitchFamily="34" charset="0"/>
                <a:cs typeface="Calibri" panose="020F0502020204030204" pitchFamily="34" charset="0"/>
                <a:sym typeface="Calibri"/>
              </a:rPr>
              <a:t>Point32Health</a:t>
            </a:r>
            <a:endParaRPr lang="en-US" sz="2000" b="1" dirty="0">
              <a:latin typeface="Calibri" panose="020F0502020204030204" pitchFamily="34" charset="0"/>
              <a:cs typeface="Calibri" panose="020F0502020204030204" pitchFamily="34" charset="0"/>
              <a:sym typeface="Calibri"/>
            </a:endParaRPr>
          </a:p>
          <a:p>
            <a:pPr marL="0" lvl="1" indent="233363">
              <a:spcBef>
                <a:spcPts val="500"/>
              </a:spcBef>
              <a:buClr>
                <a:srgbClr val="000000"/>
              </a:buClr>
              <a:buSzPct val="100000"/>
              <a:defRPr/>
            </a:pPr>
            <a:r>
              <a:rPr lang="en-US" b="1" i="1" dirty="0">
                <a:latin typeface="Calibri" panose="020F0502020204030204" pitchFamily="34" charset="0"/>
                <a:cs typeface="Calibri" panose="020F0502020204030204" pitchFamily="34" charset="0"/>
                <a:sym typeface="Calibri"/>
              </a:rPr>
              <a:t>Jonathan Harding, MD, </a:t>
            </a:r>
            <a:r>
              <a:rPr lang="en-US" b="1" i="1" dirty="0" err="1">
                <a:latin typeface="Calibri" panose="020F0502020204030204" pitchFamily="34" charset="0"/>
                <a:cs typeface="Calibri" panose="020F0502020204030204" pitchFamily="34" charset="0"/>
                <a:sym typeface="Calibri"/>
              </a:rPr>
              <a:t>FAAPL</a:t>
            </a:r>
            <a:endParaRPr lang="en-US" b="1" i="1" dirty="0">
              <a:latin typeface="Calibri" panose="020F0502020204030204" pitchFamily="34" charset="0"/>
              <a:cs typeface="Calibri" panose="020F0502020204030204" pitchFamily="34" charset="0"/>
              <a:sym typeface="Calibri"/>
            </a:endParaRPr>
          </a:p>
          <a:p>
            <a:pPr marL="0" lvl="1" indent="233363">
              <a:spcBef>
                <a:spcPts val="500"/>
              </a:spcBef>
              <a:spcAft>
                <a:spcPts val="1500"/>
              </a:spcAft>
              <a:buClr>
                <a:srgbClr val="000000"/>
              </a:buClr>
              <a:buSzPct val="100000"/>
              <a:defRPr/>
            </a:pPr>
            <a:r>
              <a:rPr lang="en-US" dirty="0">
                <a:latin typeface="Calibri" panose="020F0502020204030204" pitchFamily="34" charset="0"/>
                <a:cs typeface="Calibri" panose="020F0502020204030204" pitchFamily="34" charset="0"/>
                <a:sym typeface="Calibri"/>
              </a:rPr>
              <a:t>Chief Medical Officer, Medicare Plans</a:t>
            </a:r>
          </a:p>
          <a:p>
            <a:pPr marL="0" lvl="1">
              <a:lnSpc>
                <a:spcPct val="107000"/>
              </a:lnSpc>
              <a:spcBef>
                <a:spcPts val="500"/>
              </a:spcBef>
              <a:buClr>
                <a:srgbClr val="000000"/>
              </a:buClr>
              <a:buSzPct val="100000"/>
              <a:defRPr/>
            </a:pPr>
            <a:r>
              <a:rPr lang="en-US" sz="2000" b="1" dirty="0">
                <a:latin typeface="Calibri" panose="020F0502020204030204" pitchFamily="34" charset="0"/>
                <a:cs typeface="Calibri" panose="020F0502020204030204" pitchFamily="34" charset="0"/>
                <a:sym typeface="Calibri"/>
              </a:rPr>
              <a:t>3. MassHealth</a:t>
            </a:r>
          </a:p>
          <a:p>
            <a:pPr marL="0" lvl="1" indent="233363">
              <a:lnSpc>
                <a:spcPct val="107000"/>
              </a:lnSpc>
              <a:spcBef>
                <a:spcPts val="500"/>
              </a:spcBef>
              <a:buClr>
                <a:srgbClr val="000000"/>
              </a:buClr>
              <a:buSzPct val="100000"/>
              <a:defRPr/>
            </a:pPr>
            <a:r>
              <a:rPr lang="en-US" b="1" i="1" dirty="0">
                <a:latin typeface="Calibri" panose="020F0502020204030204" pitchFamily="34" charset="0"/>
                <a:cs typeface="Calibri" panose="020F0502020204030204" pitchFamily="34" charset="0"/>
                <a:sym typeface="Calibri"/>
              </a:rPr>
              <a:t>Charles (Chuck) T. Pu. MD, FACP, </a:t>
            </a:r>
            <a:r>
              <a:rPr lang="en-US" b="1" i="1" dirty="0" err="1">
                <a:latin typeface="Calibri" panose="020F0502020204030204" pitchFamily="34" charset="0"/>
                <a:cs typeface="Calibri" panose="020F0502020204030204" pitchFamily="34" charset="0"/>
                <a:sym typeface="Calibri"/>
              </a:rPr>
              <a:t>CMD</a:t>
            </a:r>
            <a:endParaRPr lang="en-US" b="1" i="1" dirty="0">
              <a:latin typeface="Calibri" panose="020F0502020204030204" pitchFamily="34" charset="0"/>
              <a:cs typeface="Calibri" panose="020F0502020204030204" pitchFamily="34" charset="0"/>
              <a:sym typeface="Calibri"/>
            </a:endParaRPr>
          </a:p>
          <a:p>
            <a:pPr marL="233363"/>
            <a:r>
              <a:rPr lang="en-US" dirty="0">
                <a:latin typeface="Calibri" panose="020F0502020204030204" pitchFamily="34" charset="0"/>
                <a:cs typeface="Calibri" panose="020F0502020204030204" pitchFamily="34" charset="0"/>
              </a:rPr>
              <a:t>Senior Medical Director, Office of Long Term Services and Supports  </a:t>
            </a:r>
          </a:p>
          <a:p>
            <a:pPr marL="233363">
              <a:spcAft>
                <a:spcPts val="1500"/>
              </a:spcAft>
            </a:pPr>
            <a:r>
              <a:rPr lang="en-US" dirty="0">
                <a:latin typeface="Calibri" panose="020F0502020204030204" pitchFamily="34" charset="0"/>
                <a:cs typeface="Calibri" panose="020F0502020204030204" pitchFamily="34" charset="0"/>
              </a:rPr>
              <a:t>MA Executive Office of Health and Human Services</a:t>
            </a:r>
          </a:p>
          <a:p>
            <a:pPr marL="0" lvl="1">
              <a:spcBef>
                <a:spcPts val="500"/>
              </a:spcBef>
              <a:buClr>
                <a:srgbClr val="000000"/>
              </a:buClr>
              <a:buSzPct val="100000"/>
              <a:defRPr/>
            </a:pPr>
            <a:r>
              <a:rPr lang="en-US" sz="2000" b="1" dirty="0">
                <a:latin typeface="Calibri" panose="020F0502020204030204" pitchFamily="34" charset="0"/>
                <a:cs typeface="Calibri" panose="020F0502020204030204" pitchFamily="34" charset="0"/>
                <a:sym typeface="Calibri"/>
              </a:rPr>
              <a:t>4. Centers for Medicare and Medicaid Services (CMS)</a:t>
            </a:r>
          </a:p>
          <a:p>
            <a:pPr marR="0" indent="233363">
              <a:spcBef>
                <a:spcPts val="0"/>
              </a:spcBef>
              <a:spcAft>
                <a:spcPts val="0"/>
              </a:spcAft>
            </a:pPr>
            <a:r>
              <a:rPr lang="en-US" b="1" i="1" dirty="0">
                <a:effectLst/>
                <a:latin typeface="Calibri" panose="020F0502020204030204" pitchFamily="34" charset="0"/>
                <a:ea typeface="Aptos" panose="020B0004020202020204" pitchFamily="34" charset="0"/>
                <a:cs typeface="Calibri" panose="020F0502020204030204" pitchFamily="34" charset="0"/>
              </a:rPr>
              <a:t>Tanya Pagan Raggio-Ashley, MD, MPH, FAAP</a:t>
            </a:r>
            <a:endParaRPr lang="en-US" dirty="0">
              <a:effectLst/>
              <a:latin typeface="Calibri" panose="020F0502020204030204" pitchFamily="34" charset="0"/>
              <a:ea typeface="Aptos" panose="020B0004020202020204" pitchFamily="34" charset="0"/>
              <a:cs typeface="Calibri" panose="020F0502020204030204" pitchFamily="34" charset="0"/>
            </a:endParaRPr>
          </a:p>
          <a:p>
            <a:pPr marL="233363" marR="0">
              <a:spcBef>
                <a:spcPts val="0"/>
              </a:spcBef>
              <a:spcAft>
                <a:spcPts val="0"/>
              </a:spcAft>
            </a:pPr>
            <a:r>
              <a:rPr lang="en-US" dirty="0">
                <a:latin typeface="Calibri" panose="020F0502020204030204" pitchFamily="34" charset="0"/>
                <a:cs typeface="Calibri" panose="020F0502020204030204" pitchFamily="34" charset="0"/>
              </a:rPr>
              <a:t>Acting Regional Chief Medical Officer</a:t>
            </a:r>
          </a:p>
          <a:p>
            <a:pPr marL="233363" marR="0">
              <a:spcBef>
                <a:spcPts val="0"/>
              </a:spcBef>
              <a:spcAft>
                <a:spcPts val="0"/>
              </a:spcAft>
            </a:pPr>
            <a:r>
              <a:rPr lang="en-US" dirty="0">
                <a:latin typeface="Calibri" panose="020F0502020204030204" pitchFamily="34" charset="0"/>
                <a:cs typeface="Calibri" panose="020F0502020204030204" pitchFamily="34" charset="0"/>
              </a:rPr>
              <a:t>CMS NY Region 2 and CMS Boston Region 1</a:t>
            </a:r>
            <a:r>
              <a:rPr lang="en-US" dirty="0">
                <a:effectLst/>
                <a:latin typeface="Calibri" panose="020F0502020204030204" pitchFamily="34" charset="0"/>
                <a:ea typeface="Aptos" panose="020B0004020202020204" pitchFamily="34" charset="0"/>
                <a:cs typeface="Calibri" panose="020F0502020204030204" pitchFamily="34" charset="0"/>
              </a:rPr>
              <a:t> </a:t>
            </a:r>
          </a:p>
        </p:txBody>
      </p:sp>
    </p:spTree>
    <p:extLst>
      <p:ext uri="{BB962C8B-B14F-4D97-AF65-F5344CB8AC3E}">
        <p14:creationId xmlns:p14="http://schemas.microsoft.com/office/powerpoint/2010/main" val="23590374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phic 2">
            <a:extLst>
              <a:ext uri="{FF2B5EF4-FFF2-40B4-BE49-F238E27FC236}">
                <a16:creationId xmlns:a16="http://schemas.microsoft.com/office/drawing/2014/main" id="{1CC775A4-EFAD-FA79-794F-F299039EE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594"/>
            <a:ext cx="9156733" cy="514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2CDEEA9A-A05D-4E76-4A48-FE7FA9C3C821}"/>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30</a:t>
            </a:fld>
            <a:endParaRPr lang="en-US" dirty="0">
              <a:solidFill>
                <a:schemeClr val="tx2"/>
              </a:solidFill>
            </a:endParaRPr>
          </a:p>
        </p:txBody>
      </p:sp>
    </p:spTree>
    <p:extLst>
      <p:ext uri="{BB962C8B-B14F-4D97-AF65-F5344CB8AC3E}">
        <p14:creationId xmlns:p14="http://schemas.microsoft.com/office/powerpoint/2010/main" val="2308936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768930" y="1600200"/>
            <a:ext cx="7891463" cy="2895600"/>
          </a:xfrm>
        </p:spPr>
        <p:txBody>
          <a:bodyPr/>
          <a:lstStyle/>
          <a:p>
            <a:pPr algn="ctr"/>
            <a:r>
              <a:rPr lang="en-US" sz="2800" dirty="0"/>
              <a:t>Thank You! </a:t>
            </a:r>
          </a:p>
          <a:p>
            <a:pPr algn="ctr"/>
            <a:r>
              <a:rPr lang="en-US" sz="2800" dirty="0"/>
              <a:t>Contact Tanya Pagan Raggio-Ashley, MD, MPH, FAAP</a:t>
            </a:r>
          </a:p>
          <a:p>
            <a:r>
              <a:rPr lang="en-US" dirty="0"/>
              <a:t>			       </a:t>
            </a:r>
            <a:r>
              <a:rPr lang="en-US" dirty="0">
                <a:hlinkClick r:id="rId3"/>
              </a:rPr>
              <a:t>tanya.raggio@cms.hhs.gov</a:t>
            </a:r>
            <a:endParaRPr lang="en-US" dirty="0"/>
          </a:p>
          <a:p>
            <a:r>
              <a:rPr lang="en-US" dirty="0"/>
              <a:t>				</a:t>
            </a:r>
            <a:r>
              <a:rPr lang="en-US" sz="2400" dirty="0"/>
              <a:t>Acknowledgements</a:t>
            </a:r>
          </a:p>
          <a:p>
            <a:r>
              <a:rPr lang="en-US" sz="2400" dirty="0"/>
              <a:t>Dr. Shari Ling, CMS CCSQ Deputy Chief Medical Officer </a:t>
            </a:r>
          </a:p>
          <a:p>
            <a:r>
              <a:rPr lang="en-US" sz="2400" dirty="0"/>
              <a:t>Ms. Ellen Blackwell  CMS CCSQ </a:t>
            </a:r>
          </a:p>
        </p:txBody>
      </p:sp>
      <p:sp>
        <p:nvSpPr>
          <p:cNvPr id="2" name="Slide Number Placeholder 3">
            <a:extLst>
              <a:ext uri="{FF2B5EF4-FFF2-40B4-BE49-F238E27FC236}">
                <a16:creationId xmlns:a16="http://schemas.microsoft.com/office/drawing/2014/main" id="{47434AE5-19B8-5290-D467-6AA1CC08E753}"/>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31</a:t>
            </a:fld>
            <a:endParaRPr lang="en-US" dirty="0">
              <a:solidFill>
                <a:schemeClr val="tx2"/>
              </a:solidFill>
            </a:endParaRPr>
          </a:p>
        </p:txBody>
      </p:sp>
    </p:spTree>
    <p:extLst>
      <p:ext uri="{BB962C8B-B14F-4D97-AF65-F5344CB8AC3E}">
        <p14:creationId xmlns:p14="http://schemas.microsoft.com/office/powerpoint/2010/main" val="269809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8FCCA-17EA-2BBC-B171-0670E78D0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D5856-9507-C479-44A3-96DDBD04FF30}"/>
              </a:ext>
            </a:extLst>
          </p:cNvPr>
          <p:cNvSpPr>
            <a:spLocks noGrp="1"/>
          </p:cNvSpPr>
          <p:nvPr>
            <p:ph type="title"/>
          </p:nvPr>
        </p:nvSpPr>
        <p:spPr/>
        <p:txBody>
          <a:bodyPr/>
          <a:lstStyle/>
          <a:p>
            <a:r>
              <a:rPr lang="en-US" dirty="0">
                <a:solidFill>
                  <a:srgbClr val="003764"/>
                </a:solidFill>
                <a:latin typeface="Gill Sans MT" panose="020B0502020104020203" pitchFamily="34" charset="0"/>
              </a:rPr>
              <a:t> </a:t>
            </a:r>
          </a:p>
        </p:txBody>
      </p:sp>
      <p:sp>
        <p:nvSpPr>
          <p:cNvPr id="3" name="Content Placeholder 2">
            <a:extLst>
              <a:ext uri="{FF2B5EF4-FFF2-40B4-BE49-F238E27FC236}">
                <a16:creationId xmlns:a16="http://schemas.microsoft.com/office/drawing/2014/main" id="{51AF57BE-0D94-BBC4-3C8B-EB8580EBCF60}"/>
              </a:ext>
            </a:extLst>
          </p:cNvPr>
          <p:cNvSpPr>
            <a:spLocks noGrp="1"/>
          </p:cNvSpPr>
          <p:nvPr>
            <p:ph idx="1"/>
          </p:nvPr>
        </p:nvSpPr>
        <p:spPr>
          <a:xfrm>
            <a:off x="51582" y="1219201"/>
            <a:ext cx="7949418" cy="4232673"/>
          </a:xfrm>
        </p:spPr>
        <p:txBody>
          <a:bodyPr>
            <a:normAutofit fontScale="85000" lnSpcReduction="20000"/>
          </a:bodyPr>
          <a:lstStyle/>
          <a:p>
            <a:pPr marL="0" indent="0" algn="ctr">
              <a:buNone/>
            </a:pPr>
            <a:r>
              <a:rPr lang="en-US" sz="3200" b="1" dirty="0"/>
              <a:t>More on Medicare Coverage of Monoclonal Antibodies Directed Against Amyloid for the Treatment of Alzheimer’s Disease</a:t>
            </a:r>
          </a:p>
          <a:p>
            <a:pPr marL="0" indent="0" algn="ctr">
              <a:buNone/>
            </a:pPr>
            <a:endParaRPr lang="en-US" sz="3200" b="1" dirty="0"/>
          </a:p>
          <a:p>
            <a:r>
              <a:rPr lang="en-US" dirty="0"/>
              <a:t>On July 6, 2023, FDA approved Leqembi™ (lecanemab) for treatment of Alzheimer’s disease based on a clinical endpoint. On the same day, CMS launched the Anti-A</a:t>
            </a:r>
            <a:r>
              <a:rPr lang="el-GR" dirty="0"/>
              <a:t>β </a:t>
            </a:r>
            <a:r>
              <a:rPr lang="en-US" dirty="0"/>
              <a:t>mAb CED Study, which uses the CMS National Patient Registry</a:t>
            </a:r>
          </a:p>
          <a:p>
            <a:r>
              <a:rPr lang="en-US" dirty="0"/>
              <a:t>For monoclonal antibodies approved by FDA for the treatment of AD based upon evidence of efficacy from a direct measure of clinical benefit, Medicare coverage may be provided in CMS-approved prospective comparative studies; study data may be collected in a registry</a:t>
            </a:r>
          </a:p>
          <a:p>
            <a:pPr marL="0" indent="0">
              <a:buNone/>
            </a:pPr>
            <a:endParaRPr lang="en-US" sz="2000" dirty="0">
              <a:solidFill>
                <a:srgbClr val="323A45"/>
              </a:solidFill>
              <a:latin typeface="Muli"/>
            </a:endParaRPr>
          </a:p>
          <a:p>
            <a:pPr marL="0" indent="0">
              <a:buNone/>
            </a:pPr>
            <a:r>
              <a:rPr lang="en-US" sz="2000" dirty="0">
                <a:solidFill>
                  <a:srgbClr val="323A45"/>
                </a:solidFill>
                <a:latin typeface="Muli"/>
              </a:rPr>
              <a:t>Information at: </a:t>
            </a:r>
            <a:r>
              <a:rPr lang="en-US" sz="2000" dirty="0">
                <a:solidFill>
                  <a:srgbClr val="323A45"/>
                </a:solidFill>
                <a:latin typeface="Muli"/>
                <a:hlinkClick r:id="rId2"/>
              </a:rPr>
              <a:t>Broader Medicare Coverage of Leqembi (Lecanemab) Available Following FDA Traditional Approval</a:t>
            </a:r>
            <a:endParaRPr lang="en-US" sz="2000" dirty="0"/>
          </a:p>
          <a:p>
            <a:endParaRPr lang="en-US" dirty="0">
              <a:solidFill>
                <a:srgbClr val="003764"/>
              </a:solidFill>
              <a:latin typeface="Gill Sans MT" panose="020B0502020104020203" pitchFamily="34" charset="0"/>
            </a:endParaRPr>
          </a:p>
        </p:txBody>
      </p:sp>
      <p:sp>
        <p:nvSpPr>
          <p:cNvPr id="4" name="Slide Number Placeholder 3">
            <a:extLst>
              <a:ext uri="{FF2B5EF4-FFF2-40B4-BE49-F238E27FC236}">
                <a16:creationId xmlns:a16="http://schemas.microsoft.com/office/drawing/2014/main" id="{76E302C3-4B89-D327-CD77-D175EEE88DBC}"/>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32</a:t>
            </a:fld>
            <a:endParaRPr lang="en-US" dirty="0">
              <a:solidFill>
                <a:schemeClr val="tx2"/>
              </a:solidFill>
            </a:endParaRPr>
          </a:p>
        </p:txBody>
      </p:sp>
    </p:spTree>
    <p:extLst>
      <p:ext uri="{BB962C8B-B14F-4D97-AF65-F5344CB8AC3E}">
        <p14:creationId xmlns:p14="http://schemas.microsoft.com/office/powerpoint/2010/main" val="694977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10F4-CB45-3ECE-65EC-E92449798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0821C-64CF-4850-5AC1-EFEBC36C4A0B}"/>
              </a:ext>
            </a:extLst>
          </p:cNvPr>
          <p:cNvSpPr>
            <a:spLocks noGrp="1"/>
          </p:cNvSpPr>
          <p:nvPr>
            <p:ph type="title"/>
          </p:nvPr>
        </p:nvSpPr>
        <p:spPr/>
        <p:txBody>
          <a:bodyPr/>
          <a:lstStyle/>
          <a:p>
            <a:r>
              <a:rPr lang="en-US" dirty="0">
                <a:solidFill>
                  <a:srgbClr val="003764"/>
                </a:solidFill>
                <a:latin typeface="Gill Sans MT" panose="020B0502020104020203" pitchFamily="34" charset="0"/>
              </a:rPr>
              <a:t> </a:t>
            </a:r>
          </a:p>
        </p:txBody>
      </p:sp>
      <p:sp>
        <p:nvSpPr>
          <p:cNvPr id="3" name="Content Placeholder 2">
            <a:extLst>
              <a:ext uri="{FF2B5EF4-FFF2-40B4-BE49-F238E27FC236}">
                <a16:creationId xmlns:a16="http://schemas.microsoft.com/office/drawing/2014/main" id="{CA616EE6-9242-021D-7506-8AA9D1F857C5}"/>
              </a:ext>
            </a:extLst>
          </p:cNvPr>
          <p:cNvSpPr>
            <a:spLocks noGrp="1"/>
          </p:cNvSpPr>
          <p:nvPr>
            <p:ph idx="1"/>
          </p:nvPr>
        </p:nvSpPr>
        <p:spPr>
          <a:xfrm>
            <a:off x="51582" y="935769"/>
            <a:ext cx="7949418" cy="4497175"/>
          </a:xfrm>
        </p:spPr>
        <p:txBody>
          <a:bodyPr>
            <a:noAutofit/>
          </a:bodyPr>
          <a:lstStyle/>
          <a:p>
            <a:pPr marL="0" indent="0" algn="ctr">
              <a:buNone/>
            </a:pPr>
            <a:r>
              <a:rPr lang="en-US" sz="1800" b="1" dirty="0">
                <a:solidFill>
                  <a:srgbClr val="262626"/>
                </a:solidFill>
                <a:latin typeface="public_sans"/>
              </a:rPr>
              <a:t>Four Approved Studies</a:t>
            </a:r>
          </a:p>
          <a:p>
            <a:pPr marL="0" indent="0" algn="ctr">
              <a:buNone/>
            </a:pPr>
            <a:endParaRPr lang="en-US" sz="1800" b="1" dirty="0">
              <a:solidFill>
                <a:srgbClr val="262626"/>
              </a:solidFill>
              <a:latin typeface="public_sans"/>
            </a:endParaRPr>
          </a:p>
          <a:p>
            <a:pPr algn="l"/>
            <a:r>
              <a:rPr lang="en-US" sz="1400" b="1" dirty="0">
                <a:solidFill>
                  <a:srgbClr val="262626"/>
                </a:solidFill>
                <a:latin typeface="public_sans"/>
              </a:rPr>
              <a:t>Alzheimer's National Registry for Treatment and Diagnostics</a:t>
            </a:r>
            <a:br>
              <a:rPr lang="en-US" sz="1400" dirty="0">
                <a:solidFill>
                  <a:srgbClr val="262626"/>
                </a:solidFill>
                <a:latin typeface="public_sans"/>
              </a:rPr>
            </a:br>
            <a:r>
              <a:rPr lang="en-US" sz="1400" dirty="0">
                <a:solidFill>
                  <a:srgbClr val="262626"/>
                </a:solidFill>
                <a:latin typeface="public_sans"/>
              </a:rPr>
              <a:t>Sponsor:  Alzheimer's Disease and Related Disorders Association, Inc</a:t>
            </a:r>
            <a:br>
              <a:rPr lang="en-US" sz="1400" dirty="0">
                <a:solidFill>
                  <a:srgbClr val="262626"/>
                </a:solidFill>
                <a:latin typeface="public_sans"/>
              </a:rPr>
            </a:br>
            <a:r>
              <a:rPr lang="en-US" sz="1400" dirty="0">
                <a:solidFill>
                  <a:srgbClr val="262626"/>
                </a:solidFill>
                <a:latin typeface="public_sans"/>
              </a:rPr>
              <a:t>Clinicaltrials.gov number:  </a:t>
            </a:r>
            <a:r>
              <a:rPr lang="en-US" sz="1400" dirty="0">
                <a:solidFill>
                  <a:srgbClr val="262626"/>
                </a:solidFill>
                <a:latin typeface="public_sans"/>
                <a:hlinkClick r:id="rId2"/>
              </a:rPr>
              <a:t>NCT06170268</a:t>
            </a:r>
            <a:r>
              <a:rPr lang="en-US" sz="1400" dirty="0">
                <a:solidFill>
                  <a:srgbClr val="262626"/>
                </a:solidFill>
                <a:latin typeface="public_sans"/>
              </a:rPr>
              <a:t> </a:t>
            </a:r>
            <a:br>
              <a:rPr lang="en-US" sz="1400" dirty="0">
                <a:solidFill>
                  <a:srgbClr val="262626"/>
                </a:solidFill>
                <a:latin typeface="public_sans"/>
              </a:rPr>
            </a:br>
            <a:r>
              <a:rPr lang="en-US" sz="1400" dirty="0">
                <a:solidFill>
                  <a:srgbClr val="262626"/>
                </a:solidFill>
                <a:latin typeface="public_sans"/>
              </a:rPr>
              <a:t>CMS Approval Date: 1/29/2024</a:t>
            </a:r>
          </a:p>
          <a:p>
            <a:pPr algn="l"/>
            <a:r>
              <a:rPr lang="en-US" sz="1400" b="1" dirty="0">
                <a:solidFill>
                  <a:srgbClr val="262626"/>
                </a:solidFill>
                <a:latin typeface="public_sans"/>
              </a:rPr>
              <a:t>Georgia Memory Net Anti-Amyloid Monoclonal Antibody Registry</a:t>
            </a:r>
            <a:br>
              <a:rPr lang="en-US" sz="1400" dirty="0">
                <a:solidFill>
                  <a:srgbClr val="262626"/>
                </a:solidFill>
                <a:latin typeface="public_sans"/>
              </a:rPr>
            </a:br>
            <a:r>
              <a:rPr lang="en-US" sz="1400" dirty="0">
                <a:solidFill>
                  <a:srgbClr val="262626"/>
                </a:solidFill>
                <a:latin typeface="public_sans"/>
              </a:rPr>
              <a:t>Sponsor:  Emory University</a:t>
            </a:r>
            <a:br>
              <a:rPr lang="en-US" sz="1400" dirty="0">
                <a:solidFill>
                  <a:srgbClr val="262626"/>
                </a:solidFill>
                <a:latin typeface="public_sans"/>
              </a:rPr>
            </a:br>
            <a:r>
              <a:rPr lang="en-US" sz="1400" dirty="0">
                <a:solidFill>
                  <a:srgbClr val="262626"/>
                </a:solidFill>
                <a:latin typeface="public_sans"/>
              </a:rPr>
              <a:t>Clinicaltrials.gov number:  </a:t>
            </a:r>
            <a:r>
              <a:rPr lang="en-US" sz="1400" dirty="0">
                <a:solidFill>
                  <a:srgbClr val="262626"/>
                </a:solidFill>
                <a:latin typeface="public_sans"/>
                <a:hlinkClick r:id="rId3"/>
              </a:rPr>
              <a:t>NCT05999084</a:t>
            </a:r>
            <a:br>
              <a:rPr lang="en-US" sz="1400" dirty="0">
                <a:solidFill>
                  <a:srgbClr val="262626"/>
                </a:solidFill>
                <a:latin typeface="public_sans"/>
              </a:rPr>
            </a:br>
            <a:r>
              <a:rPr lang="en-US" sz="1400" dirty="0">
                <a:solidFill>
                  <a:srgbClr val="262626"/>
                </a:solidFill>
                <a:latin typeface="public_sans"/>
              </a:rPr>
              <a:t>CMS Approval Date: 11/14/2023</a:t>
            </a:r>
          </a:p>
          <a:p>
            <a:pPr algn="l"/>
            <a:r>
              <a:rPr lang="en-US" sz="1400" b="1" dirty="0">
                <a:solidFill>
                  <a:srgbClr val="262626"/>
                </a:solidFill>
                <a:latin typeface="public_sans"/>
              </a:rPr>
              <a:t>A Prospective Comparative Study Of Monoclonal Antibodies For The Treatment Of Alzheimer's Disease</a:t>
            </a:r>
            <a:br>
              <a:rPr lang="en-US" sz="1400" dirty="0">
                <a:solidFill>
                  <a:srgbClr val="262626"/>
                </a:solidFill>
                <a:latin typeface="public_sans"/>
              </a:rPr>
            </a:br>
            <a:r>
              <a:rPr lang="en-US" sz="1400" dirty="0">
                <a:solidFill>
                  <a:srgbClr val="262626"/>
                </a:solidFill>
                <a:latin typeface="public_sans"/>
              </a:rPr>
              <a:t>Sponsor:  Beth Israel Deaconess Medical Center</a:t>
            </a:r>
            <a:br>
              <a:rPr lang="en-US" sz="1400" dirty="0">
                <a:solidFill>
                  <a:srgbClr val="262626"/>
                </a:solidFill>
                <a:latin typeface="public_sans"/>
              </a:rPr>
            </a:br>
            <a:r>
              <a:rPr lang="en-US" sz="1400" dirty="0">
                <a:solidFill>
                  <a:srgbClr val="262626"/>
                </a:solidFill>
                <a:latin typeface="public_sans"/>
              </a:rPr>
              <a:t>Clinicaltrials.gov number:   </a:t>
            </a:r>
            <a:r>
              <a:rPr lang="en-US" sz="1400" dirty="0">
                <a:solidFill>
                  <a:srgbClr val="262626"/>
                </a:solidFill>
                <a:latin typeface="public_sans"/>
                <a:hlinkClick r:id="rId4"/>
              </a:rPr>
              <a:t>NCT05925621</a:t>
            </a:r>
            <a:br>
              <a:rPr lang="en-US" sz="1400" dirty="0">
                <a:solidFill>
                  <a:srgbClr val="262626"/>
                </a:solidFill>
                <a:latin typeface="public_sans"/>
              </a:rPr>
            </a:br>
            <a:r>
              <a:rPr lang="en-US" sz="1400" dirty="0">
                <a:solidFill>
                  <a:srgbClr val="262626"/>
                </a:solidFill>
                <a:latin typeface="public_sans"/>
              </a:rPr>
              <a:t>CMS Approval Date: 07/11/23</a:t>
            </a:r>
          </a:p>
          <a:p>
            <a:pPr algn="l"/>
            <a:r>
              <a:rPr lang="en-US" sz="1400" b="1" dirty="0">
                <a:solidFill>
                  <a:srgbClr val="262626"/>
                </a:solidFill>
                <a:latin typeface="public_sans"/>
              </a:rPr>
              <a:t>Prospective Study on Anti-Amyloid-</a:t>
            </a:r>
            <a:r>
              <a:rPr lang="el-GR" sz="1400" b="1" dirty="0">
                <a:solidFill>
                  <a:srgbClr val="262626"/>
                </a:solidFill>
                <a:latin typeface="public_sans"/>
              </a:rPr>
              <a:t>β </a:t>
            </a:r>
            <a:r>
              <a:rPr lang="en-US" sz="1400" b="1" dirty="0">
                <a:solidFill>
                  <a:srgbClr val="262626"/>
                </a:solidFill>
                <a:latin typeface="public_sans"/>
              </a:rPr>
              <a:t>Monoclonal Antibodies Directed Against Amyloid for the Treatment of Alzheimer’s Disease Coverage of Evidence Development (The Anti-A</a:t>
            </a:r>
            <a:r>
              <a:rPr lang="el-GR" sz="1400" b="1" dirty="0">
                <a:solidFill>
                  <a:srgbClr val="262626"/>
                </a:solidFill>
                <a:latin typeface="public_sans"/>
              </a:rPr>
              <a:t>β </a:t>
            </a:r>
            <a:r>
              <a:rPr lang="en-US" sz="1400" b="1" dirty="0" err="1">
                <a:solidFill>
                  <a:srgbClr val="262626"/>
                </a:solidFill>
                <a:latin typeface="public_sans"/>
              </a:rPr>
              <a:t>mAb</a:t>
            </a:r>
            <a:r>
              <a:rPr lang="en-US" sz="1400" b="1" dirty="0">
                <a:solidFill>
                  <a:srgbClr val="262626"/>
                </a:solidFill>
                <a:latin typeface="public_sans"/>
              </a:rPr>
              <a:t> CED Study)</a:t>
            </a:r>
          </a:p>
          <a:p>
            <a:pPr marL="0" indent="0">
              <a:buNone/>
            </a:pPr>
            <a:r>
              <a:rPr lang="en-US" sz="1400" dirty="0">
                <a:solidFill>
                  <a:srgbClr val="262626"/>
                </a:solidFill>
                <a:latin typeface="public_sans"/>
              </a:rPr>
              <a:t>         Clinicaltrials.gov number:   </a:t>
            </a:r>
            <a:r>
              <a:rPr lang="en-US" sz="1400" dirty="0">
                <a:solidFill>
                  <a:srgbClr val="262626"/>
                </a:solidFill>
                <a:latin typeface="public_sans"/>
                <a:hlinkClick r:id="rId5"/>
              </a:rPr>
              <a:t>NCT06058234</a:t>
            </a:r>
            <a:endParaRPr lang="en-US" sz="1400" dirty="0">
              <a:solidFill>
                <a:srgbClr val="003764"/>
              </a:solidFill>
              <a:latin typeface="Gill Sans MT" panose="020B0502020104020203" pitchFamily="34" charset="0"/>
            </a:endParaRPr>
          </a:p>
        </p:txBody>
      </p:sp>
      <p:sp>
        <p:nvSpPr>
          <p:cNvPr id="4" name="Slide Number Placeholder 3">
            <a:extLst>
              <a:ext uri="{FF2B5EF4-FFF2-40B4-BE49-F238E27FC236}">
                <a16:creationId xmlns:a16="http://schemas.microsoft.com/office/drawing/2014/main" id="{37B23B10-DD36-E447-74C5-BA9A6688CBCB}"/>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33</a:t>
            </a:fld>
            <a:endParaRPr lang="en-US" dirty="0">
              <a:solidFill>
                <a:schemeClr val="tx2"/>
              </a:solidFill>
            </a:endParaRPr>
          </a:p>
        </p:txBody>
      </p:sp>
    </p:spTree>
    <p:extLst>
      <p:ext uri="{BB962C8B-B14F-4D97-AF65-F5344CB8AC3E}">
        <p14:creationId xmlns:p14="http://schemas.microsoft.com/office/powerpoint/2010/main" val="57743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4418" y="0"/>
            <a:ext cx="6311527" cy="829340"/>
          </a:xfrm>
        </p:spPr>
        <p:txBody>
          <a:bodyPr/>
          <a:lstStyle/>
          <a:p>
            <a:pPr marL="285750" indent="-285750"/>
            <a:r>
              <a:rPr lang="en-US" dirty="0"/>
              <a:t>3. Challenges Around Dementia in LGBTQIA+ Communities </a:t>
            </a:r>
            <a:r>
              <a:rPr lang="en-US" i="1" dirty="0"/>
              <a:t>(40 min)</a:t>
            </a:r>
          </a:p>
        </p:txBody>
      </p:sp>
      <p:sp>
        <p:nvSpPr>
          <p:cNvPr id="6" name="TextBox 5">
            <a:extLst>
              <a:ext uri="{FF2B5EF4-FFF2-40B4-BE49-F238E27FC236}">
                <a16:creationId xmlns:a16="http://schemas.microsoft.com/office/drawing/2014/main" id="{734821E2-394D-4BD0-97C1-E6B3E9A2EA3D}"/>
              </a:ext>
            </a:extLst>
          </p:cNvPr>
          <p:cNvSpPr txBox="1"/>
          <p:nvPr/>
        </p:nvSpPr>
        <p:spPr>
          <a:xfrm>
            <a:off x="2249268" y="960781"/>
            <a:ext cx="5161625" cy="5470215"/>
          </a:xfrm>
          <a:prstGeom prst="rect">
            <a:avLst/>
          </a:prstGeom>
          <a:ln w="38100">
            <a:noFill/>
          </a:ln>
        </p:spPr>
        <p:txBody>
          <a:bodyPr wrap="square" rtlCol="0">
            <a:spAutoFit/>
          </a:bodyPr>
          <a:lstStyle/>
          <a:p>
            <a:pPr marL="0" lvl="1">
              <a:buClr>
                <a:srgbClr val="000000"/>
              </a:buClr>
              <a:buSzPct val="100000"/>
              <a:defRPr/>
            </a:pPr>
            <a:r>
              <a:rPr lang="en-US" sz="2400" b="1" dirty="0">
                <a:solidFill>
                  <a:srgbClr val="064FBA"/>
                </a:solidFill>
                <a:latin typeface="Calibri" panose="020F0502020204030204" pitchFamily="34" charset="0"/>
                <a:cs typeface="Calibri"/>
                <a:sym typeface="Calibri"/>
              </a:rPr>
              <a:t>Panel Participants</a:t>
            </a:r>
            <a:endParaRPr lang="en-US" sz="2400" b="1" dirty="0">
              <a:solidFill>
                <a:srgbClr val="064FBA"/>
              </a:solidFill>
              <a:latin typeface="Calibri" panose="020F0502020204030204" pitchFamily="34" charset="0"/>
              <a:cs typeface="Times New Roman" panose="02020603050405020304" pitchFamily="18" charset="0"/>
            </a:endParaRPr>
          </a:p>
          <a:p>
            <a:pPr marL="0" lvl="1">
              <a:lnSpc>
                <a:spcPct val="107000"/>
              </a:lnSpc>
              <a:buClr>
                <a:srgbClr val="000000"/>
              </a:buClr>
              <a:buSzPct val="100000"/>
              <a:defRPr/>
            </a:pPr>
            <a:endParaRPr lang="en-US" sz="1000" b="1" dirty="0">
              <a:latin typeface="Calibri" panose="020F0502020204030204" pitchFamily="34" charset="0"/>
              <a:cs typeface="Calibri" panose="020F0502020204030204" pitchFamily="34" charset="0"/>
              <a:sym typeface="Calibri"/>
            </a:endParaRPr>
          </a:p>
          <a:p>
            <a:pPr marL="339725" lvl="1" indent="-339725">
              <a:lnSpc>
                <a:spcPct val="107000"/>
              </a:lnSpc>
              <a:buClr>
                <a:srgbClr val="000000"/>
              </a:buClr>
              <a:buSzPct val="100000"/>
              <a:buAutoNum type="arabicPeriod"/>
              <a:defRPr/>
            </a:pPr>
            <a:r>
              <a:rPr lang="en-US" sz="2200" b="1" i="1" dirty="0">
                <a:latin typeface="Calibri" panose="020F0502020204030204" pitchFamily="34" charset="0"/>
                <a:cs typeface="Calibri" panose="020F0502020204030204" pitchFamily="34" charset="0"/>
                <a:sym typeface="Calibri"/>
              </a:rPr>
              <a:t>Jacqueline Buckley</a:t>
            </a:r>
          </a:p>
          <a:p>
            <a:pPr marL="339725" lvl="1">
              <a:lnSpc>
                <a:spcPct val="107000"/>
              </a:lnSpc>
              <a:buClr>
                <a:srgbClr val="000000"/>
              </a:buClr>
              <a:buSzPct val="100000"/>
              <a:defRPr/>
            </a:pPr>
            <a:r>
              <a:rPr lang="en-US" sz="2200" dirty="0">
                <a:latin typeface="Calibri" panose="020F0502020204030204" pitchFamily="34" charset="0"/>
                <a:cs typeface="Calibri" panose="020F0502020204030204" pitchFamily="34" charset="0"/>
                <a:sym typeface="Calibri"/>
              </a:rPr>
              <a:t>Dementia Caregiver</a:t>
            </a:r>
            <a:r>
              <a:rPr lang="en-US" sz="2200" dirty="0">
                <a:latin typeface="Calibri" panose="020F0502020204030204" pitchFamily="34" charset="0"/>
                <a:cs typeface="Calibri" panose="020F0502020204030204" pitchFamily="34" charset="0"/>
              </a:rPr>
              <a:t> </a:t>
            </a:r>
            <a:endParaRPr lang="en-US" sz="2200" dirty="0">
              <a:latin typeface="Calibri" panose="020F0502020204030204" pitchFamily="34" charset="0"/>
              <a:cs typeface="Calibri" panose="020F0502020204030204" pitchFamily="34" charset="0"/>
              <a:sym typeface="Calibri"/>
            </a:endParaRPr>
          </a:p>
          <a:p>
            <a:pPr lvl="1" indent="-117475">
              <a:lnSpc>
                <a:spcPct val="107000"/>
              </a:lnSpc>
              <a:spcAft>
                <a:spcPts val="1500"/>
              </a:spcAft>
              <a:buClr>
                <a:srgbClr val="000000"/>
              </a:buClr>
              <a:buSzPct val="100000"/>
              <a:defRPr/>
            </a:pPr>
            <a:r>
              <a:rPr lang="en-US" sz="2200" dirty="0">
                <a:latin typeface="Calibri" panose="020F0502020204030204" pitchFamily="34" charset="0"/>
                <a:cs typeface="Calibri" panose="020F0502020204030204" pitchFamily="34" charset="0"/>
                <a:sym typeface="Calibri"/>
              </a:rPr>
              <a:t>Westminster, MA</a:t>
            </a:r>
          </a:p>
          <a:p>
            <a:pPr marL="0" lvl="1">
              <a:lnSpc>
                <a:spcPct val="107000"/>
              </a:lnSpc>
              <a:buClr>
                <a:srgbClr val="000000"/>
              </a:buClr>
              <a:buSzPct val="100000"/>
              <a:defRPr/>
            </a:pPr>
            <a:r>
              <a:rPr lang="en-US" sz="2200" b="1" i="1" dirty="0">
                <a:latin typeface="Calibri" panose="020F0502020204030204" pitchFamily="34" charset="0"/>
                <a:cs typeface="Calibri" panose="020F0502020204030204" pitchFamily="34" charset="0"/>
                <a:sym typeface="Calibri"/>
              </a:rPr>
              <a:t>2. Deb Allen</a:t>
            </a:r>
          </a:p>
          <a:p>
            <a:pPr marL="0" lvl="1" indent="287338">
              <a:lnSpc>
                <a:spcPct val="107000"/>
              </a:lnSpc>
              <a:buClr>
                <a:srgbClr val="000000"/>
              </a:buClr>
              <a:buSzPct val="100000"/>
              <a:defRPr/>
            </a:pPr>
            <a:r>
              <a:rPr lang="en-US" sz="2200" dirty="0">
                <a:latin typeface="Calibri" panose="020F0502020204030204" pitchFamily="34" charset="0"/>
                <a:cs typeface="Calibri" panose="020F0502020204030204" pitchFamily="34" charset="0"/>
                <a:sym typeface="Calibri"/>
              </a:rPr>
              <a:t>Dementia Caregiver</a:t>
            </a:r>
          </a:p>
          <a:p>
            <a:pPr marL="0" lvl="1" indent="287338">
              <a:lnSpc>
                <a:spcPct val="107000"/>
              </a:lnSpc>
              <a:spcAft>
                <a:spcPts val="1500"/>
              </a:spcAft>
              <a:buClr>
                <a:srgbClr val="000000"/>
              </a:buClr>
              <a:buSzPct val="100000"/>
              <a:defRPr/>
            </a:pPr>
            <a:r>
              <a:rPr lang="en-US" sz="2200" dirty="0">
                <a:latin typeface="Calibri" panose="020F0502020204030204" pitchFamily="34" charset="0"/>
                <a:cs typeface="Calibri" panose="020F0502020204030204" pitchFamily="34" charset="0"/>
                <a:sym typeface="Calibri"/>
              </a:rPr>
              <a:t>Brookline, MA</a:t>
            </a:r>
          </a:p>
          <a:p>
            <a:pPr marL="0" lvl="1">
              <a:lnSpc>
                <a:spcPct val="107000"/>
              </a:lnSpc>
              <a:buClr>
                <a:srgbClr val="000000"/>
              </a:buClr>
              <a:buSzPct val="100000"/>
              <a:defRPr/>
            </a:pPr>
            <a:r>
              <a:rPr lang="en-US" sz="2200" b="1" i="1" dirty="0">
                <a:latin typeface="Calibri" panose="020F0502020204030204" pitchFamily="34" charset="0"/>
                <a:cs typeface="Calibri" panose="020F0502020204030204" pitchFamily="34" charset="0"/>
                <a:sym typeface="Calibri"/>
              </a:rPr>
              <a:t>3. Mark McKay</a:t>
            </a:r>
          </a:p>
          <a:p>
            <a:pPr marL="0" lvl="1" indent="287338">
              <a:lnSpc>
                <a:spcPct val="107000"/>
              </a:lnSpc>
              <a:buClr>
                <a:srgbClr val="000000"/>
              </a:buClr>
              <a:buSzPct val="100000"/>
              <a:defRPr/>
            </a:pPr>
            <a:r>
              <a:rPr lang="en-US" sz="2200" dirty="0">
                <a:latin typeface="Calibri" panose="020F0502020204030204" pitchFamily="34" charset="0"/>
                <a:cs typeface="Calibri" panose="020F0502020204030204" pitchFamily="34" charset="0"/>
                <a:sym typeface="Calibri"/>
              </a:rPr>
              <a:t>Dementia Caregiver</a:t>
            </a:r>
          </a:p>
          <a:p>
            <a:pPr marL="0" lvl="1" indent="287338">
              <a:lnSpc>
                <a:spcPct val="107000"/>
              </a:lnSpc>
              <a:spcAft>
                <a:spcPts val="1500"/>
              </a:spcAft>
              <a:buClr>
                <a:srgbClr val="000000"/>
              </a:buClr>
              <a:buSzPct val="100000"/>
              <a:defRPr/>
            </a:pPr>
            <a:r>
              <a:rPr lang="en-US" sz="2200" dirty="0">
                <a:latin typeface="Calibri" panose="020F0502020204030204" pitchFamily="34" charset="0"/>
                <a:cs typeface="Calibri" panose="020F0502020204030204" pitchFamily="34" charset="0"/>
                <a:sym typeface="Calibri"/>
              </a:rPr>
              <a:t>Lynn, MA</a:t>
            </a:r>
          </a:p>
          <a:p>
            <a:pPr marL="0" lvl="1">
              <a:lnSpc>
                <a:spcPct val="107000"/>
              </a:lnSpc>
              <a:buClr>
                <a:srgbClr val="000000"/>
              </a:buClr>
              <a:buSzPct val="100000"/>
              <a:defRPr/>
            </a:pPr>
            <a:r>
              <a:rPr lang="en-US" sz="2200" b="1" i="1" dirty="0">
                <a:latin typeface="Calibri" panose="020F0502020204030204" pitchFamily="34" charset="0"/>
                <a:cs typeface="Calibri" panose="020F0502020204030204" pitchFamily="34" charset="0"/>
                <a:sym typeface="Calibri"/>
              </a:rPr>
              <a:t>4. Dan Stewart</a:t>
            </a:r>
          </a:p>
          <a:p>
            <a:pPr marL="233363" lvl="2">
              <a:lnSpc>
                <a:spcPct val="107000"/>
              </a:lnSpc>
              <a:buClr>
                <a:srgbClr val="000000"/>
              </a:buClr>
              <a:buSzPct val="100000"/>
              <a:defRPr/>
            </a:pPr>
            <a:r>
              <a:rPr lang="en-US" sz="2000" dirty="0">
                <a:latin typeface="Calibri" panose="020F0502020204030204" pitchFamily="34" charset="0"/>
                <a:cs typeface="Calibri" panose="020F0502020204030204" pitchFamily="34" charset="0"/>
              </a:rPr>
              <a:t>Deputy Director, Aging Equality Project Human Rights Campaign Foundation</a:t>
            </a:r>
          </a:p>
        </p:txBody>
      </p:sp>
    </p:spTree>
    <p:extLst>
      <p:ext uri="{BB962C8B-B14F-4D97-AF65-F5344CB8AC3E}">
        <p14:creationId xmlns:p14="http://schemas.microsoft.com/office/powerpoint/2010/main" val="10142016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9355-DC47-4CF9-9AD3-D81B333908B6}"/>
              </a:ext>
            </a:extLst>
          </p:cNvPr>
          <p:cNvSpPr>
            <a:spLocks noGrp="1"/>
          </p:cNvSpPr>
          <p:nvPr>
            <p:ph type="title"/>
          </p:nvPr>
        </p:nvSpPr>
        <p:spPr/>
        <p:txBody>
          <a:bodyPr/>
          <a:lstStyle/>
          <a:p>
            <a:r>
              <a:rPr lang="en-US" dirty="0"/>
              <a:t>4. Next Steps &amp; Final Roll Call</a:t>
            </a:r>
            <a:br>
              <a:rPr lang="en-US" dirty="0"/>
            </a:br>
            <a:r>
              <a:rPr lang="en-US" dirty="0"/>
              <a:t>    </a:t>
            </a:r>
            <a:r>
              <a:rPr lang="en-US" i="1" dirty="0"/>
              <a:t>(15</a:t>
            </a:r>
            <a:r>
              <a:rPr lang="en-US" sz="2400" i="1" dirty="0">
                <a:latin typeface="Calibri" panose="020F0502020204030204" pitchFamily="34" charset="0"/>
                <a:cs typeface="Calibri" panose="020F0502020204030204" pitchFamily="34" charset="0"/>
              </a:rPr>
              <a:t> min)</a:t>
            </a:r>
            <a:endParaRPr lang="en-US" i="1" dirty="0"/>
          </a:p>
        </p:txBody>
      </p:sp>
      <p:sp>
        <p:nvSpPr>
          <p:cNvPr id="5" name="TextBox 4">
            <a:extLst>
              <a:ext uri="{FF2B5EF4-FFF2-40B4-BE49-F238E27FC236}">
                <a16:creationId xmlns:a16="http://schemas.microsoft.com/office/drawing/2014/main" id="{4FC4A6D1-C32E-40C2-AA04-7C3CD8FE4AE9}"/>
              </a:ext>
            </a:extLst>
          </p:cNvPr>
          <p:cNvSpPr txBox="1"/>
          <p:nvPr/>
        </p:nvSpPr>
        <p:spPr>
          <a:xfrm>
            <a:off x="2017605" y="5458991"/>
            <a:ext cx="2558201" cy="523220"/>
          </a:xfrm>
          <a:prstGeom prst="rect">
            <a:avLst/>
          </a:prstGeom>
        </p:spPr>
        <p:txBody>
          <a:bodyPr wrap="none" rtlCol="0">
            <a:spAutoFit/>
          </a:bodyPr>
          <a:lstStyle/>
          <a:p>
            <a:pPr indent="0">
              <a:spcAft>
                <a:spcPts val="2000"/>
              </a:spcAft>
              <a:buFont typeface="Wingdings" pitchFamily="2" charset="2"/>
              <a:buNone/>
            </a:pPr>
            <a:r>
              <a:rPr lang="en-US" sz="2800" b="1" dirty="0">
                <a:solidFill>
                  <a:srgbClr val="0039AC"/>
                </a:solidFill>
                <a:latin typeface="Calibri" pitchFamily="34" charset="0"/>
                <a:cs typeface="Times New Roman" panose="02020603050405020304" pitchFamily="18" charset="0"/>
              </a:rPr>
              <a:t>Vote to Adjourn</a:t>
            </a:r>
          </a:p>
        </p:txBody>
      </p:sp>
      <p:sp>
        <p:nvSpPr>
          <p:cNvPr id="4" name="TextBox 3">
            <a:extLst>
              <a:ext uri="{FF2B5EF4-FFF2-40B4-BE49-F238E27FC236}">
                <a16:creationId xmlns:a16="http://schemas.microsoft.com/office/drawing/2014/main" id="{612DCDC2-5428-4E8E-9DF5-92399EAA1166}"/>
              </a:ext>
            </a:extLst>
          </p:cNvPr>
          <p:cNvSpPr txBox="1"/>
          <p:nvPr/>
        </p:nvSpPr>
        <p:spPr>
          <a:xfrm>
            <a:off x="4816382" y="1878750"/>
            <a:ext cx="3859786" cy="1292662"/>
          </a:xfrm>
          <a:prstGeom prst="rect">
            <a:avLst/>
          </a:prstGeom>
          <a:ln w="28575">
            <a:solidFill>
              <a:srgbClr val="064FBA"/>
            </a:solidFill>
          </a:ln>
        </p:spPr>
        <p:txBody>
          <a:bodyPr wrap="square" rtlCol="0">
            <a:spAutoFit/>
          </a:bodyPr>
          <a:lstStyle/>
          <a:p>
            <a:r>
              <a:rPr lang="en-US" b="1" dirty="0">
                <a:latin typeface="Calibri" pitchFamily="34" charset="0"/>
                <a:cs typeface="Times New Roman" panose="02020603050405020304" pitchFamily="18" charset="0"/>
              </a:rPr>
              <a:t>Presentations &amp; Discussions</a:t>
            </a:r>
          </a:p>
          <a:p>
            <a:pPr marL="633413" lvl="1" indent="-342900">
              <a:buFont typeface="+mj-lt"/>
              <a:buAutoNum type="arabicPeriod"/>
              <a:tabLst>
                <a:tab pos="61913" algn="l"/>
              </a:tabLst>
            </a:pPr>
            <a:r>
              <a:rPr lang="en-US" dirty="0">
                <a:latin typeface="Calibri" pitchFamily="34" charset="0"/>
                <a:cs typeface="Times New Roman" panose="02020603050405020304" pitchFamily="18" charset="0"/>
              </a:rPr>
              <a:t>Interdisciplinary Dementia Care</a:t>
            </a:r>
          </a:p>
          <a:p>
            <a:pPr marL="633413" lvl="1" indent="-342900">
              <a:buFont typeface="+mj-lt"/>
              <a:buAutoNum type="arabicPeriod"/>
              <a:tabLst>
                <a:tab pos="61913" algn="l"/>
              </a:tabLst>
            </a:pPr>
            <a:r>
              <a:rPr lang="en-US" dirty="0">
                <a:latin typeface="Calibri" pitchFamily="34" charset="0"/>
                <a:cs typeface="Times New Roman" panose="02020603050405020304" pitchFamily="18" charset="0"/>
              </a:rPr>
              <a:t>Dementia Care Planning</a:t>
            </a:r>
          </a:p>
          <a:p>
            <a:pPr marL="633413" lvl="1" indent="-342900">
              <a:buFont typeface="+mj-lt"/>
              <a:buAutoNum type="arabicPeriod"/>
              <a:tabLst>
                <a:tab pos="61913" algn="l"/>
              </a:tabLst>
            </a:pPr>
            <a:r>
              <a:rPr lang="en-US" dirty="0">
                <a:latin typeface="Calibri" pitchFamily="34" charset="0"/>
                <a:cs typeface="Times New Roman" panose="02020603050405020304" pitchFamily="18" charset="0"/>
              </a:rPr>
              <a:t>Equity &amp; Inclusion</a:t>
            </a:r>
          </a:p>
          <a:p>
            <a:pPr marL="290513" lvl="1">
              <a:tabLst>
                <a:tab pos="61913" algn="l"/>
              </a:tabLst>
            </a:pPr>
            <a:endParaRPr lang="en-US" sz="500" dirty="0">
              <a:latin typeface="Calibri" pitchFamily="34" charset="0"/>
              <a:cs typeface="Times New Roman" panose="02020603050405020304" pitchFamily="18" charset="0"/>
            </a:endParaRPr>
          </a:p>
          <a:p>
            <a:pPr marL="290513" lvl="1">
              <a:spcAft>
                <a:spcPts val="1000"/>
              </a:spcAft>
              <a:tabLst>
                <a:tab pos="61913" algn="l"/>
              </a:tabLst>
            </a:pPr>
            <a:endParaRPr lang="en-US" sz="100" dirty="0">
              <a:latin typeface="Calibri" pitchFamily="34" charset="0"/>
              <a:cs typeface="Times New Roman" panose="02020603050405020304" pitchFamily="18" charset="0"/>
            </a:endParaRPr>
          </a:p>
        </p:txBody>
      </p:sp>
      <p:pic>
        <p:nvPicPr>
          <p:cNvPr id="1028" name="Picture 4" descr="List PNG Pic PNG, SVG Clip art for Web - Download Clip Art, PNG Icon Arts">
            <a:extLst>
              <a:ext uri="{FF2B5EF4-FFF2-40B4-BE49-F238E27FC236}">
                <a16:creationId xmlns:a16="http://schemas.microsoft.com/office/drawing/2014/main" id="{96517764-CE34-4B2B-9146-A2DD1E78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385" y="1020725"/>
            <a:ext cx="726429" cy="649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6D62E0-1FAF-82D6-055D-2EA28A2F47E8}"/>
              </a:ext>
            </a:extLst>
          </p:cNvPr>
          <p:cNvSpPr txBox="1"/>
          <p:nvPr/>
        </p:nvSpPr>
        <p:spPr>
          <a:xfrm>
            <a:off x="290458" y="1903562"/>
            <a:ext cx="4409134" cy="1267014"/>
          </a:xfrm>
          <a:prstGeom prst="rect">
            <a:avLst/>
          </a:prstGeom>
          <a:ln w="28575">
            <a:solidFill>
              <a:srgbClr val="064FBA"/>
            </a:solidFill>
          </a:ln>
        </p:spPr>
        <p:txBody>
          <a:bodyPr wrap="square" rtlCol="0">
            <a:spAutoFit/>
          </a:bodyPr>
          <a:lstStyle/>
          <a:p>
            <a:pPr>
              <a:spcAft>
                <a:spcPts val="1000"/>
              </a:spcAft>
            </a:pPr>
            <a:r>
              <a:rPr lang="en-US" b="1" dirty="0">
                <a:latin typeface="Calibri" pitchFamily="34" charset="0"/>
                <a:cs typeface="Times New Roman" panose="02020603050405020304" pitchFamily="18" charset="0"/>
              </a:rPr>
              <a:t>Upcoming Council Meeting, 3 pm to 5 pm</a:t>
            </a:r>
          </a:p>
          <a:p>
            <a:pPr marL="800100" lvl="1" indent="-342900">
              <a:buFont typeface="Wingdings" panose="05000000000000000000" pitchFamily="2" charset="2"/>
              <a:buChar char="Ø"/>
            </a:pPr>
            <a:r>
              <a:rPr lang="en-US" dirty="0">
                <a:latin typeface="Calibri" pitchFamily="34" charset="0"/>
                <a:cs typeface="Times New Roman" panose="02020603050405020304" pitchFamily="18" charset="0"/>
              </a:rPr>
              <a:t>Tuesday, January 14, 2025 </a:t>
            </a:r>
          </a:p>
          <a:p>
            <a:pPr lvl="1"/>
            <a:endParaRPr lang="en-US" sz="1200" dirty="0">
              <a:latin typeface="Calibri" pitchFamily="34" charset="0"/>
              <a:cs typeface="Times New Roman" panose="02020603050405020304" pitchFamily="18" charset="0"/>
            </a:endParaRPr>
          </a:p>
          <a:p>
            <a:r>
              <a:rPr lang="en-US" i="1" dirty="0">
                <a:latin typeface="Calibri" pitchFamily="34" charset="0"/>
                <a:cs typeface="Times New Roman" panose="02020603050405020304" pitchFamily="18" charset="0"/>
              </a:rPr>
              <a:t>Note: Council meeting on 11/5/24 is canceled</a:t>
            </a:r>
            <a:endParaRPr lang="en-US" sz="2000" i="1" dirty="0">
              <a:latin typeface="Calibri"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D0FFCA7-B623-24D0-073A-7603CC2DAC8F}"/>
              </a:ext>
            </a:extLst>
          </p:cNvPr>
          <p:cNvSpPr txBox="1"/>
          <p:nvPr/>
        </p:nvSpPr>
        <p:spPr>
          <a:xfrm>
            <a:off x="5507666" y="1265276"/>
            <a:ext cx="2934586" cy="461665"/>
          </a:xfrm>
          <a:prstGeom prst="rect">
            <a:avLst/>
          </a:prstGeom>
        </p:spPr>
        <p:txBody>
          <a:bodyPr wrap="square" rtlCol="0">
            <a:spAutoFit/>
          </a:bodyPr>
          <a:lstStyle/>
          <a:p>
            <a:r>
              <a:rPr lang="en-US" sz="2400" b="1" dirty="0">
                <a:solidFill>
                  <a:srgbClr val="0039AC"/>
                </a:solidFill>
                <a:latin typeface="Calibri" pitchFamily="34" charset="0"/>
                <a:cs typeface="Times New Roman" panose="02020603050405020304" pitchFamily="18" charset="0"/>
              </a:rPr>
              <a:t>January’s Agenda</a:t>
            </a:r>
            <a:endParaRPr lang="en-US" sz="2400" dirty="0">
              <a:solidFill>
                <a:schemeClr val="dk1"/>
              </a:solidFill>
              <a:latin typeface="Book Antiqua" pitchFamily="18" charset="0"/>
            </a:endParaRPr>
          </a:p>
        </p:txBody>
      </p:sp>
      <p:sp>
        <p:nvSpPr>
          <p:cNvPr id="8" name="TextBox 7">
            <a:extLst>
              <a:ext uri="{FF2B5EF4-FFF2-40B4-BE49-F238E27FC236}">
                <a16:creationId xmlns:a16="http://schemas.microsoft.com/office/drawing/2014/main" id="{5752FC55-40F3-3588-918E-08377FF02EC8}"/>
              </a:ext>
            </a:extLst>
          </p:cNvPr>
          <p:cNvSpPr txBox="1"/>
          <p:nvPr/>
        </p:nvSpPr>
        <p:spPr>
          <a:xfrm>
            <a:off x="1385775" y="1268819"/>
            <a:ext cx="2888514" cy="461665"/>
          </a:xfrm>
          <a:prstGeom prst="rect">
            <a:avLst/>
          </a:prstGeom>
        </p:spPr>
        <p:txBody>
          <a:bodyPr wrap="square" rtlCol="0">
            <a:spAutoFit/>
          </a:bodyPr>
          <a:lstStyle/>
          <a:p>
            <a:r>
              <a:rPr lang="en-US" sz="2400" b="1" dirty="0">
                <a:solidFill>
                  <a:srgbClr val="0039AC"/>
                </a:solidFill>
                <a:latin typeface="Calibri" pitchFamily="34" charset="0"/>
                <a:cs typeface="Times New Roman" panose="02020603050405020304" pitchFamily="18" charset="0"/>
              </a:rPr>
              <a:t>Upcoming Meetings</a:t>
            </a:r>
            <a:endParaRPr lang="en-US" sz="2400" dirty="0">
              <a:solidFill>
                <a:schemeClr val="dk1"/>
              </a:solidFill>
              <a:latin typeface="Book Antiqua" pitchFamily="18" charset="0"/>
            </a:endParaRPr>
          </a:p>
        </p:txBody>
      </p:sp>
      <p:pic>
        <p:nvPicPr>
          <p:cNvPr id="9" name="Picture 4" descr="List PNG Pic PNG, SVG Clip art for Web - Download Clip Art, PNG Icon Arts">
            <a:extLst>
              <a:ext uri="{FF2B5EF4-FFF2-40B4-BE49-F238E27FC236}">
                <a16:creationId xmlns:a16="http://schemas.microsoft.com/office/drawing/2014/main" id="{95BEC507-2B20-4435-B7DF-26B5C99A4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28" y="1056167"/>
            <a:ext cx="726429" cy="6492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C3C407-E679-280A-5BF7-D589065C557B}"/>
              </a:ext>
            </a:extLst>
          </p:cNvPr>
          <p:cNvSpPr txBox="1"/>
          <p:nvPr/>
        </p:nvSpPr>
        <p:spPr>
          <a:xfrm>
            <a:off x="2010517" y="3559311"/>
            <a:ext cx="5517335" cy="1384995"/>
          </a:xfrm>
          <a:prstGeom prst="rect">
            <a:avLst/>
          </a:prstGeom>
          <a:solidFill>
            <a:srgbClr val="F4F6FE"/>
          </a:solidFill>
          <a:ln w="57150">
            <a:solidFill>
              <a:srgbClr val="064FBA"/>
            </a:solidFill>
          </a:ln>
        </p:spPr>
        <p:txBody>
          <a:bodyPr wrap="square" rtlCol="0">
            <a:spAutoFit/>
          </a:bodyPr>
          <a:lstStyle/>
          <a:p>
            <a:pPr indent="0">
              <a:buFont typeface="Wingdings" pitchFamily="2" charset="2"/>
              <a:buNone/>
            </a:pPr>
            <a:r>
              <a:rPr lang="en-US" sz="2700" b="1" dirty="0">
                <a:solidFill>
                  <a:srgbClr val="0039AC"/>
                </a:solidFill>
                <a:latin typeface="Calibri" pitchFamily="34" charset="0"/>
                <a:cs typeface="Times New Roman" panose="02020603050405020304" pitchFamily="18" charset="0"/>
              </a:rPr>
              <a:t>What is one thing you’ve heard today </a:t>
            </a:r>
          </a:p>
          <a:p>
            <a:pPr indent="0">
              <a:buFont typeface="Wingdings" pitchFamily="2" charset="2"/>
              <a:buNone/>
            </a:pPr>
            <a:r>
              <a:rPr lang="en-US" sz="2700" b="1" dirty="0">
                <a:solidFill>
                  <a:srgbClr val="0039AC"/>
                </a:solidFill>
                <a:latin typeface="Calibri" pitchFamily="34" charset="0"/>
                <a:cs typeface="Times New Roman" panose="02020603050405020304" pitchFamily="18" charset="0"/>
              </a:rPr>
              <a:t>that may change the way you think </a:t>
            </a:r>
          </a:p>
          <a:p>
            <a:pPr indent="0">
              <a:buFont typeface="Wingdings" pitchFamily="2" charset="2"/>
              <a:buNone/>
            </a:pPr>
            <a:r>
              <a:rPr lang="en-US" sz="2700" b="1" dirty="0">
                <a:solidFill>
                  <a:srgbClr val="0039AC"/>
                </a:solidFill>
                <a:latin typeface="Calibri" pitchFamily="34" charset="0"/>
                <a:cs typeface="Times New Roman" panose="02020603050405020304" pitchFamily="18" charset="0"/>
              </a:rPr>
              <a:t>about the work of this Council?</a:t>
            </a:r>
          </a:p>
        </p:txBody>
      </p:sp>
      <p:pic>
        <p:nvPicPr>
          <p:cNvPr id="13" name="Picture 2">
            <a:extLst>
              <a:ext uri="{FF2B5EF4-FFF2-40B4-BE49-F238E27FC236}">
                <a16:creationId xmlns:a16="http://schemas.microsoft.com/office/drawing/2014/main" id="{F5F9C087-AEA9-E91A-A6DF-53BF6B1C6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07" y="5105803"/>
            <a:ext cx="1369463" cy="12450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 calendar on a blue background shows the date of january">
            <a:extLst>
              <a:ext uri="{FF2B5EF4-FFF2-40B4-BE49-F238E27FC236}">
                <a16:creationId xmlns:a16="http://schemas.microsoft.com/office/drawing/2014/main" id="{CAB05B64-F0EA-BF4F-65E1-559972621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06822" y="977879"/>
            <a:ext cx="177166" cy="855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calendar with a red and blue cover for the month of january">
            <a:extLst>
              <a:ext uri="{FF2B5EF4-FFF2-40B4-BE49-F238E27FC236}">
                <a16:creationId xmlns:a16="http://schemas.microsoft.com/office/drawing/2014/main" id="{6B7EC448-02E3-8300-9945-36AC55ECCE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52" y="998350"/>
            <a:ext cx="1254644" cy="809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versation">
            <a:extLst>
              <a:ext uri="{FF2B5EF4-FFF2-40B4-BE49-F238E27FC236}">
                <a16:creationId xmlns:a16="http://schemas.microsoft.com/office/drawing/2014/main" id="{4A22A75C-B8A9-1906-1EBD-47503A37A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167" y="3467984"/>
            <a:ext cx="1422991" cy="142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705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A5C76-0921-4712-7459-559E5A503743}"/>
              </a:ext>
            </a:extLst>
          </p:cNvPr>
          <p:cNvSpPr>
            <a:spLocks noGrp="1"/>
          </p:cNvSpPr>
          <p:nvPr>
            <p:ph type="title"/>
          </p:nvPr>
        </p:nvSpPr>
        <p:spPr>
          <a:xfrm>
            <a:off x="275897" y="2716530"/>
            <a:ext cx="7370379" cy="941070"/>
          </a:xfrm>
        </p:spPr>
        <p:txBody>
          <a:bodyPr>
            <a:noAutofit/>
          </a:bodyPr>
          <a:lstStyle/>
          <a:p>
            <a:br>
              <a:rPr lang="en-US" dirty="0"/>
            </a:br>
            <a:br>
              <a:rPr lang="en-US" dirty="0"/>
            </a:br>
            <a:br>
              <a:rPr lang="en-US" dirty="0"/>
            </a:br>
            <a:br>
              <a:rPr lang="en-US" sz="2400" dirty="0"/>
            </a:br>
            <a:br>
              <a:rPr lang="en-US" sz="2400" dirty="0"/>
            </a:br>
            <a:br>
              <a:rPr lang="en-US" sz="2400" dirty="0"/>
            </a:br>
            <a:r>
              <a:rPr lang="en-US" sz="2700" dirty="0"/>
              <a:t>MA Advisory Council on Alzheimer’s Disease and all other Dementias: September 10, 2024</a:t>
            </a:r>
            <a:br>
              <a:rPr lang="en-US" dirty="0"/>
            </a:br>
            <a:br>
              <a:rPr lang="en-US" dirty="0"/>
            </a:br>
            <a:r>
              <a:rPr lang="en-US" sz="2100" dirty="0"/>
              <a:t>BCBSMA Presenter: Michelle Powderly, RN, BS</a:t>
            </a:r>
            <a:br>
              <a:rPr lang="en-US" sz="2100" dirty="0"/>
            </a:br>
            <a:r>
              <a:rPr lang="en-US" sz="2100" dirty="0"/>
              <a:t>                                        Senior Clinical Director, Government Programs</a:t>
            </a:r>
            <a:br>
              <a:rPr lang="en-US" sz="2400" dirty="0"/>
            </a:br>
            <a:br>
              <a:rPr lang="en-US" dirty="0"/>
            </a:br>
            <a:endParaRPr lang="en-US" dirty="0"/>
          </a:p>
        </p:txBody>
      </p:sp>
      <p:sp>
        <p:nvSpPr>
          <p:cNvPr id="2" name="TextBox 1">
            <a:extLst>
              <a:ext uri="{FF2B5EF4-FFF2-40B4-BE49-F238E27FC236}">
                <a16:creationId xmlns:a16="http://schemas.microsoft.com/office/drawing/2014/main" id="{150189EF-7313-B62E-F4B0-4D8B314A2341}"/>
              </a:ext>
            </a:extLst>
          </p:cNvPr>
          <p:cNvSpPr txBox="1"/>
          <p:nvPr/>
        </p:nvSpPr>
        <p:spPr>
          <a:xfrm>
            <a:off x="5844999" y="5562569"/>
            <a:ext cx="2872581" cy="92333"/>
          </a:xfrm>
          <a:prstGeom prst="rect">
            <a:avLst/>
          </a:prstGeom>
          <a:noFill/>
        </p:spPr>
        <p:txBody>
          <a:bodyPr wrap="none" lIns="0" tIns="0" rIns="0" bIns="0" rtlCol="0">
            <a:spAutoFit/>
          </a:bodyPr>
          <a:lstStyle/>
          <a:p>
            <a:pPr algn="r" defTabSz="685800">
              <a:defRPr/>
            </a:pPr>
            <a:r>
              <a:rPr lang="en-US" sz="600" b="1" spc="225" dirty="0">
                <a:solidFill>
                  <a:prstClr val="white">
                    <a:lumMod val="65000"/>
                  </a:prstClr>
                </a:solidFill>
                <a:latin typeface="DM Sans" pitchFamily="2" charset="77"/>
                <a:ea typeface="Tahoma" panose="020B0604030504040204" pitchFamily="34" charset="0"/>
                <a:cs typeface="Calibri" panose="020F0502020204030204" pitchFamily="34" charset="0"/>
              </a:rPr>
              <a:t>BLUE CROSS BLUE SHIELD OF MASSACHUSETTS</a:t>
            </a:r>
          </a:p>
        </p:txBody>
      </p:sp>
      <p:sp>
        <p:nvSpPr>
          <p:cNvPr id="4" name="Rectangle 3">
            <a:extLst>
              <a:ext uri="{FF2B5EF4-FFF2-40B4-BE49-F238E27FC236}">
                <a16:creationId xmlns:a16="http://schemas.microsoft.com/office/drawing/2014/main" id="{5164C117-F7A5-E3E1-AFD4-72585E14AFD9}"/>
              </a:ext>
            </a:extLst>
          </p:cNvPr>
          <p:cNvSpPr/>
          <p:nvPr/>
        </p:nvSpPr>
        <p:spPr>
          <a:xfrm>
            <a:off x="4825391" y="5793455"/>
            <a:ext cx="3943350" cy="63544"/>
          </a:xfrm>
          <a:prstGeom prst="rect">
            <a:avLst/>
          </a:prstGeom>
        </p:spPr>
        <p:txBody>
          <a:bodyPr wrap="square" lIns="0" tIns="0" rIns="0" bIns="0">
            <a:spAutoFit/>
          </a:bodyPr>
          <a:lstStyle/>
          <a:p>
            <a:pPr algn="r" defTabSz="685800">
              <a:tabLst>
                <a:tab pos="1925241" algn="l"/>
                <a:tab pos="3595688" algn="l"/>
              </a:tabLst>
            </a:pPr>
            <a:r>
              <a:rPr lang="en-US" sz="413" dirty="0">
                <a:solidFill>
                  <a:prstClr val="white">
                    <a:lumMod val="65000"/>
                  </a:prstClr>
                </a:solidFill>
                <a:latin typeface="Roboto" charset="0"/>
              </a:rPr>
              <a:t>Blue Cross Blue Shield of Massachusetts is an Independent Licensee of the Blue Cross and Blue Shield Association.</a:t>
            </a:r>
            <a:endParaRPr lang="en-US" sz="413" dirty="0">
              <a:solidFill>
                <a:prstClr val="white">
                  <a:lumMod val="65000"/>
                </a:prstClr>
              </a:solidFill>
              <a:latin typeface="Aptos" panose="02110004020202020204"/>
            </a:endParaRPr>
          </a:p>
        </p:txBody>
      </p:sp>
      <p:pic>
        <p:nvPicPr>
          <p:cNvPr id="5" name="Picture 4" descr="Logo&#10;&#10;Description automatically generated with low confidence">
            <a:extLst>
              <a:ext uri="{FF2B5EF4-FFF2-40B4-BE49-F238E27FC236}">
                <a16:creationId xmlns:a16="http://schemas.microsoft.com/office/drawing/2014/main" id="{3EA8FBA2-1283-47A0-EC28-DE01A9496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66" y="1905270"/>
            <a:ext cx="1465550" cy="811261"/>
          </a:xfrm>
          <a:prstGeom prst="rect">
            <a:avLst/>
          </a:prstGeom>
        </p:spPr>
      </p:pic>
      <p:sp>
        <p:nvSpPr>
          <p:cNvPr id="6" name="Slide Number Placeholder 3">
            <a:extLst>
              <a:ext uri="{FF2B5EF4-FFF2-40B4-BE49-F238E27FC236}">
                <a16:creationId xmlns:a16="http://schemas.microsoft.com/office/drawing/2014/main" id="{A4C7BBB3-AD98-693F-A112-0714FDBF65C6}"/>
              </a:ext>
            </a:extLst>
          </p:cNvPr>
          <p:cNvSpPr txBox="1">
            <a:spLocks/>
          </p:cNvSpPr>
          <p:nvPr/>
        </p:nvSpPr>
        <p:spPr>
          <a:xfrm>
            <a:off x="0" y="649644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D7FE-C4B4-483F-BB14-98724C381B96}" type="slidenum">
              <a:rPr lang="en-US" smtClean="0"/>
              <a:pPr/>
              <a:t>4</a:t>
            </a:fld>
            <a:endParaRPr lang="en-US" dirty="0"/>
          </a:p>
        </p:txBody>
      </p:sp>
    </p:spTree>
    <p:extLst>
      <p:ext uri="{BB962C8B-B14F-4D97-AF65-F5344CB8AC3E}">
        <p14:creationId xmlns:p14="http://schemas.microsoft.com/office/powerpoint/2010/main" val="364565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BF50-1BC8-43A7-9315-98013A65A056}"/>
              </a:ext>
            </a:extLst>
          </p:cNvPr>
          <p:cNvSpPr>
            <a:spLocks noGrp="1"/>
          </p:cNvSpPr>
          <p:nvPr>
            <p:ph type="body" sz="quarter" idx="10"/>
          </p:nvPr>
        </p:nvSpPr>
        <p:spPr>
          <a:xfrm>
            <a:off x="473837" y="1014559"/>
            <a:ext cx="6422799" cy="380939"/>
          </a:xfrm>
        </p:spPr>
        <p:txBody>
          <a:bodyPr>
            <a:noAutofit/>
          </a:bodyPr>
          <a:lstStyle/>
          <a:p>
            <a:r>
              <a:rPr lang="en-US" sz="2100" dirty="0"/>
              <a:t>BLUE CROSS BLUE SHIELD OF MASSACHUSETTS Dementia Care</a:t>
            </a:r>
          </a:p>
        </p:txBody>
      </p:sp>
      <p:cxnSp>
        <p:nvCxnSpPr>
          <p:cNvPr id="20" name="Straight Connector 19">
            <a:extLst>
              <a:ext uri="{FF2B5EF4-FFF2-40B4-BE49-F238E27FC236}">
                <a16:creationId xmlns:a16="http://schemas.microsoft.com/office/drawing/2014/main" id="{C3BAE8BD-8299-4937-8497-A846AEB3D372}"/>
              </a:ext>
            </a:extLst>
          </p:cNvPr>
          <p:cNvCxnSpPr>
            <a:cxnSpLocks/>
          </p:cNvCxnSpPr>
          <p:nvPr/>
        </p:nvCxnSpPr>
        <p:spPr>
          <a:xfrm flipV="1">
            <a:off x="5478295" y="2830919"/>
            <a:ext cx="0" cy="294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A683B0-4094-4F9B-8F29-E51FEAF0EBD9}"/>
              </a:ext>
            </a:extLst>
          </p:cNvPr>
          <p:cNvCxnSpPr>
            <a:cxnSpLocks/>
          </p:cNvCxnSpPr>
          <p:nvPr/>
        </p:nvCxnSpPr>
        <p:spPr>
          <a:xfrm flipV="1">
            <a:off x="7794403" y="2814121"/>
            <a:ext cx="0" cy="42892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D27F74-FFA2-E057-D3FA-E4DBAE591821}"/>
              </a:ext>
            </a:extLst>
          </p:cNvPr>
          <p:cNvSpPr txBox="1"/>
          <p:nvPr/>
        </p:nvSpPr>
        <p:spPr>
          <a:xfrm>
            <a:off x="2074836" y="1348290"/>
            <a:ext cx="2245406" cy="507831"/>
          </a:xfrm>
          <a:prstGeom prst="rect">
            <a:avLst/>
          </a:prstGeom>
          <a:noFill/>
        </p:spPr>
        <p:txBody>
          <a:bodyPr wrap="square">
            <a:spAutoFit/>
          </a:bodyPr>
          <a:lstStyle/>
          <a:p>
            <a:pPr algn="ctr" defTabSz="685800"/>
            <a:endParaRPr lang="en-US" sz="1350" dirty="0">
              <a:solidFill>
                <a:prstClr val="black"/>
              </a:solidFill>
              <a:latin typeface="Aptos" panose="02110004020202020204"/>
            </a:endParaRPr>
          </a:p>
          <a:p>
            <a:pPr algn="ctr" defTabSz="685800"/>
            <a:r>
              <a:rPr lang="en-US" sz="1350" dirty="0">
                <a:solidFill>
                  <a:prstClr val="black"/>
                </a:solidFill>
                <a:latin typeface="Aptos" panose="02110004020202020204"/>
              </a:rPr>
              <a:t> </a:t>
            </a:r>
          </a:p>
        </p:txBody>
      </p:sp>
      <p:graphicFrame>
        <p:nvGraphicFramePr>
          <p:cNvPr id="36" name="Table 35">
            <a:extLst>
              <a:ext uri="{FF2B5EF4-FFF2-40B4-BE49-F238E27FC236}">
                <a16:creationId xmlns:a16="http://schemas.microsoft.com/office/drawing/2014/main" id="{8C9DA097-ACF1-A3F1-BA94-DE81225C9895}"/>
              </a:ext>
            </a:extLst>
          </p:cNvPr>
          <p:cNvGraphicFramePr>
            <a:graphicFrameLocks noGrp="1"/>
          </p:cNvGraphicFramePr>
          <p:nvPr>
            <p:extLst>
              <p:ext uri="{D42A27DB-BD31-4B8C-83A1-F6EECF244321}">
                <p14:modId xmlns:p14="http://schemas.microsoft.com/office/powerpoint/2010/main" val="3176173454"/>
              </p:ext>
            </p:extLst>
          </p:nvPr>
        </p:nvGraphicFramePr>
        <p:xfrm>
          <a:off x="168746" y="1475485"/>
          <a:ext cx="8819136" cy="4257104"/>
        </p:xfrm>
        <a:graphic>
          <a:graphicData uri="http://schemas.openxmlformats.org/drawingml/2006/table">
            <a:tbl>
              <a:tblPr firstRow="1" bandRow="1">
                <a:tableStyleId>{5C22544A-7EE6-4342-B048-85BDC9FD1C3A}</a:tableStyleId>
              </a:tblPr>
              <a:tblGrid>
                <a:gridCol w="1658063">
                  <a:extLst>
                    <a:ext uri="{9D8B030D-6E8A-4147-A177-3AD203B41FA5}">
                      <a16:colId xmlns:a16="http://schemas.microsoft.com/office/drawing/2014/main" val="471005416"/>
                    </a:ext>
                  </a:extLst>
                </a:gridCol>
                <a:gridCol w="2610816">
                  <a:extLst>
                    <a:ext uri="{9D8B030D-6E8A-4147-A177-3AD203B41FA5}">
                      <a16:colId xmlns:a16="http://schemas.microsoft.com/office/drawing/2014/main" val="2389124067"/>
                    </a:ext>
                  </a:extLst>
                </a:gridCol>
                <a:gridCol w="2050071">
                  <a:extLst>
                    <a:ext uri="{9D8B030D-6E8A-4147-A177-3AD203B41FA5}">
                      <a16:colId xmlns:a16="http://schemas.microsoft.com/office/drawing/2014/main" val="1947636839"/>
                    </a:ext>
                  </a:extLst>
                </a:gridCol>
                <a:gridCol w="2500186">
                  <a:extLst>
                    <a:ext uri="{9D8B030D-6E8A-4147-A177-3AD203B41FA5}">
                      <a16:colId xmlns:a16="http://schemas.microsoft.com/office/drawing/2014/main" val="1877723845"/>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Stages of Dementia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effectLst/>
                          <a:latin typeface="inherit"/>
                        </a:rPr>
                        <a:t>Early stage-Mild </a:t>
                      </a:r>
                      <a:endParaRPr lang="en-US" sz="1400" b="1" dirty="0"/>
                    </a:p>
                  </a:txBody>
                  <a:tcPr marL="68580" marR="68580" marT="34290" marB="34290"/>
                </a:tc>
                <a:tc>
                  <a:txBody>
                    <a:bodyPr/>
                    <a:lstStyle/>
                    <a:p>
                      <a:pPr algn="ctr"/>
                      <a:r>
                        <a:rPr lang="en-US" sz="1000" dirty="0"/>
                        <a:t>Middle Stage-Moderate </a:t>
                      </a:r>
                    </a:p>
                  </a:txBody>
                  <a:tcPr marL="68580" marR="68580" marT="34290" marB="34290"/>
                </a:tc>
                <a:tc>
                  <a:txBody>
                    <a:bodyPr/>
                    <a:lstStyle/>
                    <a:p>
                      <a:pPr algn="ctr"/>
                      <a:r>
                        <a:rPr lang="en-US" sz="1400" b="1" i="0" kern="1200" dirty="0">
                          <a:solidFill>
                            <a:schemeClr val="bg2"/>
                          </a:solidFill>
                          <a:effectLst/>
                          <a:latin typeface="HouschkaAltPro"/>
                          <a:ea typeface="+mn-ea"/>
                          <a:cs typeface="+mn-cs"/>
                        </a:rPr>
                        <a:t>Late Stage-Severe </a:t>
                      </a:r>
                      <a:endParaRPr lang="en-US" sz="1400" b="1" kern="1200" dirty="0">
                        <a:solidFill>
                          <a:schemeClr val="bg2"/>
                        </a:solidFill>
                        <a:latin typeface="+mn-lt"/>
                        <a:ea typeface="+mn-ea"/>
                        <a:cs typeface="+mn-cs"/>
                      </a:endParaRPr>
                    </a:p>
                  </a:txBody>
                  <a:tcPr marL="68580" marR="68580" marT="34290" marB="34290"/>
                </a:tc>
                <a:extLst>
                  <a:ext uri="{0D108BD9-81ED-4DB2-BD59-A6C34878D82A}">
                    <a16:rowId xmlns:a16="http://schemas.microsoft.com/office/drawing/2014/main" val="4147541252"/>
                  </a:ext>
                </a:extLst>
              </a:tr>
              <a:tr h="3761804">
                <a:tc>
                  <a:txBody>
                    <a:bodyPr/>
                    <a:lstStyle/>
                    <a:p>
                      <a:endParaRPr lang="en-US" sz="1100" b="1" dirty="0"/>
                    </a:p>
                    <a:p>
                      <a:endParaRPr lang="en-US" sz="1100" b="1" dirty="0"/>
                    </a:p>
                    <a:p>
                      <a:endParaRPr lang="en-US" sz="1100" b="1" dirty="0"/>
                    </a:p>
                    <a:p>
                      <a:endParaRPr lang="en-US" sz="1100" b="1" dirty="0"/>
                    </a:p>
                    <a:p>
                      <a:endParaRPr lang="en-US" sz="1100" b="1" dirty="0"/>
                    </a:p>
                  </a:txBody>
                  <a:tcPr marL="68580" marR="68580" marT="34290" marB="34290"/>
                </a:tc>
                <a:tc gridSpan="3">
                  <a:txBody>
                    <a:bodyPr/>
                    <a:lstStyle/>
                    <a:p>
                      <a:endParaRPr lang="en-US" sz="1200" b="0"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Coverage </a:t>
                      </a:r>
                      <a:r>
                        <a:rPr lang="en-US" sz="1800" b="0" kern="1200" dirty="0">
                          <a:solidFill>
                            <a:schemeClr val="tx1"/>
                          </a:solidFill>
                          <a:effectLst/>
                          <a:latin typeface="+mn-lt"/>
                          <a:ea typeface="+mn-ea"/>
                          <a:cs typeface="+mn-cs"/>
                        </a:rPr>
                        <a:t>spanning all stages of the dementia journey</a:t>
                      </a:r>
                    </a:p>
                    <a:p>
                      <a:endParaRPr lang="en-US" sz="1200" b="0" kern="1200" dirty="0">
                        <a:solidFill>
                          <a:schemeClr val="dk1"/>
                        </a:solidFill>
                        <a:effectLst/>
                        <a:latin typeface="+mn-lt"/>
                        <a:ea typeface="+mn-ea"/>
                        <a:cs typeface="+mn-cs"/>
                      </a:endParaRPr>
                    </a:p>
                    <a:p>
                      <a:pPr marL="342900" indent="-342900" algn="l">
                        <a:buFont typeface="Arial" panose="020B0604020202020204" pitchFamily="34" charset="0"/>
                        <a:buChar char="•"/>
                      </a:pPr>
                      <a:r>
                        <a:rPr lang="en-US" sz="1800" b="0" u="none" kern="1200" dirty="0">
                          <a:solidFill>
                            <a:schemeClr val="dk1"/>
                          </a:solidFill>
                          <a:effectLst/>
                          <a:latin typeface="+mn-lt"/>
                          <a:ea typeface="+mn-ea"/>
                          <a:cs typeface="+mn-cs"/>
                        </a:rPr>
                        <a:t> </a:t>
                      </a:r>
                      <a:r>
                        <a:rPr lang="en-US" sz="1800" b="1" u="sng" kern="1200" dirty="0">
                          <a:solidFill>
                            <a:schemeClr val="dk1"/>
                          </a:solidFill>
                          <a:effectLst/>
                          <a:latin typeface="+mn-lt"/>
                          <a:ea typeface="+mn-ea"/>
                          <a:cs typeface="+mn-cs"/>
                        </a:rPr>
                        <a:t>Diagnosis</a:t>
                      </a:r>
                      <a:r>
                        <a:rPr lang="en-US" sz="1800" b="0" u="sng" kern="1200" dirty="0">
                          <a:solidFill>
                            <a:schemeClr val="dk1"/>
                          </a:solidFill>
                          <a:effectLst/>
                          <a:latin typeface="+mn-lt"/>
                          <a:ea typeface="+mn-ea"/>
                          <a:cs typeface="+mn-cs"/>
                        </a:rPr>
                        <a:t>: </a:t>
                      </a:r>
                      <a:r>
                        <a:rPr lang="en-US" sz="1800" b="0" kern="1200" dirty="0">
                          <a:solidFill>
                            <a:schemeClr val="tx1"/>
                          </a:solidFill>
                          <a:effectLst/>
                          <a:latin typeface="+mn-lt"/>
                          <a:ea typeface="+mn-ea"/>
                          <a:cs typeface="+mn-cs"/>
                        </a:rPr>
                        <a:t>High Tech radiology (MRI, Amyloid PET scans), </a:t>
                      </a:r>
                    </a:p>
                    <a:p>
                      <a:pPr lvl="1"/>
                      <a:r>
                        <a:rPr lang="en-US" sz="1800" b="0" kern="1200" dirty="0">
                          <a:solidFill>
                            <a:schemeClr val="dk1"/>
                          </a:solidFill>
                          <a:effectLst/>
                          <a:latin typeface="+mn-lt"/>
                          <a:ea typeface="+mn-ea"/>
                          <a:cs typeface="+mn-cs"/>
                        </a:rPr>
                        <a:t>neurological evaluation </a:t>
                      </a:r>
                    </a:p>
                    <a:p>
                      <a:pPr lvl="1"/>
                      <a:endParaRPr lang="en-US" sz="1800" b="0" kern="1200" dirty="0">
                        <a:solidFill>
                          <a:schemeClr val="dk1"/>
                        </a:solidFill>
                        <a:effectLst/>
                        <a:latin typeface="+mn-lt"/>
                        <a:ea typeface="+mn-ea"/>
                        <a:cs typeface="+mn-cs"/>
                      </a:endParaRPr>
                    </a:p>
                    <a:p>
                      <a:pPr marL="457200" indent="-457200">
                        <a:buFont typeface="Arial" panose="020B0604020202020204" pitchFamily="34" charset="0"/>
                        <a:buChar char="•"/>
                      </a:pPr>
                      <a:r>
                        <a:rPr lang="en-US" sz="2100" b="1" u="sng" kern="1200" dirty="0">
                          <a:solidFill>
                            <a:schemeClr val="dk1"/>
                          </a:solidFill>
                          <a:effectLst/>
                          <a:latin typeface="+mn-lt"/>
                          <a:ea typeface="+mn-ea"/>
                          <a:cs typeface="+mn-cs"/>
                        </a:rPr>
                        <a:t>T</a:t>
                      </a:r>
                      <a:r>
                        <a:rPr lang="en-US" sz="1800" b="1" u="sng" kern="1200" dirty="0">
                          <a:solidFill>
                            <a:schemeClr val="dk1"/>
                          </a:solidFill>
                          <a:effectLst/>
                          <a:latin typeface="+mn-lt"/>
                          <a:ea typeface="+mn-ea"/>
                          <a:cs typeface="+mn-cs"/>
                        </a:rPr>
                        <a:t>reatment </a:t>
                      </a:r>
                      <a:r>
                        <a:rPr lang="en-US" sz="1800" b="1" kern="1200" dirty="0">
                          <a:solidFill>
                            <a:schemeClr val="dk1"/>
                          </a:solidFill>
                          <a:effectLst/>
                          <a:latin typeface="+mn-lt"/>
                          <a:ea typeface="+mn-ea"/>
                          <a:cs typeface="+mn-cs"/>
                        </a:rPr>
                        <a:t>for Alzheimer’s patients in mild stage</a:t>
                      </a:r>
                      <a:r>
                        <a:rPr lang="en-US" sz="1800" b="0" kern="1200" dirty="0">
                          <a:solidFill>
                            <a:schemeClr val="dk1"/>
                          </a:solidFill>
                          <a:effectLst/>
                          <a:latin typeface="+mn-lt"/>
                          <a:ea typeface="+mn-ea"/>
                          <a:cs typeface="+mn-cs"/>
                        </a:rPr>
                        <a:t>: </a:t>
                      </a:r>
                    </a:p>
                    <a:p>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Lecanemab</a:t>
                      </a:r>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Leqembi</a:t>
                      </a:r>
                      <a:r>
                        <a:rPr lang="en-US" sz="1800" b="0" i="0" u="none" strike="noStrike" kern="1200" baseline="0" dirty="0">
                          <a:solidFill>
                            <a:schemeClr val="dk1"/>
                          </a:solidFill>
                          <a:latin typeface="+mn-lt"/>
                          <a:ea typeface="+mn-ea"/>
                          <a:cs typeface="+mn-cs"/>
                        </a:rPr>
                        <a:t>®) and Donanemab (</a:t>
                      </a:r>
                      <a:r>
                        <a:rPr lang="en-US" sz="1800" b="0" i="0" u="none" strike="noStrike" kern="1200" baseline="0" dirty="0" err="1">
                          <a:solidFill>
                            <a:schemeClr val="dk1"/>
                          </a:solidFill>
                          <a:latin typeface="+mn-lt"/>
                          <a:ea typeface="+mn-ea"/>
                          <a:cs typeface="+mn-cs"/>
                        </a:rPr>
                        <a:t>Kisunla</a:t>
                      </a:r>
                      <a:r>
                        <a:rPr lang="en-US" sz="1800" b="0" i="0" u="none" strike="noStrike" kern="1200" baseline="30000" dirty="0" err="1">
                          <a:solidFill>
                            <a:schemeClr val="dk1"/>
                          </a:solidFill>
                          <a:latin typeface="+mn-lt"/>
                          <a:ea typeface="+mn-ea"/>
                          <a:cs typeface="+mn-cs"/>
                        </a:rPr>
                        <a:t>TM</a:t>
                      </a:r>
                      <a:r>
                        <a:rPr lang="en-US" sz="1800" b="0" i="0" u="none" strike="noStrike" kern="1200" baseline="0" dirty="0">
                          <a:solidFill>
                            <a:schemeClr val="dk1"/>
                          </a:solidFill>
                          <a:latin typeface="+mn-lt"/>
                          <a:ea typeface="+mn-ea"/>
                          <a:cs typeface="+mn-cs"/>
                        </a:rPr>
                        <a:t>)  </a:t>
                      </a:r>
                    </a:p>
                    <a:p>
                      <a:endParaRPr lang="en-US" sz="1200" b="1" i="0" u="none" strike="noStrike" kern="100" baseline="0" dirty="0">
                        <a:solidFill>
                          <a:schemeClr val="dk1"/>
                        </a:solidFill>
                        <a:effectLst/>
                        <a:latin typeface="+mn-lt"/>
                        <a:ea typeface="+mn-ea"/>
                        <a:cs typeface="Times New Roman" panose="02020603050405020304" pitchFamily="18" charset="0"/>
                      </a:endParaRPr>
                    </a:p>
                    <a:p>
                      <a:pPr marL="342900" indent="-342900">
                        <a:buFont typeface="Arial" panose="020B0604020202020204" pitchFamily="34" charset="0"/>
                        <a:buChar char="•"/>
                      </a:pPr>
                      <a:r>
                        <a:rPr lang="en-US" sz="1800" b="1" u="sng" kern="1200" dirty="0">
                          <a:solidFill>
                            <a:schemeClr val="dk1"/>
                          </a:solidFill>
                          <a:effectLst/>
                          <a:latin typeface="+mn-lt"/>
                          <a:ea typeface="+mn-ea"/>
                          <a:cs typeface="+mn-cs"/>
                        </a:rPr>
                        <a:t>Care Navigation and Planning</a:t>
                      </a:r>
                      <a:r>
                        <a:rPr lang="en-US" sz="1800" b="1" u="none" kern="1200" dirty="0">
                          <a:solidFill>
                            <a:schemeClr val="dk1"/>
                          </a:solidFill>
                          <a:effectLst/>
                          <a:latin typeface="+mn-lt"/>
                          <a:ea typeface="+mn-ea"/>
                          <a:cs typeface="+mn-cs"/>
                        </a:rPr>
                        <a:t>   </a:t>
                      </a:r>
                    </a:p>
                    <a:p>
                      <a:pPr marL="800100" lvl="1" indent="-342900">
                        <a:buFont typeface="Arial" panose="020B0604020202020204" pitchFamily="34" charset="0"/>
                        <a:buChar char="•"/>
                      </a:pPr>
                      <a:r>
                        <a:rPr lang="en-US" sz="1800" b="0" u="none" kern="1200" dirty="0">
                          <a:solidFill>
                            <a:schemeClr val="dk1"/>
                          </a:solidFill>
                          <a:effectLst/>
                          <a:latin typeface="+mn-lt"/>
                          <a:ea typeface="+mn-ea"/>
                          <a:cs typeface="+mn-cs"/>
                        </a:rPr>
                        <a:t>P</a:t>
                      </a:r>
                      <a:r>
                        <a:rPr lang="en-US" sz="1800" b="0" kern="1200" dirty="0">
                          <a:solidFill>
                            <a:schemeClr val="dk1"/>
                          </a:solidFill>
                          <a:effectLst/>
                          <a:latin typeface="+mn-lt"/>
                          <a:ea typeface="+mn-ea"/>
                          <a:cs typeface="+mn-cs"/>
                        </a:rPr>
                        <a:t>atient/caregiver education about:</a:t>
                      </a:r>
                    </a:p>
                    <a:p>
                      <a:pPr marL="1257300" lvl="2" indent="-342900">
                        <a:buFont typeface="Arial" panose="020B0604020202020204" pitchFamily="34" charset="0"/>
                        <a:buChar char="•"/>
                      </a:pPr>
                      <a:r>
                        <a:rPr lang="en-US" sz="1800" b="0" kern="1200" dirty="0">
                          <a:solidFill>
                            <a:schemeClr val="dk1"/>
                          </a:solidFill>
                          <a:effectLst/>
                          <a:latin typeface="+mn-lt"/>
                          <a:ea typeface="+mn-ea"/>
                          <a:cs typeface="+mn-cs"/>
                        </a:rPr>
                        <a:t>medical and mental health treatment</a:t>
                      </a:r>
                    </a:p>
                    <a:p>
                      <a:pPr marL="1257300" lvl="2" indent="-342900">
                        <a:buFont typeface="Arial" panose="020B0604020202020204" pitchFamily="34" charset="0"/>
                        <a:buChar char="•"/>
                      </a:pPr>
                      <a:r>
                        <a:rPr lang="en-US" sz="1800" b="0" kern="1200" dirty="0">
                          <a:solidFill>
                            <a:schemeClr val="dk1"/>
                          </a:solidFill>
                          <a:effectLst/>
                          <a:latin typeface="+mn-lt"/>
                          <a:ea typeface="+mn-ea"/>
                          <a:cs typeface="+mn-cs"/>
                        </a:rPr>
                        <a:t>clinical trials</a:t>
                      </a:r>
                    </a:p>
                    <a:p>
                      <a:pPr marL="1257300" lvl="2" indent="-342900">
                        <a:buFont typeface="Arial" panose="020B0604020202020204" pitchFamily="34" charset="0"/>
                        <a:buChar char="•"/>
                      </a:pPr>
                      <a:r>
                        <a:rPr lang="en-US" sz="1800" b="0" kern="1200" dirty="0">
                          <a:solidFill>
                            <a:schemeClr val="dk1"/>
                          </a:solidFill>
                          <a:effectLst/>
                          <a:latin typeface="+mn-lt"/>
                          <a:ea typeface="+mn-ea"/>
                          <a:cs typeface="+mn-cs"/>
                        </a:rPr>
                        <a:t>support services available in community   </a:t>
                      </a:r>
                    </a:p>
                    <a:p>
                      <a:pPr marL="0" marR="0" algn="l">
                        <a:lnSpc>
                          <a:spcPct val="115000"/>
                        </a:lnSpc>
                        <a:spcBef>
                          <a:spcPts val="0"/>
                        </a:spcBef>
                        <a:spcAft>
                          <a:spcPts val="800"/>
                        </a:spcAft>
                      </a:pPr>
                      <a:endParaRPr lang="en-US" sz="900" b="0" kern="100" dirty="0">
                        <a:effectLst/>
                        <a:latin typeface="+mn-lt"/>
                        <a:ea typeface="Aptos" panose="020B0004020202020204" pitchFamily="34" charset="0"/>
                        <a:cs typeface="Times New Roman" panose="02020603050405020304" pitchFamily="18" charset="0"/>
                      </a:endParaRPr>
                    </a:p>
                  </a:txBody>
                  <a:tcPr marL="85725" marR="85725" marT="0" marB="0"/>
                </a:tc>
                <a:tc hMerge="1">
                  <a:txBody>
                    <a:bodyPr/>
                    <a:lstStyle/>
                    <a:p>
                      <a:endParaRPr/>
                    </a:p>
                  </a:txBody>
                  <a:tcPr marL="114300" marR="114300" marT="0" marB="0"/>
                </a:tc>
                <a:tc hMerge="1">
                  <a:txBody>
                    <a:bodyPr/>
                    <a:lstStyle/>
                    <a:p>
                      <a:endParaRPr dirty="0"/>
                    </a:p>
                  </a:txBody>
                  <a:tcPr marL="114300" marR="114300" marT="0" marB="0"/>
                </a:tc>
                <a:extLst>
                  <a:ext uri="{0D108BD9-81ED-4DB2-BD59-A6C34878D82A}">
                    <a16:rowId xmlns:a16="http://schemas.microsoft.com/office/drawing/2014/main" val="832149164"/>
                  </a:ext>
                </a:extLst>
              </a:tr>
            </a:tbl>
          </a:graphicData>
        </a:graphic>
      </p:graphicFrame>
      <p:sp>
        <p:nvSpPr>
          <p:cNvPr id="2" name="Rectangle 1">
            <a:extLst>
              <a:ext uri="{FF2B5EF4-FFF2-40B4-BE49-F238E27FC236}">
                <a16:creationId xmlns:a16="http://schemas.microsoft.com/office/drawing/2014/main" id="{7DB1FE56-36C3-9D50-D5D6-108117D004BE}"/>
              </a:ext>
            </a:extLst>
          </p:cNvPr>
          <p:cNvSpPr/>
          <p:nvPr/>
        </p:nvSpPr>
        <p:spPr>
          <a:xfrm>
            <a:off x="4970281" y="5793455"/>
            <a:ext cx="3943350" cy="63544"/>
          </a:xfrm>
          <a:prstGeom prst="rect">
            <a:avLst/>
          </a:prstGeom>
        </p:spPr>
        <p:txBody>
          <a:bodyPr wrap="square" lIns="0" tIns="0" rIns="0" bIns="0">
            <a:spAutoFit/>
          </a:bodyPr>
          <a:lstStyle/>
          <a:p>
            <a:pPr algn="r" defTabSz="685800">
              <a:tabLst>
                <a:tab pos="1925241" algn="l"/>
                <a:tab pos="3595688" algn="l"/>
              </a:tabLst>
            </a:pPr>
            <a:r>
              <a:rPr lang="en-US" sz="413" dirty="0">
                <a:solidFill>
                  <a:prstClr val="white">
                    <a:lumMod val="65000"/>
                  </a:prstClr>
                </a:solidFill>
                <a:latin typeface="Roboto" charset="0"/>
              </a:rPr>
              <a:t>Blue Cross Blue Shield of Massachusetts is an Independent Licensee of the Blue Cross and Blue Shield Association.</a:t>
            </a:r>
            <a:endParaRPr lang="en-US" sz="413" dirty="0">
              <a:solidFill>
                <a:prstClr val="white">
                  <a:lumMod val="65000"/>
                </a:prstClr>
              </a:solidFill>
              <a:latin typeface="Aptos" panose="02110004020202020204"/>
            </a:endParaRPr>
          </a:p>
        </p:txBody>
      </p:sp>
      <p:pic>
        <p:nvPicPr>
          <p:cNvPr id="7" name="Picture 6" descr="Blue Cross Blue Shield of Massachusetts Logo">
            <a:extLst>
              <a:ext uri="{FF2B5EF4-FFF2-40B4-BE49-F238E27FC236}">
                <a16:creationId xmlns:a16="http://schemas.microsoft.com/office/drawing/2014/main" id="{B939D106-22BA-F73E-158F-0AE7A1C5476A}"/>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619" y="1001653"/>
            <a:ext cx="886281" cy="357731"/>
          </a:xfrm>
          <a:prstGeom prst="rect">
            <a:avLst/>
          </a:prstGeom>
        </p:spPr>
      </p:pic>
      <p:sp>
        <p:nvSpPr>
          <p:cNvPr id="8" name="TextBox 7">
            <a:extLst>
              <a:ext uri="{FF2B5EF4-FFF2-40B4-BE49-F238E27FC236}">
                <a16:creationId xmlns:a16="http://schemas.microsoft.com/office/drawing/2014/main" id="{2F19FA5B-F529-173E-4F9D-9BDC1B0BC7E6}"/>
              </a:ext>
            </a:extLst>
          </p:cNvPr>
          <p:cNvSpPr txBox="1"/>
          <p:nvPr/>
        </p:nvSpPr>
        <p:spPr>
          <a:xfrm>
            <a:off x="3280431" y="5616756"/>
            <a:ext cx="5370132" cy="92333"/>
          </a:xfrm>
          <a:prstGeom prst="rect">
            <a:avLst/>
          </a:prstGeom>
          <a:noFill/>
        </p:spPr>
        <p:txBody>
          <a:bodyPr wrap="square" lIns="0" tIns="0" rIns="0" bIns="0" rtlCol="0">
            <a:spAutoFit/>
          </a:bodyPr>
          <a:lstStyle/>
          <a:p>
            <a:pPr algn="r" defTabSz="685800">
              <a:defRPr/>
            </a:pPr>
            <a:r>
              <a:rPr lang="en-US" sz="600" b="1" spc="225" dirty="0">
                <a:solidFill>
                  <a:prstClr val="white">
                    <a:lumMod val="65000"/>
                  </a:prstClr>
                </a:solidFill>
                <a:latin typeface="DM Sans" pitchFamily="2" charset="77"/>
                <a:ea typeface="Tahoma" panose="020B0604030504040204" pitchFamily="34" charset="0"/>
                <a:cs typeface="Calibri" panose="020F0502020204030204" pitchFamily="34" charset="0"/>
              </a:rPr>
              <a:t>BLUE CROSS BLUE SHIELD OF MASSACHUSETTS</a:t>
            </a:r>
            <a:endParaRPr lang="en-US" sz="600" dirty="0">
              <a:solidFill>
                <a:prstClr val="white">
                  <a:lumMod val="65000"/>
                </a:prstClr>
              </a:solidFill>
              <a:latin typeface="DM Sans" pitchFamily="2" charset="77"/>
              <a:ea typeface="Tahoma" panose="020B060403050404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AAF9BC1-5688-FF2F-5433-EFC099EE2086}"/>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5</a:t>
            </a:fld>
            <a:endParaRPr lang="en-US" dirty="0">
              <a:solidFill>
                <a:schemeClr val="tx2"/>
              </a:solidFill>
            </a:endParaRPr>
          </a:p>
        </p:txBody>
      </p:sp>
    </p:spTree>
    <p:extLst>
      <p:ext uri="{BB962C8B-B14F-4D97-AF65-F5344CB8AC3E}">
        <p14:creationId xmlns:p14="http://schemas.microsoft.com/office/powerpoint/2010/main" val="406017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BF50-1BC8-43A7-9315-98013A65A056}"/>
              </a:ext>
            </a:extLst>
          </p:cNvPr>
          <p:cNvSpPr>
            <a:spLocks noGrp="1"/>
          </p:cNvSpPr>
          <p:nvPr>
            <p:ph type="body" sz="quarter" idx="10"/>
          </p:nvPr>
        </p:nvSpPr>
        <p:spPr>
          <a:xfrm>
            <a:off x="473837" y="1014559"/>
            <a:ext cx="8081228" cy="380939"/>
          </a:xfrm>
        </p:spPr>
        <p:txBody>
          <a:bodyPr>
            <a:noAutofit/>
          </a:bodyPr>
          <a:lstStyle/>
          <a:p>
            <a:r>
              <a:rPr lang="en-US" sz="2100" dirty="0"/>
              <a:t>BCBSMA CARE Navigation Resources</a:t>
            </a:r>
          </a:p>
        </p:txBody>
      </p:sp>
      <p:cxnSp>
        <p:nvCxnSpPr>
          <p:cNvPr id="20" name="Straight Connector 19">
            <a:extLst>
              <a:ext uri="{FF2B5EF4-FFF2-40B4-BE49-F238E27FC236}">
                <a16:creationId xmlns:a16="http://schemas.microsoft.com/office/drawing/2014/main" id="{C3BAE8BD-8299-4937-8497-A846AEB3D372}"/>
              </a:ext>
            </a:extLst>
          </p:cNvPr>
          <p:cNvCxnSpPr>
            <a:cxnSpLocks/>
          </p:cNvCxnSpPr>
          <p:nvPr/>
        </p:nvCxnSpPr>
        <p:spPr>
          <a:xfrm flipV="1">
            <a:off x="5478295" y="2830919"/>
            <a:ext cx="0" cy="294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A683B0-4094-4F9B-8F29-E51FEAF0EBD9}"/>
              </a:ext>
            </a:extLst>
          </p:cNvPr>
          <p:cNvCxnSpPr>
            <a:cxnSpLocks/>
          </p:cNvCxnSpPr>
          <p:nvPr/>
        </p:nvCxnSpPr>
        <p:spPr>
          <a:xfrm flipV="1">
            <a:off x="7794403" y="2814121"/>
            <a:ext cx="0" cy="42892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D27F74-FFA2-E057-D3FA-E4DBAE591821}"/>
              </a:ext>
            </a:extLst>
          </p:cNvPr>
          <p:cNvSpPr txBox="1"/>
          <p:nvPr/>
        </p:nvSpPr>
        <p:spPr>
          <a:xfrm>
            <a:off x="2074836" y="1348290"/>
            <a:ext cx="2245406" cy="507831"/>
          </a:xfrm>
          <a:prstGeom prst="rect">
            <a:avLst/>
          </a:prstGeom>
          <a:noFill/>
        </p:spPr>
        <p:txBody>
          <a:bodyPr wrap="square">
            <a:spAutoFit/>
          </a:bodyPr>
          <a:lstStyle/>
          <a:p>
            <a:pPr algn="ctr" defTabSz="685800"/>
            <a:endParaRPr lang="en-US" sz="1350" dirty="0">
              <a:solidFill>
                <a:prstClr val="black"/>
              </a:solidFill>
              <a:latin typeface="Aptos" panose="02110004020202020204"/>
            </a:endParaRPr>
          </a:p>
          <a:p>
            <a:pPr algn="ctr" defTabSz="685800"/>
            <a:r>
              <a:rPr lang="en-US" sz="1350" dirty="0">
                <a:solidFill>
                  <a:prstClr val="black"/>
                </a:solidFill>
                <a:latin typeface="Aptos" panose="02110004020202020204"/>
              </a:rPr>
              <a:t> </a:t>
            </a:r>
          </a:p>
        </p:txBody>
      </p:sp>
      <p:graphicFrame>
        <p:nvGraphicFramePr>
          <p:cNvPr id="36" name="Table 35">
            <a:extLst>
              <a:ext uri="{FF2B5EF4-FFF2-40B4-BE49-F238E27FC236}">
                <a16:creationId xmlns:a16="http://schemas.microsoft.com/office/drawing/2014/main" id="{8C9DA097-ACF1-A3F1-BA94-DE81225C9895}"/>
              </a:ext>
            </a:extLst>
          </p:cNvPr>
          <p:cNvGraphicFramePr>
            <a:graphicFrameLocks noGrp="1"/>
          </p:cNvGraphicFramePr>
          <p:nvPr>
            <p:extLst>
              <p:ext uri="{D42A27DB-BD31-4B8C-83A1-F6EECF244321}">
                <p14:modId xmlns:p14="http://schemas.microsoft.com/office/powerpoint/2010/main" val="3643603820"/>
              </p:ext>
            </p:extLst>
          </p:nvPr>
        </p:nvGraphicFramePr>
        <p:xfrm>
          <a:off x="495102" y="1569397"/>
          <a:ext cx="8310816" cy="4222144"/>
        </p:xfrm>
        <a:graphic>
          <a:graphicData uri="http://schemas.openxmlformats.org/drawingml/2006/table">
            <a:tbl>
              <a:tblPr firstRow="1" bandRow="1">
                <a:tableStyleId>{5C22544A-7EE6-4342-B048-85BDC9FD1C3A}</a:tableStyleId>
              </a:tblPr>
              <a:tblGrid>
                <a:gridCol w="2105157">
                  <a:extLst>
                    <a:ext uri="{9D8B030D-6E8A-4147-A177-3AD203B41FA5}">
                      <a16:colId xmlns:a16="http://schemas.microsoft.com/office/drawing/2014/main" val="471005416"/>
                    </a:ext>
                  </a:extLst>
                </a:gridCol>
                <a:gridCol w="2103365">
                  <a:extLst>
                    <a:ext uri="{9D8B030D-6E8A-4147-A177-3AD203B41FA5}">
                      <a16:colId xmlns:a16="http://schemas.microsoft.com/office/drawing/2014/main" val="2389124067"/>
                    </a:ext>
                  </a:extLst>
                </a:gridCol>
                <a:gridCol w="2104697">
                  <a:extLst>
                    <a:ext uri="{9D8B030D-6E8A-4147-A177-3AD203B41FA5}">
                      <a16:colId xmlns:a16="http://schemas.microsoft.com/office/drawing/2014/main" val="1947636839"/>
                    </a:ext>
                  </a:extLst>
                </a:gridCol>
                <a:gridCol w="1997597">
                  <a:extLst>
                    <a:ext uri="{9D8B030D-6E8A-4147-A177-3AD203B41FA5}">
                      <a16:colId xmlns:a16="http://schemas.microsoft.com/office/drawing/2014/main" val="1877723845"/>
                    </a:ext>
                  </a:extLst>
                </a:gridCol>
              </a:tblGrid>
              <a:tr h="6792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Stages of Dementia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effectLst/>
                          <a:latin typeface="inherit"/>
                        </a:rPr>
                        <a:t>Early Stage Mild </a:t>
                      </a:r>
                      <a:endParaRPr lang="en-US" sz="1400" b="1" dirty="0"/>
                    </a:p>
                  </a:txBody>
                  <a:tcPr marL="68580" marR="68580" marT="34290" marB="34290"/>
                </a:tc>
                <a:tc>
                  <a:txBody>
                    <a:bodyPr/>
                    <a:lstStyle/>
                    <a:p>
                      <a:pPr algn="ctr"/>
                      <a:r>
                        <a:rPr lang="en-US" sz="1000" dirty="0"/>
                        <a:t>Middle Stage Moderate </a:t>
                      </a:r>
                    </a:p>
                  </a:txBody>
                  <a:tcPr marL="68580" marR="68580" marT="34290" marB="34290"/>
                </a:tc>
                <a:tc>
                  <a:txBody>
                    <a:bodyPr/>
                    <a:lstStyle/>
                    <a:p>
                      <a:pPr algn="ctr"/>
                      <a:r>
                        <a:rPr lang="en-US" sz="1400" b="1" i="0" kern="1200" dirty="0">
                          <a:solidFill>
                            <a:schemeClr val="bg2"/>
                          </a:solidFill>
                          <a:effectLst/>
                          <a:latin typeface="HouschkaAltPro"/>
                          <a:ea typeface="+mn-ea"/>
                          <a:cs typeface="+mn-cs"/>
                        </a:rPr>
                        <a:t>Late Stage Severe </a:t>
                      </a:r>
                      <a:endParaRPr lang="en-US" sz="1400" b="1" kern="1200" dirty="0">
                        <a:solidFill>
                          <a:schemeClr val="bg2"/>
                        </a:solidFill>
                        <a:latin typeface="+mn-lt"/>
                        <a:ea typeface="+mn-ea"/>
                        <a:cs typeface="+mn-cs"/>
                      </a:endParaRPr>
                    </a:p>
                  </a:txBody>
                  <a:tcPr marL="68580" marR="68580" marT="34290" marB="34290"/>
                </a:tc>
                <a:extLst>
                  <a:ext uri="{0D108BD9-81ED-4DB2-BD59-A6C34878D82A}">
                    <a16:rowId xmlns:a16="http://schemas.microsoft.com/office/drawing/2014/main" val="4147541252"/>
                  </a:ext>
                </a:extLst>
              </a:tr>
              <a:tr h="880833">
                <a:tc>
                  <a:txBody>
                    <a:bodyPr/>
                    <a:lstStyle/>
                    <a:p>
                      <a:r>
                        <a:rPr lang="en-US" sz="1200" b="1" dirty="0"/>
                        <a:t>Who is the Care Team?</a:t>
                      </a:r>
                    </a:p>
                  </a:txBody>
                  <a:tcPr marL="68580" marR="68580" marT="34290" marB="34290" anchor="ctr"/>
                </a:tc>
                <a:tc gridSpan="3">
                  <a:txBody>
                    <a:bodyPr/>
                    <a:lstStyle/>
                    <a:p>
                      <a:pPr marL="285750" indent="-285750">
                        <a:buFont typeface="Arial" panose="020B0604020202020204" pitchFamily="34" charset="0"/>
                        <a:buChar char="•"/>
                      </a:pPr>
                      <a:endParaRPr lang="en-US" sz="1400" kern="100" dirty="0">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effectLst/>
                          <a:latin typeface="+mn-lt"/>
                          <a:ea typeface="+mn-ea"/>
                          <a:cs typeface="+mn-cs"/>
                        </a:rPr>
                        <a:t>Dedicated interdisciplinary clinical team (nurses, social workers, behavioral health providers) to support members in their </a:t>
                      </a:r>
                      <a:r>
                        <a:rPr lang="en-US" sz="1400" kern="1200" dirty="0">
                          <a:solidFill>
                            <a:schemeClr val="tx1"/>
                          </a:solidFill>
                          <a:effectLst/>
                          <a:latin typeface="+mn-lt"/>
                          <a:ea typeface="+mn-ea"/>
                          <a:cs typeface="+mn-cs"/>
                        </a:rPr>
                        <a:t>dementia journey </a:t>
                      </a:r>
                    </a:p>
                  </a:txBody>
                  <a:tcPr marL="85725" marR="8572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1641175"/>
                  </a:ext>
                </a:extLst>
              </a:tr>
              <a:tr h="1547696">
                <a:tc>
                  <a:txBody>
                    <a:bodyPr/>
                    <a:lstStyle/>
                    <a:p>
                      <a:r>
                        <a:rPr lang="en-US" sz="1200" b="1" dirty="0">
                          <a:solidFill>
                            <a:schemeClr val="tx1"/>
                          </a:solidFill>
                        </a:rPr>
                        <a:t>Ways members can be identified to offer Care Team services</a:t>
                      </a:r>
                    </a:p>
                  </a:txBody>
                  <a:tcPr marL="68580" marR="68580" marT="34290" marB="34290" anchor="ctr"/>
                </a:tc>
                <a:tc gridSpan="3">
                  <a:txBody>
                    <a:bodyPr/>
                    <a:lstStyle/>
                    <a:p>
                      <a:pPr marL="285750" indent="-285750">
                        <a:lnSpc>
                          <a:spcPct val="150000"/>
                        </a:lnSpc>
                        <a:buFont typeface="Arial" panose="020B0604020202020204" pitchFamily="34" charset="0"/>
                        <a:buChar char="•"/>
                      </a:pPr>
                      <a:r>
                        <a:rPr lang="en-US" sz="1400" kern="100" dirty="0">
                          <a:solidFill>
                            <a:schemeClr val="tx1"/>
                          </a:solidFill>
                          <a:effectLst/>
                          <a:latin typeface="Aptos" panose="020B0004020202020204" pitchFamily="34" charset="0"/>
                          <a:ea typeface="+mn-ea"/>
                          <a:cs typeface="Times New Roman" panose="02020603050405020304" pitchFamily="18" charset="0"/>
                        </a:rPr>
                        <a:t>After emergency department visits</a:t>
                      </a:r>
                    </a:p>
                    <a:p>
                      <a:pPr marL="285750" indent="-285750">
                        <a:lnSpc>
                          <a:spcPct val="150000"/>
                        </a:lnSpc>
                        <a:buFont typeface="Arial" panose="020B0604020202020204" pitchFamily="34" charset="0"/>
                        <a:buChar char="•"/>
                      </a:pPr>
                      <a:r>
                        <a:rPr lang="en-US" sz="1400" kern="1200" dirty="0">
                          <a:solidFill>
                            <a:schemeClr val="tx1"/>
                          </a:solidFill>
                          <a:effectLst/>
                          <a:latin typeface="+mn-lt"/>
                          <a:ea typeface="+mn-ea"/>
                          <a:cs typeface="+mn-cs"/>
                        </a:rPr>
                        <a:t>Discharged to home from an inpatient stay </a:t>
                      </a:r>
                    </a:p>
                    <a:p>
                      <a:pPr marL="285750" indent="-285750">
                        <a:lnSpc>
                          <a:spcPct val="150000"/>
                        </a:lnSpc>
                        <a:buFont typeface="Arial" panose="020B0604020202020204" pitchFamily="34" charset="0"/>
                        <a:buChar char="•"/>
                      </a:pPr>
                      <a:r>
                        <a:rPr lang="en-US" sz="1400" kern="1200" dirty="0">
                          <a:solidFill>
                            <a:schemeClr val="tx1"/>
                          </a:solidFill>
                          <a:effectLst/>
                          <a:latin typeface="+mn-lt"/>
                          <a:ea typeface="+mn-ea"/>
                          <a:cs typeface="+mn-cs"/>
                        </a:rPr>
                        <a:t>Discharged to home from a skilled nursing facility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Referrals from external clinical partners who complete home visit</a:t>
                      </a:r>
                    </a:p>
                    <a:p>
                      <a:pPr marL="285750" indent="-285750">
                        <a:lnSpc>
                          <a:spcPct val="150000"/>
                        </a:lnSpc>
                        <a:buFont typeface="Arial" panose="020B0604020202020204" pitchFamily="34" charset="0"/>
                        <a:buChar char="•"/>
                      </a:pPr>
                      <a:r>
                        <a:rPr lang="en-US" sz="1400" kern="1200" dirty="0">
                          <a:solidFill>
                            <a:schemeClr val="tx1"/>
                          </a:solidFill>
                          <a:effectLst/>
                          <a:latin typeface="+mn-lt"/>
                          <a:ea typeface="+mn-ea"/>
                          <a:cs typeface="+mn-cs"/>
                        </a:rPr>
                        <a:t>Referrals  from members/caregivers and providers </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85725" marR="85725" marT="0" marB="0"/>
                </a:tc>
                <a:tc hMerge="1">
                  <a:txBody>
                    <a:bodyPr/>
                    <a:lstStyle/>
                    <a:p>
                      <a:endParaRPr/>
                    </a:p>
                  </a:txBody>
                  <a:tcPr marL="114300" marR="114300" marT="0" marB="0"/>
                </a:tc>
                <a:tc hMerge="1">
                  <a:txBody>
                    <a:bodyPr/>
                    <a:lstStyle/>
                    <a:p>
                      <a:endParaRPr dirty="0"/>
                    </a:p>
                  </a:txBody>
                  <a:tcPr marL="114300" marR="114300" marT="0" marB="0"/>
                </a:tc>
                <a:extLst>
                  <a:ext uri="{0D108BD9-81ED-4DB2-BD59-A6C34878D82A}">
                    <a16:rowId xmlns:a16="http://schemas.microsoft.com/office/drawing/2014/main" val="832149164"/>
                  </a:ext>
                </a:extLst>
              </a:tr>
              <a:tr h="811256">
                <a:tc>
                  <a:txBody>
                    <a:bodyPr/>
                    <a:lstStyle/>
                    <a:p>
                      <a:r>
                        <a:rPr lang="en-US" sz="1200" b="1" dirty="0"/>
                        <a:t>What the Care Team does</a:t>
                      </a:r>
                    </a:p>
                  </a:txBody>
                  <a:tcPr marL="68580" marR="68580" marT="34290" marB="34290" anchor="ctr"/>
                </a:tc>
                <a:tc gridSpan="3">
                  <a:txBody>
                    <a:bodyPr/>
                    <a:lstStyle/>
                    <a:p>
                      <a:pPr marL="0" marR="91440" indent="0" algn="l" defTabSz="914400" rtl="0" eaLnBrk="1" latinLnBrk="0" hangingPunct="1">
                        <a:lnSpc>
                          <a:spcPct val="105000"/>
                        </a:lnSpc>
                        <a:spcBef>
                          <a:spcPts val="0"/>
                        </a:spcBef>
                        <a:spcAft>
                          <a:spcPts val="800"/>
                        </a:spcAft>
                        <a:buFont typeface="Arial" panose="020B0604020202020204" pitchFamily="34" charset="0"/>
                        <a:buNone/>
                      </a:pPr>
                      <a:endParaRPr lang="en-US" sz="1400" kern="1200" dirty="0">
                        <a:solidFill>
                          <a:schemeClr val="dk1"/>
                        </a:solidFill>
                        <a:effectLst/>
                        <a:latin typeface="+mn-lt"/>
                        <a:ea typeface="+mn-ea"/>
                        <a:cs typeface="+mn-cs"/>
                      </a:endParaRPr>
                    </a:p>
                    <a:p>
                      <a:pPr marL="285750" marR="91440" indent="-285750" algn="l" defTabSz="914400" rtl="0" eaLnBrk="1" latinLnBrk="0" hangingPunct="1">
                        <a:lnSpc>
                          <a:spcPct val="105000"/>
                        </a:lnSpc>
                        <a:spcBef>
                          <a:spcPts val="0"/>
                        </a:spcBef>
                        <a:spcAft>
                          <a:spcPts val="800"/>
                        </a:spcAft>
                        <a:buFont typeface="Arial" panose="020B0604020202020204" pitchFamily="34" charset="0"/>
                        <a:buChar char="•"/>
                      </a:pPr>
                      <a:r>
                        <a:rPr lang="en-US" sz="1400" kern="1200" dirty="0">
                          <a:solidFill>
                            <a:schemeClr val="dk1"/>
                          </a:solidFill>
                          <a:effectLst/>
                          <a:latin typeface="+mn-lt"/>
                          <a:ea typeface="+mn-ea"/>
                          <a:cs typeface="+mn-cs"/>
                        </a:rPr>
                        <a:t>Caregiver support</a:t>
                      </a:r>
                    </a:p>
                    <a:p>
                      <a:pPr marL="285750" marR="91440" indent="-285750" algn="l" defTabSz="914400" rtl="0" eaLnBrk="1" latinLnBrk="0" hangingPunct="1">
                        <a:lnSpc>
                          <a:spcPct val="105000"/>
                        </a:lnSpc>
                        <a:spcBef>
                          <a:spcPts val="0"/>
                        </a:spcBef>
                        <a:spcAft>
                          <a:spcPts val="800"/>
                        </a:spcAft>
                        <a:buFont typeface="Arial" panose="020B0604020202020204" pitchFamily="34" charset="0"/>
                        <a:buChar char="•"/>
                      </a:pPr>
                      <a:r>
                        <a:rPr lang="en-US" sz="1400" kern="100" dirty="0">
                          <a:solidFill>
                            <a:schemeClr val="dk1"/>
                          </a:solidFill>
                          <a:effectLst/>
                          <a:latin typeface="Aptos" panose="020B0004020202020204" pitchFamily="34" charset="0"/>
                          <a:ea typeface="Aptos" panose="020B0004020202020204" pitchFamily="34" charset="0"/>
                          <a:cs typeface="Times New Roman" panose="02020603050405020304" pitchFamily="18" charset="0"/>
                        </a:rPr>
                        <a:t>Resource navigation including health plan benefits </a:t>
                      </a:r>
                      <a:r>
                        <a:rPr lang="en-US" sz="1400" u="sng" kern="100" dirty="0">
                          <a:solidFill>
                            <a:schemeClr val="dk1"/>
                          </a:solidFill>
                          <a:effectLst/>
                          <a:latin typeface="Aptos" panose="020B0004020202020204" pitchFamily="34" charset="0"/>
                          <a:ea typeface="Aptos" panose="020B0004020202020204" pitchFamily="34" charset="0"/>
                          <a:cs typeface="Times New Roman" panose="02020603050405020304" pitchFamily="18" charset="0"/>
                        </a:rPr>
                        <a:t>and</a:t>
                      </a:r>
                      <a:r>
                        <a:rPr lang="en-US" sz="1400" kern="100" dirty="0">
                          <a:solidFill>
                            <a:schemeClr val="dk1"/>
                          </a:solidFill>
                          <a:effectLst/>
                          <a:latin typeface="Aptos" panose="020B0004020202020204" pitchFamily="34" charset="0"/>
                          <a:ea typeface="Aptos" panose="020B0004020202020204" pitchFamily="34" charset="0"/>
                          <a:cs typeface="Times New Roman" panose="02020603050405020304" pitchFamily="18" charset="0"/>
                        </a:rPr>
                        <a:t> community resources</a:t>
                      </a:r>
                    </a:p>
                  </a:txBody>
                  <a:tcPr marL="85725" marR="85725" marT="0" marB="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37194926"/>
                  </a:ext>
                </a:extLst>
              </a:tr>
            </a:tbl>
          </a:graphicData>
        </a:graphic>
      </p:graphicFrame>
      <p:sp>
        <p:nvSpPr>
          <p:cNvPr id="2" name="Rectangle 1">
            <a:extLst>
              <a:ext uri="{FF2B5EF4-FFF2-40B4-BE49-F238E27FC236}">
                <a16:creationId xmlns:a16="http://schemas.microsoft.com/office/drawing/2014/main" id="{3B5334F6-894C-D163-49D0-62CCCA7259E4}"/>
              </a:ext>
            </a:extLst>
          </p:cNvPr>
          <p:cNvSpPr/>
          <p:nvPr/>
        </p:nvSpPr>
        <p:spPr>
          <a:xfrm>
            <a:off x="4815737" y="5793455"/>
            <a:ext cx="3943350" cy="63544"/>
          </a:xfrm>
          <a:prstGeom prst="rect">
            <a:avLst/>
          </a:prstGeom>
        </p:spPr>
        <p:txBody>
          <a:bodyPr wrap="square" lIns="0" tIns="0" rIns="0" bIns="0">
            <a:spAutoFit/>
          </a:bodyPr>
          <a:lstStyle/>
          <a:p>
            <a:pPr algn="r" defTabSz="685800">
              <a:tabLst>
                <a:tab pos="1925241" algn="l"/>
                <a:tab pos="3595688" algn="l"/>
              </a:tabLst>
            </a:pPr>
            <a:r>
              <a:rPr lang="en-US" sz="413" dirty="0">
                <a:solidFill>
                  <a:prstClr val="white">
                    <a:lumMod val="65000"/>
                  </a:prstClr>
                </a:solidFill>
                <a:latin typeface="Roboto" charset="0"/>
              </a:rPr>
              <a:t>Blue Cross Blue Shield of Massachusetts is an Independent Licensee of the Blue Cross and Blue Shield Association.</a:t>
            </a:r>
            <a:endParaRPr lang="en-US" sz="413" dirty="0">
              <a:solidFill>
                <a:prstClr val="white">
                  <a:lumMod val="65000"/>
                </a:prstClr>
              </a:solidFill>
              <a:latin typeface="Aptos" panose="02110004020202020204"/>
            </a:endParaRPr>
          </a:p>
        </p:txBody>
      </p:sp>
      <p:pic>
        <p:nvPicPr>
          <p:cNvPr id="4" name="Picture 3" descr="Blue Cross Blue Shield of Massachusetts Logo">
            <a:extLst>
              <a:ext uri="{FF2B5EF4-FFF2-40B4-BE49-F238E27FC236}">
                <a16:creationId xmlns:a16="http://schemas.microsoft.com/office/drawing/2014/main" id="{4E35B6BF-4334-A033-0283-3F61C0F8730A}"/>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552" y="1049950"/>
            <a:ext cx="886281" cy="357731"/>
          </a:xfrm>
          <a:prstGeom prst="rect">
            <a:avLst/>
          </a:prstGeom>
        </p:spPr>
      </p:pic>
      <p:sp>
        <p:nvSpPr>
          <p:cNvPr id="5" name="TextBox 4">
            <a:extLst>
              <a:ext uri="{FF2B5EF4-FFF2-40B4-BE49-F238E27FC236}">
                <a16:creationId xmlns:a16="http://schemas.microsoft.com/office/drawing/2014/main" id="{DA363F23-8136-EE2A-AE54-8DAE64C6FC7E}"/>
              </a:ext>
            </a:extLst>
          </p:cNvPr>
          <p:cNvSpPr txBox="1"/>
          <p:nvPr/>
        </p:nvSpPr>
        <p:spPr>
          <a:xfrm>
            <a:off x="5873976" y="5678481"/>
            <a:ext cx="2872581" cy="92333"/>
          </a:xfrm>
          <a:prstGeom prst="rect">
            <a:avLst/>
          </a:prstGeom>
          <a:noFill/>
        </p:spPr>
        <p:txBody>
          <a:bodyPr wrap="none" lIns="0" tIns="0" rIns="0" bIns="0" rtlCol="0">
            <a:spAutoFit/>
          </a:bodyPr>
          <a:lstStyle/>
          <a:p>
            <a:pPr algn="r" defTabSz="685800">
              <a:defRPr/>
            </a:pPr>
            <a:r>
              <a:rPr lang="en-US" sz="600" b="1" spc="225" dirty="0">
                <a:solidFill>
                  <a:prstClr val="white">
                    <a:lumMod val="65000"/>
                  </a:prstClr>
                </a:solidFill>
                <a:latin typeface="DM Sans" pitchFamily="2" charset="77"/>
                <a:ea typeface="Tahoma" panose="020B0604030504040204" pitchFamily="34" charset="0"/>
                <a:cs typeface="Calibri" panose="020F0502020204030204" pitchFamily="34" charset="0"/>
              </a:rPr>
              <a:t>BLUE CROSS BLUE SHIELD OF MASSACHUSETTS</a:t>
            </a:r>
            <a:endParaRPr lang="en-US" sz="600" dirty="0">
              <a:solidFill>
                <a:prstClr val="white">
                  <a:lumMod val="65000"/>
                </a:prstClr>
              </a:solidFill>
              <a:latin typeface="DM Sans" pitchFamily="2" charset="77"/>
              <a:ea typeface="Tahoma" panose="020B0604030504040204" pitchFamily="34" charset="0"/>
              <a:cs typeface="Calibri" panose="020F0502020204030204" pitchFamily="34" charset="0"/>
            </a:endParaRPr>
          </a:p>
        </p:txBody>
      </p:sp>
      <p:sp>
        <p:nvSpPr>
          <p:cNvPr id="7" name="Slide Number Placeholder 3">
            <a:extLst>
              <a:ext uri="{FF2B5EF4-FFF2-40B4-BE49-F238E27FC236}">
                <a16:creationId xmlns:a16="http://schemas.microsoft.com/office/drawing/2014/main" id="{F3C46303-7E92-DDFA-EC48-4A921DC9EFDF}"/>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6</a:t>
            </a:fld>
            <a:endParaRPr lang="en-US" dirty="0">
              <a:solidFill>
                <a:schemeClr val="tx2"/>
              </a:solidFill>
            </a:endParaRPr>
          </a:p>
        </p:txBody>
      </p:sp>
    </p:spTree>
    <p:extLst>
      <p:ext uri="{BB962C8B-B14F-4D97-AF65-F5344CB8AC3E}">
        <p14:creationId xmlns:p14="http://schemas.microsoft.com/office/powerpoint/2010/main" val="179472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BF50-1BC8-43A7-9315-98013A65A056}"/>
              </a:ext>
            </a:extLst>
          </p:cNvPr>
          <p:cNvSpPr>
            <a:spLocks noGrp="1"/>
          </p:cNvSpPr>
          <p:nvPr>
            <p:ph type="body" sz="quarter" idx="10"/>
          </p:nvPr>
        </p:nvSpPr>
        <p:spPr>
          <a:xfrm>
            <a:off x="473837" y="1014559"/>
            <a:ext cx="6413141" cy="380939"/>
          </a:xfrm>
        </p:spPr>
        <p:txBody>
          <a:bodyPr>
            <a:noAutofit/>
          </a:bodyPr>
          <a:lstStyle/>
          <a:p>
            <a:r>
              <a:rPr lang="en-US" sz="2100" dirty="0"/>
              <a:t>KEY Community Partners</a:t>
            </a:r>
          </a:p>
        </p:txBody>
      </p:sp>
      <p:cxnSp>
        <p:nvCxnSpPr>
          <p:cNvPr id="8" name="Straight Connector 7">
            <a:extLst>
              <a:ext uri="{FF2B5EF4-FFF2-40B4-BE49-F238E27FC236}">
                <a16:creationId xmlns:a16="http://schemas.microsoft.com/office/drawing/2014/main" id="{03FA2AEA-17BB-4A20-AA32-6DBB4EACFBE4}"/>
              </a:ext>
            </a:extLst>
          </p:cNvPr>
          <p:cNvCxnSpPr>
            <a:cxnSpLocks/>
          </p:cNvCxnSpPr>
          <p:nvPr/>
        </p:nvCxnSpPr>
        <p:spPr>
          <a:xfrm>
            <a:off x="2156382" y="3092982"/>
            <a:ext cx="6715804" cy="32164"/>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BAE8BD-8299-4937-8497-A846AEB3D372}"/>
              </a:ext>
            </a:extLst>
          </p:cNvPr>
          <p:cNvCxnSpPr>
            <a:cxnSpLocks/>
          </p:cNvCxnSpPr>
          <p:nvPr/>
        </p:nvCxnSpPr>
        <p:spPr>
          <a:xfrm flipV="1">
            <a:off x="5478295" y="2830919"/>
            <a:ext cx="0" cy="294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A683B0-4094-4F9B-8F29-E51FEAF0EBD9}"/>
              </a:ext>
            </a:extLst>
          </p:cNvPr>
          <p:cNvCxnSpPr>
            <a:cxnSpLocks/>
          </p:cNvCxnSpPr>
          <p:nvPr/>
        </p:nvCxnSpPr>
        <p:spPr>
          <a:xfrm flipV="1">
            <a:off x="7794403" y="2814121"/>
            <a:ext cx="0" cy="42892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D27F74-FFA2-E057-D3FA-E4DBAE591821}"/>
              </a:ext>
            </a:extLst>
          </p:cNvPr>
          <p:cNvSpPr txBox="1"/>
          <p:nvPr/>
        </p:nvSpPr>
        <p:spPr>
          <a:xfrm>
            <a:off x="2074836" y="1348290"/>
            <a:ext cx="2245406" cy="507831"/>
          </a:xfrm>
          <a:prstGeom prst="rect">
            <a:avLst/>
          </a:prstGeom>
          <a:noFill/>
        </p:spPr>
        <p:txBody>
          <a:bodyPr wrap="square">
            <a:spAutoFit/>
          </a:bodyPr>
          <a:lstStyle/>
          <a:p>
            <a:pPr algn="ctr" defTabSz="685800"/>
            <a:endParaRPr lang="en-US" sz="1350" dirty="0">
              <a:solidFill>
                <a:prstClr val="black"/>
              </a:solidFill>
              <a:latin typeface="Aptos" panose="02110004020202020204"/>
            </a:endParaRPr>
          </a:p>
          <a:p>
            <a:pPr algn="ctr" defTabSz="685800"/>
            <a:r>
              <a:rPr lang="en-US" sz="1350" dirty="0">
                <a:solidFill>
                  <a:prstClr val="black"/>
                </a:solidFill>
                <a:latin typeface="Aptos" panose="02110004020202020204"/>
              </a:rPr>
              <a:t> </a:t>
            </a:r>
          </a:p>
        </p:txBody>
      </p:sp>
      <p:graphicFrame>
        <p:nvGraphicFramePr>
          <p:cNvPr id="36" name="Table 35">
            <a:extLst>
              <a:ext uri="{FF2B5EF4-FFF2-40B4-BE49-F238E27FC236}">
                <a16:creationId xmlns:a16="http://schemas.microsoft.com/office/drawing/2014/main" id="{8C9DA097-ACF1-A3F1-BA94-DE81225C9895}"/>
              </a:ext>
            </a:extLst>
          </p:cNvPr>
          <p:cNvGraphicFramePr>
            <a:graphicFrameLocks noGrp="1"/>
          </p:cNvGraphicFramePr>
          <p:nvPr/>
        </p:nvGraphicFramePr>
        <p:xfrm>
          <a:off x="317296" y="1348290"/>
          <a:ext cx="8554889" cy="4114995"/>
        </p:xfrm>
        <a:graphic>
          <a:graphicData uri="http://schemas.openxmlformats.org/drawingml/2006/table">
            <a:tbl>
              <a:tblPr firstRow="1" bandRow="1">
                <a:tableStyleId>{5C22544A-7EE6-4342-B048-85BDC9FD1C3A}</a:tableStyleId>
              </a:tblPr>
              <a:tblGrid>
                <a:gridCol w="1850462">
                  <a:extLst>
                    <a:ext uri="{9D8B030D-6E8A-4147-A177-3AD203B41FA5}">
                      <a16:colId xmlns:a16="http://schemas.microsoft.com/office/drawing/2014/main" val="471005416"/>
                    </a:ext>
                  </a:extLst>
                </a:gridCol>
                <a:gridCol w="2413277">
                  <a:extLst>
                    <a:ext uri="{9D8B030D-6E8A-4147-A177-3AD203B41FA5}">
                      <a16:colId xmlns:a16="http://schemas.microsoft.com/office/drawing/2014/main" val="2389124067"/>
                    </a:ext>
                  </a:extLst>
                </a:gridCol>
                <a:gridCol w="2047603">
                  <a:extLst>
                    <a:ext uri="{9D8B030D-6E8A-4147-A177-3AD203B41FA5}">
                      <a16:colId xmlns:a16="http://schemas.microsoft.com/office/drawing/2014/main" val="1947636839"/>
                    </a:ext>
                  </a:extLst>
                </a:gridCol>
                <a:gridCol w="2243547">
                  <a:extLst>
                    <a:ext uri="{9D8B030D-6E8A-4147-A177-3AD203B41FA5}">
                      <a16:colId xmlns:a16="http://schemas.microsoft.com/office/drawing/2014/main" val="1877723845"/>
                    </a:ext>
                  </a:extLst>
                </a:gridCol>
              </a:tblGrid>
              <a:tr h="522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Stages of Dementia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dirty="0">
                          <a:solidFill>
                            <a:schemeClr val="bg1"/>
                          </a:solidFill>
                          <a:effectLst/>
                          <a:latin typeface="inherit"/>
                        </a:rPr>
                        <a:t>Early Stage-</a:t>
                      </a:r>
                      <a:r>
                        <a:rPr lang="en-US" sz="1400" b="1" i="0" dirty="0">
                          <a:solidFill>
                            <a:schemeClr val="bg1"/>
                          </a:solidFill>
                          <a:effectLst/>
                          <a:latin typeface="inherit"/>
                        </a:rPr>
                        <a:t>Mild </a:t>
                      </a:r>
                      <a:endParaRPr lang="en-US" sz="1400" b="1" dirty="0"/>
                    </a:p>
                  </a:txBody>
                  <a:tcPr marL="68580" marR="68580" marT="34290" marB="34290"/>
                </a:tc>
                <a:tc>
                  <a:txBody>
                    <a:bodyPr/>
                    <a:lstStyle/>
                    <a:p>
                      <a:pPr algn="ctr"/>
                      <a:r>
                        <a:rPr lang="en-US" sz="1000" dirty="0"/>
                        <a:t>Middle Stage-Moderate </a:t>
                      </a:r>
                    </a:p>
                  </a:txBody>
                  <a:tcPr marL="68580" marR="68580" marT="34290" marB="34290"/>
                </a:tc>
                <a:tc>
                  <a:txBody>
                    <a:bodyPr/>
                    <a:lstStyle/>
                    <a:p>
                      <a:pPr algn="ctr"/>
                      <a:r>
                        <a:rPr lang="en-US" sz="1400" b="1" i="0" kern="1200" dirty="0">
                          <a:solidFill>
                            <a:schemeClr val="bg2"/>
                          </a:solidFill>
                          <a:effectLst/>
                          <a:latin typeface="HouschkaAltPro"/>
                          <a:ea typeface="+mn-ea"/>
                          <a:cs typeface="+mn-cs"/>
                        </a:rPr>
                        <a:t>Late Stage-Severe </a:t>
                      </a:r>
                      <a:endParaRPr lang="en-US" sz="1400" b="1" kern="1200" dirty="0">
                        <a:solidFill>
                          <a:schemeClr val="bg2"/>
                        </a:solidFill>
                        <a:latin typeface="+mn-lt"/>
                        <a:ea typeface="+mn-ea"/>
                        <a:cs typeface="+mn-cs"/>
                      </a:endParaRPr>
                    </a:p>
                  </a:txBody>
                  <a:tcPr marL="68580" marR="68580" marT="34290" marB="34290"/>
                </a:tc>
                <a:extLst>
                  <a:ext uri="{0D108BD9-81ED-4DB2-BD59-A6C34878D82A}">
                    <a16:rowId xmlns:a16="http://schemas.microsoft.com/office/drawing/2014/main" val="4147541252"/>
                  </a:ext>
                </a:extLst>
              </a:tr>
              <a:tr h="1961113">
                <a:tc>
                  <a:txBody>
                    <a:bodyPr/>
                    <a:lstStyle/>
                    <a:p>
                      <a:endParaRPr lang="en-US" sz="1200" b="1" dirty="0"/>
                    </a:p>
                    <a:p>
                      <a:endParaRPr lang="en-US" sz="1200" b="1" dirty="0"/>
                    </a:p>
                    <a:p>
                      <a:endParaRPr lang="en-US" sz="1200" b="1" dirty="0"/>
                    </a:p>
                    <a:p>
                      <a:endParaRPr lang="en-US" sz="1200" b="1" dirty="0"/>
                    </a:p>
                    <a:p>
                      <a:endParaRPr lang="en-US" sz="1200" b="1" dirty="0"/>
                    </a:p>
                    <a:p>
                      <a:r>
                        <a:rPr lang="en-US" sz="1200" b="1" dirty="0"/>
                        <a:t>Alzheimer’s Association</a:t>
                      </a:r>
                    </a:p>
                  </a:txBody>
                  <a:tcPr marL="68580" marR="68580" marT="34290" marB="34290"/>
                </a:tc>
                <a:tc gridSpan="3">
                  <a:txBody>
                    <a:bodyPr/>
                    <a:lstStyle/>
                    <a:p>
                      <a:r>
                        <a:rPr lang="en-US" sz="1200" kern="1200" dirty="0">
                          <a:solidFill>
                            <a:schemeClr val="dk1"/>
                          </a:solidFill>
                          <a:effectLst/>
                          <a:latin typeface="+mn-lt"/>
                          <a:ea typeface="+mn-ea"/>
                          <a:cs typeface="+mn-cs"/>
                        </a:rPr>
                        <a:t> </a:t>
                      </a:r>
                    </a:p>
                    <a:p>
                      <a:pPr marL="262255" marR="91440" indent="0" algn="l" eaLnBrk="0">
                        <a:lnSpc>
                          <a:spcPct val="105000"/>
                        </a:lnSpc>
                        <a:spcBef>
                          <a:spcPts val="0"/>
                        </a:spcBef>
                        <a:spcAft>
                          <a:spcPts val="800"/>
                        </a:spcAft>
                        <a:buFont typeface="Arial" panose="020B0604020202020204" pitchFamily="34" charset="0"/>
                        <a:buNone/>
                      </a:pPr>
                      <a:r>
                        <a:rPr lang="en-US" sz="1200" b="1" kern="100" dirty="0">
                          <a:solidFill>
                            <a:schemeClr val="dk1"/>
                          </a:solidFill>
                          <a:effectLst/>
                          <a:latin typeface="Aptos" panose="020B0004020202020204" pitchFamily="34" charset="0"/>
                          <a:ea typeface="Aptos" panose="020B0004020202020204" pitchFamily="34" charset="0"/>
                          <a:cs typeface="Times New Roman" panose="02020603050405020304" pitchFamily="18" charset="0"/>
                        </a:rPr>
                        <a:t>Alz.org  provides health related and scientific content to educate health care professionals and people with the disease on available therapies and resources</a:t>
                      </a:r>
                    </a:p>
                    <a:p>
                      <a:pPr marL="262255" marR="91440" algn="l" eaLnBrk="0">
                        <a:lnSpc>
                          <a:spcPct val="105000"/>
                        </a:lnSpc>
                        <a:spcBef>
                          <a:spcPts val="0"/>
                        </a:spcBef>
                        <a:spcAft>
                          <a:spcPts val="800"/>
                        </a:spcAft>
                      </a:pPr>
                      <a:endParaRPr lang="en-US" sz="1200" b="1" kern="100" dirty="0">
                        <a:solidFill>
                          <a:schemeClr val="dk1"/>
                        </a:solidFill>
                        <a:effectLst/>
                        <a:latin typeface="Aptos" panose="020B0004020202020204" pitchFamily="34" charset="0"/>
                        <a:ea typeface="Aptos" panose="020B0004020202020204" pitchFamily="34" charset="0"/>
                        <a:cs typeface="Times New Roman" panose="02020603050405020304" pitchFamily="18" charset="0"/>
                      </a:endParaRPr>
                    </a:p>
                    <a:p>
                      <a:pPr marL="262255" marR="91440" algn="l" eaLnBrk="0">
                        <a:lnSpc>
                          <a:spcPct val="105000"/>
                        </a:lnSpc>
                        <a:spcBef>
                          <a:spcPts val="0"/>
                        </a:spcBef>
                        <a:spcAft>
                          <a:spcPts val="800"/>
                        </a:spcAft>
                      </a:pPr>
                      <a:r>
                        <a:rPr lang="en-US" sz="1200" b="1" kern="100" dirty="0">
                          <a:solidFill>
                            <a:schemeClr val="dk1"/>
                          </a:solidFill>
                          <a:effectLst/>
                          <a:latin typeface="Aptos" panose="020B0004020202020204" pitchFamily="34" charset="0"/>
                          <a:ea typeface="Aptos" panose="020B0004020202020204" pitchFamily="34" charset="0"/>
                          <a:cs typeface="Times New Roman" panose="02020603050405020304" pitchFamily="18" charset="0"/>
                        </a:rPr>
                        <a:t> Dementia Care Coordination Program  of the Alzheimer’s Association  (since 2017)</a:t>
                      </a:r>
                      <a:r>
                        <a:rPr lang="en-US" sz="1200" kern="100" dirty="0">
                          <a:solidFill>
                            <a:schemeClr val="dk1"/>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gn="l" defTabSz="914400" rtl="0" eaLnBrk="1" latinLnBrk="0" hangingPunct="1">
                        <a:lnSpc>
                          <a:spcPct val="115000"/>
                        </a:lnSpc>
                        <a:spcBef>
                          <a:spcPts val="0"/>
                        </a:spcBef>
                        <a:spcAft>
                          <a:spcPts val="0"/>
                        </a:spcAft>
                        <a:buFont typeface="Symbol" panose="05050102010706020507" pitchFamily="18" charset="2"/>
                        <a:buChar char=""/>
                      </a:pPr>
                      <a:r>
                        <a:rPr lang="en-US" sz="1200" kern="100" dirty="0">
                          <a:solidFill>
                            <a:schemeClr val="dk1"/>
                          </a:solidFill>
                          <a:effectLst/>
                          <a:latin typeface="Aptos" panose="020B0004020202020204" pitchFamily="34" charset="0"/>
                          <a:ea typeface="Aptos" panose="020B0004020202020204" pitchFamily="34" charset="0"/>
                          <a:cs typeface="Times New Roman" panose="02020603050405020304" pitchFamily="18" charset="0"/>
                        </a:rPr>
                        <a:t>BCBS refers caregivers to dedicated Dementia Care Coordinator who performs telephonic consultation with member’s caregiver and provides an extensive overview of all the resources and support programs available for members with dementia and their caregivers </a:t>
                      </a:r>
                      <a:endParaRPr lang="en-US" sz="1200" kern="100" dirty="0">
                        <a:effectLst/>
                        <a:latin typeface="+mn-lt"/>
                        <a:ea typeface="Aptos" panose="020B0004020202020204" pitchFamily="34" charset="0"/>
                        <a:cs typeface="Times New Roman" panose="02020603050405020304" pitchFamily="18" charset="0"/>
                      </a:endParaRPr>
                    </a:p>
                  </a:txBody>
                  <a:tcPr marL="85725" marR="85725" marT="0" marB="0"/>
                </a:tc>
                <a:tc hMerge="1">
                  <a:txBody>
                    <a:bodyPr/>
                    <a:lstStyle/>
                    <a:p>
                      <a:endParaRPr/>
                    </a:p>
                  </a:txBody>
                  <a:tcPr marL="114300" marR="114300" marT="0" marB="0"/>
                </a:tc>
                <a:tc hMerge="1">
                  <a:txBody>
                    <a:bodyPr/>
                    <a:lstStyle/>
                    <a:p>
                      <a:endParaRPr dirty="0"/>
                    </a:p>
                  </a:txBody>
                  <a:tcPr marL="114300" marR="114300" marT="0" marB="0"/>
                </a:tc>
                <a:extLst>
                  <a:ext uri="{0D108BD9-81ED-4DB2-BD59-A6C34878D82A}">
                    <a16:rowId xmlns:a16="http://schemas.microsoft.com/office/drawing/2014/main" val="832149164"/>
                  </a:ext>
                </a:extLst>
              </a:tr>
              <a:tr h="1631014">
                <a:tc>
                  <a:txBody>
                    <a:bodyPr/>
                    <a:lstStyle/>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pPr algn="ctr"/>
                      <a:r>
                        <a:rPr lang="en-US" sz="1200" b="1" dirty="0">
                          <a:solidFill>
                            <a:schemeClr val="tx1"/>
                          </a:solidFill>
                        </a:rPr>
                        <a:t>ASAPS ( Aging Service Access Points) </a:t>
                      </a:r>
                    </a:p>
                  </a:txBody>
                  <a:tcPr marL="68580" marR="68580" marT="34290" marB="34290"/>
                </a:tc>
                <a:tc gridSpan="3">
                  <a:txBody>
                    <a:bodyPr/>
                    <a:lstStyle/>
                    <a:p>
                      <a:r>
                        <a:rPr lang="en-US" sz="1200" kern="1200" dirty="0">
                          <a:solidFill>
                            <a:schemeClr val="tx1"/>
                          </a:solidFill>
                          <a:effectLst/>
                          <a:latin typeface="+mn-lt"/>
                          <a:ea typeface="+mn-ea"/>
                          <a:cs typeface="+mn-cs"/>
                        </a:rPr>
                        <a:t> </a:t>
                      </a:r>
                    </a:p>
                    <a:p>
                      <a:pPr marL="342900" marR="0" lvl="0" indent="-342900" algn="l" defTabSz="914400" rtl="0" eaLnBrk="1" latinLnBrk="0" hangingPunct="1">
                        <a:lnSpc>
                          <a:spcPct val="115000"/>
                        </a:lnSpc>
                        <a:spcBef>
                          <a:spcPts val="0"/>
                        </a:spcBef>
                        <a:spcAft>
                          <a:spcPts val="0"/>
                        </a:spcAft>
                        <a:buFont typeface="Symbol" panose="05050102010706020507" pitchFamily="18" charset="2"/>
                        <a:buChar char=""/>
                      </a:pPr>
                      <a:r>
                        <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24 Statewide ASAPs ( Aging Service Access Point) that provide  programs and services designed to support adults aged 60 and older, and their caregivers. </a:t>
                      </a:r>
                    </a:p>
                    <a:p>
                      <a:pPr marL="342900" marR="0" lvl="0" indent="-342900" algn="l" defTabSz="914400" rtl="0" eaLnBrk="1" latinLnBrk="0" hangingPunct="1">
                        <a:lnSpc>
                          <a:spcPct val="115000"/>
                        </a:lnSpc>
                        <a:spcBef>
                          <a:spcPts val="0"/>
                        </a:spcBef>
                        <a:spcAft>
                          <a:spcPts val="0"/>
                        </a:spcAft>
                        <a:buFont typeface="Symbol" panose="05050102010706020507" pitchFamily="18" charset="2"/>
                        <a:buChar char=""/>
                      </a:pPr>
                      <a:endPar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latinLnBrk="0" hangingPunct="1">
                        <a:lnSpc>
                          <a:spcPct val="115000"/>
                        </a:lnSpc>
                        <a:spcBef>
                          <a:spcPts val="0"/>
                        </a:spcBef>
                        <a:spcAft>
                          <a:spcPts val="0"/>
                        </a:spcAft>
                        <a:buFont typeface="Symbol" panose="05050102010706020507" pitchFamily="18" charset="2"/>
                        <a:buChar char=""/>
                      </a:pPr>
                      <a:r>
                        <a:rPr lang="en-US" sz="12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BCBS Medicare Advantage has created a Transition in Care Program with Elder Services of Worcester to coordinate work with multiple ASAPs, for Seniors who have had an ED visit and who live in Central Mass  </a:t>
                      </a:r>
                      <a:endParaRPr lang="en-US" sz="1200" kern="100" dirty="0">
                        <a:solidFill>
                          <a:schemeClr val="tx1"/>
                        </a:solidFill>
                        <a:effectLst/>
                        <a:latin typeface="+mn-lt"/>
                        <a:ea typeface="Aptos" panose="020B0004020202020204" pitchFamily="34" charset="0"/>
                        <a:cs typeface="Times New Roman" panose="02020603050405020304" pitchFamily="18" charset="0"/>
                      </a:endParaRPr>
                    </a:p>
                    <a:p>
                      <a:pPr marL="262255" marR="91440" algn="l" eaLnBrk="0">
                        <a:lnSpc>
                          <a:spcPct val="105000"/>
                        </a:lnSpc>
                        <a:spcBef>
                          <a:spcPts val="0"/>
                        </a:spcBef>
                        <a:spcAft>
                          <a:spcPts val="800"/>
                        </a:spcAft>
                      </a:pPr>
                      <a:endPar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5725" marR="85725" marT="0" marB="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37194926"/>
                  </a:ext>
                </a:extLst>
              </a:tr>
            </a:tbl>
          </a:graphicData>
        </a:graphic>
      </p:graphicFrame>
      <p:sp>
        <p:nvSpPr>
          <p:cNvPr id="2" name="Rectangle 1">
            <a:extLst>
              <a:ext uri="{FF2B5EF4-FFF2-40B4-BE49-F238E27FC236}">
                <a16:creationId xmlns:a16="http://schemas.microsoft.com/office/drawing/2014/main" id="{D712A85B-44E7-BB8E-F6A1-BD1E9885E3D8}"/>
              </a:ext>
            </a:extLst>
          </p:cNvPr>
          <p:cNvSpPr/>
          <p:nvPr/>
        </p:nvSpPr>
        <p:spPr>
          <a:xfrm>
            <a:off x="4931642" y="5793455"/>
            <a:ext cx="3943350" cy="63544"/>
          </a:xfrm>
          <a:prstGeom prst="rect">
            <a:avLst/>
          </a:prstGeom>
        </p:spPr>
        <p:txBody>
          <a:bodyPr wrap="square" lIns="0" tIns="0" rIns="0" bIns="0">
            <a:spAutoFit/>
          </a:bodyPr>
          <a:lstStyle/>
          <a:p>
            <a:pPr algn="r" defTabSz="685800">
              <a:tabLst>
                <a:tab pos="1925241" algn="l"/>
                <a:tab pos="3595688" algn="l"/>
              </a:tabLst>
            </a:pPr>
            <a:r>
              <a:rPr lang="en-US" sz="413" dirty="0">
                <a:solidFill>
                  <a:prstClr val="white">
                    <a:lumMod val="65000"/>
                  </a:prstClr>
                </a:solidFill>
                <a:latin typeface="Roboto" charset="0"/>
              </a:rPr>
              <a:t>Blue Cross Blue Shield of Massachusetts is an Independent Licensee of the Blue Cross and Blue Shield Association.</a:t>
            </a:r>
            <a:endParaRPr lang="en-US" sz="413" dirty="0">
              <a:solidFill>
                <a:prstClr val="white">
                  <a:lumMod val="65000"/>
                </a:prstClr>
              </a:solidFill>
              <a:latin typeface="Aptos" panose="02110004020202020204"/>
            </a:endParaRPr>
          </a:p>
        </p:txBody>
      </p:sp>
      <p:pic>
        <p:nvPicPr>
          <p:cNvPr id="4" name="Picture 3" descr="Blue Cross Blue Shield of Massachusetts Logo">
            <a:extLst>
              <a:ext uri="{FF2B5EF4-FFF2-40B4-BE49-F238E27FC236}">
                <a16:creationId xmlns:a16="http://schemas.microsoft.com/office/drawing/2014/main" id="{8D7A9BE5-35CD-9736-4715-E6F04B8B949B}"/>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508" y="914720"/>
            <a:ext cx="886281" cy="357731"/>
          </a:xfrm>
          <a:prstGeom prst="rect">
            <a:avLst/>
          </a:prstGeom>
        </p:spPr>
      </p:pic>
      <p:sp>
        <p:nvSpPr>
          <p:cNvPr id="5" name="TextBox 4">
            <a:extLst>
              <a:ext uri="{FF2B5EF4-FFF2-40B4-BE49-F238E27FC236}">
                <a16:creationId xmlns:a16="http://schemas.microsoft.com/office/drawing/2014/main" id="{CB6D38A8-D00B-8360-A327-47B9BECB2279}"/>
              </a:ext>
            </a:extLst>
          </p:cNvPr>
          <p:cNvSpPr txBox="1"/>
          <p:nvPr/>
        </p:nvSpPr>
        <p:spPr>
          <a:xfrm>
            <a:off x="5951250" y="5649503"/>
            <a:ext cx="2872581" cy="92333"/>
          </a:xfrm>
          <a:prstGeom prst="rect">
            <a:avLst/>
          </a:prstGeom>
          <a:noFill/>
        </p:spPr>
        <p:txBody>
          <a:bodyPr wrap="none" lIns="0" tIns="0" rIns="0" bIns="0" rtlCol="0">
            <a:spAutoFit/>
          </a:bodyPr>
          <a:lstStyle/>
          <a:p>
            <a:pPr algn="r" defTabSz="685800">
              <a:defRPr/>
            </a:pPr>
            <a:r>
              <a:rPr lang="en-US" sz="600" b="1" spc="225" dirty="0">
                <a:solidFill>
                  <a:prstClr val="white">
                    <a:lumMod val="65000"/>
                  </a:prstClr>
                </a:solidFill>
                <a:latin typeface="DM Sans" pitchFamily="2" charset="77"/>
                <a:ea typeface="Tahoma" panose="020B0604030504040204" pitchFamily="34" charset="0"/>
                <a:cs typeface="Calibri" panose="020F0502020204030204" pitchFamily="34" charset="0"/>
              </a:rPr>
              <a:t>BLUE CROSS BLUE SHIELD OF MASSACHUSETTS</a:t>
            </a:r>
            <a:endParaRPr lang="en-US" sz="600" dirty="0">
              <a:solidFill>
                <a:prstClr val="white">
                  <a:lumMod val="65000"/>
                </a:prstClr>
              </a:solidFill>
              <a:latin typeface="DM Sans" pitchFamily="2" charset="77"/>
              <a:ea typeface="Tahoma" panose="020B0604030504040204" pitchFamily="34" charset="0"/>
              <a:cs typeface="Calibri" panose="020F0502020204030204" pitchFamily="34" charset="0"/>
            </a:endParaRPr>
          </a:p>
        </p:txBody>
      </p:sp>
      <p:sp>
        <p:nvSpPr>
          <p:cNvPr id="7" name="Slide Number Placeholder 3">
            <a:extLst>
              <a:ext uri="{FF2B5EF4-FFF2-40B4-BE49-F238E27FC236}">
                <a16:creationId xmlns:a16="http://schemas.microsoft.com/office/drawing/2014/main" id="{265DDF63-1CF2-998B-092E-AAA2526F3FBE}"/>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7</a:t>
            </a:fld>
            <a:endParaRPr lang="en-US" dirty="0">
              <a:solidFill>
                <a:schemeClr val="tx2"/>
              </a:solidFill>
            </a:endParaRPr>
          </a:p>
        </p:txBody>
      </p:sp>
    </p:spTree>
    <p:extLst>
      <p:ext uri="{BB962C8B-B14F-4D97-AF65-F5344CB8AC3E}">
        <p14:creationId xmlns:p14="http://schemas.microsoft.com/office/powerpoint/2010/main" val="414853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51FCE-6CBC-1E97-1DEB-42D8E98783B2}"/>
              </a:ext>
            </a:extLst>
          </p:cNvPr>
          <p:cNvSpPr>
            <a:spLocks noGrp="1"/>
          </p:cNvSpPr>
          <p:nvPr>
            <p:ph type="body" sz="quarter" idx="14"/>
          </p:nvPr>
        </p:nvSpPr>
        <p:spPr/>
        <p:txBody>
          <a:bodyPr/>
          <a:lstStyle/>
          <a:p>
            <a:r>
              <a:rPr lang="en-US" dirty="0">
                <a:solidFill>
                  <a:schemeClr val="accent4"/>
                </a:solidFill>
              </a:rPr>
              <a:t>                                         Thank you</a:t>
            </a:r>
          </a:p>
        </p:txBody>
      </p:sp>
      <p:pic>
        <p:nvPicPr>
          <p:cNvPr id="3" name="Picture 2" descr="Blue Cross Blue Shield of Massachusetts Logo">
            <a:extLst>
              <a:ext uri="{FF2B5EF4-FFF2-40B4-BE49-F238E27FC236}">
                <a16:creationId xmlns:a16="http://schemas.microsoft.com/office/drawing/2014/main" id="{F7242B37-EB96-FDF8-6C15-136809404AC5}"/>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613" y="2064158"/>
            <a:ext cx="886281" cy="406170"/>
          </a:xfrm>
          <a:prstGeom prst="rect">
            <a:avLst/>
          </a:prstGeom>
        </p:spPr>
      </p:pic>
      <p:sp>
        <p:nvSpPr>
          <p:cNvPr id="4" name="Slide Number Placeholder 3">
            <a:extLst>
              <a:ext uri="{FF2B5EF4-FFF2-40B4-BE49-F238E27FC236}">
                <a16:creationId xmlns:a16="http://schemas.microsoft.com/office/drawing/2014/main" id="{1C3A6078-E93B-1BFC-CD79-9EC6096E4B6D}"/>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8</a:t>
            </a:fld>
            <a:endParaRPr lang="en-US" dirty="0">
              <a:solidFill>
                <a:schemeClr val="tx2"/>
              </a:solidFill>
            </a:endParaRPr>
          </a:p>
        </p:txBody>
      </p:sp>
    </p:spTree>
    <p:extLst>
      <p:ext uri="{BB962C8B-B14F-4D97-AF65-F5344CB8AC3E}">
        <p14:creationId xmlns:p14="http://schemas.microsoft.com/office/powerpoint/2010/main" val="42520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473B94AC-3B92-4F4C-8515-2C45CDE12E1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3474580" y="857250"/>
            <a:ext cx="5669420" cy="5143500"/>
          </a:xfrm>
        </p:spPr>
      </p:pic>
      <p:sp>
        <p:nvSpPr>
          <p:cNvPr id="4" name="Title 3">
            <a:extLst>
              <a:ext uri="{FF2B5EF4-FFF2-40B4-BE49-F238E27FC236}">
                <a16:creationId xmlns:a16="http://schemas.microsoft.com/office/drawing/2014/main" id="{84F83EDB-4B75-D741-8F84-A08D4204B9AD}"/>
              </a:ext>
            </a:extLst>
          </p:cNvPr>
          <p:cNvSpPr>
            <a:spLocks noGrp="1"/>
          </p:cNvSpPr>
          <p:nvPr>
            <p:ph type="ctrTitle"/>
          </p:nvPr>
        </p:nvSpPr>
        <p:spPr>
          <a:xfrm>
            <a:off x="171451" y="1661492"/>
            <a:ext cx="3764756" cy="2274680"/>
          </a:xfrm>
        </p:spPr>
        <p:txBody>
          <a:bodyPr/>
          <a:lstStyle/>
          <a:p>
            <a:pPr>
              <a:spcAft>
                <a:spcPts val="900"/>
              </a:spcAft>
            </a:pPr>
            <a:r>
              <a:rPr lang="en-US" sz="2400" dirty="0"/>
              <a:t>Dementia Care Consultation Program</a:t>
            </a:r>
            <a:br>
              <a:rPr lang="en-US" sz="2400" dirty="0"/>
            </a:br>
            <a:br>
              <a:rPr lang="en-US" sz="2400" dirty="0"/>
            </a:br>
            <a:r>
              <a:rPr lang="en-US" sz="1500" b="0" dirty="0">
                <a:solidFill>
                  <a:srgbClr val="FFFFFF"/>
                </a:solidFill>
                <a:latin typeface="Arial" panose="020B0604020202020204"/>
                <a:ea typeface="+mn-ea"/>
                <a:cs typeface="+mn-cs"/>
              </a:rPr>
              <a:t>In Collaboration with the</a:t>
            </a:r>
            <a:br>
              <a:rPr lang="en-US" sz="1500" b="0" dirty="0">
                <a:solidFill>
                  <a:srgbClr val="FFFFFF"/>
                </a:solidFill>
                <a:latin typeface="Arial" panose="020B0604020202020204"/>
                <a:ea typeface="+mn-ea"/>
                <a:cs typeface="+mn-cs"/>
              </a:rPr>
            </a:br>
            <a:r>
              <a:rPr lang="en-US" sz="1500" b="0" dirty="0">
                <a:solidFill>
                  <a:srgbClr val="FFFFFF"/>
                </a:solidFill>
                <a:latin typeface="Arial" panose="020B0604020202020204"/>
                <a:ea typeface="+mn-ea"/>
                <a:cs typeface="+mn-cs"/>
              </a:rPr>
              <a:t>Alzheimer’s Association</a:t>
            </a:r>
            <a:br>
              <a:rPr lang="en-US" sz="1350" b="0" dirty="0">
                <a:solidFill>
                  <a:srgbClr val="FFFFFF"/>
                </a:solidFill>
                <a:latin typeface="Arial" panose="020B0604020202020204"/>
                <a:ea typeface="+mn-ea"/>
                <a:cs typeface="+mn-cs"/>
              </a:rPr>
            </a:br>
            <a:br>
              <a:rPr lang="en-US" sz="1350" b="0" dirty="0">
                <a:solidFill>
                  <a:srgbClr val="FFFFFF"/>
                </a:solidFill>
                <a:latin typeface="Arial" panose="020B0604020202020204"/>
                <a:ea typeface="+mn-ea"/>
                <a:cs typeface="+mn-cs"/>
              </a:rPr>
            </a:br>
            <a:br>
              <a:rPr lang="en-US" sz="1200" b="0" dirty="0">
                <a:solidFill>
                  <a:srgbClr val="FFFFFF"/>
                </a:solidFill>
                <a:latin typeface="Arial" panose="020B0604020202020204"/>
                <a:ea typeface="+mn-ea"/>
                <a:cs typeface="+mn-cs"/>
              </a:rPr>
            </a:br>
            <a:r>
              <a:rPr lang="en-US" sz="2100" b="0" dirty="0"/>
              <a:t>Presentation to the MA Alzheimer Disease and Related Dementias Advisory Council</a:t>
            </a:r>
            <a:br>
              <a:rPr lang="en-US" sz="2400" b="0" dirty="0"/>
            </a:br>
            <a:br>
              <a:rPr lang="en-US" sz="1500" b="0" dirty="0"/>
            </a:br>
            <a:r>
              <a:rPr lang="en-US" sz="1500" b="0" dirty="0"/>
              <a:t>September 10, 2024</a:t>
            </a:r>
            <a:br>
              <a:rPr lang="en-US" sz="1500" dirty="0"/>
            </a:br>
            <a:endParaRPr lang="en-US" sz="2400" dirty="0"/>
          </a:p>
        </p:txBody>
      </p:sp>
      <p:sp>
        <p:nvSpPr>
          <p:cNvPr id="2" name="TextBox 1">
            <a:extLst>
              <a:ext uri="{FF2B5EF4-FFF2-40B4-BE49-F238E27FC236}">
                <a16:creationId xmlns:a16="http://schemas.microsoft.com/office/drawing/2014/main" id="{A457FFB2-8D1D-0262-C609-4BBB8DFA8FDD}"/>
              </a:ext>
            </a:extLst>
          </p:cNvPr>
          <p:cNvSpPr txBox="1"/>
          <p:nvPr/>
        </p:nvSpPr>
        <p:spPr>
          <a:xfrm>
            <a:off x="114300" y="4740415"/>
            <a:ext cx="4057650" cy="992579"/>
          </a:xfrm>
          <a:prstGeom prst="rect">
            <a:avLst/>
          </a:prstGeom>
          <a:noFill/>
        </p:spPr>
        <p:txBody>
          <a:bodyPr wrap="square" rtlCol="0">
            <a:spAutoFit/>
          </a:bodyPr>
          <a:lstStyle/>
          <a:p>
            <a:pPr defTabSz="342900">
              <a:defRPr/>
            </a:pPr>
            <a:r>
              <a:rPr lang="en-US" sz="900" b="1" dirty="0">
                <a:solidFill>
                  <a:srgbClr val="FFFFFF"/>
                </a:solidFill>
                <a:latin typeface="Arial" panose="020B0604020202020204"/>
              </a:rPr>
              <a:t>Jonathan Harding, MD, FAAPL</a:t>
            </a:r>
          </a:p>
          <a:p>
            <a:pPr defTabSz="342900">
              <a:defRPr/>
            </a:pPr>
            <a:r>
              <a:rPr lang="en-US" sz="825" dirty="0">
                <a:solidFill>
                  <a:srgbClr val="FFFFFF"/>
                </a:solidFill>
                <a:latin typeface="Arial" panose="020B0604020202020204"/>
              </a:rPr>
              <a:t>Chief Medical Officer, Medicare Plans</a:t>
            </a:r>
          </a:p>
          <a:p>
            <a:pPr defTabSz="342900">
              <a:defRPr/>
            </a:pPr>
            <a:r>
              <a:rPr lang="en-US" sz="825" dirty="0">
                <a:solidFill>
                  <a:srgbClr val="FFFFFF"/>
                </a:solidFill>
                <a:latin typeface="Arial" panose="020B0604020202020204"/>
              </a:rPr>
              <a:t>Point32Health</a:t>
            </a:r>
          </a:p>
          <a:p>
            <a:pPr defTabSz="342900">
              <a:defRPr/>
            </a:pPr>
            <a:endParaRPr lang="en-US" sz="825" dirty="0">
              <a:solidFill>
                <a:srgbClr val="FFFFFF"/>
              </a:solidFill>
              <a:latin typeface="Arial" panose="020B0604020202020204"/>
            </a:endParaRPr>
          </a:p>
          <a:p>
            <a:pPr defTabSz="342900">
              <a:defRPr/>
            </a:pPr>
            <a:r>
              <a:rPr lang="en-US" sz="825" dirty="0">
                <a:solidFill>
                  <a:srgbClr val="FFFFFF"/>
                </a:solidFill>
                <a:latin typeface="Arial" panose="020B0604020202020204"/>
              </a:rPr>
              <a:t>With </a:t>
            </a:r>
          </a:p>
          <a:p>
            <a:pPr defTabSz="342900">
              <a:defRPr/>
            </a:pPr>
            <a:r>
              <a:rPr lang="en-US" sz="825" dirty="0">
                <a:solidFill>
                  <a:srgbClr val="FFFFFF"/>
                </a:solidFill>
                <a:latin typeface="Arial" panose="020B0604020202020204"/>
              </a:rPr>
              <a:t>Megan Stolze MSW LICSW</a:t>
            </a:r>
          </a:p>
          <a:p>
            <a:pPr defTabSz="342900">
              <a:defRPr/>
            </a:pPr>
            <a:r>
              <a:rPr lang="en-US" sz="825" dirty="0">
                <a:solidFill>
                  <a:srgbClr val="FFFFFF"/>
                </a:solidFill>
                <a:latin typeface="Arial" panose="020B0604020202020204"/>
              </a:rPr>
              <a:t>Senior Behavioral Health Care Manager/Dementia Care Consultant</a:t>
            </a:r>
          </a:p>
        </p:txBody>
      </p:sp>
      <p:sp>
        <p:nvSpPr>
          <p:cNvPr id="3" name="Slide Number Placeholder 3">
            <a:extLst>
              <a:ext uri="{FF2B5EF4-FFF2-40B4-BE49-F238E27FC236}">
                <a16:creationId xmlns:a16="http://schemas.microsoft.com/office/drawing/2014/main" id="{E08B3ABD-6CD8-10CF-BF4F-D9E8D70E53AC}"/>
              </a:ext>
            </a:extLst>
          </p:cNvPr>
          <p:cNvSpPr txBox="1">
            <a:spLocks/>
          </p:cNvSpPr>
          <p:nvPr/>
        </p:nvSpPr>
        <p:spPr>
          <a:xfrm>
            <a:off x="168746" y="6476347"/>
            <a:ext cx="2133600" cy="27384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spc="0">
                <a:solidFill>
                  <a:schemeClr val="accent1"/>
                </a:solidFill>
                <a:latin typeface="DM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spc="0">
                <a:solidFill>
                  <a:schemeClr val="accent1"/>
                </a:solidFill>
                <a:latin typeface="DM Sans"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spc="0">
                <a:solidFill>
                  <a:schemeClr val="accent1"/>
                </a:solidFill>
                <a:latin typeface="DM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spc="0">
                <a:solidFill>
                  <a:schemeClr val="accent1"/>
                </a:solidFill>
                <a:latin typeface="DM Sans"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spc="0">
                <a:solidFill>
                  <a:schemeClr val="accent1"/>
                </a:solidFill>
                <a:latin typeface="DM Sa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fld id="{D57FD7FE-C4B4-483F-BB14-98724C381B96}" type="slidenum">
              <a:rPr lang="en-US" smtClean="0">
                <a:solidFill>
                  <a:schemeClr val="tx2"/>
                </a:solidFill>
              </a:rPr>
              <a:pPr marL="0" indent="0">
                <a:buNone/>
              </a:pPr>
              <a:t>9</a:t>
            </a:fld>
            <a:endParaRPr lang="en-US" dirty="0">
              <a:solidFill>
                <a:schemeClr val="tx2"/>
              </a:solidFill>
            </a:endParaRPr>
          </a:p>
        </p:txBody>
      </p:sp>
    </p:spTree>
    <p:extLst>
      <p:ext uri="{BB962C8B-B14F-4D97-AF65-F5344CB8AC3E}">
        <p14:creationId xmlns:p14="http://schemas.microsoft.com/office/powerpoint/2010/main" val="4291579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2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BILH Theme Colours">
      <a:dk1>
        <a:sysClr val="windowText" lastClr="000000"/>
      </a:dk1>
      <a:lt1>
        <a:sysClr val="window" lastClr="FFFFFF"/>
      </a:lt1>
      <a:dk2>
        <a:srgbClr val="183E75"/>
      </a:dk2>
      <a:lt2>
        <a:srgbClr val="706F6F"/>
      </a:lt2>
      <a:accent1>
        <a:srgbClr val="183E75"/>
      </a:accent1>
      <a:accent2>
        <a:srgbClr val="0069B4"/>
      </a:accent2>
      <a:accent3>
        <a:srgbClr val="009EDF"/>
      </a:accent3>
      <a:accent4>
        <a:srgbClr val="784A99"/>
      </a:accent4>
      <a:accent5>
        <a:srgbClr val="F28F0F"/>
      </a:accent5>
      <a:accent6>
        <a:srgbClr val="F7C425"/>
      </a:accent6>
      <a:hlink>
        <a:srgbClr val="9D9D9C"/>
      </a:hlink>
      <a:folHlink>
        <a:srgbClr val="007CC1"/>
      </a:folHlink>
    </a:clrScheme>
    <a:fontScheme name="BILH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H_Widescreen_PPT_10_18_2019" id="{B8BC299A-E653-4E30-85A8-5F1A2D23AC37}" vid="{27E34DEB-A624-4E13-8D7C-62233F2DE241}"/>
    </a:ext>
  </a:extLst>
</a:theme>
</file>

<file path=ppt/theme/theme4.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Chan_PPT_4-3" id="{AAB8AC42-7036-2C4B-98C5-FF620FEC5C07}" vid="{2ABDB06E-42DE-F04E-9C00-9DC7EC7F15D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P32H_ppt_template">
  <a:themeElements>
    <a:clrScheme name="Point32Health">
      <a:dk1>
        <a:srgbClr val="414041"/>
      </a:dk1>
      <a:lt1>
        <a:srgbClr val="FFFFFF"/>
      </a:lt1>
      <a:dk2>
        <a:srgbClr val="FF9800"/>
      </a:dk2>
      <a:lt2>
        <a:srgbClr val="4F05A8"/>
      </a:lt2>
      <a:accent1>
        <a:srgbClr val="4F05A8"/>
      </a:accent1>
      <a:accent2>
        <a:srgbClr val="9B26B6"/>
      </a:accent2>
      <a:accent3>
        <a:srgbClr val="FF9800"/>
      </a:accent3>
      <a:accent4>
        <a:srgbClr val="414041"/>
      </a:accent4>
      <a:accent5>
        <a:srgbClr val="8CC63F"/>
      </a:accent5>
      <a:accent6>
        <a:srgbClr val="01B7E6"/>
      </a:accent6>
      <a:hlink>
        <a:srgbClr val="01B7E6"/>
      </a:hlink>
      <a:folHlink>
        <a:srgbClr val="4F05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D95007F-9A33-4088-ADF1-DFD3D5BF48CC}" vid="{F203E5D6-689C-4BFE-9DFD-36D1F8947B45}"/>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9F930D9323CA47A909AE2CF4C9F351" ma:contentTypeVersion="16" ma:contentTypeDescription="Create a new document." ma:contentTypeScope="" ma:versionID="992f5ec1b67bcb55e5d1a1f26b424d11">
  <xsd:schema xmlns:xsd="http://www.w3.org/2001/XMLSchema" xmlns:xs="http://www.w3.org/2001/XMLSchema" xmlns:p="http://schemas.microsoft.com/office/2006/metadata/properties" xmlns:ns3="75b29da9-7512-4ff8-84cc-0b8e167e62a3" xmlns:ns4="32381bbe-c37a-420c-955f-414a93ed7286" targetNamespace="http://schemas.microsoft.com/office/2006/metadata/properties" ma:root="true" ma:fieldsID="9dc9ac4b9a3d324c73d681ff3ba86754" ns3:_="" ns4:_="">
    <xsd:import namespace="75b29da9-7512-4ff8-84cc-0b8e167e62a3"/>
    <xsd:import namespace="32381bbe-c37a-420c-955f-414a93ed728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29da9-7512-4ff8-84cc-0b8e167e6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381bbe-c37a-420c-955f-414a93ed728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5b29da9-7512-4ff8-84cc-0b8e167e62a3" xsi:nil="true"/>
  </documentManagement>
</p:properties>
</file>

<file path=customXml/itemProps1.xml><?xml version="1.0" encoding="utf-8"?>
<ds:datastoreItem xmlns:ds="http://schemas.openxmlformats.org/officeDocument/2006/customXml" ds:itemID="{0E053944-7446-4722-B5B4-B3877A87996E}">
  <ds:schemaRefs>
    <ds:schemaRef ds:uri="http://schemas.microsoft.com/sharepoint/v3/contenttype/forms"/>
  </ds:schemaRefs>
</ds:datastoreItem>
</file>

<file path=customXml/itemProps2.xml><?xml version="1.0" encoding="utf-8"?>
<ds:datastoreItem xmlns:ds="http://schemas.openxmlformats.org/officeDocument/2006/customXml" ds:itemID="{C85DF464-18A0-481F-B520-4E9FDD763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b29da9-7512-4ff8-84cc-0b8e167e62a3"/>
    <ds:schemaRef ds:uri="32381bbe-c37a-420c-955f-414a93ed7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A8FFDA-F7D5-4A7C-A703-42B588851061}">
  <ds:schemaRefs>
    <ds:schemaRef ds:uri="http://purl.org/dc/elements/1.1/"/>
    <ds:schemaRef ds:uri="http://schemas.microsoft.com/office/2006/metadata/properties"/>
    <ds:schemaRef ds:uri="32381bbe-c37a-420c-955f-414a93ed7286"/>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75b29da9-7512-4ff8-84cc-0b8e167e62a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7755</TotalTime>
  <Words>2991</Words>
  <Application>Microsoft Office PowerPoint</Application>
  <PresentationFormat>On-screen Show (4:3)</PresentationFormat>
  <Paragraphs>418</Paragraphs>
  <Slides>35</Slides>
  <Notes>21</Notes>
  <HiddenSlides>0</HiddenSlides>
  <MMClips>0</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35</vt:i4>
      </vt:variant>
    </vt:vector>
  </HeadingPairs>
  <TitlesOfParts>
    <vt:vector size="61" baseType="lpstr">
      <vt:lpstr>Aptos</vt:lpstr>
      <vt:lpstr>Aptos Display</vt:lpstr>
      <vt:lpstr>Arial</vt:lpstr>
      <vt:lpstr>Arial Black</vt:lpstr>
      <vt:lpstr>Book Antiqua</vt:lpstr>
      <vt:lpstr>Calibri</vt:lpstr>
      <vt:lpstr>Courier New</vt:lpstr>
      <vt:lpstr>DM Sans</vt:lpstr>
      <vt:lpstr>Gill Sans MT</vt:lpstr>
      <vt:lpstr>HouschkaAltPro</vt:lpstr>
      <vt:lpstr>inherit</vt:lpstr>
      <vt:lpstr>Muli</vt:lpstr>
      <vt:lpstr>public_sans</vt:lpstr>
      <vt:lpstr>Roboto</vt:lpstr>
      <vt:lpstr>Segoe UI</vt:lpstr>
      <vt:lpstr>Symbol</vt:lpstr>
      <vt:lpstr>System Font Regular</vt:lpstr>
      <vt:lpstr>var(--font-lexend)</vt:lpstr>
      <vt:lpstr>Wingdings</vt:lpstr>
      <vt:lpstr>2_Blue Presentation Template - MA HHS - small logos</vt:lpstr>
      <vt:lpstr>3_Blue Presentation Template - MA HHS - small logos</vt:lpstr>
      <vt:lpstr>1_Office Theme</vt:lpstr>
      <vt:lpstr>2_Standard</vt:lpstr>
      <vt:lpstr>Office Theme</vt:lpstr>
      <vt:lpstr>P32H_ppt_template</vt:lpstr>
      <vt:lpstr>2_Office Theme</vt:lpstr>
      <vt:lpstr>PowerPoint Presentation</vt:lpstr>
      <vt:lpstr>Agenda</vt:lpstr>
      <vt:lpstr>2. Public and Private Insurers: Opportunities and Challenges (50 min)</vt:lpstr>
      <vt:lpstr>      MA Advisory Council on Alzheimer’s Disease and all other Dementias: September 10, 2024  BCBSMA Presenter: Michelle Powderly, RN, BS                                         Senior Clinical Director, Government Programs  </vt:lpstr>
      <vt:lpstr>PowerPoint Presentation</vt:lpstr>
      <vt:lpstr>PowerPoint Presentation</vt:lpstr>
      <vt:lpstr>PowerPoint Presentation</vt:lpstr>
      <vt:lpstr>PowerPoint Presentation</vt:lpstr>
      <vt:lpstr>Dementia Care Consultation Program  In Collaboration with the Alzheimer’s Association   Presentation to the MA Alzheimer Disease and Related Dementias Advisory Council  September 10, 2024 </vt:lpstr>
      <vt:lpstr>Point32Health: We Guide and Empower Healthier Lives For Everyone, By Working Differently</vt:lpstr>
      <vt:lpstr>Our Family of Companies</vt:lpstr>
      <vt:lpstr>PowerPoint Presentation</vt:lpstr>
      <vt:lpstr>SCO Utilization Ratio:   Dementia vs. No Dementia</vt:lpstr>
      <vt:lpstr>Dementia Care Consultant: Role</vt:lpstr>
      <vt:lpstr>Other Information</vt:lpstr>
      <vt:lpstr>Dementia Prevalence by Market</vt:lpstr>
      <vt:lpstr>Dementia Care Consultation: Background</vt:lpstr>
      <vt:lpstr>Dementia Care Consultation: Goals</vt:lpstr>
      <vt:lpstr>PowerPoint Presentation</vt:lpstr>
      <vt:lpstr>Dementia Consultant Program Metrics</vt:lpstr>
      <vt:lpstr>Payor Panel (Continued)</vt:lpstr>
      <vt:lpstr>Massachusetts Advisory Council on Alzheimer’s Disease and All Other Dementias </vt:lpstr>
      <vt:lpstr> </vt:lpstr>
      <vt:lpstr>Guiding an Improved Dementia Experience (GUIDE) Model</vt:lpstr>
      <vt:lpstr>CMS - Scope</vt:lpstr>
      <vt:lpstr>Percentage of Medicare FFS Beneficiaries with 21 Selected Chronic Conditions:  2021</vt:lpstr>
      <vt:lpstr>  </vt:lpstr>
      <vt:lpstr>PowerPoint Presentation</vt:lpstr>
      <vt:lpstr>PowerPoint Presentation</vt:lpstr>
      <vt:lpstr>PowerPoint Presentation</vt:lpstr>
      <vt:lpstr>PowerPoint Presentation</vt:lpstr>
      <vt:lpstr> </vt:lpstr>
      <vt:lpstr> </vt:lpstr>
      <vt:lpstr>3. Challenges Around Dementia in LGBTQIA+ Communities (40 min)</vt:lpstr>
      <vt:lpstr>4. Next Steps &amp; Final Roll Call     (15 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pam.macleod@mass.gov</dc:creator>
  <cp:lastModifiedBy>Romano, Eleanor (ELD)</cp:lastModifiedBy>
  <cp:revision>377</cp:revision>
  <cp:lastPrinted>2024-09-05T20:41:36Z</cp:lastPrinted>
  <dcterms:created xsi:type="dcterms:W3CDTF">2021-12-30T21:26:11Z</dcterms:created>
  <dcterms:modified xsi:type="dcterms:W3CDTF">2024-09-18T17:56:08Z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0x010100D89F930D9323CA47A909AE2CF4C9F351</vt:lpwstr>
  </property>
</Properties>
</file>