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2" r:id="rId5"/>
    <p:sldMasterId id="2147483692" r:id="rId6"/>
    <p:sldMasterId id="2147483701" r:id="rId7"/>
    <p:sldMasterId id="2147483702" r:id="rId8"/>
  </p:sldMasterIdLst>
  <p:notesMasterIdLst>
    <p:notesMasterId r:id="rId49"/>
  </p:notesMasterIdLst>
  <p:handoutMasterIdLst>
    <p:handoutMasterId r:id="rId50"/>
  </p:handoutMasterIdLst>
  <p:sldIdLst>
    <p:sldId id="472" r:id="rId9"/>
    <p:sldId id="805" r:id="rId10"/>
    <p:sldId id="985" r:id="rId11"/>
    <p:sldId id="1048" r:id="rId12"/>
    <p:sldId id="825" r:id="rId13"/>
    <p:sldId id="1010" r:id="rId14"/>
    <p:sldId id="1056" r:id="rId15"/>
    <p:sldId id="1068" r:id="rId16"/>
    <p:sldId id="1060" r:id="rId17"/>
    <p:sldId id="1066" r:id="rId18"/>
    <p:sldId id="1064" r:id="rId19"/>
    <p:sldId id="1052" r:id="rId20"/>
    <p:sldId id="1047" r:id="rId21"/>
    <p:sldId id="1032" r:id="rId22"/>
    <p:sldId id="1089" r:id="rId23"/>
    <p:sldId id="741" r:id="rId24"/>
    <p:sldId id="1090" r:id="rId25"/>
    <p:sldId id="1051" r:id="rId26"/>
    <p:sldId id="1091" r:id="rId27"/>
    <p:sldId id="1015" r:id="rId28"/>
    <p:sldId id="1092" r:id="rId29"/>
    <p:sldId id="1023" r:id="rId30"/>
    <p:sldId id="1042" r:id="rId31"/>
    <p:sldId id="1053" r:id="rId32"/>
    <p:sldId id="1054" r:id="rId33"/>
    <p:sldId id="1093" r:id="rId34"/>
    <p:sldId id="1094" r:id="rId35"/>
    <p:sldId id="1095" r:id="rId36"/>
    <p:sldId id="1097" r:id="rId37"/>
    <p:sldId id="1077" r:id="rId38"/>
    <p:sldId id="1078" r:id="rId39"/>
    <p:sldId id="1079" r:id="rId40"/>
    <p:sldId id="1080" r:id="rId41"/>
    <p:sldId id="1081" r:id="rId42"/>
    <p:sldId id="1082" r:id="rId43"/>
    <p:sldId id="1083" r:id="rId44"/>
    <p:sldId id="1084" r:id="rId45"/>
    <p:sldId id="1085" r:id="rId46"/>
    <p:sldId id="1086" r:id="rId47"/>
    <p:sldId id="1087" r:id="rId4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50036-BB00-2B58-AC14-87F4EC3FA9B4}" name="Roberts, Nicholas P. (ELD)" initials="RNP(" userId="S::Nicholas.P.Roberts@mass.gov::e42477b6-73ba-4779-9746-b20104d57a5b" providerId="AD"/>
  <p188:author id="{C5784F77-BEC9-907E-5D14-6FEEE20296AA}" name="Philbrick, Shannon (ELD)" initials="PS(" userId="S::shannon.philbrick@mass.gov::6bfe0104-2f17-4a97-a9c3-3b4a60c642d5" providerId="AD"/>
  <p188:author id="{14D1DFED-80A6-11E3-D81A-820FA11158B4}" name="Vidler, Lynn (ELD)" initials="VL(" userId="S::Lynn.Vidler@mass.gov::1675df6e-cb8d-4bc7-97a2-e341fd57e1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F0"/>
    <a:srgbClr val="0039AC"/>
    <a:srgbClr val="F4F6FE"/>
    <a:srgbClr val="D7E0FD"/>
    <a:srgbClr val="FFEEB9"/>
    <a:srgbClr val="064FBA"/>
    <a:srgbClr val="F45F0C"/>
    <a:srgbClr val="FFD03B"/>
    <a:srgbClr val="4604BC"/>
    <a:srgbClr val="CAE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29" autoAdjust="0"/>
  </p:normalViewPr>
  <p:slideViewPr>
    <p:cSldViewPr snapToGrid="0">
      <p:cViewPr varScale="1">
        <p:scale>
          <a:sx n="90" d="100"/>
          <a:sy n="90" d="100"/>
        </p:scale>
        <p:origin x="1308" y="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EE8D05-FF76-C46A-92B1-B181C8EBE4A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B8F111-A7E9-2D9B-182D-4F87B987F8C9}"/>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C95A612-0EF2-41D8-B67A-4DDA83C923DD}" type="datetimeFigureOut">
              <a:rPr lang="en-US" smtClean="0"/>
              <a:t>1/6/2025</a:t>
            </a:fld>
            <a:endParaRPr lang="en-US"/>
          </a:p>
        </p:txBody>
      </p:sp>
      <p:sp>
        <p:nvSpPr>
          <p:cNvPr id="4" name="Footer Placeholder 3">
            <a:extLst>
              <a:ext uri="{FF2B5EF4-FFF2-40B4-BE49-F238E27FC236}">
                <a16:creationId xmlns:a16="http://schemas.microsoft.com/office/drawing/2014/main" id="{CE155E62-C4DC-F3DD-8A04-15A7B10FD508}"/>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1B537D-9213-55DE-E568-B704B7AC87C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7007B7D5-4408-4708-AC4F-F0D29F6150E6}" type="slidenum">
              <a:rPr lang="en-US" smtClean="0"/>
              <a:t>‹#›</a:t>
            </a:fld>
            <a:endParaRPr lang="en-US"/>
          </a:p>
        </p:txBody>
      </p:sp>
    </p:spTree>
    <p:extLst>
      <p:ext uri="{BB962C8B-B14F-4D97-AF65-F5344CB8AC3E}">
        <p14:creationId xmlns:p14="http://schemas.microsoft.com/office/powerpoint/2010/main" val="25558790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0BCD5-99EA-4839-A35C-595029302E4B}" type="datetimeFigureOut">
              <a:rPr lang="en-US" smtClean="0"/>
              <a:t>1/6/2025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C17A72-7A47-4F30-B8DD-967509305040}" type="slidenum">
              <a:rPr lang="en-US" smtClean="0"/>
              <a:t>‹#›</a:t>
            </a:fld>
            <a:endParaRPr lang="en-US" dirty="0"/>
          </a:p>
        </p:txBody>
      </p:sp>
    </p:spTree>
    <p:extLst>
      <p:ext uri="{BB962C8B-B14F-4D97-AF65-F5344CB8AC3E}">
        <p14:creationId xmlns:p14="http://schemas.microsoft.com/office/powerpoint/2010/main" val="12405709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EAB5-8BE3-B689-1607-5EE28FD46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1F126-0685-C8E5-141A-EA9305C1D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D28FA-E85E-D19A-6397-4F8E1CF4CDDE}"/>
              </a:ext>
            </a:extLst>
          </p:cNvPr>
          <p:cNvSpPr>
            <a:spLocks noGrp="1"/>
          </p:cNvSpPr>
          <p:nvPr>
            <p:ph type="body" idx="1"/>
          </p:nvPr>
        </p:nvSpPr>
        <p:spPr/>
        <p:txBody>
          <a:bodyPr/>
          <a:lstStyle/>
          <a:p>
            <a:r>
              <a:rPr lang="en-US" dirty="0"/>
              <a:t>Our</a:t>
            </a:r>
          </a:p>
        </p:txBody>
      </p:sp>
      <p:sp>
        <p:nvSpPr>
          <p:cNvPr id="4" name="Slide Number Placeholder 3">
            <a:extLst>
              <a:ext uri="{FF2B5EF4-FFF2-40B4-BE49-F238E27FC236}">
                <a16:creationId xmlns:a16="http://schemas.microsoft.com/office/drawing/2014/main" id="{3F91211F-91BD-47A7-E586-5E05A1BB71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025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1428-6BA8-6DB3-9B18-C462835DF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8DE23-58BE-68D8-B059-775F09567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2DEE7-A972-6AE0-55C5-0AABE95BA5BD}"/>
              </a:ext>
            </a:extLst>
          </p:cNvPr>
          <p:cNvSpPr>
            <a:spLocks noGrp="1"/>
          </p:cNvSpPr>
          <p:nvPr>
            <p:ph type="body" idx="1"/>
          </p:nvPr>
        </p:nvSpPr>
        <p:spPr/>
        <p:txBody>
          <a:bodyPr/>
          <a:lstStyle/>
          <a:p>
            <a:r>
              <a:rPr lang="en-US" dirty="0"/>
              <a:t>Our team’s toolkit, which we will briefly describe in a minute, includes additional details about the key elements of dementia care planning.</a:t>
            </a:r>
          </a:p>
        </p:txBody>
      </p:sp>
      <p:sp>
        <p:nvSpPr>
          <p:cNvPr id="4" name="Slide Number Placeholder 3">
            <a:extLst>
              <a:ext uri="{FF2B5EF4-FFF2-40B4-BE49-F238E27FC236}">
                <a16:creationId xmlns:a16="http://schemas.microsoft.com/office/drawing/2014/main" id="{53ED7823-4788-B841-52CA-DB597F26E2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251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133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B6CD-DDF5-DAE6-B589-8D3A016A1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91BDE-7D6E-AE45-0CD1-5FB627614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092BB-C7C3-24B1-AE51-6573DCBB732F}"/>
              </a:ext>
            </a:extLst>
          </p:cNvPr>
          <p:cNvSpPr>
            <a:spLocks noGrp="1"/>
          </p:cNvSpPr>
          <p:nvPr>
            <p:ph type="body" idx="1"/>
          </p:nvPr>
        </p:nvSpPr>
        <p:spPr/>
        <p:txBody>
          <a:bodyPr/>
          <a:lstStyle/>
          <a:p>
            <a:pPr marL="228600" indent="-228600">
              <a:buFont typeface="+mj-lt"/>
              <a:buAutoNum type="arabicPeriod"/>
            </a:pPr>
            <a:r>
              <a:rPr lang="en-US" b="0" i="0" dirty="0">
                <a:latin typeface="+mn-lt"/>
              </a:rPr>
              <a:t>First webinar is for People Living with Dementia and Dementia Care Partners</a:t>
            </a:r>
          </a:p>
          <a:p>
            <a:pPr marL="228600" indent="-228600">
              <a:buFont typeface="+mj-lt"/>
              <a:buAutoNum type="arabicPeriod"/>
            </a:pPr>
            <a:r>
              <a:rPr lang="en-US" b="0" i="0" dirty="0">
                <a:latin typeface="+mn-lt"/>
              </a:rPr>
              <a:t>The second webinar is for</a:t>
            </a:r>
            <a:r>
              <a:rPr lang="en-US" sz="1200" b="0" i="0" kern="1200" dirty="0">
                <a:solidFill>
                  <a:srgbClr val="7030A0"/>
                </a:solidFill>
                <a:effectLst/>
                <a:latin typeface="+mn-lt"/>
              </a:rPr>
              <a:t> Individuals Providing Care and Support for Clients or Patients Diagnosed with Dementia  </a:t>
            </a:r>
          </a:p>
          <a:p>
            <a:pPr marL="0" indent="0">
              <a:buFont typeface="+mj-lt"/>
              <a:buNone/>
            </a:pPr>
            <a:r>
              <a:rPr lang="en-US" sz="1200" b="0" i="0" kern="1200" dirty="0">
                <a:solidFill>
                  <a:srgbClr val="7030A0"/>
                </a:solidFill>
                <a:effectLst/>
                <a:latin typeface="+mn-lt"/>
              </a:rPr>
              <a:t>Note:  We will also distribute the toolkit to this Council when finalized</a:t>
            </a:r>
            <a:endParaRPr lang="en-US" b="0" i="0" dirty="0">
              <a:latin typeface="+mn-lt"/>
            </a:endParaRPr>
          </a:p>
        </p:txBody>
      </p:sp>
      <p:sp>
        <p:nvSpPr>
          <p:cNvPr id="4" name="Slide Number Placeholder 3">
            <a:extLst>
              <a:ext uri="{FF2B5EF4-FFF2-40B4-BE49-F238E27FC236}">
                <a16:creationId xmlns:a16="http://schemas.microsoft.com/office/drawing/2014/main" id="{4FCE5FC5-3DD8-FC67-6D36-C618FAA6D3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730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F751-B8F9-9830-C52A-838CE6618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34591-D8D9-760D-9DFC-5EE83AF01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BE10D-D5EC-6C3F-3045-F8127B0E6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F89FED-77EE-EE42-9476-443D90651C7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6279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A392C-5817-4A90-AD3D-FFFF30B52D05}" type="slidenum">
              <a:rPr kumimoji="0" lang="en-US" sz="1200" b="0" i="0" u="none" strike="noStrike" kern="1200" cap="none" spc="0" normalizeH="0" baseline="0" noProof="0">
                <a:ln>
                  <a:noFill/>
                </a:ln>
                <a:solidFill>
                  <a:srgbClr val="FFFFFF"/>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2133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thank our team. I’m grateful to have the opportunity to present their work today.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213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team’s goal as it appears in our state’s Alzheimer’s State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240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55921-AE8D-796E-7ADB-3B80580AF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D10B9-50B4-8AE3-A56C-64EB6A4E1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FDDC9-2D0A-3751-7D4D-247F16E558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dirty="0"/>
              <a:t>Gaps: </a:t>
            </a:r>
            <a:r>
              <a:rPr lang="en-US" sz="1100" dirty="0"/>
              <a:t> Rather than read every gap, I’ll let you scan them yourselves. We compiled this list after hearing from our workgroup’s members, Council members, Council meeting panels of people living with dementia and caregivers, and focus groups convened by the Council's other workgroups.</a:t>
            </a:r>
          </a:p>
          <a:p>
            <a:endParaRPr lang="en-US" sz="1100" dirty="0"/>
          </a:p>
        </p:txBody>
      </p:sp>
      <p:sp>
        <p:nvSpPr>
          <p:cNvPr id="4" name="Slide Number Placeholder 3">
            <a:extLst>
              <a:ext uri="{FF2B5EF4-FFF2-40B4-BE49-F238E27FC236}">
                <a16:creationId xmlns:a16="http://schemas.microsoft.com/office/drawing/2014/main" id="{7EB8248E-31A6-7BC6-6166-A78E9853C99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687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649FB-DF5F-505B-67D7-04071D717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B3772-7A69-C338-5D37-067F9AAE3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B1A4D-455D-D07F-DAD2-4B8369E98181}"/>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81B5FBF7-5D30-C841-46E4-D0C31CD8EA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198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2</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233174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C8F9-E31D-CC42-CA37-2AFA05D81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A2FA0-F1B2-5FC0-7006-A6CCEFEDB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3ABA5-E918-4666-6E34-FFD3ADA963AD}"/>
              </a:ext>
            </a:extLst>
          </p:cNvPr>
          <p:cNvSpPr>
            <a:spLocks noGrp="1"/>
          </p:cNvSpPr>
          <p:nvPr>
            <p:ph type="body" idx="1"/>
          </p:nvPr>
        </p:nvSpPr>
        <p:spPr/>
        <p:txBody>
          <a:bodyPr/>
          <a:lstStyle/>
          <a:p>
            <a:r>
              <a:rPr lang="en-US" sz="1200" b="0" u="none" dirty="0"/>
              <a:t>Our current perspective - informed by our analysis - is indicated here. </a:t>
            </a:r>
            <a:endParaRPr lang="en-US" dirty="0"/>
          </a:p>
        </p:txBody>
      </p:sp>
      <p:sp>
        <p:nvSpPr>
          <p:cNvPr id="4" name="Slide Number Placeholder 3">
            <a:extLst>
              <a:ext uri="{FF2B5EF4-FFF2-40B4-BE49-F238E27FC236}">
                <a16:creationId xmlns:a16="http://schemas.microsoft.com/office/drawing/2014/main" id="{44D83230-17B9-DD8A-5268-1764BFD3F0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316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5851-82F4-30DB-D33D-E40A1D02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79DC9-C1FF-737A-995A-E1A78F45A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4C306-E2AD-B897-14A0-044259B9EC47}"/>
              </a:ext>
            </a:extLst>
          </p:cNvPr>
          <p:cNvSpPr>
            <a:spLocks noGrp="1"/>
          </p:cNvSpPr>
          <p:nvPr>
            <p:ph type="body" idx="1"/>
          </p:nvPr>
        </p:nvSpPr>
        <p:spPr/>
        <p:txBody>
          <a:bodyPr/>
          <a:lstStyle/>
          <a:p>
            <a:r>
              <a:rPr lang="en-US" b="0" dirty="0">
                <a:solidFill>
                  <a:schemeClr val="tx1"/>
                </a:solidFill>
              </a:rPr>
              <a:t>If the Council agrees with this revised goal, we will take a formal vote to include it as an amendment to the Alzheimer’s State Plan at the next Council meeting.</a:t>
            </a:r>
          </a:p>
          <a:p>
            <a:r>
              <a:rPr lang="en-US" b="0" dirty="0">
                <a:solidFill>
                  <a:schemeClr val="tx1"/>
                </a:solidFill>
              </a:rPr>
              <a:t>Background information only:</a:t>
            </a:r>
          </a:p>
          <a:p>
            <a:r>
              <a:rPr lang="en-US" b="0" dirty="0">
                <a:solidFill>
                  <a:schemeClr val="tx1"/>
                </a:solidFill>
              </a:rPr>
              <a:t>The pilot’s goals would include desired outcomes for patients and caregivers as well as financial outcomes such as health system cost savings. </a:t>
            </a:r>
            <a:endParaRPr lang="en-US" dirty="0"/>
          </a:p>
        </p:txBody>
      </p:sp>
      <p:sp>
        <p:nvSpPr>
          <p:cNvPr id="4" name="Slide Number Placeholder 3">
            <a:extLst>
              <a:ext uri="{FF2B5EF4-FFF2-40B4-BE49-F238E27FC236}">
                <a16:creationId xmlns:a16="http://schemas.microsoft.com/office/drawing/2014/main" id="{C45BA450-CD45-C9D8-837C-41E9FAADA99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354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652CB-1BE7-96B7-1648-4E4A512CE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D819A-0950-4462-8E85-1F751C545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8F712-322C-2A34-A699-7E644530D6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F3733A-C4F0-2E58-5142-7AD7A72B9F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0949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1612-BF42-C2E8-82FE-BA7318C19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6C155-6154-DD4F-0542-80337B6AA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1E1E8-734D-4E4A-B743-E87CE45C8C4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Background information only:</a:t>
            </a:r>
            <a:endParaRPr kumimoji="0" lang="en-US" sz="1050" b="1" i="1" u="sng"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050" b="0" i="1" u="sng"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Overburdened primary care practices.</a:t>
            </a:r>
            <a:r>
              <a:rPr kumimoji="0" lang="en-US" sz="1050" b="0" i="0" u="none"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 PCPs lack time to form relationships needed to meet ongoing needs of dementia patients and their caregivers.</a:t>
            </a:r>
          </a:p>
          <a:p>
            <a:pPr marL="285750" marR="0" lvl="0"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050" b="0" i="1" u="sng"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Confused patients and consumers.</a:t>
            </a:r>
            <a:r>
              <a:rPr kumimoji="0" lang="en-US" sz="1050" b="0" i="1" u="none"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  </a:t>
            </a:r>
            <a:r>
              <a:rPr kumimoji="0" lang="en-US" sz="1050" b="0" i="0" u="none"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We are rich with clinical and community-based services; however, people affected by dementia can become confused about the right choice.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1" u="sng"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Suboptimal care, caregiver stress, high costs</a:t>
            </a:r>
            <a:r>
              <a:rPr kumimoji="0" lang="en-US" sz="1050" b="0" i="0" u="none" strike="noStrike" kern="1200" cap="none" spc="0" normalizeH="0" baseline="0" noProof="0" dirty="0">
                <a:ln>
                  <a:noFill/>
                </a:ln>
                <a:solidFill>
                  <a:prstClr val="black"/>
                </a:solidFill>
                <a:effectLst/>
                <a:uLnTx/>
                <a:uFillTx/>
                <a:latin typeface="Aptos Display" panose="02110004020202020204"/>
                <a:ea typeface="+mn-ea"/>
                <a:cs typeface="Calibri" panose="020F0502020204030204" pitchFamily="34" charset="0"/>
              </a:rPr>
              <a:t>. Each service may address just one need or overlap with other services, which can generate suboptimal care, a lack of health- and social- care integration, caregiver stress, and greater costs to community-based and health care systems.</a:t>
            </a:r>
          </a:p>
          <a:p>
            <a:endParaRPr lang="en-US" dirty="0"/>
          </a:p>
        </p:txBody>
      </p:sp>
      <p:sp>
        <p:nvSpPr>
          <p:cNvPr id="4" name="Slide Number Placeholder 3">
            <a:extLst>
              <a:ext uri="{FF2B5EF4-FFF2-40B4-BE49-F238E27FC236}">
                <a16:creationId xmlns:a16="http://schemas.microsoft.com/office/drawing/2014/main" id="{0F1D0F71-0EE1-A217-F588-2A8EA45974A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245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DC1C-5AF0-D048-37E8-3FD9D0480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FC4F7-E0CC-0630-B93A-B26EBC33B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A64E6-67A0-02F7-9B5B-41CAFBD92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038245-3E5D-27CE-FAFA-CBFC8ACE9D4B}"/>
              </a:ext>
            </a:extLst>
          </p:cNvPr>
          <p:cNvSpPr>
            <a:spLocks noGrp="1"/>
          </p:cNvSpPr>
          <p:nvPr>
            <p:ph type="sldNum" sz="quarter" idx="5"/>
          </p:nvPr>
        </p:nvSpPr>
        <p:spPr/>
        <p:txBody>
          <a:bodyPr/>
          <a:lstStyle/>
          <a:p>
            <a:fld id="{C61C7DCC-417A-443D-AB46-82E802010E8A}" type="slidenum">
              <a:rPr lang="en-US" smtClean="0"/>
              <a:t>24</a:t>
            </a:fld>
            <a:endParaRPr lang="en-US" dirty="0"/>
          </a:p>
        </p:txBody>
      </p:sp>
    </p:spTree>
    <p:extLst>
      <p:ext uri="{BB962C8B-B14F-4D97-AF65-F5344CB8AC3E}">
        <p14:creationId xmlns:p14="http://schemas.microsoft.com/office/powerpoint/2010/main" val="2375712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DC1C-5AF0-D048-37E8-3FD9D0480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FC4F7-E0CC-0630-B93A-B26EBC33B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A64E6-67A0-02F7-9B5B-41CAFBD92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038245-3E5D-27CE-FAFA-CBFC8ACE9D4B}"/>
              </a:ext>
            </a:extLst>
          </p:cNvPr>
          <p:cNvSpPr>
            <a:spLocks noGrp="1"/>
          </p:cNvSpPr>
          <p:nvPr>
            <p:ph type="sldNum" sz="quarter" idx="5"/>
          </p:nvPr>
        </p:nvSpPr>
        <p:spPr/>
        <p:txBody>
          <a:bodyPr/>
          <a:lstStyle/>
          <a:p>
            <a:fld id="{C61C7DCC-417A-443D-AB46-82E802010E8A}" type="slidenum">
              <a:rPr lang="en-US" smtClean="0"/>
              <a:t>25</a:t>
            </a:fld>
            <a:endParaRPr lang="en-US" dirty="0"/>
          </a:p>
        </p:txBody>
      </p:sp>
    </p:spTree>
    <p:extLst>
      <p:ext uri="{BB962C8B-B14F-4D97-AF65-F5344CB8AC3E}">
        <p14:creationId xmlns:p14="http://schemas.microsoft.com/office/powerpoint/2010/main" val="1781193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9367-7E2C-7964-F6F8-4CAE1174E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0DF1B-39AD-7E6F-51AA-B311C4B84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16A74-0B53-9049-B155-0F46F49721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331E09-97CB-5769-6005-EDA92394AA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7312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B6CD-DDF5-DAE6-B589-8D3A016A1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91BDE-7D6E-AE45-0CD1-5FB627614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092BB-C7C3-24B1-AE51-6573DCBB732F}"/>
              </a:ext>
            </a:extLst>
          </p:cNvPr>
          <p:cNvSpPr>
            <a:spLocks noGrp="1"/>
          </p:cNvSpPr>
          <p:nvPr>
            <p:ph type="body" idx="1"/>
          </p:nvPr>
        </p:nvSpPr>
        <p:spPr/>
        <p:txBody>
          <a:bodyPr/>
          <a:lstStyle/>
          <a:p>
            <a:r>
              <a:rPr lang="en-US" dirty="0"/>
              <a:t>Although our team has come a long way in thinking about how to implement interdisciplinary dementia care here in Massachusetts, several considerations remain for us to discuss and resolve. This slide lists some of them. </a:t>
            </a:r>
          </a:p>
        </p:txBody>
      </p:sp>
      <p:sp>
        <p:nvSpPr>
          <p:cNvPr id="4" name="Slide Number Placeholder 3">
            <a:extLst>
              <a:ext uri="{FF2B5EF4-FFF2-40B4-BE49-F238E27FC236}">
                <a16:creationId xmlns:a16="http://schemas.microsoft.com/office/drawing/2014/main" id="{4FCE5FC5-3DD8-FC67-6D36-C618FAA6D3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91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F751-B8F9-9830-C52A-838CE6618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34591-D8D9-760D-9DFC-5EE83AF01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BE10D-D5EC-6C3F-3045-F8127B0E6ACB}"/>
              </a:ext>
            </a:extLst>
          </p:cNvPr>
          <p:cNvSpPr>
            <a:spLocks noGrp="1"/>
          </p:cNvSpPr>
          <p:nvPr>
            <p:ph type="body" idx="1"/>
          </p:nvPr>
        </p:nvSpPr>
        <p:spPr/>
        <p:txBody>
          <a:bodyPr/>
          <a:lstStyle/>
          <a:p>
            <a:r>
              <a:rPr lang="en-US" dirty="0"/>
              <a:t>Presenter will show these questions and encourage Council members to respond to any or all questions appearing here, which will be copied/pasted into the chat box. We will stop sharing the slides during the discussion. </a:t>
            </a:r>
          </a:p>
        </p:txBody>
      </p:sp>
      <p:sp>
        <p:nvSpPr>
          <p:cNvPr id="4" name="Slide Number Placeholder 3">
            <a:extLst>
              <a:ext uri="{FF2B5EF4-FFF2-40B4-BE49-F238E27FC236}">
                <a16:creationId xmlns:a16="http://schemas.microsoft.com/office/drawing/2014/main" id="{89F89FED-77EE-EE42-9476-443D90651C7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447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A392C-5817-4A90-AD3D-FFFF30B52D05}" type="slidenum">
              <a:rPr kumimoji="0" lang="en-US" sz="1200" b="0" i="0" u="none" strike="noStrike" kern="1200" cap="none" spc="0" normalizeH="0" baseline="0" noProof="0">
                <a:ln>
                  <a:noFill/>
                </a:ln>
                <a:solidFill>
                  <a:srgbClr val="FFFFFF"/>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616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A392C-5817-4A90-AD3D-FFFF30B52D05}" type="slidenum">
              <a:rPr kumimoji="0" lang="en-US" sz="1200" b="0" i="0" u="none" strike="noStrike" kern="1200" cap="none" spc="0" normalizeH="0" baseline="0" noProof="0">
                <a:ln>
                  <a:noFill/>
                </a:ln>
                <a:solidFill>
                  <a:srgbClr val="FFFFFF"/>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6821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FFB4-DB6C-ED74-9EA9-2FFC6ACD9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D0C45-F10B-2856-D0FF-52087B1C9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79B86-49E9-47ED-F5EA-1E56DE503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84FF49-39BE-5BF9-6DB4-2736D38D0C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7749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our team’s goal for 2024, as it appears in the Council’s annual report for calendar year 2023.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8728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0A0E0-DF79-2AFC-7C30-FD08562DD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1DA99-5F5A-9AAA-E475-FC77B6100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0524C-0F21-B92C-07D5-B64B0A21EBE1}"/>
              </a:ext>
            </a:extLst>
          </p:cNvPr>
          <p:cNvSpPr>
            <a:spLocks noGrp="1"/>
          </p:cNvSpPr>
          <p:nvPr>
            <p:ph type="body" idx="1"/>
          </p:nvPr>
        </p:nvSpPr>
        <p:spPr/>
        <p:txBody>
          <a:bodyPr/>
          <a:lstStyle/>
          <a:p>
            <a:r>
              <a:rPr lang="en-US" sz="1100" dirty="0"/>
              <a:t>Updates and accomplishments since we last presented to the Council</a:t>
            </a:r>
          </a:p>
        </p:txBody>
      </p:sp>
      <p:sp>
        <p:nvSpPr>
          <p:cNvPr id="4" name="Slide Number Placeholder 3">
            <a:extLst>
              <a:ext uri="{FF2B5EF4-FFF2-40B4-BE49-F238E27FC236}">
                <a16:creationId xmlns:a16="http://schemas.microsoft.com/office/drawing/2014/main" id="{F9DA0DA5-7CA0-B309-3A97-FB5A700A1C2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8135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5E4E-B893-204C-5D9C-4F2A85E60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CC1A3-3C24-C3A9-FD9E-59BCAA035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F784-9D7E-56E6-7E06-CA8487370DEE}"/>
              </a:ext>
            </a:extLst>
          </p:cNvPr>
          <p:cNvSpPr>
            <a:spLocks noGrp="1"/>
          </p:cNvSpPr>
          <p:nvPr>
            <p:ph type="body" idx="1"/>
          </p:nvPr>
        </p:nvSpPr>
        <p:spPr/>
        <p:txBody>
          <a:bodyPr/>
          <a:lstStyle/>
          <a:p>
            <a:r>
              <a:rPr lang="en-US" sz="1100" dirty="0"/>
              <a:t>Updates and accomplishments since we last presented to the Council</a:t>
            </a:r>
          </a:p>
        </p:txBody>
      </p:sp>
      <p:sp>
        <p:nvSpPr>
          <p:cNvPr id="4" name="Slide Number Placeholder 3">
            <a:extLst>
              <a:ext uri="{FF2B5EF4-FFF2-40B4-BE49-F238E27FC236}">
                <a16:creationId xmlns:a16="http://schemas.microsoft.com/office/drawing/2014/main" id="{9E46F8AC-AD32-EAE9-23EA-7CFB10EDC3C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3719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2488-320A-9A76-6DA6-A2955CCD6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EC5D4-D566-E1FB-0C06-D71C00B6D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A3DBB-3B70-5EDC-DF52-D3D0AFB81468}"/>
              </a:ext>
            </a:extLst>
          </p:cNvPr>
          <p:cNvSpPr>
            <a:spLocks noGrp="1"/>
          </p:cNvSpPr>
          <p:nvPr>
            <p:ph type="body" idx="1"/>
          </p:nvPr>
        </p:nvSpPr>
        <p:spPr/>
        <p:txBody>
          <a:bodyPr/>
          <a:lstStyle/>
          <a:p>
            <a:pPr marL="0" marR="0" lvl="0" indent="0">
              <a:spcAft>
                <a:spcPts val="500"/>
              </a:spcAft>
              <a:buClr>
                <a:srgbClr val="000000"/>
              </a:buClr>
              <a:buSzPts val="1200"/>
              <a:buFont typeface="Calibri" panose="020F0502020204030204" pitchFamily="34" charset="0"/>
              <a:buNone/>
            </a:pPr>
            <a:r>
              <a:rPr lang="en-US" sz="18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Questions asked:</a:t>
            </a:r>
          </a:p>
          <a:p>
            <a:pPr marL="342900" marR="0" lvl="0" indent="-342900">
              <a:spcAft>
                <a:spcPts val="500"/>
              </a:spcAft>
              <a:buClr>
                <a:srgbClr val="000000"/>
              </a:buClr>
              <a:buSzPts val="1200"/>
              <a:buFont typeface="Calibri" panose="020F0502020204030204" pitchFamily="34" charset="0"/>
              <a:buAutoNum type="arabicPeriod"/>
            </a:pPr>
            <a:r>
              <a:rPr lang="en-US" sz="1200" b="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What does the word “dementia” mean to you? How has it affected you and your family?</a:t>
            </a:r>
            <a:endParaRPr lang="en-US" sz="1200" b="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Aft>
                <a:spcPts val="500"/>
              </a:spcAft>
              <a:buClr>
                <a:srgbClr val="000000"/>
              </a:buClr>
              <a:buSzPts val="1200"/>
              <a:buFont typeface="Calibri" panose="020F0502020204030204" pitchFamily="34" charset="0"/>
              <a:buAutoNum type="arabicPeriod"/>
            </a:pPr>
            <a:r>
              <a:rPr lang="en-US" sz="1200" b="0" kern="100" dirty="0">
                <a:effectLst/>
                <a:latin typeface="Calibri" panose="020F0502020204030204" pitchFamily="34" charset="0"/>
                <a:ea typeface="Aptos" panose="020B0004020202020204" pitchFamily="34" charset="0"/>
                <a:cs typeface="Times New Roman" panose="02020603050405020304" pitchFamily="18" charset="0"/>
              </a:rPr>
              <a:t>What cultural or family beliefs, preferences, or traditions do you have about food, medication, spiritual practices, future planning, or ways to stay healthy; and how comfortable are you discussing them with your healthcare providers? In what ways would you like healthcare providers to respect your beliefs, preferences, or traditions?</a:t>
            </a:r>
          </a:p>
          <a:p>
            <a:pPr marL="342900" marR="0" lvl="0" indent="-342900">
              <a:spcAft>
                <a:spcPts val="500"/>
              </a:spcAft>
              <a:buClr>
                <a:srgbClr val="000000"/>
              </a:buClr>
              <a:buSzPts val="1200"/>
              <a:buFont typeface="Calibri" panose="020F0502020204030204" pitchFamily="34" charset="0"/>
              <a:buAutoNum type="arabicPeriod"/>
            </a:pPr>
            <a:r>
              <a:rPr lang="en-US" sz="1200" b="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the places you get healthcare, do the staff provide you with clear and understandable information? How could they improve their communications with you?</a:t>
            </a:r>
            <a:endParaRPr lang="en-US" sz="1200" b="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Aft>
                <a:spcPts val="500"/>
              </a:spcAft>
              <a:buClr>
                <a:srgbClr val="000000"/>
              </a:buClr>
              <a:buSzPts val="1200"/>
              <a:buFont typeface="Calibri" panose="020F0502020204030204" pitchFamily="34" charset="0"/>
              <a:buAutoNum type="arabicPeriod"/>
            </a:pPr>
            <a:r>
              <a:rPr lang="en-US" sz="1200" b="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Do your family and others in your life influence decisions that affect your health or well-being? If so, how have their opinions or decisions been helpful or stressful for you?</a:t>
            </a:r>
            <a:endParaRPr lang="en-US" sz="1200" b="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spcAft>
                <a:spcPts val="500"/>
              </a:spcAft>
              <a:buClr>
                <a:srgbClr val="000000"/>
              </a:buClr>
              <a:buSzPts val="1200"/>
              <a:buFont typeface="Calibri" panose="020F0502020204030204" pitchFamily="34" charset="0"/>
              <a:buAutoNum type="arabicPeriod"/>
            </a:pPr>
            <a:r>
              <a:rPr lang="en-US" sz="1200" b="0" kern="100" dirty="0">
                <a:effectLst/>
                <a:latin typeface="Calibri" panose="020F0502020204030204" pitchFamily="34" charset="0"/>
                <a:ea typeface="Aptos" panose="020B0004020202020204" pitchFamily="34" charset="0"/>
                <a:cs typeface="Times New Roman" panose="02020603050405020304" pitchFamily="18" charset="0"/>
              </a:rPr>
              <a:t>What community services are most helpful to you as a person living with dementia or a family member, and how can healthcare providers help you access those services?</a:t>
            </a:r>
          </a:p>
          <a:p>
            <a:pPr marL="342900" marR="0" lvl="0" indent="-342900">
              <a:spcAft>
                <a:spcPts val="500"/>
              </a:spcAft>
              <a:buClr>
                <a:srgbClr val="000000"/>
              </a:buClr>
              <a:buSzPts val="1200"/>
              <a:buFont typeface="Calibri" panose="020F0502020204030204" pitchFamily="34" charset="0"/>
              <a:buAutoNum type="arabicPeriod"/>
            </a:pPr>
            <a:r>
              <a:rPr lang="en-US" sz="1200" b="0" kern="100" dirty="0">
                <a:effectLst/>
                <a:latin typeface="Calibri" panose="020F0502020204030204" pitchFamily="34" charset="0"/>
                <a:ea typeface="Aptos" panose="020B0004020202020204" pitchFamily="34" charset="0"/>
                <a:cs typeface="Times New Roman" panose="02020603050405020304" pitchFamily="18" charset="0"/>
              </a:rPr>
              <a:t>How can healthcare providers engage your community to understand your needs around dementia care?</a:t>
            </a:r>
          </a:p>
          <a:p>
            <a:pPr marL="342900" marR="0" lvl="0" indent="-342900">
              <a:spcAft>
                <a:spcPts val="500"/>
              </a:spcAft>
              <a:buClr>
                <a:srgbClr val="000000"/>
              </a:buClr>
              <a:buSzPts val="1200"/>
              <a:buFont typeface="Calibri" panose="020F0502020204030204" pitchFamily="34" charset="0"/>
              <a:buAutoNum type="arabicPeriod"/>
            </a:pPr>
            <a:r>
              <a:rPr lang="en-US" sz="1200" b="0" kern="100" dirty="0">
                <a:effectLst/>
                <a:latin typeface="Calibri" panose="020F0502020204030204" pitchFamily="34" charset="0"/>
                <a:ea typeface="Aptos" panose="020B0004020202020204" pitchFamily="34" charset="0"/>
                <a:cs typeface="Times New Roman" panose="02020603050405020304" pitchFamily="18" charset="0"/>
              </a:rPr>
              <a:t>How comfortable is it for you to discuss stressful behaviors that you may be experiencing and concerned about? What would you like to see healthcare providers do to help with those concerns?</a:t>
            </a:r>
          </a:p>
          <a:p>
            <a:pPr marL="228600" indent="-228600">
              <a:buFont typeface="+mj-lt"/>
              <a:buAutoNum type="arabicPeriod"/>
            </a:pPr>
            <a:r>
              <a:rPr lang="en-US" sz="1200" b="0" dirty="0">
                <a:solidFill>
                  <a:srgbClr val="000000"/>
                </a:solidFill>
                <a:effectLst/>
                <a:latin typeface="Calibri" panose="020F0502020204030204" pitchFamily="34" charset="0"/>
                <a:ea typeface="Aptos" panose="020B0004020202020204" pitchFamily="34" charset="0"/>
              </a:rPr>
              <a:t>   Is there anything else that you think we really need to know? </a:t>
            </a:r>
            <a:endParaRPr lang="en-US" sz="900" b="0" dirty="0"/>
          </a:p>
        </p:txBody>
      </p:sp>
      <p:sp>
        <p:nvSpPr>
          <p:cNvPr id="4" name="Slide Number Placeholder 3">
            <a:extLst>
              <a:ext uri="{FF2B5EF4-FFF2-40B4-BE49-F238E27FC236}">
                <a16:creationId xmlns:a16="http://schemas.microsoft.com/office/drawing/2014/main" id="{4E7E26B0-123A-3466-66F5-E824998772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3283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2902-0BE0-F450-DC98-8B8D5A7B4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8D2A1-DE16-4177-528F-7C9DB8548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8B55A-0FF7-9533-9BA6-4A1C79D8B8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most important finding was the general lack </a:t>
            </a:r>
            <a:r>
              <a:rPr lang="en-US" sz="1200" kern="1200" dirty="0">
                <a:solidFill>
                  <a:schemeClr val="tx1"/>
                </a:solidFill>
                <a:latin typeface="+mn-lt"/>
                <a:ea typeface="+mn-ea"/>
                <a:cs typeface="+mn-cs"/>
              </a:rPr>
              <a:t>of effective communication with healthcare providers, as reflected in the summary phrases listed here.</a:t>
            </a:r>
          </a:p>
          <a:p>
            <a:endParaRPr lang="en-US" dirty="0"/>
          </a:p>
        </p:txBody>
      </p:sp>
      <p:sp>
        <p:nvSpPr>
          <p:cNvPr id="4" name="Slide Number Placeholder 3">
            <a:extLst>
              <a:ext uri="{FF2B5EF4-FFF2-40B4-BE49-F238E27FC236}">
                <a16:creationId xmlns:a16="http://schemas.microsoft.com/office/drawing/2014/main" id="{D0919AB2-0938-4DC2-3058-8DA5F790AF64}"/>
              </a:ext>
            </a:extLst>
          </p:cNvPr>
          <p:cNvSpPr>
            <a:spLocks noGrp="1"/>
          </p:cNvSpPr>
          <p:nvPr>
            <p:ph type="sldNum" sz="quarter" idx="5"/>
          </p:nvPr>
        </p:nvSpPr>
        <p:spPr/>
        <p:txBody>
          <a:bodyPr/>
          <a:lstStyle/>
          <a:p>
            <a:fld id="{C61C7DCC-417A-443D-AB46-82E802010E8A}" type="slidenum">
              <a:rPr lang="en-US" smtClean="0"/>
              <a:t>35</a:t>
            </a:fld>
            <a:endParaRPr lang="en-US" dirty="0"/>
          </a:p>
        </p:txBody>
      </p:sp>
    </p:spTree>
    <p:extLst>
      <p:ext uri="{BB962C8B-B14F-4D97-AF65-F5344CB8AC3E}">
        <p14:creationId xmlns:p14="http://schemas.microsoft.com/office/powerpoint/2010/main" val="383617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8AF36-F5AC-34E2-BE18-D49D26C3E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88E34-B6A5-1487-DDDA-3901A88C9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1B320-8492-1684-011D-F44CB24215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D06D0-DC10-8FBB-98B3-207A4BC8D140}"/>
              </a:ext>
            </a:extLst>
          </p:cNvPr>
          <p:cNvSpPr>
            <a:spLocks noGrp="1"/>
          </p:cNvSpPr>
          <p:nvPr>
            <p:ph type="sldNum" sz="quarter" idx="5"/>
          </p:nvPr>
        </p:nvSpPr>
        <p:spPr/>
        <p:txBody>
          <a:bodyPr/>
          <a:lstStyle/>
          <a:p>
            <a:fld id="{C61C7DCC-417A-443D-AB46-82E802010E8A}" type="slidenum">
              <a:rPr lang="en-US" smtClean="0"/>
              <a:t>36</a:t>
            </a:fld>
            <a:endParaRPr lang="en-US" dirty="0"/>
          </a:p>
        </p:txBody>
      </p:sp>
    </p:spTree>
    <p:extLst>
      <p:ext uri="{BB962C8B-B14F-4D97-AF65-F5344CB8AC3E}">
        <p14:creationId xmlns:p14="http://schemas.microsoft.com/office/powerpoint/2010/main" val="722801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012B-F270-4403-3D8D-0673626BA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F2904-FF8D-D60E-D6F9-B6591E2C5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B5520-FE85-A5A3-B6D7-39B4E1C3AE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889D36-1F88-F01E-F6A8-21BA79071F12}"/>
              </a:ext>
            </a:extLst>
          </p:cNvPr>
          <p:cNvSpPr>
            <a:spLocks noGrp="1"/>
          </p:cNvSpPr>
          <p:nvPr>
            <p:ph type="sldNum" sz="quarter" idx="5"/>
          </p:nvPr>
        </p:nvSpPr>
        <p:spPr/>
        <p:txBody>
          <a:bodyPr/>
          <a:lstStyle/>
          <a:p>
            <a:fld id="{C61C7DCC-417A-443D-AB46-82E802010E8A}" type="slidenum">
              <a:rPr lang="en-US" smtClean="0"/>
              <a:t>37</a:t>
            </a:fld>
            <a:endParaRPr lang="en-US" dirty="0"/>
          </a:p>
        </p:txBody>
      </p:sp>
    </p:spTree>
    <p:extLst>
      <p:ext uri="{BB962C8B-B14F-4D97-AF65-F5344CB8AC3E}">
        <p14:creationId xmlns:p14="http://schemas.microsoft.com/office/powerpoint/2010/main" val="2672702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B6CD-DDF5-DAE6-B589-8D3A016A1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91BDE-7D6E-AE45-0CD1-5FB627614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092BB-C7C3-24B1-AE51-6573DCBB732F}"/>
              </a:ext>
            </a:extLst>
          </p:cNvPr>
          <p:cNvSpPr>
            <a:spLocks noGrp="1"/>
          </p:cNvSpPr>
          <p:nvPr>
            <p:ph type="body" idx="1"/>
          </p:nvPr>
        </p:nvSpPr>
        <p:spPr/>
        <p:txBody>
          <a:bodyPr/>
          <a:lstStyle/>
          <a:p>
            <a:pPr marL="0" indent="0">
              <a:buFont typeface="+mj-lt"/>
              <a:buNone/>
            </a:pPr>
            <a:endParaRPr lang="en-US" b="0" i="0" dirty="0">
              <a:latin typeface="+mn-lt"/>
            </a:endParaRPr>
          </a:p>
        </p:txBody>
      </p:sp>
      <p:sp>
        <p:nvSpPr>
          <p:cNvPr id="4" name="Slide Number Placeholder 3">
            <a:extLst>
              <a:ext uri="{FF2B5EF4-FFF2-40B4-BE49-F238E27FC236}">
                <a16:creationId xmlns:a16="http://schemas.microsoft.com/office/drawing/2014/main" id="{4FCE5FC5-3DD8-FC67-6D36-C618FAA6D3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9340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F751-B8F9-9830-C52A-838CE6618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34591-D8D9-760D-9DFC-5EE83AF01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BE10D-D5EC-6C3F-3045-F8127B0E6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F89FED-77EE-EE42-9476-443D90651C7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94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FFB4-DB6C-ED74-9EA9-2FFC6ACD9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D0C45-F10B-2856-D0FF-52087B1C9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79B86-49E9-47ED-F5EA-1E56DE503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84FF49-39BE-5BF9-6DB4-2736D38D0C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9962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DF96-61B1-9358-D631-6428BEFF4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B1703-2140-865B-D765-AA3243415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45ADE-591A-B169-EC72-0F57A6FB1513}"/>
              </a:ext>
            </a:extLst>
          </p:cNvPr>
          <p:cNvSpPr>
            <a:spLocks noGrp="1"/>
          </p:cNvSpPr>
          <p:nvPr>
            <p:ph type="body" idx="1"/>
          </p:nvPr>
        </p:nvSpPr>
        <p:spPr/>
        <p:txBody>
          <a:bodyPr/>
          <a:lstStyle/>
          <a:p>
            <a:pPr marL="228600" indent="-228600">
              <a:buFont typeface="+mj-lt"/>
              <a:buAutoNum type="arabicPeriod"/>
            </a:pPr>
            <a:endParaRPr lang="en-US" b="0" i="0" dirty="0">
              <a:latin typeface="+mn-lt"/>
            </a:endParaRPr>
          </a:p>
        </p:txBody>
      </p:sp>
      <p:sp>
        <p:nvSpPr>
          <p:cNvPr id="4" name="Slide Number Placeholder 3">
            <a:extLst>
              <a:ext uri="{FF2B5EF4-FFF2-40B4-BE49-F238E27FC236}">
                <a16:creationId xmlns:a16="http://schemas.microsoft.com/office/drawing/2014/main" id="{FFD8E206-C90A-0CD2-51B4-C1966571A8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500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team’s goal as it appears in our state’s Alzheimer’s state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179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649FB-DF5F-505B-67D7-04071D717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B3772-7A69-C338-5D37-067F9AAE3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B1A4D-455D-D07F-DAD2-4B8369E98181}"/>
              </a:ext>
            </a:extLst>
          </p:cNvPr>
          <p:cNvSpPr>
            <a:spLocks noGrp="1"/>
          </p:cNvSpPr>
          <p:nvPr>
            <p:ph type="body" idx="1"/>
          </p:nvPr>
        </p:nvSpPr>
        <p:spPr/>
        <p:txBody>
          <a:bodyPr/>
          <a:lstStyle/>
          <a:p>
            <a:r>
              <a:rPr lang="en-US" sz="1100" dirty="0"/>
              <a:t>Updates and accomplishments since we last presented to the Council</a:t>
            </a:r>
          </a:p>
        </p:txBody>
      </p:sp>
      <p:sp>
        <p:nvSpPr>
          <p:cNvPr id="4" name="Slide Number Placeholder 3">
            <a:extLst>
              <a:ext uri="{FF2B5EF4-FFF2-40B4-BE49-F238E27FC236}">
                <a16:creationId xmlns:a16="http://schemas.microsoft.com/office/drawing/2014/main" id="{81B5FBF7-5D30-C841-46E4-D0C31CD8EA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639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6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434AF-D716-7ACB-E761-355D5F09E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72E7C-BDD1-BE91-DE5D-1B19BE4D4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457DF-7235-FE30-009D-3E98D7BE23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117B9-CEAE-AA73-AE9C-529A41A83C5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927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C9B5-C722-524C-2CDD-D6E73B813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CD327-4E44-7ABA-F0D3-967492BA3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19F8E-B606-D9C5-27D5-EDFA398B2F33}"/>
              </a:ext>
            </a:extLst>
          </p:cNvPr>
          <p:cNvSpPr>
            <a:spLocks noGrp="1"/>
          </p:cNvSpPr>
          <p:nvPr>
            <p:ph type="body" idx="1"/>
          </p:nvPr>
        </p:nvSpPr>
        <p:spPr/>
        <p:txBody>
          <a:bodyPr/>
          <a:lstStyle/>
          <a:p>
            <a:r>
              <a:rPr lang="en-US" dirty="0"/>
              <a:t>Here are some unique aspects of dementia care planning as compared with care planning for people affected by other diseases</a:t>
            </a:r>
          </a:p>
        </p:txBody>
      </p:sp>
      <p:sp>
        <p:nvSpPr>
          <p:cNvPr id="4" name="Slide Number Placeholder 3">
            <a:extLst>
              <a:ext uri="{FF2B5EF4-FFF2-40B4-BE49-F238E27FC236}">
                <a16:creationId xmlns:a16="http://schemas.microsoft.com/office/drawing/2014/main" id="{50F6443E-25F8-7960-C50F-059201850F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C7DCC-417A-443D-AB46-82E802010E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120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711200" y="1939159"/>
            <a:ext cx="107696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9872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693" y="109538"/>
            <a:ext cx="7398707" cy="762000"/>
          </a:xfrm>
        </p:spPr>
        <p:txBody>
          <a:bodyPr anchor="ctr"/>
          <a:lstStyle/>
          <a:p>
            <a:r>
              <a:rPr lang="en-US" dirty="0"/>
              <a:t>Click to edit Master title style</a:t>
            </a:r>
          </a:p>
        </p:txBody>
      </p:sp>
      <p:sp>
        <p:nvSpPr>
          <p:cNvPr id="3" name="Content Placeholder 2"/>
          <p:cNvSpPr>
            <a:spLocks noGrp="1"/>
          </p:cNvSpPr>
          <p:nvPr>
            <p:ph sz="half" idx="1"/>
          </p:nvPr>
        </p:nvSpPr>
        <p:spPr>
          <a:xfrm>
            <a:off x="7112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4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054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5848" y="109538"/>
            <a:ext cx="6449976"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6745013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5" y="109538"/>
            <a:ext cx="7418916" cy="762000"/>
          </a:xfrm>
        </p:spPr>
        <p:txBody>
          <a:bodyPr/>
          <a:lstStyle/>
          <a:p>
            <a:r>
              <a:rPr lang="en-US"/>
              <a:t>Click to edit Master title style</a:t>
            </a:r>
          </a:p>
        </p:txBody>
      </p:sp>
      <p:sp>
        <p:nvSpPr>
          <p:cNvPr id="3" name="Text Placeholder 2"/>
          <p:cNvSpPr>
            <a:spLocks noGrp="1"/>
          </p:cNvSpPr>
          <p:nvPr>
            <p:ph type="body" sz="half" idx="1"/>
          </p:nvPr>
        </p:nvSpPr>
        <p:spPr>
          <a:xfrm>
            <a:off x="7112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413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109538"/>
            <a:ext cx="7552267" cy="762000"/>
          </a:xfrm>
        </p:spPr>
        <p:txBody>
          <a:bodyPr/>
          <a:lstStyle/>
          <a:p>
            <a:r>
              <a:rPr lang="en-US"/>
              <a:t>Click to edit Master title style</a:t>
            </a:r>
          </a:p>
        </p:txBody>
      </p:sp>
      <p:sp>
        <p:nvSpPr>
          <p:cNvPr id="3" name="Content Placeholder 2"/>
          <p:cNvSpPr>
            <a:spLocks noGrp="1"/>
          </p:cNvSpPr>
          <p:nvPr>
            <p:ph idx="1"/>
          </p:nvPr>
        </p:nvSpPr>
        <p:spPr>
          <a:xfrm>
            <a:off x="711200" y="1219200"/>
            <a:ext cx="1087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0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4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6169" y="304969"/>
            <a:ext cx="105156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0205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599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982133" y="109538"/>
            <a:ext cx="7552267" cy="762000"/>
          </a:xfrm>
          <a:prstGeom prst="rect">
            <a:avLst/>
          </a:prstGeom>
          <a:noFill/>
          <a:ln>
            <a:noFill/>
          </a:ln>
        </p:spPr>
        <p:txBody>
          <a:bodyPr spcFirstLastPara="1" wrap="square" lIns="91425" tIns="45700" rIns="91425" bIns="45700" anchor="b" anchorCtr="0">
            <a:noAutofit/>
          </a:bodyPr>
          <a:lstStyle>
            <a:lvl1pPr lvl="0" algn="l">
              <a:spcBef>
                <a:spcPts val="360"/>
              </a:spcBef>
              <a:spcAft>
                <a:spcPts val="0"/>
              </a:spcAft>
              <a:buSzPts val="1400"/>
              <a:buNone/>
              <a:defRPr>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endParaRPr/>
          </a:p>
        </p:txBody>
      </p:sp>
      <p:sp>
        <p:nvSpPr>
          <p:cNvPr id="18" name="Google Shape;18;p7"/>
          <p:cNvSpPr txBox="1">
            <a:spLocks noGrp="1"/>
          </p:cNvSpPr>
          <p:nvPr>
            <p:ph type="body" idx="1"/>
          </p:nvPr>
        </p:nvSpPr>
        <p:spPr>
          <a:xfrm>
            <a:off x="711200" y="1939160"/>
            <a:ext cx="10769600" cy="4461641"/>
          </a:xfrm>
          <a:prstGeom prst="rect">
            <a:avLst/>
          </a:prstGeom>
          <a:noFill/>
          <a:ln>
            <a:noFill/>
          </a:ln>
        </p:spPr>
        <p:txBody>
          <a:bodyPr spcFirstLastPara="1" wrap="square" lIns="45700" tIns="46025" rIns="45700" bIns="46025" anchor="t" anchorCtr="0">
            <a:noAutofit/>
          </a:bodyPr>
          <a:lstStyle>
            <a:lvl1pPr marL="342900" lvl="0" indent="-262890" algn="l">
              <a:spcBef>
                <a:spcPts val="0"/>
              </a:spcBef>
              <a:spcAft>
                <a:spcPts val="0"/>
              </a:spcAft>
              <a:buClr>
                <a:schemeClr val="dk1"/>
              </a:buClr>
              <a:buSzPts val="1920"/>
              <a:buChar char="■"/>
              <a:defRPr sz="1800">
                <a:solidFill>
                  <a:schemeClr val="dk1"/>
                </a:solidFill>
              </a:defRPr>
            </a:lvl1pPr>
            <a:lvl2pPr marL="685800" lvl="1" indent="-302895" algn="l">
              <a:spcBef>
                <a:spcPts val="900"/>
              </a:spcBef>
              <a:spcAft>
                <a:spcPts val="0"/>
              </a:spcAft>
              <a:buClr>
                <a:schemeClr val="dk1"/>
              </a:buClr>
              <a:buSzPts val="2760"/>
              <a:buFont typeface="Arial"/>
              <a:buChar char="•"/>
              <a:defRPr sz="1800">
                <a:solidFill>
                  <a:schemeClr val="dk1"/>
                </a:solidFill>
              </a:defRPr>
            </a:lvl2pPr>
            <a:lvl3pPr marL="1028700" lvl="2" indent="-171450" algn="l">
              <a:lnSpc>
                <a:spcPct val="90000"/>
              </a:lnSpc>
              <a:spcBef>
                <a:spcPts val="900"/>
              </a:spcBef>
              <a:spcAft>
                <a:spcPts val="0"/>
              </a:spcAft>
              <a:buSzPts val="1800"/>
              <a:buFont typeface="Arial"/>
              <a:buNone/>
              <a:defRPr/>
            </a:lvl3pPr>
            <a:lvl4pPr marL="1371600" lvl="3" indent="-257175" algn="l">
              <a:spcBef>
                <a:spcPts val="0"/>
              </a:spcBef>
              <a:spcAft>
                <a:spcPts val="0"/>
              </a:spcAft>
              <a:buSzPts val="1800"/>
              <a:buChar char="⎯"/>
              <a:defRPr/>
            </a:lvl4pPr>
            <a:lvl5pPr marL="1714500" lvl="4" indent="-257175" algn="l">
              <a:spcBef>
                <a:spcPts val="900"/>
              </a:spcBef>
              <a:spcAft>
                <a:spcPts val="0"/>
              </a:spcAft>
              <a:buSzPts val="1800"/>
              <a:buChar char="–"/>
              <a:defRPr/>
            </a:lvl5pPr>
            <a:lvl6pPr marL="2057400" lvl="5" indent="-257175" algn="l">
              <a:lnSpc>
                <a:spcPct val="90000"/>
              </a:lnSpc>
              <a:spcBef>
                <a:spcPts val="900"/>
              </a:spcBef>
              <a:spcAft>
                <a:spcPts val="0"/>
              </a:spcAft>
              <a:buSzPts val="1800"/>
              <a:buChar char="–"/>
              <a:defRPr/>
            </a:lvl6pPr>
            <a:lvl7pPr marL="2400300" lvl="6" indent="-257175" algn="l">
              <a:lnSpc>
                <a:spcPct val="90000"/>
              </a:lnSpc>
              <a:spcBef>
                <a:spcPts val="338"/>
              </a:spcBef>
              <a:spcAft>
                <a:spcPts val="0"/>
              </a:spcAft>
              <a:buSzPts val="1800"/>
              <a:buChar char="–"/>
              <a:defRPr/>
            </a:lvl7pPr>
            <a:lvl8pPr marL="2743200" lvl="7" indent="-257175" algn="l">
              <a:lnSpc>
                <a:spcPct val="90000"/>
              </a:lnSpc>
              <a:spcBef>
                <a:spcPts val="338"/>
              </a:spcBef>
              <a:spcAft>
                <a:spcPts val="0"/>
              </a:spcAft>
              <a:buSzPts val="1800"/>
              <a:buChar char="–"/>
              <a:defRPr/>
            </a:lvl8pPr>
            <a:lvl9pPr marL="3086100" lvl="8" indent="-257175" algn="l">
              <a:lnSpc>
                <a:spcPct val="90000"/>
              </a:lnSpc>
              <a:spcBef>
                <a:spcPts val="338"/>
              </a:spcBef>
              <a:spcAft>
                <a:spcPts val="0"/>
              </a:spcAft>
              <a:buSzPts val="1800"/>
              <a:buChar char="–"/>
              <a:defRPr/>
            </a:lvl9pPr>
          </a:lstStyle>
          <a:p>
            <a:endParaRPr dirty="0"/>
          </a:p>
        </p:txBody>
      </p:sp>
    </p:spTree>
    <p:extLst>
      <p:ext uri="{BB962C8B-B14F-4D97-AF65-F5344CB8AC3E}">
        <p14:creationId xmlns:p14="http://schemas.microsoft.com/office/powerpoint/2010/main" val="242757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686CD0-011C-4FA9-8E14-407495520760}" type="datetime1">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8831C8-4153-47FC-8159-9A6EA4357490}" type="slidenum">
              <a:rPr lang="en-US" smtClean="0"/>
              <a:t>‹#›</a:t>
            </a:fld>
            <a:endParaRPr lang="en-US" dirty="0"/>
          </a:p>
        </p:txBody>
      </p:sp>
    </p:spTree>
    <p:extLst>
      <p:ext uri="{BB962C8B-B14F-4D97-AF65-F5344CB8AC3E}">
        <p14:creationId xmlns:p14="http://schemas.microsoft.com/office/powerpoint/2010/main" val="393539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693" y="109538"/>
            <a:ext cx="7398707" cy="762000"/>
          </a:xfrm>
        </p:spPr>
        <p:txBody>
          <a:bodyPr anchor="ctr"/>
          <a:lstStyle/>
          <a:p>
            <a:r>
              <a:rPr lang="en-US" dirty="0"/>
              <a:t>Click to edit Master title style</a:t>
            </a:r>
          </a:p>
        </p:txBody>
      </p:sp>
      <p:sp>
        <p:nvSpPr>
          <p:cNvPr id="3" name="Content Placeholder 2"/>
          <p:cNvSpPr>
            <a:spLocks noGrp="1"/>
          </p:cNvSpPr>
          <p:nvPr>
            <p:ph sz="half" idx="1"/>
          </p:nvPr>
        </p:nvSpPr>
        <p:spPr>
          <a:xfrm>
            <a:off x="7112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4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74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5848" y="109538"/>
            <a:ext cx="6449976"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70756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5" y="109538"/>
            <a:ext cx="7418916" cy="762000"/>
          </a:xfrm>
        </p:spPr>
        <p:txBody>
          <a:bodyPr/>
          <a:lstStyle/>
          <a:p>
            <a:r>
              <a:rPr lang="en-US"/>
              <a:t>Click to edit Master title style</a:t>
            </a:r>
          </a:p>
        </p:txBody>
      </p:sp>
      <p:sp>
        <p:nvSpPr>
          <p:cNvPr id="3" name="Text Placeholder 2"/>
          <p:cNvSpPr>
            <a:spLocks noGrp="1"/>
          </p:cNvSpPr>
          <p:nvPr>
            <p:ph type="body" sz="half" idx="1"/>
          </p:nvPr>
        </p:nvSpPr>
        <p:spPr>
          <a:xfrm>
            <a:off x="7112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434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109538"/>
            <a:ext cx="7552267" cy="762000"/>
          </a:xfrm>
        </p:spPr>
        <p:txBody>
          <a:bodyPr/>
          <a:lstStyle/>
          <a:p>
            <a:r>
              <a:rPr lang="en-US"/>
              <a:t>Click to edit Master title style</a:t>
            </a:r>
          </a:p>
        </p:txBody>
      </p:sp>
      <p:sp>
        <p:nvSpPr>
          <p:cNvPr id="3" name="Content Placeholder 2"/>
          <p:cNvSpPr>
            <a:spLocks noGrp="1"/>
          </p:cNvSpPr>
          <p:nvPr>
            <p:ph idx="1"/>
          </p:nvPr>
        </p:nvSpPr>
        <p:spPr>
          <a:xfrm>
            <a:off x="711200" y="1219200"/>
            <a:ext cx="1087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7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89085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1</a:t>
            </a: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40971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711200" y="1939159"/>
            <a:ext cx="107696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331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2"/>
          <a:srcRect l="23065"/>
          <a:stretch>
            <a:fillRect/>
          </a:stretch>
        </p:blipFill>
        <p:spPr bwMode="auto">
          <a:xfrm>
            <a:off x="0" y="1"/>
            <a:ext cx="12200467"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23283" y="6856413"/>
            <a:ext cx="12215284"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3">
            <a:clrChange>
              <a:clrFrom>
                <a:srgbClr val="003264"/>
              </a:clrFrom>
              <a:clrTo>
                <a:srgbClr val="003264">
                  <a:alpha val="0"/>
                </a:srgbClr>
              </a:clrTo>
            </a:clrChange>
          </a:blip>
          <a:srcRect/>
          <a:stretch>
            <a:fillRect/>
          </a:stretch>
        </p:blipFill>
        <p:spPr bwMode="auto">
          <a:xfrm>
            <a:off x="33867" y="157164"/>
            <a:ext cx="1016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0"/>
            </p:custDataLst>
          </p:nvPr>
        </p:nvSpPr>
        <p:spPr bwMode="gray">
          <a:xfrm>
            <a:off x="1115484" y="1420814"/>
            <a:ext cx="9313333"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1"/>
            </p:custDataLst>
          </p:nvPr>
        </p:nvSpPr>
        <p:spPr bwMode="gray">
          <a:xfrm>
            <a:off x="1115485" y="6251159"/>
            <a:ext cx="7418916" cy="338554"/>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5384800" y="6445251"/>
            <a:ext cx="14224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29636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9" r:id="rId8"/>
  </p:sldLayoutIdLst>
  <p:transition/>
  <p:hf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0"/>
          <a:srcRect l="23065"/>
          <a:stretch>
            <a:fillRect/>
          </a:stretch>
        </p:blipFill>
        <p:spPr bwMode="auto">
          <a:xfrm>
            <a:off x="0" y="1"/>
            <a:ext cx="12200467"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23283" y="6856413"/>
            <a:ext cx="12215284"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33867" y="157164"/>
            <a:ext cx="1016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8"/>
            </p:custDataLst>
          </p:nvPr>
        </p:nvSpPr>
        <p:spPr bwMode="gray">
          <a:xfrm>
            <a:off x="1115484" y="1420814"/>
            <a:ext cx="9313333"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1115485" y="6251159"/>
            <a:ext cx="7418916" cy="338554"/>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5384800" y="6445251"/>
            <a:ext cx="14224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160634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p:hf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360001"/>
            <a:ext cx="11040535" cy="52253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575733" y="1303425"/>
            <a:ext cx="9192000" cy="467204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62493" y="6444002"/>
            <a:ext cx="1053775" cy="226299"/>
          </a:xfrm>
          <a:prstGeom prst="rect">
            <a:avLst/>
          </a:prstGeom>
        </p:spPr>
        <p:txBody>
          <a:bodyPr vert="horz" lIns="0" tIns="0" rIns="0" bIns="0" rtlCol="0" anchor="t" anchorCtr="0">
            <a:noAutofit/>
          </a:bodyPr>
          <a:lstStyle>
            <a:lvl1pPr algn="r">
              <a:lnSpc>
                <a:spcPct val="100000"/>
              </a:lnSpc>
              <a:defRPr sz="750">
                <a:solidFill>
                  <a:schemeClr val="tx2"/>
                </a:solidFill>
              </a:defRPr>
            </a:lvl1pPr>
          </a:lstStyle>
          <a:p>
            <a:fld id="{E8A74B61-50D3-3946-8366-1E447A2A8431}" type="slidenum">
              <a:rPr lang="en-US" smtClean="0"/>
              <a:pPr/>
              <a:t>‹#›</a:t>
            </a:fld>
            <a:endParaRPr lang="en-US"/>
          </a:p>
        </p:txBody>
      </p:sp>
    </p:spTree>
    <p:extLst>
      <p:ext uri="{BB962C8B-B14F-4D97-AF65-F5344CB8AC3E}">
        <p14:creationId xmlns:p14="http://schemas.microsoft.com/office/powerpoint/2010/main" val="3249070467"/>
      </p:ext>
    </p:extLst>
  </p:cSld>
  <p:clrMap bg1="lt1" tx1="dk1" bg2="lt2" tx2="dk2" accent1="accent1" accent2="accent2" accent3="accent3" accent4="accent4" accent5="accent5" accent6="accent6" hlink="hlink" folHlink="folHlink"/>
  <p:hf hdr="0" dt="0"/>
  <p:txStyles>
    <p:titleStyle>
      <a:lvl1pPr algn="l" defTabSz="685800" rtl="0" eaLnBrk="1" latinLnBrk="0" hangingPunct="1">
        <a:lnSpc>
          <a:spcPct val="100000"/>
        </a:lnSpc>
        <a:spcBef>
          <a:spcPct val="0"/>
        </a:spcBef>
        <a:buNone/>
        <a:defRPr sz="165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750"/>
        </a:spcAft>
        <a:buFont typeface="Arial" panose="020B0604020202020204" pitchFamily="34" charset="0"/>
        <a:buNone/>
        <a:defRPr sz="1050" kern="1200">
          <a:solidFill>
            <a:schemeClr val="tx2"/>
          </a:solidFill>
          <a:latin typeface="+mn-lt"/>
          <a:ea typeface="+mn-ea"/>
          <a:cs typeface="+mn-cs"/>
        </a:defRPr>
      </a:lvl1pPr>
      <a:lvl2pPr marL="135000" indent="-162000" algn="l" defTabSz="685800" rtl="0" eaLnBrk="1" latinLnBrk="0" hangingPunct="1">
        <a:lnSpc>
          <a:spcPct val="100000"/>
        </a:lnSpc>
        <a:spcBef>
          <a:spcPts val="0"/>
        </a:spcBef>
        <a:spcAft>
          <a:spcPts val="750"/>
        </a:spcAft>
        <a:buFont typeface="Arial" panose="020B0604020202020204" pitchFamily="34" charset="0"/>
        <a:buChar char="•"/>
        <a:defRPr sz="1050" kern="1200">
          <a:solidFill>
            <a:schemeClr val="tx2"/>
          </a:solidFill>
          <a:latin typeface="+mn-lt"/>
          <a:ea typeface="+mn-ea"/>
          <a:cs typeface="+mn-cs"/>
        </a:defRPr>
      </a:lvl2pPr>
      <a:lvl3pPr marL="135000" indent="-162000" algn="l" defTabSz="685800" rtl="0" eaLnBrk="1" latinLnBrk="0" hangingPunct="1">
        <a:lnSpc>
          <a:spcPct val="100000"/>
        </a:lnSpc>
        <a:spcBef>
          <a:spcPts val="0"/>
        </a:spcBef>
        <a:spcAft>
          <a:spcPts val="750"/>
        </a:spcAft>
        <a:buFont typeface="Symbol" panose="05050102010706020507" pitchFamily="18" charset="2"/>
        <a:buChar char="-"/>
        <a:defRPr sz="1050" kern="1200">
          <a:solidFill>
            <a:schemeClr val="tx2"/>
          </a:solidFill>
          <a:latin typeface="+mn-lt"/>
          <a:ea typeface="+mn-ea"/>
          <a:cs typeface="+mn-cs"/>
        </a:defRPr>
      </a:lvl3pPr>
      <a:lvl4pPr marL="296466" indent="-134541" algn="l" defTabSz="685800" rtl="0" eaLnBrk="1" latinLnBrk="0" hangingPunct="1">
        <a:lnSpc>
          <a:spcPct val="100000"/>
        </a:lnSpc>
        <a:spcBef>
          <a:spcPts val="0"/>
        </a:spcBef>
        <a:spcAft>
          <a:spcPts val="750"/>
        </a:spcAft>
        <a:buFont typeface="Symbol" panose="05050102010706020507" pitchFamily="18" charset="2"/>
        <a:buChar char="-"/>
        <a:defRPr sz="1050" kern="1200">
          <a:solidFill>
            <a:schemeClr val="tx2"/>
          </a:solidFill>
          <a:latin typeface="+mn-lt"/>
          <a:ea typeface="+mn-ea"/>
          <a:cs typeface="+mn-cs"/>
        </a:defRPr>
      </a:lvl4pPr>
      <a:lvl5pPr marL="432000" indent="-134541" algn="l" defTabSz="685800" rtl="0" eaLnBrk="1" latinLnBrk="0" hangingPunct="1">
        <a:lnSpc>
          <a:spcPct val="100000"/>
        </a:lnSpc>
        <a:spcBef>
          <a:spcPts val="0"/>
        </a:spcBef>
        <a:spcAft>
          <a:spcPts val="750"/>
        </a:spcAft>
        <a:buFont typeface="Symbol" panose="05050102010706020507" pitchFamily="18"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1" userDrawn="1">
          <p15:clr>
            <a:srgbClr val="F26B43"/>
          </p15:clr>
        </p15:guide>
        <p15:guide id="2" pos="5120" userDrawn="1">
          <p15:clr>
            <a:srgbClr val="F26B43"/>
          </p15:clr>
        </p15:guide>
        <p15:guide id="3" orient="horz" pos="3110" userDrawn="1">
          <p15:clr>
            <a:srgbClr val="F26B43"/>
          </p15:clr>
        </p15:guide>
        <p15:guide id="4" orient="horz" pos="4083" userDrawn="1">
          <p15:clr>
            <a:srgbClr val="F26B43"/>
          </p15:clr>
        </p15:guide>
        <p15:guide id="5" pos="48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500066"/>
            <a:ext cx="10896600" cy="8853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988405"/>
      </p:ext>
    </p:extLst>
  </p:cSld>
  <p:clrMap bg1="lt1" tx1="dk1" bg2="lt2" tx2="dk2" accent1="accent1" accent2="accent2" accent3="accent3" accent4="accent4" accent5="accent5" accent6="accent6" hlink="hlink" folHlink="folHlink"/>
  <p:hf hdr="0" dt="0"/>
  <p:txStyles>
    <p:title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171442" indent="-171442" algn="l" defTabSz="685766"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guide id="3" orient="horz" pos="57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8831C8-4153-47FC-8159-9A6EA4357490}" type="slidenum">
              <a:rPr lang="en-US" smtClean="0"/>
              <a:t>‹#›</a:t>
            </a:fld>
            <a:endParaRPr lang="en-US"/>
          </a:p>
        </p:txBody>
      </p:sp>
    </p:spTree>
    <p:extLst>
      <p:ext uri="{BB962C8B-B14F-4D97-AF65-F5344CB8AC3E}">
        <p14:creationId xmlns:p14="http://schemas.microsoft.com/office/powerpoint/2010/main" val="17395667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12192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329070" y="979510"/>
            <a:ext cx="6932428" cy="1189532"/>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Massachusetts Advisory Council on </a:t>
            </a:r>
          </a:p>
          <a:p>
            <a:pPr algn="ctr" fontAlgn="base">
              <a:spcBef>
                <a:spcPct val="0"/>
              </a:spcBef>
              <a:spcAft>
                <a:spcPts val="1000"/>
              </a:spcAft>
            </a:pPr>
            <a:r>
              <a:rPr lang="en-US" sz="2800" b="1" dirty="0">
                <a:solidFill>
                  <a:srgbClr val="FFFFFF"/>
                </a:solidFill>
                <a:latin typeface="Calibri" pitchFamily="34" charset="0"/>
              </a:rPr>
              <a:t>Alzheimer’s Disease and All Other Dementias </a:t>
            </a:r>
          </a:p>
        </p:txBody>
      </p:sp>
      <p:pic>
        <p:nvPicPr>
          <p:cNvPr id="31747" name="Picture 4"/>
          <p:cNvPicPr>
            <a:picLocks noChangeAspect="1" noChangeArrowheads="1"/>
          </p:cNvPicPr>
          <p:nvPr/>
        </p:nvPicPr>
        <p:blipFill>
          <a:blip r:embed="rId3"/>
          <a:srcRect/>
          <a:stretch>
            <a:fillRect/>
          </a:stretch>
        </p:blipFill>
        <p:spPr bwMode="auto">
          <a:xfrm>
            <a:off x="9438474" y="719241"/>
            <a:ext cx="1487488" cy="1543050"/>
          </a:xfrm>
          <a:prstGeom prst="rect">
            <a:avLst/>
          </a:prstGeom>
          <a:noFill/>
          <a:ln w="9525">
            <a:noFill/>
            <a:miter lim="800000"/>
            <a:headEnd/>
            <a:tailEnd/>
          </a:ln>
        </p:spPr>
      </p:pic>
      <p:sp>
        <p:nvSpPr>
          <p:cNvPr id="10" name="TextBox 9"/>
          <p:cNvSpPr txBox="1"/>
          <p:nvPr/>
        </p:nvSpPr>
        <p:spPr>
          <a:xfrm>
            <a:off x="6432698" y="3700756"/>
            <a:ext cx="4437359" cy="2062103"/>
          </a:xfrm>
          <a:prstGeom prst="rect">
            <a:avLst/>
          </a:prstGeom>
          <a:noFill/>
        </p:spPr>
        <p:txBody>
          <a:bodyPr wrap="square">
            <a:spAutoFit/>
          </a:bodyPr>
          <a:lstStyle/>
          <a:p>
            <a:pPr algn="r" fontAlgn="base">
              <a:spcBef>
                <a:spcPct val="0"/>
              </a:spcBef>
              <a:spcAft>
                <a:spcPct val="0"/>
              </a:spcAft>
              <a:defRPr/>
            </a:pPr>
            <a:r>
              <a:rPr lang="en-US" sz="2400" b="1" dirty="0">
                <a:solidFill>
                  <a:srgbClr val="003366"/>
                </a:solidFill>
                <a:latin typeface="Calibri" panose="020F0502020204030204" pitchFamily="34" charset="0"/>
              </a:rPr>
              <a:t>Executive Office of Elder Affairs</a:t>
            </a:r>
          </a:p>
          <a:p>
            <a:pPr algn="r" fontAlgn="base">
              <a:spcBef>
                <a:spcPct val="0"/>
              </a:spcBef>
              <a:spcAft>
                <a:spcPct val="0"/>
              </a:spcAft>
              <a:defRPr/>
            </a:pPr>
            <a:r>
              <a:rPr lang="en-US" sz="2400" b="1" dirty="0">
                <a:solidFill>
                  <a:srgbClr val="003366"/>
                </a:solidFill>
                <a:latin typeface="Calibri" panose="020F0502020204030204" pitchFamily="34" charset="0"/>
              </a:rPr>
              <a:t>Robin Lipson, Secretary</a:t>
            </a:r>
          </a:p>
          <a:p>
            <a:pPr algn="r" fontAlgn="base">
              <a:spcBef>
                <a:spcPct val="0"/>
              </a:spcBef>
              <a:spcAft>
                <a:spcPct val="0"/>
              </a:spcAft>
              <a:defRPr/>
            </a:pPr>
            <a:endParaRPr lang="en-US" sz="2000" b="1" i="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itchFamily="34" charset="0"/>
              </a:rPr>
              <a:t>January 9, 2025</a:t>
            </a:r>
          </a:p>
          <a:p>
            <a:pPr algn="r" fontAlgn="base">
              <a:spcBef>
                <a:spcPct val="0"/>
              </a:spcBef>
              <a:spcAft>
                <a:spcPct val="0"/>
              </a:spcAft>
              <a:defRPr/>
            </a:pPr>
            <a:r>
              <a:rPr lang="en-US" sz="2000" b="1" dirty="0">
                <a:solidFill>
                  <a:srgbClr val="003366"/>
                </a:solidFill>
                <a:latin typeface="Calibri" pitchFamily="34" charset="0"/>
              </a:rPr>
              <a:t>3:30-5:00 pm</a:t>
            </a:r>
          </a:p>
          <a:p>
            <a:pPr algn="r" fontAlgn="base">
              <a:spcBef>
                <a:spcPct val="0"/>
              </a:spcBef>
              <a:spcAft>
                <a:spcPct val="0"/>
              </a:spcAft>
              <a:defRPr/>
            </a:pPr>
            <a:r>
              <a:rPr lang="en-US" sz="2000" b="1" dirty="0">
                <a:solidFill>
                  <a:srgbClr val="003366"/>
                </a:solidFill>
                <a:latin typeface="Calibri" pitchFamily="34" charset="0"/>
              </a:rPr>
              <a:t>Video Conference</a:t>
            </a:r>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E2AC-3DC8-C304-5645-7FB9236426D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114B4A9-7F09-5FD7-9633-D84210DE19B5}"/>
              </a:ext>
            </a:extLst>
          </p:cNvPr>
          <p:cNvSpPr txBox="1">
            <a:spLocks/>
          </p:cNvSpPr>
          <p:nvPr/>
        </p:nvSpPr>
        <p:spPr>
          <a:xfrm>
            <a:off x="978946" y="0"/>
            <a:ext cx="11213054" cy="714375"/>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          Steps to Developing a Person-Centered Dementia Care Plan</a:t>
            </a:r>
          </a:p>
        </p:txBody>
      </p:sp>
      <p:sp>
        <p:nvSpPr>
          <p:cNvPr id="7" name="Slide Number Placeholder 4">
            <a:extLst>
              <a:ext uri="{FF2B5EF4-FFF2-40B4-BE49-F238E27FC236}">
                <a16:creationId xmlns:a16="http://schemas.microsoft.com/office/drawing/2014/main" id="{91F02D45-DC72-E6C6-A828-0C156B30C173}"/>
              </a:ext>
            </a:extLst>
          </p:cNvPr>
          <p:cNvSpPr txBox="1">
            <a:spLocks/>
          </p:cNvSpPr>
          <p:nvPr/>
        </p:nvSpPr>
        <p:spPr>
          <a:xfrm>
            <a:off x="11723913" y="6389516"/>
            <a:ext cx="46808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A53B43F8-A5F7-E094-B827-76B1EDCF7558}"/>
              </a:ext>
            </a:extLst>
          </p:cNvPr>
          <p:cNvSpPr/>
          <p:nvPr/>
        </p:nvSpPr>
        <p:spPr>
          <a:xfrm>
            <a:off x="398033" y="1753496"/>
            <a:ext cx="5475641" cy="2431230"/>
          </a:xfrm>
          <a:prstGeom prst="roundRect">
            <a:avLst/>
          </a:prstGeom>
          <a:solidFill>
            <a:srgbClr val="FFECE8"/>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(1)</a:t>
            </a:r>
          </a:p>
          <a:p>
            <a:pPr marL="1484313"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ptos" panose="02110004020202020204"/>
                <a:ea typeface="+mn-ea"/>
                <a:cs typeface="+mn-cs"/>
              </a:rPr>
              <a:t>Discuss</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and gather relevant person-centered information, and agree </a:t>
            </a:r>
          </a:p>
          <a:p>
            <a:pPr marL="1484313"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on plan of action</a:t>
            </a:r>
            <a:endPar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37F9A994-1FE5-2F68-0F3D-B8FC31DEB237}"/>
              </a:ext>
            </a:extLst>
          </p:cNvPr>
          <p:cNvSpPr/>
          <p:nvPr/>
        </p:nvSpPr>
        <p:spPr>
          <a:xfrm>
            <a:off x="6250193" y="1775012"/>
            <a:ext cx="5507915" cy="2431227"/>
          </a:xfrm>
          <a:prstGeom prst="roundRect">
            <a:avLst/>
          </a:prstGeom>
          <a:solidFill>
            <a:srgbClr val="D9E5F8"/>
          </a:solidFill>
          <a:ln w="381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(2) </a:t>
            </a:r>
          </a:p>
          <a:p>
            <a:pPr marL="1484313"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ptos" panose="02110004020202020204"/>
                <a:ea typeface="+mn-ea"/>
                <a:cs typeface="+mn-cs"/>
              </a:rPr>
              <a:t>Document</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and update goals, strategies, and other pertinent information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017575A2-5D5B-B45B-C5C9-621CB6015C08}"/>
              </a:ext>
            </a:extLst>
          </p:cNvPr>
          <p:cNvPicPr>
            <a:picLocks noChangeAspect="1"/>
          </p:cNvPicPr>
          <p:nvPr/>
        </p:nvPicPr>
        <p:blipFill>
          <a:blip r:embed="rId3"/>
          <a:stretch>
            <a:fillRect/>
          </a:stretch>
        </p:blipFill>
        <p:spPr>
          <a:xfrm>
            <a:off x="441428" y="2366682"/>
            <a:ext cx="1408888" cy="1408888"/>
          </a:xfrm>
          <a:prstGeom prst="rect">
            <a:avLst/>
          </a:prstGeom>
          <a:solidFill>
            <a:srgbClr val="FFECE8"/>
          </a:solidFill>
        </p:spPr>
      </p:pic>
      <p:pic>
        <p:nvPicPr>
          <p:cNvPr id="11" name="Picture 10">
            <a:extLst>
              <a:ext uri="{FF2B5EF4-FFF2-40B4-BE49-F238E27FC236}">
                <a16:creationId xmlns:a16="http://schemas.microsoft.com/office/drawing/2014/main" id="{9A1B5AA3-57FD-82F9-16E9-A95C938D7552}"/>
              </a:ext>
            </a:extLst>
          </p:cNvPr>
          <p:cNvPicPr>
            <a:picLocks noChangeAspect="1"/>
          </p:cNvPicPr>
          <p:nvPr/>
        </p:nvPicPr>
        <p:blipFill>
          <a:blip r:embed="rId4"/>
          <a:stretch>
            <a:fillRect/>
          </a:stretch>
        </p:blipFill>
        <p:spPr>
          <a:xfrm>
            <a:off x="6510723" y="2441986"/>
            <a:ext cx="1237128" cy="1237128"/>
          </a:xfrm>
          <a:prstGeom prst="rect">
            <a:avLst/>
          </a:prstGeom>
          <a:solidFill>
            <a:srgbClr val="D9E5F8"/>
          </a:solidFill>
        </p:spPr>
      </p:pic>
      <p:pic>
        <p:nvPicPr>
          <p:cNvPr id="22" name="Picture 21">
            <a:extLst>
              <a:ext uri="{FF2B5EF4-FFF2-40B4-BE49-F238E27FC236}">
                <a16:creationId xmlns:a16="http://schemas.microsoft.com/office/drawing/2014/main" id="{E28B98C2-DC19-2F8B-90F8-99551CE6ABEC}"/>
              </a:ext>
            </a:extLst>
          </p:cNvPr>
          <p:cNvPicPr>
            <a:picLocks noChangeAspect="1"/>
          </p:cNvPicPr>
          <p:nvPr/>
        </p:nvPicPr>
        <p:blipFill>
          <a:blip r:embed="rId5"/>
          <a:stretch>
            <a:fillRect/>
          </a:stretch>
        </p:blipFill>
        <p:spPr>
          <a:xfrm>
            <a:off x="0" y="-86062"/>
            <a:ext cx="1000461" cy="882127"/>
          </a:xfrm>
          <a:prstGeom prst="rect">
            <a:avLst/>
          </a:prstGeom>
          <a:ln>
            <a:noFill/>
          </a:ln>
        </p:spPr>
      </p:pic>
    </p:spTree>
    <p:extLst>
      <p:ext uri="{BB962C8B-B14F-4D97-AF65-F5344CB8AC3E}">
        <p14:creationId xmlns:p14="http://schemas.microsoft.com/office/powerpoint/2010/main" val="310639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2186-28C7-7275-E872-C9F6D207A59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DD76999-DF82-6200-F7DB-F211D8B0D612}"/>
              </a:ext>
            </a:extLst>
          </p:cNvPr>
          <p:cNvSpPr txBox="1">
            <a:spLocks/>
          </p:cNvSpPr>
          <p:nvPr/>
        </p:nvSpPr>
        <p:spPr>
          <a:xfrm>
            <a:off x="0" y="0"/>
            <a:ext cx="12192000" cy="714375"/>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Summary of Key Elements of Person-Centered Dementia Care Planning</a:t>
            </a:r>
          </a:p>
        </p:txBody>
      </p:sp>
      <p:sp>
        <p:nvSpPr>
          <p:cNvPr id="7" name="Slide Number Placeholder 4">
            <a:extLst>
              <a:ext uri="{FF2B5EF4-FFF2-40B4-BE49-F238E27FC236}">
                <a16:creationId xmlns:a16="http://schemas.microsoft.com/office/drawing/2014/main" id="{5B82BE68-F8F6-D0DC-A549-95930B383F1C}"/>
              </a:ext>
            </a:extLst>
          </p:cNvPr>
          <p:cNvSpPr txBox="1">
            <a:spLocks/>
          </p:cNvSpPr>
          <p:nvPr/>
        </p:nvSpPr>
        <p:spPr>
          <a:xfrm>
            <a:off x="11723913" y="6410781"/>
            <a:ext cx="46808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 Placeholder 2">
            <a:extLst>
              <a:ext uri="{FF2B5EF4-FFF2-40B4-BE49-F238E27FC236}">
                <a16:creationId xmlns:a16="http://schemas.microsoft.com/office/drawing/2014/main" id="{4323E350-4B51-0718-5D2D-CF3AB96BE281}"/>
              </a:ext>
            </a:extLst>
          </p:cNvPr>
          <p:cNvSpPr txBox="1">
            <a:spLocks/>
          </p:cNvSpPr>
          <p:nvPr/>
        </p:nvSpPr>
        <p:spPr>
          <a:xfrm>
            <a:off x="2743199" y="976613"/>
            <a:ext cx="8880561" cy="2164620"/>
          </a:xfrm>
          <a:prstGeom prst="rect">
            <a:avLst/>
          </a:prstGeom>
          <a:solidFill>
            <a:srgbClr val="FFECE8"/>
          </a:solidFill>
          <a:ln w="38100">
            <a:solidFill>
              <a:srgbClr val="FFC000"/>
            </a:solidFill>
          </a:ln>
        </p:spPr>
        <p:txBody>
          <a:bodyPr spcFirstLastPara="1" vert="horz" wrap="square" lIns="45700" tIns="46025" rIns="45700" bIns="46025" rtlCol="0" anchor="t" anchorCtr="0">
            <a:noAutofit/>
          </a:bodyPr>
          <a:lstStyle>
            <a:lvl1pPr marL="342900" lvl="0" indent="-262890" algn="l" defTabSz="914400" rtl="0" eaLnBrk="1" latinLnBrk="0" hangingPunct="1">
              <a:lnSpc>
                <a:spcPct val="90000"/>
              </a:lnSpc>
              <a:spcBef>
                <a:spcPts val="0"/>
              </a:spcBef>
              <a:spcAft>
                <a:spcPts val="0"/>
              </a:spcAft>
              <a:buClr>
                <a:schemeClr val="dk1"/>
              </a:buClr>
              <a:buSzPts val="1920"/>
              <a:buFont typeface="Arial" panose="020B0604020202020204" pitchFamily="34" charset="0"/>
              <a:buChar char="■"/>
              <a:defRPr sz="1800" kern="1200">
                <a:solidFill>
                  <a:schemeClr val="dk1"/>
                </a:solidFill>
                <a:latin typeface="+mn-lt"/>
                <a:ea typeface="+mn-ea"/>
                <a:cs typeface="+mn-cs"/>
              </a:defRPr>
            </a:lvl1pPr>
            <a:lvl2pPr marL="685800" lvl="1" indent="-302895" algn="l" defTabSz="914400" rtl="0" eaLnBrk="1" latinLnBrk="0" hangingPunct="1">
              <a:lnSpc>
                <a:spcPct val="90000"/>
              </a:lnSpc>
              <a:spcBef>
                <a:spcPts val="900"/>
              </a:spcBef>
              <a:spcAft>
                <a:spcPts val="0"/>
              </a:spcAft>
              <a:buClr>
                <a:schemeClr val="dk1"/>
              </a:buClr>
              <a:buSzPts val="2760"/>
              <a:buFont typeface="Arial"/>
              <a:buChar char="•"/>
              <a:defRPr sz="1800" kern="1200">
                <a:solidFill>
                  <a:schemeClr val="dk1"/>
                </a:solidFill>
                <a:latin typeface="+mn-lt"/>
                <a:ea typeface="+mn-ea"/>
                <a:cs typeface="+mn-cs"/>
              </a:defRPr>
            </a:lvl2pPr>
            <a:lvl3pPr marL="1028700" lvl="2" indent="-171450" algn="l" defTabSz="914400" rtl="0" eaLnBrk="1" latinLnBrk="0" hangingPunct="1">
              <a:lnSpc>
                <a:spcPct val="90000"/>
              </a:lnSpc>
              <a:spcBef>
                <a:spcPts val="900"/>
              </a:spcBef>
              <a:spcAft>
                <a:spcPts val="0"/>
              </a:spcAft>
              <a:buSzPts val="1800"/>
              <a:buFont typeface="Arial"/>
              <a:buNone/>
              <a:defRPr sz="2000" kern="1200">
                <a:solidFill>
                  <a:schemeClr val="tx1"/>
                </a:solidFill>
                <a:latin typeface="+mn-lt"/>
                <a:ea typeface="+mn-ea"/>
                <a:cs typeface="+mn-cs"/>
              </a:defRPr>
            </a:lvl3pPr>
            <a:lvl4pPr marL="1371600" lvl="3"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4pPr>
            <a:lvl5pPr marL="1714500" lvl="4" indent="-257175" algn="l" defTabSz="914400" rtl="0" eaLnBrk="1" latinLnBrk="0" hangingPunct="1">
              <a:lnSpc>
                <a:spcPct val="90000"/>
              </a:lnSpc>
              <a:spcBef>
                <a:spcPts val="90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2057400" lvl="5" indent="-257175" algn="l" defTabSz="914400" rtl="0" eaLnBrk="1" latinLnBrk="0" hangingPunct="1">
              <a:lnSpc>
                <a:spcPct val="90000"/>
              </a:lnSpc>
              <a:spcBef>
                <a:spcPts val="90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2400300" lvl="6"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2743200" lvl="7"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3086100" lvl="8"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ts val="70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Discuss </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Involve all key stakeholders</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Collect information on concerns, values, interests, abilities, preferences</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Identify care gaps and assess risks/benefits of potential interventions</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Agree on care and support to be provided and approaches for delivering it</a:t>
            </a:r>
          </a:p>
          <a:p>
            <a:pPr marL="628650" marR="0" lvl="1" indent="-285750" algn="l" defTabSz="914400" rtl="0" eaLnBrk="0" fontAlgn="base" latinLnBrk="0" hangingPunct="0">
              <a:lnSpc>
                <a:spcPct val="100000"/>
              </a:lnSpc>
              <a:spcBef>
                <a:spcPct val="0"/>
              </a:spcBef>
              <a:spcAft>
                <a:spcPts val="8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Maintain ongoing discussions to monitor and adjust plan as needs evolve </a:t>
            </a:r>
          </a:p>
          <a:p>
            <a:pPr marL="80010" marR="0" lvl="0" indent="0" algn="l" defTabSz="914400" rtl="0" eaLnBrk="1" fontAlgn="auto" latinLnBrk="0" hangingPunct="1">
              <a:lnSpc>
                <a:spcPct val="90000"/>
              </a:lnSpc>
              <a:spcBef>
                <a:spcPts val="0"/>
              </a:spcBef>
              <a:spcAft>
                <a:spcPts val="0"/>
              </a:spcAft>
              <a:buClr>
                <a:prstClr val="black"/>
              </a:buClr>
              <a:buSzPts val="192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 Placeholder 2">
            <a:extLst>
              <a:ext uri="{FF2B5EF4-FFF2-40B4-BE49-F238E27FC236}">
                <a16:creationId xmlns:a16="http://schemas.microsoft.com/office/drawing/2014/main" id="{515E602D-9618-D294-D1C5-7AAB67426CA9}"/>
              </a:ext>
            </a:extLst>
          </p:cNvPr>
          <p:cNvSpPr txBox="1">
            <a:spLocks/>
          </p:cNvSpPr>
          <p:nvPr/>
        </p:nvSpPr>
        <p:spPr>
          <a:xfrm>
            <a:off x="2753956" y="3357827"/>
            <a:ext cx="8875059" cy="3107520"/>
          </a:xfrm>
          <a:prstGeom prst="rect">
            <a:avLst/>
          </a:prstGeom>
          <a:solidFill>
            <a:srgbClr val="D9E5F8"/>
          </a:solidFill>
          <a:ln w="38100">
            <a:solidFill>
              <a:schemeClr val="tx2">
                <a:lumMod val="60000"/>
                <a:lumOff val="40000"/>
              </a:schemeClr>
            </a:solidFill>
          </a:ln>
        </p:spPr>
        <p:txBody>
          <a:bodyPr spcFirstLastPara="1" vert="horz" wrap="square" lIns="45700" tIns="46025" rIns="45700" bIns="46025" rtlCol="0" anchor="t" anchorCtr="0">
            <a:noAutofit/>
          </a:bodyPr>
          <a:lstStyle>
            <a:lvl1pPr marL="342900" lvl="0" indent="-262890" algn="l" defTabSz="914400" rtl="0" eaLnBrk="1" latinLnBrk="0" hangingPunct="1">
              <a:lnSpc>
                <a:spcPct val="90000"/>
              </a:lnSpc>
              <a:spcBef>
                <a:spcPts val="0"/>
              </a:spcBef>
              <a:spcAft>
                <a:spcPts val="0"/>
              </a:spcAft>
              <a:buClr>
                <a:schemeClr val="dk1"/>
              </a:buClr>
              <a:buSzPts val="1920"/>
              <a:buFont typeface="Arial" panose="020B0604020202020204" pitchFamily="34" charset="0"/>
              <a:buChar char="■"/>
              <a:defRPr sz="1800" kern="1200">
                <a:solidFill>
                  <a:schemeClr val="dk1"/>
                </a:solidFill>
                <a:latin typeface="+mn-lt"/>
                <a:ea typeface="+mn-ea"/>
                <a:cs typeface="+mn-cs"/>
              </a:defRPr>
            </a:lvl1pPr>
            <a:lvl2pPr marL="685800" lvl="1" indent="-302895" algn="l" defTabSz="914400" rtl="0" eaLnBrk="1" latinLnBrk="0" hangingPunct="1">
              <a:lnSpc>
                <a:spcPct val="90000"/>
              </a:lnSpc>
              <a:spcBef>
                <a:spcPts val="900"/>
              </a:spcBef>
              <a:spcAft>
                <a:spcPts val="0"/>
              </a:spcAft>
              <a:buClr>
                <a:schemeClr val="dk1"/>
              </a:buClr>
              <a:buSzPts val="2760"/>
              <a:buFont typeface="Arial"/>
              <a:buChar char="•"/>
              <a:defRPr sz="1800" kern="1200">
                <a:solidFill>
                  <a:schemeClr val="dk1"/>
                </a:solidFill>
                <a:latin typeface="+mn-lt"/>
                <a:ea typeface="+mn-ea"/>
                <a:cs typeface="+mn-cs"/>
              </a:defRPr>
            </a:lvl2pPr>
            <a:lvl3pPr marL="1028700" lvl="2" indent="-171450" algn="l" defTabSz="914400" rtl="0" eaLnBrk="1" latinLnBrk="0" hangingPunct="1">
              <a:lnSpc>
                <a:spcPct val="90000"/>
              </a:lnSpc>
              <a:spcBef>
                <a:spcPts val="900"/>
              </a:spcBef>
              <a:spcAft>
                <a:spcPts val="0"/>
              </a:spcAft>
              <a:buSzPts val="1800"/>
              <a:buFont typeface="Arial"/>
              <a:buNone/>
              <a:defRPr sz="2000" kern="1200">
                <a:solidFill>
                  <a:schemeClr val="tx1"/>
                </a:solidFill>
                <a:latin typeface="+mn-lt"/>
                <a:ea typeface="+mn-ea"/>
                <a:cs typeface="+mn-cs"/>
              </a:defRPr>
            </a:lvl3pPr>
            <a:lvl4pPr marL="1371600" lvl="3"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4pPr>
            <a:lvl5pPr marL="1714500" lvl="4" indent="-257175" algn="l" defTabSz="914400" rtl="0" eaLnBrk="1" latinLnBrk="0" hangingPunct="1">
              <a:lnSpc>
                <a:spcPct val="90000"/>
              </a:lnSpc>
              <a:spcBef>
                <a:spcPts val="90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2057400" lvl="5" indent="-257175" algn="l" defTabSz="914400" rtl="0" eaLnBrk="1" latinLnBrk="0" hangingPunct="1">
              <a:lnSpc>
                <a:spcPct val="90000"/>
              </a:lnSpc>
              <a:spcBef>
                <a:spcPts val="90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2400300" lvl="6"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2743200" lvl="7"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3086100" lvl="8"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0" fontAlgn="base" latinLnBrk="0" hangingPunct="0">
              <a:lnSpc>
                <a:spcPct val="100000"/>
              </a:lnSpc>
              <a:spcBef>
                <a:spcPct val="0"/>
              </a:spcBef>
              <a:spcAft>
                <a:spcPts val="500"/>
              </a:spcAft>
              <a:buClrTx/>
              <a:buSzTx/>
              <a:buFont typeface="Arial"/>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Document</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Goals of care centered on the person’s priorities and what matters most to them</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Assessment of cognitive, functional, and safety status</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A plan and referrals for addressing medical, emotional, social, and spiritual needs</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Strategies to address risks to health, safety, and quality of life</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Support for care partners and identification of circle of support</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Approaches for medication management</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Proactive strategies to handle crises, health changes, and end-of-life care</a:t>
            </a:r>
          </a:p>
          <a:p>
            <a:pPr marL="628650" marR="0" lvl="1" indent="-285750" algn="l" defTabSz="914400" rtl="0" eaLnBrk="0" fontAlgn="base" latinLnBrk="0" hangingPunct="0">
              <a:lnSpc>
                <a:spcPct val="100000"/>
              </a:lnSpc>
              <a:spcBef>
                <a:spcPct val="0"/>
              </a:spcBef>
              <a:spcAft>
                <a:spcPts val="5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Regular updates to the care plan </a:t>
            </a:r>
          </a:p>
          <a:p>
            <a:pPr marL="342900" marR="0" lvl="1" indent="-342900" algn="l" defTabSz="914400" rtl="0" eaLnBrk="0" fontAlgn="base" latinLnBrk="0" hangingPunct="0">
              <a:lnSpc>
                <a:spcPct val="100000"/>
              </a:lnSpc>
              <a:spcBef>
                <a:spcPct val="0"/>
              </a:spcBef>
              <a:spcAft>
                <a:spcPts val="1000"/>
              </a:spcAft>
              <a:buClrTx/>
              <a:buSzTx/>
              <a:buFont typeface="Arial"/>
              <a:buNone/>
              <a:tabLst/>
              <a:defRPr/>
            </a:pPr>
            <a:endPar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997CDDF8-3C76-BA55-4B48-477F2B39363A}"/>
              </a:ext>
            </a:extLst>
          </p:cNvPr>
          <p:cNvPicPr>
            <a:picLocks noChangeAspect="1"/>
          </p:cNvPicPr>
          <p:nvPr/>
        </p:nvPicPr>
        <p:blipFill>
          <a:blip r:embed="rId3"/>
          <a:stretch>
            <a:fillRect/>
          </a:stretch>
        </p:blipFill>
        <p:spPr>
          <a:xfrm>
            <a:off x="462944" y="1011218"/>
            <a:ext cx="2129650" cy="2130013"/>
          </a:xfrm>
          <a:prstGeom prst="rect">
            <a:avLst/>
          </a:prstGeom>
          <a:solidFill>
            <a:srgbClr val="FEF4F0"/>
          </a:solidFill>
          <a:ln w="38100">
            <a:noFill/>
          </a:ln>
        </p:spPr>
      </p:pic>
      <p:pic>
        <p:nvPicPr>
          <p:cNvPr id="10" name="Picture 9">
            <a:extLst>
              <a:ext uri="{FF2B5EF4-FFF2-40B4-BE49-F238E27FC236}">
                <a16:creationId xmlns:a16="http://schemas.microsoft.com/office/drawing/2014/main" id="{272FC586-3CED-1C49-3426-7C603B7CCD9F}"/>
              </a:ext>
            </a:extLst>
          </p:cNvPr>
          <p:cNvPicPr>
            <a:picLocks noChangeAspect="1"/>
          </p:cNvPicPr>
          <p:nvPr/>
        </p:nvPicPr>
        <p:blipFill>
          <a:blip r:embed="rId4"/>
          <a:stretch>
            <a:fillRect/>
          </a:stretch>
        </p:blipFill>
        <p:spPr>
          <a:xfrm>
            <a:off x="430305" y="3831029"/>
            <a:ext cx="2194560" cy="2214769"/>
          </a:xfrm>
          <a:prstGeom prst="rect">
            <a:avLst/>
          </a:prstGeom>
          <a:solidFill>
            <a:srgbClr val="D9E5F8"/>
          </a:solidFill>
          <a:ln w="38100">
            <a:noFill/>
          </a:ln>
        </p:spPr>
      </p:pic>
    </p:spTree>
    <p:extLst>
      <p:ext uri="{BB962C8B-B14F-4D97-AF65-F5344CB8AC3E}">
        <p14:creationId xmlns:p14="http://schemas.microsoft.com/office/powerpoint/2010/main" val="230791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E71F4C-1492-9850-C937-4A76DA661183}"/>
              </a:ext>
            </a:extLst>
          </p:cNvPr>
          <p:cNvSpPr>
            <a:spLocks noGrp="1"/>
          </p:cNvSpPr>
          <p:nvPr>
            <p:ph type="body" idx="1"/>
          </p:nvPr>
        </p:nvSpPr>
        <p:spPr>
          <a:xfrm>
            <a:off x="743473" y="1433551"/>
            <a:ext cx="10769600" cy="4461641"/>
          </a:xfrm>
        </p:spPr>
        <p:txBody>
          <a:bodyPr/>
          <a:lstStyle/>
          <a:p>
            <a:pPr marL="80010" indent="0">
              <a:buNone/>
            </a:pPr>
            <a:endParaRPr lang="en-US" b="1" dirty="0"/>
          </a:p>
          <a:p>
            <a:pPr marL="80010" indent="0">
              <a:buNone/>
            </a:pPr>
            <a:endParaRPr lang="en-US" dirty="0"/>
          </a:p>
        </p:txBody>
      </p:sp>
      <p:sp>
        <p:nvSpPr>
          <p:cNvPr id="6" name="Title 1">
            <a:extLst>
              <a:ext uri="{FF2B5EF4-FFF2-40B4-BE49-F238E27FC236}">
                <a16:creationId xmlns:a16="http://schemas.microsoft.com/office/drawing/2014/main" id="{7FEF00AD-0D30-4E3F-96D1-B8AC502D61B2}"/>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    Toolkit </a:t>
            </a:r>
            <a:r>
              <a:rPr kumimoji="0" lang="en-US" sz="1100" b="0" i="0" u="none" strike="noStrike" kern="1200" cap="none" spc="0" normalizeH="0" baseline="0" noProof="0" dirty="0">
                <a:ln>
                  <a:noFill/>
                </a:ln>
                <a:solidFill>
                  <a:srgbClr val="FFC000"/>
                </a:solidFill>
                <a:effectLst/>
                <a:uLnTx/>
                <a:uFillTx/>
                <a:latin typeface="Calibri"/>
                <a:cs typeface="Calibri"/>
                <a:sym typeface="Calibri"/>
              </a:rPr>
              <a:t> </a:t>
            </a: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Overview</a:t>
            </a:r>
          </a:p>
        </p:txBody>
      </p:sp>
      <p:sp>
        <p:nvSpPr>
          <p:cNvPr id="7" name="Slide Number Placeholder 4">
            <a:extLst>
              <a:ext uri="{FF2B5EF4-FFF2-40B4-BE49-F238E27FC236}">
                <a16:creationId xmlns:a16="http://schemas.microsoft.com/office/drawing/2014/main" id="{A57B3651-1C90-00EF-FA0B-F4AF419B2C62}"/>
              </a:ext>
            </a:extLst>
          </p:cNvPr>
          <p:cNvSpPr txBox="1">
            <a:spLocks/>
          </p:cNvSpPr>
          <p:nvPr/>
        </p:nvSpPr>
        <p:spPr>
          <a:xfrm>
            <a:off x="11723913" y="6410781"/>
            <a:ext cx="3784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 Placeholder 2">
            <a:extLst>
              <a:ext uri="{FF2B5EF4-FFF2-40B4-BE49-F238E27FC236}">
                <a16:creationId xmlns:a16="http://schemas.microsoft.com/office/drawing/2014/main" id="{C97E87FC-5A2F-37E0-BFD6-A50BDB815A7F}"/>
              </a:ext>
            </a:extLst>
          </p:cNvPr>
          <p:cNvSpPr txBox="1">
            <a:spLocks/>
          </p:cNvSpPr>
          <p:nvPr/>
        </p:nvSpPr>
        <p:spPr>
          <a:xfrm>
            <a:off x="2305722" y="970971"/>
            <a:ext cx="9337638" cy="5467482"/>
          </a:xfrm>
          <a:prstGeom prst="rect">
            <a:avLst/>
          </a:prstGeom>
          <a:noFill/>
          <a:ln>
            <a:noFill/>
          </a:ln>
        </p:spPr>
        <p:txBody>
          <a:bodyPr spcFirstLastPara="1" vert="horz" wrap="square" lIns="45700" tIns="46025" rIns="45700" bIns="46025" rtlCol="0" anchor="t" anchorCtr="0">
            <a:noAutofit/>
          </a:bodyPr>
          <a:lstStyle>
            <a:lvl1pPr marL="342900" lvl="0" indent="-262890" algn="l" defTabSz="914400" rtl="0" eaLnBrk="1" latinLnBrk="0" hangingPunct="1">
              <a:lnSpc>
                <a:spcPct val="90000"/>
              </a:lnSpc>
              <a:spcBef>
                <a:spcPts val="0"/>
              </a:spcBef>
              <a:spcAft>
                <a:spcPts val="0"/>
              </a:spcAft>
              <a:buClr>
                <a:schemeClr val="dk1"/>
              </a:buClr>
              <a:buSzPts val="1920"/>
              <a:buFont typeface="Arial" panose="020B0604020202020204" pitchFamily="34" charset="0"/>
              <a:buChar char="■"/>
              <a:defRPr sz="1800" kern="1200">
                <a:solidFill>
                  <a:schemeClr val="dk1"/>
                </a:solidFill>
                <a:latin typeface="+mn-lt"/>
                <a:ea typeface="+mn-ea"/>
                <a:cs typeface="+mn-cs"/>
              </a:defRPr>
            </a:lvl1pPr>
            <a:lvl2pPr marL="685800" lvl="1" indent="-302895" algn="l" defTabSz="914400" rtl="0" eaLnBrk="1" latinLnBrk="0" hangingPunct="1">
              <a:lnSpc>
                <a:spcPct val="90000"/>
              </a:lnSpc>
              <a:spcBef>
                <a:spcPts val="900"/>
              </a:spcBef>
              <a:spcAft>
                <a:spcPts val="0"/>
              </a:spcAft>
              <a:buClr>
                <a:schemeClr val="dk1"/>
              </a:buClr>
              <a:buSzPts val="2760"/>
              <a:buFont typeface="Arial"/>
              <a:buChar char="•"/>
              <a:defRPr sz="1800" kern="1200">
                <a:solidFill>
                  <a:schemeClr val="dk1"/>
                </a:solidFill>
                <a:latin typeface="+mn-lt"/>
                <a:ea typeface="+mn-ea"/>
                <a:cs typeface="+mn-cs"/>
              </a:defRPr>
            </a:lvl2pPr>
            <a:lvl3pPr marL="1028700" lvl="2" indent="-171450" algn="l" defTabSz="914400" rtl="0" eaLnBrk="1" latinLnBrk="0" hangingPunct="1">
              <a:lnSpc>
                <a:spcPct val="90000"/>
              </a:lnSpc>
              <a:spcBef>
                <a:spcPts val="900"/>
              </a:spcBef>
              <a:spcAft>
                <a:spcPts val="0"/>
              </a:spcAft>
              <a:buSzPts val="1800"/>
              <a:buFont typeface="Arial"/>
              <a:buNone/>
              <a:defRPr sz="2000" kern="1200">
                <a:solidFill>
                  <a:schemeClr val="tx1"/>
                </a:solidFill>
                <a:latin typeface="+mn-lt"/>
                <a:ea typeface="+mn-ea"/>
                <a:cs typeface="+mn-cs"/>
              </a:defRPr>
            </a:lvl3pPr>
            <a:lvl4pPr marL="1371600" lvl="3"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4pPr>
            <a:lvl5pPr marL="1714500" lvl="4" indent="-257175" algn="l" defTabSz="914400" rtl="0" eaLnBrk="1" latinLnBrk="0" hangingPunct="1">
              <a:lnSpc>
                <a:spcPct val="90000"/>
              </a:lnSpc>
              <a:spcBef>
                <a:spcPts val="90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2057400" lvl="5" indent="-257175" algn="l" defTabSz="914400" rtl="0" eaLnBrk="1" latinLnBrk="0" hangingPunct="1">
              <a:lnSpc>
                <a:spcPct val="90000"/>
              </a:lnSpc>
              <a:spcBef>
                <a:spcPts val="90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2400300" lvl="6"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2743200" lvl="7"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3086100" lvl="8" indent="-257175" algn="l" defTabSz="914400" rtl="0" eaLnBrk="1" latinLnBrk="0" hangingPunct="1">
              <a:lnSpc>
                <a:spcPct val="90000"/>
              </a:lnSpc>
              <a:spcBef>
                <a:spcPts val="338"/>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457200" marR="0" lvl="1" indent="-338138" algn="l" defTabSz="914400" rtl="0" eaLnBrk="1" fontAlgn="auto" latinLnBrk="0" hangingPunct="1">
              <a:lnSpc>
                <a:spcPct val="90000"/>
              </a:lnSpc>
              <a:spcBef>
                <a:spcPts val="900"/>
              </a:spcBef>
              <a:spcAft>
                <a:spcPts val="1800"/>
              </a:spcAft>
              <a:buClr>
                <a:prstClr val="black"/>
              </a:buClr>
              <a:buSzPts val="2760"/>
              <a:buFont typeface="Arial"/>
              <a:buNone/>
              <a:tabLst/>
              <a:defRPr/>
            </a:pPr>
            <a:endParaRPr kumimoji="0" lang="en-US" sz="1800" b="0" i="0" u="none" strike="noStrike" kern="1200" cap="none" spc="0" normalizeH="0" baseline="0" noProof="0" dirty="0">
              <a:ln>
                <a:noFill/>
              </a:ln>
              <a:solidFill>
                <a:srgbClr val="0070C0"/>
              </a:solidFill>
              <a:effectLst/>
              <a:uLnTx/>
              <a:uFillTx/>
              <a:latin typeface="Aptos" panose="02110004020202020204"/>
              <a:ea typeface="+mn-ea"/>
              <a:cs typeface="+mn-cs"/>
            </a:endParaRPr>
          </a:p>
          <a:p>
            <a:pPr marL="457200" marR="0" lvl="1" indent="-338138" algn="l" defTabSz="914400" rtl="0" eaLnBrk="1" fontAlgn="auto" latinLnBrk="0" hangingPunct="1">
              <a:lnSpc>
                <a:spcPct val="90000"/>
              </a:lnSpc>
              <a:spcBef>
                <a:spcPts val="900"/>
              </a:spcBef>
              <a:spcAft>
                <a:spcPts val="1800"/>
              </a:spcAft>
              <a:buClr>
                <a:prstClr val="black"/>
              </a:buClr>
              <a:buSzPts val="2760"/>
              <a:buFont typeface="Arial"/>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900"/>
              </a:spcBef>
              <a:spcAft>
                <a:spcPts val="0"/>
              </a:spcAft>
              <a:buClr>
                <a:prstClr val="black"/>
              </a:buClr>
              <a:buSzPts val="2760"/>
              <a:buFont typeface="Arial"/>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80010" marR="0" lvl="0" indent="0" algn="l" defTabSz="914400" rtl="0" eaLnBrk="1" fontAlgn="auto" latinLnBrk="0" hangingPunct="1">
              <a:lnSpc>
                <a:spcPct val="90000"/>
              </a:lnSpc>
              <a:spcBef>
                <a:spcPts val="0"/>
              </a:spcBef>
              <a:spcAft>
                <a:spcPts val="0"/>
              </a:spcAft>
              <a:buClr>
                <a:prstClr val="black"/>
              </a:buClr>
              <a:buSzPts val="192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AF2FD5BE-3087-E040-778B-B58BFEBDF170}"/>
              </a:ext>
            </a:extLst>
          </p:cNvPr>
          <p:cNvPicPr>
            <a:picLocks noChangeAspect="1"/>
          </p:cNvPicPr>
          <p:nvPr/>
        </p:nvPicPr>
        <p:blipFill>
          <a:blip r:embed="rId3"/>
          <a:stretch>
            <a:fillRect/>
          </a:stretch>
        </p:blipFill>
        <p:spPr>
          <a:xfrm>
            <a:off x="0" y="0"/>
            <a:ext cx="953393" cy="914400"/>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43D375EE-97F3-E59B-CD9F-F79C306C6AFD}"/>
              </a:ext>
            </a:extLst>
          </p:cNvPr>
          <p:cNvSpPr/>
          <p:nvPr/>
        </p:nvSpPr>
        <p:spPr>
          <a:xfrm>
            <a:off x="3160569" y="1151070"/>
            <a:ext cx="8479204"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Outlines the benefits of dementia care planning</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4C472C70-3FB0-9D29-A03D-A023051CE0E3}"/>
              </a:ext>
            </a:extLst>
          </p:cNvPr>
          <p:cNvPicPr>
            <a:picLocks noChangeAspect="1"/>
          </p:cNvPicPr>
          <p:nvPr/>
        </p:nvPicPr>
        <p:blipFill>
          <a:blip r:embed="rId4"/>
          <a:stretch>
            <a:fillRect/>
          </a:stretch>
        </p:blipFill>
        <p:spPr>
          <a:xfrm>
            <a:off x="3259567" y="1183341"/>
            <a:ext cx="779033" cy="580914"/>
          </a:xfrm>
          <a:prstGeom prst="rect">
            <a:avLst/>
          </a:prstGeom>
        </p:spPr>
      </p:pic>
      <p:sp>
        <p:nvSpPr>
          <p:cNvPr id="13" name="Rectangle: Rounded Corners 12">
            <a:extLst>
              <a:ext uri="{FF2B5EF4-FFF2-40B4-BE49-F238E27FC236}">
                <a16:creationId xmlns:a16="http://schemas.microsoft.com/office/drawing/2014/main" id="{17A4E3CF-97B5-1E58-995A-34010F236DF3}"/>
              </a:ext>
            </a:extLst>
          </p:cNvPr>
          <p:cNvSpPr/>
          <p:nvPr/>
        </p:nvSpPr>
        <p:spPr>
          <a:xfrm>
            <a:off x="3173505" y="1927413"/>
            <a:ext cx="8444754"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285750" algn="l" defTabSz="4572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Describes what person centeredness means for people with dementia</a:t>
            </a:r>
          </a:p>
        </p:txBody>
      </p:sp>
      <p:sp>
        <p:nvSpPr>
          <p:cNvPr id="14" name="Rectangle: Rounded Corners 13">
            <a:extLst>
              <a:ext uri="{FF2B5EF4-FFF2-40B4-BE49-F238E27FC236}">
                <a16:creationId xmlns:a16="http://schemas.microsoft.com/office/drawing/2014/main" id="{3BC8BD4D-E503-164C-C795-1BEBD1FE2144}"/>
              </a:ext>
            </a:extLst>
          </p:cNvPr>
          <p:cNvSpPr/>
          <p:nvPr/>
        </p:nvSpPr>
        <p:spPr>
          <a:xfrm>
            <a:off x="3162748" y="2736028"/>
            <a:ext cx="8477026"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60425" marR="0" lvl="1" indent="-117475" algn="l" defTabSz="4572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Includes key elements of dementia care plans and provides samples</a:t>
            </a:r>
          </a:p>
        </p:txBody>
      </p:sp>
      <p:sp>
        <p:nvSpPr>
          <p:cNvPr id="15" name="Rectangle: Rounded Corners 14">
            <a:extLst>
              <a:ext uri="{FF2B5EF4-FFF2-40B4-BE49-F238E27FC236}">
                <a16:creationId xmlns:a16="http://schemas.microsoft.com/office/drawing/2014/main" id="{8DF36E8D-49C5-FB52-7A7E-A5D8B8074E7C}"/>
              </a:ext>
            </a:extLst>
          </p:cNvPr>
          <p:cNvSpPr/>
          <p:nvPr/>
        </p:nvSpPr>
        <p:spPr>
          <a:xfrm>
            <a:off x="3184266" y="3501616"/>
            <a:ext cx="8466268"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Provides a reference sheet to community-based services and supports </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D148AE13-7410-98A0-DFEF-00C958A1264E}"/>
              </a:ext>
            </a:extLst>
          </p:cNvPr>
          <p:cNvSpPr/>
          <p:nvPr/>
        </p:nvSpPr>
        <p:spPr>
          <a:xfrm>
            <a:off x="3184264" y="4299477"/>
            <a:ext cx="8466267"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Includes a discussion worksheet for individuals and their care teams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BC45C88A-8E4A-B652-B035-B43240E2FC91}"/>
              </a:ext>
            </a:extLst>
          </p:cNvPr>
          <p:cNvSpPr/>
          <p:nvPr/>
        </p:nvSpPr>
        <p:spPr>
          <a:xfrm>
            <a:off x="3195021" y="5097333"/>
            <a:ext cx="8455510"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Provides online links to helpful dementia care planning resources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9" name="Rectangle: Rounded Corners 18">
            <a:extLst>
              <a:ext uri="{FF2B5EF4-FFF2-40B4-BE49-F238E27FC236}">
                <a16:creationId xmlns:a16="http://schemas.microsoft.com/office/drawing/2014/main" id="{733EBDB3-D321-D707-97ED-70057C88E33F}"/>
              </a:ext>
            </a:extLst>
          </p:cNvPr>
          <p:cNvSpPr/>
          <p:nvPr/>
        </p:nvSpPr>
        <p:spPr>
          <a:xfrm>
            <a:off x="494853" y="1108038"/>
            <a:ext cx="2538803" cy="5432611"/>
          </a:xfrm>
          <a:prstGeom prst="roundRect">
            <a:avLst/>
          </a:prstGeom>
          <a:solidFill>
            <a:srgbClr val="FEF4F0"/>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9063" marR="0" lvl="1" indent="0" algn="l" defTabSz="457200" rtl="0" eaLnBrk="1" fontAlgn="auto" latinLnBrk="0" hangingPunct="1">
              <a:lnSpc>
                <a:spcPct val="100000"/>
              </a:lnSpc>
              <a:spcBef>
                <a:spcPts val="0"/>
              </a:spcBef>
              <a:spcAft>
                <a:spcPts val="180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Aptos" panose="02110004020202020204"/>
              <a:ea typeface="+mn-ea"/>
              <a:cs typeface="+mn-cs"/>
            </a:endParaRPr>
          </a:p>
          <a:p>
            <a:pPr marL="119063" marR="0" lvl="1" indent="0" algn="l" defTabSz="457200" rtl="0" eaLnBrk="1" fontAlgn="auto" latinLnBrk="0" hangingPunct="1">
              <a:lnSpc>
                <a:spcPct val="100000"/>
              </a:lnSpc>
              <a:spcBef>
                <a:spcPts val="0"/>
              </a:spcBef>
              <a:spcAft>
                <a:spcPts val="180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Aptos" panose="02110004020202020204"/>
              <a:ea typeface="+mn-ea"/>
              <a:cs typeface="+mn-cs"/>
            </a:endParaRPr>
          </a:p>
          <a:p>
            <a:pPr marL="119063" marR="0" lvl="1" indent="0" algn="l" defTabSz="457200" rtl="0" eaLnBrk="1" fontAlgn="auto" latinLnBrk="0" hangingPunct="1">
              <a:lnSpc>
                <a:spcPct val="100000"/>
              </a:lnSpc>
              <a:spcBef>
                <a:spcPts val="0"/>
              </a:spcBef>
              <a:spcAft>
                <a:spcPts val="180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Aptos" panose="02110004020202020204"/>
              <a:ea typeface="+mn-ea"/>
              <a:cs typeface="+mn-cs"/>
            </a:endParaRPr>
          </a:p>
          <a:p>
            <a:pPr marL="119063" marR="0" lvl="1" indent="0" algn="l" defTabSz="457200" rtl="0" eaLnBrk="1" fontAlgn="auto" latinLnBrk="0" hangingPunct="1">
              <a:lnSpc>
                <a:spcPct val="100000"/>
              </a:lnSpc>
              <a:spcBef>
                <a:spcPts val="0"/>
              </a:spcBef>
              <a:spcAft>
                <a:spcPts val="1800"/>
              </a:spcAft>
              <a:buClrTx/>
              <a:buSzTx/>
              <a:buFontTx/>
              <a:buNone/>
              <a:tabLst/>
              <a:defRPr/>
            </a:pPr>
            <a:endParaRPr kumimoji="0" lang="en-US" sz="1050" b="1" i="0" u="none" strike="noStrike" kern="1200" cap="none" spc="0" normalizeH="0" baseline="0" noProof="0" dirty="0">
              <a:ln>
                <a:noFill/>
              </a:ln>
              <a:solidFill>
                <a:srgbClr val="0070C0"/>
              </a:solidFill>
              <a:effectLst/>
              <a:uLnTx/>
              <a:uFillTx/>
              <a:latin typeface="Aptos" panose="02110004020202020204"/>
              <a:ea typeface="+mn-ea"/>
              <a:cs typeface="+mn-cs"/>
            </a:endParaRPr>
          </a:p>
          <a:p>
            <a:pPr marL="119063" marR="0" lvl="1" indent="0" algn="l" defTabSz="4572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panose="02110004020202020204"/>
                <a:ea typeface="+mn-ea"/>
                <a:cs typeface="+mn-cs"/>
              </a:rPr>
              <a:t>Reflecting on our findings, our team developed a toolkit on dementia care planning</a:t>
            </a:r>
          </a:p>
        </p:txBody>
      </p:sp>
      <p:pic>
        <p:nvPicPr>
          <p:cNvPr id="22" name="Picture 21">
            <a:extLst>
              <a:ext uri="{FF2B5EF4-FFF2-40B4-BE49-F238E27FC236}">
                <a16:creationId xmlns:a16="http://schemas.microsoft.com/office/drawing/2014/main" id="{23D4D83A-6BC2-5423-AC6F-B94109C5DF3C}"/>
              </a:ext>
            </a:extLst>
          </p:cNvPr>
          <p:cNvPicPr>
            <a:picLocks noChangeAspect="1"/>
          </p:cNvPicPr>
          <p:nvPr/>
        </p:nvPicPr>
        <p:blipFill>
          <a:blip r:embed="rId5"/>
          <a:stretch>
            <a:fillRect/>
          </a:stretch>
        </p:blipFill>
        <p:spPr>
          <a:xfrm>
            <a:off x="3366789" y="1972654"/>
            <a:ext cx="559753" cy="559753"/>
          </a:xfrm>
          <a:prstGeom prst="rect">
            <a:avLst/>
          </a:prstGeom>
        </p:spPr>
      </p:pic>
      <p:pic>
        <p:nvPicPr>
          <p:cNvPr id="23" name="Picture 2" descr="Premium Vector | Doodle colorful puzzle pieces put together">
            <a:extLst>
              <a:ext uri="{FF2B5EF4-FFF2-40B4-BE49-F238E27FC236}">
                <a16:creationId xmlns:a16="http://schemas.microsoft.com/office/drawing/2014/main" id="{58552E62-C8A7-8D92-62CC-9404B5D5B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327" y="2786232"/>
            <a:ext cx="763792" cy="580914"/>
          </a:xfrm>
          <a:prstGeom prst="rect">
            <a:avLst/>
          </a:prstGeom>
          <a:solidFill>
            <a:srgbClr val="D9E5F8"/>
          </a:solidFill>
        </p:spPr>
      </p:pic>
      <p:pic>
        <p:nvPicPr>
          <p:cNvPr id="24" name="Picture 23">
            <a:extLst>
              <a:ext uri="{FF2B5EF4-FFF2-40B4-BE49-F238E27FC236}">
                <a16:creationId xmlns:a16="http://schemas.microsoft.com/office/drawing/2014/main" id="{B6A19D70-1451-91AE-D685-F905BAB71737}"/>
              </a:ext>
            </a:extLst>
          </p:cNvPr>
          <p:cNvPicPr>
            <a:picLocks noChangeAspect="1"/>
          </p:cNvPicPr>
          <p:nvPr/>
        </p:nvPicPr>
        <p:blipFill>
          <a:blip r:embed="rId7"/>
          <a:stretch>
            <a:fillRect/>
          </a:stretch>
        </p:blipFill>
        <p:spPr>
          <a:xfrm>
            <a:off x="3330417" y="3560578"/>
            <a:ext cx="649912" cy="548841"/>
          </a:xfrm>
          <a:prstGeom prst="rect">
            <a:avLst/>
          </a:prstGeom>
        </p:spPr>
      </p:pic>
      <p:pic>
        <p:nvPicPr>
          <p:cNvPr id="26" name="Picture 25">
            <a:extLst>
              <a:ext uri="{FF2B5EF4-FFF2-40B4-BE49-F238E27FC236}">
                <a16:creationId xmlns:a16="http://schemas.microsoft.com/office/drawing/2014/main" id="{1A343AED-A8B3-90D0-EE5C-65512645EFDD}"/>
              </a:ext>
            </a:extLst>
          </p:cNvPr>
          <p:cNvPicPr>
            <a:picLocks noChangeAspect="1"/>
          </p:cNvPicPr>
          <p:nvPr/>
        </p:nvPicPr>
        <p:blipFill>
          <a:blip r:embed="rId8"/>
          <a:stretch>
            <a:fillRect/>
          </a:stretch>
        </p:blipFill>
        <p:spPr>
          <a:xfrm>
            <a:off x="3338304" y="4309293"/>
            <a:ext cx="642021" cy="642021"/>
          </a:xfrm>
          <a:prstGeom prst="rect">
            <a:avLst/>
          </a:prstGeom>
        </p:spPr>
      </p:pic>
      <p:pic>
        <p:nvPicPr>
          <p:cNvPr id="31" name="Picture 2" descr="May include: A black and white cursor with a click effect. The cursor is pointing to the right and has a click effect in the form of a circle with radiating lines.">
            <a:extLst>
              <a:ext uri="{FF2B5EF4-FFF2-40B4-BE49-F238E27FC236}">
                <a16:creationId xmlns:a16="http://schemas.microsoft.com/office/drawing/2014/main" id="{91DF1429-C69B-7F1D-2795-ED210C02D9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0325" y="5175969"/>
            <a:ext cx="731520" cy="493311"/>
          </a:xfrm>
          <a:prstGeom prst="rect">
            <a:avLst/>
          </a:prstGeom>
          <a:solidFill>
            <a:srgbClr val="D9E5F8"/>
          </a:solidFill>
        </p:spPr>
      </p:pic>
      <p:sp>
        <p:nvSpPr>
          <p:cNvPr id="4096" name="Rectangle: Rounded Corners 4095">
            <a:extLst>
              <a:ext uri="{FF2B5EF4-FFF2-40B4-BE49-F238E27FC236}">
                <a16:creationId xmlns:a16="http://schemas.microsoft.com/office/drawing/2014/main" id="{4E74368C-DA8C-3580-78A8-3A34859B5B30}"/>
              </a:ext>
            </a:extLst>
          </p:cNvPr>
          <p:cNvSpPr/>
          <p:nvPr/>
        </p:nvSpPr>
        <p:spPr>
          <a:xfrm>
            <a:off x="3195021" y="5884434"/>
            <a:ext cx="8455511" cy="656216"/>
          </a:xfrm>
          <a:prstGeom prst="roundRect">
            <a:avLst/>
          </a:prstGeom>
          <a:solidFill>
            <a:schemeClr val="tx2">
              <a:lumMod val="10000"/>
              <a:lumOff val="9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Includes guidance on equitable and inclusive care planning</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097" name="Picture 4096">
            <a:extLst>
              <a:ext uri="{FF2B5EF4-FFF2-40B4-BE49-F238E27FC236}">
                <a16:creationId xmlns:a16="http://schemas.microsoft.com/office/drawing/2014/main" id="{D8D38F2B-01F1-8873-CCF5-721CEE5A1EA5}"/>
              </a:ext>
            </a:extLst>
          </p:cNvPr>
          <p:cNvPicPr>
            <a:picLocks noChangeAspect="1"/>
          </p:cNvPicPr>
          <p:nvPr/>
        </p:nvPicPr>
        <p:blipFill>
          <a:blip r:embed="rId3"/>
          <a:stretch>
            <a:fillRect/>
          </a:stretch>
        </p:blipFill>
        <p:spPr>
          <a:xfrm>
            <a:off x="883919" y="1725749"/>
            <a:ext cx="1601096" cy="1535612"/>
          </a:xfrm>
          <a:prstGeom prst="rect">
            <a:avLst/>
          </a:prstGeom>
          <a:ln w="57150">
            <a:noFill/>
          </a:ln>
        </p:spPr>
      </p:pic>
      <p:pic>
        <p:nvPicPr>
          <p:cNvPr id="4099" name="Picture 4" descr="Diversity, Belonging, Equity, and Inclusion | RFK Community Alliance">
            <a:extLst>
              <a:ext uri="{FF2B5EF4-FFF2-40B4-BE49-F238E27FC236}">
                <a16:creationId xmlns:a16="http://schemas.microsoft.com/office/drawing/2014/main" id="{300C4E92-5B55-53EA-AF0E-E948388110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8458" y="5927463"/>
            <a:ext cx="768901" cy="5730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1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ED79-979E-9F8F-B0F2-626A381B76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B04F03-88F8-7BEE-5899-C5BBB467672E}"/>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13</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 name="Slide Number Placeholder 4">
            <a:extLst>
              <a:ext uri="{FF2B5EF4-FFF2-40B4-BE49-F238E27FC236}">
                <a16:creationId xmlns:a16="http://schemas.microsoft.com/office/drawing/2014/main" id="{A532A98E-7BA9-25CF-D9DF-1FBD34D5A2D4}"/>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86A65DB0-37E5-A38B-7CCD-295F91C6F668}"/>
              </a:ext>
            </a:extLst>
          </p:cNvPr>
          <p:cNvSpPr txBox="1">
            <a:spLocks/>
          </p:cNvSpPr>
          <p:nvPr/>
        </p:nvSpPr>
        <p:spPr>
          <a:xfrm>
            <a:off x="1011219" y="0"/>
            <a:ext cx="11180781"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90000"/>
              </a:lnSpc>
              <a:spcBef>
                <a:spcPts val="360"/>
              </a:spcBef>
              <a:spcAft>
                <a:spcPts val="0"/>
              </a:spcAft>
              <a:buClrTx/>
              <a:buSzPts val="1400"/>
              <a:buFontTx/>
              <a:buNone/>
              <a:tabLst/>
              <a:defRPr/>
            </a:pPr>
            <a:r>
              <a:rPr kumimoji="0" lang="en-US" sz="2800" b="1" i="0" u="none" strike="noStrike" kern="1200" cap="none" spc="0" normalizeH="0" baseline="0" noProof="0" dirty="0">
                <a:ln>
                  <a:noFill/>
                </a:ln>
                <a:solidFill>
                  <a:srgbClr val="FFC000"/>
                </a:solidFill>
                <a:effectLst/>
                <a:uLnTx/>
                <a:uFillTx/>
                <a:latin typeface="Calibri"/>
                <a:cs typeface="Calibri"/>
                <a:sym typeface="Calibri"/>
              </a:rPr>
              <a:t>Next Steps</a:t>
            </a: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4" name="Rectangle 1">
            <a:extLst>
              <a:ext uri="{FF2B5EF4-FFF2-40B4-BE49-F238E27FC236}">
                <a16:creationId xmlns:a16="http://schemas.microsoft.com/office/drawing/2014/main" id="{DC53E17C-047C-A615-DA13-D22E7D8EB32D}"/>
              </a:ext>
            </a:extLst>
          </p:cNvPr>
          <p:cNvSpPr>
            <a:spLocks noChangeArrowheads="1"/>
          </p:cNvSpPr>
          <p:nvPr/>
        </p:nvSpPr>
        <p:spPr bwMode="auto">
          <a:xfrm>
            <a:off x="362781" y="803085"/>
            <a:ext cx="4994530" cy="176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srgbClr val="0F6FC6"/>
                </a:solidFill>
                <a:effectLst/>
                <a:uLnTx/>
                <a:uFillTx/>
                <a:latin typeface="Aptos" panose="02110004020202020204"/>
                <a:ea typeface="+mn-ea"/>
                <a:cs typeface="+mn-cs"/>
              </a:rPr>
              <a:t>January 2025</a:t>
            </a:r>
          </a:p>
          <a:p>
            <a:pPr marL="225425" marR="0" lvl="0" indent="-225425" algn="l" defTabSz="914400" rtl="0" eaLnBrk="0" fontAlgn="base" latinLnBrk="0" hangingPunct="0">
              <a:lnSpc>
                <a:spcPct val="100000"/>
              </a:lnSpc>
              <a:spcBef>
                <a:spcPct val="0"/>
              </a:spcBef>
              <a:spcAft>
                <a:spcPts val="1000"/>
              </a:spcAft>
              <a:buClrTx/>
              <a:buSzTx/>
              <a:buFontTx/>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Finalize the toolkit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and develop webinar slides to accompany its release</a:t>
            </a:r>
          </a:p>
          <a:p>
            <a:pPr marL="225425" marR="0" lvl="0" indent="-225425" algn="l" defTabSz="914400" rtl="0" eaLnBrk="0" fontAlgn="base" latinLnBrk="0" hangingPunct="0">
              <a:lnSpc>
                <a:spcPct val="10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Coordinate with key contacts to plan and implement </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outreach activities </a:t>
            </a:r>
            <a:endParaRPr kumimoji="0" lang="en-US" alt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6A6811BB-B2E2-A8E3-1C64-E4169A43999A}"/>
              </a:ext>
            </a:extLst>
          </p:cNvPr>
          <p:cNvPicPr>
            <a:picLocks noChangeAspect="1"/>
          </p:cNvPicPr>
          <p:nvPr/>
        </p:nvPicPr>
        <p:blipFill>
          <a:blip r:embed="rId3"/>
          <a:stretch>
            <a:fillRect/>
          </a:stretch>
        </p:blipFill>
        <p:spPr>
          <a:xfrm>
            <a:off x="0" y="0"/>
            <a:ext cx="1000462" cy="753035"/>
          </a:xfrm>
          <a:prstGeom prst="rect">
            <a:avLst/>
          </a:prstGeom>
          <a:ln>
            <a:solidFill>
              <a:schemeClr val="tx1"/>
            </a:solidFill>
          </a:ln>
        </p:spPr>
      </p:pic>
      <p:sp>
        <p:nvSpPr>
          <p:cNvPr id="10" name="Rectangle 1">
            <a:extLst>
              <a:ext uri="{FF2B5EF4-FFF2-40B4-BE49-F238E27FC236}">
                <a16:creationId xmlns:a16="http://schemas.microsoft.com/office/drawing/2014/main" id="{D71F6334-019E-38C2-E82A-02921D1D8185}"/>
              </a:ext>
            </a:extLst>
          </p:cNvPr>
          <p:cNvSpPr>
            <a:spLocks noChangeArrowheads="1"/>
          </p:cNvSpPr>
          <p:nvPr/>
        </p:nvSpPr>
        <p:spPr bwMode="auto">
          <a:xfrm>
            <a:off x="5221618" y="823172"/>
            <a:ext cx="2625632" cy="191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1" indent="0" algn="l" defTabSz="914400" rtl="0" eaLnBrk="0" fontAlgn="base" latinLnBrk="0" hangingPunct="0">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srgbClr val="0F6FC6"/>
                </a:solidFill>
                <a:effectLst/>
                <a:uLnTx/>
                <a:uFillTx/>
                <a:latin typeface="Aptos" panose="02110004020202020204"/>
                <a:ea typeface="+mn-ea"/>
                <a:cs typeface="+mn-cs"/>
              </a:rPr>
              <a:t>February 2025</a:t>
            </a:r>
          </a:p>
          <a:p>
            <a:pPr marL="290513" marR="0" lvl="0" indent="-290513" algn="l" defTabSz="914400" rtl="0" eaLnBrk="0" fontAlgn="base" latinLnBrk="0" hangingPunct="0">
              <a:lnSpc>
                <a:spcPct val="10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Develop and distribute </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flyers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with link to the toolkit and webinar registration</a:t>
            </a:r>
          </a:p>
          <a:p>
            <a:pPr marL="290513"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1">
            <a:extLst>
              <a:ext uri="{FF2B5EF4-FFF2-40B4-BE49-F238E27FC236}">
                <a16:creationId xmlns:a16="http://schemas.microsoft.com/office/drawing/2014/main" id="{79875CDE-2DC8-C5A5-D525-1E44726BF2E7}"/>
              </a:ext>
            </a:extLst>
          </p:cNvPr>
          <p:cNvSpPr>
            <a:spLocks noChangeArrowheads="1"/>
          </p:cNvSpPr>
          <p:nvPr/>
        </p:nvSpPr>
        <p:spPr bwMode="auto">
          <a:xfrm>
            <a:off x="7932606" y="768158"/>
            <a:ext cx="4019139" cy="231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srgbClr val="0F6FC6"/>
                </a:solidFill>
                <a:effectLst/>
                <a:uLnTx/>
                <a:uFillTx/>
                <a:latin typeface="Aptos" panose="02110004020202020204"/>
                <a:ea typeface="+mn-ea"/>
                <a:cs typeface="+mn-cs"/>
              </a:rPr>
              <a:t>March 2025</a:t>
            </a:r>
          </a:p>
          <a:p>
            <a:pPr marL="290513" marR="0" lvl="0" indent="-290513" algn="l" defTabSz="914400" rtl="0" eaLnBrk="0" fontAlgn="base" latinLnBrk="0" hangingPunct="0">
              <a:lnSpc>
                <a:spcPct val="100000"/>
              </a:lnSpc>
              <a:spcBef>
                <a:spcPct val="0"/>
              </a:spcBef>
              <a:spcAft>
                <a:spcPts val="1000"/>
              </a:spcAft>
              <a:buClrTx/>
              <a:buSzTx/>
              <a:buFontTx/>
              <a:buChar char="•"/>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Convene both </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webinars</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 record them, and distribute the recording </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(final milestone)</a:t>
            </a:r>
          </a:p>
          <a:p>
            <a:pPr marL="290513" marR="0" lvl="0" indent="-290513" algn="l" defTabSz="914400" rtl="0" eaLnBrk="0" fontAlgn="base" latinLnBrk="0" hangingPunct="0">
              <a:lnSpc>
                <a:spcPct val="100000"/>
              </a:lnSpc>
              <a:spcBef>
                <a:spcPct val="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Recognize this team’s achievements and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bring its work to a close</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8" name="Picture 7">
            <a:extLst>
              <a:ext uri="{FF2B5EF4-FFF2-40B4-BE49-F238E27FC236}">
                <a16:creationId xmlns:a16="http://schemas.microsoft.com/office/drawing/2014/main" id="{1F78F52C-0903-F926-AF81-773D7C913014}"/>
              </a:ext>
            </a:extLst>
          </p:cNvPr>
          <p:cNvPicPr>
            <a:picLocks noChangeAspect="1"/>
          </p:cNvPicPr>
          <p:nvPr/>
        </p:nvPicPr>
        <p:blipFill>
          <a:blip r:embed="rId4"/>
          <a:stretch>
            <a:fillRect/>
          </a:stretch>
        </p:blipFill>
        <p:spPr>
          <a:xfrm>
            <a:off x="2452743" y="3071464"/>
            <a:ext cx="7164648" cy="3705853"/>
          </a:xfrm>
          <a:prstGeom prst="rect">
            <a:avLst/>
          </a:prstGeom>
        </p:spPr>
      </p:pic>
    </p:spTree>
    <p:extLst>
      <p:ext uri="{BB962C8B-B14F-4D97-AF65-F5344CB8AC3E}">
        <p14:creationId xmlns:p14="http://schemas.microsoft.com/office/powerpoint/2010/main" val="407530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6B2A-A1EE-04BD-13CD-079FB102D1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370F3C-35A4-1C08-4A83-93FEBD6314EB}"/>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14</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 name="Google Shape;179;p1">
            <a:extLst>
              <a:ext uri="{FF2B5EF4-FFF2-40B4-BE49-F238E27FC236}">
                <a16:creationId xmlns:a16="http://schemas.microsoft.com/office/drawing/2014/main" id="{E0B59D9A-05ED-65D6-CEEC-B72408FCA3F6}"/>
              </a:ext>
            </a:extLst>
          </p:cNvPr>
          <p:cNvSpPr txBox="1">
            <a:spLocks/>
          </p:cNvSpPr>
          <p:nvPr/>
        </p:nvSpPr>
        <p:spPr>
          <a:xfrm>
            <a:off x="518886" y="372139"/>
            <a:ext cx="11313886" cy="669264"/>
          </a:xfrm>
          <a:prstGeom prst="rect">
            <a:avLst/>
          </a:prstGeom>
          <a:noFill/>
          <a:ln>
            <a:noFill/>
          </a:ln>
        </p:spPr>
        <p:txBody>
          <a:bodyPr spcFirstLastPara="1" wrap="square" lIns="64000" tIns="32000" rIns="64000" bIns="32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C000"/>
              </a:solidFill>
              <a:effectLst/>
              <a:uLnTx/>
              <a:uFillTx/>
              <a:latin typeface="Calibri" panose="020F0502020204030204" pitchFamily="34" charset="0"/>
              <a:ea typeface="+mj-ea"/>
              <a:cs typeface="Calibri" panose="020F0502020204030204" pitchFamily="34" charset="0"/>
              <a:sym typeface="Calibri"/>
            </a:endParaRPr>
          </a:p>
        </p:txBody>
      </p:sp>
      <p:sp>
        <p:nvSpPr>
          <p:cNvPr id="6" name="Slide Number Placeholder 4">
            <a:extLst>
              <a:ext uri="{FF2B5EF4-FFF2-40B4-BE49-F238E27FC236}">
                <a16:creationId xmlns:a16="http://schemas.microsoft.com/office/drawing/2014/main" id="{8B0F782A-3C17-03C7-8994-A72987089532}"/>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BE921668-EFBB-0AF7-32FB-D6F7D1EE965F}"/>
              </a:ext>
            </a:extLst>
          </p:cNvPr>
          <p:cNvSpPr txBox="1">
            <a:spLocks/>
          </p:cNvSpPr>
          <p:nvPr/>
        </p:nvSpPr>
        <p:spPr>
          <a:xfrm>
            <a:off x="0" y="0"/>
            <a:ext cx="12192000"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90000"/>
              </a:lnSpc>
              <a:spcBef>
                <a:spcPts val="360"/>
              </a:spcBef>
              <a:spcAft>
                <a:spcPts val="0"/>
              </a:spcAft>
              <a:buClrTx/>
              <a:buSzPts val="1400"/>
              <a:buFontTx/>
              <a:buNone/>
              <a:tabLst/>
              <a:defRPr/>
            </a:pPr>
            <a:endParaRPr kumimoji="0" lang="en-US" sz="2800" b="1" i="0" u="none" strike="noStrike" kern="1200" cap="none" spc="0" normalizeH="0" baseline="0" noProof="0" dirty="0">
              <a:ln>
                <a:noFill/>
              </a:ln>
              <a:solidFill>
                <a:srgbClr val="FFC000"/>
              </a:solidFill>
              <a:effectLst/>
              <a:uLnTx/>
              <a:uFillTx/>
              <a:latin typeface="Calibri"/>
              <a:cs typeface="Calibri"/>
              <a:sym typeface="Calibri"/>
            </a:endParaRPr>
          </a:p>
          <a:p>
            <a:pPr marL="0" marR="0" lvl="0" indent="0" algn="l" defTabSz="914400" rtl="0" eaLnBrk="1" fontAlgn="auto" latinLnBrk="0" hangingPunct="1">
              <a:lnSpc>
                <a:spcPct val="90000"/>
              </a:lnSpc>
              <a:spcBef>
                <a:spcPts val="360"/>
              </a:spcBef>
              <a:spcAft>
                <a:spcPts val="0"/>
              </a:spcAft>
              <a:buClrTx/>
              <a:buSzPts val="1400"/>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                   Discussion </a:t>
            </a:r>
            <a:r>
              <a:rPr kumimoji="0" lang="en-US" sz="2800" b="1" i="1"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(10 minutes)</a:t>
            </a:r>
          </a:p>
          <a:p>
            <a:pPr marL="0" marR="0" lvl="0" indent="0" algn="ctr" defTabSz="914400" rtl="0" eaLnBrk="1" fontAlgn="auto" latinLnBrk="0" hangingPunct="1">
              <a:lnSpc>
                <a:spcPct val="90000"/>
              </a:lnSpc>
              <a:spcBef>
                <a:spcPts val="360"/>
              </a:spcBef>
              <a:spcAft>
                <a:spcPts val="0"/>
              </a:spcAft>
              <a:buClrTx/>
              <a:buSzPts val="1400"/>
              <a:buFontTx/>
              <a:buNone/>
              <a:tabLst/>
              <a:defRPr/>
            </a:pP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8" name="TextBox 7">
            <a:extLst>
              <a:ext uri="{FF2B5EF4-FFF2-40B4-BE49-F238E27FC236}">
                <a16:creationId xmlns:a16="http://schemas.microsoft.com/office/drawing/2014/main" id="{484DFA02-9757-5CCF-F6ED-5934BD5FB0DD}"/>
              </a:ext>
            </a:extLst>
          </p:cNvPr>
          <p:cNvSpPr txBox="1"/>
          <p:nvPr/>
        </p:nvSpPr>
        <p:spPr>
          <a:xfrm>
            <a:off x="1116225" y="1468287"/>
            <a:ext cx="10709192" cy="3575338"/>
          </a:xfrm>
          <a:prstGeom prst="rect">
            <a:avLst/>
          </a:prstGeom>
          <a:noFill/>
        </p:spPr>
        <p:txBody>
          <a:bodyPr wrap="square">
            <a:spAutoFit/>
          </a:bodyPr>
          <a:lstStyle/>
          <a:p>
            <a:pPr marL="514350" marR="0" lvl="0" indent="-514350" algn="l" defTabSz="457200" rtl="0" eaLnBrk="1" fontAlgn="auto" latinLnBrk="0" hangingPunct="1">
              <a:lnSpc>
                <a:spcPct val="100000"/>
              </a:lnSpc>
              <a:spcBef>
                <a:spcPts val="0"/>
              </a:spcBef>
              <a:spcAft>
                <a:spcPts val="1500"/>
              </a:spcAft>
              <a:buClrTx/>
              <a:buSzTx/>
              <a:buFont typeface="+mj-lt"/>
              <a:buAutoNum type="arabicPeriod"/>
              <a:tabLst/>
              <a:defRPr/>
            </a:pPr>
            <a:r>
              <a:rPr kumimoji="0" lang="en-US" sz="2000" b="1" i="0" u="none" strike="noStrike" kern="1200" cap="none" spc="0" normalizeH="0" baseline="0" noProof="0" dirty="0">
                <a:ln>
                  <a:noFill/>
                </a:ln>
                <a:solidFill>
                  <a:srgbClr val="0F6FC6">
                    <a:lumMod val="75000"/>
                  </a:srgbClr>
                </a:solidFill>
                <a:effectLst/>
                <a:uLnTx/>
                <a:uFillTx/>
                <a:latin typeface="Aptos" panose="02110004020202020204"/>
                <a:ea typeface="+mn-ea"/>
                <a:cs typeface="+mn-cs"/>
              </a:rPr>
              <a:t>In general, what are your thoughts about our team’s deliverables?</a:t>
            </a:r>
          </a:p>
          <a:p>
            <a:pPr marL="514350" marR="0" lvl="0" indent="-514350" algn="l" defTabSz="457200" rtl="0" eaLnBrk="1" fontAlgn="auto" latinLnBrk="0" hangingPunct="1">
              <a:lnSpc>
                <a:spcPct val="100000"/>
              </a:lnSpc>
              <a:spcBef>
                <a:spcPts val="0"/>
              </a:spcBef>
              <a:spcAft>
                <a:spcPts val="1500"/>
              </a:spcAft>
              <a:buClrTx/>
              <a:buSzTx/>
              <a:buFont typeface="+mj-lt"/>
              <a:buAutoNum type="arabicPeriod"/>
              <a:tabLst/>
              <a:defRPr/>
            </a:pPr>
            <a:r>
              <a:rPr kumimoji="0" lang="en-US" sz="2000" b="1" i="0" u="none" strike="noStrike" kern="1200" cap="none" spc="0" normalizeH="0" baseline="0" noProof="0" dirty="0">
                <a:ln>
                  <a:noFill/>
                </a:ln>
                <a:solidFill>
                  <a:srgbClr val="0F6FC6">
                    <a:lumMod val="75000"/>
                  </a:srgbClr>
                </a:solidFill>
                <a:effectLst/>
                <a:uLnTx/>
                <a:uFillTx/>
                <a:latin typeface="Aptos" panose="02110004020202020204"/>
                <a:ea typeface="+mn-ea"/>
                <a:cs typeface="+mn-cs"/>
              </a:rPr>
              <a:t>Do you have any advice for our team?</a:t>
            </a:r>
          </a:p>
          <a:p>
            <a:pPr marL="514350" marR="0" lvl="0" indent="-514350" algn="l" defTabSz="457200" rtl="0" eaLnBrk="1" fontAlgn="auto" latinLnBrk="0" hangingPunct="1">
              <a:lnSpc>
                <a:spcPct val="100000"/>
              </a:lnSpc>
              <a:spcBef>
                <a:spcPts val="0"/>
              </a:spcBef>
              <a:spcAft>
                <a:spcPts val="1000"/>
              </a:spcAft>
              <a:buClrTx/>
              <a:buSzTx/>
              <a:buFont typeface="+mj-lt"/>
              <a:buAutoNum type="arabicPeriod"/>
              <a:tabLst/>
              <a:defRPr/>
            </a:pPr>
            <a:r>
              <a:rPr kumimoji="0" lang="en-US" sz="2000" b="1" i="0" u="none" strike="noStrike" kern="1200" cap="none" spc="0" normalizeH="0" baseline="0" noProof="0" dirty="0">
                <a:ln>
                  <a:noFill/>
                </a:ln>
                <a:solidFill>
                  <a:srgbClr val="0F6FC6">
                    <a:lumMod val="75000"/>
                  </a:srgbClr>
                </a:solidFill>
                <a:effectLst/>
                <a:uLnTx/>
                <a:uFillTx/>
                <a:latin typeface="Aptos" panose="02110004020202020204"/>
                <a:ea typeface="+mn-ea"/>
                <a:cs typeface="+mn-cs"/>
              </a:rPr>
              <a:t>Could you recommend a communications contact to assist with our outreach at:</a:t>
            </a:r>
          </a:p>
          <a:p>
            <a:pPr marL="1257300" marR="0" lvl="2" indent="-342900" algn="l" defTabSz="457200" rtl="0" eaLnBrk="1" fontAlgn="auto" latinLnBrk="0" hangingPunct="1">
              <a:lnSpc>
                <a:spcPct val="100000"/>
              </a:lnSpc>
              <a:spcBef>
                <a:spcPts val="0"/>
              </a:spcBef>
              <a:spcAft>
                <a:spcPts val="600"/>
              </a:spcAft>
              <a:buClrTx/>
              <a:buSzTx/>
              <a:buFont typeface="+mj-lt"/>
              <a:buAutoNum type="alphaLcParenR"/>
              <a:tabLst/>
              <a:defRPr/>
            </a:pPr>
            <a:r>
              <a:rPr kumimoji="0" lang="en-US" sz="1800" b="0" i="1" u="none" strike="noStrike" kern="1200" cap="none" spc="0" normalizeH="0" baseline="0" noProof="0" dirty="0">
                <a:ln>
                  <a:noFill/>
                </a:ln>
                <a:solidFill>
                  <a:prstClr val="black"/>
                </a:solidFill>
                <a:effectLst/>
                <a:uLnTx/>
                <a:uFillTx/>
                <a:latin typeface="Aptos Display" panose="02110004020202020204"/>
                <a:ea typeface="+mn-ea"/>
                <a:cs typeface="+mn-cs"/>
              </a:rPr>
              <a:t>Massachusetts Medical Society</a:t>
            </a:r>
          </a:p>
          <a:p>
            <a:pPr marL="1257300" marR="0" lvl="2" indent="-342900" algn="l" defTabSz="457200" rtl="0" eaLnBrk="1" fontAlgn="auto" latinLnBrk="0" hangingPunct="1">
              <a:lnSpc>
                <a:spcPct val="100000"/>
              </a:lnSpc>
              <a:spcBef>
                <a:spcPts val="0"/>
              </a:spcBef>
              <a:spcAft>
                <a:spcPts val="600"/>
              </a:spcAft>
              <a:buClrTx/>
              <a:buSzTx/>
              <a:buFont typeface="+mj-lt"/>
              <a:buAutoNum type="alphaLcParenR"/>
              <a:tabLst/>
              <a:defRPr/>
            </a:pPr>
            <a:r>
              <a:rPr kumimoji="0" lang="en-US" sz="1800" b="0" i="1" u="none" strike="noStrike" kern="1200" cap="none" spc="0" normalizeH="0" baseline="0" noProof="0" dirty="0">
                <a:ln>
                  <a:noFill/>
                </a:ln>
                <a:solidFill>
                  <a:prstClr val="black"/>
                </a:solidFill>
                <a:effectLst/>
                <a:uLnTx/>
                <a:uFillTx/>
                <a:latin typeface="Aptos Display" panose="02110004020202020204"/>
                <a:ea typeface="+mn-ea"/>
                <a:cs typeface="+mn-cs"/>
              </a:rPr>
              <a:t>Massachusetts Neurologic Association</a:t>
            </a:r>
          </a:p>
          <a:p>
            <a:pPr marL="1257300" marR="0" lvl="2" indent="-342900" algn="l" defTabSz="457200" rtl="0" eaLnBrk="1" fontAlgn="auto" latinLnBrk="0" hangingPunct="1">
              <a:lnSpc>
                <a:spcPct val="100000"/>
              </a:lnSpc>
              <a:spcBef>
                <a:spcPts val="0"/>
              </a:spcBef>
              <a:spcAft>
                <a:spcPts val="600"/>
              </a:spcAft>
              <a:buClrTx/>
              <a:buSzTx/>
              <a:buFont typeface="+mj-lt"/>
              <a:buAutoNum type="alphaLcParenR"/>
              <a:tabLst/>
              <a:defRPr/>
            </a:pPr>
            <a:r>
              <a:rPr kumimoji="0" lang="en-US" sz="1800" b="0" i="1" u="none" strike="noStrike" kern="1200" cap="none" spc="0" normalizeH="0" baseline="0" noProof="0" dirty="0">
                <a:ln>
                  <a:noFill/>
                </a:ln>
                <a:solidFill>
                  <a:prstClr val="black"/>
                </a:solidFill>
                <a:effectLst/>
                <a:uLnTx/>
                <a:uFillTx/>
                <a:latin typeface="Aptos Display" panose="02110004020202020204"/>
                <a:ea typeface="+mn-ea"/>
                <a:cs typeface="+mn-cs"/>
              </a:rPr>
              <a:t>Massachusetts Health and Hospital Association</a:t>
            </a:r>
          </a:p>
          <a:p>
            <a:pPr marL="1257300" marR="0" lvl="2" indent="-342900" algn="l" defTabSz="457200" rtl="0" eaLnBrk="1" fontAlgn="auto" latinLnBrk="0" hangingPunct="1">
              <a:lnSpc>
                <a:spcPct val="100000"/>
              </a:lnSpc>
              <a:spcBef>
                <a:spcPts val="0"/>
              </a:spcBef>
              <a:spcAft>
                <a:spcPts val="600"/>
              </a:spcAft>
              <a:buClrTx/>
              <a:buSzTx/>
              <a:buFont typeface="+mj-lt"/>
              <a:buAutoNum type="alphaLcParenR"/>
              <a:tabLst/>
              <a:defRPr/>
            </a:pPr>
            <a:r>
              <a:rPr kumimoji="0" lang="en-US" sz="1800" b="0" i="1" u="none" strike="noStrike" kern="1200" cap="none" spc="0" normalizeH="0" baseline="0" noProof="0" dirty="0">
                <a:ln>
                  <a:noFill/>
                </a:ln>
                <a:solidFill>
                  <a:prstClr val="black"/>
                </a:solidFill>
                <a:effectLst/>
                <a:uLnTx/>
                <a:uFillTx/>
                <a:latin typeface="Aptos Display" panose="02110004020202020204"/>
                <a:ea typeface="+mn-ea"/>
                <a:cs typeface="+mn-cs"/>
              </a:rPr>
              <a:t>Massachusetts Academy of Family Physicians</a:t>
            </a:r>
          </a:p>
          <a:p>
            <a:pPr marL="1257300" marR="0" lvl="2" indent="-342900" algn="l" defTabSz="457200" rtl="0" eaLnBrk="1" fontAlgn="auto" latinLnBrk="0" hangingPunct="1">
              <a:lnSpc>
                <a:spcPct val="100000"/>
              </a:lnSpc>
              <a:spcBef>
                <a:spcPts val="0"/>
              </a:spcBef>
              <a:spcAft>
                <a:spcPts val="600"/>
              </a:spcAft>
              <a:buClrTx/>
              <a:buSzTx/>
              <a:buFont typeface="+mj-lt"/>
              <a:buAutoNum type="alphaLcParenR"/>
              <a:tabLst/>
              <a:defRPr/>
            </a:pPr>
            <a:r>
              <a:rPr kumimoji="0" lang="en-US" sz="1800" b="0" i="1" u="none" strike="noStrike" kern="1200" cap="none" spc="0" normalizeH="0" baseline="0" noProof="0" dirty="0">
                <a:ln>
                  <a:noFill/>
                </a:ln>
                <a:solidFill>
                  <a:prstClr val="black"/>
                </a:solidFill>
                <a:effectLst/>
                <a:uLnTx/>
                <a:uFillTx/>
                <a:latin typeface="Aptos Display" panose="02110004020202020204"/>
                <a:ea typeface="+mn-ea"/>
                <a:cs typeface="+mn-cs"/>
              </a:rPr>
              <a:t>Massachusetts League of Community Health Centers</a:t>
            </a:r>
          </a:p>
          <a:p>
            <a:pPr marL="1257300" marR="0" lvl="2"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1800" b="0" i="1" u="none" strike="noStrike" kern="1200" cap="none" spc="0" normalizeH="0" baseline="0" noProof="0" dirty="0">
                <a:ln>
                  <a:noFill/>
                </a:ln>
                <a:solidFill>
                  <a:prstClr val="black"/>
                </a:solidFill>
                <a:effectLst/>
                <a:uLnTx/>
                <a:uFillTx/>
                <a:latin typeface="Aptos Display" panose="02110004020202020204"/>
                <a:ea typeface="+mn-ea"/>
                <a:cs typeface="+mn-cs"/>
              </a:rPr>
              <a:t>Massachusetts Association of Physician Assistants</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Google Shape;277;p7" descr="Free Discussion Clip Art with No Background - ClipartKey">
            <a:extLst>
              <a:ext uri="{FF2B5EF4-FFF2-40B4-BE49-F238E27FC236}">
                <a16:creationId xmlns:a16="http://schemas.microsoft.com/office/drawing/2014/main" id="{675B9880-7D91-4A50-8902-5B2147DB7F6C}"/>
              </a:ext>
            </a:extLst>
          </p:cNvPr>
          <p:cNvPicPr preferRelativeResize="0"/>
          <p:nvPr/>
        </p:nvPicPr>
        <p:blipFill rotWithShape="1">
          <a:blip r:embed="rId3">
            <a:alphaModFix/>
          </a:blip>
          <a:srcRect/>
          <a:stretch/>
        </p:blipFill>
        <p:spPr>
          <a:xfrm>
            <a:off x="1" y="1"/>
            <a:ext cx="925286" cy="751114"/>
          </a:xfrm>
          <a:prstGeom prst="rect">
            <a:avLst/>
          </a:prstGeom>
          <a:solidFill>
            <a:schemeClr val="accent2"/>
          </a:solidFill>
          <a:ln w="38100" cap="flat" cmpd="sng">
            <a:solidFill>
              <a:srgbClr val="FFC000"/>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2512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1"/>
            <a:ext cx="12192000" cy="1822351"/>
          </a:xfrm>
          <a:prstGeom prst="rect">
            <a:avLst/>
          </a:prstGeom>
          <a:solidFill>
            <a:srgbClr val="003366"/>
          </a:solidFill>
          <a:ln w="9525">
            <a:solidFill>
              <a:srgbClr val="000000"/>
            </a:solidFill>
            <a:miter lim="800000"/>
            <a:headEnd/>
            <a:tailEnd/>
          </a:ln>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1746" name="Rectangle 3"/>
          <p:cNvSpPr>
            <a:spLocks noChangeArrowheads="1"/>
          </p:cNvSpPr>
          <p:nvPr/>
        </p:nvSpPr>
        <p:spPr bwMode="white">
          <a:xfrm>
            <a:off x="1559665" y="0"/>
            <a:ext cx="7777373" cy="2362200"/>
          </a:xfrm>
          <a:prstGeom prst="rect">
            <a:avLst/>
          </a:prstGeom>
          <a:noFill/>
          <a:ln w="9525">
            <a:noFill/>
            <a:miter lim="800000"/>
            <a:headEnd/>
            <a:tailEnd/>
          </a:ln>
        </p:spPr>
        <p:txBody>
          <a:bodyPr lIns="64008" tIns="32004" rIns="64008" bIns="32004" anchor="ctr"/>
          <a:lstStyle/>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ptos Display" panose="02110004020202020204"/>
                <a:ea typeface="+mn-ea"/>
                <a:cs typeface="Calibri" pitchFamily="34" charset="0"/>
              </a:rPr>
              <a:t>Massachusetts Council on Alzheimer’s </a:t>
            </a:r>
          </a:p>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ptos Display" panose="02110004020202020204"/>
                <a:ea typeface="+mn-ea"/>
                <a:cs typeface="Calibri" pitchFamily="34" charset="0"/>
              </a:rPr>
              <a:t>Disease and All Other Dementias</a:t>
            </a:r>
          </a:p>
          <a:p>
            <a:pPr marL="0" marR="0" lvl="0" indent="0" algn="ctr" defTabSz="457200" rtl="0" eaLnBrk="1" fontAlgn="base" latinLnBrk="0" hangingPunct="1">
              <a:lnSpc>
                <a:spcPct val="100000"/>
              </a:lnSpc>
              <a:spcBef>
                <a:spcPct val="0"/>
              </a:spcBef>
              <a:spcAft>
                <a:spcPts val="100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pic>
        <p:nvPicPr>
          <p:cNvPr id="31747" name="Picture 4"/>
          <p:cNvPicPr>
            <a:picLocks noChangeAspect="1" noChangeArrowheads="1"/>
          </p:cNvPicPr>
          <p:nvPr/>
        </p:nvPicPr>
        <p:blipFill>
          <a:blip r:embed="rId3"/>
          <a:srcRect/>
          <a:stretch>
            <a:fillRect/>
          </a:stretch>
        </p:blipFill>
        <p:spPr bwMode="auto">
          <a:xfrm>
            <a:off x="10144870" y="138797"/>
            <a:ext cx="1550554" cy="1608471"/>
          </a:xfrm>
          <a:prstGeom prst="rect">
            <a:avLst/>
          </a:prstGeom>
          <a:noFill/>
          <a:ln w="9525">
            <a:noFill/>
            <a:miter lim="800000"/>
            <a:headEnd/>
            <a:tailEnd/>
          </a:ln>
        </p:spPr>
      </p:pic>
      <p:sp>
        <p:nvSpPr>
          <p:cNvPr id="10" name="TextBox 9"/>
          <p:cNvSpPr txBox="1"/>
          <p:nvPr/>
        </p:nvSpPr>
        <p:spPr>
          <a:xfrm>
            <a:off x="2402380" y="2272742"/>
            <a:ext cx="7441934" cy="2000548"/>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The Council’s Team on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Interdisciplinary Dementia Care (IDC)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Status, Proposal, and Discussion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January 9, 2025</a:t>
            </a:r>
          </a:p>
        </p:txBody>
      </p:sp>
      <p:sp>
        <p:nvSpPr>
          <p:cNvPr id="3" name="Slide Number Placeholder 2">
            <a:extLst>
              <a:ext uri="{FF2B5EF4-FFF2-40B4-BE49-F238E27FC236}">
                <a16:creationId xmlns:a16="http://schemas.microsoft.com/office/drawing/2014/main" id="{2CAA4DD8-5DBC-613A-C203-A78710FC2868}"/>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15</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8AA6AE20-2579-2ACD-15C6-BCC94C6EEA4D}"/>
              </a:ext>
            </a:extLst>
          </p:cNvPr>
          <p:cNvSpPr txBox="1"/>
          <p:nvPr/>
        </p:nvSpPr>
        <p:spPr>
          <a:xfrm>
            <a:off x="4053942" y="4767953"/>
            <a:ext cx="4659752" cy="1384995"/>
          </a:xfrm>
          <a:prstGeom prst="rect">
            <a:avLst/>
          </a:prstGeom>
        </p:spPr>
        <p:txBody>
          <a:bodyPr wrap="square" rtlCol="0">
            <a:spAutoFit/>
          </a:bodyPr>
          <a:lstStyle/>
          <a:p>
            <a:pPr marL="0" marR="0"/>
            <a:r>
              <a:rPr lang="en-US" b="1" dirty="0">
                <a:solidFill>
                  <a:srgbClr val="008080"/>
                </a:solidFill>
                <a:latin typeface="Calibri" panose="020F0502020204030204" pitchFamily="34" charset="0"/>
                <a:cs typeface="Calibri" panose="020F0502020204030204" pitchFamily="34" charset="0"/>
              </a:rPr>
              <a:t>Christopher Wight, MSW, LICSW</a:t>
            </a:r>
            <a:br>
              <a:rPr lang="en-US" b="1" dirty="0">
                <a:solidFill>
                  <a:srgbClr val="008080"/>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Clinical Social Worker </a:t>
            </a:r>
          </a:p>
          <a:p>
            <a:pPr marL="0" marR="0"/>
            <a:r>
              <a:rPr lang="en-US" sz="1600" dirty="0">
                <a:solidFill>
                  <a:srgbClr val="000000"/>
                </a:solidFill>
                <a:latin typeface="Calibri" panose="020F0502020204030204" pitchFamily="34" charset="0"/>
                <a:cs typeface="Calibri" panose="020F0502020204030204" pitchFamily="34" charset="0"/>
              </a:rPr>
              <a:t>Department of Neurology, Memory Disorders Unit</a:t>
            </a:r>
          </a:p>
          <a:p>
            <a:pPr marL="0" marR="0"/>
            <a:r>
              <a:rPr lang="en-US" sz="1600" dirty="0">
                <a:solidFill>
                  <a:srgbClr val="000000"/>
                </a:solidFill>
                <a:latin typeface="Calibri" panose="020F0502020204030204" pitchFamily="34" charset="0"/>
                <a:cs typeface="Calibri" panose="020F0502020204030204" pitchFamily="34" charset="0"/>
              </a:rPr>
              <a:t>Massachusetts General Hospital, Boston, MA</a:t>
            </a:r>
            <a:br>
              <a:rPr lang="en-US" dirty="0">
                <a:solidFill>
                  <a:srgbClr val="000000"/>
                </a:solidFill>
                <a:latin typeface="Calibri" panose="020F0502020204030204" pitchFamily="34" charset="0"/>
                <a:cs typeface="Calibri" panose="020F0502020204030204" pitchFamily="34" charset="0"/>
              </a:rPr>
            </a:br>
            <a:endParaRPr lang="en-US" b="1" u="sng" dirty="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452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0;p2">
            <a:extLst>
              <a:ext uri="{FF2B5EF4-FFF2-40B4-BE49-F238E27FC236}">
                <a16:creationId xmlns:a16="http://schemas.microsoft.com/office/drawing/2014/main" id="{75D7FFE2-34F3-4A67-9E08-C072B4DA8B0A}"/>
              </a:ext>
            </a:extLst>
          </p:cNvPr>
          <p:cNvSpPr txBox="1">
            <a:spLocks/>
          </p:cNvSpPr>
          <p:nvPr/>
        </p:nvSpPr>
        <p:spPr bwMode="auto">
          <a:xfrm>
            <a:off x="742278" y="1805969"/>
            <a:ext cx="3400648" cy="4196798"/>
          </a:xfrm>
          <a:prstGeom prst="rect">
            <a:avLst/>
          </a:prstGeom>
          <a:noFill/>
          <a:ln w="9525">
            <a:no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1" i="0" u="none" strike="noStrike" kern="0" cap="none" spc="0" normalizeH="0" baseline="0" noProof="0" dirty="0">
                <a:ln>
                  <a:noFill/>
                </a:ln>
                <a:solidFill>
                  <a:srgbClr val="0033CC"/>
                </a:solidFill>
                <a:effectLst/>
                <a:uLnTx/>
                <a:uFillTx/>
                <a:latin typeface="Calibri" pitchFamily="34" charset="0"/>
                <a:cs typeface="Calibri" pitchFamily="34" charset="0"/>
              </a:rPr>
              <a:t>Stephen Bonasera, MD, PhD</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Chief, Division of Geriatrics &amp; Palliative Care</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Medical Director, Baystate Memory Assessment and Care Clinic</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Department of Medicine</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Baystate Medical Center, </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Springfield, MA</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endPar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endParaRP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1" i="0" u="none" strike="noStrike" kern="0" cap="none" spc="0" normalizeH="0" baseline="0" noProof="0" dirty="0">
                <a:ln>
                  <a:noFill/>
                </a:ln>
                <a:solidFill>
                  <a:srgbClr val="0033CC"/>
                </a:solidFill>
                <a:effectLst/>
                <a:uLnTx/>
                <a:uFillTx/>
                <a:latin typeface="Calibri" pitchFamily="34" charset="0"/>
                <a:cs typeface="Calibri" pitchFamily="34" charset="0"/>
              </a:rPr>
              <a:t>Kathryn M. Corelli, MD</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Internal Medicine Physician, Chestnut Hill, MA</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endParaRPr kumimoji="0" lang="en-US" sz="1400"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1" i="0" u="none" strike="noStrike" kern="0" cap="none" spc="0" normalizeH="0" baseline="0" noProof="0" dirty="0">
                <a:ln>
                  <a:noFill/>
                </a:ln>
                <a:solidFill>
                  <a:srgbClr val="0033CC"/>
                </a:solidFill>
                <a:effectLst/>
                <a:uLnTx/>
                <a:uFillTx/>
                <a:latin typeface="Calibri" pitchFamily="34" charset="0"/>
                <a:cs typeface="Calibri" pitchFamily="34" charset="0"/>
              </a:rPr>
              <a:t>Joe Costello</a:t>
            </a:r>
          </a:p>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Organizational Consultant and Dementia Advocate</a:t>
            </a:r>
            <a:endParaRPr kumimoji="0" lang="en-US" sz="1200"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Tx/>
              <a:buSzPts val="960"/>
              <a:buFont typeface="Wingdings" pitchFamily="2" charset="2"/>
              <a:buNone/>
              <a:tabLst/>
              <a:defRPr/>
            </a:pPr>
            <a:endParaRPr kumimoji="0" lang="en-US" sz="1200"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Tx/>
              <a:buSzPts val="960"/>
              <a:buFont typeface="Wingdings" pitchFamily="2" charset="2"/>
              <a:buNone/>
              <a:tabLst/>
              <a:defRPr/>
            </a:pPr>
            <a:endParaRPr kumimoji="0" lang="en-US" sz="1200" b="1" i="0" u="none" strike="noStrike" kern="0" cap="none" spc="0" normalizeH="0" baseline="0" noProof="0" dirty="0">
              <a:ln>
                <a:noFill/>
              </a:ln>
              <a:solidFill>
                <a:srgbClr val="0033CC"/>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Tx/>
              <a:buSzPts val="960"/>
              <a:buFont typeface="Wingdings" pitchFamily="2" charset="2"/>
              <a:buNone/>
              <a:tabLst/>
              <a:defRPr/>
            </a:pPr>
            <a:endParaRPr kumimoji="0" lang="en-US" sz="1200"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Tx/>
              <a:buSzPts val="1120"/>
              <a:buFont typeface="Wingdings" pitchFamily="2" charset="2"/>
              <a:buNone/>
              <a:tabLst/>
              <a:defRPr/>
            </a:pPr>
            <a:endParaRPr kumimoji="0" lang="en-US" sz="1400" b="0" i="0" u="none" strike="noStrike" kern="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0" fontAlgn="base" latinLnBrk="0" hangingPunct="0">
              <a:lnSpc>
                <a:spcPct val="100000"/>
              </a:lnSpc>
              <a:spcBef>
                <a:spcPts val="0"/>
              </a:spcBef>
              <a:spcAft>
                <a:spcPts val="0"/>
              </a:spcAft>
              <a:buClrTx/>
              <a:buSzPts val="1440"/>
              <a:buFont typeface="Wingdings" pitchFamily="2" charset="2"/>
              <a:buNone/>
              <a:tabLst/>
              <a:defRPr/>
            </a:pPr>
            <a:endParaRPr kumimoji="0" lang="en-US" sz="24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5" name="Google Shape;191;p2">
            <a:extLst>
              <a:ext uri="{FF2B5EF4-FFF2-40B4-BE49-F238E27FC236}">
                <a16:creationId xmlns:a16="http://schemas.microsoft.com/office/drawing/2014/main" id="{AED1BE14-82C1-46C9-BD57-C639E0AC967C}"/>
              </a:ext>
            </a:extLst>
          </p:cNvPr>
          <p:cNvSpPr txBox="1">
            <a:spLocks/>
          </p:cNvSpPr>
          <p:nvPr/>
        </p:nvSpPr>
        <p:spPr>
          <a:xfrm>
            <a:off x="4398595" y="1795657"/>
            <a:ext cx="3315688" cy="4658931"/>
          </a:xfrm>
          <a:prstGeom prst="rect">
            <a:avLst/>
          </a:prstGeom>
          <a:noFill/>
          <a:ln>
            <a:noFill/>
          </a:ln>
        </p:spPr>
        <p:txBody>
          <a:bodyPr spcFirstLastPara="1" wrap="square" lIns="45700" tIns="46025" rIns="45700" bIns="46025" anchor="t" anchorCtr="0">
            <a:noAutofit/>
          </a:bodyPr>
          <a:lst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457200" rtl="0" eaLnBrk="0" fontAlgn="base" latinLnBrk="0" hangingPunct="0">
              <a:lnSpc>
                <a:spcPct val="109090"/>
              </a:lnSpc>
              <a:spcBef>
                <a:spcPts val="0"/>
              </a:spcBef>
              <a:spcAft>
                <a:spcPts val="0"/>
              </a:spcAft>
              <a:buClr>
                <a:srgbClr val="FFC000"/>
              </a:buClr>
              <a:buSzPts val="880"/>
              <a:buFont typeface="Wingdings" pitchFamily="2" charset="2"/>
              <a:buNone/>
              <a:tabLst/>
              <a:defRPr/>
            </a:pPr>
            <a:r>
              <a:rPr kumimoji="0" lang="en-US" sz="1400" b="1" i="0" u="none" strike="noStrike" kern="0" cap="none" spc="0" normalizeH="0" baseline="0" noProof="0" dirty="0">
                <a:ln>
                  <a:noFill/>
                </a:ln>
                <a:solidFill>
                  <a:srgbClr val="0033CC"/>
                </a:solidFill>
                <a:effectLst/>
                <a:uLnTx/>
                <a:uFillTx/>
                <a:latin typeface="Calibri" pitchFamily="34" charset="0"/>
                <a:cs typeface="Calibri" pitchFamily="34" charset="0"/>
              </a:rPr>
              <a:t>Brent P. Forester, MD, MSc. </a:t>
            </a:r>
          </a:p>
          <a:p>
            <a:pPr marL="0" marR="0" lvl="0" indent="0" algn="l" defTabSz="457200" rtl="0" eaLnBrk="0" fontAlgn="base" latinLnBrk="0" hangingPunct="0">
              <a:lnSpc>
                <a:spcPct val="109090"/>
              </a:lnSpc>
              <a:spcBef>
                <a:spcPts val="0"/>
              </a:spcBef>
              <a:spcAft>
                <a:spcPts val="0"/>
              </a:spcAft>
              <a:buClr>
                <a:srgbClr val="FFC000"/>
              </a:buClr>
              <a:buSzPts val="880"/>
              <a:buFont typeface="Wingdings" pitchFamily="2" charset="2"/>
              <a:buNone/>
              <a:tabLst/>
              <a:defRPr/>
            </a:pPr>
            <a:r>
              <a:rPr kumimoji="0" lang="en-US" sz="1400" b="1" i="0" u="none" strike="noStrike" kern="0" cap="none" spc="0" normalizeH="0" baseline="0" noProof="0" dirty="0">
                <a:ln>
                  <a:noFill/>
                </a:ln>
                <a:solidFill>
                  <a:prstClr val="black"/>
                </a:solidFill>
                <a:effectLst/>
                <a:uLnTx/>
                <a:uFillTx/>
                <a:latin typeface="Calibri" pitchFamily="34" charset="0"/>
                <a:cs typeface="Calibri" pitchFamily="34" charset="0"/>
              </a:rPr>
              <a:t>(</a:t>
            </a:r>
            <a:r>
              <a:rPr kumimoji="0" lang="en-US" sz="1400" b="1" i="0" u="none" strike="noStrike" kern="0" cap="none" spc="0" normalizeH="0" baseline="0" noProof="0" dirty="0">
                <a:ln>
                  <a:noFill/>
                </a:ln>
                <a:solidFill>
                  <a:srgbClr val="000000"/>
                </a:solidFill>
                <a:effectLst/>
                <a:uLnTx/>
                <a:uFillTx/>
                <a:latin typeface="Calibri" pitchFamily="34" charset="0"/>
                <a:cs typeface="Calibri" pitchFamily="34" charset="0"/>
              </a:rPr>
              <a:t>Council Member)</a:t>
            </a:r>
            <a:endParaRPr kumimoji="0" lang="en-US" sz="1400" b="1" i="0" u="none" strike="noStrike" kern="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Dr. Francis S. Arkin Chair of Psychiatry, </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Tufts University School of Medicine</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Chief and Chair, Department of Psychiatry, Tufts Medical Center</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Director of Behavioral Health, </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Tufts Medicine</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endParaRPr>
          </a:p>
          <a:p>
            <a:pPr marL="0" marR="0" lvl="0" indent="0" algn="l" defTabSz="457200" rtl="0" eaLnBrk="0" fontAlgn="base" latinLnBrk="0" hangingPunct="0">
              <a:lnSpc>
                <a:spcPct val="109090"/>
              </a:lnSpc>
              <a:spcBef>
                <a:spcPct val="0"/>
              </a:spcBef>
              <a:spcAft>
                <a:spcPts val="0"/>
              </a:spcAft>
              <a:buClr>
                <a:srgbClr val="FFC000"/>
              </a:buClr>
              <a:buSzPts val="880"/>
              <a:buFont typeface="Wingdings" pitchFamily="2" charset="2"/>
              <a:buNone/>
              <a:tabLst/>
              <a:defRPr/>
            </a:pPr>
            <a:r>
              <a:rPr kumimoji="0" lang="en-US" sz="1400" b="1" i="0" u="none" strike="noStrike" kern="0" cap="none" spc="0" normalizeH="0" baseline="0" noProof="0" dirty="0">
                <a:ln>
                  <a:noFill/>
                </a:ln>
                <a:solidFill>
                  <a:srgbClr val="0033CC"/>
                </a:solidFill>
                <a:effectLst/>
                <a:uLnTx/>
                <a:uFillTx/>
                <a:latin typeface="Calibri" pitchFamily="34" charset="0"/>
                <a:cs typeface="Calibri" pitchFamily="34" charset="0"/>
              </a:rPr>
              <a:t>Lenore Jackson-Pope, RN, BSN, MSM, CCRP</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Co-Director of Primary Care Outreach </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Center for Alzheimer Research and Treatment (CART) and </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Massachusetts Alzheimer’s Disease Research Center (MADRC)</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Mass General Brigham</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Boston, MA</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endParaRPr>
          </a:p>
          <a:p>
            <a:pPr marL="0" marR="0" lvl="0" indent="0" algn="l" defTabSz="457200" rtl="0" eaLnBrk="0" fontAlgn="base" latinLnBrk="0" hangingPunct="0">
              <a:lnSpc>
                <a:spcPct val="109090"/>
              </a:lnSpc>
              <a:spcBef>
                <a:spcPct val="0"/>
              </a:spcBef>
              <a:spcAft>
                <a:spcPts val="0"/>
              </a:spcAft>
              <a:buClr>
                <a:srgbClr val="FFC000"/>
              </a:buClr>
              <a:buSzPts val="880"/>
              <a:buFont typeface="Wingdings" pitchFamily="2" charset="2"/>
              <a:buNone/>
              <a:tabLst/>
              <a:defRPr/>
            </a:pPr>
            <a:r>
              <a:rPr kumimoji="0" lang="en-US" sz="1400" b="1" i="0" u="none" strike="noStrike" kern="0" cap="none" spc="0" normalizeH="0" baseline="0" noProof="0" dirty="0">
                <a:ln>
                  <a:noFill/>
                </a:ln>
                <a:solidFill>
                  <a:srgbClr val="0033CC"/>
                </a:solidFill>
                <a:effectLst/>
                <a:uLnTx/>
                <a:uFillTx/>
                <a:latin typeface="Calibri" pitchFamily="34" charset="0"/>
                <a:cs typeface="Calibri" pitchFamily="34" charset="0"/>
              </a:rPr>
              <a:t>Pam MacLeod, MBA, PMP</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Senior Project Director</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r>
              <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rPr>
              <a:t>MA Executive Office of Elder Affairs</a:t>
            </a: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400" b="0" i="0" u="none" strike="noStrike" kern="0" cap="none" spc="0" normalizeH="0" baseline="0" noProof="0" dirty="0">
              <a:ln>
                <a:noFill/>
              </a:ln>
              <a:solidFill>
                <a:srgbClr val="191C1D"/>
              </a:solidFill>
              <a:effectLst/>
              <a:uLnTx/>
              <a:uFillTx/>
              <a:latin typeface="Calibri" pitchFamily="34" charset="0"/>
              <a:cs typeface="Calibri" pitchFamily="34" charset="0"/>
            </a:endParaRPr>
          </a:p>
          <a:p>
            <a:pPr marL="0" marR="0" lvl="0" indent="0" algn="l" defTabSz="457200" rtl="0" eaLnBrk="1" fontAlgn="base" latinLnBrk="0" hangingPunct="1">
              <a:lnSpc>
                <a:spcPct val="130909"/>
              </a:lnSpc>
              <a:spcBef>
                <a:spcPts val="0"/>
              </a:spcBef>
              <a:spcAft>
                <a:spcPts val="0"/>
              </a:spcAft>
              <a:buClr>
                <a:srgbClr val="FFC000"/>
              </a:buClr>
              <a:buSzPts val="880"/>
              <a:buFont typeface="Wingdings" pitchFamily="2" charset="2"/>
              <a:buNone/>
              <a:tabLst/>
              <a:defRPr/>
            </a:pPr>
            <a:endParaRPr kumimoji="0" lang="en-US" sz="1400" b="1" i="0" u="none" strike="noStrike" kern="1200" cap="none" spc="0" normalizeH="0" baseline="0" noProof="0" dirty="0">
              <a:ln>
                <a:noFill/>
              </a:ln>
              <a:solidFill>
                <a:srgbClr val="0033CC"/>
              </a:solidFill>
              <a:effectLst/>
              <a:uLnTx/>
              <a:uFillTx/>
              <a:latin typeface="Calibri" pitchFamily="34" charset="0"/>
              <a:cs typeface="Calibri" pitchFamily="34" charset="0"/>
              <a:sym typeface="Calibri"/>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400" b="1" i="0" u="none" strike="noStrike" kern="1200" cap="none" spc="0" normalizeH="0" baseline="0" noProof="0" dirty="0">
              <a:ln>
                <a:noFill/>
              </a:ln>
              <a:solidFill>
                <a:srgbClr val="0033CC"/>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200" b="0" i="0" u="none" strike="noStrike" kern="0" cap="none" spc="0" normalizeH="0" baseline="0" noProof="0" dirty="0">
              <a:ln>
                <a:noFill/>
              </a:ln>
              <a:solidFill>
                <a:srgbClr val="191C1D"/>
              </a:solidFill>
              <a:effectLst/>
              <a:uLnTx/>
              <a:uFillTx/>
              <a:latin typeface="Avenir"/>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200" b="0" i="0" u="none" strike="noStrike" kern="0" cap="none" spc="0" normalizeH="0" baseline="0" noProof="0" dirty="0">
              <a:ln>
                <a:noFill/>
              </a:ln>
              <a:solidFill>
                <a:srgbClr val="191C1D"/>
              </a:solidFill>
              <a:effectLst/>
              <a:uLnTx/>
              <a:uFillTx/>
              <a:latin typeface="Avenir"/>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CC"/>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ts val="880"/>
              <a:buFont typeface="Wingdings" pitchFamily="2" charset="2"/>
              <a:buNone/>
              <a:tabLst/>
              <a:defRPr/>
            </a:pPr>
            <a:endParaRPr kumimoji="0" lang="en-US" sz="1200" b="0" i="0" u="none" strike="noStrike" kern="1200" cap="none" spc="0" normalizeH="0" baseline="0" noProof="0" dirty="0">
              <a:ln>
                <a:noFill/>
              </a:ln>
              <a:solidFill>
                <a:srgbClr val="003366"/>
              </a:solidFill>
              <a:effectLst/>
              <a:uLnTx/>
              <a:uFillTx/>
              <a:latin typeface="Calibri" pitchFamily="34" charset="0"/>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200" b="0" i="0" u="none" strike="noStrike" kern="0" cap="none" spc="0" normalizeH="0" baseline="0" noProof="0" dirty="0">
              <a:ln>
                <a:noFill/>
              </a:ln>
              <a:solidFill>
                <a:srgbClr val="191C1D"/>
              </a:solidFill>
              <a:effectLst/>
              <a:uLnTx/>
              <a:uFillTx/>
              <a:latin typeface="Avenir"/>
              <a:cs typeface="Calibri" pitchFamily="34" charset="0"/>
            </a:endParaRPr>
          </a:p>
          <a:p>
            <a:pPr marL="0" marR="0" lvl="0" indent="0" algn="l" defTabSz="457200" rtl="0" eaLnBrk="0" fontAlgn="base" latinLnBrk="0" hangingPunct="0">
              <a:lnSpc>
                <a:spcPct val="100000"/>
              </a:lnSpc>
              <a:spcBef>
                <a:spcPts val="0"/>
              </a:spcBef>
              <a:spcAft>
                <a:spcPts val="0"/>
              </a:spcAft>
              <a:buClr>
                <a:srgbClr val="FFC000"/>
              </a:buClr>
              <a:buSzPct val="80000"/>
              <a:buFont typeface="Wingdings" pitchFamily="2" charset="2"/>
              <a:buNone/>
              <a:tabLst/>
              <a:defRPr/>
            </a:pPr>
            <a:endParaRPr kumimoji="0" lang="en-US" sz="1200" b="0" i="0" u="none" strike="noStrike" kern="0" cap="none" spc="0" normalizeH="0" baseline="0" noProof="0" dirty="0">
              <a:ln>
                <a:noFill/>
              </a:ln>
              <a:solidFill>
                <a:srgbClr val="191C1D"/>
              </a:solidFill>
              <a:effectLst/>
              <a:uLnTx/>
              <a:uFillTx/>
              <a:latin typeface="Avenir"/>
              <a:cs typeface="Calibri"/>
              <a:sym typeface="Calibri"/>
            </a:endParaRPr>
          </a:p>
          <a:p>
            <a:pPr marL="0" marR="0" lvl="0" indent="0" algn="l" defTabSz="457200" rtl="0" eaLnBrk="0" fontAlgn="base" latinLnBrk="0" hangingPunct="0">
              <a:lnSpc>
                <a:spcPct val="130909"/>
              </a:lnSpc>
              <a:spcBef>
                <a:spcPts val="0"/>
              </a:spcBef>
              <a:spcAft>
                <a:spcPts val="0"/>
              </a:spcAft>
              <a:buClr>
                <a:srgbClr val="FFC000"/>
              </a:buClr>
              <a:buSzPts val="880"/>
              <a:buFont typeface="Wingdings" pitchFamily="2" charset="2"/>
              <a:buNone/>
              <a:tabLst/>
              <a:defRPr/>
            </a:pPr>
            <a:endParaRPr kumimoji="0" lang="en-US" sz="500"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0" marR="0" lvl="0" indent="0" algn="l" defTabSz="457200" rtl="0" eaLnBrk="0" fontAlgn="base" latinLnBrk="0" hangingPunct="0">
              <a:lnSpc>
                <a:spcPct val="130909"/>
              </a:lnSpc>
              <a:spcBef>
                <a:spcPts val="0"/>
              </a:spcBef>
              <a:spcAft>
                <a:spcPts val="0"/>
              </a:spcAft>
              <a:buClr>
                <a:srgbClr val="FFC000"/>
              </a:buClr>
              <a:buSzPts val="880"/>
              <a:buFont typeface="Wingdings" pitchFamily="2" charset="2"/>
              <a:buNone/>
              <a:tabLst/>
              <a:defRPr/>
            </a:pPr>
            <a:endParaRPr kumimoji="0" lang="en-US" sz="5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sp>
        <p:nvSpPr>
          <p:cNvPr id="6" name="Google Shape;191;p2">
            <a:extLst>
              <a:ext uri="{FF2B5EF4-FFF2-40B4-BE49-F238E27FC236}">
                <a16:creationId xmlns:a16="http://schemas.microsoft.com/office/drawing/2014/main" id="{3522F10B-DE92-410E-B8A8-8A50997F8251}"/>
              </a:ext>
            </a:extLst>
          </p:cNvPr>
          <p:cNvSpPr txBox="1">
            <a:spLocks/>
          </p:cNvSpPr>
          <p:nvPr/>
        </p:nvSpPr>
        <p:spPr>
          <a:xfrm>
            <a:off x="7847704" y="1784147"/>
            <a:ext cx="3665035" cy="5231823"/>
          </a:xfrm>
          <a:prstGeom prst="rect">
            <a:avLst/>
          </a:prstGeom>
          <a:noFill/>
          <a:ln>
            <a:noFill/>
          </a:ln>
        </p:spPr>
        <p:txBody>
          <a:bodyPr spcFirstLastPara="1" wrap="square" lIns="45700" tIns="46025" rIns="45700" bIns="46025"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0"/>
              </a:spcBef>
              <a:spcAft>
                <a:spcPts val="0"/>
              </a:spcAft>
              <a:buClr>
                <a:srgbClr val="FFC000"/>
              </a:buClr>
              <a:buSzPts val="1440"/>
              <a:buFont typeface="Noto Sans Symbols"/>
              <a:buChar char="■"/>
              <a:defRPr sz="1800" b="1" i="0" u="none" strike="noStrike" cap="none">
                <a:solidFill>
                  <a:srgbClr val="003366"/>
                </a:solidFill>
                <a:latin typeface="Calibri"/>
                <a:ea typeface="Calibri"/>
                <a:cs typeface="Calibri"/>
                <a:sym typeface="Calibri"/>
              </a:defRPr>
            </a:lvl1pPr>
            <a:lvl2pPr marL="914400" marR="0" lvl="1" indent="-360044" algn="l" rtl="0">
              <a:lnSpc>
                <a:spcPct val="100000"/>
              </a:lnSpc>
              <a:spcBef>
                <a:spcPts val="1200"/>
              </a:spcBef>
              <a:spcAft>
                <a:spcPts val="0"/>
              </a:spcAft>
              <a:buClr>
                <a:srgbClr val="FFC000"/>
              </a:buClr>
              <a:buSzPts val="2070"/>
              <a:buFont typeface="Calibri"/>
              <a:buChar char="•"/>
              <a:defRPr sz="1800" b="1" i="0" u="none" strike="noStrike" cap="none">
                <a:solidFill>
                  <a:srgbClr val="003366"/>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AutoNum type="alphaUcPeriod"/>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FFC000"/>
              </a:buClr>
              <a:buSzPts val="1800"/>
              <a:buFont typeface="Noto Sans Symbols"/>
              <a:buChar char="⎯"/>
              <a:defRPr sz="1800" b="1" i="0" u="none" strike="noStrike" cap="none">
                <a:solidFill>
                  <a:srgbClr val="003366"/>
                </a:solidFill>
                <a:latin typeface="Calibri"/>
                <a:ea typeface="Calibri"/>
                <a:cs typeface="Calibri"/>
                <a:sym typeface="Calibri"/>
              </a:defRPr>
            </a:lvl4pPr>
            <a:lvl5pPr marL="2286000" marR="0" lvl="4" indent="-342900" algn="l" rtl="0">
              <a:lnSpc>
                <a:spcPct val="100000"/>
              </a:lnSpc>
              <a:spcBef>
                <a:spcPts val="1200"/>
              </a:spcBef>
              <a:spcAft>
                <a:spcPts val="0"/>
              </a:spcAft>
              <a:buClr>
                <a:schemeClr val="dk1"/>
              </a:buClr>
              <a:buSzPts val="1800"/>
              <a:buFont typeface="Calibri"/>
              <a:buChar char="–"/>
              <a:defRPr sz="1600" b="1" i="0" u="none" strike="noStrike" cap="none">
                <a:solidFill>
                  <a:srgbClr val="00336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90000"/>
              </a:lnSpc>
              <a:spcBef>
                <a:spcPts val="45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90000"/>
              </a:lnSpc>
              <a:spcBef>
                <a:spcPts val="45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90000"/>
              </a:lnSpc>
              <a:spcBef>
                <a:spcPts val="45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r>
              <a:rPr kumimoji="0" lang="en-US" sz="1400" b="1" i="0" u="none" strike="noStrike" kern="1200" cap="none" spc="0" normalizeH="0" baseline="0" noProof="0" dirty="0">
                <a:ln>
                  <a:noFill/>
                </a:ln>
                <a:solidFill>
                  <a:srgbClr val="0033CC"/>
                </a:solidFill>
                <a:effectLst/>
                <a:uLnTx/>
                <a:uFillTx/>
                <a:latin typeface="Calibri"/>
                <a:cs typeface="Calibri"/>
                <a:sym typeface="Calibri"/>
              </a:rPr>
              <a:t>Liz McCarthy</a:t>
            </a: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r>
              <a:rPr kumimoji="0" lang="en-US" sz="1400" b="0" i="0" u="none" strike="noStrike" kern="1200" cap="none" spc="0" normalizeH="0" baseline="0" noProof="0" dirty="0">
                <a:ln>
                  <a:noFill/>
                </a:ln>
                <a:solidFill>
                  <a:prstClr val="black"/>
                </a:solidFill>
                <a:effectLst/>
                <a:uLnTx/>
                <a:uFillTx/>
                <a:latin typeface="Calibri"/>
                <a:cs typeface="Calibri"/>
                <a:sym typeface="Calibri"/>
              </a:rPr>
              <a:t>Health Systems Director</a:t>
            </a: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r>
              <a:rPr kumimoji="0" lang="en-US" sz="1400" b="0" i="0" u="none" strike="noStrike" kern="1200" cap="none" spc="0" normalizeH="0" baseline="0" noProof="0" dirty="0">
                <a:ln>
                  <a:noFill/>
                </a:ln>
                <a:solidFill>
                  <a:prstClr val="black"/>
                </a:solidFill>
                <a:effectLst/>
                <a:uLnTx/>
                <a:uFillTx/>
                <a:latin typeface="Calibri"/>
                <a:cs typeface="Calibri"/>
                <a:sym typeface="Calibri"/>
              </a:rPr>
              <a:t>New England Region, Alzheimer’s Association</a:t>
            </a: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endParaRPr kumimoji="0" lang="en-US" sz="1400" b="1" i="0" u="none" strike="noStrike" kern="1200" cap="none" spc="0" normalizeH="0" baseline="0" noProof="0" dirty="0">
              <a:ln>
                <a:noFill/>
              </a:ln>
              <a:solidFill>
                <a:srgbClr val="0033CC"/>
              </a:solidFill>
              <a:effectLst/>
              <a:uLnTx/>
              <a:uFillTx/>
              <a:latin typeface="Calibri"/>
              <a:cs typeface="Calibri"/>
              <a:sym typeface="Calibri"/>
            </a:endParaRP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r>
              <a:rPr kumimoji="0" lang="en-US" sz="1400" b="1" i="0" u="none" strike="noStrike" kern="1200" cap="none" spc="0" normalizeH="0" baseline="0" noProof="0" dirty="0">
                <a:ln>
                  <a:noFill/>
                </a:ln>
                <a:solidFill>
                  <a:srgbClr val="0033CC"/>
                </a:solidFill>
                <a:effectLst/>
                <a:uLnTx/>
                <a:uFillTx/>
                <a:latin typeface="Calibri"/>
                <a:cs typeface="Calibri"/>
                <a:sym typeface="Calibri"/>
              </a:rPr>
              <a:t>Pam Mirick, RN</a:t>
            </a:r>
            <a:endParaRPr kumimoji="0" lang="en-US" sz="1400" b="1" i="0" u="none" strike="noStrike" kern="1200" cap="none" spc="0" normalizeH="0" baseline="0" noProof="0" dirty="0">
              <a:ln>
                <a:noFill/>
              </a:ln>
              <a:solidFill>
                <a:srgbClr val="003366"/>
              </a:solidFill>
              <a:effectLst/>
              <a:uLnTx/>
              <a:uFillTx/>
              <a:latin typeface="Calibri"/>
              <a:cs typeface="Calibri"/>
              <a:sym typeface="Calibri"/>
            </a:endParaRP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r>
              <a:rPr kumimoji="0" lang="en-US" sz="1400" b="0" i="0" u="none" strike="noStrike" kern="1200" cap="none" spc="0" normalizeH="0" baseline="0" noProof="0" dirty="0">
                <a:ln>
                  <a:noFill/>
                </a:ln>
                <a:solidFill>
                  <a:srgbClr val="000000"/>
                </a:solidFill>
                <a:effectLst/>
                <a:uLnTx/>
                <a:uFillTx/>
                <a:latin typeface="Calibri"/>
                <a:cs typeface="Calibri"/>
                <a:sym typeface="Calibri"/>
              </a:rPr>
              <a:t>Former Family Caregiver, Retired Nurse</a:t>
            </a:r>
          </a:p>
          <a:p>
            <a:pPr marL="0" marR="0" lvl="0" indent="0" algn="l" defTabSz="457200" rtl="0" eaLnBrk="1" fontAlgn="base" latinLnBrk="0" hangingPunct="1">
              <a:lnSpc>
                <a:spcPct val="100000"/>
              </a:lnSpc>
              <a:spcBef>
                <a:spcPts val="0"/>
              </a:spcBef>
              <a:spcAft>
                <a:spcPts val="0"/>
              </a:spcAft>
              <a:buClr>
                <a:srgbClr val="FFC000"/>
              </a:buClr>
              <a:buSzPts val="880"/>
              <a:buFont typeface="Noto Sans Symbols"/>
              <a:buNone/>
              <a:tabLst/>
              <a:defRPr/>
            </a:pPr>
            <a:endParaRPr kumimoji="0" lang="en-US" sz="1400" b="1" i="0" u="none" strike="noStrike" kern="1200" cap="none" spc="0" normalizeH="0" baseline="0" noProof="0" dirty="0">
              <a:ln>
                <a:noFill/>
              </a:ln>
              <a:solidFill>
                <a:srgbClr val="0033CC"/>
              </a:solidFill>
              <a:effectLst/>
              <a:uLnTx/>
              <a:uFillTx/>
              <a:latin typeface="Calibri" panose="020F0502020204030204" pitchFamily="34" charset="0"/>
              <a:cs typeface="Calibri" panose="020F0502020204030204" pitchFamily="34" charset="0"/>
              <a:sym typeface="Calibri"/>
            </a:endParaRPr>
          </a:p>
          <a:p>
            <a:pPr marL="0" marR="0" lvl="0" indent="0" algn="l" defTabSz="457200" rtl="0" eaLnBrk="1" fontAlgn="base" latinLnBrk="0" hangingPunct="1">
              <a:lnSpc>
                <a:spcPct val="100000"/>
              </a:lnSpc>
              <a:spcBef>
                <a:spcPts val="0"/>
              </a:spcBef>
              <a:spcAft>
                <a:spcPts val="0"/>
              </a:spcAft>
              <a:buClr>
                <a:srgbClr val="FFC000"/>
              </a:buClr>
              <a:buSzPts val="880"/>
              <a:buFont typeface="Noto Sans Symbols"/>
              <a:buNone/>
              <a:tabLst/>
              <a:defRPr/>
            </a:pPr>
            <a:r>
              <a:rPr kumimoji="0" lang="en-US" sz="1400" b="1" i="0" u="none" strike="noStrike" kern="1200" cap="none" spc="0" normalizeH="0" baseline="0" noProof="0" dirty="0">
                <a:ln>
                  <a:noFill/>
                </a:ln>
                <a:solidFill>
                  <a:srgbClr val="0033CC"/>
                </a:solidFill>
                <a:effectLst/>
                <a:uLnTx/>
                <a:uFillTx/>
                <a:latin typeface="Calibri" panose="020F0502020204030204" pitchFamily="34" charset="0"/>
                <a:cs typeface="Calibri" panose="020F0502020204030204" pitchFamily="34" charset="0"/>
                <a:sym typeface="Calibri"/>
              </a:rPr>
              <a:t>Christine Ritchie, MD, MSPH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Calibri"/>
              </a:rPr>
              <a:t>(Council Member)</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Kenneth L. Minaker Endowed Chair in Geriatric Medicine</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Research Director, MGH Division of Palliative Care and Geriatric Medicine</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Director, Mongan Institute Center for Aging and Serious Illness</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Director, MGH Dementia Care Collaborative</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Professor of Medicine, Harvard Medical School, Boston, MA</a:t>
            </a: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endParaRPr kumimoji="0" lang="en-US" sz="1400" b="1" i="0" u="none" strike="noStrike" kern="1200" cap="none" spc="0" normalizeH="0" baseline="0" noProof="0" dirty="0">
              <a:ln>
                <a:noFill/>
              </a:ln>
              <a:solidFill>
                <a:srgbClr val="0033CC"/>
              </a:solidFill>
              <a:effectLst/>
              <a:uLnTx/>
              <a:uFillTx/>
              <a:latin typeface="Calibri" panose="020F0502020204030204" pitchFamily="34" charset="0"/>
              <a:cs typeface="Calibri" panose="020F0502020204030204" pitchFamily="34" charset="0"/>
              <a:sym typeface="Calibri"/>
            </a:endParaRPr>
          </a:p>
          <a:p>
            <a:pPr marL="0" marR="0" lvl="0" indent="0" algn="l" defTabSz="457200" rtl="0" eaLnBrk="1" fontAlgn="auto" latinLnBrk="0" hangingPunct="1">
              <a:lnSpc>
                <a:spcPct val="100000"/>
              </a:lnSpc>
              <a:spcBef>
                <a:spcPts val="0"/>
              </a:spcBef>
              <a:spcAft>
                <a:spcPts val="0"/>
              </a:spcAft>
              <a:buClr>
                <a:srgbClr val="FFC000"/>
              </a:buClr>
              <a:buSzPts val="880"/>
              <a:buFont typeface="Noto Sans Symbols"/>
              <a:buNone/>
              <a:tabLst/>
              <a:defRPr/>
            </a:pPr>
            <a:r>
              <a:rPr kumimoji="0" lang="en-US" sz="1400" b="1" i="0" u="none" strike="noStrike" kern="1200" cap="none" spc="0" normalizeH="0" baseline="0" noProof="0" dirty="0">
                <a:ln>
                  <a:noFill/>
                </a:ln>
                <a:solidFill>
                  <a:srgbClr val="0033CC"/>
                </a:solidFill>
                <a:effectLst/>
                <a:uLnTx/>
                <a:uFillTx/>
                <a:latin typeface="Calibri" panose="020F0502020204030204" pitchFamily="34" charset="0"/>
                <a:cs typeface="Calibri" panose="020F0502020204030204" pitchFamily="34" charset="0"/>
                <a:sym typeface="Calibri"/>
              </a:rPr>
              <a:t>Amy Walsh</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Project Manager</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Institute for Health Care Improvement (IHI)</a:t>
            </a:r>
          </a:p>
          <a:p>
            <a:pPr marL="0" marR="0" lvl="0" indent="0" algn="l" defTabSz="457200" rtl="0" eaLnBrk="0" fontAlgn="base" latinLnBrk="0" hangingPunct="0">
              <a:lnSpc>
                <a:spcPct val="100000"/>
              </a:lnSpc>
              <a:spcBef>
                <a:spcPts val="0"/>
              </a:spcBef>
              <a:spcAft>
                <a:spcPts val="0"/>
              </a:spcAft>
              <a:buClr>
                <a:srgbClr val="FFC000"/>
              </a:buClr>
              <a:buSzPct val="80000"/>
              <a:buFont typeface="Noto Sans Symbols"/>
              <a:buNone/>
              <a:tabLst/>
              <a:defRPr/>
            </a:pPr>
            <a:r>
              <a:rPr kumimoji="0" lang="en-US" sz="1400" b="0" i="0" u="none" strike="noStrike" kern="0" cap="none" spc="0" normalizeH="0" baseline="0" noProof="0" dirty="0">
                <a:ln>
                  <a:noFill/>
                </a:ln>
                <a:solidFill>
                  <a:srgbClr val="191C1D"/>
                </a:solidFill>
                <a:effectLst/>
                <a:uLnTx/>
                <a:uFillTx/>
                <a:latin typeface="Calibri" panose="020F0502020204030204" pitchFamily="34" charset="0"/>
                <a:cs typeface="Calibri" panose="020F0502020204030204" pitchFamily="34" charset="0"/>
                <a:sym typeface="Calibri"/>
              </a:rPr>
              <a:t>Boston, MA </a:t>
            </a:r>
            <a:endParaRPr kumimoji="0" lang="en-US" sz="1200" b="1" i="0" u="none" strike="noStrike" kern="1200" cap="none" spc="0" normalizeH="0" baseline="0" noProof="0" dirty="0">
              <a:ln>
                <a:noFill/>
              </a:ln>
              <a:solidFill>
                <a:srgbClr val="0033CC"/>
              </a:solidFill>
              <a:effectLst/>
              <a:uLnTx/>
              <a:uFillTx/>
              <a:latin typeface="Calibri" panose="020F0502020204030204" pitchFamily="34" charset="0"/>
              <a:cs typeface="Calibri"/>
              <a:sym typeface="Calibri"/>
            </a:endParaRPr>
          </a:p>
        </p:txBody>
      </p:sp>
      <p:sp>
        <p:nvSpPr>
          <p:cNvPr id="8" name="Google Shape;190;p2">
            <a:extLst>
              <a:ext uri="{FF2B5EF4-FFF2-40B4-BE49-F238E27FC236}">
                <a16:creationId xmlns:a16="http://schemas.microsoft.com/office/drawing/2014/main" id="{ACBAEB52-B81B-49CB-B6C4-43645C27B8A2}"/>
              </a:ext>
            </a:extLst>
          </p:cNvPr>
          <p:cNvSpPr txBox="1">
            <a:spLocks/>
          </p:cNvSpPr>
          <p:nvPr/>
        </p:nvSpPr>
        <p:spPr bwMode="auto">
          <a:xfrm>
            <a:off x="866059" y="906202"/>
            <a:ext cx="5018373" cy="771992"/>
          </a:xfrm>
          <a:prstGeom prst="rect">
            <a:avLst/>
          </a:prstGeom>
          <a:noFill/>
          <a:ln w="9525">
            <a:solidFill>
              <a:schemeClr val="bg1"/>
            </a:solid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457200" rtl="0" eaLnBrk="0" fontAlgn="base" latinLnBrk="0" hangingPunct="0">
              <a:lnSpc>
                <a:spcPct val="109090"/>
              </a:lnSpc>
              <a:spcBef>
                <a:spcPts val="0"/>
              </a:spcBef>
              <a:spcAft>
                <a:spcPts val="0"/>
              </a:spcAft>
              <a:buClrTx/>
              <a:buSzPts val="880"/>
              <a:buFont typeface="Wingdings" pitchFamily="2" charset="2"/>
              <a:buNone/>
              <a:tabLst/>
              <a:defRPr/>
            </a:pPr>
            <a:r>
              <a:rPr lang="en-US" sz="1400" b="1" dirty="0">
                <a:solidFill>
                  <a:srgbClr val="008080"/>
                </a:solidFill>
                <a:latin typeface="Calibri" panose="020F0502020204030204" pitchFamily="34" charset="0"/>
                <a:ea typeface="Calibri" panose="020F0502020204030204" pitchFamily="34" charset="0"/>
                <a:cs typeface="Calibri" panose="020F0502020204030204" pitchFamily="34" charset="0"/>
              </a:rPr>
              <a:t>Alina Sibley, CNP (through August 2024)</a:t>
            </a:r>
          </a:p>
          <a:p>
            <a:pPr marL="0" indent="0">
              <a:spcAft>
                <a:spcPts val="0"/>
              </a:spcAft>
              <a:buNone/>
            </a:pPr>
            <a:r>
              <a:rPr lang="en-US" sz="14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Team Lead for Geri-Pal Home Care, Baystate Health, Springfield, MA</a:t>
            </a:r>
            <a:endParaRPr lang="en-US" sz="1400" b="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00000"/>
              </a:lnSpc>
              <a:spcBef>
                <a:spcPts val="0"/>
              </a:spcBef>
              <a:spcAft>
                <a:spcPts val="0"/>
              </a:spcAft>
              <a:buClrTx/>
              <a:buSzPts val="1120"/>
              <a:buFont typeface="Wingdings" pitchFamily="2" charset="2"/>
              <a:buNone/>
              <a:tabLst/>
              <a:defRPr/>
            </a:pPr>
            <a:endParaRPr kumimoji="0" lang="en-US" sz="1400" b="0" i="0" u="none" strike="noStrike" kern="0" cap="none" spc="0" normalizeH="0" baseline="0" noProof="0" dirty="0">
              <a:ln>
                <a:noFill/>
              </a:ln>
              <a:solidFill>
                <a:prstClr val="black"/>
              </a:solidFill>
              <a:effectLst/>
              <a:uLnTx/>
              <a:uFillTx/>
              <a:latin typeface="Calibri" pitchFamily="34" charset="0"/>
              <a:ea typeface="Arial"/>
              <a:cs typeface="Calibri" pitchFamily="34" charset="0"/>
              <a:sym typeface="Arial"/>
            </a:endParaRPr>
          </a:p>
          <a:p>
            <a:pPr marL="0" marR="0" lvl="0" indent="0" algn="l" defTabSz="457200" rtl="0" eaLnBrk="0" fontAlgn="base" latinLnBrk="0" hangingPunct="0">
              <a:lnSpc>
                <a:spcPct val="100000"/>
              </a:lnSpc>
              <a:spcBef>
                <a:spcPts val="0"/>
              </a:spcBef>
              <a:spcAft>
                <a:spcPts val="0"/>
              </a:spcAft>
              <a:buClrTx/>
              <a:buSzPts val="1440"/>
              <a:buFont typeface="Wingdings" pitchFamily="2" charset="2"/>
              <a:buNone/>
              <a:tabLst/>
              <a:defRPr/>
            </a:pPr>
            <a:endParaRPr kumimoji="0" lang="en-US" sz="24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9" name="Slide Number Placeholder 8">
            <a:extLst>
              <a:ext uri="{FF2B5EF4-FFF2-40B4-BE49-F238E27FC236}">
                <a16:creationId xmlns:a16="http://schemas.microsoft.com/office/drawing/2014/main" id="{0BE8561D-83C2-D041-446F-99D217949994}"/>
              </a:ext>
            </a:extLst>
          </p:cNvPr>
          <p:cNvSpPr>
            <a:spLocks noGrp="1"/>
          </p:cNvSpPr>
          <p:nvPr>
            <p:ph type="sldNum" sz="quarter" idx="12"/>
          </p:nvPr>
        </p:nvSpPr>
        <p:spPr>
          <a:xfrm>
            <a:off x="11059886" y="6356352"/>
            <a:ext cx="45024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75A37E-A0A3-4732-A704-04C5A05FF50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33E58357-7D69-480E-F2BA-E563662DB242}"/>
              </a:ext>
            </a:extLst>
          </p:cNvPr>
          <p:cNvSpPr txBox="1"/>
          <p:nvPr/>
        </p:nvSpPr>
        <p:spPr>
          <a:xfrm>
            <a:off x="0" y="0"/>
            <a:ext cx="12192000" cy="523220"/>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The Council’s Team on Interdisciplinary Dementia Care</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64091F26-31E1-BFE5-88B9-13EBD2BA6A00}"/>
              </a:ext>
            </a:extLst>
          </p:cNvPr>
          <p:cNvSpPr txBox="1"/>
          <p:nvPr/>
        </p:nvSpPr>
        <p:spPr>
          <a:xfrm>
            <a:off x="6097895" y="830655"/>
            <a:ext cx="5412787" cy="738664"/>
          </a:xfrm>
          <a:prstGeom prst="rect">
            <a:avLst/>
          </a:prstGeom>
        </p:spPr>
        <p:txBody>
          <a:bodyPr wrap="square" rtlCol="0">
            <a:spAutoFit/>
          </a:bodyPr>
          <a:lstStyle/>
          <a:p>
            <a:pPr marL="0" marR="0"/>
            <a:r>
              <a:rPr lang="en-US" sz="1400" b="1" dirty="0">
                <a:solidFill>
                  <a:srgbClr val="008080"/>
                </a:solidFill>
                <a:latin typeface="Calibri" panose="020F0502020204030204" pitchFamily="34" charset="0"/>
                <a:cs typeface="Calibri" panose="020F0502020204030204" pitchFamily="34" charset="0"/>
              </a:rPr>
              <a:t>Christopher Wight, LICSW</a:t>
            </a:r>
            <a:br>
              <a:rPr lang="en-US" sz="1400" b="1" dirty="0">
                <a:solidFill>
                  <a:srgbClr val="008080"/>
                </a:solidFill>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latin typeface="Calibri" panose="020F0502020204030204" pitchFamily="34" charset="0"/>
                <a:cs typeface="Calibri" panose="020F0502020204030204" pitchFamily="34" charset="0"/>
              </a:rPr>
              <a:t>Clinical Social Worker, Memory Disorders Unit</a:t>
            </a:r>
          </a:p>
          <a:p>
            <a:pPr marL="0" marR="0"/>
            <a:r>
              <a:rPr lang="en-US" sz="1400" dirty="0">
                <a:solidFill>
                  <a:srgbClr val="000000"/>
                </a:solidFill>
                <a:latin typeface="Calibri" panose="020F0502020204030204" pitchFamily="34" charset="0"/>
                <a:cs typeface="Calibri" panose="020F0502020204030204" pitchFamily="34" charset="0"/>
              </a:rPr>
              <a:t>Department of Neurology, Massachusetts General Hospital, Boston, MA</a:t>
            </a:r>
            <a:endParaRPr lang="en-US" sz="1400" b="1" u="sng"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5E2878-BC8A-5DD3-DB3F-9004E6CC83CA}"/>
              </a:ext>
            </a:extLst>
          </p:cNvPr>
          <p:cNvSpPr txBox="1"/>
          <p:nvPr/>
        </p:nvSpPr>
        <p:spPr>
          <a:xfrm>
            <a:off x="4561242" y="591670"/>
            <a:ext cx="1449308" cy="338554"/>
          </a:xfrm>
          <a:prstGeom prst="rect">
            <a:avLst/>
          </a:prstGeom>
          <a:noFill/>
        </p:spPr>
        <p:txBody>
          <a:bodyPr wrap="none" rtlCol="0">
            <a:spAutoFit/>
          </a:bodyPr>
          <a:lstStyle/>
          <a:p>
            <a:r>
              <a:rPr lang="en-US" sz="1600" b="1" dirty="0">
                <a:solidFill>
                  <a:srgbClr val="008080"/>
                </a:solidFill>
                <a:latin typeface="Calibri" panose="020F0502020204030204" pitchFamily="34" charset="0"/>
                <a:cs typeface="Calibri" panose="020F0502020204030204" pitchFamily="34" charset="0"/>
              </a:rPr>
              <a:t>Team Co-Leads</a:t>
            </a:r>
          </a:p>
        </p:txBody>
      </p:sp>
    </p:spTree>
    <p:extLst>
      <p:ext uri="{BB962C8B-B14F-4D97-AF65-F5344CB8AC3E}">
        <p14:creationId xmlns:p14="http://schemas.microsoft.com/office/powerpoint/2010/main" val="409028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a:extLst>
              <a:ext uri="{FF2B5EF4-FFF2-40B4-BE49-F238E27FC236}">
                <a16:creationId xmlns:a16="http://schemas.microsoft.com/office/drawing/2014/main" id="{7613A795-8C5A-4E10-9BB2-774F4A01C8E6}"/>
              </a:ext>
            </a:extLst>
          </p:cNvPr>
          <p:cNvSpPr txBox="1"/>
          <p:nvPr/>
        </p:nvSpPr>
        <p:spPr>
          <a:xfrm>
            <a:off x="6467707" y="1438508"/>
            <a:ext cx="5241073" cy="4125952"/>
          </a:xfrm>
          <a:prstGeom prst="rect">
            <a:avLst/>
          </a:prstGeom>
          <a:solidFill>
            <a:srgbClr val="4472C4">
              <a:lumMod val="20000"/>
              <a:lumOff val="80000"/>
            </a:srgbClr>
          </a:solidFill>
          <a:ln w="28575">
            <a:solidFill>
              <a:srgbClr val="0043C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3990" marR="0" lvl="0" indent="0" algn="ctr" defTabSz="457200" rtl="0" eaLnBrk="1" fontAlgn="auto" latinLnBrk="0" hangingPunct="1">
              <a:lnSpc>
                <a:spcPct val="107000"/>
              </a:lnSpc>
              <a:spcBef>
                <a:spcPts val="1200"/>
              </a:spcBef>
              <a:spcAft>
                <a:spcPts val="5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3990" marR="0" lvl="0" indent="0" algn="ctr" defTabSz="457200" rtl="0" eaLnBrk="1" fontAlgn="auto" latinLnBrk="0" hangingPunct="1">
              <a:lnSpc>
                <a:spcPct val="107000"/>
              </a:lnSpc>
              <a:spcBef>
                <a:spcPts val="1200"/>
              </a:spcBef>
              <a:spcAft>
                <a:spcPts val="5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Original Goal</a:t>
            </a:r>
          </a:p>
          <a:p>
            <a:pPr marL="17399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990" algn="ctr">
              <a:lnSpc>
                <a:spcPct val="107000"/>
              </a:lnSpc>
              <a:spcBef>
                <a:spcPts val="1200"/>
              </a:spcBef>
              <a:spcAft>
                <a:spcPts val="500"/>
              </a:spcAft>
              <a:defRPr/>
            </a:pPr>
            <a:r>
              <a:rPr kumimoji="0" lang="en-US"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Develop a plan that ensures that staff in primary care across the state receive the training and support needed to build and retain interprofessional dementia care teams</a:t>
            </a:r>
          </a:p>
          <a:p>
            <a:pPr marL="173990" marR="0" lvl="0" indent="0" algn="ctr" defTabSz="457200" rtl="0" eaLnBrk="1" fontAlgn="auto" latinLnBrk="0" hangingPunct="1">
              <a:lnSpc>
                <a:spcPct val="107000"/>
              </a:lnSpc>
              <a:spcBef>
                <a:spcPts val="120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doctors looking at a file&#10;&#10;Description automatically generated">
            <a:extLst>
              <a:ext uri="{FF2B5EF4-FFF2-40B4-BE49-F238E27FC236}">
                <a16:creationId xmlns:a16="http://schemas.microsoft.com/office/drawing/2014/main" id="{FA5B96EA-A1C0-627B-916B-8CC92B685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98" y="1460809"/>
            <a:ext cx="5800375" cy="4078389"/>
          </a:xfrm>
          <a:prstGeom prst="rect">
            <a:avLst/>
          </a:prstGeom>
          <a:ln w="38100">
            <a:solidFill>
              <a:srgbClr val="0043C8"/>
            </a:solidFill>
          </a:ln>
        </p:spPr>
      </p:pic>
      <p:sp>
        <p:nvSpPr>
          <p:cNvPr id="3" name="TextBox 2">
            <a:extLst>
              <a:ext uri="{FF2B5EF4-FFF2-40B4-BE49-F238E27FC236}">
                <a16:creationId xmlns:a16="http://schemas.microsoft.com/office/drawing/2014/main" id="{000763E7-2EFB-B77A-F2A1-EF5110C808D2}"/>
              </a:ext>
            </a:extLst>
          </p:cNvPr>
          <p:cNvSpPr txBox="1"/>
          <p:nvPr/>
        </p:nvSpPr>
        <p:spPr>
          <a:xfrm>
            <a:off x="6486294" y="5056281"/>
            <a:ext cx="4998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Massachusetts State Plan on Alzheimer’s Disease and Related Dementias</a:t>
            </a:r>
          </a:p>
        </p:txBody>
      </p:sp>
      <p:sp>
        <p:nvSpPr>
          <p:cNvPr id="4" name="Rectangle 2">
            <a:extLst>
              <a:ext uri="{FF2B5EF4-FFF2-40B4-BE49-F238E27FC236}">
                <a16:creationId xmlns:a16="http://schemas.microsoft.com/office/drawing/2014/main" id="{D6AAEB2D-B8F6-85AD-6F72-459A026FF7C2}"/>
              </a:ext>
            </a:extLst>
          </p:cNvPr>
          <p:cNvSpPr>
            <a:spLocks noChangeArrowheads="1"/>
          </p:cNvSpPr>
          <p:nvPr/>
        </p:nvSpPr>
        <p:spPr bwMode="auto">
          <a:xfrm>
            <a:off x="0" y="0"/>
            <a:ext cx="12192000" cy="702527"/>
          </a:xfrm>
          <a:prstGeom prst="rect">
            <a:avLst/>
          </a:prstGeom>
          <a:solidFill>
            <a:srgbClr val="003366"/>
          </a:solidFill>
          <a:ln w="9525">
            <a:solidFill>
              <a:srgbClr val="000000"/>
            </a:solidFill>
            <a:miter lim="800000"/>
            <a:headEnd/>
            <a:tailEnd/>
          </a:ln>
        </p:spPr>
        <p:txBody>
          <a:bodyPr/>
          <a:lstStyle/>
          <a:p>
            <a:pPr marL="0" marR="0" lvl="0" indent="0" algn="ctr" defTabSz="457200" rtl="0" eaLnBrk="0" fontAlgn="base" latinLnBrk="0" hangingPunct="0">
              <a:lnSpc>
                <a:spcPct val="100000"/>
              </a:lnSpc>
              <a:spcBef>
                <a:spcPts val="120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40BD461-5FCB-2474-34F7-E91B05A63C11}"/>
              </a:ext>
            </a:extLst>
          </p:cNvPr>
          <p:cNvSpPr txBox="1"/>
          <p:nvPr/>
        </p:nvSpPr>
        <p:spPr>
          <a:xfrm>
            <a:off x="-100361" y="111511"/>
            <a:ext cx="12192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Our Team’s Original Goal</a:t>
            </a:r>
            <a:endParaRPr kumimoji="0" lang="en-US" sz="3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C30B20B8-F850-A5EA-08A3-5BC9584B2FFE}"/>
              </a:ext>
            </a:extLst>
          </p:cNvPr>
          <p:cNvSpPr>
            <a:spLocks noGrp="1"/>
          </p:cNvSpPr>
          <p:nvPr>
            <p:ph type="sldNum" sz="quarter" idx="12"/>
          </p:nvPr>
        </p:nvSpPr>
        <p:spPr>
          <a:xfrm>
            <a:off x="11528981" y="6410781"/>
            <a:ext cx="45618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599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499C-4FF6-D450-6001-3E9117689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21D44-FAB4-E9C4-444F-20E0D7BF765E}"/>
              </a:ext>
            </a:extLst>
          </p:cNvPr>
          <p:cNvSpPr>
            <a:spLocks noGrp="1"/>
          </p:cNvSpPr>
          <p:nvPr>
            <p:ph type="title"/>
          </p:nvPr>
        </p:nvSpPr>
        <p:spPr>
          <a:xfrm>
            <a:off x="1014761" y="0"/>
            <a:ext cx="11177239" cy="936702"/>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pic>
        <p:nvPicPr>
          <p:cNvPr id="2050" name="Picture 2" descr="Checkmark.">
            <a:extLst>
              <a:ext uri="{FF2B5EF4-FFF2-40B4-BE49-F238E27FC236}">
                <a16:creationId xmlns:a16="http://schemas.microsoft.com/office/drawing/2014/main" id="{478909BF-32F2-B29F-47E9-BD2DEB3A7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66613" cy="89341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015076-1122-CFAA-9DC2-0D6AD3C03D8F}"/>
              </a:ext>
            </a:extLst>
          </p:cNvPr>
          <p:cNvSpPr txBox="1"/>
          <p:nvPr/>
        </p:nvSpPr>
        <p:spPr>
          <a:xfrm flipH="1">
            <a:off x="1807280" y="1108038"/>
            <a:ext cx="9886281" cy="646331"/>
          </a:xfrm>
          <a:prstGeom prst="rect">
            <a:avLst/>
          </a:prstGeom>
          <a:solidFill>
            <a:schemeClr val="bg1"/>
          </a:solidFill>
          <a:ln w="38100">
            <a:noFill/>
          </a:ln>
        </p:spPr>
        <p:txBody>
          <a:bodyPr wrap="square" rtlCol="0">
            <a:spAutoFit/>
          </a:bodyPr>
          <a:lstStyle/>
          <a:p>
            <a:pPr marL="398463" marR="0" lvl="0" indent="-398463" algn="l" defTabSz="457200" rtl="0" eaLnBrk="1" fontAlgn="auto" latinLnBrk="0" hangingPunct="1">
              <a:lnSpc>
                <a:spcPct val="100000"/>
              </a:lnSpc>
              <a:spcBef>
                <a:spcPts val="0"/>
              </a:spcBef>
              <a:spcAft>
                <a:spcPts val="1800"/>
              </a:spcAft>
              <a:buClr>
                <a:prstClr val="black"/>
              </a:buClr>
              <a:buSzTx/>
              <a:tabLst>
                <a:tab pos="398463" algn="l"/>
              </a:tabLst>
              <a:defRPr/>
            </a:pPr>
            <a:r>
              <a:rPr kumimoji="0" lang="en-US" sz="36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a:t>
            </a:r>
            <a:r>
              <a:rPr kumimoji="0" lang="en-US" sz="24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kumimoji="0" lang="en-US" sz="2000" b="1" i="0" u="none" strike="noStrike" kern="1200" cap="none" spc="0" normalizeH="0" baseline="0" noProof="0" dirty="0">
                <a:ln>
                  <a:noFill/>
                </a:ln>
                <a:solidFill>
                  <a:srgbClr val="00339A"/>
                </a:solidFill>
                <a:effectLst/>
                <a:uLnTx/>
                <a:uFillTx/>
                <a:latin typeface="Aptos" panose="02110004020202020204"/>
                <a:ea typeface="+mn-ea"/>
                <a:cs typeface="+mn-cs"/>
                <a:sym typeface="Wingdings" panose="05000000000000000000" pitchFamily="2" charset="2"/>
              </a:rPr>
              <a:t>Reviewed Gaps </a:t>
            </a:r>
            <a:r>
              <a:rPr lang="en-US" sz="2000" b="1" dirty="0">
                <a:solidFill>
                  <a:srgbClr val="00339A"/>
                </a:solidFill>
                <a:latin typeface="Aptos" panose="02110004020202020204"/>
              </a:rPr>
              <a:t>Within Current Dementia Care System</a:t>
            </a:r>
            <a:endParaRPr lang="en-US" b="1" dirty="0">
              <a:solidFill>
                <a:srgbClr val="00339A"/>
              </a:solidFill>
              <a:latin typeface="Aptos" panose="02110004020202020204"/>
            </a:endParaRPr>
          </a:p>
        </p:txBody>
      </p:sp>
      <p:sp>
        <p:nvSpPr>
          <p:cNvPr id="10" name="TextBox 9">
            <a:extLst>
              <a:ext uri="{FF2B5EF4-FFF2-40B4-BE49-F238E27FC236}">
                <a16:creationId xmlns:a16="http://schemas.microsoft.com/office/drawing/2014/main" id="{6F74D8AC-F2F7-4423-B7A5-CF7A2C01D828}"/>
              </a:ext>
            </a:extLst>
          </p:cNvPr>
          <p:cNvSpPr txBox="1"/>
          <p:nvPr/>
        </p:nvSpPr>
        <p:spPr>
          <a:xfrm>
            <a:off x="1003611" y="223023"/>
            <a:ext cx="11188390"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lang="en-US" sz="2800" b="1" kern="0" dirty="0">
                <a:solidFill>
                  <a:srgbClr val="FFC000"/>
                </a:solidFill>
                <a:latin typeface="Calibri" pitchFamily="34" charset="0"/>
                <a:cs typeface="Calibri" pitchFamily="34" charset="0"/>
              </a:rPr>
              <a:t>Updates and </a:t>
            </a: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Accomplishments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Slide Number Placeholder 4">
            <a:extLst>
              <a:ext uri="{FF2B5EF4-FFF2-40B4-BE49-F238E27FC236}">
                <a16:creationId xmlns:a16="http://schemas.microsoft.com/office/drawing/2014/main" id="{91B0091A-6C40-3C52-B041-D5367CF93FF3}"/>
              </a:ext>
            </a:extLst>
          </p:cNvPr>
          <p:cNvSpPr txBox="1">
            <a:spLocks/>
          </p:cNvSpPr>
          <p:nvPr/>
        </p:nvSpPr>
        <p:spPr>
          <a:xfrm>
            <a:off x="11632677" y="6410781"/>
            <a:ext cx="35249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308898E8-F47A-92F1-8913-AADBFE0C998A}"/>
              </a:ext>
            </a:extLst>
          </p:cNvPr>
          <p:cNvSpPr/>
          <p:nvPr/>
        </p:nvSpPr>
        <p:spPr>
          <a:xfrm>
            <a:off x="305457" y="2152650"/>
            <a:ext cx="11517197" cy="3925421"/>
          </a:xfrm>
          <a:prstGeom prst="roundRect">
            <a:avLst/>
          </a:prstGeom>
          <a:solidFill>
            <a:srgbClr val="FEF4F0"/>
          </a:solidFill>
          <a:ln w="38100">
            <a:solidFill>
              <a:srgbClr val="0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3" indent="3883025" defTabSz="457200" rtl="0" eaLnBrk="1" fontAlgn="auto" latinLnBrk="0" hangingPunct="1">
              <a:lnSpc>
                <a:spcPct val="100000"/>
              </a:lnSpc>
              <a:spcBef>
                <a:spcPts val="0"/>
              </a:spcBef>
              <a:spcAft>
                <a:spcPts val="500"/>
              </a:spcAft>
              <a:buClrTx/>
              <a:buSzTx/>
              <a:tabLst/>
              <a:defRPr/>
            </a:pPr>
            <a:r>
              <a:rPr kumimoji="0" lang="en-US" b="1" i="1" u="none" strike="noStrike" kern="1200" cap="none" spc="0" normalizeH="0" baseline="0" noProof="0" dirty="0">
                <a:ln>
                  <a:noFill/>
                </a:ln>
                <a:solidFill>
                  <a:srgbClr val="002060"/>
                </a:solidFill>
                <a:effectLst/>
                <a:uLnTx/>
                <a:uFillTx/>
                <a:latin typeface="Aptos" panose="02110004020202020204"/>
                <a:ea typeface="+mn-ea"/>
                <a:cs typeface="+mn-cs"/>
              </a:rPr>
              <a:t>Gaps in Dementia Care</a:t>
            </a:r>
          </a:p>
          <a:p>
            <a:pPr marL="344488" marR="0" lvl="3" indent="-344488"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1C2D3B"/>
                </a:solidFill>
                <a:effectLst/>
                <a:uLnTx/>
                <a:uFillTx/>
                <a:latin typeface="Aptos" panose="02110004020202020204"/>
                <a:ea typeface="+mn-ea"/>
                <a:cs typeface="+mn-cs"/>
              </a:rPr>
              <a:t>Caregiver support and education</a:t>
            </a:r>
            <a:endParaRPr kumimoji="0" lang="en-US" b="0" i="1" u="none" strike="noStrike" kern="1200" cap="none" spc="0" normalizeH="0" baseline="0" noProof="0" dirty="0">
              <a:ln>
                <a:noFill/>
              </a:ln>
              <a:solidFill>
                <a:srgbClr val="1C2D3B"/>
              </a:solidFill>
              <a:effectLst/>
              <a:uLnTx/>
              <a:uFillTx/>
              <a:latin typeface="Aptos" panose="02110004020202020204"/>
              <a:ea typeface="+mn-ea"/>
              <a:cs typeface="+mn-cs"/>
            </a:endParaRPr>
          </a:p>
          <a:p>
            <a:pPr marL="344488" marR="0" lvl="3" indent="-344488"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0" i="1" u="none" strike="noStrike" kern="1200" cap="none" spc="0" normalizeH="0" baseline="0" noProof="0" dirty="0">
                <a:ln>
                  <a:noFill/>
                </a:ln>
                <a:solidFill>
                  <a:srgbClr val="1C2D3B"/>
                </a:solidFill>
                <a:effectLst/>
                <a:uLnTx/>
                <a:uFillTx/>
                <a:latin typeface="Aptos" panose="02110004020202020204"/>
                <a:ea typeface="+mn-ea"/>
                <a:cs typeface="+mn-cs"/>
              </a:rPr>
              <a:t>Clinical and nonclinical </a:t>
            </a:r>
            <a:r>
              <a:rPr kumimoji="0" lang="en-US" b="1" i="1" u="none" strike="noStrike" kern="1200" cap="none" spc="0" normalizeH="0" baseline="0" noProof="0" dirty="0">
                <a:ln>
                  <a:noFill/>
                </a:ln>
                <a:solidFill>
                  <a:srgbClr val="1C2D3B"/>
                </a:solidFill>
                <a:effectLst/>
                <a:uLnTx/>
                <a:uFillTx/>
                <a:latin typeface="Aptos" panose="02110004020202020204"/>
                <a:ea typeface="+mn-ea"/>
                <a:cs typeface="+mn-cs"/>
              </a:rPr>
              <a:t>care navigation/care planning</a:t>
            </a:r>
          </a:p>
          <a:p>
            <a:pPr marL="344488" marR="0" lvl="3" indent="-344488"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1" i="1" u="none" strike="noStrike" kern="1200" cap="none" spc="0" normalizeH="0" baseline="0" noProof="0" dirty="0">
                <a:ln>
                  <a:noFill/>
                </a:ln>
                <a:solidFill>
                  <a:srgbClr val="1C2D3B"/>
                </a:solidFill>
                <a:effectLst/>
                <a:uLnTx/>
                <a:uFillTx/>
                <a:latin typeface="Aptos" panose="02110004020202020204"/>
                <a:ea typeface="+mn-ea"/>
                <a:cs typeface="+mn-cs"/>
              </a:rPr>
              <a:t>Coordination </a:t>
            </a:r>
            <a:r>
              <a:rPr kumimoji="0" lang="en-US" b="0" i="1" u="none" strike="noStrike" kern="1200" cap="none" spc="0" normalizeH="0" baseline="0" noProof="0" dirty="0">
                <a:ln>
                  <a:noFill/>
                </a:ln>
                <a:solidFill>
                  <a:srgbClr val="1C2D3B"/>
                </a:solidFill>
                <a:effectLst/>
                <a:uLnTx/>
                <a:uFillTx/>
                <a:latin typeface="Aptos" panose="02110004020202020204"/>
                <a:ea typeface="+mn-ea"/>
                <a:cs typeface="+mn-cs"/>
              </a:rPr>
              <a:t>with care for other chronic conditions</a:t>
            </a:r>
          </a:p>
          <a:p>
            <a:pPr marL="344488" marR="0" lvl="3" indent="-344488"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1" i="1" u="none" strike="noStrike" kern="1200" cap="none" spc="0" normalizeH="0" baseline="0" noProof="0" dirty="0">
                <a:ln>
                  <a:noFill/>
                </a:ln>
                <a:solidFill>
                  <a:srgbClr val="1C2D3B"/>
                </a:solidFill>
                <a:effectLst/>
                <a:uLnTx/>
                <a:uFillTx/>
                <a:latin typeface="Aptos" panose="02110004020202020204"/>
                <a:ea typeface="+mn-ea"/>
                <a:cs typeface="+mn-cs"/>
              </a:rPr>
              <a:t>Home safety and behavior management</a:t>
            </a:r>
          </a:p>
          <a:p>
            <a:pPr marL="344488" marR="0" lvl="3" indent="-344488"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b="1" i="1" u="none" strike="noStrike" kern="1200" cap="none" spc="0" normalizeH="0" baseline="0" noProof="0" dirty="0">
                <a:ln>
                  <a:noFill/>
                </a:ln>
                <a:solidFill>
                  <a:srgbClr val="1C2D3B"/>
                </a:solidFill>
                <a:effectLst/>
                <a:uLnTx/>
                <a:uFillTx/>
                <a:latin typeface="Aptos" panose="02110004020202020204"/>
                <a:ea typeface="+mn-ea"/>
                <a:cs typeface="+mn-cs"/>
              </a:rPr>
              <a:t>Medical and community care integration</a:t>
            </a:r>
          </a:p>
          <a:p>
            <a:pPr marL="344488" lvl="3" indent="-344488">
              <a:spcAft>
                <a:spcPts val="1000"/>
              </a:spcAft>
              <a:buFont typeface="Arial" panose="020B0604020202020204" pitchFamily="34" charset="0"/>
              <a:buChar char="•"/>
              <a:defRPr/>
            </a:pPr>
            <a:r>
              <a:rPr kumimoji="0" lang="en-US" b="1" i="1" u="none" strike="noStrike" kern="1200" cap="none" spc="0" normalizeH="0" baseline="0" noProof="0" dirty="0">
                <a:ln>
                  <a:noFill/>
                </a:ln>
                <a:solidFill>
                  <a:srgbClr val="1C2D3B"/>
                </a:solidFill>
                <a:effectLst/>
                <a:uLnTx/>
                <a:uFillTx/>
                <a:latin typeface="Aptos" panose="02110004020202020204"/>
                <a:ea typeface="+mn-ea"/>
                <a:cs typeface="+mn-cs"/>
              </a:rPr>
              <a:t>General understanding of dementia risk factors</a:t>
            </a:r>
          </a:p>
          <a:p>
            <a:pPr marL="1657350" marR="0" lvl="3" indent="-28575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b="1" i="1" u="none" strike="noStrike" kern="1200" cap="none" spc="0" normalizeH="0" baseline="0" noProof="0" dirty="0">
              <a:ln>
                <a:noFill/>
              </a:ln>
              <a:solidFill>
                <a:srgbClr val="1C2D3B"/>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0493EED6-6E29-3D80-72DB-D2CDEA86D30E}"/>
              </a:ext>
            </a:extLst>
          </p:cNvPr>
          <p:cNvSpPr txBox="1"/>
          <p:nvPr/>
        </p:nvSpPr>
        <p:spPr>
          <a:xfrm>
            <a:off x="6142616" y="2577853"/>
            <a:ext cx="5680038" cy="33111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US"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0" i="1" u="none" strike="noStrike" kern="1200" cap="none" spc="0" normalizeH="0" baseline="0" noProof="0" dirty="0">
                <a:ln>
                  <a:noFill/>
                </a:ln>
                <a:solidFill>
                  <a:prstClr val="black"/>
                </a:solidFill>
                <a:effectLst/>
                <a:uLnTx/>
                <a:uFillTx/>
                <a:latin typeface="Aptos" panose="02110004020202020204"/>
                <a:ea typeface="+mn-ea"/>
                <a:cs typeface="+mn-cs"/>
              </a:rPr>
              <a:t>Availability of </a:t>
            </a:r>
            <a:r>
              <a:rPr kumimoji="0" lang="en-US" b="1" i="1" u="none" strike="noStrike" kern="1200" cap="none" spc="0" normalizeH="0" baseline="0" noProof="0" dirty="0">
                <a:ln>
                  <a:noFill/>
                </a:ln>
                <a:solidFill>
                  <a:prstClr val="black"/>
                </a:solidFill>
                <a:effectLst/>
                <a:uLnTx/>
                <a:uFillTx/>
                <a:latin typeface="Aptos" panose="02110004020202020204"/>
                <a:ea typeface="+mn-ea"/>
                <a:cs typeface="+mn-cs"/>
              </a:rPr>
              <a:t>interdisciplinary dementia care </a:t>
            </a:r>
            <a:r>
              <a:rPr kumimoji="0" lang="en-US" b="0" i="1" u="none" strike="noStrike" kern="1200" cap="none" spc="0" normalizeH="0" baseline="0" noProof="0" dirty="0">
                <a:ln>
                  <a:noFill/>
                </a:ln>
                <a:solidFill>
                  <a:prstClr val="black"/>
                </a:solidFill>
                <a:effectLst/>
                <a:uLnTx/>
                <a:uFillTx/>
                <a:latin typeface="Aptos" panose="02110004020202020204"/>
                <a:ea typeface="+mn-ea"/>
                <a:cs typeface="+mn-cs"/>
              </a:rPr>
              <a:t>workforce</a:t>
            </a: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1" i="1" u="none" strike="noStrike" kern="1200" cap="none" spc="0" normalizeH="0" baseline="0" noProof="0" dirty="0">
                <a:ln>
                  <a:noFill/>
                </a:ln>
                <a:solidFill>
                  <a:prstClr val="black"/>
                </a:solidFill>
                <a:effectLst/>
                <a:uLnTx/>
                <a:uFillTx/>
                <a:latin typeface="Aptos" panose="02110004020202020204"/>
                <a:ea typeface="+mn-ea"/>
                <a:cs typeface="+mn-cs"/>
              </a:rPr>
              <a:t>Primary care workforce availability and education</a:t>
            </a: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1" i="1" u="none" strike="noStrike" kern="1200" cap="none" spc="0" normalizeH="0" baseline="0" noProof="0" dirty="0">
                <a:ln>
                  <a:noFill/>
                </a:ln>
                <a:solidFill>
                  <a:prstClr val="black"/>
                </a:solidFill>
                <a:effectLst/>
                <a:uLnTx/>
                <a:uFillTx/>
                <a:latin typeface="Aptos" panose="02110004020202020204"/>
                <a:ea typeface="+mn-ea"/>
                <a:cs typeface="+mn-cs"/>
              </a:rPr>
              <a:t>Polypharmacy risk management</a:t>
            </a: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1" i="1" u="none" strike="noStrike" kern="1200" cap="none" spc="0" normalizeH="0" baseline="0" noProof="0" dirty="0">
                <a:ln>
                  <a:noFill/>
                </a:ln>
                <a:solidFill>
                  <a:prstClr val="black"/>
                </a:solidFill>
                <a:effectLst/>
                <a:uLnTx/>
                <a:uFillTx/>
                <a:latin typeface="Aptos" panose="02110004020202020204"/>
                <a:ea typeface="+mn-ea"/>
                <a:cs typeface="+mn-cs"/>
              </a:rPr>
              <a:t>Equitable access to high quality care</a:t>
            </a: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b="1" i="1" u="none" strike="noStrike" kern="1200" cap="none" spc="0" normalizeH="0" baseline="0" noProof="0" dirty="0">
                <a:ln>
                  <a:noFill/>
                </a:ln>
                <a:solidFill>
                  <a:prstClr val="black"/>
                </a:solidFill>
                <a:effectLst/>
                <a:uLnTx/>
                <a:uFillTx/>
                <a:latin typeface="Aptos" panose="02110004020202020204"/>
                <a:ea typeface="+mn-ea"/>
                <a:cs typeface="+mn-cs"/>
              </a:rPr>
              <a:t>Awareness of available services </a:t>
            </a:r>
            <a:r>
              <a:rPr kumimoji="0" lang="en-US" b="0" i="1" u="none" strike="noStrike" kern="1200" cap="none" spc="0" normalizeH="0" baseline="0" noProof="0" dirty="0">
                <a:ln>
                  <a:noFill/>
                </a:ln>
                <a:solidFill>
                  <a:prstClr val="black"/>
                </a:solidFill>
                <a:effectLst/>
                <a:uLnTx/>
                <a:uFillTx/>
                <a:latin typeface="Aptos" panose="02110004020202020204"/>
                <a:ea typeface="+mn-ea"/>
                <a:cs typeface="+mn-cs"/>
              </a:rPr>
              <a:t>among healthcare professionals and the public</a:t>
            </a:r>
          </a:p>
          <a:p>
            <a:pPr marL="285750" indent="-285750">
              <a:spcAft>
                <a:spcPts val="500"/>
              </a:spcAft>
              <a:buFont typeface="Arial" panose="020B0604020202020204" pitchFamily="34" charset="0"/>
              <a:buChar char="•"/>
              <a:defRPr/>
            </a:pPr>
            <a:r>
              <a:rPr kumimoji="0" lang="en-US" b="1" i="1" u="none" strike="noStrike" kern="1200" cap="none" spc="0" normalizeH="0" baseline="0" noProof="0" dirty="0">
                <a:ln>
                  <a:noFill/>
                </a:ln>
                <a:solidFill>
                  <a:srgbClr val="1C2D3B"/>
                </a:solidFill>
                <a:effectLst/>
                <a:uLnTx/>
                <a:uFillTx/>
                <a:latin typeface="Aptos" panose="02110004020202020204"/>
                <a:ea typeface="+mn-ea"/>
                <a:cs typeface="+mn-cs"/>
              </a:rPr>
              <a:t>Timely communication </a:t>
            </a:r>
            <a:r>
              <a:rPr kumimoji="0" lang="en-US" b="0" i="1" u="none" strike="noStrike" kern="1200" cap="none" spc="0" normalizeH="0" baseline="0" noProof="0" dirty="0">
                <a:ln>
                  <a:noFill/>
                </a:ln>
                <a:solidFill>
                  <a:srgbClr val="1C2D3B"/>
                </a:solidFill>
                <a:effectLst/>
                <a:uLnTx/>
                <a:uFillTx/>
                <a:latin typeface="Aptos" panose="02110004020202020204"/>
                <a:ea typeface="+mn-ea"/>
                <a:cs typeface="+mn-cs"/>
              </a:rPr>
              <a:t>of diagnosis</a:t>
            </a: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US"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Picture 2" descr="Gaps ">
            <a:extLst>
              <a:ext uri="{FF2B5EF4-FFF2-40B4-BE49-F238E27FC236}">
                <a16:creationId xmlns:a16="http://schemas.microsoft.com/office/drawing/2014/main" id="{1BD20A9B-4E23-4AB1-912B-D14B235A1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89" y="101836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3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E6797-999A-FDA8-74F1-A0A32ACE9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4CD57-A370-6E5F-352B-300A431DECA4}"/>
              </a:ext>
            </a:extLst>
          </p:cNvPr>
          <p:cNvSpPr>
            <a:spLocks noGrp="1"/>
          </p:cNvSpPr>
          <p:nvPr>
            <p:ph type="title"/>
          </p:nvPr>
        </p:nvSpPr>
        <p:spPr>
          <a:xfrm>
            <a:off x="1014761" y="0"/>
            <a:ext cx="11177239" cy="936702"/>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pic>
        <p:nvPicPr>
          <p:cNvPr id="2050" name="Picture 2" descr="Checkmark.">
            <a:extLst>
              <a:ext uri="{FF2B5EF4-FFF2-40B4-BE49-F238E27FC236}">
                <a16:creationId xmlns:a16="http://schemas.microsoft.com/office/drawing/2014/main" id="{39D49299-C6A1-14CE-4166-608320FB3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66613" cy="89341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AE512E-5443-022D-D285-7881479218F1}"/>
              </a:ext>
            </a:extLst>
          </p:cNvPr>
          <p:cNvSpPr txBox="1"/>
          <p:nvPr/>
        </p:nvSpPr>
        <p:spPr>
          <a:xfrm>
            <a:off x="1003611" y="223023"/>
            <a:ext cx="11188390"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Updates and Accomplishments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Slide Number Placeholder 4">
            <a:extLst>
              <a:ext uri="{FF2B5EF4-FFF2-40B4-BE49-F238E27FC236}">
                <a16:creationId xmlns:a16="http://schemas.microsoft.com/office/drawing/2014/main" id="{07674714-D4B5-4536-29A7-63915F9D5678}"/>
              </a:ext>
            </a:extLst>
          </p:cNvPr>
          <p:cNvSpPr txBox="1">
            <a:spLocks/>
          </p:cNvSpPr>
          <p:nvPr/>
        </p:nvSpPr>
        <p:spPr>
          <a:xfrm>
            <a:off x="11566689" y="6410781"/>
            <a:ext cx="41848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Rectangle: Rounded Corners 10">
            <a:extLst>
              <a:ext uri="{FF2B5EF4-FFF2-40B4-BE49-F238E27FC236}">
                <a16:creationId xmlns:a16="http://schemas.microsoft.com/office/drawing/2014/main" id="{6B919822-ADE3-4689-B32E-BD9B9B829F7F}"/>
              </a:ext>
            </a:extLst>
          </p:cNvPr>
          <p:cNvSpPr/>
          <p:nvPr/>
        </p:nvSpPr>
        <p:spPr>
          <a:xfrm>
            <a:off x="601748" y="1463039"/>
            <a:ext cx="11016511" cy="4238514"/>
          </a:xfrm>
          <a:prstGeom prst="roundRect">
            <a:avLst/>
          </a:prstGeom>
          <a:solidFill>
            <a:srgbClr val="FEF4F0"/>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430338" marR="0" lvl="0" indent="-344488" defTabSz="457200" rtl="0" eaLnBrk="1" fontAlgn="auto" latinLnBrk="0" hangingPunct="1">
              <a:lnSpc>
                <a:spcPct val="100000"/>
              </a:lnSpc>
              <a:spcBef>
                <a:spcPts val="0"/>
              </a:spcBef>
              <a:spcAft>
                <a:spcPts val="500"/>
              </a:spcAft>
              <a:buClr>
                <a:prstClr val="black"/>
              </a:buClr>
              <a:buSzTx/>
              <a:tabLst>
                <a:tab pos="290513" algn="l"/>
              </a:tabLst>
              <a:defRPr/>
            </a:pPr>
            <a:endParaRPr lang="en-US" sz="2000" b="1" dirty="0">
              <a:solidFill>
                <a:srgbClr val="00339A"/>
              </a:solidFill>
              <a:latin typeface="Aptos" panose="02110004020202020204"/>
              <a:sym typeface="Wingdings" panose="05000000000000000000" pitchFamily="2" charset="2"/>
            </a:endParaRPr>
          </a:p>
          <a:p>
            <a:pPr marL="1430338" marR="0" lvl="0" indent="-344488" defTabSz="457200" rtl="0" eaLnBrk="1" fontAlgn="auto" latinLnBrk="0" hangingPunct="1">
              <a:lnSpc>
                <a:spcPct val="100000"/>
              </a:lnSpc>
              <a:spcBef>
                <a:spcPts val="0"/>
              </a:spcBef>
              <a:spcAft>
                <a:spcPts val="500"/>
              </a:spcAft>
              <a:buClr>
                <a:prstClr val="black"/>
              </a:buClr>
              <a:buSzTx/>
              <a:tabLst>
                <a:tab pos="290513" algn="l"/>
              </a:tabLst>
              <a:defRPr/>
            </a:pPr>
            <a:r>
              <a:rPr lang="en-US" sz="2000" b="1" dirty="0">
                <a:solidFill>
                  <a:srgbClr val="00339A"/>
                </a:solidFill>
                <a:latin typeface="Aptos" panose="02110004020202020204"/>
                <a:sym typeface="Wingdings" panose="05000000000000000000" pitchFamily="2" charset="2"/>
              </a:rPr>
              <a:t>Conducted Analysis of Effective Dementia Care Within Primary Care</a:t>
            </a:r>
          </a:p>
          <a:p>
            <a:pPr marL="1430338" marR="0" lvl="0" indent="-344488" defTabSz="457200" rtl="0" eaLnBrk="1" fontAlgn="auto" latinLnBrk="0" hangingPunct="1">
              <a:lnSpc>
                <a:spcPct val="100000"/>
              </a:lnSpc>
              <a:spcBef>
                <a:spcPts val="0"/>
              </a:spcBef>
              <a:spcAft>
                <a:spcPts val="500"/>
              </a:spcAft>
              <a:buClr>
                <a:prstClr val="black"/>
              </a:buClr>
              <a:buSzTx/>
              <a:tabLst>
                <a:tab pos="290513" algn="l"/>
              </a:tabLst>
              <a:defRPr/>
            </a:pPr>
            <a:endParaRPr lang="en-US" sz="2000" b="1" dirty="0">
              <a:solidFill>
                <a:srgbClr val="00339A"/>
              </a:solidFill>
              <a:latin typeface="Aptos" panose="02110004020202020204"/>
              <a:sym typeface="Wingdings" panose="05000000000000000000" pitchFamily="2" charset="2"/>
            </a:endParaRPr>
          </a:p>
          <a:p>
            <a:pPr marL="1430338" marR="0" lvl="0" indent="-344488" defTabSz="457200" rtl="0" eaLnBrk="1" fontAlgn="auto" latinLnBrk="0" hangingPunct="1">
              <a:lnSpc>
                <a:spcPct val="100000"/>
              </a:lnSpc>
              <a:spcBef>
                <a:spcPts val="0"/>
              </a:spcBef>
              <a:spcAft>
                <a:spcPts val="500"/>
              </a:spcAft>
              <a:buClr>
                <a:prstClr val="black"/>
              </a:buClr>
              <a:buSzTx/>
              <a:tabLst>
                <a:tab pos="290513" algn="l"/>
              </a:tabLst>
              <a:defRPr/>
            </a:pPr>
            <a:endParaRPr lang="en-US" sz="900" b="1" dirty="0">
              <a:solidFill>
                <a:srgbClr val="00339A"/>
              </a:solidFill>
              <a:latin typeface="Aptos" panose="02110004020202020204"/>
              <a:sym typeface="Wingdings" panose="05000000000000000000" pitchFamily="2" charset="2"/>
            </a:endParaRPr>
          </a:p>
          <a:p>
            <a:pPr marL="688975" marR="0" lvl="0" indent="-227013">
              <a:buClr>
                <a:srgbClr val="0E2841"/>
              </a:buClr>
              <a:buSzPts val="1200"/>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lang="en-US" sz="1800" b="1" kern="100" dirty="0">
                <a:solidFill>
                  <a:schemeClr val="tx1"/>
                </a:solidFill>
                <a:effectLst/>
                <a:uFill>
                  <a:solidFill>
                    <a:srgbClr val="4C94D8"/>
                  </a:solidFill>
                </a:uFill>
                <a:latin typeface="Aptos Display" panose="020B0004020202020204" pitchFamily="34" charset="0"/>
                <a:ea typeface="Aptos" panose="020B0004020202020204" pitchFamily="34" charset="0"/>
                <a:cs typeface="Times New Roman" panose="02020603050405020304" pitchFamily="18" charset="0"/>
              </a:rPr>
              <a:t>Identified 40 key service elements, benefits, requirements, and responsible professionals</a:t>
            </a:r>
            <a:endParaRPr lang="en-US" sz="1800" b="1" kern="100" dirty="0">
              <a:solidFill>
                <a:schemeClr val="tx1"/>
              </a:solidFill>
              <a:effectLst/>
              <a:uFill>
                <a:solidFill>
                  <a:srgbClr val="4C94D8"/>
                </a:solidFill>
              </a:uFill>
              <a:latin typeface="Calibri" panose="020F0502020204030204" pitchFamily="34" charset="0"/>
              <a:ea typeface="Aptos" panose="020B0004020202020204" pitchFamily="34" charset="0"/>
              <a:cs typeface="Times New Roman" panose="02020603050405020304" pitchFamily="18" charset="0"/>
            </a:endParaRPr>
          </a:p>
          <a:p>
            <a:pPr marL="688975" marR="0" lvl="0" indent="-227013">
              <a:buClr>
                <a:srgbClr val="0E2841"/>
              </a:buClr>
              <a:buSzPts val="1200"/>
              <a:tabLst>
                <a:tab pos="344488" algn="l"/>
              </a:tabLst>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kumimoji="0" lang="en-US" sz="1800" b="1" i="0" u="none" strike="noStrike" kern="1200" cap="none" spc="0" normalizeH="0" baseline="0" noProof="0" dirty="0">
                <a:ln>
                  <a:noFill/>
                </a:ln>
                <a:solidFill>
                  <a:schemeClr val="tx1"/>
                </a:solidFill>
                <a:effectLst/>
                <a:uLnTx/>
                <a:uFillTx/>
                <a:latin typeface="Aptos" panose="02110004020202020204"/>
                <a:ea typeface="+mn-ea"/>
                <a:cs typeface="+mn-cs"/>
                <a:sym typeface="Wingdings" panose="05000000000000000000" pitchFamily="2" charset="2"/>
              </a:rPr>
              <a:t> </a:t>
            </a:r>
            <a:r>
              <a:rPr lang="en-US" sz="1800" b="1" kern="100" dirty="0">
                <a:solidFill>
                  <a:schemeClr val="tx1"/>
                </a:solidFill>
                <a:effectLst/>
                <a:uFill>
                  <a:solidFill>
                    <a:srgbClr val="4C94D8"/>
                  </a:solidFill>
                </a:uFill>
                <a:latin typeface="Aptos Display" panose="020B0004020202020204" pitchFamily="34" charset="0"/>
                <a:ea typeface="Aptos" panose="020B0004020202020204" pitchFamily="34" charset="0"/>
                <a:cs typeface="Times New Roman" panose="02020603050405020304" pitchFamily="18" charset="0"/>
              </a:rPr>
              <a:t>Studied evidence-based interdisciplinary dementia care models</a:t>
            </a:r>
            <a:endParaRPr lang="en-US" sz="1800" b="1" kern="100" dirty="0">
              <a:solidFill>
                <a:schemeClr val="tx1"/>
              </a:solidFill>
              <a:effectLst/>
              <a:uFill>
                <a:solidFill>
                  <a:srgbClr val="4C94D8"/>
                </a:solidFill>
              </a:uFill>
              <a:latin typeface="Calibri" panose="020F0502020204030204" pitchFamily="34" charset="0"/>
              <a:ea typeface="Aptos" panose="020B0004020202020204" pitchFamily="34" charset="0"/>
              <a:cs typeface="Times New Roman" panose="02020603050405020304" pitchFamily="18" charset="0"/>
            </a:endParaRPr>
          </a:p>
          <a:p>
            <a:pPr marL="688975" marR="0" lvl="0" indent="-227013">
              <a:buClr>
                <a:srgbClr val="0E2841"/>
              </a:buClr>
              <a:buSzPts val="1200"/>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a:t>
            </a:r>
            <a:r>
              <a:rPr kumimoji="0" lang="en-US" sz="1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lang="en-US" sz="1800" b="1" kern="100" dirty="0">
                <a:solidFill>
                  <a:schemeClr val="tx1"/>
                </a:solidFill>
                <a:effectLst/>
                <a:uFill>
                  <a:solidFill>
                    <a:srgbClr val="4C94D8"/>
                  </a:solidFill>
                </a:uFill>
                <a:latin typeface="Aptos Display" panose="020B0004020202020204" pitchFamily="34" charset="0"/>
                <a:ea typeface="Aptos" panose="020B0004020202020204" pitchFamily="34" charset="0"/>
                <a:cs typeface="Times New Roman" panose="02020603050405020304" pitchFamily="18" charset="0"/>
              </a:rPr>
              <a:t>Evaluated five models with Care Ecosystem chosen as a fit for Massachusetts</a:t>
            </a:r>
            <a:endParaRPr lang="en-US" sz="1800" b="1" kern="100" dirty="0">
              <a:solidFill>
                <a:schemeClr val="tx1"/>
              </a:solidFill>
              <a:effectLst/>
              <a:uFill>
                <a:solidFill>
                  <a:srgbClr val="4C94D8"/>
                </a:solidFill>
              </a:uFill>
              <a:latin typeface="Calibri" panose="020F0502020204030204" pitchFamily="34" charset="0"/>
              <a:ea typeface="Aptos" panose="020B0004020202020204" pitchFamily="34" charset="0"/>
              <a:cs typeface="Times New Roman" panose="02020603050405020304" pitchFamily="18" charset="0"/>
            </a:endParaRPr>
          </a:p>
          <a:p>
            <a:pPr marL="688975" marR="0" lvl="0" indent="-227013">
              <a:buClr>
                <a:srgbClr val="0E2841"/>
              </a:buClr>
              <a:buSzPts val="1200"/>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lang="en-US" sz="1800" b="1" kern="100" dirty="0">
                <a:solidFill>
                  <a:schemeClr val="tx1"/>
                </a:solidFill>
                <a:effectLst/>
                <a:uFill>
                  <a:solidFill>
                    <a:srgbClr val="4C94D8"/>
                  </a:solidFill>
                </a:uFill>
                <a:latin typeface="Aptos Display" panose="020B0004020202020204" pitchFamily="34" charset="0"/>
                <a:ea typeface="Aptos" panose="020B0004020202020204" pitchFamily="34" charset="0"/>
                <a:cs typeface="Times New Roman" panose="02020603050405020304" pitchFamily="18" charset="0"/>
              </a:rPr>
              <a:t>Aligned the services with Care Ecosystem’s capabilities, GUIDE, and Age-Friendly Health Systems</a:t>
            </a:r>
            <a:endParaRPr lang="en-US" sz="1800" b="1" kern="100" dirty="0">
              <a:solidFill>
                <a:schemeClr val="tx1"/>
              </a:solidFill>
              <a:effectLst/>
              <a:uFill>
                <a:solidFill>
                  <a:srgbClr val="4C94D8"/>
                </a:solidFill>
              </a:uFill>
              <a:latin typeface="Calibri" panose="020F0502020204030204" pitchFamily="34" charset="0"/>
              <a:ea typeface="Aptos" panose="020B0004020202020204" pitchFamily="34" charset="0"/>
              <a:cs typeface="Times New Roman" panose="02020603050405020304" pitchFamily="18" charset="0"/>
            </a:endParaRPr>
          </a:p>
          <a:p>
            <a:pPr marL="688975" marR="0" lvl="0" indent="-227013">
              <a:buClr>
                <a:srgbClr val="0E2841"/>
              </a:buClr>
              <a:buSzPts val="1200"/>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lang="en-US" sz="2800" b="1" dirty="0">
                <a:solidFill>
                  <a:srgbClr val="4DA42E"/>
                </a:solidFill>
                <a:latin typeface="Aptos" panose="02110004020202020204"/>
                <a:sym typeface="Wingdings" panose="05000000000000000000" pitchFamily="2" charset="2"/>
              </a:rPr>
              <a:t> </a:t>
            </a:r>
            <a:r>
              <a:rPr lang="en-US" b="1" kern="100" dirty="0">
                <a:solidFill>
                  <a:schemeClr val="tx1"/>
                </a:solidFill>
                <a:uFill>
                  <a:solidFill>
                    <a:srgbClr val="4C94D8"/>
                  </a:solidFill>
                </a:uFill>
                <a:latin typeface="Aptos Display" panose="020B0004020202020204" pitchFamily="34" charset="0"/>
                <a:cs typeface="Times New Roman" panose="02020603050405020304" pitchFamily="18" charset="0"/>
              </a:rPr>
              <a:t>Studied comparable initiatives here and in other states</a:t>
            </a:r>
          </a:p>
          <a:p>
            <a:pPr marL="1376363" marR="0" lvl="0" indent="-342900" algn="l" defTabSz="457200" rtl="0" eaLnBrk="1" fontAlgn="auto" latinLnBrk="0" hangingPunct="1">
              <a:spcBef>
                <a:spcPts val="0"/>
              </a:spcBef>
              <a:spcAft>
                <a:spcPts val="1000"/>
              </a:spcAft>
              <a:buClr>
                <a:prstClr val="black"/>
              </a:buClr>
              <a:buSzTx/>
              <a:tabLst>
                <a:tab pos="290513" algn="l"/>
              </a:tabLst>
              <a:defRPr/>
            </a:pPr>
            <a:endParaRPr lang="en-US" b="1" dirty="0">
              <a:solidFill>
                <a:prstClr val="black"/>
              </a:solidFill>
              <a:latin typeface="Aptos" panose="02110004020202020204"/>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2" name="Picture 11">
            <a:extLst>
              <a:ext uri="{FF2B5EF4-FFF2-40B4-BE49-F238E27FC236}">
                <a16:creationId xmlns:a16="http://schemas.microsoft.com/office/drawing/2014/main" id="{5E1046F3-BCC3-9C9C-68D1-65885C292FC3}"/>
              </a:ext>
            </a:extLst>
          </p:cNvPr>
          <p:cNvPicPr>
            <a:picLocks noChangeAspect="1"/>
          </p:cNvPicPr>
          <p:nvPr/>
        </p:nvPicPr>
        <p:blipFill>
          <a:blip r:embed="rId4"/>
          <a:stretch>
            <a:fillRect/>
          </a:stretch>
        </p:blipFill>
        <p:spPr>
          <a:xfrm>
            <a:off x="937708" y="1742738"/>
            <a:ext cx="1017495" cy="1017495"/>
          </a:xfrm>
          <a:prstGeom prst="rect">
            <a:avLst/>
          </a:prstGeom>
        </p:spPr>
      </p:pic>
    </p:spTree>
    <p:extLst>
      <p:ext uri="{BB962C8B-B14F-4D97-AF65-F5344CB8AC3E}">
        <p14:creationId xmlns:p14="http://schemas.microsoft.com/office/powerpoint/2010/main" val="337057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38BD27-9ECC-44F9-B280-F14EBE27AA41}"/>
              </a:ext>
            </a:extLst>
          </p:cNvPr>
          <p:cNvSpPr txBox="1"/>
          <p:nvPr/>
        </p:nvSpPr>
        <p:spPr>
          <a:xfrm>
            <a:off x="1613393" y="1436575"/>
            <a:ext cx="9922932" cy="3988721"/>
          </a:xfrm>
          <a:prstGeom prst="rect">
            <a:avLst/>
          </a:prstGeom>
        </p:spPr>
        <p:txBody>
          <a:bodyPr wrap="square" rtlCol="0">
            <a:spAutoFit/>
          </a:bodyPr>
          <a:lstStyle/>
          <a:p>
            <a:pPr marL="514350" indent="-514350" defTabSz="914400">
              <a:lnSpc>
                <a:spcPct val="107000"/>
              </a:lnSpc>
              <a:spcAft>
                <a:spcPts val="2400"/>
              </a:spcAft>
              <a:buClr>
                <a:srgbClr val="000000"/>
              </a:buClr>
              <a:buSzPct val="100000"/>
              <a:buAutoNum type="romanUcPeriod"/>
              <a:defRPr/>
            </a:pPr>
            <a:r>
              <a:rPr lang="en-US" sz="2400" b="1" dirty="0">
                <a:solidFill>
                  <a:srgbClr val="000000"/>
                </a:solidFill>
                <a:latin typeface="Aptos" panose="020B0004020202020204" pitchFamily="34" charset="0"/>
                <a:cs typeface="Times New Roman" panose="02020603050405020304" pitchFamily="18" charset="0"/>
              </a:rPr>
              <a:t>Welcome, Logistics, Introductions </a:t>
            </a:r>
            <a:r>
              <a:rPr lang="en-US" sz="2400" b="1" i="1" dirty="0">
                <a:solidFill>
                  <a:srgbClr val="0070C0"/>
                </a:solidFill>
                <a:latin typeface="Aptos" panose="020B0004020202020204" pitchFamily="34" charset="0"/>
                <a:cs typeface="Times New Roman" panose="02020603050405020304" pitchFamily="18" charset="0"/>
              </a:rPr>
              <a:t>(10 minutes)</a:t>
            </a:r>
          </a:p>
          <a:p>
            <a:pPr marL="514350" indent="-514350" defTabSz="914400">
              <a:lnSpc>
                <a:spcPct val="107000"/>
              </a:lnSpc>
              <a:spcAft>
                <a:spcPts val="2400"/>
              </a:spcAft>
              <a:buClr>
                <a:srgbClr val="000000"/>
              </a:buClr>
              <a:buSzPct val="100000"/>
              <a:buAutoNum type="romanUcPeriod"/>
              <a:defRPr/>
            </a:pPr>
            <a:r>
              <a:rPr lang="en-US" sz="2400" b="1" dirty="0">
                <a:solidFill>
                  <a:srgbClr val="000000"/>
                </a:solidFill>
                <a:latin typeface="Aptos" panose="020B0004020202020204" pitchFamily="34" charset="0"/>
                <a:cs typeface="Times New Roman" panose="02020603050405020304" pitchFamily="18" charset="0"/>
              </a:rPr>
              <a:t>Team Accomplishments, Deliverables, and Proposals </a:t>
            </a:r>
          </a:p>
          <a:p>
            <a:pPr marL="1031875" indent="-457200" defTabSz="914400">
              <a:lnSpc>
                <a:spcPct val="107000"/>
              </a:lnSpc>
              <a:spcAft>
                <a:spcPts val="2400"/>
              </a:spcAft>
              <a:buClr>
                <a:srgbClr val="000000"/>
              </a:buClr>
              <a:buSzPct val="100000"/>
              <a:buAutoNum type="alphaUcPeriod"/>
              <a:defRPr/>
            </a:pPr>
            <a:r>
              <a:rPr lang="en-US" sz="2400" dirty="0">
                <a:solidFill>
                  <a:srgbClr val="000000"/>
                </a:solidFill>
                <a:latin typeface="Aptos" panose="020B0004020202020204" pitchFamily="34" charset="0"/>
                <a:cs typeface="Times New Roman" panose="02020603050405020304" pitchFamily="18" charset="0"/>
              </a:rPr>
              <a:t>Dementia Care Planning Team </a:t>
            </a:r>
            <a:r>
              <a:rPr lang="en-US" sz="2400" b="1" i="1" dirty="0">
                <a:solidFill>
                  <a:srgbClr val="0070C0"/>
                </a:solidFill>
                <a:latin typeface="Aptos" panose="020B0004020202020204" pitchFamily="34" charset="0"/>
                <a:cs typeface="Times New Roman" panose="02020603050405020304" pitchFamily="18" charset="0"/>
              </a:rPr>
              <a:t>(25 minutes)</a:t>
            </a:r>
            <a:endParaRPr lang="en-US" sz="2400" b="1" i="1" dirty="0">
              <a:solidFill>
                <a:srgbClr val="000000"/>
              </a:solidFill>
              <a:latin typeface="Aptos" panose="020B0004020202020204" pitchFamily="34" charset="0"/>
              <a:cs typeface="Times New Roman" panose="02020603050405020304" pitchFamily="18" charset="0"/>
            </a:endParaRPr>
          </a:p>
          <a:p>
            <a:pPr marL="1031875" indent="-457200" defTabSz="914400">
              <a:lnSpc>
                <a:spcPct val="107000"/>
              </a:lnSpc>
              <a:spcAft>
                <a:spcPts val="2400"/>
              </a:spcAft>
              <a:buClr>
                <a:srgbClr val="000000"/>
              </a:buClr>
              <a:buSzPct val="100000"/>
              <a:buAutoNum type="alphaUcPeriod"/>
              <a:defRPr/>
            </a:pPr>
            <a:r>
              <a:rPr lang="en-US" sz="2400" dirty="0">
                <a:solidFill>
                  <a:srgbClr val="000000"/>
                </a:solidFill>
                <a:latin typeface="Aptos" panose="020B0004020202020204" pitchFamily="34" charset="0"/>
                <a:cs typeface="Times New Roman" panose="02020603050405020304" pitchFamily="18" charset="0"/>
              </a:rPr>
              <a:t>Team on Interdisciplinary Dementia Care </a:t>
            </a:r>
            <a:r>
              <a:rPr lang="en-US" sz="2400" b="1" i="1" dirty="0">
                <a:solidFill>
                  <a:srgbClr val="0070C0"/>
                </a:solidFill>
                <a:latin typeface="Aptos" panose="020B0004020202020204" pitchFamily="34" charset="0"/>
                <a:cs typeface="Times New Roman" panose="02020603050405020304" pitchFamily="18" charset="0"/>
              </a:rPr>
              <a:t>(30 minutes)</a:t>
            </a:r>
          </a:p>
          <a:p>
            <a:pPr marL="1031875" indent="-457200" defTabSz="914400">
              <a:lnSpc>
                <a:spcPct val="107000"/>
              </a:lnSpc>
              <a:spcAft>
                <a:spcPts val="2400"/>
              </a:spcAft>
              <a:buClr>
                <a:srgbClr val="000000"/>
              </a:buClr>
              <a:buSzPct val="100000"/>
              <a:buAutoNum type="alphaUcPeriod"/>
              <a:defRPr/>
            </a:pPr>
            <a:r>
              <a:rPr lang="en-US" sz="2400" dirty="0">
                <a:solidFill>
                  <a:srgbClr val="000000"/>
                </a:solidFill>
                <a:latin typeface="Aptos" panose="020B0004020202020204" pitchFamily="34" charset="0"/>
                <a:cs typeface="Times New Roman" panose="02020603050405020304" pitchFamily="18" charset="0"/>
              </a:rPr>
              <a:t>Equity and Inclusion Team </a:t>
            </a:r>
            <a:r>
              <a:rPr lang="en-US" sz="2400" b="1" i="1" dirty="0">
                <a:solidFill>
                  <a:srgbClr val="0070C0"/>
                </a:solidFill>
                <a:latin typeface="Aptos" panose="020B0004020202020204" pitchFamily="34" charset="0"/>
                <a:cs typeface="Times New Roman" panose="02020603050405020304" pitchFamily="18" charset="0"/>
              </a:rPr>
              <a:t>(20 minutes)</a:t>
            </a:r>
          </a:p>
          <a:p>
            <a:pPr defTabSz="914400">
              <a:lnSpc>
                <a:spcPct val="107000"/>
              </a:lnSpc>
              <a:spcAft>
                <a:spcPts val="2400"/>
              </a:spcAft>
              <a:buClr>
                <a:srgbClr val="000000"/>
              </a:buClr>
              <a:buSzPct val="100000"/>
              <a:defRPr/>
            </a:pPr>
            <a:r>
              <a:rPr lang="en-US" sz="2400" b="1" dirty="0">
                <a:solidFill>
                  <a:srgbClr val="000000"/>
                </a:solidFill>
                <a:latin typeface="Aptos" panose="020B0004020202020204" pitchFamily="34" charset="0"/>
                <a:cs typeface="Times New Roman" panose="02020603050405020304" pitchFamily="18" charset="0"/>
              </a:rPr>
              <a:t>III.   Next Steps and Vote to Adjourn </a:t>
            </a:r>
            <a:r>
              <a:rPr lang="en-US" sz="2400" b="1" i="1" dirty="0">
                <a:solidFill>
                  <a:srgbClr val="0070C0"/>
                </a:solidFill>
                <a:latin typeface="Aptos" panose="020B0004020202020204" pitchFamily="34" charset="0"/>
                <a:cs typeface="Times New Roman" panose="02020603050405020304" pitchFamily="18" charset="0"/>
              </a:rPr>
              <a:t>(5 minutes)</a:t>
            </a:r>
            <a:endParaRPr lang="en-US" sz="1200" b="1" i="1" dirty="0">
              <a:solidFill>
                <a:srgbClr val="0070C0"/>
              </a:solidFill>
              <a:latin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D1C4A8A-1DBA-4954-730A-360B7FE3C8C8}"/>
              </a:ext>
            </a:extLst>
          </p:cNvPr>
          <p:cNvSpPr txBox="1"/>
          <p:nvPr/>
        </p:nvSpPr>
        <p:spPr>
          <a:xfrm>
            <a:off x="1499190" y="272534"/>
            <a:ext cx="2307265"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3200" b="1" kern="0" dirty="0">
                <a:solidFill>
                  <a:srgbClr val="FFC000"/>
                </a:solidFill>
                <a:latin typeface="Aptos" panose="020B0004020202020204" pitchFamily="34" charset="0"/>
                <a:cs typeface="Calibri" pitchFamily="34" charset="0"/>
              </a:rPr>
              <a:t>  Agenda</a:t>
            </a: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ndParaRPr>
          </a:p>
        </p:txBody>
      </p:sp>
      <p:pic>
        <p:nvPicPr>
          <p:cNvPr id="8" name="Picture 4">
            <a:extLst>
              <a:ext uri="{FF2B5EF4-FFF2-40B4-BE49-F238E27FC236}">
                <a16:creationId xmlns:a16="http://schemas.microsoft.com/office/drawing/2014/main" id="{03A05FA7-F179-D524-0B8E-A3662E3FEB51}"/>
              </a:ext>
            </a:extLst>
          </p:cNvPr>
          <p:cNvPicPr>
            <a:picLocks noChangeAspect="1" noChangeArrowheads="1"/>
          </p:cNvPicPr>
          <p:nvPr/>
        </p:nvPicPr>
        <p:blipFill>
          <a:blip r:embed="rId3"/>
          <a:srcRect/>
          <a:stretch>
            <a:fillRect/>
          </a:stretch>
        </p:blipFill>
        <p:spPr bwMode="auto">
          <a:xfrm>
            <a:off x="74429" y="0"/>
            <a:ext cx="925032" cy="914400"/>
          </a:xfrm>
          <a:prstGeom prst="rect">
            <a:avLst/>
          </a:prstGeom>
          <a:noFill/>
          <a:ln w="9525">
            <a:noFill/>
            <a:miter lim="800000"/>
            <a:headEnd/>
            <a:tailEnd/>
          </a:ln>
        </p:spPr>
      </p:pic>
    </p:spTree>
    <p:extLst>
      <p:ext uri="{BB962C8B-B14F-4D97-AF65-F5344CB8AC3E}">
        <p14:creationId xmlns:p14="http://schemas.microsoft.com/office/powerpoint/2010/main" val="17459574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A50C-DCAC-8013-38B8-DB3CEB37F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D832A-A103-7190-7708-831880C2F7BF}"/>
              </a:ext>
            </a:extLst>
          </p:cNvPr>
          <p:cNvSpPr>
            <a:spLocks noGrp="1"/>
          </p:cNvSpPr>
          <p:nvPr>
            <p:ph type="title"/>
          </p:nvPr>
        </p:nvSpPr>
        <p:spPr>
          <a:xfrm>
            <a:off x="1023256" y="0"/>
            <a:ext cx="11168744" cy="914400"/>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sp>
        <p:nvSpPr>
          <p:cNvPr id="4" name="TextBox 3">
            <a:extLst>
              <a:ext uri="{FF2B5EF4-FFF2-40B4-BE49-F238E27FC236}">
                <a16:creationId xmlns:a16="http://schemas.microsoft.com/office/drawing/2014/main" id="{88A1E4E9-724F-9FEB-FFF4-E38008E10AA2}"/>
              </a:ext>
            </a:extLst>
          </p:cNvPr>
          <p:cNvSpPr txBox="1"/>
          <p:nvPr/>
        </p:nvSpPr>
        <p:spPr>
          <a:xfrm>
            <a:off x="2853536" y="187287"/>
            <a:ext cx="6048094"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lang="en-US" sz="2800" b="1" kern="0" dirty="0">
                <a:solidFill>
                  <a:srgbClr val="FFC000"/>
                </a:solidFill>
                <a:latin typeface="Calibri" pitchFamily="34" charset="0"/>
                <a:cs typeface="Calibri" pitchFamily="34" charset="0"/>
              </a:rPr>
              <a:t>Perspective Informed by Analysis</a:t>
            </a: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endParaRPr>
          </a:p>
        </p:txBody>
      </p:sp>
      <p:sp>
        <p:nvSpPr>
          <p:cNvPr id="9" name="Rectangle: Rounded Corners 8">
            <a:extLst>
              <a:ext uri="{FF2B5EF4-FFF2-40B4-BE49-F238E27FC236}">
                <a16:creationId xmlns:a16="http://schemas.microsoft.com/office/drawing/2014/main" id="{41B6AC6B-342E-1C4E-7046-F0DF7FF6233A}"/>
              </a:ext>
            </a:extLst>
          </p:cNvPr>
          <p:cNvSpPr/>
          <p:nvPr/>
        </p:nvSpPr>
        <p:spPr>
          <a:xfrm>
            <a:off x="731520" y="1897901"/>
            <a:ext cx="10755630" cy="4207624"/>
          </a:xfrm>
          <a:prstGeom prst="roundRect">
            <a:avLst/>
          </a:prstGeom>
          <a:solidFill>
            <a:srgbClr val="FEF4F0"/>
          </a:solidFill>
          <a:ln w="38100">
            <a:solidFill>
              <a:srgbClr val="00339A"/>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55713" marR="0" lvl="0" defTabSz="457200" rtl="0" eaLnBrk="1" fontAlgn="auto" latinLnBrk="0" hangingPunct="1">
              <a:lnSpc>
                <a:spcPct val="100000"/>
              </a:lnSpc>
              <a:spcBef>
                <a:spcPts val="0"/>
              </a:spcBef>
              <a:spcAft>
                <a:spcPts val="0"/>
              </a:spcAft>
              <a:buClrTx/>
              <a:buSzTx/>
              <a:buFontTx/>
              <a:buNone/>
              <a:tabLst/>
              <a:defRPr/>
            </a:pPr>
            <a:r>
              <a:rPr lang="en-US" sz="2000" b="1" dirty="0">
                <a:solidFill>
                  <a:srgbClr val="00339A"/>
                </a:solidFill>
                <a:latin typeface="Aptos" panose="02110004020202020204"/>
              </a:rPr>
              <a:t>Current Perspective Informed by the Team’s Analysis</a:t>
            </a:r>
          </a:p>
          <a:p>
            <a:pPr marL="1255713" marR="0" lvl="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mj-lt"/>
              <a:ea typeface="+mn-ea"/>
              <a:cs typeface="+mn-cs"/>
            </a:endParaRPr>
          </a:p>
          <a:p>
            <a:pPr marL="1603375" marR="0">
              <a:spcAft>
                <a:spcPts val="1000"/>
              </a:spcAft>
            </a:pPr>
            <a:r>
              <a:rPr lang="en-US" sz="2000" b="1" kern="100" dirty="0">
                <a:solidFill>
                  <a:schemeClr val="tx1"/>
                </a:solidFill>
                <a:effectLst/>
                <a:ea typeface="Aptos" panose="020B0004020202020204" pitchFamily="34" charset="0"/>
              </a:rPr>
              <a:t>Although effective dementia care relies on interdisciplinary collaboration, achieving this requires </a:t>
            </a:r>
            <a:r>
              <a:rPr lang="en-US" sz="2000" b="1" kern="100" dirty="0">
                <a:solidFill>
                  <a:schemeClr val="tx1"/>
                </a:solidFill>
                <a:ea typeface="Aptos" panose="020B0004020202020204" pitchFamily="34" charset="0"/>
              </a:rPr>
              <a:t>augmentation of existing, geographically-based</a:t>
            </a:r>
            <a:r>
              <a:rPr lang="en-US" sz="2000" b="1" kern="100" dirty="0">
                <a:solidFill>
                  <a:schemeClr val="tx1"/>
                </a:solidFill>
                <a:effectLst/>
                <a:ea typeface="Aptos" panose="020B0004020202020204" pitchFamily="34" charset="0"/>
              </a:rPr>
              <a:t> infrastructure that:</a:t>
            </a:r>
          </a:p>
          <a:p>
            <a:pPr marL="1998663" lvl="1" indent="-285750">
              <a:spcAft>
                <a:spcPts val="500"/>
              </a:spcAft>
              <a:buSzPct val="100000"/>
              <a:buFont typeface="Arial" panose="020B0604020202020204" pitchFamily="34" charset="0"/>
              <a:buChar char="•"/>
              <a:tabLst>
                <a:tab pos="457200" algn="l"/>
              </a:tabLst>
            </a:pPr>
            <a:r>
              <a:rPr lang="en-US" sz="2000" kern="100" dirty="0">
                <a:solidFill>
                  <a:schemeClr val="tx1"/>
                </a:solidFill>
              </a:rPr>
              <a:t>Exhibits a strong focus on </a:t>
            </a:r>
            <a:r>
              <a:rPr lang="en-US" sz="2000" b="1" dirty="0">
                <a:solidFill>
                  <a:srgbClr val="00339A"/>
                </a:solidFill>
              </a:rPr>
              <a:t>dementia care navigation </a:t>
            </a:r>
            <a:r>
              <a:rPr lang="en-US" sz="2000" kern="100" dirty="0">
                <a:solidFill>
                  <a:schemeClr val="tx1"/>
                </a:solidFill>
              </a:rPr>
              <a:t>and </a:t>
            </a:r>
            <a:r>
              <a:rPr lang="en-US" sz="2000" b="1" dirty="0">
                <a:solidFill>
                  <a:srgbClr val="00339A"/>
                </a:solidFill>
              </a:rPr>
              <a:t>caregiver support with clinical expertise;</a:t>
            </a:r>
          </a:p>
          <a:p>
            <a:pPr marL="1998663" lvl="1" indent="-285750">
              <a:spcAft>
                <a:spcPts val="500"/>
              </a:spcAft>
              <a:buSzPct val="100000"/>
              <a:buFont typeface="Arial" panose="020B0604020202020204" pitchFamily="34" charset="0"/>
              <a:buChar char="•"/>
              <a:tabLst>
                <a:tab pos="457200" algn="l"/>
              </a:tabLst>
            </a:pPr>
            <a:r>
              <a:rPr lang="en-US" sz="2000" kern="100" dirty="0">
                <a:solidFill>
                  <a:schemeClr val="tx1"/>
                </a:solidFill>
                <a:effectLst/>
                <a:ea typeface="Aptos" panose="020B0004020202020204" pitchFamily="34" charset="0"/>
              </a:rPr>
              <a:t>supports existing provider capabilities;</a:t>
            </a:r>
          </a:p>
          <a:p>
            <a:pPr marL="1998663" lvl="1" indent="-285750">
              <a:spcAft>
                <a:spcPts val="500"/>
              </a:spcAft>
              <a:buSzPct val="100000"/>
              <a:buFont typeface="Arial" panose="020B0604020202020204" pitchFamily="34" charset="0"/>
              <a:buChar char="•"/>
              <a:tabLst>
                <a:tab pos="457200" algn="l"/>
              </a:tabLst>
            </a:pPr>
            <a:r>
              <a:rPr lang="en-US" sz="2000" kern="100" dirty="0">
                <a:solidFill>
                  <a:schemeClr val="tx1"/>
                </a:solidFill>
                <a:effectLst/>
                <a:ea typeface="Aptos" panose="020B0004020202020204" pitchFamily="34" charset="0"/>
              </a:rPr>
              <a:t>strengthens collaboration; and</a:t>
            </a:r>
          </a:p>
          <a:p>
            <a:pPr marL="1998663" lvl="1" indent="-285750">
              <a:spcAft>
                <a:spcPts val="500"/>
              </a:spcAft>
              <a:buSzPct val="100000"/>
              <a:buFont typeface="Arial" panose="020B0604020202020204" pitchFamily="34" charset="0"/>
              <a:buChar char="•"/>
              <a:tabLst>
                <a:tab pos="457200" algn="l"/>
              </a:tabLst>
            </a:pPr>
            <a:r>
              <a:rPr lang="en-US" sz="2000" kern="100" dirty="0">
                <a:solidFill>
                  <a:schemeClr val="tx1"/>
                </a:solidFill>
                <a:effectLst/>
                <a:ea typeface="Aptos" panose="020B0004020202020204" pitchFamily="34" charset="0"/>
              </a:rPr>
              <a:t>interconnects services for seamless coordination. </a:t>
            </a:r>
          </a:p>
          <a:p>
            <a:pPr marL="1712913" lvl="1">
              <a:spcAft>
                <a:spcPts val="500"/>
              </a:spcAft>
              <a:buSzPct val="100000"/>
              <a:tabLst>
                <a:tab pos="457200" algn="l"/>
              </a:tabLst>
            </a:pPr>
            <a:endParaRPr lang="en-US" b="1" kern="100" dirty="0">
              <a:solidFill>
                <a:schemeClr val="tx1"/>
              </a:solidFill>
              <a:effectLst/>
              <a:latin typeface="+mj-lt"/>
              <a:ea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38" name="Picture 14" descr="Vision ">
            <a:extLst>
              <a:ext uri="{FF2B5EF4-FFF2-40B4-BE49-F238E27FC236}">
                <a16:creationId xmlns:a16="http://schemas.microsoft.com/office/drawing/2014/main" id="{54269FD7-BA18-89E3-57B7-6EE8C5051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16" y="186322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4">
            <a:extLst>
              <a:ext uri="{FF2B5EF4-FFF2-40B4-BE49-F238E27FC236}">
                <a16:creationId xmlns:a16="http://schemas.microsoft.com/office/drawing/2014/main" id="{F0019A4D-F6F7-014D-D981-DA7C098A1C2A}"/>
              </a:ext>
            </a:extLst>
          </p:cNvPr>
          <p:cNvSpPr txBox="1">
            <a:spLocks/>
          </p:cNvSpPr>
          <p:nvPr/>
        </p:nvSpPr>
        <p:spPr>
          <a:xfrm>
            <a:off x="11605846" y="6410781"/>
            <a:ext cx="37932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9" name="Picture 18">
            <a:extLst>
              <a:ext uri="{FF2B5EF4-FFF2-40B4-BE49-F238E27FC236}">
                <a16:creationId xmlns:a16="http://schemas.microsoft.com/office/drawing/2014/main" id="{51899E12-EAF4-D865-0B06-38F6FDE73933}"/>
              </a:ext>
            </a:extLst>
          </p:cNvPr>
          <p:cNvPicPr>
            <a:picLocks noChangeAspect="1"/>
          </p:cNvPicPr>
          <p:nvPr/>
        </p:nvPicPr>
        <p:blipFill>
          <a:blip r:embed="rId4"/>
          <a:stretch>
            <a:fillRect/>
          </a:stretch>
        </p:blipFill>
        <p:spPr>
          <a:xfrm>
            <a:off x="-1" y="0"/>
            <a:ext cx="1012371" cy="783771"/>
          </a:xfrm>
          <a:prstGeom prst="rect">
            <a:avLst/>
          </a:prstGeom>
          <a:ln w="38100">
            <a:solidFill>
              <a:srgbClr val="FFC000"/>
            </a:solidFill>
          </a:ln>
        </p:spPr>
      </p:pic>
    </p:spTree>
    <p:extLst>
      <p:ext uri="{BB962C8B-B14F-4D97-AF65-F5344CB8AC3E}">
        <p14:creationId xmlns:p14="http://schemas.microsoft.com/office/powerpoint/2010/main" val="191579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96FE-727A-49AF-8E59-9E123B4AA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65C0F-AC81-DE83-0458-BAFC6B41267E}"/>
              </a:ext>
            </a:extLst>
          </p:cNvPr>
          <p:cNvSpPr>
            <a:spLocks noGrp="1"/>
          </p:cNvSpPr>
          <p:nvPr>
            <p:ph type="title"/>
          </p:nvPr>
        </p:nvSpPr>
        <p:spPr>
          <a:xfrm>
            <a:off x="1115122" y="11151"/>
            <a:ext cx="11076878" cy="925020"/>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sp>
        <p:nvSpPr>
          <p:cNvPr id="4" name="TextBox 3">
            <a:extLst>
              <a:ext uri="{FF2B5EF4-FFF2-40B4-BE49-F238E27FC236}">
                <a16:creationId xmlns:a16="http://schemas.microsoft.com/office/drawing/2014/main" id="{3B18D243-69A3-232B-7F35-BF4D2DE78FD8}"/>
              </a:ext>
            </a:extLst>
          </p:cNvPr>
          <p:cNvSpPr txBox="1"/>
          <p:nvPr/>
        </p:nvSpPr>
        <p:spPr>
          <a:xfrm>
            <a:off x="1132113" y="223023"/>
            <a:ext cx="10972801" cy="523220"/>
          </a:xfrm>
          <a:prstGeom prst="rect">
            <a:avLst/>
          </a:prstGeom>
          <a:noFill/>
        </p:spPr>
        <p:txBody>
          <a:bodyPr wrap="square" rtlCol="0">
            <a:spAutoFit/>
          </a:bodyPr>
          <a:lstStyle/>
          <a:p>
            <a:pPr marL="234950" marR="0" lvl="0" indent="-23495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Recommended Revised Tea</a:t>
            </a:r>
            <a:r>
              <a:rPr lang="en-US" sz="2800" b="1" kern="0" dirty="0">
                <a:solidFill>
                  <a:srgbClr val="FFC000"/>
                </a:solidFill>
                <a:latin typeface="Calibri" pitchFamily="34" charset="0"/>
                <a:cs typeface="Calibri" pitchFamily="34" charset="0"/>
              </a:rPr>
              <a:t>m </a:t>
            </a: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Goal</a:t>
            </a:r>
          </a:p>
        </p:txBody>
      </p:sp>
      <p:sp>
        <p:nvSpPr>
          <p:cNvPr id="12" name="Slide Number Placeholder 4">
            <a:extLst>
              <a:ext uri="{FF2B5EF4-FFF2-40B4-BE49-F238E27FC236}">
                <a16:creationId xmlns:a16="http://schemas.microsoft.com/office/drawing/2014/main" id="{8B60D115-248C-9511-5ADE-A86394DB1BE0}"/>
              </a:ext>
            </a:extLst>
          </p:cNvPr>
          <p:cNvSpPr txBox="1">
            <a:spLocks/>
          </p:cNvSpPr>
          <p:nvPr/>
        </p:nvSpPr>
        <p:spPr>
          <a:xfrm>
            <a:off x="11615057" y="6410781"/>
            <a:ext cx="3701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F3B10AB4-2FEA-BE01-711E-A68E24855DED}"/>
              </a:ext>
            </a:extLst>
          </p:cNvPr>
          <p:cNvSpPr txBox="1"/>
          <p:nvPr/>
        </p:nvSpPr>
        <p:spPr>
          <a:xfrm flipH="1">
            <a:off x="1040858" y="2132527"/>
            <a:ext cx="10369685" cy="922238"/>
          </a:xfrm>
          <a:prstGeom prst="roundRect">
            <a:avLst/>
          </a:prstGeom>
          <a:solidFill>
            <a:srgbClr val="FEF4F0"/>
          </a:solidFill>
          <a:ln w="57150">
            <a:solidFill>
              <a:srgbClr val="0070C0"/>
            </a:solidFill>
          </a:ln>
        </p:spPr>
        <p:txBody>
          <a:bodyPr wrap="square" rtlCol="0">
            <a:spAutoFit/>
          </a:bodyPr>
          <a:lstStyle/>
          <a:p>
            <a:pPr algn="ctr">
              <a:spcAft>
                <a:spcPts val="500"/>
              </a:spcAft>
              <a:defRPr/>
            </a:pPr>
            <a:r>
              <a:rPr lang="en-US" sz="2400" b="1" dirty="0">
                <a:solidFill>
                  <a:srgbClr val="00339A"/>
                </a:solidFill>
                <a:latin typeface="Aptos" panose="02110004020202020204"/>
              </a:rPr>
              <a:t>Vision</a:t>
            </a:r>
          </a:p>
          <a:p>
            <a:pPr algn="ctr">
              <a:defRPr/>
            </a:pPr>
            <a:r>
              <a:rPr lang="en-US" sz="2000" b="1" dirty="0">
                <a:solidFill>
                  <a:prstClr val="black"/>
                </a:solidFill>
                <a:latin typeface="+mj-lt"/>
                <a:cs typeface="Calibri" panose="020F0502020204030204" pitchFamily="34" charset="0"/>
              </a:rPr>
              <a:t>A sustainable, centralized model of integrated dementia care </a:t>
            </a:r>
            <a:r>
              <a:rPr kumimoji="0" lang="en-US" sz="20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in Massachusetts  </a:t>
            </a:r>
          </a:p>
        </p:txBody>
      </p:sp>
      <p:pic>
        <p:nvPicPr>
          <p:cNvPr id="9" name="Picture 8">
            <a:extLst>
              <a:ext uri="{FF2B5EF4-FFF2-40B4-BE49-F238E27FC236}">
                <a16:creationId xmlns:a16="http://schemas.microsoft.com/office/drawing/2014/main" id="{D33B581E-5916-4EF1-B88F-A56DFC22826C}"/>
              </a:ext>
            </a:extLst>
          </p:cNvPr>
          <p:cNvPicPr>
            <a:picLocks noChangeAspect="1"/>
          </p:cNvPicPr>
          <p:nvPr/>
        </p:nvPicPr>
        <p:blipFill>
          <a:blip r:embed="rId3"/>
          <a:stretch>
            <a:fillRect/>
          </a:stretch>
        </p:blipFill>
        <p:spPr>
          <a:xfrm>
            <a:off x="837792" y="1030267"/>
            <a:ext cx="940195" cy="940195"/>
          </a:xfrm>
          <a:prstGeom prst="rect">
            <a:avLst/>
          </a:prstGeom>
        </p:spPr>
      </p:pic>
      <p:sp>
        <p:nvSpPr>
          <p:cNvPr id="10" name="TextBox 9">
            <a:extLst>
              <a:ext uri="{FF2B5EF4-FFF2-40B4-BE49-F238E27FC236}">
                <a16:creationId xmlns:a16="http://schemas.microsoft.com/office/drawing/2014/main" id="{1C70E452-D949-793A-8643-8C53C48AD5D8}"/>
              </a:ext>
            </a:extLst>
          </p:cNvPr>
          <p:cNvSpPr txBox="1"/>
          <p:nvPr/>
        </p:nvSpPr>
        <p:spPr>
          <a:xfrm>
            <a:off x="1906358" y="1176092"/>
            <a:ext cx="93971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005A9E"/>
                </a:solidFill>
                <a:latin typeface="+mj-lt"/>
                <a:cs typeface="Calibri" panose="020F0502020204030204" pitchFamily="34" charset="0"/>
              </a:rPr>
              <a:t>Team Vision, Mission, and Revised Goal </a:t>
            </a:r>
            <a:r>
              <a:rPr lang="en-US" sz="2800" b="1" i="1" dirty="0">
                <a:solidFill>
                  <a:srgbClr val="005A9E"/>
                </a:solidFill>
                <a:latin typeface="+mj-lt"/>
                <a:cs typeface="Calibri" panose="020F0502020204030204" pitchFamily="34" charset="0"/>
              </a:rPr>
              <a:t>(For Council Review)</a:t>
            </a:r>
            <a:endParaRPr kumimoji="0" lang="en-US" sz="2800" b="1" i="1" u="none" strike="noStrike" kern="1200" cap="none" spc="0" normalizeH="0" baseline="0" noProof="0" dirty="0">
              <a:ln>
                <a:noFill/>
              </a:ln>
              <a:solidFill>
                <a:srgbClr val="005A9E"/>
              </a:solidFill>
              <a:effectLst/>
              <a:uLnTx/>
              <a:uFillTx/>
              <a:latin typeface="+mj-lt"/>
              <a:ea typeface="+mn-ea"/>
              <a:cs typeface="Calibri" panose="020F0502020204030204" pitchFamily="34" charset="0"/>
            </a:endParaRPr>
          </a:p>
        </p:txBody>
      </p:sp>
      <p:pic>
        <p:nvPicPr>
          <p:cNvPr id="13" name="Picture 12">
            <a:extLst>
              <a:ext uri="{FF2B5EF4-FFF2-40B4-BE49-F238E27FC236}">
                <a16:creationId xmlns:a16="http://schemas.microsoft.com/office/drawing/2014/main" id="{6D3D325F-4FEB-E4B1-799E-B94145D9203C}"/>
              </a:ext>
            </a:extLst>
          </p:cNvPr>
          <p:cNvPicPr>
            <a:picLocks noChangeAspect="1"/>
          </p:cNvPicPr>
          <p:nvPr/>
        </p:nvPicPr>
        <p:blipFill>
          <a:blip r:embed="rId4"/>
          <a:stretch>
            <a:fillRect/>
          </a:stretch>
        </p:blipFill>
        <p:spPr>
          <a:xfrm>
            <a:off x="0" y="1"/>
            <a:ext cx="1077685" cy="914400"/>
          </a:xfrm>
          <a:prstGeom prst="rect">
            <a:avLst/>
          </a:prstGeom>
          <a:ln w="38100">
            <a:solidFill>
              <a:srgbClr val="FFC000"/>
            </a:solidFill>
          </a:ln>
        </p:spPr>
      </p:pic>
      <p:sp>
        <p:nvSpPr>
          <p:cNvPr id="7" name="TextBox 6">
            <a:extLst>
              <a:ext uri="{FF2B5EF4-FFF2-40B4-BE49-F238E27FC236}">
                <a16:creationId xmlns:a16="http://schemas.microsoft.com/office/drawing/2014/main" id="{D3C4267A-67AF-4C3D-EB5E-05C751C35078}"/>
              </a:ext>
            </a:extLst>
          </p:cNvPr>
          <p:cNvSpPr txBox="1"/>
          <p:nvPr/>
        </p:nvSpPr>
        <p:spPr>
          <a:xfrm flipH="1">
            <a:off x="1001948" y="4607091"/>
            <a:ext cx="10525327" cy="1262757"/>
          </a:xfrm>
          <a:prstGeom prst="roundRect">
            <a:avLst/>
          </a:prstGeom>
          <a:solidFill>
            <a:srgbClr val="FEF4F0"/>
          </a:solidFill>
          <a:ln w="57150">
            <a:solidFill>
              <a:srgbClr val="0070C0"/>
            </a:solidFill>
          </a:ln>
        </p:spPr>
        <p:txBody>
          <a:bodyPr wrap="square" rtlCol="0">
            <a:spAutoFit/>
          </a:bodyPr>
          <a:lstStyle/>
          <a:p>
            <a:pPr algn="ctr">
              <a:spcAft>
                <a:spcPts val="500"/>
              </a:spcAft>
              <a:defRPr/>
            </a:pPr>
            <a:r>
              <a:rPr lang="en-US" sz="2400" b="1" dirty="0">
                <a:solidFill>
                  <a:srgbClr val="00339A"/>
                </a:solidFill>
                <a:latin typeface="Aptos" panose="02110004020202020204"/>
              </a:rPr>
              <a:t>Revised Goal (Proposed State Plan Amendment)</a:t>
            </a:r>
          </a:p>
          <a:p>
            <a:pPr algn="ctr">
              <a:defRPr/>
            </a:pPr>
            <a:r>
              <a:rPr lang="en-US" sz="2000" b="1" dirty="0">
                <a:solidFill>
                  <a:prstClr val="black"/>
                </a:solidFill>
                <a:latin typeface="+mj-lt"/>
                <a:cs typeface="Calibri" panose="020F0502020204030204" pitchFamily="34" charset="0"/>
              </a:rPr>
              <a:t>Develop a plan that ensures that individuals with dementia and their care partners have access to an evidence-based dementia care navigation program</a:t>
            </a:r>
            <a:endParaRPr lang="en-US" sz="2400" b="1" dirty="0">
              <a:solidFill>
                <a:srgbClr val="00339A"/>
              </a:solidFill>
              <a:latin typeface="Aptos" panose="02110004020202020204"/>
            </a:endParaRPr>
          </a:p>
        </p:txBody>
      </p:sp>
      <p:sp>
        <p:nvSpPr>
          <p:cNvPr id="5" name="TextBox 4">
            <a:extLst>
              <a:ext uri="{FF2B5EF4-FFF2-40B4-BE49-F238E27FC236}">
                <a16:creationId xmlns:a16="http://schemas.microsoft.com/office/drawing/2014/main" id="{F1E3B16E-163A-F2BD-324B-87A71F2CEA5D}"/>
              </a:ext>
            </a:extLst>
          </p:cNvPr>
          <p:cNvSpPr txBox="1"/>
          <p:nvPr/>
        </p:nvSpPr>
        <p:spPr>
          <a:xfrm flipH="1">
            <a:off x="1001948" y="3369809"/>
            <a:ext cx="10466962" cy="922238"/>
          </a:xfrm>
          <a:prstGeom prst="roundRect">
            <a:avLst/>
          </a:prstGeom>
          <a:solidFill>
            <a:srgbClr val="FEF4F0"/>
          </a:solidFill>
          <a:ln w="57150">
            <a:solidFill>
              <a:srgbClr val="0070C0"/>
            </a:solidFill>
          </a:ln>
        </p:spPr>
        <p:txBody>
          <a:bodyPr wrap="square" rtlCol="0">
            <a:spAutoFit/>
          </a:bodyPr>
          <a:lstStyle/>
          <a:p>
            <a:pPr algn="ctr">
              <a:spcAft>
                <a:spcPts val="500"/>
              </a:spcAft>
              <a:defRPr/>
            </a:pPr>
            <a:r>
              <a:rPr lang="en-US" sz="2400" b="1" dirty="0">
                <a:solidFill>
                  <a:srgbClr val="00339A"/>
                </a:solidFill>
                <a:latin typeface="Aptos" panose="02110004020202020204"/>
              </a:rPr>
              <a:t>Mission</a:t>
            </a:r>
          </a:p>
          <a:p>
            <a:pPr algn="ctr">
              <a:defRPr/>
            </a:pPr>
            <a:r>
              <a:rPr kumimoji="0" lang="en-US" sz="20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Address gaps in dementia care</a:t>
            </a:r>
          </a:p>
        </p:txBody>
      </p:sp>
    </p:spTree>
    <p:extLst>
      <p:ext uri="{BB962C8B-B14F-4D97-AF65-F5344CB8AC3E}">
        <p14:creationId xmlns:p14="http://schemas.microsoft.com/office/powerpoint/2010/main" val="146575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104D-D76A-32AD-9A3B-E2BFB0AC6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0C770-5E79-5894-E27F-DCA9285D4467}"/>
              </a:ext>
            </a:extLst>
          </p:cNvPr>
          <p:cNvSpPr>
            <a:spLocks noGrp="1"/>
          </p:cNvSpPr>
          <p:nvPr>
            <p:ph type="title"/>
          </p:nvPr>
        </p:nvSpPr>
        <p:spPr>
          <a:xfrm>
            <a:off x="691819" y="677732"/>
            <a:ext cx="10818863" cy="5604734"/>
          </a:xfrm>
          <a:solidFill>
            <a:srgbClr val="002060"/>
          </a:solidFill>
          <a:ln w="57150">
            <a:solidFill>
              <a:srgbClr val="C00000"/>
            </a:solidFill>
          </a:ln>
        </p:spPr>
        <p:txBody>
          <a:bodyPr anchor="ctr"/>
          <a:lstStyle/>
          <a:p>
            <a:pPr algn="ctr">
              <a:lnSpc>
                <a:spcPct val="100000"/>
              </a:lnSpc>
              <a:spcBef>
                <a:spcPts val="0"/>
              </a:spcBef>
            </a:pPr>
            <a:br>
              <a:rPr lang="en-US" dirty="0">
                <a:solidFill>
                  <a:srgbClr val="FFC000"/>
                </a:solidFill>
              </a:rPr>
            </a:br>
            <a:br>
              <a:rPr lang="en-US" dirty="0">
                <a:solidFill>
                  <a:srgbClr val="FFC000"/>
                </a:solidFill>
              </a:rPr>
            </a:br>
            <a:r>
              <a:rPr lang="en-US" dirty="0">
                <a:solidFill>
                  <a:srgbClr val="FFC000"/>
                </a:solidFill>
              </a:rPr>
              <a:t>Preliminary Proposal for Further Development</a:t>
            </a:r>
            <a:br>
              <a:rPr lang="en-US" dirty="0">
                <a:solidFill>
                  <a:srgbClr val="FFC000"/>
                </a:solidFill>
              </a:rPr>
            </a:br>
            <a:br>
              <a:rPr lang="en-US" dirty="0">
                <a:solidFill>
                  <a:srgbClr val="FFC000"/>
                </a:solidFill>
              </a:rPr>
            </a:br>
            <a:br>
              <a:rPr lang="en-US" dirty="0">
                <a:solidFill>
                  <a:srgbClr val="FFC000"/>
                </a:solidFill>
              </a:rPr>
            </a:br>
            <a:br>
              <a:rPr lang="en-US" dirty="0">
                <a:solidFill>
                  <a:srgbClr val="FFC000"/>
                </a:solidFill>
              </a:rPr>
            </a:br>
            <a:br>
              <a:rPr lang="en-US" dirty="0">
                <a:solidFill>
                  <a:srgbClr val="FFC000"/>
                </a:solidFill>
              </a:rPr>
            </a:br>
            <a:r>
              <a:rPr lang="en-US" i="1" dirty="0">
                <a:solidFill>
                  <a:srgbClr val="FFC000"/>
                </a:solidFill>
              </a:rPr>
              <a:t>Pilot a Care Ecosystem Program in Massachusetts</a:t>
            </a:r>
            <a:br>
              <a:rPr lang="en-US" dirty="0">
                <a:solidFill>
                  <a:srgbClr val="FFC000"/>
                </a:solidFill>
              </a:rPr>
            </a:br>
            <a:br>
              <a:rPr lang="en-US" dirty="0">
                <a:solidFill>
                  <a:srgbClr val="FFC000"/>
                </a:solidFill>
              </a:rPr>
            </a:br>
            <a:endParaRPr lang="en-US" sz="2800" i="1" dirty="0">
              <a:solidFill>
                <a:srgbClr val="FFC000"/>
              </a:solidFill>
              <a:latin typeface="+mj-lt"/>
            </a:endParaRPr>
          </a:p>
        </p:txBody>
      </p:sp>
      <p:sp>
        <p:nvSpPr>
          <p:cNvPr id="12" name="Slide Number Placeholder 4">
            <a:extLst>
              <a:ext uri="{FF2B5EF4-FFF2-40B4-BE49-F238E27FC236}">
                <a16:creationId xmlns:a16="http://schemas.microsoft.com/office/drawing/2014/main" id="{CCCBBF9D-DA0A-75FE-221A-0D76DB7A2733}"/>
              </a:ext>
            </a:extLst>
          </p:cNvPr>
          <p:cNvSpPr txBox="1">
            <a:spLocks/>
          </p:cNvSpPr>
          <p:nvPr/>
        </p:nvSpPr>
        <p:spPr>
          <a:xfrm>
            <a:off x="11615057" y="6410781"/>
            <a:ext cx="3701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A656E902-1AB7-CAD9-6228-CEF3B06F5220}"/>
              </a:ext>
            </a:extLst>
          </p:cNvPr>
          <p:cNvPicPr>
            <a:picLocks noChangeAspect="1"/>
          </p:cNvPicPr>
          <p:nvPr/>
        </p:nvPicPr>
        <p:blipFill>
          <a:blip r:embed="rId3"/>
          <a:stretch>
            <a:fillRect/>
          </a:stretch>
        </p:blipFill>
        <p:spPr>
          <a:xfrm>
            <a:off x="5237434" y="2475805"/>
            <a:ext cx="1502229" cy="1527448"/>
          </a:xfrm>
          <a:prstGeom prst="rect">
            <a:avLst/>
          </a:prstGeom>
          <a:ln w="38100">
            <a:solidFill>
              <a:srgbClr val="FFC000"/>
            </a:solidFill>
          </a:ln>
        </p:spPr>
      </p:pic>
    </p:spTree>
    <p:extLst>
      <p:ext uri="{BB962C8B-B14F-4D97-AF65-F5344CB8AC3E}">
        <p14:creationId xmlns:p14="http://schemas.microsoft.com/office/powerpoint/2010/main" val="193801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E6288-1682-3BC0-95E3-CFB6FC4DCD3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A87CAA4-8348-26D6-3CDE-B38DF084F2CB}"/>
              </a:ext>
            </a:extLst>
          </p:cNvPr>
          <p:cNvSpPr>
            <a:spLocks noGrp="1"/>
          </p:cNvSpPr>
          <p:nvPr>
            <p:ph type="sldNum" sz="quarter" idx="12"/>
          </p:nvPr>
        </p:nvSpPr>
        <p:spPr>
          <a:xfrm>
            <a:off x="10760613" y="6293584"/>
            <a:ext cx="1255541" cy="365125"/>
          </a:xfrm>
        </p:spPr>
        <p:txBody>
          <a:bodyPr/>
          <a:lstStyle/>
          <a:p>
            <a:pPr marL="0" marR="0" lvl="0" indent="0" algn="r" defTabSz="457200" rtl="0" eaLnBrk="1" fontAlgn="base" latinLnBrk="0" hangingPunct="1">
              <a:lnSpc>
                <a:spcPct val="100000"/>
              </a:lnSpc>
              <a:spcBef>
                <a:spcPts val="0"/>
              </a:spcBef>
              <a:spcAft>
                <a:spcPct val="0"/>
              </a:spcAft>
              <a:buClrTx/>
              <a:buSzTx/>
              <a:buFontTx/>
              <a:buNone/>
              <a:tabLst/>
              <a:defRPr/>
            </a:pPr>
            <a:fld id="{AEDD70FA-59E1-4157-923E-C4A67B08AD8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base" latinLnBrk="0" hangingPunct="1">
                <a:lnSpc>
                  <a:spcPct val="100000"/>
                </a:lnSpc>
                <a:spcBef>
                  <a:spcPts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Google Shape;179;p1">
            <a:extLst>
              <a:ext uri="{FF2B5EF4-FFF2-40B4-BE49-F238E27FC236}">
                <a16:creationId xmlns:a16="http://schemas.microsoft.com/office/drawing/2014/main" id="{E7ABB46D-5005-477A-E61F-BE14815EE336}"/>
              </a:ext>
            </a:extLst>
          </p:cNvPr>
          <p:cNvSpPr txBox="1">
            <a:spLocks/>
          </p:cNvSpPr>
          <p:nvPr/>
        </p:nvSpPr>
        <p:spPr>
          <a:xfrm>
            <a:off x="1484670" y="0"/>
            <a:ext cx="6548284" cy="1266740"/>
          </a:xfrm>
          <a:prstGeom prst="rect">
            <a:avLst/>
          </a:prstGeom>
          <a:noFill/>
          <a:ln>
            <a:noFill/>
          </a:ln>
        </p:spPr>
        <p:txBody>
          <a:bodyPr spcFirstLastPara="1" vert="horz" wrap="square" lIns="64000" tIns="32000" rIns="64000" bIns="320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sym typeface="Calibri"/>
            </a:endParaRPr>
          </a:p>
        </p:txBody>
      </p:sp>
      <p:sp>
        <p:nvSpPr>
          <p:cNvPr id="10" name="Rectangle: Rounded Corners 9">
            <a:extLst>
              <a:ext uri="{FF2B5EF4-FFF2-40B4-BE49-F238E27FC236}">
                <a16:creationId xmlns:a16="http://schemas.microsoft.com/office/drawing/2014/main" id="{04B488AB-ABE0-57C3-DFD4-7CCC04837CBF}"/>
              </a:ext>
            </a:extLst>
          </p:cNvPr>
          <p:cNvSpPr/>
          <p:nvPr/>
        </p:nvSpPr>
        <p:spPr>
          <a:xfrm>
            <a:off x="4491767" y="4905314"/>
            <a:ext cx="5161094" cy="1172757"/>
          </a:xfrm>
          <a:prstGeom prst="roundRect">
            <a:avLst/>
          </a:prstGeom>
          <a:solidFill>
            <a:srgbClr val="FCEDE4"/>
          </a:solid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576263" marR="0" lvl="0" indent="-457200" algn="l" defTabSz="457200" rtl="0" eaLnBrk="1" fontAlgn="auto" latinLnBrk="0" hangingPunct="1">
              <a:lnSpc>
                <a:spcPct val="100000"/>
              </a:lnSpc>
              <a:spcBef>
                <a:spcPts val="0"/>
              </a:spcBef>
              <a:spcAft>
                <a:spcPts val="180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STCaiyun" panose="020B0503020204020204" pitchFamily="2" charset="-122"/>
                <a:ea typeface="STCaiyun" panose="020B0503020204020204" pitchFamily="2" charset="-122"/>
                <a:cs typeface="Calibri" panose="020F0502020204030204" pitchFamily="34" charset="0"/>
                <a:sym typeface="Wingdings" panose="05000000000000000000" pitchFamily="2" charset="2"/>
              </a:rPr>
              <a:t></a:t>
            </a:r>
            <a:r>
              <a:rPr kumimoji="0" lang="en-US" sz="1100" b="1" i="0" u="none" strike="noStrike" kern="1200" cap="none" spc="0" normalizeH="0" baseline="0" noProof="0" dirty="0">
                <a:ln>
                  <a:noFill/>
                </a:ln>
                <a:solidFill>
                  <a:prstClr val="black"/>
                </a:solidFill>
                <a:effectLst/>
                <a:uLnTx/>
                <a:uFillTx/>
                <a:latin typeface="STCaiyun" panose="020B0503020204020204" pitchFamily="2" charset="-122"/>
                <a:ea typeface="STCaiyun" panose="020B0503020204020204" pitchFamily="2" charset="-122"/>
                <a:cs typeface="Calibri" panose="020F0502020204030204" pitchFamily="34" charset="0"/>
                <a:sym typeface="Wingdings" panose="05000000000000000000" pitchFamily="2" charset="2"/>
              </a:rPr>
              <a:t> </a:t>
            </a:r>
            <a:r>
              <a:rPr lang="en-US" b="1" dirty="0">
                <a:solidFill>
                  <a:prstClr val="black"/>
                </a:solidFill>
                <a:latin typeface="Aptos" panose="02110004020202020204"/>
                <a:cs typeface="Calibri" panose="020F0502020204030204" pitchFamily="34" charset="0"/>
                <a:sym typeface="Wingdings" panose="05000000000000000000" pitchFamily="2" charset="2"/>
              </a:rPr>
              <a:t>Streamlines care management; improves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Calibri" panose="020F0502020204030204" pitchFamily="34" charset="0"/>
              </a:rPr>
              <a:t>patient outcomes; </a:t>
            </a:r>
            <a:r>
              <a:rPr lang="en-US" b="1" dirty="0">
                <a:solidFill>
                  <a:prstClr val="black"/>
                </a:solidFill>
                <a:latin typeface="Aptos" panose="02110004020202020204"/>
                <a:cs typeface="Calibri" panose="020F0502020204030204" pitchFamily="34" charset="0"/>
              </a:rPr>
              <a:t>reduces caregiver stress; lowers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Calibri" panose="020F0502020204030204" pitchFamily="34" charset="0"/>
              </a:rPr>
              <a:t>health care costs</a:t>
            </a:r>
          </a:p>
        </p:txBody>
      </p:sp>
      <p:sp>
        <p:nvSpPr>
          <p:cNvPr id="11" name="Rectangle: Rounded Corners 10">
            <a:extLst>
              <a:ext uri="{FF2B5EF4-FFF2-40B4-BE49-F238E27FC236}">
                <a16:creationId xmlns:a16="http://schemas.microsoft.com/office/drawing/2014/main" id="{EC56150B-D603-D0C2-49F2-7D9A34D74E39}"/>
              </a:ext>
            </a:extLst>
          </p:cNvPr>
          <p:cNvSpPr/>
          <p:nvPr/>
        </p:nvSpPr>
        <p:spPr>
          <a:xfrm>
            <a:off x="4460125" y="3585672"/>
            <a:ext cx="5203373" cy="1007843"/>
          </a:xfrm>
          <a:prstGeom prst="roundRect">
            <a:avLst/>
          </a:prstGeom>
          <a:solidFill>
            <a:srgbClr val="FCEDE4"/>
          </a:solid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t"/>
          <a:lstStyle/>
          <a:p>
            <a:pPr marL="511175" marR="0" lvl="0" indent="-457200" algn="l" defTabSz="457200" rtl="0" eaLnBrk="1" fontAlgn="auto" latinLnBrk="0" hangingPunct="1">
              <a:lnSpc>
                <a:spcPct val="100000"/>
              </a:lnSpc>
              <a:spcBef>
                <a:spcPts val="0"/>
              </a:spcBef>
              <a:spcAft>
                <a:spcPts val="180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STCaiyun" panose="020B0503020204020204" pitchFamily="2" charset="-122"/>
                <a:ea typeface="STCaiyun" panose="020B0503020204020204" pitchFamily="2" charset="-122"/>
                <a:cs typeface="Calibri" panose="020F0502020204030204" pitchFamily="34" charset="0"/>
                <a:sym typeface="Wingdings" panose="05000000000000000000" pitchFamily="2" charset="2"/>
              </a:rPr>
              <a:t></a:t>
            </a:r>
            <a:r>
              <a:rPr kumimoji="0" lang="en-US" sz="1800" b="1" i="0" u="none" strike="noStrike" kern="1200" cap="none" spc="0" normalizeH="0" baseline="0" noProof="0" dirty="0">
                <a:ln>
                  <a:noFill/>
                </a:ln>
                <a:solidFill>
                  <a:prstClr val="black"/>
                </a:solidFill>
                <a:effectLst/>
                <a:uLnTx/>
                <a:uFillTx/>
                <a:latin typeface="STCaiyun" panose="020B0503020204020204" pitchFamily="2" charset="-122"/>
                <a:ea typeface="STCaiyun" panose="020B0503020204020204" pitchFamily="2" charset="-122"/>
                <a:cs typeface="Calibri" panose="020F0502020204030204" pitchFamily="34" charset="0"/>
                <a:sym typeface="Wingdings" panose="05000000000000000000" pitchFamily="2" charset="2"/>
              </a:rPr>
              <a: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Calibri" panose="020F0502020204030204" pitchFamily="34" charset="0"/>
              </a:rPr>
              <a:t>Provides ongoing person-centered care planning and care navigation</a:t>
            </a:r>
          </a:p>
        </p:txBody>
      </p:sp>
      <p:sp>
        <p:nvSpPr>
          <p:cNvPr id="12" name="Rectangle: Rounded Corners 11">
            <a:extLst>
              <a:ext uri="{FF2B5EF4-FFF2-40B4-BE49-F238E27FC236}">
                <a16:creationId xmlns:a16="http://schemas.microsoft.com/office/drawing/2014/main" id="{FD6F8C18-F66A-B103-09F7-7B15ACC02674}"/>
              </a:ext>
            </a:extLst>
          </p:cNvPr>
          <p:cNvSpPr/>
          <p:nvPr/>
        </p:nvSpPr>
        <p:spPr>
          <a:xfrm>
            <a:off x="4438486" y="1903453"/>
            <a:ext cx="5203373" cy="968839"/>
          </a:xfrm>
          <a:prstGeom prst="roundRect">
            <a:avLst/>
          </a:prstGeom>
          <a:solidFill>
            <a:srgbClr val="FCEDE4"/>
          </a:solid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457200" algn="l" defTabSz="4572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TCaiyun" panose="020B0503020204020204" pitchFamily="2" charset="-122"/>
                <a:ea typeface="STCaiyun" panose="020B0503020204020204" pitchFamily="2" charset="-122"/>
                <a:cs typeface="Calibri" panose="020F0502020204030204" pitchFamily="34" charset="0"/>
              </a:rPr>
              <a:t> </a:t>
            </a:r>
            <a:r>
              <a:rPr kumimoji="0" lang="en-US" sz="3600" b="1" i="0" u="none" strike="noStrike" kern="1200" cap="none" spc="0" normalizeH="0" baseline="0" noProof="0" dirty="0">
                <a:ln>
                  <a:noFill/>
                </a:ln>
                <a:solidFill>
                  <a:srgbClr val="FFC000"/>
                </a:solidFill>
                <a:effectLst/>
                <a:uLnTx/>
                <a:uFillTx/>
                <a:latin typeface="STCaiyun" panose="020B0503020204020204" pitchFamily="2" charset="-122"/>
                <a:ea typeface="STCaiyun" panose="020B0503020204020204" pitchFamily="2" charset="-122"/>
                <a:cs typeface="Calibri" panose="020F0502020204030204" pitchFamily="34" charset="0"/>
                <a:sym typeface="Wingdings" panose="05000000000000000000" pitchFamily="2" charset="2"/>
              </a:rPr>
              <a:t></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Calibri" panose="020F0502020204030204" pitchFamily="34" charset="0"/>
              </a:rPr>
              <a:t>Provides primary care practices with clinical consultation</a:t>
            </a:r>
          </a:p>
        </p:txBody>
      </p:sp>
      <p:sp>
        <p:nvSpPr>
          <p:cNvPr id="15" name="TextBox 14">
            <a:extLst>
              <a:ext uri="{FF2B5EF4-FFF2-40B4-BE49-F238E27FC236}">
                <a16:creationId xmlns:a16="http://schemas.microsoft.com/office/drawing/2014/main" id="{B97C69A2-0335-B1AC-441F-01978F08F4CB}"/>
              </a:ext>
            </a:extLst>
          </p:cNvPr>
          <p:cNvSpPr txBox="1"/>
          <p:nvPr/>
        </p:nvSpPr>
        <p:spPr>
          <a:xfrm>
            <a:off x="5368067" y="1333948"/>
            <a:ext cx="3291840" cy="3995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53B9B"/>
                </a:solidFill>
                <a:effectLst/>
                <a:uLnTx/>
                <a:uFillTx/>
                <a:latin typeface="Aptos" panose="02110004020202020204"/>
                <a:ea typeface="+mn-ea"/>
                <a:cs typeface="+mn-cs"/>
              </a:rPr>
              <a:t>Solution: Care Ecosystem</a:t>
            </a:r>
          </a:p>
        </p:txBody>
      </p:sp>
      <p:sp>
        <p:nvSpPr>
          <p:cNvPr id="16" name="TextBox 15">
            <a:extLst>
              <a:ext uri="{FF2B5EF4-FFF2-40B4-BE49-F238E27FC236}">
                <a16:creationId xmlns:a16="http://schemas.microsoft.com/office/drawing/2014/main" id="{CF9BF41A-C7A4-4A68-F6A7-98B326987374}"/>
              </a:ext>
            </a:extLst>
          </p:cNvPr>
          <p:cNvSpPr txBox="1"/>
          <p:nvPr/>
        </p:nvSpPr>
        <p:spPr>
          <a:xfrm>
            <a:off x="1226132" y="1392330"/>
            <a:ext cx="230237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53B9B"/>
                </a:solidFill>
                <a:effectLst/>
                <a:uLnTx/>
                <a:uFillTx/>
                <a:latin typeface="Aptos" panose="02110004020202020204"/>
                <a:ea typeface="+mn-ea"/>
                <a:cs typeface="+mn-cs"/>
              </a:rPr>
              <a:t>Challenges </a:t>
            </a:r>
          </a:p>
        </p:txBody>
      </p:sp>
      <p:sp>
        <p:nvSpPr>
          <p:cNvPr id="6" name="Title 1">
            <a:extLst>
              <a:ext uri="{FF2B5EF4-FFF2-40B4-BE49-F238E27FC236}">
                <a16:creationId xmlns:a16="http://schemas.microsoft.com/office/drawing/2014/main" id="{D1F34298-26B4-9328-CF8F-66DBAAE917D6}"/>
              </a:ext>
            </a:extLst>
          </p:cNvPr>
          <p:cNvSpPr txBox="1">
            <a:spLocks/>
          </p:cNvSpPr>
          <p:nvPr/>
        </p:nvSpPr>
        <p:spPr>
          <a:xfrm>
            <a:off x="0" y="0"/>
            <a:ext cx="12192000"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kumimoji="0" lang="en-US" sz="4400" b="0" i="0" u="none" strike="noStrike" kern="1200" cap="none" spc="0" normalizeH="0" baseline="0" noProof="0" dirty="0">
                <a:ln>
                  <a:noFill/>
                </a:ln>
                <a:solidFill>
                  <a:srgbClr val="FFC000"/>
                </a:solidFill>
                <a:effectLst/>
                <a:uLnTx/>
                <a:uFillTx/>
                <a:latin typeface="Calibri"/>
                <a:cs typeface="Calibri"/>
                <a:sym typeface="Calibri"/>
              </a:rPr>
              <a:t>  </a:t>
            </a: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Why </a:t>
            </a:r>
            <a:r>
              <a:rPr lang="en-US" sz="2800" b="1" kern="0" dirty="0">
                <a:solidFill>
                  <a:srgbClr val="FFC000"/>
                </a:solidFill>
                <a:latin typeface="Calibri" pitchFamily="34" charset="0"/>
                <a:ea typeface="+mn-ea"/>
                <a:cs typeface="Calibri" pitchFamily="34" charset="0"/>
              </a:rPr>
              <a:t>Pilot </a:t>
            </a: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a Care Ecosystem Program in Massachusetts?</a:t>
            </a:r>
          </a:p>
        </p:txBody>
      </p:sp>
      <p:sp>
        <p:nvSpPr>
          <p:cNvPr id="4" name="Rectangle: Rounded Corners 3">
            <a:extLst>
              <a:ext uri="{FF2B5EF4-FFF2-40B4-BE49-F238E27FC236}">
                <a16:creationId xmlns:a16="http://schemas.microsoft.com/office/drawing/2014/main" id="{FA3DC2D5-DA32-F860-2398-C5A5CFC7A8BE}"/>
              </a:ext>
            </a:extLst>
          </p:cNvPr>
          <p:cNvSpPr/>
          <p:nvPr/>
        </p:nvSpPr>
        <p:spPr>
          <a:xfrm>
            <a:off x="290456" y="1992770"/>
            <a:ext cx="3367143" cy="847249"/>
          </a:xfrm>
          <a:prstGeom prst="roundRect">
            <a:avLst/>
          </a:prstGeom>
          <a:solidFill>
            <a:srgbClr val="F0F0F0"/>
          </a:solidFill>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marL="344488" marR="0" lvl="0" indent="-344488" algn="l" defTabSz="457200" rtl="0" eaLnBrk="1" fontAlgn="auto" latinLnBrk="0" hangingPunct="1">
              <a:lnSpc>
                <a:spcPct val="100000"/>
              </a:lnSpc>
              <a:spcBef>
                <a:spcPts val="0"/>
              </a:spcBef>
              <a:spcAft>
                <a:spcPts val="1800"/>
              </a:spcAft>
              <a:buClrTx/>
              <a:buSzPct val="100000"/>
              <a:buFont typeface="Wingdings" panose="05000000000000000000" pitchFamily="2" charset="2"/>
              <a:buChar char="Ø"/>
              <a:tabLst/>
              <a:defRPr/>
            </a:pPr>
            <a:r>
              <a:rPr lang="en-US" b="1" dirty="0">
                <a:solidFill>
                  <a:prstClr val="black"/>
                </a:solidFill>
                <a:latin typeface="Aptos" panose="02110004020202020204"/>
                <a:cs typeface="Calibri" panose="020F0502020204030204" pitchFamily="34" charset="0"/>
              </a:rPr>
              <a:t>Overburdened primary care practices</a:t>
            </a:r>
          </a:p>
        </p:txBody>
      </p:sp>
      <p:pic>
        <p:nvPicPr>
          <p:cNvPr id="8" name="Picture 7">
            <a:extLst>
              <a:ext uri="{FF2B5EF4-FFF2-40B4-BE49-F238E27FC236}">
                <a16:creationId xmlns:a16="http://schemas.microsoft.com/office/drawing/2014/main" id="{6978ABF8-732B-604A-2844-C72A562EF0C9}"/>
              </a:ext>
            </a:extLst>
          </p:cNvPr>
          <p:cNvPicPr>
            <a:picLocks noChangeAspect="1"/>
          </p:cNvPicPr>
          <p:nvPr/>
        </p:nvPicPr>
        <p:blipFill>
          <a:blip r:embed="rId3"/>
          <a:stretch>
            <a:fillRect/>
          </a:stretch>
        </p:blipFill>
        <p:spPr>
          <a:xfrm>
            <a:off x="652949" y="1191722"/>
            <a:ext cx="537943" cy="537943"/>
          </a:xfrm>
          <a:prstGeom prst="rect">
            <a:avLst/>
          </a:prstGeom>
        </p:spPr>
      </p:pic>
      <p:sp>
        <p:nvSpPr>
          <p:cNvPr id="9" name="Rectangle: Rounded Corners 8">
            <a:extLst>
              <a:ext uri="{FF2B5EF4-FFF2-40B4-BE49-F238E27FC236}">
                <a16:creationId xmlns:a16="http://schemas.microsoft.com/office/drawing/2014/main" id="{5C3F888D-2359-4770-BB0D-447317A70C79}"/>
              </a:ext>
            </a:extLst>
          </p:cNvPr>
          <p:cNvSpPr/>
          <p:nvPr/>
        </p:nvSpPr>
        <p:spPr>
          <a:xfrm>
            <a:off x="307615" y="3553776"/>
            <a:ext cx="3371500" cy="846102"/>
          </a:xfrm>
          <a:prstGeom prst="roundRect">
            <a:avLst/>
          </a:prstGeom>
          <a:solidFill>
            <a:srgbClr val="F0F0F0"/>
          </a:solidFill>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marL="344488" marR="0" lvl="0" indent="-344488" algn="l" defTabSz="4572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lang="en-US" b="1" dirty="0">
                <a:solidFill>
                  <a:prstClr val="black"/>
                </a:solidFill>
                <a:latin typeface="Aptos" panose="02110004020202020204"/>
                <a:cs typeface="Calibri" panose="020F0502020204030204" pitchFamily="34" charset="0"/>
              </a:rPr>
              <a:t>Confused patients and consumers</a:t>
            </a:r>
          </a:p>
        </p:txBody>
      </p:sp>
      <p:sp>
        <p:nvSpPr>
          <p:cNvPr id="13" name="Rectangle: Rounded Corners 12">
            <a:extLst>
              <a:ext uri="{FF2B5EF4-FFF2-40B4-BE49-F238E27FC236}">
                <a16:creationId xmlns:a16="http://schemas.microsoft.com/office/drawing/2014/main" id="{E39D515C-7339-470C-DE37-A8D0850E1171}"/>
              </a:ext>
            </a:extLst>
          </p:cNvPr>
          <p:cNvSpPr/>
          <p:nvPr/>
        </p:nvSpPr>
        <p:spPr>
          <a:xfrm>
            <a:off x="311592" y="4984545"/>
            <a:ext cx="3346009" cy="1031358"/>
          </a:xfrm>
          <a:prstGeom prst="roundRect">
            <a:avLst/>
          </a:prstGeom>
          <a:solidFill>
            <a:srgbClr val="F0F0F0"/>
          </a:solidFill>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lang="en-US" b="1" dirty="0">
                <a:solidFill>
                  <a:prstClr val="black"/>
                </a:solidFill>
                <a:latin typeface="Aptos" panose="02110004020202020204"/>
                <a:cs typeface="Calibri" panose="020F0502020204030204" pitchFamily="34" charset="0"/>
              </a:rPr>
              <a:t>Fragmented or suboptimal care, caregiver stress, high costs</a:t>
            </a:r>
          </a:p>
        </p:txBody>
      </p:sp>
      <p:pic>
        <p:nvPicPr>
          <p:cNvPr id="18" name="Picture 17">
            <a:extLst>
              <a:ext uri="{FF2B5EF4-FFF2-40B4-BE49-F238E27FC236}">
                <a16:creationId xmlns:a16="http://schemas.microsoft.com/office/drawing/2014/main" id="{284E6E09-D6A8-61EF-097D-3BA1BF801314}"/>
              </a:ext>
            </a:extLst>
          </p:cNvPr>
          <p:cNvPicPr>
            <a:picLocks noChangeAspect="1"/>
          </p:cNvPicPr>
          <p:nvPr/>
        </p:nvPicPr>
        <p:blipFill>
          <a:blip r:embed="rId4"/>
          <a:stretch>
            <a:fillRect/>
          </a:stretch>
        </p:blipFill>
        <p:spPr>
          <a:xfrm>
            <a:off x="4771460" y="1102004"/>
            <a:ext cx="627321" cy="584791"/>
          </a:xfrm>
          <a:prstGeom prst="rect">
            <a:avLst/>
          </a:prstGeom>
        </p:spPr>
      </p:pic>
      <p:sp>
        <p:nvSpPr>
          <p:cNvPr id="19" name="Arrow: Right 18">
            <a:extLst>
              <a:ext uri="{FF2B5EF4-FFF2-40B4-BE49-F238E27FC236}">
                <a16:creationId xmlns:a16="http://schemas.microsoft.com/office/drawing/2014/main" id="{0772665F-1228-04CF-2A6F-1FF49AAFA7E5}"/>
              </a:ext>
            </a:extLst>
          </p:cNvPr>
          <p:cNvSpPr/>
          <p:nvPr/>
        </p:nvSpPr>
        <p:spPr>
          <a:xfrm>
            <a:off x="3803203" y="2157158"/>
            <a:ext cx="499731" cy="484632"/>
          </a:xfrm>
          <a:prstGeom prst="rightArrow">
            <a:avLst/>
          </a:prstGeom>
          <a:solidFill>
            <a:srgbClr val="F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0" name="Arrow: Right 19">
            <a:extLst>
              <a:ext uri="{FF2B5EF4-FFF2-40B4-BE49-F238E27FC236}">
                <a16:creationId xmlns:a16="http://schemas.microsoft.com/office/drawing/2014/main" id="{3C58324E-4416-DEEB-8137-8AEE07F53CF7}"/>
              </a:ext>
            </a:extLst>
          </p:cNvPr>
          <p:cNvSpPr/>
          <p:nvPr/>
        </p:nvSpPr>
        <p:spPr>
          <a:xfrm>
            <a:off x="3817505" y="3852906"/>
            <a:ext cx="499731" cy="484632"/>
          </a:xfrm>
          <a:prstGeom prst="rightArrow">
            <a:avLst/>
          </a:prstGeom>
          <a:solidFill>
            <a:srgbClr val="F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1" name="Arrow: Right 20">
            <a:extLst>
              <a:ext uri="{FF2B5EF4-FFF2-40B4-BE49-F238E27FC236}">
                <a16:creationId xmlns:a16="http://schemas.microsoft.com/office/drawing/2014/main" id="{561F4A50-9118-9029-0B5B-8922125F7FF1}"/>
              </a:ext>
            </a:extLst>
          </p:cNvPr>
          <p:cNvSpPr/>
          <p:nvPr/>
        </p:nvSpPr>
        <p:spPr>
          <a:xfrm>
            <a:off x="3774224" y="5211245"/>
            <a:ext cx="499731" cy="484632"/>
          </a:xfrm>
          <a:prstGeom prst="rightArrow">
            <a:avLst/>
          </a:prstGeom>
          <a:solidFill>
            <a:srgbClr val="F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5" name="Rectangle: Rounded Corners 4">
            <a:extLst>
              <a:ext uri="{FF2B5EF4-FFF2-40B4-BE49-F238E27FC236}">
                <a16:creationId xmlns:a16="http://schemas.microsoft.com/office/drawing/2014/main" id="{2FB70AFD-7155-64EB-9F0C-2783C5F2BC09}"/>
              </a:ext>
            </a:extLst>
          </p:cNvPr>
          <p:cNvSpPr/>
          <p:nvPr/>
        </p:nvSpPr>
        <p:spPr>
          <a:xfrm>
            <a:off x="10015368" y="1936375"/>
            <a:ext cx="1486241" cy="4281545"/>
          </a:xfrm>
          <a:prstGeom prst="roundRect">
            <a:avLst/>
          </a:prstGeom>
          <a:solidFill>
            <a:srgbClr val="FBE3D6"/>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buClr>
                <a:schemeClr val="tx1"/>
              </a:buClr>
              <a:defRPr/>
            </a:pPr>
            <a:endParaRPr lang="en-US" b="1" dirty="0">
              <a:solidFill>
                <a:srgbClr val="002060"/>
              </a:solidFill>
            </a:endParaRPr>
          </a:p>
          <a:p>
            <a:pPr lvl="0" algn="ctr">
              <a:spcAft>
                <a:spcPts val="1000"/>
              </a:spcAft>
              <a:buClr>
                <a:schemeClr val="tx1"/>
              </a:buClr>
              <a:defRPr/>
            </a:pPr>
            <a:endParaRPr lang="en-US" b="1" dirty="0">
              <a:solidFill>
                <a:srgbClr val="002060"/>
              </a:solidFill>
            </a:endParaRPr>
          </a:p>
          <a:p>
            <a:pPr lvl="0" algn="ctr">
              <a:spcAft>
                <a:spcPts val="1000"/>
              </a:spcAft>
              <a:buClr>
                <a:schemeClr val="tx1"/>
              </a:buClr>
              <a:defRPr/>
            </a:pPr>
            <a:r>
              <a:rPr lang="en-US" b="1" dirty="0">
                <a:solidFill>
                  <a:srgbClr val="002060"/>
                </a:solidFill>
              </a:rPr>
              <a:t>Care Ecosystem utilizes a proven, evidence-based approach to dementia care</a:t>
            </a:r>
          </a:p>
        </p:txBody>
      </p:sp>
      <p:pic>
        <p:nvPicPr>
          <p:cNvPr id="7" name="Picture 6">
            <a:extLst>
              <a:ext uri="{FF2B5EF4-FFF2-40B4-BE49-F238E27FC236}">
                <a16:creationId xmlns:a16="http://schemas.microsoft.com/office/drawing/2014/main" id="{88AD7FEE-8CD5-8D65-4B79-E69432DEAAD4}"/>
              </a:ext>
            </a:extLst>
          </p:cNvPr>
          <p:cNvPicPr>
            <a:picLocks noChangeAspect="1"/>
          </p:cNvPicPr>
          <p:nvPr/>
        </p:nvPicPr>
        <p:blipFill>
          <a:blip r:embed="rId5"/>
          <a:stretch>
            <a:fillRect/>
          </a:stretch>
        </p:blipFill>
        <p:spPr>
          <a:xfrm>
            <a:off x="10406129" y="2271730"/>
            <a:ext cx="637674" cy="637674"/>
          </a:xfrm>
          <a:prstGeom prst="rect">
            <a:avLst/>
          </a:prstGeom>
        </p:spPr>
      </p:pic>
      <p:pic>
        <p:nvPicPr>
          <p:cNvPr id="14" name="Picture 10" descr="Puzzle ">
            <a:extLst>
              <a:ext uri="{FF2B5EF4-FFF2-40B4-BE49-F238E27FC236}">
                <a16:creationId xmlns:a16="http://schemas.microsoft.com/office/drawing/2014/main" id="{429017ED-B742-87DB-D057-105699E235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92886" cy="775143"/>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9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54B6-EC8B-3EBB-C567-BA2265D0D08B}"/>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70486143-CE38-C51C-B90F-E065759B9A87}"/>
              </a:ext>
            </a:extLst>
          </p:cNvPr>
          <p:cNvSpPr/>
          <p:nvPr/>
        </p:nvSpPr>
        <p:spPr>
          <a:xfrm>
            <a:off x="7012828" y="2762784"/>
            <a:ext cx="1443388" cy="7126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Social Worker</a:t>
            </a:r>
          </a:p>
        </p:txBody>
      </p:sp>
      <p:sp>
        <p:nvSpPr>
          <p:cNvPr id="29" name="Oval 28">
            <a:extLst>
              <a:ext uri="{FF2B5EF4-FFF2-40B4-BE49-F238E27FC236}">
                <a16:creationId xmlns:a16="http://schemas.microsoft.com/office/drawing/2014/main" id="{A6D667EE-8DE2-E3FB-B612-B04F08761553}"/>
              </a:ext>
            </a:extLst>
          </p:cNvPr>
          <p:cNvSpPr/>
          <p:nvPr/>
        </p:nvSpPr>
        <p:spPr>
          <a:xfrm>
            <a:off x="2354264" y="2754132"/>
            <a:ext cx="1594497" cy="70385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Pharmacist</a:t>
            </a:r>
          </a:p>
        </p:txBody>
      </p:sp>
      <p:sp>
        <p:nvSpPr>
          <p:cNvPr id="30" name="Oval 29">
            <a:extLst>
              <a:ext uri="{FF2B5EF4-FFF2-40B4-BE49-F238E27FC236}">
                <a16:creationId xmlns:a16="http://schemas.microsoft.com/office/drawing/2014/main" id="{C49AB736-70E7-0322-8109-115DD6C8289E}"/>
              </a:ext>
            </a:extLst>
          </p:cNvPr>
          <p:cNvSpPr/>
          <p:nvPr/>
        </p:nvSpPr>
        <p:spPr>
          <a:xfrm>
            <a:off x="4690173" y="2702450"/>
            <a:ext cx="1754362" cy="81363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Nurse   Coordinator (NP</a:t>
            </a:r>
            <a:r>
              <a:rPr lang="en-US" sz="1600" b="1" dirty="0">
                <a:solidFill>
                  <a:schemeClr val="tx1"/>
                </a:solidFill>
                <a:latin typeface="Calibri" panose="020F0502020204030204" pitchFamily="34" charset="0"/>
                <a:cs typeface="Calibri" panose="020F0502020204030204" pitchFamily="34" charset="0"/>
              </a:rPr>
              <a:t>)</a:t>
            </a:r>
          </a:p>
        </p:txBody>
      </p:sp>
      <p:sp>
        <p:nvSpPr>
          <p:cNvPr id="3" name="Slide Number Placeholder 2">
            <a:extLst>
              <a:ext uri="{FF2B5EF4-FFF2-40B4-BE49-F238E27FC236}">
                <a16:creationId xmlns:a16="http://schemas.microsoft.com/office/drawing/2014/main" id="{EB08733D-6915-96A7-56AD-82D04BCD5578}"/>
              </a:ext>
            </a:extLst>
          </p:cNvPr>
          <p:cNvSpPr>
            <a:spLocks noGrp="1"/>
          </p:cNvSpPr>
          <p:nvPr>
            <p:ph type="sldNum" sz="quarter" idx="12"/>
          </p:nvPr>
        </p:nvSpPr>
        <p:spPr>
          <a:xfrm>
            <a:off x="11375922" y="6355524"/>
            <a:ext cx="34795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E75A37E-A0A3-4732-A704-04C5A05FF504}" type="slidenum">
              <a:rPr kumimoji="0" lang="en-US" sz="120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Oval 1">
            <a:extLst>
              <a:ext uri="{FF2B5EF4-FFF2-40B4-BE49-F238E27FC236}">
                <a16:creationId xmlns:a16="http://schemas.microsoft.com/office/drawing/2014/main" id="{88A3AD21-5149-66A1-3D41-679977D11FC0}"/>
              </a:ext>
            </a:extLst>
          </p:cNvPr>
          <p:cNvSpPr/>
          <p:nvPr/>
        </p:nvSpPr>
        <p:spPr>
          <a:xfrm>
            <a:off x="4756194" y="1605672"/>
            <a:ext cx="1634553" cy="79239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Physician</a:t>
            </a:r>
          </a:p>
        </p:txBody>
      </p:sp>
      <p:sp>
        <p:nvSpPr>
          <p:cNvPr id="18" name="Oval 17">
            <a:extLst>
              <a:ext uri="{FF2B5EF4-FFF2-40B4-BE49-F238E27FC236}">
                <a16:creationId xmlns:a16="http://schemas.microsoft.com/office/drawing/2014/main" id="{2624DD68-04F6-0359-3244-6DF461BC4138}"/>
              </a:ext>
            </a:extLst>
          </p:cNvPr>
          <p:cNvSpPr/>
          <p:nvPr/>
        </p:nvSpPr>
        <p:spPr>
          <a:xfrm>
            <a:off x="4497401" y="3833011"/>
            <a:ext cx="2259106" cy="1317093"/>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Care Team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Navigators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58" name="Straight Connector 57">
            <a:extLst>
              <a:ext uri="{FF2B5EF4-FFF2-40B4-BE49-F238E27FC236}">
                <a16:creationId xmlns:a16="http://schemas.microsoft.com/office/drawing/2014/main" id="{219F472A-40EF-63D0-0B0E-12135564404E}"/>
              </a:ext>
            </a:extLst>
          </p:cNvPr>
          <p:cNvCxnSpPr>
            <a:cxnSpLocks/>
          </p:cNvCxnSpPr>
          <p:nvPr/>
        </p:nvCxnSpPr>
        <p:spPr>
          <a:xfrm>
            <a:off x="7757752" y="2563816"/>
            <a:ext cx="0" cy="163629"/>
          </a:xfrm>
          <a:prstGeom prst="line">
            <a:avLst/>
          </a:prstGeom>
          <a:ln w="57150">
            <a:solidFill>
              <a:srgbClr val="0077D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61E4611-45EA-FA0C-8839-CC01B429D31E}"/>
              </a:ext>
            </a:extLst>
          </p:cNvPr>
          <p:cNvCxnSpPr>
            <a:cxnSpLocks/>
          </p:cNvCxnSpPr>
          <p:nvPr/>
        </p:nvCxnSpPr>
        <p:spPr>
          <a:xfrm>
            <a:off x="5560441" y="2398064"/>
            <a:ext cx="0" cy="289679"/>
          </a:xfrm>
          <a:prstGeom prst="line">
            <a:avLst/>
          </a:prstGeom>
          <a:ln w="57150">
            <a:solidFill>
              <a:srgbClr val="0077D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1D27BAB-AC8C-0F97-FDDF-5ED1DA81057E}"/>
              </a:ext>
            </a:extLst>
          </p:cNvPr>
          <p:cNvCxnSpPr>
            <a:cxnSpLocks/>
          </p:cNvCxnSpPr>
          <p:nvPr/>
        </p:nvCxnSpPr>
        <p:spPr>
          <a:xfrm>
            <a:off x="3166032" y="2563816"/>
            <a:ext cx="4604272" cy="0"/>
          </a:xfrm>
          <a:prstGeom prst="line">
            <a:avLst/>
          </a:prstGeom>
          <a:ln w="57150">
            <a:solidFill>
              <a:srgbClr val="0077D0"/>
            </a:solidFill>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350FC9DC-57D5-9BA1-074C-4058C9889451}"/>
              </a:ext>
            </a:extLst>
          </p:cNvPr>
          <p:cNvSpPr txBox="1">
            <a:spLocks/>
          </p:cNvSpPr>
          <p:nvPr/>
        </p:nvSpPr>
        <p:spPr>
          <a:xfrm>
            <a:off x="0" y="0"/>
            <a:ext cx="12192000" cy="914400"/>
          </a:xfrm>
          <a:prstGeom prst="rect">
            <a:avLst/>
          </a:prstGeom>
          <a:solidFill>
            <a:srgbClr val="00206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srgbClr val="FFC000"/>
                </a:solidFill>
                <a:latin typeface="Calibri" pitchFamily="34" charset="0"/>
                <a:cs typeface="Calibri" pitchFamily="34" charset="0"/>
              </a:rPr>
              <a:t>Care Ecosystem Team: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srgbClr val="FFC000"/>
                </a:solidFill>
                <a:latin typeface="Calibri" pitchFamily="34" charset="0"/>
                <a:cs typeface="Calibri" pitchFamily="34" charset="0"/>
              </a:rPr>
              <a:t>Clinical Consultants and </a:t>
            </a:r>
            <a:r>
              <a:rPr kumimoji="0" lang="en-US" sz="2800" b="1" i="0" u="none" strike="noStrike" kern="0" cap="none" spc="0" normalizeH="0" baseline="0" noProof="0" dirty="0">
                <a:ln>
                  <a:noFill/>
                </a:ln>
                <a:solidFill>
                  <a:srgbClr val="FFC000"/>
                </a:solidFill>
                <a:effectLst/>
                <a:uLnTx/>
                <a:uFillTx/>
                <a:latin typeface="Calibri" pitchFamily="34" charset="0"/>
                <a:ea typeface="+mj-ea"/>
                <a:cs typeface="Calibri" pitchFamily="34" charset="0"/>
              </a:rPr>
              <a:t>Care Team Navigators</a:t>
            </a:r>
            <a:endParaRPr kumimoji="0" lang="en-US" sz="2800" b="0" i="1" u="none" strike="noStrike" kern="1200" cap="none" spc="0" normalizeH="0" baseline="0" noProof="0" dirty="0">
              <a:ln>
                <a:noFill/>
              </a:ln>
              <a:solidFill>
                <a:srgbClr val="FFC000"/>
              </a:solidFill>
              <a:effectLst/>
              <a:uLnTx/>
              <a:uFillTx/>
              <a:latin typeface="Aptos Display" panose="02110004020202020204"/>
              <a:ea typeface="+mj-ea"/>
              <a:cs typeface="+mj-cs"/>
            </a:endParaRPr>
          </a:p>
        </p:txBody>
      </p:sp>
      <p:sp>
        <p:nvSpPr>
          <p:cNvPr id="6" name="TextBox 5">
            <a:extLst>
              <a:ext uri="{FF2B5EF4-FFF2-40B4-BE49-F238E27FC236}">
                <a16:creationId xmlns:a16="http://schemas.microsoft.com/office/drawing/2014/main" id="{6E383426-485D-76A5-A9B2-856266BE0F10}"/>
              </a:ext>
            </a:extLst>
          </p:cNvPr>
          <p:cNvSpPr txBox="1"/>
          <p:nvPr/>
        </p:nvSpPr>
        <p:spPr>
          <a:xfrm>
            <a:off x="1343312" y="5673324"/>
            <a:ext cx="8867088" cy="400110"/>
          </a:xfrm>
          <a:prstGeom prst="rect">
            <a:avLst/>
          </a:prstGeom>
          <a:noFill/>
        </p:spPr>
        <p:txBody>
          <a:bodyPr wrap="square" rtlCol="0">
            <a:spAutoFit/>
          </a:bodyPr>
          <a:lstStyle/>
          <a:p>
            <a:pPr algn="ctr"/>
            <a:r>
              <a:rPr lang="en-US" sz="2000" b="1" dirty="0">
                <a:solidFill>
                  <a:srgbClr val="0070C0"/>
                </a:solidFill>
              </a:rPr>
              <a:t>We envision a centralized, grant-funded, state-contracted Team </a:t>
            </a:r>
          </a:p>
        </p:txBody>
      </p:sp>
      <p:sp>
        <p:nvSpPr>
          <p:cNvPr id="7" name="TextBox 6">
            <a:extLst>
              <a:ext uri="{FF2B5EF4-FFF2-40B4-BE49-F238E27FC236}">
                <a16:creationId xmlns:a16="http://schemas.microsoft.com/office/drawing/2014/main" id="{960851C4-2D73-B59A-EEBA-41D6E6F043CB}"/>
              </a:ext>
            </a:extLst>
          </p:cNvPr>
          <p:cNvSpPr txBox="1"/>
          <p:nvPr/>
        </p:nvSpPr>
        <p:spPr>
          <a:xfrm>
            <a:off x="451659" y="1033012"/>
            <a:ext cx="4238514" cy="523220"/>
          </a:xfrm>
          <a:prstGeom prst="rect">
            <a:avLst/>
          </a:prstGeom>
          <a:noFill/>
        </p:spPr>
        <p:txBody>
          <a:bodyPr wrap="square" rtlCol="0">
            <a:spAutoFit/>
          </a:bodyPr>
          <a:lstStyle/>
          <a:p>
            <a:r>
              <a:rPr lang="en-US" sz="2800" b="1" dirty="0">
                <a:solidFill>
                  <a:srgbClr val="0070C0"/>
                </a:solidFill>
              </a:rPr>
              <a:t>Care Ecosystem Team</a:t>
            </a:r>
          </a:p>
        </p:txBody>
      </p:sp>
      <p:sp>
        <p:nvSpPr>
          <p:cNvPr id="15" name="Right Brace 14">
            <a:extLst>
              <a:ext uri="{FF2B5EF4-FFF2-40B4-BE49-F238E27FC236}">
                <a16:creationId xmlns:a16="http://schemas.microsoft.com/office/drawing/2014/main" id="{22532EDF-DC21-7BFE-52A5-4B2A0BEEB68E}"/>
              </a:ext>
            </a:extLst>
          </p:cNvPr>
          <p:cNvSpPr/>
          <p:nvPr/>
        </p:nvSpPr>
        <p:spPr>
          <a:xfrm>
            <a:off x="8391669" y="1870163"/>
            <a:ext cx="817581" cy="1570616"/>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1A50740B-5A3F-594E-FFCA-C6D9DC53B758}"/>
              </a:ext>
            </a:extLst>
          </p:cNvPr>
          <p:cNvSpPr txBox="1"/>
          <p:nvPr/>
        </p:nvSpPr>
        <p:spPr>
          <a:xfrm>
            <a:off x="8865007" y="2365015"/>
            <a:ext cx="1635162" cy="646331"/>
          </a:xfrm>
          <a:prstGeom prst="rect">
            <a:avLst/>
          </a:prstGeom>
          <a:noFill/>
        </p:spPr>
        <p:txBody>
          <a:bodyPr wrap="square" rtlCol="0">
            <a:spAutoFit/>
          </a:bodyPr>
          <a:lstStyle/>
          <a:p>
            <a:pPr algn="ctr"/>
            <a:r>
              <a:rPr lang="en-US" b="1" dirty="0"/>
              <a:t>Clinical Consultants</a:t>
            </a:r>
          </a:p>
        </p:txBody>
      </p:sp>
      <p:sp>
        <p:nvSpPr>
          <p:cNvPr id="21" name="Right Brace 20">
            <a:extLst>
              <a:ext uri="{FF2B5EF4-FFF2-40B4-BE49-F238E27FC236}">
                <a16:creationId xmlns:a16="http://schemas.microsoft.com/office/drawing/2014/main" id="{5ABEB16C-2E88-0F35-BCAB-81C189B16FE8}"/>
              </a:ext>
            </a:extLst>
          </p:cNvPr>
          <p:cNvSpPr/>
          <p:nvPr/>
        </p:nvSpPr>
        <p:spPr>
          <a:xfrm>
            <a:off x="6908907" y="3679239"/>
            <a:ext cx="817581" cy="1470863"/>
          </a:xfrm>
          <a:prstGeom prst="rightBrace">
            <a:avLst/>
          </a:prstGeom>
          <a:ln w="38100">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337AAD97-AEDD-7BEC-8EC6-5657D548E91A}"/>
              </a:ext>
            </a:extLst>
          </p:cNvPr>
          <p:cNvSpPr txBox="1"/>
          <p:nvPr/>
        </p:nvSpPr>
        <p:spPr>
          <a:xfrm>
            <a:off x="7726488" y="4044927"/>
            <a:ext cx="1635162" cy="646331"/>
          </a:xfrm>
          <a:prstGeom prst="rect">
            <a:avLst/>
          </a:prstGeom>
          <a:noFill/>
        </p:spPr>
        <p:txBody>
          <a:bodyPr wrap="square" rtlCol="0">
            <a:spAutoFit/>
          </a:bodyPr>
          <a:lstStyle/>
          <a:p>
            <a:pPr algn="ctr"/>
            <a:r>
              <a:rPr lang="en-US" b="1" dirty="0">
                <a:solidFill>
                  <a:srgbClr val="7030A0"/>
                </a:solidFill>
              </a:rPr>
              <a:t>Care Team Navigators</a:t>
            </a:r>
          </a:p>
        </p:txBody>
      </p:sp>
      <p:cxnSp>
        <p:nvCxnSpPr>
          <p:cNvPr id="27" name="Straight Connector 26">
            <a:extLst>
              <a:ext uri="{FF2B5EF4-FFF2-40B4-BE49-F238E27FC236}">
                <a16:creationId xmlns:a16="http://schemas.microsoft.com/office/drawing/2014/main" id="{BBA2B294-E1EA-D459-43E2-E73B3687B5A6}"/>
              </a:ext>
            </a:extLst>
          </p:cNvPr>
          <p:cNvCxnSpPr>
            <a:cxnSpLocks/>
            <a:stCxn id="30" idx="4"/>
          </p:cNvCxnSpPr>
          <p:nvPr/>
        </p:nvCxnSpPr>
        <p:spPr>
          <a:xfrm>
            <a:off x="5567354" y="3516082"/>
            <a:ext cx="0" cy="333488"/>
          </a:xfrm>
          <a:prstGeom prst="line">
            <a:avLst/>
          </a:prstGeom>
          <a:ln w="57150">
            <a:solidFill>
              <a:srgbClr val="0077D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A11407F-9797-1B77-C715-C95FA597F1A1}"/>
              </a:ext>
            </a:extLst>
          </p:cNvPr>
          <p:cNvCxnSpPr>
            <a:cxnSpLocks/>
          </p:cNvCxnSpPr>
          <p:nvPr/>
        </p:nvCxnSpPr>
        <p:spPr>
          <a:xfrm>
            <a:off x="3166032" y="2547895"/>
            <a:ext cx="0" cy="172123"/>
          </a:xfrm>
          <a:prstGeom prst="line">
            <a:avLst/>
          </a:prstGeom>
          <a:ln w="57150">
            <a:solidFill>
              <a:srgbClr val="0077D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34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54B6-EC8B-3EBB-C567-BA2265D0D0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08733D-6915-96A7-56AD-82D04BCD5578}"/>
              </a:ext>
            </a:extLst>
          </p:cNvPr>
          <p:cNvSpPr>
            <a:spLocks noGrp="1"/>
          </p:cNvSpPr>
          <p:nvPr>
            <p:ph type="sldNum" sz="quarter" idx="12"/>
          </p:nvPr>
        </p:nvSpPr>
        <p:spPr>
          <a:xfrm>
            <a:off x="11375922" y="6355524"/>
            <a:ext cx="34795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E75A37E-A0A3-4732-A704-04C5A05FF504}" type="slidenum">
              <a:rPr kumimoji="0" lang="en-US" sz="120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350FC9DC-57D5-9BA1-074C-4058C9889451}"/>
              </a:ext>
            </a:extLst>
          </p:cNvPr>
          <p:cNvSpPr txBox="1">
            <a:spLocks/>
          </p:cNvSpPr>
          <p:nvPr/>
        </p:nvSpPr>
        <p:spPr>
          <a:xfrm>
            <a:off x="0" y="0"/>
            <a:ext cx="12192000" cy="914400"/>
          </a:xfrm>
          <a:prstGeom prst="rect">
            <a:avLst/>
          </a:prstGeom>
          <a:solidFill>
            <a:srgbClr val="00206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srgbClr val="FFC000"/>
                </a:solidFill>
                <a:latin typeface="Calibri" pitchFamily="34" charset="0"/>
                <a:cs typeface="Calibri" pitchFamily="34" charset="0"/>
              </a:rPr>
              <a:t>Care Ecosystem Team: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srgbClr val="FFC000"/>
                </a:solidFill>
                <a:latin typeface="Calibri" pitchFamily="34" charset="0"/>
                <a:cs typeface="Calibri" pitchFamily="34" charset="0"/>
              </a:rPr>
              <a:t>ASAP Infrastructure – Dementia Care Equity</a:t>
            </a:r>
            <a:endParaRPr kumimoji="0" lang="en-US" sz="2800" b="0" i="1" u="none" strike="noStrike" kern="1200" cap="none" spc="0" normalizeH="0" baseline="0" noProof="0" dirty="0">
              <a:ln>
                <a:noFill/>
              </a:ln>
              <a:solidFill>
                <a:srgbClr val="FFC000"/>
              </a:solidFill>
              <a:effectLst/>
              <a:uLnTx/>
              <a:uFillTx/>
              <a:latin typeface="Aptos Display" panose="02110004020202020204"/>
              <a:ea typeface="+mj-ea"/>
              <a:cs typeface="+mj-cs"/>
            </a:endParaRPr>
          </a:p>
        </p:txBody>
      </p:sp>
      <p:pic>
        <p:nvPicPr>
          <p:cNvPr id="5" name="Picture 4">
            <a:extLst>
              <a:ext uri="{FF2B5EF4-FFF2-40B4-BE49-F238E27FC236}">
                <a16:creationId xmlns:a16="http://schemas.microsoft.com/office/drawing/2014/main" id="{B34C9EE6-6AE1-69E5-50C5-D345383AFDF4}"/>
              </a:ext>
            </a:extLst>
          </p:cNvPr>
          <p:cNvPicPr>
            <a:picLocks noChangeAspect="1"/>
          </p:cNvPicPr>
          <p:nvPr/>
        </p:nvPicPr>
        <p:blipFill>
          <a:blip r:embed="rId3"/>
          <a:stretch>
            <a:fillRect/>
          </a:stretch>
        </p:blipFill>
        <p:spPr>
          <a:xfrm>
            <a:off x="1361797" y="1147500"/>
            <a:ext cx="9468405" cy="5142710"/>
          </a:xfrm>
          <a:prstGeom prst="rect">
            <a:avLst/>
          </a:prstGeom>
        </p:spPr>
      </p:pic>
    </p:spTree>
    <p:extLst>
      <p:ext uri="{BB962C8B-B14F-4D97-AF65-F5344CB8AC3E}">
        <p14:creationId xmlns:p14="http://schemas.microsoft.com/office/powerpoint/2010/main" val="30488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88791-4934-4938-774A-1D5A3D500C7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3E9ADB4-337A-61F8-0D70-00C8A91BE42D}"/>
              </a:ext>
            </a:extLst>
          </p:cNvPr>
          <p:cNvSpPr>
            <a:spLocks noGrp="1"/>
          </p:cNvSpPr>
          <p:nvPr>
            <p:ph type="sldNum" sz="quarter" idx="12"/>
          </p:nvPr>
        </p:nvSpPr>
        <p:spPr>
          <a:xfrm>
            <a:off x="10760613" y="6293584"/>
            <a:ext cx="1255541" cy="365125"/>
          </a:xfrm>
        </p:spPr>
        <p:txBody>
          <a:bodyPr/>
          <a:lstStyle/>
          <a:p>
            <a:pPr marL="0" marR="0" lvl="0" indent="0" algn="r" defTabSz="457200" rtl="0" eaLnBrk="1" fontAlgn="base" latinLnBrk="0" hangingPunct="1">
              <a:lnSpc>
                <a:spcPct val="100000"/>
              </a:lnSpc>
              <a:spcBef>
                <a:spcPts val="0"/>
              </a:spcBef>
              <a:spcAft>
                <a:spcPct val="0"/>
              </a:spcAft>
              <a:buClrTx/>
              <a:buSzTx/>
              <a:buFontTx/>
              <a:buNone/>
              <a:tabLst/>
              <a:defRPr/>
            </a:pPr>
            <a:fld id="{AEDD70FA-59E1-4157-923E-C4A67B08AD8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base" latinLnBrk="0" hangingPunct="1">
                <a:lnSpc>
                  <a:spcPct val="100000"/>
                </a:lnSpc>
                <a:spcBef>
                  <a:spcPts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Google Shape;179;p1">
            <a:extLst>
              <a:ext uri="{FF2B5EF4-FFF2-40B4-BE49-F238E27FC236}">
                <a16:creationId xmlns:a16="http://schemas.microsoft.com/office/drawing/2014/main" id="{99BE202E-CE3A-A669-1C40-976B11EB1F25}"/>
              </a:ext>
            </a:extLst>
          </p:cNvPr>
          <p:cNvSpPr txBox="1">
            <a:spLocks/>
          </p:cNvSpPr>
          <p:nvPr/>
        </p:nvSpPr>
        <p:spPr>
          <a:xfrm>
            <a:off x="1964368" y="0"/>
            <a:ext cx="6548284" cy="1266740"/>
          </a:xfrm>
          <a:prstGeom prst="rect">
            <a:avLst/>
          </a:prstGeom>
          <a:noFill/>
          <a:ln>
            <a:noFill/>
          </a:ln>
        </p:spPr>
        <p:txBody>
          <a:bodyPr spcFirstLastPara="1" vert="horz" wrap="square" lIns="64000" tIns="32000" rIns="64000" bIns="320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sym typeface="Calibri"/>
            </a:endParaRPr>
          </a:p>
        </p:txBody>
      </p:sp>
      <p:sp>
        <p:nvSpPr>
          <p:cNvPr id="4" name="Title 1">
            <a:extLst>
              <a:ext uri="{FF2B5EF4-FFF2-40B4-BE49-F238E27FC236}">
                <a16:creationId xmlns:a16="http://schemas.microsoft.com/office/drawing/2014/main" id="{EBE660D9-376E-33F5-13B6-BB19578B2D9F}"/>
              </a:ext>
            </a:extLst>
          </p:cNvPr>
          <p:cNvSpPr txBox="1">
            <a:spLocks/>
          </p:cNvSpPr>
          <p:nvPr/>
        </p:nvSpPr>
        <p:spPr>
          <a:xfrm>
            <a:off x="0" y="0"/>
            <a:ext cx="12192000"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lang="en-US" sz="2800" b="1" kern="0" dirty="0">
                <a:solidFill>
                  <a:srgbClr val="FFC000"/>
                </a:solidFill>
                <a:latin typeface="Calibri" pitchFamily="34" charset="0"/>
                <a:ea typeface="+mn-ea"/>
                <a:cs typeface="Calibri" pitchFamily="34" charset="0"/>
              </a:rPr>
              <a:t>Transforming Dementia Care with Support from Care Ecosystem Team</a:t>
            </a: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9" name="TextBox 8">
            <a:extLst>
              <a:ext uri="{FF2B5EF4-FFF2-40B4-BE49-F238E27FC236}">
                <a16:creationId xmlns:a16="http://schemas.microsoft.com/office/drawing/2014/main" id="{5AFD1294-2760-262B-1A0B-8706B3B54FB8}"/>
              </a:ext>
            </a:extLst>
          </p:cNvPr>
          <p:cNvSpPr txBox="1"/>
          <p:nvPr/>
        </p:nvSpPr>
        <p:spPr>
          <a:xfrm>
            <a:off x="2364004" y="792248"/>
            <a:ext cx="6909088" cy="461665"/>
          </a:xfrm>
          <a:prstGeom prst="rect">
            <a:avLst/>
          </a:prstGeom>
          <a:noFill/>
        </p:spPr>
        <p:txBody>
          <a:bodyPr wrap="square" rtlCol="0">
            <a:spAutoFit/>
          </a:bodyPr>
          <a:lstStyle/>
          <a:p>
            <a:pPr>
              <a:defRPr/>
            </a:pPr>
            <a:r>
              <a:rPr lang="en-US" sz="2400" b="1" dirty="0">
                <a:solidFill>
                  <a:srgbClr val="005A9E"/>
                </a:solidFill>
                <a:cs typeface="Calibri" panose="020F0502020204030204" pitchFamily="34" charset="0"/>
              </a:rPr>
              <a:t>Key Participants in the Care Ecosystem Program</a:t>
            </a:r>
          </a:p>
        </p:txBody>
      </p:sp>
      <p:sp>
        <p:nvSpPr>
          <p:cNvPr id="22" name="TextBox 21">
            <a:extLst>
              <a:ext uri="{FF2B5EF4-FFF2-40B4-BE49-F238E27FC236}">
                <a16:creationId xmlns:a16="http://schemas.microsoft.com/office/drawing/2014/main" id="{2526FAFE-281F-234F-5C83-9F1D8B9C8FDF}"/>
              </a:ext>
            </a:extLst>
          </p:cNvPr>
          <p:cNvSpPr txBox="1"/>
          <p:nvPr/>
        </p:nvSpPr>
        <p:spPr>
          <a:xfrm>
            <a:off x="622908" y="4069880"/>
            <a:ext cx="6294260" cy="2167260"/>
          </a:xfrm>
          <a:prstGeom prst="rect">
            <a:avLst/>
          </a:prstGeom>
          <a:solidFill>
            <a:srgbClr val="F3EBF9"/>
          </a:solidFill>
          <a:ln w="76200">
            <a:solidFill>
              <a:srgbClr val="7030A0"/>
            </a:solidFill>
          </a:ln>
          <a:effectLst>
            <a:outerShdw blurRad="50800" dist="38100" dir="2700000" algn="tl" rotWithShape="0">
              <a:prstClr val="black">
                <a:alpha val="40000"/>
              </a:prstClr>
            </a:outerShdw>
          </a:effectLst>
        </p:spPr>
        <p:txBody>
          <a:bodyPr wrap="square" rtlCol="0">
            <a:spAutoFit/>
          </a:bodyPr>
          <a:lstStyle/>
          <a:p>
            <a:pPr algn="ctr">
              <a:spcAft>
                <a:spcPts val="500"/>
              </a:spcAft>
            </a:pPr>
            <a:r>
              <a:rPr lang="en-US" b="1" dirty="0">
                <a:solidFill>
                  <a:srgbClr val="7030A0"/>
                </a:solidFill>
                <a:latin typeface="Aptos" panose="02110004020202020204"/>
              </a:rPr>
              <a:t>Care Team Navigators </a:t>
            </a:r>
          </a:p>
          <a:p>
            <a:pPr marL="344488" indent="-290513">
              <a:spcAft>
                <a:spcPts val="500"/>
              </a:spcAft>
              <a:buFont typeface="Arial" panose="020B0604020202020204" pitchFamily="34" charset="0"/>
              <a:buChar char="•"/>
              <a:tabLst>
                <a:tab pos="1204913" algn="l"/>
              </a:tabLst>
            </a:pPr>
            <a:r>
              <a:rPr lang="en-US" sz="1600" b="1" dirty="0">
                <a:solidFill>
                  <a:srgbClr val="7030A0"/>
                </a:solidFill>
                <a:latin typeface="Aptos" panose="02110004020202020204"/>
              </a:rPr>
              <a:t>Receive referrals to program; conduct intake interviews</a:t>
            </a:r>
          </a:p>
          <a:p>
            <a:pPr marL="344488" indent="-290513">
              <a:spcAft>
                <a:spcPts val="500"/>
              </a:spcAft>
              <a:buFont typeface="Arial" panose="020B0604020202020204" pitchFamily="34" charset="0"/>
              <a:buChar char="•"/>
              <a:tabLst>
                <a:tab pos="1204913" algn="l"/>
              </a:tabLst>
            </a:pPr>
            <a:r>
              <a:rPr lang="en-US" sz="1600" b="1" dirty="0">
                <a:solidFill>
                  <a:srgbClr val="7030A0"/>
                </a:solidFill>
                <a:latin typeface="Aptos" panose="02110004020202020204"/>
              </a:rPr>
              <a:t>Maintain ongoing trusting relationships </a:t>
            </a:r>
            <a:r>
              <a:rPr lang="en-US" sz="1600" dirty="0">
                <a:solidFill>
                  <a:srgbClr val="7030A0"/>
                </a:solidFill>
                <a:latin typeface="Aptos" panose="02110004020202020204"/>
              </a:rPr>
              <a:t>with dyads</a:t>
            </a:r>
          </a:p>
          <a:p>
            <a:pPr marL="344488" lvl="3" indent="-290513">
              <a:spcAft>
                <a:spcPts val="500"/>
              </a:spcAft>
              <a:buSzPct val="100000"/>
              <a:buFont typeface="Arial" panose="020B0604020202020204" pitchFamily="34" charset="0"/>
              <a:buChar char="•"/>
              <a:tabLst>
                <a:tab pos="457200" algn="l"/>
              </a:tabLst>
              <a:defRPr/>
            </a:pPr>
            <a:r>
              <a:rPr lang="en-US" sz="1600" b="1" dirty="0">
                <a:solidFill>
                  <a:srgbClr val="7030A0"/>
                </a:solidFill>
                <a:latin typeface="Aptos" panose="02110004020202020204"/>
              </a:rPr>
              <a:t>Identify available services</a:t>
            </a:r>
            <a:r>
              <a:rPr lang="en-US" sz="1600" dirty="0">
                <a:solidFill>
                  <a:srgbClr val="7030A0"/>
                </a:solidFill>
                <a:latin typeface="Aptos" panose="02110004020202020204"/>
              </a:rPr>
              <a:t>; develop and maintain person-centered care plans</a:t>
            </a:r>
          </a:p>
          <a:p>
            <a:pPr marL="344488" lvl="3" indent="-290513">
              <a:spcAft>
                <a:spcPts val="500"/>
              </a:spcAft>
              <a:buSzPct val="100000"/>
              <a:buFont typeface="Arial" panose="020B0604020202020204" pitchFamily="34" charset="0"/>
              <a:buChar char="•"/>
              <a:tabLst>
                <a:tab pos="457200" algn="l"/>
              </a:tabLst>
              <a:defRPr/>
            </a:pPr>
            <a:r>
              <a:rPr lang="en-US" sz="1600" b="1" dirty="0">
                <a:solidFill>
                  <a:srgbClr val="7030A0"/>
                </a:solidFill>
                <a:latin typeface="Aptos" panose="02110004020202020204"/>
              </a:rPr>
              <a:t>Ensure delivery of planned care and support</a:t>
            </a:r>
          </a:p>
          <a:p>
            <a:pPr marL="344488" lvl="3" indent="-290513">
              <a:spcAft>
                <a:spcPts val="1000"/>
              </a:spcAft>
              <a:buSzPct val="100000"/>
              <a:buFont typeface="Arial" panose="020B0604020202020204" pitchFamily="34" charset="0"/>
              <a:buChar char="•"/>
              <a:tabLst>
                <a:tab pos="457200" algn="l"/>
              </a:tabLst>
              <a:defRPr/>
            </a:pPr>
            <a:r>
              <a:rPr lang="en-US" sz="1600" b="1" dirty="0">
                <a:solidFill>
                  <a:srgbClr val="7030A0"/>
                </a:solidFill>
                <a:latin typeface="Aptos" panose="02110004020202020204"/>
              </a:rPr>
              <a:t>Collaborate with clinical consultants on medical issues</a:t>
            </a:r>
            <a:endParaRPr lang="en-US" sz="1600" dirty="0">
              <a:solidFill>
                <a:srgbClr val="7030A0"/>
              </a:solidFill>
              <a:latin typeface="Aptos" panose="02110004020202020204"/>
            </a:endParaRPr>
          </a:p>
        </p:txBody>
      </p:sp>
      <p:sp>
        <p:nvSpPr>
          <p:cNvPr id="23" name="TextBox 22">
            <a:extLst>
              <a:ext uri="{FF2B5EF4-FFF2-40B4-BE49-F238E27FC236}">
                <a16:creationId xmlns:a16="http://schemas.microsoft.com/office/drawing/2014/main" id="{A195E43D-7434-D547-08F1-3584776EA188}"/>
              </a:ext>
            </a:extLst>
          </p:cNvPr>
          <p:cNvSpPr txBox="1"/>
          <p:nvPr/>
        </p:nvSpPr>
        <p:spPr>
          <a:xfrm>
            <a:off x="613185" y="1295805"/>
            <a:ext cx="11091135" cy="679673"/>
          </a:xfrm>
          <a:prstGeom prst="rect">
            <a:avLst/>
          </a:prstGeom>
          <a:solidFill>
            <a:srgbClr val="FEF4F0"/>
          </a:solidFill>
          <a:ln w="57150">
            <a:solidFill>
              <a:srgbClr val="0070C0"/>
            </a:solidFill>
          </a:ln>
        </p:spPr>
        <p:txBody>
          <a:bodyPr wrap="square" rtlCol="0">
            <a:spAutoFit/>
          </a:bodyPr>
          <a:lstStyle/>
          <a:p>
            <a:pPr marL="0" lvl="2" algn="ctr">
              <a:spcAft>
                <a:spcPts val="500"/>
              </a:spcAft>
              <a:buSzPct val="100000"/>
              <a:tabLst>
                <a:tab pos="457200" algn="l"/>
              </a:tabLst>
              <a:defRPr/>
            </a:pPr>
            <a:r>
              <a:rPr lang="en-US" b="1" dirty="0">
                <a:solidFill>
                  <a:srgbClr val="005EA4"/>
                </a:solidFill>
                <a:latin typeface="Aptos" panose="02110004020202020204"/>
              </a:rPr>
              <a:t>Dementia Patient/Caregiver Dyads</a:t>
            </a:r>
          </a:p>
          <a:p>
            <a:pPr marL="119063" lvl="3" algn="ctr">
              <a:buSzPct val="100000"/>
              <a:tabLst>
                <a:tab pos="457200" algn="l"/>
              </a:tabLst>
              <a:defRPr/>
            </a:pPr>
            <a:r>
              <a:rPr lang="en-US" sz="1600" b="1" dirty="0">
                <a:latin typeface="Aptos" panose="02110004020202020204"/>
              </a:rPr>
              <a:t>Maintain trusted ongoing relationship with the program’s Care Team Navigators</a:t>
            </a:r>
            <a:endParaRPr lang="en-US" sz="400" dirty="0">
              <a:latin typeface="Aptos" panose="02110004020202020204"/>
            </a:endParaRPr>
          </a:p>
        </p:txBody>
      </p:sp>
      <p:sp>
        <p:nvSpPr>
          <p:cNvPr id="7" name="TextBox 6">
            <a:extLst>
              <a:ext uri="{FF2B5EF4-FFF2-40B4-BE49-F238E27FC236}">
                <a16:creationId xmlns:a16="http://schemas.microsoft.com/office/drawing/2014/main" id="{A751BF5A-FED9-15C1-C3BD-DB7302684E63}"/>
              </a:ext>
            </a:extLst>
          </p:cNvPr>
          <p:cNvSpPr txBox="1"/>
          <p:nvPr/>
        </p:nvSpPr>
        <p:spPr>
          <a:xfrm>
            <a:off x="598024" y="2160890"/>
            <a:ext cx="6308386" cy="1703030"/>
          </a:xfrm>
          <a:prstGeom prst="rect">
            <a:avLst/>
          </a:prstGeom>
          <a:solidFill>
            <a:srgbClr val="FEF4F0"/>
          </a:solidFill>
          <a:ln w="57150">
            <a:solidFill>
              <a:srgbClr val="0070C0"/>
            </a:solidFill>
          </a:ln>
        </p:spPr>
        <p:txBody>
          <a:bodyPr wrap="square" rtlCol="0">
            <a:spAutoFit/>
          </a:bodyPr>
          <a:lstStyle/>
          <a:p>
            <a:pPr marL="0" lvl="1" algn="ctr">
              <a:spcAft>
                <a:spcPts val="500"/>
              </a:spcAft>
              <a:buClr>
                <a:schemeClr val="tx1"/>
              </a:buClr>
              <a:buSzPct val="100000"/>
              <a:tabLst>
                <a:tab pos="457200" algn="l"/>
              </a:tabLst>
              <a:defRPr/>
            </a:pPr>
            <a:r>
              <a:rPr lang="en-US" b="1" dirty="0">
                <a:solidFill>
                  <a:srgbClr val="0062AC"/>
                </a:solidFill>
                <a:latin typeface="Aptos" panose="02110004020202020204"/>
              </a:rPr>
              <a:t>Primary Care Practices</a:t>
            </a:r>
            <a:endParaRPr lang="en-US" sz="1200" b="1" i="1" dirty="0">
              <a:solidFill>
                <a:srgbClr val="0062AC"/>
              </a:solidFill>
              <a:latin typeface="Aptos" panose="02110004020202020204"/>
            </a:endParaRPr>
          </a:p>
          <a:p>
            <a:pPr marL="225425" marR="0" lvl="1" indent="-225425" fontAlgn="auto">
              <a:lnSpc>
                <a:spcPct val="100000"/>
              </a:lnSpc>
              <a:spcBef>
                <a:spcPts val="0"/>
              </a:spcBef>
              <a:spcAft>
                <a:spcPts val="500"/>
              </a:spcAft>
              <a:buClr>
                <a:schemeClr val="tx1"/>
              </a:buClr>
              <a:buSzPct val="100000"/>
              <a:buFont typeface="Arial" panose="020B0604020202020204" pitchFamily="34" charset="0"/>
              <a:buChar char="•"/>
              <a:tabLst>
                <a:tab pos="457200" algn="l"/>
              </a:tabLst>
              <a:defRPr/>
            </a:pPr>
            <a:r>
              <a:rPr lang="en-US" sz="1600" b="1" dirty="0">
                <a:latin typeface="Aptos" panose="02110004020202020204"/>
              </a:rPr>
              <a:t>Refer patients </a:t>
            </a:r>
            <a:r>
              <a:rPr lang="en-US" sz="1600" dirty="0">
                <a:latin typeface="Aptos" panose="02110004020202020204"/>
              </a:rPr>
              <a:t>to program’s care team navigators</a:t>
            </a:r>
          </a:p>
          <a:p>
            <a:pPr marL="225425" marR="0" lvl="1" indent="-225425" fontAlgn="auto">
              <a:lnSpc>
                <a:spcPct val="100000"/>
              </a:lnSpc>
              <a:spcBef>
                <a:spcPts val="0"/>
              </a:spcBef>
              <a:spcAft>
                <a:spcPts val="500"/>
              </a:spcAft>
              <a:buClr>
                <a:schemeClr val="tx1"/>
              </a:buClr>
              <a:buSzPct val="100000"/>
              <a:buFont typeface="Arial" panose="020B0604020202020204" pitchFamily="34" charset="0"/>
              <a:buChar char="•"/>
              <a:tabLst>
                <a:tab pos="457200" algn="l"/>
              </a:tabLst>
              <a:defRPr/>
            </a:pPr>
            <a:r>
              <a:rPr lang="en-US" sz="1600" b="1" dirty="0">
                <a:latin typeface="Aptos" panose="02110004020202020204"/>
              </a:rPr>
              <a:t>Receive consultation </a:t>
            </a:r>
            <a:r>
              <a:rPr lang="en-US" sz="1600" dirty="0">
                <a:latin typeface="Aptos" panose="02110004020202020204"/>
              </a:rPr>
              <a:t>from the program’s clinical consultants</a:t>
            </a:r>
          </a:p>
          <a:p>
            <a:pPr marL="225425" marR="0" lvl="1" indent="-225425" fontAlgn="auto">
              <a:lnSpc>
                <a:spcPct val="100000"/>
              </a:lnSpc>
              <a:spcBef>
                <a:spcPts val="0"/>
              </a:spcBef>
              <a:spcAft>
                <a:spcPts val="500"/>
              </a:spcAft>
              <a:buClr>
                <a:schemeClr val="tx1"/>
              </a:buClr>
              <a:buSzPct val="100000"/>
              <a:buFont typeface="Arial" panose="020B0604020202020204" pitchFamily="34" charset="0"/>
              <a:buChar char="•"/>
              <a:tabLst>
                <a:tab pos="457200" algn="l"/>
              </a:tabLst>
              <a:defRPr/>
            </a:pPr>
            <a:r>
              <a:rPr lang="en-US" sz="1600" b="1" dirty="0">
                <a:latin typeface="Aptos" panose="02110004020202020204"/>
              </a:rPr>
              <a:t>Continue to make all medical decisions and provide all medical care</a:t>
            </a:r>
          </a:p>
          <a:p>
            <a:pPr marL="0" marR="0" lvl="1" fontAlgn="auto">
              <a:lnSpc>
                <a:spcPct val="100000"/>
              </a:lnSpc>
              <a:spcBef>
                <a:spcPts val="0"/>
              </a:spcBef>
              <a:spcAft>
                <a:spcPts val="500"/>
              </a:spcAft>
              <a:buClr>
                <a:schemeClr val="tx1"/>
              </a:buClr>
              <a:buSzPct val="100000"/>
              <a:tabLst>
                <a:tab pos="457200" algn="l"/>
              </a:tabLst>
              <a:defRPr/>
            </a:pPr>
            <a:endParaRPr lang="en-US" sz="300" b="1" dirty="0">
              <a:latin typeface="Aptos" panose="02110004020202020204"/>
            </a:endParaRPr>
          </a:p>
        </p:txBody>
      </p:sp>
      <p:sp>
        <p:nvSpPr>
          <p:cNvPr id="5" name="TextBox 4">
            <a:extLst>
              <a:ext uri="{FF2B5EF4-FFF2-40B4-BE49-F238E27FC236}">
                <a16:creationId xmlns:a16="http://schemas.microsoft.com/office/drawing/2014/main" id="{583A71DA-CE7D-0124-C529-043839D0ABA5}"/>
              </a:ext>
            </a:extLst>
          </p:cNvPr>
          <p:cNvSpPr txBox="1"/>
          <p:nvPr/>
        </p:nvSpPr>
        <p:spPr>
          <a:xfrm rot="10800000" flipV="1">
            <a:off x="7153834" y="4027818"/>
            <a:ext cx="4550484" cy="1141338"/>
          </a:xfrm>
          <a:prstGeom prst="rect">
            <a:avLst/>
          </a:prstGeom>
          <a:solidFill>
            <a:srgbClr val="FEF4F0"/>
          </a:solidFill>
          <a:ln w="57150">
            <a:solidFill>
              <a:srgbClr val="0070C0"/>
            </a:solidFill>
          </a:ln>
        </p:spPr>
        <p:txBody>
          <a:bodyPr wrap="square" rtlCol="0">
            <a:spAutoFit/>
          </a:bodyPr>
          <a:lstStyle/>
          <a:p>
            <a:pPr algn="ctr">
              <a:spcAft>
                <a:spcPts val="500"/>
              </a:spcAft>
            </a:pPr>
            <a:r>
              <a:rPr lang="en-US" b="1" dirty="0">
                <a:solidFill>
                  <a:srgbClr val="005EA4"/>
                </a:solidFill>
                <a:latin typeface="Aptos" panose="02110004020202020204"/>
              </a:rPr>
              <a:t>ASAP &amp; Other Community Service Providers</a:t>
            </a:r>
          </a:p>
          <a:p>
            <a:pPr marL="119063" lvl="1" algn="ctr"/>
            <a:r>
              <a:rPr lang="en-US" sz="1600" b="1" dirty="0">
                <a:latin typeface="Aptos" panose="02110004020202020204"/>
              </a:rPr>
              <a:t>Receive support from Care Team Navigators</a:t>
            </a:r>
          </a:p>
          <a:p>
            <a:pPr indent="2228850"/>
            <a:endParaRPr lang="en-US" sz="300" dirty="0">
              <a:latin typeface="Aptos" panose="02110004020202020204"/>
            </a:endParaRPr>
          </a:p>
          <a:p>
            <a:pPr indent="2228850"/>
            <a:endParaRPr lang="en-US" sz="300" dirty="0">
              <a:latin typeface="Aptos" panose="02110004020202020204"/>
            </a:endParaRPr>
          </a:p>
          <a:p>
            <a:pPr indent="2228850"/>
            <a:endParaRPr lang="en-US" sz="300" dirty="0">
              <a:latin typeface="Aptos" panose="02110004020202020204"/>
            </a:endParaRPr>
          </a:p>
          <a:p>
            <a:pPr indent="2228850"/>
            <a:endParaRPr lang="en-US" sz="300" dirty="0">
              <a:latin typeface="Aptos" panose="02110004020202020204"/>
            </a:endParaRPr>
          </a:p>
        </p:txBody>
      </p:sp>
      <p:sp>
        <p:nvSpPr>
          <p:cNvPr id="6" name="TextBox 5">
            <a:extLst>
              <a:ext uri="{FF2B5EF4-FFF2-40B4-BE49-F238E27FC236}">
                <a16:creationId xmlns:a16="http://schemas.microsoft.com/office/drawing/2014/main" id="{6343355F-98E3-939D-AE5C-B7042F5BE86D}"/>
              </a:ext>
            </a:extLst>
          </p:cNvPr>
          <p:cNvSpPr txBox="1"/>
          <p:nvPr/>
        </p:nvSpPr>
        <p:spPr>
          <a:xfrm>
            <a:off x="7148636" y="2166768"/>
            <a:ext cx="4555684" cy="1618392"/>
          </a:xfrm>
          <a:prstGeom prst="rect">
            <a:avLst/>
          </a:prstGeom>
          <a:solidFill>
            <a:srgbClr val="F3EBF9"/>
          </a:solidFill>
          <a:ln w="76200">
            <a:solidFill>
              <a:srgbClr val="7030A0"/>
            </a:solidFill>
          </a:ln>
          <a:effectLst>
            <a:outerShdw blurRad="50800" dist="38100" dir="2700000" algn="tl" rotWithShape="0">
              <a:prstClr val="black">
                <a:alpha val="40000"/>
              </a:prstClr>
            </a:outerShdw>
          </a:effectLst>
        </p:spPr>
        <p:txBody>
          <a:bodyPr wrap="square" rtlCol="0">
            <a:spAutoFit/>
          </a:bodyPr>
          <a:lstStyle/>
          <a:p>
            <a:pPr algn="ctr">
              <a:spcAft>
                <a:spcPts val="200"/>
              </a:spcAft>
              <a:defRPr/>
            </a:pPr>
            <a:r>
              <a:rPr lang="en-US" b="1" dirty="0">
                <a:solidFill>
                  <a:srgbClr val="7030A0"/>
                </a:solidFill>
                <a:latin typeface="Aptos" panose="02110004020202020204"/>
              </a:rPr>
              <a:t>Clinical Consultants  </a:t>
            </a:r>
          </a:p>
          <a:p>
            <a:pPr algn="ctr">
              <a:spcAft>
                <a:spcPts val="1000"/>
              </a:spcAft>
              <a:defRPr/>
            </a:pPr>
            <a:r>
              <a:rPr lang="en-US" sz="1200" b="1" i="1" dirty="0">
                <a:latin typeface="Aptos" panose="02110004020202020204"/>
              </a:rPr>
              <a:t>(Physician, Pharmacist, Nurse Coordinator, Social Worker </a:t>
            </a:r>
          </a:p>
          <a:p>
            <a:pPr marL="53975" algn="ctr">
              <a:spcBef>
                <a:spcPts val="1000"/>
              </a:spcBef>
              <a:buSzPct val="100000"/>
              <a:tabLst>
                <a:tab pos="457200" algn="l"/>
              </a:tabLst>
              <a:defRPr/>
            </a:pPr>
            <a:r>
              <a:rPr lang="en-US" sz="1600" b="1" dirty="0">
                <a:solidFill>
                  <a:srgbClr val="7030A0"/>
                </a:solidFill>
                <a:latin typeface="Aptos" panose="02110004020202020204"/>
              </a:rPr>
              <a:t>Provide PCP with clinical consultation</a:t>
            </a:r>
          </a:p>
          <a:p>
            <a:pPr marL="53975" algn="ctr">
              <a:spcAft>
                <a:spcPts val="1000"/>
              </a:spcAft>
              <a:buSzPct val="100000"/>
              <a:tabLst>
                <a:tab pos="457200" algn="l"/>
              </a:tabLst>
              <a:defRPr/>
            </a:pPr>
            <a:r>
              <a:rPr lang="en-US" sz="1600" b="1" dirty="0">
                <a:solidFill>
                  <a:srgbClr val="7030A0"/>
                </a:solidFill>
                <a:latin typeface="Aptos" panose="02110004020202020204"/>
              </a:rPr>
              <a:t> on medical components of care</a:t>
            </a:r>
          </a:p>
          <a:p>
            <a:pPr marL="53975">
              <a:buSzPct val="100000"/>
              <a:tabLst>
                <a:tab pos="457200" algn="l"/>
              </a:tabLst>
              <a:defRPr/>
            </a:pPr>
            <a:r>
              <a:rPr lang="en-US" sz="800" dirty="0">
                <a:solidFill>
                  <a:srgbClr val="FEF4F0"/>
                </a:solidFill>
                <a:latin typeface="Aptos" panose="02110004020202020204"/>
              </a:rPr>
              <a:t>-</a:t>
            </a:r>
            <a:endParaRPr lang="en-US" sz="1200" dirty="0">
              <a:solidFill>
                <a:srgbClr val="FEF4F0"/>
              </a:solidFill>
              <a:latin typeface="Aptos" panose="02110004020202020204"/>
            </a:endParaRPr>
          </a:p>
        </p:txBody>
      </p:sp>
      <p:sp>
        <p:nvSpPr>
          <p:cNvPr id="8" name="TextBox 7">
            <a:extLst>
              <a:ext uri="{FF2B5EF4-FFF2-40B4-BE49-F238E27FC236}">
                <a16:creationId xmlns:a16="http://schemas.microsoft.com/office/drawing/2014/main" id="{3A591039-6CDB-F15B-AEF5-C5A4D5169CFB}"/>
              </a:ext>
            </a:extLst>
          </p:cNvPr>
          <p:cNvSpPr txBox="1"/>
          <p:nvPr/>
        </p:nvSpPr>
        <p:spPr>
          <a:xfrm>
            <a:off x="7164593" y="5297755"/>
            <a:ext cx="4550484" cy="979755"/>
          </a:xfrm>
          <a:prstGeom prst="rect">
            <a:avLst/>
          </a:prstGeom>
          <a:solidFill>
            <a:srgbClr val="FEF4F0"/>
          </a:solidFill>
          <a:ln w="57150">
            <a:solidFill>
              <a:srgbClr val="0070C0"/>
            </a:solidFill>
          </a:ln>
        </p:spPr>
        <p:txBody>
          <a:bodyPr wrap="square" rtlCol="0">
            <a:spAutoFit/>
          </a:bodyPr>
          <a:lstStyle/>
          <a:p>
            <a:pPr algn="ctr">
              <a:spcAft>
                <a:spcPts val="1000"/>
              </a:spcAft>
              <a:buClr>
                <a:srgbClr val="156082"/>
              </a:buClr>
              <a:buSzPct val="100000"/>
              <a:tabLst>
                <a:tab pos="457200" algn="l"/>
              </a:tabLst>
              <a:defRPr/>
            </a:pPr>
            <a:r>
              <a:rPr lang="en-US" b="1" dirty="0">
                <a:solidFill>
                  <a:srgbClr val="0062AC"/>
                </a:solidFill>
                <a:latin typeface="Aptos" panose="02110004020202020204"/>
              </a:rPr>
              <a:t>Program Manager</a:t>
            </a:r>
            <a:endParaRPr lang="en-US" b="1" i="1" dirty="0">
              <a:solidFill>
                <a:srgbClr val="0062AC"/>
              </a:solidFill>
              <a:latin typeface="Aptos" panose="02110004020202020204"/>
            </a:endParaRPr>
          </a:p>
          <a:p>
            <a:pPr marL="53975" lvl="3" algn="ctr">
              <a:spcAft>
                <a:spcPts val="1000"/>
              </a:spcAft>
              <a:buClr>
                <a:schemeClr val="tx1"/>
              </a:buClr>
              <a:buSzPct val="100000"/>
              <a:tabLst>
                <a:tab pos="457200" algn="l"/>
              </a:tabLst>
              <a:defRPr/>
            </a:pPr>
            <a:r>
              <a:rPr lang="en-US" sz="1600" b="1" dirty="0">
                <a:latin typeface="Aptos" panose="02110004020202020204"/>
              </a:rPr>
              <a:t>Oversees all activities</a:t>
            </a:r>
          </a:p>
          <a:p>
            <a:pPr marL="53975" lvl="3" algn="ctr">
              <a:spcAft>
                <a:spcPts val="1000"/>
              </a:spcAft>
              <a:buClr>
                <a:schemeClr val="tx1"/>
              </a:buClr>
              <a:buSzPct val="100000"/>
              <a:tabLst>
                <a:tab pos="457200" algn="l"/>
              </a:tabLst>
              <a:defRPr/>
            </a:pPr>
            <a:endParaRPr lang="en-US" sz="700" dirty="0">
              <a:latin typeface="Aptos" panose="02110004020202020204"/>
            </a:endParaRPr>
          </a:p>
        </p:txBody>
      </p:sp>
      <p:sp>
        <p:nvSpPr>
          <p:cNvPr id="10" name="TextBox 9">
            <a:extLst>
              <a:ext uri="{FF2B5EF4-FFF2-40B4-BE49-F238E27FC236}">
                <a16:creationId xmlns:a16="http://schemas.microsoft.com/office/drawing/2014/main" id="{031BEB43-23AB-C518-0091-FDAD9C79CD1F}"/>
              </a:ext>
            </a:extLst>
          </p:cNvPr>
          <p:cNvSpPr txBox="1"/>
          <p:nvPr/>
        </p:nvSpPr>
        <p:spPr>
          <a:xfrm>
            <a:off x="2420470" y="6325497"/>
            <a:ext cx="7748083" cy="369332"/>
          </a:xfrm>
          <a:prstGeom prst="rect">
            <a:avLst/>
          </a:prstGeom>
          <a:noFill/>
          <a:ln>
            <a:noFill/>
          </a:ln>
          <a:effectLst>
            <a:glow rad="63500">
              <a:schemeClr val="accent2">
                <a:satMod val="175000"/>
                <a:alpha val="40000"/>
              </a:schemeClr>
            </a:glow>
          </a:effectLst>
        </p:spPr>
        <p:txBody>
          <a:bodyPr wrap="none" rtlCol="0">
            <a:spAutoFit/>
          </a:bodyPr>
          <a:lstStyle/>
          <a:p>
            <a:pPr algn="ctr"/>
            <a:r>
              <a:rPr lang="en-US" b="1" dirty="0">
                <a:solidFill>
                  <a:srgbClr val="7030A0"/>
                </a:solidFill>
              </a:rPr>
              <a:t>Care Ecosystem Team = Care Team Navigators and Clinical Consultants</a:t>
            </a:r>
          </a:p>
        </p:txBody>
      </p:sp>
    </p:spTree>
    <p:extLst>
      <p:ext uri="{BB962C8B-B14F-4D97-AF65-F5344CB8AC3E}">
        <p14:creationId xmlns:p14="http://schemas.microsoft.com/office/powerpoint/2010/main" val="94749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ED79-979E-9F8F-B0F2-626A381B76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B04F03-88F8-7BEE-5899-C5BBB467672E}"/>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27</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 name="Slide Number Placeholder 4">
            <a:extLst>
              <a:ext uri="{FF2B5EF4-FFF2-40B4-BE49-F238E27FC236}">
                <a16:creationId xmlns:a16="http://schemas.microsoft.com/office/drawing/2014/main" id="{A532A98E-7BA9-25CF-D9DF-1FBD34D5A2D4}"/>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86A65DB0-37E5-A38B-7CCD-295F91C6F668}"/>
              </a:ext>
            </a:extLst>
          </p:cNvPr>
          <p:cNvSpPr txBox="1">
            <a:spLocks/>
          </p:cNvSpPr>
          <p:nvPr/>
        </p:nvSpPr>
        <p:spPr>
          <a:xfrm>
            <a:off x="0" y="0"/>
            <a:ext cx="12192000"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90000"/>
              </a:lnSpc>
              <a:spcBef>
                <a:spcPts val="360"/>
              </a:spcBef>
              <a:spcAft>
                <a:spcPts val="0"/>
              </a:spcAft>
              <a:buClrTx/>
              <a:buSzPts val="1400"/>
              <a:buFontTx/>
              <a:buNone/>
              <a:tabLst/>
              <a:defRPr/>
            </a:pPr>
            <a:r>
              <a:rPr kumimoji="0" lang="en-US" sz="2800" b="1" i="0" u="none" strike="noStrike" kern="1200" cap="none" spc="0" normalizeH="0" baseline="0" noProof="0" dirty="0">
                <a:ln>
                  <a:noFill/>
                </a:ln>
                <a:solidFill>
                  <a:srgbClr val="FFC000"/>
                </a:solidFill>
                <a:effectLst/>
                <a:uLnTx/>
                <a:uFillTx/>
                <a:latin typeface="Calibri"/>
                <a:cs typeface="Calibri"/>
                <a:sym typeface="Calibri"/>
              </a:rPr>
              <a:t>Key Considerations and Issues to Resolve</a:t>
            </a: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4" name="Rectangle 1">
            <a:extLst>
              <a:ext uri="{FF2B5EF4-FFF2-40B4-BE49-F238E27FC236}">
                <a16:creationId xmlns:a16="http://schemas.microsoft.com/office/drawing/2014/main" id="{DC53E17C-047C-A615-DA13-D22E7D8EB32D}"/>
              </a:ext>
            </a:extLst>
          </p:cNvPr>
          <p:cNvSpPr>
            <a:spLocks noChangeArrowheads="1"/>
          </p:cNvSpPr>
          <p:nvPr/>
        </p:nvSpPr>
        <p:spPr bwMode="auto">
          <a:xfrm>
            <a:off x="884420" y="1037869"/>
            <a:ext cx="10251667" cy="552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2000"/>
              </a:spcAft>
              <a:buClrTx/>
              <a:buSzTx/>
              <a:buFont typeface="+mj-lt"/>
              <a:buAutoNum type="arabicPeriod"/>
              <a:tabLst/>
              <a:defRPr/>
            </a:pP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Assess stakeholder interest</a:t>
            </a:r>
          </a:p>
          <a:p>
            <a:pPr marL="342900" marR="0" lvl="0" indent="-342900" algn="l" defTabSz="914400" rtl="0" eaLnBrk="0" fontAlgn="base" latinLnBrk="0" hangingPunct="0">
              <a:lnSpc>
                <a:spcPct val="100000"/>
              </a:lnSpc>
              <a:spcBef>
                <a:spcPct val="0"/>
              </a:spcBef>
              <a:buClrTx/>
              <a:buSzTx/>
              <a:buFont typeface="+mj-lt"/>
              <a:buAutoNum type="arabicPeriod"/>
              <a:tabLst/>
              <a:defRPr/>
            </a:pP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Identify how this program may align with existing MassHealth </a:t>
            </a:r>
          </a:p>
          <a:p>
            <a:pPr marL="344488" marR="0" lvl="0" algn="l" defTabSz="914400" rtl="0" eaLnBrk="0" fontAlgn="base" latinLnBrk="0" hangingPunct="0">
              <a:lnSpc>
                <a:spcPct val="100000"/>
              </a:lnSpc>
              <a:spcBef>
                <a:spcPct val="0"/>
              </a:spcBef>
              <a:spcAft>
                <a:spcPts val="2000"/>
              </a:spcAft>
              <a:buClrTx/>
              <a:buSzTx/>
              <a:tabLst/>
              <a:defRPr/>
            </a:pP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programs and initiatives</a:t>
            </a:r>
          </a:p>
          <a:p>
            <a:pPr marL="342900" marR="0" lvl="0" indent="-342900" algn="l" defTabSz="914400" rtl="0" eaLnBrk="0" fontAlgn="base" latinLnBrk="0" hangingPunct="0">
              <a:lnSpc>
                <a:spcPct val="100000"/>
              </a:lnSpc>
              <a:spcBef>
                <a:spcPct val="0"/>
              </a:spcBef>
              <a:spcAft>
                <a:spcPts val="2000"/>
              </a:spcAft>
              <a:buClrTx/>
              <a:buSzTx/>
              <a:buFont typeface="+mj-lt"/>
              <a:buAutoNum type="arabicPeriod" startAt="3"/>
              <a:tabLst/>
              <a:defRPr/>
            </a:pP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Continue gathering information about similar programs</a:t>
            </a:r>
          </a:p>
          <a:p>
            <a:pPr marL="342900" marR="0" lvl="0" indent="-342900" algn="l" defTabSz="914400" rtl="0" eaLnBrk="0" fontAlgn="base" latinLnBrk="0" hangingPunct="0">
              <a:lnSpc>
                <a:spcPct val="100000"/>
              </a:lnSpc>
              <a:spcBef>
                <a:spcPct val="0"/>
              </a:spcBef>
              <a:spcAft>
                <a:spcPts val="2000"/>
              </a:spcAft>
              <a:buClrTx/>
              <a:buSzTx/>
              <a:buFont typeface="+mj-lt"/>
              <a:buAutoNum type="arabicPeriod" startAt="3"/>
              <a:tabLst/>
              <a:defRPr/>
            </a:pPr>
            <a:r>
              <a:rPr lang="en-US" altLang="en-US" sz="2000" dirty="0">
                <a:solidFill>
                  <a:prstClr val="black"/>
                </a:solidFill>
                <a:latin typeface="Aptos" panose="02110004020202020204"/>
              </a:rPr>
              <a:t>Explore options around program coordination and leadership (e.g. state vs. health system/practice level)</a:t>
            </a: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342900" indent="-342900" defTabSz="914400" eaLnBrk="0" fontAlgn="base" hangingPunct="0">
              <a:spcBef>
                <a:spcPct val="0"/>
              </a:spcBef>
              <a:spcAft>
                <a:spcPts val="2000"/>
              </a:spcAft>
              <a:buFont typeface="+mj-lt"/>
              <a:buAutoNum type="arabicPeriod" startAt="3"/>
              <a:defRPr/>
            </a:pPr>
            <a:r>
              <a:rPr lang="en-US" altLang="en-US" sz="2000" dirty="0">
                <a:solidFill>
                  <a:prstClr val="black"/>
                </a:solidFill>
                <a:latin typeface="Aptos" panose="02110004020202020204"/>
              </a:rPr>
              <a:t>Evaluate options for operationalizing the program </a:t>
            </a:r>
          </a:p>
          <a:p>
            <a:pPr marL="342900" marR="0" lvl="0" indent="-342900" algn="l" defTabSz="914400" rtl="0" eaLnBrk="0" fontAlgn="base" latinLnBrk="0" hangingPunct="0">
              <a:lnSpc>
                <a:spcPct val="100000"/>
              </a:lnSpc>
              <a:spcBef>
                <a:spcPct val="0"/>
              </a:spcBef>
              <a:spcAft>
                <a:spcPts val="2000"/>
              </a:spcAft>
              <a:buClrTx/>
              <a:buSzTx/>
              <a:buFont typeface="+mj-lt"/>
              <a:buAutoNum type="arabicPeriod" startAt="3"/>
              <a:tabLst/>
              <a:defRPr/>
            </a:pPr>
            <a:r>
              <a:rPr lang="en-US" altLang="en-US" sz="2000" dirty="0">
                <a:solidFill>
                  <a:prstClr val="black"/>
                </a:solidFill>
                <a:latin typeface="Aptos" panose="02110004020202020204"/>
              </a:rPr>
              <a:t>Identify sources of grant funding and determine costs</a:t>
            </a:r>
          </a:p>
          <a:p>
            <a:pPr marL="342900" marR="0" lvl="0" indent="-342900" algn="l" defTabSz="914400" rtl="0" eaLnBrk="0" fontAlgn="base" latinLnBrk="0" hangingPunct="0">
              <a:lnSpc>
                <a:spcPct val="100000"/>
              </a:lnSpc>
              <a:spcBef>
                <a:spcPct val="0"/>
              </a:spcBef>
              <a:spcAft>
                <a:spcPts val="2000"/>
              </a:spcAft>
              <a:buClrTx/>
              <a:buSzTx/>
              <a:buFont typeface="+mj-lt"/>
              <a:buAutoNum type="arabicPeriod" startAt="3"/>
              <a:tabLst/>
              <a:defRPr/>
            </a:pPr>
            <a:r>
              <a:rPr lang="en-US" altLang="en-US" sz="2000" dirty="0">
                <a:solidFill>
                  <a:prstClr val="black"/>
                </a:solidFill>
                <a:latin typeface="Aptos" panose="02110004020202020204"/>
              </a:rPr>
              <a:t>Explore sustainable revenue streams beyond grant funding (e.g., billing/service codes) </a:t>
            </a:r>
            <a:endPar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0" fontAlgn="base" latinLnBrk="0" hangingPunct="0">
              <a:lnSpc>
                <a:spcPct val="100000"/>
              </a:lnSpc>
              <a:spcBef>
                <a:spcPct val="0"/>
              </a:spcBef>
              <a:spcAft>
                <a:spcPts val="2000"/>
              </a:spcAft>
              <a:buClrTx/>
              <a:buSzTx/>
              <a:buFont typeface="+mj-lt"/>
              <a:buAutoNum type="arabicPeriod" startAt="3"/>
              <a:tabLst/>
              <a:defRPr/>
            </a:pP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Determine financial </a:t>
            </a:r>
            <a:r>
              <a:rPr lang="en-US" altLang="en-US" sz="2000" dirty="0">
                <a:solidFill>
                  <a:prstClr val="black"/>
                </a:solidFill>
                <a:latin typeface="Aptos" panose="02110004020202020204"/>
              </a:rPr>
              <a:t>benefits </a:t>
            </a: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and return on investment</a:t>
            </a:r>
          </a:p>
          <a:p>
            <a:pPr marL="342900" marR="0" lvl="0" indent="-342900" algn="l" defTabSz="914400" rtl="0" eaLnBrk="0" fontAlgn="base" latinLnBrk="0" hangingPunct="0">
              <a:lnSpc>
                <a:spcPct val="100000"/>
              </a:lnSpc>
              <a:spcBef>
                <a:spcPct val="0"/>
              </a:spcBef>
              <a:spcAft>
                <a:spcPts val="2000"/>
              </a:spcAft>
              <a:buClrTx/>
              <a:buSzTx/>
              <a:buFont typeface="+mj-lt"/>
              <a:buAutoNum type="arabicPeriod" startAt="3"/>
              <a:tabLst/>
              <a:defRPr/>
            </a:pPr>
            <a:r>
              <a:rPr kumimoji="0" lang="en-US" altLang="en-US" sz="2000" i="0" u="none" strike="noStrike" kern="1200" cap="none" spc="0" normalizeH="0" baseline="0" noProof="0" dirty="0">
                <a:ln>
                  <a:noFill/>
                </a:ln>
                <a:solidFill>
                  <a:prstClr val="black"/>
                </a:solidFill>
                <a:effectLst/>
                <a:uLnTx/>
                <a:uFillTx/>
                <a:latin typeface="Aptos" panose="02110004020202020204"/>
                <a:ea typeface="+mn-ea"/>
                <a:cs typeface="+mn-cs"/>
              </a:rPr>
              <a:t>Develop sustainability and scalability plan</a:t>
            </a:r>
          </a:p>
        </p:txBody>
      </p:sp>
    </p:spTree>
    <p:extLst>
      <p:ext uri="{BB962C8B-B14F-4D97-AF65-F5344CB8AC3E}">
        <p14:creationId xmlns:p14="http://schemas.microsoft.com/office/powerpoint/2010/main" val="41625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6B2A-A1EE-04BD-13CD-079FB102D1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370F3C-35A4-1C08-4A83-93FEBD6314EB}"/>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28</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 name="Google Shape;179;p1">
            <a:extLst>
              <a:ext uri="{FF2B5EF4-FFF2-40B4-BE49-F238E27FC236}">
                <a16:creationId xmlns:a16="http://schemas.microsoft.com/office/drawing/2014/main" id="{E0B59D9A-05ED-65D6-CEEC-B72408FCA3F6}"/>
              </a:ext>
            </a:extLst>
          </p:cNvPr>
          <p:cNvSpPr txBox="1">
            <a:spLocks/>
          </p:cNvSpPr>
          <p:nvPr/>
        </p:nvSpPr>
        <p:spPr>
          <a:xfrm>
            <a:off x="518886" y="372139"/>
            <a:ext cx="11313886" cy="669264"/>
          </a:xfrm>
          <a:prstGeom prst="rect">
            <a:avLst/>
          </a:prstGeom>
          <a:noFill/>
          <a:ln>
            <a:noFill/>
          </a:ln>
        </p:spPr>
        <p:txBody>
          <a:bodyPr spcFirstLastPara="1" wrap="square" lIns="64000" tIns="32000" rIns="64000" bIns="32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C000"/>
              </a:solidFill>
              <a:effectLst/>
              <a:uLnTx/>
              <a:uFillTx/>
              <a:latin typeface="Calibri" panose="020F0502020204030204" pitchFamily="34" charset="0"/>
              <a:ea typeface="+mj-ea"/>
              <a:cs typeface="Calibri" panose="020F0502020204030204" pitchFamily="34" charset="0"/>
              <a:sym typeface="Calibri"/>
            </a:endParaRPr>
          </a:p>
        </p:txBody>
      </p:sp>
      <p:sp>
        <p:nvSpPr>
          <p:cNvPr id="6" name="Slide Number Placeholder 4">
            <a:extLst>
              <a:ext uri="{FF2B5EF4-FFF2-40B4-BE49-F238E27FC236}">
                <a16:creationId xmlns:a16="http://schemas.microsoft.com/office/drawing/2014/main" id="{8B0F782A-3C17-03C7-8994-A72987089532}"/>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BE921668-EFBB-0AF7-32FB-D6F7D1EE965F}"/>
              </a:ext>
            </a:extLst>
          </p:cNvPr>
          <p:cNvSpPr txBox="1">
            <a:spLocks/>
          </p:cNvSpPr>
          <p:nvPr/>
        </p:nvSpPr>
        <p:spPr>
          <a:xfrm>
            <a:off x="0" y="0"/>
            <a:ext cx="12192000"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90000"/>
              </a:lnSpc>
              <a:spcBef>
                <a:spcPts val="360"/>
              </a:spcBef>
              <a:spcAft>
                <a:spcPts val="0"/>
              </a:spcAft>
              <a:buClrTx/>
              <a:buSzPts val="1400"/>
              <a:buFontTx/>
              <a:buNone/>
              <a:tabLst/>
              <a:defRPr/>
            </a:pPr>
            <a:endParaRPr kumimoji="0" lang="en-US" sz="2800" b="1" i="0" u="none" strike="noStrike" kern="1200" cap="none" spc="0" normalizeH="0" baseline="0" noProof="0" dirty="0">
              <a:ln>
                <a:noFill/>
              </a:ln>
              <a:solidFill>
                <a:srgbClr val="FFC000"/>
              </a:solidFill>
              <a:effectLst/>
              <a:uLnTx/>
              <a:uFillTx/>
              <a:latin typeface="Calibri"/>
              <a:cs typeface="Calibri"/>
              <a:sym typeface="Calibri"/>
            </a:endParaRPr>
          </a:p>
          <a:p>
            <a:pPr marL="0" marR="0" lvl="0" indent="0" algn="l" defTabSz="914400" rtl="0" eaLnBrk="1" fontAlgn="auto" latinLnBrk="0" hangingPunct="1">
              <a:lnSpc>
                <a:spcPct val="90000"/>
              </a:lnSpc>
              <a:spcBef>
                <a:spcPts val="360"/>
              </a:spcBef>
              <a:spcAft>
                <a:spcPts val="0"/>
              </a:spcAft>
              <a:buClrTx/>
              <a:buSzPts val="1400"/>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                   Discussion </a:t>
            </a:r>
            <a:r>
              <a:rPr kumimoji="0" lang="en-US" sz="2800" b="1" i="1"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a:t>
            </a:r>
            <a:r>
              <a:rPr lang="en-US" sz="2800" b="1" i="1" dirty="0">
                <a:solidFill>
                  <a:srgbClr val="FFC000"/>
                </a:solidFill>
                <a:latin typeface="Calibri" panose="020F0502020204030204" pitchFamily="34" charset="0"/>
                <a:cs typeface="Calibri" panose="020F0502020204030204" pitchFamily="34" charset="0"/>
              </a:rPr>
              <a:t>20</a:t>
            </a:r>
            <a:r>
              <a:rPr kumimoji="0" lang="en-US" sz="2800" b="1" i="1"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 minutes)</a:t>
            </a:r>
          </a:p>
          <a:p>
            <a:pPr marL="0" marR="0" lvl="0" indent="0" algn="ctr" defTabSz="914400" rtl="0" eaLnBrk="1" fontAlgn="auto" latinLnBrk="0" hangingPunct="1">
              <a:lnSpc>
                <a:spcPct val="90000"/>
              </a:lnSpc>
              <a:spcBef>
                <a:spcPts val="360"/>
              </a:spcBef>
              <a:spcAft>
                <a:spcPts val="0"/>
              </a:spcAft>
              <a:buClrTx/>
              <a:buSzPts val="1400"/>
              <a:buFontTx/>
              <a:buNone/>
              <a:tabLst/>
              <a:defRPr/>
            </a:pP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8" name="TextBox 7">
            <a:extLst>
              <a:ext uri="{FF2B5EF4-FFF2-40B4-BE49-F238E27FC236}">
                <a16:creationId xmlns:a16="http://schemas.microsoft.com/office/drawing/2014/main" id="{484DFA02-9757-5CCF-F6ED-5934BD5FB0DD}"/>
              </a:ext>
            </a:extLst>
          </p:cNvPr>
          <p:cNvSpPr txBox="1"/>
          <p:nvPr/>
        </p:nvSpPr>
        <p:spPr>
          <a:xfrm>
            <a:off x="1116225" y="1468287"/>
            <a:ext cx="10709192" cy="26263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lvl="0" indent="-514350">
              <a:spcAft>
                <a:spcPts val="2800"/>
              </a:spcAft>
              <a:buFont typeface="+mj-lt"/>
              <a:buAutoNum type="arabicPeriod"/>
              <a:defRPr/>
            </a:pPr>
            <a:r>
              <a:rPr kumimoji="0" lang="en-US" sz="2000" i="0" u="none" strike="noStrike" kern="1200" cap="none" spc="0" normalizeH="0" baseline="0" noProof="0" dirty="0">
                <a:ln>
                  <a:noFill/>
                </a:ln>
                <a:solidFill>
                  <a:prstClr val="black"/>
                </a:solidFill>
                <a:effectLst/>
                <a:uLnTx/>
                <a:uFillTx/>
                <a:latin typeface="Aptos" panose="02110004020202020204"/>
                <a:ea typeface="+mn-ea"/>
                <a:cs typeface="+mn-cs"/>
              </a:rPr>
              <a:t>In general, what are your thoughts about piloting a </a:t>
            </a:r>
            <a:r>
              <a:rPr lang="en-US" sz="2000" dirty="0">
                <a:solidFill>
                  <a:prstClr val="black"/>
                </a:solidFill>
              </a:rPr>
              <a:t>centralized model of comprehensive dementia care in Massachusetts with a  strong focus </a:t>
            </a:r>
            <a:r>
              <a:rPr lang="en-US" sz="2000" dirty="0">
                <a:latin typeface="Aptos" panose="02110004020202020204"/>
              </a:rPr>
              <a:t>on dementia care navigation and ongoing caregiver support?</a:t>
            </a:r>
          </a:p>
          <a:p>
            <a:pPr marL="514350" marR="0" lvl="0" indent="-514350" algn="l" defTabSz="457200" rtl="0" eaLnBrk="1" fontAlgn="auto" latinLnBrk="0" hangingPunct="1">
              <a:lnSpc>
                <a:spcPct val="100000"/>
              </a:lnSpc>
              <a:spcBef>
                <a:spcPts val="0"/>
              </a:spcBef>
              <a:spcAft>
                <a:spcPts val="2800"/>
              </a:spcAft>
              <a:buClrTx/>
              <a:buSzTx/>
              <a:buFont typeface="+mj-lt"/>
              <a:buAutoNum type="arabicPeriod"/>
              <a:tabLst/>
              <a:defRPr/>
            </a:pPr>
            <a:r>
              <a:rPr lang="en-US" sz="2000" dirty="0">
                <a:solidFill>
                  <a:prstClr val="black"/>
                </a:solidFill>
                <a:latin typeface="Aptos" panose="02110004020202020204"/>
              </a:rPr>
              <a:t>What do you like the most about this concept and what are your biggest concerns?</a:t>
            </a:r>
          </a:p>
          <a:p>
            <a:pPr marL="514350" marR="0" lvl="0" indent="-514350" algn="l" defTabSz="457200" rtl="0" eaLnBrk="1" fontAlgn="auto" latinLnBrk="0" hangingPunct="1">
              <a:lnSpc>
                <a:spcPct val="100000"/>
              </a:lnSpc>
              <a:spcBef>
                <a:spcPts val="0"/>
              </a:spcBef>
              <a:spcAft>
                <a:spcPts val="2800"/>
              </a:spcAft>
              <a:buClrTx/>
              <a:buSzTx/>
              <a:buFont typeface="+mj-lt"/>
              <a:buAutoNum type="arabicPeriod"/>
              <a:tabLst/>
              <a:defRPr/>
            </a:pPr>
            <a:r>
              <a:rPr lang="en-US" sz="2000" dirty="0">
                <a:solidFill>
                  <a:prstClr val="black"/>
                </a:solidFill>
                <a:latin typeface="Aptos" panose="02110004020202020204"/>
              </a:rPr>
              <a:t>What advice do you have for our team?</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Google Shape;277;p7" descr="Free Discussion Clip Art with No Background - ClipartKey">
            <a:extLst>
              <a:ext uri="{FF2B5EF4-FFF2-40B4-BE49-F238E27FC236}">
                <a16:creationId xmlns:a16="http://schemas.microsoft.com/office/drawing/2014/main" id="{675B9880-7D91-4A50-8902-5B2147DB7F6C}"/>
              </a:ext>
            </a:extLst>
          </p:cNvPr>
          <p:cNvPicPr preferRelativeResize="0"/>
          <p:nvPr/>
        </p:nvPicPr>
        <p:blipFill rotWithShape="1">
          <a:blip r:embed="rId3">
            <a:alphaModFix/>
          </a:blip>
          <a:srcRect/>
          <a:stretch/>
        </p:blipFill>
        <p:spPr>
          <a:xfrm>
            <a:off x="1" y="1"/>
            <a:ext cx="925286" cy="751114"/>
          </a:xfrm>
          <a:prstGeom prst="rect">
            <a:avLst/>
          </a:prstGeom>
          <a:solidFill>
            <a:schemeClr val="accent2"/>
          </a:solidFill>
          <a:ln w="38100" cap="flat" cmpd="sng">
            <a:solidFill>
              <a:srgbClr val="FFC000"/>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85999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12192000" cy="1822351"/>
          </a:xfrm>
          <a:prstGeom prst="rect">
            <a:avLst/>
          </a:prstGeom>
          <a:solidFill>
            <a:srgbClr val="003366"/>
          </a:solidFill>
          <a:ln w="9525">
            <a:solidFill>
              <a:srgbClr val="000000"/>
            </a:solidFill>
            <a:miter lim="800000"/>
            <a:headEnd/>
            <a:tailEnd/>
          </a:ln>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1746" name="Rectangle 3"/>
          <p:cNvSpPr>
            <a:spLocks noChangeArrowheads="1"/>
          </p:cNvSpPr>
          <p:nvPr/>
        </p:nvSpPr>
        <p:spPr bwMode="white">
          <a:xfrm>
            <a:off x="1613453" y="484093"/>
            <a:ext cx="7777373" cy="914401"/>
          </a:xfrm>
          <a:prstGeom prst="rect">
            <a:avLst/>
          </a:prstGeom>
          <a:noFill/>
          <a:ln w="9525">
            <a:noFill/>
            <a:miter lim="800000"/>
            <a:headEnd/>
            <a:tailEnd/>
          </a:ln>
        </p:spPr>
        <p:txBody>
          <a:bodyPr lIns="64008" tIns="32004" rIns="64008" bIns="32004" anchor="ctr"/>
          <a:lstStyle/>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ptos Display" panose="02110004020202020204"/>
                <a:ea typeface="+mn-ea"/>
                <a:cs typeface="Calibri" pitchFamily="34" charset="0"/>
              </a:rPr>
              <a:t>Massachusetts Advisory Council on </a:t>
            </a:r>
          </a:p>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ptos Display" panose="02110004020202020204"/>
                <a:ea typeface="+mn-ea"/>
                <a:cs typeface="Calibri" pitchFamily="34" charset="0"/>
              </a:rPr>
              <a:t>Alzheimer’s Disease and All Other Dementias</a:t>
            </a:r>
            <a:endParaRPr kumimoji="0" lang="en-US" sz="28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pic>
        <p:nvPicPr>
          <p:cNvPr id="31747" name="Picture 4"/>
          <p:cNvPicPr>
            <a:picLocks noChangeAspect="1" noChangeArrowheads="1"/>
          </p:cNvPicPr>
          <p:nvPr/>
        </p:nvPicPr>
        <p:blipFill>
          <a:blip r:embed="rId3"/>
          <a:srcRect/>
          <a:stretch>
            <a:fillRect/>
          </a:stretch>
        </p:blipFill>
        <p:spPr bwMode="auto">
          <a:xfrm>
            <a:off x="10144870" y="138797"/>
            <a:ext cx="1550554" cy="1608471"/>
          </a:xfrm>
          <a:prstGeom prst="rect">
            <a:avLst/>
          </a:prstGeom>
          <a:noFill/>
          <a:ln w="9525">
            <a:noFill/>
            <a:miter lim="800000"/>
            <a:headEnd/>
            <a:tailEnd/>
          </a:ln>
        </p:spPr>
      </p:pic>
      <p:sp>
        <p:nvSpPr>
          <p:cNvPr id="10" name="TextBox 9"/>
          <p:cNvSpPr txBox="1"/>
          <p:nvPr/>
        </p:nvSpPr>
        <p:spPr>
          <a:xfrm>
            <a:off x="2284046" y="2799866"/>
            <a:ext cx="7441934" cy="156966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800" b="1" dirty="0">
                <a:solidFill>
                  <a:srgbClr val="00359E"/>
                </a:solidFill>
                <a:latin typeface="Calibri" panose="020F0502020204030204" pitchFamily="34" charset="0"/>
              </a:rPr>
              <a:t>Equity &amp; Inclusion Team</a:t>
            </a:r>
            <a:endPar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800" b="1" dirty="0">
                <a:solidFill>
                  <a:srgbClr val="00359E"/>
                </a:solidFill>
                <a:latin typeface="Calibri" panose="020F0502020204030204" pitchFamily="34" charset="0"/>
              </a:rPr>
              <a:t>Updates, Accomplishments, and Discussion</a:t>
            </a:r>
            <a:endPar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January 9, 2025</a:t>
            </a:r>
          </a:p>
        </p:txBody>
      </p:sp>
      <p:sp>
        <p:nvSpPr>
          <p:cNvPr id="3" name="Slide Number Placeholder 2">
            <a:extLst>
              <a:ext uri="{FF2B5EF4-FFF2-40B4-BE49-F238E27FC236}">
                <a16:creationId xmlns:a16="http://schemas.microsoft.com/office/drawing/2014/main" id="{2CAA4DD8-5DBC-613A-C203-A78710FC2868}"/>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29</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Google Shape;184;p1">
            <a:extLst>
              <a:ext uri="{FF2B5EF4-FFF2-40B4-BE49-F238E27FC236}">
                <a16:creationId xmlns:a16="http://schemas.microsoft.com/office/drawing/2014/main" id="{91FDBC99-15BE-A0A5-FD06-93DE9B1E9370}"/>
              </a:ext>
            </a:extLst>
          </p:cNvPr>
          <p:cNvSpPr txBox="1"/>
          <p:nvPr/>
        </p:nvSpPr>
        <p:spPr>
          <a:xfrm>
            <a:off x="2872290" y="4466861"/>
            <a:ext cx="6465345" cy="1189516"/>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pPr>
            <a:r>
              <a:rPr lang="en-US" sz="1600" b="1" dirty="0">
                <a:solidFill>
                  <a:schemeClr val="tx2"/>
                </a:solidFill>
                <a:latin typeface="+mj-lt"/>
                <a:cs typeface="Calibri"/>
                <a:sym typeface="Calibri"/>
              </a:rPr>
              <a:t>Hugo Aparicio, MD, MPH (Council Member) - </a:t>
            </a:r>
            <a:r>
              <a:rPr lang="en-US" sz="1600" dirty="0">
                <a:solidFill>
                  <a:schemeClr val="tx2"/>
                </a:solidFill>
                <a:latin typeface="+mj-lt"/>
                <a:cs typeface="Calibri"/>
              </a:rPr>
              <a:t>Associate Professor of Neurology, Boston University School of Medicine; Stroke Specialist in the Department of Neurology, Boston Medical Center</a:t>
            </a:r>
            <a:endParaRPr lang="en-US" sz="1600" b="1" dirty="0">
              <a:solidFill>
                <a:schemeClr val="tx2"/>
              </a:solidFill>
              <a:latin typeface="+mj-lt"/>
              <a:cs typeface="Calibri" panose="020F0502020204030204" pitchFamily="34" charset="0"/>
            </a:endParaRPr>
          </a:p>
          <a:p>
            <a:pPr marL="0" marR="0">
              <a:lnSpc>
                <a:spcPct val="115000"/>
              </a:lnSpc>
              <a:spcBef>
                <a:spcPts val="0"/>
              </a:spcBef>
            </a:pPr>
            <a:endParaRPr lang="en-US" sz="1400" dirty="0">
              <a:solidFill>
                <a:schemeClr val="accent3">
                  <a:lumMod val="50000"/>
                </a:schemeClr>
              </a:solidFill>
              <a:latin typeface="Calibri" panose="020F0502020204030204" pitchFamily="34" charset="0"/>
              <a:cs typeface="Calibri"/>
            </a:endParaRPr>
          </a:p>
        </p:txBody>
      </p:sp>
    </p:spTree>
    <p:extLst>
      <p:ext uri="{BB962C8B-B14F-4D97-AF65-F5344CB8AC3E}">
        <p14:creationId xmlns:p14="http://schemas.microsoft.com/office/powerpoint/2010/main" val="65025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1"/>
            <a:ext cx="12192000" cy="1822351"/>
          </a:xfrm>
          <a:prstGeom prst="rect">
            <a:avLst/>
          </a:prstGeom>
          <a:solidFill>
            <a:srgbClr val="003366"/>
          </a:solidFill>
          <a:ln w="9525">
            <a:solidFill>
              <a:srgbClr val="000000"/>
            </a:solidFill>
            <a:miter lim="800000"/>
            <a:headEnd/>
            <a:tailEnd/>
          </a:ln>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1746" name="Rectangle 3"/>
          <p:cNvSpPr>
            <a:spLocks noChangeArrowheads="1"/>
          </p:cNvSpPr>
          <p:nvPr/>
        </p:nvSpPr>
        <p:spPr bwMode="white">
          <a:xfrm>
            <a:off x="1559665" y="0"/>
            <a:ext cx="7777373" cy="2362200"/>
          </a:xfrm>
          <a:prstGeom prst="rect">
            <a:avLst/>
          </a:prstGeom>
          <a:noFill/>
          <a:ln w="9525">
            <a:noFill/>
            <a:miter lim="800000"/>
            <a:headEnd/>
            <a:tailEnd/>
          </a:ln>
        </p:spPr>
        <p:txBody>
          <a:bodyPr lIns="64008" tIns="32004" rIns="64008" bIns="32004" anchor="ctr"/>
          <a:lstStyle/>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ptos Display" panose="02110004020202020204"/>
                <a:ea typeface="+mn-ea"/>
                <a:cs typeface="Calibri" pitchFamily="34" charset="0"/>
              </a:rPr>
              <a:t>Massachusetts Council on Alzheimer’s </a:t>
            </a:r>
          </a:p>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ptos Display" panose="02110004020202020204"/>
                <a:ea typeface="+mn-ea"/>
                <a:cs typeface="Calibri" pitchFamily="34" charset="0"/>
              </a:rPr>
              <a:t>Disease and All Other Dementias</a:t>
            </a:r>
          </a:p>
          <a:p>
            <a:pPr marL="0" marR="0" lvl="0" indent="0" algn="ctr" defTabSz="457200" rtl="0" eaLnBrk="1" fontAlgn="base" latinLnBrk="0" hangingPunct="1">
              <a:lnSpc>
                <a:spcPct val="100000"/>
              </a:lnSpc>
              <a:spcBef>
                <a:spcPct val="0"/>
              </a:spcBef>
              <a:spcAft>
                <a:spcPts val="100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pic>
        <p:nvPicPr>
          <p:cNvPr id="31747" name="Picture 4"/>
          <p:cNvPicPr>
            <a:picLocks noChangeAspect="1" noChangeArrowheads="1"/>
          </p:cNvPicPr>
          <p:nvPr/>
        </p:nvPicPr>
        <p:blipFill>
          <a:blip r:embed="rId3"/>
          <a:srcRect/>
          <a:stretch>
            <a:fillRect/>
          </a:stretch>
        </p:blipFill>
        <p:spPr bwMode="auto">
          <a:xfrm>
            <a:off x="10144870" y="138797"/>
            <a:ext cx="1550554" cy="1608471"/>
          </a:xfrm>
          <a:prstGeom prst="rect">
            <a:avLst/>
          </a:prstGeom>
          <a:noFill/>
          <a:ln w="9525">
            <a:noFill/>
            <a:miter lim="800000"/>
            <a:headEnd/>
            <a:tailEnd/>
          </a:ln>
        </p:spPr>
      </p:pic>
      <p:sp>
        <p:nvSpPr>
          <p:cNvPr id="10" name="TextBox 9"/>
          <p:cNvSpPr txBox="1"/>
          <p:nvPr/>
        </p:nvSpPr>
        <p:spPr>
          <a:xfrm>
            <a:off x="2284046" y="2799866"/>
            <a:ext cx="7441934" cy="156966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Dementia Care Planning Team</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359E"/>
                </a:solidFill>
                <a:effectLst/>
                <a:uLnTx/>
                <a:uFillTx/>
                <a:latin typeface="Calibri" panose="020F0502020204030204" pitchFamily="34" charset="0"/>
                <a:ea typeface="+mn-ea"/>
                <a:cs typeface="+mn-cs"/>
              </a:rPr>
              <a:t>Updates, Accomplishments</a:t>
            </a: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 and Discussion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59E"/>
                </a:solidFill>
                <a:effectLst/>
                <a:uLnTx/>
                <a:uFillTx/>
                <a:latin typeface="Calibri" panose="020F0502020204030204" pitchFamily="34" charset="0"/>
                <a:ea typeface="+mn-ea"/>
                <a:cs typeface="+mn-cs"/>
              </a:rPr>
              <a:t>January 9, 2025</a:t>
            </a:r>
          </a:p>
        </p:txBody>
      </p:sp>
      <p:sp>
        <p:nvSpPr>
          <p:cNvPr id="3" name="Slide Number Placeholder 2">
            <a:extLst>
              <a:ext uri="{FF2B5EF4-FFF2-40B4-BE49-F238E27FC236}">
                <a16:creationId xmlns:a16="http://schemas.microsoft.com/office/drawing/2014/main" id="{2CAA4DD8-5DBC-613A-C203-A78710FC2868}"/>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3</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58ED798A-A5F4-57BF-30A4-D7B66011A39A}"/>
              </a:ext>
            </a:extLst>
          </p:cNvPr>
          <p:cNvSpPr txBox="1"/>
          <p:nvPr/>
        </p:nvSpPr>
        <p:spPr>
          <a:xfrm>
            <a:off x="5239709" y="5244177"/>
            <a:ext cx="1653645" cy="369332"/>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80"/>
                </a:solidFill>
                <a:effectLst/>
                <a:uLnTx/>
                <a:uFillTx/>
                <a:latin typeface="Calibri" panose="020F0502020204030204" pitchFamily="34" charset="0"/>
                <a:ea typeface="+mn-ea"/>
                <a:cs typeface="Calibri" panose="020F0502020204030204" pitchFamily="34" charset="0"/>
              </a:rPr>
              <a:t>Team Co-Leads</a:t>
            </a:r>
          </a:p>
        </p:txBody>
      </p:sp>
      <p:sp>
        <p:nvSpPr>
          <p:cNvPr id="2" name="Google Shape;184;p1">
            <a:extLst>
              <a:ext uri="{FF2B5EF4-FFF2-40B4-BE49-F238E27FC236}">
                <a16:creationId xmlns:a16="http://schemas.microsoft.com/office/drawing/2014/main" id="{91FDBC99-15BE-A0A5-FD06-93DE9B1E9370}"/>
              </a:ext>
            </a:extLst>
          </p:cNvPr>
          <p:cNvSpPr txBox="1"/>
          <p:nvPr/>
        </p:nvSpPr>
        <p:spPr>
          <a:xfrm>
            <a:off x="2630636" y="5747022"/>
            <a:ext cx="3618363" cy="587813"/>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sym typeface="Calibri"/>
              </a:rPr>
              <a:t>Susan Antkowiak</a:t>
            </a:r>
            <a:r>
              <a:rPr kumimoji="0" lang="en-US" sz="14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a:sym typeface="Calibri"/>
              </a:rPr>
              <a:t>, </a:t>
            </a: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VP of Programs &amp; Services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Alzheimer’s Association, MA/NH Chapter</a:t>
            </a:r>
          </a:p>
        </p:txBody>
      </p:sp>
      <p:sp>
        <p:nvSpPr>
          <p:cNvPr id="5" name="Google Shape;184;p1">
            <a:extLst>
              <a:ext uri="{FF2B5EF4-FFF2-40B4-BE49-F238E27FC236}">
                <a16:creationId xmlns:a16="http://schemas.microsoft.com/office/drawing/2014/main" id="{9E340921-6570-16F6-0337-AE75643736C0}"/>
              </a:ext>
            </a:extLst>
          </p:cNvPr>
          <p:cNvSpPr txBox="1"/>
          <p:nvPr/>
        </p:nvSpPr>
        <p:spPr>
          <a:xfrm>
            <a:off x="6303982" y="5733827"/>
            <a:ext cx="4374545" cy="587813"/>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sym typeface="Calibri"/>
              </a:rPr>
              <a:t>Linda Pellegrini</a:t>
            </a:r>
            <a:r>
              <a:rPr kumimoji="0" lang="en-US" sz="1400" b="1" i="0" u="none" strike="noStrike" kern="1200" cap="none" spc="0" normalizeH="0" baseline="0" noProof="0" dirty="0">
                <a:ln>
                  <a:noFill/>
                </a:ln>
                <a:solidFill>
                  <a:srgbClr val="003366"/>
                </a:solidFill>
                <a:effectLst/>
                <a:uLnTx/>
                <a:uFillTx/>
                <a:latin typeface="Calibri" panose="020F0502020204030204" pitchFamily="34" charset="0"/>
                <a:ea typeface="+mn-ea"/>
                <a:cs typeface="Calibri"/>
                <a:sym typeface="Calibri"/>
              </a:rPr>
              <a:t>, </a:t>
            </a: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Geriatric Nurse Practitioner</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UMass Memorial Medical Center</a:t>
            </a:r>
          </a:p>
        </p:txBody>
      </p:sp>
    </p:spTree>
    <p:extLst>
      <p:ext uri="{BB962C8B-B14F-4D97-AF65-F5344CB8AC3E}">
        <p14:creationId xmlns:p14="http://schemas.microsoft.com/office/powerpoint/2010/main" val="520362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9E75-9D1A-4A19-BB48-86CC1B28B1D6}"/>
            </a:ext>
          </a:extLst>
        </p:cNvPr>
        <p:cNvGrpSpPr/>
        <p:nvPr/>
      </p:nvGrpSpPr>
      <p:grpSpPr>
        <a:xfrm>
          <a:off x="0" y="0"/>
          <a:ext cx="0" cy="0"/>
          <a:chOff x="0" y="0"/>
          <a:chExt cx="0" cy="0"/>
        </a:xfrm>
      </p:grpSpPr>
      <p:sp>
        <p:nvSpPr>
          <p:cNvPr id="4" name="Google Shape;190;p2">
            <a:extLst>
              <a:ext uri="{FF2B5EF4-FFF2-40B4-BE49-F238E27FC236}">
                <a16:creationId xmlns:a16="http://schemas.microsoft.com/office/drawing/2014/main" id="{507BAB2F-55A3-4D66-38EB-056C06E94A41}"/>
              </a:ext>
            </a:extLst>
          </p:cNvPr>
          <p:cNvSpPr txBox="1">
            <a:spLocks/>
          </p:cNvSpPr>
          <p:nvPr/>
        </p:nvSpPr>
        <p:spPr bwMode="auto">
          <a:xfrm>
            <a:off x="1636388" y="1849511"/>
            <a:ext cx="4112807" cy="3669674"/>
          </a:xfrm>
          <a:prstGeom prst="rect">
            <a:avLst/>
          </a:prstGeom>
          <a:noFill/>
          <a:ln w="9525">
            <a:no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457200" rtl="0" eaLnBrk="0" fontAlgn="base" latinLnBrk="0" hangingPunct="0">
              <a:lnSpc>
                <a:spcPct val="100000"/>
              </a:lnSpc>
              <a:spcBef>
                <a:spcPts val="0"/>
              </a:spcBef>
              <a:spcAft>
                <a:spcPts val="0"/>
              </a:spcAft>
              <a:buClrTx/>
              <a:buSzPts val="1440"/>
              <a:buFont typeface="Wingdings" pitchFamily="2" charset="2"/>
              <a:buNone/>
              <a:tabLst/>
              <a:defRPr/>
            </a:pPr>
            <a:endParaRPr kumimoji="0" lang="en-US" sz="24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9" name="Slide Number Placeholder 8">
            <a:extLst>
              <a:ext uri="{FF2B5EF4-FFF2-40B4-BE49-F238E27FC236}">
                <a16:creationId xmlns:a16="http://schemas.microsoft.com/office/drawing/2014/main" id="{72CA66A8-5C47-D09F-861B-188874477EDA}"/>
              </a:ext>
            </a:extLst>
          </p:cNvPr>
          <p:cNvSpPr>
            <a:spLocks noGrp="1"/>
          </p:cNvSpPr>
          <p:nvPr>
            <p:ph type="sldNum" sz="quarter" idx="12"/>
          </p:nvPr>
        </p:nvSpPr>
        <p:spPr>
          <a:xfrm>
            <a:off x="11536326" y="6377867"/>
            <a:ext cx="4199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75A37E-A0A3-4732-A704-04C5A05FF50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BD2FD9A5-9C02-89CF-1DAD-AF650B266DB9}"/>
              </a:ext>
            </a:extLst>
          </p:cNvPr>
          <p:cNvSpPr txBox="1"/>
          <p:nvPr/>
        </p:nvSpPr>
        <p:spPr>
          <a:xfrm>
            <a:off x="0" y="0"/>
            <a:ext cx="12192000" cy="523220"/>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The Council’s Team on Equity &amp; Inclusion</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00377BA4-2CEC-04B7-0947-EF3B30E2F7CB}"/>
              </a:ext>
            </a:extLst>
          </p:cNvPr>
          <p:cNvSpPr txBox="1"/>
          <p:nvPr/>
        </p:nvSpPr>
        <p:spPr>
          <a:xfrm>
            <a:off x="4572736" y="467783"/>
            <a:ext cx="2107763" cy="395173"/>
          </a:xfrm>
          <a:prstGeom prst="rect">
            <a:avLst/>
          </a:prstGeom>
        </p:spPr>
        <p:txBody>
          <a:bodyPr wrap="square" rtlCol="0">
            <a:spAutoFit/>
          </a:bodyPr>
          <a:lstStyle/>
          <a:p>
            <a:pPr>
              <a:lnSpc>
                <a:spcPct val="115000"/>
              </a:lnSpc>
            </a:pPr>
            <a:r>
              <a:rPr lang="en-US" b="1" dirty="0">
                <a:solidFill>
                  <a:schemeClr val="accent3">
                    <a:lumMod val="50000"/>
                  </a:schemeClr>
                </a:solidFill>
                <a:cs typeface="Calibri"/>
              </a:rPr>
              <a:t>Team Co-Leads</a:t>
            </a:r>
          </a:p>
        </p:txBody>
      </p:sp>
      <p:sp>
        <p:nvSpPr>
          <p:cNvPr id="6" name="Google Shape;184;p1">
            <a:extLst>
              <a:ext uri="{FF2B5EF4-FFF2-40B4-BE49-F238E27FC236}">
                <a16:creationId xmlns:a16="http://schemas.microsoft.com/office/drawing/2014/main" id="{D077337E-71E5-5669-EE81-62AB884870E6}"/>
              </a:ext>
            </a:extLst>
          </p:cNvPr>
          <p:cNvSpPr txBox="1"/>
          <p:nvPr/>
        </p:nvSpPr>
        <p:spPr>
          <a:xfrm>
            <a:off x="791080" y="820021"/>
            <a:ext cx="5340780" cy="1401882"/>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pPr>
            <a:r>
              <a:rPr lang="en-US" b="1" dirty="0">
                <a:solidFill>
                  <a:schemeClr val="accent3">
                    <a:lumMod val="50000"/>
                  </a:schemeClr>
                </a:solidFill>
                <a:cs typeface="Calibri"/>
                <a:sym typeface="Calibri"/>
              </a:rPr>
              <a:t>Hugo Aparicio, MD, MPH </a:t>
            </a:r>
          </a:p>
          <a:p>
            <a:pPr marL="0" marR="0">
              <a:lnSpc>
                <a:spcPct val="115000"/>
              </a:lnSpc>
              <a:spcBef>
                <a:spcPts val="0"/>
              </a:spcBef>
            </a:pPr>
            <a:r>
              <a:rPr lang="en-US" sz="1400" b="1" dirty="0">
                <a:solidFill>
                  <a:schemeClr val="accent3">
                    <a:lumMod val="50000"/>
                  </a:schemeClr>
                </a:solidFill>
                <a:cs typeface="Calibri"/>
                <a:sym typeface="Calibri"/>
              </a:rPr>
              <a:t>(Council Member)</a:t>
            </a:r>
          </a:p>
          <a:p>
            <a:pPr marR="0">
              <a:lnSpc>
                <a:spcPct val="115000"/>
              </a:lnSpc>
              <a:spcBef>
                <a:spcPts val="0"/>
              </a:spcBef>
            </a:pPr>
            <a:r>
              <a:rPr lang="en-US" sz="1400" dirty="0">
                <a:solidFill>
                  <a:schemeClr val="accent3">
                    <a:lumMod val="50000"/>
                  </a:schemeClr>
                </a:solidFill>
                <a:cs typeface="Calibri"/>
              </a:rPr>
              <a:t>Associate Professor of Neurology, Boston University School of Medicine; Stroke Specialist in the Department of Neurology, </a:t>
            </a:r>
          </a:p>
          <a:p>
            <a:pPr marR="0">
              <a:lnSpc>
                <a:spcPct val="115000"/>
              </a:lnSpc>
              <a:spcBef>
                <a:spcPts val="0"/>
              </a:spcBef>
            </a:pPr>
            <a:r>
              <a:rPr lang="en-US" sz="1400" dirty="0">
                <a:solidFill>
                  <a:schemeClr val="accent3">
                    <a:lumMod val="50000"/>
                  </a:schemeClr>
                </a:solidFill>
                <a:cs typeface="Calibri"/>
              </a:rPr>
              <a:t>Boston Medical Center</a:t>
            </a:r>
            <a:endParaRPr lang="en-US" sz="1400" b="1" dirty="0">
              <a:cs typeface="Calibri" panose="020F0502020204030204" pitchFamily="34" charset="0"/>
            </a:endParaRPr>
          </a:p>
        </p:txBody>
      </p:sp>
      <p:sp>
        <p:nvSpPr>
          <p:cNvPr id="7" name="Google Shape;184;p1">
            <a:extLst>
              <a:ext uri="{FF2B5EF4-FFF2-40B4-BE49-F238E27FC236}">
                <a16:creationId xmlns:a16="http://schemas.microsoft.com/office/drawing/2014/main" id="{C6635071-4420-0C46-FCDD-E3BE2C2B0C70}"/>
              </a:ext>
            </a:extLst>
          </p:cNvPr>
          <p:cNvSpPr txBox="1"/>
          <p:nvPr/>
        </p:nvSpPr>
        <p:spPr>
          <a:xfrm>
            <a:off x="6153375" y="785309"/>
            <a:ext cx="5497156" cy="1401882"/>
          </a:xfrm>
          <a:prstGeom prst="rect">
            <a:avLst/>
          </a:prstGeom>
          <a:noFill/>
          <a:ln>
            <a:noFill/>
          </a:ln>
        </p:spPr>
        <p:txBody>
          <a:bodyPr spcFirstLastPara="1" wrap="square" lIns="91425" tIns="45700" rIns="91425" bIns="45700" anchor="t" anchorCtr="0">
            <a:spAutoFit/>
          </a:bodyPr>
          <a:lstStyle/>
          <a:p>
            <a:pPr>
              <a:lnSpc>
                <a:spcPct val="115000"/>
              </a:lnSpc>
            </a:pPr>
            <a:r>
              <a:rPr lang="en-US" b="1" dirty="0">
                <a:solidFill>
                  <a:schemeClr val="accent3">
                    <a:lumMod val="50000"/>
                  </a:schemeClr>
                </a:solidFill>
                <a:cs typeface="Calibri"/>
                <a:sym typeface="Calibri"/>
              </a:rPr>
              <a:t>Jatin Dave, MD, </a:t>
            </a:r>
            <a:r>
              <a:rPr lang="en-US" b="1" dirty="0">
                <a:solidFill>
                  <a:schemeClr val="accent3">
                    <a:lumMod val="50000"/>
                  </a:schemeClr>
                </a:solidFill>
                <a:cs typeface="Calibri"/>
              </a:rPr>
              <a:t>MBBS, MPH </a:t>
            </a:r>
          </a:p>
          <a:p>
            <a:pPr>
              <a:lnSpc>
                <a:spcPct val="115000"/>
              </a:lnSpc>
            </a:pPr>
            <a:r>
              <a:rPr lang="en-US" sz="1400" b="1" dirty="0">
                <a:solidFill>
                  <a:schemeClr val="accent3">
                    <a:lumMod val="50000"/>
                  </a:schemeClr>
                </a:solidFill>
                <a:cs typeface="Calibri"/>
              </a:rPr>
              <a:t>(Council Member until mid-December 2024)</a:t>
            </a:r>
          </a:p>
          <a:p>
            <a:pPr>
              <a:lnSpc>
                <a:spcPct val="115000"/>
              </a:lnSpc>
            </a:pPr>
            <a:r>
              <a:rPr lang="en-US" sz="1400" dirty="0">
                <a:solidFill>
                  <a:schemeClr val="accent3">
                    <a:lumMod val="50000"/>
                  </a:schemeClr>
                </a:solidFill>
                <a:cs typeface="Calibri"/>
              </a:rPr>
              <a:t>Chief Medical Officer, MassHealth; Director, Office of Clinical Affairs, ForHealth Consulting, UMass Chan Medical School </a:t>
            </a:r>
          </a:p>
          <a:p>
            <a:pPr>
              <a:lnSpc>
                <a:spcPct val="115000"/>
              </a:lnSpc>
            </a:pPr>
            <a:r>
              <a:rPr lang="en-US" sz="1400" dirty="0">
                <a:solidFill>
                  <a:schemeClr val="accent3">
                    <a:lumMod val="50000"/>
                  </a:schemeClr>
                </a:solidFill>
                <a:cs typeface="Calibri"/>
              </a:rPr>
              <a:t>(Until mid-December 2024) </a:t>
            </a:r>
          </a:p>
        </p:txBody>
      </p:sp>
      <p:sp>
        <p:nvSpPr>
          <p:cNvPr id="8" name="TextBox 7">
            <a:extLst>
              <a:ext uri="{FF2B5EF4-FFF2-40B4-BE49-F238E27FC236}">
                <a16:creationId xmlns:a16="http://schemas.microsoft.com/office/drawing/2014/main" id="{EE2AB4E5-2CFD-8F54-3032-F6CAF58C9842}"/>
              </a:ext>
            </a:extLst>
          </p:cNvPr>
          <p:cNvSpPr txBox="1"/>
          <p:nvPr/>
        </p:nvSpPr>
        <p:spPr>
          <a:xfrm>
            <a:off x="796065" y="2220272"/>
            <a:ext cx="10553251" cy="3954929"/>
          </a:xfrm>
          <a:prstGeom prst="rect">
            <a:avLst/>
          </a:prstGeom>
          <a:noFill/>
        </p:spPr>
        <p:txBody>
          <a:bodyPr wrap="square" rtlCol="0">
            <a:spAutoFit/>
          </a:bodyPr>
          <a:lstStyle/>
          <a:p>
            <a:pPr marL="0" marR="0">
              <a:spcAft>
                <a:spcPts val="1800"/>
              </a:spcAft>
            </a:pPr>
            <a:r>
              <a:rPr lang="en-US" sz="1600" b="1" kern="100" dirty="0">
                <a:effectLst/>
                <a:ea typeface="Calibri" panose="020F0502020204030204" pitchFamily="34" charset="0"/>
                <a:cs typeface="Calibri" panose="020F0502020204030204" pitchFamily="34" charset="0"/>
              </a:rPr>
              <a:t>Doris Harris, PhD</a:t>
            </a:r>
            <a:r>
              <a:rPr lang="en-US" sz="1600" b="1"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Consultant, </a:t>
            </a:r>
            <a:r>
              <a:rPr lang="en-US" sz="1600" kern="100" dirty="0">
                <a:effectLst/>
                <a:ea typeface="Calibri" panose="020F0502020204030204" pitchFamily="34" charset="0"/>
                <a:cs typeface="Calibri" panose="020F0502020204030204" pitchFamily="34" charset="0"/>
              </a:rPr>
              <a:t>Springfield Dementia Friendly Coalition </a:t>
            </a:r>
            <a:r>
              <a:rPr lang="en-US" sz="1600" dirty="0">
                <a:effectLst/>
                <a:ea typeface="Calibri" panose="020F0502020204030204" pitchFamily="34" charset="0"/>
                <a:cs typeface="Times New Roman" panose="02020603050405020304" pitchFamily="18" charset="0"/>
              </a:rPr>
              <a:t>member, host of </a:t>
            </a:r>
            <a:r>
              <a:rPr lang="en-US" sz="1600" i="1" kern="100" dirty="0">
                <a:effectLst/>
                <a:ea typeface="Calibri" panose="020F0502020204030204" pitchFamily="34" charset="0"/>
                <a:cs typeface="Calibri" panose="020F0502020204030204" pitchFamily="34" charset="0"/>
              </a:rPr>
              <a:t>Health Matters </a:t>
            </a:r>
            <a:r>
              <a:rPr lang="en-US" sz="1600" dirty="0">
                <a:effectLst/>
                <a:ea typeface="Calibri" panose="020F0502020204030204" pitchFamily="34" charset="0"/>
                <a:cs typeface="Times New Roman" panose="02020603050405020304" pitchFamily="18" charset="0"/>
              </a:rPr>
              <a:t>radio show i</a:t>
            </a:r>
            <a:r>
              <a:rPr lang="en-US" sz="1600" kern="100" dirty="0">
                <a:effectLst/>
                <a:ea typeface="Calibri" panose="020F0502020204030204" pitchFamily="34" charset="0"/>
                <a:cs typeface="Calibri" panose="020F0502020204030204" pitchFamily="34" charset="0"/>
              </a:rPr>
              <a:t>n Springfield (90.7 FM WTTC)</a:t>
            </a:r>
          </a:p>
          <a:p>
            <a:pPr marL="0" marR="0">
              <a:spcAft>
                <a:spcPts val="1800"/>
              </a:spcAft>
            </a:pPr>
            <a:r>
              <a:rPr lang="en-US" sz="1600" b="1" kern="100" dirty="0">
                <a:ea typeface="Calibri" panose="020F0502020204030204" pitchFamily="34" charset="0"/>
                <a:cs typeface="Calibri" panose="020F0502020204030204" pitchFamily="34" charset="0"/>
              </a:rPr>
              <a:t>Pam MacLeod, MBA, PMP, </a:t>
            </a:r>
            <a:r>
              <a:rPr lang="en-US" sz="1600" kern="100" dirty="0">
                <a:ea typeface="Calibri" panose="020F0502020204030204" pitchFamily="34" charset="0"/>
                <a:cs typeface="Calibri" panose="020F0502020204030204" pitchFamily="34" charset="0"/>
              </a:rPr>
              <a:t>Senior Project Director, Massachusetts Executive Office of Elder Affairs</a:t>
            </a:r>
            <a:endParaRPr lang="en-US" sz="1600" dirty="0">
              <a:effectLst/>
              <a:ea typeface="Calibri" panose="020F0502020204030204" pitchFamily="34" charset="0"/>
              <a:cs typeface="Times New Roman" panose="02020603050405020304" pitchFamily="18" charset="0"/>
            </a:endParaRPr>
          </a:p>
          <a:p>
            <a:pPr marL="0" marR="0">
              <a:spcAft>
                <a:spcPts val="1800"/>
              </a:spcAft>
            </a:pPr>
            <a:r>
              <a:rPr lang="en-US" sz="1600" b="1" dirty="0">
                <a:effectLst/>
                <a:ea typeface="Calibri" panose="020F0502020204030204" pitchFamily="34" charset="0"/>
                <a:cs typeface="Times New Roman" panose="02020603050405020304" pitchFamily="18" charset="0"/>
              </a:rPr>
              <a:t>Kevin Reynolds, </a:t>
            </a:r>
            <a:r>
              <a:rPr lang="en-US" sz="1600" kern="100" dirty="0">
                <a:effectLst/>
                <a:ea typeface="Calibri" panose="020F0502020204030204" pitchFamily="34" charset="0"/>
                <a:cs typeface="Calibri" panose="020F0502020204030204" pitchFamily="34" charset="0"/>
              </a:rPr>
              <a:t>Diversity, Equity and Inclusion Chair, Alzheimer’s Association, Massachusetts/New Hampshire Chapter</a:t>
            </a:r>
            <a:endParaRPr lang="en-US" sz="1600" dirty="0">
              <a:effectLst/>
              <a:ea typeface="Calibri" panose="020F0502020204030204" pitchFamily="34" charset="0"/>
              <a:cs typeface="Times New Roman" panose="02020603050405020304" pitchFamily="18" charset="0"/>
            </a:endParaRPr>
          </a:p>
          <a:p>
            <a:pPr marL="0" marR="0">
              <a:spcAft>
                <a:spcPts val="1800"/>
              </a:spcAft>
            </a:pPr>
            <a:r>
              <a:rPr lang="en-US" sz="1600" b="1" dirty="0">
                <a:effectLst/>
                <a:ea typeface="Calibri" panose="020F0502020204030204" pitchFamily="34" charset="0"/>
                <a:cs typeface="Times New Roman" panose="02020603050405020304" pitchFamily="18" charset="0"/>
              </a:rPr>
              <a:t>Kathy Service, NP, </a:t>
            </a:r>
            <a:r>
              <a:rPr lang="en-US" sz="1600" dirty="0">
                <a:effectLst/>
                <a:ea typeface="Calibri" panose="020F0502020204030204" pitchFamily="34" charset="0"/>
                <a:cs typeface="Times New Roman" panose="02020603050405020304" pitchFamily="18" charset="0"/>
              </a:rPr>
              <a:t>Consultant on aging issues and dementia, often with a special focus on people living with intellectual and developmental disabilities </a:t>
            </a:r>
          </a:p>
          <a:p>
            <a:pPr marL="0" marR="0">
              <a:spcAft>
                <a:spcPts val="1800"/>
              </a:spcAft>
            </a:pPr>
            <a:r>
              <a:rPr lang="en-US" sz="1600" b="1" dirty="0">
                <a:effectLst/>
                <a:ea typeface="Calibri" panose="020F0502020204030204" pitchFamily="34" charset="0"/>
                <a:cs typeface="Times New Roman" panose="02020603050405020304" pitchFamily="18" charset="0"/>
              </a:rPr>
              <a:t>Beth Soltzberg, LICSW, MBA, </a:t>
            </a:r>
            <a:r>
              <a:rPr lang="en-US" sz="1600" dirty="0">
                <a:effectLst/>
                <a:ea typeface="Calibri" panose="020F0502020204030204" pitchFamily="34" charset="0"/>
                <a:cs typeface="Times New Roman" panose="02020603050405020304" pitchFamily="18" charset="0"/>
              </a:rPr>
              <a:t>Director, Alzheimer’s/Related Dementias Family Support Program, Jewish Family &amp; Children's Service, Waltham</a:t>
            </a:r>
          </a:p>
          <a:p>
            <a:r>
              <a:rPr lang="en-US" sz="1600" b="1" dirty="0">
                <a:effectLst/>
                <a:ea typeface="Calibri" panose="020F0502020204030204" pitchFamily="34" charset="0"/>
                <a:cs typeface="Times New Roman" panose="02020603050405020304" pitchFamily="18" charset="0"/>
              </a:rPr>
              <a:t>Judith Thermidor, </a:t>
            </a:r>
            <a:r>
              <a:rPr lang="en-US" sz="1600" dirty="0">
                <a:effectLst/>
                <a:ea typeface="Calibri" panose="020F0502020204030204" pitchFamily="34" charset="0"/>
                <a:cs typeface="Times New Roman" panose="02020603050405020304" pitchFamily="18" charset="0"/>
              </a:rPr>
              <a:t>Resident Wellness Director, CSI Support &amp; Development Services, Community Health Educator in Haitian Creole and Spanish</a:t>
            </a:r>
            <a:r>
              <a:rPr lang="en-US" sz="1600" b="1" dirty="0">
                <a:solidFill>
                  <a:srgbClr val="7030A0"/>
                </a:solidFill>
                <a:effectLst/>
                <a:ea typeface="Times New Roman" panose="02020603050405020304" pitchFamily="18" charset="0"/>
              </a:rPr>
              <a:t> </a:t>
            </a:r>
            <a:endParaRPr lang="en-US" sz="1400" b="1" dirty="0">
              <a:solidFill>
                <a:srgbClr val="7030A0"/>
              </a:solidFill>
            </a:endParaRPr>
          </a:p>
        </p:txBody>
      </p:sp>
    </p:spTree>
    <p:extLst>
      <p:ext uri="{BB962C8B-B14F-4D97-AF65-F5344CB8AC3E}">
        <p14:creationId xmlns:p14="http://schemas.microsoft.com/office/powerpoint/2010/main" val="310692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a:extLst>
              <a:ext uri="{FF2B5EF4-FFF2-40B4-BE49-F238E27FC236}">
                <a16:creationId xmlns:a16="http://schemas.microsoft.com/office/drawing/2014/main" id="{7613A795-8C5A-4E10-9BB2-774F4A01C8E6}"/>
              </a:ext>
            </a:extLst>
          </p:cNvPr>
          <p:cNvSpPr txBox="1"/>
          <p:nvPr/>
        </p:nvSpPr>
        <p:spPr>
          <a:xfrm>
            <a:off x="6788075" y="1430767"/>
            <a:ext cx="4927003" cy="4077148"/>
          </a:xfrm>
          <a:prstGeom prst="rect">
            <a:avLst/>
          </a:prstGeom>
          <a:solidFill>
            <a:srgbClr val="4472C4">
              <a:lumMod val="20000"/>
              <a:lumOff val="80000"/>
            </a:srgbClr>
          </a:solidFill>
          <a:ln w="28575">
            <a:solidFill>
              <a:srgbClr val="0043C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3990" marR="0" lvl="0" indent="0" algn="ctr" defTabSz="457200" rtl="0" eaLnBrk="1" fontAlgn="auto" latinLnBrk="0" hangingPunct="1">
              <a:lnSpc>
                <a:spcPct val="107000"/>
              </a:lnSpc>
              <a:spcBef>
                <a:spcPts val="1200"/>
              </a:spcBef>
              <a:spcAft>
                <a:spcPts val="50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3990" marR="0" lvl="0" indent="0" algn="ctr" defTabSz="457200" rtl="0" eaLnBrk="1" fontAlgn="auto" latinLnBrk="0" hangingPunct="1">
              <a:buClrTx/>
              <a:buSzTx/>
              <a:buFontTx/>
              <a:buNone/>
              <a:tabLst/>
              <a:defRPr/>
            </a:pPr>
            <a:endParaRPr lang="en-US" sz="2800" b="1" dirty="0">
              <a:solidFill>
                <a:prstClr val="black"/>
              </a:solidFill>
              <a:latin typeface="Calibri" panose="020F0502020204030204" pitchFamily="34" charset="0"/>
              <a:cs typeface="Times New Roman" panose="02020603050405020304" pitchFamily="18" charset="0"/>
            </a:endParaRPr>
          </a:p>
          <a:p>
            <a:pPr marL="173990" marR="0" lvl="0" indent="0" algn="ctr" defTabSz="457200" rtl="0" eaLnBrk="1" fontAlgn="auto" latinLnBrk="0" hangingPunct="1">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Our Team’s Goal </a:t>
            </a:r>
          </a:p>
          <a:p>
            <a:pPr marL="173990" marR="0" lvl="0" indent="0" algn="ctr" defTabSz="457200" rtl="0" eaLnBrk="1" fontAlgn="auto" latinLnBrk="0" hangingPunct="1">
              <a:spcAft>
                <a:spcPts val="2000"/>
              </a:spcAft>
              <a:buClrTx/>
              <a:buSzTx/>
              <a:buFontTx/>
              <a:buNone/>
              <a:tabLst/>
              <a:defRPr/>
            </a:pPr>
            <a:r>
              <a:rPr lang="en-US" sz="2000" b="1" i="1" dirty="0">
                <a:solidFill>
                  <a:prstClr val="black"/>
                </a:solidFill>
                <a:latin typeface="Calibri" panose="020F0502020204030204" pitchFamily="34" charset="0"/>
                <a:cs typeface="Times New Roman" panose="02020603050405020304" pitchFamily="18" charset="0"/>
              </a:rPr>
              <a:t>(</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Calendar Year 2024)</a:t>
            </a:r>
          </a:p>
          <a:p>
            <a:pPr marL="290513" marR="0" lvl="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mj-lt"/>
              </a:rPr>
              <a:t>Recommend approaches to eliminate, weaken, or mitigate the impact of barriers that may prevent certain groups from benefiting from the Council’s work. </a:t>
            </a:r>
          </a:p>
          <a:p>
            <a:pPr marL="17399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173990" marR="0" lvl="0" indent="0" algn="ctr" defTabSz="457200" rtl="0" eaLnBrk="1" fontAlgn="auto" latinLnBrk="0" hangingPunct="1">
              <a:lnSpc>
                <a:spcPct val="107000"/>
              </a:lnSpc>
              <a:spcBef>
                <a:spcPts val="120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00763E7-2EFB-B77A-F2A1-EF5110C808D2}"/>
              </a:ext>
            </a:extLst>
          </p:cNvPr>
          <p:cNvSpPr txBox="1"/>
          <p:nvPr/>
        </p:nvSpPr>
        <p:spPr>
          <a:xfrm>
            <a:off x="6701447" y="5626438"/>
            <a:ext cx="51534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Massachusetts Advisory Council on Alzheimer's Disease and All Other Dementias Annual Report (Calendar Year 2023)</a:t>
            </a:r>
          </a:p>
        </p:txBody>
      </p:sp>
      <p:sp>
        <p:nvSpPr>
          <p:cNvPr id="4" name="Rectangle 2">
            <a:extLst>
              <a:ext uri="{FF2B5EF4-FFF2-40B4-BE49-F238E27FC236}">
                <a16:creationId xmlns:a16="http://schemas.microsoft.com/office/drawing/2014/main" id="{D6AAEB2D-B8F6-85AD-6F72-459A026FF7C2}"/>
              </a:ext>
            </a:extLst>
          </p:cNvPr>
          <p:cNvSpPr>
            <a:spLocks noChangeArrowheads="1"/>
          </p:cNvSpPr>
          <p:nvPr/>
        </p:nvSpPr>
        <p:spPr bwMode="auto">
          <a:xfrm>
            <a:off x="0" y="0"/>
            <a:ext cx="12192000" cy="702527"/>
          </a:xfrm>
          <a:prstGeom prst="rect">
            <a:avLst/>
          </a:prstGeom>
          <a:solidFill>
            <a:srgbClr val="003366"/>
          </a:solidFill>
          <a:ln w="9525">
            <a:solidFill>
              <a:srgbClr val="000000"/>
            </a:solidFill>
            <a:miter lim="800000"/>
            <a:headEnd/>
            <a:tailEnd/>
          </a:ln>
        </p:spPr>
        <p:txBody>
          <a:bodyPr/>
          <a:lstStyle/>
          <a:p>
            <a:pPr marL="0" marR="0" lvl="0" indent="0" algn="ctr" defTabSz="457200" rtl="0" eaLnBrk="0" fontAlgn="base" latinLnBrk="0" hangingPunct="0">
              <a:lnSpc>
                <a:spcPct val="100000"/>
              </a:lnSpc>
              <a:spcBef>
                <a:spcPts val="120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40BD461-5FCB-2474-34F7-E91B05A63C11}"/>
              </a:ext>
            </a:extLst>
          </p:cNvPr>
          <p:cNvSpPr txBox="1"/>
          <p:nvPr/>
        </p:nvSpPr>
        <p:spPr>
          <a:xfrm>
            <a:off x="-100361" y="111511"/>
            <a:ext cx="12192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Our Team’s Goal</a:t>
            </a:r>
            <a:endParaRPr kumimoji="0" lang="en-US" sz="3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C30B20B8-F850-A5EA-08A3-5BC9584B2FFE}"/>
              </a:ext>
            </a:extLst>
          </p:cNvPr>
          <p:cNvSpPr>
            <a:spLocks noGrp="1"/>
          </p:cNvSpPr>
          <p:nvPr>
            <p:ph type="sldNum" sz="quarter" idx="12"/>
          </p:nvPr>
        </p:nvSpPr>
        <p:spPr>
          <a:xfrm>
            <a:off x="11600121" y="6410781"/>
            <a:ext cx="38504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6" name="Picture 5" descr="A picture of four colorful blocks with words printed on them. The blocks are stacked on top of each other. From  top to bottom, they say: &quot;Cultivate,&quot; &quot;Diversity,&quot; &quot;Inclusion,&quot; and &#10;&quot;Equity.&quot;&#10;&#10;">
            <a:extLst>
              <a:ext uri="{FF2B5EF4-FFF2-40B4-BE49-F238E27FC236}">
                <a16:creationId xmlns:a16="http://schemas.microsoft.com/office/drawing/2014/main" id="{2BEC64B7-1B73-081B-C250-40321AB8B1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69" y="1487693"/>
            <a:ext cx="5943600" cy="3947160"/>
          </a:xfrm>
          <a:prstGeom prst="rect">
            <a:avLst/>
          </a:prstGeom>
          <a:noFill/>
          <a:ln w="57150">
            <a:solidFill>
              <a:srgbClr val="C00000"/>
            </a:solidFill>
          </a:ln>
        </p:spPr>
      </p:pic>
    </p:spTree>
    <p:extLst>
      <p:ext uri="{BB962C8B-B14F-4D97-AF65-F5344CB8AC3E}">
        <p14:creationId xmlns:p14="http://schemas.microsoft.com/office/powerpoint/2010/main" val="424308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2DED6-3C3A-8B85-0F3C-D680DD53A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BA28F-3239-9CC2-0FAE-7FB567BA3834}"/>
              </a:ext>
            </a:extLst>
          </p:cNvPr>
          <p:cNvSpPr>
            <a:spLocks noGrp="1"/>
          </p:cNvSpPr>
          <p:nvPr>
            <p:ph type="title"/>
          </p:nvPr>
        </p:nvSpPr>
        <p:spPr>
          <a:xfrm>
            <a:off x="1014761" y="0"/>
            <a:ext cx="11177239" cy="936702"/>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pic>
        <p:nvPicPr>
          <p:cNvPr id="2050" name="Picture 2" descr="Checkmark.">
            <a:extLst>
              <a:ext uri="{FF2B5EF4-FFF2-40B4-BE49-F238E27FC236}">
                <a16:creationId xmlns:a16="http://schemas.microsoft.com/office/drawing/2014/main" id="{8FEBF53C-C9A7-CFEC-2D0C-B17F66227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66613" cy="89341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76984-8BD0-5AA1-B383-EBD71EF7EDCB}"/>
              </a:ext>
            </a:extLst>
          </p:cNvPr>
          <p:cNvSpPr txBox="1"/>
          <p:nvPr/>
        </p:nvSpPr>
        <p:spPr>
          <a:xfrm flipH="1">
            <a:off x="3205778" y="6420529"/>
            <a:ext cx="7771353" cy="369332"/>
          </a:xfrm>
          <a:prstGeom prst="rect">
            <a:avLst/>
          </a:prstGeom>
          <a:solidFill>
            <a:schemeClr val="bg1"/>
          </a:solidFill>
          <a:ln w="38100">
            <a:noFill/>
          </a:ln>
        </p:spPr>
        <p:txBody>
          <a:bodyPr wrap="square" rtlCol="0">
            <a:spAutoFit/>
          </a:bodyPr>
          <a:lstStyle/>
          <a:p>
            <a:pPr marL="344488" marR="0" indent="-344488">
              <a:spcAft>
                <a:spcPts val="1800"/>
              </a:spcAft>
              <a:buFont typeface="Wingdings" panose="05000000000000000000" pitchFamily="2" charset="2"/>
              <a:buChar char="ü"/>
            </a:pPr>
            <a:endParaRPr lang="en-US" b="0" kern="100" dirty="0">
              <a:solidFill>
                <a:schemeClr val="tx1"/>
              </a:solidFill>
              <a:latin typeface="+mj-lt"/>
            </a:endParaRPr>
          </a:p>
        </p:txBody>
      </p:sp>
      <p:sp>
        <p:nvSpPr>
          <p:cNvPr id="10" name="TextBox 9">
            <a:extLst>
              <a:ext uri="{FF2B5EF4-FFF2-40B4-BE49-F238E27FC236}">
                <a16:creationId xmlns:a16="http://schemas.microsoft.com/office/drawing/2014/main" id="{C77649C0-05E2-DD25-2292-1744AFA33B99}"/>
              </a:ext>
            </a:extLst>
          </p:cNvPr>
          <p:cNvSpPr txBox="1"/>
          <p:nvPr/>
        </p:nvSpPr>
        <p:spPr>
          <a:xfrm>
            <a:off x="1003611" y="223023"/>
            <a:ext cx="11188390"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Updates and Accomplishments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Slide Number Placeholder 4">
            <a:extLst>
              <a:ext uri="{FF2B5EF4-FFF2-40B4-BE49-F238E27FC236}">
                <a16:creationId xmlns:a16="http://schemas.microsoft.com/office/drawing/2014/main" id="{0EFBE3A0-5928-B463-C942-024F956F700B}"/>
              </a:ext>
            </a:extLst>
          </p:cNvPr>
          <p:cNvSpPr txBox="1">
            <a:spLocks/>
          </p:cNvSpPr>
          <p:nvPr/>
        </p:nvSpPr>
        <p:spPr>
          <a:xfrm>
            <a:off x="11578857" y="6410781"/>
            <a:ext cx="406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A1403603-6331-FC0A-2C08-8F59A25BEDC7}"/>
              </a:ext>
            </a:extLst>
          </p:cNvPr>
          <p:cNvSpPr txBox="1"/>
          <p:nvPr/>
        </p:nvSpPr>
        <p:spPr>
          <a:xfrm flipH="1">
            <a:off x="518160" y="1144743"/>
            <a:ext cx="10891071" cy="4875694"/>
          </a:xfrm>
          <a:prstGeom prst="rect">
            <a:avLst/>
          </a:prstGeom>
          <a:solidFill>
            <a:schemeClr val="bg1"/>
          </a:solidFill>
          <a:ln w="38100">
            <a:noFill/>
          </a:ln>
        </p:spPr>
        <p:txBody>
          <a:bodyPr wrap="square" rtlCol="0">
            <a:spAutoFit/>
          </a:bodyPr>
          <a:lstStyle/>
          <a:p>
            <a:pPr marR="0">
              <a:spcAft>
                <a:spcPts val="2500"/>
              </a:spcAft>
            </a:pPr>
            <a:r>
              <a:rPr lang="en-US" sz="2800" b="1" dirty="0">
                <a:solidFill>
                  <a:srgbClr val="4DA42E"/>
                </a:solidFill>
                <a:latin typeface="Aptos" panose="02110004020202020204"/>
                <a:sym typeface="Wingdings" panose="05000000000000000000" pitchFamily="2" charset="2"/>
              </a:rPr>
              <a:t> </a:t>
            </a:r>
            <a:r>
              <a:rPr lang="en-US" b="1" kern="100" dirty="0">
                <a:latin typeface="+mj-lt"/>
                <a:ea typeface="Aptos" panose="020B0004020202020204" pitchFamily="34" charset="0"/>
              </a:rPr>
              <a:t>Defined Equity Priorities</a:t>
            </a:r>
            <a:r>
              <a:rPr lang="en-US" sz="1800" b="1" kern="100" dirty="0">
                <a:effectLst/>
                <a:latin typeface="+mj-lt"/>
                <a:ea typeface="Aptos" panose="020B0004020202020204" pitchFamily="34" charset="0"/>
              </a:rPr>
              <a:t> – </a:t>
            </a:r>
            <a:r>
              <a:rPr lang="en-US" sz="1800" kern="100" dirty="0">
                <a:effectLst/>
                <a:latin typeface="+mj-lt"/>
                <a:ea typeface="Aptos" panose="020B0004020202020204" pitchFamily="34" charset="0"/>
              </a:rPr>
              <a:t>Identified Equity and Inclusion </a:t>
            </a:r>
            <a:r>
              <a:rPr lang="en-US" kern="100" dirty="0">
                <a:latin typeface="+mj-lt"/>
                <a:ea typeface="Aptos" panose="020B0004020202020204" pitchFamily="34" charset="0"/>
              </a:rPr>
              <a:t>Areas of Focus S</a:t>
            </a:r>
            <a:r>
              <a:rPr lang="en-US" dirty="0"/>
              <a:t>pecific to Dementia Care</a:t>
            </a:r>
            <a:endParaRPr lang="en-US" kern="100" dirty="0">
              <a:latin typeface="+mj-lt"/>
              <a:ea typeface="Aptos" panose="020B0004020202020204" pitchFamily="34" charset="0"/>
            </a:endParaRPr>
          </a:p>
          <a:p>
            <a:pPr marL="344488" marR="0" indent="-344488">
              <a:spcAft>
                <a:spcPts val="1800"/>
              </a:spcAft>
              <a:buFont typeface="Wingdings" panose="05000000000000000000" pitchFamily="2" charset="2"/>
              <a:buChar char="ü"/>
            </a:pPr>
            <a:endParaRPr lang="en-US" sz="1800" b="1" kern="100" dirty="0">
              <a:effectLst/>
              <a:latin typeface="Calibri" panose="020F0502020204030204" pitchFamily="34" charset="0"/>
              <a:ea typeface="Aptos" panose="020B0004020202020204" pitchFamily="34" charset="0"/>
            </a:endParaRPr>
          </a:p>
          <a:p>
            <a:pPr marL="344488" marR="0" indent="-344488">
              <a:spcAft>
                <a:spcPts val="1800"/>
              </a:spcAft>
              <a:buFont typeface="Wingdings" panose="05000000000000000000" pitchFamily="2" charset="2"/>
              <a:buChar char="ü"/>
            </a:pPr>
            <a:endParaRPr lang="en-US" b="1" kern="100" dirty="0">
              <a:latin typeface="Calibri" panose="020F0502020204030204" pitchFamily="34" charset="0"/>
              <a:ea typeface="Aptos" panose="020B0004020202020204" pitchFamily="34" charset="0"/>
            </a:endParaRPr>
          </a:p>
          <a:p>
            <a:pPr marL="344488" marR="0" indent="-344488">
              <a:spcAft>
                <a:spcPts val="1800"/>
              </a:spcAft>
              <a:buFont typeface="Wingdings" panose="05000000000000000000" pitchFamily="2" charset="2"/>
              <a:buChar char="ü"/>
            </a:pPr>
            <a:endParaRPr lang="en-US" sz="1800" b="1" kern="100" dirty="0">
              <a:effectLst/>
              <a:latin typeface="Calibri" panose="020F0502020204030204" pitchFamily="34" charset="0"/>
              <a:ea typeface="Aptos" panose="020B0004020202020204" pitchFamily="34" charset="0"/>
            </a:endParaRPr>
          </a:p>
          <a:p>
            <a:pPr marL="344488" indent="-344488">
              <a:spcAft>
                <a:spcPts val="1800"/>
              </a:spcAft>
            </a:pPr>
            <a:r>
              <a:rPr lang="en-US" sz="2800" b="1" dirty="0">
                <a:solidFill>
                  <a:srgbClr val="4DA42E"/>
                </a:solidFill>
                <a:latin typeface="Aptos" panose="02110004020202020204"/>
                <a:sym typeface="Wingdings" panose="05000000000000000000" pitchFamily="2" charset="2"/>
              </a:rPr>
              <a:t></a:t>
            </a:r>
            <a:r>
              <a:rPr lang="en-US" sz="1800" b="1" dirty="0">
                <a:solidFill>
                  <a:srgbClr val="4DA42E"/>
                </a:solidFill>
                <a:latin typeface="Aptos" panose="02110004020202020204"/>
                <a:sym typeface="Wingdings" panose="05000000000000000000" pitchFamily="2" charset="2"/>
              </a:rPr>
              <a:t> </a:t>
            </a:r>
            <a:r>
              <a:rPr lang="en-US" sz="1800" b="1" kern="100" dirty="0">
                <a:effectLst/>
                <a:latin typeface="+mj-lt"/>
                <a:ea typeface="Aptos" panose="020B0004020202020204" pitchFamily="34" charset="0"/>
              </a:rPr>
              <a:t>Developed Diversity, Equity, and Inclusion (DEI) Tool - </a:t>
            </a:r>
            <a:r>
              <a:rPr lang="en-US" dirty="0"/>
              <a:t>Identified key considerations within each area of focus to guide the Council and its teams in reviewing their work through a “DEI lens”</a:t>
            </a:r>
            <a:endParaRPr lang="en-US" kern="100" dirty="0">
              <a:latin typeface="+mj-lt"/>
              <a:ea typeface="Aptos" panose="020B0004020202020204" pitchFamily="34" charset="0"/>
            </a:endParaRPr>
          </a:p>
          <a:p>
            <a:pPr marL="742950" lvl="1" indent="-285750">
              <a:spcAft>
                <a:spcPts val="1800"/>
              </a:spcAft>
              <a:buFont typeface="Arial" panose="020B0604020202020204" pitchFamily="34" charset="0"/>
              <a:buChar char="•"/>
            </a:pPr>
            <a:r>
              <a:rPr lang="en-US" b="0" dirty="0">
                <a:solidFill>
                  <a:schemeClr val="tx1"/>
                </a:solidFill>
                <a:latin typeface="+mj-lt"/>
              </a:rPr>
              <a:t>Shared it with the Council’s Dementia Care Planning team to include in their toolkit</a:t>
            </a:r>
          </a:p>
          <a:p>
            <a:pPr marL="742950" lvl="1" indent="-285750">
              <a:spcAft>
                <a:spcPts val="1800"/>
              </a:spcAft>
              <a:buFont typeface="Arial" panose="020B0604020202020204" pitchFamily="34" charset="0"/>
              <a:buChar char="•"/>
            </a:pPr>
            <a:r>
              <a:rPr lang="en-US" b="0" dirty="0">
                <a:solidFill>
                  <a:schemeClr val="tx1"/>
                </a:solidFill>
                <a:latin typeface="+mj-lt"/>
              </a:rPr>
              <a:t>Piloted the use of </a:t>
            </a:r>
            <a:r>
              <a:rPr lang="en-US" dirty="0">
                <a:latin typeface="+mj-lt"/>
              </a:rPr>
              <a:t>the DEI tool with Harvard School of Public Health’s </a:t>
            </a:r>
            <a:r>
              <a:rPr lang="en-US" b="0" dirty="0">
                <a:solidFill>
                  <a:schemeClr val="tx1"/>
                </a:solidFill>
                <a:latin typeface="+mj-lt"/>
              </a:rPr>
              <a:t>Ariadne Lab</a:t>
            </a:r>
            <a:r>
              <a:rPr lang="en-US" dirty="0">
                <a:latin typeface="+mj-lt"/>
              </a:rPr>
              <a:t> to refine </a:t>
            </a:r>
            <a:r>
              <a:rPr lang="en-US" b="0" dirty="0">
                <a:solidFill>
                  <a:schemeClr val="tx1"/>
                </a:solidFill>
                <a:latin typeface="+mj-lt"/>
              </a:rPr>
              <a:t>its care planning tool currently undergoing </a:t>
            </a:r>
            <a:r>
              <a:rPr lang="en-US" dirty="0">
                <a:latin typeface="+mj-lt"/>
              </a:rPr>
              <a:t>testing</a:t>
            </a:r>
          </a:p>
          <a:p>
            <a:pPr marL="742950" lvl="1" indent="-285750">
              <a:spcAft>
                <a:spcPts val="1800"/>
              </a:spcAft>
              <a:buFont typeface="Arial" panose="020B0604020202020204" pitchFamily="34" charset="0"/>
              <a:buChar char="•"/>
            </a:pPr>
            <a:r>
              <a:rPr lang="en-US" kern="100" dirty="0">
                <a:latin typeface="+mj-lt"/>
                <a:ea typeface="Aptos" panose="020B0004020202020204" pitchFamily="34" charset="0"/>
              </a:rPr>
              <a:t>Will share the DEI tool </a:t>
            </a:r>
            <a:r>
              <a:rPr lang="en-US" sz="1800" kern="100" dirty="0">
                <a:effectLst/>
                <a:latin typeface="+mj-lt"/>
                <a:ea typeface="Aptos" panose="020B0004020202020204" pitchFamily="34" charset="0"/>
              </a:rPr>
              <a:t>with the Council’s team on Interdisciplinary Dementia Care</a:t>
            </a:r>
            <a:endParaRPr lang="en-US" kern="100" dirty="0">
              <a:latin typeface="Calibri" panose="020F0502020204030204" pitchFamily="34" charset="0"/>
              <a:ea typeface="Aptos" panose="020B0004020202020204" pitchFamily="34" charset="0"/>
            </a:endParaRPr>
          </a:p>
        </p:txBody>
      </p:sp>
      <p:sp>
        <p:nvSpPr>
          <p:cNvPr id="6" name="Rectangle 5">
            <a:extLst>
              <a:ext uri="{FF2B5EF4-FFF2-40B4-BE49-F238E27FC236}">
                <a16:creationId xmlns:a16="http://schemas.microsoft.com/office/drawing/2014/main" id="{74844E6B-AE73-2960-F2E4-298B84982C2D}"/>
              </a:ext>
            </a:extLst>
          </p:cNvPr>
          <p:cNvSpPr/>
          <p:nvPr/>
        </p:nvSpPr>
        <p:spPr>
          <a:xfrm>
            <a:off x="1000854" y="1818046"/>
            <a:ext cx="3238052" cy="1484552"/>
          </a:xfrm>
          <a:prstGeom prst="rect">
            <a:avLst/>
          </a:prstGeom>
          <a:solidFill>
            <a:srgbClr val="FEF4F0"/>
          </a:solidFill>
          <a:ln w="38100">
            <a:solidFill>
              <a:srgbClr val="FFC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þ"/>
              <a:tabLst>
                <a:tab pos="290513" algn="l"/>
              </a:tabLst>
            </a:pPr>
            <a:r>
              <a:rPr lang="en-US" sz="1600" dirty="0">
                <a:solidFill>
                  <a:schemeClr val="tx1"/>
                </a:solidFill>
              </a:rPr>
              <a:t>Stigma and Cultural Sensitivity</a:t>
            </a:r>
          </a:p>
          <a:p>
            <a:pPr marL="285750" indent="-285750">
              <a:buFont typeface="Wingdings" panose="05000000000000000000" pitchFamily="2" charset="2"/>
              <a:buChar char="þ"/>
              <a:tabLst>
                <a:tab pos="290513" algn="l"/>
              </a:tabLst>
            </a:pPr>
            <a:r>
              <a:rPr lang="en-US" sz="1600" dirty="0">
                <a:solidFill>
                  <a:schemeClr val="tx1"/>
                </a:solidFill>
              </a:rPr>
              <a:t>Cultural Humility</a:t>
            </a:r>
          </a:p>
          <a:p>
            <a:pPr marL="285750" indent="-285750">
              <a:buFont typeface="Wingdings" panose="05000000000000000000" pitchFamily="2" charset="2"/>
              <a:buChar char="þ"/>
              <a:tabLst>
                <a:tab pos="290513" algn="l"/>
              </a:tabLst>
            </a:pPr>
            <a:r>
              <a:rPr lang="en-US" sz="1600" dirty="0">
                <a:solidFill>
                  <a:schemeClr val="tx1"/>
                </a:solidFill>
              </a:rPr>
              <a:t>Communication and Language</a:t>
            </a:r>
          </a:p>
          <a:p>
            <a:pPr marL="285750" indent="-285750">
              <a:buFont typeface="Wingdings" panose="05000000000000000000" pitchFamily="2" charset="2"/>
              <a:buChar char="þ"/>
              <a:tabLst>
                <a:tab pos="290513" algn="l"/>
              </a:tabLst>
            </a:pPr>
            <a:r>
              <a:rPr lang="en-US" sz="1600" dirty="0">
                <a:solidFill>
                  <a:schemeClr val="tx1"/>
                </a:solidFill>
              </a:rPr>
              <a:t>Health Literacy</a:t>
            </a:r>
          </a:p>
          <a:p>
            <a:pPr marL="285750" indent="-285750">
              <a:buFont typeface="Wingdings" panose="05000000000000000000" pitchFamily="2" charset="2"/>
              <a:buChar char="þ"/>
              <a:tabLst>
                <a:tab pos="290513" algn="l"/>
              </a:tabLst>
            </a:pPr>
            <a:r>
              <a:rPr lang="en-US" sz="1600" dirty="0">
                <a:solidFill>
                  <a:schemeClr val="tx1"/>
                </a:solidFill>
              </a:rPr>
              <a:t>Beliefs about Medication</a:t>
            </a:r>
          </a:p>
          <a:p>
            <a:pPr marL="285750" indent="-285750">
              <a:buFont typeface="Wingdings" panose="05000000000000000000" pitchFamily="2" charset="2"/>
              <a:buChar char="þ"/>
              <a:tabLst>
                <a:tab pos="290513" algn="l"/>
              </a:tabLst>
            </a:pPr>
            <a:r>
              <a:rPr lang="en-US" sz="1600" dirty="0">
                <a:solidFill>
                  <a:schemeClr val="tx1"/>
                </a:solidFill>
              </a:rPr>
              <a:t>Family Involvement</a:t>
            </a:r>
            <a:endParaRPr lang="en-US" sz="1600" dirty="0"/>
          </a:p>
        </p:txBody>
      </p:sp>
      <p:sp>
        <p:nvSpPr>
          <p:cNvPr id="9" name="Rectangle 8">
            <a:extLst>
              <a:ext uri="{FF2B5EF4-FFF2-40B4-BE49-F238E27FC236}">
                <a16:creationId xmlns:a16="http://schemas.microsoft.com/office/drawing/2014/main" id="{EDF0B6D6-C16E-01CD-8C18-43454A9F9AC2}"/>
              </a:ext>
            </a:extLst>
          </p:cNvPr>
          <p:cNvSpPr/>
          <p:nvPr/>
        </p:nvSpPr>
        <p:spPr>
          <a:xfrm>
            <a:off x="8166846" y="1819835"/>
            <a:ext cx="3085654" cy="1482763"/>
          </a:xfrm>
          <a:prstGeom prst="rect">
            <a:avLst/>
          </a:prstGeom>
          <a:solidFill>
            <a:srgbClr val="FEF4F0"/>
          </a:solidFill>
          <a:ln w="38100">
            <a:solidFill>
              <a:srgbClr val="FFC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þ"/>
              <a:tabLst>
                <a:tab pos="290513" algn="l"/>
              </a:tabLst>
            </a:pPr>
            <a:r>
              <a:rPr lang="en-US" sz="1600" dirty="0">
                <a:solidFill>
                  <a:schemeClr val="tx1"/>
                </a:solidFill>
              </a:rPr>
              <a:t>Assessing Behavioral Health </a:t>
            </a:r>
          </a:p>
          <a:p>
            <a:pPr marL="285750" indent="-285750">
              <a:buFont typeface="Wingdings" panose="05000000000000000000" pitchFamily="2" charset="2"/>
              <a:buChar char="þ"/>
              <a:tabLst>
                <a:tab pos="290513" algn="l"/>
              </a:tabLst>
            </a:pPr>
            <a:r>
              <a:rPr lang="en-US" sz="1600" dirty="0">
                <a:solidFill>
                  <a:schemeClr val="tx1"/>
                </a:solidFill>
              </a:rPr>
              <a:t>Cultural Competence in Advanced Care Planning and Palliative Care</a:t>
            </a:r>
          </a:p>
          <a:p>
            <a:pPr marL="285750" indent="-285750">
              <a:buFont typeface="Wingdings" panose="05000000000000000000" pitchFamily="2" charset="2"/>
              <a:buChar char="þ"/>
              <a:tabLst>
                <a:tab pos="290513" algn="l"/>
              </a:tabLst>
            </a:pPr>
            <a:r>
              <a:rPr lang="en-US" sz="1600" dirty="0">
                <a:solidFill>
                  <a:schemeClr val="tx1"/>
                </a:solidFill>
              </a:rPr>
              <a:t>Community Engagement</a:t>
            </a:r>
          </a:p>
        </p:txBody>
      </p:sp>
      <p:sp>
        <p:nvSpPr>
          <p:cNvPr id="11" name="Rectangle 10">
            <a:extLst>
              <a:ext uri="{FF2B5EF4-FFF2-40B4-BE49-F238E27FC236}">
                <a16:creationId xmlns:a16="http://schemas.microsoft.com/office/drawing/2014/main" id="{7D57AA23-14E0-B64E-8095-1C14E48EB390}"/>
              </a:ext>
            </a:extLst>
          </p:cNvPr>
          <p:cNvSpPr/>
          <p:nvPr/>
        </p:nvSpPr>
        <p:spPr>
          <a:xfrm>
            <a:off x="4532554" y="1821629"/>
            <a:ext cx="3395832" cy="1480969"/>
          </a:xfrm>
          <a:prstGeom prst="rect">
            <a:avLst/>
          </a:prstGeom>
          <a:solidFill>
            <a:srgbClr val="FEF4F0"/>
          </a:solidFill>
          <a:ln w="38100">
            <a:solidFill>
              <a:srgbClr val="FFC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þ"/>
              <a:tabLst>
                <a:tab pos="290513" algn="l"/>
              </a:tabLst>
            </a:pPr>
            <a:r>
              <a:rPr lang="en-US" sz="1600" dirty="0">
                <a:solidFill>
                  <a:schemeClr val="tx1"/>
                </a:solidFill>
              </a:rPr>
              <a:t>Traditional Healers and Religious Spiritual, and Cultural Practices</a:t>
            </a:r>
          </a:p>
          <a:p>
            <a:pPr marL="285750" indent="-285750">
              <a:buFont typeface="Wingdings" panose="05000000000000000000" pitchFamily="2" charset="2"/>
              <a:buChar char="þ"/>
              <a:tabLst>
                <a:tab pos="290513" algn="l"/>
              </a:tabLst>
            </a:pPr>
            <a:r>
              <a:rPr lang="en-US" sz="1600" dirty="0">
                <a:solidFill>
                  <a:schemeClr val="tx1"/>
                </a:solidFill>
              </a:rPr>
              <a:t>Referrals to Community Services and Supports</a:t>
            </a:r>
          </a:p>
          <a:p>
            <a:pPr marL="285750" indent="-285750">
              <a:buFont typeface="Wingdings" panose="05000000000000000000" pitchFamily="2" charset="2"/>
              <a:buChar char="þ"/>
              <a:tabLst>
                <a:tab pos="290513" algn="l"/>
              </a:tabLst>
            </a:pPr>
            <a:r>
              <a:rPr lang="en-US" sz="1600" dirty="0">
                <a:solidFill>
                  <a:schemeClr val="tx1"/>
                </a:solidFill>
              </a:rPr>
              <a:t>Assessing Cognitive Function</a:t>
            </a:r>
          </a:p>
          <a:p>
            <a:pPr marL="285750" indent="-285750">
              <a:buFont typeface="Wingdings" panose="05000000000000000000" pitchFamily="2" charset="2"/>
              <a:buChar char="þ"/>
              <a:tabLst>
                <a:tab pos="290513" algn="l"/>
              </a:tabLst>
            </a:pPr>
            <a:r>
              <a:rPr lang="en-US" sz="1600" dirty="0">
                <a:solidFill>
                  <a:schemeClr val="tx1"/>
                </a:solidFill>
              </a:rPr>
              <a:t>Dietary Considerations</a:t>
            </a:r>
          </a:p>
        </p:txBody>
      </p:sp>
    </p:spTree>
    <p:extLst>
      <p:ext uri="{BB962C8B-B14F-4D97-AF65-F5344CB8AC3E}">
        <p14:creationId xmlns:p14="http://schemas.microsoft.com/office/powerpoint/2010/main" val="1544208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B58BC-9EDB-2C4E-89FF-A625523B3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43ACB-17F0-028D-C7F0-40E041D450E8}"/>
              </a:ext>
            </a:extLst>
          </p:cNvPr>
          <p:cNvSpPr>
            <a:spLocks noGrp="1"/>
          </p:cNvSpPr>
          <p:nvPr>
            <p:ph type="title"/>
          </p:nvPr>
        </p:nvSpPr>
        <p:spPr>
          <a:xfrm>
            <a:off x="1014761" y="0"/>
            <a:ext cx="11177239" cy="936702"/>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pic>
        <p:nvPicPr>
          <p:cNvPr id="2050" name="Picture 2" descr="Checkmark.">
            <a:extLst>
              <a:ext uri="{FF2B5EF4-FFF2-40B4-BE49-F238E27FC236}">
                <a16:creationId xmlns:a16="http://schemas.microsoft.com/office/drawing/2014/main" id="{F30849AF-6A9E-F1DA-A8B4-BC27FD4A1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66613" cy="89341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147504-D2FE-9F88-D2E1-5C2F90CBCA37}"/>
              </a:ext>
            </a:extLst>
          </p:cNvPr>
          <p:cNvSpPr txBox="1"/>
          <p:nvPr/>
        </p:nvSpPr>
        <p:spPr>
          <a:xfrm flipH="1">
            <a:off x="645459" y="1229011"/>
            <a:ext cx="10891071" cy="4473019"/>
          </a:xfrm>
          <a:prstGeom prst="rect">
            <a:avLst/>
          </a:prstGeom>
          <a:solidFill>
            <a:schemeClr val="bg1"/>
          </a:solidFill>
          <a:ln w="38100">
            <a:noFill/>
          </a:ln>
        </p:spPr>
        <p:txBody>
          <a:bodyPr wrap="square" rtlCol="0">
            <a:spAutoFit/>
          </a:bodyPr>
          <a:lstStyle/>
          <a:p>
            <a:pPr marL="344488" marR="0" indent="-344488">
              <a:spcAft>
                <a:spcPts val="1800"/>
              </a:spcAft>
            </a:pPr>
            <a:r>
              <a:rPr lang="en-US" sz="2800" b="1" dirty="0">
                <a:solidFill>
                  <a:srgbClr val="4DA42E"/>
                </a:solidFill>
                <a:latin typeface="Aptos" panose="02110004020202020204"/>
                <a:sym typeface="Wingdings" panose="05000000000000000000" pitchFamily="2" charset="2"/>
              </a:rPr>
              <a:t></a:t>
            </a:r>
            <a:r>
              <a:rPr lang="en-US" sz="1800" b="1" dirty="0">
                <a:solidFill>
                  <a:srgbClr val="4DA42E"/>
                </a:solidFill>
                <a:latin typeface="Aptos" panose="02110004020202020204"/>
                <a:sym typeface="Wingdings" panose="05000000000000000000" pitchFamily="2" charset="2"/>
              </a:rPr>
              <a:t> </a:t>
            </a:r>
            <a:r>
              <a:rPr lang="en-US" b="1" dirty="0"/>
              <a:t>Discussed Approach for Refining DEI Tool</a:t>
            </a:r>
            <a:r>
              <a:rPr lang="en-US" dirty="0"/>
              <a:t> </a:t>
            </a:r>
            <a:r>
              <a:rPr lang="en-US" b="1" dirty="0"/>
              <a:t>-</a:t>
            </a:r>
            <a:r>
              <a:rPr lang="en-US" dirty="0"/>
              <a:t> </a:t>
            </a:r>
            <a:r>
              <a:rPr lang="en-US" kern="100" dirty="0">
                <a:latin typeface="+mj-lt"/>
              </a:rPr>
              <a:t>Identified </a:t>
            </a:r>
            <a:r>
              <a:rPr lang="en-US" kern="100" dirty="0">
                <a:effectLst/>
                <a:latin typeface="+mj-lt"/>
                <a:ea typeface="Aptos" panose="020B0004020202020204" pitchFamily="34" charset="0"/>
              </a:rPr>
              <a:t>benefits and logistics around hosting an annual listening session with people living with dementia with</a:t>
            </a:r>
            <a:r>
              <a:rPr lang="en-US" kern="100" dirty="0">
                <a:latin typeface="+mj-lt"/>
                <a:ea typeface="Aptos" panose="020B0004020202020204" pitchFamily="34" charset="0"/>
              </a:rPr>
              <a:t>in </a:t>
            </a:r>
            <a:r>
              <a:rPr lang="en-US" kern="100" dirty="0">
                <a:effectLst/>
                <a:latin typeface="+mj-lt"/>
                <a:ea typeface="Aptos" panose="020B0004020202020204" pitchFamily="34" charset="0"/>
              </a:rPr>
              <a:t>communities </a:t>
            </a:r>
            <a:r>
              <a:rPr lang="en-US" kern="100" dirty="0">
                <a:latin typeface="+mj-lt"/>
                <a:ea typeface="Aptos" panose="020B0004020202020204" pitchFamily="34" charset="0"/>
              </a:rPr>
              <a:t>exhibiting </a:t>
            </a:r>
            <a:r>
              <a:rPr lang="en-US" kern="100" dirty="0">
                <a:effectLst/>
                <a:latin typeface="+mj-lt"/>
                <a:ea typeface="Aptos" panose="020B0004020202020204" pitchFamily="34" charset="0"/>
              </a:rPr>
              <a:t>significant health disparities and high dementia risk</a:t>
            </a:r>
          </a:p>
          <a:p>
            <a:pPr marR="0">
              <a:spcAft>
                <a:spcPts val="1000"/>
              </a:spcAft>
            </a:pPr>
            <a:r>
              <a:rPr lang="en-US" sz="2800" b="1" dirty="0">
                <a:solidFill>
                  <a:srgbClr val="4DA42E"/>
                </a:solidFill>
                <a:latin typeface="Aptos" panose="02110004020202020204"/>
                <a:sym typeface="Wingdings" panose="05000000000000000000" pitchFamily="2" charset="2"/>
              </a:rPr>
              <a:t></a:t>
            </a:r>
            <a:r>
              <a:rPr lang="en-US" sz="1800" b="1" dirty="0">
                <a:solidFill>
                  <a:srgbClr val="4DA42E"/>
                </a:solidFill>
                <a:latin typeface="Aptos" panose="02110004020202020204"/>
                <a:sym typeface="Wingdings" panose="05000000000000000000" pitchFamily="2" charset="2"/>
              </a:rPr>
              <a:t> </a:t>
            </a:r>
            <a:r>
              <a:rPr lang="en-US" b="1" kern="100" dirty="0">
                <a:latin typeface="+mj-lt"/>
              </a:rPr>
              <a:t>Organized and Hosted Listening Session with Secured Funding and Venue</a:t>
            </a:r>
          </a:p>
          <a:p>
            <a:pPr marL="742950" lvl="1" indent="-285750">
              <a:spcAft>
                <a:spcPts val="1000"/>
              </a:spcAft>
              <a:buFont typeface="Arial" panose="020B0604020202020204" pitchFamily="34" charset="0"/>
              <a:buChar char="•"/>
            </a:pPr>
            <a:r>
              <a:rPr lang="en-US" kern="100" dirty="0">
                <a:effectLst/>
                <a:latin typeface="+mj-lt"/>
                <a:ea typeface="Aptos" panose="020B0004020202020204" pitchFamily="34" charset="0"/>
              </a:rPr>
              <a:t>Secured funding from Point32Health Foundation for one listening session in 2024</a:t>
            </a:r>
          </a:p>
          <a:p>
            <a:pPr marL="742950" lvl="1" indent="-285750">
              <a:spcAft>
                <a:spcPts val="1000"/>
              </a:spcAft>
              <a:buFont typeface="Arial" panose="020B0604020202020204" pitchFamily="34" charset="0"/>
              <a:buChar char="•"/>
            </a:pPr>
            <a:r>
              <a:rPr lang="en-US" kern="100" dirty="0">
                <a:latin typeface="+mj-lt"/>
                <a:ea typeface="Aptos" panose="020B0004020202020204" pitchFamily="34" charset="0"/>
              </a:rPr>
              <a:t>Identified a health center and attained its agreement to host a session with its patients</a:t>
            </a:r>
          </a:p>
          <a:p>
            <a:pPr marL="742950" lvl="1" indent="-285750">
              <a:spcAft>
                <a:spcPts val="1000"/>
              </a:spcAft>
              <a:buFont typeface="Arial" panose="020B0604020202020204" pitchFamily="34" charset="0"/>
              <a:buChar char="•"/>
            </a:pPr>
            <a:r>
              <a:rPr lang="en-US" kern="100" dirty="0">
                <a:latin typeface="+mj-lt"/>
                <a:ea typeface="Aptos" panose="020B0004020202020204" pitchFamily="34" charset="0"/>
              </a:rPr>
              <a:t> D</a:t>
            </a:r>
            <a:r>
              <a:rPr lang="en-US" kern="100" dirty="0">
                <a:effectLst/>
                <a:latin typeface="+mj-lt"/>
                <a:ea typeface="Aptos" panose="020B0004020202020204" pitchFamily="34" charset="0"/>
              </a:rPr>
              <a:t>eveloped questions for participants using our DEI tool as a guide</a:t>
            </a:r>
          </a:p>
          <a:p>
            <a:pPr marL="801688" lvl="1" indent="-344488">
              <a:spcAft>
                <a:spcPts val="1000"/>
              </a:spcAft>
              <a:buFont typeface="Arial" panose="020B0604020202020204" pitchFamily="34" charset="0"/>
              <a:buChar char="•"/>
            </a:pPr>
            <a:r>
              <a:rPr lang="en-US" kern="100" dirty="0">
                <a:effectLst/>
                <a:latin typeface="+mj-lt"/>
                <a:ea typeface="Aptos" panose="020B0004020202020204" pitchFamily="34" charset="0"/>
              </a:rPr>
              <a:t>Convened session in September 2024 in a health center within a predominantly African American/Black community in Springfield</a:t>
            </a:r>
          </a:p>
          <a:p>
            <a:pPr marL="344488" marR="0" indent="-344488">
              <a:spcAft>
                <a:spcPts val="1800"/>
              </a:spcAft>
            </a:pPr>
            <a:r>
              <a:rPr lang="en-US" sz="2800" b="1" dirty="0">
                <a:solidFill>
                  <a:srgbClr val="4DA42E"/>
                </a:solidFill>
                <a:latin typeface="+mj-lt"/>
                <a:sym typeface="Wingdings" panose="05000000000000000000" pitchFamily="2" charset="2"/>
              </a:rPr>
              <a:t></a:t>
            </a:r>
            <a:r>
              <a:rPr lang="en-US" b="1" dirty="0">
                <a:solidFill>
                  <a:srgbClr val="4DA42E"/>
                </a:solidFill>
                <a:latin typeface="+mj-lt"/>
                <a:sym typeface="Wingdings" panose="05000000000000000000" pitchFamily="2" charset="2"/>
              </a:rPr>
              <a:t>  </a:t>
            </a:r>
            <a:r>
              <a:rPr lang="en-US" b="1" kern="100" dirty="0">
                <a:effectLst/>
                <a:latin typeface="+mj-lt"/>
                <a:ea typeface="Aptos" panose="020B0004020202020204" pitchFamily="34" charset="0"/>
              </a:rPr>
              <a:t>Refined the DEI Tool - </a:t>
            </a:r>
            <a:r>
              <a:rPr lang="en-US" dirty="0"/>
              <a:t>Updated our DEI tool based on feedback from this listening session with the potential opportunity for further enhancements through ongoing community engagement initiatives</a:t>
            </a:r>
            <a:endParaRPr lang="en-US" kern="100" dirty="0">
              <a:effectLst/>
              <a:latin typeface="+mj-lt"/>
              <a:ea typeface="Aptos" panose="020B0004020202020204" pitchFamily="34" charset="0"/>
            </a:endParaRPr>
          </a:p>
        </p:txBody>
      </p:sp>
      <p:sp>
        <p:nvSpPr>
          <p:cNvPr id="10" name="TextBox 9">
            <a:extLst>
              <a:ext uri="{FF2B5EF4-FFF2-40B4-BE49-F238E27FC236}">
                <a16:creationId xmlns:a16="http://schemas.microsoft.com/office/drawing/2014/main" id="{2D21861C-7600-C299-6B6D-4BE150911549}"/>
              </a:ext>
            </a:extLst>
          </p:cNvPr>
          <p:cNvSpPr txBox="1"/>
          <p:nvPr/>
        </p:nvSpPr>
        <p:spPr>
          <a:xfrm>
            <a:off x="1003611" y="223023"/>
            <a:ext cx="11188390"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Updates and Accomplishments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Slide Number Placeholder 4">
            <a:extLst>
              <a:ext uri="{FF2B5EF4-FFF2-40B4-BE49-F238E27FC236}">
                <a16:creationId xmlns:a16="http://schemas.microsoft.com/office/drawing/2014/main" id="{8149B4AC-A25C-0087-9426-298EFE62D7B1}"/>
              </a:ext>
            </a:extLst>
          </p:cNvPr>
          <p:cNvSpPr txBox="1">
            <a:spLocks/>
          </p:cNvSpPr>
          <p:nvPr/>
        </p:nvSpPr>
        <p:spPr>
          <a:xfrm>
            <a:off x="11632019" y="6410781"/>
            <a:ext cx="35315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8674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560C-F179-EA43-464E-BD7F6727D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26546-4ABD-1625-57E2-DB90509B4E93}"/>
              </a:ext>
            </a:extLst>
          </p:cNvPr>
          <p:cNvSpPr>
            <a:spLocks noGrp="1"/>
          </p:cNvSpPr>
          <p:nvPr>
            <p:ph type="title"/>
          </p:nvPr>
        </p:nvSpPr>
        <p:spPr>
          <a:xfrm>
            <a:off x="1014761" y="0"/>
            <a:ext cx="11177239" cy="936702"/>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pic>
        <p:nvPicPr>
          <p:cNvPr id="2050" name="Picture 2" descr="Checkmark.">
            <a:extLst>
              <a:ext uri="{FF2B5EF4-FFF2-40B4-BE49-F238E27FC236}">
                <a16:creationId xmlns:a16="http://schemas.microsoft.com/office/drawing/2014/main" id="{A1A3D4B1-F2C8-6529-014E-BD69DBE10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66613" cy="89341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6F3944-11FF-05CC-D5CA-286B3E2FAB83}"/>
              </a:ext>
            </a:extLst>
          </p:cNvPr>
          <p:cNvSpPr txBox="1"/>
          <p:nvPr/>
        </p:nvSpPr>
        <p:spPr>
          <a:xfrm flipH="1">
            <a:off x="2248348" y="1519469"/>
            <a:ext cx="8197327" cy="4739759"/>
          </a:xfrm>
          <a:prstGeom prst="rect">
            <a:avLst/>
          </a:prstGeom>
          <a:solidFill>
            <a:schemeClr val="bg1"/>
          </a:solidFill>
          <a:ln w="38100">
            <a:noFill/>
          </a:ln>
        </p:spPr>
        <p:txBody>
          <a:bodyPr wrap="square" rtlCol="0">
            <a:spAutoFit/>
          </a:bodyPr>
          <a:lstStyle/>
          <a:p>
            <a:pPr marR="0">
              <a:spcAft>
                <a:spcPts val="1800"/>
              </a:spcAft>
            </a:pPr>
            <a:r>
              <a:rPr lang="en-US" sz="2800" b="1" dirty="0">
                <a:solidFill>
                  <a:srgbClr val="4DA42E"/>
                </a:solidFill>
                <a:latin typeface="Aptos" panose="02110004020202020204"/>
                <a:sym typeface="Wingdings" panose="05000000000000000000" pitchFamily="2" charset="2"/>
              </a:rPr>
              <a:t></a:t>
            </a:r>
            <a:r>
              <a:rPr lang="en-US" sz="1800" b="1" dirty="0">
                <a:solidFill>
                  <a:srgbClr val="4DA42E"/>
                </a:solidFill>
                <a:latin typeface="Aptos" panose="02110004020202020204"/>
                <a:sym typeface="Wingdings" panose="05000000000000000000" pitchFamily="2" charset="2"/>
              </a:rPr>
              <a:t> </a:t>
            </a:r>
            <a:r>
              <a:rPr lang="en-US" sz="1800" b="1" kern="100" dirty="0">
                <a:latin typeface="+mj-lt"/>
                <a:sym typeface="Wingdings" panose="05000000000000000000" pitchFamily="2" charset="2"/>
              </a:rPr>
              <a:t>E</a:t>
            </a:r>
            <a:r>
              <a:rPr lang="en-US" b="1" kern="100" dirty="0">
                <a:latin typeface="+mj-lt"/>
              </a:rPr>
              <a:t>xplored the Following Topics with Listening Session Participants</a:t>
            </a:r>
            <a:endParaRPr lang="en-US" b="1" kern="100" dirty="0">
              <a:latin typeface="+mj-lt"/>
              <a:sym typeface="Wingdings" panose="05000000000000000000" pitchFamily="2" charset="2"/>
            </a:endParaRPr>
          </a:p>
          <a:p>
            <a:pPr marL="742950" lvl="1" indent="-285750">
              <a:spcAft>
                <a:spcPts val="1800"/>
              </a:spcAft>
              <a:buFont typeface="Arial" panose="020B0604020202020204" pitchFamily="34" charset="0"/>
              <a:buChar char="•"/>
            </a:pPr>
            <a:r>
              <a:rPr lang="en-US" dirty="0">
                <a:latin typeface="+mj-lt"/>
              </a:rPr>
              <a:t>Understanding dementia and its impact on families</a:t>
            </a:r>
          </a:p>
          <a:p>
            <a:pPr marL="742950" lvl="1" indent="-285750">
              <a:spcAft>
                <a:spcPts val="1800"/>
              </a:spcAft>
              <a:buFont typeface="Arial" panose="020B0604020202020204" pitchFamily="34" charset="0"/>
              <a:buChar char="•"/>
              <a:tabLst>
                <a:tab pos="457200" algn="l"/>
              </a:tabLst>
            </a:pPr>
            <a:r>
              <a:rPr lang="en-US" dirty="0">
                <a:latin typeface="+mj-lt"/>
              </a:rPr>
              <a:t>Cultural and family beliefs about health and traditions</a:t>
            </a:r>
          </a:p>
          <a:p>
            <a:pPr marL="742950" lvl="1" indent="-285750">
              <a:spcAft>
                <a:spcPts val="1800"/>
              </a:spcAft>
              <a:buFont typeface="Arial" panose="020B0604020202020204" pitchFamily="34" charset="0"/>
              <a:buChar char="•"/>
              <a:tabLst>
                <a:tab pos="457200" algn="l"/>
              </a:tabLst>
            </a:pPr>
            <a:r>
              <a:rPr lang="en-US" dirty="0">
                <a:latin typeface="+mj-lt"/>
              </a:rPr>
              <a:t>Communication with healthcare providers</a:t>
            </a:r>
          </a:p>
          <a:p>
            <a:pPr marL="742950" lvl="1" indent="-285750">
              <a:spcAft>
                <a:spcPts val="1800"/>
              </a:spcAft>
              <a:buFont typeface="Arial" panose="020B0604020202020204" pitchFamily="34" charset="0"/>
              <a:buChar char="•"/>
              <a:tabLst>
                <a:tab pos="457200" algn="l"/>
              </a:tabLst>
            </a:pPr>
            <a:r>
              <a:rPr lang="en-US" dirty="0">
                <a:latin typeface="+mj-lt"/>
              </a:rPr>
              <a:t>Influence of family and others on decisions affecting health or wellbeing</a:t>
            </a:r>
          </a:p>
          <a:p>
            <a:pPr marL="742950" lvl="1" indent="-285750">
              <a:spcAft>
                <a:spcPts val="1800"/>
              </a:spcAft>
              <a:buFont typeface="Arial" panose="020B0604020202020204" pitchFamily="34" charset="0"/>
              <a:buChar char="•"/>
              <a:tabLst>
                <a:tab pos="457200" algn="l"/>
              </a:tabLst>
            </a:pPr>
            <a:r>
              <a:rPr lang="en-US" dirty="0">
                <a:latin typeface="+mj-lt"/>
              </a:rPr>
              <a:t>Accessing and benefiting from community services</a:t>
            </a:r>
          </a:p>
          <a:p>
            <a:pPr marL="742950" lvl="1" indent="-285750">
              <a:spcAft>
                <a:spcPts val="1800"/>
              </a:spcAft>
              <a:buFont typeface="Arial" panose="020B0604020202020204" pitchFamily="34" charset="0"/>
              <a:buChar char="•"/>
              <a:tabLst>
                <a:tab pos="457200" algn="l"/>
              </a:tabLst>
            </a:pPr>
            <a:r>
              <a:rPr lang="en-US" dirty="0">
                <a:latin typeface="+mj-lt"/>
              </a:rPr>
              <a:t>Engaging the community</a:t>
            </a:r>
          </a:p>
          <a:p>
            <a:pPr marL="742950" lvl="1" indent="-285750">
              <a:spcAft>
                <a:spcPts val="1800"/>
              </a:spcAft>
              <a:buFont typeface="Arial" panose="020B0604020202020204" pitchFamily="34" charset="0"/>
              <a:buChar char="•"/>
              <a:tabLst>
                <a:tab pos="457200" algn="l"/>
              </a:tabLst>
            </a:pPr>
            <a:r>
              <a:rPr lang="en-US" dirty="0">
                <a:latin typeface="+mj-lt"/>
              </a:rPr>
              <a:t>Discussing and addressing stressful behaviors</a:t>
            </a:r>
          </a:p>
          <a:p>
            <a:pPr marR="0" lvl="0" algn="l" defTabSz="457200" rtl="0" eaLnBrk="1" fontAlgn="auto" latinLnBrk="0" hangingPunct="1">
              <a:lnSpc>
                <a:spcPct val="100000"/>
              </a:lnSpc>
              <a:spcBef>
                <a:spcPts val="0"/>
              </a:spcBef>
              <a:spcAft>
                <a:spcPts val="1000"/>
              </a:spcAft>
              <a:buClr>
                <a:prstClr val="black"/>
              </a:buClr>
              <a:buSzTx/>
              <a:tabLst/>
              <a:defRPr/>
            </a:pPr>
            <a:endPar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endParaRPr>
          </a:p>
        </p:txBody>
      </p:sp>
      <p:sp>
        <p:nvSpPr>
          <p:cNvPr id="10" name="TextBox 9">
            <a:extLst>
              <a:ext uri="{FF2B5EF4-FFF2-40B4-BE49-F238E27FC236}">
                <a16:creationId xmlns:a16="http://schemas.microsoft.com/office/drawing/2014/main" id="{910AFFC2-EA50-B5C8-F838-EA54207C79B0}"/>
              </a:ext>
            </a:extLst>
          </p:cNvPr>
          <p:cNvSpPr txBox="1"/>
          <p:nvPr/>
        </p:nvSpPr>
        <p:spPr>
          <a:xfrm>
            <a:off x="1003611" y="223023"/>
            <a:ext cx="11188390"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Updates and Accomplishments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Slide Number Placeholder 4">
            <a:extLst>
              <a:ext uri="{FF2B5EF4-FFF2-40B4-BE49-F238E27FC236}">
                <a16:creationId xmlns:a16="http://schemas.microsoft.com/office/drawing/2014/main" id="{60A0A774-A2C3-A4D1-4D8A-675CA88A76F4}"/>
              </a:ext>
            </a:extLst>
          </p:cNvPr>
          <p:cNvSpPr txBox="1">
            <a:spLocks/>
          </p:cNvSpPr>
          <p:nvPr/>
        </p:nvSpPr>
        <p:spPr>
          <a:xfrm>
            <a:off x="11589489" y="6410781"/>
            <a:ext cx="39568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959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0806-B63C-A268-E20F-9A3167688D4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65EFA3-95CD-B360-046C-18DCBB2A1FDB}"/>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a:lnSpc>
                <a:spcPct val="100000"/>
              </a:lnSpc>
              <a:spcBef>
                <a:spcPts val="0"/>
              </a:spcBef>
            </a:pPr>
            <a:r>
              <a:rPr lang="en-US" sz="2800" b="1" kern="0" dirty="0">
                <a:solidFill>
                  <a:srgbClr val="FFC000"/>
                </a:solidFill>
                <a:latin typeface="Calibri" pitchFamily="34" charset="0"/>
                <a:ea typeface="+mn-ea"/>
                <a:cs typeface="Calibri" pitchFamily="34" charset="0"/>
              </a:rPr>
              <a:t>   Key Findings from Listening Session</a:t>
            </a:r>
          </a:p>
        </p:txBody>
      </p:sp>
      <p:sp>
        <p:nvSpPr>
          <p:cNvPr id="2" name="Slide Number Placeholder 4">
            <a:extLst>
              <a:ext uri="{FF2B5EF4-FFF2-40B4-BE49-F238E27FC236}">
                <a16:creationId xmlns:a16="http://schemas.microsoft.com/office/drawing/2014/main" id="{B82E5D30-3062-6032-9CE5-85AF4CA926CD}"/>
              </a:ext>
            </a:extLst>
          </p:cNvPr>
          <p:cNvSpPr txBox="1">
            <a:spLocks/>
          </p:cNvSpPr>
          <p:nvPr/>
        </p:nvSpPr>
        <p:spPr>
          <a:xfrm>
            <a:off x="11546959" y="6410781"/>
            <a:ext cx="4382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B014CDE3-A0EB-47D8-2FFC-FD97BFF192D5}"/>
              </a:ext>
            </a:extLst>
          </p:cNvPr>
          <p:cNvSpPr txBox="1"/>
          <p:nvPr/>
        </p:nvSpPr>
        <p:spPr>
          <a:xfrm>
            <a:off x="720763" y="1154767"/>
            <a:ext cx="7401260" cy="400110"/>
          </a:xfrm>
          <a:prstGeom prst="rect">
            <a:avLst/>
          </a:prstGeom>
          <a:noFill/>
        </p:spPr>
        <p:txBody>
          <a:bodyPr wrap="square">
            <a:spAutoFit/>
          </a:bodyPr>
          <a:lstStyle/>
          <a:p>
            <a:pPr marR="0" lvl="0">
              <a:buClr>
                <a:srgbClr val="000000"/>
              </a:buClr>
              <a:buSzPts val="1200"/>
            </a:pPr>
            <a:r>
              <a:rPr lang="en-US" sz="2000" b="1" dirty="0">
                <a:solidFill>
                  <a:schemeClr val="accent1"/>
                </a:solidFill>
              </a:rPr>
              <a:t>1. Lack of Effective Communication with Healthcare Providers</a:t>
            </a:r>
            <a:endParaRPr lang="en-US" sz="1200" kern="100" dirty="0">
              <a:effectLst/>
              <a:ea typeface="Aptos" panose="020B0004020202020204" pitchFamily="34" charset="0"/>
            </a:endParaRPr>
          </a:p>
        </p:txBody>
      </p:sp>
      <p:pic>
        <p:nvPicPr>
          <p:cNvPr id="3" name="Picture 2">
            <a:extLst>
              <a:ext uri="{FF2B5EF4-FFF2-40B4-BE49-F238E27FC236}">
                <a16:creationId xmlns:a16="http://schemas.microsoft.com/office/drawing/2014/main" id="{EB0676FF-4364-0E55-B2D9-E7C7E4D8442B}"/>
              </a:ext>
            </a:extLst>
          </p:cNvPr>
          <p:cNvPicPr>
            <a:picLocks noChangeAspect="1"/>
          </p:cNvPicPr>
          <p:nvPr/>
        </p:nvPicPr>
        <p:blipFill>
          <a:blip r:embed="rId3"/>
          <a:stretch>
            <a:fillRect/>
          </a:stretch>
        </p:blipFill>
        <p:spPr>
          <a:xfrm>
            <a:off x="0" y="0"/>
            <a:ext cx="978946" cy="935915"/>
          </a:xfrm>
          <a:prstGeom prst="rect">
            <a:avLst/>
          </a:prstGeom>
          <a:ln w="12700">
            <a:solidFill>
              <a:schemeClr val="tx1"/>
            </a:solidFill>
          </a:ln>
        </p:spPr>
      </p:pic>
      <p:sp>
        <p:nvSpPr>
          <p:cNvPr id="10" name="Oval 9">
            <a:extLst>
              <a:ext uri="{FF2B5EF4-FFF2-40B4-BE49-F238E27FC236}">
                <a16:creationId xmlns:a16="http://schemas.microsoft.com/office/drawing/2014/main" id="{23DB0938-8166-7E25-86CE-1165362C60F5}"/>
              </a:ext>
            </a:extLst>
          </p:cNvPr>
          <p:cNvSpPr/>
          <p:nvPr/>
        </p:nvSpPr>
        <p:spPr>
          <a:xfrm>
            <a:off x="871370" y="1637166"/>
            <a:ext cx="3238052" cy="1688950"/>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“I asked what the medication is for, and he told me not to worry about that”</a:t>
            </a:r>
          </a:p>
        </p:txBody>
      </p:sp>
      <p:sp>
        <p:nvSpPr>
          <p:cNvPr id="11" name="Oval 10">
            <a:extLst>
              <a:ext uri="{FF2B5EF4-FFF2-40B4-BE49-F238E27FC236}">
                <a16:creationId xmlns:a16="http://schemas.microsoft.com/office/drawing/2014/main" id="{D4BE6AC4-8255-AFBF-A9A6-D7D729A7A482}"/>
              </a:ext>
            </a:extLst>
          </p:cNvPr>
          <p:cNvSpPr/>
          <p:nvPr/>
        </p:nvSpPr>
        <p:spPr>
          <a:xfrm>
            <a:off x="4561367" y="1617941"/>
            <a:ext cx="2657137" cy="1654885"/>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“He seldom looked at me.” </a:t>
            </a:r>
          </a:p>
        </p:txBody>
      </p:sp>
      <p:sp>
        <p:nvSpPr>
          <p:cNvPr id="12" name="Oval 11">
            <a:extLst>
              <a:ext uri="{FF2B5EF4-FFF2-40B4-BE49-F238E27FC236}">
                <a16:creationId xmlns:a16="http://schemas.microsoft.com/office/drawing/2014/main" id="{09FDD1B8-7B4C-2588-F465-0281EBEAEB4A}"/>
              </a:ext>
            </a:extLst>
          </p:cNvPr>
          <p:cNvSpPr/>
          <p:nvPr/>
        </p:nvSpPr>
        <p:spPr>
          <a:xfrm>
            <a:off x="7490785" y="1605391"/>
            <a:ext cx="3955227" cy="1613647"/>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“The PCP or care providers are sometimes not listening. I want the best care; we are very important” </a:t>
            </a:r>
          </a:p>
        </p:txBody>
      </p:sp>
      <p:sp>
        <p:nvSpPr>
          <p:cNvPr id="4" name="TextBox 3">
            <a:extLst>
              <a:ext uri="{FF2B5EF4-FFF2-40B4-BE49-F238E27FC236}">
                <a16:creationId xmlns:a16="http://schemas.microsoft.com/office/drawing/2014/main" id="{7D53DA75-8E5B-F87F-D6D4-AF4222BBB7AF}"/>
              </a:ext>
            </a:extLst>
          </p:cNvPr>
          <p:cNvSpPr txBox="1"/>
          <p:nvPr/>
        </p:nvSpPr>
        <p:spPr>
          <a:xfrm>
            <a:off x="2325154" y="3556473"/>
            <a:ext cx="7508837" cy="2800767"/>
          </a:xfrm>
          <a:prstGeom prst="rect">
            <a:avLst/>
          </a:prstGeom>
          <a:noFill/>
          <a:ln w="28575">
            <a:solidFill>
              <a:schemeClr val="accent1"/>
            </a:solidFill>
          </a:ln>
        </p:spPr>
        <p:txBody>
          <a:bodyPr wrap="square">
            <a:spAutoFit/>
          </a:bodyPr>
          <a:lstStyle/>
          <a:p>
            <a:pPr marL="0" lvl="1">
              <a:spcAft>
                <a:spcPts val="1000"/>
              </a:spcAft>
              <a:buClr>
                <a:srgbClr val="000000"/>
              </a:buClr>
              <a:buSzPts val="1200"/>
            </a:pPr>
            <a:r>
              <a:rPr lang="en-US" b="1" dirty="0"/>
              <a:t>Much of what we heard is reflected in these summary phrases:</a:t>
            </a:r>
          </a:p>
          <a:p>
            <a:pPr marL="515938" lvl="3" indent="-290513">
              <a:spcAft>
                <a:spcPts val="1000"/>
              </a:spcAft>
              <a:buFont typeface="Arial" panose="020B0604020202020204" pitchFamily="34" charset="0"/>
              <a:buChar char="•"/>
            </a:pPr>
            <a:r>
              <a:rPr lang="en-US" kern="100" dirty="0"/>
              <a:t>Recognize me as a person and as an important person</a:t>
            </a:r>
          </a:p>
          <a:p>
            <a:pPr marL="515938" lvl="3" indent="-290513">
              <a:spcAft>
                <a:spcPts val="1000"/>
              </a:spcAft>
              <a:buFont typeface="Arial" panose="020B0604020202020204" pitchFamily="34" charset="0"/>
              <a:buChar char="•"/>
            </a:pPr>
            <a:r>
              <a:rPr lang="en-US" kern="100" dirty="0"/>
              <a:t>Look at me, not the computer; look me in the eye while speaking</a:t>
            </a:r>
          </a:p>
          <a:p>
            <a:pPr marL="515938" lvl="3" indent="-290513">
              <a:spcAft>
                <a:spcPts val="1000"/>
              </a:spcAft>
              <a:buFont typeface="Arial" panose="020B0604020202020204" pitchFamily="34" charset="0"/>
              <a:buChar char="•"/>
            </a:pPr>
            <a:r>
              <a:rPr lang="en-US" kern="100" dirty="0"/>
              <a:t>Be attentive and p</a:t>
            </a:r>
            <a:r>
              <a:rPr lang="en-US" kern="100" dirty="0">
                <a:effectLst/>
                <a:ea typeface="Aptos" panose="020B0004020202020204" pitchFamily="34" charset="0"/>
              </a:rPr>
              <a:t>resent; don’t rush; listen to me and my questions</a:t>
            </a:r>
          </a:p>
          <a:p>
            <a:pPr marL="515938" lvl="3" indent="-290513">
              <a:spcAft>
                <a:spcPts val="1000"/>
              </a:spcAft>
              <a:buFont typeface="Arial" panose="020B0604020202020204" pitchFamily="34" charset="0"/>
              <a:buChar char="•"/>
            </a:pPr>
            <a:r>
              <a:rPr lang="en-US" kern="100" dirty="0">
                <a:effectLst/>
                <a:ea typeface="Aptos" panose="020B0004020202020204" pitchFamily="34" charset="0"/>
              </a:rPr>
              <a:t>Respect my desire and need to understand my health and medication</a:t>
            </a:r>
          </a:p>
          <a:p>
            <a:pPr marL="515938" lvl="3" indent="-290513">
              <a:spcAft>
                <a:spcPts val="1000"/>
              </a:spcAft>
              <a:buFont typeface="Arial" panose="020B0604020202020204" pitchFamily="34" charset="0"/>
              <a:buChar char="•"/>
            </a:pPr>
            <a:r>
              <a:rPr lang="en-US" kern="100" dirty="0">
                <a:effectLst/>
                <a:ea typeface="Aptos" panose="020B0004020202020204" pitchFamily="34" charset="0"/>
              </a:rPr>
              <a:t>Get to know me as a human being; know my needs and preferences</a:t>
            </a:r>
          </a:p>
          <a:p>
            <a:pPr marL="515938" lvl="3" indent="-290513">
              <a:spcAft>
                <a:spcPts val="1000"/>
              </a:spcAft>
              <a:buFont typeface="Arial" panose="020B0604020202020204" pitchFamily="34" charset="0"/>
              <a:buChar char="•"/>
            </a:pPr>
            <a:r>
              <a:rPr lang="en-US" kern="100" dirty="0">
                <a:effectLst/>
                <a:ea typeface="Aptos" panose="020B0004020202020204" pitchFamily="34" charset="0"/>
              </a:rPr>
              <a:t>Do not make assumptions based on my culture, race, or ethnicity</a:t>
            </a:r>
            <a:r>
              <a:rPr lang="en-US" sz="1200" kern="100" dirty="0">
                <a:effectLst/>
                <a:ea typeface="Aptos" panose="020B0004020202020204" pitchFamily="34" charset="0"/>
              </a:rPr>
              <a:t> </a:t>
            </a:r>
          </a:p>
        </p:txBody>
      </p:sp>
    </p:spTree>
    <p:extLst>
      <p:ext uri="{BB962C8B-B14F-4D97-AF65-F5344CB8AC3E}">
        <p14:creationId xmlns:p14="http://schemas.microsoft.com/office/powerpoint/2010/main" val="2558377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DFD5C-4987-C383-7F1C-1AF66DCD5A9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179E957-A21C-C790-63EC-7A02FD738CEA}"/>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a:lnSpc>
                <a:spcPct val="100000"/>
              </a:lnSpc>
              <a:spcBef>
                <a:spcPts val="0"/>
              </a:spcBef>
            </a:pPr>
            <a:r>
              <a:rPr lang="en-US" sz="2800" b="1" kern="0" dirty="0">
                <a:solidFill>
                  <a:srgbClr val="FFC000"/>
                </a:solidFill>
                <a:latin typeface="Calibri" pitchFamily="34" charset="0"/>
                <a:ea typeface="+mn-ea"/>
                <a:cs typeface="Calibri" pitchFamily="34" charset="0"/>
              </a:rPr>
              <a:t>   Key Findings from Listening Session</a:t>
            </a:r>
          </a:p>
        </p:txBody>
      </p:sp>
      <p:sp>
        <p:nvSpPr>
          <p:cNvPr id="2" name="Slide Number Placeholder 4">
            <a:extLst>
              <a:ext uri="{FF2B5EF4-FFF2-40B4-BE49-F238E27FC236}">
                <a16:creationId xmlns:a16="http://schemas.microsoft.com/office/drawing/2014/main" id="{210F3286-F72F-5CDD-5CC5-CF9AF4FE3970}"/>
              </a:ext>
            </a:extLst>
          </p:cNvPr>
          <p:cNvSpPr txBox="1">
            <a:spLocks/>
          </p:cNvSpPr>
          <p:nvPr/>
        </p:nvSpPr>
        <p:spPr>
          <a:xfrm>
            <a:off x="11610753" y="6410781"/>
            <a:ext cx="3744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1BD83DB-DD7A-DF77-5D22-CCEC31F16C5B}"/>
              </a:ext>
            </a:extLst>
          </p:cNvPr>
          <p:cNvSpPr txBox="1"/>
          <p:nvPr/>
        </p:nvSpPr>
        <p:spPr>
          <a:xfrm>
            <a:off x="860612" y="1412948"/>
            <a:ext cx="10391888" cy="3185487"/>
          </a:xfrm>
          <a:prstGeom prst="rect">
            <a:avLst/>
          </a:prstGeom>
          <a:noFill/>
        </p:spPr>
        <p:txBody>
          <a:bodyPr wrap="square">
            <a:spAutoFit/>
          </a:bodyPr>
          <a:lstStyle/>
          <a:p>
            <a:pPr marR="0" lvl="0">
              <a:buClr>
                <a:srgbClr val="000000"/>
              </a:buClr>
              <a:buSzPts val="1200"/>
            </a:pPr>
            <a:r>
              <a:rPr lang="en-US" sz="2000" b="1" dirty="0">
                <a:solidFill>
                  <a:schemeClr val="accent1"/>
                </a:solidFill>
              </a:rPr>
              <a:t>2. Lack of Knowledge of Available Services</a:t>
            </a:r>
          </a:p>
          <a:p>
            <a:pPr marR="0" lvl="0">
              <a:buClr>
                <a:srgbClr val="000000"/>
              </a:buClr>
              <a:buSzPts val="1200"/>
            </a:pPr>
            <a:endParaRPr lang="en-US" b="1" dirty="0">
              <a:solidFill>
                <a:schemeClr val="accent1"/>
              </a:solidFill>
            </a:endParaRPr>
          </a:p>
          <a:p>
            <a:pPr marL="688975" lvl="3" indent="-344488">
              <a:spcAft>
                <a:spcPts val="1000"/>
              </a:spcAft>
              <a:buClr>
                <a:srgbClr val="000000"/>
              </a:buClr>
              <a:buSzPct val="100000"/>
              <a:buFont typeface="Arial" panose="020B0604020202020204" pitchFamily="34" charset="0"/>
              <a:buChar char="•"/>
            </a:pPr>
            <a:r>
              <a:rPr lang="en-US" dirty="0"/>
              <a:t>Most participants were somewhat silent when asked about available community services, except for one who referred to the Alzheimer’s Association, Greater Springfield Senior Services, and hospice care</a:t>
            </a:r>
          </a:p>
          <a:p>
            <a:pPr marL="688975" lvl="3" indent="-344488">
              <a:spcAft>
                <a:spcPts val="1000"/>
              </a:spcAft>
              <a:buClr>
                <a:srgbClr val="000000"/>
              </a:buClr>
              <a:buSzPct val="100000"/>
              <a:buFont typeface="Arial" panose="020B0604020202020204" pitchFamily="34" charset="0"/>
              <a:buChar char="•"/>
            </a:pPr>
            <a:r>
              <a:rPr lang="en-US" kern="100" dirty="0"/>
              <a:t>One participant said: “I’m afraid of some services because I heard they can take away all my money”</a:t>
            </a:r>
          </a:p>
          <a:p>
            <a:pPr marL="688975" lvl="3" indent="-344488">
              <a:spcAft>
                <a:spcPts val="1000"/>
              </a:spcAft>
              <a:buClr>
                <a:srgbClr val="000000"/>
              </a:buClr>
              <a:buSzPct val="100000"/>
              <a:buFont typeface="Arial" panose="020B0604020202020204" pitchFamily="34" charset="0"/>
              <a:buChar char="•"/>
            </a:pPr>
            <a:r>
              <a:rPr lang="en-US" kern="100" dirty="0"/>
              <a:t>Another participant recommended that a phone number for help be posted at senior centers, grocery stores, and church bulletins</a:t>
            </a:r>
          </a:p>
          <a:p>
            <a:pPr marL="795338" lvl="2" indent="-333375">
              <a:spcAft>
                <a:spcPts val="1800"/>
              </a:spcAft>
              <a:buClr>
                <a:srgbClr val="000000"/>
              </a:buClr>
              <a:buSzPct val="100000"/>
              <a:buFont typeface="Symbol" panose="05050102010706020507" pitchFamily="18" charset="2"/>
              <a:buChar char=""/>
            </a:pPr>
            <a:endParaRPr lang="en-US" sz="1200" kern="100" dirty="0">
              <a:effectLst/>
              <a:ea typeface="Aptos" panose="020B0004020202020204" pitchFamily="34" charset="0"/>
            </a:endParaRPr>
          </a:p>
        </p:txBody>
      </p:sp>
      <p:pic>
        <p:nvPicPr>
          <p:cNvPr id="3" name="Picture 2">
            <a:extLst>
              <a:ext uri="{FF2B5EF4-FFF2-40B4-BE49-F238E27FC236}">
                <a16:creationId xmlns:a16="http://schemas.microsoft.com/office/drawing/2014/main" id="{0D6D4961-279B-E46A-33EA-ABFD6355430A}"/>
              </a:ext>
            </a:extLst>
          </p:cNvPr>
          <p:cNvPicPr>
            <a:picLocks noChangeAspect="1"/>
          </p:cNvPicPr>
          <p:nvPr/>
        </p:nvPicPr>
        <p:blipFill>
          <a:blip r:embed="rId3"/>
          <a:stretch>
            <a:fillRect/>
          </a:stretch>
        </p:blipFill>
        <p:spPr>
          <a:xfrm>
            <a:off x="0" y="0"/>
            <a:ext cx="978946" cy="935915"/>
          </a:xfrm>
          <a:prstGeom prst="rect">
            <a:avLst/>
          </a:prstGeom>
          <a:ln w="12700">
            <a:solidFill>
              <a:schemeClr val="tx1"/>
            </a:solidFill>
          </a:ln>
        </p:spPr>
      </p:pic>
    </p:spTree>
    <p:extLst>
      <p:ext uri="{BB962C8B-B14F-4D97-AF65-F5344CB8AC3E}">
        <p14:creationId xmlns:p14="http://schemas.microsoft.com/office/powerpoint/2010/main" val="397576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2A4F-B904-6D29-930B-CA4D73A30CB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6D002A1-0616-50E4-AF61-571186040C23}"/>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a:lnSpc>
                <a:spcPct val="100000"/>
              </a:lnSpc>
              <a:spcBef>
                <a:spcPts val="0"/>
              </a:spcBef>
            </a:pPr>
            <a:r>
              <a:rPr lang="en-US" sz="2800" b="1" kern="0" dirty="0">
                <a:solidFill>
                  <a:srgbClr val="FFC000"/>
                </a:solidFill>
                <a:latin typeface="Calibri" pitchFamily="34" charset="0"/>
                <a:ea typeface="+mn-ea"/>
                <a:cs typeface="Calibri" pitchFamily="34" charset="0"/>
              </a:rPr>
              <a:t>    Key Findings from Listening Session</a:t>
            </a:r>
          </a:p>
        </p:txBody>
      </p:sp>
      <p:sp>
        <p:nvSpPr>
          <p:cNvPr id="2" name="Slide Number Placeholder 4">
            <a:extLst>
              <a:ext uri="{FF2B5EF4-FFF2-40B4-BE49-F238E27FC236}">
                <a16:creationId xmlns:a16="http://schemas.microsoft.com/office/drawing/2014/main" id="{6418529C-FABE-B4A0-2B50-579D42988F63}"/>
              </a:ext>
            </a:extLst>
          </p:cNvPr>
          <p:cNvSpPr txBox="1">
            <a:spLocks/>
          </p:cNvSpPr>
          <p:nvPr/>
        </p:nvSpPr>
        <p:spPr>
          <a:xfrm>
            <a:off x="11610753" y="6410781"/>
            <a:ext cx="3744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B866748-3B36-60E9-D671-B8DF293732A4}"/>
              </a:ext>
            </a:extLst>
          </p:cNvPr>
          <p:cNvSpPr txBox="1"/>
          <p:nvPr/>
        </p:nvSpPr>
        <p:spPr>
          <a:xfrm>
            <a:off x="810409" y="1359161"/>
            <a:ext cx="10409817" cy="3493264"/>
          </a:xfrm>
          <a:prstGeom prst="rect">
            <a:avLst/>
          </a:prstGeom>
          <a:noFill/>
        </p:spPr>
        <p:txBody>
          <a:bodyPr wrap="square">
            <a:spAutoFit/>
          </a:bodyPr>
          <a:lstStyle/>
          <a:p>
            <a:pPr>
              <a:spcAft>
                <a:spcPts val="1800"/>
              </a:spcAft>
            </a:pPr>
            <a:r>
              <a:rPr lang="en-US" sz="2000" b="1" dirty="0">
                <a:solidFill>
                  <a:srgbClr val="0070C0"/>
                </a:solidFill>
              </a:rPr>
              <a:t>3. Insights  </a:t>
            </a:r>
          </a:p>
          <a:p>
            <a:pPr marL="511175" marR="0" lvl="1" indent="-285750">
              <a:spcAft>
                <a:spcPts val="1800"/>
              </a:spcAft>
              <a:buFont typeface="Arial" panose="020B0604020202020204" pitchFamily="34" charset="0"/>
              <a:buChar char="•"/>
            </a:pPr>
            <a:r>
              <a:rPr lang="en-US" b="1" dirty="0">
                <a:latin typeface="+mj-lt"/>
              </a:rPr>
              <a:t>Importance - </a:t>
            </a:r>
            <a:r>
              <a:rPr kumimoji="0" lang="en-US" altLang="en-US" sz="1800" b="0" i="0" u="none" strike="noStrike" cap="none" normalizeH="0" baseline="0" dirty="0">
                <a:ln>
                  <a:noFill/>
                </a:ln>
                <a:solidFill>
                  <a:schemeClr val="tx1"/>
                </a:solidFill>
                <a:effectLst/>
                <a:latin typeface="+mj-lt"/>
              </a:rPr>
              <a:t>Although it takes significant effort, sessions like this are essential</a:t>
            </a:r>
            <a:endParaRPr lang="en-US" b="1" dirty="0">
              <a:latin typeface="+mj-lt"/>
            </a:endParaRPr>
          </a:p>
          <a:p>
            <a:pPr marL="511175" marR="0" lvl="1" indent="-285750">
              <a:spcAft>
                <a:spcPts val="1800"/>
              </a:spcAft>
              <a:buFont typeface="Arial" panose="020B0604020202020204" pitchFamily="34" charset="0"/>
              <a:buChar char="•"/>
            </a:pPr>
            <a:r>
              <a:rPr lang="en-US" b="1" dirty="0">
                <a:latin typeface="+mj-lt"/>
              </a:rPr>
              <a:t>Engagement -</a:t>
            </a:r>
            <a:r>
              <a:rPr lang="en-US" dirty="0">
                <a:latin typeface="+mj-lt"/>
              </a:rPr>
              <a:t> Participants valued the opportunity to be heard, felt respected, and </a:t>
            </a:r>
            <a:r>
              <a:rPr kumimoji="0" lang="en-US" altLang="en-US" sz="1800" b="0" i="0" u="none" strike="noStrike" cap="none" normalizeH="0" baseline="0" dirty="0">
                <a:ln>
                  <a:noFill/>
                </a:ln>
                <a:solidFill>
                  <a:schemeClr val="tx1"/>
                </a:solidFill>
                <a:effectLst/>
                <a:latin typeface="+mj-lt"/>
              </a:rPr>
              <a:t>said they would be happy to do it again</a:t>
            </a:r>
            <a:endParaRPr lang="en-US" dirty="0">
              <a:latin typeface="+mj-lt"/>
            </a:endParaRPr>
          </a:p>
          <a:p>
            <a:pPr marL="511175" lvl="1" indent="-285750">
              <a:spcAft>
                <a:spcPts val="1800"/>
              </a:spcAft>
              <a:buFont typeface="Arial" panose="020B0604020202020204" pitchFamily="34" charset="0"/>
              <a:buChar char="•"/>
            </a:pPr>
            <a:r>
              <a:rPr kumimoji="0" lang="en-US" altLang="en-US" sz="1800" b="1" i="0" u="none" strike="noStrike" cap="none" normalizeH="0" baseline="0" dirty="0">
                <a:ln>
                  <a:noFill/>
                </a:ln>
                <a:solidFill>
                  <a:schemeClr val="tx1"/>
                </a:solidFill>
                <a:effectLst/>
                <a:latin typeface="+mj-lt"/>
              </a:rPr>
              <a:t>Facilitation -</a:t>
            </a:r>
            <a:r>
              <a:rPr kumimoji="0" lang="en-US" altLang="en-US" sz="1800" b="0" i="0" u="none" strike="noStrike" cap="none" normalizeH="0" baseline="0" dirty="0">
                <a:ln>
                  <a:noFill/>
                </a:ln>
                <a:solidFill>
                  <a:schemeClr val="tx1"/>
                </a:solidFill>
                <a:effectLst/>
                <a:latin typeface="+mj-lt"/>
              </a:rPr>
              <a:t> A key success factor was the skilled facilitator, Dr. Doris Harris who is well-known, respected, and trusted in the community and health center</a:t>
            </a:r>
            <a:endParaRPr lang="en-US" b="1" dirty="0">
              <a:latin typeface="+mj-lt"/>
            </a:endParaRPr>
          </a:p>
          <a:p>
            <a:pPr marL="225425" marR="0" lvl="1">
              <a:spcAft>
                <a:spcPts val="1800"/>
              </a:spcAft>
            </a:pPr>
            <a:endParaRPr lang="en-US" b="1" i="1" dirty="0"/>
          </a:p>
          <a:p>
            <a:pPr marL="225425" lvl="1">
              <a:spcAft>
                <a:spcPts val="1800"/>
              </a:spcAft>
            </a:pPr>
            <a:endParaRPr lang="en-US" b="1" i="1" dirty="0"/>
          </a:p>
        </p:txBody>
      </p:sp>
      <p:pic>
        <p:nvPicPr>
          <p:cNvPr id="3" name="Picture 2">
            <a:extLst>
              <a:ext uri="{FF2B5EF4-FFF2-40B4-BE49-F238E27FC236}">
                <a16:creationId xmlns:a16="http://schemas.microsoft.com/office/drawing/2014/main" id="{7A45BD45-9EC1-B35D-8673-940BEDC55767}"/>
              </a:ext>
            </a:extLst>
          </p:cNvPr>
          <p:cNvPicPr>
            <a:picLocks noChangeAspect="1"/>
          </p:cNvPicPr>
          <p:nvPr/>
        </p:nvPicPr>
        <p:blipFill>
          <a:blip r:embed="rId3"/>
          <a:stretch>
            <a:fillRect/>
          </a:stretch>
        </p:blipFill>
        <p:spPr>
          <a:xfrm>
            <a:off x="0" y="0"/>
            <a:ext cx="978946" cy="935915"/>
          </a:xfrm>
          <a:prstGeom prst="rect">
            <a:avLst/>
          </a:prstGeom>
          <a:ln w="12700">
            <a:solidFill>
              <a:schemeClr val="tx1"/>
            </a:solidFill>
          </a:ln>
        </p:spPr>
      </p:pic>
      <p:sp>
        <p:nvSpPr>
          <p:cNvPr id="7" name="Rectangle 2">
            <a:extLst>
              <a:ext uri="{FF2B5EF4-FFF2-40B4-BE49-F238E27FC236}">
                <a16:creationId xmlns:a16="http://schemas.microsoft.com/office/drawing/2014/main" id="{D1215E5D-3E0F-A124-E242-8C1D1D21D43A}"/>
              </a:ext>
            </a:extLst>
          </p:cNvPr>
          <p:cNvSpPr>
            <a:spLocks noChangeArrowheads="1"/>
          </p:cNvSpPr>
          <p:nvPr/>
        </p:nvSpPr>
        <p:spPr bwMode="auto">
          <a:xfrm>
            <a:off x="0" y="-323166"/>
            <a:ext cx="16498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Importance: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37619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ED79-979E-9F8F-B0F2-626A381B76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B04F03-88F8-7BEE-5899-C5BBB467672E}"/>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38</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 name="Slide Number Placeholder 4">
            <a:extLst>
              <a:ext uri="{FF2B5EF4-FFF2-40B4-BE49-F238E27FC236}">
                <a16:creationId xmlns:a16="http://schemas.microsoft.com/office/drawing/2014/main" id="{A532A98E-7BA9-25CF-D9DF-1FBD34D5A2D4}"/>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86A65DB0-37E5-A38B-7CCD-295F91C6F668}"/>
              </a:ext>
            </a:extLst>
          </p:cNvPr>
          <p:cNvSpPr txBox="1">
            <a:spLocks/>
          </p:cNvSpPr>
          <p:nvPr/>
        </p:nvSpPr>
        <p:spPr>
          <a:xfrm>
            <a:off x="1011219" y="0"/>
            <a:ext cx="11180781"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90000"/>
              </a:lnSpc>
              <a:spcBef>
                <a:spcPts val="360"/>
              </a:spcBef>
              <a:spcAft>
                <a:spcPts val="0"/>
              </a:spcAft>
              <a:buClrTx/>
              <a:buSzPts val="1400"/>
              <a:buFontTx/>
              <a:buNone/>
              <a:tabLst/>
              <a:defRPr/>
            </a:pPr>
            <a:r>
              <a:rPr lang="en-US" sz="2800" b="1" dirty="0">
                <a:solidFill>
                  <a:srgbClr val="FFC000"/>
                </a:solidFill>
              </a:rPr>
              <a:t>Next Steps</a:t>
            </a: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4" name="Rectangle 1">
            <a:extLst>
              <a:ext uri="{FF2B5EF4-FFF2-40B4-BE49-F238E27FC236}">
                <a16:creationId xmlns:a16="http://schemas.microsoft.com/office/drawing/2014/main" id="{DC53E17C-047C-A615-DA13-D22E7D8EB32D}"/>
              </a:ext>
            </a:extLst>
          </p:cNvPr>
          <p:cNvSpPr>
            <a:spLocks noChangeArrowheads="1"/>
          </p:cNvSpPr>
          <p:nvPr/>
        </p:nvSpPr>
        <p:spPr bwMode="auto">
          <a:xfrm>
            <a:off x="1171457" y="1353754"/>
            <a:ext cx="1002462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1800"/>
              </a:spcAft>
              <a:buClrTx/>
              <a:buSzTx/>
              <a:tabLst/>
              <a:defRPr/>
            </a:pPr>
            <a:r>
              <a:rPr lang="en-US" sz="2000" b="1" dirty="0">
                <a:solidFill>
                  <a:schemeClr val="accent1"/>
                </a:solidFill>
                <a:latin typeface="+mj-lt"/>
              </a:rPr>
              <a:t>Wrapping Up Our Team’s Work in January 2025</a:t>
            </a:r>
          </a:p>
          <a:p>
            <a:pPr marL="461963" marR="0" lvl="0" indent="-342900" algn="l" defTabSz="914400" rtl="0" eaLnBrk="0" fontAlgn="base" latinLnBrk="0" hangingPunct="0">
              <a:lnSpc>
                <a:spcPct val="100000"/>
              </a:lnSpc>
              <a:spcBef>
                <a:spcPct val="0"/>
              </a:spcBef>
              <a:spcAft>
                <a:spcPts val="1800"/>
              </a:spcAft>
              <a:buClrTx/>
              <a:buSzTx/>
              <a:buFontTx/>
              <a:buChar char="•"/>
              <a:tabLst/>
            </a:pPr>
            <a:r>
              <a:rPr lang="en-US" altLang="en-US" dirty="0">
                <a:solidFill>
                  <a:prstClr val="black"/>
                </a:solidFill>
                <a:latin typeface="+mj-lt"/>
              </a:rPr>
              <a:t>Include a link to our DEI tool in the Dementia Care Planning team’s toolkit</a:t>
            </a:r>
          </a:p>
          <a:p>
            <a:pPr marL="461963" lvl="0" indent="-342900" defTabSz="914400" eaLnBrk="0" fontAlgn="base" hangingPunct="0">
              <a:spcBef>
                <a:spcPct val="0"/>
              </a:spcBef>
              <a:spcAft>
                <a:spcPts val="1800"/>
              </a:spcAft>
              <a:buFontTx/>
              <a:buChar char="•"/>
            </a:pPr>
            <a:r>
              <a:rPr lang="en-US" altLang="en-US" dirty="0">
                <a:solidFill>
                  <a:prstClr val="black"/>
                </a:solidFill>
                <a:latin typeface="+mj-lt"/>
              </a:rPr>
              <a:t>Provide the team on Interdisciplinary Dementia Care with the DEI tool for reference while designing its deliverables</a:t>
            </a:r>
          </a:p>
          <a:p>
            <a:pPr marL="461963" lvl="0" indent="-342900" defTabSz="914400" eaLnBrk="0" fontAlgn="base" hangingPunct="0">
              <a:spcBef>
                <a:spcPct val="0"/>
              </a:spcBef>
              <a:spcAft>
                <a:spcPts val="1800"/>
              </a:spcAft>
              <a:buFontTx/>
              <a:buChar char="•"/>
            </a:pPr>
            <a:r>
              <a:rPr lang="en-US" dirty="0">
                <a:solidFill>
                  <a:prstClr val="black"/>
                </a:solidFill>
                <a:latin typeface="+mj-lt"/>
              </a:rPr>
              <a:t>Having </a:t>
            </a:r>
            <a:r>
              <a:rPr lang="en-US" dirty="0"/>
              <a:t>achieved our goal, convene a final team meeting on Friday, January 10, 2025, to:</a:t>
            </a:r>
          </a:p>
          <a:p>
            <a:pPr marL="919163" lvl="1" indent="-342900" defTabSz="914400" eaLnBrk="0" fontAlgn="base" hangingPunct="0">
              <a:spcBef>
                <a:spcPct val="0"/>
              </a:spcBef>
              <a:spcAft>
                <a:spcPts val="1800"/>
              </a:spcAft>
              <a:buSzPct val="80000"/>
              <a:buFont typeface="Courier New" panose="02070309020205020404" pitchFamily="49" charset="0"/>
              <a:buChar char="o"/>
              <a:defRPr/>
            </a:pPr>
            <a:r>
              <a:rPr lang="en-US" altLang="en-US" dirty="0">
                <a:solidFill>
                  <a:prstClr val="black"/>
                </a:solidFill>
                <a:latin typeface="+mj-lt"/>
              </a:rPr>
              <a:t>identify approaches for operationalizing annual listening sessions within existing statewide programs such as Dementia Friendly Massachusetts; and </a:t>
            </a:r>
          </a:p>
          <a:p>
            <a:pPr marL="919163" lvl="1" indent="-342900" defTabSz="914400" eaLnBrk="0" fontAlgn="base" hangingPunct="0">
              <a:spcBef>
                <a:spcPct val="0"/>
              </a:spcBef>
              <a:spcAft>
                <a:spcPts val="1000"/>
              </a:spcAft>
              <a:buSzPct val="80000"/>
              <a:buFont typeface="Courier New" panose="02070309020205020404" pitchFamily="49" charset="0"/>
              <a:buChar char="o"/>
              <a:defRPr/>
            </a:pPr>
            <a:r>
              <a:rPr lang="en-US" altLang="en-US" dirty="0">
                <a:solidFill>
                  <a:prstClr val="black"/>
                </a:solidFill>
                <a:latin typeface="+mj-lt"/>
              </a:rPr>
              <a:t>develop a process for ensuring ongoing refinements to the Council’s DEI tool.</a:t>
            </a:r>
          </a:p>
        </p:txBody>
      </p:sp>
      <p:pic>
        <p:nvPicPr>
          <p:cNvPr id="7" name="Picture 6">
            <a:extLst>
              <a:ext uri="{FF2B5EF4-FFF2-40B4-BE49-F238E27FC236}">
                <a16:creationId xmlns:a16="http://schemas.microsoft.com/office/drawing/2014/main" id="{6A6811BB-B2E2-A8E3-1C64-E4169A43999A}"/>
              </a:ext>
            </a:extLst>
          </p:cNvPr>
          <p:cNvPicPr>
            <a:picLocks noChangeAspect="1"/>
          </p:cNvPicPr>
          <p:nvPr/>
        </p:nvPicPr>
        <p:blipFill>
          <a:blip r:embed="rId3"/>
          <a:stretch>
            <a:fillRect/>
          </a:stretch>
        </p:blipFill>
        <p:spPr>
          <a:xfrm>
            <a:off x="0" y="0"/>
            <a:ext cx="1000462" cy="753035"/>
          </a:xfrm>
          <a:prstGeom prst="rect">
            <a:avLst/>
          </a:prstGeom>
          <a:ln>
            <a:solidFill>
              <a:schemeClr val="tx1"/>
            </a:solidFill>
          </a:ln>
        </p:spPr>
      </p:pic>
      <p:sp>
        <p:nvSpPr>
          <p:cNvPr id="13" name="Rectangle 1">
            <a:extLst>
              <a:ext uri="{FF2B5EF4-FFF2-40B4-BE49-F238E27FC236}">
                <a16:creationId xmlns:a16="http://schemas.microsoft.com/office/drawing/2014/main" id="{79875CDE-2DC8-C5A5-D525-1E44726BF2E7}"/>
              </a:ext>
            </a:extLst>
          </p:cNvPr>
          <p:cNvSpPr>
            <a:spLocks noChangeArrowheads="1"/>
          </p:cNvSpPr>
          <p:nvPr/>
        </p:nvSpPr>
        <p:spPr bwMode="auto">
          <a:xfrm>
            <a:off x="6899871" y="2495821"/>
            <a:ext cx="4019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eaLnBrk="0" fontAlgn="base" hangingPunct="0">
              <a:lnSpc>
                <a:spcPct val="100000"/>
              </a:lnSpc>
              <a:spcBef>
                <a:spcPct val="0"/>
              </a:spcBef>
              <a:spcAft>
                <a:spcPts val="1000"/>
              </a:spcAft>
              <a:buClrTx/>
              <a:buSzTx/>
              <a:tabLst/>
              <a:defRPr/>
            </a:pPr>
            <a:endParaRPr lang="en-US" dirty="0">
              <a:solidFill>
                <a:prstClr val="black"/>
              </a:solidFill>
              <a:latin typeface="Aptos" panose="02110004020202020204"/>
            </a:endParaRPr>
          </a:p>
        </p:txBody>
      </p:sp>
      <p:sp>
        <p:nvSpPr>
          <p:cNvPr id="3" name="Rectangle 1">
            <a:extLst>
              <a:ext uri="{FF2B5EF4-FFF2-40B4-BE49-F238E27FC236}">
                <a16:creationId xmlns:a16="http://schemas.microsoft.com/office/drawing/2014/main" id="{3247787B-0DD7-4A3D-D687-AA82FD1E16F3}"/>
              </a:ext>
            </a:extLst>
          </p:cNvPr>
          <p:cNvSpPr>
            <a:spLocks noChangeArrowheads="1"/>
          </p:cNvSpPr>
          <p:nvPr/>
        </p:nvSpPr>
        <p:spPr bwMode="auto">
          <a:xfrm>
            <a:off x="429119" y="4901925"/>
            <a:ext cx="49945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1000"/>
              </a:spcAft>
              <a:buClrTx/>
              <a:buSzTx/>
              <a:tabLst/>
              <a:defRPr/>
            </a:pPr>
            <a:endParaRPr lang="en-US" altLang="en-US" dirty="0">
              <a:solidFill>
                <a:prstClr val="black"/>
              </a:solidFill>
              <a:latin typeface="Aptos" panose="02110004020202020204"/>
            </a:endParaRPr>
          </a:p>
        </p:txBody>
      </p:sp>
    </p:spTree>
    <p:extLst>
      <p:ext uri="{BB962C8B-B14F-4D97-AF65-F5344CB8AC3E}">
        <p14:creationId xmlns:p14="http://schemas.microsoft.com/office/powerpoint/2010/main" val="5598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6B2A-A1EE-04BD-13CD-079FB102D1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370F3C-35A4-1C08-4A83-93FEBD6314EB}"/>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39</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 name="Google Shape;179;p1">
            <a:extLst>
              <a:ext uri="{FF2B5EF4-FFF2-40B4-BE49-F238E27FC236}">
                <a16:creationId xmlns:a16="http://schemas.microsoft.com/office/drawing/2014/main" id="{E0B59D9A-05ED-65D6-CEEC-B72408FCA3F6}"/>
              </a:ext>
            </a:extLst>
          </p:cNvPr>
          <p:cNvSpPr txBox="1">
            <a:spLocks/>
          </p:cNvSpPr>
          <p:nvPr/>
        </p:nvSpPr>
        <p:spPr>
          <a:xfrm>
            <a:off x="518886" y="372139"/>
            <a:ext cx="11313886" cy="669264"/>
          </a:xfrm>
          <a:prstGeom prst="rect">
            <a:avLst/>
          </a:prstGeom>
          <a:noFill/>
          <a:ln>
            <a:noFill/>
          </a:ln>
        </p:spPr>
        <p:txBody>
          <a:bodyPr spcFirstLastPara="1" wrap="square" lIns="64000" tIns="32000" rIns="64000" bIns="32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C000"/>
              </a:solidFill>
              <a:effectLst/>
              <a:uLnTx/>
              <a:uFillTx/>
              <a:latin typeface="Calibri" panose="020F0502020204030204" pitchFamily="34" charset="0"/>
              <a:ea typeface="+mj-ea"/>
              <a:cs typeface="Calibri" panose="020F0502020204030204" pitchFamily="34" charset="0"/>
              <a:sym typeface="Calibri"/>
            </a:endParaRPr>
          </a:p>
        </p:txBody>
      </p:sp>
      <p:sp>
        <p:nvSpPr>
          <p:cNvPr id="6" name="Slide Number Placeholder 4">
            <a:extLst>
              <a:ext uri="{FF2B5EF4-FFF2-40B4-BE49-F238E27FC236}">
                <a16:creationId xmlns:a16="http://schemas.microsoft.com/office/drawing/2014/main" id="{8B0F782A-3C17-03C7-8994-A72987089532}"/>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BE921668-EFBB-0AF7-32FB-D6F7D1EE965F}"/>
              </a:ext>
            </a:extLst>
          </p:cNvPr>
          <p:cNvSpPr txBox="1">
            <a:spLocks/>
          </p:cNvSpPr>
          <p:nvPr/>
        </p:nvSpPr>
        <p:spPr>
          <a:xfrm>
            <a:off x="0" y="0"/>
            <a:ext cx="12192000"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ctr" defTabSz="914400" rtl="0" eaLnBrk="1" fontAlgn="auto" latinLnBrk="0" hangingPunct="1">
              <a:lnSpc>
                <a:spcPct val="90000"/>
              </a:lnSpc>
              <a:spcBef>
                <a:spcPts val="360"/>
              </a:spcBef>
              <a:spcAft>
                <a:spcPts val="0"/>
              </a:spcAft>
              <a:buClrTx/>
              <a:buSzPts val="1400"/>
              <a:buFontTx/>
              <a:buNone/>
              <a:tabLst/>
              <a:defRPr/>
            </a:pPr>
            <a:endParaRPr kumimoji="0" lang="en-US" sz="2800" b="1" i="0" u="none" strike="noStrike" kern="1200" cap="none" spc="0" normalizeH="0" baseline="0" noProof="0" dirty="0">
              <a:ln>
                <a:noFill/>
              </a:ln>
              <a:solidFill>
                <a:srgbClr val="FFC000"/>
              </a:solidFill>
              <a:effectLst/>
              <a:uLnTx/>
              <a:uFillTx/>
              <a:latin typeface="Calibri"/>
              <a:cs typeface="Calibri"/>
              <a:sym typeface="Calibri"/>
            </a:endParaRPr>
          </a:p>
          <a:p>
            <a:pPr marL="0" marR="0" lvl="0" indent="0" algn="l" defTabSz="914400" rtl="0" eaLnBrk="1" fontAlgn="auto" latinLnBrk="0" hangingPunct="1">
              <a:lnSpc>
                <a:spcPct val="90000"/>
              </a:lnSpc>
              <a:spcBef>
                <a:spcPts val="360"/>
              </a:spcBef>
              <a:spcAft>
                <a:spcPts val="0"/>
              </a:spcAft>
              <a:buClrTx/>
              <a:buSzPts val="1400"/>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                   Discussion </a:t>
            </a:r>
            <a:r>
              <a:rPr kumimoji="0" lang="en-US" sz="2800" b="1" i="1"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(1</a:t>
            </a:r>
            <a:r>
              <a:rPr lang="en-US" sz="2800" b="1" i="1" dirty="0">
                <a:solidFill>
                  <a:srgbClr val="FFC000"/>
                </a:solidFill>
                <a:latin typeface="Calibri" panose="020F0502020204030204" pitchFamily="34" charset="0"/>
                <a:cs typeface="Calibri" panose="020F0502020204030204" pitchFamily="34" charset="0"/>
              </a:rPr>
              <a:t>0</a:t>
            </a:r>
            <a:r>
              <a:rPr kumimoji="0" lang="en-US" sz="2800" b="1" i="1"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Calibri"/>
              </a:rPr>
              <a:t> minutes)</a:t>
            </a:r>
          </a:p>
          <a:p>
            <a:pPr marL="0" marR="0" lvl="0" indent="0" algn="ctr" defTabSz="914400" rtl="0" eaLnBrk="1" fontAlgn="auto" latinLnBrk="0" hangingPunct="1">
              <a:lnSpc>
                <a:spcPct val="90000"/>
              </a:lnSpc>
              <a:spcBef>
                <a:spcPts val="360"/>
              </a:spcBef>
              <a:spcAft>
                <a:spcPts val="0"/>
              </a:spcAft>
              <a:buClrTx/>
              <a:buSzPts val="1400"/>
              <a:buFontTx/>
              <a:buNone/>
              <a:tabLst/>
              <a:defRPr/>
            </a:pP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endParaRPr>
          </a:p>
        </p:txBody>
      </p:sp>
      <p:sp>
        <p:nvSpPr>
          <p:cNvPr id="8" name="TextBox 7">
            <a:extLst>
              <a:ext uri="{FF2B5EF4-FFF2-40B4-BE49-F238E27FC236}">
                <a16:creationId xmlns:a16="http://schemas.microsoft.com/office/drawing/2014/main" id="{484DFA02-9757-5CCF-F6ED-5934BD5FB0DD}"/>
              </a:ext>
            </a:extLst>
          </p:cNvPr>
          <p:cNvSpPr txBox="1"/>
          <p:nvPr/>
        </p:nvSpPr>
        <p:spPr>
          <a:xfrm>
            <a:off x="2538805" y="1575864"/>
            <a:ext cx="6508376" cy="646331"/>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1500"/>
              </a:spcAft>
              <a:buClrTx/>
              <a:buSzTx/>
              <a:tabLst/>
              <a:defRPr/>
            </a:pPr>
            <a:r>
              <a:rPr lang="en-US" sz="3600" b="1" dirty="0">
                <a:solidFill>
                  <a:schemeClr val="accent1">
                    <a:lumMod val="75000"/>
                  </a:schemeClr>
                </a:solidFill>
                <a:latin typeface="Aptos" panose="02110004020202020204"/>
              </a:rPr>
              <a:t>Your </a:t>
            </a:r>
            <a:r>
              <a:rPr kumimoji="0" lang="en-US" sz="3600" b="1" i="0" u="none" strike="noStrike" kern="1200" cap="none" spc="0" normalizeH="0" baseline="0" noProof="0" dirty="0">
                <a:ln>
                  <a:noFill/>
                </a:ln>
                <a:solidFill>
                  <a:schemeClr val="accent1">
                    <a:lumMod val="75000"/>
                  </a:schemeClr>
                </a:solidFill>
                <a:effectLst/>
                <a:uLnTx/>
                <a:uFillTx/>
                <a:latin typeface="Aptos" panose="02110004020202020204"/>
                <a:ea typeface="+mn-ea"/>
                <a:cs typeface="+mn-cs"/>
              </a:rPr>
              <a:t>comments or questions?</a:t>
            </a:r>
          </a:p>
        </p:txBody>
      </p:sp>
      <p:pic>
        <p:nvPicPr>
          <p:cNvPr id="4" name="Google Shape;277;p7" descr="Free Discussion Clip Art with No Background - ClipartKey">
            <a:extLst>
              <a:ext uri="{FF2B5EF4-FFF2-40B4-BE49-F238E27FC236}">
                <a16:creationId xmlns:a16="http://schemas.microsoft.com/office/drawing/2014/main" id="{675B9880-7D91-4A50-8902-5B2147DB7F6C}"/>
              </a:ext>
            </a:extLst>
          </p:cNvPr>
          <p:cNvPicPr preferRelativeResize="0"/>
          <p:nvPr/>
        </p:nvPicPr>
        <p:blipFill rotWithShape="1">
          <a:blip r:embed="rId3">
            <a:alphaModFix/>
          </a:blip>
          <a:srcRect/>
          <a:stretch/>
        </p:blipFill>
        <p:spPr>
          <a:xfrm>
            <a:off x="1" y="1"/>
            <a:ext cx="925286" cy="751114"/>
          </a:xfrm>
          <a:prstGeom prst="rect">
            <a:avLst/>
          </a:prstGeom>
          <a:solidFill>
            <a:schemeClr val="accent2"/>
          </a:solidFill>
          <a:ln w="38100" cap="flat" cmpd="sng">
            <a:solidFill>
              <a:srgbClr val="FFC000"/>
            </a:solidFill>
            <a:prstDash val="solid"/>
            <a:round/>
            <a:headEnd type="none" w="sm" len="sm"/>
            <a:tailEnd type="none" w="sm" len="sm"/>
          </a:ln>
          <a:effectLst>
            <a:outerShdw blurRad="50800" dist="38100" dir="2700000" algn="tl" rotWithShape="0">
              <a:srgbClr val="000000">
                <a:alpha val="40000"/>
              </a:srgbClr>
            </a:outerShdw>
          </a:effectLst>
        </p:spPr>
      </p:pic>
      <p:pic>
        <p:nvPicPr>
          <p:cNvPr id="7" name="Google Shape;277;p7" descr="Free Discussion Clip Art with No Background - ClipartKey">
            <a:extLst>
              <a:ext uri="{FF2B5EF4-FFF2-40B4-BE49-F238E27FC236}">
                <a16:creationId xmlns:a16="http://schemas.microsoft.com/office/drawing/2014/main" id="{631F2F91-B47F-B2ED-2218-5FE28F42A592}"/>
              </a:ext>
            </a:extLst>
          </p:cNvPr>
          <p:cNvPicPr preferRelativeResize="0"/>
          <p:nvPr/>
        </p:nvPicPr>
        <p:blipFill rotWithShape="1">
          <a:blip r:embed="rId3">
            <a:alphaModFix/>
          </a:blip>
          <a:srcRect/>
          <a:stretch/>
        </p:blipFill>
        <p:spPr>
          <a:xfrm>
            <a:off x="3567113" y="2944123"/>
            <a:ext cx="4247476" cy="2925952"/>
          </a:xfrm>
          <a:prstGeom prst="rect">
            <a:avLst/>
          </a:prstGeom>
          <a:solidFill>
            <a:schemeClr val="accent2"/>
          </a:solidFill>
          <a:ln w="38100" cap="flat" cmpd="sng">
            <a:solidFill>
              <a:srgbClr val="FFC000"/>
            </a:solidFill>
            <a:prstDash val="solid"/>
            <a:round/>
            <a:headEnd type="none" w="sm" len="sm"/>
            <a:tailEnd type="none" w="sm" len="sm"/>
          </a:ln>
          <a:effectLst>
            <a:outerShdw blurRad="50800" dist="38100" dir="2700000" algn="tl" rotWithShape="0">
              <a:srgbClr val="000000">
                <a:alpha val="40000"/>
              </a:srgbClr>
            </a:outerShdw>
          </a:effectLst>
        </p:spPr>
      </p:pic>
      <p:sp>
        <p:nvSpPr>
          <p:cNvPr id="9" name="TextBox 8">
            <a:extLst>
              <a:ext uri="{FF2B5EF4-FFF2-40B4-BE49-F238E27FC236}">
                <a16:creationId xmlns:a16="http://schemas.microsoft.com/office/drawing/2014/main" id="{C1E3ADB9-CEAA-C7AE-042F-7221D67E83A2}"/>
              </a:ext>
            </a:extLst>
          </p:cNvPr>
          <p:cNvSpPr txBox="1"/>
          <p:nvPr/>
        </p:nvSpPr>
        <p:spPr>
          <a:xfrm>
            <a:off x="1669969" y="2297730"/>
            <a:ext cx="8533105" cy="369332"/>
          </a:xfrm>
          <a:prstGeom prst="rect">
            <a:avLst/>
          </a:prstGeom>
          <a:noFill/>
        </p:spPr>
        <p:txBody>
          <a:bodyPr wrap="none" rtlCol="0">
            <a:spAutoFit/>
          </a:bodyPr>
          <a:lstStyle/>
          <a:p>
            <a:r>
              <a:rPr lang="en-US" dirty="0"/>
              <a:t>(For example, how do we continue to develop and implement the use of the DEI tool?)</a:t>
            </a:r>
          </a:p>
        </p:txBody>
      </p:sp>
    </p:spTree>
    <p:extLst>
      <p:ext uri="{BB962C8B-B14F-4D97-AF65-F5344CB8AC3E}">
        <p14:creationId xmlns:p14="http://schemas.microsoft.com/office/powerpoint/2010/main" val="189473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9E75-9D1A-4A19-BB48-86CC1B28B1D6}"/>
            </a:ext>
          </a:extLst>
        </p:cNvPr>
        <p:cNvGrpSpPr/>
        <p:nvPr/>
      </p:nvGrpSpPr>
      <p:grpSpPr>
        <a:xfrm>
          <a:off x="0" y="0"/>
          <a:ext cx="0" cy="0"/>
          <a:chOff x="0" y="0"/>
          <a:chExt cx="0" cy="0"/>
        </a:xfrm>
      </p:grpSpPr>
      <p:sp>
        <p:nvSpPr>
          <p:cNvPr id="4" name="Google Shape;190;p2">
            <a:extLst>
              <a:ext uri="{FF2B5EF4-FFF2-40B4-BE49-F238E27FC236}">
                <a16:creationId xmlns:a16="http://schemas.microsoft.com/office/drawing/2014/main" id="{507BAB2F-55A3-4D66-38EB-056C06E94A41}"/>
              </a:ext>
            </a:extLst>
          </p:cNvPr>
          <p:cNvSpPr txBox="1">
            <a:spLocks/>
          </p:cNvSpPr>
          <p:nvPr/>
        </p:nvSpPr>
        <p:spPr bwMode="auto">
          <a:xfrm>
            <a:off x="1679418" y="1849511"/>
            <a:ext cx="4112807" cy="3669674"/>
          </a:xfrm>
          <a:prstGeom prst="rect">
            <a:avLst/>
          </a:prstGeom>
          <a:noFill/>
          <a:ln w="9525">
            <a:no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457200" rtl="0" eaLnBrk="1" fontAlgn="auto" latinLnBrk="0" hangingPunct="1">
              <a:lnSpc>
                <a:spcPct val="114000"/>
              </a:lnSpc>
              <a:spcBef>
                <a:spcPts val="0"/>
              </a:spcBef>
              <a:spcAft>
                <a:spcPts val="0"/>
              </a:spcAft>
              <a:buClr>
                <a:srgbClr val="FFC000"/>
              </a:buClr>
              <a:buSzPts val="880"/>
              <a:buFont typeface="Wingdings" pitchFamily="2" charset="2"/>
              <a:buNone/>
              <a:tabLst/>
              <a:defRPr/>
            </a:pPr>
            <a:r>
              <a:rPr kumimoji="0" lang="en-US" sz="1400" b="1" i="0" u="none" strike="noStrike" kern="1200" cap="none" spc="0" normalizeH="0" baseline="0" noProof="0" dirty="0">
                <a:ln>
                  <a:noFill/>
                </a:ln>
                <a:solidFill>
                  <a:srgbClr val="0033CC"/>
                </a:solidFill>
                <a:effectLst/>
                <a:uLnTx/>
                <a:uFillTx/>
                <a:latin typeface="Calibri"/>
                <a:cs typeface="Calibri"/>
              </a:rPr>
              <a:t>Rachel Broudy, MD</a:t>
            </a:r>
          </a:p>
          <a:p>
            <a:pPr marL="0" marR="0" lvl="0" indent="0" algn="l" defTabSz="457200" rtl="0" eaLnBrk="0" fontAlgn="base" latinLnBrk="0" hangingPunct="0">
              <a:lnSpc>
                <a:spcPct val="100000"/>
              </a:lnSpc>
              <a:spcBef>
                <a:spcPct val="0"/>
              </a:spcBef>
              <a:spcAft>
                <a:spcPts val="0"/>
              </a:spcAft>
              <a:buClrTx/>
              <a:buSzPct val="80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cs typeface="Calibri" pitchFamily="34" charset="0"/>
              </a:rPr>
              <a:t>Faculty Lead on Elder Care Work at Ariadne Labs;</a:t>
            </a:r>
          </a:p>
          <a:p>
            <a:pPr marL="0" marR="0" lvl="0" indent="0" algn="l" defTabSz="457200" rtl="0" eaLnBrk="0" fontAlgn="base" latinLnBrk="0" hangingPunct="0">
              <a:lnSpc>
                <a:spcPct val="100000"/>
              </a:lnSpc>
              <a:spcBef>
                <a:spcPct val="0"/>
              </a:spcBef>
              <a:spcAft>
                <a:spcPts val="0"/>
              </a:spcAft>
              <a:buClrTx/>
              <a:buSzPct val="80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cs typeface="Calibri" pitchFamily="34" charset="0"/>
              </a:rPr>
              <a:t>Medical Director, Pioneer Valley Hospice and Palliative Care; </a:t>
            </a:r>
          </a:p>
          <a:p>
            <a:pPr marL="0" marR="0" lvl="0" indent="0" algn="l" defTabSz="4572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cs typeface="Calibri" pitchFamily="34" charset="0"/>
              </a:rPr>
              <a:t>Board Member, Life Path Aging Services Access Point (ASAP), Franklin County</a:t>
            </a:r>
          </a:p>
          <a:p>
            <a:pPr marL="0" marR="0" lvl="0" indent="0" algn="l" defTabSz="457200" rtl="0" eaLnBrk="0" fontAlgn="base" latinLnBrk="0" hangingPunct="0">
              <a:lnSpc>
                <a:spcPct val="114000"/>
              </a:lnSpc>
              <a:spcBef>
                <a:spcPct val="0"/>
              </a:spcBef>
              <a:spcAft>
                <a:spcPts val="0"/>
              </a:spcAft>
              <a:buClrTx/>
              <a:buSzPct val="80000"/>
              <a:buFont typeface="Wingdings" pitchFamily="2" charset="2"/>
              <a:buNone/>
              <a:tabLst/>
              <a:defRPr/>
            </a:pPr>
            <a:r>
              <a:rPr kumimoji="0" lang="en-US" sz="1400" b="1" i="0" u="none" strike="noStrike" kern="1200" cap="none" spc="0" normalizeH="0" baseline="0" noProof="0" dirty="0">
                <a:ln>
                  <a:noFill/>
                </a:ln>
                <a:solidFill>
                  <a:srgbClr val="0033CC"/>
                </a:solidFill>
                <a:effectLst/>
                <a:uLnTx/>
                <a:uFillTx/>
                <a:latin typeface="Calibri"/>
                <a:cs typeface="Calibri"/>
              </a:rPr>
              <a:t>Deb Dowd-Foley</a:t>
            </a:r>
          </a:p>
          <a:p>
            <a:pPr marL="0" marR="0" lvl="0" indent="0" algn="l" defTabSz="457200" rtl="0" eaLnBrk="0" fontAlgn="base" latinLnBrk="0" hangingPunct="0">
              <a:lnSpc>
                <a:spcPct val="100000"/>
              </a:lnSpc>
              <a:spcBef>
                <a:spcPct val="0"/>
              </a:spcBef>
              <a:spcAft>
                <a:spcPts val="0"/>
              </a:spcAft>
              <a:buClrTx/>
              <a:buSzPct val="80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cs typeface="Calibri" pitchFamily="34" charset="0"/>
              </a:rPr>
              <a:t>Caregiver Specialist</a:t>
            </a:r>
          </a:p>
          <a:p>
            <a:pPr marL="0" marR="0" lvl="0" indent="0" algn="l" defTabSz="4572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cs typeface="Calibri" pitchFamily="34" charset="0"/>
              </a:rPr>
              <a:t>Elder Services of Worcester Area, Inc.</a:t>
            </a:r>
          </a:p>
          <a:p>
            <a:pPr marL="0" marR="0" lvl="0" indent="0" algn="l" defTabSz="457200" rtl="0" eaLnBrk="0" fontAlgn="base" latinLnBrk="0" hangingPunct="0">
              <a:lnSpc>
                <a:spcPct val="114000"/>
              </a:lnSpc>
              <a:spcBef>
                <a:spcPct val="0"/>
              </a:spcBef>
              <a:spcAft>
                <a:spcPts val="0"/>
              </a:spcAft>
              <a:buClrTx/>
              <a:buSzPct val="80000"/>
              <a:buFont typeface="Wingdings" pitchFamily="2" charset="2"/>
              <a:buNone/>
              <a:tabLst/>
              <a:defRPr/>
            </a:pPr>
            <a:r>
              <a:rPr kumimoji="0" lang="en-US" sz="1400" b="1" i="0" u="none" strike="noStrike" kern="1200" cap="none" spc="0" normalizeH="0" baseline="0" noProof="0" dirty="0">
                <a:ln>
                  <a:noFill/>
                </a:ln>
                <a:solidFill>
                  <a:srgbClr val="0033CC"/>
                </a:solidFill>
                <a:effectLst/>
                <a:uLnTx/>
                <a:uFillTx/>
                <a:latin typeface="Calibri"/>
                <a:cs typeface="Calibri"/>
              </a:rPr>
              <a:t>Laurie Herndon, MSN, GNP, BC</a:t>
            </a:r>
          </a:p>
          <a:p>
            <a:pPr marL="0" marR="0" lvl="0" indent="0" algn="l" defTabSz="457200" rtl="0" eaLnBrk="0" fontAlgn="base" latinLnBrk="0" hangingPunct="0">
              <a:lnSpc>
                <a:spcPct val="114000"/>
              </a:lnSpc>
              <a:spcBef>
                <a:spcPct val="0"/>
              </a:spcBef>
              <a:spcAft>
                <a:spcPts val="1200"/>
              </a:spcAft>
              <a:buClrTx/>
              <a:buSzPct val="80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cs typeface="Calibri" pitchFamily="34" charset="0"/>
              </a:rPr>
              <a:t>Project Director, Hinda and Arthur Marcus Institute for Aging Research, Hebrew </a:t>
            </a:r>
            <a:r>
              <a:rPr kumimoji="0" lang="en-US" sz="1400" b="0" i="0" u="none" strike="noStrike" kern="1200" cap="none" spc="0" normalizeH="0" baseline="0" noProof="0" dirty="0" err="1">
                <a:ln>
                  <a:noFill/>
                </a:ln>
                <a:solidFill>
                  <a:srgbClr val="000000"/>
                </a:solidFill>
                <a:effectLst/>
                <a:uLnTx/>
                <a:uFillTx/>
                <a:latin typeface="Calibri" pitchFamily="34" charset="0"/>
                <a:cs typeface="Calibri" pitchFamily="34" charset="0"/>
              </a:rPr>
              <a:t>SeniorLife</a:t>
            </a:r>
            <a:endParaRPr kumimoji="0" lang="en-US" sz="1400" b="0" i="0" u="none" strike="noStrike" kern="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0" fontAlgn="base" latinLnBrk="0" hangingPunct="0">
              <a:lnSpc>
                <a:spcPct val="100000"/>
              </a:lnSpc>
              <a:spcBef>
                <a:spcPts val="0"/>
              </a:spcBef>
              <a:spcAft>
                <a:spcPts val="0"/>
              </a:spcAft>
              <a:buClrTx/>
              <a:buSzPts val="1440"/>
              <a:buFont typeface="Wingdings" pitchFamily="2" charset="2"/>
              <a:buNone/>
              <a:tabLst/>
              <a:defRPr/>
            </a:pPr>
            <a:endParaRPr kumimoji="0" lang="en-US" sz="24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9" name="Slide Number Placeholder 8">
            <a:extLst>
              <a:ext uri="{FF2B5EF4-FFF2-40B4-BE49-F238E27FC236}">
                <a16:creationId xmlns:a16="http://schemas.microsoft.com/office/drawing/2014/main" id="{72CA66A8-5C47-D09F-861B-188874477EDA}"/>
              </a:ext>
            </a:extLst>
          </p:cNvPr>
          <p:cNvSpPr>
            <a:spLocks noGrp="1"/>
          </p:cNvSpPr>
          <p:nvPr>
            <p:ph type="sldNum" sz="quarter" idx="12"/>
          </p:nvPr>
        </p:nvSpPr>
        <p:spPr>
          <a:xfrm>
            <a:off x="11059886" y="6356352"/>
            <a:ext cx="29391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75A37E-A0A3-4732-A704-04C5A05FF50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BD2FD9A5-9C02-89CF-1DAD-AF650B266DB9}"/>
              </a:ext>
            </a:extLst>
          </p:cNvPr>
          <p:cNvSpPr txBox="1"/>
          <p:nvPr/>
        </p:nvSpPr>
        <p:spPr>
          <a:xfrm>
            <a:off x="0" y="0"/>
            <a:ext cx="12192000" cy="523220"/>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The Council’s Team on Dementia Care Planning</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EE2AB4E5-2CFD-8F54-3032-F6CAF58C9842}"/>
              </a:ext>
            </a:extLst>
          </p:cNvPr>
          <p:cNvSpPr txBox="1"/>
          <p:nvPr/>
        </p:nvSpPr>
        <p:spPr>
          <a:xfrm>
            <a:off x="6228677" y="1828800"/>
            <a:ext cx="4539728" cy="4166012"/>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
                <a:srgbClr val="FFC000"/>
              </a:buClr>
              <a:buSzPts val="880"/>
              <a:buFontTx/>
              <a:buNone/>
              <a:tabLst/>
              <a:defRPr/>
            </a:pPr>
            <a:r>
              <a:rPr kumimoji="0" lang="en-US" sz="1400" b="1" i="0" u="none" strike="noStrike" kern="1200" cap="none" spc="0" normalizeH="0" baseline="0" noProof="0" dirty="0">
                <a:ln>
                  <a:noFill/>
                </a:ln>
                <a:solidFill>
                  <a:srgbClr val="0033CC"/>
                </a:solidFill>
                <a:effectLst/>
                <a:uLnTx/>
                <a:uFillTx/>
                <a:latin typeface="Calibri"/>
                <a:ea typeface="+mn-ea"/>
                <a:cs typeface="Calibri"/>
              </a:rPr>
              <a:t>Judy Johanson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Dementia Advocate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Massachusetts Alzheimer’s Disease Research Center, Massachusetts General Hospital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MGH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CC"/>
                </a:solidFill>
                <a:effectLst/>
                <a:uLnTx/>
                <a:uFillTx/>
                <a:latin typeface="Calibri"/>
                <a:ea typeface="+mn-ea"/>
                <a:cs typeface="Calibri"/>
              </a:rPr>
              <a:t>Pam MacLeod, </a:t>
            </a:r>
            <a:r>
              <a:rPr kumimoji="0" lang="en-US" sz="1400" b="1" i="0" u="none" strike="noStrike" kern="1200" cap="none" spc="0" normalizeH="0" baseline="0" noProof="0" dirty="0" err="1">
                <a:ln>
                  <a:noFill/>
                </a:ln>
                <a:solidFill>
                  <a:srgbClr val="0033CC"/>
                </a:solidFill>
                <a:effectLst/>
                <a:uLnTx/>
                <a:uFillTx/>
                <a:latin typeface="Calibri"/>
                <a:ea typeface="+mn-ea"/>
                <a:cs typeface="Calibri"/>
              </a:rPr>
              <a:t>PMP</a:t>
            </a:r>
            <a:r>
              <a:rPr kumimoji="0" lang="en-US" sz="1400" b="1" i="0" u="none" strike="noStrike" kern="1200" cap="none" spc="0" normalizeH="0" baseline="0" noProof="0" dirty="0">
                <a:ln>
                  <a:noFill/>
                </a:ln>
                <a:solidFill>
                  <a:srgbClr val="0033CC"/>
                </a:solidFill>
                <a:effectLst/>
                <a:uLnTx/>
                <a:uFillTx/>
                <a:latin typeface="Calibri"/>
                <a:ea typeface="+mn-ea"/>
                <a:cs typeface="Calibri"/>
              </a:rPr>
              <a:t>, MBA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Senior Project Director</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Massachusetts Executive Office of Elder Affairs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14000"/>
              </a:lnSpc>
              <a:spcBef>
                <a:spcPts val="0"/>
              </a:spcBef>
              <a:spcAft>
                <a:spcPts val="0"/>
              </a:spcAft>
              <a:buClr>
                <a:srgbClr val="FFC000"/>
              </a:buClr>
              <a:buSzPts val="880"/>
              <a:buFontTx/>
              <a:buNone/>
              <a:tabLst/>
              <a:defRPr/>
            </a:pPr>
            <a:r>
              <a:rPr kumimoji="0" lang="en-US" sz="1400" b="1" i="0" u="none" strike="noStrike" kern="1200" cap="none" spc="0" normalizeH="0" baseline="0" noProof="0" dirty="0">
                <a:ln>
                  <a:noFill/>
                </a:ln>
                <a:solidFill>
                  <a:srgbClr val="0033CC"/>
                </a:solidFill>
                <a:effectLst/>
                <a:uLnTx/>
                <a:uFillTx/>
                <a:latin typeface="Calibri"/>
                <a:ea typeface="+mn-ea"/>
                <a:cs typeface="Calibri"/>
              </a:rPr>
              <a:t>Gad A. Marshall, MD</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Medical Director of Clinical Trials, Center for Alzheimer Research and Treatment, Brigham and Women’s Hospital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BWH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Associate Neurologist,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BWH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Assistant in Neurology,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MGH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Associate Professor of Neurology, Harvard Medical School</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CC"/>
                </a:solidFill>
                <a:effectLst/>
                <a:uLnTx/>
                <a:uFillTx/>
                <a:latin typeface="Calibri"/>
                <a:ea typeface="+mn-ea"/>
                <a:cs typeface="Calibri"/>
              </a:rPr>
              <a:t>Pam Mirick, 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Former Family Caregiver, Retired Nurse</a:t>
            </a:r>
            <a:endParaRPr kumimoji="0" lang="en-US" sz="14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00377BA4-2CEC-04B7-0947-EF3B30E2F7CB}"/>
              </a:ext>
            </a:extLst>
          </p:cNvPr>
          <p:cNvSpPr txBox="1"/>
          <p:nvPr/>
        </p:nvSpPr>
        <p:spPr>
          <a:xfrm>
            <a:off x="5250467" y="693693"/>
            <a:ext cx="1653645" cy="369332"/>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80"/>
                </a:solidFill>
                <a:effectLst/>
                <a:uLnTx/>
                <a:uFillTx/>
                <a:latin typeface="Calibri" panose="020F0502020204030204" pitchFamily="34" charset="0"/>
                <a:ea typeface="+mn-ea"/>
                <a:cs typeface="Calibri" panose="020F0502020204030204" pitchFamily="34" charset="0"/>
              </a:rPr>
              <a:t>Team Co-Leads</a:t>
            </a:r>
          </a:p>
        </p:txBody>
      </p:sp>
      <p:sp>
        <p:nvSpPr>
          <p:cNvPr id="6" name="Google Shape;184;p1">
            <a:extLst>
              <a:ext uri="{FF2B5EF4-FFF2-40B4-BE49-F238E27FC236}">
                <a16:creationId xmlns:a16="http://schemas.microsoft.com/office/drawing/2014/main" id="{D077337E-71E5-5669-EE81-62AB884870E6}"/>
              </a:ext>
            </a:extLst>
          </p:cNvPr>
          <p:cNvSpPr txBox="1"/>
          <p:nvPr/>
        </p:nvSpPr>
        <p:spPr>
          <a:xfrm>
            <a:off x="2695183" y="1088961"/>
            <a:ext cx="3618363" cy="587813"/>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sym typeface="Calibri"/>
              </a:rPr>
              <a:t>Susan Antkowiak</a:t>
            </a:r>
            <a:r>
              <a:rPr kumimoji="0" lang="en-US" sz="14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a:sym typeface="Calibri"/>
              </a:rPr>
              <a:t>, </a:t>
            </a: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VP of Programs &amp; Services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Alzheimer’s Association, MA/NH Chapter</a:t>
            </a:r>
          </a:p>
        </p:txBody>
      </p:sp>
      <p:sp>
        <p:nvSpPr>
          <p:cNvPr id="7" name="Google Shape;184;p1">
            <a:extLst>
              <a:ext uri="{FF2B5EF4-FFF2-40B4-BE49-F238E27FC236}">
                <a16:creationId xmlns:a16="http://schemas.microsoft.com/office/drawing/2014/main" id="{C6635071-4420-0C46-FCDD-E3BE2C2B0C70}"/>
              </a:ext>
            </a:extLst>
          </p:cNvPr>
          <p:cNvSpPr txBox="1"/>
          <p:nvPr/>
        </p:nvSpPr>
        <p:spPr>
          <a:xfrm>
            <a:off x="6508377" y="1065008"/>
            <a:ext cx="3485477" cy="587813"/>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sym typeface="Calibri"/>
              </a:rPr>
              <a:t>Linda Pellegrini</a:t>
            </a:r>
            <a:r>
              <a:rPr kumimoji="0" lang="en-US" sz="1400" b="1" i="0" u="none" strike="noStrike" kern="1200" cap="none" spc="0" normalizeH="0" baseline="0" noProof="0" dirty="0">
                <a:ln>
                  <a:noFill/>
                </a:ln>
                <a:solidFill>
                  <a:srgbClr val="003366"/>
                </a:solidFill>
                <a:effectLst/>
                <a:uLnTx/>
                <a:uFillTx/>
                <a:latin typeface="Calibri" panose="020F0502020204030204" pitchFamily="34" charset="0"/>
                <a:ea typeface="+mn-ea"/>
                <a:cs typeface="Calibri"/>
                <a:sym typeface="Calibri"/>
              </a:rPr>
              <a:t>, </a:t>
            </a: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Geriatric Nurse Practitioner</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D0D9">
                    <a:lumMod val="50000"/>
                  </a:srgbClr>
                </a:solidFill>
                <a:effectLst/>
                <a:uLnTx/>
                <a:uFillTx/>
                <a:latin typeface="Calibri" panose="020F0502020204030204" pitchFamily="34" charset="0"/>
                <a:ea typeface="+mn-ea"/>
                <a:cs typeface="Calibri"/>
              </a:rPr>
              <a:t>UMass Memorial Medical Center</a:t>
            </a:r>
          </a:p>
        </p:txBody>
      </p:sp>
    </p:spTree>
    <p:extLst>
      <p:ext uri="{BB962C8B-B14F-4D97-AF65-F5344CB8AC3E}">
        <p14:creationId xmlns:p14="http://schemas.microsoft.com/office/powerpoint/2010/main" val="89778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622A7-9AF0-E765-800C-8D6B4842454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F70B1E-A46B-0159-072F-27D2C8F5F4F7}"/>
              </a:ext>
            </a:extLst>
          </p:cNvPr>
          <p:cNvSpPr>
            <a:spLocks noGrp="1"/>
          </p:cNvSpPr>
          <p:nvPr>
            <p:ph type="sldNum" sz="quarter" idx="12"/>
          </p:nvPr>
        </p:nvSpPr>
        <p:spPr/>
        <p:txBody>
          <a:bodyPr/>
          <a:lstStyle/>
          <a:p>
            <a:pPr marL="0" marR="0" lvl="0" indent="0" algn="ctr" defTabSz="457200" rtl="0" eaLnBrk="0" fontAlgn="base" latinLnBrk="0" hangingPunct="0">
              <a:lnSpc>
                <a:spcPct val="100000"/>
              </a:lnSpc>
              <a:spcBef>
                <a:spcPct val="50000"/>
              </a:spcBef>
              <a:spcAft>
                <a:spcPct val="0"/>
              </a:spcAft>
              <a:buClrTx/>
              <a:buSzTx/>
              <a:buFontTx/>
              <a:buNone/>
              <a:tabLst/>
              <a:defRPr/>
            </a:pPr>
            <a:fld id="{AEDD70FA-59E1-4157-923E-C4A67B08AD84}" type="slidenum">
              <a:rPr kumimoji="0" lang="en-US" sz="1200" b="1"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ctr" defTabSz="457200" rtl="0" eaLnBrk="0" fontAlgn="base" latinLnBrk="0" hangingPunct="0">
                <a:lnSpc>
                  <a:spcPct val="100000"/>
                </a:lnSpc>
                <a:spcBef>
                  <a:spcPct val="50000"/>
                </a:spcBef>
                <a:spcAft>
                  <a:spcPct val="0"/>
                </a:spcAft>
                <a:buClrTx/>
                <a:buSzTx/>
                <a:buFontTx/>
                <a:buNone/>
                <a:tabLst/>
                <a:defRPr/>
              </a:pPr>
              <a:t>40</a:t>
            </a:fld>
            <a:endParaRPr kumimoji="0" lang="en-US" sz="12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 name="Slide Number Placeholder 4">
            <a:extLst>
              <a:ext uri="{FF2B5EF4-FFF2-40B4-BE49-F238E27FC236}">
                <a16:creationId xmlns:a16="http://schemas.microsoft.com/office/drawing/2014/main" id="{CBEA52A1-86B8-29B8-B51A-45AD7EBE212E}"/>
              </a:ext>
            </a:extLst>
          </p:cNvPr>
          <p:cNvSpPr txBox="1">
            <a:spLocks/>
          </p:cNvSpPr>
          <p:nvPr/>
        </p:nvSpPr>
        <p:spPr>
          <a:xfrm>
            <a:off x="11538857" y="6410781"/>
            <a:ext cx="44631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7A0BEC74-E5A6-6939-58DA-29AA6A85090D}"/>
              </a:ext>
            </a:extLst>
          </p:cNvPr>
          <p:cNvSpPr txBox="1">
            <a:spLocks/>
          </p:cNvSpPr>
          <p:nvPr/>
        </p:nvSpPr>
        <p:spPr>
          <a:xfrm>
            <a:off x="1011219" y="0"/>
            <a:ext cx="11180781" cy="772886"/>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defTabSz="914400" rtl="0" eaLnBrk="1" fontAlgn="auto" latinLnBrk="0" hangingPunct="1">
              <a:lnSpc>
                <a:spcPct val="90000"/>
              </a:lnSpc>
              <a:spcBef>
                <a:spcPts val="360"/>
              </a:spcBef>
              <a:spcAft>
                <a:spcPts val="0"/>
              </a:spcAft>
              <a:buClrTx/>
              <a:buSzPts val="1400"/>
              <a:buFontTx/>
              <a:buNone/>
              <a:tabLst/>
              <a:defRPr/>
            </a:pPr>
            <a:r>
              <a:rPr lang="en-US" sz="2800" b="1" dirty="0">
                <a:solidFill>
                  <a:srgbClr val="FFC000"/>
                </a:solidFill>
                <a:latin typeface="+mj-lt"/>
              </a:rPr>
              <a:t>    Next Steps &amp; Vote to Adjourn</a:t>
            </a:r>
            <a:endParaRPr kumimoji="0" lang="en-US" sz="2800" b="1" i="0" u="none" strike="noStrike" kern="0" cap="none" spc="0" normalizeH="0" baseline="0" noProof="0" dirty="0">
              <a:ln>
                <a:noFill/>
              </a:ln>
              <a:solidFill>
                <a:srgbClr val="FFC000"/>
              </a:solidFill>
              <a:effectLst/>
              <a:uLnTx/>
              <a:uFillTx/>
              <a:latin typeface="+mj-lt"/>
              <a:ea typeface="+mn-ea"/>
              <a:cs typeface="Calibri" pitchFamily="34" charset="0"/>
              <a:sym typeface="Calibri"/>
            </a:endParaRPr>
          </a:p>
        </p:txBody>
      </p:sp>
      <p:sp>
        <p:nvSpPr>
          <p:cNvPr id="13" name="Rectangle 1">
            <a:extLst>
              <a:ext uri="{FF2B5EF4-FFF2-40B4-BE49-F238E27FC236}">
                <a16:creationId xmlns:a16="http://schemas.microsoft.com/office/drawing/2014/main" id="{32F0834E-0231-D683-2ADA-630136E48AB9}"/>
              </a:ext>
            </a:extLst>
          </p:cNvPr>
          <p:cNvSpPr>
            <a:spLocks noChangeArrowheads="1"/>
          </p:cNvSpPr>
          <p:nvPr/>
        </p:nvSpPr>
        <p:spPr bwMode="auto">
          <a:xfrm>
            <a:off x="6899871" y="2495821"/>
            <a:ext cx="4019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eaLnBrk="0" fontAlgn="base" hangingPunct="0">
              <a:lnSpc>
                <a:spcPct val="100000"/>
              </a:lnSpc>
              <a:spcBef>
                <a:spcPct val="0"/>
              </a:spcBef>
              <a:spcAft>
                <a:spcPts val="1000"/>
              </a:spcAft>
              <a:buClrTx/>
              <a:buSzTx/>
              <a:tabLst/>
              <a:defRPr/>
            </a:pPr>
            <a:endParaRPr lang="en-US" dirty="0">
              <a:solidFill>
                <a:prstClr val="black"/>
              </a:solidFill>
              <a:latin typeface="Aptos" panose="02110004020202020204"/>
            </a:endParaRPr>
          </a:p>
        </p:txBody>
      </p:sp>
      <p:sp>
        <p:nvSpPr>
          <p:cNvPr id="3" name="Rectangle 1">
            <a:extLst>
              <a:ext uri="{FF2B5EF4-FFF2-40B4-BE49-F238E27FC236}">
                <a16:creationId xmlns:a16="http://schemas.microsoft.com/office/drawing/2014/main" id="{6B4BAB76-30EE-0E8C-570D-C7A232580F69}"/>
              </a:ext>
            </a:extLst>
          </p:cNvPr>
          <p:cNvSpPr>
            <a:spLocks noChangeArrowheads="1"/>
          </p:cNvSpPr>
          <p:nvPr/>
        </p:nvSpPr>
        <p:spPr bwMode="auto">
          <a:xfrm>
            <a:off x="429119" y="4901925"/>
            <a:ext cx="49945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1000"/>
              </a:spcAft>
              <a:buClrTx/>
              <a:buSzTx/>
              <a:tabLst/>
              <a:defRPr/>
            </a:pPr>
            <a:endParaRPr lang="en-US" altLang="en-US" dirty="0">
              <a:solidFill>
                <a:prstClr val="black"/>
              </a:solidFill>
              <a:latin typeface="Aptos" panose="02110004020202020204"/>
            </a:endParaRPr>
          </a:p>
        </p:txBody>
      </p:sp>
      <p:sp>
        <p:nvSpPr>
          <p:cNvPr id="12" name="TextBox 11">
            <a:extLst>
              <a:ext uri="{FF2B5EF4-FFF2-40B4-BE49-F238E27FC236}">
                <a16:creationId xmlns:a16="http://schemas.microsoft.com/office/drawing/2014/main" id="{29F8F13B-C7F0-E9CE-002F-2563EEE33E75}"/>
              </a:ext>
            </a:extLst>
          </p:cNvPr>
          <p:cNvSpPr txBox="1"/>
          <p:nvPr/>
        </p:nvSpPr>
        <p:spPr>
          <a:xfrm>
            <a:off x="1987194" y="1185890"/>
            <a:ext cx="8844205" cy="4821833"/>
          </a:xfrm>
          <a:prstGeom prst="rect">
            <a:avLst/>
          </a:prstGeom>
          <a:ln w="28575">
            <a:solidFill>
              <a:schemeClr val="bg1"/>
            </a:solidFill>
          </a:ln>
        </p:spPr>
        <p:txBody>
          <a:bodyPr wrap="square" rtlCol="0">
            <a:spAutoFit/>
          </a:bodyPr>
          <a:lstStyle/>
          <a:p>
            <a:pPr>
              <a:spcAft>
                <a:spcPts val="2000"/>
              </a:spcAft>
            </a:pPr>
            <a:r>
              <a:rPr lang="en-US" sz="2800" b="1" dirty="0">
                <a:solidFill>
                  <a:srgbClr val="0039AC"/>
                </a:solidFill>
                <a:latin typeface="Calibri" pitchFamily="34" charset="0"/>
                <a:cs typeface="Times New Roman" panose="02020603050405020304" pitchFamily="18" charset="0"/>
              </a:rPr>
              <a:t>Next Council Meeting, April 29, 2025</a:t>
            </a:r>
          </a:p>
          <a:p>
            <a:pPr marL="971550" lvl="1" indent="-514350">
              <a:spcAft>
                <a:spcPts val="2000"/>
              </a:spcAft>
              <a:buFont typeface="+mj-lt"/>
              <a:buAutoNum type="arabicPeriod"/>
            </a:pPr>
            <a:r>
              <a:rPr lang="en-US" sz="2800" b="1" dirty="0">
                <a:solidFill>
                  <a:schemeClr val="dk1"/>
                </a:solidFill>
                <a:latin typeface="Calibri" panose="020F0502020204030204" pitchFamily="34" charset="0"/>
                <a:cs typeface="Calibri" panose="020F0502020204030204" pitchFamily="34" charset="0"/>
              </a:rPr>
              <a:t>Present and vote on annual report</a:t>
            </a:r>
          </a:p>
          <a:p>
            <a:pPr marL="971550" lvl="1" indent="-514350">
              <a:spcAft>
                <a:spcPts val="2000"/>
              </a:spcAft>
              <a:buFont typeface="+mj-lt"/>
              <a:buAutoNum type="arabicPeriod"/>
            </a:pPr>
            <a:r>
              <a:rPr lang="en-US" sz="2800" b="1" dirty="0">
                <a:solidFill>
                  <a:schemeClr val="dk1"/>
                </a:solidFill>
                <a:latin typeface="Calibri" panose="020F0502020204030204" pitchFamily="34" charset="0"/>
                <a:cs typeface="Calibri" panose="020F0502020204030204" pitchFamily="34" charset="0"/>
              </a:rPr>
              <a:t>Discuss the Council’s priorities going forward</a:t>
            </a:r>
          </a:p>
          <a:p>
            <a:pPr>
              <a:spcAft>
                <a:spcPts val="2000"/>
              </a:spcAft>
            </a:pPr>
            <a:r>
              <a:rPr lang="en-US" sz="2800" b="1" dirty="0">
                <a:solidFill>
                  <a:srgbClr val="0039AC"/>
                </a:solidFill>
                <a:latin typeface="Calibri" pitchFamily="34" charset="0"/>
                <a:cs typeface="Times New Roman" panose="02020603050405020304" pitchFamily="18" charset="0"/>
              </a:rPr>
              <a:t>Remaining Council Meetings in 2025 </a:t>
            </a:r>
            <a:r>
              <a:rPr lang="en-US" sz="2800" b="1" i="1" dirty="0">
                <a:solidFill>
                  <a:srgbClr val="0039AC"/>
                </a:solidFill>
                <a:latin typeface="Calibri" pitchFamily="34" charset="0"/>
                <a:cs typeface="Times New Roman" panose="02020603050405020304" pitchFamily="18" charset="0"/>
              </a:rPr>
              <a:t>(3:30 to 5:00 pm)</a:t>
            </a:r>
          </a:p>
          <a:p>
            <a:pPr marL="914400" lvl="1" indent="-457200">
              <a:buFont typeface="Wingdings" panose="05000000000000000000" pitchFamily="2" charset="2"/>
              <a:buChar char="Ø"/>
            </a:pPr>
            <a:r>
              <a:rPr lang="en-US" sz="2800" b="1" i="1" dirty="0">
                <a:solidFill>
                  <a:schemeClr val="dk1"/>
                </a:solidFill>
                <a:latin typeface="Calibri" pitchFamily="34" charset="0"/>
                <a:cs typeface="Times New Roman" panose="02020603050405020304" pitchFamily="18" charset="0"/>
              </a:rPr>
              <a:t>Tuesday, April 29, 2025</a:t>
            </a:r>
          </a:p>
          <a:p>
            <a:pPr marL="914400" lvl="1" indent="-457200">
              <a:buFont typeface="Wingdings" panose="05000000000000000000" pitchFamily="2" charset="2"/>
              <a:buChar char="Ø"/>
            </a:pPr>
            <a:r>
              <a:rPr lang="en-US" sz="2800" b="1" i="1" dirty="0">
                <a:solidFill>
                  <a:schemeClr val="dk1"/>
                </a:solidFill>
                <a:latin typeface="Calibri" pitchFamily="34" charset="0"/>
                <a:cs typeface="Times New Roman" panose="02020603050405020304" pitchFamily="18" charset="0"/>
              </a:rPr>
              <a:t>Thursday, September 18, 2025</a:t>
            </a:r>
          </a:p>
          <a:p>
            <a:pPr marL="914400" marR="0" lvl="0" indent="-452438">
              <a:spcAft>
                <a:spcPts val="2000"/>
              </a:spcAft>
              <a:buFont typeface="Wingdings" panose="05000000000000000000" pitchFamily="2" charset="2"/>
              <a:buChar char="Ø"/>
            </a:pPr>
            <a:r>
              <a:rPr lang="en-US" sz="2800" b="1" i="1" dirty="0">
                <a:solidFill>
                  <a:schemeClr val="dk1"/>
                </a:solidFill>
                <a:latin typeface="Calibri" pitchFamily="34" charset="0"/>
                <a:cs typeface="Times New Roman" panose="02020603050405020304" pitchFamily="18" charset="0"/>
              </a:rPr>
              <a:t>Tuesday, December 16, 2025</a:t>
            </a:r>
          </a:p>
          <a:p>
            <a:r>
              <a:rPr lang="en-US" sz="2800" b="1" dirty="0">
                <a:solidFill>
                  <a:srgbClr val="0039AC"/>
                </a:solidFill>
                <a:latin typeface="Calibri" pitchFamily="34" charset="0"/>
                <a:cs typeface="Times New Roman" panose="02020603050405020304" pitchFamily="18" charset="0"/>
              </a:rPr>
              <a:t>Vote to Adjourn</a:t>
            </a:r>
            <a:endParaRPr lang="en-US" sz="2800" b="1" i="1" dirty="0">
              <a:solidFill>
                <a:srgbClr val="0039AC"/>
              </a:solidFill>
              <a:latin typeface="Calibri"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E13316E-7CDF-12C0-DB6C-0F638B8F6A6C}"/>
              </a:ext>
            </a:extLst>
          </p:cNvPr>
          <p:cNvPicPr>
            <a:picLocks noChangeAspect="1"/>
          </p:cNvPicPr>
          <p:nvPr/>
        </p:nvPicPr>
        <p:blipFill>
          <a:blip r:embed="rId3"/>
          <a:stretch>
            <a:fillRect/>
          </a:stretch>
        </p:blipFill>
        <p:spPr>
          <a:xfrm>
            <a:off x="0" y="1"/>
            <a:ext cx="1020725" cy="754912"/>
          </a:xfrm>
          <a:prstGeom prst="rect">
            <a:avLst/>
          </a:prstGeom>
          <a:ln w="12700">
            <a:solidFill>
              <a:srgbClr val="0039AC"/>
            </a:solidFill>
          </a:ln>
        </p:spPr>
      </p:pic>
    </p:spTree>
    <p:extLst>
      <p:ext uri="{BB962C8B-B14F-4D97-AF65-F5344CB8AC3E}">
        <p14:creationId xmlns:p14="http://schemas.microsoft.com/office/powerpoint/2010/main" val="405359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a:extLst>
              <a:ext uri="{FF2B5EF4-FFF2-40B4-BE49-F238E27FC236}">
                <a16:creationId xmlns:a16="http://schemas.microsoft.com/office/drawing/2014/main" id="{7613A795-8C5A-4E10-9BB2-774F4A01C8E6}"/>
              </a:ext>
            </a:extLst>
          </p:cNvPr>
          <p:cNvSpPr txBox="1"/>
          <p:nvPr/>
        </p:nvSpPr>
        <p:spPr>
          <a:xfrm>
            <a:off x="5400339" y="1503054"/>
            <a:ext cx="6347012" cy="3725161"/>
          </a:xfrm>
          <a:prstGeom prst="rect">
            <a:avLst/>
          </a:prstGeom>
          <a:solidFill>
            <a:srgbClr val="4472C4">
              <a:lumMod val="20000"/>
              <a:lumOff val="80000"/>
            </a:srgbClr>
          </a:solidFill>
          <a:ln w="28575">
            <a:solidFill>
              <a:srgbClr val="0043C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3990" marR="0" lvl="0" indent="0" algn="ctr" defTabSz="457200" rtl="0" eaLnBrk="1" fontAlgn="auto" latinLnBrk="0" hangingPunct="1">
              <a:lnSpc>
                <a:spcPct val="107000"/>
              </a:lnSpc>
              <a:spcBef>
                <a:spcPts val="1200"/>
              </a:spcBef>
              <a:spcAft>
                <a:spcPts val="50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3990" marR="0" lvl="0" indent="0" algn="ctr" defTabSz="457200" rtl="0" eaLnBrk="1" fontAlgn="auto" latinLnBrk="0" hangingPunct="1">
              <a:lnSpc>
                <a:spcPct val="107000"/>
              </a:lnSpc>
              <a:spcBef>
                <a:spcPts val="1200"/>
              </a:spcBef>
              <a:spcAft>
                <a:spcPts val="5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Goal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Recommend, distribute, and promote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person-centered and person-directed care planning resources; and advise Ariadne Labs in their development of a tool for person-centered assessment and care planning for people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living with dementia and their caregivers.</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399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3990" marR="0" lvl="0" indent="0" algn="ctr" defTabSz="457200" rtl="0" eaLnBrk="1" fontAlgn="auto" latinLnBrk="0" hangingPunct="1">
              <a:lnSpc>
                <a:spcPct val="107000"/>
              </a:lnSpc>
              <a:spcBef>
                <a:spcPts val="120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00763E7-2EFB-B77A-F2A1-EF5110C808D2}"/>
              </a:ext>
            </a:extLst>
          </p:cNvPr>
          <p:cNvSpPr txBox="1"/>
          <p:nvPr/>
        </p:nvSpPr>
        <p:spPr>
          <a:xfrm>
            <a:off x="5324467" y="5303707"/>
            <a:ext cx="62830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Massachusetts State Plan on Alzheimer’s Disease and Related Dementias</a:t>
            </a:r>
          </a:p>
        </p:txBody>
      </p:sp>
      <p:sp>
        <p:nvSpPr>
          <p:cNvPr id="4" name="Rectangle 2">
            <a:extLst>
              <a:ext uri="{FF2B5EF4-FFF2-40B4-BE49-F238E27FC236}">
                <a16:creationId xmlns:a16="http://schemas.microsoft.com/office/drawing/2014/main" id="{D6AAEB2D-B8F6-85AD-6F72-459A026FF7C2}"/>
              </a:ext>
            </a:extLst>
          </p:cNvPr>
          <p:cNvSpPr>
            <a:spLocks noChangeArrowheads="1"/>
          </p:cNvSpPr>
          <p:nvPr/>
        </p:nvSpPr>
        <p:spPr bwMode="auto">
          <a:xfrm>
            <a:off x="0" y="0"/>
            <a:ext cx="12192000" cy="702527"/>
          </a:xfrm>
          <a:prstGeom prst="rect">
            <a:avLst/>
          </a:prstGeom>
          <a:solidFill>
            <a:srgbClr val="003366"/>
          </a:solidFill>
          <a:ln w="9525">
            <a:solidFill>
              <a:srgbClr val="000000"/>
            </a:solidFill>
            <a:miter lim="800000"/>
            <a:headEnd/>
            <a:tailEnd/>
          </a:ln>
        </p:spPr>
        <p:txBody>
          <a:bodyPr/>
          <a:lstStyle/>
          <a:p>
            <a:pPr marL="0" marR="0" lvl="0" indent="0" algn="ctr" defTabSz="457200" rtl="0" eaLnBrk="0" fontAlgn="base" latinLnBrk="0" hangingPunct="0">
              <a:lnSpc>
                <a:spcPct val="100000"/>
              </a:lnSpc>
              <a:spcBef>
                <a:spcPts val="120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40BD461-5FCB-2474-34F7-E91B05A63C11}"/>
              </a:ext>
            </a:extLst>
          </p:cNvPr>
          <p:cNvSpPr txBox="1"/>
          <p:nvPr/>
        </p:nvSpPr>
        <p:spPr>
          <a:xfrm>
            <a:off x="-100361" y="111511"/>
            <a:ext cx="12192000"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Our Team’s Goal</a:t>
            </a:r>
            <a:endParaRPr kumimoji="0" lang="en-US" sz="3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C30B20B8-F850-A5EA-08A3-5BC9584B2FFE}"/>
              </a:ext>
            </a:extLst>
          </p:cNvPr>
          <p:cNvSpPr>
            <a:spLocks noGrp="1"/>
          </p:cNvSpPr>
          <p:nvPr>
            <p:ph type="sldNum" sz="quarter" idx="12"/>
          </p:nvPr>
        </p:nvSpPr>
        <p:spPr>
          <a:xfrm>
            <a:off x="11723913" y="6410781"/>
            <a:ext cx="26125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2" name="Picture 1" descr="A health care professional, who is seated next to an older couple, is pointing out something written on a medical document attached to a clipboard.  ">
            <a:extLst>
              <a:ext uri="{FF2B5EF4-FFF2-40B4-BE49-F238E27FC236}">
                <a16:creationId xmlns:a16="http://schemas.microsoft.com/office/drawing/2014/main" id="{50AC8401-4F00-3AC5-830F-BF9DA20205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89" y="1526809"/>
            <a:ext cx="4632064" cy="3637853"/>
          </a:xfrm>
          <a:prstGeom prst="rect">
            <a:avLst/>
          </a:prstGeom>
          <a:noFill/>
          <a:ln w="57150">
            <a:solidFill>
              <a:srgbClr val="CC9900"/>
            </a:solidFill>
          </a:ln>
        </p:spPr>
      </p:pic>
    </p:spTree>
    <p:extLst>
      <p:ext uri="{BB962C8B-B14F-4D97-AF65-F5344CB8AC3E}">
        <p14:creationId xmlns:p14="http://schemas.microsoft.com/office/powerpoint/2010/main" val="388878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E6797-999A-FDA8-74F1-A0A32ACE9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4CD57-A370-6E5F-352B-300A431DECA4}"/>
              </a:ext>
            </a:extLst>
          </p:cNvPr>
          <p:cNvSpPr>
            <a:spLocks noGrp="1"/>
          </p:cNvSpPr>
          <p:nvPr>
            <p:ph type="title"/>
          </p:nvPr>
        </p:nvSpPr>
        <p:spPr>
          <a:xfrm>
            <a:off x="1014761" y="0"/>
            <a:ext cx="11177239" cy="936702"/>
          </a:xfrm>
          <a:solidFill>
            <a:srgbClr val="002060"/>
          </a:solidFill>
        </p:spPr>
        <p:txBody>
          <a:bodyPr anchor="ctr"/>
          <a:lstStyle/>
          <a:p>
            <a:pPr>
              <a:lnSpc>
                <a:spcPct val="100000"/>
              </a:lnSpc>
              <a:spcBef>
                <a:spcPts val="0"/>
              </a:spcBef>
            </a:pPr>
            <a:r>
              <a:rPr lang="en-US" dirty="0">
                <a:solidFill>
                  <a:srgbClr val="FFC000"/>
                </a:solidFill>
              </a:rPr>
              <a:t>  </a:t>
            </a:r>
            <a:endParaRPr lang="en-US" sz="2800" i="1" dirty="0">
              <a:solidFill>
                <a:srgbClr val="FFC000"/>
              </a:solidFill>
              <a:latin typeface="+mj-lt"/>
            </a:endParaRPr>
          </a:p>
        </p:txBody>
      </p:sp>
      <p:pic>
        <p:nvPicPr>
          <p:cNvPr id="2050" name="Picture 2" descr="Checkmark.">
            <a:extLst>
              <a:ext uri="{FF2B5EF4-FFF2-40B4-BE49-F238E27FC236}">
                <a16:creationId xmlns:a16="http://schemas.microsoft.com/office/drawing/2014/main" id="{39D49299-C6A1-14CE-4166-608320FB3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66613" cy="89341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951F2E-3A85-10EB-7015-74CE5B8FFF86}"/>
              </a:ext>
            </a:extLst>
          </p:cNvPr>
          <p:cNvSpPr txBox="1"/>
          <p:nvPr/>
        </p:nvSpPr>
        <p:spPr>
          <a:xfrm flipH="1">
            <a:off x="774550" y="970829"/>
            <a:ext cx="10891071" cy="5637441"/>
          </a:xfrm>
          <a:prstGeom prst="rect">
            <a:avLst/>
          </a:prstGeom>
          <a:solidFill>
            <a:schemeClr val="bg1"/>
          </a:solidFill>
          <a:ln w="38100">
            <a:noFill/>
          </a:ln>
        </p:spPr>
        <p:txBody>
          <a:bodyPr wrap="square" rtlCol="0">
            <a:spAutoFit/>
          </a:bodyPr>
          <a:lstStyle/>
          <a:p>
            <a:pPr marL="0" marR="0" lvl="0" indent="0" algn="l" defTabSz="457200" rtl="0" eaLnBrk="1" fontAlgn="auto" latinLnBrk="0" hangingPunct="1">
              <a:lnSpc>
                <a:spcPct val="100000"/>
              </a:lnSpc>
              <a:spcBef>
                <a:spcPts val="0"/>
              </a:spcBef>
              <a:spcAft>
                <a:spcPts val="1000"/>
              </a:spcAft>
              <a:buClr>
                <a:prstClr val="black"/>
              </a:buClr>
              <a:buSzTx/>
              <a:buFontTx/>
              <a:buNone/>
              <a:tabLst/>
              <a:defRPr/>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C</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ontinued to collect and review person-centered care planning resources and tools</a:t>
            </a:r>
          </a:p>
          <a:p>
            <a:pPr marL="344488" marR="0" lvl="0" indent="-344488" algn="l" defTabSz="457200" rtl="0" eaLnBrk="1" fontAlgn="auto" latinLnBrk="0" hangingPunct="1">
              <a:lnSpc>
                <a:spcPct val="100000"/>
              </a:lnSpc>
              <a:spcBef>
                <a:spcPts val="0"/>
              </a:spcBef>
              <a:spcAft>
                <a:spcPts val="1000"/>
              </a:spcAft>
              <a:buClr>
                <a:prstClr val="black"/>
              </a:buClr>
              <a:buSzTx/>
              <a:buFontTx/>
              <a:buNone/>
              <a:tabLst/>
              <a:defRPr/>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a:t>
            </a:r>
            <a:r>
              <a:rPr kumimoji="0" lang="en-US" sz="1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Researched, d</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iscussed, and agreed upon the benefits of person-centered dementia care planning, its unique characteristics, and key elements</a:t>
            </a:r>
          </a:p>
          <a:p>
            <a:pPr marL="290513" marR="0" lvl="0" indent="-290513" algn="l" defTabSz="457200" rtl="0" eaLnBrk="1" fontAlgn="auto" latinLnBrk="0" hangingPunct="1">
              <a:lnSpc>
                <a:spcPct val="100000"/>
              </a:lnSpc>
              <a:spcBef>
                <a:spcPts val="0"/>
              </a:spcBef>
              <a:spcAft>
                <a:spcPts val="1000"/>
              </a:spcAft>
              <a:buClr>
                <a:prstClr val="black"/>
              </a:buClr>
              <a:buSzTx/>
              <a:buFontTx/>
              <a:buNone/>
              <a:tabLst>
                <a:tab pos="0" algn="l"/>
              </a:tabLst>
              <a:defRPr/>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Reviewed and provided advice to Ariadne Labs on prototypes of its care planning tool</a:t>
            </a:r>
          </a:p>
          <a:p>
            <a:pPr marL="290513" marR="0" lvl="0" indent="-290513" algn="l" defTabSz="457200" rtl="0" eaLnBrk="1" fontAlgn="auto" latinLnBrk="0" hangingPunct="1">
              <a:lnSpc>
                <a:spcPct val="100000"/>
              </a:lnSpc>
              <a:spcBef>
                <a:spcPts val="0"/>
              </a:spcBef>
              <a:spcAft>
                <a:spcPts val="1000"/>
              </a:spcAft>
              <a:buClr>
                <a:prstClr val="black"/>
              </a:buClr>
              <a:buSzTx/>
              <a:buFontTx/>
              <a:buNone/>
              <a:tabLst>
                <a:tab pos="0" algn="l"/>
              </a:tabLst>
              <a:defRPr/>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Designed a dementia care planning toolkit (nearly complete)</a:t>
            </a: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a:p>
            <a:pPr marL="290513" marR="0" lvl="0" indent="-290513" algn="l" defTabSz="457200" rtl="0" eaLnBrk="1" fontAlgn="auto" latinLnBrk="0" hangingPunct="1">
              <a:lnSpc>
                <a:spcPct val="100000"/>
              </a:lnSpc>
              <a:spcBef>
                <a:spcPts val="0"/>
              </a:spcBef>
              <a:spcAft>
                <a:spcPts val="1000"/>
              </a:spcAft>
              <a:buClr>
                <a:prstClr val="black"/>
              </a:buClr>
              <a:buSzTx/>
              <a:buFontTx/>
              <a:buNone/>
              <a:tabLst>
                <a:tab pos="0" algn="l"/>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en-US" sz="1800" b="1" i="1"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Preliminary Title: </a:t>
            </a:r>
            <a:r>
              <a:rPr kumimoji="0" lang="en-US" sz="1800" b="1" i="0" u="none" strike="noStrike" kern="1200" cap="none" spc="0" normalizeH="0" baseline="0" noProof="0" dirty="0">
                <a:ln>
                  <a:noFill/>
                </a:ln>
                <a:solidFill>
                  <a:srgbClr val="7030A0"/>
                </a:solidFill>
                <a:effectLst/>
                <a:uLnTx/>
                <a:uFillTx/>
                <a:latin typeface="Aptos" panose="02110004020202020204"/>
                <a:ea typeface="+mn-ea"/>
                <a:cs typeface="+mn-cs"/>
                <a:sym typeface="Wingdings" panose="05000000000000000000" pitchFamily="2" charset="2"/>
              </a:rPr>
              <a:t>“Care </a:t>
            </a:r>
            <a:r>
              <a:rPr kumimoji="0" lang="en-US" sz="1800" b="1" i="0" u="none" strike="noStrike" kern="1200" cap="none" spc="0" normalizeH="0" baseline="0" noProof="0" dirty="0">
                <a:ln>
                  <a:noFill/>
                </a:ln>
                <a:solidFill>
                  <a:srgbClr val="7030A0"/>
                </a:solidFill>
                <a:effectLst/>
                <a:uLnTx/>
                <a:uFillTx/>
                <a:latin typeface="Aptos" panose="02110004020202020204"/>
                <a:ea typeface="+mn-ea"/>
                <a:cs typeface="+mn-cs"/>
              </a:rPr>
              <a:t>Planning For Living Well With Dementia”</a:t>
            </a: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a:p>
            <a:pPr marL="344488" marR="0" lvl="1" indent="-53975" algn="l" defTabSz="457200" rtl="0" eaLnBrk="1" fontAlgn="auto" latinLnBrk="0" hangingPunct="1">
              <a:lnSpc>
                <a:spcPct val="100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ptos" panose="02110004020202020204"/>
                <a:ea typeface="+mn-ea"/>
                <a:cs typeface="+mn-cs"/>
              </a:rPr>
              <a:t>Purpose</a:t>
            </a: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Facilitate the creation of person-centered care plans that support living well with dementia</a:t>
            </a:r>
          </a:p>
          <a:p>
            <a:pPr marL="457200" marR="0" lvl="1" indent="-166688" algn="l" defTabSz="457200" rtl="0" eaLnBrk="1" fontAlgn="auto" latinLnBrk="0" hangingPunct="1">
              <a:lnSpc>
                <a:spcPct val="100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ptos" panose="02110004020202020204"/>
                <a:ea typeface="+mn-ea"/>
                <a:cs typeface="+mn-cs"/>
              </a:rPr>
              <a:t>Intended Audiences</a:t>
            </a: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a:t>
            </a:r>
          </a:p>
          <a:p>
            <a:pPr marL="860425" marR="0" lvl="2"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People living with dementia</a:t>
            </a:r>
          </a:p>
          <a:p>
            <a:pPr marL="860425" marR="0" lvl="2"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Dementia care partners and families</a:t>
            </a:r>
          </a:p>
          <a:p>
            <a:pPr marL="860425" marR="0" lvl="2"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Community-based service providers</a:t>
            </a:r>
          </a:p>
          <a:p>
            <a:pPr marL="860425" marR="0" lvl="2"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Residential care providers</a:t>
            </a:r>
          </a:p>
          <a:p>
            <a:pPr marL="860425" marR="0" lvl="2"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Healthcare providers</a:t>
            </a:r>
          </a:p>
          <a:p>
            <a:pPr marL="622300" marR="0" lvl="2" indent="-6223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rPr>
              <a:t>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Developed a detailed communication plan</a:t>
            </a:r>
            <a:endParaRPr kumimoji="0" lang="en-US" sz="2800" b="1" i="0" u="none" strike="noStrike" kern="1200" cap="none" spc="0" normalizeH="0" baseline="0" noProof="0" dirty="0">
              <a:ln>
                <a:noFill/>
              </a:ln>
              <a:solidFill>
                <a:srgbClr val="4DA42E"/>
              </a:solidFill>
              <a:effectLst/>
              <a:uLnTx/>
              <a:uFillTx/>
              <a:latin typeface="Aptos" panose="02110004020202020204"/>
              <a:ea typeface="+mn-ea"/>
              <a:cs typeface="+mn-cs"/>
              <a:sym typeface="Wingdings" panose="05000000000000000000" pitchFamily="2" charset="2"/>
            </a:endParaRPr>
          </a:p>
        </p:txBody>
      </p:sp>
      <p:sp>
        <p:nvSpPr>
          <p:cNvPr id="10" name="TextBox 9">
            <a:extLst>
              <a:ext uri="{FF2B5EF4-FFF2-40B4-BE49-F238E27FC236}">
                <a16:creationId xmlns:a16="http://schemas.microsoft.com/office/drawing/2014/main" id="{39AE512E-5443-022D-D285-7881479218F1}"/>
              </a:ext>
            </a:extLst>
          </p:cNvPr>
          <p:cNvSpPr txBox="1"/>
          <p:nvPr/>
        </p:nvSpPr>
        <p:spPr>
          <a:xfrm>
            <a:off x="1003611" y="223023"/>
            <a:ext cx="11188390" cy="523220"/>
          </a:xfrm>
          <a:prstGeom prst="rect">
            <a:avLst/>
          </a:prstGeom>
          <a:noFill/>
        </p:spPr>
        <p:txBody>
          <a:bodyPr wrap="square" rtlCol="0">
            <a:spAutoFit/>
          </a:bodyPr>
          <a:lstStyle/>
          <a:p>
            <a:pPr marL="23495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rPr>
              <a:t>Updates and Accomplishments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Slide Number Placeholder 4">
            <a:extLst>
              <a:ext uri="{FF2B5EF4-FFF2-40B4-BE49-F238E27FC236}">
                <a16:creationId xmlns:a16="http://schemas.microsoft.com/office/drawing/2014/main" id="{07674714-D4B5-4536-29A7-63915F9D5678}"/>
              </a:ext>
            </a:extLst>
          </p:cNvPr>
          <p:cNvSpPr txBox="1">
            <a:spLocks/>
          </p:cNvSpPr>
          <p:nvPr/>
        </p:nvSpPr>
        <p:spPr>
          <a:xfrm>
            <a:off x="11723913" y="6410781"/>
            <a:ext cx="2612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74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475A0-ECFE-8483-B2FA-1E662D293F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F8C557B-2B1B-AD19-C4C3-19D35BEF3F0D}"/>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    Findings</a:t>
            </a:r>
          </a:p>
        </p:txBody>
      </p:sp>
      <p:sp>
        <p:nvSpPr>
          <p:cNvPr id="2" name="Slide Number Placeholder 4">
            <a:extLst>
              <a:ext uri="{FF2B5EF4-FFF2-40B4-BE49-F238E27FC236}">
                <a16:creationId xmlns:a16="http://schemas.microsoft.com/office/drawing/2014/main" id="{60EC24FA-5726-CEE3-E5AF-9ACDB7792401}"/>
              </a:ext>
            </a:extLst>
          </p:cNvPr>
          <p:cNvSpPr txBox="1">
            <a:spLocks/>
          </p:cNvSpPr>
          <p:nvPr/>
        </p:nvSpPr>
        <p:spPr>
          <a:xfrm>
            <a:off x="11723913" y="6410781"/>
            <a:ext cx="2612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E85A41D-F230-2EF0-E70C-B63A377EBA41}"/>
              </a:ext>
            </a:extLst>
          </p:cNvPr>
          <p:cNvSpPr txBox="1"/>
          <p:nvPr/>
        </p:nvSpPr>
        <p:spPr>
          <a:xfrm>
            <a:off x="810409" y="1326888"/>
            <a:ext cx="10409817" cy="46012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panose="02110004020202020204"/>
                <a:ea typeface="+mn-ea"/>
                <a:cs typeface="+mn-cs"/>
              </a:rPr>
              <a:t>1. Insights  </a:t>
            </a:r>
          </a:p>
          <a:p>
            <a:pPr marL="511175" marR="0" lvl="1"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Effective Dementia Care Planning is Inconsistent -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While exceptions exist, anecdotal evidence suggests that dementia care plans may lack availability, omit key elements like patient values and care partner roles, and may fail to adapt to disease progression</a:t>
            </a:r>
          </a:p>
          <a:p>
            <a:pPr marL="511175" marR="0" lvl="1"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Collaboration is Essential -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Effective dementia care planning involves discussions among the person with dementia, healthcare providers, community service providers, residential care providers, care partners, and family members</a:t>
            </a:r>
          </a:p>
          <a:p>
            <a:pPr marL="511175" marR="0" lvl="1"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Dementia Care Planning Fosters Stability </a:t>
            </a: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Dementia care plans can </a:t>
            </a:r>
            <a:r>
              <a:rPr kumimoji="0" lang="en-US" alt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provide clarity, avoid  emergencies, and alleviate stress for care partners</a:t>
            </a:r>
          </a:p>
          <a:p>
            <a:pPr marL="511175" marR="0" lvl="1"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Dementia Care Plans are Flexible and Evolving -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Dementia care plans can take any form, start simple, and grow over time, supporting communication through all stages of the disease</a:t>
            </a:r>
            <a:endParaRPr kumimoji="0" lang="en-US" sz="1800" b="1" i="1" u="none" strike="noStrike" kern="1200" cap="none" spc="0" normalizeH="0" baseline="0" noProof="0" dirty="0">
              <a:ln>
                <a:noFill/>
              </a:ln>
              <a:solidFill>
                <a:prstClr val="black"/>
              </a:solidFill>
              <a:effectLst/>
              <a:uLnTx/>
              <a:uFillTx/>
              <a:latin typeface="Aptos" panose="02110004020202020204"/>
              <a:ea typeface="+mn-ea"/>
              <a:cs typeface="+mn-cs"/>
            </a:endParaRPr>
          </a:p>
          <a:p>
            <a:pPr marL="225425" marR="0" lvl="1" indent="0" algn="l" defTabSz="457200" rtl="0" eaLnBrk="1" fontAlgn="auto" latinLnBrk="0" hangingPunct="1">
              <a:lnSpc>
                <a:spcPct val="100000"/>
              </a:lnSpc>
              <a:spcBef>
                <a:spcPts val="0"/>
              </a:spcBef>
              <a:spcAft>
                <a:spcPts val="180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40A0030C-D521-1B8B-A26C-CF29E778A1C4}"/>
              </a:ext>
            </a:extLst>
          </p:cNvPr>
          <p:cNvPicPr>
            <a:picLocks noChangeAspect="1"/>
          </p:cNvPicPr>
          <p:nvPr/>
        </p:nvPicPr>
        <p:blipFill>
          <a:blip r:embed="rId3"/>
          <a:stretch>
            <a:fillRect/>
          </a:stretch>
        </p:blipFill>
        <p:spPr>
          <a:xfrm>
            <a:off x="0" y="0"/>
            <a:ext cx="978946" cy="935915"/>
          </a:xfrm>
          <a:prstGeom prst="rect">
            <a:avLst/>
          </a:prstGeom>
          <a:ln w="12700">
            <a:solidFill>
              <a:schemeClr val="tx1"/>
            </a:solidFill>
          </a:ln>
        </p:spPr>
      </p:pic>
    </p:spTree>
    <p:extLst>
      <p:ext uri="{BB962C8B-B14F-4D97-AF65-F5344CB8AC3E}">
        <p14:creationId xmlns:p14="http://schemas.microsoft.com/office/powerpoint/2010/main" val="14518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7DBCE-34F5-52DC-3F93-48C750D0919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DD25712-2060-13AA-7125-5BF64B8C5B94}"/>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    Findings</a:t>
            </a:r>
          </a:p>
        </p:txBody>
      </p:sp>
      <p:sp>
        <p:nvSpPr>
          <p:cNvPr id="2" name="Slide Number Placeholder 4">
            <a:extLst>
              <a:ext uri="{FF2B5EF4-FFF2-40B4-BE49-F238E27FC236}">
                <a16:creationId xmlns:a16="http://schemas.microsoft.com/office/drawing/2014/main" id="{C7F90AA7-E97B-3699-9FA3-20291C75D955}"/>
              </a:ext>
            </a:extLst>
          </p:cNvPr>
          <p:cNvSpPr txBox="1">
            <a:spLocks/>
          </p:cNvSpPr>
          <p:nvPr/>
        </p:nvSpPr>
        <p:spPr>
          <a:xfrm>
            <a:off x="11723913" y="6410781"/>
            <a:ext cx="2612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D1A2FDD-65D5-872B-E366-869E25086A3D}"/>
              </a:ext>
            </a:extLst>
          </p:cNvPr>
          <p:cNvSpPr txBox="1"/>
          <p:nvPr/>
        </p:nvSpPr>
        <p:spPr>
          <a:xfrm>
            <a:off x="398032" y="1133250"/>
            <a:ext cx="11381591" cy="47859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panose="02110004020202020204"/>
                <a:ea typeface="+mn-ea"/>
                <a:cs typeface="+mn-cs"/>
              </a:rPr>
              <a:t>2. Benefits of a Person-Centered Dementia Care Plan</a:t>
            </a: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Personalized Approach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Looks</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beyond diagnosis, respecting life experiences, preferences, goals, and values while addressing medical, emotional, social, spiritual, and physical needs</a:t>
            </a:r>
            <a:endPar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Empowerment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Empowers individuals, families, and care partners to address the complexities of dementia</a:t>
            </a: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Care Alignment -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Aligns care with how the person responds to dementia, improving health and wellbeing</a:t>
            </a:r>
            <a:endPar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Navigation Assistance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Helps care recipients and care teams manage care and navigate support</a:t>
            </a:r>
            <a:endPar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Crisis Prevention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Reduces uncertainty, minimizes crises, reduces care partner stress</a:t>
            </a:r>
            <a:endPar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Meaningful Living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Fosters meaningful and joyful lives for people affected by dementia</a:t>
            </a:r>
            <a:endPar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344488"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Better Outcomes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Leads to better care, health outcomes, and improved quality of life for care recipient and care partner; and fewer hospitalizations, ER visits, and long-term care placements</a:t>
            </a:r>
            <a:endParaRPr kumimoji="0" lang="en-US" sz="2000" b="1" i="0" u="none" strike="noStrike" kern="1200" cap="none" spc="0" normalizeH="0" baseline="0" noProof="0" dirty="0">
              <a:ln>
                <a:noFill/>
              </a:ln>
              <a:solidFill>
                <a:srgbClr val="0070C0"/>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2563D5E6-2CB5-D6C2-3BEC-0837097138CA}"/>
              </a:ext>
            </a:extLst>
          </p:cNvPr>
          <p:cNvPicPr>
            <a:picLocks noChangeAspect="1"/>
          </p:cNvPicPr>
          <p:nvPr/>
        </p:nvPicPr>
        <p:blipFill>
          <a:blip r:embed="rId3"/>
          <a:stretch>
            <a:fillRect/>
          </a:stretch>
        </p:blipFill>
        <p:spPr>
          <a:xfrm>
            <a:off x="0" y="0"/>
            <a:ext cx="978946" cy="935915"/>
          </a:xfrm>
          <a:prstGeom prst="rect">
            <a:avLst/>
          </a:prstGeom>
          <a:ln w="12700">
            <a:solidFill>
              <a:schemeClr val="tx1"/>
            </a:solidFill>
          </a:ln>
        </p:spPr>
      </p:pic>
    </p:spTree>
    <p:extLst>
      <p:ext uri="{BB962C8B-B14F-4D97-AF65-F5344CB8AC3E}">
        <p14:creationId xmlns:p14="http://schemas.microsoft.com/office/powerpoint/2010/main" val="306819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58308-1A3F-4992-0CCB-28E5B188D19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92AB84C-38FE-0216-1778-F9CD6F458BD2}"/>
              </a:ext>
            </a:extLst>
          </p:cNvPr>
          <p:cNvSpPr txBox="1">
            <a:spLocks/>
          </p:cNvSpPr>
          <p:nvPr/>
        </p:nvSpPr>
        <p:spPr>
          <a:xfrm>
            <a:off x="978946" y="0"/>
            <a:ext cx="11213054" cy="936702"/>
          </a:xfrm>
          <a:prstGeom prst="rect">
            <a:avLst/>
          </a:prstGeom>
          <a:solidFill>
            <a:srgbClr val="002060"/>
          </a:solid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360"/>
              </a:spcBef>
              <a:spcAft>
                <a:spcPts val="0"/>
              </a:spcAft>
              <a:buSzPts val="1400"/>
              <a:buNone/>
              <a:defRPr sz="4400" kern="1200">
                <a:solidFill>
                  <a:schemeClr val="tx1"/>
                </a:solidFill>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2800" b="1" i="0" u="none" strike="noStrike" kern="0" cap="none" spc="0" normalizeH="0" baseline="0" noProof="0" dirty="0">
                <a:ln>
                  <a:noFill/>
                </a:ln>
                <a:solidFill>
                  <a:srgbClr val="FFC000"/>
                </a:solidFill>
                <a:effectLst/>
                <a:uLnTx/>
                <a:uFillTx/>
                <a:latin typeface="Calibri" pitchFamily="34" charset="0"/>
                <a:ea typeface="+mn-ea"/>
                <a:cs typeface="Calibri" pitchFamily="34" charset="0"/>
                <a:sym typeface="Calibri"/>
              </a:rPr>
              <a:t>    Findings</a:t>
            </a:r>
          </a:p>
        </p:txBody>
      </p:sp>
      <p:sp>
        <p:nvSpPr>
          <p:cNvPr id="2" name="Slide Number Placeholder 4">
            <a:extLst>
              <a:ext uri="{FF2B5EF4-FFF2-40B4-BE49-F238E27FC236}">
                <a16:creationId xmlns:a16="http://schemas.microsoft.com/office/drawing/2014/main" id="{D4B104B7-37B0-C9CA-1D60-4798816FF6E8}"/>
              </a:ext>
            </a:extLst>
          </p:cNvPr>
          <p:cNvSpPr txBox="1">
            <a:spLocks/>
          </p:cNvSpPr>
          <p:nvPr/>
        </p:nvSpPr>
        <p:spPr>
          <a:xfrm>
            <a:off x="11723913" y="6410781"/>
            <a:ext cx="2612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68831C8-4153-47FC-8159-9A6EA43574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EF4FBBC-D532-B514-3BA5-1557D4B8D610}"/>
              </a:ext>
            </a:extLst>
          </p:cNvPr>
          <p:cNvSpPr txBox="1"/>
          <p:nvPr/>
        </p:nvSpPr>
        <p:spPr>
          <a:xfrm>
            <a:off x="723453" y="1359161"/>
            <a:ext cx="10658138" cy="383438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2000"/>
              </a:spcAft>
              <a:buClrTx/>
              <a:buSzTx/>
              <a:buFontTx/>
              <a:buNone/>
              <a:tabLst/>
              <a:defRPr/>
            </a:pPr>
            <a:r>
              <a:rPr kumimoji="0" lang="en-US" sz="2000" b="1" i="0" u="none" strike="noStrike" kern="1200" cap="none" spc="0" normalizeH="0" baseline="0" noProof="0" dirty="0">
                <a:ln>
                  <a:noFill/>
                </a:ln>
                <a:solidFill>
                  <a:srgbClr val="0F6FC6"/>
                </a:solidFill>
                <a:effectLst/>
                <a:uLnTx/>
                <a:uFillTx/>
                <a:latin typeface="Aptos" panose="02110004020202020204"/>
                <a:ea typeface="+mn-ea"/>
                <a:cs typeface="+mn-cs"/>
              </a:rPr>
              <a:t>3. Unique Aspects of Dementia Care Planning</a:t>
            </a:r>
          </a:p>
          <a:p>
            <a:pPr marL="742950" marR="0" lvl="1" indent="-285750" algn="l" defTabSz="457200" rtl="0" eaLnBrk="0" fontAlgn="base" latinLnBrk="0" hangingPunct="0">
              <a:lnSpc>
                <a:spcPct val="100000"/>
              </a:lnSpc>
              <a:spcBef>
                <a:spcPct val="0"/>
              </a:spcBef>
              <a:spcAft>
                <a:spcPts val="15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Cognition and Communication Support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Supports cognition, communication, and behavior</a:t>
            </a:r>
          </a:p>
          <a:p>
            <a:pPr marL="742950" marR="0" lvl="1" indent="-285750" algn="l" defTabSz="457200" rtl="0" eaLnBrk="0" fontAlgn="base" latinLnBrk="0" hangingPunct="0">
              <a:lnSpc>
                <a:spcPct val="100000"/>
              </a:lnSpc>
              <a:spcBef>
                <a:spcPct val="0"/>
              </a:spcBef>
              <a:spcAft>
                <a:spcPts val="15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Quality of Life Focus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Prioritizes maintaining quality of life, not just treating the disease</a:t>
            </a:r>
          </a:p>
          <a:p>
            <a:pPr marL="742950" marR="0" lvl="1" indent="-285750" algn="l" defTabSz="457200" rtl="0" eaLnBrk="0" fontAlgn="base" latinLnBrk="0" hangingPunct="0">
              <a:lnSpc>
                <a:spcPct val="100000"/>
              </a:lnSpc>
              <a:spcBef>
                <a:spcPct val="0"/>
              </a:spcBef>
              <a:spcAft>
                <a:spcPts val="1500"/>
              </a:spcAft>
              <a:buClrTx/>
              <a:buSzTx/>
              <a:buFont typeface="Arial" panose="020B0604020202020204" pitchFamily="34" charset="0"/>
              <a:buChar char="•"/>
              <a:tabLst/>
              <a:defRPr/>
            </a:pPr>
            <a:r>
              <a:rPr kumimoji="0" lang="en-US" altLang="en-US" sz="1800" b="1" i="1" u="none" strike="noStrike" kern="1200" cap="none" spc="0" normalizeH="0" baseline="0" noProof="0" dirty="0">
                <a:ln>
                  <a:noFill/>
                </a:ln>
                <a:solidFill>
                  <a:prstClr val="black"/>
                </a:solidFill>
                <a:effectLst/>
                <a:uLnTx/>
                <a:uFillTx/>
                <a:latin typeface="Aptos" panose="02110004020202020204"/>
                <a:ea typeface="+mn-ea"/>
                <a:cs typeface="+mn-cs"/>
              </a:rPr>
              <a:t>Personhood</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 Preservation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Acknowledges the need to maintain a sense of personhood and self-determination</a:t>
            </a:r>
          </a:p>
          <a:p>
            <a:pPr marL="742950" marR="0" lvl="1" indent="-285750" algn="l" defTabSz="457200" rtl="0" eaLnBrk="0" fontAlgn="base" latinLnBrk="0" hangingPunct="0">
              <a:lnSpc>
                <a:spcPct val="100000"/>
              </a:lnSpc>
              <a:spcBef>
                <a:spcPct val="0"/>
              </a:spcBef>
              <a:spcAft>
                <a:spcPts val="15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Flexible Approach -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Adapts as needs change with each stage of the disease; and acknowledges care partner’s essential and evolving role as the dementia progresses</a:t>
            </a:r>
          </a:p>
          <a:p>
            <a:pPr marL="742950" marR="0" lvl="1" indent="-285750" algn="l" defTabSz="457200" rtl="0" eaLnBrk="0" fontAlgn="base" latinLnBrk="0" hangingPunct="0">
              <a:lnSpc>
                <a:spcPct val="100000"/>
              </a:lnSpc>
              <a:spcBef>
                <a:spcPct val="0"/>
              </a:spcBef>
              <a:spcAft>
                <a:spcPts val="150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Safety Considerations -</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 Addresses contributing factors for agitation, aggression, or safety risks</a:t>
            </a:r>
          </a:p>
          <a:p>
            <a:pPr marL="457200" marR="0" lvl="1" indent="0" algn="l" defTabSz="457200" rtl="0" eaLnBrk="1" fontAlgn="auto" latinLnBrk="0" hangingPunct="1">
              <a:lnSpc>
                <a:spcPct val="100000"/>
              </a:lnSpc>
              <a:spcBef>
                <a:spcPts val="0"/>
              </a:spcBef>
              <a:spcAft>
                <a:spcPts val="1800"/>
              </a:spcAft>
              <a:buClrTx/>
              <a:buSzPts val="1200"/>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13FDCCE4-041B-A51C-9E4C-CEC959580023}"/>
              </a:ext>
            </a:extLst>
          </p:cNvPr>
          <p:cNvPicPr>
            <a:picLocks noChangeAspect="1"/>
          </p:cNvPicPr>
          <p:nvPr/>
        </p:nvPicPr>
        <p:blipFill>
          <a:blip r:embed="rId3"/>
          <a:stretch>
            <a:fillRect/>
          </a:stretch>
        </p:blipFill>
        <p:spPr>
          <a:xfrm>
            <a:off x="0" y="0"/>
            <a:ext cx="978946" cy="935915"/>
          </a:xfrm>
          <a:prstGeom prst="rect">
            <a:avLst/>
          </a:prstGeom>
          <a:ln w="12700">
            <a:solidFill>
              <a:schemeClr val="tx1"/>
            </a:solidFill>
          </a:ln>
        </p:spPr>
      </p:pic>
      <p:sp>
        <p:nvSpPr>
          <p:cNvPr id="4" name="TextBox 3">
            <a:extLst>
              <a:ext uri="{FF2B5EF4-FFF2-40B4-BE49-F238E27FC236}">
                <a16:creationId xmlns:a16="http://schemas.microsoft.com/office/drawing/2014/main" id="{5919BD98-6D24-822E-88FB-FA80FBCDE42A}"/>
              </a:ext>
            </a:extLst>
          </p:cNvPr>
          <p:cNvSpPr txBox="1"/>
          <p:nvPr/>
        </p:nvSpPr>
        <p:spPr>
          <a:xfrm>
            <a:off x="2753958" y="5658522"/>
            <a:ext cx="1847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6990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BILH Theme Colours">
      <a:dk1>
        <a:sysClr val="windowText" lastClr="000000"/>
      </a:dk1>
      <a:lt1>
        <a:sysClr val="window" lastClr="FFFFFF"/>
      </a:lt1>
      <a:dk2>
        <a:srgbClr val="183E75"/>
      </a:dk2>
      <a:lt2>
        <a:srgbClr val="706F6F"/>
      </a:lt2>
      <a:accent1>
        <a:srgbClr val="183E75"/>
      </a:accent1>
      <a:accent2>
        <a:srgbClr val="0069B4"/>
      </a:accent2>
      <a:accent3>
        <a:srgbClr val="009EDF"/>
      </a:accent3>
      <a:accent4>
        <a:srgbClr val="784A99"/>
      </a:accent4>
      <a:accent5>
        <a:srgbClr val="F28F0F"/>
      </a:accent5>
      <a:accent6>
        <a:srgbClr val="F7C425"/>
      </a:accent6>
      <a:hlink>
        <a:srgbClr val="9D9D9C"/>
      </a:hlink>
      <a:folHlink>
        <a:srgbClr val="007CC1"/>
      </a:folHlink>
    </a:clrScheme>
    <a:fontScheme name="BILH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H_Widescreen_PPT_10_18_2019" id="{B8BC299A-E653-4E30-85A8-5F1A2D23AC37}" vid="{27E34DEB-A624-4E13-8D7C-62233F2DE241}"/>
    </a:ext>
  </a:extLst>
</a:theme>
</file>

<file path=ppt/theme/theme4.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Chan_PPT_4-3" id="{AAB8AC42-7036-2C4B-98C5-FF620FEC5C07}" vid="{2ABDB06E-42DE-F04E-9C00-9DC7EC7F15DB}"/>
    </a:ext>
  </a:ext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b29da9-7512-4ff8-84cc-0b8e167e62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16" ma:contentTypeDescription="Create a new document." ma:contentTypeScope="" ma:versionID="992f5ec1b67bcb55e5d1a1f26b424d11">
  <xsd:schema xmlns:xsd="http://www.w3.org/2001/XMLSchema" xmlns:xs="http://www.w3.org/2001/XMLSchema" xmlns:p="http://schemas.microsoft.com/office/2006/metadata/properties" xmlns:ns3="75b29da9-7512-4ff8-84cc-0b8e167e62a3" xmlns:ns4="32381bbe-c37a-420c-955f-414a93ed7286" targetNamespace="http://schemas.microsoft.com/office/2006/metadata/properties" ma:root="true" ma:fieldsID="9dc9ac4b9a3d324c73d681ff3ba86754" ns3:_="" ns4:_="">
    <xsd:import namespace="75b29da9-7512-4ff8-84cc-0b8e167e62a3"/>
    <xsd:import namespace="32381bbe-c37a-420c-955f-414a93ed728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81bbe-c37a-420c-955f-414a93ed728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8FFDA-F7D5-4A7C-A703-42B588851061}">
  <ds:schemaRefs>
    <ds:schemaRef ds:uri="http://purl.org/dc/elements/1.1/"/>
    <ds:schemaRef ds:uri="http://schemas.microsoft.com/office/2006/metadata/properties"/>
    <ds:schemaRef ds:uri="32381bbe-c37a-420c-955f-414a93ed7286"/>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75b29da9-7512-4ff8-84cc-0b8e167e62a3"/>
    <ds:schemaRef ds:uri="http://www.w3.org/XML/1998/namespace"/>
  </ds:schemaRefs>
</ds:datastoreItem>
</file>

<file path=customXml/itemProps2.xml><?xml version="1.0" encoding="utf-8"?>
<ds:datastoreItem xmlns:ds="http://schemas.openxmlformats.org/officeDocument/2006/customXml" ds:itemID="{C85DF464-18A0-481F-B520-4E9FDD763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29da9-7512-4ff8-84cc-0b8e167e62a3"/>
    <ds:schemaRef ds:uri="32381bbe-c37a-420c-955f-414a93ed7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53944-7446-4722-B5B4-B3877A8799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7959</TotalTime>
  <Words>4432</Words>
  <Application>Microsoft Office PowerPoint</Application>
  <PresentationFormat>Widescreen</PresentationFormat>
  <Paragraphs>593</Paragraphs>
  <Slides>40</Slides>
  <Notes>40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40</vt:i4>
      </vt:variant>
    </vt:vector>
  </HeadingPairs>
  <TitlesOfParts>
    <vt:vector size="57" baseType="lpstr">
      <vt:lpstr>STCaiyun</vt:lpstr>
      <vt:lpstr>Aptos</vt:lpstr>
      <vt:lpstr>Aptos Display</vt:lpstr>
      <vt:lpstr>Arial</vt:lpstr>
      <vt:lpstr>Arial Black</vt:lpstr>
      <vt:lpstr>Avenir</vt:lpstr>
      <vt:lpstr>Calibri</vt:lpstr>
      <vt:lpstr>Courier New</vt:lpstr>
      <vt:lpstr>Noto Sans Symbols</vt:lpstr>
      <vt:lpstr>Symbol</vt:lpstr>
      <vt:lpstr>Times New Roman</vt:lpstr>
      <vt:lpstr>Wingdings</vt:lpstr>
      <vt:lpstr>2_Blue Presentation Template - MA HHS - small logos</vt:lpstr>
      <vt:lpstr>3_Blue Presentation Template - MA HHS - small logos</vt:lpstr>
      <vt:lpstr>1_Office Theme</vt:lpstr>
      <vt:lpstr>2_Standard</vt:lpstr>
      <vt:lpstr>2_Office Theme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Preliminary Proposal for Further Development     Pilot a Care Ecosystem Program in Massachusetts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pam.macleod@mass.gov</dc:creator>
  <cp:lastModifiedBy>MacLeod, Pam (EHS)</cp:lastModifiedBy>
  <cp:revision>395</cp:revision>
  <cp:lastPrinted>2025-01-06T18:35:38Z</cp:lastPrinted>
  <dcterms:created xsi:type="dcterms:W3CDTF">2021-12-30T21:26:11Z</dcterms:created>
  <dcterms:modified xsi:type="dcterms:W3CDTF">2025-01-06T19:09:10Z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