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2" r:id="rId5"/>
    <p:sldMasterId id="2147483690" r:id="rId6"/>
    <p:sldMasterId id="2147483692" r:id="rId7"/>
    <p:sldMasterId id="2147483696" r:id="rId8"/>
    <p:sldMasterId id="2147483701" r:id="rId9"/>
  </p:sldMasterIdLst>
  <p:notesMasterIdLst>
    <p:notesMasterId r:id="rId57"/>
  </p:notesMasterIdLst>
  <p:sldIdLst>
    <p:sldId id="472" r:id="rId10"/>
    <p:sldId id="837" r:id="rId11"/>
    <p:sldId id="812" r:id="rId12"/>
    <p:sldId id="839" r:id="rId13"/>
    <p:sldId id="329" r:id="rId14"/>
    <p:sldId id="3906" r:id="rId15"/>
    <p:sldId id="2145707465" r:id="rId16"/>
    <p:sldId id="2145707466" r:id="rId17"/>
    <p:sldId id="2145707468" r:id="rId18"/>
    <p:sldId id="2145707470" r:id="rId19"/>
    <p:sldId id="2145707452" r:id="rId20"/>
    <p:sldId id="2145707467" r:id="rId21"/>
    <p:sldId id="2145707444" r:id="rId22"/>
    <p:sldId id="2145707450" r:id="rId23"/>
    <p:sldId id="2145707475" r:id="rId24"/>
    <p:sldId id="2145707473" r:id="rId25"/>
    <p:sldId id="2145707453" r:id="rId26"/>
    <p:sldId id="2145707464" r:id="rId27"/>
    <p:sldId id="2145707456" r:id="rId28"/>
    <p:sldId id="2145707457" r:id="rId29"/>
    <p:sldId id="2145707458" r:id="rId30"/>
    <p:sldId id="2145707463" r:id="rId31"/>
    <p:sldId id="2145707472" r:id="rId32"/>
    <p:sldId id="2145707471" r:id="rId33"/>
    <p:sldId id="2145707474" r:id="rId34"/>
    <p:sldId id="2145707477" r:id="rId35"/>
    <p:sldId id="2145707459" r:id="rId36"/>
    <p:sldId id="2145727320" r:id="rId37"/>
    <p:sldId id="256" r:id="rId38"/>
    <p:sldId id="269" r:id="rId39"/>
    <p:sldId id="268" r:id="rId40"/>
    <p:sldId id="2145727322" r:id="rId41"/>
    <p:sldId id="267" r:id="rId42"/>
    <p:sldId id="2145727323" r:id="rId43"/>
    <p:sldId id="272" r:id="rId44"/>
    <p:sldId id="840" r:id="rId45"/>
    <p:sldId id="2145727159" r:id="rId46"/>
    <p:sldId id="687" r:id="rId47"/>
    <p:sldId id="261" r:id="rId48"/>
    <p:sldId id="698" r:id="rId49"/>
    <p:sldId id="2145727317" r:id="rId50"/>
    <p:sldId id="2145727308" r:id="rId51"/>
    <p:sldId id="270" r:id="rId52"/>
    <p:sldId id="257" r:id="rId53"/>
    <p:sldId id="2145727315" r:id="rId54"/>
    <p:sldId id="2145727318" r:id="rId55"/>
    <p:sldId id="813" r:id="rId56"/>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A50036-BB00-2B58-AC14-87F4EC3FA9B4}" name="Roberts, Nicholas P. (ELD)" initials="RNP(" userId="S::Nicholas.P.Roberts@mass.gov::e42477b6-73ba-4779-9746-b20104d57a5b" providerId="AD"/>
  <p188:author id="{C5784F77-BEC9-907E-5D14-6FEEE20296AA}" name="Philbrick, Shannon (ELD)" initials="PS(" userId="S::shannon.philbrick@mass.gov::6bfe0104-2f17-4a97-a9c3-3b4a60c642d5" providerId="AD"/>
  <p188:author id="{14D1DFED-80A6-11E3-D81A-820FA11158B4}" name="Vidler, Lynn (ELD)" initials="VL(" userId="S::Lynn.Vidler@mass.gov::1675df6e-cb8d-4bc7-97a2-e341fd57e1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FBA"/>
    <a:srgbClr val="D7E0FD"/>
    <a:srgbClr val="FFD03B"/>
    <a:srgbClr val="F45F0C"/>
    <a:srgbClr val="4604BC"/>
    <a:srgbClr val="FFEEB9"/>
    <a:srgbClr val="CAEAFE"/>
    <a:srgbClr val="0039AC"/>
    <a:srgbClr val="DAF0FE"/>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90" d="100"/>
          <a:sy n="90" d="100"/>
        </p:scale>
        <p:origin x="2166" y="8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3">
        <a:alpha val="0"/>
      </a:schemeClr>
    </dgm:fillClrLst>
    <dgm:linClrLst meth="repeat">
      <a:schemeClr val="accent3">
        <a:alpha val="0"/>
      </a:schemeClr>
    </dgm:linClrLst>
    <dgm:effectClrLst/>
    <dgm:txLinClrLst/>
    <dgm:txFillClrLst meth="repeat">
      <a:schemeClr val="accent3"/>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DBEEE-CBA8-45A0-BA59-1206E0CEB99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B0BCEA1-DEF9-4057-819F-A69F38DD7B42}">
      <dgm:prSet/>
      <dgm:spPr/>
      <dgm:t>
        <a:bodyPr/>
        <a:lstStyle/>
        <a:p>
          <a:r>
            <a:rPr lang="en-US"/>
            <a:t>PACE stands for “Program of All-inclusive Care for the Elderly”: is a </a:t>
          </a:r>
          <a:r>
            <a:rPr lang="en-US" b="1"/>
            <a:t>provider-based</a:t>
          </a:r>
          <a:r>
            <a:rPr lang="en-US"/>
            <a:t>, fully integrated healthcare plan for individuals who are aged 55 and over and have significant healthcare needs. </a:t>
          </a:r>
        </a:p>
      </dgm:t>
    </dgm:pt>
    <dgm:pt modelId="{C3EDA42E-A624-44B2-82DF-94DA388B6DD8}" type="parTrans" cxnId="{522CAF7F-D2B5-462D-8655-25D0542811DC}">
      <dgm:prSet/>
      <dgm:spPr/>
      <dgm:t>
        <a:bodyPr/>
        <a:lstStyle/>
        <a:p>
          <a:endParaRPr lang="en-US"/>
        </a:p>
      </dgm:t>
    </dgm:pt>
    <dgm:pt modelId="{38C30D41-6D34-41EB-9074-573FE188C45A}" type="sibTrans" cxnId="{522CAF7F-D2B5-462D-8655-25D0542811DC}">
      <dgm:prSet/>
      <dgm:spPr/>
      <dgm:t>
        <a:bodyPr/>
        <a:lstStyle/>
        <a:p>
          <a:endParaRPr lang="en-US"/>
        </a:p>
      </dgm:t>
    </dgm:pt>
    <dgm:pt modelId="{0CB14928-6C29-4A38-8B86-FA2F0870E5B0}">
      <dgm:prSet/>
      <dgm:spPr/>
      <dgm:t>
        <a:bodyPr/>
        <a:lstStyle/>
        <a:p>
          <a:r>
            <a:rPr lang="en-US"/>
            <a:t>PACE is the alternative to the nursing home; you get all the care you need all while staying put in your community where you feel comfortable. </a:t>
          </a:r>
        </a:p>
      </dgm:t>
    </dgm:pt>
    <dgm:pt modelId="{797E5605-B957-4C95-BC20-D1E5A190835E}" type="parTrans" cxnId="{E1947F51-F9FC-472C-9147-F9651EAF5660}">
      <dgm:prSet/>
      <dgm:spPr/>
      <dgm:t>
        <a:bodyPr/>
        <a:lstStyle/>
        <a:p>
          <a:endParaRPr lang="en-US"/>
        </a:p>
      </dgm:t>
    </dgm:pt>
    <dgm:pt modelId="{06ED5C1B-0C21-4B74-9FC8-A38B9F91BB97}" type="sibTrans" cxnId="{E1947F51-F9FC-472C-9147-F9651EAF5660}">
      <dgm:prSet/>
      <dgm:spPr/>
      <dgm:t>
        <a:bodyPr/>
        <a:lstStyle/>
        <a:p>
          <a:endParaRPr lang="en-US"/>
        </a:p>
      </dgm:t>
    </dgm:pt>
    <dgm:pt modelId="{E5D7F88C-83E8-4621-9853-E9E181FDC1BB}" type="pres">
      <dgm:prSet presAssocID="{646DBEEE-CBA8-45A0-BA59-1206E0CEB99D}" presName="hierChild1" presStyleCnt="0">
        <dgm:presLayoutVars>
          <dgm:chPref val="1"/>
          <dgm:dir/>
          <dgm:animOne val="branch"/>
          <dgm:animLvl val="lvl"/>
          <dgm:resizeHandles/>
        </dgm:presLayoutVars>
      </dgm:prSet>
      <dgm:spPr/>
    </dgm:pt>
    <dgm:pt modelId="{D7D2586C-7202-4CD9-8C7E-E67B92FF4EF5}" type="pres">
      <dgm:prSet presAssocID="{4B0BCEA1-DEF9-4057-819F-A69F38DD7B42}" presName="hierRoot1" presStyleCnt="0"/>
      <dgm:spPr/>
    </dgm:pt>
    <dgm:pt modelId="{0EE32B8A-7C0C-4E3D-9E9B-5E252E35C9B8}" type="pres">
      <dgm:prSet presAssocID="{4B0BCEA1-DEF9-4057-819F-A69F38DD7B42}" presName="composite" presStyleCnt="0"/>
      <dgm:spPr/>
    </dgm:pt>
    <dgm:pt modelId="{52958E08-3CF3-46D2-8CE9-7529265937E6}" type="pres">
      <dgm:prSet presAssocID="{4B0BCEA1-DEF9-4057-819F-A69F38DD7B42}" presName="background" presStyleLbl="node0" presStyleIdx="0" presStyleCnt="2"/>
      <dgm:spPr/>
    </dgm:pt>
    <dgm:pt modelId="{046E7A15-4029-467A-AC10-F198789A1E2C}" type="pres">
      <dgm:prSet presAssocID="{4B0BCEA1-DEF9-4057-819F-A69F38DD7B42}" presName="text" presStyleLbl="fgAcc0" presStyleIdx="0" presStyleCnt="2">
        <dgm:presLayoutVars>
          <dgm:chPref val="3"/>
        </dgm:presLayoutVars>
      </dgm:prSet>
      <dgm:spPr/>
    </dgm:pt>
    <dgm:pt modelId="{AAE9ECC5-3B25-459B-8049-8D0D59A8EE58}" type="pres">
      <dgm:prSet presAssocID="{4B0BCEA1-DEF9-4057-819F-A69F38DD7B42}" presName="hierChild2" presStyleCnt="0"/>
      <dgm:spPr/>
    </dgm:pt>
    <dgm:pt modelId="{ACF74715-9A51-4239-B5C7-1374572BD296}" type="pres">
      <dgm:prSet presAssocID="{0CB14928-6C29-4A38-8B86-FA2F0870E5B0}" presName="hierRoot1" presStyleCnt="0"/>
      <dgm:spPr/>
    </dgm:pt>
    <dgm:pt modelId="{ABB90A19-9AC2-479F-A97D-E8A698C83985}" type="pres">
      <dgm:prSet presAssocID="{0CB14928-6C29-4A38-8B86-FA2F0870E5B0}" presName="composite" presStyleCnt="0"/>
      <dgm:spPr/>
    </dgm:pt>
    <dgm:pt modelId="{D8AB87D0-96EB-47A1-8261-CAC984A550EE}" type="pres">
      <dgm:prSet presAssocID="{0CB14928-6C29-4A38-8B86-FA2F0870E5B0}" presName="background" presStyleLbl="node0" presStyleIdx="1" presStyleCnt="2"/>
      <dgm:spPr/>
    </dgm:pt>
    <dgm:pt modelId="{C25157FC-1B02-4D79-8F92-5D403231658C}" type="pres">
      <dgm:prSet presAssocID="{0CB14928-6C29-4A38-8B86-FA2F0870E5B0}" presName="text" presStyleLbl="fgAcc0" presStyleIdx="1" presStyleCnt="2">
        <dgm:presLayoutVars>
          <dgm:chPref val="3"/>
        </dgm:presLayoutVars>
      </dgm:prSet>
      <dgm:spPr/>
    </dgm:pt>
    <dgm:pt modelId="{5C51F14B-E75A-449B-A74A-B3EFE22046F9}" type="pres">
      <dgm:prSet presAssocID="{0CB14928-6C29-4A38-8B86-FA2F0870E5B0}" presName="hierChild2" presStyleCnt="0"/>
      <dgm:spPr/>
    </dgm:pt>
  </dgm:ptLst>
  <dgm:cxnLst>
    <dgm:cxn modelId="{2B5F8C06-5DA2-4FE3-AB0C-603133E41B94}" type="presOf" srcId="{646DBEEE-CBA8-45A0-BA59-1206E0CEB99D}" destId="{E5D7F88C-83E8-4621-9853-E9E181FDC1BB}" srcOrd="0" destOrd="0" presId="urn:microsoft.com/office/officeart/2005/8/layout/hierarchy1"/>
    <dgm:cxn modelId="{E1947F51-F9FC-472C-9147-F9651EAF5660}" srcId="{646DBEEE-CBA8-45A0-BA59-1206E0CEB99D}" destId="{0CB14928-6C29-4A38-8B86-FA2F0870E5B0}" srcOrd="1" destOrd="0" parTransId="{797E5605-B957-4C95-BC20-D1E5A190835E}" sibTransId="{06ED5C1B-0C21-4B74-9FC8-A38B9F91BB97}"/>
    <dgm:cxn modelId="{522CAF7F-D2B5-462D-8655-25D0542811DC}" srcId="{646DBEEE-CBA8-45A0-BA59-1206E0CEB99D}" destId="{4B0BCEA1-DEF9-4057-819F-A69F38DD7B42}" srcOrd="0" destOrd="0" parTransId="{C3EDA42E-A624-44B2-82DF-94DA388B6DD8}" sibTransId="{38C30D41-6D34-41EB-9074-573FE188C45A}"/>
    <dgm:cxn modelId="{30FB4484-B9A8-452C-A135-EECDBC6C617A}" type="presOf" srcId="{4B0BCEA1-DEF9-4057-819F-A69F38DD7B42}" destId="{046E7A15-4029-467A-AC10-F198789A1E2C}" srcOrd="0" destOrd="0" presId="urn:microsoft.com/office/officeart/2005/8/layout/hierarchy1"/>
    <dgm:cxn modelId="{04F03FB9-57A0-4B2E-A5CD-51081E05E947}" type="presOf" srcId="{0CB14928-6C29-4A38-8B86-FA2F0870E5B0}" destId="{C25157FC-1B02-4D79-8F92-5D403231658C}" srcOrd="0" destOrd="0" presId="urn:microsoft.com/office/officeart/2005/8/layout/hierarchy1"/>
    <dgm:cxn modelId="{5B214711-FF5F-4903-B6FB-4985E4B48242}" type="presParOf" srcId="{E5D7F88C-83E8-4621-9853-E9E181FDC1BB}" destId="{D7D2586C-7202-4CD9-8C7E-E67B92FF4EF5}" srcOrd="0" destOrd="0" presId="urn:microsoft.com/office/officeart/2005/8/layout/hierarchy1"/>
    <dgm:cxn modelId="{94DA3C9F-AD2B-4F1D-AEAE-DDA6408FEB56}" type="presParOf" srcId="{D7D2586C-7202-4CD9-8C7E-E67B92FF4EF5}" destId="{0EE32B8A-7C0C-4E3D-9E9B-5E252E35C9B8}" srcOrd="0" destOrd="0" presId="urn:microsoft.com/office/officeart/2005/8/layout/hierarchy1"/>
    <dgm:cxn modelId="{4EA366A5-E459-43F5-99CB-D9DEEA9E151A}" type="presParOf" srcId="{0EE32B8A-7C0C-4E3D-9E9B-5E252E35C9B8}" destId="{52958E08-3CF3-46D2-8CE9-7529265937E6}" srcOrd="0" destOrd="0" presId="urn:microsoft.com/office/officeart/2005/8/layout/hierarchy1"/>
    <dgm:cxn modelId="{16311049-5B57-4577-A01B-1F389EDF5DBC}" type="presParOf" srcId="{0EE32B8A-7C0C-4E3D-9E9B-5E252E35C9B8}" destId="{046E7A15-4029-467A-AC10-F198789A1E2C}" srcOrd="1" destOrd="0" presId="urn:microsoft.com/office/officeart/2005/8/layout/hierarchy1"/>
    <dgm:cxn modelId="{437576BA-9052-423A-AB55-89A7163C89EC}" type="presParOf" srcId="{D7D2586C-7202-4CD9-8C7E-E67B92FF4EF5}" destId="{AAE9ECC5-3B25-459B-8049-8D0D59A8EE58}" srcOrd="1" destOrd="0" presId="urn:microsoft.com/office/officeart/2005/8/layout/hierarchy1"/>
    <dgm:cxn modelId="{BA4A426F-4E57-46E9-ACD3-31B02276DC84}" type="presParOf" srcId="{E5D7F88C-83E8-4621-9853-E9E181FDC1BB}" destId="{ACF74715-9A51-4239-B5C7-1374572BD296}" srcOrd="1" destOrd="0" presId="urn:microsoft.com/office/officeart/2005/8/layout/hierarchy1"/>
    <dgm:cxn modelId="{EE594518-5332-43EF-997E-A443F97313E9}" type="presParOf" srcId="{ACF74715-9A51-4239-B5C7-1374572BD296}" destId="{ABB90A19-9AC2-479F-A97D-E8A698C83985}" srcOrd="0" destOrd="0" presId="urn:microsoft.com/office/officeart/2005/8/layout/hierarchy1"/>
    <dgm:cxn modelId="{EE07B258-BD40-4347-9FFF-5DE85D4B0CFD}" type="presParOf" srcId="{ABB90A19-9AC2-479F-A97D-E8A698C83985}" destId="{D8AB87D0-96EB-47A1-8261-CAC984A550EE}" srcOrd="0" destOrd="0" presId="urn:microsoft.com/office/officeart/2005/8/layout/hierarchy1"/>
    <dgm:cxn modelId="{A392B01E-809D-4433-A3EE-69FED7FCF31A}" type="presParOf" srcId="{ABB90A19-9AC2-479F-A97D-E8A698C83985}" destId="{C25157FC-1B02-4D79-8F92-5D403231658C}" srcOrd="1" destOrd="0" presId="urn:microsoft.com/office/officeart/2005/8/layout/hierarchy1"/>
    <dgm:cxn modelId="{96B8799E-B7AF-473D-99ED-257E85160F83}" type="presParOf" srcId="{ACF74715-9A51-4239-B5C7-1374572BD296}" destId="{5C51F14B-E75A-449B-A74A-B3EFE22046F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4E8A7-06A8-4C66-801C-32F77148353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1B842EA0-6AF7-40CB-AC99-03CF67327C2E}">
      <dgm:prSet/>
      <dgm:spPr>
        <a:solidFill>
          <a:schemeClr val="accent5">
            <a:lumMod val="75000"/>
          </a:schemeClr>
        </a:solidFill>
      </dgm:spPr>
      <dgm:t>
        <a:bodyPr/>
        <a:lstStyle/>
        <a:p>
          <a:r>
            <a:rPr lang="en-US" dirty="0">
              <a:latin typeface="Palatino Linotype" panose="02040502050505030304" pitchFamily="18" charset="0"/>
              <a:cs typeface="Arial"/>
            </a:rPr>
            <a:t>A Medicare program and Medicaid state option that gives community-based care and services to </a:t>
          </a:r>
          <a:r>
            <a:rPr lang="en-US" b="1" dirty="0">
              <a:latin typeface="Palatino Linotype" panose="02040502050505030304" pitchFamily="18" charset="0"/>
              <a:cs typeface="Arial"/>
            </a:rPr>
            <a:t>people 55 or older </a:t>
          </a:r>
          <a:r>
            <a:rPr lang="en-US" dirty="0">
              <a:latin typeface="Palatino Linotype" panose="02040502050505030304" pitchFamily="18" charset="0"/>
              <a:cs typeface="Arial"/>
            </a:rPr>
            <a:t>who otherwise would need a </a:t>
          </a:r>
          <a:r>
            <a:rPr lang="en-US" b="1" dirty="0">
              <a:latin typeface="Palatino Linotype" panose="02040502050505030304" pitchFamily="18" charset="0"/>
              <a:cs typeface="Arial"/>
            </a:rPr>
            <a:t>nursing home level of care</a:t>
          </a:r>
          <a:r>
            <a:rPr lang="en-US" dirty="0">
              <a:latin typeface="+mn-lt"/>
            </a:rPr>
            <a:t>.</a:t>
          </a:r>
        </a:p>
      </dgm:t>
    </dgm:pt>
    <dgm:pt modelId="{43C1D711-129A-491C-9F65-638D06A5A1CA}" type="parTrans" cxnId="{8AE2211D-15CD-4511-B4E5-8BE4D1326FE4}">
      <dgm:prSet/>
      <dgm:spPr/>
      <dgm:t>
        <a:bodyPr/>
        <a:lstStyle/>
        <a:p>
          <a:endParaRPr lang="en-US"/>
        </a:p>
      </dgm:t>
    </dgm:pt>
    <dgm:pt modelId="{817746D2-2842-4223-82E9-59E65B132E06}" type="sibTrans" cxnId="{8AE2211D-15CD-4511-B4E5-8BE4D1326FE4}">
      <dgm:prSet/>
      <dgm:spPr/>
      <dgm:t>
        <a:bodyPr/>
        <a:lstStyle/>
        <a:p>
          <a:endParaRPr lang="en-US"/>
        </a:p>
      </dgm:t>
    </dgm:pt>
    <dgm:pt modelId="{306E6BCB-AE82-407D-A56F-D9A3F04F9DA2}">
      <dgm:prSet/>
      <dgm:spPr>
        <a:solidFill>
          <a:schemeClr val="accent5">
            <a:lumMod val="75000"/>
          </a:schemeClr>
        </a:solidFill>
      </dgm:spPr>
      <dgm:t>
        <a:bodyPr/>
        <a:lstStyle/>
        <a:p>
          <a:r>
            <a:rPr lang="en-US" dirty="0">
              <a:latin typeface="Palatino Linotype" panose="02040502050505030304" pitchFamily="18" charset="0"/>
              <a:cs typeface="Arial"/>
            </a:rPr>
            <a:t>An integrated system of care for the frail elderly that is</a:t>
          </a:r>
          <a:r>
            <a:rPr lang="en-US" dirty="0">
              <a:latin typeface="Palatino Linotype" panose="02040502050505030304" pitchFamily="18" charset="0"/>
            </a:rPr>
            <a:t>:</a:t>
          </a:r>
        </a:p>
      </dgm:t>
    </dgm:pt>
    <dgm:pt modelId="{BB38D378-30B7-4BD4-9465-BFEA83382784}" type="parTrans" cxnId="{710162FF-8D33-4E71-9F77-7FC14A95E13B}">
      <dgm:prSet/>
      <dgm:spPr/>
      <dgm:t>
        <a:bodyPr/>
        <a:lstStyle/>
        <a:p>
          <a:endParaRPr lang="en-US"/>
        </a:p>
      </dgm:t>
    </dgm:pt>
    <dgm:pt modelId="{401F57C0-7798-4DAE-BD04-DA9F98B80398}" type="sibTrans" cxnId="{710162FF-8D33-4E71-9F77-7FC14A95E13B}">
      <dgm:prSet/>
      <dgm:spPr/>
      <dgm:t>
        <a:bodyPr/>
        <a:lstStyle/>
        <a:p>
          <a:endParaRPr lang="en-US"/>
        </a:p>
      </dgm:t>
    </dgm:pt>
    <dgm:pt modelId="{785FE608-FB97-45D0-9E6B-F213622051DF}">
      <dgm:prSet custT="1"/>
      <dgm:spPr/>
      <dgm:t>
        <a:bodyPr/>
        <a:lstStyle/>
        <a:p>
          <a:r>
            <a:rPr lang="en-US" sz="1600" dirty="0">
              <a:latin typeface="Palatino Linotype" panose="02040502050505030304" pitchFamily="18" charset="0"/>
              <a:cs typeface="Arial"/>
            </a:rPr>
            <a:t>Community-based</a:t>
          </a:r>
        </a:p>
      </dgm:t>
    </dgm:pt>
    <dgm:pt modelId="{47D0C6C9-8D88-4AE4-A7E3-F0FE5E025F6A}" type="parTrans" cxnId="{42318BE8-1F49-441B-A6DD-876B3A7576C4}">
      <dgm:prSet/>
      <dgm:spPr/>
      <dgm:t>
        <a:bodyPr/>
        <a:lstStyle/>
        <a:p>
          <a:endParaRPr lang="en-US"/>
        </a:p>
      </dgm:t>
    </dgm:pt>
    <dgm:pt modelId="{38E77ADA-AB84-4C98-B0BD-51C6DA723E77}" type="sibTrans" cxnId="{42318BE8-1F49-441B-A6DD-876B3A7576C4}">
      <dgm:prSet/>
      <dgm:spPr/>
      <dgm:t>
        <a:bodyPr/>
        <a:lstStyle/>
        <a:p>
          <a:endParaRPr lang="en-US"/>
        </a:p>
      </dgm:t>
    </dgm:pt>
    <dgm:pt modelId="{BBB591F3-1E47-4107-A69A-2774F8A6ECD1}">
      <dgm:prSet custT="1"/>
      <dgm:spPr/>
      <dgm:t>
        <a:bodyPr/>
        <a:lstStyle/>
        <a:p>
          <a:r>
            <a:rPr lang="en-US" sz="1600" dirty="0">
              <a:latin typeface="Palatino Linotype" panose="02040502050505030304" pitchFamily="18" charset="0"/>
              <a:cs typeface="Arial"/>
            </a:rPr>
            <a:t>Comprehensive</a:t>
          </a:r>
          <a:endParaRPr lang="en-US" sz="1400" dirty="0">
            <a:latin typeface="Palatino Linotype" panose="02040502050505030304" pitchFamily="18" charset="0"/>
            <a:cs typeface="Arial"/>
          </a:endParaRPr>
        </a:p>
      </dgm:t>
    </dgm:pt>
    <dgm:pt modelId="{74BC0A06-72DE-4E0E-8F8A-D119F9B9CA41}" type="parTrans" cxnId="{B4559747-EEC2-4ABA-9993-8DA5CC8705A5}">
      <dgm:prSet/>
      <dgm:spPr/>
      <dgm:t>
        <a:bodyPr/>
        <a:lstStyle/>
        <a:p>
          <a:endParaRPr lang="en-US"/>
        </a:p>
      </dgm:t>
    </dgm:pt>
    <dgm:pt modelId="{D265D288-2F87-43D8-A228-47553B573778}" type="sibTrans" cxnId="{B4559747-EEC2-4ABA-9993-8DA5CC8705A5}">
      <dgm:prSet/>
      <dgm:spPr/>
      <dgm:t>
        <a:bodyPr/>
        <a:lstStyle/>
        <a:p>
          <a:endParaRPr lang="en-US"/>
        </a:p>
      </dgm:t>
    </dgm:pt>
    <dgm:pt modelId="{BCBC0B4C-4B87-48E5-9A81-F96AC0AFE2B3}">
      <dgm:prSet custT="1"/>
      <dgm:spPr/>
      <dgm:t>
        <a:bodyPr/>
        <a:lstStyle/>
        <a:p>
          <a:r>
            <a:rPr lang="en-US" sz="1600" dirty="0">
              <a:latin typeface="Palatino Linotype" panose="02040502050505030304" pitchFamily="18" charset="0"/>
              <a:cs typeface="Arial"/>
            </a:rPr>
            <a:t>Capitated</a:t>
          </a:r>
        </a:p>
      </dgm:t>
    </dgm:pt>
    <dgm:pt modelId="{01EDDB04-055B-4B02-B121-D55272F30D34}" type="parTrans" cxnId="{D87D5A9A-AD1D-4058-A207-4BB8AC7C85DC}">
      <dgm:prSet/>
      <dgm:spPr/>
      <dgm:t>
        <a:bodyPr/>
        <a:lstStyle/>
        <a:p>
          <a:endParaRPr lang="en-US"/>
        </a:p>
      </dgm:t>
    </dgm:pt>
    <dgm:pt modelId="{4A1B8AFF-0902-49F8-A97E-77E8C1EE7345}" type="sibTrans" cxnId="{D87D5A9A-AD1D-4058-A207-4BB8AC7C85DC}">
      <dgm:prSet/>
      <dgm:spPr/>
      <dgm:t>
        <a:bodyPr/>
        <a:lstStyle/>
        <a:p>
          <a:endParaRPr lang="en-US"/>
        </a:p>
      </dgm:t>
    </dgm:pt>
    <dgm:pt modelId="{9BCE00AF-261D-4BCB-8773-C4FB1555A830}">
      <dgm:prSet custT="1"/>
      <dgm:spPr>
        <a:ln>
          <a:solidFill>
            <a:schemeClr val="accent5">
              <a:lumMod val="40000"/>
              <a:lumOff val="60000"/>
              <a:alpha val="90000"/>
            </a:schemeClr>
          </a:solidFill>
        </a:ln>
      </dgm:spPr>
      <dgm:t>
        <a:bodyPr/>
        <a:lstStyle/>
        <a:p>
          <a:r>
            <a:rPr lang="en-US" sz="1600" dirty="0">
              <a:latin typeface="Palatino Linotype" panose="02040502050505030304" pitchFamily="18" charset="0"/>
              <a:cs typeface="Arial"/>
            </a:rPr>
            <a:t>Coordinate</a:t>
          </a:r>
          <a:r>
            <a:rPr lang="en-US" sz="1600" dirty="0">
              <a:latin typeface="+mn-lt"/>
              <a:cs typeface="Arial"/>
            </a:rPr>
            <a:t>d</a:t>
          </a:r>
        </a:p>
      </dgm:t>
    </dgm:pt>
    <dgm:pt modelId="{A93DC597-C2F8-428B-8AF9-E8BCB7688953}" type="parTrans" cxnId="{59F07F1A-668B-4F3A-9A49-6CE1EE9611DC}">
      <dgm:prSet/>
      <dgm:spPr/>
      <dgm:t>
        <a:bodyPr/>
        <a:lstStyle/>
        <a:p>
          <a:endParaRPr lang="en-US"/>
        </a:p>
      </dgm:t>
    </dgm:pt>
    <dgm:pt modelId="{13A37D95-5580-4E28-9EAF-9737CCCFEA82}" type="sibTrans" cxnId="{59F07F1A-668B-4F3A-9A49-6CE1EE9611DC}">
      <dgm:prSet/>
      <dgm:spPr/>
      <dgm:t>
        <a:bodyPr/>
        <a:lstStyle/>
        <a:p>
          <a:endParaRPr lang="en-US"/>
        </a:p>
      </dgm:t>
    </dgm:pt>
    <dgm:pt modelId="{363E7133-76F6-724A-BD11-27DAC96A2060}" type="pres">
      <dgm:prSet presAssocID="{C5E4E8A7-06A8-4C66-801C-32F771483533}" presName="Name0" presStyleCnt="0">
        <dgm:presLayoutVars>
          <dgm:dir/>
          <dgm:animLvl val="lvl"/>
          <dgm:resizeHandles val="exact"/>
        </dgm:presLayoutVars>
      </dgm:prSet>
      <dgm:spPr/>
    </dgm:pt>
    <dgm:pt modelId="{61F8814B-CB31-354A-A10C-58EEC72ECED5}" type="pres">
      <dgm:prSet presAssocID="{306E6BCB-AE82-407D-A56F-D9A3F04F9DA2}" presName="boxAndChildren" presStyleCnt="0"/>
      <dgm:spPr/>
    </dgm:pt>
    <dgm:pt modelId="{557B45A2-8255-104D-950D-4744A6EC5F3D}" type="pres">
      <dgm:prSet presAssocID="{306E6BCB-AE82-407D-A56F-D9A3F04F9DA2}" presName="parentTextBox" presStyleLbl="node1" presStyleIdx="0" presStyleCnt="2"/>
      <dgm:spPr/>
    </dgm:pt>
    <dgm:pt modelId="{F9D1467D-D50B-1145-A65B-810DD2CCBA1B}" type="pres">
      <dgm:prSet presAssocID="{306E6BCB-AE82-407D-A56F-D9A3F04F9DA2}" presName="entireBox" presStyleLbl="node1" presStyleIdx="0" presStyleCnt="2" custLinFactNeighborX="-6150" custLinFactNeighborY="983"/>
      <dgm:spPr/>
    </dgm:pt>
    <dgm:pt modelId="{C223EB2B-4BB8-4D4C-BEDD-C1DE25C450BC}" type="pres">
      <dgm:prSet presAssocID="{306E6BCB-AE82-407D-A56F-D9A3F04F9DA2}" presName="descendantBox" presStyleCnt="0"/>
      <dgm:spPr/>
    </dgm:pt>
    <dgm:pt modelId="{8565BAA1-9E31-8941-AC80-E2FD1C2727C4}" type="pres">
      <dgm:prSet presAssocID="{785FE608-FB97-45D0-9E6B-F213622051DF}" presName="childTextBox" presStyleLbl="fgAccFollowNode1" presStyleIdx="0" presStyleCnt="4">
        <dgm:presLayoutVars>
          <dgm:bulletEnabled val="1"/>
        </dgm:presLayoutVars>
      </dgm:prSet>
      <dgm:spPr/>
    </dgm:pt>
    <dgm:pt modelId="{E959606C-ECAE-9449-9C68-B41986C9C28B}" type="pres">
      <dgm:prSet presAssocID="{BBB591F3-1E47-4107-A69A-2774F8A6ECD1}" presName="childTextBox" presStyleLbl="fgAccFollowNode1" presStyleIdx="1" presStyleCnt="4">
        <dgm:presLayoutVars>
          <dgm:bulletEnabled val="1"/>
        </dgm:presLayoutVars>
      </dgm:prSet>
      <dgm:spPr/>
    </dgm:pt>
    <dgm:pt modelId="{51981880-0C44-F748-828B-CF52CC2BE8C2}" type="pres">
      <dgm:prSet presAssocID="{BCBC0B4C-4B87-48E5-9A81-F96AC0AFE2B3}" presName="childTextBox" presStyleLbl="fgAccFollowNode1" presStyleIdx="2" presStyleCnt="4">
        <dgm:presLayoutVars>
          <dgm:bulletEnabled val="1"/>
        </dgm:presLayoutVars>
      </dgm:prSet>
      <dgm:spPr/>
    </dgm:pt>
    <dgm:pt modelId="{1C29F74B-A398-BA42-9AB7-29056F54DE7B}" type="pres">
      <dgm:prSet presAssocID="{9BCE00AF-261D-4BCB-8773-C4FB1555A830}" presName="childTextBox" presStyleLbl="fgAccFollowNode1" presStyleIdx="3" presStyleCnt="4">
        <dgm:presLayoutVars>
          <dgm:bulletEnabled val="1"/>
        </dgm:presLayoutVars>
      </dgm:prSet>
      <dgm:spPr/>
    </dgm:pt>
    <dgm:pt modelId="{B065D7B6-DAF6-FC48-BD3D-A2CF1ABCF511}" type="pres">
      <dgm:prSet presAssocID="{817746D2-2842-4223-82E9-59E65B132E06}" presName="sp" presStyleCnt="0"/>
      <dgm:spPr/>
    </dgm:pt>
    <dgm:pt modelId="{00B5CC3F-021C-9941-B2B7-8596650E3328}" type="pres">
      <dgm:prSet presAssocID="{1B842EA0-6AF7-40CB-AC99-03CF67327C2E}" presName="arrowAndChildren" presStyleCnt="0"/>
      <dgm:spPr/>
    </dgm:pt>
    <dgm:pt modelId="{AA9F9669-7410-FF4F-A106-77EC85ED2F3B}" type="pres">
      <dgm:prSet presAssocID="{1B842EA0-6AF7-40CB-AC99-03CF67327C2E}" presName="parentTextArrow" presStyleLbl="node1" presStyleIdx="1" presStyleCnt="2"/>
      <dgm:spPr/>
    </dgm:pt>
  </dgm:ptLst>
  <dgm:cxnLst>
    <dgm:cxn modelId="{DEC23D0D-BC29-B14B-8CE0-C52795E50BAC}" type="presOf" srcId="{1B842EA0-6AF7-40CB-AC99-03CF67327C2E}" destId="{AA9F9669-7410-FF4F-A106-77EC85ED2F3B}" srcOrd="0" destOrd="0" presId="urn:microsoft.com/office/officeart/2005/8/layout/process4"/>
    <dgm:cxn modelId="{E044F70E-CECB-BB41-8E91-DCF939E97E5A}" type="presOf" srcId="{BCBC0B4C-4B87-48E5-9A81-F96AC0AFE2B3}" destId="{51981880-0C44-F748-828B-CF52CC2BE8C2}" srcOrd="0" destOrd="0" presId="urn:microsoft.com/office/officeart/2005/8/layout/process4"/>
    <dgm:cxn modelId="{59F07F1A-668B-4F3A-9A49-6CE1EE9611DC}" srcId="{306E6BCB-AE82-407D-A56F-D9A3F04F9DA2}" destId="{9BCE00AF-261D-4BCB-8773-C4FB1555A830}" srcOrd="3" destOrd="0" parTransId="{A93DC597-C2F8-428B-8AF9-E8BCB7688953}" sibTransId="{13A37D95-5580-4E28-9EAF-9737CCCFEA82}"/>
    <dgm:cxn modelId="{8AE2211D-15CD-4511-B4E5-8BE4D1326FE4}" srcId="{C5E4E8A7-06A8-4C66-801C-32F771483533}" destId="{1B842EA0-6AF7-40CB-AC99-03CF67327C2E}" srcOrd="0" destOrd="0" parTransId="{43C1D711-129A-491C-9F65-638D06A5A1CA}" sibTransId="{817746D2-2842-4223-82E9-59E65B132E06}"/>
    <dgm:cxn modelId="{16EC7E28-C2F8-B84F-A169-D3506238EAFD}" type="presOf" srcId="{306E6BCB-AE82-407D-A56F-D9A3F04F9DA2}" destId="{F9D1467D-D50B-1145-A65B-810DD2CCBA1B}" srcOrd="1" destOrd="0" presId="urn:microsoft.com/office/officeart/2005/8/layout/process4"/>
    <dgm:cxn modelId="{C5FC2A31-45C2-9D42-A4EB-ABB2875CA532}" type="presOf" srcId="{BBB591F3-1E47-4107-A69A-2774F8A6ECD1}" destId="{E959606C-ECAE-9449-9C68-B41986C9C28B}" srcOrd="0" destOrd="0" presId="urn:microsoft.com/office/officeart/2005/8/layout/process4"/>
    <dgm:cxn modelId="{B4559747-EEC2-4ABA-9993-8DA5CC8705A5}" srcId="{306E6BCB-AE82-407D-A56F-D9A3F04F9DA2}" destId="{BBB591F3-1E47-4107-A69A-2774F8A6ECD1}" srcOrd="1" destOrd="0" parTransId="{74BC0A06-72DE-4E0E-8F8A-D119F9B9CA41}" sibTransId="{D265D288-2F87-43D8-A228-47553B573778}"/>
    <dgm:cxn modelId="{84AD736D-7483-1644-B937-7292D91996E6}" type="presOf" srcId="{C5E4E8A7-06A8-4C66-801C-32F771483533}" destId="{363E7133-76F6-724A-BD11-27DAC96A2060}" srcOrd="0" destOrd="0" presId="urn:microsoft.com/office/officeart/2005/8/layout/process4"/>
    <dgm:cxn modelId="{D87D5A9A-AD1D-4058-A207-4BB8AC7C85DC}" srcId="{306E6BCB-AE82-407D-A56F-D9A3F04F9DA2}" destId="{BCBC0B4C-4B87-48E5-9A81-F96AC0AFE2B3}" srcOrd="2" destOrd="0" parTransId="{01EDDB04-055B-4B02-B121-D55272F30D34}" sibTransId="{4A1B8AFF-0902-49F8-A97E-77E8C1EE7345}"/>
    <dgm:cxn modelId="{75A5BDAD-574C-434D-B50C-22A8B4FD6845}" type="presOf" srcId="{306E6BCB-AE82-407D-A56F-D9A3F04F9DA2}" destId="{557B45A2-8255-104D-950D-4744A6EC5F3D}" srcOrd="0" destOrd="0" presId="urn:microsoft.com/office/officeart/2005/8/layout/process4"/>
    <dgm:cxn modelId="{BBC18DD3-02C5-584C-B996-0D862F11FA50}" type="presOf" srcId="{9BCE00AF-261D-4BCB-8773-C4FB1555A830}" destId="{1C29F74B-A398-BA42-9AB7-29056F54DE7B}" srcOrd="0" destOrd="0" presId="urn:microsoft.com/office/officeart/2005/8/layout/process4"/>
    <dgm:cxn modelId="{42318BE8-1F49-441B-A6DD-876B3A7576C4}" srcId="{306E6BCB-AE82-407D-A56F-D9A3F04F9DA2}" destId="{785FE608-FB97-45D0-9E6B-F213622051DF}" srcOrd="0" destOrd="0" parTransId="{47D0C6C9-8D88-4AE4-A7E3-F0FE5E025F6A}" sibTransId="{38E77ADA-AB84-4C98-B0BD-51C6DA723E77}"/>
    <dgm:cxn modelId="{966460FC-006C-F74D-8029-10CC33671BD5}" type="presOf" srcId="{785FE608-FB97-45D0-9E6B-F213622051DF}" destId="{8565BAA1-9E31-8941-AC80-E2FD1C2727C4}" srcOrd="0" destOrd="0" presId="urn:microsoft.com/office/officeart/2005/8/layout/process4"/>
    <dgm:cxn modelId="{710162FF-8D33-4E71-9F77-7FC14A95E13B}" srcId="{C5E4E8A7-06A8-4C66-801C-32F771483533}" destId="{306E6BCB-AE82-407D-A56F-D9A3F04F9DA2}" srcOrd="1" destOrd="0" parTransId="{BB38D378-30B7-4BD4-9465-BFEA83382784}" sibTransId="{401F57C0-7798-4DAE-BD04-DA9F98B80398}"/>
    <dgm:cxn modelId="{81967DA1-7972-F14E-AE37-924306534CC3}" type="presParOf" srcId="{363E7133-76F6-724A-BD11-27DAC96A2060}" destId="{61F8814B-CB31-354A-A10C-58EEC72ECED5}" srcOrd="0" destOrd="0" presId="urn:microsoft.com/office/officeart/2005/8/layout/process4"/>
    <dgm:cxn modelId="{C697DC12-B001-4542-AEBA-4E7A9B6D1EE8}" type="presParOf" srcId="{61F8814B-CB31-354A-A10C-58EEC72ECED5}" destId="{557B45A2-8255-104D-950D-4744A6EC5F3D}" srcOrd="0" destOrd="0" presId="urn:microsoft.com/office/officeart/2005/8/layout/process4"/>
    <dgm:cxn modelId="{17BAF7ED-0A07-8F47-AE31-9965A13EAD65}" type="presParOf" srcId="{61F8814B-CB31-354A-A10C-58EEC72ECED5}" destId="{F9D1467D-D50B-1145-A65B-810DD2CCBA1B}" srcOrd="1" destOrd="0" presId="urn:microsoft.com/office/officeart/2005/8/layout/process4"/>
    <dgm:cxn modelId="{D9E2F3CF-3267-224E-94B0-FF65DD997620}" type="presParOf" srcId="{61F8814B-CB31-354A-A10C-58EEC72ECED5}" destId="{C223EB2B-4BB8-4D4C-BEDD-C1DE25C450BC}" srcOrd="2" destOrd="0" presId="urn:microsoft.com/office/officeart/2005/8/layout/process4"/>
    <dgm:cxn modelId="{E5F63998-F917-E344-B733-FC281B6E0E53}" type="presParOf" srcId="{C223EB2B-4BB8-4D4C-BEDD-C1DE25C450BC}" destId="{8565BAA1-9E31-8941-AC80-E2FD1C2727C4}" srcOrd="0" destOrd="0" presId="urn:microsoft.com/office/officeart/2005/8/layout/process4"/>
    <dgm:cxn modelId="{737CDDFD-B5ED-F441-A149-DA179D21B650}" type="presParOf" srcId="{C223EB2B-4BB8-4D4C-BEDD-C1DE25C450BC}" destId="{E959606C-ECAE-9449-9C68-B41986C9C28B}" srcOrd="1" destOrd="0" presId="urn:microsoft.com/office/officeart/2005/8/layout/process4"/>
    <dgm:cxn modelId="{8E4FD8C0-8685-3447-B282-AF9F7DBAEC27}" type="presParOf" srcId="{C223EB2B-4BB8-4D4C-BEDD-C1DE25C450BC}" destId="{51981880-0C44-F748-828B-CF52CC2BE8C2}" srcOrd="2" destOrd="0" presId="urn:microsoft.com/office/officeart/2005/8/layout/process4"/>
    <dgm:cxn modelId="{EEC49AB8-23E8-F744-9541-0279E1254087}" type="presParOf" srcId="{C223EB2B-4BB8-4D4C-BEDD-C1DE25C450BC}" destId="{1C29F74B-A398-BA42-9AB7-29056F54DE7B}" srcOrd="3" destOrd="0" presId="urn:microsoft.com/office/officeart/2005/8/layout/process4"/>
    <dgm:cxn modelId="{68CB33E3-FB16-7C4A-A50D-CF038D4461A0}" type="presParOf" srcId="{363E7133-76F6-724A-BD11-27DAC96A2060}" destId="{B065D7B6-DAF6-FC48-BD3D-A2CF1ABCF511}" srcOrd="1" destOrd="0" presId="urn:microsoft.com/office/officeart/2005/8/layout/process4"/>
    <dgm:cxn modelId="{FECA84B2-50FA-884F-9CD6-FCC591C3D820}" type="presParOf" srcId="{363E7133-76F6-724A-BD11-27DAC96A2060}" destId="{00B5CC3F-021C-9941-B2B7-8596650E3328}" srcOrd="2" destOrd="0" presId="urn:microsoft.com/office/officeart/2005/8/layout/process4"/>
    <dgm:cxn modelId="{9959E46F-75C8-3A47-BBC2-ECAC09AA6947}" type="presParOf" srcId="{00B5CC3F-021C-9941-B2B7-8596650E3328}" destId="{AA9F9669-7410-FF4F-A106-77EC85ED2F3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AAA06E-A9F4-4406-BBBF-EDFD4ECBAEB6}" type="doc">
      <dgm:prSet loTypeId="urn:microsoft.com/office/officeart/2018/5/layout/IconCircleLabelList" loCatId="icon" qsTypeId="urn:microsoft.com/office/officeart/2005/8/quickstyle/simple1" qsCatId="simple" csTypeId="urn:microsoft.com/office/officeart/2018/5/colors/Iconchunking_coloredtext_accent3_2" csCatId="accent3" phldr="1"/>
      <dgm:spPr/>
      <dgm:t>
        <a:bodyPr/>
        <a:lstStyle/>
        <a:p>
          <a:endParaRPr lang="en-US"/>
        </a:p>
      </dgm:t>
    </dgm:pt>
    <dgm:pt modelId="{834776FD-1222-4491-9164-8B3B007F7314}">
      <dgm:prSet/>
      <dgm:spPr/>
      <dgm:t>
        <a:bodyPr/>
        <a:lstStyle/>
        <a:p>
          <a:pPr>
            <a:lnSpc>
              <a:spcPct val="100000"/>
            </a:lnSpc>
            <a:defRPr cap="all"/>
          </a:pPr>
          <a:r>
            <a:rPr lang="en-US" dirty="0">
              <a:solidFill>
                <a:schemeClr val="accent1">
                  <a:lumMod val="75000"/>
                </a:schemeClr>
              </a:solidFill>
              <a:latin typeface="Palatino Linotype" panose="02040502050505030304" pitchFamily="18" charset="0"/>
              <a:cs typeface="Arial" panose="020B0604020202020204" pitchFamily="34" charset="0"/>
            </a:rPr>
            <a:t>PACE participants are served by an </a:t>
          </a:r>
          <a:br>
            <a:rPr lang="en-US" dirty="0">
              <a:solidFill>
                <a:schemeClr val="accent1">
                  <a:lumMod val="75000"/>
                </a:schemeClr>
              </a:solidFill>
              <a:latin typeface="Palatino Linotype" panose="02040502050505030304" pitchFamily="18" charset="0"/>
              <a:cs typeface="Arial" panose="020B0604020202020204" pitchFamily="34" charset="0"/>
            </a:rPr>
          </a:br>
          <a:r>
            <a:rPr lang="en-US" dirty="0">
              <a:solidFill>
                <a:schemeClr val="accent1">
                  <a:lumMod val="75000"/>
                </a:schemeClr>
              </a:solidFill>
              <a:latin typeface="Palatino Linotype" panose="02040502050505030304" pitchFamily="18" charset="0"/>
              <a:cs typeface="Arial" panose="020B0604020202020204" pitchFamily="34" charset="0"/>
            </a:rPr>
            <a:t>11-member interdisciplinary team (IDT)</a:t>
          </a:r>
          <a:r>
            <a:rPr lang="en-US" dirty="0">
              <a:solidFill>
                <a:schemeClr val="accent1">
                  <a:lumMod val="75000"/>
                </a:schemeClr>
              </a:solidFill>
              <a:latin typeface="+mn-lt"/>
              <a:cs typeface="Arial" panose="020B0604020202020204" pitchFamily="34" charset="0"/>
            </a:rPr>
            <a:t>.</a:t>
          </a:r>
        </a:p>
      </dgm:t>
    </dgm:pt>
    <dgm:pt modelId="{53271883-4771-4D1A-B090-B0BA1C50A35B}" type="parTrans" cxnId="{B1A8D670-FF3B-4EFC-A04C-424B5238D7C0}">
      <dgm:prSet/>
      <dgm:spPr/>
      <dgm:t>
        <a:bodyPr/>
        <a:lstStyle/>
        <a:p>
          <a:endParaRPr lang="en-US"/>
        </a:p>
      </dgm:t>
    </dgm:pt>
    <dgm:pt modelId="{B4BD12BE-80EE-45CD-8939-5536AB909342}" type="sibTrans" cxnId="{B1A8D670-FF3B-4EFC-A04C-424B5238D7C0}">
      <dgm:prSet/>
      <dgm:spPr/>
      <dgm:t>
        <a:bodyPr/>
        <a:lstStyle/>
        <a:p>
          <a:endParaRPr lang="en-US"/>
        </a:p>
      </dgm:t>
    </dgm:pt>
    <dgm:pt modelId="{E9554979-8E49-4711-A0B8-FDA2C33C6239}">
      <dgm:prSet/>
      <dgm:spPr/>
      <dgm:t>
        <a:bodyPr/>
        <a:lstStyle/>
        <a:p>
          <a:pPr>
            <a:lnSpc>
              <a:spcPct val="100000"/>
            </a:lnSpc>
            <a:defRPr cap="all"/>
          </a:pPr>
          <a:r>
            <a:rPr lang="en-US" dirty="0">
              <a:solidFill>
                <a:schemeClr val="accent1">
                  <a:lumMod val="75000"/>
                </a:schemeClr>
              </a:solidFill>
              <a:latin typeface="Palatino Linotype" panose="02040502050505030304" pitchFamily="18" charset="0"/>
              <a:cs typeface="Arial" panose="020B0604020202020204" pitchFamily="34" charset="0"/>
            </a:rPr>
            <a:t>PACE participants receive services at the PACE center and at their homes.</a:t>
          </a:r>
        </a:p>
      </dgm:t>
    </dgm:pt>
    <dgm:pt modelId="{9F69E66D-C6A6-4EF6-8DDF-43C5ADAA3E2F}" type="parTrans" cxnId="{44B5D1C0-3590-40A1-88F7-E61CC282D743}">
      <dgm:prSet/>
      <dgm:spPr/>
      <dgm:t>
        <a:bodyPr/>
        <a:lstStyle/>
        <a:p>
          <a:endParaRPr lang="en-US"/>
        </a:p>
      </dgm:t>
    </dgm:pt>
    <dgm:pt modelId="{0E868DD9-05C2-44F5-8352-3E02C4DD9B36}" type="sibTrans" cxnId="{44B5D1C0-3590-40A1-88F7-E61CC282D743}">
      <dgm:prSet/>
      <dgm:spPr/>
      <dgm:t>
        <a:bodyPr/>
        <a:lstStyle/>
        <a:p>
          <a:endParaRPr lang="en-US"/>
        </a:p>
      </dgm:t>
    </dgm:pt>
    <dgm:pt modelId="{E46A6F19-23B9-488D-B7EE-606B428CBDEF}">
      <dgm:prSet/>
      <dgm:spPr/>
      <dgm:t>
        <a:bodyPr/>
        <a:lstStyle/>
        <a:p>
          <a:pPr>
            <a:lnSpc>
              <a:spcPct val="100000"/>
            </a:lnSpc>
            <a:defRPr cap="all"/>
          </a:pPr>
          <a:r>
            <a:rPr lang="en-US" dirty="0">
              <a:solidFill>
                <a:schemeClr val="accent1">
                  <a:lumMod val="75000"/>
                </a:schemeClr>
              </a:solidFill>
              <a:latin typeface="Palatino Linotype" panose="02040502050505030304" pitchFamily="18" charset="0"/>
              <a:cs typeface="Arial" panose="020B0604020202020204" pitchFamily="34" charset="0"/>
            </a:rPr>
            <a:t>PACE is a Part D provider and provides full prescription drug coverage, including </a:t>
          </a:r>
          <a:r>
            <a:rPr lang="en-US" b="1" dirty="0">
              <a:solidFill>
                <a:schemeClr val="accent1">
                  <a:lumMod val="75000"/>
                </a:schemeClr>
              </a:solidFill>
              <a:latin typeface="Palatino Linotype" panose="02040502050505030304" pitchFamily="18" charset="0"/>
              <a:cs typeface="Arial" panose="020B0604020202020204" pitchFamily="34" charset="0"/>
            </a:rPr>
            <a:t>all</a:t>
          </a:r>
          <a:r>
            <a:rPr lang="en-US" dirty="0">
              <a:solidFill>
                <a:schemeClr val="accent1">
                  <a:lumMod val="75000"/>
                </a:schemeClr>
              </a:solidFill>
              <a:latin typeface="Palatino Linotype" panose="02040502050505030304" pitchFamily="18" charset="0"/>
              <a:cs typeface="Arial" panose="020B0604020202020204" pitchFamily="34" charset="0"/>
            </a:rPr>
            <a:t> Medicare, Medicaid and medically necessary services, with </a:t>
          </a:r>
          <a:r>
            <a:rPr lang="en-US" b="1" dirty="0">
              <a:solidFill>
                <a:schemeClr val="accent1">
                  <a:lumMod val="75000"/>
                </a:schemeClr>
              </a:solidFill>
              <a:latin typeface="Palatino Linotype" panose="02040502050505030304" pitchFamily="18" charset="0"/>
              <a:cs typeface="Arial" panose="020B0604020202020204" pitchFamily="34" charset="0"/>
            </a:rPr>
            <a:t>no benefit limitations, copays or deductibles</a:t>
          </a:r>
          <a:endParaRPr lang="en-US" dirty="0">
            <a:solidFill>
              <a:schemeClr val="accent1">
                <a:lumMod val="75000"/>
              </a:schemeClr>
            </a:solidFill>
            <a:latin typeface="Palatino Linotype" panose="02040502050505030304" pitchFamily="18" charset="0"/>
            <a:cs typeface="Arial" panose="020B0604020202020204" pitchFamily="34" charset="0"/>
          </a:endParaRPr>
        </a:p>
      </dgm:t>
    </dgm:pt>
    <dgm:pt modelId="{8FBBADC2-E259-4152-BC1E-FEF8727EC728}" type="parTrans" cxnId="{5302FCA3-9F27-4261-B50B-8FC42F278F7C}">
      <dgm:prSet/>
      <dgm:spPr/>
      <dgm:t>
        <a:bodyPr/>
        <a:lstStyle/>
        <a:p>
          <a:endParaRPr lang="en-US"/>
        </a:p>
      </dgm:t>
    </dgm:pt>
    <dgm:pt modelId="{685634ED-A8C2-4EFC-9507-0F02B6F3B6E6}" type="sibTrans" cxnId="{5302FCA3-9F27-4261-B50B-8FC42F278F7C}">
      <dgm:prSet/>
      <dgm:spPr/>
      <dgm:t>
        <a:bodyPr/>
        <a:lstStyle/>
        <a:p>
          <a:endParaRPr lang="en-US"/>
        </a:p>
      </dgm:t>
    </dgm:pt>
    <dgm:pt modelId="{292AC489-0901-45B9-97A0-0E3BC1FB5982}">
      <dgm:prSet/>
      <dgm:spPr/>
      <dgm:t>
        <a:bodyPr/>
        <a:lstStyle/>
        <a:p>
          <a:pPr>
            <a:lnSpc>
              <a:spcPct val="100000"/>
            </a:lnSpc>
            <a:defRPr cap="all"/>
          </a:pPr>
          <a:r>
            <a:rPr lang="en-US" dirty="0">
              <a:solidFill>
                <a:schemeClr val="accent1">
                  <a:lumMod val="75000"/>
                </a:schemeClr>
              </a:solidFill>
              <a:latin typeface="Palatino Linotype" panose="02040502050505030304" pitchFamily="18" charset="0"/>
              <a:cs typeface="Arial" panose="020B0604020202020204" pitchFamily="34" charset="0"/>
            </a:rPr>
            <a:t>PACE programs receive </a:t>
          </a:r>
          <a:r>
            <a:rPr lang="en-US" b="1" dirty="0">
              <a:solidFill>
                <a:schemeClr val="accent1">
                  <a:lumMod val="75000"/>
                </a:schemeClr>
              </a:solidFill>
              <a:latin typeface="Palatino Linotype" panose="02040502050505030304" pitchFamily="18" charset="0"/>
              <a:cs typeface="Arial" panose="020B0604020202020204" pitchFamily="34" charset="0"/>
            </a:rPr>
            <a:t>capitated payments </a:t>
          </a:r>
          <a:r>
            <a:rPr lang="en-US" dirty="0">
              <a:solidFill>
                <a:schemeClr val="accent1">
                  <a:lumMod val="75000"/>
                </a:schemeClr>
              </a:solidFill>
              <a:latin typeface="Palatino Linotype" panose="02040502050505030304" pitchFamily="18" charset="0"/>
              <a:cs typeface="Arial" panose="020B0604020202020204" pitchFamily="34" charset="0"/>
            </a:rPr>
            <a:t>per participant and are </a:t>
          </a:r>
          <a:br>
            <a:rPr lang="en-US" dirty="0">
              <a:solidFill>
                <a:schemeClr val="accent1">
                  <a:lumMod val="75000"/>
                </a:schemeClr>
              </a:solidFill>
              <a:latin typeface="Palatino Linotype" panose="02040502050505030304" pitchFamily="18" charset="0"/>
              <a:cs typeface="Arial" panose="020B0604020202020204" pitchFamily="34" charset="0"/>
            </a:rPr>
          </a:br>
          <a:r>
            <a:rPr lang="en-US" dirty="0">
              <a:solidFill>
                <a:schemeClr val="accent1">
                  <a:lumMod val="75000"/>
                </a:schemeClr>
              </a:solidFill>
              <a:latin typeface="Palatino Linotype" panose="02040502050505030304" pitchFamily="18" charset="0"/>
              <a:cs typeface="Arial" panose="020B0604020202020204" pitchFamily="34" charset="0"/>
            </a:rPr>
            <a:t>at </a:t>
          </a:r>
          <a:r>
            <a:rPr lang="en-US" b="1" dirty="0">
              <a:solidFill>
                <a:schemeClr val="accent1">
                  <a:lumMod val="75000"/>
                </a:schemeClr>
              </a:solidFill>
              <a:latin typeface="Palatino Linotype" panose="02040502050505030304" pitchFamily="18" charset="0"/>
              <a:cs typeface="Arial" panose="020B0604020202020204" pitchFamily="34" charset="0"/>
            </a:rPr>
            <a:t>full risk for the services provided; </a:t>
          </a:r>
          <a:r>
            <a:rPr lang="en-US" dirty="0">
              <a:solidFill>
                <a:schemeClr val="accent1">
                  <a:lumMod val="75000"/>
                </a:schemeClr>
              </a:solidFill>
              <a:latin typeface="Palatino Linotype" panose="02040502050505030304" pitchFamily="18" charset="0"/>
              <a:cs typeface="Arial" panose="020B0604020202020204" pitchFamily="34" charset="0"/>
            </a:rPr>
            <a:t>payments do not change based on the utilization patterns of participants</a:t>
          </a:r>
          <a:r>
            <a:rPr lang="en-US" dirty="0">
              <a:latin typeface="Palatino Linotype" panose="02040502050505030304" pitchFamily="18" charset="0"/>
            </a:rPr>
            <a:t>.</a:t>
          </a:r>
        </a:p>
      </dgm:t>
    </dgm:pt>
    <dgm:pt modelId="{A53253C5-F008-49CD-98B1-94AEE9FF800C}" type="parTrans" cxnId="{CA6DC9CD-F6B0-4D69-B028-623AA7BE6CA8}">
      <dgm:prSet/>
      <dgm:spPr/>
      <dgm:t>
        <a:bodyPr/>
        <a:lstStyle/>
        <a:p>
          <a:endParaRPr lang="en-US"/>
        </a:p>
      </dgm:t>
    </dgm:pt>
    <dgm:pt modelId="{EA871A1D-090D-4ABE-B92D-BEF3C9353B5E}" type="sibTrans" cxnId="{CA6DC9CD-F6B0-4D69-B028-623AA7BE6CA8}">
      <dgm:prSet/>
      <dgm:spPr/>
      <dgm:t>
        <a:bodyPr/>
        <a:lstStyle/>
        <a:p>
          <a:endParaRPr lang="en-US"/>
        </a:p>
      </dgm:t>
    </dgm:pt>
    <dgm:pt modelId="{ABE0DB1A-6FE9-4130-BA79-03506A1CB65D}" type="pres">
      <dgm:prSet presAssocID="{31AAA06E-A9F4-4406-BBBF-EDFD4ECBAEB6}" presName="root" presStyleCnt="0">
        <dgm:presLayoutVars>
          <dgm:dir/>
          <dgm:resizeHandles val="exact"/>
        </dgm:presLayoutVars>
      </dgm:prSet>
      <dgm:spPr/>
    </dgm:pt>
    <dgm:pt modelId="{DB8C46FF-7465-467D-9082-FCCEE8CAAE15}" type="pres">
      <dgm:prSet presAssocID="{834776FD-1222-4491-9164-8B3B007F7314}" presName="compNode" presStyleCnt="0"/>
      <dgm:spPr/>
    </dgm:pt>
    <dgm:pt modelId="{6AA52C39-5A99-42C3-9E92-F1DAB5F46FCC}" type="pres">
      <dgm:prSet presAssocID="{834776FD-1222-4491-9164-8B3B007F7314}" presName="iconBgRect" presStyleLbl="bgShp" presStyleIdx="0" presStyleCnt="4"/>
      <dgm:spPr>
        <a:ln>
          <a:solidFill>
            <a:schemeClr val="accent4"/>
          </a:solidFill>
        </a:ln>
      </dgm:spPr>
    </dgm:pt>
    <dgm:pt modelId="{488517BA-A1F0-42C0-8851-F628AD06F96E}" type="pres">
      <dgm:prSet presAssocID="{834776FD-1222-4491-9164-8B3B007F731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9E42804A-61C2-47FD-B17D-1E6529E5BE25}" type="pres">
      <dgm:prSet presAssocID="{834776FD-1222-4491-9164-8B3B007F7314}" presName="spaceRect" presStyleCnt="0"/>
      <dgm:spPr/>
    </dgm:pt>
    <dgm:pt modelId="{B1E7AFD9-1B97-4B68-B93A-F311B75B39D4}" type="pres">
      <dgm:prSet presAssocID="{834776FD-1222-4491-9164-8B3B007F7314}" presName="textRect" presStyleLbl="revTx" presStyleIdx="0" presStyleCnt="4">
        <dgm:presLayoutVars>
          <dgm:chMax val="1"/>
          <dgm:chPref val="1"/>
        </dgm:presLayoutVars>
      </dgm:prSet>
      <dgm:spPr/>
    </dgm:pt>
    <dgm:pt modelId="{8551550D-1D4F-41A7-AAA4-9C319093729A}" type="pres">
      <dgm:prSet presAssocID="{B4BD12BE-80EE-45CD-8939-5536AB909342}" presName="sibTrans" presStyleCnt="0"/>
      <dgm:spPr/>
    </dgm:pt>
    <dgm:pt modelId="{7DC916A7-50A8-480E-A1F1-6E738A78F943}" type="pres">
      <dgm:prSet presAssocID="{E9554979-8E49-4711-A0B8-FDA2C33C6239}" presName="compNode" presStyleCnt="0"/>
      <dgm:spPr/>
    </dgm:pt>
    <dgm:pt modelId="{144CD69E-2494-4AC3-BCF3-448891E3F0CA}" type="pres">
      <dgm:prSet presAssocID="{E9554979-8E49-4711-A0B8-FDA2C33C6239}" presName="iconBgRect" presStyleLbl="bgShp" presStyleIdx="1" presStyleCnt="4"/>
      <dgm:spPr>
        <a:ln>
          <a:solidFill>
            <a:schemeClr val="accent4"/>
          </a:solidFill>
        </a:ln>
      </dgm:spPr>
    </dgm:pt>
    <dgm:pt modelId="{A8CB6C21-881C-4869-ADDE-5C47348B02CB}" type="pres">
      <dgm:prSet presAssocID="{E9554979-8E49-4711-A0B8-FDA2C33C6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3A4F6FAB-FE88-4CB9-B868-76AE38302851}" type="pres">
      <dgm:prSet presAssocID="{E9554979-8E49-4711-A0B8-FDA2C33C6239}" presName="spaceRect" presStyleCnt="0"/>
      <dgm:spPr/>
    </dgm:pt>
    <dgm:pt modelId="{B19A890F-C4BE-4E50-BBE3-596571D9DFD8}" type="pres">
      <dgm:prSet presAssocID="{E9554979-8E49-4711-A0B8-FDA2C33C6239}" presName="textRect" presStyleLbl="revTx" presStyleIdx="1" presStyleCnt="4">
        <dgm:presLayoutVars>
          <dgm:chMax val="1"/>
          <dgm:chPref val="1"/>
        </dgm:presLayoutVars>
      </dgm:prSet>
      <dgm:spPr/>
    </dgm:pt>
    <dgm:pt modelId="{5DB02048-5DA6-478E-8A3F-33FEFE7C7791}" type="pres">
      <dgm:prSet presAssocID="{0E868DD9-05C2-44F5-8352-3E02C4DD9B36}" presName="sibTrans" presStyleCnt="0"/>
      <dgm:spPr/>
    </dgm:pt>
    <dgm:pt modelId="{267C8FA2-0889-4294-B796-C8CB45B0A699}" type="pres">
      <dgm:prSet presAssocID="{E46A6F19-23B9-488D-B7EE-606B428CBDEF}" presName="compNode" presStyleCnt="0"/>
      <dgm:spPr/>
    </dgm:pt>
    <dgm:pt modelId="{1A51FF9A-3F62-445E-9391-7AEAD830C248}" type="pres">
      <dgm:prSet presAssocID="{E46A6F19-23B9-488D-B7EE-606B428CBDEF}" presName="iconBgRect" presStyleLbl="bgShp" presStyleIdx="2" presStyleCnt="4"/>
      <dgm:spPr>
        <a:ln>
          <a:solidFill>
            <a:schemeClr val="accent4"/>
          </a:solidFill>
        </a:ln>
      </dgm:spPr>
    </dgm:pt>
    <dgm:pt modelId="{F94704AA-588E-4414-ABF5-BB560BCA1169}" type="pres">
      <dgm:prSet presAssocID="{E46A6F19-23B9-488D-B7EE-606B428CBD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113B2B99-F641-48CA-92A7-DB46192622E8}" type="pres">
      <dgm:prSet presAssocID="{E46A6F19-23B9-488D-B7EE-606B428CBDEF}" presName="spaceRect" presStyleCnt="0"/>
      <dgm:spPr/>
    </dgm:pt>
    <dgm:pt modelId="{8CD14D18-80B2-4FB3-B596-21B41E891282}" type="pres">
      <dgm:prSet presAssocID="{E46A6F19-23B9-488D-B7EE-606B428CBDEF}" presName="textRect" presStyleLbl="revTx" presStyleIdx="2" presStyleCnt="4">
        <dgm:presLayoutVars>
          <dgm:chMax val="1"/>
          <dgm:chPref val="1"/>
        </dgm:presLayoutVars>
      </dgm:prSet>
      <dgm:spPr/>
    </dgm:pt>
    <dgm:pt modelId="{37C56436-684C-4CE1-A841-D5F04C3E7422}" type="pres">
      <dgm:prSet presAssocID="{685634ED-A8C2-4EFC-9507-0F02B6F3B6E6}" presName="sibTrans" presStyleCnt="0"/>
      <dgm:spPr/>
    </dgm:pt>
    <dgm:pt modelId="{32E5CDE4-BED3-47F4-BCDD-70184F5900B1}" type="pres">
      <dgm:prSet presAssocID="{292AC489-0901-45B9-97A0-0E3BC1FB5982}" presName="compNode" presStyleCnt="0"/>
      <dgm:spPr/>
    </dgm:pt>
    <dgm:pt modelId="{A422CCF9-F4A3-4DFE-AE5B-F6506D980C05}" type="pres">
      <dgm:prSet presAssocID="{292AC489-0901-45B9-97A0-0E3BC1FB5982}" presName="iconBgRect" presStyleLbl="bgShp" presStyleIdx="3" presStyleCnt="4"/>
      <dgm:spPr>
        <a:ln>
          <a:solidFill>
            <a:schemeClr val="accent4"/>
          </a:solidFill>
        </a:ln>
      </dgm:spPr>
    </dgm:pt>
    <dgm:pt modelId="{2F4C70E0-F332-4C80-AE31-F61E3CDB5B6B}" type="pres">
      <dgm:prSet presAssocID="{292AC489-0901-45B9-97A0-0E3BC1FB59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23828E39-1555-48D4-8FF0-E234DD1008A9}" type="pres">
      <dgm:prSet presAssocID="{292AC489-0901-45B9-97A0-0E3BC1FB5982}" presName="spaceRect" presStyleCnt="0"/>
      <dgm:spPr/>
    </dgm:pt>
    <dgm:pt modelId="{205B5133-7D64-4CAF-A511-0C3AE0ABD992}" type="pres">
      <dgm:prSet presAssocID="{292AC489-0901-45B9-97A0-0E3BC1FB5982}" presName="textRect" presStyleLbl="revTx" presStyleIdx="3" presStyleCnt="4">
        <dgm:presLayoutVars>
          <dgm:chMax val="1"/>
          <dgm:chPref val="1"/>
        </dgm:presLayoutVars>
      </dgm:prSet>
      <dgm:spPr/>
    </dgm:pt>
  </dgm:ptLst>
  <dgm:cxnLst>
    <dgm:cxn modelId="{98C2713C-417B-4211-8B6E-79B294221379}" type="presOf" srcId="{31AAA06E-A9F4-4406-BBBF-EDFD4ECBAEB6}" destId="{ABE0DB1A-6FE9-4130-BA79-03506A1CB65D}" srcOrd="0" destOrd="0" presId="urn:microsoft.com/office/officeart/2018/5/layout/IconCircleLabelList"/>
    <dgm:cxn modelId="{B1A8D670-FF3B-4EFC-A04C-424B5238D7C0}" srcId="{31AAA06E-A9F4-4406-BBBF-EDFD4ECBAEB6}" destId="{834776FD-1222-4491-9164-8B3B007F7314}" srcOrd="0" destOrd="0" parTransId="{53271883-4771-4D1A-B090-B0BA1C50A35B}" sibTransId="{B4BD12BE-80EE-45CD-8939-5536AB909342}"/>
    <dgm:cxn modelId="{A0A84787-1DFB-4190-8CD3-608DF7AB47E5}" type="presOf" srcId="{E9554979-8E49-4711-A0B8-FDA2C33C6239}" destId="{B19A890F-C4BE-4E50-BBE3-596571D9DFD8}" srcOrd="0" destOrd="0" presId="urn:microsoft.com/office/officeart/2018/5/layout/IconCircleLabelList"/>
    <dgm:cxn modelId="{9488E697-C3A0-48F6-A29E-2435293BE6B3}" type="presOf" srcId="{834776FD-1222-4491-9164-8B3B007F7314}" destId="{B1E7AFD9-1B97-4B68-B93A-F311B75B39D4}" srcOrd="0" destOrd="0" presId="urn:microsoft.com/office/officeart/2018/5/layout/IconCircleLabelList"/>
    <dgm:cxn modelId="{1C6270A1-5882-482E-B055-018AF985489D}" type="presOf" srcId="{292AC489-0901-45B9-97A0-0E3BC1FB5982}" destId="{205B5133-7D64-4CAF-A511-0C3AE0ABD992}" srcOrd="0" destOrd="0" presId="urn:microsoft.com/office/officeart/2018/5/layout/IconCircleLabelList"/>
    <dgm:cxn modelId="{5302FCA3-9F27-4261-B50B-8FC42F278F7C}" srcId="{31AAA06E-A9F4-4406-BBBF-EDFD4ECBAEB6}" destId="{E46A6F19-23B9-488D-B7EE-606B428CBDEF}" srcOrd="2" destOrd="0" parTransId="{8FBBADC2-E259-4152-BC1E-FEF8727EC728}" sibTransId="{685634ED-A8C2-4EFC-9507-0F02B6F3B6E6}"/>
    <dgm:cxn modelId="{7B5181B3-49FE-44BC-B7E2-C73FD4922278}" type="presOf" srcId="{E46A6F19-23B9-488D-B7EE-606B428CBDEF}" destId="{8CD14D18-80B2-4FB3-B596-21B41E891282}" srcOrd="0" destOrd="0" presId="urn:microsoft.com/office/officeart/2018/5/layout/IconCircleLabelList"/>
    <dgm:cxn modelId="{44B5D1C0-3590-40A1-88F7-E61CC282D743}" srcId="{31AAA06E-A9F4-4406-BBBF-EDFD4ECBAEB6}" destId="{E9554979-8E49-4711-A0B8-FDA2C33C6239}" srcOrd="1" destOrd="0" parTransId="{9F69E66D-C6A6-4EF6-8DDF-43C5ADAA3E2F}" sibTransId="{0E868DD9-05C2-44F5-8352-3E02C4DD9B36}"/>
    <dgm:cxn modelId="{CA6DC9CD-F6B0-4D69-B028-623AA7BE6CA8}" srcId="{31AAA06E-A9F4-4406-BBBF-EDFD4ECBAEB6}" destId="{292AC489-0901-45B9-97A0-0E3BC1FB5982}" srcOrd="3" destOrd="0" parTransId="{A53253C5-F008-49CD-98B1-94AEE9FF800C}" sibTransId="{EA871A1D-090D-4ABE-B92D-BEF3C9353B5E}"/>
    <dgm:cxn modelId="{33155709-35B8-4AE7-95C5-D6FDB6CB646C}" type="presParOf" srcId="{ABE0DB1A-6FE9-4130-BA79-03506A1CB65D}" destId="{DB8C46FF-7465-467D-9082-FCCEE8CAAE15}" srcOrd="0" destOrd="0" presId="urn:microsoft.com/office/officeart/2018/5/layout/IconCircleLabelList"/>
    <dgm:cxn modelId="{701A5698-1D60-4F5D-B009-84C4D8D0AADB}" type="presParOf" srcId="{DB8C46FF-7465-467D-9082-FCCEE8CAAE15}" destId="{6AA52C39-5A99-42C3-9E92-F1DAB5F46FCC}" srcOrd="0" destOrd="0" presId="urn:microsoft.com/office/officeart/2018/5/layout/IconCircleLabelList"/>
    <dgm:cxn modelId="{E9801020-D609-4891-B926-08BCD7025A54}" type="presParOf" srcId="{DB8C46FF-7465-467D-9082-FCCEE8CAAE15}" destId="{488517BA-A1F0-42C0-8851-F628AD06F96E}" srcOrd="1" destOrd="0" presId="urn:microsoft.com/office/officeart/2018/5/layout/IconCircleLabelList"/>
    <dgm:cxn modelId="{1D12F696-C710-4D13-97EC-E82716C33CDE}" type="presParOf" srcId="{DB8C46FF-7465-467D-9082-FCCEE8CAAE15}" destId="{9E42804A-61C2-47FD-B17D-1E6529E5BE25}" srcOrd="2" destOrd="0" presId="urn:microsoft.com/office/officeart/2018/5/layout/IconCircleLabelList"/>
    <dgm:cxn modelId="{F7E183DB-F47F-4006-A0DE-94D2E17A9491}" type="presParOf" srcId="{DB8C46FF-7465-467D-9082-FCCEE8CAAE15}" destId="{B1E7AFD9-1B97-4B68-B93A-F311B75B39D4}" srcOrd="3" destOrd="0" presId="urn:microsoft.com/office/officeart/2018/5/layout/IconCircleLabelList"/>
    <dgm:cxn modelId="{78D3E6CF-D2DD-40A1-9189-89A16C650DCD}" type="presParOf" srcId="{ABE0DB1A-6FE9-4130-BA79-03506A1CB65D}" destId="{8551550D-1D4F-41A7-AAA4-9C319093729A}" srcOrd="1" destOrd="0" presId="urn:microsoft.com/office/officeart/2018/5/layout/IconCircleLabelList"/>
    <dgm:cxn modelId="{87369B8B-682E-4E1A-A02E-538B51E26BCC}" type="presParOf" srcId="{ABE0DB1A-6FE9-4130-BA79-03506A1CB65D}" destId="{7DC916A7-50A8-480E-A1F1-6E738A78F943}" srcOrd="2" destOrd="0" presId="urn:microsoft.com/office/officeart/2018/5/layout/IconCircleLabelList"/>
    <dgm:cxn modelId="{82582CA2-17CE-4240-BB27-9A14C032EF8A}" type="presParOf" srcId="{7DC916A7-50A8-480E-A1F1-6E738A78F943}" destId="{144CD69E-2494-4AC3-BCF3-448891E3F0CA}" srcOrd="0" destOrd="0" presId="urn:microsoft.com/office/officeart/2018/5/layout/IconCircleLabelList"/>
    <dgm:cxn modelId="{935A4A9F-3861-4680-ABE5-718F230B5CF9}" type="presParOf" srcId="{7DC916A7-50A8-480E-A1F1-6E738A78F943}" destId="{A8CB6C21-881C-4869-ADDE-5C47348B02CB}" srcOrd="1" destOrd="0" presId="urn:microsoft.com/office/officeart/2018/5/layout/IconCircleLabelList"/>
    <dgm:cxn modelId="{95B48AC7-9FFB-4B02-A9C3-9A8C9737CD6D}" type="presParOf" srcId="{7DC916A7-50A8-480E-A1F1-6E738A78F943}" destId="{3A4F6FAB-FE88-4CB9-B868-76AE38302851}" srcOrd="2" destOrd="0" presId="urn:microsoft.com/office/officeart/2018/5/layout/IconCircleLabelList"/>
    <dgm:cxn modelId="{6F3E6478-FD81-4A5B-AE98-9D893547B4FC}" type="presParOf" srcId="{7DC916A7-50A8-480E-A1F1-6E738A78F943}" destId="{B19A890F-C4BE-4E50-BBE3-596571D9DFD8}" srcOrd="3" destOrd="0" presId="urn:microsoft.com/office/officeart/2018/5/layout/IconCircleLabelList"/>
    <dgm:cxn modelId="{7A453A31-6109-41EA-8969-D7BA23C19B18}" type="presParOf" srcId="{ABE0DB1A-6FE9-4130-BA79-03506A1CB65D}" destId="{5DB02048-5DA6-478E-8A3F-33FEFE7C7791}" srcOrd="3" destOrd="0" presId="urn:microsoft.com/office/officeart/2018/5/layout/IconCircleLabelList"/>
    <dgm:cxn modelId="{34EBACCE-EC63-4B04-85B7-40527A39222F}" type="presParOf" srcId="{ABE0DB1A-6FE9-4130-BA79-03506A1CB65D}" destId="{267C8FA2-0889-4294-B796-C8CB45B0A699}" srcOrd="4" destOrd="0" presId="urn:microsoft.com/office/officeart/2018/5/layout/IconCircleLabelList"/>
    <dgm:cxn modelId="{038BD0D0-75D5-4B30-9359-F76EE919B9E2}" type="presParOf" srcId="{267C8FA2-0889-4294-B796-C8CB45B0A699}" destId="{1A51FF9A-3F62-445E-9391-7AEAD830C248}" srcOrd="0" destOrd="0" presId="urn:microsoft.com/office/officeart/2018/5/layout/IconCircleLabelList"/>
    <dgm:cxn modelId="{730962AF-F718-4A10-8684-77FBA246F41F}" type="presParOf" srcId="{267C8FA2-0889-4294-B796-C8CB45B0A699}" destId="{F94704AA-588E-4414-ABF5-BB560BCA1169}" srcOrd="1" destOrd="0" presId="urn:microsoft.com/office/officeart/2018/5/layout/IconCircleLabelList"/>
    <dgm:cxn modelId="{A45A8E58-E3B1-4CFC-9D67-39AA01A85A49}" type="presParOf" srcId="{267C8FA2-0889-4294-B796-C8CB45B0A699}" destId="{113B2B99-F641-48CA-92A7-DB46192622E8}" srcOrd="2" destOrd="0" presId="urn:microsoft.com/office/officeart/2018/5/layout/IconCircleLabelList"/>
    <dgm:cxn modelId="{A7E2E0AE-8202-44AA-BAE6-A260DF3AE942}" type="presParOf" srcId="{267C8FA2-0889-4294-B796-C8CB45B0A699}" destId="{8CD14D18-80B2-4FB3-B596-21B41E891282}" srcOrd="3" destOrd="0" presId="urn:microsoft.com/office/officeart/2018/5/layout/IconCircleLabelList"/>
    <dgm:cxn modelId="{01DE726C-A167-4C0D-8B9C-2A4D75687882}" type="presParOf" srcId="{ABE0DB1A-6FE9-4130-BA79-03506A1CB65D}" destId="{37C56436-684C-4CE1-A841-D5F04C3E7422}" srcOrd="5" destOrd="0" presId="urn:microsoft.com/office/officeart/2018/5/layout/IconCircleLabelList"/>
    <dgm:cxn modelId="{F93E3B44-2846-47BE-B01E-2C40D8451700}" type="presParOf" srcId="{ABE0DB1A-6FE9-4130-BA79-03506A1CB65D}" destId="{32E5CDE4-BED3-47F4-BCDD-70184F5900B1}" srcOrd="6" destOrd="0" presId="urn:microsoft.com/office/officeart/2018/5/layout/IconCircleLabelList"/>
    <dgm:cxn modelId="{25864884-55AD-4D26-AD2A-4EF21B53A0D0}" type="presParOf" srcId="{32E5CDE4-BED3-47F4-BCDD-70184F5900B1}" destId="{A422CCF9-F4A3-4DFE-AE5B-F6506D980C05}" srcOrd="0" destOrd="0" presId="urn:microsoft.com/office/officeart/2018/5/layout/IconCircleLabelList"/>
    <dgm:cxn modelId="{98E58A84-F73C-41F3-8FC7-EA5B77C9BD52}" type="presParOf" srcId="{32E5CDE4-BED3-47F4-BCDD-70184F5900B1}" destId="{2F4C70E0-F332-4C80-AE31-F61E3CDB5B6B}" srcOrd="1" destOrd="0" presId="urn:microsoft.com/office/officeart/2018/5/layout/IconCircleLabelList"/>
    <dgm:cxn modelId="{3EB5E66F-EA12-4814-AE2B-AE24DC1A5775}" type="presParOf" srcId="{32E5CDE4-BED3-47F4-BCDD-70184F5900B1}" destId="{23828E39-1555-48D4-8FF0-E234DD1008A9}" srcOrd="2" destOrd="0" presId="urn:microsoft.com/office/officeart/2018/5/layout/IconCircleLabelList"/>
    <dgm:cxn modelId="{4B16545F-4487-40EA-B494-BD2709B782D2}" type="presParOf" srcId="{32E5CDE4-BED3-47F4-BCDD-70184F5900B1}" destId="{205B5133-7D64-4CAF-A511-0C3AE0ABD99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4A7168-F4F8-4D3C-B36B-E37B91F25669}" type="doc">
      <dgm:prSet loTypeId="urn:microsoft.com/office/officeart/2005/8/layout/cycle7" loCatId="cycle" qsTypeId="urn:microsoft.com/office/officeart/2005/8/quickstyle/simple1" qsCatId="simple" csTypeId="urn:microsoft.com/office/officeart/2005/8/colors/accent5_2" csCatId="accent5" phldr="1"/>
      <dgm:spPr/>
      <dgm:t>
        <a:bodyPr/>
        <a:lstStyle/>
        <a:p>
          <a:endParaRPr lang="en-US"/>
        </a:p>
      </dgm:t>
    </dgm:pt>
    <dgm:pt modelId="{96BF52B2-901A-493C-8AA8-17846050A06F}">
      <dgm:prSet phldrT="[Text]" custT="1"/>
      <dgm:spPr>
        <a:solidFill>
          <a:schemeClr val="accent5">
            <a:lumMod val="75000"/>
          </a:schemeClr>
        </a:solidFill>
      </dgm:spPr>
      <dgm:t>
        <a:bodyPr/>
        <a:lstStyle/>
        <a:p>
          <a:r>
            <a:rPr lang="en-US" sz="1800" b="1" dirty="0">
              <a:latin typeface="Palatino Linotype" panose="02040502050505030304" pitchFamily="18" charset="0"/>
              <a:cs typeface="Arial" panose="020B0604020202020204" pitchFamily="34" charset="0"/>
            </a:rPr>
            <a:t>Full Financial Risk</a:t>
          </a:r>
        </a:p>
      </dgm:t>
    </dgm:pt>
    <dgm:pt modelId="{DA9E7CA6-05AC-4EE8-860F-784E825BF823}" type="parTrans" cxnId="{80763FFC-E537-4618-9AB3-047030E997EB}">
      <dgm:prSet/>
      <dgm:spPr/>
      <dgm:t>
        <a:bodyPr/>
        <a:lstStyle/>
        <a:p>
          <a:endParaRPr lang="en-US"/>
        </a:p>
      </dgm:t>
    </dgm:pt>
    <dgm:pt modelId="{B5B26B78-37EA-4B33-BA53-E7B526BF8430}" type="sibTrans" cxnId="{80763FFC-E537-4618-9AB3-047030E997EB}">
      <dgm:prSet/>
      <dgm:spPr/>
      <dgm:t>
        <a:bodyPr/>
        <a:lstStyle/>
        <a:p>
          <a:endParaRPr lang="en-US" dirty="0"/>
        </a:p>
      </dgm:t>
    </dgm:pt>
    <dgm:pt modelId="{4C158D9B-663E-4F47-B2BC-F2D19DE92F46}">
      <dgm:prSet phldrT="[Text]" custT="1"/>
      <dgm:spPr>
        <a:solidFill>
          <a:schemeClr val="accent5">
            <a:lumMod val="75000"/>
          </a:schemeClr>
        </a:solidFill>
      </dgm:spPr>
      <dgm:t>
        <a:bodyPr/>
        <a:lstStyle/>
        <a:p>
          <a:r>
            <a:rPr lang="en-US" sz="1600" b="1" dirty="0">
              <a:latin typeface="Palatino Linotype" panose="02040502050505030304" pitchFamily="18" charset="0"/>
              <a:cs typeface="Arial" panose="020B0604020202020204" pitchFamily="34" charset="0"/>
            </a:rPr>
            <a:t>Directly Employed Interdisciplinary Team</a:t>
          </a:r>
        </a:p>
      </dgm:t>
    </dgm:pt>
    <dgm:pt modelId="{382146D5-22FA-4952-B09B-8D869CD3A0A3}" type="parTrans" cxnId="{118B910C-550C-4694-AB10-814593BEF515}">
      <dgm:prSet/>
      <dgm:spPr/>
      <dgm:t>
        <a:bodyPr/>
        <a:lstStyle/>
        <a:p>
          <a:endParaRPr lang="en-US"/>
        </a:p>
      </dgm:t>
    </dgm:pt>
    <dgm:pt modelId="{8E075F20-EACD-49B7-9DD8-F791EFCC9C9E}" type="sibTrans" cxnId="{118B910C-550C-4694-AB10-814593BEF515}">
      <dgm:prSet/>
      <dgm:spPr/>
      <dgm:t>
        <a:bodyPr/>
        <a:lstStyle/>
        <a:p>
          <a:endParaRPr lang="en-US" dirty="0"/>
        </a:p>
      </dgm:t>
    </dgm:pt>
    <dgm:pt modelId="{8B37514E-CF67-443A-B5D0-6567D0AB9F1E}">
      <dgm:prSet phldrT="[Text]" custT="1"/>
      <dgm:spPr>
        <a:solidFill>
          <a:schemeClr val="accent5">
            <a:lumMod val="75000"/>
          </a:schemeClr>
        </a:solidFill>
      </dgm:spPr>
      <dgm:t>
        <a:bodyPr/>
        <a:lstStyle/>
        <a:p>
          <a:r>
            <a:rPr lang="en-US" sz="1600" b="1" dirty="0">
              <a:latin typeface="Palatino Linotype" panose="02040502050505030304" pitchFamily="18" charset="0"/>
              <a:cs typeface="Arial" panose="020B0604020202020204" pitchFamily="34" charset="0"/>
            </a:rPr>
            <a:t>Comprehensive Services</a:t>
          </a:r>
        </a:p>
      </dgm:t>
    </dgm:pt>
    <dgm:pt modelId="{B3446DC9-A03D-492C-AF9E-2F0BE6077E97}" type="parTrans" cxnId="{93FBC62C-70E7-4C43-B701-B9ABCFFFC6AC}">
      <dgm:prSet/>
      <dgm:spPr/>
      <dgm:t>
        <a:bodyPr/>
        <a:lstStyle/>
        <a:p>
          <a:endParaRPr lang="en-US"/>
        </a:p>
      </dgm:t>
    </dgm:pt>
    <dgm:pt modelId="{4CA25F60-D100-46A5-B52D-C4B959BDE5BA}" type="sibTrans" cxnId="{93FBC62C-70E7-4C43-B701-B9ABCFFFC6AC}">
      <dgm:prSet/>
      <dgm:spPr/>
      <dgm:t>
        <a:bodyPr/>
        <a:lstStyle/>
        <a:p>
          <a:endParaRPr lang="en-US" dirty="0"/>
        </a:p>
      </dgm:t>
    </dgm:pt>
    <dgm:pt modelId="{74DA0CDD-81D9-4C8C-B9B4-3829A7B10BF8}" type="pres">
      <dgm:prSet presAssocID="{C84A7168-F4F8-4D3C-B36B-E37B91F25669}" presName="Name0" presStyleCnt="0">
        <dgm:presLayoutVars>
          <dgm:dir/>
          <dgm:resizeHandles val="exact"/>
        </dgm:presLayoutVars>
      </dgm:prSet>
      <dgm:spPr/>
    </dgm:pt>
    <dgm:pt modelId="{3CBE48AC-A712-47B7-8A9A-CB268B7C1264}" type="pres">
      <dgm:prSet presAssocID="{96BF52B2-901A-493C-8AA8-17846050A06F}" presName="node" presStyleLbl="node1" presStyleIdx="0" presStyleCnt="3" custScaleX="181581" custScaleY="211872">
        <dgm:presLayoutVars>
          <dgm:bulletEnabled val="1"/>
        </dgm:presLayoutVars>
      </dgm:prSet>
      <dgm:spPr/>
    </dgm:pt>
    <dgm:pt modelId="{99C6E2D5-FFFA-48D0-A94E-332544E83C30}" type="pres">
      <dgm:prSet presAssocID="{B5B26B78-37EA-4B33-BA53-E7B526BF8430}" presName="sibTrans" presStyleLbl="sibTrans2D1" presStyleIdx="0" presStyleCnt="3"/>
      <dgm:spPr/>
    </dgm:pt>
    <dgm:pt modelId="{8B5594D6-C8BF-4157-B24C-8530C8050910}" type="pres">
      <dgm:prSet presAssocID="{B5B26B78-37EA-4B33-BA53-E7B526BF8430}" presName="connectorText" presStyleLbl="sibTrans2D1" presStyleIdx="0" presStyleCnt="3"/>
      <dgm:spPr/>
    </dgm:pt>
    <dgm:pt modelId="{7177CC03-A68A-468D-A2C8-613166367FFE}" type="pres">
      <dgm:prSet presAssocID="{4C158D9B-663E-4F47-B2BC-F2D19DE92F46}" presName="node" presStyleLbl="node1" presStyleIdx="1" presStyleCnt="3" custScaleX="184426" custScaleY="225312">
        <dgm:presLayoutVars>
          <dgm:bulletEnabled val="1"/>
        </dgm:presLayoutVars>
      </dgm:prSet>
      <dgm:spPr/>
    </dgm:pt>
    <dgm:pt modelId="{3BA21D49-44D7-4867-BBCA-261F38C1A74E}" type="pres">
      <dgm:prSet presAssocID="{8E075F20-EACD-49B7-9DD8-F791EFCC9C9E}" presName="sibTrans" presStyleLbl="sibTrans2D1" presStyleIdx="1" presStyleCnt="3"/>
      <dgm:spPr/>
    </dgm:pt>
    <dgm:pt modelId="{7FECFEB9-B72F-46CA-9D84-82DED8568F30}" type="pres">
      <dgm:prSet presAssocID="{8E075F20-EACD-49B7-9DD8-F791EFCC9C9E}" presName="connectorText" presStyleLbl="sibTrans2D1" presStyleIdx="1" presStyleCnt="3"/>
      <dgm:spPr/>
    </dgm:pt>
    <dgm:pt modelId="{0DCE44A7-ACA0-4EF3-9104-EE8AD264A4A9}" type="pres">
      <dgm:prSet presAssocID="{8B37514E-CF67-443A-B5D0-6567D0AB9F1E}" presName="node" presStyleLbl="node1" presStyleIdx="2" presStyleCnt="3" custScaleX="153582" custScaleY="231337">
        <dgm:presLayoutVars>
          <dgm:bulletEnabled val="1"/>
        </dgm:presLayoutVars>
      </dgm:prSet>
      <dgm:spPr/>
    </dgm:pt>
    <dgm:pt modelId="{EA62315C-F016-41BA-A939-E25923B07011}" type="pres">
      <dgm:prSet presAssocID="{4CA25F60-D100-46A5-B52D-C4B959BDE5BA}" presName="sibTrans" presStyleLbl="sibTrans2D1" presStyleIdx="2" presStyleCnt="3"/>
      <dgm:spPr/>
    </dgm:pt>
    <dgm:pt modelId="{0F94E0BA-0FD9-4F57-90CC-AC3DD408B34A}" type="pres">
      <dgm:prSet presAssocID="{4CA25F60-D100-46A5-B52D-C4B959BDE5BA}" presName="connectorText" presStyleLbl="sibTrans2D1" presStyleIdx="2" presStyleCnt="3"/>
      <dgm:spPr/>
    </dgm:pt>
  </dgm:ptLst>
  <dgm:cxnLst>
    <dgm:cxn modelId="{E1196309-5A17-49EC-B6BE-48888CC6523F}" type="presOf" srcId="{96BF52B2-901A-493C-8AA8-17846050A06F}" destId="{3CBE48AC-A712-47B7-8A9A-CB268B7C1264}" srcOrd="0" destOrd="0" presId="urn:microsoft.com/office/officeart/2005/8/layout/cycle7"/>
    <dgm:cxn modelId="{118B910C-550C-4694-AB10-814593BEF515}" srcId="{C84A7168-F4F8-4D3C-B36B-E37B91F25669}" destId="{4C158D9B-663E-4F47-B2BC-F2D19DE92F46}" srcOrd="1" destOrd="0" parTransId="{382146D5-22FA-4952-B09B-8D869CD3A0A3}" sibTransId="{8E075F20-EACD-49B7-9DD8-F791EFCC9C9E}"/>
    <dgm:cxn modelId="{62030F2B-A040-4290-BA93-40060FC85516}" type="presOf" srcId="{C84A7168-F4F8-4D3C-B36B-E37B91F25669}" destId="{74DA0CDD-81D9-4C8C-B9B4-3829A7B10BF8}" srcOrd="0" destOrd="0" presId="urn:microsoft.com/office/officeart/2005/8/layout/cycle7"/>
    <dgm:cxn modelId="{93FBC62C-70E7-4C43-B701-B9ABCFFFC6AC}" srcId="{C84A7168-F4F8-4D3C-B36B-E37B91F25669}" destId="{8B37514E-CF67-443A-B5D0-6567D0AB9F1E}" srcOrd="2" destOrd="0" parTransId="{B3446DC9-A03D-492C-AF9E-2F0BE6077E97}" sibTransId="{4CA25F60-D100-46A5-B52D-C4B959BDE5BA}"/>
    <dgm:cxn modelId="{6E541F41-9468-4FF8-B9F6-F10729E4BF95}" type="presOf" srcId="{B5B26B78-37EA-4B33-BA53-E7B526BF8430}" destId="{99C6E2D5-FFFA-48D0-A94E-332544E83C30}" srcOrd="0" destOrd="0" presId="urn:microsoft.com/office/officeart/2005/8/layout/cycle7"/>
    <dgm:cxn modelId="{1CA3D462-E31F-4698-83D4-559A029B4AAD}" type="presOf" srcId="{8E075F20-EACD-49B7-9DD8-F791EFCC9C9E}" destId="{7FECFEB9-B72F-46CA-9D84-82DED8568F30}" srcOrd="1" destOrd="0" presId="urn:microsoft.com/office/officeart/2005/8/layout/cycle7"/>
    <dgm:cxn modelId="{D939956D-3D2C-4435-93DB-59F4945A0841}" type="presOf" srcId="{4C158D9B-663E-4F47-B2BC-F2D19DE92F46}" destId="{7177CC03-A68A-468D-A2C8-613166367FFE}" srcOrd="0" destOrd="0" presId="urn:microsoft.com/office/officeart/2005/8/layout/cycle7"/>
    <dgm:cxn modelId="{4F666273-B55C-4077-B1F8-BBE1D4E85819}" type="presOf" srcId="{4CA25F60-D100-46A5-B52D-C4B959BDE5BA}" destId="{0F94E0BA-0FD9-4F57-90CC-AC3DD408B34A}" srcOrd="1" destOrd="0" presId="urn:microsoft.com/office/officeart/2005/8/layout/cycle7"/>
    <dgm:cxn modelId="{FD81AB7B-610A-43FB-B02A-867229F526B6}" type="presOf" srcId="{B5B26B78-37EA-4B33-BA53-E7B526BF8430}" destId="{8B5594D6-C8BF-4157-B24C-8530C8050910}" srcOrd="1" destOrd="0" presId="urn:microsoft.com/office/officeart/2005/8/layout/cycle7"/>
    <dgm:cxn modelId="{56993497-6F5C-49EB-9D61-FC1A59389562}" type="presOf" srcId="{8E075F20-EACD-49B7-9DD8-F791EFCC9C9E}" destId="{3BA21D49-44D7-4867-BBCA-261F38C1A74E}" srcOrd="0" destOrd="0" presId="urn:microsoft.com/office/officeart/2005/8/layout/cycle7"/>
    <dgm:cxn modelId="{467336EB-88D6-4DDE-86F2-E9BAB0A87C42}" type="presOf" srcId="{8B37514E-CF67-443A-B5D0-6567D0AB9F1E}" destId="{0DCE44A7-ACA0-4EF3-9104-EE8AD264A4A9}" srcOrd="0" destOrd="0" presId="urn:microsoft.com/office/officeart/2005/8/layout/cycle7"/>
    <dgm:cxn modelId="{4B5D27ED-988D-43E0-8E76-1F73D3637CF5}" type="presOf" srcId="{4CA25F60-D100-46A5-B52D-C4B959BDE5BA}" destId="{EA62315C-F016-41BA-A939-E25923B07011}" srcOrd="0" destOrd="0" presId="urn:microsoft.com/office/officeart/2005/8/layout/cycle7"/>
    <dgm:cxn modelId="{80763FFC-E537-4618-9AB3-047030E997EB}" srcId="{C84A7168-F4F8-4D3C-B36B-E37B91F25669}" destId="{96BF52B2-901A-493C-8AA8-17846050A06F}" srcOrd="0" destOrd="0" parTransId="{DA9E7CA6-05AC-4EE8-860F-784E825BF823}" sibTransId="{B5B26B78-37EA-4B33-BA53-E7B526BF8430}"/>
    <dgm:cxn modelId="{9F41366C-1A67-4B4B-995F-86CBAA3C26CB}" type="presParOf" srcId="{74DA0CDD-81D9-4C8C-B9B4-3829A7B10BF8}" destId="{3CBE48AC-A712-47B7-8A9A-CB268B7C1264}" srcOrd="0" destOrd="0" presId="urn:microsoft.com/office/officeart/2005/8/layout/cycle7"/>
    <dgm:cxn modelId="{42B9439E-1208-4490-8EEB-4D7BDD865022}" type="presParOf" srcId="{74DA0CDD-81D9-4C8C-B9B4-3829A7B10BF8}" destId="{99C6E2D5-FFFA-48D0-A94E-332544E83C30}" srcOrd="1" destOrd="0" presId="urn:microsoft.com/office/officeart/2005/8/layout/cycle7"/>
    <dgm:cxn modelId="{6E6B6754-1E6A-435C-B2E2-D5D15B0BC8EC}" type="presParOf" srcId="{99C6E2D5-FFFA-48D0-A94E-332544E83C30}" destId="{8B5594D6-C8BF-4157-B24C-8530C8050910}" srcOrd="0" destOrd="0" presId="urn:microsoft.com/office/officeart/2005/8/layout/cycle7"/>
    <dgm:cxn modelId="{EE6AEFE9-1535-4FC2-8C45-2CAC858ADD13}" type="presParOf" srcId="{74DA0CDD-81D9-4C8C-B9B4-3829A7B10BF8}" destId="{7177CC03-A68A-468D-A2C8-613166367FFE}" srcOrd="2" destOrd="0" presId="urn:microsoft.com/office/officeart/2005/8/layout/cycle7"/>
    <dgm:cxn modelId="{20F4E3E5-2E91-4FB9-92E4-5A172418020D}" type="presParOf" srcId="{74DA0CDD-81D9-4C8C-B9B4-3829A7B10BF8}" destId="{3BA21D49-44D7-4867-BBCA-261F38C1A74E}" srcOrd="3" destOrd="0" presId="urn:microsoft.com/office/officeart/2005/8/layout/cycle7"/>
    <dgm:cxn modelId="{72A01FD8-9E37-4201-B2AD-9611C0B9BC53}" type="presParOf" srcId="{3BA21D49-44D7-4867-BBCA-261F38C1A74E}" destId="{7FECFEB9-B72F-46CA-9D84-82DED8568F30}" srcOrd="0" destOrd="0" presId="urn:microsoft.com/office/officeart/2005/8/layout/cycle7"/>
    <dgm:cxn modelId="{A181FC84-C091-4DD9-B202-9618FBC6A0DC}" type="presParOf" srcId="{74DA0CDD-81D9-4C8C-B9B4-3829A7B10BF8}" destId="{0DCE44A7-ACA0-4EF3-9104-EE8AD264A4A9}" srcOrd="4" destOrd="0" presId="urn:microsoft.com/office/officeart/2005/8/layout/cycle7"/>
    <dgm:cxn modelId="{5C83F845-45ED-4403-A500-E983F4FA36B2}" type="presParOf" srcId="{74DA0CDD-81D9-4C8C-B9B4-3829A7B10BF8}" destId="{EA62315C-F016-41BA-A939-E25923B07011}" srcOrd="5" destOrd="0" presId="urn:microsoft.com/office/officeart/2005/8/layout/cycle7"/>
    <dgm:cxn modelId="{E82DAD6C-0AF9-4231-92D1-C87C85ED1A85}" type="presParOf" srcId="{EA62315C-F016-41BA-A939-E25923B07011}" destId="{0F94E0BA-0FD9-4F57-90CC-AC3DD408B34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58E08-3CF3-46D2-8CE9-7529265937E6}">
      <dsp:nvSpPr>
        <dsp:cNvPr id="0" name=""/>
        <dsp:cNvSpPr/>
      </dsp:nvSpPr>
      <dsp:spPr>
        <a:xfrm>
          <a:off x="950" y="232940"/>
          <a:ext cx="3335778" cy="2118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E7A15-4029-467A-AC10-F198789A1E2C}">
      <dsp:nvSpPr>
        <dsp:cNvPr id="0" name=""/>
        <dsp:cNvSpPr/>
      </dsp:nvSpPr>
      <dsp:spPr>
        <a:xfrm>
          <a:off x="371592" y="585050"/>
          <a:ext cx="3335778" cy="21182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PACE stands for “Program of All-inclusive Care for the Elderly”: is a </a:t>
          </a:r>
          <a:r>
            <a:rPr lang="en-US" sz="1800" b="1" kern="1200"/>
            <a:t>provider-based</a:t>
          </a:r>
          <a:r>
            <a:rPr lang="en-US" sz="1800" kern="1200"/>
            <a:t>, fully integrated healthcare plan for individuals who are aged 55 and over and have significant healthcare needs. </a:t>
          </a:r>
        </a:p>
      </dsp:txBody>
      <dsp:txXfrm>
        <a:off x="433633" y="647091"/>
        <a:ext cx="3211696" cy="1994137"/>
      </dsp:txXfrm>
    </dsp:sp>
    <dsp:sp modelId="{D8AB87D0-96EB-47A1-8261-CAC984A550EE}">
      <dsp:nvSpPr>
        <dsp:cNvPr id="0" name=""/>
        <dsp:cNvSpPr/>
      </dsp:nvSpPr>
      <dsp:spPr>
        <a:xfrm>
          <a:off x="4078012" y="232940"/>
          <a:ext cx="3335778" cy="2118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157FC-1B02-4D79-8F92-5D403231658C}">
      <dsp:nvSpPr>
        <dsp:cNvPr id="0" name=""/>
        <dsp:cNvSpPr/>
      </dsp:nvSpPr>
      <dsp:spPr>
        <a:xfrm>
          <a:off x="4448654" y="585050"/>
          <a:ext cx="3335778" cy="21182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PACE is the alternative to the nursing home; you get all the care you need all while staying put in your community where you feel comfortable. </a:t>
          </a:r>
        </a:p>
      </dsp:txBody>
      <dsp:txXfrm>
        <a:off x="4510695" y="647091"/>
        <a:ext cx="3211696" cy="1994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1467D-D50B-1145-A65B-810DD2CCBA1B}">
      <dsp:nvSpPr>
        <dsp:cNvPr id="0" name=""/>
        <dsp:cNvSpPr/>
      </dsp:nvSpPr>
      <dsp:spPr>
        <a:xfrm>
          <a:off x="0" y="1663375"/>
          <a:ext cx="5143499" cy="109053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Palatino Linotype" panose="02040502050505030304" pitchFamily="18" charset="0"/>
              <a:cs typeface="Arial"/>
            </a:rPr>
            <a:t>An integrated system of care for the frail elderly that is</a:t>
          </a:r>
          <a:r>
            <a:rPr lang="en-US" sz="1500" kern="1200" dirty="0">
              <a:latin typeface="Palatino Linotype" panose="02040502050505030304" pitchFamily="18" charset="0"/>
            </a:rPr>
            <a:t>:</a:t>
          </a:r>
        </a:p>
      </dsp:txBody>
      <dsp:txXfrm>
        <a:off x="0" y="1663375"/>
        <a:ext cx="5143499" cy="588891"/>
      </dsp:txXfrm>
    </dsp:sp>
    <dsp:sp modelId="{8565BAA1-9E31-8941-AC80-E2FD1C2727C4}">
      <dsp:nvSpPr>
        <dsp:cNvPr id="0" name=""/>
        <dsp:cNvSpPr/>
      </dsp:nvSpPr>
      <dsp:spPr>
        <a:xfrm>
          <a:off x="0" y="2229214"/>
          <a:ext cx="1285874" cy="5016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Palatino Linotype" panose="02040502050505030304" pitchFamily="18" charset="0"/>
              <a:cs typeface="Arial"/>
            </a:rPr>
            <a:t>Community-based</a:t>
          </a:r>
        </a:p>
      </dsp:txBody>
      <dsp:txXfrm>
        <a:off x="0" y="2229214"/>
        <a:ext cx="1285874" cy="501648"/>
      </dsp:txXfrm>
    </dsp:sp>
    <dsp:sp modelId="{E959606C-ECAE-9449-9C68-B41986C9C28B}">
      <dsp:nvSpPr>
        <dsp:cNvPr id="0" name=""/>
        <dsp:cNvSpPr/>
      </dsp:nvSpPr>
      <dsp:spPr>
        <a:xfrm>
          <a:off x="1285874" y="2229214"/>
          <a:ext cx="1285874" cy="5016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Palatino Linotype" panose="02040502050505030304" pitchFamily="18" charset="0"/>
              <a:cs typeface="Arial"/>
            </a:rPr>
            <a:t>Comprehensive</a:t>
          </a:r>
          <a:endParaRPr lang="en-US" sz="1400" kern="1200" dirty="0">
            <a:latin typeface="Palatino Linotype" panose="02040502050505030304" pitchFamily="18" charset="0"/>
            <a:cs typeface="Arial"/>
          </a:endParaRPr>
        </a:p>
      </dsp:txBody>
      <dsp:txXfrm>
        <a:off x="1285874" y="2229214"/>
        <a:ext cx="1285874" cy="501648"/>
      </dsp:txXfrm>
    </dsp:sp>
    <dsp:sp modelId="{51981880-0C44-F748-828B-CF52CC2BE8C2}">
      <dsp:nvSpPr>
        <dsp:cNvPr id="0" name=""/>
        <dsp:cNvSpPr/>
      </dsp:nvSpPr>
      <dsp:spPr>
        <a:xfrm>
          <a:off x="2571749" y="2229214"/>
          <a:ext cx="1285874" cy="5016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Palatino Linotype" panose="02040502050505030304" pitchFamily="18" charset="0"/>
              <a:cs typeface="Arial"/>
            </a:rPr>
            <a:t>Capitated</a:t>
          </a:r>
        </a:p>
      </dsp:txBody>
      <dsp:txXfrm>
        <a:off x="2571749" y="2229214"/>
        <a:ext cx="1285874" cy="501648"/>
      </dsp:txXfrm>
    </dsp:sp>
    <dsp:sp modelId="{1C29F74B-A398-BA42-9AB7-29056F54DE7B}">
      <dsp:nvSpPr>
        <dsp:cNvPr id="0" name=""/>
        <dsp:cNvSpPr/>
      </dsp:nvSpPr>
      <dsp:spPr>
        <a:xfrm>
          <a:off x="3857624" y="2229214"/>
          <a:ext cx="1285874" cy="501648"/>
        </a:xfrm>
        <a:prstGeom prst="rect">
          <a:avLst/>
        </a:prstGeom>
        <a:solidFill>
          <a:schemeClr val="accent1">
            <a:alpha val="90000"/>
            <a:tint val="40000"/>
            <a:hueOff val="0"/>
            <a:satOff val="0"/>
            <a:lumOff val="0"/>
            <a:alphaOff val="0"/>
          </a:schemeClr>
        </a:solidFill>
        <a:ln w="12700" cap="flat" cmpd="sng" algn="ctr">
          <a:solidFill>
            <a:schemeClr val="accent5">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Palatino Linotype" panose="02040502050505030304" pitchFamily="18" charset="0"/>
              <a:cs typeface="Arial"/>
            </a:rPr>
            <a:t>Coordinate</a:t>
          </a:r>
          <a:r>
            <a:rPr lang="en-US" sz="1600" kern="1200" dirty="0">
              <a:latin typeface="+mn-lt"/>
              <a:cs typeface="Arial"/>
            </a:rPr>
            <a:t>d</a:t>
          </a:r>
        </a:p>
      </dsp:txBody>
      <dsp:txXfrm>
        <a:off x="3857624" y="2229214"/>
        <a:ext cx="1285874" cy="501648"/>
      </dsp:txXfrm>
    </dsp:sp>
    <dsp:sp modelId="{AA9F9669-7410-FF4F-A106-77EC85ED2F3B}">
      <dsp:nvSpPr>
        <dsp:cNvPr id="0" name=""/>
        <dsp:cNvSpPr/>
      </dsp:nvSpPr>
      <dsp:spPr>
        <a:xfrm rot="10800000">
          <a:off x="0" y="1241"/>
          <a:ext cx="5143499" cy="1677249"/>
        </a:xfrm>
        <a:prstGeom prst="upArrowCallou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Palatino Linotype" panose="02040502050505030304" pitchFamily="18" charset="0"/>
              <a:cs typeface="Arial"/>
            </a:rPr>
            <a:t>A Medicare program and Medicaid state option that gives community-based care and services to </a:t>
          </a:r>
          <a:r>
            <a:rPr lang="en-US" sz="1500" b="1" kern="1200" dirty="0">
              <a:latin typeface="Palatino Linotype" panose="02040502050505030304" pitchFamily="18" charset="0"/>
              <a:cs typeface="Arial"/>
            </a:rPr>
            <a:t>people 55 or older </a:t>
          </a:r>
          <a:r>
            <a:rPr lang="en-US" sz="1500" kern="1200" dirty="0">
              <a:latin typeface="Palatino Linotype" panose="02040502050505030304" pitchFamily="18" charset="0"/>
              <a:cs typeface="Arial"/>
            </a:rPr>
            <a:t>who otherwise would need a </a:t>
          </a:r>
          <a:r>
            <a:rPr lang="en-US" sz="1500" b="1" kern="1200" dirty="0">
              <a:latin typeface="Palatino Linotype" panose="02040502050505030304" pitchFamily="18" charset="0"/>
              <a:cs typeface="Arial"/>
            </a:rPr>
            <a:t>nursing home level of care</a:t>
          </a:r>
          <a:r>
            <a:rPr lang="en-US" sz="1500" kern="1200" dirty="0">
              <a:latin typeface="+mn-lt"/>
            </a:rPr>
            <a:t>.</a:t>
          </a:r>
        </a:p>
      </dsp:txBody>
      <dsp:txXfrm rot="10800000">
        <a:off x="0" y="1241"/>
        <a:ext cx="5143499" cy="1089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52C39-5A99-42C3-9E92-F1DAB5F46FCC}">
      <dsp:nvSpPr>
        <dsp:cNvPr id="0" name=""/>
        <dsp:cNvSpPr/>
      </dsp:nvSpPr>
      <dsp:spPr>
        <a:xfrm>
          <a:off x="233719" y="317926"/>
          <a:ext cx="725923" cy="725923"/>
        </a:xfrm>
        <a:prstGeom prst="ellipse">
          <a:avLst/>
        </a:prstGeom>
        <a:solidFill>
          <a:schemeClr val="accent3">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dsp:style>
    </dsp:sp>
    <dsp:sp modelId="{488517BA-A1F0-42C0-8851-F628AD06F96E}">
      <dsp:nvSpPr>
        <dsp:cNvPr id="0" name=""/>
        <dsp:cNvSpPr/>
      </dsp:nvSpPr>
      <dsp:spPr>
        <a:xfrm>
          <a:off x="388424" y="472631"/>
          <a:ext cx="416513" cy="4165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E7AFD9-1B97-4B68-B93A-F311B75B39D4}">
      <dsp:nvSpPr>
        <dsp:cNvPr id="0" name=""/>
        <dsp:cNvSpPr/>
      </dsp:nvSpPr>
      <dsp:spPr>
        <a:xfrm>
          <a:off x="1661" y="1269957"/>
          <a:ext cx="1190039" cy="150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accent1">
                  <a:lumMod val="75000"/>
                </a:schemeClr>
              </a:solidFill>
              <a:latin typeface="Palatino Linotype" panose="02040502050505030304" pitchFamily="18" charset="0"/>
              <a:cs typeface="Arial" panose="020B0604020202020204" pitchFamily="34" charset="0"/>
            </a:rPr>
            <a:t>PACE participants are served by an </a:t>
          </a:r>
          <a:br>
            <a:rPr lang="en-US" sz="1100" kern="1200" dirty="0">
              <a:solidFill>
                <a:schemeClr val="accent1">
                  <a:lumMod val="75000"/>
                </a:schemeClr>
              </a:solidFill>
              <a:latin typeface="Palatino Linotype" panose="02040502050505030304" pitchFamily="18" charset="0"/>
              <a:cs typeface="Arial" panose="020B0604020202020204" pitchFamily="34" charset="0"/>
            </a:rPr>
          </a:br>
          <a:r>
            <a:rPr lang="en-US" sz="1100" kern="1200" dirty="0">
              <a:solidFill>
                <a:schemeClr val="accent1">
                  <a:lumMod val="75000"/>
                </a:schemeClr>
              </a:solidFill>
              <a:latin typeface="Palatino Linotype" panose="02040502050505030304" pitchFamily="18" charset="0"/>
              <a:cs typeface="Arial" panose="020B0604020202020204" pitchFamily="34" charset="0"/>
            </a:rPr>
            <a:t>11-member interdisciplinary team (IDT)</a:t>
          </a:r>
          <a:r>
            <a:rPr lang="en-US" sz="1100" kern="1200" dirty="0">
              <a:solidFill>
                <a:schemeClr val="accent1">
                  <a:lumMod val="75000"/>
                </a:schemeClr>
              </a:solidFill>
              <a:latin typeface="+mn-lt"/>
              <a:cs typeface="Arial" panose="020B0604020202020204" pitchFamily="34" charset="0"/>
            </a:rPr>
            <a:t>.</a:t>
          </a:r>
        </a:p>
      </dsp:txBody>
      <dsp:txXfrm>
        <a:off x="1661" y="1269957"/>
        <a:ext cx="1190039" cy="1501494"/>
      </dsp:txXfrm>
    </dsp:sp>
    <dsp:sp modelId="{144CD69E-2494-4AC3-BCF3-448891E3F0CA}">
      <dsp:nvSpPr>
        <dsp:cNvPr id="0" name=""/>
        <dsp:cNvSpPr/>
      </dsp:nvSpPr>
      <dsp:spPr>
        <a:xfrm>
          <a:off x="1632015" y="317926"/>
          <a:ext cx="725923" cy="725923"/>
        </a:xfrm>
        <a:prstGeom prst="ellipse">
          <a:avLst/>
        </a:prstGeom>
        <a:solidFill>
          <a:schemeClr val="accent3">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dsp:style>
    </dsp:sp>
    <dsp:sp modelId="{A8CB6C21-881C-4869-ADDE-5C47348B02CB}">
      <dsp:nvSpPr>
        <dsp:cNvPr id="0" name=""/>
        <dsp:cNvSpPr/>
      </dsp:nvSpPr>
      <dsp:spPr>
        <a:xfrm>
          <a:off x="1786720" y="472631"/>
          <a:ext cx="416513" cy="4165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A890F-C4BE-4E50-BBE3-596571D9DFD8}">
      <dsp:nvSpPr>
        <dsp:cNvPr id="0" name=""/>
        <dsp:cNvSpPr/>
      </dsp:nvSpPr>
      <dsp:spPr>
        <a:xfrm>
          <a:off x="1399957" y="1269957"/>
          <a:ext cx="1190039" cy="150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accent1">
                  <a:lumMod val="75000"/>
                </a:schemeClr>
              </a:solidFill>
              <a:latin typeface="Palatino Linotype" panose="02040502050505030304" pitchFamily="18" charset="0"/>
              <a:cs typeface="Arial" panose="020B0604020202020204" pitchFamily="34" charset="0"/>
            </a:rPr>
            <a:t>PACE participants receive services at the PACE center and at their homes.</a:t>
          </a:r>
        </a:p>
      </dsp:txBody>
      <dsp:txXfrm>
        <a:off x="1399957" y="1269957"/>
        <a:ext cx="1190039" cy="1501494"/>
      </dsp:txXfrm>
    </dsp:sp>
    <dsp:sp modelId="{1A51FF9A-3F62-445E-9391-7AEAD830C248}">
      <dsp:nvSpPr>
        <dsp:cNvPr id="0" name=""/>
        <dsp:cNvSpPr/>
      </dsp:nvSpPr>
      <dsp:spPr>
        <a:xfrm>
          <a:off x="3030311" y="317926"/>
          <a:ext cx="725923" cy="725923"/>
        </a:xfrm>
        <a:prstGeom prst="ellipse">
          <a:avLst/>
        </a:prstGeom>
        <a:solidFill>
          <a:schemeClr val="accent3">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dsp:style>
    </dsp:sp>
    <dsp:sp modelId="{F94704AA-588E-4414-ABF5-BB560BCA1169}">
      <dsp:nvSpPr>
        <dsp:cNvPr id="0" name=""/>
        <dsp:cNvSpPr/>
      </dsp:nvSpPr>
      <dsp:spPr>
        <a:xfrm>
          <a:off x="3185016" y="472631"/>
          <a:ext cx="416513" cy="4165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D14D18-80B2-4FB3-B596-21B41E891282}">
      <dsp:nvSpPr>
        <dsp:cNvPr id="0" name=""/>
        <dsp:cNvSpPr/>
      </dsp:nvSpPr>
      <dsp:spPr>
        <a:xfrm>
          <a:off x="2798253" y="1269957"/>
          <a:ext cx="1190039" cy="150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accent1">
                  <a:lumMod val="75000"/>
                </a:schemeClr>
              </a:solidFill>
              <a:latin typeface="Palatino Linotype" panose="02040502050505030304" pitchFamily="18" charset="0"/>
              <a:cs typeface="Arial" panose="020B0604020202020204" pitchFamily="34" charset="0"/>
            </a:rPr>
            <a:t>PACE is a Part D provider and provides full prescription drug coverage, including </a:t>
          </a:r>
          <a:r>
            <a:rPr lang="en-US" sz="1100" b="1" kern="1200" dirty="0">
              <a:solidFill>
                <a:schemeClr val="accent1">
                  <a:lumMod val="75000"/>
                </a:schemeClr>
              </a:solidFill>
              <a:latin typeface="Palatino Linotype" panose="02040502050505030304" pitchFamily="18" charset="0"/>
              <a:cs typeface="Arial" panose="020B0604020202020204" pitchFamily="34" charset="0"/>
            </a:rPr>
            <a:t>all</a:t>
          </a:r>
          <a:r>
            <a:rPr lang="en-US" sz="1100" kern="1200" dirty="0">
              <a:solidFill>
                <a:schemeClr val="accent1">
                  <a:lumMod val="75000"/>
                </a:schemeClr>
              </a:solidFill>
              <a:latin typeface="Palatino Linotype" panose="02040502050505030304" pitchFamily="18" charset="0"/>
              <a:cs typeface="Arial" panose="020B0604020202020204" pitchFamily="34" charset="0"/>
            </a:rPr>
            <a:t> Medicare, Medicaid and medically necessary services, with </a:t>
          </a:r>
          <a:r>
            <a:rPr lang="en-US" sz="1100" b="1" kern="1200" dirty="0">
              <a:solidFill>
                <a:schemeClr val="accent1">
                  <a:lumMod val="75000"/>
                </a:schemeClr>
              </a:solidFill>
              <a:latin typeface="Palatino Linotype" panose="02040502050505030304" pitchFamily="18" charset="0"/>
              <a:cs typeface="Arial" panose="020B0604020202020204" pitchFamily="34" charset="0"/>
            </a:rPr>
            <a:t>no benefit limitations, copays or deductibles</a:t>
          </a:r>
          <a:endParaRPr lang="en-US" sz="1100" kern="1200" dirty="0">
            <a:solidFill>
              <a:schemeClr val="accent1">
                <a:lumMod val="75000"/>
              </a:schemeClr>
            </a:solidFill>
            <a:latin typeface="Palatino Linotype" panose="02040502050505030304" pitchFamily="18" charset="0"/>
            <a:cs typeface="Arial" panose="020B0604020202020204" pitchFamily="34" charset="0"/>
          </a:endParaRPr>
        </a:p>
      </dsp:txBody>
      <dsp:txXfrm>
        <a:off x="2798253" y="1269957"/>
        <a:ext cx="1190039" cy="1501494"/>
      </dsp:txXfrm>
    </dsp:sp>
    <dsp:sp modelId="{A422CCF9-F4A3-4DFE-AE5B-F6506D980C05}">
      <dsp:nvSpPr>
        <dsp:cNvPr id="0" name=""/>
        <dsp:cNvSpPr/>
      </dsp:nvSpPr>
      <dsp:spPr>
        <a:xfrm>
          <a:off x="4428606" y="317926"/>
          <a:ext cx="725923" cy="725923"/>
        </a:xfrm>
        <a:prstGeom prst="ellipse">
          <a:avLst/>
        </a:prstGeom>
        <a:solidFill>
          <a:schemeClr val="accent3">
            <a:hueOff val="0"/>
            <a:satOff val="0"/>
            <a:lumOff val="0"/>
            <a:alphaOff val="0"/>
          </a:schemeClr>
        </a:solidFill>
        <a:ln>
          <a:solidFill>
            <a:schemeClr val="accent4"/>
          </a:solidFill>
        </a:ln>
        <a:effectLst/>
      </dsp:spPr>
      <dsp:style>
        <a:lnRef idx="0">
          <a:scrgbClr r="0" g="0" b="0"/>
        </a:lnRef>
        <a:fillRef idx="1">
          <a:scrgbClr r="0" g="0" b="0"/>
        </a:fillRef>
        <a:effectRef idx="0">
          <a:scrgbClr r="0" g="0" b="0"/>
        </a:effectRef>
        <a:fontRef idx="minor"/>
      </dsp:style>
    </dsp:sp>
    <dsp:sp modelId="{2F4C70E0-F332-4C80-AE31-F61E3CDB5B6B}">
      <dsp:nvSpPr>
        <dsp:cNvPr id="0" name=""/>
        <dsp:cNvSpPr/>
      </dsp:nvSpPr>
      <dsp:spPr>
        <a:xfrm>
          <a:off x="4583312" y="472631"/>
          <a:ext cx="416513" cy="4165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5B5133-7D64-4CAF-A511-0C3AE0ABD992}">
      <dsp:nvSpPr>
        <dsp:cNvPr id="0" name=""/>
        <dsp:cNvSpPr/>
      </dsp:nvSpPr>
      <dsp:spPr>
        <a:xfrm>
          <a:off x="4196549" y="1269957"/>
          <a:ext cx="1190039" cy="150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accent1">
                  <a:lumMod val="75000"/>
                </a:schemeClr>
              </a:solidFill>
              <a:latin typeface="Palatino Linotype" panose="02040502050505030304" pitchFamily="18" charset="0"/>
              <a:cs typeface="Arial" panose="020B0604020202020204" pitchFamily="34" charset="0"/>
            </a:rPr>
            <a:t>PACE programs receive </a:t>
          </a:r>
          <a:r>
            <a:rPr lang="en-US" sz="1100" b="1" kern="1200" dirty="0">
              <a:solidFill>
                <a:schemeClr val="accent1">
                  <a:lumMod val="75000"/>
                </a:schemeClr>
              </a:solidFill>
              <a:latin typeface="Palatino Linotype" panose="02040502050505030304" pitchFamily="18" charset="0"/>
              <a:cs typeface="Arial" panose="020B0604020202020204" pitchFamily="34" charset="0"/>
            </a:rPr>
            <a:t>capitated payments </a:t>
          </a:r>
          <a:r>
            <a:rPr lang="en-US" sz="1100" kern="1200" dirty="0">
              <a:solidFill>
                <a:schemeClr val="accent1">
                  <a:lumMod val="75000"/>
                </a:schemeClr>
              </a:solidFill>
              <a:latin typeface="Palatino Linotype" panose="02040502050505030304" pitchFamily="18" charset="0"/>
              <a:cs typeface="Arial" panose="020B0604020202020204" pitchFamily="34" charset="0"/>
            </a:rPr>
            <a:t>per participant and are </a:t>
          </a:r>
          <a:br>
            <a:rPr lang="en-US" sz="1100" kern="1200" dirty="0">
              <a:solidFill>
                <a:schemeClr val="accent1">
                  <a:lumMod val="75000"/>
                </a:schemeClr>
              </a:solidFill>
              <a:latin typeface="Palatino Linotype" panose="02040502050505030304" pitchFamily="18" charset="0"/>
              <a:cs typeface="Arial" panose="020B0604020202020204" pitchFamily="34" charset="0"/>
            </a:rPr>
          </a:br>
          <a:r>
            <a:rPr lang="en-US" sz="1100" kern="1200" dirty="0">
              <a:solidFill>
                <a:schemeClr val="accent1">
                  <a:lumMod val="75000"/>
                </a:schemeClr>
              </a:solidFill>
              <a:latin typeface="Palatino Linotype" panose="02040502050505030304" pitchFamily="18" charset="0"/>
              <a:cs typeface="Arial" panose="020B0604020202020204" pitchFamily="34" charset="0"/>
            </a:rPr>
            <a:t>at </a:t>
          </a:r>
          <a:r>
            <a:rPr lang="en-US" sz="1100" b="1" kern="1200" dirty="0">
              <a:solidFill>
                <a:schemeClr val="accent1">
                  <a:lumMod val="75000"/>
                </a:schemeClr>
              </a:solidFill>
              <a:latin typeface="Palatino Linotype" panose="02040502050505030304" pitchFamily="18" charset="0"/>
              <a:cs typeface="Arial" panose="020B0604020202020204" pitchFamily="34" charset="0"/>
            </a:rPr>
            <a:t>full risk for the services provided; </a:t>
          </a:r>
          <a:r>
            <a:rPr lang="en-US" sz="1100" kern="1200" dirty="0">
              <a:solidFill>
                <a:schemeClr val="accent1">
                  <a:lumMod val="75000"/>
                </a:schemeClr>
              </a:solidFill>
              <a:latin typeface="Palatino Linotype" panose="02040502050505030304" pitchFamily="18" charset="0"/>
              <a:cs typeface="Arial" panose="020B0604020202020204" pitchFamily="34" charset="0"/>
            </a:rPr>
            <a:t>payments do not change based on the utilization patterns of participants</a:t>
          </a:r>
          <a:r>
            <a:rPr lang="en-US" sz="1100" kern="1200" dirty="0">
              <a:latin typeface="Palatino Linotype" panose="02040502050505030304" pitchFamily="18" charset="0"/>
            </a:rPr>
            <a:t>.</a:t>
          </a:r>
        </a:p>
      </dsp:txBody>
      <dsp:txXfrm>
        <a:off x="4196549" y="1269957"/>
        <a:ext cx="1190039" cy="15014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E48AC-A712-47B7-8A9A-CB268B7C1264}">
      <dsp:nvSpPr>
        <dsp:cNvPr id="0" name=""/>
        <dsp:cNvSpPr/>
      </dsp:nvSpPr>
      <dsp:spPr>
        <a:xfrm>
          <a:off x="289823" y="-77375"/>
          <a:ext cx="1541447" cy="899294"/>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Palatino Linotype" panose="02040502050505030304" pitchFamily="18" charset="0"/>
              <a:cs typeface="Arial" panose="020B0604020202020204" pitchFamily="34" charset="0"/>
            </a:rPr>
            <a:t>Full Financial Risk</a:t>
          </a:r>
        </a:p>
      </dsp:txBody>
      <dsp:txXfrm>
        <a:off x="316162" y="-51036"/>
        <a:ext cx="1488769" cy="846616"/>
      </dsp:txXfrm>
    </dsp:sp>
    <dsp:sp modelId="{99C6E2D5-FFFA-48D0-A94E-332544E83C30}">
      <dsp:nvSpPr>
        <dsp:cNvPr id="0" name=""/>
        <dsp:cNvSpPr/>
      </dsp:nvSpPr>
      <dsp:spPr>
        <a:xfrm rot="3600000">
          <a:off x="1389861" y="890894"/>
          <a:ext cx="25996" cy="148558"/>
        </a:xfrm>
        <a:prstGeom prst="lef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397660" y="920606"/>
        <a:ext cx="10398" cy="89134"/>
      </dsp:txXfrm>
    </dsp:sp>
    <dsp:sp modelId="{7177CC03-A68A-468D-A2C8-613166367FFE}">
      <dsp:nvSpPr>
        <dsp:cNvPr id="0" name=""/>
        <dsp:cNvSpPr/>
      </dsp:nvSpPr>
      <dsp:spPr>
        <a:xfrm>
          <a:off x="978840" y="1108428"/>
          <a:ext cx="1565598" cy="956340"/>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Palatino Linotype" panose="02040502050505030304" pitchFamily="18" charset="0"/>
              <a:cs typeface="Arial" panose="020B0604020202020204" pitchFamily="34" charset="0"/>
            </a:rPr>
            <a:t>Directly Employed Interdisciplinary Team</a:t>
          </a:r>
        </a:p>
      </dsp:txBody>
      <dsp:txXfrm>
        <a:off x="1006850" y="1136438"/>
        <a:ext cx="1509578" cy="900320"/>
      </dsp:txXfrm>
    </dsp:sp>
    <dsp:sp modelId="{3BA21D49-44D7-4867-BBCA-261F38C1A74E}">
      <dsp:nvSpPr>
        <dsp:cNvPr id="0" name=""/>
        <dsp:cNvSpPr/>
      </dsp:nvSpPr>
      <dsp:spPr>
        <a:xfrm>
          <a:off x="982090" y="1512319"/>
          <a:ext cx="25996" cy="148558"/>
        </a:xfrm>
        <a:prstGeom prst="lef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989889" y="1542031"/>
        <a:ext cx="10398" cy="89134"/>
      </dsp:txXfrm>
    </dsp:sp>
    <dsp:sp modelId="{0DCE44A7-ACA0-4EF3-9104-EE8AD264A4A9}">
      <dsp:nvSpPr>
        <dsp:cNvPr id="0" name=""/>
        <dsp:cNvSpPr/>
      </dsp:nvSpPr>
      <dsp:spPr>
        <a:xfrm>
          <a:off x="-292426" y="1095641"/>
          <a:ext cx="1303762" cy="981913"/>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Palatino Linotype" panose="02040502050505030304" pitchFamily="18" charset="0"/>
              <a:cs typeface="Arial" panose="020B0604020202020204" pitchFamily="34" charset="0"/>
            </a:rPr>
            <a:t>Comprehensive Services</a:t>
          </a:r>
        </a:p>
      </dsp:txBody>
      <dsp:txXfrm>
        <a:off x="-263667" y="1124400"/>
        <a:ext cx="1246244" cy="924395"/>
      </dsp:txXfrm>
    </dsp:sp>
    <dsp:sp modelId="{EA62315C-F016-41BA-A939-E25923B07011}">
      <dsp:nvSpPr>
        <dsp:cNvPr id="0" name=""/>
        <dsp:cNvSpPr/>
      </dsp:nvSpPr>
      <dsp:spPr>
        <a:xfrm rot="18000000">
          <a:off x="708928" y="884501"/>
          <a:ext cx="25996" cy="148558"/>
        </a:xfrm>
        <a:prstGeom prst="lef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716727" y="914213"/>
        <a:ext cx="10398" cy="891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380BCD5-99EA-4839-A35C-595029302E4B}" type="datetimeFigureOut">
              <a:rPr lang="en-US" smtClean="0"/>
              <a:t>5/10/2024</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7C17A72-7A47-4F30-B8DD-967509305040}" type="slidenum">
              <a:rPr lang="en-US" smtClean="0"/>
              <a:t>‹#›</a:t>
            </a:fld>
            <a:endParaRPr lang="en-US" dirty="0"/>
          </a:p>
        </p:txBody>
      </p:sp>
    </p:spTree>
    <p:extLst>
      <p:ext uri="{BB962C8B-B14F-4D97-AF65-F5344CB8AC3E}">
        <p14:creationId xmlns:p14="http://schemas.microsoft.com/office/powerpoint/2010/main" val="124057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4A392C-5817-4A90-AD3D-FFFF30B52D05}" type="slidenum">
              <a:rPr lang="en-US">
                <a:solidFill>
                  <a:srgbClr val="FFFFFF"/>
                </a:solidFill>
              </a:rPr>
              <a:pPr>
                <a:defRPr/>
              </a:pPr>
              <a:t>1</a:t>
            </a:fld>
            <a:endParaRPr lang="en-US" dirty="0">
              <a:solidFill>
                <a:srgbClr val="FFFFFF"/>
              </a:solidFill>
            </a:endParaRPr>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9837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Cover service requests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4246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381581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67763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3893839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84562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Cover how PACE is paid for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01079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392667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3131033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535870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39242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942289">
              <a:defRPr/>
            </a:pPr>
            <a:fld id="{9B3A0E2F-76B9-417E-B0DC-AF868851F63D}" type="slidenum">
              <a:rPr lang="en-US">
                <a:solidFill>
                  <a:prstClr val="black"/>
                </a:solidFill>
                <a:latin typeface="Calibri"/>
              </a:rPr>
              <a:pPr defTabSz="942289">
                <a:defRPr/>
              </a:pPr>
              <a:t>2</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942289">
              <a:defRPr/>
            </a:pPr>
            <a:endParaRPr lang="en-US" dirty="0">
              <a:solidFill>
                <a:prstClr val="black"/>
              </a:solidFill>
              <a:latin typeface="Calibri"/>
            </a:endParaRPr>
          </a:p>
        </p:txBody>
      </p:sp>
    </p:spTree>
    <p:extLst>
      <p:ext uri="{BB962C8B-B14F-4D97-AF65-F5344CB8AC3E}">
        <p14:creationId xmlns:p14="http://schemas.microsoft.com/office/powerpoint/2010/main" val="2331745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606995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480972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045911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251935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126035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608348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438893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942289">
              <a:defRPr/>
            </a:pPr>
            <a:fld id="{9B3A0E2F-76B9-417E-B0DC-AF868851F63D}" type="slidenum">
              <a:rPr lang="en-US">
                <a:solidFill>
                  <a:prstClr val="black"/>
                </a:solidFill>
                <a:latin typeface="Calibri"/>
              </a:rPr>
              <a:pPr defTabSz="942289">
                <a:defRPr/>
              </a:pPr>
              <a:t>28</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942289">
              <a:defRPr/>
            </a:pPr>
            <a:endParaRPr lang="en-US" dirty="0">
              <a:solidFill>
                <a:prstClr val="black"/>
              </a:solidFill>
              <a:latin typeface="Calibri"/>
            </a:endParaRPr>
          </a:p>
        </p:txBody>
      </p:sp>
    </p:spTree>
    <p:extLst>
      <p:ext uri="{BB962C8B-B14F-4D97-AF65-F5344CB8AC3E}">
        <p14:creationId xmlns:p14="http://schemas.microsoft.com/office/powerpoint/2010/main" val="51818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942289">
              <a:defRPr/>
            </a:pPr>
            <a:fld id="{9B3A0E2F-76B9-417E-B0DC-AF868851F63D}" type="slidenum">
              <a:rPr lang="en-US">
                <a:solidFill>
                  <a:prstClr val="black"/>
                </a:solidFill>
                <a:latin typeface="Calibri"/>
              </a:rPr>
              <a:pPr defTabSz="942289">
                <a:defRPr/>
              </a:pPr>
              <a:t>36</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942289">
              <a:defRPr/>
            </a:pPr>
            <a:endParaRPr lang="en-US" dirty="0">
              <a:solidFill>
                <a:prstClr val="black"/>
              </a:solidFill>
              <a:latin typeface="Calibri"/>
            </a:endParaRPr>
          </a:p>
        </p:txBody>
      </p:sp>
    </p:spTree>
    <p:extLst>
      <p:ext uri="{BB962C8B-B14F-4D97-AF65-F5344CB8AC3E}">
        <p14:creationId xmlns:p14="http://schemas.microsoft.com/office/powerpoint/2010/main" val="158100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31413"/>
                </a:solidFill>
                <a:effectLst/>
                <a:latin typeface="Helvetica" pitchFamily="2" charset="0"/>
              </a:rPr>
              <a:t>Fig. 2 Randomization allocations by treatment group per protocol-defined interim analyses. The response adaptive randomization correctly</a:t>
            </a:r>
          </a:p>
          <a:p>
            <a:r>
              <a:rPr lang="en-US" dirty="0">
                <a:solidFill>
                  <a:srgbClr val="131413"/>
                </a:solidFill>
                <a:effectLst/>
                <a:latin typeface="Helvetica" pitchFamily="2" charset="0"/>
              </a:rPr>
              <a:t>allocated subjects into the dose groups likely to be ED90 doses (10 mg/kg monthly and biweekly) as early as the first interim analysis at 197</a:t>
            </a:r>
          </a:p>
          <a:p>
            <a:r>
              <a:rPr lang="en-US" dirty="0">
                <a:solidFill>
                  <a:srgbClr val="131413"/>
                </a:solidFill>
                <a:effectLst/>
                <a:latin typeface="Helvetica" pitchFamily="2" charset="0"/>
              </a:rPr>
              <a:t>subjects, with both emerging by the 300th subject randomized, and these doses remained the most likely doses to demonstrate efficacy</a:t>
            </a:r>
          </a:p>
          <a:p>
            <a:r>
              <a:rPr lang="en-US" dirty="0">
                <a:solidFill>
                  <a:srgbClr val="131413"/>
                </a:solidFill>
                <a:effectLst/>
                <a:latin typeface="Helvetica" pitchFamily="2" charset="0"/>
              </a:rPr>
              <a:t>throughout the remainder of the study. However, before the interim analysis of 350 subjects, Health Authorities restricted randomization around</a:t>
            </a:r>
          </a:p>
          <a:p>
            <a:r>
              <a:rPr lang="en-US" dirty="0">
                <a:solidFill>
                  <a:srgbClr val="131413"/>
                </a:solidFill>
                <a:effectLst/>
                <a:latin typeface="Helvetica" pitchFamily="2" charset="0"/>
              </a:rPr>
              <a:t>ApoE4 carrier status, whereby ApoE4 carriers (hetero- or homozygous) were not to be randomized to the 10 mg/kg biweekly dose going forward.</a:t>
            </a:r>
          </a:p>
          <a:p>
            <a:r>
              <a:rPr lang="en-US" dirty="0">
                <a:solidFill>
                  <a:srgbClr val="131413"/>
                </a:solidFill>
                <a:effectLst/>
                <a:latin typeface="Helvetica" pitchFamily="2" charset="0"/>
              </a:rPr>
              <a:t>As a consequence, the response adaptive randomization algorithm was revised. After each subsequent interim analysis (starting with 350 subjects</a:t>
            </a:r>
          </a:p>
          <a:p>
            <a:r>
              <a:rPr lang="en-US" dirty="0">
                <a:solidFill>
                  <a:srgbClr val="131413"/>
                </a:solidFill>
                <a:effectLst/>
                <a:latin typeface="Helvetica" pitchFamily="2" charset="0"/>
              </a:rPr>
              <a:t>randomized), the randomization probability vector was split between ApoE4 carrier and non-carrier strata to ensure no ApoE4 carriers were</a:t>
            </a:r>
          </a:p>
          <a:p>
            <a:r>
              <a:rPr lang="en-US" dirty="0">
                <a:solidFill>
                  <a:srgbClr val="131413"/>
                </a:solidFill>
                <a:effectLst/>
                <a:latin typeface="Helvetica" pitchFamily="2" charset="0"/>
              </a:rPr>
              <a:t>enrolled on the 10 mg/kg biweekly dose (more details in </a:t>
            </a:r>
            <a:r>
              <a:rPr lang="en-US" dirty="0">
                <a:solidFill>
                  <a:srgbClr val="0000FF"/>
                </a:solidFill>
                <a:effectLst/>
                <a:latin typeface="Helvetica" pitchFamily="2" charset="0"/>
              </a:rPr>
              <a:t>Appendix C</a:t>
            </a:r>
            <a:r>
              <a:rPr lang="en-US" dirty="0">
                <a:solidFill>
                  <a:srgbClr val="131413"/>
                </a:solidFill>
                <a:effectLst/>
                <a:latin typeface="Helvetica" pitchFamily="2" charset="0"/>
              </a:rPr>
              <a:t>). At the same time, the revised response adaptive randomization preserved</a:t>
            </a:r>
          </a:p>
          <a:p>
            <a:r>
              <a:rPr lang="en-US" dirty="0">
                <a:solidFill>
                  <a:srgbClr val="131413"/>
                </a:solidFill>
                <a:effectLst/>
                <a:latin typeface="Helvetica" pitchFamily="2" charset="0"/>
              </a:rPr>
              <a:t>the overall randomization probabilities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2104-BD87-B944-9040-981242935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18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942289">
              <a:defRPr/>
            </a:pPr>
            <a:fld id="{9B3A0E2F-76B9-417E-B0DC-AF868851F63D}" type="slidenum">
              <a:rPr lang="en-US">
                <a:solidFill>
                  <a:prstClr val="black"/>
                </a:solidFill>
                <a:latin typeface="Calibri"/>
              </a:rPr>
              <a:pPr defTabSz="942289">
                <a:defRPr/>
              </a:pPr>
              <a:t>3</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942289">
              <a:defRPr/>
            </a:pPr>
            <a:endParaRPr lang="en-US" dirty="0">
              <a:solidFill>
                <a:prstClr val="black"/>
              </a:solidFill>
              <a:latin typeface="Calibri"/>
            </a:endParaRPr>
          </a:p>
        </p:txBody>
      </p:sp>
    </p:spTree>
    <p:extLst>
      <p:ext uri="{BB962C8B-B14F-4D97-AF65-F5344CB8AC3E}">
        <p14:creationId xmlns:p14="http://schemas.microsoft.com/office/powerpoint/2010/main" val="1640581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31413"/>
                </a:solidFill>
                <a:effectLst/>
                <a:latin typeface="Helvetica" pitchFamily="2" charset="0"/>
              </a:rPr>
              <a:t>Fig. 2 Randomization allocations by treatment group per protocol-defined interim analyses. The response adaptive randomization correctly</a:t>
            </a:r>
          </a:p>
          <a:p>
            <a:r>
              <a:rPr lang="en-US" dirty="0">
                <a:solidFill>
                  <a:srgbClr val="131413"/>
                </a:solidFill>
                <a:effectLst/>
                <a:latin typeface="Helvetica" pitchFamily="2" charset="0"/>
              </a:rPr>
              <a:t>allocated subjects into the dose groups likely to be ED90 doses (10 mg/kg monthly and biweekly) as early as the first interim analysis at 197</a:t>
            </a:r>
          </a:p>
          <a:p>
            <a:r>
              <a:rPr lang="en-US" dirty="0">
                <a:solidFill>
                  <a:srgbClr val="131413"/>
                </a:solidFill>
                <a:effectLst/>
                <a:latin typeface="Helvetica" pitchFamily="2" charset="0"/>
              </a:rPr>
              <a:t>subjects, with both emerging by the 300th subject randomized, and these doses remained the most likely doses to demonstrate efficacy</a:t>
            </a:r>
          </a:p>
          <a:p>
            <a:r>
              <a:rPr lang="en-US" dirty="0">
                <a:solidFill>
                  <a:srgbClr val="131413"/>
                </a:solidFill>
                <a:effectLst/>
                <a:latin typeface="Helvetica" pitchFamily="2" charset="0"/>
              </a:rPr>
              <a:t>throughout the remainder of the study. However, before the interim analysis of 350 subjects, Health Authorities restricted randomization around</a:t>
            </a:r>
          </a:p>
          <a:p>
            <a:r>
              <a:rPr lang="en-US" dirty="0">
                <a:solidFill>
                  <a:srgbClr val="131413"/>
                </a:solidFill>
                <a:effectLst/>
                <a:latin typeface="Helvetica" pitchFamily="2" charset="0"/>
              </a:rPr>
              <a:t>ApoE4 carrier status, whereby ApoE4 carriers (hetero- or homozygous) were not to be randomized to the 10 mg/kg biweekly dose going forward.</a:t>
            </a:r>
          </a:p>
          <a:p>
            <a:r>
              <a:rPr lang="en-US" dirty="0">
                <a:solidFill>
                  <a:srgbClr val="131413"/>
                </a:solidFill>
                <a:effectLst/>
                <a:latin typeface="Helvetica" pitchFamily="2" charset="0"/>
              </a:rPr>
              <a:t>As a consequence, the response adaptive randomization algorithm was revised. After each subsequent interim analysis (starting with 350 subjects</a:t>
            </a:r>
          </a:p>
          <a:p>
            <a:r>
              <a:rPr lang="en-US" dirty="0">
                <a:solidFill>
                  <a:srgbClr val="131413"/>
                </a:solidFill>
                <a:effectLst/>
                <a:latin typeface="Helvetica" pitchFamily="2" charset="0"/>
              </a:rPr>
              <a:t>randomized), the randomization probability vector was split between ApoE4 carrier and non-carrier strata to ensure no ApoE4 carriers were</a:t>
            </a:r>
          </a:p>
          <a:p>
            <a:r>
              <a:rPr lang="en-US" dirty="0">
                <a:solidFill>
                  <a:srgbClr val="131413"/>
                </a:solidFill>
                <a:effectLst/>
                <a:latin typeface="Helvetica" pitchFamily="2" charset="0"/>
              </a:rPr>
              <a:t>enrolled on the 10 mg/kg biweekly dose (more details in </a:t>
            </a:r>
            <a:r>
              <a:rPr lang="en-US" dirty="0">
                <a:solidFill>
                  <a:srgbClr val="0000FF"/>
                </a:solidFill>
                <a:effectLst/>
                <a:latin typeface="Helvetica" pitchFamily="2" charset="0"/>
              </a:rPr>
              <a:t>Appendix C</a:t>
            </a:r>
            <a:r>
              <a:rPr lang="en-US" dirty="0">
                <a:solidFill>
                  <a:srgbClr val="131413"/>
                </a:solidFill>
                <a:effectLst/>
                <a:latin typeface="Helvetica" pitchFamily="2" charset="0"/>
              </a:rPr>
              <a:t>). At the same time, the revised response adaptive randomization preserved</a:t>
            </a:r>
          </a:p>
          <a:p>
            <a:r>
              <a:rPr lang="en-US" dirty="0">
                <a:solidFill>
                  <a:srgbClr val="131413"/>
                </a:solidFill>
                <a:effectLst/>
                <a:latin typeface="Helvetica" pitchFamily="2" charset="0"/>
              </a:rPr>
              <a:t>the overall randomization probabilities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2104-BD87-B944-9040-981242935D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5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17A72-7A47-4F30-B8DD-967509305040}" type="slidenum">
              <a:rPr lang="en-US" smtClean="0"/>
              <a:t>47</a:t>
            </a:fld>
            <a:endParaRPr lang="en-US" dirty="0"/>
          </a:p>
        </p:txBody>
      </p:sp>
    </p:spTree>
    <p:extLst>
      <p:ext uri="{BB962C8B-B14F-4D97-AF65-F5344CB8AC3E}">
        <p14:creationId xmlns:p14="http://schemas.microsoft.com/office/powerpoint/2010/main" val="163681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942289">
              <a:defRPr/>
            </a:pPr>
            <a:fld id="{9B3A0E2F-76B9-417E-B0DC-AF868851F63D}" type="slidenum">
              <a:rPr lang="en-US">
                <a:solidFill>
                  <a:prstClr val="black"/>
                </a:solidFill>
                <a:latin typeface="Calibri"/>
              </a:rPr>
              <a:pPr defTabSz="942289">
                <a:defRPr/>
              </a:pPr>
              <a:t>4</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942289">
              <a:defRPr/>
            </a:pPr>
            <a:endParaRPr lang="en-US" dirty="0">
              <a:solidFill>
                <a:prstClr val="black"/>
              </a:solidFill>
              <a:latin typeface="Calibri"/>
            </a:endParaRPr>
          </a:p>
        </p:txBody>
      </p:sp>
    </p:spTree>
    <p:extLst>
      <p:ext uri="{BB962C8B-B14F-4D97-AF65-F5344CB8AC3E}">
        <p14:creationId xmlns:p14="http://schemas.microsoft.com/office/powerpoint/2010/main" val="12986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55528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1464564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41729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a:latin typeface="Palatino Linotype"/>
              </a:rPr>
              <a:t>The PACE IDT takes care of:</a:t>
            </a:r>
          </a:p>
          <a:p>
            <a:pPr marL="342900" indent="-342900">
              <a:buFont typeface="Wingdings" pitchFamily="2" charset="2"/>
              <a:buChar char="v"/>
            </a:pPr>
            <a:r>
              <a:rPr lang="en-US" sz="1200" dirty="0">
                <a:latin typeface="Palatino Linotype"/>
              </a:rPr>
              <a:t>Scheduling transportation to medical appointments </a:t>
            </a:r>
            <a:endParaRPr lang="en-US" sz="1200" dirty="0">
              <a:latin typeface="Palatino Linotype" panose="02040502050505030304" pitchFamily="18" charset="0"/>
            </a:endParaRPr>
          </a:p>
          <a:p>
            <a:pPr marL="342900" indent="-342900">
              <a:buFont typeface="Wingdings" pitchFamily="2" charset="2"/>
              <a:buChar char="v"/>
            </a:pPr>
            <a:r>
              <a:rPr lang="en-US" sz="1200" dirty="0">
                <a:latin typeface="Palatino Linotype"/>
              </a:rPr>
              <a:t>Day programs at the PACE Center or elsewhere</a:t>
            </a:r>
          </a:p>
          <a:p>
            <a:pPr marL="342900" indent="-342900">
              <a:buFont typeface="Wingdings" pitchFamily="2" charset="2"/>
              <a:buChar char="v"/>
            </a:pPr>
            <a:r>
              <a:rPr lang="en-US" sz="1200" dirty="0">
                <a:latin typeface="Palatino Linotype"/>
              </a:rPr>
              <a:t>Deliveries of medications and meals to the homes</a:t>
            </a:r>
          </a:p>
          <a:p>
            <a:pPr marL="342900" indent="-342900">
              <a:buFont typeface="Wingdings" pitchFamily="2" charset="2"/>
              <a:buChar char="v"/>
            </a:pPr>
            <a:r>
              <a:rPr lang="en-US" sz="1200" dirty="0">
                <a:latin typeface="Palatino Linotype"/>
              </a:rPr>
              <a:t>Social services that make sure the home environment is safe and appropriate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213380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4E1F4-4FEF-4A75-9A5A-52FED9225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42E89-4786-4419-B9D0-A871DB7CA9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HOLD FOR CART REPORTER </a:t>
            </a:r>
          </a:p>
        </p:txBody>
      </p:sp>
    </p:spTree>
    <p:extLst>
      <p:ext uri="{BB962C8B-B14F-4D97-AF65-F5344CB8AC3E}">
        <p14:creationId xmlns:p14="http://schemas.microsoft.com/office/powerpoint/2010/main" val="422173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a:t>Click to edit Master title style</a:t>
            </a:r>
          </a:p>
        </p:txBody>
      </p:sp>
      <p:sp>
        <p:nvSpPr>
          <p:cNvPr id="6" name="Content Placeholder 7"/>
          <p:cNvSpPr>
            <a:spLocks noGrp="1"/>
          </p:cNvSpPr>
          <p:nvPr>
            <p:ph sz="half" idx="1"/>
          </p:nvPr>
        </p:nvSpPr>
        <p:spPr>
          <a:xfrm>
            <a:off x="533400" y="1939158"/>
            <a:ext cx="8077200" cy="4461641"/>
          </a:xfrm>
        </p:spPr>
        <p:txBody>
          <a:bodyPr/>
          <a:lstStyle>
            <a:lvl1pPr>
              <a:buClrTx/>
              <a:defRPr sz="2400">
                <a:solidFill>
                  <a:schemeClr val="tx1"/>
                </a:solidFill>
              </a:defRPr>
            </a:lvl1pPr>
            <a:lvl2pPr>
              <a:buClrTx/>
              <a:buFont typeface="Arial" pitchFamily="34" charset="0"/>
              <a:buChar char="•"/>
              <a:defRPr sz="2400">
                <a:solidFill>
                  <a:schemeClr val="tx1"/>
                </a:solidFill>
              </a:defRPr>
            </a:lvl2pPr>
            <a:lvl3pPr>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898720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1770" y="109538"/>
            <a:ext cx="5549030" cy="762000"/>
          </a:xfrm>
        </p:spPr>
        <p:txBody>
          <a:bodyPr anchor="ctr"/>
          <a:lstStyle/>
          <a:p>
            <a:r>
              <a:rPr lang="en-US" dirty="0"/>
              <a:t>Click to edit Master title style</a:t>
            </a:r>
          </a:p>
        </p:txBody>
      </p:sp>
      <p:sp>
        <p:nvSpPr>
          <p:cNvPr id="3" name="Content Placeholder 2"/>
          <p:cNvSpPr>
            <a:spLocks noGrp="1"/>
          </p:cNvSpPr>
          <p:nvPr>
            <p:ph sz="half" idx="1"/>
          </p:nvPr>
        </p:nvSpPr>
        <p:spPr>
          <a:xfrm>
            <a:off x="5334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2054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4386" y="109538"/>
            <a:ext cx="4837482" cy="762000"/>
          </a:xfrm>
        </p:spPr>
        <p:txBody>
          <a:bodyPr anchor="ctr"/>
          <a:lstStyle>
            <a:lvl1pPr>
              <a:defRPr>
                <a:latin typeface="+mj-lt"/>
                <a:cs typeface="Calibri" pitchFamily="34" charset="0"/>
              </a:defRPr>
            </a:lvl1pPr>
          </a:lstStyle>
          <a:p>
            <a:r>
              <a:rPr lang="en-US"/>
              <a:t>Click to edit Master title style</a:t>
            </a:r>
          </a:p>
        </p:txBody>
      </p:sp>
    </p:spTree>
    <p:extLst>
      <p:ext uri="{BB962C8B-B14F-4D97-AF65-F5344CB8AC3E}">
        <p14:creationId xmlns:p14="http://schemas.microsoft.com/office/powerpoint/2010/main" val="16745013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613" y="109538"/>
            <a:ext cx="5564187" cy="762000"/>
          </a:xfrm>
        </p:spPr>
        <p:txBody>
          <a:bodyPr/>
          <a:lstStyle/>
          <a:p>
            <a:r>
              <a:rPr lang="en-US"/>
              <a:t>Click to edit Master title style</a:t>
            </a:r>
          </a:p>
        </p:txBody>
      </p:sp>
      <p:sp>
        <p:nvSpPr>
          <p:cNvPr id="3" name="Text Placeholder 2"/>
          <p:cNvSpPr>
            <a:spLocks noGrp="1"/>
          </p:cNvSpPr>
          <p:nvPr>
            <p:ph type="body" sz="half" idx="1"/>
          </p:nvPr>
        </p:nvSpPr>
        <p:spPr>
          <a:xfrm>
            <a:off x="5334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5413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0" y="109538"/>
            <a:ext cx="5664200" cy="762000"/>
          </a:xfrm>
        </p:spPr>
        <p:txBody>
          <a:bodyPr/>
          <a:lstStyle/>
          <a:p>
            <a:r>
              <a:rPr lang="en-US"/>
              <a:t>Click to edit Master title style</a:t>
            </a:r>
          </a:p>
        </p:txBody>
      </p:sp>
      <p:sp>
        <p:nvSpPr>
          <p:cNvPr id="3" name="Content Placeholder 2"/>
          <p:cNvSpPr>
            <a:spLocks noGrp="1"/>
          </p:cNvSpPr>
          <p:nvPr>
            <p:ph idx="1"/>
          </p:nvPr>
        </p:nvSpPr>
        <p:spPr>
          <a:xfrm>
            <a:off x="533400" y="1219200"/>
            <a:ext cx="81534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10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84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8BBE-8F18-51F6-E4AD-912680622ED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A7D75E5-76EC-BF33-13D8-276926B8305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38861B4-78D9-6DF1-1A9B-67B9C208A524}"/>
              </a:ext>
            </a:extLst>
          </p:cNvPr>
          <p:cNvSpPr>
            <a:spLocks noGrp="1"/>
          </p:cNvSpPr>
          <p:nvPr>
            <p:ph type="dt" sz="half" idx="10"/>
          </p:nvPr>
        </p:nvSpPr>
        <p:spPr/>
        <p:txBody>
          <a:bodyPr/>
          <a:lstStyle/>
          <a:p>
            <a:pPr defTabSz="685800"/>
            <a:fld id="{FE6ABA77-4A24-9645-AA2D-6D0C5A403F9D}"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912A2AA9-9656-A5E5-D550-A62C174D308F}"/>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2048E4C-8682-9C79-D8CA-FE69C8800F11}"/>
              </a:ext>
            </a:extLst>
          </p:cNvPr>
          <p:cNvSpPr>
            <a:spLocks noGrp="1"/>
          </p:cNvSpPr>
          <p:nvPr>
            <p:ph type="sldNum" sz="quarter" idx="12"/>
          </p:nvPr>
        </p:nvSpPr>
        <p:spPr/>
        <p:txBody>
          <a:bodyPr/>
          <a:lstStyle/>
          <a:p>
            <a:pPr defTabSz="685800"/>
            <a:fld id="{8BBE5CE7-5FD9-164C-BD6E-2DAFB2B15BB1}"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148991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2AF448-ACBD-4F01-AEF3-2E839A34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8000"/>
          </a:xfrm>
          <a:prstGeom prst="rect">
            <a:avLst/>
          </a:prstGeom>
        </p:spPr>
      </p:pic>
      <p:sp>
        <p:nvSpPr>
          <p:cNvPr id="2" name="Title 1"/>
          <p:cNvSpPr>
            <a:spLocks noGrp="1"/>
          </p:cNvSpPr>
          <p:nvPr>
            <p:ph type="ctrTitle"/>
          </p:nvPr>
        </p:nvSpPr>
        <p:spPr>
          <a:xfrm>
            <a:off x="436543" y="4053600"/>
            <a:ext cx="5916057" cy="1430480"/>
          </a:xfrm>
        </p:spPr>
        <p:txBody>
          <a:bodyPr anchor="t"/>
          <a:lstStyle>
            <a:lvl1pPr algn="l">
              <a:lnSpc>
                <a:spcPct val="100000"/>
              </a:lnSpc>
              <a:defRPr sz="3600" b="1" cap="none"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436541" y="5684400"/>
            <a:ext cx="5916057" cy="648000"/>
          </a:xfrm>
        </p:spPr>
        <p:txBody>
          <a:bodyPr/>
          <a:lstStyle>
            <a:lvl1pPr marL="0" indent="0" algn="l">
              <a:lnSpc>
                <a:spcPct val="100000"/>
              </a:lnSpc>
              <a:spcAft>
                <a:spcPts val="0"/>
              </a:spcAft>
              <a:buNone/>
              <a:defRPr sz="1350" b="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10" name="Straight Connector 9">
            <a:extLst>
              <a:ext uri="{FF2B5EF4-FFF2-40B4-BE49-F238E27FC236}">
                <a16:creationId xmlns:a16="http://schemas.microsoft.com/office/drawing/2014/main" id="{C91B15D6-604D-4943-AA8D-91DA62543191}"/>
              </a:ext>
            </a:extLst>
          </p:cNvPr>
          <p:cNvCxnSpPr/>
          <p:nvPr userDrawn="1"/>
        </p:nvCxnSpPr>
        <p:spPr>
          <a:xfrm>
            <a:off x="431801"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45C8C1A-E7E0-4090-A792-724CAAAC3F8D}"/>
              </a:ext>
            </a:extLst>
          </p:cNvPr>
          <p:cNvSpPr>
            <a:spLocks noGrp="1"/>
          </p:cNvSpPr>
          <p:nvPr>
            <p:ph type="sldNum" sz="quarter" idx="4"/>
          </p:nvPr>
        </p:nvSpPr>
        <p:spPr>
          <a:xfrm>
            <a:off x="7921869" y="6444001"/>
            <a:ext cx="790331" cy="226299"/>
          </a:xfrm>
          <a:prstGeom prst="rect">
            <a:avLst/>
          </a:prstGeom>
        </p:spPr>
        <p:txBody>
          <a:bodyPr vert="horz" lIns="0" tIns="0" rIns="0" bIns="0" rtlCol="0" anchor="t" anchorCtr="0">
            <a:noAutofit/>
          </a:bodyPr>
          <a:lstStyle>
            <a:lvl1pPr algn="r">
              <a:lnSpc>
                <a:spcPct val="100000"/>
              </a:lnSpc>
              <a:defRPr sz="750">
                <a:solidFill>
                  <a:schemeClr val="bg1"/>
                </a:solidFill>
              </a:defRPr>
            </a:lvl1pPr>
          </a:lstStyle>
          <a:p>
            <a:pPr defTabSz="685800"/>
            <a:fld id="{E8A74B61-50D3-3946-8366-1E447A2A8431}" type="slidenum">
              <a:rPr lang="en-US" smtClean="0">
                <a:solidFill>
                  <a:prstClr val="white"/>
                </a:solidFill>
              </a:rPr>
              <a:pPr defTabSz="685800"/>
              <a:t>‹#›</a:t>
            </a:fld>
            <a:endParaRPr lang="en-US">
              <a:solidFill>
                <a:prstClr val="white"/>
              </a:solidFill>
            </a:endParaRPr>
          </a:p>
        </p:txBody>
      </p:sp>
      <p:pic>
        <p:nvPicPr>
          <p:cNvPr id="11" name="Picture 10">
            <a:extLst>
              <a:ext uri="{FF2B5EF4-FFF2-40B4-BE49-F238E27FC236}">
                <a16:creationId xmlns:a16="http://schemas.microsoft.com/office/drawing/2014/main" id="{C33ADC7E-A214-4B02-96B4-EF0633EBDB87}"/>
              </a:ext>
            </a:extLst>
          </p:cNvPr>
          <p:cNvPicPr>
            <a:picLocks noChangeAspect="1"/>
          </p:cNvPicPr>
          <p:nvPr userDrawn="1"/>
        </p:nvPicPr>
        <p:blipFill>
          <a:blip r:embed="rId3"/>
          <a:stretch>
            <a:fillRect/>
          </a:stretch>
        </p:blipFill>
        <p:spPr>
          <a:xfrm>
            <a:off x="432000" y="6454800"/>
            <a:ext cx="1290117" cy="288000"/>
          </a:xfrm>
          <a:prstGeom prst="rect">
            <a:avLst/>
          </a:prstGeom>
        </p:spPr>
      </p:pic>
    </p:spTree>
    <p:extLst>
      <p:ext uri="{BB962C8B-B14F-4D97-AF65-F5344CB8AC3E}">
        <p14:creationId xmlns:p14="http://schemas.microsoft.com/office/powerpoint/2010/main" val="81683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5DCA-E3E5-F9EA-140A-F221D422E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FC7772-0395-58B5-3CBB-E8C81D89646E}"/>
              </a:ext>
            </a:extLst>
          </p:cNvPr>
          <p:cNvSpPr>
            <a:spLocks noGrp="1"/>
          </p:cNvSpPr>
          <p:nvPr>
            <p:ph type="dt" sz="half" idx="10"/>
          </p:nvPr>
        </p:nvSpPr>
        <p:spPr/>
        <p:txBody>
          <a:bodyPr/>
          <a:lstStyle/>
          <a:p>
            <a:pPr defTabSz="685800"/>
            <a:fld id="{705BE733-704B-5C49-BEEC-6C15589AB91C}" type="datetimeFigureOut">
              <a:rPr lang="en-US" sz="1350" smtClean="0">
                <a:solidFill>
                  <a:prstClr val="black"/>
                </a:solidFill>
              </a:rPr>
              <a:pPr defTabSz="685800"/>
              <a:t>5/10/2024</a:t>
            </a:fld>
            <a:endParaRPr lang="en-US" sz="1350">
              <a:solidFill>
                <a:prstClr val="black"/>
              </a:solidFill>
            </a:endParaRPr>
          </a:p>
        </p:txBody>
      </p:sp>
      <p:sp>
        <p:nvSpPr>
          <p:cNvPr id="4" name="Footer Placeholder 3">
            <a:extLst>
              <a:ext uri="{FF2B5EF4-FFF2-40B4-BE49-F238E27FC236}">
                <a16:creationId xmlns:a16="http://schemas.microsoft.com/office/drawing/2014/main" id="{7B73B60E-8C4D-6B9E-C801-31C3427A28C3}"/>
              </a:ext>
            </a:extLst>
          </p:cNvPr>
          <p:cNvSpPr>
            <a:spLocks noGrp="1"/>
          </p:cNvSpPr>
          <p:nvPr>
            <p:ph type="ftr" sz="quarter" idx="11"/>
          </p:nvPr>
        </p:nvSpPr>
        <p:spPr/>
        <p:txBody>
          <a:bodyPr/>
          <a:lstStyle/>
          <a:p>
            <a:pPr defTabSz="685800"/>
            <a:endParaRPr lang="en-US" sz="1350">
              <a:solidFill>
                <a:prstClr val="black"/>
              </a:solidFill>
            </a:endParaRPr>
          </a:p>
        </p:txBody>
      </p:sp>
      <p:sp>
        <p:nvSpPr>
          <p:cNvPr id="5" name="Slide Number Placeholder 4">
            <a:extLst>
              <a:ext uri="{FF2B5EF4-FFF2-40B4-BE49-F238E27FC236}">
                <a16:creationId xmlns:a16="http://schemas.microsoft.com/office/drawing/2014/main" id="{C5721B2A-615A-7D01-9F03-2B4D3FC60F8D}"/>
              </a:ext>
            </a:extLst>
          </p:cNvPr>
          <p:cNvSpPr>
            <a:spLocks noGrp="1"/>
          </p:cNvSpPr>
          <p:nvPr>
            <p:ph type="sldNum" sz="quarter" idx="12"/>
          </p:nvPr>
        </p:nvSpPr>
        <p:spPr/>
        <p:txBody>
          <a:bodyPr/>
          <a:lstStyle/>
          <a:p>
            <a:pPr defTabSz="685800"/>
            <a:fld id="{00818351-CD52-FE48-955E-A9871F01F65C}" type="slidenum">
              <a:rPr lang="en-US" smtClean="0">
                <a:solidFill>
                  <a:srgbClr val="183E75"/>
                </a:solidFill>
              </a:rPr>
              <a:pPr defTabSz="685800"/>
              <a:t>‹#›</a:t>
            </a:fld>
            <a:endParaRPr lang="en-US">
              <a:solidFill>
                <a:srgbClr val="183E75"/>
              </a:solidFill>
            </a:endParaRPr>
          </a:p>
        </p:txBody>
      </p:sp>
    </p:spTree>
    <p:extLst>
      <p:ext uri="{BB962C8B-B14F-4D97-AF65-F5344CB8AC3E}">
        <p14:creationId xmlns:p14="http://schemas.microsoft.com/office/powerpoint/2010/main" val="784985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9EB9-CA70-F41C-2C18-8658C3F46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CD1E5-935A-C97B-4FE3-C3F2F573A6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1909C-E9ED-A8CE-E445-F50B8E830EC4}"/>
              </a:ext>
            </a:extLst>
          </p:cNvPr>
          <p:cNvSpPr>
            <a:spLocks noGrp="1"/>
          </p:cNvSpPr>
          <p:nvPr>
            <p:ph type="dt" sz="half" idx="10"/>
          </p:nvPr>
        </p:nvSpPr>
        <p:spPr/>
        <p:txBody>
          <a:bodyPr/>
          <a:lstStyle/>
          <a:p>
            <a:pPr defTabSz="685800"/>
            <a:fld id="{705BE733-704B-5C49-BEEC-6C15589AB91C}" type="datetimeFigureOut">
              <a:rPr lang="en-US" sz="1350" smtClean="0">
                <a:solidFill>
                  <a:prstClr val="black"/>
                </a:solidFill>
              </a:rPr>
              <a:pPr defTabSz="685800"/>
              <a:t>5/10/2024</a:t>
            </a:fld>
            <a:endParaRPr lang="en-US" sz="1350">
              <a:solidFill>
                <a:prstClr val="black"/>
              </a:solidFill>
            </a:endParaRPr>
          </a:p>
        </p:txBody>
      </p:sp>
      <p:sp>
        <p:nvSpPr>
          <p:cNvPr id="5" name="Footer Placeholder 4">
            <a:extLst>
              <a:ext uri="{FF2B5EF4-FFF2-40B4-BE49-F238E27FC236}">
                <a16:creationId xmlns:a16="http://schemas.microsoft.com/office/drawing/2014/main" id="{A32B1F98-1B61-546D-0BB4-A5CA2886FF57}"/>
              </a:ext>
            </a:extLst>
          </p:cNvPr>
          <p:cNvSpPr>
            <a:spLocks noGrp="1"/>
          </p:cNvSpPr>
          <p:nvPr>
            <p:ph type="ftr" sz="quarter" idx="11"/>
          </p:nvPr>
        </p:nvSpPr>
        <p:spPr/>
        <p:txBody>
          <a:bodyPr/>
          <a:lstStyle/>
          <a:p>
            <a:pPr defTabSz="685800"/>
            <a:endParaRPr lang="en-US" sz="1350">
              <a:solidFill>
                <a:prstClr val="black"/>
              </a:solidFill>
            </a:endParaRPr>
          </a:p>
        </p:txBody>
      </p:sp>
      <p:sp>
        <p:nvSpPr>
          <p:cNvPr id="6" name="Slide Number Placeholder 5">
            <a:extLst>
              <a:ext uri="{FF2B5EF4-FFF2-40B4-BE49-F238E27FC236}">
                <a16:creationId xmlns:a16="http://schemas.microsoft.com/office/drawing/2014/main" id="{183C5219-B169-D58D-81AC-04A347776D60}"/>
              </a:ext>
            </a:extLst>
          </p:cNvPr>
          <p:cNvSpPr>
            <a:spLocks noGrp="1"/>
          </p:cNvSpPr>
          <p:nvPr>
            <p:ph type="sldNum" sz="quarter" idx="12"/>
          </p:nvPr>
        </p:nvSpPr>
        <p:spPr/>
        <p:txBody>
          <a:bodyPr/>
          <a:lstStyle/>
          <a:p>
            <a:pPr defTabSz="685800"/>
            <a:fld id="{00818351-CD52-FE48-955E-A9871F01F65C}" type="slidenum">
              <a:rPr lang="en-US" smtClean="0">
                <a:solidFill>
                  <a:srgbClr val="183E75"/>
                </a:solidFill>
              </a:rPr>
              <a:pPr defTabSz="685800"/>
              <a:t>‹#›</a:t>
            </a:fld>
            <a:endParaRPr lang="en-US">
              <a:solidFill>
                <a:srgbClr val="183E75"/>
              </a:solidFill>
            </a:endParaRPr>
          </a:p>
        </p:txBody>
      </p:sp>
    </p:spTree>
    <p:extLst>
      <p:ext uri="{BB962C8B-B14F-4D97-AF65-F5344CB8AC3E}">
        <p14:creationId xmlns:p14="http://schemas.microsoft.com/office/powerpoint/2010/main" val="273175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1296000"/>
            <a:ext cx="8280399" cy="4712170"/>
          </a:xfrm>
        </p:spPr>
        <p:txBody>
          <a:bodyPr numCol="2" spcCol="288000" rtlCol="0"/>
          <a:lstStyle>
            <a:lvl2pPr marL="134541" indent="-134541">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431801" y="6405418"/>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F85525-7DE0-4996-AFEE-D039436544B4}"/>
              </a:ext>
            </a:extLst>
          </p:cNvPr>
          <p:cNvCxnSpPr/>
          <p:nvPr userDrawn="1"/>
        </p:nvCxnSpPr>
        <p:spPr>
          <a:xfrm>
            <a:off x="431801" y="1152000"/>
            <a:ext cx="828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524BFCBA-28E4-4D3C-B51D-A40FFC528CF5}"/>
              </a:ext>
            </a:extLst>
          </p:cNvPr>
          <p:cNvSpPr>
            <a:spLocks noGrp="1"/>
          </p:cNvSpPr>
          <p:nvPr>
            <p:ph type="body" sz="quarter" idx="14"/>
          </p:nvPr>
        </p:nvSpPr>
        <p:spPr>
          <a:xfrm>
            <a:off x="431800" y="360001"/>
            <a:ext cx="8280399" cy="757761"/>
          </a:xfrm>
        </p:spPr>
        <p:txBody>
          <a:bodyPr/>
          <a:lstStyle>
            <a:lvl1pPr marL="0" indent="0">
              <a:lnSpc>
                <a:spcPct val="100000"/>
              </a:lnSpc>
              <a:spcAft>
                <a:spcPts val="0"/>
              </a:spcAft>
              <a:buFont typeface="Arial" panose="020B0604020202020204" pitchFamily="34" charset="0"/>
              <a:buNone/>
              <a:defRPr sz="1650" b="1"/>
            </a:lvl1pPr>
            <a:lvl2pPr marL="0" indent="0">
              <a:lnSpc>
                <a:spcPct val="100000"/>
              </a:lnSpc>
              <a:spcAft>
                <a:spcPts val="0"/>
              </a:spcAft>
              <a:buNone/>
              <a:defRPr sz="1650" b="1">
                <a:solidFill>
                  <a:schemeClr val="accent3"/>
                </a:solidFill>
              </a:defRPr>
            </a:lvl2pPr>
          </a:lstStyle>
          <a:p>
            <a:pPr lvl="0"/>
            <a:r>
              <a:rPr lang="en-US"/>
              <a:t>Click to edit Master text styles</a:t>
            </a:r>
          </a:p>
          <a:p>
            <a:pPr lvl="1"/>
            <a:r>
              <a:rPr lang="en-US"/>
              <a:t>Second level</a:t>
            </a:r>
          </a:p>
        </p:txBody>
      </p:sp>
      <p:sp>
        <p:nvSpPr>
          <p:cNvPr id="12" name="Slide Number Placeholder 5">
            <a:extLst>
              <a:ext uri="{FF2B5EF4-FFF2-40B4-BE49-F238E27FC236}">
                <a16:creationId xmlns:a16="http://schemas.microsoft.com/office/drawing/2014/main" id="{952EDAB6-B83B-4DDA-A401-8FD8A46B3640}"/>
              </a:ext>
            </a:extLst>
          </p:cNvPr>
          <p:cNvSpPr>
            <a:spLocks noGrp="1"/>
          </p:cNvSpPr>
          <p:nvPr>
            <p:ph type="sldNum" sz="quarter" idx="4"/>
          </p:nvPr>
        </p:nvSpPr>
        <p:spPr>
          <a:xfrm>
            <a:off x="7921869" y="6444001"/>
            <a:ext cx="790331" cy="226299"/>
          </a:xfrm>
          <a:prstGeom prst="rect">
            <a:avLst/>
          </a:prstGeom>
        </p:spPr>
        <p:txBody>
          <a:bodyPr vert="horz" lIns="0" tIns="0" rIns="0" bIns="0" rtlCol="0" anchor="t" anchorCtr="0">
            <a:noAutofit/>
          </a:bodyPr>
          <a:lstStyle>
            <a:lvl1pPr algn="r">
              <a:lnSpc>
                <a:spcPct val="100000"/>
              </a:lnSpc>
              <a:defRPr sz="750">
                <a:solidFill>
                  <a:schemeClr val="tx2"/>
                </a:solidFill>
              </a:defRPr>
            </a:lvl1pPr>
          </a:lstStyle>
          <a:p>
            <a:pPr defTabSz="685800"/>
            <a:fld id="{E8A74B61-50D3-3946-8366-1E447A2A8431}" type="slidenum">
              <a:rPr lang="en-US" smtClean="0">
                <a:solidFill>
                  <a:srgbClr val="183E75"/>
                </a:solidFill>
              </a:rPr>
              <a:pPr defTabSz="685800"/>
              <a:t>‹#›</a:t>
            </a:fld>
            <a:endParaRPr lang="en-US">
              <a:solidFill>
                <a:srgbClr val="183E75"/>
              </a:solidFill>
            </a:endParaRPr>
          </a:p>
        </p:txBody>
      </p:sp>
      <p:pic>
        <p:nvPicPr>
          <p:cNvPr id="9" name="Picture 8" descr="A close up of a sign&#10;&#10;Description automatically generated">
            <a:extLst>
              <a:ext uri="{FF2B5EF4-FFF2-40B4-BE49-F238E27FC236}">
                <a16:creationId xmlns:a16="http://schemas.microsoft.com/office/drawing/2014/main" id="{872053C9-9AB8-4189-A45A-C2BB9A27ED1B}"/>
              </a:ext>
            </a:extLst>
          </p:cNvPr>
          <p:cNvPicPr>
            <a:picLocks noChangeAspect="1"/>
          </p:cNvPicPr>
          <p:nvPr userDrawn="1"/>
        </p:nvPicPr>
        <p:blipFill>
          <a:blip r:embed="rId2"/>
          <a:stretch>
            <a:fillRect/>
          </a:stretch>
        </p:blipFill>
        <p:spPr>
          <a:xfrm>
            <a:off x="432000" y="6454800"/>
            <a:ext cx="1290092" cy="288000"/>
          </a:xfrm>
          <a:prstGeom prst="rect">
            <a:avLst/>
          </a:prstGeom>
        </p:spPr>
      </p:pic>
    </p:spTree>
    <p:extLst>
      <p:ext uri="{BB962C8B-B14F-4D97-AF65-F5344CB8AC3E}">
        <p14:creationId xmlns:p14="http://schemas.microsoft.com/office/powerpoint/2010/main" val="159752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1770" y="109538"/>
            <a:ext cx="5549030" cy="762000"/>
          </a:xfrm>
        </p:spPr>
        <p:txBody>
          <a:bodyPr anchor="ctr"/>
          <a:lstStyle/>
          <a:p>
            <a:r>
              <a:rPr lang="en-US" dirty="0"/>
              <a:t>Click to edit Master title style</a:t>
            </a:r>
          </a:p>
        </p:txBody>
      </p:sp>
      <p:sp>
        <p:nvSpPr>
          <p:cNvPr id="3" name="Content Placeholder 2"/>
          <p:cNvSpPr>
            <a:spLocks noGrp="1"/>
          </p:cNvSpPr>
          <p:nvPr>
            <p:ph sz="half" idx="1"/>
          </p:nvPr>
        </p:nvSpPr>
        <p:spPr>
          <a:xfrm>
            <a:off x="5334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37445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22pt Single Column">
    <p:bg>
      <p:bgPr>
        <a:solidFill>
          <a:schemeClr val="accent2"/>
        </a:solidFill>
        <a:effectLst/>
      </p:bgPr>
    </p:bg>
    <p:spTree>
      <p:nvGrpSpPr>
        <p:cNvPr id="1" name=""/>
        <p:cNvGrpSpPr/>
        <p:nvPr/>
      </p:nvGrpSpPr>
      <p:grpSpPr>
        <a:xfrm>
          <a:off x="0" y="0"/>
          <a:ext cx="0" cy="0"/>
          <a:chOff x="0" y="0"/>
          <a:chExt cx="0" cy="0"/>
        </a:xfrm>
      </p:grpSpPr>
      <p:sp>
        <p:nvSpPr>
          <p:cNvPr id="15" name="Text Placeholder 6">
            <a:extLst>
              <a:ext uri="{FF2B5EF4-FFF2-40B4-BE49-F238E27FC236}">
                <a16:creationId xmlns:a16="http://schemas.microsoft.com/office/drawing/2014/main" id="{E4CDBA2F-9D6C-4CFD-9CF6-39A106883D46}"/>
              </a:ext>
            </a:extLst>
          </p:cNvPr>
          <p:cNvSpPr>
            <a:spLocks noGrp="1"/>
          </p:cNvSpPr>
          <p:nvPr>
            <p:ph type="body" sz="quarter" idx="14"/>
          </p:nvPr>
        </p:nvSpPr>
        <p:spPr>
          <a:xfrm>
            <a:off x="431799" y="360001"/>
            <a:ext cx="8280400" cy="757761"/>
          </a:xfrm>
        </p:spPr>
        <p:txBody>
          <a:bodyPr/>
          <a:lstStyle>
            <a:lvl1pPr marL="0" indent="0">
              <a:lnSpc>
                <a:spcPct val="100000"/>
              </a:lnSpc>
              <a:spcAft>
                <a:spcPts val="0"/>
              </a:spcAft>
              <a:buFont typeface="Arial" panose="020B0604020202020204" pitchFamily="34" charset="0"/>
              <a:buNone/>
              <a:defRPr sz="1650" b="1">
                <a:solidFill>
                  <a:schemeClr val="bg1"/>
                </a:solidFill>
              </a:defRPr>
            </a:lvl1pPr>
            <a:lvl2pPr marL="0" indent="0">
              <a:lnSpc>
                <a:spcPts val="1950"/>
              </a:lnSpc>
              <a:spcAft>
                <a:spcPts val="0"/>
              </a:spcAft>
              <a:buNone/>
              <a:defRPr sz="1800" b="1">
                <a:solidFill>
                  <a:schemeClr val="bg1"/>
                </a:solidFill>
              </a:defRPr>
            </a:lvl2pPr>
          </a:lstStyle>
          <a:p>
            <a:pPr lvl="0"/>
            <a:r>
              <a:rPr lang="en-US"/>
              <a:t>Click to edit Master text styles</a:t>
            </a:r>
          </a:p>
        </p:txBody>
      </p:sp>
      <p:sp>
        <p:nvSpPr>
          <p:cNvPr id="3" name="Content Placeholder 2"/>
          <p:cNvSpPr>
            <a:spLocks noGrp="1"/>
          </p:cNvSpPr>
          <p:nvPr>
            <p:ph idx="1"/>
          </p:nvPr>
        </p:nvSpPr>
        <p:spPr>
          <a:xfrm>
            <a:off x="431800" y="1260001"/>
            <a:ext cx="5724000" cy="4712169"/>
          </a:xfrm>
        </p:spPr>
        <p:txBody>
          <a:bodyPr/>
          <a:lstStyle>
            <a:lvl1pPr>
              <a:lnSpc>
                <a:spcPct val="100000"/>
              </a:lnSpc>
              <a:spcAft>
                <a:spcPts val="900"/>
              </a:spcAft>
              <a:defRPr sz="1650">
                <a:solidFill>
                  <a:schemeClr val="bg1"/>
                </a:solidFill>
              </a:defRPr>
            </a:lvl1pPr>
            <a:lvl2pPr>
              <a:lnSpc>
                <a:spcPct val="100000"/>
              </a:lnSpc>
              <a:spcAft>
                <a:spcPts val="900"/>
              </a:spcAft>
              <a:defRPr sz="1650">
                <a:solidFill>
                  <a:schemeClr val="bg1"/>
                </a:solidFill>
              </a:defRPr>
            </a:lvl2pPr>
            <a:lvl3pPr>
              <a:lnSpc>
                <a:spcPct val="100000"/>
              </a:lnSpc>
              <a:spcAft>
                <a:spcPts val="900"/>
              </a:spcAft>
              <a:defRPr sz="1650">
                <a:solidFill>
                  <a:schemeClr val="bg1"/>
                </a:solidFill>
              </a:defRPr>
            </a:lvl3pPr>
            <a:lvl4pPr>
              <a:lnSpc>
                <a:spcPct val="100000"/>
              </a:lnSpc>
              <a:spcAft>
                <a:spcPts val="900"/>
              </a:spcAft>
              <a:defRPr sz="1650">
                <a:solidFill>
                  <a:schemeClr val="bg1"/>
                </a:solidFill>
              </a:defRPr>
            </a:lvl4pPr>
            <a:lvl5pPr>
              <a:lnSpc>
                <a:spcPct val="100000"/>
              </a:lnSpc>
              <a:spcAft>
                <a:spcPts val="900"/>
              </a:spcAft>
              <a:defRPr sz="16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431801" y="6405418"/>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768914-65C9-47A1-AA75-8B11B7A63B00}"/>
              </a:ext>
            </a:extLst>
          </p:cNvPr>
          <p:cNvCxnSpPr/>
          <p:nvPr userDrawn="1"/>
        </p:nvCxnSpPr>
        <p:spPr>
          <a:xfrm>
            <a:off x="431801" y="1152000"/>
            <a:ext cx="828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D780908-091B-4CBF-9C4C-134E9419E4E1}"/>
              </a:ext>
            </a:extLst>
          </p:cNvPr>
          <p:cNvSpPr>
            <a:spLocks noGrp="1"/>
          </p:cNvSpPr>
          <p:nvPr>
            <p:ph type="sldNum" sz="quarter" idx="4"/>
          </p:nvPr>
        </p:nvSpPr>
        <p:spPr>
          <a:xfrm>
            <a:off x="7921869" y="6444001"/>
            <a:ext cx="790331" cy="226299"/>
          </a:xfrm>
          <a:prstGeom prst="rect">
            <a:avLst/>
          </a:prstGeom>
        </p:spPr>
        <p:txBody>
          <a:bodyPr vert="horz" lIns="0" tIns="0" rIns="0" bIns="0" rtlCol="0" anchor="t" anchorCtr="0">
            <a:noAutofit/>
          </a:bodyPr>
          <a:lstStyle>
            <a:lvl1pPr algn="r">
              <a:lnSpc>
                <a:spcPct val="100000"/>
              </a:lnSpc>
              <a:defRPr sz="750">
                <a:solidFill>
                  <a:schemeClr val="bg1"/>
                </a:solidFill>
              </a:defRPr>
            </a:lvl1pPr>
          </a:lstStyle>
          <a:p>
            <a:pPr defTabSz="685800"/>
            <a:fld id="{E8A74B61-50D3-3946-8366-1E447A2A8431}" type="slidenum">
              <a:rPr lang="en-US" smtClean="0">
                <a:solidFill>
                  <a:prstClr val="white"/>
                </a:solidFill>
              </a:rPr>
              <a:pPr defTabSz="685800"/>
              <a:t>‹#›</a:t>
            </a:fld>
            <a:endParaRPr lang="en-US">
              <a:solidFill>
                <a:prstClr val="white"/>
              </a:solidFill>
            </a:endParaRPr>
          </a:p>
        </p:txBody>
      </p:sp>
      <p:pic>
        <p:nvPicPr>
          <p:cNvPr id="9" name="Picture 8">
            <a:extLst>
              <a:ext uri="{FF2B5EF4-FFF2-40B4-BE49-F238E27FC236}">
                <a16:creationId xmlns:a16="http://schemas.microsoft.com/office/drawing/2014/main" id="{EDDE9967-F6AA-4720-AF5B-FB51759063D3}"/>
              </a:ext>
            </a:extLst>
          </p:cNvPr>
          <p:cNvPicPr>
            <a:picLocks noChangeAspect="1"/>
          </p:cNvPicPr>
          <p:nvPr userDrawn="1"/>
        </p:nvPicPr>
        <p:blipFill>
          <a:blip r:embed="rId2"/>
          <a:stretch>
            <a:fillRect/>
          </a:stretch>
        </p:blipFill>
        <p:spPr>
          <a:xfrm>
            <a:off x="432000" y="6454800"/>
            <a:ext cx="1290117" cy="288000"/>
          </a:xfrm>
          <a:prstGeom prst="rect">
            <a:avLst/>
          </a:prstGeom>
        </p:spPr>
      </p:pic>
    </p:spTree>
    <p:extLst>
      <p:ext uri="{BB962C8B-B14F-4D97-AF65-F5344CB8AC3E}">
        <p14:creationId xmlns:p14="http://schemas.microsoft.com/office/powerpoint/2010/main" val="386989737"/>
      </p:ext>
    </p:extLst>
  </p:cSld>
  <p:clrMapOvr>
    <a:masterClrMapping/>
  </p:clrMapOvr>
  <p:extLst>
    <p:ext uri="{DCECCB84-F9BA-43D5-87BE-67443E8EF086}">
      <p15:sldGuideLst xmlns:p15="http://schemas.microsoft.com/office/powerpoint/2012/main">
        <p15:guide id="1" orient="horz" pos="1956">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94C3E2F7-05FD-D241-96C5-826A792AA2AB}"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D07B7EE-0E24-8E40-846D-0627D784F4C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9756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94C3E2F7-05FD-D241-96C5-826A792AA2AB}"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D07B7EE-0E24-8E40-846D-0627D784F4C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27585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143000" y="563500"/>
            <a:ext cx="6858000" cy="2387600"/>
          </a:xfrm>
          <a:prstGeom prst="rect">
            <a:avLst/>
          </a:prstGeom>
        </p:spPr>
        <p:txBody>
          <a:bodyPr anchor="b"/>
          <a:lstStyle>
            <a:lvl1pPr algn="ctr">
              <a:defRPr sz="4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143000" y="3133053"/>
            <a:ext cx="6858000" cy="551528"/>
          </a:xfrm>
        </p:spPr>
        <p:txBody>
          <a:bodyPr>
            <a:normAutofit/>
          </a:bodyPr>
          <a:lstStyle>
            <a:lvl1pPr marL="0" indent="0" algn="ctr">
              <a:buNone/>
              <a:defRPr sz="1800" i="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143000" y="6306472"/>
            <a:ext cx="6858000" cy="551528"/>
          </a:xfrm>
        </p:spPr>
        <p:txBody>
          <a:bodyPr>
            <a:normAutofit/>
          </a:bodyPr>
          <a:lstStyle>
            <a:lvl1pPr marL="0" indent="0" algn="ctr">
              <a:buNone/>
              <a:defRPr sz="900" b="1" i="0" spc="100" baseline="0">
                <a:solidFill>
                  <a:schemeClr val="bg1"/>
                </a:solidFill>
                <a:latin typeface="Arial Black" panose="020B0604020202020204" pitchFamily="34" charset="0"/>
                <a:cs typeface="Arial Black" panose="020B0604020202020204" pitchFamily="34" charset="0"/>
              </a:defRPr>
            </a:lvl1pPr>
            <a:lvl2pPr marL="342883" indent="0">
              <a:buNone/>
              <a:defRPr/>
            </a:lvl2pPr>
          </a:lstStyle>
          <a:p>
            <a:pPr lvl="0"/>
            <a:r>
              <a:rPr lang="en-US" dirty="0"/>
              <a:t>DATE OF PRESENTATION  |  LOCATION OF PRESENTATION</a:t>
            </a:r>
          </a:p>
        </p:txBody>
      </p:sp>
      <p:pic>
        <p:nvPicPr>
          <p:cNvPr id="5" name="Picture 4" descr="A picture containing text&#10;&#10;Description automatically generated">
            <a:extLst>
              <a:ext uri="{FF2B5EF4-FFF2-40B4-BE49-F238E27FC236}">
                <a16:creationId xmlns:a16="http://schemas.microsoft.com/office/drawing/2014/main" id="{DA90D5E9-46D0-600F-6FA8-DB50429ABAE7}"/>
              </a:ext>
            </a:extLst>
          </p:cNvPr>
          <p:cNvPicPr>
            <a:picLocks noChangeAspect="1"/>
          </p:cNvPicPr>
          <p:nvPr userDrawn="1"/>
        </p:nvPicPr>
        <p:blipFill>
          <a:blip r:embed="rId3"/>
          <a:stretch>
            <a:fillRect/>
          </a:stretch>
        </p:blipFill>
        <p:spPr>
          <a:xfrm>
            <a:off x="3062393" y="4054819"/>
            <a:ext cx="3019213" cy="1878686"/>
          </a:xfrm>
          <a:prstGeom prst="rect">
            <a:avLst/>
          </a:prstGeom>
        </p:spPr>
      </p:pic>
    </p:spTree>
    <p:extLst>
      <p:ext uri="{BB962C8B-B14F-4D97-AF65-F5344CB8AC3E}">
        <p14:creationId xmlns:p14="http://schemas.microsoft.com/office/powerpoint/2010/main" val="273424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er+TwoLists">
    <p:bg>
      <p:bgPr>
        <a:blipFill dpi="0" rotWithShape="1">
          <a:blip r:embed="rId2">
            <a:alphaModFix amt="60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342900" y="1375229"/>
            <a:ext cx="415528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342900" y="2279825"/>
            <a:ext cx="4155281"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4629152" y="1375229"/>
            <a:ext cx="4052235"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4629150" y="2279825"/>
            <a:ext cx="4052236"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352942" y="374069"/>
            <a:ext cx="8342882"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6743700" y="6137276"/>
            <a:ext cx="20574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330197-827F-9043-A7B4-E8AE6099241B}" type="slidenum">
              <a:rPr kumimoji="0" lang="en-US" sz="1350" b="0" i="0" u="none" strike="noStrike" kern="1200" cap="none" spc="0" normalizeH="0" baseline="0" noProof="0" smtClean="0">
                <a:ln>
                  <a:noFill/>
                </a:ln>
                <a:solidFill>
                  <a:srgbClr val="51515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srgbClr val="515151"/>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19E58CFB-522C-B453-AC90-A87213C70FA5}"/>
              </a:ext>
            </a:extLst>
          </p:cNvPr>
          <p:cNvPicPr>
            <a:picLocks noChangeAspect="1"/>
          </p:cNvPicPr>
          <p:nvPr userDrawn="1"/>
        </p:nvPicPr>
        <p:blipFill>
          <a:blip r:embed="rId3"/>
          <a:srcRect/>
          <a:stretch/>
        </p:blipFill>
        <p:spPr>
          <a:xfrm>
            <a:off x="299606" y="5849007"/>
            <a:ext cx="4080804" cy="735214"/>
          </a:xfrm>
          <a:prstGeom prst="rect">
            <a:avLst/>
          </a:prstGeom>
        </p:spPr>
      </p:pic>
    </p:spTree>
    <p:extLst>
      <p:ext uri="{BB962C8B-B14F-4D97-AF65-F5344CB8AC3E}">
        <p14:creationId xmlns:p14="http://schemas.microsoft.com/office/powerpoint/2010/main" val="274316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4386" y="109538"/>
            <a:ext cx="4837482" cy="762000"/>
          </a:xfrm>
        </p:spPr>
        <p:txBody>
          <a:bodyPr anchor="ctr"/>
          <a:lstStyle>
            <a:lvl1pPr>
              <a:defRPr>
                <a:latin typeface="+mj-lt"/>
                <a:cs typeface="Calibri" pitchFamily="34" charset="0"/>
              </a:defRPr>
            </a:lvl1pPr>
          </a:lstStyle>
          <a:p>
            <a:r>
              <a:rPr lang="en-US"/>
              <a:t>Click to edit Master title style</a:t>
            </a:r>
          </a:p>
        </p:txBody>
      </p:sp>
    </p:spTree>
    <p:extLst>
      <p:ext uri="{BB962C8B-B14F-4D97-AF65-F5344CB8AC3E}">
        <p14:creationId xmlns:p14="http://schemas.microsoft.com/office/powerpoint/2010/main" val="7707568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613" y="109538"/>
            <a:ext cx="5564187" cy="762000"/>
          </a:xfrm>
        </p:spPr>
        <p:txBody>
          <a:bodyPr/>
          <a:lstStyle/>
          <a:p>
            <a:r>
              <a:rPr lang="en-US"/>
              <a:t>Click to edit Master title style</a:t>
            </a:r>
          </a:p>
        </p:txBody>
      </p:sp>
      <p:sp>
        <p:nvSpPr>
          <p:cNvPr id="3" name="Text Placeholder 2"/>
          <p:cNvSpPr>
            <a:spLocks noGrp="1"/>
          </p:cNvSpPr>
          <p:nvPr>
            <p:ph type="body" sz="half" idx="1"/>
          </p:nvPr>
        </p:nvSpPr>
        <p:spPr>
          <a:xfrm>
            <a:off x="5334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8434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0" y="109538"/>
            <a:ext cx="5664200" cy="762000"/>
          </a:xfrm>
        </p:spPr>
        <p:txBody>
          <a:bodyPr/>
          <a:lstStyle/>
          <a:p>
            <a:r>
              <a:rPr lang="en-US"/>
              <a:t>Click to edit Master title style</a:t>
            </a:r>
          </a:p>
        </p:txBody>
      </p:sp>
      <p:sp>
        <p:nvSpPr>
          <p:cNvPr id="3" name="Content Placeholder 2"/>
          <p:cNvSpPr>
            <a:spLocks noGrp="1"/>
          </p:cNvSpPr>
          <p:nvPr>
            <p:ph idx="1"/>
          </p:nvPr>
        </p:nvSpPr>
        <p:spPr>
          <a:xfrm>
            <a:off x="533400" y="1219200"/>
            <a:ext cx="81534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47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18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1EBC43-3397-4789-BD95-C046A6C09390}" type="datetimeFigureOut">
              <a:rPr lang="en-US" smtClean="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FC8AFD-670D-4EE3-963C-AC4C78C4502B}" type="slidenum">
              <a:rPr lang="en-US" smtClean="0"/>
              <a:t>‹#›</a:t>
            </a:fld>
            <a:endParaRPr lang="en-US" dirty="0"/>
          </a:p>
        </p:txBody>
      </p:sp>
    </p:spTree>
    <p:extLst>
      <p:ext uri="{BB962C8B-B14F-4D97-AF65-F5344CB8AC3E}">
        <p14:creationId xmlns:p14="http://schemas.microsoft.com/office/powerpoint/2010/main" val="89085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fld id="{AEDD70FA-59E1-4157-923E-C4A67B08AD84}" type="slidenum">
              <a:rPr lang="en-US"/>
              <a:pPr fontAlgn="base">
                <a:spcAft>
                  <a:spcPct val="0"/>
                </a:spcAft>
                <a:defRPr/>
              </a:pPr>
              <a:t>‹#›</a:t>
            </a:fld>
            <a:endParaRPr lang="en-US" dirty="0"/>
          </a:p>
        </p:txBody>
      </p:sp>
    </p:spTree>
    <p:extLst>
      <p:ext uri="{BB962C8B-B14F-4D97-AF65-F5344CB8AC3E}">
        <p14:creationId xmlns:p14="http://schemas.microsoft.com/office/powerpoint/2010/main" val="409711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a:t>Click to edit Master title style</a:t>
            </a:r>
          </a:p>
        </p:txBody>
      </p:sp>
      <p:sp>
        <p:nvSpPr>
          <p:cNvPr id="6" name="Content Placeholder 7"/>
          <p:cNvSpPr>
            <a:spLocks noGrp="1"/>
          </p:cNvSpPr>
          <p:nvPr>
            <p:ph sz="half" idx="1"/>
          </p:nvPr>
        </p:nvSpPr>
        <p:spPr>
          <a:xfrm>
            <a:off x="533400" y="1939158"/>
            <a:ext cx="8077200" cy="4461641"/>
          </a:xfrm>
        </p:spPr>
        <p:txBody>
          <a:bodyPr/>
          <a:lstStyle>
            <a:lvl1pPr>
              <a:buClrTx/>
              <a:defRPr sz="2400">
                <a:solidFill>
                  <a:schemeClr val="tx1"/>
                </a:solidFill>
              </a:defRPr>
            </a:lvl1pPr>
            <a:lvl2pPr>
              <a:buClrTx/>
              <a:buFont typeface="Arial" pitchFamily="34" charset="0"/>
              <a:buChar char="•"/>
              <a:defRPr sz="2400">
                <a:solidFill>
                  <a:schemeClr val="tx1"/>
                </a:solidFill>
              </a:defRPr>
            </a:lvl2pPr>
            <a:lvl3pPr>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933116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7170" name="Picture 2" descr="top blue"/>
          <p:cNvPicPr>
            <a:picLocks noChangeAspect="1" noChangeArrowheads="1"/>
          </p:cNvPicPr>
          <p:nvPr/>
        </p:nvPicPr>
        <p:blipFill>
          <a:blip r:embed="rId12"/>
          <a:srcRect l="23065"/>
          <a:stretch>
            <a:fillRect/>
          </a:stretch>
        </p:blipFill>
        <p:spPr bwMode="auto">
          <a:xfrm>
            <a:off x="0" y="0"/>
            <a:ext cx="9150350" cy="930275"/>
          </a:xfrm>
          <a:prstGeom prst="rect">
            <a:avLst/>
          </a:prstGeom>
          <a:noFill/>
          <a:ln w="9525">
            <a:noFill/>
            <a:miter lim="800000"/>
            <a:headEnd/>
            <a:tailEnd/>
          </a:ln>
        </p:spPr>
      </p:pic>
      <p:sp>
        <p:nvSpPr>
          <p:cNvPr id="7171" name="Rectangle 3"/>
          <p:cNvSpPr>
            <a:spLocks noGrp="1" noChangeArrowheads="1"/>
          </p:cNvSpPr>
          <p:nvPr>
            <p:ph type="title"/>
          </p:nvPr>
        </p:nvSpPr>
        <p:spPr bwMode="white">
          <a:xfrm>
            <a:off x="736600" y="109538"/>
            <a:ext cx="5664200" cy="76200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533400" y="1219200"/>
            <a:ext cx="8153400" cy="51816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p:txBody>
      </p:sp>
      <p:sp>
        <p:nvSpPr>
          <p:cNvPr id="3198981" name="Line 5"/>
          <p:cNvSpPr>
            <a:spLocks noChangeShapeType="1"/>
          </p:cNvSpPr>
          <p:nvPr/>
        </p:nvSpPr>
        <p:spPr bwMode="auto">
          <a:xfrm>
            <a:off x="-17463" y="6856413"/>
            <a:ext cx="9161463" cy="0"/>
          </a:xfrm>
          <a:prstGeom prst="line">
            <a:avLst/>
          </a:prstGeom>
          <a:noFill/>
          <a:ln w="9525">
            <a:solidFill>
              <a:schemeClr val="bg2"/>
            </a:solidFill>
            <a:round/>
            <a:headEnd/>
            <a:tailEnd/>
          </a:ln>
          <a:effectLst/>
        </p:spPr>
        <p:txBody>
          <a:bodyPr lIns="45720" rIns="45720" anchor="ctr"/>
          <a:lstStyle/>
          <a:p>
            <a:pPr algn="ctr" eaLnBrk="0" fontAlgn="base" hangingPunct="0">
              <a:spcBef>
                <a:spcPct val="0"/>
              </a:spcBef>
              <a:spcAft>
                <a:spcPct val="0"/>
              </a:spcAft>
              <a:defRPr/>
            </a:pPr>
            <a:endParaRPr lang="en-US" sz="1600" dirty="0">
              <a:solidFill>
                <a:srgbClr val="000000"/>
              </a:solidFill>
            </a:endParaRPr>
          </a:p>
        </p:txBody>
      </p:sp>
      <p:pic>
        <p:nvPicPr>
          <p:cNvPr id="7174" name="Picture 6" descr="best ver2b seal"/>
          <p:cNvPicPr>
            <a:picLocks noChangeAspect="1" noChangeArrowheads="1"/>
          </p:cNvPicPr>
          <p:nvPr/>
        </p:nvPicPr>
        <p:blipFill>
          <a:blip r:embed="rId13">
            <a:clrChange>
              <a:clrFrom>
                <a:srgbClr val="003264"/>
              </a:clrFrom>
              <a:clrTo>
                <a:srgbClr val="003264">
                  <a:alpha val="0"/>
                </a:srgbClr>
              </a:clrTo>
            </a:clrChange>
          </a:blip>
          <a:srcRect/>
          <a:stretch>
            <a:fillRect/>
          </a:stretch>
        </p:blipFill>
        <p:spPr bwMode="auto">
          <a:xfrm>
            <a:off x="25400" y="157163"/>
            <a:ext cx="762000" cy="731837"/>
          </a:xfrm>
          <a:prstGeom prst="rect">
            <a:avLst/>
          </a:prstGeom>
          <a:noFill/>
          <a:ln w="9525">
            <a:noFill/>
            <a:miter lim="800000"/>
            <a:headEnd/>
            <a:tailEnd/>
          </a:ln>
        </p:spPr>
      </p:pic>
      <p:sp>
        <p:nvSpPr>
          <p:cNvPr id="3198987" name="AcnSubjectTitle_ID_3198987" hidden="1"/>
          <p:cNvSpPr txBox="1">
            <a:spLocks noChangeArrowheads="1"/>
          </p:cNvSpPr>
          <p:nvPr>
            <p:custDataLst>
              <p:tags r:id="rId10"/>
            </p:custDataLst>
          </p:nvPr>
        </p:nvSpPr>
        <p:spPr bwMode="gray">
          <a:xfrm>
            <a:off x="836613" y="1420813"/>
            <a:ext cx="6985000" cy="244475"/>
          </a:xfrm>
          <a:prstGeom prst="rect">
            <a:avLst/>
          </a:prstGeom>
          <a:noFill/>
          <a:ln w="9525" algn="ctr">
            <a:noFill/>
            <a:miter lim="800000"/>
            <a:headEnd/>
            <a:tailEnd/>
          </a:ln>
          <a:effectLst/>
        </p:spPr>
        <p:txBody>
          <a:bodyPr lIns="0" tIns="0" rIns="0" bIns="0">
            <a:spAutoFit/>
          </a:bodyPr>
          <a:lstStyle/>
          <a:p>
            <a:pPr fontAlgn="base">
              <a:spcBef>
                <a:spcPct val="0"/>
              </a:spcBef>
              <a:spcAft>
                <a:spcPct val="0"/>
              </a:spcAft>
              <a:buClr>
                <a:srgbClr val="000000"/>
              </a:buClr>
              <a:defRPr/>
            </a:pPr>
            <a:r>
              <a:rPr lang="en-US" sz="1600" b="1" dirty="0">
                <a:solidFill>
                  <a:srgbClr val="000000"/>
                </a:solidFill>
              </a:rPr>
              <a:t>Subject Title</a:t>
            </a:r>
          </a:p>
        </p:txBody>
      </p:sp>
      <p:sp>
        <p:nvSpPr>
          <p:cNvPr id="3198988" name="AcnFootnote_ID_3198988" hidden="1"/>
          <p:cNvSpPr txBox="1">
            <a:spLocks noChangeArrowheads="1"/>
          </p:cNvSpPr>
          <p:nvPr>
            <p:custDataLst>
              <p:tags r:id="rId11"/>
            </p:custDataLst>
          </p:nvPr>
        </p:nvSpPr>
        <p:spPr bwMode="gray">
          <a:xfrm>
            <a:off x="836613" y="6254750"/>
            <a:ext cx="5564187" cy="334963"/>
          </a:xfrm>
          <a:prstGeom prst="rect">
            <a:avLst/>
          </a:prstGeom>
          <a:noFill/>
          <a:ln w="9525" algn="ctr">
            <a:noFill/>
            <a:miter lim="800000"/>
            <a:headEnd/>
            <a:tailEnd/>
          </a:ln>
          <a:effectLst/>
        </p:spPr>
        <p:txBody>
          <a:bodyPr lIns="0" tIns="0" rIns="0" bIns="0" anchor="b">
            <a:spAutoFit/>
          </a:bodyPr>
          <a:lstStyle/>
          <a:p>
            <a:pPr marL="538163" indent="-538163" fontAlgn="base">
              <a:spcBef>
                <a:spcPct val="0"/>
              </a:spcBef>
              <a:spcAft>
                <a:spcPct val="0"/>
              </a:spcAft>
              <a:buClr>
                <a:srgbClr val="000000"/>
              </a:buClr>
              <a:defRPr/>
            </a:pPr>
            <a:r>
              <a:rPr lang="en-US" sz="1000" dirty="0">
                <a:solidFill>
                  <a:srgbClr val="000000"/>
                </a:solidFill>
              </a:rPr>
              <a:t>*	Footnote</a:t>
            </a:r>
          </a:p>
          <a:p>
            <a:pPr marL="538163" indent="-538163" fontAlgn="base">
              <a:spcBef>
                <a:spcPct val="20000"/>
              </a:spcBef>
              <a:spcAft>
                <a:spcPct val="0"/>
              </a:spcAft>
              <a:buClr>
                <a:srgbClr val="000000"/>
              </a:buClr>
              <a:defRPr/>
            </a:pPr>
            <a:r>
              <a:rPr lang="en-US" sz="1000" dirty="0">
                <a:solidFill>
                  <a:srgbClr val="000000"/>
                </a:solidFill>
              </a:rPr>
              <a:t>Source:	Source</a:t>
            </a:r>
          </a:p>
        </p:txBody>
      </p:sp>
      <p:sp>
        <p:nvSpPr>
          <p:cNvPr id="9" name="Text Box 9"/>
          <p:cNvSpPr txBox="1">
            <a:spLocks noChangeArrowheads="1"/>
          </p:cNvSpPr>
          <p:nvPr/>
        </p:nvSpPr>
        <p:spPr bwMode="auto">
          <a:xfrm>
            <a:off x="4038600" y="6445250"/>
            <a:ext cx="1066800" cy="244475"/>
          </a:xfrm>
          <a:prstGeom prst="rect">
            <a:avLst/>
          </a:prstGeom>
          <a:noFill/>
          <a:ln w="9525">
            <a:noFill/>
            <a:miter lim="800000"/>
            <a:headEnd/>
            <a:tailEnd/>
          </a:ln>
          <a:effectLst/>
        </p:spPr>
        <p:txBody>
          <a:bodyPr lIns="45720" rIns="45720">
            <a:spAutoFit/>
          </a:bodyPr>
          <a:lstStyle/>
          <a:p>
            <a:pPr algn="ctr" eaLnBrk="0" fontAlgn="base" hangingPunct="0">
              <a:spcBef>
                <a:spcPct val="50000"/>
              </a:spcBef>
              <a:spcAft>
                <a:spcPct val="0"/>
              </a:spcAft>
              <a:defRPr/>
            </a:pPr>
            <a:fld id="{6675420D-CD84-4F3B-B8B6-EF0F67C2EF0E}" type="slidenum">
              <a:rPr lang="en-US" sz="1000">
                <a:solidFill>
                  <a:srgbClr val="000000"/>
                </a:solidFill>
              </a:rPr>
              <a:pPr algn="ctr" eaLnBrk="0" fontAlgn="base" hangingPunct="0">
                <a:spcBef>
                  <a:spcPct val="50000"/>
                </a:spcBef>
                <a:spcAft>
                  <a:spcPct val="0"/>
                </a:spcAft>
                <a:defRPr/>
              </a:pPr>
              <a:t>‹#›</a:t>
            </a:fld>
            <a:endParaRPr lang="en-US" sz="1000" dirty="0">
              <a:solidFill>
                <a:srgbClr val="000000"/>
              </a:solidFill>
            </a:endParaRPr>
          </a:p>
        </p:txBody>
      </p:sp>
    </p:spTree>
    <p:extLst>
      <p:ext uri="{BB962C8B-B14F-4D97-AF65-F5344CB8AC3E}">
        <p14:creationId xmlns:p14="http://schemas.microsoft.com/office/powerpoint/2010/main" val="28296360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1" r:id="rId7"/>
    <p:sldLayoutId id="2147483689" r:id="rId8"/>
  </p:sldLayoutIdLst>
  <p:transition/>
  <p:hf sldNum="0" hdr="0"/>
  <p:txStyles>
    <p:titleStyle>
      <a:lvl1pPr algn="l" rtl="0" eaLnBrk="0" fontAlgn="base" hangingPunct="0">
        <a:spcBef>
          <a:spcPct val="20000"/>
        </a:spcBef>
        <a:spcAft>
          <a:spcPct val="0"/>
        </a:spcAft>
        <a:tabLst>
          <a:tab pos="915988" algn="l"/>
        </a:tabLst>
        <a:defRPr sz="2400" b="1">
          <a:solidFill>
            <a:srgbClr val="FFC000"/>
          </a:solidFill>
          <a:latin typeface="+mj-lt"/>
          <a:ea typeface="+mj-ea"/>
          <a:cs typeface="+mj-cs"/>
        </a:defRPr>
      </a:lvl1pPr>
      <a:lvl2pPr algn="l" rtl="0" eaLnBrk="0" fontAlgn="base" hangingPunct="0">
        <a:spcBef>
          <a:spcPct val="20000"/>
        </a:spcBef>
        <a:spcAft>
          <a:spcPct val="0"/>
        </a:spcAft>
        <a:tabLst>
          <a:tab pos="915988" algn="l"/>
        </a:tabLst>
        <a:defRPr sz="2400" b="1">
          <a:solidFill>
            <a:srgbClr val="FFC000"/>
          </a:solidFill>
          <a:latin typeface="Arial" pitchFamily="34" charset="0"/>
        </a:defRPr>
      </a:lvl2pPr>
      <a:lvl3pPr algn="l" rtl="0" eaLnBrk="0" fontAlgn="base" hangingPunct="0">
        <a:spcBef>
          <a:spcPct val="20000"/>
        </a:spcBef>
        <a:spcAft>
          <a:spcPct val="0"/>
        </a:spcAft>
        <a:tabLst>
          <a:tab pos="915988" algn="l"/>
        </a:tabLst>
        <a:defRPr sz="2400" b="1">
          <a:solidFill>
            <a:srgbClr val="FFC000"/>
          </a:solidFill>
          <a:latin typeface="Arial" pitchFamily="34" charset="0"/>
        </a:defRPr>
      </a:lvl3pPr>
      <a:lvl4pPr algn="l" rtl="0" eaLnBrk="0" fontAlgn="base" hangingPunct="0">
        <a:spcBef>
          <a:spcPct val="20000"/>
        </a:spcBef>
        <a:spcAft>
          <a:spcPct val="0"/>
        </a:spcAft>
        <a:tabLst>
          <a:tab pos="915988" algn="l"/>
        </a:tabLst>
        <a:defRPr sz="2400" b="1">
          <a:solidFill>
            <a:srgbClr val="FFC000"/>
          </a:solidFill>
          <a:latin typeface="Arial" pitchFamily="34" charset="0"/>
        </a:defRPr>
      </a:lvl4pPr>
      <a:lvl5pPr algn="l" rtl="0" eaLnBrk="0" fontAlgn="base" hangingPunct="0">
        <a:spcBef>
          <a:spcPct val="20000"/>
        </a:spcBef>
        <a:spcAft>
          <a:spcPct val="0"/>
        </a:spcAft>
        <a:tabLst>
          <a:tab pos="915988" algn="l"/>
        </a:tabLst>
        <a:defRPr sz="2400" b="1">
          <a:solidFill>
            <a:srgbClr val="FFC000"/>
          </a:solidFill>
          <a:latin typeface="Arial" pitchFamily="34" charset="0"/>
        </a:defRPr>
      </a:lvl5pPr>
      <a:lvl6pPr marL="457200" algn="l" rtl="0" eaLnBrk="0" fontAlgn="base" hangingPunct="0">
        <a:spcBef>
          <a:spcPct val="20000"/>
        </a:spcBef>
        <a:spcAft>
          <a:spcPct val="0"/>
        </a:spcAft>
        <a:tabLst>
          <a:tab pos="915988" algn="l"/>
        </a:tabLst>
        <a:defRPr sz="2400" b="1">
          <a:solidFill>
            <a:schemeClr val="accent1"/>
          </a:solidFill>
          <a:latin typeface="Arial" pitchFamily="34" charset="0"/>
        </a:defRPr>
      </a:lvl6pPr>
      <a:lvl7pPr marL="914400" algn="l" rtl="0" eaLnBrk="0" fontAlgn="base" hangingPunct="0">
        <a:spcBef>
          <a:spcPct val="20000"/>
        </a:spcBef>
        <a:spcAft>
          <a:spcPct val="0"/>
        </a:spcAft>
        <a:tabLst>
          <a:tab pos="915988" algn="l"/>
        </a:tabLst>
        <a:defRPr sz="2400" b="1">
          <a:solidFill>
            <a:schemeClr val="accent1"/>
          </a:solidFill>
          <a:latin typeface="Arial" pitchFamily="34" charset="0"/>
        </a:defRPr>
      </a:lvl7pPr>
      <a:lvl8pPr marL="1371600" algn="l" rtl="0" eaLnBrk="0" fontAlgn="base" hangingPunct="0">
        <a:spcBef>
          <a:spcPct val="20000"/>
        </a:spcBef>
        <a:spcAft>
          <a:spcPct val="0"/>
        </a:spcAft>
        <a:tabLst>
          <a:tab pos="915988" algn="l"/>
        </a:tabLst>
        <a:defRPr sz="2400" b="1">
          <a:solidFill>
            <a:schemeClr val="accent1"/>
          </a:solidFill>
          <a:latin typeface="Arial" pitchFamily="34" charset="0"/>
        </a:defRPr>
      </a:lvl8pPr>
      <a:lvl9pPr marL="1828800" algn="l" rtl="0" eaLnBrk="0" fontAlgn="base" hangingPunct="0">
        <a:spcBef>
          <a:spcPct val="20000"/>
        </a:spcBef>
        <a:spcAft>
          <a:spcPct val="0"/>
        </a:spcAft>
        <a:tabLst>
          <a:tab pos="915988" algn="l"/>
        </a:tabLst>
        <a:defRPr sz="2400" b="1">
          <a:solidFill>
            <a:schemeClr val="accent1"/>
          </a:solidFill>
          <a:latin typeface="Arial" pitchFamily="34" charset="0"/>
        </a:defRPr>
      </a:lvl9pPr>
    </p:titleStyle>
    <p:bodyStyle>
      <a:lvl1pPr marL="381000" indent="-381000" algn="l" rtl="0" eaLnBrk="0" fontAlgn="base" hangingPunct="0">
        <a:spcBef>
          <a:spcPct val="0"/>
        </a:spcBef>
        <a:spcAft>
          <a:spcPts val="1200"/>
        </a:spcAft>
        <a:buClr>
          <a:srgbClr val="FFC000"/>
        </a:buClr>
        <a:buSzPct val="80000"/>
        <a:buFont typeface="Wingdings" pitchFamily="2" charset="2"/>
        <a:buChar char="n"/>
        <a:defRPr b="1">
          <a:solidFill>
            <a:srgbClr val="003366"/>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
          <a:srgbClr val="FFC000"/>
        </a:buClr>
        <a:buSzPct val="115000"/>
        <a:buFont typeface="Calibri" pitchFamily="34" charset="0"/>
        <a:buChar char="•"/>
        <a:defRPr b="1">
          <a:solidFill>
            <a:srgbClr val="003366"/>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AutoNum type="alphaUcPeriod"/>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7170" name="Picture 2" descr="top blue"/>
          <p:cNvPicPr>
            <a:picLocks noChangeAspect="1" noChangeArrowheads="1"/>
          </p:cNvPicPr>
          <p:nvPr/>
        </p:nvPicPr>
        <p:blipFill>
          <a:blip r:embed="rId10"/>
          <a:srcRect l="23065"/>
          <a:stretch>
            <a:fillRect/>
          </a:stretch>
        </p:blipFill>
        <p:spPr bwMode="auto">
          <a:xfrm>
            <a:off x="0" y="0"/>
            <a:ext cx="9150350" cy="930275"/>
          </a:xfrm>
          <a:prstGeom prst="rect">
            <a:avLst/>
          </a:prstGeom>
          <a:noFill/>
          <a:ln w="9525">
            <a:noFill/>
            <a:miter lim="800000"/>
            <a:headEnd/>
            <a:tailEnd/>
          </a:ln>
        </p:spPr>
      </p:pic>
      <p:sp>
        <p:nvSpPr>
          <p:cNvPr id="7171" name="Rectangle 3"/>
          <p:cNvSpPr>
            <a:spLocks noGrp="1" noChangeArrowheads="1"/>
          </p:cNvSpPr>
          <p:nvPr>
            <p:ph type="title"/>
          </p:nvPr>
        </p:nvSpPr>
        <p:spPr bwMode="white">
          <a:xfrm>
            <a:off x="736600" y="109538"/>
            <a:ext cx="5664200" cy="76200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533400" y="1219200"/>
            <a:ext cx="8153400" cy="5181600"/>
          </a:xfrm>
          <a:prstGeom prst="rect">
            <a:avLst/>
          </a:prstGeom>
          <a:noFill/>
          <a:ln w="9525">
            <a:noFill/>
            <a:miter lim="800000"/>
            <a:headEnd/>
            <a:tailEnd/>
          </a:ln>
        </p:spPr>
        <p:txBody>
          <a:bodyPr vert="horz" wrap="square" lIns="45720" tIns="46038" rIns="45720" bIns="46038"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p:txBody>
      </p:sp>
      <p:sp>
        <p:nvSpPr>
          <p:cNvPr id="3198981" name="Line 5"/>
          <p:cNvSpPr>
            <a:spLocks noChangeShapeType="1"/>
          </p:cNvSpPr>
          <p:nvPr/>
        </p:nvSpPr>
        <p:spPr bwMode="auto">
          <a:xfrm>
            <a:off x="-17463" y="6856413"/>
            <a:ext cx="9161463" cy="0"/>
          </a:xfrm>
          <a:prstGeom prst="line">
            <a:avLst/>
          </a:prstGeom>
          <a:noFill/>
          <a:ln w="9525">
            <a:solidFill>
              <a:schemeClr val="bg2"/>
            </a:solidFill>
            <a:round/>
            <a:headEnd/>
            <a:tailEnd/>
          </a:ln>
          <a:effectLst/>
        </p:spPr>
        <p:txBody>
          <a:bodyPr lIns="45720" rIns="45720" anchor="ctr"/>
          <a:lstStyle/>
          <a:p>
            <a:pPr algn="ctr" eaLnBrk="0" fontAlgn="base" hangingPunct="0">
              <a:spcBef>
                <a:spcPct val="0"/>
              </a:spcBef>
              <a:spcAft>
                <a:spcPct val="0"/>
              </a:spcAft>
              <a:defRPr/>
            </a:pPr>
            <a:endParaRPr lang="en-US" sz="1600" dirty="0">
              <a:solidFill>
                <a:srgbClr val="000000"/>
              </a:solidFill>
            </a:endParaRPr>
          </a:p>
        </p:txBody>
      </p:sp>
      <p:pic>
        <p:nvPicPr>
          <p:cNvPr id="7174" name="Picture 6" descr="best ver2b seal"/>
          <p:cNvPicPr>
            <a:picLocks noChangeAspect="1" noChangeArrowheads="1"/>
          </p:cNvPicPr>
          <p:nvPr/>
        </p:nvPicPr>
        <p:blipFill>
          <a:blip r:embed="rId11">
            <a:clrChange>
              <a:clrFrom>
                <a:srgbClr val="003264"/>
              </a:clrFrom>
              <a:clrTo>
                <a:srgbClr val="003264">
                  <a:alpha val="0"/>
                </a:srgbClr>
              </a:clrTo>
            </a:clrChange>
          </a:blip>
          <a:srcRect/>
          <a:stretch>
            <a:fillRect/>
          </a:stretch>
        </p:blipFill>
        <p:spPr bwMode="auto">
          <a:xfrm>
            <a:off x="25400" y="157163"/>
            <a:ext cx="762000" cy="731837"/>
          </a:xfrm>
          <a:prstGeom prst="rect">
            <a:avLst/>
          </a:prstGeom>
          <a:noFill/>
          <a:ln w="9525">
            <a:noFill/>
            <a:miter lim="800000"/>
            <a:headEnd/>
            <a:tailEnd/>
          </a:ln>
        </p:spPr>
      </p:pic>
      <p:sp>
        <p:nvSpPr>
          <p:cNvPr id="3198987" name="AcnSubjectTitle_ID_3198987" hidden="1"/>
          <p:cNvSpPr txBox="1">
            <a:spLocks noChangeArrowheads="1"/>
          </p:cNvSpPr>
          <p:nvPr>
            <p:custDataLst>
              <p:tags r:id="rId8"/>
            </p:custDataLst>
          </p:nvPr>
        </p:nvSpPr>
        <p:spPr bwMode="gray">
          <a:xfrm>
            <a:off x="836613" y="1420813"/>
            <a:ext cx="6985000" cy="244475"/>
          </a:xfrm>
          <a:prstGeom prst="rect">
            <a:avLst/>
          </a:prstGeom>
          <a:noFill/>
          <a:ln w="9525" algn="ctr">
            <a:noFill/>
            <a:miter lim="800000"/>
            <a:headEnd/>
            <a:tailEnd/>
          </a:ln>
          <a:effectLst/>
        </p:spPr>
        <p:txBody>
          <a:bodyPr lIns="0" tIns="0" rIns="0" bIns="0">
            <a:spAutoFit/>
          </a:bodyPr>
          <a:lstStyle/>
          <a:p>
            <a:pPr fontAlgn="base">
              <a:spcBef>
                <a:spcPct val="0"/>
              </a:spcBef>
              <a:spcAft>
                <a:spcPct val="0"/>
              </a:spcAft>
              <a:buClr>
                <a:srgbClr val="000000"/>
              </a:buClr>
              <a:defRPr/>
            </a:pPr>
            <a:r>
              <a:rPr lang="en-US" sz="1600" b="1" dirty="0">
                <a:solidFill>
                  <a:srgbClr val="000000"/>
                </a:solidFill>
              </a:rPr>
              <a:t>Subject Title</a:t>
            </a:r>
          </a:p>
        </p:txBody>
      </p:sp>
      <p:sp>
        <p:nvSpPr>
          <p:cNvPr id="3198988" name="AcnFootnote_ID_3198988" hidden="1"/>
          <p:cNvSpPr txBox="1">
            <a:spLocks noChangeArrowheads="1"/>
          </p:cNvSpPr>
          <p:nvPr>
            <p:custDataLst>
              <p:tags r:id="rId9"/>
            </p:custDataLst>
          </p:nvPr>
        </p:nvSpPr>
        <p:spPr bwMode="gray">
          <a:xfrm>
            <a:off x="836613" y="6254750"/>
            <a:ext cx="5564187" cy="334963"/>
          </a:xfrm>
          <a:prstGeom prst="rect">
            <a:avLst/>
          </a:prstGeom>
          <a:noFill/>
          <a:ln w="9525" algn="ctr">
            <a:noFill/>
            <a:miter lim="800000"/>
            <a:headEnd/>
            <a:tailEnd/>
          </a:ln>
          <a:effectLst/>
        </p:spPr>
        <p:txBody>
          <a:bodyPr lIns="0" tIns="0" rIns="0" bIns="0" anchor="b">
            <a:spAutoFit/>
          </a:bodyPr>
          <a:lstStyle/>
          <a:p>
            <a:pPr marL="538163" indent="-538163" fontAlgn="base">
              <a:spcBef>
                <a:spcPct val="0"/>
              </a:spcBef>
              <a:spcAft>
                <a:spcPct val="0"/>
              </a:spcAft>
              <a:buClr>
                <a:srgbClr val="000000"/>
              </a:buClr>
              <a:defRPr/>
            </a:pPr>
            <a:r>
              <a:rPr lang="en-US" sz="1000" dirty="0">
                <a:solidFill>
                  <a:srgbClr val="000000"/>
                </a:solidFill>
              </a:rPr>
              <a:t>*	Footnote</a:t>
            </a:r>
          </a:p>
          <a:p>
            <a:pPr marL="538163" indent="-538163" fontAlgn="base">
              <a:spcBef>
                <a:spcPct val="20000"/>
              </a:spcBef>
              <a:spcAft>
                <a:spcPct val="0"/>
              </a:spcAft>
              <a:buClr>
                <a:srgbClr val="000000"/>
              </a:buClr>
              <a:defRPr/>
            </a:pPr>
            <a:r>
              <a:rPr lang="en-US" sz="1000" dirty="0">
                <a:solidFill>
                  <a:srgbClr val="000000"/>
                </a:solidFill>
              </a:rPr>
              <a:t>Source:	Source</a:t>
            </a:r>
          </a:p>
        </p:txBody>
      </p:sp>
      <p:sp>
        <p:nvSpPr>
          <p:cNvPr id="9" name="Text Box 9"/>
          <p:cNvSpPr txBox="1">
            <a:spLocks noChangeArrowheads="1"/>
          </p:cNvSpPr>
          <p:nvPr/>
        </p:nvSpPr>
        <p:spPr bwMode="auto">
          <a:xfrm>
            <a:off x="4038600" y="6445250"/>
            <a:ext cx="1066800" cy="244475"/>
          </a:xfrm>
          <a:prstGeom prst="rect">
            <a:avLst/>
          </a:prstGeom>
          <a:noFill/>
          <a:ln w="9525">
            <a:noFill/>
            <a:miter lim="800000"/>
            <a:headEnd/>
            <a:tailEnd/>
          </a:ln>
          <a:effectLst/>
        </p:spPr>
        <p:txBody>
          <a:bodyPr lIns="45720" rIns="45720">
            <a:spAutoFit/>
          </a:bodyPr>
          <a:lstStyle/>
          <a:p>
            <a:pPr algn="ctr" eaLnBrk="0" fontAlgn="base" hangingPunct="0">
              <a:spcBef>
                <a:spcPct val="50000"/>
              </a:spcBef>
              <a:spcAft>
                <a:spcPct val="0"/>
              </a:spcAft>
              <a:defRPr/>
            </a:pPr>
            <a:fld id="{6675420D-CD84-4F3B-B8B6-EF0F67C2EF0E}" type="slidenum">
              <a:rPr lang="en-US" sz="1000">
                <a:solidFill>
                  <a:srgbClr val="000000"/>
                </a:solidFill>
              </a:rPr>
              <a:pPr algn="ctr" eaLnBrk="0" fontAlgn="base" hangingPunct="0">
                <a:spcBef>
                  <a:spcPct val="50000"/>
                </a:spcBef>
                <a:spcAft>
                  <a:spcPct val="0"/>
                </a:spcAft>
                <a:defRPr/>
              </a:pPr>
              <a:t>‹#›</a:t>
            </a:fld>
            <a:endParaRPr lang="en-US" sz="1000" dirty="0">
              <a:solidFill>
                <a:srgbClr val="000000"/>
              </a:solidFill>
            </a:endParaRPr>
          </a:p>
        </p:txBody>
      </p:sp>
    </p:spTree>
    <p:extLst>
      <p:ext uri="{BB962C8B-B14F-4D97-AF65-F5344CB8AC3E}">
        <p14:creationId xmlns:p14="http://schemas.microsoft.com/office/powerpoint/2010/main" val="16063453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ransition/>
  <p:hf hdr="0" ftr="0" dt="0"/>
  <p:txStyles>
    <p:titleStyle>
      <a:lvl1pPr algn="l" rtl="0" eaLnBrk="0" fontAlgn="base" hangingPunct="0">
        <a:spcBef>
          <a:spcPct val="20000"/>
        </a:spcBef>
        <a:spcAft>
          <a:spcPct val="0"/>
        </a:spcAft>
        <a:tabLst>
          <a:tab pos="915988" algn="l"/>
        </a:tabLst>
        <a:defRPr sz="2400" b="1">
          <a:solidFill>
            <a:srgbClr val="FFC000"/>
          </a:solidFill>
          <a:latin typeface="+mj-lt"/>
          <a:ea typeface="+mj-ea"/>
          <a:cs typeface="+mj-cs"/>
        </a:defRPr>
      </a:lvl1pPr>
      <a:lvl2pPr algn="l" rtl="0" eaLnBrk="0" fontAlgn="base" hangingPunct="0">
        <a:spcBef>
          <a:spcPct val="20000"/>
        </a:spcBef>
        <a:spcAft>
          <a:spcPct val="0"/>
        </a:spcAft>
        <a:tabLst>
          <a:tab pos="915988" algn="l"/>
        </a:tabLst>
        <a:defRPr sz="2400" b="1">
          <a:solidFill>
            <a:srgbClr val="FFC000"/>
          </a:solidFill>
          <a:latin typeface="Arial" pitchFamily="34" charset="0"/>
        </a:defRPr>
      </a:lvl2pPr>
      <a:lvl3pPr algn="l" rtl="0" eaLnBrk="0" fontAlgn="base" hangingPunct="0">
        <a:spcBef>
          <a:spcPct val="20000"/>
        </a:spcBef>
        <a:spcAft>
          <a:spcPct val="0"/>
        </a:spcAft>
        <a:tabLst>
          <a:tab pos="915988" algn="l"/>
        </a:tabLst>
        <a:defRPr sz="2400" b="1">
          <a:solidFill>
            <a:srgbClr val="FFC000"/>
          </a:solidFill>
          <a:latin typeface="Arial" pitchFamily="34" charset="0"/>
        </a:defRPr>
      </a:lvl3pPr>
      <a:lvl4pPr algn="l" rtl="0" eaLnBrk="0" fontAlgn="base" hangingPunct="0">
        <a:spcBef>
          <a:spcPct val="20000"/>
        </a:spcBef>
        <a:spcAft>
          <a:spcPct val="0"/>
        </a:spcAft>
        <a:tabLst>
          <a:tab pos="915988" algn="l"/>
        </a:tabLst>
        <a:defRPr sz="2400" b="1">
          <a:solidFill>
            <a:srgbClr val="FFC000"/>
          </a:solidFill>
          <a:latin typeface="Arial" pitchFamily="34" charset="0"/>
        </a:defRPr>
      </a:lvl4pPr>
      <a:lvl5pPr algn="l" rtl="0" eaLnBrk="0" fontAlgn="base" hangingPunct="0">
        <a:spcBef>
          <a:spcPct val="20000"/>
        </a:spcBef>
        <a:spcAft>
          <a:spcPct val="0"/>
        </a:spcAft>
        <a:tabLst>
          <a:tab pos="915988" algn="l"/>
        </a:tabLst>
        <a:defRPr sz="2400" b="1">
          <a:solidFill>
            <a:srgbClr val="FFC000"/>
          </a:solidFill>
          <a:latin typeface="Arial" pitchFamily="34" charset="0"/>
        </a:defRPr>
      </a:lvl5pPr>
      <a:lvl6pPr marL="457200" algn="l" rtl="0" eaLnBrk="0" fontAlgn="base" hangingPunct="0">
        <a:spcBef>
          <a:spcPct val="20000"/>
        </a:spcBef>
        <a:spcAft>
          <a:spcPct val="0"/>
        </a:spcAft>
        <a:tabLst>
          <a:tab pos="915988" algn="l"/>
        </a:tabLst>
        <a:defRPr sz="2400" b="1">
          <a:solidFill>
            <a:schemeClr val="accent1"/>
          </a:solidFill>
          <a:latin typeface="Arial" pitchFamily="34" charset="0"/>
        </a:defRPr>
      </a:lvl6pPr>
      <a:lvl7pPr marL="914400" algn="l" rtl="0" eaLnBrk="0" fontAlgn="base" hangingPunct="0">
        <a:spcBef>
          <a:spcPct val="20000"/>
        </a:spcBef>
        <a:spcAft>
          <a:spcPct val="0"/>
        </a:spcAft>
        <a:tabLst>
          <a:tab pos="915988" algn="l"/>
        </a:tabLst>
        <a:defRPr sz="2400" b="1">
          <a:solidFill>
            <a:schemeClr val="accent1"/>
          </a:solidFill>
          <a:latin typeface="Arial" pitchFamily="34" charset="0"/>
        </a:defRPr>
      </a:lvl7pPr>
      <a:lvl8pPr marL="1371600" algn="l" rtl="0" eaLnBrk="0" fontAlgn="base" hangingPunct="0">
        <a:spcBef>
          <a:spcPct val="20000"/>
        </a:spcBef>
        <a:spcAft>
          <a:spcPct val="0"/>
        </a:spcAft>
        <a:tabLst>
          <a:tab pos="915988" algn="l"/>
        </a:tabLst>
        <a:defRPr sz="2400" b="1">
          <a:solidFill>
            <a:schemeClr val="accent1"/>
          </a:solidFill>
          <a:latin typeface="Arial" pitchFamily="34" charset="0"/>
        </a:defRPr>
      </a:lvl8pPr>
      <a:lvl9pPr marL="1828800" algn="l" rtl="0" eaLnBrk="0" fontAlgn="base" hangingPunct="0">
        <a:spcBef>
          <a:spcPct val="20000"/>
        </a:spcBef>
        <a:spcAft>
          <a:spcPct val="0"/>
        </a:spcAft>
        <a:tabLst>
          <a:tab pos="915988" algn="l"/>
        </a:tabLst>
        <a:defRPr sz="2400" b="1">
          <a:solidFill>
            <a:schemeClr val="accent1"/>
          </a:solidFill>
          <a:latin typeface="Arial" pitchFamily="34" charset="0"/>
        </a:defRPr>
      </a:lvl9pPr>
    </p:titleStyle>
    <p:bodyStyle>
      <a:lvl1pPr marL="381000" indent="-381000" algn="l" rtl="0" eaLnBrk="0" fontAlgn="base" hangingPunct="0">
        <a:spcBef>
          <a:spcPct val="0"/>
        </a:spcBef>
        <a:spcAft>
          <a:spcPts val="1200"/>
        </a:spcAft>
        <a:buClr>
          <a:srgbClr val="FFC000"/>
        </a:buClr>
        <a:buSzPct val="80000"/>
        <a:buFont typeface="Wingdings" pitchFamily="2" charset="2"/>
        <a:buChar char="n"/>
        <a:defRPr b="1">
          <a:solidFill>
            <a:srgbClr val="003366"/>
          </a:solidFill>
          <a:latin typeface="Calibri" pitchFamily="34" charset="0"/>
          <a:ea typeface="Calibri" pitchFamily="34" charset="0"/>
          <a:cs typeface="Calibri" pitchFamily="34" charset="0"/>
        </a:defRPr>
      </a:lvl1pPr>
      <a:lvl2pPr marL="568325" indent="-222250" algn="l" rtl="0" eaLnBrk="0" fontAlgn="base" hangingPunct="0">
        <a:spcBef>
          <a:spcPct val="0"/>
        </a:spcBef>
        <a:spcAft>
          <a:spcPts val="1200"/>
        </a:spcAft>
        <a:buClr>
          <a:srgbClr val="FFC000"/>
        </a:buClr>
        <a:buSzPct val="115000"/>
        <a:buFont typeface="Calibri" pitchFamily="34" charset="0"/>
        <a:buChar char="•"/>
        <a:defRPr b="1">
          <a:solidFill>
            <a:srgbClr val="003366"/>
          </a:solidFill>
          <a:latin typeface="Calibri" pitchFamily="34" charset="0"/>
          <a:ea typeface="Calibri" pitchFamily="34" charset="0"/>
          <a:cs typeface="Calibri" pitchFamily="34" charset="0"/>
        </a:defRPr>
      </a:lvl2pPr>
      <a:lvl3pPr marL="739775" indent="-342900" algn="l" rtl="0" eaLnBrk="0" fontAlgn="base" hangingPunct="0">
        <a:lnSpc>
          <a:spcPct val="90000"/>
        </a:lnSpc>
        <a:spcBef>
          <a:spcPct val="25000"/>
        </a:spcBef>
        <a:spcAft>
          <a:spcPct val="0"/>
        </a:spcAft>
        <a:buClr>
          <a:schemeClr val="tx1"/>
        </a:buClr>
        <a:buAutoNum type="alphaUcPeriod"/>
        <a:defRPr>
          <a:solidFill>
            <a:schemeClr val="tx1"/>
          </a:solidFill>
          <a:latin typeface="+mn-lt"/>
          <a:ea typeface="Calibri" pitchFamily="34" charset="0"/>
          <a:cs typeface="Calibri" pitchFamily="34" charset="0"/>
        </a:defRPr>
      </a:lvl3pPr>
      <a:lvl4pPr marL="914400" indent="-346075"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500" indent="-304800"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700" indent="-304800" algn="l" rtl="0" fontAlgn="base">
        <a:lnSpc>
          <a:spcPct val="90000"/>
        </a:lnSpc>
        <a:spcBef>
          <a:spcPct val="25000"/>
        </a:spcBef>
        <a:spcAft>
          <a:spcPct val="0"/>
        </a:spcAft>
        <a:buClr>
          <a:schemeClr val="tx1"/>
        </a:buClr>
        <a:buChar char="–"/>
        <a:defRPr sz="1600">
          <a:solidFill>
            <a:schemeClr val="tx1"/>
          </a:solidFill>
          <a:latin typeface="+mn-lt"/>
        </a:defRPr>
      </a:lvl6pPr>
      <a:lvl7pPr marL="2247900" indent="-304800" algn="l" rtl="0" fontAlgn="base">
        <a:lnSpc>
          <a:spcPct val="90000"/>
        </a:lnSpc>
        <a:spcBef>
          <a:spcPct val="25000"/>
        </a:spcBef>
        <a:spcAft>
          <a:spcPct val="0"/>
        </a:spcAft>
        <a:buClr>
          <a:schemeClr val="tx1"/>
        </a:buClr>
        <a:buChar char="–"/>
        <a:defRPr sz="1600">
          <a:solidFill>
            <a:schemeClr val="tx1"/>
          </a:solidFill>
          <a:latin typeface="+mn-lt"/>
        </a:defRPr>
      </a:lvl7pPr>
      <a:lvl8pPr marL="2705100" indent="-304800" algn="l" rtl="0" fontAlgn="base">
        <a:lnSpc>
          <a:spcPct val="90000"/>
        </a:lnSpc>
        <a:spcBef>
          <a:spcPct val="25000"/>
        </a:spcBef>
        <a:spcAft>
          <a:spcPct val="0"/>
        </a:spcAft>
        <a:buClr>
          <a:schemeClr val="tx1"/>
        </a:buClr>
        <a:buChar char="–"/>
        <a:defRPr sz="1600">
          <a:solidFill>
            <a:schemeClr val="tx1"/>
          </a:solidFill>
          <a:latin typeface="+mn-lt"/>
        </a:defRPr>
      </a:lvl8pPr>
      <a:lvl9pPr marL="3162300" indent="-304800" algn="l" rtl="0" fontAlgn="base">
        <a:lnSpc>
          <a:spcPct val="90000"/>
        </a:lnSpc>
        <a:spcBef>
          <a:spcPct val="25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5C73C-D6E7-B30D-6FB7-6CC12E18DE2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1055D-DF89-33EC-E423-C9717B311E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D6835-83DB-18AD-C13B-7213019A08D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6ABA77-4A24-9645-AA2D-6D0C5A403F9D}" type="datetimeFigureOut">
              <a:rPr lang="en-US" smtClean="0"/>
              <a:t>5/10/2024</a:t>
            </a:fld>
            <a:endParaRPr lang="en-US" dirty="0"/>
          </a:p>
        </p:txBody>
      </p:sp>
      <p:sp>
        <p:nvSpPr>
          <p:cNvPr id="5" name="Footer Placeholder 4">
            <a:extLst>
              <a:ext uri="{FF2B5EF4-FFF2-40B4-BE49-F238E27FC236}">
                <a16:creationId xmlns:a16="http://schemas.microsoft.com/office/drawing/2014/main" id="{7B155542-3ED1-4EF1-060C-DC81C07773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0DE48D5-9E79-4028-E8E7-D9E2DE7BDDD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BE5CE7-5FD9-164C-BD6E-2DAFB2B15BB1}" type="slidenum">
              <a:rPr lang="en-US" smtClean="0"/>
              <a:t>‹#›</a:t>
            </a:fld>
            <a:endParaRPr lang="en-US" dirty="0"/>
          </a:p>
        </p:txBody>
      </p:sp>
    </p:spTree>
    <p:extLst>
      <p:ext uri="{BB962C8B-B14F-4D97-AF65-F5344CB8AC3E}">
        <p14:creationId xmlns:p14="http://schemas.microsoft.com/office/powerpoint/2010/main" val="2459965222"/>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799" y="360000"/>
            <a:ext cx="8280401" cy="52253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31800" y="1303425"/>
            <a:ext cx="6894000" cy="467204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921869" y="6444001"/>
            <a:ext cx="790331" cy="226299"/>
          </a:xfrm>
          <a:prstGeom prst="rect">
            <a:avLst/>
          </a:prstGeom>
        </p:spPr>
        <p:txBody>
          <a:bodyPr vert="horz" lIns="0" tIns="0" rIns="0" bIns="0" rtlCol="0" anchor="t" anchorCtr="0">
            <a:noAutofit/>
          </a:bodyPr>
          <a:lstStyle>
            <a:lvl1pPr algn="r">
              <a:lnSpc>
                <a:spcPct val="100000"/>
              </a:lnSpc>
              <a:defRPr sz="750">
                <a:solidFill>
                  <a:schemeClr val="tx2"/>
                </a:solidFill>
              </a:defRPr>
            </a:lvl1pPr>
          </a:lstStyle>
          <a:p>
            <a:fld id="{E8A74B61-50D3-3946-8366-1E447A2A8431}" type="slidenum">
              <a:rPr lang="en-US" smtClean="0"/>
              <a:pPr/>
              <a:t>‹#›</a:t>
            </a:fld>
            <a:endParaRPr lang="en-US"/>
          </a:p>
        </p:txBody>
      </p:sp>
    </p:spTree>
    <p:extLst>
      <p:ext uri="{BB962C8B-B14F-4D97-AF65-F5344CB8AC3E}">
        <p14:creationId xmlns:p14="http://schemas.microsoft.com/office/powerpoint/2010/main" val="32490704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9" r:id="rId4"/>
    <p:sldLayoutId id="2147483700" r:id="rId5"/>
  </p:sldLayoutIdLst>
  <p:hf hdr="0" ftr="0" dt="0"/>
  <p:txStyles>
    <p:titleStyle>
      <a:lvl1pPr algn="l" defTabSz="685800" rtl="0" eaLnBrk="1" latinLnBrk="0" hangingPunct="1">
        <a:lnSpc>
          <a:spcPct val="100000"/>
        </a:lnSpc>
        <a:spcBef>
          <a:spcPct val="0"/>
        </a:spcBef>
        <a:buNone/>
        <a:defRPr sz="1650" b="1" kern="1200">
          <a:solidFill>
            <a:schemeClr val="tx2"/>
          </a:solidFill>
          <a:latin typeface="+mj-lt"/>
          <a:ea typeface="+mj-ea"/>
          <a:cs typeface="+mj-cs"/>
        </a:defRPr>
      </a:lvl1pPr>
    </p:titleStyle>
    <p:bodyStyle>
      <a:lvl1pPr marL="0" indent="0" algn="l" defTabSz="685800" rtl="0" eaLnBrk="1" latinLnBrk="0" hangingPunct="1">
        <a:lnSpc>
          <a:spcPct val="100000"/>
        </a:lnSpc>
        <a:spcBef>
          <a:spcPts val="0"/>
        </a:spcBef>
        <a:spcAft>
          <a:spcPts val="750"/>
        </a:spcAft>
        <a:buFont typeface="Arial" panose="020B0604020202020204" pitchFamily="34" charset="0"/>
        <a:buNone/>
        <a:defRPr sz="1050" kern="1200">
          <a:solidFill>
            <a:schemeClr val="tx2"/>
          </a:solidFill>
          <a:latin typeface="+mn-lt"/>
          <a:ea typeface="+mn-ea"/>
          <a:cs typeface="+mn-cs"/>
        </a:defRPr>
      </a:lvl1pPr>
      <a:lvl2pPr marL="135000" indent="-162000" algn="l" defTabSz="685800" rtl="0" eaLnBrk="1" latinLnBrk="0" hangingPunct="1">
        <a:lnSpc>
          <a:spcPct val="100000"/>
        </a:lnSpc>
        <a:spcBef>
          <a:spcPts val="0"/>
        </a:spcBef>
        <a:spcAft>
          <a:spcPts val="750"/>
        </a:spcAft>
        <a:buFont typeface="Arial" panose="020B0604020202020204" pitchFamily="34" charset="0"/>
        <a:buChar char="•"/>
        <a:defRPr sz="1050" kern="1200">
          <a:solidFill>
            <a:schemeClr val="tx2"/>
          </a:solidFill>
          <a:latin typeface="+mn-lt"/>
          <a:ea typeface="+mn-ea"/>
          <a:cs typeface="+mn-cs"/>
        </a:defRPr>
      </a:lvl2pPr>
      <a:lvl3pPr marL="135000" indent="-162000" algn="l" defTabSz="685800" rtl="0" eaLnBrk="1" latinLnBrk="0" hangingPunct="1">
        <a:lnSpc>
          <a:spcPct val="100000"/>
        </a:lnSpc>
        <a:spcBef>
          <a:spcPts val="0"/>
        </a:spcBef>
        <a:spcAft>
          <a:spcPts val="750"/>
        </a:spcAft>
        <a:buFont typeface="Symbol" panose="05050102010706020507" pitchFamily="18" charset="2"/>
        <a:buChar char="-"/>
        <a:defRPr sz="1050" kern="1200">
          <a:solidFill>
            <a:schemeClr val="tx2"/>
          </a:solidFill>
          <a:latin typeface="+mn-lt"/>
          <a:ea typeface="+mn-ea"/>
          <a:cs typeface="+mn-cs"/>
        </a:defRPr>
      </a:lvl3pPr>
      <a:lvl4pPr marL="296466" indent="-134541" algn="l" defTabSz="685800" rtl="0" eaLnBrk="1" latinLnBrk="0" hangingPunct="1">
        <a:lnSpc>
          <a:spcPct val="100000"/>
        </a:lnSpc>
        <a:spcBef>
          <a:spcPts val="0"/>
        </a:spcBef>
        <a:spcAft>
          <a:spcPts val="750"/>
        </a:spcAft>
        <a:buFont typeface="Symbol" panose="05050102010706020507" pitchFamily="18" charset="2"/>
        <a:buChar char="-"/>
        <a:defRPr sz="1050" kern="1200">
          <a:solidFill>
            <a:schemeClr val="tx2"/>
          </a:solidFill>
          <a:latin typeface="+mn-lt"/>
          <a:ea typeface="+mn-ea"/>
          <a:cs typeface="+mn-cs"/>
        </a:defRPr>
      </a:lvl4pPr>
      <a:lvl5pPr marL="432000" indent="-134541" algn="l" defTabSz="685800" rtl="0" eaLnBrk="1" latinLnBrk="0" hangingPunct="1">
        <a:lnSpc>
          <a:spcPct val="100000"/>
        </a:lnSpc>
        <a:spcBef>
          <a:spcPts val="0"/>
        </a:spcBef>
        <a:spcAft>
          <a:spcPts val="750"/>
        </a:spcAft>
        <a:buFont typeface="Symbol" panose="05050102010706020507" pitchFamily="18" charset="2"/>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1">
          <p15:clr>
            <a:srgbClr val="F26B43"/>
          </p15:clr>
        </p15:guide>
        <p15:guide id="2" pos="3840">
          <p15:clr>
            <a:srgbClr val="F26B43"/>
          </p15:clr>
        </p15:guide>
        <p15:guide id="3" orient="horz" pos="3110">
          <p15:clr>
            <a:srgbClr val="F26B43"/>
          </p15:clr>
        </p15:guide>
        <p15:guide id="4" orient="horz" pos="4083">
          <p15:clr>
            <a:srgbClr val="F26B43"/>
          </p15:clr>
        </p15:guide>
        <p15:guide id="5" pos="3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C3E2F7-05FD-D241-96C5-826A792AA2AB}" type="datetimeFigureOut">
              <a:rPr lang="en-US" smtClean="0"/>
              <a:t>5/10/2024</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07B7EE-0E24-8E40-846D-0627D784F4C3}" type="slidenum">
              <a:rPr lang="en-US" smtClean="0"/>
              <a:t>‹#›</a:t>
            </a:fld>
            <a:endParaRPr lang="en-US"/>
          </a:p>
        </p:txBody>
      </p:sp>
    </p:spTree>
    <p:extLst>
      <p:ext uri="{BB962C8B-B14F-4D97-AF65-F5344CB8AC3E}">
        <p14:creationId xmlns:p14="http://schemas.microsoft.com/office/powerpoint/2010/main" val="551219292"/>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68573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434" indent="-171434" algn="l" defTabSz="6857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8" indent="-171434" algn="l" defTabSz="6857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6" indent="-171434" algn="l" defTabSz="6857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04" indent="-171434" algn="l" defTabSz="6857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71" indent="-171434" algn="l" defTabSz="6857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39" indent="-171434" algn="l" defTabSz="6857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06" indent="-171434" algn="l" defTabSz="6857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73" indent="-171434" algn="l" defTabSz="6857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5" rtl="0" eaLnBrk="1" latinLnBrk="0" hangingPunct="1">
        <a:defRPr sz="1350" kern="1200">
          <a:solidFill>
            <a:schemeClr val="tx1"/>
          </a:solidFill>
          <a:latin typeface="+mn-lt"/>
          <a:ea typeface="+mn-ea"/>
          <a:cs typeface="+mn-cs"/>
        </a:defRPr>
      </a:lvl1pPr>
      <a:lvl2pPr marL="342867" algn="l" defTabSz="685735" rtl="0" eaLnBrk="1" latinLnBrk="0" hangingPunct="1">
        <a:defRPr sz="1350" kern="1200">
          <a:solidFill>
            <a:schemeClr val="tx1"/>
          </a:solidFill>
          <a:latin typeface="+mn-lt"/>
          <a:ea typeface="+mn-ea"/>
          <a:cs typeface="+mn-cs"/>
        </a:defRPr>
      </a:lvl2pPr>
      <a:lvl3pPr marL="685735" algn="l" defTabSz="685735" rtl="0" eaLnBrk="1" latinLnBrk="0" hangingPunct="1">
        <a:defRPr sz="1350" kern="1200">
          <a:solidFill>
            <a:schemeClr val="tx1"/>
          </a:solidFill>
          <a:latin typeface="+mn-lt"/>
          <a:ea typeface="+mn-ea"/>
          <a:cs typeface="+mn-cs"/>
        </a:defRPr>
      </a:lvl3pPr>
      <a:lvl4pPr marL="1028602" algn="l" defTabSz="685735" rtl="0" eaLnBrk="1" latinLnBrk="0" hangingPunct="1">
        <a:defRPr sz="1350" kern="1200">
          <a:solidFill>
            <a:schemeClr val="tx1"/>
          </a:solidFill>
          <a:latin typeface="+mn-lt"/>
          <a:ea typeface="+mn-ea"/>
          <a:cs typeface="+mn-cs"/>
        </a:defRPr>
      </a:lvl4pPr>
      <a:lvl5pPr marL="1371470" algn="l" defTabSz="685735" rtl="0" eaLnBrk="1" latinLnBrk="0" hangingPunct="1">
        <a:defRPr sz="1350" kern="1200">
          <a:solidFill>
            <a:schemeClr val="tx1"/>
          </a:solidFill>
          <a:latin typeface="+mn-lt"/>
          <a:ea typeface="+mn-ea"/>
          <a:cs typeface="+mn-cs"/>
        </a:defRPr>
      </a:lvl5pPr>
      <a:lvl6pPr marL="1714337" algn="l" defTabSz="685735" rtl="0" eaLnBrk="1" latinLnBrk="0" hangingPunct="1">
        <a:defRPr sz="1350" kern="1200">
          <a:solidFill>
            <a:schemeClr val="tx1"/>
          </a:solidFill>
          <a:latin typeface="+mn-lt"/>
          <a:ea typeface="+mn-ea"/>
          <a:cs typeface="+mn-cs"/>
        </a:defRPr>
      </a:lvl6pPr>
      <a:lvl7pPr marL="2057204" algn="l" defTabSz="685735" rtl="0" eaLnBrk="1" latinLnBrk="0" hangingPunct="1">
        <a:defRPr sz="1350" kern="1200">
          <a:solidFill>
            <a:schemeClr val="tx1"/>
          </a:solidFill>
          <a:latin typeface="+mn-lt"/>
          <a:ea typeface="+mn-ea"/>
          <a:cs typeface="+mn-cs"/>
        </a:defRPr>
      </a:lvl7pPr>
      <a:lvl8pPr marL="2400072" algn="l" defTabSz="685735" rtl="0" eaLnBrk="1" latinLnBrk="0" hangingPunct="1">
        <a:defRPr sz="1350" kern="1200">
          <a:solidFill>
            <a:schemeClr val="tx1"/>
          </a:solidFill>
          <a:latin typeface="+mn-lt"/>
          <a:ea typeface="+mn-ea"/>
          <a:cs typeface="+mn-cs"/>
        </a:defRPr>
      </a:lvl8pPr>
      <a:lvl9pPr marL="2742939" algn="l" defTabSz="685735"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342900" y="500066"/>
            <a:ext cx="817245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342900" y="1825627"/>
            <a:ext cx="817245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988405"/>
      </p:ext>
    </p:extLst>
  </p:cSld>
  <p:clrMap bg1="lt1" tx1="dk1" bg2="lt2" tx2="dk2" accent1="accent1" accent2="accent2" accent3="accent3" accent4="accent4" accent5="accent5" accent6="accent6" hlink="hlink" folHlink="folHlink"/>
  <p:sldLayoutIdLst>
    <p:sldLayoutId id="2147483702" r:id="rId1"/>
    <p:sldLayoutId id="2147483705" r:id="rId2"/>
  </p:sldLayoutIdLst>
  <p:txStyles>
    <p:titleStyle>
      <a:lvl1pPr algn="l" defTabSz="685766"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p:titleStyle>
    <p:bodyStyle>
      <a:lvl1pPr marL="171442" indent="-171442" algn="l" defTabSz="685766"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16">
          <p15:clr>
            <a:srgbClr val="F26B43"/>
          </p15:clr>
        </p15:guide>
        <p15:guide id="3"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creativecommons.org/licenses/by-nc-sa/3.0/" TargetMode="External"/><Relationship Id="rId4" Type="http://schemas.openxmlformats.org/officeDocument/2006/relationships/hyperlink" Target="http://technofaq.org/community/"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video" Target="https://player.vimeo.com/video/742357971?h=03298bd60c&amp;app_id=122963"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hyperlink" Target="https://www.npaonline.org/docs/default-source/uploadedfiles/pdfs/infographic-pdf/npa-infographic-oct2023.pdf?sfvrsn=719af013_1"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pngimg.com/download/4514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s://creativecommons.org/licenses/by/3.0/" TargetMode="External"/><Relationship Id="rId4" Type="http://schemas.openxmlformats.org/officeDocument/2006/relationships/hyperlink" Target="https://www.flickr.com/photos/picturesbyann/1415799308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hyperlink" Target="https://creativecommons.org/licenses/by/3.0/" TargetMode="External"/><Relationship Id="rId4" Type="http://schemas.openxmlformats.org/officeDocument/2006/relationships/hyperlink" Target="https://scherlund.blogspot.com/2019/03/why-learning-should-be-holistic.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hyperlink" Target="https://www.lowellsun.com/2022/09/04/local-couple-take-on-husbands-spinal-cord-inju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aspe.hhs.gov/sites/default/files/documents/9739cab65ad0221a66ebe45463d10d37/dual-eligible-beneficiaries-integrated-care.pdf"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hyperlink" Target="https://drive.google.com/file/d/1YaH1Eqksen5h0ioYw9kcvlFXj3STq0UN/view"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hyperlink" Target="https://vimeo.com/masspace" TargetMode="External"/><Relationship Id="rId3" Type="http://schemas.openxmlformats.org/officeDocument/2006/relationships/hyperlink" Target="mailto:ckuebel@masspace.net" TargetMode="External"/><Relationship Id="rId7" Type="http://schemas.openxmlformats.org/officeDocument/2006/relationships/hyperlink" Target="https://www.twitter.com/MassPACEAssn/"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www.facebook.com/MassachusettsPACE/" TargetMode="External"/><Relationship Id="rId5" Type="http://schemas.openxmlformats.org/officeDocument/2006/relationships/hyperlink" Target="https://www.linkedin.com/company/masspace/about/" TargetMode="External"/><Relationship Id="rId4" Type="http://schemas.openxmlformats.org/officeDocument/2006/relationships/hyperlink" Target="mailto:tnelson@masspace.net" TargetMode="External"/><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69526"/>
            <a:ext cx="9144000" cy="3352800"/>
          </a:xfrm>
          <a:prstGeom prst="rect">
            <a:avLst/>
          </a:prstGeom>
          <a:solidFill>
            <a:srgbClr val="003366"/>
          </a:solidFill>
          <a:ln w="9525">
            <a:solidFill>
              <a:srgbClr val="000000"/>
            </a:solidFill>
            <a:miter lim="800000"/>
            <a:headEnd/>
            <a:tailEnd/>
          </a:ln>
        </p:spPr>
        <p:txBody>
          <a:bodyPr/>
          <a:lstStyle/>
          <a:p>
            <a:pPr algn="ctr" eaLnBrk="0" fontAlgn="base" hangingPunct="0">
              <a:spcBef>
                <a:spcPct val="50000"/>
              </a:spcBef>
              <a:spcAft>
                <a:spcPct val="0"/>
              </a:spcAft>
            </a:pPr>
            <a:endParaRPr lang="en-US" sz="1200" b="1" dirty="0">
              <a:solidFill>
                <a:srgbClr val="FFFFFF"/>
              </a:solidFill>
            </a:endParaRPr>
          </a:p>
        </p:txBody>
      </p:sp>
      <p:sp>
        <p:nvSpPr>
          <p:cNvPr id="31746" name="Rectangle 3"/>
          <p:cNvSpPr>
            <a:spLocks noChangeArrowheads="1"/>
          </p:cNvSpPr>
          <p:nvPr/>
        </p:nvSpPr>
        <p:spPr bwMode="white">
          <a:xfrm>
            <a:off x="313928" y="1192161"/>
            <a:ext cx="6553200" cy="626806"/>
          </a:xfrm>
          <a:prstGeom prst="rect">
            <a:avLst/>
          </a:prstGeom>
          <a:noFill/>
          <a:ln w="9525">
            <a:noFill/>
            <a:miter lim="800000"/>
            <a:headEnd/>
            <a:tailEnd/>
          </a:ln>
        </p:spPr>
        <p:txBody>
          <a:bodyPr lIns="64008" tIns="32004" rIns="64008" bIns="32004" anchor="ctr"/>
          <a:lstStyle/>
          <a:p>
            <a:pPr algn="ctr" fontAlgn="base">
              <a:spcBef>
                <a:spcPct val="0"/>
              </a:spcBef>
              <a:spcAft>
                <a:spcPts val="1000"/>
              </a:spcAft>
            </a:pPr>
            <a:r>
              <a:rPr lang="en-US" sz="2800" b="1" dirty="0">
                <a:solidFill>
                  <a:srgbClr val="FFFFFF"/>
                </a:solidFill>
                <a:latin typeface="Calibri" pitchFamily="34" charset="0"/>
              </a:rPr>
              <a:t>Advisory Council on Alzheimer’s Disease and All Other Dementias </a:t>
            </a:r>
          </a:p>
        </p:txBody>
      </p:sp>
      <p:pic>
        <p:nvPicPr>
          <p:cNvPr id="31747" name="Picture 4"/>
          <p:cNvPicPr>
            <a:picLocks noChangeAspect="1" noChangeArrowheads="1"/>
          </p:cNvPicPr>
          <p:nvPr/>
        </p:nvPicPr>
        <p:blipFill>
          <a:blip r:embed="rId3"/>
          <a:srcRect/>
          <a:stretch>
            <a:fillRect/>
          </a:stretch>
        </p:blipFill>
        <p:spPr bwMode="auto">
          <a:xfrm>
            <a:off x="7053236" y="634181"/>
            <a:ext cx="1487488" cy="1543050"/>
          </a:xfrm>
          <a:prstGeom prst="rect">
            <a:avLst/>
          </a:prstGeom>
          <a:noFill/>
          <a:ln w="9525">
            <a:noFill/>
            <a:miter lim="800000"/>
            <a:headEnd/>
            <a:tailEnd/>
          </a:ln>
        </p:spPr>
      </p:pic>
      <p:sp>
        <p:nvSpPr>
          <p:cNvPr id="10" name="TextBox 9"/>
          <p:cNvSpPr txBox="1"/>
          <p:nvPr/>
        </p:nvSpPr>
        <p:spPr>
          <a:xfrm>
            <a:off x="457199" y="3934671"/>
            <a:ext cx="8250903" cy="2062103"/>
          </a:xfrm>
          <a:prstGeom prst="rect">
            <a:avLst/>
          </a:prstGeom>
          <a:noFill/>
        </p:spPr>
        <p:txBody>
          <a:bodyPr wrap="square">
            <a:spAutoFit/>
          </a:bodyPr>
          <a:lstStyle/>
          <a:p>
            <a:pPr algn="r" fontAlgn="base">
              <a:spcBef>
                <a:spcPct val="0"/>
              </a:spcBef>
              <a:spcAft>
                <a:spcPct val="0"/>
              </a:spcAft>
              <a:defRPr/>
            </a:pPr>
            <a:r>
              <a:rPr lang="en-US" sz="2400" b="1" dirty="0">
                <a:solidFill>
                  <a:srgbClr val="003366"/>
                </a:solidFill>
                <a:latin typeface="Calibri" panose="020F0502020204030204" pitchFamily="34" charset="0"/>
              </a:rPr>
              <a:t>Executive Office of Elder Affairs</a:t>
            </a:r>
          </a:p>
          <a:p>
            <a:pPr algn="r" fontAlgn="base">
              <a:spcBef>
                <a:spcPct val="0"/>
              </a:spcBef>
              <a:spcAft>
                <a:spcPct val="0"/>
              </a:spcAft>
              <a:defRPr/>
            </a:pPr>
            <a:r>
              <a:rPr lang="en-US" sz="2400" b="1" dirty="0">
                <a:solidFill>
                  <a:srgbClr val="003366"/>
                </a:solidFill>
                <a:latin typeface="Calibri" panose="020F0502020204030204" pitchFamily="34" charset="0"/>
              </a:rPr>
              <a:t>Elizabeth Chen, Secretary</a:t>
            </a:r>
          </a:p>
          <a:p>
            <a:pPr algn="r" fontAlgn="base">
              <a:spcBef>
                <a:spcPct val="0"/>
              </a:spcBef>
              <a:spcAft>
                <a:spcPct val="0"/>
              </a:spcAft>
              <a:defRPr/>
            </a:pPr>
            <a:endParaRPr lang="en-US" sz="2000" b="1" i="1" dirty="0">
              <a:solidFill>
                <a:srgbClr val="003366"/>
              </a:solidFill>
              <a:latin typeface="Calibri" panose="020F0502020204030204" pitchFamily="34" charset="0"/>
            </a:endParaRPr>
          </a:p>
          <a:p>
            <a:pPr algn="r" fontAlgn="base">
              <a:spcBef>
                <a:spcPct val="0"/>
              </a:spcBef>
              <a:spcAft>
                <a:spcPct val="0"/>
              </a:spcAft>
              <a:defRPr/>
            </a:pPr>
            <a:r>
              <a:rPr lang="en-US" sz="2000" b="1" dirty="0">
                <a:solidFill>
                  <a:srgbClr val="003366"/>
                </a:solidFill>
                <a:latin typeface="Calibri" pitchFamily="34" charset="0"/>
              </a:rPr>
              <a:t>May 7, 2024</a:t>
            </a:r>
          </a:p>
          <a:p>
            <a:pPr algn="r" fontAlgn="base">
              <a:spcBef>
                <a:spcPct val="0"/>
              </a:spcBef>
              <a:spcAft>
                <a:spcPct val="0"/>
              </a:spcAft>
              <a:defRPr/>
            </a:pPr>
            <a:r>
              <a:rPr lang="en-US" sz="2000" b="1" dirty="0">
                <a:solidFill>
                  <a:srgbClr val="003366"/>
                </a:solidFill>
                <a:latin typeface="Calibri" pitchFamily="34" charset="0"/>
              </a:rPr>
              <a:t>3:00-5:00 pm</a:t>
            </a:r>
          </a:p>
          <a:p>
            <a:pPr algn="r" fontAlgn="base">
              <a:spcBef>
                <a:spcPct val="0"/>
              </a:spcBef>
              <a:spcAft>
                <a:spcPct val="0"/>
              </a:spcAft>
              <a:defRPr/>
            </a:pPr>
            <a:r>
              <a:rPr lang="en-US" sz="2000" b="1" dirty="0">
                <a:solidFill>
                  <a:srgbClr val="003366"/>
                </a:solidFill>
                <a:latin typeface="Calibri" pitchFamily="34" charset="0"/>
              </a:rPr>
              <a:t>Video Conference</a:t>
            </a:r>
          </a:p>
        </p:txBody>
      </p:sp>
      <p:sp>
        <p:nvSpPr>
          <p:cNvPr id="2" name="Rectangle 1"/>
          <p:cNvSpPr/>
          <p:nvPr/>
        </p:nvSpPr>
        <p:spPr bwMode="auto">
          <a:xfrm>
            <a:off x="4406900" y="6471593"/>
            <a:ext cx="368300" cy="230832"/>
          </a:xfrm>
          <a:prstGeom prst="rect">
            <a:avLst/>
          </a:prstGeom>
          <a:solidFill>
            <a:schemeClr val="bg1"/>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algn="ctr" eaLnBrk="0" fontAlgn="base" hangingPunct="0">
              <a:spcBef>
                <a:spcPct val="0"/>
              </a:spcBef>
              <a:spcAft>
                <a:spcPct val="0"/>
              </a:spcAft>
            </a:pPr>
            <a:endParaRPr lang="en-US" sz="1600" dirty="0">
              <a:solidFill>
                <a:srgbClr val="000000"/>
              </a:solidFill>
            </a:endParaRPr>
          </a:p>
        </p:txBody>
      </p:sp>
      <p:sp>
        <p:nvSpPr>
          <p:cNvPr id="3" name="Date Placeholder 2"/>
          <p:cNvSpPr>
            <a:spLocks noGrp="1"/>
          </p:cNvSpPr>
          <p:nvPr>
            <p:ph type="dt" sz="half" idx="10"/>
          </p:nvPr>
        </p:nvSpPr>
        <p:spPr/>
        <p:txBody>
          <a:bodyPr/>
          <a:lstStyle/>
          <a:p>
            <a:pPr fontAlgn="base">
              <a:spcAft>
                <a:spcPct val="0"/>
              </a:spcAft>
              <a:defRPr/>
            </a:pPr>
            <a:fld id="{A001941D-D565-49DC-B324-0C0E3E630F9B}" type="datetime1">
              <a:rPr lang="en-US" smtClean="0"/>
              <a:t>5/10/2024</a:t>
            </a:fld>
            <a:endParaRPr lang="en-US" dirty="0"/>
          </a:p>
        </p:txBody>
      </p:sp>
    </p:spTree>
    <p:extLst>
      <p:ext uri="{BB962C8B-B14F-4D97-AF65-F5344CB8AC3E}">
        <p14:creationId xmlns:p14="http://schemas.microsoft.com/office/powerpoint/2010/main" val="1722369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2" descr="Diagram&#10;&#10;Description automatically generated">
            <a:extLst>
              <a:ext uri="{FF2B5EF4-FFF2-40B4-BE49-F238E27FC236}">
                <a16:creationId xmlns:a16="http://schemas.microsoft.com/office/drawing/2014/main" id="{F28CC47F-F90C-D641-5271-E7579AAE9A03}"/>
              </a:ext>
            </a:extLst>
          </p:cNvPr>
          <p:cNvPicPr>
            <a:picLocks noChangeAspect="1"/>
          </p:cNvPicPr>
          <p:nvPr/>
        </p:nvPicPr>
        <p:blipFill>
          <a:blip r:embed="rId3"/>
          <a:stretch>
            <a:fillRect/>
          </a:stretch>
        </p:blipFill>
        <p:spPr>
          <a:xfrm>
            <a:off x="4572000" y="1877144"/>
            <a:ext cx="3661025" cy="3823524"/>
          </a:xfrm>
          <a:prstGeom prst="rect">
            <a:avLst/>
          </a:prstGeom>
          <a:noFill/>
        </p:spPr>
      </p:pic>
      <p:pic>
        <p:nvPicPr>
          <p:cNvPr id="6" name="Picture 5">
            <a:extLst>
              <a:ext uri="{FF2B5EF4-FFF2-40B4-BE49-F238E27FC236}">
                <a16:creationId xmlns:a16="http://schemas.microsoft.com/office/drawing/2014/main" id="{95ADF4F6-51A0-B214-5E9A-E4AEDF6B14D4}"/>
              </a:ext>
            </a:extLst>
          </p:cNvPr>
          <p:cNvPicPr>
            <a:picLocks noChangeAspect="1"/>
          </p:cNvPicPr>
          <p:nvPr/>
        </p:nvPicPr>
        <p:blipFill>
          <a:blip r:embed="rId4"/>
          <a:stretch>
            <a:fillRect/>
          </a:stretch>
        </p:blipFill>
        <p:spPr>
          <a:xfrm>
            <a:off x="4955794" y="1268921"/>
            <a:ext cx="3277231" cy="616281"/>
          </a:xfrm>
          <a:prstGeom prst="rect">
            <a:avLst/>
          </a:prstGeom>
        </p:spPr>
      </p:pic>
      <p:sp>
        <p:nvSpPr>
          <p:cNvPr id="7" name="Content Placeholder 3">
            <a:extLst>
              <a:ext uri="{FF2B5EF4-FFF2-40B4-BE49-F238E27FC236}">
                <a16:creationId xmlns:a16="http://schemas.microsoft.com/office/drawing/2014/main" id="{EB665DF3-3EEA-C70B-32A2-6AD18CF45E62}"/>
              </a:ext>
            </a:extLst>
          </p:cNvPr>
          <p:cNvSpPr txBox="1">
            <a:spLocks/>
          </p:cNvSpPr>
          <p:nvPr/>
        </p:nvSpPr>
        <p:spPr>
          <a:xfrm>
            <a:off x="379369" y="2173129"/>
            <a:ext cx="3391718" cy="1102351"/>
          </a:xfrm>
          <a:prstGeom prst="rect">
            <a:avLst/>
          </a:prstGeom>
        </p:spPr>
        <p:txBody>
          <a:bodyPr vert="horz" lIns="68580" tIns="34290" rIns="68580" bIns="34290" numCol="2" rtlCol="0" anchor="t">
            <a:noAutofit/>
          </a:bodyPr>
          <a:lstStyle>
            <a:lvl1pPr marL="228600" indent="-228600" algn="l" defTabSz="914400" rtl="0" eaLnBrk="1" latinLnBrk="0" hangingPunct="1">
              <a:lnSpc>
                <a:spcPct val="90000"/>
              </a:lnSpc>
              <a:spcBef>
                <a:spcPts val="1000"/>
              </a:spcBef>
              <a:buClr>
                <a:srgbClr val="5C0F8B"/>
              </a:buClr>
              <a:buFont typeface="Wingdings" pitchFamily="2" charset="2"/>
              <a:buChar char="§"/>
              <a:defRPr sz="2800" b="0" i="0" kern="1200">
                <a:solidFill>
                  <a:schemeClr val="tx1"/>
                </a:solidFill>
                <a:latin typeface="Avenir Next LT Pro" panose="020B05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1251B"/>
              </a:buClr>
              <a:buFont typeface="Arial" panose="020B0604020202020204" pitchFamily="34" charset="0"/>
              <a:buChar char="•"/>
              <a:defRPr sz="2400" b="0" i="0" kern="1200">
                <a:solidFill>
                  <a:schemeClr val="tx1"/>
                </a:solidFill>
                <a:latin typeface="Avenir Next LT Pro" panose="020B05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CD00"/>
              </a:buClr>
              <a:buFont typeface="Wingdings" pitchFamily="2" charset="2"/>
              <a:buChar char="§"/>
              <a:defRPr sz="2000" b="0" i="0" kern="1200">
                <a:solidFill>
                  <a:schemeClr val="tx1"/>
                </a:solidFill>
                <a:latin typeface="Avenir Next LT Pro" panose="020B05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3575A"/>
              </a:buClr>
              <a:buFont typeface="Arial" panose="020B0604020202020204" pitchFamily="34" charset="0"/>
              <a:buChar char="•"/>
              <a:defRPr sz="1800" b="0" i="0" kern="1200">
                <a:solidFill>
                  <a:schemeClr val="tx1"/>
                </a:solidFill>
                <a:latin typeface="Avenir Next LT Pro" panose="020B05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E96"/>
              </a:buClr>
              <a:buSzPct val="80000"/>
              <a:buFont typeface="Courier New" panose="02070309020205020404" pitchFamily="49" charset="0"/>
              <a:buChar char="o"/>
              <a:defRPr sz="1800" b="0" i="0" kern="1200">
                <a:solidFill>
                  <a:schemeClr val="tx1"/>
                </a:solidFill>
                <a:latin typeface="Avenir Next LT Pro" panose="020B05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6586" indent="-116586" defTabSz="466344">
              <a:spcBef>
                <a:spcPts val="510"/>
              </a:spcBef>
            </a:pPr>
            <a:r>
              <a:rPr lang="en-US" sz="1200" dirty="0">
                <a:solidFill>
                  <a:prstClr val="black"/>
                </a:solidFill>
                <a:latin typeface="Palatino Linotype" panose="02040502050505030304" pitchFamily="18" charset="0"/>
              </a:rPr>
              <a:t>Behavioral Health</a:t>
            </a:r>
          </a:p>
          <a:p>
            <a:pPr marL="116586" indent="-116586" defTabSz="466344">
              <a:spcBef>
                <a:spcPts val="510"/>
              </a:spcBef>
            </a:pPr>
            <a:r>
              <a:rPr lang="en-US" sz="1200" dirty="0">
                <a:solidFill>
                  <a:prstClr val="black"/>
                </a:solidFill>
                <a:latin typeface="Palatino Linotype" panose="02040502050505030304" pitchFamily="18" charset="0"/>
              </a:rPr>
              <a:t>Nursing</a:t>
            </a:r>
          </a:p>
          <a:p>
            <a:pPr marL="116586" indent="-116586" defTabSz="466344">
              <a:spcBef>
                <a:spcPts val="510"/>
              </a:spcBef>
            </a:pPr>
            <a:r>
              <a:rPr lang="en-US" sz="1200" dirty="0">
                <a:solidFill>
                  <a:prstClr val="black"/>
                </a:solidFill>
                <a:latin typeface="Palatino Linotype" panose="02040502050505030304" pitchFamily="18" charset="0"/>
              </a:rPr>
              <a:t>Nutritional Counseling</a:t>
            </a:r>
          </a:p>
          <a:p>
            <a:pPr marL="116586" indent="-116586" defTabSz="466344">
              <a:spcBef>
                <a:spcPts val="510"/>
              </a:spcBef>
            </a:pPr>
            <a:r>
              <a:rPr lang="en-US" sz="1200" dirty="0">
                <a:solidFill>
                  <a:prstClr val="black"/>
                </a:solidFill>
                <a:latin typeface="Palatino Linotype" panose="02040502050505030304" pitchFamily="18" charset="0"/>
              </a:rPr>
              <a:t>Social Work</a:t>
            </a:r>
          </a:p>
          <a:p>
            <a:pPr marL="116586" indent="-116586" defTabSz="466344">
              <a:spcBef>
                <a:spcPts val="510"/>
              </a:spcBef>
            </a:pPr>
            <a:r>
              <a:rPr lang="en-US" sz="1200" dirty="0">
                <a:solidFill>
                  <a:prstClr val="black"/>
                </a:solidFill>
                <a:latin typeface="Palatino Linotype" panose="02040502050505030304" pitchFamily="18" charset="0"/>
              </a:rPr>
              <a:t>Medical Care</a:t>
            </a:r>
          </a:p>
          <a:p>
            <a:pPr marL="116586" indent="-116586" defTabSz="466344">
              <a:spcBef>
                <a:spcPts val="510"/>
              </a:spcBef>
            </a:pPr>
            <a:r>
              <a:rPr lang="en-US" sz="1200" dirty="0">
                <a:solidFill>
                  <a:prstClr val="black"/>
                </a:solidFill>
                <a:latin typeface="Palatino Linotype" panose="02040502050505030304" pitchFamily="18" charset="0"/>
              </a:rPr>
              <a:t>Personal Care</a:t>
            </a:r>
          </a:p>
          <a:p>
            <a:pPr marL="116586" indent="-116586" defTabSz="466344">
              <a:spcBef>
                <a:spcPts val="510"/>
              </a:spcBef>
            </a:pPr>
            <a:r>
              <a:rPr lang="en-US" sz="1200" dirty="0">
                <a:solidFill>
                  <a:prstClr val="black"/>
                </a:solidFill>
                <a:latin typeface="Palatino Linotype" panose="02040502050505030304" pitchFamily="18" charset="0"/>
              </a:rPr>
              <a:t>Social Services</a:t>
            </a:r>
          </a:p>
          <a:p>
            <a:pPr marL="116586" indent="-116586" defTabSz="466344">
              <a:spcBef>
                <a:spcPts val="510"/>
              </a:spcBef>
            </a:pPr>
            <a:r>
              <a:rPr lang="en-US" sz="1200" dirty="0">
                <a:solidFill>
                  <a:prstClr val="black"/>
                </a:solidFill>
                <a:latin typeface="Palatino Linotype" panose="02040502050505030304" pitchFamily="18" charset="0"/>
              </a:rPr>
              <a:t>Audiology</a:t>
            </a:r>
          </a:p>
          <a:p>
            <a:pPr marL="116586" indent="-116586" defTabSz="466344">
              <a:spcBef>
                <a:spcPts val="510"/>
              </a:spcBef>
            </a:pPr>
            <a:r>
              <a:rPr lang="en-US" sz="1200" dirty="0">
                <a:solidFill>
                  <a:prstClr val="black"/>
                </a:solidFill>
                <a:latin typeface="Palatino Linotype" panose="02040502050505030304" pitchFamily="18" charset="0"/>
              </a:rPr>
              <a:t>Dentistry</a:t>
            </a:r>
          </a:p>
          <a:p>
            <a:pPr marL="116586" indent="-116586" defTabSz="466344">
              <a:spcBef>
                <a:spcPts val="510"/>
              </a:spcBef>
            </a:pPr>
            <a:r>
              <a:rPr lang="en-US" sz="1200" dirty="0">
                <a:solidFill>
                  <a:prstClr val="black"/>
                </a:solidFill>
                <a:latin typeface="Palatino Linotype" panose="02040502050505030304" pitchFamily="18" charset="0"/>
              </a:rPr>
              <a:t>Optometry</a:t>
            </a:r>
          </a:p>
          <a:p>
            <a:pPr marL="116586" indent="-116586" defTabSz="466344">
              <a:spcBef>
                <a:spcPts val="510"/>
              </a:spcBef>
            </a:pPr>
            <a:r>
              <a:rPr lang="en-US" sz="1200" dirty="0">
                <a:solidFill>
                  <a:prstClr val="black"/>
                </a:solidFill>
                <a:latin typeface="Palatino Linotype" panose="02040502050505030304" pitchFamily="18" charset="0"/>
              </a:rPr>
              <a:t>Podiatry</a:t>
            </a:r>
          </a:p>
          <a:p>
            <a:pPr marL="116586" indent="-116586" defTabSz="466344">
              <a:spcBef>
                <a:spcPts val="510"/>
              </a:spcBef>
            </a:pPr>
            <a:r>
              <a:rPr lang="en-US" sz="1200" dirty="0">
                <a:solidFill>
                  <a:prstClr val="black"/>
                </a:solidFill>
                <a:latin typeface="Palatino Linotype" panose="02040502050505030304" pitchFamily="18" charset="0"/>
              </a:rPr>
              <a:t>Respite Care</a:t>
            </a:r>
          </a:p>
          <a:p>
            <a:pPr marL="116586" indent="-116586" defTabSz="466344">
              <a:spcBef>
                <a:spcPts val="510"/>
              </a:spcBef>
            </a:pPr>
            <a:r>
              <a:rPr lang="en-US" sz="1200" dirty="0">
                <a:solidFill>
                  <a:prstClr val="black"/>
                </a:solidFill>
                <a:latin typeface="Palatino Linotype" panose="02040502050505030304" pitchFamily="18" charset="0"/>
              </a:rPr>
              <a:t>Care Management</a:t>
            </a:r>
          </a:p>
          <a:p>
            <a:pPr marL="116586" indent="-116586" defTabSz="466344">
              <a:spcBef>
                <a:spcPts val="510"/>
              </a:spcBef>
            </a:pPr>
            <a:r>
              <a:rPr lang="en-US" sz="1200" dirty="0">
                <a:solidFill>
                  <a:prstClr val="black"/>
                </a:solidFill>
                <a:latin typeface="Palatino Linotype" panose="02040502050505030304" pitchFamily="18" charset="0"/>
              </a:rPr>
              <a:t>And More, with </a:t>
            </a:r>
            <a:r>
              <a:rPr lang="en-US" sz="1200" b="1" dirty="0">
                <a:solidFill>
                  <a:prstClr val="black"/>
                </a:solidFill>
                <a:latin typeface="Palatino Linotype" panose="02040502050505030304" pitchFamily="18" charset="0"/>
              </a:rPr>
              <a:t>No COPAYS</a:t>
            </a:r>
            <a:endParaRPr lang="en-US" sz="1200" dirty="0">
              <a:solidFill>
                <a:srgbClr val="005D84"/>
              </a:solidFill>
              <a:latin typeface="Arial" panose="020B0604020202020204" pitchFamily="34" charset="0"/>
            </a:endParaRPr>
          </a:p>
          <a:p>
            <a:pPr marL="171450" indent="-171450" defTabSz="466344">
              <a:lnSpc>
                <a:spcPct val="100000"/>
              </a:lnSpc>
              <a:spcBef>
                <a:spcPts val="0"/>
              </a:spcBef>
              <a:spcAft>
                <a:spcPts val="306"/>
              </a:spcAft>
            </a:pPr>
            <a:r>
              <a:rPr lang="en-US" sz="1200" dirty="0">
                <a:solidFill>
                  <a:prstClr val="black"/>
                </a:solidFill>
                <a:latin typeface="Palatino Linotype" panose="02040502050505030304" pitchFamily="18" charset="0"/>
              </a:rPr>
              <a:t>Hospital and nursing home care are provided when necessary.</a:t>
            </a:r>
          </a:p>
          <a:p>
            <a:pPr marL="171450" indent="-171450" defTabSz="466344">
              <a:lnSpc>
                <a:spcPct val="100000"/>
              </a:lnSpc>
              <a:spcBef>
                <a:spcPts val="0"/>
              </a:spcBef>
              <a:spcAft>
                <a:spcPts val="306"/>
              </a:spcAft>
            </a:pPr>
            <a:r>
              <a:rPr lang="en-US" sz="1200" dirty="0">
                <a:solidFill>
                  <a:prstClr val="black"/>
                </a:solidFill>
                <a:latin typeface="Palatino Linotype" panose="02040502050505030304" pitchFamily="18" charset="0"/>
              </a:rPr>
              <a:t>Any other care, services or supports deemed medically necessary to maintain or improve the health status of participants</a:t>
            </a:r>
            <a:r>
              <a:rPr lang="en-US" sz="1200" i="1" dirty="0">
                <a:solidFill>
                  <a:prstClr val="black"/>
                </a:solidFill>
                <a:latin typeface="Palatino Linotype" panose="02040502050505030304" pitchFamily="18" charset="0"/>
              </a:rPr>
              <a:t>.</a:t>
            </a:r>
          </a:p>
          <a:p>
            <a:pPr marL="116586" indent="-116586" defTabSz="466344">
              <a:spcBef>
                <a:spcPts val="510"/>
              </a:spcBef>
            </a:pPr>
            <a:endParaRPr lang="en-US" sz="1200" b="1" dirty="0">
              <a:solidFill>
                <a:prstClr val="black"/>
              </a:solidFill>
              <a:latin typeface="Palatino Linotype" panose="02040502050505030304" pitchFamily="18" charset="0"/>
            </a:endParaRPr>
          </a:p>
          <a:p>
            <a:pPr marL="116586" indent="-116586" defTabSz="466344">
              <a:spcBef>
                <a:spcPts val="510"/>
              </a:spcBef>
            </a:pPr>
            <a:endParaRPr lang="en-US" sz="1200" b="1" dirty="0">
              <a:solidFill>
                <a:srgbClr val="C00000"/>
              </a:solidFill>
              <a:latin typeface="Palatino Linotype" panose="02040502050505030304" pitchFamily="18" charset="0"/>
            </a:endParaRPr>
          </a:p>
        </p:txBody>
      </p:sp>
      <p:sp>
        <p:nvSpPr>
          <p:cNvPr id="9" name="Title 1">
            <a:extLst>
              <a:ext uri="{FF2B5EF4-FFF2-40B4-BE49-F238E27FC236}">
                <a16:creationId xmlns:a16="http://schemas.microsoft.com/office/drawing/2014/main" id="{E21760FF-FD3F-B4CA-90C4-10AD8E5E5BA6}"/>
              </a:ext>
            </a:extLst>
          </p:cNvPr>
          <p:cNvSpPr txBox="1">
            <a:spLocks/>
          </p:cNvSpPr>
          <p:nvPr/>
        </p:nvSpPr>
        <p:spPr>
          <a:xfrm>
            <a:off x="-1370743" y="1134720"/>
            <a:ext cx="7626096" cy="884682"/>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3000" b="1" dirty="0">
                <a:solidFill>
                  <a:srgbClr val="FFC000"/>
                </a:solidFill>
                <a:latin typeface="Palatino Linotype" panose="02040502050505030304" pitchFamily="18" charset="0"/>
              </a:rPr>
              <a:t>Other Services Provided</a:t>
            </a:r>
          </a:p>
        </p:txBody>
      </p:sp>
    </p:spTree>
    <p:extLst>
      <p:ext uri="{BB962C8B-B14F-4D97-AF65-F5344CB8AC3E}">
        <p14:creationId xmlns:p14="http://schemas.microsoft.com/office/powerpoint/2010/main" val="3296690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D967A008-AA1A-5B98-7AD9-7E85B73A165D}"/>
              </a:ext>
            </a:extLst>
          </p:cNvPr>
          <p:cNvSpPr txBox="1"/>
          <p:nvPr/>
        </p:nvSpPr>
        <p:spPr>
          <a:xfrm>
            <a:off x="809029" y="1926972"/>
            <a:ext cx="2877146" cy="1754326"/>
          </a:xfrm>
          <a:prstGeom prst="rect">
            <a:avLst/>
          </a:prstGeom>
          <a:noFill/>
        </p:spPr>
        <p:txBody>
          <a:bodyPr wrap="square">
            <a:spAutoFit/>
          </a:bodyPr>
          <a:lstStyle/>
          <a:p>
            <a:pPr defTabSz="685800"/>
            <a:r>
              <a:rPr lang="en-US" sz="1350" dirty="0">
                <a:solidFill>
                  <a:prstClr val="black"/>
                </a:solidFill>
                <a:latin typeface="Palatino Linotype" panose="02040502050505030304" pitchFamily="18" charset="0"/>
              </a:rPr>
              <a:t>The PACE IDT huddles daily, sometimes twice, to discuss any episodes relating to any participant enrolled in that PACE program so that interventions can be implemented quickly before the health episode escalates unnecessarily. </a:t>
            </a:r>
          </a:p>
        </p:txBody>
      </p:sp>
      <p:pic>
        <p:nvPicPr>
          <p:cNvPr id="7" name="Content Placeholder 12" descr="A picture containing indoor, decorated&#10;&#10;Description automatically generated">
            <a:extLst>
              <a:ext uri="{FF2B5EF4-FFF2-40B4-BE49-F238E27FC236}">
                <a16:creationId xmlns:a16="http://schemas.microsoft.com/office/drawing/2014/main" id="{92C03F48-E44C-B587-76E9-52E799FD959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3244"/>
          <a:stretch/>
        </p:blipFill>
        <p:spPr>
          <a:xfrm>
            <a:off x="3969044" y="1710104"/>
            <a:ext cx="4847225" cy="3437792"/>
          </a:xfrm>
          <a:prstGeom prst="rect">
            <a:avLst/>
          </a:prstGeom>
        </p:spPr>
      </p:pic>
      <p:sp>
        <p:nvSpPr>
          <p:cNvPr id="9" name="TextBox 8">
            <a:extLst>
              <a:ext uri="{FF2B5EF4-FFF2-40B4-BE49-F238E27FC236}">
                <a16:creationId xmlns:a16="http://schemas.microsoft.com/office/drawing/2014/main" id="{0E5F24CC-8C3C-2035-097F-F1F4D7E4597A}"/>
              </a:ext>
            </a:extLst>
          </p:cNvPr>
          <p:cNvSpPr txBox="1"/>
          <p:nvPr/>
        </p:nvSpPr>
        <p:spPr>
          <a:xfrm>
            <a:off x="7627045" y="4810220"/>
            <a:ext cx="1189223" cy="253916"/>
          </a:xfrm>
          <a:prstGeom prst="rect">
            <a:avLst/>
          </a:prstGeom>
          <a:solidFill>
            <a:srgbClr val="000000"/>
          </a:solidFill>
        </p:spPr>
        <p:txBody>
          <a:bodyPr wrap="square" rtlCol="0">
            <a:spAutoFit/>
          </a:bodyPr>
          <a:lstStyle/>
          <a:p>
            <a:pPr algn="r" defTabSz="685800">
              <a:spcAft>
                <a:spcPts val="450"/>
              </a:spcAft>
            </a:pPr>
            <a:r>
              <a:rPr lang="en-US" sz="525" dirty="0">
                <a:solidFill>
                  <a:srgbClr val="FFFFFF"/>
                </a:solidFill>
                <a:latin typeface="Calibri" panose="020F0502020204030204"/>
                <a:hlinkClick r:id="rId4" tooltip="http://technofaq.org/community/">
                  <a:extLst>
                    <a:ext uri="{A12FA001-AC4F-418D-AE19-62706E023703}">
                      <ahyp:hlinkClr xmlns:ahyp="http://schemas.microsoft.com/office/drawing/2018/hyperlinkcolor" val="tx"/>
                    </a:ext>
                  </a:extLst>
                </a:hlinkClick>
              </a:rPr>
              <a:t>This Photo</a:t>
            </a:r>
            <a:r>
              <a:rPr lang="en-US" sz="525" dirty="0">
                <a:solidFill>
                  <a:srgbClr val="FFFFFF"/>
                </a:solidFill>
                <a:latin typeface="Calibri" panose="020F0502020204030204"/>
              </a:rPr>
              <a:t> by Unknown Author is licensed under </a:t>
            </a:r>
            <a:r>
              <a:rPr lang="en-US" sz="525" dirty="0">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525" dirty="0">
              <a:solidFill>
                <a:srgbClr val="FFFFFF"/>
              </a:solidFill>
              <a:latin typeface="Calibri" panose="020F0502020204030204"/>
            </a:endParaRPr>
          </a:p>
        </p:txBody>
      </p:sp>
    </p:spTree>
    <p:extLst>
      <p:ext uri="{BB962C8B-B14F-4D97-AF65-F5344CB8AC3E}">
        <p14:creationId xmlns:p14="http://schemas.microsoft.com/office/powerpoint/2010/main" val="962520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9" name="Title 4">
            <a:extLst>
              <a:ext uri="{FF2B5EF4-FFF2-40B4-BE49-F238E27FC236}">
                <a16:creationId xmlns:a16="http://schemas.microsoft.com/office/drawing/2014/main" id="{593A6C82-EE33-6437-4F8A-311585A1CE8C}"/>
              </a:ext>
            </a:extLst>
          </p:cNvPr>
          <p:cNvSpPr txBox="1">
            <a:spLocks/>
          </p:cNvSpPr>
          <p:nvPr/>
        </p:nvSpPr>
        <p:spPr>
          <a:xfrm>
            <a:off x="472006" y="857250"/>
            <a:ext cx="7243244" cy="10287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4800" b="1" dirty="0">
                <a:solidFill>
                  <a:srgbClr val="FFC000"/>
                </a:solidFill>
                <a:latin typeface="Palatino Linotype" panose="02040502050505030304" pitchFamily="18" charset="0"/>
                <a:cs typeface="Arial" panose="020B0604020202020204" pitchFamily="34" charset="0"/>
              </a:rPr>
              <a:t>Why Does PACE Work</a:t>
            </a:r>
            <a:r>
              <a:rPr lang="en-US" sz="3000" b="1" dirty="0">
                <a:solidFill>
                  <a:srgbClr val="FFFFFF"/>
                </a:solidFill>
                <a:latin typeface="Calibri" panose="020F0502020204030204"/>
                <a:cs typeface="Arial" panose="020B0604020202020204" pitchFamily="34" charset="0"/>
              </a:rPr>
              <a:t>?</a:t>
            </a:r>
            <a:endParaRPr lang="en-US" sz="3000" dirty="0">
              <a:solidFill>
                <a:srgbClr val="FFFFFF"/>
              </a:solidFill>
              <a:latin typeface="Calibri" panose="020F0502020204030204"/>
              <a:cs typeface="Arial" panose="020B0604020202020204" pitchFamily="34" charset="0"/>
            </a:endParaRPr>
          </a:p>
        </p:txBody>
      </p:sp>
      <p:sp>
        <p:nvSpPr>
          <p:cNvPr id="14" name="TextBox 13">
            <a:extLst>
              <a:ext uri="{FF2B5EF4-FFF2-40B4-BE49-F238E27FC236}">
                <a16:creationId xmlns:a16="http://schemas.microsoft.com/office/drawing/2014/main" id="{EE9E4694-66BA-9A46-0D23-33939B8EEB67}"/>
              </a:ext>
            </a:extLst>
          </p:cNvPr>
          <p:cNvSpPr txBox="1"/>
          <p:nvPr/>
        </p:nvSpPr>
        <p:spPr>
          <a:xfrm>
            <a:off x="1393549" y="1992340"/>
            <a:ext cx="7971907" cy="3052118"/>
          </a:xfrm>
          <a:prstGeom prst="rect">
            <a:avLst/>
          </a:prstGeom>
          <a:noFill/>
        </p:spPr>
        <p:txBody>
          <a:bodyPr wrap="square">
            <a:spAutoFit/>
          </a:bodyPr>
          <a:lstStyle/>
          <a:p>
            <a:pPr defTabSz="390906">
              <a:lnSpc>
                <a:spcPct val="110000"/>
              </a:lnSpc>
            </a:pPr>
            <a:r>
              <a:rPr lang="en-US" sz="1350" dirty="0">
                <a:solidFill>
                  <a:prstClr val="black"/>
                </a:solidFill>
                <a:latin typeface="Palatino Linotype" panose="02040502050505030304" pitchFamily="18" charset="0"/>
                <a:cs typeface="Arial" panose="020B0604020202020204" pitchFamily="34" charset="0"/>
              </a:rPr>
              <a:t>PACE is both a </a:t>
            </a:r>
            <a:r>
              <a:rPr lang="en-US" sz="1350" b="1" dirty="0">
                <a:solidFill>
                  <a:prstClr val="black"/>
                </a:solidFill>
                <a:latin typeface="Palatino Linotype" panose="02040502050505030304" pitchFamily="18" charset="0"/>
                <a:cs typeface="Arial" panose="020B0604020202020204" pitchFamily="34" charset="0"/>
              </a:rPr>
              <a:t>health provider </a:t>
            </a:r>
            <a:br>
              <a:rPr lang="en-US" sz="1350" b="1" dirty="0">
                <a:solidFill>
                  <a:prstClr val="black"/>
                </a:solidFill>
                <a:latin typeface="Palatino Linotype" panose="02040502050505030304" pitchFamily="18" charset="0"/>
                <a:cs typeface="Arial" panose="020B0604020202020204" pitchFamily="34" charset="0"/>
              </a:rPr>
            </a:br>
            <a:r>
              <a:rPr lang="en-US" sz="1350" b="1" u="sng" dirty="0">
                <a:solidFill>
                  <a:prstClr val="black"/>
                </a:solidFill>
                <a:latin typeface="Palatino Linotype" panose="02040502050505030304" pitchFamily="18" charset="0"/>
                <a:cs typeface="Arial" panose="020B0604020202020204" pitchFamily="34" charset="0"/>
              </a:rPr>
              <a:t>and</a:t>
            </a:r>
            <a:r>
              <a:rPr lang="en-US" sz="1350" dirty="0">
                <a:solidFill>
                  <a:prstClr val="black"/>
                </a:solidFill>
                <a:latin typeface="Palatino Linotype" panose="02040502050505030304" pitchFamily="18" charset="0"/>
                <a:cs typeface="Arial" panose="020B0604020202020204" pitchFamily="34" charset="0"/>
              </a:rPr>
              <a:t> </a:t>
            </a:r>
            <a:r>
              <a:rPr lang="en-US" sz="1350" b="1" dirty="0">
                <a:solidFill>
                  <a:prstClr val="black"/>
                </a:solidFill>
                <a:latin typeface="Palatino Linotype" panose="02040502050505030304" pitchFamily="18" charset="0"/>
                <a:cs typeface="Arial" panose="020B0604020202020204" pitchFamily="34" charset="0"/>
              </a:rPr>
              <a:t>a health plan</a:t>
            </a:r>
          </a:p>
          <a:p>
            <a:pPr defTabSz="390906">
              <a:lnSpc>
                <a:spcPct val="110000"/>
              </a:lnSpc>
            </a:pPr>
            <a:endParaRPr lang="en-US" sz="1350" dirty="0">
              <a:solidFill>
                <a:prstClr val="black"/>
              </a:solidFill>
              <a:latin typeface="Palatino Linotype" panose="02040502050505030304" pitchFamily="18" charset="0"/>
              <a:cs typeface="Arial" panose="020B0604020202020204" pitchFamily="34" charset="0"/>
            </a:endParaRP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Full financial risk</a:t>
            </a: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Comprehensive services</a:t>
            </a: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Directly employed interdisciplinary team </a:t>
            </a:r>
            <a:br>
              <a:rPr lang="en-US" sz="1350" dirty="0">
                <a:solidFill>
                  <a:prstClr val="black"/>
                </a:solidFill>
                <a:latin typeface="Palatino Linotype" panose="02040502050505030304" pitchFamily="18" charset="0"/>
                <a:cs typeface="Arial" panose="020B0604020202020204" pitchFamily="34" charset="0"/>
              </a:rPr>
            </a:br>
            <a:r>
              <a:rPr lang="en-US" sz="1350" dirty="0">
                <a:solidFill>
                  <a:prstClr val="black"/>
                </a:solidFill>
                <a:latin typeface="Palatino Linotype" panose="02040502050505030304" pitchFamily="18" charset="0"/>
                <a:cs typeface="Arial" panose="020B0604020202020204" pitchFamily="34" charset="0"/>
              </a:rPr>
              <a:t>that manages each participant’s care</a:t>
            </a:r>
          </a:p>
          <a:p>
            <a:pPr defTabSz="390906">
              <a:lnSpc>
                <a:spcPct val="110000"/>
              </a:lnSpc>
            </a:pPr>
            <a:endParaRPr lang="en-US" sz="1350" dirty="0">
              <a:solidFill>
                <a:prstClr val="black"/>
              </a:solidFill>
              <a:latin typeface="Palatino Linotype" panose="02040502050505030304" pitchFamily="18" charset="0"/>
              <a:cs typeface="Arial" panose="020B0604020202020204" pitchFamily="34" charset="0"/>
            </a:endParaRPr>
          </a:p>
          <a:p>
            <a:pPr defTabSz="390906">
              <a:lnSpc>
                <a:spcPct val="110000"/>
              </a:lnSpc>
            </a:pPr>
            <a:r>
              <a:rPr lang="en-US" sz="1350" b="1" dirty="0">
                <a:solidFill>
                  <a:prstClr val="black"/>
                </a:solidFill>
                <a:latin typeface="Palatino Linotype" panose="02040502050505030304" pitchFamily="18" charset="0"/>
                <a:cs typeface="Arial" panose="020B0604020202020204" pitchFamily="34" charset="0"/>
              </a:rPr>
              <a:t>The Four C’s:</a:t>
            </a: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Community-based</a:t>
            </a: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Comprehensive</a:t>
            </a: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Capitated</a:t>
            </a:r>
          </a:p>
          <a:p>
            <a:pPr marL="409766" lvl="1" indent="-214313" defTabSz="390906">
              <a:lnSpc>
                <a:spcPct val="110000"/>
              </a:lnSpc>
              <a:buFont typeface="Arial" panose="020B0604020202020204" pitchFamily="34" charset="0"/>
              <a:buChar char="•"/>
            </a:pPr>
            <a:r>
              <a:rPr lang="en-US" sz="1350" dirty="0">
                <a:solidFill>
                  <a:prstClr val="black"/>
                </a:solidFill>
                <a:latin typeface="Palatino Linotype" panose="02040502050505030304" pitchFamily="18" charset="0"/>
                <a:cs typeface="Arial" panose="020B0604020202020204" pitchFamily="34" charset="0"/>
              </a:rPr>
              <a:t>Coordinated</a:t>
            </a:r>
          </a:p>
        </p:txBody>
      </p:sp>
      <p:graphicFrame>
        <p:nvGraphicFramePr>
          <p:cNvPr id="15" name="Content Placeholder 7">
            <a:extLst>
              <a:ext uri="{FF2B5EF4-FFF2-40B4-BE49-F238E27FC236}">
                <a16:creationId xmlns:a16="http://schemas.microsoft.com/office/drawing/2014/main" id="{7DD0DB40-E11B-D2B4-E8D1-853BB6673122}"/>
              </a:ext>
            </a:extLst>
          </p:cNvPr>
          <p:cNvGraphicFramePr>
            <a:graphicFrameLocks/>
          </p:cNvGraphicFramePr>
          <p:nvPr/>
        </p:nvGraphicFramePr>
        <p:xfrm>
          <a:off x="6173300" y="2221618"/>
          <a:ext cx="2252013" cy="200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951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48525"/>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4419"/>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9" name="Online Media 3" descr="An Alternative to Nursing Facility Placement, Programs of All-Inclusive Care for the Elderly (PACE&quot; Deliver on community-based care." title="PACE in Massachusetts">
            <a:hlinkClick r:id="" action="ppaction://media"/>
            <a:extLst>
              <a:ext uri="{FF2B5EF4-FFF2-40B4-BE49-F238E27FC236}">
                <a16:creationId xmlns:a16="http://schemas.microsoft.com/office/drawing/2014/main" id="{31E4A90D-F1C8-B683-4AEE-57F7A90CD2E0}"/>
              </a:ext>
            </a:extLst>
          </p:cNvPr>
          <p:cNvPicPr>
            <a:picLocks noRot="1" noChangeAspect="1"/>
          </p:cNvPicPr>
          <p:nvPr>
            <a:videoFile r:link="rId1"/>
          </p:nvPr>
        </p:nvPicPr>
        <p:blipFill>
          <a:blip r:embed="rId4"/>
          <a:stretch>
            <a:fillRect/>
          </a:stretch>
        </p:blipFill>
        <p:spPr>
          <a:xfrm>
            <a:off x="1457325" y="1484945"/>
            <a:ext cx="6403066" cy="3603081"/>
          </a:xfrm>
          <a:prstGeom prst="rect">
            <a:avLst/>
          </a:prstGeom>
        </p:spPr>
      </p:pic>
    </p:spTree>
    <p:extLst>
      <p:ext uri="{BB962C8B-B14F-4D97-AF65-F5344CB8AC3E}">
        <p14:creationId xmlns:p14="http://schemas.microsoft.com/office/powerpoint/2010/main" val="350123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5" name="TextBox 4">
            <a:extLst>
              <a:ext uri="{FF2B5EF4-FFF2-40B4-BE49-F238E27FC236}">
                <a16:creationId xmlns:a16="http://schemas.microsoft.com/office/drawing/2014/main" id="{53975929-DB78-E6BC-E76F-02C663B93560}"/>
              </a:ext>
            </a:extLst>
          </p:cNvPr>
          <p:cNvSpPr txBox="1"/>
          <p:nvPr/>
        </p:nvSpPr>
        <p:spPr>
          <a:xfrm>
            <a:off x="5851380" y="1897775"/>
            <a:ext cx="2559524" cy="3693319"/>
          </a:xfrm>
          <a:prstGeom prst="rect">
            <a:avLst/>
          </a:prstGeom>
          <a:noFill/>
        </p:spPr>
        <p:txBody>
          <a:bodyPr wrap="square" lIns="68580" tIns="34290" rIns="68580" bIns="34290" rtlCol="0" anchor="t">
            <a:spAutoFit/>
          </a:bodyPr>
          <a:lstStyle/>
          <a:p>
            <a:pPr marL="214313" indent="-214313" defTabSz="685800">
              <a:buFont typeface="Wingdings" panose="05000000000000000000" pitchFamily="2" charset="2"/>
              <a:buChar char="Ø"/>
            </a:pPr>
            <a:r>
              <a:rPr lang="en-US" sz="1350" dirty="0">
                <a:solidFill>
                  <a:prstClr val="black"/>
                </a:solidFill>
                <a:latin typeface="Palatino Linotype"/>
              </a:rPr>
              <a:t>PACE programs are authorized by each state’s Medicaid agency </a:t>
            </a:r>
          </a:p>
          <a:p>
            <a:pPr marL="214313" indent="-214313" defTabSz="685800">
              <a:buFont typeface="Wingdings" panose="05000000000000000000" pitchFamily="2" charset="2"/>
              <a:buChar char="Ø"/>
            </a:pPr>
            <a:r>
              <a:rPr lang="en-US" sz="1350" dirty="0">
                <a:solidFill>
                  <a:prstClr val="black"/>
                </a:solidFill>
                <a:latin typeface="Palatino Linotype"/>
              </a:rPr>
              <a:t>PACE is currently in 32 states, the District of Columbia and growing.</a:t>
            </a:r>
          </a:p>
          <a:p>
            <a:pPr marL="214313" indent="-214313" defTabSz="685800">
              <a:buFont typeface="Wingdings" panose="05000000000000000000" pitchFamily="2" charset="2"/>
              <a:buChar char="Ø"/>
            </a:pPr>
            <a:r>
              <a:rPr lang="en-US" sz="1350" dirty="0">
                <a:solidFill>
                  <a:prstClr val="black"/>
                </a:solidFill>
                <a:latin typeface="Palatino Linotype"/>
              </a:rPr>
              <a:t>Over 70K participants served nationally</a:t>
            </a:r>
          </a:p>
          <a:p>
            <a:pPr marL="214313" indent="-214313" defTabSz="685800">
              <a:buFont typeface="Wingdings" panose="05000000000000000000" pitchFamily="2" charset="2"/>
              <a:buChar char="Ø"/>
            </a:pPr>
            <a:r>
              <a:rPr lang="en-US" sz="1350" dirty="0">
                <a:solidFill>
                  <a:prstClr val="black"/>
                </a:solidFill>
                <a:latin typeface="Palatino Linotype"/>
              </a:rPr>
              <a:t>In MA programs are awarded coverage by zip code.  </a:t>
            </a:r>
          </a:p>
          <a:p>
            <a:pPr marL="214313" indent="-214313" defTabSz="685800">
              <a:buFont typeface="Wingdings" panose="05000000000000000000" pitchFamily="2" charset="2"/>
              <a:buChar char="Ø"/>
            </a:pPr>
            <a:r>
              <a:rPr lang="en-US" sz="1350" dirty="0">
                <a:solidFill>
                  <a:prstClr val="black"/>
                </a:solidFill>
                <a:latin typeface="Palatino Linotype"/>
              </a:rPr>
              <a:t>Currently there are </a:t>
            </a:r>
            <a:r>
              <a:rPr lang="en-US" sz="1350" dirty="0">
                <a:solidFill>
                  <a:srgbClr val="FF0000"/>
                </a:solidFill>
                <a:latin typeface="Palatino Linotype"/>
              </a:rPr>
              <a:t>8 PACE organizations </a:t>
            </a:r>
            <a:r>
              <a:rPr lang="en-US" sz="1350" dirty="0">
                <a:solidFill>
                  <a:prstClr val="black"/>
                </a:solidFill>
                <a:latin typeface="Palatino Linotype"/>
              </a:rPr>
              <a:t>who together operate 23 PACE Centers serving </a:t>
            </a:r>
            <a:r>
              <a:rPr lang="en-US" sz="1350" dirty="0">
                <a:solidFill>
                  <a:srgbClr val="FF0000"/>
                </a:solidFill>
                <a:latin typeface="Palatino Linotype"/>
              </a:rPr>
              <a:t>270 </a:t>
            </a:r>
            <a:r>
              <a:rPr lang="en-US" sz="1350" dirty="0">
                <a:solidFill>
                  <a:prstClr val="black"/>
                </a:solidFill>
                <a:latin typeface="Palatino Linotype"/>
              </a:rPr>
              <a:t>Cities and Town's out of </a:t>
            </a:r>
            <a:r>
              <a:rPr lang="en-US" sz="1350" dirty="0">
                <a:solidFill>
                  <a:srgbClr val="FF0000"/>
                </a:solidFill>
                <a:latin typeface="Palatino Linotype"/>
              </a:rPr>
              <a:t>351.</a:t>
            </a:r>
          </a:p>
          <a:p>
            <a:pPr defTabSz="685800"/>
            <a:endParaRPr lang="en-US" sz="1350" dirty="0">
              <a:solidFill>
                <a:srgbClr val="FF0000"/>
              </a:solidFill>
              <a:latin typeface="Palatino Linotype"/>
            </a:endParaRPr>
          </a:p>
          <a:p>
            <a:pPr defTabSz="685800"/>
            <a:r>
              <a:rPr lang="en-US" sz="600" dirty="0">
                <a:solidFill>
                  <a:prstClr val="black"/>
                </a:solidFill>
                <a:latin typeface="Avenir Next LT Pro" panose="020B0504020202020204" pitchFamily="34" charset="0"/>
              </a:rPr>
              <a:t>Source: </a:t>
            </a:r>
            <a:r>
              <a:rPr lang="en-US" sz="600" dirty="0">
                <a:solidFill>
                  <a:prstClr val="black"/>
                </a:solidFill>
                <a:latin typeface="Avenir Next LT Pro" panose="020B0504020202020204" pitchFamily="34" charset="0"/>
                <a:hlinkClick r:id="rId3"/>
              </a:rPr>
              <a:t>NPA PACE by the Numbers 2024</a:t>
            </a:r>
            <a:endParaRPr lang="en-US" sz="1350" dirty="0">
              <a:solidFill>
                <a:srgbClr val="FF0000"/>
              </a:solidFill>
              <a:latin typeface="Palatino Linotype"/>
            </a:endParaRPr>
          </a:p>
        </p:txBody>
      </p:sp>
      <p:sp>
        <p:nvSpPr>
          <p:cNvPr id="7" name="Rectangle 2">
            <a:extLst>
              <a:ext uri="{FF2B5EF4-FFF2-40B4-BE49-F238E27FC236}">
                <a16:creationId xmlns:a16="http://schemas.microsoft.com/office/drawing/2014/main" id="{59EE9150-6863-20C6-7BD9-F6E7ABB680E4}"/>
              </a:ext>
            </a:extLst>
          </p:cNvPr>
          <p:cNvSpPr>
            <a:spLocks noChangeArrowheads="1"/>
          </p:cNvSpPr>
          <p:nvPr/>
        </p:nvSpPr>
        <p:spPr bwMode="auto">
          <a:xfrm>
            <a:off x="223592" y="1041628"/>
            <a:ext cx="1823093" cy="4385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spcBef>
                <a:spcPct val="0"/>
              </a:spcBef>
              <a:spcAft>
                <a:spcPct val="0"/>
              </a:spcAft>
            </a:pPr>
            <a:r>
              <a:rPr lang="en-US" altLang="en-US" sz="2400" b="1" dirty="0">
                <a:solidFill>
                  <a:srgbClr val="5B9BD5">
                    <a:lumMod val="75000"/>
                  </a:srgbClr>
                </a:solidFill>
                <a:latin typeface="Palatino Linotype"/>
              </a:rPr>
              <a:t>TODAY</a:t>
            </a:r>
          </a:p>
        </p:txBody>
      </p:sp>
      <p:pic>
        <p:nvPicPr>
          <p:cNvPr id="13" name="Picture 12">
            <a:extLst>
              <a:ext uri="{FF2B5EF4-FFF2-40B4-BE49-F238E27FC236}">
                <a16:creationId xmlns:a16="http://schemas.microsoft.com/office/drawing/2014/main" id="{A3628503-64F7-6AA3-4766-DDD5E7A21D1D}"/>
              </a:ext>
            </a:extLst>
          </p:cNvPr>
          <p:cNvPicPr>
            <a:picLocks noChangeAspect="1"/>
          </p:cNvPicPr>
          <p:nvPr/>
        </p:nvPicPr>
        <p:blipFill>
          <a:blip r:embed="rId4"/>
          <a:stretch>
            <a:fillRect/>
          </a:stretch>
        </p:blipFill>
        <p:spPr>
          <a:xfrm>
            <a:off x="442235" y="1462972"/>
            <a:ext cx="5409145" cy="4087722"/>
          </a:xfrm>
          <a:prstGeom prst="rect">
            <a:avLst/>
          </a:prstGeom>
        </p:spPr>
      </p:pic>
    </p:spTree>
    <p:extLst>
      <p:ext uri="{BB962C8B-B14F-4D97-AF65-F5344CB8AC3E}">
        <p14:creationId xmlns:p14="http://schemas.microsoft.com/office/powerpoint/2010/main" val="245683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8E455D73-D4BD-2C1D-6419-3CD7BA18E5B3}"/>
              </a:ext>
            </a:extLst>
          </p:cNvPr>
          <p:cNvSpPr txBox="1"/>
          <p:nvPr/>
        </p:nvSpPr>
        <p:spPr>
          <a:xfrm>
            <a:off x="750094" y="1136332"/>
            <a:ext cx="6109692" cy="507831"/>
          </a:xfrm>
          <a:prstGeom prst="rect">
            <a:avLst/>
          </a:prstGeom>
          <a:noFill/>
        </p:spPr>
        <p:txBody>
          <a:bodyPr wrap="square">
            <a:spAutoFit/>
          </a:bodyPr>
          <a:lstStyle/>
          <a:p>
            <a:pPr algn="ctr" defTabSz="685800">
              <a:lnSpc>
                <a:spcPct val="90000"/>
              </a:lnSpc>
              <a:spcBef>
                <a:spcPct val="0"/>
              </a:spcBef>
              <a:spcAft>
                <a:spcPts val="450"/>
              </a:spcAft>
            </a:pPr>
            <a:r>
              <a:rPr lang="en-US" sz="3000" b="1" dirty="0">
                <a:solidFill>
                  <a:srgbClr val="FFC000"/>
                </a:solidFill>
                <a:latin typeface="Palatino Linotype" panose="02040502050505030304" pitchFamily="18" charset="0"/>
              </a:rPr>
              <a:t>PACE Organizations in MA</a:t>
            </a:r>
          </a:p>
        </p:txBody>
      </p:sp>
      <p:pic>
        <p:nvPicPr>
          <p:cNvPr id="9" name="Picture 8">
            <a:extLst>
              <a:ext uri="{FF2B5EF4-FFF2-40B4-BE49-F238E27FC236}">
                <a16:creationId xmlns:a16="http://schemas.microsoft.com/office/drawing/2014/main" id="{BB16B5A9-F1ED-CCFE-4E17-A40FD54CC5A8}"/>
              </a:ext>
            </a:extLst>
          </p:cNvPr>
          <p:cNvPicPr>
            <a:picLocks noChangeAspect="1"/>
          </p:cNvPicPr>
          <p:nvPr/>
        </p:nvPicPr>
        <p:blipFill>
          <a:blip r:embed="rId3"/>
          <a:stretch>
            <a:fillRect/>
          </a:stretch>
        </p:blipFill>
        <p:spPr>
          <a:xfrm>
            <a:off x="6343650" y="1706334"/>
            <a:ext cx="2393612" cy="1569146"/>
          </a:xfrm>
          <a:prstGeom prst="rect">
            <a:avLst/>
          </a:prstGeom>
        </p:spPr>
      </p:pic>
      <p:pic>
        <p:nvPicPr>
          <p:cNvPr id="15" name="Picture 9" descr="Logo, company name&#10;&#10;Description automatically generated">
            <a:extLst>
              <a:ext uri="{FF2B5EF4-FFF2-40B4-BE49-F238E27FC236}">
                <a16:creationId xmlns:a16="http://schemas.microsoft.com/office/drawing/2014/main" id="{D6284CC7-CE01-53CC-2185-6D8F5DB36F8E}"/>
              </a:ext>
            </a:extLst>
          </p:cNvPr>
          <p:cNvPicPr>
            <a:picLocks noChangeAspect="1"/>
          </p:cNvPicPr>
          <p:nvPr/>
        </p:nvPicPr>
        <p:blipFill rotWithShape="1">
          <a:blip r:embed="rId4"/>
          <a:srcRect l="30242" t="34103" r="31138" b="32504"/>
          <a:stretch/>
        </p:blipFill>
        <p:spPr>
          <a:xfrm>
            <a:off x="3804940" y="1869499"/>
            <a:ext cx="2554257" cy="1703021"/>
          </a:xfrm>
          <a:prstGeom prst="rect">
            <a:avLst/>
          </a:prstGeom>
        </p:spPr>
      </p:pic>
      <p:pic>
        <p:nvPicPr>
          <p:cNvPr id="17" name="Picture 16" descr="A group of people holding hands&#10;&#10;Description automatically generated">
            <a:extLst>
              <a:ext uri="{FF2B5EF4-FFF2-40B4-BE49-F238E27FC236}">
                <a16:creationId xmlns:a16="http://schemas.microsoft.com/office/drawing/2014/main" id="{B3A93EDE-8D95-3E47-DB0F-A7239795B7F2}"/>
              </a:ext>
            </a:extLst>
          </p:cNvPr>
          <p:cNvPicPr>
            <a:picLocks noChangeAspect="1"/>
          </p:cNvPicPr>
          <p:nvPr/>
        </p:nvPicPr>
        <p:blipFill>
          <a:blip r:embed="rId5"/>
          <a:stretch>
            <a:fillRect/>
          </a:stretch>
        </p:blipFill>
        <p:spPr>
          <a:xfrm>
            <a:off x="263237" y="1879049"/>
            <a:ext cx="1756808" cy="1192578"/>
          </a:xfrm>
          <a:prstGeom prst="rect">
            <a:avLst/>
          </a:prstGeom>
        </p:spPr>
      </p:pic>
      <p:pic>
        <p:nvPicPr>
          <p:cNvPr id="18" name="Picture 17" descr="A logo with purple and green colors&#10;&#10;Description automatically generated">
            <a:extLst>
              <a:ext uri="{FF2B5EF4-FFF2-40B4-BE49-F238E27FC236}">
                <a16:creationId xmlns:a16="http://schemas.microsoft.com/office/drawing/2014/main" id="{3816B84F-96CA-1E8E-D2BB-21BE8FAA1BEF}"/>
              </a:ext>
            </a:extLst>
          </p:cNvPr>
          <p:cNvPicPr>
            <a:picLocks noChangeAspect="1"/>
          </p:cNvPicPr>
          <p:nvPr/>
        </p:nvPicPr>
        <p:blipFill>
          <a:blip r:embed="rId6"/>
          <a:stretch>
            <a:fillRect/>
          </a:stretch>
        </p:blipFill>
        <p:spPr>
          <a:xfrm>
            <a:off x="2229136" y="2212499"/>
            <a:ext cx="1575803" cy="1453542"/>
          </a:xfrm>
          <a:prstGeom prst="rect">
            <a:avLst/>
          </a:prstGeom>
        </p:spPr>
      </p:pic>
      <p:pic>
        <p:nvPicPr>
          <p:cNvPr id="19" name="Picture 3" descr="Logo, company name&#10;&#10;Description automatically generated">
            <a:extLst>
              <a:ext uri="{FF2B5EF4-FFF2-40B4-BE49-F238E27FC236}">
                <a16:creationId xmlns:a16="http://schemas.microsoft.com/office/drawing/2014/main" id="{01B9629B-E853-D82D-68EF-86E2C6BA6D28}"/>
              </a:ext>
            </a:extLst>
          </p:cNvPr>
          <p:cNvPicPr>
            <a:picLocks noChangeAspect="1"/>
          </p:cNvPicPr>
          <p:nvPr/>
        </p:nvPicPr>
        <p:blipFill>
          <a:blip r:embed="rId7"/>
          <a:stretch>
            <a:fillRect/>
          </a:stretch>
        </p:blipFill>
        <p:spPr>
          <a:xfrm>
            <a:off x="6316834" y="3584971"/>
            <a:ext cx="2683526" cy="634704"/>
          </a:xfrm>
          <a:prstGeom prst="rect">
            <a:avLst/>
          </a:prstGeom>
        </p:spPr>
      </p:pic>
      <p:pic>
        <p:nvPicPr>
          <p:cNvPr id="20" name="Picture 5" descr="Logo&#10;&#10;Description automatically generated">
            <a:extLst>
              <a:ext uri="{FF2B5EF4-FFF2-40B4-BE49-F238E27FC236}">
                <a16:creationId xmlns:a16="http://schemas.microsoft.com/office/drawing/2014/main" id="{A865FD48-F09F-068B-D2BD-61D0FBF6A412}"/>
              </a:ext>
            </a:extLst>
          </p:cNvPr>
          <p:cNvPicPr>
            <a:picLocks noChangeAspect="1"/>
          </p:cNvPicPr>
          <p:nvPr/>
        </p:nvPicPr>
        <p:blipFill>
          <a:blip r:embed="rId8"/>
          <a:stretch>
            <a:fillRect/>
          </a:stretch>
        </p:blipFill>
        <p:spPr>
          <a:xfrm>
            <a:off x="278000" y="3572520"/>
            <a:ext cx="1742045" cy="1521562"/>
          </a:xfrm>
          <a:prstGeom prst="rect">
            <a:avLst/>
          </a:prstGeom>
        </p:spPr>
      </p:pic>
      <p:pic>
        <p:nvPicPr>
          <p:cNvPr id="21" name="Picture 20">
            <a:extLst>
              <a:ext uri="{FF2B5EF4-FFF2-40B4-BE49-F238E27FC236}">
                <a16:creationId xmlns:a16="http://schemas.microsoft.com/office/drawing/2014/main" id="{C4BB12F4-4BF9-A4A1-013F-89FC41AC1FDD}"/>
              </a:ext>
            </a:extLst>
          </p:cNvPr>
          <p:cNvPicPr>
            <a:picLocks noChangeAspect="1"/>
          </p:cNvPicPr>
          <p:nvPr/>
        </p:nvPicPr>
        <p:blipFill>
          <a:blip r:embed="rId9"/>
          <a:stretch>
            <a:fillRect/>
          </a:stretch>
        </p:blipFill>
        <p:spPr>
          <a:xfrm>
            <a:off x="5952532" y="4692846"/>
            <a:ext cx="2554257" cy="900326"/>
          </a:xfrm>
          <a:prstGeom prst="rect">
            <a:avLst/>
          </a:prstGeom>
        </p:spPr>
      </p:pic>
      <p:pic>
        <p:nvPicPr>
          <p:cNvPr id="23" name="Picture 22" descr="A close-up of a logo&#10;&#10;Description automatically generated">
            <a:extLst>
              <a:ext uri="{FF2B5EF4-FFF2-40B4-BE49-F238E27FC236}">
                <a16:creationId xmlns:a16="http://schemas.microsoft.com/office/drawing/2014/main" id="{BCF0DB00-5A72-8CEF-4AAD-C931113AEDEE}"/>
              </a:ext>
            </a:extLst>
          </p:cNvPr>
          <p:cNvPicPr>
            <a:picLocks noChangeAspect="1"/>
          </p:cNvPicPr>
          <p:nvPr/>
        </p:nvPicPr>
        <p:blipFill>
          <a:blip r:embed="rId10"/>
          <a:stretch>
            <a:fillRect/>
          </a:stretch>
        </p:blipFill>
        <p:spPr>
          <a:xfrm>
            <a:off x="3119113" y="4001703"/>
            <a:ext cx="2177270" cy="1519882"/>
          </a:xfrm>
          <a:prstGeom prst="rect">
            <a:avLst/>
          </a:prstGeom>
        </p:spPr>
      </p:pic>
    </p:spTree>
    <p:extLst>
      <p:ext uri="{BB962C8B-B14F-4D97-AF65-F5344CB8AC3E}">
        <p14:creationId xmlns:p14="http://schemas.microsoft.com/office/powerpoint/2010/main" val="238723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5" name="TextBox 4">
            <a:extLst>
              <a:ext uri="{FF2B5EF4-FFF2-40B4-BE49-F238E27FC236}">
                <a16:creationId xmlns:a16="http://schemas.microsoft.com/office/drawing/2014/main" id="{79A02022-7687-FEF8-E269-DE9203C2EF8D}"/>
              </a:ext>
            </a:extLst>
          </p:cNvPr>
          <p:cNvSpPr txBox="1"/>
          <p:nvPr/>
        </p:nvSpPr>
        <p:spPr>
          <a:xfrm>
            <a:off x="479161" y="1200150"/>
            <a:ext cx="8182230" cy="1026461"/>
          </a:xfrm>
          <a:prstGeom prst="rect">
            <a:avLst/>
          </a:prstGeom>
        </p:spPr>
        <p:txBody>
          <a:bodyPr vert="horz" lIns="68580" tIns="34290" rIns="68580" bIns="34290" rtlCol="0" anchor="ctr">
            <a:normAutofit/>
          </a:bodyPr>
          <a:lstStyle/>
          <a:p>
            <a:pPr algn="ctr" defTabSz="685800">
              <a:lnSpc>
                <a:spcPct val="90000"/>
              </a:lnSpc>
              <a:spcBef>
                <a:spcPct val="0"/>
              </a:spcBef>
              <a:spcAft>
                <a:spcPts val="450"/>
              </a:spcAft>
            </a:pPr>
            <a:r>
              <a:rPr lang="en-US" sz="4950" dirty="0">
                <a:solidFill>
                  <a:srgbClr val="FFC000"/>
                </a:solidFill>
                <a:latin typeface="Palatino Linotype" panose="02040502050505030304" pitchFamily="18" charset="0"/>
              </a:rPr>
              <a:t>Who we Serve in MA</a:t>
            </a:r>
          </a:p>
        </p:txBody>
      </p:sp>
      <p:pic>
        <p:nvPicPr>
          <p:cNvPr id="6" name="Picture 5" descr="A close-up of a book&#10;&#10;Description automatically generated">
            <a:extLst>
              <a:ext uri="{FF2B5EF4-FFF2-40B4-BE49-F238E27FC236}">
                <a16:creationId xmlns:a16="http://schemas.microsoft.com/office/drawing/2014/main" id="{686E92B3-B353-0425-282F-AD1FE01E4AB4}"/>
              </a:ext>
            </a:extLst>
          </p:cNvPr>
          <p:cNvPicPr>
            <a:picLocks noChangeAspect="1"/>
          </p:cNvPicPr>
          <p:nvPr/>
        </p:nvPicPr>
        <p:blipFill rotWithShape="1">
          <a:blip r:embed="rId3"/>
          <a:srcRect b="26563"/>
          <a:stretch/>
        </p:blipFill>
        <p:spPr>
          <a:xfrm>
            <a:off x="479161" y="2676897"/>
            <a:ext cx="3682529" cy="2704338"/>
          </a:xfrm>
          <a:prstGeom prst="rect">
            <a:avLst/>
          </a:prstGeom>
        </p:spPr>
      </p:pic>
      <p:pic>
        <p:nvPicPr>
          <p:cNvPr id="7" name="Picture 6">
            <a:extLst>
              <a:ext uri="{FF2B5EF4-FFF2-40B4-BE49-F238E27FC236}">
                <a16:creationId xmlns:a16="http://schemas.microsoft.com/office/drawing/2014/main" id="{459E84EB-4C35-9069-C203-3B769900BEB9}"/>
              </a:ext>
            </a:extLst>
          </p:cNvPr>
          <p:cNvPicPr>
            <a:picLocks noChangeAspect="1"/>
          </p:cNvPicPr>
          <p:nvPr/>
        </p:nvPicPr>
        <p:blipFill>
          <a:blip r:embed="rId4"/>
          <a:stretch>
            <a:fillRect/>
          </a:stretch>
        </p:blipFill>
        <p:spPr>
          <a:xfrm>
            <a:off x="4691775" y="2839212"/>
            <a:ext cx="4209006" cy="2704338"/>
          </a:xfrm>
          <a:prstGeom prst="rect">
            <a:avLst/>
          </a:prstGeom>
        </p:spPr>
      </p:pic>
    </p:spTree>
    <p:extLst>
      <p:ext uri="{BB962C8B-B14F-4D97-AF65-F5344CB8AC3E}">
        <p14:creationId xmlns:p14="http://schemas.microsoft.com/office/powerpoint/2010/main" val="345431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4" descr="A picture containing person, person, wearing&#10;&#10;Description automatically generated">
            <a:extLst>
              <a:ext uri="{FF2B5EF4-FFF2-40B4-BE49-F238E27FC236}">
                <a16:creationId xmlns:a16="http://schemas.microsoft.com/office/drawing/2014/main" id="{8556D363-F00A-5687-7A13-C2BC1805AB7B}"/>
              </a:ext>
            </a:extLst>
          </p:cNvPr>
          <p:cNvPicPr>
            <a:picLocks noChangeAspect="1"/>
          </p:cNvPicPr>
          <p:nvPr/>
        </p:nvPicPr>
        <p:blipFill rotWithShape="1">
          <a:blip r:embed="rId3">
            <a:extLst>
              <a:ext uri="{28A0092B-C50C-407E-A947-70E740481C1C}">
                <a14:useLocalDpi xmlns:a14="http://schemas.microsoft.com/office/drawing/2010/main" val="0"/>
              </a:ext>
            </a:extLst>
          </a:blip>
          <a:srcRect l="943" r="48193"/>
          <a:stretch/>
        </p:blipFill>
        <p:spPr>
          <a:xfrm>
            <a:off x="6360512" y="1376341"/>
            <a:ext cx="2567397" cy="3798277"/>
          </a:xfrm>
          <a:prstGeom prst="rect">
            <a:avLst/>
          </a:prstGeom>
          <a:effectLst/>
        </p:spPr>
      </p:pic>
      <p:sp>
        <p:nvSpPr>
          <p:cNvPr id="7" name="TextBox 6">
            <a:extLst>
              <a:ext uri="{FF2B5EF4-FFF2-40B4-BE49-F238E27FC236}">
                <a16:creationId xmlns:a16="http://schemas.microsoft.com/office/drawing/2014/main" id="{46B93764-4FC3-F657-9F1B-2F3E330F61B4}"/>
              </a:ext>
            </a:extLst>
          </p:cNvPr>
          <p:cNvSpPr txBox="1"/>
          <p:nvPr/>
        </p:nvSpPr>
        <p:spPr>
          <a:xfrm>
            <a:off x="436487" y="2578452"/>
            <a:ext cx="5924025" cy="2446824"/>
          </a:xfrm>
          <a:prstGeom prst="rect">
            <a:avLst/>
          </a:prstGeom>
          <a:noFill/>
        </p:spPr>
        <p:txBody>
          <a:bodyPr wrap="square">
            <a:spAutoFit/>
          </a:bodyPr>
          <a:lstStyle/>
          <a:p>
            <a:pPr defTabSz="685800"/>
            <a:r>
              <a:rPr lang="en-US" sz="1500" dirty="0">
                <a:solidFill>
                  <a:prstClr val="black"/>
                </a:solidFill>
                <a:latin typeface="Palatino Linotype" panose="02040502050505030304" pitchFamily="18" charset="0"/>
              </a:rPr>
              <a:t>Let’s say your Mother, Doris has always told you since you were little: “</a:t>
            </a:r>
            <a:r>
              <a:rPr lang="en-US" sz="1500" b="1" i="1" dirty="0">
                <a:solidFill>
                  <a:prstClr val="black"/>
                </a:solidFill>
                <a:latin typeface="Palatino Linotype" panose="02040502050505030304" pitchFamily="18" charset="0"/>
              </a:rPr>
              <a:t>The last place I want to live is in a nursing home.”</a:t>
            </a:r>
          </a:p>
          <a:p>
            <a:pPr defTabSz="685800"/>
            <a:r>
              <a:rPr lang="en-US" sz="1500" dirty="0">
                <a:solidFill>
                  <a:prstClr val="black"/>
                </a:solidFill>
                <a:latin typeface="Palatino Linotype" panose="02040502050505030304" pitchFamily="18" charset="0"/>
              </a:rPr>
              <a:t>She must:</a:t>
            </a:r>
          </a:p>
          <a:p>
            <a:pPr marL="900113" lvl="2" indent="-214313" defTabSz="685800">
              <a:buFont typeface="Arial" panose="020B0604020202020204" pitchFamily="34" charset="0"/>
              <a:buChar char="•"/>
            </a:pPr>
            <a:r>
              <a:rPr lang="en-US" sz="1350" dirty="0">
                <a:solidFill>
                  <a:prstClr val="black"/>
                </a:solidFill>
                <a:latin typeface="Palatino Linotype" panose="02040502050505030304" pitchFamily="18" charset="0"/>
              </a:rPr>
              <a:t>be 55-years or older</a:t>
            </a:r>
          </a:p>
          <a:p>
            <a:pPr marL="900113" lvl="2" indent="-214313" defTabSz="685800">
              <a:buFont typeface="Arial" panose="020B0604020202020204" pitchFamily="34" charset="0"/>
              <a:buChar char="•"/>
            </a:pPr>
            <a:r>
              <a:rPr lang="en-US" sz="1350" dirty="0">
                <a:solidFill>
                  <a:prstClr val="black"/>
                </a:solidFill>
                <a:latin typeface="Palatino Linotype" panose="02040502050505030304" pitchFamily="18" charset="0"/>
              </a:rPr>
              <a:t>have an in-home safety assessment and a full medical and behavioral health assessment to determine if she qualifies clinically for nursing home care and can live safely in her community*</a:t>
            </a:r>
          </a:p>
          <a:p>
            <a:pPr marL="900113" lvl="2" indent="-214313" defTabSz="685800">
              <a:buFont typeface="Arial" panose="020B0604020202020204" pitchFamily="34" charset="0"/>
              <a:buChar char="•"/>
            </a:pPr>
            <a:r>
              <a:rPr lang="en-US" sz="1350" dirty="0">
                <a:solidFill>
                  <a:prstClr val="black"/>
                </a:solidFill>
                <a:latin typeface="Palatino Linotype" panose="02040502050505030304" pitchFamily="18" charset="0"/>
              </a:rPr>
              <a:t>lives in a PACE Service Area</a:t>
            </a:r>
          </a:p>
          <a:p>
            <a:pPr marL="685800" lvl="2" defTabSz="685800"/>
            <a:endParaRPr lang="en-US" sz="1350" dirty="0">
              <a:solidFill>
                <a:prstClr val="black"/>
              </a:solidFill>
              <a:latin typeface="Palatino Linotype" panose="02040502050505030304" pitchFamily="18" charset="0"/>
              <a:cs typeface="Calibri" panose="020F0502020204030204"/>
            </a:endParaRPr>
          </a:p>
          <a:p>
            <a:pPr marL="342900" lvl="1" defTabSz="685800"/>
            <a:r>
              <a:rPr lang="en-US" sz="1350" dirty="0">
                <a:solidFill>
                  <a:prstClr val="black"/>
                </a:solidFill>
                <a:latin typeface="Palatino Linotype" panose="02040502050505030304" pitchFamily="18" charset="0"/>
                <a:cs typeface="Calibri" panose="020F0502020204030204"/>
              </a:rPr>
              <a:t>*</a:t>
            </a:r>
            <a:r>
              <a:rPr lang="en-US" sz="1050" dirty="0">
                <a:solidFill>
                  <a:prstClr val="black"/>
                </a:solidFill>
                <a:latin typeface="Palatino Linotype" panose="02040502050505030304" pitchFamily="18" charset="0"/>
                <a:cs typeface="Calibri" panose="020F0502020204030204"/>
              </a:rPr>
              <a:t>Arranged and completed by the PACE team in the potential enrollee's home</a:t>
            </a:r>
          </a:p>
        </p:txBody>
      </p:sp>
      <p:sp>
        <p:nvSpPr>
          <p:cNvPr id="9" name="Title 1">
            <a:extLst>
              <a:ext uri="{FF2B5EF4-FFF2-40B4-BE49-F238E27FC236}">
                <a16:creationId xmlns:a16="http://schemas.microsoft.com/office/drawing/2014/main" id="{3D8623C9-86A8-4385-A89B-1E24ECA1DD42}"/>
              </a:ext>
            </a:extLst>
          </p:cNvPr>
          <p:cNvSpPr txBox="1">
            <a:spLocks/>
          </p:cNvSpPr>
          <p:nvPr/>
        </p:nvSpPr>
        <p:spPr>
          <a:xfrm>
            <a:off x="1852874" y="1136961"/>
            <a:ext cx="4939868" cy="96462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4500" dirty="0">
                <a:solidFill>
                  <a:prstClr val="black"/>
                </a:solidFill>
                <a:latin typeface="Palatino Linotype" panose="02040502050505030304" pitchFamily="18" charset="0"/>
              </a:rPr>
              <a:t>Our Participants</a:t>
            </a:r>
          </a:p>
        </p:txBody>
      </p:sp>
    </p:spTree>
    <p:extLst>
      <p:ext uri="{BB962C8B-B14F-4D97-AF65-F5344CB8AC3E}">
        <p14:creationId xmlns:p14="http://schemas.microsoft.com/office/powerpoint/2010/main" val="2826230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4" descr="A picture containing text, appliance, air conditioner&#10;&#10;Description automatically generated">
            <a:extLst>
              <a:ext uri="{FF2B5EF4-FFF2-40B4-BE49-F238E27FC236}">
                <a16:creationId xmlns:a16="http://schemas.microsoft.com/office/drawing/2014/main" id="{A57BAAC0-1B8B-37ED-8412-EB0A689D3EC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745" r="2" b="4351"/>
          <a:stretch/>
        </p:blipFill>
        <p:spPr>
          <a:xfrm>
            <a:off x="4421318" y="2650881"/>
            <a:ext cx="4094032" cy="2803187"/>
          </a:xfrm>
          <a:prstGeom prst="rect">
            <a:avLst/>
          </a:prstGeom>
        </p:spPr>
      </p:pic>
      <p:sp>
        <p:nvSpPr>
          <p:cNvPr id="7" name="TextBox 6">
            <a:extLst>
              <a:ext uri="{FF2B5EF4-FFF2-40B4-BE49-F238E27FC236}">
                <a16:creationId xmlns:a16="http://schemas.microsoft.com/office/drawing/2014/main" id="{E421A0B1-D2DD-E678-B42E-A7A78AB21936}"/>
              </a:ext>
            </a:extLst>
          </p:cNvPr>
          <p:cNvSpPr txBox="1"/>
          <p:nvPr/>
        </p:nvSpPr>
        <p:spPr>
          <a:xfrm>
            <a:off x="404446" y="1750635"/>
            <a:ext cx="3763109" cy="923330"/>
          </a:xfrm>
          <a:prstGeom prst="rect">
            <a:avLst/>
          </a:prstGeom>
          <a:noFill/>
        </p:spPr>
        <p:txBody>
          <a:bodyPr wrap="square">
            <a:spAutoFit/>
          </a:bodyPr>
          <a:lstStyle/>
          <a:p>
            <a:pPr defTabSz="685800"/>
            <a:r>
              <a:rPr lang="en-US" sz="1350" dirty="0">
                <a:solidFill>
                  <a:prstClr val="black"/>
                </a:solidFill>
                <a:latin typeface="Palatino Linotype"/>
              </a:rPr>
              <a:t>For example, if your Mom, Doris requires an air conditioner to prevent over-heating or help with respiratory illness, PACE will have one installed for the participant. </a:t>
            </a:r>
            <a:endParaRPr lang="en-US" sz="1350" dirty="0">
              <a:solidFill>
                <a:prstClr val="black"/>
              </a:solidFill>
              <a:latin typeface="Palatino Linotype" panose="02040502050505030304" pitchFamily="18" charset="0"/>
            </a:endParaRPr>
          </a:p>
        </p:txBody>
      </p:sp>
    </p:spTree>
    <p:extLst>
      <p:ext uri="{BB962C8B-B14F-4D97-AF65-F5344CB8AC3E}">
        <p14:creationId xmlns:p14="http://schemas.microsoft.com/office/powerpoint/2010/main" val="3182123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A8B106AC-F462-30F3-E839-29764DC43DED}"/>
              </a:ext>
            </a:extLst>
          </p:cNvPr>
          <p:cNvSpPr txBox="1"/>
          <p:nvPr/>
        </p:nvSpPr>
        <p:spPr>
          <a:xfrm>
            <a:off x="905607" y="2617607"/>
            <a:ext cx="2697827" cy="1338828"/>
          </a:xfrm>
          <a:prstGeom prst="rect">
            <a:avLst/>
          </a:prstGeom>
          <a:noFill/>
        </p:spPr>
        <p:txBody>
          <a:bodyPr wrap="square">
            <a:spAutoFit/>
          </a:bodyPr>
          <a:lstStyle/>
          <a:p>
            <a:pPr defTabSz="685800"/>
            <a:r>
              <a:rPr lang="en-US" sz="1350" dirty="0">
                <a:solidFill>
                  <a:prstClr val="black"/>
                </a:solidFill>
                <a:latin typeface="Palatino Linotype"/>
              </a:rPr>
              <a:t>If Doris wants to attend the day center only Mondays and Wednesday, Mondays to see Barbara for book club and Weds to play bingo, transportation can be organized. </a:t>
            </a:r>
            <a:endParaRPr lang="en-US" sz="1350" dirty="0">
              <a:solidFill>
                <a:prstClr val="black"/>
              </a:solidFill>
              <a:latin typeface="Palatino Linotype" panose="02040502050505030304" pitchFamily="18" charset="0"/>
            </a:endParaRPr>
          </a:p>
        </p:txBody>
      </p:sp>
      <p:pic>
        <p:nvPicPr>
          <p:cNvPr id="7" name="Picture 6" descr="A group of elderly people sitting at a table&#10;&#10;Description automatically generated with low confidence">
            <a:extLst>
              <a:ext uri="{FF2B5EF4-FFF2-40B4-BE49-F238E27FC236}">
                <a16:creationId xmlns:a16="http://schemas.microsoft.com/office/drawing/2014/main" id="{8CC8D58C-33DD-4A32-277A-1510C1E243A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436"/>
          <a:stretch/>
        </p:blipFill>
        <p:spPr>
          <a:xfrm>
            <a:off x="4475284" y="1710304"/>
            <a:ext cx="4413739" cy="3130352"/>
          </a:xfrm>
          <a:prstGeom prst="rect">
            <a:avLst/>
          </a:prstGeom>
        </p:spPr>
      </p:pic>
      <p:sp>
        <p:nvSpPr>
          <p:cNvPr id="9" name="TextBox 8">
            <a:extLst>
              <a:ext uri="{FF2B5EF4-FFF2-40B4-BE49-F238E27FC236}">
                <a16:creationId xmlns:a16="http://schemas.microsoft.com/office/drawing/2014/main" id="{4DC9C8E2-A15E-99EC-54EC-F044BFF313E5}"/>
              </a:ext>
            </a:extLst>
          </p:cNvPr>
          <p:cNvSpPr txBox="1"/>
          <p:nvPr/>
        </p:nvSpPr>
        <p:spPr>
          <a:xfrm>
            <a:off x="7890843" y="4514521"/>
            <a:ext cx="998179" cy="334707"/>
          </a:xfrm>
          <a:prstGeom prst="rect">
            <a:avLst/>
          </a:prstGeom>
          <a:solidFill>
            <a:srgbClr val="000000"/>
          </a:solidFill>
        </p:spPr>
        <p:txBody>
          <a:bodyPr wrap="square" rtlCol="0">
            <a:spAutoFit/>
          </a:bodyPr>
          <a:lstStyle/>
          <a:p>
            <a:pPr algn="r" defTabSz="685800">
              <a:spcAft>
                <a:spcPts val="450"/>
              </a:spcAft>
              <a:defRPr/>
            </a:pPr>
            <a:r>
              <a:rPr lang="en-US" sz="525" dirty="0">
                <a:solidFill>
                  <a:srgbClr val="FFFFFF"/>
                </a:solidFill>
                <a:latin typeface="Calibri" panose="020F0502020204030204"/>
                <a:hlinkClick r:id="rId4" tooltip="https://www.flickr.com/photos/picturesbyann/14157993087/">
                  <a:extLst>
                    <a:ext uri="{A12FA001-AC4F-418D-AE19-62706E023703}">
                      <ahyp:hlinkClr xmlns:ahyp="http://schemas.microsoft.com/office/drawing/2018/hyperlinkcolor" val="tx"/>
                    </a:ext>
                  </a:extLst>
                </a:hlinkClick>
              </a:rPr>
              <a:t>This Photo</a:t>
            </a:r>
            <a:r>
              <a:rPr lang="en-US" sz="525" dirty="0">
                <a:solidFill>
                  <a:srgbClr val="FFFFFF"/>
                </a:solidFill>
                <a:latin typeface="Calibri" panose="020F0502020204030204"/>
              </a:rPr>
              <a:t> by Unknown Author is licensed under </a:t>
            </a:r>
            <a:r>
              <a:rPr lang="en-US" sz="525" dirty="0">
                <a:solidFill>
                  <a:srgbClr val="FFFFFF"/>
                </a:solidFill>
                <a:latin typeface="Calibri" panose="020F0502020204030204"/>
                <a:hlinkClick r:id="rId5" tooltip="https://creativecommons.org/licenses/by/3.0/">
                  <a:extLst>
                    <a:ext uri="{A12FA001-AC4F-418D-AE19-62706E023703}">
                      <ahyp:hlinkClr xmlns:ahyp="http://schemas.microsoft.com/office/drawing/2018/hyperlinkcolor" val="tx"/>
                    </a:ext>
                  </a:extLst>
                </a:hlinkClick>
              </a:rPr>
              <a:t>CC BY</a:t>
            </a:r>
            <a:endParaRPr lang="en-US" sz="525" dirty="0">
              <a:solidFill>
                <a:srgbClr val="FFFFFF"/>
              </a:solidFill>
              <a:latin typeface="Calibri" panose="020F0502020204030204"/>
            </a:endParaRPr>
          </a:p>
        </p:txBody>
      </p:sp>
    </p:spTree>
    <p:extLst>
      <p:ext uri="{BB962C8B-B14F-4D97-AF65-F5344CB8AC3E}">
        <p14:creationId xmlns:p14="http://schemas.microsoft.com/office/powerpoint/2010/main" val="2438186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1048" y="218806"/>
            <a:ext cx="1901313" cy="472772"/>
          </a:xfrm>
        </p:spPr>
        <p:txBody>
          <a:bodyPr/>
          <a:lstStyle/>
          <a:p>
            <a:r>
              <a:rPr lang="en-US" dirty="0"/>
              <a:t>Agenda</a:t>
            </a:r>
          </a:p>
        </p:txBody>
      </p:sp>
      <p:sp>
        <p:nvSpPr>
          <p:cNvPr id="5" name="TextBox 4">
            <a:extLst>
              <a:ext uri="{FF2B5EF4-FFF2-40B4-BE49-F238E27FC236}">
                <a16:creationId xmlns:a16="http://schemas.microsoft.com/office/drawing/2014/main" id="{8838BD27-9ECC-44F9-B280-F14EBE27AA41}"/>
              </a:ext>
            </a:extLst>
          </p:cNvPr>
          <p:cNvSpPr txBox="1"/>
          <p:nvPr/>
        </p:nvSpPr>
        <p:spPr>
          <a:xfrm>
            <a:off x="488374" y="1404270"/>
            <a:ext cx="8219208" cy="4158767"/>
          </a:xfrm>
          <a:prstGeom prst="rect">
            <a:avLst/>
          </a:prstGeom>
        </p:spPr>
        <p:txBody>
          <a:bodyPr wrap="square" rtlCol="0">
            <a:spAutoFit/>
          </a:bodyPr>
          <a:lstStyle/>
          <a:p>
            <a:pPr marL="457200" marR="0" lvl="0" indent="-457200" algn="l" defTabSz="914400" rtl="0" eaLnBrk="1" fontAlgn="auto" latinLnBrk="0" hangingPunct="1">
              <a:lnSpc>
                <a:spcPct val="107000"/>
              </a:lnSpc>
              <a:spcBef>
                <a:spcPts val="0"/>
              </a:spcBef>
              <a:spcAft>
                <a:spcPts val="2000"/>
              </a:spcAft>
              <a:buClr>
                <a:srgbClr val="000000"/>
              </a:buClr>
              <a:buSzPct val="100000"/>
              <a:buFont typeface="+mj-lt"/>
              <a:buAutoNum type="arabicPeriod"/>
              <a:tabLst/>
              <a:defRPr/>
            </a:pPr>
            <a:r>
              <a:rPr lang="en-US" sz="2400" b="1" dirty="0">
                <a:solidFill>
                  <a:srgbClr val="000000"/>
                </a:solidFill>
                <a:latin typeface="Calibri" panose="020F0502020204030204" pitchFamily="34" charset="0"/>
                <a:cs typeface="Times New Roman" panose="02020603050405020304" pitchFamily="18" charset="0"/>
              </a:rPr>
              <a:t>Welcoming Remarks and Meeting Logistics </a:t>
            </a:r>
            <a:r>
              <a:rPr lang="en-US" sz="2400" b="1" i="1" dirty="0">
                <a:solidFill>
                  <a:srgbClr val="0070C0"/>
                </a:solidFill>
                <a:latin typeface="Calibri" panose="020F0502020204030204" pitchFamily="34" charset="0"/>
                <a:cs typeface="Times New Roman" panose="02020603050405020304" pitchFamily="18" charset="0"/>
              </a:rPr>
              <a:t>(10 min)</a:t>
            </a:r>
          </a:p>
          <a:p>
            <a:pPr marL="457200" indent="-457200" defTabSz="914400">
              <a:spcAft>
                <a:spcPts val="2000"/>
              </a:spcAft>
              <a:buClr>
                <a:srgbClr val="000000"/>
              </a:buClr>
              <a:buSzPct val="100000"/>
              <a:buFont typeface="+mj-lt"/>
              <a:buAutoNum type="arabicPeriod" startAt="2"/>
              <a:defRPr/>
            </a:pPr>
            <a:r>
              <a:rPr lang="en-US" sz="2400" b="1" dirty="0">
                <a:latin typeface="Calibri" panose="020F0502020204030204" pitchFamily="34" charset="0"/>
                <a:cs typeface="Times New Roman" panose="02020603050405020304" pitchFamily="18" charset="0"/>
              </a:rPr>
              <a:t>Understanding</a:t>
            </a:r>
            <a:r>
              <a:rPr lang="en-US" sz="2400" b="1" dirty="0">
                <a:solidFill>
                  <a:srgbClr val="000000"/>
                </a:solidFill>
                <a:latin typeface="Calibri" panose="020F0502020204030204" pitchFamily="34" charset="0"/>
                <a:cs typeface="Times New Roman" panose="02020603050405020304" pitchFamily="18" charset="0"/>
              </a:rPr>
              <a:t> the Financial Impact of Dementia on Individuals and Families </a:t>
            </a:r>
            <a:r>
              <a:rPr lang="en-US" sz="2400" b="1" i="1" dirty="0">
                <a:solidFill>
                  <a:srgbClr val="0070C0"/>
                </a:solidFill>
                <a:latin typeface="Calibri" panose="020F0502020204030204" pitchFamily="34" charset="0"/>
                <a:cs typeface="Times New Roman" panose="02020603050405020304" pitchFamily="18" charset="0"/>
              </a:rPr>
              <a:t>(40 min) </a:t>
            </a:r>
          </a:p>
          <a:p>
            <a:pPr marL="457200" indent="-457200" defTabSz="914400">
              <a:spcAft>
                <a:spcPts val="2000"/>
              </a:spcAft>
              <a:buClr>
                <a:srgbClr val="000000"/>
              </a:buClr>
              <a:buSzPct val="100000"/>
              <a:buFont typeface="+mj-lt"/>
              <a:buAutoNum type="arabicPeriod" startAt="3"/>
              <a:defRPr/>
            </a:pPr>
            <a:r>
              <a:rPr lang="en-US" sz="2400" b="1" dirty="0">
                <a:latin typeface="Calibri" panose="020F0502020204030204" pitchFamily="34" charset="0"/>
                <a:cs typeface="Times New Roman" panose="02020603050405020304" pitchFamily="18" charset="0"/>
              </a:rPr>
              <a:t>Financial Barriers to Dementia Care and Support in Primary Care Settings </a:t>
            </a:r>
            <a:r>
              <a:rPr lang="en-US" sz="2400" b="1" i="1" dirty="0">
                <a:solidFill>
                  <a:srgbClr val="0070C0"/>
                </a:solidFill>
                <a:latin typeface="Calibri" panose="020F0502020204030204" pitchFamily="34" charset="0"/>
                <a:cs typeface="Times New Roman" panose="02020603050405020304" pitchFamily="18" charset="0"/>
              </a:rPr>
              <a:t>(45 min)</a:t>
            </a:r>
          </a:p>
          <a:p>
            <a:pPr marL="457200" indent="-457200" defTabSz="914400">
              <a:lnSpc>
                <a:spcPct val="107000"/>
              </a:lnSpc>
              <a:spcAft>
                <a:spcPts val="2000"/>
              </a:spcAft>
              <a:buClr>
                <a:srgbClr val="000000"/>
              </a:buClr>
              <a:buSzPct val="100000"/>
              <a:buFont typeface="+mj-lt"/>
              <a:buAutoNum type="arabicPeriod" startAt="4"/>
              <a:defRPr/>
            </a:pPr>
            <a:r>
              <a:rPr lang="en-US" sz="2400" b="1" dirty="0">
                <a:latin typeface="Calibri" panose="020F0502020204030204" pitchFamily="34" charset="0"/>
                <a:cs typeface="Times New Roman" panose="02020603050405020304" pitchFamily="18" charset="0"/>
              </a:rPr>
              <a:t>Access to Dementia Treatment: Challenges &amp; Solutions </a:t>
            </a:r>
            <a:r>
              <a:rPr lang="en-US" sz="2400" b="1" i="1" dirty="0">
                <a:solidFill>
                  <a:srgbClr val="0070C0"/>
                </a:solidFill>
                <a:latin typeface="Calibri" panose="020F0502020204030204" pitchFamily="34" charset="0"/>
                <a:cs typeface="Times New Roman" panose="02020603050405020304" pitchFamily="18" charset="0"/>
              </a:rPr>
              <a:t>(20 min) </a:t>
            </a:r>
          </a:p>
          <a:p>
            <a:pPr marL="457200" indent="-457200" defTabSz="914400">
              <a:lnSpc>
                <a:spcPct val="107000"/>
              </a:lnSpc>
              <a:spcAft>
                <a:spcPts val="2000"/>
              </a:spcAft>
              <a:buClr>
                <a:srgbClr val="000000"/>
              </a:buClr>
              <a:buSzPct val="100000"/>
              <a:buFont typeface="+mj-lt"/>
              <a:buAutoNum type="arabicPeriod" startAt="4"/>
              <a:defRPr/>
            </a:pPr>
            <a:r>
              <a:rPr lang="en-US" sz="2400" b="1" dirty="0">
                <a:solidFill>
                  <a:srgbClr val="000000"/>
                </a:solidFill>
                <a:latin typeface="Calibri" panose="020F0502020204030204" pitchFamily="34" charset="0"/>
                <a:cs typeface="Times New Roman" panose="02020603050405020304" pitchFamily="18" charset="0"/>
              </a:rPr>
              <a:t>Next Steps and Final Roll Call </a:t>
            </a:r>
            <a:r>
              <a:rPr lang="en-US" sz="2400" b="1" i="1" dirty="0">
                <a:solidFill>
                  <a:srgbClr val="0070C0"/>
                </a:solidFill>
                <a:latin typeface="Calibri" panose="020F0502020204030204" pitchFamily="34" charset="0"/>
                <a:cs typeface="Times New Roman" panose="02020603050405020304" pitchFamily="18" charset="0"/>
              </a:rPr>
              <a:t>(5 min)</a:t>
            </a:r>
            <a:endParaRPr lang="en-US" sz="1200" b="1" i="1" dirty="0">
              <a:solidFill>
                <a:srgbClr val="FF00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12148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0F6209D3-3D1A-15CC-C77F-9F9A57B3FC90}"/>
              </a:ext>
            </a:extLst>
          </p:cNvPr>
          <p:cNvSpPr txBox="1"/>
          <p:nvPr/>
        </p:nvSpPr>
        <p:spPr>
          <a:xfrm>
            <a:off x="714533" y="1455044"/>
            <a:ext cx="4572000" cy="1131079"/>
          </a:xfrm>
          <a:prstGeom prst="rect">
            <a:avLst/>
          </a:prstGeom>
          <a:noFill/>
        </p:spPr>
        <p:txBody>
          <a:bodyPr wrap="square">
            <a:spAutoFit/>
          </a:bodyPr>
          <a:lstStyle/>
          <a:p>
            <a:pPr defTabSz="685800"/>
            <a:r>
              <a:rPr lang="en-US" sz="1350" dirty="0">
                <a:solidFill>
                  <a:prstClr val="black"/>
                </a:solidFill>
                <a:latin typeface="Palatino Linotype" panose="02040502050505030304" pitchFamily="18" charset="0"/>
              </a:rPr>
              <a:t>PACE takes care of the whole person. You might say we were the pioneers 30 years ago in understanding the social determinants of health.  The IDT embraces each participant uniquely and does whatever is necessary for that individual to thrive. </a:t>
            </a:r>
            <a:endParaRPr lang="en-US" sz="1350" dirty="0">
              <a:solidFill>
                <a:prstClr val="black"/>
              </a:solidFill>
              <a:latin typeface="Calibri" panose="020F0502020204030204"/>
            </a:endParaRPr>
          </a:p>
        </p:txBody>
      </p:sp>
      <p:pic>
        <p:nvPicPr>
          <p:cNvPr id="7" name="Picture 6" descr="A picture containing colorful&#10;&#10;Description automatically generated">
            <a:extLst>
              <a:ext uri="{FF2B5EF4-FFF2-40B4-BE49-F238E27FC236}">
                <a16:creationId xmlns:a16="http://schemas.microsoft.com/office/drawing/2014/main" id="{E0353242-3E7B-EE56-287C-D50F0D41007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877" r="9055"/>
          <a:stretch/>
        </p:blipFill>
        <p:spPr>
          <a:xfrm>
            <a:off x="4154505" y="2563040"/>
            <a:ext cx="3596054" cy="3367469"/>
          </a:xfrm>
          <a:prstGeom prst="rect">
            <a:avLst/>
          </a:prstGeom>
        </p:spPr>
      </p:pic>
      <p:sp>
        <p:nvSpPr>
          <p:cNvPr id="9" name="TextBox 8">
            <a:extLst>
              <a:ext uri="{FF2B5EF4-FFF2-40B4-BE49-F238E27FC236}">
                <a16:creationId xmlns:a16="http://schemas.microsoft.com/office/drawing/2014/main" id="{F639CBBF-54D8-ACB3-78F0-5772FC141606}"/>
              </a:ext>
            </a:extLst>
          </p:cNvPr>
          <p:cNvSpPr txBox="1"/>
          <p:nvPr/>
        </p:nvSpPr>
        <p:spPr>
          <a:xfrm>
            <a:off x="6676769" y="5603697"/>
            <a:ext cx="1073789" cy="253916"/>
          </a:xfrm>
          <a:prstGeom prst="rect">
            <a:avLst/>
          </a:prstGeom>
          <a:solidFill>
            <a:srgbClr val="000000"/>
          </a:solidFill>
        </p:spPr>
        <p:txBody>
          <a:bodyPr wrap="square" rtlCol="0">
            <a:spAutoFit/>
          </a:bodyPr>
          <a:lstStyle/>
          <a:p>
            <a:pPr algn="r" defTabSz="685800">
              <a:spcAft>
                <a:spcPts val="450"/>
              </a:spcAft>
            </a:pPr>
            <a:r>
              <a:rPr lang="en-US" sz="525" dirty="0">
                <a:solidFill>
                  <a:srgbClr val="FFFFFF"/>
                </a:solidFill>
                <a:latin typeface="Calibri" panose="020F0502020204030204"/>
                <a:hlinkClick r:id="rId4" tooltip="https://scherlund.blogspot.com/2019/03/why-learning-should-be-holistic.html">
                  <a:extLst>
                    <a:ext uri="{A12FA001-AC4F-418D-AE19-62706E023703}">
                      <ahyp:hlinkClr xmlns:ahyp="http://schemas.microsoft.com/office/drawing/2018/hyperlinkcolor" val="tx"/>
                    </a:ext>
                  </a:extLst>
                </a:hlinkClick>
              </a:rPr>
              <a:t>This Photo</a:t>
            </a:r>
            <a:r>
              <a:rPr lang="en-US" sz="525" dirty="0">
                <a:solidFill>
                  <a:srgbClr val="FFFFFF"/>
                </a:solidFill>
                <a:latin typeface="Calibri" panose="020F0502020204030204"/>
              </a:rPr>
              <a:t> by Unknown Author is licensed under </a:t>
            </a:r>
            <a:r>
              <a:rPr lang="en-US" sz="525" dirty="0">
                <a:solidFill>
                  <a:srgbClr val="FFFFFF"/>
                </a:solidFill>
                <a:latin typeface="Calibri" panose="020F0502020204030204"/>
                <a:hlinkClick r:id="rId5" tooltip="https://creativecommons.org/licenses/by/3.0/">
                  <a:extLst>
                    <a:ext uri="{A12FA001-AC4F-418D-AE19-62706E023703}">
                      <ahyp:hlinkClr xmlns:ahyp="http://schemas.microsoft.com/office/drawing/2018/hyperlinkcolor" val="tx"/>
                    </a:ext>
                  </a:extLst>
                </a:hlinkClick>
              </a:rPr>
              <a:t>CC BY</a:t>
            </a:r>
            <a:endParaRPr lang="en-US" sz="525" dirty="0">
              <a:solidFill>
                <a:srgbClr val="FFFFFF"/>
              </a:solidFill>
              <a:latin typeface="Calibri" panose="020F0502020204030204"/>
            </a:endParaRPr>
          </a:p>
        </p:txBody>
      </p:sp>
    </p:spTree>
    <p:extLst>
      <p:ext uri="{BB962C8B-B14F-4D97-AF65-F5344CB8AC3E}">
        <p14:creationId xmlns:p14="http://schemas.microsoft.com/office/powerpoint/2010/main" val="2922145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5" descr="A picture containing text, person, indoor, screenshot&#10;&#10;Description automatically generated">
            <a:extLst>
              <a:ext uri="{FF2B5EF4-FFF2-40B4-BE49-F238E27FC236}">
                <a16:creationId xmlns:a16="http://schemas.microsoft.com/office/drawing/2014/main" id="{DE10B89D-E25D-C274-52AE-AD92358DE98E}"/>
              </a:ext>
            </a:extLst>
          </p:cNvPr>
          <p:cNvPicPr>
            <a:picLocks noChangeAspect="1"/>
          </p:cNvPicPr>
          <p:nvPr/>
        </p:nvPicPr>
        <p:blipFill>
          <a:blip r:embed="rId3"/>
          <a:stretch>
            <a:fillRect/>
          </a:stretch>
        </p:blipFill>
        <p:spPr>
          <a:xfrm>
            <a:off x="3155866" y="1029883"/>
            <a:ext cx="5867399" cy="4798235"/>
          </a:xfrm>
          <a:prstGeom prst="rect">
            <a:avLst/>
          </a:prstGeom>
        </p:spPr>
      </p:pic>
      <p:sp>
        <p:nvSpPr>
          <p:cNvPr id="6" name="Title 1">
            <a:extLst>
              <a:ext uri="{FF2B5EF4-FFF2-40B4-BE49-F238E27FC236}">
                <a16:creationId xmlns:a16="http://schemas.microsoft.com/office/drawing/2014/main" id="{39E725C6-547C-65CF-D68F-C045B12B8352}"/>
              </a:ext>
            </a:extLst>
          </p:cNvPr>
          <p:cNvSpPr txBox="1">
            <a:spLocks/>
          </p:cNvSpPr>
          <p:nvPr/>
        </p:nvSpPr>
        <p:spPr>
          <a:xfrm>
            <a:off x="322106" y="774426"/>
            <a:ext cx="2547257" cy="346522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en-US" sz="1800" dirty="0">
                <a:solidFill>
                  <a:prstClr val="black"/>
                </a:solidFill>
                <a:latin typeface="Palatino Linotype" panose="02040502050505030304" pitchFamily="18" charset="0"/>
                <a:ea typeface="+mj-lt"/>
                <a:cs typeface="Calibri Light" panose="020F0302020204030204"/>
              </a:rPr>
              <a:t>"PACE </a:t>
            </a:r>
            <a:r>
              <a:rPr lang="en-US" sz="1800" i="1" dirty="0">
                <a:solidFill>
                  <a:prstClr val="black"/>
                </a:solidFill>
                <a:latin typeface="Palatino Linotype" panose="02040502050505030304" pitchFamily="18" charset="0"/>
                <a:ea typeface="+mj-lt"/>
                <a:cs typeface="Calibri Light" panose="020F0302020204030204"/>
              </a:rPr>
              <a:t>was the Holy Grail</a:t>
            </a:r>
            <a:r>
              <a:rPr lang="en-US" sz="1800" dirty="0">
                <a:solidFill>
                  <a:prstClr val="black"/>
                </a:solidFill>
                <a:latin typeface="Palatino Linotype" panose="02040502050505030304" pitchFamily="18" charset="0"/>
                <a:ea typeface="+mj-lt"/>
                <a:cs typeface="Calibri Light" panose="020F0302020204030204"/>
              </a:rPr>
              <a:t> of treatment the couple was searching for. PACE made it possible to both: support Tracy as a caregiver and give Jimmy the freedom and independence he needed."</a:t>
            </a:r>
            <a:endParaRPr lang="en-US" sz="1800" dirty="0">
              <a:solidFill>
                <a:prstClr val="black"/>
              </a:solidFill>
              <a:latin typeface="Palatino Linotype" panose="02040502050505030304" pitchFamily="18" charset="0"/>
            </a:endParaRPr>
          </a:p>
        </p:txBody>
      </p:sp>
      <p:sp>
        <p:nvSpPr>
          <p:cNvPr id="9" name="TextBox 8">
            <a:extLst>
              <a:ext uri="{FF2B5EF4-FFF2-40B4-BE49-F238E27FC236}">
                <a16:creationId xmlns:a16="http://schemas.microsoft.com/office/drawing/2014/main" id="{9DF9ADFA-F749-C545-EA31-7E0D46E71956}"/>
              </a:ext>
            </a:extLst>
          </p:cNvPr>
          <p:cNvSpPr txBox="1"/>
          <p:nvPr/>
        </p:nvSpPr>
        <p:spPr>
          <a:xfrm>
            <a:off x="169182" y="4654113"/>
            <a:ext cx="3191471" cy="577081"/>
          </a:xfrm>
          <a:prstGeom prst="rect">
            <a:avLst/>
          </a:prstGeom>
          <a:noFill/>
        </p:spPr>
        <p:txBody>
          <a:bodyPr wrap="square">
            <a:spAutoFit/>
          </a:bodyPr>
          <a:lstStyle/>
          <a:p>
            <a:pPr defTabSz="685800"/>
            <a:r>
              <a:rPr lang="en-US" sz="1050" dirty="0">
                <a:solidFill>
                  <a:prstClr val="black"/>
                </a:solidFill>
                <a:latin typeface="Palatino Linotype" panose="02040502050505030304" pitchFamily="18" charset="0"/>
                <a:ea typeface="+mn-lt"/>
                <a:cs typeface="Calibri" panose="020F0502020204030204"/>
                <a:hlinkClick r:id="rId4"/>
              </a:rPr>
              <a:t>https://www.lowellsun.com/2022/09/04/local-couple-take-on-husbands-spinal-cord-injury/</a:t>
            </a:r>
            <a:endParaRPr lang="en-US" sz="1050" dirty="0">
              <a:solidFill>
                <a:prstClr val="black"/>
              </a:solidFill>
              <a:latin typeface="Palatino Linotype" panose="02040502050505030304" pitchFamily="18" charset="0"/>
              <a:ea typeface="+mn-lt"/>
              <a:cs typeface="Calibri" panose="020F0502020204030204"/>
            </a:endParaRPr>
          </a:p>
          <a:p>
            <a:pPr defTabSz="685800"/>
            <a:endParaRPr lang="en-US" sz="1050" dirty="0">
              <a:solidFill>
                <a:prstClr val="black"/>
              </a:solidFill>
              <a:latin typeface="Palatino Linotype" panose="02040502050505030304" pitchFamily="18" charset="0"/>
            </a:endParaRPr>
          </a:p>
        </p:txBody>
      </p:sp>
    </p:spTree>
    <p:extLst>
      <p:ext uri="{BB962C8B-B14F-4D97-AF65-F5344CB8AC3E}">
        <p14:creationId xmlns:p14="http://schemas.microsoft.com/office/powerpoint/2010/main" val="129025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4" descr="A white rectangular sign with blue text&#10;&#10;Description automatically generated with medium confidence">
            <a:extLst>
              <a:ext uri="{FF2B5EF4-FFF2-40B4-BE49-F238E27FC236}">
                <a16:creationId xmlns:a16="http://schemas.microsoft.com/office/drawing/2014/main" id="{8921B163-84DD-333D-523C-F8CAE93AEDD7}"/>
              </a:ext>
            </a:extLst>
          </p:cNvPr>
          <p:cNvPicPr>
            <a:picLocks noChangeAspect="1"/>
          </p:cNvPicPr>
          <p:nvPr/>
        </p:nvPicPr>
        <p:blipFill>
          <a:blip r:embed="rId3"/>
          <a:stretch>
            <a:fillRect/>
          </a:stretch>
        </p:blipFill>
        <p:spPr>
          <a:xfrm>
            <a:off x="4169388" y="869901"/>
            <a:ext cx="4984960" cy="4984960"/>
          </a:xfrm>
          <a:prstGeom prst="rect">
            <a:avLst/>
          </a:prstGeom>
        </p:spPr>
      </p:pic>
      <p:sp>
        <p:nvSpPr>
          <p:cNvPr id="7" name="Content Placeholder 65">
            <a:extLst>
              <a:ext uri="{FF2B5EF4-FFF2-40B4-BE49-F238E27FC236}">
                <a16:creationId xmlns:a16="http://schemas.microsoft.com/office/drawing/2014/main" id="{B1597F34-304D-FA05-AF69-970A8A54D17F}"/>
              </a:ext>
            </a:extLst>
          </p:cNvPr>
          <p:cNvSpPr txBox="1">
            <a:spLocks/>
          </p:cNvSpPr>
          <p:nvPr/>
        </p:nvSpPr>
        <p:spPr>
          <a:xfrm>
            <a:off x="75259" y="2722219"/>
            <a:ext cx="4094129" cy="1413562"/>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4050" b="1" dirty="0">
                <a:solidFill>
                  <a:srgbClr val="00B050"/>
                </a:solidFill>
                <a:latin typeface="Palatino Linotype" panose="02040502050505030304" pitchFamily="18" charset="0"/>
                <a:cs typeface="Calibri"/>
              </a:rPr>
              <a:t>66%</a:t>
            </a:r>
            <a:r>
              <a:rPr lang="en-US" sz="2700" b="1" dirty="0">
                <a:solidFill>
                  <a:srgbClr val="00B050"/>
                </a:solidFill>
                <a:latin typeface="Palatino Linotype" panose="02040502050505030304" pitchFamily="18" charset="0"/>
                <a:cs typeface="Calibri"/>
              </a:rPr>
              <a:t> </a:t>
            </a:r>
            <a:r>
              <a:rPr lang="en-US" sz="2700" dirty="0">
                <a:solidFill>
                  <a:prstClr val="black"/>
                </a:solidFill>
                <a:latin typeface="Palatino Linotype" panose="02040502050505030304" pitchFamily="18" charset="0"/>
                <a:cs typeface="Calibri"/>
              </a:rPr>
              <a:t>with a behavioral health condition</a:t>
            </a:r>
          </a:p>
        </p:txBody>
      </p:sp>
    </p:spTree>
    <p:extLst>
      <p:ext uri="{BB962C8B-B14F-4D97-AF65-F5344CB8AC3E}">
        <p14:creationId xmlns:p14="http://schemas.microsoft.com/office/powerpoint/2010/main" val="69611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4" descr="A white and orange poster with blue text&#10;&#10;Description automatically generated with medium confidence">
            <a:extLst>
              <a:ext uri="{FF2B5EF4-FFF2-40B4-BE49-F238E27FC236}">
                <a16:creationId xmlns:a16="http://schemas.microsoft.com/office/drawing/2014/main" id="{016D693D-7E8F-2FB1-8D82-DB8C71298216}"/>
              </a:ext>
            </a:extLst>
          </p:cNvPr>
          <p:cNvPicPr>
            <a:picLocks noChangeAspect="1"/>
          </p:cNvPicPr>
          <p:nvPr/>
        </p:nvPicPr>
        <p:blipFill rotWithShape="1">
          <a:blip r:embed="rId3"/>
          <a:srcRect b="32813"/>
          <a:stretch/>
        </p:blipFill>
        <p:spPr>
          <a:xfrm>
            <a:off x="311458" y="2076831"/>
            <a:ext cx="4025093" cy="2704338"/>
          </a:xfrm>
          <a:prstGeom prst="rect">
            <a:avLst/>
          </a:prstGeom>
        </p:spPr>
      </p:pic>
      <p:pic>
        <p:nvPicPr>
          <p:cNvPr id="6" name="Picture 5" descr="A poster with text and images&#10;&#10;Description automatically generated with medium confidence">
            <a:extLst>
              <a:ext uri="{FF2B5EF4-FFF2-40B4-BE49-F238E27FC236}">
                <a16:creationId xmlns:a16="http://schemas.microsoft.com/office/drawing/2014/main" id="{5565E11B-7E3E-99AC-5AB1-84BE5A8E3F76}"/>
              </a:ext>
            </a:extLst>
          </p:cNvPr>
          <p:cNvPicPr>
            <a:picLocks noChangeAspect="1"/>
          </p:cNvPicPr>
          <p:nvPr/>
        </p:nvPicPr>
        <p:blipFill rotWithShape="1">
          <a:blip r:embed="rId4"/>
          <a:srcRect b="26562"/>
          <a:stretch/>
        </p:blipFill>
        <p:spPr>
          <a:xfrm>
            <a:off x="4951503" y="2076831"/>
            <a:ext cx="3881039" cy="2850158"/>
          </a:xfrm>
          <a:prstGeom prst="rect">
            <a:avLst/>
          </a:prstGeom>
        </p:spPr>
      </p:pic>
      <p:sp>
        <p:nvSpPr>
          <p:cNvPr id="9" name="TextBox 8">
            <a:extLst>
              <a:ext uri="{FF2B5EF4-FFF2-40B4-BE49-F238E27FC236}">
                <a16:creationId xmlns:a16="http://schemas.microsoft.com/office/drawing/2014/main" id="{12B60659-48E8-A192-A89A-317CE77556DC}"/>
              </a:ext>
            </a:extLst>
          </p:cNvPr>
          <p:cNvSpPr txBox="1"/>
          <p:nvPr/>
        </p:nvSpPr>
        <p:spPr>
          <a:xfrm>
            <a:off x="2250346" y="1173444"/>
            <a:ext cx="4575572" cy="715581"/>
          </a:xfrm>
          <a:prstGeom prst="rect">
            <a:avLst/>
          </a:prstGeom>
          <a:noFill/>
        </p:spPr>
        <p:txBody>
          <a:bodyPr wrap="square">
            <a:spAutoFit/>
          </a:bodyPr>
          <a:lstStyle/>
          <a:p>
            <a:pPr algn="ctr" defTabSz="685800">
              <a:lnSpc>
                <a:spcPct val="90000"/>
              </a:lnSpc>
              <a:spcBef>
                <a:spcPct val="0"/>
              </a:spcBef>
              <a:spcAft>
                <a:spcPts val="450"/>
              </a:spcAft>
            </a:pPr>
            <a:r>
              <a:rPr lang="en-US" sz="4500" b="1" dirty="0">
                <a:solidFill>
                  <a:srgbClr val="FFC000"/>
                </a:solidFill>
                <a:latin typeface="Palatino Linotype" panose="02040502050505030304" pitchFamily="18" charset="0"/>
                <a:cs typeface="Arial"/>
              </a:rPr>
              <a:t>PACE Value</a:t>
            </a:r>
          </a:p>
        </p:txBody>
      </p:sp>
    </p:spTree>
    <p:extLst>
      <p:ext uri="{BB962C8B-B14F-4D97-AF65-F5344CB8AC3E}">
        <p14:creationId xmlns:p14="http://schemas.microsoft.com/office/powerpoint/2010/main" val="140289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pic>
        <p:nvPicPr>
          <p:cNvPr id="5" name="Picture 4" descr="A close-up of a sign&#10;&#10;Description automatically generated">
            <a:extLst>
              <a:ext uri="{FF2B5EF4-FFF2-40B4-BE49-F238E27FC236}">
                <a16:creationId xmlns:a16="http://schemas.microsoft.com/office/drawing/2014/main" id="{53CD3391-87FE-7191-A19F-B04B4CDBA312}"/>
              </a:ext>
            </a:extLst>
          </p:cNvPr>
          <p:cNvPicPr>
            <a:picLocks noChangeAspect="1"/>
          </p:cNvPicPr>
          <p:nvPr/>
        </p:nvPicPr>
        <p:blipFill rotWithShape="1">
          <a:blip r:embed="rId3"/>
          <a:srcRect b="27344"/>
          <a:stretch/>
        </p:blipFill>
        <p:spPr>
          <a:xfrm>
            <a:off x="1871945" y="1028074"/>
            <a:ext cx="5400110" cy="3923502"/>
          </a:xfrm>
          <a:prstGeom prst="rect">
            <a:avLst/>
          </a:prstGeom>
        </p:spPr>
      </p:pic>
    </p:spTree>
    <p:extLst>
      <p:ext uri="{BB962C8B-B14F-4D97-AF65-F5344CB8AC3E}">
        <p14:creationId xmlns:p14="http://schemas.microsoft.com/office/powerpoint/2010/main" val="7153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2BFAC1EB-2616-38F4-74A6-BC4B75071820}"/>
              </a:ext>
            </a:extLst>
          </p:cNvPr>
          <p:cNvSpPr txBox="1"/>
          <p:nvPr/>
        </p:nvSpPr>
        <p:spPr>
          <a:xfrm>
            <a:off x="3380779" y="3132652"/>
            <a:ext cx="4575572" cy="1131079"/>
          </a:xfrm>
          <a:prstGeom prst="rect">
            <a:avLst/>
          </a:prstGeom>
          <a:noFill/>
        </p:spPr>
        <p:txBody>
          <a:bodyPr wrap="square">
            <a:spAutoFit/>
          </a:bodyPr>
          <a:lstStyle/>
          <a:p>
            <a:pPr algn="ctr" defTabSz="685800"/>
            <a:r>
              <a:rPr lang="en-US" sz="1350" dirty="0">
                <a:solidFill>
                  <a:prstClr val="black"/>
                </a:solidFill>
                <a:latin typeface="Palatino Linotype" panose="02040502050505030304" pitchFamily="18" charset="0"/>
                <a:cs typeface="Arial" panose="020B0604020202020204" pitchFamily="34" charset="0"/>
              </a:rPr>
              <a:t>Study conducted by the U.S. Department of Health and Human Services, Office of the Assistant Secretary for Planning:</a:t>
            </a:r>
            <a:br>
              <a:rPr lang="en-US" sz="1350" dirty="0">
                <a:solidFill>
                  <a:prstClr val="black"/>
                </a:solidFill>
                <a:latin typeface="Palatino Linotype" panose="02040502050505030304" pitchFamily="18" charset="0"/>
                <a:cs typeface="Arial" panose="020B0604020202020204" pitchFamily="34" charset="0"/>
              </a:rPr>
            </a:br>
            <a:r>
              <a:rPr lang="en-US" sz="1350" dirty="0">
                <a:solidFill>
                  <a:prstClr val="black"/>
                </a:solidFill>
                <a:latin typeface="Palatino Linotype" panose="02040502050505030304" pitchFamily="18" charset="0"/>
                <a:cs typeface="Arial" panose="020B0604020202020204" pitchFamily="34" charset="0"/>
                <a:hlinkClick r:id="rId3"/>
              </a:rPr>
              <a:t>Comparing Outcomes for Dual-Eligible Beneficiaries</a:t>
            </a:r>
            <a:br>
              <a:rPr lang="en-US" sz="1350" dirty="0">
                <a:solidFill>
                  <a:prstClr val="black"/>
                </a:solidFill>
                <a:latin typeface="Palatino Linotype" panose="02040502050505030304" pitchFamily="18" charset="0"/>
                <a:cs typeface="Arial" panose="020B0604020202020204" pitchFamily="34" charset="0"/>
                <a:hlinkClick r:id="rId3"/>
              </a:rPr>
            </a:br>
            <a:r>
              <a:rPr lang="en-US" sz="1350" dirty="0">
                <a:solidFill>
                  <a:prstClr val="black"/>
                </a:solidFill>
                <a:latin typeface="Palatino Linotype" panose="02040502050505030304" pitchFamily="18" charset="0"/>
                <a:cs typeface="Arial" panose="020B0604020202020204" pitchFamily="34" charset="0"/>
                <a:hlinkClick r:id="rId3"/>
              </a:rPr>
              <a:t>in Integrated Care</a:t>
            </a:r>
            <a:endParaRPr lang="en-US" sz="1350" dirty="0">
              <a:solidFill>
                <a:prstClr val="black"/>
              </a:solidFill>
              <a:latin typeface="Palatino Linotype" panose="02040502050505030304" pitchFamily="18" charset="0"/>
              <a:cs typeface="Arial" panose="020B0604020202020204" pitchFamily="34" charset="0"/>
            </a:endParaRPr>
          </a:p>
        </p:txBody>
      </p:sp>
      <p:sp>
        <p:nvSpPr>
          <p:cNvPr id="9" name="TextBox 8">
            <a:extLst>
              <a:ext uri="{FF2B5EF4-FFF2-40B4-BE49-F238E27FC236}">
                <a16:creationId xmlns:a16="http://schemas.microsoft.com/office/drawing/2014/main" id="{60C5BDDB-5058-B909-87C3-C15E1E6052FC}"/>
              </a:ext>
            </a:extLst>
          </p:cNvPr>
          <p:cNvSpPr txBox="1"/>
          <p:nvPr/>
        </p:nvSpPr>
        <p:spPr>
          <a:xfrm>
            <a:off x="3380779" y="1493670"/>
            <a:ext cx="4575572" cy="1338828"/>
          </a:xfrm>
          <a:prstGeom prst="rect">
            <a:avLst/>
          </a:prstGeom>
          <a:noFill/>
        </p:spPr>
        <p:txBody>
          <a:bodyPr wrap="square">
            <a:spAutoFit/>
          </a:bodyPr>
          <a:lstStyle/>
          <a:p>
            <a:pPr defTabSz="685800"/>
            <a:r>
              <a:rPr lang="en-US" sz="2700" dirty="0">
                <a:solidFill>
                  <a:prstClr val="black"/>
                </a:solidFill>
                <a:latin typeface="Palatino Linotype" panose="02040502050505030304" pitchFamily="18" charset="0"/>
                <a:cs typeface="Arial" panose="020B0604020202020204" pitchFamily="34" charset="0"/>
              </a:rPr>
              <a:t>ASPE Finds PACE to Be a Consistently ‘High Performer</a:t>
            </a:r>
            <a:r>
              <a:rPr lang="en-US" sz="1350" dirty="0">
                <a:solidFill>
                  <a:prstClr val="black"/>
                </a:solidFill>
                <a:latin typeface="Calibri" panose="020F0502020204030204"/>
                <a:cs typeface="Arial" panose="020B0604020202020204" pitchFamily="34" charset="0"/>
              </a:rPr>
              <a:t>’</a:t>
            </a:r>
            <a:endParaRPr lang="en-US" sz="1350" dirty="0">
              <a:solidFill>
                <a:prstClr val="black"/>
              </a:solidFill>
              <a:latin typeface="Calibri" panose="020F0502020204030204"/>
            </a:endParaRPr>
          </a:p>
        </p:txBody>
      </p:sp>
      <p:pic>
        <p:nvPicPr>
          <p:cNvPr id="13" name="Picture 12" descr="Stethoscope">
            <a:extLst>
              <a:ext uri="{FF2B5EF4-FFF2-40B4-BE49-F238E27FC236}">
                <a16:creationId xmlns:a16="http://schemas.microsoft.com/office/drawing/2014/main" id="{D58E09BF-8A7E-F246-4428-FB46E3358CE3}"/>
              </a:ext>
            </a:extLst>
          </p:cNvPr>
          <p:cNvPicPr>
            <a:picLocks noChangeAspect="1"/>
          </p:cNvPicPr>
          <p:nvPr/>
        </p:nvPicPr>
        <p:blipFill rotWithShape="1">
          <a:blip r:embed="rId4"/>
          <a:srcRect l="34107" r="20561" b="-1"/>
          <a:stretch/>
        </p:blipFill>
        <p:spPr>
          <a:xfrm>
            <a:off x="-1" y="882371"/>
            <a:ext cx="2568820" cy="378261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615249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9" name="TextBox 8">
            <a:extLst>
              <a:ext uri="{FF2B5EF4-FFF2-40B4-BE49-F238E27FC236}">
                <a16:creationId xmlns:a16="http://schemas.microsoft.com/office/drawing/2014/main" id="{4D3E49F2-7A80-E7B1-AD42-693EDB57CF30}"/>
              </a:ext>
            </a:extLst>
          </p:cNvPr>
          <p:cNvSpPr txBox="1"/>
          <p:nvPr/>
        </p:nvSpPr>
        <p:spPr>
          <a:xfrm>
            <a:off x="3768923" y="2254271"/>
            <a:ext cx="4575572" cy="1938992"/>
          </a:xfrm>
          <a:prstGeom prst="rect">
            <a:avLst/>
          </a:prstGeom>
          <a:noFill/>
        </p:spPr>
        <p:txBody>
          <a:bodyPr wrap="square">
            <a:spAutoFit/>
          </a:bodyPr>
          <a:lstStyle/>
          <a:p>
            <a:pPr defTabSz="685800"/>
            <a:r>
              <a:rPr lang="en-US" sz="2400" b="1" dirty="0">
                <a:solidFill>
                  <a:srgbClr val="FFC000"/>
                </a:solidFill>
                <a:latin typeface="Palatino Linotype" panose="02040502050505030304" pitchFamily="18" charset="0"/>
              </a:rPr>
              <a:t>Want to Learn More about PACE and Housing?</a:t>
            </a:r>
            <a:br>
              <a:rPr lang="en-US" sz="2400" b="1" dirty="0">
                <a:solidFill>
                  <a:srgbClr val="FFC000"/>
                </a:solidFill>
                <a:latin typeface="Palatino Linotype" panose="02040502050505030304" pitchFamily="18" charset="0"/>
              </a:rPr>
            </a:br>
            <a:br>
              <a:rPr lang="en-US" sz="2400" b="1" dirty="0">
                <a:solidFill>
                  <a:srgbClr val="FFC000"/>
                </a:solidFill>
                <a:latin typeface="Palatino Linotype" panose="02040502050505030304" pitchFamily="18" charset="0"/>
              </a:rPr>
            </a:br>
            <a:r>
              <a:rPr lang="en-US" sz="2400" b="1" dirty="0">
                <a:solidFill>
                  <a:srgbClr val="4472C4"/>
                </a:solidFill>
                <a:latin typeface="Palatino Linotype" panose="02040502050505030304" pitchFamily="18" charset="0"/>
                <a:hlinkClick r:id="rId3">
                  <a:extLst>
                    <a:ext uri="{A12FA001-AC4F-418D-AE19-62706E023703}">
                      <ahyp:hlinkClr xmlns:ahyp="http://schemas.microsoft.com/office/drawing/2018/hyperlinkcolor" val="tx"/>
                    </a:ext>
                  </a:extLst>
                </a:hlinkClick>
              </a:rPr>
              <a:t>Download PACE and Housing </a:t>
            </a:r>
            <a:r>
              <a:rPr lang="en-US" sz="2400" b="1" dirty="0">
                <a:solidFill>
                  <a:srgbClr val="FFC000"/>
                </a:solidFill>
                <a:latin typeface="Palatino Linotype" panose="02040502050505030304" pitchFamily="18" charset="0"/>
              </a:rPr>
              <a:t>Report Today!</a:t>
            </a:r>
            <a:endParaRPr lang="en-US" sz="2400" b="1" dirty="0">
              <a:solidFill>
                <a:srgbClr val="FFC000"/>
              </a:solidFill>
              <a:latin typeface="Calibri" panose="020F0502020204030204"/>
            </a:endParaRPr>
          </a:p>
        </p:txBody>
      </p:sp>
      <p:pic>
        <p:nvPicPr>
          <p:cNvPr id="13" name="Picture 12">
            <a:extLst>
              <a:ext uri="{FF2B5EF4-FFF2-40B4-BE49-F238E27FC236}">
                <a16:creationId xmlns:a16="http://schemas.microsoft.com/office/drawing/2014/main" id="{D459C8A9-F167-E121-75FC-87845AF99FE4}"/>
              </a:ext>
            </a:extLst>
          </p:cNvPr>
          <p:cNvPicPr>
            <a:picLocks noChangeAspect="1"/>
          </p:cNvPicPr>
          <p:nvPr/>
        </p:nvPicPr>
        <p:blipFill>
          <a:blip r:embed="rId4"/>
          <a:stretch>
            <a:fillRect/>
          </a:stretch>
        </p:blipFill>
        <p:spPr>
          <a:xfrm>
            <a:off x="567939" y="1433875"/>
            <a:ext cx="2623531" cy="3396158"/>
          </a:xfrm>
          <a:prstGeom prst="rect">
            <a:avLst/>
          </a:prstGeom>
        </p:spPr>
      </p:pic>
    </p:spTree>
    <p:extLst>
      <p:ext uri="{BB962C8B-B14F-4D97-AF65-F5344CB8AC3E}">
        <p14:creationId xmlns:p14="http://schemas.microsoft.com/office/powerpoint/2010/main" val="112953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F5AE30D6-F190-9F45-3DB0-A9AB857D4A48}"/>
              </a:ext>
            </a:extLst>
          </p:cNvPr>
          <p:cNvSpPr txBox="1"/>
          <p:nvPr/>
        </p:nvSpPr>
        <p:spPr>
          <a:xfrm>
            <a:off x="582126" y="1071697"/>
            <a:ext cx="4572000" cy="4385816"/>
          </a:xfrm>
          <a:prstGeom prst="rect">
            <a:avLst/>
          </a:prstGeom>
          <a:noFill/>
        </p:spPr>
        <p:txBody>
          <a:bodyPr wrap="square">
            <a:spAutoFit/>
          </a:bodyPr>
          <a:lstStyle/>
          <a:p>
            <a:pPr defTabSz="685800"/>
            <a:r>
              <a:rPr lang="en-US" sz="2700" u="sng" dirty="0">
                <a:solidFill>
                  <a:prstClr val="black"/>
                </a:solidFill>
                <a:latin typeface="Palatino Linotype" panose="02040502050505030304" pitchFamily="18" charset="0"/>
              </a:rPr>
              <a:t>Contact:</a:t>
            </a:r>
          </a:p>
          <a:p>
            <a:pPr defTabSz="685800"/>
            <a:r>
              <a:rPr lang="en-US" b="1" dirty="0">
                <a:solidFill>
                  <a:prstClr val="black"/>
                </a:solidFill>
                <a:latin typeface="Palatino Linotype" panose="02040502050505030304" pitchFamily="18" charset="0"/>
              </a:rPr>
              <a:t>Jennifer Maynard</a:t>
            </a:r>
            <a:r>
              <a:rPr lang="en-US" dirty="0">
                <a:solidFill>
                  <a:prstClr val="black"/>
                </a:solidFill>
                <a:latin typeface="Palatino Linotype" panose="02040502050505030304" pitchFamily="18" charset="0"/>
              </a:rPr>
              <a:t>, Executive Director</a:t>
            </a:r>
            <a:br>
              <a:rPr lang="en-US" dirty="0">
                <a:solidFill>
                  <a:prstClr val="black"/>
                </a:solidFill>
                <a:latin typeface="Palatino Linotype" panose="02040502050505030304" pitchFamily="18" charset="0"/>
              </a:rPr>
            </a:br>
            <a:r>
              <a:rPr lang="en-US" u="sng" dirty="0">
                <a:solidFill>
                  <a:prstClr val="black"/>
                </a:solidFill>
                <a:latin typeface="Palatino Linotype" panose="02040502050505030304" pitchFamily="18" charset="0"/>
              </a:rPr>
              <a:t>jmaynard</a:t>
            </a:r>
            <a:r>
              <a:rPr lang="en-US" dirty="0">
                <a:solidFill>
                  <a:prstClr val="black"/>
                </a:solidFill>
                <a:latin typeface="Palatino Linotype" panose="02040502050505030304" pitchFamily="18" charset="0"/>
                <a:hlinkClick r:id="rId3">
                  <a:extLst>
                    <a:ext uri="{A12FA001-AC4F-418D-AE19-62706E023703}">
                      <ahyp:hlinkClr xmlns:ahyp="http://schemas.microsoft.com/office/drawing/2018/hyperlinkcolor" val="tx"/>
                    </a:ext>
                  </a:extLst>
                </a:hlinkClick>
              </a:rPr>
              <a:t>@masspace.net</a:t>
            </a:r>
            <a:br>
              <a:rPr lang="en-US" dirty="0">
                <a:solidFill>
                  <a:prstClr val="black"/>
                </a:solidFill>
                <a:latin typeface="Palatino Linotype" panose="02040502050505030304" pitchFamily="18" charset="0"/>
                <a:cs typeface="Calibri Light"/>
              </a:rPr>
            </a:br>
            <a:br>
              <a:rPr lang="en-US" dirty="0">
                <a:solidFill>
                  <a:prstClr val="black"/>
                </a:solidFill>
                <a:latin typeface="Palatino Linotype" panose="02040502050505030304" pitchFamily="18" charset="0"/>
              </a:rPr>
            </a:br>
            <a:r>
              <a:rPr lang="en-US" b="1" dirty="0">
                <a:solidFill>
                  <a:prstClr val="black"/>
                </a:solidFill>
                <a:latin typeface="Palatino Linotype" panose="02040502050505030304" pitchFamily="18" charset="0"/>
              </a:rPr>
              <a:t>Taylor Nelson</a:t>
            </a:r>
            <a:r>
              <a:rPr lang="en-US" dirty="0">
                <a:solidFill>
                  <a:prstClr val="black"/>
                </a:solidFill>
                <a:latin typeface="Palatino Linotype" panose="02040502050505030304" pitchFamily="18" charset="0"/>
              </a:rPr>
              <a:t>, Program and Communications Associate</a:t>
            </a:r>
            <a:br>
              <a:rPr lang="en-US" dirty="0">
                <a:solidFill>
                  <a:prstClr val="black"/>
                </a:solidFill>
                <a:latin typeface="Palatino Linotype" panose="02040502050505030304" pitchFamily="18" charset="0"/>
              </a:rPr>
            </a:br>
            <a:r>
              <a:rPr lang="en-US" dirty="0">
                <a:solidFill>
                  <a:prstClr val="black"/>
                </a:solidFill>
                <a:latin typeface="Palatino Linotype" panose="02040502050505030304" pitchFamily="18" charset="0"/>
                <a:cs typeface="Calibri Light"/>
                <a:hlinkClick r:id="rId4">
                  <a:extLst>
                    <a:ext uri="{A12FA001-AC4F-418D-AE19-62706E023703}">
                      <ahyp:hlinkClr xmlns:ahyp="http://schemas.microsoft.com/office/drawing/2018/hyperlinkcolor" val="tx"/>
                    </a:ext>
                  </a:extLst>
                </a:hlinkClick>
              </a:rPr>
              <a:t>tnelson@masspace.net</a:t>
            </a:r>
            <a:endParaRPr lang="en-US" dirty="0">
              <a:solidFill>
                <a:prstClr val="black"/>
              </a:solidFill>
              <a:latin typeface="Palatino Linotype" panose="02040502050505030304" pitchFamily="18" charset="0"/>
              <a:cs typeface="Calibri Light"/>
            </a:endParaRPr>
          </a:p>
          <a:p>
            <a:pPr defTabSz="685800"/>
            <a:endParaRPr lang="en-US" dirty="0">
              <a:solidFill>
                <a:prstClr val="black"/>
              </a:solidFill>
              <a:latin typeface="Palatino Linotype" panose="02040502050505030304" pitchFamily="18" charset="0"/>
              <a:cs typeface="Calibri Light"/>
            </a:endParaRPr>
          </a:p>
          <a:p>
            <a:pPr defTabSz="685800"/>
            <a:r>
              <a:rPr lang="en-US" sz="2700" u="sng" dirty="0">
                <a:solidFill>
                  <a:prstClr val="black"/>
                </a:solidFill>
                <a:latin typeface="Palatino Linotype" panose="02040502050505030304" pitchFamily="18" charset="0"/>
                <a:cs typeface="Calibri Light"/>
              </a:rPr>
              <a:t>Connect</a:t>
            </a:r>
            <a:r>
              <a:rPr lang="en-US" sz="2700" dirty="0">
                <a:solidFill>
                  <a:prstClr val="black"/>
                </a:solidFill>
                <a:latin typeface="Palatino Linotype" panose="02040502050505030304" pitchFamily="18" charset="0"/>
                <a:cs typeface="Calibri Light"/>
              </a:rPr>
              <a:t>:</a:t>
            </a:r>
          </a:p>
          <a:p>
            <a:pPr defTabSz="685800"/>
            <a:r>
              <a:rPr lang="en-US" dirty="0">
                <a:solidFill>
                  <a:prstClr val="black"/>
                </a:solidFill>
                <a:latin typeface="Calibri" panose="020F0502020204030204"/>
                <a:hlinkClick r:id="rId5"/>
              </a:rPr>
              <a:t>LinkedIn</a:t>
            </a:r>
            <a:endParaRPr lang="en-US" dirty="0">
              <a:solidFill>
                <a:prstClr val="black"/>
              </a:solidFill>
              <a:latin typeface="Calibri" panose="020F0502020204030204"/>
            </a:endParaRPr>
          </a:p>
          <a:p>
            <a:pPr defTabSz="685800"/>
            <a:r>
              <a:rPr lang="en-US" dirty="0">
                <a:solidFill>
                  <a:prstClr val="black"/>
                </a:solidFill>
                <a:latin typeface="Calibri" panose="020F0502020204030204"/>
                <a:hlinkClick r:id="rId6"/>
              </a:rPr>
              <a:t>Facebook</a:t>
            </a:r>
            <a:endParaRPr lang="en-US" dirty="0">
              <a:solidFill>
                <a:prstClr val="black"/>
              </a:solidFill>
              <a:latin typeface="Calibri" panose="020F0502020204030204"/>
            </a:endParaRPr>
          </a:p>
          <a:p>
            <a:pPr defTabSz="685800"/>
            <a:r>
              <a:rPr lang="en-US" dirty="0">
                <a:solidFill>
                  <a:prstClr val="black"/>
                </a:solidFill>
                <a:latin typeface="Calibri" panose="020F0502020204030204"/>
                <a:hlinkClick r:id="rId7"/>
              </a:rPr>
              <a:t>Twitter/X</a:t>
            </a:r>
            <a:endParaRPr lang="en-US" dirty="0">
              <a:solidFill>
                <a:prstClr val="black"/>
              </a:solidFill>
              <a:latin typeface="Calibri" panose="020F0502020204030204"/>
            </a:endParaRPr>
          </a:p>
          <a:p>
            <a:pPr defTabSz="685800"/>
            <a:r>
              <a:rPr lang="en-US" dirty="0">
                <a:solidFill>
                  <a:prstClr val="black"/>
                </a:solidFill>
                <a:latin typeface="Calibri" panose="020F0502020204030204"/>
                <a:hlinkClick r:id="rId8"/>
              </a:rPr>
              <a:t>Vimeo</a:t>
            </a:r>
            <a:endParaRPr lang="en-US" dirty="0">
              <a:solidFill>
                <a:prstClr val="black"/>
              </a:solidFill>
              <a:latin typeface="Calibri" panose="020F0502020204030204"/>
            </a:endParaRPr>
          </a:p>
          <a:p>
            <a:pPr defTabSz="685800"/>
            <a:endParaRPr lang="en-US" sz="2700" dirty="0">
              <a:solidFill>
                <a:prstClr val="black"/>
              </a:solidFill>
              <a:latin typeface="Calibri" panose="020F0502020204030204"/>
            </a:endParaRPr>
          </a:p>
        </p:txBody>
      </p:sp>
      <p:pic>
        <p:nvPicPr>
          <p:cNvPr id="7" name="Picture 4" descr="Logo, company name&#10;&#10;Description automatically generated">
            <a:extLst>
              <a:ext uri="{FF2B5EF4-FFF2-40B4-BE49-F238E27FC236}">
                <a16:creationId xmlns:a16="http://schemas.microsoft.com/office/drawing/2014/main" id="{B1FB3652-9BEA-116D-E4F9-6B04367DD95E}"/>
              </a:ext>
            </a:extLst>
          </p:cNvPr>
          <p:cNvPicPr>
            <a:picLocks noChangeAspect="1"/>
          </p:cNvPicPr>
          <p:nvPr/>
        </p:nvPicPr>
        <p:blipFill>
          <a:blip r:embed="rId9"/>
          <a:stretch>
            <a:fillRect/>
          </a:stretch>
        </p:blipFill>
        <p:spPr>
          <a:xfrm>
            <a:off x="5154126" y="3668218"/>
            <a:ext cx="3706710" cy="1890422"/>
          </a:xfrm>
          <a:prstGeom prst="rect">
            <a:avLst/>
          </a:prstGeom>
        </p:spPr>
      </p:pic>
      <p:sp>
        <p:nvSpPr>
          <p:cNvPr id="5" name="TextBox 4">
            <a:extLst>
              <a:ext uri="{FF2B5EF4-FFF2-40B4-BE49-F238E27FC236}">
                <a16:creationId xmlns:a16="http://schemas.microsoft.com/office/drawing/2014/main" id="{7D2A5214-9A0D-D0C3-84DD-4EAF4E4289C3}"/>
              </a:ext>
            </a:extLst>
          </p:cNvPr>
          <p:cNvSpPr txBox="1"/>
          <p:nvPr/>
        </p:nvSpPr>
        <p:spPr>
          <a:xfrm>
            <a:off x="5410200" y="2366578"/>
            <a:ext cx="2943225" cy="646331"/>
          </a:xfrm>
          <a:prstGeom prst="rect">
            <a:avLst/>
          </a:prstGeom>
          <a:noFill/>
        </p:spPr>
        <p:txBody>
          <a:bodyPr wrap="square" rtlCol="0">
            <a:spAutoFit/>
          </a:bodyPr>
          <a:lstStyle/>
          <a:p>
            <a:pPr algn="ctr" defTabSz="685800"/>
            <a:r>
              <a:rPr lang="en-US" sz="3600" dirty="0">
                <a:solidFill>
                  <a:srgbClr val="4472C4"/>
                </a:solidFill>
                <a:latin typeface="Lucida Calligraphy" panose="03010101010101010101" pitchFamily="66" charset="0"/>
              </a:rPr>
              <a:t>Thank you!</a:t>
            </a:r>
          </a:p>
        </p:txBody>
      </p:sp>
    </p:spTree>
    <p:extLst>
      <p:ext uri="{BB962C8B-B14F-4D97-AF65-F5344CB8AC3E}">
        <p14:creationId xmlns:p14="http://schemas.microsoft.com/office/powerpoint/2010/main" val="2734249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990" y="103909"/>
            <a:ext cx="6311527" cy="761296"/>
          </a:xfrm>
        </p:spPr>
        <p:txBody>
          <a:bodyPr/>
          <a:lstStyle/>
          <a:p>
            <a:pPr marL="285750" indent="-285750"/>
            <a:r>
              <a:rPr lang="en-US" dirty="0"/>
              <a:t>3.  </a:t>
            </a:r>
            <a:r>
              <a:rPr lang="en-US" b="1" dirty="0">
                <a:latin typeface="Calibri" panose="020F0502020204030204" pitchFamily="34" charset="0"/>
                <a:cs typeface="Times New Roman" panose="02020603050405020304" pitchFamily="18" charset="0"/>
              </a:rPr>
              <a:t>Financial Barriers to Dementia Care and Support in Primary Care Settings </a:t>
            </a:r>
            <a:r>
              <a:rPr lang="en-US" dirty="0"/>
              <a:t>(45 min</a:t>
            </a:r>
            <a:r>
              <a:rPr lang="en-US" sz="2800" dirty="0"/>
              <a:t>)</a:t>
            </a:r>
          </a:p>
        </p:txBody>
      </p:sp>
      <p:sp>
        <p:nvSpPr>
          <p:cNvPr id="6" name="TextBox 5">
            <a:extLst>
              <a:ext uri="{FF2B5EF4-FFF2-40B4-BE49-F238E27FC236}">
                <a16:creationId xmlns:a16="http://schemas.microsoft.com/office/drawing/2014/main" id="{734821E2-394D-4BD0-97C1-E6B3E9A2EA3D}"/>
              </a:ext>
            </a:extLst>
          </p:cNvPr>
          <p:cNvSpPr txBox="1"/>
          <p:nvPr/>
        </p:nvSpPr>
        <p:spPr>
          <a:xfrm>
            <a:off x="758535" y="1888231"/>
            <a:ext cx="7834746" cy="2881173"/>
          </a:xfrm>
          <a:prstGeom prst="rect">
            <a:avLst/>
          </a:prstGeom>
          <a:ln w="38100">
            <a:noFill/>
          </a:ln>
        </p:spPr>
        <p:txBody>
          <a:bodyPr wrap="square" rtlCol="0">
            <a:spAutoFit/>
          </a:bodyPr>
          <a:lstStyle/>
          <a:p>
            <a:pPr marL="0" marR="0">
              <a:spcBef>
                <a:spcPts val="0"/>
              </a:spcBef>
              <a:spcAft>
                <a:spcPts val="0"/>
              </a:spcAft>
            </a:pPr>
            <a:endParaRPr lang="en-US" sz="2200" b="1" dirty="0">
              <a:latin typeface="Calibri" panose="020F0502020204030204" pitchFamily="34" charset="0"/>
              <a:cs typeface="Calibri" panose="020F0502020204030204" pitchFamily="34" charset="0"/>
            </a:endParaRPr>
          </a:p>
          <a:p>
            <a:pPr marL="0" marR="0" lvl="1">
              <a:lnSpc>
                <a:spcPct val="107000"/>
              </a:lnSpc>
              <a:spcBef>
                <a:spcPts val="0"/>
              </a:spcBef>
              <a:spcAft>
                <a:spcPts val="0"/>
              </a:spcAft>
              <a:buClr>
                <a:srgbClr val="000000"/>
              </a:buClr>
              <a:buSzPct val="100000"/>
              <a:defRPr/>
            </a:pPr>
            <a:r>
              <a:rPr lang="en-US" sz="2200" b="1" dirty="0">
                <a:latin typeface="Calibri" panose="020F0502020204030204" pitchFamily="34" charset="0"/>
                <a:cs typeface="Calibri" panose="020F0502020204030204" pitchFamily="34" charset="0"/>
              </a:rPr>
              <a:t>Jerry H. Gurwitz, MD</a:t>
            </a:r>
            <a:br>
              <a:rPr lang="en-US" sz="2200" b="1"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The Dr. John Meyers Professor of Primary Care Medicine</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Professor of Medicine, Family Medicine and Community Health, and Population &amp; Quantitative Health Sciences</a:t>
            </a:r>
          </a:p>
          <a:p>
            <a:pPr marL="0" marR="0" lvl="1">
              <a:lnSpc>
                <a:spcPct val="107000"/>
              </a:lnSpc>
              <a:spcBef>
                <a:spcPts val="0"/>
              </a:spcBef>
              <a:spcAft>
                <a:spcPts val="0"/>
              </a:spcAft>
              <a:buClr>
                <a:srgbClr val="000000"/>
              </a:buClr>
              <a:buSzPct val="100000"/>
              <a:defRPr/>
            </a:pPr>
            <a:r>
              <a:rPr lang="en-US" sz="2200" dirty="0">
                <a:latin typeface="Calibri" panose="020F0502020204030204" pitchFamily="34" charset="0"/>
                <a:cs typeface="Calibri" panose="020F0502020204030204" pitchFamily="34" charset="0"/>
              </a:rPr>
              <a:t>UMass Chan Medical School and UMass Memorial Medical Center</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1">
              <a:lnSpc>
                <a:spcPct val="107000"/>
              </a:lnSpc>
              <a:buClr>
                <a:srgbClr val="000000"/>
              </a:buClr>
              <a:buSzPct val="100000"/>
              <a:defRPr/>
            </a:pPr>
            <a:endParaRPr lang="en-US" sz="2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0486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73B4-6E22-884D-950E-02A472EA3984}"/>
              </a:ext>
            </a:extLst>
          </p:cNvPr>
          <p:cNvSpPr>
            <a:spLocks noGrp="1"/>
          </p:cNvSpPr>
          <p:nvPr>
            <p:ph type="ctrTitle"/>
          </p:nvPr>
        </p:nvSpPr>
        <p:spPr>
          <a:xfrm>
            <a:off x="336331" y="563500"/>
            <a:ext cx="8387255" cy="2387600"/>
          </a:xfrm>
        </p:spPr>
        <p:txBody>
          <a:bodyPr/>
          <a:lstStyle/>
          <a:p>
            <a:r>
              <a:rPr lang="en-US" dirty="0"/>
              <a:t>Dementia Care for Patients &amp; Caregivers</a:t>
            </a:r>
            <a:br>
              <a:rPr lang="en-US" dirty="0"/>
            </a:br>
            <a:r>
              <a:rPr lang="en-US" sz="3600" i="1" dirty="0"/>
              <a:t>The Perspective </a:t>
            </a:r>
            <a:r>
              <a:rPr lang="en-US" sz="3600" i="1"/>
              <a:t>of the PCP</a:t>
            </a:r>
            <a:endParaRPr lang="en-US" sz="3600" i="1" dirty="0"/>
          </a:p>
        </p:txBody>
      </p:sp>
      <p:sp>
        <p:nvSpPr>
          <p:cNvPr id="3" name="Subtitle 2">
            <a:extLst>
              <a:ext uri="{FF2B5EF4-FFF2-40B4-BE49-F238E27FC236}">
                <a16:creationId xmlns:a16="http://schemas.microsoft.com/office/drawing/2014/main" id="{6D5B2C96-742B-D64B-B220-BC436E2BCF31}"/>
              </a:ext>
            </a:extLst>
          </p:cNvPr>
          <p:cNvSpPr>
            <a:spLocks noGrp="1"/>
          </p:cNvSpPr>
          <p:nvPr>
            <p:ph type="subTitle" idx="1"/>
          </p:nvPr>
        </p:nvSpPr>
        <p:spPr>
          <a:xfrm>
            <a:off x="1143000" y="2951100"/>
            <a:ext cx="6858000" cy="1095383"/>
          </a:xfrm>
        </p:spPr>
        <p:txBody>
          <a:bodyPr>
            <a:normAutofit fontScale="85000" lnSpcReduction="20000"/>
          </a:bodyPr>
          <a:lstStyle/>
          <a:p>
            <a:r>
              <a:rPr lang="en-US" sz="2400" i="1"/>
              <a:t>(It </a:t>
            </a:r>
            <a:r>
              <a:rPr lang="en-US" sz="2400" i="1" dirty="0"/>
              <a:t>is the worst of times, it is the best of </a:t>
            </a:r>
            <a:r>
              <a:rPr lang="en-US" sz="2400" i="1"/>
              <a:t>times.)</a:t>
            </a:r>
            <a:endParaRPr lang="en-US" sz="2400" i="1" dirty="0"/>
          </a:p>
          <a:p>
            <a:endParaRPr lang="en-US" sz="2400" i="1" dirty="0"/>
          </a:p>
          <a:p>
            <a:r>
              <a:rPr lang="en-US" sz="3800" dirty="0"/>
              <a:t>Jerry H. Gurwitz, MD</a:t>
            </a:r>
          </a:p>
        </p:txBody>
      </p:sp>
      <p:sp>
        <p:nvSpPr>
          <p:cNvPr id="4" name="Text Placeholder 3">
            <a:extLst>
              <a:ext uri="{FF2B5EF4-FFF2-40B4-BE49-F238E27FC236}">
                <a16:creationId xmlns:a16="http://schemas.microsoft.com/office/drawing/2014/main" id="{5737B0CF-B937-AF45-A726-7B7A7DA9F8A0}"/>
              </a:ext>
            </a:extLst>
          </p:cNvPr>
          <p:cNvSpPr>
            <a:spLocks noGrp="1"/>
          </p:cNvSpPr>
          <p:nvPr>
            <p:ph type="body" sz="quarter" idx="10"/>
          </p:nvPr>
        </p:nvSpPr>
        <p:spPr/>
        <p:txBody>
          <a:bodyPr/>
          <a:lstStyle/>
          <a:p>
            <a:r>
              <a:rPr lang="en-US" dirty="0"/>
              <a:t>Massachusetts Advisory Council on Alzheimer’s Disease and All Other Dementias</a:t>
            </a:r>
          </a:p>
          <a:p>
            <a:r>
              <a:rPr lang="en-US" dirty="0"/>
              <a:t>May 7, 2024</a:t>
            </a:r>
          </a:p>
        </p:txBody>
      </p:sp>
    </p:spTree>
    <p:extLst>
      <p:ext uri="{BB962C8B-B14F-4D97-AF65-F5344CB8AC3E}">
        <p14:creationId xmlns:p14="http://schemas.microsoft.com/office/powerpoint/2010/main" val="288301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2727" y="135081"/>
            <a:ext cx="6820682" cy="761296"/>
          </a:xfrm>
        </p:spPr>
        <p:txBody>
          <a:bodyPr/>
          <a:lstStyle/>
          <a:p>
            <a:pPr marL="285750" indent="-285750"/>
            <a:r>
              <a:rPr lang="en-US" dirty="0"/>
              <a:t>2.  Understanding the Financial Impact of Dementia on Individuals and Families (40 min</a:t>
            </a:r>
            <a:r>
              <a:rPr lang="en-US" sz="2800" dirty="0"/>
              <a:t>)</a:t>
            </a:r>
          </a:p>
        </p:txBody>
      </p:sp>
      <p:sp>
        <p:nvSpPr>
          <p:cNvPr id="5" name="TextBox 4">
            <a:extLst>
              <a:ext uri="{FF2B5EF4-FFF2-40B4-BE49-F238E27FC236}">
                <a16:creationId xmlns:a16="http://schemas.microsoft.com/office/drawing/2014/main" id="{8838BD27-9ECC-44F9-B280-F14EBE27AA41}"/>
              </a:ext>
            </a:extLst>
          </p:cNvPr>
          <p:cNvSpPr txBox="1"/>
          <p:nvPr/>
        </p:nvSpPr>
        <p:spPr>
          <a:xfrm>
            <a:off x="2322441" y="1702369"/>
            <a:ext cx="2197606" cy="470000"/>
          </a:xfrm>
          <a:prstGeom prst="rect">
            <a:avLst/>
          </a:prstGeom>
        </p:spPr>
        <p:txBody>
          <a:bodyPr wrap="square" rtlCol="0">
            <a:spAutoFit/>
          </a:bodyPr>
          <a:lstStyle/>
          <a:p>
            <a:pPr defTabSz="914400">
              <a:lnSpc>
                <a:spcPct val="107000"/>
              </a:lnSpc>
              <a:spcAft>
                <a:spcPts val="2400"/>
              </a:spcAft>
              <a:buClr>
                <a:srgbClr val="000000"/>
              </a:buClr>
              <a:buSzPct val="100000"/>
              <a:defRPr/>
            </a:pPr>
            <a:r>
              <a:rPr lang="en-US" sz="2400" b="1" dirty="0">
                <a:solidFill>
                  <a:srgbClr val="064FBA"/>
                </a:solidFill>
                <a:latin typeface="Calibri" panose="020F0502020204030204" pitchFamily="34" charset="0"/>
                <a:cs typeface="Calibri"/>
                <a:sym typeface="Calibri"/>
              </a:rPr>
              <a:t>Caregiver Panel</a:t>
            </a:r>
            <a:endParaRPr lang="en-US" sz="1200" b="1" dirty="0">
              <a:solidFill>
                <a:srgbClr val="064FBA"/>
              </a:solidFill>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34821E2-394D-4BD0-97C1-E6B3E9A2EA3D}"/>
              </a:ext>
            </a:extLst>
          </p:cNvPr>
          <p:cNvSpPr txBox="1"/>
          <p:nvPr/>
        </p:nvSpPr>
        <p:spPr>
          <a:xfrm>
            <a:off x="2309438" y="2314256"/>
            <a:ext cx="3945890" cy="1508105"/>
          </a:xfrm>
          <a:prstGeom prst="rect">
            <a:avLst/>
          </a:prstGeom>
        </p:spPr>
        <p:txBody>
          <a:bodyPr wrap="square" rtlCol="0">
            <a:spAutoFit/>
          </a:bodyPr>
          <a:lstStyle/>
          <a:p>
            <a:pPr marL="0" marR="0">
              <a:spcBef>
                <a:spcPts val="0"/>
              </a:spcBef>
              <a:spcAft>
                <a:spcPts val="0"/>
              </a:spcAft>
            </a:pPr>
            <a:r>
              <a:rPr lang="en-US" sz="2300" b="1" dirty="0">
                <a:latin typeface="Calibri" panose="020F0502020204030204" pitchFamily="34" charset="0"/>
                <a:cs typeface="Calibri"/>
              </a:rPr>
              <a:t>Irene Heller </a:t>
            </a:r>
            <a:r>
              <a:rPr lang="en-US" sz="2300" dirty="0">
                <a:latin typeface="Calibri" panose="020F0502020204030204" pitchFamily="34" charset="0"/>
                <a:cs typeface="Calibri"/>
              </a:rPr>
              <a:t>(Lexington)</a:t>
            </a:r>
          </a:p>
          <a:p>
            <a:pPr marL="0" marR="0">
              <a:spcBef>
                <a:spcPts val="0"/>
              </a:spcBef>
              <a:spcAft>
                <a:spcPts val="0"/>
              </a:spcAft>
            </a:pPr>
            <a:r>
              <a:rPr lang="en-US" sz="2300" b="1" dirty="0">
                <a:latin typeface="Calibri" panose="020F0502020204030204" pitchFamily="34" charset="0"/>
                <a:cs typeface="Calibri"/>
              </a:rPr>
              <a:t>Sonja Dahlberg </a:t>
            </a:r>
            <a:r>
              <a:rPr lang="en-US" sz="2300" dirty="0">
                <a:latin typeface="Calibri" panose="020F0502020204030204" pitchFamily="34" charset="0"/>
                <a:cs typeface="Calibri"/>
              </a:rPr>
              <a:t>(Cape Cod)</a:t>
            </a:r>
          </a:p>
          <a:p>
            <a:pPr marL="0" marR="0">
              <a:spcBef>
                <a:spcPts val="0"/>
              </a:spcBef>
              <a:spcAft>
                <a:spcPts val="0"/>
              </a:spcAft>
            </a:pPr>
            <a:r>
              <a:rPr lang="en-US" sz="2300" b="1" dirty="0">
                <a:latin typeface="Calibri" panose="020F0502020204030204" pitchFamily="34" charset="0"/>
                <a:cs typeface="Calibri"/>
              </a:rPr>
              <a:t>Kate Albrecht </a:t>
            </a:r>
            <a:r>
              <a:rPr lang="en-US" sz="2300" dirty="0">
                <a:latin typeface="Calibri" panose="020F0502020204030204" pitchFamily="34" charset="0"/>
                <a:cs typeface="Calibri"/>
              </a:rPr>
              <a:t>(Shelburne Falls)</a:t>
            </a:r>
          </a:p>
          <a:p>
            <a:pPr marL="0" marR="0">
              <a:spcBef>
                <a:spcPts val="0"/>
              </a:spcBef>
              <a:spcAft>
                <a:spcPts val="0"/>
              </a:spcAft>
            </a:pPr>
            <a:r>
              <a:rPr lang="en-US" sz="2300" b="1" dirty="0">
                <a:latin typeface="Calibri" panose="020F0502020204030204" pitchFamily="34" charset="0"/>
                <a:cs typeface="Calibri"/>
              </a:rPr>
              <a:t>Jan Peterson </a:t>
            </a:r>
            <a:r>
              <a:rPr lang="en-US" sz="2300" dirty="0">
                <a:latin typeface="Calibri" panose="020F0502020204030204" pitchFamily="34" charset="0"/>
                <a:cs typeface="Calibri"/>
              </a:rPr>
              <a:t>(Hadley)</a:t>
            </a:r>
          </a:p>
        </p:txBody>
      </p:sp>
    </p:spTree>
    <p:extLst>
      <p:ext uri="{BB962C8B-B14F-4D97-AF65-F5344CB8AC3E}">
        <p14:creationId xmlns:p14="http://schemas.microsoft.com/office/powerpoint/2010/main" val="34017279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3B2DAA-5115-1F4A-B57B-B267DC8FBAB4}"/>
              </a:ext>
            </a:extLst>
          </p:cNvPr>
          <p:cNvSpPr>
            <a:spLocks noGrp="1"/>
          </p:cNvSpPr>
          <p:nvPr>
            <p:ph type="body" idx="1"/>
          </p:nvPr>
        </p:nvSpPr>
        <p:spPr>
          <a:xfrm>
            <a:off x="352941" y="592338"/>
            <a:ext cx="4155281" cy="823912"/>
          </a:xfrm>
        </p:spPr>
        <p:txBody>
          <a:bodyPr/>
          <a:lstStyle/>
          <a:p>
            <a:r>
              <a:rPr lang="en-US" dirty="0"/>
              <a:t>So who’s really in charge?</a:t>
            </a:r>
          </a:p>
        </p:txBody>
      </p:sp>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352942" y="1893838"/>
            <a:ext cx="4155281" cy="3549675"/>
          </a:xfrm>
        </p:spPr>
        <p:txBody>
          <a:bodyPr>
            <a:normAutofit/>
          </a:bodyPr>
          <a:lstStyle/>
          <a:p>
            <a:r>
              <a:rPr lang="en-US" dirty="0"/>
              <a:t>Nearly three quarters of all U.S. physicians are employed by hospitals or corporations.</a:t>
            </a:r>
          </a:p>
          <a:p>
            <a:r>
              <a:rPr lang="en-US" dirty="0"/>
              <a:t>10% (and growing) are employed by a single Fortune 500 company.</a:t>
            </a:r>
          </a:p>
          <a:p>
            <a:pPr marL="0" indent="0">
              <a:buNone/>
            </a:pPr>
            <a:endParaRPr lang="en-US" dirty="0"/>
          </a:p>
          <a:p>
            <a:endParaRPr lang="en-US" dirty="0"/>
          </a:p>
          <a:p>
            <a:endParaRPr lang="en-US" dirty="0"/>
          </a:p>
        </p:txBody>
      </p:sp>
      <p:sp>
        <p:nvSpPr>
          <p:cNvPr id="5" name="Content Placeholder 4">
            <a:extLst>
              <a:ext uri="{FF2B5EF4-FFF2-40B4-BE49-F238E27FC236}">
                <a16:creationId xmlns:a16="http://schemas.microsoft.com/office/drawing/2014/main" id="{A385A714-91A0-ED48-8BEA-E93B54B83713}"/>
              </a:ext>
            </a:extLst>
          </p:cNvPr>
          <p:cNvSpPr>
            <a:spLocks noGrp="1"/>
          </p:cNvSpPr>
          <p:nvPr>
            <p:ph sz="quarter" idx="4"/>
          </p:nvPr>
        </p:nvSpPr>
        <p:spPr>
          <a:xfrm>
            <a:off x="4629150" y="1867869"/>
            <a:ext cx="4052236" cy="4276557"/>
          </a:xfrm>
        </p:spPr>
        <p:txBody>
          <a:bodyPr>
            <a:normAutofit fontScale="85000" lnSpcReduction="10000"/>
          </a:bodyPr>
          <a:lstStyle/>
          <a:p>
            <a:r>
              <a:rPr lang="en-US" dirty="0"/>
              <a:t>Limited time:  15-20 minute visits</a:t>
            </a:r>
          </a:p>
          <a:p>
            <a:r>
              <a:rPr lang="en-US" dirty="0"/>
              <a:t>Emphasis on coding and billing</a:t>
            </a:r>
          </a:p>
          <a:p>
            <a:r>
              <a:rPr lang="en-US" dirty="0"/>
              <a:t>Ongoing distractions and demands of the electronic health record throughout the workday and beyond the workday…</a:t>
            </a:r>
          </a:p>
          <a:p>
            <a:r>
              <a:rPr lang="en-US" dirty="0"/>
              <a:t>Salary/bonus relates to productivity measured in RVUs, even if in capitated arrangements.</a:t>
            </a:r>
          </a:p>
          <a:p>
            <a:r>
              <a:rPr lang="en-US" dirty="0"/>
              <a:t>Employed providers rarely think about the patient’s type of insurance coverage unless the electronic health record forces them to.</a:t>
            </a:r>
          </a:p>
          <a:p>
            <a:r>
              <a:rPr lang="en-US" dirty="0"/>
              <a:t>Training in dementia care is very limited – PCPs, staff, care coordinators…</a:t>
            </a:r>
          </a:p>
          <a:p>
            <a:r>
              <a:rPr lang="en-US" dirty="0"/>
              <a:t>Reimbursement for dementia care – Code 99483 – not sure how often it is used.  Use not specially encouraged (versus other things).</a:t>
            </a:r>
          </a:p>
          <a:p>
            <a:r>
              <a:rPr lang="en-US" dirty="0"/>
              <a:t>Crises outside of workday – to ER</a:t>
            </a:r>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p:txBody>
          <a:bodyPr>
            <a:normAutofit/>
          </a:bodyPr>
          <a:lstStyle/>
          <a:p>
            <a:r>
              <a:rPr lang="en-US" dirty="0"/>
              <a:t>U.S. Health Care in 2024</a:t>
            </a:r>
          </a:p>
        </p:txBody>
      </p:sp>
      <p:sp>
        <p:nvSpPr>
          <p:cNvPr id="8" name="Text Placeholder 7">
            <a:extLst>
              <a:ext uri="{FF2B5EF4-FFF2-40B4-BE49-F238E27FC236}">
                <a16:creationId xmlns:a16="http://schemas.microsoft.com/office/drawing/2014/main" id="{538ADA21-BB3C-1B45-F87D-B8BD787BFFB8}"/>
              </a:ext>
            </a:extLst>
          </p:cNvPr>
          <p:cNvSpPr>
            <a:spLocks noGrp="1"/>
          </p:cNvSpPr>
          <p:nvPr>
            <p:ph type="body" sz="quarter" idx="3"/>
          </p:nvPr>
        </p:nvSpPr>
        <p:spPr>
          <a:xfrm>
            <a:off x="4568687" y="968874"/>
            <a:ext cx="4052235" cy="823912"/>
          </a:xfrm>
        </p:spPr>
        <p:txBody>
          <a:bodyPr/>
          <a:lstStyle/>
          <a:p>
            <a:r>
              <a:rPr lang="en-US" dirty="0"/>
              <a:t>It’s not the Primary Care Provider.</a:t>
            </a:r>
          </a:p>
          <a:p>
            <a:endParaRPr lang="en-US" dirty="0"/>
          </a:p>
        </p:txBody>
      </p:sp>
    </p:spTree>
    <p:extLst>
      <p:ext uri="{BB962C8B-B14F-4D97-AF65-F5344CB8AC3E}">
        <p14:creationId xmlns:p14="http://schemas.microsoft.com/office/powerpoint/2010/main" val="1831114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454995" y="1381030"/>
            <a:ext cx="8234010" cy="3549675"/>
          </a:xfrm>
        </p:spPr>
        <p:txBody>
          <a:bodyPr>
            <a:normAutofit lnSpcReduction="10000"/>
          </a:bodyPr>
          <a:lstStyle/>
          <a:p>
            <a:r>
              <a:rPr lang="en-US" dirty="0"/>
              <a:t>Driving evaluation (approach to being able to take away keys)</a:t>
            </a:r>
          </a:p>
          <a:p>
            <a:r>
              <a:rPr lang="en-US" dirty="0"/>
              <a:t>Transportation (including to appointments)</a:t>
            </a:r>
          </a:p>
          <a:p>
            <a:r>
              <a:rPr lang="en-US" dirty="0"/>
              <a:t>Caregiver attendance at appointments</a:t>
            </a:r>
          </a:p>
          <a:p>
            <a:r>
              <a:rPr lang="en-US" dirty="0"/>
              <a:t>Homemaker services (nonskilled services)</a:t>
            </a:r>
          </a:p>
          <a:p>
            <a:r>
              <a:rPr lang="en-US" dirty="0"/>
              <a:t>Caregiver support/respite</a:t>
            </a:r>
          </a:p>
          <a:p>
            <a:r>
              <a:rPr lang="en-US" dirty="0"/>
              <a:t>Food/nutrition – beyond Meals on Wheels</a:t>
            </a:r>
          </a:p>
          <a:p>
            <a:r>
              <a:rPr lang="en-US" dirty="0"/>
              <a:t>Housing situation(s) – home safety</a:t>
            </a:r>
          </a:p>
          <a:p>
            <a:r>
              <a:rPr lang="en-US" dirty="0"/>
              <a:t>Assisted living options</a:t>
            </a:r>
          </a:p>
          <a:p>
            <a:r>
              <a:rPr lang="en-US" dirty="0"/>
              <a:t>PACE options</a:t>
            </a:r>
          </a:p>
          <a:p>
            <a:r>
              <a:rPr lang="en-US" dirty="0"/>
              <a:t>Legal guidance/assistance relating to finances/assets</a:t>
            </a:r>
          </a:p>
          <a:p>
            <a:r>
              <a:rPr lang="en-US" dirty="0"/>
              <a:t>Assistance with challenging family dynamics</a:t>
            </a:r>
          </a:p>
          <a:p>
            <a:endParaRPr lang="en-US" dirty="0"/>
          </a:p>
          <a:p>
            <a:endParaRPr lang="en-US" dirty="0"/>
          </a:p>
          <a:p>
            <a:endParaRPr lang="en-US" dirty="0"/>
          </a:p>
          <a:p>
            <a:endParaRPr lang="en-US" dirty="0"/>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p:txBody>
          <a:bodyPr>
            <a:normAutofit fontScale="90000"/>
          </a:bodyPr>
          <a:lstStyle/>
          <a:p>
            <a:r>
              <a:rPr lang="en-US" dirty="0"/>
              <a:t>What Patients &amp; Caregivers Often Need (but may not want to or be able to pay for…)</a:t>
            </a:r>
          </a:p>
        </p:txBody>
      </p:sp>
    </p:spTree>
    <p:extLst>
      <p:ext uri="{BB962C8B-B14F-4D97-AF65-F5344CB8AC3E}">
        <p14:creationId xmlns:p14="http://schemas.microsoft.com/office/powerpoint/2010/main" val="3684104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3B2DAA-5115-1F4A-B57B-B267DC8FBAB4}"/>
              </a:ext>
            </a:extLst>
          </p:cNvPr>
          <p:cNvSpPr>
            <a:spLocks noGrp="1"/>
          </p:cNvSpPr>
          <p:nvPr>
            <p:ph type="body" idx="1"/>
          </p:nvPr>
        </p:nvSpPr>
        <p:spPr>
          <a:xfrm>
            <a:off x="338505" y="1199942"/>
            <a:ext cx="4155281" cy="823912"/>
          </a:xfrm>
        </p:spPr>
        <p:txBody>
          <a:bodyPr/>
          <a:lstStyle/>
          <a:p>
            <a:r>
              <a:rPr lang="en-US" dirty="0"/>
              <a:t>What the </a:t>
            </a:r>
            <a:r>
              <a:rPr lang="en-US" u="sng" dirty="0"/>
              <a:t>Dementia Care Specialist </a:t>
            </a:r>
            <a:r>
              <a:rPr lang="en-US" dirty="0"/>
              <a:t>does…</a:t>
            </a:r>
          </a:p>
          <a:p>
            <a:endParaRPr lang="en-US" dirty="0"/>
          </a:p>
        </p:txBody>
      </p:sp>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352942" y="1893838"/>
            <a:ext cx="4155281" cy="3549675"/>
          </a:xfrm>
        </p:spPr>
        <p:txBody>
          <a:bodyPr>
            <a:normAutofit fontScale="92500" lnSpcReduction="20000"/>
          </a:bodyPr>
          <a:lstStyle/>
          <a:p>
            <a:r>
              <a:rPr lang="en-US" dirty="0"/>
              <a:t>Assessment by NP or PA Dementia Care Specialist of patients and caregivers.</a:t>
            </a:r>
          </a:p>
          <a:p>
            <a:r>
              <a:rPr lang="en-US" dirty="0"/>
              <a:t>Individualized dementia care plan prepared for PCP.</a:t>
            </a:r>
          </a:p>
          <a:p>
            <a:r>
              <a:rPr lang="en-US" dirty="0"/>
              <a:t>Dementia Care Specialist implements plan.</a:t>
            </a:r>
          </a:p>
          <a:p>
            <a:r>
              <a:rPr lang="en-US" dirty="0"/>
              <a:t>Ongoing dementia care management by Dementia Care Specialist including referral to community-based services – meals, driving evaluation, day care, financial and legal counseling, transportation.</a:t>
            </a:r>
          </a:p>
          <a:p>
            <a:r>
              <a:rPr lang="en-US" dirty="0"/>
              <a:t>24/7/365: telephone access for assistance and advice.</a:t>
            </a:r>
          </a:p>
          <a:p>
            <a:endParaRPr lang="en-US" dirty="0"/>
          </a:p>
          <a:p>
            <a:endParaRPr lang="en-US" dirty="0"/>
          </a:p>
        </p:txBody>
      </p:sp>
      <p:sp>
        <p:nvSpPr>
          <p:cNvPr id="5" name="Content Placeholder 4">
            <a:extLst>
              <a:ext uri="{FF2B5EF4-FFF2-40B4-BE49-F238E27FC236}">
                <a16:creationId xmlns:a16="http://schemas.microsoft.com/office/drawing/2014/main" id="{A385A714-91A0-ED48-8BEA-E93B54B83713}"/>
              </a:ext>
            </a:extLst>
          </p:cNvPr>
          <p:cNvSpPr>
            <a:spLocks noGrp="1"/>
          </p:cNvSpPr>
          <p:nvPr>
            <p:ph sz="quarter" idx="4"/>
          </p:nvPr>
        </p:nvSpPr>
        <p:spPr>
          <a:xfrm>
            <a:off x="4629150" y="1867869"/>
            <a:ext cx="4052236" cy="2779195"/>
          </a:xfrm>
        </p:spPr>
        <p:txBody>
          <a:bodyPr/>
          <a:lstStyle/>
          <a:p>
            <a:r>
              <a:rPr lang="en-US" dirty="0"/>
              <a:t>Approve recommendations of Dementia Care Specialist or modifies – communication via Electronic Health Record</a:t>
            </a:r>
          </a:p>
          <a:p>
            <a:r>
              <a:rPr lang="en-US" dirty="0"/>
              <a:t>Address medical recommendations as needed.  Dementia care specialist will address social, behavioral, and other issues/concerns.  This takes it off the plate of PCP.</a:t>
            </a:r>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p:txBody>
          <a:bodyPr>
            <a:normAutofit fontScale="90000"/>
          </a:bodyPr>
          <a:lstStyle/>
          <a:p>
            <a:r>
              <a:rPr lang="en-US" dirty="0"/>
              <a:t>D-CARE:  Health System – Based Dementia Care</a:t>
            </a:r>
          </a:p>
        </p:txBody>
      </p:sp>
      <p:sp>
        <p:nvSpPr>
          <p:cNvPr id="8" name="Text Placeholder 7">
            <a:extLst>
              <a:ext uri="{FF2B5EF4-FFF2-40B4-BE49-F238E27FC236}">
                <a16:creationId xmlns:a16="http://schemas.microsoft.com/office/drawing/2014/main" id="{538ADA21-BB3C-1B45-F87D-B8BD787BFFB8}"/>
              </a:ext>
            </a:extLst>
          </p:cNvPr>
          <p:cNvSpPr>
            <a:spLocks noGrp="1"/>
          </p:cNvSpPr>
          <p:nvPr>
            <p:ph type="body" sz="quarter" idx="3"/>
          </p:nvPr>
        </p:nvSpPr>
        <p:spPr>
          <a:xfrm>
            <a:off x="4568687" y="968874"/>
            <a:ext cx="4052235" cy="823912"/>
          </a:xfrm>
        </p:spPr>
        <p:txBody>
          <a:bodyPr/>
          <a:lstStyle/>
          <a:p>
            <a:r>
              <a:rPr lang="en-US" dirty="0"/>
              <a:t>What the PCP does…</a:t>
            </a:r>
          </a:p>
          <a:p>
            <a:endParaRPr lang="en-US" dirty="0"/>
          </a:p>
        </p:txBody>
      </p:sp>
      <p:sp>
        <p:nvSpPr>
          <p:cNvPr id="9" name="TextBox 8">
            <a:extLst>
              <a:ext uri="{FF2B5EF4-FFF2-40B4-BE49-F238E27FC236}">
                <a16:creationId xmlns:a16="http://schemas.microsoft.com/office/drawing/2014/main" id="{C4E1E695-52DF-1D9A-A756-652DD8773C01}"/>
              </a:ext>
            </a:extLst>
          </p:cNvPr>
          <p:cNvSpPr txBox="1"/>
          <p:nvPr/>
        </p:nvSpPr>
        <p:spPr>
          <a:xfrm>
            <a:off x="4878753" y="5829500"/>
            <a:ext cx="38170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15151"/>
                </a:solidFill>
                <a:effectLst/>
                <a:highlight>
                  <a:srgbClr val="FFFF00"/>
                </a:highlight>
                <a:uLnTx/>
                <a:uFillTx/>
                <a:latin typeface="Arial" panose="020B0604020202020204"/>
                <a:ea typeface="+mn-ea"/>
                <a:cs typeface="+mn-cs"/>
              </a:rPr>
              <a:t>Reuben DB et al.  </a:t>
            </a:r>
            <a:r>
              <a:rPr kumimoji="0" lang="en-US" sz="1400" b="0" i="1" u="none" strike="noStrike" kern="1200" cap="none" spc="0" normalizeH="0" baseline="0" noProof="0" dirty="0">
                <a:ln>
                  <a:noFill/>
                </a:ln>
                <a:solidFill>
                  <a:srgbClr val="515151"/>
                </a:solidFill>
                <a:effectLst/>
                <a:highlight>
                  <a:srgbClr val="FFFF00"/>
                </a:highlight>
                <a:uLnTx/>
                <a:uFillTx/>
                <a:latin typeface="Arial" panose="020B0604020202020204"/>
                <a:ea typeface="+mn-ea"/>
                <a:cs typeface="+mn-cs"/>
              </a:rPr>
              <a:t>JAGS</a:t>
            </a:r>
            <a:r>
              <a:rPr kumimoji="0" lang="en-US" sz="1400" b="0" i="0" u="none" strike="noStrike" kern="1200" cap="none" spc="0" normalizeH="0" baseline="0" noProof="0" dirty="0">
                <a:ln>
                  <a:noFill/>
                </a:ln>
                <a:solidFill>
                  <a:srgbClr val="515151"/>
                </a:solidFill>
                <a:effectLst/>
                <a:highlight>
                  <a:srgbClr val="FFFF00"/>
                </a:highlight>
                <a:uLnTx/>
                <a:uFillTx/>
                <a:latin typeface="Arial" panose="020B0604020202020204"/>
                <a:ea typeface="+mn-ea"/>
                <a:cs typeface="+mn-cs"/>
              </a:rPr>
              <a:t> 2020; 68:2492-2499.</a:t>
            </a:r>
          </a:p>
        </p:txBody>
      </p:sp>
    </p:spTree>
    <p:extLst>
      <p:ext uri="{BB962C8B-B14F-4D97-AF65-F5344CB8AC3E}">
        <p14:creationId xmlns:p14="http://schemas.microsoft.com/office/powerpoint/2010/main" val="1728660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a:xfrm>
            <a:off x="352941" y="196698"/>
            <a:ext cx="8679963" cy="827499"/>
          </a:xfrm>
        </p:spPr>
        <p:txBody>
          <a:bodyPr>
            <a:normAutofit/>
          </a:bodyPr>
          <a:lstStyle/>
          <a:p>
            <a:r>
              <a:rPr lang="en-US" sz="2130" dirty="0"/>
              <a:t>CMS GUIDE: Guiding an Improved Dementia Experience</a:t>
            </a:r>
          </a:p>
        </p:txBody>
      </p:sp>
      <p:pic>
        <p:nvPicPr>
          <p:cNvPr id="16" name="Picture Placeholder 8" descr="A diagram of a medical team&#10;&#10;Description automatically generated">
            <a:extLst>
              <a:ext uri="{FF2B5EF4-FFF2-40B4-BE49-F238E27FC236}">
                <a16:creationId xmlns:a16="http://schemas.microsoft.com/office/drawing/2014/main" id="{8AC52B64-14BC-73E5-93C4-227C53F68A8B}"/>
              </a:ext>
            </a:extLst>
          </p:cNvPr>
          <p:cNvPicPr>
            <a:picLocks noChangeAspect="1"/>
          </p:cNvPicPr>
          <p:nvPr/>
        </p:nvPicPr>
        <p:blipFill rotWithShape="1">
          <a:blip r:embed="rId2"/>
          <a:srcRect t="11051" b="2441"/>
          <a:stretch/>
        </p:blipFill>
        <p:spPr>
          <a:xfrm>
            <a:off x="20" y="546931"/>
            <a:ext cx="9143980" cy="5282569"/>
          </a:xfrm>
          <a:prstGeom prst="rect">
            <a:avLst/>
          </a:prstGeom>
          <a:noFill/>
        </p:spPr>
      </p:pic>
    </p:spTree>
    <p:extLst>
      <p:ext uri="{BB962C8B-B14F-4D97-AF65-F5344CB8AC3E}">
        <p14:creationId xmlns:p14="http://schemas.microsoft.com/office/powerpoint/2010/main" val="3936731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407378" y="1201568"/>
            <a:ext cx="8234010" cy="3549675"/>
          </a:xfrm>
        </p:spPr>
        <p:txBody>
          <a:bodyPr>
            <a:normAutofit fontScale="77500" lnSpcReduction="20000"/>
          </a:bodyPr>
          <a:lstStyle/>
          <a:p>
            <a:endParaRPr lang="en-US" dirty="0"/>
          </a:p>
          <a:p>
            <a:r>
              <a:rPr lang="en-US" dirty="0"/>
              <a:t>Limited to community-dwelling Medicare FFS beneficiaries who have dementia.</a:t>
            </a:r>
          </a:p>
          <a:p>
            <a:r>
              <a:rPr lang="en-US" dirty="0"/>
              <a:t>Not Medicare Advantage and not PACE.</a:t>
            </a:r>
          </a:p>
          <a:p>
            <a:r>
              <a:rPr lang="en-US" dirty="0"/>
              <a:t>Interdisciplinary Care Team -  Lynchpin is the trained Care Navigator (RN, SW, or community health worker)</a:t>
            </a:r>
          </a:p>
          <a:p>
            <a:r>
              <a:rPr lang="en-US" dirty="0"/>
              <a:t>Takes a lot off the shoulders of PCP.</a:t>
            </a:r>
          </a:p>
          <a:p>
            <a:r>
              <a:rPr lang="en-US" dirty="0"/>
              <a:t>9 Domains</a:t>
            </a:r>
          </a:p>
          <a:p>
            <a:pPr lvl="1"/>
            <a:r>
              <a:rPr lang="en-US" dirty="0"/>
              <a:t>Comprehensive assessment</a:t>
            </a:r>
          </a:p>
          <a:p>
            <a:pPr lvl="1"/>
            <a:r>
              <a:rPr lang="en-US" dirty="0"/>
              <a:t>Care planning</a:t>
            </a:r>
          </a:p>
          <a:p>
            <a:pPr lvl="1"/>
            <a:r>
              <a:rPr lang="en-US" dirty="0"/>
              <a:t>Ongoing monitoring and support</a:t>
            </a:r>
          </a:p>
          <a:p>
            <a:pPr lvl="1"/>
            <a:r>
              <a:rPr lang="en-US" dirty="0"/>
              <a:t>Medication reconciliation and management</a:t>
            </a:r>
          </a:p>
          <a:p>
            <a:pPr lvl="1"/>
            <a:r>
              <a:rPr lang="en-US" dirty="0"/>
              <a:t>24/7 access to care team member or helpline</a:t>
            </a:r>
          </a:p>
          <a:p>
            <a:pPr lvl="1"/>
            <a:r>
              <a:rPr lang="en-US" dirty="0"/>
              <a:t>Care coordination and transitional care management</a:t>
            </a:r>
          </a:p>
          <a:p>
            <a:pPr lvl="1"/>
            <a:r>
              <a:rPr lang="en-US" dirty="0"/>
              <a:t>Referrals and coordination of services</a:t>
            </a:r>
          </a:p>
          <a:p>
            <a:pPr lvl="1"/>
            <a:r>
              <a:rPr lang="en-US" dirty="0"/>
              <a:t>Caregiver education</a:t>
            </a:r>
          </a:p>
          <a:p>
            <a:pPr lvl="1"/>
            <a:r>
              <a:rPr lang="en-US" dirty="0"/>
              <a:t>Respite services</a:t>
            </a:r>
          </a:p>
          <a:p>
            <a:pPr lvl="1"/>
            <a:endParaRPr lang="en-US" dirty="0"/>
          </a:p>
          <a:p>
            <a:endParaRPr lang="en-US" dirty="0"/>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p:txBody>
          <a:bodyPr>
            <a:normAutofit fontScale="90000"/>
          </a:bodyPr>
          <a:lstStyle/>
          <a:p>
            <a:r>
              <a:rPr lang="en-US" dirty="0"/>
              <a:t>Nuts and Bolts of GUIDE -  Standardized Package of Services</a:t>
            </a:r>
          </a:p>
        </p:txBody>
      </p:sp>
    </p:spTree>
    <p:extLst>
      <p:ext uri="{BB962C8B-B14F-4D97-AF65-F5344CB8AC3E}">
        <p14:creationId xmlns:p14="http://schemas.microsoft.com/office/powerpoint/2010/main" val="173129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4AC36-CB24-4B42-8841-6AB98BF5DBD8}"/>
              </a:ext>
            </a:extLst>
          </p:cNvPr>
          <p:cNvSpPr>
            <a:spLocks noGrp="1"/>
          </p:cNvSpPr>
          <p:nvPr>
            <p:ph sz="half" idx="2"/>
          </p:nvPr>
        </p:nvSpPr>
        <p:spPr>
          <a:xfrm>
            <a:off x="407378" y="1201568"/>
            <a:ext cx="8234010" cy="3549675"/>
          </a:xfrm>
        </p:spPr>
        <p:txBody>
          <a:bodyPr>
            <a:normAutofit/>
          </a:bodyPr>
          <a:lstStyle/>
          <a:p>
            <a:pPr marL="0" indent="0">
              <a:buNone/>
            </a:pPr>
            <a:r>
              <a:rPr lang="en-US" dirty="0"/>
              <a:t>Health care leaders are </a:t>
            </a:r>
            <a:r>
              <a:rPr lang="en-US" u="sng" dirty="0"/>
              <a:t>skittish</a:t>
            </a:r>
            <a:r>
              <a:rPr lang="en-US" dirty="0"/>
              <a:t> </a:t>
            </a:r>
            <a:r>
              <a:rPr lang="en-US"/>
              <a:t>about necessary infrastructure </a:t>
            </a:r>
            <a:r>
              <a:rPr lang="en-US" dirty="0"/>
              <a:t>investment (costs of interdisciplinary team and its organization) and actual revenue from program?</a:t>
            </a:r>
          </a:p>
          <a:p>
            <a:pPr marL="0" indent="0">
              <a:buNone/>
            </a:pPr>
            <a:r>
              <a:rPr lang="en-US" dirty="0"/>
              <a:t>Will it lose money?  If there is any possibility of that happening it becomes a non-starter.</a:t>
            </a:r>
          </a:p>
          <a:p>
            <a:pPr lvl="1"/>
            <a:endParaRPr lang="en-US" dirty="0"/>
          </a:p>
          <a:p>
            <a:endParaRPr lang="en-US" dirty="0"/>
          </a:p>
        </p:txBody>
      </p:sp>
      <p:sp>
        <p:nvSpPr>
          <p:cNvPr id="6" name="Title 5">
            <a:extLst>
              <a:ext uri="{FF2B5EF4-FFF2-40B4-BE49-F238E27FC236}">
                <a16:creationId xmlns:a16="http://schemas.microsoft.com/office/drawing/2014/main" id="{18A29204-CF41-1F45-B93C-855F4AD27279}"/>
              </a:ext>
            </a:extLst>
          </p:cNvPr>
          <p:cNvSpPr>
            <a:spLocks noGrp="1"/>
          </p:cNvSpPr>
          <p:nvPr>
            <p:ph type="title"/>
          </p:nvPr>
        </p:nvSpPr>
        <p:spPr/>
        <p:txBody>
          <a:bodyPr>
            <a:normAutofit fontScale="90000"/>
          </a:bodyPr>
          <a:lstStyle/>
          <a:p>
            <a:r>
              <a:rPr lang="en-US" dirty="0"/>
              <a:t>Caveats about GUIDE (Health Care Leaders)</a:t>
            </a:r>
          </a:p>
        </p:txBody>
      </p:sp>
    </p:spTree>
    <p:extLst>
      <p:ext uri="{BB962C8B-B14F-4D97-AF65-F5344CB8AC3E}">
        <p14:creationId xmlns:p14="http://schemas.microsoft.com/office/powerpoint/2010/main" val="1279581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2727" y="103909"/>
            <a:ext cx="6311527" cy="761296"/>
          </a:xfrm>
        </p:spPr>
        <p:txBody>
          <a:bodyPr/>
          <a:lstStyle/>
          <a:p>
            <a:pPr marL="285750" indent="-285750"/>
            <a:r>
              <a:rPr lang="en-US" dirty="0"/>
              <a:t>4. </a:t>
            </a:r>
            <a:r>
              <a:rPr lang="en-US" b="1" dirty="0">
                <a:latin typeface="Calibri" panose="020F0502020204030204" pitchFamily="34" charset="0"/>
                <a:cs typeface="Times New Roman" panose="02020603050405020304" pitchFamily="18" charset="0"/>
              </a:rPr>
              <a:t>Access to Dementia Treatment: </a:t>
            </a:r>
            <a:br>
              <a:rPr lang="en-US" b="1" dirty="0">
                <a:latin typeface="Calibri" panose="020F0502020204030204" pitchFamily="34" charset="0"/>
                <a:cs typeface="Times New Roman" panose="02020603050405020304" pitchFamily="18" charset="0"/>
              </a:rPr>
            </a:br>
            <a:r>
              <a:rPr lang="en-US" b="1" dirty="0">
                <a:latin typeface="Calibri" panose="020F0502020204030204" pitchFamily="34" charset="0"/>
                <a:cs typeface="Times New Roman" panose="02020603050405020304" pitchFamily="18" charset="0"/>
              </a:rPr>
              <a:t>Challenges &amp; Solutions </a:t>
            </a:r>
            <a:r>
              <a:rPr lang="en-US" dirty="0"/>
              <a:t>(20 min</a:t>
            </a:r>
            <a:r>
              <a:rPr lang="en-US" sz="2800" dirty="0"/>
              <a:t>)</a:t>
            </a:r>
          </a:p>
        </p:txBody>
      </p:sp>
      <p:sp>
        <p:nvSpPr>
          <p:cNvPr id="7" name="TextBox 6">
            <a:extLst>
              <a:ext uri="{FF2B5EF4-FFF2-40B4-BE49-F238E27FC236}">
                <a16:creationId xmlns:a16="http://schemas.microsoft.com/office/drawing/2014/main" id="{A5468036-A261-0C05-0EBF-14312754F39E}"/>
              </a:ext>
            </a:extLst>
          </p:cNvPr>
          <p:cNvSpPr txBox="1"/>
          <p:nvPr/>
        </p:nvSpPr>
        <p:spPr>
          <a:xfrm>
            <a:off x="277585" y="2274838"/>
            <a:ext cx="8588829" cy="1154162"/>
          </a:xfrm>
          <a:prstGeom prst="rect">
            <a:avLst/>
          </a:prstGeom>
          <a:noFill/>
        </p:spPr>
        <p:txBody>
          <a:bodyPr wrap="square">
            <a:spAutoFit/>
          </a:bodyPr>
          <a:lstStyle/>
          <a:p>
            <a:r>
              <a:rPr lang="en-US" sz="2300" b="1" dirty="0">
                <a:latin typeface="Calibri" panose="020F0502020204030204" pitchFamily="34" charset="0"/>
                <a:cs typeface="Calibri" panose="020F0502020204030204" pitchFamily="34" charset="0"/>
              </a:rPr>
              <a:t>Daniel Z. Press, MD</a:t>
            </a:r>
          </a:p>
          <a:p>
            <a:r>
              <a:rPr lang="en-US" sz="2300" dirty="0">
                <a:latin typeface="Calibri" panose="020F0502020204030204" pitchFamily="34" charset="0"/>
                <a:cs typeface="Calibri" panose="020F0502020204030204" pitchFamily="34" charset="0"/>
              </a:rPr>
              <a:t>Chief, Cognitive Neurology Unit, Beth Israel Deaconess Medical Center</a:t>
            </a:r>
            <a:br>
              <a:rPr lang="en-US" sz="2300" dirty="0">
                <a:latin typeface="Calibri" panose="020F0502020204030204" pitchFamily="34" charset="0"/>
                <a:cs typeface="Calibri" panose="020F0502020204030204" pitchFamily="34" charset="0"/>
              </a:rPr>
            </a:br>
            <a:r>
              <a:rPr lang="en-US" sz="2300" dirty="0">
                <a:latin typeface="Calibri" panose="020F0502020204030204" pitchFamily="34" charset="0"/>
                <a:cs typeface="Calibri" panose="020F0502020204030204" pitchFamily="34" charset="0"/>
              </a:rPr>
              <a:t>Associate Professor of Neurology, Harvard Medical School</a:t>
            </a:r>
          </a:p>
        </p:txBody>
      </p:sp>
    </p:spTree>
    <p:extLst>
      <p:ext uri="{BB962C8B-B14F-4D97-AF65-F5344CB8AC3E}">
        <p14:creationId xmlns:p14="http://schemas.microsoft.com/office/powerpoint/2010/main" val="34277520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543" y="2333305"/>
            <a:ext cx="8243468" cy="1990962"/>
          </a:xfrm>
        </p:spPr>
        <p:txBody>
          <a:bodyPr/>
          <a:lstStyle/>
          <a:p>
            <a:r>
              <a:rPr lang="en-US" sz="3300" dirty="0">
                <a:latin typeface="Arial" panose="020B0604020202020204" pitchFamily="34" charset="0"/>
                <a:cs typeface="Arial" panose="020B0604020202020204" pitchFamily="34" charset="0"/>
              </a:rPr>
              <a:t>Access to Dementia Treatment: Challenges &amp; Solutions</a:t>
            </a:r>
            <a:br>
              <a:rPr lang="en-US" sz="1350" b="0" dirty="0">
                <a:latin typeface="Aptos" panose="020B0004020202020204" pitchFamily="34" charset="0"/>
              </a:rPr>
            </a:br>
            <a:br>
              <a:rPr lang="en-US" dirty="0"/>
            </a:br>
            <a:endParaRPr lang="en-US" dirty="0">
              <a:solidFill>
                <a:schemeClr val="accent3">
                  <a:lumMod val="40000"/>
                  <a:lumOff val="60000"/>
                </a:schemeClr>
              </a:solidFill>
            </a:endParaRPr>
          </a:p>
        </p:txBody>
      </p:sp>
      <p:sp>
        <p:nvSpPr>
          <p:cNvPr id="3" name="Subtitle 2"/>
          <p:cNvSpPr>
            <a:spLocks noGrp="1"/>
          </p:cNvSpPr>
          <p:nvPr>
            <p:ph type="subTitle" idx="1"/>
          </p:nvPr>
        </p:nvSpPr>
        <p:spPr>
          <a:xfrm>
            <a:off x="436543" y="4393336"/>
            <a:ext cx="6933836" cy="1127354"/>
          </a:xfrm>
        </p:spPr>
        <p:txBody>
          <a:bodyPr/>
          <a:lstStyle/>
          <a:p>
            <a:r>
              <a:rPr lang="en-US" sz="1800" dirty="0">
                <a:cs typeface="Arial"/>
              </a:rPr>
              <a:t>Daniel Press, MD, Chief, Cognitive Neurology Unit and</a:t>
            </a:r>
          </a:p>
          <a:p>
            <a:r>
              <a:rPr lang="en-US" sz="1800" dirty="0">
                <a:cs typeface="Arial"/>
              </a:rPr>
              <a:t>Associate Professor of Neurology, Harvard Medical School</a:t>
            </a:r>
            <a:br>
              <a:rPr lang="en-US" dirty="0"/>
            </a:br>
            <a:endParaRPr lang="en-US" dirty="0">
              <a:cs typeface="Arial"/>
            </a:endParaRPr>
          </a:p>
        </p:txBody>
      </p:sp>
      <p:sp>
        <p:nvSpPr>
          <p:cNvPr id="5" name="Slide Number Placeholder 4"/>
          <p:cNvSpPr>
            <a:spLocks noGrp="1"/>
          </p:cNvSpPr>
          <p:nvPr>
            <p:ph type="sldNum" sz="quarter" idx="4"/>
          </p:nvPr>
        </p:nvSpPr>
        <p:spPr/>
        <p:txBody>
          <a:bodyPr/>
          <a:lstStyle/>
          <a:p>
            <a:pPr defTabSz="685800"/>
            <a:fld id="{E8A74B61-50D3-3946-8366-1E447A2A8431}" type="slidenum">
              <a:rPr lang="en-US">
                <a:solidFill>
                  <a:prstClr val="white"/>
                </a:solidFill>
                <a:latin typeface="Arial"/>
              </a:rPr>
              <a:pPr defTabSz="685800"/>
              <a:t>37</a:t>
            </a:fld>
            <a:endParaRPr lang="en-US">
              <a:solidFill>
                <a:prstClr val="white"/>
              </a:solidFill>
              <a:latin typeface="Arial"/>
            </a:endParaRPr>
          </a:p>
        </p:txBody>
      </p:sp>
      <p:sp>
        <p:nvSpPr>
          <p:cNvPr id="6" name="AutoShape 2" descr="https://usc-powerpoint.officeapps.live.com/pods/GetClipboardImage.ashx?Id=02dc09a7-1885-45a5-8807-a6785a936ad1&amp;DC=PUS8&amp;pkey=f4c763dd-ceac-43d2-9379-b0c99ac6f87b&amp;wdwaccluster=PUS8"/>
          <p:cNvSpPr>
            <a:spLocks noChangeAspect="1" noChangeArrowheads="1"/>
          </p:cNvSpPr>
          <p:nvPr/>
        </p:nvSpPr>
        <p:spPr bwMode="auto">
          <a:xfrm>
            <a:off x="159544"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Arial"/>
            </a:endParaRPr>
          </a:p>
        </p:txBody>
      </p:sp>
    </p:spTree>
    <p:extLst>
      <p:ext uri="{BB962C8B-B14F-4D97-AF65-F5344CB8AC3E}">
        <p14:creationId xmlns:p14="http://schemas.microsoft.com/office/powerpoint/2010/main" val="73387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3"/>
          <p:cNvSpPr>
            <a:spLocks noGrp="1"/>
          </p:cNvSpPr>
          <p:nvPr>
            <p:ph type="title"/>
          </p:nvPr>
        </p:nvSpPr>
        <p:spPr>
          <a:xfrm>
            <a:off x="2257425" y="988517"/>
            <a:ext cx="4629150" cy="3170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algn="ctr" eaLnBrk="1" hangingPunct="1"/>
            <a:r>
              <a:rPr lang="en-US" altLang="en-US" sz="2025" dirty="0">
                <a:latin typeface="Calibri" charset="0"/>
              </a:rPr>
              <a:t>AD Neuropathology</a:t>
            </a:r>
          </a:p>
        </p:txBody>
      </p:sp>
      <p:pic>
        <p:nvPicPr>
          <p:cNvPr id="58370" name="Picture 4" descr="A07-074.AD-Balint.Hi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1" y="1499295"/>
            <a:ext cx="2029718" cy="13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A07-074.AD-Balint.Hip.jpg"/>
          <p:cNvPicPr>
            <a:picLocks noChangeAspect="1"/>
          </p:cNvPicPr>
          <p:nvPr/>
        </p:nvPicPr>
        <p:blipFill>
          <a:blip r:embed="rId2">
            <a:extLst>
              <a:ext uri="{28A0092B-C50C-407E-A947-70E740481C1C}">
                <a14:useLocalDpi xmlns:a14="http://schemas.microsoft.com/office/drawing/2010/main" val="0"/>
              </a:ext>
            </a:extLst>
          </a:blip>
          <a:srcRect l="38013" t="33249" r="38759" b="35025"/>
          <a:stretch>
            <a:fillRect/>
          </a:stretch>
        </p:blipFill>
        <p:spPr bwMode="auto">
          <a:xfrm>
            <a:off x="1864519" y="3559178"/>
            <a:ext cx="871538" cy="79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a:spLocks noChangeArrowheads="1"/>
          </p:cNvSpPr>
          <p:nvPr/>
        </p:nvSpPr>
        <p:spPr bwMode="auto">
          <a:xfrm>
            <a:off x="4393406" y="1963639"/>
            <a:ext cx="342900" cy="342900"/>
          </a:xfrm>
          <a:prstGeom prst="ellipse">
            <a:avLst/>
          </a:prstGeom>
          <a:noFill/>
          <a:ln w="28575">
            <a:solidFill>
              <a:schemeClr val="tx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685800" eaLnBrk="0" fontAlgn="base" hangingPunct="0">
              <a:spcBef>
                <a:spcPct val="0"/>
              </a:spcBef>
              <a:spcAft>
                <a:spcPct val="0"/>
              </a:spcAft>
              <a:defRPr/>
            </a:pPr>
            <a:endParaRPr lang="en-US">
              <a:solidFill>
                <a:srgbClr val="FFFFFF"/>
              </a:solidFill>
              <a:latin typeface="Calibri" charset="0"/>
              <a:ea typeface="ＭＳ Ｐゴシック"/>
            </a:endParaRPr>
          </a:p>
        </p:txBody>
      </p:sp>
      <p:sp>
        <p:nvSpPr>
          <p:cNvPr id="14" name="Oval 13"/>
          <p:cNvSpPr>
            <a:spLocks noChangeArrowheads="1"/>
          </p:cNvSpPr>
          <p:nvPr/>
        </p:nvSpPr>
        <p:spPr bwMode="auto">
          <a:xfrm>
            <a:off x="5029200" y="2013645"/>
            <a:ext cx="342900" cy="342900"/>
          </a:xfrm>
          <a:prstGeom prst="ellipse">
            <a:avLst/>
          </a:prstGeom>
          <a:noFill/>
          <a:ln w="28575">
            <a:solidFill>
              <a:schemeClr val="tx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685800" eaLnBrk="0" fontAlgn="base" hangingPunct="0">
              <a:spcBef>
                <a:spcPct val="0"/>
              </a:spcBef>
              <a:spcAft>
                <a:spcPct val="0"/>
              </a:spcAft>
              <a:defRPr/>
            </a:pPr>
            <a:endParaRPr lang="en-US">
              <a:solidFill>
                <a:srgbClr val="FFFFFF"/>
              </a:solidFill>
              <a:latin typeface="Calibri" charset="0"/>
              <a:ea typeface="ＭＳ Ｐゴシック"/>
            </a:endParaRPr>
          </a:p>
        </p:txBody>
      </p:sp>
      <p:cxnSp>
        <p:nvCxnSpPr>
          <p:cNvPr id="15" name="Straight Arrow Connector 14"/>
          <p:cNvCxnSpPr>
            <a:cxnSpLocks noChangeShapeType="1"/>
            <a:stCxn id="12" idx="3"/>
          </p:cNvCxnSpPr>
          <p:nvPr/>
        </p:nvCxnSpPr>
        <p:spPr bwMode="auto">
          <a:xfrm flipH="1">
            <a:off x="2393430" y="2256323"/>
            <a:ext cx="2050193" cy="152409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8375" name="TextBox 23"/>
          <p:cNvSpPr txBox="1">
            <a:spLocks noChangeArrowheads="1"/>
          </p:cNvSpPr>
          <p:nvPr/>
        </p:nvSpPr>
        <p:spPr bwMode="auto">
          <a:xfrm>
            <a:off x="1357313" y="1189859"/>
            <a:ext cx="1800225" cy="118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defTabSz="685800" eaLnBrk="0" fontAlgn="base" hangingPunct="0">
              <a:spcBef>
                <a:spcPct val="0"/>
              </a:spcBef>
              <a:spcAft>
                <a:spcPct val="0"/>
              </a:spcAft>
              <a:buNone/>
              <a:defRPr/>
            </a:pPr>
            <a:r>
              <a:rPr lang="en-US" altLang="en-US" sz="1013" dirty="0">
                <a:solidFill>
                  <a:srgbClr val="000000"/>
                </a:solidFill>
              </a:rPr>
              <a:t>62 </a:t>
            </a:r>
            <a:r>
              <a:rPr lang="en-US" altLang="en-US" sz="1013" dirty="0" err="1">
                <a:solidFill>
                  <a:srgbClr val="000000"/>
                </a:solidFill>
              </a:rPr>
              <a:t>y.o</a:t>
            </a:r>
            <a:r>
              <a:rPr lang="en-US" altLang="en-US" sz="1013" dirty="0">
                <a:solidFill>
                  <a:srgbClr val="000000"/>
                </a:solidFill>
              </a:rPr>
              <a:t>. woman who presented with poor memory and severe spatial  impairment, with Balint syndrome and myoclonus later in the course of 8 year-illness.  </a:t>
            </a:r>
          </a:p>
        </p:txBody>
      </p:sp>
      <p:pic>
        <p:nvPicPr>
          <p:cNvPr id="13" name="Picture 12">
            <a:extLst>
              <a:ext uri="{FF2B5EF4-FFF2-40B4-BE49-F238E27FC236}">
                <a16:creationId xmlns:a16="http://schemas.microsoft.com/office/drawing/2014/main" id="{C71FA9A9-D75D-2E4F-92A5-7A7A0DEA9077}"/>
              </a:ext>
            </a:extLst>
          </p:cNvPr>
          <p:cNvPicPr>
            <a:picLocks noChangeAspect="1"/>
          </p:cNvPicPr>
          <p:nvPr/>
        </p:nvPicPr>
        <p:blipFill rotWithShape="1">
          <a:blip r:embed="rId3">
            <a:extLst>
              <a:ext uri="{28A0092B-C50C-407E-A947-70E740481C1C}">
                <a14:useLocalDpi xmlns:a14="http://schemas.microsoft.com/office/drawing/2010/main" val="0"/>
              </a:ext>
            </a:extLst>
          </a:blip>
          <a:srcRect t="40191"/>
          <a:stretch/>
        </p:blipFill>
        <p:spPr>
          <a:xfrm>
            <a:off x="4779010" y="3141623"/>
            <a:ext cx="3929380" cy="1731530"/>
          </a:xfrm>
          <a:prstGeom prst="rect">
            <a:avLst/>
          </a:prstGeom>
        </p:spPr>
      </p:pic>
      <p:pic>
        <p:nvPicPr>
          <p:cNvPr id="4" name="Picture 3" descr="A picture containing chart&#10;&#10;Description automatically generated">
            <a:extLst>
              <a:ext uri="{FF2B5EF4-FFF2-40B4-BE49-F238E27FC236}">
                <a16:creationId xmlns:a16="http://schemas.microsoft.com/office/drawing/2014/main" id="{DC2A4EBD-94B1-6C48-8456-8472E10DDDDE}"/>
              </a:ext>
            </a:extLst>
          </p:cNvPr>
          <p:cNvPicPr>
            <a:picLocks noChangeAspect="1"/>
          </p:cNvPicPr>
          <p:nvPr/>
        </p:nvPicPr>
        <p:blipFill>
          <a:blip r:embed="rId4"/>
          <a:stretch>
            <a:fillRect/>
          </a:stretch>
        </p:blipFill>
        <p:spPr>
          <a:xfrm>
            <a:off x="1143000" y="4643400"/>
            <a:ext cx="4850628" cy="1159933"/>
          </a:xfrm>
          <a:prstGeom prst="rect">
            <a:avLst/>
          </a:prstGeom>
        </p:spPr>
      </p:pic>
      <p:sp>
        <p:nvSpPr>
          <p:cNvPr id="5" name="TextBox 4">
            <a:extLst>
              <a:ext uri="{FF2B5EF4-FFF2-40B4-BE49-F238E27FC236}">
                <a16:creationId xmlns:a16="http://schemas.microsoft.com/office/drawing/2014/main" id="{076F3418-9960-7C4C-822F-6713921D19D8}"/>
              </a:ext>
            </a:extLst>
          </p:cNvPr>
          <p:cNvSpPr txBox="1"/>
          <p:nvPr/>
        </p:nvSpPr>
        <p:spPr>
          <a:xfrm>
            <a:off x="918454" y="2748471"/>
            <a:ext cx="2277894" cy="461665"/>
          </a:xfrm>
          <a:prstGeom prst="rect">
            <a:avLst/>
          </a:prstGeom>
          <a:noFill/>
        </p:spPr>
        <p:txBody>
          <a:bodyPr wrap="square" rtlCol="0">
            <a:spAutoFit/>
          </a:bodyPr>
          <a:lstStyle/>
          <a:p>
            <a:pPr defTabSz="685800" fontAlgn="base">
              <a:spcBef>
                <a:spcPct val="0"/>
              </a:spcBef>
              <a:spcAft>
                <a:spcPct val="0"/>
              </a:spcAft>
              <a:defRPr/>
            </a:pPr>
            <a:r>
              <a:rPr lang="en-US" sz="2400" dirty="0">
                <a:solidFill>
                  <a:srgbClr val="000000"/>
                </a:solidFill>
                <a:latin typeface="Calibri" panose="020F0502020204030204" pitchFamily="34" charset="0"/>
                <a:ea typeface="ＭＳ Ｐゴシック" charset="-128"/>
                <a:cs typeface="Calibri" panose="020F0502020204030204" pitchFamily="34" charset="0"/>
              </a:rPr>
              <a:t>Amyloid Cascade</a:t>
            </a:r>
          </a:p>
        </p:txBody>
      </p:sp>
      <p:sp>
        <p:nvSpPr>
          <p:cNvPr id="16" name="TextBox 15">
            <a:extLst>
              <a:ext uri="{FF2B5EF4-FFF2-40B4-BE49-F238E27FC236}">
                <a16:creationId xmlns:a16="http://schemas.microsoft.com/office/drawing/2014/main" id="{A0416539-4CE4-4748-813A-A8510F6A230D}"/>
              </a:ext>
            </a:extLst>
          </p:cNvPr>
          <p:cNvSpPr txBox="1"/>
          <p:nvPr/>
        </p:nvSpPr>
        <p:spPr>
          <a:xfrm>
            <a:off x="6384186" y="2760743"/>
            <a:ext cx="2129193" cy="461665"/>
          </a:xfrm>
          <a:prstGeom prst="rect">
            <a:avLst/>
          </a:prstGeom>
          <a:solidFill>
            <a:schemeClr val="bg1"/>
          </a:solidFill>
        </p:spPr>
        <p:txBody>
          <a:bodyPr wrap="square" rtlCol="0">
            <a:spAutoFit/>
          </a:bodyPr>
          <a:lstStyle/>
          <a:p>
            <a:pPr defTabSz="685800" fontAlgn="base">
              <a:spcBef>
                <a:spcPct val="0"/>
              </a:spcBef>
              <a:spcAft>
                <a:spcPct val="0"/>
              </a:spcAft>
              <a:defRPr/>
            </a:pPr>
            <a:r>
              <a:rPr lang="en-US" sz="2400" dirty="0">
                <a:solidFill>
                  <a:srgbClr val="000000"/>
                </a:solidFill>
                <a:latin typeface="Calibri" panose="020F0502020204030204" pitchFamily="34" charset="0"/>
                <a:ea typeface="ＭＳ Ｐゴシック" charset="-128"/>
                <a:cs typeface="Calibri" panose="020F0502020204030204" pitchFamily="34" charset="0"/>
              </a:rPr>
              <a:t>Tau Cascade   </a:t>
            </a:r>
          </a:p>
        </p:txBody>
      </p:sp>
      <p:cxnSp>
        <p:nvCxnSpPr>
          <p:cNvPr id="18" name="Straight Arrow Connector 17">
            <a:extLst>
              <a:ext uri="{FF2B5EF4-FFF2-40B4-BE49-F238E27FC236}">
                <a16:creationId xmlns:a16="http://schemas.microsoft.com/office/drawing/2014/main" id="{5F634E33-BDBF-E54E-B40E-F67F63710CB1}"/>
              </a:ext>
            </a:extLst>
          </p:cNvPr>
          <p:cNvCxnSpPr>
            <a:cxnSpLocks noChangeShapeType="1"/>
            <a:stCxn id="14" idx="6"/>
          </p:cNvCxnSpPr>
          <p:nvPr/>
        </p:nvCxnSpPr>
        <p:spPr bwMode="auto">
          <a:xfrm>
            <a:off x="5372100" y="2185096"/>
            <a:ext cx="914400" cy="20481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1" name="Picture 4" descr="A07-074.AD-Balint.Hip.jpg">
            <a:extLst>
              <a:ext uri="{FF2B5EF4-FFF2-40B4-BE49-F238E27FC236}">
                <a16:creationId xmlns:a16="http://schemas.microsoft.com/office/drawing/2014/main" id="{869BC212-2A93-C741-8CFF-F7F368749812}"/>
              </a:ext>
            </a:extLst>
          </p:cNvPr>
          <p:cNvPicPr>
            <a:picLocks noChangeAspect="1"/>
          </p:cNvPicPr>
          <p:nvPr/>
        </p:nvPicPr>
        <p:blipFill rotWithShape="1">
          <a:blip r:embed="rId2">
            <a:extLst>
              <a:ext uri="{28A0092B-C50C-407E-A947-70E740481C1C}">
                <a14:useLocalDpi xmlns:a14="http://schemas.microsoft.com/office/drawing/2010/main" val="0"/>
              </a:ext>
            </a:extLst>
          </a:blip>
          <a:srcRect l="82937" t="41525" r="5801" b="37325"/>
          <a:stretch/>
        </p:blipFill>
        <p:spPr bwMode="auto">
          <a:xfrm>
            <a:off x="6286500" y="2135089"/>
            <a:ext cx="457200" cy="57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
            <a:extLst>
              <a:ext uri="{FF2B5EF4-FFF2-40B4-BE49-F238E27FC236}">
                <a16:creationId xmlns:a16="http://schemas.microsoft.com/office/drawing/2014/main" id="{7F84B774-8A7E-354D-92F8-F8DE597BD5AD}"/>
              </a:ext>
            </a:extLst>
          </p:cNvPr>
          <p:cNvSpPr txBox="1">
            <a:spLocks noChangeArrowheads="1"/>
          </p:cNvSpPr>
          <p:nvPr/>
        </p:nvSpPr>
        <p:spPr bwMode="auto">
          <a:xfrm>
            <a:off x="6794024" y="5093180"/>
            <a:ext cx="2043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128"/>
              </a:defRPr>
            </a:lvl1pPr>
            <a:lvl2pPr marL="742950" indent="-285750">
              <a:defRPr sz="3200">
                <a:solidFill>
                  <a:schemeClr val="tx1"/>
                </a:solidFill>
                <a:latin typeface="Arial" charset="0"/>
                <a:ea typeface="ＭＳ Ｐゴシック" charset="-128"/>
              </a:defRPr>
            </a:lvl2pPr>
            <a:lvl3pPr marL="1143000" indent="-228600">
              <a:defRPr sz="3200">
                <a:solidFill>
                  <a:schemeClr val="tx1"/>
                </a:solidFill>
                <a:latin typeface="Arial" charset="0"/>
                <a:ea typeface="ＭＳ Ｐゴシック" charset="-128"/>
              </a:defRPr>
            </a:lvl3pPr>
            <a:lvl4pPr marL="1600200" indent="-228600">
              <a:defRPr sz="3200">
                <a:solidFill>
                  <a:schemeClr val="tx1"/>
                </a:solidFill>
                <a:latin typeface="Arial" charset="0"/>
                <a:ea typeface="ＭＳ Ｐゴシック" charset="-128"/>
              </a:defRPr>
            </a:lvl4pPr>
            <a:lvl5pPr marL="2057400" indent="-228600">
              <a:defRPr sz="3200">
                <a:solidFill>
                  <a:schemeClr val="tx1"/>
                </a:solidFill>
                <a:latin typeface="Arial" charset="0"/>
                <a:ea typeface="ＭＳ Ｐゴシック" charset="-128"/>
              </a:defRPr>
            </a:lvl5pPr>
            <a:lvl6pPr marL="2514600" indent="-228600" eaLnBrk="0" fontAlgn="base" hangingPunct="0">
              <a:spcBef>
                <a:spcPct val="0"/>
              </a:spcBef>
              <a:spcAft>
                <a:spcPct val="0"/>
              </a:spcAft>
              <a:defRPr sz="3200">
                <a:solidFill>
                  <a:schemeClr val="tx1"/>
                </a:solidFill>
                <a:latin typeface="Arial" charset="0"/>
                <a:ea typeface="ＭＳ Ｐゴシック" charset="-128"/>
              </a:defRPr>
            </a:lvl6pPr>
            <a:lvl7pPr marL="2971800" indent="-228600" eaLnBrk="0" fontAlgn="base" hangingPunct="0">
              <a:spcBef>
                <a:spcPct val="0"/>
              </a:spcBef>
              <a:spcAft>
                <a:spcPct val="0"/>
              </a:spcAft>
              <a:defRPr sz="3200">
                <a:solidFill>
                  <a:schemeClr val="tx1"/>
                </a:solidFill>
                <a:latin typeface="Arial" charset="0"/>
                <a:ea typeface="ＭＳ Ｐゴシック" charset="-128"/>
              </a:defRPr>
            </a:lvl7pPr>
            <a:lvl8pPr marL="3429000" indent="-228600" eaLnBrk="0" fontAlgn="base" hangingPunct="0">
              <a:spcBef>
                <a:spcPct val="0"/>
              </a:spcBef>
              <a:spcAft>
                <a:spcPct val="0"/>
              </a:spcAft>
              <a:defRPr sz="3200">
                <a:solidFill>
                  <a:schemeClr val="tx1"/>
                </a:solidFill>
                <a:latin typeface="Arial" charset="0"/>
                <a:ea typeface="ＭＳ Ｐゴシック" charset="-128"/>
              </a:defRPr>
            </a:lvl8pPr>
            <a:lvl9pPr marL="3886200" indent="-228600" eaLnBrk="0" fontAlgn="base" hangingPunct="0">
              <a:spcBef>
                <a:spcPct val="0"/>
              </a:spcBef>
              <a:spcAft>
                <a:spcPct val="0"/>
              </a:spcAft>
              <a:defRPr sz="3200">
                <a:solidFill>
                  <a:schemeClr val="tx1"/>
                </a:solidFill>
                <a:latin typeface="Arial" charset="0"/>
                <a:ea typeface="ＭＳ Ｐゴシック" charset="-128"/>
              </a:defRPr>
            </a:lvl9pPr>
          </a:lstStyle>
          <a:p>
            <a:pPr defTabSz="685800" eaLnBrk="0" fontAlgn="base" hangingPunct="0">
              <a:spcBef>
                <a:spcPct val="0"/>
              </a:spcBef>
              <a:spcAft>
                <a:spcPct val="0"/>
              </a:spcAft>
              <a:defRPr/>
            </a:pPr>
            <a:r>
              <a:rPr lang="en-US" altLang="en-US" sz="900" dirty="0" err="1">
                <a:solidFill>
                  <a:srgbClr val="000000"/>
                </a:solidFill>
              </a:rPr>
              <a:t>Ballatore</a:t>
            </a:r>
            <a:r>
              <a:rPr lang="en-US" altLang="en-US" sz="900" dirty="0">
                <a:solidFill>
                  <a:srgbClr val="000000"/>
                </a:solidFill>
              </a:rPr>
              <a:t>, Lee, and </a:t>
            </a:r>
            <a:r>
              <a:rPr lang="en-US" altLang="en-US" sz="900" dirty="0" err="1">
                <a:solidFill>
                  <a:srgbClr val="000000"/>
                </a:solidFill>
              </a:rPr>
              <a:t>Trojanowski</a:t>
            </a:r>
            <a:r>
              <a:rPr lang="en-US" altLang="en-US" sz="900" dirty="0">
                <a:solidFill>
                  <a:srgbClr val="000000"/>
                </a:solidFill>
              </a:rPr>
              <a:t> Nature Reviews Neuroscience, 2007 </a:t>
            </a:r>
          </a:p>
        </p:txBody>
      </p:sp>
    </p:spTree>
    <p:extLst>
      <p:ext uri="{BB962C8B-B14F-4D97-AF65-F5344CB8AC3E}">
        <p14:creationId xmlns:p14="http://schemas.microsoft.com/office/powerpoint/2010/main" val="660603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4126-C8C2-064A-C1F9-AA4AB9C7503F}"/>
              </a:ext>
            </a:extLst>
          </p:cNvPr>
          <p:cNvSpPr>
            <a:spLocks noGrp="1"/>
          </p:cNvSpPr>
          <p:nvPr>
            <p:ph type="title"/>
          </p:nvPr>
        </p:nvSpPr>
        <p:spPr>
          <a:xfrm>
            <a:off x="628650" y="986207"/>
            <a:ext cx="7886700" cy="994172"/>
          </a:xfrm>
        </p:spPr>
        <p:txBody>
          <a:bodyPr/>
          <a:lstStyle/>
          <a:p>
            <a:pPr algn="ctr"/>
            <a:r>
              <a:rPr lang="en-US" sz="2100" dirty="0" err="1"/>
              <a:t>Lecanemab</a:t>
            </a:r>
            <a:r>
              <a:rPr lang="en-US" sz="2100" dirty="0"/>
              <a:t> Phase III clinical trial: Primary endpoint (Clinical Dementia Rating – Sum of Boxes)</a:t>
            </a:r>
          </a:p>
        </p:txBody>
      </p:sp>
      <p:pic>
        <p:nvPicPr>
          <p:cNvPr id="8" name="Content Placeholder 7">
            <a:extLst>
              <a:ext uri="{FF2B5EF4-FFF2-40B4-BE49-F238E27FC236}">
                <a16:creationId xmlns:a16="http://schemas.microsoft.com/office/drawing/2014/main" id="{3B7F5023-D5D0-DA68-291F-74316C78ABFC}"/>
              </a:ext>
            </a:extLst>
          </p:cNvPr>
          <p:cNvPicPr>
            <a:picLocks noGrp="1" noChangeAspect="1"/>
          </p:cNvPicPr>
          <p:nvPr>
            <p:ph idx="1"/>
          </p:nvPr>
        </p:nvPicPr>
        <p:blipFill>
          <a:blip r:embed="rId3"/>
          <a:stretch>
            <a:fillRect/>
          </a:stretch>
        </p:blipFill>
        <p:spPr>
          <a:xfrm>
            <a:off x="1412773" y="1719857"/>
            <a:ext cx="6121368" cy="4007050"/>
          </a:xfrm>
        </p:spPr>
      </p:pic>
      <p:sp>
        <p:nvSpPr>
          <p:cNvPr id="9" name="TextBox 8">
            <a:extLst>
              <a:ext uri="{FF2B5EF4-FFF2-40B4-BE49-F238E27FC236}">
                <a16:creationId xmlns:a16="http://schemas.microsoft.com/office/drawing/2014/main" id="{1A6C4E97-7EA7-75F8-8075-57B51CF3EEEA}"/>
              </a:ext>
            </a:extLst>
          </p:cNvPr>
          <p:cNvSpPr txBox="1"/>
          <p:nvPr/>
        </p:nvSpPr>
        <p:spPr>
          <a:xfrm>
            <a:off x="6471634" y="4662957"/>
            <a:ext cx="814647" cy="300082"/>
          </a:xfrm>
          <a:prstGeom prst="rect">
            <a:avLst/>
          </a:prstGeom>
          <a:noFill/>
          <a:ln w="38100">
            <a:solidFill>
              <a:schemeClr val="tx1"/>
            </a:solidFill>
          </a:ln>
        </p:spPr>
        <p:txBody>
          <a:bodyPr wrap="none" rtlCol="0">
            <a:spAutoFit/>
          </a:bodyPr>
          <a:lstStyle/>
          <a:p>
            <a:pPr defTabSz="685800"/>
            <a:r>
              <a:rPr lang="en-US" sz="1350" dirty="0">
                <a:solidFill>
                  <a:prstClr val="black"/>
                </a:solidFill>
                <a:latin typeface="Arial"/>
              </a:rPr>
              <a:t>p&lt;0.001</a:t>
            </a:r>
          </a:p>
        </p:txBody>
      </p:sp>
      <p:cxnSp>
        <p:nvCxnSpPr>
          <p:cNvPr id="11" name="Straight Connector 10">
            <a:extLst>
              <a:ext uri="{FF2B5EF4-FFF2-40B4-BE49-F238E27FC236}">
                <a16:creationId xmlns:a16="http://schemas.microsoft.com/office/drawing/2014/main" id="{5D6527F6-5CC3-A746-FC1B-F231132E039F}"/>
              </a:ext>
            </a:extLst>
          </p:cNvPr>
          <p:cNvCxnSpPr/>
          <p:nvPr/>
        </p:nvCxnSpPr>
        <p:spPr>
          <a:xfrm>
            <a:off x="6827021" y="3663747"/>
            <a:ext cx="0" cy="309093"/>
          </a:xfrm>
          <a:prstGeom prst="line">
            <a:avLst/>
          </a:prstGeom>
          <a:ln w="1905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03C9A26-BD6E-C643-A35C-7D324302815D}"/>
              </a:ext>
            </a:extLst>
          </p:cNvPr>
          <p:cNvSpPr txBox="1"/>
          <p:nvPr/>
        </p:nvSpPr>
        <p:spPr>
          <a:xfrm>
            <a:off x="6933419" y="3446382"/>
            <a:ext cx="521297" cy="300082"/>
          </a:xfrm>
          <a:prstGeom prst="rect">
            <a:avLst/>
          </a:prstGeom>
          <a:noFill/>
        </p:spPr>
        <p:txBody>
          <a:bodyPr wrap="none" rtlCol="0">
            <a:spAutoFit/>
          </a:bodyPr>
          <a:lstStyle/>
          <a:p>
            <a:pPr defTabSz="685800"/>
            <a:r>
              <a:rPr lang="en-US" sz="1350" dirty="0">
                <a:solidFill>
                  <a:prstClr val="black"/>
                </a:solidFill>
                <a:latin typeface="Arial"/>
              </a:rPr>
              <a:t>1.21</a:t>
            </a:r>
          </a:p>
        </p:txBody>
      </p:sp>
      <p:sp>
        <p:nvSpPr>
          <p:cNvPr id="13" name="TextBox 12">
            <a:extLst>
              <a:ext uri="{FF2B5EF4-FFF2-40B4-BE49-F238E27FC236}">
                <a16:creationId xmlns:a16="http://schemas.microsoft.com/office/drawing/2014/main" id="{439EBEDE-BB0A-1757-B3BB-0F70A7E265EE}"/>
              </a:ext>
            </a:extLst>
          </p:cNvPr>
          <p:cNvSpPr txBox="1"/>
          <p:nvPr/>
        </p:nvSpPr>
        <p:spPr>
          <a:xfrm>
            <a:off x="6940280" y="3929479"/>
            <a:ext cx="521297" cy="300082"/>
          </a:xfrm>
          <a:prstGeom prst="rect">
            <a:avLst/>
          </a:prstGeom>
          <a:noFill/>
        </p:spPr>
        <p:txBody>
          <a:bodyPr wrap="none" rtlCol="0">
            <a:spAutoFit/>
          </a:bodyPr>
          <a:lstStyle/>
          <a:p>
            <a:pPr defTabSz="685800"/>
            <a:r>
              <a:rPr lang="en-US" sz="1350" dirty="0">
                <a:solidFill>
                  <a:prstClr val="black"/>
                </a:solidFill>
                <a:latin typeface="Arial"/>
              </a:rPr>
              <a:t>1.66</a:t>
            </a:r>
          </a:p>
        </p:txBody>
      </p:sp>
      <p:sp>
        <p:nvSpPr>
          <p:cNvPr id="14" name="TextBox 13">
            <a:extLst>
              <a:ext uri="{FF2B5EF4-FFF2-40B4-BE49-F238E27FC236}">
                <a16:creationId xmlns:a16="http://schemas.microsoft.com/office/drawing/2014/main" id="{3CD5EE3D-88DC-A8C2-4AE1-4560B9CE2416}"/>
              </a:ext>
            </a:extLst>
          </p:cNvPr>
          <p:cNvSpPr txBox="1"/>
          <p:nvPr/>
        </p:nvSpPr>
        <p:spPr>
          <a:xfrm>
            <a:off x="7033755" y="2906169"/>
            <a:ext cx="1981982" cy="507831"/>
          </a:xfrm>
          <a:prstGeom prst="rect">
            <a:avLst/>
          </a:prstGeom>
          <a:noFill/>
          <a:ln w="38100">
            <a:solidFill>
              <a:schemeClr val="tx1"/>
            </a:solidFill>
          </a:ln>
        </p:spPr>
        <p:txBody>
          <a:bodyPr wrap="square" rtlCol="0">
            <a:spAutoFit/>
          </a:bodyPr>
          <a:lstStyle/>
          <a:p>
            <a:pPr defTabSz="685800"/>
            <a:r>
              <a:rPr lang="en-US" sz="1350" dirty="0">
                <a:solidFill>
                  <a:prstClr val="black"/>
                </a:solidFill>
                <a:latin typeface="Arial"/>
              </a:rPr>
              <a:t>27.1% Slowing of Decline</a:t>
            </a:r>
          </a:p>
        </p:txBody>
      </p:sp>
    </p:spTree>
    <p:extLst>
      <p:ext uri="{BB962C8B-B14F-4D97-AF65-F5344CB8AC3E}">
        <p14:creationId xmlns:p14="http://schemas.microsoft.com/office/powerpoint/2010/main" val="20509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990" y="103909"/>
            <a:ext cx="6311527" cy="761296"/>
          </a:xfrm>
        </p:spPr>
        <p:txBody>
          <a:bodyPr/>
          <a:lstStyle/>
          <a:p>
            <a:pPr marL="285750" indent="-285750"/>
            <a:r>
              <a:rPr lang="en-US" dirty="0"/>
              <a:t>3.  </a:t>
            </a:r>
            <a:r>
              <a:rPr lang="en-US" b="1" dirty="0">
                <a:latin typeface="Calibri" panose="020F0502020204030204" pitchFamily="34" charset="0"/>
                <a:cs typeface="Times New Roman" panose="02020603050405020304" pitchFamily="18" charset="0"/>
              </a:rPr>
              <a:t>Financial Barriers to Dementia Care and Support in Primary Care Settings </a:t>
            </a:r>
            <a:r>
              <a:rPr lang="en-US" dirty="0"/>
              <a:t>(45 min</a:t>
            </a:r>
            <a:r>
              <a:rPr lang="en-US" sz="2800" dirty="0"/>
              <a:t>)</a:t>
            </a:r>
          </a:p>
        </p:txBody>
      </p:sp>
      <p:sp>
        <p:nvSpPr>
          <p:cNvPr id="6" name="TextBox 5">
            <a:extLst>
              <a:ext uri="{FF2B5EF4-FFF2-40B4-BE49-F238E27FC236}">
                <a16:creationId xmlns:a16="http://schemas.microsoft.com/office/drawing/2014/main" id="{734821E2-394D-4BD0-97C1-E6B3E9A2EA3D}"/>
              </a:ext>
            </a:extLst>
          </p:cNvPr>
          <p:cNvSpPr txBox="1"/>
          <p:nvPr/>
        </p:nvSpPr>
        <p:spPr>
          <a:xfrm>
            <a:off x="665017" y="1534941"/>
            <a:ext cx="7834746" cy="4527843"/>
          </a:xfrm>
          <a:prstGeom prst="rect">
            <a:avLst/>
          </a:prstGeom>
          <a:ln w="38100">
            <a:noFill/>
          </a:ln>
        </p:spPr>
        <p:txBody>
          <a:bodyPr wrap="square" rtlCol="0">
            <a:spAutoFit/>
          </a:bodyPr>
          <a:lstStyle/>
          <a:p>
            <a:pPr marL="0" lvl="1">
              <a:lnSpc>
                <a:spcPct val="107000"/>
              </a:lnSpc>
              <a:buClr>
                <a:srgbClr val="000000"/>
              </a:buClr>
              <a:buSzPct val="100000"/>
              <a:defRPr/>
            </a:pPr>
            <a:r>
              <a:rPr lang="en-US" sz="2400" b="1" dirty="0">
                <a:solidFill>
                  <a:srgbClr val="064FBA"/>
                </a:solidFill>
                <a:latin typeface="Calibri" panose="020F0502020204030204" pitchFamily="34" charset="0"/>
                <a:cs typeface="Calibri"/>
                <a:sym typeface="Calibri"/>
              </a:rPr>
              <a:t>Primary Care Panel</a:t>
            </a:r>
            <a:endParaRPr lang="en-US" sz="2400" b="1" dirty="0">
              <a:solidFill>
                <a:srgbClr val="064FBA"/>
              </a:solidFill>
              <a:latin typeface="Calibri" panose="020F0502020204030204" pitchFamily="34" charset="0"/>
              <a:cs typeface="Times New Roman" panose="02020603050405020304" pitchFamily="18" charset="0"/>
            </a:endParaRPr>
          </a:p>
          <a:p>
            <a:pPr marL="0" lvl="1">
              <a:lnSpc>
                <a:spcPct val="107000"/>
              </a:lnSpc>
              <a:buClr>
                <a:srgbClr val="000000"/>
              </a:buClr>
              <a:buSzPct val="100000"/>
              <a:defRPr/>
            </a:pPr>
            <a:endParaRPr lang="en-US" sz="1000" b="1" dirty="0">
              <a:latin typeface="Calibri" panose="020F0502020204030204" pitchFamily="34" charset="0"/>
              <a:cs typeface="Calibri" panose="020F0502020204030204" pitchFamily="34" charset="0"/>
              <a:sym typeface="Calibri"/>
            </a:endParaRPr>
          </a:p>
          <a:p>
            <a:pPr marL="0" lvl="1">
              <a:lnSpc>
                <a:spcPct val="107000"/>
              </a:lnSpc>
              <a:buClr>
                <a:srgbClr val="000000"/>
              </a:buClr>
              <a:buSzPct val="100000"/>
              <a:defRPr/>
            </a:pPr>
            <a:r>
              <a:rPr lang="en-US" sz="2200" b="1" dirty="0">
                <a:latin typeface="Calibri" panose="020F0502020204030204" pitchFamily="34" charset="0"/>
                <a:cs typeface="Calibri" panose="020F0502020204030204" pitchFamily="34" charset="0"/>
                <a:sym typeface="Calibri"/>
              </a:rPr>
              <a:t>Jennifer Maynard, </a:t>
            </a:r>
            <a:r>
              <a:rPr lang="en-US" sz="2200" b="1" dirty="0">
                <a:latin typeface="Calibri" panose="020F0502020204030204" pitchFamily="34" charset="0"/>
                <a:cs typeface="Calibri" panose="020F0502020204030204" pitchFamily="34" charset="0"/>
              </a:rPr>
              <a:t>BS, RN, MPA </a:t>
            </a:r>
            <a:endParaRPr lang="en-US" sz="2200" b="1" dirty="0">
              <a:latin typeface="Calibri" panose="020F0502020204030204" pitchFamily="34" charset="0"/>
              <a:cs typeface="Calibri" panose="020F0502020204030204" pitchFamily="34" charset="0"/>
              <a:sym typeface="Calibri"/>
            </a:endParaRPr>
          </a:p>
          <a:p>
            <a:pPr marL="0" lvl="1">
              <a:lnSpc>
                <a:spcPct val="107000"/>
              </a:lnSpc>
              <a:buClr>
                <a:srgbClr val="000000"/>
              </a:buClr>
              <a:buSzPct val="100000"/>
              <a:defRPr/>
            </a:pPr>
            <a:r>
              <a:rPr lang="en-US" sz="2200" dirty="0">
                <a:latin typeface="Calibri" panose="020F0502020204030204" pitchFamily="34" charset="0"/>
                <a:cs typeface="Calibri" panose="020F0502020204030204" pitchFamily="34" charset="0"/>
                <a:sym typeface="Calibri"/>
              </a:rPr>
              <a:t>Executive Director</a:t>
            </a:r>
          </a:p>
          <a:p>
            <a:pPr marL="0" lvl="1">
              <a:lnSpc>
                <a:spcPct val="107000"/>
              </a:lnSpc>
              <a:buClr>
                <a:srgbClr val="000000"/>
              </a:buClr>
              <a:buSzPct val="100000"/>
              <a:defRPr/>
            </a:pPr>
            <a:r>
              <a:rPr lang="en-US" sz="2200" dirty="0" err="1">
                <a:latin typeface="Calibri" panose="020F0502020204030204" pitchFamily="34" charset="0"/>
                <a:cs typeface="Calibri" panose="020F0502020204030204" pitchFamily="34" charset="0"/>
                <a:sym typeface="Calibri"/>
              </a:rPr>
              <a:t>MassPACE</a:t>
            </a:r>
            <a:r>
              <a:rPr lang="en-US" sz="2200" dirty="0">
                <a:latin typeface="Calibri" panose="020F0502020204030204" pitchFamily="34" charset="0"/>
                <a:cs typeface="Calibri" panose="020F0502020204030204" pitchFamily="34" charset="0"/>
                <a:sym typeface="Calibri"/>
              </a:rPr>
              <a:t> Association</a:t>
            </a:r>
          </a:p>
          <a:p>
            <a:pPr marL="0" marR="0">
              <a:spcBef>
                <a:spcPts val="0"/>
              </a:spcBef>
              <a:spcAft>
                <a:spcPts val="0"/>
              </a:spcAft>
            </a:pPr>
            <a:endParaRPr lang="en-US" sz="2200" b="1" dirty="0">
              <a:latin typeface="Calibri" panose="020F0502020204030204" pitchFamily="34" charset="0"/>
              <a:cs typeface="Calibri" panose="020F0502020204030204" pitchFamily="34" charset="0"/>
            </a:endParaRPr>
          </a:p>
          <a:p>
            <a:pPr marL="0" marR="0" lvl="1">
              <a:lnSpc>
                <a:spcPct val="107000"/>
              </a:lnSpc>
              <a:spcBef>
                <a:spcPts val="0"/>
              </a:spcBef>
              <a:spcAft>
                <a:spcPts val="0"/>
              </a:spcAft>
              <a:buClr>
                <a:srgbClr val="000000"/>
              </a:buClr>
              <a:buSzPct val="100000"/>
              <a:defRPr/>
            </a:pPr>
            <a:r>
              <a:rPr lang="en-US" sz="2200" b="1" dirty="0">
                <a:latin typeface="Calibri" panose="020F0502020204030204" pitchFamily="34" charset="0"/>
                <a:cs typeface="Calibri" panose="020F0502020204030204" pitchFamily="34" charset="0"/>
              </a:rPr>
              <a:t>Jerry H. Gurwitz, MD</a:t>
            </a:r>
            <a:br>
              <a:rPr lang="en-US" sz="2200" b="1"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The Dr. John Meyers Professor of Primary Care Medicine</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Professor of Medicine, Family Medicine and Community Health, and Population &amp; Quantitative Health Sciences</a:t>
            </a:r>
          </a:p>
          <a:p>
            <a:pPr marL="0" marR="0" lvl="1">
              <a:lnSpc>
                <a:spcPct val="107000"/>
              </a:lnSpc>
              <a:spcBef>
                <a:spcPts val="0"/>
              </a:spcBef>
              <a:spcAft>
                <a:spcPts val="0"/>
              </a:spcAft>
              <a:buClr>
                <a:srgbClr val="000000"/>
              </a:buClr>
              <a:buSzPct val="100000"/>
              <a:defRPr/>
            </a:pPr>
            <a:r>
              <a:rPr lang="en-US" sz="2200" dirty="0">
                <a:latin typeface="Calibri" panose="020F0502020204030204" pitchFamily="34" charset="0"/>
                <a:cs typeface="Calibri" panose="020F0502020204030204" pitchFamily="34" charset="0"/>
              </a:rPr>
              <a:t>UMass Chan Medical School and UMass Memorial Medical Center</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1">
              <a:lnSpc>
                <a:spcPct val="107000"/>
              </a:lnSpc>
              <a:buClr>
                <a:srgbClr val="000000"/>
              </a:buClr>
              <a:buSzPct val="100000"/>
              <a:defRPr/>
            </a:pPr>
            <a:endParaRPr lang="en-US" sz="2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42016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4126-C8C2-064A-C1F9-AA4AB9C7503F}"/>
              </a:ext>
            </a:extLst>
          </p:cNvPr>
          <p:cNvSpPr>
            <a:spLocks noGrp="1"/>
          </p:cNvSpPr>
          <p:nvPr>
            <p:ph type="title"/>
          </p:nvPr>
        </p:nvSpPr>
        <p:spPr>
          <a:xfrm>
            <a:off x="628650" y="1067383"/>
            <a:ext cx="7886700" cy="994172"/>
          </a:xfrm>
        </p:spPr>
        <p:txBody>
          <a:bodyPr/>
          <a:lstStyle/>
          <a:p>
            <a:pPr algn="ctr"/>
            <a:r>
              <a:rPr lang="en-US" dirty="0"/>
              <a:t>Amyloid PET</a:t>
            </a:r>
          </a:p>
        </p:txBody>
      </p:sp>
      <p:pic>
        <p:nvPicPr>
          <p:cNvPr id="6" name="Content Placeholder 5">
            <a:extLst>
              <a:ext uri="{FF2B5EF4-FFF2-40B4-BE49-F238E27FC236}">
                <a16:creationId xmlns:a16="http://schemas.microsoft.com/office/drawing/2014/main" id="{1A943072-4266-86B3-9186-5ABC7D3089D4}"/>
              </a:ext>
            </a:extLst>
          </p:cNvPr>
          <p:cNvPicPr>
            <a:picLocks noGrp="1" noChangeAspect="1"/>
          </p:cNvPicPr>
          <p:nvPr>
            <p:ph idx="1"/>
          </p:nvPr>
        </p:nvPicPr>
        <p:blipFill>
          <a:blip r:embed="rId3"/>
          <a:stretch>
            <a:fillRect/>
          </a:stretch>
        </p:blipFill>
        <p:spPr>
          <a:xfrm>
            <a:off x="2170581" y="1797248"/>
            <a:ext cx="5237992" cy="4010910"/>
          </a:xfrm>
        </p:spPr>
      </p:pic>
      <p:sp>
        <p:nvSpPr>
          <p:cNvPr id="7" name="TextBox 6">
            <a:extLst>
              <a:ext uri="{FF2B5EF4-FFF2-40B4-BE49-F238E27FC236}">
                <a16:creationId xmlns:a16="http://schemas.microsoft.com/office/drawing/2014/main" id="{775797ED-D72F-DC84-B483-CEC55C8416DA}"/>
              </a:ext>
            </a:extLst>
          </p:cNvPr>
          <p:cNvSpPr txBox="1"/>
          <p:nvPr/>
        </p:nvSpPr>
        <p:spPr>
          <a:xfrm>
            <a:off x="6819592" y="4848995"/>
            <a:ext cx="814647" cy="300082"/>
          </a:xfrm>
          <a:prstGeom prst="rect">
            <a:avLst/>
          </a:prstGeom>
          <a:noFill/>
          <a:ln w="38100">
            <a:solidFill>
              <a:schemeClr val="tx1"/>
            </a:solidFill>
          </a:ln>
        </p:spPr>
        <p:txBody>
          <a:bodyPr wrap="none" rtlCol="0">
            <a:spAutoFit/>
          </a:bodyPr>
          <a:lstStyle/>
          <a:p>
            <a:pPr defTabSz="685800"/>
            <a:r>
              <a:rPr lang="en-US" sz="1350" dirty="0">
                <a:solidFill>
                  <a:prstClr val="black"/>
                </a:solidFill>
                <a:latin typeface="Arial"/>
              </a:rPr>
              <a:t>p&lt;0.001</a:t>
            </a:r>
          </a:p>
        </p:txBody>
      </p:sp>
      <p:cxnSp>
        <p:nvCxnSpPr>
          <p:cNvPr id="9" name="Straight Connector 8">
            <a:extLst>
              <a:ext uri="{FF2B5EF4-FFF2-40B4-BE49-F238E27FC236}">
                <a16:creationId xmlns:a16="http://schemas.microsoft.com/office/drawing/2014/main" id="{5BE39B82-BCD5-3664-8570-9024B6B92FC6}"/>
              </a:ext>
            </a:extLst>
          </p:cNvPr>
          <p:cNvCxnSpPr>
            <a:cxnSpLocks/>
          </p:cNvCxnSpPr>
          <p:nvPr/>
        </p:nvCxnSpPr>
        <p:spPr>
          <a:xfrm>
            <a:off x="7174977" y="2780425"/>
            <a:ext cx="0" cy="150299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A1A7498-2E56-4304-3984-D2ED09900150}"/>
              </a:ext>
            </a:extLst>
          </p:cNvPr>
          <p:cNvSpPr txBox="1"/>
          <p:nvPr/>
        </p:nvSpPr>
        <p:spPr>
          <a:xfrm>
            <a:off x="7341093" y="2641925"/>
            <a:ext cx="521297" cy="300082"/>
          </a:xfrm>
          <a:prstGeom prst="rect">
            <a:avLst/>
          </a:prstGeom>
          <a:noFill/>
        </p:spPr>
        <p:txBody>
          <a:bodyPr wrap="none" rtlCol="0">
            <a:spAutoFit/>
          </a:bodyPr>
          <a:lstStyle/>
          <a:p>
            <a:pPr defTabSz="685800"/>
            <a:r>
              <a:rPr lang="en-US" sz="1350" dirty="0">
                <a:solidFill>
                  <a:prstClr val="black"/>
                </a:solidFill>
                <a:latin typeface="Arial"/>
              </a:rPr>
              <a:t>3.64</a:t>
            </a:r>
          </a:p>
        </p:txBody>
      </p:sp>
      <p:sp>
        <p:nvSpPr>
          <p:cNvPr id="11" name="TextBox 10">
            <a:extLst>
              <a:ext uri="{FF2B5EF4-FFF2-40B4-BE49-F238E27FC236}">
                <a16:creationId xmlns:a16="http://schemas.microsoft.com/office/drawing/2014/main" id="{555EC56F-BB52-1BF7-5229-43A9A13C960A}"/>
              </a:ext>
            </a:extLst>
          </p:cNvPr>
          <p:cNvSpPr txBox="1"/>
          <p:nvPr/>
        </p:nvSpPr>
        <p:spPr>
          <a:xfrm>
            <a:off x="7354659" y="4283415"/>
            <a:ext cx="675185" cy="300082"/>
          </a:xfrm>
          <a:prstGeom prst="rect">
            <a:avLst/>
          </a:prstGeom>
          <a:noFill/>
        </p:spPr>
        <p:txBody>
          <a:bodyPr wrap="none" rtlCol="0">
            <a:spAutoFit/>
          </a:bodyPr>
          <a:lstStyle/>
          <a:p>
            <a:pPr defTabSz="685800"/>
            <a:r>
              <a:rPr lang="en-US" sz="1350" dirty="0">
                <a:solidFill>
                  <a:prstClr val="black"/>
                </a:solidFill>
                <a:latin typeface="Arial"/>
              </a:rPr>
              <a:t>-55.48</a:t>
            </a:r>
          </a:p>
        </p:txBody>
      </p:sp>
      <p:sp>
        <p:nvSpPr>
          <p:cNvPr id="15" name="TextBox 14">
            <a:extLst>
              <a:ext uri="{FF2B5EF4-FFF2-40B4-BE49-F238E27FC236}">
                <a16:creationId xmlns:a16="http://schemas.microsoft.com/office/drawing/2014/main" id="{44BC3E45-CBDE-3106-EBF7-F1545BC2610E}"/>
              </a:ext>
            </a:extLst>
          </p:cNvPr>
          <p:cNvSpPr txBox="1"/>
          <p:nvPr/>
        </p:nvSpPr>
        <p:spPr>
          <a:xfrm>
            <a:off x="387626" y="2507146"/>
            <a:ext cx="1405359" cy="1754326"/>
          </a:xfrm>
          <a:prstGeom prst="rect">
            <a:avLst/>
          </a:prstGeom>
          <a:noFill/>
        </p:spPr>
        <p:txBody>
          <a:bodyPr wrap="square" rtlCol="0">
            <a:spAutoFit/>
          </a:bodyPr>
          <a:lstStyle/>
          <a:p>
            <a:pPr defTabSz="685800"/>
            <a:r>
              <a:rPr lang="en-US" sz="1350" dirty="0">
                <a:solidFill>
                  <a:prstClr val="black"/>
                </a:solidFill>
                <a:latin typeface="Arial"/>
              </a:rPr>
              <a:t>At 18 months, the mean amyloid level was 23 </a:t>
            </a:r>
            <a:r>
              <a:rPr lang="en-US" sz="1350" dirty="0" err="1">
                <a:solidFill>
                  <a:prstClr val="black"/>
                </a:solidFill>
                <a:latin typeface="Arial"/>
              </a:rPr>
              <a:t>centilloids</a:t>
            </a:r>
            <a:r>
              <a:rPr lang="en-US" sz="1350" dirty="0">
                <a:solidFill>
                  <a:prstClr val="black"/>
                </a:solidFill>
                <a:latin typeface="Arial"/>
              </a:rPr>
              <a:t> (amyloid negative is less than 30)</a:t>
            </a:r>
          </a:p>
        </p:txBody>
      </p:sp>
    </p:spTree>
    <p:extLst>
      <p:ext uri="{BB962C8B-B14F-4D97-AF65-F5344CB8AC3E}">
        <p14:creationId xmlns:p14="http://schemas.microsoft.com/office/powerpoint/2010/main" val="197359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06B-EDE3-3181-6B4F-73FDFD6E30FE}"/>
              </a:ext>
            </a:extLst>
          </p:cNvPr>
          <p:cNvSpPr>
            <a:spLocks noGrp="1"/>
          </p:cNvSpPr>
          <p:nvPr>
            <p:ph type="title"/>
          </p:nvPr>
        </p:nvSpPr>
        <p:spPr/>
        <p:txBody>
          <a:bodyPr/>
          <a:lstStyle/>
          <a:p>
            <a:pPr algn="ctr"/>
            <a:r>
              <a:rPr lang="en-US" dirty="0"/>
              <a:t>ADVERSE EVENTS</a:t>
            </a:r>
          </a:p>
        </p:txBody>
      </p:sp>
      <p:graphicFrame>
        <p:nvGraphicFramePr>
          <p:cNvPr id="5" name="Content Placeholder 4">
            <a:extLst>
              <a:ext uri="{FF2B5EF4-FFF2-40B4-BE49-F238E27FC236}">
                <a16:creationId xmlns:a16="http://schemas.microsoft.com/office/drawing/2014/main" id="{00FDF3F9-1D35-B958-B653-BB586BAD1873}"/>
              </a:ext>
            </a:extLst>
          </p:cNvPr>
          <p:cNvGraphicFramePr>
            <a:graphicFrameLocks noGrp="1"/>
          </p:cNvGraphicFramePr>
          <p:nvPr>
            <p:ph idx="1"/>
          </p:nvPr>
        </p:nvGraphicFramePr>
        <p:xfrm>
          <a:off x="214312" y="1834754"/>
          <a:ext cx="8735378" cy="2093602"/>
        </p:xfrm>
        <a:graphic>
          <a:graphicData uri="http://schemas.openxmlformats.org/drawingml/2006/table">
            <a:tbl>
              <a:tblPr firstRow="1" bandRow="1">
                <a:tableStyleId>{5C22544A-7EE6-4342-B048-85BDC9FD1C3A}</a:tableStyleId>
              </a:tblPr>
              <a:tblGrid>
                <a:gridCol w="3463290">
                  <a:extLst>
                    <a:ext uri="{9D8B030D-6E8A-4147-A177-3AD203B41FA5}">
                      <a16:colId xmlns:a16="http://schemas.microsoft.com/office/drawing/2014/main" val="3077883139"/>
                    </a:ext>
                  </a:extLst>
                </a:gridCol>
                <a:gridCol w="2486025">
                  <a:extLst>
                    <a:ext uri="{9D8B030D-6E8A-4147-A177-3AD203B41FA5}">
                      <a16:colId xmlns:a16="http://schemas.microsoft.com/office/drawing/2014/main" val="2327107747"/>
                    </a:ext>
                  </a:extLst>
                </a:gridCol>
                <a:gridCol w="2786063">
                  <a:extLst>
                    <a:ext uri="{9D8B030D-6E8A-4147-A177-3AD203B41FA5}">
                      <a16:colId xmlns:a16="http://schemas.microsoft.com/office/drawing/2014/main" val="1790533152"/>
                    </a:ext>
                  </a:extLst>
                </a:gridCol>
              </a:tblGrid>
              <a:tr h="427550">
                <a:tc>
                  <a:txBody>
                    <a:bodyPr/>
                    <a:lstStyle/>
                    <a:p>
                      <a:r>
                        <a:rPr lang="en-US" sz="1000" dirty="0"/>
                        <a:t>EVENT</a:t>
                      </a:r>
                    </a:p>
                  </a:txBody>
                  <a:tcPr marL="68580" marR="68580" marT="34290" marB="34290"/>
                </a:tc>
                <a:tc>
                  <a:txBody>
                    <a:bodyPr/>
                    <a:lstStyle/>
                    <a:p>
                      <a:r>
                        <a:rPr lang="en-US" sz="1000" dirty="0"/>
                        <a:t>LECANEMAB (N=898)</a:t>
                      </a:r>
                    </a:p>
                  </a:txBody>
                  <a:tcPr marL="68580" marR="68580" marT="34290" marB="34290"/>
                </a:tc>
                <a:tc>
                  <a:txBody>
                    <a:bodyPr/>
                    <a:lstStyle/>
                    <a:p>
                      <a:r>
                        <a:rPr lang="en-US" sz="1000" dirty="0"/>
                        <a:t>PLACEBO (N=897)</a:t>
                      </a:r>
                    </a:p>
                  </a:txBody>
                  <a:tcPr marL="68580" marR="68580" marT="34290" marB="34290"/>
                </a:tc>
                <a:extLst>
                  <a:ext uri="{0D108BD9-81ED-4DB2-BD59-A6C34878D82A}">
                    <a16:rowId xmlns:a16="http://schemas.microsoft.com/office/drawing/2014/main" val="3193844143"/>
                  </a:ext>
                </a:extLst>
              </a:tr>
              <a:tr h="427550">
                <a:tc>
                  <a:txBody>
                    <a:bodyPr/>
                    <a:lstStyle/>
                    <a:p>
                      <a:r>
                        <a:rPr lang="en-US" sz="1000" dirty="0"/>
                        <a:t>Serious Adverse Event</a:t>
                      </a:r>
                    </a:p>
                  </a:txBody>
                  <a:tcPr marL="68580" marR="68580" marT="34290" marB="34290"/>
                </a:tc>
                <a:tc>
                  <a:txBody>
                    <a:bodyPr/>
                    <a:lstStyle/>
                    <a:p>
                      <a:r>
                        <a:rPr lang="en-US" sz="1000" dirty="0"/>
                        <a:t>14% (n=126)</a:t>
                      </a:r>
                    </a:p>
                  </a:txBody>
                  <a:tcPr marL="68580" marR="68580" marT="34290" marB="34290"/>
                </a:tc>
                <a:tc>
                  <a:txBody>
                    <a:bodyPr/>
                    <a:lstStyle/>
                    <a:p>
                      <a:r>
                        <a:rPr lang="en-US" sz="1000" dirty="0"/>
                        <a:t>11% (n=101)</a:t>
                      </a:r>
                    </a:p>
                  </a:txBody>
                  <a:tcPr marL="68580" marR="68580" marT="34290" marB="34290"/>
                </a:tc>
                <a:extLst>
                  <a:ext uri="{0D108BD9-81ED-4DB2-BD59-A6C34878D82A}">
                    <a16:rowId xmlns:a16="http://schemas.microsoft.com/office/drawing/2014/main" val="2782884241"/>
                  </a:ext>
                </a:extLst>
              </a:tr>
              <a:tr h="383402">
                <a:tc>
                  <a:txBody>
                    <a:bodyPr/>
                    <a:lstStyle/>
                    <a:p>
                      <a:r>
                        <a:rPr lang="en-US" sz="1000" dirty="0"/>
                        <a:t>AE leading to discontinuation of trial agent  </a:t>
                      </a:r>
                    </a:p>
                    <a:p>
                      <a:endParaRPr lang="en-US" sz="1000" dirty="0"/>
                    </a:p>
                  </a:txBody>
                  <a:tcPr marL="68580" marR="68580" marT="34290" marB="34290"/>
                </a:tc>
                <a:tc>
                  <a:txBody>
                    <a:bodyPr/>
                    <a:lstStyle/>
                    <a:p>
                      <a:r>
                        <a:rPr lang="en-US" sz="1000" dirty="0"/>
                        <a:t>7% (n=62)</a:t>
                      </a:r>
                    </a:p>
                  </a:txBody>
                  <a:tcPr marL="68580" marR="68580" marT="34290" marB="34290"/>
                </a:tc>
                <a:tc>
                  <a:txBody>
                    <a:bodyPr/>
                    <a:lstStyle/>
                    <a:p>
                      <a:r>
                        <a:rPr lang="en-US" sz="1000" dirty="0"/>
                        <a:t>3% (n=26)</a:t>
                      </a:r>
                    </a:p>
                  </a:txBody>
                  <a:tcPr marL="68580" marR="68580" marT="34290" marB="34290"/>
                </a:tc>
                <a:extLst>
                  <a:ext uri="{0D108BD9-81ED-4DB2-BD59-A6C34878D82A}">
                    <a16:rowId xmlns:a16="http://schemas.microsoft.com/office/drawing/2014/main" val="389529785"/>
                  </a:ext>
                </a:extLst>
              </a:tr>
              <a:tr h="427550">
                <a:tc>
                  <a:txBody>
                    <a:bodyPr/>
                    <a:lstStyle/>
                    <a:p>
                      <a:r>
                        <a:rPr lang="en-US" sz="1000" dirty="0"/>
                        <a:t>Infusion Reaction</a:t>
                      </a:r>
                    </a:p>
                  </a:txBody>
                  <a:tcPr marL="68580" marR="68580" marT="34290" marB="34290"/>
                </a:tc>
                <a:tc>
                  <a:txBody>
                    <a:bodyPr/>
                    <a:lstStyle/>
                    <a:p>
                      <a:r>
                        <a:rPr lang="en-US" sz="1000" dirty="0"/>
                        <a:t>26% (n=237)</a:t>
                      </a:r>
                    </a:p>
                  </a:txBody>
                  <a:tcPr marL="68580" marR="68580" marT="34290" marB="34290"/>
                </a:tc>
                <a:tc>
                  <a:txBody>
                    <a:bodyPr/>
                    <a:lstStyle/>
                    <a:p>
                      <a:r>
                        <a:rPr lang="en-US" sz="1000" dirty="0"/>
                        <a:t>7% (n=66)</a:t>
                      </a:r>
                    </a:p>
                  </a:txBody>
                  <a:tcPr marL="68580" marR="68580" marT="34290" marB="34290"/>
                </a:tc>
                <a:extLst>
                  <a:ext uri="{0D108BD9-81ED-4DB2-BD59-A6C34878D82A}">
                    <a16:rowId xmlns:a16="http://schemas.microsoft.com/office/drawing/2014/main" val="3163026296"/>
                  </a:ext>
                </a:extLst>
              </a:tr>
              <a:tr h="427550">
                <a:tc>
                  <a:txBody>
                    <a:bodyPr/>
                    <a:lstStyle/>
                    <a:p>
                      <a:r>
                        <a:rPr lang="en-US" sz="1000" dirty="0"/>
                        <a:t>ARIA-E or ARIA-H</a:t>
                      </a:r>
                    </a:p>
                  </a:txBody>
                  <a:tcPr marL="68580" marR="68580" marT="34290" marB="34290"/>
                </a:tc>
                <a:tc>
                  <a:txBody>
                    <a:bodyPr/>
                    <a:lstStyle/>
                    <a:p>
                      <a:r>
                        <a:rPr lang="en-US" sz="1000" dirty="0"/>
                        <a:t>22% (n=193)</a:t>
                      </a:r>
                    </a:p>
                  </a:txBody>
                  <a:tcPr marL="68580" marR="68580" marT="34290" marB="34290"/>
                </a:tc>
                <a:tc>
                  <a:txBody>
                    <a:bodyPr/>
                    <a:lstStyle/>
                    <a:p>
                      <a:r>
                        <a:rPr lang="en-US" sz="1000" dirty="0"/>
                        <a:t>10% (n=85)</a:t>
                      </a:r>
                    </a:p>
                  </a:txBody>
                  <a:tcPr marL="68580" marR="68580" marT="34290" marB="34290"/>
                </a:tc>
                <a:extLst>
                  <a:ext uri="{0D108BD9-81ED-4DB2-BD59-A6C34878D82A}">
                    <a16:rowId xmlns:a16="http://schemas.microsoft.com/office/drawing/2014/main" val="1801385966"/>
                  </a:ext>
                </a:extLst>
              </a:tr>
            </a:tbl>
          </a:graphicData>
        </a:graphic>
      </p:graphicFrame>
      <p:sp>
        <p:nvSpPr>
          <p:cNvPr id="4" name="Slide Number Placeholder 3">
            <a:extLst>
              <a:ext uri="{FF2B5EF4-FFF2-40B4-BE49-F238E27FC236}">
                <a16:creationId xmlns:a16="http://schemas.microsoft.com/office/drawing/2014/main" id="{D788F207-FB34-7986-74F2-668A0DB59D51}"/>
              </a:ext>
            </a:extLst>
          </p:cNvPr>
          <p:cNvSpPr>
            <a:spLocks noGrp="1"/>
          </p:cNvSpPr>
          <p:nvPr>
            <p:ph type="sldNum" sz="quarter" idx="12"/>
          </p:nvPr>
        </p:nvSpPr>
        <p:spPr/>
        <p:txBody>
          <a:bodyPr/>
          <a:lstStyle/>
          <a:p>
            <a:pPr defTabSz="685800"/>
            <a:fld id="{00818351-CD52-FE48-955E-A9871F01F65C}" type="slidenum">
              <a:rPr lang="en-US">
                <a:solidFill>
                  <a:srgbClr val="183E75"/>
                </a:solidFill>
                <a:latin typeface="Arial"/>
              </a:rPr>
              <a:pPr defTabSz="685800"/>
              <a:t>41</a:t>
            </a:fld>
            <a:endParaRPr lang="en-US">
              <a:solidFill>
                <a:srgbClr val="183E75"/>
              </a:solidFill>
              <a:latin typeface="Arial"/>
            </a:endParaRPr>
          </a:p>
        </p:txBody>
      </p:sp>
    </p:spTree>
    <p:extLst>
      <p:ext uri="{BB962C8B-B14F-4D97-AF65-F5344CB8AC3E}">
        <p14:creationId xmlns:p14="http://schemas.microsoft.com/office/powerpoint/2010/main" val="3684838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 y="857251"/>
            <a:ext cx="914340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 y="857251"/>
            <a:ext cx="91434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2" name="Title 1">
            <a:extLst>
              <a:ext uri="{FF2B5EF4-FFF2-40B4-BE49-F238E27FC236}">
                <a16:creationId xmlns:a16="http://schemas.microsoft.com/office/drawing/2014/main" id="{A4164DF0-4AC7-E8B0-05C9-7E40ECAB1A53}"/>
              </a:ext>
            </a:extLst>
          </p:cNvPr>
          <p:cNvSpPr>
            <a:spLocks noGrp="1"/>
          </p:cNvSpPr>
          <p:nvPr>
            <p:ph type="title"/>
          </p:nvPr>
        </p:nvSpPr>
        <p:spPr>
          <a:xfrm>
            <a:off x="571074" y="2712773"/>
            <a:ext cx="7972273" cy="2935071"/>
          </a:xfrm>
        </p:spPr>
        <p:txBody>
          <a:bodyPr vert="horz" lIns="47042" tIns="23521" rIns="47042" bIns="23521" rtlCol="0" anchor="b">
            <a:noAutofit/>
          </a:bodyPr>
          <a:lstStyle/>
          <a:p>
            <a:pPr algn="ctr" defTabSz="470390"/>
            <a:br>
              <a:rPr lang="en-US" sz="3703" b="1">
                <a:solidFill>
                  <a:schemeClr val="tx2"/>
                </a:solidFill>
              </a:rPr>
            </a:br>
            <a:r>
              <a:rPr lang="en-US" sz="2778" b="1">
                <a:solidFill>
                  <a:schemeClr val="tx2"/>
                </a:solidFill>
              </a:rPr>
              <a:t>DISEASE MODIFYING IMMUNOTHERAPY FOR ALZHEIMER’S DISEASE (</a:t>
            </a:r>
            <a:r>
              <a:rPr lang="en-US" sz="2778" b="1" err="1">
                <a:solidFill>
                  <a:schemeClr val="tx2"/>
                </a:solidFill>
              </a:rPr>
              <a:t>DiAD</a:t>
            </a:r>
            <a:r>
              <a:rPr lang="en-US" sz="2778" b="1">
                <a:solidFill>
                  <a:schemeClr val="tx2"/>
                </a:solidFill>
              </a:rPr>
              <a:t>)</a:t>
            </a:r>
            <a:br>
              <a:rPr lang="en-US" sz="2778" b="1">
                <a:solidFill>
                  <a:schemeClr val="tx2"/>
                </a:solidFill>
              </a:rPr>
            </a:br>
            <a:r>
              <a:rPr lang="en-US" sz="2778" b="1">
                <a:solidFill>
                  <a:schemeClr val="tx2"/>
                </a:solidFill>
              </a:rPr>
              <a:t>CLINIC</a:t>
            </a:r>
            <a:br>
              <a:rPr lang="en-US" sz="2778" b="1">
                <a:solidFill>
                  <a:schemeClr val="tx2"/>
                </a:solidFill>
              </a:rPr>
            </a:br>
            <a:br>
              <a:rPr lang="en-US" sz="3086" b="1">
                <a:solidFill>
                  <a:schemeClr val="tx2"/>
                </a:solidFill>
              </a:rPr>
            </a:br>
            <a:r>
              <a:rPr lang="en-US" sz="2778" b="1">
                <a:solidFill>
                  <a:schemeClr val="tx2"/>
                </a:solidFill>
              </a:rPr>
              <a:t>BIDMC ALZHEIMER’S DISEASE</a:t>
            </a:r>
            <a:br>
              <a:rPr lang="en-US" sz="2778" b="1">
                <a:solidFill>
                  <a:schemeClr val="tx2"/>
                </a:solidFill>
              </a:rPr>
            </a:br>
            <a:r>
              <a:rPr lang="en-US" sz="2778" b="1">
                <a:solidFill>
                  <a:schemeClr val="tx2"/>
                </a:solidFill>
              </a:rPr>
              <a:t>CLINICAL REGISTRY</a:t>
            </a:r>
            <a:br>
              <a:rPr lang="en-US" sz="2778" b="1">
                <a:solidFill>
                  <a:schemeClr val="tx2"/>
                </a:solidFill>
              </a:rPr>
            </a:br>
            <a:endParaRPr lang="en-US" sz="2264" b="1">
              <a:solidFill>
                <a:schemeClr val="tx2"/>
              </a:solidFill>
            </a:endParaRPr>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7257454" y="857250"/>
            <a:ext cx="1886136" cy="1630750"/>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412">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grpSp>
      <p:pic>
        <p:nvPicPr>
          <p:cNvPr id="4" name="Picture 3">
            <a:extLst>
              <a:ext uri="{FF2B5EF4-FFF2-40B4-BE49-F238E27FC236}">
                <a16:creationId xmlns:a16="http://schemas.microsoft.com/office/drawing/2014/main" id="{4EBB3CED-379E-9D6A-AB53-B558DE3C91CD}"/>
              </a:ext>
            </a:extLst>
          </p:cNvPr>
          <p:cNvPicPr>
            <a:picLocks noChangeAspect="1"/>
          </p:cNvPicPr>
          <p:nvPr/>
        </p:nvPicPr>
        <p:blipFill>
          <a:blip r:embed="rId2"/>
          <a:stretch>
            <a:fillRect/>
          </a:stretch>
        </p:blipFill>
        <p:spPr>
          <a:xfrm>
            <a:off x="235183" y="1287058"/>
            <a:ext cx="8644055" cy="1274996"/>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46" y="4099409"/>
            <a:ext cx="2533720" cy="1901342"/>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17">
                <a:solidFill>
                  <a:prstClr val="white"/>
                </a:solidFill>
                <a:latin typeface="Calibri" panose="020F0502020204030204"/>
              </a:endParaRPr>
            </a:p>
          </p:txBody>
        </p:sp>
      </p:grpSp>
      <p:pic>
        <p:nvPicPr>
          <p:cNvPr id="7" name="Picture 6">
            <a:extLst>
              <a:ext uri="{FF2B5EF4-FFF2-40B4-BE49-F238E27FC236}">
                <a16:creationId xmlns:a16="http://schemas.microsoft.com/office/drawing/2014/main" id="{96E40350-1E62-F442-C0AB-CE71E65F375E}"/>
              </a:ext>
            </a:extLst>
          </p:cNvPr>
          <p:cNvPicPr>
            <a:picLocks noChangeAspect="1"/>
          </p:cNvPicPr>
          <p:nvPr/>
        </p:nvPicPr>
        <p:blipFill>
          <a:blip r:embed="rId3"/>
          <a:stretch>
            <a:fillRect/>
          </a:stretch>
        </p:blipFill>
        <p:spPr>
          <a:xfrm>
            <a:off x="7976451" y="4989716"/>
            <a:ext cx="1004139" cy="918358"/>
          </a:xfrm>
          <a:prstGeom prst="rect">
            <a:avLst/>
          </a:prstGeom>
        </p:spPr>
      </p:pic>
      <p:pic>
        <p:nvPicPr>
          <p:cNvPr id="3" name="Picture 2">
            <a:extLst>
              <a:ext uri="{FF2B5EF4-FFF2-40B4-BE49-F238E27FC236}">
                <a16:creationId xmlns:a16="http://schemas.microsoft.com/office/drawing/2014/main" id="{7894FC28-15AD-C66C-0732-CC7581889A97}"/>
              </a:ext>
            </a:extLst>
          </p:cNvPr>
          <p:cNvPicPr>
            <a:picLocks noChangeAspect="1"/>
          </p:cNvPicPr>
          <p:nvPr/>
        </p:nvPicPr>
        <p:blipFill>
          <a:blip r:embed="rId4"/>
          <a:stretch>
            <a:fillRect/>
          </a:stretch>
        </p:blipFill>
        <p:spPr>
          <a:xfrm>
            <a:off x="182" y="5462749"/>
            <a:ext cx="2111246" cy="538001"/>
          </a:xfrm>
          <a:prstGeom prst="rect">
            <a:avLst/>
          </a:prstGeom>
        </p:spPr>
      </p:pic>
    </p:spTree>
    <p:extLst>
      <p:ext uri="{BB962C8B-B14F-4D97-AF65-F5344CB8AC3E}">
        <p14:creationId xmlns:p14="http://schemas.microsoft.com/office/powerpoint/2010/main" val="1479476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6830AA-542F-4235-25B4-9B0A1A0A264A}"/>
              </a:ext>
            </a:extLst>
          </p:cNvPr>
          <p:cNvPicPr>
            <a:picLocks noChangeAspect="1"/>
          </p:cNvPicPr>
          <p:nvPr/>
        </p:nvPicPr>
        <p:blipFill>
          <a:blip r:embed="rId2"/>
          <a:stretch>
            <a:fillRect/>
          </a:stretch>
        </p:blipFill>
        <p:spPr>
          <a:xfrm>
            <a:off x="1257300" y="857250"/>
            <a:ext cx="5941922" cy="4994822"/>
          </a:xfrm>
          <a:prstGeom prst="rect">
            <a:avLst/>
          </a:prstGeom>
        </p:spPr>
      </p:pic>
    </p:spTree>
    <p:extLst>
      <p:ext uri="{BB962C8B-B14F-4D97-AF65-F5344CB8AC3E}">
        <p14:creationId xmlns:p14="http://schemas.microsoft.com/office/powerpoint/2010/main" val="503989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AF142D-5C2E-26C4-CB80-E737684FD781}"/>
              </a:ext>
            </a:extLst>
          </p:cNvPr>
          <p:cNvSpPr txBox="1"/>
          <p:nvPr/>
        </p:nvSpPr>
        <p:spPr>
          <a:xfrm>
            <a:off x="3308488" y="1038316"/>
            <a:ext cx="2649400" cy="507831"/>
          </a:xfrm>
          <a:prstGeom prst="rect">
            <a:avLst/>
          </a:prstGeom>
          <a:noFill/>
          <a:ln w="19050">
            <a:solidFill>
              <a:schemeClr val="tx1"/>
            </a:solidFill>
          </a:ln>
        </p:spPr>
        <p:txBody>
          <a:bodyPr wrap="square" rtlCol="0">
            <a:spAutoFit/>
          </a:bodyPr>
          <a:lstStyle/>
          <a:p>
            <a:pPr algn="ctr" defTabSz="685800"/>
            <a:r>
              <a:rPr lang="en-US" sz="1350" dirty="0" err="1">
                <a:solidFill>
                  <a:prstClr val="black"/>
                </a:solidFill>
                <a:latin typeface="Arial" panose="020B0604020202020204" pitchFamily="34" charset="0"/>
                <a:cs typeface="Arial" panose="020B0604020202020204" pitchFamily="34" charset="0"/>
              </a:rPr>
              <a:t>DiAD</a:t>
            </a:r>
            <a:r>
              <a:rPr lang="en-US" sz="1350" dirty="0">
                <a:solidFill>
                  <a:prstClr val="black"/>
                </a:solidFill>
                <a:latin typeface="Arial" panose="020B0604020202020204" pitchFamily="34" charset="0"/>
                <a:cs typeface="Arial" panose="020B0604020202020204" pitchFamily="34" charset="0"/>
              </a:rPr>
              <a:t> Evaluation </a:t>
            </a:r>
          </a:p>
          <a:p>
            <a:pPr algn="ctr" defTabSz="685800"/>
            <a:r>
              <a:rPr lang="en-US" sz="1350" dirty="0">
                <a:solidFill>
                  <a:prstClr val="black"/>
                </a:solidFill>
                <a:latin typeface="Arial" panose="020B0604020202020204" pitchFamily="34" charset="0"/>
                <a:cs typeface="Arial" panose="020B0604020202020204" pitchFamily="34" charset="0"/>
              </a:rPr>
              <a:t>n = 107</a:t>
            </a:r>
          </a:p>
        </p:txBody>
      </p:sp>
      <p:grpSp>
        <p:nvGrpSpPr>
          <p:cNvPr id="25" name="Group 24">
            <a:extLst>
              <a:ext uri="{FF2B5EF4-FFF2-40B4-BE49-F238E27FC236}">
                <a16:creationId xmlns:a16="http://schemas.microsoft.com/office/drawing/2014/main" id="{A281651F-88FB-A842-DEDF-D27298A3D987}"/>
              </a:ext>
            </a:extLst>
          </p:cNvPr>
          <p:cNvGrpSpPr/>
          <p:nvPr/>
        </p:nvGrpSpPr>
        <p:grpSpPr>
          <a:xfrm>
            <a:off x="347030" y="1927401"/>
            <a:ext cx="7810023" cy="2850220"/>
            <a:chOff x="806095" y="1246509"/>
            <a:chExt cx="10413364" cy="3800293"/>
          </a:xfrm>
        </p:grpSpPr>
        <p:sp>
          <p:nvSpPr>
            <p:cNvPr id="5" name="TextBox 4">
              <a:extLst>
                <a:ext uri="{FF2B5EF4-FFF2-40B4-BE49-F238E27FC236}">
                  <a16:creationId xmlns:a16="http://schemas.microsoft.com/office/drawing/2014/main" id="{369229EB-B8E4-AF61-328B-5D35BF4273DA}"/>
                </a:ext>
              </a:extLst>
            </p:cNvPr>
            <p:cNvSpPr txBox="1"/>
            <p:nvPr/>
          </p:nvSpPr>
          <p:spPr>
            <a:xfrm>
              <a:off x="9211888" y="1876704"/>
              <a:ext cx="2007571" cy="400109"/>
            </a:xfrm>
            <a:prstGeom prst="rect">
              <a:avLst/>
            </a:prstGeom>
            <a:noFill/>
            <a:ln w="19050">
              <a:solidFill>
                <a:schemeClr val="tx1"/>
              </a:solidFill>
            </a:ln>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Met AUC n = 46</a:t>
              </a:r>
            </a:p>
          </p:txBody>
        </p:sp>
        <p:sp>
          <p:nvSpPr>
            <p:cNvPr id="6" name="TextBox 5">
              <a:extLst>
                <a:ext uri="{FF2B5EF4-FFF2-40B4-BE49-F238E27FC236}">
                  <a16:creationId xmlns:a16="http://schemas.microsoft.com/office/drawing/2014/main" id="{407225F2-6C6C-C4FA-4E44-F59AA8C312E4}"/>
                </a:ext>
              </a:extLst>
            </p:cNvPr>
            <p:cNvSpPr txBox="1"/>
            <p:nvPr/>
          </p:nvSpPr>
          <p:spPr>
            <a:xfrm>
              <a:off x="806095" y="1876704"/>
              <a:ext cx="4485213" cy="3170098"/>
            </a:xfrm>
            <a:prstGeom prst="rect">
              <a:avLst/>
            </a:prstGeom>
            <a:noFill/>
            <a:ln w="19050">
              <a:solidFill>
                <a:schemeClr val="tx1"/>
              </a:solidFill>
            </a:ln>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Excluded from </a:t>
              </a:r>
              <a:r>
                <a:rPr lang="en-US" sz="1350" dirty="0" err="1">
                  <a:solidFill>
                    <a:prstClr val="black"/>
                  </a:solidFill>
                  <a:latin typeface="Arial" panose="020B0604020202020204" pitchFamily="34" charset="0"/>
                  <a:cs typeface="Arial" panose="020B0604020202020204" pitchFamily="34" charset="0"/>
                </a:rPr>
                <a:t>Lecanemab</a:t>
              </a:r>
              <a:r>
                <a:rPr lang="en-US" sz="1350" dirty="0">
                  <a:solidFill>
                    <a:prstClr val="black"/>
                  </a:solidFill>
                  <a:latin typeface="Arial" panose="020B0604020202020204" pitchFamily="34" charset="0"/>
                  <a:cs typeface="Arial" panose="020B0604020202020204" pitchFamily="34" charset="0"/>
                </a:rPr>
                <a:t> n = 45</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Apo E status exclusion (n =  7)</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CDR &gt; 1 (more than mild AD, n =  16)</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MRI criteria (n = 2)</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Other diagnosis (n = 4)</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Patient wishes (n =  12)</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Medical Contraindication (n = 1; started anticoagulation)</a:t>
              </a:r>
            </a:p>
            <a:p>
              <a:pPr marL="214313" indent="-214313" defTabSz="685800">
                <a:buFontTx/>
                <a:buChar char="-"/>
              </a:pPr>
              <a:r>
                <a:rPr lang="en-US" sz="1350" dirty="0">
                  <a:solidFill>
                    <a:prstClr val="black"/>
                  </a:solidFill>
                  <a:latin typeface="Arial" panose="020B0604020202020204" pitchFamily="34" charset="0"/>
                  <a:cs typeface="Arial" panose="020B0604020202020204" pitchFamily="34" charset="0"/>
                </a:rPr>
                <a:t>Amyloid Status (n=3)</a:t>
              </a:r>
            </a:p>
            <a:p>
              <a:pPr marL="214313" indent="-214313" defTabSz="685800">
                <a:buFontTx/>
                <a:buChar char="-"/>
              </a:pPr>
              <a:endParaRPr lang="en-US" sz="1350" dirty="0">
                <a:solidFill>
                  <a:prstClr val="black"/>
                </a:solidFill>
                <a:latin typeface="Arial" panose="020B0604020202020204" pitchFamily="34" charset="0"/>
                <a:cs typeface="Arial" panose="020B0604020202020204" pitchFamily="34" charset="0"/>
              </a:endParaRPr>
            </a:p>
            <a:p>
              <a:pPr defTabSz="685800"/>
              <a:r>
                <a:rPr lang="en-US" sz="1350" dirty="0">
                  <a:solidFill>
                    <a:prstClr val="black"/>
                  </a:solidFill>
                  <a:latin typeface="Arial" panose="020B0604020202020204" pitchFamily="34" charset="0"/>
                  <a:cs typeface="Arial" panose="020B0604020202020204" pitchFamily="34" charset="0"/>
                </a:rPr>
                <a:t>On Hold = 3 (various stages)</a:t>
              </a:r>
            </a:p>
          </p:txBody>
        </p:sp>
        <p:grpSp>
          <p:nvGrpSpPr>
            <p:cNvPr id="24" name="Group 23">
              <a:extLst>
                <a:ext uri="{FF2B5EF4-FFF2-40B4-BE49-F238E27FC236}">
                  <a16:creationId xmlns:a16="http://schemas.microsoft.com/office/drawing/2014/main" id="{1D895E1F-62CC-0D73-A0D4-A07F65A1CEDF}"/>
                </a:ext>
              </a:extLst>
            </p:cNvPr>
            <p:cNvGrpSpPr/>
            <p:nvPr/>
          </p:nvGrpSpPr>
          <p:grpSpPr>
            <a:xfrm>
              <a:off x="2992395" y="1246509"/>
              <a:ext cx="7223278" cy="654714"/>
              <a:chOff x="3859427" y="4102443"/>
              <a:chExt cx="7223278" cy="654714"/>
            </a:xfrm>
          </p:grpSpPr>
          <p:cxnSp>
            <p:nvCxnSpPr>
              <p:cNvPr id="20" name="Straight Arrow Connector 19">
                <a:extLst>
                  <a:ext uri="{FF2B5EF4-FFF2-40B4-BE49-F238E27FC236}">
                    <a16:creationId xmlns:a16="http://schemas.microsoft.com/office/drawing/2014/main" id="{6176BFB5-E0B9-9B50-D1F0-5C60AC75620F}"/>
                  </a:ext>
                </a:extLst>
              </p:cNvPr>
              <p:cNvCxnSpPr/>
              <p:nvPr/>
            </p:nvCxnSpPr>
            <p:spPr>
              <a:xfrm>
                <a:off x="7939474" y="4126962"/>
                <a:ext cx="0" cy="6301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2C116DB-B669-3606-5511-B2DF7F8C3BE5}"/>
                  </a:ext>
                </a:extLst>
              </p:cNvPr>
              <p:cNvCxnSpPr/>
              <p:nvPr/>
            </p:nvCxnSpPr>
            <p:spPr>
              <a:xfrm>
                <a:off x="3859427" y="4102443"/>
                <a:ext cx="0" cy="6301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4D040B-12E0-264C-A99C-3E0A0AF01DAC}"/>
                  </a:ext>
                </a:extLst>
              </p:cNvPr>
              <p:cNvCxnSpPr>
                <a:cxnSpLocks/>
              </p:cNvCxnSpPr>
              <p:nvPr/>
            </p:nvCxnSpPr>
            <p:spPr>
              <a:xfrm>
                <a:off x="3859427" y="4102443"/>
                <a:ext cx="7223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7" name="Straight Arrow Connector 26">
            <a:extLst>
              <a:ext uri="{FF2B5EF4-FFF2-40B4-BE49-F238E27FC236}">
                <a16:creationId xmlns:a16="http://schemas.microsoft.com/office/drawing/2014/main" id="{22BB2F87-7771-7C15-9850-FE1B4B8BF36D}"/>
              </a:ext>
            </a:extLst>
          </p:cNvPr>
          <p:cNvCxnSpPr>
            <a:cxnSpLocks/>
          </p:cNvCxnSpPr>
          <p:nvPr/>
        </p:nvCxnSpPr>
        <p:spPr>
          <a:xfrm>
            <a:off x="4629616" y="1523063"/>
            <a:ext cx="3572" cy="4106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B88C10A-EBFB-970E-1F14-6F1097E6B5FF}"/>
              </a:ext>
            </a:extLst>
          </p:cNvPr>
          <p:cNvCxnSpPr>
            <a:cxnSpLocks/>
          </p:cNvCxnSpPr>
          <p:nvPr/>
        </p:nvCxnSpPr>
        <p:spPr>
          <a:xfrm>
            <a:off x="4479132" y="3019136"/>
            <a:ext cx="3844331" cy="26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3AEDDD7-12D4-F4D5-335B-23A729FA5F81}"/>
              </a:ext>
            </a:extLst>
          </p:cNvPr>
          <p:cNvSpPr txBox="1"/>
          <p:nvPr/>
        </p:nvSpPr>
        <p:spPr>
          <a:xfrm>
            <a:off x="3830466" y="3386047"/>
            <a:ext cx="1598298" cy="507831"/>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Begun infusions</a:t>
            </a:r>
          </a:p>
          <a:p>
            <a:pPr algn="ctr" defTabSz="685800"/>
            <a:r>
              <a:rPr lang="en-US" sz="1350" dirty="0">
                <a:solidFill>
                  <a:prstClr val="black"/>
                </a:solidFill>
                <a:latin typeface="Arial" panose="020B0604020202020204" pitchFamily="34" charset="0"/>
                <a:cs typeface="Arial" panose="020B0604020202020204" pitchFamily="34" charset="0"/>
              </a:rPr>
              <a:t>n = 27</a:t>
            </a:r>
          </a:p>
        </p:txBody>
      </p:sp>
      <p:sp>
        <p:nvSpPr>
          <p:cNvPr id="43" name="TextBox 42">
            <a:extLst>
              <a:ext uri="{FF2B5EF4-FFF2-40B4-BE49-F238E27FC236}">
                <a16:creationId xmlns:a16="http://schemas.microsoft.com/office/drawing/2014/main" id="{BF8936EF-559C-EA06-5FEA-4AC47B37DB2E}"/>
              </a:ext>
            </a:extLst>
          </p:cNvPr>
          <p:cNvSpPr txBox="1"/>
          <p:nvPr/>
        </p:nvSpPr>
        <p:spPr>
          <a:xfrm>
            <a:off x="7576005" y="3380735"/>
            <a:ext cx="1531328" cy="507831"/>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Awaiting infusion </a:t>
            </a:r>
          </a:p>
          <a:p>
            <a:pPr algn="ctr" defTabSz="685800"/>
            <a:r>
              <a:rPr lang="en-US" sz="1350" dirty="0">
                <a:solidFill>
                  <a:prstClr val="black"/>
                </a:solidFill>
                <a:latin typeface="Arial" panose="020B0604020202020204" pitchFamily="34" charset="0"/>
                <a:cs typeface="Arial" panose="020B0604020202020204" pitchFamily="34" charset="0"/>
              </a:rPr>
              <a:t>n = 19</a:t>
            </a:r>
          </a:p>
        </p:txBody>
      </p:sp>
      <p:cxnSp>
        <p:nvCxnSpPr>
          <p:cNvPr id="45" name="Straight Arrow Connector 44">
            <a:extLst>
              <a:ext uri="{FF2B5EF4-FFF2-40B4-BE49-F238E27FC236}">
                <a16:creationId xmlns:a16="http://schemas.microsoft.com/office/drawing/2014/main" id="{EEBE8F9B-5E50-C118-D3B9-BDCD67254477}"/>
              </a:ext>
            </a:extLst>
          </p:cNvPr>
          <p:cNvCxnSpPr>
            <a:cxnSpLocks/>
          </p:cNvCxnSpPr>
          <p:nvPr/>
        </p:nvCxnSpPr>
        <p:spPr>
          <a:xfrm>
            <a:off x="8323463" y="3021807"/>
            <a:ext cx="0" cy="3589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FE105AA-92D7-6577-917E-F9A8C2E1CF66}"/>
              </a:ext>
            </a:extLst>
          </p:cNvPr>
          <p:cNvCxnSpPr>
            <a:cxnSpLocks/>
          </p:cNvCxnSpPr>
          <p:nvPr/>
        </p:nvCxnSpPr>
        <p:spPr>
          <a:xfrm>
            <a:off x="4479131" y="3036814"/>
            <a:ext cx="0" cy="3589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DE6C4F-408D-5890-4CA3-71C880C61EED}"/>
              </a:ext>
            </a:extLst>
          </p:cNvPr>
          <p:cNvSpPr txBox="1"/>
          <p:nvPr/>
        </p:nvSpPr>
        <p:spPr>
          <a:xfrm>
            <a:off x="7576004" y="1074079"/>
            <a:ext cx="1844588" cy="253916"/>
          </a:xfrm>
          <a:prstGeom prst="rect">
            <a:avLst/>
          </a:prstGeom>
          <a:noFill/>
        </p:spPr>
        <p:txBody>
          <a:bodyPr wrap="square" rtlCol="0">
            <a:spAutoFit/>
          </a:bodyPr>
          <a:lstStyle/>
          <a:p>
            <a:pPr defTabSz="685800"/>
            <a:r>
              <a:rPr lang="en-US" sz="1050" dirty="0">
                <a:solidFill>
                  <a:prstClr val="black"/>
                </a:solidFill>
                <a:latin typeface="Arial" panose="020B0604020202020204" pitchFamily="34" charset="0"/>
                <a:cs typeface="Arial" panose="020B0604020202020204" pitchFamily="34" charset="0"/>
              </a:rPr>
              <a:t>as of 4/1/2024</a:t>
            </a:r>
          </a:p>
        </p:txBody>
      </p:sp>
      <p:sp>
        <p:nvSpPr>
          <p:cNvPr id="34" name="TextBox 33">
            <a:extLst>
              <a:ext uri="{FF2B5EF4-FFF2-40B4-BE49-F238E27FC236}">
                <a16:creationId xmlns:a16="http://schemas.microsoft.com/office/drawing/2014/main" id="{369229EB-B8E4-AF61-328B-5D35BF4273DA}"/>
              </a:ext>
            </a:extLst>
          </p:cNvPr>
          <p:cNvSpPr txBox="1"/>
          <p:nvPr/>
        </p:nvSpPr>
        <p:spPr>
          <a:xfrm>
            <a:off x="4379634" y="2418436"/>
            <a:ext cx="1409040" cy="507831"/>
          </a:xfrm>
          <a:prstGeom prst="rect">
            <a:avLst/>
          </a:prstGeom>
          <a:noFill/>
          <a:ln w="19050">
            <a:solidFill>
              <a:schemeClr val="tx1"/>
            </a:solidFill>
          </a:ln>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In workup n = 13 </a:t>
            </a:r>
          </a:p>
        </p:txBody>
      </p:sp>
      <p:cxnSp>
        <p:nvCxnSpPr>
          <p:cNvPr id="36" name="Straight Arrow Connector 35">
            <a:extLst>
              <a:ext uri="{FF2B5EF4-FFF2-40B4-BE49-F238E27FC236}">
                <a16:creationId xmlns:a16="http://schemas.microsoft.com/office/drawing/2014/main" id="{6176BFB5-E0B9-9B50-D1F0-5C60AC75620F}"/>
              </a:ext>
            </a:extLst>
          </p:cNvPr>
          <p:cNvCxnSpPr/>
          <p:nvPr/>
        </p:nvCxnSpPr>
        <p:spPr>
          <a:xfrm>
            <a:off x="7404214" y="1927401"/>
            <a:ext cx="0" cy="4726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EBE8F9B-5E50-C118-D3B9-BDCD67254477}"/>
              </a:ext>
            </a:extLst>
          </p:cNvPr>
          <p:cNvCxnSpPr>
            <a:cxnSpLocks/>
          </p:cNvCxnSpPr>
          <p:nvPr/>
        </p:nvCxnSpPr>
        <p:spPr>
          <a:xfrm>
            <a:off x="7541881" y="2695436"/>
            <a:ext cx="0" cy="3413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F8936EF-559C-EA06-5FEA-4AC47B37DB2E}"/>
              </a:ext>
            </a:extLst>
          </p:cNvPr>
          <p:cNvSpPr txBox="1"/>
          <p:nvPr/>
        </p:nvSpPr>
        <p:spPr>
          <a:xfrm>
            <a:off x="5643044" y="3380735"/>
            <a:ext cx="1684556" cy="507831"/>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Scheduled for infusion n = 0</a:t>
            </a:r>
          </a:p>
        </p:txBody>
      </p:sp>
      <p:sp>
        <p:nvSpPr>
          <p:cNvPr id="55" name="TextBox 54">
            <a:extLst>
              <a:ext uri="{FF2B5EF4-FFF2-40B4-BE49-F238E27FC236}">
                <a16:creationId xmlns:a16="http://schemas.microsoft.com/office/drawing/2014/main" id="{13AEDDD7-12D4-F4D5-335B-23A729FA5F81}"/>
              </a:ext>
            </a:extLst>
          </p:cNvPr>
          <p:cNvSpPr txBox="1"/>
          <p:nvPr/>
        </p:nvSpPr>
        <p:spPr>
          <a:xfrm>
            <a:off x="4028112" y="4451373"/>
            <a:ext cx="1598298" cy="507831"/>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Active on therapy n = 26</a:t>
            </a:r>
          </a:p>
        </p:txBody>
      </p:sp>
      <p:sp>
        <p:nvSpPr>
          <p:cNvPr id="56" name="TextBox 55">
            <a:extLst>
              <a:ext uri="{FF2B5EF4-FFF2-40B4-BE49-F238E27FC236}">
                <a16:creationId xmlns:a16="http://schemas.microsoft.com/office/drawing/2014/main" id="{13AEDDD7-12D4-F4D5-335B-23A729FA5F81}"/>
              </a:ext>
            </a:extLst>
          </p:cNvPr>
          <p:cNvSpPr txBox="1"/>
          <p:nvPr/>
        </p:nvSpPr>
        <p:spPr>
          <a:xfrm>
            <a:off x="5957888" y="4446565"/>
            <a:ext cx="1598298" cy="300082"/>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D/C therapy n =1 </a:t>
            </a:r>
          </a:p>
        </p:txBody>
      </p:sp>
      <p:sp>
        <p:nvSpPr>
          <p:cNvPr id="57" name="TextBox 56">
            <a:extLst>
              <a:ext uri="{FF2B5EF4-FFF2-40B4-BE49-F238E27FC236}">
                <a16:creationId xmlns:a16="http://schemas.microsoft.com/office/drawing/2014/main" id="{13AEDDD7-12D4-F4D5-335B-23A729FA5F81}"/>
              </a:ext>
            </a:extLst>
          </p:cNvPr>
          <p:cNvSpPr txBox="1"/>
          <p:nvPr/>
        </p:nvSpPr>
        <p:spPr>
          <a:xfrm>
            <a:off x="5705063" y="5428741"/>
            <a:ext cx="1622537" cy="507831"/>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Outside (</a:t>
            </a:r>
            <a:r>
              <a:rPr lang="en-US" sz="1350" dirty="0" err="1">
                <a:solidFill>
                  <a:prstClr val="black"/>
                </a:solidFill>
                <a:latin typeface="Arial" panose="020B0604020202020204" pitchFamily="34" charset="0"/>
                <a:cs typeface="Arial" panose="020B0604020202020204" pitchFamily="34" charset="0"/>
              </a:rPr>
              <a:t>ViVO</a:t>
            </a:r>
            <a:r>
              <a:rPr lang="en-US" sz="1350" dirty="0">
                <a:solidFill>
                  <a:prstClr val="black"/>
                </a:solidFill>
                <a:latin typeface="Arial" panose="020B0604020202020204" pitchFamily="34" charset="0"/>
                <a:cs typeface="Arial" panose="020B0604020202020204" pitchFamily="34" charset="0"/>
              </a:rPr>
              <a:t>) n = 2  </a:t>
            </a:r>
          </a:p>
        </p:txBody>
      </p:sp>
      <p:sp>
        <p:nvSpPr>
          <p:cNvPr id="58" name="TextBox 57">
            <a:extLst>
              <a:ext uri="{FF2B5EF4-FFF2-40B4-BE49-F238E27FC236}">
                <a16:creationId xmlns:a16="http://schemas.microsoft.com/office/drawing/2014/main" id="{13AEDDD7-12D4-F4D5-335B-23A729FA5F81}"/>
              </a:ext>
            </a:extLst>
          </p:cNvPr>
          <p:cNvSpPr txBox="1"/>
          <p:nvPr/>
        </p:nvSpPr>
        <p:spPr>
          <a:xfrm>
            <a:off x="3976804" y="5420869"/>
            <a:ext cx="1598298" cy="300082"/>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CRC n = 6</a:t>
            </a:r>
          </a:p>
        </p:txBody>
      </p:sp>
      <p:sp>
        <p:nvSpPr>
          <p:cNvPr id="59" name="TextBox 58">
            <a:extLst>
              <a:ext uri="{FF2B5EF4-FFF2-40B4-BE49-F238E27FC236}">
                <a16:creationId xmlns:a16="http://schemas.microsoft.com/office/drawing/2014/main" id="{13AEDDD7-12D4-F4D5-335B-23A729FA5F81}"/>
              </a:ext>
            </a:extLst>
          </p:cNvPr>
          <p:cNvSpPr txBox="1"/>
          <p:nvPr/>
        </p:nvSpPr>
        <p:spPr>
          <a:xfrm>
            <a:off x="2143881" y="5428741"/>
            <a:ext cx="1598298" cy="300082"/>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GZ5 n = 17</a:t>
            </a:r>
          </a:p>
        </p:txBody>
      </p:sp>
      <p:cxnSp>
        <p:nvCxnSpPr>
          <p:cNvPr id="61" name="Straight Arrow Connector 60">
            <a:extLst>
              <a:ext uri="{FF2B5EF4-FFF2-40B4-BE49-F238E27FC236}">
                <a16:creationId xmlns:a16="http://schemas.microsoft.com/office/drawing/2014/main" id="{EEBE8F9B-5E50-C118-D3B9-BDCD67254477}"/>
              </a:ext>
            </a:extLst>
          </p:cNvPr>
          <p:cNvCxnSpPr>
            <a:cxnSpLocks/>
          </p:cNvCxnSpPr>
          <p:nvPr/>
        </p:nvCxnSpPr>
        <p:spPr>
          <a:xfrm>
            <a:off x="6479831" y="3045589"/>
            <a:ext cx="0" cy="3413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B88C10A-EBFB-970E-1F14-6F1097E6B5FF}"/>
              </a:ext>
            </a:extLst>
          </p:cNvPr>
          <p:cNvCxnSpPr>
            <a:cxnSpLocks/>
          </p:cNvCxnSpPr>
          <p:nvPr/>
        </p:nvCxnSpPr>
        <p:spPr>
          <a:xfrm>
            <a:off x="4672902" y="4146710"/>
            <a:ext cx="1978473" cy="7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672902" y="4154081"/>
            <a:ext cx="0" cy="292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651375" y="4154081"/>
            <a:ext cx="0" cy="292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827261" y="3870795"/>
            <a:ext cx="0" cy="283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88C10A-EBFB-970E-1F14-6F1097E6B5FF}"/>
              </a:ext>
            </a:extLst>
          </p:cNvPr>
          <p:cNvCxnSpPr>
            <a:cxnSpLocks/>
          </p:cNvCxnSpPr>
          <p:nvPr/>
        </p:nvCxnSpPr>
        <p:spPr>
          <a:xfrm>
            <a:off x="3124625" y="5149071"/>
            <a:ext cx="53085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FE105AA-92D7-6577-917E-F9A8C2E1CF66}"/>
              </a:ext>
            </a:extLst>
          </p:cNvPr>
          <p:cNvCxnSpPr>
            <a:cxnSpLocks/>
          </p:cNvCxnSpPr>
          <p:nvPr/>
        </p:nvCxnSpPr>
        <p:spPr>
          <a:xfrm>
            <a:off x="3124625" y="5149071"/>
            <a:ext cx="0" cy="279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FE105AA-92D7-6577-917E-F9A8C2E1CF66}"/>
              </a:ext>
            </a:extLst>
          </p:cNvPr>
          <p:cNvCxnSpPr>
            <a:cxnSpLocks/>
          </p:cNvCxnSpPr>
          <p:nvPr/>
        </p:nvCxnSpPr>
        <p:spPr>
          <a:xfrm>
            <a:off x="4695485" y="5141200"/>
            <a:ext cx="0" cy="279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FE105AA-92D7-6577-917E-F9A8C2E1CF66}"/>
              </a:ext>
            </a:extLst>
          </p:cNvPr>
          <p:cNvCxnSpPr>
            <a:cxnSpLocks/>
          </p:cNvCxnSpPr>
          <p:nvPr/>
        </p:nvCxnSpPr>
        <p:spPr>
          <a:xfrm>
            <a:off x="6968956" y="5175563"/>
            <a:ext cx="0" cy="279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FE105AA-92D7-6577-917E-F9A8C2E1CF66}"/>
              </a:ext>
            </a:extLst>
          </p:cNvPr>
          <p:cNvCxnSpPr>
            <a:cxnSpLocks/>
          </p:cNvCxnSpPr>
          <p:nvPr/>
        </p:nvCxnSpPr>
        <p:spPr>
          <a:xfrm>
            <a:off x="4827261" y="4936122"/>
            <a:ext cx="0" cy="2129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3AEDDD7-12D4-F4D5-335B-23A729FA5F81}"/>
              </a:ext>
            </a:extLst>
          </p:cNvPr>
          <p:cNvSpPr txBox="1"/>
          <p:nvPr/>
        </p:nvSpPr>
        <p:spPr>
          <a:xfrm>
            <a:off x="7576004" y="5424322"/>
            <a:ext cx="1499502" cy="300082"/>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Needham n = 1</a:t>
            </a:r>
          </a:p>
        </p:txBody>
      </p:sp>
      <p:cxnSp>
        <p:nvCxnSpPr>
          <p:cNvPr id="83" name="Straight Arrow Connector 82">
            <a:extLst>
              <a:ext uri="{FF2B5EF4-FFF2-40B4-BE49-F238E27FC236}">
                <a16:creationId xmlns:a16="http://schemas.microsoft.com/office/drawing/2014/main" id="{DFE105AA-92D7-6577-917E-F9A8C2E1CF66}"/>
              </a:ext>
            </a:extLst>
          </p:cNvPr>
          <p:cNvCxnSpPr>
            <a:cxnSpLocks/>
          </p:cNvCxnSpPr>
          <p:nvPr/>
        </p:nvCxnSpPr>
        <p:spPr>
          <a:xfrm>
            <a:off x="8433197" y="5141200"/>
            <a:ext cx="0" cy="279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2AF142D-5C2E-26C4-CB80-E737684FD781}"/>
              </a:ext>
            </a:extLst>
          </p:cNvPr>
          <p:cNvSpPr txBox="1"/>
          <p:nvPr/>
        </p:nvSpPr>
        <p:spPr>
          <a:xfrm>
            <a:off x="391200" y="1048120"/>
            <a:ext cx="1752682" cy="507831"/>
          </a:xfrm>
          <a:prstGeom prst="rect">
            <a:avLst/>
          </a:prstGeom>
          <a:noFill/>
          <a:ln w="19050">
            <a:solidFill>
              <a:schemeClr val="tx1"/>
            </a:solidFill>
          </a:ln>
        </p:spPr>
        <p:txBody>
          <a:bodyPr wrap="square" rtlCol="0">
            <a:spAutoFit/>
          </a:bodyPr>
          <a:lstStyle/>
          <a:p>
            <a:pPr algn="ctr" defTabSz="685800"/>
            <a:r>
              <a:rPr lang="en-US" sz="1350" dirty="0">
                <a:solidFill>
                  <a:prstClr val="black"/>
                </a:solidFill>
                <a:latin typeface="Arial" panose="020B0604020202020204" pitchFamily="34" charset="0"/>
                <a:cs typeface="Arial" panose="020B0604020202020204" pitchFamily="34" charset="0"/>
              </a:rPr>
              <a:t>On waitlist for </a:t>
            </a:r>
            <a:r>
              <a:rPr lang="en-US" sz="1350" dirty="0" err="1">
                <a:solidFill>
                  <a:prstClr val="black"/>
                </a:solidFill>
                <a:latin typeface="Arial" panose="020B0604020202020204" pitchFamily="34" charset="0"/>
                <a:cs typeface="Arial" panose="020B0604020202020204" pitchFamily="34" charset="0"/>
              </a:rPr>
              <a:t>eval</a:t>
            </a:r>
            <a:endParaRPr lang="en-US" sz="1350" dirty="0">
              <a:solidFill>
                <a:prstClr val="black"/>
              </a:solidFill>
              <a:latin typeface="Arial" panose="020B0604020202020204" pitchFamily="34" charset="0"/>
              <a:cs typeface="Arial" panose="020B0604020202020204" pitchFamily="34" charset="0"/>
            </a:endParaRPr>
          </a:p>
          <a:p>
            <a:pPr algn="ctr" defTabSz="685800"/>
            <a:r>
              <a:rPr lang="en-US" sz="1350" dirty="0">
                <a:solidFill>
                  <a:prstClr val="black"/>
                </a:solidFill>
                <a:latin typeface="Arial" panose="020B0604020202020204" pitchFamily="34" charset="0"/>
                <a:cs typeface="Arial" panose="020B0604020202020204" pitchFamily="34" charset="0"/>
              </a:rPr>
              <a:t>n = 64</a:t>
            </a:r>
          </a:p>
        </p:txBody>
      </p:sp>
    </p:spTree>
    <p:extLst>
      <p:ext uri="{BB962C8B-B14F-4D97-AF65-F5344CB8AC3E}">
        <p14:creationId xmlns:p14="http://schemas.microsoft.com/office/powerpoint/2010/main" val="3552307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EC0F8AC-BD80-0C4C-B17C-4B0BADB66835}"/>
              </a:ext>
            </a:extLst>
          </p:cNvPr>
          <p:cNvSpPr>
            <a:spLocks noGrp="1"/>
          </p:cNvSpPr>
          <p:nvPr>
            <p:ph idx="1"/>
          </p:nvPr>
        </p:nvSpPr>
        <p:spPr>
          <a:xfrm>
            <a:off x="208171" y="1801597"/>
            <a:ext cx="8901593" cy="3799171"/>
          </a:xfrm>
        </p:spPr>
        <p:txBody>
          <a:bodyPr numCol="1"/>
          <a:lstStyle/>
          <a:p>
            <a:pPr marL="214313" indent="-214313">
              <a:spcAft>
                <a:spcPts val="0"/>
              </a:spcAft>
              <a:buFont typeface="Arial,Sans-Serif" panose="020B0604020202020204" pitchFamily="34" charset="0"/>
              <a:buChar char="•"/>
            </a:pPr>
            <a:r>
              <a:rPr lang="en-US" sz="1500" b="1" dirty="0" err="1">
                <a:solidFill>
                  <a:srgbClr val="183E75"/>
                </a:solidFill>
                <a:cs typeface="Arial"/>
              </a:rPr>
              <a:t>Donanemab</a:t>
            </a:r>
            <a:endParaRPr lang="en-US" sz="1500" dirty="0">
              <a:solidFill>
                <a:srgbClr val="183E75"/>
              </a:solidFill>
              <a:cs typeface="Arial"/>
            </a:endParaRPr>
          </a:p>
          <a:p>
            <a:pPr marL="296228" lvl="3" indent="-134303">
              <a:spcAft>
                <a:spcPts val="0"/>
              </a:spcAft>
              <a:buFont typeface="Arial,Sans-Serif" panose="020B0604020202020204" pitchFamily="34" charset="0"/>
              <a:buChar char="•"/>
            </a:pPr>
            <a:r>
              <a:rPr lang="en-US" sz="1500" dirty="0">
                <a:solidFill>
                  <a:srgbClr val="183E75"/>
                </a:solidFill>
                <a:cs typeface="Arial"/>
              </a:rPr>
              <a:t>Amyloid beta-directed monoclonal antibody</a:t>
            </a:r>
          </a:p>
          <a:p>
            <a:pPr marL="296228" lvl="3" indent="-134303">
              <a:spcAft>
                <a:spcPts val="0"/>
              </a:spcAft>
              <a:buFont typeface="Arial,Sans-Serif" panose="020B0604020202020204" pitchFamily="34" charset="0"/>
              <a:buChar char="•"/>
            </a:pPr>
            <a:r>
              <a:rPr lang="en-US" sz="1500" dirty="0">
                <a:solidFill>
                  <a:srgbClr val="183E75"/>
                </a:solidFill>
                <a:cs typeface="Arial"/>
              </a:rPr>
              <a:t>Once monthly IV infusion</a:t>
            </a:r>
          </a:p>
          <a:p>
            <a:pPr marL="296228" lvl="3" indent="-134303">
              <a:spcAft>
                <a:spcPts val="0"/>
              </a:spcAft>
              <a:buFont typeface="Arial,Sans-Serif" panose="020B0604020202020204" pitchFamily="34" charset="0"/>
              <a:buChar char="•"/>
            </a:pPr>
            <a:r>
              <a:rPr lang="en-US" sz="1500" dirty="0">
                <a:solidFill>
                  <a:srgbClr val="183E75"/>
                </a:solidFill>
                <a:cs typeface="Arial"/>
              </a:rPr>
              <a:t>Phase 3 trial, early AD with amyloid &amp; tau pathology: slowed cognitive decline by 35% over 18 months</a:t>
            </a:r>
          </a:p>
          <a:p>
            <a:pPr marL="296228" lvl="3" indent="-134303">
              <a:spcAft>
                <a:spcPts val="0"/>
              </a:spcAft>
              <a:buFont typeface="Arial,Sans-Serif" panose="020B0604020202020204" pitchFamily="34" charset="0"/>
              <a:buChar char="•"/>
            </a:pPr>
            <a:r>
              <a:rPr lang="en-US" sz="1500" dirty="0">
                <a:solidFill>
                  <a:srgbClr val="183E75"/>
                </a:solidFill>
                <a:cs typeface="Arial"/>
              </a:rPr>
              <a:t>Awaiting FDA approval</a:t>
            </a:r>
          </a:p>
          <a:p>
            <a:pPr marL="296228" lvl="3" indent="-134303">
              <a:spcAft>
                <a:spcPts val="0"/>
              </a:spcAft>
              <a:buFont typeface="Arial,Sans-Serif" panose="020B0604020202020204" pitchFamily="34" charset="0"/>
              <a:buChar char="•"/>
            </a:pPr>
            <a:endParaRPr lang="en-US" sz="1500" dirty="0">
              <a:solidFill>
                <a:srgbClr val="183E75"/>
              </a:solidFill>
              <a:cs typeface="Arial"/>
            </a:endParaRPr>
          </a:p>
          <a:p>
            <a:pPr marL="214313" indent="-214313">
              <a:spcAft>
                <a:spcPts val="0"/>
              </a:spcAft>
              <a:buChar char="•"/>
            </a:pPr>
            <a:r>
              <a:rPr lang="en-US" sz="1500" b="1" dirty="0">
                <a:solidFill>
                  <a:srgbClr val="183E75"/>
                </a:solidFill>
                <a:cs typeface="Arial"/>
              </a:rPr>
              <a:t>Subcutaneous </a:t>
            </a:r>
            <a:r>
              <a:rPr lang="en-US" sz="1500" b="1" dirty="0" err="1">
                <a:solidFill>
                  <a:srgbClr val="183E75"/>
                </a:solidFill>
                <a:cs typeface="Arial"/>
              </a:rPr>
              <a:t>lecanemab</a:t>
            </a:r>
            <a:endParaRPr lang="en-US" sz="1500" dirty="0" err="1">
              <a:solidFill>
                <a:srgbClr val="183E75"/>
              </a:solidFill>
              <a:cs typeface="Arial"/>
            </a:endParaRPr>
          </a:p>
          <a:p>
            <a:pPr marL="431959" lvl="4" indent="-134303">
              <a:spcAft>
                <a:spcPts val="0"/>
              </a:spcAft>
            </a:pPr>
            <a:r>
              <a:rPr lang="en-US" sz="1500" dirty="0">
                <a:cs typeface="Arial"/>
              </a:rPr>
              <a:t>Once weekly, could be done at home</a:t>
            </a:r>
          </a:p>
          <a:p>
            <a:pPr marL="431959" lvl="4" indent="-134303">
              <a:spcAft>
                <a:spcPts val="0"/>
              </a:spcAft>
            </a:pPr>
            <a:r>
              <a:rPr lang="en-US" sz="1500" dirty="0">
                <a:cs typeface="Arial"/>
              </a:rPr>
              <a:t>Self/ca</a:t>
            </a:r>
            <a:r>
              <a:rPr lang="en-US" sz="1500" dirty="0">
                <a:solidFill>
                  <a:schemeClr val="accent1"/>
                </a:solidFill>
                <a:cs typeface="Arial"/>
              </a:rPr>
              <a:t>regiver vs. healthcare provider administration TBD</a:t>
            </a:r>
          </a:p>
          <a:p>
            <a:pPr marL="431959" lvl="4" indent="-134303">
              <a:spcAft>
                <a:spcPts val="0"/>
              </a:spcAft>
            </a:pPr>
            <a:r>
              <a:rPr lang="en-US" sz="1500" dirty="0">
                <a:solidFill>
                  <a:schemeClr val="accent1"/>
                </a:solidFill>
                <a:cs typeface="Arial"/>
              </a:rPr>
              <a:t>Submission</a:t>
            </a:r>
            <a:r>
              <a:rPr lang="en-US" sz="1500" dirty="0">
                <a:cs typeface="Arial"/>
              </a:rPr>
              <a:t> for FDA review, awaiting results, likely late summer/early fall 2024</a:t>
            </a:r>
          </a:p>
          <a:p>
            <a:pPr marL="431959" lvl="4" indent="-134303">
              <a:spcAft>
                <a:spcPts val="0"/>
              </a:spcAft>
            </a:pPr>
            <a:r>
              <a:rPr lang="en-US" sz="1500" dirty="0">
                <a:cs typeface="Arial"/>
              </a:rPr>
              <a:t>Potential BILH Specialty Pharmacy access </a:t>
            </a:r>
            <a:br>
              <a:rPr lang="en-US" sz="1500" dirty="0">
                <a:cs typeface="Arial"/>
              </a:rPr>
            </a:br>
            <a:br>
              <a:rPr lang="en-US" dirty="0"/>
            </a:br>
            <a:br>
              <a:rPr lang="en-US" dirty="0"/>
            </a:br>
            <a:endParaRPr lang="en-US" dirty="0">
              <a:cs typeface="Arial"/>
            </a:endParaRPr>
          </a:p>
          <a:p>
            <a:pPr marL="257175" indent="-257175">
              <a:spcAft>
                <a:spcPts val="0"/>
              </a:spcAft>
              <a:buFont typeface="Arial" panose="020B0604020202020204" pitchFamily="34" charset="0"/>
              <a:buChar char="•"/>
            </a:pPr>
            <a:endParaRPr lang="en-US" sz="1350" dirty="0">
              <a:solidFill>
                <a:schemeClr val="accent1"/>
              </a:solidFill>
              <a:latin typeface="Arial"/>
              <a:ea typeface="Calibri" panose="020F0502020204030204" pitchFamily="34" charset="0"/>
              <a:cs typeface="Arial"/>
            </a:endParaRPr>
          </a:p>
          <a:p>
            <a:pPr marL="419100" lvl="3" indent="0">
              <a:spcAft>
                <a:spcPts val="0"/>
              </a:spcAft>
              <a:buNone/>
            </a:pPr>
            <a:endParaRPr lang="en-US" sz="1500" dirty="0">
              <a:solidFill>
                <a:schemeClr val="accent1"/>
              </a:solidFill>
              <a:latin typeface="Arial"/>
              <a:ea typeface="Calibri" panose="020F0502020204030204" pitchFamily="34" charset="0"/>
              <a:cs typeface="Arial"/>
            </a:endParaRPr>
          </a:p>
        </p:txBody>
      </p:sp>
      <p:sp>
        <p:nvSpPr>
          <p:cNvPr id="3" name="Slide Number Placeholder 2">
            <a:extLst>
              <a:ext uri="{FF2B5EF4-FFF2-40B4-BE49-F238E27FC236}">
                <a16:creationId xmlns:a16="http://schemas.microsoft.com/office/drawing/2014/main" id="{E4905670-9B57-4FCF-97C3-8DC1D2B5770D}"/>
              </a:ext>
            </a:extLst>
          </p:cNvPr>
          <p:cNvSpPr>
            <a:spLocks noGrp="1"/>
          </p:cNvSpPr>
          <p:nvPr>
            <p:ph type="sldNum" sz="quarter" idx="4"/>
          </p:nvPr>
        </p:nvSpPr>
        <p:spPr/>
        <p:txBody>
          <a:bodyPr/>
          <a:lstStyle/>
          <a:p>
            <a:pPr defTabSz="685800"/>
            <a:fld id="{E8A74B61-50D3-3946-8366-1E447A2A8431}" type="slidenum">
              <a:rPr lang="en-US" dirty="0">
                <a:solidFill>
                  <a:srgbClr val="183E75"/>
                </a:solidFill>
                <a:latin typeface="Arial"/>
              </a:rPr>
              <a:pPr defTabSz="685800"/>
              <a:t>45</a:t>
            </a:fld>
            <a:endParaRPr lang="en-US">
              <a:solidFill>
                <a:srgbClr val="183E75"/>
              </a:solidFill>
              <a:latin typeface="Arial"/>
            </a:endParaRPr>
          </a:p>
        </p:txBody>
      </p:sp>
      <p:sp>
        <p:nvSpPr>
          <p:cNvPr id="13" name="Text Placeholder 3">
            <a:extLst>
              <a:ext uri="{FF2B5EF4-FFF2-40B4-BE49-F238E27FC236}">
                <a16:creationId xmlns:a16="http://schemas.microsoft.com/office/drawing/2014/main" id="{AF08F499-E5F1-A843-996F-4AA236D13213}"/>
              </a:ext>
            </a:extLst>
          </p:cNvPr>
          <p:cNvSpPr txBox="1">
            <a:spLocks/>
          </p:cNvSpPr>
          <p:nvPr/>
        </p:nvSpPr>
        <p:spPr>
          <a:xfrm>
            <a:off x="378764" y="1149559"/>
            <a:ext cx="8262000" cy="494675"/>
          </a:xfrm>
          <a:prstGeom prst="rect">
            <a:avLst/>
          </a:prstGeom>
        </p:spPr>
        <p:txBody>
          <a:bodyPr lIns="68580" tIns="34290" rIns="68580" bIns="34290" anchor="ctr"/>
          <a:lst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2400" b="1" dirty="0">
                <a:solidFill>
                  <a:srgbClr val="0069B4"/>
                </a:solidFill>
                <a:latin typeface="Arial"/>
                <a:cs typeface="Arial"/>
              </a:rPr>
              <a:t>Anticipated 2023/24 FDA Reviews</a:t>
            </a:r>
          </a:p>
        </p:txBody>
      </p:sp>
      <p:sp>
        <p:nvSpPr>
          <p:cNvPr id="7" name="TextBox 6"/>
          <p:cNvSpPr txBox="1"/>
          <p:nvPr/>
        </p:nvSpPr>
        <p:spPr>
          <a:xfrm>
            <a:off x="1714500" y="5748683"/>
            <a:ext cx="1915909" cy="213585"/>
          </a:xfrm>
          <a:prstGeom prst="rect">
            <a:avLst/>
          </a:prstGeom>
          <a:noFill/>
        </p:spPr>
        <p:txBody>
          <a:bodyPr wrap="none" rtlCol="0">
            <a:spAutoFit/>
          </a:bodyPr>
          <a:lstStyle/>
          <a:p>
            <a:pPr defTabSz="685800"/>
            <a:r>
              <a:rPr lang="en-US" sz="788">
                <a:solidFill>
                  <a:srgbClr val="183E75"/>
                </a:solidFill>
                <a:latin typeface="Arial"/>
              </a:rPr>
              <a:t>BILH System P&amp;T Committee Meeting</a:t>
            </a:r>
          </a:p>
        </p:txBody>
      </p:sp>
      <p:sp>
        <p:nvSpPr>
          <p:cNvPr id="2" name="TextBox 1">
            <a:extLst>
              <a:ext uri="{FF2B5EF4-FFF2-40B4-BE49-F238E27FC236}">
                <a16:creationId xmlns:a16="http://schemas.microsoft.com/office/drawing/2014/main" id="{E96F83E6-1C3D-F0AD-C8C4-2BA8C2E61500}"/>
              </a:ext>
            </a:extLst>
          </p:cNvPr>
          <p:cNvSpPr txBox="1"/>
          <p:nvPr/>
        </p:nvSpPr>
        <p:spPr>
          <a:xfrm>
            <a:off x="5831549" y="5693247"/>
            <a:ext cx="4202406" cy="38087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675" dirty="0">
                <a:solidFill>
                  <a:prstClr val="black"/>
                </a:solidFill>
                <a:latin typeface="Arial"/>
                <a:cs typeface="Arial"/>
              </a:rPr>
              <a:t>IPD Analytics Pharmacy &amp; Therapeutics Watch List October 30, 2023</a:t>
            </a:r>
          </a:p>
          <a:p>
            <a:pPr defTabSz="685800"/>
            <a:r>
              <a:rPr lang="en-US" sz="675" dirty="0">
                <a:solidFill>
                  <a:prstClr val="black"/>
                </a:solidFill>
                <a:latin typeface="Arial"/>
                <a:ea typeface="+mn-lt"/>
                <a:cs typeface="Arial"/>
              </a:rPr>
              <a:t>Sims et al. TRAILBLAZER-ALZ2. JAMA. 2023.</a:t>
            </a:r>
          </a:p>
          <a:p>
            <a:pPr defTabSz="685800"/>
            <a:endParaRPr lang="en-US" sz="675">
              <a:solidFill>
                <a:prstClr val="black"/>
              </a:solidFill>
              <a:latin typeface="Arial"/>
              <a:cs typeface="Arial"/>
            </a:endParaRPr>
          </a:p>
        </p:txBody>
      </p:sp>
    </p:spTree>
    <p:extLst>
      <p:ext uri="{BB962C8B-B14F-4D97-AF65-F5344CB8AC3E}">
        <p14:creationId xmlns:p14="http://schemas.microsoft.com/office/powerpoint/2010/main" val="1847739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B4C002-DD13-F684-6369-348BCD796AD0}"/>
              </a:ext>
            </a:extLst>
          </p:cNvPr>
          <p:cNvSpPr>
            <a:spLocks noGrp="1"/>
          </p:cNvSpPr>
          <p:nvPr>
            <p:ph idx="1"/>
          </p:nvPr>
        </p:nvSpPr>
        <p:spPr>
          <a:xfrm>
            <a:off x="431799" y="1802250"/>
            <a:ext cx="7939691" cy="3534127"/>
          </a:xfrm>
        </p:spPr>
        <p:txBody>
          <a:bodyPr/>
          <a:lstStyle/>
          <a:p>
            <a:pPr marL="257175" indent="-257175">
              <a:buFont typeface="Arial" panose="020B0604020202020204" pitchFamily="34" charset="0"/>
              <a:buChar char="•"/>
            </a:pPr>
            <a:r>
              <a:rPr lang="en-US" sz="2100" dirty="0"/>
              <a:t>We have entered the age of disease-modifying therapies for MCI and Mild AD</a:t>
            </a:r>
          </a:p>
          <a:p>
            <a:pPr marL="257175" indent="-257175">
              <a:buFont typeface="Arial" panose="020B0604020202020204" pitchFamily="34" charset="0"/>
              <a:buChar char="•"/>
            </a:pPr>
            <a:r>
              <a:rPr lang="en-US" sz="2100" dirty="0"/>
              <a:t>These therapies only slow progression partially and have a host of challenges to their administration</a:t>
            </a:r>
          </a:p>
          <a:p>
            <a:pPr marL="257175" indent="-257175">
              <a:buFont typeface="Arial" panose="020B0604020202020204" pitchFamily="34" charset="0"/>
              <a:buChar char="•"/>
            </a:pPr>
            <a:r>
              <a:rPr lang="en-US" sz="2100" dirty="0"/>
              <a:t>Equitable use of these therapies across the state and across groups, particularly underserved communities, is going to be a challenge  </a:t>
            </a:r>
          </a:p>
        </p:txBody>
      </p:sp>
      <p:sp>
        <p:nvSpPr>
          <p:cNvPr id="3" name="Text Placeholder 2">
            <a:extLst>
              <a:ext uri="{FF2B5EF4-FFF2-40B4-BE49-F238E27FC236}">
                <a16:creationId xmlns:a16="http://schemas.microsoft.com/office/drawing/2014/main" id="{D39F96AB-6A91-9A7B-D6BB-50BC89682C1D}"/>
              </a:ext>
            </a:extLst>
          </p:cNvPr>
          <p:cNvSpPr>
            <a:spLocks noGrp="1"/>
          </p:cNvSpPr>
          <p:nvPr>
            <p:ph type="body" sz="quarter" idx="14"/>
          </p:nvPr>
        </p:nvSpPr>
        <p:spPr/>
        <p:txBody>
          <a:bodyPr/>
          <a:lstStyle/>
          <a:p>
            <a:pPr algn="ctr"/>
            <a:r>
              <a:rPr lang="en-US" sz="2700" dirty="0"/>
              <a:t>Conclusions</a:t>
            </a:r>
          </a:p>
        </p:txBody>
      </p:sp>
    </p:spTree>
    <p:extLst>
      <p:ext uri="{BB962C8B-B14F-4D97-AF65-F5344CB8AC3E}">
        <p14:creationId xmlns:p14="http://schemas.microsoft.com/office/powerpoint/2010/main" val="2033395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9355-DC47-4CF9-9AD3-D81B333908B6}"/>
              </a:ext>
            </a:extLst>
          </p:cNvPr>
          <p:cNvSpPr>
            <a:spLocks noGrp="1"/>
          </p:cNvSpPr>
          <p:nvPr>
            <p:ph type="title"/>
          </p:nvPr>
        </p:nvSpPr>
        <p:spPr/>
        <p:txBody>
          <a:bodyPr/>
          <a:lstStyle/>
          <a:p>
            <a:r>
              <a:rPr lang="en-US" dirty="0"/>
              <a:t>6. Next Steps &amp; Final Roll Call</a:t>
            </a:r>
            <a:br>
              <a:rPr lang="en-US" dirty="0"/>
            </a:br>
            <a:r>
              <a:rPr lang="en-US" dirty="0"/>
              <a:t>    </a:t>
            </a:r>
            <a:r>
              <a:rPr lang="en-US" i="1" dirty="0"/>
              <a:t>(5</a:t>
            </a:r>
            <a:r>
              <a:rPr lang="en-US" sz="2400" i="1" dirty="0">
                <a:latin typeface="Calibri" panose="020F0502020204030204" pitchFamily="34" charset="0"/>
                <a:cs typeface="Calibri" panose="020F0502020204030204" pitchFamily="34" charset="0"/>
              </a:rPr>
              <a:t> min)</a:t>
            </a:r>
            <a:endParaRPr lang="en-US" i="1" dirty="0"/>
          </a:p>
        </p:txBody>
      </p:sp>
      <p:pic>
        <p:nvPicPr>
          <p:cNvPr id="2050" name="Picture 2">
            <a:extLst>
              <a:ext uri="{FF2B5EF4-FFF2-40B4-BE49-F238E27FC236}">
                <a16:creationId xmlns:a16="http://schemas.microsoft.com/office/drawing/2014/main" id="{19422895-0A0F-4EB9-B171-A64AA5DCD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658" y="4739501"/>
            <a:ext cx="2076450" cy="1887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C4A6D1-C32E-40C2-AA04-7C3CD8FE4AE9}"/>
              </a:ext>
            </a:extLst>
          </p:cNvPr>
          <p:cNvSpPr txBox="1"/>
          <p:nvPr/>
        </p:nvSpPr>
        <p:spPr>
          <a:xfrm>
            <a:off x="3484896" y="5193178"/>
            <a:ext cx="2558201" cy="523220"/>
          </a:xfrm>
          <a:prstGeom prst="rect">
            <a:avLst/>
          </a:prstGeom>
        </p:spPr>
        <p:txBody>
          <a:bodyPr wrap="none" rtlCol="0">
            <a:spAutoFit/>
          </a:bodyPr>
          <a:lstStyle/>
          <a:p>
            <a:pPr indent="0">
              <a:spcAft>
                <a:spcPts val="2000"/>
              </a:spcAft>
              <a:buFont typeface="Wingdings" pitchFamily="2" charset="2"/>
              <a:buNone/>
            </a:pPr>
            <a:r>
              <a:rPr lang="en-US" sz="2800" b="1" dirty="0">
                <a:solidFill>
                  <a:srgbClr val="0039AC"/>
                </a:solidFill>
                <a:latin typeface="Calibri" pitchFamily="34" charset="0"/>
                <a:cs typeface="Times New Roman" panose="02020603050405020304" pitchFamily="18" charset="0"/>
              </a:rPr>
              <a:t>Vote to Adjourn</a:t>
            </a:r>
          </a:p>
        </p:txBody>
      </p:sp>
      <p:sp>
        <p:nvSpPr>
          <p:cNvPr id="4" name="TextBox 3">
            <a:extLst>
              <a:ext uri="{FF2B5EF4-FFF2-40B4-BE49-F238E27FC236}">
                <a16:creationId xmlns:a16="http://schemas.microsoft.com/office/drawing/2014/main" id="{612DCDC2-5428-4E8E-9DF5-92399EAA1166}"/>
              </a:ext>
            </a:extLst>
          </p:cNvPr>
          <p:cNvSpPr txBox="1"/>
          <p:nvPr/>
        </p:nvSpPr>
        <p:spPr>
          <a:xfrm>
            <a:off x="3380987" y="1102575"/>
            <a:ext cx="5420113" cy="3485570"/>
          </a:xfrm>
          <a:prstGeom prst="rect">
            <a:avLst/>
          </a:prstGeom>
          <a:ln w="28575">
            <a:solidFill>
              <a:schemeClr val="bg1"/>
            </a:solidFill>
          </a:ln>
        </p:spPr>
        <p:txBody>
          <a:bodyPr wrap="square" rtlCol="0">
            <a:spAutoFit/>
          </a:bodyPr>
          <a:lstStyle/>
          <a:p>
            <a:pPr>
              <a:spcAft>
                <a:spcPts val="500"/>
              </a:spcAft>
            </a:pPr>
            <a:r>
              <a:rPr lang="en-US" sz="2800" b="1" dirty="0">
                <a:solidFill>
                  <a:srgbClr val="0039AC"/>
                </a:solidFill>
                <a:latin typeface="Calibri" pitchFamily="34" charset="0"/>
                <a:cs typeface="Times New Roman" panose="02020603050405020304" pitchFamily="18" charset="0"/>
              </a:rPr>
              <a:t>Next Council Meeting</a:t>
            </a:r>
          </a:p>
          <a:p>
            <a:r>
              <a:rPr lang="en-US" sz="2000" b="1" dirty="0">
                <a:solidFill>
                  <a:srgbClr val="0039AC"/>
                </a:solidFill>
                <a:latin typeface="Calibri" pitchFamily="34" charset="0"/>
                <a:cs typeface="Times New Roman" panose="02020603050405020304" pitchFamily="18" charset="0"/>
              </a:rPr>
              <a:t>Tuesday, September 10, 2024 </a:t>
            </a:r>
          </a:p>
          <a:p>
            <a:pPr>
              <a:spcAft>
                <a:spcPts val="1000"/>
              </a:spcAft>
            </a:pPr>
            <a:r>
              <a:rPr lang="en-US" sz="2000" b="1" dirty="0">
                <a:solidFill>
                  <a:srgbClr val="0039AC"/>
                </a:solidFill>
                <a:latin typeface="Calibri" pitchFamily="34" charset="0"/>
                <a:cs typeface="Times New Roman" panose="02020603050405020304" pitchFamily="18" charset="0"/>
              </a:rPr>
              <a:t>(3:00 to 5:00  pm)</a:t>
            </a:r>
          </a:p>
          <a:p>
            <a:pPr marL="633413" lvl="1" indent="-342900">
              <a:spcAft>
                <a:spcPts val="1800"/>
              </a:spcAft>
              <a:buFont typeface="+mj-lt"/>
              <a:buAutoNum type="arabicPeriod"/>
              <a:tabLst>
                <a:tab pos="61913" algn="l"/>
              </a:tabLst>
            </a:pPr>
            <a:r>
              <a:rPr lang="en-US" sz="2000" dirty="0">
                <a:latin typeface="Calibri" pitchFamily="34" charset="0"/>
                <a:cs typeface="Times New Roman" panose="02020603050405020304" pitchFamily="18" charset="0"/>
              </a:rPr>
              <a:t>Financial barriers and solutions from the perspective of public &amp; private insurers</a:t>
            </a:r>
          </a:p>
          <a:p>
            <a:pPr marL="633413" lvl="1" indent="-342900">
              <a:spcAft>
                <a:spcPts val="2000"/>
              </a:spcAft>
              <a:buFont typeface="+mj-lt"/>
              <a:buAutoNum type="arabicPeriod"/>
              <a:tabLst>
                <a:tab pos="61913" algn="l"/>
              </a:tabLst>
            </a:pPr>
            <a:r>
              <a:rPr lang="en-US" sz="2000" dirty="0">
                <a:latin typeface="Calibri" pitchFamily="34" charset="0"/>
                <a:cs typeface="Times New Roman" panose="02020603050405020304" pitchFamily="18" charset="0"/>
              </a:rPr>
              <a:t>Challenges from the perspective of individuals from LGBTQIA+ communities </a:t>
            </a:r>
          </a:p>
          <a:p>
            <a:pPr marL="633413" lvl="1" indent="-342900">
              <a:spcAft>
                <a:spcPts val="2000"/>
              </a:spcAft>
              <a:buFont typeface="+mj-lt"/>
              <a:buAutoNum type="arabicPeriod"/>
              <a:tabLst>
                <a:tab pos="61913" algn="l"/>
              </a:tabLst>
            </a:pPr>
            <a:r>
              <a:rPr lang="en-US" sz="2000" dirty="0">
                <a:latin typeface="Calibri" pitchFamily="34" charset="0"/>
                <a:cs typeface="Times New Roman" panose="02020603050405020304" pitchFamily="18" charset="0"/>
              </a:rPr>
              <a:t>Brief updates from our workgroups</a:t>
            </a:r>
          </a:p>
        </p:txBody>
      </p:sp>
      <p:pic>
        <p:nvPicPr>
          <p:cNvPr id="1028" name="Picture 4" descr="List PNG Pic PNG, SVG Clip art for Web - Download Clip Art, PNG Icon Arts">
            <a:extLst>
              <a:ext uri="{FF2B5EF4-FFF2-40B4-BE49-F238E27FC236}">
                <a16:creationId xmlns:a16="http://schemas.microsoft.com/office/drawing/2014/main" id="{96517764-CE34-4B2B-9146-A2DD1E78C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318" y="1447583"/>
            <a:ext cx="239776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705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63155" y="1920404"/>
            <a:ext cx="5156864"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8872" y="2852605"/>
            <a:ext cx="3266696"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4" name="Rectangle 1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85662" y="2085814"/>
            <a:ext cx="5143179"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6" name="Freeform: Shape 1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560517" y="1758234"/>
            <a:ext cx="3606227"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 name="Title 1"/>
          <p:cNvSpPr>
            <a:spLocks noGrp="1"/>
          </p:cNvSpPr>
          <p:nvPr>
            <p:ph type="ctrTitle"/>
          </p:nvPr>
        </p:nvSpPr>
        <p:spPr>
          <a:xfrm>
            <a:off x="495031" y="2932579"/>
            <a:ext cx="2160621" cy="2303930"/>
          </a:xfrm>
        </p:spPr>
        <p:txBody>
          <a:bodyPr anchor="t">
            <a:normAutofit/>
          </a:bodyPr>
          <a:lstStyle/>
          <a:p>
            <a:r>
              <a:rPr lang="en-US" sz="3000" dirty="0">
                <a:solidFill>
                  <a:srgbClr val="FFFFFF"/>
                </a:solidFill>
                <a:cs typeface="Arial" panose="020B0604020202020204" pitchFamily="34" charset="0"/>
              </a:rPr>
              <a:t>Overview of PACE</a:t>
            </a:r>
          </a:p>
        </p:txBody>
      </p:sp>
      <p:sp>
        <p:nvSpPr>
          <p:cNvPr id="3" name="Subtitle 2"/>
          <p:cNvSpPr>
            <a:spLocks noGrp="1"/>
          </p:cNvSpPr>
          <p:nvPr>
            <p:ph type="subTitle" idx="1"/>
          </p:nvPr>
        </p:nvSpPr>
        <p:spPr>
          <a:xfrm>
            <a:off x="495031" y="1462368"/>
            <a:ext cx="2189804" cy="1120588"/>
          </a:xfrm>
        </p:spPr>
        <p:txBody>
          <a:bodyPr vert="horz" lIns="68580" tIns="34290" rIns="68580" bIns="34290" rtlCol="0" anchor="b">
            <a:normAutofit fontScale="92500" lnSpcReduction="20000"/>
          </a:bodyPr>
          <a:lstStyle/>
          <a:p>
            <a:r>
              <a:rPr lang="en-US" sz="1500" b="1" dirty="0">
                <a:solidFill>
                  <a:srgbClr val="FFFFFF"/>
                </a:solidFill>
                <a:latin typeface="+mj-lt"/>
                <a:cs typeface="Calibri"/>
              </a:rPr>
              <a:t>MA Advisory Council on Alzheimer’s Disease &amp; All Other Dementias</a:t>
            </a:r>
          </a:p>
          <a:p>
            <a:pPr algn="l"/>
            <a:endParaRPr lang="en-US" sz="1500" dirty="0">
              <a:solidFill>
                <a:srgbClr val="FFFFFF"/>
              </a:solidFill>
              <a:cs typeface="Calibri"/>
            </a:endParaRPr>
          </a:p>
          <a:p>
            <a:r>
              <a:rPr lang="en-US" sz="1500" dirty="0">
                <a:solidFill>
                  <a:srgbClr val="FFFFFF"/>
                </a:solidFill>
                <a:cs typeface="Calibri"/>
              </a:rPr>
              <a:t>May 7</a:t>
            </a:r>
            <a:r>
              <a:rPr lang="en-US" sz="1500" baseline="30000" dirty="0">
                <a:solidFill>
                  <a:srgbClr val="FFFFFF"/>
                </a:solidFill>
                <a:cs typeface="Calibri"/>
              </a:rPr>
              <a:t>th</a:t>
            </a:r>
            <a:r>
              <a:rPr lang="en-US" sz="1500" dirty="0">
                <a:solidFill>
                  <a:srgbClr val="FFFFFF"/>
                </a:solidFill>
                <a:cs typeface="Calibri"/>
              </a:rPr>
              <a:t>, 2024</a:t>
            </a:r>
          </a:p>
        </p:txBody>
      </p:sp>
      <p:pic>
        <p:nvPicPr>
          <p:cNvPr id="6" name="Picture 5">
            <a:extLst>
              <a:ext uri="{FF2B5EF4-FFF2-40B4-BE49-F238E27FC236}">
                <a16:creationId xmlns:a16="http://schemas.microsoft.com/office/drawing/2014/main" id="{87ADEAE0-73D3-B1C0-2AA3-773F4DB4C92D}"/>
              </a:ext>
            </a:extLst>
          </p:cNvPr>
          <p:cNvPicPr>
            <a:picLocks noChangeAspect="1"/>
          </p:cNvPicPr>
          <p:nvPr/>
        </p:nvPicPr>
        <p:blipFill>
          <a:blip r:embed="rId2"/>
          <a:stretch>
            <a:fillRect/>
          </a:stretch>
        </p:blipFill>
        <p:spPr>
          <a:xfrm>
            <a:off x="3376821" y="2047076"/>
            <a:ext cx="5419311" cy="2763848"/>
          </a:xfrm>
          <a:prstGeom prst="rect">
            <a:avLst/>
          </a:prstGeom>
        </p:spPr>
      </p:pic>
      <p:sp>
        <p:nvSpPr>
          <p:cNvPr id="4" name="Title 1">
            <a:extLst>
              <a:ext uri="{FF2B5EF4-FFF2-40B4-BE49-F238E27FC236}">
                <a16:creationId xmlns:a16="http://schemas.microsoft.com/office/drawing/2014/main" id="{7F104B34-557E-BD40-8A38-63B36630F169}"/>
              </a:ext>
            </a:extLst>
          </p:cNvPr>
          <p:cNvSpPr txBox="1">
            <a:spLocks/>
          </p:cNvSpPr>
          <p:nvPr/>
        </p:nvSpPr>
        <p:spPr>
          <a:xfrm>
            <a:off x="462126" y="929077"/>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endParaRPr lang="en-US" sz="5400" dirty="0">
              <a:solidFill>
                <a:srgbClr val="4472C4"/>
              </a:solidFill>
              <a:latin typeface="Bradley Hand" pitchFamily="2" charset="77"/>
            </a:endParaRPr>
          </a:p>
        </p:txBody>
      </p:sp>
    </p:spTree>
    <p:extLst>
      <p:ext uri="{BB962C8B-B14F-4D97-AF65-F5344CB8AC3E}">
        <p14:creationId xmlns:p14="http://schemas.microsoft.com/office/powerpoint/2010/main" val="3843681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0" y="5444304"/>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7" name="Title 1">
            <a:extLst>
              <a:ext uri="{FF2B5EF4-FFF2-40B4-BE49-F238E27FC236}">
                <a16:creationId xmlns:a16="http://schemas.microsoft.com/office/drawing/2014/main" id="{6397E492-4E87-8189-D906-115C12CF76A7}"/>
              </a:ext>
            </a:extLst>
          </p:cNvPr>
          <p:cNvSpPr txBox="1">
            <a:spLocks/>
          </p:cNvSpPr>
          <p:nvPr/>
        </p:nvSpPr>
        <p:spPr>
          <a:xfrm>
            <a:off x="253602" y="776043"/>
            <a:ext cx="3587773" cy="1457108"/>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endParaRPr lang="en-US" sz="3300" b="1" dirty="0">
              <a:solidFill>
                <a:srgbClr val="5B9BD5">
                  <a:lumMod val="75000"/>
                </a:srgbClr>
              </a:solidFill>
              <a:latin typeface="Palatino Linotype" panose="02040502050505030304" pitchFamily="18" charset="0"/>
            </a:endParaRPr>
          </a:p>
        </p:txBody>
      </p:sp>
      <p:graphicFrame>
        <p:nvGraphicFramePr>
          <p:cNvPr id="18" name="Content Placeholder 2">
            <a:extLst>
              <a:ext uri="{FF2B5EF4-FFF2-40B4-BE49-F238E27FC236}">
                <a16:creationId xmlns:a16="http://schemas.microsoft.com/office/drawing/2014/main" id="{13D5BC2C-763E-8223-8B0D-6B74EBBBE7FF}"/>
              </a:ext>
            </a:extLst>
          </p:cNvPr>
          <p:cNvGraphicFramePr/>
          <p:nvPr/>
        </p:nvGraphicFramePr>
        <p:xfrm>
          <a:off x="415642" y="2296658"/>
          <a:ext cx="7785383" cy="2936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0B149CE-CBFF-E308-57B0-90DC4870D3CD}"/>
              </a:ext>
            </a:extLst>
          </p:cNvPr>
          <p:cNvSpPr txBox="1"/>
          <p:nvPr/>
        </p:nvSpPr>
        <p:spPr>
          <a:xfrm>
            <a:off x="904875" y="1162051"/>
            <a:ext cx="6453188" cy="1015663"/>
          </a:xfrm>
          <a:prstGeom prst="rect">
            <a:avLst/>
          </a:prstGeom>
          <a:noFill/>
        </p:spPr>
        <p:txBody>
          <a:bodyPr wrap="square" rtlCol="0">
            <a:spAutoFit/>
          </a:bodyPr>
          <a:lstStyle/>
          <a:p>
            <a:pPr algn="ctr" defTabSz="685800"/>
            <a:r>
              <a:rPr lang="en-US" sz="6000" b="1" dirty="0">
                <a:solidFill>
                  <a:srgbClr val="FFC000"/>
                </a:solidFill>
                <a:latin typeface="Palatino Linotype" panose="02040502050505030304" pitchFamily="18" charset="0"/>
              </a:rPr>
              <a:t>Defining PACE</a:t>
            </a:r>
          </a:p>
        </p:txBody>
      </p:sp>
    </p:spTree>
    <p:extLst>
      <p:ext uri="{BB962C8B-B14F-4D97-AF65-F5344CB8AC3E}">
        <p14:creationId xmlns:p14="http://schemas.microsoft.com/office/powerpoint/2010/main" val="4231640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aphicFrame>
        <p:nvGraphicFramePr>
          <p:cNvPr id="5" name="Content Placeholder 2">
            <a:extLst>
              <a:ext uri="{FF2B5EF4-FFF2-40B4-BE49-F238E27FC236}">
                <a16:creationId xmlns:a16="http://schemas.microsoft.com/office/drawing/2014/main" id="{2DD5BD04-46D6-E0E3-86B5-A84887BDAD02}"/>
              </a:ext>
            </a:extLst>
          </p:cNvPr>
          <p:cNvGraphicFramePr>
            <a:graphicFrameLocks/>
          </p:cNvGraphicFramePr>
          <p:nvPr/>
        </p:nvGraphicFramePr>
        <p:xfrm>
          <a:off x="3750469" y="2052043"/>
          <a:ext cx="5143499" cy="2753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FC33CB7E-D251-8F10-7D9F-4514272EFD17}"/>
              </a:ext>
            </a:extLst>
          </p:cNvPr>
          <p:cNvSpPr txBox="1">
            <a:spLocks/>
          </p:cNvSpPr>
          <p:nvPr/>
        </p:nvSpPr>
        <p:spPr>
          <a:xfrm>
            <a:off x="628650" y="1339850"/>
            <a:ext cx="2778919" cy="4178300"/>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b="1" dirty="0">
                <a:solidFill>
                  <a:srgbClr val="FFC000"/>
                </a:solidFill>
                <a:latin typeface="Palatino Linotype" panose="02040502050505030304" pitchFamily="18" charset="0"/>
                <a:cs typeface="Arial" panose="020B0604020202020204" pitchFamily="34" charset="0"/>
              </a:rPr>
              <a:t>What Is PACE?</a:t>
            </a:r>
            <a:r>
              <a:rPr lang="en-US" dirty="0">
                <a:solidFill>
                  <a:srgbClr val="FFFFFF"/>
                </a:solidFill>
                <a:latin typeface="Calibri" panose="020F0502020204030204"/>
                <a:cs typeface="Arial" panose="020B0604020202020204" pitchFamily="34" charset="0"/>
              </a:rPr>
              <a:t>? </a:t>
            </a:r>
          </a:p>
        </p:txBody>
      </p:sp>
      <p:sp>
        <p:nvSpPr>
          <p:cNvPr id="7" name="TextBox 6">
            <a:extLst>
              <a:ext uri="{FF2B5EF4-FFF2-40B4-BE49-F238E27FC236}">
                <a16:creationId xmlns:a16="http://schemas.microsoft.com/office/drawing/2014/main" id="{1395D369-314A-A556-FF4E-A9B32CD228C5}"/>
              </a:ext>
            </a:extLst>
          </p:cNvPr>
          <p:cNvSpPr txBox="1"/>
          <p:nvPr/>
        </p:nvSpPr>
        <p:spPr>
          <a:xfrm>
            <a:off x="520708" y="4563583"/>
            <a:ext cx="2373511" cy="507831"/>
          </a:xfrm>
          <a:prstGeom prst="rect">
            <a:avLst/>
          </a:prstGeom>
          <a:noFill/>
        </p:spPr>
        <p:txBody>
          <a:bodyPr wrap="square" rtlCol="0">
            <a:spAutoFit/>
          </a:bodyPr>
          <a:lstStyle/>
          <a:p>
            <a:pPr algn="ctr" defTabSz="370332">
              <a:spcAft>
                <a:spcPts val="450"/>
              </a:spcAft>
            </a:pPr>
            <a:r>
              <a:rPr lang="en-US" sz="1350" b="1" i="1" dirty="0">
                <a:solidFill>
                  <a:srgbClr val="7030A0"/>
                </a:solidFill>
                <a:latin typeface="Calibri Light" panose="020F0302020204030204"/>
                <a:cs typeface="Arial" panose="020B0604020202020204" pitchFamily="34" charset="0"/>
              </a:rPr>
              <a:t>P</a:t>
            </a:r>
            <a:r>
              <a:rPr lang="en-US" sz="1350" i="1" dirty="0">
                <a:solidFill>
                  <a:prstClr val="black"/>
                </a:solidFill>
                <a:latin typeface="Calibri Light" panose="020F0302020204030204"/>
                <a:cs typeface="Arial" panose="020B0604020202020204" pitchFamily="34" charset="0"/>
              </a:rPr>
              <a:t>rogram of </a:t>
            </a:r>
            <a:r>
              <a:rPr lang="en-US" sz="1350" b="1" i="1" dirty="0">
                <a:solidFill>
                  <a:srgbClr val="7030A0"/>
                </a:solidFill>
                <a:latin typeface="Calibri Light" panose="020F0302020204030204"/>
                <a:cs typeface="Arial" panose="020B0604020202020204" pitchFamily="34" charset="0"/>
              </a:rPr>
              <a:t>A</a:t>
            </a:r>
            <a:r>
              <a:rPr lang="en-US" sz="1350" i="1" dirty="0">
                <a:solidFill>
                  <a:prstClr val="black"/>
                </a:solidFill>
                <a:latin typeface="Calibri Light" panose="020F0302020204030204"/>
                <a:cs typeface="Arial" panose="020B0604020202020204" pitchFamily="34" charset="0"/>
              </a:rPr>
              <a:t>ll-Inclusive </a:t>
            </a:r>
            <a:r>
              <a:rPr lang="en-US" sz="1350" b="1" i="1" dirty="0">
                <a:solidFill>
                  <a:srgbClr val="7030A0"/>
                </a:solidFill>
                <a:latin typeface="Calibri Light" panose="020F0302020204030204"/>
                <a:cs typeface="Arial" panose="020B0604020202020204" pitchFamily="34" charset="0"/>
              </a:rPr>
              <a:t>C</a:t>
            </a:r>
            <a:r>
              <a:rPr lang="en-US" sz="1350" i="1" dirty="0">
                <a:solidFill>
                  <a:prstClr val="black"/>
                </a:solidFill>
                <a:latin typeface="Calibri Light" panose="020F0302020204030204"/>
                <a:cs typeface="Arial" panose="020B0604020202020204" pitchFamily="34" charset="0"/>
              </a:rPr>
              <a:t>are for the </a:t>
            </a:r>
            <a:r>
              <a:rPr lang="en-US" sz="1350" b="1" i="1" dirty="0">
                <a:solidFill>
                  <a:srgbClr val="7030A0"/>
                </a:solidFill>
                <a:latin typeface="Calibri Light" panose="020F0302020204030204"/>
                <a:cs typeface="Arial" panose="020B0604020202020204" pitchFamily="34" charset="0"/>
              </a:rPr>
              <a:t>E</a:t>
            </a:r>
            <a:r>
              <a:rPr lang="en-US" sz="1350" i="1" dirty="0">
                <a:solidFill>
                  <a:prstClr val="black"/>
                </a:solidFill>
                <a:latin typeface="Calibri Light" panose="020F0302020204030204"/>
                <a:cs typeface="Arial" panose="020B0604020202020204" pitchFamily="34" charset="0"/>
              </a:rPr>
              <a:t>lderly</a:t>
            </a:r>
          </a:p>
        </p:txBody>
      </p:sp>
    </p:spTree>
    <p:extLst>
      <p:ext uri="{BB962C8B-B14F-4D97-AF65-F5344CB8AC3E}">
        <p14:creationId xmlns:p14="http://schemas.microsoft.com/office/powerpoint/2010/main" val="118820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6" name="TextBox 5">
            <a:extLst>
              <a:ext uri="{FF2B5EF4-FFF2-40B4-BE49-F238E27FC236}">
                <a16:creationId xmlns:a16="http://schemas.microsoft.com/office/drawing/2014/main" id="{5BFC06FD-9AAD-4D26-6C71-CABD2708195B}"/>
              </a:ext>
            </a:extLst>
          </p:cNvPr>
          <p:cNvSpPr txBox="1"/>
          <p:nvPr/>
        </p:nvSpPr>
        <p:spPr>
          <a:xfrm>
            <a:off x="512129" y="2110499"/>
            <a:ext cx="5616110" cy="2169825"/>
          </a:xfrm>
          <a:prstGeom prst="rect">
            <a:avLst/>
          </a:prstGeom>
          <a:noFill/>
        </p:spPr>
        <p:txBody>
          <a:bodyPr wrap="square">
            <a:spAutoFit/>
          </a:bodyPr>
          <a:lstStyle/>
          <a:p>
            <a:pPr defTabSz="685800"/>
            <a:r>
              <a:rPr lang="en-US" sz="1500" dirty="0">
                <a:solidFill>
                  <a:prstClr val="black"/>
                </a:solidFill>
                <a:latin typeface="Palatino Linotype" panose="02040502050505030304" pitchFamily="18" charset="0"/>
                <a:cs typeface="Arial" panose="020B0604020202020204" pitchFamily="34" charset="0"/>
              </a:rPr>
              <a:t>The PACE Model of Care is centered on the belief that it is better for the well-being of frail elders with chronic care needs and their families to be served in the community whenever possible.</a:t>
            </a:r>
          </a:p>
          <a:p>
            <a:pPr defTabSz="685800"/>
            <a:r>
              <a:rPr lang="en-US" sz="1500" b="1" dirty="0">
                <a:solidFill>
                  <a:prstClr val="black"/>
                </a:solidFill>
                <a:latin typeface="Palatino Linotype" panose="02040502050505030304" pitchFamily="18" charset="0"/>
                <a:cs typeface="Arial" panose="020B0604020202020204" pitchFamily="34" charset="0"/>
              </a:rPr>
              <a:t>Honoring the wants and needs of frail elders and their families:</a:t>
            </a:r>
          </a:p>
          <a:p>
            <a:pPr marL="600075" lvl="1" indent="-257175" defTabSz="685800">
              <a:buClr>
                <a:srgbClr val="5B9BD5"/>
              </a:buClr>
              <a:buFont typeface="Arial" panose="020B0604020202020204" pitchFamily="34" charset="0"/>
              <a:buChar char="•"/>
            </a:pPr>
            <a:r>
              <a:rPr lang="en-US" sz="1500" dirty="0">
                <a:solidFill>
                  <a:prstClr val="black"/>
                </a:solidFill>
                <a:latin typeface="Palatino Linotype" panose="02040502050505030304" pitchFamily="18" charset="0"/>
                <a:cs typeface="Arial" panose="020B0604020202020204" pitchFamily="34" charset="0"/>
              </a:rPr>
              <a:t>To be cared for in familiar surroundings</a:t>
            </a:r>
          </a:p>
          <a:p>
            <a:pPr marL="600075" lvl="1" indent="-257175" defTabSz="685800">
              <a:buClr>
                <a:srgbClr val="5B9BD5"/>
              </a:buClr>
              <a:buFont typeface="Arial" panose="020B0604020202020204" pitchFamily="34" charset="0"/>
              <a:buChar char="•"/>
            </a:pPr>
            <a:r>
              <a:rPr lang="en-US" sz="1500" dirty="0">
                <a:solidFill>
                  <a:prstClr val="black"/>
                </a:solidFill>
                <a:latin typeface="Palatino Linotype" panose="02040502050505030304" pitchFamily="18" charset="0"/>
                <a:cs typeface="Arial" panose="020B0604020202020204" pitchFamily="34" charset="0"/>
              </a:rPr>
              <a:t>To maintain the autonomy of their care</a:t>
            </a:r>
          </a:p>
          <a:p>
            <a:pPr marL="600075" lvl="1" indent="-257175" defTabSz="685800">
              <a:buClr>
                <a:srgbClr val="5B9BD5"/>
              </a:buClr>
              <a:buFont typeface="Arial" panose="020B0604020202020204" pitchFamily="34" charset="0"/>
              <a:buChar char="•"/>
            </a:pPr>
            <a:r>
              <a:rPr lang="en-US" sz="1500" dirty="0">
                <a:solidFill>
                  <a:prstClr val="black"/>
                </a:solidFill>
                <a:latin typeface="Palatino Linotype" panose="02040502050505030304" pitchFamily="18" charset="0"/>
                <a:cs typeface="Arial" panose="020B0604020202020204" pitchFamily="34" charset="0"/>
              </a:rPr>
              <a:t>To maintain a maximum level of physical, social and cognitive function</a:t>
            </a:r>
          </a:p>
        </p:txBody>
      </p:sp>
      <p:sp>
        <p:nvSpPr>
          <p:cNvPr id="9" name="TextBox 8">
            <a:extLst>
              <a:ext uri="{FF2B5EF4-FFF2-40B4-BE49-F238E27FC236}">
                <a16:creationId xmlns:a16="http://schemas.microsoft.com/office/drawing/2014/main" id="{CC4B857C-29DB-155E-E1FE-A3D5EF98EA6B}"/>
              </a:ext>
            </a:extLst>
          </p:cNvPr>
          <p:cNvSpPr txBox="1"/>
          <p:nvPr/>
        </p:nvSpPr>
        <p:spPr>
          <a:xfrm>
            <a:off x="1483655" y="1319113"/>
            <a:ext cx="4572000" cy="553998"/>
          </a:xfrm>
          <a:prstGeom prst="rect">
            <a:avLst/>
          </a:prstGeom>
          <a:noFill/>
        </p:spPr>
        <p:txBody>
          <a:bodyPr wrap="square">
            <a:spAutoFit/>
          </a:bodyPr>
          <a:lstStyle/>
          <a:p>
            <a:pPr defTabSz="685800"/>
            <a:r>
              <a:rPr lang="en-US" sz="3000" b="1" dirty="0">
                <a:solidFill>
                  <a:srgbClr val="FFC000"/>
                </a:solidFill>
                <a:latin typeface="Palatino Linotype" panose="02040502050505030304" pitchFamily="18" charset="0"/>
                <a:cs typeface="Arial" panose="020B0604020202020204" pitchFamily="34" charset="0"/>
              </a:rPr>
              <a:t>PACE Model Philosophy</a:t>
            </a:r>
            <a:endParaRPr lang="en-US" sz="3000" b="1" dirty="0">
              <a:solidFill>
                <a:srgbClr val="FFC000"/>
              </a:solidFill>
              <a:latin typeface="Palatino Linotype" panose="02040502050505030304" pitchFamily="18" charset="0"/>
            </a:endParaRPr>
          </a:p>
        </p:txBody>
      </p:sp>
      <p:pic>
        <p:nvPicPr>
          <p:cNvPr id="13" name="Picture 12" descr="Two people holding each other's hands">
            <a:extLst>
              <a:ext uri="{FF2B5EF4-FFF2-40B4-BE49-F238E27FC236}">
                <a16:creationId xmlns:a16="http://schemas.microsoft.com/office/drawing/2014/main" id="{C53328A7-0352-501B-9F33-95970E228573}"/>
              </a:ext>
            </a:extLst>
          </p:cNvPr>
          <p:cNvPicPr>
            <a:picLocks noChangeAspect="1"/>
          </p:cNvPicPr>
          <p:nvPr/>
        </p:nvPicPr>
        <p:blipFill rotWithShape="1">
          <a:blip r:embed="rId3"/>
          <a:srcRect l="24281" r="30387" b="-1"/>
          <a:stretch/>
        </p:blipFill>
        <p:spPr>
          <a:xfrm>
            <a:off x="6347958" y="1850028"/>
            <a:ext cx="2716911" cy="400068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36652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6E8B59-6760-F739-0211-D4FE7F2D11AA}"/>
              </a:ext>
            </a:extLst>
          </p:cNvPr>
          <p:cNvSpPr/>
          <p:nvPr/>
        </p:nvSpPr>
        <p:spPr>
          <a:xfrm>
            <a:off x="-1" y="5452249"/>
            <a:ext cx="3191471" cy="556447"/>
          </a:xfrm>
          <a:custGeom>
            <a:avLst/>
            <a:gdLst>
              <a:gd name="connsiteX0" fmla="*/ 0 w 5973580"/>
              <a:gd name="connsiteY0" fmla="*/ 0 h 2210810"/>
              <a:gd name="connsiteX1" fmla="*/ 5973580 w 5973580"/>
              <a:gd name="connsiteY1" fmla="*/ 0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0 h 2210810"/>
              <a:gd name="connsiteX1" fmla="*/ 5681272 w 5973580"/>
              <a:gd name="connsiteY1" fmla="*/ 734518 h 2210810"/>
              <a:gd name="connsiteX2" fmla="*/ 5973580 w 5973580"/>
              <a:gd name="connsiteY2" fmla="*/ 2210810 h 2210810"/>
              <a:gd name="connsiteX3" fmla="*/ 0 w 5973580"/>
              <a:gd name="connsiteY3" fmla="*/ 2210810 h 2210810"/>
              <a:gd name="connsiteX4" fmla="*/ 0 w 5973580"/>
              <a:gd name="connsiteY4" fmla="*/ 0 h 2210810"/>
              <a:gd name="connsiteX0" fmla="*/ 0 w 5973580"/>
              <a:gd name="connsiteY0" fmla="*/ 612452 h 2823262"/>
              <a:gd name="connsiteX1" fmla="*/ 5681272 w 5973580"/>
              <a:gd name="connsiteY1" fmla="*/ 1346970 h 2823262"/>
              <a:gd name="connsiteX2" fmla="*/ 5973580 w 5973580"/>
              <a:gd name="connsiteY2" fmla="*/ 2823262 h 2823262"/>
              <a:gd name="connsiteX3" fmla="*/ 0 w 5973580"/>
              <a:gd name="connsiteY3" fmla="*/ 2823262 h 2823262"/>
              <a:gd name="connsiteX4" fmla="*/ 0 w 5973580"/>
              <a:gd name="connsiteY4" fmla="*/ 612452 h 282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580" h="2823262">
                <a:moveTo>
                  <a:pt x="0" y="612452"/>
                </a:moveTo>
                <a:cubicBezTo>
                  <a:pt x="1893757" y="857291"/>
                  <a:pt x="3810001" y="-1333770"/>
                  <a:pt x="5681272" y="1346970"/>
                </a:cubicBezTo>
                <a:lnTo>
                  <a:pt x="5973580" y="2823262"/>
                </a:lnTo>
                <a:lnTo>
                  <a:pt x="0" y="2823262"/>
                </a:lnTo>
                <a:lnTo>
                  <a:pt x="0" y="612452"/>
                </a:lnTo>
                <a:close/>
              </a:path>
            </a:pathLst>
          </a:cu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472C4"/>
              </a:solidFill>
              <a:latin typeface="Calibri" panose="020F0502020204030204"/>
            </a:endParaRPr>
          </a:p>
        </p:txBody>
      </p:sp>
      <p:sp>
        <p:nvSpPr>
          <p:cNvPr id="2" name="Title 1"/>
          <p:cNvSpPr>
            <a:spLocks noGrp="1"/>
          </p:cNvSpPr>
          <p:nvPr>
            <p:ph type="ctrTitle"/>
          </p:nvPr>
        </p:nvSpPr>
        <p:spPr>
          <a:xfrm>
            <a:off x="3515511" y="2989825"/>
            <a:ext cx="3277231" cy="285655"/>
          </a:xfrm>
        </p:spPr>
        <p:txBody>
          <a:bodyPr>
            <a:normAutofit fontScale="90000"/>
          </a:bodyPr>
          <a:lstStyle/>
          <a:p>
            <a:r>
              <a:rPr lang="en-US" dirty="0"/>
              <a:t> </a:t>
            </a:r>
          </a:p>
        </p:txBody>
      </p:sp>
      <p:grpSp>
        <p:nvGrpSpPr>
          <p:cNvPr id="10" name="Group 9">
            <a:extLst>
              <a:ext uri="{FF2B5EF4-FFF2-40B4-BE49-F238E27FC236}">
                <a16:creationId xmlns:a16="http://schemas.microsoft.com/office/drawing/2014/main" id="{032B017A-09B1-3F71-49BB-34FE37E73F62}"/>
              </a:ext>
            </a:extLst>
          </p:cNvPr>
          <p:cNvGrpSpPr/>
          <p:nvPr/>
        </p:nvGrpSpPr>
        <p:grpSpPr>
          <a:xfrm>
            <a:off x="169183" y="5558640"/>
            <a:ext cx="5117351" cy="465193"/>
            <a:chOff x="554294" y="3360370"/>
            <a:chExt cx="5508610" cy="620257"/>
          </a:xfrm>
        </p:grpSpPr>
        <p:sp>
          <p:nvSpPr>
            <p:cNvPr id="11" name="TextBox 10">
              <a:extLst>
                <a:ext uri="{FF2B5EF4-FFF2-40B4-BE49-F238E27FC236}">
                  <a16:creationId xmlns:a16="http://schemas.microsoft.com/office/drawing/2014/main" id="{41E0BDDF-F337-C853-5519-088348598ACC}"/>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12" name="TextBox 11">
              <a:extLst>
                <a:ext uri="{FF2B5EF4-FFF2-40B4-BE49-F238E27FC236}">
                  <a16:creationId xmlns:a16="http://schemas.microsoft.com/office/drawing/2014/main" id="{D2E0C797-8C7F-67E0-43D0-8701225DAC30}"/>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grpSp>
        <p:nvGrpSpPr>
          <p:cNvPr id="3" name="Group 2">
            <a:extLst>
              <a:ext uri="{FF2B5EF4-FFF2-40B4-BE49-F238E27FC236}">
                <a16:creationId xmlns:a16="http://schemas.microsoft.com/office/drawing/2014/main" id="{3FDD5FD5-25BA-8367-73DD-9B4B6FDECB0A}"/>
              </a:ext>
            </a:extLst>
          </p:cNvPr>
          <p:cNvGrpSpPr/>
          <p:nvPr/>
        </p:nvGrpSpPr>
        <p:grpSpPr>
          <a:xfrm>
            <a:off x="169183" y="5558640"/>
            <a:ext cx="5117351" cy="465193"/>
            <a:chOff x="554294" y="3360370"/>
            <a:chExt cx="5508610" cy="620257"/>
          </a:xfrm>
        </p:grpSpPr>
        <p:sp>
          <p:nvSpPr>
            <p:cNvPr id="4" name="TextBox 3">
              <a:extLst>
                <a:ext uri="{FF2B5EF4-FFF2-40B4-BE49-F238E27FC236}">
                  <a16:creationId xmlns:a16="http://schemas.microsoft.com/office/drawing/2014/main" id="{C806E6BB-1F8E-A79A-F420-0DCC1A231840}"/>
                </a:ext>
              </a:extLst>
            </p:cNvPr>
            <p:cNvSpPr txBox="1"/>
            <p:nvPr/>
          </p:nvSpPr>
          <p:spPr>
            <a:xfrm>
              <a:off x="1552411" y="3549741"/>
              <a:ext cx="4510493" cy="430886"/>
            </a:xfrm>
            <a:prstGeom prst="rect">
              <a:avLst/>
            </a:prstGeom>
            <a:noFill/>
          </p:spPr>
          <p:txBody>
            <a:bodyPr wrap="square" rtlCol="0">
              <a:spAutoFit/>
            </a:bodyPr>
            <a:lstStyle/>
            <a:p>
              <a:pPr defTabSz="685800"/>
              <a:r>
                <a:rPr lang="en-US" sz="750" i="1" dirty="0">
                  <a:solidFill>
                    <a:prstClr val="white"/>
                  </a:solidFill>
                  <a:latin typeface="Palatino Linotype" panose="02040502050505030304" pitchFamily="18" charset="0"/>
                </a:rPr>
                <a:t>All you need in one place. </a:t>
              </a:r>
            </a:p>
            <a:p>
              <a:pPr defTabSz="685800"/>
              <a:r>
                <a:rPr lang="en-US" sz="750" i="1" dirty="0">
                  <a:solidFill>
                    <a:prstClr val="white"/>
                  </a:solidFill>
                  <a:latin typeface="Palatino Linotype" panose="02040502050505030304" pitchFamily="18" charset="0"/>
                </a:rPr>
                <a:t>	                   </a:t>
              </a:r>
              <a:r>
                <a:rPr lang="en-US" sz="750" dirty="0">
                  <a:solidFill>
                    <a:srgbClr val="FFC000"/>
                  </a:solidFill>
                  <a:latin typeface="Palatino Linotype" panose="02040502050505030304" pitchFamily="18" charset="0"/>
                </a:rPr>
                <a:t> masspace.net</a:t>
              </a:r>
              <a:endParaRPr lang="en-US" sz="750" i="1" dirty="0">
                <a:solidFill>
                  <a:prstClr val="white"/>
                </a:solidFill>
                <a:latin typeface="Palatino Linotype" panose="02040502050505030304" pitchFamily="18" charset="0"/>
              </a:endParaRPr>
            </a:p>
          </p:txBody>
        </p:sp>
        <p:sp>
          <p:nvSpPr>
            <p:cNvPr id="8" name="TextBox 7">
              <a:extLst>
                <a:ext uri="{FF2B5EF4-FFF2-40B4-BE49-F238E27FC236}">
                  <a16:creationId xmlns:a16="http://schemas.microsoft.com/office/drawing/2014/main" id="{47639F62-54FB-9467-DCFE-FC297C190663}"/>
                </a:ext>
              </a:extLst>
            </p:cNvPr>
            <p:cNvSpPr txBox="1"/>
            <p:nvPr userDrawn="1"/>
          </p:nvSpPr>
          <p:spPr>
            <a:xfrm>
              <a:off x="554294" y="3360370"/>
              <a:ext cx="2829949" cy="595109"/>
            </a:xfrm>
            <a:prstGeom prst="rect">
              <a:avLst/>
            </a:prstGeom>
            <a:noFill/>
          </p:spPr>
          <p:txBody>
            <a:bodyPr wrap="square" rtlCol="0">
              <a:noAutofit/>
            </a:bodyPr>
            <a:lstStyle/>
            <a:p>
              <a:pPr defTabSz="685800"/>
              <a:r>
                <a:rPr lang="en-US" sz="2400" b="1" dirty="0">
                  <a:solidFill>
                    <a:prstClr val="white"/>
                  </a:solidFill>
                  <a:latin typeface="Palatino Linotype" panose="02040502050505030304" pitchFamily="18" charset="0"/>
                </a:rPr>
                <a:t>PACE</a:t>
              </a:r>
              <a:r>
                <a:rPr lang="en-US" sz="2400" b="1" dirty="0">
                  <a:solidFill>
                    <a:prstClr val="white"/>
                  </a:solidFill>
                  <a:latin typeface="Avenir Black" panose="02000503020000020003" pitchFamily="2" charset="0"/>
                </a:rPr>
                <a:t> </a:t>
              </a:r>
            </a:p>
          </p:txBody>
        </p:sp>
      </p:grpSp>
      <p:sp>
        <p:nvSpPr>
          <p:cNvPr id="5" name="Title 1">
            <a:extLst>
              <a:ext uri="{FF2B5EF4-FFF2-40B4-BE49-F238E27FC236}">
                <a16:creationId xmlns:a16="http://schemas.microsoft.com/office/drawing/2014/main" id="{52D86133-0F89-119E-2981-22F2EA509697}"/>
              </a:ext>
            </a:extLst>
          </p:cNvPr>
          <p:cNvSpPr txBox="1">
            <a:spLocks/>
          </p:cNvSpPr>
          <p:nvPr/>
        </p:nvSpPr>
        <p:spPr>
          <a:xfrm>
            <a:off x="-33329" y="921932"/>
            <a:ext cx="8263890" cy="1075811"/>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4050" b="1" dirty="0">
                <a:solidFill>
                  <a:srgbClr val="FFC000"/>
                </a:solidFill>
                <a:latin typeface="Palatino Linotype" panose="02040502050505030304" pitchFamily="18" charset="0"/>
              </a:rPr>
              <a:t>PACE Model of Care</a:t>
            </a:r>
          </a:p>
        </p:txBody>
      </p:sp>
      <p:graphicFrame>
        <p:nvGraphicFramePr>
          <p:cNvPr id="6" name="Content Placeholder 2">
            <a:extLst>
              <a:ext uri="{FF2B5EF4-FFF2-40B4-BE49-F238E27FC236}">
                <a16:creationId xmlns:a16="http://schemas.microsoft.com/office/drawing/2014/main" id="{16F49639-5781-38CA-C01A-5454B3E412AC}"/>
              </a:ext>
            </a:extLst>
          </p:cNvPr>
          <p:cNvGraphicFramePr>
            <a:graphicFrameLocks/>
          </p:cNvGraphicFramePr>
          <p:nvPr/>
        </p:nvGraphicFramePr>
        <p:xfrm>
          <a:off x="169182" y="2180306"/>
          <a:ext cx="5388250" cy="3089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7" descr="Circle&#10;&#10;Description automatically generated">
            <a:extLst>
              <a:ext uri="{FF2B5EF4-FFF2-40B4-BE49-F238E27FC236}">
                <a16:creationId xmlns:a16="http://schemas.microsoft.com/office/drawing/2014/main" id="{D39242C2-F7FF-0C0C-3970-AC264C977D6A}"/>
              </a:ext>
            </a:extLst>
          </p:cNvPr>
          <p:cNvPicPr>
            <a:picLocks noChangeAspect="1"/>
          </p:cNvPicPr>
          <p:nvPr/>
        </p:nvPicPr>
        <p:blipFill rotWithShape="1">
          <a:blip r:embed="rId8"/>
          <a:srcRect l="4403" r="116" b="3"/>
          <a:stretch/>
        </p:blipFill>
        <p:spPr>
          <a:xfrm>
            <a:off x="5781897" y="2453878"/>
            <a:ext cx="3067841" cy="3188846"/>
          </a:xfrm>
          <a:prstGeom prst="rect">
            <a:avLst/>
          </a:prstGeom>
          <a:noFill/>
        </p:spPr>
      </p:pic>
    </p:spTree>
    <p:extLst>
      <p:ext uri="{BB962C8B-B14F-4D97-AF65-F5344CB8AC3E}">
        <p14:creationId xmlns:p14="http://schemas.microsoft.com/office/powerpoint/2010/main" val="417183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TYLE" val="AcnSubjectTitle"/>
  <p:tag name="DATE" val="8/4/2008 11:33:24 AM"/>
</p:tagLst>
</file>

<file path=ppt/tags/tag2.xml><?xml version="1.0" encoding="utf-8"?>
<p:tagLst xmlns:a="http://schemas.openxmlformats.org/drawingml/2006/main" xmlns:r="http://schemas.openxmlformats.org/officeDocument/2006/relationships" xmlns:p="http://schemas.openxmlformats.org/presentationml/2006/main">
  <p:tag name="STYLE" val="AcnFootnote"/>
  <p:tag name="DATE" val="8/4/2008 11:33:25 AM"/>
</p:tagLst>
</file>

<file path=ppt/tags/tag3.xml><?xml version="1.0" encoding="utf-8"?>
<p:tagLst xmlns:a="http://schemas.openxmlformats.org/drawingml/2006/main" xmlns:r="http://schemas.openxmlformats.org/officeDocument/2006/relationships" xmlns:p="http://schemas.openxmlformats.org/presentationml/2006/main">
  <p:tag name="STYLE" val="AcnSubjectTitle"/>
  <p:tag name="DATE" val="8/4/2008 11:33:24 AM"/>
</p:tagLst>
</file>

<file path=ppt/tags/tag4.xml><?xml version="1.0" encoding="utf-8"?>
<p:tagLst xmlns:a="http://schemas.openxmlformats.org/drawingml/2006/main" xmlns:r="http://schemas.openxmlformats.org/officeDocument/2006/relationships" xmlns:p="http://schemas.openxmlformats.org/presentationml/2006/main">
  <p:tag name="STYLE" val="AcnFootnote"/>
  <p:tag name="DATE" val="8/4/2008 11:33:25 AM"/>
</p:tagLst>
</file>

<file path=ppt/theme/theme1.xml><?xml version="1.0" encoding="utf-8"?>
<a:theme xmlns:a="http://schemas.openxmlformats.org/drawingml/2006/main" name="2_Blue Presentation Template - MA HHS - small logos">
  <a:themeElements>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ue Presentation Template - MA HHS - small log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txDef>
      <a:spPr/>
      <a:bodyPr/>
      <a:lstStyle>
        <a:defPPr marL="0" indent="0">
          <a:buFont typeface="Wingdings" pitchFamily="2" charset="2"/>
          <a:buNone/>
          <a:defRPr sz="2400" dirty="0" smtClean="0">
            <a:solidFill>
              <a:schemeClr val="dk1"/>
            </a:solidFill>
            <a:latin typeface="Book Antiqua" pitchFamily="18" charset="0"/>
          </a:defRPr>
        </a:defPPr>
      </a:lstStyle>
    </a:txDef>
  </a:objectDefaults>
  <a:extraClrSchemeLst>
    <a:extraClrScheme>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ue Presentation Template - MA HHS - small log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ue Presentation Template - MA HHS - small log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ue Presentation Template - MA HHS - small log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ue Presentation Template - MA HHS - small log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ue Presentation Template - MA HHS - small log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ue Presentation Template - MA HHS - small log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ue Presentation Template - MA HHS - small logos">
  <a:themeElements>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ue Presentation Template - MA HHS - small log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txDef>
      <a:spPr/>
      <a:bodyPr/>
      <a:lstStyle>
        <a:defPPr marL="0" indent="0">
          <a:buFont typeface="Wingdings" pitchFamily="2" charset="2"/>
          <a:buNone/>
          <a:defRPr sz="2400" dirty="0" smtClean="0">
            <a:solidFill>
              <a:schemeClr val="dk1"/>
            </a:solidFill>
            <a:latin typeface="Book Antiqua" pitchFamily="18" charset="0"/>
          </a:defRPr>
        </a:defPPr>
      </a:lstStyle>
    </a:txDef>
  </a:objectDefaults>
  <a:extraClrSchemeLst>
    <a:extraClrScheme>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ue Presentation Template - MA HHS - small log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ue Presentation Template - MA HHS - small log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ue Presentation Template - MA HHS - small log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ue Presentation Template - MA HHS - small log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ue Presentation Template - MA HHS - small log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ue Presentation Template - MA HHS - small log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BILH Theme Colours">
      <a:dk1>
        <a:sysClr val="windowText" lastClr="000000"/>
      </a:dk1>
      <a:lt1>
        <a:sysClr val="window" lastClr="FFFFFF"/>
      </a:lt1>
      <a:dk2>
        <a:srgbClr val="183E75"/>
      </a:dk2>
      <a:lt2>
        <a:srgbClr val="706F6F"/>
      </a:lt2>
      <a:accent1>
        <a:srgbClr val="183E75"/>
      </a:accent1>
      <a:accent2>
        <a:srgbClr val="0069B4"/>
      </a:accent2>
      <a:accent3>
        <a:srgbClr val="009EDF"/>
      </a:accent3>
      <a:accent4>
        <a:srgbClr val="784A99"/>
      </a:accent4>
      <a:accent5>
        <a:srgbClr val="F28F0F"/>
      </a:accent5>
      <a:accent6>
        <a:srgbClr val="F7C425"/>
      </a:accent6>
      <a:hlink>
        <a:srgbClr val="9D9D9C"/>
      </a:hlink>
      <a:folHlink>
        <a:srgbClr val="007CC1"/>
      </a:folHlink>
    </a:clrScheme>
    <a:fontScheme name="BILH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H_Widescreen_PPT_10_18_2019" id="{B8BC299A-E653-4E30-85A8-5F1A2D23AC37}" vid="{27E34DEB-A624-4E13-8D7C-62233F2DE241}"/>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Chan_PPT_4-3" id="{AAB8AC42-7036-2C4B-98C5-FF620FEC5C07}" vid="{2ABDB06E-42DE-F04E-9C00-9DC7EC7F15D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5b29da9-7512-4ff8-84cc-0b8e167e62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9F930D9323CA47A909AE2CF4C9F351" ma:contentTypeVersion="16" ma:contentTypeDescription="Create a new document." ma:contentTypeScope="" ma:versionID="992f5ec1b67bcb55e5d1a1f26b424d11">
  <xsd:schema xmlns:xsd="http://www.w3.org/2001/XMLSchema" xmlns:xs="http://www.w3.org/2001/XMLSchema" xmlns:p="http://schemas.microsoft.com/office/2006/metadata/properties" xmlns:ns3="75b29da9-7512-4ff8-84cc-0b8e167e62a3" xmlns:ns4="32381bbe-c37a-420c-955f-414a93ed7286" targetNamespace="http://schemas.microsoft.com/office/2006/metadata/properties" ma:root="true" ma:fieldsID="9dc9ac4b9a3d324c73d681ff3ba86754" ns3:_="" ns4:_="">
    <xsd:import namespace="75b29da9-7512-4ff8-84cc-0b8e167e62a3"/>
    <xsd:import namespace="32381bbe-c37a-420c-955f-414a93ed728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29da9-7512-4ff8-84cc-0b8e167e62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381bbe-c37a-420c-955f-414a93ed728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053944-7446-4722-B5B4-B3877A87996E}">
  <ds:schemaRefs>
    <ds:schemaRef ds:uri="http://schemas.microsoft.com/sharepoint/v3/contenttype/forms"/>
  </ds:schemaRefs>
</ds:datastoreItem>
</file>

<file path=customXml/itemProps2.xml><?xml version="1.0" encoding="utf-8"?>
<ds:datastoreItem xmlns:ds="http://schemas.openxmlformats.org/officeDocument/2006/customXml" ds:itemID="{FAA8FFDA-F7D5-4A7C-A703-42B588851061}">
  <ds:schemaRefs>
    <ds:schemaRef ds:uri="32381bbe-c37a-420c-955f-414a93ed7286"/>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5b29da9-7512-4ff8-84cc-0b8e167e62a3"/>
    <ds:schemaRef ds:uri="http://www.w3.org/XML/1998/namespace"/>
  </ds:schemaRefs>
</ds:datastoreItem>
</file>

<file path=customXml/itemProps3.xml><?xml version="1.0" encoding="utf-8"?>
<ds:datastoreItem xmlns:ds="http://schemas.openxmlformats.org/officeDocument/2006/customXml" ds:itemID="{C85DF464-18A0-481F-B520-4E9FDD763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b29da9-7512-4ff8-84cc-0b8e167e62a3"/>
    <ds:schemaRef ds:uri="32381bbe-c37a-420c-955f-414a93ed7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7160</TotalTime>
  <Words>3536</Words>
  <Application>Microsoft Office PowerPoint</Application>
  <PresentationFormat>On-screen Show (4:3)</PresentationFormat>
  <Paragraphs>524</Paragraphs>
  <Slides>47</Slides>
  <Notes>31</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47</vt:i4>
      </vt:variant>
    </vt:vector>
  </HeadingPairs>
  <TitlesOfParts>
    <vt:vector size="67" baseType="lpstr">
      <vt:lpstr>Aptos</vt:lpstr>
      <vt:lpstr>Arial</vt:lpstr>
      <vt:lpstr>Arial Black</vt:lpstr>
      <vt:lpstr>Arial,Sans-Serif</vt:lpstr>
      <vt:lpstr>Avenir Black</vt:lpstr>
      <vt:lpstr>Avenir Next LT Pro</vt:lpstr>
      <vt:lpstr>Bradley Hand</vt:lpstr>
      <vt:lpstr>Calibri</vt:lpstr>
      <vt:lpstr>Calibri Light</vt:lpstr>
      <vt:lpstr>Helvetica</vt:lpstr>
      <vt:lpstr>Lucida Calligraphy</vt:lpstr>
      <vt:lpstr>Palatino Linotype</vt:lpstr>
      <vt:lpstr>Symbol</vt:lpstr>
      <vt:lpstr>Wingdings</vt:lpstr>
      <vt:lpstr>2_Blue Presentation Template - MA HHS - small logos</vt:lpstr>
      <vt:lpstr>3_Blue Presentation Template - MA HHS - small logos</vt:lpstr>
      <vt:lpstr>Office Theme</vt:lpstr>
      <vt:lpstr>1_Office Theme</vt:lpstr>
      <vt:lpstr>2_Office Theme</vt:lpstr>
      <vt:lpstr>2_Standard</vt:lpstr>
      <vt:lpstr>PowerPoint Presentation</vt:lpstr>
      <vt:lpstr>Agenda</vt:lpstr>
      <vt:lpstr>2.  Understanding the Financial Impact of Dementia on Individuals and Families (40 min)</vt:lpstr>
      <vt:lpstr>3.  Financial Barriers to Dementia Care and Support in Primary Care Settings (45 min)</vt:lpstr>
      <vt:lpstr>Overview of PACE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3.  Financial Barriers to Dementia Care and Support in Primary Care Settings (45 min)</vt:lpstr>
      <vt:lpstr>Dementia Care for Patients &amp; Caregivers The Perspective of the PCP</vt:lpstr>
      <vt:lpstr>U.S. Health Care in 2024</vt:lpstr>
      <vt:lpstr>What Patients &amp; Caregivers Often Need (but may not want to or be able to pay for…)</vt:lpstr>
      <vt:lpstr>D-CARE:  Health System – Based Dementia Care</vt:lpstr>
      <vt:lpstr>CMS GUIDE: Guiding an Improved Dementia Experience</vt:lpstr>
      <vt:lpstr>Nuts and Bolts of GUIDE -  Standardized Package of Services</vt:lpstr>
      <vt:lpstr>Caveats about GUIDE (Health Care Leaders)</vt:lpstr>
      <vt:lpstr>4. Access to Dementia Treatment:  Challenges &amp; Solutions (20 min)</vt:lpstr>
      <vt:lpstr>Access to Dementia Treatment: Challenges &amp; Solutions  </vt:lpstr>
      <vt:lpstr>AD Neuropathology</vt:lpstr>
      <vt:lpstr>Lecanemab Phase III clinical trial: Primary endpoint (Clinical Dementia Rating – Sum of Boxes)</vt:lpstr>
      <vt:lpstr>Amyloid PET</vt:lpstr>
      <vt:lpstr>ADVERSE EVENTS</vt:lpstr>
      <vt:lpstr> DISEASE MODIFYING IMMUNOTHERAPY FOR ALZHEIMER’S DISEASE (DiAD) CLINIC  BIDMC ALZHEIMER’S DISEASE CLINICAL REGISTRY </vt:lpstr>
      <vt:lpstr>PowerPoint Presentation</vt:lpstr>
      <vt:lpstr>PowerPoint Presentation</vt:lpstr>
      <vt:lpstr>PowerPoint Presentation</vt:lpstr>
      <vt:lpstr>PowerPoint Presentation</vt:lpstr>
      <vt:lpstr>6. Next Steps &amp; Final Roll Call     (5 min)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pam.macleod@mass.gov</dc:creator>
  <cp:lastModifiedBy>MacLeod, Pam (EHS)</cp:lastModifiedBy>
  <cp:revision>349</cp:revision>
  <cp:lastPrinted>2024-04-24T19:34:33Z</cp:lastPrinted>
  <dcterms:created xsi:type="dcterms:W3CDTF">2021-12-30T21:26:11Z</dcterms:created>
  <dcterms:modified xsi:type="dcterms:W3CDTF">2024-05-10T16:56:01Z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0x010100D89F930D9323CA47A909AE2CF4C9F351</vt:lpwstr>
  </property>
</Properties>
</file>