
<file path=[Content_Types].xml><?xml version="1.0" encoding="utf-8"?>
<Types xmlns="http://schemas.openxmlformats.org/package/2006/content-types">
  <Default Extension="gif" ContentType="image/gif"/>
  <Default Extension="jpeg" ContentType="image/jpeg"/>
  <Default Extension="pdf" ContentType="application/pdf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33" r:id="rId1"/>
    <p:sldMasterId id="2147483846" r:id="rId2"/>
  </p:sldMasterIdLst>
  <p:notesMasterIdLst>
    <p:notesMasterId r:id="rId44"/>
  </p:notesMasterIdLst>
  <p:handoutMasterIdLst>
    <p:handoutMasterId r:id="rId45"/>
  </p:handoutMasterIdLst>
  <p:sldIdLst>
    <p:sldId id="801" r:id="rId3"/>
    <p:sldId id="263" r:id="rId4"/>
    <p:sldId id="258" r:id="rId5"/>
    <p:sldId id="259" r:id="rId6"/>
    <p:sldId id="260" r:id="rId7"/>
    <p:sldId id="261" r:id="rId8"/>
    <p:sldId id="803" r:id="rId9"/>
    <p:sldId id="804" r:id="rId10"/>
    <p:sldId id="805" r:id="rId11"/>
    <p:sldId id="806" r:id="rId12"/>
    <p:sldId id="807" r:id="rId13"/>
    <p:sldId id="808" r:id="rId14"/>
    <p:sldId id="809" r:id="rId15"/>
    <p:sldId id="810" r:id="rId16"/>
    <p:sldId id="811" r:id="rId17"/>
    <p:sldId id="734" r:id="rId18"/>
    <p:sldId id="798" r:id="rId19"/>
    <p:sldId id="738" r:id="rId20"/>
    <p:sldId id="737" r:id="rId21"/>
    <p:sldId id="799" r:id="rId22"/>
    <p:sldId id="800" r:id="rId23"/>
    <p:sldId id="730" r:id="rId24"/>
    <p:sldId id="763" r:id="rId25"/>
    <p:sldId id="743" r:id="rId26"/>
    <p:sldId id="646" r:id="rId27"/>
    <p:sldId id="599" r:id="rId28"/>
    <p:sldId id="755" r:id="rId29"/>
    <p:sldId id="647" r:id="rId30"/>
    <p:sldId id="640" r:id="rId31"/>
    <p:sldId id="745" r:id="rId32"/>
    <p:sldId id="793" r:id="rId33"/>
    <p:sldId id="794" r:id="rId34"/>
    <p:sldId id="760" r:id="rId35"/>
    <p:sldId id="729" r:id="rId36"/>
    <p:sldId id="749" r:id="rId37"/>
    <p:sldId id="768" r:id="rId38"/>
    <p:sldId id="581" r:id="rId39"/>
    <p:sldId id="795" r:id="rId40"/>
    <p:sldId id="257" r:id="rId41"/>
    <p:sldId id="812" r:id="rId42"/>
    <p:sldId id="397" r:id="rId43"/>
  </p:sldIdLst>
  <p:sldSz cx="9144000" cy="6858000" type="screen4x3"/>
  <p:notesSz cx="6980238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A8AFBA1-BAE6-46EA-B218-0E2DCF0B9A70}">
          <p14:sldIdLst>
            <p14:sldId id="801"/>
            <p14:sldId id="263"/>
            <p14:sldId id="258"/>
            <p14:sldId id="259"/>
            <p14:sldId id="260"/>
            <p14:sldId id="261"/>
            <p14:sldId id="803"/>
            <p14:sldId id="804"/>
            <p14:sldId id="805"/>
            <p14:sldId id="806"/>
            <p14:sldId id="807"/>
            <p14:sldId id="808"/>
            <p14:sldId id="809"/>
            <p14:sldId id="810"/>
            <p14:sldId id="811"/>
            <p14:sldId id="734"/>
            <p14:sldId id="798"/>
            <p14:sldId id="738"/>
            <p14:sldId id="737"/>
            <p14:sldId id="799"/>
            <p14:sldId id="800"/>
            <p14:sldId id="730"/>
            <p14:sldId id="763"/>
            <p14:sldId id="743"/>
            <p14:sldId id="646"/>
            <p14:sldId id="599"/>
            <p14:sldId id="755"/>
            <p14:sldId id="647"/>
            <p14:sldId id="640"/>
            <p14:sldId id="745"/>
            <p14:sldId id="793"/>
            <p14:sldId id="794"/>
            <p14:sldId id="760"/>
            <p14:sldId id="729"/>
            <p14:sldId id="749"/>
            <p14:sldId id="768"/>
            <p14:sldId id="581"/>
            <p14:sldId id="795"/>
            <p14:sldId id="257"/>
            <p14:sldId id="812"/>
            <p14:sldId id="397"/>
          </p14:sldIdLst>
        </p14:section>
        <p14:section name="3 Yr Plan" id="{E2D9FE11-46BA-4D2E-9E1C-2C994B781B7C}">
          <p14:sldIdLst/>
        </p14:section>
        <p14:section name="3 Yr Plan" id="{16900C8C-C424-458B-B5C8-32029E6E39C4}">
          <p14:sldIdLst/>
        </p14:section>
        <p14:section name="Active Demand" id="{7469C76A-9FA0-4BA0-AC76-5B59DD52074D}">
          <p14:sldIdLst/>
        </p14:section>
        <p14:section name="ESPO" id="{2A394217-28FA-4534-A673-C1F2DCCC89AF}">
          <p14:sldIdLst/>
        </p14:section>
        <p14:section name="Untitled Section" id="{A409EC09-24B8-4890-B283-184BC0AA017A}">
          <p14:sldIdLst/>
        </p14:section>
        <p14:section name="Energy Optimization" id="{E093E850-C153-4464-B930-B007E63BB6F0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ndsay Henderson" initials="LH" lastIdx="3" clrIdx="0">
    <p:extLst/>
  </p:cmAuthor>
  <p:cmAuthor id="2" name="Luke T. Boyajian" initials="LB" lastIdx="6" clrIdx="1">
    <p:extLst/>
  </p:cmAuthor>
  <p:cmAuthor id="3" name="Margaret Song" initials="MS" lastIdx="2" clrIdx="2">
    <p:extLst>
      <p:ext uri="{19B8F6BF-5375-455C-9EA6-DF929625EA0E}">
        <p15:presenceInfo xmlns:p15="http://schemas.microsoft.com/office/powerpoint/2012/main" userId="S::msong@capelightcompact.org::d49b85e7-bce4-4b20-a959-373ed8a6d1d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924E11"/>
    <a:srgbClr val="C8F2B8"/>
    <a:srgbClr val="75C83A"/>
    <a:srgbClr val="592B02"/>
    <a:srgbClr val="C5B5A7"/>
    <a:srgbClr val="464646"/>
    <a:srgbClr val="A6F941"/>
    <a:srgbClr val="33CCCC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9" autoAdjust="0"/>
    <p:restoredTop sz="88033" autoAdjust="0"/>
  </p:normalViewPr>
  <p:slideViewPr>
    <p:cSldViewPr snapToGrid="0" snapToObjects="1">
      <p:cViewPr varScale="1">
        <p:scale>
          <a:sx n="100" d="100"/>
          <a:sy n="100" d="100"/>
        </p:scale>
        <p:origin x="192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3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svg"/><Relationship Id="rId1" Type="http://schemas.openxmlformats.org/officeDocument/2006/relationships/image" Target="../media/image32.png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5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svg"/><Relationship Id="rId1" Type="http://schemas.openxmlformats.org/officeDocument/2006/relationships/image" Target="../media/image32.png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761FB0-DFBD-4F6B-8F53-C358A58BD3CD}" type="doc">
      <dgm:prSet loTypeId="urn:microsoft.com/office/officeart/2005/8/layout/gear1" loCatId="process" qsTypeId="urn:microsoft.com/office/officeart/2005/8/quickstyle/simple1" qsCatId="simple" csTypeId="urn:microsoft.com/office/officeart/2005/8/colors/accent4_5" csCatId="accent4" phldr="1"/>
      <dgm:spPr>
        <a:scene3d>
          <a:camera prst="orthographicFront">
            <a:rot lat="0" lon="0" rev="0"/>
          </a:camera>
          <a:lightRig rig="threePt" dir="t"/>
        </a:scene3d>
      </dgm:spPr>
      <dgm:t>
        <a:bodyPr/>
        <a:lstStyle/>
        <a:p>
          <a:endParaRPr lang="en-US"/>
        </a:p>
      </dgm:t>
    </dgm:pt>
    <dgm:pt modelId="{5024DAE3-2BE1-4BD7-892F-978DEE33568B}">
      <dgm:prSet phldrT="[Text]"/>
      <dgm:spPr/>
      <dgm:t>
        <a:bodyPr/>
        <a:lstStyle/>
        <a:p>
          <a:r>
            <a:rPr lang="en-US" b="1" dirty="0"/>
            <a:t>Energy Efficiency</a:t>
          </a:r>
        </a:p>
      </dgm:t>
    </dgm:pt>
    <dgm:pt modelId="{AD3FF3EC-7BBC-4EDE-91AC-D831780A4354}" type="parTrans" cxnId="{20ADBEEA-193F-46F9-8FA1-9AC2C55EDC29}">
      <dgm:prSet/>
      <dgm:spPr/>
      <dgm:t>
        <a:bodyPr/>
        <a:lstStyle/>
        <a:p>
          <a:endParaRPr lang="en-US"/>
        </a:p>
      </dgm:t>
    </dgm:pt>
    <dgm:pt modelId="{75318A75-1C24-4B72-934F-1499DE0BACF2}" type="sibTrans" cxnId="{20ADBEEA-193F-46F9-8FA1-9AC2C55EDC29}">
      <dgm:prSet/>
      <dgm:spPr/>
      <dgm:t>
        <a:bodyPr/>
        <a:lstStyle/>
        <a:p>
          <a:endParaRPr lang="en-US"/>
        </a:p>
      </dgm:t>
    </dgm:pt>
    <dgm:pt modelId="{FF123B5D-7570-402D-BF39-2DBB18D532B6}">
      <dgm:prSet phldrT="[Text]"/>
      <dgm:spPr/>
      <dgm:t>
        <a:bodyPr/>
        <a:lstStyle/>
        <a:p>
          <a:r>
            <a:rPr lang="en-US" b="1" dirty="0"/>
            <a:t>Municipal Buildings</a:t>
          </a:r>
        </a:p>
      </dgm:t>
    </dgm:pt>
    <dgm:pt modelId="{7BC8FBB7-DA4C-4E92-9450-6C95A2E02494}" type="parTrans" cxnId="{0D410E9B-E500-4D0C-84DA-17A315D4B1C5}">
      <dgm:prSet/>
      <dgm:spPr/>
      <dgm:t>
        <a:bodyPr/>
        <a:lstStyle/>
        <a:p>
          <a:endParaRPr lang="en-US"/>
        </a:p>
      </dgm:t>
    </dgm:pt>
    <dgm:pt modelId="{548A9620-BB53-4E4C-86A7-27AA476C12A7}" type="sibTrans" cxnId="{0D410E9B-E500-4D0C-84DA-17A315D4B1C5}">
      <dgm:prSet/>
      <dgm:spPr/>
      <dgm:t>
        <a:bodyPr/>
        <a:lstStyle/>
        <a:p>
          <a:endParaRPr lang="en-US"/>
        </a:p>
      </dgm:t>
    </dgm:pt>
    <dgm:pt modelId="{2A9910D6-B80A-4332-92AA-403FCCF63320}">
      <dgm:prSet phldrT="[Text]"/>
      <dgm:spPr/>
      <dgm:t>
        <a:bodyPr/>
        <a:lstStyle/>
        <a:p>
          <a:r>
            <a:rPr lang="en-US" b="1" dirty="0"/>
            <a:t>Street Lights</a:t>
          </a:r>
        </a:p>
      </dgm:t>
    </dgm:pt>
    <dgm:pt modelId="{06CC9235-523E-427A-AB54-82594CEA0336}" type="parTrans" cxnId="{B6BE9861-9C6A-4D5A-B9F2-8615109637DF}">
      <dgm:prSet/>
      <dgm:spPr/>
      <dgm:t>
        <a:bodyPr/>
        <a:lstStyle/>
        <a:p>
          <a:endParaRPr lang="en-US"/>
        </a:p>
      </dgm:t>
    </dgm:pt>
    <dgm:pt modelId="{35F4CB8F-9277-4B07-820E-05EFF8367CEE}" type="sibTrans" cxnId="{B6BE9861-9C6A-4D5A-B9F2-8615109637DF}">
      <dgm:prSet/>
      <dgm:spPr/>
      <dgm:t>
        <a:bodyPr/>
        <a:lstStyle/>
        <a:p>
          <a:endParaRPr lang="en-US"/>
        </a:p>
      </dgm:t>
    </dgm:pt>
    <dgm:pt modelId="{E844D234-10CF-4BF8-A30C-66F6C804C4C2}">
      <dgm:prSet phldrT="[Text]"/>
      <dgm:spPr/>
      <dgm:t>
        <a:bodyPr/>
        <a:lstStyle/>
        <a:p>
          <a:endParaRPr lang="en-US" b="1" dirty="0"/>
        </a:p>
      </dgm:t>
    </dgm:pt>
    <dgm:pt modelId="{8C6C0364-DEB6-4809-9171-E95BE0DAC16F}" type="parTrans" cxnId="{F59F1EC5-14F0-43E8-BED6-E43FB955A486}">
      <dgm:prSet/>
      <dgm:spPr/>
      <dgm:t>
        <a:bodyPr/>
        <a:lstStyle/>
        <a:p>
          <a:endParaRPr lang="en-US"/>
        </a:p>
      </dgm:t>
    </dgm:pt>
    <dgm:pt modelId="{9A1210D4-89E0-42D0-92F9-8DC25F0FDD27}" type="sibTrans" cxnId="{F59F1EC5-14F0-43E8-BED6-E43FB955A486}">
      <dgm:prSet/>
      <dgm:spPr/>
      <dgm:t>
        <a:bodyPr/>
        <a:lstStyle/>
        <a:p>
          <a:endParaRPr lang="en-US"/>
        </a:p>
      </dgm:t>
    </dgm:pt>
    <dgm:pt modelId="{47079C57-B841-471F-8F12-435C584D730D}">
      <dgm:prSet phldrT="[Text]" custLinFactNeighborX="1206" custLinFactNeighborY="0"/>
      <dgm:spPr/>
      <dgm:t>
        <a:bodyPr/>
        <a:lstStyle/>
        <a:p>
          <a:endParaRPr lang="en-US" dirty="0"/>
        </a:p>
      </dgm:t>
    </dgm:pt>
    <dgm:pt modelId="{BC5A29AE-6A05-4441-B43E-B6EEA0A2A633}" type="parTrans" cxnId="{D41DD44E-E92F-4A04-A9C5-03B56A49236F}">
      <dgm:prSet/>
      <dgm:spPr/>
      <dgm:t>
        <a:bodyPr/>
        <a:lstStyle/>
        <a:p>
          <a:endParaRPr lang="en-US"/>
        </a:p>
      </dgm:t>
    </dgm:pt>
    <dgm:pt modelId="{7E527E56-5F67-4250-922F-8960DEBC1291}" type="sibTrans" cxnId="{D41DD44E-E92F-4A04-A9C5-03B56A49236F}">
      <dgm:prSet/>
      <dgm:spPr/>
      <dgm:t>
        <a:bodyPr/>
        <a:lstStyle/>
        <a:p>
          <a:endParaRPr lang="en-US"/>
        </a:p>
      </dgm:t>
    </dgm:pt>
    <dgm:pt modelId="{67B8D369-2FC1-4BC9-88FE-07B9ADF9C792}" type="pres">
      <dgm:prSet presAssocID="{D5761FB0-DFBD-4F6B-8F53-C358A58BD3CD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17C61E83-E756-43E2-B71A-0282FD12D409}" type="pres">
      <dgm:prSet presAssocID="{5024DAE3-2BE1-4BD7-892F-978DEE33568B}" presName="gear1" presStyleLbl="node1" presStyleIdx="0" presStyleCnt="3">
        <dgm:presLayoutVars>
          <dgm:chMax val="1"/>
          <dgm:bulletEnabled val="1"/>
        </dgm:presLayoutVars>
      </dgm:prSet>
      <dgm:spPr/>
    </dgm:pt>
    <dgm:pt modelId="{6B47EBBB-DE75-4C33-9BCB-164F9204963A}" type="pres">
      <dgm:prSet presAssocID="{5024DAE3-2BE1-4BD7-892F-978DEE33568B}" presName="gear1srcNode" presStyleLbl="node1" presStyleIdx="0" presStyleCnt="3"/>
      <dgm:spPr/>
    </dgm:pt>
    <dgm:pt modelId="{EED64F0E-CF42-46AA-926D-EE6D25EC65C6}" type="pres">
      <dgm:prSet presAssocID="{5024DAE3-2BE1-4BD7-892F-978DEE33568B}" presName="gear1dstNode" presStyleLbl="node1" presStyleIdx="0" presStyleCnt="3"/>
      <dgm:spPr/>
    </dgm:pt>
    <dgm:pt modelId="{F2C57B38-B1C0-431A-85C2-308F6A80533F}" type="pres">
      <dgm:prSet presAssocID="{FF123B5D-7570-402D-BF39-2DBB18D532B6}" presName="gear2" presStyleLbl="node1" presStyleIdx="1" presStyleCnt="3">
        <dgm:presLayoutVars>
          <dgm:chMax val="1"/>
          <dgm:bulletEnabled val="1"/>
        </dgm:presLayoutVars>
      </dgm:prSet>
      <dgm:spPr/>
    </dgm:pt>
    <dgm:pt modelId="{79005234-6746-470F-8336-BD49B0D2BC40}" type="pres">
      <dgm:prSet presAssocID="{FF123B5D-7570-402D-BF39-2DBB18D532B6}" presName="gear2srcNode" presStyleLbl="node1" presStyleIdx="1" presStyleCnt="3"/>
      <dgm:spPr/>
    </dgm:pt>
    <dgm:pt modelId="{2EFD275D-404A-4408-96A0-558F89AF863D}" type="pres">
      <dgm:prSet presAssocID="{FF123B5D-7570-402D-BF39-2DBB18D532B6}" presName="gear2dstNode" presStyleLbl="node1" presStyleIdx="1" presStyleCnt="3"/>
      <dgm:spPr/>
    </dgm:pt>
    <dgm:pt modelId="{6297E85D-3D3D-4117-B887-7BCA62F0F5A4}" type="pres">
      <dgm:prSet presAssocID="{2A9910D6-B80A-4332-92AA-403FCCF63320}" presName="gear3" presStyleLbl="node1" presStyleIdx="2" presStyleCnt="3" custLinFactNeighborX="1206" custLinFactNeighborY="0"/>
      <dgm:spPr/>
    </dgm:pt>
    <dgm:pt modelId="{16EA4A58-BABB-4755-BA85-9CB14DEB3227}" type="pres">
      <dgm:prSet presAssocID="{2A9910D6-B80A-4332-92AA-403FCCF63320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0172C04C-A732-46AD-9E62-AF3206FCCDF3}" type="pres">
      <dgm:prSet presAssocID="{2A9910D6-B80A-4332-92AA-403FCCF63320}" presName="gear3srcNode" presStyleLbl="node1" presStyleIdx="2" presStyleCnt="3"/>
      <dgm:spPr/>
    </dgm:pt>
    <dgm:pt modelId="{BBB453FE-9682-40BC-AA55-52B1E54E1229}" type="pres">
      <dgm:prSet presAssocID="{2A9910D6-B80A-4332-92AA-403FCCF63320}" presName="gear3dstNode" presStyleLbl="node1" presStyleIdx="2" presStyleCnt="3"/>
      <dgm:spPr/>
    </dgm:pt>
    <dgm:pt modelId="{D59A17A3-CB72-4CDE-9895-469DA647A431}" type="pres">
      <dgm:prSet presAssocID="{75318A75-1C24-4B72-934F-1499DE0BACF2}" presName="connector1" presStyleLbl="sibTrans2D1" presStyleIdx="0" presStyleCnt="3"/>
      <dgm:spPr/>
    </dgm:pt>
    <dgm:pt modelId="{DADC16B2-8F8F-45A3-AA2B-B9B38169E23F}" type="pres">
      <dgm:prSet presAssocID="{548A9620-BB53-4E4C-86A7-27AA476C12A7}" presName="connector2" presStyleLbl="sibTrans2D1" presStyleIdx="1" presStyleCnt="3"/>
      <dgm:spPr/>
    </dgm:pt>
    <dgm:pt modelId="{4F592C09-E693-426F-B5B5-11245CE8EF88}" type="pres">
      <dgm:prSet presAssocID="{35F4CB8F-9277-4B07-820E-05EFF8367CEE}" presName="connector3" presStyleLbl="sibTrans2D1" presStyleIdx="2" presStyleCnt="3"/>
      <dgm:spPr/>
    </dgm:pt>
  </dgm:ptLst>
  <dgm:cxnLst>
    <dgm:cxn modelId="{B5FB8109-30CE-441A-A8C4-36865EAFF9B2}" type="presOf" srcId="{2A9910D6-B80A-4332-92AA-403FCCF63320}" destId="{6297E85D-3D3D-4117-B887-7BCA62F0F5A4}" srcOrd="0" destOrd="0" presId="urn:microsoft.com/office/officeart/2005/8/layout/gear1"/>
    <dgm:cxn modelId="{39480E16-4688-4CE3-9359-ED13C245380E}" type="presOf" srcId="{2A9910D6-B80A-4332-92AA-403FCCF63320}" destId="{0172C04C-A732-46AD-9E62-AF3206FCCDF3}" srcOrd="2" destOrd="0" presId="urn:microsoft.com/office/officeart/2005/8/layout/gear1"/>
    <dgm:cxn modelId="{FEDEAA3C-78DF-44A7-8E41-E1AE1E4C0D0B}" type="presOf" srcId="{548A9620-BB53-4E4C-86A7-27AA476C12A7}" destId="{DADC16B2-8F8F-45A3-AA2B-B9B38169E23F}" srcOrd="0" destOrd="0" presId="urn:microsoft.com/office/officeart/2005/8/layout/gear1"/>
    <dgm:cxn modelId="{B6BE9861-9C6A-4D5A-B9F2-8615109637DF}" srcId="{D5761FB0-DFBD-4F6B-8F53-C358A58BD3CD}" destId="{2A9910D6-B80A-4332-92AA-403FCCF63320}" srcOrd="2" destOrd="0" parTransId="{06CC9235-523E-427A-AB54-82594CEA0336}" sibTransId="{35F4CB8F-9277-4B07-820E-05EFF8367CEE}"/>
    <dgm:cxn modelId="{3C067D62-DDE0-4187-9289-7F707CA63E42}" type="presOf" srcId="{2A9910D6-B80A-4332-92AA-403FCCF63320}" destId="{BBB453FE-9682-40BC-AA55-52B1E54E1229}" srcOrd="3" destOrd="0" presId="urn:microsoft.com/office/officeart/2005/8/layout/gear1"/>
    <dgm:cxn modelId="{B12CB143-22F6-4B4E-B76C-DD49D1B61773}" type="presOf" srcId="{5024DAE3-2BE1-4BD7-892F-978DEE33568B}" destId="{17C61E83-E756-43E2-B71A-0282FD12D409}" srcOrd="0" destOrd="0" presId="urn:microsoft.com/office/officeart/2005/8/layout/gear1"/>
    <dgm:cxn modelId="{37E1C547-ED86-48C8-9388-0B4B15B83A26}" type="presOf" srcId="{5024DAE3-2BE1-4BD7-892F-978DEE33568B}" destId="{EED64F0E-CF42-46AA-926D-EE6D25EC65C6}" srcOrd="2" destOrd="0" presId="urn:microsoft.com/office/officeart/2005/8/layout/gear1"/>
    <dgm:cxn modelId="{F1106B6E-F0AC-4738-AC0D-641714C3D73C}" type="presOf" srcId="{5024DAE3-2BE1-4BD7-892F-978DEE33568B}" destId="{6B47EBBB-DE75-4C33-9BCB-164F9204963A}" srcOrd="1" destOrd="0" presId="urn:microsoft.com/office/officeart/2005/8/layout/gear1"/>
    <dgm:cxn modelId="{D41DD44E-E92F-4A04-A9C5-03B56A49236F}" srcId="{D5761FB0-DFBD-4F6B-8F53-C358A58BD3CD}" destId="{47079C57-B841-471F-8F12-435C584D730D}" srcOrd="4" destOrd="0" parTransId="{BC5A29AE-6A05-4441-B43E-B6EEA0A2A633}" sibTransId="{7E527E56-5F67-4250-922F-8960DEBC1291}"/>
    <dgm:cxn modelId="{86D16D9A-554A-43C6-AAB5-821A1735CDF7}" type="presOf" srcId="{FF123B5D-7570-402D-BF39-2DBB18D532B6}" destId="{2EFD275D-404A-4408-96A0-558F89AF863D}" srcOrd="2" destOrd="0" presId="urn:microsoft.com/office/officeart/2005/8/layout/gear1"/>
    <dgm:cxn modelId="{0D410E9B-E500-4D0C-84DA-17A315D4B1C5}" srcId="{D5761FB0-DFBD-4F6B-8F53-C358A58BD3CD}" destId="{FF123B5D-7570-402D-BF39-2DBB18D532B6}" srcOrd="1" destOrd="0" parTransId="{7BC8FBB7-DA4C-4E92-9450-6C95A2E02494}" sibTransId="{548A9620-BB53-4E4C-86A7-27AA476C12A7}"/>
    <dgm:cxn modelId="{BB1339A6-7D4D-4B14-B115-101BDCD5E815}" type="presOf" srcId="{2A9910D6-B80A-4332-92AA-403FCCF63320}" destId="{16EA4A58-BABB-4755-BA85-9CB14DEB3227}" srcOrd="1" destOrd="0" presId="urn:microsoft.com/office/officeart/2005/8/layout/gear1"/>
    <dgm:cxn modelId="{92505AB8-F41E-46A1-A226-D4048FA56D81}" type="presOf" srcId="{75318A75-1C24-4B72-934F-1499DE0BACF2}" destId="{D59A17A3-CB72-4CDE-9895-469DA647A431}" srcOrd="0" destOrd="0" presId="urn:microsoft.com/office/officeart/2005/8/layout/gear1"/>
    <dgm:cxn modelId="{F59F1EC5-14F0-43E8-BED6-E43FB955A486}" srcId="{D5761FB0-DFBD-4F6B-8F53-C358A58BD3CD}" destId="{E844D234-10CF-4BF8-A30C-66F6C804C4C2}" srcOrd="3" destOrd="0" parTransId="{8C6C0364-DEB6-4809-9171-E95BE0DAC16F}" sibTransId="{9A1210D4-89E0-42D0-92F9-8DC25F0FDD27}"/>
    <dgm:cxn modelId="{AB89F0CA-D0F3-4EA9-A5C2-98802E149950}" type="presOf" srcId="{FF123B5D-7570-402D-BF39-2DBB18D532B6}" destId="{79005234-6746-470F-8336-BD49B0D2BC40}" srcOrd="1" destOrd="0" presId="urn:microsoft.com/office/officeart/2005/8/layout/gear1"/>
    <dgm:cxn modelId="{57A34FCB-278E-4E0E-BD0A-52DE50E3AD55}" type="presOf" srcId="{35F4CB8F-9277-4B07-820E-05EFF8367CEE}" destId="{4F592C09-E693-426F-B5B5-11245CE8EF88}" srcOrd="0" destOrd="0" presId="urn:microsoft.com/office/officeart/2005/8/layout/gear1"/>
    <dgm:cxn modelId="{CB8D64DA-8FA6-4563-9E77-52E70C65AF0B}" type="presOf" srcId="{D5761FB0-DFBD-4F6B-8F53-C358A58BD3CD}" destId="{67B8D369-2FC1-4BC9-88FE-07B9ADF9C792}" srcOrd="0" destOrd="0" presId="urn:microsoft.com/office/officeart/2005/8/layout/gear1"/>
    <dgm:cxn modelId="{5CF71ADB-A18A-42C9-91C0-D72395EF7045}" type="presOf" srcId="{FF123B5D-7570-402D-BF39-2DBB18D532B6}" destId="{F2C57B38-B1C0-431A-85C2-308F6A80533F}" srcOrd="0" destOrd="0" presId="urn:microsoft.com/office/officeart/2005/8/layout/gear1"/>
    <dgm:cxn modelId="{20ADBEEA-193F-46F9-8FA1-9AC2C55EDC29}" srcId="{D5761FB0-DFBD-4F6B-8F53-C358A58BD3CD}" destId="{5024DAE3-2BE1-4BD7-892F-978DEE33568B}" srcOrd="0" destOrd="0" parTransId="{AD3FF3EC-7BBC-4EDE-91AC-D831780A4354}" sibTransId="{75318A75-1C24-4B72-934F-1499DE0BACF2}"/>
    <dgm:cxn modelId="{0CE7A0E8-DCA9-4430-A160-47F659D23361}" type="presParOf" srcId="{67B8D369-2FC1-4BC9-88FE-07B9ADF9C792}" destId="{17C61E83-E756-43E2-B71A-0282FD12D409}" srcOrd="0" destOrd="0" presId="urn:microsoft.com/office/officeart/2005/8/layout/gear1"/>
    <dgm:cxn modelId="{0CA53696-1D9F-45BF-BF62-93D29EC20550}" type="presParOf" srcId="{67B8D369-2FC1-4BC9-88FE-07B9ADF9C792}" destId="{6B47EBBB-DE75-4C33-9BCB-164F9204963A}" srcOrd="1" destOrd="0" presId="urn:microsoft.com/office/officeart/2005/8/layout/gear1"/>
    <dgm:cxn modelId="{D088D705-CB2D-41D1-BDEA-0E06C74AFCB2}" type="presParOf" srcId="{67B8D369-2FC1-4BC9-88FE-07B9ADF9C792}" destId="{EED64F0E-CF42-46AA-926D-EE6D25EC65C6}" srcOrd="2" destOrd="0" presId="urn:microsoft.com/office/officeart/2005/8/layout/gear1"/>
    <dgm:cxn modelId="{86111425-C754-4D3B-87EF-6A91B5EC617D}" type="presParOf" srcId="{67B8D369-2FC1-4BC9-88FE-07B9ADF9C792}" destId="{F2C57B38-B1C0-431A-85C2-308F6A80533F}" srcOrd="3" destOrd="0" presId="urn:microsoft.com/office/officeart/2005/8/layout/gear1"/>
    <dgm:cxn modelId="{AE503DC6-BBD5-45F0-9B04-D4F2AA7685B3}" type="presParOf" srcId="{67B8D369-2FC1-4BC9-88FE-07B9ADF9C792}" destId="{79005234-6746-470F-8336-BD49B0D2BC40}" srcOrd="4" destOrd="0" presId="urn:microsoft.com/office/officeart/2005/8/layout/gear1"/>
    <dgm:cxn modelId="{6F28C6AA-A56F-4029-9548-43DA2CCDA293}" type="presParOf" srcId="{67B8D369-2FC1-4BC9-88FE-07B9ADF9C792}" destId="{2EFD275D-404A-4408-96A0-558F89AF863D}" srcOrd="5" destOrd="0" presId="urn:microsoft.com/office/officeart/2005/8/layout/gear1"/>
    <dgm:cxn modelId="{7934CAC4-7CD4-4106-B4F7-A92E0FDBCE07}" type="presParOf" srcId="{67B8D369-2FC1-4BC9-88FE-07B9ADF9C792}" destId="{6297E85D-3D3D-4117-B887-7BCA62F0F5A4}" srcOrd="6" destOrd="0" presId="urn:microsoft.com/office/officeart/2005/8/layout/gear1"/>
    <dgm:cxn modelId="{254BF5E1-09A3-4A90-86E1-9ED046D7BBB4}" type="presParOf" srcId="{67B8D369-2FC1-4BC9-88FE-07B9ADF9C792}" destId="{16EA4A58-BABB-4755-BA85-9CB14DEB3227}" srcOrd="7" destOrd="0" presId="urn:microsoft.com/office/officeart/2005/8/layout/gear1"/>
    <dgm:cxn modelId="{4BE185FC-E483-4A39-AAC2-E52C1664D611}" type="presParOf" srcId="{67B8D369-2FC1-4BC9-88FE-07B9ADF9C792}" destId="{0172C04C-A732-46AD-9E62-AF3206FCCDF3}" srcOrd="8" destOrd="0" presId="urn:microsoft.com/office/officeart/2005/8/layout/gear1"/>
    <dgm:cxn modelId="{9D7FFFD9-1F33-4ED7-9A07-9FE52869F66B}" type="presParOf" srcId="{67B8D369-2FC1-4BC9-88FE-07B9ADF9C792}" destId="{BBB453FE-9682-40BC-AA55-52B1E54E1229}" srcOrd="9" destOrd="0" presId="urn:microsoft.com/office/officeart/2005/8/layout/gear1"/>
    <dgm:cxn modelId="{59E09E08-4BFA-4C67-90DC-F47827783EDC}" type="presParOf" srcId="{67B8D369-2FC1-4BC9-88FE-07B9ADF9C792}" destId="{D59A17A3-CB72-4CDE-9895-469DA647A431}" srcOrd="10" destOrd="0" presId="urn:microsoft.com/office/officeart/2005/8/layout/gear1"/>
    <dgm:cxn modelId="{225BCB82-9D1A-4B37-9F8C-D389731C9694}" type="presParOf" srcId="{67B8D369-2FC1-4BC9-88FE-07B9ADF9C792}" destId="{DADC16B2-8F8F-45A3-AA2B-B9B38169E23F}" srcOrd="11" destOrd="0" presId="urn:microsoft.com/office/officeart/2005/8/layout/gear1"/>
    <dgm:cxn modelId="{4ACC21E6-5537-4A3A-A4D2-5790671C6D99}" type="presParOf" srcId="{67B8D369-2FC1-4BC9-88FE-07B9ADF9C792}" destId="{4F592C09-E693-426F-B5B5-11245CE8EF88}" srcOrd="12" destOrd="0" presId="urn:microsoft.com/office/officeart/2005/8/layout/gear1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7F084A-1C13-4E95-B37F-8E35F907B891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AC8CD12-0D22-4EBE-A384-1E011C90AD38}">
      <dgm:prSet phldrT="[Text]" custT="1"/>
      <dgm:spPr>
        <a:ln w="53975"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April 30, 2018 </a:t>
          </a:r>
        </a:p>
        <a:p>
          <a:r>
            <a:rPr lang="en-US" sz="1400" i="1" dirty="0"/>
            <a:t>DRAFT Plan</a:t>
          </a:r>
        </a:p>
      </dgm:t>
    </dgm:pt>
    <dgm:pt modelId="{76EC5185-3F82-4566-AF0C-660B561BE90B}" type="parTrans" cxnId="{BDA3B796-48D4-4EE1-B7B1-3FB3495E64B1}">
      <dgm:prSet/>
      <dgm:spPr/>
      <dgm:t>
        <a:bodyPr/>
        <a:lstStyle/>
        <a:p>
          <a:endParaRPr lang="en-US" sz="1400"/>
        </a:p>
      </dgm:t>
    </dgm:pt>
    <dgm:pt modelId="{24E93C5C-BF90-46C0-91E1-E9FE4577FD0F}" type="sibTrans" cxnId="{BDA3B796-48D4-4EE1-B7B1-3FB3495E64B1}">
      <dgm:prSet/>
      <dgm:spPr/>
      <dgm:t>
        <a:bodyPr/>
        <a:lstStyle/>
        <a:p>
          <a:endParaRPr lang="en-US" sz="1400"/>
        </a:p>
      </dgm:t>
    </dgm:pt>
    <dgm:pt modelId="{2AECBA5C-8446-464E-840D-40F07D085818}">
      <dgm:prSet phldrT="[Text]" custT="1"/>
      <dgm:spPr/>
      <dgm:t>
        <a:bodyPr/>
        <a:lstStyle/>
        <a:p>
          <a:pPr>
            <a:spcBef>
              <a:spcPct val="0"/>
            </a:spcBef>
            <a:spcAft>
              <a:spcPct val="35000"/>
            </a:spcAft>
          </a:pPr>
          <a:r>
            <a: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May – July 2018</a:t>
          </a:r>
        </a:p>
        <a:p>
          <a:pPr>
            <a:spcBef>
              <a:spcPts val="600"/>
            </a:spcBef>
            <a:spcAft>
              <a:spcPts val="600"/>
            </a:spcAft>
          </a:pPr>
          <a:r>
            <a:rPr lang="en-US" sz="1400" i="1" dirty="0">
              <a:solidFill>
                <a:schemeClr val="bg1"/>
              </a:solidFill>
            </a:rPr>
            <a:t>Review and Comment on Draft Plan</a:t>
          </a:r>
        </a:p>
      </dgm:t>
    </dgm:pt>
    <dgm:pt modelId="{F518B007-422F-42CA-8337-7752165226AC}" type="parTrans" cxnId="{9FE83015-2B08-4AEB-A99B-B4463B372FFF}">
      <dgm:prSet/>
      <dgm:spPr/>
      <dgm:t>
        <a:bodyPr/>
        <a:lstStyle/>
        <a:p>
          <a:endParaRPr lang="en-US" sz="1400"/>
        </a:p>
      </dgm:t>
    </dgm:pt>
    <dgm:pt modelId="{FBD2018F-CC9C-4D21-B01C-9A8F7C52F3E9}" type="sibTrans" cxnId="{9FE83015-2B08-4AEB-A99B-B4463B372FFF}">
      <dgm:prSet/>
      <dgm:spPr/>
      <dgm:t>
        <a:bodyPr/>
        <a:lstStyle/>
        <a:p>
          <a:endParaRPr lang="en-US" sz="1400"/>
        </a:p>
      </dgm:t>
    </dgm:pt>
    <dgm:pt modelId="{47BDFFD5-AA4A-4933-99AC-3B7E2399A2A5}">
      <dgm:prSet phldrT="[Text]" custT="1"/>
      <dgm:spPr>
        <a:ln w="57150"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July 31, 2018 </a:t>
          </a:r>
        </a:p>
        <a:p>
          <a:r>
            <a:rPr lang="en-US" sz="1400" i="1" dirty="0"/>
            <a:t>Council Vote on Draft Plan Resolution</a:t>
          </a:r>
        </a:p>
      </dgm:t>
    </dgm:pt>
    <dgm:pt modelId="{B783912D-4BE0-4987-9B07-861110968E41}" type="parTrans" cxnId="{11DFA32C-AB2E-404C-A67E-9EB5A4AD008A}">
      <dgm:prSet/>
      <dgm:spPr/>
      <dgm:t>
        <a:bodyPr/>
        <a:lstStyle/>
        <a:p>
          <a:endParaRPr lang="en-US" sz="1400"/>
        </a:p>
      </dgm:t>
    </dgm:pt>
    <dgm:pt modelId="{9CA97F8D-767B-4823-A2EE-84F25C2C7682}" type="sibTrans" cxnId="{11DFA32C-AB2E-404C-A67E-9EB5A4AD008A}">
      <dgm:prSet/>
      <dgm:spPr/>
      <dgm:t>
        <a:bodyPr/>
        <a:lstStyle/>
        <a:p>
          <a:endParaRPr lang="en-US" sz="1400"/>
        </a:p>
      </dgm:t>
    </dgm:pt>
    <dgm:pt modelId="{FE091920-4231-4A0A-9B62-0E8276401583}">
      <dgm:prSet phldrT="[Text]" custT="1"/>
      <dgm:spPr/>
      <dgm:t>
        <a:bodyPr/>
        <a:lstStyle/>
        <a:p>
          <a:r>
            <a: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Throughout Summer 2018</a:t>
          </a:r>
        </a:p>
        <a:p>
          <a:r>
            <a:rPr lang="en-US" sz="1400" i="1" dirty="0"/>
            <a:t>Analysis, goal setting, and program design discussions continue</a:t>
          </a:r>
        </a:p>
      </dgm:t>
    </dgm:pt>
    <dgm:pt modelId="{5977942A-975D-48B7-B302-3B2714FFD805}" type="parTrans" cxnId="{8F407CF9-5034-4C7F-B44F-C54118C9186F}">
      <dgm:prSet/>
      <dgm:spPr/>
      <dgm:t>
        <a:bodyPr/>
        <a:lstStyle/>
        <a:p>
          <a:endParaRPr lang="en-US" sz="1400"/>
        </a:p>
      </dgm:t>
    </dgm:pt>
    <dgm:pt modelId="{BC70BC36-7F53-4CE1-97B9-C27FFC7A0582}" type="sibTrans" cxnId="{8F407CF9-5034-4C7F-B44F-C54118C9186F}">
      <dgm:prSet/>
      <dgm:spPr/>
      <dgm:t>
        <a:bodyPr/>
        <a:lstStyle/>
        <a:p>
          <a:endParaRPr lang="en-US" sz="1400"/>
        </a:p>
      </dgm:t>
    </dgm:pt>
    <dgm:pt modelId="{BCDA4373-F5BF-450B-96E8-48A52F1D08D3}">
      <dgm:prSet phldrT="[Text]" custT="1"/>
      <dgm:spPr/>
      <dgm:t>
        <a:bodyPr/>
        <a:lstStyle/>
        <a:p>
          <a:r>
            <a: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September 14, 2018</a:t>
          </a:r>
        </a:p>
        <a:p>
          <a:r>
            <a:rPr lang="en-US" sz="1400" i="1" dirty="0"/>
            <a:t>PAs Submit 2</a:t>
          </a:r>
          <a:r>
            <a:rPr lang="en-US" sz="1400" i="1" baseline="30000" dirty="0"/>
            <a:t>nd</a:t>
          </a:r>
          <a:r>
            <a:rPr lang="en-US" sz="1400" i="1" dirty="0"/>
            <a:t> Draft of Plan</a:t>
          </a:r>
        </a:p>
      </dgm:t>
    </dgm:pt>
    <dgm:pt modelId="{F7F2646C-F036-4452-8912-4C300A9EC06D}" type="parTrans" cxnId="{A1F05D54-77A1-481F-8F04-593192D1BF81}">
      <dgm:prSet/>
      <dgm:spPr/>
      <dgm:t>
        <a:bodyPr/>
        <a:lstStyle/>
        <a:p>
          <a:endParaRPr lang="en-US" sz="1400"/>
        </a:p>
      </dgm:t>
    </dgm:pt>
    <dgm:pt modelId="{50BB74B0-B4FC-4CD4-8A93-6D7A38ECB4E4}" type="sibTrans" cxnId="{A1F05D54-77A1-481F-8F04-593192D1BF81}">
      <dgm:prSet/>
      <dgm:spPr/>
      <dgm:t>
        <a:bodyPr/>
        <a:lstStyle/>
        <a:p>
          <a:endParaRPr lang="en-US" sz="1400"/>
        </a:p>
      </dgm:t>
    </dgm:pt>
    <dgm:pt modelId="{17648AF3-845E-456A-BBDF-6D0FE6D3BCBF}">
      <dgm:prSet phldrT="[Text]" custT="1"/>
      <dgm:spPr>
        <a:ln w="25400">
          <a:solidFill>
            <a:schemeClr val="bg1"/>
          </a:solidFill>
        </a:ln>
      </dgm:spPr>
      <dgm:t>
        <a:bodyPr/>
        <a:lstStyle/>
        <a:p>
          <a:r>
            <a: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October 23, 2018</a:t>
          </a:r>
        </a:p>
        <a:p>
          <a:r>
            <a:rPr lang="en-US" sz="1400" i="1" dirty="0"/>
            <a:t>PAs submit updates to Plan and data tables to the EEAC</a:t>
          </a:r>
        </a:p>
      </dgm:t>
    </dgm:pt>
    <dgm:pt modelId="{C7BE7360-544F-4E1B-82EB-3255D31F70E6}" type="parTrans" cxnId="{37C864B0-16A7-418B-952E-958C5EE4BD9F}">
      <dgm:prSet/>
      <dgm:spPr/>
      <dgm:t>
        <a:bodyPr/>
        <a:lstStyle/>
        <a:p>
          <a:endParaRPr lang="en-US" sz="1400"/>
        </a:p>
      </dgm:t>
    </dgm:pt>
    <dgm:pt modelId="{6213F88B-F06E-4CF5-94BF-1D077B016CFC}" type="sibTrans" cxnId="{37C864B0-16A7-418B-952E-958C5EE4BD9F}">
      <dgm:prSet/>
      <dgm:spPr/>
      <dgm:t>
        <a:bodyPr/>
        <a:lstStyle/>
        <a:p>
          <a:endParaRPr lang="en-US" sz="1400"/>
        </a:p>
      </dgm:t>
    </dgm:pt>
    <dgm:pt modelId="{2E605BED-9CD4-4509-B3C2-8402C1C1E26C}">
      <dgm:prSet phldrT="[Text]" custT="1"/>
      <dgm:spPr>
        <a:ln w="57150"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October 30</a:t>
          </a:r>
          <a:r>
            <a:rPr lang="en-US" sz="1400" b="1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</a:t>
          </a:r>
          <a:r>
            <a: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2018</a:t>
          </a:r>
        </a:p>
        <a:p>
          <a:r>
            <a:rPr lang="en-US" sz="1400" i="1" dirty="0"/>
            <a:t>Council unanimously approved Updated Plan</a:t>
          </a:r>
        </a:p>
      </dgm:t>
    </dgm:pt>
    <dgm:pt modelId="{95484E55-4772-4937-9E1E-C52A35171250}" type="parTrans" cxnId="{50325D29-3553-462D-B020-B3824E8BE304}">
      <dgm:prSet/>
      <dgm:spPr/>
      <dgm:t>
        <a:bodyPr/>
        <a:lstStyle/>
        <a:p>
          <a:endParaRPr lang="en-US" sz="1400"/>
        </a:p>
      </dgm:t>
    </dgm:pt>
    <dgm:pt modelId="{A6467803-46C0-44CD-8B50-FE5F92613A00}" type="sibTrans" cxnId="{50325D29-3553-462D-B020-B3824E8BE304}">
      <dgm:prSet/>
      <dgm:spPr/>
      <dgm:t>
        <a:bodyPr/>
        <a:lstStyle/>
        <a:p>
          <a:endParaRPr lang="en-US" sz="1400"/>
        </a:p>
      </dgm:t>
    </dgm:pt>
    <dgm:pt modelId="{EAC86C6E-8975-431E-988A-33E29299EF30}">
      <dgm:prSet phldrT="[Text]" custT="1"/>
      <dgm:spPr/>
      <dgm:t>
        <a:bodyPr/>
        <a:lstStyle/>
        <a:p>
          <a:r>
            <a: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October 31, 2018</a:t>
          </a:r>
        </a:p>
        <a:p>
          <a:r>
            <a:rPr lang="en-US" sz="1400" b="0" i="1" dirty="0">
              <a:solidFill>
                <a:schemeClr val="bg1"/>
              </a:solidFill>
              <a:effectLst/>
            </a:rPr>
            <a:t>PAs submitted Final Plan to DPU</a:t>
          </a:r>
        </a:p>
      </dgm:t>
    </dgm:pt>
    <dgm:pt modelId="{B7CD32CB-225F-41D2-B094-CC7773B2BF3F}" type="parTrans" cxnId="{C8CC8BBC-4EDD-43F1-A713-A9363BDE1AFA}">
      <dgm:prSet/>
      <dgm:spPr/>
      <dgm:t>
        <a:bodyPr/>
        <a:lstStyle/>
        <a:p>
          <a:endParaRPr lang="en-US" sz="1400"/>
        </a:p>
      </dgm:t>
    </dgm:pt>
    <dgm:pt modelId="{8A5EAF15-1159-47D3-9430-742012F007E5}" type="sibTrans" cxnId="{C8CC8BBC-4EDD-43F1-A713-A9363BDE1AFA}">
      <dgm:prSet/>
      <dgm:spPr/>
      <dgm:t>
        <a:bodyPr/>
        <a:lstStyle/>
        <a:p>
          <a:endParaRPr lang="en-US" sz="1400"/>
        </a:p>
      </dgm:t>
    </dgm:pt>
    <dgm:pt modelId="{1B5CFA56-D87F-44BE-BA9F-33CE3B2E3158}">
      <dgm:prSet phldrT="[Text]" custT="1"/>
      <dgm:spPr/>
      <dgm:t>
        <a:bodyPr/>
        <a:lstStyle/>
        <a:p>
          <a:r>
            <a: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January 2019 </a:t>
          </a:r>
          <a:endParaRPr lang="en-US" sz="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endParaRPr lang="en-US" sz="400" b="0" i="1" dirty="0">
            <a:solidFill>
              <a:schemeClr val="bg1"/>
            </a:solidFill>
            <a:effectLst/>
          </a:endParaRPr>
        </a:p>
        <a:p>
          <a:r>
            <a:rPr lang="en-US" sz="1400" b="0" i="1" dirty="0">
              <a:solidFill>
                <a:schemeClr val="bg1"/>
              </a:solidFill>
              <a:effectLst/>
            </a:rPr>
            <a:t>Approval by the DPU</a:t>
          </a:r>
        </a:p>
      </dgm:t>
    </dgm:pt>
    <dgm:pt modelId="{DB2D7156-A9AD-4936-B823-FC2D5DBDBF32}" type="parTrans" cxnId="{96ED0FF3-D325-4644-A3FD-1B41C9AE1E6F}">
      <dgm:prSet/>
      <dgm:spPr/>
      <dgm:t>
        <a:bodyPr/>
        <a:lstStyle/>
        <a:p>
          <a:endParaRPr lang="en-US"/>
        </a:p>
      </dgm:t>
    </dgm:pt>
    <dgm:pt modelId="{3C778F81-D080-4736-A417-3D0A5DA103C2}" type="sibTrans" cxnId="{96ED0FF3-D325-4644-A3FD-1B41C9AE1E6F}">
      <dgm:prSet/>
      <dgm:spPr/>
      <dgm:t>
        <a:bodyPr/>
        <a:lstStyle/>
        <a:p>
          <a:endParaRPr lang="en-US"/>
        </a:p>
      </dgm:t>
    </dgm:pt>
    <dgm:pt modelId="{FFAE502B-85F8-4274-A4E6-DBF19A9C5957}" type="pres">
      <dgm:prSet presAssocID="{337F084A-1C13-4E95-B37F-8E35F907B891}" presName="Name0" presStyleCnt="0">
        <dgm:presLayoutVars>
          <dgm:dir/>
          <dgm:resizeHandles/>
        </dgm:presLayoutVars>
      </dgm:prSet>
      <dgm:spPr/>
    </dgm:pt>
    <dgm:pt modelId="{E2A159D8-9EBF-4477-B09E-4E004FE1DE6F}" type="pres">
      <dgm:prSet presAssocID="{7AC8CD12-0D22-4EBE-A384-1E011C90AD38}" presName="compNode" presStyleCnt="0"/>
      <dgm:spPr/>
    </dgm:pt>
    <dgm:pt modelId="{77C4D105-225B-4F04-88DE-DC0665706E3F}" type="pres">
      <dgm:prSet presAssocID="{7AC8CD12-0D22-4EBE-A384-1E011C90AD38}" presName="dummyConnPt" presStyleCnt="0"/>
      <dgm:spPr/>
    </dgm:pt>
    <dgm:pt modelId="{23178FB8-F066-4AD7-ADC8-48056033C749}" type="pres">
      <dgm:prSet presAssocID="{7AC8CD12-0D22-4EBE-A384-1E011C90AD38}" presName="node" presStyleLbl="node1" presStyleIdx="0" presStyleCnt="9">
        <dgm:presLayoutVars>
          <dgm:bulletEnabled val="1"/>
        </dgm:presLayoutVars>
      </dgm:prSet>
      <dgm:spPr/>
    </dgm:pt>
    <dgm:pt modelId="{AC74BAFF-87F4-4E9D-82C1-4DC60637C8F3}" type="pres">
      <dgm:prSet presAssocID="{24E93C5C-BF90-46C0-91E1-E9FE4577FD0F}" presName="sibTrans" presStyleLbl="bgSibTrans2D1" presStyleIdx="0" presStyleCnt="8"/>
      <dgm:spPr/>
    </dgm:pt>
    <dgm:pt modelId="{C825313A-8B01-4476-8646-51C530136C75}" type="pres">
      <dgm:prSet presAssocID="{2AECBA5C-8446-464E-840D-40F07D085818}" presName="compNode" presStyleCnt="0"/>
      <dgm:spPr/>
    </dgm:pt>
    <dgm:pt modelId="{85617692-9D98-4D20-99A0-B7BFB30E5B57}" type="pres">
      <dgm:prSet presAssocID="{2AECBA5C-8446-464E-840D-40F07D085818}" presName="dummyConnPt" presStyleCnt="0"/>
      <dgm:spPr/>
    </dgm:pt>
    <dgm:pt modelId="{46677D7E-4D25-46B3-A0D7-2383F0047845}" type="pres">
      <dgm:prSet presAssocID="{2AECBA5C-8446-464E-840D-40F07D085818}" presName="node" presStyleLbl="node1" presStyleIdx="1" presStyleCnt="9" custScaleY="115210">
        <dgm:presLayoutVars>
          <dgm:bulletEnabled val="1"/>
        </dgm:presLayoutVars>
      </dgm:prSet>
      <dgm:spPr/>
    </dgm:pt>
    <dgm:pt modelId="{1A5969D6-AB12-4301-89EA-5283AF4B518F}" type="pres">
      <dgm:prSet presAssocID="{FBD2018F-CC9C-4D21-B01C-9A8F7C52F3E9}" presName="sibTrans" presStyleLbl="bgSibTrans2D1" presStyleIdx="1" presStyleCnt="8"/>
      <dgm:spPr/>
    </dgm:pt>
    <dgm:pt modelId="{93970F0D-25AC-4E63-ACCC-F37BAF89D472}" type="pres">
      <dgm:prSet presAssocID="{47BDFFD5-AA4A-4933-99AC-3B7E2399A2A5}" presName="compNode" presStyleCnt="0"/>
      <dgm:spPr/>
    </dgm:pt>
    <dgm:pt modelId="{2E5E36EE-1866-4279-B5A3-93A400DA6F41}" type="pres">
      <dgm:prSet presAssocID="{47BDFFD5-AA4A-4933-99AC-3B7E2399A2A5}" presName="dummyConnPt" presStyleCnt="0"/>
      <dgm:spPr/>
    </dgm:pt>
    <dgm:pt modelId="{C25E4D91-1A7A-40DD-BA4C-F1BC515F36A0}" type="pres">
      <dgm:prSet presAssocID="{47BDFFD5-AA4A-4933-99AC-3B7E2399A2A5}" presName="node" presStyleLbl="node1" presStyleIdx="2" presStyleCnt="9">
        <dgm:presLayoutVars>
          <dgm:bulletEnabled val="1"/>
        </dgm:presLayoutVars>
      </dgm:prSet>
      <dgm:spPr/>
    </dgm:pt>
    <dgm:pt modelId="{9FBF9DAB-E03E-470B-B8A2-B2DDB490B14E}" type="pres">
      <dgm:prSet presAssocID="{9CA97F8D-767B-4823-A2EE-84F25C2C7682}" presName="sibTrans" presStyleLbl="bgSibTrans2D1" presStyleIdx="2" presStyleCnt="8"/>
      <dgm:spPr/>
    </dgm:pt>
    <dgm:pt modelId="{5DD88B67-3895-4AB4-BA82-903CE1907A9B}" type="pres">
      <dgm:prSet presAssocID="{FE091920-4231-4A0A-9B62-0E8276401583}" presName="compNode" presStyleCnt="0"/>
      <dgm:spPr/>
    </dgm:pt>
    <dgm:pt modelId="{D51B3DD5-7DEB-4757-AA08-4CED1CDA2215}" type="pres">
      <dgm:prSet presAssocID="{FE091920-4231-4A0A-9B62-0E8276401583}" presName="dummyConnPt" presStyleCnt="0"/>
      <dgm:spPr/>
    </dgm:pt>
    <dgm:pt modelId="{9E5815B3-8591-409B-9A64-36C7F6D926F8}" type="pres">
      <dgm:prSet presAssocID="{FE091920-4231-4A0A-9B62-0E8276401583}" presName="node" presStyleLbl="node1" presStyleIdx="3" presStyleCnt="9">
        <dgm:presLayoutVars>
          <dgm:bulletEnabled val="1"/>
        </dgm:presLayoutVars>
      </dgm:prSet>
      <dgm:spPr/>
    </dgm:pt>
    <dgm:pt modelId="{05EE640F-6350-43F4-B74A-2846293FE9E0}" type="pres">
      <dgm:prSet presAssocID="{BC70BC36-7F53-4CE1-97B9-C27FFC7A0582}" presName="sibTrans" presStyleLbl="bgSibTrans2D1" presStyleIdx="3" presStyleCnt="8"/>
      <dgm:spPr/>
    </dgm:pt>
    <dgm:pt modelId="{68622F6C-DAB3-46AA-B9AA-6279B12EAA84}" type="pres">
      <dgm:prSet presAssocID="{BCDA4373-F5BF-450B-96E8-48A52F1D08D3}" presName="compNode" presStyleCnt="0"/>
      <dgm:spPr/>
    </dgm:pt>
    <dgm:pt modelId="{635D05E6-66E8-45F8-9A8A-70EC8FEE916E}" type="pres">
      <dgm:prSet presAssocID="{BCDA4373-F5BF-450B-96E8-48A52F1D08D3}" presName="dummyConnPt" presStyleCnt="0"/>
      <dgm:spPr/>
    </dgm:pt>
    <dgm:pt modelId="{CBF40E7B-264D-421E-B09A-A7C017ABDF08}" type="pres">
      <dgm:prSet presAssocID="{BCDA4373-F5BF-450B-96E8-48A52F1D08D3}" presName="node" presStyleLbl="node1" presStyleIdx="4" presStyleCnt="9">
        <dgm:presLayoutVars>
          <dgm:bulletEnabled val="1"/>
        </dgm:presLayoutVars>
      </dgm:prSet>
      <dgm:spPr/>
    </dgm:pt>
    <dgm:pt modelId="{44D66C7A-299B-4805-AD98-CC94B245010D}" type="pres">
      <dgm:prSet presAssocID="{50BB74B0-B4FC-4CD4-8A93-6D7A38ECB4E4}" presName="sibTrans" presStyleLbl="bgSibTrans2D1" presStyleIdx="4" presStyleCnt="8"/>
      <dgm:spPr/>
    </dgm:pt>
    <dgm:pt modelId="{3DD0C7A0-0325-483B-806F-FF956E634B53}" type="pres">
      <dgm:prSet presAssocID="{17648AF3-845E-456A-BBDF-6D0FE6D3BCBF}" presName="compNode" presStyleCnt="0"/>
      <dgm:spPr/>
    </dgm:pt>
    <dgm:pt modelId="{C965609B-FE9D-4711-A44E-F5D79E5F196C}" type="pres">
      <dgm:prSet presAssocID="{17648AF3-845E-456A-BBDF-6D0FE6D3BCBF}" presName="dummyConnPt" presStyleCnt="0"/>
      <dgm:spPr/>
    </dgm:pt>
    <dgm:pt modelId="{8196D991-4159-46E4-AF8D-6C7A0DB33134}" type="pres">
      <dgm:prSet presAssocID="{17648AF3-845E-456A-BBDF-6D0FE6D3BCBF}" presName="node" presStyleLbl="node1" presStyleIdx="5" presStyleCnt="9">
        <dgm:presLayoutVars>
          <dgm:bulletEnabled val="1"/>
        </dgm:presLayoutVars>
      </dgm:prSet>
      <dgm:spPr/>
    </dgm:pt>
    <dgm:pt modelId="{E2BD1491-6C69-4C2E-9886-4BF97DB5DAB6}" type="pres">
      <dgm:prSet presAssocID="{6213F88B-F06E-4CF5-94BF-1D077B016CFC}" presName="sibTrans" presStyleLbl="bgSibTrans2D1" presStyleIdx="5" presStyleCnt="8"/>
      <dgm:spPr/>
    </dgm:pt>
    <dgm:pt modelId="{58C72B03-4122-423C-AE59-DB0A98F1CEE9}" type="pres">
      <dgm:prSet presAssocID="{2E605BED-9CD4-4509-B3C2-8402C1C1E26C}" presName="compNode" presStyleCnt="0"/>
      <dgm:spPr/>
    </dgm:pt>
    <dgm:pt modelId="{14D4D3C1-B19F-4055-A5E1-618314FEEA05}" type="pres">
      <dgm:prSet presAssocID="{2E605BED-9CD4-4509-B3C2-8402C1C1E26C}" presName="dummyConnPt" presStyleCnt="0"/>
      <dgm:spPr/>
    </dgm:pt>
    <dgm:pt modelId="{1FE4444E-26B6-4CB6-B126-E6699CC3E72F}" type="pres">
      <dgm:prSet presAssocID="{2E605BED-9CD4-4509-B3C2-8402C1C1E26C}" presName="node" presStyleLbl="node1" presStyleIdx="6" presStyleCnt="9">
        <dgm:presLayoutVars>
          <dgm:bulletEnabled val="1"/>
        </dgm:presLayoutVars>
      </dgm:prSet>
      <dgm:spPr/>
    </dgm:pt>
    <dgm:pt modelId="{D2780AB0-A22F-479F-9BCF-4F2B11B3EA07}" type="pres">
      <dgm:prSet presAssocID="{A6467803-46C0-44CD-8B50-FE5F92613A00}" presName="sibTrans" presStyleLbl="bgSibTrans2D1" presStyleIdx="6" presStyleCnt="8"/>
      <dgm:spPr/>
    </dgm:pt>
    <dgm:pt modelId="{B799C908-892D-4692-AB0E-811D913460F6}" type="pres">
      <dgm:prSet presAssocID="{EAC86C6E-8975-431E-988A-33E29299EF30}" presName="compNode" presStyleCnt="0"/>
      <dgm:spPr/>
    </dgm:pt>
    <dgm:pt modelId="{9C61DB8E-2C2E-492E-91FE-242B23BCA3D0}" type="pres">
      <dgm:prSet presAssocID="{EAC86C6E-8975-431E-988A-33E29299EF30}" presName="dummyConnPt" presStyleCnt="0"/>
      <dgm:spPr/>
    </dgm:pt>
    <dgm:pt modelId="{52CED932-D156-4089-8BEF-E0D2EE39B013}" type="pres">
      <dgm:prSet presAssocID="{EAC86C6E-8975-431E-988A-33E29299EF30}" presName="node" presStyleLbl="node1" presStyleIdx="7" presStyleCnt="9">
        <dgm:presLayoutVars>
          <dgm:bulletEnabled val="1"/>
        </dgm:presLayoutVars>
      </dgm:prSet>
      <dgm:spPr/>
    </dgm:pt>
    <dgm:pt modelId="{69D3AB99-3B07-4F17-BD58-7AAD84729681}" type="pres">
      <dgm:prSet presAssocID="{8A5EAF15-1159-47D3-9430-742012F007E5}" presName="sibTrans" presStyleLbl="bgSibTrans2D1" presStyleIdx="7" presStyleCnt="8"/>
      <dgm:spPr/>
    </dgm:pt>
    <dgm:pt modelId="{C57FFFC1-F2F9-4EF1-AEE3-3604F3F9DABD}" type="pres">
      <dgm:prSet presAssocID="{1B5CFA56-D87F-44BE-BA9F-33CE3B2E3158}" presName="compNode" presStyleCnt="0"/>
      <dgm:spPr/>
    </dgm:pt>
    <dgm:pt modelId="{E76F19A6-01DF-4C70-A3F1-9D5C0A11C7B0}" type="pres">
      <dgm:prSet presAssocID="{1B5CFA56-D87F-44BE-BA9F-33CE3B2E3158}" presName="dummyConnPt" presStyleCnt="0"/>
      <dgm:spPr/>
    </dgm:pt>
    <dgm:pt modelId="{32974424-1527-4689-8CCF-A8B3A8B45621}" type="pres">
      <dgm:prSet presAssocID="{1B5CFA56-D87F-44BE-BA9F-33CE3B2E3158}" presName="node" presStyleLbl="node1" presStyleIdx="8" presStyleCnt="9">
        <dgm:presLayoutVars>
          <dgm:bulletEnabled val="1"/>
        </dgm:presLayoutVars>
      </dgm:prSet>
      <dgm:spPr/>
    </dgm:pt>
  </dgm:ptLst>
  <dgm:cxnLst>
    <dgm:cxn modelId="{9DB84407-6100-45DF-A625-80D6E8F62B45}" type="presOf" srcId="{6213F88B-F06E-4CF5-94BF-1D077B016CFC}" destId="{E2BD1491-6C69-4C2E-9886-4BF97DB5DAB6}" srcOrd="0" destOrd="0" presId="urn:microsoft.com/office/officeart/2005/8/layout/bProcess4"/>
    <dgm:cxn modelId="{3A2CCC0A-C23D-4E86-A738-6C938A53D5C1}" type="presOf" srcId="{7AC8CD12-0D22-4EBE-A384-1E011C90AD38}" destId="{23178FB8-F066-4AD7-ADC8-48056033C749}" srcOrd="0" destOrd="0" presId="urn:microsoft.com/office/officeart/2005/8/layout/bProcess4"/>
    <dgm:cxn modelId="{9FE83015-2B08-4AEB-A99B-B4463B372FFF}" srcId="{337F084A-1C13-4E95-B37F-8E35F907B891}" destId="{2AECBA5C-8446-464E-840D-40F07D085818}" srcOrd="1" destOrd="0" parTransId="{F518B007-422F-42CA-8337-7752165226AC}" sibTransId="{FBD2018F-CC9C-4D21-B01C-9A8F7C52F3E9}"/>
    <dgm:cxn modelId="{0DF3711A-886A-4340-887F-1C6C76DADDD2}" type="presOf" srcId="{9CA97F8D-767B-4823-A2EE-84F25C2C7682}" destId="{9FBF9DAB-E03E-470B-B8A2-B2DDB490B14E}" srcOrd="0" destOrd="0" presId="urn:microsoft.com/office/officeart/2005/8/layout/bProcess4"/>
    <dgm:cxn modelId="{89185821-4BE6-4E6E-8FA5-E28DA3130482}" type="presOf" srcId="{2E605BED-9CD4-4509-B3C2-8402C1C1E26C}" destId="{1FE4444E-26B6-4CB6-B126-E6699CC3E72F}" srcOrd="0" destOrd="0" presId="urn:microsoft.com/office/officeart/2005/8/layout/bProcess4"/>
    <dgm:cxn modelId="{17813824-5BDB-45D5-9248-FB9CE194CD0F}" type="presOf" srcId="{EAC86C6E-8975-431E-988A-33E29299EF30}" destId="{52CED932-D156-4089-8BEF-E0D2EE39B013}" srcOrd="0" destOrd="0" presId="urn:microsoft.com/office/officeart/2005/8/layout/bProcess4"/>
    <dgm:cxn modelId="{E4761C27-8123-41BC-B600-AB58F279977D}" type="presOf" srcId="{50BB74B0-B4FC-4CD4-8A93-6D7A38ECB4E4}" destId="{44D66C7A-299B-4805-AD98-CC94B245010D}" srcOrd="0" destOrd="0" presId="urn:microsoft.com/office/officeart/2005/8/layout/bProcess4"/>
    <dgm:cxn modelId="{50325D29-3553-462D-B020-B3824E8BE304}" srcId="{337F084A-1C13-4E95-B37F-8E35F907B891}" destId="{2E605BED-9CD4-4509-B3C2-8402C1C1E26C}" srcOrd="6" destOrd="0" parTransId="{95484E55-4772-4937-9E1E-C52A35171250}" sibTransId="{A6467803-46C0-44CD-8B50-FE5F92613A00}"/>
    <dgm:cxn modelId="{C4B86A2A-93C2-4F5C-A723-360DFE221038}" type="presOf" srcId="{8A5EAF15-1159-47D3-9430-742012F007E5}" destId="{69D3AB99-3B07-4F17-BD58-7AAD84729681}" srcOrd="0" destOrd="0" presId="urn:microsoft.com/office/officeart/2005/8/layout/bProcess4"/>
    <dgm:cxn modelId="{11DFA32C-AB2E-404C-A67E-9EB5A4AD008A}" srcId="{337F084A-1C13-4E95-B37F-8E35F907B891}" destId="{47BDFFD5-AA4A-4933-99AC-3B7E2399A2A5}" srcOrd="2" destOrd="0" parTransId="{B783912D-4BE0-4987-9B07-861110968E41}" sibTransId="{9CA97F8D-767B-4823-A2EE-84F25C2C7682}"/>
    <dgm:cxn modelId="{68A9872E-C8D3-459E-9490-A980E7F954AC}" type="presOf" srcId="{47BDFFD5-AA4A-4933-99AC-3B7E2399A2A5}" destId="{C25E4D91-1A7A-40DD-BA4C-F1BC515F36A0}" srcOrd="0" destOrd="0" presId="urn:microsoft.com/office/officeart/2005/8/layout/bProcess4"/>
    <dgm:cxn modelId="{D3EF3D33-0F41-4990-8C3E-F1BFF03EF2D8}" type="presOf" srcId="{17648AF3-845E-456A-BBDF-6D0FE6D3BCBF}" destId="{8196D991-4159-46E4-AF8D-6C7A0DB33134}" srcOrd="0" destOrd="0" presId="urn:microsoft.com/office/officeart/2005/8/layout/bProcess4"/>
    <dgm:cxn modelId="{7A700D6D-BA9F-4422-966D-B391EE7485D7}" type="presOf" srcId="{BCDA4373-F5BF-450B-96E8-48A52F1D08D3}" destId="{CBF40E7B-264D-421E-B09A-A7C017ABDF08}" srcOrd="0" destOrd="0" presId="urn:microsoft.com/office/officeart/2005/8/layout/bProcess4"/>
    <dgm:cxn modelId="{A1F05D54-77A1-481F-8F04-593192D1BF81}" srcId="{337F084A-1C13-4E95-B37F-8E35F907B891}" destId="{BCDA4373-F5BF-450B-96E8-48A52F1D08D3}" srcOrd="4" destOrd="0" parTransId="{F7F2646C-F036-4452-8912-4C300A9EC06D}" sibTransId="{50BB74B0-B4FC-4CD4-8A93-6D7A38ECB4E4}"/>
    <dgm:cxn modelId="{5E0EF47B-D28A-4715-BB6A-3559359E1E31}" type="presOf" srcId="{337F084A-1C13-4E95-B37F-8E35F907B891}" destId="{FFAE502B-85F8-4274-A4E6-DBF19A9C5957}" srcOrd="0" destOrd="0" presId="urn:microsoft.com/office/officeart/2005/8/layout/bProcess4"/>
    <dgm:cxn modelId="{6B77A58C-8B95-4744-A83A-D2E00BFB1452}" type="presOf" srcId="{FE091920-4231-4A0A-9B62-0E8276401583}" destId="{9E5815B3-8591-409B-9A64-36C7F6D926F8}" srcOrd="0" destOrd="0" presId="urn:microsoft.com/office/officeart/2005/8/layout/bProcess4"/>
    <dgm:cxn modelId="{909B1C93-C102-4A4D-AEB1-F776E3A08B40}" type="presOf" srcId="{FBD2018F-CC9C-4D21-B01C-9A8F7C52F3E9}" destId="{1A5969D6-AB12-4301-89EA-5283AF4B518F}" srcOrd="0" destOrd="0" presId="urn:microsoft.com/office/officeart/2005/8/layout/bProcess4"/>
    <dgm:cxn modelId="{BDA3B796-48D4-4EE1-B7B1-3FB3495E64B1}" srcId="{337F084A-1C13-4E95-B37F-8E35F907B891}" destId="{7AC8CD12-0D22-4EBE-A384-1E011C90AD38}" srcOrd="0" destOrd="0" parTransId="{76EC5185-3F82-4566-AF0C-660B561BE90B}" sibTransId="{24E93C5C-BF90-46C0-91E1-E9FE4577FD0F}"/>
    <dgm:cxn modelId="{032B54AF-4322-4B81-AE07-650666E0B7F9}" type="presOf" srcId="{BC70BC36-7F53-4CE1-97B9-C27FFC7A0582}" destId="{05EE640F-6350-43F4-B74A-2846293FE9E0}" srcOrd="0" destOrd="0" presId="urn:microsoft.com/office/officeart/2005/8/layout/bProcess4"/>
    <dgm:cxn modelId="{37C864B0-16A7-418B-952E-958C5EE4BD9F}" srcId="{337F084A-1C13-4E95-B37F-8E35F907B891}" destId="{17648AF3-845E-456A-BBDF-6D0FE6D3BCBF}" srcOrd="5" destOrd="0" parTransId="{C7BE7360-544F-4E1B-82EB-3255D31F70E6}" sibTransId="{6213F88B-F06E-4CF5-94BF-1D077B016CFC}"/>
    <dgm:cxn modelId="{C8CC8BBC-4EDD-43F1-A713-A9363BDE1AFA}" srcId="{337F084A-1C13-4E95-B37F-8E35F907B891}" destId="{EAC86C6E-8975-431E-988A-33E29299EF30}" srcOrd="7" destOrd="0" parTransId="{B7CD32CB-225F-41D2-B094-CC7773B2BF3F}" sibTransId="{8A5EAF15-1159-47D3-9430-742012F007E5}"/>
    <dgm:cxn modelId="{2CE37BCE-EC18-4D32-BD41-F2DF8489DE69}" type="presOf" srcId="{24E93C5C-BF90-46C0-91E1-E9FE4577FD0F}" destId="{AC74BAFF-87F4-4E9D-82C1-4DC60637C8F3}" srcOrd="0" destOrd="0" presId="urn:microsoft.com/office/officeart/2005/8/layout/bProcess4"/>
    <dgm:cxn modelId="{A6ABC3D9-E175-49F2-AAB2-1E551F97E02F}" type="presOf" srcId="{A6467803-46C0-44CD-8B50-FE5F92613A00}" destId="{D2780AB0-A22F-479F-9BCF-4F2B11B3EA07}" srcOrd="0" destOrd="0" presId="urn:microsoft.com/office/officeart/2005/8/layout/bProcess4"/>
    <dgm:cxn modelId="{684CC4E2-585E-45C5-828E-F7C0D31B1226}" type="presOf" srcId="{1B5CFA56-D87F-44BE-BA9F-33CE3B2E3158}" destId="{32974424-1527-4689-8CCF-A8B3A8B45621}" srcOrd="0" destOrd="0" presId="urn:microsoft.com/office/officeart/2005/8/layout/bProcess4"/>
    <dgm:cxn modelId="{96ED0FF3-D325-4644-A3FD-1B41C9AE1E6F}" srcId="{337F084A-1C13-4E95-B37F-8E35F907B891}" destId="{1B5CFA56-D87F-44BE-BA9F-33CE3B2E3158}" srcOrd="8" destOrd="0" parTransId="{DB2D7156-A9AD-4936-B823-FC2D5DBDBF32}" sibTransId="{3C778F81-D080-4736-A417-3D0A5DA103C2}"/>
    <dgm:cxn modelId="{C5425DF8-06A8-4CAC-A003-BB208FCAFB03}" type="presOf" srcId="{2AECBA5C-8446-464E-840D-40F07D085818}" destId="{46677D7E-4D25-46B3-A0D7-2383F0047845}" srcOrd="0" destOrd="0" presId="urn:microsoft.com/office/officeart/2005/8/layout/bProcess4"/>
    <dgm:cxn modelId="{8F407CF9-5034-4C7F-B44F-C54118C9186F}" srcId="{337F084A-1C13-4E95-B37F-8E35F907B891}" destId="{FE091920-4231-4A0A-9B62-0E8276401583}" srcOrd="3" destOrd="0" parTransId="{5977942A-975D-48B7-B302-3B2714FFD805}" sibTransId="{BC70BC36-7F53-4CE1-97B9-C27FFC7A0582}"/>
    <dgm:cxn modelId="{3A8288B4-B5C2-4E0D-B081-435CB70723B3}" type="presParOf" srcId="{FFAE502B-85F8-4274-A4E6-DBF19A9C5957}" destId="{E2A159D8-9EBF-4477-B09E-4E004FE1DE6F}" srcOrd="0" destOrd="0" presId="urn:microsoft.com/office/officeart/2005/8/layout/bProcess4"/>
    <dgm:cxn modelId="{0A1C57D5-98D4-4BDD-9185-0549E7007B09}" type="presParOf" srcId="{E2A159D8-9EBF-4477-B09E-4E004FE1DE6F}" destId="{77C4D105-225B-4F04-88DE-DC0665706E3F}" srcOrd="0" destOrd="0" presId="urn:microsoft.com/office/officeart/2005/8/layout/bProcess4"/>
    <dgm:cxn modelId="{17D093CD-25DD-4610-AD67-2C5CC2A84817}" type="presParOf" srcId="{E2A159D8-9EBF-4477-B09E-4E004FE1DE6F}" destId="{23178FB8-F066-4AD7-ADC8-48056033C749}" srcOrd="1" destOrd="0" presId="urn:microsoft.com/office/officeart/2005/8/layout/bProcess4"/>
    <dgm:cxn modelId="{C7FFF03A-F98E-40D8-BC58-470DBB7ECB50}" type="presParOf" srcId="{FFAE502B-85F8-4274-A4E6-DBF19A9C5957}" destId="{AC74BAFF-87F4-4E9D-82C1-4DC60637C8F3}" srcOrd="1" destOrd="0" presId="urn:microsoft.com/office/officeart/2005/8/layout/bProcess4"/>
    <dgm:cxn modelId="{74BAE575-8DA3-4DB0-AFBB-BAD00B5E07DC}" type="presParOf" srcId="{FFAE502B-85F8-4274-A4E6-DBF19A9C5957}" destId="{C825313A-8B01-4476-8646-51C530136C75}" srcOrd="2" destOrd="0" presId="urn:microsoft.com/office/officeart/2005/8/layout/bProcess4"/>
    <dgm:cxn modelId="{816D6745-88C7-4969-9B52-ED6F770F148A}" type="presParOf" srcId="{C825313A-8B01-4476-8646-51C530136C75}" destId="{85617692-9D98-4D20-99A0-B7BFB30E5B57}" srcOrd="0" destOrd="0" presId="urn:microsoft.com/office/officeart/2005/8/layout/bProcess4"/>
    <dgm:cxn modelId="{D4DEFFED-9D8D-4454-B827-487A1414E99E}" type="presParOf" srcId="{C825313A-8B01-4476-8646-51C530136C75}" destId="{46677D7E-4D25-46B3-A0D7-2383F0047845}" srcOrd="1" destOrd="0" presId="urn:microsoft.com/office/officeart/2005/8/layout/bProcess4"/>
    <dgm:cxn modelId="{46249899-8F3A-4069-B186-ED6FB8ACF0BF}" type="presParOf" srcId="{FFAE502B-85F8-4274-A4E6-DBF19A9C5957}" destId="{1A5969D6-AB12-4301-89EA-5283AF4B518F}" srcOrd="3" destOrd="0" presId="urn:microsoft.com/office/officeart/2005/8/layout/bProcess4"/>
    <dgm:cxn modelId="{23C66A85-1CA5-4EB8-BBAE-D2D75228A9D4}" type="presParOf" srcId="{FFAE502B-85F8-4274-A4E6-DBF19A9C5957}" destId="{93970F0D-25AC-4E63-ACCC-F37BAF89D472}" srcOrd="4" destOrd="0" presId="urn:microsoft.com/office/officeart/2005/8/layout/bProcess4"/>
    <dgm:cxn modelId="{13D64247-2756-4F95-A326-AE0B0C257ECF}" type="presParOf" srcId="{93970F0D-25AC-4E63-ACCC-F37BAF89D472}" destId="{2E5E36EE-1866-4279-B5A3-93A400DA6F41}" srcOrd="0" destOrd="0" presId="urn:microsoft.com/office/officeart/2005/8/layout/bProcess4"/>
    <dgm:cxn modelId="{D170C20A-5F27-4AF6-9EE0-ADBD9B8A0962}" type="presParOf" srcId="{93970F0D-25AC-4E63-ACCC-F37BAF89D472}" destId="{C25E4D91-1A7A-40DD-BA4C-F1BC515F36A0}" srcOrd="1" destOrd="0" presId="urn:microsoft.com/office/officeart/2005/8/layout/bProcess4"/>
    <dgm:cxn modelId="{7C99B626-6563-4083-8EE0-A1496F802ECC}" type="presParOf" srcId="{FFAE502B-85F8-4274-A4E6-DBF19A9C5957}" destId="{9FBF9DAB-E03E-470B-B8A2-B2DDB490B14E}" srcOrd="5" destOrd="0" presId="urn:microsoft.com/office/officeart/2005/8/layout/bProcess4"/>
    <dgm:cxn modelId="{4A5495E5-108F-4C6D-8A8F-C70B78B1ED99}" type="presParOf" srcId="{FFAE502B-85F8-4274-A4E6-DBF19A9C5957}" destId="{5DD88B67-3895-4AB4-BA82-903CE1907A9B}" srcOrd="6" destOrd="0" presId="urn:microsoft.com/office/officeart/2005/8/layout/bProcess4"/>
    <dgm:cxn modelId="{7171C2D0-CCA9-46B5-9A96-555DAED32E2E}" type="presParOf" srcId="{5DD88B67-3895-4AB4-BA82-903CE1907A9B}" destId="{D51B3DD5-7DEB-4757-AA08-4CED1CDA2215}" srcOrd="0" destOrd="0" presId="urn:microsoft.com/office/officeart/2005/8/layout/bProcess4"/>
    <dgm:cxn modelId="{AE8276F1-20B8-43B5-B068-3FF085E72E3A}" type="presParOf" srcId="{5DD88B67-3895-4AB4-BA82-903CE1907A9B}" destId="{9E5815B3-8591-409B-9A64-36C7F6D926F8}" srcOrd="1" destOrd="0" presId="urn:microsoft.com/office/officeart/2005/8/layout/bProcess4"/>
    <dgm:cxn modelId="{E2C263B2-10CD-40F4-BA2C-A10384AF859B}" type="presParOf" srcId="{FFAE502B-85F8-4274-A4E6-DBF19A9C5957}" destId="{05EE640F-6350-43F4-B74A-2846293FE9E0}" srcOrd="7" destOrd="0" presId="urn:microsoft.com/office/officeart/2005/8/layout/bProcess4"/>
    <dgm:cxn modelId="{1DBC7E15-5CAA-4B7B-88FD-2B4435160714}" type="presParOf" srcId="{FFAE502B-85F8-4274-A4E6-DBF19A9C5957}" destId="{68622F6C-DAB3-46AA-B9AA-6279B12EAA84}" srcOrd="8" destOrd="0" presId="urn:microsoft.com/office/officeart/2005/8/layout/bProcess4"/>
    <dgm:cxn modelId="{9A0318EE-D06D-47BD-87E6-1DD937738D53}" type="presParOf" srcId="{68622F6C-DAB3-46AA-B9AA-6279B12EAA84}" destId="{635D05E6-66E8-45F8-9A8A-70EC8FEE916E}" srcOrd="0" destOrd="0" presId="urn:microsoft.com/office/officeart/2005/8/layout/bProcess4"/>
    <dgm:cxn modelId="{5F41F362-C04B-4D98-9E79-D39008A07864}" type="presParOf" srcId="{68622F6C-DAB3-46AA-B9AA-6279B12EAA84}" destId="{CBF40E7B-264D-421E-B09A-A7C017ABDF08}" srcOrd="1" destOrd="0" presId="urn:microsoft.com/office/officeart/2005/8/layout/bProcess4"/>
    <dgm:cxn modelId="{94C24CED-AB68-4AB8-A6E1-09B2C77F5F07}" type="presParOf" srcId="{FFAE502B-85F8-4274-A4E6-DBF19A9C5957}" destId="{44D66C7A-299B-4805-AD98-CC94B245010D}" srcOrd="9" destOrd="0" presId="urn:microsoft.com/office/officeart/2005/8/layout/bProcess4"/>
    <dgm:cxn modelId="{AA182BD5-28CC-400E-98EC-460FCAD99935}" type="presParOf" srcId="{FFAE502B-85F8-4274-A4E6-DBF19A9C5957}" destId="{3DD0C7A0-0325-483B-806F-FF956E634B53}" srcOrd="10" destOrd="0" presId="urn:microsoft.com/office/officeart/2005/8/layout/bProcess4"/>
    <dgm:cxn modelId="{779619DA-EE01-4C2C-ACEA-2752C278A819}" type="presParOf" srcId="{3DD0C7A0-0325-483B-806F-FF956E634B53}" destId="{C965609B-FE9D-4711-A44E-F5D79E5F196C}" srcOrd="0" destOrd="0" presId="urn:microsoft.com/office/officeart/2005/8/layout/bProcess4"/>
    <dgm:cxn modelId="{E27B264B-1DEA-486D-8F9C-D4E0BF2A66CE}" type="presParOf" srcId="{3DD0C7A0-0325-483B-806F-FF956E634B53}" destId="{8196D991-4159-46E4-AF8D-6C7A0DB33134}" srcOrd="1" destOrd="0" presId="urn:microsoft.com/office/officeart/2005/8/layout/bProcess4"/>
    <dgm:cxn modelId="{930E78B3-1701-41C7-8345-719EC16E3525}" type="presParOf" srcId="{FFAE502B-85F8-4274-A4E6-DBF19A9C5957}" destId="{E2BD1491-6C69-4C2E-9886-4BF97DB5DAB6}" srcOrd="11" destOrd="0" presId="urn:microsoft.com/office/officeart/2005/8/layout/bProcess4"/>
    <dgm:cxn modelId="{9A43F99C-9368-4E35-9B75-FEB76EEC2618}" type="presParOf" srcId="{FFAE502B-85F8-4274-A4E6-DBF19A9C5957}" destId="{58C72B03-4122-423C-AE59-DB0A98F1CEE9}" srcOrd="12" destOrd="0" presId="urn:microsoft.com/office/officeart/2005/8/layout/bProcess4"/>
    <dgm:cxn modelId="{B29C9A9F-B27D-493D-97F3-F10BB227A5E0}" type="presParOf" srcId="{58C72B03-4122-423C-AE59-DB0A98F1CEE9}" destId="{14D4D3C1-B19F-4055-A5E1-618314FEEA05}" srcOrd="0" destOrd="0" presId="urn:microsoft.com/office/officeart/2005/8/layout/bProcess4"/>
    <dgm:cxn modelId="{F212E6BC-D411-440F-ABD1-D80361E4CC59}" type="presParOf" srcId="{58C72B03-4122-423C-AE59-DB0A98F1CEE9}" destId="{1FE4444E-26B6-4CB6-B126-E6699CC3E72F}" srcOrd="1" destOrd="0" presId="urn:microsoft.com/office/officeart/2005/8/layout/bProcess4"/>
    <dgm:cxn modelId="{E2D4C655-151F-4155-9521-73A2AC57812E}" type="presParOf" srcId="{FFAE502B-85F8-4274-A4E6-DBF19A9C5957}" destId="{D2780AB0-A22F-479F-9BCF-4F2B11B3EA07}" srcOrd="13" destOrd="0" presId="urn:microsoft.com/office/officeart/2005/8/layout/bProcess4"/>
    <dgm:cxn modelId="{839D0BFA-48D0-4782-8DF0-7507D8739945}" type="presParOf" srcId="{FFAE502B-85F8-4274-A4E6-DBF19A9C5957}" destId="{B799C908-892D-4692-AB0E-811D913460F6}" srcOrd="14" destOrd="0" presId="urn:microsoft.com/office/officeart/2005/8/layout/bProcess4"/>
    <dgm:cxn modelId="{B21AB9AC-A8B1-4A24-B46D-3502CE6F7E48}" type="presParOf" srcId="{B799C908-892D-4692-AB0E-811D913460F6}" destId="{9C61DB8E-2C2E-492E-91FE-242B23BCA3D0}" srcOrd="0" destOrd="0" presId="urn:microsoft.com/office/officeart/2005/8/layout/bProcess4"/>
    <dgm:cxn modelId="{D153CEF6-3DF6-4F24-A383-97FE5F3F0C0B}" type="presParOf" srcId="{B799C908-892D-4692-AB0E-811D913460F6}" destId="{52CED932-D156-4089-8BEF-E0D2EE39B013}" srcOrd="1" destOrd="0" presId="urn:microsoft.com/office/officeart/2005/8/layout/bProcess4"/>
    <dgm:cxn modelId="{3D8B80DF-FEB7-4C65-A597-FA5EB4A1618F}" type="presParOf" srcId="{FFAE502B-85F8-4274-A4E6-DBF19A9C5957}" destId="{69D3AB99-3B07-4F17-BD58-7AAD84729681}" srcOrd="15" destOrd="0" presId="urn:microsoft.com/office/officeart/2005/8/layout/bProcess4"/>
    <dgm:cxn modelId="{DCC0FEC8-B5F1-4AC9-9DB0-E16C7019C04E}" type="presParOf" srcId="{FFAE502B-85F8-4274-A4E6-DBF19A9C5957}" destId="{C57FFFC1-F2F9-4EF1-AEE3-3604F3F9DABD}" srcOrd="16" destOrd="0" presId="urn:microsoft.com/office/officeart/2005/8/layout/bProcess4"/>
    <dgm:cxn modelId="{06A330F5-3186-40D3-A2F2-8D8D7F5DC683}" type="presParOf" srcId="{C57FFFC1-F2F9-4EF1-AEE3-3604F3F9DABD}" destId="{E76F19A6-01DF-4C70-A3F1-9D5C0A11C7B0}" srcOrd="0" destOrd="0" presId="urn:microsoft.com/office/officeart/2005/8/layout/bProcess4"/>
    <dgm:cxn modelId="{E1926D84-6A0A-425C-897E-C877A321E856}" type="presParOf" srcId="{C57FFFC1-F2F9-4EF1-AEE3-3604F3F9DABD}" destId="{32974424-1527-4689-8CCF-A8B3A8B45621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9A8FE62-D433-4298-9644-2DBF35FC6E42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54E9EC5-DEA7-4548-8028-01E285AE88F8}">
      <dgm:prSet/>
      <dgm:spPr/>
      <dgm:t>
        <a:bodyPr/>
        <a:lstStyle/>
        <a:p>
          <a:r>
            <a:rPr lang="en-US" dirty="0"/>
            <a:t>A statewide municipal and community partnership strategy to secure additional savings for communities we serve</a:t>
          </a:r>
        </a:p>
      </dgm:t>
    </dgm:pt>
    <dgm:pt modelId="{20DDC6C0-6835-48E1-A0F5-2DC05B6EA5E7}" type="parTrans" cxnId="{C965B478-1DD5-43FE-9E8B-6EEDC88B4D8B}">
      <dgm:prSet/>
      <dgm:spPr/>
      <dgm:t>
        <a:bodyPr/>
        <a:lstStyle/>
        <a:p>
          <a:endParaRPr lang="en-US"/>
        </a:p>
      </dgm:t>
    </dgm:pt>
    <dgm:pt modelId="{6396091D-725E-499C-9DC8-7785B84F0E6F}" type="sibTrans" cxnId="{C965B478-1DD5-43FE-9E8B-6EEDC88B4D8B}">
      <dgm:prSet/>
      <dgm:spPr/>
      <dgm:t>
        <a:bodyPr/>
        <a:lstStyle/>
        <a:p>
          <a:endParaRPr lang="en-US"/>
        </a:p>
      </dgm:t>
    </dgm:pt>
    <dgm:pt modelId="{FCE269FA-BDC5-4666-8587-CDB2DDFB40FE}">
      <dgm:prSet/>
      <dgm:spPr/>
      <dgm:t>
        <a:bodyPr/>
        <a:lstStyle/>
        <a:p>
          <a:r>
            <a:rPr lang="en-US" dirty="0"/>
            <a:t>Partnering with municipalities and communities is a critical pathway, particularly to gain insights on reaching renters/landlords and multilingual populations. </a:t>
          </a:r>
        </a:p>
      </dgm:t>
    </dgm:pt>
    <dgm:pt modelId="{8EC68353-4650-44DE-B7A6-7A61172E79E2}" type="parTrans" cxnId="{08E43333-98DD-41EB-8276-5C842B5163E6}">
      <dgm:prSet/>
      <dgm:spPr/>
      <dgm:t>
        <a:bodyPr/>
        <a:lstStyle/>
        <a:p>
          <a:endParaRPr lang="en-US"/>
        </a:p>
      </dgm:t>
    </dgm:pt>
    <dgm:pt modelId="{ECA7A1D2-E8F1-4896-AB26-9E446FED850A}" type="sibTrans" cxnId="{08E43333-98DD-41EB-8276-5C842B5163E6}">
      <dgm:prSet/>
      <dgm:spPr/>
      <dgm:t>
        <a:bodyPr/>
        <a:lstStyle/>
        <a:p>
          <a:endParaRPr lang="en-US"/>
        </a:p>
      </dgm:t>
    </dgm:pt>
    <dgm:pt modelId="{A95B8CC5-8B30-48E8-BC01-1798A305F04F}">
      <dgm:prSet/>
      <dgm:spPr/>
      <dgm:t>
        <a:bodyPr/>
        <a:lstStyle/>
        <a:p>
          <a:r>
            <a:rPr lang="en-US" dirty="0"/>
            <a:t>Program Administrators are focused on targeting communities identified as having lower program participation.</a:t>
          </a:r>
        </a:p>
      </dgm:t>
    </dgm:pt>
    <dgm:pt modelId="{0BE53488-E582-4877-B510-B805D9BEE996}" type="parTrans" cxnId="{3BAEBC35-5E79-45B3-8BBD-C57D2A9CB065}">
      <dgm:prSet/>
      <dgm:spPr/>
      <dgm:t>
        <a:bodyPr/>
        <a:lstStyle/>
        <a:p>
          <a:endParaRPr lang="en-US"/>
        </a:p>
      </dgm:t>
    </dgm:pt>
    <dgm:pt modelId="{6ACFD421-AFC0-406E-B496-6387F2379E0B}" type="sibTrans" cxnId="{3BAEBC35-5E79-45B3-8BBD-C57D2A9CB065}">
      <dgm:prSet/>
      <dgm:spPr/>
      <dgm:t>
        <a:bodyPr/>
        <a:lstStyle/>
        <a:p>
          <a:endParaRPr lang="en-US"/>
        </a:p>
      </dgm:t>
    </dgm:pt>
    <dgm:pt modelId="{FAC27BD4-7DDB-471A-8EF1-58103B8D4806}">
      <dgm:prSet/>
      <dgm:spPr/>
      <dgm:t>
        <a:bodyPr/>
        <a:lstStyle/>
        <a:p>
          <a:r>
            <a:rPr lang="en-US" dirty="0"/>
            <a:t>The Partnership Strategy will include a stronger connection to municipal governments, whose local knowledge and trusted relationships can be a valuable connection point for increasing awareness and participation in Program Administrator efficiency offers.</a:t>
          </a:r>
        </a:p>
      </dgm:t>
    </dgm:pt>
    <dgm:pt modelId="{A4B2F47E-04B8-4245-80ED-C51A1CFA4E8C}" type="parTrans" cxnId="{146E8EB7-5389-4C92-A3A5-BDCB4C04D9D4}">
      <dgm:prSet/>
      <dgm:spPr/>
      <dgm:t>
        <a:bodyPr/>
        <a:lstStyle/>
        <a:p>
          <a:endParaRPr lang="en-US"/>
        </a:p>
      </dgm:t>
    </dgm:pt>
    <dgm:pt modelId="{9888D11C-0E17-4F3F-99BB-4AFEFD2513D7}" type="sibTrans" cxnId="{146E8EB7-5389-4C92-A3A5-BDCB4C04D9D4}">
      <dgm:prSet/>
      <dgm:spPr/>
      <dgm:t>
        <a:bodyPr/>
        <a:lstStyle/>
        <a:p>
          <a:endParaRPr lang="en-US"/>
        </a:p>
      </dgm:t>
    </dgm:pt>
    <dgm:pt modelId="{4BE3FC83-6407-42FC-9869-0B886EFDCC30}">
      <dgm:prSet/>
      <dgm:spPr/>
      <dgm:t>
        <a:bodyPr/>
        <a:lstStyle/>
        <a:p>
          <a:r>
            <a:rPr lang="en-US" dirty="0"/>
            <a:t>The Partnership Strategy will support municipally led outreach for cities and towns of all sizes to enroll local participants.</a:t>
          </a:r>
        </a:p>
      </dgm:t>
    </dgm:pt>
    <dgm:pt modelId="{5493E2E6-04A8-4F2F-A78B-AE5E967036D4}" type="parTrans" cxnId="{B3669B90-7EA2-43B9-A6C3-2F0E9CACA5CC}">
      <dgm:prSet/>
      <dgm:spPr/>
      <dgm:t>
        <a:bodyPr/>
        <a:lstStyle/>
        <a:p>
          <a:endParaRPr lang="en-US"/>
        </a:p>
      </dgm:t>
    </dgm:pt>
    <dgm:pt modelId="{7F863C56-3C1A-4D50-8A55-FD4B4BD3C332}" type="sibTrans" cxnId="{B3669B90-7EA2-43B9-A6C3-2F0E9CACA5CC}">
      <dgm:prSet/>
      <dgm:spPr/>
      <dgm:t>
        <a:bodyPr/>
        <a:lstStyle/>
        <a:p>
          <a:endParaRPr lang="en-US"/>
        </a:p>
      </dgm:t>
    </dgm:pt>
    <dgm:pt modelId="{E7532BC6-7B0D-4CB2-A519-053B8568B608}">
      <dgm:prSet/>
      <dgm:spPr/>
      <dgm:t>
        <a:bodyPr/>
        <a:lstStyle/>
        <a:p>
          <a:r>
            <a:rPr lang="en-US" dirty="0"/>
            <a:t>Program Administrators will establish a two-way communication channel for municipalities by offering regular check-in calls, periodic trainings and a suite of marketing materials. </a:t>
          </a:r>
        </a:p>
      </dgm:t>
    </dgm:pt>
    <dgm:pt modelId="{1F4D071C-4DE0-433E-9949-9FCB0AEBEC9D}" type="parTrans" cxnId="{150554ED-994F-4C67-A79D-C4110F7208E6}">
      <dgm:prSet/>
      <dgm:spPr/>
      <dgm:t>
        <a:bodyPr/>
        <a:lstStyle/>
        <a:p>
          <a:endParaRPr lang="en-US"/>
        </a:p>
      </dgm:t>
    </dgm:pt>
    <dgm:pt modelId="{E37206F3-F8F4-4003-8389-0DDC8869AF97}" type="sibTrans" cxnId="{150554ED-994F-4C67-A79D-C4110F7208E6}">
      <dgm:prSet/>
      <dgm:spPr/>
      <dgm:t>
        <a:bodyPr/>
        <a:lstStyle/>
        <a:p>
          <a:endParaRPr lang="en-US"/>
        </a:p>
      </dgm:t>
    </dgm:pt>
    <dgm:pt modelId="{6B40B125-9DA1-4A4B-9ED7-70FC463C8C9F}" type="pres">
      <dgm:prSet presAssocID="{99A8FE62-D433-4298-9644-2DBF35FC6E42}" presName="Name0" presStyleCnt="0">
        <dgm:presLayoutVars>
          <dgm:dir/>
          <dgm:animLvl val="lvl"/>
          <dgm:resizeHandles val="exact"/>
        </dgm:presLayoutVars>
      </dgm:prSet>
      <dgm:spPr/>
    </dgm:pt>
    <dgm:pt modelId="{16405A9E-DB16-4ED5-A86D-5F22FD2E7333}" type="pres">
      <dgm:prSet presAssocID="{B54E9EC5-DEA7-4548-8028-01E285AE88F8}" presName="linNode" presStyleCnt="0"/>
      <dgm:spPr/>
    </dgm:pt>
    <dgm:pt modelId="{4D50234D-E89D-4A22-9664-DE51FBF66810}" type="pres">
      <dgm:prSet presAssocID="{B54E9EC5-DEA7-4548-8028-01E285AE88F8}" presName="parentText" presStyleLbl="node1" presStyleIdx="0" presStyleCnt="1">
        <dgm:presLayoutVars>
          <dgm:chMax val="1"/>
          <dgm:bulletEnabled val="1"/>
        </dgm:presLayoutVars>
      </dgm:prSet>
      <dgm:spPr/>
    </dgm:pt>
    <dgm:pt modelId="{F68F14AD-2D8D-499B-987E-380E46A948FB}" type="pres">
      <dgm:prSet presAssocID="{B54E9EC5-DEA7-4548-8028-01E285AE88F8}" presName="descendantText" presStyleLbl="alignAccFollowNode1" presStyleIdx="0" presStyleCnt="1" custScaleY="112013">
        <dgm:presLayoutVars>
          <dgm:bulletEnabled val="1"/>
        </dgm:presLayoutVars>
      </dgm:prSet>
      <dgm:spPr/>
    </dgm:pt>
  </dgm:ptLst>
  <dgm:cxnLst>
    <dgm:cxn modelId="{1CE7230D-07B9-4EDE-872D-E183B8E6459B}" type="presOf" srcId="{B54E9EC5-DEA7-4548-8028-01E285AE88F8}" destId="{4D50234D-E89D-4A22-9664-DE51FBF66810}" srcOrd="0" destOrd="0" presId="urn:microsoft.com/office/officeart/2005/8/layout/vList5"/>
    <dgm:cxn modelId="{1D6BF215-4C56-4F1F-8F1F-6D8560EB5506}" type="presOf" srcId="{4BE3FC83-6407-42FC-9869-0B886EFDCC30}" destId="{F68F14AD-2D8D-499B-987E-380E46A948FB}" srcOrd="0" destOrd="3" presId="urn:microsoft.com/office/officeart/2005/8/layout/vList5"/>
    <dgm:cxn modelId="{F914E326-F828-4464-B3F2-97B6BC4770E5}" type="presOf" srcId="{A95B8CC5-8B30-48E8-BC01-1798A305F04F}" destId="{F68F14AD-2D8D-499B-987E-380E46A948FB}" srcOrd="0" destOrd="1" presId="urn:microsoft.com/office/officeart/2005/8/layout/vList5"/>
    <dgm:cxn modelId="{08E43333-98DD-41EB-8276-5C842B5163E6}" srcId="{B54E9EC5-DEA7-4548-8028-01E285AE88F8}" destId="{FCE269FA-BDC5-4666-8587-CDB2DDFB40FE}" srcOrd="0" destOrd="0" parTransId="{8EC68353-4650-44DE-B7A6-7A61172E79E2}" sibTransId="{ECA7A1D2-E8F1-4896-AB26-9E446FED850A}"/>
    <dgm:cxn modelId="{A9E75433-1CC9-4F65-90F1-2EEE833CC110}" type="presOf" srcId="{FAC27BD4-7DDB-471A-8EF1-58103B8D4806}" destId="{F68F14AD-2D8D-499B-987E-380E46A948FB}" srcOrd="0" destOrd="2" presId="urn:microsoft.com/office/officeart/2005/8/layout/vList5"/>
    <dgm:cxn modelId="{339C8135-E1FC-4108-9116-8650DFBF9413}" type="presOf" srcId="{FCE269FA-BDC5-4666-8587-CDB2DDFB40FE}" destId="{F68F14AD-2D8D-499B-987E-380E46A948FB}" srcOrd="0" destOrd="0" presId="urn:microsoft.com/office/officeart/2005/8/layout/vList5"/>
    <dgm:cxn modelId="{3BAEBC35-5E79-45B3-8BBD-C57D2A9CB065}" srcId="{B54E9EC5-DEA7-4548-8028-01E285AE88F8}" destId="{A95B8CC5-8B30-48E8-BC01-1798A305F04F}" srcOrd="1" destOrd="0" parTransId="{0BE53488-E582-4877-B510-B805D9BEE996}" sibTransId="{6ACFD421-AFC0-406E-B496-6387F2379E0B}"/>
    <dgm:cxn modelId="{9090EC3C-956D-43A1-8625-FAAA787BD518}" type="presOf" srcId="{99A8FE62-D433-4298-9644-2DBF35FC6E42}" destId="{6B40B125-9DA1-4A4B-9ED7-70FC463C8C9F}" srcOrd="0" destOrd="0" presId="urn:microsoft.com/office/officeart/2005/8/layout/vList5"/>
    <dgm:cxn modelId="{F0813C78-BAD1-4F1D-AB53-1DC7A8C145C0}" type="presOf" srcId="{E7532BC6-7B0D-4CB2-A519-053B8568B608}" destId="{F68F14AD-2D8D-499B-987E-380E46A948FB}" srcOrd="0" destOrd="4" presId="urn:microsoft.com/office/officeart/2005/8/layout/vList5"/>
    <dgm:cxn modelId="{C965B478-1DD5-43FE-9E8B-6EEDC88B4D8B}" srcId="{99A8FE62-D433-4298-9644-2DBF35FC6E42}" destId="{B54E9EC5-DEA7-4548-8028-01E285AE88F8}" srcOrd="0" destOrd="0" parTransId="{20DDC6C0-6835-48E1-A0F5-2DC05B6EA5E7}" sibTransId="{6396091D-725E-499C-9DC8-7785B84F0E6F}"/>
    <dgm:cxn modelId="{B3669B90-7EA2-43B9-A6C3-2F0E9CACA5CC}" srcId="{B54E9EC5-DEA7-4548-8028-01E285AE88F8}" destId="{4BE3FC83-6407-42FC-9869-0B886EFDCC30}" srcOrd="3" destOrd="0" parTransId="{5493E2E6-04A8-4F2F-A78B-AE5E967036D4}" sibTransId="{7F863C56-3C1A-4D50-8A55-FD4B4BD3C332}"/>
    <dgm:cxn modelId="{146E8EB7-5389-4C92-A3A5-BDCB4C04D9D4}" srcId="{B54E9EC5-DEA7-4548-8028-01E285AE88F8}" destId="{FAC27BD4-7DDB-471A-8EF1-58103B8D4806}" srcOrd="2" destOrd="0" parTransId="{A4B2F47E-04B8-4245-80ED-C51A1CFA4E8C}" sibTransId="{9888D11C-0E17-4F3F-99BB-4AFEFD2513D7}"/>
    <dgm:cxn modelId="{150554ED-994F-4C67-A79D-C4110F7208E6}" srcId="{B54E9EC5-DEA7-4548-8028-01E285AE88F8}" destId="{E7532BC6-7B0D-4CB2-A519-053B8568B608}" srcOrd="4" destOrd="0" parTransId="{1F4D071C-4DE0-433E-9949-9FCB0AEBEC9D}" sibTransId="{E37206F3-F8F4-4003-8389-0DDC8869AF97}"/>
    <dgm:cxn modelId="{A7BB9EA1-FF25-4F6B-BDE3-39D7A2696E06}" type="presParOf" srcId="{6B40B125-9DA1-4A4B-9ED7-70FC463C8C9F}" destId="{16405A9E-DB16-4ED5-A86D-5F22FD2E7333}" srcOrd="0" destOrd="0" presId="urn:microsoft.com/office/officeart/2005/8/layout/vList5"/>
    <dgm:cxn modelId="{519AC0A8-B79D-4FB4-B3D4-0A1C9AE3F20F}" type="presParOf" srcId="{16405A9E-DB16-4ED5-A86D-5F22FD2E7333}" destId="{4D50234D-E89D-4A22-9664-DE51FBF66810}" srcOrd="0" destOrd="0" presId="urn:microsoft.com/office/officeart/2005/8/layout/vList5"/>
    <dgm:cxn modelId="{FAD56E56-F75F-42A5-9526-D78A5EFA7B3A}" type="presParOf" srcId="{16405A9E-DB16-4ED5-A86D-5F22FD2E7333}" destId="{F68F14AD-2D8D-499B-987E-380E46A948F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F9D154B-4753-4D1E-ADD7-CF068A229B89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1243E9F-4767-40C0-8824-6D550CC37BE1}">
      <dgm:prSet phldrT="[Text]"/>
      <dgm:spPr/>
      <dgm:t>
        <a:bodyPr/>
        <a:lstStyle/>
        <a:p>
          <a:r>
            <a:rPr lang="en-US" b="1" dirty="0">
              <a:solidFill>
                <a:schemeClr val="accent6"/>
              </a:solidFill>
            </a:rPr>
            <a:t>P4P</a:t>
          </a:r>
        </a:p>
      </dgm:t>
    </dgm:pt>
    <dgm:pt modelId="{D0AFFBB4-59F6-4F73-A6F4-C81F5E3BAC45}" type="parTrans" cxnId="{AA14F905-3687-4C87-85A1-EA82C75B7B4F}">
      <dgm:prSet/>
      <dgm:spPr/>
      <dgm:t>
        <a:bodyPr/>
        <a:lstStyle/>
        <a:p>
          <a:endParaRPr lang="en-US"/>
        </a:p>
      </dgm:t>
    </dgm:pt>
    <dgm:pt modelId="{B74C46E7-E530-40C2-B3F2-51C93120E816}" type="sibTrans" cxnId="{AA14F905-3687-4C87-85A1-EA82C75B7B4F}">
      <dgm:prSet/>
      <dgm:spPr/>
      <dgm:t>
        <a:bodyPr/>
        <a:lstStyle/>
        <a:p>
          <a:endParaRPr lang="en-US"/>
        </a:p>
      </dgm:t>
    </dgm:pt>
    <dgm:pt modelId="{D48E715C-71AB-40EF-AA9E-BF4F704835EA}">
      <dgm:prSet phldrT="[Text]"/>
      <dgm:spPr>
        <a:solidFill>
          <a:srgbClr val="D3E4CC"/>
        </a:solidFill>
      </dgm:spPr>
      <dgm:t>
        <a:bodyPr/>
        <a:lstStyle/>
        <a:p>
          <a:r>
            <a:rPr lang="en-US" dirty="0">
              <a:solidFill>
                <a:srgbClr val="000000"/>
              </a:solidFill>
            </a:rPr>
            <a:t>Single Track</a:t>
          </a:r>
        </a:p>
      </dgm:t>
    </dgm:pt>
    <dgm:pt modelId="{BF581911-9BEB-446A-8892-F5A4264BF73B}" type="parTrans" cxnId="{AA11F503-28A7-447F-A6D6-8DA4A5231FFE}">
      <dgm:prSet/>
      <dgm:spPr/>
      <dgm:t>
        <a:bodyPr/>
        <a:lstStyle/>
        <a:p>
          <a:endParaRPr lang="en-US"/>
        </a:p>
      </dgm:t>
    </dgm:pt>
    <dgm:pt modelId="{49C134BC-AB5E-43C8-B3C8-71BC2370070C}" type="sibTrans" cxnId="{AA11F503-28A7-447F-A6D6-8DA4A5231FFE}">
      <dgm:prSet/>
      <dgm:spPr/>
      <dgm:t>
        <a:bodyPr/>
        <a:lstStyle/>
        <a:p>
          <a:endParaRPr lang="en-US"/>
        </a:p>
      </dgm:t>
    </dgm:pt>
    <dgm:pt modelId="{4BA7979C-BCE6-4E12-910D-FE6036089796}">
      <dgm:prSet phldrT="[Text]"/>
      <dgm:spPr/>
      <dgm:t>
        <a:bodyPr/>
        <a:lstStyle/>
        <a:p>
          <a:r>
            <a:rPr lang="en-US" b="1" dirty="0" err="1">
              <a:solidFill>
                <a:schemeClr val="accent6"/>
              </a:solidFill>
            </a:rPr>
            <a:t>ESPO</a:t>
          </a:r>
          <a:endParaRPr lang="en-US" b="1" dirty="0">
            <a:solidFill>
              <a:schemeClr val="accent6"/>
            </a:solidFill>
          </a:endParaRPr>
        </a:p>
      </dgm:t>
    </dgm:pt>
    <dgm:pt modelId="{5CCF4F81-5D45-46CB-B82C-6BE314DEEF59}" type="parTrans" cxnId="{19220C99-7B10-49CD-B1C1-29E3AE2BD16F}">
      <dgm:prSet/>
      <dgm:spPr/>
      <dgm:t>
        <a:bodyPr/>
        <a:lstStyle/>
        <a:p>
          <a:endParaRPr lang="en-US"/>
        </a:p>
      </dgm:t>
    </dgm:pt>
    <dgm:pt modelId="{C87A64B9-FF70-4289-96C2-FF5B3FB24C3E}" type="sibTrans" cxnId="{19220C99-7B10-49CD-B1C1-29E3AE2BD16F}">
      <dgm:prSet/>
      <dgm:spPr/>
      <dgm:t>
        <a:bodyPr/>
        <a:lstStyle/>
        <a:p>
          <a:endParaRPr lang="en-US"/>
        </a:p>
      </dgm:t>
    </dgm:pt>
    <dgm:pt modelId="{D0EFF6EB-1968-48D2-BE78-2BC41711160E}">
      <dgm:prSet phldrT="[Text]"/>
      <dgm:spPr>
        <a:solidFill>
          <a:srgbClr val="D3E4CC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4 Tracks</a:t>
          </a:r>
        </a:p>
      </dgm:t>
    </dgm:pt>
    <dgm:pt modelId="{B29B33C5-1B26-45F5-AAB1-3DBCA3C07A24}" type="parTrans" cxnId="{8667ADFA-2AA4-41C6-8684-64DBC3105326}">
      <dgm:prSet/>
      <dgm:spPr/>
      <dgm:t>
        <a:bodyPr/>
        <a:lstStyle/>
        <a:p>
          <a:endParaRPr lang="en-US"/>
        </a:p>
      </dgm:t>
    </dgm:pt>
    <dgm:pt modelId="{52CE434C-FD24-4550-9C61-8BB2A781B233}" type="sibTrans" cxnId="{8667ADFA-2AA4-41C6-8684-64DBC3105326}">
      <dgm:prSet/>
      <dgm:spPr/>
      <dgm:t>
        <a:bodyPr/>
        <a:lstStyle/>
        <a:p>
          <a:endParaRPr lang="en-US"/>
        </a:p>
      </dgm:t>
    </dgm:pt>
    <dgm:pt modelId="{FC257DD8-4383-4BF3-B957-A5C2DD681991}">
      <dgm:prSet phldrT="[Text]"/>
      <dgm:spPr>
        <a:solidFill>
          <a:srgbClr val="D3E4CC"/>
        </a:solidFill>
      </dgm:spPr>
      <dgm:t>
        <a:bodyPr/>
        <a:lstStyle/>
        <a:p>
          <a:r>
            <a:rPr lang="en-US" dirty="0">
              <a:solidFill>
                <a:srgbClr val="000000"/>
              </a:solidFill>
            </a:rPr>
            <a:t>No investigation funding</a:t>
          </a:r>
        </a:p>
      </dgm:t>
    </dgm:pt>
    <dgm:pt modelId="{7FE2BAF8-3C64-40B4-9159-E875B0EE8D95}" type="parTrans" cxnId="{CACC5CA1-6A52-4E38-9BEA-50FEB3B6FFCD}">
      <dgm:prSet/>
      <dgm:spPr/>
      <dgm:t>
        <a:bodyPr/>
        <a:lstStyle/>
        <a:p>
          <a:endParaRPr lang="en-US"/>
        </a:p>
      </dgm:t>
    </dgm:pt>
    <dgm:pt modelId="{AFEB6A99-4FCB-4A1E-BB21-5F7248032EA5}" type="sibTrans" cxnId="{CACC5CA1-6A52-4E38-9BEA-50FEB3B6FFCD}">
      <dgm:prSet/>
      <dgm:spPr/>
      <dgm:t>
        <a:bodyPr/>
        <a:lstStyle/>
        <a:p>
          <a:endParaRPr lang="en-US"/>
        </a:p>
      </dgm:t>
    </dgm:pt>
    <dgm:pt modelId="{338F7226-38E8-4A0F-AC9F-AFFB8140DA1B}">
      <dgm:prSet phldrT="[Text]"/>
      <dgm:spPr>
        <a:solidFill>
          <a:srgbClr val="D3E4CC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Investigation funding</a:t>
          </a:r>
        </a:p>
      </dgm:t>
    </dgm:pt>
    <dgm:pt modelId="{81BBD49E-092B-49DA-9809-D19DE7B91AF3}" type="parTrans" cxnId="{9158B691-539A-452C-9BE4-E5BA3A3C9E35}">
      <dgm:prSet/>
      <dgm:spPr/>
      <dgm:t>
        <a:bodyPr/>
        <a:lstStyle/>
        <a:p>
          <a:endParaRPr lang="en-US"/>
        </a:p>
      </dgm:t>
    </dgm:pt>
    <dgm:pt modelId="{43C69F10-DFA3-419E-A904-F7AF963A8AF3}" type="sibTrans" cxnId="{9158B691-539A-452C-9BE4-E5BA3A3C9E35}">
      <dgm:prSet/>
      <dgm:spPr/>
      <dgm:t>
        <a:bodyPr/>
        <a:lstStyle/>
        <a:p>
          <a:endParaRPr lang="en-US"/>
        </a:p>
      </dgm:t>
    </dgm:pt>
    <dgm:pt modelId="{1A42F2E6-A1CA-4934-BA52-A3BF8A3C47CA}">
      <dgm:prSet phldrT="[Text]"/>
      <dgm:spPr>
        <a:solidFill>
          <a:srgbClr val="D3E4CC"/>
        </a:solidFill>
      </dgm:spPr>
      <dgm:t>
        <a:bodyPr/>
        <a:lstStyle/>
        <a:p>
          <a:r>
            <a:rPr lang="en-US" dirty="0">
              <a:solidFill>
                <a:srgbClr val="000000"/>
              </a:solidFill>
            </a:rPr>
            <a:t>Minimal support, generally reactive</a:t>
          </a:r>
        </a:p>
      </dgm:t>
    </dgm:pt>
    <dgm:pt modelId="{E3388636-4DA8-4F83-8FE4-1AD67395EADB}" type="parTrans" cxnId="{163E3499-D870-4A91-99C6-283B76A5B0D8}">
      <dgm:prSet/>
      <dgm:spPr/>
      <dgm:t>
        <a:bodyPr/>
        <a:lstStyle/>
        <a:p>
          <a:endParaRPr lang="en-US"/>
        </a:p>
      </dgm:t>
    </dgm:pt>
    <dgm:pt modelId="{1D8A3111-F62F-436C-B2FF-4C6195551DB3}" type="sibTrans" cxnId="{163E3499-D870-4A91-99C6-283B76A5B0D8}">
      <dgm:prSet/>
      <dgm:spPr/>
      <dgm:t>
        <a:bodyPr/>
        <a:lstStyle/>
        <a:p>
          <a:endParaRPr lang="en-US"/>
        </a:p>
      </dgm:t>
    </dgm:pt>
    <dgm:pt modelId="{FBD83FFA-B2AF-4AE8-BAA1-7466C55742F4}">
      <dgm:prSet phldrT="[Text]"/>
      <dgm:spPr>
        <a:solidFill>
          <a:srgbClr val="D3E4CC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Early-stage support, intentionally proactive</a:t>
          </a:r>
        </a:p>
      </dgm:t>
    </dgm:pt>
    <dgm:pt modelId="{F359B81C-C409-412D-AA35-3C1FB6AC3C38}" type="parTrans" cxnId="{D498F703-9AA7-439A-8AC2-5A1FA285FAF9}">
      <dgm:prSet/>
      <dgm:spPr/>
      <dgm:t>
        <a:bodyPr/>
        <a:lstStyle/>
        <a:p>
          <a:endParaRPr lang="en-US"/>
        </a:p>
      </dgm:t>
    </dgm:pt>
    <dgm:pt modelId="{46A814DD-95D0-43AF-BCFC-1F4E24431854}" type="sibTrans" cxnId="{D498F703-9AA7-439A-8AC2-5A1FA285FAF9}">
      <dgm:prSet/>
      <dgm:spPr/>
      <dgm:t>
        <a:bodyPr/>
        <a:lstStyle/>
        <a:p>
          <a:endParaRPr lang="en-US"/>
        </a:p>
      </dgm:t>
    </dgm:pt>
    <dgm:pt modelId="{EEABFCA8-3C07-41F8-A8EC-EFB94260540F}" type="pres">
      <dgm:prSet presAssocID="{CF9D154B-4753-4D1E-ADD7-CF068A229B89}" presName="Name0" presStyleCnt="0">
        <dgm:presLayoutVars>
          <dgm:dir/>
          <dgm:animLvl val="lvl"/>
          <dgm:resizeHandles val="exact"/>
        </dgm:presLayoutVars>
      </dgm:prSet>
      <dgm:spPr/>
    </dgm:pt>
    <dgm:pt modelId="{4BAA6C71-F028-464B-AA96-6DA78C3CE52C}" type="pres">
      <dgm:prSet presAssocID="{01243E9F-4767-40C0-8824-6D550CC37BE1}" presName="linNode" presStyleCnt="0"/>
      <dgm:spPr/>
    </dgm:pt>
    <dgm:pt modelId="{96FAFDC8-816E-47B5-8D6C-5B760DE6C4F6}" type="pres">
      <dgm:prSet presAssocID="{01243E9F-4767-40C0-8824-6D550CC37BE1}" presName="parTx" presStyleLbl="revTx" presStyleIdx="0" presStyleCnt="2">
        <dgm:presLayoutVars>
          <dgm:chMax val="1"/>
          <dgm:bulletEnabled val="1"/>
        </dgm:presLayoutVars>
      </dgm:prSet>
      <dgm:spPr/>
    </dgm:pt>
    <dgm:pt modelId="{F7AF86C0-8C83-48A3-91E0-D20D40D37435}" type="pres">
      <dgm:prSet presAssocID="{01243E9F-4767-40C0-8824-6D550CC37BE1}" presName="bracket" presStyleLbl="parChTrans1D1" presStyleIdx="0" presStyleCnt="2"/>
      <dgm:spPr>
        <a:ln>
          <a:solidFill>
            <a:schemeClr val="accent6"/>
          </a:solidFill>
        </a:ln>
      </dgm:spPr>
    </dgm:pt>
    <dgm:pt modelId="{A5DA7CAB-1A16-4AAF-811F-0B50F708DA47}" type="pres">
      <dgm:prSet presAssocID="{01243E9F-4767-40C0-8824-6D550CC37BE1}" presName="spH" presStyleCnt="0"/>
      <dgm:spPr/>
    </dgm:pt>
    <dgm:pt modelId="{303D427A-3A03-49F1-B2BF-505DCC6F1B3A}" type="pres">
      <dgm:prSet presAssocID="{01243E9F-4767-40C0-8824-6D550CC37BE1}" presName="desTx" presStyleLbl="node1" presStyleIdx="0" presStyleCnt="2" custScaleX="135999">
        <dgm:presLayoutVars>
          <dgm:bulletEnabled val="1"/>
        </dgm:presLayoutVars>
      </dgm:prSet>
      <dgm:spPr/>
    </dgm:pt>
    <dgm:pt modelId="{F7357AE1-468F-411E-85CE-B52235281A2E}" type="pres">
      <dgm:prSet presAssocID="{B74C46E7-E530-40C2-B3F2-51C93120E816}" presName="spV" presStyleCnt="0"/>
      <dgm:spPr/>
    </dgm:pt>
    <dgm:pt modelId="{A8A21681-970C-433F-A84A-4CBACD4A619B}" type="pres">
      <dgm:prSet presAssocID="{4BA7979C-BCE6-4E12-910D-FE6036089796}" presName="linNode" presStyleCnt="0"/>
      <dgm:spPr/>
    </dgm:pt>
    <dgm:pt modelId="{F9C56823-A7C8-4631-B433-E9B29357E59F}" type="pres">
      <dgm:prSet presAssocID="{4BA7979C-BCE6-4E12-910D-FE6036089796}" presName="parTx" presStyleLbl="revTx" presStyleIdx="1" presStyleCnt="2">
        <dgm:presLayoutVars>
          <dgm:chMax val="1"/>
          <dgm:bulletEnabled val="1"/>
        </dgm:presLayoutVars>
      </dgm:prSet>
      <dgm:spPr/>
    </dgm:pt>
    <dgm:pt modelId="{DF376932-ED20-49F1-8EA1-AF060DFEBEDE}" type="pres">
      <dgm:prSet presAssocID="{4BA7979C-BCE6-4E12-910D-FE6036089796}" presName="bracket" presStyleLbl="parChTrans1D1" presStyleIdx="1" presStyleCnt="2"/>
      <dgm:spPr>
        <a:ln>
          <a:solidFill>
            <a:schemeClr val="accent6"/>
          </a:solidFill>
        </a:ln>
      </dgm:spPr>
    </dgm:pt>
    <dgm:pt modelId="{E6881FC2-8EA4-4988-AEDF-510B4B17CC71}" type="pres">
      <dgm:prSet presAssocID="{4BA7979C-BCE6-4E12-910D-FE6036089796}" presName="spH" presStyleCnt="0"/>
      <dgm:spPr/>
    </dgm:pt>
    <dgm:pt modelId="{D9DB4E9D-6FB6-4148-82B8-8E3F7B096E20}" type="pres">
      <dgm:prSet presAssocID="{4BA7979C-BCE6-4E12-910D-FE6036089796}" presName="desTx" presStyleLbl="node1" presStyleIdx="1" presStyleCnt="2" custScaleX="135999">
        <dgm:presLayoutVars>
          <dgm:bulletEnabled val="1"/>
        </dgm:presLayoutVars>
      </dgm:prSet>
      <dgm:spPr/>
    </dgm:pt>
  </dgm:ptLst>
  <dgm:cxnLst>
    <dgm:cxn modelId="{AA11F503-28A7-447F-A6D6-8DA4A5231FFE}" srcId="{01243E9F-4767-40C0-8824-6D550CC37BE1}" destId="{D48E715C-71AB-40EF-AA9E-BF4F704835EA}" srcOrd="0" destOrd="0" parTransId="{BF581911-9BEB-446A-8892-F5A4264BF73B}" sibTransId="{49C134BC-AB5E-43C8-B3C8-71BC2370070C}"/>
    <dgm:cxn modelId="{D498F703-9AA7-439A-8AC2-5A1FA285FAF9}" srcId="{4BA7979C-BCE6-4E12-910D-FE6036089796}" destId="{FBD83FFA-B2AF-4AE8-BAA1-7466C55742F4}" srcOrd="2" destOrd="0" parTransId="{F359B81C-C409-412D-AA35-3C1FB6AC3C38}" sibTransId="{46A814DD-95D0-43AF-BCFC-1F4E24431854}"/>
    <dgm:cxn modelId="{AA14F905-3687-4C87-85A1-EA82C75B7B4F}" srcId="{CF9D154B-4753-4D1E-ADD7-CF068A229B89}" destId="{01243E9F-4767-40C0-8824-6D550CC37BE1}" srcOrd="0" destOrd="0" parTransId="{D0AFFBB4-59F6-4F73-A6F4-C81F5E3BAC45}" sibTransId="{B74C46E7-E530-40C2-B3F2-51C93120E816}"/>
    <dgm:cxn modelId="{27156018-30FE-49F7-80BF-E900E0092E6D}" type="presOf" srcId="{338F7226-38E8-4A0F-AC9F-AFFB8140DA1B}" destId="{D9DB4E9D-6FB6-4148-82B8-8E3F7B096E20}" srcOrd="0" destOrd="1" presId="urn:diagrams.loki3.com/BracketList"/>
    <dgm:cxn modelId="{08599336-6069-40AD-B81E-D20CA67898FF}" type="presOf" srcId="{4BA7979C-BCE6-4E12-910D-FE6036089796}" destId="{F9C56823-A7C8-4631-B433-E9B29357E59F}" srcOrd="0" destOrd="0" presId="urn:diagrams.loki3.com/BracketList"/>
    <dgm:cxn modelId="{213A4A3E-21AC-4F5B-8F0B-8DF77E090271}" type="presOf" srcId="{D0EFF6EB-1968-48D2-BE78-2BC41711160E}" destId="{D9DB4E9D-6FB6-4148-82B8-8E3F7B096E20}" srcOrd="0" destOrd="0" presId="urn:diagrams.loki3.com/BracketList"/>
    <dgm:cxn modelId="{691CB346-0F57-4D20-BB10-DFF4826A3DC9}" type="presOf" srcId="{FC257DD8-4383-4BF3-B957-A5C2DD681991}" destId="{303D427A-3A03-49F1-B2BF-505DCC6F1B3A}" srcOrd="0" destOrd="1" presId="urn:diagrams.loki3.com/BracketList"/>
    <dgm:cxn modelId="{01D0EE84-B15B-4ED7-AFAB-DF236CADEC8C}" type="presOf" srcId="{FBD83FFA-B2AF-4AE8-BAA1-7466C55742F4}" destId="{D9DB4E9D-6FB6-4148-82B8-8E3F7B096E20}" srcOrd="0" destOrd="2" presId="urn:diagrams.loki3.com/BracketList"/>
    <dgm:cxn modelId="{9158B691-539A-452C-9BE4-E5BA3A3C9E35}" srcId="{4BA7979C-BCE6-4E12-910D-FE6036089796}" destId="{338F7226-38E8-4A0F-AC9F-AFFB8140DA1B}" srcOrd="1" destOrd="0" parTransId="{81BBD49E-092B-49DA-9809-D19DE7B91AF3}" sibTransId="{43C69F10-DFA3-419E-A904-F7AF963A8AF3}"/>
    <dgm:cxn modelId="{19220C99-7B10-49CD-B1C1-29E3AE2BD16F}" srcId="{CF9D154B-4753-4D1E-ADD7-CF068A229B89}" destId="{4BA7979C-BCE6-4E12-910D-FE6036089796}" srcOrd="1" destOrd="0" parTransId="{5CCF4F81-5D45-46CB-B82C-6BE314DEEF59}" sibTransId="{C87A64B9-FF70-4289-96C2-FF5B3FB24C3E}"/>
    <dgm:cxn modelId="{163E3499-D870-4A91-99C6-283B76A5B0D8}" srcId="{01243E9F-4767-40C0-8824-6D550CC37BE1}" destId="{1A42F2E6-A1CA-4934-BA52-A3BF8A3C47CA}" srcOrd="2" destOrd="0" parTransId="{E3388636-4DA8-4F83-8FE4-1AD67395EADB}" sibTransId="{1D8A3111-F62F-436C-B2FF-4C6195551DB3}"/>
    <dgm:cxn modelId="{CACC5CA1-6A52-4E38-9BEA-50FEB3B6FFCD}" srcId="{01243E9F-4767-40C0-8824-6D550CC37BE1}" destId="{FC257DD8-4383-4BF3-B957-A5C2DD681991}" srcOrd="1" destOrd="0" parTransId="{7FE2BAF8-3C64-40B4-9159-E875B0EE8D95}" sibTransId="{AFEB6A99-4FCB-4A1E-BB21-5F7248032EA5}"/>
    <dgm:cxn modelId="{53ADCEAD-26C2-4169-A8D8-E8618E172867}" type="presOf" srcId="{CF9D154B-4753-4D1E-ADD7-CF068A229B89}" destId="{EEABFCA8-3C07-41F8-A8EC-EFB94260540F}" srcOrd="0" destOrd="0" presId="urn:diagrams.loki3.com/BracketList"/>
    <dgm:cxn modelId="{F6445DCA-7527-4B3B-83C2-32E94A80AB4F}" type="presOf" srcId="{01243E9F-4767-40C0-8824-6D550CC37BE1}" destId="{96FAFDC8-816E-47B5-8D6C-5B760DE6C4F6}" srcOrd="0" destOrd="0" presId="urn:diagrams.loki3.com/BracketList"/>
    <dgm:cxn modelId="{09BD21CD-BB49-43AA-9261-FBDEA0B11339}" type="presOf" srcId="{D48E715C-71AB-40EF-AA9E-BF4F704835EA}" destId="{303D427A-3A03-49F1-B2BF-505DCC6F1B3A}" srcOrd="0" destOrd="0" presId="urn:diagrams.loki3.com/BracketList"/>
    <dgm:cxn modelId="{7DBD6ECE-B5E2-49E4-8C9F-E540F4B0895A}" type="presOf" srcId="{1A42F2E6-A1CA-4934-BA52-A3BF8A3C47CA}" destId="{303D427A-3A03-49F1-B2BF-505DCC6F1B3A}" srcOrd="0" destOrd="2" presId="urn:diagrams.loki3.com/BracketList"/>
    <dgm:cxn modelId="{8667ADFA-2AA4-41C6-8684-64DBC3105326}" srcId="{4BA7979C-BCE6-4E12-910D-FE6036089796}" destId="{D0EFF6EB-1968-48D2-BE78-2BC41711160E}" srcOrd="0" destOrd="0" parTransId="{B29B33C5-1B26-45F5-AAB1-3DBCA3C07A24}" sibTransId="{52CE434C-FD24-4550-9C61-8BB2A781B233}"/>
    <dgm:cxn modelId="{807E5C01-5E05-4C03-96B0-80F00084C6BD}" type="presParOf" srcId="{EEABFCA8-3C07-41F8-A8EC-EFB94260540F}" destId="{4BAA6C71-F028-464B-AA96-6DA78C3CE52C}" srcOrd="0" destOrd="0" presId="urn:diagrams.loki3.com/BracketList"/>
    <dgm:cxn modelId="{47941EA3-079A-4F4D-B48F-141928D3EED8}" type="presParOf" srcId="{4BAA6C71-F028-464B-AA96-6DA78C3CE52C}" destId="{96FAFDC8-816E-47B5-8D6C-5B760DE6C4F6}" srcOrd="0" destOrd="0" presId="urn:diagrams.loki3.com/BracketList"/>
    <dgm:cxn modelId="{D5B70FCB-7AA0-473E-A106-4E73FF7CB588}" type="presParOf" srcId="{4BAA6C71-F028-464B-AA96-6DA78C3CE52C}" destId="{F7AF86C0-8C83-48A3-91E0-D20D40D37435}" srcOrd="1" destOrd="0" presId="urn:diagrams.loki3.com/BracketList"/>
    <dgm:cxn modelId="{E9B0A219-43EF-440A-AE72-3BEFDAF49DCC}" type="presParOf" srcId="{4BAA6C71-F028-464B-AA96-6DA78C3CE52C}" destId="{A5DA7CAB-1A16-4AAF-811F-0B50F708DA47}" srcOrd="2" destOrd="0" presId="urn:diagrams.loki3.com/BracketList"/>
    <dgm:cxn modelId="{90A74809-C51F-482B-ACDF-B29264B78495}" type="presParOf" srcId="{4BAA6C71-F028-464B-AA96-6DA78C3CE52C}" destId="{303D427A-3A03-49F1-B2BF-505DCC6F1B3A}" srcOrd="3" destOrd="0" presId="urn:diagrams.loki3.com/BracketList"/>
    <dgm:cxn modelId="{973A59E9-B108-4E06-AEC8-F10C9AA9CD91}" type="presParOf" srcId="{EEABFCA8-3C07-41F8-A8EC-EFB94260540F}" destId="{F7357AE1-468F-411E-85CE-B52235281A2E}" srcOrd="1" destOrd="0" presId="urn:diagrams.loki3.com/BracketList"/>
    <dgm:cxn modelId="{047750EE-3FD5-4AE7-A760-8F826904E1B0}" type="presParOf" srcId="{EEABFCA8-3C07-41F8-A8EC-EFB94260540F}" destId="{A8A21681-970C-433F-A84A-4CBACD4A619B}" srcOrd="2" destOrd="0" presId="urn:diagrams.loki3.com/BracketList"/>
    <dgm:cxn modelId="{AF081B80-122F-4851-B73C-15A246648B68}" type="presParOf" srcId="{A8A21681-970C-433F-A84A-4CBACD4A619B}" destId="{F9C56823-A7C8-4631-B433-E9B29357E59F}" srcOrd="0" destOrd="0" presId="urn:diagrams.loki3.com/BracketList"/>
    <dgm:cxn modelId="{38EA7A95-4E85-4A49-AD5B-4823A64FF970}" type="presParOf" srcId="{A8A21681-970C-433F-A84A-4CBACD4A619B}" destId="{DF376932-ED20-49F1-8EA1-AF060DFEBEDE}" srcOrd="1" destOrd="0" presId="urn:diagrams.loki3.com/BracketList"/>
    <dgm:cxn modelId="{B2841EDD-C71B-43E6-A06E-5FA64A9C71B9}" type="presParOf" srcId="{A8A21681-970C-433F-A84A-4CBACD4A619B}" destId="{E6881FC2-8EA4-4988-AEDF-510B4B17CC71}" srcOrd="2" destOrd="0" presId="urn:diagrams.loki3.com/BracketList"/>
    <dgm:cxn modelId="{B634E554-8B7F-4D09-9A74-C6D7C26CFB0A}" type="presParOf" srcId="{A8A21681-970C-433F-A84A-4CBACD4A619B}" destId="{D9DB4E9D-6FB6-4148-82B8-8E3F7B096E20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880E8E8-0D07-49BE-936D-5A4D1AE9483C}" type="doc">
      <dgm:prSet loTypeId="urn:microsoft.com/office/officeart/2008/layout/PictureAccentList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466358B-6E83-4A0D-A8C3-7B90E4E4B069}">
      <dgm:prSet phldrT="[Text]" custT="1"/>
      <dgm:spPr>
        <a:gradFill flip="none" rotWithShape="0">
          <a:gsLst>
            <a:gs pos="0">
              <a:srgbClr val="75C83A">
                <a:tint val="66000"/>
                <a:satMod val="160000"/>
              </a:srgbClr>
            </a:gs>
            <a:gs pos="50000">
              <a:srgbClr val="75C83A">
                <a:tint val="44500"/>
                <a:satMod val="160000"/>
              </a:srgbClr>
            </a:gs>
            <a:gs pos="100000">
              <a:srgbClr val="75C83A">
                <a:tint val="23500"/>
                <a:satMod val="160000"/>
              </a:srgbClr>
            </a:gs>
          </a:gsLst>
          <a:lin ang="8100000" scaled="1"/>
          <a:tileRect/>
        </a:gradFill>
      </dgm:spPr>
      <dgm:t>
        <a:bodyPr/>
        <a:lstStyle/>
        <a:p>
          <a:r>
            <a:rPr lang="en-US" sz="2400" b="1" dirty="0">
              <a:solidFill>
                <a:srgbClr val="000000"/>
              </a:solidFill>
            </a:rPr>
            <a:t>Equipment &amp; Systems Performance Optimization Program</a:t>
          </a:r>
          <a:endParaRPr lang="en-US" sz="2000" b="1" dirty="0">
            <a:solidFill>
              <a:srgbClr val="000000"/>
            </a:solidFill>
          </a:endParaRPr>
        </a:p>
        <a:p>
          <a:r>
            <a:rPr lang="en-US" sz="2000" i="1" dirty="0">
              <a:solidFill>
                <a:srgbClr val="000000"/>
              </a:solidFill>
            </a:rPr>
            <a:t>Retrofit opportunities for RCx, </a:t>
          </a:r>
          <a:r>
            <a:rPr lang="en-US" sz="2000" i="1" dirty="0" err="1">
              <a:solidFill>
                <a:srgbClr val="000000"/>
              </a:solidFill>
            </a:rPr>
            <a:t>O+M</a:t>
          </a:r>
          <a:r>
            <a:rPr lang="en-US" sz="2000" i="1" dirty="0">
              <a:solidFill>
                <a:srgbClr val="000000"/>
              </a:solidFill>
            </a:rPr>
            <a:t> &amp; Low Cost Tuning Measures for…</a:t>
          </a:r>
        </a:p>
      </dgm:t>
    </dgm:pt>
    <dgm:pt modelId="{081F4BD2-55BE-435A-8FE4-E88329141110}" type="parTrans" cxnId="{BB05ED6E-2C55-4FA8-9A02-FB97605A1A5A}">
      <dgm:prSet/>
      <dgm:spPr/>
      <dgm:t>
        <a:bodyPr/>
        <a:lstStyle/>
        <a:p>
          <a:endParaRPr lang="en-US"/>
        </a:p>
      </dgm:t>
    </dgm:pt>
    <dgm:pt modelId="{444ADF6D-5AB3-478E-80C4-BD7B95DFC9F2}" type="sibTrans" cxnId="{BB05ED6E-2C55-4FA8-9A02-FB97605A1A5A}">
      <dgm:prSet/>
      <dgm:spPr/>
      <dgm:t>
        <a:bodyPr/>
        <a:lstStyle/>
        <a:p>
          <a:endParaRPr lang="en-US"/>
        </a:p>
      </dgm:t>
    </dgm:pt>
    <dgm:pt modelId="{260F2525-9D74-4622-B82B-D23146C23938}">
      <dgm:prSet phldrT="[Text]" custT="1"/>
      <dgm:spPr>
        <a:solidFill>
          <a:srgbClr val="C8F2B8"/>
        </a:solidFill>
      </dgm:spPr>
      <dgm:t>
        <a:bodyPr/>
        <a:lstStyle/>
        <a:p>
          <a:r>
            <a:rPr lang="en-US" sz="2400" dirty="0">
              <a:solidFill>
                <a:srgbClr val="000000"/>
              </a:solidFill>
            </a:rPr>
            <a:t>Tuning Measures:</a:t>
          </a:r>
        </a:p>
        <a:p>
          <a:r>
            <a:rPr lang="en-US" sz="2000" dirty="0">
              <a:solidFill>
                <a:srgbClr val="000000"/>
              </a:solidFill>
            </a:rPr>
            <a:t>Pick from list of select measures</a:t>
          </a:r>
        </a:p>
      </dgm:t>
    </dgm:pt>
    <dgm:pt modelId="{BA934F24-73C9-42DD-954B-6C7F2D64FC35}" type="parTrans" cxnId="{00915DA1-5213-4046-A50B-3C692CC6F57B}">
      <dgm:prSet/>
      <dgm:spPr/>
      <dgm:t>
        <a:bodyPr/>
        <a:lstStyle/>
        <a:p>
          <a:endParaRPr lang="en-US"/>
        </a:p>
      </dgm:t>
    </dgm:pt>
    <dgm:pt modelId="{F9E622BA-863C-4C01-8DBF-B23E36F93E12}" type="sibTrans" cxnId="{00915DA1-5213-4046-A50B-3C692CC6F57B}">
      <dgm:prSet/>
      <dgm:spPr/>
      <dgm:t>
        <a:bodyPr/>
        <a:lstStyle/>
        <a:p>
          <a:endParaRPr lang="en-US"/>
        </a:p>
      </dgm:t>
    </dgm:pt>
    <dgm:pt modelId="{77C85D4C-FD4D-47CC-B945-0D1BEDD88603}">
      <dgm:prSet phldrT="[Text]" custT="1"/>
      <dgm:spPr>
        <a:solidFill>
          <a:srgbClr val="C8F2B8"/>
        </a:solidFill>
      </dgm:spPr>
      <dgm:t>
        <a:bodyPr/>
        <a:lstStyle/>
        <a:p>
          <a:r>
            <a:rPr lang="en-US" sz="2400" dirty="0">
              <a:solidFill>
                <a:srgbClr val="000000"/>
              </a:solidFill>
            </a:rPr>
            <a:t>Targeted Systems Tuning:</a:t>
          </a:r>
        </a:p>
        <a:p>
          <a:r>
            <a:rPr lang="en-US" sz="2000" dirty="0">
              <a:solidFill>
                <a:srgbClr val="000000"/>
              </a:solidFill>
            </a:rPr>
            <a:t>Prioritize individual, high potential systems</a:t>
          </a:r>
        </a:p>
      </dgm:t>
    </dgm:pt>
    <dgm:pt modelId="{29E2DCAF-2113-4F1E-B49B-53E8E8F325E8}" type="parTrans" cxnId="{34F09788-6674-4862-A18B-1B99009E963B}">
      <dgm:prSet/>
      <dgm:spPr/>
      <dgm:t>
        <a:bodyPr/>
        <a:lstStyle/>
        <a:p>
          <a:endParaRPr lang="en-US"/>
        </a:p>
      </dgm:t>
    </dgm:pt>
    <dgm:pt modelId="{11E6624C-5016-446F-A57E-6E383ADF76F6}" type="sibTrans" cxnId="{34F09788-6674-4862-A18B-1B99009E963B}">
      <dgm:prSet/>
      <dgm:spPr/>
      <dgm:t>
        <a:bodyPr/>
        <a:lstStyle/>
        <a:p>
          <a:endParaRPr lang="en-US"/>
        </a:p>
      </dgm:t>
    </dgm:pt>
    <dgm:pt modelId="{6578820A-CFEC-4A48-856C-E7A40B802CF7}">
      <dgm:prSet phldrT="[Text]" custT="1"/>
      <dgm:spPr>
        <a:solidFill>
          <a:srgbClr val="C8F2B8"/>
        </a:solidFill>
      </dgm:spPr>
      <dgm:t>
        <a:bodyPr/>
        <a:lstStyle/>
        <a:p>
          <a:r>
            <a:rPr lang="en-US" sz="2400" dirty="0">
              <a:solidFill>
                <a:srgbClr val="000000"/>
              </a:solidFill>
            </a:rPr>
            <a:t>Whole Building &amp; Process Tuning: </a:t>
          </a:r>
        </a:p>
        <a:p>
          <a:r>
            <a:rPr lang="en-US" sz="2000" dirty="0">
              <a:solidFill>
                <a:srgbClr val="000000"/>
              </a:solidFill>
            </a:rPr>
            <a:t>Holistically review entire building or process</a:t>
          </a:r>
        </a:p>
      </dgm:t>
    </dgm:pt>
    <dgm:pt modelId="{0DB00E21-0929-4F23-B8ED-23EA991A01E0}" type="parTrans" cxnId="{BB909B67-C18B-4B4F-9532-5DF6ABF38BA3}">
      <dgm:prSet/>
      <dgm:spPr/>
      <dgm:t>
        <a:bodyPr/>
        <a:lstStyle/>
        <a:p>
          <a:endParaRPr lang="en-US"/>
        </a:p>
      </dgm:t>
    </dgm:pt>
    <dgm:pt modelId="{FF649D2F-0D42-49FB-822F-C37030A124F5}" type="sibTrans" cxnId="{BB909B67-C18B-4B4F-9532-5DF6ABF38BA3}">
      <dgm:prSet/>
      <dgm:spPr/>
      <dgm:t>
        <a:bodyPr/>
        <a:lstStyle/>
        <a:p>
          <a:endParaRPr lang="en-US"/>
        </a:p>
      </dgm:t>
    </dgm:pt>
    <dgm:pt modelId="{2A5AE099-4314-4118-A60E-229E5FD61DD5}">
      <dgm:prSet phldrT="[Text]" custT="1"/>
      <dgm:spPr>
        <a:solidFill>
          <a:srgbClr val="C8F2B8"/>
        </a:solidFill>
      </dgm:spPr>
      <dgm:t>
        <a:bodyPr/>
        <a:lstStyle/>
        <a:p>
          <a:r>
            <a:rPr lang="en-US" sz="2400" dirty="0">
              <a:solidFill>
                <a:srgbClr val="000000"/>
              </a:solidFill>
            </a:rPr>
            <a:t>Monitoring Based Commissioning:</a:t>
          </a:r>
          <a:r>
            <a:rPr lang="en-US" sz="2000" dirty="0">
              <a:solidFill>
                <a:srgbClr val="000000"/>
              </a:solidFill>
            </a:rPr>
            <a:t> Continuously monitor equipment or systems for abnormalities &amp; take corrective action</a:t>
          </a:r>
        </a:p>
      </dgm:t>
    </dgm:pt>
    <dgm:pt modelId="{399A4738-10EF-433F-A5C7-AE6A978A5F83}" type="parTrans" cxnId="{429BBA78-895A-433E-B0A2-765AA5328252}">
      <dgm:prSet/>
      <dgm:spPr/>
      <dgm:t>
        <a:bodyPr/>
        <a:lstStyle/>
        <a:p>
          <a:endParaRPr lang="en-US"/>
        </a:p>
      </dgm:t>
    </dgm:pt>
    <dgm:pt modelId="{FECE3C33-75F5-4D9D-BB17-20AA51D590BD}" type="sibTrans" cxnId="{429BBA78-895A-433E-B0A2-765AA5328252}">
      <dgm:prSet/>
      <dgm:spPr/>
      <dgm:t>
        <a:bodyPr/>
        <a:lstStyle/>
        <a:p>
          <a:endParaRPr lang="en-US"/>
        </a:p>
      </dgm:t>
    </dgm:pt>
    <dgm:pt modelId="{34D33DD6-70CE-45DD-8B29-7736B8308F15}" type="pres">
      <dgm:prSet presAssocID="{5880E8E8-0D07-49BE-936D-5A4D1AE9483C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4BCADF38-78FE-4CC7-B103-B70BF197A1D5}" type="pres">
      <dgm:prSet presAssocID="{4466358B-6E83-4A0D-A8C3-7B90E4E4B069}" presName="root" presStyleCnt="0">
        <dgm:presLayoutVars>
          <dgm:chMax/>
          <dgm:chPref val="4"/>
        </dgm:presLayoutVars>
      </dgm:prSet>
      <dgm:spPr/>
    </dgm:pt>
    <dgm:pt modelId="{382ACB94-45DE-42A5-B54B-C0B31B1AE356}" type="pres">
      <dgm:prSet presAssocID="{4466358B-6E83-4A0D-A8C3-7B90E4E4B069}" presName="rootComposite" presStyleCnt="0">
        <dgm:presLayoutVars/>
      </dgm:prSet>
      <dgm:spPr/>
    </dgm:pt>
    <dgm:pt modelId="{AEE6C8DC-9042-4CD9-93C1-7BCEB306A0EB}" type="pres">
      <dgm:prSet presAssocID="{4466358B-6E83-4A0D-A8C3-7B90E4E4B069}" presName="rootText" presStyleLbl="node0" presStyleIdx="0" presStyleCnt="1" custScaleX="135092" custScaleY="96604">
        <dgm:presLayoutVars>
          <dgm:chMax/>
          <dgm:chPref val="4"/>
        </dgm:presLayoutVars>
      </dgm:prSet>
      <dgm:spPr/>
    </dgm:pt>
    <dgm:pt modelId="{0FC9AA80-59FA-4D12-B38E-44C28F0C89E6}" type="pres">
      <dgm:prSet presAssocID="{4466358B-6E83-4A0D-A8C3-7B90E4E4B069}" presName="childShape" presStyleCnt="0">
        <dgm:presLayoutVars>
          <dgm:chMax val="0"/>
          <dgm:chPref val="0"/>
        </dgm:presLayoutVars>
      </dgm:prSet>
      <dgm:spPr/>
    </dgm:pt>
    <dgm:pt modelId="{B4E58DC8-CFC8-4A24-B8BB-35FC50755F67}" type="pres">
      <dgm:prSet presAssocID="{260F2525-9D74-4622-B82B-D23146C23938}" presName="childComposite" presStyleCnt="0">
        <dgm:presLayoutVars>
          <dgm:chMax val="0"/>
          <dgm:chPref val="0"/>
        </dgm:presLayoutVars>
      </dgm:prSet>
      <dgm:spPr/>
    </dgm:pt>
    <dgm:pt modelId="{257EBEEA-A935-49EC-9B05-18313AC27800}" type="pres">
      <dgm:prSet presAssocID="{260F2525-9D74-4622-B82B-D23146C23938}" presName="Image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ools"/>
        </a:ext>
      </dgm:extLst>
    </dgm:pt>
    <dgm:pt modelId="{D507F9CF-8BC9-4837-AC98-D62C6E80FC8D}" type="pres">
      <dgm:prSet presAssocID="{260F2525-9D74-4622-B82B-D23146C23938}" presName="childText" presStyleLbl="lnNode1" presStyleIdx="0" presStyleCnt="4">
        <dgm:presLayoutVars>
          <dgm:chMax val="0"/>
          <dgm:chPref val="0"/>
          <dgm:bulletEnabled val="1"/>
        </dgm:presLayoutVars>
      </dgm:prSet>
      <dgm:spPr/>
    </dgm:pt>
    <dgm:pt modelId="{FE89E753-7C69-49B1-AA6D-2E0BBB58DC88}" type="pres">
      <dgm:prSet presAssocID="{77C85D4C-FD4D-47CC-B945-0D1BEDD88603}" presName="childComposite" presStyleCnt="0">
        <dgm:presLayoutVars>
          <dgm:chMax val="0"/>
          <dgm:chPref val="0"/>
        </dgm:presLayoutVars>
      </dgm:prSet>
      <dgm:spPr/>
    </dgm:pt>
    <dgm:pt modelId="{46BE693F-B70A-497F-A008-8DC5F6A1EF6F}" type="pres">
      <dgm:prSet presAssocID="{77C85D4C-FD4D-47CC-B945-0D1BEDD88603}" presName="Image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ears"/>
        </a:ext>
      </dgm:extLst>
    </dgm:pt>
    <dgm:pt modelId="{ABE3E3FA-12DA-451E-B37E-A7DD0F00026A}" type="pres">
      <dgm:prSet presAssocID="{77C85D4C-FD4D-47CC-B945-0D1BEDD88603}" presName="childText" presStyleLbl="lnNode1" presStyleIdx="1" presStyleCnt="4">
        <dgm:presLayoutVars>
          <dgm:chMax val="0"/>
          <dgm:chPref val="0"/>
          <dgm:bulletEnabled val="1"/>
        </dgm:presLayoutVars>
      </dgm:prSet>
      <dgm:spPr/>
    </dgm:pt>
    <dgm:pt modelId="{68D9E6C8-1805-4BE0-B2D3-4E4B1585B486}" type="pres">
      <dgm:prSet presAssocID="{6578820A-CFEC-4A48-856C-E7A40B802CF7}" presName="childComposite" presStyleCnt="0">
        <dgm:presLayoutVars>
          <dgm:chMax val="0"/>
          <dgm:chPref val="0"/>
        </dgm:presLayoutVars>
      </dgm:prSet>
      <dgm:spPr/>
    </dgm:pt>
    <dgm:pt modelId="{41F93E5B-B8E4-43A4-991F-B0024009121D}" type="pres">
      <dgm:prSet presAssocID="{6578820A-CFEC-4A48-856C-E7A40B802CF7}" presName="Image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uilding"/>
        </a:ext>
      </dgm:extLst>
    </dgm:pt>
    <dgm:pt modelId="{803ABB8F-B91C-4543-B98C-7B688EB84E7C}" type="pres">
      <dgm:prSet presAssocID="{6578820A-CFEC-4A48-856C-E7A40B802CF7}" presName="childText" presStyleLbl="lnNode1" presStyleIdx="2" presStyleCnt="4">
        <dgm:presLayoutVars>
          <dgm:chMax val="0"/>
          <dgm:chPref val="0"/>
          <dgm:bulletEnabled val="1"/>
        </dgm:presLayoutVars>
      </dgm:prSet>
      <dgm:spPr/>
    </dgm:pt>
    <dgm:pt modelId="{A50C232C-68EB-4459-A0B1-E65B0ED502C7}" type="pres">
      <dgm:prSet presAssocID="{2A5AE099-4314-4118-A60E-229E5FD61DD5}" presName="childComposite" presStyleCnt="0">
        <dgm:presLayoutVars>
          <dgm:chMax val="0"/>
          <dgm:chPref val="0"/>
        </dgm:presLayoutVars>
      </dgm:prSet>
      <dgm:spPr/>
    </dgm:pt>
    <dgm:pt modelId="{CA93DCFF-DC5F-4D56-9980-613D63E06EB3}" type="pres">
      <dgm:prSet presAssocID="{2A5AE099-4314-4118-A60E-229E5FD61DD5}" presName="Image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wnward trend"/>
        </a:ext>
      </dgm:extLst>
    </dgm:pt>
    <dgm:pt modelId="{53AA81A1-3384-41FB-B40D-734816B0B0A3}" type="pres">
      <dgm:prSet presAssocID="{2A5AE099-4314-4118-A60E-229E5FD61DD5}" presName="childText" presStyleLbl="ln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58474500-81CA-4D43-A008-0DC48A168B34}" type="presOf" srcId="{4466358B-6E83-4A0D-A8C3-7B90E4E4B069}" destId="{AEE6C8DC-9042-4CD9-93C1-7BCEB306A0EB}" srcOrd="0" destOrd="0" presId="urn:microsoft.com/office/officeart/2008/layout/PictureAccentList"/>
    <dgm:cxn modelId="{D46D0B03-AA57-4FA9-B848-8D046522DE77}" type="presOf" srcId="{6578820A-CFEC-4A48-856C-E7A40B802CF7}" destId="{803ABB8F-B91C-4543-B98C-7B688EB84E7C}" srcOrd="0" destOrd="0" presId="urn:microsoft.com/office/officeart/2008/layout/PictureAccentList"/>
    <dgm:cxn modelId="{82D24940-2E44-4A74-ADB6-97FFF0F755A3}" type="presOf" srcId="{2A5AE099-4314-4118-A60E-229E5FD61DD5}" destId="{53AA81A1-3384-41FB-B40D-734816B0B0A3}" srcOrd="0" destOrd="0" presId="urn:microsoft.com/office/officeart/2008/layout/PictureAccentList"/>
    <dgm:cxn modelId="{BB909B67-C18B-4B4F-9532-5DF6ABF38BA3}" srcId="{4466358B-6E83-4A0D-A8C3-7B90E4E4B069}" destId="{6578820A-CFEC-4A48-856C-E7A40B802CF7}" srcOrd="2" destOrd="0" parTransId="{0DB00E21-0929-4F23-B8ED-23EA991A01E0}" sibTransId="{FF649D2F-0D42-49FB-822F-C37030A124F5}"/>
    <dgm:cxn modelId="{BB05ED6E-2C55-4FA8-9A02-FB97605A1A5A}" srcId="{5880E8E8-0D07-49BE-936D-5A4D1AE9483C}" destId="{4466358B-6E83-4A0D-A8C3-7B90E4E4B069}" srcOrd="0" destOrd="0" parTransId="{081F4BD2-55BE-435A-8FE4-E88329141110}" sibTransId="{444ADF6D-5AB3-478E-80C4-BD7B95DFC9F2}"/>
    <dgm:cxn modelId="{73C35353-4C0C-4750-BD6E-ABB0BFE4E172}" type="presOf" srcId="{77C85D4C-FD4D-47CC-B945-0D1BEDD88603}" destId="{ABE3E3FA-12DA-451E-B37E-A7DD0F00026A}" srcOrd="0" destOrd="0" presId="urn:microsoft.com/office/officeart/2008/layout/PictureAccentList"/>
    <dgm:cxn modelId="{429BBA78-895A-433E-B0A2-765AA5328252}" srcId="{4466358B-6E83-4A0D-A8C3-7B90E4E4B069}" destId="{2A5AE099-4314-4118-A60E-229E5FD61DD5}" srcOrd="3" destOrd="0" parTransId="{399A4738-10EF-433F-A5C7-AE6A978A5F83}" sibTransId="{FECE3C33-75F5-4D9D-BB17-20AA51D590BD}"/>
    <dgm:cxn modelId="{34F09788-6674-4862-A18B-1B99009E963B}" srcId="{4466358B-6E83-4A0D-A8C3-7B90E4E4B069}" destId="{77C85D4C-FD4D-47CC-B945-0D1BEDD88603}" srcOrd="1" destOrd="0" parTransId="{29E2DCAF-2113-4F1E-B49B-53E8E8F325E8}" sibTransId="{11E6624C-5016-446F-A57E-6E383ADF76F6}"/>
    <dgm:cxn modelId="{00915DA1-5213-4046-A50B-3C692CC6F57B}" srcId="{4466358B-6E83-4A0D-A8C3-7B90E4E4B069}" destId="{260F2525-9D74-4622-B82B-D23146C23938}" srcOrd="0" destOrd="0" parTransId="{BA934F24-73C9-42DD-954B-6C7F2D64FC35}" sibTransId="{F9E622BA-863C-4C01-8DBF-B23E36F93E12}"/>
    <dgm:cxn modelId="{EB3D11DC-9DE8-4186-9BC7-B92D954E66DF}" type="presOf" srcId="{260F2525-9D74-4622-B82B-D23146C23938}" destId="{D507F9CF-8BC9-4837-AC98-D62C6E80FC8D}" srcOrd="0" destOrd="0" presId="urn:microsoft.com/office/officeart/2008/layout/PictureAccentList"/>
    <dgm:cxn modelId="{1A8A54E4-1B5E-4D8F-85ED-7A41E0056658}" type="presOf" srcId="{5880E8E8-0D07-49BE-936D-5A4D1AE9483C}" destId="{34D33DD6-70CE-45DD-8B29-7736B8308F15}" srcOrd="0" destOrd="0" presId="urn:microsoft.com/office/officeart/2008/layout/PictureAccentList"/>
    <dgm:cxn modelId="{7E925C91-92A0-4F0A-A83F-04014C778564}" type="presParOf" srcId="{34D33DD6-70CE-45DD-8B29-7736B8308F15}" destId="{4BCADF38-78FE-4CC7-B103-B70BF197A1D5}" srcOrd="0" destOrd="0" presId="urn:microsoft.com/office/officeart/2008/layout/PictureAccentList"/>
    <dgm:cxn modelId="{BB7B46BB-0916-496B-8A64-7E29E46E637F}" type="presParOf" srcId="{4BCADF38-78FE-4CC7-B103-B70BF197A1D5}" destId="{382ACB94-45DE-42A5-B54B-C0B31B1AE356}" srcOrd="0" destOrd="0" presId="urn:microsoft.com/office/officeart/2008/layout/PictureAccentList"/>
    <dgm:cxn modelId="{5F526F81-E705-45C4-BA25-A22A1BA79164}" type="presParOf" srcId="{382ACB94-45DE-42A5-B54B-C0B31B1AE356}" destId="{AEE6C8DC-9042-4CD9-93C1-7BCEB306A0EB}" srcOrd="0" destOrd="0" presId="urn:microsoft.com/office/officeart/2008/layout/PictureAccentList"/>
    <dgm:cxn modelId="{B5A1DAA2-38CB-43FF-ABAF-BDED26E7B33B}" type="presParOf" srcId="{4BCADF38-78FE-4CC7-B103-B70BF197A1D5}" destId="{0FC9AA80-59FA-4D12-B38E-44C28F0C89E6}" srcOrd="1" destOrd="0" presId="urn:microsoft.com/office/officeart/2008/layout/PictureAccentList"/>
    <dgm:cxn modelId="{C23743E3-7DAF-4DED-94AC-44615FEC7EA7}" type="presParOf" srcId="{0FC9AA80-59FA-4D12-B38E-44C28F0C89E6}" destId="{B4E58DC8-CFC8-4A24-B8BB-35FC50755F67}" srcOrd="0" destOrd="0" presId="urn:microsoft.com/office/officeart/2008/layout/PictureAccentList"/>
    <dgm:cxn modelId="{EE32AB81-FC21-44AB-AC3E-690E4D803D41}" type="presParOf" srcId="{B4E58DC8-CFC8-4A24-B8BB-35FC50755F67}" destId="{257EBEEA-A935-49EC-9B05-18313AC27800}" srcOrd="0" destOrd="0" presId="urn:microsoft.com/office/officeart/2008/layout/PictureAccentList"/>
    <dgm:cxn modelId="{1A484CF9-452E-46EC-A898-190176D19577}" type="presParOf" srcId="{B4E58DC8-CFC8-4A24-B8BB-35FC50755F67}" destId="{D507F9CF-8BC9-4837-AC98-D62C6E80FC8D}" srcOrd="1" destOrd="0" presId="urn:microsoft.com/office/officeart/2008/layout/PictureAccentList"/>
    <dgm:cxn modelId="{13076CC9-4267-4CF4-BCE9-B0E9E2E4E020}" type="presParOf" srcId="{0FC9AA80-59FA-4D12-B38E-44C28F0C89E6}" destId="{FE89E753-7C69-49B1-AA6D-2E0BBB58DC88}" srcOrd="1" destOrd="0" presId="urn:microsoft.com/office/officeart/2008/layout/PictureAccentList"/>
    <dgm:cxn modelId="{61CB6360-A17F-4E29-A39F-6B1AD35E982B}" type="presParOf" srcId="{FE89E753-7C69-49B1-AA6D-2E0BBB58DC88}" destId="{46BE693F-B70A-497F-A008-8DC5F6A1EF6F}" srcOrd="0" destOrd="0" presId="urn:microsoft.com/office/officeart/2008/layout/PictureAccentList"/>
    <dgm:cxn modelId="{45707DDF-5872-4B11-9E27-F24C2BB417B6}" type="presParOf" srcId="{FE89E753-7C69-49B1-AA6D-2E0BBB58DC88}" destId="{ABE3E3FA-12DA-451E-B37E-A7DD0F00026A}" srcOrd="1" destOrd="0" presId="urn:microsoft.com/office/officeart/2008/layout/PictureAccentList"/>
    <dgm:cxn modelId="{1EE4C63E-0F9E-4D8B-8DEB-143A68FAAF37}" type="presParOf" srcId="{0FC9AA80-59FA-4D12-B38E-44C28F0C89E6}" destId="{68D9E6C8-1805-4BE0-B2D3-4E4B1585B486}" srcOrd="2" destOrd="0" presId="urn:microsoft.com/office/officeart/2008/layout/PictureAccentList"/>
    <dgm:cxn modelId="{8AC59AAC-D4E9-48E8-9CD5-F391E404180E}" type="presParOf" srcId="{68D9E6C8-1805-4BE0-B2D3-4E4B1585B486}" destId="{41F93E5B-B8E4-43A4-991F-B0024009121D}" srcOrd="0" destOrd="0" presId="urn:microsoft.com/office/officeart/2008/layout/PictureAccentList"/>
    <dgm:cxn modelId="{A971028E-2993-43BD-AF67-E54FEA7072BF}" type="presParOf" srcId="{68D9E6C8-1805-4BE0-B2D3-4E4B1585B486}" destId="{803ABB8F-B91C-4543-B98C-7B688EB84E7C}" srcOrd="1" destOrd="0" presId="urn:microsoft.com/office/officeart/2008/layout/PictureAccentList"/>
    <dgm:cxn modelId="{AC4347D7-04D7-4C23-ADD4-80BEC0F3E37F}" type="presParOf" srcId="{0FC9AA80-59FA-4D12-B38E-44C28F0C89E6}" destId="{A50C232C-68EB-4459-A0B1-E65B0ED502C7}" srcOrd="3" destOrd="0" presId="urn:microsoft.com/office/officeart/2008/layout/PictureAccentList"/>
    <dgm:cxn modelId="{681FA726-E4CC-41E9-8996-3D35D5A82A6C}" type="presParOf" srcId="{A50C232C-68EB-4459-A0B1-E65B0ED502C7}" destId="{CA93DCFF-DC5F-4D56-9980-613D63E06EB3}" srcOrd="0" destOrd="0" presId="urn:microsoft.com/office/officeart/2008/layout/PictureAccentList"/>
    <dgm:cxn modelId="{D2949AD4-42E0-4A4E-AE16-9FA064C92CEB}" type="presParOf" srcId="{A50C232C-68EB-4459-A0B1-E65B0ED502C7}" destId="{53AA81A1-3384-41FB-B40D-734816B0B0A3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C61E83-E756-43E2-B71A-0282FD12D409}">
      <dsp:nvSpPr>
        <dsp:cNvPr id="0" name=""/>
        <dsp:cNvSpPr/>
      </dsp:nvSpPr>
      <dsp:spPr>
        <a:xfrm>
          <a:off x="4488179" y="2125979"/>
          <a:ext cx="2598419" cy="2598419"/>
        </a:xfrm>
        <a:prstGeom prst="gear9">
          <a:avLst/>
        </a:prstGeom>
        <a:solidFill>
          <a:schemeClr val="accent4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Energy Efficiency</a:t>
          </a:r>
        </a:p>
      </dsp:txBody>
      <dsp:txXfrm>
        <a:off x="5010577" y="2734646"/>
        <a:ext cx="1553623" cy="1335641"/>
      </dsp:txXfrm>
    </dsp:sp>
    <dsp:sp modelId="{F2C57B38-B1C0-431A-85C2-308F6A80533F}">
      <dsp:nvSpPr>
        <dsp:cNvPr id="0" name=""/>
        <dsp:cNvSpPr/>
      </dsp:nvSpPr>
      <dsp:spPr>
        <a:xfrm>
          <a:off x="2976371" y="1511808"/>
          <a:ext cx="1889760" cy="1889760"/>
        </a:xfrm>
        <a:prstGeom prst="gear6">
          <a:avLst/>
        </a:prstGeom>
        <a:solidFill>
          <a:schemeClr val="accent4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Municipal Buildings</a:t>
          </a:r>
        </a:p>
      </dsp:txBody>
      <dsp:txXfrm>
        <a:off x="3452124" y="1990436"/>
        <a:ext cx="938254" cy="932504"/>
      </dsp:txXfrm>
    </dsp:sp>
    <dsp:sp modelId="{6297E85D-3D3D-4117-B887-7BCA62F0F5A4}">
      <dsp:nvSpPr>
        <dsp:cNvPr id="0" name=""/>
        <dsp:cNvSpPr/>
      </dsp:nvSpPr>
      <dsp:spPr>
        <a:xfrm rot="20700000">
          <a:off x="4062179" y="208066"/>
          <a:ext cx="1851579" cy="1851579"/>
        </a:xfrm>
        <a:prstGeom prst="gear6">
          <a:avLst/>
        </a:prstGeom>
        <a:solidFill>
          <a:schemeClr val="accent4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Street Lights</a:t>
          </a:r>
        </a:p>
      </dsp:txBody>
      <dsp:txXfrm rot="-20700000">
        <a:off x="4468284" y="614172"/>
        <a:ext cx="1039368" cy="1039368"/>
      </dsp:txXfrm>
    </dsp:sp>
    <dsp:sp modelId="{D59A17A3-CB72-4CDE-9895-469DA647A431}">
      <dsp:nvSpPr>
        <dsp:cNvPr id="0" name=""/>
        <dsp:cNvSpPr/>
      </dsp:nvSpPr>
      <dsp:spPr>
        <a:xfrm>
          <a:off x="4294239" y="1730542"/>
          <a:ext cx="3325977" cy="3325977"/>
        </a:xfrm>
        <a:prstGeom prst="circularArrow">
          <a:avLst>
            <a:gd name="adj1" fmla="val 4687"/>
            <a:gd name="adj2" fmla="val 299029"/>
            <a:gd name="adj3" fmla="val 2527521"/>
            <a:gd name="adj4" fmla="val 15837027"/>
            <a:gd name="adj5" fmla="val 5469"/>
          </a:avLst>
        </a:prstGeom>
        <a:solidFill>
          <a:schemeClr val="accent4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DC16B2-8F8F-45A3-AA2B-B9B38169E23F}">
      <dsp:nvSpPr>
        <dsp:cNvPr id="0" name=""/>
        <dsp:cNvSpPr/>
      </dsp:nvSpPr>
      <dsp:spPr>
        <a:xfrm>
          <a:off x="2641699" y="1091400"/>
          <a:ext cx="2416530" cy="2416530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4">
            <a:shade val="90000"/>
            <a:hueOff val="415931"/>
            <a:satOff val="-47012"/>
            <a:lumOff val="2950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592C09-E693-426F-B5B5-11245CE8EF88}">
      <dsp:nvSpPr>
        <dsp:cNvPr id="0" name=""/>
        <dsp:cNvSpPr/>
      </dsp:nvSpPr>
      <dsp:spPr>
        <a:xfrm>
          <a:off x="3606541" y="-199773"/>
          <a:ext cx="2605506" cy="260550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shade val="90000"/>
            <a:hueOff val="831862"/>
            <a:satOff val="-94023"/>
            <a:lumOff val="5900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74BAFF-87F4-4E9D-82C1-4DC60637C8F3}">
      <dsp:nvSpPr>
        <dsp:cNvPr id="0" name=""/>
        <dsp:cNvSpPr/>
      </dsp:nvSpPr>
      <dsp:spPr>
        <a:xfrm rot="5400000">
          <a:off x="394096" y="939301"/>
          <a:ext cx="1484356" cy="168888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178FB8-F066-4AD7-ADC8-48056033C749}">
      <dsp:nvSpPr>
        <dsp:cNvPr id="0" name=""/>
        <dsp:cNvSpPr/>
      </dsp:nvSpPr>
      <dsp:spPr>
        <a:xfrm>
          <a:off x="756937" y="1410"/>
          <a:ext cx="1876536" cy="11259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3975" cap="flat" cmpd="sng" algn="ctr">
          <a:noFill/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April 30, 2018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i="1" kern="1200" dirty="0"/>
            <a:t>DRAFT Plan</a:t>
          </a:r>
        </a:p>
      </dsp:txBody>
      <dsp:txXfrm>
        <a:off x="789914" y="34387"/>
        <a:ext cx="1810582" cy="1059967"/>
      </dsp:txXfrm>
    </dsp:sp>
    <dsp:sp modelId="{1A5969D6-AB12-4301-89EA-5283AF4B518F}">
      <dsp:nvSpPr>
        <dsp:cNvPr id="0" name=""/>
        <dsp:cNvSpPr/>
      </dsp:nvSpPr>
      <dsp:spPr>
        <a:xfrm rot="5400000">
          <a:off x="394096" y="2432943"/>
          <a:ext cx="1484356" cy="168888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677D7E-4D25-46B3-A0D7-2383F0047845}">
      <dsp:nvSpPr>
        <dsp:cNvPr id="0" name=""/>
        <dsp:cNvSpPr/>
      </dsp:nvSpPr>
      <dsp:spPr>
        <a:xfrm>
          <a:off x="756937" y="1408812"/>
          <a:ext cx="1876536" cy="12971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May – July 2018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1400" i="1" kern="1200" dirty="0">
              <a:solidFill>
                <a:schemeClr val="bg1"/>
              </a:solidFill>
            </a:rPr>
            <a:t>Review and Comment on Draft Plan</a:t>
          </a:r>
        </a:p>
      </dsp:txBody>
      <dsp:txXfrm>
        <a:off x="794930" y="1446805"/>
        <a:ext cx="1800550" cy="1221188"/>
      </dsp:txXfrm>
    </dsp:sp>
    <dsp:sp modelId="{9FBF9DAB-E03E-470B-B8A2-B2DDB490B14E}">
      <dsp:nvSpPr>
        <dsp:cNvPr id="0" name=""/>
        <dsp:cNvSpPr/>
      </dsp:nvSpPr>
      <dsp:spPr>
        <a:xfrm>
          <a:off x="1140304" y="3179151"/>
          <a:ext cx="2487734" cy="168888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5E4D91-1A7A-40DD-BA4C-F1BC515F36A0}">
      <dsp:nvSpPr>
        <dsp:cNvPr id="0" name=""/>
        <dsp:cNvSpPr/>
      </dsp:nvSpPr>
      <dsp:spPr>
        <a:xfrm>
          <a:off x="756937" y="2987467"/>
          <a:ext cx="1876536" cy="11259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7150" cap="flat" cmpd="sng" algn="ctr">
          <a:noFill/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July 31, 2018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i="1" kern="1200" dirty="0"/>
            <a:t>Council Vote on Draft Plan Resolution</a:t>
          </a:r>
        </a:p>
      </dsp:txBody>
      <dsp:txXfrm>
        <a:off x="789914" y="3020444"/>
        <a:ext cx="1810582" cy="1059967"/>
      </dsp:txXfrm>
    </dsp:sp>
    <dsp:sp modelId="{05EE640F-6350-43F4-B74A-2846293FE9E0}">
      <dsp:nvSpPr>
        <dsp:cNvPr id="0" name=""/>
        <dsp:cNvSpPr/>
      </dsp:nvSpPr>
      <dsp:spPr>
        <a:xfrm rot="16200000">
          <a:off x="2932397" y="2475450"/>
          <a:ext cx="1399342" cy="168888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5815B3-8591-409B-9A64-36C7F6D926F8}">
      <dsp:nvSpPr>
        <dsp:cNvPr id="0" name=""/>
        <dsp:cNvSpPr/>
      </dsp:nvSpPr>
      <dsp:spPr>
        <a:xfrm>
          <a:off x="3252731" y="2987467"/>
          <a:ext cx="1876536" cy="11259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Throughout Summer 2018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i="1" kern="1200" dirty="0"/>
            <a:t>Analysis, goal setting, and program design discussions continue</a:t>
          </a:r>
        </a:p>
      </dsp:txBody>
      <dsp:txXfrm>
        <a:off x="3285708" y="3020444"/>
        <a:ext cx="1810582" cy="1059967"/>
      </dsp:txXfrm>
    </dsp:sp>
    <dsp:sp modelId="{44D66C7A-299B-4805-AD98-CC94B245010D}">
      <dsp:nvSpPr>
        <dsp:cNvPr id="0" name=""/>
        <dsp:cNvSpPr/>
      </dsp:nvSpPr>
      <dsp:spPr>
        <a:xfrm rot="16200000">
          <a:off x="2932397" y="1068047"/>
          <a:ext cx="1399342" cy="168888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F40E7B-264D-421E-B09A-A7C017ABDF08}">
      <dsp:nvSpPr>
        <dsp:cNvPr id="0" name=""/>
        <dsp:cNvSpPr/>
      </dsp:nvSpPr>
      <dsp:spPr>
        <a:xfrm>
          <a:off x="3252731" y="1580065"/>
          <a:ext cx="1876536" cy="11259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September 14, 2018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i="1" kern="1200" dirty="0"/>
            <a:t>PAs Submit 2</a:t>
          </a:r>
          <a:r>
            <a:rPr lang="en-US" sz="1400" i="1" kern="1200" baseline="30000" dirty="0"/>
            <a:t>nd</a:t>
          </a:r>
          <a:r>
            <a:rPr lang="en-US" sz="1400" i="1" kern="1200" dirty="0"/>
            <a:t> Draft of Plan</a:t>
          </a:r>
        </a:p>
      </dsp:txBody>
      <dsp:txXfrm>
        <a:off x="3285708" y="1613042"/>
        <a:ext cx="1810582" cy="1059967"/>
      </dsp:txXfrm>
    </dsp:sp>
    <dsp:sp modelId="{E2BD1491-6C69-4C2E-9886-4BF97DB5DAB6}">
      <dsp:nvSpPr>
        <dsp:cNvPr id="0" name=""/>
        <dsp:cNvSpPr/>
      </dsp:nvSpPr>
      <dsp:spPr>
        <a:xfrm>
          <a:off x="3636098" y="364346"/>
          <a:ext cx="2487734" cy="168888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96D991-4159-46E4-AF8D-6C7A0DB33134}">
      <dsp:nvSpPr>
        <dsp:cNvPr id="0" name=""/>
        <dsp:cNvSpPr/>
      </dsp:nvSpPr>
      <dsp:spPr>
        <a:xfrm>
          <a:off x="3252731" y="172662"/>
          <a:ext cx="1876536" cy="11259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October 23, 2018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i="1" kern="1200" dirty="0"/>
            <a:t>PAs submit updates to Plan and data tables to the EEAC</a:t>
          </a:r>
        </a:p>
      </dsp:txBody>
      <dsp:txXfrm>
        <a:off x="3285708" y="205639"/>
        <a:ext cx="1810582" cy="1059967"/>
      </dsp:txXfrm>
    </dsp:sp>
    <dsp:sp modelId="{D2780AB0-A22F-479F-9BCF-4F2B11B3EA07}">
      <dsp:nvSpPr>
        <dsp:cNvPr id="0" name=""/>
        <dsp:cNvSpPr/>
      </dsp:nvSpPr>
      <dsp:spPr>
        <a:xfrm rot="5400000">
          <a:off x="5428191" y="1068047"/>
          <a:ext cx="1399342" cy="168888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E4444E-26B6-4CB6-B126-E6699CC3E72F}">
      <dsp:nvSpPr>
        <dsp:cNvPr id="0" name=""/>
        <dsp:cNvSpPr/>
      </dsp:nvSpPr>
      <dsp:spPr>
        <a:xfrm>
          <a:off x="5748525" y="172662"/>
          <a:ext cx="1876536" cy="11259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7150" cap="flat" cmpd="sng" algn="ctr">
          <a:noFill/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October 30</a:t>
          </a:r>
          <a:r>
            <a:rPr lang="en-US" sz="1400" b="1" kern="12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</a:t>
          </a:r>
          <a:r>
            <a:rPr lang="en-US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2018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i="1" kern="1200" dirty="0"/>
            <a:t>Council unanimously approved Updated Plan</a:t>
          </a:r>
        </a:p>
      </dsp:txBody>
      <dsp:txXfrm>
        <a:off x="5781502" y="205639"/>
        <a:ext cx="1810582" cy="1059967"/>
      </dsp:txXfrm>
    </dsp:sp>
    <dsp:sp modelId="{69D3AB99-3B07-4F17-BD58-7AAD84729681}">
      <dsp:nvSpPr>
        <dsp:cNvPr id="0" name=""/>
        <dsp:cNvSpPr/>
      </dsp:nvSpPr>
      <dsp:spPr>
        <a:xfrm rot="5400000">
          <a:off x="5428191" y="2475450"/>
          <a:ext cx="1399342" cy="168888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CED932-D156-4089-8BEF-E0D2EE39B013}">
      <dsp:nvSpPr>
        <dsp:cNvPr id="0" name=""/>
        <dsp:cNvSpPr/>
      </dsp:nvSpPr>
      <dsp:spPr>
        <a:xfrm>
          <a:off x="5748525" y="1580065"/>
          <a:ext cx="1876536" cy="11259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October 31, 2018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1" kern="1200" dirty="0">
              <a:solidFill>
                <a:schemeClr val="bg1"/>
              </a:solidFill>
              <a:effectLst/>
            </a:rPr>
            <a:t>PAs submitted Final Plan to DPU</a:t>
          </a:r>
        </a:p>
      </dsp:txBody>
      <dsp:txXfrm>
        <a:off x="5781502" y="1613042"/>
        <a:ext cx="1810582" cy="1059967"/>
      </dsp:txXfrm>
    </dsp:sp>
    <dsp:sp modelId="{32974424-1527-4689-8CCF-A8B3A8B45621}">
      <dsp:nvSpPr>
        <dsp:cNvPr id="0" name=""/>
        <dsp:cNvSpPr/>
      </dsp:nvSpPr>
      <dsp:spPr>
        <a:xfrm>
          <a:off x="5748525" y="2987467"/>
          <a:ext cx="1876536" cy="11259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January 2019 </a:t>
          </a:r>
          <a:endParaRPr lang="en-US" sz="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" b="0" i="1" kern="1200" dirty="0">
            <a:solidFill>
              <a:schemeClr val="bg1"/>
            </a:solidFill>
            <a:effectLst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1" kern="1200" dirty="0">
              <a:solidFill>
                <a:schemeClr val="bg1"/>
              </a:solidFill>
              <a:effectLst/>
            </a:rPr>
            <a:t>Approval by the DPU</a:t>
          </a:r>
        </a:p>
      </dsp:txBody>
      <dsp:txXfrm>
        <a:off x="5781502" y="3020444"/>
        <a:ext cx="1810582" cy="10599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8F14AD-2D8D-499B-987E-380E46A948FB}">
      <dsp:nvSpPr>
        <dsp:cNvPr id="0" name=""/>
        <dsp:cNvSpPr/>
      </dsp:nvSpPr>
      <dsp:spPr>
        <a:xfrm rot="5400000">
          <a:off x="3696016" y="-224641"/>
          <a:ext cx="4694048" cy="568756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Partnering with municipalities and communities is a critical pathway, particularly to gain insights on reaching renters/landlords and multilingual populations.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Program Administrators are focused on targeting communities identified as having lower program participation.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The Partnership Strategy will include a stronger connection to municipal governments, whose local knowledge and trusted relationships can be a valuable connection point for increasing awareness and participation in Program Administrator efficiency offers.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The Partnership Strategy will support municipally led outreach for cities and towns of all sizes to enroll local participants.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Program Administrators will establish a two-way communication channel for municipalities by offering regular check-in calls, periodic trainings and a suite of marketing materials. </a:t>
          </a:r>
        </a:p>
      </dsp:txBody>
      <dsp:txXfrm rot="-5400000">
        <a:off x="3199257" y="501263"/>
        <a:ext cx="5458423" cy="4235758"/>
      </dsp:txXfrm>
    </dsp:sp>
    <dsp:sp modelId="{4D50234D-E89D-4A22-9664-DE51FBF66810}">
      <dsp:nvSpPr>
        <dsp:cNvPr id="0" name=""/>
        <dsp:cNvSpPr/>
      </dsp:nvSpPr>
      <dsp:spPr>
        <a:xfrm>
          <a:off x="0" y="0"/>
          <a:ext cx="3199257" cy="52382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A statewide municipal and community partnership strategy to secure additional savings for communities we serve</a:t>
          </a:r>
        </a:p>
      </dsp:txBody>
      <dsp:txXfrm>
        <a:off x="156175" y="156175"/>
        <a:ext cx="2886907" cy="49259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FAFDC8-816E-47B5-8D6C-5B760DE6C4F6}">
      <dsp:nvSpPr>
        <dsp:cNvPr id="0" name=""/>
        <dsp:cNvSpPr/>
      </dsp:nvSpPr>
      <dsp:spPr>
        <a:xfrm>
          <a:off x="3134" y="794687"/>
          <a:ext cx="1651545" cy="653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83820" rIns="234696" bIns="83820" numCol="1" spcCol="1270" anchor="ctr" anchorCtr="0">
          <a:noAutofit/>
        </a:bodyPr>
        <a:lstStyle/>
        <a:p>
          <a:pPr marL="0" lvl="0" indent="0" algn="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kern="1200" dirty="0">
              <a:solidFill>
                <a:schemeClr val="accent6"/>
              </a:solidFill>
            </a:rPr>
            <a:t>P4P</a:t>
          </a:r>
        </a:p>
      </dsp:txBody>
      <dsp:txXfrm>
        <a:off x="3134" y="794687"/>
        <a:ext cx="1651545" cy="653400"/>
      </dsp:txXfrm>
    </dsp:sp>
    <dsp:sp modelId="{F7AF86C0-8C83-48A3-91E0-D20D40D37435}">
      <dsp:nvSpPr>
        <dsp:cNvPr id="0" name=""/>
        <dsp:cNvSpPr/>
      </dsp:nvSpPr>
      <dsp:spPr>
        <a:xfrm>
          <a:off x="1654679" y="39194"/>
          <a:ext cx="330309" cy="2164387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3D427A-3A03-49F1-B2BF-505DCC6F1B3A}">
      <dsp:nvSpPr>
        <dsp:cNvPr id="0" name=""/>
        <dsp:cNvSpPr/>
      </dsp:nvSpPr>
      <dsp:spPr>
        <a:xfrm>
          <a:off x="2117112" y="39194"/>
          <a:ext cx="6109352" cy="2164387"/>
        </a:xfrm>
        <a:prstGeom prst="rect">
          <a:avLst/>
        </a:prstGeom>
        <a:solidFill>
          <a:srgbClr val="D3E4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300" kern="1200" dirty="0">
              <a:solidFill>
                <a:srgbClr val="000000"/>
              </a:solidFill>
            </a:rPr>
            <a:t>Single Track</a:t>
          </a:r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300" kern="1200" dirty="0">
              <a:solidFill>
                <a:srgbClr val="000000"/>
              </a:solidFill>
            </a:rPr>
            <a:t>No investigation funding</a:t>
          </a:r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300" kern="1200" dirty="0">
              <a:solidFill>
                <a:srgbClr val="000000"/>
              </a:solidFill>
            </a:rPr>
            <a:t>Minimal support, generally reactive</a:t>
          </a:r>
        </a:p>
      </dsp:txBody>
      <dsp:txXfrm>
        <a:off x="2117112" y="39194"/>
        <a:ext cx="6109352" cy="2164387"/>
      </dsp:txXfrm>
    </dsp:sp>
    <dsp:sp modelId="{F9C56823-A7C8-4631-B433-E9B29357E59F}">
      <dsp:nvSpPr>
        <dsp:cNvPr id="0" name=""/>
        <dsp:cNvSpPr/>
      </dsp:nvSpPr>
      <dsp:spPr>
        <a:xfrm>
          <a:off x="3134" y="3077875"/>
          <a:ext cx="1651545" cy="653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83820" rIns="234696" bIns="83820" numCol="1" spcCol="1270" anchor="ctr" anchorCtr="0">
          <a:noAutofit/>
        </a:bodyPr>
        <a:lstStyle/>
        <a:p>
          <a:pPr marL="0" lvl="0" indent="0" algn="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kern="1200" dirty="0" err="1">
              <a:solidFill>
                <a:schemeClr val="accent6"/>
              </a:solidFill>
            </a:rPr>
            <a:t>ESPO</a:t>
          </a:r>
          <a:endParaRPr lang="en-US" sz="3300" b="1" kern="1200" dirty="0">
            <a:solidFill>
              <a:schemeClr val="accent6"/>
            </a:solidFill>
          </a:endParaRPr>
        </a:p>
      </dsp:txBody>
      <dsp:txXfrm>
        <a:off x="3134" y="3077875"/>
        <a:ext cx="1651545" cy="653400"/>
      </dsp:txXfrm>
    </dsp:sp>
    <dsp:sp modelId="{DF376932-ED20-49F1-8EA1-AF060DFEBEDE}">
      <dsp:nvSpPr>
        <dsp:cNvPr id="0" name=""/>
        <dsp:cNvSpPr/>
      </dsp:nvSpPr>
      <dsp:spPr>
        <a:xfrm>
          <a:off x="1654679" y="2322381"/>
          <a:ext cx="330309" cy="2164387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DB4E9D-6FB6-4148-82B8-8E3F7B096E20}">
      <dsp:nvSpPr>
        <dsp:cNvPr id="0" name=""/>
        <dsp:cNvSpPr/>
      </dsp:nvSpPr>
      <dsp:spPr>
        <a:xfrm>
          <a:off x="2117112" y="2322381"/>
          <a:ext cx="6109352" cy="2164387"/>
        </a:xfrm>
        <a:prstGeom prst="rect">
          <a:avLst/>
        </a:prstGeom>
        <a:solidFill>
          <a:srgbClr val="D3E4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300" kern="1200" dirty="0">
              <a:solidFill>
                <a:schemeClr val="tx1"/>
              </a:solidFill>
            </a:rPr>
            <a:t>4 Tracks</a:t>
          </a:r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300" kern="1200" dirty="0">
              <a:solidFill>
                <a:schemeClr val="tx1"/>
              </a:solidFill>
            </a:rPr>
            <a:t>Investigation funding</a:t>
          </a:r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300" kern="1200" dirty="0">
              <a:solidFill>
                <a:schemeClr val="tx1"/>
              </a:solidFill>
            </a:rPr>
            <a:t>Early-stage support, intentionally proactive</a:t>
          </a:r>
        </a:p>
      </dsp:txBody>
      <dsp:txXfrm>
        <a:off x="2117112" y="2322381"/>
        <a:ext cx="6109352" cy="216438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E6C8DC-9042-4CD9-93C1-7BCEB306A0EB}">
      <dsp:nvSpPr>
        <dsp:cNvPr id="0" name=""/>
        <dsp:cNvSpPr/>
      </dsp:nvSpPr>
      <dsp:spPr>
        <a:xfrm>
          <a:off x="87789" y="3216"/>
          <a:ext cx="8695860" cy="921357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75C83A">
                <a:tint val="66000"/>
                <a:satMod val="160000"/>
              </a:srgbClr>
            </a:gs>
            <a:gs pos="50000">
              <a:srgbClr val="75C83A">
                <a:tint val="44500"/>
                <a:satMod val="160000"/>
              </a:srgbClr>
            </a:gs>
            <a:gs pos="100000">
              <a:srgbClr val="75C83A">
                <a:tint val="23500"/>
                <a:satMod val="160000"/>
              </a:srgbClr>
            </a:gs>
          </a:gsLst>
          <a:lin ang="8100000" scaled="1"/>
          <a:tileRect/>
        </a:gra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000000"/>
              </a:solidFill>
            </a:rPr>
            <a:t>Equipment &amp; Systems Performance Optimization Program</a:t>
          </a:r>
          <a:endParaRPr lang="en-US" sz="2000" b="1" kern="1200" dirty="0">
            <a:solidFill>
              <a:srgbClr val="000000"/>
            </a:solidFill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i="1" kern="1200" dirty="0">
              <a:solidFill>
                <a:srgbClr val="000000"/>
              </a:solidFill>
            </a:rPr>
            <a:t>Retrofit opportunities for RCx, </a:t>
          </a:r>
          <a:r>
            <a:rPr lang="en-US" sz="2000" i="1" kern="1200" dirty="0" err="1">
              <a:solidFill>
                <a:srgbClr val="000000"/>
              </a:solidFill>
            </a:rPr>
            <a:t>O+M</a:t>
          </a:r>
          <a:r>
            <a:rPr lang="en-US" sz="2000" i="1" kern="1200" dirty="0">
              <a:solidFill>
                <a:srgbClr val="000000"/>
              </a:solidFill>
            </a:rPr>
            <a:t> &amp; Low Cost Tuning Measures for…</a:t>
          </a:r>
        </a:p>
      </dsp:txBody>
      <dsp:txXfrm>
        <a:off x="114775" y="30202"/>
        <a:ext cx="8641888" cy="867385"/>
      </dsp:txXfrm>
    </dsp:sp>
    <dsp:sp modelId="{257EBEEA-A935-49EC-9B05-18313AC27800}">
      <dsp:nvSpPr>
        <dsp:cNvPr id="0" name=""/>
        <dsp:cNvSpPr/>
      </dsp:nvSpPr>
      <dsp:spPr>
        <a:xfrm>
          <a:off x="1217223" y="1096248"/>
          <a:ext cx="953746" cy="95374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507F9CF-8BC9-4837-AC98-D62C6E80FC8D}">
      <dsp:nvSpPr>
        <dsp:cNvPr id="0" name=""/>
        <dsp:cNvSpPr/>
      </dsp:nvSpPr>
      <dsp:spPr>
        <a:xfrm>
          <a:off x="2228195" y="1096248"/>
          <a:ext cx="5426020" cy="953746"/>
        </a:xfrm>
        <a:prstGeom prst="roundRect">
          <a:avLst>
            <a:gd name="adj" fmla="val 16670"/>
          </a:avLst>
        </a:prstGeom>
        <a:solidFill>
          <a:srgbClr val="C8F2B8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000000"/>
              </a:solidFill>
            </a:rPr>
            <a:t>Tuning Measures: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000000"/>
              </a:solidFill>
            </a:rPr>
            <a:t>Pick from list of select measures</a:t>
          </a:r>
        </a:p>
      </dsp:txBody>
      <dsp:txXfrm>
        <a:off x="2274761" y="1142814"/>
        <a:ext cx="5332888" cy="860614"/>
      </dsp:txXfrm>
    </dsp:sp>
    <dsp:sp modelId="{46BE693F-B70A-497F-A008-8DC5F6A1EF6F}">
      <dsp:nvSpPr>
        <dsp:cNvPr id="0" name=""/>
        <dsp:cNvSpPr/>
      </dsp:nvSpPr>
      <dsp:spPr>
        <a:xfrm>
          <a:off x="1217223" y="2164444"/>
          <a:ext cx="953746" cy="95374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BE3E3FA-12DA-451E-B37E-A7DD0F00026A}">
      <dsp:nvSpPr>
        <dsp:cNvPr id="0" name=""/>
        <dsp:cNvSpPr/>
      </dsp:nvSpPr>
      <dsp:spPr>
        <a:xfrm>
          <a:off x="2228195" y="2164444"/>
          <a:ext cx="5426020" cy="953746"/>
        </a:xfrm>
        <a:prstGeom prst="roundRect">
          <a:avLst>
            <a:gd name="adj" fmla="val 16670"/>
          </a:avLst>
        </a:prstGeom>
        <a:solidFill>
          <a:srgbClr val="C8F2B8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000000"/>
              </a:solidFill>
            </a:rPr>
            <a:t>Targeted Systems Tuning: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000000"/>
              </a:solidFill>
            </a:rPr>
            <a:t>Prioritize individual, high potential systems</a:t>
          </a:r>
        </a:p>
      </dsp:txBody>
      <dsp:txXfrm>
        <a:off x="2274761" y="2211010"/>
        <a:ext cx="5332888" cy="860614"/>
      </dsp:txXfrm>
    </dsp:sp>
    <dsp:sp modelId="{41F93E5B-B8E4-43A4-991F-B0024009121D}">
      <dsp:nvSpPr>
        <dsp:cNvPr id="0" name=""/>
        <dsp:cNvSpPr/>
      </dsp:nvSpPr>
      <dsp:spPr>
        <a:xfrm>
          <a:off x="1217223" y="3232640"/>
          <a:ext cx="953746" cy="95374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03ABB8F-B91C-4543-B98C-7B688EB84E7C}">
      <dsp:nvSpPr>
        <dsp:cNvPr id="0" name=""/>
        <dsp:cNvSpPr/>
      </dsp:nvSpPr>
      <dsp:spPr>
        <a:xfrm>
          <a:off x="2228195" y="3232640"/>
          <a:ext cx="5426020" cy="953746"/>
        </a:xfrm>
        <a:prstGeom prst="roundRect">
          <a:avLst>
            <a:gd name="adj" fmla="val 16670"/>
          </a:avLst>
        </a:prstGeom>
        <a:solidFill>
          <a:srgbClr val="C8F2B8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000000"/>
              </a:solidFill>
            </a:rPr>
            <a:t>Whole Building &amp; Process Tuning: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000000"/>
              </a:solidFill>
            </a:rPr>
            <a:t>Holistically review entire building or process</a:t>
          </a:r>
        </a:p>
      </dsp:txBody>
      <dsp:txXfrm>
        <a:off x="2274761" y="3279206"/>
        <a:ext cx="5332888" cy="860614"/>
      </dsp:txXfrm>
    </dsp:sp>
    <dsp:sp modelId="{CA93DCFF-DC5F-4D56-9980-613D63E06EB3}">
      <dsp:nvSpPr>
        <dsp:cNvPr id="0" name=""/>
        <dsp:cNvSpPr/>
      </dsp:nvSpPr>
      <dsp:spPr>
        <a:xfrm>
          <a:off x="1217223" y="4300836"/>
          <a:ext cx="953746" cy="95374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3AA81A1-3384-41FB-B40D-734816B0B0A3}">
      <dsp:nvSpPr>
        <dsp:cNvPr id="0" name=""/>
        <dsp:cNvSpPr/>
      </dsp:nvSpPr>
      <dsp:spPr>
        <a:xfrm>
          <a:off x="2228195" y="4300836"/>
          <a:ext cx="5426020" cy="953746"/>
        </a:xfrm>
        <a:prstGeom prst="roundRect">
          <a:avLst>
            <a:gd name="adj" fmla="val 16670"/>
          </a:avLst>
        </a:prstGeom>
        <a:solidFill>
          <a:srgbClr val="C8F2B8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000000"/>
              </a:solidFill>
            </a:rPr>
            <a:t>Monitoring Based Commissioning:</a:t>
          </a:r>
          <a:r>
            <a:rPr lang="en-US" sz="2000" kern="1200" dirty="0">
              <a:solidFill>
                <a:srgbClr val="000000"/>
              </a:solidFill>
            </a:rPr>
            <a:t> Continuously monitor equipment or systems for abnormalities &amp; take corrective action</a:t>
          </a:r>
        </a:p>
      </dsp:txBody>
      <dsp:txXfrm>
        <a:off x="2274761" y="4347402"/>
        <a:ext cx="5332888" cy="8606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4770" cy="457200"/>
          </a:xfrm>
          <a:prstGeom prst="rect">
            <a:avLst/>
          </a:prstGeom>
        </p:spPr>
        <p:txBody>
          <a:bodyPr vert="horz" lIns="92128" tIns="46064" rIns="92128" bIns="4606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3853" y="0"/>
            <a:ext cx="3024770" cy="457200"/>
          </a:xfrm>
          <a:prstGeom prst="rect">
            <a:avLst/>
          </a:prstGeom>
        </p:spPr>
        <p:txBody>
          <a:bodyPr vert="horz" lIns="92128" tIns="46064" rIns="92128" bIns="46064" rtlCol="0"/>
          <a:lstStyle>
            <a:lvl1pPr algn="r">
              <a:defRPr sz="1200"/>
            </a:lvl1pPr>
          </a:lstStyle>
          <a:p>
            <a:fld id="{F570D16E-ED84-9E4F-A822-F8698FB49F50}" type="datetimeFigureOut">
              <a:rPr lang="en-US" smtClean="0"/>
              <a:t>4/11/2019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3024770" cy="457200"/>
          </a:xfrm>
          <a:prstGeom prst="rect">
            <a:avLst/>
          </a:prstGeom>
        </p:spPr>
        <p:txBody>
          <a:bodyPr vert="horz" lIns="92128" tIns="46064" rIns="92128" bIns="4606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3853" y="8685213"/>
            <a:ext cx="3024770" cy="457200"/>
          </a:xfrm>
          <a:prstGeom prst="rect">
            <a:avLst/>
          </a:prstGeom>
        </p:spPr>
        <p:txBody>
          <a:bodyPr vert="horz" lIns="92128" tIns="46064" rIns="92128" bIns="46064" rtlCol="0" anchor="b"/>
          <a:lstStyle>
            <a:lvl1pPr algn="r">
              <a:defRPr sz="1200"/>
            </a:lvl1pPr>
          </a:lstStyle>
          <a:p>
            <a:fld id="{10C928FB-8371-F343-AB91-371DA71BD6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2197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4770" cy="457200"/>
          </a:xfrm>
          <a:prstGeom prst="rect">
            <a:avLst/>
          </a:prstGeom>
        </p:spPr>
        <p:txBody>
          <a:bodyPr vert="horz" lIns="92128" tIns="46064" rIns="92128" bIns="4606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3853" y="0"/>
            <a:ext cx="3024770" cy="457200"/>
          </a:xfrm>
          <a:prstGeom prst="rect">
            <a:avLst/>
          </a:prstGeom>
        </p:spPr>
        <p:txBody>
          <a:bodyPr vert="horz" lIns="92128" tIns="46064" rIns="92128" bIns="46064" rtlCol="0"/>
          <a:lstStyle>
            <a:lvl1pPr algn="r">
              <a:defRPr sz="1200"/>
            </a:lvl1pPr>
          </a:lstStyle>
          <a:p>
            <a:fld id="{9F22E5CF-E3CE-6C43-A859-7953273C3C46}" type="datetimeFigureOut">
              <a:rPr lang="en-US" smtClean="0"/>
              <a:t>4/11/2019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685800"/>
            <a:ext cx="4573588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28" tIns="46064" rIns="92128" bIns="4606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024" y="4343400"/>
            <a:ext cx="5584190" cy="4114800"/>
          </a:xfrm>
          <a:prstGeom prst="rect">
            <a:avLst/>
          </a:prstGeom>
        </p:spPr>
        <p:txBody>
          <a:bodyPr vert="horz" lIns="92128" tIns="46064" rIns="92128" bIns="4606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3024770" cy="457200"/>
          </a:xfrm>
          <a:prstGeom prst="rect">
            <a:avLst/>
          </a:prstGeom>
        </p:spPr>
        <p:txBody>
          <a:bodyPr vert="horz" lIns="92128" tIns="46064" rIns="92128" bIns="4606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3853" y="8685213"/>
            <a:ext cx="3024770" cy="457200"/>
          </a:xfrm>
          <a:prstGeom prst="rect">
            <a:avLst/>
          </a:prstGeom>
        </p:spPr>
        <p:txBody>
          <a:bodyPr vert="horz" lIns="92128" tIns="46064" rIns="92128" bIns="46064" rtlCol="0" anchor="b"/>
          <a:lstStyle>
            <a:lvl1pPr algn="r">
              <a:defRPr sz="1200"/>
            </a:lvl1pPr>
          </a:lstStyle>
          <a:p>
            <a:fld id="{F04137A8-6B03-1C48-80F4-407701CE81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40242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2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6C4447-4762-45F7-AC8D-DD452CD12E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9128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0929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25613" y="268288"/>
            <a:ext cx="3481387" cy="2609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62111" y="3111605"/>
            <a:ext cx="5608320" cy="5718362"/>
          </a:xfrm>
        </p:spPr>
        <p:txBody>
          <a:bodyPr/>
          <a:lstStyle/>
          <a:p>
            <a:pPr marL="347701" indent="-347701">
              <a:lnSpc>
                <a:spcPct val="115000"/>
              </a:lnSpc>
              <a:buSzPts val="1200"/>
              <a:buFont typeface="Symbol" panose="05050102010706020507" pitchFamily="18" charset="2"/>
              <a:buChar char=""/>
            </a:pP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82980E-73B8-4EFC-915D-40FE6EDBA7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44356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Smart art?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137A8-6B03-1C48-80F4-407701CE8186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1814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4137A8-6B03-1C48-80F4-407701CE8186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3043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express permission to address deliverable fuels and strategic electrification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4137A8-6B03-1C48-80F4-407701CE81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5193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4137A8-6B03-1C48-80F4-407701CE81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90127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4137A8-6B03-1C48-80F4-407701CE81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09951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4137A8-6B03-1C48-80F4-407701CE81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56617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4137A8-6B03-1C48-80F4-407701CE81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84762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4137A8-6B03-1C48-80F4-407701CE81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14158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137A8-6B03-1C48-80F4-407701CE8186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735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this is group is more up to speed than many others in terms of the Commonwealth’s clean energy initiatives, so I won’t spend a lot of time on the background of the Green Communities Division.</a:t>
            </a:r>
          </a:p>
          <a:p>
            <a:endParaRPr lang="en-US" dirty="0"/>
          </a:p>
          <a:p>
            <a:r>
              <a:rPr lang="en-US" dirty="0"/>
              <a:t>Important to note a few things though – including that, although the Division is most often associated with the designation of official Green Communities (such as the one we are meeting in tonight), we actually serve as a central clearinghouse for all things energy for all 351 cities and towns.     </a:t>
            </a:r>
          </a:p>
        </p:txBody>
      </p:sp>
    </p:spTree>
    <p:extLst>
      <p:ext uri="{BB962C8B-B14F-4D97-AF65-F5344CB8AC3E}">
        <p14:creationId xmlns:p14="http://schemas.microsoft.com/office/powerpoint/2010/main" val="9054299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137A8-6B03-1C48-80F4-407701CE8186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2042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Spell out PI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137A8-6B03-1C48-80F4-407701CE8186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0980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137A8-6B03-1C48-80F4-407701CE8186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6072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7135C-DDEF-4D7C-8621-32564690A989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969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340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94E32C-13B1-4495-9ADF-71FCBAB657F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340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658782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  <a:p>
            <a:r>
              <a:rPr lang="en-US" dirty="0"/>
              <a:t>And the Division’s four regional ambassadors in this effort are pictured here…..(INTRODUCE KELLY, NEAL, SETH AND JIM) </a:t>
            </a:r>
          </a:p>
          <a:p>
            <a:endParaRPr lang="en-US" dirty="0"/>
          </a:p>
          <a:p>
            <a:r>
              <a:rPr lang="en-US" dirty="0"/>
              <a:t>These people are key to the function of the Green Communities program at the local level – Hopefully, you have already connected at some point with your Green Communities regional coordinator.  For those who haven’t, please introduce yourself today and make a note of their contact info.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Arial" pitchFamily="34" charset="0"/>
              </a:rPr>
              <a:t>There will be time for Q&amp;A at end, final answers will also be posted on the website with the webinar.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85FD52-427E-4F22-938C-3F5D8069FB9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67053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09713" y="652463"/>
            <a:ext cx="4098925" cy="3073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13051" y="4187221"/>
            <a:ext cx="6488106" cy="3516278"/>
          </a:xfrm>
        </p:spPr>
        <p:txBody>
          <a:bodyPr/>
          <a:lstStyle/>
          <a:p>
            <a:pPr marL="289751" indent="-289751" defTabSz="93971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0E6EB7-1AD4-4A2D-8DF0-B756046ECB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80646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09713" y="652463"/>
            <a:ext cx="4098925" cy="3073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13051" y="4187221"/>
            <a:ext cx="6488106" cy="3516278"/>
          </a:xfrm>
        </p:spPr>
        <p:txBody>
          <a:bodyPr/>
          <a:lstStyle/>
          <a:p>
            <a:pPr marL="289751" indent="-289751" defTabSz="93971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0E6EB7-1AD4-4A2D-8DF0-B756046ECB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92950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09713" y="652463"/>
            <a:ext cx="4098925" cy="3073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13051" y="4187221"/>
            <a:ext cx="6488106" cy="3516278"/>
          </a:xfrm>
        </p:spPr>
        <p:txBody>
          <a:bodyPr/>
          <a:lstStyle/>
          <a:p>
            <a:pPr marL="289751" indent="-289751" defTabSz="93971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0E6EB7-1AD4-4A2D-8DF0-B756046ECB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35134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09713" y="652463"/>
            <a:ext cx="4098925" cy="3073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13051" y="4187221"/>
            <a:ext cx="6488106" cy="3516278"/>
          </a:xfrm>
        </p:spPr>
        <p:txBody>
          <a:bodyPr/>
          <a:lstStyle/>
          <a:p>
            <a:pPr marL="289751" indent="-289751" defTabSz="93971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0E6EB7-1AD4-4A2D-8DF0-B756046ECB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9295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0" y="0"/>
            <a:ext cx="4343400" cy="6858000"/>
            <a:chOff x="0" y="0"/>
            <a:chExt cx="3696" cy="4320"/>
          </a:xfrm>
        </p:grpSpPr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rgbClr val="00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sz="2400" dirty="0">
                <a:solidFill>
                  <a:srgbClr val="003366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5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sz="2400" dirty="0">
                <a:solidFill>
                  <a:srgbClr val="003366"/>
                </a:solidFill>
                <a:latin typeface="Times New Roman" pitchFamily="18" charset="0"/>
                <a:cs typeface="Arial" charset="0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3352800" y="152400"/>
            <a:ext cx="5791200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8AB98A">
                  <a:lumMod val="50000"/>
                </a:srgbClr>
              </a:buClr>
              <a:defRPr/>
            </a:pPr>
            <a:r>
              <a:rPr kumimoji="1" lang="en-US" sz="1400" b="1" i="1" dirty="0">
                <a:solidFill>
                  <a:srgbClr val="009900"/>
                </a:solidFill>
                <a:latin typeface="Times New Roman" pitchFamily="18" charset="0"/>
                <a:cs typeface="Arial" charset="0"/>
              </a:rPr>
              <a:t>Helping Massachusetts Municipalities Create a Greener Energy Future</a:t>
            </a:r>
          </a:p>
        </p:txBody>
      </p:sp>
      <p:pic>
        <p:nvPicPr>
          <p:cNvPr id="7" name="Picture 2" descr="T:\GrnComm\GreenCom LOGO\Logo Package 2010\gc_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066800"/>
            <a:ext cx="1851025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703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111250"/>
          </a:xfrm>
        </p:spPr>
        <p:txBody>
          <a:bodyPr anchor="b"/>
          <a:lstStyle>
            <a:lvl1pPr marL="0" indent="0" algn="ctr">
              <a:buFont typeface="Wingdings" pitchFamily="2" charset="2"/>
              <a:buNone/>
              <a:defRPr sz="4400" b="1" i="0" baseline="0">
                <a:solidFill>
                  <a:srgbClr val="000099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807F0F2-8E5A-4584-80DF-A2C6FE4549F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020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066800"/>
            <a:ext cx="1981200" cy="50196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1066800"/>
            <a:ext cx="5791200" cy="5019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6858000" y="6248400"/>
            <a:ext cx="2130425" cy="474663"/>
          </a:xfrm>
          <a:prstGeom prst="rect">
            <a:avLst/>
          </a:prstGeom>
        </p:spPr>
        <p:txBody>
          <a:bodyPr/>
          <a:lstStyle>
            <a:lvl1pPr algn="l">
              <a:defRPr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 dirty="0">
              <a:solidFill>
                <a:srgbClr val="003366"/>
              </a:solidFill>
              <a:latin typeface="Times New Roman" pitchFamily="18" charset="0"/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  <a:prstGeom prst="rect">
            <a:avLst/>
          </a:prstGeom>
        </p:spPr>
        <p:txBody>
          <a:bodyPr/>
          <a:lstStyle>
            <a:lvl1pPr algn="l">
              <a:defRPr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 dirty="0">
              <a:solidFill>
                <a:srgbClr val="003366"/>
              </a:solidFill>
              <a:latin typeface="Times New Roman" pitchFamily="18" charset="0"/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E556D-D2D1-4C58-B8B0-8847CF0A7B7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109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0" y="0"/>
            <a:ext cx="4343400" cy="6858000"/>
            <a:chOff x="0" y="0"/>
            <a:chExt cx="3696" cy="4320"/>
          </a:xfrm>
        </p:grpSpPr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rgbClr val="00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sz="2400" dirty="0">
                <a:solidFill>
                  <a:srgbClr val="003366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5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sz="2400" dirty="0">
                <a:solidFill>
                  <a:srgbClr val="003366"/>
                </a:solidFill>
                <a:latin typeface="Times New Roman" pitchFamily="18" charset="0"/>
                <a:cs typeface="Arial" charset="0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3352800" y="152400"/>
            <a:ext cx="5791200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8AB98A">
                  <a:lumMod val="50000"/>
                </a:srgbClr>
              </a:buClr>
              <a:defRPr/>
            </a:pPr>
            <a:r>
              <a:rPr kumimoji="1" lang="en-US" sz="1400" b="1" i="1" dirty="0">
                <a:solidFill>
                  <a:srgbClr val="009900"/>
                </a:solidFill>
                <a:latin typeface="Times New Roman" pitchFamily="18" charset="0"/>
                <a:cs typeface="Arial" charset="0"/>
              </a:rPr>
              <a:t>Helping Massachusetts Municipalities Create a Cleaner Energy Future</a:t>
            </a:r>
          </a:p>
        </p:txBody>
      </p:sp>
      <p:sp>
        <p:nvSpPr>
          <p:cNvPr id="25703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111250"/>
          </a:xfrm>
        </p:spPr>
        <p:txBody>
          <a:bodyPr anchor="b"/>
          <a:lstStyle>
            <a:lvl1pPr marL="0" indent="0" algn="ctr">
              <a:buFont typeface="Wingdings" pitchFamily="2" charset="2"/>
              <a:buNone/>
              <a:defRPr sz="4400" b="1" i="0" baseline="0">
                <a:solidFill>
                  <a:srgbClr val="000099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26532BA-28AD-41CD-95BB-49CD6CCB094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143000"/>
            <a:ext cx="1909762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130735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04880-B202-5E45-B86D-AE8923959E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75769-2532-BE45-A755-FD87D579995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168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04880-B202-5E45-B86D-AE8923959E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75769-2532-BE45-A755-FD87D579995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6946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04880-B202-5E45-B86D-AE8923959E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75769-2532-BE45-A755-FD87D579995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9039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04880-B202-5E45-B86D-AE8923959E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75769-2532-BE45-A755-FD87D579995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3091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04880-B202-5E45-B86D-AE8923959E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75769-2532-BE45-A755-FD87D579995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6279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04880-B202-5E45-B86D-AE8923959E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75769-2532-BE45-A755-FD87D579995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1061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04880-B202-5E45-B86D-AE8923959E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75769-2532-BE45-A755-FD87D579995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6238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04880-B202-5E45-B86D-AE8923959E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75769-2532-BE45-A755-FD87D579995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653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DOER_JPEG_300dpi.jpg"/>
          <p:cNvPicPr preferRelativeResize="0"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6096000"/>
            <a:ext cx="976313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924800" cy="609600"/>
          </a:xfrm>
        </p:spPr>
        <p:txBody>
          <a:bodyPr/>
          <a:lstStyle>
            <a:lvl1pPr>
              <a:defRPr>
                <a:solidFill>
                  <a:srgbClr val="00009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066800"/>
            <a:ext cx="7693025" cy="4648200"/>
          </a:xfrm>
        </p:spPr>
        <p:txBody>
          <a:bodyPr/>
          <a:lstStyle>
            <a:lvl1pPr>
              <a:buClr>
                <a:schemeClr val="accent6">
                  <a:lumMod val="50000"/>
                </a:schemeClr>
              </a:buClr>
              <a:defRPr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</a:schemeClr>
                </a:solidFill>
              </a:defRPr>
            </a:lvl2pPr>
            <a:lvl3pPr>
              <a:buClr>
                <a:schemeClr val="accent6">
                  <a:lumMod val="50000"/>
                </a:schemeClr>
              </a:buClr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</a:defRPr>
            </a:lvl4pPr>
            <a:lvl5pPr>
              <a:buClr>
                <a:schemeClr val="accent6">
                  <a:lumMod val="50000"/>
                </a:schemeClr>
              </a:buCl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C9057B0-961F-465C-A991-995FE7EA85E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5791200"/>
            <a:ext cx="1141053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 userDrawn="1"/>
        </p:nvSpPr>
        <p:spPr>
          <a:xfrm>
            <a:off x="2362200" y="6400800"/>
            <a:ext cx="525780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8AB98A">
                  <a:lumMod val="50000"/>
                </a:srgbClr>
              </a:buClr>
              <a:defRPr/>
            </a:pPr>
            <a:r>
              <a:rPr kumimoji="1" lang="en-US" sz="1200" b="1" i="1" dirty="0">
                <a:solidFill>
                  <a:srgbClr val="009900"/>
                </a:solidFill>
                <a:latin typeface="Times New Roman" pitchFamily="18" charset="0"/>
                <a:cs typeface="Arial" charset="0"/>
              </a:rPr>
              <a:t>Helping Massachusetts Municipalities Create a Clean,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8AB98A">
                  <a:lumMod val="50000"/>
                </a:srgbClr>
              </a:buClr>
              <a:defRPr/>
            </a:pPr>
            <a:r>
              <a:rPr kumimoji="1" lang="en-US" sz="1200" b="1" i="1" dirty="0">
                <a:solidFill>
                  <a:srgbClr val="009900"/>
                </a:solidFill>
                <a:latin typeface="Times New Roman" pitchFamily="18" charset="0"/>
                <a:cs typeface="Arial" charset="0"/>
              </a:rPr>
              <a:t>Affordable, and Resilient Energy Future</a:t>
            </a:r>
          </a:p>
        </p:txBody>
      </p:sp>
    </p:spTree>
    <p:extLst>
      <p:ext uri="{BB962C8B-B14F-4D97-AF65-F5344CB8AC3E}">
        <p14:creationId xmlns:p14="http://schemas.microsoft.com/office/powerpoint/2010/main" val="21192585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04880-B202-5E45-B86D-AE8923959E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75769-2532-BE45-A755-FD87D579995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9966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04880-B202-5E45-B86D-AE8923959E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75769-2532-BE45-A755-FD87D579995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3023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04880-B202-5E45-B86D-AE8923959E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75769-2532-BE45-A755-FD87D579995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8369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OER Master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C70D9B9-296F-4A5B-B702-57BC489EDB5A}"/>
              </a:ext>
            </a:extLst>
          </p:cNvPr>
          <p:cNvSpPr/>
          <p:nvPr userDrawn="1"/>
        </p:nvSpPr>
        <p:spPr>
          <a:xfrm>
            <a:off x="0" y="0"/>
            <a:ext cx="838200" cy="6858000"/>
          </a:xfrm>
          <a:prstGeom prst="rect">
            <a:avLst/>
          </a:prstGeom>
          <a:solidFill>
            <a:srgbClr val="004B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4B8E"/>
              </a:solidFill>
            </a:endParaRP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EA86DAA9-032D-4562-8CA1-EC3831B17B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25" y="6096000"/>
            <a:ext cx="12223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0B4893C1-067A-49D4-99E7-0D9D55EE486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1219200" y="6477000"/>
            <a:ext cx="6629400" cy="381000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1400" b="1" i="1" dirty="0">
                <a:solidFill>
                  <a:srgbClr val="008000"/>
                </a:solidFill>
                <a:latin typeface="+mn-lt"/>
              </a:rPr>
              <a:t>Creating a Clean, Affordable and Resilient Energy Future for the Commonwealth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b="1" i="1" dirty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696200" cy="762000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rgbClr val="008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990600" y="1219200"/>
            <a:ext cx="7696200" cy="4876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buSzPct val="80000"/>
              <a:buFont typeface="Wingdings" pitchFamily="2" charset="2"/>
              <a:buChar char="Ø"/>
              <a:defRPr/>
            </a:lvl2pPr>
            <a:lvl3pPr>
              <a:buFont typeface="Wingdings" pitchFamily="2" charset="2"/>
              <a:buChar char="§"/>
              <a:defRPr/>
            </a:lvl3pPr>
            <a:lvl4pPr>
              <a:buNone/>
              <a:defRPr sz="24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Slide Number Placeholder 15">
            <a:extLst>
              <a:ext uri="{FF2B5EF4-FFF2-40B4-BE49-F238E27FC236}">
                <a16:creationId xmlns:a16="http://schemas.microsoft.com/office/drawing/2014/main" id="{0CC75A63-35F0-475A-83E8-5BDCBC05FA9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52400" y="6324600"/>
            <a:ext cx="609600" cy="365125"/>
          </a:xfrm>
        </p:spPr>
        <p:txBody>
          <a:bodyPr/>
          <a:lstStyle>
            <a:lvl1pPr>
              <a:defRPr>
                <a:solidFill>
                  <a:srgbClr val="F8F8F8"/>
                </a:solidFill>
              </a:defRPr>
            </a:lvl1pPr>
          </a:lstStyle>
          <a:p>
            <a:fld id="{C54E4983-5F9E-4360-A5CE-F5E3AD38EF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97388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" y="0"/>
            <a:ext cx="9141853" cy="1187197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-1074" y="270"/>
            <a:ext cx="9144000" cy="1181760"/>
          </a:xfrm>
          <a:prstGeom prst="rect">
            <a:avLst/>
          </a:prstGeom>
          <a:solidFill>
            <a:schemeClr val="accent2">
              <a:lumMod val="40000"/>
              <a:lumOff val="60000"/>
              <a:alpha val="39608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9633185" y="181563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endParaRPr lang="en-US" dirty="0"/>
          </a:p>
        </p:txBody>
      </p:sp>
      <p:pic>
        <p:nvPicPr>
          <p:cNvPr id="8" name="Picture 7" descr="MassSave_2015Color_Logo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5698" y="311614"/>
            <a:ext cx="1122855" cy="558800"/>
          </a:xfrm>
          <a:prstGeom prst="rect">
            <a:avLst/>
          </a:prstGeom>
        </p:spPr>
      </p:pic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1" y="133815"/>
            <a:ext cx="5866524" cy="10482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850004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Interstit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" y="269"/>
            <a:ext cx="9141855" cy="6857463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071" y="537"/>
            <a:ext cx="9144000" cy="6857463"/>
          </a:xfrm>
          <a:prstGeom prst="rect">
            <a:avLst/>
          </a:prstGeom>
          <a:solidFill>
            <a:schemeClr val="accent2">
              <a:lumMod val="40000"/>
              <a:lumOff val="60000"/>
              <a:alpha val="39608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MassSave_2015Color_Logo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7843" y="311615"/>
            <a:ext cx="1122855" cy="5588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85800" y="4176754"/>
            <a:ext cx="6400800" cy="1934129"/>
          </a:xfrm>
        </p:spPr>
        <p:txBody>
          <a:bodyPr>
            <a:normAutofit/>
          </a:bodyPr>
          <a:lstStyle>
            <a:lvl1pPr algn="l">
              <a:defRPr sz="48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038774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/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8"/>
          <p:cNvSpPr>
            <a:spLocks noGrp="1"/>
          </p:cNvSpPr>
          <p:nvPr>
            <p:ph sz="quarter" idx="12"/>
          </p:nvPr>
        </p:nvSpPr>
        <p:spPr>
          <a:xfrm>
            <a:off x="457200" y="3964213"/>
            <a:ext cx="4038600" cy="21619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13"/>
          </p:nvPr>
        </p:nvSpPr>
        <p:spPr>
          <a:xfrm>
            <a:off x="4648200" y="3964213"/>
            <a:ext cx="4038600" cy="21619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1" name="Content Placeholder 8"/>
          <p:cNvSpPr>
            <a:spLocks noGrp="1"/>
          </p:cNvSpPr>
          <p:nvPr>
            <p:ph sz="quarter" idx="16"/>
          </p:nvPr>
        </p:nvSpPr>
        <p:spPr>
          <a:xfrm>
            <a:off x="457200" y="1600200"/>
            <a:ext cx="4038600" cy="21619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2" name="Content Placeholder 8"/>
          <p:cNvSpPr>
            <a:spLocks noGrp="1"/>
          </p:cNvSpPr>
          <p:nvPr>
            <p:ph sz="quarter" idx="17"/>
          </p:nvPr>
        </p:nvSpPr>
        <p:spPr>
          <a:xfrm>
            <a:off x="4648200" y="1600201"/>
            <a:ext cx="4038600" cy="216557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" y="0"/>
            <a:ext cx="9141853" cy="1187197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-1074" y="270"/>
            <a:ext cx="9144000" cy="1181760"/>
          </a:xfrm>
          <a:prstGeom prst="rect">
            <a:avLst/>
          </a:prstGeom>
          <a:solidFill>
            <a:schemeClr val="accent2">
              <a:lumMod val="40000"/>
              <a:lumOff val="60000"/>
              <a:alpha val="39608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MassSave_2015Color_Logo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5698" y="311614"/>
            <a:ext cx="1122855" cy="558800"/>
          </a:xfrm>
          <a:prstGeom prst="rect">
            <a:avLst/>
          </a:prstGeom>
        </p:spPr>
      </p:pic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57201" y="133815"/>
            <a:ext cx="5866524" cy="10482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671952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ertical: 3/4 + 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60960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77742" y="1600200"/>
            <a:ext cx="2009058" cy="452596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" y="0"/>
            <a:ext cx="9141853" cy="1187197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-1074" y="270"/>
            <a:ext cx="9144000" cy="1181760"/>
          </a:xfrm>
          <a:prstGeom prst="rect">
            <a:avLst/>
          </a:prstGeom>
          <a:solidFill>
            <a:schemeClr val="accent2">
              <a:lumMod val="40000"/>
              <a:lumOff val="60000"/>
              <a:alpha val="39608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MassSave_2015Color_Logo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5698" y="311614"/>
            <a:ext cx="1122855" cy="558800"/>
          </a:xfrm>
          <a:prstGeom prst="rect">
            <a:avLst/>
          </a:prstGeom>
        </p:spPr>
      </p:pic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1" y="133815"/>
            <a:ext cx="5866524" cy="10482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28290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D0CB0C-6CD7-49EF-9B68-ED3C7EA5DB1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877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6858000" y="6248400"/>
            <a:ext cx="2130425" cy="474663"/>
          </a:xfrm>
          <a:prstGeom prst="rect">
            <a:avLst/>
          </a:prstGeom>
        </p:spPr>
        <p:txBody>
          <a:bodyPr/>
          <a:lstStyle>
            <a:lvl1pPr algn="l">
              <a:defRPr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 dirty="0">
              <a:solidFill>
                <a:srgbClr val="003366"/>
              </a:solidFill>
              <a:latin typeface="Times New Roman" pitchFamily="18" charset="0"/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  <a:prstGeom prst="rect">
            <a:avLst/>
          </a:prstGeom>
        </p:spPr>
        <p:txBody>
          <a:bodyPr/>
          <a:lstStyle>
            <a:lvl1pPr algn="l">
              <a:defRPr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 dirty="0">
              <a:solidFill>
                <a:srgbClr val="003366"/>
              </a:solidFill>
              <a:latin typeface="Times New Roman" pitchFamily="18" charset="0"/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F2D6E-3C1E-4831-B3DC-35A3F4C811F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928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6858000" y="6248400"/>
            <a:ext cx="2130425" cy="474663"/>
          </a:xfrm>
          <a:prstGeom prst="rect">
            <a:avLst/>
          </a:prstGeom>
        </p:spPr>
        <p:txBody>
          <a:bodyPr/>
          <a:lstStyle>
            <a:lvl1pPr algn="l">
              <a:defRPr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 dirty="0">
              <a:solidFill>
                <a:srgbClr val="003366"/>
              </a:solidFill>
              <a:latin typeface="Times New Roman" pitchFamily="18" charset="0"/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  <a:prstGeom prst="rect">
            <a:avLst/>
          </a:prstGeom>
        </p:spPr>
        <p:txBody>
          <a:bodyPr/>
          <a:lstStyle>
            <a:lvl1pPr algn="l">
              <a:defRPr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 dirty="0">
              <a:solidFill>
                <a:srgbClr val="003366"/>
              </a:solidFill>
              <a:latin typeface="Times New Roman" pitchFamily="18" charset="0"/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1763D-1E17-4B5A-B91A-80057B24F7A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06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6858000" y="6248400"/>
            <a:ext cx="2130425" cy="474663"/>
          </a:xfrm>
          <a:prstGeom prst="rect">
            <a:avLst/>
          </a:prstGeom>
        </p:spPr>
        <p:txBody>
          <a:bodyPr/>
          <a:lstStyle>
            <a:lvl1pPr algn="l">
              <a:defRPr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 dirty="0">
              <a:solidFill>
                <a:srgbClr val="003366"/>
              </a:solidFill>
              <a:latin typeface="Times New Roman" pitchFamily="18" charset="0"/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D27F6-2346-41C8-868F-FDB9AF0ED55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989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6858000" y="6248400"/>
            <a:ext cx="2130425" cy="474663"/>
          </a:xfrm>
          <a:prstGeom prst="rect">
            <a:avLst/>
          </a:prstGeom>
        </p:spPr>
        <p:txBody>
          <a:bodyPr/>
          <a:lstStyle>
            <a:lvl1pPr algn="l">
              <a:defRPr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 dirty="0">
              <a:solidFill>
                <a:srgbClr val="003366"/>
              </a:solidFill>
              <a:latin typeface="Times New Roman" pitchFamily="18" charset="0"/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  <a:prstGeom prst="rect">
            <a:avLst/>
          </a:prstGeom>
        </p:spPr>
        <p:txBody>
          <a:bodyPr/>
          <a:lstStyle>
            <a:lvl1pPr algn="l">
              <a:defRPr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 dirty="0">
              <a:solidFill>
                <a:srgbClr val="003366"/>
              </a:solidFill>
              <a:latin typeface="Times New Roman" pitchFamily="18" charset="0"/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89D3A3EE-10E1-4A08-8FA1-1FB4391A271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510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6858000" y="6248400"/>
            <a:ext cx="2130425" cy="474663"/>
          </a:xfrm>
          <a:prstGeom prst="rect">
            <a:avLst/>
          </a:prstGeom>
        </p:spPr>
        <p:txBody>
          <a:bodyPr/>
          <a:lstStyle>
            <a:lvl1pPr algn="l">
              <a:defRPr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 dirty="0">
              <a:solidFill>
                <a:srgbClr val="003366"/>
              </a:solidFill>
              <a:latin typeface="Times New Roman" pitchFamily="18" charset="0"/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  <a:prstGeom prst="rect">
            <a:avLst/>
          </a:prstGeom>
        </p:spPr>
        <p:txBody>
          <a:bodyPr/>
          <a:lstStyle>
            <a:lvl1pPr algn="l">
              <a:defRPr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 dirty="0">
              <a:solidFill>
                <a:srgbClr val="003366"/>
              </a:solidFill>
              <a:latin typeface="Times New Roman" pitchFamily="18" charset="0"/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F9A78-3069-41B1-963F-6479D777D01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046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6858000" y="6248400"/>
            <a:ext cx="2130425" cy="474663"/>
          </a:xfrm>
          <a:prstGeom prst="rect">
            <a:avLst/>
          </a:prstGeom>
        </p:spPr>
        <p:txBody>
          <a:bodyPr/>
          <a:lstStyle>
            <a:lvl1pPr algn="l">
              <a:defRPr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 dirty="0">
              <a:solidFill>
                <a:srgbClr val="003366"/>
              </a:solidFill>
              <a:latin typeface="Times New Roman" pitchFamily="18" charset="0"/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  <a:prstGeom prst="rect">
            <a:avLst/>
          </a:prstGeom>
        </p:spPr>
        <p:txBody>
          <a:bodyPr/>
          <a:lstStyle>
            <a:lvl1pPr algn="l">
              <a:defRPr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 dirty="0">
              <a:solidFill>
                <a:srgbClr val="003366"/>
              </a:solidFill>
              <a:latin typeface="Times New Roman" pitchFamily="18" charset="0"/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3F158-0DFF-4075-BE65-5B6E57B5189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050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1.pd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7" name="Rectangle 17"/>
          <p:cNvSpPr>
            <a:spLocks noChangeArrowheads="1"/>
          </p:cNvSpPr>
          <p:nvPr/>
        </p:nvSpPr>
        <p:spPr bwMode="auto">
          <a:xfrm>
            <a:off x="0" y="0"/>
            <a:ext cx="838200" cy="6858000"/>
          </a:xfrm>
          <a:prstGeom prst="rect">
            <a:avLst/>
          </a:prstGeom>
          <a:solidFill>
            <a:srgbClr val="0099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 dirty="0">
              <a:solidFill>
                <a:srgbClr val="003366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051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28600"/>
            <a:ext cx="7924800" cy="6096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066800"/>
            <a:ext cx="76930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601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l">
              <a:defRPr kumimoji="0" sz="1600" b="1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22B1CA0-541F-41BF-B431-805784933C9E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56015" name="Rectangle 15"/>
          <p:cNvSpPr>
            <a:spLocks noChangeArrowheads="1"/>
          </p:cNvSpPr>
          <p:nvPr/>
        </p:nvSpPr>
        <p:spPr bwMode="auto">
          <a:xfrm>
            <a:off x="838200" y="6400800"/>
            <a:ext cx="8305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Pct val="75000"/>
              <a:buFont typeface="Wingdings" pitchFamily="2" charset="2"/>
              <a:buNone/>
              <a:defRPr/>
            </a:pPr>
            <a:r>
              <a:rPr lang="en-US" sz="1200" b="1" i="1" dirty="0">
                <a:solidFill>
                  <a:srgbClr val="009900"/>
                </a:solidFill>
                <a:cs typeface="Arial" charset="0"/>
              </a:rPr>
              <a:t>Helping Massachusetts Municipalities Create A Greener Energy Future</a:t>
            </a:r>
          </a:p>
        </p:txBody>
      </p:sp>
      <p:pic>
        <p:nvPicPr>
          <p:cNvPr id="2055" name="Picture 9" descr="DOER_JPEG_300dpi.jpg"/>
          <p:cNvPicPr preferRelativeResize="0"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848600" y="6096000"/>
            <a:ext cx="976313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2" descr="T:\GrnComm\GreenCom LOGO\Logo Package 2010\gc_logo.jpg"/>
          <p:cNvPicPr preferRelativeResize="0"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066800" y="5791200"/>
            <a:ext cx="92551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09416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</p:sldLayoutIdLst>
  <p:hf hdr="0" ft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C653C"/>
        </a:buClr>
        <a:buSzPct val="75000"/>
        <a:buFont typeface="Wingdings" pitchFamily="2" charset="2"/>
        <a:buChar char="l"/>
        <a:defRPr sz="2800">
          <a:solidFill>
            <a:srgbClr val="0019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C653C"/>
        </a:buClr>
        <a:buSzPct val="75000"/>
        <a:buChar char="–"/>
        <a:defRPr sz="2400">
          <a:solidFill>
            <a:srgbClr val="001933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3C653C"/>
        </a:buClr>
        <a:buSzPct val="75000"/>
        <a:buFont typeface="Wingdings" pitchFamily="2" charset="2"/>
        <a:buChar char="l"/>
        <a:defRPr sz="2000">
          <a:solidFill>
            <a:srgbClr val="001933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C653C"/>
        </a:buClr>
        <a:buSzPct val="80000"/>
        <a:buChar char="–"/>
        <a:defRPr>
          <a:solidFill>
            <a:srgbClr val="001933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3C653C"/>
        </a:buClr>
        <a:buSzPct val="65000"/>
        <a:buFont typeface="Wingdings" pitchFamily="2" charset="2"/>
        <a:buChar char="l"/>
        <a:defRPr>
          <a:solidFill>
            <a:srgbClr val="001933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mc:AlternateContent xmlns:mc="http://schemas.openxmlformats.org/markup-compatibility/2006">
          <mc:Choice xmlns="" xmlns:mv="urn:schemas-microsoft-com:mac:vml" xmlns:ma="http://schemas.microsoft.com/office/mac/drawingml/2008/main" Requires="ma">
            <a:blipFill rotWithShape="1">
              <a:blip r:embed="rId18"/>
              <a:stretch>
                <a:fillRect/>
              </a:stretch>
            </a:blipFill>
          </mc:Choice>
          <mc:Fallback>
            <a:blipFill rotWithShape="1">
              <a:blip r:embed="rId19"/>
              <a:stretch>
                <a:fillRect/>
              </a:stretch>
            </a:blipFill>
          </mc:Fallback>
        </mc:AlternateContent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01600"/>
            <a:ext cx="9144000" cy="6756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57274"/>
            <a:ext cx="8229600" cy="5429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1CB04880-B202-5E45-B86D-AE8923959E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4/11/2019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pPr defTabSz="457200"/>
            <a:fld id="{3DE75769-2532-BE45-A755-FD87D5799957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057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  <p:sldLayoutId id="2147483858" r:id="rId12"/>
    <p:sldLayoutId id="2147483859" r:id="rId13"/>
    <p:sldLayoutId id="2147483860" r:id="rId14"/>
    <p:sldLayoutId id="2147483861" r:id="rId15"/>
    <p:sldLayoutId id="2147483862" r:id="rId1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0067A4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gif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2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hyperlink" Target="mailto:join-ene-greencommunities@listserv.state.ma.us" TargetMode="External"/><Relationship Id="rId4" Type="http://schemas.openxmlformats.org/officeDocument/2006/relationships/hyperlink" Target="http://www.mass.gov/energy/greencommunities" TargetMode="Externa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hyperlink" Target="mailto:kim.kiernan@eversource.com" TargetMode="External"/><Relationship Id="rId3" Type="http://schemas.openxmlformats.org/officeDocument/2006/relationships/hyperlink" Target="mailto:msong@capelightcompact.org" TargetMode="External"/><Relationship Id="rId7" Type="http://schemas.openxmlformats.org/officeDocument/2006/relationships/hyperlink" Target="mailto:charles.stellberger@eversource.com" TargetMode="External"/><Relationship Id="rId2" Type="http://schemas.openxmlformats.org/officeDocument/2006/relationships/hyperlink" Target="mailto:apenna@berkshiregas.com" TargetMode="External"/><Relationship Id="rId1" Type="http://schemas.openxmlformats.org/officeDocument/2006/relationships/slideLayout" Target="../slideLayouts/slideLayout24.xml"/><Relationship Id="rId6" Type="http://schemas.openxmlformats.org/officeDocument/2006/relationships/hyperlink" Target="mailto:steven.grattan@eversource.com" TargetMode="External"/><Relationship Id="rId5" Type="http://schemas.openxmlformats.org/officeDocument/2006/relationships/hyperlink" Target="mailto:kim.cullinane@eversource.com" TargetMode="External"/><Relationship Id="rId10" Type="http://schemas.openxmlformats.org/officeDocument/2006/relationships/hyperlink" Target="mailto:dinapoli@unitil.com" TargetMode="External"/><Relationship Id="rId4" Type="http://schemas.openxmlformats.org/officeDocument/2006/relationships/hyperlink" Target="mailto:salpert@nisource.com" TargetMode="External"/><Relationship Id="rId9" Type="http://schemas.openxmlformats.org/officeDocument/2006/relationships/hyperlink" Target="mailto:stephanie.terach@libertyutilities.com" TargetMode="Externa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6.jpeg"/><Relationship Id="rId3" Type="http://schemas.openxmlformats.org/officeDocument/2006/relationships/notesSlide" Target="../notesSlides/notesSlide4.xml"/><Relationship Id="rId7" Type="http://schemas.microsoft.com/office/2007/relationships/hdphoto" Target="../media/hdphoto2.wdp"/><Relationship Id="rId12" Type="http://schemas.openxmlformats.org/officeDocument/2006/relationships/hyperlink" Target="mailto:Jim.Barry@state.ma.us" TargetMode="Externa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.xml"/><Relationship Id="rId6" Type="http://schemas.openxmlformats.org/officeDocument/2006/relationships/image" Target="../media/image14.jpeg"/><Relationship Id="rId11" Type="http://schemas.openxmlformats.org/officeDocument/2006/relationships/hyperlink" Target="mailto:Kelly.Brown@state.ma.us" TargetMode="External"/><Relationship Id="rId5" Type="http://schemas.microsoft.com/office/2007/relationships/hdphoto" Target="../media/hdphoto1.wdp"/><Relationship Id="rId10" Type="http://schemas.openxmlformats.org/officeDocument/2006/relationships/hyperlink" Target="mailto:Neal.Duffy@state.ma.us" TargetMode="External"/><Relationship Id="rId4" Type="http://schemas.openxmlformats.org/officeDocument/2006/relationships/image" Target="../media/image13.jpeg"/><Relationship Id="rId9" Type="http://schemas.openxmlformats.org/officeDocument/2006/relationships/hyperlink" Target="mailto:Seth.Pickering@state.ma.u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5.xml"/><Relationship Id="rId5" Type="http://schemas.openxmlformats.org/officeDocument/2006/relationships/hyperlink" Target="http://www.mass.gov/energy/greencommunities" TargetMode="External"/><Relationship Id="rId4" Type="http://schemas.openxmlformats.org/officeDocument/2006/relationships/hyperlink" Target="http://www.mass.gov/eea/energy-utilities-clean-tech/webinars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png"/><Relationship Id="rId4" Type="http://schemas.openxmlformats.org/officeDocument/2006/relationships/hyperlink" Target="http://www.masssave.com/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8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6"/>
          <p:cNvSpPr txBox="1">
            <a:spLocks noChangeArrowheads="1"/>
          </p:cNvSpPr>
          <p:nvPr/>
        </p:nvSpPr>
        <p:spPr bwMode="auto">
          <a:xfrm>
            <a:off x="4724400" y="5486400"/>
            <a:ext cx="1841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16" name="TextBox 6"/>
          <p:cNvSpPr txBox="1">
            <a:spLocks noChangeArrowheads="1"/>
          </p:cNvSpPr>
          <p:nvPr/>
        </p:nvSpPr>
        <p:spPr bwMode="auto">
          <a:xfrm>
            <a:off x="5181600" y="1143000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17" name="Rectangle 1"/>
          <p:cNvSpPr>
            <a:spLocks noChangeArrowheads="1"/>
          </p:cNvSpPr>
          <p:nvPr/>
        </p:nvSpPr>
        <p:spPr bwMode="auto">
          <a:xfrm>
            <a:off x="0" y="0"/>
            <a:ext cx="18415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3657600"/>
            <a:ext cx="41910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8200" y="1143000"/>
            <a:ext cx="4191000" cy="1169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COMMONWEALTH OF MASSACHUSETTS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Charles Baker, Governor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Matthew Beaton, Secretary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Judith Judson, Commissioner</a:t>
            </a:r>
          </a:p>
        </p:txBody>
      </p:sp>
      <p:sp>
        <p:nvSpPr>
          <p:cNvPr id="13320" name="TextBox 10"/>
          <p:cNvSpPr txBox="1">
            <a:spLocks noChangeArrowheads="1"/>
          </p:cNvSpPr>
          <p:nvPr/>
        </p:nvSpPr>
        <p:spPr bwMode="auto">
          <a:xfrm>
            <a:off x="76200" y="3829050"/>
            <a:ext cx="31242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Green Communities Division Webinar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April 11, 2019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22" name="TextBox 7"/>
          <p:cNvSpPr txBox="1">
            <a:spLocks noChangeArrowheads="1"/>
          </p:cNvSpPr>
          <p:nvPr/>
        </p:nvSpPr>
        <p:spPr bwMode="auto">
          <a:xfrm>
            <a:off x="3360234" y="3429461"/>
            <a:ext cx="5791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Opportunities for Municipalities in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MassSave’s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3-Year Plans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724AC1-F03F-4671-BF22-AFCABA5CB341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9829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957" y="347134"/>
            <a:ext cx="7686669" cy="1064526"/>
          </a:xfrm>
        </p:spPr>
        <p:txBody>
          <a:bodyPr>
            <a:noAutofit/>
          </a:bodyPr>
          <a:lstStyle/>
          <a:p>
            <a:r>
              <a:rPr lang="en-US" sz="3467" b="1" cap="small" dirty="0">
                <a:cs typeface="Aharoni" pitchFamily="2" charset="-79"/>
              </a:rPr>
              <a:t>2019-2021 EE Plan Sets Aggressive Goals</a:t>
            </a:r>
            <a:endParaRPr lang="en-US" sz="3467" b="1" cap="small" dirty="0">
              <a:latin typeface="Calibri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606" y="1783415"/>
            <a:ext cx="3716594" cy="3702985"/>
          </a:xfrm>
        </p:spPr>
        <p:txBody>
          <a:bodyPr>
            <a:noAutofit/>
          </a:bodyPr>
          <a:lstStyle/>
          <a:p>
            <a:pPr marL="457200" lvl="1" indent="0">
              <a:lnSpc>
                <a:spcPct val="120000"/>
              </a:lnSpc>
              <a:spcBef>
                <a:spcPts val="577"/>
              </a:spcBef>
              <a:buNone/>
            </a:pPr>
            <a:r>
              <a:rPr lang="en-US" sz="1800" b="1" dirty="0"/>
              <a:t>Gas Plans: </a:t>
            </a:r>
            <a:r>
              <a:rPr lang="en-US" sz="1800" dirty="0"/>
              <a:t>Highest gas savings goals to date</a:t>
            </a:r>
          </a:p>
          <a:p>
            <a:pPr marL="457200" lvl="1" indent="0">
              <a:lnSpc>
                <a:spcPct val="120000"/>
              </a:lnSpc>
              <a:spcBef>
                <a:spcPts val="577"/>
              </a:spcBef>
              <a:buNone/>
            </a:pPr>
            <a:endParaRPr lang="en-US" sz="1800" dirty="0"/>
          </a:p>
          <a:p>
            <a:pPr marL="457200" lvl="1" indent="0">
              <a:lnSpc>
                <a:spcPct val="120000"/>
              </a:lnSpc>
              <a:spcBef>
                <a:spcPts val="577"/>
              </a:spcBef>
              <a:buNone/>
            </a:pPr>
            <a:r>
              <a:rPr lang="en-US" sz="1800" b="1" dirty="0"/>
              <a:t>Electric Plans: </a:t>
            </a:r>
            <a:r>
              <a:rPr lang="en-US" sz="1800" dirty="0"/>
              <a:t>Electric savings goals reflect expansion in programs like fuel switching and peak demand:</a:t>
            </a:r>
          </a:p>
          <a:p>
            <a:pPr lvl="1">
              <a:lnSpc>
                <a:spcPct val="120000"/>
              </a:lnSpc>
              <a:spcBef>
                <a:spcPts val="577"/>
              </a:spcBef>
            </a:pPr>
            <a:endParaRPr lang="en-US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347134"/>
            <a:ext cx="1611065" cy="1174044"/>
          </a:xfrm>
          <a:prstGeom prst="rect">
            <a:avLst/>
          </a:prstGeom>
        </p:spPr>
      </p:pic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D2A82B9F-29B5-4809-9DC1-D58845B229E9}"/>
              </a:ext>
            </a:extLst>
          </p:cNvPr>
          <p:cNvSpPr txBox="1">
            <a:spLocks/>
          </p:cNvSpPr>
          <p:nvPr/>
        </p:nvSpPr>
        <p:spPr>
          <a:xfrm>
            <a:off x="838200" y="5181600"/>
            <a:ext cx="2514600" cy="68580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MWH Reduction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MW Demand Reduction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4DDF5584-D694-4A55-8B57-C5F11DA83578}"/>
              </a:ext>
            </a:extLst>
          </p:cNvPr>
          <p:cNvSpPr/>
          <p:nvPr/>
        </p:nvSpPr>
        <p:spPr>
          <a:xfrm>
            <a:off x="3657600" y="5334000"/>
            <a:ext cx="838200" cy="381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7DD44F21-E87B-41F5-B3CA-CFE3F90F8F06}"/>
              </a:ext>
            </a:extLst>
          </p:cNvPr>
          <p:cNvSpPr txBox="1">
            <a:spLocks/>
          </p:cNvSpPr>
          <p:nvPr/>
        </p:nvSpPr>
        <p:spPr>
          <a:xfrm>
            <a:off x="4953000" y="4648200"/>
            <a:ext cx="3429000" cy="182880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MMBtu Reduction (electric, oil, propane, etc.)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Peak Demand Reduction (Summer, Winter), including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active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demand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C8FDEAD-9459-41AD-8CFE-6BB76833373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886200" y="1440130"/>
          <a:ext cx="4953000" cy="2750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6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6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8498">
                <a:tc>
                  <a:txBody>
                    <a:bodyPr/>
                    <a:lstStyle/>
                    <a:p>
                      <a:r>
                        <a:rPr lang="en-US" sz="1500" dirty="0"/>
                        <a:t>Statewide</a:t>
                      </a:r>
                      <a:r>
                        <a:rPr lang="en-US" sz="1500" baseline="0" dirty="0"/>
                        <a:t> Goals</a:t>
                      </a:r>
                      <a:endParaRPr lang="en-US" sz="15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2019-2021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5355">
                <a:tc>
                  <a:txBody>
                    <a:bodyPr/>
                    <a:lstStyle/>
                    <a:p>
                      <a:r>
                        <a:rPr lang="en-US" sz="1500" dirty="0"/>
                        <a:t>Net Lifetime MMBtu</a:t>
                      </a:r>
                      <a:r>
                        <a:rPr lang="en-US" sz="1500" baseline="0" dirty="0"/>
                        <a:t> Savings</a:t>
                      </a:r>
                      <a:endParaRPr lang="en-US" sz="15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261 million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8498">
                <a:tc>
                  <a:txBody>
                    <a:bodyPr/>
                    <a:lstStyle/>
                    <a:p>
                      <a:r>
                        <a:rPr lang="en-US" sz="1500" dirty="0"/>
                        <a:t>CO2e</a:t>
                      </a:r>
                      <a:r>
                        <a:rPr lang="en-US" sz="1500" baseline="0" dirty="0"/>
                        <a:t> Reductions (tons)</a:t>
                      </a:r>
                      <a:endParaRPr lang="en-US" sz="15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2.6 million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8498">
                <a:tc>
                  <a:txBody>
                    <a:bodyPr/>
                    <a:lstStyle/>
                    <a:p>
                      <a:r>
                        <a:rPr lang="en-US" sz="1500" dirty="0"/>
                        <a:t>Total Budget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$2.7 billion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8498">
                <a:tc>
                  <a:txBody>
                    <a:bodyPr/>
                    <a:lstStyle/>
                    <a:p>
                      <a:r>
                        <a:rPr lang="en-US" sz="1500" dirty="0"/>
                        <a:t>Total Benefits 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$9.3 billion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5355">
                <a:tc>
                  <a:txBody>
                    <a:bodyPr/>
                    <a:lstStyle/>
                    <a:p>
                      <a:r>
                        <a:rPr lang="en-US" sz="1500" dirty="0"/>
                        <a:t>Electric Savings</a:t>
                      </a:r>
                      <a:r>
                        <a:rPr lang="en-US" sz="1500" baseline="0" dirty="0"/>
                        <a:t> as % of Sales</a:t>
                      </a:r>
                      <a:endParaRPr lang="en-US" sz="15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2.7 %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8498">
                <a:tc>
                  <a:txBody>
                    <a:bodyPr/>
                    <a:lstStyle/>
                    <a:p>
                      <a:r>
                        <a:rPr lang="en-US" sz="1500" dirty="0"/>
                        <a:t>Gas Savings as % of Sales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1.25%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5064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9A0437C1-7DB3-4D8F-92AB-CCDEB65BD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594630"/>
            <a:ext cx="8229600" cy="542926"/>
          </a:xfrm>
        </p:spPr>
        <p:txBody>
          <a:bodyPr>
            <a:noAutofit/>
          </a:bodyPr>
          <a:lstStyle/>
          <a:p>
            <a:r>
              <a:rPr lang="en-US" altLang="en-US" sz="3467" b="1" cap="small" dirty="0">
                <a:cs typeface="Aharoni" pitchFamily="2" charset="-79"/>
              </a:rPr>
              <a:t>2019-2021 Themes: Peak Reduction</a:t>
            </a:r>
          </a:p>
        </p:txBody>
      </p:sp>
      <p:sp>
        <p:nvSpPr>
          <p:cNvPr id="26629" name="Rectangle 4">
            <a:extLst>
              <a:ext uri="{FF2B5EF4-FFF2-40B4-BE49-F238E27FC236}">
                <a16:creationId xmlns:a16="http://schemas.microsoft.com/office/drawing/2014/main" id="{2E20EBAB-34F1-4ECF-96D8-1ADB4DB6B12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087627"/>
            <a:ext cx="5029200" cy="3139321"/>
          </a:xfrm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2200" dirty="0">
              <a:latin typeface="+mj-lt"/>
            </a:endParaRPr>
          </a:p>
          <a:p>
            <a:pPr eaLnBrk="1" hangingPunct="1">
              <a:spcBef>
                <a:spcPct val="0"/>
              </a:spcBef>
              <a:buFont typeface="Arial" charset="0"/>
              <a:buChar char="•"/>
              <a:defRPr/>
            </a:pPr>
            <a:r>
              <a:rPr lang="en-US" altLang="en-US" sz="2200" dirty="0">
                <a:latin typeface="+mj-lt"/>
              </a:rPr>
              <a:t>Continue to focus on energy efficiency, while pivoting to focus on reducing energy usage during times when demand is highest on the system and costs are highest for customers</a:t>
            </a:r>
            <a:r>
              <a:rPr lang="en-US" altLang="en-US" sz="2200" b="1" dirty="0">
                <a:latin typeface="+mj-lt"/>
              </a:rPr>
              <a:t>.</a:t>
            </a:r>
          </a:p>
          <a:p>
            <a:pPr eaLnBrk="1" hangingPunct="1">
              <a:spcBef>
                <a:spcPct val="0"/>
              </a:spcBef>
              <a:buFont typeface="Arial" charset="0"/>
              <a:buChar char="•"/>
              <a:defRPr/>
            </a:pPr>
            <a:r>
              <a:rPr lang="en-US" altLang="en-US" sz="2200" dirty="0">
                <a:latin typeface="+mj-lt"/>
              </a:rPr>
              <a:t>Active Demand Management Programs include residential direct load control, energy storage, C&amp;I load curtailment</a:t>
            </a:r>
          </a:p>
        </p:txBody>
      </p:sp>
      <p:sp>
        <p:nvSpPr>
          <p:cNvPr id="40963" name="Slide Number Placeholder 3">
            <a:extLst>
              <a:ext uri="{FF2B5EF4-FFF2-40B4-BE49-F238E27FC236}">
                <a16:creationId xmlns:a16="http://schemas.microsoft.com/office/drawing/2014/main" id="{2E8A75C3-590C-4740-9158-24F63DBD9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57F356-9523-47A8-B7B6-B45D063EF2BB}" type="slidenum"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0964" name="Picture 4">
            <a:extLst>
              <a:ext uri="{FF2B5EF4-FFF2-40B4-BE49-F238E27FC236}">
                <a16:creationId xmlns:a16="http://schemas.microsoft.com/office/drawing/2014/main" id="{76044564-4BAC-4578-BB29-DDECBC72F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72" t="33513" r="4353" b="18570"/>
          <a:stretch>
            <a:fillRect/>
          </a:stretch>
        </p:blipFill>
        <p:spPr bwMode="auto">
          <a:xfrm>
            <a:off x="5486400" y="1295400"/>
            <a:ext cx="3586163" cy="416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Rectangle 2">
            <a:extLst>
              <a:ext uri="{FF2B5EF4-FFF2-40B4-BE49-F238E27FC236}">
                <a16:creationId xmlns:a16="http://schemas.microsoft.com/office/drawing/2014/main" id="{520BC67F-B4B4-4399-9551-C3B9559343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8100" y="5584825"/>
            <a:ext cx="153193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Source: ISO New England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27AEA1C-D84D-4023-9740-4FEE9CBAADA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123336" y="4360028"/>
          <a:ext cx="3657600" cy="20034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71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04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068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Goal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2019-2021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68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Summer MW 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68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Winter MW 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68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Active Summer MW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68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Active Winter MW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47142774-DBB0-4D92-9F6E-B1CEF4A1E5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347134"/>
            <a:ext cx="1611065" cy="117404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>
            <a:extLst>
              <a:ext uri="{FF2B5EF4-FFF2-40B4-BE49-F238E27FC236}">
                <a16:creationId xmlns:a16="http://schemas.microsoft.com/office/drawing/2014/main" id="{B8174170-E9CC-405D-A707-D2AB64133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33400"/>
            <a:ext cx="8229600" cy="542926"/>
          </a:xfrm>
        </p:spPr>
        <p:txBody>
          <a:bodyPr>
            <a:noAutofit/>
          </a:bodyPr>
          <a:lstStyle/>
          <a:p>
            <a:r>
              <a:rPr lang="en-US" altLang="en-US" sz="3467" b="1" cap="small" dirty="0">
                <a:cs typeface="Aharoni" pitchFamily="2" charset="-79"/>
              </a:rPr>
              <a:t>2019-2021 Themes: Winter Reliability</a:t>
            </a:r>
          </a:p>
        </p:txBody>
      </p:sp>
      <p:sp>
        <p:nvSpPr>
          <p:cNvPr id="41987" name="Text Placeholder 2">
            <a:extLst>
              <a:ext uri="{FF2B5EF4-FFF2-40B4-BE49-F238E27FC236}">
                <a16:creationId xmlns:a16="http://schemas.microsoft.com/office/drawing/2014/main" id="{4F8BE059-CCDA-40D8-B0A5-B8A07223A9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6096000" cy="4525963"/>
          </a:xfrm>
        </p:spPr>
        <p:txBody>
          <a:bodyPr>
            <a:normAutofit lnSpcReduction="10000"/>
          </a:bodyPr>
          <a:lstStyle/>
          <a:p>
            <a:r>
              <a:rPr lang="en-US" altLang="en-US" dirty="0"/>
              <a:t>Focus on </a:t>
            </a:r>
            <a:r>
              <a:rPr lang="en-US" altLang="en-US" b="1" dirty="0"/>
              <a:t>natural gas savings </a:t>
            </a:r>
            <a:r>
              <a:rPr lang="en-US" altLang="en-US" dirty="0"/>
              <a:t>(</a:t>
            </a:r>
            <a:r>
              <a:rPr lang="en-US" altLang="en-US" dirty="0" err="1"/>
              <a:t>therm</a:t>
            </a:r>
            <a:r>
              <a:rPr lang="en-US" altLang="en-US" dirty="0"/>
              <a:t> savings goals increased over 12% from previous plan)</a:t>
            </a:r>
          </a:p>
          <a:p>
            <a:r>
              <a:rPr lang="en-US" altLang="en-US" dirty="0"/>
              <a:t>Continued focus on </a:t>
            </a:r>
            <a:r>
              <a:rPr lang="en-US" altLang="en-US" b="1" dirty="0"/>
              <a:t>insulation/weatherization</a:t>
            </a:r>
          </a:p>
          <a:p>
            <a:r>
              <a:rPr lang="en-US" altLang="en-US" dirty="0"/>
              <a:t>Utilizing </a:t>
            </a:r>
            <a:r>
              <a:rPr lang="en-US" altLang="en-US" b="1" dirty="0"/>
              <a:t>active demand technologies </a:t>
            </a:r>
            <a:r>
              <a:rPr lang="en-US" altLang="en-US" dirty="0"/>
              <a:t>in winter, including storage</a:t>
            </a:r>
          </a:p>
          <a:p>
            <a:r>
              <a:rPr lang="en-US" altLang="en-US" dirty="0"/>
              <a:t>LED </a:t>
            </a:r>
            <a:r>
              <a:rPr lang="en-US" altLang="en-US" b="1" dirty="0"/>
              <a:t>streetlight</a:t>
            </a:r>
            <a:r>
              <a:rPr lang="en-US" altLang="en-US" dirty="0"/>
              <a:t> conversions</a:t>
            </a:r>
          </a:p>
          <a:p>
            <a:endParaRPr lang="en-US" altLang="en-US" dirty="0"/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F3F234DA-FF98-4C52-B9AF-D5030BE1B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B0BDE6-46BF-4A18-9F0D-E5C9CC55E1EF}" type="slidenum"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881A80-295E-45CC-85F1-CF1C5B36F4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347134"/>
            <a:ext cx="1611065" cy="1174044"/>
          </a:xfrm>
          <a:prstGeom prst="rect">
            <a:avLst/>
          </a:prstGeom>
        </p:spPr>
      </p:pic>
      <p:pic>
        <p:nvPicPr>
          <p:cNvPr id="6" name="Picture 1">
            <a:extLst>
              <a:ext uri="{FF2B5EF4-FFF2-40B4-BE49-F238E27FC236}">
                <a16:creationId xmlns:a16="http://schemas.microsoft.com/office/drawing/2014/main" id="{31E92678-5597-402C-8A48-BBC75073CF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00" t="45555" r="38333" b="24815"/>
          <a:stretch>
            <a:fillRect/>
          </a:stretch>
        </p:blipFill>
        <p:spPr bwMode="auto">
          <a:xfrm>
            <a:off x="6527800" y="536575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8AE8E9D-D53C-4AB7-AE9A-062E46159D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546475"/>
            <a:ext cx="187960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Image result for inefficient streetlight">
            <a:extLst>
              <a:ext uri="{FF2B5EF4-FFF2-40B4-BE49-F238E27FC236}">
                <a16:creationId xmlns:a16="http://schemas.microsoft.com/office/drawing/2014/main" id="{2BAADA75-61F1-4278-9AFC-7F652E1C333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763" y="1549400"/>
            <a:ext cx="1722437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>
            <a:extLst>
              <a:ext uri="{FF2B5EF4-FFF2-40B4-BE49-F238E27FC236}">
                <a16:creationId xmlns:a16="http://schemas.microsoft.com/office/drawing/2014/main" id="{BB7A3172-D0FB-45BD-B109-AE86D2354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7924"/>
            <a:ext cx="8610600" cy="542926"/>
          </a:xfrm>
        </p:spPr>
        <p:txBody>
          <a:bodyPr>
            <a:noAutofit/>
          </a:bodyPr>
          <a:lstStyle/>
          <a:p>
            <a:r>
              <a:rPr lang="en-US" altLang="en-US" sz="3467" b="1" cap="small" dirty="0">
                <a:cs typeface="Aharoni" pitchFamily="2" charset="-79"/>
              </a:rPr>
              <a:t>2019-2021 Themes:</a:t>
            </a:r>
            <a:br>
              <a:rPr lang="en-US" altLang="en-US" sz="3467" b="1" cap="small" dirty="0">
                <a:cs typeface="Aharoni" pitchFamily="2" charset="-79"/>
              </a:rPr>
            </a:br>
            <a:r>
              <a:rPr lang="en-US" altLang="en-US" sz="3467" b="1" cap="small" dirty="0">
                <a:cs typeface="Aharoni" pitchFamily="2" charset="-79"/>
              </a:rPr>
              <a:t>Residential Enhancements</a:t>
            </a:r>
          </a:p>
        </p:txBody>
      </p:sp>
      <p:sp>
        <p:nvSpPr>
          <p:cNvPr id="43012" name="Text Placeholder 2">
            <a:extLst>
              <a:ext uri="{FF2B5EF4-FFF2-40B4-BE49-F238E27FC236}">
                <a16:creationId xmlns:a16="http://schemas.microsoft.com/office/drawing/2014/main" id="{5039DAC7-BDA3-4A3B-8C8C-398E43CECB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Enable broad participation and energy justice</a:t>
            </a:r>
          </a:p>
          <a:p>
            <a:pPr lvl="1"/>
            <a:r>
              <a:rPr lang="en-US" altLang="en-US" dirty="0"/>
              <a:t>Moderate income, non-English speakers, and renter focus</a:t>
            </a:r>
          </a:p>
          <a:p>
            <a:pPr lvl="1"/>
            <a:r>
              <a:rPr lang="en-US" altLang="en-US" dirty="0"/>
              <a:t>Pre-weatherization barrier financing</a:t>
            </a:r>
          </a:p>
          <a:p>
            <a:r>
              <a:rPr lang="en-US" altLang="en-US" dirty="0"/>
              <a:t>Municipal partnerships</a:t>
            </a:r>
          </a:p>
          <a:p>
            <a:r>
              <a:rPr lang="en-US" altLang="en-US" dirty="0"/>
              <a:t>Home Energy Scorecards</a:t>
            </a:r>
            <a:br>
              <a:rPr lang="en-US" altLang="en-US" dirty="0"/>
            </a:br>
            <a:r>
              <a:rPr lang="en-US" altLang="en-US" dirty="0"/>
              <a:t>as part of in-home </a:t>
            </a:r>
            <a:br>
              <a:rPr lang="en-US" altLang="en-US" dirty="0"/>
            </a:br>
            <a:r>
              <a:rPr lang="en-US" altLang="en-US" dirty="0"/>
              <a:t>assessment</a:t>
            </a:r>
          </a:p>
          <a:p>
            <a:endParaRPr lang="en-US" altLang="en-US" dirty="0"/>
          </a:p>
        </p:txBody>
      </p:sp>
      <p:sp>
        <p:nvSpPr>
          <p:cNvPr id="43011" name="Slide Number Placeholder 3">
            <a:extLst>
              <a:ext uri="{FF2B5EF4-FFF2-40B4-BE49-F238E27FC236}">
                <a16:creationId xmlns:a16="http://schemas.microsoft.com/office/drawing/2014/main" id="{0D077C18-3F5C-4A53-8802-8A2C05DB1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079772-38AB-4511-97A0-95B7904F9D3E}" type="slidenum"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A9729C-6D16-4C8F-AB3C-6CD96152EC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347134"/>
            <a:ext cx="1611065" cy="1174044"/>
          </a:xfrm>
          <a:prstGeom prst="rect">
            <a:avLst/>
          </a:prstGeom>
        </p:spPr>
      </p:pic>
      <p:pic>
        <p:nvPicPr>
          <p:cNvPr id="2050" name="Picture 2" descr="Image result for mass save house">
            <a:extLst>
              <a:ext uri="{FF2B5EF4-FFF2-40B4-BE49-F238E27FC236}">
                <a16:creationId xmlns:a16="http://schemas.microsoft.com/office/drawing/2014/main" id="{57ACDA99-94F5-47F5-B673-8D7E5A17F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3835400"/>
            <a:ext cx="3773563" cy="252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>
            <a:extLst>
              <a:ext uri="{FF2B5EF4-FFF2-40B4-BE49-F238E27FC236}">
                <a16:creationId xmlns:a16="http://schemas.microsoft.com/office/drawing/2014/main" id="{84670080-F2F6-417E-B42F-7A8F75B01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755" y="638763"/>
            <a:ext cx="8229600" cy="542926"/>
          </a:xfrm>
        </p:spPr>
        <p:txBody>
          <a:bodyPr>
            <a:noAutofit/>
          </a:bodyPr>
          <a:lstStyle/>
          <a:p>
            <a:r>
              <a:rPr lang="en-US" altLang="en-US" sz="3467" b="1" cap="small" dirty="0">
                <a:cs typeface="Aharoni" pitchFamily="2" charset="-79"/>
              </a:rPr>
              <a:t>2019-2021:</a:t>
            </a:r>
            <a:br>
              <a:rPr lang="en-US" altLang="en-US" sz="3467" b="1" cap="small" dirty="0">
                <a:cs typeface="Aharoni" pitchFamily="2" charset="-79"/>
              </a:rPr>
            </a:br>
            <a:r>
              <a:rPr lang="en-US" altLang="en-US" sz="3467" b="1" cap="small" dirty="0">
                <a:cs typeface="Aharoni" pitchFamily="2" charset="-79"/>
              </a:rPr>
              <a:t>Energy Optimization and Fuel Switching</a:t>
            </a:r>
          </a:p>
        </p:txBody>
      </p:sp>
      <p:sp>
        <p:nvSpPr>
          <p:cNvPr id="44035" name="Text Placeholder 2">
            <a:extLst>
              <a:ext uri="{FF2B5EF4-FFF2-40B4-BE49-F238E27FC236}">
                <a16:creationId xmlns:a16="http://schemas.microsoft.com/office/drawing/2014/main" id="{19EC9AB2-3E06-4F40-898D-E6BF1F3CF0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 algn="ctr">
              <a:buSzTx/>
              <a:buFont typeface="Wingdings" pitchFamily="2" charset="2"/>
              <a:buNone/>
            </a:pPr>
            <a:r>
              <a:rPr lang="en-US" altLang="en-US"/>
              <a:t>New energy efficiency goals for electric programs: </a:t>
            </a:r>
            <a:r>
              <a:rPr lang="en-US" altLang="en-US" b="1"/>
              <a:t>MMBtu of total energy reduction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/>
          </a:p>
        </p:txBody>
      </p:sp>
      <p:sp>
        <p:nvSpPr>
          <p:cNvPr id="44036" name="Slide Number Placeholder 3">
            <a:extLst>
              <a:ext uri="{FF2B5EF4-FFF2-40B4-BE49-F238E27FC236}">
                <a16:creationId xmlns:a16="http://schemas.microsoft.com/office/drawing/2014/main" id="{86ECA5DF-5CB2-418A-A70B-07EF8F51C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FEAA27-5F3F-4CF2-AA92-43F6F1E59C44}" type="slidenum"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4037" name="Picture 2">
            <a:extLst>
              <a:ext uri="{FF2B5EF4-FFF2-40B4-BE49-F238E27FC236}">
                <a16:creationId xmlns:a16="http://schemas.microsoft.com/office/drawing/2014/main" id="{C7A805C4-93DB-4512-A3C1-43FA4BF6D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95" t="36719" r="17813" b="48438"/>
          <a:stretch>
            <a:fillRect/>
          </a:stretch>
        </p:blipFill>
        <p:spPr bwMode="auto">
          <a:xfrm>
            <a:off x="6096000" y="3505200"/>
            <a:ext cx="25717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8" name="Rectangle 1">
            <a:extLst>
              <a:ext uri="{FF2B5EF4-FFF2-40B4-BE49-F238E27FC236}">
                <a16:creationId xmlns:a16="http://schemas.microsoft.com/office/drawing/2014/main" id="{A14CDA33-A151-4291-95E2-F01534F126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693988"/>
            <a:ext cx="5257800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Consumer education through 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fuel-neutral heating and hot water recommendations </a:t>
            </a:r>
            <a:r>
              <a:rPr kumimoji="0" lang="en-US" alt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during in-home assessments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Significant </a:t>
            </a: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increases in incentives for cold climate heat pumps </a:t>
            </a:r>
            <a:r>
              <a:rPr kumimoji="0" lang="en-US" alt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(air and ground source)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Opportunities for C&amp;I optimization – HVAC especially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DCA108-C52A-48B9-95A6-8B3C242337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347134"/>
            <a:ext cx="1611065" cy="117404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976490" y="1594556"/>
            <a:ext cx="7264400" cy="4916311"/>
          </a:xfrm>
          <a:prstGeom prst="rect">
            <a:avLst/>
          </a:prstGeom>
        </p:spPr>
        <p:txBody>
          <a:bodyPr vert="horz" lIns="88053" tIns="44026" rIns="88053" bIns="44026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IN" sz="1926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IN" sz="1926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IN" sz="1926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IN" sz="1926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IN" sz="1926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IN" sz="1926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IN" sz="1926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9" y="243580"/>
            <a:ext cx="1368190" cy="1174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769247" y="307382"/>
            <a:ext cx="64716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small" spc="0" normalizeH="0" baseline="0" noProof="0" dirty="0">
                <a:ln>
                  <a:noFill/>
                </a:ln>
                <a:solidFill>
                  <a:srgbClr val="0067A4"/>
                </a:solidFill>
                <a:effectLst/>
                <a:uLnTx/>
                <a:uFillTx/>
                <a:latin typeface="Calibri"/>
                <a:ea typeface="+mn-ea"/>
                <a:cs typeface="Aharoni" pitchFamily="2" charset="-79"/>
              </a:rPr>
              <a:t>3 Year Energy Efficiency Plan: 2019 – 2021 </a:t>
            </a:r>
          </a:p>
        </p:txBody>
      </p:sp>
      <p:sp>
        <p:nvSpPr>
          <p:cNvPr id="2" name="Rectangle 1"/>
          <p:cNvSpPr/>
          <p:nvPr/>
        </p:nvSpPr>
        <p:spPr>
          <a:xfrm>
            <a:off x="304800" y="2098330"/>
            <a:ext cx="8288861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5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Fuel Switching</a:t>
            </a:r>
            <a:r>
              <a:rPr kumimoji="0" lang="en-US" sz="15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customers will be provided information on cleaner fuel options for heating with new incentives for customers to fuel switch to air source heat pumps and other renewable heating options.</a:t>
            </a:r>
            <a:br>
              <a:rPr kumimoji="0" lang="en-US" sz="15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en-US" sz="15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5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Active Demand Reduction</a:t>
            </a:r>
            <a:r>
              <a:rPr kumimoji="0" lang="en-US" sz="15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Programs that help offset the most expensive hours of the year through load reduction and active dispatch from things like energy storage.</a:t>
            </a:r>
            <a:br>
              <a:rPr kumimoji="0" lang="en-US" sz="15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en-US" sz="15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5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Passive House Incentives </a:t>
            </a:r>
            <a:r>
              <a:rPr kumimoji="0" lang="en-US" sz="15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– training and rebates achieve greater energy efficiency in new construction</a:t>
            </a:r>
            <a:br>
              <a:rPr kumimoji="0" lang="en-US" sz="15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en-US" sz="15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5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Home Energy Scorecards: </a:t>
            </a:r>
            <a:r>
              <a:rPr kumimoji="0" lang="en-US" sz="15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through in-home energy audits, providing information to customers on the benefits of energy efficiency upgrades</a:t>
            </a:r>
            <a:br>
              <a:rPr kumimoji="0" lang="en-US" sz="15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en-US" sz="15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5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Improved Outreach: </a:t>
            </a:r>
            <a:r>
              <a:rPr kumimoji="0" lang="en-US" sz="15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Enhanced strategies and community outreach efforts targeting increased participation and savings for renters, moderate income customers and non‑English speaking customers </a:t>
            </a:r>
          </a:p>
        </p:txBody>
      </p:sp>
      <p:sp>
        <p:nvSpPr>
          <p:cNvPr id="6" name="Rectangle 5"/>
          <p:cNvSpPr/>
          <p:nvPr/>
        </p:nvSpPr>
        <p:spPr>
          <a:xfrm>
            <a:off x="169339" y="1537994"/>
            <a:ext cx="19981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New Initiatives </a:t>
            </a:r>
          </a:p>
        </p:txBody>
      </p:sp>
    </p:spTree>
    <p:extLst>
      <p:ext uri="{BB962C8B-B14F-4D97-AF65-F5344CB8AC3E}">
        <p14:creationId xmlns:p14="http://schemas.microsoft.com/office/powerpoint/2010/main" val="24508810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DD2ABA5-2691-4763-9259-A1AC9B0B3C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6441"/>
          </a:xfrm>
        </p:spPr>
        <p:txBody>
          <a:bodyPr>
            <a:normAutofit/>
          </a:bodyPr>
          <a:lstStyle/>
          <a:p>
            <a:r>
              <a:rPr lang="en-US" dirty="0"/>
              <a:t>Support employment of over 78,000 workers</a:t>
            </a:r>
          </a:p>
          <a:p>
            <a:r>
              <a:rPr lang="en-US" dirty="0"/>
              <a:t>Targeting $</a:t>
            </a:r>
            <a:r>
              <a:rPr lang="en-US" dirty="0">
                <a:solidFill>
                  <a:srgbClr val="000000"/>
                </a:solidFill>
              </a:rPr>
              <a:t>9</a:t>
            </a:r>
            <a:r>
              <a:rPr lang="en-US" dirty="0"/>
              <a:t> billion in benefits</a:t>
            </a:r>
          </a:p>
          <a:p>
            <a:r>
              <a:rPr lang="en-US" dirty="0"/>
              <a:t>Aggressive energy reduction goals with significant corresponding Green House Gas reduction</a:t>
            </a:r>
          </a:p>
          <a:p>
            <a:r>
              <a:rPr lang="en-US" dirty="0"/>
              <a:t>Investment of over $2.7 billion over 3 years</a:t>
            </a:r>
          </a:p>
          <a:p>
            <a:r>
              <a:rPr lang="en-US" dirty="0"/>
              <a:t>New C&amp;I strategies and programs for 	</a:t>
            </a:r>
          </a:p>
          <a:p>
            <a:pPr lvl="1"/>
            <a:r>
              <a:rPr lang="en-US" dirty="0"/>
              <a:t>Active Demand Reduction</a:t>
            </a:r>
          </a:p>
          <a:p>
            <a:pPr lvl="1"/>
            <a:r>
              <a:rPr lang="en-US" dirty="0"/>
              <a:t>Energy Optimization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2CB0FC6-CF36-41AF-B94A-AEC22D57D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3815"/>
            <a:ext cx="6209817" cy="1048214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0000"/>
                </a:solidFill>
              </a:rPr>
              <a:t>2019-2021 3YP- Overall Highlights</a:t>
            </a:r>
          </a:p>
        </p:txBody>
      </p:sp>
    </p:spTree>
    <p:extLst>
      <p:ext uri="{BB962C8B-B14F-4D97-AF65-F5344CB8AC3E}">
        <p14:creationId xmlns:p14="http://schemas.microsoft.com/office/powerpoint/2010/main" val="3902474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33AE784-49FC-491A-9C28-B5905CA645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4176754"/>
            <a:ext cx="8021972" cy="1934129"/>
          </a:xfrm>
        </p:spPr>
        <p:txBody>
          <a:bodyPr/>
          <a:lstStyle/>
          <a:p>
            <a:r>
              <a:rPr lang="en-US" dirty="0"/>
              <a:t>Program Structure</a:t>
            </a:r>
          </a:p>
        </p:txBody>
      </p:sp>
    </p:spTree>
    <p:extLst>
      <p:ext uri="{BB962C8B-B14F-4D97-AF65-F5344CB8AC3E}">
        <p14:creationId xmlns:p14="http://schemas.microsoft.com/office/powerpoint/2010/main" val="40220338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A0E1F0A-A9AF-400B-B783-004BFFF41B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8400" y="138545"/>
            <a:ext cx="6807200" cy="65856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EB3BA8F-6D2B-4370-92A5-5D1C59050D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3345" y="6048892"/>
            <a:ext cx="979055" cy="48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729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1072C28-9C5C-4964-8A91-675B4CA455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4208" y="121165"/>
            <a:ext cx="5819056" cy="65490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A072EB-848A-4170-9113-8E734F7E1F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3345" y="6048892"/>
            <a:ext cx="979055" cy="48799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34E0A64-D39F-45B8-853D-679C53CBC596}"/>
              </a:ext>
            </a:extLst>
          </p:cNvPr>
          <p:cNvSpPr/>
          <p:nvPr/>
        </p:nvSpPr>
        <p:spPr>
          <a:xfrm>
            <a:off x="268448" y="1820410"/>
            <a:ext cx="2596624" cy="4395831"/>
          </a:xfrm>
          <a:prstGeom prst="round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B16DB9-A36C-4521-A288-568FA7FB82C6}"/>
              </a:ext>
            </a:extLst>
          </p:cNvPr>
          <p:cNvSpPr txBox="1"/>
          <p:nvPr/>
        </p:nvSpPr>
        <p:spPr>
          <a:xfrm>
            <a:off x="369116" y="1922228"/>
            <a:ext cx="2424418" cy="4210124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lnSpcReduction="10000"/>
          </a:bodyPr>
          <a:lstStyle/>
          <a:p>
            <a:pPr algn="ctr"/>
            <a:r>
              <a:rPr lang="en-US" sz="2400" b="1" dirty="0"/>
              <a:t>New for 2019</a:t>
            </a:r>
          </a:p>
          <a:p>
            <a:pPr algn="ctr"/>
            <a:endParaRPr lang="en-US" b="1" dirty="0"/>
          </a:p>
          <a:p>
            <a:pPr algn="ctr"/>
            <a:r>
              <a:rPr lang="en-US" dirty="0"/>
              <a:t>Focus on </a:t>
            </a:r>
            <a:r>
              <a:rPr lang="en-US" b="1" i="1" dirty="0">
                <a:solidFill>
                  <a:schemeClr val="accent6"/>
                </a:solidFill>
              </a:rPr>
              <a:t>Passive House</a:t>
            </a:r>
            <a:r>
              <a:rPr lang="en-US" b="1" i="1" dirty="0"/>
              <a:t> </a:t>
            </a:r>
            <a:r>
              <a:rPr lang="en-US" dirty="0"/>
              <a:t>– trainings, pay for performance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Testing for </a:t>
            </a:r>
            <a:r>
              <a:rPr lang="en-US" b="1" i="1" dirty="0">
                <a:solidFill>
                  <a:schemeClr val="accent6"/>
                </a:solidFill>
              </a:rPr>
              <a:t>Energy Use Intensity baselines</a:t>
            </a:r>
            <a:r>
              <a:rPr lang="en-US" dirty="0"/>
              <a:t> for buildings early in the process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With MSBA decision, </a:t>
            </a:r>
            <a:r>
              <a:rPr lang="en-US" b="1" dirty="0">
                <a:solidFill>
                  <a:schemeClr val="accent6"/>
                </a:solidFill>
              </a:rPr>
              <a:t>new schools</a:t>
            </a:r>
            <a:r>
              <a:rPr lang="en-US" dirty="0"/>
              <a:t> can benefit from efficiency incentives!</a:t>
            </a:r>
          </a:p>
        </p:txBody>
      </p:sp>
    </p:spTree>
    <p:extLst>
      <p:ext uri="{BB962C8B-B14F-4D97-AF65-F5344CB8AC3E}">
        <p14:creationId xmlns:p14="http://schemas.microsoft.com/office/powerpoint/2010/main" val="354675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Presenters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Maggie McCarey</a:t>
            </a:r>
            <a:r>
              <a:rPr lang="en-US" dirty="0"/>
              <a:t>, DOER Energy Efficiency Division Director, </a:t>
            </a:r>
          </a:p>
          <a:p>
            <a:pPr lvl="1"/>
            <a:r>
              <a:rPr lang="en-US" dirty="0"/>
              <a:t>Overview of 3-Year Plans</a:t>
            </a:r>
          </a:p>
          <a:p>
            <a:r>
              <a:rPr lang="en-US" b="1" dirty="0"/>
              <a:t>Margaret Song</a:t>
            </a:r>
            <a:r>
              <a:rPr lang="en-US" dirty="0"/>
              <a:t>, C&amp;I Program Manager, Cape Light Compact</a:t>
            </a:r>
          </a:p>
          <a:p>
            <a:r>
              <a:rPr lang="en-US" b="1" dirty="0"/>
              <a:t>Bill Bullock</a:t>
            </a:r>
            <a:r>
              <a:rPr lang="en-US" dirty="0"/>
              <a:t>, Energy Efficiency C&amp;I Implementation, Eversource</a:t>
            </a:r>
          </a:p>
          <a:p>
            <a:r>
              <a:rPr lang="en-US" b="1" dirty="0"/>
              <a:t>Tom Palma</a:t>
            </a:r>
            <a:r>
              <a:rPr lang="en-US" dirty="0"/>
              <a:t>, Manager, Distributed Energy Resources, </a:t>
            </a:r>
            <a:r>
              <a:rPr lang="en-US" dirty="0" err="1"/>
              <a:t>Unitil</a:t>
            </a:r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6532BA-28AD-41CD-95BB-49CD6CCB0948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6181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803E7A8-E6B4-4DD9-8738-4D39EF4CD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3815"/>
            <a:ext cx="6363049" cy="1048214"/>
          </a:xfrm>
        </p:spPr>
        <p:txBody>
          <a:bodyPr>
            <a:normAutofit fontScale="90000"/>
          </a:bodyPr>
          <a:lstStyle/>
          <a:p>
            <a:r>
              <a:rPr lang="en-US" dirty="0"/>
              <a:t>Massachusetts Application Portal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E16BB2-9D38-47F7-8CA3-3B31017447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73" t="10037" r="37156" b="16862"/>
          <a:stretch/>
        </p:blipFill>
        <p:spPr>
          <a:xfrm>
            <a:off x="131645" y="1241620"/>
            <a:ext cx="8892650" cy="523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518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FA86A50-C8DE-451E-B4E9-F9418714F1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7530830"/>
              </p:ext>
            </p:extLst>
          </p:nvPr>
        </p:nvGraphicFramePr>
        <p:xfrm>
          <a:off x="114299" y="1485900"/>
          <a:ext cx="8886825" cy="52382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678A4E23-6D82-4079-8046-23CBD5A5F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99" y="133815"/>
            <a:ext cx="7229476" cy="1048214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0000"/>
                </a:solidFill>
              </a:rPr>
              <a:t>Community Partnership Strategy</a:t>
            </a:r>
          </a:p>
        </p:txBody>
      </p:sp>
    </p:spTree>
    <p:extLst>
      <p:ext uri="{BB962C8B-B14F-4D97-AF65-F5344CB8AC3E}">
        <p14:creationId xmlns:p14="http://schemas.microsoft.com/office/powerpoint/2010/main" val="10212531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en-US" dirty="0">
                <a:solidFill>
                  <a:srgbClr val="000000"/>
                </a:solidFill>
              </a:rPr>
            </a:br>
            <a:r>
              <a:rPr lang="en-US" sz="5400" dirty="0">
                <a:solidFill>
                  <a:srgbClr val="000000"/>
                </a:solidFill>
              </a:rPr>
              <a:t>New Initiatives: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sz="3900" dirty="0">
                <a:solidFill>
                  <a:srgbClr val="000000"/>
                </a:solidFill>
              </a:rPr>
              <a:t>Energy Optimization</a:t>
            </a:r>
            <a:br>
              <a:rPr lang="en-US" sz="3900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								</a:t>
            </a:r>
          </a:p>
        </p:txBody>
      </p:sp>
    </p:spTree>
    <p:extLst>
      <p:ext uri="{BB962C8B-B14F-4D97-AF65-F5344CB8AC3E}">
        <p14:creationId xmlns:p14="http://schemas.microsoft.com/office/powerpoint/2010/main" val="3639147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B4F58E8-E4E7-4E78-8783-F1D57551E1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449198"/>
            <a:ext cx="8317685" cy="4525963"/>
          </a:xfrm>
        </p:spPr>
        <p:txBody>
          <a:bodyPr/>
          <a:lstStyle/>
          <a:p>
            <a:r>
              <a:rPr lang="en-US" dirty="0"/>
              <a:t>Optimize energy use without focus fuel type</a:t>
            </a:r>
          </a:p>
          <a:p>
            <a:r>
              <a:rPr lang="en-US" dirty="0"/>
              <a:t>Strategic Electrification with focus on oil and propane heat to heat pumps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First approach – Custom analysis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Coming soon – prescriptive rebates and other pathways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70E2249-EDCD-4239-BD6F-5895CFE4E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ENERGY OPTIMIZATION</a:t>
            </a:r>
          </a:p>
        </p:txBody>
      </p:sp>
      <p:pic>
        <p:nvPicPr>
          <p:cNvPr id="1026" name="Picture 1" descr="Image result for look beyond image">
            <a:extLst>
              <a:ext uri="{FF2B5EF4-FFF2-40B4-BE49-F238E27FC236}">
                <a16:creationId xmlns:a16="http://schemas.microsoft.com/office/drawing/2014/main" id="{E05307CB-5358-43E8-968C-C4E3E514F8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709" y="4223528"/>
            <a:ext cx="4646036" cy="2320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8B25858-52D3-4E50-9CDF-A5B9FA0CAE3D}"/>
              </a:ext>
            </a:extLst>
          </p:cNvPr>
          <p:cNvSpPr/>
          <p:nvPr/>
        </p:nvSpPr>
        <p:spPr>
          <a:xfrm>
            <a:off x="369115" y="4375495"/>
            <a:ext cx="3414319" cy="1795244"/>
          </a:xfrm>
          <a:prstGeom prst="round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241E9D-2DAA-4B01-8A76-E34B23C02714}"/>
              </a:ext>
            </a:extLst>
          </p:cNvPr>
          <p:cNvSpPr txBox="1"/>
          <p:nvPr/>
        </p:nvSpPr>
        <p:spPr>
          <a:xfrm>
            <a:off x="482332" y="4375495"/>
            <a:ext cx="3187884" cy="234869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algn="ctr"/>
            <a:r>
              <a:rPr lang="en-US" sz="2400" b="1" dirty="0"/>
              <a:t>New for 2019</a:t>
            </a:r>
          </a:p>
          <a:p>
            <a:pPr algn="ctr"/>
            <a:endParaRPr lang="en-US" b="1" dirty="0"/>
          </a:p>
          <a:p>
            <a:pPr algn="ctr"/>
            <a:r>
              <a:rPr lang="en-US" dirty="0"/>
              <a:t>Ability to review opportunities for </a:t>
            </a:r>
            <a:r>
              <a:rPr lang="en-US" b="1" dirty="0">
                <a:solidFill>
                  <a:schemeClr val="accent6"/>
                </a:solidFill>
              </a:rPr>
              <a:t>oil and propane-heated buildings</a:t>
            </a:r>
            <a:r>
              <a:rPr lang="en-US" dirty="0">
                <a:solidFill>
                  <a:schemeClr val="accent6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75303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4183" y="4176754"/>
            <a:ext cx="8201890" cy="1934129"/>
          </a:xfrm>
        </p:spPr>
        <p:txBody>
          <a:bodyPr>
            <a:normAutofit fontScale="90000"/>
          </a:bodyPr>
          <a:lstStyle/>
          <a:p>
            <a:br>
              <a:rPr lang="en-US" dirty="0">
                <a:solidFill>
                  <a:srgbClr val="000000"/>
                </a:solidFill>
              </a:rPr>
            </a:br>
            <a:r>
              <a:rPr lang="en-US" sz="5400" dirty="0">
                <a:solidFill>
                  <a:srgbClr val="000000"/>
                </a:solidFill>
              </a:rPr>
              <a:t>New Initiatives: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sz="3900" dirty="0">
                <a:solidFill>
                  <a:srgbClr val="000000"/>
                </a:solidFill>
              </a:rPr>
              <a:t>Equipment and Systems Performance Optimization Program (ESPO)	</a:t>
            </a:r>
            <a:r>
              <a:rPr lang="en-US" dirty="0">
                <a:solidFill>
                  <a:srgbClr val="000000"/>
                </a:solidFill>
              </a:rPr>
              <a:t>							</a:t>
            </a:r>
          </a:p>
        </p:txBody>
      </p:sp>
    </p:spTree>
    <p:extLst>
      <p:ext uri="{BB962C8B-B14F-4D97-AF65-F5344CB8AC3E}">
        <p14:creationId xmlns:p14="http://schemas.microsoft.com/office/powerpoint/2010/main" val="925159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3CE1EA2F-97D9-4A25-8E5C-A7FCD791C418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377CDC-2EC6-404D-AC67-74380A5F9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46464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2908FF3-8944-421F-B980-C491B2CC6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0000"/>
                </a:solidFill>
              </a:rPr>
              <a:t>Summary of Key Differences</a:t>
            </a:r>
          </a:p>
        </p:txBody>
      </p:sp>
    </p:spTree>
    <p:extLst>
      <p:ext uri="{BB962C8B-B14F-4D97-AF65-F5344CB8AC3E}">
        <p14:creationId xmlns:p14="http://schemas.microsoft.com/office/powerpoint/2010/main" val="34909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F8574A58-4A72-4031-881C-B972194D97AC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36281" y="1250118"/>
          <a:ext cx="8871439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FB43BCE-EBE4-474F-9108-2281DCCFF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ESPO Program Overview</a:t>
            </a:r>
          </a:p>
        </p:txBody>
      </p:sp>
    </p:spTree>
    <p:extLst>
      <p:ext uri="{BB962C8B-B14F-4D97-AF65-F5344CB8AC3E}">
        <p14:creationId xmlns:p14="http://schemas.microsoft.com/office/powerpoint/2010/main" val="2512635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A01912-895E-48E6-987F-72CD717E3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46464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6529F39-952D-4861-A389-0AB400F35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Track Relationships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8286A79-A2F2-4256-B6E4-5BD9EC2F3DB5}"/>
              </a:ext>
            </a:extLst>
          </p:cNvPr>
          <p:cNvGrpSpPr/>
          <p:nvPr/>
        </p:nvGrpSpPr>
        <p:grpSpPr>
          <a:xfrm>
            <a:off x="252413" y="2084832"/>
            <a:ext cx="8639175" cy="4143643"/>
            <a:chOff x="257175" y="1557336"/>
            <a:chExt cx="8639175" cy="374332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0FE7775-7EE3-4677-9A31-C583FF089D5A}"/>
                </a:ext>
              </a:extLst>
            </p:cNvPr>
            <p:cNvSpPr txBox="1"/>
            <p:nvPr/>
          </p:nvSpPr>
          <p:spPr>
            <a:xfrm>
              <a:off x="257175" y="1557336"/>
              <a:ext cx="2743200" cy="3743325"/>
            </a:xfrm>
            <a:prstGeom prst="rect">
              <a:avLst/>
            </a:prstGeom>
            <a:solidFill>
              <a:srgbClr val="EAF2E7"/>
            </a:solidFill>
            <a:ln w="38100" cap="rnd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vert="horz" wrap="square" lIns="91440" tIns="45720" rIns="91440" bIns="45720" rtlCol="0">
              <a:norm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64B00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Low Cost Tuning Measures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987BD08-3830-479E-8B97-28A48207FC75}"/>
                </a:ext>
              </a:extLst>
            </p:cNvPr>
            <p:cNvSpPr txBox="1"/>
            <p:nvPr/>
          </p:nvSpPr>
          <p:spPr>
            <a:xfrm>
              <a:off x="3205163" y="1557336"/>
              <a:ext cx="2743200" cy="3743325"/>
            </a:xfrm>
            <a:prstGeom prst="rect">
              <a:avLst/>
            </a:prstGeom>
            <a:solidFill>
              <a:srgbClr val="EAF2E7"/>
            </a:solidFill>
            <a:ln w="38100" cap="rnd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vert="horz" wrap="square" lIns="91440" tIns="45720" rIns="91440" bIns="45720" rtlCol="0">
              <a:norm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64B00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Targeted Systems Tuning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64B006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47DE08E-67DA-48D6-AB15-8065175B7C0E}"/>
                </a:ext>
              </a:extLst>
            </p:cNvPr>
            <p:cNvSpPr txBox="1"/>
            <p:nvPr/>
          </p:nvSpPr>
          <p:spPr>
            <a:xfrm>
              <a:off x="6153150" y="1557336"/>
              <a:ext cx="2743200" cy="3743325"/>
            </a:xfrm>
            <a:prstGeom prst="rect">
              <a:avLst/>
            </a:prstGeom>
            <a:solidFill>
              <a:srgbClr val="EAF2E7"/>
            </a:solidFill>
            <a:ln w="38100" cap="rnd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vert="horz" wrap="square" lIns="91440" tIns="45720" rIns="91440" bIns="45720" rtlCol="0">
              <a:norm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64B00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Whole Building &amp; Process Tuning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64B006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64B006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0" name="Arrow: Left 9">
            <a:extLst>
              <a:ext uri="{FF2B5EF4-FFF2-40B4-BE49-F238E27FC236}">
                <a16:creationId xmlns:a16="http://schemas.microsoft.com/office/drawing/2014/main" id="{33CF50E1-1B65-4BFF-B15D-414192B4E8A6}"/>
              </a:ext>
            </a:extLst>
          </p:cNvPr>
          <p:cNvSpPr/>
          <p:nvPr/>
        </p:nvSpPr>
        <p:spPr>
          <a:xfrm flipH="1">
            <a:off x="455757" y="1236244"/>
            <a:ext cx="8229600" cy="717550"/>
          </a:xfrm>
          <a:prstGeom prst="leftArrow">
            <a:avLst>
              <a:gd name="adj1" fmla="val 50000"/>
              <a:gd name="adj2" fmla="val 113717"/>
            </a:avLst>
          </a:prstGeom>
          <a:solidFill>
            <a:schemeClr val="accent6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Incentive &amp; Resources Increase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9D10E3A-A3BC-4E08-B01B-6E1E7938AD1F}"/>
              </a:ext>
            </a:extLst>
          </p:cNvPr>
          <p:cNvSpPr/>
          <p:nvPr/>
        </p:nvSpPr>
        <p:spPr>
          <a:xfrm>
            <a:off x="927245" y="6395921"/>
            <a:ext cx="7286624" cy="326772"/>
          </a:xfrm>
          <a:prstGeom prst="roundRect">
            <a:avLst/>
          </a:prstGeom>
          <a:solidFill>
            <a:schemeClr val="accent6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MBx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– Equipment, System or Whole Building Level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166E625-31B3-4BCD-A0EE-BCE442EF053A}"/>
              </a:ext>
            </a:extLst>
          </p:cNvPr>
          <p:cNvGrpSpPr/>
          <p:nvPr/>
        </p:nvGrpSpPr>
        <p:grpSpPr>
          <a:xfrm>
            <a:off x="481013" y="2921304"/>
            <a:ext cx="2286000" cy="3197444"/>
            <a:chOff x="679756" y="2959404"/>
            <a:chExt cx="2066699" cy="3197444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FC43159-D7ED-47C2-8E00-5E4765C15698}"/>
                </a:ext>
              </a:extLst>
            </p:cNvPr>
            <p:cNvSpPr/>
            <p:nvPr/>
          </p:nvSpPr>
          <p:spPr>
            <a:xfrm>
              <a:off x="679756" y="3680404"/>
              <a:ext cx="2057400" cy="313447"/>
            </a:xfrm>
            <a:custGeom>
              <a:avLst/>
              <a:gdLst>
                <a:gd name="connsiteX0" fmla="*/ 0 w 2057399"/>
                <a:gd name="connsiteY0" fmla="*/ 31918 h 319180"/>
                <a:gd name="connsiteX1" fmla="*/ 31918 w 2057399"/>
                <a:gd name="connsiteY1" fmla="*/ 0 h 319180"/>
                <a:gd name="connsiteX2" fmla="*/ 2025481 w 2057399"/>
                <a:gd name="connsiteY2" fmla="*/ 0 h 319180"/>
                <a:gd name="connsiteX3" fmla="*/ 2057399 w 2057399"/>
                <a:gd name="connsiteY3" fmla="*/ 31918 h 319180"/>
                <a:gd name="connsiteX4" fmla="*/ 2057399 w 2057399"/>
                <a:gd name="connsiteY4" fmla="*/ 287262 h 319180"/>
                <a:gd name="connsiteX5" fmla="*/ 2025481 w 2057399"/>
                <a:gd name="connsiteY5" fmla="*/ 319180 h 319180"/>
                <a:gd name="connsiteX6" fmla="*/ 31918 w 2057399"/>
                <a:gd name="connsiteY6" fmla="*/ 319180 h 319180"/>
                <a:gd name="connsiteX7" fmla="*/ 0 w 2057399"/>
                <a:gd name="connsiteY7" fmla="*/ 287262 h 319180"/>
                <a:gd name="connsiteX8" fmla="*/ 0 w 2057399"/>
                <a:gd name="connsiteY8" fmla="*/ 31918 h 319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57399" h="319180">
                  <a:moveTo>
                    <a:pt x="0" y="31918"/>
                  </a:moveTo>
                  <a:cubicBezTo>
                    <a:pt x="0" y="14290"/>
                    <a:pt x="14290" y="0"/>
                    <a:pt x="31918" y="0"/>
                  </a:cubicBezTo>
                  <a:lnTo>
                    <a:pt x="2025481" y="0"/>
                  </a:lnTo>
                  <a:cubicBezTo>
                    <a:pt x="2043109" y="0"/>
                    <a:pt x="2057399" y="14290"/>
                    <a:pt x="2057399" y="31918"/>
                  </a:cubicBezTo>
                  <a:lnTo>
                    <a:pt x="2057399" y="287262"/>
                  </a:lnTo>
                  <a:cubicBezTo>
                    <a:pt x="2057399" y="304890"/>
                    <a:pt x="2043109" y="319180"/>
                    <a:pt x="2025481" y="319180"/>
                  </a:cubicBezTo>
                  <a:lnTo>
                    <a:pt x="31918" y="319180"/>
                  </a:lnTo>
                  <a:cubicBezTo>
                    <a:pt x="14290" y="319180"/>
                    <a:pt x="0" y="304890"/>
                    <a:pt x="0" y="287262"/>
                  </a:cubicBezTo>
                  <a:lnTo>
                    <a:pt x="0" y="31918"/>
                  </a:lnTo>
                  <a:close/>
                </a:path>
              </a:pathLst>
            </a:custGeom>
            <a:solidFill>
              <a:srgbClr val="464646"/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508" tIns="19508" rIns="19508" bIns="19508" numCol="1" spcCol="1270" anchor="ctr" anchorCtr="0"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Cycle Evap. Fans</a:t>
              </a: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0E429E0-5836-4888-A142-7AC1590B32E3}"/>
                </a:ext>
              </a:extLst>
            </p:cNvPr>
            <p:cNvSpPr/>
            <p:nvPr/>
          </p:nvSpPr>
          <p:spPr>
            <a:xfrm>
              <a:off x="679756" y="4040904"/>
              <a:ext cx="2057400" cy="313447"/>
            </a:xfrm>
            <a:custGeom>
              <a:avLst/>
              <a:gdLst>
                <a:gd name="connsiteX0" fmla="*/ 0 w 2057399"/>
                <a:gd name="connsiteY0" fmla="*/ 31918 h 319180"/>
                <a:gd name="connsiteX1" fmla="*/ 31918 w 2057399"/>
                <a:gd name="connsiteY1" fmla="*/ 0 h 319180"/>
                <a:gd name="connsiteX2" fmla="*/ 2025481 w 2057399"/>
                <a:gd name="connsiteY2" fmla="*/ 0 h 319180"/>
                <a:gd name="connsiteX3" fmla="*/ 2057399 w 2057399"/>
                <a:gd name="connsiteY3" fmla="*/ 31918 h 319180"/>
                <a:gd name="connsiteX4" fmla="*/ 2057399 w 2057399"/>
                <a:gd name="connsiteY4" fmla="*/ 287262 h 319180"/>
                <a:gd name="connsiteX5" fmla="*/ 2025481 w 2057399"/>
                <a:gd name="connsiteY5" fmla="*/ 319180 h 319180"/>
                <a:gd name="connsiteX6" fmla="*/ 31918 w 2057399"/>
                <a:gd name="connsiteY6" fmla="*/ 319180 h 319180"/>
                <a:gd name="connsiteX7" fmla="*/ 0 w 2057399"/>
                <a:gd name="connsiteY7" fmla="*/ 287262 h 319180"/>
                <a:gd name="connsiteX8" fmla="*/ 0 w 2057399"/>
                <a:gd name="connsiteY8" fmla="*/ 31918 h 319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57399" h="319180">
                  <a:moveTo>
                    <a:pt x="0" y="31918"/>
                  </a:moveTo>
                  <a:cubicBezTo>
                    <a:pt x="0" y="14290"/>
                    <a:pt x="14290" y="0"/>
                    <a:pt x="31918" y="0"/>
                  </a:cubicBezTo>
                  <a:lnTo>
                    <a:pt x="2025481" y="0"/>
                  </a:lnTo>
                  <a:cubicBezTo>
                    <a:pt x="2043109" y="0"/>
                    <a:pt x="2057399" y="14290"/>
                    <a:pt x="2057399" y="31918"/>
                  </a:cubicBezTo>
                  <a:lnTo>
                    <a:pt x="2057399" y="287262"/>
                  </a:lnTo>
                  <a:cubicBezTo>
                    <a:pt x="2057399" y="304890"/>
                    <a:pt x="2043109" y="319180"/>
                    <a:pt x="2025481" y="319180"/>
                  </a:cubicBezTo>
                  <a:lnTo>
                    <a:pt x="31918" y="319180"/>
                  </a:lnTo>
                  <a:cubicBezTo>
                    <a:pt x="14290" y="319180"/>
                    <a:pt x="0" y="304890"/>
                    <a:pt x="0" y="287262"/>
                  </a:cubicBezTo>
                  <a:lnTo>
                    <a:pt x="0" y="31918"/>
                  </a:lnTo>
                  <a:close/>
                </a:path>
              </a:pathLst>
            </a:custGeom>
            <a:solidFill>
              <a:srgbClr val="464646"/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508" tIns="19508" rIns="19508" bIns="19508" numCol="1" spcCol="1270" anchor="ctr" anchorCtr="0"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Clean Cond. Coils</a:t>
              </a: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EC79E87-E1FE-4C7F-9F9D-D3936680945C}"/>
                </a:ext>
              </a:extLst>
            </p:cNvPr>
            <p:cNvSpPr/>
            <p:nvPr/>
          </p:nvSpPr>
          <p:spPr>
            <a:xfrm>
              <a:off x="679756" y="4401404"/>
              <a:ext cx="2057400" cy="313447"/>
            </a:xfrm>
            <a:custGeom>
              <a:avLst/>
              <a:gdLst>
                <a:gd name="connsiteX0" fmla="*/ 0 w 2057399"/>
                <a:gd name="connsiteY0" fmla="*/ 31918 h 319180"/>
                <a:gd name="connsiteX1" fmla="*/ 31918 w 2057399"/>
                <a:gd name="connsiteY1" fmla="*/ 0 h 319180"/>
                <a:gd name="connsiteX2" fmla="*/ 2025481 w 2057399"/>
                <a:gd name="connsiteY2" fmla="*/ 0 h 319180"/>
                <a:gd name="connsiteX3" fmla="*/ 2057399 w 2057399"/>
                <a:gd name="connsiteY3" fmla="*/ 31918 h 319180"/>
                <a:gd name="connsiteX4" fmla="*/ 2057399 w 2057399"/>
                <a:gd name="connsiteY4" fmla="*/ 287262 h 319180"/>
                <a:gd name="connsiteX5" fmla="*/ 2025481 w 2057399"/>
                <a:gd name="connsiteY5" fmla="*/ 319180 h 319180"/>
                <a:gd name="connsiteX6" fmla="*/ 31918 w 2057399"/>
                <a:gd name="connsiteY6" fmla="*/ 319180 h 319180"/>
                <a:gd name="connsiteX7" fmla="*/ 0 w 2057399"/>
                <a:gd name="connsiteY7" fmla="*/ 287262 h 319180"/>
                <a:gd name="connsiteX8" fmla="*/ 0 w 2057399"/>
                <a:gd name="connsiteY8" fmla="*/ 31918 h 319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57399" h="319180">
                  <a:moveTo>
                    <a:pt x="0" y="31918"/>
                  </a:moveTo>
                  <a:cubicBezTo>
                    <a:pt x="0" y="14290"/>
                    <a:pt x="14290" y="0"/>
                    <a:pt x="31918" y="0"/>
                  </a:cubicBezTo>
                  <a:lnTo>
                    <a:pt x="2025481" y="0"/>
                  </a:lnTo>
                  <a:cubicBezTo>
                    <a:pt x="2043109" y="0"/>
                    <a:pt x="2057399" y="14290"/>
                    <a:pt x="2057399" y="31918"/>
                  </a:cubicBezTo>
                  <a:lnTo>
                    <a:pt x="2057399" y="287262"/>
                  </a:lnTo>
                  <a:cubicBezTo>
                    <a:pt x="2057399" y="304890"/>
                    <a:pt x="2043109" y="319180"/>
                    <a:pt x="2025481" y="319180"/>
                  </a:cubicBezTo>
                  <a:lnTo>
                    <a:pt x="31918" y="319180"/>
                  </a:lnTo>
                  <a:cubicBezTo>
                    <a:pt x="14290" y="319180"/>
                    <a:pt x="0" y="304890"/>
                    <a:pt x="0" y="287262"/>
                  </a:cubicBezTo>
                  <a:lnTo>
                    <a:pt x="0" y="31918"/>
                  </a:lnTo>
                  <a:close/>
                </a:path>
              </a:pathLst>
            </a:custGeom>
            <a:solidFill>
              <a:srgbClr val="464646"/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508" tIns="19508" rIns="19508" bIns="19508" numCol="1" spcCol="1270" anchor="ctr" anchorCtr="0"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Reduce Defrost</a:t>
              </a: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FC79AC0-DDEA-4454-8851-47697E8CB9AD}"/>
                </a:ext>
              </a:extLst>
            </p:cNvPr>
            <p:cNvSpPr/>
            <p:nvPr/>
          </p:nvSpPr>
          <p:spPr>
            <a:xfrm>
              <a:off x="679756" y="4761904"/>
              <a:ext cx="2057400" cy="313447"/>
            </a:xfrm>
            <a:custGeom>
              <a:avLst/>
              <a:gdLst>
                <a:gd name="connsiteX0" fmla="*/ 0 w 2057399"/>
                <a:gd name="connsiteY0" fmla="*/ 31918 h 319180"/>
                <a:gd name="connsiteX1" fmla="*/ 31918 w 2057399"/>
                <a:gd name="connsiteY1" fmla="*/ 0 h 319180"/>
                <a:gd name="connsiteX2" fmla="*/ 2025481 w 2057399"/>
                <a:gd name="connsiteY2" fmla="*/ 0 h 319180"/>
                <a:gd name="connsiteX3" fmla="*/ 2057399 w 2057399"/>
                <a:gd name="connsiteY3" fmla="*/ 31918 h 319180"/>
                <a:gd name="connsiteX4" fmla="*/ 2057399 w 2057399"/>
                <a:gd name="connsiteY4" fmla="*/ 287262 h 319180"/>
                <a:gd name="connsiteX5" fmla="*/ 2025481 w 2057399"/>
                <a:gd name="connsiteY5" fmla="*/ 319180 h 319180"/>
                <a:gd name="connsiteX6" fmla="*/ 31918 w 2057399"/>
                <a:gd name="connsiteY6" fmla="*/ 319180 h 319180"/>
                <a:gd name="connsiteX7" fmla="*/ 0 w 2057399"/>
                <a:gd name="connsiteY7" fmla="*/ 287262 h 319180"/>
                <a:gd name="connsiteX8" fmla="*/ 0 w 2057399"/>
                <a:gd name="connsiteY8" fmla="*/ 31918 h 319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57399" h="319180">
                  <a:moveTo>
                    <a:pt x="0" y="31918"/>
                  </a:moveTo>
                  <a:cubicBezTo>
                    <a:pt x="0" y="14290"/>
                    <a:pt x="14290" y="0"/>
                    <a:pt x="31918" y="0"/>
                  </a:cubicBezTo>
                  <a:lnTo>
                    <a:pt x="2025481" y="0"/>
                  </a:lnTo>
                  <a:cubicBezTo>
                    <a:pt x="2043109" y="0"/>
                    <a:pt x="2057399" y="14290"/>
                    <a:pt x="2057399" y="31918"/>
                  </a:cubicBezTo>
                  <a:lnTo>
                    <a:pt x="2057399" y="287262"/>
                  </a:lnTo>
                  <a:cubicBezTo>
                    <a:pt x="2057399" y="304890"/>
                    <a:pt x="2043109" y="319180"/>
                    <a:pt x="2025481" y="319180"/>
                  </a:cubicBezTo>
                  <a:lnTo>
                    <a:pt x="31918" y="319180"/>
                  </a:lnTo>
                  <a:cubicBezTo>
                    <a:pt x="14290" y="319180"/>
                    <a:pt x="0" y="304890"/>
                    <a:pt x="0" y="287262"/>
                  </a:cubicBezTo>
                  <a:lnTo>
                    <a:pt x="0" y="31918"/>
                  </a:lnTo>
                  <a:close/>
                </a:path>
              </a:pathLst>
            </a:custGeom>
            <a:solidFill>
              <a:srgbClr val="464646"/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508" tIns="19508" rIns="19508" bIns="19508" numCol="1" spcCol="1270" anchor="ctr" anchorCtr="0"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Anti-Sweat Controls</a:t>
              </a: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8CB3E1A-2E37-4672-8286-0BD655D9EF82}"/>
                </a:ext>
              </a:extLst>
            </p:cNvPr>
            <p:cNvSpPr/>
            <p:nvPr/>
          </p:nvSpPr>
          <p:spPr>
            <a:xfrm>
              <a:off x="689055" y="2959404"/>
              <a:ext cx="2057400" cy="313447"/>
            </a:xfrm>
            <a:custGeom>
              <a:avLst/>
              <a:gdLst>
                <a:gd name="connsiteX0" fmla="*/ 0 w 2057399"/>
                <a:gd name="connsiteY0" fmla="*/ 31918 h 319180"/>
                <a:gd name="connsiteX1" fmla="*/ 31918 w 2057399"/>
                <a:gd name="connsiteY1" fmla="*/ 0 h 319180"/>
                <a:gd name="connsiteX2" fmla="*/ 2025481 w 2057399"/>
                <a:gd name="connsiteY2" fmla="*/ 0 h 319180"/>
                <a:gd name="connsiteX3" fmla="*/ 2057399 w 2057399"/>
                <a:gd name="connsiteY3" fmla="*/ 31918 h 319180"/>
                <a:gd name="connsiteX4" fmla="*/ 2057399 w 2057399"/>
                <a:gd name="connsiteY4" fmla="*/ 287262 h 319180"/>
                <a:gd name="connsiteX5" fmla="*/ 2025481 w 2057399"/>
                <a:gd name="connsiteY5" fmla="*/ 319180 h 319180"/>
                <a:gd name="connsiteX6" fmla="*/ 31918 w 2057399"/>
                <a:gd name="connsiteY6" fmla="*/ 319180 h 319180"/>
                <a:gd name="connsiteX7" fmla="*/ 0 w 2057399"/>
                <a:gd name="connsiteY7" fmla="*/ 287262 h 319180"/>
                <a:gd name="connsiteX8" fmla="*/ 0 w 2057399"/>
                <a:gd name="connsiteY8" fmla="*/ 31918 h 319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57399" h="319180">
                  <a:moveTo>
                    <a:pt x="0" y="31918"/>
                  </a:moveTo>
                  <a:cubicBezTo>
                    <a:pt x="0" y="14290"/>
                    <a:pt x="14290" y="0"/>
                    <a:pt x="31918" y="0"/>
                  </a:cubicBezTo>
                  <a:lnTo>
                    <a:pt x="2025481" y="0"/>
                  </a:lnTo>
                  <a:cubicBezTo>
                    <a:pt x="2043109" y="0"/>
                    <a:pt x="2057399" y="14290"/>
                    <a:pt x="2057399" y="31918"/>
                  </a:cubicBezTo>
                  <a:lnTo>
                    <a:pt x="2057399" y="287262"/>
                  </a:lnTo>
                  <a:cubicBezTo>
                    <a:pt x="2057399" y="304890"/>
                    <a:pt x="2043109" y="319180"/>
                    <a:pt x="2025481" y="319180"/>
                  </a:cubicBezTo>
                  <a:lnTo>
                    <a:pt x="31918" y="319180"/>
                  </a:lnTo>
                  <a:cubicBezTo>
                    <a:pt x="14290" y="319180"/>
                    <a:pt x="0" y="304890"/>
                    <a:pt x="0" y="287262"/>
                  </a:cubicBezTo>
                  <a:lnTo>
                    <a:pt x="0" y="31918"/>
                  </a:lnTo>
                  <a:close/>
                </a:path>
              </a:pathLst>
            </a:custGeom>
            <a:solidFill>
              <a:schemeClr val="tx2"/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508" tIns="19508" rIns="19508" bIns="19508" numCol="1" spcCol="1270" anchor="ctr" anchorCtr="0"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Cond. Water Reset</a:t>
              </a: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3CE0ADE-8EFB-445A-A799-160BB30CC696}"/>
                </a:ext>
              </a:extLst>
            </p:cNvPr>
            <p:cNvSpPr/>
            <p:nvPr/>
          </p:nvSpPr>
          <p:spPr>
            <a:xfrm>
              <a:off x="689055" y="3319904"/>
              <a:ext cx="2057400" cy="313447"/>
            </a:xfrm>
            <a:custGeom>
              <a:avLst/>
              <a:gdLst>
                <a:gd name="connsiteX0" fmla="*/ 0 w 2057399"/>
                <a:gd name="connsiteY0" fmla="*/ 31918 h 319180"/>
                <a:gd name="connsiteX1" fmla="*/ 31918 w 2057399"/>
                <a:gd name="connsiteY1" fmla="*/ 0 h 319180"/>
                <a:gd name="connsiteX2" fmla="*/ 2025481 w 2057399"/>
                <a:gd name="connsiteY2" fmla="*/ 0 h 319180"/>
                <a:gd name="connsiteX3" fmla="*/ 2057399 w 2057399"/>
                <a:gd name="connsiteY3" fmla="*/ 31918 h 319180"/>
                <a:gd name="connsiteX4" fmla="*/ 2057399 w 2057399"/>
                <a:gd name="connsiteY4" fmla="*/ 287262 h 319180"/>
                <a:gd name="connsiteX5" fmla="*/ 2025481 w 2057399"/>
                <a:gd name="connsiteY5" fmla="*/ 319180 h 319180"/>
                <a:gd name="connsiteX6" fmla="*/ 31918 w 2057399"/>
                <a:gd name="connsiteY6" fmla="*/ 319180 h 319180"/>
                <a:gd name="connsiteX7" fmla="*/ 0 w 2057399"/>
                <a:gd name="connsiteY7" fmla="*/ 287262 h 319180"/>
                <a:gd name="connsiteX8" fmla="*/ 0 w 2057399"/>
                <a:gd name="connsiteY8" fmla="*/ 31918 h 319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57399" h="319180">
                  <a:moveTo>
                    <a:pt x="0" y="31918"/>
                  </a:moveTo>
                  <a:cubicBezTo>
                    <a:pt x="0" y="14290"/>
                    <a:pt x="14290" y="0"/>
                    <a:pt x="31918" y="0"/>
                  </a:cubicBezTo>
                  <a:lnTo>
                    <a:pt x="2025481" y="0"/>
                  </a:lnTo>
                  <a:cubicBezTo>
                    <a:pt x="2043109" y="0"/>
                    <a:pt x="2057399" y="14290"/>
                    <a:pt x="2057399" y="31918"/>
                  </a:cubicBezTo>
                  <a:lnTo>
                    <a:pt x="2057399" y="287262"/>
                  </a:lnTo>
                  <a:cubicBezTo>
                    <a:pt x="2057399" y="304890"/>
                    <a:pt x="2043109" y="319180"/>
                    <a:pt x="2025481" y="319180"/>
                  </a:cubicBezTo>
                  <a:lnTo>
                    <a:pt x="31918" y="319180"/>
                  </a:lnTo>
                  <a:cubicBezTo>
                    <a:pt x="14290" y="319180"/>
                    <a:pt x="0" y="304890"/>
                    <a:pt x="0" y="287262"/>
                  </a:cubicBezTo>
                  <a:lnTo>
                    <a:pt x="0" y="31918"/>
                  </a:lnTo>
                  <a:close/>
                </a:path>
              </a:pathLst>
            </a:custGeom>
            <a:solidFill>
              <a:schemeClr val="tx2"/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508" tIns="19508" rIns="19508" bIns="19508" numCol="1" spcCol="1270" anchor="ctr" anchorCtr="0"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Chilled Water Reset</a:t>
              </a: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517F3D4-4FDE-4B69-B995-B867498CE80B}"/>
                </a:ext>
              </a:extLst>
            </p:cNvPr>
            <p:cNvSpPr/>
            <p:nvPr/>
          </p:nvSpPr>
          <p:spPr>
            <a:xfrm>
              <a:off x="679756" y="5843401"/>
              <a:ext cx="2057400" cy="313447"/>
            </a:xfrm>
            <a:custGeom>
              <a:avLst/>
              <a:gdLst>
                <a:gd name="connsiteX0" fmla="*/ 0 w 2057399"/>
                <a:gd name="connsiteY0" fmla="*/ 31918 h 319180"/>
                <a:gd name="connsiteX1" fmla="*/ 31918 w 2057399"/>
                <a:gd name="connsiteY1" fmla="*/ 0 h 319180"/>
                <a:gd name="connsiteX2" fmla="*/ 2025481 w 2057399"/>
                <a:gd name="connsiteY2" fmla="*/ 0 h 319180"/>
                <a:gd name="connsiteX3" fmla="*/ 2057399 w 2057399"/>
                <a:gd name="connsiteY3" fmla="*/ 31918 h 319180"/>
                <a:gd name="connsiteX4" fmla="*/ 2057399 w 2057399"/>
                <a:gd name="connsiteY4" fmla="*/ 287262 h 319180"/>
                <a:gd name="connsiteX5" fmla="*/ 2025481 w 2057399"/>
                <a:gd name="connsiteY5" fmla="*/ 319180 h 319180"/>
                <a:gd name="connsiteX6" fmla="*/ 31918 w 2057399"/>
                <a:gd name="connsiteY6" fmla="*/ 319180 h 319180"/>
                <a:gd name="connsiteX7" fmla="*/ 0 w 2057399"/>
                <a:gd name="connsiteY7" fmla="*/ 287262 h 319180"/>
                <a:gd name="connsiteX8" fmla="*/ 0 w 2057399"/>
                <a:gd name="connsiteY8" fmla="*/ 31918 h 319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57399" h="319180">
                  <a:moveTo>
                    <a:pt x="0" y="31918"/>
                  </a:moveTo>
                  <a:cubicBezTo>
                    <a:pt x="0" y="14290"/>
                    <a:pt x="14290" y="0"/>
                    <a:pt x="31918" y="0"/>
                  </a:cubicBezTo>
                  <a:lnTo>
                    <a:pt x="2025481" y="0"/>
                  </a:lnTo>
                  <a:cubicBezTo>
                    <a:pt x="2043109" y="0"/>
                    <a:pt x="2057399" y="14290"/>
                    <a:pt x="2057399" y="31918"/>
                  </a:cubicBezTo>
                  <a:lnTo>
                    <a:pt x="2057399" y="287262"/>
                  </a:lnTo>
                  <a:cubicBezTo>
                    <a:pt x="2057399" y="304890"/>
                    <a:pt x="2043109" y="319180"/>
                    <a:pt x="2025481" y="319180"/>
                  </a:cubicBezTo>
                  <a:lnTo>
                    <a:pt x="31918" y="319180"/>
                  </a:lnTo>
                  <a:cubicBezTo>
                    <a:pt x="14290" y="319180"/>
                    <a:pt x="0" y="304890"/>
                    <a:pt x="0" y="287262"/>
                  </a:cubicBezTo>
                  <a:lnTo>
                    <a:pt x="0" y="31918"/>
                  </a:lnTo>
                  <a:close/>
                </a:path>
              </a:pathLst>
            </a:custGeom>
            <a:solidFill>
              <a:schemeClr val="accent5"/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508" tIns="19508" rIns="19508" bIns="19508" numCol="1" spcCol="1270" anchor="ctr" anchorCtr="0"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Pressure Reduction</a:t>
              </a: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6D496F4-FD5A-46F3-B4C7-FE4EDA12852E}"/>
                </a:ext>
              </a:extLst>
            </p:cNvPr>
            <p:cNvSpPr/>
            <p:nvPr/>
          </p:nvSpPr>
          <p:spPr>
            <a:xfrm>
              <a:off x="679756" y="5482904"/>
              <a:ext cx="2057400" cy="313447"/>
            </a:xfrm>
            <a:custGeom>
              <a:avLst/>
              <a:gdLst>
                <a:gd name="connsiteX0" fmla="*/ 0 w 2057399"/>
                <a:gd name="connsiteY0" fmla="*/ 31918 h 319180"/>
                <a:gd name="connsiteX1" fmla="*/ 31918 w 2057399"/>
                <a:gd name="connsiteY1" fmla="*/ 0 h 319180"/>
                <a:gd name="connsiteX2" fmla="*/ 2025481 w 2057399"/>
                <a:gd name="connsiteY2" fmla="*/ 0 h 319180"/>
                <a:gd name="connsiteX3" fmla="*/ 2057399 w 2057399"/>
                <a:gd name="connsiteY3" fmla="*/ 31918 h 319180"/>
                <a:gd name="connsiteX4" fmla="*/ 2057399 w 2057399"/>
                <a:gd name="connsiteY4" fmla="*/ 287262 h 319180"/>
                <a:gd name="connsiteX5" fmla="*/ 2025481 w 2057399"/>
                <a:gd name="connsiteY5" fmla="*/ 319180 h 319180"/>
                <a:gd name="connsiteX6" fmla="*/ 31918 w 2057399"/>
                <a:gd name="connsiteY6" fmla="*/ 319180 h 319180"/>
                <a:gd name="connsiteX7" fmla="*/ 0 w 2057399"/>
                <a:gd name="connsiteY7" fmla="*/ 287262 h 319180"/>
                <a:gd name="connsiteX8" fmla="*/ 0 w 2057399"/>
                <a:gd name="connsiteY8" fmla="*/ 31918 h 319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57399" h="319180">
                  <a:moveTo>
                    <a:pt x="0" y="31918"/>
                  </a:moveTo>
                  <a:cubicBezTo>
                    <a:pt x="0" y="14290"/>
                    <a:pt x="14290" y="0"/>
                    <a:pt x="31918" y="0"/>
                  </a:cubicBezTo>
                  <a:lnTo>
                    <a:pt x="2025481" y="0"/>
                  </a:lnTo>
                  <a:cubicBezTo>
                    <a:pt x="2043109" y="0"/>
                    <a:pt x="2057399" y="14290"/>
                    <a:pt x="2057399" y="31918"/>
                  </a:cubicBezTo>
                  <a:lnTo>
                    <a:pt x="2057399" y="287262"/>
                  </a:lnTo>
                  <a:cubicBezTo>
                    <a:pt x="2057399" y="304890"/>
                    <a:pt x="2043109" y="319180"/>
                    <a:pt x="2025481" y="319180"/>
                  </a:cubicBezTo>
                  <a:lnTo>
                    <a:pt x="31918" y="319180"/>
                  </a:lnTo>
                  <a:cubicBezTo>
                    <a:pt x="14290" y="319180"/>
                    <a:pt x="0" y="304890"/>
                    <a:pt x="0" y="287262"/>
                  </a:cubicBezTo>
                  <a:lnTo>
                    <a:pt x="0" y="31918"/>
                  </a:lnTo>
                  <a:close/>
                </a:path>
              </a:pathLst>
            </a:custGeom>
            <a:solidFill>
              <a:schemeClr val="accent5"/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508" tIns="19508" rIns="19508" bIns="19508" numCol="1" spcCol="1270" anchor="ctr" anchorCtr="0"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Leak Repair</a:t>
              </a: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D5293E5-EBFE-4913-93DE-0C2F62865EF2}"/>
                </a:ext>
              </a:extLst>
            </p:cNvPr>
            <p:cNvSpPr/>
            <p:nvPr/>
          </p:nvSpPr>
          <p:spPr>
            <a:xfrm>
              <a:off x="679756" y="5122404"/>
              <a:ext cx="2057400" cy="313447"/>
            </a:xfrm>
            <a:custGeom>
              <a:avLst/>
              <a:gdLst>
                <a:gd name="connsiteX0" fmla="*/ 0 w 2057399"/>
                <a:gd name="connsiteY0" fmla="*/ 31918 h 319180"/>
                <a:gd name="connsiteX1" fmla="*/ 31918 w 2057399"/>
                <a:gd name="connsiteY1" fmla="*/ 0 h 319180"/>
                <a:gd name="connsiteX2" fmla="*/ 2025481 w 2057399"/>
                <a:gd name="connsiteY2" fmla="*/ 0 h 319180"/>
                <a:gd name="connsiteX3" fmla="*/ 2057399 w 2057399"/>
                <a:gd name="connsiteY3" fmla="*/ 31918 h 319180"/>
                <a:gd name="connsiteX4" fmla="*/ 2057399 w 2057399"/>
                <a:gd name="connsiteY4" fmla="*/ 287262 h 319180"/>
                <a:gd name="connsiteX5" fmla="*/ 2025481 w 2057399"/>
                <a:gd name="connsiteY5" fmla="*/ 319180 h 319180"/>
                <a:gd name="connsiteX6" fmla="*/ 31918 w 2057399"/>
                <a:gd name="connsiteY6" fmla="*/ 319180 h 319180"/>
                <a:gd name="connsiteX7" fmla="*/ 0 w 2057399"/>
                <a:gd name="connsiteY7" fmla="*/ 287262 h 319180"/>
                <a:gd name="connsiteX8" fmla="*/ 0 w 2057399"/>
                <a:gd name="connsiteY8" fmla="*/ 31918 h 319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57399" h="319180">
                  <a:moveTo>
                    <a:pt x="0" y="31918"/>
                  </a:moveTo>
                  <a:cubicBezTo>
                    <a:pt x="0" y="14290"/>
                    <a:pt x="14290" y="0"/>
                    <a:pt x="31918" y="0"/>
                  </a:cubicBezTo>
                  <a:lnTo>
                    <a:pt x="2025481" y="0"/>
                  </a:lnTo>
                  <a:cubicBezTo>
                    <a:pt x="2043109" y="0"/>
                    <a:pt x="2057399" y="14290"/>
                    <a:pt x="2057399" y="31918"/>
                  </a:cubicBezTo>
                  <a:lnTo>
                    <a:pt x="2057399" y="287262"/>
                  </a:lnTo>
                  <a:cubicBezTo>
                    <a:pt x="2057399" y="304890"/>
                    <a:pt x="2043109" y="319180"/>
                    <a:pt x="2025481" y="319180"/>
                  </a:cubicBezTo>
                  <a:lnTo>
                    <a:pt x="31918" y="319180"/>
                  </a:lnTo>
                  <a:cubicBezTo>
                    <a:pt x="14290" y="319180"/>
                    <a:pt x="0" y="304890"/>
                    <a:pt x="0" y="287262"/>
                  </a:cubicBezTo>
                  <a:lnTo>
                    <a:pt x="0" y="31918"/>
                  </a:lnTo>
                  <a:close/>
                </a:path>
              </a:pathLst>
            </a:custGeom>
            <a:solidFill>
              <a:srgbClr val="592B02"/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508" tIns="19508" rIns="19508" bIns="19508" numCol="1" spcCol="1270" anchor="ctr" anchorCtr="0"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Economizer Tuning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8708A3C-6274-4B57-AC28-71A21DD2A559}"/>
              </a:ext>
            </a:extLst>
          </p:cNvPr>
          <p:cNvGrpSpPr/>
          <p:nvPr/>
        </p:nvGrpSpPr>
        <p:grpSpPr>
          <a:xfrm>
            <a:off x="3420695" y="3244861"/>
            <a:ext cx="2302611" cy="2427386"/>
            <a:chOff x="3497916" y="3159479"/>
            <a:chExt cx="2302611" cy="2427386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E776D17-A897-40B0-8449-FF47D1880ECB}"/>
                </a:ext>
              </a:extLst>
            </p:cNvPr>
            <p:cNvSpPr/>
            <p:nvPr/>
          </p:nvSpPr>
          <p:spPr>
            <a:xfrm>
              <a:off x="3514527" y="5273418"/>
              <a:ext cx="2286000" cy="313447"/>
            </a:xfrm>
            <a:custGeom>
              <a:avLst/>
              <a:gdLst>
                <a:gd name="connsiteX0" fmla="*/ 0 w 2057399"/>
                <a:gd name="connsiteY0" fmla="*/ 31918 h 319180"/>
                <a:gd name="connsiteX1" fmla="*/ 31918 w 2057399"/>
                <a:gd name="connsiteY1" fmla="*/ 0 h 319180"/>
                <a:gd name="connsiteX2" fmla="*/ 2025481 w 2057399"/>
                <a:gd name="connsiteY2" fmla="*/ 0 h 319180"/>
                <a:gd name="connsiteX3" fmla="*/ 2057399 w 2057399"/>
                <a:gd name="connsiteY3" fmla="*/ 31918 h 319180"/>
                <a:gd name="connsiteX4" fmla="*/ 2057399 w 2057399"/>
                <a:gd name="connsiteY4" fmla="*/ 287262 h 319180"/>
                <a:gd name="connsiteX5" fmla="*/ 2025481 w 2057399"/>
                <a:gd name="connsiteY5" fmla="*/ 319180 h 319180"/>
                <a:gd name="connsiteX6" fmla="*/ 31918 w 2057399"/>
                <a:gd name="connsiteY6" fmla="*/ 319180 h 319180"/>
                <a:gd name="connsiteX7" fmla="*/ 0 w 2057399"/>
                <a:gd name="connsiteY7" fmla="*/ 287262 h 319180"/>
                <a:gd name="connsiteX8" fmla="*/ 0 w 2057399"/>
                <a:gd name="connsiteY8" fmla="*/ 31918 h 319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57399" h="319180">
                  <a:moveTo>
                    <a:pt x="0" y="31918"/>
                  </a:moveTo>
                  <a:cubicBezTo>
                    <a:pt x="0" y="14290"/>
                    <a:pt x="14290" y="0"/>
                    <a:pt x="31918" y="0"/>
                  </a:cubicBezTo>
                  <a:lnTo>
                    <a:pt x="2025481" y="0"/>
                  </a:lnTo>
                  <a:cubicBezTo>
                    <a:pt x="2043109" y="0"/>
                    <a:pt x="2057399" y="14290"/>
                    <a:pt x="2057399" y="31918"/>
                  </a:cubicBezTo>
                  <a:lnTo>
                    <a:pt x="2057399" y="287262"/>
                  </a:lnTo>
                  <a:cubicBezTo>
                    <a:pt x="2057399" y="304890"/>
                    <a:pt x="2043109" y="319180"/>
                    <a:pt x="2025481" y="319180"/>
                  </a:cubicBezTo>
                  <a:lnTo>
                    <a:pt x="31918" y="319180"/>
                  </a:lnTo>
                  <a:cubicBezTo>
                    <a:pt x="14290" y="319180"/>
                    <a:pt x="0" y="304890"/>
                    <a:pt x="0" y="287262"/>
                  </a:cubicBezTo>
                  <a:lnTo>
                    <a:pt x="0" y="31918"/>
                  </a:lnTo>
                  <a:close/>
                </a:path>
              </a:pathLst>
            </a:custGeom>
            <a:solidFill>
              <a:schemeClr val="accent5"/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508" tIns="19508" rIns="19508" bIns="19508" numCol="1" spcCol="1270" anchor="ctr" anchorCtr="0"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Compressed Air</a:t>
              </a: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CF17063-B33E-4629-B2F9-B6BB371BF922}"/>
                </a:ext>
              </a:extLst>
            </p:cNvPr>
            <p:cNvSpPr/>
            <p:nvPr/>
          </p:nvSpPr>
          <p:spPr>
            <a:xfrm>
              <a:off x="3514527" y="3864125"/>
              <a:ext cx="2286000" cy="313447"/>
            </a:xfrm>
            <a:custGeom>
              <a:avLst/>
              <a:gdLst>
                <a:gd name="connsiteX0" fmla="*/ 0 w 2057399"/>
                <a:gd name="connsiteY0" fmla="*/ 31918 h 319180"/>
                <a:gd name="connsiteX1" fmla="*/ 31918 w 2057399"/>
                <a:gd name="connsiteY1" fmla="*/ 0 h 319180"/>
                <a:gd name="connsiteX2" fmla="*/ 2025481 w 2057399"/>
                <a:gd name="connsiteY2" fmla="*/ 0 h 319180"/>
                <a:gd name="connsiteX3" fmla="*/ 2057399 w 2057399"/>
                <a:gd name="connsiteY3" fmla="*/ 31918 h 319180"/>
                <a:gd name="connsiteX4" fmla="*/ 2057399 w 2057399"/>
                <a:gd name="connsiteY4" fmla="*/ 287262 h 319180"/>
                <a:gd name="connsiteX5" fmla="*/ 2025481 w 2057399"/>
                <a:gd name="connsiteY5" fmla="*/ 319180 h 319180"/>
                <a:gd name="connsiteX6" fmla="*/ 31918 w 2057399"/>
                <a:gd name="connsiteY6" fmla="*/ 319180 h 319180"/>
                <a:gd name="connsiteX7" fmla="*/ 0 w 2057399"/>
                <a:gd name="connsiteY7" fmla="*/ 287262 h 319180"/>
                <a:gd name="connsiteX8" fmla="*/ 0 w 2057399"/>
                <a:gd name="connsiteY8" fmla="*/ 31918 h 319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57399" h="319180">
                  <a:moveTo>
                    <a:pt x="0" y="31918"/>
                  </a:moveTo>
                  <a:cubicBezTo>
                    <a:pt x="0" y="14290"/>
                    <a:pt x="14290" y="0"/>
                    <a:pt x="31918" y="0"/>
                  </a:cubicBezTo>
                  <a:lnTo>
                    <a:pt x="2025481" y="0"/>
                  </a:lnTo>
                  <a:cubicBezTo>
                    <a:pt x="2043109" y="0"/>
                    <a:pt x="2057399" y="14290"/>
                    <a:pt x="2057399" y="31918"/>
                  </a:cubicBezTo>
                  <a:lnTo>
                    <a:pt x="2057399" y="287262"/>
                  </a:lnTo>
                  <a:cubicBezTo>
                    <a:pt x="2057399" y="304890"/>
                    <a:pt x="2043109" y="319180"/>
                    <a:pt x="2025481" y="319180"/>
                  </a:cubicBezTo>
                  <a:lnTo>
                    <a:pt x="31918" y="319180"/>
                  </a:lnTo>
                  <a:cubicBezTo>
                    <a:pt x="14290" y="319180"/>
                    <a:pt x="0" y="304890"/>
                    <a:pt x="0" y="287262"/>
                  </a:cubicBezTo>
                  <a:lnTo>
                    <a:pt x="0" y="31918"/>
                  </a:lnTo>
                  <a:close/>
                </a:path>
              </a:pathLst>
            </a:custGeom>
            <a:solidFill>
              <a:srgbClr val="464646"/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508" tIns="19508" rIns="19508" bIns="19508" numCol="1" spcCol="1270" anchor="ctr" anchorCtr="0"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Refrigeration</a:t>
              </a: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1BDAF67-EDAC-4567-B949-A26E5B6B9862}"/>
                </a:ext>
              </a:extLst>
            </p:cNvPr>
            <p:cNvSpPr/>
            <p:nvPr/>
          </p:nvSpPr>
          <p:spPr>
            <a:xfrm>
              <a:off x="3504428" y="3159479"/>
              <a:ext cx="2286000" cy="313447"/>
            </a:xfrm>
            <a:custGeom>
              <a:avLst/>
              <a:gdLst>
                <a:gd name="connsiteX0" fmla="*/ 0 w 2057399"/>
                <a:gd name="connsiteY0" fmla="*/ 31918 h 319180"/>
                <a:gd name="connsiteX1" fmla="*/ 31918 w 2057399"/>
                <a:gd name="connsiteY1" fmla="*/ 0 h 319180"/>
                <a:gd name="connsiteX2" fmla="*/ 2025481 w 2057399"/>
                <a:gd name="connsiteY2" fmla="*/ 0 h 319180"/>
                <a:gd name="connsiteX3" fmla="*/ 2057399 w 2057399"/>
                <a:gd name="connsiteY3" fmla="*/ 31918 h 319180"/>
                <a:gd name="connsiteX4" fmla="*/ 2057399 w 2057399"/>
                <a:gd name="connsiteY4" fmla="*/ 287262 h 319180"/>
                <a:gd name="connsiteX5" fmla="*/ 2025481 w 2057399"/>
                <a:gd name="connsiteY5" fmla="*/ 319180 h 319180"/>
                <a:gd name="connsiteX6" fmla="*/ 31918 w 2057399"/>
                <a:gd name="connsiteY6" fmla="*/ 319180 h 319180"/>
                <a:gd name="connsiteX7" fmla="*/ 0 w 2057399"/>
                <a:gd name="connsiteY7" fmla="*/ 287262 h 319180"/>
                <a:gd name="connsiteX8" fmla="*/ 0 w 2057399"/>
                <a:gd name="connsiteY8" fmla="*/ 31918 h 319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57399" h="319180">
                  <a:moveTo>
                    <a:pt x="0" y="31918"/>
                  </a:moveTo>
                  <a:cubicBezTo>
                    <a:pt x="0" y="14290"/>
                    <a:pt x="14290" y="0"/>
                    <a:pt x="31918" y="0"/>
                  </a:cubicBezTo>
                  <a:lnTo>
                    <a:pt x="2025481" y="0"/>
                  </a:lnTo>
                  <a:cubicBezTo>
                    <a:pt x="2043109" y="0"/>
                    <a:pt x="2057399" y="14290"/>
                    <a:pt x="2057399" y="31918"/>
                  </a:cubicBezTo>
                  <a:lnTo>
                    <a:pt x="2057399" y="287262"/>
                  </a:lnTo>
                  <a:cubicBezTo>
                    <a:pt x="2057399" y="304890"/>
                    <a:pt x="2043109" y="319180"/>
                    <a:pt x="2025481" y="319180"/>
                  </a:cubicBezTo>
                  <a:lnTo>
                    <a:pt x="31918" y="319180"/>
                  </a:lnTo>
                  <a:cubicBezTo>
                    <a:pt x="14290" y="319180"/>
                    <a:pt x="0" y="304890"/>
                    <a:pt x="0" y="287262"/>
                  </a:cubicBezTo>
                  <a:lnTo>
                    <a:pt x="0" y="31918"/>
                  </a:lnTo>
                  <a:close/>
                </a:path>
              </a:pathLst>
            </a:custGeom>
            <a:solidFill>
              <a:schemeClr val="tx2"/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508" tIns="19508" rIns="19508" bIns="19508" numCol="1" spcCol="1270" anchor="ctr" anchorCtr="0"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Chiller Plants</a:t>
              </a: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9CEBD35-7646-499A-B5B0-52FA04465689}"/>
                </a:ext>
              </a:extLst>
            </p:cNvPr>
            <p:cNvSpPr/>
            <p:nvPr/>
          </p:nvSpPr>
          <p:spPr>
            <a:xfrm>
              <a:off x="3497916" y="4568771"/>
              <a:ext cx="2286000" cy="313447"/>
            </a:xfrm>
            <a:custGeom>
              <a:avLst/>
              <a:gdLst>
                <a:gd name="connsiteX0" fmla="*/ 0 w 2057399"/>
                <a:gd name="connsiteY0" fmla="*/ 31918 h 319180"/>
                <a:gd name="connsiteX1" fmla="*/ 31918 w 2057399"/>
                <a:gd name="connsiteY1" fmla="*/ 0 h 319180"/>
                <a:gd name="connsiteX2" fmla="*/ 2025481 w 2057399"/>
                <a:gd name="connsiteY2" fmla="*/ 0 h 319180"/>
                <a:gd name="connsiteX3" fmla="*/ 2057399 w 2057399"/>
                <a:gd name="connsiteY3" fmla="*/ 31918 h 319180"/>
                <a:gd name="connsiteX4" fmla="*/ 2057399 w 2057399"/>
                <a:gd name="connsiteY4" fmla="*/ 287262 h 319180"/>
                <a:gd name="connsiteX5" fmla="*/ 2025481 w 2057399"/>
                <a:gd name="connsiteY5" fmla="*/ 319180 h 319180"/>
                <a:gd name="connsiteX6" fmla="*/ 31918 w 2057399"/>
                <a:gd name="connsiteY6" fmla="*/ 319180 h 319180"/>
                <a:gd name="connsiteX7" fmla="*/ 0 w 2057399"/>
                <a:gd name="connsiteY7" fmla="*/ 287262 h 319180"/>
                <a:gd name="connsiteX8" fmla="*/ 0 w 2057399"/>
                <a:gd name="connsiteY8" fmla="*/ 31918 h 319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57399" h="319180">
                  <a:moveTo>
                    <a:pt x="0" y="31918"/>
                  </a:moveTo>
                  <a:cubicBezTo>
                    <a:pt x="0" y="14290"/>
                    <a:pt x="14290" y="0"/>
                    <a:pt x="31918" y="0"/>
                  </a:cubicBezTo>
                  <a:lnTo>
                    <a:pt x="2025481" y="0"/>
                  </a:lnTo>
                  <a:cubicBezTo>
                    <a:pt x="2043109" y="0"/>
                    <a:pt x="2057399" y="14290"/>
                    <a:pt x="2057399" y="31918"/>
                  </a:cubicBezTo>
                  <a:lnTo>
                    <a:pt x="2057399" y="287262"/>
                  </a:lnTo>
                  <a:cubicBezTo>
                    <a:pt x="2057399" y="304890"/>
                    <a:pt x="2043109" y="319180"/>
                    <a:pt x="2025481" y="319180"/>
                  </a:cubicBezTo>
                  <a:lnTo>
                    <a:pt x="31918" y="319180"/>
                  </a:lnTo>
                  <a:cubicBezTo>
                    <a:pt x="14290" y="319180"/>
                    <a:pt x="0" y="304890"/>
                    <a:pt x="0" y="287262"/>
                  </a:cubicBezTo>
                  <a:lnTo>
                    <a:pt x="0" y="31918"/>
                  </a:lnTo>
                  <a:close/>
                </a:path>
              </a:pathLst>
            </a:custGeom>
            <a:solidFill>
              <a:srgbClr val="592B02"/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508" tIns="19508" rIns="19508" bIns="19508" numCol="1" spcCol="1270" anchor="ctr" anchorCtr="0"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RTUs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/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AHUs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E4FF751A-A7C5-4DE2-99F9-FF019384D7D9}"/>
              </a:ext>
            </a:extLst>
          </p:cNvPr>
          <p:cNvSpPr/>
          <p:nvPr/>
        </p:nvSpPr>
        <p:spPr>
          <a:xfrm>
            <a:off x="6353637" y="4055757"/>
            <a:ext cx="2331720" cy="733434"/>
          </a:xfrm>
          <a:custGeom>
            <a:avLst/>
            <a:gdLst>
              <a:gd name="connsiteX0" fmla="*/ 0 w 1316836"/>
              <a:gd name="connsiteY0" fmla="*/ 31918 h 319180"/>
              <a:gd name="connsiteX1" fmla="*/ 31918 w 1316836"/>
              <a:gd name="connsiteY1" fmla="*/ 0 h 319180"/>
              <a:gd name="connsiteX2" fmla="*/ 1284918 w 1316836"/>
              <a:gd name="connsiteY2" fmla="*/ 0 h 319180"/>
              <a:gd name="connsiteX3" fmla="*/ 1316836 w 1316836"/>
              <a:gd name="connsiteY3" fmla="*/ 31918 h 319180"/>
              <a:gd name="connsiteX4" fmla="*/ 1316836 w 1316836"/>
              <a:gd name="connsiteY4" fmla="*/ 287262 h 319180"/>
              <a:gd name="connsiteX5" fmla="*/ 1284918 w 1316836"/>
              <a:gd name="connsiteY5" fmla="*/ 319180 h 319180"/>
              <a:gd name="connsiteX6" fmla="*/ 31918 w 1316836"/>
              <a:gd name="connsiteY6" fmla="*/ 319180 h 319180"/>
              <a:gd name="connsiteX7" fmla="*/ 0 w 1316836"/>
              <a:gd name="connsiteY7" fmla="*/ 287262 h 319180"/>
              <a:gd name="connsiteX8" fmla="*/ 0 w 1316836"/>
              <a:gd name="connsiteY8" fmla="*/ 31918 h 319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16836" h="319180">
                <a:moveTo>
                  <a:pt x="0" y="31918"/>
                </a:moveTo>
                <a:cubicBezTo>
                  <a:pt x="0" y="14290"/>
                  <a:pt x="14290" y="0"/>
                  <a:pt x="31918" y="0"/>
                </a:cubicBezTo>
                <a:lnTo>
                  <a:pt x="1284918" y="0"/>
                </a:lnTo>
                <a:cubicBezTo>
                  <a:pt x="1302546" y="0"/>
                  <a:pt x="1316836" y="14290"/>
                  <a:pt x="1316836" y="31918"/>
                </a:cubicBezTo>
                <a:lnTo>
                  <a:pt x="1316836" y="287262"/>
                </a:lnTo>
                <a:cubicBezTo>
                  <a:pt x="1316836" y="304890"/>
                  <a:pt x="1302546" y="319180"/>
                  <a:pt x="1284918" y="319180"/>
                </a:cubicBezTo>
                <a:lnTo>
                  <a:pt x="31918" y="319180"/>
                </a:lnTo>
                <a:cubicBezTo>
                  <a:pt x="14290" y="319180"/>
                  <a:pt x="0" y="304890"/>
                  <a:pt x="0" y="287262"/>
                </a:cubicBezTo>
                <a:lnTo>
                  <a:pt x="0" y="31918"/>
                </a:lnTo>
                <a:close/>
              </a:path>
            </a:pathLst>
          </a:custGeom>
          <a:solidFill>
            <a:schemeClr val="accent6"/>
          </a:solidFill>
          <a:ln w="127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9508" tIns="19508" rIns="19508" bIns="19508" numCol="1" spcCol="1270" anchor="ctr" anchorCtr="0"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Comprehensive Review of All Building &amp; Process Systems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66337D4D-ECF4-4E91-B8E8-87333485C9D7}"/>
              </a:ext>
            </a:extLst>
          </p:cNvPr>
          <p:cNvGrpSpPr/>
          <p:nvPr/>
        </p:nvGrpSpPr>
        <p:grpSpPr>
          <a:xfrm>
            <a:off x="2756727" y="3076074"/>
            <a:ext cx="680579" cy="352926"/>
            <a:chOff x="2756727" y="3076074"/>
            <a:chExt cx="680579" cy="352926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BF6E5136-D921-46C7-ABDA-5960AF789FCF}"/>
                </a:ext>
              </a:extLst>
            </p:cNvPr>
            <p:cNvCxnSpPr>
              <a:cxnSpLocks/>
            </p:cNvCxnSpPr>
            <p:nvPr/>
          </p:nvCxnSpPr>
          <p:spPr>
            <a:xfrm>
              <a:off x="2756727" y="3076074"/>
              <a:ext cx="680579" cy="31683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98A9E2C-2DBA-4F5A-AEC6-0BC5F21718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56727" y="3392905"/>
              <a:ext cx="670480" cy="3609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4965DDBC-6E7D-4275-A0EA-44D458F3072B}"/>
              </a:ext>
            </a:extLst>
          </p:cNvPr>
          <p:cNvGrpSpPr/>
          <p:nvPr/>
        </p:nvGrpSpPr>
        <p:grpSpPr>
          <a:xfrm>
            <a:off x="2756727" y="3801979"/>
            <a:ext cx="680579" cy="1086854"/>
            <a:chOff x="2756727" y="3801979"/>
            <a:chExt cx="680579" cy="1086854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7EAC1F1B-C8B2-4B06-A3E8-90CD7950E8F9}"/>
                </a:ext>
              </a:extLst>
            </p:cNvPr>
            <p:cNvCxnSpPr>
              <a:cxnSpLocks/>
            </p:cNvCxnSpPr>
            <p:nvPr/>
          </p:nvCxnSpPr>
          <p:spPr>
            <a:xfrm>
              <a:off x="2756727" y="3801979"/>
              <a:ext cx="680579" cy="308810"/>
            </a:xfrm>
            <a:prstGeom prst="line">
              <a:avLst/>
            </a:prstGeom>
            <a:ln>
              <a:solidFill>
                <a:srgbClr val="46464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A7939E0C-4133-4640-B369-2C619C1A6D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56727" y="4110789"/>
              <a:ext cx="680579" cy="48128"/>
            </a:xfrm>
            <a:prstGeom prst="line">
              <a:avLst/>
            </a:prstGeom>
            <a:ln>
              <a:solidFill>
                <a:srgbClr val="46464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1571D8E0-DEFF-4ED5-AAF9-37EC8756717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56727" y="4110789"/>
              <a:ext cx="680579" cy="409074"/>
            </a:xfrm>
            <a:prstGeom prst="line">
              <a:avLst/>
            </a:prstGeom>
            <a:ln>
              <a:solidFill>
                <a:srgbClr val="46464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1F21D011-9B71-4ED5-85F2-146B19BF620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56727" y="4110789"/>
              <a:ext cx="680579" cy="778044"/>
            </a:xfrm>
            <a:prstGeom prst="line">
              <a:avLst/>
            </a:prstGeom>
            <a:ln>
              <a:solidFill>
                <a:srgbClr val="46464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9B490569-9FA3-4E18-9D8C-D2762265B323}"/>
              </a:ext>
            </a:extLst>
          </p:cNvPr>
          <p:cNvCxnSpPr>
            <a:cxnSpLocks/>
          </p:cNvCxnSpPr>
          <p:nvPr/>
        </p:nvCxnSpPr>
        <p:spPr>
          <a:xfrm flipV="1">
            <a:off x="2755498" y="4807789"/>
            <a:ext cx="681808" cy="433238"/>
          </a:xfrm>
          <a:prstGeom prst="line">
            <a:avLst/>
          </a:prstGeom>
          <a:ln>
            <a:solidFill>
              <a:srgbClr val="592B0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0" name="Group 69">
            <a:extLst>
              <a:ext uri="{FF2B5EF4-FFF2-40B4-BE49-F238E27FC236}">
                <a16:creationId xmlns:a16="http://schemas.microsoft.com/office/drawing/2014/main" id="{4F3EE958-B3C7-440F-8BE0-11A31378738D}"/>
              </a:ext>
            </a:extLst>
          </p:cNvPr>
          <p:cNvGrpSpPr/>
          <p:nvPr/>
        </p:nvGrpSpPr>
        <p:grpSpPr>
          <a:xfrm>
            <a:off x="2755498" y="5514484"/>
            <a:ext cx="681808" cy="447540"/>
            <a:chOff x="2755498" y="5514484"/>
            <a:chExt cx="681808" cy="447540"/>
          </a:xfrm>
        </p:grpSpPr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CBF93B86-FFCD-4363-8733-9399570C025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55498" y="5514484"/>
              <a:ext cx="681808" cy="101225"/>
            </a:xfrm>
            <a:prstGeom prst="line">
              <a:avLst/>
            </a:prstGeom>
            <a:ln>
              <a:solidFill>
                <a:srgbClr val="924E1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FC344964-F955-4678-94A1-BE3E6C2210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55498" y="5514485"/>
              <a:ext cx="681808" cy="447539"/>
            </a:xfrm>
            <a:prstGeom prst="line">
              <a:avLst/>
            </a:prstGeom>
            <a:ln>
              <a:solidFill>
                <a:srgbClr val="924E1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5E80A13D-0F07-4655-9409-583C3FBCE250}"/>
              </a:ext>
            </a:extLst>
          </p:cNvPr>
          <p:cNvGrpSpPr/>
          <p:nvPr/>
        </p:nvGrpSpPr>
        <p:grpSpPr>
          <a:xfrm>
            <a:off x="5696488" y="3400311"/>
            <a:ext cx="670293" cy="2114173"/>
            <a:chOff x="5696488" y="3400311"/>
            <a:chExt cx="670293" cy="2114173"/>
          </a:xfrm>
        </p:grpSpPr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D7985BA8-B258-4F08-AE4E-A4DED93EA55C}"/>
                </a:ext>
              </a:extLst>
            </p:cNvPr>
            <p:cNvCxnSpPr>
              <a:cxnSpLocks/>
            </p:cNvCxnSpPr>
            <p:nvPr/>
          </p:nvCxnSpPr>
          <p:spPr>
            <a:xfrm>
              <a:off x="5706695" y="3400311"/>
              <a:ext cx="660086" cy="1030089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25BE6A56-F7FB-415C-A5C5-404016D01587}"/>
                </a:ext>
              </a:extLst>
            </p:cNvPr>
            <p:cNvCxnSpPr>
              <a:cxnSpLocks/>
            </p:cNvCxnSpPr>
            <p:nvPr/>
          </p:nvCxnSpPr>
          <p:spPr>
            <a:xfrm>
              <a:off x="5713207" y="4102639"/>
              <a:ext cx="653574" cy="327761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5C2D901C-F0C9-4300-8D04-99872C9B5CD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96488" y="4430400"/>
              <a:ext cx="670293" cy="372172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8F7A42F3-1286-4C8F-9B92-9732076BD88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23306" y="4422474"/>
              <a:ext cx="643475" cy="109201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0248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3B115AE6-F0B6-4AF1-A581-43B7B2D7EB9D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201881" y="1446337"/>
          <a:ext cx="8740239" cy="419180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710047">
                  <a:extLst>
                    <a:ext uri="{9D8B030D-6E8A-4147-A177-3AD203B41FA5}">
                      <a16:colId xmlns:a16="http://schemas.microsoft.com/office/drawing/2014/main" val="2098092851"/>
                    </a:ext>
                  </a:extLst>
                </a:gridCol>
                <a:gridCol w="2240782">
                  <a:extLst>
                    <a:ext uri="{9D8B030D-6E8A-4147-A177-3AD203B41FA5}">
                      <a16:colId xmlns:a16="http://schemas.microsoft.com/office/drawing/2014/main" val="2234638218"/>
                    </a:ext>
                  </a:extLst>
                </a:gridCol>
                <a:gridCol w="2394705">
                  <a:extLst>
                    <a:ext uri="{9D8B030D-6E8A-4147-A177-3AD203B41FA5}">
                      <a16:colId xmlns:a16="http://schemas.microsoft.com/office/drawing/2014/main" val="3895255620"/>
                    </a:ext>
                  </a:extLst>
                </a:gridCol>
                <a:gridCol w="2394705">
                  <a:extLst>
                    <a:ext uri="{9D8B030D-6E8A-4147-A177-3AD203B41FA5}">
                      <a16:colId xmlns:a16="http://schemas.microsoft.com/office/drawing/2014/main" val="651706221"/>
                    </a:ext>
                  </a:extLst>
                </a:gridCol>
              </a:tblGrid>
              <a:tr h="470518">
                <a:tc>
                  <a:txBody>
                    <a:bodyPr/>
                    <a:lstStyle/>
                    <a:p>
                      <a:pPr algn="l"/>
                      <a:r>
                        <a:rPr lang="en-US" sz="2100" dirty="0"/>
                        <a:t>Program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100" dirty="0"/>
                        <a:t>Equipment &amp; Systems Performance Optimization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1931149"/>
                  </a:ext>
                </a:extLst>
              </a:tr>
              <a:tr h="824174">
                <a:tc>
                  <a:txBody>
                    <a:bodyPr/>
                    <a:lstStyle/>
                    <a:p>
                      <a:pPr algn="l"/>
                      <a:r>
                        <a:rPr lang="en-US" b="1" dirty="0"/>
                        <a:t>Track</a:t>
                      </a:r>
                    </a:p>
                  </a:txBody>
                  <a:tcPr anchor="ctr">
                    <a:solidFill>
                      <a:srgbClr val="D3E4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Low Cost Tuning Measures</a:t>
                      </a:r>
                    </a:p>
                  </a:txBody>
                  <a:tcPr anchor="ctr">
                    <a:solidFill>
                      <a:srgbClr val="D3E4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Targeted Systems Tuning</a:t>
                      </a:r>
                      <a:endParaRPr lang="en-US" b="1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Whole Building &amp; Process Tuning</a:t>
                      </a:r>
                      <a:endParaRPr lang="en-US" b="1" i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6197764"/>
                  </a:ext>
                </a:extLst>
              </a:tr>
              <a:tr h="424401">
                <a:tc>
                  <a:txBody>
                    <a:bodyPr/>
                    <a:lstStyle/>
                    <a:p>
                      <a:pPr algn="l"/>
                      <a:r>
                        <a:rPr lang="en-US" b="1" dirty="0"/>
                        <a:t>Type</a:t>
                      </a:r>
                    </a:p>
                  </a:txBody>
                  <a:tcPr anchor="ctr">
                    <a:solidFill>
                      <a:srgbClr val="D3E4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Standard</a:t>
                      </a:r>
                    </a:p>
                  </a:txBody>
                  <a:tcPr anchor="ctr">
                    <a:solidFill>
                      <a:srgbClr val="EAF2E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Custom</a:t>
                      </a:r>
                    </a:p>
                  </a:txBody>
                  <a:tcPr anchor="ctr">
                    <a:solidFill>
                      <a:srgbClr val="EAF2E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97174412"/>
                  </a:ext>
                </a:extLst>
              </a:tr>
              <a:tr h="643909">
                <a:tc>
                  <a:txBody>
                    <a:bodyPr/>
                    <a:lstStyle/>
                    <a:p>
                      <a:pPr algn="l"/>
                      <a:r>
                        <a:rPr lang="en-US" b="1" dirty="0"/>
                        <a:t>Provided Resources</a:t>
                      </a:r>
                    </a:p>
                  </a:txBody>
                  <a:tcPr anchor="ctr">
                    <a:solidFill>
                      <a:srgbClr val="D3E4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Support provided as needed</a:t>
                      </a:r>
                    </a:p>
                  </a:txBody>
                  <a:tcPr anchor="ctr">
                    <a:solidFill>
                      <a:srgbClr val="EAF2E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Fully Funded Tuning Investigation*</a:t>
                      </a:r>
                    </a:p>
                  </a:txBody>
                  <a:tcPr anchor="ctr">
                    <a:solidFill>
                      <a:srgbClr val="EAF2E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70493550"/>
                  </a:ext>
                </a:extLst>
              </a:tr>
              <a:tr h="643909">
                <a:tc>
                  <a:txBody>
                    <a:bodyPr/>
                    <a:lstStyle/>
                    <a:p>
                      <a:pPr algn="l"/>
                      <a:r>
                        <a:rPr lang="en-US" b="1" dirty="0"/>
                        <a:t>Base Incentive Amount</a:t>
                      </a:r>
                    </a:p>
                  </a:txBody>
                  <a:tcPr anchor="ctr">
                    <a:solidFill>
                      <a:srgbClr val="D3E4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Per measure prescribed incentive</a:t>
                      </a:r>
                    </a:p>
                  </a:txBody>
                  <a:tcPr anchor="ctr">
                    <a:solidFill>
                      <a:srgbClr val="EAF2E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$0.17/kWh</a:t>
                      </a:r>
                    </a:p>
                    <a:p>
                      <a:pPr algn="ctr"/>
                      <a:r>
                        <a:rPr lang="en-US" dirty="0"/>
                        <a:t>$1.20/therm</a:t>
                      </a:r>
                    </a:p>
                  </a:txBody>
                  <a:tcPr anchor="ctr">
                    <a:solidFill>
                      <a:srgbClr val="EAF2E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83806161"/>
                  </a:ext>
                </a:extLst>
              </a:tr>
              <a:tr h="732528">
                <a:tc>
                  <a:txBody>
                    <a:bodyPr/>
                    <a:lstStyle/>
                    <a:p>
                      <a:pPr algn="l"/>
                      <a:r>
                        <a:rPr lang="en-US" b="1" dirty="0"/>
                        <a:t>Performance Bonus</a:t>
                      </a:r>
                    </a:p>
                  </a:txBody>
                  <a:tcPr anchor="ctr">
                    <a:solidFill>
                      <a:srgbClr val="D3E4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N/A</a:t>
                      </a:r>
                    </a:p>
                  </a:txBody>
                  <a:tcPr anchor="ctr">
                    <a:solidFill>
                      <a:srgbClr val="EAF2E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Where savings relative to total consumption:</a:t>
                      </a:r>
                    </a:p>
                    <a:p>
                      <a:pPr algn="ctr"/>
                      <a:r>
                        <a:rPr lang="en-US" dirty="0"/>
                        <a:t>&gt;2.75% Electric - $0.03/kWh adder</a:t>
                      </a:r>
                    </a:p>
                    <a:p>
                      <a:pPr algn="ctr"/>
                      <a:r>
                        <a:rPr lang="en-US" dirty="0"/>
                        <a:t>&gt;1.5% Gas - $0.20/therm adder</a:t>
                      </a:r>
                    </a:p>
                  </a:txBody>
                  <a:tcPr anchor="ctr">
                    <a:solidFill>
                      <a:srgbClr val="EAF2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332193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46464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Incentives &amp; Offerings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458855-3693-474C-BFD2-825D4EC9E503}"/>
              </a:ext>
            </a:extLst>
          </p:cNvPr>
          <p:cNvSpPr txBox="1"/>
          <p:nvPr/>
        </p:nvSpPr>
        <p:spPr>
          <a:xfrm>
            <a:off x="-91589" y="6086060"/>
            <a:ext cx="9327179" cy="54058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* For pre-approved projects, at the PAs discretion, with level of Customer commitment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3F04C1-C9E7-4F2C-834B-7A76679469C3}"/>
              </a:ext>
            </a:extLst>
          </p:cNvPr>
          <p:cNvSpPr txBox="1"/>
          <p:nvPr/>
        </p:nvSpPr>
        <p:spPr>
          <a:xfrm>
            <a:off x="221863" y="5620144"/>
            <a:ext cx="8700275" cy="451263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Note: Monitoring Based Commissioning remains available through P4P</a:t>
            </a:r>
          </a:p>
        </p:txBody>
      </p:sp>
    </p:spTree>
    <p:extLst>
      <p:ext uri="{BB962C8B-B14F-4D97-AF65-F5344CB8AC3E}">
        <p14:creationId xmlns:p14="http://schemas.microsoft.com/office/powerpoint/2010/main" val="74515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8070295-8AF7-4A46-B6B7-198381D83E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Must be a C&amp;I customer within Mass Save Sponsors’ Service Territory</a:t>
            </a:r>
          </a:p>
          <a:p>
            <a:pPr>
              <a:spcBef>
                <a:spcPts val="1200"/>
              </a:spcBef>
            </a:pPr>
            <a:r>
              <a:rPr lang="en-US" dirty="0"/>
              <a:t>Existing building &amp; controls</a:t>
            </a:r>
          </a:p>
          <a:p>
            <a:pPr lvl="1"/>
            <a:r>
              <a:rPr lang="en-US" dirty="0"/>
              <a:t>Not at end of life or part of phase out plan</a:t>
            </a:r>
          </a:p>
          <a:p>
            <a:pPr lvl="1"/>
            <a:r>
              <a:rPr lang="en-US" dirty="0"/>
              <a:t>Annual runtime &gt;2,000 hours</a:t>
            </a:r>
          </a:p>
          <a:p>
            <a:pPr>
              <a:spcBef>
                <a:spcPts val="1200"/>
              </a:spcBef>
            </a:pPr>
            <a:r>
              <a:rPr lang="en-US" dirty="0"/>
              <a:t>Low Cost Measures &amp; Targeted Systems </a:t>
            </a:r>
          </a:p>
          <a:p>
            <a:pPr lvl="1"/>
            <a:r>
              <a:rPr lang="en-US" dirty="0"/>
              <a:t>Open to all</a:t>
            </a:r>
          </a:p>
          <a:p>
            <a:pPr>
              <a:spcBef>
                <a:spcPts val="1200"/>
              </a:spcBef>
            </a:pPr>
            <a:r>
              <a:rPr lang="en-US" dirty="0"/>
              <a:t>Whole Building &amp; Process Tuning Track requires</a:t>
            </a:r>
          </a:p>
          <a:p>
            <a:pPr lvl="1"/>
            <a:r>
              <a:rPr lang="en-US" dirty="0"/>
              <a:t>Existing functional control system required</a:t>
            </a:r>
          </a:p>
          <a:p>
            <a:pPr lvl="1"/>
            <a:r>
              <a:rPr lang="en-US" dirty="0"/>
              <a:t>Annual electric consumption of over 5,000,000 kWh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F707BB4-2B4D-4516-B402-3CB8D6D7B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46464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117E6EF-D9E4-4DB9-985C-6CBD3D8E9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Customer Eligibility</a:t>
            </a:r>
          </a:p>
        </p:txBody>
      </p:sp>
    </p:spTree>
    <p:extLst>
      <p:ext uri="{BB962C8B-B14F-4D97-AF65-F5344CB8AC3E}">
        <p14:creationId xmlns:p14="http://schemas.microsoft.com/office/powerpoint/2010/main" val="141794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38200"/>
            <a:ext cx="8305800" cy="859643"/>
          </a:xfr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0">
                <a:solidFill>
                  <a:srgbClr val="000000"/>
                </a:solidFill>
              </a:rPr>
              <a:t>The energy hub for </a:t>
            </a:r>
            <a:r>
              <a:rPr lang="en-US" sz="2400" i="1">
                <a:solidFill>
                  <a:srgbClr val="000000"/>
                </a:solidFill>
              </a:rPr>
              <a:t>all</a:t>
            </a:r>
            <a:r>
              <a:rPr lang="en-US" sz="2400" b="0">
                <a:solidFill>
                  <a:srgbClr val="000000"/>
                </a:solidFill>
              </a:rPr>
              <a:t> Massachusetts cities and towns,</a:t>
            </a:r>
            <a:br>
              <a:rPr lang="en-US" sz="2400" b="0">
                <a:solidFill>
                  <a:srgbClr val="000000"/>
                </a:solidFill>
              </a:rPr>
            </a:br>
            <a:r>
              <a:rPr lang="en-US" sz="2400" b="0">
                <a:solidFill>
                  <a:srgbClr val="000000"/>
                </a:solidFill>
              </a:rPr>
              <a:t>not just designated “Green Communities.”</a:t>
            </a:r>
            <a:endParaRPr lang="en-US" sz="2400" b="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79E67C-EC3F-40F3-9805-8F0B084E1DFC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" y="152400"/>
            <a:ext cx="8305800" cy="584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Green Communities Division </a:t>
            </a:r>
          </a:p>
        </p:txBody>
      </p:sp>
      <p:graphicFrame>
        <p:nvGraphicFramePr>
          <p:cNvPr id="25" name="Diagram 24"/>
          <p:cNvGraphicFramePr/>
          <p:nvPr/>
        </p:nvGraphicFramePr>
        <p:xfrm>
          <a:off x="0" y="1676400"/>
          <a:ext cx="94488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6" name="TextBox 25"/>
          <p:cNvSpPr txBox="1"/>
          <p:nvPr/>
        </p:nvSpPr>
        <p:spPr>
          <a:xfrm rot="18333812">
            <a:off x="2234196" y="3204811"/>
            <a:ext cx="1454061" cy="620503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1176048"/>
              </a:avLst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Segoe Print" pitchFamily="2" charset="0"/>
                <a:ea typeface="+mn-ea"/>
                <a:cs typeface="Arial" charset="0"/>
              </a:rPr>
              <a:t>Renewable</a:t>
            </a:r>
          </a:p>
        </p:txBody>
      </p:sp>
      <p:sp>
        <p:nvSpPr>
          <p:cNvPr id="27" name="TextBox 26"/>
          <p:cNvSpPr txBox="1"/>
          <p:nvPr/>
        </p:nvSpPr>
        <p:spPr>
          <a:xfrm rot="21054582">
            <a:off x="3534390" y="1976835"/>
            <a:ext cx="1021865" cy="1415361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1176048"/>
              </a:avLst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Segoe Print" pitchFamily="2" charset="0"/>
                <a:ea typeface="+mn-ea"/>
                <a:cs typeface="Arial" charset="0"/>
              </a:rPr>
              <a:t>Schools</a:t>
            </a:r>
          </a:p>
        </p:txBody>
      </p:sp>
      <p:sp>
        <p:nvSpPr>
          <p:cNvPr id="28" name="TextBox 27"/>
          <p:cNvSpPr txBox="1"/>
          <p:nvPr/>
        </p:nvSpPr>
        <p:spPr>
          <a:xfrm rot="4253183">
            <a:off x="5330633" y="3870162"/>
            <a:ext cx="2863335" cy="2030991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1176048"/>
              </a:avLst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Segoe Print" pitchFamily="2" charset="0"/>
                <a:ea typeface="+mn-ea"/>
                <a:cs typeface="Arial" charset="0"/>
              </a:rPr>
              <a:t>Technical Assistance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97195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en-US" dirty="0">
                <a:solidFill>
                  <a:srgbClr val="000000"/>
                </a:solidFill>
              </a:rPr>
            </a:br>
            <a:r>
              <a:rPr lang="en-US" sz="5400" dirty="0">
                <a:solidFill>
                  <a:srgbClr val="000000"/>
                </a:solidFill>
              </a:rPr>
              <a:t>Program Highlights: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sz="3900" dirty="0">
                <a:solidFill>
                  <a:srgbClr val="000000"/>
                </a:solidFill>
              </a:rPr>
              <a:t>Workforce Development</a:t>
            </a:r>
            <a:r>
              <a:rPr lang="en-US" dirty="0">
                <a:solidFill>
                  <a:srgbClr val="000000"/>
                </a:solidFill>
              </a:rPr>
              <a:t>								</a:t>
            </a:r>
          </a:p>
        </p:txBody>
      </p:sp>
    </p:spTree>
    <p:extLst>
      <p:ext uri="{BB962C8B-B14F-4D97-AF65-F5344CB8AC3E}">
        <p14:creationId xmlns:p14="http://schemas.microsoft.com/office/powerpoint/2010/main" val="3996157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195046C-CA08-4B11-B6B3-11E7FBD07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Workforce Development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92CD87-41F7-4144-9D72-6933DD4828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501" y="4833257"/>
            <a:ext cx="3584464" cy="187351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63B6DB2-204A-4C4D-983F-99EFEC281565}"/>
              </a:ext>
            </a:extLst>
          </p:cNvPr>
          <p:cNvSpPr txBox="1"/>
          <p:nvPr/>
        </p:nvSpPr>
        <p:spPr>
          <a:xfrm>
            <a:off x="263237" y="1884393"/>
            <a:ext cx="4072013" cy="3898231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r>
              <a:rPr lang="en-US" sz="2000" b="1" dirty="0"/>
              <a:t>Advanced Lighting Controls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Designers: Tues, May 7 8am-5pm </a:t>
            </a:r>
          </a:p>
          <a:p>
            <a:r>
              <a:rPr lang="en-US" dirty="0"/>
              <a:t>Installers: Wed, May 8  8am-5pm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IBEW</a:t>
            </a:r>
          </a:p>
          <a:p>
            <a:r>
              <a:rPr lang="en-US" dirty="0"/>
              <a:t>Saturday May 18  8am-2pm</a:t>
            </a:r>
          </a:p>
          <a:p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3ECDC7C-1656-47B0-AD86-97CCC18D659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" r="-1691"/>
          <a:stretch/>
        </p:blipFill>
        <p:spPr>
          <a:xfrm>
            <a:off x="144375" y="1213700"/>
            <a:ext cx="4058158" cy="45891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246AA58-0AA3-49E0-8120-3A302CCAE4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501" y="3504873"/>
            <a:ext cx="3031962" cy="64970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7E6F96D-75DD-42C7-8E70-B09551A2A313}"/>
              </a:ext>
            </a:extLst>
          </p:cNvPr>
          <p:cNvSpPr txBox="1"/>
          <p:nvPr/>
        </p:nvSpPr>
        <p:spPr>
          <a:xfrm>
            <a:off x="4475017" y="1880611"/>
            <a:ext cx="4405746" cy="3898231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r>
              <a:rPr lang="en-US" sz="2000" b="1" dirty="0"/>
              <a:t>Retro-commissioning and Monitoring‐Based Commissioning</a:t>
            </a:r>
            <a:endParaRPr lang="en-US" dirty="0"/>
          </a:p>
          <a:p>
            <a:endParaRPr lang="en-US" dirty="0"/>
          </a:p>
          <a:p>
            <a:r>
              <a:rPr lang="en-US" dirty="0"/>
              <a:t>Wed,  April 24   8am-5pm</a:t>
            </a:r>
          </a:p>
          <a:p>
            <a:r>
              <a:rPr lang="en-US" dirty="0"/>
              <a:t>Norwood, MA – Four Points</a:t>
            </a:r>
          </a:p>
          <a:p>
            <a:r>
              <a:rPr lang="en-US" dirty="0"/>
              <a:t>www.maeep.org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4477CD7-4697-4FCD-A891-643BAE6B91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75017" y="3885517"/>
            <a:ext cx="4072014" cy="2841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023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195046C-CA08-4B11-B6B3-11E7FBD07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Workforce Development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92CD87-41F7-4144-9D72-6933DD4828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501" y="5018568"/>
            <a:ext cx="3342642" cy="174712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63B6DB2-204A-4C4D-983F-99EFEC281565}"/>
              </a:ext>
            </a:extLst>
          </p:cNvPr>
          <p:cNvSpPr txBox="1"/>
          <p:nvPr/>
        </p:nvSpPr>
        <p:spPr>
          <a:xfrm>
            <a:off x="263237" y="2024743"/>
            <a:ext cx="4072013" cy="3898231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r>
              <a:rPr lang="en-US" sz="2000" b="1" dirty="0"/>
              <a:t>Building Operator Certification</a:t>
            </a:r>
          </a:p>
          <a:p>
            <a:endParaRPr lang="en-US" dirty="0"/>
          </a:p>
          <a:p>
            <a:r>
              <a:rPr lang="en-US" dirty="0"/>
              <a:t>Yarmouth, MA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E6F96D-75DD-42C7-8E70-B09551A2A313}"/>
              </a:ext>
            </a:extLst>
          </p:cNvPr>
          <p:cNvSpPr txBox="1"/>
          <p:nvPr/>
        </p:nvSpPr>
        <p:spPr>
          <a:xfrm>
            <a:off x="4239986" y="2076532"/>
            <a:ext cx="4545513" cy="4689156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92500" lnSpcReduction="20000"/>
          </a:bodyPr>
          <a:lstStyle/>
          <a:p>
            <a:pPr>
              <a:spcBef>
                <a:spcPts val="600"/>
              </a:spcBef>
            </a:pPr>
            <a:r>
              <a:rPr lang="en-US" sz="2400" b="1" dirty="0"/>
              <a:t>Level I BOC</a:t>
            </a:r>
          </a:p>
          <a:p>
            <a:pPr>
              <a:spcBef>
                <a:spcPts val="600"/>
              </a:spcBef>
            </a:pPr>
            <a:endParaRPr lang="en-US" dirty="0"/>
          </a:p>
          <a:p>
            <a:pPr>
              <a:spcBef>
                <a:spcPts val="600"/>
              </a:spcBef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Apr 22 &amp; 23, 2019  </a:t>
            </a:r>
            <a:r>
              <a:rPr lang="en-US" dirty="0"/>
              <a:t>|  BOC 1001 Energy Efficient Operation of Building HVAC Systems</a:t>
            </a:r>
          </a:p>
          <a:p>
            <a:pPr>
              <a:spcBef>
                <a:spcPts val="600"/>
              </a:spcBef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May 7, 2019  </a:t>
            </a:r>
            <a:r>
              <a:rPr lang="en-US" dirty="0"/>
              <a:t>|  BOC 1002 Measuring and Benchmarking Energy Performance</a:t>
            </a:r>
          </a:p>
          <a:p>
            <a:pPr>
              <a:spcBef>
                <a:spcPts val="600"/>
              </a:spcBef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May 21, 2019  </a:t>
            </a:r>
            <a:r>
              <a:rPr lang="en-US" dirty="0"/>
              <a:t>|  BOC 1003 Efficient Lighting Fundamentals</a:t>
            </a:r>
          </a:p>
          <a:p>
            <a:pPr>
              <a:spcBef>
                <a:spcPts val="600"/>
              </a:spcBef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June 4, 2019  </a:t>
            </a:r>
            <a:r>
              <a:rPr lang="en-US" dirty="0"/>
              <a:t>|  BOC 1004  HVAC Controls Fundamentals</a:t>
            </a:r>
          </a:p>
          <a:p>
            <a:pPr>
              <a:spcBef>
                <a:spcPts val="600"/>
              </a:spcBef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June 18, 2019  </a:t>
            </a:r>
            <a:r>
              <a:rPr lang="en-US" dirty="0"/>
              <a:t>|  BOC 1005 Indoor Environmental Quality</a:t>
            </a:r>
          </a:p>
          <a:p>
            <a:pPr>
              <a:spcBef>
                <a:spcPts val="600"/>
              </a:spcBef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July 9, 2019  </a:t>
            </a:r>
            <a:r>
              <a:rPr lang="en-US" dirty="0"/>
              <a:t>|  BOC 1006 Common Opportunities for Low-Cost Operational Improvement</a:t>
            </a:r>
          </a:p>
          <a:p>
            <a:pPr>
              <a:spcBef>
                <a:spcPts val="600"/>
              </a:spcBef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July 23, 2019</a:t>
            </a:r>
            <a:r>
              <a:rPr lang="en-US" dirty="0"/>
              <a:t>  |  BOC 1008 Operation &amp; Maintenance Practices for Sustainable Buildings</a:t>
            </a:r>
          </a:p>
          <a:p>
            <a:pPr>
              <a:spcBef>
                <a:spcPts val="600"/>
              </a:spcBef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TBA</a:t>
            </a:r>
            <a:r>
              <a:rPr lang="en-US" dirty="0"/>
              <a:t>  |  BOC Certification Examination </a:t>
            </a:r>
          </a:p>
          <a:p>
            <a:pPr>
              <a:spcBef>
                <a:spcPts val="600"/>
              </a:spcBef>
            </a:pPr>
            <a:endParaRPr lang="en-US" dirty="0"/>
          </a:p>
          <a:p>
            <a:pPr>
              <a:spcBef>
                <a:spcPts val="600"/>
              </a:spcBef>
            </a:pPr>
            <a:endParaRPr lang="en-US" dirty="0"/>
          </a:p>
          <a:p>
            <a:pPr>
              <a:spcBef>
                <a:spcPts val="600"/>
              </a:spcBef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6FE9389-AE0E-48C6-8AE6-40AC36C364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501" y="1136531"/>
            <a:ext cx="1333500" cy="857250"/>
          </a:xfrm>
          <a:prstGeom prst="rect">
            <a:avLst/>
          </a:prstGeom>
        </p:spPr>
      </p:pic>
      <p:pic>
        <p:nvPicPr>
          <p:cNvPr id="12" name="Picture 11" descr="MassSaveDeck_Logos.png">
            <a:extLst>
              <a:ext uri="{FF2B5EF4-FFF2-40B4-BE49-F238E27FC236}">
                <a16:creationId xmlns:a16="http://schemas.microsoft.com/office/drawing/2014/main" id="{1D377A33-57D3-4CA6-8070-F21B0292307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1780" r="62154" b="-1"/>
          <a:stretch/>
        </p:blipFill>
        <p:spPr>
          <a:xfrm>
            <a:off x="116280" y="2851778"/>
            <a:ext cx="1160977" cy="982007"/>
          </a:xfrm>
          <a:prstGeom prst="rect">
            <a:avLst/>
          </a:prstGeom>
        </p:spPr>
      </p:pic>
      <p:pic>
        <p:nvPicPr>
          <p:cNvPr id="15" name="Picture 14" descr="MassSaveDeck_Logos.png">
            <a:extLst>
              <a:ext uri="{FF2B5EF4-FFF2-40B4-BE49-F238E27FC236}">
                <a16:creationId xmlns:a16="http://schemas.microsoft.com/office/drawing/2014/main" id="{4765DF10-6B05-44F8-B758-C66533D7118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8501" y="3681803"/>
            <a:ext cx="2103454" cy="6772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6E937FF-574A-4702-8E4C-8E47DD2231A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38371"/>
          <a:stretch/>
        </p:blipFill>
        <p:spPr>
          <a:xfrm>
            <a:off x="116280" y="4184437"/>
            <a:ext cx="2384482" cy="70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640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59D26F6-DD86-43B4-AC41-53EE31DC0D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To learn more about Training and Workforce Development opportunities please email: </a:t>
            </a:r>
          </a:p>
          <a:p>
            <a:pPr marL="0" indent="0">
              <a:buNone/>
            </a:pPr>
            <a:endParaRPr lang="en-US" dirty="0">
              <a:hlinkClick r:id="" action="ppaction://noaction"/>
            </a:endParaRPr>
          </a:p>
          <a:p>
            <a:pPr marL="0" indent="0">
              <a:buNone/>
            </a:pPr>
            <a:r>
              <a:rPr lang="en-US" dirty="0">
                <a:hlinkClick r:id="" action="ppaction://noaction"/>
              </a:rPr>
              <a:t>info@masssave.com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000000"/>
                </a:solidFill>
              </a:rPr>
              <a:t>INCLUDE in the Subject: </a:t>
            </a:r>
            <a:r>
              <a:rPr lang="en-US" dirty="0">
                <a:solidFill>
                  <a:srgbClr val="000000"/>
                </a:solidFill>
              </a:rPr>
              <a:t>C&amp;I Training and Workforce Development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1D2A33E-A580-45D6-848A-C385BBE0D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0000"/>
                </a:solidFill>
              </a:rPr>
              <a:t>Workforce Development	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481EEF1-A2A1-4769-894F-C067287E14E2}"/>
              </a:ext>
            </a:extLst>
          </p:cNvPr>
          <p:cNvSpPr/>
          <p:nvPr/>
        </p:nvSpPr>
        <p:spPr>
          <a:xfrm>
            <a:off x="4572000" y="5226750"/>
            <a:ext cx="3875714" cy="1317584"/>
          </a:xfrm>
          <a:prstGeom prst="round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12F564-1CBD-40FD-AFA3-2E141DF75320}"/>
              </a:ext>
            </a:extLst>
          </p:cNvPr>
          <p:cNvSpPr txBox="1"/>
          <p:nvPr/>
        </p:nvSpPr>
        <p:spPr>
          <a:xfrm>
            <a:off x="4672668" y="5328566"/>
            <a:ext cx="3618680" cy="1114179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algn="ctr"/>
            <a:r>
              <a:rPr lang="en-US" sz="2400" b="1" dirty="0"/>
              <a:t>New for 2019</a:t>
            </a:r>
          </a:p>
          <a:p>
            <a:pPr algn="ctr"/>
            <a:endParaRPr lang="en-US" b="1" dirty="0"/>
          </a:p>
          <a:p>
            <a:pPr algn="ctr"/>
            <a:r>
              <a:rPr lang="en-US" b="1" i="1" dirty="0">
                <a:solidFill>
                  <a:schemeClr val="accent6"/>
                </a:solidFill>
              </a:rPr>
              <a:t>Passive House</a:t>
            </a:r>
            <a:r>
              <a:rPr lang="en-US" b="1" i="1" dirty="0"/>
              <a:t> </a:t>
            </a:r>
            <a:r>
              <a:rPr lang="en-US" dirty="0"/>
              <a:t>trainings</a:t>
            </a:r>
          </a:p>
        </p:txBody>
      </p:sp>
    </p:spTree>
    <p:extLst>
      <p:ext uri="{BB962C8B-B14F-4D97-AF65-F5344CB8AC3E}">
        <p14:creationId xmlns:p14="http://schemas.microsoft.com/office/powerpoint/2010/main" val="20451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en-US" dirty="0">
                <a:solidFill>
                  <a:srgbClr val="000000"/>
                </a:solidFill>
              </a:rPr>
            </a:br>
            <a:r>
              <a:rPr lang="en-US" sz="5400" dirty="0">
                <a:solidFill>
                  <a:srgbClr val="000000"/>
                </a:solidFill>
              </a:rPr>
              <a:t>New Initiatives: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sz="3900" dirty="0">
                <a:solidFill>
                  <a:srgbClr val="000000"/>
                </a:solidFill>
              </a:rPr>
              <a:t>Active Demand Reduction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								</a:t>
            </a:r>
          </a:p>
        </p:txBody>
      </p:sp>
    </p:spTree>
    <p:extLst>
      <p:ext uri="{BB962C8B-B14F-4D97-AF65-F5344CB8AC3E}">
        <p14:creationId xmlns:p14="http://schemas.microsoft.com/office/powerpoint/2010/main" val="1441667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2647" y="0"/>
            <a:ext cx="5866524" cy="118202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0000"/>
                </a:solidFill>
              </a:rPr>
              <a:t>Active Demand Management</a:t>
            </a:r>
            <a:endParaRPr lang="en-US" strike="sngStrike" dirty="0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B5EF45-AF28-4126-ACC7-EC53FC91CB75}"/>
              </a:ext>
            </a:extLst>
          </p:cNvPr>
          <p:cNvSpPr txBox="1"/>
          <p:nvPr/>
        </p:nvSpPr>
        <p:spPr>
          <a:xfrm>
            <a:off x="-2521527" y="1376218"/>
            <a:ext cx="2715491" cy="5403273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1D05A7-EF79-46F4-AB71-4EED115E9841}"/>
              </a:ext>
            </a:extLst>
          </p:cNvPr>
          <p:cNvSpPr txBox="1"/>
          <p:nvPr/>
        </p:nvSpPr>
        <p:spPr>
          <a:xfrm>
            <a:off x="586510" y="1534847"/>
            <a:ext cx="7894760" cy="4941454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r>
              <a:rPr lang="en-US" sz="2800" b="1" dirty="0"/>
              <a:t>Active Demand</a:t>
            </a:r>
          </a:p>
          <a:p>
            <a:pPr marL="342900" indent="-342900">
              <a:spcBef>
                <a:spcPts val="1200"/>
              </a:spcBef>
              <a:buClr>
                <a:srgbClr val="75C83A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Control &amp; Dispatch</a:t>
            </a:r>
          </a:p>
          <a:p>
            <a:pPr marL="342900" indent="-342900">
              <a:spcBef>
                <a:spcPts val="1200"/>
              </a:spcBef>
              <a:buClr>
                <a:srgbClr val="75C83A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Pay for Performance</a:t>
            </a:r>
          </a:p>
          <a:p>
            <a:pPr marL="800100" lvl="1" indent="-342900">
              <a:buClr>
                <a:srgbClr val="75C83A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Single Year</a:t>
            </a:r>
          </a:p>
          <a:p>
            <a:pPr marL="800100" lvl="1" indent="-342900">
              <a:buClr>
                <a:srgbClr val="75C83A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V. Coincident Baseline</a:t>
            </a:r>
          </a:p>
          <a:p>
            <a:pPr marL="342900" indent="-342900">
              <a:spcBef>
                <a:spcPts val="1200"/>
              </a:spcBef>
              <a:buClr>
                <a:srgbClr val="75C83A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Year-to-Year incentives for capacity</a:t>
            </a:r>
          </a:p>
          <a:p>
            <a:pPr marL="342900" indent="-342900">
              <a:spcBef>
                <a:spcPts val="1200"/>
              </a:spcBef>
              <a:buClr>
                <a:srgbClr val="75C83A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PI for dispatching correctly</a:t>
            </a:r>
          </a:p>
          <a:p>
            <a:pPr marL="800100" lvl="1" indent="-342900">
              <a:buClr>
                <a:srgbClr val="75C83A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Unknown until end of season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87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AD5F495-69CD-4E31-9C70-A05E1107D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Three Options to Curtail</a:t>
            </a:r>
          </a:p>
        </p:txBody>
      </p:sp>
      <p:pic>
        <p:nvPicPr>
          <p:cNvPr id="5" name="Picture 2" descr="Image result for manufacturing line">
            <a:extLst>
              <a:ext uri="{FF2B5EF4-FFF2-40B4-BE49-F238E27FC236}">
                <a16:creationId xmlns:a16="http://schemas.microsoft.com/office/drawing/2014/main" id="{417AC147-80A7-4EFA-95BE-C6132954F3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77" y="4420999"/>
            <a:ext cx="2539038" cy="1551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Image result for utility scale energy storage">
            <a:extLst>
              <a:ext uri="{FF2B5EF4-FFF2-40B4-BE49-F238E27FC236}">
                <a16:creationId xmlns:a16="http://schemas.microsoft.com/office/drawing/2014/main" id="{4E3CF224-76BA-465F-BA3C-9D04A96A41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416"/>
          <a:stretch/>
        </p:blipFill>
        <p:spPr bwMode="auto">
          <a:xfrm>
            <a:off x="3344283" y="4426943"/>
            <a:ext cx="2529314" cy="1545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Image result for snow making ski">
            <a:extLst>
              <a:ext uri="{FF2B5EF4-FFF2-40B4-BE49-F238E27FC236}">
                <a16:creationId xmlns:a16="http://schemas.microsoft.com/office/drawing/2014/main" id="{E6A6675B-CB64-441E-AC5B-75E8407212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423"/>
          <a:stretch/>
        </p:blipFill>
        <p:spPr bwMode="auto">
          <a:xfrm>
            <a:off x="6246402" y="4415055"/>
            <a:ext cx="2541994" cy="1545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325504B-49BF-4562-82AB-E0283C26B043}"/>
              </a:ext>
            </a:extLst>
          </p:cNvPr>
          <p:cNvSpPr txBox="1"/>
          <p:nvPr/>
        </p:nvSpPr>
        <p:spPr>
          <a:xfrm>
            <a:off x="283908" y="1564544"/>
            <a:ext cx="2558436" cy="3029527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r>
              <a:rPr lang="en-US" sz="2000" b="1" dirty="0"/>
              <a:t>Targeted Summer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75C83A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June – September</a:t>
            </a:r>
          </a:p>
          <a:p>
            <a:pPr marL="285750" indent="-285750">
              <a:spcAft>
                <a:spcPts val="600"/>
              </a:spcAft>
              <a:buClr>
                <a:srgbClr val="75C83A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8 Events Maximum</a:t>
            </a:r>
          </a:p>
          <a:p>
            <a:pPr marL="285750" indent="-285750">
              <a:spcAft>
                <a:spcPts val="600"/>
              </a:spcAft>
              <a:buClr>
                <a:srgbClr val="75C83A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24 Total Hours Max</a:t>
            </a:r>
          </a:p>
          <a:p>
            <a:pPr marL="285750" indent="-285750">
              <a:spcAft>
                <a:spcPts val="600"/>
              </a:spcAft>
              <a:buClr>
                <a:srgbClr val="75C83A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3 Hour Event Duration</a:t>
            </a:r>
          </a:p>
          <a:p>
            <a:pPr marL="285750" indent="-285750">
              <a:spcAft>
                <a:spcPts val="600"/>
              </a:spcAft>
              <a:buClr>
                <a:srgbClr val="75C83A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Weekday / Non-Holiday</a:t>
            </a:r>
          </a:p>
          <a:p>
            <a:pPr marL="285750" indent="-285750">
              <a:spcAft>
                <a:spcPts val="600"/>
              </a:spcAft>
              <a:buClr>
                <a:srgbClr val="75C83A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Day Ahead Notifications</a:t>
            </a:r>
          </a:p>
          <a:p>
            <a:pPr marL="285750" indent="-285750">
              <a:spcAft>
                <a:spcPts val="600"/>
              </a:spcAft>
              <a:buClr>
                <a:srgbClr val="75C83A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$35/kW-avg. for season</a:t>
            </a:r>
            <a:endParaRPr lang="en-US" sz="1600" b="1" dirty="0"/>
          </a:p>
          <a:p>
            <a:pPr marL="285750" indent="-285750">
              <a:spcAft>
                <a:spcPts val="600"/>
              </a:spcAft>
              <a:buClr>
                <a:srgbClr val="75C83A"/>
              </a:buClr>
              <a:buFont typeface="Wingdings" panose="05000000000000000000" pitchFamily="2" charset="2"/>
              <a:buChar char="§"/>
            </a:pPr>
            <a:endParaRPr lang="en-US" sz="1600" dirty="0"/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173DB1-E6A3-41E6-9889-B9C1F0B8E4B4}"/>
              </a:ext>
            </a:extLst>
          </p:cNvPr>
          <p:cNvSpPr txBox="1"/>
          <p:nvPr/>
        </p:nvSpPr>
        <p:spPr>
          <a:xfrm>
            <a:off x="3297374" y="1564544"/>
            <a:ext cx="2768448" cy="3256838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r>
              <a:rPr lang="en-US" sz="2000" b="1" dirty="0"/>
              <a:t>Daily Summer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75C83A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June - September</a:t>
            </a:r>
          </a:p>
          <a:p>
            <a:pPr marL="285750" indent="-285750">
              <a:spcAft>
                <a:spcPts val="600"/>
              </a:spcAft>
              <a:buClr>
                <a:srgbClr val="75C83A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3 Hour Event Duration </a:t>
            </a:r>
          </a:p>
          <a:p>
            <a:pPr marL="285750" indent="-285750">
              <a:spcAft>
                <a:spcPts val="600"/>
              </a:spcAft>
              <a:buClr>
                <a:srgbClr val="75C83A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Dispatch window 2–7p</a:t>
            </a:r>
          </a:p>
          <a:p>
            <a:pPr marL="285750" indent="-285750">
              <a:spcAft>
                <a:spcPts val="600"/>
              </a:spcAft>
              <a:buClr>
                <a:srgbClr val="75C83A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Weekday / Non-Holiday</a:t>
            </a:r>
          </a:p>
          <a:p>
            <a:pPr marL="285750" indent="-285750">
              <a:spcAft>
                <a:spcPts val="600"/>
              </a:spcAft>
              <a:buClr>
                <a:srgbClr val="75C83A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Day Ahead Notifications</a:t>
            </a:r>
          </a:p>
          <a:p>
            <a:pPr marL="285750" indent="-285750">
              <a:spcAft>
                <a:spcPts val="600"/>
              </a:spcAft>
              <a:buClr>
                <a:srgbClr val="75C83A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$200/kW-avg. for season</a:t>
            </a:r>
            <a:endParaRPr lang="en-US" b="1" dirty="0"/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4C217A-3C9A-4D1C-B500-470B4862DBA7}"/>
              </a:ext>
            </a:extLst>
          </p:cNvPr>
          <p:cNvSpPr txBox="1"/>
          <p:nvPr/>
        </p:nvSpPr>
        <p:spPr>
          <a:xfrm>
            <a:off x="6420440" y="1505534"/>
            <a:ext cx="2723560" cy="2536826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r>
              <a:rPr lang="en-US" sz="2000" b="1" dirty="0"/>
              <a:t>Targeted Winter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75C83A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December – March   </a:t>
            </a:r>
          </a:p>
          <a:p>
            <a:pPr marL="285750" indent="-285750">
              <a:spcAft>
                <a:spcPts val="600"/>
              </a:spcAft>
              <a:buClr>
                <a:srgbClr val="75C83A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5 Events Maximum</a:t>
            </a:r>
          </a:p>
          <a:p>
            <a:pPr marL="285750" indent="-285750">
              <a:spcAft>
                <a:spcPts val="600"/>
              </a:spcAft>
              <a:buClr>
                <a:srgbClr val="75C83A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15 Total Hours Max</a:t>
            </a:r>
          </a:p>
          <a:p>
            <a:pPr marL="285750" indent="-285750">
              <a:spcAft>
                <a:spcPts val="600"/>
              </a:spcAft>
              <a:buClr>
                <a:srgbClr val="75C83A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3 Hour Event Duration</a:t>
            </a:r>
          </a:p>
          <a:p>
            <a:pPr marL="285750" indent="-285750">
              <a:spcAft>
                <a:spcPts val="600"/>
              </a:spcAft>
              <a:buClr>
                <a:srgbClr val="75C83A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Weekday / Non-Holiday</a:t>
            </a:r>
          </a:p>
          <a:p>
            <a:pPr marL="285750" indent="-285750">
              <a:spcAft>
                <a:spcPts val="600"/>
              </a:spcAft>
              <a:buClr>
                <a:srgbClr val="75C83A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Day Ahead Notifications</a:t>
            </a:r>
          </a:p>
          <a:p>
            <a:pPr marL="285750" indent="-285750">
              <a:spcAft>
                <a:spcPts val="600"/>
              </a:spcAft>
              <a:buClr>
                <a:srgbClr val="75C83A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$25/kW-avg. for season</a:t>
            </a:r>
            <a:endParaRPr lang="en-US" sz="1600" b="1" dirty="0"/>
          </a:p>
          <a:p>
            <a:pPr marL="285750" indent="-285750">
              <a:spcAft>
                <a:spcPts val="600"/>
              </a:spcAft>
              <a:buClr>
                <a:srgbClr val="75C83A"/>
              </a:buClr>
              <a:buFont typeface="Wingdings" panose="05000000000000000000" pitchFamily="2" charset="2"/>
              <a:buChar char="§"/>
            </a:pPr>
            <a:endParaRPr lang="en-US" sz="1600" dirty="0"/>
          </a:p>
          <a:p>
            <a:pPr marL="285750" indent="-285750">
              <a:spcAft>
                <a:spcPts val="600"/>
              </a:spcAft>
              <a:buClr>
                <a:srgbClr val="75C83A"/>
              </a:buClr>
              <a:buFont typeface="Wingdings" panose="05000000000000000000" pitchFamily="2" charset="2"/>
              <a:buChar char="§"/>
            </a:pPr>
            <a:endParaRPr lang="en-US" sz="1600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02EBBB-15F0-429A-AC72-EE480E61BDC8}"/>
              </a:ext>
            </a:extLst>
          </p:cNvPr>
          <p:cNvSpPr txBox="1"/>
          <p:nvPr/>
        </p:nvSpPr>
        <p:spPr>
          <a:xfrm>
            <a:off x="355604" y="6107185"/>
            <a:ext cx="8323419" cy="444617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r>
              <a:rPr lang="en-US" dirty="0"/>
              <a:t>*Options may vary by service territory</a:t>
            </a:r>
          </a:p>
        </p:txBody>
      </p:sp>
    </p:spTree>
    <p:extLst>
      <p:ext uri="{BB962C8B-B14F-4D97-AF65-F5344CB8AC3E}">
        <p14:creationId xmlns:p14="http://schemas.microsoft.com/office/powerpoint/2010/main" val="2412463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4C492F-F582-4A2A-9FE2-09E5AD01BD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6738"/>
            <a:ext cx="8229600" cy="1174459"/>
          </a:xfrm>
        </p:spPr>
        <p:txBody>
          <a:bodyPr>
            <a:normAutofit fontScale="77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38 Schools in the Program in 2019 in 12 Cities (~3.2 schools per city)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Average Performance per school was 67kW (~$2,000 per year)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Top performing school curtailed 262kW (~$7,000 per year)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42062E1-D4C0-4BA2-BA43-410FA8DC9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3815"/>
            <a:ext cx="7277449" cy="1048214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Example: Schools through National Grid</a:t>
            </a:r>
          </a:p>
        </p:txBody>
      </p:sp>
      <p:pic>
        <p:nvPicPr>
          <p:cNvPr id="6" name="Picture 2" descr="C:\Users\wassip\AppData\Local\Temp\HS6ClipImage_5c602115.png">
            <a:extLst>
              <a:ext uri="{FF2B5EF4-FFF2-40B4-BE49-F238E27FC236}">
                <a16:creationId xmlns:a16="http://schemas.microsoft.com/office/drawing/2014/main" id="{5D5344C8-5067-4F00-AA9C-C934E73FC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850" y="2441197"/>
            <a:ext cx="5467946" cy="4216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00271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4183" y="4176754"/>
            <a:ext cx="8201890" cy="1934129"/>
          </a:xfrm>
        </p:spPr>
        <p:txBody>
          <a:bodyPr>
            <a:normAutofit fontScale="90000"/>
          </a:bodyPr>
          <a:lstStyle/>
          <a:p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Program </a:t>
            </a:r>
            <a:r>
              <a:rPr lang="en-US" sz="5400" dirty="0">
                <a:solidFill>
                  <a:srgbClr val="000000"/>
                </a:solidFill>
              </a:rPr>
              <a:t>Highlights: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sz="3900" dirty="0">
                <a:solidFill>
                  <a:srgbClr val="000000"/>
                </a:solidFill>
              </a:rPr>
              <a:t>Streetlights </a:t>
            </a:r>
            <a:r>
              <a:rPr lang="en-US" dirty="0">
                <a:solidFill>
                  <a:srgbClr val="000000"/>
                </a:solidFill>
              </a:rPr>
              <a:t>						</a:t>
            </a:r>
          </a:p>
        </p:txBody>
      </p:sp>
    </p:spTree>
    <p:extLst>
      <p:ext uri="{BB962C8B-B14F-4D97-AF65-F5344CB8AC3E}">
        <p14:creationId xmlns:p14="http://schemas.microsoft.com/office/powerpoint/2010/main" val="214812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33815"/>
            <a:ext cx="6629399" cy="1048214"/>
          </a:xfrm>
        </p:spPr>
        <p:txBody>
          <a:bodyPr>
            <a:normAutofit fontScale="90000"/>
          </a:bodyPr>
          <a:lstStyle/>
          <a:p>
            <a:r>
              <a:rPr lang="en-US" dirty="0"/>
              <a:t>LED Street Light Conversions</a:t>
            </a:r>
          </a:p>
        </p:txBody>
      </p:sp>
      <p:sp>
        <p:nvSpPr>
          <p:cNvPr id="8" name="Subtitle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21275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2000" b="1" dirty="0">
                <a:solidFill>
                  <a:schemeClr val="tx1"/>
                </a:solidFill>
              </a:rPr>
              <a:t>Two types of projects that can receive an incentiv</a:t>
            </a:r>
            <a:r>
              <a:rPr lang="en-US" sz="2000" b="1" dirty="0"/>
              <a:t>e and technical support from your Program Administrator</a:t>
            </a:r>
            <a:r>
              <a:rPr lang="en-US" sz="2000" b="1" dirty="0">
                <a:solidFill>
                  <a:schemeClr val="tx1"/>
                </a:solidFill>
              </a:rPr>
              <a:t>:</a:t>
            </a:r>
          </a:p>
          <a:p>
            <a:pPr marL="514350" indent="-514350" algn="l"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Municipality owns the lights</a:t>
            </a:r>
          </a:p>
          <a:p>
            <a:pPr marL="514350" indent="-514350" algn="l"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Utility owns the lights – tariff</a:t>
            </a:r>
          </a:p>
          <a:p>
            <a:pPr marL="0" indent="0" algn="l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 algn="l">
              <a:buNone/>
            </a:pPr>
            <a:r>
              <a:rPr lang="en-US" sz="2000" b="1" dirty="0">
                <a:solidFill>
                  <a:schemeClr val="tx1"/>
                </a:solidFill>
              </a:rPr>
              <a:t>Advantages to LED Street Light Conversions:</a:t>
            </a:r>
          </a:p>
          <a:p>
            <a:pPr marL="457200" indent="-457200" algn="l">
              <a:buFont typeface="Arial" panose="020B0604020202020204" pitchFamily="34" charset="0"/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Wattage reduced by 2/3rds – reduces winter peak, reducing carbon emissions.</a:t>
            </a:r>
          </a:p>
          <a:p>
            <a:pPr marL="457200" indent="-457200" algn="l"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Lowers kWh usage year round for approximately 4,000 hours, reducing carbon emissions.  </a:t>
            </a:r>
          </a:p>
          <a:p>
            <a:pPr marL="457200" indent="-457200" algn="l"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Cuts down on glare compared to standard fixtures.</a:t>
            </a:r>
          </a:p>
          <a:p>
            <a:pPr marL="457200" indent="-457200" algn="l"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Have a long life up to 100,000 hours, reducing maintenance costs.</a:t>
            </a:r>
          </a:p>
          <a:p>
            <a:pPr marL="457200" indent="-457200" algn="l">
              <a:buAutoNum type="arabicPeriod"/>
            </a:pPr>
            <a:r>
              <a:rPr lang="en-US" sz="2000" dirty="0"/>
              <a:t>Could reduce operating costs.</a:t>
            </a:r>
            <a:endParaRPr lang="en-US" sz="2000" dirty="0">
              <a:solidFill>
                <a:schemeClr val="tx1"/>
              </a:solidFill>
            </a:endParaRPr>
          </a:p>
          <a:p>
            <a:pPr marL="457200" indent="-457200" algn="l">
              <a:buAutoNum type="arabicPeriod"/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 algn="l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 algn="l">
              <a:buNone/>
            </a:pP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9851" r="62146" b="11046"/>
          <a:stretch/>
        </p:blipFill>
        <p:spPr bwMode="auto">
          <a:xfrm>
            <a:off x="6629399" y="5562600"/>
            <a:ext cx="2514601" cy="1226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62" b="26944"/>
          <a:stretch/>
        </p:blipFill>
        <p:spPr bwMode="auto">
          <a:xfrm>
            <a:off x="4342637" y="5659830"/>
            <a:ext cx="2381250" cy="1129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6533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C9586F-F14F-4C0E-A500-5AFB0A717AE2}" type="slidenum"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3394" name="AutoShape 2"/>
          <p:cNvSpPr>
            <a:spLocks noGrp="1" noChangeArrowheads="1"/>
          </p:cNvSpPr>
          <p:nvPr>
            <p:ph type="title"/>
          </p:nvPr>
        </p:nvSpPr>
        <p:spPr>
          <a:xfrm>
            <a:off x="1066800" y="171450"/>
            <a:ext cx="7924800" cy="1047750"/>
          </a:xfrm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Green Communities Division -  </a:t>
            </a:r>
            <a:r>
              <a:rPr lang="en-US" sz="2800" dirty="0"/>
              <a:t>Programs &amp; Resources for Municipalities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429702"/>
            <a:ext cx="7693025" cy="3447098"/>
          </a:xfrm>
        </p:spPr>
        <p:txBody>
          <a:bodyPr>
            <a:spAutoFit/>
          </a:bodyPr>
          <a:lstStyle/>
          <a:p>
            <a:pPr lvl="1">
              <a:spcBef>
                <a:spcPct val="0"/>
              </a:spcBef>
              <a:spcAft>
                <a:spcPts val="1200"/>
              </a:spcAft>
              <a:buSzPct val="130000"/>
              <a:buFont typeface="Arial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Green Communities Designation and Grant Program</a:t>
            </a:r>
          </a:p>
          <a:p>
            <a:pPr lvl="1">
              <a:spcBef>
                <a:spcPct val="0"/>
              </a:spcBef>
              <a:spcAft>
                <a:spcPts val="1200"/>
              </a:spcAft>
              <a:buSzPct val="130000"/>
              <a:buFont typeface="Arial" charset="0"/>
              <a:buChar char="•"/>
            </a:pPr>
            <a:r>
              <a:rPr lang="en-US" dirty="0" err="1">
                <a:solidFill>
                  <a:srgbClr val="000000"/>
                </a:solidFill>
                <a:latin typeface="Calibri" pitchFamily="34" charset="0"/>
              </a:rPr>
              <a:t>MassEnergyInsight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energy tracking and analysis tool</a:t>
            </a:r>
          </a:p>
          <a:p>
            <a:pPr lvl="1">
              <a:spcBef>
                <a:spcPct val="0"/>
              </a:spcBef>
              <a:spcAft>
                <a:spcPts val="1200"/>
              </a:spcAft>
              <a:buSzPct val="130000"/>
              <a:buFont typeface="Arial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Municipal Energy Technical Assistance </a:t>
            </a:r>
          </a:p>
          <a:p>
            <a:pPr lvl="1">
              <a:spcBef>
                <a:spcPct val="0"/>
              </a:spcBef>
              <a:spcAft>
                <a:spcPts val="1200"/>
              </a:spcAft>
              <a:buSzPct val="130000"/>
              <a:buFont typeface="Arial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Energy Management Services Procurement Oversight</a:t>
            </a:r>
          </a:p>
          <a:p>
            <a:pPr lvl="1">
              <a:spcBef>
                <a:spcPct val="0"/>
              </a:spcBef>
              <a:spcAft>
                <a:spcPts val="1200"/>
              </a:spcAft>
              <a:buSzPct val="130000"/>
              <a:buFont typeface="Arial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Website filled with tools &amp; resources:</a:t>
            </a:r>
            <a:r>
              <a:rPr lang="en-US" dirty="0">
                <a:solidFill>
                  <a:srgbClr val="3C653C"/>
                </a:solidFill>
                <a:latin typeface="Calibri" pitchFamily="34" charset="0"/>
              </a:rPr>
              <a:t> </a:t>
            </a:r>
          </a:p>
          <a:p>
            <a:pPr lvl="1">
              <a:spcBef>
                <a:spcPct val="0"/>
              </a:spcBef>
              <a:spcAft>
                <a:spcPts val="1200"/>
              </a:spcAft>
              <a:buSzPct val="130000"/>
              <a:buFont typeface="Arial" charset="0"/>
              <a:buChar char="•"/>
            </a:pPr>
            <a:r>
              <a:rPr lang="en-US" dirty="0">
                <a:solidFill>
                  <a:srgbClr val="3C653C"/>
                </a:solidFill>
                <a:latin typeface="Calibri" pitchFamily="34" charset="0"/>
                <a:hlinkClick r:id="rId4"/>
              </a:rPr>
              <a:t>www.mass.gov/orgs/green-communities-division-massdoer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5257800"/>
            <a:ext cx="8229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C653C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Email updates via e-blasts – Sign up by sending an email to: </a:t>
            </a:r>
          </a:p>
          <a:p>
            <a:pPr marL="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1933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  <a:hlinkClick r:id="rId5"/>
              </a:rPr>
              <a:t>join-ene-greencommunities@listserv.state.ma.us</a:t>
            </a:r>
            <a:endParaRPr kumimoji="1" lang="en-US" sz="1800" b="0" i="0" u="none" strike="noStrike" kern="1200" cap="none" spc="0" normalizeH="0" baseline="0" noProof="0" dirty="0">
              <a:ln>
                <a:noFill/>
              </a:ln>
              <a:solidFill>
                <a:srgbClr val="3C653C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24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21404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52FB396-56C6-4571-A487-7D4FE77629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Contact your Program Administrator for further details on the topics discussed today and more!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EA5A3D4-199C-40F3-B1CA-F80CD8FEC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 Action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5306636-A1A8-4BE7-BC00-1668DAEAE81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60059" y="2642532"/>
          <a:ext cx="8623881" cy="2994766"/>
        </p:xfrm>
        <a:graphic>
          <a:graphicData uri="http://schemas.openxmlformats.org/drawingml/2006/table">
            <a:tbl>
              <a:tblPr/>
              <a:tblGrid>
                <a:gridCol w="1057175">
                  <a:extLst>
                    <a:ext uri="{9D8B030D-6E8A-4147-A177-3AD203B41FA5}">
                      <a16:colId xmlns:a16="http://schemas.microsoft.com/office/drawing/2014/main" val="2419245307"/>
                    </a:ext>
                  </a:extLst>
                </a:gridCol>
                <a:gridCol w="740855">
                  <a:extLst>
                    <a:ext uri="{9D8B030D-6E8A-4147-A177-3AD203B41FA5}">
                      <a16:colId xmlns:a16="http://schemas.microsoft.com/office/drawing/2014/main" val="1871589228"/>
                    </a:ext>
                  </a:extLst>
                </a:gridCol>
                <a:gridCol w="1606572">
                  <a:extLst>
                    <a:ext uri="{9D8B030D-6E8A-4147-A177-3AD203B41FA5}">
                      <a16:colId xmlns:a16="http://schemas.microsoft.com/office/drawing/2014/main" val="1963753901"/>
                    </a:ext>
                  </a:extLst>
                </a:gridCol>
                <a:gridCol w="940636">
                  <a:extLst>
                    <a:ext uri="{9D8B030D-6E8A-4147-A177-3AD203B41FA5}">
                      <a16:colId xmlns:a16="http://schemas.microsoft.com/office/drawing/2014/main" val="3293044325"/>
                    </a:ext>
                  </a:extLst>
                </a:gridCol>
                <a:gridCol w="1606572">
                  <a:extLst>
                    <a:ext uri="{9D8B030D-6E8A-4147-A177-3AD203B41FA5}">
                      <a16:colId xmlns:a16="http://schemas.microsoft.com/office/drawing/2014/main" val="1810382457"/>
                    </a:ext>
                  </a:extLst>
                </a:gridCol>
                <a:gridCol w="1065499">
                  <a:extLst>
                    <a:ext uri="{9D8B030D-6E8A-4147-A177-3AD203B41FA5}">
                      <a16:colId xmlns:a16="http://schemas.microsoft.com/office/drawing/2014/main" val="1339353128"/>
                    </a:ext>
                  </a:extLst>
                </a:gridCol>
                <a:gridCol w="1606572">
                  <a:extLst>
                    <a:ext uri="{9D8B030D-6E8A-4147-A177-3AD203B41FA5}">
                      <a16:colId xmlns:a16="http://schemas.microsoft.com/office/drawing/2014/main" val="428584707"/>
                    </a:ext>
                  </a:extLst>
                </a:gridCol>
              </a:tblGrid>
              <a:tr h="231188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 Contacts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4862190"/>
                  </a:ext>
                </a:extLst>
              </a:tr>
              <a:tr h="18163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NC Contact Name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NC Contact Email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Retrofit Contact Name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Retrofit Contact Email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Streetlight Contact Name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Streetlight Contact Email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4763280"/>
                  </a:ext>
                </a:extLst>
              </a:tr>
              <a:tr h="18163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Berkshire Gas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Audrey Penna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2"/>
                        </a:rPr>
                        <a:t>apenna@berkshiregas.com</a:t>
                      </a:r>
                      <a:endParaRPr lang="en-US" sz="11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Audrey Penna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2"/>
                        </a:rPr>
                        <a:t>apenna@berkshiregas.com</a:t>
                      </a:r>
                      <a:endParaRPr lang="en-US" sz="11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2818418"/>
                  </a:ext>
                </a:extLst>
              </a:tr>
              <a:tr h="18163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Cape Light Compact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Margaret Song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3"/>
                        </a:rPr>
                        <a:t>msong@capelightcompact.org</a:t>
                      </a:r>
                      <a:endParaRPr lang="en-US" sz="11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Margaret Song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3"/>
                        </a:rPr>
                        <a:t>msong@capelightcompact.org</a:t>
                      </a:r>
                      <a:endParaRPr lang="en-US" sz="11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Margaret Song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3"/>
                        </a:rPr>
                        <a:t>msong@capelightcompact.org</a:t>
                      </a:r>
                      <a:endParaRPr lang="en-US" sz="11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2896999"/>
                  </a:ext>
                </a:extLst>
              </a:tr>
              <a:tr h="18163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Columbia Gas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Sam Alpert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4"/>
                        </a:rPr>
                        <a:t>salpert@nisource.com</a:t>
                      </a:r>
                      <a:endParaRPr lang="en-US" sz="11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Sam Alpert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4"/>
                        </a:rPr>
                        <a:t>salpert@nisource.com</a:t>
                      </a:r>
                      <a:endParaRPr lang="en-US" sz="11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7868615"/>
                  </a:ext>
                </a:extLst>
              </a:tr>
              <a:tr h="18163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Eversource East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Kim Cullinane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5"/>
                        </a:rPr>
                        <a:t>kim.cullinane@eversource.com</a:t>
                      </a:r>
                      <a:endParaRPr lang="en-US" sz="11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Steve Grattan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steven.grattan@eversource.com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Steve Grattan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6"/>
                        </a:rPr>
                        <a:t>steven.grattan@eversource.com</a:t>
                      </a:r>
                      <a:endParaRPr lang="en-US" sz="11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0588931"/>
                  </a:ext>
                </a:extLst>
              </a:tr>
              <a:tr h="18163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Eversource West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Charles Stellberger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7"/>
                        </a:rPr>
                        <a:t>charles.stellberger@eversource.com</a:t>
                      </a:r>
                      <a:endParaRPr lang="en-US" sz="11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Kim Kiernan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8"/>
                        </a:rPr>
                        <a:t>kim.kiernan@eversource.com</a:t>
                      </a:r>
                      <a:endParaRPr lang="en-US" sz="11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Kim Kiernan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8"/>
                        </a:rPr>
                        <a:t>kim.kiernan@eversource.com</a:t>
                      </a:r>
                      <a:endParaRPr lang="en-US" sz="11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7126272"/>
                  </a:ext>
                </a:extLst>
              </a:tr>
              <a:tr h="18163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Liberty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Stephanie Terach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sng" strike="noStrike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9"/>
                        </a:rPr>
                        <a:t>stephanie.terach@libertyutilities.com</a:t>
                      </a:r>
                      <a:endParaRPr lang="en-US" sz="11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Stephanie Terach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9"/>
                        </a:rPr>
                        <a:t>stephanie.terach@libertyutilities.com</a:t>
                      </a:r>
                      <a:endParaRPr lang="en-US" sz="11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0971020"/>
                  </a:ext>
                </a:extLst>
              </a:tr>
              <a:tr h="18163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National Grid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Please see territory list for National Grid.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3413270"/>
                  </a:ext>
                </a:extLst>
              </a:tr>
              <a:tr h="18644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Unitil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John DiNapoli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10"/>
                        </a:rPr>
                        <a:t>dinapoli@unitil.com</a:t>
                      </a:r>
                      <a:endParaRPr lang="en-US" sz="11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John DiNapoli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10"/>
                        </a:rPr>
                        <a:t>dinapoli@unitil.com</a:t>
                      </a:r>
                      <a:endParaRPr lang="en-US" sz="11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John DiNapoli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sng" strike="noStrike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10"/>
                        </a:rPr>
                        <a:t>dinapoli@unitil.com</a:t>
                      </a:r>
                      <a:endParaRPr lang="en-US" sz="11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36093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61149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4DAC3A7F-999E-4302-BE09-452219BDB7C1}" type="slidenum">
              <a:rPr lang="en-US" smtClean="0"/>
              <a:t>41</a:t>
            </a:fld>
            <a:endParaRPr lang="en-US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692727" y="4292010"/>
            <a:ext cx="7772400" cy="1470025"/>
          </a:xfrm>
          <a:prstGeom prst="rect">
            <a:avLst/>
          </a:prstGeom>
        </p:spPr>
        <p:txBody>
          <a:bodyPr vert="horz" lIns="91433" tIns="45717" rIns="91433" bIns="45717" rtlCol="0" anchor="ctr" anchorCtr="0">
            <a:noAutofit/>
          </a:bodyPr>
          <a:lstStyle>
            <a:lvl1pPr algn="l" defTabSz="914336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rgbClr val="00774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4400" dirty="0"/>
              <a:t>Questions?</a:t>
            </a:r>
          </a:p>
        </p:txBody>
      </p:sp>
      <p:sp>
        <p:nvSpPr>
          <p:cNvPr id="7" name="Oval Callout 6"/>
          <p:cNvSpPr/>
          <p:nvPr/>
        </p:nvSpPr>
        <p:spPr>
          <a:xfrm>
            <a:off x="6324600" y="1904999"/>
            <a:ext cx="2286000" cy="1665287"/>
          </a:xfrm>
          <a:prstGeom prst="wedgeEllipseCallout">
            <a:avLst>
              <a:gd name="adj1" fmla="val -46008"/>
              <a:gd name="adj2" fmla="val 69045"/>
            </a:avLst>
          </a:prstGeom>
          <a:solidFill>
            <a:srgbClr val="007749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latin typeface="Arial Black" panose="020B0A04020102020204" pitchFamily="34" charset="0"/>
              </a:rPr>
              <a:t>?</a:t>
            </a:r>
          </a:p>
        </p:txBody>
      </p:sp>
      <p:sp>
        <p:nvSpPr>
          <p:cNvPr id="8" name="Oval Callout 7"/>
          <p:cNvSpPr/>
          <p:nvPr/>
        </p:nvSpPr>
        <p:spPr>
          <a:xfrm>
            <a:off x="3435927" y="1447800"/>
            <a:ext cx="2286000" cy="1665287"/>
          </a:xfrm>
          <a:prstGeom prst="wedgeEllipseCallout">
            <a:avLst>
              <a:gd name="adj1" fmla="val 810"/>
              <a:gd name="adj2" fmla="val 86516"/>
            </a:avLst>
          </a:prstGeom>
          <a:solidFill>
            <a:srgbClr val="00AEEF">
              <a:alpha val="7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latin typeface="Arial Black" panose="020B0A04020102020204" pitchFamily="34" charset="0"/>
              </a:rPr>
              <a:t>?</a:t>
            </a:r>
          </a:p>
        </p:txBody>
      </p:sp>
      <p:sp>
        <p:nvSpPr>
          <p:cNvPr id="9" name="Oval Callout 8"/>
          <p:cNvSpPr/>
          <p:nvPr/>
        </p:nvSpPr>
        <p:spPr>
          <a:xfrm>
            <a:off x="533400" y="1752600"/>
            <a:ext cx="2286000" cy="1665287"/>
          </a:xfrm>
          <a:prstGeom prst="wedgeEllipseCallout">
            <a:avLst>
              <a:gd name="adj1" fmla="val 66265"/>
              <a:gd name="adj2" fmla="val 72165"/>
            </a:avLst>
          </a:prstGeom>
          <a:solidFill>
            <a:srgbClr val="00B140">
              <a:alpha val="7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latin typeface="Arial Black" panose="020B0A040201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14239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8077200" cy="609600"/>
          </a:xfrm>
        </p:spPr>
        <p:txBody>
          <a:bodyPr/>
          <a:lstStyle/>
          <a:p>
            <a:r>
              <a:rPr lang="en-US" dirty="0">
                <a:latin typeface="Calibri" pitchFamily="34" charset="0"/>
              </a:rPr>
              <a:t>Outreach - Regional Coordinators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20E302-0A45-45D1-8259-6DB2074B8294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340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762001"/>
            <a:ext cx="8077200" cy="1858970"/>
          </a:xfrm>
        </p:spPr>
        <p:txBody>
          <a:bodyPr vert="horz"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Regional Coordinators act as direct liaisons with cities and towns on energy efficiency and renewable energy activities</a:t>
            </a:r>
            <a:endParaRPr lang="en-US" sz="1200" dirty="0">
              <a:solidFill>
                <a:srgbClr val="000000"/>
              </a:solidFill>
              <a:latin typeface="Calibri" pitchFamily="34" charset="0"/>
            </a:endParaRP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Located at each of the DEP Regional Offices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:</a:t>
            </a:r>
            <a:endParaRPr lang="en-US" sz="1600" dirty="0">
              <a:solidFill>
                <a:srgbClr val="3C653C"/>
              </a:solidFill>
              <a:latin typeface="Calibri" pitchFamily="34" charset="0"/>
            </a:endParaRPr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endParaRPr lang="en-US" sz="1000" dirty="0">
              <a:solidFill>
                <a:srgbClr val="3C653C"/>
              </a:solidFill>
              <a:latin typeface="Calibri" pitchFamily="34" charset="0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1800" dirty="0">
                <a:solidFill>
                  <a:srgbClr val="3C653C"/>
                </a:solidFill>
                <a:latin typeface="Calibri" pitchFamily="34" charset="0"/>
              </a:rPr>
              <a:t>  		</a:t>
            </a:r>
            <a:endParaRPr lang="en-US" sz="1600" dirty="0">
              <a:solidFill>
                <a:srgbClr val="3C653C"/>
              </a:solidFill>
              <a:latin typeface="Calibri" pitchFamily="34" charset="0"/>
            </a:endParaRPr>
          </a:p>
        </p:txBody>
      </p:sp>
      <p:pic>
        <p:nvPicPr>
          <p:cNvPr id="9" name="Picture 4" descr="IMG_3534.JPG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r="25000" b="4693"/>
          <a:stretch>
            <a:fillRect/>
          </a:stretch>
        </p:blipFill>
        <p:spPr bwMode="auto">
          <a:xfrm>
            <a:off x="5029200" y="4191000"/>
            <a:ext cx="1039091" cy="15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5" descr="JimBarry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143000" y="2438400"/>
            <a:ext cx="1055077" cy="15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8" descr="kelly-brown.png"/>
          <p:cNvPicPr>
            <a:picLocks noChangeAspect="1"/>
          </p:cNvPicPr>
          <p:nvPr/>
        </p:nvPicPr>
        <p:blipFill>
          <a:blip r:embed="rId8" cstate="print"/>
          <a:srcRect l="16667" t="15534"/>
          <a:stretch>
            <a:fillRect/>
          </a:stretch>
        </p:blipFill>
        <p:spPr bwMode="auto">
          <a:xfrm>
            <a:off x="1143000" y="4114800"/>
            <a:ext cx="1066800" cy="15468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6172200" y="457200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C65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SERO – LAKEVILLE: Seth Pickering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C65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C653C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9"/>
              </a:rPr>
              <a:t>Seth.Pickering@state.ma.us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96000" y="2895600"/>
            <a:ext cx="381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C65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NERO – WILMINGTON: Neal Duffy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C653C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10"/>
              </a:rPr>
              <a:t>Neal.Duffy@state.ma.us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209800" y="4572000"/>
            <a:ext cx="3048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C65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CERO – WORCESTER: Kelly Brown</a:t>
            </a:r>
            <a:b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8E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C653C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11"/>
              </a:rPr>
              <a:t>Kelly.Brown@state.ma.us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09800" y="2895600"/>
            <a:ext cx="320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C65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WERO – SPRINGFIELD: Jim Barry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C65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C653C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12"/>
              </a:rPr>
              <a:t>Jim.Barry@state.ma.us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40" r="12545"/>
          <a:stretch/>
        </p:blipFill>
        <p:spPr>
          <a:xfrm>
            <a:off x="4929115" y="2438401"/>
            <a:ext cx="1139176" cy="1371600"/>
          </a:xfrm>
          <a:prstGeom prst="rect">
            <a:avLst/>
          </a:prstGeom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2773421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924800" cy="609600"/>
          </a:xfrm>
        </p:spPr>
        <p:txBody>
          <a:bodyPr/>
          <a:lstStyle/>
          <a:p>
            <a:r>
              <a:rPr lang="en-US" dirty="0"/>
              <a:t>Recording &amp; 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066800"/>
            <a:ext cx="7693025" cy="3514808"/>
          </a:xfrm>
        </p:spPr>
        <p:txBody>
          <a:bodyPr vert="horz" wrap="square">
            <a:spAutoFit/>
          </a:bodyPr>
          <a:lstStyle/>
          <a:p>
            <a:pPr marL="342900" lvl="2" indent="-342900">
              <a:buClr>
                <a:schemeClr val="accent6">
                  <a:lumMod val="50000"/>
                </a:schemeClr>
              </a:buClr>
              <a:defRPr/>
            </a:pPr>
            <a:r>
              <a:rPr lang="en-US" sz="2600" dirty="0">
                <a:solidFill>
                  <a:schemeClr val="tx1"/>
                </a:solidFill>
                <a:latin typeface="Calibri" pitchFamily="34" charset="0"/>
                <a:ea typeface="ＭＳ Ｐゴシック" charset="0"/>
              </a:rPr>
              <a:t>The webinar is being recorded and will be available on our website in approximately 48 hours at: </a:t>
            </a:r>
            <a:br>
              <a:rPr lang="en-US" sz="2600" dirty="0">
                <a:solidFill>
                  <a:srgbClr val="008000"/>
                </a:solidFill>
                <a:latin typeface="Calibri" pitchFamily="34" charset="0"/>
                <a:ea typeface="ＭＳ Ｐゴシック" charset="0"/>
              </a:rPr>
            </a:br>
            <a:r>
              <a:rPr lang="en-US" sz="2600" dirty="0">
                <a:latin typeface="Calibri" pitchFamily="34" charset="0"/>
                <a:ea typeface="ＭＳ Ｐゴシック" charset="0"/>
                <a:hlinkClick r:id="rId4"/>
              </a:rPr>
              <a:t> </a:t>
            </a:r>
            <a:r>
              <a:rPr lang="en-US" sz="2800" dirty="0">
                <a:solidFill>
                  <a:srgbClr val="3C653C"/>
                </a:solidFill>
                <a:latin typeface="Calibri" pitchFamily="34" charset="0"/>
                <a:hlinkClick r:id="rId5"/>
              </a:rPr>
              <a:t>www.mass.gov/orgs/green-communities-division-massdoer</a:t>
            </a:r>
          </a:p>
          <a:p>
            <a:pPr marL="342900" lvl="2" indent="-342900">
              <a:buClr>
                <a:schemeClr val="accent6">
                  <a:lumMod val="50000"/>
                </a:schemeClr>
              </a:buClr>
              <a:defRPr/>
            </a:pPr>
            <a:r>
              <a:rPr lang="en-US" sz="2600" dirty="0">
                <a:solidFill>
                  <a:schemeClr val="tx1"/>
                </a:solidFill>
                <a:latin typeface="Calibri" pitchFamily="34" charset="0"/>
                <a:ea typeface="ＭＳ Ｐゴシック" charset="0"/>
              </a:rPr>
              <a:t>Click on the camera icon top right of your screen to save any slides for future reference</a:t>
            </a:r>
          </a:p>
          <a:p>
            <a:pPr marL="342900" lvl="2" indent="-342900">
              <a:buClr>
                <a:schemeClr val="accent6">
                  <a:lumMod val="50000"/>
                </a:schemeClr>
              </a:buClr>
              <a:defRPr/>
            </a:pPr>
            <a:r>
              <a:rPr lang="en-US" sz="2600" dirty="0">
                <a:solidFill>
                  <a:schemeClr val="tx1"/>
                </a:solidFill>
                <a:latin typeface="Calibri" pitchFamily="34" charset="0"/>
                <a:ea typeface="ＭＳ Ｐゴシック" charset="0"/>
              </a:rPr>
              <a:t>Use the Q &amp; A icon on your screen to type in questions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A96E8F-1779-4721-82BE-1176F2EC1E2C}" type="slidenum"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539257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pbs.twimg.com/media/DoxEqioWwAIhX7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361810"/>
            <a:ext cx="5182380" cy="2591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0833" y="78084"/>
            <a:ext cx="7234036" cy="1064526"/>
          </a:xfrm>
        </p:spPr>
        <p:txBody>
          <a:bodyPr>
            <a:noAutofit/>
          </a:bodyPr>
          <a:lstStyle/>
          <a:p>
            <a:r>
              <a:rPr lang="en-US" sz="3467" b="1" cap="small" dirty="0">
                <a:latin typeface="Calibri"/>
                <a:cs typeface="Aharoni" pitchFamily="2" charset="-79"/>
              </a:rPr>
              <a:t>National </a:t>
            </a:r>
            <a:r>
              <a:rPr lang="en-US" sz="3467" b="1" cap="small" dirty="0">
                <a:cs typeface="Aharoni" pitchFamily="2" charset="-79"/>
              </a:rPr>
              <a:t>Leader in Energy Efficiency </a:t>
            </a:r>
            <a:endParaRPr lang="en-US" sz="3467" b="1" cap="small" dirty="0">
              <a:latin typeface="Calibri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829" y="1790228"/>
            <a:ext cx="3828215" cy="5319342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577"/>
              </a:spcBef>
            </a:pPr>
            <a:r>
              <a:rPr lang="en-US" sz="2000" b="1" dirty="0"/>
              <a:t>#1 eight years in a row </a:t>
            </a:r>
            <a:r>
              <a:rPr lang="en-US" sz="2000" dirty="0"/>
              <a:t>for energy efficiency programs and policies</a:t>
            </a:r>
            <a:br>
              <a:rPr lang="en-US" sz="1100" dirty="0"/>
            </a:br>
            <a:endParaRPr lang="en-US" sz="1100" dirty="0"/>
          </a:p>
          <a:p>
            <a:pPr>
              <a:lnSpc>
                <a:spcPct val="120000"/>
              </a:lnSpc>
              <a:spcBef>
                <a:spcPts val="577"/>
              </a:spcBef>
            </a:pPr>
            <a:r>
              <a:rPr lang="en-US" sz="2000" dirty="0"/>
              <a:t>Three Year Energy Efficiency Plans consistently have the most aggressive goals in U.S.</a:t>
            </a:r>
            <a:br>
              <a:rPr lang="en-US" sz="1000" dirty="0"/>
            </a:br>
            <a:endParaRPr lang="en-US" sz="1000" dirty="0"/>
          </a:p>
          <a:p>
            <a:pPr>
              <a:lnSpc>
                <a:spcPct val="120000"/>
              </a:lnSpc>
              <a:spcBef>
                <a:spcPts val="577"/>
              </a:spcBef>
            </a:pPr>
            <a:r>
              <a:rPr lang="en-US" sz="2000" dirty="0"/>
              <a:t>Major source of GHG savings  in the 2020 Clean Energy and Climate Plan</a:t>
            </a:r>
          </a:p>
          <a:p>
            <a:pPr>
              <a:lnSpc>
                <a:spcPct val="120000"/>
              </a:lnSpc>
              <a:spcBef>
                <a:spcPts val="577"/>
              </a:spcBef>
            </a:pPr>
            <a:endParaRPr lang="en-US" sz="2000" dirty="0"/>
          </a:p>
          <a:p>
            <a:pPr>
              <a:lnSpc>
                <a:spcPct val="120000"/>
              </a:lnSpc>
              <a:spcBef>
                <a:spcPts val="577"/>
              </a:spcBef>
            </a:pPr>
            <a:r>
              <a:rPr lang="en-US" sz="2000" dirty="0"/>
              <a:t>65,000 jobs and growing</a:t>
            </a:r>
          </a:p>
          <a:p>
            <a:pPr marL="0" indent="0">
              <a:lnSpc>
                <a:spcPct val="120000"/>
              </a:lnSpc>
              <a:spcBef>
                <a:spcPts val="577"/>
              </a:spcBef>
              <a:buNone/>
            </a:pPr>
            <a:endParaRPr lang="en-US" sz="1800" dirty="0"/>
          </a:p>
          <a:p>
            <a:pPr marL="0" indent="0">
              <a:lnSpc>
                <a:spcPct val="120000"/>
              </a:lnSpc>
              <a:spcBef>
                <a:spcPts val="577"/>
              </a:spcBef>
              <a:buNone/>
            </a:pPr>
            <a:endParaRPr lang="en-US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49" y="347134"/>
            <a:ext cx="1365516" cy="117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619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957" y="347134"/>
            <a:ext cx="7686669" cy="1064526"/>
          </a:xfrm>
        </p:spPr>
        <p:txBody>
          <a:bodyPr>
            <a:noAutofit/>
          </a:bodyPr>
          <a:lstStyle/>
          <a:p>
            <a:r>
              <a:rPr lang="en-US" sz="3467" b="1" cap="small">
                <a:cs typeface="Aharoni" pitchFamily="2" charset="-79"/>
              </a:rPr>
              <a:t>Massachusetts Energy Efficiency Overview</a:t>
            </a:r>
            <a:endParaRPr lang="en-US" sz="3467" b="1" cap="small" dirty="0">
              <a:latin typeface="Calibri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414" y="1538658"/>
            <a:ext cx="8563171" cy="5319342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577"/>
              </a:spcBef>
            </a:pPr>
            <a:r>
              <a:rPr lang="en-US" sz="2000" b="1" dirty="0"/>
              <a:t>Green Communities Act (2008) </a:t>
            </a:r>
            <a:r>
              <a:rPr lang="en-US" sz="2000" dirty="0"/>
              <a:t>requires all cost-effective energy efficiency and demand reduction</a:t>
            </a:r>
          </a:p>
          <a:p>
            <a:pPr>
              <a:lnSpc>
                <a:spcPct val="120000"/>
              </a:lnSpc>
              <a:spcBef>
                <a:spcPts val="577"/>
              </a:spcBef>
            </a:pPr>
            <a:endParaRPr lang="en-US" sz="2000" dirty="0"/>
          </a:p>
          <a:p>
            <a:pPr>
              <a:lnSpc>
                <a:spcPct val="120000"/>
              </a:lnSpc>
              <a:spcBef>
                <a:spcPts val="577"/>
              </a:spcBef>
            </a:pPr>
            <a:r>
              <a:rPr lang="en-US" sz="2000" b="1" dirty="0"/>
              <a:t>An Act to Advance Clean Energy (2018): </a:t>
            </a:r>
          </a:p>
          <a:p>
            <a:pPr lvl="1">
              <a:lnSpc>
                <a:spcPct val="120000"/>
              </a:lnSpc>
              <a:spcBef>
                <a:spcPts val="577"/>
              </a:spcBef>
            </a:pPr>
            <a:r>
              <a:rPr lang="en-US" sz="1800" dirty="0"/>
              <a:t>Expands allowable energy efficiency investments to include active demand management (including storage), strategic electrification, and fuel switching to clean energy sources.</a:t>
            </a:r>
          </a:p>
          <a:p>
            <a:pPr lvl="1">
              <a:lnSpc>
                <a:spcPct val="120000"/>
              </a:lnSpc>
              <a:spcBef>
                <a:spcPts val="577"/>
              </a:spcBef>
            </a:pPr>
            <a:r>
              <a:rPr lang="en-US" sz="1800" dirty="0"/>
              <a:t>Broadens electric efficiency plans to “energy” efficiency plans.</a:t>
            </a:r>
          </a:p>
          <a:p>
            <a:pPr lvl="1">
              <a:lnSpc>
                <a:spcPct val="120000"/>
              </a:lnSpc>
              <a:spcBef>
                <a:spcPts val="577"/>
              </a:spcBef>
            </a:pPr>
            <a:r>
              <a:rPr lang="en-US" sz="1800" dirty="0"/>
              <a:t>Changes Department of Public Utilities cost-effectiveness review to sector-level.</a:t>
            </a:r>
          </a:p>
          <a:p>
            <a:pPr marL="0" indent="0">
              <a:lnSpc>
                <a:spcPct val="120000"/>
              </a:lnSpc>
              <a:spcBef>
                <a:spcPts val="577"/>
              </a:spcBef>
              <a:buNone/>
            </a:pPr>
            <a:endParaRPr lang="en-US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347134"/>
            <a:ext cx="1611065" cy="1174044"/>
          </a:xfrm>
          <a:prstGeom prst="rect">
            <a:avLst/>
          </a:prstGeom>
        </p:spPr>
      </p:pic>
      <p:pic>
        <p:nvPicPr>
          <p:cNvPr id="7" name="Picture 2" descr="Mass Save Energy Audits">
            <a:hlinkClick r:id="rId4"/>
            <a:extLst>
              <a:ext uri="{FF2B5EF4-FFF2-40B4-BE49-F238E27FC236}">
                <a16:creationId xmlns:a16="http://schemas.microsoft.com/office/drawing/2014/main" id="{5C892F61-0D29-425F-95C5-8E1DAB4D98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063066"/>
            <a:ext cx="251521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8099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957" y="347134"/>
            <a:ext cx="7686669" cy="1064526"/>
          </a:xfrm>
        </p:spPr>
        <p:txBody>
          <a:bodyPr>
            <a:noAutofit/>
          </a:bodyPr>
          <a:lstStyle/>
          <a:p>
            <a:r>
              <a:rPr lang="en-US" sz="3467" b="1" cap="small" dirty="0">
                <a:cs typeface="Aharoni" pitchFamily="2" charset="-79"/>
              </a:rPr>
              <a:t>2019-2021 Three Year Planning Process </a:t>
            </a:r>
            <a:endParaRPr lang="en-US" sz="3467" b="1" cap="small" dirty="0">
              <a:latin typeface="Calibri"/>
              <a:cs typeface="Aharoni" pitchFamily="2" charset="-79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347134"/>
            <a:ext cx="1611065" cy="1174044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C48A863-613D-43FF-981D-797F64D3951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652516" y="1279525"/>
          <a:ext cx="7086600" cy="100647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9839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26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5492">
                <a:tc>
                  <a:txBody>
                    <a:bodyPr/>
                    <a:lstStyle/>
                    <a:p>
                      <a:r>
                        <a:rPr lang="en-US" sz="1600" dirty="0"/>
                        <a:t>6 EEAC </a:t>
                      </a:r>
                      <a:r>
                        <a:rPr lang="en-US" sz="1600" baseline="0" dirty="0"/>
                        <a:t>workshops to establish </a:t>
                      </a:r>
                      <a:r>
                        <a:rPr lang="en-US" sz="1600" dirty="0"/>
                        <a:t>Council priorities for Plan</a:t>
                      </a:r>
                    </a:p>
                  </a:txBody>
                  <a:tcPr marT="45749" marB="45749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Fall 2017/Winter</a:t>
                      </a:r>
                      <a:r>
                        <a:rPr lang="en-US" sz="1600" baseline="0" dirty="0"/>
                        <a:t> 2018</a:t>
                      </a:r>
                    </a:p>
                  </a:txBody>
                  <a:tcPr marT="45749" marB="45749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492">
                <a:tc>
                  <a:txBody>
                    <a:bodyPr/>
                    <a:lstStyle/>
                    <a:p>
                      <a:r>
                        <a:rPr lang="en-US" sz="1600" dirty="0"/>
                        <a:t>EEAC votes on its 2019-2021 priorities</a:t>
                      </a:r>
                    </a:p>
                  </a:txBody>
                  <a:tcPr marT="45749" marB="45749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February 2018</a:t>
                      </a:r>
                    </a:p>
                  </a:txBody>
                  <a:tcPr marT="45749" marB="45749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492">
                <a:tc>
                  <a:txBody>
                    <a:bodyPr/>
                    <a:lstStyle/>
                    <a:p>
                      <a:r>
                        <a:rPr lang="en-US" sz="1600" dirty="0"/>
                        <a:t>8 Public</a:t>
                      </a:r>
                      <a:r>
                        <a:rPr lang="en-US" sz="1600" baseline="0" dirty="0"/>
                        <a:t> listening sessions</a:t>
                      </a:r>
                      <a:endParaRPr lang="en-US" sz="1600" dirty="0"/>
                    </a:p>
                  </a:txBody>
                  <a:tcPr marT="45749" marB="45749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Winter/Spring 2018</a:t>
                      </a:r>
                    </a:p>
                  </a:txBody>
                  <a:tcPr marT="45749" marB="45749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DE07A529-F89F-4F0E-B3A4-5C4E81532D3C}"/>
              </a:ext>
            </a:extLst>
          </p:cNvPr>
          <p:cNvGraphicFramePr/>
          <p:nvPr>
            <p:extLst/>
          </p:nvPr>
        </p:nvGraphicFramePr>
        <p:xfrm>
          <a:off x="990600" y="2438400"/>
          <a:ext cx="83820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Curved Right Arrow 6">
            <a:extLst>
              <a:ext uri="{FF2B5EF4-FFF2-40B4-BE49-F238E27FC236}">
                <a16:creationId xmlns:a16="http://schemas.microsoft.com/office/drawing/2014/main" id="{6C1C6C92-EB22-4F74-9F5F-8EFE08D9F2F1}"/>
              </a:ext>
            </a:extLst>
          </p:cNvPr>
          <p:cNvSpPr/>
          <p:nvPr/>
        </p:nvSpPr>
        <p:spPr>
          <a:xfrm>
            <a:off x="1119116" y="1905000"/>
            <a:ext cx="381000" cy="11430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657877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fb0cfa74-0053-4805-82f6-f2aa393bdbf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66aa0c2f-b82e-462f-88b3-f8717d60ec2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6dc67aae-3d49-48c3-8d68-bd1fe2672da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0b1951fe-8aa5-4c25-9a1d-00fc069403f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f39cb4e0-346b-418c-9a13-a421ff81b460"/>
</p:tagLst>
</file>

<file path=ppt/theme/theme1.xml><?xml version="1.0" encoding="utf-8"?>
<a:theme xmlns:a="http://schemas.openxmlformats.org/drawingml/2006/main" name="3_Capsules">
  <a:themeElements>
    <a:clrScheme name="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14542</TotalTime>
  <Words>2306</Words>
  <Application>Microsoft Office PowerPoint</Application>
  <PresentationFormat>On-screen Show (4:3)</PresentationFormat>
  <Paragraphs>464</Paragraphs>
  <Slides>41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50" baseType="lpstr">
      <vt:lpstr>Arial</vt:lpstr>
      <vt:lpstr>Arial Black</vt:lpstr>
      <vt:lpstr>Calibri</vt:lpstr>
      <vt:lpstr>Segoe Print</vt:lpstr>
      <vt:lpstr>Symbol</vt:lpstr>
      <vt:lpstr>Times New Roman</vt:lpstr>
      <vt:lpstr>Wingdings</vt:lpstr>
      <vt:lpstr>3_Capsules</vt:lpstr>
      <vt:lpstr>1_Office Theme</vt:lpstr>
      <vt:lpstr>PowerPoint Presentation</vt:lpstr>
      <vt:lpstr>Today’s Presenters</vt:lpstr>
      <vt:lpstr>The energy hub for all Massachusetts cities and towns, not just designated “Green Communities.”</vt:lpstr>
      <vt:lpstr>Green Communities Division -  Programs &amp; Resources for Municipalities</vt:lpstr>
      <vt:lpstr>Outreach - Regional Coordinators</vt:lpstr>
      <vt:lpstr>Recording &amp; Presentation</vt:lpstr>
      <vt:lpstr>National Leader in Energy Efficiency </vt:lpstr>
      <vt:lpstr>Massachusetts Energy Efficiency Overview</vt:lpstr>
      <vt:lpstr>2019-2021 Three Year Planning Process </vt:lpstr>
      <vt:lpstr>2019-2021 EE Plan Sets Aggressive Goals</vt:lpstr>
      <vt:lpstr>2019-2021 Themes: Peak Reduction</vt:lpstr>
      <vt:lpstr>2019-2021 Themes: Winter Reliability</vt:lpstr>
      <vt:lpstr>2019-2021 Themes: Residential Enhancements</vt:lpstr>
      <vt:lpstr>2019-2021: Energy Optimization and Fuel Switching</vt:lpstr>
      <vt:lpstr>PowerPoint Presentation</vt:lpstr>
      <vt:lpstr>2019-2021 3YP- Overall Highlights</vt:lpstr>
      <vt:lpstr>Program Structure</vt:lpstr>
      <vt:lpstr>PowerPoint Presentation</vt:lpstr>
      <vt:lpstr>PowerPoint Presentation</vt:lpstr>
      <vt:lpstr>Massachusetts Application Portal</vt:lpstr>
      <vt:lpstr>Community Partnership Strategy</vt:lpstr>
      <vt:lpstr> New Initiatives:  Energy Optimization         </vt:lpstr>
      <vt:lpstr>ENERGY OPTIMIZATION</vt:lpstr>
      <vt:lpstr> New Initiatives:  Equipment and Systems Performance Optimization Program (ESPO)        </vt:lpstr>
      <vt:lpstr>Summary of Key Differences</vt:lpstr>
      <vt:lpstr>ESPO Program Overview</vt:lpstr>
      <vt:lpstr>Track Relationships</vt:lpstr>
      <vt:lpstr>Incentives &amp; Offerings</vt:lpstr>
      <vt:lpstr>Customer Eligibility</vt:lpstr>
      <vt:lpstr> Program Highlights:  Workforce Development        </vt:lpstr>
      <vt:lpstr>Workforce Development</vt:lpstr>
      <vt:lpstr>Workforce Development</vt:lpstr>
      <vt:lpstr>Workforce Development </vt:lpstr>
      <vt:lpstr> New Initiatives:  Active Demand Reduction         </vt:lpstr>
      <vt:lpstr>Active Demand Management</vt:lpstr>
      <vt:lpstr>Three Options to Curtail</vt:lpstr>
      <vt:lpstr>Example: Schools through National Grid</vt:lpstr>
      <vt:lpstr> Program Highlights:  Streetlights       </vt:lpstr>
      <vt:lpstr>LED Street Light Conversions</vt:lpstr>
      <vt:lpstr>Take Action</vt:lpstr>
      <vt:lpstr>PowerPoint Presentation</vt:lpstr>
    </vt:vector>
  </TitlesOfParts>
  <Company>KSV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KSV  Employee</dc:creator>
  <cp:lastModifiedBy>Pisiewski, Karin (ENE)</cp:lastModifiedBy>
  <cp:revision>469</cp:revision>
  <cp:lastPrinted>2018-03-26T21:21:26Z</cp:lastPrinted>
  <dcterms:created xsi:type="dcterms:W3CDTF">2016-02-23T18:33:57Z</dcterms:created>
  <dcterms:modified xsi:type="dcterms:W3CDTF">2019-04-11T16:02:26Z</dcterms:modified>
</cp:coreProperties>
</file>