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34"/>
  </p:notesMasterIdLst>
  <p:handoutMasterIdLst>
    <p:handoutMasterId r:id="rId35"/>
  </p:handoutMasterIdLst>
  <p:sldIdLst>
    <p:sldId id="256" r:id="rId5"/>
    <p:sldId id="317" r:id="rId6"/>
    <p:sldId id="314" r:id="rId7"/>
    <p:sldId id="362" r:id="rId8"/>
    <p:sldId id="363" r:id="rId9"/>
    <p:sldId id="364" r:id="rId10"/>
    <p:sldId id="318" r:id="rId11"/>
    <p:sldId id="340" r:id="rId12"/>
    <p:sldId id="319" r:id="rId13"/>
    <p:sldId id="321" r:id="rId14"/>
    <p:sldId id="257" r:id="rId15"/>
    <p:sldId id="349" r:id="rId16"/>
    <p:sldId id="334" r:id="rId17"/>
    <p:sldId id="351" r:id="rId18"/>
    <p:sldId id="346" r:id="rId19"/>
    <p:sldId id="352" r:id="rId20"/>
    <p:sldId id="353" r:id="rId21"/>
    <p:sldId id="354" r:id="rId22"/>
    <p:sldId id="356" r:id="rId23"/>
    <p:sldId id="357" r:id="rId24"/>
    <p:sldId id="360" r:id="rId25"/>
    <p:sldId id="358" r:id="rId26"/>
    <p:sldId id="359" r:id="rId27"/>
    <p:sldId id="347" r:id="rId28"/>
    <p:sldId id="300" r:id="rId29"/>
    <p:sldId id="339" r:id="rId30"/>
    <p:sldId id="350" r:id="rId31"/>
    <p:sldId id="348" r:id="rId32"/>
    <p:sldId id="299"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417A5-BF4B-21E8-649A-61246ABA5316}" v="33" dt="2026-04-02T13:19:52.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813" autoAdjust="0"/>
  </p:normalViewPr>
  <p:slideViewPr>
    <p:cSldViewPr>
      <p:cViewPr varScale="1">
        <p:scale>
          <a:sx n="151" d="100"/>
          <a:sy n="151" d="100"/>
        </p:scale>
        <p:origin x="1992" y="150"/>
      </p:cViewPr>
      <p:guideLst>
        <p:guide orient="horz" pos="2160"/>
        <p:guide pos="2880"/>
      </p:guideLst>
    </p:cSldViewPr>
  </p:slideViewPr>
  <p:outlineViewPr>
    <p:cViewPr>
      <p:scale>
        <a:sx n="33" d="100"/>
        <a:sy n="33" d="100"/>
      </p:scale>
      <p:origin x="0" y="1584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38" d="100"/>
          <a:sy n="138" d="100"/>
        </p:scale>
        <p:origin x="3738" y="1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2415" eaLnBrk="1" hangingPunct="1">
              <a:defRPr sz="1200">
                <a:latin typeface="Times New Roman" pitchFamily="18" charset="0"/>
              </a:defRPr>
            </a:lvl1pPr>
          </a:lstStyle>
          <a:p>
            <a:pPr>
              <a:defRPr/>
            </a:pPr>
            <a:endParaRPr lang="en-US" dirty="0"/>
          </a:p>
        </p:txBody>
      </p:sp>
      <p:sp>
        <p:nvSpPr>
          <p:cNvPr id="2662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2415" eaLnBrk="1" hangingPunct="1">
              <a:defRPr sz="1200">
                <a:latin typeface="Times New Roman" pitchFamily="18" charset="0"/>
              </a:defRPr>
            </a:lvl1pPr>
          </a:lstStyle>
          <a:p>
            <a:pPr>
              <a:defRPr/>
            </a:pPr>
            <a:endParaRPr lang="en-US" dirty="0"/>
          </a:p>
        </p:txBody>
      </p:sp>
      <p:sp>
        <p:nvSpPr>
          <p:cNvPr id="2662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2415" eaLnBrk="1" hangingPunct="1">
              <a:defRPr sz="1200">
                <a:latin typeface="Times New Roman" pitchFamily="18" charset="0"/>
              </a:defRPr>
            </a:lvl1pPr>
          </a:lstStyle>
          <a:p>
            <a:pPr>
              <a:defRPr/>
            </a:pPr>
            <a:endParaRPr lang="en-US" dirty="0"/>
          </a:p>
        </p:txBody>
      </p:sp>
      <p:sp>
        <p:nvSpPr>
          <p:cNvPr id="2662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2415" eaLnBrk="1" hangingPunct="1">
              <a:defRPr sz="1200">
                <a:latin typeface="Times New Roman" pitchFamily="18" charset="0"/>
              </a:defRPr>
            </a:lvl1pPr>
          </a:lstStyle>
          <a:p>
            <a:pPr>
              <a:defRPr/>
            </a:pPr>
            <a:fld id="{8CEAF39E-0FEB-4EB3-82DD-293B03C0E430}" type="slidenum">
              <a:rPr lang="en-US"/>
              <a:pPr>
                <a:defRPr/>
              </a:pPr>
              <a:t>‹#›</a:t>
            </a:fld>
            <a:endParaRPr lang="en-US" dirty="0"/>
          </a:p>
        </p:txBody>
      </p:sp>
    </p:spTree>
    <p:extLst>
      <p:ext uri="{BB962C8B-B14F-4D97-AF65-F5344CB8AC3E}">
        <p14:creationId xmlns:p14="http://schemas.microsoft.com/office/powerpoint/2010/main" val="1583708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2415" eaLnBrk="1" hangingPunct="1">
              <a:defRPr sz="1200">
                <a:latin typeface="Times New Roman" pitchFamily="18"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2415" eaLnBrk="1" hangingPunct="1">
              <a:defRPr sz="1200">
                <a:latin typeface="Times New Roman" pitchFamily="18" charset="0"/>
              </a:defRPr>
            </a:lvl1pPr>
          </a:lstStyle>
          <a:p>
            <a:pPr>
              <a:defRPr/>
            </a:pPr>
            <a:fld id="{B315CA7A-C3B5-4903-8698-95A339478403}" type="datetimeFigureOut">
              <a:rPr lang="en-US"/>
              <a:pPr>
                <a:defRPr/>
              </a:pPr>
              <a:t>4/2/2026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2415" eaLnBrk="1" hangingPunct="1">
              <a:defRPr sz="1200">
                <a:latin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2415" eaLnBrk="1" hangingPunct="1">
              <a:defRPr sz="1200">
                <a:latin typeface="Times New Roman" pitchFamily="18" charset="0"/>
              </a:defRPr>
            </a:lvl1pPr>
          </a:lstStyle>
          <a:p>
            <a:pPr>
              <a:defRPr/>
            </a:pPr>
            <a:fld id="{6D922C4A-C931-4CB3-963A-49A899089B12}" type="slidenum">
              <a:rPr lang="en-US"/>
              <a:pPr>
                <a:defRPr/>
              </a:pPr>
              <a:t>‹#›</a:t>
            </a:fld>
            <a:endParaRPr lang="en-US" dirty="0"/>
          </a:p>
        </p:txBody>
      </p:sp>
    </p:spTree>
    <p:extLst>
      <p:ext uri="{BB962C8B-B14F-4D97-AF65-F5344CB8AC3E}">
        <p14:creationId xmlns:p14="http://schemas.microsoft.com/office/powerpoint/2010/main" val="2810977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quality/agency-wide-quality-program-documen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a:t>
            </a:fld>
            <a:endParaRPr lang="en-US" dirty="0"/>
          </a:p>
        </p:txBody>
      </p:sp>
    </p:spTree>
    <p:extLst>
      <p:ext uri="{BB962C8B-B14F-4D97-AF65-F5344CB8AC3E}">
        <p14:creationId xmlns:p14="http://schemas.microsoft.com/office/powerpoint/2010/main" val="293493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10</a:t>
            </a:fld>
            <a:endParaRPr lang="en-US" dirty="0"/>
          </a:p>
        </p:txBody>
      </p:sp>
    </p:spTree>
    <p:extLst>
      <p:ext uri="{BB962C8B-B14F-4D97-AF65-F5344CB8AC3E}">
        <p14:creationId xmlns:p14="http://schemas.microsoft.com/office/powerpoint/2010/main" val="323196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QUALITY MANAGEMENT PLAN:  The QMP is the MassDEP description of the general ways we ensure quality. With contributions from each Bureau, MassDEP submitted a new QMP in 2020that is valid for 5 years, through June 2025.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QUALITY ASSURANCE PROJECT PLANS:  QAPPs are required for federally funded environmental data operations, such as data collection, modeling, or generation.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QA TEAMS- MassDEP team reports to Bureau</a:t>
            </a:r>
            <a:r>
              <a:rPr lang="en-US" sz="1200" kern="1200" baseline="0" dirty="0">
                <a:solidFill>
                  <a:schemeClr val="tx1"/>
                </a:solidFill>
                <a:effectLst/>
                <a:latin typeface="+mn-lt"/>
                <a:ea typeface="+mn-ea"/>
                <a:cs typeface="+mn-cs"/>
              </a:rPr>
              <a:t> of Policy and Evaluation(BPE), with members from each bureau. </a:t>
            </a:r>
            <a:r>
              <a:rPr lang="en-US" sz="1200" kern="1200" baseline="0">
                <a:solidFill>
                  <a:schemeClr val="tx1"/>
                </a:solidFill>
                <a:effectLst/>
                <a:latin typeface="+mn-lt"/>
                <a:ea typeface="+mn-ea"/>
                <a:cs typeface="+mn-cs"/>
              </a:rPr>
              <a:t>Our BAW </a:t>
            </a:r>
            <a:r>
              <a:rPr lang="en-US" sz="1200" kern="1200" baseline="0" dirty="0">
                <a:solidFill>
                  <a:schemeClr val="tx1"/>
                </a:solidFill>
                <a:effectLst/>
                <a:latin typeface="+mn-lt"/>
                <a:ea typeface="+mn-ea"/>
                <a:cs typeface="+mn-cs"/>
              </a:rPr>
              <a:t>QA team is headed by </a:t>
            </a:r>
            <a:r>
              <a:rPr lang="en-US" sz="1200" kern="1200" baseline="0">
                <a:solidFill>
                  <a:schemeClr val="tx1"/>
                </a:solidFill>
                <a:effectLst/>
                <a:latin typeface="+mn-lt"/>
                <a:ea typeface="+mn-ea"/>
                <a:cs typeface="+mn-cs"/>
              </a:rPr>
              <a:t>the BAW </a:t>
            </a:r>
            <a:r>
              <a:rPr lang="en-US" sz="1200" kern="1200" baseline="0" dirty="0">
                <a:solidFill>
                  <a:schemeClr val="tx1"/>
                </a:solidFill>
                <a:effectLst/>
                <a:latin typeface="+mn-lt"/>
                <a:ea typeface="+mn-ea"/>
                <a:cs typeface="+mn-cs"/>
              </a:rPr>
              <a:t>Assistant Commissioner and team members represent every BWR program or division that has QAPPs. </a:t>
            </a:r>
            <a:endParaRPr lang="en-US"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ANNUAL QA SELF-ASSESSMENT:  Our internal audit to confirm that QAPPs are being followed, staff and management understand their roles and responsibilities, and identify problems and corrective actions.</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EPA QUALITY SYSTEM AUDIT: when MassDEP is audited by EPA , the Bureau must provide a complete record of all QA-related communications, training, assessments and activities. </a:t>
            </a:r>
          </a:p>
          <a:p>
            <a:pPr marL="228600" indent="-228600">
              <a:buFont typeface="Arial" panose="020B0604020202020204" pitchFamily="34" charset="0"/>
              <a:buChar char="•"/>
            </a:pPr>
            <a:r>
              <a:rPr lang="en-US" dirty="0"/>
              <a:t>Each of these QMS components is described in the sections that follow, starting with the Quality Management Plan (QMP). </a:t>
            </a:r>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11</a:t>
            </a:fld>
            <a:endParaRPr lang="en-US" dirty="0"/>
          </a:p>
        </p:txBody>
      </p:sp>
    </p:spTree>
    <p:extLst>
      <p:ext uri="{BB962C8B-B14F-4D97-AF65-F5344CB8AC3E}">
        <p14:creationId xmlns:p14="http://schemas.microsoft.com/office/powerpoint/2010/main" val="68488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eaLnBrk="1" hangingPunct="1">
              <a:buFont typeface="Arial" panose="020B0604020202020204" pitchFamily="34" charset="0"/>
              <a:buChar char="•"/>
            </a:pPr>
            <a:endParaRPr lang="en-US" sz="2000" b="1" dirty="0"/>
          </a:p>
          <a:p>
            <a:pPr eaLnBrk="1" hangingPunct="1">
              <a:buNone/>
            </a:pPr>
            <a:r>
              <a:rPr lang="en-US" dirty="0"/>
              <a:t>The MassDEP QMP spells out:</a:t>
            </a:r>
          </a:p>
          <a:p>
            <a:pPr marL="171450" indent="-171450" eaLnBrk="1" hangingPunct="1">
              <a:buFont typeface="Arial" panose="020B0604020202020204" pitchFamily="34" charset="0"/>
              <a:buChar char="•"/>
            </a:pPr>
            <a:r>
              <a:rPr lang="en-US" sz="1200" dirty="0"/>
              <a:t>Quality system assessment and improvement procedures.</a:t>
            </a:r>
          </a:p>
          <a:p>
            <a:pPr marL="171450" indent="-171450" eaLnBrk="1" hangingPunct="1">
              <a:buFont typeface="Arial" panose="020B0604020202020204" pitchFamily="34" charset="0"/>
              <a:buChar char="•"/>
            </a:pPr>
            <a:r>
              <a:rPr lang="en-US" sz="1200" dirty="0"/>
              <a:t>How we ensure proper documentation and records AND</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Even how we ensure goods and services are procured properly</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The QMP also address Quality Assurance Project Plan (QAPP) development, contents and implementation procedures, which we will get to in a moment.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p>
          <a:p>
            <a:pPr eaLnBrk="1" hangingPunct="1"/>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12</a:t>
            </a:fld>
            <a:endParaRPr lang="en-US" dirty="0"/>
          </a:p>
        </p:txBody>
      </p:sp>
    </p:spTree>
    <p:extLst>
      <p:ext uri="{BB962C8B-B14F-4D97-AF65-F5344CB8AC3E}">
        <p14:creationId xmlns:p14="http://schemas.microsoft.com/office/powerpoint/2010/main" val="157118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13</a:t>
            </a:fld>
            <a:endParaRPr lang="en-US" dirty="0"/>
          </a:p>
        </p:txBody>
      </p:sp>
    </p:spTree>
    <p:extLst>
      <p:ext uri="{BB962C8B-B14F-4D97-AF65-F5344CB8AC3E}">
        <p14:creationId xmlns:p14="http://schemas.microsoft.com/office/powerpoint/2010/main" val="268848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QAPP describes the specific procedures, roles, responsibilities, training requirements and procurement procedures used to ensure that these data quality objectives are met. </a:t>
            </a:r>
          </a:p>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14</a:t>
            </a:fld>
            <a:endParaRPr lang="en-US" dirty="0"/>
          </a:p>
        </p:txBody>
      </p:sp>
    </p:spTree>
    <p:extLst>
      <p:ext uri="{BB962C8B-B14F-4D97-AF65-F5344CB8AC3E}">
        <p14:creationId xmlns:p14="http://schemas.microsoft.com/office/powerpoint/2010/main" val="101294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EPA expects the level of detail in the QAPP to be in</a:t>
            </a:r>
            <a:r>
              <a:rPr lang="en-US" sz="1200" baseline="0" dirty="0"/>
              <a:t> line with the extent and complexity of the project. A simple basic QAPP is sufficient for a simple, straightforward project, as long as all required QAPP components are included. A complex project would require an appropriately detailed QAPP. </a:t>
            </a:r>
            <a:r>
              <a:rPr lang="en-US" sz="1200" dirty="0"/>
              <a:t>Depending on the QAPP,  the required internal approval may range from the project manager all the way up to the Assistant Commissioner. </a:t>
            </a:r>
            <a:r>
              <a:rPr lang="en-US" sz="1200" baseline="0" dirty="0"/>
              <a:t>   </a:t>
            </a:r>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15</a:t>
            </a:fld>
            <a:endParaRPr lang="en-US" dirty="0"/>
          </a:p>
        </p:txBody>
      </p:sp>
    </p:spTree>
    <p:extLst>
      <p:ext uri="{BB962C8B-B14F-4D97-AF65-F5344CB8AC3E}">
        <p14:creationId xmlns:p14="http://schemas.microsoft.com/office/powerpoint/2010/main" val="41499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EPA expects the level of detail in the QAPP to be in</a:t>
            </a:r>
            <a:r>
              <a:rPr lang="en-US" sz="1200" baseline="0" dirty="0"/>
              <a:t> line with the extent and complexity of the project. A simple basic QAPP is sufficient for a simple, straightforward project, as long as all required QAPP components are included. A complex project would require an appropriately detailed QAPP. </a:t>
            </a:r>
            <a:r>
              <a:rPr lang="en-US" sz="1200" dirty="0"/>
              <a:t>Depending on the QAPP,  the required internal approval may range from the project manager all the way up to the Assistant Commissioner. </a:t>
            </a:r>
            <a:r>
              <a:rPr lang="en-US" sz="1200" baseline="0" dirty="0"/>
              <a:t>   </a:t>
            </a:r>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16</a:t>
            </a:fld>
            <a:endParaRPr lang="en-US" dirty="0"/>
          </a:p>
        </p:txBody>
      </p:sp>
    </p:spTree>
    <p:extLst>
      <p:ext uri="{BB962C8B-B14F-4D97-AF65-F5344CB8AC3E}">
        <p14:creationId xmlns:p14="http://schemas.microsoft.com/office/powerpoint/2010/main" val="81831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17</a:t>
            </a:fld>
            <a:endParaRPr lang="en-US" dirty="0"/>
          </a:p>
        </p:txBody>
      </p:sp>
    </p:spTree>
    <p:extLst>
      <p:ext uri="{BB962C8B-B14F-4D97-AF65-F5344CB8AC3E}">
        <p14:creationId xmlns:p14="http://schemas.microsoft.com/office/powerpoint/2010/main" val="113002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18</a:t>
            </a:fld>
            <a:endParaRPr lang="en-US" dirty="0"/>
          </a:p>
        </p:txBody>
      </p:sp>
    </p:spTree>
    <p:extLst>
      <p:ext uri="{BB962C8B-B14F-4D97-AF65-F5344CB8AC3E}">
        <p14:creationId xmlns:p14="http://schemas.microsoft.com/office/powerpoint/2010/main" val="45087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19</a:t>
            </a:fld>
            <a:endParaRPr lang="en-US" dirty="0"/>
          </a:p>
        </p:txBody>
      </p:sp>
    </p:spTree>
    <p:extLst>
      <p:ext uri="{BB962C8B-B14F-4D97-AF65-F5344CB8AC3E}">
        <p14:creationId xmlns:p14="http://schemas.microsoft.com/office/powerpoint/2010/main" val="400834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a:t>
            </a:fld>
            <a:endParaRPr lang="en-US" dirty="0"/>
          </a:p>
        </p:txBody>
      </p:sp>
    </p:spTree>
    <p:extLst>
      <p:ext uri="{BB962C8B-B14F-4D97-AF65-F5344CB8AC3E}">
        <p14:creationId xmlns:p14="http://schemas.microsoft.com/office/powerpoint/2010/main" val="238598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20</a:t>
            </a:fld>
            <a:endParaRPr lang="en-US" dirty="0"/>
          </a:p>
        </p:txBody>
      </p:sp>
    </p:spTree>
    <p:extLst>
      <p:ext uri="{BB962C8B-B14F-4D97-AF65-F5344CB8AC3E}">
        <p14:creationId xmlns:p14="http://schemas.microsoft.com/office/powerpoint/2010/main" val="132812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21</a:t>
            </a:fld>
            <a:endParaRPr lang="en-US" dirty="0"/>
          </a:p>
        </p:txBody>
      </p:sp>
    </p:spTree>
    <p:extLst>
      <p:ext uri="{BB962C8B-B14F-4D97-AF65-F5344CB8AC3E}">
        <p14:creationId xmlns:p14="http://schemas.microsoft.com/office/powerpoint/2010/main" val="148136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22</a:t>
            </a:fld>
            <a:endParaRPr lang="en-US" dirty="0"/>
          </a:p>
        </p:txBody>
      </p:sp>
    </p:spTree>
    <p:extLst>
      <p:ext uri="{BB962C8B-B14F-4D97-AF65-F5344CB8AC3E}">
        <p14:creationId xmlns:p14="http://schemas.microsoft.com/office/powerpoint/2010/main" val="371960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23</a:t>
            </a:fld>
            <a:endParaRPr lang="en-US" dirty="0"/>
          </a:p>
        </p:txBody>
      </p:sp>
    </p:spTree>
    <p:extLst>
      <p:ext uri="{BB962C8B-B14F-4D97-AF65-F5344CB8AC3E}">
        <p14:creationId xmlns:p14="http://schemas.microsoft.com/office/powerpoint/2010/main" val="4902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24</a:t>
            </a:fld>
            <a:endParaRPr lang="en-US" dirty="0"/>
          </a:p>
        </p:txBody>
      </p:sp>
    </p:spTree>
    <p:extLst>
      <p:ext uri="{BB962C8B-B14F-4D97-AF65-F5344CB8AC3E}">
        <p14:creationId xmlns:p14="http://schemas.microsoft.com/office/powerpoint/2010/main" val="4563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25</a:t>
            </a:fld>
            <a:endParaRPr lang="en-US" dirty="0"/>
          </a:p>
        </p:txBody>
      </p:sp>
    </p:spTree>
    <p:extLst>
      <p:ext uri="{BB962C8B-B14F-4D97-AF65-F5344CB8AC3E}">
        <p14:creationId xmlns:p14="http://schemas.microsoft.com/office/powerpoint/2010/main" val="828723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26</a:t>
            </a:fld>
            <a:endParaRPr lang="en-US" dirty="0"/>
          </a:p>
        </p:txBody>
      </p:sp>
    </p:spTree>
    <p:extLst>
      <p:ext uri="{BB962C8B-B14F-4D97-AF65-F5344CB8AC3E}">
        <p14:creationId xmlns:p14="http://schemas.microsoft.com/office/powerpoint/2010/main" val="236703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27</a:t>
            </a:fld>
            <a:endParaRPr lang="en-US" dirty="0"/>
          </a:p>
        </p:txBody>
      </p:sp>
    </p:spTree>
    <p:extLst>
      <p:ext uri="{BB962C8B-B14F-4D97-AF65-F5344CB8AC3E}">
        <p14:creationId xmlns:p14="http://schemas.microsoft.com/office/powerpoint/2010/main" val="3911474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29</a:t>
            </a:fld>
            <a:endParaRPr lang="en-US" dirty="0"/>
          </a:p>
        </p:txBody>
      </p:sp>
    </p:spTree>
    <p:extLst>
      <p:ext uri="{BB962C8B-B14F-4D97-AF65-F5344CB8AC3E}">
        <p14:creationId xmlns:p14="http://schemas.microsoft.com/office/powerpoint/2010/main" val="357569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3</a:t>
            </a:fld>
            <a:endParaRPr lang="en-US" dirty="0"/>
          </a:p>
        </p:txBody>
      </p:sp>
    </p:spTree>
    <p:extLst>
      <p:ext uri="{BB962C8B-B14F-4D97-AF65-F5344CB8AC3E}">
        <p14:creationId xmlns:p14="http://schemas.microsoft.com/office/powerpoint/2010/main" val="306098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linkClick r:id="rId3"/>
              </a:rPr>
              <a:t>*https://www.epa.gov/quality/agency-wide-quality-program-documents</a:t>
            </a:r>
            <a:r>
              <a:rPr lang="en-US" sz="1200" dirty="0"/>
              <a:t> </a:t>
            </a:r>
          </a:p>
          <a:p>
            <a:endParaRPr lang="en-US" dirty="0"/>
          </a:p>
        </p:txBody>
      </p:sp>
      <p:sp>
        <p:nvSpPr>
          <p:cNvPr id="4" name="Slide Number Placeholder 3"/>
          <p:cNvSpPr>
            <a:spLocks noGrp="1"/>
          </p:cNvSpPr>
          <p:nvPr>
            <p:ph type="sldNum" sz="quarter" idx="5"/>
          </p:nvPr>
        </p:nvSpPr>
        <p:spPr/>
        <p:txBody>
          <a:bodyPr/>
          <a:lstStyle/>
          <a:p>
            <a:pPr>
              <a:defRPr/>
            </a:pPr>
            <a:fld id="{6D922C4A-C931-4CB3-963A-49A899089B12}" type="slidenum">
              <a:rPr lang="en-US" smtClean="0"/>
              <a:pPr>
                <a:defRPr/>
              </a:pPr>
              <a:t>4</a:t>
            </a:fld>
            <a:endParaRPr lang="en-US" dirty="0"/>
          </a:p>
        </p:txBody>
      </p:sp>
    </p:spTree>
    <p:extLst>
      <p:ext uri="{BB962C8B-B14F-4D97-AF65-F5344CB8AC3E}">
        <p14:creationId xmlns:p14="http://schemas.microsoft.com/office/powerpoint/2010/main" val="107571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Verdana" panose="020B0604030504040204" pitchFamily="34" charset="0"/>
                <a:ea typeface="Calibri" panose="020F0502020204030204" pitchFamily="34" charset="0"/>
                <a:cs typeface="Verdana" panose="020B0604030504040204" pitchFamily="34" charset="0"/>
              </a:rPr>
              <a:t>EPA updated the long-standing requirement documents for QMPs and QAPPs (EPA QA/R-2 and EPA QA/R-5). The updates were triggered by an Office of the Inspector General audit. This update is NOT making changes to the rule (2 CRF 1500.12) or scope of which projects are required to have a QAPP. The updates include making the format consistent with ISO standards, minor updates to overall document organization, and some updates to substance. Since the ISO standard format is more streamlined than the original formats </a:t>
            </a:r>
            <a:r>
              <a:rPr lang="en-US" sz="1800" dirty="0">
                <a:effectLst/>
                <a:latin typeface="Times New Roman" panose="02020603050405020304" pitchFamily="18" charset="0"/>
                <a:ea typeface="Calibri" panose="020F0502020204030204" pitchFamily="34" charset="0"/>
                <a:cs typeface="Verdana" panose="020B0604030504040204" pitchFamily="34" charset="0"/>
              </a:rPr>
              <a:t>–</a:t>
            </a:r>
            <a:r>
              <a:rPr lang="en-US" sz="1800" dirty="0">
                <a:effectLst/>
                <a:latin typeface="Verdana" panose="020B0604030504040204" pitchFamily="34" charset="0"/>
                <a:ea typeface="Calibri" panose="020F0502020204030204" pitchFamily="34" charset="0"/>
                <a:cs typeface="Verdana" panose="020B0604030504040204" pitchFamily="34" charset="0"/>
              </a:rPr>
              <a:t> with just the requirement stated - EPA intends to update the accompanying Guidance documents and add more explanation and examples there.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6D922C4A-C931-4CB3-963A-49A899089B12}" type="slidenum">
              <a:rPr lang="en-US" smtClean="0"/>
              <a:pPr>
                <a:defRPr/>
              </a:pPr>
              <a:t>5</a:t>
            </a:fld>
            <a:endParaRPr lang="en-US" dirty="0"/>
          </a:p>
        </p:txBody>
      </p:sp>
    </p:spTree>
    <p:extLst>
      <p:ext uri="{BB962C8B-B14F-4D97-AF65-F5344CB8AC3E}">
        <p14:creationId xmlns:p14="http://schemas.microsoft.com/office/powerpoint/2010/main" val="247991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9E99-4504-7CA9-194B-DD5C33B05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363E3-353E-4F5F-8578-713CA576A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141A5-F9D0-C5C7-5C6C-E827BD0278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3DEE6C-1296-7DCF-C60D-FB4D71A90EC7}"/>
              </a:ext>
            </a:extLst>
          </p:cNvPr>
          <p:cNvSpPr>
            <a:spLocks noGrp="1"/>
          </p:cNvSpPr>
          <p:nvPr>
            <p:ph type="sldNum" sz="quarter" idx="5"/>
          </p:nvPr>
        </p:nvSpPr>
        <p:spPr/>
        <p:txBody>
          <a:bodyPr/>
          <a:lstStyle/>
          <a:p>
            <a:pPr>
              <a:defRPr/>
            </a:pPr>
            <a:fld id="{6D922C4A-C931-4CB3-963A-49A899089B12}" type="slidenum">
              <a:rPr lang="en-US" smtClean="0"/>
              <a:pPr>
                <a:defRPr/>
              </a:pPr>
              <a:t>6</a:t>
            </a:fld>
            <a:endParaRPr lang="en-US" dirty="0"/>
          </a:p>
        </p:txBody>
      </p:sp>
    </p:spTree>
    <p:extLst>
      <p:ext uri="{BB962C8B-B14F-4D97-AF65-F5344CB8AC3E}">
        <p14:creationId xmlns:p14="http://schemas.microsoft.com/office/powerpoint/2010/main" val="379051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7</a:t>
            </a:fld>
            <a:endParaRPr lang="en-US" dirty="0"/>
          </a:p>
        </p:txBody>
      </p:sp>
    </p:spTree>
    <p:extLst>
      <p:ext uri="{BB962C8B-B14F-4D97-AF65-F5344CB8AC3E}">
        <p14:creationId xmlns:p14="http://schemas.microsoft.com/office/powerpoint/2010/main" val="384759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8</a:t>
            </a:fld>
            <a:endParaRPr lang="en-US" dirty="0"/>
          </a:p>
        </p:txBody>
      </p:sp>
    </p:spTree>
    <p:extLst>
      <p:ext uri="{BB962C8B-B14F-4D97-AF65-F5344CB8AC3E}">
        <p14:creationId xmlns:p14="http://schemas.microsoft.com/office/powerpoint/2010/main" val="421734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D922C4A-C931-4CB3-963A-49A899089B12}" type="slidenum">
              <a:rPr lang="en-US" smtClean="0"/>
              <a:pPr>
                <a:defRPr/>
              </a:pPr>
              <a:t>9</a:t>
            </a:fld>
            <a:endParaRPr lang="en-US" dirty="0"/>
          </a:p>
        </p:txBody>
      </p:sp>
    </p:spTree>
    <p:extLst>
      <p:ext uri="{BB962C8B-B14F-4D97-AF65-F5344CB8AC3E}">
        <p14:creationId xmlns:p14="http://schemas.microsoft.com/office/powerpoint/2010/main" val="29024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dirty="0">
              <a:latin typeface="Times New Roman" pitchFamily="18" charset="0"/>
            </a:endParaRPr>
          </a:p>
        </p:txBody>
      </p:sp>
      <p:sp>
        <p:nvSpPr>
          <p:cNvPr id="67586"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6758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0C93494F-13A8-43E3-B650-DF745530EDE4}" type="datetime1">
              <a:rPr lang="en-US" smtClean="0"/>
              <a:pPr>
                <a:defRPr/>
              </a:pPr>
              <a:t>4/2/2026</a:t>
            </a:fld>
            <a:endParaRPr lang="en-US"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5FC82E2F-9A71-4F3E-9678-B2A6F153D6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655F3C5A-E4C3-4F55-A4F4-2B881871367F}" type="datetime1">
              <a:rPr lang="en-US" smtClean="0"/>
              <a:pPr>
                <a:defRPr/>
              </a:pPr>
              <a:t>4/2/2026</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CB255927-F1E8-46A9-ACA0-62CA7F9C130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759D3FFA-5193-427D-8B9B-245CAE6524C7}" type="datetime1">
              <a:rPr lang="en-US" smtClean="0"/>
              <a:pPr>
                <a:defRPr/>
              </a:pPr>
              <a:t>4/2/2026</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7BDFC87-3233-4CEB-B463-5D091603E9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SmartArt Placeholder 2"/>
          <p:cNvSpPr>
            <a:spLocks noGrp="1"/>
          </p:cNvSpPr>
          <p:nvPr>
            <p:ph type="dgm" idx="1"/>
          </p:nvPr>
        </p:nvSpPr>
        <p:spPr>
          <a:xfrm>
            <a:off x="566738" y="1752600"/>
            <a:ext cx="8001000" cy="4267200"/>
          </a:xfrm>
        </p:spPr>
        <p:txBody>
          <a:bodyPr/>
          <a:lstStyle/>
          <a:p>
            <a:pPr lvl="0"/>
            <a:endParaRPr lang="en-US" noProof="0" dirty="0"/>
          </a:p>
        </p:txBody>
      </p:sp>
      <p:sp>
        <p:nvSpPr>
          <p:cNvPr id="4" name="Rectangle 6"/>
          <p:cNvSpPr>
            <a:spLocks noGrp="1" noChangeArrowheads="1"/>
          </p:cNvSpPr>
          <p:nvPr>
            <p:ph type="dt" sz="half" idx="10"/>
          </p:nvPr>
        </p:nvSpPr>
        <p:spPr>
          <a:ln/>
        </p:spPr>
        <p:txBody>
          <a:bodyPr/>
          <a:lstStyle>
            <a:lvl1pPr>
              <a:defRPr/>
            </a:lvl1pPr>
          </a:lstStyle>
          <a:p>
            <a:pPr>
              <a:defRPr/>
            </a:pPr>
            <a:fld id="{93413354-3E94-4290-A0BA-1DF6B282C4E0}" type="datetime1">
              <a:rPr lang="en-US" smtClean="0"/>
              <a:pPr>
                <a:defRPr/>
              </a:pPr>
              <a:t>4/2/2026</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FDE7D1F1-4C3A-4E9F-A26D-8701EB86BAE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E9F26AA3-F4A4-4B5D-99FC-06C6206109D4}" type="datetime1">
              <a:rPr lang="en-US" smtClean="0"/>
              <a:pPr>
                <a:defRPr/>
              </a:pPr>
              <a:t>4/2/2026</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F34BDBD8-3637-4AB8-BB09-E692A44DFA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7D43CC20-F9D8-4FA0-813B-F7884D70DE09}" type="datetime1">
              <a:rPr lang="en-US" smtClean="0"/>
              <a:pPr>
                <a:defRPr/>
              </a:pPr>
              <a:t>4/2/2026</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14FA5CE7-4A27-4891-A40C-8D1836211E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8677F3E-D979-4B45-96A6-CA86F82EEDAD}" type="datetime1">
              <a:rPr lang="en-US" smtClean="0"/>
              <a:pPr>
                <a:defRPr/>
              </a:pPr>
              <a:t>4/2/2026</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4AD098F8-8303-47EF-8C87-2BB7537B58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09EF9490-0DA9-4B5A-B548-1974EB45AEF0}" type="datetime1">
              <a:rPr lang="en-US" smtClean="0"/>
              <a:pPr>
                <a:defRPr/>
              </a:pPr>
              <a:t>4/2/2026</a:t>
            </a:fld>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8"/>
          <p:cNvSpPr>
            <a:spLocks noGrp="1" noChangeArrowheads="1"/>
          </p:cNvSpPr>
          <p:nvPr>
            <p:ph type="sldNum" sz="quarter" idx="12"/>
          </p:nvPr>
        </p:nvSpPr>
        <p:spPr>
          <a:ln/>
        </p:spPr>
        <p:txBody>
          <a:bodyPr/>
          <a:lstStyle>
            <a:lvl1pPr>
              <a:defRPr/>
            </a:lvl1pPr>
          </a:lstStyle>
          <a:p>
            <a:pPr>
              <a:defRPr/>
            </a:pPr>
            <a:fld id="{F5CD5300-EB48-4489-94A0-9E4BD710099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4F802353-F115-4464-BB0D-17B856BD3AEF}" type="datetime1">
              <a:rPr lang="en-US" smtClean="0"/>
              <a:pPr>
                <a:defRPr/>
              </a:pPr>
              <a:t>4/2/2026</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8"/>
          <p:cNvSpPr>
            <a:spLocks noGrp="1" noChangeArrowheads="1"/>
          </p:cNvSpPr>
          <p:nvPr>
            <p:ph type="sldNum" sz="quarter" idx="12"/>
          </p:nvPr>
        </p:nvSpPr>
        <p:spPr>
          <a:ln/>
        </p:spPr>
        <p:txBody>
          <a:bodyPr/>
          <a:lstStyle>
            <a:lvl1pPr>
              <a:defRPr/>
            </a:lvl1pPr>
          </a:lstStyle>
          <a:p>
            <a:pPr>
              <a:defRPr/>
            </a:pPr>
            <a:fld id="{946A8ABB-0DC4-44E7-A31B-8BE3951FA7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ECB4D8FE-F266-4E98-814C-2DB50B144302}" type="datetime1">
              <a:rPr lang="en-US" smtClean="0"/>
              <a:pPr>
                <a:defRPr/>
              </a:pPr>
              <a:t>4/2/2026</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8"/>
          <p:cNvSpPr>
            <a:spLocks noGrp="1" noChangeArrowheads="1"/>
          </p:cNvSpPr>
          <p:nvPr>
            <p:ph type="sldNum" sz="quarter" idx="12"/>
          </p:nvPr>
        </p:nvSpPr>
        <p:spPr>
          <a:ln/>
        </p:spPr>
        <p:txBody>
          <a:bodyPr/>
          <a:lstStyle>
            <a:lvl1pPr>
              <a:defRPr/>
            </a:lvl1pPr>
          </a:lstStyle>
          <a:p>
            <a:pPr>
              <a:defRPr/>
            </a:pPr>
            <a:fld id="{DA9FF87E-89F1-4E0D-9F53-D61A0B5E8EC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0B93596E-5BDF-4DF4-81C1-80E23BE3C40B}" type="datetime1">
              <a:rPr lang="en-US" smtClean="0"/>
              <a:pPr>
                <a:defRPr/>
              </a:pPr>
              <a:t>4/2/2026</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36D5B4E7-67BF-4D43-A395-19E7E734A74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53090F58-8C29-49C8-8C60-5C8DAAF736A0}" type="datetime1">
              <a:rPr lang="en-US" smtClean="0"/>
              <a:pPr>
                <a:defRPr/>
              </a:pPr>
              <a:t>4/2/2026</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8"/>
          <p:cNvSpPr>
            <a:spLocks noGrp="1" noChangeArrowheads="1"/>
          </p:cNvSpPr>
          <p:nvPr>
            <p:ph type="sldNum" sz="quarter" idx="12"/>
          </p:nvPr>
        </p:nvSpPr>
        <p:spPr>
          <a:ln/>
        </p:spPr>
        <p:txBody>
          <a:bodyPr/>
          <a:lstStyle>
            <a:lvl1pPr>
              <a:defRPr/>
            </a:lvl1pPr>
          </a:lstStyle>
          <a:p>
            <a:pPr>
              <a:defRPr/>
            </a:pPr>
            <a:fld id="{ECCBE411-BDA1-40C3-A247-A359309565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dirty="0">
              <a:latin typeface="Times New Roman" pitchFamily="18" charset="0"/>
            </a:endParaRPr>
          </a:p>
        </p:txBody>
      </p:sp>
      <p:sp>
        <p:nvSpPr>
          <p:cNvPr id="6656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dirty="0"/>
          </a:p>
        </p:txBody>
      </p:sp>
      <p:sp>
        <p:nvSpPr>
          <p:cNvPr id="6656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fld id="{4A317F57-1ADC-4DF1-8754-BABDAEF7F427}" type="datetime1">
              <a:rPr lang="en-US" smtClean="0"/>
              <a:pPr>
                <a:defRPr/>
              </a:pPr>
              <a:t>4/2/2026</a:t>
            </a:fld>
            <a:endParaRPr lang="en-US" dirty="0"/>
          </a:p>
        </p:txBody>
      </p:sp>
      <p:sp>
        <p:nvSpPr>
          <p:cNvPr id="6656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dirty="0"/>
          </a:p>
        </p:txBody>
      </p:sp>
      <p:sp>
        <p:nvSpPr>
          <p:cNvPr id="6656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CB6F13D-D8CF-4F9D-B80A-3D68CADB2E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1QAPPs@ep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assgov.sharepoint.com/:f:/r/sites/DEP-BAW/BAW_Main/BWP/QA%20Files?csf=1&amp;web=1&amp;e=bHGsS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pa.gov/quality/training-courses-quality-assurance-and-quality-control-activiti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assgov.formstack.com/forms/annual_baw_quality_assurance_assessment_for_the_qa_tea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quality/agency-wide-quality-program-docu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chor="ctr"/>
          <a:lstStyle/>
          <a:p>
            <a:pPr algn="ctr" eaLnBrk="1" hangingPunct="1"/>
            <a:br>
              <a:rPr lang="en-US" sz="2800" dirty="0"/>
            </a:br>
            <a:r>
              <a:rPr lang="en-US" sz="2800" dirty="0"/>
              <a:t>Bureau of Air and Waste</a:t>
            </a:r>
            <a:br>
              <a:rPr lang="en-US" dirty="0"/>
            </a:br>
            <a:r>
              <a:rPr lang="en-US" dirty="0"/>
              <a:t>Quality Management System</a:t>
            </a:r>
            <a:br>
              <a:rPr lang="en-US"/>
            </a:br>
            <a:r>
              <a:rPr lang="en-US" sz="2800"/>
              <a:t>QA Team Refresher </a:t>
            </a:r>
            <a:r>
              <a:rPr lang="en-US" sz="2800" dirty="0"/>
              <a:t>Training</a:t>
            </a:r>
            <a:br>
              <a:rPr lang="en-US" sz="2400" dirty="0"/>
            </a:br>
            <a:br>
              <a:rPr lang="en-US" sz="2400" dirty="0"/>
            </a:br>
            <a:endParaRPr lang="en-US" sz="2400" dirty="0"/>
          </a:p>
        </p:txBody>
      </p:sp>
      <p:sp>
        <p:nvSpPr>
          <p:cNvPr id="2" name="Subtitle 1">
            <a:extLst>
              <a:ext uri="{FF2B5EF4-FFF2-40B4-BE49-F238E27FC236}">
                <a16:creationId xmlns:a16="http://schemas.microsoft.com/office/drawing/2014/main" id="{5F791FFD-B146-481C-B9AA-33B1427886F0}"/>
              </a:ext>
            </a:extLst>
          </p:cNvPr>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A9FF87E-89F1-4E0D-9F53-D61A0B5E8ECF}" type="slidenum">
              <a:rPr lang="en-US" smtClean="0"/>
              <a:pPr>
                <a:defRPr/>
              </a:pPr>
              <a:t>1</a:t>
            </a:fld>
            <a:endParaRPr lang="en-US" dirty="0"/>
          </a:p>
        </p:txBody>
      </p:sp>
      <p:pic>
        <p:nvPicPr>
          <p:cNvPr id="5" name="Picture 4">
            <a:extLst>
              <a:ext uri="{FF2B5EF4-FFF2-40B4-BE49-F238E27FC236}">
                <a16:creationId xmlns:a16="http://schemas.microsoft.com/office/drawing/2014/main" id="{3D6EFC4F-887D-40D7-A279-0084EE2AF7C3}"/>
              </a:ext>
            </a:extLst>
          </p:cNvPr>
          <p:cNvPicPr/>
          <p:nvPr/>
        </p:nvPicPr>
        <p:blipFill rotWithShape="1">
          <a:blip r:embed="rId3">
            <a:extLst>
              <a:ext uri="{28A0092B-C50C-407E-A947-70E740481C1C}">
                <a14:useLocalDpi xmlns:a14="http://schemas.microsoft.com/office/drawing/2010/main" val="0"/>
              </a:ext>
            </a:extLst>
          </a:blip>
          <a:srcRect l="829" t="10778" r="7547" b="1945"/>
          <a:stretch/>
        </p:blipFill>
        <p:spPr bwMode="auto">
          <a:xfrm>
            <a:off x="1524000" y="2743199"/>
            <a:ext cx="6306891" cy="3733801"/>
          </a:xfrm>
          <a:prstGeom prst="rect">
            <a:avLst/>
          </a:prstGeom>
          <a:noFill/>
          <a:ln w="1270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F08F53-CF47-4E69-B971-5D59CD3EA88C}"/>
              </a:ext>
            </a:extLst>
          </p:cNvPr>
          <p:cNvSpPr txBox="1"/>
          <p:nvPr/>
        </p:nvSpPr>
        <p:spPr>
          <a:xfrm>
            <a:off x="76200" y="6537499"/>
            <a:ext cx="1219200" cy="184666"/>
          </a:xfrm>
          <a:prstGeom prst="rect">
            <a:avLst/>
          </a:prstGeom>
          <a:noFill/>
        </p:spPr>
        <p:txBody>
          <a:bodyPr wrap="square" lIns="91440" tIns="45720" rIns="91440" bIns="45720" rtlCol="0" anchor="t">
            <a:spAutoFit/>
          </a:bodyPr>
          <a:lstStyle/>
          <a:p>
            <a:r>
              <a:rPr lang="en-US" sz="600" dirty="0">
                <a:latin typeface="+mj-lt"/>
              </a:rPr>
              <a:t>Rev. 02/2026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574675" y="304800"/>
            <a:ext cx="8001000" cy="1143000"/>
          </a:xfrm>
        </p:spPr>
        <p:txBody>
          <a:bodyPr anchor="ctr" anchorCtr="0"/>
          <a:lstStyle/>
          <a:p>
            <a:pPr eaLnBrk="1" hangingPunct="1"/>
            <a:r>
              <a:rPr lang="en-US" dirty="0"/>
              <a:t>QMS is the method</a:t>
            </a:r>
          </a:p>
        </p:txBody>
      </p:sp>
      <p:sp>
        <p:nvSpPr>
          <p:cNvPr id="10243" name="Content Placeholder 2"/>
          <p:cNvSpPr>
            <a:spLocks noGrp="1"/>
          </p:cNvSpPr>
          <p:nvPr>
            <p:ph idx="4294967295"/>
          </p:nvPr>
        </p:nvSpPr>
        <p:spPr>
          <a:xfrm>
            <a:off x="762000" y="1828800"/>
            <a:ext cx="7772400" cy="4267200"/>
          </a:xfrm>
          <a:ln>
            <a:noFill/>
          </a:ln>
        </p:spPr>
        <p:txBody>
          <a:bodyPr/>
          <a:lstStyle/>
          <a:p>
            <a:pPr marL="812800" indent="-342900" eaLnBrk="1" hangingPunct="1">
              <a:buFont typeface="Wingdings" panose="05000000000000000000" pitchFamily="2" charset="2"/>
              <a:buChar char="q"/>
            </a:pPr>
            <a:r>
              <a:rPr lang="en-US" sz="2200" dirty="0"/>
              <a:t>The QMS ensures the information system is </a:t>
            </a:r>
            <a:r>
              <a:rPr lang="en-US" sz="2200" dirty="0">
                <a:solidFill>
                  <a:schemeClr val="accent4"/>
                </a:solidFill>
                <a:cs typeface="Times New Roman" pitchFamily="18" charset="0"/>
              </a:rPr>
              <a:t>institutionally supported </a:t>
            </a:r>
            <a:r>
              <a:rPr lang="en-US" sz="2200" dirty="0">
                <a:cs typeface="Times New Roman" pitchFamily="18" charset="0"/>
              </a:rPr>
              <a:t>(financially, </a:t>
            </a:r>
            <a:r>
              <a:rPr lang="en-US" sz="2200" dirty="0"/>
              <a:t>administratively, and technically) to meet needs for information management, training, assessment and continuous improvement of information systems.</a:t>
            </a:r>
          </a:p>
          <a:p>
            <a:pPr marL="812800" indent="-342900" eaLnBrk="1" hangingPunct="1">
              <a:buFont typeface="Wingdings" panose="05000000000000000000" pitchFamily="2" charset="2"/>
              <a:buChar char="q"/>
            </a:pPr>
            <a:endParaRPr lang="en-US" sz="2200" dirty="0"/>
          </a:p>
          <a:p>
            <a:pPr marL="812800" indent="-342900" eaLnBrk="1" hangingPunct="1">
              <a:buFont typeface="Wingdings" panose="05000000000000000000" pitchFamily="2" charset="2"/>
              <a:buChar char="q"/>
            </a:pPr>
            <a:r>
              <a:rPr lang="en-US" sz="2200" dirty="0"/>
              <a:t>The QMS applies to all </a:t>
            </a:r>
            <a:r>
              <a:rPr lang="en-US" sz="2200" b="1" dirty="0"/>
              <a:t>Federally-funded</a:t>
            </a:r>
            <a:r>
              <a:rPr lang="en-US" sz="2200" dirty="0"/>
              <a:t> projects that involve environmental data operations.</a:t>
            </a:r>
          </a:p>
          <a:p>
            <a:pPr indent="0" eaLnBrk="1" hangingPunct="1">
              <a:buNone/>
            </a:pPr>
            <a:r>
              <a:rPr lang="en-US" sz="2200" dirty="0"/>
              <a:t>  </a:t>
            </a:r>
          </a:p>
          <a:p>
            <a:pPr eaLnBrk="1" hangingPunct="1"/>
            <a:endParaRPr lang="en-US" dirty="0"/>
          </a:p>
        </p:txBody>
      </p:sp>
      <p:sp>
        <p:nvSpPr>
          <p:cNvPr id="4" name="Slide Number Placeholder 3"/>
          <p:cNvSpPr>
            <a:spLocks noGrp="1"/>
          </p:cNvSpPr>
          <p:nvPr>
            <p:ph type="sldNum" sz="quarter" idx="12"/>
          </p:nvPr>
        </p:nvSpPr>
        <p:spPr/>
        <p:txBody>
          <a:bodyPr/>
          <a:lstStyle/>
          <a:p>
            <a:pPr>
              <a:defRPr/>
            </a:pPr>
            <a:fld id="{DA9FF87E-89F1-4E0D-9F53-D61A0B5E8ECF}"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ctr"/>
          <a:lstStyle/>
          <a:p>
            <a:pPr eaLnBrk="1" hangingPunct="1"/>
            <a:r>
              <a:rPr lang="en-US" dirty="0"/>
              <a:t>What is our QMS?</a:t>
            </a:r>
          </a:p>
        </p:txBody>
      </p:sp>
      <p:sp>
        <p:nvSpPr>
          <p:cNvPr id="4099" name="Rectangle 3"/>
          <p:cNvSpPr>
            <a:spLocks noGrp="1" noChangeArrowheads="1"/>
          </p:cNvSpPr>
          <p:nvPr>
            <p:ph type="body" idx="4294967295"/>
          </p:nvPr>
        </p:nvSpPr>
        <p:spPr>
          <a:xfrm>
            <a:off x="609600" y="1905000"/>
            <a:ext cx="8153400" cy="4343400"/>
          </a:xfrm>
        </p:spPr>
        <p:txBody>
          <a:bodyPr/>
          <a:lstStyle/>
          <a:p>
            <a:pPr eaLnBrk="1" hangingPunct="1"/>
            <a:r>
              <a:rPr lang="en-US" sz="2200" dirty="0"/>
              <a:t>MassDEP’s Quality Management Plan (QMP)</a:t>
            </a:r>
          </a:p>
          <a:p>
            <a:pPr eaLnBrk="1" hangingPunct="1"/>
            <a:r>
              <a:rPr lang="en-US" sz="2200" dirty="0"/>
              <a:t>BAW Quality Assurance Project Plans (QAPPs) </a:t>
            </a:r>
            <a:r>
              <a:rPr lang="en-US" sz="2200" i="1" dirty="0">
                <a:cs typeface="Times New Roman" pitchFamily="18" charset="0"/>
              </a:rPr>
              <a:t> </a:t>
            </a:r>
          </a:p>
          <a:p>
            <a:pPr eaLnBrk="1" hangingPunct="1"/>
            <a:r>
              <a:rPr lang="en-US" sz="2200" dirty="0"/>
              <a:t>BAW Quality Management Team</a:t>
            </a:r>
          </a:p>
          <a:p>
            <a:pPr eaLnBrk="1" hangingPunct="1"/>
            <a:r>
              <a:rPr lang="en-US" sz="2200" dirty="0"/>
              <a:t>BAW Annual QA Self-Assessment</a:t>
            </a:r>
          </a:p>
          <a:p>
            <a:pPr eaLnBrk="1" hangingPunct="1"/>
            <a:r>
              <a:rPr lang="en-US" sz="2200" dirty="0"/>
              <a:t>EPA Quality System Audit</a:t>
            </a:r>
          </a:p>
          <a:p>
            <a:pPr marL="0" indent="0" eaLnBrk="1" hangingPunct="1">
              <a:buNone/>
            </a:pPr>
            <a:endParaRPr lang="en-US" sz="2200" dirty="0"/>
          </a:p>
          <a:p>
            <a:pPr marL="0" indent="0" eaLnBrk="1" hangingPunct="1">
              <a:buNone/>
            </a:pPr>
            <a:r>
              <a:rPr lang="en-US" sz="2200" dirty="0"/>
              <a:t>For MassDEP, the QMS (above) reflects our existing procedures,  policies, organizational structure, training, guidance, and management structure that makes sure our work gets done and documented properly.</a:t>
            </a:r>
          </a:p>
        </p:txBody>
      </p:sp>
      <p:sp>
        <p:nvSpPr>
          <p:cNvPr id="4" name="Slide Number Placeholder 3"/>
          <p:cNvSpPr>
            <a:spLocks noGrp="1"/>
          </p:cNvSpPr>
          <p:nvPr>
            <p:ph type="sldNum" sz="quarter" idx="12"/>
          </p:nvPr>
        </p:nvSpPr>
        <p:spPr/>
        <p:txBody>
          <a:bodyPr/>
          <a:lstStyle/>
          <a:p>
            <a:pPr>
              <a:defRPr/>
            </a:pPr>
            <a:fld id="{DA9FF87E-89F1-4E0D-9F53-D61A0B5E8ECF}"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9600" y="228600"/>
            <a:ext cx="7772400" cy="1143000"/>
          </a:xfrm>
        </p:spPr>
        <p:txBody>
          <a:bodyPr anchor="ctr"/>
          <a:lstStyle/>
          <a:p>
            <a:pPr eaLnBrk="1" hangingPunct="1"/>
            <a:r>
              <a:rPr lang="en-US" dirty="0"/>
              <a:t>MassDEP’s Quality Management Plan (QMP)</a:t>
            </a:r>
          </a:p>
        </p:txBody>
      </p:sp>
      <p:sp>
        <p:nvSpPr>
          <p:cNvPr id="11267" name="Rectangle 3"/>
          <p:cNvSpPr>
            <a:spLocks noGrp="1" noChangeArrowheads="1"/>
          </p:cNvSpPr>
          <p:nvPr>
            <p:ph type="body" idx="4294967295"/>
          </p:nvPr>
        </p:nvSpPr>
        <p:spPr>
          <a:xfrm>
            <a:off x="609600" y="1763551"/>
            <a:ext cx="7772400" cy="5105400"/>
          </a:xfrm>
        </p:spPr>
        <p:txBody>
          <a:bodyPr/>
          <a:lstStyle/>
          <a:p>
            <a:pPr eaLnBrk="1" hangingPunct="1">
              <a:spcBef>
                <a:spcPts val="0"/>
              </a:spcBef>
              <a:spcAft>
                <a:spcPts val="1200"/>
              </a:spcAft>
            </a:pPr>
            <a:r>
              <a:rPr lang="en-US" sz="2200" dirty="0"/>
              <a:t>A QMP must be approved by EPA every 5 years.</a:t>
            </a:r>
          </a:p>
          <a:p>
            <a:pPr eaLnBrk="1" hangingPunct="1">
              <a:spcBef>
                <a:spcPts val="0"/>
              </a:spcBef>
              <a:spcAft>
                <a:spcPts val="1200"/>
              </a:spcAft>
            </a:pPr>
            <a:r>
              <a:rPr lang="en-US" sz="2200" dirty="0"/>
              <a:t>Our QMP describes how DEP meets EPA’s QA requirements including:</a:t>
            </a:r>
          </a:p>
          <a:p>
            <a:pPr lvl="1" eaLnBrk="1" hangingPunct="1">
              <a:spcBef>
                <a:spcPts val="0"/>
              </a:spcBef>
              <a:spcAft>
                <a:spcPts val="600"/>
              </a:spcAft>
            </a:pPr>
            <a:r>
              <a:rPr lang="en-US" sz="1600" dirty="0"/>
              <a:t>Organization and approval processes</a:t>
            </a:r>
          </a:p>
          <a:p>
            <a:pPr lvl="1" eaLnBrk="1" hangingPunct="1">
              <a:spcBef>
                <a:spcPts val="0"/>
              </a:spcBef>
              <a:spcAft>
                <a:spcPts val="600"/>
              </a:spcAft>
            </a:pPr>
            <a:r>
              <a:rPr lang="en-US" sz="1600" dirty="0"/>
              <a:t>Training, procurement and documentation</a:t>
            </a:r>
          </a:p>
          <a:p>
            <a:pPr lvl="1" eaLnBrk="1" hangingPunct="1">
              <a:spcBef>
                <a:spcPts val="0"/>
              </a:spcBef>
              <a:spcAft>
                <a:spcPts val="600"/>
              </a:spcAft>
            </a:pPr>
            <a:r>
              <a:rPr lang="en-US" sz="1600" dirty="0"/>
              <a:t>Contents, approvals, and resources for QA project plans (QAPPs) for specific projects that are subject to EPA’s QA requirements</a:t>
            </a:r>
          </a:p>
          <a:p>
            <a:pPr lvl="1" eaLnBrk="1" hangingPunct="1">
              <a:spcBef>
                <a:spcPts val="0"/>
              </a:spcBef>
              <a:spcAft>
                <a:spcPts val="600"/>
              </a:spcAft>
            </a:pPr>
            <a:r>
              <a:rPr lang="en-US" sz="1600" dirty="0"/>
              <a:t>List of such projects (updated annually)</a:t>
            </a:r>
          </a:p>
          <a:p>
            <a:pPr eaLnBrk="1" hangingPunct="1">
              <a:spcBef>
                <a:spcPts val="0"/>
              </a:spcBef>
              <a:spcAft>
                <a:spcPts val="1200"/>
              </a:spcAft>
            </a:pPr>
            <a:r>
              <a:rPr lang="en-US" sz="2200" dirty="0"/>
              <a:t>The Bureau of Planning and Evaluation (BPE) is responsible for the QMP along with bureau QA teams. It is signed by the Assistant Commissioners for each bureau. </a:t>
            </a:r>
          </a:p>
          <a:p>
            <a:pPr eaLnBrk="1" hangingPunct="1"/>
            <a:endParaRPr lang="en-US" sz="2800" dirty="0"/>
          </a:p>
        </p:txBody>
      </p:sp>
    </p:spTree>
    <p:extLst>
      <p:ext uri="{BB962C8B-B14F-4D97-AF65-F5344CB8AC3E}">
        <p14:creationId xmlns:p14="http://schemas.microsoft.com/office/powerpoint/2010/main" val="50086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When is a QAPP needed?</a:t>
            </a:r>
          </a:p>
        </p:txBody>
      </p:sp>
      <p:sp>
        <p:nvSpPr>
          <p:cNvPr id="3" name="Content Placeholder 2"/>
          <p:cNvSpPr>
            <a:spLocks noGrp="1"/>
          </p:cNvSpPr>
          <p:nvPr>
            <p:ph idx="1"/>
          </p:nvPr>
        </p:nvSpPr>
        <p:spPr/>
        <p:txBody>
          <a:bodyPr/>
          <a:lstStyle/>
          <a:p>
            <a:pPr eaLnBrk="1" hangingPunct="1">
              <a:spcBef>
                <a:spcPts val="0"/>
              </a:spcBef>
              <a:spcAft>
                <a:spcPts val="1200"/>
              </a:spcAft>
            </a:pPr>
            <a:r>
              <a:rPr lang="en-US" sz="2000" dirty="0"/>
              <a:t>We must produce a QAPP when BAW is collecting data, analyzing data, or building a data system for a federally-funded activity OR when a model is being applied to data collection for which MassDEP is receiving federal funds.</a:t>
            </a:r>
          </a:p>
          <a:p>
            <a:pPr eaLnBrk="1" hangingPunct="1">
              <a:spcBef>
                <a:spcPts val="0"/>
              </a:spcBef>
              <a:spcAft>
                <a:spcPts val="1200"/>
              </a:spcAft>
            </a:pPr>
            <a:r>
              <a:rPr lang="en-US" sz="2000" dirty="0"/>
              <a:t>All of our currently active QAPPS are for air monitoring (Air </a:t>
            </a:r>
            <a:r>
              <a:rPr lang="en-US" sz="2000"/>
              <a:t>Assessment Branch in Lawrence), except for one (IRA QAPP – Air and Climate Division in Boston).  In the past they have </a:t>
            </a:r>
            <a:r>
              <a:rPr lang="en-US" sz="2000" dirty="0"/>
              <a:t>been for federally-funded data systems or special studies like mercury in fish.</a:t>
            </a:r>
          </a:p>
          <a:p>
            <a:pPr eaLnBrk="1" hangingPunct="1">
              <a:spcBef>
                <a:spcPts val="0"/>
              </a:spcBef>
              <a:spcAft>
                <a:spcPts val="1200"/>
              </a:spcAft>
            </a:pPr>
            <a:r>
              <a:rPr lang="en-US" sz="2000" dirty="0"/>
              <a:t>If you have (or are thinking about getting) a new federal grant that funds collecting or analyzing environmental data or building a data system, you need to plan for a QAPP.  </a:t>
            </a:r>
          </a:p>
          <a:p>
            <a:pPr lvl="0">
              <a:spcBef>
                <a:spcPts val="0"/>
              </a:spcBef>
              <a:spcAft>
                <a:spcPts val="1200"/>
              </a:spcAft>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13</a:t>
            </a:fld>
            <a:endParaRPr lang="en-US" dirty="0"/>
          </a:p>
        </p:txBody>
      </p:sp>
    </p:spTree>
    <p:extLst>
      <p:ext uri="{BB962C8B-B14F-4D97-AF65-F5344CB8AC3E}">
        <p14:creationId xmlns:p14="http://schemas.microsoft.com/office/powerpoint/2010/main" val="66909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What is a QAPP?</a:t>
            </a:r>
          </a:p>
        </p:txBody>
      </p:sp>
      <p:sp>
        <p:nvSpPr>
          <p:cNvPr id="3" name="Content Placeholder 2"/>
          <p:cNvSpPr>
            <a:spLocks noGrp="1"/>
          </p:cNvSpPr>
          <p:nvPr>
            <p:ph idx="1"/>
          </p:nvPr>
        </p:nvSpPr>
        <p:spPr/>
        <p:txBody>
          <a:bodyPr/>
          <a:lstStyle/>
          <a:p>
            <a:pPr eaLnBrk="1" hangingPunct="1">
              <a:spcBef>
                <a:spcPts val="0"/>
              </a:spcBef>
              <a:spcAft>
                <a:spcPts val="1200"/>
              </a:spcAft>
            </a:pPr>
            <a:r>
              <a:rPr lang="en-US" sz="2200" dirty="0"/>
              <a:t>A Quality Assurance Project Plan (QAPP) sets out the data quality objectives for each individual “data operation” in a federally-funded project and how we will meet them. </a:t>
            </a:r>
          </a:p>
          <a:p>
            <a:pPr eaLnBrk="1" hangingPunct="1">
              <a:spcBef>
                <a:spcPts val="0"/>
              </a:spcBef>
              <a:spcAft>
                <a:spcPts val="1200"/>
              </a:spcAft>
            </a:pPr>
            <a:r>
              <a:rPr lang="en-US" sz="2200" dirty="0"/>
              <a:t>A QAPP must cover . . .</a:t>
            </a:r>
          </a:p>
          <a:p>
            <a:pPr lvl="1" eaLnBrk="1" hangingPunct="1"/>
            <a:r>
              <a:rPr lang="en-US" sz="1600" dirty="0"/>
              <a:t>specific procedures such as sampling methods, analytical methods, instrument testing/maintenance/calibration, QC, data management, review, and validation</a:t>
            </a:r>
          </a:p>
          <a:p>
            <a:pPr lvl="1" eaLnBrk="1" hangingPunct="1"/>
            <a:r>
              <a:rPr lang="en-US" sz="1600" dirty="0"/>
              <a:t>QA roles and responsibilities for staff and managers, including independence of assessors</a:t>
            </a:r>
          </a:p>
          <a:p>
            <a:pPr lvl="1" eaLnBrk="1" hangingPunct="1"/>
            <a:r>
              <a:rPr lang="en-US" sz="1600" dirty="0"/>
              <a:t>training, documentation, and SOPs</a:t>
            </a:r>
          </a:p>
          <a:p>
            <a:pPr lvl="1" eaLnBrk="1" hangingPunct="1"/>
            <a:r>
              <a:rPr lang="en-US" sz="1600" dirty="0"/>
              <a:t>assessment of the plan, oversight, and how problems are handled</a:t>
            </a:r>
          </a:p>
          <a:p>
            <a:pPr eaLnBrk="1" hangingPunct="1"/>
            <a:endParaRPr lang="en-US" sz="2400" dirty="0"/>
          </a:p>
          <a:p>
            <a:pPr lvl="0"/>
            <a:endParaRPr lang="en-US" sz="2400" dirty="0"/>
          </a:p>
          <a:p>
            <a:pPr lvl="0"/>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14</a:t>
            </a:fld>
            <a:endParaRPr lang="en-US" dirty="0"/>
          </a:p>
        </p:txBody>
      </p:sp>
    </p:spTree>
    <p:extLst>
      <p:ext uri="{BB962C8B-B14F-4D97-AF65-F5344CB8AC3E}">
        <p14:creationId xmlns:p14="http://schemas.microsoft.com/office/powerpoint/2010/main" val="94397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Who approves a QAPP? </a:t>
            </a:r>
          </a:p>
        </p:txBody>
      </p:sp>
      <p:sp>
        <p:nvSpPr>
          <p:cNvPr id="3" name="Content Placeholder 2"/>
          <p:cNvSpPr>
            <a:spLocks noGrp="1"/>
          </p:cNvSpPr>
          <p:nvPr>
            <p:ph idx="1"/>
          </p:nvPr>
        </p:nvSpPr>
        <p:spPr/>
        <p:txBody>
          <a:bodyPr/>
          <a:lstStyle/>
          <a:p>
            <a:pPr lvl="0">
              <a:spcBef>
                <a:spcPts val="0"/>
              </a:spcBef>
              <a:spcAft>
                <a:spcPts val="1200"/>
              </a:spcAft>
            </a:pPr>
            <a:r>
              <a:rPr lang="en-US" sz="2200" dirty="0"/>
              <a:t>Each QAPP has to be signed by the Project Manager and approved by a BAW Quality Assurance Scientist, the DD, and AC and any others indicated in the QAPP. </a:t>
            </a:r>
          </a:p>
          <a:p>
            <a:pPr lvl="0">
              <a:spcBef>
                <a:spcPts val="0"/>
              </a:spcBef>
              <a:spcAft>
                <a:spcPts val="1200"/>
              </a:spcAft>
            </a:pPr>
            <a:r>
              <a:rPr lang="en-US" sz="2200" dirty="0"/>
              <a:t>The QAPP must be approved by EPA before work can begin on new federally-funded projects. </a:t>
            </a:r>
          </a:p>
          <a:p>
            <a:pPr lvl="0">
              <a:spcBef>
                <a:spcPts val="0"/>
              </a:spcBef>
              <a:spcAft>
                <a:spcPts val="1200"/>
              </a:spcAft>
            </a:pPr>
            <a:r>
              <a:rPr lang="en-US" sz="2200" dirty="0"/>
              <a:t>Substantial QAPP revisions also require EPA approval. </a:t>
            </a:r>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15</a:t>
            </a:fld>
            <a:endParaRPr lang="en-US" dirty="0"/>
          </a:p>
        </p:txBody>
      </p:sp>
    </p:spTree>
    <p:extLst>
      <p:ext uri="{BB962C8B-B14F-4D97-AF65-F5344CB8AC3E}">
        <p14:creationId xmlns:p14="http://schemas.microsoft.com/office/powerpoint/2010/main" val="401874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What is the BAW QA Team? </a:t>
            </a:r>
          </a:p>
        </p:txBody>
      </p:sp>
      <p:sp>
        <p:nvSpPr>
          <p:cNvPr id="3" name="Content Placeholder 2"/>
          <p:cNvSpPr>
            <a:spLocks noGrp="1"/>
          </p:cNvSpPr>
          <p:nvPr>
            <p:ph idx="1"/>
          </p:nvPr>
        </p:nvSpPr>
        <p:spPr/>
        <p:txBody>
          <a:bodyPr/>
          <a:lstStyle/>
          <a:p>
            <a:pPr lvl="0">
              <a:spcBef>
                <a:spcPts val="0"/>
              </a:spcBef>
              <a:spcAft>
                <a:spcPts val="1200"/>
              </a:spcAft>
            </a:pPr>
            <a:r>
              <a:rPr lang="en-US" sz="2200" dirty="0"/>
              <a:t>Each bureau has a QA Team that reports to the BPA AC (Ann Lowery) and DEP QA Coordinator (Jesse Grant).</a:t>
            </a:r>
          </a:p>
          <a:p>
            <a:pPr lvl="0">
              <a:spcBef>
                <a:spcPts val="0"/>
              </a:spcBef>
              <a:spcAft>
                <a:spcPts val="1200"/>
              </a:spcAft>
            </a:pPr>
            <a:r>
              <a:rPr lang="en-US" sz="2200" dirty="0"/>
              <a:t>BAW’s team includes the AC, DDs, a QA Manager, QA Scientists, and the DDD for the Air Assessment Branch who is the Project Manager for the AAB QAPPs. </a:t>
            </a:r>
          </a:p>
          <a:p>
            <a:pPr lvl="0">
              <a:spcBef>
                <a:spcPts val="0"/>
              </a:spcBef>
              <a:spcAft>
                <a:spcPts val="1200"/>
              </a:spcAft>
            </a:pPr>
            <a:r>
              <a:rPr lang="en-US" sz="2200" dirty="0"/>
              <a:t>Responsibility for following QA requirements must be written in the EPRS (or </a:t>
            </a:r>
            <a:r>
              <a:rPr lang="en-US" sz="2200" dirty="0" err="1"/>
              <a:t>MassPerform</a:t>
            </a:r>
            <a:r>
              <a:rPr lang="en-US" sz="2200" dirty="0"/>
              <a:t> for managers) for the QA Team and any staff working under a QAPP or with specific QA responsibilities under the QMP.</a:t>
            </a:r>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16</a:t>
            </a:fld>
            <a:endParaRPr lang="en-US" dirty="0"/>
          </a:p>
        </p:txBody>
      </p:sp>
    </p:spTree>
    <p:extLst>
      <p:ext uri="{BB962C8B-B14F-4D97-AF65-F5344CB8AC3E}">
        <p14:creationId xmlns:p14="http://schemas.microsoft.com/office/powerpoint/2010/main" val="19477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What does the QA Team do? </a:t>
            </a:r>
          </a:p>
        </p:txBody>
      </p:sp>
      <p:sp>
        <p:nvSpPr>
          <p:cNvPr id="3" name="Content Placeholder 2"/>
          <p:cNvSpPr>
            <a:spLocks noGrp="1"/>
          </p:cNvSpPr>
          <p:nvPr>
            <p:ph idx="1"/>
          </p:nvPr>
        </p:nvSpPr>
        <p:spPr/>
        <p:txBody>
          <a:bodyPr/>
          <a:lstStyle/>
          <a:p>
            <a:pPr lvl="0">
              <a:spcBef>
                <a:spcPts val="0"/>
              </a:spcBef>
              <a:spcAft>
                <a:spcPts val="1200"/>
              </a:spcAft>
            </a:pPr>
            <a:r>
              <a:rPr lang="en-US" sz="2200" dirty="0"/>
              <a:t>Identify projects that require QAPPS</a:t>
            </a:r>
          </a:p>
          <a:p>
            <a:pPr lvl="0">
              <a:spcBef>
                <a:spcPts val="0"/>
              </a:spcBef>
              <a:spcAft>
                <a:spcPts val="1200"/>
              </a:spcAft>
            </a:pPr>
            <a:r>
              <a:rPr lang="en-US" sz="2200" dirty="0"/>
              <a:t>Review/approve QAPPS</a:t>
            </a:r>
          </a:p>
          <a:p>
            <a:pPr lvl="0">
              <a:spcBef>
                <a:spcPts val="0"/>
              </a:spcBef>
              <a:spcAft>
                <a:spcPts val="1200"/>
              </a:spcAft>
            </a:pPr>
            <a:r>
              <a:rPr lang="en-US" sz="2200" dirty="0"/>
              <a:t>Help update the QMP</a:t>
            </a:r>
          </a:p>
          <a:p>
            <a:pPr lvl="0">
              <a:spcBef>
                <a:spcPts val="0"/>
              </a:spcBef>
              <a:spcAft>
                <a:spcPts val="1200"/>
              </a:spcAft>
            </a:pPr>
            <a:r>
              <a:rPr lang="en-US" sz="2200" dirty="0"/>
              <a:t>Conduct Annual QA Assessment</a:t>
            </a:r>
          </a:p>
          <a:p>
            <a:pPr lvl="0">
              <a:spcBef>
                <a:spcPts val="0"/>
              </a:spcBef>
              <a:spcAft>
                <a:spcPts val="1200"/>
              </a:spcAft>
            </a:pPr>
            <a:r>
              <a:rPr lang="en-US" sz="2200" dirty="0"/>
              <a:t>Ensure QA problems are identified and addressed</a:t>
            </a:r>
          </a:p>
          <a:p>
            <a:pPr lvl="0">
              <a:spcBef>
                <a:spcPts val="0"/>
              </a:spcBef>
              <a:spcAft>
                <a:spcPts val="1200"/>
              </a:spcAft>
            </a:pPr>
            <a:r>
              <a:rPr lang="en-US" sz="2200" dirty="0"/>
              <a:t>Assign qualified staff to QA work</a:t>
            </a:r>
          </a:p>
          <a:p>
            <a:pPr lvl="0">
              <a:spcBef>
                <a:spcPts val="0"/>
              </a:spcBef>
              <a:spcAft>
                <a:spcPts val="1200"/>
              </a:spcAft>
            </a:pPr>
            <a:r>
              <a:rPr lang="en-US" sz="2200" dirty="0"/>
              <a:t>Ensure adequate QA training</a:t>
            </a:r>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17</a:t>
            </a:fld>
            <a:endParaRPr lang="en-US" dirty="0"/>
          </a:p>
        </p:txBody>
      </p:sp>
    </p:spTree>
    <p:extLst>
      <p:ext uri="{BB962C8B-B14F-4D97-AF65-F5344CB8AC3E}">
        <p14:creationId xmlns:p14="http://schemas.microsoft.com/office/powerpoint/2010/main" val="183391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Role of Assistant Commissioner</a:t>
            </a:r>
          </a:p>
        </p:txBody>
      </p:sp>
      <p:sp>
        <p:nvSpPr>
          <p:cNvPr id="3" name="Content Placeholder 2"/>
          <p:cNvSpPr>
            <a:spLocks noGrp="1"/>
          </p:cNvSpPr>
          <p:nvPr>
            <p:ph idx="1"/>
          </p:nvPr>
        </p:nvSpPr>
        <p:spPr/>
        <p:txBody>
          <a:bodyPr/>
          <a:lstStyle/>
          <a:p>
            <a:pPr>
              <a:spcBef>
                <a:spcPts val="0"/>
              </a:spcBef>
              <a:spcAft>
                <a:spcPts val="1200"/>
              </a:spcAft>
            </a:pPr>
            <a:r>
              <a:rPr lang="en-US" sz="1600" dirty="0"/>
              <a:t>Ultimate responsibility for QA activities in the bureau</a:t>
            </a:r>
          </a:p>
          <a:p>
            <a:pPr>
              <a:spcBef>
                <a:spcPts val="0"/>
              </a:spcBef>
              <a:spcAft>
                <a:spcPts val="1200"/>
              </a:spcAft>
            </a:pPr>
            <a:r>
              <a:rPr lang="en-US" sz="1600" dirty="0"/>
              <a:t>Approve/sign the MassDEP QMP and confirm that BAW QA priorities are addressed</a:t>
            </a:r>
          </a:p>
          <a:p>
            <a:pPr>
              <a:spcBef>
                <a:spcPts val="0"/>
              </a:spcBef>
              <a:spcAft>
                <a:spcPts val="1200"/>
              </a:spcAft>
            </a:pPr>
            <a:r>
              <a:rPr lang="en-US" sz="1600" dirty="0"/>
              <a:t>Review QAPPs for: </a:t>
            </a:r>
          </a:p>
          <a:p>
            <a:pPr lvl="1">
              <a:spcBef>
                <a:spcPts val="0"/>
              </a:spcBef>
              <a:spcAft>
                <a:spcPts val="1200"/>
              </a:spcAft>
            </a:pPr>
            <a:r>
              <a:rPr lang="en-US" sz="1200" dirty="0"/>
              <a:t>feasibility of implementation </a:t>
            </a:r>
          </a:p>
          <a:p>
            <a:pPr lvl="1">
              <a:spcBef>
                <a:spcPts val="0"/>
              </a:spcBef>
              <a:spcAft>
                <a:spcPts val="1200"/>
              </a:spcAft>
            </a:pPr>
            <a:r>
              <a:rPr lang="en-US" sz="1200" dirty="0"/>
              <a:t>consistency with bureau goals, priorities &amp; objectives</a:t>
            </a:r>
          </a:p>
          <a:p>
            <a:pPr lvl="1">
              <a:spcBef>
                <a:spcPts val="0"/>
              </a:spcBef>
              <a:spcAft>
                <a:spcPts val="1200"/>
              </a:spcAft>
            </a:pPr>
            <a:r>
              <a:rPr lang="en-US" sz="1200" dirty="0"/>
              <a:t>consistency with federal grant objectives and EPA requirements for QAPP development </a:t>
            </a:r>
          </a:p>
          <a:p>
            <a:pPr>
              <a:spcBef>
                <a:spcPts val="0"/>
              </a:spcBef>
              <a:spcAft>
                <a:spcPts val="1200"/>
              </a:spcAft>
            </a:pPr>
            <a:r>
              <a:rPr lang="en-US" sz="1600" dirty="0"/>
              <a:t>Resolve differences between QA Team and other staff/managers and make final decisions on whether QAPPs are needed</a:t>
            </a:r>
          </a:p>
          <a:p>
            <a:pPr>
              <a:spcBef>
                <a:spcPts val="0"/>
              </a:spcBef>
              <a:spcAft>
                <a:spcPts val="1200"/>
              </a:spcAft>
            </a:pPr>
            <a:r>
              <a:rPr lang="en-US" sz="1600" dirty="0"/>
              <a:t>Allocate BAW resources in accordance with QAPP requirements </a:t>
            </a:r>
          </a:p>
          <a:p>
            <a:pPr>
              <a:spcBef>
                <a:spcPts val="0"/>
              </a:spcBef>
              <a:spcAft>
                <a:spcPts val="1200"/>
              </a:spcAft>
            </a:pPr>
            <a:r>
              <a:rPr lang="en-US" sz="1600" dirty="0"/>
              <a:t>Ensure appropriate bureau/regional participation in assessments of the QMS</a:t>
            </a:r>
          </a:p>
          <a:p>
            <a:endParaRPr lang="en-US" sz="16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18</a:t>
            </a:fld>
            <a:endParaRPr lang="en-US" dirty="0"/>
          </a:p>
        </p:txBody>
      </p:sp>
    </p:spTree>
    <p:extLst>
      <p:ext uri="{BB962C8B-B14F-4D97-AF65-F5344CB8AC3E}">
        <p14:creationId xmlns:p14="http://schemas.microsoft.com/office/powerpoint/2010/main" val="2550104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Role of Division Directors</a:t>
            </a:r>
          </a:p>
        </p:txBody>
      </p:sp>
      <p:sp>
        <p:nvSpPr>
          <p:cNvPr id="3" name="Content Placeholder 2"/>
          <p:cNvSpPr>
            <a:spLocks noGrp="1"/>
          </p:cNvSpPr>
          <p:nvPr>
            <p:ph idx="1"/>
          </p:nvPr>
        </p:nvSpPr>
        <p:spPr/>
        <p:txBody>
          <a:bodyPr/>
          <a:lstStyle/>
          <a:p>
            <a:pPr>
              <a:spcBef>
                <a:spcPts val="0"/>
              </a:spcBef>
              <a:spcAft>
                <a:spcPts val="1200"/>
              </a:spcAft>
            </a:pPr>
            <a:r>
              <a:rPr lang="en-US" sz="1600" dirty="0"/>
              <a:t>Assign a qualified Project Managers</a:t>
            </a:r>
          </a:p>
          <a:p>
            <a:pPr>
              <a:spcBef>
                <a:spcPts val="0"/>
              </a:spcBef>
              <a:spcAft>
                <a:spcPts val="1200"/>
              </a:spcAft>
            </a:pPr>
            <a:r>
              <a:rPr lang="en-US" sz="1600" dirty="0"/>
              <a:t>Ensure that Project Managers develop QAPPs in a timely manner and update QAPPs as needed</a:t>
            </a:r>
          </a:p>
          <a:p>
            <a:pPr>
              <a:spcBef>
                <a:spcPts val="0"/>
              </a:spcBef>
              <a:spcAft>
                <a:spcPts val="1200"/>
              </a:spcAft>
            </a:pPr>
            <a:r>
              <a:rPr lang="en-US" sz="1600" dirty="0"/>
              <a:t>Approve data quality objectives consistent with BAW, MassDEP and federal grant goals and objectives</a:t>
            </a:r>
          </a:p>
          <a:p>
            <a:pPr>
              <a:spcBef>
                <a:spcPts val="0"/>
              </a:spcBef>
              <a:spcAft>
                <a:spcPts val="1200"/>
              </a:spcAft>
            </a:pPr>
            <a:r>
              <a:rPr lang="en-US" sz="1600" dirty="0"/>
              <a:t>Evaluate QAPPs for feasibility of implementation</a:t>
            </a:r>
          </a:p>
          <a:p>
            <a:pPr>
              <a:spcBef>
                <a:spcPts val="0"/>
              </a:spcBef>
              <a:spcAft>
                <a:spcPts val="1200"/>
              </a:spcAft>
            </a:pPr>
            <a:r>
              <a:rPr lang="en-US" sz="1600" dirty="0"/>
              <a:t>Approve QAPPs and notify the AC</a:t>
            </a:r>
          </a:p>
          <a:p>
            <a:pPr>
              <a:spcBef>
                <a:spcPts val="0"/>
              </a:spcBef>
              <a:spcAft>
                <a:spcPts val="1200"/>
              </a:spcAft>
            </a:pPr>
            <a:r>
              <a:rPr lang="en-US" sz="1600" dirty="0"/>
              <a:t>Ensure QAPPs, including all assessments, are implemented as planned or revised</a:t>
            </a:r>
          </a:p>
          <a:p>
            <a:pPr>
              <a:spcBef>
                <a:spcPts val="0"/>
              </a:spcBef>
              <a:spcAft>
                <a:spcPts val="1200"/>
              </a:spcAft>
            </a:pPr>
            <a:r>
              <a:rPr lang="en-US" sz="1600" dirty="0"/>
              <a:t>Ensure that qualified staff are assigned to projects and that the necessary training is provided to project staff</a:t>
            </a:r>
          </a:p>
          <a:p>
            <a:pPr>
              <a:spcBef>
                <a:spcPts val="0"/>
              </a:spcBef>
              <a:spcAft>
                <a:spcPts val="1200"/>
              </a:spcAft>
            </a:pPr>
            <a:endParaRPr lang="en-US" sz="1600" dirty="0"/>
          </a:p>
          <a:p>
            <a:pPr>
              <a:spcBef>
                <a:spcPts val="0"/>
              </a:spcBef>
              <a:spcAft>
                <a:spcPts val="1200"/>
              </a:spcAft>
            </a:pP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19</a:t>
            </a:fld>
            <a:endParaRPr lang="en-US" dirty="0"/>
          </a:p>
        </p:txBody>
      </p:sp>
    </p:spTree>
    <p:extLst>
      <p:ext uri="{BB962C8B-B14F-4D97-AF65-F5344CB8AC3E}">
        <p14:creationId xmlns:p14="http://schemas.microsoft.com/office/powerpoint/2010/main" val="188741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ctr"/>
          <a:lstStyle/>
          <a:p>
            <a:pPr eaLnBrk="1" hangingPunct="1"/>
            <a:r>
              <a:rPr lang="en-US" dirty="0"/>
              <a:t>Why Do We Have a Quality Management System?</a:t>
            </a:r>
          </a:p>
        </p:txBody>
      </p:sp>
      <p:sp>
        <p:nvSpPr>
          <p:cNvPr id="4099" name="Rectangle 3"/>
          <p:cNvSpPr>
            <a:spLocks noGrp="1" noChangeArrowheads="1"/>
          </p:cNvSpPr>
          <p:nvPr>
            <p:ph type="body" idx="4294967295"/>
          </p:nvPr>
        </p:nvSpPr>
        <p:spPr>
          <a:xfrm>
            <a:off x="574674" y="1981200"/>
            <a:ext cx="8001001" cy="4114800"/>
          </a:xfrm>
        </p:spPr>
        <p:txBody>
          <a:bodyPr/>
          <a:lstStyle/>
          <a:p>
            <a:pPr lvl="0">
              <a:spcBef>
                <a:spcPts val="0"/>
              </a:spcBef>
              <a:spcAft>
                <a:spcPts val="600"/>
              </a:spcAft>
            </a:pPr>
            <a:r>
              <a:rPr lang="en-US" sz="2200" dirty="0"/>
              <a:t>As a science-based agency, our goal is to make good decisions based on sound scientific data.</a:t>
            </a:r>
          </a:p>
          <a:p>
            <a:pPr lvl="0">
              <a:spcBef>
                <a:spcPts val="0"/>
              </a:spcBef>
              <a:spcAft>
                <a:spcPts val="600"/>
              </a:spcAft>
            </a:pPr>
            <a:r>
              <a:rPr lang="en-US" sz="2200" dirty="0"/>
              <a:t>MassDEP has a stated goal of maintaining and improving the quality of environmental data used for decision-making.</a:t>
            </a:r>
          </a:p>
          <a:p>
            <a:pPr>
              <a:spcBef>
                <a:spcPts val="0"/>
              </a:spcBef>
              <a:spcAft>
                <a:spcPts val="600"/>
              </a:spcAft>
            </a:pPr>
            <a:r>
              <a:rPr lang="en-US" sz="2200" dirty="0"/>
              <a:t>When federal grant money funds an environmental data collection activity or system, EPA requires states to document how they ensure the quality of that data.</a:t>
            </a:r>
          </a:p>
          <a:p>
            <a:pPr>
              <a:spcBef>
                <a:spcPts val="0"/>
              </a:spcBef>
              <a:spcAft>
                <a:spcPts val="600"/>
              </a:spcAft>
            </a:pPr>
            <a:r>
              <a:rPr lang="en-US" sz="2200" dirty="0"/>
              <a:t>These procedures must meet federal requirements for a Quality Management System (</a:t>
            </a:r>
            <a:r>
              <a:rPr lang="en-US" sz="2200" b="1" dirty="0"/>
              <a:t>QMS</a:t>
            </a:r>
            <a:r>
              <a:rPr lang="en-US" sz="2200" dirty="0"/>
              <a:t>).</a:t>
            </a:r>
          </a:p>
          <a:p>
            <a:pPr lvl="0"/>
            <a:endParaRPr lang="en-US" sz="2000" dirty="0"/>
          </a:p>
          <a:p>
            <a:pPr lvl="0"/>
            <a:endParaRPr lang="en-US" sz="2000" dirty="0"/>
          </a:p>
          <a:p>
            <a:pPr eaLnBrk="1" hangingPunct="1">
              <a:buNone/>
            </a:pPr>
            <a:endParaRPr lang="en-US" sz="2000" dirty="0"/>
          </a:p>
        </p:txBody>
      </p:sp>
      <p:sp>
        <p:nvSpPr>
          <p:cNvPr id="4" name="Slide Number Placeholder 3"/>
          <p:cNvSpPr>
            <a:spLocks noGrp="1"/>
          </p:cNvSpPr>
          <p:nvPr>
            <p:ph type="sldNum" sz="quarter" idx="12"/>
          </p:nvPr>
        </p:nvSpPr>
        <p:spPr/>
        <p:txBody>
          <a:bodyPr/>
          <a:lstStyle/>
          <a:p>
            <a:pPr>
              <a:defRPr/>
            </a:pPr>
            <a:fld id="{DA9FF87E-89F1-4E0D-9F53-D61A0B5E8EC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Role of QA Manager</a:t>
            </a:r>
          </a:p>
        </p:txBody>
      </p:sp>
      <p:sp>
        <p:nvSpPr>
          <p:cNvPr id="3" name="Content Placeholder 2"/>
          <p:cNvSpPr>
            <a:spLocks noGrp="1"/>
          </p:cNvSpPr>
          <p:nvPr>
            <p:ph idx="1"/>
          </p:nvPr>
        </p:nvSpPr>
        <p:spPr/>
        <p:txBody>
          <a:bodyPr/>
          <a:lstStyle/>
          <a:p>
            <a:pPr>
              <a:spcBef>
                <a:spcPts val="0"/>
              </a:spcBef>
              <a:spcAft>
                <a:spcPts val="1200"/>
              </a:spcAft>
            </a:pPr>
            <a:r>
              <a:rPr lang="en-US" sz="1600" dirty="0"/>
              <a:t>Ensure that all QA requirements under the QMP are met and that the quality system as described in the MassDEP QMP is implemented</a:t>
            </a:r>
          </a:p>
          <a:p>
            <a:pPr>
              <a:spcBef>
                <a:spcPts val="0"/>
              </a:spcBef>
              <a:spcAft>
                <a:spcPts val="1200"/>
              </a:spcAft>
            </a:pPr>
            <a:r>
              <a:rPr lang="en-US" sz="1600" dirty="0"/>
              <a:t>Convene/oversee the BAW QA Team</a:t>
            </a:r>
          </a:p>
          <a:p>
            <a:pPr>
              <a:spcBef>
                <a:spcPts val="0"/>
              </a:spcBef>
              <a:spcAft>
                <a:spcPts val="1200"/>
              </a:spcAft>
            </a:pPr>
            <a:r>
              <a:rPr lang="en-US" sz="1600" dirty="0"/>
              <a:t>Conduct BAW’s annual QA refresher training</a:t>
            </a:r>
          </a:p>
          <a:p>
            <a:pPr>
              <a:spcBef>
                <a:spcPts val="0"/>
              </a:spcBef>
              <a:spcAft>
                <a:spcPts val="1200"/>
              </a:spcAft>
            </a:pPr>
            <a:r>
              <a:rPr lang="en-US" sz="1600" dirty="0"/>
              <a:t>Conduct interviews of BAW QA team and managers for annual self-assessment (in person or via questionnaires)</a:t>
            </a:r>
          </a:p>
          <a:p>
            <a:pPr>
              <a:spcBef>
                <a:spcPts val="0"/>
              </a:spcBef>
              <a:spcAft>
                <a:spcPts val="1200"/>
              </a:spcAft>
            </a:pPr>
            <a:r>
              <a:rPr lang="en-US" sz="1600" dirty="0"/>
              <a:t>Complete BAW’s annual QA self-assessment </a:t>
            </a:r>
          </a:p>
          <a:p>
            <a:pPr>
              <a:spcBef>
                <a:spcPts val="0"/>
              </a:spcBef>
              <a:spcAft>
                <a:spcPts val="1200"/>
              </a:spcAft>
            </a:pPr>
            <a:r>
              <a:rPr lang="en-US" sz="1600" dirty="0"/>
              <a:t>Recommend updates to the QMP</a:t>
            </a:r>
          </a:p>
          <a:p>
            <a:pPr>
              <a:spcBef>
                <a:spcPts val="0"/>
              </a:spcBef>
              <a:spcAft>
                <a:spcPts val="1200"/>
              </a:spcAft>
            </a:pPr>
            <a:r>
              <a:rPr lang="en-US" sz="1600" dirty="0"/>
              <a:t>Coordinate development of recommendations for improving BAW’s QA efforts  </a:t>
            </a:r>
          </a:p>
          <a:p>
            <a:pPr>
              <a:spcBef>
                <a:spcPts val="0"/>
              </a:spcBef>
              <a:spcAft>
                <a:spcPts val="1200"/>
              </a:spcAft>
            </a:pPr>
            <a:r>
              <a:rPr lang="en-US" sz="1600" dirty="0"/>
              <a:t>Confirm that corrective actions are implemented</a:t>
            </a:r>
          </a:p>
          <a:p>
            <a:pPr>
              <a:spcBef>
                <a:spcPts val="0"/>
              </a:spcBef>
              <a:spcAft>
                <a:spcPts val="1200"/>
              </a:spcAft>
            </a:pPr>
            <a:endParaRPr lang="en-US" sz="1600" dirty="0"/>
          </a:p>
          <a:p>
            <a:pPr>
              <a:spcBef>
                <a:spcPts val="0"/>
              </a:spcBef>
              <a:spcAft>
                <a:spcPts val="1200"/>
              </a:spcAft>
            </a:pP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20</a:t>
            </a:fld>
            <a:endParaRPr lang="en-US" dirty="0"/>
          </a:p>
        </p:txBody>
      </p:sp>
    </p:spTree>
    <p:extLst>
      <p:ext uri="{BB962C8B-B14F-4D97-AF65-F5344CB8AC3E}">
        <p14:creationId xmlns:p14="http://schemas.microsoft.com/office/powerpoint/2010/main" val="284628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Role of BAW QA Team</a:t>
            </a:r>
          </a:p>
        </p:txBody>
      </p:sp>
      <p:sp>
        <p:nvSpPr>
          <p:cNvPr id="3" name="Content Placeholder 2"/>
          <p:cNvSpPr>
            <a:spLocks noGrp="1"/>
          </p:cNvSpPr>
          <p:nvPr>
            <p:ph idx="1"/>
          </p:nvPr>
        </p:nvSpPr>
        <p:spPr/>
        <p:txBody>
          <a:bodyPr/>
          <a:lstStyle/>
          <a:p>
            <a:pPr>
              <a:spcBef>
                <a:spcPts val="0"/>
              </a:spcBef>
              <a:spcAft>
                <a:spcPts val="1200"/>
              </a:spcAft>
            </a:pPr>
            <a:r>
              <a:rPr lang="en-US" sz="1600" dirty="0"/>
              <a:t>Assist in developing, implementing, and updating the Bureau Quality Assurance System and the MassDEP QMP</a:t>
            </a:r>
          </a:p>
          <a:p>
            <a:pPr>
              <a:spcBef>
                <a:spcPts val="0"/>
              </a:spcBef>
              <a:spcAft>
                <a:spcPts val="1200"/>
              </a:spcAft>
            </a:pPr>
            <a:r>
              <a:rPr lang="en-US" sz="1600" dirty="0"/>
              <a:t>Identify needed QAPPs</a:t>
            </a:r>
          </a:p>
          <a:p>
            <a:pPr>
              <a:spcBef>
                <a:spcPts val="0"/>
              </a:spcBef>
              <a:spcAft>
                <a:spcPts val="1200"/>
              </a:spcAft>
            </a:pPr>
            <a:r>
              <a:rPr lang="en-US" sz="1600" dirty="0"/>
              <a:t>Develop a schedule for producing and updating QAPPs</a:t>
            </a:r>
          </a:p>
          <a:p>
            <a:pPr>
              <a:spcBef>
                <a:spcPts val="0"/>
              </a:spcBef>
              <a:spcAft>
                <a:spcPts val="1200"/>
              </a:spcAft>
            </a:pPr>
            <a:r>
              <a:rPr lang="en-US" sz="1600" dirty="0"/>
              <a:t>Develop BAW’s annual QA self-assessment tool</a:t>
            </a:r>
          </a:p>
          <a:p>
            <a:pPr>
              <a:spcBef>
                <a:spcPts val="0"/>
              </a:spcBef>
              <a:spcAft>
                <a:spcPts val="1200"/>
              </a:spcAft>
            </a:pPr>
            <a:r>
              <a:rPr lang="en-US" sz="1600" dirty="0"/>
              <a:t>Compile list of nonconformances for annual QA assessment</a:t>
            </a:r>
          </a:p>
          <a:p>
            <a:pPr>
              <a:spcBef>
                <a:spcPts val="0"/>
              </a:spcBef>
              <a:spcAft>
                <a:spcPts val="1200"/>
              </a:spcAft>
            </a:pPr>
            <a:r>
              <a:rPr lang="en-US" sz="1600" dirty="0"/>
              <a:t>Increase quality awareness and quality consciousness in the bureau</a:t>
            </a:r>
          </a:p>
          <a:p>
            <a:pPr>
              <a:spcBef>
                <a:spcPts val="0"/>
              </a:spcBef>
              <a:spcAft>
                <a:spcPts val="1200"/>
              </a:spcAft>
            </a:pPr>
            <a:r>
              <a:rPr lang="en-US" sz="1600" dirty="0"/>
              <a:t>Perform staff training</a:t>
            </a:r>
          </a:p>
          <a:p>
            <a:pPr>
              <a:spcBef>
                <a:spcPts val="0"/>
              </a:spcBef>
              <a:spcAft>
                <a:spcPts val="1200"/>
              </a:spcAft>
            </a:pPr>
            <a:endParaRPr lang="en-US" sz="1600" dirty="0"/>
          </a:p>
          <a:p>
            <a:pPr>
              <a:spcBef>
                <a:spcPts val="0"/>
              </a:spcBef>
              <a:spcAft>
                <a:spcPts val="1200"/>
              </a:spcAft>
            </a:pP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21</a:t>
            </a:fld>
            <a:endParaRPr lang="en-US" dirty="0"/>
          </a:p>
        </p:txBody>
      </p:sp>
    </p:spTree>
    <p:extLst>
      <p:ext uri="{BB962C8B-B14F-4D97-AF65-F5344CB8AC3E}">
        <p14:creationId xmlns:p14="http://schemas.microsoft.com/office/powerpoint/2010/main" val="413553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Role of QA Project Manager</a:t>
            </a:r>
          </a:p>
        </p:txBody>
      </p:sp>
      <p:sp>
        <p:nvSpPr>
          <p:cNvPr id="3" name="Content Placeholder 2"/>
          <p:cNvSpPr>
            <a:spLocks noGrp="1"/>
          </p:cNvSpPr>
          <p:nvPr>
            <p:ph idx="1"/>
          </p:nvPr>
        </p:nvSpPr>
        <p:spPr/>
        <p:txBody>
          <a:bodyPr/>
          <a:lstStyle/>
          <a:p>
            <a:pPr>
              <a:spcBef>
                <a:spcPts val="0"/>
              </a:spcBef>
              <a:spcAft>
                <a:spcPts val="1200"/>
              </a:spcAft>
            </a:pPr>
            <a:r>
              <a:rPr lang="en-US" sz="1600" dirty="0"/>
              <a:t>Define data quality objectives for the project </a:t>
            </a:r>
          </a:p>
          <a:p>
            <a:pPr>
              <a:spcBef>
                <a:spcPts val="0"/>
              </a:spcBef>
              <a:spcAft>
                <a:spcPts val="1200"/>
              </a:spcAft>
            </a:pPr>
            <a:r>
              <a:rPr lang="en-US" sz="1600" dirty="0"/>
              <a:t>Review QAPPs for consistency with MassDEP goals, policies and procedures, and with EPA requirements</a:t>
            </a:r>
          </a:p>
          <a:p>
            <a:pPr>
              <a:spcBef>
                <a:spcPts val="0"/>
              </a:spcBef>
              <a:spcAft>
                <a:spcPts val="1200"/>
              </a:spcAft>
            </a:pPr>
            <a:r>
              <a:rPr lang="en-US" sz="1600" dirty="0"/>
              <a:t>Ensure QAPPs are technically sound</a:t>
            </a:r>
          </a:p>
          <a:p>
            <a:pPr>
              <a:spcBef>
                <a:spcPts val="0"/>
              </a:spcBef>
              <a:spcAft>
                <a:spcPts val="1200"/>
              </a:spcAft>
            </a:pPr>
            <a:r>
              <a:rPr lang="en-US" sz="1600" dirty="0"/>
              <a:t>Ensure QAPPs are distributed to the appropriate staff and management</a:t>
            </a:r>
          </a:p>
          <a:p>
            <a:pPr>
              <a:spcBef>
                <a:spcPts val="0"/>
              </a:spcBef>
              <a:spcAft>
                <a:spcPts val="1200"/>
              </a:spcAft>
            </a:pPr>
            <a:r>
              <a:rPr lang="en-US" sz="1600" dirty="0"/>
              <a:t>Ensure that project staff are competent and follow procedures, training and SOPs in the QAPP </a:t>
            </a:r>
          </a:p>
          <a:p>
            <a:pPr>
              <a:spcBef>
                <a:spcPts val="0"/>
              </a:spcBef>
              <a:spcAft>
                <a:spcPts val="1200"/>
              </a:spcAft>
            </a:pPr>
            <a:r>
              <a:rPr lang="en-US" sz="1600" dirty="0"/>
              <a:t>Identify training needs of project staff</a:t>
            </a:r>
          </a:p>
          <a:p>
            <a:pPr>
              <a:spcBef>
                <a:spcPts val="0"/>
              </a:spcBef>
              <a:spcAft>
                <a:spcPts val="1200"/>
              </a:spcAft>
            </a:pPr>
            <a:r>
              <a:rPr lang="en-US" sz="1600" dirty="0"/>
              <a:t>Ensure that assessments in the QAPP are performed on schedule</a:t>
            </a:r>
          </a:p>
          <a:p>
            <a:pPr>
              <a:spcBef>
                <a:spcPts val="0"/>
              </a:spcBef>
              <a:spcAft>
                <a:spcPts val="1200"/>
              </a:spcAft>
            </a:pPr>
            <a:r>
              <a:rPr lang="en-US" sz="1600" dirty="0"/>
              <a:t>Implement quality improvements in response to QAPP assessment results or problems identified through routine project implementation </a:t>
            </a:r>
          </a:p>
          <a:p>
            <a:pPr>
              <a:spcBef>
                <a:spcPts val="0"/>
              </a:spcBef>
              <a:spcAft>
                <a:spcPts val="1200"/>
              </a:spcAft>
            </a:pPr>
            <a:r>
              <a:rPr lang="en-US" sz="1600" dirty="0"/>
              <a:t>Identify when new SOPs are required and ensure their completion</a:t>
            </a:r>
          </a:p>
          <a:p>
            <a:pPr>
              <a:spcBef>
                <a:spcPts val="0"/>
              </a:spcBef>
              <a:spcAft>
                <a:spcPts val="1200"/>
              </a:spcAft>
            </a:pPr>
            <a:endParaRPr lang="en-US" sz="1600" dirty="0"/>
          </a:p>
          <a:p>
            <a:pPr>
              <a:spcBef>
                <a:spcPts val="0"/>
              </a:spcBef>
              <a:spcAft>
                <a:spcPts val="1200"/>
              </a:spcAft>
            </a:pP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22</a:t>
            </a:fld>
            <a:endParaRPr lang="en-US" dirty="0"/>
          </a:p>
        </p:txBody>
      </p:sp>
    </p:spTree>
    <p:extLst>
      <p:ext uri="{BB962C8B-B14F-4D97-AF65-F5344CB8AC3E}">
        <p14:creationId xmlns:p14="http://schemas.microsoft.com/office/powerpoint/2010/main" val="165475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Role of QA Scientists</a:t>
            </a:r>
          </a:p>
        </p:txBody>
      </p:sp>
      <p:sp>
        <p:nvSpPr>
          <p:cNvPr id="3" name="Content Placeholder 2"/>
          <p:cNvSpPr>
            <a:spLocks noGrp="1"/>
          </p:cNvSpPr>
          <p:nvPr>
            <p:ph idx="1"/>
          </p:nvPr>
        </p:nvSpPr>
        <p:spPr/>
        <p:txBody>
          <a:bodyPr/>
          <a:lstStyle/>
          <a:p>
            <a:pPr>
              <a:spcBef>
                <a:spcPts val="0"/>
              </a:spcBef>
              <a:spcAft>
                <a:spcPts val="1200"/>
              </a:spcAft>
            </a:pPr>
            <a:r>
              <a:rPr lang="en-US" sz="1600" dirty="0"/>
              <a:t>Understand scientific and technical QA requirements and communicate these to the QA Project Manager, QA Team, and staff </a:t>
            </a:r>
          </a:p>
          <a:p>
            <a:pPr>
              <a:spcBef>
                <a:spcPts val="0"/>
              </a:spcBef>
              <a:spcAft>
                <a:spcPts val="1200"/>
              </a:spcAft>
            </a:pPr>
            <a:r>
              <a:rPr lang="en-US" sz="1600" dirty="0"/>
              <a:t>Work with the QA Team to identify training needs and assist with training</a:t>
            </a:r>
          </a:p>
          <a:p>
            <a:pPr>
              <a:spcBef>
                <a:spcPts val="0"/>
              </a:spcBef>
              <a:spcAft>
                <a:spcPts val="1200"/>
              </a:spcAft>
            </a:pPr>
            <a:r>
              <a:rPr lang="en-US" sz="1600" dirty="0"/>
              <a:t>Assist staff reviewing federal grants and recommend when QAPPs are required</a:t>
            </a:r>
          </a:p>
          <a:p>
            <a:pPr>
              <a:spcBef>
                <a:spcPts val="0"/>
              </a:spcBef>
              <a:spcAft>
                <a:spcPts val="1200"/>
              </a:spcAft>
            </a:pPr>
            <a:r>
              <a:rPr lang="en-US" sz="1600" dirty="0"/>
              <a:t>Work with QA Team and staff to develop and update QAPPs      </a:t>
            </a:r>
          </a:p>
          <a:p>
            <a:pPr>
              <a:spcBef>
                <a:spcPts val="0"/>
              </a:spcBef>
              <a:spcAft>
                <a:spcPts val="1200"/>
              </a:spcAft>
            </a:pPr>
            <a:r>
              <a:rPr lang="en-US" sz="1600" dirty="0"/>
              <a:t>Verify that the QAPPS are consistent with EPA requirements and guidance</a:t>
            </a:r>
          </a:p>
          <a:p>
            <a:pPr>
              <a:spcBef>
                <a:spcPts val="0"/>
              </a:spcBef>
              <a:spcAft>
                <a:spcPts val="1200"/>
              </a:spcAft>
            </a:pPr>
            <a:r>
              <a:rPr lang="en-US" sz="1600" dirty="0"/>
              <a:t>Initiate corrective actions in response to nonconformances</a:t>
            </a:r>
          </a:p>
          <a:p>
            <a:pPr>
              <a:spcBef>
                <a:spcPts val="0"/>
              </a:spcBef>
              <a:spcAft>
                <a:spcPts val="1200"/>
              </a:spcAft>
            </a:pPr>
            <a:r>
              <a:rPr lang="en-US" sz="1600" dirty="0"/>
              <a:t>Communicate that work can begin on a project because the QAPP has been approved.</a:t>
            </a:r>
          </a:p>
          <a:p>
            <a:pPr>
              <a:spcBef>
                <a:spcPts val="0"/>
              </a:spcBef>
              <a:spcAft>
                <a:spcPts val="1200"/>
              </a:spcAft>
            </a:pPr>
            <a:endParaRPr lang="en-US" sz="1600" dirty="0"/>
          </a:p>
          <a:p>
            <a:pPr>
              <a:spcBef>
                <a:spcPts val="0"/>
              </a:spcBef>
              <a:spcAft>
                <a:spcPts val="1200"/>
              </a:spcAft>
            </a:pPr>
            <a:endParaRPr lang="en-US" sz="1600" dirty="0"/>
          </a:p>
          <a:p>
            <a:pPr>
              <a:spcBef>
                <a:spcPts val="0"/>
              </a:spcBef>
              <a:spcAft>
                <a:spcPts val="1200"/>
              </a:spcAft>
            </a:pP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23</a:t>
            </a:fld>
            <a:endParaRPr lang="en-US" dirty="0"/>
          </a:p>
        </p:txBody>
      </p:sp>
    </p:spTree>
    <p:extLst>
      <p:ext uri="{BB962C8B-B14F-4D97-AF65-F5344CB8AC3E}">
        <p14:creationId xmlns:p14="http://schemas.microsoft.com/office/powerpoint/2010/main" val="370616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EPA QAPP mailbox</a:t>
            </a:r>
          </a:p>
        </p:txBody>
      </p:sp>
      <p:sp>
        <p:nvSpPr>
          <p:cNvPr id="3" name="Content Placeholder 2"/>
          <p:cNvSpPr>
            <a:spLocks noGrp="1"/>
          </p:cNvSpPr>
          <p:nvPr>
            <p:ph idx="1"/>
          </p:nvPr>
        </p:nvSpPr>
        <p:spPr/>
        <p:txBody>
          <a:bodyPr/>
          <a:lstStyle/>
          <a:p>
            <a:pPr>
              <a:spcBef>
                <a:spcPts val="0"/>
              </a:spcBef>
              <a:spcAft>
                <a:spcPts val="1200"/>
              </a:spcAft>
            </a:pPr>
            <a:r>
              <a:rPr lang="en-US" sz="1600" dirty="0"/>
              <a:t>As of January 2020, the EPA Region 1 QA Branch has begun using a new mailbox for QAPP submittals. All QAPPs submitted to the EPA R1 QA Branch for </a:t>
            </a:r>
            <a:r>
              <a:rPr lang="en-US" sz="1600" b="1" dirty="0"/>
              <a:t>initial</a:t>
            </a:r>
            <a:r>
              <a:rPr lang="en-US" sz="1600" dirty="0"/>
              <a:t> review must be sent to </a:t>
            </a:r>
            <a:r>
              <a:rPr lang="en-US" sz="1600" u="sng" dirty="0">
                <a:hlinkClick r:id="rId3"/>
              </a:rPr>
              <a:t>R1QAPPs@epa.gov</a:t>
            </a:r>
            <a:r>
              <a:rPr lang="en-US" sz="1600" dirty="0"/>
              <a:t>. From there, they will be distributed to EPA QA staff for review. </a:t>
            </a:r>
          </a:p>
          <a:p>
            <a:pPr>
              <a:spcBef>
                <a:spcPts val="0"/>
              </a:spcBef>
              <a:spcAft>
                <a:spcPts val="1200"/>
              </a:spcAft>
            </a:pPr>
            <a:r>
              <a:rPr lang="en-US" sz="1600" dirty="0"/>
              <a:t>This mailbox is for initial QAPP submittals only. Follow-up responses and revisions should be sent directly to the QA reviewer.</a:t>
            </a:r>
          </a:p>
          <a:p>
            <a:pPr>
              <a:spcBef>
                <a:spcPts val="0"/>
              </a:spcBef>
              <a:spcAft>
                <a:spcPts val="1200"/>
              </a:spcAft>
            </a:pPr>
            <a:r>
              <a:rPr lang="en-US" sz="1600" dirty="0"/>
              <a:t>Note that this mailbox is for the </a:t>
            </a:r>
            <a:r>
              <a:rPr lang="en-US" sz="1600" b="1" dirty="0"/>
              <a:t>QA branch only</a:t>
            </a:r>
            <a:r>
              <a:rPr lang="en-US" sz="1600" dirty="0"/>
              <a:t>. You must continue to send QAPPs to the EPA project officer and EPA technical contact (if applicable) as well.</a:t>
            </a:r>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24</a:t>
            </a:fld>
            <a:endParaRPr lang="en-US" dirty="0"/>
          </a:p>
        </p:txBody>
      </p:sp>
    </p:spTree>
    <p:extLst>
      <p:ext uri="{BB962C8B-B14F-4D97-AF65-F5344CB8AC3E}">
        <p14:creationId xmlns:p14="http://schemas.microsoft.com/office/powerpoint/2010/main" val="103187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4675" y="685800"/>
            <a:ext cx="8001000" cy="835025"/>
          </a:xfrm>
        </p:spPr>
        <p:txBody>
          <a:bodyPr anchor="ctr" anchorCtr="0"/>
          <a:lstStyle/>
          <a:p>
            <a:pPr eaLnBrk="1" hangingPunct="1"/>
            <a:r>
              <a:rPr lang="en-US" dirty="0"/>
              <a:t>Annual QA Self-Assessment </a:t>
            </a:r>
          </a:p>
        </p:txBody>
      </p:sp>
      <p:sp>
        <p:nvSpPr>
          <p:cNvPr id="36867" name="Rectangle 3"/>
          <p:cNvSpPr>
            <a:spLocks noGrp="1" noChangeArrowheads="1"/>
          </p:cNvSpPr>
          <p:nvPr>
            <p:ph type="body" idx="1"/>
          </p:nvPr>
        </p:nvSpPr>
        <p:spPr/>
        <p:txBody>
          <a:bodyPr/>
          <a:lstStyle/>
          <a:p>
            <a:pPr marL="0" indent="0" eaLnBrk="1" hangingPunct="1">
              <a:buClr>
                <a:schemeClr val="tx1"/>
              </a:buClr>
              <a:buNone/>
            </a:pPr>
            <a:r>
              <a:rPr lang="en-US" sz="2200" dirty="0"/>
              <a:t>Confirms that QAPPs are being followed, staff and management understand their roles and responsibilities, and identifies problems/solutions</a:t>
            </a:r>
          </a:p>
          <a:p>
            <a:pPr eaLnBrk="1" hangingPunct="1">
              <a:buClr>
                <a:schemeClr val="tx1"/>
              </a:buClr>
              <a:buFont typeface="Wingdings" pitchFamily="2" charset="2"/>
              <a:buChar char="ü"/>
            </a:pPr>
            <a:r>
              <a:rPr lang="en-US" sz="2200" dirty="0"/>
              <a:t>Refresher Training for BAW managers and supervisors </a:t>
            </a:r>
          </a:p>
          <a:p>
            <a:pPr eaLnBrk="1" hangingPunct="1">
              <a:buClr>
                <a:schemeClr val="tx1"/>
              </a:buClr>
              <a:buFont typeface="Wingdings" pitchFamily="2" charset="2"/>
              <a:buChar char="ü"/>
            </a:pPr>
            <a:r>
              <a:rPr lang="en-US" sz="2200" dirty="0"/>
              <a:t>Update QAPP list</a:t>
            </a:r>
          </a:p>
          <a:p>
            <a:pPr eaLnBrk="1" hangingPunct="1">
              <a:buClr>
                <a:schemeClr val="tx1"/>
              </a:buClr>
              <a:buFont typeface="Wingdings" pitchFamily="2" charset="2"/>
              <a:buChar char="ü"/>
            </a:pPr>
            <a:r>
              <a:rPr lang="en-US" sz="2200" dirty="0"/>
              <a:t>Questionnaires for staff working under QAPPs</a:t>
            </a:r>
          </a:p>
          <a:p>
            <a:pPr eaLnBrk="1" hangingPunct="1">
              <a:buClr>
                <a:schemeClr val="tx1"/>
              </a:buClr>
              <a:buFont typeface="Wingdings" pitchFamily="2" charset="2"/>
              <a:buChar char="ü"/>
            </a:pPr>
            <a:r>
              <a:rPr lang="en-US" sz="2200" dirty="0"/>
              <a:t>BAW QA Team interviews</a:t>
            </a:r>
          </a:p>
          <a:p>
            <a:pPr eaLnBrk="1" hangingPunct="1">
              <a:buClr>
                <a:schemeClr val="tx1"/>
              </a:buClr>
              <a:buFont typeface="Wingdings" pitchFamily="2" charset="2"/>
              <a:buChar char="ü"/>
            </a:pPr>
            <a:r>
              <a:rPr lang="en-US" sz="2200" dirty="0"/>
              <a:t>Evaluate need for training, procedure changes, and QMP modifications</a:t>
            </a:r>
          </a:p>
          <a:p>
            <a:pPr eaLnBrk="1" hangingPunct="1">
              <a:buClr>
                <a:schemeClr val="tx1"/>
              </a:buClr>
              <a:buFont typeface="Wingdings" pitchFamily="2" charset="2"/>
              <a:buChar char="ü"/>
            </a:pPr>
            <a:r>
              <a:rPr lang="en-US" sz="2200" dirty="0"/>
              <a:t>Submit MassDEP QA lead in BPE</a:t>
            </a:r>
          </a:p>
          <a:p>
            <a:pPr eaLnBrk="1" hangingPunct="1">
              <a:buClr>
                <a:schemeClr val="tx1"/>
              </a:buClr>
              <a:buFont typeface="Wingdings" pitchFamily="2" charset="2"/>
              <a:buChar char="ü"/>
            </a:pPr>
            <a:endParaRPr lang="en-US" sz="1800" dirty="0"/>
          </a:p>
          <a:p>
            <a:pPr lvl="1" eaLnBrk="1" hangingPunct="1"/>
            <a:endParaRPr lang="en-US" sz="2200" dirty="0"/>
          </a:p>
          <a:p>
            <a:pPr lvl="1" eaLnBrk="1" hangingPunct="1"/>
            <a:endParaRPr lang="en-US" sz="2200"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Periodic QA Audit by EPA</a:t>
            </a:r>
          </a:p>
        </p:txBody>
      </p:sp>
      <p:sp>
        <p:nvSpPr>
          <p:cNvPr id="3" name="Content Placeholder 2"/>
          <p:cNvSpPr>
            <a:spLocks noGrp="1"/>
          </p:cNvSpPr>
          <p:nvPr>
            <p:ph idx="1"/>
          </p:nvPr>
        </p:nvSpPr>
        <p:spPr/>
        <p:txBody>
          <a:bodyPr/>
          <a:lstStyle/>
          <a:p>
            <a:pPr lvl="0"/>
            <a:endParaRPr lang="en-US" sz="2400" dirty="0"/>
          </a:p>
          <a:p>
            <a:pPr lvl="0"/>
            <a:r>
              <a:rPr lang="en-US" sz="2200" dirty="0"/>
              <a:t>EPA Region 1 audits MassDEP’s QA program every 5 years </a:t>
            </a:r>
          </a:p>
          <a:p>
            <a:pPr lvl="0"/>
            <a:r>
              <a:rPr lang="en-US" sz="2200" dirty="0"/>
              <a:t>Our most recent audit was 2024 – no significant issues were found </a:t>
            </a:r>
          </a:p>
          <a:p>
            <a:pPr lvl="0"/>
            <a:r>
              <a:rPr lang="en-US" sz="2200" dirty="0"/>
              <a:t>Our next audit is scheduled for 2029</a:t>
            </a:r>
          </a:p>
          <a:p>
            <a:pPr marL="0" lvl="0" indent="0">
              <a:buNone/>
            </a:pPr>
            <a:endParaRPr lang="en-US" sz="2200" dirty="0"/>
          </a:p>
          <a:p>
            <a:pPr marL="0" lv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26</a:t>
            </a:fld>
            <a:endParaRPr lang="en-US" dirty="0"/>
          </a:p>
        </p:txBody>
      </p:sp>
    </p:spTree>
    <p:extLst>
      <p:ext uri="{BB962C8B-B14F-4D97-AF65-F5344CB8AC3E}">
        <p14:creationId xmlns:p14="http://schemas.microsoft.com/office/powerpoint/2010/main" val="283339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Where are QA docs kept ?</a:t>
            </a:r>
          </a:p>
        </p:txBody>
      </p:sp>
      <p:sp>
        <p:nvSpPr>
          <p:cNvPr id="3" name="Content Placeholder 2"/>
          <p:cNvSpPr>
            <a:spLocks noGrp="1"/>
          </p:cNvSpPr>
          <p:nvPr>
            <p:ph idx="1"/>
          </p:nvPr>
        </p:nvSpPr>
        <p:spPr>
          <a:xfrm>
            <a:off x="568813" y="1752600"/>
            <a:ext cx="8001000" cy="4267200"/>
          </a:xfrm>
        </p:spPr>
        <p:txBody>
          <a:bodyPr/>
          <a:lstStyle/>
          <a:p>
            <a:pPr marL="0" lvl="0" indent="0">
              <a:buNone/>
            </a:pPr>
            <a:r>
              <a:rPr lang="en-US" sz="2400" dirty="0"/>
              <a:t>BPE maintains all DEP QA files. </a:t>
            </a:r>
          </a:p>
          <a:p>
            <a:pPr marL="0" lvl="0" indent="0">
              <a:buNone/>
            </a:pPr>
            <a:r>
              <a:rPr lang="en-US" sz="2400" dirty="0"/>
              <a:t>Copies of files relevant to BAW (below) are available to staff on SharePoint here: </a:t>
            </a:r>
            <a:r>
              <a:rPr lang="en-US" sz="2400" dirty="0">
                <a:hlinkClick r:id="rId3"/>
              </a:rPr>
              <a:t>QA Files</a:t>
            </a:r>
            <a:endParaRPr lang="en-US" sz="2400" dirty="0"/>
          </a:p>
          <a:p>
            <a:pPr marL="471487" lvl="1" indent="0">
              <a:buNone/>
            </a:pPr>
            <a:endParaRPr lang="en-US" sz="2000" dirty="0"/>
          </a:p>
          <a:p>
            <a:pPr marL="471487" lvl="1" indent="0">
              <a:buNone/>
            </a:pPr>
            <a:r>
              <a:rPr lang="en-US" sz="2000" dirty="0"/>
              <a:t>Current MassDEP QMP  </a:t>
            </a:r>
          </a:p>
          <a:p>
            <a:pPr marL="471487" lvl="1" indent="0">
              <a:buNone/>
            </a:pPr>
            <a:r>
              <a:rPr lang="en-US" sz="2000" dirty="0"/>
              <a:t>QAPP List</a:t>
            </a:r>
            <a:endParaRPr lang="en-US" sz="2000" dirty="0">
              <a:solidFill>
                <a:schemeClr val="accent5">
                  <a:lumMod val="75000"/>
                </a:schemeClr>
              </a:solidFill>
            </a:endParaRPr>
          </a:p>
          <a:p>
            <a:pPr marL="471487" lvl="1" indent="0">
              <a:buNone/>
            </a:pPr>
            <a:r>
              <a:rPr lang="en-US" sz="2000" dirty="0"/>
              <a:t>BAW QAPPS</a:t>
            </a:r>
            <a:endParaRPr lang="en-US" sz="2000" dirty="0">
              <a:solidFill>
                <a:schemeClr val="accent5">
                  <a:lumMod val="75000"/>
                </a:schemeClr>
              </a:solidFill>
            </a:endParaRPr>
          </a:p>
          <a:p>
            <a:pPr marL="471487" lvl="1" indent="0">
              <a:buNone/>
            </a:pPr>
            <a:r>
              <a:rPr lang="en-US" sz="2000" dirty="0"/>
              <a:t>QSA Report &amp; Docs (for annual assessments)</a:t>
            </a:r>
          </a:p>
          <a:p>
            <a:pPr marL="471487" lvl="1" indent="0">
              <a:buNone/>
            </a:pPr>
            <a:endParaRPr lang="en-US" sz="2000" dirty="0"/>
          </a:p>
          <a:p>
            <a:pPr marL="471487" lvl="1" indent="0">
              <a:buNone/>
            </a:pPr>
            <a:r>
              <a:rPr lang="en-US" sz="2000" dirty="0"/>
              <a:t>MassDEP Audit Findings are available from BPE on request.</a:t>
            </a:r>
            <a:endParaRPr lang="en-US" sz="2800" dirty="0"/>
          </a:p>
          <a:p>
            <a:pPr marL="0" lvl="0" indent="0">
              <a:buNone/>
            </a:pPr>
            <a:endParaRPr lang="en-US" sz="2800" dirty="0"/>
          </a:p>
          <a:p>
            <a:pPr marL="0" lv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27</a:t>
            </a:fld>
            <a:endParaRPr lang="en-US" dirty="0"/>
          </a:p>
        </p:txBody>
      </p:sp>
    </p:spTree>
    <p:extLst>
      <p:ext uri="{BB962C8B-B14F-4D97-AF65-F5344CB8AC3E}">
        <p14:creationId xmlns:p14="http://schemas.microsoft.com/office/powerpoint/2010/main" val="62026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79B1-039D-41F7-8ECA-78D178CCE873}"/>
              </a:ext>
            </a:extLst>
          </p:cNvPr>
          <p:cNvSpPr>
            <a:spLocks noGrp="1"/>
          </p:cNvSpPr>
          <p:nvPr>
            <p:ph type="title"/>
          </p:nvPr>
        </p:nvSpPr>
        <p:spPr/>
        <p:txBody>
          <a:bodyPr anchor="ctr" anchorCtr="0"/>
          <a:lstStyle/>
          <a:p>
            <a:r>
              <a:rPr lang="en-US" dirty="0"/>
              <a:t>More training</a:t>
            </a:r>
          </a:p>
        </p:txBody>
      </p:sp>
      <p:sp>
        <p:nvSpPr>
          <p:cNvPr id="3" name="Content Placeholder 2">
            <a:extLst>
              <a:ext uri="{FF2B5EF4-FFF2-40B4-BE49-F238E27FC236}">
                <a16:creationId xmlns:a16="http://schemas.microsoft.com/office/drawing/2014/main" id="{FC9C6D30-875B-42EF-B545-6BFBF59ECD93}"/>
              </a:ext>
            </a:extLst>
          </p:cNvPr>
          <p:cNvSpPr>
            <a:spLocks noGrp="1"/>
          </p:cNvSpPr>
          <p:nvPr>
            <p:ph idx="1"/>
          </p:nvPr>
        </p:nvSpPr>
        <p:spPr/>
        <p:txBody>
          <a:bodyPr/>
          <a:lstStyle/>
          <a:p>
            <a:r>
              <a:rPr lang="en-US" sz="2200" dirty="0"/>
              <a:t>More QA training is available at the </a:t>
            </a:r>
            <a:r>
              <a:rPr lang="en-US" sz="2200" dirty="0" err="1"/>
              <a:t>the</a:t>
            </a:r>
            <a:r>
              <a:rPr lang="en-US" sz="2200" dirty="0"/>
              <a:t> EPA Quality training website:</a:t>
            </a:r>
            <a:br>
              <a:rPr lang="en-US" sz="2200" dirty="0"/>
            </a:br>
            <a:br>
              <a:rPr lang="en-US" sz="2200" dirty="0"/>
            </a:br>
            <a:r>
              <a:rPr lang="en-US" sz="2200" dirty="0">
                <a:hlinkClick r:id="rId2"/>
              </a:rPr>
              <a:t>https://www.epa.gov/quality/training-courses-quality-assurance-and-quality-control-activities</a:t>
            </a:r>
            <a:endParaRPr lang="en-US" sz="2200" dirty="0"/>
          </a:p>
        </p:txBody>
      </p:sp>
      <p:sp>
        <p:nvSpPr>
          <p:cNvPr id="4" name="Slide Number Placeholder 3">
            <a:extLst>
              <a:ext uri="{FF2B5EF4-FFF2-40B4-BE49-F238E27FC236}">
                <a16:creationId xmlns:a16="http://schemas.microsoft.com/office/drawing/2014/main" id="{6F978AFD-5B26-4B10-B50A-FB3C70E230D4}"/>
              </a:ext>
            </a:extLst>
          </p:cNvPr>
          <p:cNvSpPr>
            <a:spLocks noGrp="1"/>
          </p:cNvSpPr>
          <p:nvPr>
            <p:ph type="sldNum" sz="quarter" idx="12"/>
          </p:nvPr>
        </p:nvSpPr>
        <p:spPr/>
        <p:txBody>
          <a:bodyPr/>
          <a:lstStyle/>
          <a:p>
            <a:pPr>
              <a:defRPr/>
            </a:pPr>
            <a:fld id="{F34BDBD8-3637-4AB8-BB09-E692A44DFA30}" type="slidenum">
              <a:rPr lang="en-US" smtClean="0"/>
              <a:pPr>
                <a:defRPr/>
              </a:pPr>
              <a:t>28</a:t>
            </a:fld>
            <a:endParaRPr lang="en-US" dirty="0"/>
          </a:p>
        </p:txBody>
      </p:sp>
    </p:spTree>
    <p:extLst>
      <p:ext uri="{BB962C8B-B14F-4D97-AF65-F5344CB8AC3E}">
        <p14:creationId xmlns:p14="http://schemas.microsoft.com/office/powerpoint/2010/main" val="413448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685800" y="838200"/>
            <a:ext cx="7772400" cy="1371600"/>
          </a:xfrm>
        </p:spPr>
        <p:txBody>
          <a:bodyPr/>
          <a:lstStyle/>
          <a:p>
            <a:pPr eaLnBrk="1" hangingPunct="1"/>
            <a:r>
              <a:rPr lang="en-US" sz="3600" dirty="0"/>
              <a:t>Thank you and questionnaire</a:t>
            </a:r>
          </a:p>
        </p:txBody>
      </p:sp>
      <p:sp>
        <p:nvSpPr>
          <p:cNvPr id="3" name="Subtitle 2">
            <a:extLst>
              <a:ext uri="{FF2B5EF4-FFF2-40B4-BE49-F238E27FC236}">
                <a16:creationId xmlns:a16="http://schemas.microsoft.com/office/drawing/2014/main" id="{07B09EAA-434E-4361-BFC8-04A81B065E5A}"/>
              </a:ext>
            </a:extLst>
          </p:cNvPr>
          <p:cNvSpPr>
            <a:spLocks noGrp="1"/>
          </p:cNvSpPr>
          <p:nvPr>
            <p:ph type="subTitle" idx="1"/>
          </p:nvPr>
        </p:nvSpPr>
        <p:spPr>
          <a:xfrm>
            <a:off x="1447800" y="3124200"/>
            <a:ext cx="7391400" cy="1600200"/>
          </a:xfrm>
        </p:spPr>
        <p:txBody>
          <a:bodyPr/>
          <a:lstStyle/>
          <a:p>
            <a:r>
              <a:rPr lang="en-US" sz="2200" dirty="0"/>
              <a:t>Please go to this link to complete the QA questionnaire and confirm that you have completed the training.</a:t>
            </a:r>
          </a:p>
          <a:p>
            <a:r>
              <a:rPr lang="en-US" sz="2200" dirty="0">
                <a:hlinkClick r:id="rId3"/>
              </a:rPr>
              <a:t>https://massgov.formstack.com/forms/annual_baw_quality_assurance_assessment_for_the_qa_team</a:t>
            </a:r>
            <a:r>
              <a:rPr lang="en-US" sz="2200" dirty="0"/>
              <a:t> </a:t>
            </a:r>
          </a:p>
          <a:p>
            <a:endParaRPr lang="en-US" sz="2200" dirty="0"/>
          </a:p>
          <a:p>
            <a:r>
              <a:rPr lang="en-US" sz="2200" dirty="0"/>
              <a:t>Thank you for supporting the BAW QA efforts.</a:t>
            </a:r>
          </a:p>
          <a:p>
            <a:r>
              <a:rPr lang="en-US" sz="2200">
                <a:latin typeface="Trebuchet MS" panose="020B0603020202020204" pitchFamily="34" charset="0"/>
              </a:rPr>
              <a:t>–</a:t>
            </a:r>
            <a:r>
              <a:rPr lang="en-US" sz="2200"/>
              <a:t> </a:t>
            </a:r>
            <a:r>
              <a:rPr lang="en-US" sz="2200" dirty="0"/>
              <a:t>BAW QA Team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9FF87E-89F1-4E0D-9F53-D61A0B5E8ECF}" type="slidenum">
              <a:rPr lang="en-US" smtClean="0"/>
              <a:pPr>
                <a:defRPr/>
              </a:pPr>
              <a:t>3</a:t>
            </a:fld>
            <a:endParaRPr lang="en-US" dirty="0"/>
          </a:p>
        </p:txBody>
      </p:sp>
      <p:sp>
        <p:nvSpPr>
          <p:cNvPr id="5122" name="Title 1"/>
          <p:cNvSpPr>
            <a:spLocks noGrp="1"/>
          </p:cNvSpPr>
          <p:nvPr>
            <p:ph type="title" idx="4294967295"/>
          </p:nvPr>
        </p:nvSpPr>
        <p:spPr>
          <a:xfrm>
            <a:off x="609600" y="304800"/>
            <a:ext cx="8534400" cy="1216025"/>
          </a:xfrm>
        </p:spPr>
        <p:txBody>
          <a:bodyPr anchor="ctr"/>
          <a:lstStyle/>
          <a:p>
            <a:pPr eaLnBrk="1" hangingPunct="1"/>
            <a:r>
              <a:rPr lang="en-US" dirty="0"/>
              <a:t>What is a Quality Management System (QMS)</a:t>
            </a:r>
          </a:p>
        </p:txBody>
      </p:sp>
      <p:sp>
        <p:nvSpPr>
          <p:cNvPr id="5123" name="Content Placeholder 2"/>
          <p:cNvSpPr>
            <a:spLocks noGrp="1"/>
          </p:cNvSpPr>
          <p:nvPr>
            <p:ph idx="4294967295"/>
          </p:nvPr>
        </p:nvSpPr>
        <p:spPr>
          <a:xfrm>
            <a:off x="609600" y="1905000"/>
            <a:ext cx="7924800" cy="4090988"/>
          </a:xfrm>
        </p:spPr>
        <p:txBody>
          <a:bodyPr/>
          <a:lstStyle/>
          <a:p>
            <a:pPr lvl="0">
              <a:spcBef>
                <a:spcPts val="0"/>
              </a:spcBef>
              <a:spcAft>
                <a:spcPts val="1200"/>
              </a:spcAft>
            </a:pPr>
            <a:r>
              <a:rPr lang="en-US" sz="2200" dirty="0"/>
              <a:t>The </a:t>
            </a:r>
            <a:r>
              <a:rPr lang="en-US" sz="2200" b="1" dirty="0"/>
              <a:t>procedures</a:t>
            </a:r>
            <a:r>
              <a:rPr lang="en-US" sz="2200" dirty="0"/>
              <a:t> we follow to ensure that the environmental data we use to make decisions or to describe environmental conditions are accurate</a:t>
            </a:r>
          </a:p>
          <a:p>
            <a:pPr lvl="0">
              <a:spcBef>
                <a:spcPts val="0"/>
              </a:spcBef>
              <a:spcAft>
                <a:spcPts val="1200"/>
              </a:spcAft>
            </a:pPr>
            <a:r>
              <a:rPr lang="en-US" sz="2200" dirty="0"/>
              <a:t>The </a:t>
            </a:r>
            <a:r>
              <a:rPr lang="en-US" sz="2200" b="1" dirty="0"/>
              <a:t>documentation</a:t>
            </a:r>
            <a:r>
              <a:rPr lang="en-US" sz="2200" dirty="0"/>
              <a:t> of those procedures</a:t>
            </a:r>
          </a:p>
          <a:p>
            <a:pPr lvl="0">
              <a:spcBef>
                <a:spcPts val="0"/>
              </a:spcBef>
              <a:spcAft>
                <a:spcPts val="1200"/>
              </a:spcAft>
            </a:pPr>
            <a:r>
              <a:rPr lang="en-US" sz="2200" dirty="0"/>
              <a:t>EPA QMS policy is based on the national consensus standard, ANSI/ASQC E4-1994, </a:t>
            </a:r>
            <a:r>
              <a:rPr lang="en-US" sz="2200" i="1" dirty="0"/>
              <a:t>Specifications and Guidelines for Environmental Data Collection and Environmental Technology Programs</a:t>
            </a:r>
            <a:r>
              <a:rPr lang="en-US" sz="2200" dirty="0"/>
              <a:t>. </a:t>
            </a:r>
          </a:p>
          <a:p>
            <a:pPr lvl="0">
              <a:spcBef>
                <a:spcPts val="0"/>
              </a:spcBef>
              <a:spcAft>
                <a:spcPts val="1200"/>
              </a:spcAft>
            </a:pPr>
            <a:endParaRPr lang="en-US" sz="2400" dirty="0"/>
          </a:p>
          <a:p>
            <a:pPr lvl="0">
              <a:spcBef>
                <a:spcPts val="0"/>
              </a:spcBef>
              <a:spcAft>
                <a:spcPts val="1200"/>
              </a:spcAft>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EF6B-A464-4148-A55C-E34AF3077A04}"/>
              </a:ext>
            </a:extLst>
          </p:cNvPr>
          <p:cNvSpPr>
            <a:spLocks noGrp="1"/>
          </p:cNvSpPr>
          <p:nvPr>
            <p:ph type="title"/>
          </p:nvPr>
        </p:nvSpPr>
        <p:spPr/>
        <p:txBody>
          <a:bodyPr anchor="ctr"/>
          <a:lstStyle/>
          <a:p>
            <a:r>
              <a:rPr lang="en-US" dirty="0"/>
              <a:t>QMS Requirements*</a:t>
            </a:r>
          </a:p>
        </p:txBody>
      </p:sp>
      <p:sp>
        <p:nvSpPr>
          <p:cNvPr id="4" name="Slide Number Placeholder 3">
            <a:extLst>
              <a:ext uri="{FF2B5EF4-FFF2-40B4-BE49-F238E27FC236}">
                <a16:creationId xmlns:a16="http://schemas.microsoft.com/office/drawing/2014/main" id="{276474B0-86C4-4B7A-B3C2-CF0CE11F951A}"/>
              </a:ext>
            </a:extLst>
          </p:cNvPr>
          <p:cNvSpPr>
            <a:spLocks noGrp="1"/>
          </p:cNvSpPr>
          <p:nvPr>
            <p:ph type="sldNum" sz="quarter" idx="12"/>
          </p:nvPr>
        </p:nvSpPr>
        <p:spPr/>
        <p:txBody>
          <a:bodyPr/>
          <a:lstStyle/>
          <a:p>
            <a:pPr>
              <a:defRPr/>
            </a:pPr>
            <a:fld id="{F34BDBD8-3637-4AB8-BB09-E692A44DFA30}" type="slidenum">
              <a:rPr lang="en-US" smtClean="0"/>
              <a:pPr>
                <a:defRPr/>
              </a:pPr>
              <a:t>4</a:t>
            </a:fld>
            <a:endParaRPr lang="en-US" dirty="0"/>
          </a:p>
        </p:txBody>
      </p:sp>
      <p:sp>
        <p:nvSpPr>
          <p:cNvPr id="14" name="Content Placeholder 2">
            <a:extLst>
              <a:ext uri="{FF2B5EF4-FFF2-40B4-BE49-F238E27FC236}">
                <a16:creationId xmlns:a16="http://schemas.microsoft.com/office/drawing/2014/main" id="{F4849AD5-D588-4EDF-9862-163BD72DB76B}"/>
              </a:ext>
            </a:extLst>
          </p:cNvPr>
          <p:cNvSpPr txBox="1">
            <a:spLocks/>
          </p:cNvSpPr>
          <p:nvPr/>
        </p:nvSpPr>
        <p:spPr bwMode="auto">
          <a:xfrm>
            <a:off x="553849" y="1752600"/>
            <a:ext cx="4938767"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a:spcAft>
                <a:spcPts val="600"/>
              </a:spcAft>
            </a:pPr>
            <a:r>
              <a:rPr lang="en-US" sz="1800" b="1" kern="0" dirty="0">
                <a:ea typeface="Calibri" panose="020F0502020204030204" pitchFamily="34" charset="0"/>
                <a:cs typeface="Verdana" panose="020B0604030504040204" pitchFamily="34" charset="0"/>
              </a:rPr>
              <a:t>CIO 2105.3 Environmental Information Quality Policy </a:t>
            </a:r>
            <a:r>
              <a:rPr lang="en-US" sz="1800" kern="0" dirty="0">
                <a:ea typeface="Calibri" panose="020F0502020204030204" pitchFamily="34" charset="0"/>
                <a:cs typeface="Verdana" panose="020B0604030504040204" pitchFamily="34" charset="0"/>
              </a:rPr>
              <a:t>contains policy and program requirements for EPA’s Quality Program (including recipients of federal funding)(rev Apr 10, 2023</a:t>
            </a:r>
          </a:p>
          <a:p>
            <a:pPr>
              <a:spcAft>
                <a:spcPts val="600"/>
              </a:spcAft>
            </a:pPr>
            <a:r>
              <a:rPr lang="en-US" sz="1800" b="1" kern="0" dirty="0">
                <a:ea typeface="Calibri" panose="020F0502020204030204" pitchFamily="34" charset="0"/>
                <a:cs typeface="Verdana" panose="020B0604030504040204" pitchFamily="34" charset="0"/>
              </a:rPr>
              <a:t>CIO 2105-S-01.0 Quality Management Plan Standard </a:t>
            </a:r>
            <a:r>
              <a:rPr lang="en-US" sz="1800" kern="0" dirty="0">
                <a:ea typeface="Calibri" panose="020F0502020204030204" pitchFamily="34" charset="0"/>
                <a:cs typeface="Verdana" panose="020B0604030504040204" pitchFamily="34" charset="0"/>
              </a:rPr>
              <a:t>Quality Management Plan (QMP) Requirements (rev Jan 17, 2023)</a:t>
            </a:r>
          </a:p>
          <a:p>
            <a:pPr>
              <a:spcAft>
                <a:spcPts val="600"/>
              </a:spcAft>
            </a:pPr>
            <a:r>
              <a:rPr lang="en-US" sz="1800" b="1" kern="0" dirty="0">
                <a:ea typeface="Calibri" panose="020F0502020204030204" pitchFamily="34" charset="0"/>
                <a:cs typeface="Verdana" panose="020B0604030504040204" pitchFamily="34" charset="0"/>
              </a:rPr>
              <a:t>CIO 2105-S-02.0 Quality Assurance Project Plan Standard </a:t>
            </a:r>
            <a:r>
              <a:rPr lang="en-US" sz="1800" kern="0" dirty="0">
                <a:ea typeface="Calibri" panose="020F0502020204030204" pitchFamily="34" charset="0"/>
                <a:cs typeface="Verdana" panose="020B0604030504040204" pitchFamily="34" charset="0"/>
              </a:rPr>
              <a:t>QAPP Requirements  (rev Jul 18, 2023)</a:t>
            </a:r>
          </a:p>
          <a:p>
            <a:pPr>
              <a:spcAft>
                <a:spcPts val="600"/>
              </a:spcAft>
            </a:pPr>
            <a:r>
              <a:rPr lang="en-US" sz="1800" b="1" kern="0" dirty="0">
                <a:ea typeface="Calibri" panose="020F0502020204030204" pitchFamily="34" charset="0"/>
                <a:cs typeface="Verdana" panose="020B0604030504040204" pitchFamily="34" charset="0"/>
              </a:rPr>
              <a:t>Guidance Documents: </a:t>
            </a:r>
            <a:r>
              <a:rPr lang="en-US" sz="1800" kern="0" dirty="0">
                <a:ea typeface="Calibri" panose="020F0502020204030204" pitchFamily="34" charset="0"/>
                <a:cs typeface="Verdana" panose="020B0604030504040204" pitchFamily="34" charset="0"/>
              </a:rPr>
              <a:t>lots and lots of guidance documents</a:t>
            </a:r>
            <a:br>
              <a:rPr lang="en-US" sz="1800" kern="0" dirty="0">
                <a:ea typeface="Calibri" panose="020F0502020204030204" pitchFamily="34" charset="0"/>
                <a:cs typeface="Verdana" panose="020B0604030504040204" pitchFamily="34" charset="0"/>
              </a:rPr>
            </a:br>
            <a:endParaRPr lang="en-US" sz="700" kern="0" dirty="0">
              <a:ea typeface="Calibri" panose="020F0502020204030204" pitchFamily="34" charset="0"/>
              <a:cs typeface="Verdana" panose="020B0604030504040204" pitchFamily="34" charset="0"/>
            </a:endParaRPr>
          </a:p>
          <a:p>
            <a:pPr marL="0" indent="0">
              <a:spcAft>
                <a:spcPts val="600"/>
              </a:spcAft>
              <a:buNone/>
            </a:pPr>
            <a:r>
              <a:rPr lang="en-US" sz="800" dirty="0">
                <a:hlinkClick r:id="rId3"/>
              </a:rPr>
              <a:t>*https://www.epa.gov/quality/agency-wide-quality-program-documents</a:t>
            </a:r>
            <a:r>
              <a:rPr lang="en-US" sz="800" dirty="0"/>
              <a:t> </a:t>
            </a:r>
          </a:p>
          <a:p>
            <a:pPr>
              <a:spcAft>
                <a:spcPts val="600"/>
              </a:spcAft>
            </a:pPr>
            <a:endParaRPr lang="en-US" sz="2000" kern="0" dirty="0">
              <a:ea typeface="Calibri" panose="020F050202020403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7E6F56EA-0DD8-F66A-E858-FABB4C9536A3}"/>
              </a:ext>
            </a:extLst>
          </p:cNvPr>
          <p:cNvPicPr>
            <a:picLocks noChangeAspect="1"/>
          </p:cNvPicPr>
          <p:nvPr/>
        </p:nvPicPr>
        <p:blipFill>
          <a:blip r:embed="rId4"/>
          <a:stretch>
            <a:fillRect/>
          </a:stretch>
        </p:blipFill>
        <p:spPr>
          <a:xfrm rot="20417740">
            <a:off x="5775505" y="665434"/>
            <a:ext cx="2755638" cy="3549480"/>
          </a:xfrm>
          <a:prstGeom prst="rect">
            <a:avLst/>
          </a:prstGeom>
        </p:spPr>
      </p:pic>
      <p:pic>
        <p:nvPicPr>
          <p:cNvPr id="9" name="Picture 8">
            <a:extLst>
              <a:ext uri="{FF2B5EF4-FFF2-40B4-BE49-F238E27FC236}">
                <a16:creationId xmlns:a16="http://schemas.microsoft.com/office/drawing/2014/main" id="{3AA251DD-2106-C297-000D-3333888368DF}"/>
              </a:ext>
            </a:extLst>
          </p:cNvPr>
          <p:cNvPicPr>
            <a:picLocks noChangeAspect="1"/>
          </p:cNvPicPr>
          <p:nvPr/>
        </p:nvPicPr>
        <p:blipFill>
          <a:blip r:embed="rId5"/>
          <a:stretch>
            <a:fillRect/>
          </a:stretch>
        </p:blipFill>
        <p:spPr>
          <a:xfrm rot="20414568">
            <a:off x="5720879" y="1805449"/>
            <a:ext cx="2580697" cy="3344533"/>
          </a:xfrm>
          <a:prstGeom prst="rect">
            <a:avLst/>
          </a:prstGeom>
        </p:spPr>
      </p:pic>
      <p:pic>
        <p:nvPicPr>
          <p:cNvPr id="12" name="Picture 11">
            <a:extLst>
              <a:ext uri="{FF2B5EF4-FFF2-40B4-BE49-F238E27FC236}">
                <a16:creationId xmlns:a16="http://schemas.microsoft.com/office/drawing/2014/main" id="{593032AB-34F9-3103-DDF5-E133534FB79F}"/>
              </a:ext>
            </a:extLst>
          </p:cNvPr>
          <p:cNvPicPr>
            <a:picLocks noChangeAspect="1"/>
          </p:cNvPicPr>
          <p:nvPr/>
        </p:nvPicPr>
        <p:blipFill>
          <a:blip r:embed="rId6"/>
          <a:stretch>
            <a:fillRect/>
          </a:stretch>
        </p:blipFill>
        <p:spPr>
          <a:xfrm rot="20375038">
            <a:off x="5724479" y="3053380"/>
            <a:ext cx="2540098" cy="3283541"/>
          </a:xfrm>
          <a:prstGeom prst="rect">
            <a:avLst/>
          </a:prstGeom>
        </p:spPr>
      </p:pic>
    </p:spTree>
    <p:extLst>
      <p:ext uri="{BB962C8B-B14F-4D97-AF65-F5344CB8AC3E}">
        <p14:creationId xmlns:p14="http://schemas.microsoft.com/office/powerpoint/2010/main" val="38843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8BCA-A0C2-4E26-A7BB-20FA2F7B00E3}"/>
              </a:ext>
            </a:extLst>
          </p:cNvPr>
          <p:cNvSpPr>
            <a:spLocks noGrp="1"/>
          </p:cNvSpPr>
          <p:nvPr>
            <p:ph type="title"/>
          </p:nvPr>
        </p:nvSpPr>
        <p:spPr/>
        <p:txBody>
          <a:bodyPr anchor="ctr"/>
          <a:lstStyle/>
          <a:p>
            <a:pPr eaLnBrk="1" hangingPunct="1"/>
            <a:r>
              <a:rPr lang="en-US" dirty="0"/>
              <a:t>EPA Revisions</a:t>
            </a:r>
          </a:p>
        </p:txBody>
      </p:sp>
      <p:sp>
        <p:nvSpPr>
          <p:cNvPr id="3" name="Content Placeholder 2">
            <a:extLst>
              <a:ext uri="{FF2B5EF4-FFF2-40B4-BE49-F238E27FC236}">
                <a16:creationId xmlns:a16="http://schemas.microsoft.com/office/drawing/2014/main" id="{D2BB19B3-85A3-4724-9B30-5FB69C3E4C5D}"/>
              </a:ext>
            </a:extLst>
          </p:cNvPr>
          <p:cNvSpPr>
            <a:spLocks noGrp="1"/>
          </p:cNvSpPr>
          <p:nvPr>
            <p:ph idx="1"/>
          </p:nvPr>
        </p:nvSpPr>
        <p:spPr/>
        <p:txBody>
          <a:bodyPr/>
          <a:lstStyle/>
          <a:p>
            <a:pPr marL="0" indent="0">
              <a:spcAft>
                <a:spcPts val="600"/>
              </a:spcAft>
              <a:buNone/>
            </a:pPr>
            <a:r>
              <a:rPr lang="en-US" sz="2200" dirty="0">
                <a:effectLst/>
                <a:latin typeface="+mj-lt"/>
                <a:ea typeface="Calibri" panose="020F0502020204030204" pitchFamily="34" charset="0"/>
                <a:cs typeface="Verdana" panose="020B0604030504040204" pitchFamily="34" charset="0"/>
              </a:rPr>
              <a:t>EPA updated requirements for QMPs and QAPPs in 2023 (replacing </a:t>
            </a:r>
            <a:r>
              <a:rPr lang="pt-BR" sz="2200" dirty="0">
                <a:effectLst/>
                <a:latin typeface="+mj-lt"/>
                <a:ea typeface="Calibri" panose="020F0502020204030204" pitchFamily="34" charset="0"/>
                <a:cs typeface="Verdana" panose="020B0604030504040204" pitchFamily="34" charset="0"/>
              </a:rPr>
              <a:t>QA/R-2 and QA/R-5)</a:t>
            </a:r>
            <a:r>
              <a:rPr lang="en-US" sz="2200" dirty="0">
                <a:effectLst/>
                <a:latin typeface="+mj-lt"/>
                <a:ea typeface="Calibri" panose="020F0502020204030204" pitchFamily="34" charset="0"/>
                <a:cs typeface="Verdana" panose="020B0604030504040204" pitchFamily="34" charset="0"/>
              </a:rPr>
              <a:t>.</a:t>
            </a:r>
          </a:p>
          <a:p>
            <a:pPr>
              <a:spcAft>
                <a:spcPts val="600"/>
              </a:spcAft>
            </a:pPr>
            <a:r>
              <a:rPr lang="en-US" sz="2200" dirty="0">
                <a:effectLst/>
                <a:latin typeface="+mj-lt"/>
                <a:ea typeface="Calibri" panose="020F0502020204030204" pitchFamily="34" charset="0"/>
                <a:cs typeface="Verdana" panose="020B0604030504040204" pitchFamily="34" charset="0"/>
              </a:rPr>
              <a:t>NO changes to the rule ( 2CRF 1500.1) or to the scope of which projects require a QAPP</a:t>
            </a:r>
          </a:p>
          <a:p>
            <a:pPr>
              <a:spcAft>
                <a:spcPts val="600"/>
              </a:spcAft>
            </a:pPr>
            <a:r>
              <a:rPr lang="en-US" sz="2200" dirty="0">
                <a:latin typeface="+mj-lt"/>
                <a:ea typeface="Calibri" panose="020F0502020204030204" pitchFamily="34" charset="0"/>
                <a:cs typeface="Verdana" panose="020B0604030504040204" pitchFamily="34" charset="0"/>
              </a:rPr>
              <a:t>M</a:t>
            </a:r>
            <a:r>
              <a:rPr lang="en-US" sz="2200" dirty="0">
                <a:effectLst/>
                <a:latin typeface="+mj-lt"/>
                <a:ea typeface="Calibri" panose="020F0502020204030204" pitchFamily="34" charset="0"/>
                <a:cs typeface="Verdana" panose="020B0604030504040204" pitchFamily="34" charset="0"/>
              </a:rPr>
              <a:t>ade the format consistent with ISO standards </a:t>
            </a:r>
          </a:p>
          <a:p>
            <a:pPr>
              <a:spcAft>
                <a:spcPts val="600"/>
              </a:spcAft>
            </a:pPr>
            <a:r>
              <a:rPr lang="en-US" sz="2200" dirty="0">
                <a:latin typeface="+mj-lt"/>
                <a:ea typeface="Calibri" panose="020F0502020204030204" pitchFamily="34" charset="0"/>
                <a:cs typeface="Verdana" panose="020B0604030504040204" pitchFamily="34" charset="0"/>
              </a:rPr>
              <a:t>M</a:t>
            </a:r>
            <a:r>
              <a:rPr lang="en-US" sz="2200" dirty="0">
                <a:effectLst/>
                <a:latin typeface="+mj-lt"/>
                <a:ea typeface="Calibri" panose="020F0502020204030204" pitchFamily="34" charset="0"/>
                <a:cs typeface="Verdana" panose="020B0604030504040204" pitchFamily="34" charset="0"/>
              </a:rPr>
              <a:t>inor updates to overall document organization</a:t>
            </a:r>
          </a:p>
          <a:p>
            <a:pPr>
              <a:spcAft>
                <a:spcPts val="600"/>
              </a:spcAft>
            </a:pPr>
            <a:r>
              <a:rPr lang="en-US" sz="2200" dirty="0">
                <a:effectLst/>
                <a:latin typeface="+mj-lt"/>
                <a:ea typeface="Calibri" panose="020F0502020204030204" pitchFamily="34" charset="0"/>
                <a:cs typeface="Verdana" panose="020B0604030504040204" pitchFamily="34" charset="0"/>
              </a:rPr>
              <a:t>Some updates to substance</a:t>
            </a:r>
          </a:p>
          <a:p>
            <a:pPr>
              <a:spcAft>
                <a:spcPts val="600"/>
              </a:spcAft>
            </a:pPr>
            <a:r>
              <a:rPr lang="en-US" sz="2200" dirty="0">
                <a:latin typeface="+mj-lt"/>
                <a:ea typeface="Calibri" panose="020F0502020204030204" pitchFamily="34" charset="0"/>
                <a:cs typeface="Verdana" panose="020B0604030504040204" pitchFamily="34" charset="0"/>
              </a:rPr>
              <a:t>P</a:t>
            </a:r>
            <a:r>
              <a:rPr lang="en-US" sz="2200" dirty="0">
                <a:effectLst/>
                <a:latin typeface="+mj-lt"/>
                <a:ea typeface="Calibri" panose="020F0502020204030204" pitchFamily="34" charset="0"/>
                <a:cs typeface="Verdana" panose="020B0604030504040204" pitchFamily="34" charset="0"/>
              </a:rPr>
              <a:t>hase in new requirements as QAPPs and QMPs need to be updated</a:t>
            </a:r>
          </a:p>
        </p:txBody>
      </p:sp>
      <p:sp>
        <p:nvSpPr>
          <p:cNvPr id="4" name="Slide Number Placeholder 3">
            <a:extLst>
              <a:ext uri="{FF2B5EF4-FFF2-40B4-BE49-F238E27FC236}">
                <a16:creationId xmlns:a16="http://schemas.microsoft.com/office/drawing/2014/main" id="{4BF4DB7D-FDB2-481F-83E1-57BCFA747102}"/>
              </a:ext>
            </a:extLst>
          </p:cNvPr>
          <p:cNvSpPr>
            <a:spLocks noGrp="1"/>
          </p:cNvSpPr>
          <p:nvPr>
            <p:ph type="sldNum" sz="quarter" idx="12"/>
          </p:nvPr>
        </p:nvSpPr>
        <p:spPr/>
        <p:txBody>
          <a:bodyPr/>
          <a:lstStyle/>
          <a:p>
            <a:pPr>
              <a:defRPr/>
            </a:pPr>
            <a:fld id="{F34BDBD8-3637-4AB8-BB09-E692A44DFA30}" type="slidenum">
              <a:rPr lang="en-US" smtClean="0"/>
              <a:pPr>
                <a:defRPr/>
              </a:pPr>
              <a:t>5</a:t>
            </a:fld>
            <a:endParaRPr lang="en-US" dirty="0"/>
          </a:p>
        </p:txBody>
      </p:sp>
    </p:spTree>
    <p:extLst>
      <p:ext uri="{BB962C8B-B14F-4D97-AF65-F5344CB8AC3E}">
        <p14:creationId xmlns:p14="http://schemas.microsoft.com/office/powerpoint/2010/main" val="425735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4A0D-0C29-4C44-3694-F24EC45FD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337C1-77D2-CD68-6B8E-3A9020A0F3B1}"/>
              </a:ext>
            </a:extLst>
          </p:cNvPr>
          <p:cNvSpPr>
            <a:spLocks noGrp="1"/>
          </p:cNvSpPr>
          <p:nvPr>
            <p:ph type="title"/>
          </p:nvPr>
        </p:nvSpPr>
        <p:spPr/>
        <p:txBody>
          <a:bodyPr anchor="ctr"/>
          <a:lstStyle/>
          <a:p>
            <a:pPr eaLnBrk="1" hangingPunct="1"/>
            <a:r>
              <a:rPr lang="en-US" dirty="0"/>
              <a:t>EPA – Other changes coming</a:t>
            </a:r>
          </a:p>
        </p:txBody>
      </p:sp>
      <p:sp>
        <p:nvSpPr>
          <p:cNvPr id="3" name="Content Placeholder 2">
            <a:extLst>
              <a:ext uri="{FF2B5EF4-FFF2-40B4-BE49-F238E27FC236}">
                <a16:creationId xmlns:a16="http://schemas.microsoft.com/office/drawing/2014/main" id="{379FD91B-574B-8545-1C96-3E0ADCFB1170}"/>
              </a:ext>
            </a:extLst>
          </p:cNvPr>
          <p:cNvSpPr>
            <a:spLocks noGrp="1"/>
          </p:cNvSpPr>
          <p:nvPr>
            <p:ph idx="1"/>
          </p:nvPr>
        </p:nvSpPr>
        <p:spPr>
          <a:xfrm>
            <a:off x="574675" y="1752600"/>
            <a:ext cx="8001000" cy="4267200"/>
          </a:xfrm>
        </p:spPr>
        <p:txBody>
          <a:bodyPr/>
          <a:lstStyle/>
          <a:p>
            <a:pPr marL="0" indent="0">
              <a:spcAft>
                <a:spcPts val="600"/>
              </a:spcAft>
              <a:buNone/>
            </a:pPr>
            <a:r>
              <a:rPr lang="en-US" sz="2200" dirty="0">
                <a:effectLst/>
                <a:latin typeface="+mj-lt"/>
                <a:ea typeface="Calibri" panose="020F0502020204030204" pitchFamily="34" charset="0"/>
                <a:cs typeface="Verdana" panose="020B0604030504040204" pitchFamily="34" charset="0"/>
              </a:rPr>
              <a:t>Over the years, EPA has made  incremental steps in improving their method of tracking the whole “universe” of federally-funded projects that require QAPPs</a:t>
            </a:r>
          </a:p>
          <a:p>
            <a:pPr>
              <a:spcAft>
                <a:spcPts val="600"/>
              </a:spcAft>
            </a:pPr>
            <a:r>
              <a:rPr lang="en-US" sz="2200" dirty="0">
                <a:effectLst/>
                <a:latin typeface="+mj-lt"/>
                <a:ea typeface="Calibri" panose="020F0502020204030204" pitchFamily="34" charset="0"/>
                <a:cs typeface="Verdana" panose="020B0604030504040204" pitchFamily="34" charset="0"/>
              </a:rPr>
              <a:t>EPA wants states to submit each QAPP labeled with grant number &amp; program (such as CAA 105)</a:t>
            </a:r>
          </a:p>
          <a:p>
            <a:pPr>
              <a:spcAft>
                <a:spcPts val="600"/>
              </a:spcAft>
            </a:pPr>
            <a:r>
              <a:rPr lang="en-US" sz="2200" dirty="0">
                <a:latin typeface="+mj-lt"/>
                <a:ea typeface="Calibri" panose="020F0502020204030204" pitchFamily="34" charset="0"/>
                <a:cs typeface="Verdana" panose="020B0604030504040204" pitchFamily="34" charset="0"/>
              </a:rPr>
              <a:t>EPA is asking states to cc their EPA PPG Project Officer when </a:t>
            </a:r>
            <a:r>
              <a:rPr lang="en-US" sz="2200" dirty="0" err="1">
                <a:latin typeface="+mj-lt"/>
                <a:ea typeface="Calibri" panose="020F0502020204030204" pitchFamily="34" charset="0"/>
                <a:cs typeface="Verdana" panose="020B0604030504040204" pitchFamily="34" charset="0"/>
              </a:rPr>
              <a:t>submiting</a:t>
            </a:r>
            <a:r>
              <a:rPr lang="en-US" sz="2200" dirty="0">
                <a:latin typeface="+mj-lt"/>
                <a:ea typeface="Calibri" panose="020F0502020204030204" pitchFamily="34" charset="0"/>
                <a:cs typeface="Verdana" panose="020B0604030504040204" pitchFamily="34" charset="0"/>
              </a:rPr>
              <a:t> annual QAPP status lists</a:t>
            </a:r>
          </a:p>
          <a:p>
            <a:pPr>
              <a:spcAft>
                <a:spcPts val="600"/>
              </a:spcAft>
            </a:pPr>
            <a:r>
              <a:rPr lang="en-US" sz="2200" dirty="0">
                <a:latin typeface="+mj-lt"/>
                <a:ea typeface="Calibri" panose="020F0502020204030204" pitchFamily="34" charset="0"/>
                <a:cs typeface="Verdana" panose="020B0604030504040204" pitchFamily="34" charset="0"/>
              </a:rPr>
              <a:t>EPA will include a new PPG P&amp;C List commitment (beginning FY26-27) regarding QAPPS</a:t>
            </a:r>
          </a:p>
          <a:p>
            <a:pPr>
              <a:spcAft>
                <a:spcPts val="600"/>
              </a:spcAft>
            </a:pPr>
            <a:r>
              <a:rPr lang="en-US" sz="2200" dirty="0">
                <a:effectLst/>
                <a:latin typeface="+mj-lt"/>
                <a:ea typeface="Calibri" panose="020F0502020204030204" pitchFamily="34" charset="0"/>
                <a:cs typeface="Verdana" panose="020B0604030504040204" pitchFamily="34" charset="0"/>
              </a:rPr>
              <a:t>QAPP tracking on R1 QA Roundtable SharePoint</a:t>
            </a:r>
          </a:p>
          <a:p>
            <a:pPr>
              <a:spcAft>
                <a:spcPts val="600"/>
              </a:spcAft>
            </a:pPr>
            <a:endParaRPr lang="en-US" sz="2200" dirty="0">
              <a:effectLst/>
              <a:latin typeface="+mj-lt"/>
              <a:ea typeface="Calibri" panose="020F050202020403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C3942029-C368-20E4-D483-CCD307D8B933}"/>
              </a:ext>
            </a:extLst>
          </p:cNvPr>
          <p:cNvSpPr>
            <a:spLocks noGrp="1"/>
          </p:cNvSpPr>
          <p:nvPr>
            <p:ph type="sldNum" sz="quarter" idx="12"/>
          </p:nvPr>
        </p:nvSpPr>
        <p:spPr/>
        <p:txBody>
          <a:bodyPr/>
          <a:lstStyle/>
          <a:p>
            <a:pPr>
              <a:defRPr/>
            </a:pPr>
            <a:fld id="{F34BDBD8-3637-4AB8-BB09-E692A44DFA30}" type="slidenum">
              <a:rPr lang="en-US" smtClean="0"/>
              <a:pPr>
                <a:defRPr/>
              </a:pPr>
              <a:t>6</a:t>
            </a:fld>
            <a:endParaRPr lang="en-US" dirty="0"/>
          </a:p>
        </p:txBody>
      </p:sp>
    </p:spTree>
    <p:extLst>
      <p:ext uri="{BB962C8B-B14F-4D97-AF65-F5344CB8AC3E}">
        <p14:creationId xmlns:p14="http://schemas.microsoft.com/office/powerpoint/2010/main" val="186628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571500" y="304800"/>
            <a:ext cx="8001000" cy="1216025"/>
          </a:xfrm>
        </p:spPr>
        <p:txBody>
          <a:bodyPr anchor="ctr"/>
          <a:lstStyle/>
          <a:p>
            <a:pPr eaLnBrk="1" hangingPunct="1"/>
            <a:r>
              <a:rPr lang="en-US" dirty="0"/>
              <a:t>What is Environmental Data?</a:t>
            </a:r>
          </a:p>
        </p:txBody>
      </p:sp>
      <p:sp>
        <p:nvSpPr>
          <p:cNvPr id="7171" name="Content Placeholder 2"/>
          <p:cNvSpPr>
            <a:spLocks noGrp="1"/>
          </p:cNvSpPr>
          <p:nvPr>
            <p:ph idx="4294967295"/>
          </p:nvPr>
        </p:nvSpPr>
        <p:spPr>
          <a:xfrm>
            <a:off x="597329" y="1981200"/>
            <a:ext cx="7772400" cy="3810000"/>
          </a:xfrm>
        </p:spPr>
        <p:txBody>
          <a:bodyPr/>
          <a:lstStyle/>
          <a:p>
            <a:r>
              <a:rPr lang="en-US" sz="2200" dirty="0"/>
              <a:t>AMBIENT DATA:  air quality, water quality, discharges, and waste quantities</a:t>
            </a:r>
            <a:br>
              <a:rPr lang="en-US" sz="2200" dirty="0"/>
            </a:br>
            <a:endParaRPr lang="en-US" sz="2200" dirty="0"/>
          </a:p>
          <a:p>
            <a:r>
              <a:rPr lang="en-US" sz="2200" dirty="0"/>
              <a:t>PROGRAM DATA: reports on agency actions and decisions </a:t>
            </a:r>
          </a:p>
          <a:p>
            <a:pPr eaLnBrk="1" hangingPunct="1">
              <a:buFont typeface="Wingdings" pitchFamily="2" charset="2"/>
              <a:buNone/>
            </a:pPr>
            <a:endParaRPr lang="en-US" dirty="0"/>
          </a:p>
        </p:txBody>
      </p:sp>
      <p:sp>
        <p:nvSpPr>
          <p:cNvPr id="5" name="Slide Number Placeholder 4"/>
          <p:cNvSpPr>
            <a:spLocks noGrp="1"/>
          </p:cNvSpPr>
          <p:nvPr>
            <p:ph type="sldNum" sz="quarter" idx="12"/>
          </p:nvPr>
        </p:nvSpPr>
        <p:spPr/>
        <p:txBody>
          <a:bodyPr/>
          <a:lstStyle/>
          <a:p>
            <a:pPr>
              <a:defRPr/>
            </a:pPr>
            <a:fld id="{DA9FF87E-89F1-4E0D-9F53-D61A0B5E8ECF}"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What are Data Activities?</a:t>
            </a:r>
          </a:p>
        </p:txBody>
      </p:sp>
      <p:sp>
        <p:nvSpPr>
          <p:cNvPr id="3" name="Content Placeholder 2"/>
          <p:cNvSpPr>
            <a:spLocks noGrp="1"/>
          </p:cNvSpPr>
          <p:nvPr>
            <p:ph idx="1"/>
          </p:nvPr>
        </p:nvSpPr>
        <p:spPr/>
        <p:txBody>
          <a:bodyPr/>
          <a:lstStyle/>
          <a:p>
            <a:pPr marL="469900" lvl="1" indent="-469900" eaLnBrk="1" hangingPunct="1">
              <a:buFont typeface="Wingdings" pitchFamily="2" charset="2"/>
              <a:buChar char="o"/>
            </a:pPr>
            <a:r>
              <a:rPr lang="en-US" sz="2200" dirty="0"/>
              <a:t>Sampling </a:t>
            </a:r>
          </a:p>
          <a:p>
            <a:pPr marL="469900" lvl="1" indent="-469900" eaLnBrk="1" hangingPunct="1">
              <a:buFont typeface="Wingdings" pitchFamily="2" charset="2"/>
              <a:buChar char="o"/>
            </a:pPr>
            <a:r>
              <a:rPr lang="en-US" sz="2200" dirty="0"/>
              <a:t>Analysis  </a:t>
            </a:r>
          </a:p>
          <a:p>
            <a:pPr eaLnBrk="1" hangingPunct="1"/>
            <a:r>
              <a:rPr lang="en-US" sz="2200" dirty="0"/>
              <a:t>Data management, data mining</a:t>
            </a:r>
          </a:p>
          <a:p>
            <a:pPr eaLnBrk="1" hangingPunct="1"/>
            <a:r>
              <a:rPr lang="en-US" sz="2200" dirty="0"/>
              <a:t>Reporting</a:t>
            </a:r>
          </a:p>
          <a:p>
            <a:pPr eaLnBrk="1" hangingPunct="1"/>
            <a:r>
              <a:rPr lang="en-US" sz="2200" dirty="0"/>
              <a:t>Databases</a:t>
            </a:r>
          </a:p>
          <a:p>
            <a:pPr eaLnBrk="1" hangingPunct="1"/>
            <a:r>
              <a:rPr lang="en-US" sz="2200" dirty="0"/>
              <a:t>Modeling</a:t>
            </a:r>
          </a:p>
          <a:p>
            <a:pPr marL="469900" lvl="1" indent="-469900" eaLnBrk="1" hangingPunct="1">
              <a:buFont typeface="Wingdings" pitchFamily="2" charset="2"/>
              <a:buChar char="o"/>
            </a:pPr>
            <a:r>
              <a:rPr lang="en-US" sz="2200" dirty="0"/>
              <a:t>Performance measurement projects</a:t>
            </a:r>
          </a:p>
          <a:p>
            <a:pPr eaLnBrk="1" hangingPunct="1"/>
            <a:r>
              <a:rPr lang="en-US" sz="2200" dirty="0"/>
              <a:t>Data Transfer to EPA</a:t>
            </a:r>
          </a:p>
          <a:p>
            <a:pPr eaLnBrk="1" hangingPunct="1"/>
            <a:endParaRPr lang="en-US" sz="2000" dirty="0"/>
          </a:p>
          <a:p>
            <a:pPr marL="457200" lvl="1" indent="0" eaLnBrk="1" hangingPunct="1">
              <a:buNone/>
            </a:pPr>
            <a:endParaRPr lang="en-US" sz="2000" dirty="0"/>
          </a:p>
          <a:p>
            <a:pPr marL="800100" lvl="1" indent="-342900" eaLnBrk="1" hangingPunct="1">
              <a:buFont typeface="Arial" panose="020B0604020202020204" pitchFamily="34" charset="0"/>
              <a:buChar char="•"/>
            </a:pPr>
            <a:endParaRPr lang="en-US" sz="2000" b="1"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F34BDBD8-3637-4AB8-BB09-E692A44DFA30}" type="slidenum">
              <a:rPr lang="en-US" smtClean="0"/>
              <a:pPr>
                <a:defRPr/>
              </a:pPr>
              <a:t>8</a:t>
            </a:fld>
            <a:endParaRPr lang="en-US" dirty="0"/>
          </a:p>
        </p:txBody>
      </p:sp>
    </p:spTree>
    <p:extLst>
      <p:ext uri="{BB962C8B-B14F-4D97-AF65-F5344CB8AC3E}">
        <p14:creationId xmlns:p14="http://schemas.microsoft.com/office/powerpoint/2010/main" val="263913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74675" y="304800"/>
            <a:ext cx="8001000" cy="1219199"/>
          </a:xfrm>
        </p:spPr>
        <p:txBody>
          <a:bodyPr anchor="ctr" anchorCtr="0"/>
          <a:lstStyle/>
          <a:p>
            <a:pPr eaLnBrk="1" hangingPunct="1"/>
            <a:r>
              <a:rPr lang="en-US" dirty="0"/>
              <a:t>What is Data Quality? </a:t>
            </a:r>
          </a:p>
        </p:txBody>
      </p:sp>
      <p:sp>
        <p:nvSpPr>
          <p:cNvPr id="8195" name="Content Placeholder 2"/>
          <p:cNvSpPr>
            <a:spLocks noGrp="1"/>
          </p:cNvSpPr>
          <p:nvPr>
            <p:ph idx="4294967295"/>
          </p:nvPr>
        </p:nvSpPr>
        <p:spPr>
          <a:xfrm>
            <a:off x="574675" y="1752600"/>
            <a:ext cx="7556500" cy="4419601"/>
          </a:xfrm>
        </p:spPr>
        <p:txBody>
          <a:bodyPr/>
          <a:lstStyle/>
          <a:p>
            <a:pPr>
              <a:spcBef>
                <a:spcPts val="0"/>
              </a:spcBef>
              <a:spcAft>
                <a:spcPts val="1200"/>
              </a:spcAft>
            </a:pPr>
            <a:r>
              <a:rPr lang="en-US" sz="2200" dirty="0"/>
              <a:t>MassDEP QMS goal:  Match data quality to the specific situation  </a:t>
            </a:r>
          </a:p>
          <a:p>
            <a:pPr>
              <a:spcBef>
                <a:spcPts val="0"/>
              </a:spcBef>
              <a:spcAft>
                <a:spcPts val="1200"/>
              </a:spcAft>
            </a:pPr>
            <a:r>
              <a:rPr lang="en-US" sz="2200" dirty="0"/>
              <a:t>Strike the right balance: </a:t>
            </a:r>
          </a:p>
          <a:p>
            <a:pPr lvl="1">
              <a:spcBef>
                <a:spcPts val="0"/>
              </a:spcBef>
              <a:spcAft>
                <a:spcPts val="1200"/>
              </a:spcAft>
            </a:pPr>
            <a:r>
              <a:rPr lang="en-US" sz="1600" dirty="0"/>
              <a:t>Our aim is not 100% perfection, 100% of the time</a:t>
            </a:r>
          </a:p>
          <a:p>
            <a:pPr lvl="1">
              <a:spcBef>
                <a:spcPts val="0"/>
              </a:spcBef>
              <a:spcAft>
                <a:spcPts val="1200"/>
              </a:spcAft>
            </a:pPr>
            <a:r>
              <a:rPr lang="en-US" sz="1600" dirty="0"/>
              <a:t>Our goal is to ensure that the data is as accurate as needed for the intended purpose. </a:t>
            </a:r>
          </a:p>
          <a:p>
            <a:pPr eaLnBrk="1" hangingPunct="1">
              <a:buNone/>
            </a:pPr>
            <a:endParaRPr lang="en-US" sz="2800" dirty="0">
              <a:cs typeface="Times New Roman" pitchFamily="18" charset="0"/>
            </a:endParaRPr>
          </a:p>
          <a:p>
            <a:pPr eaLnBrk="1" hangingPunct="1">
              <a:buNone/>
            </a:pPr>
            <a:endParaRPr lang="en-US" sz="2800" dirty="0">
              <a:cs typeface="Times New Roman" pitchFamily="18" charset="0"/>
            </a:endParaRPr>
          </a:p>
          <a:p>
            <a:pPr eaLnBrk="1" hangingPunct="1">
              <a:buNone/>
            </a:pPr>
            <a:endParaRPr lang="en-US" sz="2800" dirty="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A9FF87E-89F1-4E0D-9F53-D61A0B5E8ECF}"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FDC66EFB00CA4E8D8B4F9D04147784" ma:contentTypeVersion="16" ma:contentTypeDescription="Create a new document." ma:contentTypeScope="" ma:versionID="6874da672d6803778b4eae2a2a20c9e2">
  <xsd:schema xmlns:xsd="http://www.w3.org/2001/XMLSchema" xmlns:xs="http://www.w3.org/2001/XMLSchema" xmlns:p="http://schemas.microsoft.com/office/2006/metadata/properties" xmlns:ns2="247a40a7-8c40-4940-a2db-c179524ae6c4" xmlns:ns3="7b83dbe2-6fd2-449a-a932-0d75829bf641" targetNamespace="http://schemas.microsoft.com/office/2006/metadata/properties" ma:root="true" ma:fieldsID="8e229d262546464729f122a84dde1ff1" ns2:_="" ns3:_="">
    <xsd:import namespace="247a40a7-8c40-4940-a2db-c179524ae6c4"/>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a40a7-8c40-4940-a2db-c179524ae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e1eecbb-5736-4a27-a3d9-8cd4d931ca33}"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7a40a7-8c40-4940-a2db-c179524ae6c4">
      <Terms xmlns="http://schemas.microsoft.com/office/infopath/2007/PartnerControls"/>
    </lcf76f155ced4ddcb4097134ff3c332f>
    <TaxCatchAll xmlns="7b83dbe2-6fd2-449a-a932-0d75829bf641" xsi:nil="true"/>
    <SharedWithUsers xmlns="7b83dbe2-6fd2-449a-a932-0d75829bf64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E6BC6-A37F-4308-962E-63EE8AFDD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a40a7-8c40-4940-a2db-c179524ae6c4"/>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156F6-E92F-485A-A8FA-89EE9F398E4A}">
  <ds:schemaRefs>
    <ds:schemaRef ds:uri="7b83dbe2-6fd2-449a-a932-0d75829bf641"/>
    <ds:schemaRef ds:uri="http://purl.org/dc/elements/1.1/"/>
    <ds:schemaRef ds:uri="http://schemas.microsoft.com/office/2006/documentManagement/types"/>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247a40a7-8c40-4940-a2db-c179524ae6c4"/>
    <ds:schemaRef ds:uri="http://purl.org/dc/dcmitype/"/>
  </ds:schemaRefs>
</ds:datastoreItem>
</file>

<file path=customXml/itemProps3.xml><?xml version="1.0" encoding="utf-8"?>
<ds:datastoreItem xmlns:ds="http://schemas.openxmlformats.org/officeDocument/2006/customXml" ds:itemID="{FE0D5061-2943-4DB3-97F3-DFC1FD750740}">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Profile</Template>
  <TotalTime>14586</TotalTime>
  <Words>2667</Words>
  <Application>Microsoft Office PowerPoint</Application>
  <PresentationFormat>On-screen Show (4:3)</PresentationFormat>
  <Paragraphs>274</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Gothic</vt:lpstr>
      <vt:lpstr>Times New Roman</vt:lpstr>
      <vt:lpstr>Trebuchet MS</vt:lpstr>
      <vt:lpstr>Verdana</vt:lpstr>
      <vt:lpstr>Wingdings</vt:lpstr>
      <vt:lpstr>Profile</vt:lpstr>
      <vt:lpstr> Bureau of Air and Waste Quality Management System QA Team Refresher Training  </vt:lpstr>
      <vt:lpstr>Why Do We Have a Quality Management System?</vt:lpstr>
      <vt:lpstr>What is a Quality Management System (QMS)</vt:lpstr>
      <vt:lpstr>QMS Requirements*</vt:lpstr>
      <vt:lpstr>EPA Revisions</vt:lpstr>
      <vt:lpstr>EPA – Other changes coming</vt:lpstr>
      <vt:lpstr>What is Environmental Data?</vt:lpstr>
      <vt:lpstr>What are Data Activities?</vt:lpstr>
      <vt:lpstr>What is Data Quality? </vt:lpstr>
      <vt:lpstr>QMS is the method</vt:lpstr>
      <vt:lpstr>What is our QMS?</vt:lpstr>
      <vt:lpstr>MassDEP’s Quality Management Plan (QMP)</vt:lpstr>
      <vt:lpstr>When is a QAPP needed?</vt:lpstr>
      <vt:lpstr>What is a QAPP?</vt:lpstr>
      <vt:lpstr>Who approves a QAPP? </vt:lpstr>
      <vt:lpstr>What is the BAW QA Team? </vt:lpstr>
      <vt:lpstr>What does the QA Team do? </vt:lpstr>
      <vt:lpstr>QA Role of Assistant Commissioner</vt:lpstr>
      <vt:lpstr>QA Role of Division Directors</vt:lpstr>
      <vt:lpstr>Role of QA Manager</vt:lpstr>
      <vt:lpstr>Role of BAW QA Team</vt:lpstr>
      <vt:lpstr>Role of QA Project Manager</vt:lpstr>
      <vt:lpstr>Role of QA Scientists</vt:lpstr>
      <vt:lpstr>EPA QAPP mailbox</vt:lpstr>
      <vt:lpstr>Annual QA Self-Assessment </vt:lpstr>
      <vt:lpstr>Periodic QA Audit by EPA</vt:lpstr>
      <vt:lpstr>Where are QA docs kept ?</vt:lpstr>
      <vt:lpstr>More training</vt:lpstr>
      <vt:lpstr>Thank you and questionnaire</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MassDEP Quality Management System  (and how we document that it is implemented)</dc:title>
  <dc:creator>speck</dc:creator>
  <cp:lastModifiedBy>Wert, Mark (DEP)</cp:lastModifiedBy>
  <cp:revision>500</cp:revision>
  <cp:lastPrinted>2020-01-13T15:20:06Z</cp:lastPrinted>
  <dcterms:created xsi:type="dcterms:W3CDTF">2006-12-05T18:27:19Z</dcterms:created>
  <dcterms:modified xsi:type="dcterms:W3CDTF">2026-04-02T14:12:01Z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0x010100B7FDC66EFB00CA4E8D8B4F9D04147784</vt:lpwstr>
  </property>
  <property fmtid="{D5CDD505-2E9C-101B-9397-08002B2CF9AE}" pid="3" name="MediaServiceImageTags">
    <vt:lpwstr/>
  </property>
  <property fmtid="{D5CDD505-2E9C-101B-9397-08002B2CF9AE}" pid="4" name="Order">
    <vt:r8>122075300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