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89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424EDE-7608-4D92-BCDE-E02A18F6876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AB196B2-E0A6-4195-A279-D38CB7795726}">
      <dgm:prSet phldrT="[Text]"/>
      <dgm:spPr/>
      <dgm:t>
        <a:bodyPr/>
        <a:lstStyle/>
        <a:p>
          <a:r>
            <a:rPr lang="en-US" dirty="0" smtClean="0"/>
            <a:t>Priorities workgroup met with </a:t>
          </a:r>
          <a:r>
            <a:rPr lang="en-US" dirty="0" err="1" smtClean="0"/>
            <a:t>MassHealth</a:t>
          </a:r>
          <a:endParaRPr lang="en-US" dirty="0"/>
        </a:p>
      </dgm:t>
    </dgm:pt>
    <dgm:pt modelId="{EF7D8216-AEA0-4D0D-AD8B-4EE4B312BE68}" type="parTrans" cxnId="{B170B771-3252-4A3B-981F-82046D7712A3}">
      <dgm:prSet/>
      <dgm:spPr/>
      <dgm:t>
        <a:bodyPr/>
        <a:lstStyle/>
        <a:p>
          <a:endParaRPr lang="en-US"/>
        </a:p>
      </dgm:t>
    </dgm:pt>
    <dgm:pt modelId="{BAD3161C-CA52-4D55-9E0B-B6E6FF473A47}" type="sibTrans" cxnId="{B170B771-3252-4A3B-981F-82046D7712A3}">
      <dgm:prSet/>
      <dgm:spPr/>
      <dgm:t>
        <a:bodyPr/>
        <a:lstStyle/>
        <a:p>
          <a:endParaRPr lang="en-US"/>
        </a:p>
      </dgm:t>
    </dgm:pt>
    <dgm:pt modelId="{DB4557C6-31ED-4BA9-B6F8-02F36E96E65A}">
      <dgm:prSet phldrT="[Text]"/>
      <dgm:spPr/>
      <dgm:t>
        <a:bodyPr/>
        <a:lstStyle/>
        <a:p>
          <a:r>
            <a:rPr lang="en-US" dirty="0" smtClean="0"/>
            <a:t>Outcome of that meeting and priorities discussed at March meeting</a:t>
          </a:r>
          <a:endParaRPr lang="en-US" dirty="0"/>
        </a:p>
      </dgm:t>
    </dgm:pt>
    <dgm:pt modelId="{29A8D1AD-7A2B-4F59-AABD-61397EA8D51C}" type="parTrans" cxnId="{0FA8B167-2008-4805-BAC8-68B73421734C}">
      <dgm:prSet/>
      <dgm:spPr/>
      <dgm:t>
        <a:bodyPr/>
        <a:lstStyle/>
        <a:p>
          <a:endParaRPr lang="en-US"/>
        </a:p>
      </dgm:t>
    </dgm:pt>
    <dgm:pt modelId="{74053CEE-DF50-4E21-A074-57E3D6DC4001}" type="sibTrans" cxnId="{0FA8B167-2008-4805-BAC8-68B73421734C}">
      <dgm:prSet/>
      <dgm:spPr/>
      <dgm:t>
        <a:bodyPr/>
        <a:lstStyle/>
        <a:p>
          <a:endParaRPr lang="en-US"/>
        </a:p>
      </dgm:t>
    </dgm:pt>
    <dgm:pt modelId="{A2A745A3-180E-4ACD-9E46-76777F6CED1D}">
      <dgm:prSet phldrT="[Text]"/>
      <dgm:spPr/>
      <dgm:t>
        <a:bodyPr/>
        <a:lstStyle/>
        <a:p>
          <a:r>
            <a:rPr lang="en-US" dirty="0" smtClean="0"/>
            <a:t>At the direction of the Council, workgroup met to develop draft work plan</a:t>
          </a:r>
          <a:endParaRPr lang="en-US" dirty="0"/>
        </a:p>
      </dgm:t>
    </dgm:pt>
    <dgm:pt modelId="{89E23491-D5B5-4FDD-9EE3-66D9D64F68F9}" type="parTrans" cxnId="{50C48131-DAB3-407A-8222-94D377DAE9E7}">
      <dgm:prSet/>
      <dgm:spPr/>
      <dgm:t>
        <a:bodyPr/>
        <a:lstStyle/>
        <a:p>
          <a:endParaRPr lang="en-US"/>
        </a:p>
      </dgm:t>
    </dgm:pt>
    <dgm:pt modelId="{49A9C786-A097-4A6E-AB7E-EBAFAD89EEBE}" type="sibTrans" cxnId="{50C48131-DAB3-407A-8222-94D377DAE9E7}">
      <dgm:prSet/>
      <dgm:spPr/>
      <dgm:t>
        <a:bodyPr/>
        <a:lstStyle/>
        <a:p>
          <a:endParaRPr lang="en-US"/>
        </a:p>
      </dgm:t>
    </dgm:pt>
    <dgm:pt modelId="{4A8D6A4D-3883-4FFB-A1FB-25BB42AE74D8}" type="pres">
      <dgm:prSet presAssocID="{28424EDE-7608-4D92-BCDE-E02A18F6876F}" presName="CompostProcess" presStyleCnt="0">
        <dgm:presLayoutVars>
          <dgm:dir/>
          <dgm:resizeHandles val="exact"/>
        </dgm:presLayoutVars>
      </dgm:prSet>
      <dgm:spPr/>
    </dgm:pt>
    <dgm:pt modelId="{9C6408DA-1D6F-4E7F-83A3-46EB3C209D13}" type="pres">
      <dgm:prSet presAssocID="{28424EDE-7608-4D92-BCDE-E02A18F6876F}" presName="arrow" presStyleLbl="bgShp" presStyleIdx="0" presStyleCnt="1"/>
      <dgm:spPr/>
    </dgm:pt>
    <dgm:pt modelId="{8A1AF44A-7859-41F8-BF0C-F582AABF1D5A}" type="pres">
      <dgm:prSet presAssocID="{28424EDE-7608-4D92-BCDE-E02A18F6876F}" presName="linearProcess" presStyleCnt="0"/>
      <dgm:spPr/>
    </dgm:pt>
    <dgm:pt modelId="{D8C55C48-34C9-4397-B761-F522E4FBC835}" type="pres">
      <dgm:prSet presAssocID="{AAB196B2-E0A6-4195-A279-D38CB7795726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ECEB63-C6CC-41E6-A5AC-BBA92F14153A}" type="pres">
      <dgm:prSet presAssocID="{BAD3161C-CA52-4D55-9E0B-B6E6FF473A47}" presName="sibTrans" presStyleCnt="0"/>
      <dgm:spPr/>
    </dgm:pt>
    <dgm:pt modelId="{A5B92591-4B29-41D0-8D24-EA5BF93645FD}" type="pres">
      <dgm:prSet presAssocID="{DB4557C6-31ED-4BA9-B6F8-02F36E96E65A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1C93E4-8CC2-4C36-98D5-C3188EF546DA}" type="pres">
      <dgm:prSet presAssocID="{74053CEE-DF50-4E21-A074-57E3D6DC4001}" presName="sibTrans" presStyleCnt="0"/>
      <dgm:spPr/>
    </dgm:pt>
    <dgm:pt modelId="{BD30486C-6988-44D9-855C-4A68B9B5C884}" type="pres">
      <dgm:prSet presAssocID="{A2A745A3-180E-4ACD-9E46-76777F6CED1D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460EC6-5C2F-4CA9-A763-16F1729C8B50}" type="presOf" srcId="{A2A745A3-180E-4ACD-9E46-76777F6CED1D}" destId="{BD30486C-6988-44D9-855C-4A68B9B5C884}" srcOrd="0" destOrd="0" presId="urn:microsoft.com/office/officeart/2005/8/layout/hProcess9"/>
    <dgm:cxn modelId="{0FA8B167-2008-4805-BAC8-68B73421734C}" srcId="{28424EDE-7608-4D92-BCDE-E02A18F6876F}" destId="{DB4557C6-31ED-4BA9-B6F8-02F36E96E65A}" srcOrd="1" destOrd="0" parTransId="{29A8D1AD-7A2B-4F59-AABD-61397EA8D51C}" sibTransId="{74053CEE-DF50-4E21-A074-57E3D6DC4001}"/>
    <dgm:cxn modelId="{5755BC12-BC58-4EEA-8AED-6D830AE7CEB8}" type="presOf" srcId="{28424EDE-7608-4D92-BCDE-E02A18F6876F}" destId="{4A8D6A4D-3883-4FFB-A1FB-25BB42AE74D8}" srcOrd="0" destOrd="0" presId="urn:microsoft.com/office/officeart/2005/8/layout/hProcess9"/>
    <dgm:cxn modelId="{D0F3FD98-A061-4731-988C-421F1F9E36F2}" type="presOf" srcId="{DB4557C6-31ED-4BA9-B6F8-02F36E96E65A}" destId="{A5B92591-4B29-41D0-8D24-EA5BF93645FD}" srcOrd="0" destOrd="0" presId="urn:microsoft.com/office/officeart/2005/8/layout/hProcess9"/>
    <dgm:cxn modelId="{50C48131-DAB3-407A-8222-94D377DAE9E7}" srcId="{28424EDE-7608-4D92-BCDE-E02A18F6876F}" destId="{A2A745A3-180E-4ACD-9E46-76777F6CED1D}" srcOrd="2" destOrd="0" parTransId="{89E23491-D5B5-4FDD-9EE3-66D9D64F68F9}" sibTransId="{49A9C786-A097-4A6E-AB7E-EBAFAD89EEBE}"/>
    <dgm:cxn modelId="{EA072245-31D8-4339-B004-0502ACCD8247}" type="presOf" srcId="{AAB196B2-E0A6-4195-A279-D38CB7795726}" destId="{D8C55C48-34C9-4397-B761-F522E4FBC835}" srcOrd="0" destOrd="0" presId="urn:microsoft.com/office/officeart/2005/8/layout/hProcess9"/>
    <dgm:cxn modelId="{B170B771-3252-4A3B-981F-82046D7712A3}" srcId="{28424EDE-7608-4D92-BCDE-E02A18F6876F}" destId="{AAB196B2-E0A6-4195-A279-D38CB7795726}" srcOrd="0" destOrd="0" parTransId="{EF7D8216-AEA0-4D0D-AD8B-4EE4B312BE68}" sibTransId="{BAD3161C-CA52-4D55-9E0B-B6E6FF473A47}"/>
    <dgm:cxn modelId="{CDDD0F67-CE0E-4F8F-84C1-1D6F97F3A32A}" type="presParOf" srcId="{4A8D6A4D-3883-4FFB-A1FB-25BB42AE74D8}" destId="{9C6408DA-1D6F-4E7F-83A3-46EB3C209D13}" srcOrd="0" destOrd="0" presId="urn:microsoft.com/office/officeart/2005/8/layout/hProcess9"/>
    <dgm:cxn modelId="{FEFD003A-5CA3-4FF2-9A16-2B750D53D67E}" type="presParOf" srcId="{4A8D6A4D-3883-4FFB-A1FB-25BB42AE74D8}" destId="{8A1AF44A-7859-41F8-BF0C-F582AABF1D5A}" srcOrd="1" destOrd="0" presId="urn:microsoft.com/office/officeart/2005/8/layout/hProcess9"/>
    <dgm:cxn modelId="{251C841F-70A3-47CC-A3B7-C0749552D16F}" type="presParOf" srcId="{8A1AF44A-7859-41F8-BF0C-F582AABF1D5A}" destId="{D8C55C48-34C9-4397-B761-F522E4FBC835}" srcOrd="0" destOrd="0" presId="urn:microsoft.com/office/officeart/2005/8/layout/hProcess9"/>
    <dgm:cxn modelId="{6845EFF6-791D-4423-86AE-BC67E65F8E32}" type="presParOf" srcId="{8A1AF44A-7859-41F8-BF0C-F582AABF1D5A}" destId="{C1ECEB63-C6CC-41E6-A5AC-BBA92F14153A}" srcOrd="1" destOrd="0" presId="urn:microsoft.com/office/officeart/2005/8/layout/hProcess9"/>
    <dgm:cxn modelId="{754B6BF7-3490-4E75-BE88-AE1265CC3AAD}" type="presParOf" srcId="{8A1AF44A-7859-41F8-BF0C-F582AABF1D5A}" destId="{A5B92591-4B29-41D0-8D24-EA5BF93645FD}" srcOrd="2" destOrd="0" presId="urn:microsoft.com/office/officeart/2005/8/layout/hProcess9"/>
    <dgm:cxn modelId="{71549FD4-63D3-43D2-9C04-B8EF56544431}" type="presParOf" srcId="{8A1AF44A-7859-41F8-BF0C-F582AABF1D5A}" destId="{081C93E4-8CC2-4C36-98D5-C3188EF546DA}" srcOrd="3" destOrd="0" presId="urn:microsoft.com/office/officeart/2005/8/layout/hProcess9"/>
    <dgm:cxn modelId="{80E19B68-8FA5-4715-ACC3-CAFE77D924A5}" type="presParOf" srcId="{8A1AF44A-7859-41F8-BF0C-F582AABF1D5A}" destId="{BD30486C-6988-44D9-855C-4A68B9B5C88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8B45C7-04FD-4AB9-AC0F-1835AFCAC38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F98411-489E-4231-9856-4586D4A7E9C5}">
      <dgm:prSet phldrT="[Text]" custT="1"/>
      <dgm:spPr/>
      <dgm:t>
        <a:bodyPr/>
        <a:lstStyle/>
        <a:p>
          <a:r>
            <a:rPr lang="en-US" sz="2400" dirty="0" smtClean="0"/>
            <a:t>WHAT: </a:t>
          </a:r>
        </a:p>
        <a:p>
          <a:r>
            <a:rPr lang="en-US" sz="1400" dirty="0" smtClean="0"/>
            <a:t>Council Priorities &gt; Major Objectives &gt; Key Tasks</a:t>
          </a:r>
          <a:endParaRPr lang="en-US" sz="1400" dirty="0"/>
        </a:p>
      </dgm:t>
    </dgm:pt>
    <dgm:pt modelId="{3D45EECA-FB1E-492C-8E9F-4C7DD80FC21A}" type="parTrans" cxnId="{D59BE10A-7838-4D20-A6F1-18A7EE86B738}">
      <dgm:prSet/>
      <dgm:spPr/>
      <dgm:t>
        <a:bodyPr/>
        <a:lstStyle/>
        <a:p>
          <a:endParaRPr lang="en-US"/>
        </a:p>
      </dgm:t>
    </dgm:pt>
    <dgm:pt modelId="{905F5B60-066B-4C4B-93A2-053AD8EA26F0}" type="sibTrans" cxnId="{D59BE10A-7838-4D20-A6F1-18A7EE86B738}">
      <dgm:prSet/>
      <dgm:spPr/>
      <dgm:t>
        <a:bodyPr/>
        <a:lstStyle/>
        <a:p>
          <a:endParaRPr lang="en-US"/>
        </a:p>
      </dgm:t>
    </dgm:pt>
    <dgm:pt modelId="{2A13180E-D5A8-4490-AFD5-5431B5EFDA75}">
      <dgm:prSet phldrT="[Text]" custT="1"/>
      <dgm:spPr/>
      <dgm:t>
        <a:bodyPr/>
        <a:lstStyle/>
        <a:p>
          <a:r>
            <a:rPr lang="en-US" sz="2400" dirty="0" smtClean="0"/>
            <a:t>WHEN:</a:t>
          </a:r>
        </a:p>
        <a:p>
          <a:r>
            <a:rPr lang="en-US" sz="1600" dirty="0" smtClean="0"/>
            <a:t>Timeline: 18 months (Jan 2014-June 2015)</a:t>
          </a:r>
          <a:endParaRPr lang="en-US" sz="1600" dirty="0"/>
        </a:p>
      </dgm:t>
    </dgm:pt>
    <dgm:pt modelId="{C614ECF4-9598-4738-8F73-64CFF5DC23CD}" type="parTrans" cxnId="{10EC226E-D24C-4D30-A40A-CBCF3D6D9F53}">
      <dgm:prSet/>
      <dgm:spPr/>
      <dgm:t>
        <a:bodyPr/>
        <a:lstStyle/>
        <a:p>
          <a:endParaRPr lang="en-US"/>
        </a:p>
      </dgm:t>
    </dgm:pt>
    <dgm:pt modelId="{22EA3923-C353-45A8-9F5C-2F880CB075C8}" type="sibTrans" cxnId="{10EC226E-D24C-4D30-A40A-CBCF3D6D9F53}">
      <dgm:prSet/>
      <dgm:spPr/>
      <dgm:t>
        <a:bodyPr/>
        <a:lstStyle/>
        <a:p>
          <a:endParaRPr lang="en-US"/>
        </a:p>
      </dgm:t>
    </dgm:pt>
    <dgm:pt modelId="{682C89DF-406D-4B39-B6D0-06530085625A}">
      <dgm:prSet phldrT="[Text]" custT="1"/>
      <dgm:spPr/>
      <dgm:t>
        <a:bodyPr/>
        <a:lstStyle/>
        <a:p>
          <a:r>
            <a:rPr lang="en-US" sz="2400" dirty="0" smtClean="0"/>
            <a:t>WHO:</a:t>
          </a:r>
        </a:p>
        <a:p>
          <a:r>
            <a:rPr lang="en-US" sz="1350" dirty="0" smtClean="0"/>
            <a:t>Full Council, Priorities Workgroup, EIP Workgroup, New Workgroups as needed, &amp; Stakeholder Community</a:t>
          </a:r>
          <a:endParaRPr lang="en-US" sz="1350" dirty="0"/>
        </a:p>
      </dgm:t>
    </dgm:pt>
    <dgm:pt modelId="{CF39DEBB-ABDF-4E00-B7BC-744AC4186D3C}" type="parTrans" cxnId="{97E96506-53DD-47A0-AC28-3CA992E9C6FB}">
      <dgm:prSet/>
      <dgm:spPr/>
      <dgm:t>
        <a:bodyPr/>
        <a:lstStyle/>
        <a:p>
          <a:endParaRPr lang="en-US"/>
        </a:p>
      </dgm:t>
    </dgm:pt>
    <dgm:pt modelId="{21222BB1-833C-41A5-B4B5-A92F61907919}" type="sibTrans" cxnId="{97E96506-53DD-47A0-AC28-3CA992E9C6FB}">
      <dgm:prSet/>
      <dgm:spPr/>
      <dgm:t>
        <a:bodyPr/>
        <a:lstStyle/>
        <a:p>
          <a:endParaRPr lang="en-US"/>
        </a:p>
      </dgm:t>
    </dgm:pt>
    <dgm:pt modelId="{29BB2F63-9411-47B5-B0B0-6F1631292A8C}" type="pres">
      <dgm:prSet presAssocID="{8C8B45C7-04FD-4AB9-AC0F-1835AFCAC38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CFCD77-8A29-47B7-B444-DD46AA638035}" type="pres">
      <dgm:prSet presAssocID="{E3F98411-489E-4231-9856-4586D4A7E9C5}" presName="parentLin" presStyleCnt="0"/>
      <dgm:spPr/>
    </dgm:pt>
    <dgm:pt modelId="{93D6082A-3EAB-4DD8-B2EB-7289721275D1}" type="pres">
      <dgm:prSet presAssocID="{E3F98411-489E-4231-9856-4586D4A7E9C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FC39422D-BBE3-4AAF-86DD-7AC8B2C04A00}" type="pres">
      <dgm:prSet presAssocID="{E3F98411-489E-4231-9856-4586D4A7E9C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C0C7FE-8871-4EDB-B9EA-84A4729AA91E}" type="pres">
      <dgm:prSet presAssocID="{E3F98411-489E-4231-9856-4586D4A7E9C5}" presName="negativeSpace" presStyleCnt="0"/>
      <dgm:spPr/>
    </dgm:pt>
    <dgm:pt modelId="{7FE8E836-6F1F-47A1-B689-E39CBF0DF3F0}" type="pres">
      <dgm:prSet presAssocID="{E3F98411-489E-4231-9856-4586D4A7E9C5}" presName="childText" presStyleLbl="conFgAcc1" presStyleIdx="0" presStyleCnt="3">
        <dgm:presLayoutVars>
          <dgm:bulletEnabled val="1"/>
        </dgm:presLayoutVars>
      </dgm:prSet>
      <dgm:spPr/>
    </dgm:pt>
    <dgm:pt modelId="{5CCD5703-0605-49A7-ADD0-0F8ED1349E8F}" type="pres">
      <dgm:prSet presAssocID="{905F5B60-066B-4C4B-93A2-053AD8EA26F0}" presName="spaceBetweenRectangles" presStyleCnt="0"/>
      <dgm:spPr/>
    </dgm:pt>
    <dgm:pt modelId="{0064655C-0E42-4AD5-9668-43D0ABD7E0C2}" type="pres">
      <dgm:prSet presAssocID="{2A13180E-D5A8-4490-AFD5-5431B5EFDA75}" presName="parentLin" presStyleCnt="0"/>
      <dgm:spPr/>
    </dgm:pt>
    <dgm:pt modelId="{77AD4449-EA79-4262-AE5B-D6D4A5D9FEC2}" type="pres">
      <dgm:prSet presAssocID="{2A13180E-D5A8-4490-AFD5-5431B5EFDA7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0B0D8D9-E495-4BF0-B996-480196DD5515}" type="pres">
      <dgm:prSet presAssocID="{2A13180E-D5A8-4490-AFD5-5431B5EFDA7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EA469A-B820-4428-9426-EB65C7C52C83}" type="pres">
      <dgm:prSet presAssocID="{2A13180E-D5A8-4490-AFD5-5431B5EFDA75}" presName="negativeSpace" presStyleCnt="0"/>
      <dgm:spPr/>
    </dgm:pt>
    <dgm:pt modelId="{B7B04858-C008-407A-94E2-0175C5DDAFF5}" type="pres">
      <dgm:prSet presAssocID="{2A13180E-D5A8-4490-AFD5-5431B5EFDA75}" presName="childText" presStyleLbl="conFgAcc1" presStyleIdx="1" presStyleCnt="3" custLinFactNeighborY="-70238">
        <dgm:presLayoutVars>
          <dgm:bulletEnabled val="1"/>
        </dgm:presLayoutVars>
      </dgm:prSet>
      <dgm:spPr/>
    </dgm:pt>
    <dgm:pt modelId="{1EBE3EA3-D31D-4B17-B645-FF446D4857FC}" type="pres">
      <dgm:prSet presAssocID="{22EA3923-C353-45A8-9F5C-2F880CB075C8}" presName="spaceBetweenRectangles" presStyleCnt="0"/>
      <dgm:spPr/>
    </dgm:pt>
    <dgm:pt modelId="{868F5904-E43A-4145-A4CE-082C6C518371}" type="pres">
      <dgm:prSet presAssocID="{682C89DF-406D-4B39-B6D0-06530085625A}" presName="parentLin" presStyleCnt="0"/>
      <dgm:spPr/>
    </dgm:pt>
    <dgm:pt modelId="{32A44CFA-6BF9-4F17-8013-4596777F2083}" type="pres">
      <dgm:prSet presAssocID="{682C89DF-406D-4B39-B6D0-06530085625A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D9AD1CA7-697F-400C-80FE-16FF17289036}" type="pres">
      <dgm:prSet presAssocID="{682C89DF-406D-4B39-B6D0-06530085625A}" presName="parentText" presStyleLbl="node1" presStyleIdx="2" presStyleCnt="3" custScaleY="11651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6E6183-63BC-452A-9DA4-558C176669CD}" type="pres">
      <dgm:prSet presAssocID="{682C89DF-406D-4B39-B6D0-06530085625A}" presName="negativeSpace" presStyleCnt="0"/>
      <dgm:spPr/>
    </dgm:pt>
    <dgm:pt modelId="{FD9AE22C-8762-49B8-8B66-E849B09F7422}" type="pres">
      <dgm:prSet presAssocID="{682C89DF-406D-4B39-B6D0-06530085625A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E96506-53DD-47A0-AC28-3CA992E9C6FB}" srcId="{8C8B45C7-04FD-4AB9-AC0F-1835AFCAC38E}" destId="{682C89DF-406D-4B39-B6D0-06530085625A}" srcOrd="2" destOrd="0" parTransId="{CF39DEBB-ABDF-4E00-B7BC-744AC4186D3C}" sibTransId="{21222BB1-833C-41A5-B4B5-A92F61907919}"/>
    <dgm:cxn modelId="{A11E2258-2F29-4A0A-BEF4-D13F14B0D3F0}" type="presOf" srcId="{8C8B45C7-04FD-4AB9-AC0F-1835AFCAC38E}" destId="{29BB2F63-9411-47B5-B0B0-6F1631292A8C}" srcOrd="0" destOrd="0" presId="urn:microsoft.com/office/officeart/2005/8/layout/list1"/>
    <dgm:cxn modelId="{D59BE10A-7838-4D20-A6F1-18A7EE86B738}" srcId="{8C8B45C7-04FD-4AB9-AC0F-1835AFCAC38E}" destId="{E3F98411-489E-4231-9856-4586D4A7E9C5}" srcOrd="0" destOrd="0" parTransId="{3D45EECA-FB1E-492C-8E9F-4C7DD80FC21A}" sibTransId="{905F5B60-066B-4C4B-93A2-053AD8EA26F0}"/>
    <dgm:cxn modelId="{13026067-FFFE-4842-8C68-F86AF04D200B}" type="presOf" srcId="{2A13180E-D5A8-4490-AFD5-5431B5EFDA75}" destId="{20B0D8D9-E495-4BF0-B996-480196DD5515}" srcOrd="1" destOrd="0" presId="urn:microsoft.com/office/officeart/2005/8/layout/list1"/>
    <dgm:cxn modelId="{1C9032D0-800E-4F11-B933-0557E992F7EF}" type="presOf" srcId="{E3F98411-489E-4231-9856-4586D4A7E9C5}" destId="{93D6082A-3EAB-4DD8-B2EB-7289721275D1}" srcOrd="0" destOrd="0" presId="urn:microsoft.com/office/officeart/2005/8/layout/list1"/>
    <dgm:cxn modelId="{C1DAB54D-96A3-4F74-8134-EDFF2AE67425}" type="presOf" srcId="{2A13180E-D5A8-4490-AFD5-5431B5EFDA75}" destId="{77AD4449-EA79-4262-AE5B-D6D4A5D9FEC2}" srcOrd="0" destOrd="0" presId="urn:microsoft.com/office/officeart/2005/8/layout/list1"/>
    <dgm:cxn modelId="{BF8EE6A3-C127-4108-BE5E-21C786236319}" type="presOf" srcId="{682C89DF-406D-4B39-B6D0-06530085625A}" destId="{32A44CFA-6BF9-4F17-8013-4596777F2083}" srcOrd="0" destOrd="0" presId="urn:microsoft.com/office/officeart/2005/8/layout/list1"/>
    <dgm:cxn modelId="{0F92AE03-4F3D-484F-A465-5B7F6406BAB8}" type="presOf" srcId="{E3F98411-489E-4231-9856-4586D4A7E9C5}" destId="{FC39422D-BBE3-4AAF-86DD-7AC8B2C04A00}" srcOrd="1" destOrd="0" presId="urn:microsoft.com/office/officeart/2005/8/layout/list1"/>
    <dgm:cxn modelId="{10EC226E-D24C-4D30-A40A-CBCF3D6D9F53}" srcId="{8C8B45C7-04FD-4AB9-AC0F-1835AFCAC38E}" destId="{2A13180E-D5A8-4490-AFD5-5431B5EFDA75}" srcOrd="1" destOrd="0" parTransId="{C614ECF4-9598-4738-8F73-64CFF5DC23CD}" sibTransId="{22EA3923-C353-45A8-9F5C-2F880CB075C8}"/>
    <dgm:cxn modelId="{9F1E0429-10BB-4629-A010-FE017245C8F5}" type="presOf" srcId="{682C89DF-406D-4B39-B6D0-06530085625A}" destId="{D9AD1CA7-697F-400C-80FE-16FF17289036}" srcOrd="1" destOrd="0" presId="urn:microsoft.com/office/officeart/2005/8/layout/list1"/>
    <dgm:cxn modelId="{62378694-D7D8-4F72-9470-DDB7E5BBEBBD}" type="presParOf" srcId="{29BB2F63-9411-47B5-B0B0-6F1631292A8C}" destId="{A7CFCD77-8A29-47B7-B444-DD46AA638035}" srcOrd="0" destOrd="0" presId="urn:microsoft.com/office/officeart/2005/8/layout/list1"/>
    <dgm:cxn modelId="{4EE9CEDB-2D09-458E-B67D-FFA1800EDB08}" type="presParOf" srcId="{A7CFCD77-8A29-47B7-B444-DD46AA638035}" destId="{93D6082A-3EAB-4DD8-B2EB-7289721275D1}" srcOrd="0" destOrd="0" presId="urn:microsoft.com/office/officeart/2005/8/layout/list1"/>
    <dgm:cxn modelId="{CB87A3C5-476C-4558-86A5-04E1B14444E7}" type="presParOf" srcId="{A7CFCD77-8A29-47B7-B444-DD46AA638035}" destId="{FC39422D-BBE3-4AAF-86DD-7AC8B2C04A00}" srcOrd="1" destOrd="0" presId="urn:microsoft.com/office/officeart/2005/8/layout/list1"/>
    <dgm:cxn modelId="{910A983F-EF8F-4AD9-98A0-195F661BDEF5}" type="presParOf" srcId="{29BB2F63-9411-47B5-B0B0-6F1631292A8C}" destId="{9EC0C7FE-8871-4EDB-B9EA-84A4729AA91E}" srcOrd="1" destOrd="0" presId="urn:microsoft.com/office/officeart/2005/8/layout/list1"/>
    <dgm:cxn modelId="{8233F459-8EFD-4E00-B754-DB477BA21D05}" type="presParOf" srcId="{29BB2F63-9411-47B5-B0B0-6F1631292A8C}" destId="{7FE8E836-6F1F-47A1-B689-E39CBF0DF3F0}" srcOrd="2" destOrd="0" presId="urn:microsoft.com/office/officeart/2005/8/layout/list1"/>
    <dgm:cxn modelId="{DA9406DC-1EB3-4193-B9B6-EEADD3BABE90}" type="presParOf" srcId="{29BB2F63-9411-47B5-B0B0-6F1631292A8C}" destId="{5CCD5703-0605-49A7-ADD0-0F8ED1349E8F}" srcOrd="3" destOrd="0" presId="urn:microsoft.com/office/officeart/2005/8/layout/list1"/>
    <dgm:cxn modelId="{F81675F3-444E-452C-B891-A34EFB435EAA}" type="presParOf" srcId="{29BB2F63-9411-47B5-B0B0-6F1631292A8C}" destId="{0064655C-0E42-4AD5-9668-43D0ABD7E0C2}" srcOrd="4" destOrd="0" presId="urn:microsoft.com/office/officeart/2005/8/layout/list1"/>
    <dgm:cxn modelId="{8EACCCEC-8B12-45CE-B5D3-B92A1503A0FC}" type="presParOf" srcId="{0064655C-0E42-4AD5-9668-43D0ABD7E0C2}" destId="{77AD4449-EA79-4262-AE5B-D6D4A5D9FEC2}" srcOrd="0" destOrd="0" presId="urn:microsoft.com/office/officeart/2005/8/layout/list1"/>
    <dgm:cxn modelId="{DBB2B427-802A-4C17-83C4-1ADFB62B5EC9}" type="presParOf" srcId="{0064655C-0E42-4AD5-9668-43D0ABD7E0C2}" destId="{20B0D8D9-E495-4BF0-B996-480196DD5515}" srcOrd="1" destOrd="0" presId="urn:microsoft.com/office/officeart/2005/8/layout/list1"/>
    <dgm:cxn modelId="{0AEF3B58-CACA-4E19-AF9C-A310E59C34BF}" type="presParOf" srcId="{29BB2F63-9411-47B5-B0B0-6F1631292A8C}" destId="{E6EA469A-B820-4428-9426-EB65C7C52C83}" srcOrd="5" destOrd="0" presId="urn:microsoft.com/office/officeart/2005/8/layout/list1"/>
    <dgm:cxn modelId="{7DA7B98E-327D-4AA9-94F9-B9C2AE0B6EBE}" type="presParOf" srcId="{29BB2F63-9411-47B5-B0B0-6F1631292A8C}" destId="{B7B04858-C008-407A-94E2-0175C5DDAFF5}" srcOrd="6" destOrd="0" presId="urn:microsoft.com/office/officeart/2005/8/layout/list1"/>
    <dgm:cxn modelId="{E1E8D0BB-BA31-4D7D-B3B1-B4BAEE7DAD5E}" type="presParOf" srcId="{29BB2F63-9411-47B5-B0B0-6F1631292A8C}" destId="{1EBE3EA3-D31D-4B17-B645-FF446D4857FC}" srcOrd="7" destOrd="0" presId="urn:microsoft.com/office/officeart/2005/8/layout/list1"/>
    <dgm:cxn modelId="{5F38D150-0F2B-4F5F-AAAB-D1919B79509F}" type="presParOf" srcId="{29BB2F63-9411-47B5-B0B0-6F1631292A8C}" destId="{868F5904-E43A-4145-A4CE-082C6C518371}" srcOrd="8" destOrd="0" presId="urn:microsoft.com/office/officeart/2005/8/layout/list1"/>
    <dgm:cxn modelId="{38DD15D1-1280-4F0F-88A4-8097191C2A53}" type="presParOf" srcId="{868F5904-E43A-4145-A4CE-082C6C518371}" destId="{32A44CFA-6BF9-4F17-8013-4596777F2083}" srcOrd="0" destOrd="0" presId="urn:microsoft.com/office/officeart/2005/8/layout/list1"/>
    <dgm:cxn modelId="{CDA8C307-487C-4250-81B4-6D4BFC4B2C5C}" type="presParOf" srcId="{868F5904-E43A-4145-A4CE-082C6C518371}" destId="{D9AD1CA7-697F-400C-80FE-16FF17289036}" srcOrd="1" destOrd="0" presId="urn:microsoft.com/office/officeart/2005/8/layout/list1"/>
    <dgm:cxn modelId="{DEA19598-787A-493A-BF39-873871B6E281}" type="presParOf" srcId="{29BB2F63-9411-47B5-B0B0-6F1631292A8C}" destId="{506E6183-63BC-452A-9DA4-558C176669CD}" srcOrd="9" destOrd="0" presId="urn:microsoft.com/office/officeart/2005/8/layout/list1"/>
    <dgm:cxn modelId="{F6A5DD74-8C72-4194-91C4-6F1ECDE810FA}" type="presParOf" srcId="{29BB2F63-9411-47B5-B0B0-6F1631292A8C}" destId="{FD9AE22C-8762-49B8-8B66-E849B09F742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408DA-1D6F-4E7F-83A3-46EB3C209D13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C55C48-34C9-4397-B761-F522E4FBC835}">
      <dsp:nvSpPr>
        <dsp:cNvPr id="0" name=""/>
        <dsp:cNvSpPr/>
      </dsp:nvSpPr>
      <dsp:spPr>
        <a:xfrm>
          <a:off x="6548" y="1219199"/>
          <a:ext cx="196215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Priorities workgroup met with </a:t>
          </a:r>
          <a:r>
            <a:rPr lang="en-US" sz="1900" kern="1200" dirty="0" err="1" smtClean="0"/>
            <a:t>MassHealth</a:t>
          </a:r>
          <a:endParaRPr lang="en-US" sz="1900" kern="1200" dirty="0"/>
        </a:p>
      </dsp:txBody>
      <dsp:txXfrm>
        <a:off x="85903" y="1298554"/>
        <a:ext cx="1803440" cy="1466890"/>
      </dsp:txXfrm>
    </dsp:sp>
    <dsp:sp modelId="{A5B92591-4B29-41D0-8D24-EA5BF93645FD}">
      <dsp:nvSpPr>
        <dsp:cNvPr id="0" name=""/>
        <dsp:cNvSpPr/>
      </dsp:nvSpPr>
      <dsp:spPr>
        <a:xfrm>
          <a:off x="2066925" y="1219199"/>
          <a:ext cx="196215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Outcome of that meeting and priorities discussed at March meeting</a:t>
          </a:r>
          <a:endParaRPr lang="en-US" sz="1900" kern="1200" dirty="0"/>
        </a:p>
      </dsp:txBody>
      <dsp:txXfrm>
        <a:off x="2146280" y="1298554"/>
        <a:ext cx="1803440" cy="1466890"/>
      </dsp:txXfrm>
    </dsp:sp>
    <dsp:sp modelId="{BD30486C-6988-44D9-855C-4A68B9B5C884}">
      <dsp:nvSpPr>
        <dsp:cNvPr id="0" name=""/>
        <dsp:cNvSpPr/>
      </dsp:nvSpPr>
      <dsp:spPr>
        <a:xfrm>
          <a:off x="4127301" y="1219199"/>
          <a:ext cx="196215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At the direction of the Council, workgroup met to develop draft work plan</a:t>
          </a:r>
          <a:endParaRPr lang="en-US" sz="1900" kern="1200" dirty="0"/>
        </a:p>
      </dsp:txBody>
      <dsp:txXfrm>
        <a:off x="4206656" y="1298554"/>
        <a:ext cx="1803440" cy="14668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8E836-6F1F-47A1-B689-E39CBF0DF3F0}">
      <dsp:nvSpPr>
        <dsp:cNvPr id="0" name=""/>
        <dsp:cNvSpPr/>
      </dsp:nvSpPr>
      <dsp:spPr>
        <a:xfrm>
          <a:off x="0" y="494476"/>
          <a:ext cx="60960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39422D-BBE3-4AAF-86DD-7AC8B2C04A00}">
      <dsp:nvSpPr>
        <dsp:cNvPr id="0" name=""/>
        <dsp:cNvSpPr/>
      </dsp:nvSpPr>
      <dsp:spPr>
        <a:xfrm>
          <a:off x="304800" y="66436"/>
          <a:ext cx="4267200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WHAT: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Council Priorities &gt; Major Objectives &gt; Key Tasks</a:t>
          </a:r>
          <a:endParaRPr lang="en-US" sz="1400" kern="1200" dirty="0"/>
        </a:p>
      </dsp:txBody>
      <dsp:txXfrm>
        <a:off x="346590" y="108226"/>
        <a:ext cx="4183620" cy="772500"/>
      </dsp:txXfrm>
    </dsp:sp>
    <dsp:sp modelId="{B7B04858-C008-407A-94E2-0175C5DDAFF5}">
      <dsp:nvSpPr>
        <dsp:cNvPr id="0" name=""/>
        <dsp:cNvSpPr/>
      </dsp:nvSpPr>
      <dsp:spPr>
        <a:xfrm>
          <a:off x="0" y="1699923"/>
          <a:ext cx="60960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B0D8D9-E495-4BF0-B996-480196DD5515}">
      <dsp:nvSpPr>
        <dsp:cNvPr id="0" name=""/>
        <dsp:cNvSpPr/>
      </dsp:nvSpPr>
      <dsp:spPr>
        <a:xfrm>
          <a:off x="304800" y="1381876"/>
          <a:ext cx="4267200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WHEN: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Timeline: 18 months (Jan 2014-June 2015)</a:t>
          </a:r>
          <a:endParaRPr lang="en-US" sz="1600" kern="1200" dirty="0"/>
        </a:p>
      </dsp:txBody>
      <dsp:txXfrm>
        <a:off x="346590" y="1423666"/>
        <a:ext cx="4183620" cy="772500"/>
      </dsp:txXfrm>
    </dsp:sp>
    <dsp:sp modelId="{FD9AE22C-8762-49B8-8B66-E849B09F7422}">
      <dsp:nvSpPr>
        <dsp:cNvPr id="0" name=""/>
        <dsp:cNvSpPr/>
      </dsp:nvSpPr>
      <dsp:spPr>
        <a:xfrm>
          <a:off x="0" y="3266763"/>
          <a:ext cx="60960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AD1CA7-697F-400C-80FE-16FF17289036}">
      <dsp:nvSpPr>
        <dsp:cNvPr id="0" name=""/>
        <dsp:cNvSpPr/>
      </dsp:nvSpPr>
      <dsp:spPr>
        <a:xfrm>
          <a:off x="304800" y="2697316"/>
          <a:ext cx="4267200" cy="9974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WHO: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50" kern="1200" dirty="0" smtClean="0"/>
            <a:t>Full Council, Priorities Workgroup, EIP Workgroup, New Workgroups as needed, &amp; Stakeholder Community</a:t>
          </a:r>
          <a:endParaRPr lang="en-US" sz="1350" kern="1200" dirty="0"/>
        </a:p>
      </dsp:txBody>
      <dsp:txXfrm>
        <a:off x="353493" y="2746009"/>
        <a:ext cx="4169814" cy="900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29E25-FB8B-48AB-A846-3BBA807DF9D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6E768-4F50-46D1-9079-4303D1607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56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4A7CB26-8911-475D-BAE9-0FF0FD7EDC6B}" type="datetime1">
              <a:rPr lang="en-US" smtClean="0"/>
              <a:t>10/30/2017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753A5-5BED-4D83-AABE-88BA5273F92E}" type="datetime1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C066-E31B-4E9A-896D-FE998AAB5759}" type="datetime1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155A-A2F9-4748-96E1-DF98EE539911}" type="datetime1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4A0DE51-4B9A-46F8-BA78-846B99F0DA86}" type="datetime1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43621-6DF5-4F17-B8DF-2CB502B680B7}" type="datetime1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B817-A4FE-46D4-90C3-070116C395C9}" type="datetime1">
              <a:rPr lang="en-US" smtClean="0"/>
              <a:t>10/30/2017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1C20-A9CF-4F56-85B1-13EDBB901ACC}" type="datetime1">
              <a:rPr lang="en-US" smtClean="0"/>
              <a:t>10/30/2017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94BD-869A-45AE-A02C-A61482FF00B1}" type="datetime1">
              <a:rPr lang="en-US" smtClean="0"/>
              <a:t>10/30/2017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F9AC-D68C-40C0-BCB3-A556910CEDE3}" type="datetime1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425F-8D50-43BF-9C97-A2BBE5337EF2}" type="datetime1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CA26293-E0CC-451F-834E-DCD417324B5F}" type="datetime1">
              <a:rPr lang="en-US" smtClean="0"/>
              <a:t>10/30/2017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2013 Implementation Council Annual Report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Dennis </a:t>
            </a:r>
            <a:r>
              <a:rPr lang="en-US" b="1" dirty="0" err="1" smtClean="0">
                <a:solidFill>
                  <a:schemeClr val="bg1">
                    <a:lumMod val="50000"/>
                  </a:schemeClr>
                </a:solidFill>
              </a:rPr>
              <a:t>Heaphy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, Chair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Annual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Letter from the Chair</a:t>
            </a:r>
          </a:p>
          <a:p>
            <a:r>
              <a:rPr lang="en-US" dirty="0" smtClean="0"/>
              <a:t>Implementation Council </a:t>
            </a:r>
          </a:p>
          <a:p>
            <a:pPr lvl="1"/>
            <a:r>
              <a:rPr lang="en-US" dirty="0" smtClean="0"/>
              <a:t>Charge</a:t>
            </a:r>
          </a:p>
          <a:p>
            <a:pPr lvl="1"/>
            <a:r>
              <a:rPr lang="en-US" dirty="0" smtClean="0"/>
              <a:t>Roles and Responsibilities</a:t>
            </a:r>
          </a:p>
          <a:p>
            <a:pPr lvl="1"/>
            <a:r>
              <a:rPr lang="en-US" dirty="0" smtClean="0"/>
              <a:t>Members/Composition</a:t>
            </a:r>
          </a:p>
          <a:p>
            <a:r>
              <a:rPr lang="en-US" dirty="0" smtClean="0"/>
              <a:t>2013 Year in Review</a:t>
            </a:r>
          </a:p>
          <a:p>
            <a:pPr lvl="1"/>
            <a:r>
              <a:rPr lang="en-US" dirty="0" smtClean="0"/>
              <a:t>Meetings</a:t>
            </a:r>
          </a:p>
          <a:p>
            <a:pPr lvl="1"/>
            <a:r>
              <a:rPr lang="en-US" dirty="0" smtClean="0"/>
              <a:t>Subcommittees &amp; Workgroups</a:t>
            </a:r>
          </a:p>
          <a:p>
            <a:pPr lvl="1"/>
            <a:r>
              <a:rPr lang="en-US" dirty="0" smtClean="0"/>
              <a:t>Activities and Accomplishments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Soliciting input from stakeholders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Examining One Care early implementation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Examining access to services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Participating in the development of public education and outreach campaigns</a:t>
            </a:r>
          </a:p>
          <a:p>
            <a:pPr lvl="1"/>
            <a:r>
              <a:rPr lang="en-US" dirty="0" smtClean="0"/>
              <a:t>Council member quotes (More needed)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350913"/>
            <a:ext cx="754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This document is presented by the One Care Implementation Council. Any information or opinions contained herein are the express views of the </a:t>
            </a:r>
            <a:r>
              <a:rPr lang="en-US" sz="1100" dirty="0" smtClean="0"/>
              <a:t>authors </a:t>
            </a:r>
            <a:r>
              <a:rPr lang="en-US" sz="1100" dirty="0"/>
              <a:t>and are not endorsed by or binding on EOHHS or </a:t>
            </a:r>
            <a:r>
              <a:rPr lang="en-US" sz="1100" dirty="0" err="1"/>
              <a:t>MassHealth</a:t>
            </a:r>
            <a:r>
              <a:rPr lang="en-US" sz="1100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7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Annual Report: </a:t>
            </a:r>
            <a:br>
              <a:rPr lang="en-US" dirty="0" smtClean="0"/>
            </a:br>
            <a:r>
              <a:rPr lang="en-US" dirty="0" smtClean="0"/>
              <a:t>Supplemental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 smtClean="0"/>
              <a:t>Approved Motions document</a:t>
            </a:r>
          </a:p>
          <a:p>
            <a:r>
              <a:rPr lang="en-US" dirty="0" smtClean="0"/>
              <a:t>2014 </a:t>
            </a:r>
            <a:r>
              <a:rPr lang="en-US" dirty="0" err="1" smtClean="0"/>
              <a:t>Workplan</a:t>
            </a:r>
            <a:r>
              <a:rPr lang="en-US" dirty="0" smtClean="0"/>
              <a:t> – </a:t>
            </a:r>
            <a:r>
              <a:rPr lang="en-US" i="1" dirty="0" smtClean="0"/>
              <a:t>includes Council priorities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6350913"/>
            <a:ext cx="754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This document is presented by the One Care Implementation Council. Any information or opinions contained herein are the express views of the </a:t>
            </a:r>
            <a:r>
              <a:rPr lang="en-US" sz="1100" dirty="0" smtClean="0"/>
              <a:t>authors </a:t>
            </a:r>
            <a:r>
              <a:rPr lang="en-US" sz="1100" dirty="0"/>
              <a:t>and are not endorsed by or binding on EOHHS or </a:t>
            </a:r>
            <a:r>
              <a:rPr lang="en-US" sz="1100" dirty="0" err="1"/>
              <a:t>MassHealth</a:t>
            </a:r>
            <a:r>
              <a:rPr lang="en-US" sz="1100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1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Council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anything missing?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Does it reflect the work of the Council over the past year?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Reminder – your quotes are needed for the report.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447800" y="6350913"/>
            <a:ext cx="754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This document is presented by the One Care Implementation Council. Any information or opinions contained herein are the express views of the </a:t>
            </a:r>
            <a:r>
              <a:rPr lang="en-US" sz="1100" dirty="0" smtClean="0"/>
              <a:t>authors </a:t>
            </a:r>
            <a:r>
              <a:rPr lang="en-US" sz="1100" dirty="0"/>
              <a:t>and are not endorsed by or binding on EOHHS or </a:t>
            </a:r>
            <a:r>
              <a:rPr lang="en-US" sz="1100" dirty="0" err="1"/>
              <a:t>MassHealth</a:t>
            </a:r>
            <a:r>
              <a:rPr lang="en-US" sz="1100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3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2014 Implementation Council </a:t>
            </a:r>
            <a:r>
              <a:rPr lang="en-US" dirty="0" err="1" smtClean="0"/>
              <a:t>Workplan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Myiesha Demery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8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Workplan</a:t>
            </a:r>
            <a:r>
              <a:rPr lang="en-US" dirty="0" smtClean="0"/>
              <a:t>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0" y="2971800"/>
            <a:ext cx="2514600" cy="1600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/>
              <a:t>T</a:t>
            </a:r>
            <a:r>
              <a:rPr lang="en-US" sz="2800" dirty="0" smtClean="0"/>
              <a:t>oday, we are seeking your feedback</a:t>
            </a:r>
            <a:endParaRPr lang="en-US" sz="28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18645440"/>
              </p:ext>
            </p:extLst>
          </p:nvPr>
        </p:nvGraphicFramePr>
        <p:xfrm>
          <a:off x="304800" y="1676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6400800" y="2895600"/>
            <a:ext cx="2514600" cy="1600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47800" y="6350913"/>
            <a:ext cx="754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This document is presented by the One Care Implementation Council. Any information or opinions contained herein are the express views of the </a:t>
            </a:r>
            <a:r>
              <a:rPr lang="en-US" sz="1100" dirty="0" smtClean="0"/>
              <a:t>authors </a:t>
            </a:r>
            <a:r>
              <a:rPr lang="en-US" sz="1100" dirty="0"/>
              <a:t>and are not endorsed by or binding on EOHHS or </a:t>
            </a:r>
            <a:r>
              <a:rPr lang="en-US" sz="1100" dirty="0" err="1"/>
              <a:t>MassHealth</a:t>
            </a:r>
            <a:r>
              <a:rPr lang="en-US" sz="1100" dirty="0"/>
              <a:t>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Workplan</a:t>
            </a:r>
            <a:r>
              <a:rPr lang="en-US" sz="3600" dirty="0" smtClean="0"/>
              <a:t> Details</a:t>
            </a:r>
            <a:endParaRPr lang="en-US" sz="36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32755114"/>
              </p:ext>
            </p:extLst>
          </p:nvPr>
        </p:nvGraphicFramePr>
        <p:xfrm>
          <a:off x="450628" y="1143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9"/>
          <p:cNvSpPr/>
          <p:nvPr/>
        </p:nvSpPr>
        <p:spPr>
          <a:xfrm>
            <a:off x="412528" y="5738625"/>
            <a:ext cx="6096000" cy="7812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" name="Group 6"/>
          <p:cNvGrpSpPr/>
          <p:nvPr/>
        </p:nvGrpSpPr>
        <p:grpSpPr>
          <a:xfrm>
            <a:off x="748856" y="5410200"/>
            <a:ext cx="4267200" cy="915120"/>
            <a:chOff x="304800" y="2818780"/>
            <a:chExt cx="4267200" cy="915120"/>
          </a:xfrm>
        </p:grpSpPr>
        <p:sp>
          <p:nvSpPr>
            <p:cNvPr id="8" name="Rounded Rectangle 7"/>
            <p:cNvSpPr/>
            <p:nvPr/>
          </p:nvSpPr>
          <p:spPr>
            <a:xfrm>
              <a:off x="304800" y="2818780"/>
              <a:ext cx="4267200" cy="9151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349472" y="2863452"/>
              <a:ext cx="4177856" cy="8257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1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93528" y="5432768"/>
            <a:ext cx="417785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HOW:</a:t>
            </a:r>
          </a:p>
          <a:p>
            <a:r>
              <a:rPr lang="en-US" sz="1400" dirty="0">
                <a:solidFill>
                  <a:schemeClr val="bg1"/>
                </a:solidFill>
              </a:rPr>
              <a:t>Online (at Council meetings), Offline (by email and outside of meetings), within Workgroups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0" y="6503313"/>
            <a:ext cx="754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This document is presented by the One Care Implementation Council. Any information or opinions contained herein are the express views of the </a:t>
            </a:r>
            <a:r>
              <a:rPr lang="en-US" sz="1050" dirty="0" smtClean="0"/>
              <a:t>authors </a:t>
            </a:r>
            <a:r>
              <a:rPr lang="en-US" sz="1050" dirty="0"/>
              <a:t>and are not endorsed by or binding on EOHHS or </a:t>
            </a:r>
            <a:r>
              <a:rPr lang="en-US" sz="1050" dirty="0" err="1"/>
              <a:t>MassHealth</a:t>
            </a:r>
            <a:r>
              <a:rPr lang="en-US" sz="1050" dirty="0"/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45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Next Steps for Annual Report &amp; </a:t>
            </a:r>
            <a:r>
              <a:rPr lang="en-US" sz="3600" dirty="0" err="1" smtClean="0"/>
              <a:t>Workplan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Send final feedback and suggestions to Dennis (CC: Wendy and Kate) by Friday, May 9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A final draft of Annual Report and </a:t>
            </a:r>
            <a:r>
              <a:rPr lang="en-US" sz="2800" dirty="0" err="1" smtClean="0"/>
              <a:t>Workplan</a:t>
            </a:r>
            <a:r>
              <a:rPr lang="en-US" sz="2800" dirty="0" smtClean="0"/>
              <a:t> will be circulated to the Council by May 23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for approval at the May 30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Council meeting.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6350913"/>
            <a:ext cx="754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This document is presented by the One Care Implementation Council. Any information or opinions contained herein are the express views of the </a:t>
            </a:r>
            <a:r>
              <a:rPr lang="en-US" sz="1100" dirty="0" smtClean="0"/>
              <a:t>authors </a:t>
            </a:r>
            <a:r>
              <a:rPr lang="en-US" sz="1100" dirty="0"/>
              <a:t>and are not endorsed by or binding on EOHHS or </a:t>
            </a:r>
            <a:r>
              <a:rPr lang="en-US" sz="1100" dirty="0" err="1"/>
              <a:t>MassHealth</a:t>
            </a:r>
            <a:r>
              <a:rPr lang="en-US" sz="1100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2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53</TotalTime>
  <Words>488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Origin</vt:lpstr>
      <vt:lpstr>2013 Implementation Council Annual Report</vt:lpstr>
      <vt:lpstr>2013 Annual Report</vt:lpstr>
      <vt:lpstr>Annual Report:  Supplemental Documents</vt:lpstr>
      <vt:lpstr>Additional Council Feedback</vt:lpstr>
      <vt:lpstr>2014 Implementation Council Workplan</vt:lpstr>
      <vt:lpstr>Workplan Development</vt:lpstr>
      <vt:lpstr>Workplan Details</vt:lpstr>
      <vt:lpstr>Next Steps for Annual Report &amp; Workplan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Care Early Indicators Project</dc:title>
  <dc:creator>Henry, Alexis</dc:creator>
  <cp:lastModifiedBy>Jenna</cp:lastModifiedBy>
  <cp:revision>8</cp:revision>
  <dcterms:created xsi:type="dcterms:W3CDTF">2014-02-27T00:11:35Z</dcterms:created>
  <dcterms:modified xsi:type="dcterms:W3CDTF">2017-10-30T19:05:44Z</dcterms:modified>
</cp:coreProperties>
</file>