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comments/modernComment_7FFFFA06_63BDEA5F.xml" ContentType="application/vnd.ms-powerpoint.comments+xml"/>
  <Override PartName="/ppt/comments/modernComment_7FFFF9FC_6DE44857.xml" ContentType="application/vnd.ms-powerpoint.comments+xml"/>
  <Override PartName="/ppt/comments/modernComment_7FFFFA08_17F09145.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7FFFFA07_D368ACAC.xml" ContentType="application/vnd.ms-powerpoint.comments+xml"/>
  <Override PartName="/ppt/comments/modernComment_7FFFFA03_8D4327E3.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18"/>
  </p:notesMasterIdLst>
  <p:sldIdLst>
    <p:sldId id="2147482084" r:id="rId4"/>
    <p:sldId id="2147482090" r:id="rId5"/>
    <p:sldId id="2147482117" r:id="rId6"/>
    <p:sldId id="2147482118" r:id="rId7"/>
    <p:sldId id="2147482108" r:id="rId8"/>
    <p:sldId id="2147482120" r:id="rId9"/>
    <p:sldId id="2147482111" r:id="rId10"/>
    <p:sldId id="2147482119" r:id="rId11"/>
    <p:sldId id="2147482115" r:id="rId12"/>
    <p:sldId id="2147482110" r:id="rId13"/>
    <p:sldId id="2147482109" r:id="rId14"/>
    <p:sldId id="2147482112" r:id="rId15"/>
    <p:sldId id="2147482105" r:id="rId16"/>
    <p:sldId id="2147482103" r:id="rId1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40E61C-ADA3-67E0-F8CE-1358CBF55380}" name="Basheer, Aditya W. (A&amp;F)" initials="B(" userId="S::aditya.w.basheer@mass.gov::bcde0754-384d-47eb-b387-c9ec5e4f4c2c" providerId="AD"/>
  <p188:author id="{67040557-585E-8F8E-3F2E-3D3A3B60BAF2}" name="Bovell-Ammon, Allison (EHS)" initials="AB" userId="S::Allison.Bovell-Ammon@mass.gov::da08f1d4-9db9-46ed-8dfd-818427b61db8" providerId="AD"/>
  <p188:author id="{8F2A2B5B-EE04-170F-743C-C93E2ED92C80}" name="Cusher, Mike (DTA)" initials="CM" userId="S::mike.cusher@mass.gov::5da84c62-fb68-4bc7-ae4b-0a8c01b60fcf" providerId="AD"/>
  <p188:author id="{BCD1D26C-47D4-C2C0-6207-C2AF28F9D752}" name="Leahy, Brooke (DTA)" initials="LB" userId="S::brooke.leahy2@mass.gov::67237d0c-4233-47a2-97f7-5c4971bb02af" providerId="AD"/>
  <p188:author id="{9E57BC82-C61D-55EA-008D-6CCF662A285A}" name="Blundell, Shane (EHS)" initials="SB" userId="S::Shane.Blundell@mass.gov::35d49e44-adda-42fd-a222-0538e747491e" providerId="AD"/>
  <p188:author id="{F331F490-590A-C298-7EAF-32478BA9F1D2}" name="Picone, Lauren (DTA)" initials="LP" userId="S::lauren.picone@mass.gov::5c80fc68-aac0-4aa3-8d07-73a695f6791c" providerId="AD"/>
  <p188:author id="{FE89B4AC-5CBE-334A-F614-F509FCE0CF5D}" name="Quinn, Erin (DTA)" initials="EQ" userId="S::erin.quinn@mass.gov::74a64ed2-5a8b-4d75-9238-0abc7928e736" providerId="AD"/>
  <p188:author id="{12205BB2-0B1C-E536-AA47-49CDF5EFC7AA}" name="Kajubi, Birabwa (DTA)" initials="BK" userId="S::birabwa.kajubi@mass.gov::457660e3-8bd5-4390-931c-ca9f452d1145" providerId="AD"/>
  <p188:author id="{919E60BC-A335-DEE7-DF9E-326699DF7C1E}" name="Parr, Kimberly A. (GOV)" initials="P(" userId="S::kimberly.a.parr@mass.gov::9680b74d-ddde-41fd-8161-5974a5fa34ea" providerId="AD"/>
  <p188:author id="{442E55BF-A777-3AB3-F84E-016014610B67}" name="Bovell-Ammon, Allison (EHS)" initials="BA" userId="S::allison.bovell-ammon@mass.gov::da08f1d4-9db9-46ed-8dfd-818427b61db8" providerId="AD"/>
  <p188:author id="{58D0C7CD-4DAD-7A33-7287-5718DBFF7398}" name="Randle, Ashley (AGR)" initials="RA" userId="S::ashley.randle@mass.gov::64e8fc8f-17bc-4605-8dd0-d0b10b74dd6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C9FFC9"/>
    <a:srgbClr val="58267E"/>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8/10/relationships/authors" Target="authors.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omments/modernComment_7FFFF9FC_6DE44857.xml><?xml version="1.0" encoding="utf-8"?>
<p188:cmLst xmlns:a="http://schemas.openxmlformats.org/drawingml/2006/main" xmlns:r="http://schemas.openxmlformats.org/officeDocument/2006/relationships" xmlns:p188="http://schemas.microsoft.com/office/powerpoint/2018/8/main">
  <p188:cm id="{6CA9946F-AB84-4BE8-BC85-665D8BC6C086}" authorId="{8040E61C-ADA3-67E0-F8CE-1358CBF55380}" status="resolved" created="2025-12-04T14:56:44.540" complete="100000">
    <ac:txMkLst xmlns:ac="http://schemas.microsoft.com/office/drawing/2013/main/command">
      <pc:docMk xmlns:pc="http://schemas.microsoft.com/office/powerpoint/2013/main/command"/>
      <pc:sldMk xmlns:pc="http://schemas.microsoft.com/office/powerpoint/2013/main/command" cId="1843677271" sldId="2147482108"/>
      <ac:spMk id="3" creationId="{4D138D5B-61D4-EBEB-CF1F-A348737E608B}"/>
      <ac:txMk cp="0" len="40">
        <ac:context len="41" hash="1687059822"/>
      </ac:txMk>
    </ac:txMkLst>
    <p188:pos x="6656916" y="941916"/>
    <p188:replyLst>
      <p188:reply id="{C6D4802F-39E5-4857-A779-2CAF9FADFFD7}" authorId="{67040557-585E-8F8E-3F2E-3D3A3B60BAF2}" created="2025-12-04T16:37:21.068">
        <p188:txBody>
          <a:bodyPr/>
          <a:lstStyle/>
          <a:p>
            <a:r>
              <a:rPr lang="en-US"/>
              <a:t>Yes! Great idea - people have been asking about this in advance of the meeting as well</a:t>
            </a:r>
          </a:p>
        </p188:txBody>
        <p188:extLst>
          <p:ext xmlns:p="http://schemas.openxmlformats.org/presentationml/2006/main" uri="{57CB4572-C831-44C2-8A1C-0ADB6CCDFE69}">
            <p223:reactions xmlns:p223="http://schemas.microsoft.com/office/powerpoint/2022/03/main">
              <p223:rxn type="👍">
                <p223:instance time="2025-12-04T16:43:57.805" authorId="{8040E61C-ADA3-67E0-F8CE-1358CBF55380}"/>
              </p223:rxn>
            </p223:reactions>
          </p:ext>
        </p188:extLst>
      </p188:reply>
    </p188:replyLst>
    <p188:txBody>
      <a:bodyPr/>
      <a:lstStyle/>
      <a:p>
        <a:r>
          <a:rPr lang="en-US"/>
          <a:t>[@Bovell-Ammon, Allison (EHS)] before going into the recommendations, I thoguht it might be worth adding a quick slide at the top of the section to remind folks on the timeline for the working group recs. Curious your thoughts!</a:t>
        </a:r>
      </a:p>
    </p188:txBody>
    <p188:extLst>
      <p:ext xmlns:p="http://schemas.openxmlformats.org/presentationml/2006/main" uri="{57CB4572-C831-44C2-8A1C-0ADB6CCDFE69}">
        <p223:reactions xmlns:p223="http://schemas.microsoft.com/office/powerpoint/2022/03/main">
          <p223:rxn type="👍">
            <p223:instance time="2025-12-04T16:37:00.126" authorId="{67040557-585E-8F8E-3F2E-3D3A3B60BAF2}"/>
          </p223:rxn>
        </p223:reactions>
      </p:ext>
    </p188:extLst>
  </p188:cm>
</p188:cmLst>
</file>

<file path=ppt/comments/modernComment_7FFFFA03_8D4327E3.xml><?xml version="1.0" encoding="utf-8"?>
<p188:cmLst xmlns:a="http://schemas.openxmlformats.org/drawingml/2006/main" xmlns:r="http://schemas.openxmlformats.org/officeDocument/2006/relationships" xmlns:p188="http://schemas.microsoft.com/office/powerpoint/2018/8/main">
  <p188:cm id="{30BFE281-B3A4-4598-905E-D6B983D93F2D}" authorId="{67040557-585E-8F8E-3F2E-3D3A3B60BAF2}" created="2025-12-04T16:37:57.544">
    <pc:sldMkLst xmlns:pc="http://schemas.microsoft.com/office/powerpoint/2013/main/command">
      <pc:docMk/>
      <pc:sldMk cId="2369988579" sldId="2147482115"/>
    </pc:sldMkLst>
    <p188:txBody>
      <a:bodyPr/>
      <a:lstStyle/>
      <a:p>
        <a:r>
          <a:rPr lang="en-US"/>
          <a:t>[@Randle, Ashley (AGR)] - can you update this slide please?</a:t>
        </a:r>
      </a:p>
    </p188:txBody>
    <p188:extLst>
      <p:ext xmlns:p="http://schemas.openxmlformats.org/presentationml/2006/main" uri="{57CB4572-C831-44C2-8A1C-0ADB6CCDFE69}">
        <p223:reactions xmlns:p223="http://schemas.microsoft.com/office/powerpoint/2022/03/main">
          <p223:rxn type="👍">
            <p223:instance time="2025-12-04T19:35:24.495" authorId="{58D0C7CD-4DAD-7A33-7287-5718DBFF7398}"/>
          </p223:rxn>
        </p223:reactions>
      </p:ext>
    </p188:extLst>
  </p188:cm>
</p188:cmLst>
</file>

<file path=ppt/comments/modernComment_7FFFFA06_63BDEA5F.xml><?xml version="1.0" encoding="utf-8"?>
<p188:cmLst xmlns:a="http://schemas.openxmlformats.org/drawingml/2006/main" xmlns:r="http://schemas.openxmlformats.org/officeDocument/2006/relationships" xmlns:p188="http://schemas.microsoft.com/office/powerpoint/2018/8/main">
  <p188:cm id="{879904D9-5EF6-47DA-9CF4-1E074AEE5408}" authorId="{67040557-585E-8F8E-3F2E-3D3A3B60BAF2}" status="resolved" created="2025-12-03T21:35:49.820" complete="100000">
    <pc:sldMkLst xmlns:pc="http://schemas.microsoft.com/office/powerpoint/2013/main/command">
      <pc:docMk/>
      <pc:sldMk cId="1673390687" sldId="2147482118"/>
    </pc:sldMkLst>
    <p188:replyLst>
      <p188:reply id="{4D728667-D2D4-4D6B-80BC-35BB47B4BDA1}" authorId="{919E60BC-A335-DEE7-DF9E-326699DF7C1E}" created="2025-12-04T03:34:11.021">
        <p188:txBody>
          <a:bodyPr/>
          <a:lstStyle/>
          <a:p>
            <a:r>
              <a:rPr lang="en-US"/>
              <a:t>AGO only joined the noncitizen SNAP suit. Revised the language to not overstate her role</a:t>
            </a:r>
          </a:p>
        </p188:txBody>
        <p188:extLst>
          <p:ext xmlns:p="http://schemas.openxmlformats.org/presentationml/2006/main" uri="{57CB4572-C831-44C2-8A1C-0ADB6CCDFE69}">
            <p223:reactions xmlns:p223="http://schemas.microsoft.com/office/powerpoint/2022/03/main">
              <p223:rxn type="👍">
                <p223:instance time="2025-12-04T13:23:26.586" authorId="{67040557-585E-8F8E-3F2E-3D3A3B60BAF2}"/>
              </p223:rxn>
            </p223:reactions>
          </p:ext>
        </p188:extLst>
      </p188:reply>
      <p188:reply id="{CEDE29AA-587A-4A64-8BAA-53A37C3901CF}" authorId="{919E60BC-A335-DEE7-DF9E-326699DF7C1E}" created="2025-12-04T03:35:38.005">
        <p188:txBody>
          <a:bodyPr/>
          <a:lstStyle/>
          <a:p>
            <a:r>
              <a:rPr lang="en-US"/>
              <a:t>The rest of the slide looks ok to me. </a:t>
            </a:r>
          </a:p>
        </p188:txBody>
      </p188:reply>
      <p188:reply id="{D79C7AE6-5BD2-4B2C-93DA-0FC0E51A8130}" authorId="{8040E61C-ADA3-67E0-F8CE-1358CBF55380}" created="2025-12-04T14:54:35.884">
        <p188:txBody>
          <a:bodyPr/>
          <a:lstStyle/>
          <a:p>
            <a:r>
              <a:rPr lang="en-US"/>
              <a:t>Good here as well, thank you!</a:t>
            </a:r>
          </a:p>
        </p188:txBody>
      </p188:reply>
    </p188:replyLst>
    <p188:txBody>
      <a:bodyPr/>
      <a:lstStyle/>
      <a:p>
        <a:r>
          <a:rPr lang="en-US"/>
          <a:t>[@Parr, Kimberly A. (GOV)] [@Basheer, Aditya W. (A&amp;F)] - members of the anti-hunger task force have asked for an update on various federal policy changes. Does this slide look okay to you? (Meeting is Friday, Dec 5th at 3:30)</a:t>
        </a:r>
      </a:p>
    </p188:txBody>
  </p188:cm>
</p188:cmLst>
</file>

<file path=ppt/comments/modernComment_7FFFFA07_D368ACAC.xml><?xml version="1.0" encoding="utf-8"?>
<p188:cmLst xmlns:a="http://schemas.openxmlformats.org/drawingml/2006/main" xmlns:r="http://schemas.openxmlformats.org/officeDocument/2006/relationships" xmlns:p188="http://schemas.microsoft.com/office/powerpoint/2018/8/main">
  <p188:cm id="{0D45FAEE-4021-42C5-9D49-BE37DC7535AF}" authorId="{58D0C7CD-4DAD-7A33-7287-5718DBFF7398}" created="2025-12-04T19:21:19.662">
    <ac:deMkLst xmlns:ac="http://schemas.microsoft.com/office/drawing/2013/main/command">
      <pc:docMk xmlns:pc="http://schemas.microsoft.com/office/powerpoint/2013/main/command"/>
      <pc:sldMk xmlns:pc="http://schemas.microsoft.com/office/powerpoint/2013/main/command" cId="3546852524" sldId="2147482119"/>
      <ac:spMk id="3" creationId="{928FC47C-693C-E0A2-DFE3-4ECE827F5E54}"/>
    </ac:deMkLst>
    <p188:replyLst>
      <p188:reply id="{3B22CF01-708B-49CE-9F5A-A6E36A4E1624}" authorId="{67040557-585E-8F8E-3F2E-3D3A3B60BAF2}" created="2025-12-04T20:13:08.259">
        <p188:txBody>
          <a:bodyPr/>
          <a:lstStyle/>
          <a:p>
            <a:r>
              <a:rPr lang="en-US"/>
              <a:t>Updated this to just start with the creation of the guidance. Maybe we can work out who does that later? There are other recommendations that leave the operationalization open as well</a:t>
            </a:r>
          </a:p>
        </p188:txBody>
      </p188:reply>
    </p188:replyLst>
    <p188:txBody>
      <a:bodyPr/>
      <a:lstStyle/>
      <a:p>
        <a:r>
          <a:rPr lang="en-US"/>
          <a:t>Curious as to the recommendation for MDAR to work with AGO on guidance. I think this would be more appropriate for another agency to partner on but happy to discuss.</a:t>
        </a:r>
      </a:p>
    </p188:txBody>
  </p188:cm>
</p188:cmLst>
</file>

<file path=ppt/comments/modernComment_7FFFFA08_17F09145.xml><?xml version="1.0" encoding="utf-8"?>
<p188:cmLst xmlns:a="http://schemas.openxmlformats.org/drawingml/2006/main" xmlns:r="http://schemas.openxmlformats.org/officeDocument/2006/relationships" xmlns:p188="http://schemas.microsoft.com/office/powerpoint/2018/8/main">
  <p188:cm id="{5CAD5BDF-098E-43DC-B4E0-2407B0071D6C}" authorId="{67040557-585E-8F8E-3F2E-3D3A3B60BAF2}" created="2025-12-04T17:06:50.470">
    <pc:sldMkLst xmlns:pc="http://schemas.microsoft.com/office/powerpoint/2013/main/command">
      <pc:docMk/>
      <pc:sldMk cId="401641797" sldId="2147482120"/>
    </pc:sldMkLst>
    <p188:txBody>
      <a:bodyPr/>
      <a:lstStyle/>
      <a:p>
        <a:r>
          <a:rPr lang="en-US"/>
          <a:t>[@Davidson, Alana (EOE)] [@Randle, Ashley (AGR)] - added this timeline. Does this look right to you?</a:t>
        </a:r>
      </a:p>
    </p188:txBody>
  </p188:cm>
</p188:cmLst>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BE12C5-451E-4E1B-BCC8-6362080017D8}" type="doc">
      <dgm:prSet loTypeId="urn:microsoft.com/office/officeart/2005/8/layout/hProcess9" loCatId="process" qsTypeId="urn:microsoft.com/office/officeart/2005/8/quickstyle/simple1" qsCatId="simple" csTypeId="urn:microsoft.com/office/officeart/2005/8/colors/accent1_3" csCatId="accent1" phldr="1"/>
      <dgm:spPr/>
      <dgm:t>
        <a:bodyPr/>
        <a:lstStyle/>
        <a:p>
          <a:endParaRPr lang="en-US"/>
        </a:p>
      </dgm:t>
    </dgm:pt>
    <dgm:pt modelId="{65F92351-DCE4-4B3D-8D8F-ED931DB02CEC}">
      <dgm:prSet phldrT="[Text]" phldr="0" custT="1"/>
      <dgm:spPr/>
      <dgm:t>
        <a:bodyPr/>
        <a:lstStyle/>
        <a:p>
          <a:r>
            <a:rPr lang="en-US" sz="1400"/>
            <a:t>Today: Task Force members provide feedback on initial recommendations</a:t>
          </a:r>
        </a:p>
      </dgm:t>
    </dgm:pt>
    <dgm:pt modelId="{1EC48C63-FD49-4266-B819-785CD5E03DA9}" type="parTrans" cxnId="{6B523857-80F8-4AD9-A95E-4B0B3E944DFA}">
      <dgm:prSet/>
      <dgm:spPr/>
      <dgm:t>
        <a:bodyPr/>
        <a:lstStyle/>
        <a:p>
          <a:endParaRPr lang="en-US" sz="1400"/>
        </a:p>
      </dgm:t>
    </dgm:pt>
    <dgm:pt modelId="{097E4695-4605-4FC4-B298-B07971BC4DAB}" type="sibTrans" cxnId="{6B523857-80F8-4AD9-A95E-4B0B3E944DFA}">
      <dgm:prSet/>
      <dgm:spPr/>
      <dgm:t>
        <a:bodyPr/>
        <a:lstStyle/>
        <a:p>
          <a:endParaRPr lang="en-US" sz="1400"/>
        </a:p>
      </dgm:t>
    </dgm:pt>
    <dgm:pt modelId="{42C406E7-E0DF-4912-A6EB-37F313170996}">
      <dgm:prSet phldrT="[Text]" phldr="0" custT="1"/>
      <dgm:spPr/>
      <dgm:t>
        <a:bodyPr/>
        <a:lstStyle/>
        <a:p>
          <a:r>
            <a:rPr lang="en-US" sz="1400"/>
            <a:t>Dec: Working groups meet to refine recommendations based on task force and listening session feedback (as needed)</a:t>
          </a:r>
        </a:p>
      </dgm:t>
    </dgm:pt>
    <dgm:pt modelId="{05535A3E-D9A8-4790-A2BD-ABDE28DB9CA4}" type="parTrans" cxnId="{61A26A87-7F7E-471D-AB77-892085BE8647}">
      <dgm:prSet/>
      <dgm:spPr/>
      <dgm:t>
        <a:bodyPr/>
        <a:lstStyle/>
        <a:p>
          <a:endParaRPr lang="en-US" sz="1400"/>
        </a:p>
      </dgm:t>
    </dgm:pt>
    <dgm:pt modelId="{7E4C1386-458D-4CBD-A797-81B388DFF3C2}" type="sibTrans" cxnId="{61A26A87-7F7E-471D-AB77-892085BE8647}">
      <dgm:prSet/>
      <dgm:spPr/>
      <dgm:t>
        <a:bodyPr/>
        <a:lstStyle/>
        <a:p>
          <a:endParaRPr lang="en-US" sz="1400"/>
        </a:p>
      </dgm:t>
    </dgm:pt>
    <dgm:pt modelId="{120928E2-B7FE-4DC3-A2EC-D0A6F2FC0091}">
      <dgm:prSet phldrT="[Text]" phldr="0" custT="1"/>
      <dgm:spPr/>
      <dgm:t>
        <a:bodyPr/>
        <a:lstStyle/>
        <a:p>
          <a:r>
            <a:rPr lang="en-US" sz="1400"/>
            <a:t>Dec/Jan: Co-chairs draft report based on discussions</a:t>
          </a:r>
        </a:p>
      </dgm:t>
    </dgm:pt>
    <dgm:pt modelId="{374A94C0-F433-4F83-A06A-A774434E0690}" type="parTrans" cxnId="{7F3D0506-51BE-4771-95AD-137B4B60F6FB}">
      <dgm:prSet/>
      <dgm:spPr/>
      <dgm:t>
        <a:bodyPr/>
        <a:lstStyle/>
        <a:p>
          <a:endParaRPr lang="en-US" sz="1400"/>
        </a:p>
      </dgm:t>
    </dgm:pt>
    <dgm:pt modelId="{1C588F66-ABC0-4D42-9A83-CB03B29C46A6}" type="sibTrans" cxnId="{7F3D0506-51BE-4771-95AD-137B4B60F6FB}">
      <dgm:prSet/>
      <dgm:spPr/>
      <dgm:t>
        <a:bodyPr/>
        <a:lstStyle/>
        <a:p>
          <a:endParaRPr lang="en-US" sz="1400"/>
        </a:p>
      </dgm:t>
    </dgm:pt>
    <dgm:pt modelId="{317175C9-BBD7-4491-8B8B-C1993046076F}">
      <dgm:prSet custT="1"/>
      <dgm:spPr/>
      <dgm:t>
        <a:bodyPr/>
        <a:lstStyle/>
        <a:p>
          <a:r>
            <a:rPr lang="en-US" sz="1400"/>
            <a:t>Jan: Task Force meets to discuss final report &amp; submits to Governor</a:t>
          </a:r>
        </a:p>
      </dgm:t>
    </dgm:pt>
    <dgm:pt modelId="{16A2B804-77AD-4DAD-97ED-A7229E0C70E4}" type="parTrans" cxnId="{14078757-3DDF-4B31-A091-024D0B8EE2E6}">
      <dgm:prSet/>
      <dgm:spPr/>
      <dgm:t>
        <a:bodyPr/>
        <a:lstStyle/>
        <a:p>
          <a:endParaRPr lang="en-US" sz="1400"/>
        </a:p>
      </dgm:t>
    </dgm:pt>
    <dgm:pt modelId="{25980563-6CDD-4F73-AF96-38D66AD5373F}" type="sibTrans" cxnId="{14078757-3DDF-4B31-A091-024D0B8EE2E6}">
      <dgm:prSet/>
      <dgm:spPr/>
      <dgm:t>
        <a:bodyPr/>
        <a:lstStyle/>
        <a:p>
          <a:endParaRPr lang="en-US" sz="1400"/>
        </a:p>
      </dgm:t>
    </dgm:pt>
    <dgm:pt modelId="{54123957-CC38-410F-A409-BEFA9B4EE054}" type="pres">
      <dgm:prSet presAssocID="{A6BE12C5-451E-4E1B-BCC8-6362080017D8}" presName="CompostProcess" presStyleCnt="0">
        <dgm:presLayoutVars>
          <dgm:dir/>
          <dgm:resizeHandles val="exact"/>
        </dgm:presLayoutVars>
      </dgm:prSet>
      <dgm:spPr/>
    </dgm:pt>
    <dgm:pt modelId="{F711EF34-3876-4F51-BA32-B56A19326B95}" type="pres">
      <dgm:prSet presAssocID="{A6BE12C5-451E-4E1B-BCC8-6362080017D8}" presName="arrow" presStyleLbl="bgShp" presStyleIdx="0" presStyleCnt="1"/>
      <dgm:spPr/>
    </dgm:pt>
    <dgm:pt modelId="{E4B88D0A-801C-4788-B8E2-06B06F4BF383}" type="pres">
      <dgm:prSet presAssocID="{A6BE12C5-451E-4E1B-BCC8-6362080017D8}" presName="linearProcess" presStyleCnt="0"/>
      <dgm:spPr/>
    </dgm:pt>
    <dgm:pt modelId="{CBCE8A15-4035-4336-BEA5-4DA53695AF19}" type="pres">
      <dgm:prSet presAssocID="{65F92351-DCE4-4B3D-8D8F-ED931DB02CEC}" presName="textNode" presStyleLbl="node1" presStyleIdx="0" presStyleCnt="4">
        <dgm:presLayoutVars>
          <dgm:bulletEnabled val="1"/>
        </dgm:presLayoutVars>
      </dgm:prSet>
      <dgm:spPr/>
    </dgm:pt>
    <dgm:pt modelId="{E803E50C-FDAA-455D-982B-673B3C6DD559}" type="pres">
      <dgm:prSet presAssocID="{097E4695-4605-4FC4-B298-B07971BC4DAB}" presName="sibTrans" presStyleCnt="0"/>
      <dgm:spPr/>
    </dgm:pt>
    <dgm:pt modelId="{62E4561C-F246-4A64-BB17-F95894360D97}" type="pres">
      <dgm:prSet presAssocID="{42C406E7-E0DF-4912-A6EB-37F313170996}" presName="textNode" presStyleLbl="node1" presStyleIdx="1" presStyleCnt="4">
        <dgm:presLayoutVars>
          <dgm:bulletEnabled val="1"/>
        </dgm:presLayoutVars>
      </dgm:prSet>
      <dgm:spPr/>
    </dgm:pt>
    <dgm:pt modelId="{5EBA23C1-BDBD-4EBF-A933-0639E3B6C394}" type="pres">
      <dgm:prSet presAssocID="{7E4C1386-458D-4CBD-A797-81B388DFF3C2}" presName="sibTrans" presStyleCnt="0"/>
      <dgm:spPr/>
    </dgm:pt>
    <dgm:pt modelId="{B1A8845F-AAA3-4B6E-A334-F26DCC9F0EC2}" type="pres">
      <dgm:prSet presAssocID="{120928E2-B7FE-4DC3-A2EC-D0A6F2FC0091}" presName="textNode" presStyleLbl="node1" presStyleIdx="2" presStyleCnt="4">
        <dgm:presLayoutVars>
          <dgm:bulletEnabled val="1"/>
        </dgm:presLayoutVars>
      </dgm:prSet>
      <dgm:spPr/>
    </dgm:pt>
    <dgm:pt modelId="{532002A8-4C21-4D99-92C8-96533C996B40}" type="pres">
      <dgm:prSet presAssocID="{1C588F66-ABC0-4D42-9A83-CB03B29C46A6}" presName="sibTrans" presStyleCnt="0"/>
      <dgm:spPr/>
    </dgm:pt>
    <dgm:pt modelId="{CB64E5DA-6A11-4912-8A72-141FCF05FE6C}" type="pres">
      <dgm:prSet presAssocID="{317175C9-BBD7-4491-8B8B-C1993046076F}" presName="textNode" presStyleLbl="node1" presStyleIdx="3" presStyleCnt="4" custLinFactNeighborX="-45639" custLinFactNeighborY="93">
        <dgm:presLayoutVars>
          <dgm:bulletEnabled val="1"/>
        </dgm:presLayoutVars>
      </dgm:prSet>
      <dgm:spPr/>
    </dgm:pt>
  </dgm:ptLst>
  <dgm:cxnLst>
    <dgm:cxn modelId="{2E1EF803-97BD-449B-81EE-71ABDD8D90DB}" type="presOf" srcId="{120928E2-B7FE-4DC3-A2EC-D0A6F2FC0091}" destId="{B1A8845F-AAA3-4B6E-A334-F26DCC9F0EC2}" srcOrd="0" destOrd="0" presId="urn:microsoft.com/office/officeart/2005/8/layout/hProcess9"/>
    <dgm:cxn modelId="{7F3D0506-51BE-4771-95AD-137B4B60F6FB}" srcId="{A6BE12C5-451E-4E1B-BCC8-6362080017D8}" destId="{120928E2-B7FE-4DC3-A2EC-D0A6F2FC0091}" srcOrd="2" destOrd="0" parTransId="{374A94C0-F433-4F83-A06A-A774434E0690}" sibTransId="{1C588F66-ABC0-4D42-9A83-CB03B29C46A6}"/>
    <dgm:cxn modelId="{08EC0625-B397-4C82-8725-6DA174B35160}" type="presOf" srcId="{317175C9-BBD7-4491-8B8B-C1993046076F}" destId="{CB64E5DA-6A11-4912-8A72-141FCF05FE6C}" srcOrd="0" destOrd="0" presId="urn:microsoft.com/office/officeart/2005/8/layout/hProcess9"/>
    <dgm:cxn modelId="{FA60A55F-B531-4ACE-A587-5BCCA1E6DAE2}" type="presOf" srcId="{A6BE12C5-451E-4E1B-BCC8-6362080017D8}" destId="{54123957-CC38-410F-A409-BEFA9B4EE054}" srcOrd="0" destOrd="0" presId="urn:microsoft.com/office/officeart/2005/8/layout/hProcess9"/>
    <dgm:cxn modelId="{6B523857-80F8-4AD9-A95E-4B0B3E944DFA}" srcId="{A6BE12C5-451E-4E1B-BCC8-6362080017D8}" destId="{65F92351-DCE4-4B3D-8D8F-ED931DB02CEC}" srcOrd="0" destOrd="0" parTransId="{1EC48C63-FD49-4266-B819-785CD5E03DA9}" sibTransId="{097E4695-4605-4FC4-B298-B07971BC4DAB}"/>
    <dgm:cxn modelId="{14078757-3DDF-4B31-A091-024D0B8EE2E6}" srcId="{A6BE12C5-451E-4E1B-BCC8-6362080017D8}" destId="{317175C9-BBD7-4491-8B8B-C1993046076F}" srcOrd="3" destOrd="0" parTransId="{16A2B804-77AD-4DAD-97ED-A7229E0C70E4}" sibTransId="{25980563-6CDD-4F73-AF96-38D66AD5373F}"/>
    <dgm:cxn modelId="{61A26A87-7F7E-471D-AB77-892085BE8647}" srcId="{A6BE12C5-451E-4E1B-BCC8-6362080017D8}" destId="{42C406E7-E0DF-4912-A6EB-37F313170996}" srcOrd="1" destOrd="0" parTransId="{05535A3E-D9A8-4790-A2BD-ABDE28DB9CA4}" sibTransId="{7E4C1386-458D-4CBD-A797-81B388DFF3C2}"/>
    <dgm:cxn modelId="{70BB7497-C63C-4593-B998-670E885E72AB}" type="presOf" srcId="{65F92351-DCE4-4B3D-8D8F-ED931DB02CEC}" destId="{CBCE8A15-4035-4336-BEA5-4DA53695AF19}" srcOrd="0" destOrd="0" presId="urn:microsoft.com/office/officeart/2005/8/layout/hProcess9"/>
    <dgm:cxn modelId="{7C8D77E0-6FE7-437B-82CC-0505096B185C}" type="presOf" srcId="{42C406E7-E0DF-4912-A6EB-37F313170996}" destId="{62E4561C-F246-4A64-BB17-F95894360D97}" srcOrd="0" destOrd="0" presId="urn:microsoft.com/office/officeart/2005/8/layout/hProcess9"/>
    <dgm:cxn modelId="{B9EFA862-9D83-404B-A440-596E442368B2}" type="presParOf" srcId="{54123957-CC38-410F-A409-BEFA9B4EE054}" destId="{F711EF34-3876-4F51-BA32-B56A19326B95}" srcOrd="0" destOrd="0" presId="urn:microsoft.com/office/officeart/2005/8/layout/hProcess9"/>
    <dgm:cxn modelId="{01F071DC-544F-4636-AE63-977B9954F190}" type="presParOf" srcId="{54123957-CC38-410F-A409-BEFA9B4EE054}" destId="{E4B88D0A-801C-4788-B8E2-06B06F4BF383}" srcOrd="1" destOrd="0" presId="urn:microsoft.com/office/officeart/2005/8/layout/hProcess9"/>
    <dgm:cxn modelId="{2800D937-7519-4979-8871-FBF1F4FA25D0}" type="presParOf" srcId="{E4B88D0A-801C-4788-B8E2-06B06F4BF383}" destId="{CBCE8A15-4035-4336-BEA5-4DA53695AF19}" srcOrd="0" destOrd="0" presId="urn:microsoft.com/office/officeart/2005/8/layout/hProcess9"/>
    <dgm:cxn modelId="{2FFEC62E-49F1-46FC-BF5E-3C613F62504D}" type="presParOf" srcId="{E4B88D0A-801C-4788-B8E2-06B06F4BF383}" destId="{E803E50C-FDAA-455D-982B-673B3C6DD559}" srcOrd="1" destOrd="0" presId="urn:microsoft.com/office/officeart/2005/8/layout/hProcess9"/>
    <dgm:cxn modelId="{F1C94A05-B02E-48E9-A352-B73781B3DB92}" type="presParOf" srcId="{E4B88D0A-801C-4788-B8E2-06B06F4BF383}" destId="{62E4561C-F246-4A64-BB17-F95894360D97}" srcOrd="2" destOrd="0" presId="urn:microsoft.com/office/officeart/2005/8/layout/hProcess9"/>
    <dgm:cxn modelId="{69F2AB93-D442-45FE-BE87-FD493F55812A}" type="presParOf" srcId="{E4B88D0A-801C-4788-B8E2-06B06F4BF383}" destId="{5EBA23C1-BDBD-4EBF-A933-0639E3B6C394}" srcOrd="3" destOrd="0" presId="urn:microsoft.com/office/officeart/2005/8/layout/hProcess9"/>
    <dgm:cxn modelId="{D7DAAFFD-F05A-4E58-B5BB-E0AD540C51E5}" type="presParOf" srcId="{E4B88D0A-801C-4788-B8E2-06B06F4BF383}" destId="{B1A8845F-AAA3-4B6E-A334-F26DCC9F0EC2}" srcOrd="4" destOrd="0" presId="urn:microsoft.com/office/officeart/2005/8/layout/hProcess9"/>
    <dgm:cxn modelId="{9A939354-1F73-4F8E-A9E7-3562BB61112B}" type="presParOf" srcId="{E4B88D0A-801C-4788-B8E2-06B06F4BF383}" destId="{532002A8-4C21-4D99-92C8-96533C996B40}" srcOrd="5" destOrd="0" presId="urn:microsoft.com/office/officeart/2005/8/layout/hProcess9"/>
    <dgm:cxn modelId="{3ECBA525-ADE4-4CD4-B7AC-2FB1119BF32F}" type="presParOf" srcId="{E4B88D0A-801C-4788-B8E2-06B06F4BF383}" destId="{CB64E5DA-6A11-4912-8A72-141FCF05FE6C}" srcOrd="6"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1EF34-3876-4F51-BA32-B56A19326B95}">
      <dsp:nvSpPr>
        <dsp:cNvPr id="0" name=""/>
        <dsp:cNvSpPr/>
      </dsp:nvSpPr>
      <dsp:spPr>
        <a:xfrm>
          <a:off x="874305" y="0"/>
          <a:ext cx="9908794" cy="255822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CE8A15-4035-4336-BEA5-4DA53695AF19}">
      <dsp:nvSpPr>
        <dsp:cNvPr id="0" name=""/>
        <dsp:cNvSpPr/>
      </dsp:nvSpPr>
      <dsp:spPr>
        <a:xfrm>
          <a:off x="3984" y="767466"/>
          <a:ext cx="2588763" cy="1023288"/>
        </a:xfrm>
        <a:prstGeom prst="roundRect">
          <a:avLst/>
        </a:prstGeom>
        <a:solidFill>
          <a:schemeClr val="accent1">
            <a:shade val="8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Today: Task Force members provide feedback on initial recommendations</a:t>
          </a:r>
        </a:p>
      </dsp:txBody>
      <dsp:txXfrm>
        <a:off x="53937" y="817419"/>
        <a:ext cx="2488857" cy="923382"/>
      </dsp:txXfrm>
    </dsp:sp>
    <dsp:sp modelId="{62E4561C-F246-4A64-BB17-F95894360D97}">
      <dsp:nvSpPr>
        <dsp:cNvPr id="0" name=""/>
        <dsp:cNvSpPr/>
      </dsp:nvSpPr>
      <dsp:spPr>
        <a:xfrm>
          <a:off x="3024208" y="767466"/>
          <a:ext cx="2588763" cy="1023288"/>
        </a:xfrm>
        <a:prstGeom prst="roundRect">
          <a:avLst/>
        </a:prstGeom>
        <a:solidFill>
          <a:schemeClr val="accent1">
            <a:shade val="80000"/>
            <a:hueOff val="197094"/>
            <a:satOff val="-22548"/>
            <a:lumOff val="1320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Dec: Working groups meet to refine recommendations based on task force and listening session feedback (as needed)</a:t>
          </a:r>
        </a:p>
      </dsp:txBody>
      <dsp:txXfrm>
        <a:off x="3074161" y="817419"/>
        <a:ext cx="2488857" cy="923382"/>
      </dsp:txXfrm>
    </dsp:sp>
    <dsp:sp modelId="{B1A8845F-AAA3-4B6E-A334-F26DCC9F0EC2}">
      <dsp:nvSpPr>
        <dsp:cNvPr id="0" name=""/>
        <dsp:cNvSpPr/>
      </dsp:nvSpPr>
      <dsp:spPr>
        <a:xfrm>
          <a:off x="6044432" y="767466"/>
          <a:ext cx="2588763" cy="1023288"/>
        </a:xfrm>
        <a:prstGeom prst="roundRect">
          <a:avLst/>
        </a:prstGeom>
        <a:solidFill>
          <a:schemeClr val="accent1">
            <a:shade val="80000"/>
            <a:hueOff val="394187"/>
            <a:satOff val="-45095"/>
            <a:lumOff val="2641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Dec/Jan: Co-chairs draft report based on discussions</a:t>
          </a:r>
        </a:p>
      </dsp:txBody>
      <dsp:txXfrm>
        <a:off x="6094385" y="817419"/>
        <a:ext cx="2488857" cy="923382"/>
      </dsp:txXfrm>
    </dsp:sp>
    <dsp:sp modelId="{CB64E5DA-6A11-4912-8A72-141FCF05FE6C}">
      <dsp:nvSpPr>
        <dsp:cNvPr id="0" name=""/>
        <dsp:cNvSpPr/>
      </dsp:nvSpPr>
      <dsp:spPr>
        <a:xfrm>
          <a:off x="8867742" y="768418"/>
          <a:ext cx="2588763" cy="1023288"/>
        </a:xfrm>
        <a:prstGeom prst="roundRect">
          <a:avLst/>
        </a:prstGeom>
        <a:solidFill>
          <a:schemeClr val="accent1">
            <a:shade val="80000"/>
            <a:hueOff val="591281"/>
            <a:satOff val="-67643"/>
            <a:lumOff val="3962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Jan: Task Force meets to discuss final report &amp; submits to Governor</a:t>
          </a:r>
        </a:p>
      </dsp:txBody>
      <dsp:txXfrm>
        <a:off x="8917695" y="818371"/>
        <a:ext cx="2488857" cy="92338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AD2017B-0868-45C6-9B02-0B36BFD54017}" type="datetimeFigureOut">
              <a:rPr lang="en-US" smtClean="0"/>
              <a:t>12/9/2025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85A7ABE-D721-4383-99C2-5CFE245EDAEF}" type="slidenum">
              <a:rPr lang="en-US" smtClean="0"/>
              <a:t>‹#›</a:t>
            </a:fld>
            <a:endParaRPr lang="en-US"/>
          </a:p>
        </p:txBody>
      </p:sp>
    </p:spTree>
    <p:extLst>
      <p:ext uri="{BB962C8B-B14F-4D97-AF65-F5344CB8AC3E}">
        <p14:creationId xmlns:p14="http://schemas.microsoft.com/office/powerpoint/2010/main" val="641460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1D8D8A-8F09-4B6A-942D-0B71B41FEA2B}" type="slidenum">
              <a:rPr lang="en-US" smtClean="0"/>
              <a:t>1</a:t>
            </a:fld>
            <a:endParaRPr lang="en-US"/>
          </a:p>
        </p:txBody>
      </p:sp>
    </p:spTree>
    <p:extLst>
      <p:ext uri="{BB962C8B-B14F-4D97-AF65-F5344CB8AC3E}">
        <p14:creationId xmlns:p14="http://schemas.microsoft.com/office/powerpoint/2010/main" val="1541429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3.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7.xml"/><Relationship Id="rId7" Type="http://schemas.openxmlformats.org/officeDocument/2006/relationships/oleObject" Target="../embeddings/oleObject1.bin"/><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2.xml"/><Relationship Id="rId5" Type="http://schemas.openxmlformats.org/officeDocument/2006/relationships/tags" Target="../tags/tag29.xml"/><Relationship Id="rId10" Type="http://schemas.openxmlformats.org/officeDocument/2006/relationships/image" Target="../media/image3.png"/><Relationship Id="rId4" Type="http://schemas.openxmlformats.org/officeDocument/2006/relationships/tags" Target="../tags/tag28.xml"/><Relationship Id="rId9"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32.xml"/><Relationship Id="rId7" Type="http://schemas.openxmlformats.org/officeDocument/2006/relationships/oleObject" Target="../embeddings/oleObject1.bin"/><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Master" Target="../slideMasters/slideMaster2.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4.emf"/><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38.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4.emf"/><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4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4.emf"/><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46.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4.emf"/><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50.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3.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75.xml"/><Relationship Id="rId7" Type="http://schemas.openxmlformats.org/officeDocument/2006/relationships/oleObject" Target="../embeddings/oleObject1.bin"/><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Master" Target="../slideMasters/slideMaster3.xml"/><Relationship Id="rId5" Type="http://schemas.openxmlformats.org/officeDocument/2006/relationships/tags" Target="../tags/tag77.xml"/><Relationship Id="rId10" Type="http://schemas.openxmlformats.org/officeDocument/2006/relationships/image" Target="../media/image3.png"/><Relationship Id="rId4" Type="http://schemas.openxmlformats.org/officeDocument/2006/relationships/tags" Target="../tags/tag76.xml"/><Relationship Id="rId9"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80.xml"/><Relationship Id="rId7" Type="http://schemas.openxmlformats.org/officeDocument/2006/relationships/oleObject" Target="../embeddings/oleObject1.bin"/><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Master" Target="../slideMasters/slideMaster3.xml"/><Relationship Id="rId5" Type="http://schemas.openxmlformats.org/officeDocument/2006/relationships/tags" Target="../tags/tag82.xml"/><Relationship Id="rId4" Type="http://schemas.openxmlformats.org/officeDocument/2006/relationships/tags" Target="../tags/tag81.xml"/><Relationship Id="rId9"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4.emf"/><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8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image" Target="../media/image4.emf"/><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9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image" Target="../media/image4.emf"/><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94.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4.emf"/><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98.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image" Target="../media/image3.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0C601-9A3B-83DB-4614-42B88333E5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968132-9670-8540-AA39-2AD2C5E197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C19906-19CE-D7D6-306C-5A01509AC518}"/>
              </a:ext>
            </a:extLst>
          </p:cNvPr>
          <p:cNvSpPr>
            <a:spLocks noGrp="1"/>
          </p:cNvSpPr>
          <p:nvPr>
            <p:ph type="dt" sz="half" idx="10"/>
          </p:nvPr>
        </p:nvSpPr>
        <p:spPr/>
        <p:txBody>
          <a:bodyPr/>
          <a:lstStyle/>
          <a:p>
            <a:fld id="{0EC6955B-4613-4E20-B32B-33F5566423ED}" type="datetimeFigureOut">
              <a:rPr lang="en-US" smtClean="0"/>
              <a:t>12/9/2025</a:t>
            </a:fld>
            <a:endParaRPr lang="en-US"/>
          </a:p>
        </p:txBody>
      </p:sp>
      <p:sp>
        <p:nvSpPr>
          <p:cNvPr id="5" name="Footer Placeholder 4">
            <a:extLst>
              <a:ext uri="{FF2B5EF4-FFF2-40B4-BE49-F238E27FC236}">
                <a16:creationId xmlns:a16="http://schemas.microsoft.com/office/drawing/2014/main" id="{A435064B-94CB-F821-ACA6-57A6191D1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73EEA-D32C-06A3-E2D5-6B5D206054BB}"/>
              </a:ext>
            </a:extLst>
          </p:cNvPr>
          <p:cNvSpPr>
            <a:spLocks noGrp="1"/>
          </p:cNvSpPr>
          <p:nvPr>
            <p:ph type="sldNum" sz="quarter" idx="12"/>
          </p:nvPr>
        </p:nvSpPr>
        <p:spPr/>
        <p:txBody>
          <a:bodyPr/>
          <a:lstStyle/>
          <a:p>
            <a:fld id="{C5D233FB-01B7-48A2-B0A5-C46E6EF2718E}" type="slidenum">
              <a:rPr lang="en-US" smtClean="0"/>
              <a:t>‹#›</a:t>
            </a:fld>
            <a:endParaRPr lang="en-US"/>
          </a:p>
        </p:txBody>
      </p:sp>
    </p:spTree>
    <p:extLst>
      <p:ext uri="{BB962C8B-B14F-4D97-AF65-F5344CB8AC3E}">
        <p14:creationId xmlns:p14="http://schemas.microsoft.com/office/powerpoint/2010/main" val="570963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120BB-1D69-E27B-2BEF-AC7C38BD82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5FC3C9-C14E-3E8A-1121-08A2D0C833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40DBC4-6620-47B2-6282-E786A3BC5331}"/>
              </a:ext>
            </a:extLst>
          </p:cNvPr>
          <p:cNvSpPr>
            <a:spLocks noGrp="1"/>
          </p:cNvSpPr>
          <p:nvPr>
            <p:ph type="dt" sz="half" idx="10"/>
          </p:nvPr>
        </p:nvSpPr>
        <p:spPr/>
        <p:txBody>
          <a:bodyPr/>
          <a:lstStyle/>
          <a:p>
            <a:fld id="{0EC6955B-4613-4E20-B32B-33F5566423ED}" type="datetimeFigureOut">
              <a:rPr lang="en-US" smtClean="0"/>
              <a:t>12/9/2025</a:t>
            </a:fld>
            <a:endParaRPr lang="en-US"/>
          </a:p>
        </p:txBody>
      </p:sp>
      <p:sp>
        <p:nvSpPr>
          <p:cNvPr id="5" name="Footer Placeholder 4">
            <a:extLst>
              <a:ext uri="{FF2B5EF4-FFF2-40B4-BE49-F238E27FC236}">
                <a16:creationId xmlns:a16="http://schemas.microsoft.com/office/drawing/2014/main" id="{84266760-B528-614A-09BC-1652073773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BEB98-8399-324F-7E22-CD38C25A0113}"/>
              </a:ext>
            </a:extLst>
          </p:cNvPr>
          <p:cNvSpPr>
            <a:spLocks noGrp="1"/>
          </p:cNvSpPr>
          <p:nvPr>
            <p:ph type="sldNum" sz="quarter" idx="12"/>
          </p:nvPr>
        </p:nvSpPr>
        <p:spPr/>
        <p:txBody>
          <a:bodyPr/>
          <a:lstStyle/>
          <a:p>
            <a:fld id="{C5D233FB-01B7-48A2-B0A5-C46E6EF2718E}" type="slidenum">
              <a:rPr lang="en-US" smtClean="0"/>
              <a:t>‹#›</a:t>
            </a:fld>
            <a:endParaRPr lang="en-US"/>
          </a:p>
        </p:txBody>
      </p:sp>
    </p:spTree>
    <p:extLst>
      <p:ext uri="{BB962C8B-B14F-4D97-AF65-F5344CB8AC3E}">
        <p14:creationId xmlns:p14="http://schemas.microsoft.com/office/powerpoint/2010/main" val="2901389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D2D474-C472-94D9-510C-A0E2BEB370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01BA15-0F20-57E9-B419-1571B5881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99C91-A92E-BE78-9023-895438D779D7}"/>
              </a:ext>
            </a:extLst>
          </p:cNvPr>
          <p:cNvSpPr>
            <a:spLocks noGrp="1"/>
          </p:cNvSpPr>
          <p:nvPr>
            <p:ph type="dt" sz="half" idx="10"/>
          </p:nvPr>
        </p:nvSpPr>
        <p:spPr/>
        <p:txBody>
          <a:bodyPr/>
          <a:lstStyle/>
          <a:p>
            <a:fld id="{0EC6955B-4613-4E20-B32B-33F5566423ED}" type="datetimeFigureOut">
              <a:rPr lang="en-US" smtClean="0"/>
              <a:t>12/9/2025</a:t>
            </a:fld>
            <a:endParaRPr lang="en-US"/>
          </a:p>
        </p:txBody>
      </p:sp>
      <p:sp>
        <p:nvSpPr>
          <p:cNvPr id="5" name="Footer Placeholder 4">
            <a:extLst>
              <a:ext uri="{FF2B5EF4-FFF2-40B4-BE49-F238E27FC236}">
                <a16:creationId xmlns:a16="http://schemas.microsoft.com/office/drawing/2014/main" id="{66F27DD4-B6B7-771A-6213-A5D99E14CA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F5098E-70B4-97B1-C93B-52775447C9B6}"/>
              </a:ext>
            </a:extLst>
          </p:cNvPr>
          <p:cNvSpPr>
            <a:spLocks noGrp="1"/>
          </p:cNvSpPr>
          <p:nvPr>
            <p:ph type="sldNum" sz="quarter" idx="12"/>
          </p:nvPr>
        </p:nvSpPr>
        <p:spPr/>
        <p:txBody>
          <a:bodyPr/>
          <a:lstStyle/>
          <a:p>
            <a:fld id="{C5D233FB-01B7-48A2-B0A5-C46E6EF2718E}" type="slidenum">
              <a:rPr lang="en-US" smtClean="0"/>
              <a:t>‹#›</a:t>
            </a:fld>
            <a:endParaRPr lang="en-US"/>
          </a:p>
        </p:txBody>
      </p:sp>
    </p:spTree>
    <p:extLst>
      <p:ext uri="{BB962C8B-B14F-4D97-AF65-F5344CB8AC3E}">
        <p14:creationId xmlns:p14="http://schemas.microsoft.com/office/powerpoint/2010/main" val="1335177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sp>
        <p:nvSpPr>
          <p:cNvPr id="9" name="Rectangle 8">
            <a:extLst>
              <a:ext uri="{FF2B5EF4-FFF2-40B4-BE49-F238E27FC236}">
                <a16:creationId xmlns:a16="http://schemas.microsoft.com/office/drawing/2014/main" id="{4EBEE662-E0B9-4C09-C8E8-14A38A24A3E8}"/>
              </a:ext>
            </a:extLst>
          </p:cNvPr>
          <p:cNvSpPr/>
          <p:nvPr userDrawn="1"/>
        </p:nvSpPr>
        <p:spPr>
          <a:xfrm>
            <a:off x="595" y="6647644"/>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53467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 </a:t>
            </a:r>
          </a:p>
          <a:p>
            <a:pPr algn="l">
              <a:spcBef>
                <a:spcPts val="0"/>
              </a:spcBef>
              <a:spcAft>
                <a:spcPts val="0"/>
              </a:spcAft>
              <a:buNone/>
            </a:pPr>
            <a:r>
              <a:rPr lang="en-US" sz="1600" b="1">
                <a:solidFill>
                  <a:schemeClr val="accent1"/>
                </a:solidFill>
              </a:rPr>
              <a:t>Health and Human Services</a:t>
            </a:r>
          </a:p>
        </p:txBody>
      </p:sp>
    </p:spTree>
    <p:extLst>
      <p:ext uri="{BB962C8B-B14F-4D97-AF65-F5344CB8AC3E}">
        <p14:creationId xmlns:p14="http://schemas.microsoft.com/office/powerpoint/2010/main" val="114193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sp>
        <p:nvSpPr>
          <p:cNvPr id="9" name="Rectangle 8">
            <a:extLst>
              <a:ext uri="{FF2B5EF4-FFF2-40B4-BE49-F238E27FC236}">
                <a16:creationId xmlns:a16="http://schemas.microsoft.com/office/drawing/2014/main" id="{4EBEE662-E0B9-4C09-C8E8-14A38A24A3E8}"/>
              </a:ext>
            </a:extLst>
          </p:cNvPr>
          <p:cNvSpPr/>
          <p:nvPr userDrawn="1"/>
        </p:nvSpPr>
        <p:spPr>
          <a:xfrm>
            <a:off x="595" y="6647644"/>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53467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 </a:t>
            </a:r>
          </a:p>
          <a:p>
            <a:pPr algn="l">
              <a:spcBef>
                <a:spcPts val="0"/>
              </a:spcBef>
              <a:spcAft>
                <a:spcPts val="0"/>
              </a:spcAft>
              <a:buNone/>
            </a:pPr>
            <a:r>
              <a:rPr lang="en-US" sz="1600" b="1">
                <a:solidFill>
                  <a:schemeClr val="accent1"/>
                </a:solidFill>
              </a:rPr>
              <a:t>Health and Human Services</a:t>
            </a:r>
          </a:p>
        </p:txBody>
      </p:sp>
    </p:spTree>
    <p:extLst>
      <p:ext uri="{BB962C8B-B14F-4D97-AF65-F5344CB8AC3E}">
        <p14:creationId xmlns:p14="http://schemas.microsoft.com/office/powerpoint/2010/main" val="3987459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5" name="Rectangle 4">
            <a:extLst>
              <a:ext uri="{FF2B5EF4-FFF2-40B4-BE49-F238E27FC236}">
                <a16:creationId xmlns:a16="http://schemas.microsoft.com/office/drawing/2014/main" id="{269F6AF4-BB84-D52F-3854-7EB18558F688}"/>
              </a:ext>
            </a:extLst>
          </p:cNvPr>
          <p:cNvSpPr/>
          <p:nvPr userDrawn="1"/>
        </p:nvSpPr>
        <p:spPr>
          <a:xfrm>
            <a:off x="595" y="6684968"/>
            <a:ext cx="7234827" cy="215444"/>
          </a:xfrm>
          <a:prstGeom prst="rect">
            <a:avLst/>
          </a:prstGeom>
        </p:spPr>
        <p:txBody>
          <a:bodyPr wrap="square">
            <a:spAutoFit/>
          </a:bodyPr>
          <a:lstStyle/>
          <a:p>
            <a:pPr algn="ctr"/>
            <a:r>
              <a:rPr lang="en-US" sz="800">
                <a:solidFill>
                  <a:schemeClr val="bg1"/>
                </a:solidFill>
                <a:effectLst/>
                <a:latin typeface="+mn-lt"/>
              </a:rPr>
              <a:t>DRAFT: FOR POLICY DEVELOPMENT PURPOSES</a:t>
            </a:r>
          </a:p>
        </p:txBody>
      </p:sp>
      <p:sp>
        <p:nvSpPr>
          <p:cNvPr id="6" name="Rectangle 5">
            <a:extLst>
              <a:ext uri="{FF2B5EF4-FFF2-40B4-BE49-F238E27FC236}">
                <a16:creationId xmlns:a16="http://schemas.microsoft.com/office/drawing/2014/main" id="{B102EEAA-71BC-15B9-43A5-559F052B0116}"/>
              </a:ext>
            </a:extLst>
          </p:cNvPr>
          <p:cNvSpPr/>
          <p:nvPr userDrawn="1"/>
        </p:nvSpPr>
        <p:spPr>
          <a:xfrm>
            <a:off x="2501202" y="6628983"/>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306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840127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70336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435500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877205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FEA18E0-1522-4828-8480-B579AE6296EB}"/>
              </a:ext>
            </a:extLst>
          </p:cNvPr>
          <p:cNvSpPr/>
          <p:nvPr userDrawn="1"/>
        </p:nvSpPr>
        <p:spPr>
          <a:xfrm>
            <a:off x="2501202" y="6619652"/>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165456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DD19-26A1-65FB-1E5E-95DD15A136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18DD96-6CE1-B18E-E7BD-5A57C11F40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D9EE61-7283-78AB-B77E-D3EB8C0430EB}"/>
              </a:ext>
            </a:extLst>
          </p:cNvPr>
          <p:cNvSpPr>
            <a:spLocks noGrp="1"/>
          </p:cNvSpPr>
          <p:nvPr>
            <p:ph type="dt" sz="half" idx="10"/>
          </p:nvPr>
        </p:nvSpPr>
        <p:spPr/>
        <p:txBody>
          <a:bodyPr/>
          <a:lstStyle/>
          <a:p>
            <a:fld id="{0EC6955B-4613-4E20-B32B-33F5566423ED}" type="datetimeFigureOut">
              <a:rPr lang="en-US" smtClean="0"/>
              <a:t>12/9/2025</a:t>
            </a:fld>
            <a:endParaRPr lang="en-US"/>
          </a:p>
        </p:txBody>
      </p:sp>
      <p:sp>
        <p:nvSpPr>
          <p:cNvPr id="5" name="Footer Placeholder 4">
            <a:extLst>
              <a:ext uri="{FF2B5EF4-FFF2-40B4-BE49-F238E27FC236}">
                <a16:creationId xmlns:a16="http://schemas.microsoft.com/office/drawing/2014/main" id="{2C1D9EB5-E9EB-738C-3147-33D0E5694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F83C06-4CBF-5010-37B0-A844BC572F54}"/>
              </a:ext>
            </a:extLst>
          </p:cNvPr>
          <p:cNvSpPr>
            <a:spLocks noGrp="1"/>
          </p:cNvSpPr>
          <p:nvPr>
            <p:ph type="sldNum" sz="quarter" idx="12"/>
          </p:nvPr>
        </p:nvSpPr>
        <p:spPr/>
        <p:txBody>
          <a:bodyPr/>
          <a:lstStyle/>
          <a:p>
            <a:fld id="{C5D233FB-01B7-48A2-B0A5-C46E6EF2718E}" type="slidenum">
              <a:rPr lang="en-US" smtClean="0"/>
              <a:t>‹#›</a:t>
            </a:fld>
            <a:endParaRPr lang="en-US"/>
          </a:p>
        </p:txBody>
      </p:sp>
    </p:spTree>
    <p:extLst>
      <p:ext uri="{BB962C8B-B14F-4D97-AF65-F5344CB8AC3E}">
        <p14:creationId xmlns:p14="http://schemas.microsoft.com/office/powerpoint/2010/main" val="3557711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0B8D04-682E-43A0-B0F9-92984890B061}"/>
              </a:ext>
            </a:extLst>
          </p:cNvPr>
          <p:cNvSpPr>
            <a:spLocks noGrp="1"/>
          </p:cNvSpPr>
          <p:nvPr>
            <p:ph idx="1"/>
          </p:nvPr>
        </p:nvSpPr>
        <p:spPr>
          <a:xfrm>
            <a:off x="838200" y="1293962"/>
            <a:ext cx="10515600" cy="4883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4">
            <a:extLst>
              <a:ext uri="{FF2B5EF4-FFF2-40B4-BE49-F238E27FC236}">
                <a16:creationId xmlns:a16="http://schemas.microsoft.com/office/drawing/2014/main" id="{3ED335DC-F84E-CC7A-DF16-21A5B6E54DAA}"/>
              </a:ext>
            </a:extLst>
          </p:cNvPr>
          <p:cNvSpPr>
            <a:spLocks noGrp="1"/>
          </p:cNvSpPr>
          <p:nvPr>
            <p:ph type="title"/>
          </p:nvPr>
        </p:nvSpPr>
        <p:spPr>
          <a:xfrm>
            <a:off x="139700" y="166487"/>
            <a:ext cx="10515600" cy="650875"/>
          </a:xfrm>
          <a:prstGeom prst="rect">
            <a:avLst/>
          </a:prstGeom>
        </p:spPr>
        <p:txBody>
          <a:bodyPr anchor="ctr"/>
          <a:lstStyle>
            <a:lvl1pPr>
              <a:defRPr sz="2800">
                <a:solidFill>
                  <a:schemeClr val="bg1"/>
                </a:solidFill>
              </a:defRPr>
            </a:lvl1pPr>
          </a:lstStyle>
          <a:p>
            <a:r>
              <a:rPr lang="en-US"/>
              <a:t>Click to edit Master title style</a:t>
            </a:r>
          </a:p>
        </p:txBody>
      </p:sp>
      <p:sp>
        <p:nvSpPr>
          <p:cNvPr id="5" name="Slide Number Placeholder 3">
            <a:extLst>
              <a:ext uri="{FF2B5EF4-FFF2-40B4-BE49-F238E27FC236}">
                <a16:creationId xmlns:a16="http://schemas.microsoft.com/office/drawing/2014/main" id="{106FF48C-67ED-ECED-D1B0-CEE24A07FAFC}"/>
              </a:ext>
            </a:extLst>
          </p:cNvPr>
          <p:cNvSpPr>
            <a:spLocks noGrp="1"/>
          </p:cNvSpPr>
          <p:nvPr>
            <p:ph type="sldNum" sz="quarter" idx="4"/>
          </p:nvPr>
        </p:nvSpPr>
        <p:spPr>
          <a:xfrm>
            <a:off x="9283700" y="6356350"/>
            <a:ext cx="2743200" cy="365125"/>
          </a:xfrm>
          <a:prstGeom prst="rect">
            <a:avLst/>
          </a:prstGeom>
        </p:spPr>
        <p:txBody>
          <a:bodyPr vert="horz" lIns="91440" tIns="45720" rIns="91440" bIns="45720" rtlCol="0" anchor="ctr"/>
          <a:lstStyle>
            <a:lvl1pPr algn="r">
              <a:defRPr sz="1200">
                <a:solidFill>
                  <a:schemeClr val="bg1">
                    <a:lumMod val="65000"/>
                  </a:schemeClr>
                </a:solidFill>
                <a:latin typeface="Gill Sans MT" panose="020B0502020104020203" pitchFamily="34" charset="0"/>
              </a:defRPr>
            </a:lvl1pPr>
          </a:lstStyle>
          <a:p>
            <a:fld id="{25587240-FD87-41CB-9A0D-E147AFF8EA85}" type="slidenum">
              <a:rPr lang="en-US" smtClean="0"/>
              <a:pPr/>
              <a:t>‹#›</a:t>
            </a:fld>
            <a:endParaRPr lang="en-US"/>
          </a:p>
        </p:txBody>
      </p:sp>
      <p:sp>
        <p:nvSpPr>
          <p:cNvPr id="6" name="Footer Placeholder 2">
            <a:extLst>
              <a:ext uri="{FF2B5EF4-FFF2-40B4-BE49-F238E27FC236}">
                <a16:creationId xmlns:a16="http://schemas.microsoft.com/office/drawing/2014/main" id="{5ED8B51E-5D06-2B19-531C-85447ACA1B79}"/>
              </a:ext>
            </a:extLst>
          </p:cNvPr>
          <p:cNvSpPr>
            <a:spLocks noGrp="1"/>
          </p:cNvSpPr>
          <p:nvPr>
            <p:ph type="ftr" sz="quarter" idx="3"/>
          </p:nvPr>
        </p:nvSpPr>
        <p:spPr>
          <a:xfrm>
            <a:off x="4038600" y="6356350"/>
            <a:ext cx="4114800" cy="365125"/>
          </a:xfrm>
          <a:prstGeom prst="rect">
            <a:avLst/>
          </a:prstGeom>
        </p:spPr>
        <p:txBody>
          <a:bodyPr anchor="ctr"/>
          <a:lstStyle>
            <a:lvl1pPr algn="ctr">
              <a:defRPr sz="1200">
                <a:solidFill>
                  <a:schemeClr val="bg1">
                    <a:lumMod val="65000"/>
                  </a:schemeClr>
                </a:solidFill>
                <a:latin typeface="Gill Sans MT" panose="020B0502020104020203" pitchFamily="34" charset="0"/>
              </a:defRPr>
            </a:lvl1pPr>
          </a:lstStyle>
          <a:p>
            <a:r>
              <a:rPr lang="en-US"/>
              <a:t>FOR INTERNAL USE ONLY</a:t>
            </a:r>
          </a:p>
        </p:txBody>
      </p:sp>
    </p:spTree>
    <p:extLst>
      <p:ext uri="{BB962C8B-B14F-4D97-AF65-F5344CB8AC3E}">
        <p14:creationId xmlns:p14="http://schemas.microsoft.com/office/powerpoint/2010/main" val="1868430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ght | 1-Line Title">
    <p:bg>
      <p:bgPr>
        <a:solidFill>
          <a:schemeClr val="bg1"/>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D04C4116-BA97-9046-A0A5-0ACD8AFAC621}"/>
              </a:ext>
            </a:extLst>
          </p:cNvPr>
          <p:cNvSpPr>
            <a:spLocks noGrp="1"/>
          </p:cNvSpPr>
          <p:nvPr>
            <p:ph idx="1"/>
          </p:nvPr>
        </p:nvSpPr>
        <p:spPr>
          <a:xfrm>
            <a:off x="685801" y="1142114"/>
            <a:ext cx="10820399" cy="4800927"/>
          </a:xfrm>
          <a:prstGeom prst="rect">
            <a:avLst/>
          </a:prstGeom>
        </p:spPr>
        <p:txBody>
          <a:bodyPr vert="horz" lIns="0" tIns="0" rIns="0" bIns="0" rtlCol="0">
            <a:normAutofit/>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940AFA34-1E4A-0C4D-910A-CB6E4BBAA6E8}"/>
              </a:ext>
            </a:extLst>
          </p:cNvPr>
          <p:cNvSpPr>
            <a:spLocks noGrp="1"/>
          </p:cNvSpPr>
          <p:nvPr>
            <p:ph type="title" hasCustomPrompt="1"/>
          </p:nvPr>
        </p:nvSpPr>
        <p:spPr/>
        <p:txBody>
          <a:bodyPr/>
          <a:lstStyle>
            <a:lvl1pPr>
              <a:defRPr b="1" i="0"/>
            </a:lvl1pPr>
          </a:lstStyle>
          <a:p>
            <a:r>
              <a:rPr lang="en-US"/>
              <a:t>Click to edit master title style</a:t>
            </a:r>
          </a:p>
        </p:txBody>
      </p:sp>
    </p:spTree>
    <p:extLst>
      <p:ext uri="{BB962C8B-B14F-4D97-AF65-F5344CB8AC3E}">
        <p14:creationId xmlns:p14="http://schemas.microsoft.com/office/powerpoint/2010/main" val="304163835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 White">
    <p:spTree>
      <p:nvGrpSpPr>
        <p:cNvPr id="1" name=""/>
        <p:cNvGrpSpPr/>
        <p:nvPr/>
      </p:nvGrpSpPr>
      <p:grpSpPr>
        <a:xfrm>
          <a:off x="0" y="0"/>
          <a:ext cx="0" cy="0"/>
          <a:chOff x="0" y="0"/>
          <a:chExt cx="0" cy="0"/>
        </a:xfrm>
      </p:grpSpPr>
      <p:sp>
        <p:nvSpPr>
          <p:cNvPr id="3" name="Title 10">
            <a:extLst>
              <a:ext uri="{FF2B5EF4-FFF2-40B4-BE49-F238E27FC236}">
                <a16:creationId xmlns:a16="http://schemas.microsoft.com/office/drawing/2014/main" id="{85FC7118-5FC7-6265-D28F-4FE4B676EC76}"/>
              </a:ext>
            </a:extLst>
          </p:cNvPr>
          <p:cNvSpPr>
            <a:spLocks noGrp="1"/>
          </p:cNvSpPr>
          <p:nvPr>
            <p:ph type="title"/>
          </p:nvPr>
        </p:nvSpPr>
        <p:spPr>
          <a:xfrm>
            <a:off x="243841" y="183774"/>
            <a:ext cx="10825770" cy="546848"/>
          </a:xfrm>
        </p:spPr>
        <p:txBody>
          <a:bodyPr>
            <a:noAutofit/>
          </a:bodyPr>
          <a:lstStyle>
            <a:lvl1pPr>
              <a:defRPr sz="3600" b="1">
                <a:solidFill>
                  <a:schemeClr val="tx2"/>
                </a:solidFill>
                <a:latin typeface="+mj-lt"/>
              </a:defRPr>
            </a:lvl1pPr>
          </a:lstStyle>
          <a:p>
            <a:r>
              <a:rPr lang="en-US"/>
              <a:t>Click to edit Master title style</a:t>
            </a:r>
          </a:p>
        </p:txBody>
      </p:sp>
      <p:pic>
        <p:nvPicPr>
          <p:cNvPr id="4" name="Picture 3">
            <a:extLst>
              <a:ext uri="{FF2B5EF4-FFF2-40B4-BE49-F238E27FC236}">
                <a16:creationId xmlns:a16="http://schemas.microsoft.com/office/drawing/2014/main" id="{04A9C306-FC5C-3ADD-AB3F-4958DD1ADF4C}"/>
              </a:ext>
            </a:extLst>
          </p:cNvPr>
          <p:cNvPicPr>
            <a:picLocks noChangeAspect="1"/>
          </p:cNvPicPr>
          <p:nvPr userDrawn="1"/>
        </p:nvPicPr>
        <p:blipFill>
          <a:blip r:embed="rId2">
            <a:extLst>
              <a:ext uri="{28A0092B-C50C-407E-A947-70E740481C1C}">
                <a14:useLocalDpi xmlns:a14="http://schemas.microsoft.com/office/drawing/2010/main" val="0"/>
              </a:ext>
            </a:extLst>
          </a:blip>
          <a:srcRect l="18671" r="18671"/>
          <a:stretch/>
        </p:blipFill>
        <p:spPr>
          <a:xfrm>
            <a:off x="11027060" y="-34726"/>
            <a:ext cx="952280" cy="983848"/>
          </a:xfrm>
          <a:prstGeom prst="rect">
            <a:avLst/>
          </a:prstGeom>
        </p:spPr>
      </p:pic>
      <p:sp>
        <p:nvSpPr>
          <p:cNvPr id="5" name="Content Placeholder 12">
            <a:extLst>
              <a:ext uri="{FF2B5EF4-FFF2-40B4-BE49-F238E27FC236}">
                <a16:creationId xmlns:a16="http://schemas.microsoft.com/office/drawing/2014/main" id="{E477EAA8-897F-BFDD-EC13-26F2E15827EC}"/>
              </a:ext>
            </a:extLst>
          </p:cNvPr>
          <p:cNvSpPr>
            <a:spLocks noGrp="1"/>
          </p:cNvSpPr>
          <p:nvPr>
            <p:ph sz="quarter" idx="13"/>
          </p:nvPr>
        </p:nvSpPr>
        <p:spPr>
          <a:xfrm>
            <a:off x="243841" y="983848"/>
            <a:ext cx="11735499" cy="5459285"/>
          </a:xfrm>
        </p:spPr>
        <p:txBody>
          <a:bodyPr/>
          <a:lstStyle>
            <a:lvl1pPr marL="0" indent="0">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5725308"/>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March XX, 2025</a:t>
            </a:r>
          </a:p>
        </p:txBody>
      </p:sp>
      <p:sp>
        <p:nvSpPr>
          <p:cNvPr id="5" name="Footer Placeholder 4"/>
          <p:cNvSpPr>
            <a:spLocks noGrp="1"/>
          </p:cNvSpPr>
          <p:nvPr>
            <p:ph type="ftr" sz="quarter" idx="11"/>
          </p:nvPr>
        </p:nvSpPr>
        <p:spPr/>
        <p:txBody>
          <a:bodyPr/>
          <a:lstStyle/>
          <a:p>
            <a:r>
              <a:rPr lang="en-US"/>
              <a:t>Info session - Food security infrastructure grant program </a:t>
            </a:r>
          </a:p>
        </p:txBody>
      </p:sp>
    </p:spTree>
    <p:extLst>
      <p:ext uri="{BB962C8B-B14F-4D97-AF65-F5344CB8AC3E}">
        <p14:creationId xmlns:p14="http://schemas.microsoft.com/office/powerpoint/2010/main" val="1174615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sp>
        <p:nvSpPr>
          <p:cNvPr id="9" name="Rectangle 8">
            <a:extLst>
              <a:ext uri="{FF2B5EF4-FFF2-40B4-BE49-F238E27FC236}">
                <a16:creationId xmlns:a16="http://schemas.microsoft.com/office/drawing/2014/main" id="{4EBEE662-E0B9-4C09-C8E8-14A38A24A3E8}"/>
              </a:ext>
            </a:extLst>
          </p:cNvPr>
          <p:cNvSpPr/>
          <p:nvPr userDrawn="1"/>
        </p:nvSpPr>
        <p:spPr>
          <a:xfrm>
            <a:off x="595" y="6647644"/>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53467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 </a:t>
            </a:r>
          </a:p>
          <a:p>
            <a:pPr algn="l">
              <a:spcBef>
                <a:spcPts val="0"/>
              </a:spcBef>
              <a:spcAft>
                <a:spcPts val="0"/>
              </a:spcAft>
              <a:buNone/>
            </a:pPr>
            <a:r>
              <a:rPr lang="en-US" sz="1600" b="1">
                <a:solidFill>
                  <a:schemeClr val="accent1"/>
                </a:solidFill>
              </a:rPr>
              <a:t>Health and Human Services</a:t>
            </a:r>
          </a:p>
        </p:txBody>
      </p:sp>
    </p:spTree>
    <p:extLst>
      <p:ext uri="{BB962C8B-B14F-4D97-AF65-F5344CB8AC3E}">
        <p14:creationId xmlns:p14="http://schemas.microsoft.com/office/powerpoint/2010/main" val="3458260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2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BEB373-5F79-1C5F-9FDD-7354CE14716A}"/>
              </a:ext>
            </a:extLst>
          </p:cNvPr>
          <p:cNvSpPr txBox="1"/>
          <p:nvPr userDrawn="1"/>
        </p:nvSpPr>
        <p:spPr>
          <a:xfrm>
            <a:off x="3428999" y="2560107"/>
            <a:ext cx="7245850" cy="107721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FFFFF"/>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ext Placeholder 5">
            <a:extLst>
              <a:ext uri="{FF2B5EF4-FFF2-40B4-BE49-F238E27FC236}">
                <a16:creationId xmlns:a16="http://schemas.microsoft.com/office/drawing/2014/main" id="{CD313F86-45E3-71FC-1433-515A5DA2C2BF}"/>
              </a:ext>
            </a:extLst>
          </p:cNvPr>
          <p:cNvSpPr>
            <a:spLocks noGrp="1"/>
          </p:cNvSpPr>
          <p:nvPr>
            <p:ph type="body" sz="quarter" idx="10" hasCustomPrompt="1"/>
          </p:nvPr>
        </p:nvSpPr>
        <p:spPr>
          <a:xfrm>
            <a:off x="3428999" y="2610660"/>
            <a:ext cx="6234112" cy="584775"/>
          </a:xfrm>
        </p:spPr>
        <p:txBody>
          <a:bodyPr/>
          <a:lstStyle>
            <a:lvl1pPr marL="0" indent="0">
              <a:spcBef>
                <a:spcPts val="0"/>
              </a:spcBef>
              <a:buNone/>
              <a:defRPr sz="3200" b="1">
                <a:solidFill>
                  <a:schemeClr val="bg1"/>
                </a:solidFill>
                <a:latin typeface="+mj-lt"/>
              </a:defRPr>
            </a:lvl1pPr>
          </a:lstStyle>
          <a:p>
            <a:pPr lvl="0"/>
            <a:r>
              <a:rPr lang="en-US" b="1"/>
              <a:t>TITLE</a:t>
            </a:r>
          </a:p>
        </p:txBody>
      </p:sp>
      <p:sp>
        <p:nvSpPr>
          <p:cNvPr id="7" name="TextBox 6">
            <a:extLst>
              <a:ext uri="{FF2B5EF4-FFF2-40B4-BE49-F238E27FC236}">
                <a16:creationId xmlns:a16="http://schemas.microsoft.com/office/drawing/2014/main" id="{102313A8-3E0B-E675-9229-89A6341D7F0C}"/>
              </a:ext>
            </a:extLst>
          </p:cNvPr>
          <p:cNvSpPr txBox="1"/>
          <p:nvPr userDrawn="1"/>
        </p:nvSpPr>
        <p:spPr>
          <a:xfrm>
            <a:off x="3428999" y="3429000"/>
            <a:ext cx="62341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panose="020B0604020202020204"/>
                <a:ea typeface="+mn-ea"/>
                <a:cs typeface="+mn-cs"/>
              </a:rPr>
              <a:t>Executive Office of Health and Human Services</a:t>
            </a:r>
          </a:p>
        </p:txBody>
      </p:sp>
      <p:sp>
        <p:nvSpPr>
          <p:cNvPr id="10" name="Text Placeholder 9">
            <a:extLst>
              <a:ext uri="{FF2B5EF4-FFF2-40B4-BE49-F238E27FC236}">
                <a16:creationId xmlns:a16="http://schemas.microsoft.com/office/drawing/2014/main" id="{92EDF18D-AC77-7DC1-329C-3D61F04905C2}"/>
              </a:ext>
            </a:extLst>
          </p:cNvPr>
          <p:cNvSpPr>
            <a:spLocks noGrp="1"/>
          </p:cNvSpPr>
          <p:nvPr>
            <p:ph type="body" sz="quarter" idx="11" hasCustomPrompt="1"/>
          </p:nvPr>
        </p:nvSpPr>
        <p:spPr>
          <a:xfrm>
            <a:off x="3428998" y="3750385"/>
            <a:ext cx="5433647" cy="707886"/>
          </a:xfrm>
        </p:spPr>
        <p:txBody>
          <a:bodyPr/>
          <a:lstStyle>
            <a:lvl1pPr marL="0" indent="0">
              <a:buNone/>
              <a:defRPr sz="2000" b="0">
                <a:solidFill>
                  <a:schemeClr val="bg1"/>
                </a:solidFill>
                <a:latin typeface="+mn-lt"/>
              </a:defRPr>
            </a:lvl1pPr>
          </a:lstStyle>
          <a:p>
            <a:pPr lvl="0"/>
            <a:r>
              <a:rPr lang="en-US"/>
              <a:t>[DATE]</a:t>
            </a:r>
          </a:p>
        </p:txBody>
      </p:sp>
      <p:sp>
        <p:nvSpPr>
          <p:cNvPr id="4" name="Rectangle 3">
            <a:extLst>
              <a:ext uri="{FF2B5EF4-FFF2-40B4-BE49-F238E27FC236}">
                <a16:creationId xmlns:a16="http://schemas.microsoft.com/office/drawing/2014/main" id="{FD6F90A9-60A1-F702-8C02-443420FF3D86}"/>
              </a:ext>
            </a:extLst>
          </p:cNvPr>
          <p:cNvSpPr/>
          <p:nvPr userDrawn="1"/>
        </p:nvSpPr>
        <p:spPr>
          <a:xfrm>
            <a:off x="2501202" y="6628983"/>
            <a:ext cx="7234827" cy="246221"/>
          </a:xfrm>
          <a:prstGeom prst="rect">
            <a:avLst/>
          </a:prstGeom>
        </p:spPr>
        <p:txBody>
          <a:bodyPr wrap="square">
            <a:spAutoFit/>
          </a:bodyPr>
          <a:lstStyle/>
          <a:p>
            <a:pPr algn="ctr"/>
            <a:r>
              <a:rPr lang="en-US" sz="1000">
                <a:solidFill>
                  <a:schemeClr val="bg1"/>
                </a:solidFill>
                <a:effectLst/>
                <a:latin typeface="+mn-lt"/>
              </a:rPr>
              <a:t>CONFIDENTIAL DRAFT: FOR POLICY DEVELOPMENT PURPOSES</a:t>
            </a:r>
          </a:p>
        </p:txBody>
      </p:sp>
    </p:spTree>
    <p:extLst>
      <p:ext uri="{BB962C8B-B14F-4D97-AF65-F5344CB8AC3E}">
        <p14:creationId xmlns:p14="http://schemas.microsoft.com/office/powerpoint/2010/main" val="257999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5" name="Rectangle 4">
            <a:extLst>
              <a:ext uri="{FF2B5EF4-FFF2-40B4-BE49-F238E27FC236}">
                <a16:creationId xmlns:a16="http://schemas.microsoft.com/office/drawing/2014/main" id="{269F6AF4-BB84-D52F-3854-7EB18558F688}"/>
              </a:ext>
            </a:extLst>
          </p:cNvPr>
          <p:cNvSpPr/>
          <p:nvPr userDrawn="1"/>
        </p:nvSpPr>
        <p:spPr>
          <a:xfrm>
            <a:off x="595" y="6684968"/>
            <a:ext cx="7234827" cy="215444"/>
          </a:xfrm>
          <a:prstGeom prst="rect">
            <a:avLst/>
          </a:prstGeom>
        </p:spPr>
        <p:txBody>
          <a:bodyPr wrap="square">
            <a:spAutoFit/>
          </a:bodyPr>
          <a:lstStyle/>
          <a:p>
            <a:pPr algn="ctr"/>
            <a:r>
              <a:rPr lang="en-US" sz="800">
                <a:solidFill>
                  <a:schemeClr val="bg1"/>
                </a:solidFill>
                <a:effectLst/>
                <a:latin typeface="+mn-lt"/>
              </a:rPr>
              <a:t>DRAFT: FOR POLICY DEVELOPMENT PURPOSES</a:t>
            </a:r>
          </a:p>
        </p:txBody>
      </p:sp>
      <p:sp>
        <p:nvSpPr>
          <p:cNvPr id="6" name="Rectangle 5">
            <a:extLst>
              <a:ext uri="{FF2B5EF4-FFF2-40B4-BE49-F238E27FC236}">
                <a16:creationId xmlns:a16="http://schemas.microsoft.com/office/drawing/2014/main" id="{B102EEAA-71BC-15B9-43A5-559F052B0116}"/>
              </a:ext>
            </a:extLst>
          </p:cNvPr>
          <p:cNvSpPr/>
          <p:nvPr userDrawn="1"/>
        </p:nvSpPr>
        <p:spPr>
          <a:xfrm>
            <a:off x="2501202" y="6628983"/>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647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872088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81E87-CC54-AD8F-E73D-F3E938148D6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984D1B4-F6BA-1D84-EA3F-0E3819E288B6}"/>
              </a:ext>
            </a:extLst>
          </p:cNvPr>
          <p:cNvSpPr>
            <a:spLocks noGrp="1"/>
          </p:cNvSpPr>
          <p:nvPr>
            <p:ph type="sldNum" sz="quarter" idx="10"/>
          </p:nvPr>
        </p:nvSpPr>
        <p:spPr/>
        <p:txBody>
          <a:bodyPr/>
          <a:lstStyle/>
          <a:p>
            <a:fld id="{BF6D1FA8-32CC-4431-8357-5DE9DEF9C030}" type="slidenum">
              <a:rPr lang="en-US" smtClean="0"/>
              <a:t>‹#›</a:t>
            </a:fld>
            <a:endParaRPr lang="en-US"/>
          </a:p>
        </p:txBody>
      </p:sp>
      <p:sp>
        <p:nvSpPr>
          <p:cNvPr id="4" name="Content Placeholder 2">
            <a:extLst>
              <a:ext uri="{FF2B5EF4-FFF2-40B4-BE49-F238E27FC236}">
                <a16:creationId xmlns:a16="http://schemas.microsoft.com/office/drawing/2014/main" id="{D90B8F76-F21D-2F2D-6076-7B3E836754D2}"/>
              </a:ext>
            </a:extLst>
          </p:cNvPr>
          <p:cNvSpPr>
            <a:spLocks noGrp="1"/>
          </p:cNvSpPr>
          <p:nvPr>
            <p:ph idx="1"/>
          </p:nvPr>
        </p:nvSpPr>
        <p:spPr>
          <a:xfrm>
            <a:off x="838200" y="1293962"/>
            <a:ext cx="10515600" cy="4883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28916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42943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71789-3A82-4C28-1338-A6D8E314F1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BAF4D-91A4-395B-9CD4-9F9452B7F2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D63003-FA6D-044E-38A2-CF440F7BC5DA}"/>
              </a:ext>
            </a:extLst>
          </p:cNvPr>
          <p:cNvSpPr>
            <a:spLocks noGrp="1"/>
          </p:cNvSpPr>
          <p:nvPr>
            <p:ph type="dt" sz="half" idx="10"/>
          </p:nvPr>
        </p:nvSpPr>
        <p:spPr/>
        <p:txBody>
          <a:bodyPr/>
          <a:lstStyle/>
          <a:p>
            <a:fld id="{0EC6955B-4613-4E20-B32B-33F5566423ED}" type="datetimeFigureOut">
              <a:rPr lang="en-US" smtClean="0"/>
              <a:t>12/9/2025</a:t>
            </a:fld>
            <a:endParaRPr lang="en-US"/>
          </a:p>
        </p:txBody>
      </p:sp>
      <p:sp>
        <p:nvSpPr>
          <p:cNvPr id="5" name="Footer Placeholder 4">
            <a:extLst>
              <a:ext uri="{FF2B5EF4-FFF2-40B4-BE49-F238E27FC236}">
                <a16:creationId xmlns:a16="http://schemas.microsoft.com/office/drawing/2014/main" id="{623CFDAC-58C2-409D-0CE6-3488A5AE12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BFEF05-EDFB-AE48-EC5A-E74DB284AF2B}"/>
              </a:ext>
            </a:extLst>
          </p:cNvPr>
          <p:cNvSpPr>
            <a:spLocks noGrp="1"/>
          </p:cNvSpPr>
          <p:nvPr>
            <p:ph type="sldNum" sz="quarter" idx="12"/>
          </p:nvPr>
        </p:nvSpPr>
        <p:spPr/>
        <p:txBody>
          <a:bodyPr/>
          <a:lstStyle/>
          <a:p>
            <a:fld id="{C5D233FB-01B7-48A2-B0A5-C46E6EF2718E}" type="slidenum">
              <a:rPr lang="en-US" smtClean="0"/>
              <a:t>‹#›</a:t>
            </a:fld>
            <a:endParaRPr lang="en-US"/>
          </a:p>
        </p:txBody>
      </p:sp>
    </p:spTree>
    <p:extLst>
      <p:ext uri="{BB962C8B-B14F-4D97-AF65-F5344CB8AC3E}">
        <p14:creationId xmlns:p14="http://schemas.microsoft.com/office/powerpoint/2010/main" val="362333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7425106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8640331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FEA18E0-1522-4828-8480-B579AE6296EB}"/>
              </a:ext>
            </a:extLst>
          </p:cNvPr>
          <p:cNvSpPr/>
          <p:nvPr userDrawn="1"/>
        </p:nvSpPr>
        <p:spPr>
          <a:xfrm>
            <a:off x="2501202" y="6619652"/>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742597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2B173-EE0D-BB9B-9B50-E7411DAA35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F651F7-AB37-3F40-77BB-4AE9751124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A57A17-06CD-F2D8-823C-7D3935F18E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6908D9-87B3-EA3E-6482-9F0390AA94D5}"/>
              </a:ext>
            </a:extLst>
          </p:cNvPr>
          <p:cNvSpPr>
            <a:spLocks noGrp="1"/>
          </p:cNvSpPr>
          <p:nvPr>
            <p:ph type="dt" sz="half" idx="10"/>
          </p:nvPr>
        </p:nvSpPr>
        <p:spPr/>
        <p:txBody>
          <a:bodyPr/>
          <a:lstStyle/>
          <a:p>
            <a:fld id="{0EC6955B-4613-4E20-B32B-33F5566423ED}" type="datetimeFigureOut">
              <a:rPr lang="en-US" smtClean="0"/>
              <a:t>12/9/2025</a:t>
            </a:fld>
            <a:endParaRPr lang="en-US"/>
          </a:p>
        </p:txBody>
      </p:sp>
      <p:sp>
        <p:nvSpPr>
          <p:cNvPr id="6" name="Footer Placeholder 5">
            <a:extLst>
              <a:ext uri="{FF2B5EF4-FFF2-40B4-BE49-F238E27FC236}">
                <a16:creationId xmlns:a16="http://schemas.microsoft.com/office/drawing/2014/main" id="{3FB31DFB-2074-301D-E01A-0499631AB6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02F3D1-ACAE-435E-29AE-BB48A4650271}"/>
              </a:ext>
            </a:extLst>
          </p:cNvPr>
          <p:cNvSpPr>
            <a:spLocks noGrp="1"/>
          </p:cNvSpPr>
          <p:nvPr>
            <p:ph type="sldNum" sz="quarter" idx="12"/>
          </p:nvPr>
        </p:nvSpPr>
        <p:spPr/>
        <p:txBody>
          <a:bodyPr/>
          <a:lstStyle/>
          <a:p>
            <a:fld id="{C5D233FB-01B7-48A2-B0A5-C46E6EF2718E}" type="slidenum">
              <a:rPr lang="en-US" smtClean="0"/>
              <a:t>‹#›</a:t>
            </a:fld>
            <a:endParaRPr lang="en-US"/>
          </a:p>
        </p:txBody>
      </p:sp>
    </p:spTree>
    <p:extLst>
      <p:ext uri="{BB962C8B-B14F-4D97-AF65-F5344CB8AC3E}">
        <p14:creationId xmlns:p14="http://schemas.microsoft.com/office/powerpoint/2010/main" val="661209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86061-AE30-D1A6-34F8-30715597AB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45E60A-089D-48C8-2CD4-68EAF6E35D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16A34D-3B93-5310-4C47-1429E7BFBA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9B839C-3DE0-7565-4512-0AEB92A96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601C03-D933-8D41-0522-F932CA83DB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4F0B78-77ED-4C0A-8888-0F860B04B4B2}"/>
              </a:ext>
            </a:extLst>
          </p:cNvPr>
          <p:cNvSpPr>
            <a:spLocks noGrp="1"/>
          </p:cNvSpPr>
          <p:nvPr>
            <p:ph type="dt" sz="half" idx="10"/>
          </p:nvPr>
        </p:nvSpPr>
        <p:spPr/>
        <p:txBody>
          <a:bodyPr/>
          <a:lstStyle/>
          <a:p>
            <a:fld id="{0EC6955B-4613-4E20-B32B-33F5566423ED}" type="datetimeFigureOut">
              <a:rPr lang="en-US" smtClean="0"/>
              <a:t>12/9/2025</a:t>
            </a:fld>
            <a:endParaRPr lang="en-US"/>
          </a:p>
        </p:txBody>
      </p:sp>
      <p:sp>
        <p:nvSpPr>
          <p:cNvPr id="8" name="Footer Placeholder 7">
            <a:extLst>
              <a:ext uri="{FF2B5EF4-FFF2-40B4-BE49-F238E27FC236}">
                <a16:creationId xmlns:a16="http://schemas.microsoft.com/office/drawing/2014/main" id="{FB2F189A-7CE2-5ADE-2830-8D240A6BD3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9590D6-7C01-E30C-A87B-F159A1EDC7E2}"/>
              </a:ext>
            </a:extLst>
          </p:cNvPr>
          <p:cNvSpPr>
            <a:spLocks noGrp="1"/>
          </p:cNvSpPr>
          <p:nvPr>
            <p:ph type="sldNum" sz="quarter" idx="12"/>
          </p:nvPr>
        </p:nvSpPr>
        <p:spPr/>
        <p:txBody>
          <a:bodyPr/>
          <a:lstStyle/>
          <a:p>
            <a:fld id="{C5D233FB-01B7-48A2-B0A5-C46E6EF2718E}" type="slidenum">
              <a:rPr lang="en-US" smtClean="0"/>
              <a:t>‹#›</a:t>
            </a:fld>
            <a:endParaRPr lang="en-US"/>
          </a:p>
        </p:txBody>
      </p:sp>
    </p:spTree>
    <p:extLst>
      <p:ext uri="{BB962C8B-B14F-4D97-AF65-F5344CB8AC3E}">
        <p14:creationId xmlns:p14="http://schemas.microsoft.com/office/powerpoint/2010/main" val="372405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D274E-CD13-FEC5-BB36-53CFAE81DD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D2DDD6-8999-742E-D811-302CC4D86366}"/>
              </a:ext>
            </a:extLst>
          </p:cNvPr>
          <p:cNvSpPr>
            <a:spLocks noGrp="1"/>
          </p:cNvSpPr>
          <p:nvPr>
            <p:ph type="dt" sz="half" idx="10"/>
          </p:nvPr>
        </p:nvSpPr>
        <p:spPr/>
        <p:txBody>
          <a:bodyPr/>
          <a:lstStyle/>
          <a:p>
            <a:fld id="{0EC6955B-4613-4E20-B32B-33F5566423ED}" type="datetimeFigureOut">
              <a:rPr lang="en-US" smtClean="0"/>
              <a:t>12/9/2025</a:t>
            </a:fld>
            <a:endParaRPr lang="en-US"/>
          </a:p>
        </p:txBody>
      </p:sp>
      <p:sp>
        <p:nvSpPr>
          <p:cNvPr id="4" name="Footer Placeholder 3">
            <a:extLst>
              <a:ext uri="{FF2B5EF4-FFF2-40B4-BE49-F238E27FC236}">
                <a16:creationId xmlns:a16="http://schemas.microsoft.com/office/drawing/2014/main" id="{00E93FBD-811A-AC2F-2D09-31A78179A6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2009BF-CA2C-ACDC-F743-24AB0155C90F}"/>
              </a:ext>
            </a:extLst>
          </p:cNvPr>
          <p:cNvSpPr>
            <a:spLocks noGrp="1"/>
          </p:cNvSpPr>
          <p:nvPr>
            <p:ph type="sldNum" sz="quarter" idx="12"/>
          </p:nvPr>
        </p:nvSpPr>
        <p:spPr/>
        <p:txBody>
          <a:bodyPr/>
          <a:lstStyle/>
          <a:p>
            <a:fld id="{C5D233FB-01B7-48A2-B0A5-C46E6EF2718E}" type="slidenum">
              <a:rPr lang="en-US" smtClean="0"/>
              <a:t>‹#›</a:t>
            </a:fld>
            <a:endParaRPr lang="en-US"/>
          </a:p>
        </p:txBody>
      </p:sp>
    </p:spTree>
    <p:extLst>
      <p:ext uri="{BB962C8B-B14F-4D97-AF65-F5344CB8AC3E}">
        <p14:creationId xmlns:p14="http://schemas.microsoft.com/office/powerpoint/2010/main" val="1986979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FA8206-37F1-616D-CE13-4BBFF91322A7}"/>
              </a:ext>
            </a:extLst>
          </p:cNvPr>
          <p:cNvSpPr>
            <a:spLocks noGrp="1"/>
          </p:cNvSpPr>
          <p:nvPr>
            <p:ph type="dt" sz="half" idx="10"/>
          </p:nvPr>
        </p:nvSpPr>
        <p:spPr/>
        <p:txBody>
          <a:bodyPr/>
          <a:lstStyle/>
          <a:p>
            <a:fld id="{0EC6955B-4613-4E20-B32B-33F5566423ED}" type="datetimeFigureOut">
              <a:rPr lang="en-US" smtClean="0"/>
              <a:t>12/9/2025</a:t>
            </a:fld>
            <a:endParaRPr lang="en-US"/>
          </a:p>
        </p:txBody>
      </p:sp>
      <p:sp>
        <p:nvSpPr>
          <p:cNvPr id="3" name="Footer Placeholder 2">
            <a:extLst>
              <a:ext uri="{FF2B5EF4-FFF2-40B4-BE49-F238E27FC236}">
                <a16:creationId xmlns:a16="http://schemas.microsoft.com/office/drawing/2014/main" id="{9814964E-42A4-61FA-0089-E0B7B7BC00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343650-1F81-BA1A-CF28-8A5FD4D868E2}"/>
              </a:ext>
            </a:extLst>
          </p:cNvPr>
          <p:cNvSpPr>
            <a:spLocks noGrp="1"/>
          </p:cNvSpPr>
          <p:nvPr>
            <p:ph type="sldNum" sz="quarter" idx="12"/>
          </p:nvPr>
        </p:nvSpPr>
        <p:spPr/>
        <p:txBody>
          <a:bodyPr/>
          <a:lstStyle/>
          <a:p>
            <a:fld id="{C5D233FB-01B7-48A2-B0A5-C46E6EF2718E}" type="slidenum">
              <a:rPr lang="en-US" smtClean="0"/>
              <a:t>‹#›</a:t>
            </a:fld>
            <a:endParaRPr lang="en-US"/>
          </a:p>
        </p:txBody>
      </p:sp>
    </p:spTree>
    <p:extLst>
      <p:ext uri="{BB962C8B-B14F-4D97-AF65-F5344CB8AC3E}">
        <p14:creationId xmlns:p14="http://schemas.microsoft.com/office/powerpoint/2010/main" val="43477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0801A-D384-CCE2-9E47-781A61B9A7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363AFB-0E5A-2488-7E8E-5083BBA295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D7EF9D-4B35-BB4C-CD88-C2100047D4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70AFD-5021-429C-1F97-65A67C63CC64}"/>
              </a:ext>
            </a:extLst>
          </p:cNvPr>
          <p:cNvSpPr>
            <a:spLocks noGrp="1"/>
          </p:cNvSpPr>
          <p:nvPr>
            <p:ph type="dt" sz="half" idx="10"/>
          </p:nvPr>
        </p:nvSpPr>
        <p:spPr/>
        <p:txBody>
          <a:bodyPr/>
          <a:lstStyle/>
          <a:p>
            <a:fld id="{0EC6955B-4613-4E20-B32B-33F5566423ED}" type="datetimeFigureOut">
              <a:rPr lang="en-US" smtClean="0"/>
              <a:t>12/9/2025</a:t>
            </a:fld>
            <a:endParaRPr lang="en-US"/>
          </a:p>
        </p:txBody>
      </p:sp>
      <p:sp>
        <p:nvSpPr>
          <p:cNvPr id="6" name="Footer Placeholder 5">
            <a:extLst>
              <a:ext uri="{FF2B5EF4-FFF2-40B4-BE49-F238E27FC236}">
                <a16:creationId xmlns:a16="http://schemas.microsoft.com/office/drawing/2014/main" id="{9884107E-B391-3375-ECF2-5C664CC74F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1D3F76-E3E9-D02E-C029-E9225E7E13CC}"/>
              </a:ext>
            </a:extLst>
          </p:cNvPr>
          <p:cNvSpPr>
            <a:spLocks noGrp="1"/>
          </p:cNvSpPr>
          <p:nvPr>
            <p:ph type="sldNum" sz="quarter" idx="12"/>
          </p:nvPr>
        </p:nvSpPr>
        <p:spPr/>
        <p:txBody>
          <a:bodyPr/>
          <a:lstStyle/>
          <a:p>
            <a:fld id="{C5D233FB-01B7-48A2-B0A5-C46E6EF2718E}" type="slidenum">
              <a:rPr lang="en-US" smtClean="0"/>
              <a:t>‹#›</a:t>
            </a:fld>
            <a:endParaRPr lang="en-US"/>
          </a:p>
        </p:txBody>
      </p:sp>
    </p:spTree>
    <p:extLst>
      <p:ext uri="{BB962C8B-B14F-4D97-AF65-F5344CB8AC3E}">
        <p14:creationId xmlns:p14="http://schemas.microsoft.com/office/powerpoint/2010/main" val="1894626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ACE0A-6B6F-07E4-D954-9195975B0B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99B0F3-C32E-49B7-A79D-EE30DAA776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4EC6F0-3A29-1E43-D381-167ED4F06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BDA149-C548-8BBA-A037-7919306B9B1B}"/>
              </a:ext>
            </a:extLst>
          </p:cNvPr>
          <p:cNvSpPr>
            <a:spLocks noGrp="1"/>
          </p:cNvSpPr>
          <p:nvPr>
            <p:ph type="dt" sz="half" idx="10"/>
          </p:nvPr>
        </p:nvSpPr>
        <p:spPr/>
        <p:txBody>
          <a:bodyPr/>
          <a:lstStyle/>
          <a:p>
            <a:fld id="{0EC6955B-4613-4E20-B32B-33F5566423ED}" type="datetimeFigureOut">
              <a:rPr lang="en-US" smtClean="0"/>
              <a:t>12/9/2025</a:t>
            </a:fld>
            <a:endParaRPr lang="en-US"/>
          </a:p>
        </p:txBody>
      </p:sp>
      <p:sp>
        <p:nvSpPr>
          <p:cNvPr id="6" name="Footer Placeholder 5">
            <a:extLst>
              <a:ext uri="{FF2B5EF4-FFF2-40B4-BE49-F238E27FC236}">
                <a16:creationId xmlns:a16="http://schemas.microsoft.com/office/drawing/2014/main" id="{44F2F457-5478-E3B8-ABC0-96D1D714B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8A9C3D-F0F7-B678-09A7-F891B78F55FF}"/>
              </a:ext>
            </a:extLst>
          </p:cNvPr>
          <p:cNvSpPr>
            <a:spLocks noGrp="1"/>
          </p:cNvSpPr>
          <p:nvPr>
            <p:ph type="sldNum" sz="quarter" idx="12"/>
          </p:nvPr>
        </p:nvSpPr>
        <p:spPr/>
        <p:txBody>
          <a:bodyPr/>
          <a:lstStyle/>
          <a:p>
            <a:fld id="{C5D233FB-01B7-48A2-B0A5-C46E6EF2718E}" type="slidenum">
              <a:rPr lang="en-US" smtClean="0"/>
              <a:t>‹#›</a:t>
            </a:fld>
            <a:endParaRPr lang="en-US"/>
          </a:p>
        </p:txBody>
      </p:sp>
    </p:spTree>
    <p:extLst>
      <p:ext uri="{BB962C8B-B14F-4D97-AF65-F5344CB8AC3E}">
        <p14:creationId xmlns:p14="http://schemas.microsoft.com/office/powerpoint/2010/main" val="1488512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tags" Target="../tags/tag6.xml"/><Relationship Id="rId18" Type="http://schemas.openxmlformats.org/officeDocument/2006/relationships/tags" Target="../tags/tag11.xml"/><Relationship Id="rId26" Type="http://schemas.openxmlformats.org/officeDocument/2006/relationships/tags" Target="../tags/tag19.xml"/><Relationship Id="rId3" Type="http://schemas.openxmlformats.org/officeDocument/2006/relationships/slideLayout" Target="../slideLayouts/slideLayout15.xml"/><Relationship Id="rId21" Type="http://schemas.openxmlformats.org/officeDocument/2006/relationships/tags" Target="../tags/tag14.xml"/><Relationship Id="rId34" Type="http://schemas.openxmlformats.org/officeDocument/2006/relationships/image" Target="../media/image5.png"/><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tags" Target="../tags/tag10.xml"/><Relationship Id="rId25" Type="http://schemas.openxmlformats.org/officeDocument/2006/relationships/tags" Target="../tags/tag18.xml"/><Relationship Id="rId33" Type="http://schemas.openxmlformats.org/officeDocument/2006/relationships/image" Target="../media/image4.emf"/><Relationship Id="rId2" Type="http://schemas.openxmlformats.org/officeDocument/2006/relationships/slideLayout" Target="../slideLayouts/slideLayout14.xml"/><Relationship Id="rId16" Type="http://schemas.openxmlformats.org/officeDocument/2006/relationships/tags" Target="../tags/tag9.xml"/><Relationship Id="rId20" Type="http://schemas.openxmlformats.org/officeDocument/2006/relationships/tags" Target="../tags/tag13.xml"/><Relationship Id="rId29" Type="http://schemas.openxmlformats.org/officeDocument/2006/relationships/tags" Target="../tags/tag2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ags" Target="../tags/tag17.xml"/><Relationship Id="rId32" Type="http://schemas.openxmlformats.org/officeDocument/2006/relationships/oleObject" Target="../embeddings/oleObject2.bin"/><Relationship Id="rId5" Type="http://schemas.openxmlformats.org/officeDocument/2006/relationships/slideLayout" Target="../slideLayouts/slideLayout17.xml"/><Relationship Id="rId15" Type="http://schemas.openxmlformats.org/officeDocument/2006/relationships/tags" Target="../tags/tag8.xml"/><Relationship Id="rId23" Type="http://schemas.openxmlformats.org/officeDocument/2006/relationships/tags" Target="../tags/tag16.xml"/><Relationship Id="rId28" Type="http://schemas.openxmlformats.org/officeDocument/2006/relationships/tags" Target="../tags/tag21.xml"/><Relationship Id="rId10" Type="http://schemas.openxmlformats.org/officeDocument/2006/relationships/slideLayout" Target="../slideLayouts/slideLayout22.xml"/><Relationship Id="rId19" Type="http://schemas.openxmlformats.org/officeDocument/2006/relationships/tags" Target="../tags/tag12.xml"/><Relationship Id="rId31" Type="http://schemas.openxmlformats.org/officeDocument/2006/relationships/tags" Target="../tags/tag24.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7.xml"/><Relationship Id="rId22" Type="http://schemas.openxmlformats.org/officeDocument/2006/relationships/tags" Target="../tags/tag15.xml"/><Relationship Id="rId27" Type="http://schemas.openxmlformats.org/officeDocument/2006/relationships/tags" Target="../tags/tag20.xml"/><Relationship Id="rId30" Type="http://schemas.openxmlformats.org/officeDocument/2006/relationships/tags" Target="../tags/tag23.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ags" Target="../tags/tag56.xml"/><Relationship Id="rId18" Type="http://schemas.openxmlformats.org/officeDocument/2006/relationships/tags" Target="../tags/tag61.xml"/><Relationship Id="rId26" Type="http://schemas.openxmlformats.org/officeDocument/2006/relationships/tags" Target="../tags/tag69.xml"/><Relationship Id="rId3" Type="http://schemas.openxmlformats.org/officeDocument/2006/relationships/slideLayout" Target="../slideLayouts/slideLayout26.xml"/><Relationship Id="rId21" Type="http://schemas.openxmlformats.org/officeDocument/2006/relationships/tags" Target="../tags/tag64.xml"/><Relationship Id="rId7" Type="http://schemas.openxmlformats.org/officeDocument/2006/relationships/slideLayout" Target="../slideLayouts/slideLayout30.xml"/><Relationship Id="rId12" Type="http://schemas.openxmlformats.org/officeDocument/2006/relationships/tags" Target="../tags/tag55.xml"/><Relationship Id="rId17" Type="http://schemas.openxmlformats.org/officeDocument/2006/relationships/tags" Target="../tags/tag60.xml"/><Relationship Id="rId25" Type="http://schemas.openxmlformats.org/officeDocument/2006/relationships/tags" Target="../tags/tag68.xml"/><Relationship Id="rId2" Type="http://schemas.openxmlformats.org/officeDocument/2006/relationships/slideLayout" Target="../slideLayouts/slideLayout25.xml"/><Relationship Id="rId16" Type="http://schemas.openxmlformats.org/officeDocument/2006/relationships/tags" Target="../tags/tag59.xml"/><Relationship Id="rId20" Type="http://schemas.openxmlformats.org/officeDocument/2006/relationships/tags" Target="../tags/tag63.xml"/><Relationship Id="rId29" Type="http://schemas.openxmlformats.org/officeDocument/2006/relationships/tags" Target="../tags/tag7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ags" Target="../tags/tag54.xml"/><Relationship Id="rId24" Type="http://schemas.openxmlformats.org/officeDocument/2006/relationships/tags" Target="../tags/tag67.xml"/><Relationship Id="rId32" Type="http://schemas.openxmlformats.org/officeDocument/2006/relationships/image" Target="../media/image5.png"/><Relationship Id="rId5" Type="http://schemas.openxmlformats.org/officeDocument/2006/relationships/slideLayout" Target="../slideLayouts/slideLayout28.xml"/><Relationship Id="rId15" Type="http://schemas.openxmlformats.org/officeDocument/2006/relationships/tags" Target="../tags/tag58.xml"/><Relationship Id="rId23" Type="http://schemas.openxmlformats.org/officeDocument/2006/relationships/tags" Target="../tags/tag66.xml"/><Relationship Id="rId28" Type="http://schemas.openxmlformats.org/officeDocument/2006/relationships/tags" Target="../tags/tag71.xml"/><Relationship Id="rId10" Type="http://schemas.openxmlformats.org/officeDocument/2006/relationships/theme" Target="../theme/theme3.xml"/><Relationship Id="rId19" Type="http://schemas.openxmlformats.org/officeDocument/2006/relationships/tags" Target="../tags/tag62.xml"/><Relationship Id="rId31" Type="http://schemas.openxmlformats.org/officeDocument/2006/relationships/image" Target="../media/image4.emf"/><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ags" Target="../tags/tag57.xml"/><Relationship Id="rId22" Type="http://schemas.openxmlformats.org/officeDocument/2006/relationships/tags" Target="../tags/tag65.xml"/><Relationship Id="rId27" Type="http://schemas.openxmlformats.org/officeDocument/2006/relationships/tags" Target="../tags/tag70.xml"/><Relationship Id="rId30"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1B5008-BBD5-7B74-11BC-A54AAEC71C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E9BC9E-9EAF-9A69-6C8F-E48FF0EC47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431238-5F68-C582-E430-D038B91FFD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EC6955B-4613-4E20-B32B-33F5566423ED}" type="datetimeFigureOut">
              <a:rPr lang="en-US" smtClean="0"/>
              <a:t>12/9/2025</a:t>
            </a:fld>
            <a:endParaRPr lang="en-US"/>
          </a:p>
        </p:txBody>
      </p:sp>
      <p:sp>
        <p:nvSpPr>
          <p:cNvPr id="5" name="Footer Placeholder 4">
            <a:extLst>
              <a:ext uri="{FF2B5EF4-FFF2-40B4-BE49-F238E27FC236}">
                <a16:creationId xmlns:a16="http://schemas.microsoft.com/office/drawing/2014/main" id="{BD6C513B-FF13-4F8A-DEDC-49E1EE759C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1E7476A-7A5C-3A9A-B6A6-BEE5F8E44A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D233FB-01B7-48A2-B0A5-C46E6EF2718E}" type="slidenum">
              <a:rPr lang="en-US" smtClean="0"/>
              <a:t>‹#›</a:t>
            </a:fld>
            <a:endParaRPr lang="en-US"/>
          </a:p>
        </p:txBody>
      </p:sp>
    </p:spTree>
    <p:extLst>
      <p:ext uri="{BB962C8B-B14F-4D97-AF65-F5344CB8AC3E}">
        <p14:creationId xmlns:p14="http://schemas.microsoft.com/office/powerpoint/2010/main" val="763342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3"/>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2" imgW="413" imgH="416" progId="TCLayout.ActiveDocument.1">
                  <p:embed/>
                </p:oleObj>
              </mc:Choice>
              <mc:Fallback>
                <p:oleObj name="think-cell Slide" r:id="rId32"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4"/>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5"/>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6"/>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1442832"/>
            <a:ext cx="10602418" cy="1538883"/>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7"/>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3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8"/>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9"/>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9"/>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20"/>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5"/>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21"/>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23"/>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148" name="Rectangle 147">
            <a:extLst>
              <a:ext uri="{FF2B5EF4-FFF2-40B4-BE49-F238E27FC236}">
                <a16:creationId xmlns:a16="http://schemas.microsoft.com/office/drawing/2014/main" id="{11B4D979-C237-4C6B-ADEE-D04E43A8AF79}"/>
              </a:ext>
            </a:extLst>
          </p:cNvPr>
          <p:cNvSpPr/>
          <p:nvPr userDrawn="1"/>
        </p:nvSpPr>
        <p:spPr>
          <a:xfrm>
            <a:off x="2501202" y="6647644"/>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29906337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1"/>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13" imgH="416" progId="TCLayout.ActiveDocument.1">
                  <p:embed/>
                </p:oleObj>
              </mc:Choice>
              <mc:Fallback>
                <p:oleObj name="think-cell Slide" r:id="rId30"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2"/>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3"/>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4"/>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1442832"/>
            <a:ext cx="10602418" cy="1538883"/>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5"/>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6"/>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7"/>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7"/>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8"/>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3"/>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9"/>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21"/>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148" name="Rectangle 147">
            <a:extLst>
              <a:ext uri="{FF2B5EF4-FFF2-40B4-BE49-F238E27FC236}">
                <a16:creationId xmlns:a16="http://schemas.microsoft.com/office/drawing/2014/main" id="{11B4D979-C237-4C6B-ADEE-D04E43A8AF79}"/>
              </a:ext>
            </a:extLst>
          </p:cNvPr>
          <p:cNvSpPr/>
          <p:nvPr userDrawn="1"/>
        </p:nvSpPr>
        <p:spPr>
          <a:xfrm>
            <a:off x="2501202" y="6647644"/>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
        <p:nvSpPr>
          <p:cNvPr id="2" name="Slide Number Placeholder 1">
            <a:extLst>
              <a:ext uri="{FF2B5EF4-FFF2-40B4-BE49-F238E27FC236}">
                <a16:creationId xmlns:a16="http://schemas.microsoft.com/office/drawing/2014/main" id="{F3694C19-BEED-3F5A-3D65-F92DFA814B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6D1FA8-32CC-4431-8357-5DE9DEF9C030}" type="slidenum">
              <a:rPr lang="en-US" smtClean="0"/>
              <a:t>‹#›</a:t>
            </a:fld>
            <a:endParaRPr lang="en-US"/>
          </a:p>
        </p:txBody>
      </p:sp>
    </p:spTree>
    <p:extLst>
      <p:ext uri="{BB962C8B-B14F-4D97-AF65-F5344CB8AC3E}">
        <p14:creationId xmlns:p14="http://schemas.microsoft.com/office/powerpoint/2010/main" val="41063209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hf hdr="0" ft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microsoft.com/office/2018/10/relationships/comments" Target="../comments/modernComment_7FFFFA06_63BDEA5F.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microsoft.com/office/2018/10/relationships/comments" Target="../comments/modernComment_7FFFF9FC_6DE44857.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13"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diagramColors" Target="../diagrams/colors1.xml"/><Relationship Id="rId2" Type="http://schemas.microsoft.com/office/2018/10/relationships/comments" Target="../comments/modernComment_7FFFFA08_17F09145.xml"/><Relationship Id="rId1" Type="http://schemas.openxmlformats.org/officeDocument/2006/relationships/slideLayout" Target="../slideLayouts/slideLayout30.xml"/><Relationship Id="rId6" Type="http://schemas.openxmlformats.org/officeDocument/2006/relationships/image" Target="../media/image11.svg"/><Relationship Id="rId11" Type="http://schemas.openxmlformats.org/officeDocument/2006/relationships/diagramQuickStyle" Target="../diagrams/quickStyle1.xml"/><Relationship Id="rId5" Type="http://schemas.openxmlformats.org/officeDocument/2006/relationships/image" Target="../media/image10.png"/><Relationship Id="rId10" Type="http://schemas.openxmlformats.org/officeDocument/2006/relationships/diagramLayout" Target="../diagrams/layout1.xml"/><Relationship Id="rId4" Type="http://schemas.openxmlformats.org/officeDocument/2006/relationships/image" Target="../media/image9.svg"/><Relationship Id="rId9"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microsoft.com/office/2018/10/relationships/comments" Target="../comments/modernComment_7FFFFA07_D368ACAC.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microsoft.com/office/2018/10/relationships/comments" Target="../comments/modernComment_7FFFFA03_8D4327E3.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9584571-0E6D-4318-3656-52D3C730FFFA}"/>
              </a:ext>
            </a:extLst>
          </p:cNvPr>
          <p:cNvSpPr>
            <a:spLocks noGrp="1"/>
          </p:cNvSpPr>
          <p:nvPr>
            <p:ph type="subTitle" idx="1"/>
          </p:nvPr>
        </p:nvSpPr>
        <p:spPr>
          <a:xfrm>
            <a:off x="615948" y="4050655"/>
            <a:ext cx="6173979" cy="555793"/>
          </a:xfrm>
        </p:spPr>
        <p:txBody>
          <a:bodyPr/>
          <a:lstStyle/>
          <a:p>
            <a:br>
              <a:rPr lang="en-US"/>
            </a:br>
            <a:r>
              <a:rPr lang="en-US"/>
              <a:t>Virtual Meeting: December 5, 2025</a:t>
            </a:r>
          </a:p>
        </p:txBody>
      </p:sp>
      <p:sp>
        <p:nvSpPr>
          <p:cNvPr id="4" name="Title 3">
            <a:extLst>
              <a:ext uri="{FF2B5EF4-FFF2-40B4-BE49-F238E27FC236}">
                <a16:creationId xmlns:a16="http://schemas.microsoft.com/office/drawing/2014/main" id="{8ADF5ECE-6317-D9E2-1E54-B2C7554D009B}"/>
              </a:ext>
            </a:extLst>
          </p:cNvPr>
          <p:cNvSpPr>
            <a:spLocks noGrp="1"/>
          </p:cNvSpPr>
          <p:nvPr>
            <p:ph type="title"/>
          </p:nvPr>
        </p:nvSpPr>
        <p:spPr>
          <a:xfrm>
            <a:off x="615949" y="3429000"/>
            <a:ext cx="6173979" cy="390300"/>
          </a:xfrm>
        </p:spPr>
        <p:txBody>
          <a:bodyPr/>
          <a:lstStyle/>
          <a:p>
            <a:r>
              <a:rPr lang="en-US" sz="2800" b="1"/>
              <a:t>Governor’s Anti-Hunger Task Force</a:t>
            </a:r>
          </a:p>
        </p:txBody>
      </p:sp>
      <p:sp>
        <p:nvSpPr>
          <p:cNvPr id="2" name="Rectangle 1">
            <a:extLst>
              <a:ext uri="{FF2B5EF4-FFF2-40B4-BE49-F238E27FC236}">
                <a16:creationId xmlns:a16="http://schemas.microsoft.com/office/drawing/2014/main" id="{F14A87C2-9A2C-734F-FFA2-CBF4A441257B}"/>
              </a:ext>
            </a:extLst>
          </p:cNvPr>
          <p:cNvSpPr/>
          <p:nvPr/>
        </p:nvSpPr>
        <p:spPr>
          <a:xfrm>
            <a:off x="1743075" y="6657975"/>
            <a:ext cx="3800475" cy="190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0555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686628-65E5-6005-4F52-536670D2EB08}"/>
              </a:ext>
            </a:extLst>
          </p:cNvPr>
          <p:cNvSpPr>
            <a:spLocks noGrp="1"/>
          </p:cNvSpPr>
          <p:nvPr>
            <p:ph type="title"/>
          </p:nvPr>
        </p:nvSpPr>
        <p:spPr/>
        <p:txBody>
          <a:bodyPr/>
          <a:lstStyle/>
          <a:p>
            <a:r>
              <a:rPr lang="en-US"/>
              <a:t>Funding Opportunities and Scaling Solutions Feedback &amp; Recommendations</a:t>
            </a:r>
          </a:p>
        </p:txBody>
      </p:sp>
      <p:sp>
        <p:nvSpPr>
          <p:cNvPr id="10" name="TextBox 9">
            <a:extLst>
              <a:ext uri="{FF2B5EF4-FFF2-40B4-BE49-F238E27FC236}">
                <a16:creationId xmlns:a16="http://schemas.microsoft.com/office/drawing/2014/main" id="{83EFF42D-6BB6-A8D1-D09A-5E6E625C9983}"/>
              </a:ext>
            </a:extLst>
          </p:cNvPr>
          <p:cNvSpPr txBox="1"/>
          <p:nvPr/>
        </p:nvSpPr>
        <p:spPr>
          <a:xfrm>
            <a:off x="554736" y="1189822"/>
            <a:ext cx="10903839" cy="5355312"/>
          </a:xfrm>
          <a:prstGeom prst="rect">
            <a:avLst/>
          </a:prstGeom>
          <a:noFill/>
          <a:ln w="6350">
            <a:noFill/>
            <a:miter lim="800000"/>
          </a:ln>
        </p:spPr>
        <p:txBody>
          <a:bodyPr wrap="square">
            <a:spAutoFit/>
          </a:bodyPr>
          <a:lstStyle/>
          <a:p>
            <a:pPr algn="l" fontAlgn="base">
              <a:buFont typeface="Arial" panose="020B0604020202020204" pitchFamily="34" charset="0"/>
              <a:buChar char="•"/>
            </a:pPr>
            <a:r>
              <a:rPr lang="en-US" b="1" i="0">
                <a:solidFill>
                  <a:srgbClr val="000000"/>
                </a:solidFill>
                <a:effectLst/>
                <a:latin typeface="Aptos" panose="020B0004020202020204" pitchFamily="34" charset="0"/>
              </a:rPr>
              <a:t>Maximize federal and state funding opportunities</a:t>
            </a:r>
          </a:p>
          <a:p>
            <a:pPr marL="742950" lvl="1" indent="-285750" fontAlgn="base">
              <a:buFont typeface="Courier New" panose="02070309020205020404" pitchFamily="49" charset="0"/>
              <a:buChar char="o"/>
            </a:pPr>
            <a:r>
              <a:rPr lang="en-US">
                <a:solidFill>
                  <a:srgbClr val="000000"/>
                </a:solidFill>
                <a:latin typeface="Aptos" panose="020B0004020202020204" pitchFamily="34" charset="0"/>
              </a:rPr>
              <a:t>Increase school breakfast participation and emphasize child nutrition programs to leverage federal reimbursement</a:t>
            </a:r>
          </a:p>
          <a:p>
            <a:pPr marL="742950" lvl="1" indent="-285750" fontAlgn="base">
              <a:buFont typeface="Courier New" panose="02070309020205020404" pitchFamily="49" charset="0"/>
              <a:buChar char="o"/>
            </a:pPr>
            <a:r>
              <a:rPr lang="en-US">
                <a:solidFill>
                  <a:srgbClr val="000000"/>
                </a:solidFill>
                <a:latin typeface="Aptos" panose="020B0004020202020204" pitchFamily="34" charset="0"/>
              </a:rPr>
              <a:t>Invest in the Department of Transitional Assistance efforts to reduce payment error rates and support access to SNAP</a:t>
            </a:r>
          </a:p>
          <a:p>
            <a:pPr lvl="1" fontAlgn="base">
              <a:buFont typeface="Arial" panose="020B0604020202020204" pitchFamily="34" charset="0"/>
              <a:buChar char="•"/>
            </a:pPr>
            <a:endParaRPr lang="en-US" b="0" i="0">
              <a:solidFill>
                <a:srgbClr val="000000"/>
              </a:solidFill>
              <a:effectLst/>
              <a:latin typeface="Aptos" panose="020B0004020202020204" pitchFamily="34" charset="0"/>
            </a:endParaRPr>
          </a:p>
          <a:p>
            <a:pPr algn="l" fontAlgn="base">
              <a:buFont typeface="Arial" panose="020B0604020202020204" pitchFamily="34" charset="0"/>
              <a:buChar char="•"/>
            </a:pPr>
            <a:r>
              <a:rPr lang="en-US" b="1">
                <a:solidFill>
                  <a:srgbClr val="000000"/>
                </a:solidFill>
                <a:latin typeface="Aptos" panose="020B0004020202020204" pitchFamily="34" charset="0"/>
              </a:rPr>
              <a:t>Deepen public-private partnerships</a:t>
            </a:r>
            <a:endParaRPr lang="en-US" b="1" i="0">
              <a:solidFill>
                <a:srgbClr val="000000"/>
              </a:solidFill>
              <a:effectLst/>
              <a:latin typeface="Aptos" panose="020B0004020202020204" pitchFamily="34" charset="0"/>
            </a:endParaRPr>
          </a:p>
          <a:p>
            <a:pPr marL="742950" lvl="1" indent="-285750" algn="l" fontAlgn="base">
              <a:buFont typeface="Courier New" panose="02070309020205020404" pitchFamily="49" charset="0"/>
              <a:buChar char="o"/>
            </a:pPr>
            <a:r>
              <a:rPr lang="en-US" b="0" i="0">
                <a:solidFill>
                  <a:srgbClr val="000000"/>
                </a:solidFill>
                <a:effectLst/>
                <a:latin typeface="Aptos" panose="020B0004020202020204" pitchFamily="34" charset="0"/>
              </a:rPr>
              <a:t>Create a clear, </a:t>
            </a:r>
            <a:r>
              <a:rPr lang="en-US">
                <a:solidFill>
                  <a:srgbClr val="000000"/>
                </a:solidFill>
                <a:latin typeface="Aptos" panose="020B0004020202020204" pitchFamily="34" charset="0"/>
              </a:rPr>
              <a:t>dedicated</a:t>
            </a:r>
            <a:r>
              <a:rPr lang="en-US" b="0" i="0">
                <a:solidFill>
                  <a:srgbClr val="000000"/>
                </a:solidFill>
                <a:effectLst/>
                <a:latin typeface="Aptos" panose="020B0004020202020204" pitchFamily="34" charset="0"/>
              </a:rPr>
              <a:t> fundraising campaign to mobilize philanthropy for food security responses statewide with a focus on regional solutions</a:t>
            </a:r>
          </a:p>
          <a:p>
            <a:pPr marL="742950" lvl="1" indent="-285750" algn="l" fontAlgn="base">
              <a:buFont typeface="Courier New" panose="02070309020205020404" pitchFamily="49" charset="0"/>
              <a:buChar char="o"/>
            </a:pPr>
            <a:r>
              <a:rPr lang="en-US" b="0" i="0">
                <a:solidFill>
                  <a:srgbClr val="000000"/>
                </a:solidFill>
                <a:effectLst/>
                <a:latin typeface="Aptos" panose="020B0004020202020204" pitchFamily="34" charset="0"/>
              </a:rPr>
              <a:t>Develop and support partnerships between anti-hunger organizations and agriculture organizations to feed residents</a:t>
            </a:r>
          </a:p>
          <a:p>
            <a:pPr marL="742950" lvl="1" indent="-285750" algn="l" fontAlgn="base">
              <a:buFont typeface="Courier New" panose="02070309020205020404" pitchFamily="49" charset="0"/>
              <a:buChar char="o"/>
            </a:pPr>
            <a:r>
              <a:rPr lang="en-US" b="0" i="0">
                <a:solidFill>
                  <a:srgbClr val="000000"/>
                </a:solidFill>
                <a:effectLst/>
                <a:latin typeface="Aptos" panose="020B0004020202020204" pitchFamily="34" charset="0"/>
              </a:rPr>
              <a:t>Identify and fund opportunities for assisting residents with low incomes to remain connected to SNAP</a:t>
            </a:r>
          </a:p>
          <a:p>
            <a:pPr marL="742950" lvl="1" indent="-285750" algn="l" fontAlgn="base">
              <a:buFont typeface="Courier New" panose="02070309020205020404" pitchFamily="49" charset="0"/>
              <a:buChar char="o"/>
            </a:pPr>
            <a:r>
              <a:rPr lang="en-US" b="0" i="0">
                <a:solidFill>
                  <a:srgbClr val="000000"/>
                </a:solidFill>
                <a:effectLst/>
                <a:latin typeface="Aptos" panose="020B0004020202020204" pitchFamily="34" charset="0"/>
              </a:rPr>
              <a:t>Partner with mutual aid organizations to support community food security efforts</a:t>
            </a:r>
          </a:p>
          <a:p>
            <a:pPr marL="742950" lvl="1" indent="-285750" fontAlgn="base">
              <a:buFont typeface="Courier New" panose="02070309020205020404" pitchFamily="49" charset="0"/>
              <a:buChar char="o"/>
            </a:pPr>
            <a:r>
              <a:rPr lang="en-US">
                <a:solidFill>
                  <a:srgbClr val="000000"/>
                </a:solidFill>
                <a:latin typeface="Aptos" panose="020B0004020202020204" pitchFamily="34" charset="0"/>
              </a:rPr>
              <a:t>Evaluate outcomes of initiatives, measure food security trends, and assess community-level access to food</a:t>
            </a:r>
          </a:p>
          <a:p>
            <a:pPr marL="742950" lvl="1" indent="-285750" fontAlgn="base">
              <a:buFont typeface="Courier New" panose="02070309020205020404" pitchFamily="49" charset="0"/>
              <a:buChar char="o"/>
            </a:pPr>
            <a:r>
              <a:rPr lang="en-US">
                <a:solidFill>
                  <a:srgbClr val="000000"/>
                </a:solidFill>
                <a:latin typeface="Aptos" panose="020B0004020202020204" pitchFamily="34" charset="0"/>
              </a:rPr>
              <a:t>Identify opportunities to address capacity challenges of local programs</a:t>
            </a:r>
          </a:p>
          <a:p>
            <a:pPr marL="742950" lvl="1" indent="-285750" fontAlgn="base">
              <a:buFont typeface="Courier New" panose="02070309020205020404" pitchFamily="49" charset="0"/>
              <a:buChar char="o"/>
            </a:pPr>
            <a:r>
              <a:rPr lang="en-US">
                <a:solidFill>
                  <a:srgbClr val="000000"/>
                </a:solidFill>
                <a:latin typeface="Aptos" panose="020B0004020202020204" pitchFamily="34" charset="0"/>
              </a:rPr>
              <a:t>Increase food donations/food rescue and deepen impact of current efforts through education campaigns, expanding infrastructure, and leveraging state-level efforts, such as the Food Waste Ban.</a:t>
            </a:r>
          </a:p>
          <a:p>
            <a:pPr marL="742950" lvl="1" indent="-285750" fontAlgn="base">
              <a:buFont typeface="Courier New" panose="02070309020205020404" pitchFamily="49" charset="0"/>
              <a:buChar char="o"/>
            </a:pPr>
            <a:endParaRPr lang="en-US">
              <a:solidFill>
                <a:srgbClr val="000000"/>
              </a:solidFill>
              <a:latin typeface="Aptos" panose="020B0004020202020204" pitchFamily="34" charset="0"/>
            </a:endParaRPr>
          </a:p>
        </p:txBody>
      </p:sp>
      <p:sp>
        <p:nvSpPr>
          <p:cNvPr id="11" name="Rectangle 10">
            <a:extLst>
              <a:ext uri="{FF2B5EF4-FFF2-40B4-BE49-F238E27FC236}">
                <a16:creationId xmlns:a16="http://schemas.microsoft.com/office/drawing/2014/main" id="{424CB4D1-1A8A-2103-FAE8-9AFBB4AFDEE3}"/>
              </a:ext>
            </a:extLst>
          </p:cNvPr>
          <p:cNvSpPr/>
          <p:nvPr/>
        </p:nvSpPr>
        <p:spPr>
          <a:xfrm>
            <a:off x="4076700" y="6657975"/>
            <a:ext cx="4114800" cy="190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6251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1F56CE-AADB-330A-F07D-933918BECD24}"/>
              </a:ext>
            </a:extLst>
          </p:cNvPr>
          <p:cNvSpPr>
            <a:spLocks noGrp="1"/>
          </p:cNvSpPr>
          <p:nvPr>
            <p:ph type="title"/>
          </p:nvPr>
        </p:nvSpPr>
        <p:spPr/>
        <p:txBody>
          <a:bodyPr/>
          <a:lstStyle/>
          <a:p>
            <a:r>
              <a:rPr lang="en-US"/>
              <a:t>Listening Session Feedback</a:t>
            </a:r>
          </a:p>
        </p:txBody>
      </p:sp>
      <p:sp>
        <p:nvSpPr>
          <p:cNvPr id="4" name="Rectangle 3">
            <a:extLst>
              <a:ext uri="{FF2B5EF4-FFF2-40B4-BE49-F238E27FC236}">
                <a16:creationId xmlns:a16="http://schemas.microsoft.com/office/drawing/2014/main" id="{A0F084E7-A905-832C-C8CF-D8BC47029E69}"/>
              </a:ext>
            </a:extLst>
          </p:cNvPr>
          <p:cNvSpPr/>
          <p:nvPr/>
        </p:nvSpPr>
        <p:spPr>
          <a:xfrm>
            <a:off x="4076700" y="6657975"/>
            <a:ext cx="4114800" cy="190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7082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46E0B2-E5EE-1D7C-4A7F-0FF066C79214}"/>
              </a:ext>
            </a:extLst>
          </p:cNvPr>
          <p:cNvSpPr>
            <a:spLocks noGrp="1"/>
          </p:cNvSpPr>
          <p:nvPr>
            <p:ph type="title"/>
          </p:nvPr>
        </p:nvSpPr>
        <p:spPr/>
        <p:txBody>
          <a:bodyPr/>
          <a:lstStyle/>
          <a:p>
            <a:r>
              <a:rPr lang="en-US"/>
              <a:t>Listening Session Schedule</a:t>
            </a:r>
          </a:p>
        </p:txBody>
      </p:sp>
      <p:sp>
        <p:nvSpPr>
          <p:cNvPr id="6" name="Text Placeholder 5">
            <a:extLst>
              <a:ext uri="{FF2B5EF4-FFF2-40B4-BE49-F238E27FC236}">
                <a16:creationId xmlns:a16="http://schemas.microsoft.com/office/drawing/2014/main" id="{AD2B8333-D207-0557-F7B4-B22A047C384A}"/>
              </a:ext>
            </a:extLst>
          </p:cNvPr>
          <p:cNvSpPr>
            <a:spLocks noGrp="1"/>
          </p:cNvSpPr>
          <p:nvPr>
            <p:ph type="body" sz="quarter" idx="12"/>
          </p:nvPr>
        </p:nvSpPr>
        <p:spPr>
          <a:xfrm>
            <a:off x="969811" y="1101337"/>
            <a:ext cx="11082528" cy="276999"/>
          </a:xfrm>
        </p:spPr>
        <p:txBody>
          <a:bodyPr/>
          <a:lstStyle/>
          <a:p>
            <a:r>
              <a:rPr lang="en-US"/>
              <a:t>The Anti-Hunger Task Force kicked off listening sessions last month.</a:t>
            </a:r>
          </a:p>
        </p:txBody>
      </p:sp>
      <p:graphicFrame>
        <p:nvGraphicFramePr>
          <p:cNvPr id="7" name="Table 6">
            <a:extLst>
              <a:ext uri="{FF2B5EF4-FFF2-40B4-BE49-F238E27FC236}">
                <a16:creationId xmlns:a16="http://schemas.microsoft.com/office/drawing/2014/main" id="{6BDA4ACD-374B-E9BF-9FEB-40691397B5A2}"/>
              </a:ext>
            </a:extLst>
          </p:cNvPr>
          <p:cNvGraphicFramePr>
            <a:graphicFrameLocks noGrp="1"/>
          </p:cNvGraphicFramePr>
          <p:nvPr>
            <p:extLst>
              <p:ext uri="{D42A27DB-BD31-4B8C-83A1-F6EECF244321}">
                <p14:modId xmlns:p14="http://schemas.microsoft.com/office/powerpoint/2010/main" val="1106323522"/>
              </p:ext>
            </p:extLst>
          </p:nvPr>
        </p:nvGraphicFramePr>
        <p:xfrm>
          <a:off x="969811" y="1575941"/>
          <a:ext cx="9364815" cy="2986434"/>
        </p:xfrm>
        <a:graphic>
          <a:graphicData uri="http://schemas.openxmlformats.org/drawingml/2006/table">
            <a:tbl>
              <a:tblPr/>
              <a:tblGrid>
                <a:gridCol w="3121605">
                  <a:extLst>
                    <a:ext uri="{9D8B030D-6E8A-4147-A177-3AD203B41FA5}">
                      <a16:colId xmlns:a16="http://schemas.microsoft.com/office/drawing/2014/main" val="3774740476"/>
                    </a:ext>
                  </a:extLst>
                </a:gridCol>
                <a:gridCol w="1233059">
                  <a:extLst>
                    <a:ext uri="{9D8B030D-6E8A-4147-A177-3AD203B41FA5}">
                      <a16:colId xmlns:a16="http://schemas.microsoft.com/office/drawing/2014/main" val="2036706928"/>
                    </a:ext>
                  </a:extLst>
                </a:gridCol>
                <a:gridCol w="5010151">
                  <a:extLst>
                    <a:ext uri="{9D8B030D-6E8A-4147-A177-3AD203B41FA5}">
                      <a16:colId xmlns:a16="http://schemas.microsoft.com/office/drawing/2014/main" val="1006926480"/>
                    </a:ext>
                  </a:extLst>
                </a:gridCol>
              </a:tblGrid>
              <a:tr h="271200">
                <a:tc>
                  <a:txBody>
                    <a:bodyPr/>
                    <a:lstStyle/>
                    <a:p>
                      <a:pPr algn="l" fontAlgn="t">
                        <a:buNone/>
                      </a:pPr>
                      <a:r>
                        <a:rPr lang="en-US" sz="1400" b="1">
                          <a:solidFill>
                            <a:srgbClr val="141414"/>
                          </a:solidFill>
                          <a:effectLst/>
                        </a:rPr>
                        <a:t>Date</a:t>
                      </a:r>
                      <a:endParaRPr lang="en-US" sz="1400">
                        <a:solidFill>
                          <a:srgbClr val="141414"/>
                        </a:solidFill>
                        <a:effectLst/>
                      </a:endParaRPr>
                    </a:p>
                  </a:txBody>
                  <a:tcPr marL="42730" marR="42730" marT="21365" marB="213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fontAlgn="t">
                        <a:buNone/>
                      </a:pPr>
                      <a:r>
                        <a:rPr lang="en-US" sz="1400" b="1">
                          <a:solidFill>
                            <a:srgbClr val="141414"/>
                          </a:solidFill>
                          <a:effectLst/>
                        </a:rPr>
                        <a:t>Time</a:t>
                      </a:r>
                    </a:p>
                  </a:txBody>
                  <a:tcPr marL="42730" marR="42730" marT="21365" marB="213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fontAlgn="t">
                        <a:buNone/>
                      </a:pPr>
                      <a:r>
                        <a:rPr lang="en-US" sz="1400" b="1">
                          <a:solidFill>
                            <a:srgbClr val="141414"/>
                          </a:solidFill>
                          <a:effectLst/>
                        </a:rPr>
                        <a:t>Location</a:t>
                      </a:r>
                      <a:endParaRPr lang="en-US" sz="1400">
                        <a:solidFill>
                          <a:srgbClr val="141414"/>
                        </a:solidFill>
                        <a:effectLst/>
                      </a:endParaRPr>
                    </a:p>
                  </a:txBody>
                  <a:tcPr marL="42730" marR="42730" marT="21365" marB="213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4025624687"/>
                  </a:ext>
                </a:extLst>
              </a:tr>
              <a:tr h="611895">
                <a:tc>
                  <a:txBody>
                    <a:bodyPr/>
                    <a:lstStyle/>
                    <a:p>
                      <a:pPr algn="l" fontAlgn="t">
                        <a:buNone/>
                      </a:pPr>
                      <a:r>
                        <a:rPr lang="en-US" sz="1400">
                          <a:effectLst/>
                        </a:rPr>
                        <a:t>Monday, November 17</a:t>
                      </a:r>
                    </a:p>
                  </a:txBody>
                  <a:tcPr marL="42730" marR="42730" marT="21365" marB="213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alpha val="50196"/>
                      </a:srgbClr>
                    </a:solidFill>
                  </a:tcPr>
                </a:tc>
                <a:tc>
                  <a:txBody>
                    <a:bodyPr/>
                    <a:lstStyle/>
                    <a:p>
                      <a:pPr algn="l" fontAlgn="t">
                        <a:buNone/>
                      </a:pPr>
                      <a:r>
                        <a:rPr lang="en-US" sz="1400">
                          <a:effectLst/>
                        </a:rPr>
                        <a:t>5:30-7:30p</a:t>
                      </a:r>
                    </a:p>
                  </a:txBody>
                  <a:tcPr marL="42730" marR="42730" marT="21365" marB="213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alpha val="50196"/>
                      </a:srgbClr>
                    </a:solidFill>
                  </a:tcPr>
                </a:tc>
                <a:tc>
                  <a:txBody>
                    <a:bodyPr/>
                    <a:lstStyle/>
                    <a:p>
                      <a:pPr algn="l" fontAlgn="t">
                        <a:buNone/>
                      </a:pPr>
                      <a:r>
                        <a:rPr lang="en-US" sz="1400">
                          <a:effectLst/>
                        </a:rPr>
                        <a:t>Bristol County Agricultural High School -- 135 Center St. Dighton, MA 02715</a:t>
                      </a:r>
                    </a:p>
                  </a:txBody>
                  <a:tcPr marL="42730" marR="42730" marT="21365" marB="213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alpha val="50196"/>
                      </a:srgbClr>
                    </a:solidFill>
                  </a:tcPr>
                </a:tc>
                <a:extLst>
                  <a:ext uri="{0D108BD9-81ED-4DB2-BD59-A6C34878D82A}">
                    <a16:rowId xmlns:a16="http://schemas.microsoft.com/office/drawing/2014/main" val="75195826"/>
                  </a:ext>
                </a:extLst>
              </a:tr>
              <a:tr h="497148">
                <a:tc>
                  <a:txBody>
                    <a:bodyPr/>
                    <a:lstStyle/>
                    <a:p>
                      <a:pPr algn="l" fontAlgn="t">
                        <a:buNone/>
                      </a:pPr>
                      <a:r>
                        <a:rPr lang="en-US" sz="1400">
                          <a:effectLst/>
                        </a:rPr>
                        <a:t>Wednesday, November 19</a:t>
                      </a:r>
                    </a:p>
                  </a:txBody>
                  <a:tcPr marL="42730" marR="42730" marT="21365" marB="213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alpha val="50196"/>
                      </a:srgb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a:effectLst/>
                        </a:rPr>
                        <a:t>5:30-7:30p</a:t>
                      </a:r>
                    </a:p>
                    <a:p>
                      <a:pPr algn="l" fontAlgn="t">
                        <a:buNone/>
                      </a:pPr>
                      <a:endParaRPr lang="en-US" sz="1400">
                        <a:effectLst/>
                      </a:endParaRPr>
                    </a:p>
                  </a:txBody>
                  <a:tcPr marL="42730" marR="42730" marT="21365" marB="213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alpha val="50196"/>
                      </a:srgbClr>
                    </a:solidFill>
                  </a:tcPr>
                </a:tc>
                <a:tc>
                  <a:txBody>
                    <a:bodyPr/>
                    <a:lstStyle/>
                    <a:p>
                      <a:pPr algn="l" fontAlgn="t">
                        <a:buNone/>
                      </a:pPr>
                      <a:r>
                        <a:rPr lang="en-US" sz="1400">
                          <a:effectLst/>
                        </a:rPr>
                        <a:t>Virtual </a:t>
                      </a:r>
                    </a:p>
                  </a:txBody>
                  <a:tcPr marL="42730" marR="42730" marT="21365" marB="213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alpha val="50196"/>
                      </a:srgbClr>
                    </a:solidFill>
                  </a:tcPr>
                </a:tc>
                <a:extLst>
                  <a:ext uri="{0D108BD9-81ED-4DB2-BD59-A6C34878D82A}">
                    <a16:rowId xmlns:a16="http://schemas.microsoft.com/office/drawing/2014/main" val="3588977707"/>
                  </a:ext>
                </a:extLst>
              </a:tr>
              <a:tr h="611895">
                <a:tc>
                  <a:txBody>
                    <a:bodyPr/>
                    <a:lstStyle/>
                    <a:p>
                      <a:pPr algn="l" fontAlgn="t">
                        <a:buNone/>
                      </a:pPr>
                      <a:r>
                        <a:rPr lang="en-US" sz="1400">
                          <a:effectLst/>
                        </a:rPr>
                        <a:t>Tuesday, December 9</a:t>
                      </a:r>
                    </a:p>
                  </a:txBody>
                  <a:tcPr marL="42730" marR="42730" marT="21365" marB="213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buNone/>
                      </a:pPr>
                      <a:r>
                        <a:rPr lang="en-US" sz="1400">
                          <a:effectLst/>
                        </a:rPr>
                        <a:t>5:00-7:00p</a:t>
                      </a:r>
                    </a:p>
                  </a:txBody>
                  <a:tcPr marL="42730" marR="42730" marT="21365" marB="213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buNone/>
                      </a:pPr>
                      <a:r>
                        <a:rPr lang="en-US" sz="1400">
                          <a:effectLst/>
                        </a:rPr>
                        <a:t>Springfield Technical Community College -- 1 Armory St. Springfield, MA 01105</a:t>
                      </a:r>
                    </a:p>
                  </a:txBody>
                  <a:tcPr marL="42730" marR="42730" marT="21365" marB="213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7280810"/>
                  </a:ext>
                </a:extLst>
              </a:tr>
              <a:tr h="497148">
                <a:tc>
                  <a:txBody>
                    <a:bodyPr/>
                    <a:lstStyle/>
                    <a:p>
                      <a:pPr algn="l" fontAlgn="t">
                        <a:buNone/>
                      </a:pPr>
                      <a:r>
                        <a:rPr lang="en-US" sz="1400">
                          <a:effectLst/>
                        </a:rPr>
                        <a:t>Wednesday, December 10</a:t>
                      </a:r>
                    </a:p>
                  </a:txBody>
                  <a:tcPr marL="42730" marR="42730" marT="21365" marB="213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a:effectLst/>
                        </a:rPr>
                        <a:t>5:30-7:30p</a:t>
                      </a:r>
                    </a:p>
                    <a:p>
                      <a:pPr algn="l" fontAlgn="t">
                        <a:buNone/>
                      </a:pPr>
                      <a:endParaRPr lang="en-US" sz="1400">
                        <a:effectLst/>
                      </a:endParaRPr>
                    </a:p>
                  </a:txBody>
                  <a:tcPr marL="42730" marR="42730" marT="21365" marB="213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buNone/>
                      </a:pPr>
                      <a:r>
                        <a:rPr lang="en-US" sz="1400">
                          <a:effectLst/>
                        </a:rPr>
                        <a:t>Charlton Public Library -- 40 Main St, Charlton, MA  01507 </a:t>
                      </a:r>
                    </a:p>
                  </a:txBody>
                  <a:tcPr marL="42730" marR="42730" marT="21365" marB="213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1005060"/>
                  </a:ext>
                </a:extLst>
              </a:tr>
              <a:tr h="497148">
                <a:tc>
                  <a:txBody>
                    <a:bodyPr/>
                    <a:lstStyle/>
                    <a:p>
                      <a:pPr algn="l" fontAlgn="t">
                        <a:buNone/>
                      </a:pPr>
                      <a:r>
                        <a:rPr lang="en-US" sz="1400">
                          <a:effectLst/>
                        </a:rPr>
                        <a:t>Monday, December 15</a:t>
                      </a:r>
                    </a:p>
                  </a:txBody>
                  <a:tcPr marL="42730" marR="42730" marT="21365" marB="213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a:effectLst/>
                        </a:rPr>
                        <a:t>5:30-7:30p</a:t>
                      </a:r>
                    </a:p>
                    <a:p>
                      <a:pPr algn="l" fontAlgn="t">
                        <a:buNone/>
                      </a:pPr>
                      <a:endParaRPr lang="en-US" sz="1400">
                        <a:effectLst/>
                      </a:endParaRPr>
                    </a:p>
                  </a:txBody>
                  <a:tcPr marL="42730" marR="42730" marT="21365" marB="213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buNone/>
                      </a:pPr>
                      <a:r>
                        <a:rPr lang="en-US" sz="1400">
                          <a:effectLst/>
                        </a:rPr>
                        <a:t>Northern Essex Community College - Haverhill Campus -- 100 Elliott St, Haverhill, MA  01830</a:t>
                      </a:r>
                    </a:p>
                  </a:txBody>
                  <a:tcPr marL="42730" marR="42730" marT="21365" marB="213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1236513"/>
                  </a:ext>
                </a:extLst>
              </a:tr>
            </a:tbl>
          </a:graphicData>
        </a:graphic>
      </p:graphicFrame>
      <p:sp>
        <p:nvSpPr>
          <p:cNvPr id="9" name="TextBox 8">
            <a:extLst>
              <a:ext uri="{FF2B5EF4-FFF2-40B4-BE49-F238E27FC236}">
                <a16:creationId xmlns:a16="http://schemas.microsoft.com/office/drawing/2014/main" id="{793B5EE7-EB57-3B66-158C-0B0E899E373F}"/>
              </a:ext>
            </a:extLst>
          </p:cNvPr>
          <p:cNvSpPr txBox="1"/>
          <p:nvPr/>
        </p:nvSpPr>
        <p:spPr>
          <a:xfrm>
            <a:off x="969811" y="4802724"/>
            <a:ext cx="9734551" cy="1323439"/>
          </a:xfrm>
          <a:prstGeom prst="rect">
            <a:avLst/>
          </a:prstGeom>
          <a:noFill/>
          <a:ln w="6350">
            <a:noFill/>
            <a:miter lim="800000"/>
          </a:ln>
        </p:spPr>
        <p:txBody>
          <a:bodyPr wrap="square">
            <a:spAutoFit/>
          </a:bodyPr>
          <a:lstStyle/>
          <a:p>
            <a:pPr marL="0" indent="0">
              <a:buNone/>
            </a:pPr>
            <a:r>
              <a:rPr lang="en-US" sz="1600" b="1"/>
              <a:t>We invite listening session participants to provide feedback on any of the following prompts:</a:t>
            </a:r>
          </a:p>
          <a:p>
            <a:pPr marL="0" indent="0">
              <a:buNone/>
            </a:pPr>
            <a:endParaRPr lang="en-US" sz="1600"/>
          </a:p>
          <a:p>
            <a:pPr marL="285750" indent="-285750">
              <a:buFont typeface="Arial" panose="020B0604020202020204" pitchFamily="34" charset="0"/>
              <a:buChar char="•"/>
            </a:pPr>
            <a:r>
              <a:rPr lang="en-US" sz="1600"/>
              <a:t>What suggestions do have for short and long-term strategies to address federal cuts to SNAP?</a:t>
            </a:r>
          </a:p>
          <a:p>
            <a:pPr marL="285750" indent="-285750">
              <a:buFont typeface="Arial" panose="020B0604020202020204" pitchFamily="34" charset="0"/>
              <a:buChar char="•"/>
            </a:pPr>
            <a:r>
              <a:rPr lang="en-US" sz="1600"/>
              <a:t>What are the key considerations the task force should address in forming recommendations?</a:t>
            </a:r>
          </a:p>
          <a:p>
            <a:pPr marL="285750" indent="-285750">
              <a:buFont typeface="Arial" panose="020B0604020202020204" pitchFamily="34" charset="0"/>
              <a:buChar char="•"/>
            </a:pPr>
            <a:r>
              <a:rPr lang="en-US" sz="1600"/>
              <a:t>What would help the residents in your community be food secure in light of federal cuts?</a:t>
            </a:r>
          </a:p>
        </p:txBody>
      </p:sp>
      <p:sp>
        <p:nvSpPr>
          <p:cNvPr id="10" name="Rectangle 9">
            <a:extLst>
              <a:ext uri="{FF2B5EF4-FFF2-40B4-BE49-F238E27FC236}">
                <a16:creationId xmlns:a16="http://schemas.microsoft.com/office/drawing/2014/main" id="{C285E953-F80C-B8AF-500F-2B5452BFF171}"/>
              </a:ext>
            </a:extLst>
          </p:cNvPr>
          <p:cNvSpPr/>
          <p:nvPr/>
        </p:nvSpPr>
        <p:spPr>
          <a:xfrm>
            <a:off x="4076700" y="6657975"/>
            <a:ext cx="4114800" cy="190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0450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F2659-59D0-8844-ABC6-0EA1C3013F3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8B4ACD-CB3F-DFBC-2B60-6E0EA77F6390}"/>
              </a:ext>
            </a:extLst>
          </p:cNvPr>
          <p:cNvSpPr>
            <a:spLocks noGrp="1"/>
          </p:cNvSpPr>
          <p:nvPr>
            <p:ph type="title"/>
          </p:nvPr>
        </p:nvSpPr>
        <p:spPr>
          <a:xfrm>
            <a:off x="2893929" y="2751892"/>
            <a:ext cx="8181508" cy="677108"/>
          </a:xfrm>
        </p:spPr>
        <p:txBody>
          <a:bodyPr/>
          <a:lstStyle/>
          <a:p>
            <a:r>
              <a:rPr lang="en-US"/>
              <a:t>Next steps</a:t>
            </a:r>
          </a:p>
        </p:txBody>
      </p:sp>
      <p:sp>
        <p:nvSpPr>
          <p:cNvPr id="2" name="Rectangle 1">
            <a:extLst>
              <a:ext uri="{FF2B5EF4-FFF2-40B4-BE49-F238E27FC236}">
                <a16:creationId xmlns:a16="http://schemas.microsoft.com/office/drawing/2014/main" id="{F034D0EA-DDFC-B675-D745-B4BA3A587CA6}"/>
              </a:ext>
            </a:extLst>
          </p:cNvPr>
          <p:cNvSpPr/>
          <p:nvPr/>
        </p:nvSpPr>
        <p:spPr>
          <a:xfrm>
            <a:off x="4076700" y="6657975"/>
            <a:ext cx="4114800" cy="190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4129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41CA6-EA53-D0E9-98BD-42B087F187C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B0F4B2-3B5F-F3C5-F656-B0ECEA683DC8}"/>
              </a:ext>
            </a:extLst>
          </p:cNvPr>
          <p:cNvSpPr>
            <a:spLocks noGrp="1"/>
          </p:cNvSpPr>
          <p:nvPr>
            <p:ph idx="1"/>
          </p:nvPr>
        </p:nvSpPr>
        <p:spPr>
          <a:xfrm>
            <a:off x="544286" y="1179522"/>
            <a:ext cx="10515600" cy="4578176"/>
          </a:xfrm>
        </p:spPr>
        <p:txBody>
          <a:bodyPr vert="horz" wrap="square" lIns="0" tIns="0" rIns="0" bIns="0" rtlCol="0" anchor="t">
            <a:spAutoFit/>
          </a:bodyPr>
          <a:lstStyle/>
          <a:p>
            <a:pPr lvl="2"/>
            <a:endParaRPr lang="en-US">
              <a:cs typeface="Arial"/>
            </a:endParaRPr>
          </a:p>
          <a:p>
            <a:pPr lvl="3"/>
            <a:r>
              <a:rPr lang="en-US">
                <a:cs typeface="Arial"/>
              </a:rPr>
              <a:t>Working Group Meetings</a:t>
            </a:r>
          </a:p>
          <a:p>
            <a:pPr lvl="4">
              <a:buFont typeface="Arial" panose="020B0604020202020204" pitchFamily="34" charset="0"/>
              <a:buChar char="•"/>
            </a:pPr>
            <a:r>
              <a:rPr lang="en-US">
                <a:cs typeface="Arial"/>
              </a:rPr>
              <a:t>Dec 8</a:t>
            </a:r>
            <a:r>
              <a:rPr lang="en-US" baseline="30000">
                <a:cs typeface="Arial"/>
              </a:rPr>
              <a:t>th</a:t>
            </a:r>
            <a:r>
              <a:rPr lang="en-US">
                <a:cs typeface="Arial"/>
              </a:rPr>
              <a:t> at 2p – Immigrant sub-work group meeting</a:t>
            </a:r>
          </a:p>
          <a:p>
            <a:pPr lvl="4">
              <a:buFont typeface="Arial" panose="020B0604020202020204" pitchFamily="34" charset="0"/>
              <a:buChar char="•"/>
            </a:pPr>
            <a:r>
              <a:rPr lang="en-US">
                <a:cs typeface="Arial"/>
              </a:rPr>
              <a:t>Dec 9</a:t>
            </a:r>
            <a:r>
              <a:rPr lang="en-US" baseline="30000">
                <a:cs typeface="Arial"/>
              </a:rPr>
              <a:t>th</a:t>
            </a:r>
            <a:r>
              <a:rPr lang="en-US">
                <a:cs typeface="Arial"/>
              </a:rPr>
              <a:t> at 10a – Older adults and people with disabilities sub-work group meeting</a:t>
            </a:r>
          </a:p>
          <a:p>
            <a:pPr lvl="4">
              <a:buFont typeface="Arial" panose="020B0604020202020204" pitchFamily="34" charset="0"/>
              <a:buChar char="•"/>
            </a:pPr>
            <a:r>
              <a:rPr lang="en-US">
                <a:cs typeface="Arial"/>
              </a:rPr>
              <a:t>Dec 11</a:t>
            </a:r>
            <a:r>
              <a:rPr lang="en-US" baseline="30000">
                <a:cs typeface="Arial"/>
              </a:rPr>
              <a:t>th</a:t>
            </a:r>
            <a:r>
              <a:rPr lang="en-US">
                <a:cs typeface="Arial"/>
              </a:rPr>
              <a:t> at 3p – Families with children sub-work group meeting</a:t>
            </a:r>
          </a:p>
          <a:p>
            <a:pPr lvl="4">
              <a:buFont typeface="Arial" panose="020B0604020202020204" pitchFamily="34" charset="0"/>
              <a:buChar char="•"/>
            </a:pPr>
            <a:r>
              <a:rPr lang="en-US">
                <a:cs typeface="Arial"/>
              </a:rPr>
              <a:t>Dec 12</a:t>
            </a:r>
            <a:r>
              <a:rPr lang="en-US" baseline="30000">
                <a:cs typeface="Arial"/>
              </a:rPr>
              <a:t>th</a:t>
            </a:r>
            <a:r>
              <a:rPr lang="en-US">
                <a:cs typeface="Arial"/>
              </a:rPr>
              <a:t> at 1p – Funding opportunities working group meeting</a:t>
            </a:r>
          </a:p>
          <a:p>
            <a:pPr lvl="3"/>
            <a:r>
              <a:rPr lang="en-US">
                <a:cs typeface="Arial"/>
              </a:rPr>
              <a:t>Listening Sessions</a:t>
            </a:r>
          </a:p>
          <a:p>
            <a:pPr lvl="4" fontAlgn="t">
              <a:buFont typeface="Arial" panose="020B0604020202020204" pitchFamily="34" charset="0"/>
              <a:buChar char="•"/>
            </a:pPr>
            <a:r>
              <a:rPr lang="en-US"/>
              <a:t>Tuesday, December 9</a:t>
            </a:r>
            <a:r>
              <a:rPr lang="en-US" baseline="30000"/>
              <a:t>th</a:t>
            </a:r>
            <a:r>
              <a:rPr lang="en-US"/>
              <a:t>,5:00-7:00p, Springfield Technical Community College -- 1 Armory St. Springfield, MA 01105</a:t>
            </a:r>
          </a:p>
          <a:p>
            <a:pPr lvl="4" fontAlgn="t">
              <a:buFont typeface="Arial" panose="020B0604020202020204" pitchFamily="34" charset="0"/>
              <a:buChar char="•"/>
            </a:pPr>
            <a:r>
              <a:rPr lang="en-US"/>
              <a:t>Wednesday, December 10, 5:30-7:30p, Charlton Public Library -- 40 Main St, Charlton, MA  01507 </a:t>
            </a:r>
          </a:p>
          <a:p>
            <a:pPr lvl="4" fontAlgn="t">
              <a:buFont typeface="Arial" panose="020B0604020202020204" pitchFamily="34" charset="0"/>
              <a:buChar char="•"/>
            </a:pPr>
            <a:r>
              <a:rPr lang="en-US"/>
              <a:t>Monday, December 15, 5:30-7:30p, Northern Essex Community College - Haverhill Campus -- 100 Elliott St, Haverhill, MA  01830</a:t>
            </a:r>
            <a:endParaRPr lang="en-US">
              <a:cs typeface="Arial"/>
            </a:endParaRPr>
          </a:p>
          <a:p>
            <a:pPr lvl="3"/>
            <a:r>
              <a:rPr lang="en-US">
                <a:cs typeface="Arial"/>
              </a:rPr>
              <a:t>Anti-Hunger Task Force next meeting: January 29, 2026 from 3:30-5p</a:t>
            </a:r>
          </a:p>
          <a:p>
            <a:pPr lvl="3"/>
            <a:endParaRPr lang="en-US">
              <a:highlight>
                <a:srgbClr val="FFFF00"/>
              </a:highlight>
              <a:cs typeface="Arial"/>
            </a:endParaRPr>
          </a:p>
        </p:txBody>
      </p:sp>
      <p:sp>
        <p:nvSpPr>
          <p:cNvPr id="3" name="Title 2">
            <a:extLst>
              <a:ext uri="{FF2B5EF4-FFF2-40B4-BE49-F238E27FC236}">
                <a16:creationId xmlns:a16="http://schemas.microsoft.com/office/drawing/2014/main" id="{BDB25E85-E506-50D0-CEC3-51CC7E893114}"/>
              </a:ext>
            </a:extLst>
          </p:cNvPr>
          <p:cNvSpPr>
            <a:spLocks noGrp="1"/>
          </p:cNvSpPr>
          <p:nvPr>
            <p:ph type="title"/>
          </p:nvPr>
        </p:nvSpPr>
        <p:spPr>
          <a:xfrm>
            <a:off x="695742" y="355599"/>
            <a:ext cx="10515600" cy="650875"/>
          </a:xfrm>
        </p:spPr>
        <p:txBody>
          <a:bodyPr/>
          <a:lstStyle/>
          <a:p>
            <a:r>
              <a:rPr lang="en-US" sz="2000"/>
              <a:t>Next steps</a:t>
            </a:r>
          </a:p>
        </p:txBody>
      </p:sp>
      <p:sp>
        <p:nvSpPr>
          <p:cNvPr id="4" name="Rectangle 3">
            <a:extLst>
              <a:ext uri="{FF2B5EF4-FFF2-40B4-BE49-F238E27FC236}">
                <a16:creationId xmlns:a16="http://schemas.microsoft.com/office/drawing/2014/main" id="{314F2EB5-BCA3-73E0-9FE6-96F3D2E99015}"/>
              </a:ext>
            </a:extLst>
          </p:cNvPr>
          <p:cNvSpPr/>
          <p:nvPr/>
        </p:nvSpPr>
        <p:spPr>
          <a:xfrm>
            <a:off x="4076700" y="6657975"/>
            <a:ext cx="4114800" cy="190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7532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658D75-C558-BE4F-4D77-C038CA7FACA0}"/>
              </a:ext>
            </a:extLst>
          </p:cNvPr>
          <p:cNvSpPr>
            <a:spLocks noGrp="1"/>
          </p:cNvSpPr>
          <p:nvPr>
            <p:ph idx="1"/>
          </p:nvPr>
        </p:nvSpPr>
        <p:spPr>
          <a:xfrm>
            <a:off x="838200" y="1293962"/>
            <a:ext cx="10515600" cy="3070071"/>
          </a:xfrm>
        </p:spPr>
        <p:txBody>
          <a:bodyPr/>
          <a:lstStyle/>
          <a:p>
            <a:pPr marL="342900" indent="-342900">
              <a:buFont typeface="+mj-lt"/>
              <a:buAutoNum type="arabicPeriod"/>
            </a:pPr>
            <a:r>
              <a:rPr lang="en-US"/>
              <a:t>Thank you for your work during the shutdown</a:t>
            </a:r>
          </a:p>
          <a:p>
            <a:pPr marL="342900" indent="-342900">
              <a:buFont typeface="+mj-lt"/>
              <a:buAutoNum type="arabicPeriod"/>
            </a:pPr>
            <a:r>
              <a:rPr lang="en-US"/>
              <a:t>Federal updates</a:t>
            </a:r>
          </a:p>
          <a:p>
            <a:pPr marL="342900" indent="-342900">
              <a:buFont typeface="+mj-lt"/>
              <a:buAutoNum type="arabicPeriod"/>
            </a:pPr>
            <a:r>
              <a:rPr lang="en-US"/>
              <a:t>Working Group Feedback and Recommendations</a:t>
            </a:r>
          </a:p>
          <a:p>
            <a:pPr marL="342900" indent="-342900">
              <a:buFont typeface="+mj-lt"/>
              <a:buAutoNum type="arabicPeriod"/>
            </a:pPr>
            <a:r>
              <a:rPr lang="en-US"/>
              <a:t>Listening Sessions</a:t>
            </a:r>
          </a:p>
          <a:p>
            <a:pPr marL="342900" indent="-342900">
              <a:buFont typeface="+mj-lt"/>
              <a:buAutoNum type="arabicPeriod"/>
            </a:pPr>
            <a:r>
              <a:rPr lang="en-US"/>
              <a:t>Next steps</a:t>
            </a:r>
          </a:p>
          <a:p>
            <a:pPr marL="0" indent="0">
              <a:buNone/>
            </a:pPr>
            <a:endParaRPr lang="en-US"/>
          </a:p>
          <a:p>
            <a:pPr marL="0" indent="0">
              <a:buNone/>
            </a:pPr>
            <a:endParaRPr lang="en-US">
              <a:highlight>
                <a:srgbClr val="FFFF00"/>
              </a:highlight>
            </a:endParaRPr>
          </a:p>
          <a:p>
            <a:pPr lvl="1"/>
            <a:endParaRPr lang="en-US"/>
          </a:p>
          <a:p>
            <a:endParaRPr lang="en-US"/>
          </a:p>
        </p:txBody>
      </p:sp>
      <p:sp>
        <p:nvSpPr>
          <p:cNvPr id="3" name="Title 2">
            <a:extLst>
              <a:ext uri="{FF2B5EF4-FFF2-40B4-BE49-F238E27FC236}">
                <a16:creationId xmlns:a16="http://schemas.microsoft.com/office/drawing/2014/main" id="{C2A1C4C2-FB61-22A0-2CFA-D84E43B0BB98}"/>
              </a:ext>
            </a:extLst>
          </p:cNvPr>
          <p:cNvSpPr>
            <a:spLocks noGrp="1"/>
          </p:cNvSpPr>
          <p:nvPr>
            <p:ph type="title"/>
          </p:nvPr>
        </p:nvSpPr>
        <p:spPr>
          <a:xfrm>
            <a:off x="573333" y="407903"/>
            <a:ext cx="10515600" cy="650875"/>
          </a:xfrm>
        </p:spPr>
        <p:txBody>
          <a:bodyPr/>
          <a:lstStyle/>
          <a:p>
            <a:r>
              <a:rPr lang="en-US" sz="2000"/>
              <a:t>Agenda</a:t>
            </a:r>
          </a:p>
        </p:txBody>
      </p:sp>
      <p:sp>
        <p:nvSpPr>
          <p:cNvPr id="6" name="Rectangle 5">
            <a:extLst>
              <a:ext uri="{FF2B5EF4-FFF2-40B4-BE49-F238E27FC236}">
                <a16:creationId xmlns:a16="http://schemas.microsoft.com/office/drawing/2014/main" id="{3DB3A1AA-4B57-757E-60AE-9F2637E7B351}"/>
              </a:ext>
            </a:extLst>
          </p:cNvPr>
          <p:cNvSpPr/>
          <p:nvPr/>
        </p:nvSpPr>
        <p:spPr>
          <a:xfrm>
            <a:off x="4095750" y="6657975"/>
            <a:ext cx="4162425" cy="190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6424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19B0CEE-0D62-062A-FEC4-207D8D302552}"/>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AAFBA8EF-3BBD-F2B3-8F73-17B52938B457}"/>
              </a:ext>
            </a:extLst>
          </p:cNvPr>
          <p:cNvSpPr>
            <a:spLocks noGrp="1"/>
          </p:cNvSpPr>
          <p:nvPr>
            <p:ph type="title"/>
          </p:nvPr>
        </p:nvSpPr>
        <p:spPr/>
        <p:txBody>
          <a:bodyPr/>
          <a:lstStyle/>
          <a:p>
            <a:r>
              <a:rPr lang="en-US"/>
              <a:t>Federal Updates</a:t>
            </a:r>
          </a:p>
        </p:txBody>
      </p:sp>
      <p:sp>
        <p:nvSpPr>
          <p:cNvPr id="4" name="Rectangle 3">
            <a:extLst>
              <a:ext uri="{FF2B5EF4-FFF2-40B4-BE49-F238E27FC236}">
                <a16:creationId xmlns:a16="http://schemas.microsoft.com/office/drawing/2014/main" id="{A39A5285-6094-847B-54D8-E2EBF68DA0B9}"/>
              </a:ext>
            </a:extLst>
          </p:cNvPr>
          <p:cNvSpPr/>
          <p:nvPr/>
        </p:nvSpPr>
        <p:spPr>
          <a:xfrm>
            <a:off x="4076700" y="6648449"/>
            <a:ext cx="4114800" cy="2000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1759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42DC54-27B7-244E-5C0A-AC687811E901}"/>
              </a:ext>
            </a:extLst>
          </p:cNvPr>
          <p:cNvSpPr>
            <a:spLocks noGrp="1"/>
          </p:cNvSpPr>
          <p:nvPr>
            <p:ph type="title"/>
          </p:nvPr>
        </p:nvSpPr>
        <p:spPr/>
        <p:txBody>
          <a:bodyPr/>
          <a:lstStyle/>
          <a:p>
            <a:r>
              <a:rPr lang="en-US"/>
              <a:t>SNAP Updates</a:t>
            </a:r>
          </a:p>
        </p:txBody>
      </p:sp>
      <p:sp>
        <p:nvSpPr>
          <p:cNvPr id="5" name="Content Placeholder 4">
            <a:extLst>
              <a:ext uri="{FF2B5EF4-FFF2-40B4-BE49-F238E27FC236}">
                <a16:creationId xmlns:a16="http://schemas.microsoft.com/office/drawing/2014/main" id="{4A2690D0-1597-C8D0-3F25-D48A36FFE093}"/>
              </a:ext>
            </a:extLst>
          </p:cNvPr>
          <p:cNvSpPr>
            <a:spLocks noGrp="1"/>
          </p:cNvSpPr>
          <p:nvPr>
            <p:ph sz="quarter" idx="11"/>
          </p:nvPr>
        </p:nvSpPr>
        <p:spPr>
          <a:xfrm>
            <a:off x="487362" y="1200775"/>
            <a:ext cx="11082528" cy="5139869"/>
          </a:xfrm>
        </p:spPr>
        <p:txBody>
          <a:bodyPr vert="horz" wrap="square" lIns="0" tIns="0" rIns="0" bIns="0" rtlCol="0" anchor="t">
            <a:spAutoFit/>
          </a:bodyPr>
          <a:lstStyle/>
          <a:p>
            <a:r>
              <a:rPr lang="en-US" sz="1600" b="1"/>
              <a:t>Non-citizen eligibility &amp; immigrant access to benefits:</a:t>
            </a:r>
          </a:p>
          <a:p>
            <a:pPr lvl="1">
              <a:buFont typeface="Arial" panose="020B0604020202020204" pitchFamily="34" charset="0"/>
              <a:buChar char="•"/>
            </a:pPr>
            <a:r>
              <a:rPr lang="en-US" sz="1600"/>
              <a:t>The Trump Administration issued guidance implementation guidance on October 31</a:t>
            </a:r>
            <a:r>
              <a:rPr lang="en-US" sz="1600" baseline="30000"/>
              <a:t>st</a:t>
            </a:r>
            <a:r>
              <a:rPr lang="en-US" sz="1600"/>
              <a:t> related to non-citizen eligibility changes, one day before states were expected to fully implement the changes. Attorney General Campbell joined a multi-state lawsuit suing USDA for illegally cutting off certain legal permanent residents.</a:t>
            </a:r>
            <a:endParaRPr lang="en-US" sz="1600">
              <a:cs typeface="Arial"/>
            </a:endParaRPr>
          </a:p>
          <a:p>
            <a:pPr lvl="1">
              <a:buFont typeface="Arial" panose="020B0604020202020204" pitchFamily="34" charset="0"/>
              <a:buChar char="•"/>
            </a:pPr>
            <a:r>
              <a:rPr lang="en-US" sz="1600"/>
              <a:t>Additionally, the Trump Administration posted a proposed change to the “public charge” rule to expand the definition of inadmissibility for permanent residency, which, if enacted, will likely impact SNAP participation among eligible immigrants. </a:t>
            </a:r>
          </a:p>
          <a:p>
            <a:r>
              <a:rPr lang="en-US" sz="1600" b="1"/>
              <a:t>Administrative funding</a:t>
            </a:r>
          </a:p>
          <a:p>
            <a:pPr lvl="1">
              <a:buFont typeface="Arial" panose="020B0604020202020204" pitchFamily="34" charset="0"/>
              <a:buChar char="•"/>
            </a:pPr>
            <a:r>
              <a:rPr lang="en-US" sz="1600"/>
              <a:t>USDA Secretary Rollins threatened to withhold administrative funding to states, including Massachusetts, who have not turned over certain data to the federal government. Massachusetts has not received notice from USDA on the withholding of funds. AG Campbell joined a multi-state lawsuit over a similar data request; a judge ruled in favor of the states and issued a preliminary injunction on Oct 15</a:t>
            </a:r>
            <a:r>
              <a:rPr lang="en-US" sz="1600" baseline="30000"/>
              <a:t>th</a:t>
            </a:r>
            <a:r>
              <a:rPr lang="en-US" sz="1600"/>
              <a:t>.</a:t>
            </a:r>
          </a:p>
          <a:p>
            <a:r>
              <a:rPr lang="en-US" sz="1600" b="1"/>
              <a:t>Payment Error Rate</a:t>
            </a:r>
          </a:p>
          <a:p>
            <a:pPr lvl="1">
              <a:buFont typeface="Arial" panose="020B0604020202020204" pitchFamily="34" charset="0"/>
              <a:buChar char="•"/>
            </a:pPr>
            <a:r>
              <a:rPr lang="en-US" sz="1600"/>
              <a:t>This week Massachusetts submitted two waiver requests to USDA that focus on ensuring accuracy measures tied to severe federal penalties only include factors within DTA’s control. If approved, these waivers would:</a:t>
            </a:r>
          </a:p>
          <a:p>
            <a:pPr marL="814387" lvl="2" indent="-342900">
              <a:buFont typeface="+mj-lt"/>
              <a:buAutoNum type="arabicPeriod"/>
            </a:pPr>
            <a:r>
              <a:rPr lang="en-US" sz="1600"/>
              <a:t>Exclude October and November 2025 from PER calculation given multiple USDA guidance shifts on benefit administration during the shutdown; </a:t>
            </a:r>
          </a:p>
          <a:p>
            <a:pPr marL="814387" lvl="2" indent="-342900">
              <a:buFont typeface="+mj-lt"/>
              <a:buAutoNum type="arabicPeriod"/>
            </a:pPr>
            <a:r>
              <a:rPr lang="en-US" sz="1600"/>
              <a:t>Exclude client caused errors from PER calculation	</a:t>
            </a:r>
          </a:p>
          <a:p>
            <a:endParaRPr lang="en-US" sz="1600"/>
          </a:p>
        </p:txBody>
      </p:sp>
      <p:sp>
        <p:nvSpPr>
          <p:cNvPr id="7" name="Rectangle 6">
            <a:extLst>
              <a:ext uri="{FF2B5EF4-FFF2-40B4-BE49-F238E27FC236}">
                <a16:creationId xmlns:a16="http://schemas.microsoft.com/office/drawing/2014/main" id="{0863D7E3-D53E-C913-93EA-5BB4AF7B3F6A}"/>
              </a:ext>
            </a:extLst>
          </p:cNvPr>
          <p:cNvSpPr/>
          <p:nvPr/>
        </p:nvSpPr>
        <p:spPr>
          <a:xfrm>
            <a:off x="4076700" y="6657975"/>
            <a:ext cx="4114800" cy="190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390687"/>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138D5B-61D4-EBEB-CF1F-A348737E608B}"/>
              </a:ext>
            </a:extLst>
          </p:cNvPr>
          <p:cNvSpPr>
            <a:spLocks noGrp="1"/>
          </p:cNvSpPr>
          <p:nvPr>
            <p:ph type="title"/>
          </p:nvPr>
        </p:nvSpPr>
        <p:spPr>
          <a:xfrm>
            <a:off x="2912979" y="2521717"/>
            <a:ext cx="8181508" cy="1354217"/>
          </a:xfrm>
        </p:spPr>
        <p:txBody>
          <a:bodyPr/>
          <a:lstStyle/>
          <a:p>
            <a:r>
              <a:rPr lang="en-US"/>
              <a:t>Working Group Feedback &amp; Recommendations</a:t>
            </a:r>
          </a:p>
        </p:txBody>
      </p:sp>
      <p:sp>
        <p:nvSpPr>
          <p:cNvPr id="4" name="Rectangle 3">
            <a:extLst>
              <a:ext uri="{FF2B5EF4-FFF2-40B4-BE49-F238E27FC236}">
                <a16:creationId xmlns:a16="http://schemas.microsoft.com/office/drawing/2014/main" id="{1758BA93-5173-B18E-89DD-CA402D6331DC}"/>
              </a:ext>
            </a:extLst>
          </p:cNvPr>
          <p:cNvSpPr/>
          <p:nvPr/>
        </p:nvSpPr>
        <p:spPr>
          <a:xfrm>
            <a:off x="4076700" y="6657975"/>
            <a:ext cx="4114800" cy="190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3677271"/>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7382763-564B-2750-46F0-1B7A6B73DABC}"/>
              </a:ext>
            </a:extLst>
          </p:cNvPr>
          <p:cNvSpPr/>
          <p:nvPr/>
        </p:nvSpPr>
        <p:spPr>
          <a:xfrm>
            <a:off x="279133" y="1264198"/>
            <a:ext cx="11740824" cy="2162391"/>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 name="Title 1">
            <a:extLst>
              <a:ext uri="{FF2B5EF4-FFF2-40B4-BE49-F238E27FC236}">
                <a16:creationId xmlns:a16="http://schemas.microsoft.com/office/drawing/2014/main" id="{8B3F1F05-6FDB-18D1-95F2-40E9A71B3EA6}"/>
              </a:ext>
            </a:extLst>
          </p:cNvPr>
          <p:cNvSpPr>
            <a:spLocks noGrp="1"/>
          </p:cNvSpPr>
          <p:nvPr>
            <p:ph type="title"/>
          </p:nvPr>
        </p:nvSpPr>
        <p:spPr/>
        <p:txBody>
          <a:bodyPr/>
          <a:lstStyle/>
          <a:p>
            <a:r>
              <a:rPr lang="en-US"/>
              <a:t>Overview and timeline</a:t>
            </a:r>
          </a:p>
        </p:txBody>
      </p:sp>
      <p:sp>
        <p:nvSpPr>
          <p:cNvPr id="5" name="TextBox 4">
            <a:extLst>
              <a:ext uri="{FF2B5EF4-FFF2-40B4-BE49-F238E27FC236}">
                <a16:creationId xmlns:a16="http://schemas.microsoft.com/office/drawing/2014/main" id="{D27F23AB-57DB-3DDA-29C0-4B905238ADD6}"/>
              </a:ext>
            </a:extLst>
          </p:cNvPr>
          <p:cNvSpPr txBox="1"/>
          <p:nvPr/>
        </p:nvSpPr>
        <p:spPr>
          <a:xfrm>
            <a:off x="8149296" y="2310055"/>
            <a:ext cx="3755161" cy="584775"/>
          </a:xfrm>
          <a:prstGeom prst="rect">
            <a:avLst/>
          </a:prstGeom>
          <a:noFill/>
          <a:ln w="6350">
            <a:noFill/>
            <a:miter lim="800000"/>
          </a:ln>
        </p:spPr>
        <p:txBody>
          <a:bodyPr wrap="square">
            <a:spAutoFit/>
          </a:bodyPr>
          <a:lstStyle/>
          <a:p>
            <a:pPr lvl="0" algn="ctr"/>
            <a:r>
              <a:rPr lang="en-US" sz="1600" b="1">
                <a:solidFill>
                  <a:schemeClr val="accent1">
                    <a:lumMod val="50000"/>
                  </a:schemeClr>
                </a:solidFill>
              </a:rPr>
              <a:t>Funding opportunities &amp; scaling solutions: Philanthropy &amp; advocacy</a:t>
            </a:r>
          </a:p>
        </p:txBody>
      </p:sp>
      <p:sp>
        <p:nvSpPr>
          <p:cNvPr id="6" name="TextBox 5">
            <a:extLst>
              <a:ext uri="{FF2B5EF4-FFF2-40B4-BE49-F238E27FC236}">
                <a16:creationId xmlns:a16="http://schemas.microsoft.com/office/drawing/2014/main" id="{D51D3EF8-C940-CCA5-C44F-B30AF86E9518}"/>
              </a:ext>
            </a:extLst>
          </p:cNvPr>
          <p:cNvSpPr txBox="1"/>
          <p:nvPr/>
        </p:nvSpPr>
        <p:spPr>
          <a:xfrm>
            <a:off x="287543" y="2326935"/>
            <a:ext cx="3920358" cy="954107"/>
          </a:xfrm>
          <a:prstGeom prst="rect">
            <a:avLst/>
          </a:prstGeom>
          <a:noFill/>
          <a:ln w="6350">
            <a:noFill/>
            <a:miter lim="800000"/>
          </a:ln>
        </p:spPr>
        <p:txBody>
          <a:bodyPr wrap="square">
            <a:spAutoFit/>
          </a:bodyPr>
          <a:lstStyle/>
          <a:p>
            <a:pPr marL="0" lvl="0" indent="0" algn="ctr">
              <a:buNone/>
            </a:pPr>
            <a:r>
              <a:rPr lang="en-US" sz="1400" b="1">
                <a:solidFill>
                  <a:schemeClr val="accent1">
                    <a:lumMod val="50000"/>
                  </a:schemeClr>
                </a:solidFill>
              </a:rPr>
              <a:t>Increasing access to food assistance for directly impacted populations </a:t>
            </a:r>
          </a:p>
          <a:p>
            <a:pPr marL="0" lvl="0" indent="0" algn="ctr">
              <a:buNone/>
            </a:pPr>
            <a:r>
              <a:rPr lang="en-US" sz="1400">
                <a:solidFill>
                  <a:schemeClr val="accent1">
                    <a:lumMod val="50000"/>
                  </a:schemeClr>
                </a:solidFill>
              </a:rPr>
              <a:t>(Subgroups on immigrants, families w/ children and persons with disabilities &amp; older adults)</a:t>
            </a:r>
          </a:p>
        </p:txBody>
      </p:sp>
      <p:sp>
        <p:nvSpPr>
          <p:cNvPr id="7" name="TextBox 6">
            <a:extLst>
              <a:ext uri="{FF2B5EF4-FFF2-40B4-BE49-F238E27FC236}">
                <a16:creationId xmlns:a16="http://schemas.microsoft.com/office/drawing/2014/main" id="{1C8C4382-894C-8A61-B230-08E5E0C7339A}"/>
              </a:ext>
            </a:extLst>
          </p:cNvPr>
          <p:cNvSpPr txBox="1"/>
          <p:nvPr/>
        </p:nvSpPr>
        <p:spPr>
          <a:xfrm>
            <a:off x="4541955" y="2311152"/>
            <a:ext cx="3108089" cy="523220"/>
          </a:xfrm>
          <a:prstGeom prst="rect">
            <a:avLst/>
          </a:prstGeom>
          <a:noFill/>
          <a:ln w="6350">
            <a:noFill/>
            <a:miter lim="800000"/>
          </a:ln>
        </p:spPr>
        <p:txBody>
          <a:bodyPr wrap="square">
            <a:spAutoFit/>
          </a:bodyPr>
          <a:lstStyle/>
          <a:p>
            <a:pPr lvl="0" algn="ctr"/>
            <a:r>
              <a:rPr lang="en-US" sz="1400" b="1">
                <a:solidFill>
                  <a:schemeClr val="accent1">
                    <a:lumMod val="50000"/>
                  </a:schemeClr>
                </a:solidFill>
              </a:rPr>
              <a:t>Building rural resiliency and sustaining local food systems</a:t>
            </a:r>
          </a:p>
        </p:txBody>
      </p:sp>
      <p:pic>
        <p:nvPicPr>
          <p:cNvPr id="8" name="Graphic 7" descr="Bank with solid fill">
            <a:extLst>
              <a:ext uri="{FF2B5EF4-FFF2-40B4-BE49-F238E27FC236}">
                <a16:creationId xmlns:a16="http://schemas.microsoft.com/office/drawing/2014/main" id="{722102AD-8807-4D95-AFB2-CA92508D3B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19904" y="1643918"/>
            <a:ext cx="666137" cy="666137"/>
          </a:xfrm>
          <a:prstGeom prst="rect">
            <a:avLst/>
          </a:prstGeom>
        </p:spPr>
      </p:pic>
      <p:pic>
        <p:nvPicPr>
          <p:cNvPr id="9" name="Graphic 8" descr="Farm scene with solid fill">
            <a:extLst>
              <a:ext uri="{FF2B5EF4-FFF2-40B4-BE49-F238E27FC236}">
                <a16:creationId xmlns:a16="http://schemas.microsoft.com/office/drawing/2014/main" id="{427674DA-DC47-6EF7-C824-5E3F581DBC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8800" y="1643918"/>
            <a:ext cx="666137" cy="666137"/>
          </a:xfrm>
          <a:prstGeom prst="rect">
            <a:avLst/>
          </a:prstGeom>
        </p:spPr>
      </p:pic>
      <p:pic>
        <p:nvPicPr>
          <p:cNvPr id="10" name="Graphic 9" descr="Grocery bag with solid fill">
            <a:extLst>
              <a:ext uri="{FF2B5EF4-FFF2-40B4-BE49-F238E27FC236}">
                <a16:creationId xmlns:a16="http://schemas.microsoft.com/office/drawing/2014/main" id="{77E5B1B9-B671-C044-ED3D-828A8AA7D6E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13522" y="1643918"/>
            <a:ext cx="666137" cy="666137"/>
          </a:xfrm>
          <a:prstGeom prst="rect">
            <a:avLst/>
          </a:prstGeom>
        </p:spPr>
      </p:pic>
      <p:graphicFrame>
        <p:nvGraphicFramePr>
          <p:cNvPr id="11" name="Diagram 10">
            <a:extLst>
              <a:ext uri="{FF2B5EF4-FFF2-40B4-BE49-F238E27FC236}">
                <a16:creationId xmlns:a16="http://schemas.microsoft.com/office/drawing/2014/main" id="{9DF5B891-4267-8F59-34E8-9E2B6D7080C2}"/>
              </a:ext>
            </a:extLst>
          </p:cNvPr>
          <p:cNvGraphicFramePr/>
          <p:nvPr>
            <p:extLst>
              <p:ext uri="{D42A27DB-BD31-4B8C-83A1-F6EECF244321}">
                <p14:modId xmlns:p14="http://schemas.microsoft.com/office/powerpoint/2010/main" val="3484339850"/>
              </p:ext>
            </p:extLst>
          </p:nvPr>
        </p:nvGraphicFramePr>
        <p:xfrm>
          <a:off x="172042" y="3978510"/>
          <a:ext cx="11657405" cy="255822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 name="TextBox 11">
            <a:extLst>
              <a:ext uri="{FF2B5EF4-FFF2-40B4-BE49-F238E27FC236}">
                <a16:creationId xmlns:a16="http://schemas.microsoft.com/office/drawing/2014/main" id="{AAECAD41-9CDC-C0F5-1A38-F576966AEBB3}"/>
              </a:ext>
            </a:extLst>
          </p:cNvPr>
          <p:cNvSpPr txBox="1"/>
          <p:nvPr/>
        </p:nvSpPr>
        <p:spPr>
          <a:xfrm>
            <a:off x="327258" y="3898229"/>
            <a:ext cx="3570972" cy="561062"/>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600" b="1" u="sng"/>
              <a:t>Timeline:</a:t>
            </a:r>
          </a:p>
        </p:txBody>
      </p:sp>
      <p:sp>
        <p:nvSpPr>
          <p:cNvPr id="13" name="TextBox 12">
            <a:extLst>
              <a:ext uri="{FF2B5EF4-FFF2-40B4-BE49-F238E27FC236}">
                <a16:creationId xmlns:a16="http://schemas.microsoft.com/office/drawing/2014/main" id="{2AC02218-0E20-1B06-944B-F475ECC2D81B}"/>
              </a:ext>
            </a:extLst>
          </p:cNvPr>
          <p:cNvSpPr txBox="1"/>
          <p:nvPr/>
        </p:nvSpPr>
        <p:spPr>
          <a:xfrm>
            <a:off x="404486" y="1336827"/>
            <a:ext cx="3570972" cy="561062"/>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600" b="1" u="sng"/>
              <a:t>Working Groups:</a:t>
            </a:r>
          </a:p>
        </p:txBody>
      </p:sp>
    </p:spTree>
    <p:extLst>
      <p:ext uri="{BB962C8B-B14F-4D97-AF65-F5344CB8AC3E}">
        <p14:creationId xmlns:p14="http://schemas.microsoft.com/office/powerpoint/2010/main" val="401641797"/>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AED23-6818-3213-0EA3-132E85AA6FD8}"/>
              </a:ext>
            </a:extLst>
          </p:cNvPr>
          <p:cNvSpPr>
            <a:spLocks noGrp="1"/>
          </p:cNvSpPr>
          <p:nvPr>
            <p:ph type="title"/>
          </p:nvPr>
        </p:nvSpPr>
        <p:spPr>
          <a:xfrm>
            <a:off x="96253" y="172212"/>
            <a:ext cx="11060901" cy="731520"/>
          </a:xfrm>
        </p:spPr>
        <p:txBody>
          <a:bodyPr/>
          <a:lstStyle/>
          <a:p>
            <a:r>
              <a:rPr lang="en-US"/>
              <a:t>Increasing Access to Food Assistance Feedback &amp; Recommendations (1/2)</a:t>
            </a:r>
          </a:p>
        </p:txBody>
      </p:sp>
      <p:sp>
        <p:nvSpPr>
          <p:cNvPr id="3" name="Content Placeholder 2">
            <a:extLst>
              <a:ext uri="{FF2B5EF4-FFF2-40B4-BE49-F238E27FC236}">
                <a16:creationId xmlns:a16="http://schemas.microsoft.com/office/drawing/2014/main" id="{5B963985-6ABA-8EB4-E5C5-6CA01E3069B4}"/>
              </a:ext>
            </a:extLst>
          </p:cNvPr>
          <p:cNvSpPr>
            <a:spLocks noGrp="1"/>
          </p:cNvSpPr>
          <p:nvPr>
            <p:ph sz="quarter" idx="11"/>
          </p:nvPr>
        </p:nvSpPr>
        <p:spPr>
          <a:xfrm>
            <a:off x="447710" y="1238029"/>
            <a:ext cx="11333163" cy="5209118"/>
          </a:xfrm>
        </p:spPr>
        <p:txBody>
          <a:bodyPr/>
          <a:lstStyle/>
          <a:p>
            <a:r>
              <a:rPr lang="en-US" b="1"/>
              <a:t>Supporting DTA infrastructure and clients</a:t>
            </a:r>
          </a:p>
          <a:p>
            <a:pPr lvl="1">
              <a:buFont typeface="Courier New" panose="02070309020205020404" pitchFamily="49" charset="0"/>
              <a:buChar char="o"/>
            </a:pPr>
            <a:r>
              <a:rPr lang="en-US"/>
              <a:t>Invest in DTA to help reduce the error rate and see that eligible clients maintain their SNAP benefits, including through support for staffing and IT systems</a:t>
            </a:r>
          </a:p>
          <a:p>
            <a:pPr lvl="1">
              <a:buFont typeface="Courier New" panose="02070309020205020404" pitchFamily="49" charset="0"/>
              <a:buChar char="o"/>
            </a:pPr>
            <a:r>
              <a:rPr lang="en-US"/>
              <a:t>Conduct robust outreach to ensure clients and communities are aware of the changes, including </a:t>
            </a:r>
          </a:p>
          <a:p>
            <a:pPr lvl="2"/>
            <a:r>
              <a:rPr lang="en-US"/>
              <a:t>Awareness of benefits for kids and mixed-immigrant families keeping kids’ benefits</a:t>
            </a:r>
          </a:p>
          <a:p>
            <a:pPr lvl="2"/>
            <a:r>
              <a:rPr lang="en-US"/>
              <a:t>Expanding the number of Councils on Aging that participate as SNAP outreach partners</a:t>
            </a:r>
          </a:p>
          <a:p>
            <a:pPr lvl="1">
              <a:buFont typeface="Courier New" panose="02070309020205020404" pitchFamily="49" charset="0"/>
              <a:buChar char="o"/>
            </a:pPr>
            <a:r>
              <a:rPr lang="en-US"/>
              <a:t>Maximize employment and training opportunities available, including community service opportunities, to support older adults and residents with children aged 14 and older newly subject to work rules</a:t>
            </a:r>
          </a:p>
          <a:p>
            <a:pPr lvl="1"/>
            <a:endParaRPr lang="en-US"/>
          </a:p>
          <a:p>
            <a:r>
              <a:rPr lang="en-US" b="1"/>
              <a:t>Maximizing child nutrition programs</a:t>
            </a:r>
          </a:p>
          <a:p>
            <a:pPr lvl="1">
              <a:buFont typeface="Courier New" panose="02070309020205020404" pitchFamily="49" charset="0"/>
              <a:buChar char="o"/>
            </a:pPr>
            <a:r>
              <a:rPr lang="en-US"/>
              <a:t>Increase school breakfast and CACFP participation in impacted communities, including through</a:t>
            </a:r>
          </a:p>
          <a:p>
            <a:pPr lvl="2"/>
            <a:r>
              <a:rPr lang="en-US"/>
              <a:t>Targeted outreach</a:t>
            </a:r>
          </a:p>
          <a:p>
            <a:pPr lvl="2"/>
            <a:r>
              <a:rPr lang="en-US"/>
              <a:t>Exploring CACFP reimbursement rates</a:t>
            </a:r>
          </a:p>
          <a:p>
            <a:pPr lvl="2"/>
            <a:r>
              <a:rPr lang="en-US"/>
              <a:t>Exploring more regional school district food procurements and culinary spaces to maximize prices by scale and incorporation of local products</a:t>
            </a:r>
          </a:p>
          <a:p>
            <a:pPr lvl="1">
              <a:buFont typeface="Courier New" panose="02070309020205020404" pitchFamily="49" charset="0"/>
              <a:buChar char="o"/>
            </a:pPr>
            <a:r>
              <a:rPr lang="en-US"/>
              <a:t>Create a public dashboard on school breakfast and CACFP participation data to understand access and gaps</a:t>
            </a:r>
          </a:p>
        </p:txBody>
      </p:sp>
      <p:sp>
        <p:nvSpPr>
          <p:cNvPr id="5" name="Rectangle 4">
            <a:extLst>
              <a:ext uri="{FF2B5EF4-FFF2-40B4-BE49-F238E27FC236}">
                <a16:creationId xmlns:a16="http://schemas.microsoft.com/office/drawing/2014/main" id="{0A455FFD-6755-C8EF-6D69-CA7729D9CD87}"/>
              </a:ext>
            </a:extLst>
          </p:cNvPr>
          <p:cNvSpPr/>
          <p:nvPr/>
        </p:nvSpPr>
        <p:spPr>
          <a:xfrm>
            <a:off x="4076700" y="6657975"/>
            <a:ext cx="4114800" cy="190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8000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BF6E6-6DB5-5E4B-1592-D137682DBC1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FC47C-693C-E0A2-DFE3-4ECE827F5E54}"/>
              </a:ext>
            </a:extLst>
          </p:cNvPr>
          <p:cNvSpPr>
            <a:spLocks noGrp="1"/>
          </p:cNvSpPr>
          <p:nvPr>
            <p:ph sz="quarter" idx="11"/>
          </p:nvPr>
        </p:nvSpPr>
        <p:spPr>
          <a:xfrm>
            <a:off x="554037" y="1514475"/>
            <a:ext cx="11082528" cy="3354765"/>
          </a:xfrm>
        </p:spPr>
        <p:txBody>
          <a:bodyPr/>
          <a:lstStyle/>
          <a:p>
            <a:r>
              <a:rPr lang="en-US" b="1"/>
              <a:t>Supporting the Emergency Food System</a:t>
            </a:r>
          </a:p>
          <a:p>
            <a:pPr lvl="1">
              <a:buFont typeface="Courier New" panose="02070309020205020404" pitchFamily="49" charset="0"/>
              <a:buChar char="o"/>
            </a:pPr>
            <a:r>
              <a:rPr lang="en-US"/>
              <a:t>Create food pantry specific guidance related to immigration enforcement and offer robust trainings and materials on it</a:t>
            </a:r>
          </a:p>
          <a:p>
            <a:pPr lvl="1">
              <a:buFont typeface="Courier New" panose="02070309020205020404" pitchFamily="49" charset="0"/>
              <a:buChar char="o"/>
            </a:pPr>
            <a:r>
              <a:rPr lang="en-US"/>
              <a:t>Hold a convening for food pantries with legal representatives to discuss best practices/strategies</a:t>
            </a:r>
          </a:p>
          <a:p>
            <a:pPr lvl="1">
              <a:buFont typeface="Courier New" panose="02070309020205020404" pitchFamily="49" charset="0"/>
              <a:buChar char="o"/>
            </a:pPr>
            <a:r>
              <a:rPr lang="en-US"/>
              <a:t>Maximize state participation in the Commodity Supplemental Food Program</a:t>
            </a:r>
          </a:p>
          <a:p>
            <a:pPr lvl="1">
              <a:buFont typeface="Courier New" panose="02070309020205020404" pitchFamily="49" charset="0"/>
              <a:buChar char="o"/>
            </a:pPr>
            <a:r>
              <a:rPr lang="en-US"/>
              <a:t>Work with philanthropy to expand delivery programs, including partnering with organization that are already going to people’s homes and senior housing buildings</a:t>
            </a:r>
          </a:p>
          <a:p>
            <a:pPr lvl="1"/>
            <a:endParaRPr lang="en-US"/>
          </a:p>
          <a:p>
            <a:r>
              <a:rPr lang="en-US"/>
              <a:t>Additional</a:t>
            </a:r>
          </a:p>
          <a:p>
            <a:pPr lvl="1">
              <a:buFont typeface="Courier New" panose="02070309020205020404" pitchFamily="49" charset="0"/>
              <a:buChar char="o"/>
            </a:pPr>
            <a:r>
              <a:rPr lang="en-US"/>
              <a:t>Conduct a report on grocery prices by community and organization to understand equitable pricing and access for low-income residents</a:t>
            </a:r>
          </a:p>
        </p:txBody>
      </p:sp>
      <p:sp>
        <p:nvSpPr>
          <p:cNvPr id="6" name="Title 1">
            <a:extLst>
              <a:ext uri="{FF2B5EF4-FFF2-40B4-BE49-F238E27FC236}">
                <a16:creationId xmlns:a16="http://schemas.microsoft.com/office/drawing/2014/main" id="{4C1C777E-BBA8-5A3A-3E97-C593687CE554}"/>
              </a:ext>
            </a:extLst>
          </p:cNvPr>
          <p:cNvSpPr txBox="1">
            <a:spLocks/>
          </p:cNvSpPr>
          <p:nvPr/>
        </p:nvSpPr>
        <p:spPr>
          <a:xfrm>
            <a:off x="96253" y="172212"/>
            <a:ext cx="11060901"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r>
              <a:rPr lang="en-US"/>
              <a:t>Increasing Access to Food Assistance Feedback &amp; Recommendations (2/2)</a:t>
            </a:r>
          </a:p>
        </p:txBody>
      </p:sp>
    </p:spTree>
    <p:extLst>
      <p:ext uri="{BB962C8B-B14F-4D97-AF65-F5344CB8AC3E}">
        <p14:creationId xmlns:p14="http://schemas.microsoft.com/office/powerpoint/2010/main" val="3546852524"/>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CD0C4-63D7-8DD6-DE2E-01A288BE898D}"/>
              </a:ext>
            </a:extLst>
          </p:cNvPr>
          <p:cNvSpPr>
            <a:spLocks noGrp="1"/>
          </p:cNvSpPr>
          <p:nvPr>
            <p:ph type="title"/>
          </p:nvPr>
        </p:nvSpPr>
        <p:spPr/>
        <p:txBody>
          <a:bodyPr/>
          <a:lstStyle/>
          <a:p>
            <a:r>
              <a:rPr lang="en-US"/>
              <a:t>Rural Resiliency &amp; Sustaining Local Food Systems Feedback &amp; Recommendations</a:t>
            </a:r>
          </a:p>
        </p:txBody>
      </p:sp>
      <p:sp>
        <p:nvSpPr>
          <p:cNvPr id="3" name="Content Placeholder 2">
            <a:extLst>
              <a:ext uri="{FF2B5EF4-FFF2-40B4-BE49-F238E27FC236}">
                <a16:creationId xmlns:a16="http://schemas.microsoft.com/office/drawing/2014/main" id="{64167629-4BA0-DE6C-FB26-CE8638CEB891}"/>
              </a:ext>
            </a:extLst>
          </p:cNvPr>
          <p:cNvSpPr>
            <a:spLocks noGrp="1"/>
          </p:cNvSpPr>
          <p:nvPr>
            <p:ph sz="quarter" idx="11"/>
          </p:nvPr>
        </p:nvSpPr>
        <p:spPr>
          <a:xfrm>
            <a:off x="554037" y="1127017"/>
            <a:ext cx="11082528" cy="7301999"/>
          </a:xfrm>
        </p:spPr>
        <p:txBody>
          <a:bodyPr vert="horz" wrap="square" lIns="0" tIns="0" rIns="0" bIns="0" rtlCol="0" anchor="t">
            <a:spAutoFit/>
          </a:bodyPr>
          <a:lstStyle/>
          <a:p>
            <a:r>
              <a:rPr lang="en-US" b="1">
                <a:latin typeface="Calibri"/>
                <a:ea typeface="Calibri"/>
                <a:cs typeface="Calibri"/>
              </a:rPr>
              <a:t>Re-establish Local Food Purchasing Agreement (LFPA) and Local Food For Schools – successful federal programs that operated in MA but were eliminated by USDA in 2025. </a:t>
            </a:r>
          </a:p>
          <a:p>
            <a:pPr lvl="1"/>
            <a:r>
              <a:rPr lang="en-US">
                <a:latin typeface="Calibri"/>
                <a:ea typeface="Calibri"/>
                <a:cs typeface="Calibri"/>
              </a:rPr>
              <a:t>LFPA was a transformative program that provided public funds for community-based organizations to purchase food from Massachusetts farmers to distribute to food insecure families.</a:t>
            </a:r>
            <a:endParaRPr lang="en-US" b="1">
              <a:latin typeface="Calibri"/>
              <a:ea typeface="Calibri"/>
              <a:cs typeface="Calibri"/>
            </a:endParaRPr>
          </a:p>
          <a:p>
            <a:pPr lvl="1"/>
            <a:r>
              <a:rPr lang="en-US">
                <a:latin typeface="Calibri"/>
                <a:ea typeface="Calibri"/>
                <a:cs typeface="Calibri"/>
              </a:rPr>
              <a:t>Local Food For Schools provided integral connections between farms and schools across the Commonwealth, helping to increase the awareness of production practices while increasing nutritional value of school meals. </a:t>
            </a:r>
            <a:endParaRPr lang="en-US" b="1">
              <a:latin typeface="Calibri"/>
              <a:ea typeface="Calibri"/>
              <a:cs typeface="Calibri"/>
            </a:endParaRPr>
          </a:p>
          <a:p>
            <a:pPr>
              <a:buFont typeface="Wingdings"/>
              <a:buChar char="§"/>
            </a:pPr>
            <a:r>
              <a:rPr lang="en-US" b="1">
                <a:latin typeface="Calibri"/>
                <a:ea typeface="Calibri"/>
                <a:cs typeface="Calibri"/>
              </a:rPr>
              <a:t>Sustain and expand the Food Security Infrastructure Grant (FSIG) Program. </a:t>
            </a:r>
            <a:r>
              <a:rPr lang="en-US">
                <a:latin typeface="Calibri"/>
                <a:ea typeface="Calibri"/>
                <a:cs typeface="Calibri"/>
              </a:rPr>
              <a:t> </a:t>
            </a:r>
            <a:endParaRPr lang="en-US">
              <a:latin typeface="Arial"/>
              <a:ea typeface="Calibri"/>
            </a:endParaRPr>
          </a:p>
          <a:p>
            <a:pPr lvl="2" indent="-213995">
              <a:buFont typeface="Wingdings"/>
            </a:pPr>
            <a:r>
              <a:rPr lang="en-US">
                <a:latin typeface="Calibri"/>
                <a:ea typeface="Calibri"/>
                <a:cs typeface="Calibri"/>
              </a:rPr>
              <a:t>Explore program changes that expand eligibility and accessibility and that address impacts of SNAP cuts.</a:t>
            </a:r>
          </a:p>
          <a:p>
            <a:pPr lvl="2" indent="-213995">
              <a:buFont typeface="Wingdings"/>
            </a:pPr>
            <a:r>
              <a:rPr lang="en-US">
                <a:latin typeface="Calibri"/>
                <a:ea typeface="Calibri"/>
                <a:cs typeface="Calibri"/>
              </a:rPr>
              <a:t>Prioritize transportation, distribution, and middle of the supply chain resiliency, particularly in rural areas, for food and seafood businesses.</a:t>
            </a:r>
            <a:endParaRPr lang="en-US">
              <a:cs typeface="Arial"/>
            </a:endParaRPr>
          </a:p>
          <a:p>
            <a:pPr>
              <a:buFont typeface="Wingdings"/>
              <a:buChar char="§"/>
            </a:pPr>
            <a:r>
              <a:rPr lang="en-US" b="1">
                <a:latin typeface="Calibri"/>
                <a:ea typeface="Calibri"/>
                <a:cs typeface="Calibri"/>
              </a:rPr>
              <a:t>Develop a state tax credit for farmers/producers who are donating food.</a:t>
            </a:r>
            <a:endParaRPr lang="en-US"/>
          </a:p>
          <a:p>
            <a:pPr marL="1200150" lvl="1" indent="-285750">
              <a:buFont typeface="Wingdings"/>
              <a:buChar char="§"/>
            </a:pPr>
            <a:r>
              <a:rPr lang="en-US">
                <a:latin typeface="Calibri"/>
                <a:ea typeface="Calibri"/>
                <a:cs typeface="Calibri"/>
              </a:rPr>
              <a:t>Support </a:t>
            </a:r>
            <a:r>
              <a:rPr lang="en-US" i="1">
                <a:latin typeface="Calibri"/>
                <a:ea typeface="Calibri"/>
                <a:cs typeface="Calibri"/>
              </a:rPr>
              <a:t>An Act Encouraging the Donation of Food to Persons In Need</a:t>
            </a:r>
            <a:r>
              <a:rPr lang="en-US">
                <a:latin typeface="Calibri"/>
                <a:ea typeface="Calibri"/>
                <a:cs typeface="Calibri"/>
              </a:rPr>
              <a:t> currently filed by Senator Comerford and Representative Kane, which would provide a tax credit to Massachusetts farmers in the amount of the fair market value of the donated food, with a $25,000 non-refundable tax credit for farmers, while extending civil liability protections. Amend bill to allow for the same credit for fishers and seafood processors who donate food.</a:t>
            </a:r>
            <a:endParaRPr lang="en-US">
              <a:latin typeface="Arial"/>
              <a:ea typeface="Calibri"/>
              <a:cs typeface="Arial"/>
            </a:endParaRPr>
          </a:p>
          <a:p>
            <a:pPr>
              <a:buFont typeface="Wingdings"/>
              <a:buChar char="§"/>
            </a:pPr>
            <a:r>
              <a:rPr lang="en-US" b="1">
                <a:latin typeface="Calibri"/>
                <a:ea typeface="Calibri"/>
                <a:cs typeface="Calibri"/>
              </a:rPr>
              <a:t>Ensure adequate funding for HIP at the beginning of each fiscal year.</a:t>
            </a:r>
            <a:endParaRPr lang="en-US"/>
          </a:p>
          <a:p>
            <a:pPr marL="742950" lvl="1" indent="-285750">
              <a:buFont typeface="Wingdings"/>
              <a:buChar char="§"/>
            </a:pPr>
            <a:r>
              <a:rPr lang="en-US">
                <a:latin typeface="Calibri"/>
                <a:ea typeface="Calibri"/>
                <a:cs typeface="Calibri"/>
              </a:rPr>
              <a:t>Program uncertainty when it is not funded at adequate levels reduces food security for consumers and sustainability for farmers.</a:t>
            </a:r>
            <a:endParaRPr lang="en-US"/>
          </a:p>
          <a:p>
            <a:pPr marL="914400" lvl="1" indent="0">
              <a:buNone/>
            </a:pPr>
            <a:endParaRPr lang="en-US">
              <a:latin typeface="Calibri"/>
              <a:ea typeface="Calibri"/>
              <a:cs typeface="Calibri"/>
            </a:endParaRPr>
          </a:p>
          <a:p>
            <a:pPr marL="742950" lvl="1" indent="-285750">
              <a:buFont typeface="Wingdings"/>
              <a:buChar char="§"/>
            </a:pPr>
            <a:endParaRPr lang="en-US">
              <a:latin typeface="Calibri"/>
              <a:ea typeface="Calibri"/>
              <a:cs typeface="Calibri"/>
            </a:endParaRPr>
          </a:p>
          <a:p>
            <a:pPr marL="471805" lvl="2" indent="0">
              <a:buNone/>
            </a:pPr>
            <a:endParaRPr lang="en-US">
              <a:latin typeface="Calibri"/>
              <a:ea typeface="Calibri"/>
              <a:cs typeface="Calibri"/>
            </a:endParaRPr>
          </a:p>
          <a:p>
            <a:pPr marL="742950" lvl="1" indent="-285750">
              <a:buFont typeface="Wingdings"/>
            </a:pPr>
            <a:endParaRPr lang="en-US">
              <a:latin typeface="Calibri"/>
              <a:ea typeface="Calibri"/>
              <a:cs typeface="Calibri"/>
            </a:endParaRPr>
          </a:p>
          <a:p>
            <a:pPr lvl="1"/>
            <a:endParaRPr lang="en-US" b="1">
              <a:latin typeface="Calibri"/>
              <a:ea typeface="Calibri"/>
              <a:cs typeface="Calibri"/>
            </a:endParaRPr>
          </a:p>
        </p:txBody>
      </p:sp>
      <p:sp>
        <p:nvSpPr>
          <p:cNvPr id="5" name="Rectangle 4">
            <a:extLst>
              <a:ext uri="{FF2B5EF4-FFF2-40B4-BE49-F238E27FC236}">
                <a16:creationId xmlns:a16="http://schemas.microsoft.com/office/drawing/2014/main" id="{316B4036-02AC-83E7-9D16-5B8D35FE925A}"/>
              </a:ext>
            </a:extLst>
          </p:cNvPr>
          <p:cNvSpPr/>
          <p:nvPr/>
        </p:nvSpPr>
        <p:spPr>
          <a:xfrm>
            <a:off x="4076700" y="6657975"/>
            <a:ext cx="4114800" cy="190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9988579"/>
      </p:ext>
    </p:extLst>
  </p:cSld>
  <p:clrMapOvr>
    <a:masterClrMapping/>
  </p:clrMapOvr>
  <p:extLst>
    <p:ext uri="{6950BFC3-D8DA-4A85-94F7-54DA5524770B}">
      <p188:commentRel xmlns:p188="http://schemas.microsoft.com/office/powerpoint/2018/8/main" r:id="rId2"/>
    </p:ext>
  </p:extLs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5. Source"/>
</p:tagLst>
</file>

<file path=ppt/tags/tag1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3.xml><?xml version="1.0" encoding="utf-8"?>
<p:tagLst xmlns:a="http://schemas.openxmlformats.org/drawingml/2006/main" xmlns:r="http://schemas.openxmlformats.org/officeDocument/2006/relationships" xmlns:p="http://schemas.openxmlformats.org/presentationml/2006/main">
  <p:tag name="NAME" val="Moon"/>
</p:tagLst>
</file>

<file path=ppt/tags/tag14.xml><?xml version="1.0" encoding="utf-8"?>
<p:tagLst xmlns:a="http://schemas.openxmlformats.org/drawingml/2006/main" xmlns:r="http://schemas.openxmlformats.org/officeDocument/2006/relationships" xmlns:p="http://schemas.openxmlformats.org/presentationml/2006/main">
  <p:tag name="NAME" val="Moon"/>
</p:tagLst>
</file>

<file path=ppt/tags/tag15.xml><?xml version="1.0" encoding="utf-8"?>
<p:tagLst xmlns:a="http://schemas.openxmlformats.org/drawingml/2006/main" xmlns:r="http://schemas.openxmlformats.org/officeDocument/2006/relationships" xmlns:p="http://schemas.openxmlformats.org/presentationml/2006/main">
  <p:tag name="ANGLE" val="5"/>
</p:tagLst>
</file>

<file path=ppt/tags/tag16.xml><?xml version="1.0" encoding="utf-8"?>
<p:tagLst xmlns:a="http://schemas.openxmlformats.org/drawingml/2006/main" xmlns:r="http://schemas.openxmlformats.org/officeDocument/2006/relationships" xmlns:p="http://schemas.openxmlformats.org/presentationml/2006/main">
  <p:tag name="ANGLE" val="5"/>
</p:tagLst>
</file>

<file path=ppt/tags/tag17.xml><?xml version="1.0" encoding="utf-8"?>
<p:tagLst xmlns:a="http://schemas.openxmlformats.org/drawingml/2006/main" xmlns:r="http://schemas.openxmlformats.org/officeDocument/2006/relationships" xmlns:p="http://schemas.openxmlformats.org/presentationml/2006/main">
  <p:tag name="ANGLE" val="4"/>
</p:tagLst>
</file>

<file path=ppt/tags/tag18.xml><?xml version="1.0" encoding="utf-8"?>
<p:tagLst xmlns:a="http://schemas.openxmlformats.org/drawingml/2006/main" xmlns:r="http://schemas.openxmlformats.org/officeDocument/2006/relationships" xmlns:p="http://schemas.openxmlformats.org/presentationml/2006/main">
  <p:tag name="ANGLE" val="4"/>
</p:tagLst>
</file>

<file path=ppt/tags/tag19.xml><?xml version="1.0" encoding="utf-8"?>
<p:tagLst xmlns:a="http://schemas.openxmlformats.org/drawingml/2006/main" xmlns:r="http://schemas.openxmlformats.org/officeDocument/2006/relationships" xmlns:p="http://schemas.openxmlformats.org/presentationml/2006/main">
  <p:tag name="ANGLE" val="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0.xml><?xml version="1.0" encoding="utf-8"?>
<p:tagLst xmlns:a="http://schemas.openxmlformats.org/drawingml/2006/main" xmlns:r="http://schemas.openxmlformats.org/officeDocument/2006/relationships" xmlns:p="http://schemas.openxmlformats.org/presentationml/2006/main">
  <p:tag name="ANGLE" val="3"/>
</p:tagLst>
</file>

<file path=ppt/tags/tag21.xml><?xml version="1.0" encoding="utf-8"?>
<p:tagLst xmlns:a="http://schemas.openxmlformats.org/drawingml/2006/main" xmlns:r="http://schemas.openxmlformats.org/officeDocument/2006/relationships" xmlns:p="http://schemas.openxmlformats.org/presentationml/2006/main">
  <p:tag name="ANGLE" val="2"/>
</p:tagLst>
</file>

<file path=ppt/tags/tag22.xml><?xml version="1.0" encoding="utf-8"?>
<p:tagLst xmlns:a="http://schemas.openxmlformats.org/drawingml/2006/main" xmlns:r="http://schemas.openxmlformats.org/officeDocument/2006/relationships" xmlns:p="http://schemas.openxmlformats.org/presentationml/2006/main">
  <p:tag name="ANGLE" val="2"/>
</p:tagLst>
</file>

<file path=ppt/tags/tag23.xml><?xml version="1.0" encoding="utf-8"?>
<p:tagLst xmlns:a="http://schemas.openxmlformats.org/drawingml/2006/main" xmlns:r="http://schemas.openxmlformats.org/officeDocument/2006/relationships" xmlns:p="http://schemas.openxmlformats.org/presentationml/2006/main">
  <p:tag name="ANGLE" val="1"/>
</p:tagLst>
</file>

<file path=ppt/tags/tag24.xml><?xml version="1.0" encoding="utf-8"?>
<p:tagLst xmlns:a="http://schemas.openxmlformats.org/drawingml/2006/main" xmlns:r="http://schemas.openxmlformats.org/officeDocument/2006/relationships" xmlns:p="http://schemas.openxmlformats.org/presentationml/2006/main">
  <p:tag name="ANGLE" val="1"/>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8.xml><?xml version="1.0" encoding="utf-8"?>
<p:tagLst xmlns:a="http://schemas.openxmlformats.org/drawingml/2006/main" xmlns:r="http://schemas.openxmlformats.org/officeDocument/2006/relationships" xmlns:p="http://schemas.openxmlformats.org/presentationml/2006/main">
  <p:tag name="SHAPENAME" val="Subtitle"/>
</p:tagLst>
</file>

<file path=ppt/tags/tag29.xml><?xml version="1.0" encoding="utf-8"?>
<p:tagLst xmlns:a="http://schemas.openxmlformats.org/drawingml/2006/main" xmlns:r="http://schemas.openxmlformats.org/officeDocument/2006/relationships" xmlns:p="http://schemas.openxmlformats.org/presentationml/2006/main">
  <p:tag name="SHAPENAME" val="Title"/>
</p:tagLst>
</file>

<file path=ppt/tags/tag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2.xml><?xml version="1.0" encoding="utf-8"?>
<p:tagLst xmlns:a="http://schemas.openxmlformats.org/drawingml/2006/main" xmlns:r="http://schemas.openxmlformats.org/officeDocument/2006/relationships" xmlns:p="http://schemas.openxmlformats.org/presentationml/2006/main">
  <p:tag name="SHAPENAME" val="Subtitle"/>
</p:tagLst>
</file>

<file path=ppt/tags/tag33.xml><?xml version="1.0" encoding="utf-8"?>
<p:tagLst xmlns:a="http://schemas.openxmlformats.org/drawingml/2006/main" xmlns:r="http://schemas.openxmlformats.org/officeDocument/2006/relationships" xmlns:p="http://schemas.openxmlformats.org/presentationml/2006/main">
  <p:tag name="SHAPENAME" val="Title"/>
</p:tagLst>
</file>

<file path=ppt/tags/tag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7.xml><?xml version="1.0" encoding="utf-8"?>
<p:tagLst xmlns:a="http://schemas.openxmlformats.org/drawingml/2006/main" xmlns:r="http://schemas.openxmlformats.org/officeDocument/2006/relationships" xmlns:p="http://schemas.openxmlformats.org/presentationml/2006/main">
  <p:tag name="SHAPENAME" val="5. Source"/>
</p:tagLst>
</file>

<file path=ppt/tags/tag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SHAPENAME" val="Subtitl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1.xml><?xml version="1.0" encoding="utf-8"?>
<p:tagLst xmlns:a="http://schemas.openxmlformats.org/drawingml/2006/main" xmlns:r="http://schemas.openxmlformats.org/officeDocument/2006/relationships" xmlns:p="http://schemas.openxmlformats.org/presentationml/2006/main">
  <p:tag name="SHAPENAME" val="5. Source"/>
</p:tagLst>
</file>

<file path=ppt/tags/tag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5.xml><?xml version="1.0" encoding="utf-8"?>
<p:tagLst xmlns:a="http://schemas.openxmlformats.org/drawingml/2006/main" xmlns:r="http://schemas.openxmlformats.org/officeDocument/2006/relationships" xmlns:p="http://schemas.openxmlformats.org/presentationml/2006/main">
  <p:tag name="SHAPENAME" val="5. Source"/>
</p:tagLst>
</file>

<file path=ppt/tags/tag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SHAPENAME" val="Title"/>
</p:tagLst>
</file>

<file path=ppt/tags/tag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SHAPENAME" val="5. Source"/>
</p:tagLst>
</file>

<file path=ppt/tags/tag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SHAPENAME" val="4. Footnote"/>
</p:tagLst>
</file>

<file path=ppt/tags/tag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xml><?xml version="1.0" encoding="utf-8"?>
<p:tagLst xmlns:a="http://schemas.openxmlformats.org/drawingml/2006/main" xmlns:r="http://schemas.openxmlformats.org/officeDocument/2006/relationships" xmlns:p="http://schemas.openxmlformats.org/presentationml/2006/main">
  <p:tag name="NAME" val="ACET"/>
</p:tagLst>
</file>

<file path=ppt/tags/tag58.xml><?xml version="1.0" encoding="utf-8"?>
<p:tagLst xmlns:a="http://schemas.openxmlformats.org/drawingml/2006/main" xmlns:r="http://schemas.openxmlformats.org/officeDocument/2006/relationships" xmlns:p="http://schemas.openxmlformats.org/presentationml/2006/main">
  <p:tag name="NAME" val="Moon"/>
</p:tagLst>
</file>

<file path=ppt/tags/tag59.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NAME" val="Moon"/>
</p:tagLst>
</file>

<file path=ppt/tags/tag61.xml><?xml version="1.0" encoding="utf-8"?>
<p:tagLst xmlns:a="http://schemas.openxmlformats.org/drawingml/2006/main" xmlns:r="http://schemas.openxmlformats.org/officeDocument/2006/relationships" xmlns:p="http://schemas.openxmlformats.org/presentationml/2006/main">
  <p:tag name="NAME" val="Moon"/>
</p:tagLst>
</file>

<file path=ppt/tags/tag62.xml><?xml version="1.0" encoding="utf-8"?>
<p:tagLst xmlns:a="http://schemas.openxmlformats.org/drawingml/2006/main" xmlns:r="http://schemas.openxmlformats.org/officeDocument/2006/relationships" xmlns:p="http://schemas.openxmlformats.org/presentationml/2006/main">
  <p:tag name="NAME" val="Moon"/>
</p:tagLst>
</file>

<file path=ppt/tags/tag63.xml><?xml version="1.0" encoding="utf-8"?>
<p:tagLst xmlns:a="http://schemas.openxmlformats.org/drawingml/2006/main" xmlns:r="http://schemas.openxmlformats.org/officeDocument/2006/relationships" xmlns:p="http://schemas.openxmlformats.org/presentationml/2006/main">
  <p:tag name="ANGLE" val="5"/>
</p:tagLst>
</file>

<file path=ppt/tags/tag64.xml><?xml version="1.0" encoding="utf-8"?>
<p:tagLst xmlns:a="http://schemas.openxmlformats.org/drawingml/2006/main" xmlns:r="http://schemas.openxmlformats.org/officeDocument/2006/relationships" xmlns:p="http://schemas.openxmlformats.org/presentationml/2006/main">
  <p:tag name="ANGLE" val="5"/>
</p:tagLst>
</file>

<file path=ppt/tags/tag65.xml><?xml version="1.0" encoding="utf-8"?>
<p:tagLst xmlns:a="http://schemas.openxmlformats.org/drawingml/2006/main" xmlns:r="http://schemas.openxmlformats.org/officeDocument/2006/relationships" xmlns:p="http://schemas.openxmlformats.org/presentationml/2006/main">
  <p:tag name="ANGLE" val="4"/>
</p:tagLst>
</file>

<file path=ppt/tags/tag66.xml><?xml version="1.0" encoding="utf-8"?>
<p:tagLst xmlns:a="http://schemas.openxmlformats.org/drawingml/2006/main" xmlns:r="http://schemas.openxmlformats.org/officeDocument/2006/relationships" xmlns:p="http://schemas.openxmlformats.org/presentationml/2006/main">
  <p:tag name="ANGLE" val="4"/>
</p:tagLst>
</file>

<file path=ppt/tags/tag67.xml><?xml version="1.0" encoding="utf-8"?>
<p:tagLst xmlns:a="http://schemas.openxmlformats.org/drawingml/2006/main" xmlns:r="http://schemas.openxmlformats.org/officeDocument/2006/relationships" xmlns:p="http://schemas.openxmlformats.org/presentationml/2006/main">
  <p:tag name="ANGLE" val="3"/>
</p:tagLst>
</file>

<file path=ppt/tags/tag68.xml><?xml version="1.0" encoding="utf-8"?>
<p:tagLst xmlns:a="http://schemas.openxmlformats.org/drawingml/2006/main" xmlns:r="http://schemas.openxmlformats.org/officeDocument/2006/relationships" xmlns:p="http://schemas.openxmlformats.org/presentationml/2006/main">
  <p:tag name="ANGLE" val="3"/>
</p:tagLst>
</file>

<file path=ppt/tags/tag69.xml><?xml version="1.0" encoding="utf-8"?>
<p:tagLst xmlns:a="http://schemas.openxmlformats.org/drawingml/2006/main" xmlns:r="http://schemas.openxmlformats.org/officeDocument/2006/relationships" xmlns:p="http://schemas.openxmlformats.org/presentationml/2006/main">
  <p:tag name="ANGLE" val="2"/>
</p:tagLst>
</file>

<file path=ppt/tags/tag7.xml><?xml version="1.0" encoding="utf-8"?>
<p:tagLst xmlns:a="http://schemas.openxmlformats.org/drawingml/2006/main" xmlns:r="http://schemas.openxmlformats.org/officeDocument/2006/relationships" xmlns:p="http://schemas.openxmlformats.org/presentationml/2006/main">
  <p:tag name="SHAPENAME" val="4. Footnote"/>
</p:tagLst>
</file>

<file path=ppt/tags/tag70.xml><?xml version="1.0" encoding="utf-8"?>
<p:tagLst xmlns:a="http://schemas.openxmlformats.org/drawingml/2006/main" xmlns:r="http://schemas.openxmlformats.org/officeDocument/2006/relationships" xmlns:p="http://schemas.openxmlformats.org/presentationml/2006/main">
  <p:tag name="ANGLE" val="2"/>
</p:tagLst>
</file>

<file path=ppt/tags/tag71.xml><?xml version="1.0" encoding="utf-8"?>
<p:tagLst xmlns:a="http://schemas.openxmlformats.org/drawingml/2006/main" xmlns:r="http://schemas.openxmlformats.org/officeDocument/2006/relationships" xmlns:p="http://schemas.openxmlformats.org/presentationml/2006/main">
  <p:tag name="ANGLE" val="1"/>
</p:tagLst>
</file>

<file path=ppt/tags/tag72.xml><?xml version="1.0" encoding="utf-8"?>
<p:tagLst xmlns:a="http://schemas.openxmlformats.org/drawingml/2006/main" xmlns:r="http://schemas.openxmlformats.org/officeDocument/2006/relationships" xmlns:p="http://schemas.openxmlformats.org/presentationml/2006/main">
  <p:tag name="ANGLE" val="1"/>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6.xml><?xml version="1.0" encoding="utf-8"?>
<p:tagLst xmlns:a="http://schemas.openxmlformats.org/drawingml/2006/main" xmlns:r="http://schemas.openxmlformats.org/officeDocument/2006/relationships" xmlns:p="http://schemas.openxmlformats.org/presentationml/2006/main">
  <p:tag name="SHAPENAME" val="Subtitle"/>
</p:tagLst>
</file>

<file path=ppt/tags/tag77.xml><?xml version="1.0" encoding="utf-8"?>
<p:tagLst xmlns:a="http://schemas.openxmlformats.org/drawingml/2006/main" xmlns:r="http://schemas.openxmlformats.org/officeDocument/2006/relationships" xmlns:p="http://schemas.openxmlformats.org/presentationml/2006/main">
  <p:tag name="SHAPENAME" val="Titl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0.xml><?xml version="1.0" encoding="utf-8"?>
<p:tagLst xmlns:a="http://schemas.openxmlformats.org/drawingml/2006/main" xmlns:r="http://schemas.openxmlformats.org/officeDocument/2006/relationships" xmlns:p="http://schemas.openxmlformats.org/presentationml/2006/main">
  <p:tag name="SHAPENAME" val="Subtitle"/>
</p:tagLst>
</file>

<file path=ppt/tags/tag81.xml><?xml version="1.0" encoding="utf-8"?>
<p:tagLst xmlns:a="http://schemas.openxmlformats.org/drawingml/2006/main" xmlns:r="http://schemas.openxmlformats.org/officeDocument/2006/relationships" xmlns:p="http://schemas.openxmlformats.org/presentationml/2006/main">
  <p:tag name="SHAPENAME" val="Title"/>
</p:tagLst>
</file>

<file path=ppt/tags/tag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5.xml><?xml version="1.0" encoding="utf-8"?>
<p:tagLst xmlns:a="http://schemas.openxmlformats.org/drawingml/2006/main" xmlns:r="http://schemas.openxmlformats.org/officeDocument/2006/relationships" xmlns:p="http://schemas.openxmlformats.org/presentationml/2006/main">
  <p:tag name="SHAPENAME" val="5. Source"/>
</p:tagLst>
</file>

<file path=ppt/tags/tag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9.xml><?xml version="1.0" encoding="utf-8"?>
<p:tagLst xmlns:a="http://schemas.openxmlformats.org/drawingml/2006/main" xmlns:r="http://schemas.openxmlformats.org/officeDocument/2006/relationships" xmlns:p="http://schemas.openxmlformats.org/presentationml/2006/main">
  <p:tag name="SHAPENAME" val="5. Source"/>
</p:tagLst>
</file>

<file path=ppt/tags/tag9.xml><?xml version="1.0" encoding="utf-8"?>
<p:tagLst xmlns:a="http://schemas.openxmlformats.org/drawingml/2006/main" xmlns:r="http://schemas.openxmlformats.org/officeDocument/2006/relationships" xmlns:p="http://schemas.openxmlformats.org/presentationml/2006/main">
  <p:tag name="NAME" val="ACET"/>
</p:tagLst>
</file>

<file path=ppt/tags/tag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93.xml><?xml version="1.0" encoding="utf-8"?>
<p:tagLst xmlns:a="http://schemas.openxmlformats.org/drawingml/2006/main" xmlns:r="http://schemas.openxmlformats.org/officeDocument/2006/relationships" xmlns:p="http://schemas.openxmlformats.org/presentationml/2006/main">
  <p:tag name="SHAPENAME" val="5. Source"/>
</p:tagLst>
</file>

<file path=ppt/tags/tag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HHS_General">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3.12.25 Shelter System Weekly Status" id="{F413A3F9-1782-40B7-B0F7-3A6594678B8C}" vid="{D6194ECA-1FFD-4985-B54B-38EBE953F36B}"/>
    </a:ext>
  </a:extLst>
</a:theme>
</file>

<file path=ppt/theme/theme3.xml><?xml version="1.0" encoding="utf-8"?>
<a:theme xmlns:a="http://schemas.openxmlformats.org/drawingml/2006/main" name="1_HHS_General">
  <a:themeElements>
    <a:clrScheme name="McKinsey">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Presentation1" id="{216F9DB0-2FCF-4CC5-AEB8-1968856BFEB5}" vid="{EAF9C52B-749D-48D4-992D-4E9E8EA4966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1</Notes>
  <HiddenSlides>0</HiddenSlide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Office Theme</vt:lpstr>
      <vt:lpstr>HHS_General</vt:lpstr>
      <vt:lpstr>1_HHS_General</vt:lpstr>
      <vt:lpstr>Governor’s Anti-Hunger Task Force</vt:lpstr>
      <vt:lpstr>Agenda</vt:lpstr>
      <vt:lpstr>Federal Updates</vt:lpstr>
      <vt:lpstr>SNAP Updates</vt:lpstr>
      <vt:lpstr>Working Group Feedback &amp; Recommendations</vt:lpstr>
      <vt:lpstr>Overview and timeline</vt:lpstr>
      <vt:lpstr>Increasing Access to Food Assistance Feedback &amp; Recommendations (1/2)</vt:lpstr>
      <vt:lpstr>PowerPoint Presentation</vt:lpstr>
      <vt:lpstr>Rural Resiliency &amp; Sustaining Local Food Systems Feedback &amp; Recommendations</vt:lpstr>
      <vt:lpstr>Funding Opportunities and Scaling Solutions Feedback &amp; Recommendations</vt:lpstr>
      <vt:lpstr>Listening Session Feedback</vt:lpstr>
      <vt:lpstr>Listening Session Schedule</vt:lpstr>
      <vt:lpstr>Next steps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Bovell-Ammon, Allison (EHS)</dc:creator>
  <cp:revision>4</cp:revision>
  <cp:lastPrinted>2025-10-27T18:58:15Z</cp:lastPrinted>
  <dcterms:created xsi:type="dcterms:W3CDTF">2025-10-14T17:37:05Z</dcterms:created>
  <dcterms:modified xsi:type="dcterms:W3CDTF">2025-12-09T18:07:46Z</dcterms:modified>
</cp:coreProperties>
</file>