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147482084" r:id="rId4"/>
    <p:sldId id="2147482090" r:id="rId5"/>
    <p:sldId id="264" r:id="rId6"/>
    <p:sldId id="2147482106" r:id="rId7"/>
    <p:sldId id="2147482080" r:id="rId8"/>
    <p:sldId id="2147482094" r:id="rId9"/>
    <p:sldId id="2147482483" r:id="rId10"/>
    <p:sldId id="2147482081" r:id="rId11"/>
    <p:sldId id="2147482484" r:id="rId12"/>
    <p:sldId id="2147482097" r:id="rId13"/>
    <p:sldId id="2147482102" r:id="rId14"/>
    <p:sldId id="2147482092" r:id="rId15"/>
    <p:sldId id="2147482485" r:id="rId16"/>
    <p:sldId id="2147482105" r:id="rId17"/>
    <p:sldId id="21474821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0E61C-ADA3-67E0-F8CE-1358CBF55380}" name="Basheer, Aditya W. (A&amp;F)" initials="B(" userId="S::aditya.w.basheer@mass.gov::bcde0754-384d-47eb-b387-c9ec5e4f4c2c" providerId="AD"/>
  <p188:author id="{67040557-585E-8F8E-3F2E-3D3A3B60BAF2}" name="Bovell-Ammon, Allison (EHS)" initials="AB" userId="S::Allison.Bovell-Ammon@mass.gov::da08f1d4-9db9-46ed-8dfd-818427b61db8" providerId="AD"/>
  <p188:author id="{8F2A2B5B-EE04-170F-743C-C93E2ED92C80}" name="Cusher, Mike (DTA)" initials="CM" userId="S::mike.cusher@mass.gov::5da84c62-fb68-4bc7-ae4b-0a8c01b60fcf" providerId="AD"/>
  <p188:author id="{BCD1D26C-47D4-C2C0-6207-C2AF28F9D752}" name="Leahy, Brooke (DTA)" initials="LB" userId="S::brooke.leahy2@mass.gov::67237d0c-4233-47a2-97f7-5c4971bb02af" providerId="AD"/>
  <p188:author id="{C5528E6F-8EB3-1F15-9F8B-2DD786CEBF79}" name="Cohen, Gabriel R. (EHS)" initials="GC" userId="S::Gabriel.R.Cohen@mass.gov::e20ddc8d-0929-4427-8e44-0c6a2a0adacf" providerId="AD"/>
  <p188:author id="{9E57BC82-C61D-55EA-008D-6CCF662A285A}" name="Blundell, Shane (EHS)" initials="SB" userId="S::Shane.Blundell@mass.gov::35d49e44-adda-42fd-a222-0538e747491e" providerId="AD"/>
  <p188:author id="{F331F490-590A-C298-7EAF-32478BA9F1D2}" name="Picone, Lauren (DTA)" initials="LP" userId="S::lauren.picone@mass.gov::5c80fc68-aac0-4aa3-8d07-73a695f6791c" providerId="AD"/>
  <p188:author id="{FE89B4AC-5CBE-334A-F614-F509FCE0CF5D}" name="Quinn, Erin (DTA)" initials="EQ" userId="S::erin.quinn@mass.gov::74a64ed2-5a8b-4d75-9238-0abc7928e736" providerId="AD"/>
  <p188:author id="{12205BB2-0B1C-E536-AA47-49CDF5EFC7AA}" name="Kajubi, Birabwa (DTA)" initials="BK" userId="S::birabwa.kajubi@mass.gov::457660e3-8bd5-4390-931c-ca9f452d1145" providerId="AD"/>
  <p188:author id="{919E60BC-A335-DEE7-DF9E-326699DF7C1E}" name="Parr, Kimberly A. (GOV)" initials="P(" userId="S::kimberly.a.parr@mass.gov::9680b74d-ddde-41fd-8161-5974a5fa34ea" providerId="AD"/>
  <p188:author id="{442E55BF-A777-3AB3-F84E-016014610B67}" name="Bovell-Ammon, Allison (EHS)" initials="BA" userId="S::allison.bovell-ammon@mass.gov::da08f1d4-9db9-46ed-8dfd-818427b61db8" providerId="AD"/>
  <p188:author id="{58D0C7CD-4DAD-7A33-7287-5718DBFF7398}" name="Randle, Ashley (AGR)" initials="RA" userId="S::ashley.randle@mass.gov::64e8fc8f-17bc-4605-8dd0-d0b10b74dd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67E"/>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03236-F1BB-4518-B67D-5A844BBDB52B}" v="2224" dt="2025-10-27T17:17:16.163"/>
    <p1510:client id="{475D9BD0-23BD-ED26-81A9-BAF407FF90E1}" v="17" dt="2025-10-27T01:11:52.987"/>
    <p1510:client id="{FD861440-C4DE-D1BE-2BF2-FEE0BE30B9D8}" v="835" dt="2025-10-26T23:22:21.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111" d="100"/>
          <a:sy n="111"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47D2B-DDB9-4B15-87F7-968D8AEC51B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F03ACF39-6E45-44AC-A386-A29E840CDFDC}">
      <dgm:prSet/>
      <dgm:spPr/>
      <dgm:t>
        <a:bodyPr/>
        <a:lstStyle/>
        <a:p>
          <a:pPr algn="ctr"/>
          <a:r>
            <a:rPr lang="en-US" b="1">
              <a:solidFill>
                <a:schemeClr val="bg1"/>
              </a:solidFill>
            </a:rPr>
            <a:t>SNAP Healthy Incentives Program</a:t>
          </a:r>
        </a:p>
        <a:p>
          <a:pPr algn="ctr"/>
          <a:r>
            <a:rPr lang="en-US">
              <a:solidFill>
                <a:schemeClr val="bg1"/>
              </a:solidFill>
            </a:rPr>
            <a:t>Statewide supplement to SNAP EBT purchases for fruits and vegetables purchased at farmers’ markets generating revenue for local farmers and bolstering health among residents.</a:t>
          </a:r>
          <a:endParaRPr lang="en-US" b="1">
            <a:solidFill>
              <a:schemeClr val="bg1"/>
            </a:solidFill>
          </a:endParaRPr>
        </a:p>
      </dgm:t>
    </dgm:pt>
    <dgm:pt modelId="{BB172CFA-E8DB-4C08-B89A-CFC175350DB5}" type="parTrans" cxnId="{1DADA3A8-9DF5-4A1F-B05C-8A72F7BAB391}">
      <dgm:prSet/>
      <dgm:spPr/>
      <dgm:t>
        <a:bodyPr/>
        <a:lstStyle/>
        <a:p>
          <a:endParaRPr lang="en-US">
            <a:solidFill>
              <a:schemeClr val="bg1"/>
            </a:solidFill>
          </a:endParaRPr>
        </a:p>
      </dgm:t>
    </dgm:pt>
    <dgm:pt modelId="{EA025C58-0FF9-4701-BF2B-3853E5E342C4}" type="sibTrans" cxnId="{1DADA3A8-9DF5-4A1F-B05C-8A72F7BAB391}">
      <dgm:prSet/>
      <dgm:spPr/>
      <dgm:t>
        <a:bodyPr/>
        <a:lstStyle/>
        <a:p>
          <a:endParaRPr lang="en-US">
            <a:solidFill>
              <a:schemeClr val="bg1"/>
            </a:solidFill>
          </a:endParaRPr>
        </a:p>
      </dgm:t>
    </dgm:pt>
    <dgm:pt modelId="{8235449E-ED73-42F1-AAB9-02D69B286CF6}">
      <dgm:prSet/>
      <dgm:spPr>
        <a:solidFill>
          <a:schemeClr val="accent3">
            <a:lumMod val="75000"/>
          </a:schemeClr>
        </a:solidFill>
      </dgm:spPr>
      <dgm:t>
        <a:bodyPr/>
        <a:lstStyle/>
        <a:p>
          <a:pPr algn="ctr"/>
          <a:r>
            <a:rPr lang="en-US" b="1">
              <a:solidFill>
                <a:schemeClr val="bg1"/>
              </a:solidFill>
            </a:rPr>
            <a:t>Universal Free School Meals</a:t>
          </a:r>
        </a:p>
        <a:p>
          <a:pPr algn="ctr"/>
          <a:r>
            <a:rPr lang="en-US">
              <a:solidFill>
                <a:schemeClr val="bg1"/>
              </a:solidFill>
            </a:rPr>
            <a:t>Statewide funding to provide free breakfast and lunch to every K-12 student in the Commonwealth to reduce food insecurity among families with children and improve childhood outcomes.</a:t>
          </a:r>
          <a:endParaRPr lang="en-US" b="1">
            <a:solidFill>
              <a:schemeClr val="bg1"/>
            </a:solidFill>
          </a:endParaRPr>
        </a:p>
      </dgm:t>
    </dgm:pt>
    <dgm:pt modelId="{821A9666-76D9-42E5-BD24-7822F10FD2A5}" type="parTrans" cxnId="{0135F8B3-71BD-4FDA-845B-FFA9D7268B5C}">
      <dgm:prSet/>
      <dgm:spPr/>
      <dgm:t>
        <a:bodyPr/>
        <a:lstStyle/>
        <a:p>
          <a:endParaRPr lang="en-US">
            <a:solidFill>
              <a:schemeClr val="bg1"/>
            </a:solidFill>
          </a:endParaRPr>
        </a:p>
      </dgm:t>
    </dgm:pt>
    <dgm:pt modelId="{75CD985B-1AAE-4208-86B7-862E835C77E3}" type="sibTrans" cxnId="{0135F8B3-71BD-4FDA-845B-FFA9D7268B5C}">
      <dgm:prSet/>
      <dgm:spPr/>
      <dgm:t>
        <a:bodyPr/>
        <a:lstStyle/>
        <a:p>
          <a:endParaRPr lang="en-US">
            <a:solidFill>
              <a:schemeClr val="bg1"/>
            </a:solidFill>
          </a:endParaRPr>
        </a:p>
      </dgm:t>
    </dgm:pt>
    <dgm:pt modelId="{C9790D35-FCA7-4DAF-9B82-1127B8DBB309}">
      <dgm:prSet/>
      <dgm:spPr>
        <a:solidFill>
          <a:schemeClr val="accent2">
            <a:lumMod val="50000"/>
          </a:schemeClr>
        </a:solidFill>
      </dgm:spPr>
      <dgm:t>
        <a:bodyPr/>
        <a:lstStyle/>
        <a:p>
          <a:pPr algn="ctr"/>
          <a:r>
            <a:rPr lang="en-US" b="1">
              <a:solidFill>
                <a:schemeClr val="bg1"/>
              </a:solidFill>
            </a:rPr>
            <a:t>Food Security Infrastructure Grants</a:t>
          </a:r>
        </a:p>
        <a:p>
          <a:pPr algn="ctr"/>
          <a:r>
            <a:rPr lang="en-US">
              <a:solidFill>
                <a:schemeClr val="bg1"/>
              </a:solidFill>
            </a:rPr>
            <a:t>Grant program that supports projects that improve local food distribution, strengthen the food supply chain, expand food access, and support emergency preparedness</a:t>
          </a:r>
          <a:endParaRPr lang="en-US" b="1">
            <a:solidFill>
              <a:schemeClr val="bg1"/>
            </a:solidFill>
          </a:endParaRPr>
        </a:p>
      </dgm:t>
    </dgm:pt>
    <dgm:pt modelId="{E347F849-5252-48DC-B092-9FC014D05E37}" type="parTrans" cxnId="{F91FBC2C-A102-4275-A450-ACA4869D2B83}">
      <dgm:prSet/>
      <dgm:spPr/>
      <dgm:t>
        <a:bodyPr/>
        <a:lstStyle/>
        <a:p>
          <a:endParaRPr lang="en-US">
            <a:solidFill>
              <a:schemeClr val="bg1"/>
            </a:solidFill>
          </a:endParaRPr>
        </a:p>
      </dgm:t>
    </dgm:pt>
    <dgm:pt modelId="{B1EBE742-6D00-48A9-A421-AFDE6A4793E2}" type="sibTrans" cxnId="{F91FBC2C-A102-4275-A450-ACA4869D2B83}">
      <dgm:prSet/>
      <dgm:spPr/>
      <dgm:t>
        <a:bodyPr/>
        <a:lstStyle/>
        <a:p>
          <a:endParaRPr lang="en-US">
            <a:solidFill>
              <a:schemeClr val="bg1"/>
            </a:solidFill>
          </a:endParaRPr>
        </a:p>
      </dgm:t>
    </dgm:pt>
    <dgm:pt modelId="{17F85A30-D7E1-4858-AB64-05F8C778A2D6}">
      <dgm:prSet/>
      <dgm:spPr>
        <a:solidFill>
          <a:schemeClr val="accent6">
            <a:lumMod val="50000"/>
          </a:schemeClr>
        </a:solidFill>
      </dgm:spPr>
      <dgm:t>
        <a:bodyPr/>
        <a:lstStyle/>
        <a:p>
          <a:pPr algn="ctr"/>
          <a:r>
            <a:rPr lang="en-US" b="1">
              <a:solidFill>
                <a:schemeClr val="bg1"/>
              </a:solidFill>
            </a:rPr>
            <a:t>MA Emergency Food Assistance Program</a:t>
          </a:r>
        </a:p>
        <a:p>
          <a:pPr algn="ctr"/>
          <a:r>
            <a:rPr lang="en-US">
              <a:solidFill>
                <a:schemeClr val="bg1"/>
              </a:solidFill>
            </a:rPr>
            <a:t>Resources for food banks and pantries supporting neighbors in every community with emergency access to food</a:t>
          </a:r>
          <a:endParaRPr lang="en-US" b="1">
            <a:solidFill>
              <a:schemeClr val="bg1"/>
            </a:solidFill>
          </a:endParaRPr>
        </a:p>
      </dgm:t>
    </dgm:pt>
    <dgm:pt modelId="{508D6736-4F44-4928-A959-1C08BADEDBB8}" type="parTrans" cxnId="{26EA7FB8-D37D-40FF-B854-2FDB3F66E60B}">
      <dgm:prSet/>
      <dgm:spPr/>
      <dgm:t>
        <a:bodyPr/>
        <a:lstStyle/>
        <a:p>
          <a:endParaRPr lang="en-US">
            <a:solidFill>
              <a:schemeClr val="bg1"/>
            </a:solidFill>
          </a:endParaRPr>
        </a:p>
      </dgm:t>
    </dgm:pt>
    <dgm:pt modelId="{E79F785B-D3C2-4993-9C6D-1731464302F7}" type="sibTrans" cxnId="{26EA7FB8-D37D-40FF-B854-2FDB3F66E60B}">
      <dgm:prSet/>
      <dgm:spPr/>
      <dgm:t>
        <a:bodyPr/>
        <a:lstStyle/>
        <a:p>
          <a:endParaRPr lang="en-US">
            <a:solidFill>
              <a:schemeClr val="bg1"/>
            </a:solidFill>
          </a:endParaRPr>
        </a:p>
      </dgm:t>
    </dgm:pt>
    <dgm:pt modelId="{526A0621-0C7C-4FF4-A34C-3B9F774EC4BC}">
      <dgm:prSet/>
      <dgm:spPr>
        <a:solidFill>
          <a:srgbClr val="58267E"/>
        </a:solidFill>
      </dgm:spPr>
      <dgm:t>
        <a:bodyPr/>
        <a:lstStyle/>
        <a:p>
          <a:r>
            <a:rPr lang="en-US" b="1">
              <a:solidFill>
                <a:schemeClr val="bg1"/>
              </a:solidFill>
            </a:rPr>
            <a:t>Special Supplemental Nutrition for Women, Infants, &amp; Children (WIC)</a:t>
          </a:r>
          <a:br>
            <a:rPr lang="en-US" b="1">
              <a:solidFill>
                <a:schemeClr val="bg1"/>
              </a:solidFill>
            </a:rPr>
          </a:br>
          <a:r>
            <a:rPr lang="en-US" b="1">
              <a:solidFill>
                <a:schemeClr val="bg1"/>
              </a:solidFill>
            </a:rPr>
            <a:t>N</a:t>
          </a:r>
          <a:r>
            <a:rPr lang="en-US" b="0" i="0">
              <a:solidFill>
                <a:schemeClr val="bg1"/>
              </a:solidFill>
            </a:rPr>
            <a:t>utrition program that provides healthy foods, nutrition education, breastfeeding support, and referrals to healthcare and other services, free of charge, to Massachusetts families who qualify.</a:t>
          </a:r>
          <a:endParaRPr lang="en-US" b="0">
            <a:solidFill>
              <a:schemeClr val="bg1"/>
            </a:solidFill>
          </a:endParaRPr>
        </a:p>
      </dgm:t>
    </dgm:pt>
    <dgm:pt modelId="{937730CD-150E-4E36-BC1E-C1808EC52521}" type="parTrans" cxnId="{197D30CA-8D13-4438-BA35-F03735A68345}">
      <dgm:prSet/>
      <dgm:spPr/>
      <dgm:t>
        <a:bodyPr/>
        <a:lstStyle/>
        <a:p>
          <a:endParaRPr lang="en-US">
            <a:solidFill>
              <a:schemeClr val="bg1"/>
            </a:solidFill>
          </a:endParaRPr>
        </a:p>
      </dgm:t>
    </dgm:pt>
    <dgm:pt modelId="{ABD8A129-E958-4A30-9C3A-56BDCDCF8817}" type="sibTrans" cxnId="{197D30CA-8D13-4438-BA35-F03735A68345}">
      <dgm:prSet/>
      <dgm:spPr/>
      <dgm:t>
        <a:bodyPr/>
        <a:lstStyle/>
        <a:p>
          <a:endParaRPr lang="en-US">
            <a:solidFill>
              <a:schemeClr val="bg1"/>
            </a:solidFill>
          </a:endParaRPr>
        </a:p>
      </dgm:t>
    </dgm:pt>
    <dgm:pt modelId="{9480FC27-E79A-49D4-A8A3-0EF320BB4733}">
      <dgm:prSet/>
      <dgm:spPr/>
      <dgm:t>
        <a:bodyPr/>
        <a:lstStyle/>
        <a:p>
          <a:r>
            <a:rPr lang="en-US" b="1">
              <a:solidFill>
                <a:schemeClr val="bg1"/>
              </a:solidFill>
            </a:rPr>
            <a:t>Senior Nutrition Programs</a:t>
          </a:r>
        </a:p>
        <a:p>
          <a:r>
            <a:rPr lang="en-US" b="0">
              <a:solidFill>
                <a:schemeClr val="bg1"/>
              </a:solidFill>
            </a:rPr>
            <a:t>24 regional programs administered by the Exec Office of Aging and Independence through agencies across the state providing food delivery and congregate meals to older adults.</a:t>
          </a:r>
        </a:p>
      </dgm:t>
    </dgm:pt>
    <dgm:pt modelId="{53E9D948-7518-4881-8683-0B872A4F3257}" type="parTrans" cxnId="{98DDA83E-9AC5-417D-A75B-A1E48CAA6810}">
      <dgm:prSet/>
      <dgm:spPr/>
      <dgm:t>
        <a:bodyPr/>
        <a:lstStyle/>
        <a:p>
          <a:endParaRPr lang="en-US">
            <a:solidFill>
              <a:schemeClr val="bg1"/>
            </a:solidFill>
          </a:endParaRPr>
        </a:p>
      </dgm:t>
    </dgm:pt>
    <dgm:pt modelId="{C794D7EB-E032-4BBE-B955-5E6CF9A0D039}" type="sibTrans" cxnId="{98DDA83E-9AC5-417D-A75B-A1E48CAA6810}">
      <dgm:prSet/>
      <dgm:spPr/>
      <dgm:t>
        <a:bodyPr/>
        <a:lstStyle/>
        <a:p>
          <a:endParaRPr lang="en-US">
            <a:solidFill>
              <a:schemeClr val="bg1"/>
            </a:solidFill>
          </a:endParaRPr>
        </a:p>
      </dgm:t>
    </dgm:pt>
    <dgm:pt modelId="{902BE536-43ED-4D54-B7F5-3968858707D7}">
      <dgm:prSet/>
      <dgm:spPr/>
      <dgm:t>
        <a:bodyPr/>
        <a:lstStyle/>
        <a:p>
          <a:r>
            <a:rPr lang="en-US" b="1">
              <a:solidFill>
                <a:schemeClr val="bg1"/>
              </a:solidFill>
            </a:rPr>
            <a:t>MassHealth Health Related Social Needs</a:t>
          </a:r>
        </a:p>
        <a:p>
          <a:r>
            <a:rPr lang="en-US" b="0">
              <a:solidFill>
                <a:schemeClr val="bg1"/>
              </a:solidFill>
            </a:rPr>
            <a:t>Funding f</a:t>
          </a:r>
          <a:r>
            <a:rPr lang="en-US">
              <a:solidFill>
                <a:schemeClr val="bg1"/>
              </a:solidFill>
            </a:rPr>
            <a:t>or MassHealth Accountable Care Organization (ACO) health plans to provide medically-tailored or nutritionally-appropriate foods to eligible MassHealth members with certain health needs</a:t>
          </a:r>
          <a:r>
            <a:rPr lang="en-US" b="0">
              <a:solidFill>
                <a:schemeClr val="bg1"/>
              </a:solidFill>
            </a:rPr>
            <a:t> </a:t>
          </a:r>
        </a:p>
      </dgm:t>
    </dgm:pt>
    <dgm:pt modelId="{ADCA6720-3134-4644-976D-A61CB5B38602}" type="parTrans" cxnId="{57C82B89-A623-4CFB-A1A9-0EE7ED1375F2}">
      <dgm:prSet/>
      <dgm:spPr/>
      <dgm:t>
        <a:bodyPr/>
        <a:lstStyle/>
        <a:p>
          <a:endParaRPr lang="en-US">
            <a:solidFill>
              <a:schemeClr val="bg1"/>
            </a:solidFill>
          </a:endParaRPr>
        </a:p>
      </dgm:t>
    </dgm:pt>
    <dgm:pt modelId="{ABF0B18C-0A17-4A17-A945-B0DCC046E8D8}" type="sibTrans" cxnId="{57C82B89-A623-4CFB-A1A9-0EE7ED1375F2}">
      <dgm:prSet/>
      <dgm:spPr/>
      <dgm:t>
        <a:bodyPr/>
        <a:lstStyle/>
        <a:p>
          <a:endParaRPr lang="en-US">
            <a:solidFill>
              <a:schemeClr val="bg1"/>
            </a:solidFill>
          </a:endParaRPr>
        </a:p>
      </dgm:t>
    </dgm:pt>
    <dgm:pt modelId="{CC9B18E3-265F-4366-AE35-0CDDB1B4E5DC}" type="pres">
      <dgm:prSet presAssocID="{57747D2B-DDB9-4B15-87F7-968D8AEC51B6}" presName="diagram" presStyleCnt="0">
        <dgm:presLayoutVars>
          <dgm:dir/>
          <dgm:resizeHandles val="exact"/>
        </dgm:presLayoutVars>
      </dgm:prSet>
      <dgm:spPr/>
    </dgm:pt>
    <dgm:pt modelId="{D4583474-9ECC-49CA-ACFA-B2A3479A6B73}" type="pres">
      <dgm:prSet presAssocID="{F03ACF39-6E45-44AC-A386-A29E840CDFDC}" presName="node" presStyleLbl="node1" presStyleIdx="0" presStyleCnt="7">
        <dgm:presLayoutVars>
          <dgm:bulletEnabled val="1"/>
        </dgm:presLayoutVars>
      </dgm:prSet>
      <dgm:spPr/>
    </dgm:pt>
    <dgm:pt modelId="{395C7266-FBC7-4092-8EE1-D9919E866381}" type="pres">
      <dgm:prSet presAssocID="{EA025C58-0FF9-4701-BF2B-3853E5E342C4}" presName="sibTrans" presStyleCnt="0"/>
      <dgm:spPr/>
    </dgm:pt>
    <dgm:pt modelId="{65C8CB55-7405-4AB3-84FC-DEBDF1C471D0}" type="pres">
      <dgm:prSet presAssocID="{8235449E-ED73-42F1-AAB9-02D69B286CF6}" presName="node" presStyleLbl="node1" presStyleIdx="1" presStyleCnt="7">
        <dgm:presLayoutVars>
          <dgm:bulletEnabled val="1"/>
        </dgm:presLayoutVars>
      </dgm:prSet>
      <dgm:spPr/>
    </dgm:pt>
    <dgm:pt modelId="{229DCF2D-EDF2-4B0F-930D-8A5E39E3DE30}" type="pres">
      <dgm:prSet presAssocID="{75CD985B-1AAE-4208-86B7-862E835C77E3}" presName="sibTrans" presStyleCnt="0"/>
      <dgm:spPr/>
    </dgm:pt>
    <dgm:pt modelId="{F18FBD7F-7BDC-4891-9747-989A87E8B9E9}" type="pres">
      <dgm:prSet presAssocID="{526A0621-0C7C-4FF4-A34C-3B9F774EC4BC}" presName="node" presStyleLbl="node1" presStyleIdx="2" presStyleCnt="7">
        <dgm:presLayoutVars>
          <dgm:bulletEnabled val="1"/>
        </dgm:presLayoutVars>
      </dgm:prSet>
      <dgm:spPr/>
    </dgm:pt>
    <dgm:pt modelId="{AFC42783-C342-4572-8D30-B1938B92B9D9}" type="pres">
      <dgm:prSet presAssocID="{ABD8A129-E958-4A30-9C3A-56BDCDCF8817}" presName="sibTrans" presStyleCnt="0"/>
      <dgm:spPr/>
    </dgm:pt>
    <dgm:pt modelId="{863C9DD8-657C-48B4-8C8B-5C28B7B60A1D}" type="pres">
      <dgm:prSet presAssocID="{9480FC27-E79A-49D4-A8A3-0EF320BB4733}" presName="node" presStyleLbl="node1" presStyleIdx="3" presStyleCnt="7">
        <dgm:presLayoutVars>
          <dgm:bulletEnabled val="1"/>
        </dgm:presLayoutVars>
      </dgm:prSet>
      <dgm:spPr/>
    </dgm:pt>
    <dgm:pt modelId="{35F212FF-7D7F-4A5A-8455-442D43420704}" type="pres">
      <dgm:prSet presAssocID="{C794D7EB-E032-4BBE-B955-5E6CF9A0D039}" presName="sibTrans" presStyleCnt="0"/>
      <dgm:spPr/>
    </dgm:pt>
    <dgm:pt modelId="{2AD1BBF8-2C81-4214-A450-200B8AB647D2}" type="pres">
      <dgm:prSet presAssocID="{902BE536-43ED-4D54-B7F5-3968858707D7}" presName="node" presStyleLbl="node1" presStyleIdx="4" presStyleCnt="7">
        <dgm:presLayoutVars>
          <dgm:bulletEnabled val="1"/>
        </dgm:presLayoutVars>
      </dgm:prSet>
      <dgm:spPr/>
    </dgm:pt>
    <dgm:pt modelId="{B20FD23A-D6B4-480C-93CF-EDE592923822}" type="pres">
      <dgm:prSet presAssocID="{ABF0B18C-0A17-4A17-A945-B0DCC046E8D8}" presName="sibTrans" presStyleCnt="0"/>
      <dgm:spPr/>
    </dgm:pt>
    <dgm:pt modelId="{5B5AC57E-C271-457F-8C8A-DD6F16C524BE}" type="pres">
      <dgm:prSet presAssocID="{C9790D35-FCA7-4DAF-9B82-1127B8DBB309}" presName="node" presStyleLbl="node1" presStyleIdx="5" presStyleCnt="7" custLinFactX="16199" custLinFactNeighborX="100000" custLinFactNeighborY="1803">
        <dgm:presLayoutVars>
          <dgm:bulletEnabled val="1"/>
        </dgm:presLayoutVars>
      </dgm:prSet>
      <dgm:spPr/>
    </dgm:pt>
    <dgm:pt modelId="{819F6957-FA57-4050-B060-3DA0C0F170DD}" type="pres">
      <dgm:prSet presAssocID="{B1EBE742-6D00-48A9-A421-AFDE6A4793E2}" presName="sibTrans" presStyleCnt="0"/>
      <dgm:spPr/>
    </dgm:pt>
    <dgm:pt modelId="{3CD7270C-2D05-46FF-A10D-9E134A4B6B79}" type="pres">
      <dgm:prSet presAssocID="{17F85A30-D7E1-4858-AB64-05F8C778A2D6}" presName="node" presStyleLbl="node1" presStyleIdx="6" presStyleCnt="7" custLinFactX="-4466" custLinFactNeighborX="-100000" custLinFactNeighborY="1803">
        <dgm:presLayoutVars>
          <dgm:bulletEnabled val="1"/>
        </dgm:presLayoutVars>
      </dgm:prSet>
      <dgm:spPr/>
    </dgm:pt>
  </dgm:ptLst>
  <dgm:cxnLst>
    <dgm:cxn modelId="{DDD1341B-021D-4D99-996D-94568C088F80}" type="presOf" srcId="{C9790D35-FCA7-4DAF-9B82-1127B8DBB309}" destId="{5B5AC57E-C271-457F-8C8A-DD6F16C524BE}" srcOrd="0" destOrd="0" presId="urn:microsoft.com/office/officeart/2005/8/layout/default"/>
    <dgm:cxn modelId="{A1E6401D-D9E4-4477-ADED-F64BEB74CB96}" type="presOf" srcId="{17F85A30-D7E1-4858-AB64-05F8C778A2D6}" destId="{3CD7270C-2D05-46FF-A10D-9E134A4B6B79}" srcOrd="0" destOrd="0" presId="urn:microsoft.com/office/officeart/2005/8/layout/default"/>
    <dgm:cxn modelId="{F91FBC2C-A102-4275-A450-ACA4869D2B83}" srcId="{57747D2B-DDB9-4B15-87F7-968D8AEC51B6}" destId="{C9790D35-FCA7-4DAF-9B82-1127B8DBB309}" srcOrd="5" destOrd="0" parTransId="{E347F849-5252-48DC-B092-9FC014D05E37}" sibTransId="{B1EBE742-6D00-48A9-A421-AFDE6A4793E2}"/>
    <dgm:cxn modelId="{98DDA83E-9AC5-417D-A75B-A1E48CAA6810}" srcId="{57747D2B-DDB9-4B15-87F7-968D8AEC51B6}" destId="{9480FC27-E79A-49D4-A8A3-0EF320BB4733}" srcOrd="3" destOrd="0" parTransId="{53E9D948-7518-4881-8683-0B872A4F3257}" sibTransId="{C794D7EB-E032-4BBE-B955-5E6CF9A0D039}"/>
    <dgm:cxn modelId="{2213645E-19B7-4821-AA7D-8D1A48F650EE}" type="presOf" srcId="{9480FC27-E79A-49D4-A8A3-0EF320BB4733}" destId="{863C9DD8-657C-48B4-8C8B-5C28B7B60A1D}" srcOrd="0" destOrd="0" presId="urn:microsoft.com/office/officeart/2005/8/layout/default"/>
    <dgm:cxn modelId="{D1C5354A-5E87-4CCA-A792-DC06CCFD0C44}" type="presOf" srcId="{526A0621-0C7C-4FF4-A34C-3B9F774EC4BC}" destId="{F18FBD7F-7BDC-4891-9747-989A87E8B9E9}" srcOrd="0" destOrd="0" presId="urn:microsoft.com/office/officeart/2005/8/layout/default"/>
    <dgm:cxn modelId="{57C82B89-A623-4CFB-A1A9-0EE7ED1375F2}" srcId="{57747D2B-DDB9-4B15-87F7-968D8AEC51B6}" destId="{902BE536-43ED-4D54-B7F5-3968858707D7}" srcOrd="4" destOrd="0" parTransId="{ADCA6720-3134-4644-976D-A61CB5B38602}" sibTransId="{ABF0B18C-0A17-4A17-A945-B0DCC046E8D8}"/>
    <dgm:cxn modelId="{985C1B8D-5811-458E-8C7B-1185A540BC10}" type="presOf" srcId="{8235449E-ED73-42F1-AAB9-02D69B286CF6}" destId="{65C8CB55-7405-4AB3-84FC-DEBDF1C471D0}" srcOrd="0" destOrd="0" presId="urn:microsoft.com/office/officeart/2005/8/layout/default"/>
    <dgm:cxn modelId="{BDECC196-B829-4C80-AF38-E3566E5F7F69}" type="presOf" srcId="{902BE536-43ED-4D54-B7F5-3968858707D7}" destId="{2AD1BBF8-2C81-4214-A450-200B8AB647D2}" srcOrd="0" destOrd="0" presId="urn:microsoft.com/office/officeart/2005/8/layout/default"/>
    <dgm:cxn modelId="{D60914A3-86F8-4868-B776-2B01363B5504}" type="presOf" srcId="{F03ACF39-6E45-44AC-A386-A29E840CDFDC}" destId="{D4583474-9ECC-49CA-ACFA-B2A3479A6B73}" srcOrd="0" destOrd="0" presId="urn:microsoft.com/office/officeart/2005/8/layout/default"/>
    <dgm:cxn modelId="{1DADA3A8-9DF5-4A1F-B05C-8A72F7BAB391}" srcId="{57747D2B-DDB9-4B15-87F7-968D8AEC51B6}" destId="{F03ACF39-6E45-44AC-A386-A29E840CDFDC}" srcOrd="0" destOrd="0" parTransId="{BB172CFA-E8DB-4C08-B89A-CFC175350DB5}" sibTransId="{EA025C58-0FF9-4701-BF2B-3853E5E342C4}"/>
    <dgm:cxn modelId="{F9EE5CB1-D435-45C6-84F6-2F98471196E4}" type="presOf" srcId="{57747D2B-DDB9-4B15-87F7-968D8AEC51B6}" destId="{CC9B18E3-265F-4366-AE35-0CDDB1B4E5DC}" srcOrd="0" destOrd="0" presId="urn:microsoft.com/office/officeart/2005/8/layout/default"/>
    <dgm:cxn modelId="{0135F8B3-71BD-4FDA-845B-FFA9D7268B5C}" srcId="{57747D2B-DDB9-4B15-87F7-968D8AEC51B6}" destId="{8235449E-ED73-42F1-AAB9-02D69B286CF6}" srcOrd="1" destOrd="0" parTransId="{821A9666-76D9-42E5-BD24-7822F10FD2A5}" sibTransId="{75CD985B-1AAE-4208-86B7-862E835C77E3}"/>
    <dgm:cxn modelId="{26EA7FB8-D37D-40FF-B854-2FDB3F66E60B}" srcId="{57747D2B-DDB9-4B15-87F7-968D8AEC51B6}" destId="{17F85A30-D7E1-4858-AB64-05F8C778A2D6}" srcOrd="6" destOrd="0" parTransId="{508D6736-4F44-4928-A959-1C08BADEDBB8}" sibTransId="{E79F785B-D3C2-4993-9C6D-1731464302F7}"/>
    <dgm:cxn modelId="{197D30CA-8D13-4438-BA35-F03735A68345}" srcId="{57747D2B-DDB9-4B15-87F7-968D8AEC51B6}" destId="{526A0621-0C7C-4FF4-A34C-3B9F774EC4BC}" srcOrd="2" destOrd="0" parTransId="{937730CD-150E-4E36-BC1E-C1808EC52521}" sibTransId="{ABD8A129-E958-4A30-9C3A-56BDCDCF8817}"/>
    <dgm:cxn modelId="{53D339D7-1B9B-4953-971D-0881721A49F4}" type="presParOf" srcId="{CC9B18E3-265F-4366-AE35-0CDDB1B4E5DC}" destId="{D4583474-9ECC-49CA-ACFA-B2A3479A6B73}" srcOrd="0" destOrd="0" presId="urn:microsoft.com/office/officeart/2005/8/layout/default"/>
    <dgm:cxn modelId="{3C69E639-77C5-4A9D-B715-F1F204749B7F}" type="presParOf" srcId="{CC9B18E3-265F-4366-AE35-0CDDB1B4E5DC}" destId="{395C7266-FBC7-4092-8EE1-D9919E866381}" srcOrd="1" destOrd="0" presId="urn:microsoft.com/office/officeart/2005/8/layout/default"/>
    <dgm:cxn modelId="{CB1ECA25-4256-4ECA-A422-D7340641FAEF}" type="presParOf" srcId="{CC9B18E3-265F-4366-AE35-0CDDB1B4E5DC}" destId="{65C8CB55-7405-4AB3-84FC-DEBDF1C471D0}" srcOrd="2" destOrd="0" presId="urn:microsoft.com/office/officeart/2005/8/layout/default"/>
    <dgm:cxn modelId="{32FDF130-E034-4030-9244-B16B5EEA1EEE}" type="presParOf" srcId="{CC9B18E3-265F-4366-AE35-0CDDB1B4E5DC}" destId="{229DCF2D-EDF2-4B0F-930D-8A5E39E3DE30}" srcOrd="3" destOrd="0" presId="urn:microsoft.com/office/officeart/2005/8/layout/default"/>
    <dgm:cxn modelId="{312D5587-55DC-440C-B5D5-E5C9E0A06229}" type="presParOf" srcId="{CC9B18E3-265F-4366-AE35-0CDDB1B4E5DC}" destId="{F18FBD7F-7BDC-4891-9747-989A87E8B9E9}" srcOrd="4" destOrd="0" presId="urn:microsoft.com/office/officeart/2005/8/layout/default"/>
    <dgm:cxn modelId="{956FA14B-0053-4959-8079-C149C19224B6}" type="presParOf" srcId="{CC9B18E3-265F-4366-AE35-0CDDB1B4E5DC}" destId="{AFC42783-C342-4572-8D30-B1938B92B9D9}" srcOrd="5" destOrd="0" presId="urn:microsoft.com/office/officeart/2005/8/layout/default"/>
    <dgm:cxn modelId="{8198B0F7-15EA-4A09-B816-1A1D7C49BEB3}" type="presParOf" srcId="{CC9B18E3-265F-4366-AE35-0CDDB1B4E5DC}" destId="{863C9DD8-657C-48B4-8C8B-5C28B7B60A1D}" srcOrd="6" destOrd="0" presId="urn:microsoft.com/office/officeart/2005/8/layout/default"/>
    <dgm:cxn modelId="{761A88D2-1D85-4D7C-83BC-E11AB4A1FAE3}" type="presParOf" srcId="{CC9B18E3-265F-4366-AE35-0CDDB1B4E5DC}" destId="{35F212FF-7D7F-4A5A-8455-442D43420704}" srcOrd="7" destOrd="0" presId="urn:microsoft.com/office/officeart/2005/8/layout/default"/>
    <dgm:cxn modelId="{57B95A2D-3CA5-44E4-B3CF-5CB726F8D0AD}" type="presParOf" srcId="{CC9B18E3-265F-4366-AE35-0CDDB1B4E5DC}" destId="{2AD1BBF8-2C81-4214-A450-200B8AB647D2}" srcOrd="8" destOrd="0" presId="urn:microsoft.com/office/officeart/2005/8/layout/default"/>
    <dgm:cxn modelId="{82AC6BA0-7C9F-483A-BFDF-954723008523}" type="presParOf" srcId="{CC9B18E3-265F-4366-AE35-0CDDB1B4E5DC}" destId="{B20FD23A-D6B4-480C-93CF-EDE592923822}" srcOrd="9" destOrd="0" presId="urn:microsoft.com/office/officeart/2005/8/layout/default"/>
    <dgm:cxn modelId="{3337885D-5624-4F7B-BB50-D0BF468B0E8A}" type="presParOf" srcId="{CC9B18E3-265F-4366-AE35-0CDDB1B4E5DC}" destId="{5B5AC57E-C271-457F-8C8A-DD6F16C524BE}" srcOrd="10" destOrd="0" presId="urn:microsoft.com/office/officeart/2005/8/layout/default"/>
    <dgm:cxn modelId="{81CE9FCE-2942-4355-A22D-405FD3426865}" type="presParOf" srcId="{CC9B18E3-265F-4366-AE35-0CDDB1B4E5DC}" destId="{819F6957-FA57-4050-B060-3DA0C0F170DD}" srcOrd="11" destOrd="0" presId="urn:microsoft.com/office/officeart/2005/8/layout/default"/>
    <dgm:cxn modelId="{B36A0E39-2C46-4D98-8B55-A6E30EDFD5EB}" type="presParOf" srcId="{CC9B18E3-265F-4366-AE35-0CDDB1B4E5DC}" destId="{3CD7270C-2D05-46FF-A10D-9E134A4B6B7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83474-9ECC-49CA-ACFA-B2A3479A6B73}">
      <dsp:nvSpPr>
        <dsp:cNvPr id="0" name=""/>
        <dsp:cNvSpPr/>
      </dsp:nvSpPr>
      <dsp:spPr>
        <a:xfrm>
          <a:off x="3497" y="767252"/>
          <a:ext cx="2774903" cy="1664942"/>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SNAP Healthy Incentives Program</a:t>
          </a:r>
        </a:p>
        <a:p>
          <a:pPr marL="0" lvl="0" indent="0" algn="ctr" defTabSz="533400">
            <a:lnSpc>
              <a:spcPct val="90000"/>
            </a:lnSpc>
            <a:spcBef>
              <a:spcPct val="0"/>
            </a:spcBef>
            <a:spcAft>
              <a:spcPct val="35000"/>
            </a:spcAft>
            <a:buNone/>
          </a:pPr>
          <a:r>
            <a:rPr lang="en-US" sz="1200" kern="1200">
              <a:solidFill>
                <a:schemeClr val="bg1"/>
              </a:solidFill>
            </a:rPr>
            <a:t>Statewide supplement to SNAP EBT purchases for fruits and vegetables purchased at farmers’ markets generating revenue for local farmers and bolstering health among residents.</a:t>
          </a:r>
          <a:endParaRPr lang="en-US" sz="1200" b="1" kern="1200">
            <a:solidFill>
              <a:schemeClr val="bg1"/>
            </a:solidFill>
          </a:endParaRPr>
        </a:p>
      </dsp:txBody>
      <dsp:txXfrm>
        <a:off x="3497" y="767252"/>
        <a:ext cx="2774903" cy="1664942"/>
      </dsp:txXfrm>
    </dsp:sp>
    <dsp:sp modelId="{65C8CB55-7405-4AB3-84FC-DEBDF1C471D0}">
      <dsp:nvSpPr>
        <dsp:cNvPr id="0" name=""/>
        <dsp:cNvSpPr/>
      </dsp:nvSpPr>
      <dsp:spPr>
        <a:xfrm>
          <a:off x="3055891" y="767252"/>
          <a:ext cx="2774903" cy="1664942"/>
        </a:xfrm>
        <a:prstGeom prst="rect">
          <a:avLst/>
        </a:prstGeom>
        <a:solidFill>
          <a:schemeClr val="accent3">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Universal Free School Meals</a:t>
          </a:r>
        </a:p>
        <a:p>
          <a:pPr marL="0" lvl="0" indent="0" algn="ctr" defTabSz="533400">
            <a:lnSpc>
              <a:spcPct val="90000"/>
            </a:lnSpc>
            <a:spcBef>
              <a:spcPct val="0"/>
            </a:spcBef>
            <a:spcAft>
              <a:spcPct val="35000"/>
            </a:spcAft>
            <a:buNone/>
          </a:pPr>
          <a:r>
            <a:rPr lang="en-US" sz="1200" kern="1200">
              <a:solidFill>
                <a:schemeClr val="bg1"/>
              </a:solidFill>
            </a:rPr>
            <a:t>Statewide funding to provide free breakfast and lunch to every K-12 student in the Commonwealth to reduce food insecurity among families with children and improve childhood outcomes.</a:t>
          </a:r>
          <a:endParaRPr lang="en-US" sz="1200" b="1" kern="1200">
            <a:solidFill>
              <a:schemeClr val="bg1"/>
            </a:solidFill>
          </a:endParaRPr>
        </a:p>
      </dsp:txBody>
      <dsp:txXfrm>
        <a:off x="3055891" y="767252"/>
        <a:ext cx="2774903" cy="1664942"/>
      </dsp:txXfrm>
    </dsp:sp>
    <dsp:sp modelId="{F18FBD7F-7BDC-4891-9747-989A87E8B9E9}">
      <dsp:nvSpPr>
        <dsp:cNvPr id="0" name=""/>
        <dsp:cNvSpPr/>
      </dsp:nvSpPr>
      <dsp:spPr>
        <a:xfrm>
          <a:off x="6108285" y="767252"/>
          <a:ext cx="2774903" cy="1664942"/>
        </a:xfrm>
        <a:prstGeom prst="rect">
          <a:avLst/>
        </a:prstGeom>
        <a:solidFill>
          <a:srgbClr val="58267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Special Supplemental Nutrition for Women, Infants, &amp; Children (WIC)</a:t>
          </a:r>
          <a:br>
            <a:rPr lang="en-US" sz="1200" b="1" kern="1200">
              <a:solidFill>
                <a:schemeClr val="bg1"/>
              </a:solidFill>
            </a:rPr>
          </a:br>
          <a:r>
            <a:rPr lang="en-US" sz="1200" b="1" kern="1200">
              <a:solidFill>
                <a:schemeClr val="bg1"/>
              </a:solidFill>
            </a:rPr>
            <a:t>N</a:t>
          </a:r>
          <a:r>
            <a:rPr lang="en-US" sz="1200" b="0" i="0" kern="1200">
              <a:solidFill>
                <a:schemeClr val="bg1"/>
              </a:solidFill>
            </a:rPr>
            <a:t>utrition program that provides healthy foods, nutrition education, breastfeeding support, and referrals to healthcare and other services, free of charge, to Massachusetts families who qualify.</a:t>
          </a:r>
          <a:endParaRPr lang="en-US" sz="1200" b="0" kern="1200">
            <a:solidFill>
              <a:schemeClr val="bg1"/>
            </a:solidFill>
          </a:endParaRPr>
        </a:p>
      </dsp:txBody>
      <dsp:txXfrm>
        <a:off x="6108285" y="767252"/>
        <a:ext cx="2774903" cy="1664942"/>
      </dsp:txXfrm>
    </dsp:sp>
    <dsp:sp modelId="{863C9DD8-657C-48B4-8C8B-5C28B7B60A1D}">
      <dsp:nvSpPr>
        <dsp:cNvPr id="0" name=""/>
        <dsp:cNvSpPr/>
      </dsp:nvSpPr>
      <dsp:spPr>
        <a:xfrm>
          <a:off x="9160679" y="767252"/>
          <a:ext cx="2774903" cy="1664942"/>
        </a:xfrm>
        <a:prstGeom prst="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Senior Nutrition Programs</a:t>
          </a:r>
        </a:p>
        <a:p>
          <a:pPr marL="0" lvl="0" indent="0" algn="ctr" defTabSz="533400">
            <a:lnSpc>
              <a:spcPct val="90000"/>
            </a:lnSpc>
            <a:spcBef>
              <a:spcPct val="0"/>
            </a:spcBef>
            <a:spcAft>
              <a:spcPct val="35000"/>
            </a:spcAft>
            <a:buNone/>
          </a:pPr>
          <a:r>
            <a:rPr lang="en-US" sz="1200" b="0" kern="1200">
              <a:solidFill>
                <a:schemeClr val="bg1"/>
              </a:solidFill>
            </a:rPr>
            <a:t>24 regional programs administered by the Exec Office of Aging and Independence through agencies across the state providing food delivery and congregate meals to older adults.</a:t>
          </a:r>
        </a:p>
      </dsp:txBody>
      <dsp:txXfrm>
        <a:off x="9160679" y="767252"/>
        <a:ext cx="2774903" cy="1664942"/>
      </dsp:txXfrm>
    </dsp:sp>
    <dsp:sp modelId="{2AD1BBF8-2C81-4214-A450-200B8AB647D2}">
      <dsp:nvSpPr>
        <dsp:cNvPr id="0" name=""/>
        <dsp:cNvSpPr/>
      </dsp:nvSpPr>
      <dsp:spPr>
        <a:xfrm>
          <a:off x="1529694" y="2709684"/>
          <a:ext cx="2774903" cy="1664942"/>
        </a:xfrm>
        <a:prstGeom prst="rect">
          <a:avLst/>
        </a:prstGeom>
        <a:solidFill>
          <a:schemeClr val="accent6">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MassHealth Health Related Social Needs</a:t>
          </a:r>
        </a:p>
        <a:p>
          <a:pPr marL="0" lvl="0" indent="0" algn="ctr" defTabSz="533400">
            <a:lnSpc>
              <a:spcPct val="90000"/>
            </a:lnSpc>
            <a:spcBef>
              <a:spcPct val="0"/>
            </a:spcBef>
            <a:spcAft>
              <a:spcPct val="35000"/>
            </a:spcAft>
            <a:buNone/>
          </a:pPr>
          <a:r>
            <a:rPr lang="en-US" sz="1200" b="0" kern="1200">
              <a:solidFill>
                <a:schemeClr val="bg1"/>
              </a:solidFill>
            </a:rPr>
            <a:t>Funding f</a:t>
          </a:r>
          <a:r>
            <a:rPr lang="en-US" sz="1200" kern="1200">
              <a:solidFill>
                <a:schemeClr val="bg1"/>
              </a:solidFill>
            </a:rPr>
            <a:t>or MassHealth Accountable Care Organization (ACO) health plans to provide medically-tailored or nutritionally-appropriate foods to eligible MassHealth members with certain health needs</a:t>
          </a:r>
          <a:r>
            <a:rPr lang="en-US" sz="1200" b="0" kern="1200">
              <a:solidFill>
                <a:schemeClr val="bg1"/>
              </a:solidFill>
            </a:rPr>
            <a:t> </a:t>
          </a:r>
        </a:p>
      </dsp:txBody>
      <dsp:txXfrm>
        <a:off x="1529694" y="2709684"/>
        <a:ext cx="2774903" cy="1664942"/>
      </dsp:txXfrm>
    </dsp:sp>
    <dsp:sp modelId="{5B5AC57E-C271-457F-8C8A-DD6F16C524BE}">
      <dsp:nvSpPr>
        <dsp:cNvPr id="0" name=""/>
        <dsp:cNvSpPr/>
      </dsp:nvSpPr>
      <dsp:spPr>
        <a:xfrm>
          <a:off x="7806498" y="2739703"/>
          <a:ext cx="2774903" cy="1664942"/>
        </a:xfrm>
        <a:prstGeom prst="rect">
          <a:avLst/>
        </a:prstGeom>
        <a:solidFill>
          <a:schemeClr val="accent2">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Food Security Infrastructure Grants</a:t>
          </a:r>
        </a:p>
        <a:p>
          <a:pPr marL="0" lvl="0" indent="0" algn="ctr" defTabSz="533400">
            <a:lnSpc>
              <a:spcPct val="90000"/>
            </a:lnSpc>
            <a:spcBef>
              <a:spcPct val="0"/>
            </a:spcBef>
            <a:spcAft>
              <a:spcPct val="35000"/>
            </a:spcAft>
            <a:buNone/>
          </a:pPr>
          <a:r>
            <a:rPr lang="en-US" sz="1200" kern="1200">
              <a:solidFill>
                <a:schemeClr val="bg1"/>
              </a:solidFill>
            </a:rPr>
            <a:t>Grant program that supports projects that improve local food distribution, strengthen the food supply chain, expand food access, and support emergency preparedness</a:t>
          </a:r>
          <a:endParaRPr lang="en-US" sz="1200" b="1" kern="1200">
            <a:solidFill>
              <a:schemeClr val="bg1"/>
            </a:solidFill>
          </a:endParaRPr>
        </a:p>
      </dsp:txBody>
      <dsp:txXfrm>
        <a:off x="7806498" y="2739703"/>
        <a:ext cx="2774903" cy="1664942"/>
      </dsp:txXfrm>
    </dsp:sp>
    <dsp:sp modelId="{3CD7270C-2D05-46FF-A10D-9E134A4B6B79}">
      <dsp:nvSpPr>
        <dsp:cNvPr id="0" name=""/>
        <dsp:cNvSpPr/>
      </dsp:nvSpPr>
      <dsp:spPr>
        <a:xfrm>
          <a:off x="4735651" y="2739703"/>
          <a:ext cx="2774903" cy="1664942"/>
        </a:xfrm>
        <a:prstGeom prst="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rPr>
            <a:t>MA Emergency Food Assistance Program</a:t>
          </a:r>
        </a:p>
        <a:p>
          <a:pPr marL="0" lvl="0" indent="0" algn="ctr" defTabSz="533400">
            <a:lnSpc>
              <a:spcPct val="90000"/>
            </a:lnSpc>
            <a:spcBef>
              <a:spcPct val="0"/>
            </a:spcBef>
            <a:spcAft>
              <a:spcPct val="35000"/>
            </a:spcAft>
            <a:buNone/>
          </a:pPr>
          <a:r>
            <a:rPr lang="en-US" sz="1200" kern="1200">
              <a:solidFill>
                <a:schemeClr val="bg1"/>
              </a:solidFill>
            </a:rPr>
            <a:t>Resources for food banks and pantries supporting neighbors in every community with emergency access to food</a:t>
          </a:r>
          <a:endParaRPr lang="en-US" sz="1200" b="1" kern="1200">
            <a:solidFill>
              <a:schemeClr val="bg1"/>
            </a:solidFill>
          </a:endParaRPr>
        </a:p>
      </dsp:txBody>
      <dsp:txXfrm>
        <a:off x="4735651" y="2739703"/>
        <a:ext cx="2774903" cy="1664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2017B-0868-45C6-9B02-0B36BFD54017}"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7ABE-D721-4383-99C2-5CFE245EDAEF}" type="slidenum">
              <a:rPr lang="en-US" smtClean="0"/>
              <a:t>‹#›</a:t>
            </a:fld>
            <a:endParaRPr lang="en-US"/>
          </a:p>
        </p:txBody>
      </p:sp>
    </p:spTree>
    <p:extLst>
      <p:ext uri="{BB962C8B-B14F-4D97-AF65-F5344CB8AC3E}">
        <p14:creationId xmlns:p14="http://schemas.microsoft.com/office/powerpoint/2010/main" val="64146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1D8D8A-8F09-4B6A-942D-0B71B41FEA2B}" type="slidenum">
              <a:rPr lang="en-US" smtClean="0"/>
              <a:t>1</a:t>
            </a:fld>
            <a:endParaRPr lang="en-US"/>
          </a:p>
        </p:txBody>
      </p:sp>
    </p:spTree>
    <p:extLst>
      <p:ext uri="{BB962C8B-B14F-4D97-AF65-F5344CB8AC3E}">
        <p14:creationId xmlns:p14="http://schemas.microsoft.com/office/powerpoint/2010/main" val="154142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50FEC-32DB-462C-AA44-9C23B6E8DC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92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5A7ABE-D721-4383-99C2-5CFE245EDAEF}" type="slidenum">
              <a:rPr lang="en-US" smtClean="0"/>
              <a:t>7</a:t>
            </a:fld>
            <a:endParaRPr lang="en-US"/>
          </a:p>
        </p:txBody>
      </p:sp>
    </p:spTree>
    <p:extLst>
      <p:ext uri="{BB962C8B-B14F-4D97-AF65-F5344CB8AC3E}">
        <p14:creationId xmlns:p14="http://schemas.microsoft.com/office/powerpoint/2010/main" val="234205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7.xml"/><Relationship Id="rId7" Type="http://schemas.openxmlformats.org/officeDocument/2006/relationships/oleObject" Target="../embeddings/oleObject1.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2.xml"/><Relationship Id="rId7" Type="http://schemas.openxmlformats.org/officeDocument/2006/relationships/oleObject" Target="../embeddings/oleObject1.bin"/><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2.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5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5.xml"/><Relationship Id="rId7" Type="http://schemas.openxmlformats.org/officeDocument/2006/relationships/oleObject" Target="../embeddings/oleObject1.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3.xml"/><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0.xml"/><Relationship Id="rId7" Type="http://schemas.openxmlformats.org/officeDocument/2006/relationships/oleObject" Target="../embeddings/oleObject1.bin"/><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4.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8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4.emf"/><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4.emf"/><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4.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C601-9A3B-83DB-4614-42B88333E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968132-9670-8540-AA39-2AD2C5E19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C19906-19CE-D7D6-306C-5A01509AC518}"/>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A435064B-94CB-F821-ACA6-57A6191D1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73EEA-D32C-06A3-E2D5-6B5D206054BB}"/>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57096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120BB-1D69-E27B-2BEF-AC7C38BD82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FC3C9-C14E-3E8A-1121-08A2D0C83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DBC4-6620-47B2-6282-E786A3BC5331}"/>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84266760-B528-614A-09BC-165207377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EB98-8399-324F-7E22-CD38C25A0113}"/>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290138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2D474-C472-94D9-510C-A0E2BEB37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1BA15-0F20-57E9-B419-1571B5881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99C91-A92E-BE78-9023-895438D779D7}"/>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66F27DD4-B6B7-771A-6213-A5D99E14C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5098E-70B4-97B1-C93B-52775447C9B6}"/>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33517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11419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98745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0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4012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033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3550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87720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6545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DD19-26A1-65FB-1E5E-95DD15A13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8DD96-6CE1-B18E-E7BD-5A57C11F4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9EE61-7283-78AB-B77E-D3EB8C0430EB}"/>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2C1D9EB5-E9EB-738C-3147-33D0E5694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83C06-4CBF-5010-37B0-A844BC572F54}"/>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557711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FOR INTERNAL USE ONLY</a:t>
            </a:r>
          </a:p>
        </p:txBody>
      </p:sp>
    </p:spTree>
    <p:extLst>
      <p:ext uri="{BB962C8B-B14F-4D97-AF65-F5344CB8AC3E}">
        <p14:creationId xmlns:p14="http://schemas.microsoft.com/office/powerpoint/2010/main" val="1868430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 1-Line Title">
    <p:bg>
      <p:bgPr>
        <a:solidFill>
          <a:schemeClr val="bg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D04C4116-BA97-9046-A0A5-0ACD8AFAC621}"/>
              </a:ext>
            </a:extLst>
          </p:cNvPr>
          <p:cNvSpPr>
            <a:spLocks noGrp="1"/>
          </p:cNvSpPr>
          <p:nvPr>
            <p:ph idx="1"/>
          </p:nvPr>
        </p:nvSpPr>
        <p:spPr>
          <a:xfrm>
            <a:off x="685801" y="1142114"/>
            <a:ext cx="10820399" cy="4800927"/>
          </a:xfrm>
          <a:prstGeom prst="rect">
            <a:avLst/>
          </a:prstGeom>
        </p:spPr>
        <p:txBody>
          <a:bodyPr vert="horz" lIns="0" tIns="0" rIns="0" bIns="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40AFA34-1E4A-0C4D-910A-CB6E4BBAA6E8}"/>
              </a:ext>
            </a:extLst>
          </p:cNvPr>
          <p:cNvSpPr>
            <a:spLocks noGrp="1"/>
          </p:cNvSpPr>
          <p:nvPr>
            <p:ph type="title" hasCustomPrompt="1"/>
          </p:nvPr>
        </p:nvSpPr>
        <p:spPr/>
        <p:txBody>
          <a:bodyPr/>
          <a:lstStyle>
            <a:lvl1pPr>
              <a:defRPr b="1" i="0"/>
            </a:lvl1pPr>
          </a:lstStyle>
          <a:p>
            <a:r>
              <a:rPr lang="en-US"/>
              <a:t>Click to edit master title style</a:t>
            </a:r>
          </a:p>
        </p:txBody>
      </p:sp>
    </p:spTree>
    <p:extLst>
      <p:ext uri="{BB962C8B-B14F-4D97-AF65-F5344CB8AC3E}">
        <p14:creationId xmlns:p14="http://schemas.microsoft.com/office/powerpoint/2010/main" val="30416383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White">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85FC7118-5FC7-6265-D28F-4FE4B676EC76}"/>
              </a:ext>
            </a:extLst>
          </p:cNvPr>
          <p:cNvSpPr>
            <a:spLocks noGrp="1"/>
          </p:cNvSpPr>
          <p:nvPr>
            <p:ph type="title"/>
          </p:nvPr>
        </p:nvSpPr>
        <p:spPr>
          <a:xfrm>
            <a:off x="243841" y="183774"/>
            <a:ext cx="10825770" cy="546848"/>
          </a:xfrm>
        </p:spPr>
        <p:txBody>
          <a:bodyPr>
            <a:noAutofit/>
          </a:bodyPr>
          <a:lstStyle>
            <a:lvl1pPr>
              <a:defRPr sz="3600" b="1">
                <a:solidFill>
                  <a:schemeClr val="tx2"/>
                </a:solidFill>
                <a:latin typeface="+mj-lt"/>
              </a:defRPr>
            </a:lvl1pPr>
          </a:lstStyle>
          <a:p>
            <a:r>
              <a:rPr lang="en-US"/>
              <a:t>Click to edit Master title style</a:t>
            </a:r>
          </a:p>
        </p:txBody>
      </p:sp>
      <p:pic>
        <p:nvPicPr>
          <p:cNvPr id="4" name="Picture 3">
            <a:extLst>
              <a:ext uri="{FF2B5EF4-FFF2-40B4-BE49-F238E27FC236}">
                <a16:creationId xmlns:a16="http://schemas.microsoft.com/office/drawing/2014/main" id="{04A9C306-FC5C-3ADD-AB3F-4958DD1ADF4C}"/>
              </a:ext>
            </a:extLst>
          </p:cNvPr>
          <p:cNvPicPr>
            <a:picLocks noChangeAspect="1"/>
          </p:cNvPicPr>
          <p:nvPr userDrawn="1"/>
        </p:nvPicPr>
        <p:blipFill>
          <a:blip r:embed="rId2">
            <a:extLst>
              <a:ext uri="{28A0092B-C50C-407E-A947-70E740481C1C}">
                <a14:useLocalDpi xmlns:a14="http://schemas.microsoft.com/office/drawing/2010/main" val="0"/>
              </a:ext>
            </a:extLst>
          </a:blip>
          <a:srcRect l="18671" r="18671"/>
          <a:stretch/>
        </p:blipFill>
        <p:spPr>
          <a:xfrm>
            <a:off x="11027060" y="-34726"/>
            <a:ext cx="952280" cy="983848"/>
          </a:xfrm>
          <a:prstGeom prst="rect">
            <a:avLst/>
          </a:prstGeom>
        </p:spPr>
      </p:pic>
      <p:sp>
        <p:nvSpPr>
          <p:cNvPr id="5" name="Content Placeholder 12">
            <a:extLst>
              <a:ext uri="{FF2B5EF4-FFF2-40B4-BE49-F238E27FC236}">
                <a16:creationId xmlns:a16="http://schemas.microsoft.com/office/drawing/2014/main" id="{E477EAA8-897F-BFDD-EC13-26F2E15827EC}"/>
              </a:ext>
            </a:extLst>
          </p:cNvPr>
          <p:cNvSpPr>
            <a:spLocks noGrp="1"/>
          </p:cNvSpPr>
          <p:nvPr>
            <p:ph sz="quarter" idx="13"/>
          </p:nvPr>
        </p:nvSpPr>
        <p:spPr>
          <a:xfrm>
            <a:off x="243841" y="983848"/>
            <a:ext cx="11735499" cy="5459285"/>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7253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March XX, 2025</a:t>
            </a:r>
          </a:p>
        </p:txBody>
      </p:sp>
      <p:sp>
        <p:nvSpPr>
          <p:cNvPr id="5" name="Footer Placeholder 4"/>
          <p:cNvSpPr>
            <a:spLocks noGrp="1"/>
          </p:cNvSpPr>
          <p:nvPr>
            <p:ph type="ftr" sz="quarter" idx="11"/>
          </p:nvPr>
        </p:nvSpPr>
        <p:spPr/>
        <p:txBody>
          <a:bodyPr/>
          <a:lstStyle/>
          <a:p>
            <a:r>
              <a:rPr lang="en-US"/>
              <a:t>Info session - Food security infrastructure grant program </a:t>
            </a:r>
          </a:p>
        </p:txBody>
      </p:sp>
    </p:spTree>
    <p:extLst>
      <p:ext uri="{BB962C8B-B14F-4D97-AF65-F5344CB8AC3E}">
        <p14:creationId xmlns:p14="http://schemas.microsoft.com/office/powerpoint/2010/main" val="1174615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458260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2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BEB373-5F79-1C5F-9FDD-7354CE14716A}"/>
              </a:ext>
            </a:extLst>
          </p:cNvPr>
          <p:cNvSpPr txBox="1"/>
          <p:nvPr userDrawn="1"/>
        </p:nvSpPr>
        <p:spPr>
          <a:xfrm>
            <a:off x="3428999" y="2560107"/>
            <a:ext cx="7245850" cy="10772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CD313F86-45E3-71FC-1433-515A5DA2C2BF}"/>
              </a:ext>
            </a:extLst>
          </p:cNvPr>
          <p:cNvSpPr>
            <a:spLocks noGrp="1"/>
          </p:cNvSpPr>
          <p:nvPr>
            <p:ph type="body" sz="quarter" idx="10" hasCustomPrompt="1"/>
          </p:nvPr>
        </p:nvSpPr>
        <p:spPr>
          <a:xfrm>
            <a:off x="3428999" y="2610660"/>
            <a:ext cx="6234112" cy="584775"/>
          </a:xfrm>
        </p:spPr>
        <p:txBody>
          <a:bodyPr/>
          <a:lstStyle>
            <a:lvl1pPr marL="0" indent="0">
              <a:spcBef>
                <a:spcPts val="0"/>
              </a:spcBef>
              <a:buNone/>
              <a:defRPr sz="3200" b="1">
                <a:solidFill>
                  <a:schemeClr val="bg1"/>
                </a:solidFill>
                <a:latin typeface="+mj-lt"/>
              </a:defRPr>
            </a:lvl1pPr>
          </a:lstStyle>
          <a:p>
            <a:pPr lvl="0"/>
            <a:r>
              <a:rPr lang="en-US" b="1"/>
              <a:t>TITLE</a:t>
            </a:r>
          </a:p>
        </p:txBody>
      </p:sp>
      <p:sp>
        <p:nvSpPr>
          <p:cNvPr id="7" name="TextBox 6">
            <a:extLst>
              <a:ext uri="{FF2B5EF4-FFF2-40B4-BE49-F238E27FC236}">
                <a16:creationId xmlns:a16="http://schemas.microsoft.com/office/drawing/2014/main" id="{102313A8-3E0B-E675-9229-89A6341D7F0C}"/>
              </a:ext>
            </a:extLst>
          </p:cNvPr>
          <p:cNvSpPr txBox="1"/>
          <p:nvPr userDrawn="1"/>
        </p:nvSpPr>
        <p:spPr>
          <a:xfrm>
            <a:off x="3428999" y="3429000"/>
            <a:ext cx="62341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a:ea typeface="+mn-ea"/>
                <a:cs typeface="+mn-cs"/>
              </a:rPr>
              <a:t>Executive Office of Health and Human Services</a:t>
            </a:r>
          </a:p>
        </p:txBody>
      </p:sp>
      <p:sp>
        <p:nvSpPr>
          <p:cNvPr id="10" name="Text Placeholder 9">
            <a:extLst>
              <a:ext uri="{FF2B5EF4-FFF2-40B4-BE49-F238E27FC236}">
                <a16:creationId xmlns:a16="http://schemas.microsoft.com/office/drawing/2014/main" id="{92EDF18D-AC77-7DC1-329C-3D61F04905C2}"/>
              </a:ext>
            </a:extLst>
          </p:cNvPr>
          <p:cNvSpPr>
            <a:spLocks noGrp="1"/>
          </p:cNvSpPr>
          <p:nvPr>
            <p:ph type="body" sz="quarter" idx="11" hasCustomPrompt="1"/>
          </p:nvPr>
        </p:nvSpPr>
        <p:spPr>
          <a:xfrm>
            <a:off x="3428998" y="3750385"/>
            <a:ext cx="5433647" cy="707886"/>
          </a:xfrm>
        </p:spPr>
        <p:txBody>
          <a:bodyPr/>
          <a:lstStyle>
            <a:lvl1pPr marL="0" indent="0">
              <a:buNone/>
              <a:defRPr sz="2000" b="0">
                <a:solidFill>
                  <a:schemeClr val="bg1"/>
                </a:solidFill>
                <a:latin typeface="+mn-lt"/>
              </a:defRPr>
            </a:lvl1pPr>
          </a:lstStyle>
          <a:p>
            <a:pPr lvl="0"/>
            <a:r>
              <a:rPr lang="en-US"/>
              <a:t>[DATE]</a:t>
            </a:r>
          </a:p>
        </p:txBody>
      </p:sp>
      <p:sp>
        <p:nvSpPr>
          <p:cNvPr id="4" name="Rectangle 3">
            <a:extLst>
              <a:ext uri="{FF2B5EF4-FFF2-40B4-BE49-F238E27FC236}">
                <a16:creationId xmlns:a16="http://schemas.microsoft.com/office/drawing/2014/main" id="{FD6F90A9-60A1-F702-8C02-443420FF3D8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bg1"/>
                </a:solidFill>
                <a:effectLst/>
                <a:latin typeface="+mn-lt"/>
              </a:rPr>
              <a:t>CONFIDENTIAL DRAFT: FOR POLICY DEVELOPMENT PURPOSES</a:t>
            </a:r>
          </a:p>
        </p:txBody>
      </p:sp>
    </p:spTree>
    <p:extLst>
      <p:ext uri="{BB962C8B-B14F-4D97-AF65-F5344CB8AC3E}">
        <p14:creationId xmlns:p14="http://schemas.microsoft.com/office/powerpoint/2010/main" val="257999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64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7208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1E87-CC54-AD8F-E73D-F3E938148D6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984D1B4-F6BA-1D84-EA3F-0E3819E288B6}"/>
              </a:ext>
            </a:extLst>
          </p:cNvPr>
          <p:cNvSpPr>
            <a:spLocks noGrp="1"/>
          </p:cNvSpPr>
          <p:nvPr>
            <p:ph type="sldNum" sz="quarter" idx="10"/>
          </p:nvPr>
        </p:nvSpPr>
        <p:spPr/>
        <p:txBody>
          <a:bodyPr/>
          <a:lstStyle/>
          <a:p>
            <a:fld id="{BF6D1FA8-32CC-4431-8357-5DE9DEF9C030}" type="slidenum">
              <a:rPr lang="en-US" smtClean="0"/>
              <a:t>‹#›</a:t>
            </a:fld>
            <a:endParaRPr lang="en-US"/>
          </a:p>
        </p:txBody>
      </p:sp>
      <p:sp>
        <p:nvSpPr>
          <p:cNvPr id="4" name="Content Placeholder 2">
            <a:extLst>
              <a:ext uri="{FF2B5EF4-FFF2-40B4-BE49-F238E27FC236}">
                <a16:creationId xmlns:a16="http://schemas.microsoft.com/office/drawing/2014/main" id="{D90B8F76-F21D-2F2D-6076-7B3E836754D2}"/>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89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4294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1789-3A82-4C28-1338-A6D8E314F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BAF4D-91A4-395B-9CD4-9F9452B7F2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63003-FA6D-044E-38A2-CF440F7BC5DA}"/>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623CFDAC-58C2-409D-0CE6-3488A5AE1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FEF05-EDFB-AE48-EC5A-E74DB284AF2B}"/>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62333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4251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64033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425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B173-EE0D-BB9B-9B50-E7411DAA3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651F7-AB37-3F40-77BB-4AE975112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57A17-06CD-F2D8-823C-7D3935F18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6908D9-87B3-EA3E-6482-9F0390AA94D5}"/>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6" name="Footer Placeholder 5">
            <a:extLst>
              <a:ext uri="{FF2B5EF4-FFF2-40B4-BE49-F238E27FC236}">
                <a16:creationId xmlns:a16="http://schemas.microsoft.com/office/drawing/2014/main" id="{3FB31DFB-2074-301D-E01A-0499631AB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2F3D1-ACAE-435E-29AE-BB48A4650271}"/>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66120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6061-AE30-D1A6-34F8-30715597AB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5E60A-089D-48C8-2CD4-68EAF6E35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6A34D-3B93-5310-4C47-1429E7BF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B839C-3DE0-7565-4512-0AEB92A96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01C03-D933-8D41-0522-F932CA83D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F0B78-77ED-4C0A-8888-0F860B04B4B2}"/>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8" name="Footer Placeholder 7">
            <a:extLst>
              <a:ext uri="{FF2B5EF4-FFF2-40B4-BE49-F238E27FC236}">
                <a16:creationId xmlns:a16="http://schemas.microsoft.com/office/drawing/2014/main" id="{FB2F189A-7CE2-5ADE-2830-8D240A6BD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590D6-7C01-E30C-A87B-F159A1EDC7E2}"/>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37240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274E-CD13-FEC5-BB36-53CFAE81DD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D2DDD6-8999-742E-D811-302CC4D86366}"/>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4" name="Footer Placeholder 3">
            <a:extLst>
              <a:ext uri="{FF2B5EF4-FFF2-40B4-BE49-F238E27FC236}">
                <a16:creationId xmlns:a16="http://schemas.microsoft.com/office/drawing/2014/main" id="{00E93FBD-811A-AC2F-2D09-31A78179A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2009BF-CA2C-ACDC-F743-24AB0155C90F}"/>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98697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A8206-37F1-616D-CE13-4BBFF91322A7}"/>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3" name="Footer Placeholder 2">
            <a:extLst>
              <a:ext uri="{FF2B5EF4-FFF2-40B4-BE49-F238E27FC236}">
                <a16:creationId xmlns:a16="http://schemas.microsoft.com/office/drawing/2014/main" id="{9814964E-42A4-61FA-0089-E0B7B7BC00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43650-1F81-BA1A-CF28-8A5FD4D868E2}"/>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434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801A-D384-CCE2-9E47-781A61B9A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363AFB-0E5A-2488-7E8E-5083BBA29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7EF9D-4B35-BB4C-CD88-C2100047D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70AFD-5021-429C-1F97-65A67C63CC64}"/>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6" name="Footer Placeholder 5">
            <a:extLst>
              <a:ext uri="{FF2B5EF4-FFF2-40B4-BE49-F238E27FC236}">
                <a16:creationId xmlns:a16="http://schemas.microsoft.com/office/drawing/2014/main" id="{9884107E-B391-3375-ECF2-5C664CC74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D3F76-E3E9-D02E-C029-E9225E7E13CC}"/>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89462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CE0A-6B6F-07E4-D954-9195975B0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99B0F3-C32E-49B7-A79D-EE30DAA77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4EC6F0-3A29-1E43-D381-167ED4F0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DA149-C548-8BBA-A037-7919306B9B1B}"/>
              </a:ext>
            </a:extLst>
          </p:cNvPr>
          <p:cNvSpPr>
            <a:spLocks noGrp="1"/>
          </p:cNvSpPr>
          <p:nvPr>
            <p:ph type="dt" sz="half" idx="10"/>
          </p:nvPr>
        </p:nvSpPr>
        <p:spPr/>
        <p:txBody>
          <a:bodyPr/>
          <a:lstStyle/>
          <a:p>
            <a:fld id="{0EC6955B-4613-4E20-B32B-33F5566423ED}" type="datetimeFigureOut">
              <a:rPr lang="en-US" smtClean="0"/>
              <a:t>10/30/2025</a:t>
            </a:fld>
            <a:endParaRPr lang="en-US"/>
          </a:p>
        </p:txBody>
      </p:sp>
      <p:sp>
        <p:nvSpPr>
          <p:cNvPr id="6" name="Footer Placeholder 5">
            <a:extLst>
              <a:ext uri="{FF2B5EF4-FFF2-40B4-BE49-F238E27FC236}">
                <a16:creationId xmlns:a16="http://schemas.microsoft.com/office/drawing/2014/main" id="{44F2F457-5478-E3B8-ABC0-96D1D714B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A9C3D-F0F7-B678-09A7-F891B78F55FF}"/>
              </a:ext>
            </a:extLst>
          </p:cNvPr>
          <p:cNvSpPr>
            <a:spLocks noGrp="1"/>
          </p:cNvSpPr>
          <p:nvPr>
            <p:ph type="sldNum" sz="quarter" idx="12"/>
          </p:nvPr>
        </p:nvSpPr>
        <p:spPr/>
        <p:txBody>
          <a:bodyPr/>
          <a:lstStyle/>
          <a:p>
            <a:fld id="{C5D233FB-01B7-48A2-B0A5-C46E6EF2718E}" type="slidenum">
              <a:rPr lang="en-US" smtClean="0"/>
              <a:t>‹#›</a:t>
            </a:fld>
            <a:endParaRPr lang="en-US"/>
          </a:p>
        </p:txBody>
      </p:sp>
    </p:spTree>
    <p:extLst>
      <p:ext uri="{BB962C8B-B14F-4D97-AF65-F5344CB8AC3E}">
        <p14:creationId xmlns:p14="http://schemas.microsoft.com/office/powerpoint/2010/main" val="148851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15.xml"/><Relationship Id="rId21" Type="http://schemas.openxmlformats.org/officeDocument/2006/relationships/tags" Target="../tags/tag14.xml"/><Relationship Id="rId34"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image" Target="../media/image4.emf"/><Relationship Id="rId2" Type="http://schemas.openxmlformats.org/officeDocument/2006/relationships/slideLayout" Target="../slideLayouts/slideLayout14.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tags" Target="../tags/tag2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7.xml"/><Relationship Id="rId32" Type="http://schemas.openxmlformats.org/officeDocument/2006/relationships/oleObject" Target="../embeddings/oleObject2.bin"/><Relationship Id="rId5" Type="http://schemas.openxmlformats.org/officeDocument/2006/relationships/slideLayout" Target="../slideLayouts/slideLayout17.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10" Type="http://schemas.openxmlformats.org/officeDocument/2006/relationships/slideLayout" Target="../slideLayouts/slideLayout22.xml"/><Relationship Id="rId19" Type="http://schemas.openxmlformats.org/officeDocument/2006/relationships/tags" Target="../tags/tag12.xml"/><Relationship Id="rId31" Type="http://schemas.openxmlformats.org/officeDocument/2006/relationships/tags" Target="../tags/tag2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tags" Target="../tags/tag20.xml"/><Relationship Id="rId30" Type="http://schemas.openxmlformats.org/officeDocument/2006/relationships/tags" Target="../tags/tag23.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tags" Target="../tags/tag69.xml"/><Relationship Id="rId3" Type="http://schemas.openxmlformats.org/officeDocument/2006/relationships/slideLayout" Target="../slideLayouts/slideLayout26.xml"/><Relationship Id="rId21" Type="http://schemas.openxmlformats.org/officeDocument/2006/relationships/tags" Target="../tags/tag64.xml"/><Relationship Id="rId7" Type="http://schemas.openxmlformats.org/officeDocument/2006/relationships/slideLayout" Target="../slideLayouts/slideLayout3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2" Type="http://schemas.openxmlformats.org/officeDocument/2006/relationships/slideLayout" Target="../slideLayouts/slideLayout2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tags" Target="../tags/tag7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image" Target="../media/image5.png"/><Relationship Id="rId5" Type="http://schemas.openxmlformats.org/officeDocument/2006/relationships/slideLayout" Target="../slideLayouts/slideLayout2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tags" Target="../tags/tag71.xml"/><Relationship Id="rId10" Type="http://schemas.openxmlformats.org/officeDocument/2006/relationships/theme" Target="../theme/theme3.xml"/><Relationship Id="rId19" Type="http://schemas.openxmlformats.org/officeDocument/2006/relationships/tags" Target="../tags/tag62.xml"/><Relationship Id="rId31" Type="http://schemas.openxmlformats.org/officeDocument/2006/relationships/image" Target="../media/image4.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tags" Target="../tags/tag70.xml"/><Relationship Id="rId30"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1B5008-BBD5-7B74-11BC-A54AAEC71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9BC9E-9EAF-9A69-6C8F-E48FF0EC4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31238-5F68-C582-E430-D038B91FF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C6955B-4613-4E20-B32B-33F5566423ED}" type="datetimeFigureOut">
              <a:rPr lang="en-US" smtClean="0"/>
              <a:t>10/30/2025</a:t>
            </a:fld>
            <a:endParaRPr lang="en-US"/>
          </a:p>
        </p:txBody>
      </p:sp>
      <p:sp>
        <p:nvSpPr>
          <p:cNvPr id="5" name="Footer Placeholder 4">
            <a:extLst>
              <a:ext uri="{FF2B5EF4-FFF2-40B4-BE49-F238E27FC236}">
                <a16:creationId xmlns:a16="http://schemas.microsoft.com/office/drawing/2014/main" id="{BD6C513B-FF13-4F8A-DEDC-49E1EE759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E7476A-7A5C-3A9A-B6A6-BEE5F8E44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D233FB-01B7-48A2-B0A5-C46E6EF2718E}" type="slidenum">
              <a:rPr lang="en-US" smtClean="0"/>
              <a:t>‹#›</a:t>
            </a:fld>
            <a:endParaRPr lang="en-US"/>
          </a:p>
        </p:txBody>
      </p:sp>
    </p:spTree>
    <p:extLst>
      <p:ext uri="{BB962C8B-B14F-4D97-AF65-F5344CB8AC3E}">
        <p14:creationId xmlns:p14="http://schemas.microsoft.com/office/powerpoint/2010/main" val="763342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3" imgH="416" progId="TCLayout.ActiveDocument.1">
                  <p:embed/>
                </p:oleObj>
              </mc:Choice>
              <mc:Fallback>
                <p:oleObj name="think-cell Slide" r:id="rId3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5"/>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442832"/>
            <a:ext cx="10602418"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90633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3" imgH="416" progId="TCLayout.ActiveDocument.1">
                  <p:embed/>
                </p:oleObj>
              </mc:Choice>
              <mc:Fallback>
                <p:oleObj name="think-cell Slide" r:id="rId3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2"/>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3"/>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4"/>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442832"/>
            <a:ext cx="10602418"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5"/>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6"/>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7"/>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8"/>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9"/>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
        <p:nvSpPr>
          <p:cNvPr id="2" name="Slide Number Placeholder 1">
            <a:extLst>
              <a:ext uri="{FF2B5EF4-FFF2-40B4-BE49-F238E27FC236}">
                <a16:creationId xmlns:a16="http://schemas.microsoft.com/office/drawing/2014/main" id="{F3694C19-BEED-3F5A-3D65-F92DFA814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6D1FA8-32CC-4431-8357-5DE9DEF9C030}" type="slidenum">
              <a:rPr lang="en-US" smtClean="0"/>
              <a:t>‹#›</a:t>
            </a:fld>
            <a:endParaRPr lang="en-US"/>
          </a:p>
        </p:txBody>
      </p:sp>
    </p:spTree>
    <p:extLst>
      <p:ext uri="{BB962C8B-B14F-4D97-AF65-F5344CB8AC3E}">
        <p14:creationId xmlns:p14="http://schemas.microsoft.com/office/powerpoint/2010/main" val="4106320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584571-0E6D-4318-3656-52D3C730FFFA}"/>
              </a:ext>
            </a:extLst>
          </p:cNvPr>
          <p:cNvSpPr>
            <a:spLocks noGrp="1"/>
          </p:cNvSpPr>
          <p:nvPr>
            <p:ph type="subTitle" idx="1"/>
          </p:nvPr>
        </p:nvSpPr>
        <p:spPr>
          <a:xfrm>
            <a:off x="615948" y="4050655"/>
            <a:ext cx="6173979" cy="555793"/>
          </a:xfrm>
        </p:spPr>
        <p:txBody>
          <a:bodyPr/>
          <a:lstStyle/>
          <a:p>
            <a:br>
              <a:rPr lang="en-US"/>
            </a:br>
            <a:r>
              <a:rPr lang="en-US"/>
              <a:t>Hybrid Meeting: October 27, 2025</a:t>
            </a:r>
          </a:p>
        </p:txBody>
      </p:sp>
      <p:sp>
        <p:nvSpPr>
          <p:cNvPr id="4" name="Title 3">
            <a:extLst>
              <a:ext uri="{FF2B5EF4-FFF2-40B4-BE49-F238E27FC236}">
                <a16:creationId xmlns:a16="http://schemas.microsoft.com/office/drawing/2014/main" id="{8ADF5ECE-6317-D9E2-1E54-B2C7554D009B}"/>
              </a:ext>
            </a:extLst>
          </p:cNvPr>
          <p:cNvSpPr>
            <a:spLocks noGrp="1"/>
          </p:cNvSpPr>
          <p:nvPr>
            <p:ph type="title"/>
          </p:nvPr>
        </p:nvSpPr>
        <p:spPr>
          <a:xfrm>
            <a:off x="615949" y="3429000"/>
            <a:ext cx="6173979" cy="390300"/>
          </a:xfrm>
        </p:spPr>
        <p:txBody>
          <a:bodyPr/>
          <a:lstStyle/>
          <a:p>
            <a:r>
              <a:rPr lang="en-US" sz="2800" b="1"/>
              <a:t>Governor’s Anti-Hunger Task Force</a:t>
            </a:r>
          </a:p>
        </p:txBody>
      </p:sp>
    </p:spTree>
    <p:extLst>
      <p:ext uri="{BB962C8B-B14F-4D97-AF65-F5344CB8AC3E}">
        <p14:creationId xmlns:p14="http://schemas.microsoft.com/office/powerpoint/2010/main" val="255055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9E70-4992-79B0-423B-1C87EC0DFD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161E1B-7F8F-CEDD-A3AE-493774E5B26A}"/>
              </a:ext>
            </a:extLst>
          </p:cNvPr>
          <p:cNvSpPr>
            <a:spLocks noGrp="1"/>
          </p:cNvSpPr>
          <p:nvPr>
            <p:ph type="title"/>
          </p:nvPr>
        </p:nvSpPr>
        <p:spPr>
          <a:xfrm>
            <a:off x="2893929" y="2449357"/>
            <a:ext cx="8181508" cy="1354217"/>
          </a:xfrm>
        </p:spPr>
        <p:txBody>
          <a:bodyPr/>
          <a:lstStyle/>
          <a:p>
            <a:r>
              <a:rPr lang="en-US"/>
              <a:t>Discussion of coordinated strategies to mitigate cuts</a:t>
            </a:r>
          </a:p>
        </p:txBody>
      </p:sp>
    </p:spTree>
    <p:extLst>
      <p:ext uri="{BB962C8B-B14F-4D97-AF65-F5344CB8AC3E}">
        <p14:creationId xmlns:p14="http://schemas.microsoft.com/office/powerpoint/2010/main" val="288731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6C6E-9142-B985-599B-928F70C069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FD7A58-F591-D5F7-E3B9-4754BFAC6503}"/>
              </a:ext>
            </a:extLst>
          </p:cNvPr>
          <p:cNvSpPr>
            <a:spLocks noGrp="1"/>
          </p:cNvSpPr>
          <p:nvPr>
            <p:ph idx="1"/>
          </p:nvPr>
        </p:nvSpPr>
        <p:spPr>
          <a:xfrm>
            <a:off x="544286" y="1179522"/>
            <a:ext cx="11320880" cy="5155257"/>
          </a:xfrm>
        </p:spPr>
        <p:txBody>
          <a:bodyPr vert="horz" wrap="square" lIns="0" tIns="0" rIns="0" bIns="0" rtlCol="0" anchor="t">
            <a:spAutoFit/>
          </a:bodyPr>
          <a:lstStyle/>
          <a:p>
            <a:pPr marL="0" indent="0">
              <a:buNone/>
            </a:pPr>
            <a:r>
              <a:rPr lang="en-US" sz="2000" b="1">
                <a:cs typeface="Arial"/>
              </a:rPr>
              <a:t>Based on a review of a 50 state analysis, as of October 25th, here is our understanding of how states are preparing for November 1st:</a:t>
            </a:r>
            <a:endParaRPr lang="en-US" sz="2000" b="1"/>
          </a:p>
          <a:p>
            <a:pPr marL="0" indent="0">
              <a:buNone/>
            </a:pPr>
            <a:endParaRPr lang="en-US" sz="2000"/>
          </a:p>
          <a:p>
            <a:r>
              <a:rPr lang="en-US" sz="2000" b="1">
                <a:cs typeface="Arial"/>
              </a:rPr>
              <a:t>42 states </a:t>
            </a:r>
            <a:r>
              <a:rPr lang="en-US" sz="2000">
                <a:cs typeface="Arial"/>
              </a:rPr>
              <a:t>have not taken additional steps beyond notifying clients of the Nov 1 impacts</a:t>
            </a:r>
          </a:p>
          <a:p>
            <a:endParaRPr lang="en-US" sz="2000"/>
          </a:p>
          <a:p>
            <a:r>
              <a:rPr lang="en-US" sz="2000" b="1">
                <a:cs typeface="Arial"/>
              </a:rPr>
              <a:t>7 states</a:t>
            </a:r>
            <a:r>
              <a:rPr lang="en-US" sz="2000">
                <a:cs typeface="Arial"/>
              </a:rPr>
              <a:t> are taking various forms of additional actions to prepare:</a:t>
            </a:r>
            <a:endParaRPr lang="en-US" sz="2000"/>
          </a:p>
          <a:p>
            <a:pPr lvl="1"/>
            <a:r>
              <a:rPr lang="en-US" sz="2000">
                <a:cs typeface="Arial"/>
              </a:rPr>
              <a:t>West Virginia, Kentucky, Colorado, New Hampshire, and Iowa have announced potential plans to accelerate funding for food banks or targeted populations</a:t>
            </a:r>
          </a:p>
          <a:p>
            <a:pPr lvl="1"/>
            <a:r>
              <a:rPr lang="en-US" sz="2000">
                <a:cs typeface="Arial"/>
              </a:rPr>
              <a:t>Louisiana and Virginia have declared a state of emergency but not have not fully disclosed how they will use this authority</a:t>
            </a:r>
          </a:p>
          <a:p>
            <a:pPr lvl="1"/>
            <a:r>
              <a:rPr lang="en-US" sz="2000">
                <a:cs typeface="Arial"/>
              </a:rPr>
              <a:t>California has deployed the National Guard to coordinate food distribution logistics and accelerated funding to food banks</a:t>
            </a:r>
          </a:p>
          <a:p>
            <a:pPr lvl="1"/>
            <a:endParaRPr lang="en-US" sz="2000">
              <a:cs typeface="Arial" panose="020B0604020202020204" pitchFamily="34" charset="0"/>
            </a:endParaRPr>
          </a:p>
          <a:p>
            <a:r>
              <a:rPr lang="en-US" sz="2000" b="1">
                <a:cs typeface="Arial"/>
              </a:rPr>
              <a:t>2 states (Vermont, Hawaii) and 1 territory (Guam)</a:t>
            </a:r>
            <a:r>
              <a:rPr lang="en-US" sz="2000">
                <a:cs typeface="Arial"/>
              </a:rPr>
              <a:t> have taken steps to put state resources to backstop SNAP</a:t>
            </a:r>
            <a:endParaRPr lang="en-US" sz="2000"/>
          </a:p>
        </p:txBody>
      </p:sp>
      <p:sp>
        <p:nvSpPr>
          <p:cNvPr id="3" name="Title 2">
            <a:extLst>
              <a:ext uri="{FF2B5EF4-FFF2-40B4-BE49-F238E27FC236}">
                <a16:creationId xmlns:a16="http://schemas.microsoft.com/office/drawing/2014/main" id="{6D2995B2-2804-B7A5-390B-07714C1B8DA4}"/>
              </a:ext>
            </a:extLst>
          </p:cNvPr>
          <p:cNvSpPr>
            <a:spLocks noGrp="1"/>
          </p:cNvSpPr>
          <p:nvPr>
            <p:ph type="title"/>
          </p:nvPr>
        </p:nvSpPr>
        <p:spPr>
          <a:xfrm>
            <a:off x="695742" y="355599"/>
            <a:ext cx="10515600" cy="650875"/>
          </a:xfrm>
        </p:spPr>
        <p:txBody>
          <a:bodyPr/>
          <a:lstStyle/>
          <a:p>
            <a:r>
              <a:rPr lang="en-US" sz="2000"/>
              <a:t>What we are seeing in other states</a:t>
            </a:r>
            <a:endParaRPr lang="en-US"/>
          </a:p>
        </p:txBody>
      </p:sp>
    </p:spTree>
    <p:extLst>
      <p:ext uri="{BB962C8B-B14F-4D97-AF65-F5344CB8AC3E}">
        <p14:creationId xmlns:p14="http://schemas.microsoft.com/office/powerpoint/2010/main" val="280407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DA3CB5A-F96D-03EB-CFA3-4E21EA803ED4}"/>
              </a:ext>
            </a:extLst>
          </p:cNvPr>
          <p:cNvGraphicFramePr>
            <a:graphicFrameLocks noGrp="1"/>
          </p:cNvGraphicFramePr>
          <p:nvPr>
            <p:ph idx="1"/>
            <p:extLst>
              <p:ext uri="{D42A27DB-BD31-4B8C-83A1-F6EECF244321}">
                <p14:modId xmlns:p14="http://schemas.microsoft.com/office/powerpoint/2010/main" val="3850147598"/>
              </p:ext>
            </p:extLst>
          </p:nvPr>
        </p:nvGraphicFramePr>
        <p:xfrm>
          <a:off x="126457" y="855912"/>
          <a:ext cx="11939081" cy="5141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9BEFAA7-E27F-6A91-5F8F-3C86502819E8}"/>
              </a:ext>
            </a:extLst>
          </p:cNvPr>
          <p:cNvSpPr>
            <a:spLocks noGrp="1"/>
          </p:cNvSpPr>
          <p:nvPr>
            <p:ph type="title"/>
          </p:nvPr>
        </p:nvSpPr>
        <p:spPr>
          <a:xfrm>
            <a:off x="399392" y="261082"/>
            <a:ext cx="10308459" cy="537706"/>
          </a:xfrm>
        </p:spPr>
        <p:txBody>
          <a:bodyPr/>
          <a:lstStyle/>
          <a:p>
            <a:r>
              <a:rPr lang="en-US" sz="2000"/>
              <a:t>Massachusetts investment in food security: Building on strength</a:t>
            </a:r>
          </a:p>
        </p:txBody>
      </p:sp>
      <p:sp>
        <p:nvSpPr>
          <p:cNvPr id="5" name="TextBox 4">
            <a:extLst>
              <a:ext uri="{FF2B5EF4-FFF2-40B4-BE49-F238E27FC236}">
                <a16:creationId xmlns:a16="http://schemas.microsoft.com/office/drawing/2014/main" id="{F77990F4-7E80-F747-41FE-D42D1634C859}"/>
              </a:ext>
            </a:extLst>
          </p:cNvPr>
          <p:cNvSpPr txBox="1"/>
          <p:nvPr/>
        </p:nvSpPr>
        <p:spPr>
          <a:xfrm>
            <a:off x="469102" y="5628459"/>
            <a:ext cx="11113298" cy="95410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400" b="1" i="1">
                <a:cs typeface="Arial"/>
              </a:rPr>
              <a:t>The State </a:t>
            </a:r>
            <a:r>
              <a:rPr lang="en-US" sz="1400" b="1" i="1" u="sng">
                <a:cs typeface="Arial"/>
              </a:rPr>
              <a:t>cannot </a:t>
            </a:r>
            <a:r>
              <a:rPr lang="en-US" sz="1400" b="1" i="1">
                <a:cs typeface="Arial"/>
              </a:rPr>
              <a:t>backstop the overwhelming number of federal cuts to Massachusetts, including replacing $220 million in monthly benefits. </a:t>
            </a:r>
          </a:p>
          <a:p>
            <a:pPr algn="ctr"/>
            <a:r>
              <a:rPr lang="en-US" sz="1400" b="1" i="1">
                <a:cs typeface="Arial"/>
              </a:rPr>
              <a:t>The Healey Administration will continue to advocate for federal action to ensure federally-funded SNAP benefits are dispersed on time.</a:t>
            </a:r>
          </a:p>
        </p:txBody>
      </p:sp>
    </p:spTree>
    <p:extLst>
      <p:ext uri="{BB962C8B-B14F-4D97-AF65-F5344CB8AC3E}">
        <p14:creationId xmlns:p14="http://schemas.microsoft.com/office/powerpoint/2010/main" val="384637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6913F-B10C-6765-7780-AAC2999935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81F83F-5A34-4F6F-33AD-BF5A2510DD81}"/>
              </a:ext>
            </a:extLst>
          </p:cNvPr>
          <p:cNvSpPr>
            <a:spLocks noGrp="1"/>
          </p:cNvSpPr>
          <p:nvPr>
            <p:ph idx="1"/>
          </p:nvPr>
        </p:nvSpPr>
        <p:spPr>
          <a:xfrm>
            <a:off x="506186" y="1227147"/>
            <a:ext cx="11320880" cy="5147563"/>
          </a:xfrm>
        </p:spPr>
        <p:txBody>
          <a:bodyPr vert="horz" wrap="square" lIns="0" tIns="0" rIns="0" bIns="0" rtlCol="0" anchor="t">
            <a:spAutoFit/>
          </a:bodyPr>
          <a:lstStyle/>
          <a:p>
            <a:r>
              <a:rPr lang="en-US" sz="1600">
                <a:cs typeface="Arial"/>
              </a:rPr>
              <a:t>Coordinated, community-based solutions for mitigating hunger, as seen in other crises, will be important for addressing any potential disruption in SNAP allotments. </a:t>
            </a:r>
          </a:p>
          <a:p>
            <a:r>
              <a:rPr lang="en-US" sz="1600">
                <a:cs typeface="Arial"/>
              </a:rPr>
              <a:t>Task Force members have emphasized responses to take into account the following:</a:t>
            </a:r>
          </a:p>
          <a:p>
            <a:pPr lvl="1">
              <a:buFont typeface="Arial" panose="020B0604020202020204" pitchFamily="34" charset="0"/>
              <a:buChar char="•"/>
            </a:pPr>
            <a:r>
              <a:rPr lang="en-US" sz="1600"/>
              <a:t>Immediate impact on the ability of families and individuals to purchase food;</a:t>
            </a:r>
            <a:endParaRPr lang="en-US" sz="1600">
              <a:cs typeface="Arial"/>
            </a:endParaRPr>
          </a:p>
          <a:p>
            <a:pPr lvl="1">
              <a:buFont typeface="Arial" panose="020B0604020202020204" pitchFamily="34" charset="0"/>
              <a:buChar char="•"/>
            </a:pPr>
            <a:r>
              <a:rPr lang="en-US" sz="1600"/>
              <a:t>Increased volume of people going to food pantries, community meal sites, and other food access hubs;</a:t>
            </a:r>
            <a:endParaRPr lang="en-US" sz="1600">
              <a:cs typeface="Arial"/>
            </a:endParaRPr>
          </a:p>
          <a:p>
            <a:pPr lvl="1">
              <a:buFont typeface="Arial" panose="020B0604020202020204" pitchFamily="34" charset="0"/>
              <a:buChar char="•"/>
            </a:pPr>
            <a:r>
              <a:rPr lang="en-US" sz="1600"/>
              <a:t>Loss of revenue for small businesses and local farmers, fishers, and producers;</a:t>
            </a:r>
            <a:endParaRPr lang="en-US" sz="1600">
              <a:cs typeface="Arial"/>
            </a:endParaRPr>
          </a:p>
          <a:p>
            <a:pPr lvl="1">
              <a:buFont typeface="Arial" panose="020B0604020202020204" pitchFamily="34" charset="0"/>
              <a:buChar char="•"/>
            </a:pPr>
            <a:r>
              <a:rPr lang="en-US" sz="1600"/>
              <a:t>Potential food waste from farmers, fishers, producers, and grocers due to lack of sales nor ability to donate food.</a:t>
            </a:r>
            <a:endParaRPr lang="en-US" sz="1600">
              <a:cs typeface="Arial"/>
            </a:endParaRPr>
          </a:p>
          <a:p>
            <a:r>
              <a:rPr lang="en-US" sz="1600">
                <a:cs typeface="Arial"/>
              </a:rPr>
              <a:t>Recommended solutions to quickly deploy:</a:t>
            </a:r>
          </a:p>
          <a:p>
            <a:pPr lvl="1">
              <a:buFont typeface="Arial" panose="020B0604020202020204" pitchFamily="34" charset="0"/>
              <a:buChar char="•"/>
            </a:pPr>
            <a:r>
              <a:rPr lang="en-US" sz="1600"/>
              <a:t>All 13 United Ways across the Commonwealth have launched the United Response Fund to support efforts in communities to mitigate harm.</a:t>
            </a:r>
            <a:endParaRPr lang="en-US" sz="1600">
              <a:cs typeface="Arial"/>
            </a:endParaRPr>
          </a:p>
          <a:p>
            <a:pPr lvl="1">
              <a:buFont typeface="Arial" panose="020B0604020202020204" pitchFamily="34" charset="0"/>
              <a:buChar char="•"/>
            </a:pPr>
            <a:r>
              <a:rPr lang="en-US" sz="1600"/>
              <a:t>Opportunity </a:t>
            </a:r>
            <a:r>
              <a:rPr lang="en-US" sz="1600" err="1"/>
              <a:t>ares</a:t>
            </a:r>
            <a:r>
              <a:rPr lang="en-US" sz="1600"/>
              <a:t>:</a:t>
            </a:r>
            <a:endParaRPr lang="en-US" sz="1600">
              <a:cs typeface="Arial"/>
            </a:endParaRPr>
          </a:p>
          <a:p>
            <a:pPr lvl="2" indent="-213995">
              <a:buFont typeface="Courier New" panose="02070309020205020404" pitchFamily="49" charset="0"/>
              <a:buChar char="o"/>
            </a:pPr>
            <a:r>
              <a:rPr lang="en-US" sz="1600"/>
              <a:t>Invest in organizations purchasing food directly from small farmers and fishers to distribute in communities</a:t>
            </a:r>
            <a:endParaRPr lang="en-US" sz="1600">
              <a:cs typeface="Arial"/>
            </a:endParaRPr>
          </a:p>
          <a:p>
            <a:pPr lvl="2" indent="-213995">
              <a:buFont typeface="Courier New" panose="02070309020205020404" pitchFamily="49" charset="0"/>
              <a:buChar char="o"/>
            </a:pPr>
            <a:r>
              <a:rPr lang="en-US" sz="1600"/>
              <a:t>Provide grants for gift cards to local grocery stores</a:t>
            </a:r>
            <a:endParaRPr lang="en-US" sz="1600">
              <a:cs typeface="Arial"/>
            </a:endParaRPr>
          </a:p>
          <a:p>
            <a:pPr lvl="2" indent="-213995">
              <a:buFont typeface="Courier New" panose="02070309020205020404" pitchFamily="49" charset="0"/>
              <a:buChar char="o"/>
            </a:pPr>
            <a:r>
              <a:rPr lang="en-US" sz="1600"/>
              <a:t>Increase opportunities for volunteer engagement and expansion of services</a:t>
            </a:r>
            <a:endParaRPr lang="en-US" sz="1600">
              <a:cs typeface="Arial"/>
            </a:endParaRPr>
          </a:p>
          <a:p>
            <a:pPr lvl="2" indent="-213995">
              <a:buFont typeface="Courier New" panose="02070309020205020404" pitchFamily="49" charset="0"/>
              <a:buChar char="o"/>
            </a:pPr>
            <a:r>
              <a:rPr lang="en-US" sz="1600"/>
              <a:t>Strengthen food distribution infrastructure and direct connection between local retailers, farmers, fishers, and producers, and food access organizations</a:t>
            </a:r>
            <a:endParaRPr lang="en-US" sz="1600">
              <a:cs typeface="Arial"/>
            </a:endParaRPr>
          </a:p>
          <a:p>
            <a:pPr lvl="1"/>
            <a:endParaRPr lang="en-US"/>
          </a:p>
          <a:p>
            <a:endParaRPr lang="en-US"/>
          </a:p>
        </p:txBody>
      </p:sp>
      <p:sp>
        <p:nvSpPr>
          <p:cNvPr id="3" name="Title 2">
            <a:extLst>
              <a:ext uri="{FF2B5EF4-FFF2-40B4-BE49-F238E27FC236}">
                <a16:creationId xmlns:a16="http://schemas.microsoft.com/office/drawing/2014/main" id="{5F978B14-F874-629F-49CD-7DDA81BC476B}"/>
              </a:ext>
            </a:extLst>
          </p:cNvPr>
          <p:cNvSpPr>
            <a:spLocks noGrp="1"/>
          </p:cNvSpPr>
          <p:nvPr>
            <p:ph type="title"/>
          </p:nvPr>
        </p:nvSpPr>
        <p:spPr>
          <a:xfrm>
            <a:off x="695742" y="355599"/>
            <a:ext cx="10515600" cy="650875"/>
          </a:xfrm>
        </p:spPr>
        <p:txBody>
          <a:bodyPr/>
          <a:lstStyle/>
          <a:p>
            <a:r>
              <a:rPr lang="en-US" sz="2000"/>
              <a:t>Follow-up on opportunities to coordinate response</a:t>
            </a:r>
          </a:p>
        </p:txBody>
      </p:sp>
    </p:spTree>
    <p:extLst>
      <p:ext uri="{BB962C8B-B14F-4D97-AF65-F5344CB8AC3E}">
        <p14:creationId xmlns:p14="http://schemas.microsoft.com/office/powerpoint/2010/main" val="128838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2659-59D0-8844-ABC6-0EA1C3013F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8B4ACD-CB3F-DFBC-2B60-6E0EA77F6390}"/>
              </a:ext>
            </a:extLst>
          </p:cNvPr>
          <p:cNvSpPr>
            <a:spLocks noGrp="1"/>
          </p:cNvSpPr>
          <p:nvPr>
            <p:ph type="title"/>
          </p:nvPr>
        </p:nvSpPr>
        <p:spPr>
          <a:xfrm>
            <a:off x="2893929" y="2751892"/>
            <a:ext cx="8181508" cy="677108"/>
          </a:xfrm>
        </p:spPr>
        <p:txBody>
          <a:bodyPr/>
          <a:lstStyle/>
          <a:p>
            <a:r>
              <a:rPr lang="en-US"/>
              <a:t>Next steps</a:t>
            </a:r>
          </a:p>
        </p:txBody>
      </p:sp>
    </p:spTree>
    <p:extLst>
      <p:ext uri="{BB962C8B-B14F-4D97-AF65-F5344CB8AC3E}">
        <p14:creationId xmlns:p14="http://schemas.microsoft.com/office/powerpoint/2010/main" val="304412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1CA6-EA53-D0E9-98BD-42B087F187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B0F4B2-3B5F-F3C5-F656-B0ECEA683DC8}"/>
              </a:ext>
            </a:extLst>
          </p:cNvPr>
          <p:cNvSpPr>
            <a:spLocks noGrp="1"/>
          </p:cNvSpPr>
          <p:nvPr>
            <p:ph idx="1"/>
          </p:nvPr>
        </p:nvSpPr>
        <p:spPr>
          <a:xfrm>
            <a:off x="544286" y="1179522"/>
            <a:ext cx="10515600" cy="3908762"/>
          </a:xfrm>
        </p:spPr>
        <p:txBody>
          <a:bodyPr vert="horz" wrap="square" lIns="0" tIns="0" rIns="0" bIns="0" rtlCol="0" anchor="t">
            <a:spAutoFit/>
          </a:bodyPr>
          <a:lstStyle/>
          <a:p>
            <a:pPr lvl="2"/>
            <a:endParaRPr lang="en-US">
              <a:cs typeface="Arial"/>
            </a:endParaRPr>
          </a:p>
          <a:p>
            <a:pPr lvl="3"/>
            <a:r>
              <a:rPr lang="en-US">
                <a:cs typeface="Arial"/>
              </a:rPr>
              <a:t>Listening Sessions</a:t>
            </a:r>
          </a:p>
          <a:p>
            <a:pPr lvl="4">
              <a:buFont typeface="Arial" panose="020B0604020202020204" pitchFamily="34" charset="0"/>
              <a:buChar char="•"/>
            </a:pPr>
            <a:r>
              <a:rPr lang="en-US">
                <a:cs typeface="Arial"/>
              </a:rPr>
              <a:t>Announcement coming soon on dates and locations for listening sessions.</a:t>
            </a:r>
          </a:p>
          <a:p>
            <a:pPr lvl="4">
              <a:buFont typeface="Arial" panose="020B0604020202020204" pitchFamily="34" charset="0"/>
              <a:buChar char="•"/>
            </a:pPr>
            <a:r>
              <a:rPr lang="en-US">
                <a:cs typeface="Arial"/>
              </a:rPr>
              <a:t>Task Force and working group members are encouraged to promote listening sessions among their networks as an opportunity to provide input on recommendations for mitigating SNAP cuts.</a:t>
            </a:r>
          </a:p>
          <a:p>
            <a:pPr lvl="3"/>
            <a:r>
              <a:rPr lang="en-US">
                <a:cs typeface="Arial"/>
              </a:rPr>
              <a:t>Anti-Hunger Task Force next meeting</a:t>
            </a:r>
          </a:p>
          <a:p>
            <a:pPr lvl="4">
              <a:buFont typeface="Arial" panose="020B0604020202020204" pitchFamily="34" charset="0"/>
              <a:buChar char="•"/>
            </a:pPr>
            <a:r>
              <a:rPr lang="en-US">
                <a:cs typeface="Arial"/>
              </a:rPr>
              <a:t>Additional meeting to be scheduled in November to hear from working groups and discuss top recommendations for inclusion in the Task Force’s report to the Governor</a:t>
            </a:r>
          </a:p>
          <a:p>
            <a:pPr lvl="3"/>
            <a:r>
              <a:rPr lang="en-US">
                <a:cs typeface="Arial"/>
              </a:rPr>
              <a:t>Working Groups</a:t>
            </a:r>
          </a:p>
          <a:p>
            <a:pPr lvl="4">
              <a:buFont typeface="Arial" panose="020B0604020202020204" pitchFamily="34" charset="0"/>
              <a:buChar char="•"/>
            </a:pPr>
            <a:r>
              <a:rPr lang="en-US">
                <a:cs typeface="Arial"/>
              </a:rPr>
              <a:t>Chairs of working groups will schedule meetings with their group to continue to refine recommendations and collaborate on solutions</a:t>
            </a:r>
          </a:p>
          <a:p>
            <a:pPr lvl="3"/>
            <a:endParaRPr lang="en-US">
              <a:highlight>
                <a:srgbClr val="FFFF00"/>
              </a:highlight>
              <a:cs typeface="Arial"/>
            </a:endParaRPr>
          </a:p>
        </p:txBody>
      </p:sp>
      <p:sp>
        <p:nvSpPr>
          <p:cNvPr id="3" name="Title 2">
            <a:extLst>
              <a:ext uri="{FF2B5EF4-FFF2-40B4-BE49-F238E27FC236}">
                <a16:creationId xmlns:a16="http://schemas.microsoft.com/office/drawing/2014/main" id="{BDB25E85-E506-50D0-CEC3-51CC7E893114}"/>
              </a:ext>
            </a:extLst>
          </p:cNvPr>
          <p:cNvSpPr>
            <a:spLocks noGrp="1"/>
          </p:cNvSpPr>
          <p:nvPr>
            <p:ph type="title"/>
          </p:nvPr>
        </p:nvSpPr>
        <p:spPr>
          <a:xfrm>
            <a:off x="695742" y="355599"/>
            <a:ext cx="10515600" cy="650875"/>
          </a:xfrm>
        </p:spPr>
        <p:txBody>
          <a:bodyPr/>
          <a:lstStyle/>
          <a:p>
            <a:r>
              <a:rPr lang="en-US" sz="2000"/>
              <a:t>Next steps</a:t>
            </a:r>
          </a:p>
        </p:txBody>
      </p:sp>
    </p:spTree>
    <p:extLst>
      <p:ext uri="{BB962C8B-B14F-4D97-AF65-F5344CB8AC3E}">
        <p14:creationId xmlns:p14="http://schemas.microsoft.com/office/powerpoint/2010/main" val="207753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658D75-C558-BE4F-4D77-C038CA7FACA0}"/>
              </a:ext>
            </a:extLst>
          </p:cNvPr>
          <p:cNvSpPr>
            <a:spLocks noGrp="1"/>
          </p:cNvSpPr>
          <p:nvPr>
            <p:ph idx="1"/>
          </p:nvPr>
        </p:nvSpPr>
        <p:spPr>
          <a:xfrm>
            <a:off x="838200" y="1293962"/>
            <a:ext cx="10515600" cy="2954655"/>
          </a:xfrm>
        </p:spPr>
        <p:txBody>
          <a:bodyPr/>
          <a:lstStyle/>
          <a:p>
            <a:pPr marL="0" indent="0">
              <a:buNone/>
            </a:pPr>
            <a:r>
              <a:rPr lang="en-US" dirty="0"/>
              <a:t>1. SNAP Changes &amp; Federal Updates</a:t>
            </a:r>
          </a:p>
          <a:p>
            <a:pPr lvl="1">
              <a:buFont typeface="Arial" panose="020B0604020202020204" pitchFamily="34" charset="0"/>
              <a:buChar char="•"/>
            </a:pPr>
            <a:r>
              <a:rPr lang="en-US" dirty="0"/>
              <a:t>Federal shutdown</a:t>
            </a:r>
          </a:p>
          <a:p>
            <a:pPr lvl="1">
              <a:buFont typeface="Arial" panose="020B0604020202020204" pitchFamily="34" charset="0"/>
              <a:buChar char="•"/>
            </a:pPr>
            <a:r>
              <a:rPr lang="en-US" dirty="0" err="1"/>
              <a:t>OBBB</a:t>
            </a:r>
            <a:r>
              <a:rPr lang="en-US" dirty="0"/>
              <a:t> Implementation</a:t>
            </a:r>
          </a:p>
          <a:p>
            <a:pPr lvl="1">
              <a:buFont typeface="Arial" panose="020B0604020202020204" pitchFamily="34" charset="0"/>
              <a:buChar char="•"/>
            </a:pPr>
            <a:r>
              <a:rPr lang="en-US" dirty="0"/>
              <a:t>Payment Error Rate Reduction Strategies</a:t>
            </a:r>
          </a:p>
          <a:p>
            <a:pPr marL="0" indent="0">
              <a:buNone/>
            </a:pPr>
            <a:r>
              <a:rPr lang="en-US" dirty="0"/>
              <a:t>2. Discussion of coordinated strategies to mitigate cuts</a:t>
            </a:r>
          </a:p>
          <a:p>
            <a:pPr marL="0" indent="0">
              <a:buNone/>
            </a:pPr>
            <a:r>
              <a:rPr lang="en-US" dirty="0"/>
              <a:t>3. Listening Sessions</a:t>
            </a:r>
          </a:p>
          <a:p>
            <a:pPr marL="0" indent="0">
              <a:buNone/>
            </a:pPr>
            <a:endParaRPr lang="en-US" dirty="0">
              <a:highlight>
                <a:srgbClr val="FFFF00"/>
              </a:highlight>
            </a:endParaRPr>
          </a:p>
          <a:p>
            <a:pPr lvl="1"/>
            <a:endParaRPr lang="en-US" dirty="0"/>
          </a:p>
          <a:p>
            <a:endParaRPr lang="en-US" dirty="0"/>
          </a:p>
        </p:txBody>
      </p:sp>
      <p:sp>
        <p:nvSpPr>
          <p:cNvPr id="3" name="Title 2">
            <a:extLst>
              <a:ext uri="{FF2B5EF4-FFF2-40B4-BE49-F238E27FC236}">
                <a16:creationId xmlns:a16="http://schemas.microsoft.com/office/drawing/2014/main" id="{C2A1C4C2-FB61-22A0-2CFA-D84E43B0BB98}"/>
              </a:ext>
            </a:extLst>
          </p:cNvPr>
          <p:cNvSpPr>
            <a:spLocks noGrp="1"/>
          </p:cNvSpPr>
          <p:nvPr>
            <p:ph type="title"/>
          </p:nvPr>
        </p:nvSpPr>
        <p:spPr>
          <a:xfrm>
            <a:off x="573333" y="407903"/>
            <a:ext cx="10515600" cy="650875"/>
          </a:xfrm>
        </p:spPr>
        <p:txBody>
          <a:bodyPr/>
          <a:lstStyle/>
          <a:p>
            <a:r>
              <a:rPr lang="en-US" sz="2000"/>
              <a:t>Agenda</a:t>
            </a:r>
          </a:p>
        </p:txBody>
      </p:sp>
    </p:spTree>
    <p:extLst>
      <p:ext uri="{BB962C8B-B14F-4D97-AF65-F5344CB8AC3E}">
        <p14:creationId xmlns:p14="http://schemas.microsoft.com/office/powerpoint/2010/main" val="364642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35975-DDC4-05A4-102B-75FF8920575B}"/>
              </a:ext>
            </a:extLst>
          </p:cNvPr>
          <p:cNvSpPr>
            <a:spLocks noGrp="1"/>
          </p:cNvSpPr>
          <p:nvPr>
            <p:ph type="title"/>
          </p:nvPr>
        </p:nvSpPr>
        <p:spPr>
          <a:xfrm>
            <a:off x="2915962" y="2493424"/>
            <a:ext cx="8181508" cy="1354217"/>
          </a:xfrm>
        </p:spPr>
        <p:txBody>
          <a:bodyPr/>
          <a:lstStyle/>
          <a:p>
            <a:r>
              <a:rPr lang="en-US"/>
              <a:t>SNAP Changes &amp; Federal Updates</a:t>
            </a:r>
          </a:p>
        </p:txBody>
      </p:sp>
    </p:spTree>
    <p:extLst>
      <p:ext uri="{BB962C8B-B14F-4D97-AF65-F5344CB8AC3E}">
        <p14:creationId xmlns:p14="http://schemas.microsoft.com/office/powerpoint/2010/main" val="227786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0819-2097-B75B-FA29-A5B785CE2AC5}"/>
              </a:ext>
            </a:extLst>
          </p:cNvPr>
          <p:cNvSpPr>
            <a:spLocks noGrp="1"/>
          </p:cNvSpPr>
          <p:nvPr>
            <p:ph type="title"/>
          </p:nvPr>
        </p:nvSpPr>
        <p:spPr/>
        <p:txBody>
          <a:bodyPr/>
          <a:lstStyle/>
          <a:p>
            <a:r>
              <a:rPr lang="en-US"/>
              <a:t>Impact of Federal Shutdown on November Issuances</a:t>
            </a:r>
          </a:p>
        </p:txBody>
      </p:sp>
      <p:sp>
        <p:nvSpPr>
          <p:cNvPr id="3" name="Content Placeholder 2">
            <a:extLst>
              <a:ext uri="{FF2B5EF4-FFF2-40B4-BE49-F238E27FC236}">
                <a16:creationId xmlns:a16="http://schemas.microsoft.com/office/drawing/2014/main" id="{B9796C31-2BDB-6A9B-26C9-615C1C8FC58A}"/>
              </a:ext>
            </a:extLst>
          </p:cNvPr>
          <p:cNvSpPr>
            <a:spLocks noGrp="1"/>
          </p:cNvSpPr>
          <p:nvPr>
            <p:ph sz="quarter" idx="11"/>
          </p:nvPr>
        </p:nvSpPr>
        <p:spPr>
          <a:xfrm>
            <a:off x="554037" y="1798134"/>
            <a:ext cx="11082528" cy="3231654"/>
          </a:xfrm>
        </p:spPr>
        <p:txBody>
          <a:bodyPr vert="horz" wrap="square" lIns="0" tIns="0" rIns="0" bIns="0" rtlCol="0" anchor="t">
            <a:spAutoFit/>
          </a:bodyPr>
          <a:lstStyle/>
          <a:p>
            <a:r>
              <a:rPr lang="en-US" dirty="0">
                <a:cs typeface="Arial"/>
              </a:rPr>
              <a:t>The Trump Administration has communicated to states that they plan to delay November SNAP allotments to clients.</a:t>
            </a:r>
          </a:p>
          <a:p>
            <a:r>
              <a:rPr lang="en-US" dirty="0">
                <a:cs typeface="Arial"/>
              </a:rPr>
              <a:t>DTA will provide timely updates via text messages, banners on Mass.gov and DTA Connect, DTA Assistance Line, and social media. </a:t>
            </a:r>
          </a:p>
          <a:p>
            <a:r>
              <a:rPr lang="en-US" dirty="0">
                <a:cs typeface="Arial"/>
              </a:rPr>
              <a:t>Clients will be able to use benefits on their </a:t>
            </a:r>
            <a:r>
              <a:rPr lang="en-US" dirty="0" err="1">
                <a:cs typeface="Arial"/>
              </a:rPr>
              <a:t>EBT</a:t>
            </a:r>
            <a:r>
              <a:rPr lang="en-US" dirty="0">
                <a:cs typeface="Arial"/>
              </a:rPr>
              <a:t> cards at retailers.</a:t>
            </a:r>
          </a:p>
          <a:p>
            <a:r>
              <a:rPr lang="en-US" dirty="0">
                <a:cs typeface="Arial"/>
              </a:rPr>
              <a:t>Residents can still access WIC and school meals. State funded programs like the Healthy Incentives Program (HIP), and cash assistance programs </a:t>
            </a:r>
            <a:r>
              <a:rPr lang="en-US" dirty="0" err="1">
                <a:cs typeface="Arial"/>
              </a:rPr>
              <a:t>TAFDC</a:t>
            </a:r>
            <a:r>
              <a:rPr lang="en-US" dirty="0">
                <a:cs typeface="Arial"/>
              </a:rPr>
              <a:t> and </a:t>
            </a:r>
            <a:r>
              <a:rPr lang="en-US" dirty="0" err="1">
                <a:cs typeface="Arial"/>
              </a:rPr>
              <a:t>EAEDC</a:t>
            </a:r>
            <a:r>
              <a:rPr lang="en-US" dirty="0">
                <a:cs typeface="Arial"/>
              </a:rPr>
              <a:t> are not impacted. </a:t>
            </a:r>
          </a:p>
          <a:p>
            <a:r>
              <a:rPr lang="en-US" dirty="0">
                <a:cs typeface="Arial"/>
              </a:rPr>
              <a:t>Residents in need of immediate food assistance will be directed to Project Bread’s Food Source Hotline</a:t>
            </a:r>
          </a:p>
          <a:p>
            <a:endParaRPr lang="en-US" dirty="0"/>
          </a:p>
          <a:p>
            <a:endParaRPr lang="en-US" dirty="0"/>
          </a:p>
        </p:txBody>
      </p:sp>
      <p:sp>
        <p:nvSpPr>
          <p:cNvPr id="4" name="Text Placeholder 3">
            <a:extLst>
              <a:ext uri="{FF2B5EF4-FFF2-40B4-BE49-F238E27FC236}">
                <a16:creationId xmlns:a16="http://schemas.microsoft.com/office/drawing/2014/main" id="{DF3CB9F2-B350-48D2-0E9E-414AF4391D86}"/>
              </a:ext>
            </a:extLst>
          </p:cNvPr>
          <p:cNvSpPr>
            <a:spLocks noGrp="1"/>
          </p:cNvSpPr>
          <p:nvPr>
            <p:ph type="body" sz="quarter" idx="12"/>
          </p:nvPr>
        </p:nvSpPr>
        <p:spPr>
          <a:xfrm>
            <a:off x="554037" y="1101337"/>
            <a:ext cx="11082528" cy="553998"/>
          </a:xfrm>
        </p:spPr>
        <p:txBody>
          <a:bodyPr vert="horz" wrap="square" lIns="0" tIns="0" rIns="0" bIns="0" rtlCol="0" anchor="t">
            <a:spAutoFit/>
          </a:bodyPr>
          <a:lstStyle/>
          <a:p>
            <a:r>
              <a:rPr lang="en-US" dirty="0">
                <a:cs typeface="Arial"/>
              </a:rPr>
              <a:t>If the shutdown continues past Nov 1</a:t>
            </a:r>
            <a:r>
              <a:rPr lang="en-US" baseline="30000" dirty="0">
                <a:cs typeface="Arial"/>
              </a:rPr>
              <a:t>st</a:t>
            </a:r>
            <a:r>
              <a:rPr lang="en-US" dirty="0">
                <a:cs typeface="Arial"/>
              </a:rPr>
              <a:t>, there may be a delay in SNAP benefit issuances until the government reopens.</a:t>
            </a:r>
          </a:p>
        </p:txBody>
      </p:sp>
      <p:pic>
        <p:nvPicPr>
          <p:cNvPr id="6" name="Picture 5">
            <a:extLst>
              <a:ext uri="{FF2B5EF4-FFF2-40B4-BE49-F238E27FC236}">
                <a16:creationId xmlns:a16="http://schemas.microsoft.com/office/drawing/2014/main" id="{3A4C124F-2560-18D7-F18C-0BFA3165B5EE}"/>
              </a:ext>
            </a:extLst>
          </p:cNvPr>
          <p:cNvPicPr>
            <a:picLocks noChangeAspect="1"/>
          </p:cNvPicPr>
          <p:nvPr/>
        </p:nvPicPr>
        <p:blipFill>
          <a:blip r:embed="rId2"/>
          <a:stretch>
            <a:fillRect/>
          </a:stretch>
        </p:blipFill>
        <p:spPr>
          <a:xfrm>
            <a:off x="7458420" y="4785610"/>
            <a:ext cx="4083882" cy="1906739"/>
          </a:xfrm>
          <a:prstGeom prst="rect">
            <a:avLst/>
          </a:prstGeom>
        </p:spPr>
      </p:pic>
    </p:spTree>
    <p:extLst>
      <p:ext uri="{BB962C8B-B14F-4D97-AF65-F5344CB8AC3E}">
        <p14:creationId xmlns:p14="http://schemas.microsoft.com/office/powerpoint/2010/main" val="260316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C6CE5C-B03E-A0A5-1395-B6266FF0A844}"/>
              </a:ext>
            </a:extLst>
          </p:cNvPr>
          <p:cNvSpPr/>
          <p:nvPr/>
        </p:nvSpPr>
        <p:spPr>
          <a:xfrm>
            <a:off x="565369" y="4530179"/>
            <a:ext cx="11282582" cy="2155609"/>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300"/>
              </a:spcBef>
              <a:spcAft>
                <a:spcPts val="300"/>
              </a:spcAft>
              <a:defRPr/>
            </a:pPr>
            <a:r>
              <a:rPr lang="en-US" sz="1600" b="1" i="1" u="sng">
                <a:solidFill>
                  <a:srgbClr val="000000"/>
                </a:solidFill>
              </a:rPr>
              <a:t>Future SNAP impacts, but require near-term preparations</a:t>
            </a:r>
          </a:p>
          <a:p>
            <a:pPr marL="342900" lvl="0" indent="-342900">
              <a:spcBef>
                <a:spcPts val="300"/>
              </a:spcBef>
              <a:spcAft>
                <a:spcPts val="300"/>
              </a:spcAft>
              <a:buFont typeface="+mj-lt"/>
              <a:buAutoNum type="arabicPeriod"/>
              <a:defRPr/>
            </a:pPr>
            <a:r>
              <a:rPr lang="en-US" sz="1600">
                <a:solidFill>
                  <a:srgbClr val="000000"/>
                </a:solidFill>
              </a:rPr>
              <a:t>Implementation of a benefit cost-share with states tied to payment accuracy measures starting in FFY28, which could result in up to $394M in benefit costs for MA.</a:t>
            </a:r>
            <a:endParaRPr lang="en-US" sz="1600">
              <a:solidFill>
                <a:srgbClr val="000000"/>
              </a:solidFill>
              <a:cs typeface="Arial"/>
            </a:endParaRPr>
          </a:p>
          <a:p>
            <a:pPr marL="342900" lvl="0" indent="-342900">
              <a:spcBef>
                <a:spcPts val="300"/>
              </a:spcBef>
              <a:spcAft>
                <a:spcPts val="300"/>
              </a:spcAft>
              <a:buFont typeface="+mj-lt"/>
              <a:buAutoNum type="arabicPeriod"/>
              <a:defRPr/>
            </a:pPr>
            <a:r>
              <a:rPr lang="en-US" sz="1600">
                <a:solidFill>
                  <a:srgbClr val="000000"/>
                </a:solidFill>
              </a:rPr>
              <a:t>Increase in administrative cost share for states for 50% administrative costs to 75% administrative costs starting in FFY27 resulting in $53M in additional costs to MA.</a:t>
            </a:r>
            <a:endParaRPr lang="en-US" sz="1600">
              <a:solidFill>
                <a:srgbClr val="000000"/>
              </a:solidFill>
              <a:cs typeface="Arial"/>
            </a:endParaRPr>
          </a:p>
          <a:p>
            <a:pPr marL="342900" indent="-342900">
              <a:spcBef>
                <a:spcPts val="300"/>
              </a:spcBef>
              <a:spcAft>
                <a:spcPts val="300"/>
              </a:spcAft>
              <a:buFont typeface="+mj-lt"/>
              <a:buAutoNum type="arabicPeriod"/>
              <a:defRPr/>
            </a:pPr>
            <a:r>
              <a:rPr lang="en-US" sz="1600">
                <a:solidFill>
                  <a:srgbClr val="000000"/>
                </a:solidFill>
              </a:rPr>
              <a:t>Limitation on increases in the Thrifty Food Plan calculation, the cost basis for SNAP, which will erode the value of SNAP benefits over time</a:t>
            </a:r>
            <a:endParaRPr lang="en-US" sz="1600">
              <a:solidFill>
                <a:srgbClr val="000000"/>
              </a:solidFill>
              <a:cs typeface="Arial"/>
            </a:endParaRPr>
          </a:p>
        </p:txBody>
      </p:sp>
      <p:sp>
        <p:nvSpPr>
          <p:cNvPr id="3" name="Rectangle 2">
            <a:extLst>
              <a:ext uri="{FF2B5EF4-FFF2-40B4-BE49-F238E27FC236}">
                <a16:creationId xmlns:a16="http://schemas.microsoft.com/office/drawing/2014/main" id="{C47A46C3-8D55-9C47-5F85-D39D8BFE455E}"/>
              </a:ext>
            </a:extLst>
          </p:cNvPr>
          <p:cNvSpPr/>
          <p:nvPr/>
        </p:nvSpPr>
        <p:spPr>
          <a:xfrm>
            <a:off x="554736" y="1860331"/>
            <a:ext cx="11282582" cy="2546567"/>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16">
            <a:extLst>
              <a:ext uri="{FF2B5EF4-FFF2-40B4-BE49-F238E27FC236}">
                <a16:creationId xmlns:a16="http://schemas.microsoft.com/office/drawing/2014/main" id="{AB9D00FA-EF62-75C2-7B0D-680612156A7E}"/>
              </a:ext>
            </a:extLst>
          </p:cNvPr>
          <p:cNvSpPr/>
          <p:nvPr/>
        </p:nvSpPr>
        <p:spPr>
          <a:xfrm>
            <a:off x="624384" y="1892231"/>
            <a:ext cx="10773103" cy="2514668"/>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500" b="1" i="1" u="sng">
                <a:solidFill>
                  <a:srgbClr val="000000"/>
                </a:solidFill>
                <a:latin typeface="Arial"/>
              </a:rPr>
              <a:t>Immediate changes to SNAP:</a:t>
            </a:r>
            <a:endParaRPr kumimoji="0" lang="en-US" sz="1500" b="1" i="1" u="sng"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500" b="0" i="0" u="none" strike="noStrike" kern="1200" cap="none" spc="0" normalizeH="0" baseline="0" noProof="0">
                <a:ln>
                  <a:noFill/>
                </a:ln>
                <a:solidFill>
                  <a:srgbClr val="000000"/>
                </a:solidFill>
                <a:effectLst/>
                <a:uLnTx/>
                <a:uFillTx/>
                <a:latin typeface="Arial"/>
                <a:ea typeface="+mn-ea"/>
                <a:cs typeface="+mn-cs"/>
              </a:rPr>
              <a:t>Expansion of strict work requirements to include older adults and parents of children over age 14 as well removing  waiver options for geographies with high unemployment or few jobs and exceptions for people experiencing homelessness, veterans, and former foster youth, significantly increasing the number of households at risk of losing benefits.</a:t>
            </a:r>
            <a:endParaRPr kumimoji="0" lang="en-US" sz="1500" b="0" i="0" u="none" strike="noStrike" kern="1200" cap="none" spc="0" normalizeH="0" baseline="0" noProof="0">
              <a:ln>
                <a:noFill/>
              </a:ln>
              <a:solidFill>
                <a:srgbClr val="000000"/>
              </a:solidFill>
              <a:effectLst/>
              <a:uLnTx/>
              <a:uFillTx/>
              <a:latin typeface="Arial"/>
              <a:ea typeface="+mn-ea"/>
              <a:cs typeface="Arial"/>
            </a:endParaRPr>
          </a:p>
          <a:p>
            <a:pPr marL="342900" indent="-342900">
              <a:spcBef>
                <a:spcPts val="300"/>
              </a:spcBef>
              <a:spcAft>
                <a:spcPts val="300"/>
              </a:spcAft>
              <a:buAutoNum type="arabicPeriod"/>
              <a:defRPr/>
            </a:pPr>
            <a:r>
              <a:rPr lang="en-US" sz="1500">
                <a:solidFill>
                  <a:srgbClr val="000000"/>
                </a:solidFill>
                <a:latin typeface="Arial"/>
                <a:cs typeface="Arial"/>
              </a:rPr>
              <a:t>Elimination of eligibility for certain immigrants including refugees and asylees</a:t>
            </a:r>
            <a:endParaRPr lang="en-US" sz="1500">
              <a:solidFill>
                <a:srgbClr val="000000"/>
              </a:solidFill>
              <a:latin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500" b="0" i="0" u="none" strike="noStrike" kern="1200" cap="none" spc="0" normalizeH="0" baseline="0" noProof="0">
                <a:ln>
                  <a:noFill/>
                </a:ln>
                <a:solidFill>
                  <a:srgbClr val="000000"/>
                </a:solidFill>
                <a:effectLst/>
                <a:uLnTx/>
                <a:uFillTx/>
                <a:latin typeface="Arial"/>
                <a:ea typeface="+mn-ea"/>
                <a:cs typeface="+mn-cs"/>
              </a:rPr>
              <a:t>Eliminating eligibility for an automatic deduction in utility costs for certain households who receive third party fuel assistance </a:t>
            </a:r>
            <a:endParaRPr lang="en-US" sz="1500" b="0" i="0" u="none" strike="noStrike" kern="1200" cap="none" spc="0" normalizeH="0" baseline="0" noProof="0">
              <a:ln>
                <a:noFill/>
              </a:ln>
              <a:solidFill>
                <a:srgbClr val="000000"/>
              </a:solidFill>
              <a:effectLst/>
              <a:uLnTx/>
              <a:uFillTx/>
              <a:latin typeface="Arial"/>
              <a:cs typeface="Arial"/>
            </a:endParaRPr>
          </a:p>
          <a:p>
            <a:pPr marL="342900" indent="-342900">
              <a:spcBef>
                <a:spcPts val="300"/>
              </a:spcBef>
              <a:spcAft>
                <a:spcPts val="300"/>
              </a:spcAft>
              <a:buFont typeface="+mj-lt"/>
              <a:buAutoNum type="arabicPeriod"/>
              <a:defRPr/>
            </a:pPr>
            <a:r>
              <a:rPr lang="en-US" sz="1500">
                <a:solidFill>
                  <a:srgbClr val="000000"/>
                </a:solidFill>
              </a:rPr>
              <a:t>Elimination of $9.1M in SNAP nutrition education grants</a:t>
            </a:r>
          </a:p>
          <a:p>
            <a:pPr>
              <a:spcBef>
                <a:spcPts val="300"/>
              </a:spcBef>
              <a:spcAft>
                <a:spcPts val="300"/>
              </a:spcAft>
              <a:defRPr/>
            </a:pPr>
            <a:endParaRPr kumimoji="0" lang="en-US" sz="1400" b="0" i="0" u="none" strike="noStrike" kern="1200" cap="none" spc="0" normalizeH="0" baseline="0" noProof="0">
              <a:ln>
                <a:noFill/>
              </a:ln>
              <a:solidFill>
                <a:srgbClr val="000000"/>
              </a:solidFill>
              <a:effectLst/>
              <a:uLnTx/>
              <a:uFillTx/>
              <a:latin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B10A653B-A65A-A6FE-20BD-172D0AFADE4B}"/>
              </a:ext>
            </a:extLst>
          </p:cNvPr>
          <p:cNvSpPr>
            <a:spLocks noGrp="1"/>
          </p:cNvSpPr>
          <p:nvPr>
            <p:ph type="title"/>
          </p:nvPr>
        </p:nvSpPr>
        <p:spPr/>
        <p:txBody>
          <a:bodyPr/>
          <a:lstStyle/>
          <a:p>
            <a:r>
              <a:rPr lang="en-US"/>
              <a:t>Congressional cuts to SNAP</a:t>
            </a:r>
          </a:p>
        </p:txBody>
      </p:sp>
      <p:sp>
        <p:nvSpPr>
          <p:cNvPr id="4" name="Text Placeholder 3">
            <a:extLst>
              <a:ext uri="{FF2B5EF4-FFF2-40B4-BE49-F238E27FC236}">
                <a16:creationId xmlns:a16="http://schemas.microsoft.com/office/drawing/2014/main" id="{AAFFDDE6-A305-4591-B76A-33D4EF43B280}"/>
              </a:ext>
            </a:extLst>
          </p:cNvPr>
          <p:cNvSpPr>
            <a:spLocks noGrp="1"/>
          </p:cNvSpPr>
          <p:nvPr>
            <p:ph type="body" sz="quarter" idx="12"/>
          </p:nvPr>
        </p:nvSpPr>
        <p:spPr>
          <a:xfrm>
            <a:off x="365315" y="1192035"/>
            <a:ext cx="11482636" cy="553998"/>
          </a:xfrm>
        </p:spPr>
        <p:txBody>
          <a:bodyPr/>
          <a:lstStyle/>
          <a:p>
            <a:r>
              <a:rPr lang="en-US"/>
              <a:t>In July 2025, Congressional Republicans passed a bill that made the largest cut to SNAP in the program’s history. These cuts will have adverse impacts on people and communities across Massachusetts.</a:t>
            </a:r>
          </a:p>
        </p:txBody>
      </p:sp>
    </p:spTree>
    <p:extLst>
      <p:ext uri="{BB962C8B-B14F-4D97-AF65-F5344CB8AC3E}">
        <p14:creationId xmlns:p14="http://schemas.microsoft.com/office/powerpoint/2010/main" val="152099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A3E2FF-CD5E-EBD4-088E-20152D62D4E1}"/>
              </a:ext>
            </a:extLst>
          </p:cNvPr>
          <p:cNvSpPr/>
          <p:nvPr/>
        </p:nvSpPr>
        <p:spPr>
          <a:xfrm>
            <a:off x="6368527" y="1889745"/>
            <a:ext cx="5420920" cy="4796043"/>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56E3214-3F9B-F46F-43D1-9608DF392A7A}"/>
              </a:ext>
            </a:extLst>
          </p:cNvPr>
          <p:cNvSpPr>
            <a:spLocks noGrp="1"/>
          </p:cNvSpPr>
          <p:nvPr>
            <p:ph type="title"/>
          </p:nvPr>
        </p:nvSpPr>
        <p:spPr/>
        <p:txBody>
          <a:bodyPr/>
          <a:lstStyle/>
          <a:p>
            <a:r>
              <a:rPr lang="en-US"/>
              <a:t>Harmful impact of cuts from federal law change to SNAP</a:t>
            </a:r>
          </a:p>
        </p:txBody>
      </p:sp>
      <p:sp>
        <p:nvSpPr>
          <p:cNvPr id="3" name="Content Placeholder 2">
            <a:extLst>
              <a:ext uri="{FF2B5EF4-FFF2-40B4-BE49-F238E27FC236}">
                <a16:creationId xmlns:a16="http://schemas.microsoft.com/office/drawing/2014/main" id="{C57BB677-37F2-811F-70BD-8F0D9750DCF9}"/>
              </a:ext>
            </a:extLst>
          </p:cNvPr>
          <p:cNvSpPr>
            <a:spLocks noGrp="1"/>
          </p:cNvSpPr>
          <p:nvPr>
            <p:ph sz="quarter" idx="11"/>
          </p:nvPr>
        </p:nvSpPr>
        <p:spPr>
          <a:xfrm>
            <a:off x="8129417" y="2151209"/>
            <a:ext cx="1748634" cy="488757"/>
          </a:xfrm>
        </p:spPr>
        <p:txBody>
          <a:bodyPr/>
          <a:lstStyle/>
          <a:p>
            <a:pPr marL="0" indent="0" algn="ctr">
              <a:buNone/>
            </a:pPr>
            <a:r>
              <a:rPr lang="en-US" sz="3200" b="1">
                <a:solidFill>
                  <a:schemeClr val="bg1"/>
                </a:solidFill>
              </a:rPr>
              <a:t> ~99,000 </a:t>
            </a:r>
          </a:p>
        </p:txBody>
      </p:sp>
      <p:sp>
        <p:nvSpPr>
          <p:cNvPr id="5" name="Rectangle 4">
            <a:extLst>
              <a:ext uri="{FF2B5EF4-FFF2-40B4-BE49-F238E27FC236}">
                <a16:creationId xmlns:a16="http://schemas.microsoft.com/office/drawing/2014/main" id="{4B08B316-897C-C6E9-CFBC-D4EE47446DB0}"/>
              </a:ext>
            </a:extLst>
          </p:cNvPr>
          <p:cNvSpPr/>
          <p:nvPr/>
        </p:nvSpPr>
        <p:spPr>
          <a:xfrm>
            <a:off x="402553" y="1932775"/>
            <a:ext cx="5717712" cy="475301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Households newly subject to strict work requirements: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Adults 55-65</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a:solidFill>
                  <a:srgbClr val="000000"/>
                </a:solidFill>
                <a:latin typeface="Arial"/>
              </a:rPr>
              <a:t>Adults</a:t>
            </a:r>
            <a:r>
              <a:rPr kumimoji="0" lang="en-US" sz="1400" b="0" i="0" u="none" strike="noStrike" kern="1200" cap="none" spc="0" normalizeH="0" baseline="0" noProof="0">
                <a:ln>
                  <a:noFill/>
                </a:ln>
                <a:solidFill>
                  <a:srgbClr val="000000"/>
                </a:solidFill>
                <a:effectLst/>
                <a:uLnTx/>
                <a:uFillTx/>
                <a:latin typeface="Arial"/>
                <a:ea typeface="+mn-ea"/>
                <a:cs typeface="+mn-cs"/>
              </a:rPr>
              <a:t> with children over 14</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Communities </a:t>
            </a:r>
            <a:r>
              <a:rPr lang="en-US" sz="1400">
                <a:solidFill>
                  <a:srgbClr val="000000"/>
                </a:solidFill>
                <a:latin typeface="Arial"/>
              </a:rPr>
              <a:t>that lost</a:t>
            </a:r>
            <a:r>
              <a:rPr kumimoji="0" lang="en-US" sz="1400" b="0" i="0" u="none" strike="noStrike" kern="1200" cap="none" spc="0" normalizeH="0" baseline="0" noProof="0">
                <a:ln>
                  <a:noFill/>
                </a:ln>
                <a:solidFill>
                  <a:srgbClr val="000000"/>
                </a:solidFill>
                <a:effectLst/>
                <a:uLnTx/>
                <a:uFillTx/>
                <a:latin typeface="Arial"/>
                <a:ea typeface="+mn-ea"/>
                <a:cs typeface="+mn-cs"/>
              </a:rPr>
              <a:t> geographic waivers exempting households from strict work requirements, including but  not limited to:</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Western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Central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Southeastern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Cape Cod &amp; Islands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Merrimack Valley - Lowell, Lawrence</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North Shore – Revere, Saugus, Lynn, Salem, Gloucester</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Immigrants, their families, and communities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Local food economies – farmers, producers, retailers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Emergency food systems (food banks &amp; pantries, grassroots food access organizations, congregate meal sites)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A3F2F438-DCEB-A711-2EB3-116E05C24D75}"/>
              </a:ext>
            </a:extLst>
          </p:cNvPr>
          <p:cNvSpPr txBox="1"/>
          <p:nvPr/>
        </p:nvSpPr>
        <p:spPr>
          <a:xfrm>
            <a:off x="6797851" y="2639966"/>
            <a:ext cx="4603057" cy="584775"/>
          </a:xfrm>
          <a:prstGeom prst="rect">
            <a:avLst/>
          </a:prstGeom>
          <a:noFill/>
          <a:ln w="6350">
            <a:noFill/>
            <a:miter lim="800000"/>
          </a:ln>
        </p:spPr>
        <p:txBody>
          <a:bodyPr wrap="square" lIns="91440" tIns="45720" rIns="91440" bIns="45720" anchor="t">
            <a:spAutoFit/>
          </a:bodyPr>
          <a:lstStyle/>
          <a:p>
            <a:pPr algn="ctr">
              <a:defRPr/>
            </a:pPr>
            <a:r>
              <a:rPr kumimoji="0" lang="en-US" sz="1600" b="1" i="0" u="none" strike="noStrike" kern="1200" cap="none" spc="0" normalizeH="0" baseline="0" noProof="0">
                <a:ln>
                  <a:noFill/>
                </a:ln>
                <a:solidFill>
                  <a:srgbClr val="FFFFFF"/>
                </a:solidFill>
                <a:effectLst/>
                <a:uLnTx/>
                <a:uFillTx/>
                <a:latin typeface="Arial"/>
                <a:ea typeface="+mn-ea"/>
                <a:cs typeface="+mn-cs"/>
              </a:rPr>
              <a:t>People newly subject to strict work requirements</a:t>
            </a:r>
            <a:r>
              <a:rPr lang="en-US" sz="1600" b="1">
                <a:solidFill>
                  <a:srgbClr val="FFFFFF"/>
                </a:solidFill>
                <a:latin typeface="Arial"/>
              </a:rPr>
              <a:t> over the next year</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0" name="Content Placeholder 2">
            <a:extLst>
              <a:ext uri="{FF2B5EF4-FFF2-40B4-BE49-F238E27FC236}">
                <a16:creationId xmlns:a16="http://schemas.microsoft.com/office/drawing/2014/main" id="{32E8769F-A292-4857-A970-91F858E7F73B}"/>
              </a:ext>
            </a:extLst>
          </p:cNvPr>
          <p:cNvSpPr txBox="1">
            <a:spLocks/>
          </p:cNvSpPr>
          <p:nvPr/>
        </p:nvSpPr>
        <p:spPr>
          <a:xfrm>
            <a:off x="8367630" y="5615342"/>
            <a:ext cx="2212903" cy="492443"/>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14558F"/>
              </a:buClr>
              <a:buSzPct val="110000"/>
              <a:buFont typeface="Wingdings" panose="05000000000000000000" pitchFamily="2" charset="2"/>
              <a:buNone/>
              <a:tabLst/>
              <a:defRPr/>
            </a:pPr>
            <a:r>
              <a:rPr kumimoji="0" lang="en-US" sz="3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$447M  </a:t>
            </a:r>
          </a:p>
        </p:txBody>
      </p:sp>
      <p:sp>
        <p:nvSpPr>
          <p:cNvPr id="11" name="TextBox 10">
            <a:extLst>
              <a:ext uri="{FF2B5EF4-FFF2-40B4-BE49-F238E27FC236}">
                <a16:creationId xmlns:a16="http://schemas.microsoft.com/office/drawing/2014/main" id="{203FD912-6D76-7C28-A908-BD7A334A1DB2}"/>
              </a:ext>
            </a:extLst>
          </p:cNvPr>
          <p:cNvSpPr txBox="1"/>
          <p:nvPr/>
        </p:nvSpPr>
        <p:spPr>
          <a:xfrm>
            <a:off x="6820932" y="6079356"/>
            <a:ext cx="4603057" cy="584775"/>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Potential costs shifted to Massachusetts for SNAP benefits and administrative costs</a:t>
            </a:r>
          </a:p>
        </p:txBody>
      </p:sp>
      <p:sp>
        <p:nvSpPr>
          <p:cNvPr id="13" name="TextBox 12">
            <a:extLst>
              <a:ext uri="{FF2B5EF4-FFF2-40B4-BE49-F238E27FC236}">
                <a16:creationId xmlns:a16="http://schemas.microsoft.com/office/drawing/2014/main" id="{98E2FB91-CCA3-3AE6-9EC2-E69796C75422}"/>
              </a:ext>
            </a:extLst>
          </p:cNvPr>
          <p:cNvSpPr txBox="1"/>
          <p:nvPr/>
        </p:nvSpPr>
        <p:spPr>
          <a:xfrm>
            <a:off x="391736" y="1286444"/>
            <a:ext cx="5704264" cy="646331"/>
          </a:xfrm>
          <a:prstGeom prst="rect">
            <a:avLst/>
          </a:prstGeom>
          <a:solidFill>
            <a:schemeClr val="accent4">
              <a:lumMod val="60000"/>
              <a:lumOff val="40000"/>
            </a:schemeClr>
          </a:solid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Populations, communities, and sectors facing highest potential impacts from cuts to SNAP:</a:t>
            </a:r>
          </a:p>
        </p:txBody>
      </p:sp>
      <p:sp>
        <p:nvSpPr>
          <p:cNvPr id="15" name="Rectangle 14">
            <a:extLst>
              <a:ext uri="{FF2B5EF4-FFF2-40B4-BE49-F238E27FC236}">
                <a16:creationId xmlns:a16="http://schemas.microsoft.com/office/drawing/2014/main" id="{60DBBBD3-3A50-3AF0-FE58-830F34B3CD9E}"/>
              </a:ext>
            </a:extLst>
          </p:cNvPr>
          <p:cNvSpPr/>
          <p:nvPr/>
        </p:nvSpPr>
        <p:spPr>
          <a:xfrm>
            <a:off x="6368527" y="1259267"/>
            <a:ext cx="5420920" cy="63047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6D1F7B36-08E1-D0F3-E3CA-DFD822F652E6}"/>
              </a:ext>
            </a:extLst>
          </p:cNvPr>
          <p:cNvSpPr txBox="1"/>
          <p:nvPr/>
        </p:nvSpPr>
        <p:spPr>
          <a:xfrm>
            <a:off x="6445727" y="1389840"/>
            <a:ext cx="5235350" cy="369332"/>
          </a:xfrm>
          <a:prstGeom prst="rect">
            <a:avLst/>
          </a:prstGeom>
          <a:noFill/>
          <a:ln w="6350">
            <a:noFill/>
            <a:miter lim="800000"/>
          </a:ln>
        </p:spPr>
        <p:txBody>
          <a:bodyPr wrap="square" lIns="91440" tIns="45720" rIns="91440" bIns="45720" anchor="t">
            <a:spAutoFit/>
          </a:bodyPr>
          <a:lstStyle/>
          <a:p>
            <a:pPr algn="ctr">
              <a:spcBef>
                <a:spcPts val="300"/>
              </a:spcBef>
              <a:spcAft>
                <a:spcPts val="300"/>
              </a:spcAft>
              <a:defRPr/>
            </a:pPr>
            <a:r>
              <a:rPr kumimoji="0" lang="en-US" sz="1800" b="1" i="0" u="none" strike="noStrike" kern="1200" cap="none" spc="0" normalizeH="0" baseline="0" noProof="0">
                <a:ln>
                  <a:noFill/>
                </a:ln>
                <a:solidFill>
                  <a:srgbClr val="FFFFFF"/>
                </a:solidFill>
                <a:effectLst/>
                <a:uLnTx/>
                <a:uFillTx/>
                <a:latin typeface="Arial"/>
                <a:ea typeface="+mn-ea"/>
                <a:cs typeface="+mn-cs"/>
              </a:rPr>
              <a:t>Quantifying the impacts</a:t>
            </a:r>
            <a:r>
              <a:rPr lang="en-US" b="1">
                <a:solidFill>
                  <a:srgbClr val="FFFFFF"/>
                </a:solidFill>
                <a:latin typeface="Arial"/>
              </a:rPr>
              <a:t>:</a:t>
            </a: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9986CD83-9003-1150-3456-0D74028B2017}"/>
              </a:ext>
            </a:extLst>
          </p:cNvPr>
          <p:cNvSpPr txBox="1">
            <a:spLocks/>
          </p:cNvSpPr>
          <p:nvPr/>
        </p:nvSpPr>
        <p:spPr>
          <a:xfrm>
            <a:off x="8125054" y="4318573"/>
            <a:ext cx="2212903" cy="492443"/>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lvl="0" indent="0">
              <a:buClr>
                <a:srgbClr val="14558F"/>
              </a:buClr>
              <a:buNone/>
            </a:pPr>
            <a:r>
              <a:rPr lang="en-US" sz="3200" b="1">
                <a:solidFill>
                  <a:schemeClr val="bg1"/>
                </a:solidFill>
              </a:rPr>
              <a:t>~ </a:t>
            </a:r>
            <a:r>
              <a:rPr lang="en-US" sz="3200" b="1">
                <a:solidFill>
                  <a:srgbClr val="FFFFFF"/>
                </a:solidFill>
                <a:latin typeface="Arial"/>
              </a:rPr>
              <a:t>45,0</a:t>
            </a:r>
            <a:r>
              <a:rPr kumimoji="0" lang="en-US" sz="3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00 </a:t>
            </a:r>
          </a:p>
        </p:txBody>
      </p:sp>
      <p:sp>
        <p:nvSpPr>
          <p:cNvPr id="6" name="TextBox 5">
            <a:extLst>
              <a:ext uri="{FF2B5EF4-FFF2-40B4-BE49-F238E27FC236}">
                <a16:creationId xmlns:a16="http://schemas.microsoft.com/office/drawing/2014/main" id="{C62FB11D-D5AF-C918-8633-DBFBAE1B0106}"/>
              </a:ext>
            </a:extLst>
          </p:cNvPr>
          <p:cNvSpPr txBox="1"/>
          <p:nvPr/>
        </p:nvSpPr>
        <p:spPr>
          <a:xfrm>
            <a:off x="6755143" y="4820503"/>
            <a:ext cx="4603057" cy="830997"/>
          </a:xfrm>
          <a:prstGeom prst="rect">
            <a:avLst/>
          </a:prstGeom>
          <a:noFill/>
          <a:ln w="6350">
            <a:noFill/>
            <a:miter lim="800000"/>
          </a:ln>
        </p:spPr>
        <p:txBody>
          <a:bodyPr wrap="square" lIns="91440" tIns="45720" rIns="91440" bIns="45720" anchor="t">
            <a:spAutoFit/>
          </a:bodyPr>
          <a:lstStyle/>
          <a:p>
            <a:pPr algn="ctr">
              <a:defRPr/>
            </a:pPr>
            <a:r>
              <a:rPr lang="en-US" sz="1600" b="1">
                <a:solidFill>
                  <a:srgbClr val="FFFFFF"/>
                </a:solidFill>
                <a:latin typeface="Arial"/>
              </a:rPr>
              <a:t>Households at risk of having benefits reduced due to changes in utility allowance over the next year</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B1A15965-761D-3682-381E-523577C6D45E}"/>
              </a:ext>
            </a:extLst>
          </p:cNvPr>
          <p:cNvSpPr txBox="1">
            <a:spLocks/>
          </p:cNvSpPr>
          <p:nvPr/>
        </p:nvSpPr>
        <p:spPr>
          <a:xfrm>
            <a:off x="8123666" y="3209383"/>
            <a:ext cx="1748634" cy="488757"/>
          </a:xfrm>
          <a:prstGeom prst="rect">
            <a:avLst/>
          </a:prstGeom>
        </p:spPr>
        <p:txBody>
          <a:bodyPr vert="horz" wrap="square" lIns="0" tIns="0" rIns="0" bIns="0" rtlCol="0" anchor="t">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lgn="ctr">
              <a:buFont typeface="Wingdings" panose="05000000000000000000" pitchFamily="2" charset="2"/>
              <a:buNone/>
            </a:pPr>
            <a:r>
              <a:rPr lang="en-US" sz="3200" b="1">
                <a:solidFill>
                  <a:schemeClr val="bg1"/>
                </a:solidFill>
                <a:cs typeface="Arial"/>
              </a:rPr>
              <a:t> ~9,500 </a:t>
            </a:r>
          </a:p>
        </p:txBody>
      </p:sp>
      <p:sp>
        <p:nvSpPr>
          <p:cNvPr id="17" name="TextBox 16">
            <a:extLst>
              <a:ext uri="{FF2B5EF4-FFF2-40B4-BE49-F238E27FC236}">
                <a16:creationId xmlns:a16="http://schemas.microsoft.com/office/drawing/2014/main" id="{7D945651-9815-E387-6305-D5C466C248A4}"/>
              </a:ext>
            </a:extLst>
          </p:cNvPr>
          <p:cNvSpPr txBox="1"/>
          <p:nvPr/>
        </p:nvSpPr>
        <p:spPr>
          <a:xfrm>
            <a:off x="6769095" y="3703890"/>
            <a:ext cx="4603057" cy="584775"/>
          </a:xfrm>
          <a:prstGeom prst="rect">
            <a:avLst/>
          </a:prstGeom>
          <a:noFill/>
          <a:ln w="6350">
            <a:noFill/>
            <a:miter lim="800000"/>
          </a:ln>
        </p:spPr>
        <p:txBody>
          <a:bodyPr wrap="square" lIns="91440" tIns="45720" rIns="91440" bIns="45720" anchor="t">
            <a:spAutoFit/>
          </a:bodyPr>
          <a:lstStyle/>
          <a:p>
            <a:pPr algn="ctr">
              <a:defRPr/>
            </a:pPr>
            <a:r>
              <a:rPr lang="en-US" sz="1600" b="1">
                <a:solidFill>
                  <a:srgbClr val="FFFFFF"/>
                </a:solidFill>
                <a:latin typeface="Arial"/>
              </a:rPr>
              <a:t>Immigrants losing eligibility over the next year</a:t>
            </a:r>
            <a:endParaRPr lang="en-US" sz="1600" b="1"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73735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79215-4451-8679-E77A-2218B3769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59F61-D28D-146C-439C-CE0F52C80E94}"/>
              </a:ext>
            </a:extLst>
          </p:cNvPr>
          <p:cNvSpPr>
            <a:spLocks noGrp="1"/>
          </p:cNvSpPr>
          <p:nvPr>
            <p:ph type="title"/>
          </p:nvPr>
        </p:nvSpPr>
        <p:spPr/>
        <p:txBody>
          <a:bodyPr/>
          <a:lstStyle/>
          <a:p>
            <a:r>
              <a:rPr lang="en-US"/>
              <a:t>Implementation of Required SNAP Changes</a:t>
            </a:r>
          </a:p>
        </p:txBody>
      </p:sp>
      <p:sp>
        <p:nvSpPr>
          <p:cNvPr id="4" name="Text Placeholder 3">
            <a:extLst>
              <a:ext uri="{FF2B5EF4-FFF2-40B4-BE49-F238E27FC236}">
                <a16:creationId xmlns:a16="http://schemas.microsoft.com/office/drawing/2014/main" id="{57FADB5E-A522-EF6C-6274-D0969BB61E9F}"/>
              </a:ext>
            </a:extLst>
          </p:cNvPr>
          <p:cNvSpPr>
            <a:spLocks noGrp="1"/>
          </p:cNvSpPr>
          <p:nvPr>
            <p:ph type="body" sz="quarter" idx="12"/>
          </p:nvPr>
        </p:nvSpPr>
        <p:spPr>
          <a:xfrm>
            <a:off x="554037" y="1101337"/>
            <a:ext cx="11082528" cy="1431161"/>
          </a:xfrm>
        </p:spPr>
        <p:txBody>
          <a:bodyPr/>
          <a:lstStyle/>
          <a:p>
            <a:r>
              <a:rPr lang="en-US"/>
              <a:t>The Trump Administration is requiring states to implement SNAP eligibility and benefit changes by November 1</a:t>
            </a:r>
            <a:r>
              <a:rPr lang="en-US" baseline="30000"/>
              <a:t>st </a:t>
            </a:r>
            <a:r>
              <a:rPr lang="en-US"/>
              <a:t>or assume additional risk to the payment error rate. </a:t>
            </a:r>
          </a:p>
          <a:p>
            <a:endParaRPr lang="en-US" baseline="30000"/>
          </a:p>
          <a:p>
            <a:endParaRPr lang="en-US" baseline="30000"/>
          </a:p>
          <a:p>
            <a:endParaRPr lang="en-US"/>
          </a:p>
        </p:txBody>
      </p:sp>
      <p:sp>
        <p:nvSpPr>
          <p:cNvPr id="5" name="Rectangle 4">
            <a:extLst>
              <a:ext uri="{FF2B5EF4-FFF2-40B4-BE49-F238E27FC236}">
                <a16:creationId xmlns:a16="http://schemas.microsoft.com/office/drawing/2014/main" id="{5EA85171-B052-8E8C-94DD-2195DFDCFC62}"/>
              </a:ext>
            </a:extLst>
          </p:cNvPr>
          <p:cNvSpPr/>
          <p:nvPr/>
        </p:nvSpPr>
        <p:spPr>
          <a:xfrm>
            <a:off x="603435" y="1854684"/>
            <a:ext cx="10759990" cy="539015"/>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a:solidFill>
                  <a:schemeClr val="bg1"/>
                </a:solidFill>
              </a:rPr>
              <a:t>All changes will apply to </a:t>
            </a:r>
            <a:r>
              <a:rPr lang="en-US" b="1" i="1">
                <a:solidFill>
                  <a:schemeClr val="bg1"/>
                </a:solidFill>
              </a:rPr>
              <a:t>new</a:t>
            </a:r>
            <a:r>
              <a:rPr lang="en-US">
                <a:solidFill>
                  <a:schemeClr val="bg1"/>
                </a:solidFill>
              </a:rPr>
              <a:t> applicants and existing applicants at their </a:t>
            </a:r>
            <a:r>
              <a:rPr lang="en-US" b="1" i="1">
                <a:solidFill>
                  <a:schemeClr val="bg1"/>
                </a:solidFill>
              </a:rPr>
              <a:t>next recertification</a:t>
            </a:r>
            <a:endParaRPr lang="en-US" b="1">
              <a:solidFill>
                <a:schemeClr val="bg1"/>
              </a:solidFill>
            </a:endParaRPr>
          </a:p>
        </p:txBody>
      </p:sp>
      <p:sp>
        <p:nvSpPr>
          <p:cNvPr id="3" name="Rectangle 2">
            <a:extLst>
              <a:ext uri="{FF2B5EF4-FFF2-40B4-BE49-F238E27FC236}">
                <a16:creationId xmlns:a16="http://schemas.microsoft.com/office/drawing/2014/main" id="{8D20F139-0601-B683-EAAE-D7156B165988}"/>
              </a:ext>
            </a:extLst>
          </p:cNvPr>
          <p:cNvSpPr/>
          <p:nvPr/>
        </p:nvSpPr>
        <p:spPr>
          <a:xfrm>
            <a:off x="603434" y="2560319"/>
            <a:ext cx="3157638" cy="539015"/>
          </a:xfrm>
          <a:prstGeom prst="rect">
            <a:avLst/>
          </a:prstGeom>
          <a:solidFill>
            <a:srgbClr val="82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bg1"/>
                </a:solidFill>
              </a:rPr>
              <a:t>Expanded Work Requirements</a:t>
            </a:r>
          </a:p>
        </p:txBody>
      </p:sp>
      <p:sp>
        <p:nvSpPr>
          <p:cNvPr id="7" name="Rectangle 6">
            <a:extLst>
              <a:ext uri="{FF2B5EF4-FFF2-40B4-BE49-F238E27FC236}">
                <a16:creationId xmlns:a16="http://schemas.microsoft.com/office/drawing/2014/main" id="{4339BD5D-FBD6-69A8-4715-261A5D2F7B78}"/>
              </a:ext>
            </a:extLst>
          </p:cNvPr>
          <p:cNvSpPr/>
          <p:nvPr/>
        </p:nvSpPr>
        <p:spPr>
          <a:xfrm>
            <a:off x="4415775" y="2560318"/>
            <a:ext cx="3157638" cy="539015"/>
          </a:xfrm>
          <a:prstGeom prst="rect">
            <a:avLst/>
          </a:prstGeom>
          <a:solidFill>
            <a:srgbClr val="58267E"/>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bg1"/>
                </a:solidFill>
              </a:rPr>
              <a:t>Non-Citizen Eligibility</a:t>
            </a:r>
          </a:p>
        </p:txBody>
      </p:sp>
      <p:sp>
        <p:nvSpPr>
          <p:cNvPr id="8" name="Rectangle 7">
            <a:extLst>
              <a:ext uri="{FF2B5EF4-FFF2-40B4-BE49-F238E27FC236}">
                <a16:creationId xmlns:a16="http://schemas.microsoft.com/office/drawing/2014/main" id="{22BE9D0E-D244-1DCB-658C-EDCA704ECFAF}"/>
              </a:ext>
            </a:extLst>
          </p:cNvPr>
          <p:cNvSpPr/>
          <p:nvPr/>
        </p:nvSpPr>
        <p:spPr>
          <a:xfrm>
            <a:off x="8205786" y="2560318"/>
            <a:ext cx="3157638" cy="539015"/>
          </a:xfrm>
          <a:prstGeom prst="rect">
            <a:avLst/>
          </a:prstGeom>
          <a:solidFill>
            <a:schemeClr val="accent3">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b="1">
                <a:solidFill>
                  <a:schemeClr val="bg1"/>
                </a:solidFill>
              </a:rPr>
              <a:t>Standard Utility Allowance</a:t>
            </a:r>
          </a:p>
        </p:txBody>
      </p:sp>
      <p:sp>
        <p:nvSpPr>
          <p:cNvPr id="10" name="TextBox 9">
            <a:extLst>
              <a:ext uri="{FF2B5EF4-FFF2-40B4-BE49-F238E27FC236}">
                <a16:creationId xmlns:a16="http://schemas.microsoft.com/office/drawing/2014/main" id="{BE67C3FD-25D6-53BC-CD35-24CF714B68FF}"/>
              </a:ext>
            </a:extLst>
          </p:cNvPr>
          <p:cNvSpPr txBox="1"/>
          <p:nvPr/>
        </p:nvSpPr>
        <p:spPr>
          <a:xfrm>
            <a:off x="444617" y="3226728"/>
            <a:ext cx="3475271" cy="2800767"/>
          </a:xfrm>
          <a:prstGeom prst="rect">
            <a:avLst/>
          </a:prstGeom>
          <a:noFill/>
          <a:ln w="6350">
            <a:noFill/>
            <a:miter lim="800000"/>
          </a:ln>
        </p:spPr>
        <p:txBody>
          <a:bodyPr wrap="square">
            <a:spAutoFit/>
          </a:bodyPr>
          <a:lstStyle/>
          <a:p>
            <a:pPr marL="285750" lvl="0" indent="-285750">
              <a:buFont typeface="Arial" panose="020B0604020202020204" pitchFamily="34" charset="0"/>
              <a:buChar char="•"/>
            </a:pPr>
            <a:r>
              <a:rPr lang="en-US" sz="1600"/>
              <a:t>Adults ages 18 to &lt;65 without dependents &lt;14 years required to work 80 hours per month unless they meet an exception</a:t>
            </a:r>
          </a:p>
          <a:p>
            <a:pPr marL="285750" lvl="0" indent="-285750">
              <a:buFont typeface="Arial" panose="020B0604020202020204" pitchFamily="34" charset="0"/>
              <a:buChar char="•"/>
            </a:pPr>
            <a:r>
              <a:rPr lang="en-US" sz="1600"/>
              <a:t>Removes exceptions for homeless individuals, veterans, and &lt;24yrs who aged out of foster care​</a:t>
            </a:r>
          </a:p>
          <a:p>
            <a:pPr marL="285750" lvl="0" indent="-285750">
              <a:buFont typeface="Arial" panose="020B0604020202020204" pitchFamily="34" charset="0"/>
              <a:buChar char="•"/>
            </a:pPr>
            <a:r>
              <a:rPr lang="en-US" sz="1600"/>
              <a:t>Adds new exceptions for  “Indian”, “Urban Indian”, and “California Indian”</a:t>
            </a:r>
          </a:p>
        </p:txBody>
      </p:sp>
      <p:sp>
        <p:nvSpPr>
          <p:cNvPr id="12" name="TextBox 11">
            <a:extLst>
              <a:ext uri="{FF2B5EF4-FFF2-40B4-BE49-F238E27FC236}">
                <a16:creationId xmlns:a16="http://schemas.microsoft.com/office/drawing/2014/main" id="{40733F33-C1FF-B9B4-50BA-349B69684095}"/>
              </a:ext>
            </a:extLst>
          </p:cNvPr>
          <p:cNvSpPr txBox="1"/>
          <p:nvPr/>
        </p:nvSpPr>
        <p:spPr>
          <a:xfrm>
            <a:off x="4382937" y="3178600"/>
            <a:ext cx="3298693" cy="2800767"/>
          </a:xfrm>
          <a:prstGeom prst="rect">
            <a:avLst/>
          </a:prstGeom>
          <a:noFill/>
          <a:ln w="6350">
            <a:noFill/>
            <a:miter lim="800000"/>
          </a:ln>
        </p:spPr>
        <p:txBody>
          <a:bodyPr wrap="square">
            <a:spAutoFit/>
          </a:bodyPr>
          <a:lstStyle/>
          <a:p>
            <a:pPr marL="285750" lvl="0" indent="-285750">
              <a:buFont typeface="Arial" panose="020B0604020202020204" pitchFamily="34" charset="0"/>
              <a:buChar char="•"/>
            </a:pPr>
            <a:r>
              <a:rPr lang="en-US" sz="1600"/>
              <a:t>Non-citizen eligibility limited to:</a:t>
            </a:r>
          </a:p>
          <a:p>
            <a:pPr marL="742950" lvl="1" indent="-285750">
              <a:buFont typeface="Wingdings" panose="05000000000000000000" pitchFamily="2" charset="2"/>
              <a:buChar char="Ø"/>
            </a:pPr>
            <a:r>
              <a:rPr lang="en-US" sz="1600"/>
              <a:t>Legal Permanent Residents</a:t>
            </a:r>
          </a:p>
          <a:p>
            <a:pPr marL="742950" lvl="1" indent="-285750">
              <a:buFont typeface="Wingdings" panose="05000000000000000000" pitchFamily="2" charset="2"/>
              <a:buChar char="Ø"/>
            </a:pPr>
            <a:r>
              <a:rPr lang="en-US" sz="1600"/>
              <a:t>Cuban-Haitian Entrants</a:t>
            </a:r>
          </a:p>
          <a:p>
            <a:pPr marL="742950" lvl="1" indent="-285750">
              <a:buFont typeface="Wingdings" panose="05000000000000000000" pitchFamily="2" charset="2"/>
              <a:buChar char="Ø"/>
            </a:pPr>
            <a:r>
              <a:rPr lang="en-US" sz="1600"/>
              <a:t>COFA citizens</a:t>
            </a:r>
          </a:p>
          <a:p>
            <a:pPr marL="285750" lvl="0" indent="-285750">
              <a:buFont typeface="Arial" panose="020B0604020202020204" pitchFamily="34" charset="0"/>
              <a:buChar char="•"/>
            </a:pPr>
            <a:r>
              <a:rPr lang="en-US" sz="1600"/>
              <a:t>Households without an eligible member will have SNAP cases closed at recertification and ineligible members will be removed from mixed-status households.</a:t>
            </a:r>
          </a:p>
        </p:txBody>
      </p:sp>
      <p:sp>
        <p:nvSpPr>
          <p:cNvPr id="14" name="TextBox 13">
            <a:extLst>
              <a:ext uri="{FF2B5EF4-FFF2-40B4-BE49-F238E27FC236}">
                <a16:creationId xmlns:a16="http://schemas.microsoft.com/office/drawing/2014/main" id="{9CD1E2A5-8A39-F897-4DBB-67E9523508B2}"/>
              </a:ext>
            </a:extLst>
          </p:cNvPr>
          <p:cNvSpPr txBox="1"/>
          <p:nvPr/>
        </p:nvSpPr>
        <p:spPr>
          <a:xfrm>
            <a:off x="8148036" y="3226728"/>
            <a:ext cx="3298693" cy="2800767"/>
          </a:xfrm>
          <a:prstGeom prst="rect">
            <a:avLst/>
          </a:prstGeom>
          <a:noFill/>
          <a:ln w="6350">
            <a:noFill/>
            <a:miter lim="800000"/>
          </a:ln>
        </p:spPr>
        <p:txBody>
          <a:bodyPr wrap="square">
            <a:spAutoFit/>
          </a:bodyPr>
          <a:lstStyle/>
          <a:p>
            <a:pPr marL="285750" lvl="0" indent="-285750">
              <a:buFont typeface="Arial" panose="020B0604020202020204" pitchFamily="34" charset="0"/>
              <a:buChar char="•"/>
            </a:pPr>
            <a:r>
              <a:rPr lang="en-US" sz="1600" b="0" i="0"/>
              <a:t>SNAP households receiving energy assistance (H-EAT/LIHEAP) that include an elderly or disabled member will continue to automatically qualify for the Standard Utility Allowance</a:t>
            </a:r>
            <a:endParaRPr lang="en-US" sz="1600"/>
          </a:p>
          <a:p>
            <a:pPr marL="285750" lvl="0" indent="-285750">
              <a:buFont typeface="Arial" panose="020B0604020202020204" pitchFamily="34" charset="0"/>
              <a:buChar char="•"/>
            </a:pPr>
            <a:r>
              <a:rPr lang="en-US" sz="1600"/>
              <a:t>Households without elderly or disabled members must verify utility expenses to qualify for the Standard Utility Allowance</a:t>
            </a:r>
          </a:p>
        </p:txBody>
      </p:sp>
      <p:cxnSp>
        <p:nvCxnSpPr>
          <p:cNvPr id="16" name="Straight Connector 15">
            <a:extLst>
              <a:ext uri="{FF2B5EF4-FFF2-40B4-BE49-F238E27FC236}">
                <a16:creationId xmlns:a16="http://schemas.microsoft.com/office/drawing/2014/main" id="{680C7857-B4E1-CDF2-325E-475D502EFBAF}"/>
              </a:ext>
            </a:extLst>
          </p:cNvPr>
          <p:cNvCxnSpPr>
            <a:cxnSpLocks/>
          </p:cNvCxnSpPr>
          <p:nvPr/>
        </p:nvCxnSpPr>
        <p:spPr>
          <a:xfrm>
            <a:off x="4051300" y="2717800"/>
            <a:ext cx="0" cy="330969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8CAE62-05C3-7039-B756-93EFCBFDB42A}"/>
              </a:ext>
            </a:extLst>
          </p:cNvPr>
          <p:cNvCxnSpPr>
            <a:cxnSpLocks/>
          </p:cNvCxnSpPr>
          <p:nvPr/>
        </p:nvCxnSpPr>
        <p:spPr>
          <a:xfrm>
            <a:off x="7924800" y="2669672"/>
            <a:ext cx="0" cy="330969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99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F61607-FE44-5879-1B4F-F1ABF98FCEE5}"/>
              </a:ext>
            </a:extLst>
          </p:cNvPr>
          <p:cNvSpPr/>
          <p:nvPr/>
        </p:nvSpPr>
        <p:spPr>
          <a:xfrm>
            <a:off x="221381" y="3863369"/>
            <a:ext cx="11742821" cy="2822419"/>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1">
            <a:extLst>
              <a:ext uri="{FF2B5EF4-FFF2-40B4-BE49-F238E27FC236}">
                <a16:creationId xmlns:a16="http://schemas.microsoft.com/office/drawing/2014/main" id="{2AA8073F-2C15-A8F4-0BB4-B07A36C731D7}"/>
              </a:ext>
            </a:extLst>
          </p:cNvPr>
          <p:cNvSpPr>
            <a:spLocks noGrp="1"/>
          </p:cNvSpPr>
          <p:nvPr>
            <p:ph type="title"/>
          </p:nvPr>
        </p:nvSpPr>
        <p:spPr/>
        <p:txBody>
          <a:bodyPr/>
          <a:lstStyle/>
          <a:p>
            <a:r>
              <a:rPr lang="en-US" sz="2000">
                <a:solidFill>
                  <a:schemeClr val="bg1"/>
                </a:solidFill>
              </a:rPr>
              <a:t>New Federal Penalties tied to Payment Accuracy</a:t>
            </a:r>
            <a:endParaRPr lang="en-US" sz="2000">
              <a:solidFill>
                <a:schemeClr val="accent3"/>
              </a:solidFill>
            </a:endParaRPr>
          </a:p>
        </p:txBody>
      </p:sp>
      <p:sp>
        <p:nvSpPr>
          <p:cNvPr id="7" name="Content Placeholder 2">
            <a:extLst>
              <a:ext uri="{FF2B5EF4-FFF2-40B4-BE49-F238E27FC236}">
                <a16:creationId xmlns:a16="http://schemas.microsoft.com/office/drawing/2014/main" id="{243E8628-6AFC-CC8D-B116-DADA4EFC8E11}"/>
              </a:ext>
            </a:extLst>
          </p:cNvPr>
          <p:cNvSpPr>
            <a:spLocks noGrp="1"/>
          </p:cNvSpPr>
          <p:nvPr>
            <p:ph sz="quarter" idx="11"/>
          </p:nvPr>
        </p:nvSpPr>
        <p:spPr>
          <a:xfrm>
            <a:off x="321926" y="3934327"/>
            <a:ext cx="11548147" cy="2693045"/>
          </a:xfrm>
        </p:spPr>
        <p:txBody>
          <a:bodyPr vert="horz" wrap="square" lIns="0" tIns="0" rIns="0" bIns="0" rtlCol="0" anchor="t">
            <a:spAutoFit/>
          </a:bodyPr>
          <a:lstStyle/>
          <a:p>
            <a:pPr marL="0" indent="0">
              <a:buNone/>
            </a:pPr>
            <a:r>
              <a:rPr lang="en-US" sz="1400" b="1">
                <a:solidFill>
                  <a:schemeClr val="accent1"/>
                </a:solidFill>
                <a:cs typeface="Arial"/>
              </a:rPr>
              <a:t>What is the Payment Error Rate (PER)?</a:t>
            </a:r>
          </a:p>
          <a:p>
            <a:r>
              <a:rPr lang="en-US" sz="1400">
                <a:cs typeface="Arial"/>
              </a:rPr>
              <a:t>The Payment Error Rate (PER) is measurement of how accurately the state assesses SNAP eligibility and calculates benefit amounts. </a:t>
            </a:r>
          </a:p>
          <a:p>
            <a:r>
              <a:rPr lang="en-US" sz="1400">
                <a:cs typeface="Arial"/>
              </a:rPr>
              <a:t>Errors occur when there is </a:t>
            </a:r>
            <a:r>
              <a:rPr lang="en-US" sz="1400" b="1">
                <a:cs typeface="Arial"/>
              </a:rPr>
              <a:t>an over- or under-issuance in benefit calculation</a:t>
            </a:r>
            <a:r>
              <a:rPr lang="en-US" sz="1400">
                <a:cs typeface="Arial"/>
              </a:rPr>
              <a:t>, either due to client error or agency error.</a:t>
            </a:r>
            <a:endParaRPr lang="en-US" sz="1400" b="1">
              <a:cs typeface="Arial"/>
            </a:endParaRPr>
          </a:p>
          <a:p>
            <a:r>
              <a:rPr lang="en-US" sz="1400">
                <a:cs typeface="Arial"/>
              </a:rPr>
              <a:t>PER is one measure USDA uses to assess SNAP administration among others including processing timeliness. PER is calculated based on a very small sampling of cases that are randomly evaluated for accuracy. Any household overpayment or underpayment over $58 is an error.</a:t>
            </a:r>
          </a:p>
          <a:p>
            <a:r>
              <a:rPr lang="en-US" sz="1400">
                <a:cs typeface="Arial"/>
              </a:rPr>
              <a:t>Payment errors are </a:t>
            </a:r>
            <a:r>
              <a:rPr lang="en-US" sz="1400" u="sng">
                <a:cs typeface="Arial"/>
              </a:rPr>
              <a:t>not</a:t>
            </a:r>
            <a:r>
              <a:rPr lang="en-US" sz="1400">
                <a:cs typeface="Arial"/>
              </a:rPr>
              <a:t> fraud.</a:t>
            </a:r>
          </a:p>
          <a:p>
            <a:pPr marL="0" indent="0">
              <a:buNone/>
            </a:pPr>
            <a:r>
              <a:rPr lang="en-US" sz="1400" b="1">
                <a:solidFill>
                  <a:schemeClr val="accent1"/>
                </a:solidFill>
                <a:cs typeface="Arial"/>
              </a:rPr>
              <a:t>What is the PER in Massachusetts?</a:t>
            </a:r>
          </a:p>
          <a:p>
            <a:pPr marL="228600" marR="0" lvl="0" indent="-228600" algn="l" defTabSz="914400" rtl="0" eaLnBrk="1" fontAlgn="auto" latinLnBrk="0" hangingPunct="1">
              <a:lnSpc>
                <a:spcPct val="100000"/>
              </a:lnSpc>
              <a:spcBef>
                <a:spcPts val="300"/>
              </a:spcBef>
              <a:spcAft>
                <a:spcPts val="300"/>
              </a:spcAft>
              <a:buClr>
                <a:srgbClr val="14558F"/>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Prior to 2020, MA had a low error rate – typically 4-6%</a:t>
            </a:r>
            <a:endParaRPr lang="en-US" sz="1400" b="0" i="0" u="none" strike="noStrike" kern="1200" cap="none" spc="0" normalizeH="0" baseline="0" noProof="0">
              <a:ln>
                <a:noFill/>
              </a:ln>
              <a:solidFill>
                <a:srgbClr val="000000"/>
              </a:solidFill>
              <a:effectLst/>
              <a:uLnTx/>
              <a:uFillTx/>
              <a:latin typeface="Arial"/>
              <a:cs typeface="Arial"/>
            </a:endParaRPr>
          </a:p>
          <a:p>
            <a:pPr>
              <a:buClr>
                <a:srgbClr val="14558F"/>
              </a:buClr>
              <a:defRPr/>
            </a:pPr>
            <a:r>
              <a:rPr lang="en-US" sz="1400">
                <a:solidFill>
                  <a:srgbClr val="000000"/>
                </a:solidFill>
                <a:latin typeface="Arial"/>
                <a:cs typeface="Arial"/>
              </a:rPr>
              <a:t>During the pandemic, the SNAP caseload dramatically increased, and waivers were implemented to reduce administrative burden and promote access. As a result, in the following years, the PER increased significantly. In FFY24, MA’s final PER was 14.1%.</a:t>
            </a:r>
            <a:endParaRPr lang="en-US" sz="1400">
              <a:solidFill>
                <a:schemeClr val="accent1"/>
              </a:solidFill>
              <a:cs typeface="Arial"/>
            </a:endParaRPr>
          </a:p>
        </p:txBody>
      </p:sp>
      <p:sp>
        <p:nvSpPr>
          <p:cNvPr id="9" name="TextBox 8">
            <a:extLst>
              <a:ext uri="{FF2B5EF4-FFF2-40B4-BE49-F238E27FC236}">
                <a16:creationId xmlns:a16="http://schemas.microsoft.com/office/drawing/2014/main" id="{79538C36-89F6-320F-7376-1BC09F1E97A6}"/>
              </a:ext>
            </a:extLst>
          </p:cNvPr>
          <p:cNvSpPr txBox="1"/>
          <p:nvPr/>
        </p:nvSpPr>
        <p:spPr>
          <a:xfrm>
            <a:off x="493449" y="1152914"/>
            <a:ext cx="11150527" cy="462709"/>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b="1">
                <a:latin typeface="+mj-lt"/>
              </a:rPr>
              <a:t>Beginning October 2027, the federal government will no longer pay 100% of SNAP benefits if a state’s Payment Error Rate exceeds 6%. States face severe, escalating benefit cost share penalties tied to their error rate. </a:t>
            </a:r>
          </a:p>
        </p:txBody>
      </p:sp>
      <p:sp>
        <p:nvSpPr>
          <p:cNvPr id="3" name="Hexagon 2">
            <a:extLst>
              <a:ext uri="{FF2B5EF4-FFF2-40B4-BE49-F238E27FC236}">
                <a16:creationId xmlns:a16="http://schemas.microsoft.com/office/drawing/2014/main" id="{AAFDA829-2F8A-3B4B-A200-4A2132DC2E2E}"/>
              </a:ext>
            </a:extLst>
          </p:cNvPr>
          <p:cNvSpPr/>
          <p:nvPr/>
        </p:nvSpPr>
        <p:spPr>
          <a:xfrm>
            <a:off x="4507075" y="2536110"/>
            <a:ext cx="1139571" cy="776663"/>
          </a:xfrm>
          <a:prstGeom prst="hexagon">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$131M</a:t>
            </a:r>
          </a:p>
        </p:txBody>
      </p:sp>
      <p:sp>
        <p:nvSpPr>
          <p:cNvPr id="4" name="Hexagon 3">
            <a:extLst>
              <a:ext uri="{FF2B5EF4-FFF2-40B4-BE49-F238E27FC236}">
                <a16:creationId xmlns:a16="http://schemas.microsoft.com/office/drawing/2014/main" id="{551A1B0E-1C44-EA7A-4603-DF6B5BE479CE}"/>
              </a:ext>
            </a:extLst>
          </p:cNvPr>
          <p:cNvSpPr/>
          <p:nvPr/>
        </p:nvSpPr>
        <p:spPr>
          <a:xfrm>
            <a:off x="6960542" y="2237177"/>
            <a:ext cx="1235725" cy="1075596"/>
          </a:xfrm>
          <a:prstGeom prst="hexagon">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$270M</a:t>
            </a:r>
          </a:p>
        </p:txBody>
      </p:sp>
      <p:sp>
        <p:nvSpPr>
          <p:cNvPr id="5" name="Hexagon 4">
            <a:extLst>
              <a:ext uri="{FF2B5EF4-FFF2-40B4-BE49-F238E27FC236}">
                <a16:creationId xmlns:a16="http://schemas.microsoft.com/office/drawing/2014/main" id="{A884E08A-8FB9-478C-20E2-ED5CF1548838}"/>
              </a:ext>
            </a:extLst>
          </p:cNvPr>
          <p:cNvSpPr/>
          <p:nvPr/>
        </p:nvSpPr>
        <p:spPr>
          <a:xfrm>
            <a:off x="9564535" y="1938969"/>
            <a:ext cx="1590102" cy="1373804"/>
          </a:xfrm>
          <a:prstGeom prst="hexagon">
            <a:avLst/>
          </a:prstGeom>
          <a:solidFill>
            <a:srgbClr val="C0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$394M</a:t>
            </a:r>
          </a:p>
        </p:txBody>
      </p:sp>
      <p:sp>
        <p:nvSpPr>
          <p:cNvPr id="6" name="TextBox 5">
            <a:extLst>
              <a:ext uri="{FF2B5EF4-FFF2-40B4-BE49-F238E27FC236}">
                <a16:creationId xmlns:a16="http://schemas.microsoft.com/office/drawing/2014/main" id="{61138B6A-1AA2-8882-BEB9-A3AE081E2271}"/>
              </a:ext>
            </a:extLst>
          </p:cNvPr>
          <p:cNvSpPr txBox="1"/>
          <p:nvPr/>
        </p:nvSpPr>
        <p:spPr>
          <a:xfrm>
            <a:off x="724456" y="2036937"/>
            <a:ext cx="2374879" cy="137380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a:t>MA issues $2.7B in SNAP benefits annually. Draconian cost share measures threaten significant costs to the state.</a:t>
            </a:r>
          </a:p>
        </p:txBody>
      </p:sp>
      <p:sp>
        <p:nvSpPr>
          <p:cNvPr id="10" name="Hexagon 9">
            <a:extLst>
              <a:ext uri="{FF2B5EF4-FFF2-40B4-BE49-F238E27FC236}">
                <a16:creationId xmlns:a16="http://schemas.microsoft.com/office/drawing/2014/main" id="{6BFC3D01-1E97-C8CD-A7BB-B07CF8A3F7FD}"/>
              </a:ext>
            </a:extLst>
          </p:cNvPr>
          <p:cNvSpPr/>
          <p:nvPr/>
        </p:nvSpPr>
        <p:spPr>
          <a:xfrm>
            <a:off x="309289" y="1799924"/>
            <a:ext cx="3205212" cy="1838425"/>
          </a:xfrm>
          <a:prstGeom prst="hexagon">
            <a:avLst/>
          </a:prstGeom>
          <a:noFill/>
          <a:ln w="1270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 name="TextBox 10">
            <a:extLst>
              <a:ext uri="{FF2B5EF4-FFF2-40B4-BE49-F238E27FC236}">
                <a16:creationId xmlns:a16="http://schemas.microsoft.com/office/drawing/2014/main" id="{B6109579-6F72-DFB2-6E4E-E6E49F1AC163}"/>
              </a:ext>
            </a:extLst>
          </p:cNvPr>
          <p:cNvSpPr txBox="1"/>
          <p:nvPr/>
        </p:nvSpPr>
        <p:spPr>
          <a:xfrm>
            <a:off x="4448349" y="2166219"/>
            <a:ext cx="1347536" cy="336884"/>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5% cost share</a:t>
            </a:r>
          </a:p>
        </p:txBody>
      </p:sp>
      <p:sp>
        <p:nvSpPr>
          <p:cNvPr id="12" name="TextBox 11">
            <a:extLst>
              <a:ext uri="{FF2B5EF4-FFF2-40B4-BE49-F238E27FC236}">
                <a16:creationId xmlns:a16="http://schemas.microsoft.com/office/drawing/2014/main" id="{A6A90AC0-99F8-ADF6-EF6F-257E0A376861}"/>
              </a:ext>
            </a:extLst>
          </p:cNvPr>
          <p:cNvSpPr txBox="1"/>
          <p:nvPr/>
        </p:nvSpPr>
        <p:spPr>
          <a:xfrm>
            <a:off x="7006442" y="1911601"/>
            <a:ext cx="1511916" cy="32557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10% cost share</a:t>
            </a:r>
          </a:p>
        </p:txBody>
      </p:sp>
      <p:sp>
        <p:nvSpPr>
          <p:cNvPr id="13" name="TextBox 12">
            <a:extLst>
              <a:ext uri="{FF2B5EF4-FFF2-40B4-BE49-F238E27FC236}">
                <a16:creationId xmlns:a16="http://schemas.microsoft.com/office/drawing/2014/main" id="{16979E13-9BE0-0991-09AC-52A70A312316}"/>
              </a:ext>
            </a:extLst>
          </p:cNvPr>
          <p:cNvSpPr txBox="1"/>
          <p:nvPr/>
        </p:nvSpPr>
        <p:spPr>
          <a:xfrm>
            <a:off x="9642721" y="1668641"/>
            <a:ext cx="1511916" cy="32557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15% cost share</a:t>
            </a:r>
          </a:p>
        </p:txBody>
      </p:sp>
      <p:sp>
        <p:nvSpPr>
          <p:cNvPr id="14" name="TextBox 13">
            <a:extLst>
              <a:ext uri="{FF2B5EF4-FFF2-40B4-BE49-F238E27FC236}">
                <a16:creationId xmlns:a16="http://schemas.microsoft.com/office/drawing/2014/main" id="{83F07808-97A1-D993-AD32-7A9D86FBD82D}"/>
              </a:ext>
            </a:extLst>
          </p:cNvPr>
          <p:cNvSpPr txBox="1"/>
          <p:nvPr/>
        </p:nvSpPr>
        <p:spPr>
          <a:xfrm>
            <a:off x="4586703" y="3358803"/>
            <a:ext cx="1347536" cy="336884"/>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6-8% PER</a:t>
            </a:r>
          </a:p>
        </p:txBody>
      </p:sp>
      <p:sp>
        <p:nvSpPr>
          <p:cNvPr id="15" name="TextBox 14">
            <a:extLst>
              <a:ext uri="{FF2B5EF4-FFF2-40B4-BE49-F238E27FC236}">
                <a16:creationId xmlns:a16="http://schemas.microsoft.com/office/drawing/2014/main" id="{FFC9AA5A-D590-555D-4D50-821F1CB10A88}"/>
              </a:ext>
            </a:extLst>
          </p:cNvPr>
          <p:cNvSpPr txBox="1"/>
          <p:nvPr/>
        </p:nvSpPr>
        <p:spPr>
          <a:xfrm>
            <a:off x="7088632" y="3376786"/>
            <a:ext cx="1347536" cy="336884"/>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8-10%% PER</a:t>
            </a:r>
          </a:p>
        </p:txBody>
      </p:sp>
      <p:sp>
        <p:nvSpPr>
          <p:cNvPr id="16" name="TextBox 15">
            <a:extLst>
              <a:ext uri="{FF2B5EF4-FFF2-40B4-BE49-F238E27FC236}">
                <a16:creationId xmlns:a16="http://schemas.microsoft.com/office/drawing/2014/main" id="{5A54FB28-4D6B-95EF-EFE6-AEB7820BEA29}"/>
              </a:ext>
            </a:extLst>
          </p:cNvPr>
          <p:cNvSpPr txBox="1"/>
          <p:nvPr/>
        </p:nvSpPr>
        <p:spPr>
          <a:xfrm>
            <a:off x="9878993" y="3358803"/>
            <a:ext cx="1347536" cy="336884"/>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&gt;10% PER</a:t>
            </a:r>
          </a:p>
        </p:txBody>
      </p:sp>
    </p:spTree>
    <p:extLst>
      <p:ext uri="{BB962C8B-B14F-4D97-AF65-F5344CB8AC3E}">
        <p14:creationId xmlns:p14="http://schemas.microsoft.com/office/powerpoint/2010/main" val="121956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F90B-E726-E326-F658-85E64A079D99}"/>
              </a:ext>
            </a:extLst>
          </p:cNvPr>
          <p:cNvSpPr>
            <a:spLocks noGrp="1"/>
          </p:cNvSpPr>
          <p:nvPr>
            <p:ph type="title"/>
          </p:nvPr>
        </p:nvSpPr>
        <p:spPr/>
        <p:txBody>
          <a:bodyPr/>
          <a:lstStyle/>
          <a:p>
            <a:r>
              <a:rPr lang="en-US"/>
              <a:t>Key drivers of payment errors &amp; solutions</a:t>
            </a:r>
          </a:p>
        </p:txBody>
      </p:sp>
      <p:sp>
        <p:nvSpPr>
          <p:cNvPr id="5" name="TextBox 4">
            <a:extLst>
              <a:ext uri="{FF2B5EF4-FFF2-40B4-BE49-F238E27FC236}">
                <a16:creationId xmlns:a16="http://schemas.microsoft.com/office/drawing/2014/main" id="{6239C276-3255-B47E-2E23-3A840C1A7F5B}"/>
              </a:ext>
            </a:extLst>
          </p:cNvPr>
          <p:cNvSpPr txBox="1"/>
          <p:nvPr/>
        </p:nvSpPr>
        <p:spPr>
          <a:xfrm>
            <a:off x="1119529" y="1312811"/>
            <a:ext cx="2678261" cy="446567"/>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b="1" u="sng">
                <a:solidFill>
                  <a:schemeClr val="accent1">
                    <a:lumMod val="75000"/>
                  </a:schemeClr>
                </a:solidFill>
              </a:rPr>
              <a:t>Top Drivers of Errors in MA</a:t>
            </a:r>
          </a:p>
        </p:txBody>
      </p:sp>
      <p:pic>
        <p:nvPicPr>
          <p:cNvPr id="7" name="Graphic 6" descr="Home with solid fill">
            <a:extLst>
              <a:ext uri="{FF2B5EF4-FFF2-40B4-BE49-F238E27FC236}">
                <a16:creationId xmlns:a16="http://schemas.microsoft.com/office/drawing/2014/main" id="{84F027CD-22BE-F075-40C1-AA08CCB678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5912" y="4010449"/>
            <a:ext cx="703491" cy="703491"/>
          </a:xfrm>
          <a:prstGeom prst="rect">
            <a:avLst/>
          </a:prstGeom>
        </p:spPr>
      </p:pic>
      <p:pic>
        <p:nvPicPr>
          <p:cNvPr id="9" name="Graphic 8" descr="Family with two children with solid fill">
            <a:extLst>
              <a:ext uri="{FF2B5EF4-FFF2-40B4-BE49-F238E27FC236}">
                <a16:creationId xmlns:a16="http://schemas.microsoft.com/office/drawing/2014/main" id="{D5D5EA96-1212-5AF7-9090-76918DA05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2218" y="2803861"/>
            <a:ext cx="712885" cy="712885"/>
          </a:xfrm>
          <a:prstGeom prst="rect">
            <a:avLst/>
          </a:prstGeom>
        </p:spPr>
      </p:pic>
      <p:pic>
        <p:nvPicPr>
          <p:cNvPr id="11" name="Graphic 10" descr="Transfer1 with solid fill">
            <a:extLst>
              <a:ext uri="{FF2B5EF4-FFF2-40B4-BE49-F238E27FC236}">
                <a16:creationId xmlns:a16="http://schemas.microsoft.com/office/drawing/2014/main" id="{EAE49A91-C069-8B80-DBB1-A324ABA0348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022800" y="1706001"/>
            <a:ext cx="876604" cy="745800"/>
          </a:xfrm>
          <a:prstGeom prst="rect">
            <a:avLst/>
          </a:prstGeom>
        </p:spPr>
      </p:pic>
      <p:sp>
        <p:nvSpPr>
          <p:cNvPr id="12" name="TextBox 11">
            <a:extLst>
              <a:ext uri="{FF2B5EF4-FFF2-40B4-BE49-F238E27FC236}">
                <a16:creationId xmlns:a16="http://schemas.microsoft.com/office/drawing/2014/main" id="{94076966-F74B-679A-B54E-856EDF684EA6}"/>
              </a:ext>
            </a:extLst>
          </p:cNvPr>
          <p:cNvSpPr txBox="1"/>
          <p:nvPr/>
        </p:nvSpPr>
        <p:spPr>
          <a:xfrm>
            <a:off x="1614497" y="2416950"/>
            <a:ext cx="3200221" cy="446567"/>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Wages and salaries</a:t>
            </a:r>
          </a:p>
        </p:txBody>
      </p:sp>
      <p:sp>
        <p:nvSpPr>
          <p:cNvPr id="13" name="TextBox 12">
            <a:extLst>
              <a:ext uri="{FF2B5EF4-FFF2-40B4-BE49-F238E27FC236}">
                <a16:creationId xmlns:a16="http://schemas.microsoft.com/office/drawing/2014/main" id="{665981B4-2C7E-E425-9776-2D8A859350B6}"/>
              </a:ext>
            </a:extLst>
          </p:cNvPr>
          <p:cNvSpPr txBox="1"/>
          <p:nvPr/>
        </p:nvSpPr>
        <p:spPr>
          <a:xfrm>
            <a:off x="1562114" y="3562399"/>
            <a:ext cx="3395938" cy="370195"/>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Household composition</a:t>
            </a:r>
          </a:p>
        </p:txBody>
      </p:sp>
      <p:sp>
        <p:nvSpPr>
          <p:cNvPr id="14" name="TextBox 13">
            <a:extLst>
              <a:ext uri="{FF2B5EF4-FFF2-40B4-BE49-F238E27FC236}">
                <a16:creationId xmlns:a16="http://schemas.microsoft.com/office/drawing/2014/main" id="{C31EEBB0-A2A9-FFCF-8D7D-C715A835FF7C}"/>
              </a:ext>
            </a:extLst>
          </p:cNvPr>
          <p:cNvSpPr txBox="1"/>
          <p:nvPr/>
        </p:nvSpPr>
        <p:spPr>
          <a:xfrm>
            <a:off x="1756438" y="4791795"/>
            <a:ext cx="3395938" cy="370195"/>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a:t>Shelter expenses</a:t>
            </a:r>
          </a:p>
        </p:txBody>
      </p:sp>
      <p:sp>
        <p:nvSpPr>
          <p:cNvPr id="15" name="Rectangle 14">
            <a:extLst>
              <a:ext uri="{FF2B5EF4-FFF2-40B4-BE49-F238E27FC236}">
                <a16:creationId xmlns:a16="http://schemas.microsoft.com/office/drawing/2014/main" id="{E4646BAD-0E01-AD42-26BB-B113573EC518}"/>
              </a:ext>
            </a:extLst>
          </p:cNvPr>
          <p:cNvSpPr/>
          <p:nvPr/>
        </p:nvSpPr>
        <p:spPr>
          <a:xfrm>
            <a:off x="739154" y="5524802"/>
            <a:ext cx="4218898" cy="85536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Due to complexity of SNAP rules, 65% of errors are driven by client misreporting or underreporting information. </a:t>
            </a:r>
          </a:p>
        </p:txBody>
      </p:sp>
      <p:sp>
        <p:nvSpPr>
          <p:cNvPr id="16" name="TextBox 15">
            <a:extLst>
              <a:ext uri="{FF2B5EF4-FFF2-40B4-BE49-F238E27FC236}">
                <a16:creationId xmlns:a16="http://schemas.microsoft.com/office/drawing/2014/main" id="{168A6353-49FD-A6CC-AFE8-136EF02C4187}"/>
              </a:ext>
            </a:extLst>
          </p:cNvPr>
          <p:cNvSpPr txBox="1"/>
          <p:nvPr/>
        </p:nvSpPr>
        <p:spPr>
          <a:xfrm>
            <a:off x="6022015" y="1312811"/>
            <a:ext cx="5831880" cy="4732995"/>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b="1"/>
              <a:t>To avoid escalating cost-share penalties and preserve SNAP, DTA is taking steps to rapidly reduce the PER while seeking to maintain access to benefits for which households are eligible</a:t>
            </a:r>
            <a:r>
              <a:rPr lang="en-US" sz="1600"/>
              <a:t>. </a:t>
            </a:r>
          </a:p>
          <a:p>
            <a:pPr marL="285750" indent="-285750" algn="l">
              <a:spcBef>
                <a:spcPts val="300"/>
              </a:spcBef>
              <a:spcAft>
                <a:spcPts val="300"/>
              </a:spcAft>
              <a:buFont typeface="Wingdings" panose="05000000000000000000" pitchFamily="2" charset="2"/>
              <a:buChar char="ü"/>
            </a:pPr>
            <a:r>
              <a:rPr lang="en-US" sz="1600"/>
              <a:t>Unwinding COVID-era policies and reinstating household interviews at recertification and requiring verifying income matches at interim report</a:t>
            </a:r>
          </a:p>
          <a:p>
            <a:pPr marL="285750" indent="-285750" algn="l">
              <a:spcBef>
                <a:spcPts val="300"/>
              </a:spcBef>
              <a:spcAft>
                <a:spcPts val="300"/>
              </a:spcAft>
              <a:buFont typeface="Wingdings" panose="05000000000000000000" pitchFamily="2" charset="2"/>
              <a:buChar char="ü"/>
            </a:pPr>
            <a:r>
              <a:rPr lang="en-US" sz="1600"/>
              <a:t>Improving technology platforms and phone lines to bolster eligibility and benefit determination work and improve client ability to report changes</a:t>
            </a:r>
          </a:p>
          <a:p>
            <a:pPr marL="285750" indent="-285750" algn="l">
              <a:spcBef>
                <a:spcPts val="300"/>
              </a:spcBef>
              <a:spcAft>
                <a:spcPts val="300"/>
              </a:spcAft>
              <a:buFont typeface="Wingdings" panose="05000000000000000000" pitchFamily="2" charset="2"/>
              <a:buChar char="ü"/>
            </a:pPr>
            <a:r>
              <a:rPr lang="en-US" sz="1600"/>
              <a:t>Leveraging internal and external data to identify and correct errors when necessary</a:t>
            </a:r>
          </a:p>
          <a:p>
            <a:pPr marL="285750" indent="-285750" algn="l">
              <a:spcBef>
                <a:spcPts val="300"/>
              </a:spcBef>
              <a:spcAft>
                <a:spcPts val="300"/>
              </a:spcAft>
              <a:buFont typeface="Wingdings" panose="05000000000000000000" pitchFamily="2" charset="2"/>
              <a:buChar char="ü"/>
            </a:pPr>
            <a:r>
              <a:rPr lang="en-US" sz="1600"/>
              <a:t>Hiring case workers to reduce client to worker ratios and improve staff ability to accurately process cases</a:t>
            </a:r>
          </a:p>
          <a:p>
            <a:pPr marL="285750" indent="-285750" algn="l">
              <a:spcBef>
                <a:spcPts val="300"/>
              </a:spcBef>
              <a:spcAft>
                <a:spcPts val="300"/>
              </a:spcAft>
              <a:buFont typeface="Wingdings" panose="05000000000000000000" pitchFamily="2" charset="2"/>
              <a:buChar char="ü"/>
            </a:pPr>
            <a:r>
              <a:rPr lang="en-US" sz="1600"/>
              <a:t>Enhancing staff development and training programs to focus on areas with high risk of errors</a:t>
            </a:r>
          </a:p>
          <a:p>
            <a:pPr marL="285750" indent="-285750" algn="l">
              <a:spcBef>
                <a:spcPts val="300"/>
              </a:spcBef>
              <a:spcAft>
                <a:spcPts val="300"/>
              </a:spcAft>
              <a:buFont typeface="Wingdings" panose="05000000000000000000" pitchFamily="2" charset="2"/>
              <a:buChar char="ü"/>
            </a:pPr>
            <a:r>
              <a:rPr lang="en-US" sz="1600"/>
              <a:t>Establishing a dedicated Quality Assurance team of highly skilled case workers to support payment accuracy efforts</a:t>
            </a:r>
          </a:p>
        </p:txBody>
      </p:sp>
      <p:cxnSp>
        <p:nvCxnSpPr>
          <p:cNvPr id="19" name="Straight Connector 18">
            <a:extLst>
              <a:ext uri="{FF2B5EF4-FFF2-40B4-BE49-F238E27FC236}">
                <a16:creationId xmlns:a16="http://schemas.microsoft.com/office/drawing/2014/main" id="{0193135C-319B-0D57-C64B-A377F7AA71F7}"/>
              </a:ext>
            </a:extLst>
          </p:cNvPr>
          <p:cNvCxnSpPr>
            <a:cxnSpLocks/>
          </p:cNvCxnSpPr>
          <p:nvPr/>
        </p:nvCxnSpPr>
        <p:spPr>
          <a:xfrm>
            <a:off x="5346700" y="1612900"/>
            <a:ext cx="0" cy="407670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7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6.xml><?xml version="1.0" encoding="utf-8"?>
<p:tagLst xmlns:a="http://schemas.openxmlformats.org/drawingml/2006/main" xmlns:r="http://schemas.openxmlformats.org/officeDocument/2006/relationships" xmlns:p="http://schemas.openxmlformats.org/presentationml/2006/main">
  <p:tag name="ANGLE" val="5"/>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8.xml><?xml version="1.0" encoding="utf-8"?>
<p:tagLst xmlns:a="http://schemas.openxmlformats.org/drawingml/2006/main" xmlns:r="http://schemas.openxmlformats.org/officeDocument/2006/relationships" xmlns:p="http://schemas.openxmlformats.org/presentationml/2006/main">
  <p:tag name="ANGLE" val="4"/>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xml><?xml version="1.0" encoding="utf-8"?>
<p:tagLst xmlns:a="http://schemas.openxmlformats.org/drawingml/2006/main" xmlns:r="http://schemas.openxmlformats.org/officeDocument/2006/relationships" xmlns:p="http://schemas.openxmlformats.org/presentationml/2006/main">
  <p:tag name="ANGLE" val="3"/>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2"/>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ANGLE"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xml><?xml version="1.0" encoding="utf-8"?>
<p:tagLst xmlns:a="http://schemas.openxmlformats.org/drawingml/2006/main" xmlns:r="http://schemas.openxmlformats.org/officeDocument/2006/relationships" xmlns:p="http://schemas.openxmlformats.org/presentationml/2006/main">
  <p:tag name="SHAPENAME" val="Subtitle"/>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NAME" val="ACET"/>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ANGLE" val="5"/>
</p:tagLst>
</file>

<file path=ppt/tags/tag64.xml><?xml version="1.0" encoding="utf-8"?>
<p:tagLst xmlns:a="http://schemas.openxmlformats.org/drawingml/2006/main" xmlns:r="http://schemas.openxmlformats.org/officeDocument/2006/relationships" xmlns:p="http://schemas.openxmlformats.org/presentationml/2006/main">
  <p:tag name="ANGLE" val="5"/>
</p:tagLst>
</file>

<file path=ppt/tags/tag65.xml><?xml version="1.0" encoding="utf-8"?>
<p:tagLst xmlns:a="http://schemas.openxmlformats.org/drawingml/2006/main" xmlns:r="http://schemas.openxmlformats.org/officeDocument/2006/relationships" xmlns:p="http://schemas.openxmlformats.org/presentationml/2006/main">
  <p:tag name="ANGLE" val="4"/>
</p:tagLst>
</file>

<file path=ppt/tags/tag66.xml><?xml version="1.0" encoding="utf-8"?>
<p:tagLst xmlns:a="http://schemas.openxmlformats.org/drawingml/2006/main" xmlns:r="http://schemas.openxmlformats.org/officeDocument/2006/relationships" xmlns:p="http://schemas.openxmlformats.org/presentationml/2006/main">
  <p:tag name="ANGLE" val="4"/>
</p:tagLst>
</file>

<file path=ppt/tags/tag67.xml><?xml version="1.0" encoding="utf-8"?>
<p:tagLst xmlns:a="http://schemas.openxmlformats.org/drawingml/2006/main" xmlns:r="http://schemas.openxmlformats.org/officeDocument/2006/relationships" xmlns:p="http://schemas.openxmlformats.org/presentationml/2006/main">
  <p:tag name="ANGLE" val="3"/>
</p:tagLst>
</file>

<file path=ppt/tags/tag68.xml><?xml version="1.0" encoding="utf-8"?>
<p:tagLst xmlns:a="http://schemas.openxmlformats.org/drawingml/2006/main" xmlns:r="http://schemas.openxmlformats.org/officeDocument/2006/relationships" xmlns:p="http://schemas.openxmlformats.org/presentationml/2006/main">
  <p:tag name="ANGLE" val="3"/>
</p:tagLst>
</file>

<file path=ppt/tags/tag69.xml><?xml version="1.0" encoding="utf-8"?>
<p:tagLst xmlns:a="http://schemas.openxmlformats.org/drawingml/2006/main" xmlns:r="http://schemas.openxmlformats.org/officeDocument/2006/relationships" xmlns:p="http://schemas.openxmlformats.org/presentationml/2006/main">
  <p:tag name="ANGLE" val="2"/>
</p:tagLst>
</file>

<file path=ppt/tags/tag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xml><?xml version="1.0" encoding="utf-8"?>
<p:tagLst xmlns:a="http://schemas.openxmlformats.org/drawingml/2006/main" xmlns:r="http://schemas.openxmlformats.org/officeDocument/2006/relationships" xmlns:p="http://schemas.openxmlformats.org/presentationml/2006/main">
  <p:tag name="ANGLE" val="2"/>
</p:tagLst>
</file>

<file path=ppt/tags/tag71.xml><?xml version="1.0" encoding="utf-8"?>
<p:tagLst xmlns:a="http://schemas.openxmlformats.org/drawingml/2006/main" xmlns:r="http://schemas.openxmlformats.org/officeDocument/2006/relationships" xmlns:p="http://schemas.openxmlformats.org/presentationml/2006/main">
  <p:tag name="ANGLE" val="1"/>
</p:tagLst>
</file>

<file path=ppt/tags/tag72.xml><?xml version="1.0" encoding="utf-8"?>
<p:tagLst xmlns:a="http://schemas.openxmlformats.org/drawingml/2006/main" xmlns:r="http://schemas.openxmlformats.org/officeDocument/2006/relationships" xmlns:p="http://schemas.openxmlformats.org/presentationml/2006/main">
  <p:tag name="ANGLE"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6.xml><?xml version="1.0" encoding="utf-8"?>
<p:tagLst xmlns:a="http://schemas.openxmlformats.org/drawingml/2006/main" xmlns:r="http://schemas.openxmlformats.org/officeDocument/2006/relationships" xmlns:p="http://schemas.openxmlformats.org/presentationml/2006/main">
  <p:tag name="SHAPENAME" val="Subtitle"/>
</p:tagLst>
</file>

<file path=ppt/tags/tag77.xml><?xml version="1.0" encoding="utf-8"?>
<p:tagLst xmlns:a="http://schemas.openxmlformats.org/drawingml/2006/main" xmlns:r="http://schemas.openxmlformats.org/officeDocument/2006/relationships" xmlns:p="http://schemas.openxmlformats.org/presentationml/2006/main">
  <p:tag name="SHAPENAME" val="Titl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xml><?xml version="1.0" encoding="utf-8"?>
<p:tagLst xmlns:a="http://schemas.openxmlformats.org/drawingml/2006/main" xmlns:r="http://schemas.openxmlformats.org/officeDocument/2006/relationships" xmlns:p="http://schemas.openxmlformats.org/presentationml/2006/main">
  <p:tag name="SHAPENAME" val="Subtitle"/>
</p:tagLst>
</file>

<file path=ppt/tags/tag81.xml><?xml version="1.0" encoding="utf-8"?>
<p:tagLst xmlns:a="http://schemas.openxmlformats.org/drawingml/2006/main" xmlns:r="http://schemas.openxmlformats.org/officeDocument/2006/relationships" xmlns:p="http://schemas.openxmlformats.org/presentationml/2006/main">
  <p:tag name="SHAPENAME" val="Titl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ACET"/>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HS_General">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3.12.25 Shelter System Weekly Status" id="{F413A3F9-1782-40B7-B0F7-3A6594678B8C}" vid="{D6194ECA-1FFD-4985-B54B-38EBE953F36B}"/>
    </a:ext>
  </a:extLst>
</a:theme>
</file>

<file path=ppt/theme/theme3.xml><?xml version="1.0" encoding="utf-8"?>
<a:theme xmlns:a="http://schemas.openxmlformats.org/drawingml/2006/main" name="1_HHS_General">
  <a:themeElements>
    <a:clrScheme name="McKinsey">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Presentation1" id="{216F9DB0-2FCF-4CC5-AEB8-1968856BFEB5}" vid="{EAF9C52B-749D-48D4-992D-4E9E8EA496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1936</Words>
  <Application>Microsoft Office PowerPoint</Application>
  <PresentationFormat>Widescreen</PresentationFormat>
  <Paragraphs>158</Paragraphs>
  <Slides>15</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7" baseType="lpstr">
      <vt:lpstr>Aptos</vt:lpstr>
      <vt:lpstr>Aptos Display</vt:lpstr>
      <vt:lpstr>Arial</vt:lpstr>
      <vt:lpstr>Calibri</vt:lpstr>
      <vt:lpstr>Courier New</vt:lpstr>
      <vt:lpstr>Gill Sans MT</vt:lpstr>
      <vt:lpstr>Segoe UI</vt:lpstr>
      <vt:lpstr>Wingdings</vt:lpstr>
      <vt:lpstr>Office Theme</vt:lpstr>
      <vt:lpstr>HHS_General</vt:lpstr>
      <vt:lpstr>1_HHS_General</vt:lpstr>
      <vt:lpstr>think-cell Slide</vt:lpstr>
      <vt:lpstr>Governor’s Anti-Hunger Task Force</vt:lpstr>
      <vt:lpstr>Agenda</vt:lpstr>
      <vt:lpstr>SNAP Changes &amp; Federal Updates</vt:lpstr>
      <vt:lpstr>Impact of Federal Shutdown on November Issuances</vt:lpstr>
      <vt:lpstr>Congressional cuts to SNAP</vt:lpstr>
      <vt:lpstr>Harmful impact of cuts from federal law change to SNAP</vt:lpstr>
      <vt:lpstr>Implementation of Required SNAP Changes</vt:lpstr>
      <vt:lpstr>New Federal Penalties tied to Payment Accuracy</vt:lpstr>
      <vt:lpstr>Key drivers of payment errors &amp; solutions</vt:lpstr>
      <vt:lpstr>Discussion of coordinated strategies to mitigate cuts</vt:lpstr>
      <vt:lpstr>What we are seeing in other states</vt:lpstr>
      <vt:lpstr>Massachusetts investment in food security: Building on strength</vt:lpstr>
      <vt:lpstr>Follow-up on opportunities to coordinate response</vt:lpstr>
      <vt:lpstr>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Bovell-Ammon, Allison (EHS)</dc:creator>
  <cp:lastModifiedBy>Sousa, Pam (EHS)</cp:lastModifiedBy>
  <cp:revision>5</cp:revision>
  <dcterms:created xsi:type="dcterms:W3CDTF">2025-10-14T17:37:05Z</dcterms:created>
  <dcterms:modified xsi:type="dcterms:W3CDTF">2025-10-30T13:48:00Z</dcterms:modified>
</cp:coreProperties>
</file>