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8" r:id="rId4"/>
    <p:sldMasterId id="2147483680" r:id="rId5"/>
    <p:sldMasterId id="2147483682" r:id="rId6"/>
    <p:sldMasterId id="2147483684" r:id="rId7"/>
    <p:sldMasterId id="2147483686" r:id="rId8"/>
    <p:sldMasterId id="2147483688" r:id="rId9"/>
    <p:sldMasterId id="2147483690" r:id="rId10"/>
    <p:sldMasterId id="2147483691" r:id="rId11"/>
  </p:sldMasterIdLst>
  <p:notesMasterIdLst>
    <p:notesMasterId r:id="rId27"/>
  </p:notesMasterIdLst>
  <p:handoutMasterIdLst>
    <p:handoutMasterId r:id="rId28"/>
  </p:handoutMasterIdLst>
  <p:sldIdLst>
    <p:sldId id="349" r:id="rId12"/>
    <p:sldId id="355" r:id="rId13"/>
    <p:sldId id="360" r:id="rId14"/>
    <p:sldId id="354" r:id="rId15"/>
    <p:sldId id="361" r:id="rId16"/>
    <p:sldId id="371" r:id="rId17"/>
    <p:sldId id="372" r:id="rId18"/>
    <p:sldId id="362" r:id="rId19"/>
    <p:sldId id="363" r:id="rId20"/>
    <p:sldId id="373" r:id="rId21"/>
    <p:sldId id="365" r:id="rId22"/>
    <p:sldId id="374" r:id="rId23"/>
    <p:sldId id="368" r:id="rId24"/>
    <p:sldId id="369" r:id="rId25"/>
    <p:sldId id="359" r:id="rId26"/>
  </p:sldIdLst>
  <p:sldSz cx="9144000" cy="6858000" type="screen4x3"/>
  <p:notesSz cx="7023100" cy="9309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  <a:srgbClr val="333333"/>
    <a:srgbClr val="777777"/>
    <a:srgbClr val="0055A4"/>
    <a:srgbClr val="2C14DE"/>
    <a:srgbClr val="2E15E5"/>
    <a:srgbClr val="2E0FEB"/>
    <a:srgbClr val="260CC0"/>
    <a:srgbClr val="2E1FF1"/>
    <a:srgbClr val="280D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76" autoAdjust="0"/>
    <p:restoredTop sz="94638" autoAdjust="0"/>
  </p:normalViewPr>
  <p:slideViewPr>
    <p:cSldViewPr>
      <p:cViewPr varScale="1">
        <p:scale>
          <a:sx n="82" d="100"/>
          <a:sy n="82" d="100"/>
        </p:scale>
        <p:origin x="797" y="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4"/>
    </p:cViewPr>
  </p:sorterViewPr>
  <p:notesViewPr>
    <p:cSldViewPr>
      <p:cViewPr varScale="1">
        <p:scale>
          <a:sx n="66" d="100"/>
          <a:sy n="66" d="100"/>
        </p:scale>
        <p:origin x="-2328" y="-114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" Type="http://schemas.openxmlformats.org/officeDocument/2006/relationships/customXml" Target="../customXml/item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3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handoutMaster" Target="handoutMasters/handoutMaster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8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B4009C-EC15-4963-ADC6-CE449FE4F833}" type="doc">
      <dgm:prSet loTypeId="urn:microsoft.com/office/officeart/2005/8/layout/hProcess11" loCatId="process" qsTypeId="urn:microsoft.com/office/officeart/2005/8/quickstyle/3d3" qsCatId="3D" csTypeId="urn:microsoft.com/office/officeart/2005/8/colors/accent3_2" csCatId="accent3" phldr="1"/>
      <dgm:spPr/>
    </dgm:pt>
    <dgm:pt modelId="{873AF006-E8B6-4D3F-ACA7-DE91CF78ABEE}">
      <dgm:prSet phldrT="[Text]" custT="1"/>
      <dgm:spPr/>
      <dgm:t>
        <a:bodyPr/>
        <a:lstStyle/>
        <a:p>
          <a:r>
            <a:rPr lang="en-US" sz="2000" dirty="0" smtClean="0"/>
            <a:t>Permit Application Submittal        [4Q18]</a:t>
          </a:r>
          <a:endParaRPr lang="en-US" sz="2000" dirty="0"/>
        </a:p>
      </dgm:t>
    </dgm:pt>
    <dgm:pt modelId="{9F7867A4-327A-4A48-A781-F3FBD245E444}" type="parTrans" cxnId="{36A2CA6A-D029-4CBD-B0D3-812886683FB2}">
      <dgm:prSet/>
      <dgm:spPr/>
      <dgm:t>
        <a:bodyPr/>
        <a:lstStyle/>
        <a:p>
          <a:endParaRPr lang="en-US"/>
        </a:p>
      </dgm:t>
    </dgm:pt>
    <dgm:pt modelId="{5851C334-B26C-4E48-AAAD-6C4AC6A12B69}" type="sibTrans" cxnId="{36A2CA6A-D029-4CBD-B0D3-812886683FB2}">
      <dgm:prSet/>
      <dgm:spPr/>
      <dgm:t>
        <a:bodyPr/>
        <a:lstStyle/>
        <a:p>
          <a:endParaRPr lang="en-US"/>
        </a:p>
      </dgm:t>
    </dgm:pt>
    <dgm:pt modelId="{7FE1D261-D5CD-4CD4-BAE2-D25BCBF0C103}">
      <dgm:prSet phldrT="[Text]" custT="1"/>
      <dgm:spPr/>
      <dgm:t>
        <a:bodyPr/>
        <a:lstStyle/>
        <a:p>
          <a:r>
            <a:rPr lang="en-US" sz="2000" dirty="0" smtClean="0"/>
            <a:t>Draft Permit Issuance</a:t>
          </a:r>
          <a:endParaRPr lang="en-US" sz="2000" dirty="0"/>
        </a:p>
      </dgm:t>
    </dgm:pt>
    <dgm:pt modelId="{B6DCE10E-DCA2-4015-AABF-6331A4261928}" type="parTrans" cxnId="{C2E5FADF-D47F-45F5-9C4D-CD7AF153A716}">
      <dgm:prSet/>
      <dgm:spPr/>
      <dgm:t>
        <a:bodyPr/>
        <a:lstStyle/>
        <a:p>
          <a:endParaRPr lang="en-US"/>
        </a:p>
      </dgm:t>
    </dgm:pt>
    <dgm:pt modelId="{F6635BA8-BAD3-40CC-86F5-44E5061F3A6E}" type="sibTrans" cxnId="{C2E5FADF-D47F-45F5-9C4D-CD7AF153A716}">
      <dgm:prSet/>
      <dgm:spPr/>
      <dgm:t>
        <a:bodyPr/>
        <a:lstStyle/>
        <a:p>
          <a:endParaRPr lang="en-US"/>
        </a:p>
      </dgm:t>
    </dgm:pt>
    <dgm:pt modelId="{71EF59D5-1A5B-4E76-8BDB-AA71708724DF}">
      <dgm:prSet phldrT="[Text]" custT="1"/>
      <dgm:spPr/>
      <dgm:t>
        <a:bodyPr/>
        <a:lstStyle/>
        <a:p>
          <a:r>
            <a:rPr lang="en-US" sz="2000" dirty="0" smtClean="0"/>
            <a:t>Final Permit Issuance</a:t>
          </a:r>
          <a:endParaRPr lang="en-US" sz="2000" dirty="0"/>
        </a:p>
      </dgm:t>
    </dgm:pt>
    <dgm:pt modelId="{94C59B37-9CAF-46CE-A733-88FF2274DF5F}" type="parTrans" cxnId="{DC232A1B-8CBD-4CEF-8E25-2D66DDA54089}">
      <dgm:prSet/>
      <dgm:spPr/>
      <dgm:t>
        <a:bodyPr/>
        <a:lstStyle/>
        <a:p>
          <a:endParaRPr lang="en-US"/>
        </a:p>
      </dgm:t>
    </dgm:pt>
    <dgm:pt modelId="{213BE5A0-7F2B-44B2-BD0A-2374394D387A}" type="sibTrans" cxnId="{DC232A1B-8CBD-4CEF-8E25-2D66DDA54089}">
      <dgm:prSet/>
      <dgm:spPr/>
      <dgm:t>
        <a:bodyPr/>
        <a:lstStyle/>
        <a:p>
          <a:endParaRPr lang="en-US"/>
        </a:p>
      </dgm:t>
    </dgm:pt>
    <dgm:pt modelId="{29CED991-8D11-413D-840A-BD518B8C25C8}">
      <dgm:prSet phldrT="[Text]" custT="1"/>
      <dgm:spPr/>
      <dgm:t>
        <a:bodyPr/>
        <a:lstStyle/>
        <a:p>
          <a:r>
            <a:rPr lang="en-US" sz="2000" dirty="0" smtClean="0"/>
            <a:t>Implement</a:t>
          </a:r>
          <a:endParaRPr lang="en-US" sz="2000" dirty="0"/>
        </a:p>
      </dgm:t>
    </dgm:pt>
    <dgm:pt modelId="{4B516DB3-ED4D-4AF2-A9C9-1AF26A780F19}" type="parTrans" cxnId="{240D7818-6BAE-429A-BB2A-1605DE568077}">
      <dgm:prSet/>
      <dgm:spPr/>
      <dgm:t>
        <a:bodyPr/>
        <a:lstStyle/>
        <a:p>
          <a:endParaRPr lang="en-US"/>
        </a:p>
      </dgm:t>
    </dgm:pt>
    <dgm:pt modelId="{B5CD81EE-34AE-4BA6-891E-CD586C9B55ED}" type="sibTrans" cxnId="{240D7818-6BAE-429A-BB2A-1605DE568077}">
      <dgm:prSet/>
      <dgm:spPr/>
      <dgm:t>
        <a:bodyPr/>
        <a:lstStyle/>
        <a:p>
          <a:endParaRPr lang="en-US"/>
        </a:p>
      </dgm:t>
    </dgm:pt>
    <dgm:pt modelId="{7698DA09-E374-4B9A-898E-0BD0BE141B0C}">
      <dgm:prSet phldrT="[Text]" custT="1"/>
      <dgm:spPr/>
      <dgm:t>
        <a:bodyPr/>
        <a:lstStyle/>
        <a:p>
          <a:r>
            <a:rPr lang="en-US" sz="2000" dirty="0" smtClean="0"/>
            <a:t>Public Review/ Comment</a:t>
          </a:r>
          <a:endParaRPr lang="en-US" sz="2000" dirty="0"/>
        </a:p>
      </dgm:t>
    </dgm:pt>
    <dgm:pt modelId="{F85A4C76-8BC4-4BC9-9EB3-E3C2A5722C57}" type="parTrans" cxnId="{149609F4-06A9-4DFA-807A-3A5FDFE30E82}">
      <dgm:prSet/>
      <dgm:spPr/>
      <dgm:t>
        <a:bodyPr/>
        <a:lstStyle/>
        <a:p>
          <a:endParaRPr lang="en-US"/>
        </a:p>
      </dgm:t>
    </dgm:pt>
    <dgm:pt modelId="{78D31BFF-EF7E-4D8B-8C38-7460A68CF45F}" type="sibTrans" cxnId="{149609F4-06A9-4DFA-807A-3A5FDFE30E82}">
      <dgm:prSet/>
      <dgm:spPr/>
      <dgm:t>
        <a:bodyPr/>
        <a:lstStyle/>
        <a:p>
          <a:endParaRPr lang="en-US"/>
        </a:p>
      </dgm:t>
    </dgm:pt>
    <dgm:pt modelId="{CDDD00E0-AF88-495F-831F-F126484CCE1D}" type="pres">
      <dgm:prSet presAssocID="{FCB4009C-EC15-4963-ADC6-CE449FE4F833}" presName="Name0" presStyleCnt="0">
        <dgm:presLayoutVars>
          <dgm:dir/>
          <dgm:resizeHandles val="exact"/>
        </dgm:presLayoutVars>
      </dgm:prSet>
      <dgm:spPr/>
    </dgm:pt>
    <dgm:pt modelId="{94614627-F735-4A80-A685-81CEC0C2D8A8}" type="pres">
      <dgm:prSet presAssocID="{FCB4009C-EC15-4963-ADC6-CE449FE4F833}" presName="arrow" presStyleLbl="bgShp" presStyleIdx="0" presStyleCnt="1"/>
      <dgm:spPr/>
    </dgm:pt>
    <dgm:pt modelId="{5C153A2D-283E-4CD5-9E4F-5179AE7818A0}" type="pres">
      <dgm:prSet presAssocID="{FCB4009C-EC15-4963-ADC6-CE449FE4F833}" presName="points" presStyleCnt="0"/>
      <dgm:spPr/>
    </dgm:pt>
    <dgm:pt modelId="{8023D8C0-EAB6-4506-B9A5-992343C62674}" type="pres">
      <dgm:prSet presAssocID="{873AF006-E8B6-4D3F-ACA7-DE91CF78ABEE}" presName="compositeA" presStyleCnt="0"/>
      <dgm:spPr/>
    </dgm:pt>
    <dgm:pt modelId="{3121BC83-0678-42CD-94AD-6305417161A3}" type="pres">
      <dgm:prSet presAssocID="{873AF006-E8B6-4D3F-ACA7-DE91CF78ABEE}" presName="textA" presStyleLbl="revTx" presStyleIdx="0" presStyleCnt="5" custScaleX="1180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DAF30D-63C5-416D-A486-31869CED42F1}" type="pres">
      <dgm:prSet presAssocID="{873AF006-E8B6-4D3F-ACA7-DE91CF78ABEE}" presName="circleA" presStyleLbl="node1" presStyleIdx="0" presStyleCnt="5"/>
      <dgm:spPr/>
    </dgm:pt>
    <dgm:pt modelId="{D5A34C5B-8134-4F4D-9663-A1990B283C33}" type="pres">
      <dgm:prSet presAssocID="{873AF006-E8B6-4D3F-ACA7-DE91CF78ABEE}" presName="spaceA" presStyleCnt="0"/>
      <dgm:spPr/>
    </dgm:pt>
    <dgm:pt modelId="{3B7FDD8E-4DEA-4A3B-86E1-85BB05D4B679}" type="pres">
      <dgm:prSet presAssocID="{5851C334-B26C-4E48-AAAD-6C4AC6A12B69}" presName="space" presStyleCnt="0"/>
      <dgm:spPr/>
    </dgm:pt>
    <dgm:pt modelId="{C726A0EC-2057-4466-918A-6CD5A5378CB1}" type="pres">
      <dgm:prSet presAssocID="{7FE1D261-D5CD-4CD4-BAE2-D25BCBF0C103}" presName="compositeB" presStyleCnt="0"/>
      <dgm:spPr/>
    </dgm:pt>
    <dgm:pt modelId="{97A4D1EF-B6E6-48B3-B23F-5B168A02D35D}" type="pres">
      <dgm:prSet presAssocID="{7FE1D261-D5CD-4CD4-BAE2-D25BCBF0C103}" presName="text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72644E-A8F9-44C8-9D95-EF0F50EA0E79}" type="pres">
      <dgm:prSet presAssocID="{7FE1D261-D5CD-4CD4-BAE2-D25BCBF0C103}" presName="circleB" presStyleLbl="node1" presStyleIdx="1" presStyleCnt="5"/>
      <dgm:spPr/>
    </dgm:pt>
    <dgm:pt modelId="{FA63B339-F353-490C-94A6-2ACA6131BC36}" type="pres">
      <dgm:prSet presAssocID="{7FE1D261-D5CD-4CD4-BAE2-D25BCBF0C103}" presName="spaceB" presStyleCnt="0"/>
      <dgm:spPr/>
    </dgm:pt>
    <dgm:pt modelId="{0302D1DC-B2FA-4EEE-817F-6D1A3460A374}" type="pres">
      <dgm:prSet presAssocID="{F6635BA8-BAD3-40CC-86F5-44E5061F3A6E}" presName="space" presStyleCnt="0"/>
      <dgm:spPr/>
    </dgm:pt>
    <dgm:pt modelId="{58F96609-6C26-420D-8BD8-893AE7FE5F65}" type="pres">
      <dgm:prSet presAssocID="{7698DA09-E374-4B9A-898E-0BD0BE141B0C}" presName="compositeA" presStyleCnt="0"/>
      <dgm:spPr/>
    </dgm:pt>
    <dgm:pt modelId="{1959C9AC-472F-400A-87E2-B3E10D9B1ABE}" type="pres">
      <dgm:prSet presAssocID="{7698DA09-E374-4B9A-898E-0BD0BE141B0C}" presName="textA" presStyleLbl="revTx" presStyleIdx="2" presStyleCnt="5" custScaleX="977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0C9E6B-6878-4A8D-889A-8516B4488E76}" type="pres">
      <dgm:prSet presAssocID="{7698DA09-E374-4B9A-898E-0BD0BE141B0C}" presName="circleA" presStyleLbl="node1" presStyleIdx="2" presStyleCnt="5"/>
      <dgm:spPr/>
    </dgm:pt>
    <dgm:pt modelId="{2F501935-5A16-4C0D-8439-81A756C881E3}" type="pres">
      <dgm:prSet presAssocID="{7698DA09-E374-4B9A-898E-0BD0BE141B0C}" presName="spaceA" presStyleCnt="0"/>
      <dgm:spPr/>
    </dgm:pt>
    <dgm:pt modelId="{1668C069-D2A1-4405-8FFC-14E771D530E0}" type="pres">
      <dgm:prSet presAssocID="{78D31BFF-EF7E-4D8B-8C38-7460A68CF45F}" presName="space" presStyleCnt="0"/>
      <dgm:spPr/>
    </dgm:pt>
    <dgm:pt modelId="{7C4523C3-761F-4E00-839D-F039AEF31F5E}" type="pres">
      <dgm:prSet presAssocID="{71EF59D5-1A5B-4E76-8BDB-AA71708724DF}" presName="compositeB" presStyleCnt="0"/>
      <dgm:spPr/>
    </dgm:pt>
    <dgm:pt modelId="{1B82668F-C9F8-46A7-9EA8-222313E82FF5}" type="pres">
      <dgm:prSet presAssocID="{71EF59D5-1A5B-4E76-8BDB-AA71708724DF}" presName="textB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0831B3-9F09-4A1E-B280-9C3229A2521F}" type="pres">
      <dgm:prSet presAssocID="{71EF59D5-1A5B-4E76-8BDB-AA71708724DF}" presName="circleB" presStyleLbl="node1" presStyleIdx="3" presStyleCnt="5"/>
      <dgm:spPr/>
    </dgm:pt>
    <dgm:pt modelId="{71C6A26B-BC4C-41E9-8EEF-962AB07B6F44}" type="pres">
      <dgm:prSet presAssocID="{71EF59D5-1A5B-4E76-8BDB-AA71708724DF}" presName="spaceB" presStyleCnt="0"/>
      <dgm:spPr/>
    </dgm:pt>
    <dgm:pt modelId="{6EFA3D7C-C6E5-4AFA-8028-C7A48AC6CB99}" type="pres">
      <dgm:prSet presAssocID="{213BE5A0-7F2B-44B2-BD0A-2374394D387A}" presName="space" presStyleCnt="0"/>
      <dgm:spPr/>
    </dgm:pt>
    <dgm:pt modelId="{D7D6C85D-3DFF-4CA7-A321-66A182C7C5E3}" type="pres">
      <dgm:prSet presAssocID="{29CED991-8D11-413D-840A-BD518B8C25C8}" presName="compositeA" presStyleCnt="0"/>
      <dgm:spPr/>
    </dgm:pt>
    <dgm:pt modelId="{F0078688-10D4-4E73-A1A5-11ED1C1D4746}" type="pres">
      <dgm:prSet presAssocID="{29CED991-8D11-413D-840A-BD518B8C25C8}" presName="textA" presStyleLbl="revTx" presStyleIdx="4" presStyleCnt="5" custScaleX="1129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91571F-529B-4408-9907-57D3601709BC}" type="pres">
      <dgm:prSet presAssocID="{29CED991-8D11-413D-840A-BD518B8C25C8}" presName="circleA" presStyleLbl="node1" presStyleIdx="4" presStyleCnt="5"/>
      <dgm:spPr/>
    </dgm:pt>
    <dgm:pt modelId="{02364170-12B2-4A42-83B3-36E732753335}" type="pres">
      <dgm:prSet presAssocID="{29CED991-8D11-413D-840A-BD518B8C25C8}" presName="spaceA" presStyleCnt="0"/>
      <dgm:spPr/>
    </dgm:pt>
  </dgm:ptLst>
  <dgm:cxnLst>
    <dgm:cxn modelId="{DC232A1B-8CBD-4CEF-8E25-2D66DDA54089}" srcId="{FCB4009C-EC15-4963-ADC6-CE449FE4F833}" destId="{71EF59D5-1A5B-4E76-8BDB-AA71708724DF}" srcOrd="3" destOrd="0" parTransId="{94C59B37-9CAF-46CE-A733-88FF2274DF5F}" sibTransId="{213BE5A0-7F2B-44B2-BD0A-2374394D387A}"/>
    <dgm:cxn modelId="{36A2CA6A-D029-4CBD-B0D3-812886683FB2}" srcId="{FCB4009C-EC15-4963-ADC6-CE449FE4F833}" destId="{873AF006-E8B6-4D3F-ACA7-DE91CF78ABEE}" srcOrd="0" destOrd="0" parTransId="{9F7867A4-327A-4A48-A781-F3FBD245E444}" sibTransId="{5851C334-B26C-4E48-AAAD-6C4AC6A12B69}"/>
    <dgm:cxn modelId="{54F1082C-7E15-4DB7-8211-154A38397D2D}" type="presOf" srcId="{7FE1D261-D5CD-4CD4-BAE2-D25BCBF0C103}" destId="{97A4D1EF-B6E6-48B3-B23F-5B168A02D35D}" srcOrd="0" destOrd="0" presId="urn:microsoft.com/office/officeart/2005/8/layout/hProcess11"/>
    <dgm:cxn modelId="{240D7818-6BAE-429A-BB2A-1605DE568077}" srcId="{FCB4009C-EC15-4963-ADC6-CE449FE4F833}" destId="{29CED991-8D11-413D-840A-BD518B8C25C8}" srcOrd="4" destOrd="0" parTransId="{4B516DB3-ED4D-4AF2-A9C9-1AF26A780F19}" sibTransId="{B5CD81EE-34AE-4BA6-891E-CD586C9B55ED}"/>
    <dgm:cxn modelId="{149609F4-06A9-4DFA-807A-3A5FDFE30E82}" srcId="{FCB4009C-EC15-4963-ADC6-CE449FE4F833}" destId="{7698DA09-E374-4B9A-898E-0BD0BE141B0C}" srcOrd="2" destOrd="0" parTransId="{F85A4C76-8BC4-4BC9-9EB3-E3C2A5722C57}" sibTransId="{78D31BFF-EF7E-4D8B-8C38-7460A68CF45F}"/>
    <dgm:cxn modelId="{041C86D2-954E-4795-8CAA-C05D33E41A3B}" type="presOf" srcId="{71EF59D5-1A5B-4E76-8BDB-AA71708724DF}" destId="{1B82668F-C9F8-46A7-9EA8-222313E82FF5}" srcOrd="0" destOrd="0" presId="urn:microsoft.com/office/officeart/2005/8/layout/hProcess11"/>
    <dgm:cxn modelId="{D6E58436-3AB5-499B-8E30-1015CD2D8B93}" type="presOf" srcId="{29CED991-8D11-413D-840A-BD518B8C25C8}" destId="{F0078688-10D4-4E73-A1A5-11ED1C1D4746}" srcOrd="0" destOrd="0" presId="urn:microsoft.com/office/officeart/2005/8/layout/hProcess11"/>
    <dgm:cxn modelId="{B57D95F4-2DFC-41FE-9377-CB23F86739A0}" type="presOf" srcId="{873AF006-E8B6-4D3F-ACA7-DE91CF78ABEE}" destId="{3121BC83-0678-42CD-94AD-6305417161A3}" srcOrd="0" destOrd="0" presId="urn:microsoft.com/office/officeart/2005/8/layout/hProcess11"/>
    <dgm:cxn modelId="{C2E5FADF-D47F-45F5-9C4D-CD7AF153A716}" srcId="{FCB4009C-EC15-4963-ADC6-CE449FE4F833}" destId="{7FE1D261-D5CD-4CD4-BAE2-D25BCBF0C103}" srcOrd="1" destOrd="0" parTransId="{B6DCE10E-DCA2-4015-AABF-6331A4261928}" sibTransId="{F6635BA8-BAD3-40CC-86F5-44E5061F3A6E}"/>
    <dgm:cxn modelId="{C65E74BA-1A23-4002-8B08-1CC27BE69AA7}" type="presOf" srcId="{7698DA09-E374-4B9A-898E-0BD0BE141B0C}" destId="{1959C9AC-472F-400A-87E2-B3E10D9B1ABE}" srcOrd="0" destOrd="0" presId="urn:microsoft.com/office/officeart/2005/8/layout/hProcess11"/>
    <dgm:cxn modelId="{2CB61586-4BB9-4B4E-AF59-32686EFEAB65}" type="presOf" srcId="{FCB4009C-EC15-4963-ADC6-CE449FE4F833}" destId="{CDDD00E0-AF88-495F-831F-F126484CCE1D}" srcOrd="0" destOrd="0" presId="urn:microsoft.com/office/officeart/2005/8/layout/hProcess11"/>
    <dgm:cxn modelId="{FFF08620-30B0-4A3A-8FFC-42081E6D2C95}" type="presParOf" srcId="{CDDD00E0-AF88-495F-831F-F126484CCE1D}" destId="{94614627-F735-4A80-A685-81CEC0C2D8A8}" srcOrd="0" destOrd="0" presId="urn:microsoft.com/office/officeart/2005/8/layout/hProcess11"/>
    <dgm:cxn modelId="{086FE7C0-7774-4685-8AC1-5A8EFDE45C4C}" type="presParOf" srcId="{CDDD00E0-AF88-495F-831F-F126484CCE1D}" destId="{5C153A2D-283E-4CD5-9E4F-5179AE7818A0}" srcOrd="1" destOrd="0" presId="urn:microsoft.com/office/officeart/2005/8/layout/hProcess11"/>
    <dgm:cxn modelId="{9794D88D-60C4-4067-990C-75223401B74A}" type="presParOf" srcId="{5C153A2D-283E-4CD5-9E4F-5179AE7818A0}" destId="{8023D8C0-EAB6-4506-B9A5-992343C62674}" srcOrd="0" destOrd="0" presId="urn:microsoft.com/office/officeart/2005/8/layout/hProcess11"/>
    <dgm:cxn modelId="{A0EF7B8E-BCDD-4D33-AA75-264099BF8348}" type="presParOf" srcId="{8023D8C0-EAB6-4506-B9A5-992343C62674}" destId="{3121BC83-0678-42CD-94AD-6305417161A3}" srcOrd="0" destOrd="0" presId="urn:microsoft.com/office/officeart/2005/8/layout/hProcess11"/>
    <dgm:cxn modelId="{1C9EED48-2150-42DB-93F8-F8058881F9AD}" type="presParOf" srcId="{8023D8C0-EAB6-4506-B9A5-992343C62674}" destId="{21DAF30D-63C5-416D-A486-31869CED42F1}" srcOrd="1" destOrd="0" presId="urn:microsoft.com/office/officeart/2005/8/layout/hProcess11"/>
    <dgm:cxn modelId="{B90D5D7D-BD84-48BA-BE67-EC7D4277CFCA}" type="presParOf" srcId="{8023D8C0-EAB6-4506-B9A5-992343C62674}" destId="{D5A34C5B-8134-4F4D-9663-A1990B283C33}" srcOrd="2" destOrd="0" presId="urn:microsoft.com/office/officeart/2005/8/layout/hProcess11"/>
    <dgm:cxn modelId="{8CDEC2ED-5D9D-4631-A737-B79C9319C305}" type="presParOf" srcId="{5C153A2D-283E-4CD5-9E4F-5179AE7818A0}" destId="{3B7FDD8E-4DEA-4A3B-86E1-85BB05D4B679}" srcOrd="1" destOrd="0" presId="urn:microsoft.com/office/officeart/2005/8/layout/hProcess11"/>
    <dgm:cxn modelId="{F5F1E68F-E16E-4576-8436-E0333FBDCA66}" type="presParOf" srcId="{5C153A2D-283E-4CD5-9E4F-5179AE7818A0}" destId="{C726A0EC-2057-4466-918A-6CD5A5378CB1}" srcOrd="2" destOrd="0" presId="urn:microsoft.com/office/officeart/2005/8/layout/hProcess11"/>
    <dgm:cxn modelId="{C0622658-1D6C-48BA-AC90-6C63E746C26C}" type="presParOf" srcId="{C726A0EC-2057-4466-918A-6CD5A5378CB1}" destId="{97A4D1EF-B6E6-48B3-B23F-5B168A02D35D}" srcOrd="0" destOrd="0" presId="urn:microsoft.com/office/officeart/2005/8/layout/hProcess11"/>
    <dgm:cxn modelId="{0BAD30EE-E3D0-47BC-9970-68350B4B79E4}" type="presParOf" srcId="{C726A0EC-2057-4466-918A-6CD5A5378CB1}" destId="{E872644E-A8F9-44C8-9D95-EF0F50EA0E79}" srcOrd="1" destOrd="0" presId="urn:microsoft.com/office/officeart/2005/8/layout/hProcess11"/>
    <dgm:cxn modelId="{34FA9802-FFAA-4FCA-A416-A8465BCAD499}" type="presParOf" srcId="{C726A0EC-2057-4466-918A-6CD5A5378CB1}" destId="{FA63B339-F353-490C-94A6-2ACA6131BC36}" srcOrd="2" destOrd="0" presId="urn:microsoft.com/office/officeart/2005/8/layout/hProcess11"/>
    <dgm:cxn modelId="{A816B944-B0E7-4360-AD0A-F751D6AB64C9}" type="presParOf" srcId="{5C153A2D-283E-4CD5-9E4F-5179AE7818A0}" destId="{0302D1DC-B2FA-4EEE-817F-6D1A3460A374}" srcOrd="3" destOrd="0" presId="urn:microsoft.com/office/officeart/2005/8/layout/hProcess11"/>
    <dgm:cxn modelId="{CBF7965F-89ED-431E-BABE-09DCA8C6FD65}" type="presParOf" srcId="{5C153A2D-283E-4CD5-9E4F-5179AE7818A0}" destId="{58F96609-6C26-420D-8BD8-893AE7FE5F65}" srcOrd="4" destOrd="0" presId="urn:microsoft.com/office/officeart/2005/8/layout/hProcess11"/>
    <dgm:cxn modelId="{E51E3256-6571-4B06-8ECD-3005015B3685}" type="presParOf" srcId="{58F96609-6C26-420D-8BD8-893AE7FE5F65}" destId="{1959C9AC-472F-400A-87E2-B3E10D9B1ABE}" srcOrd="0" destOrd="0" presId="urn:microsoft.com/office/officeart/2005/8/layout/hProcess11"/>
    <dgm:cxn modelId="{F2B12A98-BD5B-4C51-8C1C-A51D52530644}" type="presParOf" srcId="{58F96609-6C26-420D-8BD8-893AE7FE5F65}" destId="{450C9E6B-6878-4A8D-889A-8516B4488E76}" srcOrd="1" destOrd="0" presId="urn:microsoft.com/office/officeart/2005/8/layout/hProcess11"/>
    <dgm:cxn modelId="{3E63A186-F2AF-4360-9885-4BEDAB3FAAC2}" type="presParOf" srcId="{58F96609-6C26-420D-8BD8-893AE7FE5F65}" destId="{2F501935-5A16-4C0D-8439-81A756C881E3}" srcOrd="2" destOrd="0" presId="urn:microsoft.com/office/officeart/2005/8/layout/hProcess11"/>
    <dgm:cxn modelId="{A01079A5-8233-4FF2-9A90-1207D76479AD}" type="presParOf" srcId="{5C153A2D-283E-4CD5-9E4F-5179AE7818A0}" destId="{1668C069-D2A1-4405-8FFC-14E771D530E0}" srcOrd="5" destOrd="0" presId="urn:microsoft.com/office/officeart/2005/8/layout/hProcess11"/>
    <dgm:cxn modelId="{DB522825-B989-451C-9020-D26076A1882A}" type="presParOf" srcId="{5C153A2D-283E-4CD5-9E4F-5179AE7818A0}" destId="{7C4523C3-761F-4E00-839D-F039AEF31F5E}" srcOrd="6" destOrd="0" presId="urn:microsoft.com/office/officeart/2005/8/layout/hProcess11"/>
    <dgm:cxn modelId="{A7E99869-A614-4DF7-BEF4-090C1B5C1C91}" type="presParOf" srcId="{7C4523C3-761F-4E00-839D-F039AEF31F5E}" destId="{1B82668F-C9F8-46A7-9EA8-222313E82FF5}" srcOrd="0" destOrd="0" presId="urn:microsoft.com/office/officeart/2005/8/layout/hProcess11"/>
    <dgm:cxn modelId="{9E45D255-2301-4E41-9053-AC9D6C44D787}" type="presParOf" srcId="{7C4523C3-761F-4E00-839D-F039AEF31F5E}" destId="{6D0831B3-9F09-4A1E-B280-9C3229A2521F}" srcOrd="1" destOrd="0" presId="urn:microsoft.com/office/officeart/2005/8/layout/hProcess11"/>
    <dgm:cxn modelId="{98FE6EDA-3C3B-458F-ACF3-F2E3D4B83D1B}" type="presParOf" srcId="{7C4523C3-761F-4E00-839D-F039AEF31F5E}" destId="{71C6A26B-BC4C-41E9-8EEF-962AB07B6F44}" srcOrd="2" destOrd="0" presId="urn:microsoft.com/office/officeart/2005/8/layout/hProcess11"/>
    <dgm:cxn modelId="{1075BA23-63DC-4B68-9708-E49016A55F3B}" type="presParOf" srcId="{5C153A2D-283E-4CD5-9E4F-5179AE7818A0}" destId="{6EFA3D7C-C6E5-4AFA-8028-C7A48AC6CB99}" srcOrd="7" destOrd="0" presId="urn:microsoft.com/office/officeart/2005/8/layout/hProcess11"/>
    <dgm:cxn modelId="{538C8B89-64DC-4CEA-AC8C-E9BD2F85C7AB}" type="presParOf" srcId="{5C153A2D-283E-4CD5-9E4F-5179AE7818A0}" destId="{D7D6C85D-3DFF-4CA7-A321-66A182C7C5E3}" srcOrd="8" destOrd="0" presId="urn:microsoft.com/office/officeart/2005/8/layout/hProcess11"/>
    <dgm:cxn modelId="{B89E70F5-D425-4D5D-99C5-E3A7D819E49E}" type="presParOf" srcId="{D7D6C85D-3DFF-4CA7-A321-66A182C7C5E3}" destId="{F0078688-10D4-4E73-A1A5-11ED1C1D4746}" srcOrd="0" destOrd="0" presId="urn:microsoft.com/office/officeart/2005/8/layout/hProcess11"/>
    <dgm:cxn modelId="{85C307E5-0F99-4E9A-A86E-6D6F0748A055}" type="presParOf" srcId="{D7D6C85D-3DFF-4CA7-A321-66A182C7C5E3}" destId="{6F91571F-529B-4408-9907-57D3601709BC}" srcOrd="1" destOrd="0" presId="urn:microsoft.com/office/officeart/2005/8/layout/hProcess11"/>
    <dgm:cxn modelId="{151809B4-5BE3-41C6-B612-788E4BCE8C29}" type="presParOf" srcId="{D7D6C85D-3DFF-4CA7-A321-66A182C7C5E3}" destId="{02364170-12B2-4A42-83B3-36E732753335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614627-F735-4A80-A685-81CEC0C2D8A8}">
      <dsp:nvSpPr>
        <dsp:cNvPr id="0" name=""/>
        <dsp:cNvSpPr/>
      </dsp:nvSpPr>
      <dsp:spPr>
        <a:xfrm>
          <a:off x="0" y="1469694"/>
          <a:ext cx="8839200" cy="1959593"/>
        </a:xfrm>
        <a:prstGeom prst="notched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21BC83-0678-42CD-94AD-6305417161A3}">
      <dsp:nvSpPr>
        <dsp:cNvPr id="0" name=""/>
        <dsp:cNvSpPr/>
      </dsp:nvSpPr>
      <dsp:spPr>
        <a:xfrm>
          <a:off x="1584" y="0"/>
          <a:ext cx="1703734" cy="1959593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Permit Application Submittal        [4Q18]</a:t>
          </a:r>
          <a:endParaRPr lang="en-US" sz="2000" kern="1200" dirty="0"/>
        </a:p>
      </dsp:txBody>
      <dsp:txXfrm>
        <a:off x="1584" y="0"/>
        <a:ext cx="1703734" cy="1959593"/>
      </dsp:txXfrm>
    </dsp:sp>
    <dsp:sp modelId="{21DAF30D-63C5-416D-A486-31869CED42F1}">
      <dsp:nvSpPr>
        <dsp:cNvPr id="0" name=""/>
        <dsp:cNvSpPr/>
      </dsp:nvSpPr>
      <dsp:spPr>
        <a:xfrm>
          <a:off x="608502" y="2204542"/>
          <a:ext cx="489898" cy="48989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7A4D1EF-B6E6-48B3-B23F-5B168A02D35D}">
      <dsp:nvSpPr>
        <dsp:cNvPr id="0" name=""/>
        <dsp:cNvSpPr/>
      </dsp:nvSpPr>
      <dsp:spPr>
        <a:xfrm>
          <a:off x="1777471" y="2939389"/>
          <a:ext cx="1443059" cy="1959593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Draft Permit Issuance</a:t>
          </a:r>
          <a:endParaRPr lang="en-US" sz="2000" kern="1200" dirty="0"/>
        </a:p>
      </dsp:txBody>
      <dsp:txXfrm>
        <a:off x="1777471" y="2939389"/>
        <a:ext cx="1443059" cy="1959593"/>
      </dsp:txXfrm>
    </dsp:sp>
    <dsp:sp modelId="{E872644E-A8F9-44C8-9D95-EF0F50EA0E79}">
      <dsp:nvSpPr>
        <dsp:cNvPr id="0" name=""/>
        <dsp:cNvSpPr/>
      </dsp:nvSpPr>
      <dsp:spPr>
        <a:xfrm>
          <a:off x="2254052" y="2204542"/>
          <a:ext cx="489898" cy="48989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959C9AC-472F-400A-87E2-B3E10D9B1ABE}">
      <dsp:nvSpPr>
        <dsp:cNvPr id="0" name=""/>
        <dsp:cNvSpPr/>
      </dsp:nvSpPr>
      <dsp:spPr>
        <a:xfrm>
          <a:off x="3309200" y="0"/>
          <a:ext cx="1410028" cy="1959593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Public Review/ Comment</a:t>
          </a:r>
          <a:endParaRPr lang="en-US" sz="2000" kern="1200" dirty="0"/>
        </a:p>
      </dsp:txBody>
      <dsp:txXfrm>
        <a:off x="3309200" y="0"/>
        <a:ext cx="1410028" cy="1959593"/>
      </dsp:txXfrm>
    </dsp:sp>
    <dsp:sp modelId="{450C9E6B-6878-4A8D-889A-8516B4488E76}">
      <dsp:nvSpPr>
        <dsp:cNvPr id="0" name=""/>
        <dsp:cNvSpPr/>
      </dsp:nvSpPr>
      <dsp:spPr>
        <a:xfrm>
          <a:off x="3769265" y="2204542"/>
          <a:ext cx="489898" cy="48989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B82668F-C9F8-46A7-9EA8-222313E82FF5}">
      <dsp:nvSpPr>
        <dsp:cNvPr id="0" name=""/>
        <dsp:cNvSpPr/>
      </dsp:nvSpPr>
      <dsp:spPr>
        <a:xfrm>
          <a:off x="4807897" y="2939389"/>
          <a:ext cx="1443059" cy="1959593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Final Permit Issuance</a:t>
          </a:r>
          <a:endParaRPr lang="en-US" sz="2000" kern="1200" dirty="0"/>
        </a:p>
      </dsp:txBody>
      <dsp:txXfrm>
        <a:off x="4807897" y="2939389"/>
        <a:ext cx="1443059" cy="1959593"/>
      </dsp:txXfrm>
    </dsp:sp>
    <dsp:sp modelId="{6D0831B3-9F09-4A1E-B280-9C3229A2521F}">
      <dsp:nvSpPr>
        <dsp:cNvPr id="0" name=""/>
        <dsp:cNvSpPr/>
      </dsp:nvSpPr>
      <dsp:spPr>
        <a:xfrm>
          <a:off x="5284478" y="2204542"/>
          <a:ext cx="489898" cy="48989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078688-10D4-4E73-A1A5-11ED1C1D4746}">
      <dsp:nvSpPr>
        <dsp:cNvPr id="0" name=""/>
        <dsp:cNvSpPr/>
      </dsp:nvSpPr>
      <dsp:spPr>
        <a:xfrm>
          <a:off x="6323110" y="0"/>
          <a:ext cx="1630585" cy="1959593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Implement</a:t>
          </a:r>
          <a:endParaRPr lang="en-US" sz="2000" kern="1200" dirty="0"/>
        </a:p>
      </dsp:txBody>
      <dsp:txXfrm>
        <a:off x="6323110" y="0"/>
        <a:ext cx="1630585" cy="1959593"/>
      </dsp:txXfrm>
    </dsp:sp>
    <dsp:sp modelId="{6F91571F-529B-4408-9907-57D3601709BC}">
      <dsp:nvSpPr>
        <dsp:cNvPr id="0" name=""/>
        <dsp:cNvSpPr/>
      </dsp:nvSpPr>
      <dsp:spPr>
        <a:xfrm>
          <a:off x="6893453" y="2204542"/>
          <a:ext cx="489898" cy="48989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B28E56DD-C76E-45E4-9952-33A0E95208A3}" type="datetimeFigureOut">
              <a:rPr lang="en-US" smtClean="0"/>
              <a:pPr/>
              <a:t>10/23/2018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97A4C424-919A-4A10-9940-9603E76437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5236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979757" y="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414" y="4421823"/>
            <a:ext cx="5150273" cy="418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3645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9757" y="8843645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F754C79-D2A5-4907-80F5-6A874BF487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7173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54C79-D2A5-4907-80F5-6A874BF48738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022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54C79-D2A5-4907-80F5-6A874BF48738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268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152400"/>
            <a:ext cx="9144000" cy="8382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000000"/>
              </a:solidFill>
              <a:latin typeface="Arial"/>
              <a:ea typeface="ＭＳ Ｐゴシック" pitchFamily="100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838200"/>
          </a:xfrm>
        </p:spPr>
        <p:txBody>
          <a:bodyPr/>
          <a:lstStyle>
            <a:lvl1pPr>
              <a:lnSpc>
                <a:spcPts val="2800"/>
              </a:lnSpc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105400"/>
          </a:xfrm>
          <a:prstGeom prst="rect">
            <a:avLst/>
          </a:prstGeom>
        </p:spPr>
        <p:txBody>
          <a:bodyPr lIns="91440" tIns="0" rIns="0" bIns="0"/>
          <a:lstStyle>
            <a:lvl1pPr marL="137160" indent="-137160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00000"/>
              <a:defRPr sz="1600" b="1">
                <a:solidFill>
                  <a:srgbClr val="000000"/>
                </a:solidFill>
                <a:latin typeface="+mj-lt"/>
              </a:defRPr>
            </a:lvl1pPr>
            <a:lvl2pPr marL="457200" indent="-182880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defRPr sz="1400">
                <a:solidFill>
                  <a:srgbClr val="000000"/>
                </a:solidFill>
                <a:latin typeface="+mj-lt"/>
              </a:defRPr>
            </a:lvl2pPr>
            <a:lvl3pPr marL="685800" indent="-137160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defRPr sz="1200">
                <a:solidFill>
                  <a:srgbClr val="000000"/>
                </a:solidFill>
                <a:latin typeface="+mj-lt"/>
              </a:defRPr>
            </a:lvl3pPr>
            <a:lvl4pPr marL="914400" indent="-13716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defRPr sz="1100">
                <a:solidFill>
                  <a:srgbClr val="000000"/>
                </a:solidFill>
                <a:latin typeface="+mj-lt"/>
              </a:defRPr>
            </a:lvl4pPr>
            <a:lvl5pPr marL="1188720" indent="-13716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defRPr sz="900"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52400" y="6518164"/>
            <a:ext cx="457200" cy="2286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400" b="1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fld id="{AC9437C3-8A75-8843-8D26-B02F6BF3D222}" type="slidenum">
              <a:rPr lang="en-US">
                <a:solidFill>
                  <a:srgbClr val="0055A4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55A4"/>
              </a:solidFill>
            </a:endParaRPr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609600" y="6518165"/>
            <a:ext cx="19812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0055A4"/>
              </a:solidFill>
            </a:endParaRP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495800" y="6518165"/>
            <a:ext cx="28956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>
                <a:solidFill>
                  <a:srgbClr val="0055A4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2142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971800" y="4546080"/>
            <a:ext cx="6019800" cy="1219199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3100">
                <a:solidFill>
                  <a:schemeClr val="accent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Thank You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76200" y="6096000"/>
            <a:ext cx="8915400" cy="685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 smtClean="0">
              <a:solidFill>
                <a:srgbClr val="000000"/>
              </a:solidFill>
              <a:latin typeface="Arial"/>
              <a:ea typeface="ＭＳ Ｐゴシック" pitchFamily="100" charset="-128"/>
            </a:endParaRPr>
          </a:p>
        </p:txBody>
      </p:sp>
      <p:pic>
        <p:nvPicPr>
          <p:cNvPr id="8" name="Picture 7" descr="COVANTA LOGO WithTAG_Blue _Gree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648200"/>
            <a:ext cx="2209800" cy="69645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780" b="16204"/>
          <a:stretch/>
        </p:blipFill>
        <p:spPr>
          <a:xfrm>
            <a:off x="0" y="-338328"/>
            <a:ext cx="9144000" cy="4300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591881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3058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1" y="1981200"/>
            <a:ext cx="4076700" cy="2667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10101" y="1981200"/>
            <a:ext cx="4076700" cy="2667000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9DC80-7996-4F2C-A8FB-04BDC29575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81196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780F4-F079-40D6-A4DC-214FAF96EA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54774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1800" y="4546080"/>
            <a:ext cx="6019800" cy="1219199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3100">
                <a:solidFill>
                  <a:schemeClr val="accent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76200" y="6096000"/>
            <a:ext cx="8915400" cy="685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 smtClean="0">
              <a:solidFill>
                <a:srgbClr val="000000"/>
              </a:solidFill>
              <a:latin typeface="Arial"/>
              <a:ea typeface="ＭＳ Ｐゴシック" pitchFamily="100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5765280"/>
            <a:ext cx="6019800" cy="381000"/>
          </a:xfrm>
        </p:spPr>
        <p:txBody>
          <a:bodyPr anchor="t"/>
          <a:lstStyle>
            <a:lvl1pPr algn="l">
              <a:lnSpc>
                <a:spcPct val="100000"/>
              </a:lnSpc>
              <a:defRPr sz="1400" b="1" cap="all">
                <a:solidFill>
                  <a:srgbClr val="43963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COVANTA LOGO WithTAG_Blue _Gree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648200"/>
            <a:ext cx="2209800" cy="6964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594"/>
            <a:ext cx="9144000" cy="412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0694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emf"/><Relationship Id="rId4" Type="http://schemas.openxmlformats.org/officeDocument/2006/relationships/theme" Target="../theme/them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861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52400" y="6518164"/>
            <a:ext cx="457200" cy="2286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400" b="1">
                <a:solidFill>
                  <a:schemeClr val="tx2"/>
                </a:solidFill>
                <a:latin typeface="+mj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C9437C3-8A75-8843-8D26-B02F6BF3D222}" type="slidenum">
              <a:rPr lang="en-US">
                <a:solidFill>
                  <a:srgbClr val="0055A4"/>
                </a:solidFill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rgbClr val="0055A4"/>
              </a:solidFill>
              <a:ea typeface="+mn-ea"/>
            </a:endParaRPr>
          </a:p>
        </p:txBody>
      </p:sp>
      <p:cxnSp>
        <p:nvCxnSpPr>
          <p:cNvPr id="1031" name="Straight Connector 24"/>
          <p:cNvCxnSpPr>
            <a:cxnSpLocks noChangeShapeType="1"/>
          </p:cNvCxnSpPr>
          <p:nvPr/>
        </p:nvCxnSpPr>
        <p:spPr bwMode="auto">
          <a:xfrm flipH="1">
            <a:off x="152400" y="6400800"/>
            <a:ext cx="72390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09600" y="6518165"/>
            <a:ext cx="19812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0055A4"/>
              </a:solidFill>
              <a:latin typeface="Arial"/>
              <a:ea typeface="+mn-e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495800" y="6518165"/>
            <a:ext cx="28956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>
                <a:solidFill>
                  <a:srgbClr val="0055A4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Arial"/>
              <a:ea typeface="+mn-ea"/>
            </a:endParaRPr>
          </a:p>
        </p:txBody>
      </p:sp>
      <p:pic>
        <p:nvPicPr>
          <p:cNvPr id="2" name="Picture 1" descr="COVANTA LOGO WithTAG_Blue _Green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6248400"/>
            <a:ext cx="1397000" cy="44028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704" r:id="rId2"/>
  </p:sldLayoutIdLst>
  <p:transition>
    <p:fade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0055A4"/>
          </a:solidFill>
          <a:latin typeface="+mj-lt"/>
          <a:ea typeface="MS PGothic" pitchFamily="34" charset="-128"/>
          <a:cs typeface="MS PGothic"/>
        </a:defRPr>
      </a:lvl1pPr>
      <a:lvl2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2pPr>
      <a:lvl3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3pPr>
      <a:lvl4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4pPr>
      <a:lvl5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5pPr>
      <a:lvl6pPr marL="4572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6pPr>
      <a:lvl7pPr marL="9144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7pPr>
      <a:lvl8pPr marL="13716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8pPr>
      <a:lvl9pPr marL="18288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9pPr>
    </p:titleStyle>
    <p:bodyStyle>
      <a:lvl1pPr marL="342900" indent="-342900" algn="l" rtl="0" eaLnBrk="1" fontAlgn="base" hangingPunct="1">
        <a:lnSpc>
          <a:spcPts val="3200"/>
        </a:lnSpc>
        <a:spcBef>
          <a:spcPct val="20000"/>
        </a:spcBef>
        <a:spcAft>
          <a:spcPct val="0"/>
        </a:spcAft>
        <a:buClr>
          <a:srgbClr val="0055A5"/>
        </a:buClr>
        <a:buFont typeface="Times" charset="0"/>
        <a:buChar char="•"/>
        <a:defRPr sz="2900">
          <a:solidFill>
            <a:schemeClr val="bg2"/>
          </a:solidFill>
          <a:latin typeface="+mn-lt"/>
          <a:ea typeface="MS PGothic" pitchFamily="34" charset="-128"/>
          <a:cs typeface="MS PGothic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–"/>
        <a:defRPr sz="2600">
          <a:solidFill>
            <a:schemeClr val="bg2"/>
          </a:solidFill>
          <a:latin typeface="+mn-lt"/>
          <a:ea typeface="MS PGothic" pitchFamily="34" charset="-128"/>
          <a:cs typeface="MS PGothic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•"/>
        <a:defRPr sz="2400">
          <a:solidFill>
            <a:schemeClr val="bg2"/>
          </a:solidFill>
          <a:latin typeface="+mn-lt"/>
          <a:ea typeface="MS PGothic" pitchFamily="34" charset="-128"/>
          <a:cs typeface="MS PGothic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–"/>
        <a:defRPr sz="2000">
          <a:solidFill>
            <a:schemeClr val="bg2"/>
          </a:solidFill>
          <a:latin typeface="+mn-lt"/>
          <a:ea typeface="MS PGothic" pitchFamily="34" charset="-128"/>
          <a:cs typeface="MS PGothic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MS PGothic" pitchFamily="34" charset="-128"/>
          <a:cs typeface="MS PGothic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861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52400" y="6518164"/>
            <a:ext cx="457200" cy="2286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400" b="1">
                <a:solidFill>
                  <a:schemeClr val="tx2"/>
                </a:solidFill>
                <a:latin typeface="+mj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C9437C3-8A75-8843-8D26-B02F6BF3D222}" type="slidenum">
              <a:rPr lang="en-US">
                <a:solidFill>
                  <a:srgbClr val="0055A4"/>
                </a:solidFill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rgbClr val="0055A4"/>
              </a:solidFill>
              <a:ea typeface="+mn-ea"/>
            </a:endParaRPr>
          </a:p>
        </p:txBody>
      </p:sp>
      <p:cxnSp>
        <p:nvCxnSpPr>
          <p:cNvPr id="1031" name="Straight Connector 24"/>
          <p:cNvCxnSpPr>
            <a:cxnSpLocks noChangeShapeType="1"/>
          </p:cNvCxnSpPr>
          <p:nvPr/>
        </p:nvCxnSpPr>
        <p:spPr bwMode="auto">
          <a:xfrm flipH="1">
            <a:off x="152400" y="6400800"/>
            <a:ext cx="72390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09600" y="6518165"/>
            <a:ext cx="19812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0055A4"/>
              </a:solidFill>
              <a:latin typeface="Arial"/>
              <a:ea typeface="+mn-e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495800" y="6518165"/>
            <a:ext cx="28956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>
                <a:solidFill>
                  <a:srgbClr val="0055A4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Arial"/>
              <a:ea typeface="+mn-ea"/>
            </a:endParaRPr>
          </a:p>
        </p:txBody>
      </p:sp>
      <p:pic>
        <p:nvPicPr>
          <p:cNvPr id="2" name="Picture 1" descr="COVANTA LOGO WithTAG_Blue _Gree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6248400"/>
            <a:ext cx="1397000" cy="44028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transition>
    <p:fade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0055A4"/>
          </a:solidFill>
          <a:latin typeface="+mj-lt"/>
          <a:ea typeface="MS PGothic" pitchFamily="34" charset="-128"/>
          <a:cs typeface="MS PGothic"/>
        </a:defRPr>
      </a:lvl1pPr>
      <a:lvl2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2pPr>
      <a:lvl3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3pPr>
      <a:lvl4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4pPr>
      <a:lvl5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5pPr>
      <a:lvl6pPr marL="4572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6pPr>
      <a:lvl7pPr marL="9144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7pPr>
      <a:lvl8pPr marL="13716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8pPr>
      <a:lvl9pPr marL="18288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9pPr>
    </p:titleStyle>
    <p:bodyStyle>
      <a:lvl1pPr marL="342900" indent="-342900" algn="l" rtl="0" eaLnBrk="1" fontAlgn="base" hangingPunct="1">
        <a:lnSpc>
          <a:spcPts val="3200"/>
        </a:lnSpc>
        <a:spcBef>
          <a:spcPct val="20000"/>
        </a:spcBef>
        <a:spcAft>
          <a:spcPct val="0"/>
        </a:spcAft>
        <a:buClr>
          <a:srgbClr val="0055A5"/>
        </a:buClr>
        <a:buFont typeface="Times" charset="0"/>
        <a:buChar char="•"/>
        <a:defRPr sz="2900">
          <a:solidFill>
            <a:schemeClr val="bg2"/>
          </a:solidFill>
          <a:latin typeface="+mn-lt"/>
          <a:ea typeface="MS PGothic" pitchFamily="34" charset="-128"/>
          <a:cs typeface="MS PGothic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–"/>
        <a:defRPr sz="2600">
          <a:solidFill>
            <a:schemeClr val="bg2"/>
          </a:solidFill>
          <a:latin typeface="+mn-lt"/>
          <a:ea typeface="MS PGothic" pitchFamily="34" charset="-128"/>
          <a:cs typeface="MS PGothic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•"/>
        <a:defRPr sz="2400">
          <a:solidFill>
            <a:schemeClr val="bg2"/>
          </a:solidFill>
          <a:latin typeface="+mn-lt"/>
          <a:ea typeface="MS PGothic" pitchFamily="34" charset="-128"/>
          <a:cs typeface="MS PGothic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–"/>
        <a:defRPr sz="2000">
          <a:solidFill>
            <a:schemeClr val="bg2"/>
          </a:solidFill>
          <a:latin typeface="+mn-lt"/>
          <a:ea typeface="MS PGothic" pitchFamily="34" charset="-128"/>
          <a:cs typeface="MS PGothic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MS PGothic" pitchFamily="34" charset="-128"/>
          <a:cs typeface="MS PGothic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861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52400" y="6518164"/>
            <a:ext cx="457200" cy="2286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400" b="1">
                <a:solidFill>
                  <a:schemeClr val="tx2"/>
                </a:solidFill>
                <a:latin typeface="+mj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E3B4A7BB-222D-48D8-AC4C-5D2292E31AC8}" type="slidenum">
              <a:rPr lang="en-US" smtClean="0">
                <a:solidFill>
                  <a:srgbClr val="0055A4"/>
                </a:solidFill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55A4"/>
              </a:solidFill>
              <a:ea typeface="+mn-ea"/>
            </a:endParaRPr>
          </a:p>
        </p:txBody>
      </p:sp>
      <p:cxnSp>
        <p:nvCxnSpPr>
          <p:cNvPr id="1031" name="Straight Connector 24"/>
          <p:cNvCxnSpPr>
            <a:cxnSpLocks noChangeShapeType="1"/>
          </p:cNvCxnSpPr>
          <p:nvPr/>
        </p:nvCxnSpPr>
        <p:spPr bwMode="auto">
          <a:xfrm flipH="1">
            <a:off x="152400" y="6400800"/>
            <a:ext cx="72390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09600" y="6518165"/>
            <a:ext cx="19812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55A4"/>
              </a:solidFill>
              <a:latin typeface="Arial"/>
              <a:ea typeface="+mn-e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590800" y="6518165"/>
            <a:ext cx="48006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>
                <a:solidFill>
                  <a:srgbClr val="0055A4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latin typeface="Arial"/>
              <a:ea typeface="+mn-ea"/>
            </a:endParaRPr>
          </a:p>
        </p:txBody>
      </p:sp>
      <p:pic>
        <p:nvPicPr>
          <p:cNvPr id="8" name="Picture 7" descr="COVANTA LOGO WithTAG_Blue _Gree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6248400"/>
            <a:ext cx="1397000" cy="440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61197"/>
      </p:ext>
    </p:extLst>
  </p:cSld>
  <p:clrMap bg1="lt1" tx1="dk1" bg2="lt2" tx2="dk2" accent1="accent1" accent2="accent2" accent3="accent3" accent4="accent4" accent5="accent5" accent6="accent6" hlink="hlink" folHlink="folHlink"/>
  <p:transition>
    <p:fade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0055A4"/>
          </a:solidFill>
          <a:latin typeface="+mj-lt"/>
          <a:ea typeface="MS PGothic" pitchFamily="34" charset="-128"/>
          <a:cs typeface="MS PGothic"/>
        </a:defRPr>
      </a:lvl1pPr>
      <a:lvl2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2pPr>
      <a:lvl3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3pPr>
      <a:lvl4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4pPr>
      <a:lvl5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5pPr>
      <a:lvl6pPr marL="4572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6pPr>
      <a:lvl7pPr marL="9144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7pPr>
      <a:lvl8pPr marL="13716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8pPr>
      <a:lvl9pPr marL="18288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9pPr>
    </p:titleStyle>
    <p:bodyStyle>
      <a:lvl1pPr marL="342900" indent="-342900" algn="l" rtl="0" eaLnBrk="1" fontAlgn="base" hangingPunct="1">
        <a:lnSpc>
          <a:spcPts val="3200"/>
        </a:lnSpc>
        <a:spcBef>
          <a:spcPct val="20000"/>
        </a:spcBef>
        <a:spcAft>
          <a:spcPct val="0"/>
        </a:spcAft>
        <a:buClr>
          <a:srgbClr val="0055A5"/>
        </a:buClr>
        <a:buFont typeface="Times" charset="0"/>
        <a:buChar char="•"/>
        <a:defRPr sz="2900">
          <a:solidFill>
            <a:schemeClr val="bg2"/>
          </a:solidFill>
          <a:latin typeface="+mn-lt"/>
          <a:ea typeface="MS PGothic" pitchFamily="34" charset="-128"/>
          <a:cs typeface="MS PGothic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–"/>
        <a:defRPr sz="2600">
          <a:solidFill>
            <a:schemeClr val="bg2"/>
          </a:solidFill>
          <a:latin typeface="+mn-lt"/>
          <a:ea typeface="MS PGothic" pitchFamily="34" charset="-128"/>
          <a:cs typeface="MS PGothic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•"/>
        <a:defRPr sz="2400">
          <a:solidFill>
            <a:schemeClr val="bg2"/>
          </a:solidFill>
          <a:latin typeface="+mn-lt"/>
          <a:ea typeface="MS PGothic" pitchFamily="34" charset="-128"/>
          <a:cs typeface="MS PGothic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–"/>
        <a:defRPr sz="2000">
          <a:solidFill>
            <a:schemeClr val="bg2"/>
          </a:solidFill>
          <a:latin typeface="+mn-lt"/>
          <a:ea typeface="MS PGothic" pitchFamily="34" charset="-128"/>
          <a:cs typeface="MS PGothic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MS PGothic" pitchFamily="34" charset="-128"/>
          <a:cs typeface="MS PGothic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861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52400" y="6518164"/>
            <a:ext cx="457200" cy="2286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400" b="1">
                <a:solidFill>
                  <a:schemeClr val="tx2"/>
                </a:solidFill>
                <a:latin typeface="+mj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C9437C3-8A75-8843-8D26-B02F6BF3D222}" type="slidenum">
              <a:rPr lang="en-US">
                <a:solidFill>
                  <a:srgbClr val="0055A4"/>
                </a:solidFill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rgbClr val="0055A4"/>
              </a:solidFill>
              <a:ea typeface="+mn-ea"/>
            </a:endParaRPr>
          </a:p>
        </p:txBody>
      </p:sp>
      <p:cxnSp>
        <p:nvCxnSpPr>
          <p:cNvPr id="1031" name="Straight Connector 24"/>
          <p:cNvCxnSpPr>
            <a:cxnSpLocks noChangeShapeType="1"/>
          </p:cNvCxnSpPr>
          <p:nvPr/>
        </p:nvCxnSpPr>
        <p:spPr bwMode="auto">
          <a:xfrm flipH="1">
            <a:off x="152400" y="6400800"/>
            <a:ext cx="72390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09600" y="6518165"/>
            <a:ext cx="19812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0055A4"/>
              </a:solidFill>
              <a:latin typeface="Arial"/>
              <a:ea typeface="+mn-e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495800" y="6518165"/>
            <a:ext cx="28956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>
                <a:solidFill>
                  <a:srgbClr val="0055A4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Arial"/>
              <a:ea typeface="+mn-ea"/>
            </a:endParaRPr>
          </a:p>
        </p:txBody>
      </p:sp>
      <p:pic>
        <p:nvPicPr>
          <p:cNvPr id="2" name="Picture 1" descr="COVANTA LOGO WithTAG_Blue _Gree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6248400"/>
            <a:ext cx="1397000" cy="440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180540"/>
      </p:ext>
    </p:extLst>
  </p:cSld>
  <p:clrMap bg1="lt1" tx1="dk1" bg2="lt2" tx2="dk2" accent1="accent1" accent2="accent2" accent3="accent3" accent4="accent4" accent5="accent5" accent6="accent6" hlink="hlink" folHlink="folHlink"/>
  <p:transition>
    <p:fade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0055A4"/>
          </a:solidFill>
          <a:latin typeface="+mj-lt"/>
          <a:ea typeface="MS PGothic" pitchFamily="34" charset="-128"/>
          <a:cs typeface="MS PGothic"/>
        </a:defRPr>
      </a:lvl1pPr>
      <a:lvl2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2pPr>
      <a:lvl3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3pPr>
      <a:lvl4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4pPr>
      <a:lvl5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5pPr>
      <a:lvl6pPr marL="4572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6pPr>
      <a:lvl7pPr marL="9144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7pPr>
      <a:lvl8pPr marL="13716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8pPr>
      <a:lvl9pPr marL="18288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9pPr>
    </p:titleStyle>
    <p:bodyStyle>
      <a:lvl1pPr marL="342900" indent="-342900" algn="l" rtl="0" eaLnBrk="1" fontAlgn="base" hangingPunct="1">
        <a:lnSpc>
          <a:spcPts val="3200"/>
        </a:lnSpc>
        <a:spcBef>
          <a:spcPct val="20000"/>
        </a:spcBef>
        <a:spcAft>
          <a:spcPct val="0"/>
        </a:spcAft>
        <a:buClr>
          <a:srgbClr val="0055A5"/>
        </a:buClr>
        <a:buFont typeface="Times" charset="0"/>
        <a:buChar char="•"/>
        <a:defRPr sz="2900">
          <a:solidFill>
            <a:schemeClr val="bg2"/>
          </a:solidFill>
          <a:latin typeface="+mn-lt"/>
          <a:ea typeface="MS PGothic" pitchFamily="34" charset="-128"/>
          <a:cs typeface="MS PGothic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–"/>
        <a:defRPr sz="2600">
          <a:solidFill>
            <a:schemeClr val="bg2"/>
          </a:solidFill>
          <a:latin typeface="+mn-lt"/>
          <a:ea typeface="MS PGothic" pitchFamily="34" charset="-128"/>
          <a:cs typeface="MS PGothic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•"/>
        <a:defRPr sz="2400">
          <a:solidFill>
            <a:schemeClr val="bg2"/>
          </a:solidFill>
          <a:latin typeface="+mn-lt"/>
          <a:ea typeface="MS PGothic" pitchFamily="34" charset="-128"/>
          <a:cs typeface="MS PGothic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–"/>
        <a:defRPr sz="2000">
          <a:solidFill>
            <a:schemeClr val="bg2"/>
          </a:solidFill>
          <a:latin typeface="+mn-lt"/>
          <a:ea typeface="MS PGothic" pitchFamily="34" charset="-128"/>
          <a:cs typeface="MS PGothic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MS PGothic" pitchFamily="34" charset="-128"/>
          <a:cs typeface="MS PGothic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861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52400" y="6518164"/>
            <a:ext cx="457200" cy="2286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400" b="1">
                <a:solidFill>
                  <a:schemeClr val="tx2"/>
                </a:solidFill>
                <a:latin typeface="+mj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C9437C3-8A75-8843-8D26-B02F6BF3D222}" type="slidenum">
              <a:rPr lang="en-US">
                <a:solidFill>
                  <a:srgbClr val="0055A4"/>
                </a:solidFill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rgbClr val="0055A4"/>
              </a:solidFill>
              <a:ea typeface="+mn-ea"/>
            </a:endParaRPr>
          </a:p>
        </p:txBody>
      </p:sp>
      <p:cxnSp>
        <p:nvCxnSpPr>
          <p:cNvPr id="1031" name="Straight Connector 24"/>
          <p:cNvCxnSpPr>
            <a:cxnSpLocks noChangeShapeType="1"/>
          </p:cNvCxnSpPr>
          <p:nvPr/>
        </p:nvCxnSpPr>
        <p:spPr bwMode="auto">
          <a:xfrm flipH="1">
            <a:off x="152400" y="6400800"/>
            <a:ext cx="72390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09600" y="6518165"/>
            <a:ext cx="19812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0055A4"/>
              </a:solidFill>
              <a:latin typeface="Arial"/>
              <a:ea typeface="+mn-e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495800" y="6518165"/>
            <a:ext cx="28956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>
                <a:solidFill>
                  <a:srgbClr val="0055A4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Arial"/>
              <a:ea typeface="+mn-ea"/>
            </a:endParaRPr>
          </a:p>
        </p:txBody>
      </p:sp>
      <p:pic>
        <p:nvPicPr>
          <p:cNvPr id="2" name="Picture 1" descr="COVANTA LOGO WithTAG_Blue _Gree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6248400"/>
            <a:ext cx="1397000" cy="440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180540"/>
      </p:ext>
    </p:extLst>
  </p:cSld>
  <p:clrMap bg1="lt1" tx1="dk1" bg2="lt2" tx2="dk2" accent1="accent1" accent2="accent2" accent3="accent3" accent4="accent4" accent5="accent5" accent6="accent6" hlink="hlink" folHlink="folHlink"/>
  <p:transition>
    <p:fade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0055A4"/>
          </a:solidFill>
          <a:latin typeface="+mj-lt"/>
          <a:ea typeface="MS PGothic" pitchFamily="34" charset="-128"/>
          <a:cs typeface="MS PGothic"/>
        </a:defRPr>
      </a:lvl1pPr>
      <a:lvl2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2pPr>
      <a:lvl3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3pPr>
      <a:lvl4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4pPr>
      <a:lvl5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5pPr>
      <a:lvl6pPr marL="4572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6pPr>
      <a:lvl7pPr marL="9144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7pPr>
      <a:lvl8pPr marL="13716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8pPr>
      <a:lvl9pPr marL="18288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9pPr>
    </p:titleStyle>
    <p:bodyStyle>
      <a:lvl1pPr marL="342900" indent="-342900" algn="l" rtl="0" eaLnBrk="1" fontAlgn="base" hangingPunct="1">
        <a:lnSpc>
          <a:spcPts val="3200"/>
        </a:lnSpc>
        <a:spcBef>
          <a:spcPct val="20000"/>
        </a:spcBef>
        <a:spcAft>
          <a:spcPct val="0"/>
        </a:spcAft>
        <a:buClr>
          <a:srgbClr val="0055A5"/>
        </a:buClr>
        <a:buFont typeface="Times" charset="0"/>
        <a:buChar char="•"/>
        <a:defRPr sz="2900">
          <a:solidFill>
            <a:schemeClr val="bg2"/>
          </a:solidFill>
          <a:latin typeface="+mn-lt"/>
          <a:ea typeface="MS PGothic" pitchFamily="34" charset="-128"/>
          <a:cs typeface="MS PGothic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–"/>
        <a:defRPr sz="2600">
          <a:solidFill>
            <a:schemeClr val="bg2"/>
          </a:solidFill>
          <a:latin typeface="+mn-lt"/>
          <a:ea typeface="MS PGothic" pitchFamily="34" charset="-128"/>
          <a:cs typeface="MS PGothic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•"/>
        <a:defRPr sz="2400">
          <a:solidFill>
            <a:schemeClr val="bg2"/>
          </a:solidFill>
          <a:latin typeface="+mn-lt"/>
          <a:ea typeface="MS PGothic" pitchFamily="34" charset="-128"/>
          <a:cs typeface="MS PGothic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–"/>
        <a:defRPr sz="2000">
          <a:solidFill>
            <a:schemeClr val="bg2"/>
          </a:solidFill>
          <a:latin typeface="+mn-lt"/>
          <a:ea typeface="MS PGothic" pitchFamily="34" charset="-128"/>
          <a:cs typeface="MS PGothic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MS PGothic" pitchFamily="34" charset="-128"/>
          <a:cs typeface="MS PGothic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861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52400" y="6518164"/>
            <a:ext cx="457200" cy="2286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400" b="1">
                <a:solidFill>
                  <a:schemeClr val="tx2"/>
                </a:solidFill>
                <a:latin typeface="+mj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C9437C3-8A75-8843-8D26-B02F6BF3D222}" type="slidenum">
              <a:rPr lang="en-US">
                <a:solidFill>
                  <a:srgbClr val="0055A4"/>
                </a:solidFill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rgbClr val="0055A4"/>
              </a:solidFill>
              <a:ea typeface="+mn-ea"/>
            </a:endParaRPr>
          </a:p>
        </p:txBody>
      </p:sp>
      <p:cxnSp>
        <p:nvCxnSpPr>
          <p:cNvPr id="1031" name="Straight Connector 24"/>
          <p:cNvCxnSpPr>
            <a:cxnSpLocks noChangeShapeType="1"/>
          </p:cNvCxnSpPr>
          <p:nvPr/>
        </p:nvCxnSpPr>
        <p:spPr bwMode="auto">
          <a:xfrm flipH="1">
            <a:off x="152400" y="6400800"/>
            <a:ext cx="72390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09600" y="6518165"/>
            <a:ext cx="19812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0055A4"/>
              </a:solidFill>
              <a:latin typeface="Arial"/>
              <a:ea typeface="+mn-e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495800" y="6518165"/>
            <a:ext cx="28956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>
                <a:solidFill>
                  <a:srgbClr val="0055A4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Arial"/>
              <a:ea typeface="+mn-ea"/>
            </a:endParaRPr>
          </a:p>
        </p:txBody>
      </p:sp>
      <p:pic>
        <p:nvPicPr>
          <p:cNvPr id="2" name="Picture 1" descr="COVANTA LOGO WithTAG_Blue _Gree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6248400"/>
            <a:ext cx="1397000" cy="44028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transition>
    <p:fade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0055A4"/>
          </a:solidFill>
          <a:latin typeface="+mj-lt"/>
          <a:ea typeface="MS PGothic" pitchFamily="34" charset="-128"/>
          <a:cs typeface="MS PGothic"/>
        </a:defRPr>
      </a:lvl1pPr>
      <a:lvl2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2pPr>
      <a:lvl3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3pPr>
      <a:lvl4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4pPr>
      <a:lvl5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5pPr>
      <a:lvl6pPr marL="4572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6pPr>
      <a:lvl7pPr marL="9144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7pPr>
      <a:lvl8pPr marL="13716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8pPr>
      <a:lvl9pPr marL="18288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9pPr>
    </p:titleStyle>
    <p:bodyStyle>
      <a:lvl1pPr marL="342900" indent="-342900" algn="l" rtl="0" eaLnBrk="1" fontAlgn="base" hangingPunct="1">
        <a:lnSpc>
          <a:spcPts val="3200"/>
        </a:lnSpc>
        <a:spcBef>
          <a:spcPct val="20000"/>
        </a:spcBef>
        <a:spcAft>
          <a:spcPct val="0"/>
        </a:spcAft>
        <a:buClr>
          <a:srgbClr val="0055A5"/>
        </a:buClr>
        <a:buFont typeface="Times" charset="0"/>
        <a:buChar char="•"/>
        <a:defRPr sz="2900">
          <a:solidFill>
            <a:schemeClr val="bg2"/>
          </a:solidFill>
          <a:latin typeface="+mn-lt"/>
          <a:ea typeface="MS PGothic" pitchFamily="34" charset="-128"/>
          <a:cs typeface="MS PGothic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–"/>
        <a:defRPr sz="2600">
          <a:solidFill>
            <a:schemeClr val="bg2"/>
          </a:solidFill>
          <a:latin typeface="+mn-lt"/>
          <a:ea typeface="MS PGothic" pitchFamily="34" charset="-128"/>
          <a:cs typeface="MS PGothic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•"/>
        <a:defRPr sz="2400">
          <a:solidFill>
            <a:schemeClr val="bg2"/>
          </a:solidFill>
          <a:latin typeface="+mn-lt"/>
          <a:ea typeface="MS PGothic" pitchFamily="34" charset="-128"/>
          <a:cs typeface="MS PGothic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–"/>
        <a:defRPr sz="2000">
          <a:solidFill>
            <a:schemeClr val="bg2"/>
          </a:solidFill>
          <a:latin typeface="+mn-lt"/>
          <a:ea typeface="MS PGothic" pitchFamily="34" charset="-128"/>
          <a:cs typeface="MS PGothic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MS PGothic" pitchFamily="34" charset="-128"/>
          <a:cs typeface="MS PGothic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861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52400" y="6518164"/>
            <a:ext cx="457200" cy="2286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400" b="1">
                <a:solidFill>
                  <a:schemeClr val="tx2"/>
                </a:solidFill>
                <a:latin typeface="+mj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C9437C3-8A75-8843-8D26-B02F6BF3D222}" type="slidenum">
              <a:rPr lang="en-US">
                <a:solidFill>
                  <a:srgbClr val="0055A4"/>
                </a:solidFill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rgbClr val="0055A4"/>
              </a:solidFill>
              <a:ea typeface="+mn-ea"/>
            </a:endParaRPr>
          </a:p>
        </p:txBody>
      </p:sp>
      <p:cxnSp>
        <p:nvCxnSpPr>
          <p:cNvPr id="1031" name="Straight Connector 24"/>
          <p:cNvCxnSpPr>
            <a:cxnSpLocks noChangeShapeType="1"/>
          </p:cNvCxnSpPr>
          <p:nvPr/>
        </p:nvCxnSpPr>
        <p:spPr bwMode="auto">
          <a:xfrm flipH="1">
            <a:off x="152400" y="6400800"/>
            <a:ext cx="72390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09600" y="6518165"/>
            <a:ext cx="19812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0055A4"/>
              </a:solidFill>
              <a:latin typeface="Arial"/>
              <a:ea typeface="+mn-e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495800" y="6518165"/>
            <a:ext cx="28956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>
                <a:solidFill>
                  <a:srgbClr val="0055A4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Arial"/>
              <a:ea typeface="+mn-ea"/>
            </a:endParaRPr>
          </a:p>
        </p:txBody>
      </p:sp>
      <p:pic>
        <p:nvPicPr>
          <p:cNvPr id="2" name="Picture 1" descr="COVANTA LOGO WithTAG_Blue _Gree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6248400"/>
            <a:ext cx="1397000" cy="44028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transition>
    <p:fade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0055A4"/>
          </a:solidFill>
          <a:latin typeface="+mj-lt"/>
          <a:ea typeface="MS PGothic" pitchFamily="34" charset="-128"/>
          <a:cs typeface="MS PGothic"/>
        </a:defRPr>
      </a:lvl1pPr>
      <a:lvl2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2pPr>
      <a:lvl3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3pPr>
      <a:lvl4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4pPr>
      <a:lvl5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5pPr>
      <a:lvl6pPr marL="4572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6pPr>
      <a:lvl7pPr marL="9144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7pPr>
      <a:lvl8pPr marL="13716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8pPr>
      <a:lvl9pPr marL="18288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9pPr>
    </p:titleStyle>
    <p:bodyStyle>
      <a:lvl1pPr marL="342900" indent="-342900" algn="l" rtl="0" eaLnBrk="1" fontAlgn="base" hangingPunct="1">
        <a:lnSpc>
          <a:spcPts val="3200"/>
        </a:lnSpc>
        <a:spcBef>
          <a:spcPct val="20000"/>
        </a:spcBef>
        <a:spcAft>
          <a:spcPct val="0"/>
        </a:spcAft>
        <a:buClr>
          <a:srgbClr val="0055A5"/>
        </a:buClr>
        <a:buFont typeface="Times" charset="0"/>
        <a:buChar char="•"/>
        <a:defRPr sz="2900">
          <a:solidFill>
            <a:schemeClr val="bg2"/>
          </a:solidFill>
          <a:latin typeface="+mn-lt"/>
          <a:ea typeface="MS PGothic" pitchFamily="34" charset="-128"/>
          <a:cs typeface="MS PGothic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–"/>
        <a:defRPr sz="2600">
          <a:solidFill>
            <a:schemeClr val="bg2"/>
          </a:solidFill>
          <a:latin typeface="+mn-lt"/>
          <a:ea typeface="MS PGothic" pitchFamily="34" charset="-128"/>
          <a:cs typeface="MS PGothic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•"/>
        <a:defRPr sz="2400">
          <a:solidFill>
            <a:schemeClr val="bg2"/>
          </a:solidFill>
          <a:latin typeface="+mn-lt"/>
          <a:ea typeface="MS PGothic" pitchFamily="34" charset="-128"/>
          <a:cs typeface="MS PGothic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–"/>
        <a:defRPr sz="2000">
          <a:solidFill>
            <a:schemeClr val="bg2"/>
          </a:solidFill>
          <a:latin typeface="+mn-lt"/>
          <a:ea typeface="MS PGothic" pitchFamily="34" charset="-128"/>
          <a:cs typeface="MS PGothic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MS PGothic" pitchFamily="34" charset="-128"/>
          <a:cs typeface="MS PGothic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8610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52400" y="6518164"/>
            <a:ext cx="457200" cy="2286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400" b="1">
                <a:solidFill>
                  <a:schemeClr val="tx2"/>
                </a:solidFill>
                <a:latin typeface="+mj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E3B4A7BB-222D-48D8-AC4C-5D2292E31AC8}" type="slidenum">
              <a:rPr lang="en-US" smtClean="0">
                <a:solidFill>
                  <a:srgbClr val="0055A4"/>
                </a:solidFill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55A4"/>
              </a:solidFill>
              <a:ea typeface="+mn-ea"/>
            </a:endParaRPr>
          </a:p>
        </p:txBody>
      </p:sp>
      <p:cxnSp>
        <p:nvCxnSpPr>
          <p:cNvPr id="1031" name="Straight Connector 24"/>
          <p:cNvCxnSpPr>
            <a:cxnSpLocks noChangeShapeType="1"/>
          </p:cNvCxnSpPr>
          <p:nvPr/>
        </p:nvCxnSpPr>
        <p:spPr bwMode="auto">
          <a:xfrm flipH="1">
            <a:off x="152400" y="6400800"/>
            <a:ext cx="72390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609600" y="6518165"/>
            <a:ext cx="19812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55A4"/>
              </a:solidFill>
              <a:latin typeface="Arial"/>
              <a:ea typeface="+mn-e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590800" y="6518165"/>
            <a:ext cx="48006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100">
                <a:solidFill>
                  <a:srgbClr val="0055A4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latin typeface="Arial"/>
              <a:ea typeface="+mn-ea"/>
            </a:endParaRPr>
          </a:p>
        </p:txBody>
      </p:sp>
      <p:pic>
        <p:nvPicPr>
          <p:cNvPr id="8" name="Picture 7" descr="COVANTA LOGO WithTAG_Blue _Green.eps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6248400"/>
            <a:ext cx="1397000" cy="440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61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</p:sldLayoutIdLst>
  <p:transition>
    <p:fade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0055A4"/>
          </a:solidFill>
          <a:latin typeface="+mj-lt"/>
          <a:ea typeface="MS PGothic" pitchFamily="34" charset="-128"/>
          <a:cs typeface="MS PGothic"/>
        </a:defRPr>
      </a:lvl1pPr>
      <a:lvl2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2pPr>
      <a:lvl3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3pPr>
      <a:lvl4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4pPr>
      <a:lvl5pPr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Arial" charset="0"/>
          <a:ea typeface="MS PGothic" pitchFamily="34" charset="-128"/>
          <a:cs typeface="MS PGothic"/>
        </a:defRPr>
      </a:lvl5pPr>
      <a:lvl6pPr marL="4572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6pPr>
      <a:lvl7pPr marL="9144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7pPr>
      <a:lvl8pPr marL="13716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8pPr>
      <a:lvl9pPr marL="1828800" algn="l" rtl="0" eaLnBrk="1" fontAlgn="base" hangingPunct="1">
        <a:lnSpc>
          <a:spcPts val="4400"/>
        </a:lnSpc>
        <a:spcBef>
          <a:spcPct val="0"/>
        </a:spcBef>
        <a:spcAft>
          <a:spcPct val="0"/>
        </a:spcAft>
        <a:defRPr sz="3400">
          <a:solidFill>
            <a:srgbClr val="F78320"/>
          </a:solidFill>
          <a:latin typeface="Arial" charset="0"/>
          <a:ea typeface="ＭＳ Ｐゴシック" pitchFamily="100" charset="-128"/>
        </a:defRPr>
      </a:lvl9pPr>
    </p:titleStyle>
    <p:bodyStyle>
      <a:lvl1pPr marL="342900" indent="-342900" algn="l" rtl="0" eaLnBrk="1" fontAlgn="base" hangingPunct="1">
        <a:lnSpc>
          <a:spcPts val="3200"/>
        </a:lnSpc>
        <a:spcBef>
          <a:spcPct val="20000"/>
        </a:spcBef>
        <a:spcAft>
          <a:spcPct val="0"/>
        </a:spcAft>
        <a:buClr>
          <a:srgbClr val="0055A5"/>
        </a:buClr>
        <a:buFont typeface="Times" charset="0"/>
        <a:buChar char="•"/>
        <a:defRPr sz="2900">
          <a:solidFill>
            <a:schemeClr val="bg2"/>
          </a:solidFill>
          <a:latin typeface="+mn-lt"/>
          <a:ea typeface="MS PGothic" pitchFamily="34" charset="-128"/>
          <a:cs typeface="MS PGothic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–"/>
        <a:defRPr sz="2600">
          <a:solidFill>
            <a:schemeClr val="bg2"/>
          </a:solidFill>
          <a:latin typeface="+mn-lt"/>
          <a:ea typeface="MS PGothic" pitchFamily="34" charset="-128"/>
          <a:cs typeface="MS PGothic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•"/>
        <a:defRPr sz="2400">
          <a:solidFill>
            <a:schemeClr val="bg2"/>
          </a:solidFill>
          <a:latin typeface="+mn-lt"/>
          <a:ea typeface="MS PGothic" pitchFamily="34" charset="-128"/>
          <a:cs typeface="MS PGothic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–"/>
        <a:defRPr sz="2000">
          <a:solidFill>
            <a:schemeClr val="bg2"/>
          </a:solidFill>
          <a:latin typeface="+mn-lt"/>
          <a:ea typeface="MS PGothic" pitchFamily="34" charset="-128"/>
          <a:cs typeface="MS PGothic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MS PGothic" pitchFamily="34" charset="-128"/>
          <a:cs typeface="MS PGothic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55A5"/>
        </a:buClr>
        <a:buChar char="»"/>
        <a:defRPr sz="2000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Energy from Waste Facility</a:t>
            </a:r>
          </a:p>
          <a:p>
            <a:r>
              <a:rPr lang="en-US" dirty="0" smtClean="0"/>
              <a:t>Alexandria / Arlington, VA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Article 8 permit application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481846" y="3135544"/>
            <a:ext cx="3328154" cy="75065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90600" y="3146425"/>
            <a:ext cx="2404826" cy="577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b="1" dirty="0" smtClean="0">
                <a:solidFill>
                  <a:srgbClr val="FF0000"/>
                </a:solidFill>
                <a:latin typeface="PrimaSansBT-Roman"/>
              </a:rPr>
              <a:t>[Facility Photo]</a:t>
            </a:r>
            <a:endParaRPr lang="en-US" b="1" dirty="0">
              <a:solidFill>
                <a:srgbClr val="FF0000"/>
              </a:solidFill>
              <a:latin typeface="PrimaSansBT-Roman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594"/>
            <a:ext cx="9144000" cy="412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7730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52400" y="6518164"/>
            <a:ext cx="4572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C9437C3-8A75-8843-8D26-B02F6BF3D222}" type="slidenum">
              <a:rPr lang="en-US" smtClean="0">
                <a:solidFill>
                  <a:srgbClr val="0055A4"/>
                </a:solidFill>
              </a:rPr>
              <a:pPr>
                <a:defRPr/>
              </a:pPr>
              <a:t>10</a:t>
            </a:fld>
            <a:endParaRPr lang="en-US" dirty="0">
              <a:solidFill>
                <a:srgbClr val="0055A4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152400" y="6248400"/>
            <a:ext cx="6857999" cy="131359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>
                <a:solidFill>
                  <a:srgbClr val="0055A4"/>
                </a:solidFill>
              </a:rPr>
              <a:t>*- Filterable + Condensable PM; **- Preliminary assessment pending VADEQ concurrence </a:t>
            </a:r>
          </a:p>
          <a:p>
            <a:r>
              <a:rPr lang="en-US" sz="1200" dirty="0" smtClean="0">
                <a:solidFill>
                  <a:srgbClr val="0055A4"/>
                </a:solidFill>
              </a:rPr>
              <a:t>^- Reflects proposed NOx RACT reductions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304800" y="1219200"/>
          <a:ext cx="8077200" cy="4683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7800"/>
                <a:gridCol w="838200"/>
                <a:gridCol w="1118440"/>
                <a:gridCol w="1201567"/>
                <a:gridCol w="1201567"/>
                <a:gridCol w="1126626"/>
                <a:gridCol w="1143000"/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Emission Parameter</a:t>
                      </a:r>
                      <a:endParaRPr lang="en-US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Baseline</a:t>
                      </a:r>
                    </a:p>
                    <a:p>
                      <a:pPr algn="ctr"/>
                      <a:r>
                        <a:rPr lang="en-US" sz="1400" dirty="0" smtClean="0"/>
                        <a:t> Years</a:t>
                      </a:r>
                      <a:endParaRPr lang="en-US" sz="14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Baseline</a:t>
                      </a:r>
                      <a:r>
                        <a:rPr lang="en-US" sz="1400" baseline="0" dirty="0" smtClean="0"/>
                        <a:t> Actual Emissions (TPY)</a:t>
                      </a:r>
                      <a:endParaRPr lang="en-US" sz="14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Projected Actual Emissions (TPY)</a:t>
                      </a:r>
                      <a:endParaRPr lang="en-US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Projected Emissions Changes (TPY)</a:t>
                      </a:r>
                      <a:endParaRPr lang="en-US" sz="1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Article</a:t>
                      </a:r>
                      <a:r>
                        <a:rPr lang="en-US" sz="1400" baseline="0" dirty="0" smtClean="0"/>
                        <a:t> 8 Significance Threshold (TPY)</a:t>
                      </a:r>
                      <a:endParaRPr lang="en-US" sz="14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Significant (Y/N)**</a:t>
                      </a:r>
                      <a:endParaRPr lang="en-US" sz="14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24892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Particulate Matter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2010/2011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5.49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8.40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2.91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7620" marR="7620" marT="762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PM-10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2016/2017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3.82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5.59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1.77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7620" marR="7620" marT="762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PM-10*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2011/2012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22.18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56.16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33.98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7620" marR="7620" marT="7620" marB="0" anchor="b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PM-2.5*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2011/2012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21.38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56.16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34.78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7620" marR="7620" marT="7620" marB="0" anchor="b"/>
                </a:tc>
              </a:tr>
              <a:tr h="8382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SO2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2010/2011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12.49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3.49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7620" marR="7620" marT="7620" marB="0" anchor="b"/>
                </a:tc>
              </a:tr>
              <a:tr h="13716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VOC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2008/2009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2.31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0.51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7620" marR="7620" marT="7620" marB="0" anchor="b"/>
                </a:tc>
              </a:tr>
              <a:tr h="11430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NOx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2008/2009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478.09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457.41^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-20.68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7620" marR="7620" marT="7620" marB="0" anchor="b"/>
                </a:tc>
              </a:tr>
              <a:tr h="16764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2008/2009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72.59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89.11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16.52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7620" marR="7620" marT="762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MWC Metals (CdPbHg)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2008/2009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0.0385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0.1187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0.0802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7620" marR="7620" marT="7620" marB="0" anchor="ctr"/>
                </a:tc>
              </a:tr>
              <a:tr h="12192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Lead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2008/2009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0.0356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0.0730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0.0374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7620" marR="7620" marT="7620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MWC Acid Gases (SO2,HCl)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2010/2011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13.90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20.96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7.06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7620" marR="7620" marT="7620" marB="0" anchor="b"/>
                </a:tc>
              </a:tr>
              <a:tr h="11430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PCDD/PCDF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2011/2012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2.89E-06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5.27E-06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2.38E-06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3.50E-06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7620" marR="7620" marT="7620" marB="0" anchor="b"/>
                </a:tc>
              </a:tr>
              <a:tr h="9144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Fluorides (as HF)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2008/2009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0.90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7620" marR="7620" marT="7620" marB="0" anchor="b"/>
                </a:tc>
              </a:tr>
              <a:tr h="14478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Sulfuric Acid Mist 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2011/2012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0.99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0.46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7620" marR="7620" marT="7620" marB="0" anchor="b"/>
                </a:tc>
              </a:tr>
              <a:tr h="177800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Greenhouse 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Gases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2010/2011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302,022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338,712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b="0" i="0" u="none" strike="noStrike" kern="120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36,710</a:t>
                      </a:r>
                      <a:endParaRPr lang="en-US" sz="13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75,000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52400" y="363314"/>
            <a:ext cx="3285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Emissions Applicability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328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I Area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C9437C3-8A75-8843-8D26-B02F6BF3D222}" type="slidenum">
              <a:rPr lang="en-US" smtClean="0">
                <a:solidFill>
                  <a:srgbClr val="0055A4"/>
                </a:solidFill>
              </a:rPr>
              <a:pPr>
                <a:defRPr/>
              </a:pPr>
              <a:t>11</a:t>
            </a:fld>
            <a:endParaRPr lang="en-US" dirty="0">
              <a:solidFill>
                <a:srgbClr val="0055A4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55A4"/>
                </a:solidFill>
              </a:rPr>
              <a:t>October 2018</a:t>
            </a:r>
            <a:endParaRPr lang="en-US" dirty="0">
              <a:solidFill>
                <a:srgbClr val="0055A4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01881"/>
              </p:ext>
            </p:extLst>
          </p:nvPr>
        </p:nvGraphicFramePr>
        <p:xfrm>
          <a:off x="457200" y="1524001"/>
          <a:ext cx="8229600" cy="3810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  <a:gridCol w="4114800"/>
              </a:tblGrid>
              <a:tr h="48202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Class I Area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Distance to Facility</a:t>
                      </a:r>
                      <a:endParaRPr lang="en-US" dirty="0"/>
                    </a:p>
                  </a:txBody>
                  <a:tcPr/>
                </a:tc>
              </a:tr>
              <a:tr h="831993">
                <a:tc>
                  <a:txBody>
                    <a:bodyPr/>
                    <a:lstStyle/>
                    <a:p>
                      <a:r>
                        <a:rPr lang="en-US" dirty="0" smtClean="0"/>
                        <a:t>Shenandoah</a:t>
                      </a:r>
                      <a:r>
                        <a:rPr lang="en-US" baseline="0" dirty="0" smtClean="0"/>
                        <a:t> National Park (VA)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92 km</a:t>
                      </a:r>
                      <a:endParaRPr lang="en-US" dirty="0"/>
                    </a:p>
                  </a:txBody>
                  <a:tcPr/>
                </a:tc>
              </a:tr>
              <a:tr h="831993">
                <a:tc>
                  <a:txBody>
                    <a:bodyPr/>
                    <a:lstStyle/>
                    <a:p>
                      <a:r>
                        <a:rPr lang="en-US" dirty="0" smtClean="0"/>
                        <a:t>Dolly Sods Wilderness Area  (WV)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195 km</a:t>
                      </a:r>
                      <a:endParaRPr lang="en-US" dirty="0"/>
                    </a:p>
                  </a:txBody>
                  <a:tcPr/>
                </a:tc>
              </a:tr>
              <a:tr h="831993">
                <a:tc>
                  <a:txBody>
                    <a:bodyPr/>
                    <a:lstStyle/>
                    <a:p>
                      <a:r>
                        <a:rPr lang="en-US" dirty="0" smtClean="0"/>
                        <a:t>Otter</a:t>
                      </a:r>
                      <a:r>
                        <a:rPr lang="en-US" baseline="0" dirty="0" smtClean="0"/>
                        <a:t> Creek Wilderness Area (WV)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218 km</a:t>
                      </a:r>
                      <a:endParaRPr lang="en-US" dirty="0"/>
                    </a:p>
                  </a:txBody>
                  <a:tcPr/>
                </a:tc>
              </a:tr>
              <a:tr h="831993">
                <a:tc>
                  <a:txBody>
                    <a:bodyPr/>
                    <a:lstStyle/>
                    <a:p>
                      <a:r>
                        <a:rPr lang="en-US" dirty="0" smtClean="0"/>
                        <a:t>James River Face Wilderness</a:t>
                      </a:r>
                      <a:r>
                        <a:rPr lang="en-US" baseline="0" dirty="0" smtClean="0"/>
                        <a:t> Area                                        (VA)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244 km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11441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I Area Assessment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FLM uses “Q/D” screening for Air Quality Related Value (AQRV) analysis requirement</a:t>
            </a:r>
          </a:p>
          <a:p>
            <a:pPr lvl="0"/>
            <a:r>
              <a:rPr lang="en-US" dirty="0" smtClean="0"/>
              <a:t>For modifications Q (ton/yr) is based </a:t>
            </a:r>
            <a:r>
              <a:rPr lang="en-US" dirty="0"/>
              <a:t>on </a:t>
            </a:r>
            <a:r>
              <a:rPr lang="en-US" dirty="0" smtClean="0"/>
              <a:t>increase </a:t>
            </a:r>
            <a:r>
              <a:rPr lang="en-US" dirty="0"/>
              <a:t>in short-term emission rates and assumed 8760 </a:t>
            </a:r>
            <a:r>
              <a:rPr lang="en-US" dirty="0" smtClean="0"/>
              <a:t>hours/year operation.</a:t>
            </a:r>
            <a:endParaRPr lang="en-US" dirty="0"/>
          </a:p>
          <a:p>
            <a:pPr lvl="1"/>
            <a:r>
              <a:rPr lang="en-US" dirty="0" smtClean="0"/>
              <a:t>No </a:t>
            </a:r>
            <a:r>
              <a:rPr lang="en-US" dirty="0"/>
              <a:t>increase in short-term emission rates for proposed </a:t>
            </a:r>
            <a:r>
              <a:rPr lang="en-US" dirty="0" smtClean="0"/>
              <a:t>project</a:t>
            </a:r>
            <a:endParaRPr lang="en-US" dirty="0"/>
          </a:p>
          <a:p>
            <a:pPr lvl="1"/>
            <a:r>
              <a:rPr lang="en-US" dirty="0" smtClean="0"/>
              <a:t>Projected increase </a:t>
            </a:r>
            <a:r>
              <a:rPr lang="en-US" dirty="0"/>
              <a:t>in annual </a:t>
            </a:r>
            <a:r>
              <a:rPr lang="en-US" dirty="0" smtClean="0"/>
              <a:t>actual emissions </a:t>
            </a:r>
            <a:r>
              <a:rPr lang="en-US" dirty="0"/>
              <a:t>due to increased operating hours</a:t>
            </a:r>
          </a:p>
          <a:p>
            <a:pPr lvl="0"/>
            <a:r>
              <a:rPr lang="en-US" dirty="0"/>
              <a:t>Proposed project subject to NSR for </a:t>
            </a:r>
            <a:r>
              <a:rPr lang="en-US" dirty="0" smtClean="0"/>
              <a:t>PM10/PM2.5 </a:t>
            </a:r>
            <a:r>
              <a:rPr lang="en-US" dirty="0"/>
              <a:t>only</a:t>
            </a:r>
          </a:p>
          <a:p>
            <a:pPr lvl="0"/>
            <a:r>
              <a:rPr lang="en-US" dirty="0"/>
              <a:t>Q/D ratio </a:t>
            </a:r>
            <a:r>
              <a:rPr lang="en-US" dirty="0" smtClean="0"/>
              <a:t>conservatively </a:t>
            </a:r>
            <a:r>
              <a:rPr lang="en-US" dirty="0"/>
              <a:t>based on projected </a:t>
            </a:r>
            <a:r>
              <a:rPr lang="en-US" dirty="0" smtClean="0"/>
              <a:t>BACT-based maximum </a:t>
            </a:r>
            <a:r>
              <a:rPr lang="en-US" dirty="0"/>
              <a:t>annual emission </a:t>
            </a:r>
            <a:r>
              <a:rPr lang="en-US" dirty="0" smtClean="0"/>
              <a:t>rate </a:t>
            </a:r>
            <a:endParaRPr lang="en-US" dirty="0"/>
          </a:p>
          <a:p>
            <a:pPr lvl="1"/>
            <a:r>
              <a:rPr lang="en-US" dirty="0" smtClean="0"/>
              <a:t>PM10/PM2.5 </a:t>
            </a:r>
            <a:r>
              <a:rPr lang="en-US" dirty="0"/>
              <a:t>– </a:t>
            </a:r>
            <a:r>
              <a:rPr lang="en-US" dirty="0" smtClean="0"/>
              <a:t>56 tons/yr</a:t>
            </a:r>
            <a:endParaRPr lang="en-US" dirty="0"/>
          </a:p>
          <a:p>
            <a:pPr lvl="1"/>
            <a:r>
              <a:rPr lang="en-US" dirty="0"/>
              <a:t>Distance to nearest Class I Area (D) = 92 km (Shenandoah National Park)</a:t>
            </a:r>
          </a:p>
          <a:p>
            <a:pPr lvl="1"/>
            <a:r>
              <a:rPr lang="en-US" dirty="0"/>
              <a:t>Q/D </a:t>
            </a:r>
            <a:r>
              <a:rPr lang="en-US" dirty="0" smtClean="0"/>
              <a:t>= 0.61</a:t>
            </a:r>
            <a:endParaRPr lang="en-US" dirty="0"/>
          </a:p>
          <a:p>
            <a:pPr lvl="0"/>
            <a:r>
              <a:rPr lang="en-US" dirty="0" smtClean="0"/>
              <a:t>Conclusion – Q/D is &lt;&lt; 10 and no AQRV </a:t>
            </a:r>
            <a:r>
              <a:rPr lang="en-US" dirty="0"/>
              <a:t>analysis </a:t>
            </a:r>
            <a:r>
              <a:rPr lang="en-US" dirty="0" smtClean="0"/>
              <a:t>should be required project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</a:p>
          <a:p>
            <a:pPr marL="0" indent="0">
              <a:buNone/>
            </a:pPr>
            <a:endParaRPr lang="en-US" baseline="-250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C9437C3-8A75-8843-8D26-B02F6BF3D222}" type="slidenum">
              <a:rPr lang="en-US" smtClean="0">
                <a:solidFill>
                  <a:srgbClr val="0055A4"/>
                </a:solidFill>
              </a:rPr>
              <a:pPr>
                <a:defRPr/>
              </a:pPr>
              <a:t>12</a:t>
            </a:fld>
            <a:endParaRPr lang="en-US" dirty="0">
              <a:solidFill>
                <a:srgbClr val="0055A4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55A4"/>
                </a:solidFill>
              </a:rPr>
              <a:t>October 2018</a:t>
            </a:r>
            <a:endParaRPr lang="en-US" dirty="0">
              <a:solidFill>
                <a:srgbClr val="0055A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3478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I &amp; II Assessments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181600"/>
          </a:xfrm>
        </p:spPr>
        <p:txBody>
          <a:bodyPr/>
          <a:lstStyle/>
          <a:p>
            <a:r>
              <a:rPr lang="en-US" sz="1800" dirty="0" smtClean="0"/>
              <a:t>Class I Assessment</a:t>
            </a:r>
          </a:p>
          <a:p>
            <a:pPr lvl="1"/>
            <a:r>
              <a:rPr lang="en-US" sz="1600" dirty="0" smtClean="0"/>
              <a:t>Class I Air Quality modeling</a:t>
            </a:r>
          </a:p>
          <a:p>
            <a:pPr lvl="2"/>
            <a:r>
              <a:rPr lang="en-US" sz="1400" dirty="0" smtClean="0"/>
              <a:t>PM10 &amp; PM2.5</a:t>
            </a:r>
          </a:p>
          <a:p>
            <a:pPr lvl="1"/>
            <a:r>
              <a:rPr lang="en-US" sz="1600" dirty="0"/>
              <a:t>Modeling Approach</a:t>
            </a:r>
          </a:p>
          <a:p>
            <a:pPr lvl="2"/>
            <a:r>
              <a:rPr lang="en-US" sz="1400" dirty="0" smtClean="0"/>
              <a:t>AERMOD</a:t>
            </a:r>
            <a:endParaRPr lang="en-US" sz="1400" dirty="0"/>
          </a:p>
          <a:p>
            <a:pPr lvl="2"/>
            <a:r>
              <a:rPr lang="en-US" sz="1400" dirty="0" smtClean="0"/>
              <a:t>Receptors at 50 km</a:t>
            </a:r>
            <a:endParaRPr lang="en-US" sz="1400" dirty="0"/>
          </a:p>
          <a:p>
            <a:r>
              <a:rPr lang="en-US" sz="1800" dirty="0"/>
              <a:t>Class II Assessment</a:t>
            </a:r>
          </a:p>
          <a:p>
            <a:pPr lvl="1"/>
            <a:r>
              <a:rPr lang="en-US" sz="1600" dirty="0"/>
              <a:t>Class II Air Quality modeling</a:t>
            </a:r>
          </a:p>
          <a:p>
            <a:pPr lvl="2"/>
            <a:r>
              <a:rPr lang="en-US" sz="1400" dirty="0"/>
              <a:t>PM10 &amp; PM2.5</a:t>
            </a:r>
          </a:p>
          <a:p>
            <a:pPr lvl="1"/>
            <a:r>
              <a:rPr lang="en-US" sz="1600" dirty="0"/>
              <a:t>Modeling Approach</a:t>
            </a:r>
          </a:p>
          <a:p>
            <a:pPr lvl="2"/>
            <a:r>
              <a:rPr lang="en-US" sz="1400" dirty="0"/>
              <a:t>AERMOD</a:t>
            </a:r>
          </a:p>
          <a:p>
            <a:pPr lvl="2"/>
            <a:r>
              <a:rPr lang="en-US" sz="1400" dirty="0"/>
              <a:t>Modeling to assess impacts relative to </a:t>
            </a:r>
            <a:r>
              <a:rPr lang="en-US" sz="1400" dirty="0" smtClean="0"/>
              <a:t>applicable SILs</a:t>
            </a:r>
            <a:r>
              <a:rPr lang="en-US" sz="1400" dirty="0"/>
              <a:t>, PSD Increments and NAAQS compliance</a:t>
            </a:r>
          </a:p>
          <a:p>
            <a:pPr lvl="2"/>
            <a:r>
              <a:rPr lang="en-US" sz="1400" dirty="0"/>
              <a:t>Emission Inventory provided by VADEQ (and MDE, as required)</a:t>
            </a:r>
          </a:p>
          <a:p>
            <a:pPr lvl="2"/>
            <a:r>
              <a:rPr lang="en-US" sz="1400" dirty="0"/>
              <a:t>Ambient background levels from VADEQ monitoring network</a:t>
            </a:r>
          </a:p>
          <a:p>
            <a:r>
              <a:rPr lang="en-US" sz="1800" dirty="0"/>
              <a:t>Class I &amp; II modeling protocols</a:t>
            </a:r>
          </a:p>
          <a:p>
            <a:pPr lvl="1"/>
            <a:r>
              <a:rPr lang="en-US" sz="1600" dirty="0"/>
              <a:t>Combined protocol for VADEQ approval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C9437C3-8A75-8843-8D26-B02F6BF3D222}" type="slidenum">
              <a:rPr lang="en-US" smtClean="0">
                <a:solidFill>
                  <a:srgbClr val="0055A4"/>
                </a:solidFill>
              </a:rPr>
              <a:pPr>
                <a:defRPr/>
              </a:pPr>
              <a:t>13</a:t>
            </a:fld>
            <a:endParaRPr lang="en-US" dirty="0">
              <a:solidFill>
                <a:srgbClr val="0055A4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55A4"/>
                </a:solidFill>
              </a:rPr>
              <a:t>October 2018</a:t>
            </a:r>
            <a:endParaRPr lang="en-US" dirty="0">
              <a:solidFill>
                <a:srgbClr val="0055A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344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800" dirty="0" smtClean="0"/>
          </a:p>
          <a:p>
            <a:r>
              <a:rPr lang="en-US" sz="1800" dirty="0" smtClean="0"/>
              <a:t>Best Available Control Technology (BACT) Process</a:t>
            </a:r>
          </a:p>
          <a:p>
            <a:pPr lvl="1"/>
            <a:r>
              <a:rPr lang="en-US" sz="1600" dirty="0" smtClean="0"/>
              <a:t>Required for Emissions Parameters that exceed Article 8 Significance Thresholds</a:t>
            </a:r>
          </a:p>
          <a:p>
            <a:pPr lvl="2"/>
            <a:r>
              <a:rPr lang="en-US" sz="1400" dirty="0" smtClean="0"/>
              <a:t>PM</a:t>
            </a:r>
            <a:r>
              <a:rPr lang="en-US" sz="1400" baseline="-25000" dirty="0" smtClean="0"/>
              <a:t>10</a:t>
            </a:r>
            <a:r>
              <a:rPr lang="en-US" sz="1400" dirty="0" smtClean="0"/>
              <a:t> &amp; PM</a:t>
            </a:r>
            <a:r>
              <a:rPr lang="en-US" sz="1400" baseline="-25000" dirty="0" smtClean="0"/>
              <a:t>2.5</a:t>
            </a:r>
          </a:p>
          <a:p>
            <a:pPr lvl="1"/>
            <a:r>
              <a:rPr lang="en-US" sz="1600" dirty="0" smtClean="0"/>
              <a:t>Identify potentially applicable control technologies</a:t>
            </a:r>
          </a:p>
          <a:p>
            <a:pPr lvl="2"/>
            <a:r>
              <a:rPr lang="en-US" sz="1400" dirty="0" smtClean="0"/>
              <a:t>EPA RACT/BACT/LAER Clearinghouse</a:t>
            </a:r>
          </a:p>
          <a:p>
            <a:pPr lvl="2"/>
            <a:r>
              <a:rPr lang="en-US" sz="1400" dirty="0" smtClean="0"/>
              <a:t>State permit databases</a:t>
            </a:r>
          </a:p>
          <a:p>
            <a:pPr lvl="2"/>
            <a:r>
              <a:rPr lang="en-US" sz="1400" dirty="0" smtClean="0"/>
              <a:t>Demonstrated permits approvals issued for operating Energy-from-Waste facilities </a:t>
            </a:r>
          </a:p>
          <a:p>
            <a:pPr lvl="1"/>
            <a:r>
              <a:rPr lang="en-US" sz="1600" dirty="0" smtClean="0"/>
              <a:t>Evaluate technical feasibility (considering facility-specific conditions)</a:t>
            </a:r>
          </a:p>
          <a:p>
            <a:pPr lvl="1"/>
            <a:r>
              <a:rPr lang="en-US" sz="1600" dirty="0" smtClean="0"/>
              <a:t>Rank control technologies based on effectiveness</a:t>
            </a:r>
          </a:p>
          <a:p>
            <a:pPr lvl="1"/>
            <a:r>
              <a:rPr lang="en-US" sz="1600" dirty="0" smtClean="0"/>
              <a:t>Evaluate options</a:t>
            </a:r>
          </a:p>
          <a:p>
            <a:pPr lvl="2"/>
            <a:r>
              <a:rPr lang="en-US" sz="1400" dirty="0" smtClean="0"/>
              <a:t>Considering energy/environmental/economic impacts</a:t>
            </a:r>
          </a:p>
          <a:p>
            <a:pPr lvl="1"/>
            <a:r>
              <a:rPr lang="en-US" sz="1600" dirty="0" smtClean="0"/>
              <a:t>Select control technology(</a:t>
            </a:r>
            <a:r>
              <a:rPr lang="en-US" sz="1600" dirty="0" err="1" smtClean="0"/>
              <a:t>ies</a:t>
            </a:r>
            <a:r>
              <a:rPr lang="en-US" sz="1600" dirty="0" smtClean="0"/>
              <a:t>) based on this analysis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C9437C3-8A75-8843-8D26-B02F6BF3D222}" type="slidenum">
              <a:rPr lang="en-US" smtClean="0">
                <a:solidFill>
                  <a:srgbClr val="0055A4"/>
                </a:solidFill>
              </a:rPr>
              <a:pPr>
                <a:defRPr/>
              </a:pPr>
              <a:t>14</a:t>
            </a:fld>
            <a:endParaRPr lang="en-US" dirty="0">
              <a:solidFill>
                <a:srgbClr val="0055A4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55A4"/>
                </a:solidFill>
              </a:rPr>
              <a:t>October 2018</a:t>
            </a:r>
            <a:endParaRPr lang="en-US" dirty="0">
              <a:solidFill>
                <a:srgbClr val="0055A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2611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352800" y="4546080"/>
            <a:ext cx="5029200" cy="1219199"/>
          </a:xfrm>
        </p:spPr>
        <p:txBody>
          <a:bodyPr/>
          <a:lstStyle/>
          <a:p>
            <a:pPr algn="ctr"/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8326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Energy-from-Waste Process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2209800"/>
          </a:xfrm>
        </p:spPr>
        <p:txBody>
          <a:bodyPr/>
          <a:lstStyle/>
          <a:p>
            <a:pPr>
              <a:lnSpc>
                <a:spcPts val="3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4D4D4D"/>
                </a:solidFill>
              </a:rPr>
              <a:t>Partner with municipalities to sustainably dispose of waste</a:t>
            </a:r>
          </a:p>
          <a:p>
            <a:pPr>
              <a:lnSpc>
                <a:spcPts val="3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4D4D4D"/>
                </a:solidFill>
              </a:rPr>
              <a:t>Technologically advanced facilities combust waste at high temperatures</a:t>
            </a:r>
          </a:p>
          <a:p>
            <a:pPr>
              <a:lnSpc>
                <a:spcPts val="3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4D4D4D"/>
                </a:solidFill>
              </a:rPr>
              <a:t>Resulting steam used to produce electricity for sale or sold directly</a:t>
            </a:r>
          </a:p>
          <a:p>
            <a:pPr>
              <a:lnSpc>
                <a:spcPts val="3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4D4D4D"/>
                </a:solidFill>
              </a:rPr>
              <a:t>Metals are retrieved from the process and recycled</a:t>
            </a:r>
          </a:p>
          <a:p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55A4"/>
                </a:solidFill>
              </a:rPr>
              <a:t>October 2018</a:t>
            </a:r>
            <a:endParaRPr lang="en-US" dirty="0">
              <a:solidFill>
                <a:srgbClr val="0055A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C9437C3-8A75-8843-8D26-B02F6BF3D222}" type="slidenum">
              <a:rPr lang="en-US" smtClean="0">
                <a:solidFill>
                  <a:srgbClr val="0055A4"/>
                </a:solidFill>
              </a:rPr>
              <a:pPr>
                <a:defRPr/>
              </a:pPr>
              <a:t>2</a:t>
            </a:fld>
            <a:endParaRPr lang="en-US" dirty="0">
              <a:solidFill>
                <a:srgbClr val="0055A4"/>
              </a:solidFill>
            </a:endParaRPr>
          </a:p>
        </p:txBody>
      </p:sp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450" y="3124200"/>
            <a:ext cx="493395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838" y="3735388"/>
            <a:ext cx="1104900" cy="12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gray">
          <a:xfrm>
            <a:off x="7239000" y="4114800"/>
            <a:ext cx="1627188" cy="145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70000"/>
              </a:spcBef>
              <a:buClr>
                <a:srgbClr val="0055A5"/>
              </a:buClr>
            </a:pPr>
            <a:r>
              <a:rPr lang="en-US" sz="1200" b="1">
                <a:solidFill>
                  <a:srgbClr val="000000"/>
                </a:solidFill>
              </a:rPr>
              <a:t>500 – 750  kWh of Power</a:t>
            </a:r>
          </a:p>
          <a:p>
            <a:pPr eaLnBrk="1" hangingPunct="1">
              <a:spcBef>
                <a:spcPct val="70000"/>
              </a:spcBef>
              <a:buClr>
                <a:srgbClr val="0055A5"/>
              </a:buClr>
            </a:pPr>
            <a:r>
              <a:rPr lang="en-US" sz="1200" b="1">
                <a:solidFill>
                  <a:srgbClr val="000000"/>
                </a:solidFill>
              </a:rPr>
              <a:t>~50 lbs. of Recycled Metal</a:t>
            </a:r>
          </a:p>
          <a:p>
            <a:pPr eaLnBrk="1" hangingPunct="1">
              <a:spcBef>
                <a:spcPct val="70000"/>
              </a:spcBef>
              <a:buClr>
                <a:srgbClr val="0055A5"/>
              </a:buClr>
            </a:pPr>
            <a:r>
              <a:rPr lang="en-US" sz="1200" b="1">
                <a:solidFill>
                  <a:srgbClr val="000000"/>
                </a:solidFill>
              </a:rPr>
              <a:t>Ash: ~10% of Original Volume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gray">
          <a:xfrm>
            <a:off x="274638" y="5181600"/>
            <a:ext cx="1325562" cy="762000"/>
          </a:xfrm>
          <a:prstGeom prst="rect">
            <a:avLst/>
          </a:prstGeom>
          <a:noFill/>
          <a:ln/>
        </p:spPr>
        <p:txBody>
          <a:bodyPr lIns="0" tIns="0" rIns="0" bIns="0"/>
          <a:lstStyle/>
          <a:p>
            <a:pPr algn="ctr" fontAlgn="auto">
              <a:lnSpc>
                <a:spcPct val="110000"/>
              </a:lnSpc>
              <a:spcBef>
                <a:spcPct val="70000"/>
              </a:spcBef>
              <a:spcAft>
                <a:spcPts val="0"/>
              </a:spcAft>
              <a:buClr>
                <a:srgbClr val="0055A5"/>
              </a:buClr>
              <a:defRPr/>
            </a:pPr>
            <a:r>
              <a:rPr lang="en-US" sz="1200" b="1" kern="0" dirty="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One Ton of Municipal Solid Waste (MSW)</a:t>
            </a:r>
          </a:p>
        </p:txBody>
      </p:sp>
      <p:sp>
        <p:nvSpPr>
          <p:cNvPr id="12" name="AutoShape 19"/>
          <p:cNvSpPr>
            <a:spLocks noChangeArrowheads="1"/>
          </p:cNvSpPr>
          <p:nvPr/>
        </p:nvSpPr>
        <p:spPr bwMode="gray">
          <a:xfrm>
            <a:off x="6781800" y="4191000"/>
            <a:ext cx="358775" cy="228600"/>
          </a:xfrm>
          <a:prstGeom prst="rightArrow">
            <a:avLst>
              <a:gd name="adj1" fmla="val 50000"/>
              <a:gd name="adj2" fmla="val 80903"/>
            </a:avLst>
          </a:prstGeom>
          <a:solidFill>
            <a:schemeClr val="tx1">
              <a:lumMod val="75000"/>
              <a:lumOff val="2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13" name="AutoShape 19"/>
          <p:cNvSpPr>
            <a:spLocks noChangeArrowheads="1"/>
          </p:cNvSpPr>
          <p:nvPr/>
        </p:nvSpPr>
        <p:spPr bwMode="gray">
          <a:xfrm>
            <a:off x="6781800" y="4724400"/>
            <a:ext cx="358775" cy="228600"/>
          </a:xfrm>
          <a:prstGeom prst="rightArrow">
            <a:avLst>
              <a:gd name="adj1" fmla="val 50000"/>
              <a:gd name="adj2" fmla="val 80903"/>
            </a:avLst>
          </a:prstGeom>
          <a:solidFill>
            <a:schemeClr val="tx1">
              <a:lumMod val="75000"/>
              <a:lumOff val="2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14" name="AutoShape 19"/>
          <p:cNvSpPr>
            <a:spLocks noChangeArrowheads="1"/>
          </p:cNvSpPr>
          <p:nvPr/>
        </p:nvSpPr>
        <p:spPr bwMode="gray">
          <a:xfrm>
            <a:off x="6781800" y="5257800"/>
            <a:ext cx="358775" cy="228600"/>
          </a:xfrm>
          <a:prstGeom prst="rightArrow">
            <a:avLst>
              <a:gd name="adj1" fmla="val 50000"/>
              <a:gd name="adj2" fmla="val 80903"/>
            </a:avLst>
          </a:prstGeom>
          <a:solidFill>
            <a:schemeClr val="tx1">
              <a:lumMod val="75000"/>
              <a:lumOff val="2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15" name="AutoShape 19"/>
          <p:cNvSpPr>
            <a:spLocks noChangeArrowheads="1"/>
          </p:cNvSpPr>
          <p:nvPr/>
        </p:nvSpPr>
        <p:spPr bwMode="gray">
          <a:xfrm>
            <a:off x="1600200" y="4572000"/>
            <a:ext cx="358775" cy="228600"/>
          </a:xfrm>
          <a:prstGeom prst="rightArrow">
            <a:avLst>
              <a:gd name="adj1" fmla="val 50000"/>
              <a:gd name="adj2" fmla="val 80903"/>
            </a:avLst>
          </a:prstGeom>
          <a:solidFill>
            <a:schemeClr val="tx1">
              <a:lumMod val="75000"/>
              <a:lumOff val="2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0000"/>
              </a:solidFill>
              <a:latin typeface="Arial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723624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6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4953000" cy="838200"/>
          </a:xfrm>
          <a:noFill/>
        </p:spPr>
        <p:txBody>
          <a:bodyPr anchor="ctr" anchorCtr="1"/>
          <a:lstStyle/>
          <a:p>
            <a:r>
              <a:rPr lang="en-US" altLang="en-US" dirty="0"/>
              <a:t>Covanta Alexandria/Arlington, Inc. </a:t>
            </a:r>
          </a:p>
        </p:txBody>
      </p:sp>
      <p:sp>
        <p:nvSpPr>
          <p:cNvPr id="22530" name="Slide Number Placeholder 4"/>
          <p:cNvSpPr>
            <a:spLocks noGrp="1"/>
          </p:cNvSpPr>
          <p:nvPr>
            <p:ph type="sldNum" sz="quarter" idx="4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5000"/>
              </a:spcBef>
              <a:buClr>
                <a:srgbClr val="0055A5"/>
              </a:buClr>
              <a:buFont typeface="Times" panose="02020603050405020304" pitchFamily="18" charset="0"/>
              <a:buChar char="•"/>
              <a:defRPr sz="2900">
                <a:solidFill>
                  <a:schemeClr val="bg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5000"/>
              </a:spcBef>
              <a:buClr>
                <a:srgbClr val="0055A5"/>
              </a:buClr>
              <a:buChar char="–"/>
              <a:defRPr sz="2600">
                <a:solidFill>
                  <a:schemeClr val="bg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5000"/>
              </a:spcBef>
              <a:buClr>
                <a:srgbClr val="0055A5"/>
              </a:buClr>
              <a:buChar char="•"/>
              <a:defRPr sz="2400">
                <a:solidFill>
                  <a:schemeClr val="bg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5000"/>
              </a:spcBef>
              <a:buClr>
                <a:srgbClr val="0055A5"/>
              </a:buClr>
              <a:buChar char="–"/>
              <a:defRPr sz="2000">
                <a:solidFill>
                  <a:schemeClr val="bg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5000"/>
              </a:spcBef>
              <a:buClr>
                <a:srgbClr val="0055A5"/>
              </a:buClr>
              <a:buChar char="»"/>
              <a:defRPr sz="2000">
                <a:solidFill>
                  <a:schemeClr val="bg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0055A5"/>
              </a:buClr>
              <a:buChar char="»"/>
              <a:defRPr sz="2000">
                <a:solidFill>
                  <a:schemeClr val="bg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0055A5"/>
              </a:buClr>
              <a:buChar char="»"/>
              <a:defRPr sz="2000">
                <a:solidFill>
                  <a:schemeClr val="bg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0055A5"/>
              </a:buClr>
              <a:buChar char="»"/>
              <a:defRPr sz="2000">
                <a:solidFill>
                  <a:schemeClr val="bg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0055A5"/>
              </a:buClr>
              <a:buChar char="»"/>
              <a:defRPr sz="2000">
                <a:solidFill>
                  <a:schemeClr val="bg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30E9141-2802-44D0-B7C5-037FFCD88F5C}" type="slidenum">
              <a:rPr lang="en-US" altLang="en-US" sz="1200" smtClean="0">
                <a:solidFill>
                  <a:schemeClr val="bg1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US" altLang="en-US" sz="1200" smtClean="0">
              <a:solidFill>
                <a:schemeClr val="bg1"/>
              </a:solidFill>
            </a:endParaRPr>
          </a:p>
        </p:txBody>
      </p:sp>
      <p:sp>
        <p:nvSpPr>
          <p:cNvPr id="22531" name="Rectangle 61"/>
          <p:cNvSpPr>
            <a:spLocks noChangeArrowheads="1"/>
          </p:cNvSpPr>
          <p:nvPr/>
        </p:nvSpPr>
        <p:spPr bwMode="auto">
          <a:xfrm>
            <a:off x="2982913" y="177800"/>
            <a:ext cx="5364162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>
              <a:spcBef>
                <a:spcPct val="25000"/>
              </a:spcBef>
              <a:buClr>
                <a:srgbClr val="0055A5"/>
              </a:buClr>
              <a:buFont typeface="Times" panose="02020603050405020304" pitchFamily="18" charset="0"/>
              <a:buChar char="•"/>
              <a:defRPr sz="2900">
                <a:solidFill>
                  <a:schemeClr val="bg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5000"/>
              </a:spcBef>
              <a:buClr>
                <a:srgbClr val="0055A5"/>
              </a:buClr>
              <a:buChar char="–"/>
              <a:defRPr sz="2600">
                <a:solidFill>
                  <a:schemeClr val="bg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5000"/>
              </a:spcBef>
              <a:buClr>
                <a:srgbClr val="0055A5"/>
              </a:buClr>
              <a:buChar char="•"/>
              <a:defRPr sz="2400">
                <a:solidFill>
                  <a:schemeClr val="bg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5000"/>
              </a:spcBef>
              <a:buClr>
                <a:srgbClr val="0055A5"/>
              </a:buClr>
              <a:buChar char="–"/>
              <a:defRPr sz="2000">
                <a:solidFill>
                  <a:schemeClr val="bg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5000"/>
              </a:spcBef>
              <a:buClr>
                <a:srgbClr val="0055A5"/>
              </a:buClr>
              <a:buChar char="»"/>
              <a:defRPr sz="2000">
                <a:solidFill>
                  <a:schemeClr val="bg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0055A5"/>
              </a:buClr>
              <a:buChar char="»"/>
              <a:defRPr sz="2000">
                <a:solidFill>
                  <a:schemeClr val="bg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0055A5"/>
              </a:buClr>
              <a:buChar char="»"/>
              <a:defRPr sz="2000">
                <a:solidFill>
                  <a:schemeClr val="bg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0055A5"/>
              </a:buClr>
              <a:buChar char="»"/>
              <a:defRPr sz="2000">
                <a:solidFill>
                  <a:schemeClr val="bg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0055A5"/>
              </a:buClr>
              <a:buChar char="»"/>
              <a:defRPr sz="2000">
                <a:solidFill>
                  <a:schemeClr val="bg2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2000" b="1">
              <a:solidFill>
                <a:srgbClr val="F78320"/>
              </a:solidFill>
            </a:endParaRPr>
          </a:p>
        </p:txBody>
      </p:sp>
      <p:graphicFrame>
        <p:nvGraphicFramePr>
          <p:cNvPr id="57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75805"/>
              </p:ext>
            </p:extLst>
          </p:nvPr>
        </p:nvGraphicFramePr>
        <p:xfrm>
          <a:off x="342900" y="1905001"/>
          <a:ext cx="8458200" cy="4212504"/>
        </p:xfrm>
        <a:graphic>
          <a:graphicData uri="http://schemas.openxmlformats.org/drawingml/2006/table">
            <a:tbl>
              <a:tblPr/>
              <a:tblGrid>
                <a:gridCol w="2819400"/>
                <a:gridCol w="1752600"/>
                <a:gridCol w="2667000"/>
                <a:gridCol w="1219200"/>
              </a:tblGrid>
              <a:tr h="5576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55A5"/>
                        </a:solidFill>
                        <a:effectLst/>
                        <a:latin typeface="Arial" charset="0"/>
                        <a:ea typeface="ＭＳ Ｐゴシック" pitchFamily="9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Permit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55A5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Limit/Unit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55A5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2001 – 2017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55A5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Actual Results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55A5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% Below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55A5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Limit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55A5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>
                        <a:alpha val="50000"/>
                      </a:srgbClr>
                    </a:solidFill>
                  </a:tcPr>
                </a:tc>
              </a:tr>
              <a:tr h="3580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Particulate (mg/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dscm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1.09/Unit (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avg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96.0%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PM10 (filterable) (</a:t>
                      </a: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mg/</a:t>
                      </a:r>
                      <a:r>
                        <a:rPr kumimoji="0" lang="en-US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dscm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1.55/Unit (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avg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94.3%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Dioxin/Furan (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ng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/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dscm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1.97/Unit (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avg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93.4%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0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Mercury (ug/dscm)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1.94/Unit (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avg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97.6%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0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Lead (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ug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/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dscm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4.09/Unit (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avg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99.1%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0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Cadmium (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ug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/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dscm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0.35/Unit (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avg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99.1%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0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SO2 (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ppm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1.29/Unit (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avg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95.6%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55A5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HCL (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ppm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1.82/Unit (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avg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93.7%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NOx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 (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ppm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172.85/Unit (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avg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15.7%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 (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ppm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36.58/Unit (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avg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55A5"/>
                        </a:buClr>
                        <a:buSzTx/>
                        <a:buFont typeface="Times" pitchFamily="96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55A5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63.4%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28600" y="1312272"/>
            <a:ext cx="8850397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 smtClean="0"/>
              <a:t>Excellent </a:t>
            </a:r>
            <a:r>
              <a:rPr lang="en-US" altLang="en-US" dirty="0"/>
              <a:t>Air Emission </a:t>
            </a:r>
            <a:r>
              <a:rPr lang="en-US" altLang="en-US" dirty="0" smtClean="0"/>
              <a:t>Results (Actual Results </a:t>
            </a:r>
            <a:r>
              <a:rPr lang="en-US" altLang="en-US" dirty="0"/>
              <a:t>vs. </a:t>
            </a:r>
            <a:r>
              <a:rPr lang="en-US" altLang="en-US" dirty="0" smtClean="0"/>
              <a:t>Permit Limit)</a:t>
            </a:r>
            <a:r>
              <a:rPr lang="en-US" altLang="en-US" sz="2800" dirty="0"/>
              <a:t/>
            </a:r>
            <a:br>
              <a:rPr lang="en-US" altLang="en-US" sz="2800" dirty="0"/>
            </a:br>
            <a:endParaRPr lang="en-US" alt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2965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Alexandria/Arlington </a:t>
            </a:r>
            <a:r>
              <a:rPr lang="en-US" dirty="0" smtClean="0"/>
              <a:t>Energy-from-Waste Facility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>
          <a:xfrm>
            <a:off x="609600" y="6460268"/>
            <a:ext cx="1981200" cy="228600"/>
          </a:xfrm>
        </p:spPr>
        <p:txBody>
          <a:bodyPr/>
          <a:lstStyle/>
          <a:p>
            <a:r>
              <a:rPr lang="en-US" dirty="0" smtClean="0">
                <a:solidFill>
                  <a:srgbClr val="0055A4"/>
                </a:solidFill>
              </a:rPr>
              <a:t>October 2018</a:t>
            </a:r>
            <a:endParaRPr lang="en-US" dirty="0">
              <a:solidFill>
                <a:srgbClr val="0055A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C9437C3-8A75-8843-8D26-B02F6BF3D222}" type="slidenum">
              <a:rPr lang="en-US" smtClean="0">
                <a:solidFill>
                  <a:srgbClr val="0055A4"/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0055A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idx="1"/>
          </p:nvPr>
        </p:nvSpPr>
        <p:spPr>
          <a:xfrm>
            <a:off x="4419600" y="1524000"/>
            <a:ext cx="4572000" cy="4724400"/>
          </a:xfrm>
        </p:spPr>
        <p:txBody>
          <a:bodyPr/>
          <a:lstStyle/>
          <a:p>
            <a:r>
              <a:rPr lang="en-US" b="0" dirty="0" smtClean="0"/>
              <a:t>Began </a:t>
            </a:r>
            <a:r>
              <a:rPr lang="en-US" b="0" dirty="0"/>
              <a:t>commercial operation in February 1988 and serves </a:t>
            </a:r>
            <a:r>
              <a:rPr lang="en-US" b="0" dirty="0" smtClean="0"/>
              <a:t>residents in </a:t>
            </a:r>
            <a:r>
              <a:rPr lang="en-US" b="0" dirty="0"/>
              <a:t>the County of </a:t>
            </a:r>
            <a:r>
              <a:rPr lang="en-US" b="0" dirty="0" smtClean="0"/>
              <a:t>Arlington, the </a:t>
            </a:r>
            <a:r>
              <a:rPr lang="en-US" b="0" dirty="0"/>
              <a:t>City of </a:t>
            </a:r>
            <a:r>
              <a:rPr lang="en-US" b="0" dirty="0" smtClean="0"/>
              <a:t>Alexandria and the surrounding metro area</a:t>
            </a:r>
            <a:endParaRPr lang="en-US" dirty="0" smtClean="0">
              <a:solidFill>
                <a:srgbClr val="4D4D4D"/>
              </a:solidFill>
            </a:endParaRPr>
          </a:p>
          <a:p>
            <a:r>
              <a:rPr lang="en-US" b="0" dirty="0" smtClean="0"/>
              <a:t>Three units with nominal design of </a:t>
            </a:r>
            <a:r>
              <a:rPr lang="en-US" b="0" dirty="0"/>
              <a:t>975 </a:t>
            </a:r>
            <a:r>
              <a:rPr lang="en-US" b="0" dirty="0" smtClean="0"/>
              <a:t>tons-per-day of municipal solid waste (MSW)</a:t>
            </a:r>
          </a:p>
          <a:p>
            <a:r>
              <a:rPr lang="en-US" b="0" dirty="0" smtClean="0"/>
              <a:t>Generates </a:t>
            </a:r>
            <a:r>
              <a:rPr lang="en-US" b="0" dirty="0"/>
              <a:t>up to 23 megawatts of renewable energy that is sold to Dominion </a:t>
            </a:r>
            <a:r>
              <a:rPr lang="en-US" b="0" dirty="0" smtClean="0"/>
              <a:t>Power </a:t>
            </a:r>
          </a:p>
          <a:p>
            <a:r>
              <a:rPr lang="en-US" b="0" dirty="0" smtClean="0"/>
              <a:t>Recovers 8,000 tons per year of ferrous metal for recycling </a:t>
            </a:r>
          </a:p>
          <a:p>
            <a:r>
              <a:rPr lang="en-US" b="0" dirty="0" smtClean="0"/>
              <a:t>Best Available Control Technology (fabric filter baghouses, activated carbon injection, spray dryer absorbers, ammonia injection)</a:t>
            </a:r>
            <a:endParaRPr lang="en-US" b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166" y="1600200"/>
            <a:ext cx="3886564" cy="25146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457200" y="4495800"/>
            <a:ext cx="3657599" cy="1143000"/>
            <a:chOff x="2523707" y="2568000"/>
            <a:chExt cx="3735123" cy="1143000"/>
          </a:xfrm>
        </p:grpSpPr>
        <p:pic>
          <p:nvPicPr>
            <p:cNvPr id="16" name="Picture 15" descr="Image result for virginia environmental excellence program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3707" y="2659142"/>
              <a:ext cx="1921472" cy="10518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41196" y="2568000"/>
              <a:ext cx="1517634" cy="100163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948265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Quality Permitting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Facility steam generation is limited by VADEQ permit to 1,170,400 tons per year (rolling 12-month basis)</a:t>
            </a:r>
          </a:p>
          <a:p>
            <a:pPr lvl="1"/>
            <a:r>
              <a:rPr lang="en-US" sz="1600" dirty="0" smtClean="0"/>
              <a:t>Fixed compliance formula is based on a ratio of 3.34 </a:t>
            </a:r>
            <a:r>
              <a:rPr lang="en-US" sz="1600" dirty="0" err="1" smtClean="0"/>
              <a:t>lbs</a:t>
            </a:r>
            <a:r>
              <a:rPr lang="en-US" sz="1600" dirty="0" smtClean="0"/>
              <a:t> steam per </a:t>
            </a:r>
            <a:r>
              <a:rPr lang="en-US" sz="1600" dirty="0" err="1" smtClean="0"/>
              <a:t>lb</a:t>
            </a:r>
            <a:r>
              <a:rPr lang="en-US" sz="1600" dirty="0" smtClean="0"/>
              <a:t> MSW processed</a:t>
            </a:r>
          </a:p>
          <a:p>
            <a:pPr lvl="1"/>
            <a:r>
              <a:rPr lang="en-US" sz="1600" dirty="0" smtClean="0"/>
              <a:t>This equates to a MSW processing limit of 350,419 tons (rolling 12-month total)</a:t>
            </a:r>
          </a:p>
          <a:p>
            <a:pPr lvl="1"/>
            <a:r>
              <a:rPr lang="en-US" sz="1600" dirty="0" smtClean="0"/>
              <a:t>This formula does not reflect the changing energy value of MSW</a:t>
            </a:r>
          </a:p>
          <a:p>
            <a:r>
              <a:rPr lang="en-US" sz="1800" dirty="0" smtClean="0"/>
              <a:t>Market forces are driving higher MSW volumes</a:t>
            </a:r>
          </a:p>
          <a:p>
            <a:r>
              <a:rPr lang="en-US" sz="1800" dirty="0" smtClean="0"/>
              <a:t>Client communities prefer Energy from Waste solutions vs landfill disposal</a:t>
            </a:r>
          </a:p>
          <a:p>
            <a:r>
              <a:rPr lang="en-US" sz="1800" dirty="0" smtClean="0"/>
              <a:t>Facility proposes the following:</a:t>
            </a:r>
          </a:p>
          <a:p>
            <a:pPr lvl="1"/>
            <a:r>
              <a:rPr lang="en-US" sz="1600" dirty="0" smtClean="0"/>
              <a:t>Elimination of the outdated fixed steam-to-MSW ratio in lieu of more accurate direct steam flow measurement</a:t>
            </a:r>
          </a:p>
          <a:p>
            <a:pPr lvl="1"/>
            <a:r>
              <a:rPr lang="en-US" sz="1600" dirty="0" smtClean="0"/>
              <a:t>Annual steam limit to remain unchanged</a:t>
            </a:r>
          </a:p>
          <a:p>
            <a:pPr lvl="1"/>
            <a:r>
              <a:rPr lang="en-US" sz="1600" dirty="0" smtClean="0"/>
              <a:t>Annual </a:t>
            </a:r>
            <a:r>
              <a:rPr lang="en-US" sz="1600" dirty="0"/>
              <a:t>MSW receipts </a:t>
            </a:r>
            <a:r>
              <a:rPr lang="en-US" sz="1600" dirty="0" smtClean="0"/>
              <a:t>increase by an </a:t>
            </a:r>
            <a:r>
              <a:rPr lang="en-US" sz="1600" dirty="0"/>
              <a:t>approximate </a:t>
            </a:r>
            <a:r>
              <a:rPr lang="en-US" sz="1600" dirty="0" smtClean="0"/>
              <a:t>30,000 tons  </a:t>
            </a:r>
            <a:endParaRPr lang="en-US" sz="16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C9437C3-8A75-8843-8D26-B02F6BF3D222}" type="slidenum">
              <a:rPr lang="en-US" smtClean="0">
                <a:solidFill>
                  <a:srgbClr val="0055A4"/>
                </a:solidFill>
              </a:rPr>
              <a:pPr>
                <a:defRPr/>
              </a:pPr>
              <a:t>5</a:t>
            </a:fld>
            <a:endParaRPr lang="en-US" dirty="0">
              <a:solidFill>
                <a:srgbClr val="0055A4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55A4"/>
                </a:solidFill>
              </a:rPr>
              <a:t>October 2018</a:t>
            </a:r>
            <a:endParaRPr lang="en-US" dirty="0">
              <a:solidFill>
                <a:srgbClr val="0055A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562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Quality Permitting (continued)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1800" dirty="0" smtClean="0"/>
              <a:t>Using </a:t>
            </a:r>
            <a:r>
              <a:rPr lang="en-US" sz="1800" dirty="0"/>
              <a:t>direct steam measurement to demonstrate compliance with current 12-month rolling steam limit would enable facility to operate more hours per </a:t>
            </a:r>
            <a:r>
              <a:rPr lang="en-US" sz="1800" dirty="0" smtClean="0"/>
              <a:t>year</a:t>
            </a:r>
          </a:p>
          <a:p>
            <a:r>
              <a:rPr lang="en-US" sz="1800" dirty="0"/>
              <a:t>There would be no change in short-term (hourly/daily) MSW firing rates or actual emissions</a:t>
            </a:r>
          </a:p>
          <a:p>
            <a:pPr lvl="1"/>
            <a:r>
              <a:rPr lang="en-US" sz="1600" dirty="0" smtClean="0"/>
              <a:t>Facility operating permit does not limit MSW throughput on a short-term basis; the facility design basis is a </a:t>
            </a:r>
            <a:r>
              <a:rPr lang="en-US" sz="1600" dirty="0" smtClean="0">
                <a:solidFill>
                  <a:schemeClr val="tx1"/>
                </a:solidFill>
              </a:rPr>
              <a:t>nominal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/>
              <a:t>975 </a:t>
            </a:r>
            <a:r>
              <a:rPr lang="en-US" sz="1600" dirty="0"/>
              <a:t>tons-per-day </a:t>
            </a:r>
            <a:r>
              <a:rPr lang="en-US" sz="1600" dirty="0" smtClean="0"/>
              <a:t>(TPD)</a:t>
            </a:r>
          </a:p>
          <a:p>
            <a:pPr lvl="1"/>
            <a:r>
              <a:rPr lang="en-US" sz="1600" dirty="0" smtClean="0"/>
              <a:t>Average </a:t>
            </a:r>
            <a:r>
              <a:rPr lang="en-US" sz="1600" dirty="0"/>
              <a:t>daily MSW firing rate based on </a:t>
            </a:r>
            <a:r>
              <a:rPr lang="en-US" sz="1600" dirty="0" smtClean="0"/>
              <a:t>350,419 </a:t>
            </a:r>
            <a:r>
              <a:rPr lang="en-US" sz="1600" dirty="0"/>
              <a:t>tons-per-year </a:t>
            </a:r>
            <a:r>
              <a:rPr lang="en-US" sz="1600" dirty="0" smtClean="0"/>
              <a:t>(TPY) is </a:t>
            </a:r>
            <a:r>
              <a:rPr lang="en-US" sz="1600" dirty="0"/>
              <a:t>960 </a:t>
            </a:r>
            <a:r>
              <a:rPr lang="en-US" sz="1600" dirty="0" smtClean="0"/>
              <a:t>TPD </a:t>
            </a:r>
          </a:p>
          <a:p>
            <a:pPr lvl="1"/>
            <a:r>
              <a:rPr lang="en-US" sz="1600" dirty="0" smtClean="0"/>
              <a:t>Facility currently limits annual MSW firing to stay within the 12-month rolling steam limit</a:t>
            </a:r>
          </a:p>
          <a:p>
            <a:pPr lvl="1"/>
            <a:r>
              <a:rPr lang="en-US" sz="1600" dirty="0" smtClean="0"/>
              <a:t>Average </a:t>
            </a:r>
            <a:r>
              <a:rPr lang="en-US" sz="1600" dirty="0"/>
              <a:t>daily MSW firing rate based on </a:t>
            </a:r>
            <a:r>
              <a:rPr lang="en-US" sz="1600" dirty="0" smtClean="0"/>
              <a:t>proposed projected annual </a:t>
            </a:r>
            <a:r>
              <a:rPr lang="en-US" sz="1600" dirty="0"/>
              <a:t>firing rate of 380,419 </a:t>
            </a:r>
            <a:r>
              <a:rPr lang="en-US" sz="1600" dirty="0" smtClean="0"/>
              <a:t>TPY (includes 30,000 TPY increase) </a:t>
            </a:r>
            <a:r>
              <a:rPr lang="en-US" sz="1600" dirty="0"/>
              <a:t>is </a:t>
            </a:r>
            <a:r>
              <a:rPr lang="en-US" sz="1600" dirty="0" smtClean="0"/>
              <a:t>1,042 TPD</a:t>
            </a:r>
            <a:endParaRPr lang="en-US" sz="1600" dirty="0"/>
          </a:p>
          <a:p>
            <a:pPr lvl="1"/>
            <a:r>
              <a:rPr lang="en-US" sz="1600" dirty="0"/>
              <a:t>Daily facility MSW firing rates have </a:t>
            </a:r>
            <a:r>
              <a:rPr lang="en-US" sz="1600" dirty="0" smtClean="0"/>
              <a:t>eclipsed these </a:t>
            </a:r>
            <a:r>
              <a:rPr lang="en-US" sz="1600" dirty="0"/>
              <a:t>values (based on operations since January 2015)</a:t>
            </a:r>
          </a:p>
          <a:p>
            <a:pPr lvl="2"/>
            <a:r>
              <a:rPr lang="en-US" sz="1400" dirty="0"/>
              <a:t>960 </a:t>
            </a:r>
            <a:r>
              <a:rPr lang="en-US" sz="1400" dirty="0" smtClean="0"/>
              <a:t>TPD </a:t>
            </a:r>
            <a:r>
              <a:rPr lang="en-US" sz="1400" dirty="0"/>
              <a:t>– 770 </a:t>
            </a:r>
            <a:r>
              <a:rPr lang="en-US" sz="1400" dirty="0" smtClean="0"/>
              <a:t>days</a:t>
            </a:r>
          </a:p>
          <a:p>
            <a:pPr lvl="2"/>
            <a:r>
              <a:rPr lang="en-US" sz="1400" dirty="0"/>
              <a:t>975 </a:t>
            </a:r>
            <a:r>
              <a:rPr lang="en-US" sz="1400" dirty="0" smtClean="0"/>
              <a:t>TPD </a:t>
            </a:r>
            <a:r>
              <a:rPr lang="en-US" sz="1400" dirty="0"/>
              <a:t>– 653 </a:t>
            </a:r>
            <a:r>
              <a:rPr lang="en-US" sz="1400" dirty="0" smtClean="0"/>
              <a:t>days</a:t>
            </a:r>
            <a:endParaRPr lang="en-US" sz="1400" dirty="0"/>
          </a:p>
          <a:p>
            <a:pPr lvl="2"/>
            <a:r>
              <a:rPr lang="en-US" sz="1400" dirty="0" smtClean="0"/>
              <a:t>1042 TPD </a:t>
            </a:r>
            <a:r>
              <a:rPr lang="en-US" sz="1400" dirty="0"/>
              <a:t>– 131 days</a:t>
            </a:r>
          </a:p>
          <a:p>
            <a:pPr lvl="1"/>
            <a:endParaRPr lang="en-US" sz="1600" dirty="0"/>
          </a:p>
          <a:p>
            <a:pPr lvl="0"/>
            <a:endParaRPr lang="en-US" sz="2000" dirty="0"/>
          </a:p>
          <a:p>
            <a:endParaRPr lang="en-US" sz="18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C9437C3-8A75-8843-8D26-B02F6BF3D222}" type="slidenum">
              <a:rPr lang="en-US" smtClean="0">
                <a:solidFill>
                  <a:srgbClr val="0055A4"/>
                </a:solidFill>
              </a:rPr>
              <a:pPr>
                <a:defRPr/>
              </a:pPr>
              <a:t>6</a:t>
            </a:fld>
            <a:endParaRPr lang="en-US" dirty="0">
              <a:solidFill>
                <a:srgbClr val="0055A4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55A4"/>
                </a:solidFill>
              </a:rPr>
              <a:t>October 2018</a:t>
            </a:r>
            <a:endParaRPr lang="en-US" dirty="0">
              <a:solidFill>
                <a:srgbClr val="0055A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1806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Air Quality Permitting (continued)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1800" dirty="0" smtClean="0"/>
              <a:t>“</a:t>
            </a:r>
            <a:r>
              <a:rPr lang="en-US" sz="1800" dirty="0"/>
              <a:t>Paper” increase in hourly PM2.5/PM10 emissions</a:t>
            </a:r>
          </a:p>
          <a:p>
            <a:pPr lvl="1"/>
            <a:r>
              <a:rPr lang="en-US" sz="1600" dirty="0"/>
              <a:t>No current PM2.5 emission limit</a:t>
            </a:r>
          </a:p>
          <a:p>
            <a:pPr lvl="1"/>
            <a:r>
              <a:rPr lang="en-US" sz="1600" dirty="0"/>
              <a:t>Current PM10 emission limit does not include </a:t>
            </a:r>
            <a:r>
              <a:rPr lang="en-US" sz="1600" dirty="0" smtClean="0"/>
              <a:t>condensables</a:t>
            </a:r>
            <a:endParaRPr lang="en-US" sz="1600" dirty="0"/>
          </a:p>
          <a:p>
            <a:pPr lvl="1"/>
            <a:r>
              <a:rPr lang="en-US" sz="1600" dirty="0"/>
              <a:t>Projected maximum hourly emissions based on BACT-based permit limit</a:t>
            </a:r>
          </a:p>
          <a:p>
            <a:pPr lvl="1"/>
            <a:r>
              <a:rPr lang="en-US" sz="1600" dirty="0"/>
              <a:t>Increase resulting from difference between projected maximum hourly and baseline actual emission rates</a:t>
            </a:r>
          </a:p>
          <a:p>
            <a:pPr lvl="1"/>
            <a:r>
              <a:rPr lang="en-US" sz="1600" dirty="0">
                <a:solidFill>
                  <a:schemeClr val="tx1"/>
                </a:solidFill>
              </a:rPr>
              <a:t>Actual </a:t>
            </a:r>
            <a:r>
              <a:rPr lang="en-US" sz="1600" dirty="0" smtClean="0">
                <a:solidFill>
                  <a:schemeClr val="tx1"/>
                </a:solidFill>
              </a:rPr>
              <a:t>hourly PM2.5/PM10 </a:t>
            </a:r>
            <a:r>
              <a:rPr lang="en-US" sz="1600" dirty="0">
                <a:solidFill>
                  <a:schemeClr val="tx1"/>
                </a:solidFill>
              </a:rPr>
              <a:t>emissions will not change as a result of the </a:t>
            </a:r>
            <a:r>
              <a:rPr lang="en-US" sz="1600" dirty="0" smtClean="0">
                <a:solidFill>
                  <a:schemeClr val="tx1"/>
                </a:solidFill>
              </a:rPr>
              <a:t>project  </a:t>
            </a:r>
            <a:endParaRPr lang="en-US" sz="1600" dirty="0">
              <a:solidFill>
                <a:schemeClr val="tx1"/>
              </a:solidFill>
            </a:endParaRPr>
          </a:p>
          <a:p>
            <a:pPr lvl="0"/>
            <a:r>
              <a:rPr lang="en-US" sz="1800" dirty="0"/>
              <a:t>Nitrogen Oxides</a:t>
            </a:r>
          </a:p>
          <a:p>
            <a:pPr lvl="1"/>
            <a:r>
              <a:rPr lang="en-US" sz="1600" dirty="0" smtClean="0"/>
              <a:t>Facility is subject to NOx RACT (Reasonably </a:t>
            </a:r>
            <a:r>
              <a:rPr lang="en-US" sz="1600" dirty="0"/>
              <a:t>Available Control </a:t>
            </a:r>
            <a:r>
              <a:rPr lang="en-US" sz="1600" dirty="0" smtClean="0"/>
              <a:t>Technology) as a Major Source in the Northern VA Ozone Non-attainment area</a:t>
            </a:r>
          </a:p>
          <a:p>
            <a:pPr lvl="1"/>
            <a:r>
              <a:rPr lang="en-US" sz="1600" dirty="0"/>
              <a:t>Final RACT Plan submitted to VADEQ on September 2017</a:t>
            </a:r>
          </a:p>
          <a:p>
            <a:pPr lvl="1"/>
            <a:r>
              <a:rPr lang="en-US" sz="1600" dirty="0" smtClean="0"/>
              <a:t>Separate </a:t>
            </a:r>
            <a:r>
              <a:rPr lang="en-US" sz="1600" dirty="0"/>
              <a:t>from this project, Covanta proposes to install </a:t>
            </a:r>
            <a:r>
              <a:rPr lang="en-US" sz="1600" dirty="0" smtClean="0"/>
              <a:t>Low </a:t>
            </a:r>
            <a:r>
              <a:rPr lang="en-US" sz="1600" dirty="0"/>
              <a:t>NOx </a:t>
            </a:r>
            <a:r>
              <a:rPr lang="en-US" sz="1600" dirty="0" smtClean="0"/>
              <a:t>(</a:t>
            </a:r>
            <a:r>
              <a:rPr lang="en-US" sz="1600" dirty="0"/>
              <a:t>LN</a:t>
            </a:r>
            <a:r>
              <a:rPr lang="en-US" sz="1600" baseline="30000" dirty="0"/>
              <a:t>TM</a:t>
            </a:r>
            <a:r>
              <a:rPr lang="en-US" sz="1600" dirty="0"/>
              <a:t>) </a:t>
            </a:r>
            <a:r>
              <a:rPr lang="en-US" sz="1600" dirty="0" smtClean="0"/>
              <a:t>technology to </a:t>
            </a:r>
            <a:r>
              <a:rPr lang="en-US" sz="1600" dirty="0"/>
              <a:t>meet lower NOx RACT limits</a:t>
            </a:r>
          </a:p>
          <a:p>
            <a:pPr lvl="2"/>
            <a:r>
              <a:rPr lang="en-US" sz="1400" dirty="0"/>
              <a:t>Current limit – 205 ppmdv7 (24-hr avg.)</a:t>
            </a:r>
          </a:p>
          <a:p>
            <a:pPr lvl="2"/>
            <a:r>
              <a:rPr lang="en-US" sz="1400" dirty="0"/>
              <a:t>Proposed limits – 110 ppmdv7 (24-hr avg.) and 90 ppmdv7 (annual avg.)</a:t>
            </a:r>
          </a:p>
          <a:p>
            <a:pPr lvl="2"/>
            <a:r>
              <a:rPr lang="en-US" sz="1400" dirty="0"/>
              <a:t>Schedule – </a:t>
            </a:r>
            <a:r>
              <a:rPr lang="en-US" sz="1400" dirty="0" smtClean="0"/>
              <a:t>First </a:t>
            </a:r>
            <a:r>
              <a:rPr lang="en-US" sz="1400" dirty="0"/>
              <a:t>unit in 4</a:t>
            </a:r>
            <a:r>
              <a:rPr lang="en-US" sz="1400" baseline="30000" dirty="0"/>
              <a:t>th</a:t>
            </a:r>
            <a:r>
              <a:rPr lang="en-US" sz="1400" dirty="0"/>
              <a:t> quarter 2019, </a:t>
            </a:r>
            <a:r>
              <a:rPr lang="en-US" sz="1400" dirty="0" smtClean="0"/>
              <a:t>Second </a:t>
            </a:r>
            <a:r>
              <a:rPr lang="en-US" sz="1400" dirty="0"/>
              <a:t>unit in 4</a:t>
            </a:r>
            <a:r>
              <a:rPr lang="en-US" sz="1400" baseline="30000" dirty="0"/>
              <a:t>th</a:t>
            </a:r>
            <a:r>
              <a:rPr lang="en-US" sz="1400" dirty="0"/>
              <a:t> quarter 2020, </a:t>
            </a:r>
            <a:r>
              <a:rPr lang="en-US" sz="1400" dirty="0" smtClean="0"/>
              <a:t>Third </a:t>
            </a:r>
            <a:r>
              <a:rPr lang="en-US" sz="1400" dirty="0"/>
              <a:t>unit in 4</a:t>
            </a:r>
            <a:r>
              <a:rPr lang="en-US" sz="1400" baseline="30000" dirty="0"/>
              <a:t>th</a:t>
            </a:r>
            <a:r>
              <a:rPr lang="en-US" sz="1400" dirty="0"/>
              <a:t> quarter </a:t>
            </a:r>
            <a:r>
              <a:rPr lang="en-US" sz="1400" dirty="0" smtClean="0"/>
              <a:t>2021*</a:t>
            </a:r>
            <a:endParaRPr lang="en-US" sz="1400" dirty="0"/>
          </a:p>
          <a:p>
            <a:pPr lvl="0"/>
            <a:endParaRPr lang="en-US" sz="2400" dirty="0"/>
          </a:p>
          <a:p>
            <a:endParaRPr lang="en-US" sz="20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C9437C3-8A75-8843-8D26-B02F6BF3D222}" type="slidenum">
              <a:rPr lang="en-US" smtClean="0">
                <a:solidFill>
                  <a:srgbClr val="0055A4"/>
                </a:solidFill>
              </a:rPr>
              <a:pPr>
                <a:defRPr/>
              </a:pPr>
              <a:t>7</a:t>
            </a:fld>
            <a:endParaRPr lang="en-US" dirty="0">
              <a:solidFill>
                <a:srgbClr val="0055A4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09600" y="6518164"/>
            <a:ext cx="3886200" cy="228601"/>
          </a:xfrm>
        </p:spPr>
        <p:txBody>
          <a:bodyPr/>
          <a:lstStyle/>
          <a:p>
            <a:r>
              <a:rPr lang="en-US" dirty="0" smtClean="0">
                <a:solidFill>
                  <a:srgbClr val="0055A4"/>
                </a:solidFill>
              </a:rPr>
              <a:t>*-assumes VADEQ approval of RACT Permit in 2018.</a:t>
            </a:r>
            <a:endParaRPr lang="en-US" dirty="0">
              <a:solidFill>
                <a:srgbClr val="0055A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682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Facility Location Map</a:t>
            </a:r>
            <a:endParaRPr lang="en-US" dirty="0"/>
          </a:p>
        </p:txBody>
      </p:sp>
      <p:pic>
        <p:nvPicPr>
          <p:cNvPr id="9" name="Content Placeholder 8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175215"/>
            <a:ext cx="8839200" cy="504097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C9437C3-8A75-8843-8D26-B02F6BF3D222}" type="slidenum">
              <a:rPr lang="en-US" smtClean="0">
                <a:solidFill>
                  <a:srgbClr val="0055A4"/>
                </a:solidFill>
              </a:rPr>
              <a:pPr>
                <a:defRPr/>
              </a:pPr>
              <a:t>8</a:t>
            </a:fld>
            <a:endParaRPr lang="en-US" dirty="0">
              <a:solidFill>
                <a:srgbClr val="0055A4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09600" y="6518165"/>
            <a:ext cx="2362200" cy="228599"/>
          </a:xfrm>
        </p:spPr>
        <p:txBody>
          <a:bodyPr/>
          <a:lstStyle/>
          <a:p>
            <a:r>
              <a:rPr lang="en-US" dirty="0" smtClean="0">
                <a:solidFill>
                  <a:srgbClr val="0055A4"/>
                </a:solidFill>
              </a:rPr>
              <a:t>Covanta Alexandria/Arlington, Inc.</a:t>
            </a:r>
            <a:endParaRPr lang="en-US" dirty="0">
              <a:solidFill>
                <a:srgbClr val="0055A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8445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Estimated Project Schedule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2138135"/>
              </p:ext>
            </p:extLst>
          </p:nvPr>
        </p:nvGraphicFramePr>
        <p:xfrm>
          <a:off x="152400" y="1197017"/>
          <a:ext cx="8839200" cy="4898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C9437C3-8A75-8843-8D26-B02F6BF3D222}" type="slidenum">
              <a:rPr lang="en-US" smtClean="0">
                <a:solidFill>
                  <a:srgbClr val="0055A4"/>
                </a:solidFill>
              </a:rPr>
              <a:pPr>
                <a:defRPr/>
              </a:pPr>
              <a:t>9</a:t>
            </a:fld>
            <a:endParaRPr lang="en-US" dirty="0">
              <a:solidFill>
                <a:srgbClr val="0055A4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55A4"/>
                </a:solidFill>
              </a:rPr>
              <a:t>October 2018</a:t>
            </a:r>
            <a:endParaRPr lang="en-US" dirty="0">
              <a:solidFill>
                <a:srgbClr val="0055A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7389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Custom 11">
      <a:dk1>
        <a:srgbClr val="000000"/>
      </a:dk1>
      <a:lt1>
        <a:srgbClr val="FFFFFF"/>
      </a:lt1>
      <a:dk2>
        <a:srgbClr val="0055A4"/>
      </a:dk2>
      <a:lt2>
        <a:srgbClr val="439639"/>
      </a:lt2>
      <a:accent1>
        <a:srgbClr val="F8981D"/>
      </a:accent1>
      <a:accent2>
        <a:srgbClr val="0079C1"/>
      </a:accent2>
      <a:accent3>
        <a:srgbClr val="439639"/>
      </a:accent3>
      <a:accent4>
        <a:srgbClr val="0079C1"/>
      </a:accent4>
      <a:accent5>
        <a:srgbClr val="CE7019"/>
      </a:accent5>
      <a:accent6>
        <a:srgbClr val="AB650D"/>
      </a:accent6>
      <a:hlink>
        <a:srgbClr val="0079C1"/>
      </a:hlink>
      <a:folHlink>
        <a:srgbClr val="AFBD2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0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0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lank Presentation">
  <a:themeElements>
    <a:clrScheme name="Custom 11">
      <a:dk1>
        <a:srgbClr val="000000"/>
      </a:dk1>
      <a:lt1>
        <a:srgbClr val="FFFFFF"/>
      </a:lt1>
      <a:dk2>
        <a:srgbClr val="0055A4"/>
      </a:dk2>
      <a:lt2>
        <a:srgbClr val="439639"/>
      </a:lt2>
      <a:accent1>
        <a:srgbClr val="F8981D"/>
      </a:accent1>
      <a:accent2>
        <a:srgbClr val="0079C1"/>
      </a:accent2>
      <a:accent3>
        <a:srgbClr val="439639"/>
      </a:accent3>
      <a:accent4>
        <a:srgbClr val="0079C1"/>
      </a:accent4>
      <a:accent5>
        <a:srgbClr val="CE7019"/>
      </a:accent5>
      <a:accent6>
        <a:srgbClr val="AB650D"/>
      </a:accent6>
      <a:hlink>
        <a:srgbClr val="0079C1"/>
      </a:hlink>
      <a:folHlink>
        <a:srgbClr val="AFBD2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0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0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lank Presentation">
  <a:themeElements>
    <a:clrScheme name="Custom 11">
      <a:dk1>
        <a:srgbClr val="000000"/>
      </a:dk1>
      <a:lt1>
        <a:srgbClr val="FFFFFF"/>
      </a:lt1>
      <a:dk2>
        <a:srgbClr val="0055A4"/>
      </a:dk2>
      <a:lt2>
        <a:srgbClr val="439639"/>
      </a:lt2>
      <a:accent1>
        <a:srgbClr val="F8981D"/>
      </a:accent1>
      <a:accent2>
        <a:srgbClr val="0079C1"/>
      </a:accent2>
      <a:accent3>
        <a:srgbClr val="439639"/>
      </a:accent3>
      <a:accent4>
        <a:srgbClr val="0079C1"/>
      </a:accent4>
      <a:accent5>
        <a:srgbClr val="CE7019"/>
      </a:accent5>
      <a:accent6>
        <a:srgbClr val="AB650D"/>
      </a:accent6>
      <a:hlink>
        <a:srgbClr val="0079C1"/>
      </a:hlink>
      <a:folHlink>
        <a:srgbClr val="AFBD2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0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0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Blank Presentation">
  <a:themeElements>
    <a:clrScheme name="Custom 11">
      <a:dk1>
        <a:srgbClr val="000000"/>
      </a:dk1>
      <a:lt1>
        <a:srgbClr val="FFFFFF"/>
      </a:lt1>
      <a:dk2>
        <a:srgbClr val="0055A4"/>
      </a:dk2>
      <a:lt2>
        <a:srgbClr val="439639"/>
      </a:lt2>
      <a:accent1>
        <a:srgbClr val="F8981D"/>
      </a:accent1>
      <a:accent2>
        <a:srgbClr val="0079C1"/>
      </a:accent2>
      <a:accent3>
        <a:srgbClr val="439639"/>
      </a:accent3>
      <a:accent4>
        <a:srgbClr val="0079C1"/>
      </a:accent4>
      <a:accent5>
        <a:srgbClr val="CE7019"/>
      </a:accent5>
      <a:accent6>
        <a:srgbClr val="AB650D"/>
      </a:accent6>
      <a:hlink>
        <a:srgbClr val="0079C1"/>
      </a:hlink>
      <a:folHlink>
        <a:srgbClr val="AFBD2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0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0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Blank Presentation">
  <a:themeElements>
    <a:clrScheme name="Custom 11">
      <a:dk1>
        <a:srgbClr val="000000"/>
      </a:dk1>
      <a:lt1>
        <a:srgbClr val="FFFFFF"/>
      </a:lt1>
      <a:dk2>
        <a:srgbClr val="0055A4"/>
      </a:dk2>
      <a:lt2>
        <a:srgbClr val="439639"/>
      </a:lt2>
      <a:accent1>
        <a:srgbClr val="F8981D"/>
      </a:accent1>
      <a:accent2>
        <a:srgbClr val="0079C1"/>
      </a:accent2>
      <a:accent3>
        <a:srgbClr val="439639"/>
      </a:accent3>
      <a:accent4>
        <a:srgbClr val="0079C1"/>
      </a:accent4>
      <a:accent5>
        <a:srgbClr val="CE7019"/>
      </a:accent5>
      <a:accent6>
        <a:srgbClr val="AB650D"/>
      </a:accent6>
      <a:hlink>
        <a:srgbClr val="0079C1"/>
      </a:hlink>
      <a:folHlink>
        <a:srgbClr val="AFBD2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0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0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Blank Presentation">
  <a:themeElements>
    <a:clrScheme name="Custom 11">
      <a:dk1>
        <a:srgbClr val="000000"/>
      </a:dk1>
      <a:lt1>
        <a:srgbClr val="FFFFFF"/>
      </a:lt1>
      <a:dk2>
        <a:srgbClr val="0055A4"/>
      </a:dk2>
      <a:lt2>
        <a:srgbClr val="439639"/>
      </a:lt2>
      <a:accent1>
        <a:srgbClr val="F8981D"/>
      </a:accent1>
      <a:accent2>
        <a:srgbClr val="0079C1"/>
      </a:accent2>
      <a:accent3>
        <a:srgbClr val="439639"/>
      </a:accent3>
      <a:accent4>
        <a:srgbClr val="0079C1"/>
      </a:accent4>
      <a:accent5>
        <a:srgbClr val="CE7019"/>
      </a:accent5>
      <a:accent6>
        <a:srgbClr val="AB650D"/>
      </a:accent6>
      <a:hlink>
        <a:srgbClr val="0079C1"/>
      </a:hlink>
      <a:folHlink>
        <a:srgbClr val="AFBD2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0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0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Blank Presentation">
  <a:themeElements>
    <a:clrScheme name="Custom 11">
      <a:dk1>
        <a:srgbClr val="000000"/>
      </a:dk1>
      <a:lt1>
        <a:srgbClr val="FFFFFF"/>
      </a:lt1>
      <a:dk2>
        <a:srgbClr val="0055A4"/>
      </a:dk2>
      <a:lt2>
        <a:srgbClr val="439639"/>
      </a:lt2>
      <a:accent1>
        <a:srgbClr val="F8981D"/>
      </a:accent1>
      <a:accent2>
        <a:srgbClr val="0079C1"/>
      </a:accent2>
      <a:accent3>
        <a:srgbClr val="439639"/>
      </a:accent3>
      <a:accent4>
        <a:srgbClr val="0079C1"/>
      </a:accent4>
      <a:accent5>
        <a:srgbClr val="CE7019"/>
      </a:accent5>
      <a:accent6>
        <a:srgbClr val="AB650D"/>
      </a:accent6>
      <a:hlink>
        <a:srgbClr val="0079C1"/>
      </a:hlink>
      <a:folHlink>
        <a:srgbClr val="AFBD2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0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0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Blank Presentation">
  <a:themeElements>
    <a:clrScheme name="Custom 11">
      <a:dk1>
        <a:srgbClr val="000000"/>
      </a:dk1>
      <a:lt1>
        <a:srgbClr val="FFFFFF"/>
      </a:lt1>
      <a:dk2>
        <a:srgbClr val="0055A4"/>
      </a:dk2>
      <a:lt2>
        <a:srgbClr val="439639"/>
      </a:lt2>
      <a:accent1>
        <a:srgbClr val="F8981D"/>
      </a:accent1>
      <a:accent2>
        <a:srgbClr val="0079C1"/>
      </a:accent2>
      <a:accent3>
        <a:srgbClr val="439639"/>
      </a:accent3>
      <a:accent4>
        <a:srgbClr val="0079C1"/>
      </a:accent4>
      <a:accent5>
        <a:srgbClr val="CE7019"/>
      </a:accent5>
      <a:accent6>
        <a:srgbClr val="AB650D"/>
      </a:accent6>
      <a:hlink>
        <a:srgbClr val="0079C1"/>
      </a:hlink>
      <a:folHlink>
        <a:srgbClr val="AFBD2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0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0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C02F35F8C41B47821D3810BAE63DC3" ma:contentTypeVersion="4" ma:contentTypeDescription="Create a new document." ma:contentTypeScope="" ma:versionID="26c559ca1b5b12009bfafb4d84bd7024">
  <xsd:schema xmlns:xsd="http://www.w3.org/2001/XMLSchema" xmlns:xs="http://www.w3.org/2001/XMLSchema" xmlns:p="http://schemas.microsoft.com/office/2006/metadata/properties" xmlns:ns2="7c463bc9-f8d1-456f-a151-70f270d83399" targetNamespace="http://schemas.microsoft.com/office/2006/metadata/properties" ma:root="true" ma:fieldsID="97de3bb409f3858b462702e5c0feba19" ns2:_="">
    <xsd:import namespace="7c463bc9-f8d1-456f-a151-70f270d83399"/>
    <xsd:element name="properties">
      <xsd:complexType>
        <xsd:sequence>
          <xsd:element name="documentManagement">
            <xsd:complexType>
              <xsd:all>
                <xsd:element ref="ns2:AxSourceListID" minOccurs="0"/>
                <xsd:element ref="ns2:AxSourceItem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463bc9-f8d1-456f-a151-70f270d83399" elementFormDefault="qualified">
    <xsd:import namespace="http://schemas.microsoft.com/office/2006/documentManagement/types"/>
    <xsd:import namespace="http://schemas.microsoft.com/office/infopath/2007/PartnerControls"/>
    <xsd:element name="AxSourceListID" ma:index="7" nillable="true" ma:displayName="AxSourceListID" ma:hidden="true" ma:internalName="AxSourceListID">
      <xsd:simpleType>
        <xsd:restriction base="dms:Unknown"/>
      </xsd:simpleType>
    </xsd:element>
    <xsd:element name="AxSourceItemID" ma:index="8" nillable="true" ma:displayName="AxSourceItemID" ma:hidden="true" ma:internalName="AxSourceItemID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" ma:displayName="Content Type" ma:readOnly="tru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xSourceItemID xmlns="7c463bc9-f8d1-456f-a151-70f270d83399" xsi:nil="true"/>
    <AxSourceListID xmlns="7c463bc9-f8d1-456f-a151-70f270d83399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C1773ED-EFEC-4F73-94CB-A40F50C17B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c463bc9-f8d1-456f-a151-70f270d8339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6EF70F4-2728-42BC-8D1E-C7306AF2D838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7c463bc9-f8d1-456f-a151-70f270d83399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E3075DB-842E-4B1B-A753-313D109FB71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Covanta 2014 4R Presentation Theme</Template>
  <TotalTime>2774</TotalTime>
  <Words>1311</Words>
  <Application>Microsoft Office PowerPoint</Application>
  <PresentationFormat>On-screen Show (4:3)</PresentationFormat>
  <Paragraphs>319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15</vt:i4>
      </vt:variant>
    </vt:vector>
  </HeadingPairs>
  <TitlesOfParts>
    <vt:vector size="30" baseType="lpstr">
      <vt:lpstr>MS PGothic</vt:lpstr>
      <vt:lpstr>MS PGothic</vt:lpstr>
      <vt:lpstr>Arial</vt:lpstr>
      <vt:lpstr>Calibri</vt:lpstr>
      <vt:lpstr>PrimaSansBT-Roman</vt:lpstr>
      <vt:lpstr>Times</vt:lpstr>
      <vt:lpstr>Times New Roman</vt:lpstr>
      <vt:lpstr>Blank Presentation</vt:lpstr>
      <vt:lpstr>1_Blank Presentation</vt:lpstr>
      <vt:lpstr>2_Blank Presentation</vt:lpstr>
      <vt:lpstr>3_Blank Presentation</vt:lpstr>
      <vt:lpstr>4_Blank Presentation</vt:lpstr>
      <vt:lpstr>5_Blank Presentation</vt:lpstr>
      <vt:lpstr>6_Blank Presentation</vt:lpstr>
      <vt:lpstr>7_Blank Presentation</vt:lpstr>
      <vt:lpstr>Article 8 permit application</vt:lpstr>
      <vt:lpstr>Energy-from-Waste Process</vt:lpstr>
      <vt:lpstr>Covanta Alexandria/Arlington, Inc. </vt:lpstr>
      <vt:lpstr>Alexandria/Arlington Energy-from-Waste Facility</vt:lpstr>
      <vt:lpstr>Air Quality Permitting</vt:lpstr>
      <vt:lpstr>Air Quality Permitting (continued) </vt:lpstr>
      <vt:lpstr>Air Quality Permitting (continued) </vt:lpstr>
      <vt:lpstr>Facility Location Map</vt:lpstr>
      <vt:lpstr>Estimated Project Schedule</vt:lpstr>
      <vt:lpstr>PowerPoint Presentation</vt:lpstr>
      <vt:lpstr>Class I Area Assessment</vt:lpstr>
      <vt:lpstr>Class I Area Assessment </vt:lpstr>
      <vt:lpstr>Class I &amp; II Assessments </vt:lpstr>
      <vt:lpstr>BACT Analysis</vt:lpstr>
      <vt:lpstr>PowerPoint Presentation</vt:lpstr>
    </vt:vector>
  </TitlesOfParts>
  <Company>Covanta Energy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Niagara Facility Tour</dc:title>
  <dc:creator>Covanta User</dc:creator>
  <cp:lastModifiedBy>Walsh,Joseph</cp:lastModifiedBy>
  <cp:revision>133</cp:revision>
  <cp:lastPrinted>2018-09-19T13:59:37Z</cp:lastPrinted>
  <dcterms:created xsi:type="dcterms:W3CDTF">2014-03-03T20:30:29Z</dcterms:created>
  <dcterms:modified xsi:type="dcterms:W3CDTF">2018-10-23T11:52:59Z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0x01010071C02F35F8C41B47821D3810BAE63DC3</vt:lpwstr>
  </property>
</Properties>
</file>