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72" r:id="rId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7C35"/>
    <a:srgbClr val="FFFFFF"/>
    <a:srgbClr val="7BCAC6"/>
    <a:srgbClr val="FF3AC6"/>
    <a:srgbClr val="E64F1C"/>
    <a:srgbClr val="FFCC66"/>
    <a:srgbClr val="D9C068"/>
    <a:srgbClr val="17A292"/>
    <a:srgbClr val="6DB2AE"/>
    <a:srgbClr val="BFA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8830" autoAdjust="0"/>
    <p:restoredTop sz="98390" autoAdjust="0"/>
  </p:normalViewPr>
  <p:slideViewPr>
    <p:cSldViewPr snapToGrid="0" snapToObjects="1" showGuides="1">
      <p:cViewPr>
        <p:scale>
          <a:sx n="72" d="100"/>
          <a:sy n="72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48" d="100"/>
          <a:sy n="148" d="100"/>
        </p:scale>
        <p:origin x="-642" y="236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B1F2D5-84CF-1246-BDE0-7B5B4BB1FE20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867839F-2FF2-6C47-903D-6B6935B0C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002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11A5B51-FB57-2446-8DBE-8809C9183E35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2013C22-2D79-E94B-83B7-3A4164C563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29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13C22-2D79-E94B-83B7-3A4164C563D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43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495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139" y="1731884"/>
            <a:ext cx="6269499" cy="1742381"/>
          </a:xfrm>
        </p:spPr>
        <p:txBody>
          <a:bodyPr>
            <a:normAutofit/>
          </a:bodyPr>
          <a:lstStyle>
            <a:lvl1pPr algn="l">
              <a:defRPr sz="4400" b="0">
                <a:solidFill>
                  <a:srgbClr val="517E9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3129" y="3694688"/>
            <a:ext cx="6248509" cy="1270048"/>
          </a:xfrm>
        </p:spPr>
        <p:txBody>
          <a:bodyPr>
            <a:norm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 sz="2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3100" y="-33338"/>
            <a:ext cx="10450513" cy="203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147"/>
            <a:ext cx="7257976" cy="7735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71" y="3429000"/>
            <a:ext cx="8041142" cy="863600"/>
          </a:xfrm>
        </p:spPr>
        <p:txBody>
          <a:bodyPr anchor="t"/>
          <a:lstStyle>
            <a:lvl1pPr algn="l">
              <a:defRPr sz="4000" b="1" cap="none">
                <a:solidFill>
                  <a:srgbClr val="2872A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571" y="4292600"/>
            <a:ext cx="8041142" cy="50618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006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Version 1.3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006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Version 1.3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006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Version 1.3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006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Version 1.3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2006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Version 1.3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006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Version 1.3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/>
          </p:cNvSpPr>
          <p:nvPr userDrawn="1"/>
        </p:nvSpPr>
        <p:spPr bwMode="auto">
          <a:xfrm>
            <a:off x="0" y="260088"/>
            <a:ext cx="9144000" cy="100977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5627"/>
            <a:ext cx="7257976" cy="77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5928"/>
            <a:ext cx="8229600" cy="4562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880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9C542F-6633-DE4E-BD0D-706F73EBE1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0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01752" indent="-342900" algn="l" defTabSz="457200" rtl="0" eaLnBrk="1" latinLnBrk="0" hangingPunct="1">
        <a:spcBef>
          <a:spcPts val="1300"/>
        </a:spcBef>
        <a:buClr>
          <a:srgbClr val="517E93"/>
        </a:buClr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17E93"/>
        </a:buClr>
        <a:buFont typeface="Arial"/>
        <a:buChar char="–"/>
        <a:defRPr sz="2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517E93"/>
        </a:buClr>
        <a:buFont typeface="Arial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517E93"/>
        </a:buClr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517E93"/>
        </a:buClr>
        <a:buFont typeface="Arial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" b="1346"/>
          <a:stretch>
            <a:fillRect/>
          </a:stretch>
        </p:blipFill>
        <p:spPr bwMode="auto">
          <a:xfrm>
            <a:off x="170121" y="4518580"/>
            <a:ext cx="2260835" cy="101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2584019" y="4241780"/>
            <a:ext cx="4061013" cy="129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lnSpc>
                <a:spcPts val="3000"/>
              </a:lnSpc>
              <a:spcBef>
                <a:spcPts val="0"/>
              </a:spcBef>
              <a:buClr>
                <a:srgbClr val="517E93"/>
              </a:buClr>
              <a:buFont typeface="Arial"/>
              <a:buNone/>
              <a:defRPr sz="2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517E93"/>
              </a:buClr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517E93"/>
              </a:buClr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517E93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517E93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488019"/>
            <a:ext cx="9143999" cy="1906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kern="1200">
                <a:solidFill>
                  <a:srgbClr val="517E9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6200"/>
              </a:lnSpc>
            </a:pPr>
            <a:r>
              <a:rPr lang="en-US" altLang="en-US" sz="5400" b="1" dirty="0" smtClean="0">
                <a:solidFill>
                  <a:schemeClr val="accent1"/>
                </a:solidFill>
              </a:rPr>
              <a:t>American Apprenticeships</a:t>
            </a:r>
          </a:p>
          <a:p>
            <a:pPr algn="ctr">
              <a:lnSpc>
                <a:spcPts val="6200"/>
              </a:lnSpc>
            </a:pPr>
            <a:endParaRPr lang="en-US" altLang="en-US" sz="5400" b="1" dirty="0">
              <a:solidFill>
                <a:schemeClr val="accent1"/>
              </a:solidFill>
            </a:endParaRPr>
          </a:p>
          <a:p>
            <a:pPr algn="ctr">
              <a:lnSpc>
                <a:spcPts val="6200"/>
              </a:lnSpc>
            </a:pPr>
            <a:r>
              <a:rPr lang="en-US" altLang="en-US" sz="2800" b="1" dirty="0" smtClean="0">
                <a:solidFill>
                  <a:schemeClr val="accent5">
                    <a:lumMod val="75000"/>
                    <a:lumOff val="25000"/>
                  </a:schemeClr>
                </a:solidFill>
              </a:rPr>
              <a:t>September 1,2017</a:t>
            </a:r>
            <a:br>
              <a:rPr lang="en-US" altLang="en-US" sz="2800" b="1" dirty="0" smtClean="0">
                <a:solidFill>
                  <a:schemeClr val="accent5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8" descr="ORIGINAL LOGO-reb_logo_taglin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303" y="4620501"/>
            <a:ext cx="1680599" cy="1184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0706" y="469023"/>
            <a:ext cx="806993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Core </a:t>
            </a:r>
            <a:r>
              <a:rPr lang="en-US" sz="2800" b="1" dirty="0">
                <a:solidFill>
                  <a:schemeClr val="bg1"/>
                </a:solidFill>
              </a:rPr>
              <a:t>Components of Registered Apprenticeship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93255" y="1524905"/>
            <a:ext cx="8816773" cy="810044"/>
            <a:chOff x="193255" y="1524905"/>
            <a:chExt cx="8816773" cy="810044"/>
          </a:xfrm>
        </p:grpSpPr>
        <p:sp>
          <p:nvSpPr>
            <p:cNvPr id="67" name="Rounded Rectangle 66"/>
            <p:cNvSpPr/>
            <p:nvPr/>
          </p:nvSpPr>
          <p:spPr>
            <a:xfrm>
              <a:off x="193255" y="1524905"/>
              <a:ext cx="8702024" cy="81004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092429" y="1736948"/>
              <a:ext cx="370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</a:rPr>
                <a:t>Employer Involvement Is Integral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21385" y="1683509"/>
              <a:ext cx="44886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</a:t>
              </a:r>
              <a:r>
                <a:rPr lang="en-US" sz="1400" dirty="0" smtClean="0">
                  <a:solidFill>
                    <a:schemeClr val="bg1"/>
                  </a:solidFill>
                </a:rPr>
                <a:t>mployer is the foundation for the RA program and 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is the </a:t>
              </a:r>
              <a:r>
                <a:rPr lang="en-US" sz="1400" u="sng" dirty="0" smtClean="0">
                  <a:solidFill>
                    <a:schemeClr val="bg1"/>
                  </a:solidFill>
                </a:rPr>
                <a:t>provider of  the Work Process</a:t>
              </a:r>
              <a:endParaRPr lang="en-US" sz="1400" u="sng" dirty="0">
                <a:solidFill>
                  <a:schemeClr val="bg1"/>
                </a:solidFill>
              </a:endParaRPr>
            </a:p>
          </p:txBody>
        </p:sp>
        <p:pic>
          <p:nvPicPr>
            <p:cNvPr id="65" name="Picture 64" descr="OEA_Infographic_2_handshake.png"/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232" y="1633368"/>
              <a:ext cx="593118" cy="593118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186944" y="2540748"/>
            <a:ext cx="8968144" cy="810044"/>
            <a:chOff x="210994" y="3304913"/>
            <a:chExt cx="8968144" cy="810044"/>
          </a:xfrm>
        </p:grpSpPr>
        <p:sp>
          <p:nvSpPr>
            <p:cNvPr id="29" name="Rounded Rectangle 28"/>
            <p:cNvSpPr/>
            <p:nvPr/>
          </p:nvSpPr>
          <p:spPr>
            <a:xfrm>
              <a:off x="210994" y="3304913"/>
              <a:ext cx="8702024" cy="810044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 descr="OEA_Infographic_2_pros.png"/>
            <p:cNvPicPr>
              <a:picLocks noChangeAspect="1"/>
            </p:cNvPicPr>
            <p:nvPr/>
          </p:nvPicPr>
          <p:blipFill>
            <a:blip r:embed="rId3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8909" y="3372910"/>
              <a:ext cx="788581" cy="595959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</p:pic>
        <p:sp>
          <p:nvSpPr>
            <p:cNvPr id="37" name="TextBox 36"/>
            <p:cNvSpPr txBox="1"/>
            <p:nvPr/>
          </p:nvSpPr>
          <p:spPr>
            <a:xfrm>
              <a:off x="1081364" y="3495659"/>
              <a:ext cx="59530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</a:rPr>
                <a:t>Structured Work Process (WP) with  Mentoring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988915" y="3372910"/>
              <a:ext cx="31902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Minimum of 2,000 hours</a:t>
              </a:r>
            </a:p>
            <a:p>
              <a:pPr algn="ctr"/>
              <a:r>
                <a:rPr lang="en-US" sz="1400" u="sng" dirty="0" smtClean="0">
                  <a:solidFill>
                    <a:schemeClr val="bg1"/>
                  </a:solidFill>
                </a:rPr>
                <a:t>Structured and Supervised </a:t>
              </a:r>
              <a:endParaRPr lang="en-US" sz="1400" u="sng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186944" y="3593778"/>
            <a:ext cx="8702024" cy="81004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ATR_icons_3_Teacher_tan.png"/>
          <p:cNvPicPr>
            <a:picLocks noChangeAspect="1"/>
          </p:cNvPicPr>
          <p:nvPr/>
        </p:nvPicPr>
        <p:blipFill>
          <a:blip r:embed="rId4" cstate="screen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232" y="3710039"/>
            <a:ext cx="713838" cy="534927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128491" y="3800414"/>
            <a:ext cx="4027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Related Technical  Instruction (RTI)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28257" y="3800414"/>
            <a:ext cx="3970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solidFill>
                  <a:schemeClr val="bg1"/>
                </a:solidFill>
              </a:rPr>
              <a:t>Complements WP- Minimum 150 </a:t>
            </a:r>
            <a:r>
              <a:rPr lang="en-US" sz="1400" b="1" u="sng" dirty="0">
                <a:solidFill>
                  <a:schemeClr val="bg1"/>
                </a:solidFill>
              </a:rPr>
              <a:t>H</a:t>
            </a:r>
            <a:r>
              <a:rPr lang="en-US" sz="1400" b="1" u="sng" dirty="0" smtClean="0">
                <a:solidFill>
                  <a:schemeClr val="bg1"/>
                </a:solidFill>
              </a:rPr>
              <a:t>ours per year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79159" y="4671709"/>
            <a:ext cx="8702024" cy="8100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120707" y="4878345"/>
            <a:ext cx="3432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Rewards for  Skill Gains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91245" y="4906564"/>
            <a:ext cx="4378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Increases in skills brings increases in wages.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58" name="Picture 57" descr="ATR_icons_money_green.png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36" y="4855130"/>
            <a:ext cx="713838" cy="415762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179159" y="5755134"/>
            <a:ext cx="8709522" cy="810044"/>
            <a:chOff x="179159" y="5755134"/>
            <a:chExt cx="8709522" cy="810044"/>
          </a:xfrm>
        </p:grpSpPr>
        <p:sp>
          <p:nvSpPr>
            <p:cNvPr id="68" name="Rounded Rectangle 67"/>
            <p:cNvSpPr/>
            <p:nvPr/>
          </p:nvSpPr>
          <p:spPr>
            <a:xfrm>
              <a:off x="179159" y="5755134"/>
              <a:ext cx="8702024" cy="810044"/>
            </a:xfrm>
            <a:prstGeom prst="roundRect">
              <a:avLst/>
            </a:prstGeom>
            <a:solidFill>
              <a:schemeClr val="accent5">
                <a:lumMod val="90000"/>
                <a:lumOff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75212" y="5961770"/>
              <a:ext cx="37479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</a:rPr>
                <a:t>National Occupational Credential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597082" y="5902678"/>
              <a:ext cx="42915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Nationally </a:t>
              </a:r>
              <a:r>
                <a:rPr lang="en-US" sz="1400" dirty="0" smtClean="0">
                  <a:solidFill>
                    <a:schemeClr val="bg1"/>
                  </a:solidFill>
                </a:rPr>
                <a:t>recognized credential </a:t>
              </a:r>
              <a:r>
                <a:rPr lang="en-US" sz="1400" dirty="0">
                  <a:solidFill>
                    <a:schemeClr val="bg1"/>
                  </a:solidFill>
                </a:rPr>
                <a:t>showing </a:t>
              </a:r>
              <a:r>
                <a:rPr lang="en-US" sz="1400" dirty="0" smtClean="0">
                  <a:solidFill>
                    <a:schemeClr val="bg1"/>
                  </a:solidFill>
                </a:rPr>
                <a:t>job proficiency. Sponsor certifies individual is fully competent for career.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pic>
          <p:nvPicPr>
            <p:cNvPr id="63" name="Picture 62" descr="ATR_icons_3_Certificate_wht-red.png"/>
            <p:cNvPicPr>
              <a:picLocks noChangeAspect="1"/>
            </p:cNvPicPr>
            <p:nvPr/>
          </p:nvPicPr>
          <p:blipFill>
            <a:blip r:embed="rId8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0307" y="5912946"/>
              <a:ext cx="593043" cy="45035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</p:pic>
      </p:grpSp>
      <p:pic>
        <p:nvPicPr>
          <p:cNvPr id="5" name="Picture 4" descr="logoredblueeps-bug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389" y="10496"/>
            <a:ext cx="801651" cy="1240577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179158" y="258636"/>
            <a:ext cx="857741" cy="943994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1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11245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6031</TotalTime>
  <Words>90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Job Center Network Key Findings Report</dc:title>
  <dc:creator>Fernando Medrano</dc:creator>
  <cp:lastModifiedBy>Foley, Sandra (DWD)</cp:lastModifiedBy>
  <cp:revision>479</cp:revision>
  <cp:lastPrinted>2017-02-24T20:17:16Z</cp:lastPrinted>
  <dcterms:created xsi:type="dcterms:W3CDTF">2013-12-19T01:01:27Z</dcterms:created>
  <dcterms:modified xsi:type="dcterms:W3CDTF">2017-07-19T21:44:56Z</dcterms:modified>
</cp:coreProperties>
</file>