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4"/>
  </p:notesMasterIdLst>
  <p:handoutMasterIdLst>
    <p:handoutMasterId r:id="rId15"/>
  </p:handoutMasterIdLst>
  <p:sldIdLst>
    <p:sldId id="729" r:id="rId3"/>
    <p:sldId id="880" r:id="rId4"/>
    <p:sldId id="1189" r:id="rId5"/>
    <p:sldId id="1182" r:id="rId6"/>
    <p:sldId id="1176" r:id="rId7"/>
    <p:sldId id="1183" r:id="rId8"/>
    <p:sldId id="1185" r:id="rId9"/>
    <p:sldId id="1184" r:id="rId10"/>
    <p:sldId id="1188" r:id="rId11"/>
    <p:sldId id="1179" r:id="rId12"/>
    <p:sldId id="1174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70" d="100"/>
          <a:sy n="70" d="100"/>
        </p:scale>
        <p:origin x="-120" y="-936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5889" custLinFactNeighborY="-3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F85405-8EAF-4FE7-8DDC-183CDBDD61EA}" type="presOf" srcId="{7C081D27-E5AB-4D3C-AB1E-ACA9A1C0B469}" destId="{9D9EF86C-1816-42EB-B82B-A76EB1EEC75B}" srcOrd="0" destOrd="0" presId="urn:microsoft.com/office/officeart/2005/8/layout/arrow2"/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5268AE3B-A8B4-40FA-A545-7BEE5C94DB16}" type="presOf" srcId="{61C356CD-5674-42E3-8297-3B315095E45D}" destId="{E61FE7BC-96F4-45B7-B397-8E67C24793D0}" srcOrd="0" destOrd="0" presId="urn:microsoft.com/office/officeart/2005/8/layout/arrow2"/>
    <dgm:cxn modelId="{0229064C-6261-4F30-94BB-870B2929D385}" type="presOf" srcId="{688F2228-C1F7-410B-BDA0-4E316FB63FA3}" destId="{0A8C81B1-4083-45CD-9D23-5B46589AA1A6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67A8A9CB-9D6D-430B-A5B4-EBAB2E8AC0A4}" type="presOf" srcId="{D2EC3C59-DF47-4083-ADFB-BFF8C35D42AA}" destId="{5B377C6D-6A17-434C-A687-F0A553879C05}" srcOrd="0" destOrd="0" presId="urn:microsoft.com/office/officeart/2005/8/layout/arrow2"/>
    <dgm:cxn modelId="{4FE7E90E-026A-4315-8CE3-4298CABB0B4B}" type="presOf" srcId="{F9D5B495-6EB8-4354-8B76-23693A36DD9D}" destId="{AB9BE70E-80EE-420A-81BA-A2B43F1D8A9D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0F8728E3-142E-4A73-8CAB-7124A0222FDB}" type="presParOf" srcId="{9D9EF86C-1816-42EB-B82B-A76EB1EEC75B}" destId="{35DF0C62-7BD8-4140-8541-89316449C2D3}" srcOrd="0" destOrd="0" presId="urn:microsoft.com/office/officeart/2005/8/layout/arrow2"/>
    <dgm:cxn modelId="{2C9EC64A-2D63-4376-B727-DD97D1E04A96}" type="presParOf" srcId="{9D9EF86C-1816-42EB-B82B-A76EB1EEC75B}" destId="{83F91E22-961E-42BA-8274-5D60402280F9}" srcOrd="1" destOrd="0" presId="urn:microsoft.com/office/officeart/2005/8/layout/arrow2"/>
    <dgm:cxn modelId="{FF017FBF-E736-4A5B-81AF-421DEBE24F10}" type="presParOf" srcId="{83F91E22-961E-42BA-8274-5D60402280F9}" destId="{3693D2B2-1641-4B9E-BDC2-95A28601B190}" srcOrd="0" destOrd="0" presId="urn:microsoft.com/office/officeart/2005/8/layout/arrow2"/>
    <dgm:cxn modelId="{85BCB51F-0BC1-452C-ADF2-81CB92F42CE9}" type="presParOf" srcId="{83F91E22-961E-42BA-8274-5D60402280F9}" destId="{0A8C81B1-4083-45CD-9D23-5B46589AA1A6}" srcOrd="1" destOrd="0" presId="urn:microsoft.com/office/officeart/2005/8/layout/arrow2"/>
    <dgm:cxn modelId="{2ED70304-9BE6-4D00-BF0C-5059D4664FB4}" type="presParOf" srcId="{83F91E22-961E-42BA-8274-5D60402280F9}" destId="{AA23D303-B726-4FB8-87BB-916663125B64}" srcOrd="2" destOrd="0" presId="urn:microsoft.com/office/officeart/2005/8/layout/arrow2"/>
    <dgm:cxn modelId="{C6AFB037-4116-4DA8-A71B-1ADB8DF3A528}" type="presParOf" srcId="{83F91E22-961E-42BA-8274-5D60402280F9}" destId="{AB9BE70E-80EE-420A-81BA-A2B43F1D8A9D}" srcOrd="3" destOrd="0" presId="urn:microsoft.com/office/officeart/2005/8/layout/arrow2"/>
    <dgm:cxn modelId="{A378F51A-FA84-4988-9CA3-2473D8B17400}" type="presParOf" srcId="{83F91E22-961E-42BA-8274-5D60402280F9}" destId="{FD3F2BB1-5483-4696-98E8-5ED5D4B3FE9C}" srcOrd="4" destOrd="0" presId="urn:microsoft.com/office/officeart/2005/8/layout/arrow2"/>
    <dgm:cxn modelId="{65BC8969-3E3B-49A6-91E9-F4F7CC9900E7}" type="presParOf" srcId="{83F91E22-961E-42BA-8274-5D60402280F9}" destId="{5B377C6D-6A17-434C-A687-F0A553879C05}" srcOrd="5" destOrd="0" presId="urn:microsoft.com/office/officeart/2005/8/layout/arrow2"/>
    <dgm:cxn modelId="{04B15D0B-9A63-41F8-A5F1-EC3E46564B50}" type="presParOf" srcId="{83F91E22-961E-42BA-8274-5D60402280F9}" destId="{645D228A-C92C-4C67-95A8-402BF046933A}" srcOrd="6" destOrd="0" presId="urn:microsoft.com/office/officeart/2005/8/layout/arrow2"/>
    <dgm:cxn modelId="{358B41D3-AD0C-49E3-BA5E-A5181AB70F0A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25983" y="2704725"/>
          <a:ext cx="2694499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25983" y="2704725"/>
        <a:ext cx="2694499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</a:t>
            </a:r>
            <a:r>
              <a:rPr lang="en-US" altLang="en-US" b="1" dirty="0" smtClean="0">
                <a:solidFill>
                  <a:schemeClr val="accent6"/>
                </a:solidFill>
              </a:rPr>
              <a:t>Professions Licensure</a:t>
            </a:r>
            <a:endParaRPr lang="en-US" altLang="en-US" b="1" dirty="0">
              <a:solidFill>
                <a:schemeClr val="accent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October 19, 2017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dirty="0" smtClean="0"/>
              <a:t>November 16, 2017 </a:t>
            </a:r>
          </a:p>
          <a:p>
            <a:r>
              <a:rPr lang="en-US" sz="2800" dirty="0" smtClean="0"/>
              <a:t>December 21, 2017</a:t>
            </a:r>
          </a:p>
          <a:p>
            <a:r>
              <a:rPr lang="en-US" sz="2800" dirty="0" smtClean="0"/>
              <a:t>January 18, 2018</a:t>
            </a:r>
          </a:p>
          <a:p>
            <a:r>
              <a:rPr lang="en-US" sz="2800" dirty="0" smtClean="0"/>
              <a:t>February 15, 2018</a:t>
            </a:r>
          </a:p>
          <a:p>
            <a:r>
              <a:rPr lang="en-US" sz="2800" dirty="0"/>
              <a:t>March </a:t>
            </a:r>
            <a:r>
              <a:rPr lang="en-US" sz="2800" dirty="0" smtClean="0"/>
              <a:t>15, 2018</a:t>
            </a:r>
          </a:p>
          <a:p>
            <a:r>
              <a:rPr lang="en-US" sz="2800" dirty="0" smtClean="0"/>
              <a:t>April 19, 2018 (school vacation)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5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Next Meeting – November 16, 2017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2:00PM to 5:00PM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@ 250 Washington Street (Boston, MA)	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Review of August 17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meeting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 smtClean="0"/>
              <a:t>Draft Formulary Regulations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sz="2000" i="1" dirty="0" smtClean="0"/>
              <a:t>105 </a:t>
            </a:r>
            <a:r>
              <a:rPr lang="en-US" altLang="en-US" sz="2000" i="1" dirty="0"/>
              <a:t>CMR 720: Drug Formulary </a:t>
            </a:r>
            <a:r>
              <a:rPr lang="en-US" altLang="en-US" sz="2000" i="1" dirty="0" smtClean="0"/>
              <a:t>Commission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SzPct val="75000"/>
              <a:buNone/>
            </a:pPr>
            <a:r>
              <a:rPr lang="en-US" altLang="en-US" sz="2000" i="1" dirty="0" smtClean="0"/>
              <a:t>(</a:t>
            </a:r>
            <a:r>
              <a:rPr lang="en-US" altLang="en-US" sz="2000" i="1" dirty="0"/>
              <a:t>FKA: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Products)</a:t>
            </a:r>
            <a:endParaRPr lang="en-US" altLang="en-US" sz="2000" i="1" dirty="0" smtClean="0"/>
          </a:p>
          <a:p>
            <a:pPr lvl="1">
              <a:spcAft>
                <a:spcPts val="18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Schedule</a:t>
            </a:r>
          </a:p>
          <a:p>
            <a:pPr lvl="1">
              <a:spcAft>
                <a:spcPts val="18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Guidance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Prescriber Education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691417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486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</a:t>
            </a:r>
            <a:r>
              <a:rPr lang="en-US" sz="2000" dirty="0"/>
              <a:t>(</a:t>
            </a:r>
            <a:r>
              <a:rPr lang="en-US" sz="2000" dirty="0" smtClean="0"/>
              <a:t>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f.k.a</a:t>
            </a:r>
            <a:r>
              <a:rPr lang="en-US" sz="2000" dirty="0" smtClean="0"/>
              <a:t>.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guidance, including special substitution considerations, and the requirements and process of 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 (</a:t>
            </a:r>
            <a:r>
              <a:rPr lang="en-US" sz="2000" dirty="0" smtClean="0">
                <a:latin typeface="Times New Roman"/>
                <a:cs typeface="Times New Roman"/>
              </a:rPr>
              <a:t>≈Nov. or Dec.)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</a:t>
            </a:r>
            <a:r>
              <a:rPr lang="en-US" sz="2400" dirty="0" smtClean="0"/>
              <a:t>approximately one month prior to the </a:t>
            </a:r>
            <a:r>
              <a:rPr lang="en-US" sz="2400" dirty="0"/>
              <a:t>regulation, including the draft formulary, </a:t>
            </a:r>
            <a:r>
              <a:rPr lang="en-US" sz="2400" dirty="0" smtClean="0"/>
              <a:t>becoming </a:t>
            </a:r>
            <a:r>
              <a:rPr lang="en-US" sz="2400" dirty="0"/>
              <a:t>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</a:p>
          <a:p>
            <a:r>
              <a:rPr lang="en-US" sz="2400" dirty="0" smtClean="0"/>
              <a:t>Prescriber unavailable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GOAL: Develop a plan to create, or leverage existing, programs for prescriber education.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With content and curriculum that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Informative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Simple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Relevant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r>
              <a:rPr lang="en-US" sz="2400" dirty="0" smtClean="0"/>
              <a:t>Using methods and media that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Convenient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Brief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Inclusive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Engaging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56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Prescriber Education: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opioid crisis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Know your patient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IAD short list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Dispensing considerations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new meaning of “No Substitution”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Coverage and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177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Prescriber Education:</a:t>
            </a:r>
            <a:br>
              <a:rPr lang="en-US" dirty="0" smtClean="0"/>
            </a:b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Too important to ignore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Capture everyone or just the right 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Mandates and exceptions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Appropriate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Entertaining to prevent boredom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Webinar (recorded or live)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Regional </a:t>
            </a:r>
            <a:r>
              <a:rPr lang="en-US" sz="2400" dirty="0"/>
              <a:t>Lecture </a:t>
            </a:r>
            <a:r>
              <a:rPr lang="en-US" sz="2400" dirty="0" smtClean="0"/>
              <a:t>Opportunities (aka “DFC Roadshow”)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Material </a:t>
            </a:r>
            <a:r>
              <a:rPr lang="en-US" sz="2400" dirty="0" smtClean="0"/>
              <a:t>Distribution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140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Prescriber Education:</a:t>
            </a:r>
            <a:br>
              <a:rPr lang="en-US" dirty="0" smtClean="0"/>
            </a:br>
            <a:r>
              <a:rPr lang="en-US" dirty="0" smtClean="0"/>
              <a:t>Freestyle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???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37991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86359</TotalTime>
  <Words>505</Words>
  <Application>Microsoft Office PowerPoint</Application>
  <PresentationFormat>On-screen Show (4:3)</PresentationFormat>
  <Paragraphs>106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Promulgation of Regulation and Formulary</vt:lpstr>
      <vt:lpstr>Formulary Guidance Background</vt:lpstr>
      <vt:lpstr>Prescriber Education</vt:lpstr>
      <vt:lpstr>Prescriber Education: Content</vt:lpstr>
      <vt:lpstr>Prescriber Education: Method</vt:lpstr>
      <vt:lpstr>Prescriber Education: Freestyle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Delaney</dc:creator>
  <cp:lastModifiedBy> Lauren Nelson</cp:lastModifiedBy>
  <cp:revision>2592</cp:revision>
  <cp:lastPrinted>2017-10-05T20:58:56Z</cp:lastPrinted>
  <dcterms:created xsi:type="dcterms:W3CDTF">2001-01-17T15:22:57Z</dcterms:created>
  <dcterms:modified xsi:type="dcterms:W3CDTF">2017-10-10T22:50:47Z</dcterms:modified>
</cp:coreProperties>
</file>