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4"/>
  </p:notesMasterIdLst>
  <p:handoutMasterIdLst>
    <p:handoutMasterId r:id="rId15"/>
  </p:handoutMasterIdLst>
  <p:sldIdLst>
    <p:sldId id="729" r:id="rId3"/>
    <p:sldId id="880" r:id="rId4"/>
    <p:sldId id="1189" r:id="rId5"/>
    <p:sldId id="1182" r:id="rId6"/>
    <p:sldId id="1176" r:id="rId7"/>
    <p:sldId id="1183" r:id="rId8"/>
    <p:sldId id="1185" r:id="rId9"/>
    <p:sldId id="1184" r:id="rId10"/>
    <p:sldId id="1188" r:id="rId11"/>
    <p:sldId id="1179" r:id="rId12"/>
    <p:sldId id="1174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93">
          <p15:clr>
            <a:srgbClr val="A4A3A4"/>
          </p15:clr>
        </p15:guide>
        <p15:guide id="2" pos="32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4" clrIdx="2"/>
  <p:cmAuthor id="3" name="Mundy, Jonathan (DPH)" initials="JMM" lastIdx="1" clrIdx="3"/>
  <p:cmAuthor id="4" name=" DDunn" initials=" DD" lastIdx="9" clrIdx="4"/>
  <p:cmAuthor id="5" name="Thompson, Tyson" initials="TT" lastIdx="2" clrIdx="5">
    <p:extLst/>
  </p:cmAuthor>
  <p:cmAuthor id="6" name="UmassUser" initials="U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00"/>
    <a:srgbClr val="00BC00"/>
    <a:srgbClr val="0000FF"/>
    <a:srgbClr val="FFFF00"/>
    <a:srgbClr val="0066FF"/>
    <a:srgbClr val="0033CC"/>
    <a:srgbClr val="3399FF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484" autoAdjust="0"/>
    <p:restoredTop sz="95608" autoAdjust="0"/>
  </p:normalViewPr>
  <p:slideViewPr>
    <p:cSldViewPr snapToGrid="0" snapToObjects="1">
      <p:cViewPr>
        <p:scale>
          <a:sx n="70" d="100"/>
          <a:sy n="70" d="100"/>
        </p:scale>
        <p:origin x="-120" y="-936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230" y="-72"/>
      </p:cViewPr>
      <p:guideLst>
        <p:guide orient="horz" pos="2930"/>
        <p:guide pos="328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</a:t>
          </a:r>
          <a:r>
            <a:rPr lang="en-US" sz="1400" u="none" dirty="0" smtClean="0"/>
            <a:t>: </a:t>
          </a:r>
          <a:r>
            <a:rPr lang="en-US" sz="1400" dirty="0" smtClean="0"/>
            <a:t>Opioids with a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</a:t>
          </a:r>
          <a:r>
            <a:rPr lang="en-US" sz="1400" u="none" dirty="0" smtClean="0"/>
            <a:t>: Interchangeable Abuse Deterrent Opioids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</a:t>
          </a:r>
          <a:r>
            <a:rPr lang="en-US" sz="1400" u="none" dirty="0" smtClean="0"/>
            <a:t>: “Cross Walk” – Chemically Equivalent Substitutions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Y="-100000" custLinFactNeighborX="-69343" custLinFactNeighborY="-121899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47846" custLinFactNeighborY="-67782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AB9BE70E-80EE-420A-81BA-A2B43F1D8A9D}" type="pres">
      <dgm:prSet presAssocID="{F9D5B495-6EB8-4354-8B76-23693A36DD9D}" presName="textBox4b" presStyleLbl="revTx" presStyleIdx="1" presStyleCnt="4" custScaleX="170086" custScaleY="24711" custLinFactNeighborX="15889" custLinFactNeighborY="-30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F2BB1-5483-4696-98E8-5ED5D4B3FE9C}" type="pres">
      <dgm:prSet presAssocID="{D2EC3C59-DF47-4083-ADFB-BFF8C35D42AA}" presName="bullet4c" presStyleLbl="node1" presStyleIdx="2" presStyleCnt="4" custScaleX="150253" custScaleY="143879" custLinFactX="51036" custLinFactNeighborX="100000" custLinFactNeighborY="-43127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5B377C6D-6A17-434C-A687-F0A553879C05}" type="pres">
      <dgm:prSet presAssocID="{D2EC3C59-DF47-4083-ADFB-BFF8C35D42AA}" presName="textBox4c" presStyleLbl="revTx" presStyleIdx="2" presStyleCnt="4" custScaleX="188837" custScaleY="16247" custLinFactNeighborX="46674" custLinFactNeighborY="-33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44107"/>
      <dgm:spPr/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F85405-8EAF-4FE7-8DDC-183CDBDD61EA}" type="presOf" srcId="{7C081D27-E5AB-4D3C-AB1E-ACA9A1C0B469}" destId="{9D9EF86C-1816-42EB-B82B-A76EB1EEC75B}" srcOrd="0" destOrd="0" presId="urn:microsoft.com/office/officeart/2005/8/layout/arrow2"/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5268AE3B-A8B4-40FA-A545-7BEE5C94DB16}" type="presOf" srcId="{61C356CD-5674-42E3-8297-3B315095E45D}" destId="{E61FE7BC-96F4-45B7-B397-8E67C24793D0}" srcOrd="0" destOrd="0" presId="urn:microsoft.com/office/officeart/2005/8/layout/arrow2"/>
    <dgm:cxn modelId="{0229064C-6261-4F30-94BB-870B2929D385}" type="presOf" srcId="{688F2228-C1F7-410B-BDA0-4E316FB63FA3}" destId="{0A8C81B1-4083-45CD-9D23-5B46589AA1A6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67A8A9CB-9D6D-430B-A5B4-EBAB2E8AC0A4}" type="presOf" srcId="{D2EC3C59-DF47-4083-ADFB-BFF8C35D42AA}" destId="{5B377C6D-6A17-434C-A687-F0A553879C05}" srcOrd="0" destOrd="0" presId="urn:microsoft.com/office/officeart/2005/8/layout/arrow2"/>
    <dgm:cxn modelId="{4FE7E90E-026A-4315-8CE3-4298CABB0B4B}" type="presOf" srcId="{F9D5B495-6EB8-4354-8B76-23693A36DD9D}" destId="{AB9BE70E-80EE-420A-81BA-A2B43F1D8A9D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0F8728E3-142E-4A73-8CAB-7124A0222FDB}" type="presParOf" srcId="{9D9EF86C-1816-42EB-B82B-A76EB1EEC75B}" destId="{35DF0C62-7BD8-4140-8541-89316449C2D3}" srcOrd="0" destOrd="0" presId="urn:microsoft.com/office/officeart/2005/8/layout/arrow2"/>
    <dgm:cxn modelId="{2C9EC64A-2D63-4376-B727-DD97D1E04A96}" type="presParOf" srcId="{9D9EF86C-1816-42EB-B82B-A76EB1EEC75B}" destId="{83F91E22-961E-42BA-8274-5D60402280F9}" srcOrd="1" destOrd="0" presId="urn:microsoft.com/office/officeart/2005/8/layout/arrow2"/>
    <dgm:cxn modelId="{FF017FBF-E736-4A5B-81AF-421DEBE24F10}" type="presParOf" srcId="{83F91E22-961E-42BA-8274-5D60402280F9}" destId="{3693D2B2-1641-4B9E-BDC2-95A28601B190}" srcOrd="0" destOrd="0" presId="urn:microsoft.com/office/officeart/2005/8/layout/arrow2"/>
    <dgm:cxn modelId="{85BCB51F-0BC1-452C-ADF2-81CB92F42CE9}" type="presParOf" srcId="{83F91E22-961E-42BA-8274-5D60402280F9}" destId="{0A8C81B1-4083-45CD-9D23-5B46589AA1A6}" srcOrd="1" destOrd="0" presId="urn:microsoft.com/office/officeart/2005/8/layout/arrow2"/>
    <dgm:cxn modelId="{2ED70304-9BE6-4D00-BF0C-5059D4664FB4}" type="presParOf" srcId="{83F91E22-961E-42BA-8274-5D60402280F9}" destId="{AA23D303-B726-4FB8-87BB-916663125B64}" srcOrd="2" destOrd="0" presId="urn:microsoft.com/office/officeart/2005/8/layout/arrow2"/>
    <dgm:cxn modelId="{C6AFB037-4116-4DA8-A71B-1ADB8DF3A528}" type="presParOf" srcId="{83F91E22-961E-42BA-8274-5D60402280F9}" destId="{AB9BE70E-80EE-420A-81BA-A2B43F1D8A9D}" srcOrd="3" destOrd="0" presId="urn:microsoft.com/office/officeart/2005/8/layout/arrow2"/>
    <dgm:cxn modelId="{A378F51A-FA84-4988-9CA3-2473D8B17400}" type="presParOf" srcId="{83F91E22-961E-42BA-8274-5D60402280F9}" destId="{FD3F2BB1-5483-4696-98E8-5ED5D4B3FE9C}" srcOrd="4" destOrd="0" presId="urn:microsoft.com/office/officeart/2005/8/layout/arrow2"/>
    <dgm:cxn modelId="{65BC8969-3E3B-49A6-91E9-F4F7CC9900E7}" type="presParOf" srcId="{83F91E22-961E-42BA-8274-5D60402280F9}" destId="{5B377C6D-6A17-434C-A687-F0A553879C05}" srcOrd="5" destOrd="0" presId="urn:microsoft.com/office/officeart/2005/8/layout/arrow2"/>
    <dgm:cxn modelId="{04B15D0B-9A63-41F8-A5F1-EC3E46564B50}" type="presParOf" srcId="{83F91E22-961E-42BA-8274-5D60402280F9}" destId="{645D228A-C92C-4C67-95A8-402BF046933A}" srcOrd="6" destOrd="0" presId="urn:microsoft.com/office/officeart/2005/8/layout/arrow2"/>
    <dgm:cxn modelId="{358B41D3-AD0C-49E3-BA5E-A5181AB70F0A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0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244043" y="3029058"/>
          <a:ext cx="350143" cy="35732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042107" y="3513522"/>
          <a:ext cx="2862139" cy="486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</a:t>
          </a:r>
          <a:r>
            <a:rPr lang="en-US" sz="1400" u="none" kern="1200" dirty="0" smtClean="0"/>
            <a:t>: </a:t>
          </a:r>
          <a:r>
            <a:rPr lang="en-US" sz="1400" kern="1200" dirty="0" smtClean="0"/>
            <a:t>Opioids with a Heightened Public Health Risk</a:t>
          </a:r>
          <a:endParaRPr lang="en-US" sz="1400" kern="1200" dirty="0"/>
        </a:p>
      </dsp:txBody>
      <dsp:txXfrm>
        <a:off x="1042107" y="3513522"/>
        <a:ext cx="2862139" cy="486470"/>
      </dsp:txXfrm>
    </dsp:sp>
    <dsp:sp modelId="{AA23D303-B726-4FB8-87BB-916663125B64}">
      <dsp:nvSpPr>
        <dsp:cNvPr id="0" name=""/>
        <dsp:cNvSpPr/>
      </dsp:nvSpPr>
      <dsp:spPr>
        <a:xfrm>
          <a:off x="2741177" y="2118980"/>
          <a:ext cx="465238" cy="473325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2525983" y="2704725"/>
          <a:ext cx="2694499" cy="53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</a:t>
          </a:r>
          <a:r>
            <a:rPr lang="en-US" sz="1400" u="none" kern="1200" dirty="0" smtClean="0"/>
            <a:t>: Interchangeable Abuse Deterrent Opioids</a:t>
          </a:r>
          <a:endParaRPr lang="en-US" sz="1400" u="none" kern="1200" dirty="0"/>
        </a:p>
      </dsp:txBody>
      <dsp:txXfrm>
        <a:off x="2525983" y="2704725"/>
        <a:ext cx="2694499" cy="532447"/>
      </dsp:txXfrm>
    </dsp:sp>
    <dsp:sp modelId="{FD3F2BB1-5483-4696-98E8-5ED5D4B3FE9C}">
      <dsp:nvSpPr>
        <dsp:cNvPr id="0" name=""/>
        <dsp:cNvSpPr/>
      </dsp:nvSpPr>
      <dsp:spPr>
        <a:xfrm>
          <a:off x="4747295" y="1341021"/>
          <a:ext cx="600743" cy="57525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4479525" y="2051886"/>
          <a:ext cx="2991551" cy="473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8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</a:t>
          </a:r>
          <a:r>
            <a:rPr lang="en-US" sz="1400" u="none" kern="1200" dirty="0" smtClean="0"/>
            <a:t>: “Cross Walk” – Chemically Equivalent Substitutions</a:t>
          </a:r>
          <a:endParaRPr lang="en-US" sz="1400" u="none" kern="1200" dirty="0"/>
        </a:p>
      </dsp:txBody>
      <dsp:txXfrm>
        <a:off x="4479525" y="2051886"/>
        <a:ext cx="2991551" cy="473403"/>
      </dsp:txXfrm>
    </dsp:sp>
    <dsp:sp modelId="{645D228A-C92C-4C67-95A8-402BF046933A}">
      <dsp:nvSpPr>
        <dsp:cNvPr id="0" name=""/>
        <dsp:cNvSpPr/>
      </dsp:nvSpPr>
      <dsp:spPr>
        <a:xfrm>
          <a:off x="7109193" y="716001"/>
          <a:ext cx="813607" cy="764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6216586" y="1334309"/>
          <a:ext cx="1584198" cy="338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0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6216586" y="1334309"/>
        <a:ext cx="1584198" cy="3380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6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43" y="6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8831982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43" y="8831982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3" y="4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6988" y="684213"/>
            <a:ext cx="4497387" cy="3373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3633" y="4418398"/>
            <a:ext cx="6155197" cy="388511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8838390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3" y="8838390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Bureau of Health </a:t>
            </a:r>
            <a:r>
              <a:rPr lang="en-US" altLang="en-US" b="1" dirty="0" smtClean="0">
                <a:solidFill>
                  <a:schemeClr val="accent6"/>
                </a:solidFill>
              </a:rPr>
              <a:t>Professions Licensure</a:t>
            </a:r>
            <a:endParaRPr lang="en-US" altLang="en-US" b="1" dirty="0">
              <a:solidFill>
                <a:schemeClr val="accent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chemeClr val="accent6"/>
                </a:solidFill>
              </a:rPr>
              <a:t>October 19, 2017</a:t>
            </a:r>
            <a:endParaRPr lang="en-US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387" y="1518846"/>
            <a:ext cx="7790213" cy="4726379"/>
          </a:xfrm>
        </p:spPr>
        <p:txBody>
          <a:bodyPr numCol="1"/>
          <a:lstStyle/>
          <a:p>
            <a:pPr marL="0" indent="0">
              <a:buNone/>
            </a:pPr>
            <a:r>
              <a:rPr lang="en-US" sz="2800" dirty="0" smtClean="0"/>
              <a:t>Tentative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Thursday Schedule</a:t>
            </a:r>
          </a:p>
          <a:p>
            <a:r>
              <a:rPr lang="en-US" sz="2800" dirty="0" smtClean="0"/>
              <a:t>November 16, 2017 </a:t>
            </a:r>
          </a:p>
          <a:p>
            <a:r>
              <a:rPr lang="en-US" sz="2800" dirty="0" smtClean="0"/>
              <a:t>December 21, 2017</a:t>
            </a:r>
          </a:p>
          <a:p>
            <a:r>
              <a:rPr lang="en-US" sz="2800" dirty="0" smtClean="0"/>
              <a:t>January 18, 2018</a:t>
            </a:r>
          </a:p>
          <a:p>
            <a:r>
              <a:rPr lang="en-US" sz="2800" dirty="0" smtClean="0"/>
              <a:t>February 15, 2018</a:t>
            </a:r>
          </a:p>
          <a:p>
            <a:r>
              <a:rPr lang="en-US" sz="2800" dirty="0"/>
              <a:t>March </a:t>
            </a:r>
            <a:r>
              <a:rPr lang="en-US" sz="2800" dirty="0" smtClean="0"/>
              <a:t>15, 2018</a:t>
            </a:r>
          </a:p>
          <a:p>
            <a:r>
              <a:rPr lang="en-US" sz="2800" dirty="0" smtClean="0"/>
              <a:t>April 19, 2018 (school vacation)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3358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6700"/>
            <a:ext cx="8229600" cy="4584700"/>
          </a:xfrm>
        </p:spPr>
        <p:txBody>
          <a:bodyPr/>
          <a:lstStyle/>
          <a:p>
            <a:r>
              <a:rPr lang="en-US" dirty="0" smtClean="0"/>
              <a:t>Meeting Recap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Next Meeting – November 16, 2017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2:00PM to 5:00PM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@ 250 Washington Street (Boston, MA)	</a:t>
            </a:r>
            <a:r>
              <a:rPr lang="en-US" sz="2400" dirty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9257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5219699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Review of August 17</a:t>
            </a:r>
            <a:r>
              <a:rPr lang="en-US" altLang="en-US" sz="2800" baseline="30000" dirty="0" smtClean="0"/>
              <a:t>th</a:t>
            </a:r>
            <a:r>
              <a:rPr lang="en-US" altLang="en-US" sz="2800" dirty="0" smtClean="0"/>
              <a:t> meeting</a:t>
            </a:r>
          </a:p>
          <a:p>
            <a:pPr>
              <a:spcAft>
                <a:spcPts val="600"/>
              </a:spcAft>
              <a:buSzPct val="75000"/>
            </a:pPr>
            <a:r>
              <a:rPr lang="en-US" altLang="en-US" sz="2800" dirty="0" smtClean="0"/>
              <a:t>Draft Formulary Regulations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r>
              <a:rPr lang="en-US" altLang="en-US" sz="2000" i="1" dirty="0" smtClean="0"/>
              <a:t>105 </a:t>
            </a:r>
            <a:r>
              <a:rPr lang="en-US" altLang="en-US" sz="2000" i="1" dirty="0"/>
              <a:t>CMR 720: Drug Formulary </a:t>
            </a:r>
            <a:r>
              <a:rPr lang="en-US" altLang="en-US" sz="2000" i="1" dirty="0" smtClean="0"/>
              <a:t>Commission 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SzPct val="75000"/>
              <a:buNone/>
            </a:pPr>
            <a:r>
              <a:rPr lang="en-US" altLang="en-US" sz="2000" i="1" dirty="0" smtClean="0"/>
              <a:t>(</a:t>
            </a:r>
            <a:r>
              <a:rPr lang="en-US" altLang="en-US" sz="2000" i="1" dirty="0"/>
              <a:t>FKA: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Products)</a:t>
            </a:r>
            <a:endParaRPr lang="en-US" altLang="en-US" sz="2000" i="1" dirty="0" smtClean="0"/>
          </a:p>
          <a:p>
            <a:pPr lvl="1">
              <a:spcAft>
                <a:spcPts val="18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Schedule</a:t>
            </a:r>
          </a:p>
          <a:p>
            <a:pPr lvl="1">
              <a:spcAft>
                <a:spcPts val="18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Guidance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Prescriber Education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Next Steps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6914178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</a:t>
              </a:r>
              <a:r>
                <a:rPr lang="en-US" sz="1400" dirty="0" smtClean="0"/>
                <a:t>Amended Formulary </a:t>
              </a:r>
              <a:endParaRPr lang="en-US" sz="1400" dirty="0"/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Formulary Review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48631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Promulgation of Regulation and Formulary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49" y="1314450"/>
            <a:ext cx="8658225" cy="509587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Proposed 105 </a:t>
            </a:r>
            <a:r>
              <a:rPr lang="en-US" sz="2000" dirty="0"/>
              <a:t>CMR 720,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Products, </a:t>
            </a:r>
            <a:r>
              <a:rPr lang="en-US" sz="2000" dirty="0" smtClean="0"/>
              <a:t>including draft formulary, as redrafted, to the Public Health Council (PHC)  </a:t>
            </a:r>
            <a:r>
              <a:rPr lang="en-US" sz="2000" dirty="0"/>
              <a:t>(</a:t>
            </a:r>
            <a:r>
              <a:rPr lang="en-US" sz="2000" dirty="0" smtClean="0"/>
              <a:t>11/9/2016)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Public hearing held on proposed changes to regulation (1/19/2017)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DPH staff reviewed comments and further amended, including  the addition of several new DFC approved IADs.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Public hearing held on proposed changes to regulation </a:t>
            </a:r>
            <a:r>
              <a:rPr lang="en-US" sz="2000" dirty="0" smtClean="0"/>
              <a:t>(7/7/</a:t>
            </a:r>
            <a:r>
              <a:rPr lang="en-US" sz="2000" dirty="0"/>
              <a:t>2017</a:t>
            </a:r>
            <a:r>
              <a:rPr lang="en-US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PHC promulgated 105 </a:t>
            </a:r>
            <a:r>
              <a:rPr lang="en-US" sz="2000" dirty="0"/>
              <a:t>CMR 720, </a:t>
            </a:r>
            <a:r>
              <a:rPr lang="en-US" sz="2000" i="1" dirty="0" smtClean="0"/>
              <a:t>Drug Formulary Commission</a:t>
            </a:r>
            <a:r>
              <a:rPr lang="en-US" sz="2000" dirty="0" smtClean="0"/>
              <a:t> (</a:t>
            </a:r>
            <a:r>
              <a:rPr lang="en-US" sz="2000" dirty="0" err="1" smtClean="0"/>
              <a:t>f.k.a</a:t>
            </a:r>
            <a:r>
              <a:rPr lang="en-US" sz="2000" dirty="0" smtClean="0"/>
              <a:t>. </a:t>
            </a:r>
            <a:r>
              <a:rPr lang="en-US" sz="2000" i="1" dirty="0" smtClean="0"/>
              <a:t>List </a:t>
            </a:r>
            <a:r>
              <a:rPr lang="en-US" sz="2000" i="1" dirty="0"/>
              <a:t>of Interchangeable Drug </a:t>
            </a:r>
            <a:r>
              <a:rPr lang="en-US" sz="2000" i="1" dirty="0" smtClean="0"/>
              <a:t>Products), </a:t>
            </a:r>
            <a:r>
              <a:rPr lang="en-US" sz="2000" dirty="0"/>
              <a:t>including draft </a:t>
            </a:r>
            <a:r>
              <a:rPr lang="en-US" sz="2000" dirty="0" smtClean="0"/>
              <a:t>formulary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/>
              <a:t>8</a:t>
            </a:r>
            <a:r>
              <a:rPr lang="en-US" sz="2000" dirty="0" smtClean="0"/>
              <a:t>/</a:t>
            </a:r>
            <a:r>
              <a:rPr lang="en-US" sz="2000" dirty="0"/>
              <a:t>9/</a:t>
            </a:r>
            <a:r>
              <a:rPr lang="en-US" sz="2000" dirty="0" smtClean="0"/>
              <a:t>2017)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Next Steps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Issue guidance, including special substitution considerations, and the requirements and process of substitution.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Review by </a:t>
            </a:r>
            <a:r>
              <a:rPr lang="en-US" sz="2000" dirty="0"/>
              <a:t>Secretary of </a:t>
            </a:r>
            <a:r>
              <a:rPr lang="en-US" sz="2000" dirty="0" smtClean="0"/>
              <a:t>State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/>
              <a:t>Regulation becomes </a:t>
            </a:r>
            <a:r>
              <a:rPr lang="en-US" sz="2000" dirty="0" smtClean="0"/>
              <a:t>effective (</a:t>
            </a:r>
            <a:r>
              <a:rPr lang="en-US" sz="2000" dirty="0" smtClean="0">
                <a:latin typeface="Times New Roman"/>
                <a:cs typeface="Times New Roman"/>
              </a:rPr>
              <a:t>≈Nov. or Dec.)</a:t>
            </a:r>
            <a:r>
              <a:rPr lang="en-US" sz="20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Conduct prescriber education on abuse deterrent substitutes.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910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Formulary Guidance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draft formulary is a tool for prescribers when continuing and initiating the treatment of pain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Guidance will be issued </a:t>
            </a:r>
            <a:r>
              <a:rPr lang="en-US" sz="2400" dirty="0" smtClean="0"/>
              <a:t>approximately one month prior to the </a:t>
            </a:r>
            <a:r>
              <a:rPr lang="en-US" sz="2400" dirty="0"/>
              <a:t>regulation, including the draft formulary, </a:t>
            </a:r>
            <a:r>
              <a:rPr lang="en-US" sz="2400" dirty="0" smtClean="0"/>
              <a:t>becoming </a:t>
            </a:r>
            <a:r>
              <a:rPr lang="en-US" sz="2400" dirty="0"/>
              <a:t>effective.</a:t>
            </a:r>
          </a:p>
          <a:p>
            <a:r>
              <a:rPr lang="en-US" sz="2400" dirty="0" smtClean="0"/>
              <a:t>“</a:t>
            </a:r>
            <a:r>
              <a:rPr lang="en-US" sz="2400" dirty="0"/>
              <a:t>No Substitution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following items on a Schedule II prescription may not be changed by a </a:t>
            </a:r>
            <a:r>
              <a:rPr lang="en-US" sz="2400" dirty="0" smtClean="0"/>
              <a:t>pharmacist, pursuant to applicable DEA rules:</a:t>
            </a:r>
            <a:endParaRPr lang="en-US" sz="2400" dirty="0"/>
          </a:p>
          <a:p>
            <a:pPr lvl="1"/>
            <a:r>
              <a:rPr lang="en-US" sz="2000" dirty="0" smtClean="0"/>
              <a:t>Name </a:t>
            </a:r>
            <a:r>
              <a:rPr lang="en-US" sz="2000" dirty="0"/>
              <a:t>of Patient</a:t>
            </a:r>
          </a:p>
          <a:p>
            <a:pPr lvl="1"/>
            <a:r>
              <a:rPr lang="en-US" sz="2000" dirty="0"/>
              <a:t>Name of the Drug</a:t>
            </a:r>
          </a:p>
          <a:p>
            <a:pPr lvl="1"/>
            <a:r>
              <a:rPr lang="en-US" sz="2000" dirty="0"/>
              <a:t>Name of the Prescriber</a:t>
            </a:r>
          </a:p>
          <a:p>
            <a:pPr lvl="1"/>
            <a:r>
              <a:rPr lang="en-US" sz="2000" dirty="0"/>
              <a:t>Date of the </a:t>
            </a:r>
            <a:r>
              <a:rPr lang="en-US" sz="2000" dirty="0" smtClean="0"/>
              <a:t>Prescription</a:t>
            </a:r>
          </a:p>
          <a:p>
            <a:r>
              <a:rPr lang="en-US" sz="2400" dirty="0" smtClean="0"/>
              <a:t>Prescriber unavailable</a:t>
            </a:r>
            <a:endParaRPr lang="en-US" sz="24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490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Prescriber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GOAL: Develop a plan to create, or leverage existing, programs for prescriber education.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sz="2400" dirty="0" smtClean="0"/>
              <a:t>With content and curriculum that is: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Informative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Simple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Relevant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r>
              <a:rPr lang="en-US" sz="2400" dirty="0" smtClean="0"/>
              <a:t>Using methods and media that are: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Convenient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Brief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Inclusive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Engaging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456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Prescriber Education:</a:t>
            </a:r>
            <a:br>
              <a:rPr lang="en-US" dirty="0" smtClean="0"/>
            </a:br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The opioid crisis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Know your patient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IAD short list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Dispensing considerations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The new meaning of “No Substitution”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Coverage and payment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31775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Prescriber Education:</a:t>
            </a:r>
            <a:br>
              <a:rPr lang="en-US" dirty="0" smtClean="0"/>
            </a:br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Too important to ignore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Capture everyone or just the right ones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Mandates and exceptions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Appropriate length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Entertaining to prevent boredom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Possibilities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CME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Webinar (recorded or live)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Regional </a:t>
            </a:r>
            <a:r>
              <a:rPr lang="en-US" sz="2400" dirty="0"/>
              <a:t>Lecture </a:t>
            </a:r>
            <a:r>
              <a:rPr lang="en-US" sz="2400" dirty="0" smtClean="0"/>
              <a:t>Opportunities (aka “DFC Roadshow”)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Material </a:t>
            </a:r>
            <a:r>
              <a:rPr lang="en-US" sz="2400" dirty="0" smtClean="0"/>
              <a:t>Distribution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1408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Prescriber Education:</a:t>
            </a:r>
            <a:br>
              <a:rPr lang="en-US" dirty="0" smtClean="0"/>
            </a:br>
            <a:r>
              <a:rPr lang="en-US" dirty="0" smtClean="0"/>
              <a:t>Freestyle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 smtClean="0"/>
              <a:t>???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637991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86359</TotalTime>
  <Words>505</Words>
  <Application>Microsoft Office PowerPoint</Application>
  <PresentationFormat>On-screen Show (4:3)</PresentationFormat>
  <Paragraphs>106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Default Design</vt:lpstr>
      <vt:lpstr>Custom Design</vt:lpstr>
      <vt:lpstr>PowerPoint Presentation</vt:lpstr>
      <vt:lpstr>PowerPoint Presentation</vt:lpstr>
      <vt:lpstr>Formulary Review and Evaluation</vt:lpstr>
      <vt:lpstr>Promulgation of Regulation and Formulary</vt:lpstr>
      <vt:lpstr>Formulary Guidance Background</vt:lpstr>
      <vt:lpstr>Prescriber Education</vt:lpstr>
      <vt:lpstr>Prescriber Education: Content</vt:lpstr>
      <vt:lpstr>Prescriber Education: Method</vt:lpstr>
      <vt:lpstr>Prescriber Education: Freestyle</vt:lpstr>
      <vt:lpstr>Meeting Schedule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Delaney</dc:creator>
  <cp:lastModifiedBy> Lauren Nelson</cp:lastModifiedBy>
  <cp:revision>2592</cp:revision>
  <cp:lastPrinted>2017-10-05T20:58:56Z</cp:lastPrinted>
  <dcterms:created xsi:type="dcterms:W3CDTF">2001-01-17T15:22:57Z</dcterms:created>
  <dcterms:modified xsi:type="dcterms:W3CDTF">2017-10-10T22:50:47Z</dcterms:modified>
</cp:coreProperties>
</file>