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64" r:id="rId3"/>
    <p:sldId id="380" r:id="rId4"/>
    <p:sldId id="339" r:id="rId5"/>
    <p:sldId id="381" r:id="rId6"/>
    <p:sldId id="382" r:id="rId7"/>
    <p:sldId id="363" r:id="rId8"/>
    <p:sldId id="365" r:id="rId9"/>
    <p:sldId id="366" r:id="rId10"/>
    <p:sldId id="367" r:id="rId11"/>
    <p:sldId id="368" r:id="rId12"/>
    <p:sldId id="370" r:id="rId13"/>
    <p:sldId id="371" r:id="rId14"/>
    <p:sldId id="372" r:id="rId15"/>
    <p:sldId id="373" r:id="rId16"/>
    <p:sldId id="374" r:id="rId17"/>
    <p:sldId id="375" r:id="rId18"/>
    <p:sldId id="376" r:id="rId19"/>
    <p:sldId id="377" r:id="rId20"/>
    <p:sldId id="378" r:id="rId21"/>
    <p:sldId id="379" r:id="rId2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6034B"/>
    <a:srgbClr val="001998"/>
    <a:srgbClr val="223651"/>
    <a:srgbClr val="139876"/>
    <a:srgbClr val="7D3379"/>
    <a:srgbClr val="53A4CF"/>
    <a:srgbClr val="112638"/>
    <a:srgbClr val="45A78E"/>
    <a:srgbClr val="042B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3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613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6" d="100"/>
          <a:sy n="76" d="100"/>
        </p:scale>
        <p:origin x="361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51798B2-8A4B-2446-B6F0-7A9B9C158E37}" type="datetimeFigureOut">
              <a:rPr lang="en-US" smtClean="0"/>
              <a:pPr/>
              <a:t>8/23/2022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C943C99-E074-C04C-AF52-066428F312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0FE1118-A4E6-2B4A-AF18-287D336DCF6C}" type="datetimeFigureOut">
              <a:rPr lang="en-US" smtClean="0"/>
              <a:pPr/>
              <a:t>8/23/2022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683126A-5919-944C-8385-AD187C64D8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Contact information</a:t>
            </a:r>
          </a:p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7358302" y="-14108"/>
            <a:ext cx="1801089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err="1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  <a:endParaRPr lang="en-US" sz="1000" dirty="0">
              <a:solidFill>
                <a:srgbClr val="042B4A"/>
              </a:solidFill>
              <a:latin typeface="+mn-lt"/>
              <a:cs typeface="Calibri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2579F-9FF5-4201-872C-7348138282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5324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184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3"/>
            <a:ext cx="7131050" cy="9410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5" r:id="rId5"/>
    <p:sldLayoutId id="2147483659" r:id="rId6"/>
    <p:sldLayoutId id="2147483653" r:id="rId7"/>
    <p:sldLayoutId id="2147483660" r:id="rId8"/>
    <p:sldLayoutId id="2147483654" r:id="rId9"/>
    <p:sldLayoutId id="2147483663" r:id="rId10"/>
    <p:sldLayoutId id="2147483664" r:id="rId11"/>
    <p:sldLayoutId id="2147483656" r:id="rId12"/>
    <p:sldLayoutId id="2147483662" r:id="rId13"/>
    <p:sldLayoutId id="2147483661" r:id="rId14"/>
    <p:sldLayoutId id="2147483666" r:id="rId15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MassGov@service-now.com" TargetMode="Externa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name.lastname@detma.org" TargetMode="External"/><Relationship Id="rId2" Type="http://schemas.openxmlformats.org/officeDocument/2006/relationships/hyperlink" Target="https://myapplications.microsoft.com/" TargetMode="Externa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57250" y="934325"/>
            <a:ext cx="7429500" cy="1020688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sz="2400" dirty="0"/>
              <a:t>How to Use</a:t>
            </a:r>
            <a:br>
              <a:rPr lang="en-US" sz="7200" dirty="0"/>
            </a:br>
            <a:r>
              <a:rPr lang="en-US" sz="7200" dirty="0"/>
              <a:t>MOSES AppStream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sz="3200" dirty="0"/>
              <a:t>Replacement for Amazon WorkSpaces (AWS) for non-state staff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57200" y="3870325"/>
            <a:ext cx="5035550" cy="297677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dirty="0">
                <a:latin typeface="Calibri"/>
                <a:cs typeface="Calibri"/>
              </a:rPr>
              <a:t>August 12, 2022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532" y="5019792"/>
            <a:ext cx="4541178" cy="1359739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FBC0E79C-C996-43A8-A45C-22A5BFA733F7}"/>
              </a:ext>
            </a:extLst>
          </p:cNvPr>
          <p:cNvSpPr txBox="1"/>
          <p:nvPr/>
        </p:nvSpPr>
        <p:spPr>
          <a:xfrm>
            <a:off x="89211" y="6412924"/>
            <a:ext cx="90547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/>
            <a:r>
              <a:rPr lang="en-US" sz="900" i="1" dirty="0">
                <a:solidFill>
                  <a:schemeClr val="accent6"/>
                </a:solidFill>
                <a:ea typeface="+mn-lt"/>
                <a:cs typeface="+mn-lt"/>
              </a:rPr>
              <a:t>MassHire Programs &amp; Services are funded in full by US Department of Labor (USDOL) Employment and Training Administration grants. (Additional details furnished upon request.)</a:t>
            </a:r>
            <a:endParaRPr lang="en-US" sz="900" dirty="0">
              <a:solidFill>
                <a:schemeClr val="accent6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71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AppStream Interface</a:t>
            </a:r>
            <a:endParaRPr lang="en-US" alt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A931AD1-2E09-4F2A-8F74-A17B12048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9" y="1256288"/>
            <a:ext cx="9130771" cy="495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898883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Resizing the View</a:t>
            </a:r>
            <a:endParaRPr lang="en-US" alt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6022F33-B35F-43BD-BDC3-45A04D212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88" y="1795152"/>
            <a:ext cx="4263436" cy="10953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D3ED595-4C03-4E77-9A83-61F7A4922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8034" y="1355325"/>
            <a:ext cx="4288426" cy="31372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490E10-8E82-480A-87C0-17AA00E087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564" y="4851419"/>
            <a:ext cx="4263436" cy="111882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4A667C7-20EC-4379-A4D6-16A43D6B6A51}"/>
              </a:ext>
            </a:extLst>
          </p:cNvPr>
          <p:cNvSpPr txBox="1"/>
          <p:nvPr/>
        </p:nvSpPr>
        <p:spPr>
          <a:xfrm>
            <a:off x="578498" y="1447170"/>
            <a:ext cx="46513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Resize/change screen resolution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6C9034-A98C-48E8-BF9D-4C4005F69F76}"/>
              </a:ext>
            </a:extLst>
          </p:cNvPr>
          <p:cNvSpPr txBox="1"/>
          <p:nvPr/>
        </p:nvSpPr>
        <p:spPr>
          <a:xfrm>
            <a:off x="578498" y="4344752"/>
            <a:ext cx="46513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Toggle full screen</a:t>
            </a:r>
          </a:p>
        </p:txBody>
      </p:sp>
    </p:spTree>
    <p:extLst>
      <p:ext uri="{BB962C8B-B14F-4D97-AF65-F5344CB8AC3E}">
        <p14:creationId xmlns:p14="http://schemas.microsoft.com/office/powerpoint/2010/main" val="2144419918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Switching Applications</a:t>
            </a:r>
            <a:endParaRPr lang="en-US" alt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1C0CB8-2AAC-4679-988A-8DBF0694B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918" y="1960968"/>
            <a:ext cx="5514975" cy="1057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66FD9E-41E2-40E6-8F87-C24122405F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333" y="3218383"/>
            <a:ext cx="8610147" cy="241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675948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Printing</a:t>
            </a:r>
            <a:endParaRPr lang="en-US" alt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6ED90B-5484-4481-9BA9-D59912052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680" y="3896092"/>
            <a:ext cx="5013007" cy="21726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0C4D3AD-C040-4816-A9CF-AB29D9F67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" y="1522424"/>
            <a:ext cx="8717280" cy="35283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One extra step from normal – </a:t>
            </a:r>
          </a:p>
          <a:p>
            <a:r>
              <a:rPr lang="en-US" dirty="0">
                <a:solidFill>
                  <a:schemeClr val="accent6"/>
                </a:solidFill>
              </a:rPr>
              <a:t>Choose DCV Printer (should be the default any time you print)</a:t>
            </a:r>
          </a:p>
          <a:p>
            <a:r>
              <a:rPr lang="en-US" dirty="0">
                <a:solidFill>
                  <a:schemeClr val="accent6"/>
                </a:solidFill>
              </a:rPr>
              <a:t>Print job opens in a NEW browser tab (outside AppStream)</a:t>
            </a:r>
          </a:p>
        </p:txBody>
      </p:sp>
    </p:spTree>
    <p:extLst>
      <p:ext uri="{BB962C8B-B14F-4D97-AF65-F5344CB8AC3E}">
        <p14:creationId xmlns:p14="http://schemas.microsoft.com/office/powerpoint/2010/main" val="1944255512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Printing – cont.</a:t>
            </a:r>
            <a:endParaRPr lang="en-US" altLang="en-US" sz="24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00DE7CA-353A-4EC3-945C-677DA8D9B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55626"/>
            <a:ext cx="9107974" cy="2243093"/>
          </a:xfrm>
          <a:prstGeom prst="rect">
            <a:avLst/>
          </a:prstGeom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D5A498DA-C2E3-48FA-A3B9-DFB637574329}"/>
              </a:ext>
            </a:extLst>
          </p:cNvPr>
          <p:cNvSpPr/>
          <p:nvPr/>
        </p:nvSpPr>
        <p:spPr>
          <a:xfrm>
            <a:off x="8367303" y="3136992"/>
            <a:ext cx="589084" cy="58908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E05D33-BE2F-4D38-B443-DCAF248649E0}"/>
              </a:ext>
            </a:extLst>
          </p:cNvPr>
          <p:cNvSpPr txBox="1"/>
          <p:nvPr/>
        </p:nvSpPr>
        <p:spPr>
          <a:xfrm>
            <a:off x="129773" y="1534340"/>
            <a:ext cx="4025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</a:rPr>
              <a:t>1. Print job opens in NEW TAB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1F990D76-E891-4FF7-804C-09C32B34DF8B}"/>
              </a:ext>
            </a:extLst>
          </p:cNvPr>
          <p:cNvSpPr/>
          <p:nvPr/>
        </p:nvSpPr>
        <p:spPr>
          <a:xfrm rot="1574862">
            <a:off x="1384715" y="2080552"/>
            <a:ext cx="351692" cy="70485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64847EC3-C4AA-49E3-AE73-B0A30A390FC7}"/>
              </a:ext>
            </a:extLst>
          </p:cNvPr>
          <p:cNvSpPr/>
          <p:nvPr/>
        </p:nvSpPr>
        <p:spPr>
          <a:xfrm rot="20377990">
            <a:off x="2139007" y="2064107"/>
            <a:ext cx="351692" cy="70485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8AE85F7-0F3F-451F-9C48-D35C2B9AE951}"/>
              </a:ext>
            </a:extLst>
          </p:cNvPr>
          <p:cNvSpPr txBox="1"/>
          <p:nvPr/>
        </p:nvSpPr>
        <p:spPr>
          <a:xfrm>
            <a:off x="5712212" y="1464027"/>
            <a:ext cx="3508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</a:rPr>
              <a:t>2. Click Print again here</a:t>
            </a:r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DBCBF352-6B3F-46F5-B5A8-7A58DDDBDD69}"/>
              </a:ext>
            </a:extLst>
          </p:cNvPr>
          <p:cNvSpPr/>
          <p:nvPr/>
        </p:nvSpPr>
        <p:spPr>
          <a:xfrm rot="19841032">
            <a:off x="7803150" y="1797998"/>
            <a:ext cx="679302" cy="1564907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E094F71-E48B-4D5B-8881-70E4E1D30788}"/>
              </a:ext>
            </a:extLst>
          </p:cNvPr>
          <p:cNvSpPr/>
          <p:nvPr/>
        </p:nvSpPr>
        <p:spPr>
          <a:xfrm>
            <a:off x="3057905" y="2669393"/>
            <a:ext cx="454269" cy="45426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047708C2-1709-49FD-BBC2-F4DA5C91031C}"/>
              </a:ext>
            </a:extLst>
          </p:cNvPr>
          <p:cNvSpPr/>
          <p:nvPr/>
        </p:nvSpPr>
        <p:spPr>
          <a:xfrm rot="4295575">
            <a:off x="3557139" y="2459545"/>
            <a:ext cx="313094" cy="431266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382E40-35E6-4012-B74F-A56050DD72DA}"/>
              </a:ext>
            </a:extLst>
          </p:cNvPr>
          <p:cNvSpPr txBox="1"/>
          <p:nvPr/>
        </p:nvSpPr>
        <p:spPr>
          <a:xfrm>
            <a:off x="3859757" y="2293961"/>
            <a:ext cx="3704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</a:rPr>
              <a:t>3. Click </a:t>
            </a:r>
            <a:r>
              <a:rPr lang="en-US" sz="2400" b="1" u="sng" dirty="0">
                <a:solidFill>
                  <a:schemeClr val="accent6"/>
                </a:solidFill>
              </a:rPr>
              <a:t>this</a:t>
            </a:r>
            <a:r>
              <a:rPr lang="en-US" sz="2400" b="1" dirty="0">
                <a:solidFill>
                  <a:schemeClr val="accent6"/>
                </a:solidFill>
              </a:rPr>
              <a:t> X when done</a:t>
            </a:r>
          </a:p>
        </p:txBody>
      </p:sp>
    </p:spTree>
    <p:extLst>
      <p:ext uri="{BB962C8B-B14F-4D97-AF65-F5344CB8AC3E}">
        <p14:creationId xmlns:p14="http://schemas.microsoft.com/office/powerpoint/2010/main" val="1235694860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Ending the Session</a:t>
            </a:r>
            <a:endParaRPr lang="en-US" alt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6CC6840-477A-4E6A-8CEF-A4910CC08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135" y="3771899"/>
            <a:ext cx="5034422" cy="2206870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D797D28-DFBF-427B-BA65-9983ABEAD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657504"/>
            <a:ext cx="86868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Inactivity timeout: 30 minutes</a:t>
            </a:r>
          </a:p>
          <a:p>
            <a:r>
              <a:rPr lang="en-US" dirty="0">
                <a:solidFill>
                  <a:schemeClr val="accent6"/>
                </a:solidFill>
              </a:rPr>
              <a:t>Screen times out after 15 but you can sign back in to retrieve your session</a:t>
            </a:r>
          </a:p>
          <a:p>
            <a:r>
              <a:rPr lang="en-US" dirty="0">
                <a:solidFill>
                  <a:schemeClr val="accent6"/>
                </a:solidFill>
              </a:rPr>
              <a:t>Please end your session by clicking the person icon &gt; End session</a:t>
            </a:r>
          </a:p>
        </p:txBody>
      </p:sp>
    </p:spTree>
    <p:extLst>
      <p:ext uri="{BB962C8B-B14F-4D97-AF65-F5344CB8AC3E}">
        <p14:creationId xmlns:p14="http://schemas.microsoft.com/office/powerpoint/2010/main" val="4274446996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Easing the transition</a:t>
            </a:r>
            <a:endParaRPr lang="en-US" altLang="en-US" sz="24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D797D28-DFBF-427B-BA65-9983ABEAD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4328"/>
            <a:ext cx="8686800" cy="414934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Create a shortcut icon directly to the Office 365 apps portal</a:t>
            </a:r>
            <a:br>
              <a:rPr lang="en-US" dirty="0">
                <a:solidFill>
                  <a:schemeClr val="accent6"/>
                </a:solidFill>
              </a:rPr>
            </a:br>
            <a:r>
              <a:rPr lang="en-US" dirty="0">
                <a:solidFill>
                  <a:schemeClr val="accent6"/>
                </a:solidFill>
              </a:rPr>
              <a:t>(See “How to Create a Shortcut to AppStream for MOSES” guide)</a:t>
            </a:r>
          </a:p>
          <a:p>
            <a:r>
              <a:rPr lang="en-US" dirty="0">
                <a:solidFill>
                  <a:schemeClr val="accent6"/>
                </a:solidFill>
              </a:rPr>
              <a:t>Use a different browser or Incognito/Private Mode if you already use another account for Office 365 apps</a:t>
            </a:r>
          </a:p>
          <a:p>
            <a:r>
              <a:rPr lang="en-US" dirty="0">
                <a:solidFill>
                  <a:schemeClr val="accent6"/>
                </a:solidFill>
              </a:rPr>
              <a:t>Remember that your state DETMA account has a SEPARATE password from MOSES, and can be changed, locked, and reset separately from your MOSES password</a:t>
            </a:r>
          </a:p>
          <a:p>
            <a:r>
              <a:rPr lang="en-US" dirty="0">
                <a:solidFill>
                  <a:schemeClr val="accent6"/>
                </a:solidFill>
              </a:rPr>
              <a:t>Look for a browser window called “Amazon AppStream 2” on your taskbar, NOT the AWS logo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CC6303-282E-45DF-B696-8240DA347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063" y="1855074"/>
            <a:ext cx="871328" cy="11235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955491-EF74-46EF-8D65-B0896203A6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7235" y="2894597"/>
            <a:ext cx="1100984" cy="7956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5BA73E-6B0A-498D-8145-334A94EE24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544" y="5327790"/>
            <a:ext cx="8218329" cy="79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312829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Your not-so-new DETMA account</a:t>
            </a:r>
            <a:endParaRPr lang="en-US" altLang="en-US" sz="24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D797D28-DFBF-427B-BA65-9983ABEAD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50271"/>
            <a:ext cx="8686800" cy="414934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You already have a DETMA account that you use to sign into Amazon WorkSpaces</a:t>
            </a:r>
          </a:p>
          <a:p>
            <a:r>
              <a:rPr lang="en-US" dirty="0">
                <a:solidFill>
                  <a:schemeClr val="accent6"/>
                </a:solidFill>
              </a:rPr>
              <a:t>You will log in to Applications Portal with the full username (looks like an email address) – you probably haven’t used this name before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Short name for AWS: LBooker2 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Full name for AppStream: Lukas.Booker2@detma.org</a:t>
            </a:r>
          </a:p>
          <a:p>
            <a:r>
              <a:rPr lang="en-US" dirty="0">
                <a:solidFill>
                  <a:schemeClr val="accent6"/>
                </a:solidFill>
              </a:rPr>
              <a:t>Don’t worry, this doesn’t give you another mailbox to check</a:t>
            </a:r>
          </a:p>
          <a:p>
            <a:r>
              <a:rPr lang="en-US" dirty="0">
                <a:solidFill>
                  <a:schemeClr val="accent6"/>
                </a:solidFill>
              </a:rPr>
              <a:t>Don’t give this out, you can’t be reached at this email address</a:t>
            </a:r>
          </a:p>
        </p:txBody>
      </p:sp>
    </p:spTree>
    <p:extLst>
      <p:ext uri="{BB962C8B-B14F-4D97-AF65-F5344CB8AC3E}">
        <p14:creationId xmlns:p14="http://schemas.microsoft.com/office/powerpoint/2010/main" val="3155357649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Setting up MFA</a:t>
            </a:r>
            <a:endParaRPr lang="en-US" altLang="en-US" sz="24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D797D28-DFBF-427B-BA65-9983ABEAD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4328"/>
            <a:ext cx="9006840" cy="484835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When your AppStream access is ready, you will receive an email with instructions &amp; a link to set up multi-factor authentication (MFA)</a:t>
            </a:r>
          </a:p>
          <a:p>
            <a:r>
              <a:rPr lang="en-US" dirty="0">
                <a:solidFill>
                  <a:schemeClr val="accent6"/>
                </a:solidFill>
              </a:rPr>
              <a:t>MFA can be performed via: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Prompt from Microsoft Authenticator (easiest!)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Text message to your cellphone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Phone call to your cellphone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Phone call to a desk phone/landline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Code from another authentication app</a:t>
            </a:r>
          </a:p>
          <a:p>
            <a:r>
              <a:rPr lang="en-US" dirty="0">
                <a:solidFill>
                  <a:schemeClr val="accent6"/>
                </a:solidFill>
              </a:rPr>
              <a:t>Get a head start by downloading the Microsoft Authenticator app on your smartphone: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Play Store (Android)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App Store (Apple/iPhone)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363EA9-113E-4D06-93B6-BC5315F5F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3462" y="4984051"/>
            <a:ext cx="1087555" cy="11002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B51187-0E7D-4B4E-B08F-B44C52E8D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1944" y="2377440"/>
            <a:ext cx="2763935" cy="160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991573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Setting up MFA- cont.</a:t>
            </a:r>
            <a:endParaRPr lang="en-US" altLang="en-US" sz="24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D797D28-DFBF-427B-BA65-9983ABEAD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690179"/>
            <a:ext cx="9006840" cy="48483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Many Career Centers and agencies are already using Microsoft accounts for services such as Office 365</a:t>
            </a:r>
          </a:p>
          <a:p>
            <a:r>
              <a:rPr lang="en-US" dirty="0">
                <a:solidFill>
                  <a:schemeClr val="accent6"/>
                </a:solidFill>
              </a:rPr>
              <a:t>You will NOT see AppStream if you’re not logged in to your DETMA account</a:t>
            </a:r>
          </a:p>
          <a:p>
            <a:r>
              <a:rPr lang="en-US" dirty="0">
                <a:solidFill>
                  <a:schemeClr val="accent6"/>
                </a:solidFill>
              </a:rPr>
              <a:t>Check by clicking the initials</a:t>
            </a:r>
            <a:br>
              <a:rPr lang="en-US" dirty="0">
                <a:solidFill>
                  <a:schemeClr val="accent6"/>
                </a:solidFill>
              </a:rPr>
            </a:br>
            <a:r>
              <a:rPr lang="en-US" dirty="0">
                <a:solidFill>
                  <a:schemeClr val="accent6"/>
                </a:solidFill>
              </a:rPr>
              <a:t>circle in the top-right corner</a:t>
            </a:r>
          </a:p>
          <a:p>
            <a:r>
              <a:rPr lang="en-US" dirty="0">
                <a:solidFill>
                  <a:schemeClr val="accent6"/>
                </a:solidFill>
              </a:rPr>
              <a:t>Make sure the email is</a:t>
            </a:r>
            <a:br>
              <a:rPr lang="en-US" dirty="0">
                <a:solidFill>
                  <a:schemeClr val="accent6"/>
                </a:solidFill>
              </a:rPr>
            </a:br>
            <a:r>
              <a:rPr lang="en-US" dirty="0">
                <a:solidFill>
                  <a:schemeClr val="accent6"/>
                </a:solidFill>
              </a:rPr>
              <a:t>@detma.org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D4D030-6067-48B6-A2A0-39001B2D6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87305"/>
            <a:ext cx="3754438" cy="3015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1805254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7369780A-8A54-45C5-9F65-D0FCB570636C}"/>
              </a:ext>
            </a:extLst>
          </p:cNvPr>
          <p:cNvSpPr/>
          <p:nvPr/>
        </p:nvSpPr>
        <p:spPr>
          <a:xfrm>
            <a:off x="960590" y="4301952"/>
            <a:ext cx="7388695" cy="7679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53981B-A047-4338-BF54-97744E7A7925}"/>
              </a:ext>
            </a:extLst>
          </p:cNvPr>
          <p:cNvSpPr txBox="1"/>
          <p:nvPr/>
        </p:nvSpPr>
        <p:spPr>
          <a:xfrm>
            <a:off x="1531414" y="4286991"/>
            <a:ext cx="658359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000" dirty="0">
                <a:solidFill>
                  <a:schemeClr val="accent6"/>
                </a:solidFill>
              </a:rPr>
              <a:t>Both this training deck and the recording will be shared early next week</a:t>
            </a:r>
            <a:r>
              <a:rPr lang="en-US" sz="2000" dirty="0">
                <a:solidFill>
                  <a:srgbClr val="032B4A"/>
                </a:solidFill>
              </a:rPr>
              <a:t> </a:t>
            </a:r>
            <a:endParaRPr lang="en-US" sz="2000" dirty="0">
              <a:solidFill>
                <a:srgbClr val="032B4A"/>
              </a:solidFill>
              <a:ea typeface="+mn-lt"/>
              <a:cs typeface="+mn-lt"/>
            </a:endParaRPr>
          </a:p>
          <a:p>
            <a:endParaRPr lang="en-US" sz="2000" b="1" dirty="0">
              <a:solidFill>
                <a:srgbClr val="032B4A"/>
              </a:solidFill>
              <a:cs typeface="Calibri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82599FA-3F93-4399-8610-31B6C6F919F4}"/>
              </a:ext>
            </a:extLst>
          </p:cNvPr>
          <p:cNvSpPr/>
          <p:nvPr/>
        </p:nvSpPr>
        <p:spPr>
          <a:xfrm>
            <a:off x="471348" y="4283180"/>
            <a:ext cx="879960" cy="822193"/>
          </a:xfrm>
          <a:prstGeom prst="ellipse">
            <a:avLst/>
          </a:prstGeom>
          <a:solidFill>
            <a:schemeClr val="bg1"/>
          </a:solidFill>
          <a:ln w="57150">
            <a:solidFill>
              <a:srgbClr val="0537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9389" y="221381"/>
            <a:ext cx="7661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Housekeeping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8880C93-AD87-4C1B-A826-21E9E5EFAB8D}"/>
              </a:ext>
            </a:extLst>
          </p:cNvPr>
          <p:cNvSpPr/>
          <p:nvPr/>
        </p:nvSpPr>
        <p:spPr>
          <a:xfrm>
            <a:off x="952731" y="1314774"/>
            <a:ext cx="7398718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63A8C3E-1F2B-47DF-B70A-966055595E12}"/>
              </a:ext>
            </a:extLst>
          </p:cNvPr>
          <p:cNvSpPr/>
          <p:nvPr/>
        </p:nvSpPr>
        <p:spPr>
          <a:xfrm>
            <a:off x="481763" y="1294800"/>
            <a:ext cx="952454" cy="774104"/>
          </a:xfrm>
          <a:prstGeom prst="ellipse">
            <a:avLst/>
          </a:prstGeom>
          <a:solidFill>
            <a:schemeClr val="bg1"/>
          </a:solidFill>
          <a:ln w="57150">
            <a:solidFill>
              <a:srgbClr val="0537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Graphic 23" descr="Mute ringer">
            <a:extLst>
              <a:ext uri="{FF2B5EF4-FFF2-40B4-BE49-F238E27FC236}">
                <a16:creationId xmlns:a16="http://schemas.microsoft.com/office/drawing/2014/main" id="{6831D77D-8461-4FB9-9864-E3EE509AF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8278" y="1352348"/>
            <a:ext cx="682343" cy="63288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E98A8B7-2BFA-46B4-B004-EB356E115A22}"/>
              </a:ext>
            </a:extLst>
          </p:cNvPr>
          <p:cNvSpPr txBox="1"/>
          <p:nvPr/>
        </p:nvSpPr>
        <p:spPr>
          <a:xfrm>
            <a:off x="1613381" y="1455233"/>
            <a:ext cx="6777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213240"/>
                </a:solidFill>
              </a:defRPr>
            </a:lvl1pPr>
          </a:lstStyle>
          <a:p>
            <a:r>
              <a:rPr lang="en-US" dirty="0">
                <a:solidFill>
                  <a:schemeClr val="accent6"/>
                </a:solidFill>
              </a:rPr>
              <a:t>Please keep your line muted unless asking a question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38EBCCC-ABA3-41CD-B57F-95BDB153085D}"/>
              </a:ext>
            </a:extLst>
          </p:cNvPr>
          <p:cNvSpPr/>
          <p:nvPr/>
        </p:nvSpPr>
        <p:spPr>
          <a:xfrm>
            <a:off x="956792" y="2262712"/>
            <a:ext cx="7388695" cy="8243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0052EE2-E3DE-4CAA-9689-593E708392D1}"/>
              </a:ext>
            </a:extLst>
          </p:cNvPr>
          <p:cNvSpPr/>
          <p:nvPr/>
        </p:nvSpPr>
        <p:spPr>
          <a:xfrm>
            <a:off x="492882" y="2242739"/>
            <a:ext cx="908915" cy="824391"/>
          </a:xfrm>
          <a:prstGeom prst="ellipse">
            <a:avLst/>
          </a:prstGeom>
          <a:solidFill>
            <a:schemeClr val="bg1"/>
          </a:solidFill>
          <a:ln w="57150">
            <a:solidFill>
              <a:srgbClr val="0537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Question mark">
            <a:extLst>
              <a:ext uri="{FF2B5EF4-FFF2-40B4-BE49-F238E27FC236}">
                <a16:creationId xmlns:a16="http://schemas.microsoft.com/office/drawing/2014/main" id="{6C4122B8-D67D-4370-872E-309C9EE9E4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5650" y="2353298"/>
            <a:ext cx="681418" cy="58542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409DD66-A011-429B-8417-75081CA5CA1D}"/>
              </a:ext>
            </a:extLst>
          </p:cNvPr>
          <p:cNvSpPr txBox="1"/>
          <p:nvPr/>
        </p:nvSpPr>
        <p:spPr>
          <a:xfrm>
            <a:off x="1574693" y="2346612"/>
            <a:ext cx="676790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You can use the chat or unmute your line</a:t>
            </a:r>
            <a:r>
              <a:rPr lang="en-US" sz="2000" dirty="0">
                <a:solidFill>
                  <a:schemeClr val="accent6"/>
                </a:solidFill>
                <a:cs typeface="Calibri"/>
              </a:rPr>
              <a:t> </a:t>
            </a:r>
            <a:r>
              <a:rPr lang="en-US" sz="2000" dirty="0">
                <a:solidFill>
                  <a:schemeClr val="accent6"/>
                </a:solidFill>
              </a:rPr>
              <a:t>to ask a question</a:t>
            </a:r>
            <a:endParaRPr lang="en-US" sz="2000" dirty="0">
              <a:solidFill>
                <a:schemeClr val="accent6"/>
              </a:solidFill>
              <a:cs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58C628-B5D5-4AAB-870C-9C761CC9B7C2}"/>
              </a:ext>
            </a:extLst>
          </p:cNvPr>
          <p:cNvSpPr/>
          <p:nvPr/>
        </p:nvSpPr>
        <p:spPr>
          <a:xfrm>
            <a:off x="953902" y="3292909"/>
            <a:ext cx="7388695" cy="7679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032B83-4B6D-4CCC-B871-DF3C0BCA2813}"/>
              </a:ext>
            </a:extLst>
          </p:cNvPr>
          <p:cNvSpPr/>
          <p:nvPr/>
        </p:nvSpPr>
        <p:spPr>
          <a:xfrm>
            <a:off x="472582" y="3255518"/>
            <a:ext cx="952454" cy="872608"/>
          </a:xfrm>
          <a:prstGeom prst="ellipse">
            <a:avLst/>
          </a:prstGeom>
          <a:solidFill>
            <a:schemeClr val="bg1"/>
          </a:solidFill>
          <a:ln w="57150">
            <a:solidFill>
              <a:srgbClr val="0537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Graphic 31" descr="Chat">
            <a:extLst>
              <a:ext uri="{FF2B5EF4-FFF2-40B4-BE49-F238E27FC236}">
                <a16:creationId xmlns:a16="http://schemas.microsoft.com/office/drawing/2014/main" id="{52B06ACF-22FB-4A70-A850-354010AA9A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8100" y="3438797"/>
            <a:ext cx="681418" cy="61862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184B360-DBCC-41A6-8009-C07664D69DD5}"/>
              </a:ext>
            </a:extLst>
          </p:cNvPr>
          <p:cNvSpPr txBox="1"/>
          <p:nvPr/>
        </p:nvSpPr>
        <p:spPr>
          <a:xfrm>
            <a:off x="1587643" y="3456214"/>
            <a:ext cx="658359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The session will be recorded.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53B8455-8957-40D4-83D6-FE60B702B8C5}"/>
              </a:ext>
            </a:extLst>
          </p:cNvPr>
          <p:cNvSpPr/>
          <p:nvPr/>
        </p:nvSpPr>
        <p:spPr>
          <a:xfrm>
            <a:off x="1165569" y="5211814"/>
            <a:ext cx="7209837" cy="8384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US" sz="2000" dirty="0">
              <a:solidFill>
                <a:srgbClr val="002060"/>
              </a:solidFill>
              <a:cs typeface="Calibri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B16B770-97B3-4F0F-A72F-96A67DAA511C}"/>
              </a:ext>
            </a:extLst>
          </p:cNvPr>
          <p:cNvSpPr/>
          <p:nvPr/>
        </p:nvSpPr>
        <p:spPr>
          <a:xfrm>
            <a:off x="449343" y="5191841"/>
            <a:ext cx="952454" cy="838486"/>
          </a:xfrm>
          <a:prstGeom prst="ellipse">
            <a:avLst/>
          </a:prstGeom>
          <a:solidFill>
            <a:schemeClr val="bg1"/>
          </a:solidFill>
          <a:ln w="57150">
            <a:solidFill>
              <a:srgbClr val="0537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Graphic 36" descr="Speech">
            <a:extLst>
              <a:ext uri="{FF2B5EF4-FFF2-40B4-BE49-F238E27FC236}">
                <a16:creationId xmlns:a16="http://schemas.microsoft.com/office/drawing/2014/main" id="{2D91B9A2-9798-4E45-A21E-932170D007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566071" y="5366394"/>
            <a:ext cx="747289" cy="656564"/>
          </a:xfrm>
          <a:prstGeom prst="rect">
            <a:avLst/>
          </a:prstGeom>
        </p:spPr>
      </p:pic>
      <p:pic>
        <p:nvPicPr>
          <p:cNvPr id="38" name="Graphic 37" descr="Information">
            <a:extLst>
              <a:ext uri="{FF2B5EF4-FFF2-40B4-BE49-F238E27FC236}">
                <a16:creationId xmlns:a16="http://schemas.microsoft.com/office/drawing/2014/main" id="{95D17CE5-9271-443A-93F2-87FD00C97F4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55140" y="4416210"/>
            <a:ext cx="510429" cy="510429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6D53981B-A047-4338-BF54-97744E7A7925}"/>
              </a:ext>
            </a:extLst>
          </p:cNvPr>
          <p:cNvSpPr txBox="1"/>
          <p:nvPr/>
        </p:nvSpPr>
        <p:spPr>
          <a:xfrm>
            <a:off x="1581903" y="5355430"/>
            <a:ext cx="695672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000" dirty="0">
                <a:solidFill>
                  <a:schemeClr val="accent6"/>
                </a:solidFill>
              </a:rPr>
              <a:t>Please introduce yourself in the chat</a:t>
            </a:r>
            <a:r>
              <a:rPr lang="en-US" sz="2000" dirty="0">
                <a:solidFill>
                  <a:srgbClr val="032B4A"/>
                </a:solidFill>
              </a:rPr>
              <a:t> </a:t>
            </a:r>
            <a:endParaRPr lang="en-US" sz="2000" dirty="0">
              <a:solidFill>
                <a:srgbClr val="032B4A"/>
              </a:solidFill>
              <a:ea typeface="+mn-lt"/>
              <a:cs typeface="+mn-lt"/>
            </a:endParaRPr>
          </a:p>
          <a:p>
            <a:endParaRPr lang="en-US" sz="2000" b="1" dirty="0">
              <a:solidFill>
                <a:srgbClr val="032B4A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6953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How to get help</a:t>
            </a:r>
            <a:endParaRPr lang="en-US" altLang="en-US" sz="24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3E641BE-7C06-41E0-BA1F-9D22898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177287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Locked out of either AppStream or MOSES? </a:t>
            </a:r>
          </a:p>
          <a:p>
            <a:pPr marL="0" indent="0">
              <a:buNone/>
            </a:pPr>
            <a:br>
              <a:rPr lang="en-US" dirty="0">
                <a:solidFill>
                  <a:schemeClr val="accent6"/>
                </a:solidFill>
              </a:rPr>
            </a:br>
            <a:r>
              <a:rPr lang="en-US" b="1" dirty="0">
                <a:solidFill>
                  <a:schemeClr val="accent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Contact </a:t>
            </a:r>
            <a:r>
              <a:rPr lang="en-US" sz="2800" b="1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EOTSS: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(844) 435-7629 or </a:t>
            </a:r>
            <a:r>
              <a:rPr lang="en-US" sz="2800" u="sng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MassGov@service-now.com</a:t>
            </a:r>
            <a:endParaRPr lang="en-US" sz="2800" dirty="0">
              <a:solidFill>
                <a:schemeClr val="accent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57432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Questions?</a:t>
            </a:r>
            <a:endParaRPr lang="en-US" altLang="en-US" sz="2400" dirty="0"/>
          </a:p>
        </p:txBody>
      </p:sp>
      <p:pic>
        <p:nvPicPr>
          <p:cNvPr id="1026" name="Picture 2" descr="Free Question Mark Graphic, Download Free Question Mark Graphic png images,  Free ClipArts on Clipart Library">
            <a:extLst>
              <a:ext uri="{FF2B5EF4-FFF2-40B4-BE49-F238E27FC236}">
                <a16:creationId xmlns:a16="http://schemas.microsoft.com/office/drawing/2014/main" id="{747A12F5-5666-4251-9CDF-FDC8628DF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848" y="1829102"/>
            <a:ext cx="3944303" cy="319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698400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96BF9-3300-4110-8F29-DB052319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Outline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89BD95-E0F2-463C-8CD6-FE8AF2635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3038E-6697-46CE-95B9-2695FEFF293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Here’s what’s coming, who is affected, &amp; why this is happening</a:t>
            </a:r>
          </a:p>
          <a:p>
            <a:r>
              <a:rPr lang="en-US" dirty="0">
                <a:solidFill>
                  <a:schemeClr val="accent6"/>
                </a:solidFill>
              </a:rPr>
              <a:t>How AppStream is different from AWS</a:t>
            </a:r>
          </a:p>
          <a:p>
            <a:r>
              <a:rPr lang="en-US" dirty="0">
                <a:solidFill>
                  <a:schemeClr val="accent6"/>
                </a:solidFill>
              </a:rPr>
              <a:t>How to use AppStream to get to MOSES</a:t>
            </a:r>
          </a:p>
          <a:p>
            <a:r>
              <a:rPr lang="en-US" dirty="0">
                <a:solidFill>
                  <a:schemeClr val="accent6"/>
                </a:solidFill>
              </a:rPr>
              <a:t>AppStream interface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Resizing the view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Switching applications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Printing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Ending the session</a:t>
            </a:r>
          </a:p>
          <a:p>
            <a:r>
              <a:rPr lang="en-US" dirty="0">
                <a:solidFill>
                  <a:schemeClr val="accent6"/>
                </a:solidFill>
              </a:rPr>
              <a:t>Understanding your DETMA account</a:t>
            </a:r>
          </a:p>
          <a:p>
            <a:r>
              <a:rPr lang="en-US" dirty="0">
                <a:solidFill>
                  <a:schemeClr val="accent6"/>
                </a:solidFill>
              </a:rPr>
              <a:t>Tips for easing the transition</a:t>
            </a:r>
          </a:p>
          <a:p>
            <a:r>
              <a:rPr lang="en-US" dirty="0">
                <a:solidFill>
                  <a:schemeClr val="accent6"/>
                </a:solidFill>
              </a:rPr>
              <a:t>Setting up MFA</a:t>
            </a:r>
          </a:p>
          <a:p>
            <a:r>
              <a:rPr lang="en-US" dirty="0">
                <a:solidFill>
                  <a:schemeClr val="accent6"/>
                </a:solidFill>
              </a:rPr>
              <a:t>How to get help</a:t>
            </a:r>
          </a:p>
        </p:txBody>
      </p:sp>
    </p:spTree>
    <p:extLst>
      <p:ext uri="{BB962C8B-B14F-4D97-AF65-F5344CB8AC3E}">
        <p14:creationId xmlns:p14="http://schemas.microsoft.com/office/powerpoint/2010/main" val="309198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18281" y="1310765"/>
            <a:ext cx="8707438" cy="4857254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Amazon AppStream to replace Amazon WorkSpaces for non-state employees </a:t>
            </a:r>
          </a:p>
          <a:p>
            <a:r>
              <a:rPr lang="en-US" dirty="0">
                <a:solidFill>
                  <a:schemeClr val="accent6"/>
                </a:solidFill>
              </a:rPr>
              <a:t>AppStream deployment is starting soon with pilot locations in this order: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Bristol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Metro North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Franklin Hampshire</a:t>
            </a:r>
          </a:p>
          <a:p>
            <a:pPr lvl="2"/>
            <a:r>
              <a:rPr lang="en-US" dirty="0">
                <a:solidFill>
                  <a:schemeClr val="accent6"/>
                </a:solidFill>
              </a:rPr>
              <a:t>Central</a:t>
            </a:r>
          </a:p>
          <a:p>
            <a:r>
              <a:rPr lang="en-US" dirty="0">
                <a:solidFill>
                  <a:schemeClr val="accent6"/>
                </a:solidFill>
              </a:rPr>
              <a:t>Pilot location deployment starts early to mid September</a:t>
            </a:r>
          </a:p>
          <a:p>
            <a:r>
              <a:rPr lang="en-US" dirty="0">
                <a:solidFill>
                  <a:schemeClr val="accent6"/>
                </a:solidFill>
              </a:rPr>
              <a:t>Everywhere else happens after all pilot locations are done</a:t>
            </a:r>
          </a:p>
          <a:p>
            <a:pPr marL="0" indent="0">
              <a:buNone/>
            </a:pPr>
            <a:endParaRPr lang="en-US" dirty="0">
              <a:solidFill>
                <a:schemeClr val="accent6"/>
              </a:solidFill>
            </a:endParaRPr>
          </a:p>
          <a:p>
            <a:pPr lvl="2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Here’s what’s coming: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11804881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-573700" y="1527257"/>
            <a:ext cx="9717699" cy="4857254"/>
          </a:xfrm>
        </p:spPr>
        <p:txBody>
          <a:bodyPr>
            <a:normAutofit/>
          </a:bodyPr>
          <a:lstStyle/>
          <a:p>
            <a:pPr lvl="2"/>
            <a:r>
              <a:rPr lang="en-US" sz="2800" dirty="0">
                <a:solidFill>
                  <a:schemeClr val="accent6"/>
                </a:solidFill>
              </a:rPr>
              <a:t>Approx. 800 total MOSES users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560 users (70%) are non-state and will move to AppStream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240 users are state and will not be affected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Only non-state users will move to AppStream; this includes partner agencies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If you </a:t>
            </a:r>
            <a:r>
              <a:rPr lang="en-US" sz="2800" b="1" dirty="0">
                <a:solidFill>
                  <a:schemeClr val="accent6"/>
                </a:solidFill>
              </a:rPr>
              <a:t>don’t</a:t>
            </a:r>
            <a:r>
              <a:rPr lang="en-US" sz="2800" dirty="0">
                <a:solidFill>
                  <a:schemeClr val="accent6"/>
                </a:solidFill>
              </a:rPr>
              <a:t> have a DETMA.org email address, you will be moving to AppStream</a:t>
            </a:r>
          </a:p>
          <a:p>
            <a:pPr lvl="2"/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Who is affected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14380764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-593484" y="1500747"/>
            <a:ext cx="9924095" cy="4857254"/>
          </a:xfrm>
        </p:spPr>
        <p:txBody>
          <a:bodyPr>
            <a:normAutofit/>
          </a:bodyPr>
          <a:lstStyle/>
          <a:p>
            <a:pPr lvl="2"/>
            <a:r>
              <a:rPr lang="en-US" sz="2800" dirty="0">
                <a:solidFill>
                  <a:schemeClr val="accent6"/>
                </a:solidFill>
              </a:rPr>
              <a:t>AppStream has fewer technical issues than Amazon WorkSpaces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No program installed on local computer to update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AppStream runs faster than Amazon WorkSpaces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Lower burden on the helpdesk</a:t>
            </a:r>
          </a:p>
          <a:p>
            <a:pPr lvl="2"/>
            <a:r>
              <a:rPr lang="en-US" sz="2800" dirty="0">
                <a:solidFill>
                  <a:schemeClr val="accent6"/>
                </a:solidFill>
              </a:rPr>
              <a:t>Lower cost because it’s not always running &amp; waiting for you to connect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Why this is happening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39818369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278194"/>
            <a:ext cx="9144000" cy="4857254"/>
          </a:xfrm>
        </p:spPr>
        <p:txBody>
          <a:bodyPr/>
          <a:lstStyle/>
          <a:p>
            <a:pPr marL="0" indent="0">
              <a:buNone/>
            </a:pPr>
            <a:endParaRPr lang="en-US" altLang="en-US" sz="4000" dirty="0"/>
          </a:p>
          <a:p>
            <a:pPr>
              <a:buFont typeface="Wingdings" panose="05000000000000000000" pitchFamily="2" charset="2"/>
              <a:buChar char="Ø"/>
            </a:pPr>
            <a:endParaRPr lang="en-US" alt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28600"/>
            <a:ext cx="8250238" cy="852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 lvl="1"/>
            <a:r>
              <a:rPr lang="en-US" altLang="en-US" sz="3600" dirty="0">
                <a:solidFill>
                  <a:schemeClr val="bg1"/>
                </a:solidFill>
              </a:rPr>
              <a:t>Differences from AWS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4CE42D-98EF-4F74-A478-976443BA30CE}"/>
              </a:ext>
            </a:extLst>
          </p:cNvPr>
          <p:cNvSpPr txBox="1"/>
          <p:nvPr/>
        </p:nvSpPr>
        <p:spPr>
          <a:xfrm>
            <a:off x="321276" y="1651826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6"/>
                </a:solidFill>
              </a:rPr>
              <a:t>Just need a web browser, no program installed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6"/>
                </a:solidFill>
              </a:rPr>
              <a:t>No more AWS updates, no administrative permission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6"/>
                </a:solidFill>
              </a:rPr>
              <a:t>Easier to switch computers, no program to download/install/update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6"/>
                </a:solidFill>
              </a:rPr>
              <a:t>Much faster than 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6"/>
                </a:solidFill>
              </a:rPr>
              <a:t>Less confusing, less likely to lose files, not a separate computer</a:t>
            </a:r>
          </a:p>
        </p:txBody>
      </p:sp>
    </p:spTree>
    <p:extLst>
      <p:ext uri="{BB962C8B-B14F-4D97-AF65-F5344CB8AC3E}">
        <p14:creationId xmlns:p14="http://schemas.microsoft.com/office/powerpoint/2010/main" val="1017171070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278194"/>
            <a:ext cx="9144000" cy="485725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Go to </a:t>
            </a:r>
            <a:r>
              <a:rPr lang="en-US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https://myapplications.microsoft.com</a:t>
            </a:r>
            <a:r>
              <a:rPr lang="en-US" dirty="0">
                <a:solidFill>
                  <a:schemeClr val="accent6"/>
                </a:solidFill>
              </a:rPr>
              <a:t> (Applications </a:t>
            </a:r>
            <a:r>
              <a:rPr lang="en-US">
                <a:solidFill>
                  <a:schemeClr val="accent6"/>
                </a:solidFill>
              </a:rPr>
              <a:t>Portal)s</a:t>
            </a:r>
            <a:endParaRPr lang="en-US" dirty="0">
              <a:solidFill>
                <a:schemeClr val="accent6"/>
              </a:solidFill>
            </a:endParaRPr>
          </a:p>
          <a:p>
            <a:pPr lvl="1"/>
            <a:r>
              <a:rPr lang="en-US" dirty="0">
                <a:solidFill>
                  <a:schemeClr val="accent6"/>
                </a:solidFill>
              </a:rPr>
              <a:t>Bookmark this page! Create shortcuts!</a:t>
            </a:r>
          </a:p>
          <a:p>
            <a:r>
              <a:rPr lang="en-US" dirty="0">
                <a:solidFill>
                  <a:schemeClr val="accent6"/>
                </a:solidFill>
              </a:rPr>
              <a:t>Log in with your full DETMA account (looks like an email address) &amp; DETMA password (same as AWS, not MOSES)</a:t>
            </a:r>
          </a:p>
          <a:p>
            <a:pPr lvl="1"/>
            <a:r>
              <a:rPr lang="en-US" dirty="0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firstname.lastname@detma.org</a:t>
            </a:r>
            <a:r>
              <a:rPr lang="en-US" dirty="0">
                <a:solidFill>
                  <a:schemeClr val="accent6"/>
                </a:solidFill>
              </a:rPr>
              <a:t> </a:t>
            </a:r>
          </a:p>
          <a:p>
            <a:r>
              <a:rPr lang="en-US" dirty="0">
                <a:solidFill>
                  <a:schemeClr val="accent6"/>
                </a:solidFill>
              </a:rPr>
              <a:t>Click the </a:t>
            </a:r>
            <a:r>
              <a:rPr lang="en-US" b="1" dirty="0" err="1">
                <a:solidFill>
                  <a:schemeClr val="accent6"/>
                </a:solidFill>
              </a:rPr>
              <a:t>Appstream</a:t>
            </a:r>
            <a:r>
              <a:rPr lang="en-US" b="1" dirty="0">
                <a:solidFill>
                  <a:schemeClr val="accent6"/>
                </a:solidFill>
              </a:rPr>
              <a:t> icon </a:t>
            </a:r>
            <a:r>
              <a:rPr lang="en-US" dirty="0">
                <a:solidFill>
                  <a:schemeClr val="accent6"/>
                </a:solidFill>
              </a:rPr>
              <a:t>in the Applications Portal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Getting to MOSES</a:t>
            </a:r>
            <a:endParaRPr lang="en-US" alt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8E3FD8-581B-4A9A-97C3-8C72D4DFC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4026" y="4585631"/>
            <a:ext cx="1470565" cy="154981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6E903A5-06AC-486E-8BC1-A8BC5D737D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370" y="4670656"/>
            <a:ext cx="3778898" cy="1349032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E5EFABFF-669F-4004-A8B4-9CC8E9F60BBF}"/>
              </a:ext>
            </a:extLst>
          </p:cNvPr>
          <p:cNvSpPr/>
          <p:nvPr/>
        </p:nvSpPr>
        <p:spPr>
          <a:xfrm>
            <a:off x="1471340" y="4965391"/>
            <a:ext cx="4092686" cy="379781"/>
          </a:xfrm>
          <a:prstGeom prst="rightArrow">
            <a:avLst>
              <a:gd name="adj1" fmla="val 36118"/>
              <a:gd name="adj2" fmla="val 5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37545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278194"/>
            <a:ext cx="9144000" cy="4857254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Click AppStream icon in Applications Portal</a:t>
            </a:r>
          </a:p>
          <a:p>
            <a:r>
              <a:rPr lang="en-US" dirty="0">
                <a:solidFill>
                  <a:schemeClr val="accent6"/>
                </a:solidFill>
              </a:rPr>
              <a:t>Approve MFA sign-in (cellphone)</a:t>
            </a:r>
          </a:p>
          <a:p>
            <a:r>
              <a:rPr lang="en-US" dirty="0">
                <a:solidFill>
                  <a:schemeClr val="accent6"/>
                </a:solidFill>
              </a:rPr>
              <a:t>Click MOSES</a:t>
            </a:r>
          </a:p>
          <a:p>
            <a:r>
              <a:rPr lang="en-US" dirty="0">
                <a:solidFill>
                  <a:schemeClr val="accent6"/>
                </a:solidFill>
              </a:rPr>
              <a:t>Wait approximately 2 minutes for session to be prepared</a:t>
            </a:r>
          </a:p>
          <a:p>
            <a:r>
              <a:rPr lang="en-US" dirty="0">
                <a:solidFill>
                  <a:schemeClr val="accent6"/>
                </a:solidFill>
              </a:rPr>
              <a:t>Enter DETMA account password again (no MFA required)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1, 2018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2638" y="228600"/>
            <a:ext cx="7924800" cy="811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en-US" dirty="0"/>
              <a:t>Getting to MOSES – cont.</a:t>
            </a:r>
            <a:endParaRPr lang="en-US" alt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73F1C2-86F1-424E-8794-A487496962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62" b="12137"/>
          <a:stretch/>
        </p:blipFill>
        <p:spPr>
          <a:xfrm>
            <a:off x="5516724" y="1702368"/>
            <a:ext cx="3093716" cy="14887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3FC4F47-655F-4DFC-9394-BB0CCA00A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42" y="4551679"/>
            <a:ext cx="3025234" cy="1215644"/>
          </a:xfrm>
          <a:prstGeom prst="rect">
            <a:avLst/>
          </a:prstGeom>
        </p:spPr>
      </p:pic>
      <p:pic>
        <p:nvPicPr>
          <p:cNvPr id="13" name="Picture 1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BA2296AC-6402-4084-ADD7-93CA9AF576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3747" y="4567875"/>
            <a:ext cx="2902581" cy="1528016"/>
          </a:xfrm>
          <a:prstGeom prst="rect">
            <a:avLst/>
          </a:prstGeom>
        </p:spPr>
      </p:pic>
      <p:pic>
        <p:nvPicPr>
          <p:cNvPr id="14" name="Picture 13" descr="Graphical user interface&#10;&#10;Description automatically generated">
            <a:extLst>
              <a:ext uri="{FF2B5EF4-FFF2-40B4-BE49-F238E27FC236}">
                <a16:creationId xmlns:a16="http://schemas.microsoft.com/office/drawing/2014/main" id="{C806D9A1-8C5C-48A6-81C1-6F99650D2C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6376" y="4567875"/>
            <a:ext cx="2827576" cy="144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00376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7942</TotalTime>
  <Words>1022</Words>
  <Application>Microsoft Office PowerPoint</Application>
  <PresentationFormat>On-screen Show (4:3)</PresentationFormat>
  <Paragraphs>161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Lucida Grande</vt:lpstr>
      <vt:lpstr>Wingdings</vt:lpstr>
      <vt:lpstr>Office Theme</vt:lpstr>
      <vt:lpstr>PowerPoint Presentation</vt:lpstr>
      <vt:lpstr>PowerPoint Presentation</vt:lpstr>
      <vt:lpstr>Training Outline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Pertuso</dc:creator>
  <cp:lastModifiedBy>Booker, Lukas (DWD)</cp:lastModifiedBy>
  <cp:revision>252</cp:revision>
  <cp:lastPrinted>2018-09-06T11:57:44Z</cp:lastPrinted>
  <dcterms:created xsi:type="dcterms:W3CDTF">2018-04-17T17:15:10Z</dcterms:created>
  <dcterms:modified xsi:type="dcterms:W3CDTF">2022-08-23T20:04:48Z</dcterms:modified>
</cp:coreProperties>
</file>