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34"/>
  </p:notesMasterIdLst>
  <p:sldIdLst>
    <p:sldId id="256" r:id="rId4"/>
    <p:sldId id="257" r:id="rId5"/>
    <p:sldId id="258" r:id="rId6"/>
    <p:sldId id="259" r:id="rId7"/>
    <p:sldId id="343" r:id="rId8"/>
    <p:sldId id="327" r:id="rId9"/>
    <p:sldId id="338" r:id="rId10"/>
    <p:sldId id="355" r:id="rId11"/>
    <p:sldId id="371" r:id="rId12"/>
    <p:sldId id="372" r:id="rId13"/>
    <p:sldId id="364" r:id="rId14"/>
    <p:sldId id="376" r:id="rId15"/>
    <p:sldId id="373" r:id="rId16"/>
    <p:sldId id="368" r:id="rId17"/>
    <p:sldId id="377" r:id="rId18"/>
    <p:sldId id="374" r:id="rId19"/>
    <p:sldId id="346" r:id="rId20"/>
    <p:sldId id="378" r:id="rId21"/>
    <p:sldId id="375" r:id="rId22"/>
    <p:sldId id="357" r:id="rId23"/>
    <p:sldId id="379" r:id="rId24"/>
    <p:sldId id="380" r:id="rId25"/>
    <p:sldId id="359" r:id="rId26"/>
    <p:sldId id="370" r:id="rId27"/>
    <p:sldId id="369" r:id="rId28"/>
    <p:sldId id="275" r:id="rId29"/>
    <p:sldId id="266" r:id="rId30"/>
    <p:sldId id="267" r:id="rId31"/>
    <p:sldId id="269" r:id="rId32"/>
    <p:sldId id="27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90" d="100"/>
          <a:sy n="90" d="100"/>
        </p:scale>
        <p:origin x="120"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microsoft.com/office/2016/11/relationships/changesInfo" Target="changesInfos/changesInfo1.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167A2E7F-F92F-4FB8-A029-0E38EF1F407D}"/>
    <pc:docChg chg="delSld">
      <pc:chgData name="Gannett, Yukiko (EOTSS)" userId="1a375f8e-71eb-464a-9d86-65c78107010f" providerId="ADAL" clId="{167A2E7F-F92F-4FB8-A029-0E38EF1F407D}" dt="2025-04-02T19:52:14.493" v="0" actId="2696"/>
      <pc:docMkLst>
        <pc:docMk/>
      </pc:docMkLst>
      <pc:sldChg chg="del">
        <pc:chgData name="Gannett, Yukiko (EOTSS)" userId="1a375f8e-71eb-464a-9d86-65c78107010f" providerId="ADAL" clId="{167A2E7F-F92F-4FB8-A029-0E38EF1F407D}" dt="2025-04-02T19:52:14.493" v="0" actId="2696"/>
        <pc:sldMkLst>
          <pc:docMk/>
          <pc:sldMk cId="1050183794" sldId="3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4/2/2025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26</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4/2/2025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4/2/2025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12983"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April 2,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2FDC811-5A20-FB3D-87FB-35DF00C4A0EB}"/>
              </a:ext>
            </a:extLst>
          </p:cNvPr>
          <p:cNvSpPr>
            <a:spLocks noGrp="1"/>
          </p:cNvSpPr>
          <p:nvPr>
            <p:ph type="ctrTitle"/>
          </p:nvPr>
        </p:nvSpPr>
        <p:spPr/>
        <p:txBody>
          <a:bodyPr>
            <a:normAutofit fontScale="90000"/>
          </a:bodyPr>
          <a:lstStyle/>
          <a:p>
            <a:r>
              <a:rPr lang="en-US" dirty="0">
                <a:solidFill>
                  <a:schemeClr val="bg2"/>
                </a:solidFill>
              </a:rPr>
              <a:t>Dimension 3: Acquisition and Procurement Reporting Discussion</a:t>
            </a:r>
          </a:p>
        </p:txBody>
      </p:sp>
      <p:sp>
        <p:nvSpPr>
          <p:cNvPr id="6" name="Subtitle 5">
            <a:extLst>
              <a:ext uri="{FF2B5EF4-FFF2-40B4-BE49-F238E27FC236}">
                <a16:creationId xmlns:a16="http://schemas.microsoft.com/office/drawing/2014/main" id="{EE424B3D-ACD7-B061-1BBB-C4FA0C4894D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14349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6E811-19BC-1320-2FAA-5BD3F9BC463F}"/>
              </a:ext>
            </a:extLst>
          </p:cNvPr>
          <p:cNvSpPr>
            <a:spLocks noGrp="1"/>
          </p:cNvSpPr>
          <p:nvPr>
            <p:ph type="title"/>
          </p:nvPr>
        </p:nvSpPr>
        <p:spPr>
          <a:xfrm>
            <a:off x="838199" y="231809"/>
            <a:ext cx="10515600" cy="1325563"/>
          </a:xfrm>
        </p:spPr>
        <p:txBody>
          <a:bodyPr/>
          <a:lstStyle/>
          <a:p>
            <a:pPr algn="ctr"/>
            <a:r>
              <a:rPr lang="en-US" dirty="0"/>
              <a:t>Dimension 3: Acquisition and Procurement</a:t>
            </a:r>
            <a:br>
              <a:rPr lang="en-US" dirty="0"/>
            </a:br>
            <a:r>
              <a:rPr lang="en-US" dirty="0"/>
              <a:t>Areas A-C</a:t>
            </a:r>
          </a:p>
        </p:txBody>
      </p:sp>
      <p:graphicFrame>
        <p:nvGraphicFramePr>
          <p:cNvPr id="4" name="Content Placeholder 3" descr="Rubric for Dimension 3: Acquisition and Procurement, Areas A-C">
            <a:extLst>
              <a:ext uri="{FF2B5EF4-FFF2-40B4-BE49-F238E27FC236}">
                <a16:creationId xmlns:a16="http://schemas.microsoft.com/office/drawing/2014/main" id="{B2169FEB-F3BD-FC20-A0EE-1C940AF677FD}"/>
              </a:ext>
            </a:extLst>
          </p:cNvPr>
          <p:cNvGraphicFramePr>
            <a:graphicFrameLocks noGrp="1"/>
          </p:cNvGraphicFramePr>
          <p:nvPr>
            <p:ph idx="1"/>
            <p:extLst>
              <p:ext uri="{D42A27DB-BD31-4B8C-83A1-F6EECF244321}">
                <p14:modId xmlns:p14="http://schemas.microsoft.com/office/powerpoint/2010/main" val="709196602"/>
              </p:ext>
            </p:extLst>
          </p:nvPr>
        </p:nvGraphicFramePr>
        <p:xfrm>
          <a:off x="335965" y="1557372"/>
          <a:ext cx="11520069" cy="5059680"/>
        </p:xfrm>
        <a:graphic>
          <a:graphicData uri="http://schemas.openxmlformats.org/drawingml/2006/table">
            <a:tbl>
              <a:tblPr firstRow="1" firstCol="1" bandRow="1">
                <a:tableStyleId>{5C22544A-7EE6-4342-B048-85BDC9FD1C3A}</a:tableStyleId>
              </a:tblPr>
              <a:tblGrid>
                <a:gridCol w="588899">
                  <a:extLst>
                    <a:ext uri="{9D8B030D-6E8A-4147-A177-3AD203B41FA5}">
                      <a16:colId xmlns:a16="http://schemas.microsoft.com/office/drawing/2014/main" val="284475804"/>
                    </a:ext>
                  </a:extLst>
                </a:gridCol>
                <a:gridCol w="2186234">
                  <a:extLst>
                    <a:ext uri="{9D8B030D-6E8A-4147-A177-3AD203B41FA5}">
                      <a16:colId xmlns:a16="http://schemas.microsoft.com/office/drawing/2014/main" val="775260193"/>
                    </a:ext>
                  </a:extLst>
                </a:gridCol>
                <a:gridCol w="2186234">
                  <a:extLst>
                    <a:ext uri="{9D8B030D-6E8A-4147-A177-3AD203B41FA5}">
                      <a16:colId xmlns:a16="http://schemas.microsoft.com/office/drawing/2014/main" val="1716204081"/>
                    </a:ext>
                  </a:extLst>
                </a:gridCol>
                <a:gridCol w="2186234">
                  <a:extLst>
                    <a:ext uri="{9D8B030D-6E8A-4147-A177-3AD203B41FA5}">
                      <a16:colId xmlns:a16="http://schemas.microsoft.com/office/drawing/2014/main" val="3237454618"/>
                    </a:ext>
                  </a:extLst>
                </a:gridCol>
                <a:gridCol w="2186234">
                  <a:extLst>
                    <a:ext uri="{9D8B030D-6E8A-4147-A177-3AD203B41FA5}">
                      <a16:colId xmlns:a16="http://schemas.microsoft.com/office/drawing/2014/main" val="560898520"/>
                    </a:ext>
                  </a:extLst>
                </a:gridCol>
                <a:gridCol w="2186234">
                  <a:extLst>
                    <a:ext uri="{9D8B030D-6E8A-4147-A177-3AD203B41FA5}">
                      <a16:colId xmlns:a16="http://schemas.microsoft.com/office/drawing/2014/main" val="1543491611"/>
                    </a:ext>
                  </a:extLst>
                </a:gridCol>
              </a:tblGrid>
              <a:tr h="239051">
                <a:tc>
                  <a:txBody>
                    <a:bodyPr/>
                    <a:lstStyle/>
                    <a:p>
                      <a:pPr algn="ctr"/>
                      <a:r>
                        <a:rPr lang="en-US" sz="1400" dirty="0"/>
                        <a:t>Area</a:t>
                      </a:r>
                    </a:p>
                  </a:txBody>
                  <a:tcPr/>
                </a:tc>
                <a:tc>
                  <a:txBody>
                    <a:bodyPr/>
                    <a:lstStyle/>
                    <a:p>
                      <a:r>
                        <a:rPr lang="en-US" sz="1400" dirty="0"/>
                        <a:t>Level 1</a:t>
                      </a:r>
                    </a:p>
                  </a:txBody>
                  <a:tcPr/>
                </a:tc>
                <a:tc>
                  <a:txBody>
                    <a:bodyPr/>
                    <a:lstStyle/>
                    <a:p>
                      <a:r>
                        <a:rPr lang="en-US" sz="1400" dirty="0"/>
                        <a:t>Level 2</a:t>
                      </a:r>
                    </a:p>
                  </a:txBody>
                  <a:tcPr/>
                </a:tc>
                <a:tc>
                  <a:txBody>
                    <a:bodyPr/>
                    <a:lstStyle/>
                    <a:p>
                      <a:r>
                        <a:rPr lang="en-US" sz="1400" dirty="0"/>
                        <a:t>Level 3</a:t>
                      </a:r>
                    </a:p>
                  </a:txBody>
                  <a:tcPr/>
                </a:tc>
                <a:tc>
                  <a:txBody>
                    <a:bodyPr/>
                    <a:lstStyle/>
                    <a:p>
                      <a:r>
                        <a:rPr lang="en-US" sz="1400" dirty="0"/>
                        <a:t>Level 4</a:t>
                      </a:r>
                    </a:p>
                  </a:txBody>
                  <a:tcPr/>
                </a:tc>
                <a:tc>
                  <a:txBody>
                    <a:bodyPr/>
                    <a:lstStyle/>
                    <a:p>
                      <a:r>
                        <a:rPr lang="en-US" sz="1400" dirty="0"/>
                        <a:t>Level 5</a:t>
                      </a:r>
                    </a:p>
                  </a:txBody>
                  <a:tcPr/>
                </a:tc>
                <a:extLst>
                  <a:ext uri="{0D108BD9-81ED-4DB2-BD59-A6C34878D82A}">
                    <a16:rowId xmlns:a16="http://schemas.microsoft.com/office/drawing/2014/main" val="3845449742"/>
                  </a:ext>
                </a:extLst>
              </a:tr>
              <a:tr h="1243063">
                <a:tc>
                  <a:txBody>
                    <a:bodyPr/>
                    <a:lstStyle/>
                    <a:p>
                      <a:pPr algn="ctr"/>
                      <a:r>
                        <a:rPr lang="en-US" sz="1400" dirty="0"/>
                        <a:t>A</a:t>
                      </a:r>
                    </a:p>
                  </a:txBody>
                  <a:tcPr/>
                </a:tc>
                <a:tc>
                  <a:txBody>
                    <a:bodyPr/>
                    <a:lstStyle/>
                    <a:p>
                      <a:r>
                        <a:rPr lang="en-US" sz="1400" kern="1200" dirty="0">
                          <a:solidFill>
                            <a:schemeClr val="dk1"/>
                          </a:solidFill>
                          <a:effectLst/>
                          <a:latin typeface="+mn-lt"/>
                          <a:ea typeface="+mn-ea"/>
                          <a:cs typeface="+mn-cs"/>
                        </a:rPr>
                        <a:t>Minimal steps taken to ensure IT accessibility of products and/or services procured </a:t>
                      </a:r>
                      <a:endParaRPr lang="en-US" sz="1400" dirty="0"/>
                    </a:p>
                  </a:txBody>
                  <a:tcPr/>
                </a:tc>
                <a:tc>
                  <a:txBody>
                    <a:bodyPr/>
                    <a:lstStyle/>
                    <a:p>
                      <a:r>
                        <a:rPr lang="en-US" sz="1400" kern="1200" dirty="0">
                          <a:solidFill>
                            <a:schemeClr val="dk1"/>
                          </a:solidFill>
                          <a:effectLst/>
                          <a:latin typeface="+mn-lt"/>
                          <a:ea typeface="+mn-ea"/>
                          <a:cs typeface="+mn-cs"/>
                        </a:rPr>
                        <a:t>IT accessibility standards are documented and incorporated in procurement process, but are applied to products and/or services on an ad hoc basis</a:t>
                      </a:r>
                      <a:endParaRPr lang="en-US" sz="1400" dirty="0"/>
                    </a:p>
                  </a:txBody>
                  <a:tcPr/>
                </a:tc>
                <a:tc>
                  <a:txBody>
                    <a:bodyPr/>
                    <a:lstStyle/>
                    <a:p>
                      <a:r>
                        <a:rPr lang="en-US" sz="1400" kern="1200" dirty="0">
                          <a:solidFill>
                            <a:schemeClr val="dk1"/>
                          </a:solidFill>
                          <a:effectLst/>
                          <a:latin typeface="+mn-lt"/>
                          <a:ea typeface="+mn-ea"/>
                          <a:cs typeface="+mn-cs"/>
                        </a:rPr>
                        <a:t>IT accessibility is included and enforced in the procurement process </a:t>
                      </a:r>
                      <a:endParaRPr lang="en-US" sz="1400" dirty="0"/>
                    </a:p>
                  </a:txBody>
                  <a:tcPr/>
                </a:tc>
                <a:tc>
                  <a:txBody>
                    <a:bodyPr/>
                    <a:lstStyle/>
                    <a:p>
                      <a:r>
                        <a:rPr lang="en-US" sz="1400" kern="1200" dirty="0">
                          <a:solidFill>
                            <a:schemeClr val="dk1"/>
                          </a:solidFill>
                          <a:effectLst/>
                          <a:latin typeface="+mn-lt"/>
                          <a:ea typeface="+mn-ea"/>
                          <a:cs typeface="+mn-cs"/>
                        </a:rPr>
                        <a:t>Post-procurement audits are conducted</a:t>
                      </a:r>
                      <a:endParaRPr lang="en-US" sz="1400" dirty="0"/>
                    </a:p>
                  </a:txBody>
                  <a:tcPr/>
                </a:tc>
                <a:tc>
                  <a:txBody>
                    <a:bodyPr/>
                    <a:lstStyle/>
                    <a:p>
                      <a:r>
                        <a:rPr lang="en-US" sz="1400" kern="1200" dirty="0">
                          <a:solidFill>
                            <a:schemeClr val="dk1"/>
                          </a:solidFill>
                          <a:effectLst/>
                          <a:latin typeface="+mn-lt"/>
                          <a:ea typeface="+mn-ea"/>
                          <a:cs typeface="+mn-cs"/>
                        </a:rPr>
                        <a:t>Inaccessible products and/or services have been engaged and resolved</a:t>
                      </a:r>
                      <a:endParaRPr lang="en-US" sz="1400" dirty="0"/>
                    </a:p>
                  </a:txBody>
                  <a:tcPr/>
                </a:tc>
                <a:extLst>
                  <a:ext uri="{0D108BD9-81ED-4DB2-BD59-A6C34878D82A}">
                    <a16:rowId xmlns:a16="http://schemas.microsoft.com/office/drawing/2014/main" val="2954738276"/>
                  </a:ext>
                </a:extLst>
              </a:tr>
              <a:tr h="1075727">
                <a:tc>
                  <a:txBody>
                    <a:bodyPr/>
                    <a:lstStyle/>
                    <a:p>
                      <a:pPr algn="ctr"/>
                      <a:r>
                        <a:rPr lang="en-US" sz="1400" dirty="0"/>
                        <a:t>B</a:t>
                      </a:r>
                    </a:p>
                  </a:txBody>
                  <a:tcPr/>
                </a:tc>
                <a:tc>
                  <a:txBody>
                    <a:bodyPr/>
                    <a:lstStyle/>
                    <a:p>
                      <a:r>
                        <a:rPr lang="en-US" sz="1400" kern="1200" dirty="0">
                          <a:solidFill>
                            <a:schemeClr val="dk1"/>
                          </a:solidFill>
                          <a:effectLst/>
                          <a:latin typeface="+mn-lt"/>
                          <a:ea typeface="+mn-ea"/>
                          <a:cs typeface="+mn-cs"/>
                        </a:rPr>
                        <a:t>Solicitations rarely include compliance with IT accessibility requirements</a:t>
                      </a:r>
                      <a:endParaRPr lang="en-US" sz="1400" dirty="0"/>
                    </a:p>
                  </a:txBody>
                  <a:tcPr/>
                </a:tc>
                <a:tc>
                  <a:txBody>
                    <a:bodyPr/>
                    <a:lstStyle/>
                    <a:p>
                      <a:r>
                        <a:rPr lang="en-US" sz="1400" kern="1200" dirty="0">
                          <a:solidFill>
                            <a:schemeClr val="dk1"/>
                          </a:solidFill>
                          <a:effectLst/>
                          <a:latin typeface="+mn-lt"/>
                          <a:ea typeface="+mn-ea"/>
                          <a:cs typeface="+mn-cs"/>
                        </a:rPr>
                        <a:t>Processes to determine vendor compliance, prior to procurement, are ad hoc </a:t>
                      </a:r>
                      <a:endParaRPr lang="en-US" sz="1400" dirty="0"/>
                    </a:p>
                  </a:txBody>
                  <a:tcPr/>
                </a:tc>
                <a:tc>
                  <a:txBody>
                    <a:bodyPr/>
                    <a:lstStyle/>
                    <a:p>
                      <a:r>
                        <a:rPr lang="en-US" sz="1400" kern="1200" dirty="0">
                          <a:solidFill>
                            <a:schemeClr val="dk1"/>
                          </a:solidFill>
                          <a:effectLst/>
                          <a:latin typeface="+mn-lt"/>
                          <a:ea typeface="+mn-ea"/>
                          <a:cs typeface="+mn-cs"/>
                        </a:rPr>
                        <a:t>IT accessibility requirements are clearly defined in contracts</a:t>
                      </a:r>
                      <a:endParaRPr lang="en-US" sz="1400" dirty="0"/>
                    </a:p>
                  </a:txBody>
                  <a:tcPr/>
                </a:tc>
                <a:tc>
                  <a:txBody>
                    <a:bodyPr/>
                    <a:lstStyle/>
                    <a:p>
                      <a:r>
                        <a:rPr lang="en-US" sz="1400" kern="1200" dirty="0">
                          <a:solidFill>
                            <a:schemeClr val="dk1"/>
                          </a:solidFill>
                          <a:effectLst/>
                          <a:latin typeface="+mn-lt"/>
                          <a:ea typeface="+mn-ea"/>
                          <a:cs typeface="+mn-cs"/>
                        </a:rPr>
                        <a:t>Vendor scoring system recognizes high levels of IT accessibility and usability</a:t>
                      </a:r>
                      <a:endParaRPr lang="en-US" sz="1400" dirty="0"/>
                    </a:p>
                  </a:txBody>
                  <a:tcPr/>
                </a:tc>
                <a:tc>
                  <a:txBody>
                    <a:bodyPr/>
                    <a:lstStyle/>
                    <a:p>
                      <a:r>
                        <a:rPr lang="en-US" sz="1400" kern="1200" dirty="0">
                          <a:solidFill>
                            <a:schemeClr val="dk1"/>
                          </a:solidFill>
                          <a:effectLst/>
                          <a:latin typeface="+mn-lt"/>
                          <a:ea typeface="+mn-ea"/>
                          <a:cs typeface="+mn-cs"/>
                        </a:rPr>
                        <a:t>Partnership with suppliers is established to ensure IT accessibility issues are resolved and that improved products and/or services are delivered to end users </a:t>
                      </a:r>
                      <a:endParaRPr lang="en-US" sz="1400" dirty="0"/>
                    </a:p>
                  </a:txBody>
                  <a:tcPr/>
                </a:tc>
                <a:extLst>
                  <a:ext uri="{0D108BD9-81ED-4DB2-BD59-A6C34878D82A}">
                    <a16:rowId xmlns:a16="http://schemas.microsoft.com/office/drawing/2014/main" val="1917336846"/>
                  </a:ext>
                </a:extLst>
              </a:tr>
              <a:tr h="1243063">
                <a:tc>
                  <a:txBody>
                    <a:bodyPr/>
                    <a:lstStyle/>
                    <a:p>
                      <a:pPr algn="ctr"/>
                      <a:r>
                        <a:rPr lang="en-US" sz="1400" dirty="0"/>
                        <a:t>C</a:t>
                      </a:r>
                    </a:p>
                  </a:txBody>
                  <a:tcPr/>
                </a:tc>
                <a:tc>
                  <a:txBody>
                    <a:bodyPr/>
                    <a:lstStyle/>
                    <a:p>
                      <a:r>
                        <a:rPr lang="en-US" sz="1400" dirty="0"/>
                        <a:t>N/A</a:t>
                      </a:r>
                    </a:p>
                  </a:txBody>
                  <a:tcPr/>
                </a:tc>
                <a:tc>
                  <a:txBody>
                    <a:bodyPr/>
                    <a:lstStyle/>
                    <a:p>
                      <a:r>
                        <a:rPr lang="en-US" sz="1400" dirty="0"/>
                        <a:t>Non-compliance and procurement issues related to IT accessibility can be escalated </a:t>
                      </a:r>
                    </a:p>
                  </a:txBody>
                  <a:tcPr/>
                </a:tc>
                <a:tc>
                  <a:txBody>
                    <a:bodyPr/>
                    <a:lstStyle/>
                    <a:p>
                      <a:r>
                        <a:rPr lang="en-US" sz="1400" dirty="0"/>
                        <a:t>Processes to determine vendor compliance, prior to procurement, used regularly </a:t>
                      </a:r>
                    </a:p>
                  </a:txBody>
                  <a:tcPr/>
                </a:tc>
                <a:tc>
                  <a:txBody>
                    <a:bodyPr/>
                    <a:lstStyle/>
                    <a:p>
                      <a:r>
                        <a:rPr lang="en-US" sz="1400" dirty="0"/>
                        <a:t>Active monitoring leads to clear assessments as to whether procurement requirements are adhered to and whether or not use of IT accessible products is improving</a:t>
                      </a:r>
                    </a:p>
                  </a:txBody>
                  <a:tcPr/>
                </a:tc>
                <a:tc>
                  <a:txBody>
                    <a:bodyPr/>
                    <a:lstStyle/>
                    <a:p>
                      <a:r>
                        <a:rPr lang="en-US" sz="1400" dirty="0"/>
                        <a:t>Coordination exists between purchasing agents/groups to maximize buying power</a:t>
                      </a:r>
                    </a:p>
                  </a:txBody>
                  <a:tcPr/>
                </a:tc>
                <a:extLst>
                  <a:ext uri="{0D108BD9-81ED-4DB2-BD59-A6C34878D82A}">
                    <a16:rowId xmlns:a16="http://schemas.microsoft.com/office/drawing/2014/main" val="4108897074"/>
                  </a:ext>
                </a:extLst>
              </a:tr>
            </a:tbl>
          </a:graphicData>
        </a:graphic>
      </p:graphicFrame>
    </p:spTree>
    <p:extLst>
      <p:ext uri="{BB962C8B-B14F-4D97-AF65-F5344CB8AC3E}">
        <p14:creationId xmlns:p14="http://schemas.microsoft.com/office/powerpoint/2010/main" val="625262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55922-FA79-BE85-9049-080E5EF45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AE3716-558B-50FD-A77F-F8F0852BC1D9}"/>
              </a:ext>
            </a:extLst>
          </p:cNvPr>
          <p:cNvSpPr>
            <a:spLocks noGrp="1"/>
          </p:cNvSpPr>
          <p:nvPr>
            <p:ph type="title"/>
          </p:nvPr>
        </p:nvSpPr>
        <p:spPr>
          <a:xfrm>
            <a:off x="838199" y="231809"/>
            <a:ext cx="10515600" cy="1325563"/>
          </a:xfrm>
        </p:spPr>
        <p:txBody>
          <a:bodyPr/>
          <a:lstStyle/>
          <a:p>
            <a:pPr algn="ctr"/>
            <a:r>
              <a:rPr lang="en-US" dirty="0"/>
              <a:t>Dimension 3: Acquisition and Procurement</a:t>
            </a:r>
            <a:br>
              <a:rPr lang="en-US" dirty="0"/>
            </a:br>
            <a:r>
              <a:rPr lang="en-US" dirty="0"/>
              <a:t>Areas D-F</a:t>
            </a:r>
          </a:p>
        </p:txBody>
      </p:sp>
      <p:graphicFrame>
        <p:nvGraphicFramePr>
          <p:cNvPr id="4" name="Content Placeholder 3" descr="Rubric for Dimension 3: Acquisition and Procurement, Areas D-F">
            <a:extLst>
              <a:ext uri="{FF2B5EF4-FFF2-40B4-BE49-F238E27FC236}">
                <a16:creationId xmlns:a16="http://schemas.microsoft.com/office/drawing/2014/main" id="{FD1B0FF5-393B-5F92-5B50-A8DE666DC7AD}"/>
              </a:ext>
            </a:extLst>
          </p:cNvPr>
          <p:cNvGraphicFramePr>
            <a:graphicFrameLocks noGrp="1"/>
          </p:cNvGraphicFramePr>
          <p:nvPr>
            <p:ph idx="1"/>
            <p:extLst>
              <p:ext uri="{D42A27DB-BD31-4B8C-83A1-F6EECF244321}">
                <p14:modId xmlns:p14="http://schemas.microsoft.com/office/powerpoint/2010/main" val="2430005397"/>
              </p:ext>
            </p:extLst>
          </p:nvPr>
        </p:nvGraphicFramePr>
        <p:xfrm>
          <a:off x="306754" y="1809163"/>
          <a:ext cx="11578489" cy="4687303"/>
        </p:xfrm>
        <a:graphic>
          <a:graphicData uri="http://schemas.openxmlformats.org/drawingml/2006/table">
            <a:tbl>
              <a:tblPr firstRow="1" firstCol="1" bandRow="1">
                <a:tableStyleId>{5C22544A-7EE6-4342-B048-85BDC9FD1C3A}</a:tableStyleId>
              </a:tblPr>
              <a:tblGrid>
                <a:gridCol w="647319">
                  <a:extLst>
                    <a:ext uri="{9D8B030D-6E8A-4147-A177-3AD203B41FA5}">
                      <a16:colId xmlns:a16="http://schemas.microsoft.com/office/drawing/2014/main" val="284475804"/>
                    </a:ext>
                  </a:extLst>
                </a:gridCol>
                <a:gridCol w="2186234">
                  <a:extLst>
                    <a:ext uri="{9D8B030D-6E8A-4147-A177-3AD203B41FA5}">
                      <a16:colId xmlns:a16="http://schemas.microsoft.com/office/drawing/2014/main" val="775260193"/>
                    </a:ext>
                  </a:extLst>
                </a:gridCol>
                <a:gridCol w="2186234">
                  <a:extLst>
                    <a:ext uri="{9D8B030D-6E8A-4147-A177-3AD203B41FA5}">
                      <a16:colId xmlns:a16="http://schemas.microsoft.com/office/drawing/2014/main" val="1716204081"/>
                    </a:ext>
                  </a:extLst>
                </a:gridCol>
                <a:gridCol w="2186234">
                  <a:extLst>
                    <a:ext uri="{9D8B030D-6E8A-4147-A177-3AD203B41FA5}">
                      <a16:colId xmlns:a16="http://schemas.microsoft.com/office/drawing/2014/main" val="3237454618"/>
                    </a:ext>
                  </a:extLst>
                </a:gridCol>
                <a:gridCol w="2186234">
                  <a:extLst>
                    <a:ext uri="{9D8B030D-6E8A-4147-A177-3AD203B41FA5}">
                      <a16:colId xmlns:a16="http://schemas.microsoft.com/office/drawing/2014/main" val="560898520"/>
                    </a:ext>
                  </a:extLst>
                </a:gridCol>
                <a:gridCol w="2186234">
                  <a:extLst>
                    <a:ext uri="{9D8B030D-6E8A-4147-A177-3AD203B41FA5}">
                      <a16:colId xmlns:a16="http://schemas.microsoft.com/office/drawing/2014/main" val="1543491611"/>
                    </a:ext>
                  </a:extLst>
                </a:gridCol>
              </a:tblGrid>
              <a:tr h="239051">
                <a:tc>
                  <a:txBody>
                    <a:bodyPr/>
                    <a:lstStyle/>
                    <a:p>
                      <a:pPr algn="ctr"/>
                      <a:r>
                        <a:rPr lang="en-US" sz="1600" dirty="0"/>
                        <a:t>Area</a:t>
                      </a:r>
                    </a:p>
                  </a:txBody>
                  <a:tcPr/>
                </a:tc>
                <a:tc>
                  <a:txBody>
                    <a:bodyPr/>
                    <a:lstStyle/>
                    <a:p>
                      <a:r>
                        <a:rPr lang="en-US" sz="1600" dirty="0"/>
                        <a:t>Level 1</a:t>
                      </a:r>
                    </a:p>
                  </a:txBody>
                  <a:tcPr/>
                </a:tc>
                <a:tc>
                  <a:txBody>
                    <a:bodyPr/>
                    <a:lstStyle/>
                    <a:p>
                      <a:r>
                        <a:rPr lang="en-US" sz="1600" dirty="0"/>
                        <a:t>Level 2</a:t>
                      </a:r>
                    </a:p>
                  </a:txBody>
                  <a:tcPr/>
                </a:tc>
                <a:tc>
                  <a:txBody>
                    <a:bodyPr/>
                    <a:lstStyle/>
                    <a:p>
                      <a:r>
                        <a:rPr lang="en-US" sz="1600" dirty="0"/>
                        <a:t>Level 3</a:t>
                      </a:r>
                    </a:p>
                  </a:txBody>
                  <a:tcPr/>
                </a:tc>
                <a:tc>
                  <a:txBody>
                    <a:bodyPr/>
                    <a:lstStyle/>
                    <a:p>
                      <a:r>
                        <a:rPr lang="en-US" sz="1600" dirty="0"/>
                        <a:t>Level 4</a:t>
                      </a:r>
                    </a:p>
                  </a:txBody>
                  <a:tcPr/>
                </a:tc>
                <a:tc>
                  <a:txBody>
                    <a:bodyPr/>
                    <a:lstStyle/>
                    <a:p>
                      <a:r>
                        <a:rPr lang="en-US" sz="1600" dirty="0"/>
                        <a:t>Level 5</a:t>
                      </a:r>
                    </a:p>
                  </a:txBody>
                  <a:tcPr/>
                </a:tc>
                <a:extLst>
                  <a:ext uri="{0D108BD9-81ED-4DB2-BD59-A6C34878D82A}">
                    <a16:rowId xmlns:a16="http://schemas.microsoft.com/office/drawing/2014/main" val="3845449742"/>
                  </a:ext>
                </a:extLst>
              </a:tr>
              <a:tr h="1243063">
                <a:tc>
                  <a:txBody>
                    <a:bodyPr/>
                    <a:lstStyle/>
                    <a:p>
                      <a:pPr algn="ctr"/>
                      <a:r>
                        <a:rPr lang="en-US" sz="1600" dirty="0"/>
                        <a:t>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Processes are developed for receiving complaints about vendor non-compliance </a:t>
                      </a:r>
                    </a:p>
                  </a:txBody>
                  <a:tcPr/>
                </a:tc>
                <a:tc>
                  <a:txBody>
                    <a:bodyPr/>
                    <a:lstStyle/>
                    <a:p>
                      <a:r>
                        <a:rPr lang="en-US" sz="1600" dirty="0"/>
                        <a:t>Purchasing/ contracting agents adopt required IT accessibility standards and policies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2954738276"/>
                  </a:ext>
                </a:extLst>
              </a:tr>
              <a:tr h="1075727">
                <a:tc>
                  <a:txBody>
                    <a:bodyPr/>
                    <a:lstStyle/>
                    <a:p>
                      <a:pPr algn="ctr"/>
                      <a:r>
                        <a:rPr lang="en-US" sz="1600" dirty="0"/>
                        <a: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Contracts with vendors require validation of compliance prior to delivery </a:t>
                      </a:r>
                    </a:p>
                  </a:txBody>
                  <a:tcPr/>
                </a:tc>
                <a:tc>
                  <a:txBody>
                    <a:bodyPr/>
                    <a:lstStyle/>
                    <a:p>
                      <a:r>
                        <a:rPr lang="en-US" sz="1600" dirty="0"/>
                        <a:t>Financial penalties are applied, and vendors/contractors removed from future consideration when IT accessibility standards are not met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1917336846"/>
                  </a:ext>
                </a:extLst>
              </a:tr>
              <a:tr h="1243063">
                <a:tc>
                  <a:txBody>
                    <a:bodyPr/>
                    <a:lstStyle/>
                    <a:p>
                      <a:pPr algn="ctr"/>
                      <a:r>
                        <a:rPr lang="en-US" sz="1600" dirty="0"/>
                        <a:t>F</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Vendors’ claims of compliance are actively validated through regular audits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4108897074"/>
                  </a:ext>
                </a:extLst>
              </a:tr>
            </a:tbl>
          </a:graphicData>
        </a:graphic>
      </p:graphicFrame>
    </p:spTree>
    <p:extLst>
      <p:ext uri="{BB962C8B-B14F-4D97-AF65-F5344CB8AC3E}">
        <p14:creationId xmlns:p14="http://schemas.microsoft.com/office/powerpoint/2010/main" val="2325367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7B88A7-3ADC-5122-EB08-F362BCF2E93D}"/>
              </a:ext>
            </a:extLst>
          </p:cNvPr>
          <p:cNvSpPr>
            <a:spLocks noGrp="1"/>
          </p:cNvSpPr>
          <p:nvPr>
            <p:ph type="ctrTitle"/>
          </p:nvPr>
        </p:nvSpPr>
        <p:spPr/>
        <p:txBody>
          <a:bodyPr>
            <a:normAutofit fontScale="90000"/>
          </a:bodyPr>
          <a:lstStyle/>
          <a:p>
            <a:r>
              <a:rPr lang="en-US" dirty="0">
                <a:solidFill>
                  <a:schemeClr val="bg2"/>
                </a:solidFill>
              </a:rPr>
              <a:t>Dimension 7: Document Accessibility Reporting Discussion</a:t>
            </a:r>
          </a:p>
        </p:txBody>
      </p:sp>
      <p:sp>
        <p:nvSpPr>
          <p:cNvPr id="5" name="Subtitle 4">
            <a:extLst>
              <a:ext uri="{FF2B5EF4-FFF2-40B4-BE49-F238E27FC236}">
                <a16:creationId xmlns:a16="http://schemas.microsoft.com/office/drawing/2014/main" id="{78D39ED0-8563-1C65-3FE3-041848BF8B9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31381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04B1-2DF8-7734-1826-EE4F67063204}"/>
              </a:ext>
            </a:extLst>
          </p:cNvPr>
          <p:cNvSpPr>
            <a:spLocks noGrp="1"/>
          </p:cNvSpPr>
          <p:nvPr>
            <p:ph type="title"/>
          </p:nvPr>
        </p:nvSpPr>
        <p:spPr/>
        <p:txBody>
          <a:bodyPr/>
          <a:lstStyle/>
          <a:p>
            <a:pPr algn="ctr"/>
            <a:r>
              <a:rPr lang="en-US" dirty="0"/>
              <a:t>Dimension 7: Document Accessibility</a:t>
            </a:r>
            <a:br>
              <a:rPr lang="en-US" dirty="0"/>
            </a:br>
            <a:r>
              <a:rPr lang="en-US" dirty="0"/>
              <a:t>Areas A-C</a:t>
            </a:r>
          </a:p>
        </p:txBody>
      </p:sp>
      <p:graphicFrame>
        <p:nvGraphicFramePr>
          <p:cNvPr id="6" name="Content Placeholder 5" descr="Rubric for Dimension 7: Document Accessibility, Areas A-C">
            <a:extLst>
              <a:ext uri="{FF2B5EF4-FFF2-40B4-BE49-F238E27FC236}">
                <a16:creationId xmlns:a16="http://schemas.microsoft.com/office/drawing/2014/main" id="{D252BFE8-3322-401B-6846-6E8672ABED6F}"/>
              </a:ext>
            </a:extLst>
          </p:cNvPr>
          <p:cNvGraphicFramePr>
            <a:graphicFrameLocks noGrp="1"/>
          </p:cNvGraphicFramePr>
          <p:nvPr>
            <p:ph idx="1"/>
            <p:extLst>
              <p:ext uri="{D42A27DB-BD31-4B8C-83A1-F6EECF244321}">
                <p14:modId xmlns:p14="http://schemas.microsoft.com/office/powerpoint/2010/main" val="1980334779"/>
              </p:ext>
            </p:extLst>
          </p:nvPr>
        </p:nvGraphicFramePr>
        <p:xfrm>
          <a:off x="261730" y="1702435"/>
          <a:ext cx="11822214" cy="4790440"/>
        </p:xfrm>
        <a:graphic>
          <a:graphicData uri="http://schemas.openxmlformats.org/drawingml/2006/table">
            <a:tbl>
              <a:tblPr firstRow="1" firstCol="1" bandRow="1">
                <a:tableStyleId>{5C22544A-7EE6-4342-B048-85BDC9FD1C3A}</a:tableStyleId>
              </a:tblPr>
              <a:tblGrid>
                <a:gridCol w="647319">
                  <a:extLst>
                    <a:ext uri="{9D8B030D-6E8A-4147-A177-3AD203B41FA5}">
                      <a16:colId xmlns:a16="http://schemas.microsoft.com/office/drawing/2014/main" val="1888548393"/>
                    </a:ext>
                  </a:extLst>
                </a:gridCol>
                <a:gridCol w="2234979">
                  <a:extLst>
                    <a:ext uri="{9D8B030D-6E8A-4147-A177-3AD203B41FA5}">
                      <a16:colId xmlns:a16="http://schemas.microsoft.com/office/drawing/2014/main" val="3954566591"/>
                    </a:ext>
                  </a:extLst>
                </a:gridCol>
                <a:gridCol w="2234979">
                  <a:extLst>
                    <a:ext uri="{9D8B030D-6E8A-4147-A177-3AD203B41FA5}">
                      <a16:colId xmlns:a16="http://schemas.microsoft.com/office/drawing/2014/main" val="1775980883"/>
                    </a:ext>
                  </a:extLst>
                </a:gridCol>
                <a:gridCol w="2234979">
                  <a:extLst>
                    <a:ext uri="{9D8B030D-6E8A-4147-A177-3AD203B41FA5}">
                      <a16:colId xmlns:a16="http://schemas.microsoft.com/office/drawing/2014/main" val="1785363429"/>
                    </a:ext>
                  </a:extLst>
                </a:gridCol>
                <a:gridCol w="2234979">
                  <a:extLst>
                    <a:ext uri="{9D8B030D-6E8A-4147-A177-3AD203B41FA5}">
                      <a16:colId xmlns:a16="http://schemas.microsoft.com/office/drawing/2014/main" val="3307221846"/>
                    </a:ext>
                  </a:extLst>
                </a:gridCol>
                <a:gridCol w="2234979">
                  <a:extLst>
                    <a:ext uri="{9D8B030D-6E8A-4147-A177-3AD203B41FA5}">
                      <a16:colId xmlns:a16="http://schemas.microsoft.com/office/drawing/2014/main" val="3341760441"/>
                    </a:ext>
                  </a:extLst>
                </a:gridCol>
              </a:tblGrid>
              <a:tr h="370840">
                <a:tc>
                  <a:txBody>
                    <a:bodyPr/>
                    <a:lstStyle/>
                    <a:p>
                      <a:pPr algn="ctr"/>
                      <a:r>
                        <a:rPr lang="en-US" sz="1600" dirty="0"/>
                        <a:t>Area</a:t>
                      </a:r>
                    </a:p>
                  </a:txBody>
                  <a:tcPr/>
                </a:tc>
                <a:tc>
                  <a:txBody>
                    <a:bodyPr/>
                    <a:lstStyle/>
                    <a:p>
                      <a:r>
                        <a:rPr lang="en-US" sz="1600" dirty="0"/>
                        <a:t>Level 1</a:t>
                      </a:r>
                    </a:p>
                  </a:txBody>
                  <a:tcPr/>
                </a:tc>
                <a:tc>
                  <a:txBody>
                    <a:bodyPr/>
                    <a:lstStyle/>
                    <a:p>
                      <a:r>
                        <a:rPr lang="en-US" sz="1600" dirty="0"/>
                        <a:t>Level 2</a:t>
                      </a:r>
                    </a:p>
                  </a:txBody>
                  <a:tcPr/>
                </a:tc>
                <a:tc>
                  <a:txBody>
                    <a:bodyPr/>
                    <a:lstStyle/>
                    <a:p>
                      <a:r>
                        <a:rPr lang="en-US" sz="1600" dirty="0"/>
                        <a:t>Level 3</a:t>
                      </a:r>
                    </a:p>
                  </a:txBody>
                  <a:tcPr/>
                </a:tc>
                <a:tc>
                  <a:txBody>
                    <a:bodyPr/>
                    <a:lstStyle/>
                    <a:p>
                      <a:r>
                        <a:rPr lang="en-US" sz="1600" dirty="0"/>
                        <a:t>Level 4</a:t>
                      </a:r>
                    </a:p>
                  </a:txBody>
                  <a:tcPr/>
                </a:tc>
                <a:tc>
                  <a:txBody>
                    <a:bodyPr/>
                    <a:lstStyle/>
                    <a:p>
                      <a:r>
                        <a:rPr lang="en-US" sz="1600" dirty="0"/>
                        <a:t>Level 5</a:t>
                      </a:r>
                    </a:p>
                  </a:txBody>
                  <a:tcPr/>
                </a:tc>
                <a:extLst>
                  <a:ext uri="{0D108BD9-81ED-4DB2-BD59-A6C34878D82A}">
                    <a16:rowId xmlns:a16="http://schemas.microsoft.com/office/drawing/2014/main" val="3095398267"/>
                  </a:ext>
                </a:extLst>
              </a:tr>
              <a:tr h="370840">
                <a:tc>
                  <a:txBody>
                    <a:bodyPr/>
                    <a:lstStyle/>
                    <a:p>
                      <a:pPr algn="ctr"/>
                      <a:r>
                        <a:rPr lang="en-US" sz="1600" dirty="0"/>
                        <a:t>A</a:t>
                      </a:r>
                    </a:p>
                  </a:txBody>
                  <a:tcPr/>
                </a:tc>
                <a:tc>
                  <a:txBody>
                    <a:bodyPr/>
                    <a:lstStyle/>
                    <a:p>
                      <a:r>
                        <a:rPr lang="en-US" sz="1600" kern="1200" dirty="0">
                          <a:solidFill>
                            <a:schemeClr val="dk1"/>
                          </a:solidFill>
                          <a:effectLst/>
                          <a:latin typeface="+mn-lt"/>
                          <a:ea typeface="+mn-ea"/>
                          <a:cs typeface="+mn-cs"/>
                        </a:rPr>
                        <a:t>Requirements and processes for creating accessible documents are rarely applied</a:t>
                      </a:r>
                      <a:endParaRPr lang="en-US" sz="1600" dirty="0"/>
                    </a:p>
                  </a:txBody>
                  <a:tcPr/>
                </a:tc>
                <a:tc>
                  <a:txBody>
                    <a:bodyPr/>
                    <a:lstStyle/>
                    <a:p>
                      <a:r>
                        <a:rPr lang="en-US" sz="1600" kern="1200" dirty="0">
                          <a:solidFill>
                            <a:schemeClr val="dk1"/>
                          </a:solidFill>
                          <a:effectLst/>
                          <a:latin typeface="+mn-lt"/>
                          <a:ea typeface="+mn-ea"/>
                          <a:cs typeface="+mn-cs"/>
                        </a:rPr>
                        <a:t>Infrastructure for creating accessible documents is identified or in process, including templates, training on how to use them, and tools</a:t>
                      </a:r>
                      <a:endParaRPr lang="en-US" sz="1600" dirty="0"/>
                    </a:p>
                  </a:txBody>
                  <a:tcPr/>
                </a:tc>
                <a:tc>
                  <a:txBody>
                    <a:bodyPr/>
                    <a:lstStyle/>
                    <a:p>
                      <a:r>
                        <a:rPr lang="en-US" sz="1600" kern="1200" dirty="0">
                          <a:solidFill>
                            <a:schemeClr val="dk1"/>
                          </a:solidFill>
                          <a:effectLst/>
                          <a:latin typeface="+mn-lt"/>
                          <a:ea typeface="+mn-ea"/>
                          <a:cs typeface="+mn-cs"/>
                        </a:rPr>
                        <a:t>Resources for creating IT accessible documents are available and used</a:t>
                      </a:r>
                      <a:endParaRPr lang="en-US" sz="1600" dirty="0"/>
                    </a:p>
                  </a:txBody>
                  <a:tcPr/>
                </a:tc>
                <a:tc>
                  <a:txBody>
                    <a:bodyPr/>
                    <a:lstStyle/>
                    <a:p>
                      <a:r>
                        <a:rPr lang="en-US" sz="1600" kern="1200" dirty="0">
                          <a:solidFill>
                            <a:schemeClr val="dk1"/>
                          </a:solidFill>
                          <a:effectLst/>
                          <a:latin typeface="+mn-lt"/>
                          <a:ea typeface="+mn-ea"/>
                          <a:cs typeface="+mn-cs"/>
                        </a:rPr>
                        <a:t>Process is in place to gather feedback on accessible document processes </a:t>
                      </a:r>
                      <a:endParaRPr lang="en-US" sz="1600" dirty="0"/>
                    </a:p>
                  </a:txBody>
                  <a:tcPr/>
                </a:tc>
                <a:tc>
                  <a:txBody>
                    <a:bodyPr/>
                    <a:lstStyle/>
                    <a:p>
                      <a:r>
                        <a:rPr lang="en-US" sz="1600" kern="1200" dirty="0">
                          <a:solidFill>
                            <a:schemeClr val="dk1"/>
                          </a:solidFill>
                          <a:effectLst/>
                          <a:latin typeface="+mn-lt"/>
                          <a:ea typeface="+mn-ea"/>
                          <a:cs typeface="+mn-cs"/>
                        </a:rPr>
                        <a:t>IT accessibility issues and user feedback are used to drive future improvements</a:t>
                      </a:r>
                      <a:endParaRPr lang="en-US" sz="1600" dirty="0"/>
                    </a:p>
                  </a:txBody>
                  <a:tcPr/>
                </a:tc>
                <a:extLst>
                  <a:ext uri="{0D108BD9-81ED-4DB2-BD59-A6C34878D82A}">
                    <a16:rowId xmlns:a16="http://schemas.microsoft.com/office/drawing/2014/main" val="3593902157"/>
                  </a:ext>
                </a:extLst>
              </a:tr>
              <a:tr h="370840">
                <a:tc>
                  <a:txBody>
                    <a:bodyPr/>
                    <a:lstStyle/>
                    <a:p>
                      <a:pPr algn="ctr"/>
                      <a:r>
                        <a:rPr lang="en-US" sz="1600" dirty="0"/>
                        <a:t>B</a:t>
                      </a:r>
                    </a:p>
                  </a:txBody>
                  <a:tcPr/>
                </a:tc>
                <a:tc>
                  <a:txBody>
                    <a:bodyPr/>
                    <a:lstStyle/>
                    <a:p>
                      <a:r>
                        <a:rPr lang="en-US" sz="1600" kern="1200" dirty="0">
                          <a:solidFill>
                            <a:schemeClr val="dk1"/>
                          </a:solidFill>
                          <a:effectLst/>
                          <a:latin typeface="+mn-lt"/>
                          <a:ea typeface="+mn-ea"/>
                          <a:cs typeface="+mn-cs"/>
                        </a:rPr>
                        <a:t>Accessible documentation is provided only as requested by people with disabilities</a:t>
                      </a:r>
                      <a:endParaRPr lang="en-US" sz="1600" dirty="0"/>
                    </a:p>
                  </a:txBody>
                  <a:tcPr/>
                </a:tc>
                <a:tc>
                  <a:txBody>
                    <a:bodyPr/>
                    <a:lstStyle/>
                    <a:p>
                      <a:r>
                        <a:rPr lang="en-US" sz="1600" kern="1200" dirty="0">
                          <a:solidFill>
                            <a:schemeClr val="dk1"/>
                          </a:solidFill>
                          <a:effectLst/>
                          <a:latin typeface="+mn-lt"/>
                          <a:ea typeface="+mn-ea"/>
                          <a:cs typeface="+mn-cs"/>
                        </a:rPr>
                        <a:t>IT accessibility validation checkpoints are identified </a:t>
                      </a:r>
                      <a:endParaRPr lang="en-US" sz="1600" dirty="0"/>
                    </a:p>
                  </a:txBody>
                  <a:tcPr/>
                </a:tc>
                <a:tc>
                  <a:txBody>
                    <a:bodyPr/>
                    <a:lstStyle/>
                    <a:p>
                      <a:r>
                        <a:rPr lang="en-US" sz="1600" kern="1200" dirty="0">
                          <a:solidFill>
                            <a:schemeClr val="dk1"/>
                          </a:solidFill>
                          <a:effectLst/>
                          <a:latin typeface="+mn-lt"/>
                          <a:ea typeface="+mn-ea"/>
                          <a:cs typeface="+mn-cs"/>
                        </a:rPr>
                        <a:t>Employees are aware of document IT accessibility resources </a:t>
                      </a:r>
                      <a:endParaRPr lang="en-US" sz="1600" dirty="0"/>
                    </a:p>
                  </a:txBody>
                  <a:tcPr/>
                </a:tc>
                <a:tc>
                  <a:txBody>
                    <a:bodyPr/>
                    <a:lstStyle/>
                    <a:p>
                      <a:r>
                        <a:rPr lang="en-US" sz="1600" kern="1200" dirty="0">
                          <a:solidFill>
                            <a:schemeClr val="dk1"/>
                          </a:solidFill>
                          <a:effectLst/>
                          <a:latin typeface="+mn-lt"/>
                          <a:ea typeface="+mn-ea"/>
                          <a:cs typeface="+mn-cs"/>
                        </a:rPr>
                        <a:t>Accessible documentation is proactively available (not only when requested)</a:t>
                      </a:r>
                      <a:endParaRPr lang="en-US" sz="1600" dirty="0"/>
                    </a:p>
                  </a:txBody>
                  <a:tcPr/>
                </a:tc>
                <a:tc>
                  <a:txBody>
                    <a:bodyPr/>
                    <a:lstStyle/>
                    <a:p>
                      <a:r>
                        <a:rPr lang="en-US" sz="1600" kern="1200" dirty="0">
                          <a:solidFill>
                            <a:schemeClr val="dk1"/>
                          </a:solidFill>
                          <a:effectLst/>
                          <a:latin typeface="+mn-lt"/>
                          <a:ea typeface="+mn-ea"/>
                          <a:cs typeface="+mn-cs"/>
                        </a:rPr>
                        <a:t>Employees are empowered to fulfill all aspects of document accessibility</a:t>
                      </a:r>
                      <a:endParaRPr lang="en-US" sz="1600" dirty="0"/>
                    </a:p>
                  </a:txBody>
                  <a:tcPr/>
                </a:tc>
                <a:extLst>
                  <a:ext uri="{0D108BD9-81ED-4DB2-BD59-A6C34878D82A}">
                    <a16:rowId xmlns:a16="http://schemas.microsoft.com/office/drawing/2014/main" val="1398756302"/>
                  </a:ext>
                </a:extLst>
              </a:tr>
              <a:tr h="370840">
                <a:tc>
                  <a:txBody>
                    <a:bodyPr/>
                    <a:lstStyle/>
                    <a:p>
                      <a:pPr algn="ctr"/>
                      <a:r>
                        <a:rPr lang="en-US" sz="1600" dirty="0"/>
                        <a: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kern="1200" dirty="0">
                          <a:solidFill>
                            <a:schemeClr val="dk1"/>
                          </a:solidFill>
                          <a:effectLst/>
                          <a:latin typeface="+mn-lt"/>
                          <a:ea typeface="+mn-ea"/>
                          <a:cs typeface="+mn-cs"/>
                        </a:rPr>
                        <a:t>Program for awareness of the need for accessible documents is initiated</a:t>
                      </a:r>
                      <a:endParaRPr lang="en-US" sz="1600" dirty="0"/>
                    </a:p>
                  </a:txBody>
                  <a:tcPr/>
                </a:tc>
                <a:tc>
                  <a:txBody>
                    <a:bodyPr/>
                    <a:lstStyle/>
                    <a:p>
                      <a:r>
                        <a:rPr lang="en-US" sz="1600" kern="1200" dirty="0">
                          <a:solidFill>
                            <a:schemeClr val="dk1"/>
                          </a:solidFill>
                          <a:effectLst/>
                          <a:latin typeface="+mn-lt"/>
                          <a:ea typeface="+mn-ea"/>
                          <a:cs typeface="+mn-cs"/>
                        </a:rPr>
                        <a:t>Employees are trained in the process of creating accessible documents</a:t>
                      </a:r>
                      <a:endParaRPr lang="en-US" sz="1600" dirty="0"/>
                    </a:p>
                  </a:txBody>
                  <a:tcPr/>
                </a:tc>
                <a:tc>
                  <a:txBody>
                    <a:bodyPr/>
                    <a:lstStyle/>
                    <a:p>
                      <a:r>
                        <a:rPr lang="en-US" sz="1600" kern="1200" dirty="0">
                          <a:solidFill>
                            <a:schemeClr val="dk1"/>
                          </a:solidFill>
                          <a:effectLst/>
                          <a:latin typeface="+mn-lt"/>
                          <a:ea typeface="+mn-ea"/>
                          <a:cs typeface="+mn-cs"/>
                        </a:rPr>
                        <a:t>Guidance is available for remediating inaccessible documents</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798414244"/>
                  </a:ext>
                </a:extLst>
              </a:tr>
            </a:tbl>
          </a:graphicData>
        </a:graphic>
      </p:graphicFrame>
    </p:spTree>
    <p:extLst>
      <p:ext uri="{BB962C8B-B14F-4D97-AF65-F5344CB8AC3E}">
        <p14:creationId xmlns:p14="http://schemas.microsoft.com/office/powerpoint/2010/main" val="2382715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55694-3CF3-2155-798C-E2333BD489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5EF4E-B29B-AD94-B24B-A3315E3368ED}"/>
              </a:ext>
            </a:extLst>
          </p:cNvPr>
          <p:cNvSpPr>
            <a:spLocks noGrp="1"/>
          </p:cNvSpPr>
          <p:nvPr>
            <p:ph type="title"/>
          </p:nvPr>
        </p:nvSpPr>
        <p:spPr/>
        <p:txBody>
          <a:bodyPr/>
          <a:lstStyle/>
          <a:p>
            <a:pPr algn="ctr"/>
            <a:r>
              <a:rPr lang="en-US" dirty="0"/>
              <a:t>Dimension 7: Document Accessibility</a:t>
            </a:r>
            <a:br>
              <a:rPr lang="en-US" dirty="0"/>
            </a:br>
            <a:r>
              <a:rPr lang="en-US" dirty="0"/>
              <a:t>Areas D-G</a:t>
            </a:r>
          </a:p>
        </p:txBody>
      </p:sp>
      <p:graphicFrame>
        <p:nvGraphicFramePr>
          <p:cNvPr id="6" name="Content Placeholder 5" descr="Rubric for Dimension 7: Document Accessibility, Areas D-G">
            <a:extLst>
              <a:ext uri="{FF2B5EF4-FFF2-40B4-BE49-F238E27FC236}">
                <a16:creationId xmlns:a16="http://schemas.microsoft.com/office/drawing/2014/main" id="{1D8522FF-5225-0757-2F04-DB7A1FD2D2FE}"/>
              </a:ext>
            </a:extLst>
          </p:cNvPr>
          <p:cNvGraphicFramePr>
            <a:graphicFrameLocks noGrp="1"/>
          </p:cNvGraphicFramePr>
          <p:nvPr>
            <p:ph idx="1"/>
            <p:extLst>
              <p:ext uri="{D42A27DB-BD31-4B8C-83A1-F6EECF244321}">
                <p14:modId xmlns:p14="http://schemas.microsoft.com/office/powerpoint/2010/main" val="2409155627"/>
              </p:ext>
            </p:extLst>
          </p:nvPr>
        </p:nvGraphicFramePr>
        <p:xfrm>
          <a:off x="184893" y="1724854"/>
          <a:ext cx="11822214" cy="4881880"/>
        </p:xfrm>
        <a:graphic>
          <a:graphicData uri="http://schemas.openxmlformats.org/drawingml/2006/table">
            <a:tbl>
              <a:tblPr firstRow="1" firstCol="1" bandRow="1">
                <a:tableStyleId>{5C22544A-7EE6-4342-B048-85BDC9FD1C3A}</a:tableStyleId>
              </a:tblPr>
              <a:tblGrid>
                <a:gridCol w="647319">
                  <a:extLst>
                    <a:ext uri="{9D8B030D-6E8A-4147-A177-3AD203B41FA5}">
                      <a16:colId xmlns:a16="http://schemas.microsoft.com/office/drawing/2014/main" val="1888548393"/>
                    </a:ext>
                  </a:extLst>
                </a:gridCol>
                <a:gridCol w="2234979">
                  <a:extLst>
                    <a:ext uri="{9D8B030D-6E8A-4147-A177-3AD203B41FA5}">
                      <a16:colId xmlns:a16="http://schemas.microsoft.com/office/drawing/2014/main" val="3954566591"/>
                    </a:ext>
                  </a:extLst>
                </a:gridCol>
                <a:gridCol w="2234979">
                  <a:extLst>
                    <a:ext uri="{9D8B030D-6E8A-4147-A177-3AD203B41FA5}">
                      <a16:colId xmlns:a16="http://schemas.microsoft.com/office/drawing/2014/main" val="1775980883"/>
                    </a:ext>
                  </a:extLst>
                </a:gridCol>
                <a:gridCol w="2234979">
                  <a:extLst>
                    <a:ext uri="{9D8B030D-6E8A-4147-A177-3AD203B41FA5}">
                      <a16:colId xmlns:a16="http://schemas.microsoft.com/office/drawing/2014/main" val="1785363429"/>
                    </a:ext>
                  </a:extLst>
                </a:gridCol>
                <a:gridCol w="2234979">
                  <a:extLst>
                    <a:ext uri="{9D8B030D-6E8A-4147-A177-3AD203B41FA5}">
                      <a16:colId xmlns:a16="http://schemas.microsoft.com/office/drawing/2014/main" val="3307221846"/>
                    </a:ext>
                  </a:extLst>
                </a:gridCol>
                <a:gridCol w="2234979">
                  <a:extLst>
                    <a:ext uri="{9D8B030D-6E8A-4147-A177-3AD203B41FA5}">
                      <a16:colId xmlns:a16="http://schemas.microsoft.com/office/drawing/2014/main" val="3341760441"/>
                    </a:ext>
                  </a:extLst>
                </a:gridCol>
              </a:tblGrid>
              <a:tr h="370840">
                <a:tc>
                  <a:txBody>
                    <a:bodyPr/>
                    <a:lstStyle/>
                    <a:p>
                      <a:pPr algn="ctr"/>
                      <a:r>
                        <a:rPr lang="en-US" sz="1600" dirty="0"/>
                        <a:t>Area</a:t>
                      </a:r>
                    </a:p>
                  </a:txBody>
                  <a:tcPr/>
                </a:tc>
                <a:tc>
                  <a:txBody>
                    <a:bodyPr/>
                    <a:lstStyle/>
                    <a:p>
                      <a:r>
                        <a:rPr lang="en-US" sz="1600" dirty="0"/>
                        <a:t>Level 1</a:t>
                      </a:r>
                    </a:p>
                  </a:txBody>
                  <a:tcPr/>
                </a:tc>
                <a:tc>
                  <a:txBody>
                    <a:bodyPr/>
                    <a:lstStyle/>
                    <a:p>
                      <a:r>
                        <a:rPr lang="en-US" sz="1600" dirty="0"/>
                        <a:t>Level 2</a:t>
                      </a:r>
                    </a:p>
                  </a:txBody>
                  <a:tcPr/>
                </a:tc>
                <a:tc>
                  <a:txBody>
                    <a:bodyPr/>
                    <a:lstStyle/>
                    <a:p>
                      <a:r>
                        <a:rPr lang="en-US" sz="1600" dirty="0"/>
                        <a:t>Level 3</a:t>
                      </a:r>
                    </a:p>
                  </a:txBody>
                  <a:tcPr/>
                </a:tc>
                <a:tc>
                  <a:txBody>
                    <a:bodyPr/>
                    <a:lstStyle/>
                    <a:p>
                      <a:r>
                        <a:rPr lang="en-US" sz="1600" dirty="0"/>
                        <a:t>Level 4</a:t>
                      </a:r>
                    </a:p>
                  </a:txBody>
                  <a:tcPr/>
                </a:tc>
                <a:tc>
                  <a:txBody>
                    <a:bodyPr/>
                    <a:lstStyle/>
                    <a:p>
                      <a:r>
                        <a:rPr lang="en-US" sz="1600" dirty="0"/>
                        <a:t>Level 5</a:t>
                      </a:r>
                    </a:p>
                  </a:txBody>
                  <a:tcPr/>
                </a:tc>
                <a:extLst>
                  <a:ext uri="{0D108BD9-81ED-4DB2-BD59-A6C34878D82A}">
                    <a16:rowId xmlns:a16="http://schemas.microsoft.com/office/drawing/2014/main" val="3095398267"/>
                  </a:ext>
                </a:extLst>
              </a:tr>
              <a:tr h="370840">
                <a:tc>
                  <a:txBody>
                    <a:bodyPr/>
                    <a:lstStyle/>
                    <a:p>
                      <a:pPr algn="ctr"/>
                      <a:r>
                        <a:rPr lang="en-US" sz="1600" dirty="0"/>
                        <a:t>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Resources exist to produce alternate formats such as braille and large print</a:t>
                      </a:r>
                    </a:p>
                  </a:txBody>
                  <a:tcPr/>
                </a:tc>
                <a:tc>
                  <a:txBody>
                    <a:bodyPr/>
                    <a:lstStyle/>
                    <a:p>
                      <a:r>
                        <a:rPr lang="en-US" sz="1600" dirty="0"/>
                        <a:t>Automated and manual IT accessibility testing tools are implemented across the organization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3593902157"/>
                  </a:ext>
                </a:extLst>
              </a:tr>
              <a:tr h="370840">
                <a:tc>
                  <a:txBody>
                    <a:bodyPr/>
                    <a:lstStyle/>
                    <a:p>
                      <a:pPr algn="ctr"/>
                      <a:r>
                        <a:rPr lang="en-US" sz="1600" dirty="0"/>
                        <a: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Help and training materials can be provided to employees in alternate formats</a:t>
                      </a:r>
                    </a:p>
                  </a:txBody>
                  <a:tcPr/>
                </a:tc>
                <a:tc>
                  <a:txBody>
                    <a:bodyPr/>
                    <a:lstStyle/>
                    <a:p>
                      <a:r>
                        <a:rPr lang="en-US" sz="1600" dirty="0"/>
                        <a:t>Agency tracks and reports non-compliant digital content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1398756302"/>
                  </a:ext>
                </a:extLst>
              </a:tr>
              <a:tr h="370840">
                <a:tc>
                  <a:txBody>
                    <a:bodyPr/>
                    <a:lstStyle/>
                    <a:p>
                      <a:pPr algn="ctr"/>
                      <a:r>
                        <a:rPr lang="en-US" sz="1600" dirty="0"/>
                        <a:t>F</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Processes are in place to notify product owner of non-compliant digital content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798414244"/>
                  </a:ext>
                </a:extLst>
              </a:tr>
              <a:tr h="370840">
                <a:tc>
                  <a:txBody>
                    <a:bodyPr/>
                    <a:lstStyle/>
                    <a:p>
                      <a:pPr algn="ctr"/>
                      <a:r>
                        <a:rPr lang="en-US" sz="1600" dirty="0"/>
                        <a:t>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Training for creating accessible documents is required for the entire workforce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2157157230"/>
                  </a:ext>
                </a:extLst>
              </a:tr>
            </a:tbl>
          </a:graphicData>
        </a:graphic>
      </p:graphicFrame>
    </p:spTree>
    <p:extLst>
      <p:ext uri="{BB962C8B-B14F-4D97-AF65-F5344CB8AC3E}">
        <p14:creationId xmlns:p14="http://schemas.microsoft.com/office/powerpoint/2010/main" val="2445523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93DF46-5E9E-9EFA-BAC7-B10FF85393D8}"/>
              </a:ext>
            </a:extLst>
          </p:cNvPr>
          <p:cNvSpPr>
            <a:spLocks noGrp="1"/>
          </p:cNvSpPr>
          <p:nvPr>
            <p:ph type="ctrTitle"/>
          </p:nvPr>
        </p:nvSpPr>
        <p:spPr/>
        <p:txBody>
          <a:bodyPr/>
          <a:lstStyle/>
          <a:p>
            <a:r>
              <a:rPr lang="en-US" dirty="0">
                <a:solidFill>
                  <a:schemeClr val="bg2"/>
                </a:solidFill>
              </a:rPr>
              <a:t>Dimension 8: Training Reporting Discussion</a:t>
            </a:r>
          </a:p>
        </p:txBody>
      </p:sp>
      <p:sp>
        <p:nvSpPr>
          <p:cNvPr id="5" name="Subtitle 4">
            <a:extLst>
              <a:ext uri="{FF2B5EF4-FFF2-40B4-BE49-F238E27FC236}">
                <a16:creationId xmlns:a16="http://schemas.microsoft.com/office/drawing/2014/main" id="{72DD7294-7DA8-755B-9A8A-F7D85B04C06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65739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Dimension 8: Training</a:t>
            </a:r>
            <a:br>
              <a:rPr lang="en-US" dirty="0"/>
            </a:br>
            <a:r>
              <a:rPr lang="en-US" dirty="0"/>
              <a:t>Areas A-B</a:t>
            </a:r>
          </a:p>
        </p:txBody>
      </p:sp>
      <p:graphicFrame>
        <p:nvGraphicFramePr>
          <p:cNvPr id="7" name="Content Placeholder 5" descr="Rubric for Dimension 8: Training, Areas A-B">
            <a:extLst>
              <a:ext uri="{FF2B5EF4-FFF2-40B4-BE49-F238E27FC236}">
                <a16:creationId xmlns:a16="http://schemas.microsoft.com/office/drawing/2014/main" id="{54C71EC4-A097-B20C-3A1F-507C09FFAA56}"/>
              </a:ext>
            </a:extLst>
          </p:cNvPr>
          <p:cNvGraphicFramePr>
            <a:graphicFrameLocks noGrp="1"/>
          </p:cNvGraphicFramePr>
          <p:nvPr>
            <p:ph idx="1"/>
            <p:extLst>
              <p:ext uri="{D42A27DB-BD31-4B8C-83A1-F6EECF244321}">
                <p14:modId xmlns:p14="http://schemas.microsoft.com/office/powerpoint/2010/main" val="4125043432"/>
              </p:ext>
            </p:extLst>
          </p:nvPr>
        </p:nvGraphicFramePr>
        <p:xfrm>
          <a:off x="156445" y="2021991"/>
          <a:ext cx="11879110" cy="4119880"/>
        </p:xfrm>
        <a:graphic>
          <a:graphicData uri="http://schemas.openxmlformats.org/drawingml/2006/table">
            <a:tbl>
              <a:tblPr firstRow="1" firstCol="1" bandRow="1">
                <a:tableStyleId>{5C22544A-7EE6-4342-B048-85BDC9FD1C3A}</a:tableStyleId>
              </a:tblPr>
              <a:tblGrid>
                <a:gridCol w="704215">
                  <a:extLst>
                    <a:ext uri="{9D8B030D-6E8A-4147-A177-3AD203B41FA5}">
                      <a16:colId xmlns:a16="http://schemas.microsoft.com/office/drawing/2014/main" val="1888548393"/>
                    </a:ext>
                  </a:extLst>
                </a:gridCol>
                <a:gridCol w="2234979">
                  <a:extLst>
                    <a:ext uri="{9D8B030D-6E8A-4147-A177-3AD203B41FA5}">
                      <a16:colId xmlns:a16="http://schemas.microsoft.com/office/drawing/2014/main" val="3954566591"/>
                    </a:ext>
                  </a:extLst>
                </a:gridCol>
                <a:gridCol w="2234979">
                  <a:extLst>
                    <a:ext uri="{9D8B030D-6E8A-4147-A177-3AD203B41FA5}">
                      <a16:colId xmlns:a16="http://schemas.microsoft.com/office/drawing/2014/main" val="1775980883"/>
                    </a:ext>
                  </a:extLst>
                </a:gridCol>
                <a:gridCol w="2234979">
                  <a:extLst>
                    <a:ext uri="{9D8B030D-6E8A-4147-A177-3AD203B41FA5}">
                      <a16:colId xmlns:a16="http://schemas.microsoft.com/office/drawing/2014/main" val="1785363429"/>
                    </a:ext>
                  </a:extLst>
                </a:gridCol>
                <a:gridCol w="2234979">
                  <a:extLst>
                    <a:ext uri="{9D8B030D-6E8A-4147-A177-3AD203B41FA5}">
                      <a16:colId xmlns:a16="http://schemas.microsoft.com/office/drawing/2014/main" val="3307221846"/>
                    </a:ext>
                  </a:extLst>
                </a:gridCol>
                <a:gridCol w="2234979">
                  <a:extLst>
                    <a:ext uri="{9D8B030D-6E8A-4147-A177-3AD203B41FA5}">
                      <a16:colId xmlns:a16="http://schemas.microsoft.com/office/drawing/2014/main" val="3341760441"/>
                    </a:ext>
                  </a:extLst>
                </a:gridCol>
              </a:tblGrid>
              <a:tr h="370840">
                <a:tc>
                  <a:txBody>
                    <a:bodyPr/>
                    <a:lstStyle/>
                    <a:p>
                      <a:pPr algn="ctr"/>
                      <a:r>
                        <a:rPr lang="en-US" sz="1800" dirty="0"/>
                        <a:t>Area</a:t>
                      </a:r>
                    </a:p>
                  </a:txBody>
                  <a:tcPr/>
                </a:tc>
                <a:tc>
                  <a:txBody>
                    <a:bodyPr/>
                    <a:lstStyle/>
                    <a:p>
                      <a:r>
                        <a:rPr lang="en-US" sz="1800" dirty="0"/>
                        <a:t>Level 1</a:t>
                      </a:r>
                    </a:p>
                  </a:txBody>
                  <a:tcPr/>
                </a:tc>
                <a:tc>
                  <a:txBody>
                    <a:bodyPr/>
                    <a:lstStyle/>
                    <a:p>
                      <a:r>
                        <a:rPr lang="en-US" sz="1800" dirty="0"/>
                        <a:t>Level 2</a:t>
                      </a:r>
                    </a:p>
                  </a:txBody>
                  <a:tcPr/>
                </a:tc>
                <a:tc>
                  <a:txBody>
                    <a:bodyPr/>
                    <a:lstStyle/>
                    <a:p>
                      <a:r>
                        <a:rPr lang="en-US" sz="1800" dirty="0"/>
                        <a:t>Level 3</a:t>
                      </a:r>
                    </a:p>
                  </a:txBody>
                  <a:tcPr/>
                </a:tc>
                <a:tc>
                  <a:txBody>
                    <a:bodyPr/>
                    <a:lstStyle/>
                    <a:p>
                      <a:r>
                        <a:rPr lang="en-US" sz="1800" dirty="0"/>
                        <a:t>Level 4</a:t>
                      </a:r>
                    </a:p>
                  </a:txBody>
                  <a:tcPr/>
                </a:tc>
                <a:tc>
                  <a:txBody>
                    <a:bodyPr/>
                    <a:lstStyle/>
                    <a:p>
                      <a:r>
                        <a:rPr lang="en-US" sz="1800" dirty="0"/>
                        <a:t>Level 5</a:t>
                      </a:r>
                    </a:p>
                  </a:txBody>
                  <a:tcPr/>
                </a:tc>
                <a:extLst>
                  <a:ext uri="{0D108BD9-81ED-4DB2-BD59-A6C34878D82A}">
                    <a16:rowId xmlns:a16="http://schemas.microsoft.com/office/drawing/2014/main" val="3095398267"/>
                  </a:ext>
                </a:extLst>
              </a:tr>
              <a:tr h="370840">
                <a:tc>
                  <a:txBody>
                    <a:bodyPr/>
                    <a:lstStyle/>
                    <a:p>
                      <a:pPr algn="ctr"/>
                      <a:r>
                        <a:rPr lang="en-US" sz="1800" dirty="0"/>
                        <a:t>A</a:t>
                      </a:r>
                    </a:p>
                  </a:txBody>
                  <a:tcPr/>
                </a:tc>
                <a:tc>
                  <a:txBody>
                    <a:bodyPr/>
                    <a:lstStyle/>
                    <a:p>
                      <a:r>
                        <a:rPr lang="en-US" sz="1800" dirty="0"/>
                        <a:t>Training about IT accessibility is provided on a reactive, or ad hoc, basis</a:t>
                      </a:r>
                    </a:p>
                  </a:txBody>
                  <a:tcPr/>
                </a:tc>
                <a:tc>
                  <a:txBody>
                    <a:bodyPr/>
                    <a:lstStyle/>
                    <a:p>
                      <a:r>
                        <a:rPr lang="en-US" sz="1800" dirty="0"/>
                        <a:t>IT accessibility training plan and curriculum are defined for employees/ stakeholders</a:t>
                      </a:r>
                    </a:p>
                  </a:txBody>
                  <a:tcPr/>
                </a:tc>
                <a:tc>
                  <a:txBody>
                    <a:bodyPr/>
                    <a:lstStyle/>
                    <a:p>
                      <a:r>
                        <a:rPr lang="en-US" sz="1800" dirty="0"/>
                        <a:t>Trained and resourced staff are in place to implement training about IT accessibility</a:t>
                      </a:r>
                    </a:p>
                  </a:txBody>
                  <a:tcPr/>
                </a:tc>
                <a:tc>
                  <a:txBody>
                    <a:bodyPr/>
                    <a:lstStyle/>
                    <a:p>
                      <a:r>
                        <a:rPr lang="en-US" sz="1800" dirty="0"/>
                        <a:t>Training quality is assessed and content is updated on a regular basis</a:t>
                      </a:r>
                    </a:p>
                  </a:txBody>
                  <a:tcPr/>
                </a:tc>
                <a:tc>
                  <a:txBody>
                    <a:bodyPr/>
                    <a:lstStyle/>
                    <a:p>
                      <a:r>
                        <a:rPr lang="en-US" sz="1800" dirty="0"/>
                        <a:t>Training is actively pushed to projects/individuals when warranted by metrics</a:t>
                      </a:r>
                    </a:p>
                  </a:txBody>
                  <a:tcPr/>
                </a:tc>
                <a:extLst>
                  <a:ext uri="{0D108BD9-81ED-4DB2-BD59-A6C34878D82A}">
                    <a16:rowId xmlns:a16="http://schemas.microsoft.com/office/drawing/2014/main" val="3593902157"/>
                  </a:ext>
                </a:extLst>
              </a:tr>
              <a:tr h="370840">
                <a:tc>
                  <a:txBody>
                    <a:bodyPr/>
                    <a:lstStyle/>
                    <a:p>
                      <a:pPr algn="ctr"/>
                      <a:r>
                        <a:rPr lang="en-US" sz="1800" dirty="0"/>
                        <a:t>B</a:t>
                      </a:r>
                    </a:p>
                  </a:txBody>
                  <a:tcPr/>
                </a:tc>
                <a:tc>
                  <a:txBody>
                    <a:bodyPr/>
                    <a:lstStyle/>
                    <a:p>
                      <a:r>
                        <a:rPr lang="en-US" sz="1800" dirty="0"/>
                        <a:t>Records for completion of IT accessibility training may be maintained by individuals but are not centrally stored or tracked</a:t>
                      </a:r>
                    </a:p>
                  </a:txBody>
                  <a:tcPr/>
                </a:tc>
                <a:tc>
                  <a:txBody>
                    <a:bodyPr/>
                    <a:lstStyle/>
                    <a:p>
                      <a:r>
                        <a:rPr lang="en-US" sz="1800" dirty="0"/>
                        <a:t>IT accessibility training is readily available for specific requests or job categories</a:t>
                      </a:r>
                    </a:p>
                  </a:txBody>
                  <a:tcPr/>
                </a:tc>
                <a:tc>
                  <a:txBody>
                    <a:bodyPr/>
                    <a:lstStyle/>
                    <a:p>
                      <a:r>
                        <a:rPr lang="en-US" sz="1800" dirty="0"/>
                        <a:t>Increased levels of technical complexity in training are provided based on needs</a:t>
                      </a:r>
                    </a:p>
                  </a:txBody>
                  <a:tcPr/>
                </a:tc>
                <a:tc>
                  <a:txBody>
                    <a:bodyPr/>
                    <a:lstStyle/>
                    <a:p>
                      <a:r>
                        <a:rPr lang="en-US" sz="1800" dirty="0"/>
                        <a:t>New areas for training are identified based on program metrics and trends</a:t>
                      </a:r>
                    </a:p>
                  </a:txBody>
                  <a:tcPr/>
                </a:tc>
                <a:tc>
                  <a:txBody>
                    <a:bodyPr/>
                    <a:lstStyle/>
                    <a:p>
                      <a:r>
                        <a:rPr lang="en-US" sz="1800" dirty="0"/>
                        <a:t>Training updates include modifications based on survey feedback </a:t>
                      </a:r>
                    </a:p>
                    <a:p>
                      <a:r>
                        <a:rPr lang="en-US" sz="1800" dirty="0"/>
                        <a:t>C. Training is offered to other agencies</a:t>
                      </a:r>
                    </a:p>
                  </a:txBody>
                  <a:tcPr/>
                </a:tc>
                <a:extLst>
                  <a:ext uri="{0D108BD9-81ED-4DB2-BD59-A6C34878D82A}">
                    <a16:rowId xmlns:a16="http://schemas.microsoft.com/office/drawing/2014/main" val="1398756302"/>
                  </a:ext>
                </a:extLst>
              </a:tr>
            </a:tbl>
          </a:graphicData>
        </a:graphic>
      </p:graphicFrame>
    </p:spTree>
    <p:extLst>
      <p:ext uri="{BB962C8B-B14F-4D97-AF65-F5344CB8AC3E}">
        <p14:creationId xmlns:p14="http://schemas.microsoft.com/office/powerpoint/2010/main" val="3383405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6ADCB-DBA8-9D93-4E8A-CD8B38482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D0FF1-B0D7-BE0D-001D-FC1777304888}"/>
              </a:ext>
            </a:extLst>
          </p:cNvPr>
          <p:cNvSpPr>
            <a:spLocks noGrp="1"/>
          </p:cNvSpPr>
          <p:nvPr>
            <p:ph type="title"/>
          </p:nvPr>
        </p:nvSpPr>
        <p:spPr>
          <a:xfrm>
            <a:off x="838200" y="66260"/>
            <a:ext cx="10515600" cy="1325563"/>
          </a:xfrm>
        </p:spPr>
        <p:txBody>
          <a:bodyPr/>
          <a:lstStyle/>
          <a:p>
            <a:pPr algn="ctr"/>
            <a:r>
              <a:rPr lang="en-US" dirty="0"/>
              <a:t>Dimension 8: Training</a:t>
            </a:r>
            <a:br>
              <a:rPr lang="en-US" dirty="0"/>
            </a:br>
            <a:r>
              <a:rPr lang="en-US" dirty="0"/>
              <a:t>Areas C-E</a:t>
            </a:r>
          </a:p>
        </p:txBody>
      </p:sp>
      <p:graphicFrame>
        <p:nvGraphicFramePr>
          <p:cNvPr id="7" name="Content Placeholder 5" descr="Rubric for Dimension 8: Training, Areas C-E">
            <a:extLst>
              <a:ext uri="{FF2B5EF4-FFF2-40B4-BE49-F238E27FC236}">
                <a16:creationId xmlns:a16="http://schemas.microsoft.com/office/drawing/2014/main" id="{E13B6E17-F219-A60D-D6F6-79C34AD5042B}"/>
              </a:ext>
            </a:extLst>
          </p:cNvPr>
          <p:cNvGraphicFramePr>
            <a:graphicFrameLocks noGrp="1"/>
          </p:cNvGraphicFramePr>
          <p:nvPr>
            <p:ph idx="1"/>
            <p:extLst>
              <p:ext uri="{D42A27DB-BD31-4B8C-83A1-F6EECF244321}">
                <p14:modId xmlns:p14="http://schemas.microsoft.com/office/powerpoint/2010/main" val="3621332521"/>
              </p:ext>
            </p:extLst>
          </p:nvPr>
        </p:nvGraphicFramePr>
        <p:xfrm>
          <a:off x="184893" y="1438897"/>
          <a:ext cx="11822214" cy="5278120"/>
        </p:xfrm>
        <a:graphic>
          <a:graphicData uri="http://schemas.openxmlformats.org/drawingml/2006/table">
            <a:tbl>
              <a:tblPr firstRow="1" firstCol="1" bandRow="1">
                <a:tableStyleId>{5C22544A-7EE6-4342-B048-85BDC9FD1C3A}</a:tableStyleId>
              </a:tblPr>
              <a:tblGrid>
                <a:gridCol w="647319">
                  <a:extLst>
                    <a:ext uri="{9D8B030D-6E8A-4147-A177-3AD203B41FA5}">
                      <a16:colId xmlns:a16="http://schemas.microsoft.com/office/drawing/2014/main" val="1888548393"/>
                    </a:ext>
                  </a:extLst>
                </a:gridCol>
                <a:gridCol w="2234979">
                  <a:extLst>
                    <a:ext uri="{9D8B030D-6E8A-4147-A177-3AD203B41FA5}">
                      <a16:colId xmlns:a16="http://schemas.microsoft.com/office/drawing/2014/main" val="3954566591"/>
                    </a:ext>
                  </a:extLst>
                </a:gridCol>
                <a:gridCol w="2234979">
                  <a:extLst>
                    <a:ext uri="{9D8B030D-6E8A-4147-A177-3AD203B41FA5}">
                      <a16:colId xmlns:a16="http://schemas.microsoft.com/office/drawing/2014/main" val="1775980883"/>
                    </a:ext>
                  </a:extLst>
                </a:gridCol>
                <a:gridCol w="2234979">
                  <a:extLst>
                    <a:ext uri="{9D8B030D-6E8A-4147-A177-3AD203B41FA5}">
                      <a16:colId xmlns:a16="http://schemas.microsoft.com/office/drawing/2014/main" val="1785363429"/>
                    </a:ext>
                  </a:extLst>
                </a:gridCol>
                <a:gridCol w="2234979">
                  <a:extLst>
                    <a:ext uri="{9D8B030D-6E8A-4147-A177-3AD203B41FA5}">
                      <a16:colId xmlns:a16="http://schemas.microsoft.com/office/drawing/2014/main" val="3307221846"/>
                    </a:ext>
                  </a:extLst>
                </a:gridCol>
                <a:gridCol w="2234979">
                  <a:extLst>
                    <a:ext uri="{9D8B030D-6E8A-4147-A177-3AD203B41FA5}">
                      <a16:colId xmlns:a16="http://schemas.microsoft.com/office/drawing/2014/main" val="3341760441"/>
                    </a:ext>
                  </a:extLst>
                </a:gridCol>
              </a:tblGrid>
              <a:tr h="370840">
                <a:tc>
                  <a:txBody>
                    <a:bodyPr/>
                    <a:lstStyle/>
                    <a:p>
                      <a:pPr algn="ctr"/>
                      <a:r>
                        <a:rPr lang="en-US" sz="1600" dirty="0"/>
                        <a:t>Area</a:t>
                      </a:r>
                    </a:p>
                  </a:txBody>
                  <a:tcPr/>
                </a:tc>
                <a:tc>
                  <a:txBody>
                    <a:bodyPr/>
                    <a:lstStyle/>
                    <a:p>
                      <a:r>
                        <a:rPr lang="en-US" sz="1600" dirty="0"/>
                        <a:t>Level 1</a:t>
                      </a:r>
                    </a:p>
                  </a:txBody>
                  <a:tcPr/>
                </a:tc>
                <a:tc>
                  <a:txBody>
                    <a:bodyPr/>
                    <a:lstStyle/>
                    <a:p>
                      <a:r>
                        <a:rPr lang="en-US" sz="1600" dirty="0"/>
                        <a:t>Level 2</a:t>
                      </a:r>
                    </a:p>
                  </a:txBody>
                  <a:tcPr/>
                </a:tc>
                <a:tc>
                  <a:txBody>
                    <a:bodyPr/>
                    <a:lstStyle/>
                    <a:p>
                      <a:r>
                        <a:rPr lang="en-US" sz="1600" dirty="0"/>
                        <a:t>Level 3</a:t>
                      </a:r>
                    </a:p>
                  </a:txBody>
                  <a:tcPr/>
                </a:tc>
                <a:tc>
                  <a:txBody>
                    <a:bodyPr/>
                    <a:lstStyle/>
                    <a:p>
                      <a:r>
                        <a:rPr lang="en-US" sz="1600" dirty="0"/>
                        <a:t>Level 4</a:t>
                      </a:r>
                    </a:p>
                  </a:txBody>
                  <a:tcPr/>
                </a:tc>
                <a:tc>
                  <a:txBody>
                    <a:bodyPr/>
                    <a:lstStyle/>
                    <a:p>
                      <a:r>
                        <a:rPr lang="en-US" sz="1600" dirty="0"/>
                        <a:t>Level 5</a:t>
                      </a:r>
                    </a:p>
                  </a:txBody>
                  <a:tcPr/>
                </a:tc>
                <a:extLst>
                  <a:ext uri="{0D108BD9-81ED-4DB2-BD59-A6C34878D82A}">
                    <a16:rowId xmlns:a16="http://schemas.microsoft.com/office/drawing/2014/main" val="3095398267"/>
                  </a:ext>
                </a:extLst>
              </a:tr>
              <a:tr h="425684">
                <a:tc>
                  <a:txBody>
                    <a:bodyPr/>
                    <a:lstStyle/>
                    <a:p>
                      <a:pPr algn="ctr"/>
                      <a:r>
                        <a:rPr lang="en-US" sz="1600" dirty="0"/>
                        <a: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Resources are available to procure, develop, and implement IT accessibility training</a:t>
                      </a:r>
                    </a:p>
                  </a:txBody>
                  <a:tcPr/>
                </a:tc>
                <a:tc>
                  <a:txBody>
                    <a:bodyPr/>
                    <a:lstStyle/>
                    <a:p>
                      <a:r>
                        <a:rPr lang="en-US" sz="1600" dirty="0"/>
                        <a:t>Competency framework is established, in conjunction with Human Resources, to include IT accessibility standards as part of professional development skills goals</a:t>
                      </a:r>
                    </a:p>
                  </a:txBody>
                  <a:tcPr/>
                </a:tc>
                <a:tc>
                  <a:txBody>
                    <a:bodyPr/>
                    <a:lstStyle/>
                    <a:p>
                      <a:r>
                        <a:rPr lang="en-US" sz="1600" dirty="0"/>
                        <a:t>Training metrics are reported and recorded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3593902157"/>
                  </a:ext>
                </a:extLst>
              </a:tr>
              <a:tr h="370840">
                <a:tc>
                  <a:txBody>
                    <a:bodyPr/>
                    <a:lstStyle/>
                    <a:p>
                      <a:pPr algn="ctr"/>
                      <a:r>
                        <a:rPr lang="en-US" sz="1600" dirty="0"/>
                        <a:t>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Disability/ IT accessibility awareness training is being developed for all employees</a:t>
                      </a:r>
                    </a:p>
                  </a:txBody>
                  <a:tcPr/>
                </a:tc>
                <a:tc>
                  <a:txBody>
                    <a:bodyPr/>
                    <a:lstStyle/>
                    <a:p>
                      <a:r>
                        <a:rPr lang="en-US" sz="1600" dirty="0"/>
                        <a:t>Disability/IT accessibility training is mandatory for all employees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1398756302"/>
                  </a:ext>
                </a:extLst>
              </a:tr>
              <a:tr h="370840">
                <a:tc>
                  <a:txBody>
                    <a:bodyPr/>
                    <a:lstStyle/>
                    <a:p>
                      <a:pPr algn="ctr"/>
                      <a:r>
                        <a:rPr lang="en-US" sz="1600" dirty="0"/>
                        <a: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dirty="0"/>
                        <a:t>Process for maintaining records of IT accessibility training is defined or in process </a:t>
                      </a:r>
                    </a:p>
                  </a:txBody>
                  <a:tcPr/>
                </a:tc>
                <a:tc>
                  <a:txBody>
                    <a:bodyPr/>
                    <a:lstStyle/>
                    <a:p>
                      <a:r>
                        <a:rPr lang="en-US" sz="1600" dirty="0"/>
                        <a:t>Records are maintained for completion of IT accessibility training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extLst>
                  <a:ext uri="{0D108BD9-81ED-4DB2-BD59-A6C34878D82A}">
                    <a16:rowId xmlns:a16="http://schemas.microsoft.com/office/drawing/2014/main" val="798414244"/>
                  </a:ext>
                </a:extLst>
              </a:tr>
            </a:tbl>
          </a:graphicData>
        </a:graphic>
      </p:graphicFrame>
    </p:spTree>
    <p:extLst>
      <p:ext uri="{BB962C8B-B14F-4D97-AF65-F5344CB8AC3E}">
        <p14:creationId xmlns:p14="http://schemas.microsoft.com/office/powerpoint/2010/main" val="2448796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3613BF-655A-8761-8A81-1194F6853F1A}"/>
              </a:ext>
            </a:extLst>
          </p:cNvPr>
          <p:cNvSpPr>
            <a:spLocks noGrp="1"/>
          </p:cNvSpPr>
          <p:nvPr>
            <p:ph type="ctrTitle"/>
          </p:nvPr>
        </p:nvSpPr>
        <p:spPr/>
        <p:txBody>
          <a:bodyPr/>
          <a:lstStyle/>
          <a:p>
            <a:r>
              <a:rPr lang="en-US" dirty="0">
                <a:solidFill>
                  <a:schemeClr val="bg2">
                    <a:lumMod val="90000"/>
                  </a:schemeClr>
                </a:solidFill>
              </a:rPr>
              <a:t>Dimension 10: Collaboration Reporting Discussion</a:t>
            </a:r>
          </a:p>
        </p:txBody>
      </p:sp>
      <p:sp>
        <p:nvSpPr>
          <p:cNvPr id="5" name="Subtitle 4">
            <a:extLst>
              <a:ext uri="{FF2B5EF4-FFF2-40B4-BE49-F238E27FC236}">
                <a16:creationId xmlns:a16="http://schemas.microsoft.com/office/drawing/2014/main" id="{74372F34-8B4B-F2D5-7285-942BF36CCAD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26969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Discuss Additional Reporting Requirements for selected dimensions</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2B9C2-BEE0-3CA6-15FE-969D7F44D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AEE038-897D-D290-7242-5158689CB692}"/>
              </a:ext>
            </a:extLst>
          </p:cNvPr>
          <p:cNvSpPr>
            <a:spLocks noGrp="1"/>
          </p:cNvSpPr>
          <p:nvPr>
            <p:ph type="title"/>
          </p:nvPr>
        </p:nvSpPr>
        <p:spPr/>
        <p:txBody>
          <a:bodyPr/>
          <a:lstStyle/>
          <a:p>
            <a:pPr algn="ctr"/>
            <a:r>
              <a:rPr lang="en-US" dirty="0"/>
              <a:t>Dimension 10: Collaboration</a:t>
            </a:r>
            <a:br>
              <a:rPr lang="en-US" dirty="0"/>
            </a:br>
            <a:r>
              <a:rPr lang="en-US" dirty="0"/>
              <a:t>Areas A-C </a:t>
            </a:r>
          </a:p>
        </p:txBody>
      </p:sp>
      <p:graphicFrame>
        <p:nvGraphicFramePr>
          <p:cNvPr id="7" name="Content Placeholder 5" descr="Rubric for Dimension 10: Collaboration, Areas A-C">
            <a:extLst>
              <a:ext uri="{FF2B5EF4-FFF2-40B4-BE49-F238E27FC236}">
                <a16:creationId xmlns:a16="http://schemas.microsoft.com/office/drawing/2014/main" id="{50D9663D-5688-580F-A932-D2C70A9DE6B6}"/>
              </a:ext>
            </a:extLst>
          </p:cNvPr>
          <p:cNvGraphicFramePr>
            <a:graphicFrameLocks noGrp="1"/>
          </p:cNvGraphicFramePr>
          <p:nvPr>
            <p:ph idx="1"/>
            <p:extLst>
              <p:ext uri="{D42A27DB-BD31-4B8C-83A1-F6EECF244321}">
                <p14:modId xmlns:p14="http://schemas.microsoft.com/office/powerpoint/2010/main" val="2031239965"/>
              </p:ext>
            </p:extLst>
          </p:nvPr>
        </p:nvGraphicFramePr>
        <p:xfrm>
          <a:off x="156445" y="1753829"/>
          <a:ext cx="11879110" cy="4759960"/>
        </p:xfrm>
        <a:graphic>
          <a:graphicData uri="http://schemas.openxmlformats.org/drawingml/2006/table">
            <a:tbl>
              <a:tblPr firstRow="1" firstCol="1" bandRow="1">
                <a:tableStyleId>{5C22544A-7EE6-4342-B048-85BDC9FD1C3A}</a:tableStyleId>
              </a:tblPr>
              <a:tblGrid>
                <a:gridCol w="704215">
                  <a:extLst>
                    <a:ext uri="{9D8B030D-6E8A-4147-A177-3AD203B41FA5}">
                      <a16:colId xmlns:a16="http://schemas.microsoft.com/office/drawing/2014/main" val="1888548393"/>
                    </a:ext>
                  </a:extLst>
                </a:gridCol>
                <a:gridCol w="2234979">
                  <a:extLst>
                    <a:ext uri="{9D8B030D-6E8A-4147-A177-3AD203B41FA5}">
                      <a16:colId xmlns:a16="http://schemas.microsoft.com/office/drawing/2014/main" val="3954566591"/>
                    </a:ext>
                  </a:extLst>
                </a:gridCol>
                <a:gridCol w="2234979">
                  <a:extLst>
                    <a:ext uri="{9D8B030D-6E8A-4147-A177-3AD203B41FA5}">
                      <a16:colId xmlns:a16="http://schemas.microsoft.com/office/drawing/2014/main" val="1775980883"/>
                    </a:ext>
                  </a:extLst>
                </a:gridCol>
                <a:gridCol w="2234979">
                  <a:extLst>
                    <a:ext uri="{9D8B030D-6E8A-4147-A177-3AD203B41FA5}">
                      <a16:colId xmlns:a16="http://schemas.microsoft.com/office/drawing/2014/main" val="1785363429"/>
                    </a:ext>
                  </a:extLst>
                </a:gridCol>
                <a:gridCol w="2234979">
                  <a:extLst>
                    <a:ext uri="{9D8B030D-6E8A-4147-A177-3AD203B41FA5}">
                      <a16:colId xmlns:a16="http://schemas.microsoft.com/office/drawing/2014/main" val="3307221846"/>
                    </a:ext>
                  </a:extLst>
                </a:gridCol>
                <a:gridCol w="2234979">
                  <a:extLst>
                    <a:ext uri="{9D8B030D-6E8A-4147-A177-3AD203B41FA5}">
                      <a16:colId xmlns:a16="http://schemas.microsoft.com/office/drawing/2014/main" val="3341760441"/>
                    </a:ext>
                  </a:extLst>
                </a:gridCol>
              </a:tblGrid>
              <a:tr h="370840">
                <a:tc>
                  <a:txBody>
                    <a:bodyPr/>
                    <a:lstStyle/>
                    <a:p>
                      <a:pPr algn="ctr"/>
                      <a:r>
                        <a:rPr lang="en-US" sz="1800" dirty="0"/>
                        <a:t>Area</a:t>
                      </a:r>
                    </a:p>
                  </a:txBody>
                  <a:tcPr/>
                </a:tc>
                <a:tc>
                  <a:txBody>
                    <a:bodyPr/>
                    <a:lstStyle/>
                    <a:p>
                      <a:r>
                        <a:rPr lang="en-US" sz="1800" dirty="0"/>
                        <a:t>Level 1</a:t>
                      </a:r>
                    </a:p>
                  </a:txBody>
                  <a:tcPr/>
                </a:tc>
                <a:tc>
                  <a:txBody>
                    <a:bodyPr/>
                    <a:lstStyle/>
                    <a:p>
                      <a:r>
                        <a:rPr lang="en-US" sz="1800" dirty="0"/>
                        <a:t>Level 2</a:t>
                      </a:r>
                    </a:p>
                  </a:txBody>
                  <a:tcPr/>
                </a:tc>
                <a:tc>
                  <a:txBody>
                    <a:bodyPr/>
                    <a:lstStyle/>
                    <a:p>
                      <a:r>
                        <a:rPr lang="en-US" sz="1800" dirty="0"/>
                        <a:t>Level 3</a:t>
                      </a:r>
                    </a:p>
                  </a:txBody>
                  <a:tcPr/>
                </a:tc>
                <a:tc>
                  <a:txBody>
                    <a:bodyPr/>
                    <a:lstStyle/>
                    <a:p>
                      <a:r>
                        <a:rPr lang="en-US" sz="1800" dirty="0"/>
                        <a:t>Level 4</a:t>
                      </a:r>
                    </a:p>
                  </a:txBody>
                  <a:tcPr/>
                </a:tc>
                <a:tc>
                  <a:txBody>
                    <a:bodyPr/>
                    <a:lstStyle/>
                    <a:p>
                      <a:r>
                        <a:rPr lang="en-US" sz="1800" dirty="0"/>
                        <a:t>Level 5</a:t>
                      </a:r>
                    </a:p>
                  </a:txBody>
                  <a:tcPr/>
                </a:tc>
                <a:extLst>
                  <a:ext uri="{0D108BD9-81ED-4DB2-BD59-A6C34878D82A}">
                    <a16:rowId xmlns:a16="http://schemas.microsoft.com/office/drawing/2014/main" val="3095398267"/>
                  </a:ext>
                </a:extLst>
              </a:tr>
              <a:tr h="370840">
                <a:tc>
                  <a:txBody>
                    <a:bodyPr/>
                    <a:lstStyle/>
                    <a:p>
                      <a:pPr algn="ctr"/>
                      <a:r>
                        <a:rPr lang="en-US" sz="1800" dirty="0"/>
                        <a:t>A</a:t>
                      </a:r>
                    </a:p>
                  </a:txBody>
                  <a:tcPr/>
                </a:tc>
                <a:tc>
                  <a:txBody>
                    <a:bodyPr/>
                    <a:lstStyle/>
                    <a:p>
                      <a:r>
                        <a:rPr lang="en-US" sz="1800" dirty="0"/>
                        <a:t>Organization has minimal participation in forums or groups for IT accessibility</a:t>
                      </a:r>
                    </a:p>
                  </a:txBody>
                  <a:tcPr/>
                </a:tc>
                <a:tc>
                  <a:txBody>
                    <a:bodyPr/>
                    <a:lstStyle/>
                    <a:p>
                      <a:r>
                        <a:rPr lang="en-US" sz="1800" dirty="0"/>
                        <a:t>Organization participates informally with IT accessibility forums or groups</a:t>
                      </a:r>
                    </a:p>
                  </a:txBody>
                  <a:tcPr/>
                </a:tc>
                <a:tc>
                  <a:txBody>
                    <a:bodyPr/>
                    <a:lstStyle/>
                    <a:p>
                      <a:r>
                        <a:rPr lang="en-US" sz="1800" dirty="0"/>
                        <a:t>Organization is formally represented at forums for IT accessibility</a:t>
                      </a:r>
                    </a:p>
                  </a:txBody>
                  <a:tcPr/>
                </a:tc>
                <a:tc>
                  <a:txBody>
                    <a:bodyPr/>
                    <a:lstStyle/>
                    <a:p>
                      <a:r>
                        <a:rPr lang="en-US" sz="1800" dirty="0"/>
                        <a:t>Organization is fully integrated with and occasionally leads IC IT accessibility forums</a:t>
                      </a:r>
                    </a:p>
                  </a:txBody>
                  <a:tcPr/>
                </a:tc>
                <a:tc>
                  <a:txBody>
                    <a:bodyPr/>
                    <a:lstStyle/>
                    <a:p>
                      <a:r>
                        <a:rPr lang="en-US" sz="1800" dirty="0"/>
                        <a:t>Organization regularly participates in IT accessibility forums outside of the state</a:t>
                      </a:r>
                    </a:p>
                  </a:txBody>
                  <a:tcPr/>
                </a:tc>
                <a:extLst>
                  <a:ext uri="{0D108BD9-81ED-4DB2-BD59-A6C34878D82A}">
                    <a16:rowId xmlns:a16="http://schemas.microsoft.com/office/drawing/2014/main" val="3593902157"/>
                  </a:ext>
                </a:extLst>
              </a:tr>
              <a:tr h="370840">
                <a:tc>
                  <a:txBody>
                    <a:bodyPr/>
                    <a:lstStyle/>
                    <a:p>
                      <a:pPr algn="ctr"/>
                      <a:r>
                        <a:rPr lang="en-US" sz="1800" dirty="0"/>
                        <a:t>B</a:t>
                      </a:r>
                    </a:p>
                  </a:txBody>
                  <a:tcPr/>
                </a:tc>
                <a:tc>
                  <a:txBody>
                    <a:bodyPr/>
                    <a:lstStyle/>
                    <a:p>
                      <a:r>
                        <a:rPr lang="en-US" sz="1800" dirty="0"/>
                        <a:t>Program Office rarely, but not regularly, engages with affinity groups </a:t>
                      </a:r>
                    </a:p>
                  </a:txBody>
                  <a:tcPr/>
                </a:tc>
                <a:tc>
                  <a:txBody>
                    <a:bodyPr/>
                    <a:lstStyle/>
                    <a:p>
                      <a:r>
                        <a:rPr lang="en-US" sz="1800" dirty="0"/>
                        <a:t>Program has occasional opportunities to share IT accessibility ideas with partners </a:t>
                      </a:r>
                    </a:p>
                  </a:txBody>
                  <a:tcPr/>
                </a:tc>
                <a:tc>
                  <a:txBody>
                    <a:bodyPr/>
                    <a:lstStyle/>
                    <a:p>
                      <a:r>
                        <a:rPr lang="en-US" sz="1800" dirty="0"/>
                        <a:t>Program routinely shares ideas and IT accessibility efforts with other agencies </a:t>
                      </a:r>
                    </a:p>
                  </a:txBody>
                  <a:tcPr/>
                </a:tc>
                <a:tc>
                  <a:txBody>
                    <a:bodyPr/>
                    <a:lstStyle/>
                    <a:p>
                      <a:r>
                        <a:rPr lang="en-US" sz="1800" dirty="0"/>
                        <a:t>Program Office has assigned resources for full participation in IT accessibility forums</a:t>
                      </a:r>
                    </a:p>
                  </a:txBody>
                  <a:tcPr/>
                </a:tc>
                <a:tc>
                  <a:txBody>
                    <a:bodyPr/>
                    <a:lstStyle/>
                    <a:p>
                      <a:r>
                        <a:rPr lang="en-US" sz="1800" dirty="0"/>
                        <a:t>Program works with partners to increase awareness and share success stories</a:t>
                      </a:r>
                    </a:p>
                  </a:txBody>
                  <a:tcPr/>
                </a:tc>
                <a:extLst>
                  <a:ext uri="{0D108BD9-81ED-4DB2-BD59-A6C34878D82A}">
                    <a16:rowId xmlns:a16="http://schemas.microsoft.com/office/drawing/2014/main" val="1398756302"/>
                  </a:ext>
                </a:extLst>
              </a:tr>
              <a:tr h="370840">
                <a:tc>
                  <a:txBody>
                    <a:bodyPr/>
                    <a:lstStyle/>
                    <a:p>
                      <a:pPr algn="ctr"/>
                      <a:r>
                        <a:rPr lang="en-US" sz="1800" dirty="0"/>
                        <a: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N/A</a:t>
                      </a:r>
                    </a:p>
                  </a:txBody>
                  <a:tcPr/>
                </a:tc>
                <a:tc>
                  <a:txBody>
                    <a:bodyPr/>
                    <a:lstStyle/>
                    <a:p>
                      <a:r>
                        <a:rPr lang="en-US" sz="1800" dirty="0"/>
                        <a:t>Program Office engages with affinity groups from within the organization </a:t>
                      </a:r>
                    </a:p>
                  </a:txBody>
                  <a:tcPr/>
                </a:tc>
                <a:tc>
                  <a:txBody>
                    <a:bodyPr/>
                    <a:lstStyle/>
                    <a:p>
                      <a:r>
                        <a:rPr lang="en-US" sz="1800" dirty="0"/>
                        <a:t>Program Office is aware of and engaged with established -wide affinity group(s)</a:t>
                      </a:r>
                    </a:p>
                  </a:txBody>
                  <a:tcPr/>
                </a:tc>
                <a:tc>
                  <a:txBody>
                    <a:bodyPr/>
                    <a:lstStyle/>
                    <a:p>
                      <a:r>
                        <a:rPr lang="en-US" sz="1800" dirty="0"/>
                        <a:t>Program Office or Senior Leadership regularly engages with IC affinity group(s)</a:t>
                      </a:r>
                    </a:p>
                  </a:txBody>
                  <a:tcPr/>
                </a:tc>
                <a:tc>
                  <a:txBody>
                    <a:bodyPr/>
                    <a:lstStyle/>
                    <a:p>
                      <a:r>
                        <a:rPr lang="en-US" sz="1800" dirty="0"/>
                        <a:t>Program advocates for reciprocity across IC IT accessibility services </a:t>
                      </a:r>
                    </a:p>
                  </a:txBody>
                  <a:tcPr/>
                </a:tc>
                <a:extLst>
                  <a:ext uri="{0D108BD9-81ED-4DB2-BD59-A6C34878D82A}">
                    <a16:rowId xmlns:a16="http://schemas.microsoft.com/office/drawing/2014/main" val="798414244"/>
                  </a:ext>
                </a:extLst>
              </a:tr>
            </a:tbl>
          </a:graphicData>
        </a:graphic>
      </p:graphicFrame>
    </p:spTree>
    <p:extLst>
      <p:ext uri="{BB962C8B-B14F-4D97-AF65-F5344CB8AC3E}">
        <p14:creationId xmlns:p14="http://schemas.microsoft.com/office/powerpoint/2010/main" val="2586680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66078-2F58-76D7-8FBA-717847BFA2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219053-961A-AA90-4674-3AE99C4C607D}"/>
              </a:ext>
            </a:extLst>
          </p:cNvPr>
          <p:cNvSpPr>
            <a:spLocks noGrp="1"/>
          </p:cNvSpPr>
          <p:nvPr>
            <p:ph type="title"/>
          </p:nvPr>
        </p:nvSpPr>
        <p:spPr/>
        <p:txBody>
          <a:bodyPr/>
          <a:lstStyle/>
          <a:p>
            <a:pPr algn="ctr"/>
            <a:r>
              <a:rPr lang="en-US" dirty="0"/>
              <a:t>Dimension 10: Collaboration</a:t>
            </a:r>
            <a:br>
              <a:rPr lang="en-US" dirty="0"/>
            </a:br>
            <a:r>
              <a:rPr lang="en-US" dirty="0"/>
              <a:t>Areas D-E </a:t>
            </a:r>
          </a:p>
        </p:txBody>
      </p:sp>
      <p:graphicFrame>
        <p:nvGraphicFramePr>
          <p:cNvPr id="7" name="Content Placeholder 5" descr="Rubric for Dimension 10: Collaboration, Areas D-E">
            <a:extLst>
              <a:ext uri="{FF2B5EF4-FFF2-40B4-BE49-F238E27FC236}">
                <a16:creationId xmlns:a16="http://schemas.microsoft.com/office/drawing/2014/main" id="{F1F957ED-BF3A-35F6-0856-6E737E35F816}"/>
              </a:ext>
            </a:extLst>
          </p:cNvPr>
          <p:cNvGraphicFramePr>
            <a:graphicFrameLocks noGrp="1"/>
          </p:cNvGraphicFramePr>
          <p:nvPr>
            <p:ph idx="1"/>
            <p:extLst>
              <p:ext uri="{D42A27DB-BD31-4B8C-83A1-F6EECF244321}">
                <p14:modId xmlns:p14="http://schemas.microsoft.com/office/powerpoint/2010/main" val="2574701093"/>
              </p:ext>
            </p:extLst>
          </p:nvPr>
        </p:nvGraphicFramePr>
        <p:xfrm>
          <a:off x="156445" y="2032125"/>
          <a:ext cx="11879110" cy="4211320"/>
        </p:xfrm>
        <a:graphic>
          <a:graphicData uri="http://schemas.openxmlformats.org/drawingml/2006/table">
            <a:tbl>
              <a:tblPr firstRow="1" firstCol="1" bandRow="1">
                <a:tableStyleId>{5C22544A-7EE6-4342-B048-85BDC9FD1C3A}</a:tableStyleId>
              </a:tblPr>
              <a:tblGrid>
                <a:gridCol w="704215">
                  <a:extLst>
                    <a:ext uri="{9D8B030D-6E8A-4147-A177-3AD203B41FA5}">
                      <a16:colId xmlns:a16="http://schemas.microsoft.com/office/drawing/2014/main" val="1888548393"/>
                    </a:ext>
                  </a:extLst>
                </a:gridCol>
                <a:gridCol w="2234979">
                  <a:extLst>
                    <a:ext uri="{9D8B030D-6E8A-4147-A177-3AD203B41FA5}">
                      <a16:colId xmlns:a16="http://schemas.microsoft.com/office/drawing/2014/main" val="3954566591"/>
                    </a:ext>
                  </a:extLst>
                </a:gridCol>
                <a:gridCol w="2234979">
                  <a:extLst>
                    <a:ext uri="{9D8B030D-6E8A-4147-A177-3AD203B41FA5}">
                      <a16:colId xmlns:a16="http://schemas.microsoft.com/office/drawing/2014/main" val="1775980883"/>
                    </a:ext>
                  </a:extLst>
                </a:gridCol>
                <a:gridCol w="2234979">
                  <a:extLst>
                    <a:ext uri="{9D8B030D-6E8A-4147-A177-3AD203B41FA5}">
                      <a16:colId xmlns:a16="http://schemas.microsoft.com/office/drawing/2014/main" val="1785363429"/>
                    </a:ext>
                  </a:extLst>
                </a:gridCol>
                <a:gridCol w="2234979">
                  <a:extLst>
                    <a:ext uri="{9D8B030D-6E8A-4147-A177-3AD203B41FA5}">
                      <a16:colId xmlns:a16="http://schemas.microsoft.com/office/drawing/2014/main" val="3307221846"/>
                    </a:ext>
                  </a:extLst>
                </a:gridCol>
                <a:gridCol w="2234979">
                  <a:extLst>
                    <a:ext uri="{9D8B030D-6E8A-4147-A177-3AD203B41FA5}">
                      <a16:colId xmlns:a16="http://schemas.microsoft.com/office/drawing/2014/main" val="3341760441"/>
                    </a:ext>
                  </a:extLst>
                </a:gridCol>
              </a:tblGrid>
              <a:tr h="370840">
                <a:tc>
                  <a:txBody>
                    <a:bodyPr/>
                    <a:lstStyle/>
                    <a:p>
                      <a:pPr algn="ctr"/>
                      <a:r>
                        <a:rPr lang="en-US" sz="1600" dirty="0"/>
                        <a:t>Area</a:t>
                      </a:r>
                    </a:p>
                  </a:txBody>
                  <a:tcPr/>
                </a:tc>
                <a:tc>
                  <a:txBody>
                    <a:bodyPr/>
                    <a:lstStyle/>
                    <a:p>
                      <a:r>
                        <a:rPr lang="en-US" sz="1600" dirty="0"/>
                        <a:t>Level 1</a:t>
                      </a:r>
                    </a:p>
                  </a:txBody>
                  <a:tcPr/>
                </a:tc>
                <a:tc>
                  <a:txBody>
                    <a:bodyPr/>
                    <a:lstStyle/>
                    <a:p>
                      <a:r>
                        <a:rPr lang="en-US" sz="1600" dirty="0"/>
                        <a:t>Level 2</a:t>
                      </a:r>
                    </a:p>
                  </a:txBody>
                  <a:tcPr/>
                </a:tc>
                <a:tc>
                  <a:txBody>
                    <a:bodyPr/>
                    <a:lstStyle/>
                    <a:p>
                      <a:r>
                        <a:rPr lang="en-US" sz="1600" dirty="0"/>
                        <a:t>Level 3</a:t>
                      </a:r>
                    </a:p>
                  </a:txBody>
                  <a:tcPr/>
                </a:tc>
                <a:tc>
                  <a:txBody>
                    <a:bodyPr/>
                    <a:lstStyle/>
                    <a:p>
                      <a:r>
                        <a:rPr lang="en-US" sz="1600" dirty="0"/>
                        <a:t>Level 4</a:t>
                      </a:r>
                    </a:p>
                  </a:txBody>
                  <a:tcPr/>
                </a:tc>
                <a:tc>
                  <a:txBody>
                    <a:bodyPr/>
                    <a:lstStyle/>
                    <a:p>
                      <a:r>
                        <a:rPr lang="en-US" sz="1600" dirty="0"/>
                        <a:t>Level 5</a:t>
                      </a:r>
                    </a:p>
                  </a:txBody>
                  <a:tcPr/>
                </a:tc>
                <a:extLst>
                  <a:ext uri="{0D108BD9-81ED-4DB2-BD59-A6C34878D82A}">
                    <a16:rowId xmlns:a16="http://schemas.microsoft.com/office/drawing/2014/main" val="3095398267"/>
                  </a:ext>
                </a:extLst>
              </a:tr>
              <a:tr h="370840">
                <a:tc>
                  <a:txBody>
                    <a:bodyPr/>
                    <a:lstStyle/>
                    <a:p>
                      <a:pPr algn="ctr"/>
                      <a:r>
                        <a:rPr lang="en-US" sz="1600" dirty="0"/>
                        <a:t>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kern="1200" dirty="0">
                          <a:solidFill>
                            <a:schemeClr val="dk1"/>
                          </a:solidFill>
                          <a:effectLst/>
                          <a:latin typeface="+mn-lt"/>
                          <a:ea typeface="+mn-ea"/>
                          <a:cs typeface="+mn-cs"/>
                        </a:rPr>
                        <a:t>Organization adopts IT accessibility policies and standards </a:t>
                      </a:r>
                      <a:endParaRPr lang="en-US" sz="1600" dirty="0"/>
                    </a:p>
                  </a:txBody>
                  <a:tcPr/>
                </a:tc>
                <a:tc>
                  <a:txBody>
                    <a:bodyPr/>
                    <a:lstStyle/>
                    <a:p>
                      <a:r>
                        <a:rPr lang="en-US" sz="1600" kern="1200" dirty="0">
                          <a:solidFill>
                            <a:schemeClr val="dk1"/>
                          </a:solidFill>
                          <a:effectLst/>
                          <a:latin typeface="+mn-lt"/>
                          <a:ea typeface="+mn-ea"/>
                          <a:cs typeface="+mn-cs"/>
                        </a:rPr>
                        <a:t>Organization occasionally liaises with IT accessibility experts across the enterprise </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Organization proactively provides IT accessibility services for personnel completing a joint duty assignment within the IC</a:t>
                      </a:r>
                    </a:p>
                  </a:txBody>
                  <a:tcPr/>
                </a:tc>
                <a:tc>
                  <a:txBody>
                    <a:bodyPr/>
                    <a:lstStyle/>
                    <a:p>
                      <a:r>
                        <a:rPr lang="en-US" sz="1600" kern="1200" dirty="0">
                          <a:solidFill>
                            <a:schemeClr val="dk1"/>
                          </a:solidFill>
                          <a:effectLst/>
                          <a:latin typeface="+mn-lt"/>
                          <a:ea typeface="+mn-ea"/>
                          <a:cs typeface="+mn-cs"/>
                        </a:rPr>
                        <a:t>Industry best practices are leveraged to innovate new ways of including people with disabilities in the design and development practices for IT accessibility</a:t>
                      </a:r>
                      <a:endParaRPr lang="en-US" sz="1600" dirty="0"/>
                    </a:p>
                  </a:txBody>
                  <a:tcPr/>
                </a:tc>
                <a:extLst>
                  <a:ext uri="{0D108BD9-81ED-4DB2-BD59-A6C34878D82A}">
                    <a16:rowId xmlns:a16="http://schemas.microsoft.com/office/drawing/2014/main" val="3593902157"/>
                  </a:ext>
                </a:extLst>
              </a:tr>
              <a:tr h="370840">
                <a:tc>
                  <a:txBody>
                    <a:bodyPr/>
                    <a:lstStyle/>
                    <a:p>
                      <a:pPr algn="ctr"/>
                      <a:r>
                        <a:rPr lang="en-US" sz="1600" dirty="0"/>
                        <a: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N/A</a:t>
                      </a:r>
                    </a:p>
                  </a:txBody>
                  <a:tcPr/>
                </a:tc>
                <a:tc>
                  <a:txBody>
                    <a:bodyPr/>
                    <a:lstStyle/>
                    <a:p>
                      <a:r>
                        <a:rPr lang="en-US" sz="1600" kern="1200" dirty="0">
                          <a:solidFill>
                            <a:schemeClr val="dk1"/>
                          </a:solidFill>
                          <a:effectLst/>
                          <a:latin typeface="+mn-lt"/>
                          <a:ea typeface="+mn-ea"/>
                          <a:cs typeface="+mn-cs"/>
                        </a:rPr>
                        <a:t>Organization provides IT accessibility services for personnel completing a JDA with their organization</a:t>
                      </a:r>
                      <a:endParaRPr lang="en-US" sz="1600" dirty="0"/>
                    </a:p>
                  </a:txBody>
                  <a:tcPr/>
                </a:tc>
                <a:tc>
                  <a:txBody>
                    <a:bodyPr/>
                    <a:lstStyle/>
                    <a:p>
                      <a:r>
                        <a:rPr lang="en-US" sz="1600" kern="1200" dirty="0">
                          <a:solidFill>
                            <a:schemeClr val="dk1"/>
                          </a:solidFill>
                          <a:effectLst/>
                          <a:latin typeface="+mn-lt"/>
                          <a:ea typeface="+mn-ea"/>
                          <a:cs typeface="+mn-cs"/>
                        </a:rPr>
                        <a:t>Organization provides opportunities for program staff and other employees to take IT accessibility training offered by other agencies </a:t>
                      </a:r>
                      <a:endParaRPr lang="en-US" sz="1600" dirty="0"/>
                    </a:p>
                  </a:txBody>
                  <a:tcPr/>
                </a:tc>
                <a:tc>
                  <a:txBody>
                    <a:bodyPr/>
                    <a:lstStyle/>
                    <a:p>
                      <a:r>
                        <a:rPr lang="en-US" sz="1600" kern="1200" dirty="0">
                          <a:solidFill>
                            <a:schemeClr val="dk1"/>
                          </a:solidFill>
                          <a:effectLst/>
                          <a:latin typeface="+mn-lt"/>
                          <a:ea typeface="+mn-ea"/>
                          <a:cs typeface="+mn-cs"/>
                        </a:rPr>
                        <a:t>Program offers training to other agencies that have not yet established their own structured training program for IT accessibility </a:t>
                      </a:r>
                      <a:endParaRPr lang="en-US" sz="1600" dirty="0"/>
                    </a:p>
                  </a:txBody>
                  <a:tcPr/>
                </a:tc>
                <a:extLst>
                  <a:ext uri="{0D108BD9-81ED-4DB2-BD59-A6C34878D82A}">
                    <a16:rowId xmlns:a16="http://schemas.microsoft.com/office/drawing/2014/main" val="1398756302"/>
                  </a:ext>
                </a:extLst>
              </a:tr>
            </a:tbl>
          </a:graphicData>
        </a:graphic>
      </p:graphicFrame>
    </p:spTree>
    <p:extLst>
      <p:ext uri="{BB962C8B-B14F-4D97-AF65-F5344CB8AC3E}">
        <p14:creationId xmlns:p14="http://schemas.microsoft.com/office/powerpoint/2010/main" val="3595879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22134-AE3D-40F1-F754-0CAFBDD7E5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637AFA-AAEE-6937-098B-11A01BCD559E}"/>
              </a:ext>
            </a:extLst>
          </p:cNvPr>
          <p:cNvSpPr>
            <a:spLocks noGrp="1"/>
          </p:cNvSpPr>
          <p:nvPr>
            <p:ph type="title"/>
          </p:nvPr>
        </p:nvSpPr>
        <p:spPr/>
        <p:txBody>
          <a:bodyPr/>
          <a:lstStyle/>
          <a:p>
            <a:pPr algn="ctr"/>
            <a:r>
              <a:rPr lang="en-US" dirty="0"/>
              <a:t>Dimension 10: Collaboration</a:t>
            </a:r>
            <a:br>
              <a:rPr lang="en-US" dirty="0"/>
            </a:br>
            <a:r>
              <a:rPr lang="en-US" dirty="0"/>
              <a:t>Areas F-G </a:t>
            </a:r>
          </a:p>
        </p:txBody>
      </p:sp>
      <p:graphicFrame>
        <p:nvGraphicFramePr>
          <p:cNvPr id="7" name="Content Placeholder 5" descr="Rubric for Dimension 10: Collaboration, Areas F-G">
            <a:extLst>
              <a:ext uri="{FF2B5EF4-FFF2-40B4-BE49-F238E27FC236}">
                <a16:creationId xmlns:a16="http://schemas.microsoft.com/office/drawing/2014/main" id="{0246D1A5-9779-105B-09BD-45F82276C4C0}"/>
              </a:ext>
            </a:extLst>
          </p:cNvPr>
          <p:cNvGraphicFramePr>
            <a:graphicFrameLocks noGrp="1"/>
          </p:cNvGraphicFramePr>
          <p:nvPr>
            <p:ph idx="1"/>
            <p:extLst>
              <p:ext uri="{D42A27DB-BD31-4B8C-83A1-F6EECF244321}">
                <p14:modId xmlns:p14="http://schemas.microsoft.com/office/powerpoint/2010/main" val="129232947"/>
              </p:ext>
            </p:extLst>
          </p:nvPr>
        </p:nvGraphicFramePr>
        <p:xfrm>
          <a:off x="156445" y="2032125"/>
          <a:ext cx="11879110" cy="3296920"/>
        </p:xfrm>
        <a:graphic>
          <a:graphicData uri="http://schemas.openxmlformats.org/drawingml/2006/table">
            <a:tbl>
              <a:tblPr firstRow="1" firstCol="1" bandRow="1">
                <a:tableStyleId>{5C22544A-7EE6-4342-B048-85BDC9FD1C3A}</a:tableStyleId>
              </a:tblPr>
              <a:tblGrid>
                <a:gridCol w="704215">
                  <a:extLst>
                    <a:ext uri="{9D8B030D-6E8A-4147-A177-3AD203B41FA5}">
                      <a16:colId xmlns:a16="http://schemas.microsoft.com/office/drawing/2014/main" val="1888548393"/>
                    </a:ext>
                  </a:extLst>
                </a:gridCol>
                <a:gridCol w="2234979">
                  <a:extLst>
                    <a:ext uri="{9D8B030D-6E8A-4147-A177-3AD203B41FA5}">
                      <a16:colId xmlns:a16="http://schemas.microsoft.com/office/drawing/2014/main" val="3954566591"/>
                    </a:ext>
                  </a:extLst>
                </a:gridCol>
                <a:gridCol w="2234979">
                  <a:extLst>
                    <a:ext uri="{9D8B030D-6E8A-4147-A177-3AD203B41FA5}">
                      <a16:colId xmlns:a16="http://schemas.microsoft.com/office/drawing/2014/main" val="1775980883"/>
                    </a:ext>
                  </a:extLst>
                </a:gridCol>
                <a:gridCol w="2234979">
                  <a:extLst>
                    <a:ext uri="{9D8B030D-6E8A-4147-A177-3AD203B41FA5}">
                      <a16:colId xmlns:a16="http://schemas.microsoft.com/office/drawing/2014/main" val="1785363429"/>
                    </a:ext>
                  </a:extLst>
                </a:gridCol>
                <a:gridCol w="2234979">
                  <a:extLst>
                    <a:ext uri="{9D8B030D-6E8A-4147-A177-3AD203B41FA5}">
                      <a16:colId xmlns:a16="http://schemas.microsoft.com/office/drawing/2014/main" val="3307221846"/>
                    </a:ext>
                  </a:extLst>
                </a:gridCol>
                <a:gridCol w="2234979">
                  <a:extLst>
                    <a:ext uri="{9D8B030D-6E8A-4147-A177-3AD203B41FA5}">
                      <a16:colId xmlns:a16="http://schemas.microsoft.com/office/drawing/2014/main" val="3341760441"/>
                    </a:ext>
                  </a:extLst>
                </a:gridCol>
              </a:tblGrid>
              <a:tr h="370840">
                <a:tc>
                  <a:txBody>
                    <a:bodyPr/>
                    <a:lstStyle/>
                    <a:p>
                      <a:pPr algn="ctr"/>
                      <a:r>
                        <a:rPr lang="en-US" sz="1800" dirty="0"/>
                        <a:t>Area</a:t>
                      </a:r>
                    </a:p>
                  </a:txBody>
                  <a:tcPr/>
                </a:tc>
                <a:tc>
                  <a:txBody>
                    <a:bodyPr/>
                    <a:lstStyle/>
                    <a:p>
                      <a:r>
                        <a:rPr lang="en-US" sz="1800" dirty="0"/>
                        <a:t>Level 1</a:t>
                      </a:r>
                    </a:p>
                  </a:txBody>
                  <a:tcPr/>
                </a:tc>
                <a:tc>
                  <a:txBody>
                    <a:bodyPr/>
                    <a:lstStyle/>
                    <a:p>
                      <a:r>
                        <a:rPr lang="en-US" sz="1800" dirty="0"/>
                        <a:t>Level 2</a:t>
                      </a:r>
                    </a:p>
                  </a:txBody>
                  <a:tcPr/>
                </a:tc>
                <a:tc>
                  <a:txBody>
                    <a:bodyPr/>
                    <a:lstStyle/>
                    <a:p>
                      <a:r>
                        <a:rPr lang="en-US" sz="1800" dirty="0"/>
                        <a:t>Level 3</a:t>
                      </a:r>
                    </a:p>
                  </a:txBody>
                  <a:tcPr/>
                </a:tc>
                <a:tc>
                  <a:txBody>
                    <a:bodyPr/>
                    <a:lstStyle/>
                    <a:p>
                      <a:r>
                        <a:rPr lang="en-US" sz="1800" dirty="0"/>
                        <a:t>Level 4</a:t>
                      </a:r>
                    </a:p>
                  </a:txBody>
                  <a:tcPr/>
                </a:tc>
                <a:tc>
                  <a:txBody>
                    <a:bodyPr/>
                    <a:lstStyle/>
                    <a:p>
                      <a:r>
                        <a:rPr lang="en-US" sz="1800" dirty="0"/>
                        <a:t>Level 5</a:t>
                      </a:r>
                    </a:p>
                  </a:txBody>
                  <a:tcPr/>
                </a:tc>
                <a:extLst>
                  <a:ext uri="{0D108BD9-81ED-4DB2-BD59-A6C34878D82A}">
                    <a16:rowId xmlns:a16="http://schemas.microsoft.com/office/drawing/2014/main" val="3095398267"/>
                  </a:ext>
                </a:extLst>
              </a:tr>
              <a:tr h="370840">
                <a:tc>
                  <a:txBody>
                    <a:bodyPr/>
                    <a:lstStyle/>
                    <a:p>
                      <a:pPr algn="ctr"/>
                      <a:r>
                        <a:rPr lang="en-US" sz="1800" dirty="0"/>
                        <a:t>F</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N/A</a:t>
                      </a:r>
                    </a:p>
                  </a:txBody>
                  <a:tcPr/>
                </a:tc>
                <a:tc>
                  <a:txBody>
                    <a:bodyPr/>
                    <a:lstStyle/>
                    <a:p>
                      <a:r>
                        <a:rPr lang="en-US" sz="1800" kern="1200" dirty="0">
                          <a:solidFill>
                            <a:schemeClr val="dk1"/>
                          </a:solidFill>
                          <a:effectLst/>
                          <a:latin typeface="+mn-lt"/>
                          <a:ea typeface="+mn-ea"/>
                          <a:cs typeface="+mn-cs"/>
                        </a:rPr>
                        <a:t>Program cooperates with other purchasers to leverage buying power across the enterprise </a:t>
                      </a:r>
                      <a:endParaRPr lang="en-US" sz="1800" dirty="0"/>
                    </a:p>
                  </a:txBody>
                  <a:tcPr/>
                </a:tc>
                <a:tc>
                  <a:txBody>
                    <a:bodyPr/>
                    <a:lstStyle/>
                    <a:p>
                      <a:r>
                        <a:rPr lang="en-US" sz="1800" kern="1200" dirty="0">
                          <a:solidFill>
                            <a:schemeClr val="dk1"/>
                          </a:solidFill>
                          <a:effectLst/>
                          <a:latin typeface="+mn-lt"/>
                          <a:ea typeface="+mn-ea"/>
                          <a:cs typeface="+mn-cs"/>
                        </a:rPr>
                        <a:t>Program cooperates with other purchasers to leverage buying power across the state</a:t>
                      </a:r>
                      <a:endParaRPr lang="en-US" sz="1800" dirty="0"/>
                    </a:p>
                  </a:txBody>
                  <a:tcPr/>
                </a:tc>
                <a:extLst>
                  <a:ext uri="{0D108BD9-81ED-4DB2-BD59-A6C34878D82A}">
                    <a16:rowId xmlns:a16="http://schemas.microsoft.com/office/drawing/2014/main" val="3593902157"/>
                  </a:ext>
                </a:extLst>
              </a:tr>
              <a:tr h="370840">
                <a:tc>
                  <a:txBody>
                    <a:bodyPr/>
                    <a:lstStyle/>
                    <a:p>
                      <a:pPr algn="ctr"/>
                      <a:r>
                        <a:rPr lang="en-US" sz="1800" dirty="0"/>
                        <a:t>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N/A</a:t>
                      </a:r>
                    </a:p>
                  </a:txBody>
                  <a:tcPr/>
                </a:tc>
                <a:tc>
                  <a:txBody>
                    <a:bodyPr/>
                    <a:lstStyle/>
                    <a:p>
                      <a:r>
                        <a:rPr lang="en-US" sz="1800" kern="1200" dirty="0">
                          <a:solidFill>
                            <a:schemeClr val="dk1"/>
                          </a:solidFill>
                          <a:effectLst/>
                          <a:latin typeface="+mn-lt"/>
                          <a:ea typeface="+mn-ea"/>
                          <a:cs typeface="+mn-cs"/>
                        </a:rPr>
                        <a:t>Organization regularly liaises with IT accessibility experts in the state</a:t>
                      </a:r>
                      <a:endParaRPr lang="en-US" sz="1800" dirty="0"/>
                    </a:p>
                  </a:txBody>
                  <a:tcPr/>
                </a:tc>
                <a:tc>
                  <a:txBody>
                    <a:bodyPr/>
                    <a:lstStyle/>
                    <a:p>
                      <a:r>
                        <a:rPr lang="en-US" sz="1800" kern="1200" dirty="0">
                          <a:solidFill>
                            <a:schemeClr val="dk1"/>
                          </a:solidFill>
                          <a:effectLst/>
                          <a:latin typeface="+mn-lt"/>
                          <a:ea typeface="+mn-ea"/>
                          <a:cs typeface="+mn-cs"/>
                        </a:rPr>
                        <a:t>Organization liaises with IT accessibility experts in industry and academia</a:t>
                      </a:r>
                      <a:endParaRPr lang="en-US" sz="1800" dirty="0"/>
                    </a:p>
                  </a:txBody>
                  <a:tcPr/>
                </a:tc>
                <a:extLst>
                  <a:ext uri="{0D108BD9-81ED-4DB2-BD59-A6C34878D82A}">
                    <a16:rowId xmlns:a16="http://schemas.microsoft.com/office/drawing/2014/main" val="1398756302"/>
                  </a:ext>
                </a:extLst>
              </a:tr>
            </a:tbl>
          </a:graphicData>
        </a:graphic>
      </p:graphicFrame>
    </p:spTree>
    <p:extLst>
      <p:ext uri="{BB962C8B-B14F-4D97-AF65-F5344CB8AC3E}">
        <p14:creationId xmlns:p14="http://schemas.microsoft.com/office/powerpoint/2010/main" val="2466850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6ED4EFB6-3E4C-A92B-2DCD-99A42CFE84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067D7AC-976B-9B8E-10D8-AEF7CBF4B724}"/>
              </a:ext>
            </a:extLst>
          </p:cNvPr>
          <p:cNvSpPr>
            <a:spLocks noGrp="1"/>
          </p:cNvSpPr>
          <p:nvPr>
            <p:ph type="ctrTitle"/>
          </p:nvPr>
        </p:nvSpPr>
        <p:spPr/>
        <p:txBody>
          <a:bodyPr>
            <a:normAutofit/>
          </a:bodyPr>
          <a:lstStyle/>
          <a:p>
            <a:r>
              <a:rPr lang="en-US" dirty="0">
                <a:solidFill>
                  <a:schemeClr val="bg2"/>
                </a:solidFill>
              </a:rPr>
              <a:t>Discuss Additional Reporting Requirements</a:t>
            </a:r>
          </a:p>
        </p:txBody>
      </p:sp>
      <p:sp>
        <p:nvSpPr>
          <p:cNvPr id="6" name="Subtitle 5">
            <a:extLst>
              <a:ext uri="{FF2B5EF4-FFF2-40B4-BE49-F238E27FC236}">
                <a16:creationId xmlns:a16="http://schemas.microsoft.com/office/drawing/2014/main" id="{8B7C51AA-4E96-3810-BF47-73C39B54AC3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820244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93727-23D6-EFDD-71D9-93C3F59359F9}"/>
              </a:ext>
            </a:extLst>
          </p:cNvPr>
          <p:cNvSpPr>
            <a:spLocks noGrp="1"/>
          </p:cNvSpPr>
          <p:nvPr>
            <p:ph type="title"/>
          </p:nvPr>
        </p:nvSpPr>
        <p:spPr/>
        <p:txBody>
          <a:bodyPr/>
          <a:lstStyle/>
          <a:p>
            <a:pPr algn="ctr"/>
            <a:r>
              <a:rPr lang="en-US" dirty="0"/>
              <a:t>Reporting Questions and Decisions</a:t>
            </a:r>
          </a:p>
        </p:txBody>
      </p:sp>
      <p:sp>
        <p:nvSpPr>
          <p:cNvPr id="3" name="Content Placeholder 2">
            <a:extLst>
              <a:ext uri="{FF2B5EF4-FFF2-40B4-BE49-F238E27FC236}">
                <a16:creationId xmlns:a16="http://schemas.microsoft.com/office/drawing/2014/main" id="{453DBF05-30D5-CA00-252F-A92A2BADBC23}"/>
              </a:ext>
            </a:extLst>
          </p:cNvPr>
          <p:cNvSpPr>
            <a:spLocks noGrp="1"/>
          </p:cNvSpPr>
          <p:nvPr>
            <p:ph idx="1"/>
          </p:nvPr>
        </p:nvSpPr>
        <p:spPr>
          <a:xfrm>
            <a:off x="838200" y="1825625"/>
            <a:ext cx="10515600" cy="4667250"/>
          </a:xfrm>
        </p:spPr>
        <p:txBody>
          <a:bodyPr>
            <a:normAutofit fontScale="92500"/>
          </a:bodyPr>
          <a:lstStyle/>
          <a:p>
            <a:pPr marL="0" indent="0">
              <a:buNone/>
            </a:pPr>
            <a:r>
              <a:rPr lang="en-US" b="1" dirty="0"/>
              <a:t>Additional items</a:t>
            </a:r>
          </a:p>
          <a:p>
            <a:pPr marL="0" indent="0">
              <a:buNone/>
            </a:pPr>
            <a:endParaRPr lang="en-US" b="1" dirty="0"/>
          </a:p>
          <a:p>
            <a:pPr>
              <a:lnSpc>
                <a:spcPct val="110000"/>
              </a:lnSpc>
            </a:pPr>
            <a:r>
              <a:rPr lang="en-US" b="1" dirty="0"/>
              <a:t>When to report:  </a:t>
            </a:r>
            <a:r>
              <a:rPr lang="en-US" dirty="0"/>
              <a:t>Quarterly, will need to set a timeframe for reporting</a:t>
            </a:r>
          </a:p>
          <a:p>
            <a:pPr>
              <a:lnSpc>
                <a:spcPct val="110000"/>
              </a:lnSpc>
            </a:pPr>
            <a:r>
              <a:rPr lang="en-US" b="1" dirty="0"/>
              <a:t>Who reports:  </a:t>
            </a:r>
            <a:r>
              <a:rPr lang="en-US" dirty="0"/>
              <a:t>Accessibility Officer with Secretariat CIO as secondary</a:t>
            </a:r>
          </a:p>
          <a:p>
            <a:pPr>
              <a:lnSpc>
                <a:spcPct val="110000"/>
              </a:lnSpc>
            </a:pPr>
            <a:r>
              <a:rPr lang="en-US" b="1" dirty="0"/>
              <a:t>What to report:  </a:t>
            </a:r>
            <a:r>
              <a:rPr lang="en-US" dirty="0"/>
              <a:t>Score for maturity model and additional metrics related to other board working group activities/other TBD</a:t>
            </a:r>
          </a:p>
          <a:p>
            <a:pPr>
              <a:lnSpc>
                <a:spcPct val="110000"/>
              </a:lnSpc>
            </a:pPr>
            <a:r>
              <a:rPr lang="en-US" b="1" dirty="0"/>
              <a:t>How to report:  </a:t>
            </a:r>
            <a:r>
              <a:rPr lang="en-US" dirty="0"/>
              <a:t>Dependent on tool and data collection process</a:t>
            </a:r>
          </a:p>
          <a:p>
            <a:pPr>
              <a:lnSpc>
                <a:spcPct val="110000"/>
              </a:lnSpc>
            </a:pPr>
            <a:r>
              <a:rPr lang="en-US" b="1" dirty="0"/>
              <a:t>Who to include:  </a:t>
            </a:r>
            <a:r>
              <a:rPr lang="en-US" dirty="0"/>
              <a:t>Need to create a process for determining maturity scoring</a:t>
            </a:r>
          </a:p>
          <a:p>
            <a:pPr marL="0" indent="0">
              <a:buNone/>
            </a:pPr>
            <a:endParaRPr lang="en-US" dirty="0"/>
          </a:p>
        </p:txBody>
      </p:sp>
    </p:spTree>
    <p:extLst>
      <p:ext uri="{BB962C8B-B14F-4D97-AF65-F5344CB8AC3E}">
        <p14:creationId xmlns:p14="http://schemas.microsoft.com/office/powerpoint/2010/main" val="1080875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B849B55E-7D9D-627C-C784-5229140970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8BCD88-996C-B862-2524-C389DBDF88E8}"/>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459E2FB8-0713-6F67-F150-0BD14A5E2E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5554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b="1" dirty="0"/>
              <a:t>Coming up for this working group</a:t>
            </a:r>
          </a:p>
          <a:p>
            <a:pPr marL="0" indent="0">
              <a:buNone/>
            </a:pPr>
            <a:endParaRPr lang="en-US" dirty="0"/>
          </a:p>
          <a:p>
            <a:pPr marL="514350" indent="-514350">
              <a:buFont typeface="+mj-lt"/>
              <a:buAutoNum type="arabicPeriod"/>
            </a:pPr>
            <a:r>
              <a:rPr lang="en-US" dirty="0"/>
              <a:t>Continue conversation and decide on when, who, what, and how for data and reporting requirements for selected dimensions</a:t>
            </a:r>
          </a:p>
          <a:p>
            <a:pPr marL="514350" indent="-514350">
              <a:buFont typeface="+mj-lt"/>
              <a:buAutoNum type="arabicPeriod"/>
            </a:pPr>
            <a:r>
              <a:rPr lang="en-US" dirty="0"/>
              <a:t>Create a timeline for dashboard review and updates with additional dimensions </a:t>
            </a:r>
          </a:p>
          <a:p>
            <a:pPr marL="514350" indent="-514350">
              <a:buFont typeface="+mj-lt"/>
              <a:buAutoNum type="arabicPeriod"/>
            </a:pPr>
            <a:r>
              <a:rPr lang="en-US" dirty="0"/>
              <a:t>Review and selection of dashboard tool</a:t>
            </a:r>
          </a:p>
          <a:p>
            <a:pPr marL="514350" indent="-514350">
              <a:buFont typeface="+mj-lt"/>
              <a:buAutoNum type="arabicPeriod"/>
            </a:pPr>
            <a:r>
              <a:rPr lang="en-US" dirty="0"/>
              <a:t>Constituency engagement discussion for feedback for the first version of the dashboard</a:t>
            </a:r>
          </a:p>
        </p:txBody>
      </p:sp>
    </p:spTree>
    <p:extLst>
      <p:ext uri="{BB962C8B-B14F-4D97-AF65-F5344CB8AC3E}">
        <p14:creationId xmlns:p14="http://schemas.microsoft.com/office/powerpoint/2010/main" val="2890622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ea typeface="Noto Sans Light" panose="020B0402040504020204" pitchFamily="34" charset="0"/>
                <a:cs typeface="Noto Sans Light" panose="020B0402040504020204" pitchFamily="34" charset="0"/>
              </a:rPr>
              <a:t>Brian Chase, Secretariat IT Accessibility Officer, </a:t>
            </a:r>
            <a:r>
              <a:rPr lang="en-US" dirty="0">
                <a:ea typeface="Noto Sans Light" panose="020B0402040504020204" pitchFamily="34" charset="0"/>
                <a:cs typeface="Noto Sans Light" panose="020B0402040504020204" pitchFamily="34" charset="0"/>
              </a:rPr>
              <a:t>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lnSpc>
                <a:spcPct val="100000"/>
              </a:lnSpc>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fontScale="92500" lnSpcReduction="10000"/>
          </a:bodyPr>
          <a:lstStyle/>
          <a:p>
            <a:pPr marL="0" indent="0">
              <a:buNone/>
            </a:pPr>
            <a:r>
              <a:rPr lang="en-US" dirty="0"/>
              <a:t>Executive Order 614 states the following for public reporting:</a:t>
            </a:r>
          </a:p>
          <a:p>
            <a:pPr marL="0" indent="0">
              <a:buNone/>
            </a:pPr>
            <a:endParaRPr lang="en-US" dirty="0"/>
          </a:p>
          <a:p>
            <a:pPr marL="0" indent="0">
              <a:lnSpc>
                <a:spcPct val="110000"/>
              </a:lnSpc>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BD2AD69-CB83-6B4B-EEA5-B3BE3622F0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7C3CE7-1586-76A4-9042-4C88849B00AC}"/>
              </a:ext>
            </a:extLst>
          </p:cNvPr>
          <p:cNvSpPr>
            <a:spLocks noGrp="1"/>
          </p:cNvSpPr>
          <p:nvPr>
            <p:ph type="ctrTitle"/>
          </p:nvPr>
        </p:nvSpPr>
        <p:spPr/>
        <p:txBody>
          <a:bodyPr>
            <a:normAutofit fontScale="90000"/>
          </a:bodyPr>
          <a:lstStyle/>
          <a:p>
            <a:r>
              <a:rPr lang="en-US" dirty="0">
                <a:solidFill>
                  <a:schemeClr val="bg2"/>
                </a:solidFill>
              </a:rPr>
              <a:t>Discuss Reporting Requirements for Selected Dimensions</a:t>
            </a:r>
          </a:p>
        </p:txBody>
      </p:sp>
      <p:sp>
        <p:nvSpPr>
          <p:cNvPr id="3" name="Content Placeholder 2">
            <a:extLst>
              <a:ext uri="{FF2B5EF4-FFF2-40B4-BE49-F238E27FC236}">
                <a16:creationId xmlns:a16="http://schemas.microsoft.com/office/drawing/2014/main" id="{CFF227F3-6F6C-C4E1-F0A2-83A8C23E154B}"/>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2268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95BAF-3AEF-29D0-FE80-FBACE2B6B5C2}"/>
              </a:ext>
            </a:extLst>
          </p:cNvPr>
          <p:cNvSpPr>
            <a:spLocks noGrp="1"/>
          </p:cNvSpPr>
          <p:nvPr>
            <p:ph type="title"/>
          </p:nvPr>
        </p:nvSpPr>
        <p:spPr/>
        <p:txBody>
          <a:bodyPr/>
          <a:lstStyle/>
          <a:p>
            <a:pPr algn="ctr"/>
            <a:r>
              <a:rPr lang="en-US" dirty="0"/>
              <a:t>Commonwealth Secretary Dashboard Inclusion ask</a:t>
            </a:r>
          </a:p>
        </p:txBody>
      </p:sp>
      <p:sp>
        <p:nvSpPr>
          <p:cNvPr id="3" name="Content Placeholder 2">
            <a:extLst>
              <a:ext uri="{FF2B5EF4-FFF2-40B4-BE49-F238E27FC236}">
                <a16:creationId xmlns:a16="http://schemas.microsoft.com/office/drawing/2014/main" id="{B93EC47C-CFCB-225D-2A5C-47B8388B5E21}"/>
              </a:ext>
            </a:extLst>
          </p:cNvPr>
          <p:cNvSpPr>
            <a:spLocks noGrp="1"/>
          </p:cNvSpPr>
          <p:nvPr>
            <p:ph idx="1"/>
          </p:nvPr>
        </p:nvSpPr>
        <p:spPr>
          <a:xfrm>
            <a:off x="838200" y="1825624"/>
            <a:ext cx="10515600" cy="4745997"/>
          </a:xfrm>
        </p:spPr>
        <p:txBody>
          <a:bodyPr>
            <a:normAutofit fontScale="92500"/>
          </a:bodyPr>
          <a:lstStyle/>
          <a:p>
            <a:pPr marL="0" indent="0">
              <a:lnSpc>
                <a:spcPct val="110000"/>
              </a:lnSpc>
              <a:buNone/>
            </a:pPr>
            <a:r>
              <a:rPr lang="en-US" dirty="0"/>
              <a:t>At February 5</a:t>
            </a:r>
            <a:r>
              <a:rPr lang="en-US" baseline="30000" dirty="0"/>
              <a:t>th</a:t>
            </a:r>
            <a:r>
              <a:rPr lang="en-US" dirty="0"/>
              <a:t> full-board meeting, Secretary Snyder wanted this working group to include additional metrics from other board working groups.</a:t>
            </a:r>
          </a:p>
          <a:p>
            <a:pPr marL="0" indent="0">
              <a:lnSpc>
                <a:spcPct val="110000"/>
              </a:lnSpc>
              <a:buNone/>
            </a:pPr>
            <a:endParaRPr lang="en-US" dirty="0"/>
          </a:p>
          <a:p>
            <a:pPr>
              <a:lnSpc>
                <a:spcPct val="110000"/>
              </a:lnSpc>
            </a:pPr>
            <a:r>
              <a:rPr lang="en-US" b="1" dirty="0"/>
              <a:t>Accessibility Training:  </a:t>
            </a:r>
            <a:r>
              <a:rPr lang="en-US" dirty="0"/>
              <a:t>Part of the selected dimensions, including central team and HRD training stats?</a:t>
            </a:r>
          </a:p>
          <a:p>
            <a:pPr>
              <a:lnSpc>
                <a:spcPct val="110000"/>
              </a:lnSpc>
            </a:pPr>
            <a:r>
              <a:rPr lang="en-US" b="1" dirty="0"/>
              <a:t>Community Outreach:  </a:t>
            </a:r>
            <a:r>
              <a:rPr lang="en-US" dirty="0"/>
              <a:t>Can include feedback session attendance with participant pool numbers</a:t>
            </a:r>
          </a:p>
          <a:p>
            <a:pPr>
              <a:lnSpc>
                <a:spcPct val="110000"/>
              </a:lnSpc>
            </a:pPr>
            <a:r>
              <a:rPr lang="en-US" b="1" dirty="0"/>
              <a:t>Policy Updates:  </a:t>
            </a:r>
            <a:r>
              <a:rPr lang="en-US" dirty="0"/>
              <a:t>Backlog dimension, procurement can include accessibility contract language usage and additional metrics</a:t>
            </a:r>
          </a:p>
        </p:txBody>
      </p:sp>
    </p:spTree>
    <p:extLst>
      <p:ext uri="{BB962C8B-B14F-4D97-AF65-F5344CB8AC3E}">
        <p14:creationId xmlns:p14="http://schemas.microsoft.com/office/powerpoint/2010/main" val="23495213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9104</TotalTime>
  <Words>1948</Words>
  <Application>Microsoft Office PowerPoint</Application>
  <PresentationFormat>Widescreen</PresentationFormat>
  <Paragraphs>280</Paragraphs>
  <Slides>30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Welcome and Roll Call</vt:lpstr>
      <vt:lpstr>Working Group Member Roll Call</vt:lpstr>
      <vt:lpstr>Working Group Member Roll Call Continued</vt:lpstr>
      <vt:lpstr>Public Reporting Objective</vt:lpstr>
      <vt:lpstr>Executive Order 614 Reporting Requirements</vt:lpstr>
      <vt:lpstr>Discuss Reporting Requirements for Selected Dimensions</vt:lpstr>
      <vt:lpstr>Commonwealth Secretary Dashboard Inclusion ask</vt:lpstr>
      <vt:lpstr>Dimension 3: Acquisition and Procurement Reporting Discussion</vt:lpstr>
      <vt:lpstr>Dimension 3: Acquisition and Procurement Areas A-C</vt:lpstr>
      <vt:lpstr>Dimension 3: Acquisition and Procurement Areas D-F</vt:lpstr>
      <vt:lpstr>Dimension 7: Document Accessibility Reporting Discussion</vt:lpstr>
      <vt:lpstr>Dimension 7: Document Accessibility Areas A-C</vt:lpstr>
      <vt:lpstr>Dimension 7: Document Accessibility Areas D-G</vt:lpstr>
      <vt:lpstr>Dimension 8: Training Reporting Discussion</vt:lpstr>
      <vt:lpstr>Dimension 8: Training Areas A-B</vt:lpstr>
      <vt:lpstr>Dimension 8: Training Areas C-E</vt:lpstr>
      <vt:lpstr>Dimension 10: Collaboration Reporting Discussion</vt:lpstr>
      <vt:lpstr>Dimension 10: Collaboration Areas A-C </vt:lpstr>
      <vt:lpstr>Dimension 10: Collaboration Areas D-E </vt:lpstr>
      <vt:lpstr>Dimension 10: Collaboration Areas F-G </vt:lpstr>
      <vt:lpstr>Discuss Additional Reporting Requirements</vt:lpstr>
      <vt:lpstr>Reporting Questions and Decisions</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33</cp:revision>
  <dcterms:created xsi:type="dcterms:W3CDTF">2024-03-08T14:56:14Z</dcterms:created>
  <dcterms:modified xsi:type="dcterms:W3CDTF">2025-04-02T19:52:16Z</dcterms:modified>
</cp:coreProperties>
</file>