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3220C-6331-466E-B5BF-E697B6E54ECB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4A13E-B8CC-4C29-AED6-DBE3AEED1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44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8/11/2022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841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641F822A-2DD8-4D06-8B20-FFB844A8E4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</a:t>
            </a:r>
            <a:r>
              <a:rPr lang="en-US" dirty="0">
                <a:hlinkClick r:id="rId2"/>
              </a:rPr>
              <a:t>–</a:t>
            </a:r>
            <a:r>
              <a:rPr lang="en-us" dirty="0">
                <a:hlinkClick r:id="rId2"/>
              </a:rPr>
              <a:t> 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April 2022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18 and over</a:t>
            </a: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AD7C8554-FD60-421E-902D-AC645BDDD9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307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22384-EC8A-4EB4-BAD2-4037F4BD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21EC46-162B-4BDE-8C0B-6F0179DA8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Ethnicity">
            <a:extLst>
              <a:ext uri="{FF2B5EF4-FFF2-40B4-BE49-F238E27FC236}">
                <a16:creationId xmlns:a16="http://schemas.microsoft.com/office/drawing/2014/main" id="{8B25FC51-3B7F-4255-8253-9CAB2897C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696B5A-BDF7-45F9-A80F-02EE6CCC2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714C33-E154-4E16-B6C9-9773FA56D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Barriers to Placement">
            <a:extLst>
              <a:ext uri="{FF2B5EF4-FFF2-40B4-BE49-F238E27FC236}">
                <a16:creationId xmlns:a16="http://schemas.microsoft.com/office/drawing/2014/main" id="{DB5DB719-B823-49E9-A5AA-E52EE8AFC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39" y="0"/>
            <a:ext cx="612892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FCEB00-DF88-46A2-8F75-B707F2842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4ABA5C-8101-422E-9745-E5A128AE5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Primary Diagnosis">
            <a:extLst>
              <a:ext uri="{FF2B5EF4-FFF2-40B4-BE49-F238E27FC236}">
                <a16:creationId xmlns:a16="http://schemas.microsoft.com/office/drawing/2014/main" id="{8BD8C8A7-E9DF-4D54-9A96-00E729FFF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649" y="0"/>
            <a:ext cx="622870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CF0075-456A-4253-A546-C7D73B410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E5EBFD-9960-42DE-9B2E-422D64428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Top 20 Boarding / Placement Hospitals">
            <a:extLst>
              <a:ext uri="{FF2B5EF4-FFF2-40B4-BE49-F238E27FC236}">
                <a16:creationId xmlns:a16="http://schemas.microsoft.com/office/drawing/2014/main" id="{6EF00446-104D-4914-898F-B7B187C72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68E16C-575A-4443-B145-6B7DEAE22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0DD091-7F96-43E7-9417-72F9458B3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Boarding Facilities where  &amp;quot;Level of Care Changed&amp;quot;">
            <a:extLst>
              <a:ext uri="{FF2B5EF4-FFF2-40B4-BE49-F238E27FC236}">
                <a16:creationId xmlns:a16="http://schemas.microsoft.com/office/drawing/2014/main" id="{A8FD5A1C-C0A6-4C77-85EF-01875BCDD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42679A-F13A-423C-87D7-7E60D5BA6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E6F1D1-4454-4BB7-9EEE-4C1474EB7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Referrals for Uninsured by Boarding / Placement Hospital">
            <a:extLst>
              <a:ext uri="{FF2B5EF4-FFF2-40B4-BE49-F238E27FC236}">
                <a16:creationId xmlns:a16="http://schemas.microsoft.com/office/drawing/2014/main" id="{D3F433E4-8467-4F64-9398-55A1721DE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292E0C-1942-493F-ACD1-6C96EED84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BFD785-99BB-4C31-A2FA-4B155BEE1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Last 12 Months Accumulated Data (White page)">
            <a:extLst>
              <a:ext uri="{FF2B5EF4-FFF2-40B4-BE49-F238E27FC236}">
                <a16:creationId xmlns:a16="http://schemas.microsoft.com/office/drawing/2014/main" id="{B1279864-EF38-4643-AF7A-03C1A2CFE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A06718-55AA-46B3-9E90-BC8538314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A40DDF-EB8A-4B30-9380-427136C76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- 12 months">
            <a:extLst>
              <a:ext uri="{FF2B5EF4-FFF2-40B4-BE49-F238E27FC236}">
                <a16:creationId xmlns:a16="http://schemas.microsoft.com/office/drawing/2014/main" id="{D792D3E5-0C14-4E4F-80D1-9E8590F98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646C9C-CF89-4E54-8457-EDE1A20D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1CDEEF-BD60-41E3-ADD5-119A8341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by Age Group - 12 months (Line)">
            <a:extLst>
              <a:ext uri="{FF2B5EF4-FFF2-40B4-BE49-F238E27FC236}">
                <a16:creationId xmlns:a16="http://schemas.microsoft.com/office/drawing/2014/main" id="{FFE5CE95-0219-4DAC-87CB-1FCF91EF6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48" y="0"/>
            <a:ext cx="6881304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3650C7-D489-4397-BC67-CC9802631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BB5A3F-0CB8-48E9-BBA4-CA4827EE0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Number of Referrals with State Agency Involvement - 12 months (Line)">
            <a:extLst>
              <a:ext uri="{FF2B5EF4-FFF2-40B4-BE49-F238E27FC236}">
                <a16:creationId xmlns:a16="http://schemas.microsoft.com/office/drawing/2014/main" id="{D0E9C6A0-18EE-4C1C-B231-0E9871F81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436" y="0"/>
            <a:ext cx="702112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957F1D-225A-4988-A386-3995E7FEB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7D8E81-30BE-4378-9C19-1251E027C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 Commercial split">
            <a:extLst>
              <a:ext uri="{FF2B5EF4-FFF2-40B4-BE49-F238E27FC236}">
                <a16:creationId xmlns:a16="http://schemas.microsoft.com/office/drawing/2014/main" id="{3E86883D-002F-416B-80A4-D4697E7B3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EAF628-52CE-45BA-93AD-84D497229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E25DF-A7D7-49ED-8DF2-F4A4E8405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BF9D7B59-754C-479A-A654-965244F85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23" y="0"/>
            <a:ext cx="7949953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AEB68D-26E7-48F3-87DA-0D78EDE97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30252C-8395-42DB-BC9D-43001CA35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15 Primary Barriers to Placement - 12 months">
            <a:extLst>
              <a:ext uri="{FF2B5EF4-FFF2-40B4-BE49-F238E27FC236}">
                <a16:creationId xmlns:a16="http://schemas.microsoft.com/office/drawing/2014/main" id="{8FA44ECE-A56C-4A19-B3A7-965A16C37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39" y="0"/>
            <a:ext cx="612892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B9BEE8-4352-4F60-9781-4C97BB64D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210342-0058-47A2-A01B-FB69EDACD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Line graph)">
            <a:extLst>
              <a:ext uri="{FF2B5EF4-FFF2-40B4-BE49-F238E27FC236}">
                <a16:creationId xmlns:a16="http://schemas.microsoft.com/office/drawing/2014/main" id="{9DF73FF8-F6B7-4D94-A033-63357C49B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55C857-7DE4-43FC-B36E-7D2D46871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4DF6FB-8A17-4739-BADB-E345DC8D2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5 Barriers to Placement by Month - 12 months (Table)">
            <a:extLst>
              <a:ext uri="{FF2B5EF4-FFF2-40B4-BE49-F238E27FC236}">
                <a16:creationId xmlns:a16="http://schemas.microsoft.com/office/drawing/2014/main" id="{1E4A97B1-256E-444D-85AE-804293122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2A1A97-3662-48A2-92C5-74D1608DD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D89C35-5D26-4DF2-8F7F-FC05B6B20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Top 20 Boarding / Placement Hospitals - 12 months">
            <a:extLst>
              <a:ext uri="{FF2B5EF4-FFF2-40B4-BE49-F238E27FC236}">
                <a16:creationId xmlns:a16="http://schemas.microsoft.com/office/drawing/2014/main" id="{4CF75A01-754A-4561-BC00-4D902C20B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805B65-DBB3-4266-9F5D-648C64BA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AC331B-8F17-409B-BBBC-A1274CF07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CDC8D6FB-9173-4367-8188-6DE13820D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DB1C56-95C6-4371-93A0-6EE5738B3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D82998-E355-4160-B921-E3DDFA6A1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620132CF-7517-45D6-85F8-289C1DFB8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884" y="0"/>
            <a:ext cx="729623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397527-6D48-4FA4-BBD9-9B496DD36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C28B1A-4DB4-45AA-8C86-959FC0C74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8E580912-02F4-4925-8990-A0E020132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055" y="0"/>
            <a:ext cx="7427890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87BADD-41AE-48D7-A7FA-CEF7BA2C1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AA70C9-6805-41FC-8B21-320142853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Placement from Referral">
            <a:extLst>
              <a:ext uri="{FF2B5EF4-FFF2-40B4-BE49-F238E27FC236}">
                <a16:creationId xmlns:a16="http://schemas.microsoft.com/office/drawing/2014/main" id="{5CCBBB76-3854-4AAD-80DF-3813CB9C1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884" y="0"/>
            <a:ext cx="729623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ED8A2E-7833-44E5-8A9D-B88A3EBEE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5FA321-D261-433A-8907-8839E2433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Age Group">
            <a:extLst>
              <a:ext uri="{FF2B5EF4-FFF2-40B4-BE49-F238E27FC236}">
                <a16:creationId xmlns:a16="http://schemas.microsoft.com/office/drawing/2014/main" id="{8DCC19DD-0438-4CAF-9948-ABE6F91DE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DBED43-A6A3-42AA-9810-D516CF64E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59F032-638C-470B-9169-39FF1CF5C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Gender">
            <a:extLst>
              <a:ext uri="{FF2B5EF4-FFF2-40B4-BE49-F238E27FC236}">
                <a16:creationId xmlns:a16="http://schemas.microsoft.com/office/drawing/2014/main" id="{058DC282-D12E-4CB3-8786-291A0A1FB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7F6DFF-5BAC-4A25-BC4B-C9F8B53F6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84D186-2A1C-4EEA-B904-23E477F41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Race">
            <a:extLst>
              <a:ext uri="{FF2B5EF4-FFF2-40B4-BE49-F238E27FC236}">
                <a16:creationId xmlns:a16="http://schemas.microsoft.com/office/drawing/2014/main" id="{17D39082-E7E9-41C0-B686-456916872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BED761-1447-4D60-8681-D4069A39A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F7EFBB-59A6-4534-8B8E-073B65E7C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65</Words>
  <Application>Microsoft Office PowerPoint</Application>
  <PresentationFormat>Widescreen</PresentationFormat>
  <Paragraphs>50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EPIA –  April 2022 Ages 18 and 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April 2022</dc:title>
  <dc:creator>MacLeod, Jill (DMH)</dc:creator>
  <cp:lastModifiedBy>MacLeod, Jill (DMH)</cp:lastModifiedBy>
  <cp:revision>2</cp:revision>
  <dcterms:created xsi:type="dcterms:W3CDTF">2022-08-11T14:26:20Z</dcterms:created>
  <dcterms:modified xsi:type="dcterms:W3CDTF">2022-08-11T14:45:24Z</dcterms:modified>
</cp:coreProperties>
</file>