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FA2AB-C6E8-4B83-BF9B-2B3DC927A08B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21346-C8F9-4CA7-A618-790C39201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8/11/2022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841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54F85165-2C1F-4B34-8227-0C4C8298C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April 2022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 to 17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837CFF80-8020-498E-BE21-2FBFD5BC43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232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F01B-71EC-4008-AF72-6F75F1835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4F0FF-7FAA-4397-8B34-CC382C0E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Ethnicity">
            <a:extLst>
              <a:ext uri="{FF2B5EF4-FFF2-40B4-BE49-F238E27FC236}">
                <a16:creationId xmlns:a16="http://schemas.microsoft.com/office/drawing/2014/main" id="{64704F08-84B7-4DEA-A3F4-13503E19B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1C54D-05FB-4C45-A51B-26476220D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8CCFF1-388C-4A4D-997C-E7A2F161A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Barriers to Placement">
            <a:extLst>
              <a:ext uri="{FF2B5EF4-FFF2-40B4-BE49-F238E27FC236}">
                <a16:creationId xmlns:a16="http://schemas.microsoft.com/office/drawing/2014/main" id="{FE109381-EC56-4581-8499-FBA78952D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725F9C-8FBC-4B91-A38E-7A1FCE62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1BB73B-69C5-4FC4-9D1A-CDF6ECC7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Primary Diagnosis">
            <a:extLst>
              <a:ext uri="{FF2B5EF4-FFF2-40B4-BE49-F238E27FC236}">
                <a16:creationId xmlns:a16="http://schemas.microsoft.com/office/drawing/2014/main" id="{0E5BA504-95F0-4E25-B062-CE7F02A3C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49" y="0"/>
            <a:ext cx="622870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52629-7D28-4234-9246-2B7250C7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77CC78-D3AF-42A3-8E4A-BCC16919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Top 20 Boarding / Placement Hospitals">
            <a:extLst>
              <a:ext uri="{FF2B5EF4-FFF2-40B4-BE49-F238E27FC236}">
                <a16:creationId xmlns:a16="http://schemas.microsoft.com/office/drawing/2014/main" id="{1599E9D5-5686-40DC-8C68-94A5DC8C6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02CF1-CD5E-41EC-9017-4F2A6B2B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E22A7F-D677-4EE5-9289-18C571B9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oarding Facilities where  &amp;quot;Level of Care Changed&amp;quot;">
            <a:extLst>
              <a:ext uri="{FF2B5EF4-FFF2-40B4-BE49-F238E27FC236}">
                <a16:creationId xmlns:a16="http://schemas.microsoft.com/office/drawing/2014/main" id="{7DEA539F-D928-45EA-B73C-0586BB4A5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725E90-6E38-4D49-8C3A-5A60045C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51EDE4-AC4B-4429-BA90-75EEDE55F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Referrals for Uninsured by Boarding / Placement Hospital">
            <a:extLst>
              <a:ext uri="{FF2B5EF4-FFF2-40B4-BE49-F238E27FC236}">
                <a16:creationId xmlns:a16="http://schemas.microsoft.com/office/drawing/2014/main" id="{E1B15BB9-486E-4521-9FE2-25AA4760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2D8CEF-8DFA-452F-8C78-A702622F8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82FCF4-6696-4EF7-B14F-276C5AE6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Last 12 Months Accumulated Data (White page)">
            <a:extLst>
              <a:ext uri="{FF2B5EF4-FFF2-40B4-BE49-F238E27FC236}">
                <a16:creationId xmlns:a16="http://schemas.microsoft.com/office/drawing/2014/main" id="{7140584D-A673-4894-8224-AB09F138C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DB41F-ED64-4ABC-BBA8-FF22B0942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2A014-E39F-4D89-9252-8E174C36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- 12 months">
            <a:extLst>
              <a:ext uri="{FF2B5EF4-FFF2-40B4-BE49-F238E27FC236}">
                <a16:creationId xmlns:a16="http://schemas.microsoft.com/office/drawing/2014/main" id="{7927F517-8F9D-44E2-B49B-DD6185F9B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6AA5C-DC7F-4D90-949A-13D6E6E10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378378-BA61-422B-8EC0-3467B65C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by Age Group - 12 months (Line)">
            <a:extLst>
              <a:ext uri="{FF2B5EF4-FFF2-40B4-BE49-F238E27FC236}">
                <a16:creationId xmlns:a16="http://schemas.microsoft.com/office/drawing/2014/main" id="{080B8E14-BCB5-41E7-AC7F-4C32FB19E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48" y="0"/>
            <a:ext cx="6881304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2EFDB-CA14-4F5F-9053-4F999868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8D7C2-E316-4A27-B661-A13D46C3F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Number of Referrals with State Agency Involvement - 12 months (Line)">
            <a:extLst>
              <a:ext uri="{FF2B5EF4-FFF2-40B4-BE49-F238E27FC236}">
                <a16:creationId xmlns:a16="http://schemas.microsoft.com/office/drawing/2014/main" id="{F38E7905-9C8B-47B2-BC20-AC3AA2FDF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36" y="0"/>
            <a:ext cx="702112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31F18-8EC8-4B37-8D41-D96B2C2D9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D0859-4362-41C2-B3BD-F0AECABC2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 Commercial split">
            <a:extLst>
              <a:ext uri="{FF2B5EF4-FFF2-40B4-BE49-F238E27FC236}">
                <a16:creationId xmlns:a16="http://schemas.microsoft.com/office/drawing/2014/main" id="{CD2BDF24-C5B2-4E33-81C0-4D4DDA8A3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7008D-9138-41DD-B1E2-D36998D8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B4C30-02C2-49F3-B1A7-C304AEA1D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FFCF678B-42F2-4930-ABE5-C68B1BA07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6A2484-0FA1-45BE-9876-F9C06CD4C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E90FF9-1589-4517-84C4-135D231E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15 Primary Barriers to Placement - 12 months">
            <a:extLst>
              <a:ext uri="{FF2B5EF4-FFF2-40B4-BE49-F238E27FC236}">
                <a16:creationId xmlns:a16="http://schemas.microsoft.com/office/drawing/2014/main" id="{8A96A043-E1B1-4DC0-9490-9AFD348EA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539" y="0"/>
            <a:ext cx="612892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C2FE4-1258-44F7-8F90-B1BAC9A7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8FE23-4290-477A-9E3A-CE72194B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Line graph)">
            <a:extLst>
              <a:ext uri="{FF2B5EF4-FFF2-40B4-BE49-F238E27FC236}">
                <a16:creationId xmlns:a16="http://schemas.microsoft.com/office/drawing/2014/main" id="{B05AF895-FD9F-430C-91A5-ADFD2AECA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203E73-9052-4544-A136-77966E2F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4A3B3-B04E-40EB-B4B7-2C1B8B84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5 Barriers to Placement by Month - 12 months (Table)">
            <a:extLst>
              <a:ext uri="{FF2B5EF4-FFF2-40B4-BE49-F238E27FC236}">
                <a16:creationId xmlns:a16="http://schemas.microsoft.com/office/drawing/2014/main" id="{24308028-F062-47E9-B97C-69813E64A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6245E-67DE-45A9-A40F-CBEBD7D3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6F254A-4407-487B-BF6E-479FEE73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Top 20 Boarding / Placement Hospitals - 12 months">
            <a:extLst>
              <a:ext uri="{FF2B5EF4-FFF2-40B4-BE49-F238E27FC236}">
                <a16:creationId xmlns:a16="http://schemas.microsoft.com/office/drawing/2014/main" id="{46C480E3-25C3-4BC7-93B6-7999B3CAA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1ECAA-3D48-44B7-8A17-305D4712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47B70A-D8DB-4001-971F-50E4788A5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5A52D68E-ACB8-4B08-BCCC-0087D8533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15C15C-0399-4D22-9F96-BBAB8E18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B6B2F-F708-468B-96AD-762795D6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836FCD32-B682-418F-997B-48287393B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E5364-437B-40FA-B8D6-FA0213AC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AC85F1-B523-4F04-A00D-8E7E4898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04D4B332-575E-4962-AD0B-683657F96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055" y="0"/>
            <a:ext cx="7427890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006D1-D955-4F7B-9AF3-31A6A81B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33AE8-3D01-4901-9D15-DC375137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Placement from Referral">
            <a:extLst>
              <a:ext uri="{FF2B5EF4-FFF2-40B4-BE49-F238E27FC236}">
                <a16:creationId xmlns:a16="http://schemas.microsoft.com/office/drawing/2014/main" id="{782B7ED4-B3A1-4B90-BF67-BC2981F9F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84" y="0"/>
            <a:ext cx="7296231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46D88C-646C-431E-8D4A-E88DB950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69DD7F-1E32-4CF5-B085-BA73A51F1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Age Group">
            <a:extLst>
              <a:ext uri="{FF2B5EF4-FFF2-40B4-BE49-F238E27FC236}">
                <a16:creationId xmlns:a16="http://schemas.microsoft.com/office/drawing/2014/main" id="{9AC8A7A1-A910-4E73-91C7-EF92C2B7B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D0F337-7001-4D80-801F-E87EF226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04102-198F-4DF5-9884-5A904636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Gender">
            <a:extLst>
              <a:ext uri="{FF2B5EF4-FFF2-40B4-BE49-F238E27FC236}">
                <a16:creationId xmlns:a16="http://schemas.microsoft.com/office/drawing/2014/main" id="{CDCEEB43-BFFB-496E-B8B9-7A19DE559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A67A5-D7A7-4A21-AD2C-90C274ED2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5CB02-5862-436A-A480-63B72759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Race">
            <a:extLst>
              <a:ext uri="{FF2B5EF4-FFF2-40B4-BE49-F238E27FC236}">
                <a16:creationId xmlns:a16="http://schemas.microsoft.com/office/drawing/2014/main" id="{8FC2CA52-C174-451A-97AE-185EA0E7A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2DBEB3-ACEC-4A86-9E20-ADD9776A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8/11/2022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2D0374-992B-46D1-9B9C-8B671501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</Words>
  <Application>Microsoft Office PowerPoint</Application>
  <PresentationFormat>Widescreen</PresentationFormat>
  <Paragraphs>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EPIA –  April 2022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April 2022</dc:title>
  <dc:creator>MacLeod, Jill (DMH)</dc:creator>
  <cp:lastModifiedBy>MacLeod, Jill (DMH)</cp:lastModifiedBy>
  <cp:revision>2</cp:revision>
  <dcterms:created xsi:type="dcterms:W3CDTF">2022-08-11T14:23:19Z</dcterms:created>
  <dcterms:modified xsi:type="dcterms:W3CDTF">2022-08-11T14:46:51Z</dcterms:modified>
</cp:coreProperties>
</file>