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376DC-A702-41CF-960A-7C8C8A3FB241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50BAE-2CB9-4231-84F6-8FC8ADCA5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47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5/31/2023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Others/workbooks/2017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7180182E-E620-4967-8A84-5D8CF1B771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Monthly Report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April 2023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18 and over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2BF3DAC8-CFFC-4FCB-9335-30D92DFC89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325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6D437-9680-410B-92DD-0A6E5EE27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A7482-9909-447F-B633-A469FBC05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Gender">
            <a:extLst>
              <a:ext uri="{FF2B5EF4-FFF2-40B4-BE49-F238E27FC236}">
                <a16:creationId xmlns:a16="http://schemas.microsoft.com/office/drawing/2014/main" id="{6B179E3A-6B7B-42AD-8663-01D447F34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4D55CD-89D4-41FF-9719-33DFFAF65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BCF752-3BCD-4892-959A-779530716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Referrals by Race">
            <a:extLst>
              <a:ext uri="{FF2B5EF4-FFF2-40B4-BE49-F238E27FC236}">
                <a16:creationId xmlns:a16="http://schemas.microsoft.com/office/drawing/2014/main" id="{6D1A8D25-3F0F-453D-A031-2D4F3B48D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D5C529-21D1-440F-86AC-30DCD69AC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F0B8F2-91D2-4C5F-8A84-B579D032A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Referrals by Ethnicity">
            <a:extLst>
              <a:ext uri="{FF2B5EF4-FFF2-40B4-BE49-F238E27FC236}">
                <a16:creationId xmlns:a16="http://schemas.microsoft.com/office/drawing/2014/main" id="{34FA5B22-9D0A-485D-946B-3D9527E54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7BB343-BF61-4E2B-8854-39EC747EB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BAF268-BF60-4581-9C93-F3E43ADCB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Diagnosis ">
            <a:extLst>
              <a:ext uri="{FF2B5EF4-FFF2-40B4-BE49-F238E27FC236}">
                <a16:creationId xmlns:a16="http://schemas.microsoft.com/office/drawing/2014/main" id="{7EB3086E-1CD1-423D-B00E-A2AC2C8E2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7415"/>
            <a:ext cx="12192000" cy="340316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E9A47D-41A6-4967-9D69-6370261C3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648355-376B-4CE7-A856-BD9C25E6B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Barriers">
            <a:extLst>
              <a:ext uri="{FF2B5EF4-FFF2-40B4-BE49-F238E27FC236}">
                <a16:creationId xmlns:a16="http://schemas.microsoft.com/office/drawing/2014/main" id="{44F7437C-9495-4499-824E-738881AF0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8172"/>
            <a:ext cx="12192000" cy="378165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2E1F6B-EEAA-427F-8207-E84647066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13E1F0-968B-4E12-9B3A-16A32707C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Top 20 Boarding / Placement Hospitals">
            <a:extLst>
              <a:ext uri="{FF2B5EF4-FFF2-40B4-BE49-F238E27FC236}">
                <a16:creationId xmlns:a16="http://schemas.microsoft.com/office/drawing/2014/main" id="{2D660B09-21B6-4E9F-B454-B2DBBE81C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4087B4-A1F0-479F-A893-F8AF50209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B9FBAE-34E1-42CD-8318-C32D2468E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Boarding Facilities where  &amp;quot;Level of Care Changed&amp;quot;">
            <a:extLst>
              <a:ext uri="{FF2B5EF4-FFF2-40B4-BE49-F238E27FC236}">
                <a16:creationId xmlns:a16="http://schemas.microsoft.com/office/drawing/2014/main" id="{F1CBDD03-FB13-4798-8EE5-502FE25A0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DFB652-F7FD-43B1-8BF3-3DB549920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36912B-BE01-4FBE-969C-453861DA0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Referrals for Uninsured by Boarding / Placement Hospital">
            <a:extLst>
              <a:ext uri="{FF2B5EF4-FFF2-40B4-BE49-F238E27FC236}">
                <a16:creationId xmlns:a16="http://schemas.microsoft.com/office/drawing/2014/main" id="{E6824A10-9428-422C-BCBC-197A954C0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D20FDF-A136-4F5B-90A6-40855F996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ECA7B1-0584-4BC6-8437-7BAAD331F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EPIA Monthly ">
            <a:extLst>
              <a:ext uri="{FF2B5EF4-FFF2-40B4-BE49-F238E27FC236}">
                <a16:creationId xmlns:a16="http://schemas.microsoft.com/office/drawing/2014/main" id="{8B744434-A4F4-4C8E-89F7-8CE72ECB2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4B19D7-BA96-4D0D-A7D7-17B340B36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5260D8-6876-469E-8C40-476CE7A7A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Referrals by Insurance Plan Type Commercial split">
            <a:extLst>
              <a:ext uri="{FF2B5EF4-FFF2-40B4-BE49-F238E27FC236}">
                <a16:creationId xmlns:a16="http://schemas.microsoft.com/office/drawing/2014/main" id="{01486C7D-40C9-4D85-A45E-23D0637A0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6622E6-BDB4-4E12-839A-B278D0B84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10B2B-EECF-442E-B89F-62CEEF695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 Referring Organization Type">
            <a:extLst>
              <a:ext uri="{FF2B5EF4-FFF2-40B4-BE49-F238E27FC236}">
                <a16:creationId xmlns:a16="http://schemas.microsoft.com/office/drawing/2014/main" id="{E959B14A-49F3-4B20-8BDB-1C86A2DA8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65A64F-1512-4F7D-8D7F-4F722521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10BFD-C24E-4339-97ED-EBD28B6C7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Referring Org Type-Details">
            <a:extLst>
              <a:ext uri="{FF2B5EF4-FFF2-40B4-BE49-F238E27FC236}">
                <a16:creationId xmlns:a16="http://schemas.microsoft.com/office/drawing/2014/main" id="{EEF08C36-F913-42D0-9C9D-0B73EE489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159" y="0"/>
            <a:ext cx="722168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825AC9-1881-4F37-9F9E-6CE5A7AC5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E7C7E0-7FB9-45D8-9A8A-234F41200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Referral (Days) from Initial Evaluation">
            <a:extLst>
              <a:ext uri="{FF2B5EF4-FFF2-40B4-BE49-F238E27FC236}">
                <a16:creationId xmlns:a16="http://schemas.microsoft.com/office/drawing/2014/main" id="{227D22A5-B0FD-4F3E-81C7-5AC0003B8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29" y="0"/>
            <a:ext cx="930834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DBE556-FB7A-4BFF-BDFE-9DB44561C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D24024-633C-42E4-9F4D-2B7E5BE56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Time to Referral (Days) from Initial Evaluation by Outcome">
            <a:extLst>
              <a:ext uri="{FF2B5EF4-FFF2-40B4-BE49-F238E27FC236}">
                <a16:creationId xmlns:a16="http://schemas.microsoft.com/office/drawing/2014/main" id="{E3B0C3F7-AF76-49C7-B26A-51B181CD0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00" y="0"/>
            <a:ext cx="10250599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BA6109-0501-48EF-9F81-4770C35B3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3A2E39-E1CC-407E-9713-36320D35F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Time to Placement from Referral">
            <a:extLst>
              <a:ext uri="{FF2B5EF4-FFF2-40B4-BE49-F238E27FC236}">
                <a16:creationId xmlns:a16="http://schemas.microsoft.com/office/drawing/2014/main" id="{2A271DB3-C687-4B39-9D6B-B3D52FAB6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29" y="0"/>
            <a:ext cx="930834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77E187-F838-4229-81B1-86D7C3852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D98A85-57F6-4A29-88E4-315548DFC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Age Group">
            <a:extLst>
              <a:ext uri="{FF2B5EF4-FFF2-40B4-BE49-F238E27FC236}">
                <a16:creationId xmlns:a16="http://schemas.microsoft.com/office/drawing/2014/main" id="{6CB6E44D-5FA4-46B7-A62B-4A0D58EA2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B9F701-AD4F-4632-9B4F-653EFD18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306698-E6C0-4B4F-B496-AA8E9AF95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52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EPIA Monthly Report April 2023 Ages 18 and 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Monthly Report April 2023 Ages 18 and over</dc:title>
  <dc:creator>MacLeod, Jill (DMH)</dc:creator>
  <cp:lastModifiedBy>MacLeod, Jill (DMH)</cp:lastModifiedBy>
  <cp:revision>1</cp:revision>
  <dcterms:created xsi:type="dcterms:W3CDTF">2023-05-31T20:40:28Z</dcterms:created>
  <dcterms:modified xsi:type="dcterms:W3CDTF">2023-05-31T20:41:54Z</dcterms:modified>
</cp:coreProperties>
</file>