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2"/>
  </p:notesMasterIdLst>
  <p:sldIdLst>
    <p:sldId id="256" r:id="rId4"/>
    <p:sldId id="257" r:id="rId5"/>
    <p:sldId id="258" r:id="rId6"/>
    <p:sldId id="302" r:id="rId7"/>
    <p:sldId id="303" r:id="rId8"/>
    <p:sldId id="261" r:id="rId9"/>
    <p:sldId id="262" r:id="rId10"/>
    <p:sldId id="276" r:id="rId11"/>
    <p:sldId id="293" r:id="rId12"/>
    <p:sldId id="300" r:id="rId13"/>
    <p:sldId id="278" r:id="rId14"/>
    <p:sldId id="284" r:id="rId15"/>
    <p:sldId id="299" r:id="rId16"/>
    <p:sldId id="285" r:id="rId17"/>
    <p:sldId id="298" r:id="rId18"/>
    <p:sldId id="286" r:id="rId19"/>
    <p:sldId id="304" r:id="rId20"/>
    <p:sldId id="295" r:id="rId21"/>
    <p:sldId id="291" r:id="rId22"/>
    <p:sldId id="275" r:id="rId23"/>
    <p:sldId id="283" r:id="rId24"/>
    <p:sldId id="292" r:id="rId25"/>
    <p:sldId id="265" r:id="rId26"/>
    <p:sldId id="268" r:id="rId27"/>
    <p:sldId id="266" r:id="rId28"/>
    <p:sldId id="267" r:id="rId29"/>
    <p:sldId id="269" r:id="rId30"/>
    <p:sldId id="27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E3FBD6-2838-4F5C-9954-8C38D8A51987}" v="2" dt="2024-04-25T00:05:14.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764" autoAdjust="0"/>
  </p:normalViewPr>
  <p:slideViewPr>
    <p:cSldViewPr snapToGrid="0">
      <p:cViewPr varScale="1">
        <p:scale>
          <a:sx n="89" d="100"/>
          <a:sy n="89" d="100"/>
        </p:scale>
        <p:origin x="38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5/30/2024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working groups will need to meet publicly so we will reschedule the scheduled meetings to have sufficient time to give public notice.</a:t>
            </a:r>
          </a:p>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17</a:t>
            </a:fld>
            <a:endParaRPr lang="en-US" dirty="0"/>
          </a:p>
        </p:txBody>
      </p:sp>
    </p:spTree>
    <p:extLst>
      <p:ext uri="{BB962C8B-B14F-4D97-AF65-F5344CB8AC3E}">
        <p14:creationId xmlns:p14="http://schemas.microsoft.com/office/powerpoint/2010/main" val="3514293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Symbol" panose="05050102010706020507" pitchFamily="18" charset="2"/>
              <a:buChar char=""/>
            </a:pPr>
            <a:r>
              <a:rPr lang="en-US" sz="1800" dirty="0">
                <a:effectLst/>
                <a:latin typeface="Aptos" panose="020B0004020202020204" pitchFamily="34" charset="0"/>
                <a:ea typeface="Times New Roman" panose="02020603050405020304" pitchFamily="18" charset="0"/>
                <a:cs typeface="Aptos" panose="020B0004020202020204" pitchFamily="34" charset="0"/>
              </a:rPr>
              <a:t>We heard at the last meeting that it was difficult to distinguish between the candidate profiles and we were lucky to have many qualified candidates. SO the subcommittee narrowed from 9 to 4</a:t>
            </a:r>
          </a:p>
          <a:p>
            <a:pPr marL="342900" marR="0" lvl="0" indent="-342900">
              <a:spcBef>
                <a:spcPts val="0"/>
              </a:spcBef>
              <a:spcAft>
                <a:spcPts val="0"/>
              </a:spcAft>
              <a:buFont typeface="Symbol" panose="05050102010706020507" pitchFamily="18" charset="2"/>
              <a:buChar char=""/>
            </a:pPr>
            <a:r>
              <a:rPr lang="en-US" sz="1800" dirty="0">
                <a:effectLst/>
                <a:latin typeface="Aptos" panose="020B0004020202020204" pitchFamily="34" charset="0"/>
                <a:ea typeface="Times New Roman" panose="02020603050405020304" pitchFamily="18" charset="0"/>
                <a:cs typeface="Aptos" panose="020B0004020202020204" pitchFamily="34" charset="0"/>
              </a:rPr>
              <a:t>2 candidates have fully submitted their background check form and supplemental form and checks are in progress</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Aptos" panose="020B0004020202020204" pitchFamily="34" charset="0"/>
                <a:ea typeface="Times New Roman" panose="02020603050405020304" pitchFamily="18" charset="0"/>
                <a:cs typeface="Aptos" panose="020B0004020202020204" pitchFamily="34" charset="0"/>
              </a:rPr>
              <a:t>1 candidate has an incomplete background check form, boards and comms gave them an April 19</a:t>
            </a:r>
            <a:r>
              <a:rPr lang="en-US" sz="1800" baseline="30000" dirty="0">
                <a:effectLst/>
                <a:latin typeface="Aptos" panose="020B0004020202020204" pitchFamily="34" charset="0"/>
                <a:ea typeface="Times New Roman" panose="02020603050405020304" pitchFamily="18" charset="0"/>
                <a:cs typeface="Aptos" panose="020B0004020202020204" pitchFamily="34" charset="0"/>
              </a:rPr>
              <a:t>th</a:t>
            </a:r>
            <a:r>
              <a:rPr lang="en-US" sz="1800" dirty="0">
                <a:effectLst/>
                <a:latin typeface="Aptos" panose="020B0004020202020204" pitchFamily="34" charset="0"/>
                <a:ea typeface="Times New Roman" panose="02020603050405020304" pitchFamily="18" charset="0"/>
                <a:cs typeface="Aptos" panose="020B0004020202020204" pitchFamily="34" charset="0"/>
              </a:rPr>
              <a:t> deadline with no response, boards and coms are emailing to get the form completed, no response as of April 24</a:t>
            </a:r>
            <a:endParaRPr lang="en-US" sz="18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22</a:t>
            </a:fld>
            <a:endParaRPr lang="en-US" dirty="0"/>
          </a:p>
        </p:txBody>
      </p:sp>
    </p:spTree>
    <p:extLst>
      <p:ext uri="{BB962C8B-B14F-4D97-AF65-F5344CB8AC3E}">
        <p14:creationId xmlns:p14="http://schemas.microsoft.com/office/powerpoint/2010/main" val="1738901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5/30/2024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5/30/2024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p:txBody>
          <a:bodyPr>
            <a:normAutofit fontScale="90000"/>
          </a:bodyPr>
          <a:lstStyle/>
          <a:p>
            <a:r>
              <a:rPr lang="en-US" dirty="0">
                <a:solidFill>
                  <a:schemeClr val="bg2"/>
                </a:solidFill>
              </a:rPr>
              <a:t>Digital Accessibility and Equity Governance Board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p:txBody>
          <a:bodyPr/>
          <a:lstStyle/>
          <a:p>
            <a:r>
              <a:rPr lang="en-US" dirty="0">
                <a:solidFill>
                  <a:schemeClr val="bg2"/>
                </a:solidFill>
              </a:rPr>
              <a:t>April 25,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7D3F-AC3F-D313-5E24-D35B0DF48979}"/>
              </a:ext>
            </a:extLst>
          </p:cNvPr>
          <p:cNvSpPr>
            <a:spLocks noGrp="1"/>
          </p:cNvSpPr>
          <p:nvPr>
            <p:ph type="title"/>
          </p:nvPr>
        </p:nvSpPr>
        <p:spPr/>
        <p:txBody>
          <a:bodyPr/>
          <a:lstStyle/>
          <a:p>
            <a:pPr algn="ctr"/>
            <a:r>
              <a:rPr lang="en-US" dirty="0"/>
              <a:t>Goals Discussion: Process</a:t>
            </a:r>
          </a:p>
        </p:txBody>
      </p:sp>
      <p:sp>
        <p:nvSpPr>
          <p:cNvPr id="4" name="Content Placeholder 3">
            <a:extLst>
              <a:ext uri="{FF2B5EF4-FFF2-40B4-BE49-F238E27FC236}">
                <a16:creationId xmlns:a16="http://schemas.microsoft.com/office/drawing/2014/main" id="{4136646F-6881-3866-C1F6-60616AD3C173}"/>
              </a:ext>
            </a:extLst>
          </p:cNvPr>
          <p:cNvSpPr>
            <a:spLocks noGrp="1"/>
          </p:cNvSpPr>
          <p:nvPr>
            <p:ph idx="1"/>
          </p:nvPr>
        </p:nvSpPr>
        <p:spPr/>
        <p:txBody>
          <a:bodyPr>
            <a:normAutofit/>
          </a:bodyPr>
          <a:lstStyle/>
          <a:p>
            <a:pPr marL="0" indent="0">
              <a:buNone/>
            </a:pPr>
            <a:r>
              <a:rPr lang="en-US" dirty="0"/>
              <a:t>Today will entail:</a:t>
            </a:r>
          </a:p>
          <a:p>
            <a:pPr marL="514350" indent="-514350">
              <a:buFont typeface="+mj-lt"/>
              <a:buAutoNum type="arabicPeriod"/>
            </a:pPr>
            <a:r>
              <a:rPr lang="en-US" dirty="0"/>
              <a:t>Providing a forum for thoughts and ideas related to digital accessibility and equity</a:t>
            </a:r>
          </a:p>
          <a:p>
            <a:pPr marL="514350" indent="-514350">
              <a:buFont typeface="+mj-lt"/>
              <a:buAutoNum type="arabicPeriod"/>
            </a:pPr>
            <a:r>
              <a:rPr lang="en-US" dirty="0"/>
              <a:t>Contributing thoughts and ideas to respond to discussion prompts previously shared</a:t>
            </a:r>
          </a:p>
          <a:p>
            <a:pPr marL="514350" indent="-514350">
              <a:buFont typeface="+mj-lt"/>
              <a:buAutoNum type="arabicPeriod"/>
            </a:pPr>
            <a:r>
              <a:rPr lang="en-US" dirty="0"/>
              <a:t>Articulating a vision for what success means for the Board in FY25</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19818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7D3F-AC3F-D313-5E24-D35B0DF48979}"/>
              </a:ext>
            </a:extLst>
          </p:cNvPr>
          <p:cNvSpPr>
            <a:spLocks noGrp="1"/>
          </p:cNvSpPr>
          <p:nvPr>
            <p:ph type="title"/>
          </p:nvPr>
        </p:nvSpPr>
        <p:spPr/>
        <p:txBody>
          <a:bodyPr/>
          <a:lstStyle/>
          <a:p>
            <a:pPr algn="ctr"/>
            <a:r>
              <a:rPr lang="en-US" dirty="0"/>
              <a:t>Goals Discussion: Process (cont.)</a:t>
            </a:r>
          </a:p>
        </p:txBody>
      </p:sp>
      <p:sp>
        <p:nvSpPr>
          <p:cNvPr id="4" name="Content Placeholder 3">
            <a:extLst>
              <a:ext uri="{FF2B5EF4-FFF2-40B4-BE49-F238E27FC236}">
                <a16:creationId xmlns:a16="http://schemas.microsoft.com/office/drawing/2014/main" id="{4136646F-6881-3866-C1F6-60616AD3C173}"/>
              </a:ext>
            </a:extLst>
          </p:cNvPr>
          <p:cNvSpPr>
            <a:spLocks noGrp="1"/>
          </p:cNvSpPr>
          <p:nvPr>
            <p:ph idx="1"/>
          </p:nvPr>
        </p:nvSpPr>
        <p:spPr/>
        <p:txBody>
          <a:bodyPr>
            <a:normAutofit fontScale="92500"/>
          </a:bodyPr>
          <a:lstStyle/>
          <a:p>
            <a:pPr marL="0" indent="0">
              <a:buNone/>
            </a:pPr>
            <a:r>
              <a:rPr lang="en-US" dirty="0"/>
              <a:t>Next steps after today’s meeting:</a:t>
            </a:r>
          </a:p>
          <a:p>
            <a:pPr marL="514350" indent="-514350">
              <a:buFont typeface="+mj-lt"/>
              <a:buAutoNum type="arabicPeriod"/>
            </a:pPr>
            <a:r>
              <a:rPr lang="en-US" b="1" dirty="0"/>
              <a:t>Synthesis: </a:t>
            </a:r>
            <a:r>
              <a:rPr lang="en-US" dirty="0"/>
              <a:t>We will extract themes today’s discussion to assist with goal creation.</a:t>
            </a:r>
          </a:p>
          <a:p>
            <a:pPr marL="514350" indent="-514350">
              <a:buFont typeface="+mj-lt"/>
              <a:buAutoNum type="arabicPeriod"/>
            </a:pPr>
            <a:r>
              <a:rPr lang="en-US" b="1" dirty="0"/>
              <a:t>Homework: </a:t>
            </a:r>
            <a:r>
              <a:rPr lang="en-US" dirty="0"/>
              <a:t>We will assign Board members to individual working groups* to meet to define and refine goals for each theme. </a:t>
            </a:r>
          </a:p>
          <a:p>
            <a:pPr marL="514350" indent="-514350">
              <a:buFont typeface="+mj-lt"/>
              <a:buAutoNum type="arabicPeriod"/>
            </a:pPr>
            <a:r>
              <a:rPr lang="en-US" b="1" dirty="0"/>
              <a:t>Reconvene: </a:t>
            </a:r>
            <a:r>
              <a:rPr lang="en-US" dirty="0"/>
              <a:t>We will present refined goals to the full Board in May.</a:t>
            </a:r>
          </a:p>
          <a:p>
            <a:pPr marL="0" indent="0">
              <a:buNone/>
            </a:pPr>
            <a:endParaRPr lang="en-US" dirty="0"/>
          </a:p>
          <a:p>
            <a:pPr marL="0" indent="0">
              <a:buNone/>
            </a:pPr>
            <a:r>
              <a:rPr lang="en-US" sz="2400" dirty="0"/>
              <a:t>*Board Counsel has advised that the working groups will need to meet publicly so we will reschedule the scheduled meetings to have sufficient time to give public notice.</a:t>
            </a:r>
          </a:p>
          <a:p>
            <a:pPr marL="0" indent="0">
              <a:buNone/>
            </a:pPr>
            <a:endParaRPr lang="en-US" dirty="0"/>
          </a:p>
        </p:txBody>
      </p:sp>
    </p:spTree>
    <p:extLst>
      <p:ext uri="{BB962C8B-B14F-4D97-AF65-F5344CB8AC3E}">
        <p14:creationId xmlns:p14="http://schemas.microsoft.com/office/powerpoint/2010/main" val="193563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C5FC4-46C0-A243-4B65-6D54EDE651BA}"/>
              </a:ext>
            </a:extLst>
          </p:cNvPr>
          <p:cNvSpPr>
            <a:spLocks noGrp="1"/>
          </p:cNvSpPr>
          <p:nvPr>
            <p:ph type="title"/>
          </p:nvPr>
        </p:nvSpPr>
        <p:spPr/>
        <p:txBody>
          <a:bodyPr/>
          <a:lstStyle/>
          <a:p>
            <a:pPr algn="ctr"/>
            <a:r>
              <a:rPr lang="en-US" dirty="0"/>
              <a:t>How to Contribute to Today’s Discussion</a:t>
            </a:r>
          </a:p>
        </p:txBody>
      </p:sp>
      <p:sp>
        <p:nvSpPr>
          <p:cNvPr id="3" name="Content Placeholder 2">
            <a:extLst>
              <a:ext uri="{FF2B5EF4-FFF2-40B4-BE49-F238E27FC236}">
                <a16:creationId xmlns:a16="http://schemas.microsoft.com/office/drawing/2014/main" id="{EB2581AD-AFEF-5193-EB73-21352B7FCE18}"/>
              </a:ext>
            </a:extLst>
          </p:cNvPr>
          <p:cNvSpPr>
            <a:spLocks noGrp="1"/>
          </p:cNvSpPr>
          <p:nvPr>
            <p:ph idx="1"/>
          </p:nvPr>
        </p:nvSpPr>
        <p:spPr/>
        <p:txBody>
          <a:bodyPr>
            <a:normAutofit fontScale="92500" lnSpcReduction="20000"/>
          </a:bodyPr>
          <a:lstStyle/>
          <a:p>
            <a:pPr marL="0" indent="0">
              <a:buNone/>
            </a:pPr>
            <a:r>
              <a:rPr lang="en-US" dirty="0"/>
              <a:t>Please provide thoughts and ideas in response to the discussion prompts:</a:t>
            </a:r>
          </a:p>
          <a:p>
            <a:r>
              <a:rPr lang="en-US" dirty="0"/>
              <a:t>Use the raise hand to contribute, give your name, and share thoughts and ideas</a:t>
            </a:r>
          </a:p>
          <a:p>
            <a:r>
              <a:rPr lang="en-US" dirty="0"/>
              <a:t>Write thoughts and additional comments in the chat</a:t>
            </a:r>
          </a:p>
          <a:p>
            <a:pPr marL="0" indent="0">
              <a:buNone/>
            </a:pPr>
            <a:endParaRPr lang="en-US" dirty="0"/>
          </a:p>
          <a:p>
            <a:pPr marL="0" indent="0">
              <a:buNone/>
            </a:pPr>
            <a:r>
              <a:rPr lang="en-US" dirty="0"/>
              <a:t>Focus on the </a:t>
            </a:r>
            <a:r>
              <a:rPr lang="en-US" b="1" dirty="0"/>
              <a:t>what, why, and for whom,</a:t>
            </a:r>
            <a:r>
              <a:rPr lang="en-US" dirty="0"/>
              <a:t> not the how. There will be time in the working groups and in developing the strategic plan to identify specific work efforts and initiatives.</a:t>
            </a:r>
          </a:p>
          <a:p>
            <a:pPr marL="0" indent="0">
              <a:buNone/>
            </a:pPr>
            <a:endParaRPr lang="en-US" dirty="0"/>
          </a:p>
          <a:p>
            <a:pPr marL="0" indent="0">
              <a:buNone/>
            </a:pPr>
            <a:r>
              <a:rPr lang="en-US" dirty="0"/>
              <a:t>Engage constructively and proactively with each other.</a:t>
            </a:r>
          </a:p>
        </p:txBody>
      </p:sp>
    </p:spTree>
    <p:extLst>
      <p:ext uri="{BB962C8B-B14F-4D97-AF65-F5344CB8AC3E}">
        <p14:creationId xmlns:p14="http://schemas.microsoft.com/office/powerpoint/2010/main" val="1515105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6E857-29AE-AB1C-7450-535D3B3AF360}"/>
              </a:ext>
            </a:extLst>
          </p:cNvPr>
          <p:cNvSpPr>
            <a:spLocks noGrp="1"/>
          </p:cNvSpPr>
          <p:nvPr>
            <p:ph type="title"/>
          </p:nvPr>
        </p:nvSpPr>
        <p:spPr/>
        <p:txBody>
          <a:bodyPr/>
          <a:lstStyle/>
          <a:p>
            <a:pPr algn="ctr"/>
            <a:r>
              <a:rPr lang="en-US" dirty="0"/>
              <a:t>Executive Order #614</a:t>
            </a:r>
          </a:p>
        </p:txBody>
      </p:sp>
      <p:sp>
        <p:nvSpPr>
          <p:cNvPr id="3" name="Content Placeholder 2">
            <a:extLst>
              <a:ext uri="{FF2B5EF4-FFF2-40B4-BE49-F238E27FC236}">
                <a16:creationId xmlns:a16="http://schemas.microsoft.com/office/drawing/2014/main" id="{0323CA93-101D-2382-A37F-7EB73DF12E90}"/>
              </a:ext>
            </a:extLst>
          </p:cNvPr>
          <p:cNvSpPr>
            <a:spLocks noGrp="1"/>
          </p:cNvSpPr>
          <p:nvPr>
            <p:ph idx="1"/>
          </p:nvPr>
        </p:nvSpPr>
        <p:spPr/>
        <p:txBody>
          <a:bodyPr>
            <a:normAutofit/>
          </a:bodyPr>
          <a:lstStyle/>
          <a:p>
            <a:pPr marL="0" indent="0">
              <a:spcAft>
                <a:spcPts val="1200"/>
              </a:spcAft>
              <a:buNone/>
            </a:pPr>
            <a:r>
              <a:rPr lang="en-US" dirty="0"/>
              <a:t>The overarching goal for the Executive Order </a:t>
            </a:r>
            <a:r>
              <a:rPr lang="en-US"/>
              <a:t>is to provide </a:t>
            </a:r>
            <a:r>
              <a:rPr lang="en-US" dirty="0"/>
              <a:t>a more equitable, inclusive, and meaningfully accessible digital experience for everyone, including those who have disabilities and those who may have difficulty reading or speaking English.</a:t>
            </a:r>
          </a:p>
        </p:txBody>
      </p:sp>
    </p:spTree>
    <p:extLst>
      <p:ext uri="{BB962C8B-B14F-4D97-AF65-F5344CB8AC3E}">
        <p14:creationId xmlns:p14="http://schemas.microsoft.com/office/powerpoint/2010/main" val="1273523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10D85A-DB98-6391-478E-6F6939A23457}"/>
              </a:ext>
            </a:extLst>
          </p:cNvPr>
          <p:cNvSpPr>
            <a:spLocks noGrp="1"/>
          </p:cNvSpPr>
          <p:nvPr>
            <p:ph type="ctrTitle"/>
          </p:nvPr>
        </p:nvSpPr>
        <p:spPr>
          <a:xfrm>
            <a:off x="1524000" y="3429000"/>
            <a:ext cx="9144000" cy="2387600"/>
          </a:xfrm>
        </p:spPr>
        <p:txBody>
          <a:bodyPr>
            <a:normAutofit fontScale="90000"/>
          </a:bodyPr>
          <a:lstStyle/>
          <a:p>
            <a:pPr>
              <a:spcBef>
                <a:spcPts val="1200"/>
              </a:spcBef>
              <a:spcAft>
                <a:spcPts val="1800"/>
              </a:spcAft>
            </a:pPr>
            <a:r>
              <a:rPr lang="en-US" b="1" dirty="0">
                <a:solidFill>
                  <a:schemeClr val="bg2">
                    <a:lumMod val="90000"/>
                  </a:schemeClr>
                </a:solidFill>
              </a:rPr>
              <a:t>Digital Accessibility and Equity</a:t>
            </a:r>
            <a:br>
              <a:rPr lang="en-US" b="1" dirty="0">
                <a:solidFill>
                  <a:schemeClr val="bg2">
                    <a:lumMod val="90000"/>
                  </a:schemeClr>
                </a:solidFill>
              </a:rPr>
            </a:br>
            <a:br>
              <a:rPr lang="en-US" b="1" dirty="0">
                <a:solidFill>
                  <a:schemeClr val="bg2">
                    <a:lumMod val="90000"/>
                  </a:schemeClr>
                </a:solidFill>
              </a:rPr>
            </a:br>
            <a:r>
              <a:rPr lang="en-US" dirty="0">
                <a:solidFill>
                  <a:schemeClr val="bg2">
                    <a:lumMod val="90000"/>
                  </a:schemeClr>
                </a:solidFill>
              </a:rPr>
              <a:t>What does it mean to you? </a:t>
            </a:r>
            <a:br>
              <a:rPr lang="en-US" dirty="0">
                <a:solidFill>
                  <a:schemeClr val="bg2">
                    <a:lumMod val="90000"/>
                  </a:schemeClr>
                </a:solidFill>
                <a:latin typeface="+mn-lt"/>
              </a:rPr>
            </a:br>
            <a:br>
              <a:rPr lang="en-US" dirty="0">
                <a:solidFill>
                  <a:schemeClr val="bg2">
                    <a:lumMod val="90000"/>
                  </a:schemeClr>
                </a:solidFill>
              </a:rPr>
            </a:br>
            <a:r>
              <a:rPr lang="en-US" dirty="0">
                <a:solidFill>
                  <a:schemeClr val="bg2">
                    <a:lumMod val="90000"/>
                  </a:schemeClr>
                </a:solidFill>
              </a:rPr>
              <a:t>What does it mean within the context of your organization?</a:t>
            </a:r>
          </a:p>
        </p:txBody>
      </p:sp>
    </p:spTree>
    <p:extLst>
      <p:ext uri="{BB962C8B-B14F-4D97-AF65-F5344CB8AC3E}">
        <p14:creationId xmlns:p14="http://schemas.microsoft.com/office/powerpoint/2010/main" val="188440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6E857-29AE-AB1C-7450-535D3B3AF360}"/>
              </a:ext>
            </a:extLst>
          </p:cNvPr>
          <p:cNvSpPr>
            <a:spLocks noGrp="1"/>
          </p:cNvSpPr>
          <p:nvPr>
            <p:ph type="title"/>
          </p:nvPr>
        </p:nvSpPr>
        <p:spPr/>
        <p:txBody>
          <a:bodyPr/>
          <a:lstStyle/>
          <a:p>
            <a:pPr algn="ctr"/>
            <a:r>
              <a:rPr lang="en-US" dirty="0"/>
              <a:t>The Role of the Board</a:t>
            </a:r>
          </a:p>
        </p:txBody>
      </p:sp>
      <p:sp>
        <p:nvSpPr>
          <p:cNvPr id="3" name="Content Placeholder 2">
            <a:extLst>
              <a:ext uri="{FF2B5EF4-FFF2-40B4-BE49-F238E27FC236}">
                <a16:creationId xmlns:a16="http://schemas.microsoft.com/office/drawing/2014/main" id="{0323CA93-101D-2382-A37F-7EB73DF12E90}"/>
              </a:ext>
            </a:extLst>
          </p:cNvPr>
          <p:cNvSpPr>
            <a:spLocks noGrp="1"/>
          </p:cNvSpPr>
          <p:nvPr>
            <p:ph idx="1"/>
          </p:nvPr>
        </p:nvSpPr>
        <p:spPr/>
        <p:txBody>
          <a:bodyPr>
            <a:normAutofit fontScale="77500" lnSpcReduction="20000"/>
          </a:bodyPr>
          <a:lstStyle/>
          <a:p>
            <a:pPr marL="0" indent="0">
              <a:spcAft>
                <a:spcPts val="1200"/>
              </a:spcAft>
              <a:buNone/>
            </a:pPr>
            <a:r>
              <a:rPr lang="en-US" dirty="0"/>
              <a:t>The </a:t>
            </a:r>
            <a:r>
              <a:rPr lang="en-US" b="1" dirty="0"/>
              <a:t>mission of the Board </a:t>
            </a:r>
            <a:r>
              <a:rPr lang="en-US" dirty="0"/>
              <a:t>is to strengthen and advance digital accessibility and equity within the Commonwealth, through providing the necessary coordination and framework to ensure that digital accessibility and equity standards are aligned across the executive department. </a:t>
            </a:r>
            <a:endParaRPr lang="en-US" b="1" dirty="0"/>
          </a:p>
          <a:p>
            <a:pPr marL="0" indent="0">
              <a:spcAft>
                <a:spcPts val="1200"/>
              </a:spcAft>
              <a:buNone/>
            </a:pPr>
            <a:r>
              <a:rPr lang="en-US" dirty="0"/>
              <a:t>Specific focus areas for the Board include:</a:t>
            </a:r>
          </a:p>
          <a:p>
            <a:pPr>
              <a:spcBef>
                <a:spcPts val="0"/>
              </a:spcBef>
              <a:spcAft>
                <a:spcPts val="1200"/>
              </a:spcAft>
            </a:pPr>
            <a:r>
              <a:rPr lang="en-US" dirty="0"/>
              <a:t>Advising on standards, guidelines, and policies, including procurement and contracting</a:t>
            </a:r>
          </a:p>
          <a:p>
            <a:pPr>
              <a:spcBef>
                <a:spcPts val="0"/>
              </a:spcBef>
              <a:spcAft>
                <a:spcPts val="1200"/>
              </a:spcAft>
            </a:pPr>
            <a:r>
              <a:rPr lang="en-US" dirty="0"/>
              <a:t>Promoting best practices</a:t>
            </a:r>
          </a:p>
          <a:p>
            <a:pPr>
              <a:spcBef>
                <a:spcPts val="0"/>
              </a:spcBef>
              <a:spcAft>
                <a:spcPts val="1200"/>
              </a:spcAft>
            </a:pPr>
            <a:r>
              <a:rPr lang="en-US" dirty="0"/>
              <a:t>Considering federal funding opportunities</a:t>
            </a:r>
          </a:p>
          <a:p>
            <a:pPr>
              <a:spcBef>
                <a:spcPts val="0"/>
              </a:spcBef>
              <a:spcAft>
                <a:spcPts val="1200"/>
              </a:spcAft>
            </a:pPr>
            <a:r>
              <a:rPr lang="en-US" dirty="0"/>
              <a:t>Training and education for the state workforce</a:t>
            </a:r>
          </a:p>
          <a:p>
            <a:pPr>
              <a:spcBef>
                <a:spcPts val="0"/>
              </a:spcBef>
              <a:spcAft>
                <a:spcPts val="1200"/>
              </a:spcAft>
            </a:pPr>
            <a:r>
              <a:rPr lang="en-US" dirty="0"/>
              <a:t>Metrics and public reporting</a:t>
            </a:r>
          </a:p>
          <a:p>
            <a:pPr>
              <a:spcBef>
                <a:spcPts val="0"/>
              </a:spcBef>
              <a:spcAft>
                <a:spcPts val="1200"/>
              </a:spcAft>
            </a:pPr>
            <a:r>
              <a:rPr lang="en-US" dirty="0"/>
              <a:t>Convening working groups and seeking input from outside the Board</a:t>
            </a:r>
          </a:p>
          <a:p>
            <a:pPr marL="0" indent="0">
              <a:spcAft>
                <a:spcPts val="1200"/>
              </a:spcAft>
              <a:buNone/>
            </a:pPr>
            <a:endParaRPr lang="en-US" dirty="0"/>
          </a:p>
        </p:txBody>
      </p:sp>
    </p:spTree>
    <p:extLst>
      <p:ext uri="{BB962C8B-B14F-4D97-AF65-F5344CB8AC3E}">
        <p14:creationId xmlns:p14="http://schemas.microsoft.com/office/powerpoint/2010/main" val="2648867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596E4B-F4E8-F3C0-5E01-3A846E504E7F}"/>
              </a:ext>
            </a:extLst>
          </p:cNvPr>
          <p:cNvSpPr>
            <a:spLocks noGrp="1"/>
          </p:cNvSpPr>
          <p:nvPr>
            <p:ph type="ctrTitle"/>
          </p:nvPr>
        </p:nvSpPr>
        <p:spPr>
          <a:xfrm>
            <a:off x="414291" y="3217492"/>
            <a:ext cx="11363417" cy="2387600"/>
          </a:xfrm>
        </p:spPr>
        <p:txBody>
          <a:bodyPr>
            <a:normAutofit fontScale="90000"/>
          </a:bodyPr>
          <a:lstStyle/>
          <a:p>
            <a:r>
              <a:rPr lang="en-US" dirty="0">
                <a:solidFill>
                  <a:schemeClr val="bg2"/>
                </a:solidFill>
              </a:rPr>
              <a:t>Imagine that it is June of 2025…</a:t>
            </a:r>
            <a:br>
              <a:rPr lang="en-US" dirty="0">
                <a:solidFill>
                  <a:schemeClr val="bg2"/>
                </a:solidFill>
              </a:rPr>
            </a:br>
            <a:r>
              <a:rPr lang="en-US" dirty="0">
                <a:solidFill>
                  <a:schemeClr val="bg2"/>
                </a:solidFill>
              </a:rPr>
              <a:t> </a:t>
            </a:r>
            <a:br>
              <a:rPr lang="en-US" dirty="0">
                <a:solidFill>
                  <a:schemeClr val="bg2"/>
                </a:solidFill>
              </a:rPr>
            </a:br>
            <a:r>
              <a:rPr lang="en-US" dirty="0">
                <a:solidFill>
                  <a:schemeClr val="bg2"/>
                </a:solidFill>
              </a:rPr>
              <a:t>What would the news headlines be that show that Massachusetts has succeeded in making digital services more accessible and equitable for all? </a:t>
            </a:r>
          </a:p>
        </p:txBody>
      </p:sp>
    </p:spTree>
    <p:extLst>
      <p:ext uri="{BB962C8B-B14F-4D97-AF65-F5344CB8AC3E}">
        <p14:creationId xmlns:p14="http://schemas.microsoft.com/office/powerpoint/2010/main" val="508687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7D3F-AC3F-D313-5E24-D35B0DF48979}"/>
              </a:ext>
            </a:extLst>
          </p:cNvPr>
          <p:cNvSpPr>
            <a:spLocks noGrp="1"/>
          </p:cNvSpPr>
          <p:nvPr>
            <p:ph type="title"/>
          </p:nvPr>
        </p:nvSpPr>
        <p:spPr/>
        <p:txBody>
          <a:bodyPr/>
          <a:lstStyle/>
          <a:p>
            <a:pPr algn="ctr"/>
            <a:r>
              <a:rPr lang="en-US" dirty="0"/>
              <a:t>Goals Discussion: Next Steps</a:t>
            </a:r>
          </a:p>
        </p:txBody>
      </p:sp>
      <p:sp>
        <p:nvSpPr>
          <p:cNvPr id="4" name="Content Placeholder 3">
            <a:extLst>
              <a:ext uri="{FF2B5EF4-FFF2-40B4-BE49-F238E27FC236}">
                <a16:creationId xmlns:a16="http://schemas.microsoft.com/office/drawing/2014/main" id="{4136646F-6881-3866-C1F6-60616AD3C173}"/>
              </a:ext>
            </a:extLst>
          </p:cNvPr>
          <p:cNvSpPr>
            <a:spLocks noGrp="1"/>
          </p:cNvSpPr>
          <p:nvPr>
            <p:ph idx="1"/>
          </p:nvPr>
        </p:nvSpPr>
        <p:spPr/>
        <p:txBody>
          <a:bodyPr>
            <a:normAutofit/>
          </a:bodyPr>
          <a:lstStyle/>
          <a:p>
            <a:pPr marL="0" indent="0">
              <a:buNone/>
            </a:pPr>
            <a:r>
              <a:rPr lang="en-US" dirty="0"/>
              <a:t>Next steps after today’s meeting:</a:t>
            </a:r>
          </a:p>
          <a:p>
            <a:pPr marL="514350" indent="-514350">
              <a:buFont typeface="+mj-lt"/>
              <a:buAutoNum type="arabicPeriod"/>
            </a:pPr>
            <a:r>
              <a:rPr lang="en-US" b="1" dirty="0"/>
              <a:t>Synthesis: </a:t>
            </a:r>
            <a:r>
              <a:rPr lang="en-US" dirty="0"/>
              <a:t>We will extract themes today’s discussion to assist with goal creation.</a:t>
            </a:r>
          </a:p>
          <a:p>
            <a:pPr marL="514350" indent="-514350">
              <a:buFont typeface="+mj-lt"/>
              <a:buAutoNum type="arabicPeriod"/>
            </a:pPr>
            <a:r>
              <a:rPr lang="en-US" b="1" dirty="0"/>
              <a:t>Homework: </a:t>
            </a:r>
            <a:r>
              <a:rPr lang="en-US" dirty="0"/>
              <a:t>We will assign Board members to individual working groups to meet to define and refine goals for each theme. </a:t>
            </a:r>
          </a:p>
          <a:p>
            <a:pPr marL="514350" indent="-514350">
              <a:buFont typeface="+mj-lt"/>
              <a:buAutoNum type="arabicPeriod"/>
            </a:pPr>
            <a:r>
              <a:rPr lang="en-US" b="1" dirty="0"/>
              <a:t>Reconvene: </a:t>
            </a:r>
            <a:r>
              <a:rPr lang="en-US" dirty="0"/>
              <a:t>We will present refined goals to the full Board in May.</a:t>
            </a:r>
          </a:p>
        </p:txBody>
      </p:sp>
    </p:spTree>
    <p:extLst>
      <p:ext uri="{BB962C8B-B14F-4D97-AF65-F5344CB8AC3E}">
        <p14:creationId xmlns:p14="http://schemas.microsoft.com/office/powerpoint/2010/main" val="678969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7D3F-AC3F-D313-5E24-D35B0DF48979}"/>
              </a:ext>
            </a:extLst>
          </p:cNvPr>
          <p:cNvSpPr>
            <a:spLocks noGrp="1"/>
          </p:cNvSpPr>
          <p:nvPr>
            <p:ph type="title"/>
          </p:nvPr>
        </p:nvSpPr>
        <p:spPr/>
        <p:txBody>
          <a:bodyPr/>
          <a:lstStyle/>
          <a:p>
            <a:pPr algn="ctr"/>
            <a:r>
              <a:rPr lang="en-US" dirty="0"/>
              <a:t>Working Groups</a:t>
            </a:r>
          </a:p>
        </p:txBody>
      </p:sp>
      <p:sp>
        <p:nvSpPr>
          <p:cNvPr id="4" name="Content Placeholder 3">
            <a:extLst>
              <a:ext uri="{FF2B5EF4-FFF2-40B4-BE49-F238E27FC236}">
                <a16:creationId xmlns:a16="http://schemas.microsoft.com/office/drawing/2014/main" id="{4136646F-6881-3866-C1F6-60616AD3C173}"/>
              </a:ext>
            </a:extLst>
          </p:cNvPr>
          <p:cNvSpPr>
            <a:spLocks noGrp="1"/>
          </p:cNvSpPr>
          <p:nvPr>
            <p:ph idx="1"/>
          </p:nvPr>
        </p:nvSpPr>
        <p:spPr/>
        <p:txBody>
          <a:bodyPr>
            <a:normAutofit lnSpcReduction="10000"/>
          </a:bodyPr>
          <a:lstStyle/>
          <a:p>
            <a:pPr marL="0" indent="0">
              <a:buNone/>
            </a:pPr>
            <a:r>
              <a:rPr lang="en-US" b="1" dirty="0"/>
              <a:t>Group 1: </a:t>
            </a:r>
            <a:r>
              <a:rPr lang="en-US" dirty="0"/>
              <a:t>Paolo Franzese, John Oliveira, Dave Bedard, Nikko Mendoza</a:t>
            </a:r>
          </a:p>
          <a:p>
            <a:pPr marL="0" indent="0">
              <a:buNone/>
            </a:pPr>
            <a:endParaRPr lang="en-US" dirty="0"/>
          </a:p>
          <a:p>
            <a:pPr marL="0" indent="0">
              <a:buNone/>
            </a:pPr>
            <a:r>
              <a:rPr lang="en-US" b="1" dirty="0"/>
              <a:t>Group 2: </a:t>
            </a:r>
            <a:r>
              <a:rPr lang="en-US" dirty="0"/>
              <a:t>Mary Mahon McCauley, Antoine Harrison, Heath Fahle</a:t>
            </a:r>
          </a:p>
          <a:p>
            <a:pPr marL="0" indent="0">
              <a:buNone/>
            </a:pPr>
            <a:endParaRPr lang="en-US" dirty="0"/>
          </a:p>
          <a:p>
            <a:pPr marL="0" indent="0">
              <a:buNone/>
            </a:pPr>
            <a:r>
              <a:rPr lang="en-US" b="1" dirty="0"/>
              <a:t>Group 3: </a:t>
            </a:r>
            <a:r>
              <a:rPr lang="en-US" dirty="0"/>
              <a:t>Dr. Opeoluwa Sotonwa, Jason Snyder, Maria Michalski, Caroline Whitehouse</a:t>
            </a:r>
          </a:p>
          <a:p>
            <a:pPr marL="0" indent="0">
              <a:buNone/>
            </a:pPr>
            <a:endParaRPr lang="en-US" dirty="0"/>
          </a:p>
          <a:p>
            <a:pPr marL="0" indent="0">
              <a:buNone/>
            </a:pPr>
            <a:r>
              <a:rPr lang="en-US" b="1" dirty="0"/>
              <a:t>Group 4: </a:t>
            </a:r>
            <a:r>
              <a:rPr lang="en-US" dirty="0"/>
              <a:t>Mark Fine, Yarlennys Villaman, Brian Chase, Faye Boardman</a:t>
            </a:r>
          </a:p>
        </p:txBody>
      </p:sp>
    </p:spTree>
    <p:extLst>
      <p:ext uri="{BB962C8B-B14F-4D97-AF65-F5344CB8AC3E}">
        <p14:creationId xmlns:p14="http://schemas.microsoft.com/office/powerpoint/2010/main" val="1652163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CC06B22-8466-AF3A-78D5-3E8DF11A5112}"/>
              </a:ext>
            </a:extLst>
          </p:cNvPr>
          <p:cNvSpPr>
            <a:spLocks noGrp="1"/>
          </p:cNvSpPr>
          <p:nvPr>
            <p:ph type="ctrTitle"/>
          </p:nvPr>
        </p:nvSpPr>
        <p:spPr/>
        <p:txBody>
          <a:bodyPr/>
          <a:lstStyle/>
          <a:p>
            <a:r>
              <a:rPr lang="en-US" dirty="0">
                <a:solidFill>
                  <a:schemeClr val="bg2">
                    <a:lumMod val="90000"/>
                  </a:schemeClr>
                </a:solidFill>
              </a:rPr>
              <a:t>Chief IT Accessibility Officer Updates</a:t>
            </a:r>
          </a:p>
        </p:txBody>
      </p:sp>
    </p:spTree>
    <p:extLst>
      <p:ext uri="{BB962C8B-B14F-4D97-AF65-F5344CB8AC3E}">
        <p14:creationId xmlns:p14="http://schemas.microsoft.com/office/powerpoint/2010/main" val="66245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and Approve March meeting minutes</a:t>
            </a:r>
          </a:p>
          <a:p>
            <a:pPr marL="514350" indent="-514350">
              <a:buFont typeface="+mj-lt"/>
              <a:buAutoNum type="arabicPeriod"/>
            </a:pPr>
            <a:r>
              <a:rPr lang="en-US" dirty="0"/>
              <a:t>Discuss Goals for Fiscal Year 2025</a:t>
            </a:r>
          </a:p>
          <a:p>
            <a:pPr marL="514350" indent="-514350">
              <a:buFont typeface="+mj-lt"/>
              <a:buAutoNum type="arabicPeriod"/>
            </a:pPr>
            <a:r>
              <a:rPr lang="en-US" dirty="0"/>
              <a:t>Chief IT Accessibility Officer Updates</a:t>
            </a:r>
          </a:p>
          <a:p>
            <a:pPr marL="514350" indent="-514350">
              <a:buFont typeface="+mj-lt"/>
              <a:buAutoNum type="arabicPeriod"/>
            </a:pPr>
            <a:r>
              <a:rPr lang="en-US" dirty="0"/>
              <a:t>Board next steps</a:t>
            </a:r>
          </a:p>
          <a:p>
            <a:pPr marL="514350" indent="-514350">
              <a:buFont typeface="+mj-lt"/>
              <a:buAutoNum type="arabicPeriod"/>
            </a:pPr>
            <a:r>
              <a:rPr lang="en-US" dirty="0"/>
              <a:t>Board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Chief IT Accessibility Officer Updates</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a:normAutofit/>
          </a:bodyPr>
          <a:lstStyle/>
          <a:p>
            <a:pPr marL="0" indent="0">
              <a:buNone/>
            </a:pPr>
            <a:r>
              <a:rPr lang="en-US" dirty="0"/>
              <a:t>Accessibility program updates</a:t>
            </a:r>
          </a:p>
          <a:p>
            <a:pPr marL="514350" indent="-514350">
              <a:buFont typeface="+mj-lt"/>
              <a:buAutoNum type="arabicPeriod"/>
            </a:pPr>
            <a:r>
              <a:rPr lang="en-US" dirty="0"/>
              <a:t>Finalized accessibility strategic plan scope of work and identifying vendor partner(s)</a:t>
            </a:r>
          </a:p>
          <a:p>
            <a:pPr marL="514350" indent="-514350">
              <a:buFont typeface="+mj-lt"/>
              <a:buAutoNum type="arabicPeriod"/>
            </a:pPr>
            <a:r>
              <a:rPr lang="en-US" dirty="0"/>
              <a:t>Drafting the annual digital accessibility report</a:t>
            </a:r>
          </a:p>
          <a:p>
            <a:pPr marL="514350" indent="-514350">
              <a:buFont typeface="+mj-lt"/>
              <a:buAutoNum type="arabicPeriod"/>
            </a:pPr>
            <a:r>
              <a:rPr lang="en-US" dirty="0"/>
              <a:t>Beginning to staff accessibility central team</a:t>
            </a:r>
          </a:p>
          <a:p>
            <a:pPr marL="514350" indent="-514350">
              <a:buFont typeface="+mj-lt"/>
              <a:buAutoNum type="arabicPeriod"/>
            </a:pPr>
            <a:r>
              <a:rPr lang="en-US" dirty="0"/>
              <a:t>Assessing the state impact of DOJ Final Rule</a:t>
            </a:r>
          </a:p>
          <a:p>
            <a:pPr marL="514350" indent="-514350">
              <a:buFont typeface="+mj-lt"/>
              <a:buAutoNum type="arabicPeriod"/>
            </a:pPr>
            <a:r>
              <a:rPr lang="en-US" dirty="0"/>
              <a:t>Tracking public candidate appointment progress</a:t>
            </a:r>
          </a:p>
        </p:txBody>
      </p:sp>
    </p:spTree>
    <p:extLst>
      <p:ext uri="{BB962C8B-B14F-4D97-AF65-F5344CB8AC3E}">
        <p14:creationId xmlns:p14="http://schemas.microsoft.com/office/powerpoint/2010/main" val="2890622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A67E-2A1F-E558-0BA8-AD5BB8D96931}"/>
              </a:ext>
            </a:extLst>
          </p:cNvPr>
          <p:cNvSpPr>
            <a:spLocks noGrp="1"/>
          </p:cNvSpPr>
          <p:nvPr>
            <p:ph type="title"/>
          </p:nvPr>
        </p:nvSpPr>
        <p:spPr/>
        <p:txBody>
          <a:bodyPr/>
          <a:lstStyle/>
          <a:p>
            <a:pPr algn="ctr"/>
            <a:r>
              <a:rPr lang="en-US" dirty="0"/>
              <a:t>Americans with Disabilities Act Title II Final Rule</a:t>
            </a:r>
          </a:p>
        </p:txBody>
      </p:sp>
      <p:sp>
        <p:nvSpPr>
          <p:cNvPr id="3" name="Content Placeholder 2">
            <a:extLst>
              <a:ext uri="{FF2B5EF4-FFF2-40B4-BE49-F238E27FC236}">
                <a16:creationId xmlns:a16="http://schemas.microsoft.com/office/drawing/2014/main" id="{87FE3B76-CCD5-ADDD-7722-33B809D3BE95}"/>
              </a:ext>
            </a:extLst>
          </p:cNvPr>
          <p:cNvSpPr>
            <a:spLocks noGrp="1"/>
          </p:cNvSpPr>
          <p:nvPr>
            <p:ph idx="1"/>
          </p:nvPr>
        </p:nvSpPr>
        <p:spPr/>
        <p:txBody>
          <a:bodyPr>
            <a:normAutofit/>
          </a:bodyPr>
          <a:lstStyle/>
          <a:p>
            <a:pPr marL="0" indent="0">
              <a:spcBef>
                <a:spcPts val="1800"/>
              </a:spcBef>
              <a:buNone/>
            </a:pPr>
            <a:r>
              <a:rPr lang="en-US" dirty="0"/>
              <a:t>What does this mean for the Commonwealth?</a:t>
            </a:r>
          </a:p>
          <a:p>
            <a:pPr>
              <a:spcBef>
                <a:spcPts val="1800"/>
              </a:spcBef>
            </a:pPr>
            <a:r>
              <a:rPr lang="en-US" dirty="0"/>
              <a:t>State and local governments must conform to and comply with federal regulations for digital accessibility for web and mobile.</a:t>
            </a:r>
          </a:p>
          <a:p>
            <a:pPr>
              <a:spcBef>
                <a:spcPts val="1800"/>
              </a:spcBef>
            </a:pPr>
            <a:r>
              <a:rPr lang="en-US" dirty="0"/>
              <a:t>The minimum compliance standard is Web Content Accessibility Guidelines 2.1 level AA.</a:t>
            </a:r>
          </a:p>
          <a:p>
            <a:pPr>
              <a:spcBef>
                <a:spcPts val="1800"/>
              </a:spcBef>
            </a:pPr>
            <a:r>
              <a:rPr lang="en-US" dirty="0"/>
              <a:t>Accessibility for built and bought digital assets must be met in 2 years for entities over 50,000 population and 3 years for under 50,000 </a:t>
            </a:r>
            <a:r>
              <a:rPr lang="en-US"/>
              <a:t>effective April 24, 2024</a:t>
            </a:r>
            <a:endParaRPr lang="en-US" dirty="0"/>
          </a:p>
        </p:txBody>
      </p:sp>
    </p:spTree>
    <p:extLst>
      <p:ext uri="{BB962C8B-B14F-4D97-AF65-F5344CB8AC3E}">
        <p14:creationId xmlns:p14="http://schemas.microsoft.com/office/powerpoint/2010/main" val="4159716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30444-487E-FF31-65F0-60FBBCEA1149}"/>
              </a:ext>
            </a:extLst>
          </p:cNvPr>
          <p:cNvSpPr>
            <a:spLocks noGrp="1"/>
          </p:cNvSpPr>
          <p:nvPr>
            <p:ph type="title"/>
          </p:nvPr>
        </p:nvSpPr>
        <p:spPr/>
        <p:txBody>
          <a:bodyPr/>
          <a:lstStyle/>
          <a:p>
            <a:pPr algn="ctr"/>
            <a:r>
              <a:rPr lang="en-US" dirty="0"/>
              <a:t>Public Board Candidate Updates</a:t>
            </a:r>
          </a:p>
        </p:txBody>
      </p:sp>
      <p:sp>
        <p:nvSpPr>
          <p:cNvPr id="3" name="Content Placeholder 2">
            <a:extLst>
              <a:ext uri="{FF2B5EF4-FFF2-40B4-BE49-F238E27FC236}">
                <a16:creationId xmlns:a16="http://schemas.microsoft.com/office/drawing/2014/main" id="{188AD601-EA9B-86BE-B2E0-A9043C4B2272}"/>
              </a:ext>
            </a:extLst>
          </p:cNvPr>
          <p:cNvSpPr>
            <a:spLocks noGrp="1"/>
          </p:cNvSpPr>
          <p:nvPr>
            <p:ph idx="1"/>
          </p:nvPr>
        </p:nvSpPr>
        <p:spPr/>
        <p:txBody>
          <a:bodyPr>
            <a:normAutofit/>
          </a:bodyPr>
          <a:lstStyle/>
          <a:p>
            <a:pPr marL="0" indent="0">
              <a:buNone/>
            </a:pPr>
            <a:r>
              <a:rPr lang="en-US" dirty="0"/>
              <a:t>Since the last meeting:</a:t>
            </a:r>
          </a:p>
          <a:p>
            <a:r>
              <a:rPr lang="en-US" dirty="0"/>
              <a:t>Subcommittee narrowed down from 9 to 4 candidates </a:t>
            </a:r>
          </a:p>
          <a:p>
            <a:r>
              <a:rPr lang="en-US" dirty="0"/>
              <a:t>4 candidates were submitted to the Governor’s Office for review </a:t>
            </a:r>
          </a:p>
          <a:p>
            <a:r>
              <a:rPr lang="en-US" dirty="0"/>
              <a:t>Final 3 candidates are in progress with background checks</a:t>
            </a:r>
          </a:p>
          <a:p>
            <a:pPr marL="0" indent="0">
              <a:buNone/>
            </a:pPr>
            <a:endParaRPr lang="en-US" dirty="0"/>
          </a:p>
          <a:p>
            <a:pPr marL="0" indent="0">
              <a:buNone/>
            </a:pPr>
            <a:r>
              <a:rPr lang="en-US" dirty="0"/>
              <a:t>We will share the resumes, statements of interest in advance of the Board voting on the candidates. We were targeting the vote for May 3</a:t>
            </a:r>
            <a:r>
              <a:rPr lang="en-US" baseline="30000" dirty="0"/>
              <a:t>rd</a:t>
            </a:r>
            <a:r>
              <a:rPr lang="en-US" dirty="0"/>
              <a:t> meeting, but anticipate needing to reschedule based on the progress of the background checks.</a:t>
            </a:r>
          </a:p>
        </p:txBody>
      </p:sp>
    </p:spTree>
    <p:extLst>
      <p:ext uri="{BB962C8B-B14F-4D97-AF65-F5344CB8AC3E}">
        <p14:creationId xmlns:p14="http://schemas.microsoft.com/office/powerpoint/2010/main" val="3887227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CC06B22-8466-AF3A-78D5-3E8DF11A5112}"/>
              </a:ext>
            </a:extLst>
          </p:cNvPr>
          <p:cNvSpPr>
            <a:spLocks noGrp="1"/>
          </p:cNvSpPr>
          <p:nvPr>
            <p:ph type="ctrTitle"/>
          </p:nvPr>
        </p:nvSpPr>
        <p:spPr/>
        <p:txBody>
          <a:bodyPr/>
          <a:lstStyle/>
          <a:p>
            <a:r>
              <a:rPr lang="en-US" dirty="0">
                <a:solidFill>
                  <a:schemeClr val="bg2">
                    <a:lumMod val="90000"/>
                  </a:schemeClr>
                </a:solidFill>
              </a:rPr>
              <a:t>Board Next Steps</a:t>
            </a:r>
          </a:p>
        </p:txBody>
      </p:sp>
    </p:spTree>
    <p:extLst>
      <p:ext uri="{BB962C8B-B14F-4D97-AF65-F5344CB8AC3E}">
        <p14:creationId xmlns:p14="http://schemas.microsoft.com/office/powerpoint/2010/main" val="2592970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FFFA-5363-4BF3-2B8A-31B06AB00BDD}"/>
              </a:ext>
            </a:extLst>
          </p:cNvPr>
          <p:cNvSpPr>
            <a:spLocks noGrp="1"/>
          </p:cNvSpPr>
          <p:nvPr>
            <p:ph type="title"/>
          </p:nvPr>
        </p:nvSpPr>
        <p:spPr/>
        <p:txBody>
          <a:bodyPr/>
          <a:lstStyle/>
          <a:p>
            <a:pPr algn="ctr"/>
            <a:r>
              <a:rPr lang="en-US" dirty="0"/>
              <a:t>Upcoming for the Board</a:t>
            </a:r>
          </a:p>
        </p:txBody>
      </p:sp>
      <p:sp>
        <p:nvSpPr>
          <p:cNvPr id="3" name="Content Placeholder 2">
            <a:extLst>
              <a:ext uri="{FF2B5EF4-FFF2-40B4-BE49-F238E27FC236}">
                <a16:creationId xmlns:a16="http://schemas.microsoft.com/office/drawing/2014/main" id="{D5371BE0-6EEA-F5A7-5A0F-6237806E33C4}"/>
              </a:ext>
            </a:extLst>
          </p:cNvPr>
          <p:cNvSpPr>
            <a:spLocks noGrp="1"/>
          </p:cNvSpPr>
          <p:nvPr>
            <p:ph idx="1"/>
          </p:nvPr>
        </p:nvSpPr>
        <p:spPr/>
        <p:txBody>
          <a:bodyPr/>
          <a:lstStyle/>
          <a:p>
            <a:pPr marL="0" indent="0">
              <a:buNone/>
            </a:pPr>
            <a:r>
              <a:rPr lang="en-US" dirty="0"/>
              <a:t>What happens next?</a:t>
            </a:r>
          </a:p>
          <a:p>
            <a:pPr marL="514350" indent="-514350">
              <a:buFont typeface="+mj-lt"/>
              <a:buAutoNum type="arabicPeriod"/>
            </a:pPr>
            <a:r>
              <a:rPr lang="en-US" dirty="0"/>
              <a:t>Public candidate vote and appointment: mid-May meeting to be scheduled </a:t>
            </a:r>
          </a:p>
          <a:p>
            <a:pPr marL="514350" indent="-514350">
              <a:buFont typeface="+mj-lt"/>
              <a:buAutoNum type="arabicPeriod"/>
            </a:pPr>
            <a:r>
              <a:rPr lang="en-US" dirty="0"/>
              <a:t>Define and vote on goals: mid-May meeting to be scheduled</a:t>
            </a:r>
          </a:p>
          <a:p>
            <a:pPr marL="514350" indent="-514350">
              <a:buFont typeface="+mj-lt"/>
              <a:buAutoNum type="arabicPeriod"/>
            </a:pPr>
            <a:r>
              <a:rPr lang="en-US" dirty="0"/>
              <a:t>Digital accessibility annual report draft review and feedback: May 30</a:t>
            </a:r>
            <a:r>
              <a:rPr lang="en-US" baseline="30000" dirty="0"/>
              <a:t>th</a:t>
            </a:r>
            <a:r>
              <a:rPr lang="en-US" dirty="0"/>
              <a:t> meeting</a:t>
            </a:r>
          </a:p>
          <a:p>
            <a:pPr marL="514350" indent="-514350">
              <a:buFont typeface="+mj-lt"/>
              <a:buAutoNum type="arabicPeriod"/>
            </a:pPr>
            <a:r>
              <a:rPr lang="en-US" dirty="0"/>
              <a:t>Approve annual report: June 26</a:t>
            </a:r>
            <a:r>
              <a:rPr lang="en-US" baseline="30000" dirty="0"/>
              <a:t>th</a:t>
            </a:r>
            <a:r>
              <a:rPr lang="en-US" dirty="0"/>
              <a:t> meeting</a:t>
            </a:r>
          </a:p>
          <a:p>
            <a:pPr marL="0" indent="0">
              <a:buNone/>
            </a:pPr>
            <a:endParaRPr lang="en-US" dirty="0"/>
          </a:p>
        </p:txBody>
      </p:sp>
    </p:spTree>
    <p:extLst>
      <p:ext uri="{BB962C8B-B14F-4D97-AF65-F5344CB8AC3E}">
        <p14:creationId xmlns:p14="http://schemas.microsoft.com/office/powerpoint/2010/main" val="2033392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Board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p:txBody>
          <a:bodyPr>
            <a:normAutofit/>
          </a:bodyPr>
          <a:lstStyle/>
          <a:p>
            <a:pPr marL="609600" indent="-457200"/>
            <a:r>
              <a:rPr lang="en-US" sz="2000" b="1" dirty="0"/>
              <a:t>Jason Snyder, </a:t>
            </a:r>
            <a:r>
              <a:rPr lang="en-US" sz="2000"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sz="2000" b="1" dirty="0"/>
              <a:t>Ashley Bloom, </a:t>
            </a:r>
            <a:r>
              <a:rPr lang="en-US" sz="2000" dirty="0"/>
              <a:t>CIAO, Executive Office of Technology Services and Security</a:t>
            </a:r>
          </a:p>
          <a:p>
            <a:pPr marL="609600" indent="-457200"/>
            <a:r>
              <a:rPr lang="en-US" sz="2000" b="1" dirty="0"/>
              <a:t>Mark Fine,</a:t>
            </a:r>
            <a:r>
              <a:rPr lang="en-US" sz="2000" b="1" dirty="0">
                <a:ea typeface="Noto Sans Light" panose="020B0402040504020204" pitchFamily="34" charset="0"/>
                <a:cs typeface="Noto Sans Light" panose="020B0402040504020204" pitchFamily="34" charset="0"/>
              </a:rPr>
              <a:t> </a:t>
            </a:r>
            <a:r>
              <a:rPr lang="en-US" sz="2000" dirty="0">
                <a:ea typeface="Noto Sans Light" panose="020B0402040504020204" pitchFamily="34" charset="0"/>
                <a:cs typeface="Noto Sans Light" panose="020B0402040504020204" pitchFamily="34" charset="0"/>
              </a:rPr>
              <a:t>Assistant Secretary for Administration, Executive Office of Administration and Finance</a:t>
            </a:r>
          </a:p>
          <a:p>
            <a:pPr marL="609600" indent="-457200"/>
            <a:r>
              <a:rPr lang="en-US" sz="2000" b="1" dirty="0"/>
              <a:t>Heath Fahle, </a:t>
            </a:r>
            <a:r>
              <a:rPr lang="en-US" sz="2000" dirty="0">
                <a:ea typeface="Noto Sans Light" panose="020B0402040504020204" pitchFamily="34" charset="0"/>
                <a:cs typeface="Noto Sans Light" panose="020B0402040504020204" pitchFamily="34" charset="0"/>
              </a:rPr>
              <a:t>Assistant Secretary for Finance, Executive Office of Economic Development</a:t>
            </a:r>
          </a:p>
          <a:p>
            <a:pPr marL="609600" indent="-457200"/>
            <a:r>
              <a:rPr lang="en-US" sz="2000" b="1" dirty="0"/>
              <a:t>Antoine Harrison, </a:t>
            </a:r>
            <a:r>
              <a:rPr lang="en-US" sz="2000" dirty="0"/>
              <a:t>Secretariat CIO</a:t>
            </a:r>
            <a:r>
              <a:rPr lang="en-US" sz="2000" dirty="0">
                <a:ea typeface="Noto Sans Light" panose="020B0402040504020204" pitchFamily="34" charset="0"/>
                <a:cs typeface="Noto Sans Light" panose="020B0402040504020204" pitchFamily="34" charset="0"/>
              </a:rPr>
              <a:t>, Executive Office of Education</a:t>
            </a:r>
          </a:p>
          <a:p>
            <a:pPr marL="609600" indent="-457200"/>
            <a:r>
              <a:rPr lang="en-US" sz="2000" b="1" dirty="0"/>
              <a:t>Faye Boardman</a:t>
            </a:r>
            <a:r>
              <a:rPr lang="en-US" sz="2000" dirty="0">
                <a:ea typeface="Noto Sans Light" panose="020B0402040504020204" pitchFamily="34" charset="0"/>
                <a:cs typeface="Noto Sans Light" panose="020B0402040504020204" pitchFamily="34" charset="0"/>
              </a:rPr>
              <a:t>, COO, Executive Office of Energy and Environmental Affairs</a:t>
            </a:r>
          </a:p>
          <a:p>
            <a:pPr marL="609600" indent="-457200"/>
            <a:r>
              <a:rPr lang="en-US" sz="2000" b="1" dirty="0"/>
              <a:t>Caroline Whitehouse</a:t>
            </a:r>
            <a:r>
              <a:rPr lang="en-US" sz="2000" dirty="0"/>
              <a:t>, </a:t>
            </a:r>
            <a:r>
              <a:rPr lang="en-US" sz="2000" dirty="0">
                <a:ea typeface="Noto Sans Light" panose="020B0402040504020204" pitchFamily="34" charset="0"/>
                <a:cs typeface="Noto Sans Light" panose="020B0402040504020204" pitchFamily="34" charset="0"/>
              </a:rPr>
              <a:t>Director of Communications, Executive Office of Health and Human Services</a:t>
            </a:r>
          </a:p>
          <a:p>
            <a:pPr marL="609600" indent="-457200"/>
            <a:r>
              <a:rPr lang="en-US" sz="2000" b="1" dirty="0"/>
              <a:t>Nikko Mendoza</a:t>
            </a:r>
            <a:r>
              <a:rPr lang="en-US" sz="2000" dirty="0"/>
              <a:t>, </a:t>
            </a:r>
            <a:r>
              <a:rPr lang="en-US" sz="2000" dirty="0">
                <a:ea typeface="Noto Sans Light" panose="020B0402040504020204" pitchFamily="34" charset="0"/>
                <a:cs typeface="Noto Sans Light" panose="020B0402040504020204" pitchFamily="34" charset="0"/>
              </a:rPr>
              <a:t>Chief of Staff, Executive Office of Housing and Livable Communities </a:t>
            </a:r>
          </a:p>
          <a:p>
            <a:pPr marL="0" indent="0">
              <a:buNone/>
            </a:pPr>
            <a:endParaRPr lang="en-US" sz="2000" b="1" dirty="0"/>
          </a:p>
        </p:txBody>
      </p:sp>
    </p:spTree>
    <p:extLst>
      <p:ext uri="{BB962C8B-B14F-4D97-AF65-F5344CB8AC3E}">
        <p14:creationId xmlns:p14="http://schemas.microsoft.com/office/powerpoint/2010/main" val="1617175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p:txBody>
          <a:bodyPr>
            <a:normAutofit/>
          </a:bodyPr>
          <a:lstStyle/>
          <a:p>
            <a:r>
              <a:rPr lang="en-US" sz="2000" b="1" dirty="0"/>
              <a:t>Paolo Franzese</a:t>
            </a:r>
            <a:r>
              <a:rPr lang="en-US" sz="2000" dirty="0"/>
              <a:t>, </a:t>
            </a:r>
            <a:r>
              <a:rPr lang="en-US" sz="2000" dirty="0">
                <a:ea typeface="Noto Sans Light" panose="020B0402040504020204" pitchFamily="34" charset="0"/>
                <a:cs typeface="Noto Sans Light" panose="020B0402040504020204" pitchFamily="34" charset="0"/>
              </a:rPr>
              <a:t>COO, Executive Office of Labor and Workforce Development</a:t>
            </a:r>
          </a:p>
          <a:p>
            <a:r>
              <a:rPr lang="en-US" sz="2000" b="1" dirty="0"/>
              <a:t>Maria Michalski, </a:t>
            </a:r>
            <a:r>
              <a:rPr lang="en-US" sz="2000" dirty="0"/>
              <a:t>Secretariat </a:t>
            </a:r>
            <a:r>
              <a:rPr lang="en-US" sz="2000" dirty="0">
                <a:ea typeface="Noto Sans Light" panose="020B0402040504020204" pitchFamily="34" charset="0"/>
                <a:cs typeface="Noto Sans Light" panose="020B0402040504020204" pitchFamily="34" charset="0"/>
              </a:rPr>
              <a:t>CIO, Executive Office of Public Safety and Security</a:t>
            </a:r>
          </a:p>
          <a:p>
            <a:r>
              <a:rPr lang="en-US" sz="2000" b="1" dirty="0"/>
              <a:t>Dave Bedard</a:t>
            </a:r>
            <a:r>
              <a:rPr lang="en-US" sz="2000" dirty="0"/>
              <a:t>, </a:t>
            </a:r>
            <a:r>
              <a:rPr lang="en-US" sz="2000" dirty="0">
                <a:ea typeface="Noto Sans Light" panose="020B0402040504020204" pitchFamily="34" charset="0"/>
                <a:cs typeface="Noto Sans Light" panose="020B0402040504020204" pitchFamily="34" charset="0"/>
              </a:rPr>
              <a:t>Secretariat CIO, Massachusetts Department of Transportation</a:t>
            </a:r>
          </a:p>
          <a:p>
            <a:r>
              <a:rPr lang="en-US" sz="2000" b="1" dirty="0"/>
              <a:t>Brian Chase</a:t>
            </a:r>
            <a:r>
              <a:rPr lang="en-US" sz="2000" dirty="0"/>
              <a:t>, </a:t>
            </a:r>
            <a:r>
              <a:rPr lang="en-US" sz="2000" dirty="0">
                <a:ea typeface="Noto Sans Light" panose="020B0402040504020204" pitchFamily="34" charset="0"/>
                <a:cs typeface="Noto Sans Light" panose="020B0402040504020204" pitchFamily="34" charset="0"/>
              </a:rPr>
              <a:t>Secretariat CIO, Executive Office of Veterans Services </a:t>
            </a:r>
          </a:p>
          <a:p>
            <a:r>
              <a:rPr lang="en-US" sz="2000" b="1" dirty="0"/>
              <a:t>Yarlennys Villaman</a:t>
            </a:r>
            <a:r>
              <a:rPr lang="en-US" sz="2000" dirty="0"/>
              <a:t>, </a:t>
            </a:r>
            <a:r>
              <a:rPr lang="en-US" sz="2000" dirty="0">
                <a:ea typeface="Noto Sans Light" panose="020B0402040504020204" pitchFamily="34" charset="0"/>
                <a:cs typeface="Noto Sans Light" panose="020B0402040504020204" pitchFamily="34" charset="0"/>
              </a:rPr>
              <a:t>Director of Community Affairs, Governor’s Office</a:t>
            </a:r>
          </a:p>
          <a:p>
            <a:r>
              <a:rPr lang="en-US" sz="2000" b="1" dirty="0"/>
              <a:t>Dr. Opeoluwa Sotonwa</a:t>
            </a:r>
            <a:r>
              <a:rPr lang="en-US" sz="2000" dirty="0"/>
              <a:t>, </a:t>
            </a:r>
            <a:r>
              <a:rPr lang="en-US" sz="2000" dirty="0">
                <a:ea typeface="Noto Sans Light" panose="020B0402040504020204" pitchFamily="34" charset="0"/>
                <a:cs typeface="Noto Sans Light" panose="020B0402040504020204" pitchFamily="34" charset="0"/>
              </a:rPr>
              <a:t>Commissioner, Massachusetts Commission for the Deaf and Hard of Hearing</a:t>
            </a:r>
          </a:p>
          <a:p>
            <a:r>
              <a:rPr lang="en-US" sz="2000" b="1" dirty="0"/>
              <a:t>John Oliveira</a:t>
            </a:r>
            <a:r>
              <a:rPr lang="en-US" sz="2000" dirty="0"/>
              <a:t>, </a:t>
            </a:r>
            <a:r>
              <a:rPr lang="en-US" sz="2000" dirty="0">
                <a:ea typeface="Noto Sans Light" panose="020B0402040504020204" pitchFamily="34" charset="0"/>
                <a:cs typeface="Noto Sans Light" panose="020B0402040504020204" pitchFamily="34" charset="0"/>
              </a:rPr>
              <a:t>Commissioner, Massachusetts Commission for the Blind</a:t>
            </a:r>
          </a:p>
          <a:p>
            <a:r>
              <a:rPr lang="en-US" sz="2000" b="1" dirty="0"/>
              <a:t>Mary Mahon McCauley</a:t>
            </a:r>
            <a:r>
              <a:rPr lang="en-US" sz="2000" dirty="0"/>
              <a:t>, </a:t>
            </a:r>
            <a:r>
              <a:rPr lang="en-US" sz="2000" dirty="0">
                <a:ea typeface="Noto Sans Light" panose="020B0402040504020204" pitchFamily="34" charset="0"/>
                <a:cs typeface="Noto Sans Light" panose="020B0402040504020204" pitchFamily="34" charset="0"/>
              </a:rPr>
              <a:t>Executive Director, Massachusetts Office on Disability</a:t>
            </a:r>
            <a:endParaRPr lang="en-US" sz="2000" dirty="0"/>
          </a:p>
          <a:p>
            <a:pPr marL="609600" indent="-457200"/>
            <a:endParaRPr lang="en-US" sz="2000" b="1" dirty="0"/>
          </a:p>
          <a:p>
            <a:endParaRPr lang="en-US" sz="2000" b="1" dirty="0">
              <a:ea typeface="Noto Sans Light" panose="020B0402040504020204" pitchFamily="34" charset="0"/>
              <a:cs typeface="Noto Sans Light" panose="020B0402040504020204" pitchFamily="34" charset="0"/>
            </a:endParaRPr>
          </a:p>
          <a:p>
            <a:endParaRPr lang="en-US" sz="2000" b="1" dirty="0"/>
          </a:p>
        </p:txBody>
      </p:sp>
    </p:spTree>
    <p:extLst>
      <p:ext uri="{BB962C8B-B14F-4D97-AF65-F5344CB8AC3E}">
        <p14:creationId xmlns:p14="http://schemas.microsoft.com/office/powerpoint/2010/main" val="1248283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FABA72-1A65-0ADB-5377-2C560C904DB6}"/>
              </a:ext>
            </a:extLst>
          </p:cNvPr>
          <p:cNvSpPr>
            <a:spLocks noGrp="1"/>
          </p:cNvSpPr>
          <p:nvPr>
            <p:ph type="ctrTitle"/>
          </p:nvPr>
        </p:nvSpPr>
        <p:spPr/>
        <p:txBody>
          <a:bodyPr/>
          <a:lstStyle/>
          <a:p>
            <a:r>
              <a:rPr lang="en-US" dirty="0">
                <a:solidFill>
                  <a:schemeClr val="bg2">
                    <a:lumMod val="90000"/>
                  </a:schemeClr>
                </a:solidFill>
              </a:rPr>
              <a:t>Board Operations</a:t>
            </a:r>
          </a:p>
        </p:txBody>
      </p:sp>
      <p:sp>
        <p:nvSpPr>
          <p:cNvPr id="5" name="Subtitle 4">
            <a:extLst>
              <a:ext uri="{FF2B5EF4-FFF2-40B4-BE49-F238E27FC236}">
                <a16:creationId xmlns:a16="http://schemas.microsoft.com/office/drawing/2014/main" id="{5131B0D5-53C3-27DB-4EE0-F59ABBDC64A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05937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9A37464-6A9C-77DD-F6B7-B32FD1AC7BDA}"/>
              </a:ext>
            </a:extLst>
          </p:cNvPr>
          <p:cNvSpPr>
            <a:spLocks noGrp="1"/>
          </p:cNvSpPr>
          <p:nvPr>
            <p:ph type="ctrTitle"/>
          </p:nvPr>
        </p:nvSpPr>
        <p:spPr/>
        <p:txBody>
          <a:bodyPr/>
          <a:lstStyle/>
          <a:p>
            <a:r>
              <a:rPr lang="en-US" dirty="0">
                <a:solidFill>
                  <a:schemeClr val="bg2">
                    <a:lumMod val="90000"/>
                  </a:schemeClr>
                </a:solidFill>
              </a:rPr>
              <a:t>Review and Approve March Meeting Minutes</a:t>
            </a:r>
          </a:p>
        </p:txBody>
      </p:sp>
      <p:sp>
        <p:nvSpPr>
          <p:cNvPr id="5" name="Subtitle 4">
            <a:extLst>
              <a:ext uri="{FF2B5EF4-FFF2-40B4-BE49-F238E27FC236}">
                <a16:creationId xmlns:a16="http://schemas.microsoft.com/office/drawing/2014/main" id="{0F820127-7ED7-4506-3F21-33D32EDA8F0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8138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925B45-CE78-4BFB-C62B-C4DF8802F311}"/>
              </a:ext>
            </a:extLst>
          </p:cNvPr>
          <p:cNvSpPr>
            <a:spLocks noGrp="1"/>
          </p:cNvSpPr>
          <p:nvPr>
            <p:ph type="ctrTitle"/>
          </p:nvPr>
        </p:nvSpPr>
        <p:spPr/>
        <p:txBody>
          <a:bodyPr>
            <a:normAutofit/>
          </a:bodyPr>
          <a:lstStyle/>
          <a:p>
            <a:r>
              <a:rPr lang="en-US" dirty="0">
                <a:solidFill>
                  <a:schemeClr val="bg2"/>
                </a:solidFill>
              </a:rPr>
              <a:t>Digital Accessibility Board FY25 Goals Discussion</a:t>
            </a:r>
          </a:p>
        </p:txBody>
      </p:sp>
      <p:sp>
        <p:nvSpPr>
          <p:cNvPr id="5" name="Subtitle 4">
            <a:extLst>
              <a:ext uri="{FF2B5EF4-FFF2-40B4-BE49-F238E27FC236}">
                <a16:creationId xmlns:a16="http://schemas.microsoft.com/office/drawing/2014/main" id="{3A9A0B9B-A947-7A6B-D219-D85750733C7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45806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7D3F-AC3F-D313-5E24-D35B0DF48979}"/>
              </a:ext>
            </a:extLst>
          </p:cNvPr>
          <p:cNvSpPr>
            <a:spLocks noGrp="1"/>
          </p:cNvSpPr>
          <p:nvPr>
            <p:ph type="title"/>
          </p:nvPr>
        </p:nvSpPr>
        <p:spPr/>
        <p:txBody>
          <a:bodyPr/>
          <a:lstStyle/>
          <a:p>
            <a:pPr algn="ctr"/>
            <a:r>
              <a:rPr lang="en-US" dirty="0"/>
              <a:t>Goals Discussion: Purpose</a:t>
            </a:r>
          </a:p>
        </p:txBody>
      </p:sp>
      <p:sp>
        <p:nvSpPr>
          <p:cNvPr id="4" name="Content Placeholder 3">
            <a:extLst>
              <a:ext uri="{FF2B5EF4-FFF2-40B4-BE49-F238E27FC236}">
                <a16:creationId xmlns:a16="http://schemas.microsoft.com/office/drawing/2014/main" id="{4136646F-6881-3866-C1F6-60616AD3C173}"/>
              </a:ext>
            </a:extLst>
          </p:cNvPr>
          <p:cNvSpPr>
            <a:spLocks noGrp="1"/>
          </p:cNvSpPr>
          <p:nvPr>
            <p:ph idx="1"/>
          </p:nvPr>
        </p:nvSpPr>
        <p:spPr/>
        <p:txBody>
          <a:bodyPr>
            <a:normAutofit/>
          </a:bodyPr>
          <a:lstStyle/>
          <a:p>
            <a:pPr marL="0" indent="0">
              <a:spcAft>
                <a:spcPts val="1200"/>
              </a:spcAft>
              <a:buNone/>
            </a:pPr>
            <a:r>
              <a:rPr lang="en-US" dirty="0"/>
              <a:t>Executive Order #614 charges the Board with establishing strategic goals and objectives to support the mission of the Board and identifying priorities and areas of focus for the Board’s work. </a:t>
            </a:r>
          </a:p>
          <a:p>
            <a:pPr marL="0" indent="0">
              <a:spcAft>
                <a:spcPts val="1200"/>
              </a:spcAft>
              <a:buNone/>
            </a:pPr>
            <a:r>
              <a:rPr lang="en-US" dirty="0"/>
              <a:t>Today, we are going to begin the process for setting goals and objectives for FY25.</a:t>
            </a:r>
          </a:p>
        </p:txBody>
      </p:sp>
    </p:spTree>
    <p:extLst>
      <p:ext uri="{BB962C8B-B14F-4D97-AF65-F5344CB8AC3E}">
        <p14:creationId xmlns:p14="http://schemas.microsoft.com/office/powerpoint/2010/main" val="2969027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2637</TotalTime>
  <Words>1331</Words>
  <Application>Microsoft Office PowerPoint</Application>
  <PresentationFormat>Widescreen</PresentationFormat>
  <Paragraphs>125</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Digital Accessibility and Equity Governance Board Meeting</vt:lpstr>
      <vt:lpstr>Meeting Agenda</vt:lpstr>
      <vt:lpstr>Introduction and Roll Call</vt:lpstr>
      <vt:lpstr>Board Member Roll Call</vt:lpstr>
      <vt:lpstr>Board Member Roll Call Continued</vt:lpstr>
      <vt:lpstr>Board Operations</vt:lpstr>
      <vt:lpstr>Review and Approve March Meeting Minutes</vt:lpstr>
      <vt:lpstr>Digital Accessibility Board FY25 Goals Discussion</vt:lpstr>
      <vt:lpstr>Goals Discussion: Purpose</vt:lpstr>
      <vt:lpstr>Goals Discussion: Process</vt:lpstr>
      <vt:lpstr>Goals Discussion: Process (cont.)</vt:lpstr>
      <vt:lpstr>How to Contribute to Today’s Discussion</vt:lpstr>
      <vt:lpstr>Executive Order #614</vt:lpstr>
      <vt:lpstr>Digital Accessibility and Equity  What does it mean to you?   What does it mean within the context of your organization?</vt:lpstr>
      <vt:lpstr>The Role of the Board</vt:lpstr>
      <vt:lpstr>Imagine that it is June of 2025…   What would the news headlines be that show that Massachusetts has succeeded in making digital services more accessible and equitable for all? </vt:lpstr>
      <vt:lpstr>Goals Discussion: Next Steps</vt:lpstr>
      <vt:lpstr>Working Groups</vt:lpstr>
      <vt:lpstr>Chief IT Accessibility Officer Updates</vt:lpstr>
      <vt:lpstr>Chief IT Accessibility Officer Updates</vt:lpstr>
      <vt:lpstr>Americans with Disabilities Act Title II Final Rule</vt:lpstr>
      <vt:lpstr>Public Board Candidate Updates</vt:lpstr>
      <vt:lpstr>Board Next Steps</vt:lpstr>
      <vt:lpstr>Upcoming for the Board</vt:lpstr>
      <vt:lpstr>Board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Paros, Devyn (EOTSS)</cp:lastModifiedBy>
  <cp:revision>15</cp:revision>
  <dcterms:created xsi:type="dcterms:W3CDTF">2024-03-08T14:56:14Z</dcterms:created>
  <dcterms:modified xsi:type="dcterms:W3CDTF">2024-05-30T16:05:03Z</dcterms:modified>
</cp:coreProperties>
</file>