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5.xml" ContentType="application/vnd.openxmlformats-officedocument.them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6.xml" ContentType="application/vnd.openxmlformats-officedocument.theme+xml"/>
  <Override PartName="/ppt/slideLayouts/slideLayout221.xml" ContentType="application/vnd.openxmlformats-officedocument.presentationml.slideLayout+xml"/>
  <Override PartName="/ppt/theme/theme7.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9" r:id="rId6"/>
    <p:sldMasterId id="2147483675" r:id="rId7"/>
    <p:sldMasterId id="2147483816" r:id="rId8"/>
    <p:sldMasterId id="2147483889" r:id="rId9"/>
    <p:sldMasterId id="2147483893" r:id="rId10"/>
    <p:sldMasterId id="2147483895" r:id="rId11"/>
  </p:sldMasterIdLst>
  <p:notesMasterIdLst>
    <p:notesMasterId r:id="rId47"/>
  </p:notesMasterIdLst>
  <p:sldIdLst>
    <p:sldId id="257" r:id="rId12"/>
    <p:sldId id="259" r:id="rId13"/>
    <p:sldId id="2147483609" r:id="rId14"/>
    <p:sldId id="2147483617" r:id="rId15"/>
    <p:sldId id="2147481413" r:id="rId16"/>
    <p:sldId id="2147483579" r:id="rId17"/>
    <p:sldId id="2147483599" r:id="rId18"/>
    <p:sldId id="2147483607" r:id="rId19"/>
    <p:sldId id="2147483616" r:id="rId20"/>
    <p:sldId id="2147483618" r:id="rId21"/>
    <p:sldId id="258" r:id="rId22"/>
    <p:sldId id="275" r:id="rId23"/>
    <p:sldId id="274" r:id="rId24"/>
    <p:sldId id="281" r:id="rId25"/>
    <p:sldId id="2147483619" r:id="rId26"/>
    <p:sldId id="273" r:id="rId27"/>
    <p:sldId id="256" r:id="rId28"/>
    <p:sldId id="265" r:id="rId29"/>
    <p:sldId id="286" r:id="rId30"/>
    <p:sldId id="299" r:id="rId31"/>
    <p:sldId id="307" r:id="rId32"/>
    <p:sldId id="313" r:id="rId33"/>
    <p:sldId id="321" r:id="rId34"/>
    <p:sldId id="326" r:id="rId35"/>
    <p:sldId id="1573" r:id="rId36"/>
    <p:sldId id="1575" r:id="rId37"/>
    <p:sldId id="280" r:id="rId38"/>
    <p:sldId id="279" r:id="rId39"/>
    <p:sldId id="312" r:id="rId40"/>
    <p:sldId id="294" r:id="rId41"/>
    <p:sldId id="296" r:id="rId42"/>
    <p:sldId id="323" r:id="rId43"/>
    <p:sldId id="1570" r:id="rId44"/>
    <p:sldId id="2147483594" r:id="rId45"/>
    <p:sldId id="21474835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45310D-103A-C38E-CE73-98EB707DF029}" name="Fritz, Samuel B. (ANF)" initials="" userId="S::Samuel.B.Fritz@mass.gov::0242f317-a9c7-40e6-a6e6-ebbdcde2729e" providerId="AD"/>
  <p188:author id="{82211E40-2100-E4DA-2CB3-D23B2F7B289F}" name="Strain, Mallory (A&amp;F)" initials="S(" userId="S::mallory.strain@mass.gov::7f2f9c2c-98ee-44e6-afe8-8ea6a9111392" providerId="AD"/>
  <p188:author id="{816FF844-B7DA-9595-3286-7274A4E60751}" name="Irfan, Ariza (A&amp;F)" initials="IA" userId="S::ariza.irfan@mass.gov::6fbb5ec6-f3fa-4a7c-9410-7eaa4c7f3855" providerId="AD"/>
  <p188:author id="{BBE3C455-D72E-693F-EA90-7BFD500C4AAB}" name="Eynatian, Amy (GOV)" initials="EA" userId="S::amy.eynatian@mass.gov::fc93f6e2-70b1-42a6-a830-05a1d5b7bda0" providerId="AD"/>
  <p188:author id="{D0DDEE74-E337-12F1-A60A-37CD9C2BD076}" name="Caitlin Schubert" initials="CS" userId="S::schubert@masstech.org::e0707ae9-cbc9-4ebc-a384-9738eb821202" providerId="AD"/>
  <p188:author id="{9DD590AF-D77F-DF04-A9DF-ADAF05034B24}" name="Strain, Mallory (A&amp;F)" initials="MS" userId="S::Mallory.Strain@mass.gov::7f2f9c2c-98ee-44e6-afe8-8ea6a9111392" providerId="AD"/>
  <p188:author id="{EB4996B1-D0E5-764F-2E5D-C08D5AE0C5BA}" name="Joshua Eichen" initials="JE" userId="S::eichen@masstech.org::ab34d7d7-606b-47ce-8f91-24c23e558b92" providerId="AD"/>
  <p188:author id="{DAA387C0-299F-50A5-C2C6-E0A256C6B493}" name="Mansfield, Mia (EEA)" initials="MM" userId="S::mia.mansfield@mass.gov::ba538f1c-b24d-4809-a461-5d084bdb2c38" providerId="AD"/>
  <p188:author id="{9C2D57C9-FCE2-8C2D-7740-E642C96A37CA}" name="Freedman-Gurspan, Raffi M. (A&amp;F)" initials="F(" userId="S::raffi.m.freedman-gurspan@mass.gov::a4264ceb-f17c-46fb-9391-34823f1bd1a4" providerId="AD"/>
  <p188:author id="{0B3651CE-DDC6-21D8-5BCE-98A214F0E78F}" name="Runsten, Kara (EEA)" initials="RK" userId="S::kara.runsten@mass.gov::6460a0ac-789b-4644-8691-637a1214a579" providerId="AD"/>
  <p188:author id="{51A36AD0-C9C7-A60A-B190-66937E27C47A}" name="Fritz, Samuel B. (A&amp;F)" initials="F(" userId="S::samuel.b.fritz@mass.gov::0242f317-a9c7-40e6-a6e6-ebbdcde272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8C"/>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fan, Ariza (A&amp;F)" userId="S::ariza.irfan@mass.gov::6fbb5ec6-f3fa-4a7c-9410-7eaa4c7f3855" providerId="AD" clId="Web-{85A5E5AB-D6B3-3C22-8BA5-4902A6D67A6F}"/>
    <pc:docChg chg="addSld modSld">
      <pc:chgData name="Irfan, Ariza (A&amp;F)" userId="S::ariza.irfan@mass.gov::6fbb5ec6-f3fa-4a7c-9410-7eaa4c7f3855" providerId="AD" clId="Web-{85A5E5AB-D6B3-3C22-8BA5-4902A6D67A6F}" dt="2026-04-23T20:14:46.205" v="572"/>
      <pc:docMkLst>
        <pc:docMk/>
      </pc:docMkLst>
      <pc:sldChg chg="modSp">
        <pc:chgData name="Irfan, Ariza (A&amp;F)" userId="S::ariza.irfan@mass.gov::6fbb5ec6-f3fa-4a7c-9410-7eaa4c7f3855" providerId="AD" clId="Web-{85A5E5AB-D6B3-3C22-8BA5-4902A6D67A6F}" dt="2026-04-23T19:25:53.232" v="1" actId="20577"/>
        <pc:sldMkLst>
          <pc:docMk/>
          <pc:sldMk cId="1807123781" sldId="257"/>
        </pc:sldMkLst>
        <pc:spChg chg="mod">
          <ac:chgData name="Irfan, Ariza (A&amp;F)" userId="S::ariza.irfan@mass.gov::6fbb5ec6-f3fa-4a7c-9410-7eaa4c7f3855" providerId="AD" clId="Web-{85A5E5AB-D6B3-3C22-8BA5-4902A6D67A6F}" dt="2026-04-23T19:25:53.232" v="1" actId="20577"/>
          <ac:spMkLst>
            <pc:docMk/>
            <pc:sldMk cId="1807123781" sldId="257"/>
            <ac:spMk id="2" creationId="{9144BE3F-9739-C679-2557-3A0C290E6469}"/>
          </ac:spMkLst>
        </pc:spChg>
      </pc:sldChg>
      <pc:sldChg chg="modSp">
        <pc:chgData name="Irfan, Ariza (A&amp;F)" userId="S::ariza.irfan@mass.gov::6fbb5ec6-f3fa-4a7c-9410-7eaa4c7f3855" providerId="AD" clId="Web-{85A5E5AB-D6B3-3C22-8BA5-4902A6D67A6F}" dt="2026-04-23T19:39:29.661" v="270"/>
        <pc:sldMkLst>
          <pc:docMk/>
          <pc:sldMk cId="3566413108" sldId="2147483607"/>
        </pc:sldMkLst>
        <pc:graphicFrameChg chg="mod modGraphic">
          <ac:chgData name="Irfan, Ariza (A&amp;F)" userId="S::ariza.irfan@mass.gov::6fbb5ec6-f3fa-4a7c-9410-7eaa4c7f3855" providerId="AD" clId="Web-{85A5E5AB-D6B3-3C22-8BA5-4902A6D67A6F}" dt="2026-04-23T19:39:29.661" v="270"/>
          <ac:graphicFrameMkLst>
            <pc:docMk/>
            <pc:sldMk cId="3566413108" sldId="2147483607"/>
            <ac:graphicFrameMk id="5" creationId="{061C0880-59C9-9FB2-3A9C-5F0C714FFF69}"/>
          </ac:graphicFrameMkLst>
        </pc:graphicFrameChg>
      </pc:sldChg>
      <pc:sldChg chg="modSp add replId">
        <pc:chgData name="Irfan, Ariza (A&amp;F)" userId="S::ariza.irfan@mass.gov::6fbb5ec6-f3fa-4a7c-9410-7eaa4c7f3855" providerId="AD" clId="Web-{85A5E5AB-D6B3-3C22-8BA5-4902A6D67A6F}" dt="2026-04-23T20:14:46.205" v="572"/>
        <pc:sldMkLst>
          <pc:docMk/>
          <pc:sldMk cId="2561623487" sldId="2147483616"/>
        </pc:sldMkLst>
        <pc:graphicFrameChg chg="mod modGraphic">
          <ac:chgData name="Irfan, Ariza (A&amp;F)" userId="S::ariza.irfan@mass.gov::6fbb5ec6-f3fa-4a7c-9410-7eaa4c7f3855" providerId="AD" clId="Web-{85A5E5AB-D6B3-3C22-8BA5-4902A6D67A6F}" dt="2026-04-23T20:14:46.205" v="572"/>
          <ac:graphicFrameMkLst>
            <pc:docMk/>
            <pc:sldMk cId="2561623487" sldId="2147483616"/>
            <ac:graphicFrameMk id="5" creationId="{0E5F1218-7868-3797-6D34-75473DF13BDD}"/>
          </ac:graphicFrameMkLst>
        </pc:graphicFrameChg>
      </pc:sldChg>
    </pc:docChg>
  </pc:docChgLst>
  <pc:docChgLst>
    <pc:chgData name="Strain, Mallory (A&amp;F)" userId="7f2f9c2c-98ee-44e6-afe8-8ea6a9111392" providerId="ADAL" clId="{FE5A37BE-95B5-4DC1-883A-B74FCE642274}"/>
    <pc:docChg chg="undo custSel addSld delSld modSld sldOrd">
      <pc:chgData name="Strain, Mallory (A&amp;F)" userId="7f2f9c2c-98ee-44e6-afe8-8ea6a9111392" providerId="ADAL" clId="{FE5A37BE-95B5-4DC1-883A-B74FCE642274}" dt="2026-04-28T18:14:51.639" v="1072" actId="255"/>
      <pc:docMkLst>
        <pc:docMk/>
      </pc:docMkLst>
      <pc:sldChg chg="add">
        <pc:chgData name="Strain, Mallory (A&amp;F)" userId="7f2f9c2c-98ee-44e6-afe8-8ea6a9111392" providerId="ADAL" clId="{FE5A37BE-95B5-4DC1-883A-B74FCE642274}" dt="2026-04-27T15:47:44.350" v="4"/>
        <pc:sldMkLst>
          <pc:docMk/>
          <pc:sldMk cId="2724403045" sldId="256"/>
        </pc:sldMkLst>
      </pc:sldChg>
      <pc:sldChg chg="add">
        <pc:chgData name="Strain, Mallory (A&amp;F)" userId="7f2f9c2c-98ee-44e6-afe8-8ea6a9111392" providerId="ADAL" clId="{FE5A37BE-95B5-4DC1-883A-B74FCE642274}" dt="2026-04-27T17:54:50.713" v="333"/>
        <pc:sldMkLst>
          <pc:docMk/>
          <pc:sldMk cId="843008674" sldId="258"/>
        </pc:sldMkLst>
      </pc:sldChg>
      <pc:sldChg chg="modSp">
        <pc:chgData name="Strain, Mallory (A&amp;F)" userId="7f2f9c2c-98ee-44e6-afe8-8ea6a9111392" providerId="ADAL" clId="{FE5A37BE-95B5-4DC1-883A-B74FCE642274}" dt="2026-04-27T15:45:18.940" v="3" actId="2711"/>
        <pc:sldMkLst>
          <pc:docMk/>
          <pc:sldMk cId="3753064302" sldId="259"/>
        </pc:sldMkLst>
        <pc:graphicFrameChg chg="mod">
          <ac:chgData name="Strain, Mallory (A&amp;F)" userId="7f2f9c2c-98ee-44e6-afe8-8ea6a9111392" providerId="ADAL" clId="{FE5A37BE-95B5-4DC1-883A-B74FCE642274}" dt="2026-04-27T15:45:18.940" v="3" actId="2711"/>
          <ac:graphicFrameMkLst>
            <pc:docMk/>
            <pc:sldMk cId="3753064302" sldId="259"/>
            <ac:graphicFrameMk id="2" creationId="{F4C2222C-EA33-36AC-3E39-FEBCAF837839}"/>
          </ac:graphicFrameMkLst>
        </pc:graphicFrameChg>
      </pc:sldChg>
      <pc:sldChg chg="add">
        <pc:chgData name="Strain, Mallory (A&amp;F)" userId="7f2f9c2c-98ee-44e6-afe8-8ea6a9111392" providerId="ADAL" clId="{FE5A37BE-95B5-4DC1-883A-B74FCE642274}" dt="2026-04-27T15:47:44.918" v="5"/>
        <pc:sldMkLst>
          <pc:docMk/>
          <pc:sldMk cId="1143322249" sldId="265"/>
        </pc:sldMkLst>
      </pc:sldChg>
      <pc:sldChg chg="add">
        <pc:chgData name="Strain, Mallory (A&amp;F)" userId="7f2f9c2c-98ee-44e6-afe8-8ea6a9111392" providerId="ADAL" clId="{FE5A37BE-95B5-4DC1-883A-B74FCE642274}" dt="2026-04-27T17:54:52.470" v="338"/>
        <pc:sldMkLst>
          <pc:docMk/>
          <pc:sldMk cId="1431519538" sldId="273"/>
        </pc:sldMkLst>
      </pc:sldChg>
      <pc:sldChg chg="add">
        <pc:chgData name="Strain, Mallory (A&amp;F)" userId="7f2f9c2c-98ee-44e6-afe8-8ea6a9111392" providerId="ADAL" clId="{FE5A37BE-95B5-4DC1-883A-B74FCE642274}" dt="2026-04-27T17:54:51.396" v="335"/>
        <pc:sldMkLst>
          <pc:docMk/>
          <pc:sldMk cId="1905292745" sldId="274"/>
        </pc:sldMkLst>
      </pc:sldChg>
      <pc:sldChg chg="add">
        <pc:chgData name="Strain, Mallory (A&amp;F)" userId="7f2f9c2c-98ee-44e6-afe8-8ea6a9111392" providerId="ADAL" clId="{FE5A37BE-95B5-4DC1-883A-B74FCE642274}" dt="2026-04-27T17:54:51.065" v="334"/>
        <pc:sldMkLst>
          <pc:docMk/>
          <pc:sldMk cId="2382585779" sldId="275"/>
        </pc:sldMkLst>
      </pc:sldChg>
      <pc:sldChg chg="add">
        <pc:chgData name="Strain, Mallory (A&amp;F)" userId="7f2f9c2c-98ee-44e6-afe8-8ea6a9111392" providerId="ADAL" clId="{FE5A37BE-95B5-4DC1-883A-B74FCE642274}" dt="2026-04-27T15:47:51.449" v="15"/>
        <pc:sldMkLst>
          <pc:docMk/>
          <pc:sldMk cId="4190822519" sldId="279"/>
        </pc:sldMkLst>
      </pc:sldChg>
      <pc:sldChg chg="add">
        <pc:chgData name="Strain, Mallory (A&amp;F)" userId="7f2f9c2c-98ee-44e6-afe8-8ea6a9111392" providerId="ADAL" clId="{FE5A37BE-95B5-4DC1-883A-B74FCE642274}" dt="2026-04-27T15:47:50.955" v="14"/>
        <pc:sldMkLst>
          <pc:docMk/>
          <pc:sldMk cId="2579191440" sldId="280"/>
        </pc:sldMkLst>
      </pc:sldChg>
      <pc:sldChg chg="add">
        <pc:chgData name="Strain, Mallory (A&amp;F)" userId="7f2f9c2c-98ee-44e6-afe8-8ea6a9111392" providerId="ADAL" clId="{FE5A37BE-95B5-4DC1-883A-B74FCE642274}" dt="2026-04-27T17:54:51.730" v="336"/>
        <pc:sldMkLst>
          <pc:docMk/>
          <pc:sldMk cId="3116794112" sldId="281"/>
        </pc:sldMkLst>
      </pc:sldChg>
      <pc:sldChg chg="add">
        <pc:chgData name="Strain, Mallory (A&amp;F)" userId="7f2f9c2c-98ee-44e6-afe8-8ea6a9111392" providerId="ADAL" clId="{FE5A37BE-95B5-4DC1-883A-B74FCE642274}" dt="2026-04-27T15:47:45.351" v="6"/>
        <pc:sldMkLst>
          <pc:docMk/>
          <pc:sldMk cId="1514057927" sldId="286"/>
        </pc:sldMkLst>
      </pc:sldChg>
      <pc:sldChg chg="add">
        <pc:chgData name="Strain, Mallory (A&amp;F)" userId="7f2f9c2c-98ee-44e6-afe8-8ea6a9111392" providerId="ADAL" clId="{FE5A37BE-95B5-4DC1-883A-B74FCE642274}" dt="2026-04-27T15:47:53.201" v="17"/>
        <pc:sldMkLst>
          <pc:docMk/>
          <pc:sldMk cId="2913391070" sldId="294"/>
        </pc:sldMkLst>
      </pc:sldChg>
      <pc:sldChg chg="add">
        <pc:chgData name="Strain, Mallory (A&amp;F)" userId="7f2f9c2c-98ee-44e6-afe8-8ea6a9111392" providerId="ADAL" clId="{FE5A37BE-95B5-4DC1-883A-B74FCE642274}" dt="2026-04-27T15:47:53.601" v="18"/>
        <pc:sldMkLst>
          <pc:docMk/>
          <pc:sldMk cId="181719201" sldId="296"/>
        </pc:sldMkLst>
      </pc:sldChg>
      <pc:sldChg chg="add">
        <pc:chgData name="Strain, Mallory (A&amp;F)" userId="7f2f9c2c-98ee-44e6-afe8-8ea6a9111392" providerId="ADAL" clId="{FE5A37BE-95B5-4DC1-883A-B74FCE642274}" dt="2026-04-27T15:47:45.763" v="7"/>
        <pc:sldMkLst>
          <pc:docMk/>
          <pc:sldMk cId="60063115" sldId="299"/>
        </pc:sldMkLst>
      </pc:sldChg>
      <pc:sldChg chg="add">
        <pc:chgData name="Strain, Mallory (A&amp;F)" userId="7f2f9c2c-98ee-44e6-afe8-8ea6a9111392" providerId="ADAL" clId="{FE5A37BE-95B5-4DC1-883A-B74FCE642274}" dt="2026-04-27T15:47:46.402" v="8"/>
        <pc:sldMkLst>
          <pc:docMk/>
          <pc:sldMk cId="3651522389" sldId="307"/>
        </pc:sldMkLst>
      </pc:sldChg>
      <pc:sldChg chg="add">
        <pc:chgData name="Strain, Mallory (A&amp;F)" userId="7f2f9c2c-98ee-44e6-afe8-8ea6a9111392" providerId="ADAL" clId="{FE5A37BE-95B5-4DC1-883A-B74FCE642274}" dt="2026-04-27T15:47:52.087" v="16"/>
        <pc:sldMkLst>
          <pc:docMk/>
          <pc:sldMk cId="1208268996" sldId="312"/>
        </pc:sldMkLst>
      </pc:sldChg>
      <pc:sldChg chg="add">
        <pc:chgData name="Strain, Mallory (A&amp;F)" userId="7f2f9c2c-98ee-44e6-afe8-8ea6a9111392" providerId="ADAL" clId="{FE5A37BE-95B5-4DC1-883A-B74FCE642274}" dt="2026-04-27T15:47:47.594" v="9"/>
        <pc:sldMkLst>
          <pc:docMk/>
          <pc:sldMk cId="3689124798" sldId="313"/>
        </pc:sldMkLst>
      </pc:sldChg>
      <pc:sldChg chg="add">
        <pc:chgData name="Strain, Mallory (A&amp;F)" userId="7f2f9c2c-98ee-44e6-afe8-8ea6a9111392" providerId="ADAL" clId="{FE5A37BE-95B5-4DC1-883A-B74FCE642274}" dt="2026-04-27T15:47:48.045" v="10"/>
        <pc:sldMkLst>
          <pc:docMk/>
          <pc:sldMk cId="1705712833" sldId="321"/>
        </pc:sldMkLst>
      </pc:sldChg>
      <pc:sldChg chg="add">
        <pc:chgData name="Strain, Mallory (A&amp;F)" userId="7f2f9c2c-98ee-44e6-afe8-8ea6a9111392" providerId="ADAL" clId="{FE5A37BE-95B5-4DC1-883A-B74FCE642274}" dt="2026-04-27T15:47:53.963" v="19"/>
        <pc:sldMkLst>
          <pc:docMk/>
          <pc:sldMk cId="3411894841" sldId="323"/>
        </pc:sldMkLst>
      </pc:sldChg>
      <pc:sldChg chg="add">
        <pc:chgData name="Strain, Mallory (A&amp;F)" userId="7f2f9c2c-98ee-44e6-afe8-8ea6a9111392" providerId="ADAL" clId="{FE5A37BE-95B5-4DC1-883A-B74FCE642274}" dt="2026-04-27T15:47:48.590" v="11"/>
        <pc:sldMkLst>
          <pc:docMk/>
          <pc:sldMk cId="4127576417" sldId="326"/>
        </pc:sldMkLst>
      </pc:sldChg>
      <pc:sldChg chg="add">
        <pc:chgData name="Strain, Mallory (A&amp;F)" userId="7f2f9c2c-98ee-44e6-afe8-8ea6a9111392" providerId="ADAL" clId="{FE5A37BE-95B5-4DC1-883A-B74FCE642274}" dt="2026-04-27T15:47:54.883" v="20"/>
        <pc:sldMkLst>
          <pc:docMk/>
          <pc:sldMk cId="738820506" sldId="1570"/>
        </pc:sldMkLst>
      </pc:sldChg>
      <pc:sldChg chg="add">
        <pc:chgData name="Strain, Mallory (A&amp;F)" userId="7f2f9c2c-98ee-44e6-afe8-8ea6a9111392" providerId="ADAL" clId="{FE5A37BE-95B5-4DC1-883A-B74FCE642274}" dt="2026-04-27T15:47:49.283" v="12"/>
        <pc:sldMkLst>
          <pc:docMk/>
          <pc:sldMk cId="3998603315" sldId="1573"/>
        </pc:sldMkLst>
      </pc:sldChg>
      <pc:sldChg chg="add">
        <pc:chgData name="Strain, Mallory (A&amp;F)" userId="7f2f9c2c-98ee-44e6-afe8-8ea6a9111392" providerId="ADAL" clId="{FE5A37BE-95B5-4DC1-883A-B74FCE642274}" dt="2026-04-27T15:47:50.462" v="13"/>
        <pc:sldMkLst>
          <pc:docMk/>
          <pc:sldMk cId="3584947367" sldId="1575"/>
        </pc:sldMkLst>
      </pc:sldChg>
      <pc:sldChg chg="modSp mod">
        <pc:chgData name="Strain, Mallory (A&amp;F)" userId="7f2f9c2c-98ee-44e6-afe8-8ea6a9111392" providerId="ADAL" clId="{FE5A37BE-95B5-4DC1-883A-B74FCE642274}" dt="2026-04-28T18:14:51.639" v="1072" actId="255"/>
        <pc:sldMkLst>
          <pc:docMk/>
          <pc:sldMk cId="3566413108" sldId="2147483607"/>
        </pc:sldMkLst>
        <pc:spChg chg="mod">
          <ac:chgData name="Strain, Mallory (A&amp;F)" userId="7f2f9c2c-98ee-44e6-afe8-8ea6a9111392" providerId="ADAL" clId="{FE5A37BE-95B5-4DC1-883A-B74FCE642274}" dt="2026-04-27T19:46:47.306" v="1064" actId="14100"/>
          <ac:spMkLst>
            <pc:docMk/>
            <pc:sldMk cId="3566413108" sldId="2147483607"/>
            <ac:spMk id="6" creationId="{238D61C1-4528-DA7E-99B2-05ED7C6026C3}"/>
          </ac:spMkLst>
        </pc:spChg>
        <pc:graphicFrameChg chg="mod modGraphic">
          <ac:chgData name="Strain, Mallory (A&amp;F)" userId="7f2f9c2c-98ee-44e6-afe8-8ea6a9111392" providerId="ADAL" clId="{FE5A37BE-95B5-4DC1-883A-B74FCE642274}" dt="2026-04-28T18:14:51.639" v="1072" actId="255"/>
          <ac:graphicFrameMkLst>
            <pc:docMk/>
            <pc:sldMk cId="3566413108" sldId="2147483607"/>
            <ac:graphicFrameMk id="5" creationId="{061C0880-59C9-9FB2-3A9C-5F0C714FFF69}"/>
          </ac:graphicFrameMkLst>
        </pc:graphicFrameChg>
      </pc:sldChg>
      <pc:sldChg chg="modSp mod">
        <pc:chgData name="Strain, Mallory (A&amp;F)" userId="7f2f9c2c-98ee-44e6-afe8-8ea6a9111392" providerId="ADAL" clId="{FE5A37BE-95B5-4DC1-883A-B74FCE642274}" dt="2026-04-27T19:46:55.412" v="1066" actId="14100"/>
        <pc:sldMkLst>
          <pc:docMk/>
          <pc:sldMk cId="2561623487" sldId="2147483616"/>
        </pc:sldMkLst>
        <pc:spChg chg="mod">
          <ac:chgData name="Strain, Mallory (A&amp;F)" userId="7f2f9c2c-98ee-44e6-afe8-8ea6a9111392" providerId="ADAL" clId="{FE5A37BE-95B5-4DC1-883A-B74FCE642274}" dt="2026-04-27T19:46:55.412" v="1066" actId="14100"/>
          <ac:spMkLst>
            <pc:docMk/>
            <pc:sldMk cId="2561623487" sldId="2147483616"/>
            <ac:spMk id="6" creationId="{0D1F3A34-F773-B180-03D4-C2BFC4695C34}"/>
          </ac:spMkLst>
        </pc:spChg>
        <pc:graphicFrameChg chg="mod modGraphic">
          <ac:chgData name="Strain, Mallory (A&amp;F)" userId="7f2f9c2c-98ee-44e6-afe8-8ea6a9111392" providerId="ADAL" clId="{FE5A37BE-95B5-4DC1-883A-B74FCE642274}" dt="2026-04-27T19:36:49.965" v="953" actId="20577"/>
          <ac:graphicFrameMkLst>
            <pc:docMk/>
            <pc:sldMk cId="2561623487" sldId="2147483616"/>
            <ac:graphicFrameMk id="5" creationId="{0E5F1218-7868-3797-6D34-75473DF13BDD}"/>
          </ac:graphicFrameMkLst>
        </pc:graphicFrameChg>
      </pc:sldChg>
      <pc:sldChg chg="addSp delSp modSp mod ord">
        <pc:chgData name="Strain, Mallory (A&amp;F)" userId="7f2f9c2c-98ee-44e6-afe8-8ea6a9111392" providerId="ADAL" clId="{FE5A37BE-95B5-4DC1-883A-B74FCE642274}" dt="2026-04-27T19:39:29.299" v="1006" actId="20577"/>
        <pc:sldMkLst>
          <pc:docMk/>
          <pc:sldMk cId="2352296556" sldId="2147483617"/>
        </pc:sldMkLst>
        <pc:spChg chg="add mod">
          <ac:chgData name="Strain, Mallory (A&amp;F)" userId="7f2f9c2c-98ee-44e6-afe8-8ea6a9111392" providerId="ADAL" clId="{FE5A37BE-95B5-4DC1-883A-B74FCE642274}" dt="2026-04-27T19:39:29.299" v="1006" actId="20577"/>
          <ac:spMkLst>
            <pc:docMk/>
            <pc:sldMk cId="2352296556" sldId="2147483617"/>
            <ac:spMk id="11" creationId="{B84418EB-22CA-57BF-3968-0D6E7FA76A1B}"/>
          </ac:spMkLst>
        </pc:spChg>
        <pc:picChg chg="add mod">
          <ac:chgData name="Strain, Mallory (A&amp;F)" userId="7f2f9c2c-98ee-44e6-afe8-8ea6a9111392" providerId="ADAL" clId="{FE5A37BE-95B5-4DC1-883A-B74FCE642274}" dt="2026-04-27T18:48:43.946" v="757" actId="1076"/>
          <ac:picMkLst>
            <pc:docMk/>
            <pc:sldMk cId="2352296556" sldId="2147483617"/>
            <ac:picMk id="13" creationId="{E399DA83-C924-679B-9727-01A0D5B039B3}"/>
          </ac:picMkLst>
        </pc:picChg>
      </pc:sldChg>
      <pc:sldChg chg="add">
        <pc:chgData name="Strain, Mallory (A&amp;F)" userId="7f2f9c2c-98ee-44e6-afe8-8ea6a9111392" providerId="ADAL" clId="{FE5A37BE-95B5-4DC1-883A-B74FCE642274}" dt="2026-04-27T17:54:50.255" v="332"/>
        <pc:sldMkLst>
          <pc:docMk/>
          <pc:sldMk cId="2799795419" sldId="2147483618"/>
        </pc:sldMkLst>
      </pc:sldChg>
      <pc:sldChg chg="add">
        <pc:chgData name="Strain, Mallory (A&amp;F)" userId="7f2f9c2c-98ee-44e6-afe8-8ea6a9111392" providerId="ADAL" clId="{FE5A37BE-95B5-4DC1-883A-B74FCE642274}" dt="2026-04-27T17:54:52.070" v="337"/>
        <pc:sldMkLst>
          <pc:docMk/>
          <pc:sldMk cId="1185519369" sldId="2147483619"/>
        </pc:sldMkLst>
      </pc:sldChg>
    </pc:docChg>
  </pc:docChgLst>
  <pc:docChgLst>
    <pc:chgData name="Strain, Mallory (A&amp;F)" userId="S::mallory.strain@mass.gov::7f2f9c2c-98ee-44e6-afe8-8ea6a9111392" providerId="AD" clId="Web-{1A1C7421-489A-69DC-1CC6-ECD27A73E24B}"/>
    <pc:docChg chg="modSld sldOrd">
      <pc:chgData name="Strain, Mallory (A&amp;F)" userId="S::mallory.strain@mass.gov::7f2f9c2c-98ee-44e6-afe8-8ea6a9111392" providerId="AD" clId="Web-{1A1C7421-489A-69DC-1CC6-ECD27A73E24B}" dt="2026-04-28T16:08:59.387" v="46" actId="20577"/>
      <pc:docMkLst>
        <pc:docMk/>
      </pc:docMkLst>
      <pc:sldChg chg="ord">
        <pc:chgData name="Strain, Mallory (A&amp;F)" userId="S::mallory.strain@mass.gov::7f2f9c2c-98ee-44e6-afe8-8ea6a9111392" providerId="AD" clId="Web-{1A1C7421-489A-69DC-1CC6-ECD27A73E24B}" dt="2026-04-28T15:57:02.723" v="1"/>
        <pc:sldMkLst>
          <pc:docMk/>
          <pc:sldMk cId="651647379" sldId="2147483579"/>
        </pc:sldMkLst>
      </pc:sldChg>
      <pc:sldChg chg="mod modShow">
        <pc:chgData name="Strain, Mallory (A&amp;F)" userId="S::mallory.strain@mass.gov::7f2f9c2c-98ee-44e6-afe8-8ea6a9111392" providerId="AD" clId="Web-{1A1C7421-489A-69DC-1CC6-ECD27A73E24B}" dt="2026-04-28T15:56:55.333" v="0"/>
        <pc:sldMkLst>
          <pc:docMk/>
          <pc:sldMk cId="2350015667" sldId="2147483595"/>
        </pc:sldMkLst>
      </pc:sldChg>
      <pc:sldChg chg="modSp">
        <pc:chgData name="Strain, Mallory (A&amp;F)" userId="S::mallory.strain@mass.gov::7f2f9c2c-98ee-44e6-afe8-8ea6a9111392" providerId="AD" clId="Web-{1A1C7421-489A-69DC-1CC6-ECD27A73E24B}" dt="2026-04-28T16:08:59.387" v="46" actId="20577"/>
        <pc:sldMkLst>
          <pc:docMk/>
          <pc:sldMk cId="3566413108" sldId="2147483607"/>
        </pc:sldMkLst>
        <pc:spChg chg="mod">
          <ac:chgData name="Strain, Mallory (A&amp;F)" userId="S::mallory.strain@mass.gov::7f2f9c2c-98ee-44e6-afe8-8ea6a9111392" providerId="AD" clId="Web-{1A1C7421-489A-69DC-1CC6-ECD27A73E24B}" dt="2026-04-28T16:08:59.387" v="46" actId="20577"/>
          <ac:spMkLst>
            <pc:docMk/>
            <pc:sldMk cId="3566413108" sldId="2147483607"/>
            <ac:spMk id="6" creationId="{238D61C1-4528-DA7E-99B2-05ED7C6026C3}"/>
          </ac:spMkLst>
        </pc:spChg>
        <pc:graphicFrameChg chg="mod modGraphic">
          <ac:chgData name="Strain, Mallory (A&amp;F)" userId="S::mallory.strain@mass.gov::7f2f9c2c-98ee-44e6-afe8-8ea6a9111392" providerId="AD" clId="Web-{1A1C7421-489A-69DC-1CC6-ECD27A73E24B}" dt="2026-04-28T15:58:38.176" v="19"/>
          <ac:graphicFrameMkLst>
            <pc:docMk/>
            <pc:sldMk cId="3566413108" sldId="2147483607"/>
            <ac:graphicFrameMk id="5" creationId="{061C0880-59C9-9FB2-3A9C-5F0C714FFF69}"/>
          </ac:graphicFrameMkLst>
        </pc:graphicFrameChg>
      </pc:sldChg>
      <pc:sldChg chg="modSp">
        <pc:chgData name="Strain, Mallory (A&amp;F)" userId="S::mallory.strain@mass.gov::7f2f9c2c-98ee-44e6-afe8-8ea6a9111392" providerId="AD" clId="Web-{1A1C7421-489A-69DC-1CC6-ECD27A73E24B}" dt="2026-04-28T16:07:56.373" v="35"/>
        <pc:sldMkLst>
          <pc:docMk/>
          <pc:sldMk cId="2561623487" sldId="2147483616"/>
        </pc:sldMkLst>
        <pc:graphicFrameChg chg="mod modGraphic">
          <ac:chgData name="Strain, Mallory (A&amp;F)" userId="S::mallory.strain@mass.gov::7f2f9c2c-98ee-44e6-afe8-8ea6a9111392" providerId="AD" clId="Web-{1A1C7421-489A-69DC-1CC6-ECD27A73E24B}" dt="2026-04-28T16:07:56.373" v="35"/>
          <ac:graphicFrameMkLst>
            <pc:docMk/>
            <pc:sldMk cId="2561623487" sldId="2147483616"/>
            <ac:graphicFrameMk id="5" creationId="{0E5F1218-7868-3797-6D34-75473DF13BDD}"/>
          </ac:graphicFrameMkLst>
        </pc:graphicFrameChg>
      </pc:sldChg>
    </pc:docChg>
  </pc:docChgLst>
  <pc:docChgLst>
    <pc:chgData name="Strain, Mallory (A&amp;F)" userId="S::mallory.strain@mass.gov::7f2f9c2c-98ee-44e6-afe8-8ea6a9111392" providerId="AD" clId="Web-{5271E353-B063-F2BB-71AE-34248234B595}"/>
    <pc:docChg chg="addSld delSld modSld">
      <pc:chgData name="Strain, Mallory (A&amp;F)" userId="S::mallory.strain@mass.gov::7f2f9c2c-98ee-44e6-afe8-8ea6a9111392" providerId="AD" clId="Web-{5271E353-B063-F2BB-71AE-34248234B595}" dt="2026-04-24T18:15:22.570" v="94"/>
      <pc:docMkLst>
        <pc:docMk/>
      </pc:docMkLst>
      <pc:sldChg chg="modSp">
        <pc:chgData name="Strain, Mallory (A&amp;F)" userId="S::mallory.strain@mass.gov::7f2f9c2c-98ee-44e6-afe8-8ea6a9111392" providerId="AD" clId="Web-{5271E353-B063-F2BB-71AE-34248234B595}" dt="2026-04-24T18:08:59.180" v="52" actId="20577"/>
        <pc:sldMkLst>
          <pc:docMk/>
          <pc:sldMk cId="3753064302" sldId="259"/>
        </pc:sldMkLst>
        <pc:graphicFrameChg chg="modGraphic">
          <ac:chgData name="Strain, Mallory (A&amp;F)" userId="S::mallory.strain@mass.gov::7f2f9c2c-98ee-44e6-afe8-8ea6a9111392" providerId="AD" clId="Web-{5271E353-B063-F2BB-71AE-34248234B595}" dt="2026-04-24T18:08:59.180" v="52" actId="20577"/>
          <ac:graphicFrameMkLst>
            <pc:docMk/>
            <pc:sldMk cId="3753064302" sldId="259"/>
            <ac:graphicFrameMk id="2" creationId="{F4C2222C-EA33-36AC-3E39-FEBCAF837839}"/>
          </ac:graphicFrameMkLst>
        </pc:graphicFrameChg>
      </pc:sldChg>
      <pc:sldChg chg="modSp">
        <pc:chgData name="Strain, Mallory (A&amp;F)" userId="S::mallory.strain@mass.gov::7f2f9c2c-98ee-44e6-afe8-8ea6a9111392" providerId="AD" clId="Web-{5271E353-B063-F2BB-71AE-34248234B595}" dt="2026-04-24T18:15:18.773" v="91" actId="20577"/>
        <pc:sldMkLst>
          <pc:docMk/>
          <pc:sldMk cId="1940203438" sldId="2147483566"/>
        </pc:sldMkLst>
        <pc:spChg chg="mod">
          <ac:chgData name="Strain, Mallory (A&amp;F)" userId="S::mallory.strain@mass.gov::7f2f9c2c-98ee-44e6-afe8-8ea6a9111392" providerId="AD" clId="Web-{5271E353-B063-F2BB-71AE-34248234B595}" dt="2026-04-24T18:15:18.773" v="91" actId="20577"/>
          <ac:spMkLst>
            <pc:docMk/>
            <pc:sldMk cId="1940203438" sldId="2147483566"/>
            <ac:spMk id="2" creationId="{4656C29A-8C67-F073-0A26-EB5672652EF2}"/>
          </ac:spMkLst>
        </pc:spChg>
      </pc:sldChg>
      <pc:sldChg chg="modSp add replId">
        <pc:chgData name="Strain, Mallory (A&amp;F)" userId="S::mallory.strain@mass.gov::7f2f9c2c-98ee-44e6-afe8-8ea6a9111392" providerId="AD" clId="Web-{5271E353-B063-F2BB-71AE-34248234B595}" dt="2026-04-24T18:14:15.805" v="64" actId="20577"/>
        <pc:sldMkLst>
          <pc:docMk/>
          <pc:sldMk cId="2352296556" sldId="2147483617"/>
        </pc:sldMkLst>
        <pc:spChg chg="mod">
          <ac:chgData name="Strain, Mallory (A&amp;F)" userId="S::mallory.strain@mass.gov::7f2f9c2c-98ee-44e6-afe8-8ea6a9111392" providerId="AD" clId="Web-{5271E353-B063-F2BB-71AE-34248234B595}" dt="2026-04-24T18:14:15.805" v="64" actId="20577"/>
          <ac:spMkLst>
            <pc:docMk/>
            <pc:sldMk cId="2352296556" sldId="2147483617"/>
            <ac:spMk id="2" creationId="{0ECA9A2A-ABD6-1862-8097-6CF08B3FE305}"/>
          </ac:spMkLst>
        </pc:spChg>
      </pc:sldChg>
    </pc:docChg>
  </pc:docChgLst>
  <pc:docChgLst>
    <pc:chgData name="Eynatian, Amy (GOV)" userId="S::amy.eynatian@mass.gov::fc93f6e2-70b1-42a6-a830-05a1d5b7bda0" providerId="AD" clId="Web-{B314C94A-909F-1402-DF4A-6EFBE912E5A9}"/>
    <pc:docChg chg="mod">
      <pc:chgData name="Eynatian, Amy (GOV)" userId="S::amy.eynatian@mass.gov::fc93f6e2-70b1-42a6-a830-05a1d5b7bda0" providerId="AD" clId="Web-{B314C94A-909F-1402-DF4A-6EFBE912E5A9}" dt="2026-04-27T18:27:46.303" v="0"/>
      <pc:docMkLst>
        <pc:docMk/>
      </pc:docMkLst>
    </pc:docChg>
  </pc:docChgLst>
  <pc:docChgLst>
    <pc:chgData name="Irfan, Ariza (A&amp;F)" userId="S::ariza.irfan@mass.gov::6fbb5ec6-f3fa-4a7c-9410-7eaa4c7f3855" providerId="AD" clId="Web-{C9A5BBFA-E9BE-49FC-DF17-7373F32FFDBD}"/>
    <pc:docChg chg="modSld">
      <pc:chgData name="Irfan, Ariza (A&amp;F)" userId="S::ariza.irfan@mass.gov::6fbb5ec6-f3fa-4a7c-9410-7eaa4c7f3855" providerId="AD" clId="Web-{C9A5BBFA-E9BE-49FC-DF17-7373F32FFDBD}" dt="2026-04-27T15:58:25.952" v="132" actId="1076"/>
      <pc:docMkLst>
        <pc:docMk/>
      </pc:docMkLst>
      <pc:sldChg chg="addSp delSp modSp mod modClrScheme chgLayout">
        <pc:chgData name="Irfan, Ariza (A&amp;F)" userId="S::ariza.irfan@mass.gov::6fbb5ec6-f3fa-4a7c-9410-7eaa4c7f3855" providerId="AD" clId="Web-{C9A5BBFA-E9BE-49FC-DF17-7373F32FFDBD}" dt="2026-04-27T15:58:25.952" v="132" actId="1076"/>
        <pc:sldMkLst>
          <pc:docMk/>
          <pc:sldMk cId="2352296556" sldId="2147483617"/>
        </pc:sldMkLst>
        <pc:spChg chg="mod ord">
          <ac:chgData name="Irfan, Ariza (A&amp;F)" userId="S::ariza.irfan@mass.gov::6fbb5ec6-f3fa-4a7c-9410-7eaa4c7f3855" providerId="AD" clId="Web-{C9A5BBFA-E9BE-49FC-DF17-7373F32FFDBD}" dt="2026-04-27T15:53:42.452" v="39"/>
          <ac:spMkLst>
            <pc:docMk/>
            <pc:sldMk cId="2352296556" sldId="2147483617"/>
            <ac:spMk id="2" creationId="{0ECA9A2A-ABD6-1862-8097-6CF08B3FE305}"/>
          </ac:spMkLst>
        </pc:spChg>
      </pc:sldChg>
    </pc:docChg>
  </pc:docChgLst>
  <pc:docChgLst>
    <pc:chgData name="Fritz, Samuel B. (A&amp;F)" userId="0242f317-a9c7-40e6-a6e6-ebbdcde2729e" providerId="ADAL" clId="{87A3E101-2AC7-45DC-8F9F-214B08F494C0}"/>
    <pc:docChg chg="delSld modSld">
      <pc:chgData name="Fritz, Samuel B. (A&amp;F)" userId="0242f317-a9c7-40e6-a6e6-ebbdcde2729e" providerId="ADAL" clId="{87A3E101-2AC7-45DC-8F9F-214B08F494C0}" dt="2026-05-05T19:11:30.292" v="1" actId="2696"/>
      <pc:docMkLst>
        <pc:docMk/>
      </pc:docMkLst>
      <pc:sldChg chg="modNotesTx">
        <pc:chgData name="Fritz, Samuel B. (A&amp;F)" userId="0242f317-a9c7-40e6-a6e6-ebbdcde2729e" providerId="ADAL" clId="{87A3E101-2AC7-45DC-8F9F-214B08F494C0}" dt="2026-05-05T19:11:06.527" v="0" actId="20577"/>
        <pc:sldMkLst>
          <pc:docMk/>
          <pc:sldMk cId="60063115" sldId="299"/>
        </pc:sldMkLst>
      </pc:sldChg>
      <pc:sldChg chg="del">
        <pc:chgData name="Fritz, Samuel B. (A&amp;F)" userId="0242f317-a9c7-40e6-a6e6-ebbdcde2729e" providerId="ADAL" clId="{87A3E101-2AC7-45DC-8F9F-214B08F494C0}" dt="2026-05-05T19:11:30.292" v="1" actId="2696"/>
        <pc:sldMkLst>
          <pc:docMk/>
          <pc:sldMk cId="2350015667" sldId="214748359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F1D2CB-0265-4800-BE8B-58C3A19167C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3D65B2C-803E-457B-B2F1-DFD233D3BE3C}">
      <dgm:prSet phldr="0" custT="1"/>
      <dgm:spPr/>
      <dgm:t>
        <a:bodyPr/>
        <a:lstStyle/>
        <a:p>
          <a:r>
            <a:rPr lang="en-US" sz="2800">
              <a:latin typeface="+mn-lt"/>
            </a:rPr>
            <a:t>FFIO Updates</a:t>
          </a:r>
        </a:p>
      </dgm:t>
    </dgm:pt>
    <dgm:pt modelId="{9B3EC855-C42F-41BC-837C-F17BE143F8DB}" type="parTrans" cxnId="{0F77C04E-B91B-4A0E-A169-219503005034}">
      <dgm:prSet/>
      <dgm:spPr/>
      <dgm:t>
        <a:bodyPr/>
        <a:lstStyle/>
        <a:p>
          <a:endParaRPr lang="en-US"/>
        </a:p>
      </dgm:t>
    </dgm:pt>
    <dgm:pt modelId="{F8A8960C-13DD-4A21-B5B6-02E1A4BD8CCF}" type="sibTrans" cxnId="{0F77C04E-B91B-4A0E-A169-219503005034}">
      <dgm:prSet/>
      <dgm:spPr/>
      <dgm:t>
        <a:bodyPr/>
        <a:lstStyle/>
        <a:p>
          <a:endParaRPr lang="en-US"/>
        </a:p>
      </dgm:t>
    </dgm:pt>
    <dgm:pt modelId="{E786615A-E3E7-41B8-907D-FCCBD806C94B}">
      <dgm:prSet custT="1"/>
      <dgm:spPr/>
      <dgm:t>
        <a:bodyPr/>
        <a:lstStyle/>
        <a:p>
          <a:r>
            <a:rPr lang="en-US" sz="2800">
              <a:latin typeface="+mn-lt"/>
            </a:rPr>
            <a:t>Q&amp;A</a:t>
          </a:r>
          <a:endParaRPr lang="en-US" sz="2800"/>
        </a:p>
      </dgm:t>
    </dgm:pt>
    <dgm:pt modelId="{EBA4471A-10D0-4451-921C-E857E521A411}" type="parTrans" cxnId="{C26F9490-9A52-4619-9620-6796717274F5}">
      <dgm:prSet/>
      <dgm:spPr/>
      <dgm:t>
        <a:bodyPr/>
        <a:lstStyle/>
        <a:p>
          <a:endParaRPr lang="en-US"/>
        </a:p>
      </dgm:t>
    </dgm:pt>
    <dgm:pt modelId="{7A34A4D3-777E-437C-9FD7-3BDEAC1D6CAE}" type="sibTrans" cxnId="{C26F9490-9A52-4619-9620-6796717274F5}">
      <dgm:prSet/>
      <dgm:spPr/>
      <dgm:t>
        <a:bodyPr/>
        <a:lstStyle/>
        <a:p>
          <a:endParaRPr lang="en-US"/>
        </a:p>
      </dgm:t>
    </dgm:pt>
    <dgm:pt modelId="{87690E44-EA1B-4D26-847F-BB539CAFEDA5}">
      <dgm:prSet phldr="0" custT="1"/>
      <dgm:spPr/>
      <dgm:t>
        <a:bodyPr/>
        <a:lstStyle/>
        <a:p>
          <a:r>
            <a:rPr lang="en-US" sz="2800">
              <a:latin typeface="+mn-lt"/>
            </a:rPr>
            <a:t>Open Funding Opportunities</a:t>
          </a:r>
        </a:p>
      </dgm:t>
    </dgm:pt>
    <dgm:pt modelId="{A81B1879-EAC9-456F-B720-FFAD47D1A662}" type="parTrans" cxnId="{7E269797-FDB1-4E5E-A272-A37EE3447962}">
      <dgm:prSet/>
      <dgm:spPr/>
      <dgm:t>
        <a:bodyPr/>
        <a:lstStyle/>
        <a:p>
          <a:endParaRPr lang="en-US"/>
        </a:p>
      </dgm:t>
    </dgm:pt>
    <dgm:pt modelId="{7ADA44F5-8FED-4D01-B10A-6DD9538BF3FF}" type="sibTrans" cxnId="{7E269797-FDB1-4E5E-A272-A37EE3447962}">
      <dgm:prSet/>
      <dgm:spPr/>
      <dgm:t>
        <a:bodyPr/>
        <a:lstStyle/>
        <a:p>
          <a:endParaRPr lang="en-US"/>
        </a:p>
      </dgm:t>
    </dgm:pt>
    <dgm:pt modelId="{BD408279-7BC7-4ABE-8003-53D9C864A53B}">
      <dgm:prSet phldr="0" custT="1"/>
      <dgm:spPr/>
      <dgm:t>
        <a:bodyPr/>
        <a:lstStyle/>
        <a:p>
          <a:pPr rtl="0"/>
          <a:r>
            <a:rPr lang="en-US" sz="2800">
              <a:latin typeface="+mn-lt"/>
            </a:rPr>
            <a:t>Building Resilient Infrastructure and Communities Program - MEMA</a:t>
          </a:r>
        </a:p>
      </dgm:t>
    </dgm:pt>
    <dgm:pt modelId="{D7852E50-3BEE-4F77-9047-8C99C423BB36}" type="parTrans" cxnId="{E0B14E14-9ADE-4843-947F-1508E8B83BB2}">
      <dgm:prSet/>
      <dgm:spPr/>
      <dgm:t>
        <a:bodyPr/>
        <a:lstStyle/>
        <a:p>
          <a:endParaRPr lang="en-US"/>
        </a:p>
      </dgm:t>
    </dgm:pt>
    <dgm:pt modelId="{136BD544-BC4B-4F32-A612-932942794763}" type="sibTrans" cxnId="{E0B14E14-9ADE-4843-947F-1508E8B83BB2}">
      <dgm:prSet/>
      <dgm:spPr/>
      <dgm:t>
        <a:bodyPr/>
        <a:lstStyle/>
        <a:p>
          <a:endParaRPr lang="en-US"/>
        </a:p>
      </dgm:t>
    </dgm:pt>
    <dgm:pt modelId="{BD27A063-45E3-4FAA-B01F-9166524F6B9C}">
      <dgm:prSet custT="1"/>
      <dgm:spPr/>
      <dgm:t>
        <a:bodyPr/>
        <a:lstStyle/>
        <a:p>
          <a:pPr rtl="0"/>
          <a:r>
            <a:rPr lang="en-US" sz="2800">
              <a:latin typeface="+mn-lt"/>
              <a:ea typeface="+mn-lt"/>
              <a:cs typeface="+mn-lt"/>
            </a:rPr>
            <a:t>Safe Streets and Roads for All Update - MassDOT</a:t>
          </a:r>
        </a:p>
      </dgm:t>
    </dgm:pt>
    <dgm:pt modelId="{DAA2128C-13CB-496E-8EB7-B70EE1D8EDBB}" type="parTrans" cxnId="{24BE1D8B-33FB-4C9A-9BD0-0AE179315DD7}">
      <dgm:prSet/>
      <dgm:spPr/>
      <dgm:t>
        <a:bodyPr/>
        <a:lstStyle/>
        <a:p>
          <a:endParaRPr lang="en-US"/>
        </a:p>
      </dgm:t>
    </dgm:pt>
    <dgm:pt modelId="{B852D91D-C730-479B-8601-B4AE29AC21A0}" type="sibTrans" cxnId="{24BE1D8B-33FB-4C9A-9BD0-0AE179315DD7}">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C9AF3EF-3C22-45C2-BA4B-A2314F23F0E1}" type="pres">
      <dgm:prSet presAssocID="{6DF1D2CB-0265-4800-BE8B-58C3A19167CB}" presName="vert0" presStyleCnt="0">
        <dgm:presLayoutVars>
          <dgm:dir/>
          <dgm:animOne val="branch"/>
          <dgm:animLvl val="lvl"/>
        </dgm:presLayoutVars>
      </dgm:prSet>
      <dgm:spPr/>
    </dgm:pt>
    <dgm:pt modelId="{8E6F9FB5-741F-4550-98F4-C83A7C320255}" type="pres">
      <dgm:prSet presAssocID="{A3D65B2C-803E-457B-B2F1-DFD233D3BE3C}" presName="thickLine" presStyleLbl="alignNode1" presStyleIdx="0" presStyleCnt="5"/>
      <dgm:spPr/>
    </dgm:pt>
    <dgm:pt modelId="{EC2118CB-AEB3-4BA3-9FB7-5973BD832D93}" type="pres">
      <dgm:prSet presAssocID="{A3D65B2C-803E-457B-B2F1-DFD233D3BE3C}" presName="horz1" presStyleCnt="0"/>
      <dgm:spPr/>
    </dgm:pt>
    <dgm:pt modelId="{15BAAD7A-397A-4415-ABA7-8DD3BECA9095}" type="pres">
      <dgm:prSet presAssocID="{A3D65B2C-803E-457B-B2F1-DFD233D3BE3C}" presName="tx1" presStyleLbl="revTx" presStyleIdx="0" presStyleCnt="5"/>
      <dgm:spPr/>
    </dgm:pt>
    <dgm:pt modelId="{F54C92FD-9542-4582-8D61-D56E3D9D33A1}" type="pres">
      <dgm:prSet presAssocID="{A3D65B2C-803E-457B-B2F1-DFD233D3BE3C}" presName="vert1" presStyleCnt="0"/>
      <dgm:spPr/>
    </dgm:pt>
    <dgm:pt modelId="{2411DE6E-CF78-47EA-9BF5-94445ACB0F08}" type="pres">
      <dgm:prSet presAssocID="{87690E44-EA1B-4D26-847F-BB539CAFEDA5}" presName="thickLine" presStyleLbl="alignNode1" presStyleIdx="1" presStyleCnt="5"/>
      <dgm:spPr/>
    </dgm:pt>
    <dgm:pt modelId="{80A8BDE8-C1A2-432D-AD77-5128EDC4B3B2}" type="pres">
      <dgm:prSet presAssocID="{87690E44-EA1B-4D26-847F-BB539CAFEDA5}" presName="horz1" presStyleCnt="0"/>
      <dgm:spPr/>
    </dgm:pt>
    <dgm:pt modelId="{FEECD701-AA31-476C-ADC3-F88B5069FCE9}" type="pres">
      <dgm:prSet presAssocID="{87690E44-EA1B-4D26-847F-BB539CAFEDA5}" presName="tx1" presStyleLbl="revTx" presStyleIdx="1" presStyleCnt="5"/>
      <dgm:spPr/>
    </dgm:pt>
    <dgm:pt modelId="{226DFD3D-1ACC-46BA-8E82-1E3419F2952D}" type="pres">
      <dgm:prSet presAssocID="{87690E44-EA1B-4D26-847F-BB539CAFEDA5}" presName="vert1" presStyleCnt="0"/>
      <dgm:spPr/>
    </dgm:pt>
    <dgm:pt modelId="{AF33040D-5115-42E0-97F9-672AA177C30A}" type="pres">
      <dgm:prSet presAssocID="{BD27A063-45E3-4FAA-B01F-9166524F6B9C}" presName="thickLine" presStyleLbl="alignNode1" presStyleIdx="2" presStyleCnt="5"/>
      <dgm:spPr/>
    </dgm:pt>
    <dgm:pt modelId="{5A57EF1C-95EA-427D-944B-CA3D31C6FE2E}" type="pres">
      <dgm:prSet presAssocID="{BD27A063-45E3-4FAA-B01F-9166524F6B9C}" presName="horz1" presStyleCnt="0"/>
      <dgm:spPr/>
    </dgm:pt>
    <dgm:pt modelId="{16999F5F-DFA2-492A-9FD5-F1E497DDF5F5}" type="pres">
      <dgm:prSet presAssocID="{BD27A063-45E3-4FAA-B01F-9166524F6B9C}" presName="tx1" presStyleLbl="revTx" presStyleIdx="2" presStyleCnt="5"/>
      <dgm:spPr/>
    </dgm:pt>
    <dgm:pt modelId="{FDEAD506-E346-4C4D-B711-CB51F681C00F}" type="pres">
      <dgm:prSet presAssocID="{BD27A063-45E3-4FAA-B01F-9166524F6B9C}" presName="vert1" presStyleCnt="0"/>
      <dgm:spPr/>
    </dgm:pt>
    <dgm:pt modelId="{8B5F0AC1-198F-460B-BBF5-66555BB1BF1B}" type="pres">
      <dgm:prSet presAssocID="{BD408279-7BC7-4ABE-8003-53D9C864A53B}" presName="thickLine" presStyleLbl="alignNode1" presStyleIdx="3" presStyleCnt="5"/>
      <dgm:spPr/>
    </dgm:pt>
    <dgm:pt modelId="{FE318E81-992E-4536-8FC6-AEE3C963B119}" type="pres">
      <dgm:prSet presAssocID="{BD408279-7BC7-4ABE-8003-53D9C864A53B}" presName="horz1" presStyleCnt="0"/>
      <dgm:spPr/>
    </dgm:pt>
    <dgm:pt modelId="{C2BAA319-2E77-42CA-A7EE-A850B49F1396}" type="pres">
      <dgm:prSet presAssocID="{BD408279-7BC7-4ABE-8003-53D9C864A53B}" presName="tx1" presStyleLbl="revTx" presStyleIdx="3" presStyleCnt="5"/>
      <dgm:spPr/>
    </dgm:pt>
    <dgm:pt modelId="{E4E23E15-1983-47A0-982A-5FDACD86C1E6}" type="pres">
      <dgm:prSet presAssocID="{BD408279-7BC7-4ABE-8003-53D9C864A53B}" presName="vert1" presStyleCnt="0"/>
      <dgm:spPr/>
    </dgm:pt>
    <dgm:pt modelId="{54B84707-A942-4987-9073-A8A74783F4B8}" type="pres">
      <dgm:prSet presAssocID="{E786615A-E3E7-41B8-907D-FCCBD806C94B}" presName="thickLine" presStyleLbl="alignNode1" presStyleIdx="4" presStyleCnt="5"/>
      <dgm:spPr/>
    </dgm:pt>
    <dgm:pt modelId="{4C1A15C2-F17A-4354-9625-A160949AA372}" type="pres">
      <dgm:prSet presAssocID="{E786615A-E3E7-41B8-907D-FCCBD806C94B}" presName="horz1" presStyleCnt="0"/>
      <dgm:spPr/>
    </dgm:pt>
    <dgm:pt modelId="{82BAC1E7-87E1-4AF0-9301-BCAF1B9888DA}" type="pres">
      <dgm:prSet presAssocID="{E786615A-E3E7-41B8-907D-FCCBD806C94B}" presName="tx1" presStyleLbl="revTx" presStyleIdx="4" presStyleCnt="5"/>
      <dgm:spPr/>
    </dgm:pt>
    <dgm:pt modelId="{E40E6370-6624-471C-BD1E-5724BDA68D9E}" type="pres">
      <dgm:prSet presAssocID="{E786615A-E3E7-41B8-907D-FCCBD806C94B}" presName="vert1" presStyleCnt="0"/>
      <dgm:spPr/>
    </dgm:pt>
  </dgm:ptLst>
  <dgm:cxnLst>
    <dgm:cxn modelId="{E0B14E14-9ADE-4843-947F-1508E8B83BB2}" srcId="{6DF1D2CB-0265-4800-BE8B-58C3A19167CB}" destId="{BD408279-7BC7-4ABE-8003-53D9C864A53B}" srcOrd="3" destOrd="0" parTransId="{D7852E50-3BEE-4F77-9047-8C99C423BB36}" sibTransId="{136BD544-BC4B-4F32-A612-932942794763}"/>
    <dgm:cxn modelId="{B3828C1F-8F64-4044-A5D3-378E747CDFED}" type="presOf" srcId="{A3D65B2C-803E-457B-B2F1-DFD233D3BE3C}" destId="{15BAAD7A-397A-4415-ABA7-8DD3BECA9095}" srcOrd="0" destOrd="0" presId="urn:microsoft.com/office/officeart/2008/layout/LinedList"/>
    <dgm:cxn modelId="{D2000427-5446-4D86-9241-7F772B27FBDD}" type="presOf" srcId="{E786615A-E3E7-41B8-907D-FCCBD806C94B}" destId="{82BAC1E7-87E1-4AF0-9301-BCAF1B9888DA}" srcOrd="0" destOrd="0" presId="urn:microsoft.com/office/officeart/2008/layout/LinedList"/>
    <dgm:cxn modelId="{53D88544-73EC-49D2-A400-E549AE96AC1B}" type="presOf" srcId="{BD408279-7BC7-4ABE-8003-53D9C864A53B}" destId="{C2BAA319-2E77-42CA-A7EE-A850B49F1396}" srcOrd="0" destOrd="0" presId="urn:microsoft.com/office/officeart/2008/layout/LinedList"/>
    <dgm:cxn modelId="{0F77C04E-B91B-4A0E-A169-219503005034}" srcId="{6DF1D2CB-0265-4800-BE8B-58C3A19167CB}" destId="{A3D65B2C-803E-457B-B2F1-DFD233D3BE3C}" srcOrd="0" destOrd="0" parTransId="{9B3EC855-C42F-41BC-837C-F17BE143F8DB}" sibTransId="{F8A8960C-13DD-4A21-B5B6-02E1A4BD8CCF}"/>
    <dgm:cxn modelId="{1F316D7B-80F4-42D1-B970-773AD5F94A29}" type="presOf" srcId="{87690E44-EA1B-4D26-847F-BB539CAFEDA5}" destId="{FEECD701-AA31-476C-ADC3-F88B5069FCE9}" srcOrd="0" destOrd="0" presId="urn:microsoft.com/office/officeart/2008/layout/LinedList"/>
    <dgm:cxn modelId="{24BE1D8B-33FB-4C9A-9BD0-0AE179315DD7}" srcId="{6DF1D2CB-0265-4800-BE8B-58C3A19167CB}" destId="{BD27A063-45E3-4FAA-B01F-9166524F6B9C}" srcOrd="2" destOrd="0" parTransId="{DAA2128C-13CB-496E-8EB7-B70EE1D8EDBB}" sibTransId="{B852D91D-C730-479B-8601-B4AE29AC21A0}"/>
    <dgm:cxn modelId="{C26F9490-9A52-4619-9620-6796717274F5}" srcId="{6DF1D2CB-0265-4800-BE8B-58C3A19167CB}" destId="{E786615A-E3E7-41B8-907D-FCCBD806C94B}" srcOrd="4" destOrd="0" parTransId="{EBA4471A-10D0-4451-921C-E857E521A411}" sibTransId="{7A34A4D3-777E-437C-9FD7-3BDEAC1D6CAE}"/>
    <dgm:cxn modelId="{7E269797-FDB1-4E5E-A272-A37EE3447962}" srcId="{6DF1D2CB-0265-4800-BE8B-58C3A19167CB}" destId="{87690E44-EA1B-4D26-847F-BB539CAFEDA5}" srcOrd="1" destOrd="0" parTransId="{A81B1879-EAC9-456F-B720-FFAD47D1A662}" sibTransId="{7ADA44F5-8FED-4D01-B10A-6DD9538BF3FF}"/>
    <dgm:cxn modelId="{926F85BA-A559-4006-86C4-34A49A36838C}" type="presOf" srcId="{BD27A063-45E3-4FAA-B01F-9166524F6B9C}" destId="{16999F5F-DFA2-492A-9FD5-F1E497DDF5F5}" srcOrd="0" destOrd="0" presId="urn:microsoft.com/office/officeart/2008/layout/LinedList"/>
    <dgm:cxn modelId="{0B5941F2-29CA-4562-B321-41532D72A861}" type="presOf" srcId="{6DF1D2CB-0265-4800-BE8B-58C3A19167CB}" destId="{CC9AF3EF-3C22-45C2-BA4B-A2314F23F0E1}" srcOrd="0" destOrd="0" presId="urn:microsoft.com/office/officeart/2008/layout/LinedList"/>
    <dgm:cxn modelId="{5432EA3E-44B8-4531-AE73-E0D19DFEBC6A}" type="presParOf" srcId="{CC9AF3EF-3C22-45C2-BA4B-A2314F23F0E1}" destId="{8E6F9FB5-741F-4550-98F4-C83A7C320255}" srcOrd="0" destOrd="0" presId="urn:microsoft.com/office/officeart/2008/layout/LinedList"/>
    <dgm:cxn modelId="{FD82C991-2F0D-4AFF-AD9C-E30BC99B84D6}" type="presParOf" srcId="{CC9AF3EF-3C22-45C2-BA4B-A2314F23F0E1}" destId="{EC2118CB-AEB3-4BA3-9FB7-5973BD832D93}" srcOrd="1" destOrd="0" presId="urn:microsoft.com/office/officeart/2008/layout/LinedList"/>
    <dgm:cxn modelId="{516BBDFC-1FFE-4D9B-B121-BF9CB953236F}" type="presParOf" srcId="{EC2118CB-AEB3-4BA3-9FB7-5973BD832D93}" destId="{15BAAD7A-397A-4415-ABA7-8DD3BECA9095}" srcOrd="0" destOrd="0" presId="urn:microsoft.com/office/officeart/2008/layout/LinedList"/>
    <dgm:cxn modelId="{102B62FB-58C7-46B5-A3F3-ABB42A069B0E}" type="presParOf" srcId="{EC2118CB-AEB3-4BA3-9FB7-5973BD832D93}" destId="{F54C92FD-9542-4582-8D61-D56E3D9D33A1}" srcOrd="1" destOrd="0" presId="urn:microsoft.com/office/officeart/2008/layout/LinedList"/>
    <dgm:cxn modelId="{9AE084ED-A378-4263-8E53-B64B2A6697F2}" type="presParOf" srcId="{CC9AF3EF-3C22-45C2-BA4B-A2314F23F0E1}" destId="{2411DE6E-CF78-47EA-9BF5-94445ACB0F08}" srcOrd="2" destOrd="0" presId="urn:microsoft.com/office/officeart/2008/layout/LinedList"/>
    <dgm:cxn modelId="{2EE98B75-9746-450A-A6F5-16F916B989D2}" type="presParOf" srcId="{CC9AF3EF-3C22-45C2-BA4B-A2314F23F0E1}" destId="{80A8BDE8-C1A2-432D-AD77-5128EDC4B3B2}" srcOrd="3" destOrd="0" presId="urn:microsoft.com/office/officeart/2008/layout/LinedList"/>
    <dgm:cxn modelId="{5ADF6FA0-E56F-4DA7-9FA0-EA780278C723}" type="presParOf" srcId="{80A8BDE8-C1A2-432D-AD77-5128EDC4B3B2}" destId="{FEECD701-AA31-476C-ADC3-F88B5069FCE9}" srcOrd="0" destOrd="0" presId="urn:microsoft.com/office/officeart/2008/layout/LinedList"/>
    <dgm:cxn modelId="{1FA862B6-14AF-401A-A49B-8CE3F6903AEA}" type="presParOf" srcId="{80A8BDE8-C1A2-432D-AD77-5128EDC4B3B2}" destId="{226DFD3D-1ACC-46BA-8E82-1E3419F2952D}" srcOrd="1" destOrd="0" presId="urn:microsoft.com/office/officeart/2008/layout/LinedList"/>
    <dgm:cxn modelId="{B3D5D6BF-6D28-42FE-B43A-4A53CBE1A9A7}" type="presParOf" srcId="{CC9AF3EF-3C22-45C2-BA4B-A2314F23F0E1}" destId="{AF33040D-5115-42E0-97F9-672AA177C30A}" srcOrd="4" destOrd="0" presId="urn:microsoft.com/office/officeart/2008/layout/LinedList"/>
    <dgm:cxn modelId="{B3C79FB1-245A-448F-B0EA-C19CEF85F712}" type="presParOf" srcId="{CC9AF3EF-3C22-45C2-BA4B-A2314F23F0E1}" destId="{5A57EF1C-95EA-427D-944B-CA3D31C6FE2E}" srcOrd="5" destOrd="0" presId="urn:microsoft.com/office/officeart/2008/layout/LinedList"/>
    <dgm:cxn modelId="{F44F7559-849E-4C4E-8748-7E5AA5D207C8}" type="presParOf" srcId="{5A57EF1C-95EA-427D-944B-CA3D31C6FE2E}" destId="{16999F5F-DFA2-492A-9FD5-F1E497DDF5F5}" srcOrd="0" destOrd="0" presId="urn:microsoft.com/office/officeart/2008/layout/LinedList"/>
    <dgm:cxn modelId="{FBC22053-842B-4917-9980-3508C83053CD}" type="presParOf" srcId="{5A57EF1C-95EA-427D-944B-CA3D31C6FE2E}" destId="{FDEAD506-E346-4C4D-B711-CB51F681C00F}" srcOrd="1" destOrd="0" presId="urn:microsoft.com/office/officeart/2008/layout/LinedList"/>
    <dgm:cxn modelId="{102EF35E-518E-4342-BF32-71AC2A37DA0D}" type="presParOf" srcId="{CC9AF3EF-3C22-45C2-BA4B-A2314F23F0E1}" destId="{8B5F0AC1-198F-460B-BBF5-66555BB1BF1B}" srcOrd="6" destOrd="0" presId="urn:microsoft.com/office/officeart/2008/layout/LinedList"/>
    <dgm:cxn modelId="{C54D7BA1-32ED-4006-899E-9498D56A3F9F}" type="presParOf" srcId="{CC9AF3EF-3C22-45C2-BA4B-A2314F23F0E1}" destId="{FE318E81-992E-4536-8FC6-AEE3C963B119}" srcOrd="7" destOrd="0" presId="urn:microsoft.com/office/officeart/2008/layout/LinedList"/>
    <dgm:cxn modelId="{FAD73631-579C-428C-8C81-701114EF5939}" type="presParOf" srcId="{FE318E81-992E-4536-8FC6-AEE3C963B119}" destId="{C2BAA319-2E77-42CA-A7EE-A850B49F1396}" srcOrd="0" destOrd="0" presId="urn:microsoft.com/office/officeart/2008/layout/LinedList"/>
    <dgm:cxn modelId="{9CE92235-7F7D-495E-BBBF-BFA39C46CF21}" type="presParOf" srcId="{FE318E81-992E-4536-8FC6-AEE3C963B119}" destId="{E4E23E15-1983-47A0-982A-5FDACD86C1E6}" srcOrd="1" destOrd="0" presId="urn:microsoft.com/office/officeart/2008/layout/LinedList"/>
    <dgm:cxn modelId="{07111793-58E7-40E8-9DF5-ACDBC93A582D}" type="presParOf" srcId="{CC9AF3EF-3C22-45C2-BA4B-A2314F23F0E1}" destId="{54B84707-A942-4987-9073-A8A74783F4B8}" srcOrd="8" destOrd="0" presId="urn:microsoft.com/office/officeart/2008/layout/LinedList"/>
    <dgm:cxn modelId="{27D9B890-BB68-4681-A7CA-56F3066F5ABC}" type="presParOf" srcId="{CC9AF3EF-3C22-45C2-BA4B-A2314F23F0E1}" destId="{4C1A15C2-F17A-4354-9625-A160949AA372}" srcOrd="9" destOrd="0" presId="urn:microsoft.com/office/officeart/2008/layout/LinedList"/>
    <dgm:cxn modelId="{0B2B79CE-B031-4A90-9B58-856EDF894056}" type="presParOf" srcId="{4C1A15C2-F17A-4354-9625-A160949AA372}" destId="{82BAC1E7-87E1-4AF0-9301-BCAF1B9888DA}" srcOrd="0" destOrd="0" presId="urn:microsoft.com/office/officeart/2008/layout/LinedList"/>
    <dgm:cxn modelId="{EC9E9B8E-3C95-46BF-83BD-C845FE9FF8B0}" type="presParOf" srcId="{4C1A15C2-F17A-4354-9625-A160949AA372}" destId="{E40E6370-6624-471C-BD1E-5724BDA68D9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159D81-2551-4748-9D5C-F24F0F11AFA8}"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A726DAE-9E02-4A65-9294-A1E235AE9BCA}">
      <dgm:prSet/>
      <dgm:spPr/>
      <dgm:t>
        <a:bodyPr/>
        <a:lstStyle/>
        <a:p>
          <a:r>
            <a:rPr lang="en-US"/>
            <a:t>Providing</a:t>
          </a:r>
        </a:p>
      </dgm:t>
    </dgm:pt>
    <dgm:pt modelId="{DF243518-84E4-4A9A-8F46-D0278EF85A09}" type="parTrans" cxnId="{8DF87774-9C66-4800-A100-71360F4E52E0}">
      <dgm:prSet/>
      <dgm:spPr/>
      <dgm:t>
        <a:bodyPr/>
        <a:lstStyle/>
        <a:p>
          <a:endParaRPr lang="en-US"/>
        </a:p>
      </dgm:t>
    </dgm:pt>
    <dgm:pt modelId="{23B5BD36-4F97-4D53-8E41-59271A7A014F}" type="sibTrans" cxnId="{8DF87774-9C66-4800-A100-71360F4E52E0}">
      <dgm:prSet/>
      <dgm:spPr/>
      <dgm:t>
        <a:bodyPr/>
        <a:lstStyle/>
        <a:p>
          <a:endParaRPr lang="en-US"/>
        </a:p>
      </dgm:t>
    </dgm:pt>
    <dgm:pt modelId="{611E52FB-6EDA-4675-BBC0-511BB2D03979}">
      <dgm:prSet/>
      <dgm:spPr/>
      <dgm:t>
        <a:bodyPr/>
        <a:lstStyle/>
        <a:p>
          <a:r>
            <a:rPr lang="en-US"/>
            <a:t>Providing increased level of protection that will reduce or eliminate risk</a:t>
          </a:r>
        </a:p>
      </dgm:t>
    </dgm:pt>
    <dgm:pt modelId="{94A54AD6-C789-4A27-ACB2-D6671B2D331A}" type="parTrans" cxnId="{66C55890-2DFF-4006-85E1-105B8E5179C2}">
      <dgm:prSet/>
      <dgm:spPr/>
      <dgm:t>
        <a:bodyPr/>
        <a:lstStyle/>
        <a:p>
          <a:endParaRPr lang="en-US"/>
        </a:p>
      </dgm:t>
    </dgm:pt>
    <dgm:pt modelId="{4E8F6B50-2845-4BB0-8046-87051B21A703}" type="sibTrans" cxnId="{66C55890-2DFF-4006-85E1-105B8E5179C2}">
      <dgm:prSet/>
      <dgm:spPr/>
      <dgm:t>
        <a:bodyPr/>
        <a:lstStyle/>
        <a:p>
          <a:endParaRPr lang="en-US"/>
        </a:p>
      </dgm:t>
    </dgm:pt>
    <dgm:pt modelId="{1B5B36AB-1D08-462F-9277-E3E99B5D853A}">
      <dgm:prSet/>
      <dgm:spPr/>
      <dgm:t>
        <a:bodyPr/>
        <a:lstStyle/>
        <a:p>
          <a:r>
            <a:rPr lang="en-US"/>
            <a:t>Adapting</a:t>
          </a:r>
        </a:p>
      </dgm:t>
    </dgm:pt>
    <dgm:pt modelId="{30464E8B-81D4-4DA6-A5C4-CAF8356F18AB}" type="parTrans" cxnId="{19093595-1276-4765-95B5-D8D747303EAF}">
      <dgm:prSet/>
      <dgm:spPr/>
      <dgm:t>
        <a:bodyPr/>
        <a:lstStyle/>
        <a:p>
          <a:endParaRPr lang="en-US"/>
        </a:p>
      </dgm:t>
    </dgm:pt>
    <dgm:pt modelId="{109C5C35-2F2B-401F-A36C-ACD71B9107A5}" type="sibTrans" cxnId="{19093595-1276-4765-95B5-D8D747303EAF}">
      <dgm:prSet/>
      <dgm:spPr/>
      <dgm:t>
        <a:bodyPr/>
        <a:lstStyle/>
        <a:p>
          <a:endParaRPr lang="en-US"/>
        </a:p>
      </dgm:t>
    </dgm:pt>
    <dgm:pt modelId="{C39187AD-03CB-403D-AB44-F93B729ADF49}">
      <dgm:prSet/>
      <dgm:spPr/>
      <dgm:t>
        <a:bodyPr/>
        <a:lstStyle/>
        <a:p>
          <a:r>
            <a:rPr lang="en-US"/>
            <a:t>Adapting to natural hazards</a:t>
          </a:r>
        </a:p>
      </dgm:t>
    </dgm:pt>
    <dgm:pt modelId="{C41ADE9E-80FA-48D3-8D52-3A6A6853A6B4}" type="parTrans" cxnId="{E2FE46E4-5CF9-4A6F-B0A9-F7BC33C43464}">
      <dgm:prSet/>
      <dgm:spPr/>
      <dgm:t>
        <a:bodyPr/>
        <a:lstStyle/>
        <a:p>
          <a:endParaRPr lang="en-US"/>
        </a:p>
      </dgm:t>
    </dgm:pt>
    <dgm:pt modelId="{E6FF0A0D-A91D-4F0A-9720-894D06C2F52E}" type="sibTrans" cxnId="{E2FE46E4-5CF9-4A6F-B0A9-F7BC33C43464}">
      <dgm:prSet/>
      <dgm:spPr/>
      <dgm:t>
        <a:bodyPr/>
        <a:lstStyle/>
        <a:p>
          <a:endParaRPr lang="en-US"/>
        </a:p>
      </dgm:t>
    </dgm:pt>
    <dgm:pt modelId="{B9636A69-571D-47E8-AF5E-22E64151441E}">
      <dgm:prSet/>
      <dgm:spPr/>
      <dgm:t>
        <a:bodyPr/>
        <a:lstStyle/>
        <a:p>
          <a:r>
            <a:rPr lang="en-US"/>
            <a:t>Protecting</a:t>
          </a:r>
        </a:p>
      </dgm:t>
    </dgm:pt>
    <dgm:pt modelId="{A0AADC68-0BB3-4861-8F02-4F45E9C5FE5B}" type="parTrans" cxnId="{0E05035E-D32D-444D-B436-6D5BBA93A8D6}">
      <dgm:prSet/>
      <dgm:spPr/>
      <dgm:t>
        <a:bodyPr/>
        <a:lstStyle/>
        <a:p>
          <a:endParaRPr lang="en-US"/>
        </a:p>
      </dgm:t>
    </dgm:pt>
    <dgm:pt modelId="{DFC83E05-927A-41AE-972B-DDA0B5898121}" type="sibTrans" cxnId="{0E05035E-D32D-444D-B436-6D5BBA93A8D6}">
      <dgm:prSet/>
      <dgm:spPr/>
      <dgm:t>
        <a:bodyPr/>
        <a:lstStyle/>
        <a:p>
          <a:endParaRPr lang="en-US"/>
        </a:p>
      </dgm:t>
    </dgm:pt>
    <dgm:pt modelId="{7C9E071F-80D7-4388-A5CD-C94F936DB725}">
      <dgm:prSet/>
      <dgm:spPr/>
      <dgm:t>
        <a:bodyPr/>
        <a:lstStyle/>
        <a:p>
          <a:r>
            <a:rPr lang="en-US"/>
            <a:t>Protecting people, structures and infrastructure from future hazards</a:t>
          </a:r>
        </a:p>
      </dgm:t>
    </dgm:pt>
    <dgm:pt modelId="{F82E2CD5-6CDF-4656-9DA3-47F654E8743C}" type="parTrans" cxnId="{199C0ABB-C06C-467F-9B03-36128B45C3B1}">
      <dgm:prSet/>
      <dgm:spPr/>
      <dgm:t>
        <a:bodyPr/>
        <a:lstStyle/>
        <a:p>
          <a:endParaRPr lang="en-US"/>
        </a:p>
      </dgm:t>
    </dgm:pt>
    <dgm:pt modelId="{94E75D1A-3CD6-4F42-BA66-5F774DE3FF54}" type="sibTrans" cxnId="{199C0ABB-C06C-467F-9B03-36128B45C3B1}">
      <dgm:prSet/>
      <dgm:spPr/>
      <dgm:t>
        <a:bodyPr/>
        <a:lstStyle/>
        <a:p>
          <a:endParaRPr lang="en-US"/>
        </a:p>
      </dgm:t>
    </dgm:pt>
    <dgm:pt modelId="{7FB05490-6F4D-4F5E-8AA5-DDBC56D58EE8}">
      <dgm:prSet/>
      <dgm:spPr/>
      <dgm:t>
        <a:bodyPr/>
        <a:lstStyle/>
        <a:p>
          <a:r>
            <a:rPr lang="en-US"/>
            <a:t>Maintaining</a:t>
          </a:r>
        </a:p>
      </dgm:t>
    </dgm:pt>
    <dgm:pt modelId="{B103010B-67DC-4816-88DE-9F6995BC0FC0}" type="parTrans" cxnId="{9BEC98B3-2BCE-4D5F-B44E-43C34CB9B6C2}">
      <dgm:prSet/>
      <dgm:spPr/>
      <dgm:t>
        <a:bodyPr/>
        <a:lstStyle/>
        <a:p>
          <a:endParaRPr lang="en-US"/>
        </a:p>
      </dgm:t>
    </dgm:pt>
    <dgm:pt modelId="{8A6DF344-B6C3-4452-9651-D8D70F521ECE}" type="sibTrans" cxnId="{9BEC98B3-2BCE-4D5F-B44E-43C34CB9B6C2}">
      <dgm:prSet/>
      <dgm:spPr/>
      <dgm:t>
        <a:bodyPr/>
        <a:lstStyle/>
        <a:p>
          <a:endParaRPr lang="en-US"/>
        </a:p>
      </dgm:t>
    </dgm:pt>
    <dgm:pt modelId="{325EB3B7-932C-4403-8494-FC0A24FCD76F}">
      <dgm:prSet/>
      <dgm:spPr/>
      <dgm:t>
        <a:bodyPr/>
        <a:lstStyle/>
        <a:p>
          <a:r>
            <a:rPr lang="en-US"/>
            <a:t>Maintaining consistency with resiliency and sustainability principles</a:t>
          </a:r>
        </a:p>
      </dgm:t>
    </dgm:pt>
    <dgm:pt modelId="{C40617A8-A6A2-42F1-80F4-40DAAAC7409F}" type="parTrans" cxnId="{D2008784-1042-4C29-90E0-EFBFD54F7E63}">
      <dgm:prSet/>
      <dgm:spPr/>
      <dgm:t>
        <a:bodyPr/>
        <a:lstStyle/>
        <a:p>
          <a:endParaRPr lang="en-US"/>
        </a:p>
      </dgm:t>
    </dgm:pt>
    <dgm:pt modelId="{42402744-2344-41B8-BFE1-2CE3401E6DA8}" type="sibTrans" cxnId="{D2008784-1042-4C29-90E0-EFBFD54F7E63}">
      <dgm:prSet/>
      <dgm:spPr/>
      <dgm:t>
        <a:bodyPr/>
        <a:lstStyle/>
        <a:p>
          <a:endParaRPr lang="en-US"/>
        </a:p>
      </dgm:t>
    </dgm:pt>
    <dgm:pt modelId="{92669D0B-5FA0-4B4C-80AB-735015E2B29E}">
      <dgm:prSet/>
      <dgm:spPr/>
      <dgm:t>
        <a:bodyPr/>
        <a:lstStyle/>
        <a:p>
          <a:r>
            <a:rPr lang="en-US"/>
            <a:t>Minimizing</a:t>
          </a:r>
        </a:p>
      </dgm:t>
    </dgm:pt>
    <dgm:pt modelId="{9C5D41F1-7A51-4F1E-8288-137C33487D57}" type="parTrans" cxnId="{89E05936-7DD4-4114-8E4B-F44942E29713}">
      <dgm:prSet/>
      <dgm:spPr/>
      <dgm:t>
        <a:bodyPr/>
        <a:lstStyle/>
        <a:p>
          <a:endParaRPr lang="en-US"/>
        </a:p>
      </dgm:t>
    </dgm:pt>
    <dgm:pt modelId="{E51B2AA7-C450-4C67-A3C8-6E6CEF9323CC}" type="sibTrans" cxnId="{89E05936-7DD4-4114-8E4B-F44942E29713}">
      <dgm:prSet/>
      <dgm:spPr/>
      <dgm:t>
        <a:bodyPr/>
        <a:lstStyle/>
        <a:p>
          <a:endParaRPr lang="en-US"/>
        </a:p>
      </dgm:t>
    </dgm:pt>
    <dgm:pt modelId="{B082C5ED-1B46-4431-9CB7-C6D4C2C3B07A}">
      <dgm:prSet/>
      <dgm:spPr/>
      <dgm:t>
        <a:bodyPr/>
        <a:lstStyle/>
        <a:p>
          <a:r>
            <a:rPr lang="en-US"/>
            <a:t>Minimizing the costs of disaster response and recovery</a:t>
          </a:r>
        </a:p>
      </dgm:t>
    </dgm:pt>
    <dgm:pt modelId="{335B49AF-D19A-4489-8F07-7FA78D0DB1DC}" type="parTrans" cxnId="{75642828-0B33-4D9A-B98B-BE3EE0A6B892}">
      <dgm:prSet/>
      <dgm:spPr/>
      <dgm:t>
        <a:bodyPr/>
        <a:lstStyle/>
        <a:p>
          <a:endParaRPr lang="en-US"/>
        </a:p>
      </dgm:t>
    </dgm:pt>
    <dgm:pt modelId="{0A906BC7-AB97-4FE6-9F71-D0B127CDEBA8}" type="sibTrans" cxnId="{75642828-0B33-4D9A-B98B-BE3EE0A6B892}">
      <dgm:prSet/>
      <dgm:spPr/>
      <dgm:t>
        <a:bodyPr/>
        <a:lstStyle/>
        <a:p>
          <a:endParaRPr lang="en-US"/>
        </a:p>
      </dgm:t>
    </dgm:pt>
    <dgm:pt modelId="{FCA8CFA0-A700-4045-BD90-00D3BFDA8418}">
      <dgm:prSet/>
      <dgm:spPr/>
      <dgm:t>
        <a:bodyPr/>
        <a:lstStyle/>
        <a:p>
          <a:r>
            <a:rPr lang="en-US"/>
            <a:t>Saving</a:t>
          </a:r>
        </a:p>
      </dgm:t>
    </dgm:pt>
    <dgm:pt modelId="{7F2E88E4-A176-4320-A1C6-26EC8D1FF0D8}" type="parTrans" cxnId="{3460129C-142B-4125-B76B-BC7CC98C7C8F}">
      <dgm:prSet/>
      <dgm:spPr/>
      <dgm:t>
        <a:bodyPr/>
        <a:lstStyle/>
        <a:p>
          <a:endParaRPr lang="en-US"/>
        </a:p>
      </dgm:t>
    </dgm:pt>
    <dgm:pt modelId="{71C109DD-11BA-494A-9ED7-9C85DE99FADC}" type="sibTrans" cxnId="{3460129C-142B-4125-B76B-BC7CC98C7C8F}">
      <dgm:prSet/>
      <dgm:spPr/>
      <dgm:t>
        <a:bodyPr/>
        <a:lstStyle/>
        <a:p>
          <a:endParaRPr lang="en-US"/>
        </a:p>
      </dgm:t>
    </dgm:pt>
    <dgm:pt modelId="{DF6E3969-C63A-4188-BE65-6E3CD3692C18}">
      <dgm:prSet/>
      <dgm:spPr/>
      <dgm:t>
        <a:bodyPr/>
        <a:lstStyle/>
        <a:p>
          <a:r>
            <a:rPr lang="en-US"/>
            <a:t>Saving lives and money!</a:t>
          </a:r>
        </a:p>
      </dgm:t>
      <dgm:extLst>
        <a:ext uri="{E40237B7-FDA0-4F09-8148-C483321AD2D9}">
          <dgm14:cNvPr xmlns:dgm14="http://schemas.microsoft.com/office/drawing/2010/diagram" id="0" name="" descr="Description of Hazard Mitigation including:&#10;Providing increased level of protection that will reduce or eliminate risk&#10;Adapting to natural hazards&#10;Protecting people, structures and infrastructure from future hazards&#10;Maintaining consistency with resiliency and sustainability principles&#10;Minimizing the costs of disaster response and recovery&#10;Saving lives and money!&#10;"/>
        </a:ext>
      </dgm:extLst>
    </dgm:pt>
    <dgm:pt modelId="{D6F67A73-AF9F-4984-A44D-CE8D170755A8}" type="parTrans" cxnId="{525BE9F2-CDB5-4377-BE66-A4985021C9C3}">
      <dgm:prSet/>
      <dgm:spPr/>
      <dgm:t>
        <a:bodyPr/>
        <a:lstStyle/>
        <a:p>
          <a:endParaRPr lang="en-US"/>
        </a:p>
      </dgm:t>
    </dgm:pt>
    <dgm:pt modelId="{75F8A65B-9DA1-4AB6-991D-2479E506D261}" type="sibTrans" cxnId="{525BE9F2-CDB5-4377-BE66-A4985021C9C3}">
      <dgm:prSet/>
      <dgm:spPr/>
      <dgm:t>
        <a:bodyPr/>
        <a:lstStyle/>
        <a:p>
          <a:endParaRPr lang="en-US"/>
        </a:p>
      </dgm:t>
    </dgm:pt>
    <dgm:pt modelId="{CF83D3BD-1EC2-4E03-BC85-892FD8708308}" type="pres">
      <dgm:prSet presAssocID="{AF159D81-2551-4748-9D5C-F24F0F11AFA8}" presName="Name0" presStyleCnt="0">
        <dgm:presLayoutVars>
          <dgm:dir/>
          <dgm:animLvl val="lvl"/>
          <dgm:resizeHandles val="exact"/>
        </dgm:presLayoutVars>
      </dgm:prSet>
      <dgm:spPr/>
    </dgm:pt>
    <dgm:pt modelId="{C2C89C53-3CBA-49BA-8491-AC3320C285A8}" type="pres">
      <dgm:prSet presAssocID="{0A726DAE-9E02-4A65-9294-A1E235AE9BCA}" presName="composite" presStyleCnt="0"/>
      <dgm:spPr/>
    </dgm:pt>
    <dgm:pt modelId="{A5E0C89B-E2B2-4683-937D-FD0BCB36A8C1}" type="pres">
      <dgm:prSet presAssocID="{0A726DAE-9E02-4A65-9294-A1E235AE9BCA}" presName="parTx" presStyleLbl="alignNode1" presStyleIdx="0" presStyleCnt="6">
        <dgm:presLayoutVars>
          <dgm:chMax val="0"/>
          <dgm:chPref val="0"/>
        </dgm:presLayoutVars>
      </dgm:prSet>
      <dgm:spPr/>
    </dgm:pt>
    <dgm:pt modelId="{376946B5-8BC5-434D-965D-231384F252CB}" type="pres">
      <dgm:prSet presAssocID="{0A726DAE-9E02-4A65-9294-A1E235AE9BCA}" presName="desTx" presStyleLbl="alignAccFollowNode1" presStyleIdx="0" presStyleCnt="6">
        <dgm:presLayoutVars/>
      </dgm:prSet>
      <dgm:spPr/>
    </dgm:pt>
    <dgm:pt modelId="{9540C4F2-102D-47F1-8D51-5C414763BA0D}" type="pres">
      <dgm:prSet presAssocID="{23B5BD36-4F97-4D53-8E41-59271A7A014F}" presName="space" presStyleCnt="0"/>
      <dgm:spPr/>
    </dgm:pt>
    <dgm:pt modelId="{FD9F6307-2949-4BCD-B069-CAA76360B4C0}" type="pres">
      <dgm:prSet presAssocID="{1B5B36AB-1D08-462F-9277-E3E99B5D853A}" presName="composite" presStyleCnt="0"/>
      <dgm:spPr/>
    </dgm:pt>
    <dgm:pt modelId="{70AC9E88-3B66-47B8-9D1F-18905A24789A}" type="pres">
      <dgm:prSet presAssocID="{1B5B36AB-1D08-462F-9277-E3E99B5D853A}" presName="parTx" presStyleLbl="alignNode1" presStyleIdx="1" presStyleCnt="6">
        <dgm:presLayoutVars>
          <dgm:chMax val="0"/>
          <dgm:chPref val="0"/>
        </dgm:presLayoutVars>
      </dgm:prSet>
      <dgm:spPr/>
    </dgm:pt>
    <dgm:pt modelId="{2864AFF6-7A54-40FC-9D8E-214158B2AFF8}" type="pres">
      <dgm:prSet presAssocID="{1B5B36AB-1D08-462F-9277-E3E99B5D853A}" presName="desTx" presStyleLbl="alignAccFollowNode1" presStyleIdx="1" presStyleCnt="6">
        <dgm:presLayoutVars/>
      </dgm:prSet>
      <dgm:spPr/>
    </dgm:pt>
    <dgm:pt modelId="{5EF7477D-61DE-4E23-A7FB-29AFEE319055}" type="pres">
      <dgm:prSet presAssocID="{109C5C35-2F2B-401F-A36C-ACD71B9107A5}" presName="space" presStyleCnt="0"/>
      <dgm:spPr/>
    </dgm:pt>
    <dgm:pt modelId="{67F36B9C-8531-46F8-AA2A-3D73589C29F2}" type="pres">
      <dgm:prSet presAssocID="{B9636A69-571D-47E8-AF5E-22E64151441E}" presName="composite" presStyleCnt="0"/>
      <dgm:spPr/>
    </dgm:pt>
    <dgm:pt modelId="{53D133FE-D4B7-4A2F-8868-4907B1F86185}" type="pres">
      <dgm:prSet presAssocID="{B9636A69-571D-47E8-AF5E-22E64151441E}" presName="parTx" presStyleLbl="alignNode1" presStyleIdx="2" presStyleCnt="6">
        <dgm:presLayoutVars>
          <dgm:chMax val="0"/>
          <dgm:chPref val="0"/>
        </dgm:presLayoutVars>
      </dgm:prSet>
      <dgm:spPr/>
    </dgm:pt>
    <dgm:pt modelId="{F8F8A2FB-DC1B-4406-B3E5-D99AB6720648}" type="pres">
      <dgm:prSet presAssocID="{B9636A69-571D-47E8-AF5E-22E64151441E}" presName="desTx" presStyleLbl="alignAccFollowNode1" presStyleIdx="2" presStyleCnt="6">
        <dgm:presLayoutVars/>
      </dgm:prSet>
      <dgm:spPr/>
    </dgm:pt>
    <dgm:pt modelId="{FB6471C7-7FBB-439C-90FB-A2D3AD524769}" type="pres">
      <dgm:prSet presAssocID="{DFC83E05-927A-41AE-972B-DDA0B5898121}" presName="space" presStyleCnt="0"/>
      <dgm:spPr/>
    </dgm:pt>
    <dgm:pt modelId="{F366E9B8-1092-4740-84DE-1D2233CF5403}" type="pres">
      <dgm:prSet presAssocID="{7FB05490-6F4D-4F5E-8AA5-DDBC56D58EE8}" presName="composite" presStyleCnt="0"/>
      <dgm:spPr/>
    </dgm:pt>
    <dgm:pt modelId="{B54A7066-DCC9-4C0E-B8B7-CB01629B3EF5}" type="pres">
      <dgm:prSet presAssocID="{7FB05490-6F4D-4F5E-8AA5-DDBC56D58EE8}" presName="parTx" presStyleLbl="alignNode1" presStyleIdx="3" presStyleCnt="6">
        <dgm:presLayoutVars>
          <dgm:chMax val="0"/>
          <dgm:chPref val="0"/>
        </dgm:presLayoutVars>
      </dgm:prSet>
      <dgm:spPr/>
    </dgm:pt>
    <dgm:pt modelId="{5A78D0AA-43BD-4610-8E81-8D3216E9A455}" type="pres">
      <dgm:prSet presAssocID="{7FB05490-6F4D-4F5E-8AA5-DDBC56D58EE8}" presName="desTx" presStyleLbl="alignAccFollowNode1" presStyleIdx="3" presStyleCnt="6">
        <dgm:presLayoutVars/>
      </dgm:prSet>
      <dgm:spPr/>
    </dgm:pt>
    <dgm:pt modelId="{AE283382-E832-4361-BD16-7BFBD1E915CD}" type="pres">
      <dgm:prSet presAssocID="{8A6DF344-B6C3-4452-9651-D8D70F521ECE}" presName="space" presStyleCnt="0"/>
      <dgm:spPr/>
    </dgm:pt>
    <dgm:pt modelId="{165C29B0-4BA4-4F2C-A0F4-9FDC269EA483}" type="pres">
      <dgm:prSet presAssocID="{92669D0B-5FA0-4B4C-80AB-735015E2B29E}" presName="composite" presStyleCnt="0"/>
      <dgm:spPr/>
    </dgm:pt>
    <dgm:pt modelId="{1C24515F-EE15-451E-B3AC-C244E22AA3AD}" type="pres">
      <dgm:prSet presAssocID="{92669D0B-5FA0-4B4C-80AB-735015E2B29E}" presName="parTx" presStyleLbl="alignNode1" presStyleIdx="4" presStyleCnt="6">
        <dgm:presLayoutVars>
          <dgm:chMax val="0"/>
          <dgm:chPref val="0"/>
        </dgm:presLayoutVars>
      </dgm:prSet>
      <dgm:spPr/>
    </dgm:pt>
    <dgm:pt modelId="{D9C21E10-40BA-47C1-9493-E2327C1C1D0D}" type="pres">
      <dgm:prSet presAssocID="{92669D0B-5FA0-4B4C-80AB-735015E2B29E}" presName="desTx" presStyleLbl="alignAccFollowNode1" presStyleIdx="4" presStyleCnt="6">
        <dgm:presLayoutVars/>
      </dgm:prSet>
      <dgm:spPr/>
    </dgm:pt>
    <dgm:pt modelId="{AF0E2839-2885-49CF-A11D-FBBF15ABFDEB}" type="pres">
      <dgm:prSet presAssocID="{E51B2AA7-C450-4C67-A3C8-6E6CEF9323CC}" presName="space" presStyleCnt="0"/>
      <dgm:spPr/>
    </dgm:pt>
    <dgm:pt modelId="{E9143969-13FF-45E2-B423-2DEEB0BA9FC2}" type="pres">
      <dgm:prSet presAssocID="{FCA8CFA0-A700-4045-BD90-00D3BFDA8418}" presName="composite" presStyleCnt="0"/>
      <dgm:spPr/>
    </dgm:pt>
    <dgm:pt modelId="{A19ADDCF-BD87-4C31-89B6-E72B577D7763}" type="pres">
      <dgm:prSet presAssocID="{FCA8CFA0-A700-4045-BD90-00D3BFDA8418}" presName="parTx" presStyleLbl="alignNode1" presStyleIdx="5" presStyleCnt="6">
        <dgm:presLayoutVars>
          <dgm:chMax val="0"/>
          <dgm:chPref val="0"/>
        </dgm:presLayoutVars>
      </dgm:prSet>
      <dgm:spPr/>
    </dgm:pt>
    <dgm:pt modelId="{7435743D-9503-4C82-B2BA-3799FEB930B0}" type="pres">
      <dgm:prSet presAssocID="{FCA8CFA0-A700-4045-BD90-00D3BFDA8418}" presName="desTx" presStyleLbl="alignAccFollowNode1" presStyleIdx="5" presStyleCnt="6">
        <dgm:presLayoutVars/>
      </dgm:prSet>
      <dgm:spPr/>
    </dgm:pt>
  </dgm:ptLst>
  <dgm:cxnLst>
    <dgm:cxn modelId="{72EE1610-8552-4398-A722-E8404D80B616}" type="presOf" srcId="{7FB05490-6F4D-4F5E-8AA5-DDBC56D58EE8}" destId="{B54A7066-DCC9-4C0E-B8B7-CB01629B3EF5}" srcOrd="0" destOrd="0" presId="urn:microsoft.com/office/officeart/2016/7/layout/HorizontalActionList"/>
    <dgm:cxn modelId="{75642828-0B33-4D9A-B98B-BE3EE0A6B892}" srcId="{92669D0B-5FA0-4B4C-80AB-735015E2B29E}" destId="{B082C5ED-1B46-4431-9CB7-C6D4C2C3B07A}" srcOrd="0" destOrd="0" parTransId="{335B49AF-D19A-4489-8F07-7FA78D0DB1DC}" sibTransId="{0A906BC7-AB97-4FE6-9F71-D0B127CDEBA8}"/>
    <dgm:cxn modelId="{89E05936-7DD4-4114-8E4B-F44942E29713}" srcId="{AF159D81-2551-4748-9D5C-F24F0F11AFA8}" destId="{92669D0B-5FA0-4B4C-80AB-735015E2B29E}" srcOrd="4" destOrd="0" parTransId="{9C5D41F1-7A51-4F1E-8288-137C33487D57}" sibTransId="{E51B2AA7-C450-4C67-A3C8-6E6CEF9323CC}"/>
    <dgm:cxn modelId="{0E05035E-D32D-444D-B436-6D5BBA93A8D6}" srcId="{AF159D81-2551-4748-9D5C-F24F0F11AFA8}" destId="{B9636A69-571D-47E8-AF5E-22E64151441E}" srcOrd="2" destOrd="0" parTransId="{A0AADC68-0BB3-4861-8F02-4F45E9C5FE5B}" sibTransId="{DFC83E05-927A-41AE-972B-DDA0B5898121}"/>
    <dgm:cxn modelId="{5C082461-B306-4BBC-B032-275B92234523}" type="presOf" srcId="{FCA8CFA0-A700-4045-BD90-00D3BFDA8418}" destId="{A19ADDCF-BD87-4C31-89B6-E72B577D7763}" srcOrd="0" destOrd="0" presId="urn:microsoft.com/office/officeart/2016/7/layout/HorizontalActionList"/>
    <dgm:cxn modelId="{C68F516B-AC60-40D9-BE2D-23FCDC029DE6}" type="presOf" srcId="{AF159D81-2551-4748-9D5C-F24F0F11AFA8}" destId="{CF83D3BD-1EC2-4E03-BC85-892FD8708308}" srcOrd="0" destOrd="0" presId="urn:microsoft.com/office/officeart/2016/7/layout/HorizontalActionList"/>
    <dgm:cxn modelId="{8DF87774-9C66-4800-A100-71360F4E52E0}" srcId="{AF159D81-2551-4748-9D5C-F24F0F11AFA8}" destId="{0A726DAE-9E02-4A65-9294-A1E235AE9BCA}" srcOrd="0" destOrd="0" parTransId="{DF243518-84E4-4A9A-8F46-D0278EF85A09}" sibTransId="{23B5BD36-4F97-4D53-8E41-59271A7A014F}"/>
    <dgm:cxn modelId="{DCC50781-21CD-4F92-9BA6-C1C0156361C3}" type="presOf" srcId="{C39187AD-03CB-403D-AB44-F93B729ADF49}" destId="{2864AFF6-7A54-40FC-9D8E-214158B2AFF8}" srcOrd="0" destOrd="0" presId="urn:microsoft.com/office/officeart/2016/7/layout/HorizontalActionList"/>
    <dgm:cxn modelId="{D2008784-1042-4C29-90E0-EFBFD54F7E63}" srcId="{7FB05490-6F4D-4F5E-8AA5-DDBC56D58EE8}" destId="{325EB3B7-932C-4403-8494-FC0A24FCD76F}" srcOrd="0" destOrd="0" parTransId="{C40617A8-A6A2-42F1-80F4-40DAAAC7409F}" sibTransId="{42402744-2344-41B8-BFE1-2CE3401E6DA8}"/>
    <dgm:cxn modelId="{66C55890-2DFF-4006-85E1-105B8E5179C2}" srcId="{0A726DAE-9E02-4A65-9294-A1E235AE9BCA}" destId="{611E52FB-6EDA-4675-BBC0-511BB2D03979}" srcOrd="0" destOrd="0" parTransId="{94A54AD6-C789-4A27-ACB2-D6671B2D331A}" sibTransId="{4E8F6B50-2845-4BB0-8046-87051B21A703}"/>
    <dgm:cxn modelId="{19093595-1276-4765-95B5-D8D747303EAF}" srcId="{AF159D81-2551-4748-9D5C-F24F0F11AFA8}" destId="{1B5B36AB-1D08-462F-9277-E3E99B5D853A}" srcOrd="1" destOrd="0" parTransId="{30464E8B-81D4-4DA6-A5C4-CAF8356F18AB}" sibTransId="{109C5C35-2F2B-401F-A36C-ACD71B9107A5}"/>
    <dgm:cxn modelId="{3460129C-142B-4125-B76B-BC7CC98C7C8F}" srcId="{AF159D81-2551-4748-9D5C-F24F0F11AFA8}" destId="{FCA8CFA0-A700-4045-BD90-00D3BFDA8418}" srcOrd="5" destOrd="0" parTransId="{7F2E88E4-A176-4320-A1C6-26EC8D1FF0D8}" sibTransId="{71C109DD-11BA-494A-9ED7-9C85DE99FADC}"/>
    <dgm:cxn modelId="{CDC7D6AC-243E-4D25-B76E-AF3F43B9C85A}" type="presOf" srcId="{92669D0B-5FA0-4B4C-80AB-735015E2B29E}" destId="{1C24515F-EE15-451E-B3AC-C244E22AA3AD}" srcOrd="0" destOrd="0" presId="urn:microsoft.com/office/officeart/2016/7/layout/HorizontalActionList"/>
    <dgm:cxn modelId="{9BEC98B3-2BCE-4D5F-B44E-43C34CB9B6C2}" srcId="{AF159D81-2551-4748-9D5C-F24F0F11AFA8}" destId="{7FB05490-6F4D-4F5E-8AA5-DDBC56D58EE8}" srcOrd="3" destOrd="0" parTransId="{B103010B-67DC-4816-88DE-9F6995BC0FC0}" sibTransId="{8A6DF344-B6C3-4452-9651-D8D70F521ECE}"/>
    <dgm:cxn modelId="{199C0ABB-C06C-467F-9B03-36128B45C3B1}" srcId="{B9636A69-571D-47E8-AF5E-22E64151441E}" destId="{7C9E071F-80D7-4388-A5CD-C94F936DB725}" srcOrd="0" destOrd="0" parTransId="{F82E2CD5-6CDF-4656-9DA3-47F654E8743C}" sibTransId="{94E75D1A-3CD6-4F42-BA66-5F774DE3FF54}"/>
    <dgm:cxn modelId="{49F439C3-398A-49CD-8068-43E11548719E}" type="presOf" srcId="{611E52FB-6EDA-4675-BBC0-511BB2D03979}" destId="{376946B5-8BC5-434D-965D-231384F252CB}" srcOrd="0" destOrd="0" presId="urn:microsoft.com/office/officeart/2016/7/layout/HorizontalActionList"/>
    <dgm:cxn modelId="{C056CFCB-400F-459A-9BE8-B0FDC66555B4}" type="presOf" srcId="{325EB3B7-932C-4403-8494-FC0A24FCD76F}" destId="{5A78D0AA-43BD-4610-8E81-8D3216E9A455}" srcOrd="0" destOrd="0" presId="urn:microsoft.com/office/officeart/2016/7/layout/HorizontalActionList"/>
    <dgm:cxn modelId="{028B0CD1-FD1D-4C58-8B4D-C65B6C91C8FA}" type="presOf" srcId="{0A726DAE-9E02-4A65-9294-A1E235AE9BCA}" destId="{A5E0C89B-E2B2-4683-937D-FD0BCB36A8C1}" srcOrd="0" destOrd="0" presId="urn:microsoft.com/office/officeart/2016/7/layout/HorizontalActionList"/>
    <dgm:cxn modelId="{B9EC7FD3-4B87-4BA9-8CC8-0D7432D6BE23}" type="presOf" srcId="{B9636A69-571D-47E8-AF5E-22E64151441E}" destId="{53D133FE-D4B7-4A2F-8868-4907B1F86185}" srcOrd="0" destOrd="0" presId="urn:microsoft.com/office/officeart/2016/7/layout/HorizontalActionList"/>
    <dgm:cxn modelId="{E2FE46E4-5CF9-4A6F-B0A9-F7BC33C43464}" srcId="{1B5B36AB-1D08-462F-9277-E3E99B5D853A}" destId="{C39187AD-03CB-403D-AB44-F93B729ADF49}" srcOrd="0" destOrd="0" parTransId="{C41ADE9E-80FA-48D3-8D52-3A6A6853A6B4}" sibTransId="{E6FF0A0D-A91D-4F0A-9720-894D06C2F52E}"/>
    <dgm:cxn modelId="{525BE9F2-CDB5-4377-BE66-A4985021C9C3}" srcId="{FCA8CFA0-A700-4045-BD90-00D3BFDA8418}" destId="{DF6E3969-C63A-4188-BE65-6E3CD3692C18}" srcOrd="0" destOrd="0" parTransId="{D6F67A73-AF9F-4984-A44D-CE8D170755A8}" sibTransId="{75F8A65B-9DA1-4AB6-991D-2479E506D261}"/>
    <dgm:cxn modelId="{EA53D9F4-7E51-4F2F-8EDE-DE03CEEAB3D7}" type="presOf" srcId="{1B5B36AB-1D08-462F-9277-E3E99B5D853A}" destId="{70AC9E88-3B66-47B8-9D1F-18905A24789A}" srcOrd="0" destOrd="0" presId="urn:microsoft.com/office/officeart/2016/7/layout/HorizontalActionList"/>
    <dgm:cxn modelId="{F17C0CF5-0BFB-4799-ADEF-1DBBC7CE0F9C}" type="presOf" srcId="{7C9E071F-80D7-4388-A5CD-C94F936DB725}" destId="{F8F8A2FB-DC1B-4406-B3E5-D99AB6720648}" srcOrd="0" destOrd="0" presId="urn:microsoft.com/office/officeart/2016/7/layout/HorizontalActionList"/>
    <dgm:cxn modelId="{B55A8CF8-25DA-4730-80A6-9D353C861A6A}" type="presOf" srcId="{DF6E3969-C63A-4188-BE65-6E3CD3692C18}" destId="{7435743D-9503-4C82-B2BA-3799FEB930B0}" srcOrd="0" destOrd="0" presId="urn:microsoft.com/office/officeart/2016/7/layout/HorizontalActionList"/>
    <dgm:cxn modelId="{834FC7F8-EAAD-47B5-B0F3-CC170D647A84}" type="presOf" srcId="{B082C5ED-1B46-4431-9CB7-C6D4C2C3B07A}" destId="{D9C21E10-40BA-47C1-9493-E2327C1C1D0D}" srcOrd="0" destOrd="0" presId="urn:microsoft.com/office/officeart/2016/7/layout/HorizontalActionList"/>
    <dgm:cxn modelId="{195ACAB4-87F6-42C2-AC8D-35737D9B4849}" type="presParOf" srcId="{CF83D3BD-1EC2-4E03-BC85-892FD8708308}" destId="{C2C89C53-3CBA-49BA-8491-AC3320C285A8}" srcOrd="0" destOrd="0" presId="urn:microsoft.com/office/officeart/2016/7/layout/HorizontalActionList"/>
    <dgm:cxn modelId="{2D222530-AA01-418D-BC8D-601E25AACD43}" type="presParOf" srcId="{C2C89C53-3CBA-49BA-8491-AC3320C285A8}" destId="{A5E0C89B-E2B2-4683-937D-FD0BCB36A8C1}" srcOrd="0" destOrd="0" presId="urn:microsoft.com/office/officeart/2016/7/layout/HorizontalActionList"/>
    <dgm:cxn modelId="{31D053B1-986A-4A9F-8659-03BEF669F07D}" type="presParOf" srcId="{C2C89C53-3CBA-49BA-8491-AC3320C285A8}" destId="{376946B5-8BC5-434D-965D-231384F252CB}" srcOrd="1" destOrd="0" presId="urn:microsoft.com/office/officeart/2016/7/layout/HorizontalActionList"/>
    <dgm:cxn modelId="{4F8A8352-E433-427F-9387-DA8CB7827778}" type="presParOf" srcId="{CF83D3BD-1EC2-4E03-BC85-892FD8708308}" destId="{9540C4F2-102D-47F1-8D51-5C414763BA0D}" srcOrd="1" destOrd="0" presId="urn:microsoft.com/office/officeart/2016/7/layout/HorizontalActionList"/>
    <dgm:cxn modelId="{88475420-CB4A-4E8F-906E-FF97C6B2479D}" type="presParOf" srcId="{CF83D3BD-1EC2-4E03-BC85-892FD8708308}" destId="{FD9F6307-2949-4BCD-B069-CAA76360B4C0}" srcOrd="2" destOrd="0" presId="urn:microsoft.com/office/officeart/2016/7/layout/HorizontalActionList"/>
    <dgm:cxn modelId="{FD4254A2-0F50-406E-990F-644A929C3C13}" type="presParOf" srcId="{FD9F6307-2949-4BCD-B069-CAA76360B4C0}" destId="{70AC9E88-3B66-47B8-9D1F-18905A24789A}" srcOrd="0" destOrd="0" presId="urn:microsoft.com/office/officeart/2016/7/layout/HorizontalActionList"/>
    <dgm:cxn modelId="{8E9019E1-C92B-4C46-BC9B-4484191DCEA3}" type="presParOf" srcId="{FD9F6307-2949-4BCD-B069-CAA76360B4C0}" destId="{2864AFF6-7A54-40FC-9D8E-214158B2AFF8}" srcOrd="1" destOrd="0" presId="urn:microsoft.com/office/officeart/2016/7/layout/HorizontalActionList"/>
    <dgm:cxn modelId="{56BD510C-20AE-4646-BD60-F9C94307F837}" type="presParOf" srcId="{CF83D3BD-1EC2-4E03-BC85-892FD8708308}" destId="{5EF7477D-61DE-4E23-A7FB-29AFEE319055}" srcOrd="3" destOrd="0" presId="urn:microsoft.com/office/officeart/2016/7/layout/HorizontalActionList"/>
    <dgm:cxn modelId="{F0FB3BFB-9145-40B3-9C6C-699EBA788604}" type="presParOf" srcId="{CF83D3BD-1EC2-4E03-BC85-892FD8708308}" destId="{67F36B9C-8531-46F8-AA2A-3D73589C29F2}" srcOrd="4" destOrd="0" presId="urn:microsoft.com/office/officeart/2016/7/layout/HorizontalActionList"/>
    <dgm:cxn modelId="{66E2F414-A9B6-4DC0-ADA0-8DF19E33ED73}" type="presParOf" srcId="{67F36B9C-8531-46F8-AA2A-3D73589C29F2}" destId="{53D133FE-D4B7-4A2F-8868-4907B1F86185}" srcOrd="0" destOrd="0" presId="urn:microsoft.com/office/officeart/2016/7/layout/HorizontalActionList"/>
    <dgm:cxn modelId="{F432279D-991D-4CB0-BB0A-D116CCE33179}" type="presParOf" srcId="{67F36B9C-8531-46F8-AA2A-3D73589C29F2}" destId="{F8F8A2FB-DC1B-4406-B3E5-D99AB6720648}" srcOrd="1" destOrd="0" presId="urn:microsoft.com/office/officeart/2016/7/layout/HorizontalActionList"/>
    <dgm:cxn modelId="{D535E23E-3CAF-4496-9AE0-4268C6FDB817}" type="presParOf" srcId="{CF83D3BD-1EC2-4E03-BC85-892FD8708308}" destId="{FB6471C7-7FBB-439C-90FB-A2D3AD524769}" srcOrd="5" destOrd="0" presId="urn:microsoft.com/office/officeart/2016/7/layout/HorizontalActionList"/>
    <dgm:cxn modelId="{32C135B5-480F-462C-AB14-8B70C695D85C}" type="presParOf" srcId="{CF83D3BD-1EC2-4E03-BC85-892FD8708308}" destId="{F366E9B8-1092-4740-84DE-1D2233CF5403}" srcOrd="6" destOrd="0" presId="urn:microsoft.com/office/officeart/2016/7/layout/HorizontalActionList"/>
    <dgm:cxn modelId="{C4FD3B59-84F1-42A7-89B3-A431D789A214}" type="presParOf" srcId="{F366E9B8-1092-4740-84DE-1D2233CF5403}" destId="{B54A7066-DCC9-4C0E-B8B7-CB01629B3EF5}" srcOrd="0" destOrd="0" presId="urn:microsoft.com/office/officeart/2016/7/layout/HorizontalActionList"/>
    <dgm:cxn modelId="{E639A904-F7DA-42A2-ADDF-3E6608EAB660}" type="presParOf" srcId="{F366E9B8-1092-4740-84DE-1D2233CF5403}" destId="{5A78D0AA-43BD-4610-8E81-8D3216E9A455}" srcOrd="1" destOrd="0" presId="urn:microsoft.com/office/officeart/2016/7/layout/HorizontalActionList"/>
    <dgm:cxn modelId="{757B9775-754B-4F77-85BA-134A0C1938A7}" type="presParOf" srcId="{CF83D3BD-1EC2-4E03-BC85-892FD8708308}" destId="{AE283382-E832-4361-BD16-7BFBD1E915CD}" srcOrd="7" destOrd="0" presId="urn:microsoft.com/office/officeart/2016/7/layout/HorizontalActionList"/>
    <dgm:cxn modelId="{B1FC38EA-F323-4BB9-9488-B0FC1CF5A403}" type="presParOf" srcId="{CF83D3BD-1EC2-4E03-BC85-892FD8708308}" destId="{165C29B0-4BA4-4F2C-A0F4-9FDC269EA483}" srcOrd="8" destOrd="0" presId="urn:microsoft.com/office/officeart/2016/7/layout/HorizontalActionList"/>
    <dgm:cxn modelId="{21855D2D-7E32-4323-8B10-C6701418123A}" type="presParOf" srcId="{165C29B0-4BA4-4F2C-A0F4-9FDC269EA483}" destId="{1C24515F-EE15-451E-B3AC-C244E22AA3AD}" srcOrd="0" destOrd="0" presId="urn:microsoft.com/office/officeart/2016/7/layout/HorizontalActionList"/>
    <dgm:cxn modelId="{0A38933A-5FE8-47B2-9490-34B665D2DF68}" type="presParOf" srcId="{165C29B0-4BA4-4F2C-A0F4-9FDC269EA483}" destId="{D9C21E10-40BA-47C1-9493-E2327C1C1D0D}" srcOrd="1" destOrd="0" presId="urn:microsoft.com/office/officeart/2016/7/layout/HorizontalActionList"/>
    <dgm:cxn modelId="{22A0691C-9E46-442D-9153-2214D6487788}" type="presParOf" srcId="{CF83D3BD-1EC2-4E03-BC85-892FD8708308}" destId="{AF0E2839-2885-49CF-A11D-FBBF15ABFDEB}" srcOrd="9" destOrd="0" presId="urn:microsoft.com/office/officeart/2016/7/layout/HorizontalActionList"/>
    <dgm:cxn modelId="{B9BB5758-8A61-40EF-AF65-C7989A4F170F}" type="presParOf" srcId="{CF83D3BD-1EC2-4E03-BC85-892FD8708308}" destId="{E9143969-13FF-45E2-B423-2DEEB0BA9FC2}" srcOrd="10" destOrd="0" presId="urn:microsoft.com/office/officeart/2016/7/layout/HorizontalActionList"/>
    <dgm:cxn modelId="{8B8F5216-E729-4307-AB4D-5F393B5750FF}" type="presParOf" srcId="{E9143969-13FF-45E2-B423-2DEEB0BA9FC2}" destId="{A19ADDCF-BD87-4C31-89B6-E72B577D7763}" srcOrd="0" destOrd="0" presId="urn:microsoft.com/office/officeart/2016/7/layout/HorizontalActionList"/>
    <dgm:cxn modelId="{EEBED3C7-6D53-4666-8A4E-4199044B60A1}" type="presParOf" srcId="{E9143969-13FF-45E2-B423-2DEEB0BA9FC2}" destId="{7435743D-9503-4C82-B2BA-3799FEB930B0}"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F9FB5-741F-4550-98F4-C83A7C320255}">
      <dsp:nvSpPr>
        <dsp:cNvPr id="0" name=""/>
        <dsp:cNvSpPr/>
      </dsp:nvSpPr>
      <dsp:spPr>
        <a:xfrm>
          <a:off x="0" y="794"/>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AAD7A-397A-4415-ABA7-8DD3BECA9095}">
      <dsp:nvSpPr>
        <dsp:cNvPr id="0" name=""/>
        <dsp:cNvSpPr/>
      </dsp:nvSpPr>
      <dsp:spPr>
        <a:xfrm>
          <a:off x="0" y="794"/>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rPr>
            <a:t>FFIO Updates</a:t>
          </a:r>
        </a:p>
      </dsp:txBody>
      <dsp:txXfrm>
        <a:off x="0" y="794"/>
        <a:ext cx="6974840" cy="1300742"/>
      </dsp:txXfrm>
    </dsp:sp>
    <dsp:sp modelId="{2411DE6E-CF78-47EA-9BF5-94445ACB0F08}">
      <dsp:nvSpPr>
        <dsp:cNvPr id="0" name=""/>
        <dsp:cNvSpPr/>
      </dsp:nvSpPr>
      <dsp:spPr>
        <a:xfrm>
          <a:off x="0" y="1301536"/>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CD701-AA31-476C-ADC3-F88B5069FCE9}">
      <dsp:nvSpPr>
        <dsp:cNvPr id="0" name=""/>
        <dsp:cNvSpPr/>
      </dsp:nvSpPr>
      <dsp:spPr>
        <a:xfrm>
          <a:off x="0" y="1301536"/>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rPr>
            <a:t>Open Funding Opportunities</a:t>
          </a:r>
        </a:p>
      </dsp:txBody>
      <dsp:txXfrm>
        <a:off x="0" y="1301536"/>
        <a:ext cx="6974840" cy="1300742"/>
      </dsp:txXfrm>
    </dsp:sp>
    <dsp:sp modelId="{AF33040D-5115-42E0-97F9-672AA177C30A}">
      <dsp:nvSpPr>
        <dsp:cNvPr id="0" name=""/>
        <dsp:cNvSpPr/>
      </dsp:nvSpPr>
      <dsp:spPr>
        <a:xfrm>
          <a:off x="0" y="2602279"/>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999F5F-DFA2-492A-9FD5-F1E497DDF5F5}">
      <dsp:nvSpPr>
        <dsp:cNvPr id="0" name=""/>
        <dsp:cNvSpPr/>
      </dsp:nvSpPr>
      <dsp:spPr>
        <a:xfrm>
          <a:off x="0" y="2602279"/>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latin typeface="+mn-lt"/>
              <a:ea typeface="+mn-lt"/>
              <a:cs typeface="+mn-lt"/>
            </a:rPr>
            <a:t>Safe Streets and Roads for All Update - MassDOT</a:t>
          </a:r>
        </a:p>
      </dsp:txBody>
      <dsp:txXfrm>
        <a:off x="0" y="2602279"/>
        <a:ext cx="6974840" cy="1300742"/>
      </dsp:txXfrm>
    </dsp:sp>
    <dsp:sp modelId="{8B5F0AC1-198F-460B-BBF5-66555BB1BF1B}">
      <dsp:nvSpPr>
        <dsp:cNvPr id="0" name=""/>
        <dsp:cNvSpPr/>
      </dsp:nvSpPr>
      <dsp:spPr>
        <a:xfrm>
          <a:off x="0" y="3903022"/>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BAA319-2E77-42CA-A7EE-A850B49F1396}">
      <dsp:nvSpPr>
        <dsp:cNvPr id="0" name=""/>
        <dsp:cNvSpPr/>
      </dsp:nvSpPr>
      <dsp:spPr>
        <a:xfrm>
          <a:off x="0" y="3903022"/>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latin typeface="+mn-lt"/>
            </a:rPr>
            <a:t>Building Resilient Infrastructure and Communities Program - MEMA</a:t>
          </a:r>
        </a:p>
      </dsp:txBody>
      <dsp:txXfrm>
        <a:off x="0" y="3903022"/>
        <a:ext cx="6974840" cy="1300742"/>
      </dsp:txXfrm>
    </dsp:sp>
    <dsp:sp modelId="{54B84707-A942-4987-9073-A8A74783F4B8}">
      <dsp:nvSpPr>
        <dsp:cNvPr id="0" name=""/>
        <dsp:cNvSpPr/>
      </dsp:nvSpPr>
      <dsp:spPr>
        <a:xfrm>
          <a:off x="0" y="5203765"/>
          <a:ext cx="69748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BAC1E7-87E1-4AF0-9301-BCAF1B9888DA}">
      <dsp:nvSpPr>
        <dsp:cNvPr id="0" name=""/>
        <dsp:cNvSpPr/>
      </dsp:nvSpPr>
      <dsp:spPr>
        <a:xfrm>
          <a:off x="0" y="5203765"/>
          <a:ext cx="6974840" cy="13007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rPr>
            <a:t>Q&amp;A</a:t>
          </a:r>
          <a:endParaRPr lang="en-US" sz="2800" kern="1200"/>
        </a:p>
      </dsp:txBody>
      <dsp:txXfrm>
        <a:off x="0" y="5203765"/>
        <a:ext cx="6974840" cy="13007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0C89B-E2B2-4683-937D-FD0BCB36A8C1}">
      <dsp:nvSpPr>
        <dsp:cNvPr id="0" name=""/>
        <dsp:cNvSpPr/>
      </dsp:nvSpPr>
      <dsp:spPr>
        <a:xfrm>
          <a:off x="11316" y="202571"/>
          <a:ext cx="1268478" cy="3805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238" tIns="100238" rIns="100238" bIns="100238" numCol="1" spcCol="1270" anchor="ctr" anchorCtr="0">
          <a:noAutofit/>
        </a:bodyPr>
        <a:lstStyle/>
        <a:p>
          <a:pPr marL="0" lvl="0" indent="0" algn="ctr" defTabSz="622300">
            <a:lnSpc>
              <a:spcPct val="90000"/>
            </a:lnSpc>
            <a:spcBef>
              <a:spcPct val="0"/>
            </a:spcBef>
            <a:spcAft>
              <a:spcPct val="35000"/>
            </a:spcAft>
            <a:buNone/>
          </a:pPr>
          <a:r>
            <a:rPr lang="en-US" sz="1400" kern="1200"/>
            <a:t>Providing</a:t>
          </a:r>
        </a:p>
      </dsp:txBody>
      <dsp:txXfrm>
        <a:off x="11316" y="202571"/>
        <a:ext cx="1268478" cy="380543"/>
      </dsp:txXfrm>
    </dsp:sp>
    <dsp:sp modelId="{376946B5-8BC5-434D-965D-231384F252CB}">
      <dsp:nvSpPr>
        <dsp:cNvPr id="0" name=""/>
        <dsp:cNvSpPr/>
      </dsp:nvSpPr>
      <dsp:spPr>
        <a:xfrm>
          <a:off x="11316" y="583115"/>
          <a:ext cx="1268478" cy="118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297" tIns="125297" rIns="125297" bIns="125297" numCol="1" spcCol="1270" anchor="t" anchorCtr="0">
          <a:noAutofit/>
        </a:bodyPr>
        <a:lstStyle/>
        <a:p>
          <a:pPr marL="0" lvl="0" indent="0" algn="l" defTabSz="488950">
            <a:lnSpc>
              <a:spcPct val="90000"/>
            </a:lnSpc>
            <a:spcBef>
              <a:spcPct val="0"/>
            </a:spcBef>
            <a:spcAft>
              <a:spcPct val="35000"/>
            </a:spcAft>
            <a:buNone/>
          </a:pPr>
          <a:r>
            <a:rPr lang="en-US" sz="1100" kern="1200"/>
            <a:t>Providing increased level of protection that will reduce or eliminate risk</a:t>
          </a:r>
        </a:p>
      </dsp:txBody>
      <dsp:txXfrm>
        <a:off x="11316" y="583115"/>
        <a:ext cx="1268478" cy="1188565"/>
      </dsp:txXfrm>
    </dsp:sp>
    <dsp:sp modelId="{70AC9E88-3B66-47B8-9D1F-18905A24789A}">
      <dsp:nvSpPr>
        <dsp:cNvPr id="0" name=""/>
        <dsp:cNvSpPr/>
      </dsp:nvSpPr>
      <dsp:spPr>
        <a:xfrm>
          <a:off x="1387584" y="202571"/>
          <a:ext cx="1268478" cy="3805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238" tIns="100238" rIns="100238" bIns="100238" numCol="1" spcCol="1270" anchor="ctr" anchorCtr="0">
          <a:noAutofit/>
        </a:bodyPr>
        <a:lstStyle/>
        <a:p>
          <a:pPr marL="0" lvl="0" indent="0" algn="ctr" defTabSz="622300">
            <a:lnSpc>
              <a:spcPct val="90000"/>
            </a:lnSpc>
            <a:spcBef>
              <a:spcPct val="0"/>
            </a:spcBef>
            <a:spcAft>
              <a:spcPct val="35000"/>
            </a:spcAft>
            <a:buNone/>
          </a:pPr>
          <a:r>
            <a:rPr lang="en-US" sz="1400" kern="1200"/>
            <a:t>Adapting</a:t>
          </a:r>
        </a:p>
      </dsp:txBody>
      <dsp:txXfrm>
        <a:off x="1387584" y="202571"/>
        <a:ext cx="1268478" cy="380543"/>
      </dsp:txXfrm>
    </dsp:sp>
    <dsp:sp modelId="{2864AFF6-7A54-40FC-9D8E-214158B2AFF8}">
      <dsp:nvSpPr>
        <dsp:cNvPr id="0" name=""/>
        <dsp:cNvSpPr/>
      </dsp:nvSpPr>
      <dsp:spPr>
        <a:xfrm>
          <a:off x="1387584" y="583115"/>
          <a:ext cx="1268478" cy="118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297" tIns="125297" rIns="125297" bIns="125297" numCol="1" spcCol="1270" anchor="t" anchorCtr="0">
          <a:noAutofit/>
        </a:bodyPr>
        <a:lstStyle/>
        <a:p>
          <a:pPr marL="0" lvl="0" indent="0" algn="l" defTabSz="488950">
            <a:lnSpc>
              <a:spcPct val="90000"/>
            </a:lnSpc>
            <a:spcBef>
              <a:spcPct val="0"/>
            </a:spcBef>
            <a:spcAft>
              <a:spcPct val="35000"/>
            </a:spcAft>
            <a:buNone/>
          </a:pPr>
          <a:r>
            <a:rPr lang="en-US" sz="1100" kern="1200"/>
            <a:t>Adapting to natural hazards</a:t>
          </a:r>
        </a:p>
      </dsp:txBody>
      <dsp:txXfrm>
        <a:off x="1387584" y="583115"/>
        <a:ext cx="1268478" cy="1188565"/>
      </dsp:txXfrm>
    </dsp:sp>
    <dsp:sp modelId="{53D133FE-D4B7-4A2F-8868-4907B1F86185}">
      <dsp:nvSpPr>
        <dsp:cNvPr id="0" name=""/>
        <dsp:cNvSpPr/>
      </dsp:nvSpPr>
      <dsp:spPr>
        <a:xfrm>
          <a:off x="2763851" y="202571"/>
          <a:ext cx="1268478" cy="3805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238" tIns="100238" rIns="100238" bIns="100238" numCol="1" spcCol="1270" anchor="ctr" anchorCtr="0">
          <a:noAutofit/>
        </a:bodyPr>
        <a:lstStyle/>
        <a:p>
          <a:pPr marL="0" lvl="0" indent="0" algn="ctr" defTabSz="622300">
            <a:lnSpc>
              <a:spcPct val="90000"/>
            </a:lnSpc>
            <a:spcBef>
              <a:spcPct val="0"/>
            </a:spcBef>
            <a:spcAft>
              <a:spcPct val="35000"/>
            </a:spcAft>
            <a:buNone/>
          </a:pPr>
          <a:r>
            <a:rPr lang="en-US" sz="1400" kern="1200"/>
            <a:t>Protecting</a:t>
          </a:r>
        </a:p>
      </dsp:txBody>
      <dsp:txXfrm>
        <a:off x="2763851" y="202571"/>
        <a:ext cx="1268478" cy="380543"/>
      </dsp:txXfrm>
    </dsp:sp>
    <dsp:sp modelId="{F8F8A2FB-DC1B-4406-B3E5-D99AB6720648}">
      <dsp:nvSpPr>
        <dsp:cNvPr id="0" name=""/>
        <dsp:cNvSpPr/>
      </dsp:nvSpPr>
      <dsp:spPr>
        <a:xfrm>
          <a:off x="2763851" y="583115"/>
          <a:ext cx="1268478" cy="118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297" tIns="125297" rIns="125297" bIns="125297" numCol="1" spcCol="1270" anchor="t" anchorCtr="0">
          <a:noAutofit/>
        </a:bodyPr>
        <a:lstStyle/>
        <a:p>
          <a:pPr marL="0" lvl="0" indent="0" algn="l" defTabSz="488950">
            <a:lnSpc>
              <a:spcPct val="90000"/>
            </a:lnSpc>
            <a:spcBef>
              <a:spcPct val="0"/>
            </a:spcBef>
            <a:spcAft>
              <a:spcPct val="35000"/>
            </a:spcAft>
            <a:buNone/>
          </a:pPr>
          <a:r>
            <a:rPr lang="en-US" sz="1100" kern="1200"/>
            <a:t>Protecting people, structures and infrastructure from future hazards</a:t>
          </a:r>
        </a:p>
      </dsp:txBody>
      <dsp:txXfrm>
        <a:off x="2763851" y="583115"/>
        <a:ext cx="1268478" cy="1188565"/>
      </dsp:txXfrm>
    </dsp:sp>
    <dsp:sp modelId="{B54A7066-DCC9-4C0E-B8B7-CB01629B3EF5}">
      <dsp:nvSpPr>
        <dsp:cNvPr id="0" name=""/>
        <dsp:cNvSpPr/>
      </dsp:nvSpPr>
      <dsp:spPr>
        <a:xfrm>
          <a:off x="4140119" y="202571"/>
          <a:ext cx="1268478" cy="3805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238" tIns="100238" rIns="100238" bIns="100238" numCol="1" spcCol="1270" anchor="ctr" anchorCtr="0">
          <a:noAutofit/>
        </a:bodyPr>
        <a:lstStyle/>
        <a:p>
          <a:pPr marL="0" lvl="0" indent="0" algn="ctr" defTabSz="622300">
            <a:lnSpc>
              <a:spcPct val="90000"/>
            </a:lnSpc>
            <a:spcBef>
              <a:spcPct val="0"/>
            </a:spcBef>
            <a:spcAft>
              <a:spcPct val="35000"/>
            </a:spcAft>
            <a:buNone/>
          </a:pPr>
          <a:r>
            <a:rPr lang="en-US" sz="1400" kern="1200"/>
            <a:t>Maintaining</a:t>
          </a:r>
        </a:p>
      </dsp:txBody>
      <dsp:txXfrm>
        <a:off x="4140119" y="202571"/>
        <a:ext cx="1268478" cy="380543"/>
      </dsp:txXfrm>
    </dsp:sp>
    <dsp:sp modelId="{5A78D0AA-43BD-4610-8E81-8D3216E9A455}">
      <dsp:nvSpPr>
        <dsp:cNvPr id="0" name=""/>
        <dsp:cNvSpPr/>
      </dsp:nvSpPr>
      <dsp:spPr>
        <a:xfrm>
          <a:off x="4140119" y="583115"/>
          <a:ext cx="1268478" cy="118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297" tIns="125297" rIns="125297" bIns="125297" numCol="1" spcCol="1270" anchor="t" anchorCtr="0">
          <a:noAutofit/>
        </a:bodyPr>
        <a:lstStyle/>
        <a:p>
          <a:pPr marL="0" lvl="0" indent="0" algn="l" defTabSz="488950">
            <a:lnSpc>
              <a:spcPct val="90000"/>
            </a:lnSpc>
            <a:spcBef>
              <a:spcPct val="0"/>
            </a:spcBef>
            <a:spcAft>
              <a:spcPct val="35000"/>
            </a:spcAft>
            <a:buNone/>
          </a:pPr>
          <a:r>
            <a:rPr lang="en-US" sz="1100" kern="1200"/>
            <a:t>Maintaining consistency with resiliency and sustainability principles</a:t>
          </a:r>
        </a:p>
      </dsp:txBody>
      <dsp:txXfrm>
        <a:off x="4140119" y="583115"/>
        <a:ext cx="1268478" cy="1188565"/>
      </dsp:txXfrm>
    </dsp:sp>
    <dsp:sp modelId="{1C24515F-EE15-451E-B3AC-C244E22AA3AD}">
      <dsp:nvSpPr>
        <dsp:cNvPr id="0" name=""/>
        <dsp:cNvSpPr/>
      </dsp:nvSpPr>
      <dsp:spPr>
        <a:xfrm>
          <a:off x="5516387" y="202571"/>
          <a:ext cx="1268478" cy="3805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238" tIns="100238" rIns="100238" bIns="100238" numCol="1" spcCol="1270" anchor="ctr" anchorCtr="0">
          <a:noAutofit/>
        </a:bodyPr>
        <a:lstStyle/>
        <a:p>
          <a:pPr marL="0" lvl="0" indent="0" algn="ctr" defTabSz="622300">
            <a:lnSpc>
              <a:spcPct val="90000"/>
            </a:lnSpc>
            <a:spcBef>
              <a:spcPct val="0"/>
            </a:spcBef>
            <a:spcAft>
              <a:spcPct val="35000"/>
            </a:spcAft>
            <a:buNone/>
          </a:pPr>
          <a:r>
            <a:rPr lang="en-US" sz="1400" kern="1200"/>
            <a:t>Minimizing</a:t>
          </a:r>
        </a:p>
      </dsp:txBody>
      <dsp:txXfrm>
        <a:off x="5516387" y="202571"/>
        <a:ext cx="1268478" cy="380543"/>
      </dsp:txXfrm>
    </dsp:sp>
    <dsp:sp modelId="{D9C21E10-40BA-47C1-9493-E2327C1C1D0D}">
      <dsp:nvSpPr>
        <dsp:cNvPr id="0" name=""/>
        <dsp:cNvSpPr/>
      </dsp:nvSpPr>
      <dsp:spPr>
        <a:xfrm>
          <a:off x="5516387" y="583115"/>
          <a:ext cx="1268478" cy="118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297" tIns="125297" rIns="125297" bIns="125297" numCol="1" spcCol="1270" anchor="t" anchorCtr="0">
          <a:noAutofit/>
        </a:bodyPr>
        <a:lstStyle/>
        <a:p>
          <a:pPr marL="0" lvl="0" indent="0" algn="l" defTabSz="488950">
            <a:lnSpc>
              <a:spcPct val="90000"/>
            </a:lnSpc>
            <a:spcBef>
              <a:spcPct val="0"/>
            </a:spcBef>
            <a:spcAft>
              <a:spcPct val="35000"/>
            </a:spcAft>
            <a:buNone/>
          </a:pPr>
          <a:r>
            <a:rPr lang="en-US" sz="1100" kern="1200"/>
            <a:t>Minimizing the costs of disaster response and recovery</a:t>
          </a:r>
        </a:p>
      </dsp:txBody>
      <dsp:txXfrm>
        <a:off x="5516387" y="583115"/>
        <a:ext cx="1268478" cy="1188565"/>
      </dsp:txXfrm>
    </dsp:sp>
    <dsp:sp modelId="{A19ADDCF-BD87-4C31-89B6-E72B577D7763}">
      <dsp:nvSpPr>
        <dsp:cNvPr id="0" name=""/>
        <dsp:cNvSpPr/>
      </dsp:nvSpPr>
      <dsp:spPr>
        <a:xfrm>
          <a:off x="6892654" y="202571"/>
          <a:ext cx="1268478" cy="38054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238" tIns="100238" rIns="100238" bIns="100238" numCol="1" spcCol="1270" anchor="ctr" anchorCtr="0">
          <a:noAutofit/>
        </a:bodyPr>
        <a:lstStyle/>
        <a:p>
          <a:pPr marL="0" lvl="0" indent="0" algn="ctr" defTabSz="622300">
            <a:lnSpc>
              <a:spcPct val="90000"/>
            </a:lnSpc>
            <a:spcBef>
              <a:spcPct val="0"/>
            </a:spcBef>
            <a:spcAft>
              <a:spcPct val="35000"/>
            </a:spcAft>
            <a:buNone/>
          </a:pPr>
          <a:r>
            <a:rPr lang="en-US" sz="1400" kern="1200"/>
            <a:t>Saving</a:t>
          </a:r>
        </a:p>
      </dsp:txBody>
      <dsp:txXfrm>
        <a:off x="6892654" y="202571"/>
        <a:ext cx="1268478" cy="380543"/>
      </dsp:txXfrm>
    </dsp:sp>
    <dsp:sp modelId="{7435743D-9503-4C82-B2BA-3799FEB930B0}">
      <dsp:nvSpPr>
        <dsp:cNvPr id="0" name=""/>
        <dsp:cNvSpPr/>
      </dsp:nvSpPr>
      <dsp:spPr>
        <a:xfrm>
          <a:off x="6892654" y="583115"/>
          <a:ext cx="1268478" cy="11885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297" tIns="125297" rIns="125297" bIns="125297" numCol="1" spcCol="1270" anchor="t" anchorCtr="0">
          <a:noAutofit/>
        </a:bodyPr>
        <a:lstStyle/>
        <a:p>
          <a:pPr marL="0" lvl="0" indent="0" algn="l" defTabSz="488950">
            <a:lnSpc>
              <a:spcPct val="90000"/>
            </a:lnSpc>
            <a:spcBef>
              <a:spcPct val="0"/>
            </a:spcBef>
            <a:spcAft>
              <a:spcPct val="35000"/>
            </a:spcAft>
            <a:buNone/>
          </a:pPr>
          <a:r>
            <a:rPr lang="en-US" sz="1100" kern="1200"/>
            <a:t>Saving lives and money!</a:t>
          </a:r>
        </a:p>
      </dsp:txBody>
      <dsp:txXfrm>
        <a:off x="6892654" y="583115"/>
        <a:ext cx="1268478" cy="118856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E083A-74AD-455D-8FFD-FB11E9BBAB54}"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EF6020-D89A-4F5F-843F-A94F7D154EC2}" type="slidenum">
              <a:rPr lang="en-US" smtClean="0"/>
              <a:t>‹#›</a:t>
            </a:fld>
            <a:endParaRPr lang="en-US"/>
          </a:p>
        </p:txBody>
      </p:sp>
    </p:spTree>
    <p:extLst>
      <p:ext uri="{BB962C8B-B14F-4D97-AF65-F5344CB8AC3E}">
        <p14:creationId xmlns:p14="http://schemas.microsoft.com/office/powerpoint/2010/main" val="199978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6F792-881B-DCFB-943B-A498703B7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95F657-29B6-C060-671E-B3AD264190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3918AC-2695-E8C3-B922-2D31A4BAAF7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6EED05-8C3D-1549-D2BE-12AD6C0C611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41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6E89FC-FCE8-4C41-ACE9-E8707EE4F6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11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6E89FC-FCE8-4C41-ACE9-E8707EE4F6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90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A2C03-EFF1-C51D-28A7-27BA9D989B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596A9E-DDEF-1777-5BD3-2A09D3F63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46C98-0823-4A02-04C5-B1C7EFD076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F1AE47-58CB-0275-2AD5-3C64CDCC1F2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84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566F2-3401-33A3-8464-FB550F7DE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C0B3D-0557-AA03-67E6-701E248DC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0630AA-0E0A-B801-E07A-27EBA495C4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FABC24-E92E-429F-B39B-59E2735833E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E234A-5613-4FB7-4E48-854BACC660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B5D42-55E7-DE43-A92C-AFA2ACDD85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0EFD2C-6AF2-FAB8-0CC8-2188C538F4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E900FA5-FA00-CF00-3487-6F08AA354FD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EE6CF9F-4738-4A07-BBF7-C2ACB526C4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12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02078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99523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5B61-2989-16B1-16F0-7C63B0DC1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88CDB9-91B8-DAE5-4C3F-7C42172BD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3731C-6E08-A8A7-8831-F678BD3468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233BB1-D8FA-C839-4DBF-93BFD9C45CB2}"/>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026788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9659-B5E5-5B53-CD8D-19ACEF00D4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DBA3E-5B11-FEF3-63EE-E5B80D7E2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618CB-44F9-C961-25B3-AF963B8F00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152B7C-7400-8005-6C27-5A5022764432}"/>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576582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F56AD-D948-23DA-3AAB-BA30A73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1983B8-8BEF-BF5A-F0BC-B1A4BA22B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B0FD7-D190-5857-FB9D-08987C6DDB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1A7A77-98FA-7BB9-BA6F-8E2560FD7283}"/>
              </a:ext>
            </a:extLst>
          </p:cNvPr>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4A0C2C59-2378-4B0C-9397-BF9D0BCEF8DF}"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44315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0.xml"/><Relationship Id="rId4" Type="http://schemas.openxmlformats.org/officeDocument/2006/relationships/image" Target="../media/image3.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1.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7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8.bin"/></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0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0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1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1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7.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218.xml"/><Relationship Id="rId4" Type="http://schemas.openxmlformats.org/officeDocument/2006/relationships/image" Target="../media/image3.emf"/></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4.xml"/><Relationship Id="rId1" Type="http://schemas.openxmlformats.org/officeDocument/2006/relationships/tags" Target="../tags/tag221.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4.xml"/><Relationship Id="rId1" Type="http://schemas.openxmlformats.org/officeDocument/2006/relationships/tags" Target="../tags/tag222.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4.xml"/><Relationship Id="rId1" Type="http://schemas.openxmlformats.org/officeDocument/2006/relationships/tags" Target="../tags/tag22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4.xml"/><Relationship Id="rId1" Type="http://schemas.openxmlformats.org/officeDocument/2006/relationships/tags" Target="../tags/tag226.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4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4.xml"/><Relationship Id="rId1" Type="http://schemas.openxmlformats.org/officeDocument/2006/relationships/tags" Target="../tags/tag227.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4.xml"/><Relationship Id="rId1" Type="http://schemas.openxmlformats.org/officeDocument/2006/relationships/tags" Target="../tags/tag22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14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4.xml"/><Relationship Id="rId1" Type="http://schemas.openxmlformats.org/officeDocument/2006/relationships/tags" Target="../tags/tag229.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em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3.xml"/><Relationship Id="rId1" Type="http://schemas.openxmlformats.org/officeDocument/2006/relationships/tags" Target="../tags/tag232.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png"/></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7.xml"/><Relationship Id="rId1" Type="http://schemas.openxmlformats.org/officeDocument/2006/relationships/tags" Target="../tags/tag236.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9.xml"/><Relationship Id="rId1" Type="http://schemas.openxmlformats.org/officeDocument/2006/relationships/tags" Target="../tags/tag238.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1.xml"/><Relationship Id="rId1" Type="http://schemas.openxmlformats.org/officeDocument/2006/relationships/tags" Target="../tags/tag240.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44.xml"/><Relationship Id="rId4" Type="http://schemas.openxmlformats.org/officeDocument/2006/relationships/image" Target="../media/image3.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4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1.xml"/><Relationship Id="rId1" Type="http://schemas.openxmlformats.org/officeDocument/2006/relationships/tags" Target="../tags/tag25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3.xml"/><Relationship Id="rId1" Type="http://schemas.openxmlformats.org/officeDocument/2006/relationships/tags" Target="../tags/tag25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7.xml"/><Relationship Id="rId1" Type="http://schemas.openxmlformats.org/officeDocument/2006/relationships/tags" Target="../tags/tag25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9.xml"/><Relationship Id="rId1" Type="http://schemas.openxmlformats.org/officeDocument/2006/relationships/tags" Target="../tags/tag25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5.xml"/><Relationship Id="rId1" Type="http://schemas.openxmlformats.org/officeDocument/2006/relationships/tags" Target="../tags/tag264.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17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79.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1.xml"/><Relationship Id="rId1" Type="http://schemas.openxmlformats.org/officeDocument/2006/relationships/tags" Target="../tags/tag280.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1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82.xml"/><Relationship Id="rId4" Type="http://schemas.openxmlformats.org/officeDocument/2006/relationships/image" Target="../media/image3.emf"/></Relationships>
</file>

<file path=ppt/slideLayouts/_rels/slideLayout17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8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7.xml"/><Relationship Id="rId1" Type="http://schemas.openxmlformats.org/officeDocument/2006/relationships/tags" Target="../tags/tag286.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89.xml"/><Relationship Id="rId1" Type="http://schemas.openxmlformats.org/officeDocument/2006/relationships/tags" Target="../tags/tag288.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18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9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29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5.xml"/><Relationship Id="rId1" Type="http://schemas.openxmlformats.org/officeDocument/2006/relationships/tags" Target="../tags/tag29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7.xml"/><Relationship Id="rId1" Type="http://schemas.openxmlformats.org/officeDocument/2006/relationships/tags" Target="../tags/tag29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1.xml"/><Relationship Id="rId1" Type="http://schemas.openxmlformats.org/officeDocument/2006/relationships/tags" Target="../tags/tag30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18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5.xml"/><Relationship Id="rId1" Type="http://schemas.openxmlformats.org/officeDocument/2006/relationships/tags" Target="../tags/tag31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8.pn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8.bin"/></Relationships>
</file>

<file path=ppt/slideLayouts/_rels/slideLayout19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20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5.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20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0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0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8.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0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29.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2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5.xml"/><Relationship Id="rId1" Type="http://schemas.openxmlformats.org/officeDocument/2006/relationships/tags" Target="../tags/tag330.xml"/><Relationship Id="rId4" Type="http://schemas.openxmlformats.org/officeDocument/2006/relationships/image" Target="../media/image3.emf"/></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20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333.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334.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09.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33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2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37.xml"/><Relationship Id="rId1" Type="http://schemas.openxmlformats.org/officeDocument/2006/relationships/tags" Target="../tags/tag336.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211.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338.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12.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339.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213.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34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214.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341.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emf"/></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43.xml"/><Relationship Id="rId1" Type="http://schemas.openxmlformats.org/officeDocument/2006/relationships/tags" Target="../tags/tag342.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46.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47.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emf"/></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jpeg"/><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6.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57.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24.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6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6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5.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6.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7.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8.bin"/></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image" Target="../media/image10.png"/><Relationship Id="rId5" Type="http://schemas.openxmlformats.org/officeDocument/2006/relationships/image" Target="../media/image11.emf"/><Relationship Id="rId4" Type="http://schemas.openxmlformats.org/officeDocument/2006/relationships/oleObject" Target="../embeddings/oleObject3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2.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33.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5.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37.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8.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38.bin"/></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4.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5.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8.png"/><Relationship Id="rId5" Type="http://schemas.openxmlformats.org/officeDocument/2006/relationships/image" Target="../media/image3.emf"/><Relationship Id="rId4" Type="http://schemas.openxmlformats.org/officeDocument/2006/relationships/oleObject" Target="../embeddings/oleObject39.bin"/></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99.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2.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3.xml"/><Relationship Id="rId5" Type="http://schemas.openxmlformats.org/officeDocument/2006/relationships/image" Target="../media/image2.jpeg"/><Relationship Id="rId4"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04.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0.bin"/></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2.xml"/><Relationship Id="rId1" Type="http://schemas.openxmlformats.org/officeDocument/2006/relationships/tags" Target="../tags/tag107.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108.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2.xml"/><Relationship Id="rId1" Type="http://schemas.openxmlformats.org/officeDocument/2006/relationships/tags" Target="../tags/tag109.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8.png"/><Relationship Id="rId5" Type="http://schemas.openxmlformats.org/officeDocument/2006/relationships/image" Target="../media/image6.emf"/><Relationship Id="rId4" Type="http://schemas.openxmlformats.org/officeDocument/2006/relationships/oleObject" Target="../embeddings/oleObject44.bin"/></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2.xml"/><Relationship Id="rId1" Type="http://schemas.openxmlformats.org/officeDocument/2006/relationships/tags" Target="../tags/tag112.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2.xml"/><Relationship Id="rId1" Type="http://schemas.openxmlformats.org/officeDocument/2006/relationships/tags" Target="../tags/tag113.xml"/><Relationship Id="rId5" Type="http://schemas.openxmlformats.org/officeDocument/2006/relationships/image" Target="../media/image8.png"/><Relationship Id="rId4" Type="http://schemas.openxmlformats.org/officeDocument/2006/relationships/image" Target="../media/image6.emf"/></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2.xml"/><Relationship Id="rId1" Type="http://schemas.openxmlformats.org/officeDocument/2006/relationships/tags" Target="../tags/tag11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6.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2.xml"/><Relationship Id="rId1" Type="http://schemas.openxmlformats.org/officeDocument/2006/relationships/tags" Target="../tags/tag115.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6.emf"/></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7.xml"/><Relationship Id="rId1" Type="http://schemas.openxmlformats.org/officeDocument/2006/relationships/tags" Target="../tags/tag116.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7.png"/></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5.xml"/><Relationship Id="rId1" Type="http://schemas.openxmlformats.org/officeDocument/2006/relationships/tags" Target="../tags/tag124.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9.xml"/><Relationship Id="rId1" Type="http://schemas.openxmlformats.org/officeDocument/2006/relationships/tags" Target="../tags/tag128.x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1.xml"/><Relationship Id="rId1" Type="http://schemas.openxmlformats.org/officeDocument/2006/relationships/tags" Target="../tags/tag130.xml"/><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32.xml"/><Relationship Id="rId4" Type="http://schemas.openxmlformats.org/officeDocument/2006/relationships/image" Target="../media/image3.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33.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8.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9.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0.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3.xml"/><Relationship Id="rId1" Type="http://schemas.openxmlformats.org/officeDocument/2006/relationships/tags" Target="../tags/tag142.x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5.xml"/><Relationship Id="rId1" Type="http://schemas.openxmlformats.org/officeDocument/2006/relationships/tags" Target="../tags/tag144.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8.xml"/><Relationship Id="rId4" Type="http://schemas.openxmlformats.org/officeDocument/2006/relationships/image" Target="../media/image3.emf"/></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oleObject" Target="../embeddings/oleObject1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3.xml"/><Relationship Id="rId1" Type="http://schemas.openxmlformats.org/officeDocument/2006/relationships/tags" Target="../tags/tag152.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8.png"/><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0.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1.xml"/><Relationship Id="rId5" Type="http://schemas.openxmlformats.org/officeDocument/2006/relationships/image" Target="../media/image8.png"/><Relationship Id="rId4" Type="http://schemas.openxmlformats.org/officeDocument/2006/relationships/image" Target="../media/image3.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6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6476023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4108211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50645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51227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468382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6818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266190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54894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595740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3030479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721714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122849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544387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749908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46840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02562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161438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10775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09886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245696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13844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199551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603037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22480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137121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946095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214544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73072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46486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2154452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15711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66473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33839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50173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901295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57295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195120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98006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464639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35783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37599861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47729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961002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74770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00563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415550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4661455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66603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52125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59884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983921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703496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00200" y="1409702"/>
            <a:ext cx="9829800" cy="1051831"/>
          </a:xfrm>
          <a:prstGeom prst="rect">
            <a:avLst/>
          </a:prstGeom>
          <a:noFill/>
          <a:ln>
            <a:noFill/>
          </a:ln>
        </p:spPr>
        <p:txBody>
          <a:bodyPr spcFirstLastPara="1" wrap="square" lIns="0" tIns="192000" rIns="0" bIns="0" anchor="t" anchorCtr="0">
            <a:noAutofit/>
          </a:bodyPr>
          <a:lstStyle>
            <a:lvl1pPr lvl="0" algn="l">
              <a:lnSpc>
                <a:spcPct val="75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366229" y="524606"/>
            <a:ext cx="513735" cy="227164"/>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17" name="Google Shape;17;p3"/>
          <p:cNvSpPr txBox="1">
            <a:spLocks noGrp="1"/>
          </p:cNvSpPr>
          <p:nvPr>
            <p:ph type="body" idx="1"/>
          </p:nvPr>
        </p:nvSpPr>
        <p:spPr>
          <a:xfrm>
            <a:off x="1600200" y="457201"/>
            <a:ext cx="3773488" cy="9525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chemeClr val="dk1"/>
              </a:buClr>
              <a:buSzPts val="900"/>
              <a:buNone/>
              <a:defRPr sz="900" b="0" i="1">
                <a:solidFill>
                  <a:schemeClr val="dk1"/>
                </a:solidFill>
                <a:latin typeface="Open Sans"/>
                <a:ea typeface="Open Sans"/>
                <a:cs typeface="Open Sans"/>
                <a:sym typeface="Open Sans"/>
              </a:defRPr>
            </a:lvl1pPr>
            <a:lvl2pPr marL="1219170" lvl="1" indent="-304792" algn="l">
              <a:lnSpc>
                <a:spcPct val="150000"/>
              </a:lnSpc>
              <a:spcBef>
                <a:spcPts val="499"/>
              </a:spcBef>
              <a:spcAft>
                <a:spcPts val="0"/>
              </a:spcAft>
              <a:buClr>
                <a:schemeClr val="dk1"/>
              </a:buClr>
              <a:buSzPts val="1800"/>
              <a:buNone/>
              <a:defRPr/>
            </a:lvl2pPr>
            <a:lvl3pPr marL="1828754" lvl="2" indent="-304792" algn="l">
              <a:lnSpc>
                <a:spcPct val="150000"/>
              </a:lnSpc>
              <a:spcBef>
                <a:spcPts val="499"/>
              </a:spcBef>
              <a:spcAft>
                <a:spcPts val="0"/>
              </a:spcAft>
              <a:buClr>
                <a:schemeClr val="dk1"/>
              </a:buClr>
              <a:buSzPts val="1800"/>
              <a:buNone/>
              <a:defRPr/>
            </a:lvl3pPr>
            <a:lvl4pPr marL="2438339" lvl="3" indent="-304792" algn="l">
              <a:lnSpc>
                <a:spcPct val="150000"/>
              </a:lnSpc>
              <a:spcBef>
                <a:spcPts val="499"/>
              </a:spcBef>
              <a:spcAft>
                <a:spcPts val="0"/>
              </a:spcAft>
              <a:buClr>
                <a:schemeClr val="dk1"/>
              </a:buClr>
              <a:buSzPts val="1800"/>
              <a:buNone/>
              <a:defRPr/>
            </a:lvl4pPr>
            <a:lvl5pPr marL="3047924" lvl="4" indent="-304792" algn="l">
              <a:lnSpc>
                <a:spcPct val="150000"/>
              </a:lnSpc>
              <a:spcBef>
                <a:spcPts val="499"/>
              </a:spcBef>
              <a:spcAft>
                <a:spcPts val="0"/>
              </a:spcAft>
              <a:buClr>
                <a:schemeClr val="dk1"/>
              </a:buClr>
              <a:buSzPts val="1800"/>
              <a:buNone/>
              <a:defRPr/>
            </a:lvl5pPr>
            <a:lvl6pPr marL="3657509" lvl="5" indent="-457189" algn="l">
              <a:lnSpc>
                <a:spcPct val="90000"/>
              </a:lnSpc>
              <a:spcBef>
                <a:spcPts val="499"/>
              </a:spcBef>
              <a:spcAft>
                <a:spcPts val="0"/>
              </a:spcAft>
              <a:buClr>
                <a:schemeClr val="dk1"/>
              </a:buClr>
              <a:buSzPts val="1800"/>
              <a:buChar char="•"/>
              <a:defRPr/>
            </a:lvl6pPr>
            <a:lvl7pPr marL="4267093" lvl="6" indent="-457189" algn="l">
              <a:lnSpc>
                <a:spcPct val="90000"/>
              </a:lnSpc>
              <a:spcBef>
                <a:spcPts val="499"/>
              </a:spcBef>
              <a:spcAft>
                <a:spcPts val="0"/>
              </a:spcAft>
              <a:buClr>
                <a:schemeClr val="dk1"/>
              </a:buClr>
              <a:buSzPts val="1800"/>
              <a:buChar char="•"/>
              <a:defRPr/>
            </a:lvl7pPr>
            <a:lvl8pPr marL="4876678" lvl="7" indent="-457189" algn="l">
              <a:lnSpc>
                <a:spcPct val="90000"/>
              </a:lnSpc>
              <a:spcBef>
                <a:spcPts val="499"/>
              </a:spcBef>
              <a:spcAft>
                <a:spcPts val="0"/>
              </a:spcAft>
              <a:buClr>
                <a:schemeClr val="dk1"/>
              </a:buClr>
              <a:buSzPts val="1800"/>
              <a:buChar char="•"/>
              <a:defRPr/>
            </a:lvl8pPr>
            <a:lvl9pPr marL="5486263" lvl="8" indent="-457189"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3259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1000"/>
                                        <p:tgtEl>
                                          <p:spTgt spid="17">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 calcmode="lin" valueType="num">
                                      <p:cBhvr additive="base">
                                        <p:cTn id="10" dur="1000"/>
                                        <p:tgtEl>
                                          <p:spTgt spid="17">
                                            <p:txEl>
                                              <p:charRg st="1" end="1"/>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 calcmode="lin" valueType="num">
                                      <p:cBhvr additive="base">
                                        <p:cTn id="13" dur="1000"/>
                                        <p:tgtEl>
                                          <p:spTgt spid="17">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 calcmode="lin" valueType="num">
                                      <p:cBhvr additive="base">
                                        <p:cTn id="16" dur="1000"/>
                                        <p:tgtEl>
                                          <p:spTgt spid="17">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 calcmode="lin" valueType="num">
                                      <p:cBhvr additive="base">
                                        <p:cTn id="19" dur="1000"/>
                                        <p:tgtEl>
                                          <p:spTgt spid="17">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 calcmode="lin" valueType="num">
                                      <p:cBhvr additive="base">
                                        <p:cTn id="22" dur="1000"/>
                                        <p:tgtEl>
                                          <p:spTgt spid="17">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 calcmode="lin" valueType="num">
                                      <p:cBhvr additive="base">
                                        <p:cTn id="25" dur="1000"/>
                                        <p:tgtEl>
                                          <p:spTgt spid="17">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 calcmode="lin" valueType="num">
                                      <p:cBhvr additive="base">
                                        <p:cTn id="28" dur="1000"/>
                                        <p:tgtEl>
                                          <p:spTgt spid="17">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 calcmode="lin" valueType="num">
                                      <p:cBhvr additive="base">
                                        <p:cTn id="31" dur="1000"/>
                                        <p:tgtEl>
                                          <p:spTgt spid="17">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3" name="Title 2">
            <a:extLst>
              <a:ext uri="{FF2B5EF4-FFF2-40B4-BE49-F238E27FC236}">
                <a16:creationId xmlns:a16="http://schemas.microsoft.com/office/drawing/2014/main" id="{AD835B23-4423-A550-7FEC-23B6C1C2535D}"/>
              </a:ext>
            </a:extLst>
          </p:cNvPr>
          <p:cNvSpPr>
            <a:spLocks noGrp="1"/>
          </p:cNvSpPr>
          <p:nvPr>
            <p:ph type="title"/>
          </p:nvPr>
        </p:nvSpPr>
        <p:spPr>
          <a:xfrm>
            <a:off x="91520" y="3152640"/>
            <a:ext cx="10933350" cy="332399"/>
          </a:xfrm>
        </p:spPr>
        <p:txBody>
          <a:bodyPr/>
          <a:lstStyle/>
          <a:p>
            <a:r>
              <a:rPr lang="en-US"/>
              <a:t>Click to edit Master title style</a:t>
            </a:r>
          </a:p>
        </p:txBody>
      </p:sp>
    </p:spTree>
    <p:extLst>
      <p:ext uri="{BB962C8B-B14F-4D97-AF65-F5344CB8AC3E}">
        <p14:creationId xmlns:p14="http://schemas.microsoft.com/office/powerpoint/2010/main" val="2070898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2380733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27" name="Text Placeholder 16"/>
          <p:cNvSpPr>
            <a:spLocks noGrp="1"/>
          </p:cNvSpPr>
          <p:nvPr>
            <p:ph type="body" sz="quarter" idx="11"/>
          </p:nvPr>
        </p:nvSpPr>
        <p:spPr>
          <a:xfrm>
            <a:off x="336849" y="103464"/>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02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419450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105063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678655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41618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4950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172781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41646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834877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011167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62083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00456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785984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7584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40900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266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8793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95859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309997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16784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16160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18934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30229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811674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24572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56094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6208641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53411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686142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357669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1692803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3058964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187089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60956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3007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50626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692103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2109738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545908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142053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9366909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4012563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583234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794969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85221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79040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45885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508787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39853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129449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69492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64275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711615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88765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24266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9698644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69258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31711582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marL="0" marR="0" lvl="0" indent="0" algn="l" defTabSz="457200" rtl="0" eaLnBrk="1" fontAlgn="auto" latinLnBrk="0" hangingPunct="1">
              <a:lnSpc>
                <a:spcPct val="90000"/>
              </a:lnSpc>
              <a:spcBef>
                <a:spcPts val="0"/>
              </a:spcBef>
              <a:spcAft>
                <a:spcPts val="1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1050" b="0" i="0" u="none" strike="noStrike" kern="1200" cap="none" spc="0" normalizeH="0" baseline="0" noProof="0" smtClean="0">
                <a:ln>
                  <a:noFill/>
                </a:ln>
                <a:solidFill>
                  <a:prstClr val="black"/>
                </a:solidFill>
                <a:effectLst/>
                <a:uLnTx/>
                <a:uFillTx/>
                <a:latin typeface="Calibri" panose="020F0502020204030204"/>
                <a:ea typeface="+mn-ea"/>
                <a:cs typeface="Arial" charset="0"/>
                <a:sym typeface="+mn-l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panose="020F0502020204030204"/>
              <a:ea typeface="+mn-ea"/>
              <a:cs typeface="Arial" charset="0"/>
              <a:sym typeface="+mn-lt"/>
            </a:endParaRPr>
          </a:p>
        </p:txBody>
      </p:sp>
    </p:spTree>
    <p:extLst>
      <p:ext uri="{BB962C8B-B14F-4D97-AF65-F5344CB8AC3E}">
        <p14:creationId xmlns:p14="http://schemas.microsoft.com/office/powerpoint/2010/main" val="35869188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3614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0526737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315170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9741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090072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2070944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208301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16624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98690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33395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0666708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942129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2844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80097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21480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967300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79007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00200" y="1409702"/>
            <a:ext cx="9829800" cy="1051831"/>
          </a:xfrm>
          <a:prstGeom prst="rect">
            <a:avLst/>
          </a:prstGeom>
          <a:noFill/>
          <a:ln>
            <a:noFill/>
          </a:ln>
        </p:spPr>
        <p:txBody>
          <a:bodyPr spcFirstLastPara="1" wrap="square" lIns="0" tIns="192000" rIns="0" bIns="0" anchor="t" anchorCtr="0">
            <a:noAutofit/>
          </a:bodyPr>
          <a:lstStyle>
            <a:lvl1pPr lvl="0" algn="l">
              <a:lnSpc>
                <a:spcPct val="75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366229" y="524606"/>
            <a:ext cx="513735" cy="227164"/>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17" name="Google Shape;17;p3"/>
          <p:cNvSpPr txBox="1">
            <a:spLocks noGrp="1"/>
          </p:cNvSpPr>
          <p:nvPr>
            <p:ph type="body" idx="1"/>
          </p:nvPr>
        </p:nvSpPr>
        <p:spPr>
          <a:xfrm>
            <a:off x="1600200" y="457201"/>
            <a:ext cx="3773488" cy="9525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chemeClr val="dk1"/>
              </a:buClr>
              <a:buSzPts val="900"/>
              <a:buNone/>
              <a:defRPr sz="900" b="0" i="1">
                <a:solidFill>
                  <a:schemeClr val="dk1"/>
                </a:solidFill>
                <a:latin typeface="Open Sans"/>
                <a:ea typeface="Open Sans"/>
                <a:cs typeface="Open Sans"/>
                <a:sym typeface="Open Sans"/>
              </a:defRPr>
            </a:lvl1pPr>
            <a:lvl2pPr marL="1219170" lvl="1" indent="-304792" algn="l">
              <a:lnSpc>
                <a:spcPct val="150000"/>
              </a:lnSpc>
              <a:spcBef>
                <a:spcPts val="499"/>
              </a:spcBef>
              <a:spcAft>
                <a:spcPts val="0"/>
              </a:spcAft>
              <a:buClr>
                <a:schemeClr val="dk1"/>
              </a:buClr>
              <a:buSzPts val="1800"/>
              <a:buNone/>
              <a:defRPr/>
            </a:lvl2pPr>
            <a:lvl3pPr marL="1828754" lvl="2" indent="-304792" algn="l">
              <a:lnSpc>
                <a:spcPct val="150000"/>
              </a:lnSpc>
              <a:spcBef>
                <a:spcPts val="499"/>
              </a:spcBef>
              <a:spcAft>
                <a:spcPts val="0"/>
              </a:spcAft>
              <a:buClr>
                <a:schemeClr val="dk1"/>
              </a:buClr>
              <a:buSzPts val="1800"/>
              <a:buNone/>
              <a:defRPr/>
            </a:lvl3pPr>
            <a:lvl4pPr marL="2438339" lvl="3" indent="-304792" algn="l">
              <a:lnSpc>
                <a:spcPct val="150000"/>
              </a:lnSpc>
              <a:spcBef>
                <a:spcPts val="499"/>
              </a:spcBef>
              <a:spcAft>
                <a:spcPts val="0"/>
              </a:spcAft>
              <a:buClr>
                <a:schemeClr val="dk1"/>
              </a:buClr>
              <a:buSzPts val="1800"/>
              <a:buNone/>
              <a:defRPr/>
            </a:lvl4pPr>
            <a:lvl5pPr marL="3047924" lvl="4" indent="-304792" algn="l">
              <a:lnSpc>
                <a:spcPct val="150000"/>
              </a:lnSpc>
              <a:spcBef>
                <a:spcPts val="499"/>
              </a:spcBef>
              <a:spcAft>
                <a:spcPts val="0"/>
              </a:spcAft>
              <a:buClr>
                <a:schemeClr val="dk1"/>
              </a:buClr>
              <a:buSzPts val="1800"/>
              <a:buNone/>
              <a:defRPr/>
            </a:lvl5pPr>
            <a:lvl6pPr marL="3657509" lvl="5" indent="-457189" algn="l">
              <a:lnSpc>
                <a:spcPct val="90000"/>
              </a:lnSpc>
              <a:spcBef>
                <a:spcPts val="499"/>
              </a:spcBef>
              <a:spcAft>
                <a:spcPts val="0"/>
              </a:spcAft>
              <a:buClr>
                <a:schemeClr val="dk1"/>
              </a:buClr>
              <a:buSzPts val="1800"/>
              <a:buChar char="•"/>
              <a:defRPr/>
            </a:lvl6pPr>
            <a:lvl7pPr marL="4267093" lvl="6" indent="-457189" algn="l">
              <a:lnSpc>
                <a:spcPct val="90000"/>
              </a:lnSpc>
              <a:spcBef>
                <a:spcPts val="499"/>
              </a:spcBef>
              <a:spcAft>
                <a:spcPts val="0"/>
              </a:spcAft>
              <a:buClr>
                <a:schemeClr val="dk1"/>
              </a:buClr>
              <a:buSzPts val="1800"/>
              <a:buChar char="•"/>
              <a:defRPr/>
            </a:lvl7pPr>
            <a:lvl8pPr marL="4876678" lvl="7" indent="-457189" algn="l">
              <a:lnSpc>
                <a:spcPct val="90000"/>
              </a:lnSpc>
              <a:spcBef>
                <a:spcPts val="499"/>
              </a:spcBef>
              <a:spcAft>
                <a:spcPts val="0"/>
              </a:spcAft>
              <a:buClr>
                <a:schemeClr val="dk1"/>
              </a:buClr>
              <a:buSzPts val="1800"/>
              <a:buChar char="•"/>
              <a:defRPr/>
            </a:lvl8pPr>
            <a:lvl9pPr marL="5486263" lvl="8" indent="-457189"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920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1000"/>
                                        <p:tgtEl>
                                          <p:spTgt spid="17">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 calcmode="lin" valueType="num">
                                      <p:cBhvr additive="base">
                                        <p:cTn id="10" dur="1000"/>
                                        <p:tgtEl>
                                          <p:spTgt spid="17">
                                            <p:txEl>
                                              <p:charRg st="1" end="1"/>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 calcmode="lin" valueType="num">
                                      <p:cBhvr additive="base">
                                        <p:cTn id="13" dur="1000"/>
                                        <p:tgtEl>
                                          <p:spTgt spid="17">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 calcmode="lin" valueType="num">
                                      <p:cBhvr additive="base">
                                        <p:cTn id="16" dur="1000"/>
                                        <p:tgtEl>
                                          <p:spTgt spid="17">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 calcmode="lin" valueType="num">
                                      <p:cBhvr additive="base">
                                        <p:cTn id="19" dur="1000"/>
                                        <p:tgtEl>
                                          <p:spTgt spid="17">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 calcmode="lin" valueType="num">
                                      <p:cBhvr additive="base">
                                        <p:cTn id="22" dur="1000"/>
                                        <p:tgtEl>
                                          <p:spTgt spid="17">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 calcmode="lin" valueType="num">
                                      <p:cBhvr additive="base">
                                        <p:cTn id="25" dur="1000"/>
                                        <p:tgtEl>
                                          <p:spTgt spid="17">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 calcmode="lin" valueType="num">
                                      <p:cBhvr additive="base">
                                        <p:cTn id="28" dur="1000"/>
                                        <p:tgtEl>
                                          <p:spTgt spid="17">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 calcmode="lin" valueType="num">
                                      <p:cBhvr additive="base">
                                        <p:cTn id="31" dur="1000"/>
                                        <p:tgtEl>
                                          <p:spTgt spid="17">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585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1050" b="0" i="0" u="none" strike="noStrike" kern="1200" cap="none" spc="0" normalizeH="0" baseline="0" noProof="0" smtClean="0">
                <a:ln>
                  <a:noFill/>
                </a:ln>
                <a:solidFill>
                  <a:prstClr val="black"/>
                </a:solidFill>
                <a:effectLst/>
                <a:uLnTx/>
                <a:uFillTx/>
                <a:latin typeface="Calibri" panose="020F0502020204030204"/>
                <a:ea typeface="+mn-ea"/>
                <a:cs typeface="Arial" charset="0"/>
                <a:sym typeface="+mn-l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panose="020F0502020204030204"/>
              <a:ea typeface="+mn-ea"/>
              <a:cs typeface="Arial" charset="0"/>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97159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35D0-F9F5-4393-BDAE-AED23AD9C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B3DB3C-D19C-4D2F-BA5C-91C9F71C8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E0476-4C31-4CA6-BCD4-48E542BBAFFC}"/>
              </a:ext>
            </a:extLst>
          </p:cNvPr>
          <p:cNvSpPr>
            <a:spLocks noGrp="1"/>
          </p:cNvSpPr>
          <p:nvPr>
            <p:ph type="dt" sz="half" idx="10"/>
          </p:nvPr>
        </p:nvSpPr>
        <p:spPr/>
        <p:txBody>
          <a:bodyPr/>
          <a:lstStyle/>
          <a:p>
            <a:fld id="{B733E103-FC47-443C-B548-499DE5610EA1}" type="datetimeFigureOut">
              <a:rPr lang="en-US" smtClean="0"/>
              <a:t>5/5/2026</a:t>
            </a:fld>
            <a:endParaRPr lang="en-US"/>
          </a:p>
        </p:txBody>
      </p:sp>
      <p:sp>
        <p:nvSpPr>
          <p:cNvPr id="5" name="Footer Placeholder 4">
            <a:extLst>
              <a:ext uri="{FF2B5EF4-FFF2-40B4-BE49-F238E27FC236}">
                <a16:creationId xmlns:a16="http://schemas.microsoft.com/office/drawing/2014/main" id="{AD66CD82-6B1D-4F2B-A2C0-FFAF46116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F42DB-5AB6-4A42-AC2A-3A7F77CBFBA5}"/>
              </a:ext>
            </a:extLst>
          </p:cNvPr>
          <p:cNvSpPr>
            <a:spLocks noGrp="1"/>
          </p:cNvSpPr>
          <p:nvPr>
            <p:ph type="sldNum" sz="quarter" idx="12"/>
          </p:nvPr>
        </p:nvSpPr>
        <p:spPr/>
        <p:txBody>
          <a:bodyPr/>
          <a:lstStyle/>
          <a:p>
            <a:fld id="{D0B6130D-C936-4DDA-A1F5-1F1CEF78698C}" type="slidenum">
              <a:rPr lang="en-US" smtClean="0"/>
              <a:t>‹#›</a:t>
            </a:fld>
            <a:endParaRPr lang="en-US"/>
          </a:p>
        </p:txBody>
      </p:sp>
    </p:spTree>
    <p:extLst>
      <p:ext uri="{BB962C8B-B14F-4D97-AF65-F5344CB8AC3E}">
        <p14:creationId xmlns:p14="http://schemas.microsoft.com/office/powerpoint/2010/main" val="125467107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36C8D-8475-4CCA-9F28-1004A0969E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737CA7-F8B7-4323-A751-3250133810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ABD2A-2AAD-4E31-9E9C-DC35E1D74A48}"/>
              </a:ext>
            </a:extLst>
          </p:cNvPr>
          <p:cNvSpPr>
            <a:spLocks noGrp="1"/>
          </p:cNvSpPr>
          <p:nvPr>
            <p:ph type="dt" sz="half" idx="10"/>
          </p:nvPr>
        </p:nvSpPr>
        <p:spPr/>
        <p:txBody>
          <a:bodyPr/>
          <a:lstStyle/>
          <a:p>
            <a:fld id="{1D8BD707-D9CF-40AE-B4C6-C98DA3205C09}" type="datetimeFigureOut">
              <a:rPr lang="en-US" smtClean="0">
                <a:solidFill>
                  <a:prstClr val="black">
                    <a:tint val="75000"/>
                  </a:prstClr>
                </a:solidFill>
              </a:rPr>
              <a:pPr/>
              <a:t>5/5/2026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42AF2AA-09BF-46FB-8DC2-0EBA3BF3755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4836D9-BBE0-4EFA-9929-C1BB553F4AB8}"/>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43223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CC555D-FAE7-4766-AC29-15ACA26F999D}"/>
              </a:ext>
            </a:extLst>
          </p:cNvPr>
          <p:cNvSpPr>
            <a:spLocks noGrp="1"/>
          </p:cNvSpPr>
          <p:nvPr>
            <p:ph type="dt" sz="half" idx="10"/>
          </p:nvPr>
        </p:nvSpPr>
        <p:spPr/>
        <p:txBody>
          <a:bodyPr/>
          <a:lstStyle/>
          <a:p>
            <a:fld id="{1D8BD707-D9CF-40AE-B4C6-C98DA3205C09}" type="datetimeFigureOut">
              <a:rPr lang="en-US" smtClean="0">
                <a:solidFill>
                  <a:prstClr val="black">
                    <a:tint val="75000"/>
                  </a:prstClr>
                </a:solidFill>
              </a:rPr>
              <a:pPr/>
              <a:t>5/5/2026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919C987-287B-4E85-8EC3-D19C102AE0E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368F9D36-B186-446F-924A-530DADD5B44F}"/>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711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864553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69BF-7FBB-473F-BD1E-432E521D0B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44B19-4F05-4CCA-97C3-1DEB68CB6B5E}"/>
              </a:ext>
            </a:extLst>
          </p:cNvPr>
          <p:cNvSpPr>
            <a:spLocks noGrp="1"/>
          </p:cNvSpPr>
          <p:nvPr>
            <p:ph type="dt" sz="half" idx="10"/>
          </p:nvPr>
        </p:nvSpPr>
        <p:spPr/>
        <p:txBody>
          <a:bodyPr/>
          <a:lstStyle/>
          <a:p>
            <a:fld id="{1D8BD707-D9CF-40AE-B4C6-C98DA3205C09}" type="datetimeFigureOut">
              <a:rPr lang="en-US" smtClean="0">
                <a:solidFill>
                  <a:prstClr val="black">
                    <a:tint val="75000"/>
                  </a:prstClr>
                </a:solidFill>
              </a:rPr>
              <a:pPr/>
              <a:t>5/5/2026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97E6EB6-57CC-49F7-86AF-01DE7E1E2FC5}"/>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F87237F-6E1A-4685-B422-CAE88466EE2A}"/>
              </a:ext>
            </a:extLst>
          </p:cNvPr>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3462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solidFill>
                  <a:prstClr val="black">
                    <a:tint val="75000"/>
                  </a:prstClr>
                </a:solidFill>
              </a:rPr>
              <a:pPr/>
              <a:t>5/5/2026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8702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cSld name="Divider Page">
    <p:bg>
      <p:bgPr>
        <a:solidFill>
          <a:schemeClr val="bg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56701B9-59D9-241D-F7F5-1E8A558B1112}"/>
              </a:ext>
              <a:ext uri="{C183D7F6-B498-43B3-948B-1728B52AA6E4}">
                <adec:decorative xmlns:adec="http://schemas.microsoft.com/office/drawing/2017/decorative" val="1"/>
              </a:ext>
            </a:extLst>
          </p:cNvPr>
          <p:cNvSpPr/>
          <p:nvPr/>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object 3">
            <a:extLst>
              <a:ext uri="{FF2B5EF4-FFF2-40B4-BE49-F238E27FC236}">
                <a16:creationId xmlns:a16="http://schemas.microsoft.com/office/drawing/2014/main" id="{DAF467DB-6942-0500-3F1B-E23DDEE2AC15}"/>
              </a:ext>
            </a:extLst>
          </p:cNvPr>
          <p:cNvSpPr txBox="1">
            <a:spLocks noGrp="1"/>
          </p:cNvSpPr>
          <p:nvPr>
            <p:ph type="title"/>
          </p:nvPr>
        </p:nvSpPr>
        <p:spPr>
          <a:xfrm>
            <a:off x="4809707" y="2949900"/>
            <a:ext cx="2810293" cy="536044"/>
          </a:xfrm>
          <a:prstGeom prst="rect">
            <a:avLst/>
          </a:prstGeom>
        </p:spPr>
        <p:txBody>
          <a:bodyPr vert="horz" wrap="square" lIns="0" tIns="12700" rIns="0" bIns="0" rtlCol="0">
            <a:spAutoFit/>
          </a:bodyPr>
          <a:lstStyle/>
          <a:p>
            <a:pPr marL="12700">
              <a:lnSpc>
                <a:spcPct val="100000"/>
              </a:lnSpc>
              <a:spcBef>
                <a:spcPts val="100"/>
              </a:spcBef>
            </a:pPr>
            <a:r>
              <a:rPr lang="en-US" sz="3400" b="0" i="0">
                <a:solidFill>
                  <a:srgbClr val="FFFFFF"/>
                </a:solidFill>
                <a:latin typeface="Poppins" panose="00000500000000000000" pitchFamily="2" charset="0"/>
                <a:cs typeface="Poppins" panose="00000500000000000000" pitchFamily="2" charset="0"/>
              </a:rPr>
              <a:t>Click to edit Master title style</a:t>
            </a:r>
            <a:endParaRPr sz="3400">
              <a:latin typeface="Poppins" panose="00000500000000000000" pitchFamily="2" charset="0"/>
              <a:cs typeface="Poppins" panose="00000500000000000000" pitchFamily="2" charset="0"/>
            </a:endParaRPr>
          </a:p>
        </p:txBody>
      </p:sp>
      <p:sp>
        <p:nvSpPr>
          <p:cNvPr id="3" name="object 2">
            <a:extLst>
              <a:ext uri="{FF2B5EF4-FFF2-40B4-BE49-F238E27FC236}">
                <a16:creationId xmlns:a16="http://schemas.microsoft.com/office/drawing/2014/main" id="{3178C474-2CA3-1DB5-D6F3-B33FDD9774D7}"/>
              </a:ext>
              <a:ext uri="{C183D7F6-B498-43B3-948B-1728B52AA6E4}">
                <adec:decorative xmlns:adec="http://schemas.microsoft.com/office/drawing/2017/decorative" val="1"/>
              </a:ext>
            </a:extLst>
          </p:cNvPr>
          <p:cNvSpPr/>
          <p:nvPr userDrawn="1"/>
        </p:nvSpPr>
        <p:spPr>
          <a:xfrm>
            <a:off x="229870" y="228600"/>
            <a:ext cx="11732260" cy="6400800"/>
          </a:xfrm>
          <a:custGeom>
            <a:avLst/>
            <a:gdLst/>
            <a:ahLst/>
            <a:cxnLst/>
            <a:rect l="l" t="t" r="r" b="b"/>
            <a:pathLst>
              <a:path w="11732260" h="6400800">
                <a:moveTo>
                  <a:pt x="11731752" y="0"/>
                </a:moveTo>
                <a:lnTo>
                  <a:pt x="0" y="0"/>
                </a:lnTo>
                <a:lnTo>
                  <a:pt x="0" y="6400800"/>
                </a:lnTo>
                <a:lnTo>
                  <a:pt x="11731752" y="6400800"/>
                </a:lnTo>
                <a:lnTo>
                  <a:pt x="11731752" y="0"/>
                </a:lnTo>
                <a:close/>
              </a:path>
            </a:pathLst>
          </a:custGeom>
          <a:solidFill>
            <a:srgbClr val="00529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2004785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901700" y="474979"/>
            <a:ext cx="10199370" cy="707886"/>
          </a:xfrm>
        </p:spPr>
        <p:txBody>
          <a:bodyPr lIns="0" tIns="0" rIns="0" bIns="0"/>
          <a:lstStyle>
            <a:lvl1pPr>
              <a:defRPr sz="3000" b="1" i="1">
                <a:solidFill>
                  <a:srgbClr val="005295"/>
                </a:solidFill>
                <a:latin typeface="ITCErasStd-Demi"/>
                <a:cs typeface="ITCErasStd-Demi"/>
              </a:defRPr>
            </a:lvl1pPr>
          </a:lstStyle>
          <a:p>
            <a:r>
              <a:rPr lang="en-US" sz="2800" i="0" spc="-10">
                <a:latin typeface="Poppins" pitchFamily="2" charset="77"/>
                <a:cs typeface="Poppins" pitchFamily="2" charset="77"/>
              </a:rPr>
              <a:t>Title</a:t>
            </a:r>
            <a:r>
              <a:rPr lang="en-US" sz="2800" i="0" spc="-180">
                <a:latin typeface="Poppins" pitchFamily="2" charset="77"/>
                <a:cs typeface="Poppins" pitchFamily="2" charset="77"/>
              </a:rPr>
              <a:t> </a:t>
            </a:r>
            <a:r>
              <a:rPr lang="en-US" sz="2800" i="0">
                <a:latin typeface="Poppins" pitchFamily="2" charset="77"/>
                <a:cs typeface="Poppins" pitchFamily="2" charset="77"/>
              </a:rPr>
              <a:t>Goes</a:t>
            </a:r>
            <a:r>
              <a:rPr lang="en-US" sz="2800" i="0" spc="-175">
                <a:latin typeface="Poppins" pitchFamily="2" charset="77"/>
                <a:cs typeface="Poppins" pitchFamily="2" charset="77"/>
              </a:rPr>
              <a:t> </a:t>
            </a:r>
            <a:r>
              <a:rPr lang="en-US" sz="2800" i="0" spc="-40">
                <a:latin typeface="Poppins" pitchFamily="2" charset="77"/>
                <a:cs typeface="Poppins" pitchFamily="2" charset="77"/>
              </a:rPr>
              <a:t>Here</a:t>
            </a:r>
            <a:br>
              <a:rPr lang="en-US" sz="2800" i="0" spc="-40">
                <a:latin typeface="Poppins" pitchFamily="2" charset="77"/>
                <a:cs typeface="Poppins" pitchFamily="2" charset="77"/>
              </a:rPr>
            </a:br>
            <a:r>
              <a:rPr lang="en-US" sz="1800" b="0" i="0" spc="-10">
                <a:latin typeface="Poppins" pitchFamily="2" charset="77"/>
                <a:cs typeface="Poppins" pitchFamily="2" charset="77"/>
              </a:rPr>
              <a:t>Subtitle</a:t>
            </a:r>
            <a:endParaRPr/>
          </a:p>
        </p:txBody>
      </p:sp>
      <p:sp>
        <p:nvSpPr>
          <p:cNvPr id="5" name="Holder 5"/>
          <p:cNvSpPr>
            <a:spLocks noGrp="1"/>
          </p:cNvSpPr>
          <p:nvPr>
            <p:ph type="sldNum" sz="quarter" idx="7"/>
          </p:nvPr>
        </p:nvSpPr>
        <p:spPr>
          <a:xfrm>
            <a:off x="8740140" y="903141"/>
            <a:ext cx="2804160" cy="342900"/>
          </a:xfrm>
          <a:prstGeom prst="rect">
            <a:avLst/>
          </a:prstGeom>
        </p:spPr>
        <p:txBody>
          <a:bodyPr lIns="0" tIns="0" rIns="0" bIns="0"/>
          <a:lstStyle>
            <a:lvl1pPr algn="r">
              <a:defRPr>
                <a:solidFill>
                  <a:schemeClr val="tx1">
                    <a:tint val="75000"/>
                  </a:schemeClr>
                </a:solidFill>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lang="en-US" sz="1800" b="0" i="0" u="none" strike="noStrike" kern="0" cap="none" spc="0" normalizeH="0" baseline="0" noProof="0">
              <a:ln>
                <a:noFill/>
              </a:ln>
              <a:solidFill>
                <a:prstClr val="black">
                  <a:tint val="75000"/>
                </a:prstClr>
              </a:solidFill>
              <a:effectLst/>
              <a:uLnTx/>
              <a:uFillTx/>
            </a:endParaRPr>
          </a:p>
        </p:txBody>
      </p:sp>
      <p:sp>
        <p:nvSpPr>
          <p:cNvPr id="6" name="bg object 17">
            <a:extLst>
              <a:ext uri="{FF2B5EF4-FFF2-40B4-BE49-F238E27FC236}">
                <a16:creationId xmlns:a16="http://schemas.microsoft.com/office/drawing/2014/main" id="{E9FD20BA-76F9-B031-0B79-3F63B4ACFE75}"/>
              </a:ext>
              <a:ext uri="{C183D7F6-B498-43B3-948B-1728B52AA6E4}">
                <adec:decorative xmlns:adec="http://schemas.microsoft.com/office/drawing/2017/decorative" val="1"/>
              </a:ext>
            </a:extLst>
          </p:cNvPr>
          <p:cNvSpPr/>
          <p:nvPr/>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bg object 18">
            <a:extLst>
              <a:ext uri="{FF2B5EF4-FFF2-40B4-BE49-F238E27FC236}">
                <a16:creationId xmlns:a16="http://schemas.microsoft.com/office/drawing/2014/main" id="{59C7F3AD-CABD-3374-7597-CE359F051C10}"/>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9" name="object 7" descr="MassDOT Logo">
            <a:extLst>
              <a:ext uri="{FF2B5EF4-FFF2-40B4-BE49-F238E27FC236}">
                <a16:creationId xmlns:a16="http://schemas.microsoft.com/office/drawing/2014/main" id="{E83F4B9E-CC08-E107-C5C1-CC2F1C2A9EBF}"/>
              </a:ext>
              <a:ext uri="{C183D7F6-B498-43B3-948B-1728B52AA6E4}">
                <adec:decorative xmlns:adec="http://schemas.microsoft.com/office/drawing/2017/decorative" val="0"/>
              </a:ext>
            </a:extLst>
          </p:cNvPr>
          <p:cNvPicPr/>
          <p:nvPr/>
        </p:nvPicPr>
        <p:blipFill>
          <a:blip r:embed="rId2" cstate="print"/>
          <a:stretch>
            <a:fillRect/>
          </a:stretch>
        </p:blipFill>
        <p:spPr>
          <a:xfrm>
            <a:off x="9345193" y="6083300"/>
            <a:ext cx="2199100" cy="444494"/>
          </a:xfrm>
          <a:prstGeom prst="rect">
            <a:avLst/>
          </a:prstGeom>
        </p:spPr>
      </p:pic>
      <p:sp>
        <p:nvSpPr>
          <p:cNvPr id="3" name="bg object 17">
            <a:extLst>
              <a:ext uri="{FF2B5EF4-FFF2-40B4-BE49-F238E27FC236}">
                <a16:creationId xmlns:a16="http://schemas.microsoft.com/office/drawing/2014/main" id="{C67C198E-4ABA-27D9-DA23-7DB3AF5FF06B}"/>
              </a:ext>
              <a:ext uri="{C183D7F6-B498-43B3-948B-1728B52AA6E4}">
                <adec:decorative xmlns:adec="http://schemas.microsoft.com/office/drawing/2017/decorative" val="1"/>
              </a:ext>
            </a:extLst>
          </p:cNvPr>
          <p:cNvSpPr/>
          <p:nvPr userDrawn="1"/>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bg object 18">
            <a:extLst>
              <a:ext uri="{FF2B5EF4-FFF2-40B4-BE49-F238E27FC236}">
                <a16:creationId xmlns:a16="http://schemas.microsoft.com/office/drawing/2014/main" id="{E436AAC6-AF63-E7BB-67AD-452A82281523}"/>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8" name="object 7" descr="MassDOT Logo">
            <a:extLst>
              <a:ext uri="{FF2B5EF4-FFF2-40B4-BE49-F238E27FC236}">
                <a16:creationId xmlns:a16="http://schemas.microsoft.com/office/drawing/2014/main" id="{AD9E2D9A-8E05-A8B3-F335-714E33A2A28F}"/>
              </a:ext>
              <a:ext uri="{C183D7F6-B498-43B3-948B-1728B52AA6E4}">
                <adec:decorative xmlns:adec="http://schemas.microsoft.com/office/drawing/2017/decorative" val="0"/>
              </a:ext>
            </a:extLst>
          </p:cNvPr>
          <p:cNvPicPr/>
          <p:nvPr userDrawn="1"/>
        </p:nvPicPr>
        <p:blipFill>
          <a:blip r:embed="rId2" cstate="print"/>
          <a:stretch>
            <a:fillRect/>
          </a:stretch>
        </p:blipFill>
        <p:spPr>
          <a:xfrm>
            <a:off x="9345193" y="6083300"/>
            <a:ext cx="2199100" cy="444494"/>
          </a:xfrm>
          <a:prstGeom prst="rect">
            <a:avLst/>
          </a:prstGeom>
        </p:spPr>
      </p:pic>
    </p:spTree>
    <p:extLst>
      <p:ext uri="{BB962C8B-B14F-4D97-AF65-F5344CB8AC3E}">
        <p14:creationId xmlns:p14="http://schemas.microsoft.com/office/powerpoint/2010/main" val="1283312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38844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44346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111011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70170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4" name="Title 3"/>
          <p:cNvSpPr>
            <a:spLocks noGrp="1"/>
          </p:cNvSpPr>
          <p:nvPr>
            <p:ph type="title" hasCustomPrompt="1"/>
          </p:nvPr>
        </p:nvSpPr>
        <p:spPr>
          <a:xfrm>
            <a:off x="462685" y="535714"/>
            <a:ext cx="9839216" cy="470898"/>
          </a:xfrm>
        </p:spPr>
        <p:txBody>
          <a:bodyPr/>
          <a:lstStyle>
            <a:lvl1pPr>
              <a:defRPr sz="3400">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580552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207150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674150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3" name="Title 2">
            <a:extLst>
              <a:ext uri="{FF2B5EF4-FFF2-40B4-BE49-F238E27FC236}">
                <a16:creationId xmlns:a16="http://schemas.microsoft.com/office/drawing/2014/main" id="{AD835B23-4423-A550-7FEC-23B6C1C2535D}"/>
              </a:ext>
            </a:extLst>
          </p:cNvPr>
          <p:cNvSpPr>
            <a:spLocks noGrp="1"/>
          </p:cNvSpPr>
          <p:nvPr>
            <p:ph type="title"/>
          </p:nvPr>
        </p:nvSpPr>
        <p:spPr>
          <a:xfrm>
            <a:off x="91520" y="3152640"/>
            <a:ext cx="10933350" cy="332399"/>
          </a:xfrm>
        </p:spPr>
        <p:txBody>
          <a:bodyPr/>
          <a:lstStyle/>
          <a:p>
            <a:r>
              <a:rPr lang="en-US"/>
              <a:t>Click to edit Master title style</a:t>
            </a:r>
          </a:p>
        </p:txBody>
      </p:sp>
    </p:spTree>
    <p:extLst>
      <p:ext uri="{BB962C8B-B14F-4D97-AF65-F5344CB8AC3E}">
        <p14:creationId xmlns:p14="http://schemas.microsoft.com/office/powerpoint/2010/main" val="3187791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834779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Picture 447" descr="Boston, Massachusetts, USA"/>
          <p:cNvPicPr>
            <a:picLocks noChangeAspect="1" noChangeArrowheads="1"/>
          </p:cNvPicPr>
          <p:nvPr/>
        </p:nvPicPr>
        <p:blipFill rotWithShape="1">
          <a:blip r:embed="rId6">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3" name="TextBox 2"/>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2871733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49" name="Group 48"/>
          <p:cNvGrpSpPr/>
          <p:nvPr/>
        </p:nvGrpSpPr>
        <p:grpSpPr>
          <a:xfrm>
            <a:off x="-600" y="-1"/>
            <a:ext cx="12193800" cy="6858001"/>
            <a:chOff x="-600" y="-1"/>
            <a:chExt cx="12193800" cy="6858001"/>
          </a:xfrm>
        </p:grpSpPr>
        <p:sp>
          <p:nvSpPr>
            <p:cNvPr id="50"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51" name="Baselines / anchors"/>
            <p:cNvGrpSpPr/>
            <p:nvPr userDrawn="1"/>
          </p:nvGrpSpPr>
          <p:grpSpPr>
            <a:xfrm>
              <a:off x="-600" y="622800"/>
              <a:ext cx="12193200" cy="5536800"/>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1277000" y="623550"/>
              <a:ext cx="9638000" cy="5537047"/>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3"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54"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57"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58" name="Five column measure"/>
            <p:cNvGrpSpPr/>
            <p:nvPr userDrawn="1"/>
          </p:nvGrpSpPr>
          <p:grpSpPr>
            <a:xfrm>
              <a:off x="629400" y="5975122"/>
              <a:ext cx="10933200" cy="79536"/>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59"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9382677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6"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Arial" panose="020B0604020202020204" pitchFamily="34" charset="0"/>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19" name="Rectangle 18"/>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23" name="Title 2"/>
          <p:cNvSpPr>
            <a:spLocks noGrp="1"/>
          </p:cNvSpPr>
          <p:nvPr>
            <p:ph type="title" hasCustomPrompt="1"/>
          </p:nvPr>
        </p:nvSpPr>
        <p:spPr>
          <a:xfrm>
            <a:off x="228600" y="533400"/>
            <a:ext cx="7942686" cy="443198"/>
          </a:xfrm>
        </p:spPr>
        <p:txBody>
          <a:bodyPr wrap="square">
            <a:spAutoFit/>
          </a:bodyPr>
          <a:lstStyle>
            <a:lvl1pPr>
              <a:defRPr lang="en-US" sz="3200" b="1" baseline="0" dirty="0">
                <a:solidFill>
                  <a:schemeClr val="bg1"/>
                </a:solidFill>
                <a:latin typeface="Arial" panose="020B0604020202020204" pitchFamily="34" charset="0"/>
                <a:ea typeface="+mn-ea"/>
                <a:cs typeface="Arial" panose="020B0604020202020204" pitchFamily="34" charset="0"/>
              </a:defRPr>
            </a:lvl1pPr>
          </a:lstStyle>
          <a:p>
            <a:pPr marL="0" lvl="0" defTabSz="914400">
              <a:spcBef>
                <a:spcPts val="600"/>
              </a:spcBef>
            </a:pPr>
            <a:r>
              <a:rPr lang="en-US"/>
              <a:t>Click to add title</a:t>
            </a:r>
          </a:p>
        </p:txBody>
      </p:sp>
    </p:spTree>
    <p:extLst>
      <p:ext uri="{BB962C8B-B14F-4D97-AF65-F5344CB8AC3E}">
        <p14:creationId xmlns:p14="http://schemas.microsoft.com/office/powerpoint/2010/main" val="3729648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7"/>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1" name="Straight Connector 20"/>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398109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a:xfrm>
            <a:off x="447675" y="672001"/>
            <a:ext cx="10021542" cy="332399"/>
          </a:xfrm>
        </p:spPr>
        <p:txBody>
          <a:bodyPr/>
          <a:lstStyle>
            <a:lvl1pPr>
              <a:defRPr>
                <a:latin typeface="+mj-lt"/>
                <a:ea typeface="+mj-ea"/>
                <a:cs typeface="+mj-cs"/>
                <a:sym typeface="+mj-lt"/>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47675" y="2085628"/>
            <a:ext cx="11115675" cy="4072976"/>
          </a:xfrm>
        </p:spPr>
        <p:txBody>
          <a:bodyPr/>
          <a:lstStyle>
            <a:lvl1pPr>
              <a:lnSpc>
                <a:spcPct val="100000"/>
              </a:lnSpc>
              <a:spcBef>
                <a:spcPts val="0"/>
              </a:spcBef>
              <a:spcAft>
                <a:spcPts val="0"/>
              </a:spcAft>
              <a:defRPr>
                <a:latin typeface="+mn-lt"/>
                <a:ea typeface="+mn-ea"/>
                <a:cs typeface="+mn-cs"/>
                <a:sym typeface="+mn-lt"/>
              </a:defRPr>
            </a:lvl1pPr>
            <a:lvl2pPr>
              <a:lnSpc>
                <a:spcPct val="100000"/>
              </a:lnSpc>
              <a:spcBef>
                <a:spcPts val="0"/>
              </a:spcBef>
              <a:spcAft>
                <a:spcPts val="0"/>
              </a:spcAft>
              <a:defRPr>
                <a:latin typeface="+mn-lt"/>
                <a:ea typeface="+mn-ea"/>
                <a:cs typeface="+mn-cs"/>
                <a:sym typeface="+mn-lt"/>
              </a:defRPr>
            </a:lvl2pPr>
            <a:lvl3pPr>
              <a:lnSpc>
                <a:spcPct val="100000"/>
              </a:lnSpc>
              <a:spcBef>
                <a:spcPts val="0"/>
              </a:spcBef>
              <a:spcAft>
                <a:spcPts val="0"/>
              </a:spcAft>
              <a:defRPr>
                <a:latin typeface="+mn-lt"/>
                <a:ea typeface="+mn-ea"/>
                <a:cs typeface="+mn-cs"/>
                <a:sym typeface="+mn-lt"/>
              </a:defRPr>
            </a:lvl3pPr>
            <a:lvl4pPr>
              <a:lnSpc>
                <a:spcPct val="100000"/>
              </a:lnSpc>
              <a:spcBef>
                <a:spcPts val="0"/>
              </a:spcBef>
              <a:spcAft>
                <a:spcPts val="0"/>
              </a:spcAft>
              <a:defRPr>
                <a:latin typeface="+mn-lt"/>
                <a:ea typeface="+mn-ea"/>
                <a:cs typeface="+mn-cs"/>
                <a:sym typeface="+mn-lt"/>
              </a:defRPr>
            </a:lvl4pPr>
            <a:lvl5pPr>
              <a:lnSpc>
                <a:spcPct val="100000"/>
              </a:lnSpc>
              <a:spcBef>
                <a:spcPts val="0"/>
              </a:spcBef>
              <a:spcAft>
                <a:spcPts val="0"/>
              </a:spcAft>
              <a:defRPr>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13" name="Straight Connector 12"/>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3515123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D. Gray slice headin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Rectangle 6"/>
          <p:cNvSpPr/>
          <p:nvPr/>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8" name="Subtitle 2"/>
          <p:cNvSpPr>
            <a:spLocks noGrp="1"/>
          </p:cNvSpPr>
          <p:nvPr>
            <p:ph type="subTitle" idx="13" hasCustomPrompt="1"/>
          </p:nvPr>
        </p:nvSpPr>
        <p:spPr>
          <a:xfrm>
            <a:off x="462685" y="2158987"/>
            <a:ext cx="3744000" cy="541687"/>
          </a:xfrm>
          <a:prstGeom prst="rect">
            <a:avLst/>
          </a:prstGeom>
        </p:spPr>
        <p:txBody>
          <a:bodyPr>
            <a:noAutofit/>
          </a:bodyPr>
          <a:lstStyle>
            <a:lvl1pPr marL="0" indent="0" algn="l">
              <a:buNone/>
              <a:defRPr sz="1600">
                <a:solidFill>
                  <a:schemeClr val="tx2"/>
                </a:solidFill>
                <a:latin typeface="+mn-lt"/>
                <a:ea typeface="+mn-ea"/>
                <a:cs typeface="+mn-cs"/>
                <a:sym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9" name="Title 4"/>
          <p:cNvSpPr>
            <a:spLocks noGrp="1"/>
          </p:cNvSpPr>
          <p:nvPr>
            <p:ph type="title" hasCustomPrompt="1"/>
          </p:nvPr>
        </p:nvSpPr>
        <p:spPr>
          <a:xfrm>
            <a:off x="462685" y="1227048"/>
            <a:ext cx="3744000" cy="664797"/>
          </a:xfrm>
        </p:spPr>
        <p:txBody>
          <a:bodyPr anchor="t">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33018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bwMode="blackWhite">
          <a:xfrm>
            <a:off x="1284742" y="2668041"/>
            <a:ext cx="9620491" cy="3201026"/>
          </a:xfrm>
          <a:prstGeom prst="rect">
            <a:avLst/>
          </a:prstGeom>
          <a:ln w="9525">
            <a:noFill/>
          </a:ln>
          <a:extLst>
            <a:ext uri="{91240B29-F687-4F45-9708-019B960494DF}">
              <a14:hiddenLine xmlns:a14="http://schemas.microsoft.com/office/drawing/2010/main" w="9525">
                <a:solidFill>
                  <a:schemeClr val="bg1"/>
                </a:solidFill>
              </a14:hiddenLine>
            </a:ext>
          </a:extLst>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tx2"/>
                </a:solidFill>
                <a:latin typeface="+mj-lt"/>
                <a:ea typeface="+mj-ea"/>
                <a:cs typeface="+mj-cs"/>
                <a:sym typeface="+mj-lt"/>
              </a:defRPr>
            </a:lvl1pPr>
          </a:lstStyle>
          <a:p>
            <a:r>
              <a:rPr lang="en-US"/>
              <a:t>Click to add section title</a:t>
            </a:r>
          </a:p>
        </p:txBody>
      </p:sp>
      <p:sp>
        <p:nvSpPr>
          <p:cNvPr id="11" name="Rectangle 10"/>
          <p:cNvSpPr/>
          <p:nvPr/>
        </p:nvSpPr>
        <p:spPr bwMode="white">
          <a:xfrm>
            <a:off x="1280693" y="1424081"/>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pic>
        <p:nvPicPr>
          <p:cNvPr id="16"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6343724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D. 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tx2"/>
                </a:solidFill>
                <a:latin typeface="+mj-lt"/>
                <a:ea typeface="+mj-ea"/>
                <a:cs typeface="+mj-cs"/>
                <a:sym typeface="+mj-lt"/>
              </a:defRPr>
            </a:lvl1pPr>
          </a:lstStyle>
          <a:p>
            <a:r>
              <a:rPr lang="en-US"/>
              <a:t>Click to add section title</a:t>
            </a:r>
          </a:p>
        </p:txBody>
      </p:sp>
      <p:cxnSp>
        <p:nvCxnSpPr>
          <p:cNvPr id="10" name="Straight Connector 9"/>
          <p:cNvCxnSpPr/>
          <p:nvPr/>
        </p:nvCxnSpPr>
        <p:spPr bwMode="white">
          <a:xfrm>
            <a:off x="630000" y="3680016"/>
            <a:ext cx="11558587"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64211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D. 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4" name="Rectangle 23"/>
          <p:cNvSpPr/>
          <p:nvPr/>
        </p:nvSpPr>
        <p:spPr bwMode="white">
          <a:xfrm>
            <a:off x="0"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5"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t>Click to add title</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449653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176416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 Green highligh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4" name="Rectangle 13"/>
          <p:cNvSpPr/>
          <p:nvPr/>
        </p:nvSpPr>
        <p:spPr bwMode="white">
          <a:xfrm>
            <a:off x="0"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76529"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79561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D. Four column gree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9029246" y="0"/>
            <a:ext cx="416951" cy="6858000"/>
          </a:xfrm>
          <a:prstGeom prst="rect">
            <a:avLst/>
          </a:prstGeom>
        </p:spPr>
      </p:pic>
      <p:sp>
        <p:nvSpPr>
          <p:cNvPr id="10" name="Rectangle 9"/>
          <p:cNvSpPr/>
          <p:nvPr/>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8101584"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170300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 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23" name="Picture 22"/>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4" name="Title 4"/>
          <p:cNvSpPr>
            <a:spLocks noGrp="1"/>
          </p:cNvSpPr>
          <p:nvPr>
            <p:ph type="title" hasCustomPrompt="1"/>
          </p:nvPr>
        </p:nvSpPr>
        <p:spPr>
          <a:xfrm>
            <a:off x="462685" y="2681103"/>
            <a:ext cx="3127881" cy="1495794"/>
          </a:xfrm>
          <a:prstGeom prst="rect">
            <a:avLst/>
          </a:prstGeom>
        </p:spPr>
        <p:txBody>
          <a:bodyPr anchor="ctr">
            <a:noAutofit/>
          </a:bodyPr>
          <a:lstStyle>
            <a:lvl1pPr>
              <a:defRPr sz="2400">
                <a:solidFill>
                  <a:schemeClr val="bg1"/>
                </a:solidFill>
                <a:latin typeface="+mj-lt"/>
                <a:ea typeface="+mj-ea"/>
                <a:cs typeface="+mj-cs"/>
                <a:sym typeface="+mj-lt"/>
              </a:defRPr>
            </a:lvl1pPr>
          </a:lstStyle>
          <a:p>
            <a:r>
              <a:rPr lang="en-US"/>
              <a:t>Click to add title</a:t>
            </a:r>
          </a:p>
        </p:txBody>
      </p:sp>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751431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 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1" name="Rectangle 10"/>
          <p:cNvSpPr/>
          <p:nvPr/>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2"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21"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98399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D. 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1" name="Rectangle 10"/>
          <p:cNvSpPr/>
          <p:nvPr/>
        </p:nvSpPr>
        <p:spPr bwMode="gray">
          <a:xfrm>
            <a:off x="7819543"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2"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5" name="Title 1"/>
          <p:cNvSpPr>
            <a:spLocks noGrp="1"/>
          </p:cNvSpPr>
          <p:nvPr>
            <p:ph type="title" hasCustomPrompt="1"/>
          </p:nvPr>
        </p:nvSpPr>
        <p:spPr bwMode="black">
          <a:xfrm>
            <a:off x="462685" y="178560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add title</a:t>
            </a:r>
          </a:p>
        </p:txBody>
      </p:sp>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35312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D.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0" name="Title 2"/>
          <p:cNvSpPr>
            <a:spLocks noGrp="1"/>
          </p:cNvSpPr>
          <p:nvPr>
            <p:ph type="title" hasCustomPrompt="1"/>
          </p:nvPr>
        </p:nvSpPr>
        <p:spPr>
          <a:xfrm>
            <a:off x="462685" y="2764203"/>
            <a:ext cx="2478638" cy="1314311"/>
          </a:xfrm>
          <a:prstGeom prst="rect">
            <a:avLst/>
          </a:prstGeom>
        </p:spPr>
        <p:txBody>
          <a:bodyPr anchor="ctr">
            <a:noAutofit/>
          </a:bodyPr>
          <a:lstStyle>
            <a:lvl1pPr>
              <a:defRPr sz="2400">
                <a:solidFill>
                  <a:schemeClr val="tx2"/>
                </a:solidFill>
                <a:latin typeface="+mj-lt"/>
                <a:ea typeface="+mj-ea"/>
                <a:cs typeface="+mj-cs"/>
                <a:sym typeface="+mj-lt"/>
              </a:defRPr>
            </a:lvl1pPr>
          </a:lstStyle>
          <a:p>
            <a:r>
              <a:rPr lang="en-US">
                <a:solidFill>
                  <a:schemeClr val="tx2"/>
                </a:solidFill>
              </a:rPr>
              <a:t>Click to add title</a:t>
            </a:r>
          </a:p>
        </p:txBody>
      </p:sp>
      <p:pic>
        <p:nvPicPr>
          <p:cNvPr id="12"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2359127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 Green 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0"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5" name="Title 4"/>
          <p:cNvSpPr>
            <a:spLocks noGrp="1"/>
          </p:cNvSpPr>
          <p:nvPr>
            <p:ph type="title" hasCustomPrompt="1"/>
          </p:nvPr>
        </p:nvSpPr>
        <p:spPr>
          <a:xfrm>
            <a:off x="462685" y="2764203"/>
            <a:ext cx="2478638" cy="1314311"/>
          </a:xfrm>
        </p:spPr>
        <p:txBody>
          <a:bodyPr anchor="ctr" anchorCtr="0">
            <a:noAutofit/>
          </a:bodyPr>
          <a:lstStyle>
            <a:lvl1pPr>
              <a:defRPr>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4"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378827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9" name="Pentagon 3"/>
          <p:cNvSpPr/>
          <p:nvPr/>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63611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 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9"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923306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D.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latin typeface="+mj-lt"/>
                <a:ea typeface="+mj-ea"/>
                <a:cs typeface="+mj-cs"/>
                <a:sym typeface="+mj-lt"/>
              </a:defRPr>
            </a:lvl1pPr>
          </a:lstStyle>
          <a:p>
            <a:r>
              <a:rPr lang="en-US"/>
              <a:t>Click to add title</a:t>
            </a: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929595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27" name="Text Placeholder 16"/>
          <p:cNvSpPr>
            <a:spLocks noGrp="1"/>
          </p:cNvSpPr>
          <p:nvPr>
            <p:ph type="body" sz="quarter" idx="11"/>
          </p:nvPr>
        </p:nvSpPr>
        <p:spPr>
          <a:xfrm>
            <a:off x="336849" y="103464"/>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040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D. Green arrow half">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622800"/>
            <a:ext cx="4747822"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807734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latin typeface="+mj-lt"/>
                <a:ea typeface="+mj-ea"/>
                <a:cs typeface="+mj-cs"/>
                <a:sym typeface="+mj-lt"/>
              </a:defRPr>
            </a:lvl1pPr>
          </a:lstStyle>
          <a:p>
            <a:r>
              <a:rPr lang="en-US"/>
              <a:t>Click to add title</a:t>
            </a:r>
          </a:p>
        </p:txBody>
      </p:sp>
      <p:pic>
        <p:nvPicPr>
          <p:cNvPr id="11"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9"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589900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D. Green arrow two thir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2" name="Title 1"/>
          <p:cNvSpPr>
            <a:spLocks noGrp="1"/>
          </p:cNvSpPr>
          <p:nvPr>
            <p:ph type="title" hasCustomPrompt="1"/>
          </p:nvPr>
        </p:nvSpPr>
        <p:spPr>
          <a:xfrm>
            <a:off x="462685" y="622800"/>
            <a:ext cx="6254496" cy="332399"/>
          </a:xfrm>
          <a:prstGeom prst="rect">
            <a:avLst/>
          </a:prstGeom>
        </p:spPr>
        <p:txBody>
          <a:bodyPr/>
          <a:lstStyle>
            <a:lvl1pPr>
              <a:defRPr>
                <a:solidFill>
                  <a:srgbClr val="FFFFFF"/>
                </a:solidFill>
                <a:latin typeface="+mj-lt"/>
                <a:ea typeface="+mj-ea"/>
                <a:cs typeface="+mj-cs"/>
                <a:sym typeface="+mj-lt"/>
              </a:defRPr>
            </a:lvl1pPr>
          </a:lstStyle>
          <a:p>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5"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93474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 Big statement gree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44567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D. Big statement icon">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8511336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 Quo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723925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 Special gr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6"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 name="Title 1"/>
          <p:cNvSpPr>
            <a:spLocks noGrp="1"/>
          </p:cNvSpPr>
          <p:nvPr>
            <p:ph type="title" hasCustomPrompt="1"/>
          </p:nvPr>
        </p:nvSpPr>
        <p:spPr>
          <a:xfrm>
            <a:off x="462685" y="622800"/>
            <a:ext cx="9966776" cy="332399"/>
          </a:xfrm>
        </p:spPr>
        <p:txBody>
          <a:bodyPr/>
          <a:lstStyle>
            <a:lvl1pPr>
              <a:defRPr>
                <a:solidFill>
                  <a:schemeClr val="bg1"/>
                </a:solidFill>
                <a:latin typeface="+mj-lt"/>
                <a:ea typeface="+mj-ea"/>
                <a:cs typeface="+mj-cs"/>
                <a:sym typeface="+mj-lt"/>
              </a:defRPr>
            </a:lvl1pPr>
          </a:lstStyle>
          <a:p>
            <a:r>
              <a:rPr lang="en-US"/>
              <a:t>Click to add title</a:t>
            </a:r>
          </a:p>
        </p:txBody>
      </p:sp>
      <p:pic>
        <p:nvPicPr>
          <p:cNvPr id="13"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561114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29999" y="2548118"/>
            <a:ext cx="3067357"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b="1">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01553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 Blank gree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13"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982159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D. 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009501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751777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2" name="Object 1"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15"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850442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84" imgH="384" progId="TCLayout.ActiveDocument.1">
                  <p:embed/>
                </p:oleObj>
              </mc:Choice>
              <mc:Fallback>
                <p:oleObj name="think-cell Slide" r:id="rId3" imgW="384" imgH="38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447" descr="Boston, Massachusetts, USA"/>
          <p:cNvPicPr>
            <a:picLocks noChangeAspect="1" noChangeArrowheads="1"/>
          </p:cNvPicPr>
          <p:nvPr/>
        </p:nvPicPr>
        <p:blipFill rotWithShape="1">
          <a:blip r:embed="rId5">
            <a:extLst>
              <a:ext uri="{28A0092B-C50C-407E-A947-70E740481C1C}">
                <a14:useLocalDpi xmlns:a14="http://schemas.microsoft.com/office/drawing/2010/main" val="0"/>
              </a:ext>
            </a:extLst>
          </a:blip>
          <a:srcRect l="2206" t="9629" r="366" b="7252"/>
          <a:stretch/>
        </p:blipFill>
        <p:spPr bwMode="auto">
          <a:xfrm>
            <a:off x="0" y="-76198"/>
            <a:ext cx="12192000" cy="693419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200400" y="6461828"/>
            <a:ext cx="5791200" cy="276999"/>
          </a:xfrm>
          <a:prstGeom prst="rect">
            <a:avLst/>
          </a:prstGeom>
        </p:spPr>
        <p:txBody>
          <a:bodyPr wrap="square">
            <a:spAutoFit/>
          </a:bodyPr>
          <a:lstStyle/>
          <a:p>
            <a:pPr algn="ctr"/>
            <a:r>
              <a:rPr lang="en-US" sz="1200" i="1">
                <a:solidFill>
                  <a:schemeClr val="bg1"/>
                </a:solidFill>
                <a:latin typeface="Arial" panose="020B0604020202020204" pitchFamily="34" charset="0"/>
                <a:cs typeface="Arial" panose="020B0604020202020204" pitchFamily="34" charset="0"/>
              </a:rPr>
              <a:t>Confidential</a:t>
            </a:r>
            <a:endParaRPr lang="en-US" sz="1200">
              <a:solidFill>
                <a:schemeClr val="bg1"/>
              </a:solidFill>
            </a:endParaRPr>
          </a:p>
        </p:txBody>
      </p:sp>
      <p:sp>
        <p:nvSpPr>
          <p:cNvPr id="12" name="TextBox 11"/>
          <p:cNvSpPr txBox="1"/>
          <p:nvPr/>
        </p:nvSpPr>
        <p:spPr>
          <a:xfrm>
            <a:off x="228600" y="533400"/>
            <a:ext cx="7942686" cy="443198"/>
          </a:xfrm>
          <a:prstGeom prst="rect">
            <a:avLst/>
          </a:prstGeom>
        </p:spPr>
        <p:txBody>
          <a:bodyPr vert="horz" wrap="square" lIns="0" tIns="0" rIns="0" bIns="0" rtlCol="0" anchor="t">
            <a:spAutoFit/>
          </a:bodyPr>
          <a:lstStyle>
            <a:lvl1pPr lvl="0">
              <a:lnSpc>
                <a:spcPct val="90000"/>
              </a:lnSpc>
              <a:spcBef>
                <a:spcPts val="600"/>
              </a:spcBef>
              <a:buNone/>
              <a:defRPr sz="3200" b="1" baseline="0">
                <a:solidFill>
                  <a:schemeClr val="bg1"/>
                </a:solidFill>
                <a:latin typeface="Arial" panose="020B0604020202020204" pitchFamily="34" charset="0"/>
                <a:cs typeface="Arial" panose="020B0604020202020204" pitchFamily="34" charset="0"/>
                <a:sym typeface="+mj-lt"/>
              </a:defRPr>
            </a:lvl1pPr>
          </a:lstStyle>
          <a:p>
            <a:pPr lvl="0"/>
            <a:r>
              <a:rPr lang="en-PH"/>
              <a:t>Thank you</a:t>
            </a:r>
            <a:endParaRPr lang="en-US" err="1"/>
          </a:p>
        </p:txBody>
      </p:sp>
    </p:spTree>
    <p:extLst>
      <p:ext uri="{BB962C8B-B14F-4D97-AF65-F5344CB8AC3E}">
        <p14:creationId xmlns:p14="http://schemas.microsoft.com/office/powerpoint/2010/main" val="2386035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144" name="Group 143"/>
          <p:cNvGrpSpPr/>
          <p:nvPr/>
        </p:nvGrpSpPr>
        <p:grpSpPr>
          <a:xfrm>
            <a:off x="-600" y="-1"/>
            <a:ext cx="12193800" cy="6858001"/>
            <a:chOff x="-600" y="-1"/>
            <a:chExt cx="12193800" cy="6858001"/>
          </a:xfrm>
        </p:grpSpPr>
        <p:sp>
          <p:nvSpPr>
            <p:cNvPr id="145" name="No fly zone"/>
            <p:cNvSpPr/>
            <p:nvPr/>
          </p:nvSpPr>
          <p:spPr>
            <a:xfrm>
              <a:off x="0" y="-1"/>
              <a:ext cx="12193200" cy="68580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solidFill>
                <a:latin typeface="+mn-lt"/>
                <a:ea typeface="+mn-ea"/>
                <a:cs typeface="+mn-cs"/>
                <a:sym typeface="+mn-lt"/>
              </a:endParaRPr>
            </a:p>
          </p:txBody>
        </p:sp>
        <p:grpSp>
          <p:nvGrpSpPr>
            <p:cNvPr id="146" name="Baselines / anchors"/>
            <p:cNvGrpSpPr/>
            <p:nvPr userDrawn="1"/>
          </p:nvGrpSpPr>
          <p:grpSpPr>
            <a:xfrm>
              <a:off x="-600" y="622800"/>
              <a:ext cx="12193200" cy="5536800"/>
              <a:chOff x="12623800" y="622800"/>
              <a:chExt cx="11176000" cy="5536800"/>
            </a:xfrm>
          </p:grpSpPr>
          <p:cxnSp>
            <p:nvCxnSpPr>
              <p:cNvPr id="170" name="Straight Connector 169"/>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147" name="Gutter space"/>
            <p:cNvGrpSpPr/>
            <p:nvPr userDrawn="1"/>
          </p:nvGrpSpPr>
          <p:grpSpPr>
            <a:xfrm>
              <a:off x="1277000" y="623550"/>
              <a:ext cx="9638000" cy="5537047"/>
              <a:chOff x="1277000" y="623550"/>
              <a:chExt cx="9638000" cy="5537047"/>
            </a:xfrm>
          </p:grpSpPr>
          <p:sp>
            <p:nvSpPr>
              <p:cNvPr id="159"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0"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1"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2"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3"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4"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5"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6"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7"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8"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69"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48" name="Slide edges"/>
            <p:cNvSpPr>
              <a:spLocks/>
            </p:cNvSpPr>
            <p:nvPr/>
          </p:nvSpPr>
          <p:spPr bwMode="auto">
            <a:xfrm>
              <a:off x="-600" y="0"/>
              <a:ext cx="12193200" cy="68580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sym typeface="+mn-lt"/>
              </a:endParaRPr>
            </a:p>
          </p:txBody>
        </p:sp>
        <p:sp>
          <p:nvSpPr>
            <p:cNvPr id="149" name="Footnote measure"/>
            <p:cNvSpPr>
              <a:spLocks noChangeArrowheads="1"/>
            </p:cNvSpPr>
            <p:nvPr/>
          </p:nvSpPr>
          <p:spPr bwMode="auto">
            <a:xfrm>
              <a:off x="629400" y="6159600"/>
              <a:ext cx="10933200" cy="378584"/>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0" name="Whitespace measure"/>
            <p:cNvSpPr>
              <a:spLocks noChangeArrowheads="1"/>
            </p:cNvSpPr>
            <p:nvPr/>
          </p:nvSpPr>
          <p:spPr bwMode="auto">
            <a:xfrm>
              <a:off x="629400" y="1497600"/>
              <a:ext cx="10932229" cy="5832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nvGrpSpPr>
            <p:cNvPr id="151" name="Five column measure"/>
            <p:cNvGrpSpPr/>
            <p:nvPr userDrawn="1"/>
          </p:nvGrpSpPr>
          <p:grpSpPr>
            <a:xfrm>
              <a:off x="629400" y="5975122"/>
              <a:ext cx="10933200" cy="79536"/>
              <a:chOff x="629400" y="5975122"/>
              <a:chExt cx="10933200" cy="79536"/>
            </a:xfrm>
          </p:grpSpPr>
          <p:sp>
            <p:nvSpPr>
              <p:cNvPr id="154"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5"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6"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7"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sp>
            <p:nvSpPr>
              <p:cNvPr id="158"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mn-lt"/>
                  <a:ea typeface="+mn-ea"/>
                  <a:cs typeface="+mn-cs"/>
                  <a:sym typeface="+mn-lt"/>
                </a:endParaRPr>
              </a:p>
            </p:txBody>
          </p:sp>
        </p:grpSp>
        <p:sp>
          <p:nvSpPr>
            <p:cNvPr id="152" name="Live area"/>
            <p:cNvSpPr/>
            <p:nvPr/>
          </p:nvSpPr>
          <p:spPr>
            <a:xfrm>
              <a:off x="629400" y="2080801"/>
              <a:ext cx="10933200" cy="4078800"/>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sym typeface="+mn-lt"/>
              </a:endParaRPr>
            </a:p>
          </p:txBody>
        </p:sp>
      </p:grpSp>
      <p:sp>
        <p:nvSpPr>
          <p:cNvPr id="5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Tree>
    <p:extLst>
      <p:ext uri="{BB962C8B-B14F-4D97-AF65-F5344CB8AC3E}">
        <p14:creationId xmlns:p14="http://schemas.microsoft.com/office/powerpoint/2010/main" val="2231207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genda Section Header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Rectangle 10"/>
          <p:cNvSpPr/>
          <p:nvPr/>
        </p:nvSpPr>
        <p:spPr bwMode="invGray">
          <a:xfrm>
            <a:off x="1388145" y="4691187"/>
            <a:ext cx="929337" cy="99587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2" name="Rectangle 11"/>
          <p:cNvSpPr/>
          <p:nvPr>
            <p:custDataLst>
              <p:tags r:id="rId2"/>
            </p:custDataLst>
          </p:nvPr>
        </p:nvSpPr>
        <p:spPr>
          <a:xfrm>
            <a:off x="2509482"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2" name="TextBox 1"/>
          <p:cNvSpPr txBox="1"/>
          <p:nvPr/>
        </p:nvSpPr>
        <p:spPr>
          <a:xfrm>
            <a:off x="630000" y="907198"/>
            <a:ext cx="3448800" cy="3447288"/>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400">
              <a:solidFill>
                <a:schemeClr val="bg1"/>
              </a:solidFill>
              <a:latin typeface="+mn-lt"/>
              <a:ea typeface="+mn-ea"/>
              <a:cs typeface="+mn-cs"/>
              <a:sym typeface="+mn-lt"/>
            </a:endParaRPr>
          </a:p>
        </p:txBody>
      </p:sp>
      <p:sp>
        <p:nvSpPr>
          <p:cNvPr id="10" name="TextBox 1"/>
          <p:cNvSpPr txBox="1"/>
          <p:nvPr/>
        </p:nvSpPr>
        <p:spPr>
          <a:xfrm>
            <a:off x="1069073" y="1115416"/>
            <a:ext cx="2569934" cy="881780"/>
          </a:xfrm>
          <a:prstGeom prst="rect">
            <a:avLst/>
          </a:prstGeom>
          <a:noFill/>
        </p:spPr>
        <p:txBody>
          <a:bodyPr wrap="none" rtlCol="0">
            <a:spAutoFit/>
          </a:bodyPr>
          <a:lstStyle/>
          <a:p>
            <a:pPr algn="ctr" fontAlgn="auto">
              <a:lnSpc>
                <a:spcPct val="95000"/>
              </a:lnSpc>
              <a:spcBef>
                <a:spcPts val="0"/>
              </a:spcBef>
              <a:spcAft>
                <a:spcPts val="0"/>
              </a:spcAft>
            </a:pPr>
            <a:r>
              <a:rPr lang="en-US" sz="5400">
                <a:solidFill>
                  <a:schemeClr val="bg1"/>
                </a:solidFill>
                <a:latin typeface="+mn-lt"/>
                <a:ea typeface="+mn-ea"/>
                <a:cs typeface="+mn-cs"/>
                <a:sym typeface="+mn-lt"/>
              </a:rPr>
              <a:t>Agenda</a:t>
            </a:r>
          </a:p>
        </p:txBody>
      </p:sp>
      <p:pic>
        <p:nvPicPr>
          <p:cNvPr id="16"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812444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Agenda Section Header">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Rectangle 9"/>
          <p:cNvSpPr/>
          <p:nvPr/>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3" name="Rectangle 12"/>
          <p:cNvSpPr/>
          <p:nvPr/>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863159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Agenda Full Width Overvie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0"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bg1"/>
                </a:solidFill>
                <a:latin typeface="+mn-lt"/>
                <a:ea typeface="+mn-ea"/>
                <a:cs typeface="+mn-cs"/>
                <a:sym typeface="+mn-lt"/>
              </a:rPr>
              <a:t>Agenda</a:t>
            </a:r>
          </a:p>
        </p:txBody>
      </p:sp>
      <p:cxnSp>
        <p:nvCxnSpPr>
          <p:cNvPr id="13" name="Straight Connector 12"/>
          <p:cNvCxnSpPr/>
          <p:nvPr/>
        </p:nvCxnSpPr>
        <p:spPr bwMode="white">
          <a:xfrm>
            <a:off x="618898" y="1206000"/>
            <a:ext cx="11576304"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93180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Agenda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TextBox 16"/>
          <p:cNvSpPr txBox="1"/>
          <p:nvPr/>
        </p:nvSpPr>
        <p:spPr>
          <a:xfrm>
            <a:off x="630000" y="3207715"/>
            <a:ext cx="1547143" cy="443198"/>
          </a:xfrm>
          <a:prstGeom prst="rect">
            <a:avLst/>
          </a:prstGeom>
          <a:noFill/>
        </p:spPr>
        <p:txBody>
          <a:bodyPr wrap="square" lIns="0" tIns="0" rIns="0" bIns="0" rtlCol="0" anchor="t">
            <a:spAutoFit/>
          </a:bodyPr>
          <a:lstStyle/>
          <a:p>
            <a:pPr>
              <a:lnSpc>
                <a:spcPct val="90000"/>
              </a:lnSpc>
              <a:spcAft>
                <a:spcPts val="600"/>
              </a:spcAft>
            </a:pPr>
            <a:r>
              <a:rPr lang="en-US" sz="3200">
                <a:solidFill>
                  <a:schemeClr val="bg1"/>
                </a:solidFill>
                <a:latin typeface="+mn-lt"/>
                <a:ea typeface="+mn-ea"/>
                <a:cs typeface="+mn-cs"/>
                <a:sym typeface="+mn-lt"/>
              </a:rPr>
              <a:t>Agenda</a:t>
            </a:r>
          </a:p>
        </p:txBody>
      </p:sp>
      <p:pic>
        <p:nvPicPr>
          <p:cNvPr id="18"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674390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genda D. Section Header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invGray">
          <a:xfrm>
            <a:off x="1388145" y="4691187"/>
            <a:ext cx="929337" cy="995874"/>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sym typeface="+mn-lt"/>
            </a:endParaRPr>
          </a:p>
        </p:txBody>
      </p:sp>
      <p:sp>
        <p:nvSpPr>
          <p:cNvPr id="10" name="Rectangle 9"/>
          <p:cNvSpPr/>
          <p:nvPr>
            <p:custDataLst>
              <p:tags r:id="rId2"/>
            </p:custDataLst>
          </p:nvPr>
        </p:nvSpPr>
        <p:spPr>
          <a:xfrm>
            <a:off x="2509482" y="4691187"/>
            <a:ext cx="1570152" cy="1468176"/>
          </a:xfrm>
          <a:prstGeom prst="rect">
            <a:avLst/>
          </a:prstGeom>
          <a:noFill/>
          <a:ln w="9525" cmpd="sng">
            <a:solidFill>
              <a:schemeClr val="accent4"/>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sym typeface="+mn-lt"/>
            </a:endParaRPr>
          </a:p>
        </p:txBody>
      </p:sp>
      <p:sp>
        <p:nvSpPr>
          <p:cNvPr id="11" name="TextBox 10"/>
          <p:cNvSpPr txBox="1"/>
          <p:nvPr/>
        </p:nvSpPr>
        <p:spPr>
          <a:xfrm>
            <a:off x="630000" y="907198"/>
            <a:ext cx="3448800" cy="1220467"/>
          </a:xfrm>
          <a:prstGeom prst="rect">
            <a:avLst/>
          </a:prstGeom>
          <a:noFill/>
          <a:ln>
            <a:solidFill>
              <a:schemeClr val="accent4"/>
            </a:solidFill>
          </a:ln>
        </p:spPr>
        <p:txBody>
          <a:bodyPr wrap="square" lIns="612000" tIns="468000" rIns="0" bIns="0" rtlCol="0" anchor="t">
            <a:spAutoFit/>
          </a:bodyPr>
          <a:lstStyle/>
          <a:p>
            <a:pPr>
              <a:lnSpc>
                <a:spcPct val="90000"/>
              </a:lnSpc>
              <a:spcAft>
                <a:spcPts val="600"/>
              </a:spcAft>
            </a:pPr>
            <a:endParaRPr lang="en-US" sz="5400">
              <a:solidFill>
                <a:schemeClr val="accent4"/>
              </a:solidFill>
              <a:latin typeface="+mn-lt"/>
              <a:ea typeface="+mn-ea"/>
              <a:cs typeface="+mn-cs"/>
              <a:sym typeface="+mn-lt"/>
            </a:endParaRPr>
          </a:p>
        </p:txBody>
      </p:sp>
      <p:sp>
        <p:nvSpPr>
          <p:cNvPr id="9" name="TextBox 1"/>
          <p:cNvSpPr txBox="1"/>
          <p:nvPr/>
        </p:nvSpPr>
        <p:spPr>
          <a:xfrm>
            <a:off x="1069073" y="1115416"/>
            <a:ext cx="2569934" cy="88178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a:latin typeface="+mn-lt"/>
                <a:ea typeface="+mn-ea"/>
                <a:cs typeface="+mn-cs"/>
                <a:sym typeface="+mn-lt"/>
              </a:rPr>
              <a:t>Agenda</a:t>
            </a:r>
          </a:p>
        </p:txBody>
      </p:sp>
      <p:pic>
        <p:nvPicPr>
          <p:cNvPr id="15"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856020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Agenda D. Section Head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8" name="Rectangle 7"/>
          <p:cNvSpPr/>
          <p:nvPr/>
        </p:nvSpPr>
        <p:spPr bwMode="white">
          <a:xfrm>
            <a:off x="1284743" y="1428131"/>
            <a:ext cx="947672" cy="947672"/>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0" name="Rectangle 9"/>
          <p:cNvSpPr/>
          <p:nvPr/>
        </p:nvSpPr>
        <p:spPr>
          <a:xfrm>
            <a:off x="1285200" y="2667600"/>
            <a:ext cx="9619200" cy="3200400"/>
          </a:xfrm>
          <a:prstGeom prst="rect">
            <a:avLst/>
          </a:prstGeom>
          <a:noFill/>
          <a:ln w="9525">
            <a:solidFill>
              <a:schemeClr val="accent4"/>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88828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Agenda D. Full Width Overview">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7" name="Title 1"/>
          <p:cNvSpPr txBox="1">
            <a:spLocks/>
          </p:cNvSpPr>
          <p:nvPr/>
        </p:nvSpPr>
        <p:spPr>
          <a:xfrm>
            <a:off x="630000" y="622800"/>
            <a:ext cx="7189998" cy="4708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a:solidFill>
                  <a:schemeClr val="accent4"/>
                </a:solidFill>
                <a:latin typeface="+mn-lt"/>
                <a:ea typeface="+mn-ea"/>
                <a:cs typeface="+mn-cs"/>
                <a:sym typeface="+mn-lt"/>
              </a:rPr>
              <a:t>Agenda</a:t>
            </a:r>
          </a:p>
        </p:txBody>
      </p:sp>
      <p:cxnSp>
        <p:nvCxnSpPr>
          <p:cNvPr id="9" name="Straight Connector 8"/>
          <p:cNvCxnSpPr/>
          <p:nvPr/>
        </p:nvCxnSpPr>
        <p:spPr bwMode="white">
          <a:xfrm>
            <a:off x="618898" y="1206000"/>
            <a:ext cx="11576304" cy="0"/>
          </a:xfrm>
          <a:prstGeom prst="line">
            <a:avLst/>
          </a:prstGeom>
          <a:ln w="9525" cmpd="sng">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5205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53050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D. Two-Third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23" name="Picture 22"/>
          <p:cNvPicPr>
            <a:picLocks noChangeAspect="1"/>
          </p:cNvPicPr>
          <p:nvPr/>
        </p:nvPicPr>
        <p:blipFill rotWithShape="1">
          <a:blip r:embed="rId5">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26" name="Rectangle 25"/>
          <p:cNvSpPr/>
          <p:nvPr/>
        </p:nvSpPr>
        <p:spPr bwMode="ltGray">
          <a:xfrm>
            <a:off x="4080763"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0" name="TextBox 9"/>
          <p:cNvSpPr txBox="1"/>
          <p:nvPr/>
        </p:nvSpPr>
        <p:spPr>
          <a:xfrm>
            <a:off x="630000" y="3262145"/>
            <a:ext cx="1161047" cy="332399"/>
          </a:xfrm>
          <a:prstGeom prst="rect">
            <a:avLst/>
          </a:prstGeom>
          <a:noFill/>
        </p:spPr>
        <p:txBody>
          <a:bodyPr wrap="square" lIns="0" tIns="0" rIns="0" bIns="0" rtlCol="0" anchor="t">
            <a:spAutoFit/>
          </a:bodyPr>
          <a:lstStyle/>
          <a:p>
            <a:pPr>
              <a:lnSpc>
                <a:spcPct val="90000"/>
              </a:lnSpc>
              <a:spcAft>
                <a:spcPts val="600"/>
              </a:spcAft>
            </a:pPr>
            <a:r>
              <a:rPr lang="en-US" sz="2400">
                <a:solidFill>
                  <a:schemeClr val="bg1"/>
                </a:solidFill>
                <a:latin typeface="+mn-lt"/>
                <a:ea typeface="+mn-ea"/>
                <a:cs typeface="+mn-cs"/>
                <a:sym typeface="+mn-lt"/>
              </a:rPr>
              <a:t>Agenda</a:t>
            </a:r>
          </a:p>
        </p:txBody>
      </p:sp>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9948249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D. Table of Contents">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7"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20" name="TextBox 19"/>
          <p:cNvSpPr txBox="1"/>
          <p:nvPr/>
        </p:nvSpPr>
        <p:spPr>
          <a:xfrm>
            <a:off x="630000" y="2577934"/>
            <a:ext cx="2819400" cy="1761764"/>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400">
                <a:solidFill>
                  <a:schemeClr val="tx2"/>
                </a:solidFill>
                <a:latin typeface="+mn-lt"/>
                <a:ea typeface="+mn-ea"/>
                <a:cs typeface="+mn-cs"/>
                <a:sym typeface="+mn-lt"/>
              </a:rPr>
              <a:t>Table of contents</a:t>
            </a:r>
          </a:p>
        </p:txBody>
      </p:sp>
      <p:sp>
        <p:nvSpPr>
          <p:cNvPr id="24"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638" y="3586748"/>
            <a:ext cx="1365250" cy="338296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4"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019864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1600200" y="1409702"/>
            <a:ext cx="9829800" cy="1051831"/>
          </a:xfrm>
          <a:prstGeom prst="rect">
            <a:avLst/>
          </a:prstGeom>
          <a:noFill/>
          <a:ln>
            <a:noFill/>
          </a:ln>
        </p:spPr>
        <p:txBody>
          <a:bodyPr spcFirstLastPara="1" wrap="square" lIns="0" tIns="192000" rIns="0" bIns="0" anchor="t" anchorCtr="0">
            <a:noAutofit/>
          </a:bodyPr>
          <a:lstStyle>
            <a:lvl1pPr lvl="0" algn="l">
              <a:lnSpc>
                <a:spcPct val="75000"/>
              </a:lnSpc>
              <a:spcBef>
                <a:spcPts val="0"/>
              </a:spcBef>
              <a:spcAft>
                <a:spcPts val="0"/>
              </a:spcAft>
              <a:buClr>
                <a:schemeClr val="dk1"/>
              </a:buClr>
              <a:buSzPts val="3600"/>
              <a:buFont typeface="Montserra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11366229" y="524606"/>
            <a:ext cx="513735" cy="227164"/>
          </a:xfrm>
          <a:prstGeom prst="rect">
            <a:avLst/>
          </a:prstGeom>
          <a:noFill/>
          <a:ln>
            <a:noFill/>
          </a:ln>
        </p:spPr>
        <p:txBody>
          <a:bodyPr spcFirstLastPara="1" wrap="square" lIns="0" tIns="0" rIns="0" bIns="0" anchor="ctr" anchorCtr="0">
            <a:noAutofit/>
          </a:bodyPr>
          <a:lstStyle>
            <a:lvl1pPr marL="0" lvl="0"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1pPr>
            <a:lvl2pPr marL="0" lvl="1"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2pPr>
            <a:lvl3pPr marL="0" lvl="2"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3pPr>
            <a:lvl4pPr marL="0" lvl="3"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4pPr>
            <a:lvl5pPr marL="0" lvl="4"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5pPr>
            <a:lvl6pPr marL="0" lvl="5"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6pPr>
            <a:lvl7pPr marL="0" lvl="6"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7pPr>
            <a:lvl8pPr marL="0" lvl="7"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8pPr>
            <a:lvl9pPr marL="0" lvl="8" indent="0" algn="ctr">
              <a:lnSpc>
                <a:spcPct val="100000"/>
              </a:lnSpc>
              <a:spcBef>
                <a:spcPts val="0"/>
              </a:spcBef>
              <a:spcAft>
                <a:spcPts val="0"/>
              </a:spcAft>
              <a:buSzPts val="1000"/>
              <a:buNone/>
              <a:defRPr sz="1333"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
        <p:nvSpPr>
          <p:cNvPr id="17" name="Google Shape;17;p3"/>
          <p:cNvSpPr txBox="1">
            <a:spLocks noGrp="1"/>
          </p:cNvSpPr>
          <p:nvPr>
            <p:ph type="body" idx="1"/>
          </p:nvPr>
        </p:nvSpPr>
        <p:spPr>
          <a:xfrm>
            <a:off x="1600200" y="457201"/>
            <a:ext cx="3773488" cy="9525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1000"/>
              </a:spcBef>
              <a:spcAft>
                <a:spcPts val="0"/>
              </a:spcAft>
              <a:buClr>
                <a:schemeClr val="dk1"/>
              </a:buClr>
              <a:buSzPts val="900"/>
              <a:buNone/>
              <a:defRPr sz="900" b="0" i="1">
                <a:solidFill>
                  <a:schemeClr val="dk1"/>
                </a:solidFill>
                <a:latin typeface="Open Sans"/>
                <a:ea typeface="Open Sans"/>
                <a:cs typeface="Open Sans"/>
                <a:sym typeface="Open Sans"/>
              </a:defRPr>
            </a:lvl1pPr>
            <a:lvl2pPr marL="1219170" lvl="1" indent="-304792" algn="l">
              <a:lnSpc>
                <a:spcPct val="150000"/>
              </a:lnSpc>
              <a:spcBef>
                <a:spcPts val="499"/>
              </a:spcBef>
              <a:spcAft>
                <a:spcPts val="0"/>
              </a:spcAft>
              <a:buClr>
                <a:schemeClr val="dk1"/>
              </a:buClr>
              <a:buSzPts val="1800"/>
              <a:buNone/>
              <a:defRPr/>
            </a:lvl2pPr>
            <a:lvl3pPr marL="1828754" lvl="2" indent="-304792" algn="l">
              <a:lnSpc>
                <a:spcPct val="150000"/>
              </a:lnSpc>
              <a:spcBef>
                <a:spcPts val="499"/>
              </a:spcBef>
              <a:spcAft>
                <a:spcPts val="0"/>
              </a:spcAft>
              <a:buClr>
                <a:schemeClr val="dk1"/>
              </a:buClr>
              <a:buSzPts val="1800"/>
              <a:buNone/>
              <a:defRPr/>
            </a:lvl3pPr>
            <a:lvl4pPr marL="2438339" lvl="3" indent="-304792" algn="l">
              <a:lnSpc>
                <a:spcPct val="150000"/>
              </a:lnSpc>
              <a:spcBef>
                <a:spcPts val="499"/>
              </a:spcBef>
              <a:spcAft>
                <a:spcPts val="0"/>
              </a:spcAft>
              <a:buClr>
                <a:schemeClr val="dk1"/>
              </a:buClr>
              <a:buSzPts val="1800"/>
              <a:buNone/>
              <a:defRPr/>
            </a:lvl4pPr>
            <a:lvl5pPr marL="3047924" lvl="4" indent="-304792" algn="l">
              <a:lnSpc>
                <a:spcPct val="150000"/>
              </a:lnSpc>
              <a:spcBef>
                <a:spcPts val="499"/>
              </a:spcBef>
              <a:spcAft>
                <a:spcPts val="0"/>
              </a:spcAft>
              <a:buClr>
                <a:schemeClr val="dk1"/>
              </a:buClr>
              <a:buSzPts val="1800"/>
              <a:buNone/>
              <a:defRPr/>
            </a:lvl5pPr>
            <a:lvl6pPr marL="3657509" lvl="5" indent="-457189" algn="l">
              <a:lnSpc>
                <a:spcPct val="90000"/>
              </a:lnSpc>
              <a:spcBef>
                <a:spcPts val="499"/>
              </a:spcBef>
              <a:spcAft>
                <a:spcPts val="0"/>
              </a:spcAft>
              <a:buClr>
                <a:schemeClr val="dk1"/>
              </a:buClr>
              <a:buSzPts val="1800"/>
              <a:buChar char="•"/>
              <a:defRPr/>
            </a:lvl6pPr>
            <a:lvl7pPr marL="4267093" lvl="6" indent="-457189" algn="l">
              <a:lnSpc>
                <a:spcPct val="90000"/>
              </a:lnSpc>
              <a:spcBef>
                <a:spcPts val="499"/>
              </a:spcBef>
              <a:spcAft>
                <a:spcPts val="0"/>
              </a:spcAft>
              <a:buClr>
                <a:schemeClr val="dk1"/>
              </a:buClr>
              <a:buSzPts val="1800"/>
              <a:buChar char="•"/>
              <a:defRPr/>
            </a:lvl7pPr>
            <a:lvl8pPr marL="4876678" lvl="7" indent="-457189" algn="l">
              <a:lnSpc>
                <a:spcPct val="90000"/>
              </a:lnSpc>
              <a:spcBef>
                <a:spcPts val="499"/>
              </a:spcBef>
              <a:spcAft>
                <a:spcPts val="0"/>
              </a:spcAft>
              <a:buClr>
                <a:schemeClr val="dk1"/>
              </a:buClr>
              <a:buSzPts val="1800"/>
              <a:buChar char="•"/>
              <a:defRPr/>
            </a:lvl8pPr>
            <a:lvl9pPr marL="5486263" lvl="8" indent="-457189" algn="l">
              <a:lnSpc>
                <a:spcPct val="90000"/>
              </a:lnSpc>
              <a:spcBef>
                <a:spcPts val="49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758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1000"/>
                                        <p:tgtEl>
                                          <p:spTgt spid="17">
                                            <p:txEl>
                                              <p:pRg st="0" end="0"/>
                                            </p:txEl>
                                          </p:spTgt>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7">
                                            <p:txEl>
                                              <p:charRg st="1" end="1"/>
                                            </p:txEl>
                                          </p:spTgt>
                                        </p:tgtEl>
                                        <p:attrNameLst>
                                          <p:attrName>style.visibility</p:attrName>
                                        </p:attrNameLst>
                                      </p:cBhvr>
                                      <p:to>
                                        <p:strVal val="visible"/>
                                      </p:to>
                                    </p:set>
                                    <p:anim calcmode="lin" valueType="num">
                                      <p:cBhvr additive="base">
                                        <p:cTn id="10" dur="1000"/>
                                        <p:tgtEl>
                                          <p:spTgt spid="17">
                                            <p:txEl>
                                              <p:charRg st="1" end="1"/>
                                            </p:txEl>
                                          </p:spTgt>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7">
                                            <p:txEl>
                                              <p:charRg st="1" end="1"/>
                                            </p:txEl>
                                          </p:spTgt>
                                        </p:tgtEl>
                                        <p:attrNameLst>
                                          <p:attrName>style.visibility</p:attrName>
                                        </p:attrNameLst>
                                      </p:cBhvr>
                                      <p:to>
                                        <p:strVal val="visible"/>
                                      </p:to>
                                    </p:set>
                                    <p:anim calcmode="lin" valueType="num">
                                      <p:cBhvr additive="base">
                                        <p:cTn id="13" dur="1000"/>
                                        <p:tgtEl>
                                          <p:spTgt spid="17">
                                            <p:txEl>
                                              <p:charRg st="1" end="1"/>
                                            </p:txEl>
                                          </p:spTgt>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7">
                                            <p:txEl>
                                              <p:charRg st="1" end="1"/>
                                            </p:txEl>
                                          </p:spTgt>
                                        </p:tgtEl>
                                        <p:attrNameLst>
                                          <p:attrName>style.visibility</p:attrName>
                                        </p:attrNameLst>
                                      </p:cBhvr>
                                      <p:to>
                                        <p:strVal val="visible"/>
                                      </p:to>
                                    </p:set>
                                    <p:anim calcmode="lin" valueType="num">
                                      <p:cBhvr additive="base">
                                        <p:cTn id="16" dur="1000"/>
                                        <p:tgtEl>
                                          <p:spTgt spid="17">
                                            <p:txEl>
                                              <p:charRg st="1" end="1"/>
                                            </p:txEl>
                                          </p:spTgt>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7">
                                            <p:txEl>
                                              <p:charRg st="1" end="1"/>
                                            </p:txEl>
                                          </p:spTgt>
                                        </p:tgtEl>
                                        <p:attrNameLst>
                                          <p:attrName>style.visibility</p:attrName>
                                        </p:attrNameLst>
                                      </p:cBhvr>
                                      <p:to>
                                        <p:strVal val="visible"/>
                                      </p:to>
                                    </p:set>
                                    <p:anim calcmode="lin" valueType="num">
                                      <p:cBhvr additive="base">
                                        <p:cTn id="19" dur="1000"/>
                                        <p:tgtEl>
                                          <p:spTgt spid="17">
                                            <p:txEl>
                                              <p:charRg st="1" end="1"/>
                                            </p:txEl>
                                          </p:spTgt>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17">
                                            <p:txEl>
                                              <p:charRg st="1" end="1"/>
                                            </p:txEl>
                                          </p:spTgt>
                                        </p:tgtEl>
                                        <p:attrNameLst>
                                          <p:attrName>style.visibility</p:attrName>
                                        </p:attrNameLst>
                                      </p:cBhvr>
                                      <p:to>
                                        <p:strVal val="visible"/>
                                      </p:to>
                                    </p:set>
                                    <p:anim calcmode="lin" valueType="num">
                                      <p:cBhvr additive="base">
                                        <p:cTn id="22" dur="1000"/>
                                        <p:tgtEl>
                                          <p:spTgt spid="17">
                                            <p:txEl>
                                              <p:charRg st="1" end="1"/>
                                            </p:txEl>
                                          </p:spTgt>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7">
                                            <p:txEl>
                                              <p:charRg st="1" end="1"/>
                                            </p:txEl>
                                          </p:spTgt>
                                        </p:tgtEl>
                                        <p:attrNameLst>
                                          <p:attrName>style.visibility</p:attrName>
                                        </p:attrNameLst>
                                      </p:cBhvr>
                                      <p:to>
                                        <p:strVal val="visible"/>
                                      </p:to>
                                    </p:set>
                                    <p:anim calcmode="lin" valueType="num">
                                      <p:cBhvr additive="base">
                                        <p:cTn id="25" dur="1000"/>
                                        <p:tgtEl>
                                          <p:spTgt spid="17">
                                            <p:txEl>
                                              <p:charRg st="1" end="1"/>
                                            </p:txEl>
                                          </p:spTgt>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0"/>
                                  </p:stCondLst>
                                  <p:childTnLst>
                                    <p:set>
                                      <p:cBhvr>
                                        <p:cTn id="27" dur="1" fill="hold">
                                          <p:stCondLst>
                                            <p:cond delay="0"/>
                                          </p:stCondLst>
                                        </p:cTn>
                                        <p:tgtEl>
                                          <p:spTgt spid="17">
                                            <p:txEl>
                                              <p:charRg st="1" end="1"/>
                                            </p:txEl>
                                          </p:spTgt>
                                        </p:tgtEl>
                                        <p:attrNameLst>
                                          <p:attrName>style.visibility</p:attrName>
                                        </p:attrNameLst>
                                      </p:cBhvr>
                                      <p:to>
                                        <p:strVal val="visible"/>
                                      </p:to>
                                    </p:set>
                                    <p:anim calcmode="lin" valueType="num">
                                      <p:cBhvr additive="base">
                                        <p:cTn id="28" dur="1000"/>
                                        <p:tgtEl>
                                          <p:spTgt spid="17">
                                            <p:txEl>
                                              <p:charRg st="1" end="1"/>
                                            </p:txEl>
                                          </p:spTgt>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7">
                                            <p:txEl>
                                              <p:charRg st="1" end="1"/>
                                            </p:txEl>
                                          </p:spTgt>
                                        </p:tgtEl>
                                        <p:attrNameLst>
                                          <p:attrName>style.visibility</p:attrName>
                                        </p:attrNameLst>
                                      </p:cBhvr>
                                      <p:to>
                                        <p:strVal val="visible"/>
                                      </p:to>
                                    </p:set>
                                    <p:anim calcmode="lin" valueType="num">
                                      <p:cBhvr additive="base">
                                        <p:cTn id="31" dur="1000"/>
                                        <p:tgtEl>
                                          <p:spTgt spid="17">
                                            <p:txEl>
                                              <p:char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extLst>
              <p:ext uri="{D42A27DB-BD31-4B8C-83A1-F6EECF244321}">
                <p14:modId xmlns:p14="http://schemas.microsoft.com/office/powerpoint/2010/main" val="13758511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400" b="1"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marL="0" marR="0" lvl="0" indent="0" algn="l" defTabSz="457200" rtl="0" eaLnBrk="1" fontAlgn="auto" latinLnBrk="0" hangingPunct="1">
              <a:lnSpc>
                <a:spcPct val="90000"/>
              </a:lnSpc>
              <a:spcBef>
                <a:spcPts val="0"/>
              </a:spcBef>
              <a:spcAft>
                <a:spcPts val="600"/>
              </a:spcAft>
              <a:buClrTx/>
              <a:buSzTx/>
              <a:buFontTx/>
              <a:buNone/>
              <a:tabLst/>
              <a:defRPr/>
            </a:pPr>
            <a:r>
              <a:rPr kumimoji="0" lang="en-US" sz="700" b="0" i="0" u="none" strike="noStrike" kern="1200" cap="none" spc="0" normalizeH="0" baseline="0" noProof="0">
                <a:ln>
                  <a:noFill/>
                </a:ln>
                <a:solidFill>
                  <a:prstClr val="white">
                    <a:lumMod val="50000"/>
                  </a:prstClr>
                </a:solidFill>
                <a:effectLst/>
                <a:uLnTx/>
                <a:uFillTx/>
                <a:latin typeface="Calibri" panose="020F0502020204030204"/>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E80981-3DA6-46C2-826D-0D8005ADC286}" type="slidenum">
              <a:rPr kumimoji="0" lang="en-US" altLang="en-US" sz="1050" b="0" i="0" u="none" strike="noStrike" kern="1200" cap="none" spc="0" normalizeH="0" baseline="0" noProof="0" smtClean="0">
                <a:ln>
                  <a:noFill/>
                </a:ln>
                <a:solidFill>
                  <a:prstClr val="black"/>
                </a:solidFill>
                <a:effectLst/>
                <a:uLnTx/>
                <a:uFillTx/>
                <a:latin typeface="Calibri" panose="020F0502020204030204"/>
                <a:ea typeface="+mn-ea"/>
                <a:cs typeface="Arial" charset="0"/>
                <a:sym typeface="+mn-lt"/>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000" b="0" i="0" u="none" strike="noStrike" kern="1200" cap="none" spc="0" normalizeH="0" baseline="0" noProof="0">
              <a:ln>
                <a:noFill/>
              </a:ln>
              <a:solidFill>
                <a:prstClr val="black"/>
              </a:solidFill>
              <a:effectLst/>
              <a:uLnTx/>
              <a:uFillTx/>
              <a:latin typeface="Calibri" panose="020F0502020204030204"/>
              <a:ea typeface="+mn-ea"/>
              <a:cs typeface="Arial" charset="0"/>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1618036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035D0-F9F5-4393-BDAE-AED23AD9CD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B3DB3C-D19C-4D2F-BA5C-91C9F71C8F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AE0476-4C31-4CA6-BCD4-48E542BBAFFC}"/>
              </a:ext>
            </a:extLst>
          </p:cNvPr>
          <p:cNvSpPr>
            <a:spLocks noGrp="1"/>
          </p:cNvSpPr>
          <p:nvPr>
            <p:ph type="dt" sz="half" idx="10"/>
          </p:nvPr>
        </p:nvSpPr>
        <p:spPr/>
        <p:txBody>
          <a:bodyPr/>
          <a:lstStyle/>
          <a:p>
            <a:fld id="{B733E103-FC47-443C-B548-499DE5610EA1}" type="datetimeFigureOut">
              <a:rPr lang="en-US" smtClean="0"/>
              <a:t>5/5/2026</a:t>
            </a:fld>
            <a:endParaRPr lang="en-US"/>
          </a:p>
        </p:txBody>
      </p:sp>
      <p:sp>
        <p:nvSpPr>
          <p:cNvPr id="5" name="Footer Placeholder 4">
            <a:extLst>
              <a:ext uri="{FF2B5EF4-FFF2-40B4-BE49-F238E27FC236}">
                <a16:creationId xmlns:a16="http://schemas.microsoft.com/office/drawing/2014/main" id="{AD66CD82-6B1D-4F2B-A2C0-FFAF461161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F42DB-5AB6-4A42-AC2A-3A7F77CBFBA5}"/>
              </a:ext>
            </a:extLst>
          </p:cNvPr>
          <p:cNvSpPr>
            <a:spLocks noGrp="1"/>
          </p:cNvSpPr>
          <p:nvPr>
            <p:ph type="sldNum" sz="quarter" idx="12"/>
          </p:nvPr>
        </p:nvSpPr>
        <p:spPr/>
        <p:txBody>
          <a:bodyPr/>
          <a:lstStyle/>
          <a:p>
            <a:fld id="{D0B6130D-C936-4DDA-A1F5-1F1CEF78698C}" type="slidenum">
              <a:rPr lang="en-US" smtClean="0"/>
              <a:t>‹#›</a:t>
            </a:fld>
            <a:endParaRPr lang="en-US"/>
          </a:p>
        </p:txBody>
      </p:sp>
    </p:spTree>
    <p:extLst>
      <p:ext uri="{BB962C8B-B14F-4D97-AF65-F5344CB8AC3E}">
        <p14:creationId xmlns:p14="http://schemas.microsoft.com/office/powerpoint/2010/main" val="9850588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75C8B-9559-4C8B-1130-D79826391CF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96034D-F3B0-42D8-DAA8-DCFD893376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3151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n-ea"/>
              <a:cs typeface="Arial" panose="020B0604020202020204" pitchFamily="34" charset="0"/>
              <a:sym typeface="Arial" panose="020B0604020202020204" pitchFamily="34" charset="0"/>
            </a:endParaRPr>
          </a:p>
        </p:txBody>
      </p:sp>
      <p:sp>
        <p:nvSpPr>
          <p:cNvPr id="13" name="Text Placeholder 5"/>
          <p:cNvSpPr>
            <a:spLocks noGrp="1"/>
          </p:cNvSpPr>
          <p:nvPr>
            <p:ph type="body" sz="quarter" idx="10" hasCustomPrompt="1"/>
          </p:nvPr>
        </p:nvSpPr>
        <p:spPr>
          <a:xfrm>
            <a:off x="228600" y="1614339"/>
            <a:ext cx="2471737" cy="304699"/>
          </a:xfrm>
        </p:spPr>
        <p:txBody>
          <a:bodyPr wrap="square">
            <a:spAutoFit/>
          </a:bodyPr>
          <a:lstStyle>
            <a:lvl1pPr>
              <a:defRPr lang="en-US" sz="1800" smtClean="0">
                <a:solidFill>
                  <a:schemeClr val="bg1"/>
                </a:solidFill>
                <a:latin typeface="+mn-lt"/>
                <a:cs typeface="Arial" panose="020B0604020202020204" pitchFamily="34" charset="0"/>
              </a:defRPr>
            </a:lvl1pPr>
            <a:lvl2pPr>
              <a:defRPr lang="en-US" sz="1800" smtClean="0"/>
            </a:lvl2pPr>
            <a:lvl3pPr>
              <a:defRPr lang="en-US" sz="1800" smtClean="0"/>
            </a:lvl3pPr>
            <a:lvl4pPr>
              <a:defRPr lang="en-US" sz="1800" smtClean="0">
                <a:solidFill>
                  <a:schemeClr val="tx1"/>
                </a:solidFill>
              </a:defRPr>
            </a:lvl4pPr>
            <a:lvl5pPr>
              <a:defRPr lang="en-US" sz="1800"/>
            </a:lvl5pPr>
          </a:lstStyle>
          <a:p>
            <a:pPr lvl="0" defTabSz="914400"/>
            <a:r>
              <a:rPr lang="en-US"/>
              <a:t>Click to add date</a:t>
            </a:r>
          </a:p>
        </p:txBody>
      </p:sp>
      <p:sp>
        <p:nvSpPr>
          <p:cNvPr id="3" name="Title 2">
            <a:extLst>
              <a:ext uri="{FF2B5EF4-FFF2-40B4-BE49-F238E27FC236}">
                <a16:creationId xmlns:a16="http://schemas.microsoft.com/office/drawing/2014/main" id="{AD835B23-4423-A550-7FEC-23B6C1C2535D}"/>
              </a:ext>
            </a:extLst>
          </p:cNvPr>
          <p:cNvSpPr>
            <a:spLocks noGrp="1"/>
          </p:cNvSpPr>
          <p:nvPr>
            <p:ph type="title"/>
          </p:nvPr>
        </p:nvSpPr>
        <p:spPr>
          <a:xfrm>
            <a:off x="91520" y="3152640"/>
            <a:ext cx="10933350" cy="332399"/>
          </a:xfrm>
        </p:spPr>
        <p:txBody>
          <a:bodyPr/>
          <a:lstStyle/>
          <a:p>
            <a:r>
              <a:rPr lang="en-US"/>
              <a:t>Click to edit Master title style</a:t>
            </a:r>
          </a:p>
        </p:txBody>
      </p:sp>
    </p:spTree>
    <p:extLst>
      <p:ext uri="{BB962C8B-B14F-4D97-AF65-F5344CB8AC3E}">
        <p14:creationId xmlns:p14="http://schemas.microsoft.com/office/powerpoint/2010/main" val="3767802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Main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bg1"/>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9" name="Content Placeholder 7"/>
          <p:cNvSpPr>
            <a:spLocks noGrp="1"/>
          </p:cNvSpPr>
          <p:nvPr>
            <p:ph sz="quarter" idx="13" hasCustomPrompt="1"/>
          </p:nvPr>
        </p:nvSpPr>
        <p:spPr>
          <a:xfrm>
            <a:off x="1239925" y="1427623"/>
            <a:ext cx="11100664" cy="5125577"/>
          </a:xfrm>
          <a:prstGeom prst="rect">
            <a:avLst/>
          </a:prstGeom>
        </p:spPr>
        <p:txBody>
          <a:bodyPr/>
          <a:lstStyle>
            <a:lvl1pPr marL="342900" indent="-342900">
              <a:buClrTx/>
              <a:buFont typeface="Arial" panose="020B0604020202020204" pitchFamily="34" charset="0"/>
              <a:buChar char="•"/>
              <a:defRPr sz="2000" b="0">
                <a:latin typeface="+mn-lt"/>
                <a:ea typeface="+mn-ea"/>
                <a:cs typeface="+mn-cs"/>
                <a:sym typeface="+mn-lt"/>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body</a:t>
            </a:r>
          </a:p>
        </p:txBody>
      </p:sp>
    </p:spTree>
    <p:extLst>
      <p:ext uri="{BB962C8B-B14F-4D97-AF65-F5344CB8AC3E}">
        <p14:creationId xmlns:p14="http://schemas.microsoft.com/office/powerpoint/2010/main" val="4142614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27" name="Text Placeholder 16"/>
          <p:cNvSpPr>
            <a:spLocks noGrp="1"/>
          </p:cNvSpPr>
          <p:nvPr>
            <p:ph type="body" sz="quarter" idx="11"/>
          </p:nvPr>
        </p:nvSpPr>
        <p:spPr>
          <a:xfrm>
            <a:off x="336849" y="103464"/>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
        <p:nvSpPr>
          <p:cNvPr id="20" name="Text Placeholder 8"/>
          <p:cNvSpPr>
            <a:spLocks noGrp="1"/>
          </p:cNvSpPr>
          <p:nvPr>
            <p:ph type="body" sz="quarter" idx="17"/>
          </p:nvPr>
        </p:nvSpPr>
        <p:spPr>
          <a:xfrm>
            <a:off x="462684"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p:cNvSpPr>
            <a:spLocks noGrp="1"/>
          </p:cNvSpPr>
          <p:nvPr>
            <p:ph type="body" sz="quarter" idx="18"/>
          </p:nvPr>
        </p:nvSpPr>
        <p:spPr>
          <a:xfrm>
            <a:off x="6102311" y="1219200"/>
            <a:ext cx="5461037" cy="5181600"/>
          </a:xfrm>
          <a:prstGeom prst="rect">
            <a:avLst/>
          </a:prstGeo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6882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8" name="Rectangle 17"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5"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cxnSp>
        <p:nvCxnSpPr>
          <p:cNvPr id="14" name="Straight Connector 13"/>
          <p:cNvCxnSpPr/>
          <p:nvPr/>
        </p:nvCxnSpPr>
        <p:spPr>
          <a:xfrm>
            <a:off x="447675" y="533400"/>
            <a:ext cx="10021542"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cxnSp>
        <p:nvCxnSpPr>
          <p:cNvPr id="26" name="Straight Connector 25"/>
          <p:cNvCxnSpPr/>
          <p:nvPr/>
        </p:nvCxnSpPr>
        <p:spPr>
          <a:xfrm>
            <a:off x="447675" y="533400"/>
            <a:ext cx="7499350" cy="0"/>
          </a:xfrm>
          <a:prstGeom prst="line">
            <a:avLst/>
          </a:prstGeom>
          <a:ln w="12700">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1"/>
          </p:nvPr>
        </p:nvSpPr>
        <p:spPr>
          <a:xfrm>
            <a:off x="462684" y="304800"/>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838945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12036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47675" y="2085628"/>
            <a:ext cx="11115675" cy="4089131"/>
          </a:xfrm>
        </p:spPr>
        <p:txBody>
          <a:bodyPr/>
          <a:lstStyle>
            <a:lvl1pPr>
              <a:lnSpc>
                <a:spcPct val="100000"/>
              </a:lnSpc>
              <a:spcBef>
                <a:spcPts val="0"/>
              </a:spcBef>
              <a:spcAft>
                <a:spcPts val="0"/>
              </a:spcAft>
              <a:defRPr sz="2000">
                <a:latin typeface="+mn-lt"/>
                <a:ea typeface="+mn-ea"/>
                <a:cs typeface="+mn-cs"/>
                <a:sym typeface="+mn-lt"/>
              </a:defRPr>
            </a:lvl1pPr>
            <a:lvl2pPr>
              <a:lnSpc>
                <a:spcPct val="100000"/>
              </a:lnSpc>
              <a:spcBef>
                <a:spcPts val="0"/>
              </a:spcBef>
              <a:spcAft>
                <a:spcPts val="0"/>
              </a:spcAft>
              <a:defRPr sz="2000">
                <a:latin typeface="+mn-lt"/>
                <a:ea typeface="+mn-ea"/>
                <a:cs typeface="+mn-cs"/>
                <a:sym typeface="+mn-lt"/>
              </a:defRPr>
            </a:lvl2pPr>
            <a:lvl3pPr>
              <a:lnSpc>
                <a:spcPct val="100000"/>
              </a:lnSpc>
              <a:spcBef>
                <a:spcPts val="0"/>
              </a:spcBef>
              <a:spcAft>
                <a:spcPts val="0"/>
              </a:spcAft>
              <a:defRPr sz="2000">
                <a:latin typeface="+mn-lt"/>
                <a:ea typeface="+mn-ea"/>
                <a:cs typeface="+mn-cs"/>
                <a:sym typeface="+mn-lt"/>
              </a:defRPr>
            </a:lvl3pPr>
            <a:lvl4pPr>
              <a:lnSpc>
                <a:spcPct val="100000"/>
              </a:lnSpc>
              <a:spcBef>
                <a:spcPts val="0"/>
              </a:spcBef>
              <a:spcAft>
                <a:spcPts val="0"/>
              </a:spcAft>
              <a:defRPr sz="2800">
                <a:latin typeface="+mn-lt"/>
                <a:ea typeface="+mn-ea"/>
                <a:cs typeface="+mn-cs"/>
                <a:sym typeface="+mn-lt"/>
              </a:defRPr>
            </a:lvl4pPr>
            <a:lvl5pPr>
              <a:lnSpc>
                <a:spcPct val="100000"/>
              </a:lnSpc>
              <a:spcBef>
                <a:spcPts val="0"/>
              </a:spcBef>
              <a:spcAft>
                <a:spcPts val="0"/>
              </a:spcAft>
              <a:defRPr sz="2800">
                <a:latin typeface="+mn-lt"/>
                <a:ea typeface="+mn-ea"/>
                <a:cs typeface="+mn-cs"/>
                <a:sym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cxnSp>
        <p:nvCxnSpPr>
          <p:cNvPr id="9" name="Straight Connector 8"/>
          <p:cNvCxnSpPr/>
          <p:nvPr/>
        </p:nvCxnSpPr>
        <p:spPr>
          <a:xfrm>
            <a:off x="447675" y="1143000"/>
            <a:ext cx="11115675" cy="0"/>
          </a:xfrm>
          <a:prstGeom prst="line">
            <a:avLst/>
          </a:prstGeom>
          <a:ln w="9525">
            <a:solidFill>
              <a:srgbClr val="0C2D83"/>
            </a:solidFill>
            <a:prstDash val="sysDot"/>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47675" y="6477000"/>
            <a:ext cx="11115675" cy="0"/>
          </a:xfrm>
          <a:prstGeom prst="line">
            <a:avLst/>
          </a:prstGeom>
          <a:ln w="9525">
            <a:solidFill>
              <a:srgbClr val="0C2D83"/>
            </a:solidFill>
            <a:miter lim="800000"/>
          </a:ln>
        </p:spPr>
        <p:style>
          <a:lnRef idx="1">
            <a:schemeClr val="accent1"/>
          </a:lnRef>
          <a:fillRef idx="0">
            <a:schemeClr val="accent1"/>
          </a:fillRef>
          <a:effectRef idx="0">
            <a:schemeClr val="accent1"/>
          </a:effectRef>
          <a:fontRef idx="minor">
            <a:schemeClr val="tx1"/>
          </a:fontRef>
        </p:style>
      </p:cxnSp>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
        <p:nvSpPr>
          <p:cNvPr id="14" name="Title 4"/>
          <p:cNvSpPr>
            <a:spLocks noGrp="1"/>
          </p:cNvSpPr>
          <p:nvPr>
            <p:ph type="title" hasCustomPrompt="1"/>
          </p:nvPr>
        </p:nvSpPr>
        <p:spPr>
          <a:xfrm>
            <a:off x="462685" y="606288"/>
            <a:ext cx="10117513"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8" name="Text Placeholder 16"/>
          <p:cNvSpPr>
            <a:spLocks noGrp="1"/>
          </p:cNvSpPr>
          <p:nvPr>
            <p:ph type="body" sz="quarter" idx="11"/>
          </p:nvPr>
        </p:nvSpPr>
        <p:spPr>
          <a:xfrm>
            <a:off x="403961" y="145409"/>
            <a:ext cx="10006533" cy="228600"/>
          </a:xfrm>
        </p:spPr>
        <p:txBody>
          <a:bodyPr/>
          <a:lstStyle>
            <a:lvl1pPr>
              <a:defRPr kumimoji="0" lang="en-US" sz="1100" b="1" i="0" u="none" strike="noStrike" cap="none" spc="0" normalizeH="0" baseline="0" smtClean="0">
                <a:ln>
                  <a:noFill/>
                </a:ln>
                <a:solidFill>
                  <a:srgbClr val="00269E"/>
                </a:solidFill>
                <a:effectLst/>
                <a:uLnTx/>
                <a:uFillTx/>
                <a:latin typeface="+mn-lt"/>
                <a:cs typeface="Arial"/>
              </a:defRPr>
            </a:lvl1pPr>
            <a:lvl2pPr>
              <a:defRPr lang="en-US" smtClean="0"/>
            </a:lvl2pPr>
            <a:lvl3pPr>
              <a:defRPr lang="en-US" smtClean="0"/>
            </a:lvl3pPr>
            <a:lvl4pPr>
              <a:defRPr lang="en-US" smtClean="0"/>
            </a:lvl4pPr>
            <a:lvl5pPr>
              <a:defRPr lang="en-US"/>
            </a:lvl5pPr>
          </a:lstStyle>
          <a:p>
            <a:pPr marR="0" lvl="0" fontAlgn="base">
              <a:lnSpc>
                <a:spcPct val="100000"/>
              </a:lnSpc>
              <a:spcBef>
                <a:spcPct val="0"/>
              </a:spcBef>
              <a:spcAft>
                <a:spcPct val="0"/>
              </a:spcAft>
              <a:buClrTx/>
              <a:buSzTx/>
              <a:buNone/>
              <a:tabLst/>
            </a:pPr>
            <a:r>
              <a:rPr lang="en-US"/>
              <a:t>Click to edit Master text styles</a:t>
            </a:r>
          </a:p>
        </p:txBody>
      </p:sp>
    </p:spTree>
    <p:extLst>
      <p:ext uri="{BB962C8B-B14F-4D97-AF65-F5344CB8AC3E}">
        <p14:creationId xmlns:p14="http://schemas.microsoft.com/office/powerpoint/2010/main" val="2264877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ray slice headin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8" name="Rectangle 7"/>
          <p:cNvSpPr/>
          <p:nvPr/>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Title 1"/>
          <p:cNvSpPr>
            <a:spLocks noGrp="1"/>
          </p:cNvSpPr>
          <p:nvPr>
            <p:ph type="title" hasCustomPrompt="1"/>
          </p:nvPr>
        </p:nvSpPr>
        <p:spPr bwMode="ltGray">
          <a:xfrm>
            <a:off x="462685" y="1544274"/>
            <a:ext cx="3452400" cy="1495794"/>
          </a:xfrm>
          <a:noFill/>
        </p:spPr>
        <p:txBody>
          <a:bodyPr wrap="square" lIns="0" tIns="0" rIns="320040" bIns="0" anchor="b">
            <a:noAutofit/>
          </a:bodyPr>
          <a:lstStyle>
            <a:lvl1pPr>
              <a:defRPr sz="3200">
                <a:solidFill>
                  <a:schemeClr val="tx2"/>
                </a:solidFill>
                <a:latin typeface="+mj-lt"/>
                <a:ea typeface="+mj-ea"/>
                <a:cs typeface="+mj-cs"/>
                <a:sym typeface="+mj-lt"/>
              </a:defRPr>
            </a:lvl1pPr>
          </a:lstStyle>
          <a:p>
            <a:r>
              <a:rPr lang="en-US"/>
              <a:t>Click to add title</a:t>
            </a:r>
          </a:p>
        </p:txBody>
      </p:sp>
      <p:sp>
        <p:nvSpPr>
          <p:cNvPr id="1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7"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18885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815919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header lin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3" name="Object 2"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630000" y="3826800"/>
            <a:ext cx="10936800" cy="2041200"/>
          </a:xfrm>
        </p:spPr>
        <p:txBody>
          <a:bodyPr anchor="t">
            <a:noAutofit/>
          </a:bodyPr>
          <a:lstStyle>
            <a:lvl1pPr>
              <a:defRPr sz="5400">
                <a:solidFill>
                  <a:schemeClr val="bg1"/>
                </a:solidFill>
                <a:latin typeface="+mj-lt"/>
                <a:ea typeface="+mj-ea"/>
                <a:cs typeface="+mj-cs"/>
                <a:sym typeface="+mj-lt"/>
              </a:defRPr>
            </a:lvl1pPr>
          </a:lstStyle>
          <a:p>
            <a:r>
              <a:rPr lang="en-US"/>
              <a:t>Click to add big statement text</a:t>
            </a:r>
          </a:p>
        </p:txBody>
      </p:sp>
      <p:cxnSp>
        <p:nvCxnSpPr>
          <p:cNvPr id="148" name="Straight Connector 147"/>
          <p:cNvCxnSpPr/>
          <p:nvPr/>
        </p:nvCxnSpPr>
        <p:spPr bwMode="white">
          <a:xfrm>
            <a:off x="618898" y="3680016"/>
            <a:ext cx="11576304"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08938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White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4064994" y="0"/>
            <a:ext cx="416951" cy="6858000"/>
          </a:xfrm>
          <a:prstGeom prst="rect">
            <a:avLst/>
          </a:prstGeom>
        </p:spPr>
      </p:pic>
      <p:sp>
        <p:nvSpPr>
          <p:cNvPr id="2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6" name="Rectangle 25"/>
          <p:cNvSpPr/>
          <p:nvPr/>
        </p:nvSpPr>
        <p:spPr bwMode="white">
          <a:xfrm>
            <a:off x="0"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7"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tx2"/>
                </a:solidFill>
                <a:latin typeface="+mj-lt"/>
                <a:ea typeface="+mj-ea"/>
                <a:cs typeface="+mj-cs"/>
                <a:sym typeface="+mj-lt"/>
              </a:defRPr>
            </a:lvl1pPr>
          </a:lstStyle>
          <a:p>
            <a:r>
              <a:rPr lang="en-US"/>
              <a:t>Click to add title</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898930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Green highligh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7165606" y="0"/>
            <a:ext cx="416951" cy="6858000"/>
          </a:xfrm>
          <a:prstGeom prst="rect">
            <a:avLst/>
          </a:prstGeom>
        </p:spPr>
      </p:pic>
      <p:sp>
        <p:nvSpPr>
          <p:cNvPr id="13" name="Rectangle 12"/>
          <p:cNvSpPr/>
          <p:nvPr/>
        </p:nvSpPr>
        <p:spPr bwMode="white">
          <a:xfrm>
            <a:off x="0"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20"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23"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530394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Green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3671068" y="0"/>
            <a:ext cx="416951" cy="6858000"/>
          </a:xfrm>
          <a:prstGeom prst="rect">
            <a:avLst/>
          </a:prstGeom>
        </p:spPr>
      </p:pic>
      <p:sp>
        <p:nvSpPr>
          <p:cNvPr id="11" name="Title 4"/>
          <p:cNvSpPr>
            <a:spLocks noGrp="1"/>
          </p:cNvSpPr>
          <p:nvPr>
            <p:ph type="title" hasCustomPrompt="1"/>
          </p:nvPr>
        </p:nvSpPr>
        <p:spPr>
          <a:xfrm>
            <a:off x="462685" y="2681103"/>
            <a:ext cx="3127881" cy="1495794"/>
          </a:xfrm>
          <a:prstGeom prst="rect">
            <a:avLst/>
          </a:prstGeom>
        </p:spPr>
        <p:txBody>
          <a:bodyPr anchor="ctr">
            <a:noAutofit/>
          </a:bodyPr>
          <a:lstStyle>
            <a:lvl1pPr>
              <a:defRPr sz="3200">
                <a:solidFill>
                  <a:schemeClr val="bg1"/>
                </a:solidFill>
                <a:latin typeface="+mj-lt"/>
                <a:ea typeface="+mj-ea"/>
                <a:cs typeface="+mj-cs"/>
                <a:sym typeface="+mj-lt"/>
              </a:defRPr>
            </a:lvl1pPr>
          </a:lstStyle>
          <a:p>
            <a:r>
              <a:rPr lang="en-US"/>
              <a:t>Click to add title</a:t>
            </a:r>
          </a:p>
        </p:txBody>
      </p:sp>
      <p:sp>
        <p:nvSpPr>
          <p:cNvPr id="13" name="Rectangle 12"/>
          <p:cNvSpPr/>
          <p:nvPr/>
        </p:nvSpPr>
        <p:spPr bwMode="white">
          <a:xfrm>
            <a:off x="4080763"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6"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22105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Green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689582" y="0"/>
            <a:ext cx="416951" cy="6858000"/>
          </a:xfrm>
          <a:prstGeom prst="rect">
            <a:avLst/>
          </a:prstGeom>
        </p:spPr>
      </p:pic>
      <p:sp>
        <p:nvSpPr>
          <p:cNvPr id="12" name="Rectangle 11"/>
          <p:cNvSpPr/>
          <p:nvPr/>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3" name="Picture Placeholder 18"/>
          <p:cNvSpPr>
            <a:spLocks noGrp="1"/>
          </p:cNvSpPr>
          <p:nvPr>
            <p:ph type="pic" sz="quarter" idx="14" hasCustomPrompt="1"/>
          </p:nvPr>
        </p:nvSpPr>
        <p:spPr>
          <a:xfrm>
            <a:off x="6092021" y="0"/>
            <a:ext cx="6099977" cy="6858000"/>
          </a:xfrm>
          <a:prstGeom prst="rect">
            <a:avLst/>
          </a:prstGeom>
          <a:noFill/>
        </p:spPr>
        <p:txBody>
          <a:bodyPr lIns="914400" tIns="914400" rIns="914400" bIns="914400"/>
          <a:lstStyle>
            <a:lvl1pPr algn="ctr">
              <a:defRPr sz="1800" baseline="0">
                <a:latin typeface="+mn-lt"/>
                <a:ea typeface="+mn-ea"/>
                <a:cs typeface="+mn-cs"/>
                <a:sym typeface="+mn-lt"/>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462685" y="1785600"/>
            <a:ext cx="4388400" cy="3286800"/>
          </a:xfrm>
          <a:prstGeom prst="rect">
            <a:avLst/>
          </a:prstGeom>
          <a:noFill/>
        </p:spPr>
        <p:txBody>
          <a:bodyPr wrap="square" lIns="0" tIns="0" rIns="320040" bIns="0" anchor="ctr">
            <a:noAutofit/>
          </a:bodyPr>
          <a:lstStyle>
            <a:lvl1pPr>
              <a:defRPr sz="4400">
                <a:solidFill>
                  <a:schemeClr val="bg1"/>
                </a:solidFill>
                <a:latin typeface="+mj-lt"/>
                <a:ea typeface="+mj-ea"/>
                <a:cs typeface="+mj-cs"/>
                <a:sym typeface="+mj-lt"/>
              </a:defRPr>
            </a:lvl1pPr>
          </a:lstStyle>
          <a:p>
            <a:r>
              <a:rPr lang="en-US"/>
              <a:t>Click to add title</a:t>
            </a:r>
          </a:p>
        </p:txBody>
      </p:sp>
      <p:sp>
        <p:nvSpPr>
          <p:cNvPr id="21"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558741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Green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7409849" y="0"/>
            <a:ext cx="416951" cy="6858000"/>
          </a:xfrm>
          <a:prstGeom prst="rect">
            <a:avLst/>
          </a:prstGeom>
        </p:spPr>
      </p:pic>
      <p:sp>
        <p:nvSpPr>
          <p:cNvPr id="10" name="Rectangle 9"/>
          <p:cNvSpPr/>
          <p:nvPr/>
        </p:nvSpPr>
        <p:spPr bwMode="gray">
          <a:xfrm>
            <a:off x="7819543"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mn-lt"/>
            </a:endParaRPr>
          </a:p>
        </p:txBody>
      </p:sp>
      <p:sp>
        <p:nvSpPr>
          <p:cNvPr id="11" name="Picture Placeholder 5"/>
          <p:cNvSpPr>
            <a:spLocks noGrp="1"/>
          </p:cNvSpPr>
          <p:nvPr>
            <p:ph type="pic" sz="quarter" idx="11" hasCustomPrompt="1"/>
          </p:nvPr>
        </p:nvSpPr>
        <p:spPr>
          <a:xfrm>
            <a:off x="7820025"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mn-lt"/>
              </a:defRPr>
            </a:lvl1pPr>
          </a:lstStyle>
          <a:p>
            <a:r>
              <a:rPr lang="en-US"/>
              <a:t>Click icon below to insert an image or remove this placeholder to use the whitespace in another way</a:t>
            </a:r>
          </a:p>
        </p:txBody>
      </p:sp>
      <p:sp>
        <p:nvSpPr>
          <p:cNvPr id="15" name="Copyright" hidden="1"/>
          <p:cNvSpPr txBox="1"/>
          <p:nvPr/>
        </p:nvSpPr>
        <p:spPr>
          <a:xfrm rot="16200000">
            <a:off x="9486900" y="3916394"/>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14" name="Title 1"/>
          <p:cNvSpPr>
            <a:spLocks noGrp="1"/>
          </p:cNvSpPr>
          <p:nvPr>
            <p:ph type="title" hasCustomPrompt="1"/>
          </p:nvPr>
        </p:nvSpPr>
        <p:spPr bwMode="blackWhite">
          <a:xfrm>
            <a:off x="462685" y="1804650"/>
            <a:ext cx="6247552" cy="3286800"/>
          </a:xfrm>
          <a:prstGeom prst="rect">
            <a:avLst/>
          </a:prstGeom>
        </p:spPr>
        <p:txBody>
          <a:bodyPr anchor="ctr">
            <a:noAutofit/>
          </a:bodyPr>
          <a:lstStyle>
            <a:lvl1pPr>
              <a:defRPr sz="4400">
                <a:solidFill>
                  <a:schemeClr val="bg1"/>
                </a:solidFill>
                <a:latin typeface="+mj-lt"/>
                <a:ea typeface="+mj-ea"/>
                <a:cs typeface="+mj-cs"/>
                <a:sym typeface="+mj-lt"/>
              </a:defRPr>
            </a:lvl1pPr>
          </a:lstStyle>
          <a:p>
            <a:r>
              <a:rPr lang="en-US"/>
              <a:t>Click to edit title</a:t>
            </a:r>
          </a:p>
        </p:txBody>
      </p:sp>
      <p:sp>
        <p:nvSpPr>
          <p:cNvPr id="2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37166939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arrow">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1524" y="131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7" name="Title 2"/>
          <p:cNvSpPr>
            <a:spLocks noGrp="1"/>
          </p:cNvSpPr>
          <p:nvPr>
            <p:ph type="title" hasCustomPrompt="1"/>
          </p:nvPr>
        </p:nvSpPr>
        <p:spPr>
          <a:xfrm>
            <a:off x="462685" y="2764203"/>
            <a:ext cx="2478638" cy="1314311"/>
          </a:xfrm>
          <a:prstGeom prst="rect">
            <a:avLst/>
          </a:prstGeom>
        </p:spPr>
        <p:txBody>
          <a:bodyPr anchor="ctr">
            <a:noAutofit/>
          </a:bodyPr>
          <a:lstStyle>
            <a:lvl1pPr>
              <a:defRPr sz="3200" baseline="0">
                <a:solidFill>
                  <a:schemeClr val="tx2"/>
                </a:solidFill>
                <a:latin typeface="+mj-lt"/>
                <a:ea typeface="+mj-ea"/>
                <a:cs typeface="+mj-cs"/>
                <a:sym typeface="+mj-lt"/>
              </a:defRPr>
            </a:lvl1pPr>
          </a:lstStyle>
          <a:p>
            <a:r>
              <a:rPr lang="en-US">
                <a:solidFill>
                  <a:schemeClr val="tx2"/>
                </a:solidFill>
              </a:rPr>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2442" y="3590399"/>
            <a:ext cx="1365250" cy="338296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sp>
        <p:nvSpPr>
          <p:cNvPr id="18"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9653421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box">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6" name="Object 5"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1284742" y="2668041"/>
            <a:ext cx="9620491" cy="3201026"/>
          </a:xfrm>
          <a:prstGeom prst="rect">
            <a:avLst/>
          </a:prstGeom>
          <a:ln w="9525">
            <a:solidFill>
              <a:schemeClr val="bg1"/>
            </a:solidFill>
          </a:ln>
        </p:spPr>
        <p:txBody>
          <a:bodyPr lIns="274320" tIns="274320" rIns="274320" bIns="137160"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59" name="Rectangle 58"/>
          <p:cNvSpPr/>
          <p:nvPr/>
        </p:nvSpPr>
        <p:spPr bwMode="white">
          <a:xfrm>
            <a:off x="128474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26867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Green left arrow">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2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6" name="Freeform 14"/>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mn-lt"/>
            </a:endParaRPr>
          </a:p>
        </p:txBody>
      </p:sp>
      <p:sp>
        <p:nvSpPr>
          <p:cNvPr id="3" name="Title 2"/>
          <p:cNvSpPr>
            <a:spLocks noGrp="1"/>
          </p:cNvSpPr>
          <p:nvPr>
            <p:ph type="title" hasCustomPrompt="1"/>
          </p:nvPr>
        </p:nvSpPr>
        <p:spPr>
          <a:xfrm>
            <a:off x="462685" y="2764203"/>
            <a:ext cx="2478638" cy="1314311"/>
          </a:xfrm>
        </p:spPr>
        <p:txBody>
          <a:bodyPr anchor="ctr" anchorCtr="0">
            <a:noAutofit/>
          </a:bodyPr>
          <a:lstStyle>
            <a:lvl1pPr>
              <a:defRPr sz="3200" baseline="0">
                <a:solidFill>
                  <a:srgbClr val="FFFFFF"/>
                </a:solidFill>
                <a:latin typeface="+mj-lt"/>
                <a:ea typeface="+mj-ea"/>
                <a:cs typeface="+mj-cs"/>
                <a:sym typeface="+mj-lt"/>
              </a:defRPr>
            </a:lvl1pPr>
          </a:lstStyle>
          <a:p>
            <a:r>
              <a:rPr lang="en-US"/>
              <a:t>Click to add title</a:t>
            </a:r>
          </a:p>
        </p:txBody>
      </p:sp>
      <p:sp>
        <p:nvSpPr>
          <p:cNvPr id="15"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6216" b="7716"/>
          <a:stretch/>
        </p:blipFill>
        <p:spPr>
          <a:xfrm rot="120000">
            <a:off x="2174642" y="3402828"/>
            <a:ext cx="2694666"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sp>
        <p:nvSpPr>
          <p:cNvPr id="20"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64259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3" name="Pentagon 3"/>
          <p:cNvSpPr/>
          <p:nvPr/>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chemeClr val="tx2"/>
                </a:solidFill>
                <a:latin typeface="+mj-lt"/>
                <a:ea typeface="+mj-ea"/>
                <a:cs typeface="+mj-cs"/>
                <a:sym typeface="+mj-lt"/>
              </a:defRPr>
            </a:lvl1pPr>
          </a:lstStyle>
          <a:p>
            <a:r>
              <a:rPr lang="en-US"/>
              <a:t>Click to add title</a:t>
            </a:r>
          </a:p>
        </p:txBody>
      </p:sp>
      <p:pic>
        <p:nvPicPr>
          <p:cNvPr id="15"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525" y="3394392"/>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sp>
        <p:nvSpPr>
          <p:cNvPr id="19"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4552897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Green arrow one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4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3" name="Pentagon 3"/>
          <p:cNvSpPr/>
          <p:nvPr/>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4" name="Title 1"/>
          <p:cNvSpPr>
            <a:spLocks noGrp="1"/>
          </p:cNvSpPr>
          <p:nvPr>
            <p:ph type="title" hasCustomPrompt="1"/>
          </p:nvPr>
        </p:nvSpPr>
        <p:spPr>
          <a:xfrm>
            <a:off x="462685" y="1785600"/>
            <a:ext cx="4062235" cy="3286800"/>
          </a:xfrm>
          <a:prstGeom prst="rect">
            <a:avLst/>
          </a:prstGeom>
        </p:spPr>
        <p:txBody>
          <a:bodyPr anchor="ctr">
            <a:noAutofit/>
          </a:bodyPr>
          <a:lstStyle>
            <a:lvl1pPr>
              <a:defRPr sz="4400" b="1">
                <a:solidFill>
                  <a:srgbClr val="FFFFFF"/>
                </a:solidFill>
                <a:latin typeface="+mj-lt"/>
                <a:ea typeface="+mj-ea"/>
                <a:cs typeface="+mj-cs"/>
                <a:sym typeface="+mj-lt"/>
              </a:defRPr>
            </a:lvl1pPr>
          </a:lstStyle>
          <a:p>
            <a:r>
              <a:rPr lang="en-US"/>
              <a:t>Click to add title</a:t>
            </a:r>
          </a:p>
        </p:txBody>
      </p:sp>
      <p:sp>
        <p:nvSpPr>
          <p:cNvPr id="17"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7562" b="6867"/>
          <a:stretch/>
        </p:blipFill>
        <p:spPr>
          <a:xfrm>
            <a:off x="3578059" y="3416300"/>
            <a:ext cx="2694666"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146619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8"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4" name="Pentagon 8"/>
          <p:cNvSpPr/>
          <p:nvPr/>
        </p:nvSpPr>
        <p:spPr bwMode="white">
          <a:xfrm>
            <a:off x="0" y="0"/>
            <a:ext cx="6363546"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7806" y="3589606"/>
            <a:ext cx="1365250" cy="338296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3"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2691174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Green arrow half">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4" name="Pentagon 8"/>
          <p:cNvSpPr/>
          <p:nvPr/>
        </p:nvSpPr>
        <p:spPr bwMode="white">
          <a:xfrm>
            <a:off x="0" y="0"/>
            <a:ext cx="6363546"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mn-lt"/>
            </a:endParaRPr>
          </a:p>
        </p:txBody>
      </p:sp>
      <p:sp>
        <p:nvSpPr>
          <p:cNvPr id="16" name="Title 2"/>
          <p:cNvSpPr>
            <a:spLocks noGrp="1"/>
          </p:cNvSpPr>
          <p:nvPr>
            <p:ph type="title" hasCustomPrompt="1"/>
          </p:nvPr>
        </p:nvSpPr>
        <p:spPr>
          <a:xfrm>
            <a:off x="462685" y="622800"/>
            <a:ext cx="4673646"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4460172" y="3407803"/>
            <a:ext cx="2694666"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8"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2342525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chemeClr val="tx2">
                    <a:lumMod val="100000"/>
                  </a:schemeClr>
                </a:solidFill>
                <a:latin typeface="+mj-lt"/>
                <a:ea typeface="+mj-ea"/>
                <a:cs typeface="+mj-cs"/>
                <a:sym typeface="+mj-lt"/>
              </a:defRPr>
            </a:lvl1pPr>
          </a:lstStyle>
          <a:p>
            <a:pPr lvl="0"/>
            <a:r>
              <a:rPr lang="en-US"/>
              <a:t>Click to add title</a:t>
            </a:r>
          </a:p>
        </p:txBody>
      </p:sp>
      <p:pic>
        <p:nvPicPr>
          <p:cNvPr id="16"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0339" y="3589606"/>
            <a:ext cx="1365250" cy="338296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20"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1"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227928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Green arrow two thir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2"/>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12" name="Freeform 18"/>
          <p:cNvSpPr/>
          <p:nvPr/>
        </p:nvSpPr>
        <p:spPr bwMode="white">
          <a:xfrm>
            <a:off x="0"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mn-lt"/>
            </a:endParaRPr>
          </a:p>
        </p:txBody>
      </p:sp>
      <p:sp>
        <p:nvSpPr>
          <p:cNvPr id="11" name="Title 3"/>
          <p:cNvSpPr>
            <a:spLocks noGrp="1"/>
          </p:cNvSpPr>
          <p:nvPr>
            <p:ph type="title" hasCustomPrompt="1"/>
          </p:nvPr>
        </p:nvSpPr>
        <p:spPr>
          <a:xfrm>
            <a:off x="462685" y="622800"/>
            <a:ext cx="6256800" cy="470898"/>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3400" b="1" i="0" u="none" kern="1200" spc="0">
                <a:solidFill>
                  <a:srgbClr val="FFFFFF"/>
                </a:solidFill>
                <a:latin typeface="+mj-lt"/>
                <a:ea typeface="+mj-ea"/>
                <a:cs typeface="+mj-cs"/>
                <a:sym typeface="+mj-lt"/>
              </a:defRPr>
            </a:lvl1pPr>
          </a:lstStyle>
          <a:p>
            <a:pPr lvl="0"/>
            <a:r>
              <a:rPr lang="en-US"/>
              <a:t>Click to add title</a:t>
            </a:r>
          </a:p>
        </p:txBody>
      </p:sp>
      <p:sp>
        <p:nvSpPr>
          <p:cNvPr id="1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t="9052" b="6867"/>
          <a:stretch/>
        </p:blipFill>
        <p:spPr>
          <a:xfrm rot="120000">
            <a:off x="6567628" y="3407803"/>
            <a:ext cx="2694666"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6" name="Picture 2" descr="Image result for massachusetts sea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2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7716467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ig statement green">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5" name="Object 4"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mn-lt"/>
              </a:rPr>
              <a:t>Copyright © 2020 by Boston Consulting Group. All rights reserved.</a:t>
            </a:r>
          </a:p>
        </p:txBody>
      </p:sp>
      <p:sp>
        <p:nvSpPr>
          <p:cNvPr id="8" name="Title 1"/>
          <p:cNvSpPr>
            <a:spLocks noGrp="1"/>
          </p:cNvSpPr>
          <p:nvPr>
            <p:ph type="title" hasCustomPrompt="1"/>
          </p:nvPr>
        </p:nvSpPr>
        <p:spPr>
          <a:xfrm>
            <a:off x="630000" y="3826333"/>
            <a:ext cx="10933200" cy="1606550"/>
          </a:xfr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bg1"/>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3656788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ig statement icon">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86" imgH="286" progId="TCLayout.ActiveDocument.1">
                  <p:embed/>
                </p:oleObj>
              </mc:Choice>
              <mc:Fallback>
                <p:oleObj name="think-cell Slide" r:id="rId3" imgW="286" imgH="286" progId="TCLayout.ActiveDocument.1">
                  <p:embed/>
                  <p:pic>
                    <p:nvPicPr>
                      <p:cNvPr id="4" name="Object 3" hidden="1"/>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Copyright" hidden="1"/>
          <p:cNvSpPr txBox="1"/>
          <p:nvPr/>
        </p:nvSpPr>
        <p:spPr>
          <a:xfrm rot="16200000">
            <a:off x="9486900" y="3921600"/>
            <a:ext cx="5133975" cy="98745"/>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mn-lt"/>
              </a:rPr>
              <a:t>Copyright © 2020 by Boston Consulting Group. All rights reserved.</a:t>
            </a:r>
          </a:p>
        </p:txBody>
      </p:sp>
      <p:sp>
        <p:nvSpPr>
          <p:cNvPr id="6" name="Rectangle 5"/>
          <p:cNvSpPr/>
          <p:nvPr/>
        </p:nvSpPr>
        <p:spPr bwMode="white">
          <a:xfrm>
            <a:off x="630000" y="625475"/>
            <a:ext cx="932688" cy="93268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mn-lt"/>
            </a:endParaRPr>
          </a:p>
        </p:txBody>
      </p:sp>
      <p:sp>
        <p:nvSpPr>
          <p:cNvPr id="7" name="Title 1"/>
          <p:cNvSpPr>
            <a:spLocks noGrp="1"/>
          </p:cNvSpPr>
          <p:nvPr>
            <p:ph type="title" hasCustomPrompt="1"/>
          </p:nvPr>
        </p:nvSpPr>
        <p:spPr>
          <a:xfrm>
            <a:off x="630000" y="3826333"/>
            <a:ext cx="10933200" cy="1606550"/>
          </a:xfrm>
          <a:prstGeom prst="rect">
            <a:avLst/>
          </a:prstGeom>
        </p:spPr>
        <p:txBody>
          <a:bodyPr anchor="b">
            <a:noAutofit/>
          </a:bodyPr>
          <a:lstStyle>
            <a:lvl1pPr marL="0" algn="l" defTabSz="914400" rtl="0" eaLnBrk="1" fontAlgn="auto" latinLnBrk="0" hangingPunct="1">
              <a:lnSpc>
                <a:spcPts val="6000"/>
              </a:lnSpc>
              <a:spcBef>
                <a:spcPts val="0"/>
              </a:spcBef>
              <a:spcAft>
                <a:spcPts val="0"/>
              </a:spcAft>
              <a:defRPr lang="en-US" sz="5400" kern="1200" baseline="0" dirty="0">
                <a:solidFill>
                  <a:schemeClr val="accent4"/>
                </a:solidFill>
                <a:latin typeface="+mj-lt"/>
                <a:ea typeface="+mj-ea"/>
                <a:cs typeface="+mj-cs"/>
                <a:sym typeface="+mj-lt"/>
              </a:defRPr>
            </a:lvl1pPr>
          </a:lstStyle>
          <a:p>
            <a:r>
              <a:rPr lang="en-US"/>
              <a:t>Click to add big statement text</a:t>
            </a:r>
          </a:p>
        </p:txBody>
      </p:sp>
      <p:pic>
        <p:nvPicPr>
          <p:cNvPr id="14" name="Picture 2" descr="Image result for massachusetts seal"/>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latin typeface="+mn-lt"/>
                <a:ea typeface="+mn-ea"/>
                <a:cs typeface="+mn-cs"/>
                <a:sym typeface="+mn-lt"/>
              </a:rPr>
              <a:pPr algn="r" eaLnBrk="1" hangingPunct="1">
                <a:defRPr/>
              </a:pPr>
              <a:t>‹#›</a:t>
            </a:fld>
            <a:endParaRPr lang="en-US" altLang="en-US" sz="1000">
              <a:latin typeface="+mn-lt"/>
              <a:ea typeface="+mn-ea"/>
              <a:cs typeface="+mn-cs"/>
              <a:sym typeface="+mn-lt"/>
            </a:endParaRPr>
          </a:p>
        </p:txBody>
      </p:sp>
    </p:spTree>
    <p:extLst>
      <p:ext uri="{BB962C8B-B14F-4D97-AF65-F5344CB8AC3E}">
        <p14:creationId xmlns:p14="http://schemas.microsoft.com/office/powerpoint/2010/main" val="1412693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24" imgH="324" progId="TCLayout.ActiveDocument.1">
                  <p:embed/>
                </p:oleObj>
              </mc:Choice>
              <mc:Fallback>
                <p:oleObj name="think-cell Slide" r:id="rId3" imgW="324" imgH="324" progId="TCLayout.ActiveDocument.1">
                  <p:embed/>
                  <p:pic>
                    <p:nvPicPr>
                      <p:cNvPr id="2" name="Object 1" hidden="1"/>
                      <p:cNvPicPr/>
                      <p:nvPr/>
                    </p:nvPicPr>
                    <p:blipFill>
                      <a:blip r:embed="rId4"/>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r="3634" b="1258"/>
          <a:stretch/>
        </p:blipFill>
        <p:spPr>
          <a:xfrm rot="16200000" flipH="1">
            <a:off x="6797461" y="101443"/>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0"/>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a:latin typeface="+mn-lt"/>
              <a:ea typeface="+mn-ea"/>
              <a:cs typeface="+mn-cs"/>
              <a:sym typeface="+mn-lt"/>
            </a:endParaRPr>
          </a:p>
        </p:txBody>
      </p:sp>
      <p:pic>
        <p:nvPicPr>
          <p:cNvPr id="11" name="Picture 2" descr="Image result for massachusetts seal"/>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19409" y="213222"/>
            <a:ext cx="743941" cy="743941"/>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6"/>
          <p:cNvSpPr txBox="1">
            <a:spLocks/>
          </p:cNvSpPr>
          <p:nvPr/>
        </p:nvSpPr>
        <p:spPr>
          <a:xfrm>
            <a:off x="10801350" y="6553200"/>
            <a:ext cx="762000" cy="228600"/>
          </a:xfrm>
          <a:prstGeom prst="rect">
            <a:avLst/>
          </a:prstGeom>
        </p:spPr>
        <p:txBody>
          <a:bodyPr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fld id="{BBE80981-3DA6-46C2-826D-0D8005ADC286}" type="slidenum">
              <a:rPr lang="en-US" altLang="en-US" sz="1050" smtClean="0">
                <a:solidFill>
                  <a:srgbClr val="FFFFFF"/>
                </a:solidFill>
                <a:latin typeface="+mn-lt"/>
                <a:ea typeface="+mn-ea"/>
                <a:cs typeface="+mn-cs"/>
                <a:sym typeface="+mn-lt"/>
              </a:rPr>
              <a:pPr algn="r" eaLnBrk="1" hangingPunct="1">
                <a:defRPr/>
              </a:pPr>
              <a:t>‹#›</a:t>
            </a:fld>
            <a:endParaRPr lang="en-US" altLang="en-US" sz="1000">
              <a:solidFill>
                <a:srgbClr val="FFFFFF"/>
              </a:solidFill>
              <a:latin typeface="+mn-lt"/>
              <a:ea typeface="+mn-ea"/>
              <a:cs typeface="+mn-cs"/>
              <a:sym typeface="+mn-lt"/>
            </a:endParaRPr>
          </a:p>
        </p:txBody>
      </p:sp>
    </p:spTree>
    <p:extLst>
      <p:ext uri="{BB962C8B-B14F-4D97-AF65-F5344CB8AC3E}">
        <p14:creationId xmlns:p14="http://schemas.microsoft.com/office/powerpoint/2010/main" val="1962338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tags" Target="../tags/tag4.xml"/><Relationship Id="rId5" Type="http://schemas.openxmlformats.org/officeDocument/2006/relationships/slideLayout" Target="../slideLayouts/slideLayout7.xml"/><Relationship Id="rId61" Type="http://schemas.openxmlformats.org/officeDocument/2006/relationships/slideLayout" Target="../slideLayouts/slideLayout63.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oleObject" Target="../embeddings/oleObject3.bin"/><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tags" Target="../tags/tag5.xml"/><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theme" Target="../theme/theme2.xml"/><Relationship Id="rId78" Type="http://schemas.openxmlformats.org/officeDocument/2006/relationships/image" Target="../media/image6.emf"/><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image" Target="../media/image5.png"/><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3.xml"/><Relationship Id="rId1"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1.xml"/><Relationship Id="rId21" Type="http://schemas.openxmlformats.org/officeDocument/2006/relationships/slideLayout" Target="../slideLayouts/slideLayout96.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63" Type="http://schemas.openxmlformats.org/officeDocument/2006/relationships/slideLayout" Target="../slideLayouts/slideLayout138.xml"/><Relationship Id="rId68" Type="http://schemas.openxmlformats.org/officeDocument/2006/relationships/slideLayout" Target="../slideLayouts/slideLayout143.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3" Type="http://schemas.openxmlformats.org/officeDocument/2006/relationships/slideLayout" Target="../slideLayouts/slideLayout128.xml"/><Relationship Id="rId58" Type="http://schemas.openxmlformats.org/officeDocument/2006/relationships/slideLayout" Target="../slideLayouts/slideLayout133.xml"/><Relationship Id="rId66" Type="http://schemas.openxmlformats.org/officeDocument/2006/relationships/slideLayout" Target="../slideLayouts/slideLayout141.xml"/><Relationship Id="rId74" Type="http://schemas.openxmlformats.org/officeDocument/2006/relationships/image" Target="../media/image5.png"/><Relationship Id="rId5" Type="http://schemas.openxmlformats.org/officeDocument/2006/relationships/slideLayout" Target="../slideLayouts/slideLayout80.xml"/><Relationship Id="rId61" Type="http://schemas.openxmlformats.org/officeDocument/2006/relationships/slideLayout" Target="../slideLayouts/slideLayout136.xml"/><Relationship Id="rId19" Type="http://schemas.openxmlformats.org/officeDocument/2006/relationships/slideLayout" Target="../slideLayouts/slideLayout9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slideLayout" Target="../slideLayouts/slideLayout123.xml"/><Relationship Id="rId56" Type="http://schemas.openxmlformats.org/officeDocument/2006/relationships/slideLayout" Target="../slideLayouts/slideLayout131.xml"/><Relationship Id="rId64" Type="http://schemas.openxmlformats.org/officeDocument/2006/relationships/slideLayout" Target="../slideLayouts/slideLayout139.xml"/><Relationship Id="rId69" Type="http://schemas.openxmlformats.org/officeDocument/2006/relationships/slideLayout" Target="../slideLayouts/slideLayout144.xml"/><Relationship Id="rId8" Type="http://schemas.openxmlformats.org/officeDocument/2006/relationships/slideLayout" Target="../slideLayouts/slideLayout83.xml"/><Relationship Id="rId51" Type="http://schemas.openxmlformats.org/officeDocument/2006/relationships/slideLayout" Target="../slideLayouts/slideLayout126.xml"/><Relationship Id="rId72" Type="http://schemas.openxmlformats.org/officeDocument/2006/relationships/tags" Target="../tags/tag118.xml"/><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59" Type="http://schemas.openxmlformats.org/officeDocument/2006/relationships/slideLayout" Target="../slideLayouts/slideLayout134.xml"/><Relationship Id="rId67" Type="http://schemas.openxmlformats.org/officeDocument/2006/relationships/slideLayout" Target="../slideLayouts/slideLayout142.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54" Type="http://schemas.openxmlformats.org/officeDocument/2006/relationships/slideLayout" Target="../slideLayouts/slideLayout129.xml"/><Relationship Id="rId62" Type="http://schemas.openxmlformats.org/officeDocument/2006/relationships/slideLayout" Target="../slideLayouts/slideLayout137.xml"/><Relationship Id="rId70" Type="http://schemas.openxmlformats.org/officeDocument/2006/relationships/slideLayout" Target="../slideLayouts/slideLayout145.xml"/><Relationship Id="rId75" Type="http://schemas.openxmlformats.org/officeDocument/2006/relationships/oleObject" Target="../embeddings/oleObject3.bin"/><Relationship Id="rId1" Type="http://schemas.openxmlformats.org/officeDocument/2006/relationships/slideLayout" Target="../slideLayouts/slideLayout76.xml"/><Relationship Id="rId6" Type="http://schemas.openxmlformats.org/officeDocument/2006/relationships/slideLayout" Target="../slideLayouts/slideLayout81.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slideLayout" Target="../slideLayouts/slideLayout124.xml"/><Relationship Id="rId57" Type="http://schemas.openxmlformats.org/officeDocument/2006/relationships/slideLayout" Target="../slideLayouts/slideLayout132.xml"/><Relationship Id="rId10" Type="http://schemas.openxmlformats.org/officeDocument/2006/relationships/slideLayout" Target="../slideLayouts/slideLayout85.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52" Type="http://schemas.openxmlformats.org/officeDocument/2006/relationships/slideLayout" Target="../slideLayouts/slideLayout127.xml"/><Relationship Id="rId60" Type="http://schemas.openxmlformats.org/officeDocument/2006/relationships/slideLayout" Target="../slideLayouts/slideLayout135.xml"/><Relationship Id="rId65" Type="http://schemas.openxmlformats.org/officeDocument/2006/relationships/slideLayout" Target="../slideLayouts/slideLayout140.xml"/><Relationship Id="rId73" Type="http://schemas.openxmlformats.org/officeDocument/2006/relationships/tags" Target="../tags/tag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9" Type="http://schemas.openxmlformats.org/officeDocument/2006/relationships/slideLayout" Target="../slideLayouts/slideLayout114.xml"/><Relationship Id="rId34" Type="http://schemas.openxmlformats.org/officeDocument/2006/relationships/slideLayout" Target="../slideLayouts/slideLayout109.xml"/><Relationship Id="rId50" Type="http://schemas.openxmlformats.org/officeDocument/2006/relationships/slideLayout" Target="../slideLayouts/slideLayout125.xml"/><Relationship Id="rId55" Type="http://schemas.openxmlformats.org/officeDocument/2006/relationships/slideLayout" Target="../slideLayouts/slideLayout130.xml"/><Relationship Id="rId76" Type="http://schemas.openxmlformats.org/officeDocument/2006/relationships/image" Target="../media/image6.emf"/><Relationship Id="rId7" Type="http://schemas.openxmlformats.org/officeDocument/2006/relationships/slideLayout" Target="../slideLayouts/slideLayout82.xml"/><Relationship Id="rId7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63" Type="http://schemas.openxmlformats.org/officeDocument/2006/relationships/slideLayout" Target="../slideLayouts/slideLayout208.xml"/><Relationship Id="rId68" Type="http://schemas.openxmlformats.org/officeDocument/2006/relationships/slideLayout" Target="../slideLayouts/slideLayout213.xml"/><Relationship Id="rId16" Type="http://schemas.openxmlformats.org/officeDocument/2006/relationships/slideLayout" Target="../slideLayouts/slideLayout16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53" Type="http://schemas.openxmlformats.org/officeDocument/2006/relationships/slideLayout" Target="../slideLayouts/slideLayout198.xml"/><Relationship Id="rId58" Type="http://schemas.openxmlformats.org/officeDocument/2006/relationships/slideLayout" Target="../slideLayouts/slideLayout203.xml"/><Relationship Id="rId66" Type="http://schemas.openxmlformats.org/officeDocument/2006/relationships/slideLayout" Target="../slideLayouts/slideLayout211.xml"/><Relationship Id="rId74" Type="http://schemas.openxmlformats.org/officeDocument/2006/relationships/tags" Target="../tags/tag230.xml"/><Relationship Id="rId5" Type="http://schemas.openxmlformats.org/officeDocument/2006/relationships/slideLayout" Target="../slideLayouts/slideLayout150.xml"/><Relationship Id="rId61" Type="http://schemas.openxmlformats.org/officeDocument/2006/relationships/slideLayout" Target="../slideLayouts/slideLayout206.xml"/><Relationship Id="rId19" Type="http://schemas.openxmlformats.org/officeDocument/2006/relationships/slideLayout" Target="../slideLayouts/slideLayout16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56" Type="http://schemas.openxmlformats.org/officeDocument/2006/relationships/slideLayout" Target="../slideLayouts/slideLayout201.xml"/><Relationship Id="rId64" Type="http://schemas.openxmlformats.org/officeDocument/2006/relationships/slideLayout" Target="../slideLayouts/slideLayout209.xml"/><Relationship Id="rId69" Type="http://schemas.openxmlformats.org/officeDocument/2006/relationships/slideLayout" Target="../slideLayouts/slideLayout214.xml"/><Relationship Id="rId77" Type="http://schemas.openxmlformats.org/officeDocument/2006/relationships/oleObject" Target="../embeddings/oleObject3.bin"/><Relationship Id="rId8" Type="http://schemas.openxmlformats.org/officeDocument/2006/relationships/slideLayout" Target="../slideLayouts/slideLayout153.xml"/><Relationship Id="rId51" Type="http://schemas.openxmlformats.org/officeDocument/2006/relationships/slideLayout" Target="../slideLayouts/slideLayout196.xml"/><Relationship Id="rId72" Type="http://schemas.openxmlformats.org/officeDocument/2006/relationships/slideLayout" Target="../slideLayouts/slideLayout217.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59" Type="http://schemas.openxmlformats.org/officeDocument/2006/relationships/slideLayout" Target="../slideLayouts/slideLayout204.xml"/><Relationship Id="rId67" Type="http://schemas.openxmlformats.org/officeDocument/2006/relationships/slideLayout" Target="../slideLayouts/slideLayout212.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54" Type="http://schemas.openxmlformats.org/officeDocument/2006/relationships/slideLayout" Target="../slideLayouts/slideLayout199.xml"/><Relationship Id="rId62" Type="http://schemas.openxmlformats.org/officeDocument/2006/relationships/slideLayout" Target="../slideLayouts/slideLayout207.xml"/><Relationship Id="rId70" Type="http://schemas.openxmlformats.org/officeDocument/2006/relationships/slideLayout" Target="../slideLayouts/slideLayout215.xml"/><Relationship Id="rId75" Type="http://schemas.openxmlformats.org/officeDocument/2006/relationships/tags" Target="../tags/tag231.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57" Type="http://schemas.openxmlformats.org/officeDocument/2006/relationships/slideLayout" Target="../slideLayouts/slideLayout202.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slideLayout" Target="../slideLayouts/slideLayout197.xml"/><Relationship Id="rId60" Type="http://schemas.openxmlformats.org/officeDocument/2006/relationships/slideLayout" Target="../slideLayouts/slideLayout205.xml"/><Relationship Id="rId65" Type="http://schemas.openxmlformats.org/officeDocument/2006/relationships/slideLayout" Target="../slideLayouts/slideLayout210.xml"/><Relationship Id="rId73" Type="http://schemas.openxmlformats.org/officeDocument/2006/relationships/theme" Target="../theme/theme5.xml"/><Relationship Id="rId78" Type="http://schemas.openxmlformats.org/officeDocument/2006/relationships/image" Target="../media/image6.e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9" Type="http://schemas.openxmlformats.org/officeDocument/2006/relationships/slideLayout" Target="../slideLayouts/slideLayout184.xml"/><Relationship Id="rId34" Type="http://schemas.openxmlformats.org/officeDocument/2006/relationships/slideLayout" Target="../slideLayouts/slideLayout179.xml"/><Relationship Id="rId50" Type="http://schemas.openxmlformats.org/officeDocument/2006/relationships/slideLayout" Target="../slideLayouts/slideLayout195.xml"/><Relationship Id="rId55" Type="http://schemas.openxmlformats.org/officeDocument/2006/relationships/slideLayout" Target="../slideLayouts/slideLayout200.xml"/><Relationship Id="rId76" Type="http://schemas.openxmlformats.org/officeDocument/2006/relationships/image" Target="../media/image5.png"/><Relationship Id="rId7" Type="http://schemas.openxmlformats.org/officeDocument/2006/relationships/slideLayout" Target="../slideLayouts/slideLayout152.xml"/><Relationship Id="rId71" Type="http://schemas.openxmlformats.org/officeDocument/2006/relationships/slideLayout" Target="../slideLayouts/slideLayout216.xml"/><Relationship Id="rId2" Type="http://schemas.openxmlformats.org/officeDocument/2006/relationships/slideLayout" Target="../slideLayouts/slideLayout147.xml"/><Relationship Id="rId29" Type="http://schemas.openxmlformats.org/officeDocument/2006/relationships/slideLayout" Target="../slideLayouts/slideLayout17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21.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5/5/2026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5639031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4"/>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5"/>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4562747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 id="2147483803" r:id="rId60"/>
    <p:sldLayoutId id="2147483804" r:id="rId61"/>
    <p:sldLayoutId id="2147483805" r:id="rId62"/>
    <p:sldLayoutId id="2147483806" r:id="rId63"/>
    <p:sldLayoutId id="2147483807" r:id="rId64"/>
    <p:sldLayoutId id="2147483808" r:id="rId65"/>
    <p:sldLayoutId id="2147483809" r:id="rId66"/>
    <p:sldLayoutId id="2147483810" r:id="rId67"/>
    <p:sldLayoutId id="2147483811" r:id="rId68"/>
    <p:sldLayoutId id="2147483812" r:id="rId69"/>
    <p:sldLayoutId id="2147483813" r:id="rId70"/>
    <p:sldLayoutId id="2147483664" r:id="rId71"/>
    <p:sldLayoutId id="2147483815" r:id="rId7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705371-3422-C70E-D600-F230F3661BAF}"/>
              </a:ext>
            </a:extLst>
          </p:cNvPr>
          <p:cNvSpPr txBox="1"/>
          <p:nvPr userDrawn="1"/>
        </p:nvSpPr>
        <p:spPr>
          <a:xfrm>
            <a:off x="1289062" y="6400336"/>
            <a:ext cx="4521200" cy="261610"/>
          </a:xfrm>
          <a:prstGeom prst="rect">
            <a:avLst/>
          </a:prstGeom>
          <a:noFill/>
        </p:spPr>
        <p:txBody>
          <a:bodyPr wrap="square" rtlCol="0" anchor="ctr">
            <a:spAutoFit/>
          </a:bodyPr>
          <a:lstStyle/>
          <a:p>
            <a:pPr lvl="0"/>
            <a:r>
              <a:rPr lang="en-US" sz="1050" b="0">
                <a:solidFill>
                  <a:srgbClr val="424242"/>
                </a:solidFill>
                <a:latin typeface="Open Sans" pitchFamily="2" charset="0"/>
                <a:ea typeface="Open Sans" pitchFamily="2" charset="0"/>
                <a:cs typeface="Open Sans" pitchFamily="2" charset="0"/>
              </a:rPr>
              <a:t>Gap Networks Grant Program</a:t>
            </a:r>
          </a:p>
        </p:txBody>
      </p:sp>
      <p:pic>
        <p:nvPicPr>
          <p:cNvPr id="3" name="Picture 2" descr="A picture containing text, sign&#10;&#10;Description automatically generated">
            <a:extLst>
              <a:ext uri="{FF2B5EF4-FFF2-40B4-BE49-F238E27FC236}">
                <a16:creationId xmlns:a16="http://schemas.microsoft.com/office/drawing/2014/main" id="{0E719ED6-46E1-90F6-23D7-5B4293DD2986}"/>
              </a:ext>
            </a:extLst>
          </p:cNvPr>
          <p:cNvPicPr>
            <a:picLocks noChangeAspect="1"/>
          </p:cNvPicPr>
          <p:nvPr userDrawn="1"/>
        </p:nvPicPr>
        <p:blipFill>
          <a:blip r:embed="rId3">
            <a:duotone>
              <a:prstClr val="black"/>
              <a:srgbClr val="D9C3A5">
                <a:tint val="50000"/>
                <a:satMod val="180000"/>
              </a:srgbClr>
            </a:duotone>
          </a:blip>
          <a:stretch>
            <a:fillRect/>
          </a:stretch>
        </p:blipFill>
        <p:spPr>
          <a:xfrm>
            <a:off x="495300" y="6400801"/>
            <a:ext cx="749038" cy="225774"/>
          </a:xfrm>
          <a:prstGeom prst="rect">
            <a:avLst/>
          </a:prstGeom>
        </p:spPr>
      </p:pic>
    </p:spTree>
    <p:extLst>
      <p:ext uri="{BB962C8B-B14F-4D97-AF65-F5344CB8AC3E}">
        <p14:creationId xmlns:p14="http://schemas.microsoft.com/office/powerpoint/2010/main" val="2585049510"/>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7368">
          <p15:clr>
            <a:srgbClr val="F26B43"/>
          </p15:clr>
        </p15:guide>
        <p15:guide id="3" pos="312">
          <p15:clr>
            <a:srgbClr val="F26B43"/>
          </p15:clr>
        </p15:guide>
        <p15:guide id="4" orient="horz" pos="216">
          <p15:clr>
            <a:srgbClr val="F26B43"/>
          </p15:clr>
        </p15:guide>
        <p15:guide id="5" pos="753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4">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5" imgW="270" imgH="270" progId="TCLayout.ActiveDocument.1">
                  <p:embed/>
                </p:oleObj>
              </mc:Choice>
              <mc:Fallback>
                <p:oleObj name="think-cell Slide" r:id="rId75" imgW="270" imgH="270" progId="TCLayout.ActiveDocument.1">
                  <p:embed/>
                  <p:pic>
                    <p:nvPicPr>
                      <p:cNvPr id="2" name="Object 1" hidden="1"/>
                      <p:cNvPicPr/>
                      <p:nvPr/>
                    </p:nvPicPr>
                    <p:blipFill>
                      <a:blip r:embed="rId76"/>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3"/>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
        <p:nvSpPr>
          <p:cNvPr id="3" name="TextBox 2">
            <a:extLst>
              <a:ext uri="{FF2B5EF4-FFF2-40B4-BE49-F238E27FC236}">
                <a16:creationId xmlns:a16="http://schemas.microsoft.com/office/drawing/2014/main" id="{A4BFCA91-B37C-6570-5707-0A75AFB3221C}"/>
              </a:ext>
            </a:extLst>
          </p:cNvPr>
          <p:cNvSpPr txBox="1"/>
          <p:nvPr userDrawn="1"/>
        </p:nvSpPr>
        <p:spPr>
          <a:xfrm>
            <a:off x="4482860" y="6604084"/>
            <a:ext cx="3226279" cy="253916"/>
          </a:xfrm>
          <a:prstGeom prst="rect">
            <a:avLst/>
          </a:prstGeom>
          <a:noFill/>
        </p:spPr>
        <p:txBody>
          <a:bodyPr wrap="square" rtlCol="0">
            <a:spAutoFit/>
          </a:bodyPr>
          <a:lstStyle/>
          <a:p>
            <a:r>
              <a:rPr lang="en-US" sz="1050" b="1" i="0">
                <a:solidFill>
                  <a:srgbClr val="FF0000"/>
                </a:solidFill>
              </a:rPr>
              <a:t>CONFIDENTIAL, FOR A&amp;F POLICY DISCUSSIONS ONLY</a:t>
            </a:r>
          </a:p>
        </p:txBody>
      </p:sp>
    </p:spTree>
    <p:extLst>
      <p:ext uri="{BB962C8B-B14F-4D97-AF65-F5344CB8AC3E}">
        <p14:creationId xmlns:p14="http://schemas.microsoft.com/office/powerpoint/2010/main" val="16022402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6">
            <a:lum/>
          </a:blip>
          <a:srcRect/>
          <a:stretch>
            <a:fillRect/>
          </a:stretch>
        </a:blip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74"/>
            </p:custDataLst>
            <p:extLst>
              <p:ext uri="{D42A27DB-BD31-4B8C-83A1-F6EECF244321}">
                <p14:modId xmlns:p14="http://schemas.microsoft.com/office/powerpoint/2010/main" val="74702000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77" imgW="270" imgH="270" progId="TCLayout.ActiveDocument.1">
                  <p:embed/>
                </p:oleObj>
              </mc:Choice>
              <mc:Fallback>
                <p:oleObj name="think-cell Slide" r:id="rId77" imgW="270" imgH="270" progId="TCLayout.ActiveDocument.1">
                  <p:embed/>
                  <p:pic>
                    <p:nvPicPr>
                      <p:cNvPr id="2" name="Object 1" hidden="1"/>
                      <p:cNvPicPr/>
                      <p:nvPr/>
                    </p:nvPicPr>
                    <p:blipFill>
                      <a:blip r:embed="rId78"/>
                      <a:stretch>
                        <a:fillRect/>
                      </a:stretch>
                    </p:blipFill>
                    <p:spPr>
                      <a:xfrm>
                        <a:off x="1588" y="1588"/>
                        <a:ext cx="1587" cy="1587"/>
                      </a:xfrm>
                      <a:prstGeom prst="rect">
                        <a:avLst/>
                      </a:prstGeom>
                    </p:spPr>
                  </p:pic>
                </p:oleObj>
              </mc:Fallback>
            </mc:AlternateContent>
          </a:graphicData>
        </a:graphic>
      </p:graphicFrame>
      <p:sp>
        <p:nvSpPr>
          <p:cNvPr id="5" name="Rectangle 4" hidden="1"/>
          <p:cNvSpPr/>
          <p:nvPr>
            <p:custDataLst>
              <p:tags r:id="rId75"/>
            </p:custDataLst>
          </p:nvPr>
        </p:nvSpPr>
        <p:spPr>
          <a:xfrm>
            <a:off x="0" y="0"/>
            <a:ext cx="158750" cy="158750"/>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2400" b="1" i="0" baseline="0">
              <a:solidFill>
                <a:srgbClr val="FFFFFF"/>
              </a:solidFill>
              <a:latin typeface="Arial" panose="020B0604020202020204" pitchFamily="34" charset="0"/>
              <a:ea typeface="+mj-ea"/>
              <a:cs typeface="+mj-cs"/>
              <a:sym typeface="Arial" panose="020B0604020202020204" pitchFamily="34" charset="0"/>
            </a:endParaRPr>
          </a:p>
        </p:txBody>
      </p:sp>
      <p:sp>
        <p:nvSpPr>
          <p:cNvPr id="9" name="Title Placeholder 1"/>
          <p:cNvSpPr>
            <a:spLocks noGrp="1"/>
          </p:cNvSpPr>
          <p:nvPr>
            <p:ph type="title"/>
          </p:nvPr>
        </p:nvSpPr>
        <p:spPr>
          <a:xfrm>
            <a:off x="630000" y="622800"/>
            <a:ext cx="10933350"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630000" y="1825625"/>
            <a:ext cx="1093335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spTree>
    <p:extLst>
      <p:ext uri="{BB962C8B-B14F-4D97-AF65-F5344CB8AC3E}">
        <p14:creationId xmlns:p14="http://schemas.microsoft.com/office/powerpoint/2010/main" val="122126243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69" r:id="rId53"/>
    <p:sldLayoutId id="2147483870" r:id="rId54"/>
    <p:sldLayoutId id="2147483871" r:id="rId55"/>
    <p:sldLayoutId id="2147483872" r:id="rId56"/>
    <p:sldLayoutId id="2147483873" r:id="rId57"/>
    <p:sldLayoutId id="2147483874" r:id="rId58"/>
    <p:sldLayoutId id="2147483875" r:id="rId59"/>
    <p:sldLayoutId id="2147483876" r:id="rId60"/>
    <p:sldLayoutId id="2147483877" r:id="rId61"/>
    <p:sldLayoutId id="2147483878" r:id="rId62"/>
    <p:sldLayoutId id="2147483879" r:id="rId63"/>
    <p:sldLayoutId id="2147483880" r:id="rId64"/>
    <p:sldLayoutId id="2147483881" r:id="rId65"/>
    <p:sldLayoutId id="2147483882" r:id="rId66"/>
    <p:sldLayoutId id="2147483883" r:id="rId67"/>
    <p:sldLayoutId id="2147483884" r:id="rId68"/>
    <p:sldLayoutId id="2147483885" r:id="rId69"/>
    <p:sldLayoutId id="2147483886" r:id="rId70"/>
    <p:sldLayoutId id="2147483887" r:id="rId71"/>
    <p:sldLayoutId id="2147483888" r:id="rId7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sym typeface="+mj-lt"/>
        </a:defRPr>
      </a:lvl1pPr>
    </p:titleStyle>
    <p:bodyStyle>
      <a:lvl1pPr marL="0" indent="0" algn="l" defTabSz="914400" rtl="0" eaLnBrk="1" latinLnBrk="0" hangingPunct="1">
        <a:lnSpc>
          <a:spcPct val="110000"/>
        </a:lnSpc>
        <a:spcBef>
          <a:spcPts val="600"/>
        </a:spcBef>
        <a:spcAft>
          <a:spcPts val="300"/>
        </a:spcAft>
        <a:buFont typeface="Arial" panose="020B0604020202020204" pitchFamily="34" charset="0"/>
        <a:buChar char="​"/>
        <a:defRPr lang="en-US" sz="1200" kern="1200">
          <a:solidFill>
            <a:schemeClr val="tx1"/>
          </a:solidFill>
          <a:latin typeface="+mn-lt"/>
          <a:ea typeface="+mn-ea"/>
          <a:cs typeface="+mn-cs"/>
          <a:sym typeface="+mn-lt"/>
        </a:defRPr>
      </a:lvl1pPr>
      <a:lvl2pPr marL="284400" indent="-172800" algn="l" defTabSz="914400" rtl="0" eaLnBrk="1" latinLnBrk="0" hangingPunct="1">
        <a:lnSpc>
          <a:spcPct val="90000"/>
        </a:lnSpc>
        <a:spcBef>
          <a:spcPts val="0"/>
        </a:spcBef>
        <a:spcAft>
          <a:spcPts val="300"/>
        </a:spcAft>
        <a:buClr>
          <a:schemeClr val="tx2"/>
        </a:buClr>
        <a:buFont typeface="Arial" panose="020B0604020202020204" pitchFamily="34" charset="0"/>
        <a:buChar char="•"/>
        <a:defRPr lang="en-US" sz="1200" kern="1200">
          <a:solidFill>
            <a:schemeClr val="tx1"/>
          </a:solidFill>
          <a:latin typeface="+mn-lt"/>
          <a:ea typeface="+mn-ea"/>
          <a:cs typeface="+mn-cs"/>
          <a:sym typeface="+mn-lt"/>
        </a:defRPr>
      </a:lvl2pPr>
      <a:lvl3pPr marL="511200" indent="-165600" algn="l" defTabSz="914400" rtl="0" eaLnBrk="1" latinLnBrk="0" hangingPunct="1">
        <a:lnSpc>
          <a:spcPct val="90000"/>
        </a:lnSpc>
        <a:spcBef>
          <a:spcPts val="0"/>
        </a:spcBef>
        <a:spcAft>
          <a:spcPts val="300"/>
        </a:spcAft>
        <a:buClr>
          <a:schemeClr val="tx2"/>
        </a:buClr>
        <a:buFont typeface="Trebuchet MS" panose="020B0603020202020204" pitchFamily="34" charset="0"/>
        <a:buChar char="–"/>
        <a:defRPr lang="en-US" sz="1200" kern="1200">
          <a:solidFill>
            <a:schemeClr val="tx1"/>
          </a:solidFill>
          <a:latin typeface="+mn-lt"/>
          <a:ea typeface="+mn-ea"/>
          <a:cs typeface="+mn-cs"/>
          <a:sym typeface="+mn-lt"/>
        </a:defRPr>
      </a:lvl3pPr>
      <a:lvl4pPr marL="0" indent="0" algn="l" defTabSz="914400"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mn-lt"/>
        </a:defRPr>
      </a:lvl4pPr>
      <a:lvl5pPr marL="0" indent="0" algn="l" defTabSz="914400" rtl="0" eaLnBrk="1" latinLnBrk="0" hangingPunct="1">
        <a:lnSpc>
          <a:spcPct val="100000"/>
        </a:lnSpc>
        <a:spcBef>
          <a:spcPts val="0"/>
        </a:spcBef>
        <a:spcAft>
          <a:spcPts val="300"/>
        </a:spcAft>
        <a:buClrTx/>
        <a:buFont typeface="Arial" panose="020B0604020202020204" pitchFamily="34" charset="0"/>
        <a:buChar char="​"/>
        <a:defRPr lang="en-US" sz="1600" b="1" kern="1200" smtClean="0">
          <a:solidFill>
            <a:schemeClr val="tx1"/>
          </a:solidFill>
          <a:latin typeface="+mn-lt"/>
          <a:ea typeface="+mn-ea"/>
          <a:cs typeface="+mn-cs"/>
          <a:sym typeface="+mn-lt"/>
        </a:defRPr>
      </a:lvl5pPr>
      <a:lvl6pPr marL="269875" indent="-1524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lang="en-US" sz="1600" kern="1200" smtClean="0">
          <a:solidFill>
            <a:schemeClr val="tx1"/>
          </a:solidFill>
          <a:latin typeface="+mn-lt"/>
          <a:ea typeface="+mn-ea"/>
          <a:cs typeface="+mn-cs"/>
          <a:sym typeface="+mn-lt"/>
        </a:defRPr>
      </a:lvl6pPr>
      <a:lvl7pPr marL="0" indent="0" algn="l" defTabSz="914400" rtl="0" eaLnBrk="1" latinLnBrk="0" hangingPunct="1">
        <a:lnSpc>
          <a:spcPct val="90000"/>
        </a:lnSpc>
        <a:spcBef>
          <a:spcPts val="900"/>
        </a:spcBef>
        <a:spcAft>
          <a:spcPts val="900"/>
        </a:spcAft>
        <a:buFont typeface="Arial" panose="020B0604020202020204" pitchFamily="34" charset="0"/>
        <a:buChar char="​"/>
        <a:defRPr lang="en-US" sz="4400" kern="1200" baseline="0" smtClean="0">
          <a:solidFill>
            <a:schemeClr val="tx1"/>
          </a:solidFill>
          <a:latin typeface="+mn-lt"/>
          <a:ea typeface="+mn-ea"/>
          <a:cs typeface="+mn-cs"/>
          <a:sym typeface="+mn-lt"/>
        </a:defRPr>
      </a:lvl7pPr>
      <a:lvl8pPr marL="0" indent="0" algn="l" defTabSz="914400" rtl="0" eaLnBrk="1" latinLnBrk="0" hangingPunct="1">
        <a:lnSpc>
          <a:spcPct val="90000"/>
        </a:lnSpc>
        <a:spcBef>
          <a:spcPts val="900"/>
        </a:spcBef>
        <a:spcAft>
          <a:spcPts val="0"/>
        </a:spcAft>
        <a:buFont typeface="Arial" panose="020B0604020202020204" pitchFamily="34" charset="0"/>
        <a:buChar char="​"/>
        <a:defRPr lang="en-US" sz="5400" kern="1200" baseline="0" smtClean="0">
          <a:solidFill>
            <a:schemeClr val="tx2"/>
          </a:solidFill>
          <a:latin typeface="+mn-lt"/>
          <a:ea typeface="+mn-ea"/>
          <a:cs typeface="+mn-cs"/>
          <a:sym typeface="+mn-lt"/>
        </a:defRPr>
      </a:lvl8pPr>
      <a:lvl9pPr marL="0" indent="0" algn="l" defTabSz="914400"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7200E8-B515-48E4-BE13-76577E5F3ACF}"/>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031D4F-9CF9-479D-9C2C-F5B0931616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DF257-22C5-4F7F-9E28-AA00134C495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t>5/5/2026</a:t>
            </a:fld>
            <a:endParaRPr lang="en-US"/>
          </a:p>
        </p:txBody>
      </p:sp>
      <p:sp>
        <p:nvSpPr>
          <p:cNvPr id="5" name="Footer Placeholder 4">
            <a:extLst>
              <a:ext uri="{FF2B5EF4-FFF2-40B4-BE49-F238E27FC236}">
                <a16:creationId xmlns:a16="http://schemas.microsoft.com/office/drawing/2014/main" id="{4927D732-307B-4773-B38A-50CA68714B63}"/>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24930D-0175-4120-8BA5-505B1370980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19933364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5/5/2026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346351327"/>
      </p:ext>
    </p:extLst>
  </p:cSld>
  <p:clrMap bg1="lt1" tx1="dk1" bg2="lt2" tx2="dk2" accent1="accent1" accent2="accent2" accent3="accent3" accent4="accent4" accent5="accent5" accent6="accent6" hlink="hlink" folHlink="folHlink"/>
  <p:sldLayoutIdLst>
    <p:sldLayoutId id="21474838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1700" y="474979"/>
            <a:ext cx="10199370" cy="856325"/>
          </a:xfrm>
          <a:prstGeom prst="rect">
            <a:avLst/>
          </a:prstGeom>
        </p:spPr>
        <p:txBody>
          <a:bodyPr wrap="square" lIns="0" tIns="0" rIns="0" bIns="0">
            <a:spAutoFit/>
          </a:bodyPr>
          <a:lstStyle>
            <a:lvl1pPr>
              <a:defRPr sz="3000" b="1" i="1">
                <a:solidFill>
                  <a:srgbClr val="005295"/>
                </a:solidFill>
                <a:latin typeface="ITCErasStd-Demi"/>
                <a:cs typeface="ITCErasStd-Demi"/>
              </a:defRPr>
            </a:lvl1pPr>
          </a:lstStyle>
          <a:p>
            <a:pPr marL="12700">
              <a:lnSpc>
                <a:spcPts val="3479"/>
              </a:lnSpc>
              <a:spcBef>
                <a:spcPts val="100"/>
              </a:spcBef>
            </a:pPr>
            <a:r>
              <a:rPr lang="en-US" sz="3200" i="0" spc="-10">
                <a:latin typeface="Poppins" pitchFamily="2" charset="77"/>
                <a:cs typeface="Poppins" pitchFamily="2" charset="77"/>
              </a:rPr>
              <a:t>Title</a:t>
            </a:r>
            <a:r>
              <a:rPr lang="en-US" sz="3200" i="0" spc="-180">
                <a:latin typeface="Poppins" pitchFamily="2" charset="77"/>
                <a:cs typeface="Poppins" pitchFamily="2" charset="77"/>
              </a:rPr>
              <a:t> </a:t>
            </a:r>
            <a:r>
              <a:rPr lang="en-US" sz="3200" i="0">
                <a:latin typeface="Poppins" pitchFamily="2" charset="77"/>
                <a:cs typeface="Poppins" pitchFamily="2" charset="77"/>
              </a:rPr>
              <a:t>Goes</a:t>
            </a:r>
            <a:r>
              <a:rPr lang="en-US" sz="3200" i="0" spc="-175">
                <a:latin typeface="Poppins" pitchFamily="2" charset="77"/>
                <a:cs typeface="Poppins" pitchFamily="2" charset="77"/>
              </a:rPr>
              <a:t> </a:t>
            </a:r>
            <a:r>
              <a:rPr lang="en-US" sz="3200" i="0" spc="-40">
                <a:latin typeface="Poppins" pitchFamily="2" charset="77"/>
                <a:cs typeface="Poppins" pitchFamily="2" charset="77"/>
              </a:rPr>
              <a:t>Here</a:t>
            </a:r>
            <a:br>
              <a:rPr lang="en-US" sz="3200" i="0" spc="-40">
                <a:latin typeface="Poppins" pitchFamily="2" charset="77"/>
                <a:cs typeface="Poppins" pitchFamily="2" charset="77"/>
              </a:rPr>
            </a:br>
            <a:r>
              <a:rPr lang="en-US" sz="2000" b="0" i="0" spc="-10">
                <a:latin typeface="Poppins" pitchFamily="2" charset="77"/>
                <a:cs typeface="Poppins" pitchFamily="2" charset="77"/>
              </a:rPr>
              <a:t>Subtitle</a:t>
            </a:r>
            <a:endParaRPr/>
          </a:p>
        </p:txBody>
      </p:sp>
      <p:sp>
        <p:nvSpPr>
          <p:cNvPr id="3" name="Holder 3"/>
          <p:cNvSpPr>
            <a:spLocks noGrp="1"/>
          </p:cNvSpPr>
          <p:nvPr>
            <p:ph type="body" idx="1"/>
          </p:nvPr>
        </p:nvSpPr>
        <p:spPr>
          <a:xfrm>
            <a:off x="901700" y="1959367"/>
            <a:ext cx="10199370" cy="2069797"/>
          </a:xfrm>
          <a:prstGeom prst="rect">
            <a:avLst/>
          </a:prstGeom>
        </p:spPr>
        <p:txBody>
          <a:bodyPr wrap="square" lIns="0" tIns="0" rIns="0" bIns="0">
            <a:spAutoFit/>
          </a:bodyPr>
          <a:lstStyle>
            <a:lvl1pPr>
              <a:defRPr sz="1800" b="1" i="0">
                <a:solidFill>
                  <a:srgbClr val="231F20"/>
                </a:solidFill>
                <a:latin typeface="HelveticaNeueLT Std"/>
                <a:cs typeface="HelveticaNeueLT Std"/>
              </a:defRPr>
            </a:lvl1pPr>
          </a:lstStyle>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For accessibility and usability, use Poppins font with the smallest size being 14pt font on all slides.</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Remember to run the accessibility checker! It’s built into all Microsoft products. To run, go to the ribbon and select Review &gt; Check Accessibility. OR go to File &gt; Info &gt; Inspect Presentation drop down &gt; Select Check Accessibility.  It will show the results in a pane on the right side. By selecting each item listed, it will jump you to the issue. There is information about the error and support for fixing it. </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Always start your presentation with a new template. Do not reuse a previous presentation.</a:t>
            </a:r>
          </a:p>
          <a:p>
            <a:pPr marL="241300" marR="5080" lvl="0" indent="-228600" algn="just" defTabSz="914400" eaLnBrk="1" fontAlgn="auto" latinLnBrk="0" hangingPunct="1">
              <a:lnSpc>
                <a:spcPct val="100000"/>
              </a:lnSpc>
              <a:spcBef>
                <a:spcPts val="900"/>
              </a:spcBef>
              <a:spcAft>
                <a:spcPts val="0"/>
              </a:spcAft>
              <a:buClrTx/>
              <a:buSzTx/>
              <a:buFontTx/>
              <a:buChar char="•"/>
              <a:tabLst>
                <a:tab pos="241300" algn="l"/>
              </a:tabLst>
              <a:defRPr/>
            </a:pPr>
            <a:r>
              <a:rPr kumimoji="0" lang="en-US" sz="1400" b="0" i="0" u="none" strike="noStrike" kern="0" cap="none" spc="0" normalizeH="0" baseline="0" noProof="0">
                <a:ln>
                  <a:noFill/>
                </a:ln>
                <a:solidFill>
                  <a:srgbClr val="231F20"/>
                </a:solidFill>
                <a:effectLst/>
                <a:uLnTx/>
                <a:uFillTx/>
                <a:latin typeface="Poppins" panose="00000500000000000000" pitchFamily="2" charset="0"/>
                <a:cs typeface="Poppins" panose="00000500000000000000" pitchFamily="2" charset="0"/>
              </a:rPr>
              <a:t>Make sure each slide has a unique title. Use ‘Part 1’ and ‘Part 2’ if you have more than one slide for the same topic.</a:t>
            </a:r>
          </a:p>
        </p:txBody>
      </p:sp>
      <p:sp>
        <p:nvSpPr>
          <p:cNvPr id="7" name="bg object 17">
            <a:extLst>
              <a:ext uri="{FF2B5EF4-FFF2-40B4-BE49-F238E27FC236}">
                <a16:creationId xmlns:a16="http://schemas.microsoft.com/office/drawing/2014/main" id="{5104C654-EB52-AD93-04AC-CB454DD5F31F}"/>
              </a:ext>
              <a:ext uri="{C183D7F6-B498-43B3-948B-1728B52AA6E4}">
                <adec:decorative xmlns:adec="http://schemas.microsoft.com/office/drawing/2017/decorative" val="1"/>
              </a:ext>
            </a:extLst>
          </p:cNvPr>
          <p:cNvSpPr/>
          <p:nvPr/>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8" name="bg object 18">
            <a:extLst>
              <a:ext uri="{FF2B5EF4-FFF2-40B4-BE49-F238E27FC236}">
                <a16:creationId xmlns:a16="http://schemas.microsoft.com/office/drawing/2014/main" id="{6154190B-DFD1-6D3D-E16D-4BA473BE13E3}"/>
              </a:ext>
              <a:ext uri="{C183D7F6-B498-43B3-948B-1728B52AA6E4}">
                <adec:decorative xmlns:adec="http://schemas.microsoft.com/office/drawing/2017/decorative" val="1"/>
              </a:ext>
            </a:extLst>
          </p:cNvPr>
          <p:cNvSpPr/>
          <p:nvPr/>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9" name="object 7" descr="MassDOT Logo">
            <a:extLst>
              <a:ext uri="{FF2B5EF4-FFF2-40B4-BE49-F238E27FC236}">
                <a16:creationId xmlns:a16="http://schemas.microsoft.com/office/drawing/2014/main" id="{443BEFB0-71BD-4149-0537-7447E565E401}"/>
              </a:ext>
              <a:ext uri="{C183D7F6-B498-43B3-948B-1728B52AA6E4}">
                <adec:decorative xmlns:adec="http://schemas.microsoft.com/office/drawing/2017/decorative" val="0"/>
              </a:ext>
            </a:extLst>
          </p:cNvPr>
          <p:cNvPicPr/>
          <p:nvPr/>
        </p:nvPicPr>
        <p:blipFill>
          <a:blip r:embed="rId4" cstate="print"/>
          <a:stretch>
            <a:fillRect/>
          </a:stretch>
        </p:blipFill>
        <p:spPr>
          <a:xfrm>
            <a:off x="9345193" y="6083300"/>
            <a:ext cx="2199100" cy="444494"/>
          </a:xfrm>
          <a:prstGeom prst="rect">
            <a:avLst/>
          </a:prstGeom>
        </p:spPr>
      </p:pic>
      <p:sp>
        <p:nvSpPr>
          <p:cNvPr id="4" name="bg object 17">
            <a:extLst>
              <a:ext uri="{FF2B5EF4-FFF2-40B4-BE49-F238E27FC236}">
                <a16:creationId xmlns:a16="http://schemas.microsoft.com/office/drawing/2014/main" id="{022259BC-4E9D-9794-E40F-3D7450B97BBE}"/>
              </a:ext>
              <a:ext uri="{C183D7F6-B498-43B3-948B-1728B52AA6E4}">
                <adec:decorative xmlns:adec="http://schemas.microsoft.com/office/drawing/2017/decorative" val="1"/>
              </a:ext>
            </a:extLst>
          </p:cNvPr>
          <p:cNvSpPr/>
          <p:nvPr userDrawn="1"/>
        </p:nvSpPr>
        <p:spPr>
          <a:xfrm rot="16200000">
            <a:off x="6206492" y="-3990649"/>
            <a:ext cx="45720" cy="10629902"/>
          </a:xfrm>
          <a:custGeom>
            <a:avLst/>
            <a:gdLst/>
            <a:ahLst/>
            <a:cxnLst/>
            <a:rect l="l" t="t" r="r" b="b"/>
            <a:pathLst>
              <a:path w="219710" h="6400800">
                <a:moveTo>
                  <a:pt x="219456" y="0"/>
                </a:moveTo>
                <a:lnTo>
                  <a:pt x="0" y="0"/>
                </a:lnTo>
                <a:lnTo>
                  <a:pt x="0" y="6400800"/>
                </a:lnTo>
                <a:lnTo>
                  <a:pt x="219456" y="6400800"/>
                </a:lnTo>
                <a:lnTo>
                  <a:pt x="219456" y="0"/>
                </a:lnTo>
                <a:close/>
              </a:path>
            </a:pathLst>
          </a:custGeom>
          <a:solidFill>
            <a:srgbClr val="49A942"/>
          </a:solidFill>
        </p:spPr>
        <p:txBody>
          <a:bodyPr wrap="square" lIns="0" tIns="0" rIns="0" bIns="0" rtlCol="0"/>
          <a:lstStyle/>
          <a:p>
            <a:endParaRPr/>
          </a:p>
        </p:txBody>
      </p:sp>
      <p:sp>
        <p:nvSpPr>
          <p:cNvPr id="5" name="bg object 18">
            <a:extLst>
              <a:ext uri="{FF2B5EF4-FFF2-40B4-BE49-F238E27FC236}">
                <a16:creationId xmlns:a16="http://schemas.microsoft.com/office/drawing/2014/main" id="{BD615877-9B07-91D4-E99D-23592BF1C071}"/>
              </a:ext>
              <a:ext uri="{C183D7F6-B498-43B3-948B-1728B52AA6E4}">
                <adec:decorative xmlns:adec="http://schemas.microsoft.com/office/drawing/2017/decorative" val="1"/>
              </a:ext>
            </a:extLst>
          </p:cNvPr>
          <p:cNvSpPr/>
          <p:nvPr userDrawn="1"/>
        </p:nvSpPr>
        <p:spPr>
          <a:xfrm rot="16200000">
            <a:off x="6206490" y="-4036487"/>
            <a:ext cx="45720" cy="10629899"/>
          </a:xfrm>
          <a:custGeom>
            <a:avLst/>
            <a:gdLst/>
            <a:ahLst/>
            <a:cxnLst/>
            <a:rect l="l" t="t" r="r" b="b"/>
            <a:pathLst>
              <a:path w="219710" h="6400800">
                <a:moveTo>
                  <a:pt x="219455" y="0"/>
                </a:moveTo>
                <a:lnTo>
                  <a:pt x="0" y="0"/>
                </a:lnTo>
                <a:lnTo>
                  <a:pt x="0" y="6400800"/>
                </a:lnTo>
                <a:lnTo>
                  <a:pt x="219455" y="6400800"/>
                </a:lnTo>
                <a:lnTo>
                  <a:pt x="219455" y="0"/>
                </a:lnTo>
                <a:close/>
              </a:path>
            </a:pathLst>
          </a:custGeom>
          <a:solidFill>
            <a:srgbClr val="007DC3"/>
          </a:solidFill>
        </p:spPr>
        <p:txBody>
          <a:bodyPr wrap="square" lIns="0" tIns="0" rIns="0" bIns="0" rtlCol="0"/>
          <a:lstStyle/>
          <a:p>
            <a:endParaRPr/>
          </a:p>
        </p:txBody>
      </p:sp>
      <p:pic>
        <p:nvPicPr>
          <p:cNvPr id="6" name="object 7" descr="MassDOT Logo">
            <a:extLst>
              <a:ext uri="{FF2B5EF4-FFF2-40B4-BE49-F238E27FC236}">
                <a16:creationId xmlns:a16="http://schemas.microsoft.com/office/drawing/2014/main" id="{C9FCAC5B-52B7-F521-E34E-42BB4C523815}"/>
              </a:ext>
              <a:ext uri="{C183D7F6-B498-43B3-948B-1728B52AA6E4}">
                <adec:decorative xmlns:adec="http://schemas.microsoft.com/office/drawing/2017/decorative" val="0"/>
              </a:ext>
            </a:extLst>
          </p:cNvPr>
          <p:cNvPicPr/>
          <p:nvPr userDrawn="1"/>
        </p:nvPicPr>
        <p:blipFill>
          <a:blip r:embed="rId4" cstate="print"/>
          <a:stretch>
            <a:fillRect/>
          </a:stretch>
        </p:blipFill>
        <p:spPr>
          <a:xfrm>
            <a:off x="9345193" y="6083300"/>
            <a:ext cx="2199100" cy="444494"/>
          </a:xfrm>
          <a:prstGeom prst="rect">
            <a:avLst/>
          </a:prstGeom>
        </p:spPr>
      </p:pic>
    </p:spTree>
    <p:extLst>
      <p:ext uri="{BB962C8B-B14F-4D97-AF65-F5344CB8AC3E}">
        <p14:creationId xmlns:p14="http://schemas.microsoft.com/office/powerpoint/2010/main" val="1213844692"/>
      </p:ext>
    </p:extLst>
  </p:cSld>
  <p:clrMap bg1="lt1" tx1="dk1" bg2="lt2" tx2="dk2" accent1="accent1" accent2="accent2" accent3="accent3" accent4="accent4" accent5="accent5" accent6="accent6" hlink="hlink" folHlink="folHlink"/>
  <p:sldLayoutIdLst>
    <p:sldLayoutId id="2147483896" r:id="rId1"/>
    <p:sldLayoutId id="2147483897" r:id="rId2"/>
  </p:sldLayoutIdLst>
  <p:hf hdr="0" ftr="0" dt="0"/>
  <p:txStyles>
    <p:titleStyle>
      <a:lvl1pPr eaLnBrk="1" hangingPunct="1">
        <a:defRPr>
          <a:latin typeface="+mj-lt"/>
          <a:ea typeface="+mj-ea"/>
          <a:cs typeface="+mj-cs"/>
        </a:defRPr>
      </a:lvl1pPr>
    </p:titleStyle>
    <p:bodyStyle>
      <a:lvl1pPr marL="12700" indent="0" eaLnBrk="1" hangingPunct="1">
        <a:buNone/>
        <a:defRPr lang="en-US" sz="1600" b="0" baseline="0" dirty="0" smtClean="0">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2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2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2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2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3.xml"/></Relationships>
</file>

<file path=ppt/slides/_rels/slide15.xml.rels><?xml version="1.0" encoding="UTF-8" standalone="yes"?>
<Relationships xmlns="http://schemas.openxmlformats.org/package/2006/relationships"><Relationship Id="rId3" Type="http://schemas.openxmlformats.org/officeDocument/2006/relationships/hyperlink" Target="mailto:SS4A@dot.gov" TargetMode="External"/><Relationship Id="rId2" Type="http://schemas.openxmlformats.org/officeDocument/2006/relationships/hyperlink" Target="https://www.transportation.gov/grants/ss4a/how-to-apply" TargetMode="External"/><Relationship Id="rId1" Type="http://schemas.openxmlformats.org/officeDocument/2006/relationships/slideLayout" Target="../slideLayouts/slideLayout22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hyperlink" Target="mailto:Derek.Krevat@dot.state.ma.us" TargetMode="External"/><Relationship Id="rId2" Type="http://schemas.openxmlformats.org/officeDocument/2006/relationships/notesSlide" Target="../notesSlides/notesSlide9.xml"/><Relationship Id="rId1" Type="http://schemas.openxmlformats.org/officeDocument/2006/relationships/slideLayout" Target="../slideLayouts/slideLayout223.xml"/><Relationship Id="rId4" Type="http://schemas.openxmlformats.org/officeDocument/2006/relationships/hyperlink" Target="mailto:MuniSupport@dot.state.ma.u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2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20.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8.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8.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18.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19.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18.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31.xml.rels><?xml version="1.0" encoding="UTF-8" standalone="yes"?>
<Relationships xmlns="http://schemas.openxmlformats.org/package/2006/relationships"><Relationship Id="rId2" Type="http://schemas.openxmlformats.org/officeDocument/2006/relationships/hyperlink" Target="https://www.mass.gov/service-details/building-resilient-infrastructure-and-communities-bric-flood-mitigation-assistance-fma-grant-programs" TargetMode="External"/><Relationship Id="rId1" Type="http://schemas.openxmlformats.org/officeDocument/2006/relationships/slideLayout" Target="../slideLayouts/slideLayout218.xml"/></Relationships>
</file>

<file path=ppt/slides/_rels/slide32.xml.rels><?xml version="1.0" encoding="UTF-8" standalone="yes"?>
<Relationships xmlns="http://schemas.openxmlformats.org/package/2006/relationships"><Relationship Id="rId8" Type="http://schemas.openxmlformats.org/officeDocument/2006/relationships/hyperlink" Target="https://sam.gov/content/home" TargetMode="External"/><Relationship Id="rId3" Type="http://schemas.openxmlformats.org/officeDocument/2006/relationships/hyperlink" Target="https://www.mass.gov/hazard-mitigation-assistance-hma-grant-programs" TargetMode="External"/><Relationship Id="rId7" Type="http://schemas.openxmlformats.org/officeDocument/2006/relationships/hyperlink" Target="https://go.fema.gov/login" TargetMode="External"/><Relationship Id="rId2" Type="http://schemas.openxmlformats.org/officeDocument/2006/relationships/image" Target="../media/image50.png"/><Relationship Id="rId1" Type="http://schemas.openxmlformats.org/officeDocument/2006/relationships/slideLayout" Target="../slideLayouts/slideLayout218.xml"/><Relationship Id="rId6" Type="http://schemas.openxmlformats.org/officeDocument/2006/relationships/hyperlink" Target="https://www.fema.gov/grants/mitigation/learn/hazard-mitigation-assistance-guidance" TargetMode="External"/><Relationship Id="rId5" Type="http://schemas.openxmlformats.org/officeDocument/2006/relationships/hyperlink" Target="https://www.fema.gov/grants/tools/benefit-cost-analysis" TargetMode="External"/><Relationship Id="rId4" Type="http://schemas.openxmlformats.org/officeDocument/2006/relationships/hyperlink" Target="https://www.mass.gov/doc/massachusetts-state-nofo-bric-fy-2024-2025/download" TargetMode="External"/><Relationship Id="rId9" Type="http://schemas.openxmlformats.org/officeDocument/2006/relationships/hyperlink" Target="https://www.fema.gov/grants/procurement"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mailto:patrick.limerick@mass.gov" TargetMode="External"/><Relationship Id="rId3" Type="http://schemas.openxmlformats.org/officeDocument/2006/relationships/hyperlink" Target="mailto:michelle.otoole@mass.gov" TargetMode="External"/><Relationship Id="rId7" Type="http://schemas.openxmlformats.org/officeDocument/2006/relationships/hyperlink" Target="https://www.mass.gov/hazard-mitigation-assistance-hma-grant-programs" TargetMode="External"/><Relationship Id="rId2" Type="http://schemas.openxmlformats.org/officeDocument/2006/relationships/image" Target="../media/image51.png"/><Relationship Id="rId1" Type="http://schemas.openxmlformats.org/officeDocument/2006/relationships/slideLayout" Target="../slideLayouts/slideLayout221.xml"/><Relationship Id="rId6" Type="http://schemas.openxmlformats.org/officeDocument/2006/relationships/hyperlink" Target="mailto:michael.enko@mass.gov" TargetMode="External"/><Relationship Id="rId5" Type="http://schemas.openxmlformats.org/officeDocument/2006/relationships/hyperlink" Target="mailto:david.woodbury@mass.gov" TargetMode="External"/><Relationship Id="rId10" Type="http://schemas.openxmlformats.org/officeDocument/2006/relationships/hyperlink" Target="mailto:marybeth.groff@mass.gov" TargetMode="External"/><Relationship Id="rId4" Type="http://schemas.openxmlformats.org/officeDocument/2006/relationships/hyperlink" Target="mailto:elena.Kilduff@mass.gov" TargetMode="External"/><Relationship Id="rId9" Type="http://schemas.openxmlformats.org/officeDocument/2006/relationships/hyperlink" Target="mailto:jeffrey.zukowski@mass.gov"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52.sv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https://www.mass.gov/orgs/federal-funds-infrastructure-office" TargetMode="External"/><Relationship Id="rId7" Type="http://schemas.openxmlformats.org/officeDocument/2006/relationships/hyperlink" Target="mailto:FedFundsInfra@mass.gov" TargetMode="External"/><Relationship Id="rId2" Type="http://schemas.openxmlformats.org/officeDocument/2006/relationships/image" Target="../media/image18.sv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hyperlink" Target="https://www.linkedin.com/company/massachusetts-federal-funds-infrastructure-office" TargetMode="Externa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mailto:fedfundsinfra@mass.gov" TargetMode="External"/><Relationship Id="rId2" Type="http://schemas.openxmlformats.org/officeDocument/2006/relationships/notesSlide" Target="../notesSlides/notesSlide3.xml"/><Relationship Id="rId1" Type="http://schemas.openxmlformats.org/officeDocument/2006/relationships/slideLayout" Target="../slideLayouts/slideLayout150.xml"/></Relationships>
</file>

<file path=ppt/slides/_rels/slide9.xml.rels><?xml version="1.0" encoding="UTF-8" standalone="yes"?>
<Relationships xmlns="http://schemas.openxmlformats.org/package/2006/relationships"><Relationship Id="rId3" Type="http://schemas.openxmlformats.org/officeDocument/2006/relationships/hyperlink" Target="mailto:fedfundsinfra@mass.gov" TargetMode="External"/><Relationship Id="rId2" Type="http://schemas.openxmlformats.org/officeDocument/2006/relationships/notesSlide" Target="../notesSlides/notesSlide4.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Background image of Boston Common and the Massachusetts State House at dusk.">
            <a:extLst>
              <a:ext uri="{FF2B5EF4-FFF2-40B4-BE49-F238E27FC236}">
                <a16:creationId xmlns:a16="http://schemas.microsoft.com/office/drawing/2014/main" id="{8160736A-B9CE-C4DB-18B3-5554C8678C21}"/>
              </a:ext>
            </a:extLst>
          </p:cNvPr>
          <p:cNvSpPr/>
          <p:nvPr/>
        </p:nvSpPr>
        <p:spPr>
          <a:xfrm>
            <a:off x="-64656" y="4507993"/>
            <a:ext cx="6081409" cy="1591056"/>
          </a:xfrm>
          <a:prstGeom prst="rect">
            <a:avLst/>
          </a:prstGeom>
          <a:solidFill>
            <a:srgbClr val="00558C">
              <a:alpha val="75000"/>
            </a:srgbClr>
          </a:solidFill>
          <a:ln w="9525" cap="rnd" cmpd="sng" algn="ctr">
            <a:noFill/>
            <a:prstDash val="solid"/>
            <a:round/>
            <a:headEnd type="none" w="med" len="med"/>
            <a:tailEnd type="none" w="med" len="med"/>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EC30FD57-F6FE-49E8-314C-73BEAE96FB21}"/>
              </a:ext>
            </a:extLst>
          </p:cNvPr>
          <p:cNvSpPr>
            <a:spLocks noGrp="1"/>
          </p:cNvSpPr>
          <p:nvPr>
            <p:ph type="title"/>
          </p:nvPr>
        </p:nvSpPr>
        <p:spPr>
          <a:xfrm>
            <a:off x="589520" y="4581265"/>
            <a:ext cx="5207000" cy="978729"/>
          </a:xfrm>
        </p:spPr>
        <p:txBody>
          <a:bodyPr/>
          <a:lstStyle/>
          <a:p>
            <a:pPr algn="r"/>
            <a:r>
              <a:rPr lang="en-US">
                <a:latin typeface="+mn-lt"/>
              </a:rPr>
              <a:t>Massachusetts Federal Funds Partnership</a:t>
            </a:r>
          </a:p>
        </p:txBody>
      </p:sp>
      <p:sp>
        <p:nvSpPr>
          <p:cNvPr id="2" name="TextBox 1">
            <a:extLst>
              <a:ext uri="{FF2B5EF4-FFF2-40B4-BE49-F238E27FC236}">
                <a16:creationId xmlns:a16="http://schemas.microsoft.com/office/drawing/2014/main" id="{9144BE3F-9739-C679-2557-3A0C290E6469}"/>
              </a:ext>
            </a:extLst>
          </p:cNvPr>
          <p:cNvSpPr txBox="1"/>
          <p:nvPr/>
        </p:nvSpPr>
        <p:spPr>
          <a:xfrm>
            <a:off x="2759933" y="5660244"/>
            <a:ext cx="3036587" cy="338554"/>
          </a:xfrm>
          <a:prstGeom prst="rect">
            <a:avLst/>
          </a:prstGeom>
          <a:noFill/>
        </p:spPr>
        <p:txBody>
          <a:bodyPr wrap="square" lIns="91440" tIns="45720" rIns="91440" bIns="45720" rtlCol="0" anchor="t">
            <a:spAutoFit/>
          </a:bodyPr>
          <a:lstStyle/>
          <a:p>
            <a:pPr algn="r" defTabSz="457200">
              <a:defRPr/>
            </a:pPr>
            <a:r>
              <a:rPr lang="en-US" sz="1600">
                <a:solidFill>
                  <a:prstClr val="white"/>
                </a:solidFill>
                <a:ea typeface="+mn-lt"/>
                <a:cs typeface="+mn-lt"/>
              </a:rPr>
              <a:t>April 2026</a:t>
            </a: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 Meeting</a:t>
            </a:r>
            <a:endParaRPr lang="en-US">
              <a:solidFill>
                <a:prstClr val="white"/>
              </a:solidFill>
              <a:ea typeface="+mn-ea"/>
              <a:cs typeface="+mn-cs"/>
            </a:endParaRPr>
          </a:p>
        </p:txBody>
      </p:sp>
      <p:sp>
        <p:nvSpPr>
          <p:cNvPr id="3" name="Rectangle 2">
            <a:extLst>
              <a:ext uri="{FF2B5EF4-FFF2-40B4-BE49-F238E27FC236}">
                <a16:creationId xmlns:a16="http://schemas.microsoft.com/office/drawing/2014/main" id="{EA1556EB-9DCA-2CA6-350D-4D9A6360B90A}"/>
              </a:ext>
              <a:ext uri="{C183D7F6-B498-43B3-948B-1728B52AA6E4}">
                <adec:decorative xmlns:adec="http://schemas.microsoft.com/office/drawing/2017/decorative" val="1"/>
              </a:ext>
            </a:extLst>
          </p:cNvPr>
          <p:cNvSpPr/>
          <p:nvPr/>
        </p:nvSpPr>
        <p:spPr>
          <a:xfrm>
            <a:off x="8138160" y="-91439"/>
            <a:ext cx="4053840" cy="6949438"/>
          </a:xfrm>
          <a:prstGeom prst="rect">
            <a:avLst/>
          </a:prstGeom>
          <a:solidFill>
            <a:srgbClr val="00558C">
              <a:alpha val="74902"/>
            </a:srgbClr>
          </a:solidFill>
          <a:ln>
            <a:solidFill>
              <a:srgbClr val="00558C"/>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905FB39-8261-1862-FBE3-8EDE52B89A39}"/>
              </a:ext>
            </a:extLst>
          </p:cNvPr>
          <p:cNvSpPr txBox="1">
            <a:spLocks/>
          </p:cNvSpPr>
          <p:nvPr/>
        </p:nvSpPr>
        <p:spPr>
          <a:xfrm>
            <a:off x="8395856" y="1318567"/>
            <a:ext cx="3665164" cy="4138569"/>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-This meeting will be recorded. ​</a:t>
            </a:r>
            <a:endParaRPr kumimoji="0" lang="en-US" sz="2000" b="1" i="0" u="none" strike="noStrike" kern="1200" cap="none" spc="0" normalizeH="0" baseline="0" noProof="0">
              <a:ln>
                <a:noFill/>
              </a:ln>
              <a:solidFill>
                <a:schemeClr val="bg1"/>
              </a:solidFill>
              <a:effectLst/>
              <a:uLnTx/>
              <a:uFillTx/>
              <a:latin typeface="Calibri" panose="020F0502020204030204"/>
              <a:ea typeface="+mn-ea"/>
              <a:cs typeface="+mn-cs"/>
            </a:endParaRPr>
          </a:p>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-Please mute yourself after arrival.</a:t>
            </a:r>
          </a:p>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-Please submit your questions via the chat function.</a:t>
            </a:r>
          </a:p>
          <a:p>
            <a:pPr marL="0" marR="0" lvl="0" indent="0" algn="l" defTabSz="914400" rtl="0" eaLnBrk="1" fontAlgn="auto" latinLnBrk="0" hangingPunct="1">
              <a:lnSpc>
                <a:spcPct val="200000"/>
              </a:lnSpc>
              <a:spcBef>
                <a:spcPts val="0"/>
              </a:spcBef>
              <a:spcAft>
                <a:spcPts val="200"/>
              </a:spcAft>
              <a:buClr>
                <a:srgbClr val="4472C4"/>
              </a:buClr>
              <a:buSzPct val="100000"/>
              <a:buFont typeface="Tw Cen MT" panose="020B0602020104020603" pitchFamily="34" charset="0"/>
              <a:buNone/>
              <a:tabLst/>
              <a:defRPr/>
            </a:pPr>
            <a:r>
              <a:rPr kumimoji="0" lang="en-US" sz="2000" b="1" i="0" u="none" strike="noStrike" kern="1200" cap="none" spc="0" normalizeH="0" baseline="0" noProof="0">
                <a:ln>
                  <a:noFill/>
                </a:ln>
                <a:solidFill>
                  <a:schemeClr val="bg1"/>
                </a:solidFill>
                <a:effectLst/>
                <a:uLnTx/>
                <a:uFillTx/>
                <a:latin typeface="Calibri" panose="020F0502020204030204"/>
                <a:ea typeface="Arial"/>
                <a:cs typeface="Arial"/>
              </a:rPr>
              <a:t>-Questions will be answered during Q&amp;A.</a:t>
            </a:r>
          </a:p>
        </p:txBody>
      </p:sp>
    </p:spTree>
    <p:extLst>
      <p:ext uri="{BB962C8B-B14F-4D97-AF65-F5344CB8AC3E}">
        <p14:creationId xmlns:p14="http://schemas.microsoft.com/office/powerpoint/2010/main" val="1807123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405588" y="1323295"/>
            <a:ext cx="8839200" cy="4721805"/>
          </a:xfrm>
          <a:prstGeom prst="rect">
            <a:avLst/>
          </a:prstGeom>
        </p:spPr>
        <p:txBody>
          <a:bodyPr vert="horz" wrap="square" lIns="0" tIns="12700" rIns="0" bIns="0" rtlCol="0" anchor="t">
            <a:spAutoFit/>
          </a:bodyPr>
          <a:lstStyle/>
          <a:p>
            <a:pPr marL="12065" marR="5080" algn="ctr">
              <a:lnSpc>
                <a:spcPct val="100000"/>
              </a:lnSpc>
              <a:spcBef>
                <a:spcPts val="100"/>
              </a:spcBef>
              <a:tabLst>
                <a:tab pos="1009015" algn="l"/>
                <a:tab pos="1491615" algn="l"/>
                <a:tab pos="1621155" algn="l"/>
                <a:tab pos="2311400" algn="l"/>
                <a:tab pos="2915285" algn="l"/>
                <a:tab pos="3815079" algn="l"/>
                <a:tab pos="4108450" algn="l"/>
                <a:tab pos="5290820" algn="l"/>
              </a:tabLst>
            </a:pPr>
            <a:r>
              <a:rPr lang="en-US" sz="3400" i="0" spc="-10">
                <a:solidFill>
                  <a:srgbClr val="FFFFFF"/>
                </a:solidFill>
                <a:latin typeface="Poppins"/>
                <a:cs typeface="Poppins"/>
              </a:rPr>
              <a:t>FY25 Safe Streets and Roads for All (SS4A) Funding Opportunity: </a:t>
            </a:r>
            <a:r>
              <a:rPr lang="en-US" sz="3400" b="0" i="0" spc="-10">
                <a:solidFill>
                  <a:srgbClr val="FFFFFF"/>
                </a:solidFill>
                <a:latin typeface="Poppins"/>
                <a:cs typeface="Poppins"/>
              </a:rPr>
              <a:t>Information for Massachusetts Municipalities </a:t>
            </a:r>
            <a:br>
              <a:rPr lang="en-US" sz="3400" b="0" i="0" spc="-10">
                <a:solidFill>
                  <a:srgbClr val="FFFFFF"/>
                </a:solidFill>
                <a:latin typeface="Poppins"/>
                <a:cs typeface="Poppins"/>
              </a:rPr>
            </a:br>
            <a:br>
              <a:rPr lang="en-US" sz="3400" b="0" i="0" spc="-10">
                <a:solidFill>
                  <a:srgbClr val="FFFFFF"/>
                </a:solidFill>
                <a:latin typeface="Poppins"/>
                <a:cs typeface="Poppins"/>
              </a:rPr>
            </a:br>
            <a:r>
              <a:rPr lang="en-US" sz="3400" b="0" i="0" spc="-10">
                <a:solidFill>
                  <a:srgbClr val="FFFFFF"/>
                </a:solidFill>
                <a:latin typeface="Poppins"/>
                <a:cs typeface="Poppins"/>
              </a:rPr>
              <a:t>Derek Krevat, MassDOT Office of Transportation Planning</a:t>
            </a:r>
            <a:br>
              <a:rPr lang="en-US" sz="3400" b="0" i="0" spc="-10">
                <a:solidFill>
                  <a:srgbClr val="FFFFFF"/>
                </a:solidFill>
                <a:latin typeface="Poppins"/>
                <a:cs typeface="Poppins"/>
              </a:rPr>
            </a:br>
            <a:br>
              <a:rPr lang="en-US" sz="3400" b="0" i="0" spc="-10">
                <a:solidFill>
                  <a:srgbClr val="FFFFFF"/>
                </a:solidFill>
                <a:latin typeface="Poppins"/>
                <a:cs typeface="Poppins"/>
              </a:rPr>
            </a:br>
            <a:r>
              <a:rPr lang="en-US" sz="3400" b="0" i="0" spc="-10">
                <a:solidFill>
                  <a:srgbClr val="FFFFFF"/>
                </a:solidFill>
                <a:latin typeface="Poppins"/>
                <a:cs typeface="Poppins"/>
              </a:rPr>
              <a:t>April 28, 2026 </a:t>
            </a:r>
            <a:endParaRPr lang="en-US" sz="3400" b="0" i="0" noProof="0">
              <a:latin typeface="Poppins" pitchFamily="2" charset="77"/>
              <a:cs typeface="Poppins" pitchFamily="2" charset="77"/>
            </a:endParaRPr>
          </a:p>
        </p:txBody>
      </p:sp>
      <p:pic>
        <p:nvPicPr>
          <p:cNvPr id="4" name="object 4" descr="Massachusetts Department of Transportation Logo"/>
          <p:cNvPicPr/>
          <p:nvPr/>
        </p:nvPicPr>
        <p:blipFill>
          <a:blip r:embed="rId3" cstate="print"/>
          <a:stretch>
            <a:fillRect/>
          </a:stretch>
        </p:blipFill>
        <p:spPr>
          <a:xfrm>
            <a:off x="8810240" y="5170697"/>
            <a:ext cx="2869097" cy="1205264"/>
          </a:xfrm>
          <a:prstGeom prst="rect">
            <a:avLst/>
          </a:prstGeom>
        </p:spPr>
      </p:pic>
    </p:spTree>
    <p:extLst>
      <p:ext uri="{BB962C8B-B14F-4D97-AF65-F5344CB8AC3E}">
        <p14:creationId xmlns:p14="http://schemas.microsoft.com/office/powerpoint/2010/main" val="2799795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03CE-0619-B98F-6575-AAA77FF1FA0F}"/>
              </a:ext>
            </a:extLst>
          </p:cNvPr>
          <p:cNvSpPr>
            <a:spLocks noGrp="1"/>
          </p:cNvSpPr>
          <p:nvPr>
            <p:ph type="title"/>
          </p:nvPr>
        </p:nvSpPr>
        <p:spPr>
          <a:xfrm>
            <a:off x="914400" y="685800"/>
            <a:ext cx="10199370" cy="461665"/>
          </a:xfrm>
        </p:spPr>
        <p:txBody>
          <a:bodyPr/>
          <a:lstStyle/>
          <a:p>
            <a:r>
              <a:rPr lang="en-US" i="0">
                <a:latin typeface="+mj-lt"/>
              </a:rPr>
              <a:t>What is SS4A?</a:t>
            </a:r>
          </a:p>
        </p:txBody>
      </p:sp>
      <p:sp>
        <p:nvSpPr>
          <p:cNvPr id="5" name="TextBox 4">
            <a:extLst>
              <a:ext uri="{FF2B5EF4-FFF2-40B4-BE49-F238E27FC236}">
                <a16:creationId xmlns:a16="http://schemas.microsoft.com/office/drawing/2014/main" id="{16E37ADE-88E2-89B0-F8EB-06DB4CF64B48}"/>
              </a:ext>
            </a:extLst>
          </p:cNvPr>
          <p:cNvSpPr txBox="1"/>
          <p:nvPr/>
        </p:nvSpPr>
        <p:spPr>
          <a:xfrm>
            <a:off x="760919" y="1447800"/>
            <a:ext cx="5791200" cy="424731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The Infrastructure Investment and Jobs Act (IIJA) established the Safe Streets and Roads for All (SS4A) competitive grant program with $5 billion in appropriated funds over 5 years, 2022-2026. The SS4A program funds regional, local, and Tribal initiatives through grants to prevent roadway fatalities and serious injuries.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The SS4A program aims to prevent fatalities and serious injuries on roads and streets involving all roadway users.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SS4A supports planning, infrastructure, and behavioral and operational initiatives.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p:txBody>
      </p:sp>
      <p:pic>
        <p:nvPicPr>
          <p:cNvPr id="1026" name="Picture 2" descr="Make Vision Zero Change: New SS4A Funding Available (Deadline Sept. 15,  2022) | Vision Zero Network">
            <a:extLst>
              <a:ext uri="{FF2B5EF4-FFF2-40B4-BE49-F238E27FC236}">
                <a16:creationId xmlns:a16="http://schemas.microsoft.com/office/drawing/2014/main" id="{0289F7B8-F067-ADF4-AAD6-1C2A236DD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149" y="1590704"/>
            <a:ext cx="4762501" cy="257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008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2A576-7FA1-BB6F-F632-B99491F97C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DAFC8-71AB-C98D-C20D-8F01BDD4ABE8}"/>
              </a:ext>
            </a:extLst>
          </p:cNvPr>
          <p:cNvSpPr>
            <a:spLocks noGrp="1"/>
          </p:cNvSpPr>
          <p:nvPr>
            <p:ph type="title"/>
          </p:nvPr>
        </p:nvSpPr>
        <p:spPr>
          <a:xfrm>
            <a:off x="914400" y="685800"/>
            <a:ext cx="10199370" cy="461665"/>
          </a:xfrm>
        </p:spPr>
        <p:txBody>
          <a:bodyPr/>
          <a:lstStyle/>
          <a:p>
            <a:r>
              <a:rPr lang="en-US" i="0">
                <a:latin typeface="+mj-lt"/>
              </a:rPr>
              <a:t>What Types of Grants are Available?</a:t>
            </a:r>
          </a:p>
        </p:txBody>
      </p:sp>
      <p:sp>
        <p:nvSpPr>
          <p:cNvPr id="5" name="TextBox 4">
            <a:extLst>
              <a:ext uri="{FF2B5EF4-FFF2-40B4-BE49-F238E27FC236}">
                <a16:creationId xmlns:a16="http://schemas.microsoft.com/office/drawing/2014/main" id="{EC951D70-8EF1-4A3D-FF1C-C284BC8FC07C}"/>
              </a:ext>
            </a:extLst>
          </p:cNvPr>
          <p:cNvSpPr txBox="1"/>
          <p:nvPr/>
        </p:nvSpPr>
        <p:spPr>
          <a:xfrm>
            <a:off x="838200" y="1447800"/>
            <a:ext cx="5791200" cy="480131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Poppins"/>
              </a:rPr>
              <a:t>Planning and Demonstration Grants: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Develop a comprehensive safety action plan (Action Plan)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Conduct supplemental safety planning to enhance an Action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Carry out demonstration activities to inform the development or update of an Action Plan.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Poppins"/>
              </a:rPr>
              <a:t>Implementation Grants: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Perform planning, design, and development activities for projects and strategies identified in an Action Plan.</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Implement projects and strategies identified in an Action Plan that address roadway safety problems.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ysClr val="windowText" lastClr="000000"/>
                </a:solidFill>
                <a:effectLst/>
                <a:uLnTx/>
                <a:uFillTx/>
                <a:latin typeface="Poppins"/>
              </a:rPr>
              <a:t>May also include supplemental planning and demonstration activities. </a:t>
            </a:r>
          </a:p>
        </p:txBody>
      </p:sp>
      <p:pic>
        <p:nvPicPr>
          <p:cNvPr id="3" name="Picture 2" descr="Quantifying the Outcomes of Quick Build Projects Implemented During COVID-19">
            <a:extLst>
              <a:ext uri="{FF2B5EF4-FFF2-40B4-BE49-F238E27FC236}">
                <a16:creationId xmlns:a16="http://schemas.microsoft.com/office/drawing/2014/main" id="{07AB434A-0DF4-716A-C2EC-7154479D91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255" y="1524000"/>
            <a:ext cx="4767045" cy="2681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585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FC1F1-FF0B-0708-C1CA-DA40B029BC0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61C51AD-F29B-4EA5-6BB6-966329F1E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2800" y="3963792"/>
            <a:ext cx="2256274" cy="1692206"/>
          </a:xfrm>
          <a:prstGeom prst="rect">
            <a:avLst/>
          </a:prstGeom>
        </p:spPr>
      </p:pic>
      <p:sp>
        <p:nvSpPr>
          <p:cNvPr id="2" name="Title 1">
            <a:extLst>
              <a:ext uri="{FF2B5EF4-FFF2-40B4-BE49-F238E27FC236}">
                <a16:creationId xmlns:a16="http://schemas.microsoft.com/office/drawing/2014/main" id="{21D2B540-E6C4-D695-AC93-AB69DA0A887A}"/>
              </a:ext>
            </a:extLst>
          </p:cNvPr>
          <p:cNvSpPr>
            <a:spLocks noGrp="1"/>
          </p:cNvSpPr>
          <p:nvPr>
            <p:ph type="title"/>
          </p:nvPr>
        </p:nvSpPr>
        <p:spPr>
          <a:xfrm>
            <a:off x="914400" y="685800"/>
            <a:ext cx="10199370" cy="461665"/>
          </a:xfrm>
        </p:spPr>
        <p:txBody>
          <a:bodyPr/>
          <a:lstStyle/>
          <a:p>
            <a:r>
              <a:rPr lang="en-US" i="0">
                <a:latin typeface="+mj-lt"/>
              </a:rPr>
              <a:t>Who is Eligible to Apply?</a:t>
            </a:r>
          </a:p>
        </p:txBody>
      </p:sp>
      <p:sp>
        <p:nvSpPr>
          <p:cNvPr id="5" name="TextBox 4">
            <a:extLst>
              <a:ext uri="{FF2B5EF4-FFF2-40B4-BE49-F238E27FC236}">
                <a16:creationId xmlns:a16="http://schemas.microsoft.com/office/drawing/2014/main" id="{AAD46101-C36E-6677-FF8F-329A054EB698}"/>
              </a:ext>
            </a:extLst>
          </p:cNvPr>
          <p:cNvSpPr txBox="1"/>
          <p:nvPr/>
        </p:nvSpPr>
        <p:spPr>
          <a:xfrm>
            <a:off x="762000" y="1447800"/>
            <a:ext cx="5791200" cy="2862322"/>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ysClr val="windowText" lastClr="000000"/>
                </a:solidFill>
                <a:effectLst/>
                <a:uLnTx/>
                <a:uFillTx/>
                <a:latin typeface="Poppins"/>
              </a:rPr>
              <a:t>Town, City, and County governments </a:t>
            </a:r>
            <a:r>
              <a:rPr kumimoji="0" lang="en-US" sz="1800" b="0" i="0" u="none" strike="noStrike" kern="0" cap="none" spc="0" normalizeH="0" baseline="0" noProof="0">
                <a:ln>
                  <a:noFill/>
                </a:ln>
                <a:solidFill>
                  <a:sysClr val="windowText" lastClr="000000"/>
                </a:solidFill>
                <a:effectLst/>
                <a:uLnTx/>
                <a:uFillTx/>
                <a:latin typeface="Poppins"/>
              </a:rPr>
              <a:t>in Massachusetts.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ysClr val="windowText" lastClr="000000"/>
                </a:solidFill>
                <a:effectLst/>
                <a:uLnTx/>
                <a:uFillTx/>
                <a:latin typeface="Poppins"/>
              </a:rPr>
              <a:t>Metropolitan planning organizations (MPOs</a:t>
            </a:r>
            <a:r>
              <a:rPr kumimoji="0" lang="en-US" sz="1800" b="0" i="0" u="none" strike="noStrike" kern="0" cap="none" spc="0" normalizeH="0" baseline="0" noProof="0">
                <a:ln>
                  <a:noFill/>
                </a:ln>
                <a:solidFill>
                  <a:sysClr val="windowText" lastClr="000000"/>
                </a:solidFill>
                <a:effectLst/>
                <a:uLnTx/>
                <a:uFillTx/>
                <a:latin typeface="Poppins"/>
              </a:rPr>
              <a:t>) in Massachusetts are also eligible.</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ysClr val="windowText" lastClr="000000"/>
                </a:solidFill>
                <a:effectLst/>
                <a:uLnTx/>
                <a:uFillTx/>
                <a:latin typeface="Poppins"/>
              </a:rPr>
              <a:t>Multijurisdictional groups of eligible entities </a:t>
            </a:r>
            <a:r>
              <a:rPr kumimoji="0" lang="en-US" sz="1800" b="0" i="0" u="none" strike="noStrike" kern="0" cap="none" spc="0" normalizeH="0" baseline="0" noProof="0">
                <a:ln>
                  <a:noFill/>
                </a:ln>
                <a:solidFill>
                  <a:sysClr val="windowText" lastClr="000000"/>
                </a:solidFill>
                <a:effectLst/>
                <a:uLnTx/>
                <a:uFillTx/>
                <a:latin typeface="Poppins"/>
              </a:rPr>
              <a:t>can apply.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ysClr val="windowText" lastClr="000000"/>
                </a:solidFill>
                <a:effectLst/>
                <a:uLnTx/>
                <a:uFillTx/>
                <a:latin typeface="Poppins"/>
              </a:rPr>
              <a:t>States</a:t>
            </a:r>
            <a:r>
              <a:rPr kumimoji="0" lang="en-US" sz="1800" b="0" i="0" u="none" strike="noStrike" kern="0" cap="none" spc="0" normalizeH="0" baseline="0" noProof="0">
                <a:ln>
                  <a:noFill/>
                </a:ln>
                <a:solidFill>
                  <a:sysClr val="windowText" lastClr="000000"/>
                </a:solidFill>
                <a:effectLst/>
                <a:uLnTx/>
                <a:uFillTx/>
                <a:latin typeface="Poppins"/>
              </a:rPr>
              <a:t> are not eligible applicants.</a:t>
            </a:r>
          </a:p>
        </p:txBody>
      </p:sp>
      <p:pic>
        <p:nvPicPr>
          <p:cNvPr id="6" name="Picture 5">
            <a:extLst>
              <a:ext uri="{FF2B5EF4-FFF2-40B4-BE49-F238E27FC236}">
                <a16:creationId xmlns:a16="http://schemas.microsoft.com/office/drawing/2014/main" id="{F1A47D6B-E174-610A-1C16-43FD5BB63C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6401" y="2466745"/>
            <a:ext cx="2146742" cy="2862322"/>
          </a:xfrm>
          <a:prstGeom prst="rect">
            <a:avLst/>
          </a:prstGeom>
          <a:ln w="28575">
            <a:solidFill>
              <a:schemeClr val="tx1"/>
            </a:solidFill>
          </a:ln>
        </p:spPr>
      </p:pic>
      <p:pic>
        <p:nvPicPr>
          <p:cNvPr id="4" name="Picture 3">
            <a:extLst>
              <a:ext uri="{FF2B5EF4-FFF2-40B4-BE49-F238E27FC236}">
                <a16:creationId xmlns:a16="http://schemas.microsoft.com/office/drawing/2014/main" id="{56EC9A3E-3299-E803-6CE9-6C46FE9EC5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34200" y="1734845"/>
            <a:ext cx="3124200" cy="2343150"/>
          </a:xfrm>
          <a:prstGeom prst="rect">
            <a:avLst/>
          </a:prstGeom>
          <a:ln w="28575">
            <a:solidFill>
              <a:schemeClr val="tx1"/>
            </a:solidFill>
          </a:ln>
        </p:spPr>
      </p:pic>
    </p:spTree>
    <p:extLst>
      <p:ext uri="{BB962C8B-B14F-4D97-AF65-F5344CB8AC3E}">
        <p14:creationId xmlns:p14="http://schemas.microsoft.com/office/powerpoint/2010/main" val="1905292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5A9B-7854-252A-7F74-41B23A88BD18}"/>
              </a:ext>
            </a:extLst>
          </p:cNvPr>
          <p:cNvSpPr>
            <a:spLocks noGrp="1"/>
          </p:cNvSpPr>
          <p:nvPr>
            <p:ph type="title"/>
          </p:nvPr>
        </p:nvSpPr>
        <p:spPr>
          <a:xfrm>
            <a:off x="925830" y="751719"/>
            <a:ext cx="10199370" cy="461665"/>
          </a:xfrm>
        </p:spPr>
        <p:txBody>
          <a:bodyPr/>
          <a:lstStyle/>
          <a:p>
            <a:r>
              <a:rPr lang="en-US" i="0"/>
              <a:t>FY 2026 Funding Round</a:t>
            </a:r>
          </a:p>
        </p:txBody>
      </p:sp>
      <p:sp>
        <p:nvSpPr>
          <p:cNvPr id="3" name="Slide Number Placeholder 2">
            <a:extLst>
              <a:ext uri="{FF2B5EF4-FFF2-40B4-BE49-F238E27FC236}">
                <a16:creationId xmlns:a16="http://schemas.microsoft.com/office/drawing/2014/main" id="{FFA8CFF9-2C6A-6444-81E4-3101055376ED}"/>
              </a:ext>
            </a:extLst>
          </p:cNvPr>
          <p:cNvSpPr>
            <a:spLocks noGrp="1"/>
          </p:cNvSpPr>
          <p:nvPr>
            <p:ph type="sldNum" sz="quarter" idx="7"/>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1800" b="0" i="0" u="none" strike="noStrike" kern="0" cap="none" spc="0" normalizeH="0" baseline="0" noProof="0">
              <a:ln>
                <a:noFill/>
              </a:ln>
              <a:solidFill>
                <a:prstClr val="black">
                  <a:tint val="75000"/>
                </a:prstClr>
              </a:solidFill>
              <a:effectLst/>
              <a:uLnTx/>
              <a:uFillTx/>
            </a:endParaRPr>
          </a:p>
        </p:txBody>
      </p:sp>
      <p:pic>
        <p:nvPicPr>
          <p:cNvPr id="4" name="Picture 2" descr="Make Vision Zero Change: New SS4A Funding Available (Deadline Sept. 15,  2022) | Vision Zero Network">
            <a:extLst>
              <a:ext uri="{FF2B5EF4-FFF2-40B4-BE49-F238E27FC236}">
                <a16:creationId xmlns:a16="http://schemas.microsoft.com/office/drawing/2014/main" id="{977EEBF3-8C93-DDFD-02F6-2DD9B5C5E4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8149" y="1590704"/>
            <a:ext cx="4762501" cy="25765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8634F8C-5C07-C771-DDFB-067CC982A384}"/>
              </a:ext>
            </a:extLst>
          </p:cNvPr>
          <p:cNvSpPr txBox="1"/>
          <p:nvPr/>
        </p:nvSpPr>
        <p:spPr>
          <a:xfrm>
            <a:off x="904059" y="1304895"/>
            <a:ext cx="5780314" cy="424731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Poppins"/>
              </a:rPr>
              <a:t>Application Deadline: </a:t>
            </a:r>
            <a:r>
              <a:rPr kumimoji="0" lang="en-US" sz="1800" b="0" i="0" u="none" strike="noStrike" kern="0" cap="none" spc="0" normalizeH="0" baseline="0" noProof="0">
                <a:ln>
                  <a:noFill/>
                </a:ln>
                <a:solidFill>
                  <a:sysClr val="windowText" lastClr="000000"/>
                </a:solidFill>
                <a:effectLst/>
                <a:uLnTx/>
                <a:uFillTx/>
                <a:latin typeface="Poppins"/>
              </a:rPr>
              <a:t>May 26</a:t>
            </a:r>
            <a:r>
              <a:rPr kumimoji="0" lang="en-US" sz="1800" b="0" i="0" u="none" strike="noStrike" kern="0" cap="none" spc="0" normalizeH="0" baseline="30000" noProof="0">
                <a:ln>
                  <a:noFill/>
                </a:ln>
                <a:solidFill>
                  <a:sysClr val="windowText" lastClr="000000"/>
                </a:solidFill>
                <a:effectLst/>
                <a:uLnTx/>
                <a:uFillTx/>
                <a:latin typeface="Poppins"/>
              </a:rPr>
              <a:t>th</a:t>
            </a:r>
            <a:r>
              <a:rPr kumimoji="0" lang="en-US" sz="1800" b="0" i="0" u="none" strike="noStrike" kern="0" cap="none" spc="0" normalizeH="0" baseline="0" noProof="0">
                <a:ln>
                  <a:noFill/>
                </a:ln>
                <a:solidFill>
                  <a:sysClr val="windowText" lastClr="000000"/>
                </a:solidFill>
                <a:effectLst/>
                <a:uLnTx/>
                <a:uFillTx/>
                <a:latin typeface="Poppins"/>
              </a:rPr>
              <a:t>, 2026</a:t>
            </a:r>
            <a:endParaRPr kumimoji="0" lang="en-US" sz="1800" b="1" i="0" u="none" strike="noStrike" kern="0" cap="none" spc="0" normalizeH="0" baseline="0" noProof="0">
              <a:ln>
                <a:noFill/>
              </a:ln>
              <a:solidFill>
                <a:sysClr val="windowText" lastClr="000000"/>
              </a:solidFill>
              <a:effectLst/>
              <a:uLnTx/>
              <a:uFillTx/>
              <a:latin typeface="Poppin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Poppi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Poppins"/>
              </a:rPr>
              <a:t>Amounts Available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Poppins"/>
              </a:rPr>
              <a:t>$687,809,874 </a:t>
            </a:r>
            <a:r>
              <a:rPr kumimoji="0" lang="en-US" sz="1800" b="0" i="0" u="none" strike="noStrike" kern="0" cap="none" spc="0" normalizeH="0" baseline="0" noProof="0">
                <a:ln>
                  <a:noFill/>
                </a:ln>
                <a:solidFill>
                  <a:sysClr val="windowText" lastClr="000000"/>
                </a:solidFill>
                <a:effectLst/>
                <a:uLnTx/>
                <a:uFillTx/>
                <a:latin typeface="Poppins"/>
              </a:rPr>
              <a:t>is available for Implementation Grants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Poppins"/>
              </a:rPr>
              <a:t>o Expected number of awards: 40 to 70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Poppins"/>
              </a:rPr>
              <a:t>o Expected funding range: $2,500,000 to $25,000,000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Poppin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latin typeface="Poppins"/>
              </a:rPr>
              <a:t>$305,678,320 </a:t>
            </a:r>
            <a:r>
              <a:rPr kumimoji="0" lang="en-US" sz="1800" b="0" i="0" u="none" strike="noStrike" kern="0" cap="none" spc="0" normalizeH="0" baseline="0" noProof="0">
                <a:ln>
                  <a:noFill/>
                </a:ln>
                <a:solidFill>
                  <a:sysClr val="windowText" lastClr="000000"/>
                </a:solidFill>
                <a:effectLst/>
                <a:uLnTx/>
                <a:uFillTx/>
                <a:latin typeface="Poppins"/>
              </a:rPr>
              <a:t>is available for Planning and Demonstration Grants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Poppins"/>
              </a:rPr>
              <a:t>o Expected number of awards: 400 to 700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Poppins"/>
              </a:rPr>
              <a:t>o Expected funding range: $100,000 to $5,000,000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Poppins"/>
              </a:rPr>
              <a:t>	</a:t>
            </a:r>
          </a:p>
        </p:txBody>
      </p:sp>
    </p:spTree>
    <p:extLst>
      <p:ext uri="{BB962C8B-B14F-4D97-AF65-F5344CB8AC3E}">
        <p14:creationId xmlns:p14="http://schemas.microsoft.com/office/powerpoint/2010/main" val="311679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77563-59E5-E37A-51E1-3ACC0A0CC2DC}"/>
              </a:ext>
            </a:extLst>
          </p:cNvPr>
          <p:cNvSpPr>
            <a:spLocks noGrp="1"/>
          </p:cNvSpPr>
          <p:nvPr>
            <p:ph type="title"/>
          </p:nvPr>
        </p:nvSpPr>
        <p:spPr>
          <a:xfrm>
            <a:off x="925830" y="880646"/>
            <a:ext cx="10199370" cy="338554"/>
          </a:xfrm>
        </p:spPr>
        <p:txBody>
          <a:bodyPr/>
          <a:lstStyle/>
          <a:p>
            <a:r>
              <a:rPr lang="en-US" sz="2200" i="0">
                <a:latin typeface="+mj-lt"/>
              </a:rPr>
              <a:t>How to Apply and Where to Find More Information</a:t>
            </a:r>
            <a:endParaRPr lang="en-US" sz="2200" i="0">
              <a:solidFill>
                <a:srgbClr val="FF0000"/>
              </a:solidFill>
              <a:latin typeface="+mj-lt"/>
            </a:endParaRPr>
          </a:p>
        </p:txBody>
      </p:sp>
      <p:sp>
        <p:nvSpPr>
          <p:cNvPr id="3" name="Slide Number Placeholder 2">
            <a:extLst>
              <a:ext uri="{FF2B5EF4-FFF2-40B4-BE49-F238E27FC236}">
                <a16:creationId xmlns:a16="http://schemas.microsoft.com/office/drawing/2014/main" id="{ED67CC3E-61EF-0C8F-4021-84DCA8F0FD7A}"/>
              </a:ext>
            </a:extLst>
          </p:cNvPr>
          <p:cNvSpPr>
            <a:spLocks noGrp="1"/>
          </p:cNvSpPr>
          <p:nvPr>
            <p:ph type="sldNum" sz="quarter" idx="7"/>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0" cap="none" spc="0" normalizeH="0" baseline="0" noProof="0" smtClean="0">
                <a:ln>
                  <a:noFill/>
                </a:ln>
                <a:solidFill>
                  <a:prstClr val="black">
                    <a:tint val="75000"/>
                  </a:prstClr>
                </a:solidFill>
                <a:effectLst/>
                <a:uLnTx/>
                <a:uFillTx/>
                <a:latin typeface="Poppins"/>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800" b="0" i="0" u="none" strike="noStrike" kern="0" cap="none" spc="0" normalizeH="0" baseline="0" noProof="0">
              <a:ln>
                <a:noFill/>
              </a:ln>
              <a:solidFill>
                <a:prstClr val="black">
                  <a:tint val="75000"/>
                </a:prstClr>
              </a:solidFill>
              <a:effectLst/>
              <a:uLnTx/>
              <a:uFillTx/>
              <a:latin typeface="Poppins"/>
            </a:endParaRPr>
          </a:p>
        </p:txBody>
      </p:sp>
      <p:sp>
        <p:nvSpPr>
          <p:cNvPr id="5" name="TextBox 4">
            <a:extLst>
              <a:ext uri="{FF2B5EF4-FFF2-40B4-BE49-F238E27FC236}">
                <a16:creationId xmlns:a16="http://schemas.microsoft.com/office/drawing/2014/main" id="{B65C3F06-6D18-5B6B-019E-C68B2C95973C}"/>
              </a:ext>
            </a:extLst>
          </p:cNvPr>
          <p:cNvSpPr txBox="1"/>
          <p:nvPr/>
        </p:nvSpPr>
        <p:spPr>
          <a:xfrm>
            <a:off x="762000" y="1447800"/>
            <a:ext cx="7780443" cy="2308324"/>
          </a:xfrm>
          <a:prstGeom prst="rect">
            <a:avLst/>
          </a:prstGeom>
          <a:noFill/>
        </p:spPr>
        <p:txBody>
          <a:bodyPr wrap="square">
            <a:spAutoFit/>
          </a:bodyPr>
          <a:lstStyle/>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1F1F1F"/>
                </a:solidFill>
                <a:effectLst/>
                <a:uLnTx/>
                <a:uFillTx/>
                <a:latin typeface="Poppins"/>
              </a:rPr>
              <a:t>Applications likely to be submitted electronically via Valid Eval</a:t>
            </a:r>
          </a:p>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F1F1F"/>
              </a:solidFill>
              <a:effectLst/>
              <a:uLnTx/>
              <a:uFillTx/>
              <a:latin typeface="Poppins"/>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1F1F1F"/>
                </a:solidFill>
                <a:effectLst/>
                <a:uLnTx/>
                <a:uFillTx/>
                <a:latin typeface="Poppins"/>
              </a:rPr>
              <a:t>How to Apply: </a:t>
            </a:r>
            <a:r>
              <a:rPr kumimoji="0" lang="en-US" sz="1800" b="0" i="0" u="none" strike="noStrike" kern="0" cap="none" spc="0" normalizeH="0" baseline="0" noProof="0">
                <a:ln>
                  <a:noFill/>
                </a:ln>
                <a:solidFill>
                  <a:srgbClr val="1F1F1F"/>
                </a:solidFill>
                <a:effectLst/>
                <a:uLnTx/>
                <a:uFillTx/>
                <a:latin typeface="Poppins"/>
                <a:hlinkClick r:id="rId2"/>
              </a:rPr>
              <a:t>https://www.transportation.gov/grants/ss4a/how-to-apply</a:t>
            </a:r>
            <a:r>
              <a:rPr kumimoji="0" lang="en-US" sz="1800" b="0" i="0" u="none" strike="noStrike" kern="0" cap="none" spc="0" normalizeH="0" baseline="0" noProof="0">
                <a:ln>
                  <a:noFill/>
                </a:ln>
                <a:solidFill>
                  <a:srgbClr val="1F1F1F"/>
                </a:solidFill>
                <a:effectLst/>
                <a:uLnTx/>
                <a:uFillTx/>
                <a:latin typeface="Poppins"/>
              </a:rPr>
              <a:t> </a:t>
            </a: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0" cap="none" spc="0" normalizeH="0" baseline="0" noProof="0">
              <a:ln>
                <a:noFill/>
              </a:ln>
              <a:solidFill>
                <a:srgbClr val="1F1F1F"/>
              </a:solidFill>
              <a:effectLst/>
              <a:uLnTx/>
              <a:uFillTx/>
              <a:latin typeface="Poppins"/>
            </a:endParaRPr>
          </a:p>
          <a:p>
            <a:pPr marL="285750" marR="0" lvl="0" indent="-285750" algn="l"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a:ln>
                  <a:noFill/>
                </a:ln>
                <a:solidFill>
                  <a:srgbClr val="1F1F1F"/>
                </a:solidFill>
                <a:effectLst/>
                <a:uLnTx/>
                <a:uFillTx/>
                <a:latin typeface="Poppins"/>
              </a:rPr>
              <a:t>Agency Contact Information</a:t>
            </a:r>
            <a:r>
              <a:rPr kumimoji="0" lang="en-US" sz="1800" b="0" i="0" u="none" strike="noStrike" kern="0" cap="none" spc="0" normalizeH="0" baseline="0" noProof="0">
                <a:ln>
                  <a:noFill/>
                </a:ln>
                <a:solidFill>
                  <a:srgbClr val="1F1F1F"/>
                </a:solidFill>
                <a:effectLst/>
                <a:uLnTx/>
                <a:uFillTx/>
                <a:latin typeface="Poppins"/>
              </a:rPr>
              <a:t>: </a:t>
            </a:r>
            <a:r>
              <a:rPr kumimoji="0" lang="en-US" sz="1800" b="0" i="0" u="none" strike="noStrike" kern="0" cap="none" spc="0" normalizeH="0" baseline="0" noProof="0">
                <a:ln>
                  <a:noFill/>
                </a:ln>
                <a:solidFill>
                  <a:srgbClr val="1F1F1F"/>
                </a:solidFill>
                <a:effectLst/>
                <a:uLnTx/>
                <a:uFillTx/>
                <a:latin typeface="Poppins"/>
                <a:hlinkClick r:id="rId3"/>
              </a:rPr>
              <a:t>SS4A@dot.gov</a:t>
            </a:r>
            <a:r>
              <a:rPr kumimoji="0" lang="en-US" sz="1800" b="0" i="0" u="none" strike="noStrike" kern="0" cap="none" spc="0" normalizeH="0" baseline="0" noProof="0">
                <a:ln>
                  <a:noFill/>
                </a:ln>
                <a:solidFill>
                  <a:srgbClr val="1F1F1F"/>
                </a:solidFill>
                <a:effectLst/>
                <a:uLnTx/>
                <a:uFillTx/>
                <a:latin typeface="Poppins"/>
              </a:rPr>
              <a:t> </a:t>
            </a:r>
          </a:p>
          <a:p>
            <a:pPr marL="0" marR="0" lvl="0" indent="0" algn="l" defTabSz="914400" eaLnBrk="1" fontAlgn="auto" latinLnBrk="0" hangingPunct="1">
              <a:lnSpc>
                <a:spcPct val="100000"/>
              </a:lnSpc>
              <a:spcBef>
                <a:spcPts val="0"/>
              </a:spcBef>
              <a:spcAft>
                <a:spcPts val="0"/>
              </a:spcAft>
              <a:buClrTx/>
              <a:buSzTx/>
              <a:buFontTx/>
              <a:buNone/>
              <a:tabLst/>
              <a:defRPr/>
            </a:pPr>
            <a:br>
              <a:rPr kumimoji="0" lang="en-US" sz="1800" b="0" i="0" u="none" strike="noStrike" kern="0" cap="none" spc="0" normalizeH="0" baseline="0" noProof="0">
                <a:ln>
                  <a:noFill/>
                </a:ln>
                <a:solidFill>
                  <a:sysClr val="windowText" lastClr="000000"/>
                </a:solidFill>
                <a:effectLst/>
                <a:uLnTx/>
                <a:uFillTx/>
                <a:latin typeface="Poppins"/>
              </a:rPr>
            </a:br>
            <a:endParaRPr kumimoji="0" lang="en-US" sz="1800" b="0" i="0" u="none" strike="noStrike" kern="0" cap="none" spc="0" normalizeH="0" baseline="0" noProof="0">
              <a:ln>
                <a:noFill/>
              </a:ln>
              <a:solidFill>
                <a:sysClr val="windowText" lastClr="000000"/>
              </a:solidFill>
              <a:effectLst/>
              <a:uLnTx/>
              <a:uFillTx/>
              <a:latin typeface="Poppins"/>
            </a:endParaRPr>
          </a:p>
        </p:txBody>
      </p:sp>
      <p:pic>
        <p:nvPicPr>
          <p:cNvPr id="7" name="Picture 6" descr="Text&#10;&#10;AI-generated content may be incorrect.">
            <a:extLst>
              <a:ext uri="{FF2B5EF4-FFF2-40B4-BE49-F238E27FC236}">
                <a16:creationId xmlns:a16="http://schemas.microsoft.com/office/drawing/2014/main" id="{BE46F918-E8E5-B15D-34AA-BE3169BE9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8739" y="1524001"/>
            <a:ext cx="2575561" cy="990600"/>
          </a:xfrm>
          <a:prstGeom prst="rect">
            <a:avLst/>
          </a:prstGeom>
        </p:spPr>
      </p:pic>
    </p:spTree>
    <p:extLst>
      <p:ext uri="{BB962C8B-B14F-4D97-AF65-F5344CB8AC3E}">
        <p14:creationId xmlns:p14="http://schemas.microsoft.com/office/powerpoint/2010/main" val="1185519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8DBDA-F33E-29FC-D45A-E67BC60DE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E10FD9-022E-9C1D-88B8-9765012D399E}"/>
              </a:ext>
            </a:extLst>
          </p:cNvPr>
          <p:cNvSpPr>
            <a:spLocks noGrp="1"/>
          </p:cNvSpPr>
          <p:nvPr>
            <p:ph type="title"/>
          </p:nvPr>
        </p:nvSpPr>
        <p:spPr>
          <a:xfrm>
            <a:off x="914400" y="685800"/>
            <a:ext cx="10199370" cy="461665"/>
          </a:xfrm>
        </p:spPr>
        <p:txBody>
          <a:bodyPr/>
          <a:lstStyle/>
          <a:p>
            <a:r>
              <a:rPr lang="en-US" i="0">
                <a:latin typeface="+mj-lt"/>
              </a:rPr>
              <a:t>Contact Info </a:t>
            </a:r>
          </a:p>
        </p:txBody>
      </p:sp>
      <p:sp>
        <p:nvSpPr>
          <p:cNvPr id="4" name="TextBox 3">
            <a:extLst>
              <a:ext uri="{FF2B5EF4-FFF2-40B4-BE49-F238E27FC236}">
                <a16:creationId xmlns:a16="http://schemas.microsoft.com/office/drawing/2014/main" id="{B08BA1D3-0E65-3BC6-D91C-CB5234571135}"/>
              </a:ext>
            </a:extLst>
          </p:cNvPr>
          <p:cNvSpPr txBox="1"/>
          <p:nvPr/>
        </p:nvSpPr>
        <p:spPr>
          <a:xfrm>
            <a:off x="901959" y="1371600"/>
            <a:ext cx="10604241" cy="3671518"/>
          </a:xfrm>
          <a:prstGeom prst="rect">
            <a:avLst/>
          </a:prstGeom>
          <a:noFill/>
        </p:spPr>
        <p:txBody>
          <a:bodyPr wrap="square">
            <a:spAutoFit/>
          </a:bodyPr>
          <a:lstStyle/>
          <a:p>
            <a:pPr marL="342900" marR="0" lvl="0" indent="-34290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Although MassDOT and the Barr Foundation are currently at capacity for full technical assistance support, please contact MassDOT (see information below) for general assistance with application review, letters of support and match funding.</a:t>
            </a:r>
          </a:p>
          <a:p>
            <a:pPr marL="0" marR="0" lvl="0" indent="0" defTabSz="914400" eaLnBrk="1" fontAlgn="auto" latinLnBrk="0" hangingPunct="1">
              <a:lnSpc>
                <a:spcPct val="115000"/>
              </a:lnSpc>
              <a:spcBef>
                <a:spcPts val="0"/>
              </a:spcBef>
              <a:spcAft>
                <a:spcPts val="800"/>
              </a:spcAft>
              <a:buClrTx/>
              <a:buSzTx/>
              <a:buFontTx/>
              <a:buNone/>
              <a:tabLst/>
              <a:defRPr/>
            </a:pPr>
            <a:endPar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endParaRPr>
          </a:p>
          <a:p>
            <a:pPr marL="0" marR="0" lvl="0" indent="0" defTabSz="914400" eaLnBrk="1" fontAlgn="auto" latinLnBrk="0" hangingPunct="1">
              <a:lnSpc>
                <a:spcPct val="115000"/>
              </a:lnSpc>
              <a:spcBef>
                <a:spcPts val="0"/>
              </a:spcBef>
              <a:spcAft>
                <a:spcPts val="800"/>
              </a:spcAft>
              <a:buClrTx/>
              <a:buSzTx/>
              <a:buFontTx/>
              <a:buNone/>
              <a:tabLst/>
              <a:defRPr/>
            </a:pPr>
            <a:r>
              <a:rPr kumimoji="0" lang="en-US" sz="2000" b="1"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Contact Information: </a:t>
            </a:r>
          </a:p>
          <a:p>
            <a:pPr marL="342900" marR="0" lvl="0" indent="-34290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Derek Krevat (Manager of Municipal Planning &amp; Support): </a:t>
            </a: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hlinkClick r:id="rId3"/>
              </a:rPr>
              <a:t>Derek.Krevat@dot.state.ma.us</a:t>
            </a: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 </a:t>
            </a:r>
          </a:p>
          <a:p>
            <a:pPr marL="285750" marR="0" lvl="0" indent="-285750" defTabSz="91440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MassDOT Municipal Planning and Support: </a:t>
            </a: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hlinkClick r:id="rId4"/>
              </a:rPr>
              <a:t>MuniSupport@dot.state.ma.us</a:t>
            </a:r>
            <a:r>
              <a:rPr kumimoji="0" lang="en-US" sz="2000" b="0" i="0" u="none" strike="noStrike" kern="100" cap="none" spc="0" normalizeH="0" baseline="0" noProof="0">
                <a:ln>
                  <a:noFill/>
                </a:ln>
                <a:solidFill>
                  <a:sysClr val="windowText" lastClr="000000"/>
                </a:solidFill>
                <a:effectLst/>
                <a:uLnTx/>
                <a:uFillTx/>
                <a:latin typeface="Poppins"/>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1431519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descr="Image of cover slide of presentation."/>
          <p:cNvSpPr/>
          <p:nvPr/>
        </p:nvSpPr>
        <p:spPr>
          <a:xfrm>
            <a:off x="152400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4B5C75"/>
          </a:solidFill>
        </p:spPr>
        <p:txBody>
          <a:bodyPr wrap="square" lIns="0" tIns="0" rIns="0" bIns="0" rtlCol="0"/>
          <a:lstStyle/>
          <a:p>
            <a:endParaRPr>
              <a:solidFill>
                <a:prstClr val="black"/>
              </a:solidFill>
              <a:latin typeface="Calibri" panose="020F0502020204030204"/>
            </a:endParaRPr>
          </a:p>
        </p:txBody>
      </p:sp>
      <p:sp>
        <p:nvSpPr>
          <p:cNvPr id="7" name="object 7"/>
          <p:cNvSpPr txBox="1">
            <a:spLocks noGrp="1"/>
          </p:cNvSpPr>
          <p:nvPr>
            <p:ph type="title"/>
          </p:nvPr>
        </p:nvSpPr>
        <p:spPr>
          <a:xfrm>
            <a:off x="2106569" y="1646342"/>
            <a:ext cx="3117850" cy="1910080"/>
          </a:xfrm>
          <a:prstGeom prst="rect">
            <a:avLst/>
          </a:prstGeom>
        </p:spPr>
        <p:txBody>
          <a:bodyPr vert="horz" wrap="square" lIns="0" tIns="81280" rIns="0" bIns="0" rtlCol="0" anchor="ctr">
            <a:spAutoFit/>
          </a:bodyPr>
          <a:lstStyle/>
          <a:p>
            <a:pPr marL="12700" marR="5080">
              <a:lnSpc>
                <a:spcPct val="90200"/>
              </a:lnSpc>
              <a:spcBef>
                <a:spcPts val="640"/>
              </a:spcBef>
            </a:pPr>
            <a:r>
              <a:rPr sz="4400" b="1">
                <a:solidFill>
                  <a:srgbClr val="FFFFFF"/>
                </a:solidFill>
                <a:latin typeface="+mn-lt"/>
              </a:rPr>
              <a:t>FEMA</a:t>
            </a:r>
            <a:r>
              <a:rPr sz="4400" b="1" spc="-45">
                <a:solidFill>
                  <a:srgbClr val="FFFFFF"/>
                </a:solidFill>
                <a:latin typeface="+mn-lt"/>
              </a:rPr>
              <a:t> </a:t>
            </a:r>
            <a:r>
              <a:rPr sz="4400" b="1" spc="-25">
                <a:solidFill>
                  <a:srgbClr val="FFFFFF"/>
                </a:solidFill>
                <a:latin typeface="+mn-lt"/>
              </a:rPr>
              <a:t>Hazard </a:t>
            </a:r>
            <a:r>
              <a:rPr sz="4400" b="1" spc="-10">
                <a:solidFill>
                  <a:srgbClr val="FFFFFF"/>
                </a:solidFill>
                <a:latin typeface="+mn-lt"/>
              </a:rPr>
              <a:t>Mitigation Assistance</a:t>
            </a:r>
            <a:endParaRPr sz="4400" b="1">
              <a:latin typeface="+mn-lt"/>
            </a:endParaRPr>
          </a:p>
        </p:txBody>
      </p:sp>
      <p:grpSp>
        <p:nvGrpSpPr>
          <p:cNvPr id="3" name="object 3" descr="Pre-construction image of existing culvert prior to upgrade."/>
          <p:cNvGrpSpPr/>
          <p:nvPr/>
        </p:nvGrpSpPr>
        <p:grpSpPr>
          <a:xfrm>
            <a:off x="5648008" y="0"/>
            <a:ext cx="5019788" cy="6858000"/>
            <a:chOff x="4124008" y="0"/>
            <a:chExt cx="5019788" cy="6858000"/>
          </a:xfrm>
          <a:effectLst/>
        </p:grpSpPr>
        <p:pic>
          <p:nvPicPr>
            <p:cNvPr id="4" name="object 4"/>
            <p:cNvPicPr/>
            <p:nvPr/>
          </p:nvPicPr>
          <p:blipFill>
            <a:blip r:embed="rId2" cstate="print"/>
            <a:stretch>
              <a:fillRect/>
            </a:stretch>
          </p:blipFill>
          <p:spPr>
            <a:xfrm>
              <a:off x="4124325" y="0"/>
              <a:ext cx="5019471" cy="3771900"/>
            </a:xfrm>
            <a:prstGeom prst="rect">
              <a:avLst/>
            </a:prstGeom>
          </p:spPr>
        </p:pic>
        <p:pic>
          <p:nvPicPr>
            <p:cNvPr id="5" name="object 5" descr="Post-construction image of culvert upgrade."/>
            <p:cNvPicPr/>
            <p:nvPr/>
          </p:nvPicPr>
          <p:blipFill>
            <a:blip r:embed="rId3" cstate="print"/>
            <a:stretch>
              <a:fillRect/>
            </a:stretch>
          </p:blipFill>
          <p:spPr>
            <a:xfrm>
              <a:off x="4124008" y="3675063"/>
              <a:ext cx="5019761" cy="3182937"/>
            </a:xfrm>
            <a:prstGeom prst="rect">
              <a:avLst/>
            </a:prstGeom>
          </p:spPr>
        </p:pic>
      </p:grpSp>
      <p:sp>
        <p:nvSpPr>
          <p:cNvPr id="8" name="object 8">
            <a:extLst>
              <a:ext uri="{C183D7F6-B498-43B3-948B-1728B52AA6E4}">
                <adec:decorative xmlns:adec="http://schemas.microsoft.com/office/drawing/2017/decorative" val="1"/>
              </a:ext>
            </a:extLst>
          </p:cNvPr>
          <p:cNvSpPr/>
          <p:nvPr/>
        </p:nvSpPr>
        <p:spPr>
          <a:xfrm>
            <a:off x="2157412" y="3675063"/>
            <a:ext cx="8510905" cy="12700"/>
          </a:xfrm>
          <a:custGeom>
            <a:avLst/>
            <a:gdLst/>
            <a:ahLst/>
            <a:cxnLst/>
            <a:rect l="l" t="t" r="r" b="b"/>
            <a:pathLst>
              <a:path w="8510905" h="12700">
                <a:moveTo>
                  <a:pt x="0" y="12700"/>
                </a:moveTo>
                <a:lnTo>
                  <a:pt x="8510589" y="12700"/>
                </a:lnTo>
                <a:lnTo>
                  <a:pt x="8510589" y="0"/>
                </a:lnTo>
                <a:lnTo>
                  <a:pt x="0" y="0"/>
                </a:lnTo>
                <a:lnTo>
                  <a:pt x="0" y="1270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sp>
        <p:nvSpPr>
          <p:cNvPr id="10" name="object 10"/>
          <p:cNvSpPr txBox="1"/>
          <p:nvPr/>
        </p:nvSpPr>
        <p:spPr>
          <a:xfrm>
            <a:off x="2079819" y="3651525"/>
            <a:ext cx="3469335" cy="655308"/>
          </a:xfrm>
          <a:prstGeom prst="rect">
            <a:avLst/>
          </a:prstGeom>
        </p:spPr>
        <p:txBody>
          <a:bodyPr vert="horz" wrap="square" lIns="0" tIns="93980" rIns="0" bIns="0" rtlCol="0" anchor="t">
            <a:spAutoFit/>
          </a:bodyPr>
          <a:lstStyle/>
          <a:p>
            <a:pPr marL="12700" marR="5080">
              <a:lnSpc>
                <a:spcPts val="4730"/>
              </a:lnSpc>
              <a:spcBef>
                <a:spcPts val="740"/>
              </a:spcBef>
            </a:pPr>
            <a:r>
              <a:rPr lang="en-US" sz="3200" spc="-10">
                <a:solidFill>
                  <a:srgbClr val="FFFFFF"/>
                </a:solidFill>
                <a:latin typeface="Calibri"/>
                <a:cs typeface="Calibri"/>
              </a:rPr>
              <a:t>FY24-FY25 BRIC</a:t>
            </a:r>
          </a:p>
        </p:txBody>
      </p:sp>
      <p:sp>
        <p:nvSpPr>
          <p:cNvPr id="9" name="object 9"/>
          <p:cNvSpPr txBox="1"/>
          <p:nvPr/>
        </p:nvSpPr>
        <p:spPr>
          <a:xfrm>
            <a:off x="1852018" y="5716225"/>
            <a:ext cx="2472055" cy="854016"/>
          </a:xfrm>
          <a:prstGeom prst="rect">
            <a:avLst/>
          </a:prstGeom>
        </p:spPr>
        <p:txBody>
          <a:bodyPr vert="horz" wrap="square" lIns="0" tIns="10795" rIns="0" bIns="0" rtlCol="0" anchor="t">
            <a:spAutoFit/>
          </a:bodyPr>
          <a:lstStyle/>
          <a:p>
            <a:pPr marL="12700" marR="5080">
              <a:lnSpc>
                <a:spcPct val="100699"/>
              </a:lnSpc>
              <a:spcBef>
                <a:spcPts val="85"/>
              </a:spcBef>
            </a:pPr>
            <a:r>
              <a:rPr>
                <a:solidFill>
                  <a:srgbClr val="FFFFFF"/>
                </a:solidFill>
                <a:latin typeface="Calibri"/>
                <a:cs typeface="Calibri"/>
              </a:rPr>
              <a:t>Massachusetts</a:t>
            </a:r>
            <a:r>
              <a:rPr spc="-100">
                <a:solidFill>
                  <a:srgbClr val="FFFFFF"/>
                </a:solidFill>
                <a:latin typeface="Calibri"/>
                <a:cs typeface="Calibri"/>
              </a:rPr>
              <a:t> </a:t>
            </a:r>
            <a:r>
              <a:rPr spc="-10">
                <a:solidFill>
                  <a:srgbClr val="FFFFFF"/>
                </a:solidFill>
                <a:latin typeface="Calibri"/>
                <a:cs typeface="Calibri"/>
              </a:rPr>
              <a:t>Emergency </a:t>
            </a:r>
            <a:r>
              <a:rPr>
                <a:solidFill>
                  <a:srgbClr val="FFFFFF"/>
                </a:solidFill>
                <a:latin typeface="Calibri"/>
                <a:cs typeface="Calibri"/>
              </a:rPr>
              <a:t>Management</a:t>
            </a:r>
            <a:r>
              <a:rPr spc="-65">
                <a:solidFill>
                  <a:srgbClr val="FFFFFF"/>
                </a:solidFill>
                <a:latin typeface="Calibri"/>
                <a:cs typeface="Calibri"/>
              </a:rPr>
              <a:t> </a:t>
            </a:r>
            <a:r>
              <a:rPr spc="-10">
                <a:solidFill>
                  <a:srgbClr val="FFFFFF"/>
                </a:solidFill>
                <a:latin typeface="Calibri"/>
                <a:cs typeface="Calibri"/>
              </a:rPr>
              <a:t>Agency</a:t>
            </a:r>
            <a:r>
              <a:rPr lang="en-US" spc="-10">
                <a:solidFill>
                  <a:srgbClr val="FFFFFF"/>
                </a:solidFill>
                <a:latin typeface="Calibri"/>
                <a:cs typeface="Calibri"/>
              </a:rPr>
              <a:t> </a:t>
            </a:r>
          </a:p>
          <a:p>
            <a:pPr marL="12700" marR="5080">
              <a:lnSpc>
                <a:spcPct val="100699"/>
              </a:lnSpc>
              <a:spcBef>
                <a:spcPts val="85"/>
              </a:spcBef>
            </a:pPr>
            <a:r>
              <a:rPr lang="en-US" spc="-10">
                <a:solidFill>
                  <a:srgbClr val="FFFFFF"/>
                </a:solidFill>
                <a:latin typeface="Calibri"/>
                <a:cs typeface="Calibri"/>
              </a:rPr>
              <a:t>April 2026</a:t>
            </a:r>
            <a:endParaRPr lang="en-US" spc="-10">
              <a:solidFill>
                <a:srgbClr val="FFFFFF"/>
              </a:solidFill>
              <a:latin typeface="Calibri"/>
              <a:ea typeface="Calibri"/>
              <a:cs typeface="Calibri"/>
            </a:endParaRPr>
          </a:p>
        </p:txBody>
      </p:sp>
    </p:spTree>
    <p:extLst>
      <p:ext uri="{BB962C8B-B14F-4D97-AF65-F5344CB8AC3E}">
        <p14:creationId xmlns:p14="http://schemas.microsoft.com/office/powerpoint/2010/main" val="272440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Title 6">
            <a:extLst>
              <a:ext uri="{FF2B5EF4-FFF2-40B4-BE49-F238E27FC236}">
                <a16:creationId xmlns:a16="http://schemas.microsoft.com/office/drawing/2014/main" id="{2CFE68CB-0BF8-865E-F3D0-06DF4C66AF04}"/>
              </a:ext>
            </a:extLst>
          </p:cNvPr>
          <p:cNvSpPr txBox="1">
            <a:spLocks noGrp="1"/>
          </p:cNvSpPr>
          <p:nvPr>
            <p:ph type="title" idx="4294967295"/>
          </p:nvPr>
        </p:nvSpPr>
        <p:spPr>
          <a:xfrm>
            <a:off x="2154936" y="334644"/>
            <a:ext cx="7882128" cy="107691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914400">
              <a:spcAft>
                <a:spcPts val="600"/>
              </a:spcAft>
              <a:defRPr/>
            </a:pPr>
            <a:r>
              <a:rPr lang="en-US" sz="4000" b="1">
                <a:solidFill>
                  <a:schemeClr val="accent1">
                    <a:lumMod val="75000"/>
                  </a:schemeClr>
                </a:solidFill>
                <a:latin typeface="+mn-lt"/>
              </a:rPr>
              <a:t>What is Hazard Mitigation?</a:t>
            </a:r>
          </a:p>
        </p:txBody>
      </p:sp>
      <p:sp>
        <p:nvSpPr>
          <p:cNvPr id="14" name="Rectangle 1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6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4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2" name="object 2" descr="Images of 4 different hazard mitigation project examples."/>
          <p:cNvPicPr/>
          <p:nvPr/>
        </p:nvPicPr>
        <p:blipFill>
          <a:blip r:embed="rId2" cstate="screen">
            <a:extLst>
              <a:ext uri="{28A0092B-C50C-407E-A947-70E740481C1C}">
                <a14:useLocalDpi xmlns:a14="http://schemas.microsoft.com/office/drawing/2010/main" val="0"/>
              </a:ext>
            </a:extLst>
          </a:blip>
          <a:srcRect/>
          <a:stretch/>
        </p:blipFill>
        <p:spPr>
          <a:xfrm>
            <a:off x="3961821" y="1614431"/>
            <a:ext cx="4268359" cy="2561923"/>
          </a:xfrm>
          <a:prstGeom prst="rect">
            <a:avLst/>
          </a:prstGeom>
        </p:spPr>
      </p:pic>
      <p:graphicFrame>
        <p:nvGraphicFramePr>
          <p:cNvPr id="18" name="TextBox 4" descr="Description / definition of hazard mitigation.">
            <a:extLst>
              <a:ext uri="{FF2B5EF4-FFF2-40B4-BE49-F238E27FC236}">
                <a16:creationId xmlns:a16="http://schemas.microsoft.com/office/drawing/2014/main" id="{B4833181-19E9-F113-F088-E3C3F6AEFC67}"/>
              </a:ext>
              <a:ext uri="{C183D7F6-B498-43B3-948B-1728B52AA6E4}">
                <adec:decorative xmlns:adec="http://schemas.microsoft.com/office/drawing/2017/decorative" val="0"/>
              </a:ext>
            </a:extLst>
          </p:cNvPr>
          <p:cNvGraphicFramePr/>
          <p:nvPr/>
        </p:nvGraphicFramePr>
        <p:xfrm>
          <a:off x="1862328" y="4464963"/>
          <a:ext cx="8172450" cy="1974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43322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10">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3999"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10475"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8513"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bject 2"/>
          <p:cNvSpPr txBox="1">
            <a:spLocks noGrp="1"/>
          </p:cNvSpPr>
          <p:nvPr>
            <p:ph type="title"/>
          </p:nvPr>
        </p:nvSpPr>
        <p:spPr>
          <a:xfrm>
            <a:off x="2552700" y="294539"/>
            <a:ext cx="7421963" cy="1033669"/>
          </a:xfrm>
          <a:prstGeom prst="rect">
            <a:avLst/>
          </a:prstGeom>
        </p:spPr>
        <p:txBody>
          <a:bodyPr vert="horz" lIns="91440" tIns="45720" rIns="91440" bIns="45720" rtlCol="0" anchor="ctr">
            <a:normAutofit/>
          </a:bodyPr>
          <a:lstStyle/>
          <a:p>
            <a:pPr marL="12700" marR="5080" defTabSz="914400"/>
            <a:r>
              <a:rPr lang="en-US" sz="3200" b="1">
                <a:solidFill>
                  <a:srgbClr val="FFFFFF"/>
                </a:solidFill>
                <a:latin typeface="+mn-lt"/>
              </a:rPr>
              <a:t>Building</a:t>
            </a:r>
            <a:r>
              <a:rPr lang="en-US" sz="3200" b="1" spc="-80">
                <a:solidFill>
                  <a:srgbClr val="FFFFFF"/>
                </a:solidFill>
                <a:latin typeface="+mn-lt"/>
              </a:rPr>
              <a:t> </a:t>
            </a:r>
            <a:r>
              <a:rPr lang="en-US" sz="3200" b="1">
                <a:solidFill>
                  <a:srgbClr val="FFFFFF"/>
                </a:solidFill>
                <a:latin typeface="+mn-lt"/>
              </a:rPr>
              <a:t>Resilient</a:t>
            </a:r>
            <a:r>
              <a:rPr lang="en-US" sz="3200" b="1" spc="85">
                <a:solidFill>
                  <a:srgbClr val="FFFFFF"/>
                </a:solidFill>
                <a:latin typeface="+mn-lt"/>
              </a:rPr>
              <a:t> </a:t>
            </a:r>
            <a:r>
              <a:rPr lang="en-US" sz="3200" b="1" spc="-10">
                <a:solidFill>
                  <a:srgbClr val="FFFFFF"/>
                </a:solidFill>
                <a:latin typeface="+mn-lt"/>
              </a:rPr>
              <a:t>Infrastructure </a:t>
            </a:r>
            <a:r>
              <a:rPr lang="en-US" sz="3200" b="1">
                <a:solidFill>
                  <a:srgbClr val="FFFFFF"/>
                </a:solidFill>
                <a:latin typeface="+mn-lt"/>
              </a:rPr>
              <a:t>and</a:t>
            </a:r>
            <a:r>
              <a:rPr lang="en-US" sz="3200" b="1" spc="130">
                <a:solidFill>
                  <a:srgbClr val="FFFFFF"/>
                </a:solidFill>
                <a:latin typeface="+mn-lt"/>
              </a:rPr>
              <a:t> </a:t>
            </a:r>
            <a:r>
              <a:rPr lang="en-US" sz="3200" b="1">
                <a:solidFill>
                  <a:srgbClr val="FFFFFF"/>
                </a:solidFill>
                <a:latin typeface="+mn-lt"/>
              </a:rPr>
              <a:t>Communities</a:t>
            </a:r>
            <a:r>
              <a:rPr lang="en-US" sz="3200" b="1" spc="20">
                <a:solidFill>
                  <a:srgbClr val="FFFFFF"/>
                </a:solidFill>
                <a:latin typeface="+mn-lt"/>
              </a:rPr>
              <a:t> </a:t>
            </a:r>
            <a:r>
              <a:rPr lang="en-US" sz="3200" b="1" spc="-10">
                <a:solidFill>
                  <a:srgbClr val="FFFFFF"/>
                </a:solidFill>
                <a:latin typeface="+mn-lt"/>
              </a:rPr>
              <a:t>(BRIC)</a:t>
            </a:r>
            <a:endParaRPr lang="en-US" sz="3200" b="1">
              <a:solidFill>
                <a:srgbClr val="FFFFFF"/>
              </a:solidFill>
              <a:latin typeface="+mn-lt"/>
            </a:endParaRPr>
          </a:p>
        </p:txBody>
      </p:sp>
      <p:sp>
        <p:nvSpPr>
          <p:cNvPr id="4" name="object 4"/>
          <p:cNvSpPr txBox="1"/>
          <p:nvPr/>
        </p:nvSpPr>
        <p:spPr>
          <a:xfrm>
            <a:off x="1990345" y="1801369"/>
            <a:ext cx="7984317" cy="4200187"/>
          </a:xfrm>
          <a:prstGeom prst="rect">
            <a:avLst/>
          </a:prstGeom>
        </p:spPr>
        <p:txBody>
          <a:bodyPr vert="horz" lIns="91440" tIns="45720" rIns="91440" bIns="45720" rtlCol="0" anchor="ctr">
            <a:normAutofit lnSpcReduction="10000"/>
          </a:bodyPr>
          <a:lstStyle/>
          <a:p>
            <a:pPr marL="241300" marR="5080" indent="-228600">
              <a:lnSpc>
                <a:spcPct val="90000"/>
              </a:lnSpc>
              <a:spcBef>
                <a:spcPts val="400"/>
              </a:spcBef>
              <a:buFont typeface="Arial" panose="020B0604020202020204" pitchFamily="34" charset="0"/>
              <a:buChar char="•"/>
              <a:tabLst>
                <a:tab pos="240665" algn="l"/>
                <a:tab pos="241300" algn="l"/>
              </a:tabLst>
            </a:pPr>
            <a:r>
              <a:rPr lang="en-US" sz="2000">
                <a:solidFill>
                  <a:prstClr val="black"/>
                </a:solidFill>
                <a:latin typeface="Calibri" panose="020F0502020204030204"/>
              </a:rPr>
              <a:t>Hazard</a:t>
            </a:r>
            <a:r>
              <a:rPr lang="en-US" sz="2000" spc="-120">
                <a:solidFill>
                  <a:prstClr val="black"/>
                </a:solidFill>
                <a:latin typeface="Calibri" panose="020F0502020204030204"/>
              </a:rPr>
              <a:t> </a:t>
            </a:r>
            <a:r>
              <a:rPr lang="en-US" sz="2000" spc="-10">
                <a:solidFill>
                  <a:prstClr val="black"/>
                </a:solidFill>
                <a:latin typeface="Calibri" panose="020F0502020204030204"/>
              </a:rPr>
              <a:t>mitigation</a:t>
            </a:r>
            <a:r>
              <a:rPr lang="en-US" sz="2000" spc="150">
                <a:solidFill>
                  <a:prstClr val="black"/>
                </a:solidFill>
                <a:latin typeface="Calibri" panose="020F0502020204030204"/>
              </a:rPr>
              <a:t> </a:t>
            </a:r>
            <a:r>
              <a:rPr lang="en-US" sz="2000">
                <a:solidFill>
                  <a:prstClr val="black"/>
                </a:solidFill>
                <a:latin typeface="Calibri" panose="020F0502020204030204"/>
              </a:rPr>
              <a:t>funding</a:t>
            </a:r>
            <a:r>
              <a:rPr lang="en-US" sz="2000" spc="-120">
                <a:solidFill>
                  <a:prstClr val="black"/>
                </a:solidFill>
                <a:latin typeface="Calibri" panose="020F0502020204030204"/>
              </a:rPr>
              <a:t> </a:t>
            </a:r>
            <a:r>
              <a:rPr lang="en-US" sz="2000">
                <a:solidFill>
                  <a:prstClr val="black"/>
                </a:solidFill>
                <a:latin typeface="Calibri" panose="020F0502020204030204"/>
              </a:rPr>
              <a:t>for</a:t>
            </a:r>
            <a:r>
              <a:rPr lang="en-US" sz="2000" spc="-55">
                <a:solidFill>
                  <a:prstClr val="black"/>
                </a:solidFill>
                <a:latin typeface="Calibri" panose="020F0502020204030204"/>
              </a:rPr>
              <a:t> </a:t>
            </a:r>
            <a:r>
              <a:rPr lang="en-US" sz="2000">
                <a:solidFill>
                  <a:prstClr val="black"/>
                </a:solidFill>
                <a:latin typeface="Calibri" panose="020F0502020204030204"/>
              </a:rPr>
              <a:t>states,</a:t>
            </a:r>
            <a:r>
              <a:rPr lang="en-US" sz="2000" spc="-75">
                <a:solidFill>
                  <a:prstClr val="black"/>
                </a:solidFill>
                <a:latin typeface="Calibri" panose="020F0502020204030204"/>
              </a:rPr>
              <a:t> </a:t>
            </a:r>
            <a:r>
              <a:rPr lang="en-US" sz="2000">
                <a:solidFill>
                  <a:prstClr val="black"/>
                </a:solidFill>
                <a:latin typeface="Calibri" panose="020F0502020204030204"/>
              </a:rPr>
              <a:t>tribal</a:t>
            </a:r>
            <a:r>
              <a:rPr lang="en-US" sz="2000" spc="35">
                <a:solidFill>
                  <a:prstClr val="black"/>
                </a:solidFill>
                <a:latin typeface="Calibri" panose="020F0502020204030204"/>
              </a:rPr>
              <a:t> </a:t>
            </a:r>
            <a:r>
              <a:rPr lang="en-US" sz="2000">
                <a:solidFill>
                  <a:prstClr val="black"/>
                </a:solidFill>
                <a:latin typeface="Calibri" panose="020F0502020204030204"/>
              </a:rPr>
              <a:t>governments,</a:t>
            </a:r>
            <a:r>
              <a:rPr lang="en-US" sz="2000" spc="-120">
                <a:solidFill>
                  <a:prstClr val="black"/>
                </a:solidFill>
                <a:latin typeface="Calibri" panose="020F0502020204030204"/>
              </a:rPr>
              <a:t> </a:t>
            </a:r>
            <a:r>
              <a:rPr lang="en-US" sz="2000">
                <a:solidFill>
                  <a:prstClr val="black"/>
                </a:solidFill>
                <a:latin typeface="Calibri" panose="020F0502020204030204"/>
              </a:rPr>
              <a:t>and</a:t>
            </a:r>
            <a:r>
              <a:rPr lang="en-US" sz="2000" spc="-50">
                <a:solidFill>
                  <a:prstClr val="black"/>
                </a:solidFill>
                <a:latin typeface="Calibri" panose="020F0502020204030204"/>
              </a:rPr>
              <a:t> </a:t>
            </a:r>
            <a:r>
              <a:rPr lang="en-US" sz="2000" spc="-10">
                <a:solidFill>
                  <a:prstClr val="black"/>
                </a:solidFill>
                <a:latin typeface="Calibri" panose="020F0502020204030204"/>
              </a:rPr>
              <a:t>local communities/special district governments</a:t>
            </a:r>
            <a:endParaRPr lang="en-US" sz="2000">
              <a:solidFill>
                <a:prstClr val="black"/>
              </a:solidFill>
              <a:latin typeface="Calibri" panose="020F0502020204030204"/>
            </a:endParaRPr>
          </a:p>
          <a:p>
            <a:pPr marL="241300" indent="-228600">
              <a:lnSpc>
                <a:spcPct val="90000"/>
              </a:lnSpc>
              <a:spcBef>
                <a:spcPts val="780"/>
              </a:spcBef>
              <a:buFont typeface="Arial" panose="020B0604020202020204" pitchFamily="34" charset="0"/>
              <a:buChar char="•"/>
              <a:tabLst>
                <a:tab pos="240665" algn="l"/>
                <a:tab pos="241300" algn="l"/>
              </a:tabLst>
            </a:pPr>
            <a:r>
              <a:rPr lang="en-US" sz="2000">
                <a:solidFill>
                  <a:prstClr val="black"/>
                </a:solidFill>
                <a:latin typeface="Calibri" panose="020F0502020204030204"/>
              </a:rPr>
              <a:t>Establishes</a:t>
            </a:r>
            <a:r>
              <a:rPr lang="en-US" sz="2000" spc="-90">
                <a:solidFill>
                  <a:prstClr val="black"/>
                </a:solidFill>
                <a:latin typeface="Calibri" panose="020F0502020204030204"/>
              </a:rPr>
              <a:t> </a:t>
            </a:r>
            <a:r>
              <a:rPr lang="en-US" sz="2000">
                <a:solidFill>
                  <a:prstClr val="black"/>
                </a:solidFill>
                <a:latin typeface="Calibri" panose="020F0502020204030204"/>
              </a:rPr>
              <a:t>an</a:t>
            </a:r>
            <a:r>
              <a:rPr lang="en-US" sz="2000" spc="10">
                <a:solidFill>
                  <a:prstClr val="black"/>
                </a:solidFill>
                <a:latin typeface="Calibri" panose="020F0502020204030204"/>
              </a:rPr>
              <a:t> </a:t>
            </a:r>
            <a:r>
              <a:rPr lang="en-US" sz="2000">
                <a:solidFill>
                  <a:prstClr val="black"/>
                </a:solidFill>
                <a:latin typeface="Calibri" panose="020F0502020204030204"/>
              </a:rPr>
              <a:t>annual</a:t>
            </a:r>
            <a:r>
              <a:rPr lang="en-US" sz="2000" spc="-110">
                <a:solidFill>
                  <a:prstClr val="black"/>
                </a:solidFill>
                <a:latin typeface="Calibri" panose="020F0502020204030204"/>
              </a:rPr>
              <a:t> </a:t>
            </a:r>
            <a:r>
              <a:rPr lang="en-US" sz="2000">
                <a:solidFill>
                  <a:prstClr val="black"/>
                </a:solidFill>
                <a:latin typeface="Calibri" panose="020F0502020204030204"/>
              </a:rPr>
              <a:t>national</a:t>
            </a:r>
            <a:r>
              <a:rPr lang="en-US" sz="2000" spc="-40">
                <a:solidFill>
                  <a:prstClr val="black"/>
                </a:solidFill>
                <a:latin typeface="Calibri" panose="020F0502020204030204"/>
              </a:rPr>
              <a:t> </a:t>
            </a:r>
            <a:r>
              <a:rPr lang="en-US" sz="2000">
                <a:solidFill>
                  <a:prstClr val="black"/>
                </a:solidFill>
                <a:latin typeface="Calibri" panose="020F0502020204030204"/>
              </a:rPr>
              <a:t>competitive</a:t>
            </a:r>
            <a:r>
              <a:rPr lang="en-US" sz="2000" spc="-5">
                <a:solidFill>
                  <a:prstClr val="black"/>
                </a:solidFill>
                <a:latin typeface="Calibri" panose="020F0502020204030204"/>
              </a:rPr>
              <a:t> </a:t>
            </a:r>
            <a:r>
              <a:rPr lang="en-US" sz="2000" spc="-10">
                <a:solidFill>
                  <a:prstClr val="black"/>
                </a:solidFill>
                <a:latin typeface="Calibri" panose="020F0502020204030204"/>
              </a:rPr>
              <a:t>award</a:t>
            </a:r>
            <a:endParaRPr lang="en-US" sz="2000">
              <a:solidFill>
                <a:prstClr val="black"/>
              </a:solidFill>
              <a:latin typeface="Calibri" panose="020F0502020204030204"/>
            </a:endParaRPr>
          </a:p>
          <a:p>
            <a:pPr marL="698500" lvl="1" indent="-228600">
              <a:lnSpc>
                <a:spcPct val="90000"/>
              </a:lnSpc>
              <a:spcBef>
                <a:spcPts val="360"/>
              </a:spcBef>
              <a:buFont typeface="Arial" panose="020B0604020202020204" pitchFamily="34" charset="0"/>
              <a:buChar char="•"/>
              <a:tabLst>
                <a:tab pos="697865" algn="l"/>
                <a:tab pos="698500" algn="l"/>
              </a:tabLst>
            </a:pPr>
            <a:r>
              <a:rPr lang="en-US" sz="2000">
                <a:solidFill>
                  <a:prstClr val="black"/>
                </a:solidFill>
                <a:latin typeface="Calibri" panose="020F0502020204030204"/>
              </a:rPr>
              <a:t>Between</a:t>
            </a:r>
            <a:r>
              <a:rPr lang="en-US" sz="2000" spc="-10">
                <a:solidFill>
                  <a:prstClr val="black"/>
                </a:solidFill>
                <a:latin typeface="Calibri" panose="020F0502020204030204"/>
              </a:rPr>
              <a:t> </a:t>
            </a:r>
            <a:r>
              <a:rPr lang="en-US" sz="2000">
                <a:solidFill>
                  <a:prstClr val="black"/>
                </a:solidFill>
                <a:latin typeface="Calibri" panose="020F0502020204030204"/>
              </a:rPr>
              <a:t>$500 Million - $2 Billion</a:t>
            </a:r>
            <a:r>
              <a:rPr lang="en-US" sz="2000" spc="-10">
                <a:solidFill>
                  <a:prstClr val="black"/>
                </a:solidFill>
                <a:latin typeface="Calibri" panose="020F0502020204030204"/>
              </a:rPr>
              <a:t> </a:t>
            </a:r>
            <a:r>
              <a:rPr lang="en-US" sz="2000">
                <a:solidFill>
                  <a:prstClr val="black"/>
                </a:solidFill>
                <a:latin typeface="Calibri" panose="020F0502020204030204"/>
              </a:rPr>
              <a:t>in</a:t>
            </a:r>
            <a:r>
              <a:rPr lang="en-US" sz="2000" spc="70">
                <a:solidFill>
                  <a:prstClr val="black"/>
                </a:solidFill>
                <a:latin typeface="Calibri" panose="020F0502020204030204"/>
              </a:rPr>
              <a:t> </a:t>
            </a:r>
            <a:r>
              <a:rPr lang="en-US" sz="2000">
                <a:solidFill>
                  <a:prstClr val="black"/>
                </a:solidFill>
                <a:latin typeface="Calibri" panose="020F0502020204030204"/>
              </a:rPr>
              <a:t>grant</a:t>
            </a:r>
            <a:r>
              <a:rPr lang="en-US" sz="2000" spc="-135">
                <a:solidFill>
                  <a:prstClr val="black"/>
                </a:solidFill>
                <a:latin typeface="Calibri" panose="020F0502020204030204"/>
              </a:rPr>
              <a:t> </a:t>
            </a:r>
            <a:r>
              <a:rPr lang="en-US" sz="2000">
                <a:solidFill>
                  <a:prstClr val="black"/>
                </a:solidFill>
                <a:latin typeface="Calibri" panose="020F0502020204030204"/>
              </a:rPr>
              <a:t>funding</a:t>
            </a:r>
            <a:r>
              <a:rPr lang="en-US" sz="2000" spc="-65">
                <a:solidFill>
                  <a:prstClr val="black"/>
                </a:solidFill>
                <a:latin typeface="Calibri" panose="020F0502020204030204"/>
              </a:rPr>
              <a:t> </a:t>
            </a:r>
            <a:r>
              <a:rPr lang="en-US" sz="2000" spc="-10">
                <a:solidFill>
                  <a:prstClr val="black"/>
                </a:solidFill>
                <a:latin typeface="Calibri" panose="020F0502020204030204"/>
              </a:rPr>
              <a:t>awarded</a:t>
            </a:r>
            <a:r>
              <a:rPr lang="en-US" sz="2000" spc="-85">
                <a:solidFill>
                  <a:prstClr val="black"/>
                </a:solidFill>
                <a:latin typeface="Calibri" panose="020F0502020204030204"/>
              </a:rPr>
              <a:t> </a:t>
            </a:r>
            <a:r>
              <a:rPr lang="en-US" sz="2000" spc="-10">
                <a:solidFill>
                  <a:prstClr val="black"/>
                </a:solidFill>
                <a:latin typeface="Calibri" panose="020F0502020204030204"/>
              </a:rPr>
              <a:t>annually</a:t>
            </a:r>
          </a:p>
          <a:p>
            <a:pPr marL="698500" lvl="1" indent="-228600">
              <a:lnSpc>
                <a:spcPct val="90000"/>
              </a:lnSpc>
              <a:spcBef>
                <a:spcPts val="285"/>
              </a:spcBef>
              <a:buFont typeface="Arial" panose="020B0604020202020204" pitchFamily="34" charset="0"/>
              <a:buChar char="•"/>
              <a:tabLst>
                <a:tab pos="697865" algn="l"/>
                <a:tab pos="698500" algn="l"/>
              </a:tabLst>
            </a:pPr>
            <a:r>
              <a:rPr lang="en-US" sz="2000">
                <a:solidFill>
                  <a:prstClr val="black"/>
                </a:solidFill>
                <a:latin typeface="Calibri" panose="020F0502020204030204"/>
              </a:rPr>
              <a:t>Funds</a:t>
            </a:r>
            <a:r>
              <a:rPr lang="en-US" sz="2000" spc="-40">
                <a:solidFill>
                  <a:prstClr val="black"/>
                </a:solidFill>
                <a:latin typeface="Calibri" panose="020F0502020204030204"/>
              </a:rPr>
              <a:t> </a:t>
            </a:r>
            <a:r>
              <a:rPr lang="en-US" sz="2000">
                <a:solidFill>
                  <a:prstClr val="black"/>
                </a:solidFill>
                <a:latin typeface="Calibri" panose="020F0502020204030204"/>
              </a:rPr>
              <a:t>projects</a:t>
            </a:r>
            <a:r>
              <a:rPr lang="en-US" sz="2000" spc="-125">
                <a:solidFill>
                  <a:prstClr val="black"/>
                </a:solidFill>
                <a:latin typeface="Calibri" panose="020F0502020204030204"/>
              </a:rPr>
              <a:t> </a:t>
            </a:r>
            <a:r>
              <a:rPr lang="en-US" sz="2000">
                <a:solidFill>
                  <a:prstClr val="black"/>
                </a:solidFill>
                <a:latin typeface="Calibri" panose="020F0502020204030204"/>
              </a:rPr>
              <a:t>up</a:t>
            </a:r>
            <a:r>
              <a:rPr lang="en-US" sz="2000" spc="35">
                <a:solidFill>
                  <a:prstClr val="black"/>
                </a:solidFill>
                <a:latin typeface="Calibri" panose="020F0502020204030204"/>
              </a:rPr>
              <a:t> </a:t>
            </a:r>
            <a:r>
              <a:rPr lang="en-US" sz="2000">
                <a:solidFill>
                  <a:prstClr val="black"/>
                </a:solidFill>
                <a:latin typeface="Calibri" panose="020F0502020204030204"/>
              </a:rPr>
              <a:t>to</a:t>
            </a:r>
            <a:r>
              <a:rPr lang="en-US" sz="2000" spc="35">
                <a:solidFill>
                  <a:prstClr val="black"/>
                </a:solidFill>
                <a:latin typeface="Calibri" panose="020F0502020204030204"/>
              </a:rPr>
              <a:t> </a:t>
            </a:r>
            <a:r>
              <a:rPr lang="en-US" sz="2000">
                <a:solidFill>
                  <a:prstClr val="black"/>
                </a:solidFill>
                <a:latin typeface="Calibri" panose="020F0502020204030204"/>
              </a:rPr>
              <a:t>$20</a:t>
            </a:r>
            <a:r>
              <a:rPr lang="en-US" sz="2000" spc="-95">
                <a:solidFill>
                  <a:prstClr val="black"/>
                </a:solidFill>
                <a:latin typeface="Calibri" panose="020F0502020204030204"/>
              </a:rPr>
              <a:t> </a:t>
            </a:r>
            <a:r>
              <a:rPr lang="en-US" sz="2000" spc="-10">
                <a:solidFill>
                  <a:prstClr val="black"/>
                </a:solidFill>
                <a:latin typeface="Calibri" panose="020F0502020204030204"/>
              </a:rPr>
              <a:t>Million (Federal Share)</a:t>
            </a:r>
            <a:endParaRPr lang="en-US" sz="2000">
              <a:solidFill>
                <a:prstClr val="black"/>
              </a:solidFill>
              <a:latin typeface="Calibri" panose="020F0502020204030204"/>
            </a:endParaRPr>
          </a:p>
          <a:p>
            <a:pPr marL="698500" lvl="1" indent="-228600">
              <a:lnSpc>
                <a:spcPct val="90000"/>
              </a:lnSpc>
              <a:spcBef>
                <a:spcPts val="285"/>
              </a:spcBef>
              <a:buFont typeface="Arial" panose="020B0604020202020204" pitchFamily="34" charset="0"/>
              <a:buChar char="•"/>
              <a:tabLst>
                <a:tab pos="697865" algn="l"/>
                <a:tab pos="698500" algn="l"/>
              </a:tabLst>
            </a:pPr>
            <a:r>
              <a:rPr lang="en-US" sz="2000">
                <a:solidFill>
                  <a:prstClr val="black"/>
                </a:solidFill>
                <a:latin typeface="Calibri" panose="020F0502020204030204"/>
              </a:rPr>
              <a:t>Projects</a:t>
            </a:r>
            <a:r>
              <a:rPr lang="en-US" sz="2000" spc="-135">
                <a:solidFill>
                  <a:prstClr val="black"/>
                </a:solidFill>
                <a:latin typeface="Calibri" panose="020F0502020204030204"/>
              </a:rPr>
              <a:t> </a:t>
            </a:r>
            <a:r>
              <a:rPr lang="en-US" sz="2000">
                <a:solidFill>
                  <a:prstClr val="black"/>
                </a:solidFill>
                <a:latin typeface="Calibri" panose="020F0502020204030204"/>
              </a:rPr>
              <a:t>can</a:t>
            </a:r>
            <a:r>
              <a:rPr lang="en-US" sz="2000" spc="20">
                <a:solidFill>
                  <a:prstClr val="black"/>
                </a:solidFill>
                <a:latin typeface="Calibri" panose="020F0502020204030204"/>
              </a:rPr>
              <a:t> </a:t>
            </a:r>
            <a:r>
              <a:rPr lang="en-US" sz="2000">
                <a:solidFill>
                  <a:prstClr val="black"/>
                </a:solidFill>
                <a:latin typeface="Calibri" panose="020F0502020204030204"/>
              </a:rPr>
              <a:t>be</a:t>
            </a:r>
            <a:r>
              <a:rPr lang="en-US" sz="2000" spc="-5">
                <a:solidFill>
                  <a:prstClr val="black"/>
                </a:solidFill>
                <a:latin typeface="Calibri" panose="020F0502020204030204"/>
              </a:rPr>
              <a:t> </a:t>
            </a:r>
            <a:r>
              <a:rPr lang="en-US" sz="2000">
                <a:solidFill>
                  <a:prstClr val="black"/>
                </a:solidFill>
                <a:latin typeface="Calibri" panose="020F0502020204030204"/>
              </a:rPr>
              <a:t>up</a:t>
            </a:r>
            <a:r>
              <a:rPr lang="en-US" sz="2000" spc="25">
                <a:solidFill>
                  <a:prstClr val="black"/>
                </a:solidFill>
                <a:latin typeface="Calibri" panose="020F0502020204030204"/>
              </a:rPr>
              <a:t> </a:t>
            </a:r>
            <a:r>
              <a:rPr lang="en-US" sz="2000">
                <a:solidFill>
                  <a:prstClr val="black"/>
                </a:solidFill>
                <a:latin typeface="Calibri" panose="020F0502020204030204"/>
              </a:rPr>
              <a:t>to</a:t>
            </a:r>
            <a:r>
              <a:rPr lang="en-US" sz="2000" spc="-65">
                <a:solidFill>
                  <a:prstClr val="black"/>
                </a:solidFill>
                <a:latin typeface="Calibri" panose="020F0502020204030204"/>
              </a:rPr>
              <a:t> </a:t>
            </a:r>
            <a:r>
              <a:rPr lang="en-US" sz="2000">
                <a:solidFill>
                  <a:prstClr val="black"/>
                </a:solidFill>
                <a:latin typeface="Calibri" panose="020F0502020204030204"/>
              </a:rPr>
              <a:t>36</a:t>
            </a:r>
            <a:r>
              <a:rPr lang="en-US" sz="2000" spc="65">
                <a:solidFill>
                  <a:prstClr val="black"/>
                </a:solidFill>
                <a:latin typeface="Calibri" panose="020F0502020204030204"/>
              </a:rPr>
              <a:t> </a:t>
            </a:r>
            <a:r>
              <a:rPr lang="en-US" sz="2000" spc="-10">
                <a:solidFill>
                  <a:prstClr val="black"/>
                </a:solidFill>
                <a:latin typeface="Calibri" panose="020F0502020204030204"/>
              </a:rPr>
              <a:t>months</a:t>
            </a:r>
          </a:p>
          <a:p>
            <a:pPr marL="698500" lvl="1"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State allocation per FEMA NOFO</a:t>
            </a:r>
          </a:p>
          <a:p>
            <a:pPr marL="1155700" lvl="2"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$2MIL Construction Projects and / or C&amp;CB Activities</a:t>
            </a:r>
          </a:p>
          <a:p>
            <a:pPr marL="1155700" lvl="2"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$1MIL Building Code</a:t>
            </a:r>
          </a:p>
          <a:p>
            <a:pPr marL="698500" lvl="1" indent="-228600">
              <a:lnSpc>
                <a:spcPct val="90000"/>
              </a:lnSpc>
              <a:spcBef>
                <a:spcPts val="285"/>
              </a:spcBef>
              <a:buFont typeface="Arial" panose="020B0604020202020204" pitchFamily="34" charset="0"/>
              <a:buChar char="•"/>
              <a:tabLst>
                <a:tab pos="697865" algn="l"/>
                <a:tab pos="698500" algn="l"/>
              </a:tabLst>
            </a:pPr>
            <a:r>
              <a:rPr lang="en-US" sz="2000" spc="-10">
                <a:solidFill>
                  <a:prstClr val="black"/>
                </a:solidFill>
                <a:latin typeface="Calibri" panose="020F0502020204030204"/>
              </a:rPr>
              <a:t>Tribal allocation also available</a:t>
            </a:r>
            <a:endParaRPr lang="en-US" sz="2000">
              <a:solidFill>
                <a:prstClr val="black"/>
              </a:solidFill>
              <a:latin typeface="Calibri" panose="020F0502020204030204"/>
            </a:endParaRPr>
          </a:p>
          <a:p>
            <a:pPr marL="241300" indent="-228600">
              <a:lnSpc>
                <a:spcPct val="90000"/>
              </a:lnSpc>
              <a:spcBef>
                <a:spcPts val="710"/>
              </a:spcBef>
              <a:buFont typeface="Arial" panose="020B0604020202020204" pitchFamily="34" charset="0"/>
              <a:buChar char="•"/>
              <a:tabLst>
                <a:tab pos="240665" algn="l"/>
                <a:tab pos="241300" algn="l"/>
              </a:tabLst>
            </a:pPr>
            <a:r>
              <a:rPr lang="en-US" sz="2000">
                <a:solidFill>
                  <a:prstClr val="black"/>
                </a:solidFill>
                <a:latin typeface="Calibri" panose="020F0502020204030204"/>
              </a:rPr>
              <a:t>Announced by an Annual</a:t>
            </a:r>
            <a:r>
              <a:rPr lang="en-US" sz="2000" spc="-60">
                <a:solidFill>
                  <a:prstClr val="black"/>
                </a:solidFill>
                <a:latin typeface="Calibri" panose="020F0502020204030204"/>
              </a:rPr>
              <a:t> </a:t>
            </a:r>
            <a:r>
              <a:rPr lang="en-US" sz="2000">
                <a:solidFill>
                  <a:prstClr val="black"/>
                </a:solidFill>
                <a:latin typeface="Calibri" panose="020F0502020204030204"/>
              </a:rPr>
              <a:t>Notice</a:t>
            </a:r>
            <a:r>
              <a:rPr lang="en-US" sz="2000" spc="75">
                <a:solidFill>
                  <a:prstClr val="black"/>
                </a:solidFill>
                <a:latin typeface="Calibri" panose="020F0502020204030204"/>
              </a:rPr>
              <a:t> </a:t>
            </a:r>
            <a:r>
              <a:rPr lang="en-US" sz="2000">
                <a:solidFill>
                  <a:prstClr val="black"/>
                </a:solidFill>
                <a:latin typeface="Calibri" panose="020F0502020204030204"/>
              </a:rPr>
              <a:t>of</a:t>
            </a:r>
            <a:r>
              <a:rPr lang="en-US" sz="2000" spc="20">
                <a:solidFill>
                  <a:prstClr val="black"/>
                </a:solidFill>
                <a:latin typeface="Calibri" panose="020F0502020204030204"/>
              </a:rPr>
              <a:t> </a:t>
            </a:r>
            <a:r>
              <a:rPr lang="en-US" sz="2000">
                <a:solidFill>
                  <a:prstClr val="black"/>
                </a:solidFill>
                <a:latin typeface="Calibri" panose="020F0502020204030204"/>
              </a:rPr>
              <a:t>Funding</a:t>
            </a:r>
            <a:r>
              <a:rPr lang="en-US" sz="2000" spc="-105">
                <a:solidFill>
                  <a:prstClr val="black"/>
                </a:solidFill>
                <a:latin typeface="Calibri" panose="020F0502020204030204"/>
              </a:rPr>
              <a:t> </a:t>
            </a:r>
            <a:r>
              <a:rPr lang="en-US" sz="2000">
                <a:solidFill>
                  <a:prstClr val="black"/>
                </a:solidFill>
                <a:latin typeface="Calibri" panose="020F0502020204030204"/>
              </a:rPr>
              <a:t>Opportunity</a:t>
            </a:r>
            <a:r>
              <a:rPr lang="en-US" sz="2000" spc="-65">
                <a:solidFill>
                  <a:prstClr val="black"/>
                </a:solidFill>
                <a:latin typeface="Calibri" panose="020F0502020204030204"/>
              </a:rPr>
              <a:t> </a:t>
            </a:r>
            <a:r>
              <a:rPr lang="en-US" sz="2000" spc="-10">
                <a:solidFill>
                  <a:prstClr val="black"/>
                </a:solidFill>
                <a:latin typeface="Calibri" panose="020F0502020204030204"/>
              </a:rPr>
              <a:t>(NOFO)</a:t>
            </a:r>
          </a:p>
          <a:p>
            <a:pPr marL="698500" lvl="1" indent="-228600">
              <a:lnSpc>
                <a:spcPct val="90000"/>
              </a:lnSpc>
              <a:spcBef>
                <a:spcPts val="710"/>
              </a:spcBef>
              <a:buFont typeface="Arial" panose="020B0604020202020204" pitchFamily="34" charset="0"/>
              <a:buChar char="•"/>
              <a:tabLst>
                <a:tab pos="240665" algn="l"/>
                <a:tab pos="241300" algn="l"/>
              </a:tabLst>
            </a:pPr>
            <a:r>
              <a:rPr lang="en-US" sz="2000" spc="-10">
                <a:solidFill>
                  <a:prstClr val="black"/>
                </a:solidFill>
                <a:latin typeface="Calibri" panose="020F0502020204030204"/>
              </a:rPr>
              <a:t>Statement of Interest due on Tuesday, April 21, 2026</a:t>
            </a:r>
          </a:p>
          <a:p>
            <a:pPr marL="698500" lvl="1" indent="-228600">
              <a:lnSpc>
                <a:spcPct val="90000"/>
              </a:lnSpc>
              <a:spcBef>
                <a:spcPts val="710"/>
              </a:spcBef>
              <a:buFont typeface="Arial" panose="020B0604020202020204" pitchFamily="34" charset="0"/>
              <a:buChar char="•"/>
              <a:tabLst>
                <a:tab pos="240665" algn="l"/>
                <a:tab pos="241300" algn="l"/>
              </a:tabLst>
            </a:pPr>
            <a:r>
              <a:rPr lang="en-US" sz="2000" b="1" spc="-10">
                <a:solidFill>
                  <a:prstClr val="black"/>
                </a:solidFill>
                <a:latin typeface="Calibri" panose="020F0502020204030204"/>
              </a:rPr>
              <a:t>Subapplications due to MEMA Monday, June 8, 2026</a:t>
            </a:r>
          </a:p>
        </p:txBody>
      </p:sp>
    </p:spTree>
    <p:extLst>
      <p:ext uri="{BB962C8B-B14F-4D97-AF65-F5344CB8AC3E}">
        <p14:creationId xmlns:p14="http://schemas.microsoft.com/office/powerpoint/2010/main" val="1514057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4FA9CFF-7E4D-FBE0-3EC2-06ACD776EC20}"/>
              </a:ext>
            </a:extLst>
          </p:cNvPr>
          <p:cNvSpPr>
            <a:spLocks noGrp="1"/>
          </p:cNvSpPr>
          <p:nvPr>
            <p:ph type="title"/>
          </p:nvPr>
        </p:nvSpPr>
        <p:spPr/>
        <p:txBody>
          <a:bodyPr/>
          <a:lstStyle/>
          <a:p>
            <a:r>
              <a:rPr lang="en-US" sz="4400" b="1">
                <a:latin typeface="+mn-lt"/>
              </a:rPr>
              <a:t>Agenda</a:t>
            </a:r>
          </a:p>
        </p:txBody>
      </p:sp>
      <p:graphicFrame>
        <p:nvGraphicFramePr>
          <p:cNvPr id="2" name="Diagram 1" descr="Agenda of topics for the meeting">
            <a:extLst>
              <a:ext uri="{FF2B5EF4-FFF2-40B4-BE49-F238E27FC236}">
                <a16:creationId xmlns:a16="http://schemas.microsoft.com/office/drawing/2014/main" id="{F4C2222C-EA33-36AC-3E39-FEBCAF837839}"/>
              </a:ext>
            </a:extLst>
          </p:cNvPr>
          <p:cNvGraphicFramePr/>
          <p:nvPr>
            <p:extLst>
              <p:ext uri="{D42A27DB-BD31-4B8C-83A1-F6EECF244321}">
                <p14:modId xmlns:p14="http://schemas.microsoft.com/office/powerpoint/2010/main" val="3565896684"/>
              </p:ext>
            </p:extLst>
          </p:nvPr>
        </p:nvGraphicFramePr>
        <p:xfrm>
          <a:off x="4754475" y="287384"/>
          <a:ext cx="6974840" cy="65053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306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2152650" y="365126"/>
            <a:ext cx="7886700" cy="1006475"/>
          </a:xfrm>
        </p:spPr>
        <p:txBody>
          <a:bodyPr vert="horz" lIns="0" tIns="67945" rIns="0" bIns="0" rtlCol="0" anchor="ctr">
            <a:normAutofit/>
          </a:bodyPr>
          <a:lstStyle/>
          <a:p>
            <a:pPr algn="ctr"/>
            <a:r>
              <a:rPr lang="en-US" b="1">
                <a:solidFill>
                  <a:schemeClr val="accent1">
                    <a:lumMod val="75000"/>
                  </a:schemeClr>
                </a:solidFill>
                <a:latin typeface="+mn-lt"/>
              </a:rPr>
              <a:t>Eligible Activities (Project Types)</a:t>
            </a:r>
            <a:br>
              <a:rPr lang="en-US" b="1">
                <a:solidFill>
                  <a:schemeClr val="accent1">
                    <a:lumMod val="75000"/>
                  </a:schemeClr>
                </a:solidFill>
                <a:latin typeface="+mn-lt"/>
              </a:rPr>
            </a:br>
            <a:r>
              <a:rPr lang="en-US" sz="2400">
                <a:solidFill>
                  <a:schemeClr val="accent1">
                    <a:lumMod val="75000"/>
                  </a:schemeClr>
                </a:solidFill>
                <a:latin typeface="+mn-lt"/>
              </a:rPr>
              <a:t>(See 2025 HMA Program and Policy Guide for full list)</a:t>
            </a:r>
          </a:p>
        </p:txBody>
      </p:sp>
      <p:graphicFrame>
        <p:nvGraphicFramePr>
          <p:cNvPr id="5" name="Table 4">
            <a:extLst>
              <a:ext uri="{FF2B5EF4-FFF2-40B4-BE49-F238E27FC236}">
                <a16:creationId xmlns:a16="http://schemas.microsoft.com/office/drawing/2014/main" id="{5CF3CE8B-DD7B-D74A-0AB6-122C10195CBA}"/>
              </a:ext>
            </a:extLst>
          </p:cNvPr>
          <p:cNvGraphicFramePr>
            <a:graphicFrameLocks noGrp="1"/>
          </p:cNvGraphicFramePr>
          <p:nvPr/>
        </p:nvGraphicFramePr>
        <p:xfrm>
          <a:off x="2401824" y="1499616"/>
          <a:ext cx="3048000" cy="5020054"/>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7347523"/>
                    </a:ext>
                  </a:extLst>
                </a:gridCol>
              </a:tblGrid>
              <a:tr h="386158">
                <a:tc>
                  <a:txBody>
                    <a:bodyPr/>
                    <a:lstStyle/>
                    <a:p>
                      <a:r>
                        <a:rPr lang="en-US"/>
                        <a:t>Mitigation Projects</a:t>
                      </a:r>
                    </a:p>
                  </a:txBody>
                  <a:tcPr/>
                </a:tc>
                <a:extLst>
                  <a:ext uri="{0D108BD9-81ED-4DB2-BD59-A6C34878D82A}">
                    <a16:rowId xmlns:a16="http://schemas.microsoft.com/office/drawing/2014/main" val="162294976"/>
                  </a:ext>
                </a:extLst>
              </a:tr>
              <a:tr h="386158">
                <a:tc>
                  <a:txBody>
                    <a:bodyPr/>
                    <a:lstStyle/>
                    <a:p>
                      <a:r>
                        <a:rPr lang="en-US"/>
                        <a:t>Property Acquisition</a:t>
                      </a:r>
                    </a:p>
                  </a:txBody>
                  <a:tcPr/>
                </a:tc>
                <a:extLst>
                  <a:ext uri="{0D108BD9-81ED-4DB2-BD59-A6C34878D82A}">
                    <a16:rowId xmlns:a16="http://schemas.microsoft.com/office/drawing/2014/main" val="479244112"/>
                  </a:ext>
                </a:extLst>
              </a:tr>
              <a:tr h="386158">
                <a:tc>
                  <a:txBody>
                    <a:bodyPr/>
                    <a:lstStyle/>
                    <a:p>
                      <a:r>
                        <a:rPr lang="en-US"/>
                        <a:t>Structure Elevation</a:t>
                      </a:r>
                    </a:p>
                  </a:txBody>
                  <a:tcPr/>
                </a:tc>
                <a:extLst>
                  <a:ext uri="{0D108BD9-81ED-4DB2-BD59-A6C34878D82A}">
                    <a16:rowId xmlns:a16="http://schemas.microsoft.com/office/drawing/2014/main" val="533067586"/>
                  </a:ext>
                </a:extLst>
              </a:tr>
              <a:tr h="386158">
                <a:tc>
                  <a:txBody>
                    <a:bodyPr/>
                    <a:lstStyle/>
                    <a:p>
                      <a:r>
                        <a:rPr lang="en-US"/>
                        <a:t>Mitigation Reconstruction</a:t>
                      </a:r>
                    </a:p>
                  </a:txBody>
                  <a:tcPr/>
                </a:tc>
                <a:extLst>
                  <a:ext uri="{0D108BD9-81ED-4DB2-BD59-A6C34878D82A}">
                    <a16:rowId xmlns:a16="http://schemas.microsoft.com/office/drawing/2014/main" val="1575247914"/>
                  </a:ext>
                </a:extLst>
              </a:tr>
              <a:tr h="386158">
                <a:tc>
                  <a:txBody>
                    <a:bodyPr/>
                    <a:lstStyle/>
                    <a:p>
                      <a:r>
                        <a:rPr lang="en-US"/>
                        <a:t>Flood Risk Reduction Measures</a:t>
                      </a:r>
                    </a:p>
                  </a:txBody>
                  <a:tcPr/>
                </a:tc>
                <a:extLst>
                  <a:ext uri="{0D108BD9-81ED-4DB2-BD59-A6C34878D82A}">
                    <a16:rowId xmlns:a16="http://schemas.microsoft.com/office/drawing/2014/main" val="46357765"/>
                  </a:ext>
                </a:extLst>
              </a:tr>
              <a:tr h="386158">
                <a:tc>
                  <a:txBody>
                    <a:bodyPr/>
                    <a:lstStyle/>
                    <a:p>
                      <a:r>
                        <a:rPr lang="en-US"/>
                        <a:t>Stabilization</a:t>
                      </a:r>
                    </a:p>
                  </a:txBody>
                  <a:tcPr/>
                </a:tc>
                <a:extLst>
                  <a:ext uri="{0D108BD9-81ED-4DB2-BD59-A6C34878D82A}">
                    <a16:rowId xmlns:a16="http://schemas.microsoft.com/office/drawing/2014/main" val="61481913"/>
                  </a:ext>
                </a:extLst>
              </a:tr>
              <a:tr h="386158">
                <a:tc>
                  <a:txBody>
                    <a:bodyPr/>
                    <a:lstStyle/>
                    <a:p>
                      <a:r>
                        <a:rPr lang="en-US"/>
                        <a:t>Floodproofing</a:t>
                      </a:r>
                    </a:p>
                  </a:txBody>
                  <a:tcPr/>
                </a:tc>
                <a:extLst>
                  <a:ext uri="{0D108BD9-81ED-4DB2-BD59-A6C34878D82A}">
                    <a16:rowId xmlns:a16="http://schemas.microsoft.com/office/drawing/2014/main" val="668637254"/>
                  </a:ext>
                </a:extLst>
              </a:tr>
              <a:tr h="386158">
                <a:tc>
                  <a:txBody>
                    <a:bodyPr/>
                    <a:lstStyle/>
                    <a:p>
                      <a:r>
                        <a:rPr lang="en-US"/>
                        <a:t>Safe Rooms</a:t>
                      </a:r>
                    </a:p>
                  </a:txBody>
                  <a:tcPr/>
                </a:tc>
                <a:extLst>
                  <a:ext uri="{0D108BD9-81ED-4DB2-BD59-A6C34878D82A}">
                    <a16:rowId xmlns:a16="http://schemas.microsoft.com/office/drawing/2014/main" val="3012975630"/>
                  </a:ext>
                </a:extLst>
              </a:tr>
              <a:tr h="386158">
                <a:tc>
                  <a:txBody>
                    <a:bodyPr/>
                    <a:lstStyle/>
                    <a:p>
                      <a:r>
                        <a:rPr lang="en-US"/>
                        <a:t>Wildfire Mitigation</a:t>
                      </a:r>
                    </a:p>
                  </a:txBody>
                  <a:tcPr/>
                </a:tc>
                <a:extLst>
                  <a:ext uri="{0D108BD9-81ED-4DB2-BD59-A6C34878D82A}">
                    <a16:rowId xmlns:a16="http://schemas.microsoft.com/office/drawing/2014/main" val="3652585666"/>
                  </a:ext>
                </a:extLst>
              </a:tr>
              <a:tr h="386158">
                <a:tc>
                  <a:txBody>
                    <a:bodyPr/>
                    <a:lstStyle/>
                    <a:p>
                      <a:r>
                        <a:rPr lang="en-US"/>
                        <a:t>Retrofitting</a:t>
                      </a:r>
                    </a:p>
                  </a:txBody>
                  <a:tcPr/>
                </a:tc>
                <a:extLst>
                  <a:ext uri="{0D108BD9-81ED-4DB2-BD59-A6C34878D82A}">
                    <a16:rowId xmlns:a16="http://schemas.microsoft.com/office/drawing/2014/main" val="2084280891"/>
                  </a:ext>
                </a:extLst>
              </a:tr>
              <a:tr h="386158">
                <a:tc>
                  <a:txBody>
                    <a:bodyPr/>
                    <a:lstStyle/>
                    <a:p>
                      <a:r>
                        <a:rPr lang="en-US"/>
                        <a:t>Secondary Power Source</a:t>
                      </a:r>
                    </a:p>
                  </a:txBody>
                  <a:tcPr/>
                </a:tc>
                <a:extLst>
                  <a:ext uri="{0D108BD9-81ED-4DB2-BD59-A6C34878D82A}">
                    <a16:rowId xmlns:a16="http://schemas.microsoft.com/office/drawing/2014/main" val="1512607739"/>
                  </a:ext>
                </a:extLst>
              </a:tr>
              <a:tr h="386158">
                <a:tc>
                  <a:txBody>
                    <a:bodyPr/>
                    <a:lstStyle/>
                    <a:p>
                      <a:r>
                        <a:rPr lang="en-US"/>
                        <a:t>Early Warning Systems</a:t>
                      </a:r>
                    </a:p>
                  </a:txBody>
                  <a:tcPr/>
                </a:tc>
                <a:extLst>
                  <a:ext uri="{0D108BD9-81ED-4DB2-BD59-A6C34878D82A}">
                    <a16:rowId xmlns:a16="http://schemas.microsoft.com/office/drawing/2014/main" val="3389274539"/>
                  </a:ext>
                </a:extLst>
              </a:tr>
              <a:tr h="386158">
                <a:tc>
                  <a:txBody>
                    <a:bodyPr/>
                    <a:lstStyle/>
                    <a:p>
                      <a:r>
                        <a:rPr lang="en-US"/>
                        <a:t>Aquifer Recharge, Storage and Recovery</a:t>
                      </a:r>
                    </a:p>
                  </a:txBody>
                  <a:tcPr/>
                </a:tc>
                <a:extLst>
                  <a:ext uri="{0D108BD9-81ED-4DB2-BD59-A6C34878D82A}">
                    <a16:rowId xmlns:a16="http://schemas.microsoft.com/office/drawing/2014/main" val="355663884"/>
                  </a:ext>
                </a:extLst>
              </a:tr>
            </a:tbl>
          </a:graphicData>
        </a:graphic>
      </p:graphicFrame>
      <p:graphicFrame>
        <p:nvGraphicFramePr>
          <p:cNvPr id="6" name="Table 5">
            <a:extLst>
              <a:ext uri="{FF2B5EF4-FFF2-40B4-BE49-F238E27FC236}">
                <a16:creationId xmlns:a16="http://schemas.microsoft.com/office/drawing/2014/main" id="{EA62C206-5217-030C-46B0-88F6CBEE4ABE}"/>
              </a:ext>
            </a:extLst>
          </p:cNvPr>
          <p:cNvGraphicFramePr>
            <a:graphicFrameLocks noGrp="1"/>
          </p:cNvGraphicFramePr>
          <p:nvPr/>
        </p:nvGraphicFramePr>
        <p:xfrm>
          <a:off x="6738951" y="1499616"/>
          <a:ext cx="3048000" cy="1616116"/>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7347523"/>
                    </a:ext>
                  </a:extLst>
                </a:gridCol>
              </a:tblGrid>
              <a:tr h="404029">
                <a:tc>
                  <a:txBody>
                    <a:bodyPr/>
                    <a:lstStyle/>
                    <a:p>
                      <a:r>
                        <a:rPr lang="en-US"/>
                        <a:t>Capability &amp; Capacity Building</a:t>
                      </a:r>
                    </a:p>
                  </a:txBody>
                  <a:tcPr/>
                </a:tc>
                <a:extLst>
                  <a:ext uri="{0D108BD9-81ED-4DB2-BD59-A6C34878D82A}">
                    <a16:rowId xmlns:a16="http://schemas.microsoft.com/office/drawing/2014/main" val="162294976"/>
                  </a:ext>
                </a:extLst>
              </a:tr>
              <a:tr h="404029">
                <a:tc>
                  <a:txBody>
                    <a:bodyPr/>
                    <a:lstStyle/>
                    <a:p>
                      <a:r>
                        <a:rPr lang="en-US"/>
                        <a:t>Project Scoping for Infrastructure</a:t>
                      </a:r>
                    </a:p>
                  </a:txBody>
                  <a:tcPr/>
                </a:tc>
                <a:extLst>
                  <a:ext uri="{0D108BD9-81ED-4DB2-BD59-A6C34878D82A}">
                    <a16:rowId xmlns:a16="http://schemas.microsoft.com/office/drawing/2014/main" val="479244112"/>
                  </a:ext>
                </a:extLst>
              </a:tr>
              <a:tr h="404029">
                <a:tc>
                  <a:txBody>
                    <a:bodyPr/>
                    <a:lstStyle/>
                    <a:p>
                      <a:r>
                        <a:rPr lang="en-US"/>
                        <a:t>Partnerships</a:t>
                      </a:r>
                    </a:p>
                  </a:txBody>
                  <a:tcPr/>
                </a:tc>
                <a:extLst>
                  <a:ext uri="{0D108BD9-81ED-4DB2-BD59-A6C34878D82A}">
                    <a16:rowId xmlns:a16="http://schemas.microsoft.com/office/drawing/2014/main" val="533067586"/>
                  </a:ext>
                </a:extLst>
              </a:tr>
              <a:tr h="404029">
                <a:tc>
                  <a:txBody>
                    <a:bodyPr/>
                    <a:lstStyle/>
                    <a:p>
                      <a:r>
                        <a:rPr lang="en-US"/>
                        <a:t>Codes &amp; Standards</a:t>
                      </a:r>
                    </a:p>
                  </a:txBody>
                  <a:tcPr/>
                </a:tc>
                <a:extLst>
                  <a:ext uri="{0D108BD9-81ED-4DB2-BD59-A6C34878D82A}">
                    <a16:rowId xmlns:a16="http://schemas.microsoft.com/office/drawing/2014/main" val="1575247914"/>
                  </a:ext>
                </a:extLst>
              </a:tr>
            </a:tbl>
          </a:graphicData>
        </a:graphic>
      </p:graphicFrame>
      <p:pic>
        <p:nvPicPr>
          <p:cNvPr id="1026" name="Picture 2" descr="Risk Mitigation Techniques You Should Know">
            <a:extLst>
              <a:ext uri="{FF2B5EF4-FFF2-40B4-BE49-F238E27FC236}">
                <a16:creationId xmlns:a16="http://schemas.microsoft.com/office/drawing/2014/main" id="{362F0CD5-1C5E-BA8A-B478-44AF79418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107" y="3742269"/>
            <a:ext cx="3369688" cy="184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63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35546" y="496394"/>
            <a:ext cx="6684814" cy="693138"/>
          </a:xfrm>
          <a:prstGeom prst="rect">
            <a:avLst/>
          </a:prstGeom>
        </p:spPr>
        <p:txBody>
          <a:bodyPr vert="horz" wrap="square" lIns="0" tIns="15875" rIns="0" bIns="0" rtlCol="0" anchor="ctr">
            <a:spAutoFit/>
          </a:bodyPr>
          <a:lstStyle/>
          <a:p>
            <a:pPr marL="12700">
              <a:lnSpc>
                <a:spcPct val="100000"/>
              </a:lnSpc>
              <a:spcBef>
                <a:spcPts val="125"/>
              </a:spcBef>
            </a:pPr>
            <a:r>
              <a:rPr lang="en-US" sz="4400" b="1">
                <a:solidFill>
                  <a:schemeClr val="accent1">
                    <a:lumMod val="75000"/>
                  </a:schemeClr>
                </a:solidFill>
                <a:latin typeface="+mn-lt"/>
                <a:cs typeface="Calibri Light"/>
              </a:rPr>
              <a:t>HMA</a:t>
            </a:r>
            <a:r>
              <a:rPr lang="en-US" sz="4400" b="1" spc="-185">
                <a:solidFill>
                  <a:schemeClr val="accent1">
                    <a:lumMod val="75000"/>
                  </a:schemeClr>
                </a:solidFill>
                <a:latin typeface="+mn-lt"/>
                <a:cs typeface="Calibri Light"/>
              </a:rPr>
              <a:t> </a:t>
            </a:r>
            <a:r>
              <a:rPr lang="en-US" sz="4400" b="1">
                <a:solidFill>
                  <a:schemeClr val="accent1">
                    <a:lumMod val="75000"/>
                  </a:schemeClr>
                </a:solidFill>
                <a:latin typeface="+mn-lt"/>
                <a:cs typeface="Calibri Light"/>
              </a:rPr>
              <a:t>Project</a:t>
            </a:r>
            <a:r>
              <a:rPr lang="en-US" sz="4400" b="1" spc="-105">
                <a:solidFill>
                  <a:schemeClr val="accent1">
                    <a:lumMod val="75000"/>
                  </a:schemeClr>
                </a:solidFill>
                <a:latin typeface="+mn-lt"/>
                <a:cs typeface="Calibri Light"/>
              </a:rPr>
              <a:t> </a:t>
            </a:r>
            <a:r>
              <a:rPr lang="en-US" sz="4400" b="1" spc="-10">
                <a:solidFill>
                  <a:schemeClr val="accent1">
                    <a:lumMod val="75000"/>
                  </a:schemeClr>
                </a:solidFill>
                <a:latin typeface="+mn-lt"/>
                <a:cs typeface="Calibri Light"/>
              </a:rPr>
              <a:t>Requirements</a:t>
            </a:r>
            <a:endParaRPr lang="en-US" sz="4400" b="1">
              <a:solidFill>
                <a:schemeClr val="accent1">
                  <a:lumMod val="75000"/>
                </a:schemeClr>
              </a:solidFill>
              <a:latin typeface="+mn-lt"/>
              <a:cs typeface="Calibri Light"/>
            </a:endParaRPr>
          </a:p>
        </p:txBody>
      </p:sp>
      <p:grpSp>
        <p:nvGrpSpPr>
          <p:cNvPr id="3" name="object 3" descr="Required to mitigate a natural hazard.">
            <a:extLst>
              <a:ext uri="{C183D7F6-B498-43B3-948B-1728B52AA6E4}">
                <adec:decorative xmlns:adec="http://schemas.microsoft.com/office/drawing/2017/decorative" val="0"/>
              </a:ext>
            </a:extLst>
          </p:cNvPr>
          <p:cNvGrpSpPr/>
          <p:nvPr/>
        </p:nvGrpSpPr>
        <p:grpSpPr>
          <a:xfrm>
            <a:off x="2152650" y="1828800"/>
            <a:ext cx="7886700" cy="723900"/>
            <a:chOff x="628650" y="1828800"/>
            <a:chExt cx="7886700" cy="723900"/>
          </a:xfrm>
        </p:grpSpPr>
        <p:sp>
          <p:nvSpPr>
            <p:cNvPr id="4" name="object 4"/>
            <p:cNvSpPr/>
            <p:nvPr/>
          </p:nvSpPr>
          <p:spPr>
            <a:xfrm>
              <a:off x="628650" y="1828800"/>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5" name="object 5"/>
            <p:cNvSpPr/>
            <p:nvPr/>
          </p:nvSpPr>
          <p:spPr>
            <a:xfrm>
              <a:off x="883419" y="2024361"/>
              <a:ext cx="342900" cy="351155"/>
            </a:xfrm>
            <a:custGeom>
              <a:avLst/>
              <a:gdLst/>
              <a:ahLst/>
              <a:cxnLst/>
              <a:rect l="l" t="t" r="r" b="b"/>
              <a:pathLst>
                <a:path w="342900" h="351155">
                  <a:moveTo>
                    <a:pt x="267923" y="35474"/>
                  </a:moveTo>
                  <a:lnTo>
                    <a:pt x="113828" y="35474"/>
                  </a:lnTo>
                  <a:lnTo>
                    <a:pt x="121265" y="21230"/>
                  </a:lnTo>
                  <a:lnTo>
                    <a:pt x="132490" y="10003"/>
                  </a:lnTo>
                  <a:lnTo>
                    <a:pt x="146654" y="2642"/>
                  </a:lnTo>
                  <a:lnTo>
                    <a:pt x="162906" y="0"/>
                  </a:lnTo>
                  <a:lnTo>
                    <a:pt x="175692" y="1566"/>
                  </a:lnTo>
                  <a:lnTo>
                    <a:pt x="187239" y="6032"/>
                  </a:lnTo>
                  <a:lnTo>
                    <a:pt x="197241" y="13051"/>
                  </a:lnTo>
                  <a:lnTo>
                    <a:pt x="205386" y="22274"/>
                  </a:lnTo>
                  <a:lnTo>
                    <a:pt x="251512" y="22274"/>
                  </a:lnTo>
                  <a:lnTo>
                    <a:pt x="265290" y="31556"/>
                  </a:lnTo>
                  <a:lnTo>
                    <a:pt x="267923" y="35474"/>
                  </a:lnTo>
                  <a:close/>
                </a:path>
                <a:path w="342900" h="351155">
                  <a:moveTo>
                    <a:pt x="251512" y="22274"/>
                  </a:moveTo>
                  <a:lnTo>
                    <a:pt x="205386" y="22274"/>
                  </a:lnTo>
                  <a:lnTo>
                    <a:pt x="212397" y="18562"/>
                  </a:lnTo>
                  <a:lnTo>
                    <a:pt x="220233" y="16499"/>
                  </a:lnTo>
                  <a:lnTo>
                    <a:pt x="228894" y="16499"/>
                  </a:lnTo>
                  <a:lnTo>
                    <a:pt x="248948" y="20547"/>
                  </a:lnTo>
                  <a:lnTo>
                    <a:pt x="251512" y="22274"/>
                  </a:lnTo>
                  <a:close/>
                </a:path>
                <a:path w="342900" h="351155">
                  <a:moveTo>
                    <a:pt x="66812" y="230999"/>
                  </a:moveTo>
                  <a:lnTo>
                    <a:pt x="61863" y="230999"/>
                  </a:lnTo>
                  <a:lnTo>
                    <a:pt x="37756" y="226145"/>
                  </a:lnTo>
                  <a:lnTo>
                    <a:pt x="18095" y="212900"/>
                  </a:lnTo>
                  <a:lnTo>
                    <a:pt x="4852" y="193236"/>
                  </a:lnTo>
                  <a:lnTo>
                    <a:pt x="0" y="169124"/>
                  </a:lnTo>
                  <a:lnTo>
                    <a:pt x="3447" y="148583"/>
                  </a:lnTo>
                  <a:lnTo>
                    <a:pt x="13042" y="131019"/>
                  </a:lnTo>
                  <a:lnTo>
                    <a:pt x="27664" y="117555"/>
                  </a:lnTo>
                  <a:lnTo>
                    <a:pt x="46191" y="109312"/>
                  </a:lnTo>
                  <a:lnTo>
                    <a:pt x="42337" y="102828"/>
                  </a:lnTo>
                  <a:lnTo>
                    <a:pt x="39489" y="95802"/>
                  </a:lnTo>
                  <a:lnTo>
                    <a:pt x="37723" y="88313"/>
                  </a:lnTo>
                  <a:lnTo>
                    <a:pt x="37118" y="80437"/>
                  </a:lnTo>
                  <a:lnTo>
                    <a:pt x="41171" y="60373"/>
                  </a:lnTo>
                  <a:lnTo>
                    <a:pt x="52223" y="43982"/>
                  </a:lnTo>
                  <a:lnTo>
                    <a:pt x="68610" y="32928"/>
                  </a:lnTo>
                  <a:lnTo>
                    <a:pt x="88670" y="28874"/>
                  </a:lnTo>
                  <a:lnTo>
                    <a:pt x="95385" y="29326"/>
                  </a:lnTo>
                  <a:lnTo>
                    <a:pt x="101868" y="30628"/>
                  </a:lnTo>
                  <a:lnTo>
                    <a:pt x="108041" y="32703"/>
                  </a:lnTo>
                  <a:lnTo>
                    <a:pt x="113828" y="35474"/>
                  </a:lnTo>
                  <a:lnTo>
                    <a:pt x="267923" y="35474"/>
                  </a:lnTo>
                  <a:lnTo>
                    <a:pt x="276220" y="47824"/>
                  </a:lnTo>
                  <a:lnTo>
                    <a:pt x="280035" y="67649"/>
                  </a:lnTo>
                  <a:lnTo>
                    <a:pt x="280035" y="71362"/>
                  </a:lnTo>
                  <a:lnTo>
                    <a:pt x="290371" y="78819"/>
                  </a:lnTo>
                  <a:lnTo>
                    <a:pt x="299006" y="88016"/>
                  </a:lnTo>
                  <a:lnTo>
                    <a:pt x="305785" y="98683"/>
                  </a:lnTo>
                  <a:lnTo>
                    <a:pt x="310554" y="110549"/>
                  </a:lnTo>
                  <a:lnTo>
                    <a:pt x="323352" y="117768"/>
                  </a:lnTo>
                  <a:lnTo>
                    <a:pt x="333443" y="128390"/>
                  </a:lnTo>
                  <a:lnTo>
                    <a:pt x="340132" y="141641"/>
                  </a:lnTo>
                  <a:lnTo>
                    <a:pt x="342723" y="156749"/>
                  </a:lnTo>
                  <a:lnTo>
                    <a:pt x="338818" y="175969"/>
                  </a:lnTo>
                  <a:lnTo>
                    <a:pt x="331181" y="187274"/>
                  </a:lnTo>
                  <a:lnTo>
                    <a:pt x="209510" y="187274"/>
                  </a:lnTo>
                  <a:lnTo>
                    <a:pt x="206159" y="192224"/>
                  </a:lnTo>
                  <a:lnTo>
                    <a:pt x="181465" y="192224"/>
                  </a:lnTo>
                  <a:lnTo>
                    <a:pt x="175236" y="195524"/>
                  </a:lnTo>
                  <a:lnTo>
                    <a:pt x="117952" y="195524"/>
                  </a:lnTo>
                  <a:lnTo>
                    <a:pt x="114247" y="201847"/>
                  </a:lnTo>
                  <a:lnTo>
                    <a:pt x="109962" y="207744"/>
                  </a:lnTo>
                  <a:lnTo>
                    <a:pt x="105135" y="213100"/>
                  </a:lnTo>
                  <a:lnTo>
                    <a:pt x="99806" y="217799"/>
                  </a:lnTo>
                  <a:lnTo>
                    <a:pt x="109807" y="224051"/>
                  </a:lnTo>
                  <a:lnTo>
                    <a:pt x="117459" y="229349"/>
                  </a:lnTo>
                  <a:lnTo>
                    <a:pt x="76710" y="229349"/>
                  </a:lnTo>
                  <a:lnTo>
                    <a:pt x="66812" y="230999"/>
                  </a:lnTo>
                  <a:close/>
                </a:path>
                <a:path w="342900" h="351155">
                  <a:moveTo>
                    <a:pt x="249515" y="197586"/>
                  </a:moveTo>
                  <a:lnTo>
                    <a:pt x="245391" y="197586"/>
                  </a:lnTo>
                  <a:lnTo>
                    <a:pt x="235667" y="196903"/>
                  </a:lnTo>
                  <a:lnTo>
                    <a:pt x="226368" y="194905"/>
                  </a:lnTo>
                  <a:lnTo>
                    <a:pt x="217610" y="191669"/>
                  </a:lnTo>
                  <a:lnTo>
                    <a:pt x="209510" y="187274"/>
                  </a:lnTo>
                  <a:lnTo>
                    <a:pt x="331181" y="187274"/>
                  </a:lnTo>
                  <a:lnTo>
                    <a:pt x="328185" y="191708"/>
                  </a:lnTo>
                  <a:lnTo>
                    <a:pt x="321318" y="196349"/>
                  </a:lnTo>
                  <a:lnTo>
                    <a:pt x="256939" y="196349"/>
                  </a:lnTo>
                  <a:lnTo>
                    <a:pt x="253227" y="197174"/>
                  </a:lnTo>
                  <a:lnTo>
                    <a:pt x="249515" y="197586"/>
                  </a:lnTo>
                  <a:close/>
                </a:path>
                <a:path w="342900" h="351155">
                  <a:moveTo>
                    <a:pt x="183910" y="236361"/>
                  </a:moveTo>
                  <a:lnTo>
                    <a:pt x="162082" y="236361"/>
                  </a:lnTo>
                  <a:lnTo>
                    <a:pt x="165632" y="225984"/>
                  </a:lnTo>
                  <a:lnTo>
                    <a:pt x="170072" y="214911"/>
                  </a:lnTo>
                  <a:lnTo>
                    <a:pt x="175453" y="203361"/>
                  </a:lnTo>
                  <a:lnTo>
                    <a:pt x="181465" y="192224"/>
                  </a:lnTo>
                  <a:lnTo>
                    <a:pt x="206159" y="192224"/>
                  </a:lnTo>
                  <a:lnTo>
                    <a:pt x="199321" y="202343"/>
                  </a:lnTo>
                  <a:lnTo>
                    <a:pt x="191106" y="218417"/>
                  </a:lnTo>
                  <a:lnTo>
                    <a:pt x="184630" y="234260"/>
                  </a:lnTo>
                  <a:lnTo>
                    <a:pt x="183910" y="236361"/>
                  </a:lnTo>
                  <a:close/>
                </a:path>
                <a:path w="342900" h="351155">
                  <a:moveTo>
                    <a:pt x="217824" y="250386"/>
                  </a:moveTo>
                  <a:lnTo>
                    <a:pt x="142285" y="250386"/>
                  </a:lnTo>
                  <a:lnTo>
                    <a:pt x="141835" y="240422"/>
                  </a:lnTo>
                  <a:lnTo>
                    <a:pt x="141741" y="239191"/>
                  </a:lnTo>
                  <a:lnTo>
                    <a:pt x="139914" y="226874"/>
                  </a:lnTo>
                  <a:lnTo>
                    <a:pt x="136022" y="213261"/>
                  </a:lnTo>
                  <a:lnTo>
                    <a:pt x="129500" y="199649"/>
                  </a:lnTo>
                  <a:lnTo>
                    <a:pt x="125376" y="198824"/>
                  </a:lnTo>
                  <a:lnTo>
                    <a:pt x="117952" y="195524"/>
                  </a:lnTo>
                  <a:lnTo>
                    <a:pt x="175236" y="195524"/>
                  </a:lnTo>
                  <a:lnTo>
                    <a:pt x="175054" y="195620"/>
                  </a:lnTo>
                  <a:lnTo>
                    <a:pt x="168216" y="198360"/>
                  </a:lnTo>
                  <a:lnTo>
                    <a:pt x="160993" y="200403"/>
                  </a:lnTo>
                  <a:lnTo>
                    <a:pt x="153421" y="201711"/>
                  </a:lnTo>
                  <a:lnTo>
                    <a:pt x="156688" y="210722"/>
                  </a:lnTo>
                  <a:lnTo>
                    <a:pt x="159143" y="219655"/>
                  </a:lnTo>
                  <a:lnTo>
                    <a:pt x="160902" y="228279"/>
                  </a:lnTo>
                  <a:lnTo>
                    <a:pt x="162082" y="236361"/>
                  </a:lnTo>
                  <a:lnTo>
                    <a:pt x="183910" y="236361"/>
                  </a:lnTo>
                  <a:lnTo>
                    <a:pt x="179816" y="248324"/>
                  </a:lnTo>
                  <a:lnTo>
                    <a:pt x="221901" y="248324"/>
                  </a:lnTo>
                  <a:lnTo>
                    <a:pt x="217824" y="250386"/>
                  </a:lnTo>
                  <a:close/>
                </a:path>
                <a:path w="342900" h="351155">
                  <a:moveTo>
                    <a:pt x="221901" y="248324"/>
                  </a:moveTo>
                  <a:lnTo>
                    <a:pt x="179816" y="248324"/>
                  </a:lnTo>
                  <a:lnTo>
                    <a:pt x="187658" y="242974"/>
                  </a:lnTo>
                  <a:lnTo>
                    <a:pt x="196158" y="238011"/>
                  </a:lnTo>
                  <a:lnTo>
                    <a:pt x="205044" y="233358"/>
                  </a:lnTo>
                  <a:lnTo>
                    <a:pt x="214047" y="228936"/>
                  </a:lnTo>
                  <a:lnTo>
                    <a:pt x="229506" y="220944"/>
                  </a:lnTo>
                  <a:lnTo>
                    <a:pt x="242143" y="213261"/>
                  </a:lnTo>
                  <a:lnTo>
                    <a:pt x="251455" y="205269"/>
                  </a:lnTo>
                  <a:lnTo>
                    <a:pt x="256939" y="196349"/>
                  </a:lnTo>
                  <a:lnTo>
                    <a:pt x="321318" y="196349"/>
                  </a:lnTo>
                  <a:lnTo>
                    <a:pt x="312448" y="202343"/>
                  </a:lnTo>
                  <a:lnTo>
                    <a:pt x="307438" y="203361"/>
                  </a:lnTo>
                  <a:lnTo>
                    <a:pt x="277148" y="203361"/>
                  </a:lnTo>
                  <a:lnTo>
                    <a:pt x="268422" y="217857"/>
                  </a:lnTo>
                  <a:lnTo>
                    <a:pt x="255289" y="229606"/>
                  </a:lnTo>
                  <a:lnTo>
                    <a:pt x="239682" y="239268"/>
                  </a:lnTo>
                  <a:lnTo>
                    <a:pt x="221901" y="248324"/>
                  </a:lnTo>
                  <a:close/>
                </a:path>
                <a:path w="342900" h="351155">
                  <a:moveTo>
                    <a:pt x="293232" y="206249"/>
                  </a:moveTo>
                  <a:lnTo>
                    <a:pt x="287458" y="206249"/>
                  </a:lnTo>
                  <a:lnTo>
                    <a:pt x="282097" y="205011"/>
                  </a:lnTo>
                  <a:lnTo>
                    <a:pt x="277148" y="203361"/>
                  </a:lnTo>
                  <a:lnTo>
                    <a:pt x="307438" y="203361"/>
                  </a:lnTo>
                  <a:lnTo>
                    <a:pt x="293232" y="206249"/>
                  </a:lnTo>
                  <a:close/>
                </a:path>
                <a:path w="342900" h="351155">
                  <a:moveTo>
                    <a:pt x="186002" y="350623"/>
                  </a:moveTo>
                  <a:lnTo>
                    <a:pt x="133624" y="350623"/>
                  </a:lnTo>
                  <a:lnTo>
                    <a:pt x="131975" y="346498"/>
                  </a:lnTo>
                  <a:lnTo>
                    <a:pt x="134449" y="343611"/>
                  </a:lnTo>
                  <a:lnTo>
                    <a:pt x="139811" y="338248"/>
                  </a:lnTo>
                  <a:lnTo>
                    <a:pt x="140636" y="336186"/>
                  </a:lnTo>
                  <a:lnTo>
                    <a:pt x="140670" y="333298"/>
                  </a:lnTo>
                  <a:lnTo>
                    <a:pt x="142285" y="294936"/>
                  </a:lnTo>
                  <a:lnTo>
                    <a:pt x="133953" y="273260"/>
                  </a:lnTo>
                  <a:lnTo>
                    <a:pt x="116148" y="254253"/>
                  </a:lnTo>
                  <a:lnTo>
                    <a:pt x="95018" y="239191"/>
                  </a:lnTo>
                  <a:lnTo>
                    <a:pt x="76710" y="229349"/>
                  </a:lnTo>
                  <a:lnTo>
                    <a:pt x="117459" y="229349"/>
                  </a:lnTo>
                  <a:lnTo>
                    <a:pt x="120736" y="231617"/>
                  </a:lnTo>
                  <a:lnTo>
                    <a:pt x="131820" y="240422"/>
                  </a:lnTo>
                  <a:lnTo>
                    <a:pt x="142285" y="250386"/>
                  </a:lnTo>
                  <a:lnTo>
                    <a:pt x="217824" y="250386"/>
                  </a:lnTo>
                  <a:lnTo>
                    <a:pt x="208228" y="255239"/>
                  </a:lnTo>
                  <a:lnTo>
                    <a:pt x="194818" y="263328"/>
                  </a:lnTo>
                  <a:lnTo>
                    <a:pt x="184733" y="272268"/>
                  </a:lnTo>
                  <a:lnTo>
                    <a:pt x="179403" y="282561"/>
                  </a:lnTo>
                  <a:lnTo>
                    <a:pt x="178991" y="282973"/>
                  </a:lnTo>
                  <a:lnTo>
                    <a:pt x="178991" y="283386"/>
                  </a:lnTo>
                  <a:lnTo>
                    <a:pt x="180641" y="333298"/>
                  </a:lnTo>
                  <a:lnTo>
                    <a:pt x="180641" y="335773"/>
                  </a:lnTo>
                  <a:lnTo>
                    <a:pt x="183115" y="339073"/>
                  </a:lnTo>
                  <a:lnTo>
                    <a:pt x="184352" y="340311"/>
                  </a:lnTo>
                  <a:lnTo>
                    <a:pt x="186415" y="344436"/>
                  </a:lnTo>
                  <a:lnTo>
                    <a:pt x="187652" y="347323"/>
                  </a:lnTo>
                  <a:lnTo>
                    <a:pt x="186002" y="350623"/>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6" name="object 6"/>
            <p:cNvSpPr/>
            <p:nvPr/>
          </p:nvSpPr>
          <p:spPr>
            <a:xfrm>
              <a:off x="883419" y="2024362"/>
              <a:ext cx="342900" cy="351155"/>
            </a:xfrm>
            <a:custGeom>
              <a:avLst/>
              <a:gdLst/>
              <a:ahLst/>
              <a:cxnLst/>
              <a:rect l="l" t="t" r="r" b="b"/>
              <a:pathLst>
                <a:path w="342900" h="351155">
                  <a:moveTo>
                    <a:pt x="310554" y="110549"/>
                  </a:moveTo>
                  <a:lnTo>
                    <a:pt x="305785" y="98683"/>
                  </a:lnTo>
                  <a:lnTo>
                    <a:pt x="299006" y="88016"/>
                  </a:lnTo>
                  <a:lnTo>
                    <a:pt x="290371" y="78819"/>
                  </a:lnTo>
                  <a:lnTo>
                    <a:pt x="280035" y="71362"/>
                  </a:lnTo>
                  <a:lnTo>
                    <a:pt x="280035" y="67649"/>
                  </a:lnTo>
                  <a:lnTo>
                    <a:pt x="276220" y="47824"/>
                  </a:lnTo>
                  <a:lnTo>
                    <a:pt x="265290" y="31556"/>
                  </a:lnTo>
                  <a:lnTo>
                    <a:pt x="248948" y="20547"/>
                  </a:lnTo>
                  <a:lnTo>
                    <a:pt x="228894" y="16499"/>
                  </a:lnTo>
                  <a:lnTo>
                    <a:pt x="220233" y="16499"/>
                  </a:lnTo>
                  <a:lnTo>
                    <a:pt x="212397" y="18562"/>
                  </a:lnTo>
                  <a:lnTo>
                    <a:pt x="205386" y="22274"/>
                  </a:lnTo>
                  <a:lnTo>
                    <a:pt x="197241" y="13051"/>
                  </a:lnTo>
                  <a:lnTo>
                    <a:pt x="187239" y="6032"/>
                  </a:lnTo>
                  <a:lnTo>
                    <a:pt x="175692" y="1566"/>
                  </a:lnTo>
                  <a:lnTo>
                    <a:pt x="162906" y="0"/>
                  </a:lnTo>
                  <a:lnTo>
                    <a:pt x="146654" y="2642"/>
                  </a:lnTo>
                  <a:lnTo>
                    <a:pt x="132490" y="10003"/>
                  </a:lnTo>
                  <a:lnTo>
                    <a:pt x="121265" y="21230"/>
                  </a:lnTo>
                  <a:lnTo>
                    <a:pt x="113828" y="35474"/>
                  </a:lnTo>
                  <a:lnTo>
                    <a:pt x="108041" y="32703"/>
                  </a:lnTo>
                  <a:lnTo>
                    <a:pt x="101868" y="30627"/>
                  </a:lnTo>
                  <a:lnTo>
                    <a:pt x="95385" y="29326"/>
                  </a:lnTo>
                  <a:lnTo>
                    <a:pt x="88670" y="28874"/>
                  </a:lnTo>
                  <a:lnTo>
                    <a:pt x="68610" y="32928"/>
                  </a:lnTo>
                  <a:lnTo>
                    <a:pt x="52223" y="43982"/>
                  </a:lnTo>
                  <a:lnTo>
                    <a:pt x="41171" y="60372"/>
                  </a:lnTo>
                  <a:lnTo>
                    <a:pt x="37118" y="80437"/>
                  </a:lnTo>
                  <a:lnTo>
                    <a:pt x="37723" y="88313"/>
                  </a:lnTo>
                  <a:lnTo>
                    <a:pt x="39489" y="95802"/>
                  </a:lnTo>
                  <a:lnTo>
                    <a:pt x="42337" y="102828"/>
                  </a:lnTo>
                  <a:lnTo>
                    <a:pt x="46191" y="109312"/>
                  </a:lnTo>
                  <a:lnTo>
                    <a:pt x="27664" y="117555"/>
                  </a:lnTo>
                  <a:lnTo>
                    <a:pt x="13042" y="131019"/>
                  </a:lnTo>
                  <a:lnTo>
                    <a:pt x="3447" y="148583"/>
                  </a:lnTo>
                  <a:lnTo>
                    <a:pt x="0" y="169124"/>
                  </a:lnTo>
                  <a:lnTo>
                    <a:pt x="4852" y="193236"/>
                  </a:lnTo>
                  <a:lnTo>
                    <a:pt x="18095" y="212900"/>
                  </a:lnTo>
                  <a:lnTo>
                    <a:pt x="37756" y="226145"/>
                  </a:lnTo>
                  <a:lnTo>
                    <a:pt x="61863" y="230999"/>
                  </a:lnTo>
                  <a:lnTo>
                    <a:pt x="66812" y="230999"/>
                  </a:lnTo>
                  <a:lnTo>
                    <a:pt x="71761" y="230174"/>
                  </a:lnTo>
                  <a:lnTo>
                    <a:pt x="76710" y="229349"/>
                  </a:lnTo>
                  <a:lnTo>
                    <a:pt x="95018" y="239191"/>
                  </a:lnTo>
                  <a:lnTo>
                    <a:pt x="116148" y="254253"/>
                  </a:lnTo>
                  <a:lnTo>
                    <a:pt x="133953" y="273260"/>
                  </a:lnTo>
                  <a:lnTo>
                    <a:pt x="142285" y="294936"/>
                  </a:lnTo>
                  <a:lnTo>
                    <a:pt x="140636" y="334123"/>
                  </a:lnTo>
                  <a:lnTo>
                    <a:pt x="140636" y="336186"/>
                  </a:lnTo>
                  <a:lnTo>
                    <a:pt x="139811" y="338248"/>
                  </a:lnTo>
                  <a:lnTo>
                    <a:pt x="138161" y="339898"/>
                  </a:lnTo>
                  <a:lnTo>
                    <a:pt x="134449" y="343611"/>
                  </a:lnTo>
                  <a:lnTo>
                    <a:pt x="131975" y="346498"/>
                  </a:lnTo>
                  <a:lnTo>
                    <a:pt x="133624" y="350623"/>
                  </a:lnTo>
                  <a:lnTo>
                    <a:pt x="137336" y="350623"/>
                  </a:lnTo>
                  <a:lnTo>
                    <a:pt x="182703" y="350623"/>
                  </a:lnTo>
                  <a:lnTo>
                    <a:pt x="186002" y="350623"/>
                  </a:lnTo>
                  <a:lnTo>
                    <a:pt x="187652" y="347323"/>
                  </a:lnTo>
                  <a:lnTo>
                    <a:pt x="186415" y="344436"/>
                  </a:lnTo>
                  <a:lnTo>
                    <a:pt x="184352" y="340311"/>
                  </a:lnTo>
                  <a:lnTo>
                    <a:pt x="183115" y="339073"/>
                  </a:lnTo>
                  <a:lnTo>
                    <a:pt x="181878" y="337423"/>
                  </a:lnTo>
                  <a:lnTo>
                    <a:pt x="180641" y="335773"/>
                  </a:lnTo>
                  <a:lnTo>
                    <a:pt x="180641" y="333298"/>
                  </a:lnTo>
                  <a:lnTo>
                    <a:pt x="178991" y="283386"/>
                  </a:lnTo>
                  <a:lnTo>
                    <a:pt x="178991" y="282973"/>
                  </a:lnTo>
                  <a:lnTo>
                    <a:pt x="179403" y="282561"/>
                  </a:lnTo>
                  <a:lnTo>
                    <a:pt x="184733" y="272268"/>
                  </a:lnTo>
                  <a:lnTo>
                    <a:pt x="194818" y="263328"/>
                  </a:lnTo>
                  <a:lnTo>
                    <a:pt x="208228" y="255239"/>
                  </a:lnTo>
                  <a:lnTo>
                    <a:pt x="223533" y="247498"/>
                  </a:lnTo>
                  <a:lnTo>
                    <a:pt x="239682" y="239268"/>
                  </a:lnTo>
                  <a:lnTo>
                    <a:pt x="255289" y="229606"/>
                  </a:lnTo>
                  <a:lnTo>
                    <a:pt x="268422" y="217857"/>
                  </a:lnTo>
                  <a:lnTo>
                    <a:pt x="277148" y="203361"/>
                  </a:lnTo>
                  <a:lnTo>
                    <a:pt x="282097" y="205011"/>
                  </a:lnTo>
                  <a:lnTo>
                    <a:pt x="287458" y="206249"/>
                  </a:lnTo>
                  <a:lnTo>
                    <a:pt x="293232" y="206249"/>
                  </a:lnTo>
                  <a:lnTo>
                    <a:pt x="312448" y="202343"/>
                  </a:lnTo>
                  <a:lnTo>
                    <a:pt x="328185" y="191708"/>
                  </a:lnTo>
                  <a:lnTo>
                    <a:pt x="338818" y="175969"/>
                  </a:lnTo>
                  <a:lnTo>
                    <a:pt x="342723" y="156749"/>
                  </a:lnTo>
                  <a:lnTo>
                    <a:pt x="340132" y="141641"/>
                  </a:lnTo>
                  <a:lnTo>
                    <a:pt x="333443" y="128390"/>
                  </a:lnTo>
                  <a:lnTo>
                    <a:pt x="323352" y="117768"/>
                  </a:lnTo>
                  <a:lnTo>
                    <a:pt x="310554" y="110549"/>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pic>
          <p:nvPicPr>
            <p:cNvPr id="7" name="object 7"/>
            <p:cNvPicPr/>
            <p:nvPr/>
          </p:nvPicPr>
          <p:blipFill>
            <a:blip r:embed="rId2" cstate="print"/>
            <a:stretch>
              <a:fillRect/>
            </a:stretch>
          </p:blipFill>
          <p:spPr>
            <a:xfrm>
              <a:off x="981163" y="2209574"/>
              <a:ext cx="161257" cy="67236"/>
            </a:xfrm>
            <a:prstGeom prst="rect">
              <a:avLst/>
            </a:prstGeom>
          </p:spPr>
        </p:pic>
        <p:sp>
          <p:nvSpPr>
            <p:cNvPr id="8" name="object 8"/>
            <p:cNvSpPr/>
            <p:nvPr/>
          </p:nvSpPr>
          <p:spPr>
            <a:xfrm>
              <a:off x="852487" y="1995487"/>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grpSp>
        <p:nvGrpSpPr>
          <p:cNvPr id="9" name="object 9" descr="Required to demonstrate an increased Level of Protection.">
            <a:extLst>
              <a:ext uri="{C183D7F6-B498-43B3-948B-1728B52AA6E4}">
                <adec:decorative xmlns:adec="http://schemas.microsoft.com/office/drawing/2017/decorative" val="0"/>
              </a:ext>
            </a:extLst>
          </p:cNvPr>
          <p:cNvGrpSpPr/>
          <p:nvPr/>
        </p:nvGrpSpPr>
        <p:grpSpPr>
          <a:xfrm>
            <a:off x="2152650" y="2733675"/>
            <a:ext cx="7886700" cy="723900"/>
            <a:chOff x="628650" y="2733675"/>
            <a:chExt cx="7886700" cy="723900"/>
          </a:xfrm>
        </p:grpSpPr>
        <p:sp>
          <p:nvSpPr>
            <p:cNvPr id="10" name="object 10"/>
            <p:cNvSpPr/>
            <p:nvPr/>
          </p:nvSpPr>
          <p:spPr>
            <a:xfrm>
              <a:off x="628650" y="2733675"/>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11" name="object 11"/>
            <p:cNvSpPr/>
            <p:nvPr/>
          </p:nvSpPr>
          <p:spPr>
            <a:xfrm>
              <a:off x="864037" y="2969661"/>
              <a:ext cx="381635" cy="267970"/>
            </a:xfrm>
            <a:custGeom>
              <a:avLst/>
              <a:gdLst/>
              <a:ahLst/>
              <a:cxnLst/>
              <a:rect l="l" t="t" r="r" b="b"/>
              <a:pathLst>
                <a:path w="381634" h="267969">
                  <a:moveTo>
                    <a:pt x="134862" y="267711"/>
                  </a:moveTo>
                  <a:lnTo>
                    <a:pt x="0" y="129112"/>
                  </a:lnTo>
                  <a:lnTo>
                    <a:pt x="35055" y="95699"/>
                  </a:lnTo>
                  <a:lnTo>
                    <a:pt x="136507" y="199649"/>
                  </a:lnTo>
                  <a:lnTo>
                    <a:pt x="347668" y="0"/>
                  </a:lnTo>
                  <a:lnTo>
                    <a:pt x="381074" y="34649"/>
                  </a:lnTo>
                  <a:lnTo>
                    <a:pt x="170326" y="234711"/>
                  </a:lnTo>
                  <a:lnTo>
                    <a:pt x="134862" y="267711"/>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12" name="object 12"/>
            <p:cNvSpPr/>
            <p:nvPr/>
          </p:nvSpPr>
          <p:spPr>
            <a:xfrm>
              <a:off x="864036" y="2969662"/>
              <a:ext cx="381635" cy="267970"/>
            </a:xfrm>
            <a:custGeom>
              <a:avLst/>
              <a:gdLst/>
              <a:ahLst/>
              <a:cxnLst/>
              <a:rect l="l" t="t" r="r" b="b"/>
              <a:pathLst>
                <a:path w="381634" h="267969">
                  <a:moveTo>
                    <a:pt x="347672" y="0"/>
                  </a:moveTo>
                  <a:lnTo>
                    <a:pt x="136511" y="199649"/>
                  </a:lnTo>
                  <a:lnTo>
                    <a:pt x="35055" y="95699"/>
                  </a:lnTo>
                  <a:lnTo>
                    <a:pt x="0" y="129111"/>
                  </a:lnTo>
                  <a:lnTo>
                    <a:pt x="134862" y="267711"/>
                  </a:lnTo>
                  <a:lnTo>
                    <a:pt x="170330" y="234711"/>
                  </a:lnTo>
                  <a:lnTo>
                    <a:pt x="381078" y="34649"/>
                  </a:lnTo>
                  <a:lnTo>
                    <a:pt x="347672"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13" name="object 13"/>
            <p:cNvSpPr/>
            <p:nvPr/>
          </p:nvSpPr>
          <p:spPr>
            <a:xfrm>
              <a:off x="852487" y="2900362"/>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14" name="object 14"/>
          <p:cNvSpPr txBox="1"/>
          <p:nvPr/>
        </p:nvSpPr>
        <p:spPr>
          <a:xfrm>
            <a:off x="3052014" y="2023322"/>
            <a:ext cx="6051881" cy="1200970"/>
          </a:xfrm>
          <a:prstGeom prst="rect">
            <a:avLst/>
          </a:prstGeom>
        </p:spPr>
        <p:txBody>
          <a:bodyPr vert="horz" wrap="square" lIns="0" tIns="15875" rIns="0" bIns="0" rtlCol="0">
            <a:spAutoFit/>
          </a:bodyPr>
          <a:lstStyle/>
          <a:p>
            <a:pPr marL="12700">
              <a:spcBef>
                <a:spcPts val="125"/>
              </a:spcBef>
            </a:pPr>
            <a:r>
              <a:rPr sz="1850">
                <a:solidFill>
                  <a:prstClr val="black"/>
                </a:solidFill>
                <a:latin typeface="Calibri"/>
                <a:cs typeface="Calibri"/>
              </a:rPr>
              <a:t>Mitigate</a:t>
            </a:r>
            <a:r>
              <a:rPr sz="1850" spc="55">
                <a:solidFill>
                  <a:prstClr val="black"/>
                </a:solidFill>
                <a:latin typeface="Calibri"/>
                <a:cs typeface="Calibri"/>
              </a:rPr>
              <a:t> </a:t>
            </a:r>
            <a:r>
              <a:rPr sz="1850">
                <a:solidFill>
                  <a:prstClr val="black"/>
                </a:solidFill>
                <a:latin typeface="Calibri"/>
                <a:cs typeface="Calibri"/>
              </a:rPr>
              <a:t>a</a:t>
            </a:r>
            <a:r>
              <a:rPr sz="1850" spc="25">
                <a:solidFill>
                  <a:prstClr val="black"/>
                </a:solidFill>
                <a:latin typeface="Calibri"/>
                <a:cs typeface="Calibri"/>
              </a:rPr>
              <a:t> </a:t>
            </a:r>
            <a:r>
              <a:rPr sz="1850">
                <a:solidFill>
                  <a:prstClr val="black"/>
                </a:solidFill>
                <a:latin typeface="Calibri"/>
                <a:cs typeface="Calibri"/>
              </a:rPr>
              <a:t>Natural</a:t>
            </a:r>
            <a:r>
              <a:rPr sz="1850" spc="110">
                <a:solidFill>
                  <a:prstClr val="black"/>
                </a:solidFill>
                <a:latin typeface="Calibri"/>
                <a:cs typeface="Calibri"/>
              </a:rPr>
              <a:t> </a:t>
            </a:r>
            <a:r>
              <a:rPr sz="1850" spc="-10">
                <a:solidFill>
                  <a:prstClr val="black"/>
                </a:solidFill>
                <a:latin typeface="Calibri"/>
                <a:cs typeface="Calibri"/>
              </a:rPr>
              <a:t>Hazard</a:t>
            </a:r>
            <a:endParaRPr sz="1850">
              <a:solidFill>
                <a:prstClr val="black"/>
              </a:solidFill>
              <a:latin typeface="Calibri"/>
              <a:cs typeface="Calibri"/>
            </a:endParaRPr>
          </a:p>
          <a:p>
            <a:endParaRPr sz="1900">
              <a:solidFill>
                <a:prstClr val="black"/>
              </a:solidFill>
              <a:latin typeface="Calibri"/>
              <a:cs typeface="Calibri"/>
            </a:endParaRPr>
          </a:p>
          <a:p>
            <a:pPr>
              <a:spcBef>
                <a:spcPts val="15"/>
              </a:spcBef>
            </a:pPr>
            <a:endParaRPr sz="2100">
              <a:solidFill>
                <a:prstClr val="black"/>
              </a:solidFill>
              <a:latin typeface="Calibri"/>
              <a:cs typeface="Calibri"/>
            </a:endParaRPr>
          </a:p>
          <a:p>
            <a:pPr marL="12700"/>
            <a:r>
              <a:rPr lang="en-US" sz="1850">
                <a:solidFill>
                  <a:prstClr val="black"/>
                </a:solidFill>
                <a:latin typeface="Calibri"/>
                <a:cs typeface="Calibri"/>
              </a:rPr>
              <a:t>Demonstrates an increase in </a:t>
            </a:r>
            <a:r>
              <a:rPr sz="1850">
                <a:solidFill>
                  <a:prstClr val="black"/>
                </a:solidFill>
                <a:latin typeface="Calibri"/>
                <a:cs typeface="Calibri"/>
              </a:rPr>
              <a:t>Level of Protection (LOP)</a:t>
            </a:r>
          </a:p>
        </p:txBody>
      </p:sp>
      <p:grpSp>
        <p:nvGrpSpPr>
          <p:cNvPr id="15" name="object 15" descr="Required to be feasible to implement.">
            <a:extLst>
              <a:ext uri="{C183D7F6-B498-43B3-948B-1728B52AA6E4}">
                <adec:decorative xmlns:adec="http://schemas.microsoft.com/office/drawing/2017/decorative" val="0"/>
              </a:ext>
            </a:extLst>
          </p:cNvPr>
          <p:cNvGrpSpPr/>
          <p:nvPr/>
        </p:nvGrpSpPr>
        <p:grpSpPr>
          <a:xfrm>
            <a:off x="2152650" y="3638550"/>
            <a:ext cx="7886700" cy="723900"/>
            <a:chOff x="628650" y="3638550"/>
            <a:chExt cx="7886700" cy="723900"/>
          </a:xfrm>
        </p:grpSpPr>
        <p:sp>
          <p:nvSpPr>
            <p:cNvPr id="16" name="object 16"/>
            <p:cNvSpPr/>
            <p:nvPr/>
          </p:nvSpPr>
          <p:spPr>
            <a:xfrm>
              <a:off x="628650" y="3638550"/>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17" name="object 17"/>
            <p:cNvSpPr/>
            <p:nvPr/>
          </p:nvSpPr>
          <p:spPr>
            <a:xfrm>
              <a:off x="926719" y="3842753"/>
              <a:ext cx="255904" cy="330835"/>
            </a:xfrm>
            <a:custGeom>
              <a:avLst/>
              <a:gdLst/>
              <a:ahLst/>
              <a:cxnLst/>
              <a:rect l="l" t="t" r="r" b="b"/>
              <a:pathLst>
                <a:path w="255905" h="330835">
                  <a:moveTo>
                    <a:pt x="255701" y="0"/>
                  </a:moveTo>
                  <a:lnTo>
                    <a:pt x="0" y="0"/>
                  </a:lnTo>
                  <a:lnTo>
                    <a:pt x="0" y="24130"/>
                  </a:lnTo>
                  <a:lnTo>
                    <a:pt x="0" y="304825"/>
                  </a:lnTo>
                  <a:lnTo>
                    <a:pt x="0" y="330225"/>
                  </a:lnTo>
                  <a:lnTo>
                    <a:pt x="255701" y="330225"/>
                  </a:lnTo>
                  <a:lnTo>
                    <a:pt x="255701" y="304863"/>
                  </a:lnTo>
                  <a:lnTo>
                    <a:pt x="255701" y="24358"/>
                  </a:lnTo>
                  <a:lnTo>
                    <a:pt x="230949" y="24358"/>
                  </a:lnTo>
                  <a:lnTo>
                    <a:pt x="230949" y="304825"/>
                  </a:lnTo>
                  <a:lnTo>
                    <a:pt x="24739" y="304825"/>
                  </a:lnTo>
                  <a:lnTo>
                    <a:pt x="24739" y="24130"/>
                  </a:lnTo>
                  <a:lnTo>
                    <a:pt x="255701" y="24130"/>
                  </a:lnTo>
                  <a:lnTo>
                    <a:pt x="255701" y="0"/>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18" name="object 18"/>
            <p:cNvSpPr/>
            <p:nvPr/>
          </p:nvSpPr>
          <p:spPr>
            <a:xfrm>
              <a:off x="926726" y="3842360"/>
              <a:ext cx="255904" cy="330200"/>
            </a:xfrm>
            <a:custGeom>
              <a:avLst/>
              <a:gdLst/>
              <a:ahLst/>
              <a:cxnLst/>
              <a:rect l="l" t="t" r="r" b="b"/>
              <a:pathLst>
                <a:path w="255905" h="330200">
                  <a:moveTo>
                    <a:pt x="24745" y="24749"/>
                  </a:moveTo>
                  <a:lnTo>
                    <a:pt x="230956" y="24749"/>
                  </a:lnTo>
                  <a:lnTo>
                    <a:pt x="230956" y="305248"/>
                  </a:lnTo>
                  <a:lnTo>
                    <a:pt x="24745" y="305248"/>
                  </a:lnTo>
                  <a:lnTo>
                    <a:pt x="24745" y="24749"/>
                  </a:lnTo>
                  <a:close/>
                </a:path>
                <a:path w="255905" h="330200">
                  <a:moveTo>
                    <a:pt x="0" y="329998"/>
                  </a:moveTo>
                  <a:lnTo>
                    <a:pt x="255702" y="329998"/>
                  </a:lnTo>
                  <a:lnTo>
                    <a:pt x="255702" y="0"/>
                  </a:lnTo>
                  <a:lnTo>
                    <a:pt x="0" y="0"/>
                  </a:lnTo>
                  <a:lnTo>
                    <a:pt x="0" y="329998"/>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19" name="object 19"/>
            <p:cNvSpPr/>
            <p:nvPr/>
          </p:nvSpPr>
          <p:spPr>
            <a:xfrm>
              <a:off x="1062821" y="3904239"/>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0" name="object 20"/>
            <p:cNvSpPr/>
            <p:nvPr/>
          </p:nvSpPr>
          <p:spPr>
            <a:xfrm>
              <a:off x="1062825" y="3904235"/>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21" name="object 21"/>
            <p:cNvSpPr/>
            <p:nvPr/>
          </p:nvSpPr>
          <p:spPr>
            <a:xfrm>
              <a:off x="1062821" y="3970234"/>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2" name="object 22"/>
            <p:cNvSpPr/>
            <p:nvPr/>
          </p:nvSpPr>
          <p:spPr>
            <a:xfrm>
              <a:off x="1062826" y="3970234"/>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23" name="object 23"/>
            <p:cNvSpPr/>
            <p:nvPr/>
          </p:nvSpPr>
          <p:spPr>
            <a:xfrm>
              <a:off x="1062822" y="4102237"/>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4" name="object 24"/>
            <p:cNvSpPr/>
            <p:nvPr/>
          </p:nvSpPr>
          <p:spPr>
            <a:xfrm>
              <a:off x="1062826" y="4102233"/>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25" name="object 25"/>
            <p:cNvSpPr/>
            <p:nvPr/>
          </p:nvSpPr>
          <p:spPr>
            <a:xfrm>
              <a:off x="1062822" y="4036233"/>
              <a:ext cx="70485" cy="16510"/>
            </a:xfrm>
            <a:custGeom>
              <a:avLst/>
              <a:gdLst/>
              <a:ahLst/>
              <a:cxnLst/>
              <a:rect l="l" t="t" r="r" b="b"/>
              <a:pathLst>
                <a:path w="70484" h="16510">
                  <a:moveTo>
                    <a:pt x="70111" y="16499"/>
                  </a:moveTo>
                  <a:lnTo>
                    <a:pt x="0" y="16499"/>
                  </a:lnTo>
                  <a:lnTo>
                    <a:pt x="0" y="0"/>
                  </a:lnTo>
                  <a:lnTo>
                    <a:pt x="70111" y="0"/>
                  </a:lnTo>
                  <a:lnTo>
                    <a:pt x="70111" y="1649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26" name="object 26"/>
            <p:cNvSpPr/>
            <p:nvPr/>
          </p:nvSpPr>
          <p:spPr>
            <a:xfrm>
              <a:off x="1062826" y="4036233"/>
              <a:ext cx="70485" cy="16510"/>
            </a:xfrm>
            <a:custGeom>
              <a:avLst/>
              <a:gdLst/>
              <a:ahLst/>
              <a:cxnLst/>
              <a:rect l="l" t="t" r="r" b="b"/>
              <a:pathLst>
                <a:path w="70484" h="16510">
                  <a:moveTo>
                    <a:pt x="0" y="0"/>
                  </a:moveTo>
                  <a:lnTo>
                    <a:pt x="70111" y="0"/>
                  </a:lnTo>
                  <a:lnTo>
                    <a:pt x="70111" y="16499"/>
                  </a:lnTo>
                  <a:lnTo>
                    <a:pt x="0" y="16499"/>
                  </a:lnTo>
                  <a:lnTo>
                    <a:pt x="0" y="0"/>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pic>
          <p:nvPicPr>
            <p:cNvPr id="27" name="object 27"/>
            <p:cNvPicPr/>
            <p:nvPr/>
          </p:nvPicPr>
          <p:blipFill>
            <a:blip r:embed="rId3" cstate="print"/>
            <a:stretch>
              <a:fillRect/>
            </a:stretch>
          </p:blipFill>
          <p:spPr>
            <a:xfrm>
              <a:off x="974153" y="3881548"/>
              <a:ext cx="65163" cy="251622"/>
            </a:xfrm>
            <a:prstGeom prst="rect">
              <a:avLst/>
            </a:prstGeom>
          </p:spPr>
        </p:pic>
        <p:sp>
          <p:nvSpPr>
            <p:cNvPr id="28" name="object 28"/>
            <p:cNvSpPr/>
            <p:nvPr/>
          </p:nvSpPr>
          <p:spPr>
            <a:xfrm>
              <a:off x="852487" y="3805237"/>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29" name="object 29"/>
          <p:cNvSpPr txBox="1"/>
          <p:nvPr/>
        </p:nvSpPr>
        <p:spPr>
          <a:xfrm>
            <a:off x="3052014" y="3831779"/>
            <a:ext cx="2192020" cy="311150"/>
          </a:xfrm>
          <a:prstGeom prst="rect">
            <a:avLst/>
          </a:prstGeom>
        </p:spPr>
        <p:txBody>
          <a:bodyPr vert="horz" wrap="square" lIns="0" tIns="15875" rIns="0" bIns="0" rtlCol="0">
            <a:spAutoFit/>
          </a:bodyPr>
          <a:lstStyle/>
          <a:p>
            <a:pPr marL="12700">
              <a:spcBef>
                <a:spcPts val="125"/>
              </a:spcBef>
            </a:pPr>
            <a:r>
              <a:rPr sz="1850">
                <a:solidFill>
                  <a:prstClr val="black"/>
                </a:solidFill>
                <a:latin typeface="Calibri"/>
                <a:cs typeface="Calibri"/>
              </a:rPr>
              <a:t>Feasible</a:t>
            </a:r>
            <a:r>
              <a:rPr sz="1850" spc="70">
                <a:solidFill>
                  <a:prstClr val="black"/>
                </a:solidFill>
                <a:latin typeface="Calibri"/>
                <a:cs typeface="Calibri"/>
              </a:rPr>
              <a:t> </a:t>
            </a:r>
            <a:r>
              <a:rPr sz="1850">
                <a:solidFill>
                  <a:prstClr val="black"/>
                </a:solidFill>
                <a:latin typeface="Calibri"/>
                <a:cs typeface="Calibri"/>
              </a:rPr>
              <a:t>to</a:t>
            </a:r>
            <a:r>
              <a:rPr sz="1850" spc="90">
                <a:solidFill>
                  <a:prstClr val="black"/>
                </a:solidFill>
                <a:latin typeface="Calibri"/>
                <a:cs typeface="Calibri"/>
              </a:rPr>
              <a:t> </a:t>
            </a:r>
            <a:r>
              <a:rPr sz="1850" spc="-10">
                <a:solidFill>
                  <a:prstClr val="black"/>
                </a:solidFill>
                <a:latin typeface="Calibri"/>
                <a:cs typeface="Calibri"/>
              </a:rPr>
              <a:t>Implement</a:t>
            </a:r>
            <a:endParaRPr sz="1850">
              <a:solidFill>
                <a:prstClr val="black"/>
              </a:solidFill>
              <a:latin typeface="Calibri"/>
              <a:cs typeface="Calibri"/>
            </a:endParaRPr>
          </a:p>
        </p:txBody>
      </p:sp>
      <p:sp>
        <p:nvSpPr>
          <p:cNvPr id="30" name="object 30"/>
          <p:cNvSpPr txBox="1"/>
          <p:nvPr/>
        </p:nvSpPr>
        <p:spPr>
          <a:xfrm>
            <a:off x="5831242" y="3804633"/>
            <a:ext cx="3947565" cy="355675"/>
          </a:xfrm>
          <a:prstGeom prst="rect">
            <a:avLst/>
          </a:prstGeom>
        </p:spPr>
        <p:txBody>
          <a:bodyPr vert="horz" wrap="square" lIns="0" tIns="12065" rIns="0" bIns="0" rtlCol="0">
            <a:spAutoFit/>
          </a:bodyPr>
          <a:lstStyle/>
          <a:p>
            <a:pPr marL="12700" marR="5080">
              <a:lnSpc>
                <a:spcPct val="136400"/>
              </a:lnSpc>
              <a:spcBef>
                <a:spcPts val="95"/>
              </a:spcBef>
            </a:pPr>
            <a:r>
              <a:rPr lang="en-US" i="1" spc="-10">
                <a:solidFill>
                  <a:prstClr val="black"/>
                </a:solidFill>
                <a:latin typeface="Calibri"/>
                <a:cs typeface="Calibri"/>
              </a:rPr>
              <a:t>- </a:t>
            </a:r>
            <a:r>
              <a:rPr i="1" spc="-10">
                <a:solidFill>
                  <a:prstClr val="black"/>
                </a:solidFill>
                <a:latin typeface="Calibri"/>
                <a:cs typeface="Calibri"/>
              </a:rPr>
              <a:t>Regulatory </a:t>
            </a:r>
            <a:r>
              <a:rPr lang="en-US" i="1" spc="-10">
                <a:solidFill>
                  <a:prstClr val="black"/>
                </a:solidFill>
                <a:latin typeface="Calibri"/>
                <a:cs typeface="Calibri"/>
              </a:rPr>
              <a:t>   - </a:t>
            </a:r>
            <a:r>
              <a:rPr i="1" spc="-10">
                <a:solidFill>
                  <a:prstClr val="black"/>
                </a:solidFill>
                <a:latin typeface="Calibri"/>
                <a:cs typeface="Calibri"/>
              </a:rPr>
              <a:t>Design </a:t>
            </a:r>
            <a:r>
              <a:rPr lang="en-US" i="1" spc="-10">
                <a:solidFill>
                  <a:prstClr val="black"/>
                </a:solidFill>
                <a:latin typeface="Calibri"/>
                <a:cs typeface="Calibri"/>
              </a:rPr>
              <a:t>   - </a:t>
            </a:r>
            <a:r>
              <a:rPr i="1" spc="-10">
                <a:solidFill>
                  <a:prstClr val="black"/>
                </a:solidFill>
                <a:latin typeface="Calibri"/>
                <a:cs typeface="Calibri"/>
              </a:rPr>
              <a:t>Construction</a:t>
            </a:r>
            <a:endParaRPr i="1">
              <a:solidFill>
                <a:prstClr val="black"/>
              </a:solidFill>
              <a:latin typeface="Calibri"/>
              <a:cs typeface="Calibri"/>
            </a:endParaRPr>
          </a:p>
        </p:txBody>
      </p:sp>
      <p:grpSp>
        <p:nvGrpSpPr>
          <p:cNvPr id="31" name="object 31" descr="Required to be cost effective with a Benefit-Cost Analysis.">
            <a:extLst>
              <a:ext uri="{C183D7F6-B498-43B3-948B-1728B52AA6E4}">
                <adec:decorative xmlns:adec="http://schemas.microsoft.com/office/drawing/2017/decorative" val="0"/>
              </a:ext>
            </a:extLst>
          </p:cNvPr>
          <p:cNvGrpSpPr/>
          <p:nvPr/>
        </p:nvGrpSpPr>
        <p:grpSpPr>
          <a:xfrm>
            <a:off x="2152650" y="4543425"/>
            <a:ext cx="7886700" cy="723900"/>
            <a:chOff x="628650" y="4543425"/>
            <a:chExt cx="7886700" cy="723900"/>
          </a:xfrm>
        </p:grpSpPr>
        <p:sp>
          <p:nvSpPr>
            <p:cNvPr id="32" name="object 32"/>
            <p:cNvSpPr/>
            <p:nvPr/>
          </p:nvSpPr>
          <p:spPr>
            <a:xfrm>
              <a:off x="628650" y="4543425"/>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89"/>
                  </a:lnTo>
                  <a:lnTo>
                    <a:pt x="0" y="651509"/>
                  </a:lnTo>
                  <a:lnTo>
                    <a:pt x="5688" y="679687"/>
                  </a:lnTo>
                  <a:lnTo>
                    <a:pt x="21202" y="702697"/>
                  </a:lnTo>
                  <a:lnTo>
                    <a:pt x="44212" y="718211"/>
                  </a:lnTo>
                  <a:lnTo>
                    <a:pt x="72390" y="723899"/>
                  </a:lnTo>
                  <a:lnTo>
                    <a:pt x="7814309" y="723899"/>
                  </a:lnTo>
                  <a:lnTo>
                    <a:pt x="7842487" y="718211"/>
                  </a:lnTo>
                  <a:lnTo>
                    <a:pt x="7865497" y="702697"/>
                  </a:lnTo>
                  <a:lnTo>
                    <a:pt x="7881011" y="679687"/>
                  </a:lnTo>
                  <a:lnTo>
                    <a:pt x="7886700" y="651509"/>
                  </a:lnTo>
                  <a:lnTo>
                    <a:pt x="7886700" y="72389"/>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33" name="object 33"/>
            <p:cNvSpPr/>
            <p:nvPr/>
          </p:nvSpPr>
          <p:spPr>
            <a:xfrm>
              <a:off x="889193" y="4763737"/>
              <a:ext cx="346710" cy="295910"/>
            </a:xfrm>
            <a:custGeom>
              <a:avLst/>
              <a:gdLst/>
              <a:ahLst/>
              <a:cxnLst/>
              <a:rect l="l" t="t" r="r" b="b"/>
              <a:pathLst>
                <a:path w="346709" h="295910">
                  <a:moveTo>
                    <a:pt x="173629" y="260349"/>
                  </a:moveTo>
                  <a:lnTo>
                    <a:pt x="157133" y="260349"/>
                  </a:lnTo>
                  <a:lnTo>
                    <a:pt x="157133" y="250189"/>
                  </a:lnTo>
                  <a:lnTo>
                    <a:pt x="152596" y="248919"/>
                  </a:lnTo>
                  <a:lnTo>
                    <a:pt x="144347" y="246379"/>
                  </a:lnTo>
                  <a:lnTo>
                    <a:pt x="96049" y="246379"/>
                  </a:lnTo>
                  <a:lnTo>
                    <a:pt x="77587" y="245109"/>
                  </a:lnTo>
                  <a:lnTo>
                    <a:pt x="25402" y="231139"/>
                  </a:lnTo>
                  <a:lnTo>
                    <a:pt x="0" y="196849"/>
                  </a:lnTo>
                  <a:lnTo>
                    <a:pt x="0" y="156209"/>
                  </a:lnTo>
                  <a:lnTo>
                    <a:pt x="1185" y="147319"/>
                  </a:lnTo>
                  <a:lnTo>
                    <a:pt x="4536" y="139699"/>
                  </a:lnTo>
                  <a:lnTo>
                    <a:pt x="9743" y="132079"/>
                  </a:lnTo>
                  <a:lnTo>
                    <a:pt x="16496" y="126999"/>
                  </a:lnTo>
                  <a:lnTo>
                    <a:pt x="16496" y="119379"/>
                  </a:lnTo>
                  <a:lnTo>
                    <a:pt x="9221" y="113029"/>
                  </a:lnTo>
                  <a:lnTo>
                    <a:pt x="4072" y="106679"/>
                  </a:lnTo>
                  <a:lnTo>
                    <a:pt x="1011" y="99059"/>
                  </a:lnTo>
                  <a:lnTo>
                    <a:pt x="0" y="90169"/>
                  </a:lnTo>
                  <a:lnTo>
                    <a:pt x="0" y="48259"/>
                  </a:lnTo>
                  <a:lnTo>
                    <a:pt x="13171" y="22859"/>
                  </a:lnTo>
                  <a:lnTo>
                    <a:pt x="44747" y="7619"/>
                  </a:lnTo>
                  <a:lnTo>
                    <a:pt x="82819" y="1269"/>
                  </a:lnTo>
                  <a:lnTo>
                    <a:pt x="115478" y="0"/>
                  </a:lnTo>
                  <a:lnTo>
                    <a:pt x="134907" y="0"/>
                  </a:lnTo>
                  <a:lnTo>
                    <a:pt x="186002" y="7619"/>
                  </a:lnTo>
                  <a:lnTo>
                    <a:pt x="219615" y="24129"/>
                  </a:lnTo>
                  <a:lnTo>
                    <a:pt x="115890" y="24129"/>
                  </a:lnTo>
                  <a:lnTo>
                    <a:pt x="80486" y="26669"/>
                  </a:lnTo>
                  <a:lnTo>
                    <a:pt x="51655" y="31749"/>
                  </a:lnTo>
                  <a:lnTo>
                    <a:pt x="32259" y="39369"/>
                  </a:lnTo>
                  <a:lnTo>
                    <a:pt x="25157" y="48259"/>
                  </a:lnTo>
                  <a:lnTo>
                    <a:pt x="32259" y="58419"/>
                  </a:lnTo>
                  <a:lnTo>
                    <a:pt x="51655" y="66039"/>
                  </a:lnTo>
                  <a:lnTo>
                    <a:pt x="80486" y="71119"/>
                  </a:lnTo>
                  <a:lnTo>
                    <a:pt x="115890" y="73659"/>
                  </a:lnTo>
                  <a:lnTo>
                    <a:pt x="230956" y="73659"/>
                  </a:lnTo>
                  <a:lnTo>
                    <a:pt x="230956" y="81279"/>
                  </a:lnTo>
                  <a:lnTo>
                    <a:pt x="232411" y="82549"/>
                  </a:lnTo>
                  <a:lnTo>
                    <a:pt x="25157" y="82549"/>
                  </a:lnTo>
                  <a:lnTo>
                    <a:pt x="25157" y="95249"/>
                  </a:lnTo>
                  <a:lnTo>
                    <a:pt x="31344" y="100329"/>
                  </a:lnTo>
                  <a:lnTo>
                    <a:pt x="41654" y="104139"/>
                  </a:lnTo>
                  <a:lnTo>
                    <a:pt x="58151" y="104139"/>
                  </a:lnTo>
                  <a:lnTo>
                    <a:pt x="58151" y="109219"/>
                  </a:lnTo>
                  <a:lnTo>
                    <a:pt x="63100" y="110489"/>
                  </a:lnTo>
                  <a:lnTo>
                    <a:pt x="74648" y="111759"/>
                  </a:lnTo>
                  <a:lnTo>
                    <a:pt x="91145" y="111759"/>
                  </a:lnTo>
                  <a:lnTo>
                    <a:pt x="91145" y="114299"/>
                  </a:lnTo>
                  <a:lnTo>
                    <a:pt x="247453" y="114299"/>
                  </a:lnTo>
                  <a:lnTo>
                    <a:pt x="247041" y="116839"/>
                  </a:lnTo>
                  <a:lnTo>
                    <a:pt x="267456" y="119379"/>
                  </a:lnTo>
                  <a:lnTo>
                    <a:pt x="276735" y="120649"/>
                  </a:lnTo>
                  <a:lnTo>
                    <a:pt x="285396" y="123189"/>
                  </a:lnTo>
                  <a:lnTo>
                    <a:pt x="304947" y="129539"/>
                  </a:lnTo>
                  <a:lnTo>
                    <a:pt x="319008" y="139699"/>
                  </a:lnTo>
                  <a:lnTo>
                    <a:pt x="214872" y="139699"/>
                  </a:lnTo>
                  <a:lnTo>
                    <a:pt x="179468" y="140969"/>
                  </a:lnTo>
                  <a:lnTo>
                    <a:pt x="162169" y="144779"/>
                  </a:lnTo>
                  <a:lnTo>
                    <a:pt x="41654" y="144779"/>
                  </a:lnTo>
                  <a:lnTo>
                    <a:pt x="41654" y="157479"/>
                  </a:lnTo>
                  <a:lnTo>
                    <a:pt x="47841" y="162559"/>
                  </a:lnTo>
                  <a:lnTo>
                    <a:pt x="58151" y="166369"/>
                  </a:lnTo>
                  <a:lnTo>
                    <a:pt x="74648" y="166369"/>
                  </a:lnTo>
                  <a:lnTo>
                    <a:pt x="74648" y="171449"/>
                  </a:lnTo>
                  <a:lnTo>
                    <a:pt x="79597" y="172719"/>
                  </a:lnTo>
                  <a:lnTo>
                    <a:pt x="91145" y="173989"/>
                  </a:lnTo>
                  <a:lnTo>
                    <a:pt x="131240" y="173989"/>
                  </a:lnTo>
                  <a:lnTo>
                    <a:pt x="150637" y="181609"/>
                  </a:lnTo>
                  <a:lnTo>
                    <a:pt x="179468" y="186689"/>
                  </a:lnTo>
                  <a:lnTo>
                    <a:pt x="214872" y="189229"/>
                  </a:lnTo>
                  <a:lnTo>
                    <a:pt x="342723" y="189229"/>
                  </a:lnTo>
                  <a:lnTo>
                    <a:pt x="343213" y="190499"/>
                  </a:lnTo>
                  <a:lnTo>
                    <a:pt x="25157" y="190499"/>
                  </a:lnTo>
                  <a:lnTo>
                    <a:pt x="25157" y="201929"/>
                  </a:lnTo>
                  <a:lnTo>
                    <a:pt x="31344" y="207009"/>
                  </a:lnTo>
                  <a:lnTo>
                    <a:pt x="41654" y="210819"/>
                  </a:lnTo>
                  <a:lnTo>
                    <a:pt x="58151" y="210819"/>
                  </a:lnTo>
                  <a:lnTo>
                    <a:pt x="58151" y="215899"/>
                  </a:lnTo>
                  <a:lnTo>
                    <a:pt x="63100" y="217169"/>
                  </a:lnTo>
                  <a:lnTo>
                    <a:pt x="74648" y="219709"/>
                  </a:lnTo>
                  <a:lnTo>
                    <a:pt x="91145" y="219709"/>
                  </a:lnTo>
                  <a:lnTo>
                    <a:pt x="91145" y="220979"/>
                  </a:lnTo>
                  <a:lnTo>
                    <a:pt x="99393" y="222249"/>
                  </a:lnTo>
                  <a:lnTo>
                    <a:pt x="157133" y="222249"/>
                  </a:lnTo>
                  <a:lnTo>
                    <a:pt x="157133" y="224789"/>
                  </a:lnTo>
                  <a:lnTo>
                    <a:pt x="162082" y="226059"/>
                  </a:lnTo>
                  <a:lnTo>
                    <a:pt x="173629" y="227329"/>
                  </a:lnTo>
                  <a:lnTo>
                    <a:pt x="190126" y="227329"/>
                  </a:lnTo>
                  <a:lnTo>
                    <a:pt x="190126" y="229869"/>
                  </a:lnTo>
                  <a:lnTo>
                    <a:pt x="346435" y="229869"/>
                  </a:lnTo>
                  <a:lnTo>
                    <a:pt x="346435" y="240029"/>
                  </a:lnTo>
                  <a:lnTo>
                    <a:pt x="322102" y="240029"/>
                  </a:lnTo>
                  <a:lnTo>
                    <a:pt x="317153" y="241299"/>
                  </a:lnTo>
                  <a:lnTo>
                    <a:pt x="305605" y="246379"/>
                  </a:lnTo>
                  <a:lnTo>
                    <a:pt x="305605" y="250189"/>
                  </a:lnTo>
                  <a:lnTo>
                    <a:pt x="289108" y="250189"/>
                  </a:lnTo>
                  <a:lnTo>
                    <a:pt x="283746" y="251459"/>
                  </a:lnTo>
                  <a:lnTo>
                    <a:pt x="277972" y="251459"/>
                  </a:lnTo>
                  <a:lnTo>
                    <a:pt x="272611" y="252729"/>
                  </a:lnTo>
                  <a:lnTo>
                    <a:pt x="173629" y="252729"/>
                  </a:lnTo>
                  <a:lnTo>
                    <a:pt x="173629" y="260349"/>
                  </a:lnTo>
                  <a:close/>
                </a:path>
                <a:path w="346709" h="295910">
                  <a:moveTo>
                    <a:pt x="230956" y="73659"/>
                  </a:moveTo>
                  <a:lnTo>
                    <a:pt x="115890" y="73659"/>
                  </a:lnTo>
                  <a:lnTo>
                    <a:pt x="151294" y="71119"/>
                  </a:lnTo>
                  <a:lnTo>
                    <a:pt x="180125" y="66039"/>
                  </a:lnTo>
                  <a:lnTo>
                    <a:pt x="199522" y="58419"/>
                  </a:lnTo>
                  <a:lnTo>
                    <a:pt x="206623" y="48259"/>
                  </a:lnTo>
                  <a:lnTo>
                    <a:pt x="199522" y="39369"/>
                  </a:lnTo>
                  <a:lnTo>
                    <a:pt x="180125" y="31749"/>
                  </a:lnTo>
                  <a:lnTo>
                    <a:pt x="151294" y="26669"/>
                  </a:lnTo>
                  <a:lnTo>
                    <a:pt x="115890" y="24129"/>
                  </a:lnTo>
                  <a:lnTo>
                    <a:pt x="219615" y="24129"/>
                  </a:lnTo>
                  <a:lnTo>
                    <a:pt x="228108" y="35559"/>
                  </a:lnTo>
                  <a:lnTo>
                    <a:pt x="230956" y="48259"/>
                  </a:lnTo>
                  <a:lnTo>
                    <a:pt x="230956" y="73659"/>
                  </a:lnTo>
                  <a:close/>
                </a:path>
                <a:path w="346709" h="295910">
                  <a:moveTo>
                    <a:pt x="58151" y="104139"/>
                  </a:moveTo>
                  <a:lnTo>
                    <a:pt x="41654" y="104139"/>
                  </a:lnTo>
                  <a:lnTo>
                    <a:pt x="41654" y="88899"/>
                  </a:lnTo>
                  <a:lnTo>
                    <a:pt x="35468" y="87629"/>
                  </a:lnTo>
                  <a:lnTo>
                    <a:pt x="30106" y="85089"/>
                  </a:lnTo>
                  <a:lnTo>
                    <a:pt x="25157" y="82549"/>
                  </a:lnTo>
                  <a:lnTo>
                    <a:pt x="206623" y="82549"/>
                  </a:lnTo>
                  <a:lnTo>
                    <a:pt x="201674" y="85089"/>
                  </a:lnTo>
                  <a:lnTo>
                    <a:pt x="195900" y="87629"/>
                  </a:lnTo>
                  <a:lnTo>
                    <a:pt x="190126" y="88899"/>
                  </a:lnTo>
                  <a:lnTo>
                    <a:pt x="190126" y="93979"/>
                  </a:lnTo>
                  <a:lnTo>
                    <a:pt x="58151" y="93979"/>
                  </a:lnTo>
                  <a:lnTo>
                    <a:pt x="58151" y="104139"/>
                  </a:lnTo>
                  <a:close/>
                </a:path>
                <a:path w="346709" h="295910">
                  <a:moveTo>
                    <a:pt x="246610" y="104139"/>
                  </a:moveTo>
                  <a:lnTo>
                    <a:pt x="190126" y="104139"/>
                  </a:lnTo>
                  <a:lnTo>
                    <a:pt x="200437" y="100329"/>
                  </a:lnTo>
                  <a:lnTo>
                    <a:pt x="206623" y="95249"/>
                  </a:lnTo>
                  <a:lnTo>
                    <a:pt x="206623" y="82549"/>
                  </a:lnTo>
                  <a:lnTo>
                    <a:pt x="232411" y="82549"/>
                  </a:lnTo>
                  <a:lnTo>
                    <a:pt x="238232" y="87629"/>
                  </a:lnTo>
                  <a:lnTo>
                    <a:pt x="243380" y="95249"/>
                  </a:lnTo>
                  <a:lnTo>
                    <a:pt x="246441" y="102869"/>
                  </a:lnTo>
                  <a:lnTo>
                    <a:pt x="246610" y="104139"/>
                  </a:lnTo>
                  <a:close/>
                </a:path>
                <a:path w="346709" h="295910">
                  <a:moveTo>
                    <a:pt x="91145" y="111759"/>
                  </a:moveTo>
                  <a:lnTo>
                    <a:pt x="74648" y="111759"/>
                  </a:lnTo>
                  <a:lnTo>
                    <a:pt x="74648" y="96519"/>
                  </a:lnTo>
                  <a:lnTo>
                    <a:pt x="68874" y="95249"/>
                  </a:lnTo>
                  <a:lnTo>
                    <a:pt x="58151" y="93979"/>
                  </a:lnTo>
                  <a:lnTo>
                    <a:pt x="168268" y="93979"/>
                  </a:lnTo>
                  <a:lnTo>
                    <a:pt x="162494" y="95249"/>
                  </a:lnTo>
                  <a:lnTo>
                    <a:pt x="157133" y="96519"/>
                  </a:lnTo>
                  <a:lnTo>
                    <a:pt x="157133" y="97789"/>
                  </a:lnTo>
                  <a:lnTo>
                    <a:pt x="91145" y="97789"/>
                  </a:lnTo>
                  <a:lnTo>
                    <a:pt x="91145" y="111759"/>
                  </a:lnTo>
                  <a:close/>
                </a:path>
                <a:path w="346709" h="295910">
                  <a:moveTo>
                    <a:pt x="247453" y="111759"/>
                  </a:moveTo>
                  <a:lnTo>
                    <a:pt x="157133" y="111759"/>
                  </a:lnTo>
                  <a:lnTo>
                    <a:pt x="168680" y="110489"/>
                  </a:lnTo>
                  <a:lnTo>
                    <a:pt x="173629" y="109219"/>
                  </a:lnTo>
                  <a:lnTo>
                    <a:pt x="173629" y="93979"/>
                  </a:lnTo>
                  <a:lnTo>
                    <a:pt x="190126" y="93979"/>
                  </a:lnTo>
                  <a:lnTo>
                    <a:pt x="190126" y="104139"/>
                  </a:lnTo>
                  <a:lnTo>
                    <a:pt x="246610" y="104139"/>
                  </a:lnTo>
                  <a:lnTo>
                    <a:pt x="247453" y="110489"/>
                  </a:lnTo>
                  <a:lnTo>
                    <a:pt x="247453" y="111759"/>
                  </a:lnTo>
                  <a:close/>
                </a:path>
                <a:path w="346709" h="295910">
                  <a:moveTo>
                    <a:pt x="124139" y="114299"/>
                  </a:moveTo>
                  <a:lnTo>
                    <a:pt x="107642" y="114299"/>
                  </a:lnTo>
                  <a:lnTo>
                    <a:pt x="107642" y="97789"/>
                  </a:lnTo>
                  <a:lnTo>
                    <a:pt x="124139" y="97789"/>
                  </a:lnTo>
                  <a:lnTo>
                    <a:pt x="124139" y="114299"/>
                  </a:lnTo>
                  <a:close/>
                </a:path>
                <a:path w="346709" h="295910">
                  <a:moveTo>
                    <a:pt x="247453" y="114299"/>
                  </a:moveTo>
                  <a:lnTo>
                    <a:pt x="140636" y="114299"/>
                  </a:lnTo>
                  <a:lnTo>
                    <a:pt x="140636" y="97789"/>
                  </a:lnTo>
                  <a:lnTo>
                    <a:pt x="157133" y="97789"/>
                  </a:lnTo>
                  <a:lnTo>
                    <a:pt x="157133" y="111759"/>
                  </a:lnTo>
                  <a:lnTo>
                    <a:pt x="247453" y="111759"/>
                  </a:lnTo>
                  <a:lnTo>
                    <a:pt x="247453" y="114299"/>
                  </a:lnTo>
                  <a:close/>
                </a:path>
                <a:path w="346709" h="295910">
                  <a:moveTo>
                    <a:pt x="342723" y="189229"/>
                  </a:moveTo>
                  <a:lnTo>
                    <a:pt x="214872" y="189229"/>
                  </a:lnTo>
                  <a:lnTo>
                    <a:pt x="250276" y="186689"/>
                  </a:lnTo>
                  <a:lnTo>
                    <a:pt x="279107" y="181609"/>
                  </a:lnTo>
                  <a:lnTo>
                    <a:pt x="298503" y="173989"/>
                  </a:lnTo>
                  <a:lnTo>
                    <a:pt x="305605" y="163829"/>
                  </a:lnTo>
                  <a:lnTo>
                    <a:pt x="298503" y="154939"/>
                  </a:lnTo>
                  <a:lnTo>
                    <a:pt x="279107" y="147319"/>
                  </a:lnTo>
                  <a:lnTo>
                    <a:pt x="250276" y="140969"/>
                  </a:lnTo>
                  <a:lnTo>
                    <a:pt x="214872" y="139699"/>
                  </a:lnTo>
                  <a:lnTo>
                    <a:pt x="319008" y="139699"/>
                  </a:lnTo>
                  <a:lnTo>
                    <a:pt x="327502" y="151129"/>
                  </a:lnTo>
                  <a:lnTo>
                    <a:pt x="330350" y="163829"/>
                  </a:lnTo>
                  <a:lnTo>
                    <a:pt x="330350" y="176529"/>
                  </a:lnTo>
                  <a:lnTo>
                    <a:pt x="337619" y="182879"/>
                  </a:lnTo>
                  <a:lnTo>
                    <a:pt x="342723" y="189229"/>
                  </a:lnTo>
                  <a:close/>
                </a:path>
                <a:path w="346709" h="295910">
                  <a:moveTo>
                    <a:pt x="74648" y="166369"/>
                  </a:moveTo>
                  <a:lnTo>
                    <a:pt x="58151" y="166369"/>
                  </a:lnTo>
                  <a:lnTo>
                    <a:pt x="58151" y="151129"/>
                  </a:lnTo>
                  <a:lnTo>
                    <a:pt x="51965" y="148589"/>
                  </a:lnTo>
                  <a:lnTo>
                    <a:pt x="46603" y="147319"/>
                  </a:lnTo>
                  <a:lnTo>
                    <a:pt x="41654" y="144779"/>
                  </a:lnTo>
                  <a:lnTo>
                    <a:pt x="162169" y="144779"/>
                  </a:lnTo>
                  <a:lnTo>
                    <a:pt x="150637" y="147319"/>
                  </a:lnTo>
                  <a:lnTo>
                    <a:pt x="131240" y="154939"/>
                  </a:lnTo>
                  <a:lnTo>
                    <a:pt x="74648" y="154939"/>
                  </a:lnTo>
                  <a:lnTo>
                    <a:pt x="74648" y="166369"/>
                  </a:lnTo>
                  <a:close/>
                </a:path>
                <a:path w="346709" h="295910">
                  <a:moveTo>
                    <a:pt x="131240" y="173989"/>
                  </a:moveTo>
                  <a:lnTo>
                    <a:pt x="91145" y="173989"/>
                  </a:lnTo>
                  <a:lnTo>
                    <a:pt x="91145" y="157479"/>
                  </a:lnTo>
                  <a:lnTo>
                    <a:pt x="85371" y="157479"/>
                  </a:lnTo>
                  <a:lnTo>
                    <a:pt x="74648" y="154939"/>
                  </a:lnTo>
                  <a:lnTo>
                    <a:pt x="131240" y="154939"/>
                  </a:lnTo>
                  <a:lnTo>
                    <a:pt x="124139" y="163829"/>
                  </a:lnTo>
                  <a:lnTo>
                    <a:pt x="131240" y="173989"/>
                  </a:lnTo>
                  <a:close/>
                </a:path>
                <a:path w="346709" h="295910">
                  <a:moveTo>
                    <a:pt x="58151" y="210819"/>
                  </a:moveTo>
                  <a:lnTo>
                    <a:pt x="41654" y="210819"/>
                  </a:lnTo>
                  <a:lnTo>
                    <a:pt x="41654" y="195579"/>
                  </a:lnTo>
                  <a:lnTo>
                    <a:pt x="35468" y="194309"/>
                  </a:lnTo>
                  <a:lnTo>
                    <a:pt x="30106" y="193039"/>
                  </a:lnTo>
                  <a:lnTo>
                    <a:pt x="25157" y="190499"/>
                  </a:lnTo>
                  <a:lnTo>
                    <a:pt x="343213" y="190499"/>
                  </a:lnTo>
                  <a:lnTo>
                    <a:pt x="345661" y="196849"/>
                  </a:lnTo>
                  <a:lnTo>
                    <a:pt x="345772" y="198119"/>
                  </a:lnTo>
                  <a:lnTo>
                    <a:pt x="124139" y="198119"/>
                  </a:lnTo>
                  <a:lnTo>
                    <a:pt x="124139" y="200659"/>
                  </a:lnTo>
                  <a:lnTo>
                    <a:pt x="58151" y="200659"/>
                  </a:lnTo>
                  <a:lnTo>
                    <a:pt x="58151" y="210819"/>
                  </a:lnTo>
                  <a:close/>
                </a:path>
                <a:path w="346709" h="295910">
                  <a:moveTo>
                    <a:pt x="157133" y="219709"/>
                  </a:moveTo>
                  <a:lnTo>
                    <a:pt x="140636" y="219709"/>
                  </a:lnTo>
                  <a:lnTo>
                    <a:pt x="140636" y="204469"/>
                  </a:lnTo>
                  <a:lnTo>
                    <a:pt x="134449" y="203199"/>
                  </a:lnTo>
                  <a:lnTo>
                    <a:pt x="129088" y="200659"/>
                  </a:lnTo>
                  <a:lnTo>
                    <a:pt x="124139" y="198119"/>
                  </a:lnTo>
                  <a:lnTo>
                    <a:pt x="305605" y="198119"/>
                  </a:lnTo>
                  <a:lnTo>
                    <a:pt x="300656" y="200659"/>
                  </a:lnTo>
                  <a:lnTo>
                    <a:pt x="294882" y="203199"/>
                  </a:lnTo>
                  <a:lnTo>
                    <a:pt x="289108" y="204469"/>
                  </a:lnTo>
                  <a:lnTo>
                    <a:pt x="289108" y="208279"/>
                  </a:lnTo>
                  <a:lnTo>
                    <a:pt x="157133" y="208279"/>
                  </a:lnTo>
                  <a:lnTo>
                    <a:pt x="157133" y="219709"/>
                  </a:lnTo>
                  <a:close/>
                </a:path>
                <a:path w="346709" h="295910">
                  <a:moveTo>
                    <a:pt x="346435" y="219709"/>
                  </a:moveTo>
                  <a:lnTo>
                    <a:pt x="289108" y="219709"/>
                  </a:lnTo>
                  <a:lnTo>
                    <a:pt x="299418" y="215899"/>
                  </a:lnTo>
                  <a:lnTo>
                    <a:pt x="305605" y="210819"/>
                  </a:lnTo>
                  <a:lnTo>
                    <a:pt x="305605" y="198119"/>
                  </a:lnTo>
                  <a:lnTo>
                    <a:pt x="345772" y="198119"/>
                  </a:lnTo>
                  <a:lnTo>
                    <a:pt x="346324" y="204469"/>
                  </a:lnTo>
                  <a:lnTo>
                    <a:pt x="346435" y="219709"/>
                  </a:lnTo>
                  <a:close/>
                </a:path>
                <a:path w="346709" h="295910">
                  <a:moveTo>
                    <a:pt x="91145" y="219709"/>
                  </a:moveTo>
                  <a:lnTo>
                    <a:pt x="74648" y="219709"/>
                  </a:lnTo>
                  <a:lnTo>
                    <a:pt x="74648" y="203199"/>
                  </a:lnTo>
                  <a:lnTo>
                    <a:pt x="68874" y="201929"/>
                  </a:lnTo>
                  <a:lnTo>
                    <a:pt x="63513" y="200659"/>
                  </a:lnTo>
                  <a:lnTo>
                    <a:pt x="124139" y="200659"/>
                  </a:lnTo>
                  <a:lnTo>
                    <a:pt x="124139" y="204469"/>
                  </a:lnTo>
                  <a:lnTo>
                    <a:pt x="91145" y="204469"/>
                  </a:lnTo>
                  <a:lnTo>
                    <a:pt x="91145" y="219709"/>
                  </a:lnTo>
                  <a:close/>
                </a:path>
                <a:path w="346709" h="295910">
                  <a:moveTo>
                    <a:pt x="157133" y="222249"/>
                  </a:moveTo>
                  <a:lnTo>
                    <a:pt x="103518" y="222249"/>
                  </a:lnTo>
                  <a:lnTo>
                    <a:pt x="100631" y="217169"/>
                  </a:lnTo>
                  <a:lnTo>
                    <a:pt x="99393" y="210819"/>
                  </a:lnTo>
                  <a:lnTo>
                    <a:pt x="99393" y="205739"/>
                  </a:lnTo>
                  <a:lnTo>
                    <a:pt x="96506" y="205739"/>
                  </a:lnTo>
                  <a:lnTo>
                    <a:pt x="94032" y="204469"/>
                  </a:lnTo>
                  <a:lnTo>
                    <a:pt x="124139" y="204469"/>
                  </a:lnTo>
                  <a:lnTo>
                    <a:pt x="124139" y="210819"/>
                  </a:lnTo>
                  <a:lnTo>
                    <a:pt x="130325" y="215899"/>
                  </a:lnTo>
                  <a:lnTo>
                    <a:pt x="140636" y="219709"/>
                  </a:lnTo>
                  <a:lnTo>
                    <a:pt x="157133" y="219709"/>
                  </a:lnTo>
                  <a:lnTo>
                    <a:pt x="157133" y="222249"/>
                  </a:lnTo>
                  <a:close/>
                </a:path>
                <a:path w="346709" h="295910">
                  <a:moveTo>
                    <a:pt x="261476" y="210819"/>
                  </a:moveTo>
                  <a:lnTo>
                    <a:pt x="167856" y="210819"/>
                  </a:lnTo>
                  <a:lnTo>
                    <a:pt x="157133" y="208279"/>
                  </a:lnTo>
                  <a:lnTo>
                    <a:pt x="272611" y="208279"/>
                  </a:lnTo>
                  <a:lnTo>
                    <a:pt x="267249" y="209549"/>
                  </a:lnTo>
                  <a:lnTo>
                    <a:pt x="261476" y="210819"/>
                  </a:lnTo>
                  <a:close/>
                </a:path>
                <a:path w="346709" h="295910">
                  <a:moveTo>
                    <a:pt x="346435" y="227329"/>
                  </a:moveTo>
                  <a:lnTo>
                    <a:pt x="256114" y="227329"/>
                  </a:lnTo>
                  <a:lnTo>
                    <a:pt x="267662" y="226059"/>
                  </a:lnTo>
                  <a:lnTo>
                    <a:pt x="272611" y="224789"/>
                  </a:lnTo>
                  <a:lnTo>
                    <a:pt x="272611" y="208279"/>
                  </a:lnTo>
                  <a:lnTo>
                    <a:pt x="289108" y="208279"/>
                  </a:lnTo>
                  <a:lnTo>
                    <a:pt x="289108" y="219709"/>
                  </a:lnTo>
                  <a:lnTo>
                    <a:pt x="346435" y="219709"/>
                  </a:lnTo>
                  <a:lnTo>
                    <a:pt x="346435" y="227329"/>
                  </a:lnTo>
                  <a:close/>
                </a:path>
                <a:path w="346709" h="295910">
                  <a:moveTo>
                    <a:pt x="190126" y="227329"/>
                  </a:moveTo>
                  <a:lnTo>
                    <a:pt x="173629" y="227329"/>
                  </a:lnTo>
                  <a:lnTo>
                    <a:pt x="173629" y="210819"/>
                  </a:lnTo>
                  <a:lnTo>
                    <a:pt x="256114" y="210819"/>
                  </a:lnTo>
                  <a:lnTo>
                    <a:pt x="256114" y="213359"/>
                  </a:lnTo>
                  <a:lnTo>
                    <a:pt x="190126" y="213359"/>
                  </a:lnTo>
                  <a:lnTo>
                    <a:pt x="190126" y="227329"/>
                  </a:lnTo>
                  <a:close/>
                </a:path>
                <a:path w="346709" h="295910">
                  <a:moveTo>
                    <a:pt x="223120" y="229869"/>
                  </a:moveTo>
                  <a:lnTo>
                    <a:pt x="206623" y="229869"/>
                  </a:lnTo>
                  <a:lnTo>
                    <a:pt x="206623" y="213359"/>
                  </a:lnTo>
                  <a:lnTo>
                    <a:pt x="223120" y="213359"/>
                  </a:lnTo>
                  <a:lnTo>
                    <a:pt x="223120" y="229869"/>
                  </a:lnTo>
                  <a:close/>
                </a:path>
                <a:path w="346709" h="295910">
                  <a:moveTo>
                    <a:pt x="346435" y="229869"/>
                  </a:moveTo>
                  <a:lnTo>
                    <a:pt x="239617" y="229869"/>
                  </a:lnTo>
                  <a:lnTo>
                    <a:pt x="239617" y="213359"/>
                  </a:lnTo>
                  <a:lnTo>
                    <a:pt x="256114" y="213359"/>
                  </a:lnTo>
                  <a:lnTo>
                    <a:pt x="256114" y="227329"/>
                  </a:lnTo>
                  <a:lnTo>
                    <a:pt x="346435" y="227329"/>
                  </a:lnTo>
                  <a:lnTo>
                    <a:pt x="346435" y="229869"/>
                  </a:lnTo>
                  <a:close/>
                </a:path>
                <a:path w="346709" h="295910">
                  <a:moveTo>
                    <a:pt x="339535" y="260349"/>
                  </a:moveTo>
                  <a:lnTo>
                    <a:pt x="305605" y="260349"/>
                  </a:lnTo>
                  <a:lnTo>
                    <a:pt x="315915" y="257809"/>
                  </a:lnTo>
                  <a:lnTo>
                    <a:pt x="322102" y="252729"/>
                  </a:lnTo>
                  <a:lnTo>
                    <a:pt x="322102" y="240029"/>
                  </a:lnTo>
                  <a:lnTo>
                    <a:pt x="346435" y="240029"/>
                  </a:lnTo>
                  <a:lnTo>
                    <a:pt x="346435" y="246379"/>
                  </a:lnTo>
                  <a:lnTo>
                    <a:pt x="339535" y="260349"/>
                  </a:lnTo>
                  <a:close/>
                </a:path>
                <a:path w="346709" h="295910">
                  <a:moveTo>
                    <a:pt x="230956" y="295909"/>
                  </a:moveTo>
                  <a:lnTo>
                    <a:pt x="211527" y="295909"/>
                  </a:lnTo>
                  <a:lnTo>
                    <a:pt x="193065" y="294639"/>
                  </a:lnTo>
                  <a:lnTo>
                    <a:pt x="140881" y="280669"/>
                  </a:lnTo>
                  <a:lnTo>
                    <a:pt x="115478" y="246379"/>
                  </a:lnTo>
                  <a:lnTo>
                    <a:pt x="140636" y="246379"/>
                  </a:lnTo>
                  <a:lnTo>
                    <a:pt x="140636" y="251459"/>
                  </a:lnTo>
                  <a:lnTo>
                    <a:pt x="146822" y="256539"/>
                  </a:lnTo>
                  <a:lnTo>
                    <a:pt x="157133" y="260349"/>
                  </a:lnTo>
                  <a:lnTo>
                    <a:pt x="173629" y="260349"/>
                  </a:lnTo>
                  <a:lnTo>
                    <a:pt x="173629" y="265429"/>
                  </a:lnTo>
                  <a:lnTo>
                    <a:pt x="178579" y="266699"/>
                  </a:lnTo>
                  <a:lnTo>
                    <a:pt x="190126" y="269239"/>
                  </a:lnTo>
                  <a:lnTo>
                    <a:pt x="206623" y="269239"/>
                  </a:lnTo>
                  <a:lnTo>
                    <a:pt x="206623" y="270509"/>
                  </a:lnTo>
                  <a:lnTo>
                    <a:pt x="217346" y="271779"/>
                  </a:lnTo>
                  <a:lnTo>
                    <a:pt x="333890" y="271779"/>
                  </a:lnTo>
                  <a:lnTo>
                    <a:pt x="333263" y="273049"/>
                  </a:lnTo>
                  <a:lnTo>
                    <a:pt x="301687" y="288289"/>
                  </a:lnTo>
                  <a:lnTo>
                    <a:pt x="263615" y="294639"/>
                  </a:lnTo>
                  <a:lnTo>
                    <a:pt x="230956" y="295909"/>
                  </a:lnTo>
                  <a:close/>
                </a:path>
                <a:path w="346709" h="295910">
                  <a:moveTo>
                    <a:pt x="335145" y="269239"/>
                  </a:moveTo>
                  <a:lnTo>
                    <a:pt x="272611" y="269239"/>
                  </a:lnTo>
                  <a:lnTo>
                    <a:pt x="284159" y="266699"/>
                  </a:lnTo>
                  <a:lnTo>
                    <a:pt x="289108" y="265429"/>
                  </a:lnTo>
                  <a:lnTo>
                    <a:pt x="289108" y="250189"/>
                  </a:lnTo>
                  <a:lnTo>
                    <a:pt x="305605" y="250189"/>
                  </a:lnTo>
                  <a:lnTo>
                    <a:pt x="305605" y="260349"/>
                  </a:lnTo>
                  <a:lnTo>
                    <a:pt x="339535" y="260349"/>
                  </a:lnTo>
                  <a:lnTo>
                    <a:pt x="335145" y="269239"/>
                  </a:lnTo>
                  <a:close/>
                </a:path>
                <a:path w="346709" h="295910">
                  <a:moveTo>
                    <a:pt x="333890" y="271779"/>
                  </a:moveTo>
                  <a:lnTo>
                    <a:pt x="245391" y="271779"/>
                  </a:lnTo>
                  <a:lnTo>
                    <a:pt x="256114" y="270509"/>
                  </a:lnTo>
                  <a:lnTo>
                    <a:pt x="256114" y="253999"/>
                  </a:lnTo>
                  <a:lnTo>
                    <a:pt x="178991" y="253999"/>
                  </a:lnTo>
                  <a:lnTo>
                    <a:pt x="173629" y="252729"/>
                  </a:lnTo>
                  <a:lnTo>
                    <a:pt x="272611" y="252729"/>
                  </a:lnTo>
                  <a:lnTo>
                    <a:pt x="272611" y="269239"/>
                  </a:lnTo>
                  <a:lnTo>
                    <a:pt x="335145" y="269239"/>
                  </a:lnTo>
                  <a:lnTo>
                    <a:pt x="333890" y="271779"/>
                  </a:lnTo>
                  <a:close/>
                </a:path>
                <a:path w="346709" h="295910">
                  <a:moveTo>
                    <a:pt x="206623" y="269239"/>
                  </a:moveTo>
                  <a:lnTo>
                    <a:pt x="190126" y="269239"/>
                  </a:lnTo>
                  <a:lnTo>
                    <a:pt x="190126" y="253999"/>
                  </a:lnTo>
                  <a:lnTo>
                    <a:pt x="256114" y="253999"/>
                  </a:lnTo>
                  <a:lnTo>
                    <a:pt x="244566" y="255269"/>
                  </a:lnTo>
                  <a:lnTo>
                    <a:pt x="206623" y="255269"/>
                  </a:lnTo>
                  <a:lnTo>
                    <a:pt x="206623" y="269239"/>
                  </a:lnTo>
                  <a:close/>
                </a:path>
                <a:path w="346709" h="295910">
                  <a:moveTo>
                    <a:pt x="239617" y="271779"/>
                  </a:moveTo>
                  <a:lnTo>
                    <a:pt x="223120" y="271779"/>
                  </a:lnTo>
                  <a:lnTo>
                    <a:pt x="223120" y="255269"/>
                  </a:lnTo>
                  <a:lnTo>
                    <a:pt x="239617" y="255269"/>
                  </a:lnTo>
                  <a:lnTo>
                    <a:pt x="239617" y="271779"/>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34" name="object 34"/>
            <p:cNvSpPr/>
            <p:nvPr/>
          </p:nvSpPr>
          <p:spPr>
            <a:xfrm>
              <a:off x="889193" y="4763737"/>
              <a:ext cx="346710" cy="297180"/>
            </a:xfrm>
            <a:custGeom>
              <a:avLst/>
              <a:gdLst/>
              <a:ahLst/>
              <a:cxnLst/>
              <a:rect l="l" t="t" r="r" b="b"/>
              <a:pathLst>
                <a:path w="346709" h="297179">
                  <a:moveTo>
                    <a:pt x="322102" y="247498"/>
                  </a:moveTo>
                  <a:lnTo>
                    <a:pt x="322102" y="252861"/>
                  </a:lnTo>
                  <a:lnTo>
                    <a:pt x="315915" y="257811"/>
                  </a:lnTo>
                  <a:lnTo>
                    <a:pt x="305605" y="261523"/>
                  </a:lnTo>
                  <a:lnTo>
                    <a:pt x="305605" y="246673"/>
                  </a:lnTo>
                  <a:lnTo>
                    <a:pt x="311379" y="245023"/>
                  </a:lnTo>
                  <a:lnTo>
                    <a:pt x="317153" y="242548"/>
                  </a:lnTo>
                  <a:lnTo>
                    <a:pt x="322102" y="240074"/>
                  </a:lnTo>
                  <a:lnTo>
                    <a:pt x="322102" y="247498"/>
                  </a:lnTo>
                  <a:close/>
                </a:path>
                <a:path w="346709" h="297179">
                  <a:moveTo>
                    <a:pt x="289108" y="220274"/>
                  </a:moveTo>
                  <a:lnTo>
                    <a:pt x="289108" y="205424"/>
                  </a:lnTo>
                  <a:lnTo>
                    <a:pt x="294882" y="203774"/>
                  </a:lnTo>
                  <a:lnTo>
                    <a:pt x="300656" y="201299"/>
                  </a:lnTo>
                  <a:lnTo>
                    <a:pt x="305605" y="198824"/>
                  </a:lnTo>
                  <a:lnTo>
                    <a:pt x="305605" y="206249"/>
                  </a:lnTo>
                  <a:lnTo>
                    <a:pt x="305605" y="211611"/>
                  </a:lnTo>
                  <a:lnTo>
                    <a:pt x="299418" y="216561"/>
                  </a:lnTo>
                  <a:lnTo>
                    <a:pt x="289108" y="220274"/>
                  </a:lnTo>
                  <a:close/>
                </a:path>
                <a:path w="346709" h="297179">
                  <a:moveTo>
                    <a:pt x="289108" y="266473"/>
                  </a:moveTo>
                  <a:lnTo>
                    <a:pt x="284159" y="267711"/>
                  </a:lnTo>
                  <a:lnTo>
                    <a:pt x="278385" y="268536"/>
                  </a:lnTo>
                  <a:lnTo>
                    <a:pt x="272611" y="269361"/>
                  </a:lnTo>
                  <a:lnTo>
                    <a:pt x="272611" y="253273"/>
                  </a:lnTo>
                  <a:lnTo>
                    <a:pt x="277972" y="252448"/>
                  </a:lnTo>
                  <a:lnTo>
                    <a:pt x="283746" y="251623"/>
                  </a:lnTo>
                  <a:lnTo>
                    <a:pt x="289108" y="250798"/>
                  </a:lnTo>
                  <a:lnTo>
                    <a:pt x="289108" y="266473"/>
                  </a:lnTo>
                  <a:close/>
                </a:path>
                <a:path w="346709" h="297179">
                  <a:moveTo>
                    <a:pt x="256114" y="212024"/>
                  </a:moveTo>
                  <a:lnTo>
                    <a:pt x="261475" y="211199"/>
                  </a:lnTo>
                  <a:lnTo>
                    <a:pt x="267249" y="210374"/>
                  </a:lnTo>
                  <a:lnTo>
                    <a:pt x="272611" y="209549"/>
                  </a:lnTo>
                  <a:lnTo>
                    <a:pt x="272611" y="225224"/>
                  </a:lnTo>
                  <a:lnTo>
                    <a:pt x="267662" y="226461"/>
                  </a:lnTo>
                  <a:lnTo>
                    <a:pt x="261888" y="227286"/>
                  </a:lnTo>
                  <a:lnTo>
                    <a:pt x="256114" y="228111"/>
                  </a:lnTo>
                  <a:lnTo>
                    <a:pt x="256114" y="212024"/>
                  </a:lnTo>
                  <a:close/>
                </a:path>
                <a:path w="346709" h="297179">
                  <a:moveTo>
                    <a:pt x="256114" y="271423"/>
                  </a:moveTo>
                  <a:lnTo>
                    <a:pt x="250753" y="271836"/>
                  </a:lnTo>
                  <a:lnTo>
                    <a:pt x="245391" y="272248"/>
                  </a:lnTo>
                  <a:lnTo>
                    <a:pt x="239617" y="272248"/>
                  </a:lnTo>
                  <a:lnTo>
                    <a:pt x="239617" y="255748"/>
                  </a:lnTo>
                  <a:lnTo>
                    <a:pt x="244566" y="255748"/>
                  </a:lnTo>
                  <a:lnTo>
                    <a:pt x="250340" y="255336"/>
                  </a:lnTo>
                  <a:lnTo>
                    <a:pt x="256114" y="254923"/>
                  </a:lnTo>
                  <a:lnTo>
                    <a:pt x="256114" y="271423"/>
                  </a:lnTo>
                  <a:close/>
                </a:path>
                <a:path w="346709" h="297179">
                  <a:moveTo>
                    <a:pt x="223120" y="230999"/>
                  </a:moveTo>
                  <a:lnTo>
                    <a:pt x="223120" y="214499"/>
                  </a:lnTo>
                  <a:lnTo>
                    <a:pt x="228069" y="214499"/>
                  </a:lnTo>
                  <a:lnTo>
                    <a:pt x="233843" y="214086"/>
                  </a:lnTo>
                  <a:lnTo>
                    <a:pt x="239617" y="213674"/>
                  </a:lnTo>
                  <a:lnTo>
                    <a:pt x="239617" y="230174"/>
                  </a:lnTo>
                  <a:lnTo>
                    <a:pt x="234256" y="230586"/>
                  </a:lnTo>
                  <a:lnTo>
                    <a:pt x="228894" y="230586"/>
                  </a:lnTo>
                  <a:lnTo>
                    <a:pt x="223120" y="230999"/>
                  </a:lnTo>
                  <a:close/>
                </a:path>
                <a:path w="346709" h="297179">
                  <a:moveTo>
                    <a:pt x="223120" y="272248"/>
                  </a:moveTo>
                  <a:lnTo>
                    <a:pt x="217346" y="272248"/>
                  </a:lnTo>
                  <a:lnTo>
                    <a:pt x="211985" y="271836"/>
                  </a:lnTo>
                  <a:lnTo>
                    <a:pt x="206623" y="271423"/>
                  </a:lnTo>
                  <a:lnTo>
                    <a:pt x="206623" y="255748"/>
                  </a:lnTo>
                  <a:lnTo>
                    <a:pt x="214872" y="255748"/>
                  </a:lnTo>
                  <a:lnTo>
                    <a:pt x="223120" y="255748"/>
                  </a:lnTo>
                  <a:lnTo>
                    <a:pt x="223120" y="272248"/>
                  </a:lnTo>
                  <a:close/>
                </a:path>
                <a:path w="346709" h="297179">
                  <a:moveTo>
                    <a:pt x="190126" y="213674"/>
                  </a:moveTo>
                  <a:lnTo>
                    <a:pt x="195488" y="214086"/>
                  </a:lnTo>
                  <a:lnTo>
                    <a:pt x="200849" y="214499"/>
                  </a:lnTo>
                  <a:lnTo>
                    <a:pt x="206623" y="214499"/>
                  </a:lnTo>
                  <a:lnTo>
                    <a:pt x="206623" y="230999"/>
                  </a:lnTo>
                  <a:lnTo>
                    <a:pt x="200849" y="230999"/>
                  </a:lnTo>
                  <a:lnTo>
                    <a:pt x="195488" y="230586"/>
                  </a:lnTo>
                  <a:lnTo>
                    <a:pt x="190126" y="230174"/>
                  </a:lnTo>
                  <a:lnTo>
                    <a:pt x="190126" y="213674"/>
                  </a:lnTo>
                  <a:close/>
                </a:path>
                <a:path w="346709" h="297179">
                  <a:moveTo>
                    <a:pt x="190126" y="269361"/>
                  </a:moveTo>
                  <a:lnTo>
                    <a:pt x="184352" y="268536"/>
                  </a:lnTo>
                  <a:lnTo>
                    <a:pt x="178579" y="267711"/>
                  </a:lnTo>
                  <a:lnTo>
                    <a:pt x="173629" y="266473"/>
                  </a:lnTo>
                  <a:lnTo>
                    <a:pt x="173629" y="253273"/>
                  </a:lnTo>
                  <a:lnTo>
                    <a:pt x="178991" y="254098"/>
                  </a:lnTo>
                  <a:lnTo>
                    <a:pt x="184352" y="254511"/>
                  </a:lnTo>
                  <a:lnTo>
                    <a:pt x="190126" y="254923"/>
                  </a:lnTo>
                  <a:lnTo>
                    <a:pt x="190126" y="269361"/>
                  </a:lnTo>
                  <a:close/>
                </a:path>
                <a:path w="346709" h="297179">
                  <a:moveTo>
                    <a:pt x="157133" y="225224"/>
                  </a:moveTo>
                  <a:lnTo>
                    <a:pt x="157133" y="209136"/>
                  </a:lnTo>
                  <a:lnTo>
                    <a:pt x="162494" y="209961"/>
                  </a:lnTo>
                  <a:lnTo>
                    <a:pt x="167856" y="211199"/>
                  </a:lnTo>
                  <a:lnTo>
                    <a:pt x="173629" y="211611"/>
                  </a:lnTo>
                  <a:lnTo>
                    <a:pt x="173629" y="228111"/>
                  </a:lnTo>
                  <a:lnTo>
                    <a:pt x="167856" y="227286"/>
                  </a:lnTo>
                  <a:lnTo>
                    <a:pt x="162082" y="226461"/>
                  </a:lnTo>
                  <a:lnTo>
                    <a:pt x="157133" y="225224"/>
                  </a:lnTo>
                  <a:close/>
                </a:path>
                <a:path w="346709" h="297179">
                  <a:moveTo>
                    <a:pt x="157133" y="261523"/>
                  </a:moveTo>
                  <a:lnTo>
                    <a:pt x="146822" y="257398"/>
                  </a:lnTo>
                  <a:lnTo>
                    <a:pt x="140636" y="252448"/>
                  </a:lnTo>
                  <a:lnTo>
                    <a:pt x="140636" y="247498"/>
                  </a:lnTo>
                  <a:lnTo>
                    <a:pt x="140636" y="246673"/>
                  </a:lnTo>
                  <a:lnTo>
                    <a:pt x="141048" y="246673"/>
                  </a:lnTo>
                  <a:lnTo>
                    <a:pt x="142285" y="247086"/>
                  </a:lnTo>
                  <a:lnTo>
                    <a:pt x="143110" y="247498"/>
                  </a:lnTo>
                  <a:lnTo>
                    <a:pt x="144347" y="247498"/>
                  </a:lnTo>
                  <a:lnTo>
                    <a:pt x="148472" y="248736"/>
                  </a:lnTo>
                  <a:lnTo>
                    <a:pt x="152596" y="249561"/>
                  </a:lnTo>
                  <a:lnTo>
                    <a:pt x="157133" y="250386"/>
                  </a:lnTo>
                  <a:lnTo>
                    <a:pt x="157133" y="261523"/>
                  </a:lnTo>
                  <a:close/>
                </a:path>
                <a:path w="346709" h="297179">
                  <a:moveTo>
                    <a:pt x="91145" y="205424"/>
                  </a:moveTo>
                  <a:lnTo>
                    <a:pt x="94032" y="205424"/>
                  </a:lnTo>
                  <a:lnTo>
                    <a:pt x="96506" y="205836"/>
                  </a:lnTo>
                  <a:lnTo>
                    <a:pt x="99393" y="205836"/>
                  </a:lnTo>
                  <a:lnTo>
                    <a:pt x="99393" y="206249"/>
                  </a:lnTo>
                  <a:lnTo>
                    <a:pt x="99393" y="212024"/>
                  </a:lnTo>
                  <a:lnTo>
                    <a:pt x="100631" y="217799"/>
                  </a:lnTo>
                  <a:lnTo>
                    <a:pt x="103518" y="222336"/>
                  </a:lnTo>
                  <a:lnTo>
                    <a:pt x="99393" y="222336"/>
                  </a:lnTo>
                  <a:lnTo>
                    <a:pt x="95269" y="221924"/>
                  </a:lnTo>
                  <a:lnTo>
                    <a:pt x="91145" y="221511"/>
                  </a:lnTo>
                  <a:lnTo>
                    <a:pt x="91145" y="205424"/>
                  </a:lnTo>
                  <a:close/>
                </a:path>
                <a:path w="346709" h="297179">
                  <a:moveTo>
                    <a:pt x="74648" y="155924"/>
                  </a:moveTo>
                  <a:lnTo>
                    <a:pt x="80010" y="156749"/>
                  </a:lnTo>
                  <a:lnTo>
                    <a:pt x="85371" y="157986"/>
                  </a:lnTo>
                  <a:lnTo>
                    <a:pt x="91145" y="158399"/>
                  </a:lnTo>
                  <a:lnTo>
                    <a:pt x="91145" y="174899"/>
                  </a:lnTo>
                  <a:lnTo>
                    <a:pt x="85371" y="174074"/>
                  </a:lnTo>
                  <a:lnTo>
                    <a:pt x="79597" y="173249"/>
                  </a:lnTo>
                  <a:lnTo>
                    <a:pt x="74648" y="172011"/>
                  </a:lnTo>
                  <a:lnTo>
                    <a:pt x="74648" y="155924"/>
                  </a:lnTo>
                  <a:close/>
                </a:path>
                <a:path w="346709" h="297179">
                  <a:moveTo>
                    <a:pt x="74648" y="219861"/>
                  </a:moveTo>
                  <a:lnTo>
                    <a:pt x="68874" y="219036"/>
                  </a:lnTo>
                  <a:lnTo>
                    <a:pt x="63100" y="218211"/>
                  </a:lnTo>
                  <a:lnTo>
                    <a:pt x="58151" y="216974"/>
                  </a:lnTo>
                  <a:lnTo>
                    <a:pt x="58151" y="200886"/>
                  </a:lnTo>
                  <a:lnTo>
                    <a:pt x="63513" y="201711"/>
                  </a:lnTo>
                  <a:lnTo>
                    <a:pt x="68874" y="202949"/>
                  </a:lnTo>
                  <a:lnTo>
                    <a:pt x="74648" y="203361"/>
                  </a:lnTo>
                  <a:lnTo>
                    <a:pt x="74648" y="219861"/>
                  </a:lnTo>
                  <a:close/>
                </a:path>
                <a:path w="346709" h="297179">
                  <a:moveTo>
                    <a:pt x="41654" y="152624"/>
                  </a:moveTo>
                  <a:lnTo>
                    <a:pt x="41654" y="145199"/>
                  </a:lnTo>
                  <a:lnTo>
                    <a:pt x="46603" y="147674"/>
                  </a:lnTo>
                  <a:lnTo>
                    <a:pt x="51965" y="149736"/>
                  </a:lnTo>
                  <a:lnTo>
                    <a:pt x="58151" y="151386"/>
                  </a:lnTo>
                  <a:lnTo>
                    <a:pt x="58151" y="166649"/>
                  </a:lnTo>
                  <a:lnTo>
                    <a:pt x="47841" y="162936"/>
                  </a:lnTo>
                  <a:lnTo>
                    <a:pt x="41654" y="157986"/>
                  </a:lnTo>
                  <a:lnTo>
                    <a:pt x="41654" y="152624"/>
                  </a:lnTo>
                  <a:close/>
                </a:path>
                <a:path w="346709" h="297179">
                  <a:moveTo>
                    <a:pt x="41654" y="212024"/>
                  </a:moveTo>
                  <a:lnTo>
                    <a:pt x="31344" y="207899"/>
                  </a:lnTo>
                  <a:lnTo>
                    <a:pt x="25157" y="202949"/>
                  </a:lnTo>
                  <a:lnTo>
                    <a:pt x="25157" y="197999"/>
                  </a:lnTo>
                  <a:lnTo>
                    <a:pt x="25157" y="190574"/>
                  </a:lnTo>
                  <a:lnTo>
                    <a:pt x="30106" y="193049"/>
                  </a:lnTo>
                  <a:lnTo>
                    <a:pt x="35468" y="195111"/>
                  </a:lnTo>
                  <a:lnTo>
                    <a:pt x="41654" y="196761"/>
                  </a:lnTo>
                  <a:lnTo>
                    <a:pt x="41654" y="212024"/>
                  </a:lnTo>
                  <a:close/>
                </a:path>
                <a:path w="346709" h="297179">
                  <a:moveTo>
                    <a:pt x="25157" y="83324"/>
                  </a:moveTo>
                  <a:lnTo>
                    <a:pt x="30106" y="85799"/>
                  </a:lnTo>
                  <a:lnTo>
                    <a:pt x="35468" y="87862"/>
                  </a:lnTo>
                  <a:lnTo>
                    <a:pt x="41654" y="89512"/>
                  </a:lnTo>
                  <a:lnTo>
                    <a:pt x="41654" y="104774"/>
                  </a:lnTo>
                  <a:lnTo>
                    <a:pt x="31344" y="100649"/>
                  </a:lnTo>
                  <a:lnTo>
                    <a:pt x="25157" y="95699"/>
                  </a:lnTo>
                  <a:lnTo>
                    <a:pt x="25157" y="90749"/>
                  </a:lnTo>
                  <a:lnTo>
                    <a:pt x="25157" y="83324"/>
                  </a:lnTo>
                  <a:close/>
                </a:path>
                <a:path w="346709" h="297179">
                  <a:moveTo>
                    <a:pt x="74648" y="96524"/>
                  </a:moveTo>
                  <a:lnTo>
                    <a:pt x="74648" y="113024"/>
                  </a:lnTo>
                  <a:lnTo>
                    <a:pt x="68874" y="112199"/>
                  </a:lnTo>
                  <a:lnTo>
                    <a:pt x="63100" y="111374"/>
                  </a:lnTo>
                  <a:lnTo>
                    <a:pt x="58151" y="110137"/>
                  </a:lnTo>
                  <a:lnTo>
                    <a:pt x="58151" y="94049"/>
                  </a:lnTo>
                  <a:lnTo>
                    <a:pt x="63513" y="94874"/>
                  </a:lnTo>
                  <a:lnTo>
                    <a:pt x="68874" y="95699"/>
                  </a:lnTo>
                  <a:lnTo>
                    <a:pt x="74648" y="96524"/>
                  </a:lnTo>
                  <a:close/>
                </a:path>
                <a:path w="346709" h="297179">
                  <a:moveTo>
                    <a:pt x="115890" y="24749"/>
                  </a:moveTo>
                  <a:lnTo>
                    <a:pt x="151294" y="26702"/>
                  </a:lnTo>
                  <a:lnTo>
                    <a:pt x="180125" y="32020"/>
                  </a:lnTo>
                  <a:lnTo>
                    <a:pt x="199522" y="39889"/>
                  </a:lnTo>
                  <a:lnTo>
                    <a:pt x="206623" y="49499"/>
                  </a:lnTo>
                  <a:lnTo>
                    <a:pt x="199522" y="59109"/>
                  </a:lnTo>
                  <a:lnTo>
                    <a:pt x="180125" y="66979"/>
                  </a:lnTo>
                  <a:lnTo>
                    <a:pt x="151294" y="72296"/>
                  </a:lnTo>
                  <a:lnTo>
                    <a:pt x="115890" y="74249"/>
                  </a:lnTo>
                  <a:lnTo>
                    <a:pt x="80486" y="72296"/>
                  </a:lnTo>
                  <a:lnTo>
                    <a:pt x="51655" y="66979"/>
                  </a:lnTo>
                  <a:lnTo>
                    <a:pt x="32259" y="59109"/>
                  </a:lnTo>
                  <a:lnTo>
                    <a:pt x="25157" y="49499"/>
                  </a:lnTo>
                  <a:lnTo>
                    <a:pt x="32259" y="39889"/>
                  </a:lnTo>
                  <a:lnTo>
                    <a:pt x="51655" y="32020"/>
                  </a:lnTo>
                  <a:lnTo>
                    <a:pt x="80486" y="26702"/>
                  </a:lnTo>
                  <a:lnTo>
                    <a:pt x="115890" y="24749"/>
                  </a:lnTo>
                  <a:close/>
                </a:path>
                <a:path w="346709" h="297179">
                  <a:moveTo>
                    <a:pt x="140636" y="220274"/>
                  </a:moveTo>
                  <a:lnTo>
                    <a:pt x="130325" y="216149"/>
                  </a:lnTo>
                  <a:lnTo>
                    <a:pt x="124139" y="211199"/>
                  </a:lnTo>
                  <a:lnTo>
                    <a:pt x="124139" y="206249"/>
                  </a:lnTo>
                  <a:lnTo>
                    <a:pt x="124139" y="198824"/>
                  </a:lnTo>
                  <a:lnTo>
                    <a:pt x="129088" y="201299"/>
                  </a:lnTo>
                  <a:lnTo>
                    <a:pt x="134449" y="203361"/>
                  </a:lnTo>
                  <a:lnTo>
                    <a:pt x="140636" y="205011"/>
                  </a:lnTo>
                  <a:lnTo>
                    <a:pt x="140636" y="220274"/>
                  </a:lnTo>
                  <a:close/>
                </a:path>
                <a:path w="346709" h="297179">
                  <a:moveTo>
                    <a:pt x="190126" y="104774"/>
                  </a:moveTo>
                  <a:lnTo>
                    <a:pt x="190126" y="89924"/>
                  </a:lnTo>
                  <a:lnTo>
                    <a:pt x="195900" y="88274"/>
                  </a:lnTo>
                  <a:lnTo>
                    <a:pt x="201674" y="85799"/>
                  </a:lnTo>
                  <a:lnTo>
                    <a:pt x="206623" y="83324"/>
                  </a:lnTo>
                  <a:lnTo>
                    <a:pt x="206623" y="90749"/>
                  </a:lnTo>
                  <a:lnTo>
                    <a:pt x="206623" y="96112"/>
                  </a:lnTo>
                  <a:lnTo>
                    <a:pt x="200437" y="101062"/>
                  </a:lnTo>
                  <a:lnTo>
                    <a:pt x="190126" y="104774"/>
                  </a:lnTo>
                  <a:close/>
                </a:path>
                <a:path w="346709" h="297179">
                  <a:moveTo>
                    <a:pt x="157133" y="112612"/>
                  </a:moveTo>
                  <a:lnTo>
                    <a:pt x="157133" y="96524"/>
                  </a:lnTo>
                  <a:lnTo>
                    <a:pt x="162494" y="95699"/>
                  </a:lnTo>
                  <a:lnTo>
                    <a:pt x="168268" y="94874"/>
                  </a:lnTo>
                  <a:lnTo>
                    <a:pt x="173629" y="94049"/>
                  </a:lnTo>
                  <a:lnTo>
                    <a:pt x="173629" y="109724"/>
                  </a:lnTo>
                  <a:lnTo>
                    <a:pt x="168680" y="110962"/>
                  </a:lnTo>
                  <a:lnTo>
                    <a:pt x="162906" y="111787"/>
                  </a:lnTo>
                  <a:lnTo>
                    <a:pt x="157133" y="112612"/>
                  </a:lnTo>
                  <a:close/>
                </a:path>
                <a:path w="346709" h="297179">
                  <a:moveTo>
                    <a:pt x="124139" y="115499"/>
                  </a:moveTo>
                  <a:lnTo>
                    <a:pt x="124139" y="98999"/>
                  </a:lnTo>
                  <a:lnTo>
                    <a:pt x="129088" y="98999"/>
                  </a:lnTo>
                  <a:lnTo>
                    <a:pt x="134862" y="98587"/>
                  </a:lnTo>
                  <a:lnTo>
                    <a:pt x="140636" y="98174"/>
                  </a:lnTo>
                  <a:lnTo>
                    <a:pt x="140636" y="114674"/>
                  </a:lnTo>
                  <a:lnTo>
                    <a:pt x="135274" y="115087"/>
                  </a:lnTo>
                  <a:lnTo>
                    <a:pt x="129913" y="115087"/>
                  </a:lnTo>
                  <a:lnTo>
                    <a:pt x="124139" y="115499"/>
                  </a:lnTo>
                  <a:close/>
                </a:path>
                <a:path w="346709" h="297179">
                  <a:moveTo>
                    <a:pt x="91145" y="114674"/>
                  </a:moveTo>
                  <a:lnTo>
                    <a:pt x="91145" y="98174"/>
                  </a:lnTo>
                  <a:lnTo>
                    <a:pt x="96506" y="98587"/>
                  </a:lnTo>
                  <a:lnTo>
                    <a:pt x="101868" y="98999"/>
                  </a:lnTo>
                  <a:lnTo>
                    <a:pt x="107642" y="98999"/>
                  </a:lnTo>
                  <a:lnTo>
                    <a:pt x="107642" y="115499"/>
                  </a:lnTo>
                  <a:lnTo>
                    <a:pt x="101868" y="115087"/>
                  </a:lnTo>
                  <a:lnTo>
                    <a:pt x="96506" y="115087"/>
                  </a:lnTo>
                  <a:lnTo>
                    <a:pt x="91145" y="114674"/>
                  </a:lnTo>
                  <a:close/>
                </a:path>
                <a:path w="346709" h="297179">
                  <a:moveTo>
                    <a:pt x="305605" y="164999"/>
                  </a:moveTo>
                  <a:lnTo>
                    <a:pt x="298503" y="174609"/>
                  </a:lnTo>
                  <a:lnTo>
                    <a:pt x="279107" y="182478"/>
                  </a:lnTo>
                  <a:lnTo>
                    <a:pt x="250276" y="187796"/>
                  </a:lnTo>
                  <a:lnTo>
                    <a:pt x="214872" y="189749"/>
                  </a:lnTo>
                  <a:lnTo>
                    <a:pt x="179468" y="187796"/>
                  </a:lnTo>
                  <a:lnTo>
                    <a:pt x="150637" y="182478"/>
                  </a:lnTo>
                  <a:lnTo>
                    <a:pt x="131240" y="174609"/>
                  </a:lnTo>
                  <a:lnTo>
                    <a:pt x="124139" y="164999"/>
                  </a:lnTo>
                  <a:lnTo>
                    <a:pt x="131240" y="155389"/>
                  </a:lnTo>
                  <a:lnTo>
                    <a:pt x="150637" y="147519"/>
                  </a:lnTo>
                  <a:lnTo>
                    <a:pt x="179468" y="142202"/>
                  </a:lnTo>
                  <a:lnTo>
                    <a:pt x="214872" y="140249"/>
                  </a:lnTo>
                  <a:lnTo>
                    <a:pt x="250276" y="142202"/>
                  </a:lnTo>
                  <a:lnTo>
                    <a:pt x="279107" y="147519"/>
                  </a:lnTo>
                  <a:lnTo>
                    <a:pt x="298503" y="155389"/>
                  </a:lnTo>
                  <a:lnTo>
                    <a:pt x="305605" y="164999"/>
                  </a:lnTo>
                  <a:close/>
                </a:path>
                <a:path w="346709" h="297179">
                  <a:moveTo>
                    <a:pt x="330350" y="177374"/>
                  </a:moveTo>
                  <a:lnTo>
                    <a:pt x="330350" y="164999"/>
                  </a:lnTo>
                  <a:lnTo>
                    <a:pt x="327502" y="151477"/>
                  </a:lnTo>
                  <a:lnTo>
                    <a:pt x="285396" y="123749"/>
                  </a:lnTo>
                  <a:lnTo>
                    <a:pt x="247041" y="117149"/>
                  </a:lnTo>
                  <a:lnTo>
                    <a:pt x="247453" y="115499"/>
                  </a:lnTo>
                  <a:lnTo>
                    <a:pt x="247453" y="113437"/>
                  </a:lnTo>
                  <a:lnTo>
                    <a:pt x="247453" y="111374"/>
                  </a:lnTo>
                  <a:lnTo>
                    <a:pt x="246441" y="103034"/>
                  </a:lnTo>
                  <a:lnTo>
                    <a:pt x="243380" y="95390"/>
                  </a:lnTo>
                  <a:lnTo>
                    <a:pt x="238232" y="88519"/>
                  </a:lnTo>
                  <a:lnTo>
                    <a:pt x="230956" y="82499"/>
                  </a:lnTo>
                  <a:lnTo>
                    <a:pt x="230956" y="49499"/>
                  </a:lnTo>
                  <a:lnTo>
                    <a:pt x="205554" y="15275"/>
                  </a:lnTo>
                  <a:lnTo>
                    <a:pt x="153369" y="2114"/>
                  </a:lnTo>
                  <a:lnTo>
                    <a:pt x="115478" y="0"/>
                  </a:lnTo>
                  <a:lnTo>
                    <a:pt x="82819" y="1469"/>
                  </a:lnTo>
                  <a:lnTo>
                    <a:pt x="44747" y="8043"/>
                  </a:lnTo>
                  <a:lnTo>
                    <a:pt x="13171" y="22970"/>
                  </a:lnTo>
                  <a:lnTo>
                    <a:pt x="0" y="49499"/>
                  </a:lnTo>
                  <a:lnTo>
                    <a:pt x="0" y="90749"/>
                  </a:lnTo>
                  <a:lnTo>
                    <a:pt x="1011" y="99089"/>
                  </a:lnTo>
                  <a:lnTo>
                    <a:pt x="4072" y="106733"/>
                  </a:lnTo>
                  <a:lnTo>
                    <a:pt x="9221" y="113604"/>
                  </a:lnTo>
                  <a:lnTo>
                    <a:pt x="16496" y="119624"/>
                  </a:lnTo>
                  <a:lnTo>
                    <a:pt x="16496" y="127461"/>
                  </a:lnTo>
                  <a:lnTo>
                    <a:pt x="9743" y="133198"/>
                  </a:lnTo>
                  <a:lnTo>
                    <a:pt x="4536" y="139940"/>
                  </a:lnTo>
                  <a:lnTo>
                    <a:pt x="1185" y="147764"/>
                  </a:lnTo>
                  <a:lnTo>
                    <a:pt x="0" y="156749"/>
                  </a:lnTo>
                  <a:lnTo>
                    <a:pt x="0" y="197999"/>
                  </a:lnTo>
                  <a:lnTo>
                    <a:pt x="25402" y="232223"/>
                  </a:lnTo>
                  <a:lnTo>
                    <a:pt x="77587" y="245384"/>
                  </a:lnTo>
                  <a:lnTo>
                    <a:pt x="115478" y="247498"/>
                  </a:lnTo>
                  <a:lnTo>
                    <a:pt x="118326" y="261021"/>
                  </a:lnTo>
                  <a:lnTo>
                    <a:pt x="160432" y="288748"/>
                  </a:lnTo>
                  <a:lnTo>
                    <a:pt x="211527" y="296463"/>
                  </a:lnTo>
                  <a:lnTo>
                    <a:pt x="230956" y="296998"/>
                  </a:lnTo>
                  <a:lnTo>
                    <a:pt x="263615" y="295529"/>
                  </a:lnTo>
                  <a:lnTo>
                    <a:pt x="301687" y="288955"/>
                  </a:lnTo>
                  <a:lnTo>
                    <a:pt x="333263" y="274027"/>
                  </a:lnTo>
                  <a:lnTo>
                    <a:pt x="346435" y="247498"/>
                  </a:lnTo>
                  <a:lnTo>
                    <a:pt x="346435" y="206249"/>
                  </a:lnTo>
                  <a:lnTo>
                    <a:pt x="345661" y="197908"/>
                  </a:lnTo>
                  <a:lnTo>
                    <a:pt x="342723" y="190264"/>
                  </a:lnTo>
                  <a:lnTo>
                    <a:pt x="337619" y="183394"/>
                  </a:lnTo>
                  <a:lnTo>
                    <a:pt x="330350" y="177374"/>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sp>
          <p:nvSpPr>
            <p:cNvPr id="35" name="object 35"/>
            <p:cNvSpPr/>
            <p:nvPr/>
          </p:nvSpPr>
          <p:spPr>
            <a:xfrm>
              <a:off x="852487" y="4710112"/>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grpSp>
        <p:nvGrpSpPr>
          <p:cNvPr id="36" name="object 36" descr="Must comply with Environmental and Historic Preservation.">
            <a:extLst>
              <a:ext uri="{C183D7F6-B498-43B3-948B-1728B52AA6E4}">
                <adec:decorative xmlns:adec="http://schemas.microsoft.com/office/drawing/2017/decorative" val="0"/>
              </a:ext>
            </a:extLst>
          </p:cNvPr>
          <p:cNvGrpSpPr/>
          <p:nvPr/>
        </p:nvGrpSpPr>
        <p:grpSpPr>
          <a:xfrm>
            <a:off x="2152650" y="5448300"/>
            <a:ext cx="7886700" cy="723900"/>
            <a:chOff x="628650" y="5448300"/>
            <a:chExt cx="7886700" cy="723900"/>
          </a:xfrm>
        </p:grpSpPr>
        <p:sp>
          <p:nvSpPr>
            <p:cNvPr id="37" name="object 37"/>
            <p:cNvSpPr/>
            <p:nvPr/>
          </p:nvSpPr>
          <p:spPr>
            <a:xfrm>
              <a:off x="628650" y="5448300"/>
              <a:ext cx="7886700" cy="723900"/>
            </a:xfrm>
            <a:custGeom>
              <a:avLst/>
              <a:gdLst/>
              <a:ahLst/>
              <a:cxnLst/>
              <a:rect l="l" t="t" r="r" b="b"/>
              <a:pathLst>
                <a:path w="7886700" h="723900">
                  <a:moveTo>
                    <a:pt x="7814309" y="0"/>
                  </a:moveTo>
                  <a:lnTo>
                    <a:pt x="72390" y="0"/>
                  </a:lnTo>
                  <a:lnTo>
                    <a:pt x="44212" y="5688"/>
                  </a:lnTo>
                  <a:lnTo>
                    <a:pt x="21202" y="21202"/>
                  </a:lnTo>
                  <a:lnTo>
                    <a:pt x="5688" y="44212"/>
                  </a:lnTo>
                  <a:lnTo>
                    <a:pt x="0" y="72390"/>
                  </a:lnTo>
                  <a:lnTo>
                    <a:pt x="0" y="651510"/>
                  </a:lnTo>
                  <a:lnTo>
                    <a:pt x="5688" y="679687"/>
                  </a:lnTo>
                  <a:lnTo>
                    <a:pt x="21202" y="702697"/>
                  </a:lnTo>
                  <a:lnTo>
                    <a:pt x="44212" y="718211"/>
                  </a:lnTo>
                  <a:lnTo>
                    <a:pt x="72390" y="723900"/>
                  </a:lnTo>
                  <a:lnTo>
                    <a:pt x="7814309" y="723900"/>
                  </a:lnTo>
                  <a:lnTo>
                    <a:pt x="7842487" y="718211"/>
                  </a:lnTo>
                  <a:lnTo>
                    <a:pt x="7865497" y="702697"/>
                  </a:lnTo>
                  <a:lnTo>
                    <a:pt x="7881011" y="679687"/>
                  </a:lnTo>
                  <a:lnTo>
                    <a:pt x="7886700" y="651510"/>
                  </a:lnTo>
                  <a:lnTo>
                    <a:pt x="7886700" y="72390"/>
                  </a:lnTo>
                  <a:lnTo>
                    <a:pt x="7881011" y="44212"/>
                  </a:lnTo>
                  <a:lnTo>
                    <a:pt x="7865497" y="21202"/>
                  </a:lnTo>
                  <a:lnTo>
                    <a:pt x="7842487" y="5688"/>
                  </a:lnTo>
                  <a:lnTo>
                    <a:pt x="7814309" y="0"/>
                  </a:lnTo>
                  <a:close/>
                </a:path>
              </a:pathLst>
            </a:custGeom>
            <a:solidFill>
              <a:srgbClr val="CFD4EA"/>
            </a:solidFill>
          </p:spPr>
          <p:txBody>
            <a:bodyPr wrap="square" lIns="0" tIns="0" rIns="0" bIns="0" rtlCol="0"/>
            <a:lstStyle/>
            <a:p>
              <a:endParaRPr>
                <a:solidFill>
                  <a:prstClr val="black"/>
                </a:solidFill>
                <a:latin typeface="Calibri" panose="020F0502020204030204"/>
              </a:endParaRPr>
            </a:p>
          </p:txBody>
        </p:sp>
        <p:sp>
          <p:nvSpPr>
            <p:cNvPr id="38" name="object 38"/>
            <p:cNvSpPr/>
            <p:nvPr/>
          </p:nvSpPr>
          <p:spPr>
            <a:xfrm>
              <a:off x="883419" y="5643862"/>
              <a:ext cx="342900" cy="351155"/>
            </a:xfrm>
            <a:custGeom>
              <a:avLst/>
              <a:gdLst/>
              <a:ahLst/>
              <a:cxnLst/>
              <a:rect l="l" t="t" r="r" b="b"/>
              <a:pathLst>
                <a:path w="342900" h="351154">
                  <a:moveTo>
                    <a:pt x="267923" y="35474"/>
                  </a:moveTo>
                  <a:lnTo>
                    <a:pt x="113828" y="35474"/>
                  </a:lnTo>
                  <a:lnTo>
                    <a:pt x="121265" y="21230"/>
                  </a:lnTo>
                  <a:lnTo>
                    <a:pt x="132490" y="10003"/>
                  </a:lnTo>
                  <a:lnTo>
                    <a:pt x="146654" y="2642"/>
                  </a:lnTo>
                  <a:lnTo>
                    <a:pt x="162906" y="0"/>
                  </a:lnTo>
                  <a:lnTo>
                    <a:pt x="175692" y="1566"/>
                  </a:lnTo>
                  <a:lnTo>
                    <a:pt x="187239" y="6032"/>
                  </a:lnTo>
                  <a:lnTo>
                    <a:pt x="197241" y="13051"/>
                  </a:lnTo>
                  <a:lnTo>
                    <a:pt x="205386" y="22274"/>
                  </a:lnTo>
                  <a:lnTo>
                    <a:pt x="251512" y="22274"/>
                  </a:lnTo>
                  <a:lnTo>
                    <a:pt x="265290" y="31556"/>
                  </a:lnTo>
                  <a:lnTo>
                    <a:pt x="267923" y="35474"/>
                  </a:lnTo>
                  <a:close/>
                </a:path>
                <a:path w="342900" h="351154">
                  <a:moveTo>
                    <a:pt x="251512" y="22274"/>
                  </a:moveTo>
                  <a:lnTo>
                    <a:pt x="205386" y="22274"/>
                  </a:lnTo>
                  <a:lnTo>
                    <a:pt x="212397" y="18562"/>
                  </a:lnTo>
                  <a:lnTo>
                    <a:pt x="220233" y="16499"/>
                  </a:lnTo>
                  <a:lnTo>
                    <a:pt x="228894" y="16499"/>
                  </a:lnTo>
                  <a:lnTo>
                    <a:pt x="248948" y="20547"/>
                  </a:lnTo>
                  <a:lnTo>
                    <a:pt x="251512" y="22274"/>
                  </a:lnTo>
                  <a:close/>
                </a:path>
                <a:path w="342900" h="351154">
                  <a:moveTo>
                    <a:pt x="66812" y="230999"/>
                  </a:moveTo>
                  <a:lnTo>
                    <a:pt x="61863" y="230999"/>
                  </a:lnTo>
                  <a:lnTo>
                    <a:pt x="37756" y="226145"/>
                  </a:lnTo>
                  <a:lnTo>
                    <a:pt x="18095" y="212900"/>
                  </a:lnTo>
                  <a:lnTo>
                    <a:pt x="4852" y="193236"/>
                  </a:lnTo>
                  <a:lnTo>
                    <a:pt x="0" y="169124"/>
                  </a:lnTo>
                  <a:lnTo>
                    <a:pt x="3447" y="148583"/>
                  </a:lnTo>
                  <a:lnTo>
                    <a:pt x="13042" y="131019"/>
                  </a:lnTo>
                  <a:lnTo>
                    <a:pt x="27664" y="117555"/>
                  </a:lnTo>
                  <a:lnTo>
                    <a:pt x="46191" y="109312"/>
                  </a:lnTo>
                  <a:lnTo>
                    <a:pt x="42337" y="102828"/>
                  </a:lnTo>
                  <a:lnTo>
                    <a:pt x="39489" y="95802"/>
                  </a:lnTo>
                  <a:lnTo>
                    <a:pt x="37723" y="88313"/>
                  </a:lnTo>
                  <a:lnTo>
                    <a:pt x="37118" y="80437"/>
                  </a:lnTo>
                  <a:lnTo>
                    <a:pt x="41171" y="60373"/>
                  </a:lnTo>
                  <a:lnTo>
                    <a:pt x="52223" y="43982"/>
                  </a:lnTo>
                  <a:lnTo>
                    <a:pt x="68610" y="32928"/>
                  </a:lnTo>
                  <a:lnTo>
                    <a:pt x="88670" y="28874"/>
                  </a:lnTo>
                  <a:lnTo>
                    <a:pt x="95385" y="29326"/>
                  </a:lnTo>
                  <a:lnTo>
                    <a:pt x="101868" y="30628"/>
                  </a:lnTo>
                  <a:lnTo>
                    <a:pt x="108041" y="32703"/>
                  </a:lnTo>
                  <a:lnTo>
                    <a:pt x="113828" y="35474"/>
                  </a:lnTo>
                  <a:lnTo>
                    <a:pt x="267923" y="35474"/>
                  </a:lnTo>
                  <a:lnTo>
                    <a:pt x="276220" y="47824"/>
                  </a:lnTo>
                  <a:lnTo>
                    <a:pt x="280035" y="67649"/>
                  </a:lnTo>
                  <a:lnTo>
                    <a:pt x="280035" y="71362"/>
                  </a:lnTo>
                  <a:lnTo>
                    <a:pt x="290371" y="78819"/>
                  </a:lnTo>
                  <a:lnTo>
                    <a:pt x="299006" y="88016"/>
                  </a:lnTo>
                  <a:lnTo>
                    <a:pt x="305785" y="98683"/>
                  </a:lnTo>
                  <a:lnTo>
                    <a:pt x="310554" y="110549"/>
                  </a:lnTo>
                  <a:lnTo>
                    <a:pt x="323352" y="117768"/>
                  </a:lnTo>
                  <a:lnTo>
                    <a:pt x="333443" y="128390"/>
                  </a:lnTo>
                  <a:lnTo>
                    <a:pt x="340132" y="141641"/>
                  </a:lnTo>
                  <a:lnTo>
                    <a:pt x="342723" y="156749"/>
                  </a:lnTo>
                  <a:lnTo>
                    <a:pt x="338818" y="175969"/>
                  </a:lnTo>
                  <a:lnTo>
                    <a:pt x="331181" y="187274"/>
                  </a:lnTo>
                  <a:lnTo>
                    <a:pt x="209510" y="187274"/>
                  </a:lnTo>
                  <a:lnTo>
                    <a:pt x="206159" y="192224"/>
                  </a:lnTo>
                  <a:lnTo>
                    <a:pt x="181465" y="192224"/>
                  </a:lnTo>
                  <a:lnTo>
                    <a:pt x="175236" y="195524"/>
                  </a:lnTo>
                  <a:lnTo>
                    <a:pt x="117952" y="195524"/>
                  </a:lnTo>
                  <a:lnTo>
                    <a:pt x="114247" y="201847"/>
                  </a:lnTo>
                  <a:lnTo>
                    <a:pt x="109962" y="207744"/>
                  </a:lnTo>
                  <a:lnTo>
                    <a:pt x="105135" y="213100"/>
                  </a:lnTo>
                  <a:lnTo>
                    <a:pt x="99806" y="217799"/>
                  </a:lnTo>
                  <a:lnTo>
                    <a:pt x="109807" y="224051"/>
                  </a:lnTo>
                  <a:lnTo>
                    <a:pt x="117459" y="229349"/>
                  </a:lnTo>
                  <a:lnTo>
                    <a:pt x="76710" y="229349"/>
                  </a:lnTo>
                  <a:lnTo>
                    <a:pt x="66812" y="230999"/>
                  </a:lnTo>
                  <a:close/>
                </a:path>
                <a:path w="342900" h="351154">
                  <a:moveTo>
                    <a:pt x="249515" y="197586"/>
                  </a:moveTo>
                  <a:lnTo>
                    <a:pt x="245391" y="197586"/>
                  </a:lnTo>
                  <a:lnTo>
                    <a:pt x="235667" y="196903"/>
                  </a:lnTo>
                  <a:lnTo>
                    <a:pt x="226368" y="194905"/>
                  </a:lnTo>
                  <a:lnTo>
                    <a:pt x="217610" y="191669"/>
                  </a:lnTo>
                  <a:lnTo>
                    <a:pt x="209510" y="187274"/>
                  </a:lnTo>
                  <a:lnTo>
                    <a:pt x="331181" y="187274"/>
                  </a:lnTo>
                  <a:lnTo>
                    <a:pt x="328185" y="191708"/>
                  </a:lnTo>
                  <a:lnTo>
                    <a:pt x="321318" y="196349"/>
                  </a:lnTo>
                  <a:lnTo>
                    <a:pt x="256939" y="196349"/>
                  </a:lnTo>
                  <a:lnTo>
                    <a:pt x="253227" y="197174"/>
                  </a:lnTo>
                  <a:lnTo>
                    <a:pt x="249515" y="197586"/>
                  </a:lnTo>
                  <a:close/>
                </a:path>
                <a:path w="342900" h="351154">
                  <a:moveTo>
                    <a:pt x="183910" y="236361"/>
                  </a:moveTo>
                  <a:lnTo>
                    <a:pt x="162082" y="236361"/>
                  </a:lnTo>
                  <a:lnTo>
                    <a:pt x="165632" y="225984"/>
                  </a:lnTo>
                  <a:lnTo>
                    <a:pt x="170072" y="214911"/>
                  </a:lnTo>
                  <a:lnTo>
                    <a:pt x="175453" y="203361"/>
                  </a:lnTo>
                  <a:lnTo>
                    <a:pt x="181465" y="192224"/>
                  </a:lnTo>
                  <a:lnTo>
                    <a:pt x="206159" y="192224"/>
                  </a:lnTo>
                  <a:lnTo>
                    <a:pt x="199321" y="202343"/>
                  </a:lnTo>
                  <a:lnTo>
                    <a:pt x="191106" y="218417"/>
                  </a:lnTo>
                  <a:lnTo>
                    <a:pt x="184630" y="234260"/>
                  </a:lnTo>
                  <a:lnTo>
                    <a:pt x="183910" y="236361"/>
                  </a:lnTo>
                  <a:close/>
                </a:path>
                <a:path w="342900" h="351154">
                  <a:moveTo>
                    <a:pt x="217824" y="250386"/>
                  </a:moveTo>
                  <a:lnTo>
                    <a:pt x="142285" y="250386"/>
                  </a:lnTo>
                  <a:lnTo>
                    <a:pt x="141835" y="240422"/>
                  </a:lnTo>
                  <a:lnTo>
                    <a:pt x="141741" y="239191"/>
                  </a:lnTo>
                  <a:lnTo>
                    <a:pt x="139914" y="226874"/>
                  </a:lnTo>
                  <a:lnTo>
                    <a:pt x="136022" y="213261"/>
                  </a:lnTo>
                  <a:lnTo>
                    <a:pt x="129500" y="199649"/>
                  </a:lnTo>
                  <a:lnTo>
                    <a:pt x="125376" y="198824"/>
                  </a:lnTo>
                  <a:lnTo>
                    <a:pt x="117952" y="195524"/>
                  </a:lnTo>
                  <a:lnTo>
                    <a:pt x="175236" y="195524"/>
                  </a:lnTo>
                  <a:lnTo>
                    <a:pt x="175054" y="195620"/>
                  </a:lnTo>
                  <a:lnTo>
                    <a:pt x="168216" y="198360"/>
                  </a:lnTo>
                  <a:lnTo>
                    <a:pt x="160993" y="200403"/>
                  </a:lnTo>
                  <a:lnTo>
                    <a:pt x="153421" y="201711"/>
                  </a:lnTo>
                  <a:lnTo>
                    <a:pt x="156688" y="210722"/>
                  </a:lnTo>
                  <a:lnTo>
                    <a:pt x="159143" y="219655"/>
                  </a:lnTo>
                  <a:lnTo>
                    <a:pt x="160902" y="228279"/>
                  </a:lnTo>
                  <a:lnTo>
                    <a:pt x="162082" y="236361"/>
                  </a:lnTo>
                  <a:lnTo>
                    <a:pt x="183910" y="236361"/>
                  </a:lnTo>
                  <a:lnTo>
                    <a:pt x="179816" y="248324"/>
                  </a:lnTo>
                  <a:lnTo>
                    <a:pt x="221901" y="248324"/>
                  </a:lnTo>
                  <a:lnTo>
                    <a:pt x="217824" y="250386"/>
                  </a:lnTo>
                  <a:close/>
                </a:path>
                <a:path w="342900" h="351154">
                  <a:moveTo>
                    <a:pt x="221901" y="248324"/>
                  </a:moveTo>
                  <a:lnTo>
                    <a:pt x="179816" y="248324"/>
                  </a:lnTo>
                  <a:lnTo>
                    <a:pt x="187658" y="242974"/>
                  </a:lnTo>
                  <a:lnTo>
                    <a:pt x="196158" y="238011"/>
                  </a:lnTo>
                  <a:lnTo>
                    <a:pt x="205044" y="233358"/>
                  </a:lnTo>
                  <a:lnTo>
                    <a:pt x="214047" y="228936"/>
                  </a:lnTo>
                  <a:lnTo>
                    <a:pt x="229506" y="220944"/>
                  </a:lnTo>
                  <a:lnTo>
                    <a:pt x="242143" y="213261"/>
                  </a:lnTo>
                  <a:lnTo>
                    <a:pt x="251455" y="205269"/>
                  </a:lnTo>
                  <a:lnTo>
                    <a:pt x="256939" y="196349"/>
                  </a:lnTo>
                  <a:lnTo>
                    <a:pt x="321318" y="196349"/>
                  </a:lnTo>
                  <a:lnTo>
                    <a:pt x="312448" y="202343"/>
                  </a:lnTo>
                  <a:lnTo>
                    <a:pt x="307438" y="203361"/>
                  </a:lnTo>
                  <a:lnTo>
                    <a:pt x="277148" y="203361"/>
                  </a:lnTo>
                  <a:lnTo>
                    <a:pt x="268422" y="217857"/>
                  </a:lnTo>
                  <a:lnTo>
                    <a:pt x="255289" y="229606"/>
                  </a:lnTo>
                  <a:lnTo>
                    <a:pt x="239682" y="239268"/>
                  </a:lnTo>
                  <a:lnTo>
                    <a:pt x="221901" y="248324"/>
                  </a:lnTo>
                  <a:close/>
                </a:path>
                <a:path w="342900" h="351154">
                  <a:moveTo>
                    <a:pt x="293232" y="206249"/>
                  </a:moveTo>
                  <a:lnTo>
                    <a:pt x="287458" y="206249"/>
                  </a:lnTo>
                  <a:lnTo>
                    <a:pt x="282097" y="205011"/>
                  </a:lnTo>
                  <a:lnTo>
                    <a:pt x="277148" y="203361"/>
                  </a:lnTo>
                  <a:lnTo>
                    <a:pt x="307438" y="203361"/>
                  </a:lnTo>
                  <a:lnTo>
                    <a:pt x="293232" y="206249"/>
                  </a:lnTo>
                  <a:close/>
                </a:path>
                <a:path w="342900" h="351154">
                  <a:moveTo>
                    <a:pt x="186002" y="350623"/>
                  </a:moveTo>
                  <a:lnTo>
                    <a:pt x="133624" y="350623"/>
                  </a:lnTo>
                  <a:lnTo>
                    <a:pt x="131975" y="346498"/>
                  </a:lnTo>
                  <a:lnTo>
                    <a:pt x="134449" y="343611"/>
                  </a:lnTo>
                  <a:lnTo>
                    <a:pt x="139811" y="338248"/>
                  </a:lnTo>
                  <a:lnTo>
                    <a:pt x="140636" y="336186"/>
                  </a:lnTo>
                  <a:lnTo>
                    <a:pt x="140670" y="333298"/>
                  </a:lnTo>
                  <a:lnTo>
                    <a:pt x="142285" y="294936"/>
                  </a:lnTo>
                  <a:lnTo>
                    <a:pt x="133953" y="273260"/>
                  </a:lnTo>
                  <a:lnTo>
                    <a:pt x="116148" y="254253"/>
                  </a:lnTo>
                  <a:lnTo>
                    <a:pt x="95018" y="239191"/>
                  </a:lnTo>
                  <a:lnTo>
                    <a:pt x="76710" y="229349"/>
                  </a:lnTo>
                  <a:lnTo>
                    <a:pt x="117459" y="229349"/>
                  </a:lnTo>
                  <a:lnTo>
                    <a:pt x="120736" y="231617"/>
                  </a:lnTo>
                  <a:lnTo>
                    <a:pt x="131820" y="240422"/>
                  </a:lnTo>
                  <a:lnTo>
                    <a:pt x="142285" y="250386"/>
                  </a:lnTo>
                  <a:lnTo>
                    <a:pt x="217824" y="250386"/>
                  </a:lnTo>
                  <a:lnTo>
                    <a:pt x="208228" y="255239"/>
                  </a:lnTo>
                  <a:lnTo>
                    <a:pt x="194818" y="263328"/>
                  </a:lnTo>
                  <a:lnTo>
                    <a:pt x="184733" y="272268"/>
                  </a:lnTo>
                  <a:lnTo>
                    <a:pt x="179403" y="282561"/>
                  </a:lnTo>
                  <a:lnTo>
                    <a:pt x="178991" y="282973"/>
                  </a:lnTo>
                  <a:lnTo>
                    <a:pt x="178991" y="283386"/>
                  </a:lnTo>
                  <a:lnTo>
                    <a:pt x="180641" y="333298"/>
                  </a:lnTo>
                  <a:lnTo>
                    <a:pt x="180641" y="335773"/>
                  </a:lnTo>
                  <a:lnTo>
                    <a:pt x="183115" y="339073"/>
                  </a:lnTo>
                  <a:lnTo>
                    <a:pt x="184352" y="340311"/>
                  </a:lnTo>
                  <a:lnTo>
                    <a:pt x="186415" y="344436"/>
                  </a:lnTo>
                  <a:lnTo>
                    <a:pt x="187652" y="347323"/>
                  </a:lnTo>
                  <a:lnTo>
                    <a:pt x="186002" y="350623"/>
                  </a:lnTo>
                  <a:close/>
                </a:path>
              </a:pathLst>
            </a:custGeom>
            <a:solidFill>
              <a:srgbClr val="4471C4"/>
            </a:solidFill>
          </p:spPr>
          <p:txBody>
            <a:bodyPr wrap="square" lIns="0" tIns="0" rIns="0" bIns="0" rtlCol="0"/>
            <a:lstStyle/>
            <a:p>
              <a:endParaRPr>
                <a:solidFill>
                  <a:prstClr val="black"/>
                </a:solidFill>
                <a:latin typeface="Calibri" panose="020F0502020204030204"/>
              </a:endParaRPr>
            </a:p>
          </p:txBody>
        </p:sp>
        <p:sp>
          <p:nvSpPr>
            <p:cNvPr id="39" name="object 39"/>
            <p:cNvSpPr/>
            <p:nvPr/>
          </p:nvSpPr>
          <p:spPr>
            <a:xfrm>
              <a:off x="883419" y="5643862"/>
              <a:ext cx="342900" cy="351155"/>
            </a:xfrm>
            <a:custGeom>
              <a:avLst/>
              <a:gdLst/>
              <a:ahLst/>
              <a:cxnLst/>
              <a:rect l="l" t="t" r="r" b="b"/>
              <a:pathLst>
                <a:path w="342900" h="351154">
                  <a:moveTo>
                    <a:pt x="310554" y="110549"/>
                  </a:moveTo>
                  <a:lnTo>
                    <a:pt x="305785" y="98683"/>
                  </a:lnTo>
                  <a:lnTo>
                    <a:pt x="299006" y="88016"/>
                  </a:lnTo>
                  <a:lnTo>
                    <a:pt x="290371" y="78819"/>
                  </a:lnTo>
                  <a:lnTo>
                    <a:pt x="280035" y="71362"/>
                  </a:lnTo>
                  <a:lnTo>
                    <a:pt x="280035" y="67649"/>
                  </a:lnTo>
                  <a:lnTo>
                    <a:pt x="276220" y="47824"/>
                  </a:lnTo>
                  <a:lnTo>
                    <a:pt x="265290" y="31556"/>
                  </a:lnTo>
                  <a:lnTo>
                    <a:pt x="248948" y="20547"/>
                  </a:lnTo>
                  <a:lnTo>
                    <a:pt x="228894" y="16499"/>
                  </a:lnTo>
                  <a:lnTo>
                    <a:pt x="220233" y="16499"/>
                  </a:lnTo>
                  <a:lnTo>
                    <a:pt x="212397" y="18562"/>
                  </a:lnTo>
                  <a:lnTo>
                    <a:pt x="205386" y="22274"/>
                  </a:lnTo>
                  <a:lnTo>
                    <a:pt x="197241" y="13051"/>
                  </a:lnTo>
                  <a:lnTo>
                    <a:pt x="187239" y="6032"/>
                  </a:lnTo>
                  <a:lnTo>
                    <a:pt x="175692" y="1566"/>
                  </a:lnTo>
                  <a:lnTo>
                    <a:pt x="162906" y="0"/>
                  </a:lnTo>
                  <a:lnTo>
                    <a:pt x="146654" y="2642"/>
                  </a:lnTo>
                  <a:lnTo>
                    <a:pt x="132490" y="10003"/>
                  </a:lnTo>
                  <a:lnTo>
                    <a:pt x="121265" y="21230"/>
                  </a:lnTo>
                  <a:lnTo>
                    <a:pt x="113828" y="35474"/>
                  </a:lnTo>
                  <a:lnTo>
                    <a:pt x="108041" y="32703"/>
                  </a:lnTo>
                  <a:lnTo>
                    <a:pt x="101868" y="30627"/>
                  </a:lnTo>
                  <a:lnTo>
                    <a:pt x="95385" y="29326"/>
                  </a:lnTo>
                  <a:lnTo>
                    <a:pt x="88670" y="28874"/>
                  </a:lnTo>
                  <a:lnTo>
                    <a:pt x="68610" y="32928"/>
                  </a:lnTo>
                  <a:lnTo>
                    <a:pt x="52223" y="43982"/>
                  </a:lnTo>
                  <a:lnTo>
                    <a:pt x="41171" y="60372"/>
                  </a:lnTo>
                  <a:lnTo>
                    <a:pt x="37118" y="80437"/>
                  </a:lnTo>
                  <a:lnTo>
                    <a:pt x="37723" y="88313"/>
                  </a:lnTo>
                  <a:lnTo>
                    <a:pt x="39489" y="95802"/>
                  </a:lnTo>
                  <a:lnTo>
                    <a:pt x="42337" y="102828"/>
                  </a:lnTo>
                  <a:lnTo>
                    <a:pt x="46191" y="109312"/>
                  </a:lnTo>
                  <a:lnTo>
                    <a:pt x="27664" y="117555"/>
                  </a:lnTo>
                  <a:lnTo>
                    <a:pt x="13042" y="131019"/>
                  </a:lnTo>
                  <a:lnTo>
                    <a:pt x="3447" y="148583"/>
                  </a:lnTo>
                  <a:lnTo>
                    <a:pt x="0" y="169124"/>
                  </a:lnTo>
                  <a:lnTo>
                    <a:pt x="4852" y="193236"/>
                  </a:lnTo>
                  <a:lnTo>
                    <a:pt x="18095" y="212900"/>
                  </a:lnTo>
                  <a:lnTo>
                    <a:pt x="37756" y="226145"/>
                  </a:lnTo>
                  <a:lnTo>
                    <a:pt x="61863" y="230999"/>
                  </a:lnTo>
                  <a:lnTo>
                    <a:pt x="66812" y="230999"/>
                  </a:lnTo>
                  <a:lnTo>
                    <a:pt x="71761" y="230174"/>
                  </a:lnTo>
                  <a:lnTo>
                    <a:pt x="76710" y="229349"/>
                  </a:lnTo>
                  <a:lnTo>
                    <a:pt x="95018" y="239191"/>
                  </a:lnTo>
                  <a:lnTo>
                    <a:pt x="116148" y="254253"/>
                  </a:lnTo>
                  <a:lnTo>
                    <a:pt x="133953" y="273260"/>
                  </a:lnTo>
                  <a:lnTo>
                    <a:pt x="142285" y="294936"/>
                  </a:lnTo>
                  <a:lnTo>
                    <a:pt x="140636" y="334123"/>
                  </a:lnTo>
                  <a:lnTo>
                    <a:pt x="140636" y="336186"/>
                  </a:lnTo>
                  <a:lnTo>
                    <a:pt x="139811" y="338248"/>
                  </a:lnTo>
                  <a:lnTo>
                    <a:pt x="138161" y="339898"/>
                  </a:lnTo>
                  <a:lnTo>
                    <a:pt x="134449" y="343611"/>
                  </a:lnTo>
                  <a:lnTo>
                    <a:pt x="131975" y="346498"/>
                  </a:lnTo>
                  <a:lnTo>
                    <a:pt x="133624" y="350623"/>
                  </a:lnTo>
                  <a:lnTo>
                    <a:pt x="137336" y="350623"/>
                  </a:lnTo>
                  <a:lnTo>
                    <a:pt x="182703" y="350623"/>
                  </a:lnTo>
                  <a:lnTo>
                    <a:pt x="186002" y="350623"/>
                  </a:lnTo>
                  <a:lnTo>
                    <a:pt x="187652" y="347323"/>
                  </a:lnTo>
                  <a:lnTo>
                    <a:pt x="186415" y="344436"/>
                  </a:lnTo>
                  <a:lnTo>
                    <a:pt x="184352" y="340311"/>
                  </a:lnTo>
                  <a:lnTo>
                    <a:pt x="183115" y="339073"/>
                  </a:lnTo>
                  <a:lnTo>
                    <a:pt x="181878" y="337423"/>
                  </a:lnTo>
                  <a:lnTo>
                    <a:pt x="180641" y="335773"/>
                  </a:lnTo>
                  <a:lnTo>
                    <a:pt x="180641" y="333298"/>
                  </a:lnTo>
                  <a:lnTo>
                    <a:pt x="178991" y="283386"/>
                  </a:lnTo>
                  <a:lnTo>
                    <a:pt x="178991" y="282973"/>
                  </a:lnTo>
                  <a:lnTo>
                    <a:pt x="179403" y="282561"/>
                  </a:lnTo>
                  <a:lnTo>
                    <a:pt x="184733" y="272268"/>
                  </a:lnTo>
                  <a:lnTo>
                    <a:pt x="194818" y="263328"/>
                  </a:lnTo>
                  <a:lnTo>
                    <a:pt x="208228" y="255239"/>
                  </a:lnTo>
                  <a:lnTo>
                    <a:pt x="223533" y="247498"/>
                  </a:lnTo>
                  <a:lnTo>
                    <a:pt x="239682" y="239268"/>
                  </a:lnTo>
                  <a:lnTo>
                    <a:pt x="255289" y="229606"/>
                  </a:lnTo>
                  <a:lnTo>
                    <a:pt x="268422" y="217857"/>
                  </a:lnTo>
                  <a:lnTo>
                    <a:pt x="277148" y="203361"/>
                  </a:lnTo>
                  <a:lnTo>
                    <a:pt x="282097" y="205011"/>
                  </a:lnTo>
                  <a:lnTo>
                    <a:pt x="287458" y="206249"/>
                  </a:lnTo>
                  <a:lnTo>
                    <a:pt x="293232" y="206249"/>
                  </a:lnTo>
                  <a:lnTo>
                    <a:pt x="312448" y="202343"/>
                  </a:lnTo>
                  <a:lnTo>
                    <a:pt x="328185" y="191708"/>
                  </a:lnTo>
                  <a:lnTo>
                    <a:pt x="338818" y="175969"/>
                  </a:lnTo>
                  <a:lnTo>
                    <a:pt x="342723" y="156749"/>
                  </a:lnTo>
                  <a:lnTo>
                    <a:pt x="340132" y="141641"/>
                  </a:lnTo>
                  <a:lnTo>
                    <a:pt x="333443" y="128390"/>
                  </a:lnTo>
                  <a:lnTo>
                    <a:pt x="323352" y="117768"/>
                  </a:lnTo>
                  <a:lnTo>
                    <a:pt x="310554" y="110549"/>
                  </a:lnTo>
                  <a:close/>
                </a:path>
              </a:pathLst>
            </a:custGeom>
            <a:ln w="4124">
              <a:solidFill>
                <a:srgbClr val="4471C4"/>
              </a:solidFill>
            </a:ln>
          </p:spPr>
          <p:txBody>
            <a:bodyPr wrap="square" lIns="0" tIns="0" rIns="0" bIns="0" rtlCol="0"/>
            <a:lstStyle/>
            <a:p>
              <a:endParaRPr>
                <a:solidFill>
                  <a:prstClr val="black"/>
                </a:solidFill>
                <a:latin typeface="Calibri" panose="020F0502020204030204"/>
              </a:endParaRPr>
            </a:p>
          </p:txBody>
        </p:sp>
        <p:pic>
          <p:nvPicPr>
            <p:cNvPr id="40" name="object 40"/>
            <p:cNvPicPr/>
            <p:nvPr/>
          </p:nvPicPr>
          <p:blipFill>
            <a:blip r:embed="rId2" cstate="print"/>
            <a:stretch>
              <a:fillRect/>
            </a:stretch>
          </p:blipFill>
          <p:spPr>
            <a:xfrm>
              <a:off x="981163" y="5829074"/>
              <a:ext cx="161257" cy="67236"/>
            </a:xfrm>
            <a:prstGeom prst="rect">
              <a:avLst/>
            </a:prstGeom>
          </p:spPr>
        </p:pic>
        <p:sp>
          <p:nvSpPr>
            <p:cNvPr id="41" name="object 41"/>
            <p:cNvSpPr/>
            <p:nvPr/>
          </p:nvSpPr>
          <p:spPr>
            <a:xfrm>
              <a:off x="852487" y="5614987"/>
              <a:ext cx="400050" cy="400050"/>
            </a:xfrm>
            <a:custGeom>
              <a:avLst/>
              <a:gdLst/>
              <a:ahLst/>
              <a:cxnLst/>
              <a:rect l="l" t="t" r="r" b="b"/>
              <a:pathLst>
                <a:path w="400050" h="400050">
                  <a:moveTo>
                    <a:pt x="0" y="0"/>
                  </a:moveTo>
                  <a:lnTo>
                    <a:pt x="400050" y="0"/>
                  </a:lnTo>
                  <a:lnTo>
                    <a:pt x="400050" y="400050"/>
                  </a:lnTo>
                  <a:lnTo>
                    <a:pt x="0" y="400050"/>
                  </a:lnTo>
                  <a:lnTo>
                    <a:pt x="0" y="0"/>
                  </a:lnTo>
                  <a:close/>
                </a:path>
              </a:pathLst>
            </a:custGeom>
            <a:ln w="12700">
              <a:solidFill>
                <a:srgbClr val="FFFFFF"/>
              </a:solidFill>
            </a:ln>
          </p:spPr>
          <p:txBody>
            <a:bodyPr wrap="square" lIns="0" tIns="0" rIns="0" bIns="0" rtlCol="0"/>
            <a:lstStyle/>
            <a:p>
              <a:endParaRPr>
                <a:solidFill>
                  <a:prstClr val="black"/>
                </a:solidFill>
                <a:latin typeface="Calibri" panose="020F0502020204030204"/>
              </a:endParaRPr>
            </a:p>
          </p:txBody>
        </p:sp>
      </p:grpSp>
      <p:sp>
        <p:nvSpPr>
          <p:cNvPr id="42" name="object 42"/>
          <p:cNvSpPr txBox="1"/>
          <p:nvPr/>
        </p:nvSpPr>
        <p:spPr>
          <a:xfrm>
            <a:off x="3052014" y="4736008"/>
            <a:ext cx="6726793" cy="1200970"/>
          </a:xfrm>
          <a:prstGeom prst="rect">
            <a:avLst/>
          </a:prstGeom>
        </p:spPr>
        <p:txBody>
          <a:bodyPr vert="horz" wrap="square" lIns="0" tIns="15875" rIns="0" bIns="0" rtlCol="0">
            <a:spAutoFit/>
          </a:bodyPr>
          <a:lstStyle/>
          <a:p>
            <a:pPr marL="12700">
              <a:spcBef>
                <a:spcPts val="125"/>
              </a:spcBef>
            </a:pPr>
            <a:r>
              <a:rPr sz="1850">
                <a:solidFill>
                  <a:prstClr val="black"/>
                </a:solidFill>
                <a:latin typeface="Calibri"/>
                <a:cs typeface="Calibri"/>
              </a:rPr>
              <a:t>Cost</a:t>
            </a:r>
            <a:r>
              <a:rPr lang="en-US" sz="1850" spc="80">
                <a:solidFill>
                  <a:prstClr val="black"/>
                </a:solidFill>
                <a:latin typeface="Calibri"/>
                <a:cs typeface="Calibri"/>
              </a:rPr>
              <a:t>-</a:t>
            </a:r>
            <a:r>
              <a:rPr sz="1850" spc="-10">
                <a:solidFill>
                  <a:prstClr val="black"/>
                </a:solidFill>
                <a:latin typeface="Calibri"/>
                <a:cs typeface="Calibri"/>
              </a:rPr>
              <a:t>Effective</a:t>
            </a:r>
            <a:r>
              <a:rPr lang="en-US" sz="1850" spc="-10">
                <a:solidFill>
                  <a:prstClr val="black"/>
                </a:solidFill>
                <a:latin typeface="Calibri"/>
                <a:cs typeface="Calibri"/>
              </a:rPr>
              <a:t> (BCA)</a:t>
            </a:r>
            <a:endParaRPr sz="1850">
              <a:solidFill>
                <a:prstClr val="black"/>
              </a:solidFill>
              <a:latin typeface="Calibri"/>
              <a:cs typeface="Calibri"/>
            </a:endParaRPr>
          </a:p>
          <a:p>
            <a:endParaRPr sz="1900">
              <a:solidFill>
                <a:prstClr val="black"/>
              </a:solidFill>
              <a:latin typeface="Calibri"/>
              <a:cs typeface="Calibri"/>
            </a:endParaRPr>
          </a:p>
          <a:p>
            <a:pPr>
              <a:spcBef>
                <a:spcPts val="15"/>
              </a:spcBef>
            </a:pPr>
            <a:endParaRPr sz="2100">
              <a:solidFill>
                <a:prstClr val="black"/>
              </a:solidFill>
              <a:latin typeface="Calibri"/>
              <a:cs typeface="Calibri"/>
            </a:endParaRPr>
          </a:p>
          <a:p>
            <a:pPr marL="12700"/>
            <a:r>
              <a:rPr lang="en-US" sz="1850">
                <a:solidFill>
                  <a:prstClr val="black"/>
                </a:solidFill>
                <a:latin typeface="Calibri"/>
                <a:cs typeface="Calibri"/>
              </a:rPr>
              <a:t>Must comply with </a:t>
            </a:r>
            <a:r>
              <a:rPr sz="1850">
                <a:solidFill>
                  <a:prstClr val="black"/>
                </a:solidFill>
                <a:latin typeface="Calibri"/>
                <a:cs typeface="Calibri"/>
              </a:rPr>
              <a:t>Environmental</a:t>
            </a:r>
            <a:r>
              <a:rPr sz="1850" spc="155">
                <a:solidFill>
                  <a:prstClr val="black"/>
                </a:solidFill>
                <a:latin typeface="Calibri"/>
                <a:cs typeface="Calibri"/>
              </a:rPr>
              <a:t> </a:t>
            </a:r>
            <a:r>
              <a:rPr lang="en-US" sz="1850">
                <a:solidFill>
                  <a:prstClr val="black"/>
                </a:solidFill>
                <a:latin typeface="Calibri"/>
                <a:cs typeface="Calibri"/>
              </a:rPr>
              <a:t>&amp;</a:t>
            </a:r>
            <a:r>
              <a:rPr sz="1850" spc="130">
                <a:solidFill>
                  <a:prstClr val="black"/>
                </a:solidFill>
                <a:latin typeface="Calibri"/>
                <a:cs typeface="Calibri"/>
              </a:rPr>
              <a:t> </a:t>
            </a:r>
            <a:r>
              <a:rPr sz="1850">
                <a:solidFill>
                  <a:prstClr val="black"/>
                </a:solidFill>
                <a:latin typeface="Calibri"/>
                <a:cs typeface="Calibri"/>
              </a:rPr>
              <a:t>Historic</a:t>
            </a:r>
            <a:r>
              <a:rPr sz="1850" spc="10">
                <a:solidFill>
                  <a:prstClr val="black"/>
                </a:solidFill>
                <a:latin typeface="Calibri"/>
                <a:cs typeface="Calibri"/>
              </a:rPr>
              <a:t> </a:t>
            </a:r>
            <a:r>
              <a:rPr sz="1850">
                <a:solidFill>
                  <a:prstClr val="black"/>
                </a:solidFill>
                <a:latin typeface="Calibri"/>
                <a:cs typeface="Calibri"/>
              </a:rPr>
              <a:t>Preservation</a:t>
            </a:r>
            <a:r>
              <a:rPr sz="1850" spc="130">
                <a:solidFill>
                  <a:prstClr val="black"/>
                </a:solidFill>
                <a:latin typeface="Calibri"/>
                <a:cs typeface="Calibri"/>
              </a:rPr>
              <a:t> </a:t>
            </a:r>
            <a:r>
              <a:rPr sz="1850" spc="-10">
                <a:solidFill>
                  <a:prstClr val="black"/>
                </a:solidFill>
                <a:latin typeface="Calibri"/>
                <a:cs typeface="Calibri"/>
              </a:rPr>
              <a:t>(EHP)</a:t>
            </a:r>
            <a:endParaRPr sz="1850">
              <a:solidFill>
                <a:prstClr val="black"/>
              </a:solidFill>
              <a:latin typeface="Calibri"/>
              <a:cs typeface="Calibri"/>
            </a:endParaRPr>
          </a:p>
        </p:txBody>
      </p:sp>
      <p:pic>
        <p:nvPicPr>
          <p:cNvPr id="43" name="object 3">
            <a:extLst>
              <a:ext uri="{FF2B5EF4-FFF2-40B4-BE49-F238E27FC236}">
                <a16:creationId xmlns:a16="http://schemas.microsoft.com/office/drawing/2014/main" id="{FDFB7368-92B5-42B2-8DBD-22B15E9F9BF6}"/>
              </a:ext>
              <a:ext uri="{C183D7F6-B498-43B3-948B-1728B52AA6E4}">
                <adec:decorative xmlns:adec="http://schemas.microsoft.com/office/drawing/2017/decorative" val="1"/>
              </a:ext>
            </a:extLst>
          </p:cNvPr>
          <p:cNvPicPr/>
          <p:nvPr/>
        </p:nvPicPr>
        <p:blipFill>
          <a:blip r:embed="rId4" cstate="print"/>
          <a:stretch>
            <a:fillRect/>
          </a:stretch>
        </p:blipFill>
        <p:spPr>
          <a:xfrm>
            <a:off x="2007896" y="1499681"/>
            <a:ext cx="8176209" cy="111906"/>
          </a:xfrm>
          <a:prstGeom prst="rect">
            <a:avLst/>
          </a:prstGeom>
        </p:spPr>
      </p:pic>
    </p:spTree>
    <p:extLst>
      <p:ext uri="{BB962C8B-B14F-4D97-AF65-F5344CB8AC3E}">
        <p14:creationId xmlns:p14="http://schemas.microsoft.com/office/powerpoint/2010/main" val="3651522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4713"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4" name="Group 13" descr="What is a BCA?">
            <a:extLst>
              <a:ext uri="{FF2B5EF4-FFF2-40B4-BE49-F238E27FC236}">
                <a16:creationId xmlns:a16="http://schemas.microsoft.com/office/drawing/2014/main" id="{12B3290A-D3BF-4B87-B55B-FD9A98B49727}"/>
              </a:ext>
              <a:ext uri="{C183D7F6-B498-43B3-948B-1728B52AA6E4}">
                <adec:decorative xmlns:adec="http://schemas.microsoft.com/office/drawing/2017/decorative" val="0"/>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0" y="0"/>
            <a:ext cx="9149272" cy="1576446"/>
            <a:chOff x="0" y="0"/>
            <a:chExt cx="12192002" cy="1576446"/>
          </a:xfrm>
        </p:grpSpPr>
        <p:sp>
          <p:nvSpPr>
            <p:cNvPr id="15" name="Rectangle 14">
              <a:extLst>
                <a:ext uri="{FF2B5EF4-FFF2-40B4-BE49-F238E27FC236}">
                  <a16:creationId xmlns:a16="http://schemas.microsoft.com/office/drawing/2014/main" id="{033A715A-0686-440A-8F40-441B42A66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4761657F-19F2-425B-B7E9-0118CD13C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27B6634-79D3-4EDD-A77A-1065D6F3A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5" name="object 5"/>
          <p:cNvSpPr txBox="1">
            <a:spLocks noGrp="1"/>
          </p:cNvSpPr>
          <p:nvPr>
            <p:ph type="title"/>
          </p:nvPr>
        </p:nvSpPr>
        <p:spPr>
          <a:xfrm>
            <a:off x="2219167" y="280300"/>
            <a:ext cx="7514939" cy="1030515"/>
          </a:xfrm>
          <a:prstGeom prst="rect">
            <a:avLst/>
          </a:prstGeom>
        </p:spPr>
        <p:txBody>
          <a:bodyPr vert="horz" lIns="91440" tIns="45720" rIns="91440" bIns="45720" rtlCol="0" anchor="ctr">
            <a:noAutofit/>
          </a:bodyPr>
          <a:lstStyle/>
          <a:p>
            <a:pPr marL="12700" marR="5080" defTabSz="914400"/>
            <a:r>
              <a:rPr lang="en-US" sz="3600" b="1">
                <a:solidFill>
                  <a:srgbClr val="FFFFFF"/>
                </a:solidFill>
                <a:latin typeface="+mn-lt"/>
              </a:rPr>
              <a:t>What</a:t>
            </a:r>
            <a:r>
              <a:rPr lang="en-US" sz="3600" b="1" spc="-90">
                <a:solidFill>
                  <a:srgbClr val="FFFFFF"/>
                </a:solidFill>
                <a:latin typeface="+mn-lt"/>
              </a:rPr>
              <a:t> </a:t>
            </a:r>
            <a:r>
              <a:rPr lang="en-US" sz="3600" b="1">
                <a:solidFill>
                  <a:srgbClr val="FFFFFF"/>
                </a:solidFill>
                <a:latin typeface="+mn-lt"/>
              </a:rPr>
              <a:t>is</a:t>
            </a:r>
            <a:r>
              <a:rPr lang="en-US" sz="3600" b="1" spc="20">
                <a:solidFill>
                  <a:srgbClr val="FFFFFF"/>
                </a:solidFill>
                <a:latin typeface="+mn-lt"/>
              </a:rPr>
              <a:t> </a:t>
            </a:r>
            <a:r>
              <a:rPr lang="en-US" sz="3600" b="1">
                <a:solidFill>
                  <a:srgbClr val="FFFFFF"/>
                </a:solidFill>
                <a:latin typeface="+mn-lt"/>
              </a:rPr>
              <a:t>a</a:t>
            </a:r>
            <a:r>
              <a:rPr lang="en-US" sz="3600" b="1" spc="-15">
                <a:solidFill>
                  <a:srgbClr val="FFFFFF"/>
                </a:solidFill>
                <a:latin typeface="+mn-lt"/>
              </a:rPr>
              <a:t> </a:t>
            </a:r>
            <a:r>
              <a:rPr lang="en-US" sz="3600" b="1" spc="-10">
                <a:solidFill>
                  <a:srgbClr val="FFFFFF"/>
                </a:solidFill>
                <a:latin typeface="+mn-lt"/>
              </a:rPr>
              <a:t>Benefit </a:t>
            </a:r>
            <a:r>
              <a:rPr lang="en-US" sz="3600" b="1">
                <a:solidFill>
                  <a:srgbClr val="FFFFFF"/>
                </a:solidFill>
                <a:latin typeface="+mn-lt"/>
              </a:rPr>
              <a:t>Cost</a:t>
            </a:r>
            <a:r>
              <a:rPr lang="en-US" sz="3600" b="1" spc="-100">
                <a:solidFill>
                  <a:srgbClr val="FFFFFF"/>
                </a:solidFill>
                <a:latin typeface="+mn-lt"/>
              </a:rPr>
              <a:t> </a:t>
            </a:r>
            <a:r>
              <a:rPr lang="en-US" sz="3600" b="1">
                <a:solidFill>
                  <a:srgbClr val="FFFFFF"/>
                </a:solidFill>
                <a:latin typeface="+mn-lt"/>
              </a:rPr>
              <a:t>Analysis</a:t>
            </a:r>
            <a:r>
              <a:rPr lang="en-US" sz="3600" b="1" spc="-55">
                <a:solidFill>
                  <a:srgbClr val="FFFFFF"/>
                </a:solidFill>
                <a:latin typeface="+mn-lt"/>
              </a:rPr>
              <a:t> </a:t>
            </a:r>
            <a:r>
              <a:rPr lang="en-US" sz="3600" b="1">
                <a:solidFill>
                  <a:srgbClr val="FFFFFF"/>
                </a:solidFill>
                <a:latin typeface="+mn-lt"/>
              </a:rPr>
              <a:t>(BCA)</a:t>
            </a:r>
            <a:r>
              <a:rPr lang="en-US" sz="3600" b="1" spc="-135">
                <a:solidFill>
                  <a:srgbClr val="FFFFFF"/>
                </a:solidFill>
                <a:latin typeface="+mn-lt"/>
              </a:rPr>
              <a:t> </a:t>
            </a:r>
            <a:r>
              <a:rPr lang="en-US" sz="3600" b="1" spc="-50">
                <a:solidFill>
                  <a:srgbClr val="FFFFFF"/>
                </a:solidFill>
                <a:latin typeface="+mn-lt"/>
              </a:rPr>
              <a:t>?</a:t>
            </a:r>
            <a:endParaRPr lang="en-US" sz="3600" b="1">
              <a:solidFill>
                <a:srgbClr val="FFFFFF"/>
              </a:solidFill>
              <a:latin typeface="+mn-lt"/>
            </a:endParaRPr>
          </a:p>
        </p:txBody>
      </p:sp>
      <p:pic>
        <p:nvPicPr>
          <p:cNvPr id="6" name="object 6" descr="Image of benefits versus costs."/>
          <p:cNvPicPr/>
          <p:nvPr/>
        </p:nvPicPr>
        <p:blipFill>
          <a:blip r:embed="rId2" cstate="print"/>
          <a:stretch>
            <a:fillRect/>
          </a:stretch>
        </p:blipFill>
        <p:spPr>
          <a:xfrm>
            <a:off x="7721592" y="2368296"/>
            <a:ext cx="2836681" cy="2121409"/>
          </a:xfrm>
          <a:prstGeom prst="rect">
            <a:avLst/>
          </a:prstGeom>
        </p:spPr>
      </p:pic>
      <p:sp>
        <p:nvSpPr>
          <p:cNvPr id="7" name="object 7"/>
          <p:cNvSpPr txBox="1"/>
          <p:nvPr/>
        </p:nvSpPr>
        <p:spPr>
          <a:xfrm>
            <a:off x="1825752" y="1855760"/>
            <a:ext cx="6419088" cy="4721941"/>
          </a:xfrm>
          <a:prstGeom prst="rect">
            <a:avLst/>
          </a:prstGeom>
        </p:spPr>
        <p:txBody>
          <a:bodyPr vert="horz" lIns="91440" tIns="45720" rIns="91440" bIns="45720" rtlCol="0">
            <a:noAutofit/>
          </a:bodyPr>
          <a:lstStyle/>
          <a:p>
            <a:pPr marL="285750" marR="5080" indent="-228600">
              <a:lnSpc>
                <a:spcPct val="90000"/>
              </a:lnSpc>
              <a:spcBef>
                <a:spcPts val="600"/>
              </a:spcBef>
              <a:spcAft>
                <a:spcPts val="600"/>
              </a:spcAft>
              <a:buFont typeface="Arial" panose="020B0604020202020204" pitchFamily="34" charset="0"/>
              <a:buChar char="•"/>
              <a:tabLst>
                <a:tab pos="240665" algn="l"/>
                <a:tab pos="241300" algn="l"/>
              </a:tabLst>
            </a:pPr>
            <a:r>
              <a:rPr lang="en-US" sz="2400" spc="-10">
                <a:solidFill>
                  <a:prstClr val="black"/>
                </a:solidFill>
                <a:latin typeface="Calibri" panose="020F0502020204030204"/>
              </a:rPr>
              <a:t>Benefit-</a:t>
            </a:r>
            <a:r>
              <a:rPr lang="en-US" sz="2400">
                <a:solidFill>
                  <a:prstClr val="black"/>
                </a:solidFill>
                <a:latin typeface="Calibri" panose="020F0502020204030204"/>
              </a:rPr>
              <a:t>Cost</a:t>
            </a:r>
            <a:r>
              <a:rPr lang="en-US" sz="2400" spc="-65">
                <a:solidFill>
                  <a:prstClr val="black"/>
                </a:solidFill>
                <a:latin typeface="Calibri" panose="020F0502020204030204"/>
              </a:rPr>
              <a:t> </a:t>
            </a:r>
            <a:r>
              <a:rPr lang="en-US" sz="2400">
                <a:solidFill>
                  <a:prstClr val="black"/>
                </a:solidFill>
                <a:latin typeface="Calibri" panose="020F0502020204030204"/>
              </a:rPr>
              <a:t>Analysis</a:t>
            </a:r>
            <a:r>
              <a:rPr lang="en-US" sz="2400" spc="-15">
                <a:solidFill>
                  <a:prstClr val="black"/>
                </a:solidFill>
                <a:latin typeface="Calibri" panose="020F0502020204030204"/>
              </a:rPr>
              <a:t> </a:t>
            </a:r>
            <a:r>
              <a:rPr lang="en-US" sz="2400">
                <a:solidFill>
                  <a:prstClr val="black"/>
                </a:solidFill>
                <a:latin typeface="Calibri" panose="020F0502020204030204"/>
              </a:rPr>
              <a:t>(BCA)</a:t>
            </a:r>
            <a:r>
              <a:rPr lang="en-US" sz="2400" spc="-5">
                <a:solidFill>
                  <a:prstClr val="black"/>
                </a:solidFill>
                <a:latin typeface="Calibri" panose="020F0502020204030204"/>
              </a:rPr>
              <a:t> </a:t>
            </a:r>
            <a:r>
              <a:rPr lang="en-US" sz="2400">
                <a:solidFill>
                  <a:prstClr val="black"/>
                </a:solidFill>
                <a:latin typeface="Calibri" panose="020F0502020204030204"/>
              </a:rPr>
              <a:t>is</a:t>
            </a:r>
            <a:r>
              <a:rPr lang="en-US" sz="2400" spc="-10">
                <a:solidFill>
                  <a:prstClr val="black"/>
                </a:solidFill>
                <a:latin typeface="Calibri" panose="020F0502020204030204"/>
              </a:rPr>
              <a:t> </a:t>
            </a:r>
            <a:r>
              <a:rPr lang="en-US" sz="2400" spc="-50">
                <a:solidFill>
                  <a:prstClr val="black"/>
                </a:solidFill>
                <a:latin typeface="Calibri" panose="020F0502020204030204"/>
              </a:rPr>
              <a:t>a </a:t>
            </a:r>
            <a:r>
              <a:rPr lang="en-US" sz="2400">
                <a:solidFill>
                  <a:prstClr val="black"/>
                </a:solidFill>
                <a:latin typeface="Calibri" panose="020F0502020204030204"/>
              </a:rPr>
              <a:t>method</a:t>
            </a:r>
            <a:r>
              <a:rPr lang="en-US" sz="2400" spc="10">
                <a:solidFill>
                  <a:prstClr val="black"/>
                </a:solidFill>
                <a:latin typeface="Calibri" panose="020F0502020204030204"/>
              </a:rPr>
              <a:t> </a:t>
            </a:r>
            <a:r>
              <a:rPr lang="en-US" sz="2400">
                <a:solidFill>
                  <a:prstClr val="black"/>
                </a:solidFill>
                <a:latin typeface="Calibri" panose="020F0502020204030204"/>
              </a:rPr>
              <a:t>that</a:t>
            </a:r>
            <a:r>
              <a:rPr lang="en-US" sz="2400" spc="-35">
                <a:solidFill>
                  <a:prstClr val="black"/>
                </a:solidFill>
                <a:latin typeface="Calibri" panose="020F0502020204030204"/>
              </a:rPr>
              <a:t> </a:t>
            </a:r>
            <a:r>
              <a:rPr lang="en-US" sz="2400" spc="-10">
                <a:solidFill>
                  <a:prstClr val="black"/>
                </a:solidFill>
                <a:latin typeface="Calibri" panose="020F0502020204030204"/>
              </a:rPr>
              <a:t>quantifies</a:t>
            </a:r>
            <a:r>
              <a:rPr lang="en-US" sz="2400" spc="-60">
                <a:solidFill>
                  <a:prstClr val="black"/>
                </a:solidFill>
                <a:latin typeface="Calibri" panose="020F0502020204030204"/>
              </a:rPr>
              <a:t> </a:t>
            </a:r>
            <a:r>
              <a:rPr lang="en-US" sz="2400">
                <a:solidFill>
                  <a:prstClr val="black"/>
                </a:solidFill>
                <a:latin typeface="Calibri" panose="020F0502020204030204"/>
              </a:rPr>
              <a:t>the</a:t>
            </a:r>
            <a:r>
              <a:rPr lang="en-US" sz="2400" spc="-15">
                <a:solidFill>
                  <a:prstClr val="black"/>
                </a:solidFill>
                <a:latin typeface="Calibri" panose="020F0502020204030204"/>
              </a:rPr>
              <a:t> </a:t>
            </a:r>
            <a:r>
              <a:rPr lang="en-US" sz="2400" spc="-10">
                <a:solidFill>
                  <a:prstClr val="black"/>
                </a:solidFill>
                <a:latin typeface="Calibri" panose="020F0502020204030204"/>
              </a:rPr>
              <a:t>benefits (avoided losses) </a:t>
            </a:r>
            <a:r>
              <a:rPr lang="en-US" sz="2400">
                <a:solidFill>
                  <a:prstClr val="black"/>
                </a:solidFill>
                <a:latin typeface="Calibri" panose="020F0502020204030204"/>
              </a:rPr>
              <a:t>of</a:t>
            </a:r>
            <a:r>
              <a:rPr lang="en-US" sz="2400" spc="10">
                <a:solidFill>
                  <a:prstClr val="black"/>
                </a:solidFill>
                <a:latin typeface="Calibri" panose="020F0502020204030204"/>
              </a:rPr>
              <a:t> </a:t>
            </a:r>
            <a:r>
              <a:rPr lang="en-US" sz="2400">
                <a:solidFill>
                  <a:prstClr val="black"/>
                </a:solidFill>
                <a:latin typeface="Calibri" panose="020F0502020204030204"/>
              </a:rPr>
              <a:t>a</a:t>
            </a:r>
            <a:r>
              <a:rPr lang="en-US" sz="2400" spc="15">
                <a:solidFill>
                  <a:prstClr val="black"/>
                </a:solidFill>
                <a:latin typeface="Calibri" panose="020F0502020204030204"/>
              </a:rPr>
              <a:t> </a:t>
            </a:r>
            <a:r>
              <a:rPr lang="en-US" sz="2400">
                <a:solidFill>
                  <a:prstClr val="black"/>
                </a:solidFill>
                <a:latin typeface="Calibri" panose="020F0502020204030204"/>
              </a:rPr>
              <a:t>mitigation</a:t>
            </a:r>
            <a:r>
              <a:rPr lang="en-US" sz="2400" spc="-70">
                <a:solidFill>
                  <a:prstClr val="black"/>
                </a:solidFill>
                <a:latin typeface="Calibri" panose="020F0502020204030204"/>
              </a:rPr>
              <a:t> </a:t>
            </a:r>
            <a:r>
              <a:rPr lang="en-US" sz="2400">
                <a:solidFill>
                  <a:prstClr val="black"/>
                </a:solidFill>
                <a:latin typeface="Calibri" panose="020F0502020204030204"/>
              </a:rPr>
              <a:t>project</a:t>
            </a:r>
            <a:r>
              <a:rPr lang="en-US" sz="2400" spc="-40">
                <a:solidFill>
                  <a:prstClr val="black"/>
                </a:solidFill>
                <a:latin typeface="Calibri" panose="020F0502020204030204"/>
              </a:rPr>
              <a:t> </a:t>
            </a:r>
            <a:r>
              <a:rPr lang="en-US" sz="2400" spc="-10">
                <a:solidFill>
                  <a:prstClr val="black"/>
                </a:solidFill>
                <a:latin typeface="Calibri" panose="020F0502020204030204"/>
              </a:rPr>
              <a:t>compared</a:t>
            </a:r>
            <a:r>
              <a:rPr lang="en-US" sz="2400" spc="-70">
                <a:solidFill>
                  <a:prstClr val="black"/>
                </a:solidFill>
                <a:latin typeface="Calibri" panose="020F0502020204030204"/>
              </a:rPr>
              <a:t> </a:t>
            </a:r>
            <a:r>
              <a:rPr lang="en-US" sz="2400" spc="-25">
                <a:solidFill>
                  <a:prstClr val="black"/>
                </a:solidFill>
                <a:latin typeface="Calibri" panose="020F0502020204030204"/>
              </a:rPr>
              <a:t>to </a:t>
            </a:r>
            <a:r>
              <a:rPr lang="en-US" sz="2400">
                <a:solidFill>
                  <a:prstClr val="black"/>
                </a:solidFill>
                <a:latin typeface="Calibri" panose="020F0502020204030204"/>
              </a:rPr>
              <a:t>its</a:t>
            </a:r>
            <a:r>
              <a:rPr lang="en-US" sz="2400" spc="-5">
                <a:solidFill>
                  <a:prstClr val="black"/>
                </a:solidFill>
                <a:latin typeface="Calibri" panose="020F0502020204030204"/>
              </a:rPr>
              <a:t> </a:t>
            </a:r>
            <a:r>
              <a:rPr lang="en-US" sz="2400" spc="-10">
                <a:solidFill>
                  <a:prstClr val="black"/>
                </a:solidFill>
                <a:latin typeface="Calibri" panose="020F0502020204030204"/>
              </a:rPr>
              <a:t>costs.</a:t>
            </a:r>
            <a:endParaRPr lang="en-US" sz="2400">
              <a:solidFill>
                <a:prstClr val="black"/>
              </a:solidFill>
              <a:latin typeface="Calibri" panose="020F0502020204030204"/>
            </a:endParaRPr>
          </a:p>
          <a:p>
            <a:pPr marL="285750" marR="5080" indent="-228600">
              <a:lnSpc>
                <a:spcPct val="90000"/>
              </a:lnSpc>
              <a:spcBef>
                <a:spcPts val="600"/>
              </a:spcBef>
              <a:spcAft>
                <a:spcPts val="600"/>
              </a:spcAft>
              <a:buFont typeface="Arial" panose="020B0604020202020204" pitchFamily="34" charset="0"/>
              <a:buChar char="•"/>
              <a:tabLst>
                <a:tab pos="240665" algn="l"/>
                <a:tab pos="241300" algn="l"/>
              </a:tabLst>
            </a:pPr>
            <a:r>
              <a:rPr lang="en-US" sz="2400" spc="-10">
                <a:solidFill>
                  <a:prstClr val="black"/>
                </a:solidFill>
                <a:latin typeface="Calibri" panose="020F0502020204030204"/>
              </a:rPr>
              <a:t>Establishes</a:t>
            </a:r>
            <a:r>
              <a:rPr lang="en-US" sz="2400" spc="-60">
                <a:solidFill>
                  <a:prstClr val="black"/>
                </a:solidFill>
                <a:latin typeface="Calibri" panose="020F0502020204030204"/>
              </a:rPr>
              <a:t> the project's </a:t>
            </a:r>
            <a:r>
              <a:rPr lang="en-US" sz="2400">
                <a:solidFill>
                  <a:prstClr val="black"/>
                </a:solidFill>
                <a:latin typeface="Calibri" panose="020F0502020204030204"/>
              </a:rPr>
              <a:t>Cost</a:t>
            </a:r>
            <a:r>
              <a:rPr lang="en-US" sz="2400" spc="45">
                <a:solidFill>
                  <a:prstClr val="black"/>
                </a:solidFill>
                <a:latin typeface="Calibri" panose="020F0502020204030204"/>
              </a:rPr>
              <a:t> </a:t>
            </a:r>
            <a:r>
              <a:rPr lang="en-US" sz="2400" spc="-10">
                <a:solidFill>
                  <a:prstClr val="black"/>
                </a:solidFill>
                <a:latin typeface="Calibri" panose="020F0502020204030204"/>
              </a:rPr>
              <a:t>Effectiveness (requirement is a BCR &gt; 1)</a:t>
            </a:r>
          </a:p>
          <a:p>
            <a:pPr marL="285750" marR="5080" indent="-228600">
              <a:lnSpc>
                <a:spcPct val="90000"/>
              </a:lnSpc>
              <a:spcBef>
                <a:spcPts val="600"/>
              </a:spcBef>
              <a:spcAft>
                <a:spcPts val="600"/>
              </a:spcAft>
              <a:buFont typeface="Arial" panose="020B0604020202020204" pitchFamily="34" charset="0"/>
              <a:buChar char="•"/>
              <a:tabLst>
                <a:tab pos="240665" algn="l"/>
                <a:tab pos="241300" algn="l"/>
              </a:tabLst>
            </a:pPr>
            <a:r>
              <a:rPr lang="en-US" sz="2400">
                <a:solidFill>
                  <a:prstClr val="black"/>
                </a:solidFill>
                <a:latin typeface="Calibri" panose="020F0502020204030204"/>
              </a:rPr>
              <a:t>BCAs involve technical studies that require heavy data collection, supporting documentation development, and in many cases, engineering expertise.</a:t>
            </a:r>
          </a:p>
          <a:p>
            <a:pPr marL="285750" marR="5080" indent="-228600">
              <a:lnSpc>
                <a:spcPct val="90000"/>
              </a:lnSpc>
              <a:spcBef>
                <a:spcPts val="600"/>
              </a:spcBef>
              <a:spcAft>
                <a:spcPts val="600"/>
              </a:spcAft>
              <a:buFont typeface="Arial" panose="020B0604020202020204" pitchFamily="34" charset="0"/>
              <a:buChar char="•"/>
              <a:tabLst>
                <a:tab pos="240665" algn="l"/>
                <a:tab pos="241300" algn="l"/>
              </a:tabLst>
            </a:pPr>
            <a:r>
              <a:rPr lang="en-US" sz="2400">
                <a:solidFill>
                  <a:prstClr val="black"/>
                </a:solidFill>
                <a:latin typeface="Calibri" panose="020F0502020204030204"/>
              </a:rPr>
              <a:t>BCAs are required for project subapplications. </a:t>
            </a:r>
          </a:p>
        </p:txBody>
      </p:sp>
    </p:spTree>
    <p:extLst>
      <p:ext uri="{BB962C8B-B14F-4D97-AF65-F5344CB8AC3E}">
        <p14:creationId xmlns:p14="http://schemas.microsoft.com/office/powerpoint/2010/main" val="3689124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object 13" descr="Describes subrecipients responsiblity to ensure proper procurement is used.">
            <a:extLst>
              <a:ext uri="{C183D7F6-B498-43B3-948B-1728B52AA6E4}">
                <adec:decorative xmlns:adec="http://schemas.microsoft.com/office/drawing/2017/decorative" val="0"/>
              </a:ext>
            </a:extLst>
          </p:cNvPr>
          <p:cNvGrpSpPr/>
          <p:nvPr/>
        </p:nvGrpSpPr>
        <p:grpSpPr>
          <a:xfrm>
            <a:off x="2152650" y="5257802"/>
            <a:ext cx="7886700" cy="914400"/>
            <a:chOff x="628650" y="5257802"/>
            <a:chExt cx="7886700" cy="914400"/>
          </a:xfrm>
        </p:grpSpPr>
        <p:sp>
          <p:nvSpPr>
            <p:cNvPr id="14" name="object 14"/>
            <p:cNvSpPr/>
            <p:nvPr/>
          </p:nvSpPr>
          <p:spPr>
            <a:xfrm>
              <a:off x="628650" y="5257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4B5C75"/>
            </a:solidFill>
          </p:spPr>
          <p:txBody>
            <a:bodyPr wrap="square" lIns="0" tIns="0" rIns="0" bIns="0" rtlCol="0"/>
            <a:lstStyle/>
            <a:p>
              <a:endParaRPr>
                <a:solidFill>
                  <a:prstClr val="black"/>
                </a:solidFill>
                <a:latin typeface="Calibri" panose="020F0502020204030204"/>
              </a:endParaRPr>
            </a:p>
          </p:txBody>
        </p:sp>
        <p:sp>
          <p:nvSpPr>
            <p:cNvPr id="15" name="object 15"/>
            <p:cNvSpPr/>
            <p:nvPr/>
          </p:nvSpPr>
          <p:spPr>
            <a:xfrm>
              <a:off x="1066585" y="5498639"/>
              <a:ext cx="187325" cy="447675"/>
            </a:xfrm>
            <a:custGeom>
              <a:avLst/>
              <a:gdLst/>
              <a:ahLst/>
              <a:cxnLst/>
              <a:rect l="l" t="t" r="r" b="b"/>
              <a:pathLst>
                <a:path w="187325" h="447675">
                  <a:moveTo>
                    <a:pt x="136434" y="380010"/>
                  </a:moveTo>
                  <a:lnTo>
                    <a:pt x="79356" y="380010"/>
                  </a:lnTo>
                  <a:lnTo>
                    <a:pt x="87626" y="379963"/>
                  </a:lnTo>
                  <a:lnTo>
                    <a:pt x="87626" y="222283"/>
                  </a:lnTo>
                  <a:lnTo>
                    <a:pt x="48546" y="206105"/>
                  </a:lnTo>
                  <a:lnTo>
                    <a:pt x="17607" y="175285"/>
                  </a:lnTo>
                  <a:lnTo>
                    <a:pt x="9893" y="140153"/>
                  </a:lnTo>
                  <a:lnTo>
                    <a:pt x="10268" y="132127"/>
                  </a:lnTo>
                  <a:lnTo>
                    <a:pt x="23547" y="94633"/>
                  </a:lnTo>
                  <a:lnTo>
                    <a:pt x="54793" y="67492"/>
                  </a:lnTo>
                  <a:lnTo>
                    <a:pt x="87631" y="58096"/>
                  </a:lnTo>
                  <a:lnTo>
                    <a:pt x="87631" y="0"/>
                  </a:lnTo>
                  <a:lnTo>
                    <a:pt x="98040" y="0"/>
                  </a:lnTo>
                  <a:lnTo>
                    <a:pt x="98040" y="57394"/>
                  </a:lnTo>
                  <a:lnTo>
                    <a:pt x="105616" y="57394"/>
                  </a:lnTo>
                  <a:lnTo>
                    <a:pt x="144728" y="65202"/>
                  </a:lnTo>
                  <a:lnTo>
                    <a:pt x="149653" y="67669"/>
                  </a:lnTo>
                  <a:lnTo>
                    <a:pt x="100288" y="67669"/>
                  </a:lnTo>
                  <a:lnTo>
                    <a:pt x="99190" y="67773"/>
                  </a:lnTo>
                  <a:lnTo>
                    <a:pt x="98040" y="67804"/>
                  </a:lnTo>
                  <a:lnTo>
                    <a:pt x="98040" y="68601"/>
                  </a:lnTo>
                  <a:lnTo>
                    <a:pt x="87631" y="68601"/>
                  </a:lnTo>
                  <a:lnTo>
                    <a:pt x="46833" y="84804"/>
                  </a:lnTo>
                  <a:lnTo>
                    <a:pt x="23285" y="119416"/>
                  </a:lnTo>
                  <a:lnTo>
                    <a:pt x="20286" y="140190"/>
                  </a:lnTo>
                  <a:lnTo>
                    <a:pt x="20445" y="146662"/>
                  </a:lnTo>
                  <a:lnTo>
                    <a:pt x="36206" y="183763"/>
                  </a:lnTo>
                  <a:lnTo>
                    <a:pt x="79564" y="208551"/>
                  </a:lnTo>
                  <a:lnTo>
                    <a:pt x="87631" y="211357"/>
                  </a:lnTo>
                  <a:lnTo>
                    <a:pt x="98040" y="211357"/>
                  </a:lnTo>
                  <a:lnTo>
                    <a:pt x="98040" y="214673"/>
                  </a:lnTo>
                  <a:lnTo>
                    <a:pt x="99330" y="215100"/>
                  </a:lnTo>
                  <a:lnTo>
                    <a:pt x="106304" y="217247"/>
                  </a:lnTo>
                  <a:lnTo>
                    <a:pt x="112588" y="219290"/>
                  </a:lnTo>
                  <a:lnTo>
                    <a:pt x="118816" y="221418"/>
                  </a:lnTo>
                  <a:lnTo>
                    <a:pt x="124967" y="223626"/>
                  </a:lnTo>
                  <a:lnTo>
                    <a:pt x="130097" y="225599"/>
                  </a:lnTo>
                  <a:lnTo>
                    <a:pt x="98024" y="225599"/>
                  </a:lnTo>
                  <a:lnTo>
                    <a:pt x="98024" y="379604"/>
                  </a:lnTo>
                  <a:lnTo>
                    <a:pt x="137320" y="379604"/>
                  </a:lnTo>
                  <a:lnTo>
                    <a:pt x="136434" y="380010"/>
                  </a:lnTo>
                  <a:close/>
                </a:path>
                <a:path w="187325" h="447675">
                  <a:moveTo>
                    <a:pt x="105616" y="57394"/>
                  </a:moveTo>
                  <a:lnTo>
                    <a:pt x="98040" y="57394"/>
                  </a:lnTo>
                  <a:lnTo>
                    <a:pt x="99190" y="57362"/>
                  </a:lnTo>
                  <a:lnTo>
                    <a:pt x="100293" y="57258"/>
                  </a:lnTo>
                  <a:lnTo>
                    <a:pt x="101459" y="57258"/>
                  </a:lnTo>
                  <a:lnTo>
                    <a:pt x="105616" y="57394"/>
                  </a:lnTo>
                  <a:close/>
                </a:path>
                <a:path w="187325" h="447675">
                  <a:moveTo>
                    <a:pt x="172665" y="97600"/>
                  </a:moveTo>
                  <a:lnTo>
                    <a:pt x="140695" y="74800"/>
                  </a:lnTo>
                  <a:lnTo>
                    <a:pt x="101459" y="67669"/>
                  </a:lnTo>
                  <a:lnTo>
                    <a:pt x="149653" y="67669"/>
                  </a:lnTo>
                  <a:lnTo>
                    <a:pt x="154526" y="70110"/>
                  </a:lnTo>
                  <a:lnTo>
                    <a:pt x="163746" y="75979"/>
                  </a:lnTo>
                  <a:lnTo>
                    <a:pt x="172319" y="82758"/>
                  </a:lnTo>
                  <a:lnTo>
                    <a:pt x="180175" y="90395"/>
                  </a:lnTo>
                  <a:lnTo>
                    <a:pt x="172665" y="97600"/>
                  </a:lnTo>
                  <a:close/>
                </a:path>
                <a:path w="187325" h="447675">
                  <a:moveTo>
                    <a:pt x="98040" y="211357"/>
                  </a:moveTo>
                  <a:lnTo>
                    <a:pt x="87631" y="211357"/>
                  </a:lnTo>
                  <a:lnTo>
                    <a:pt x="87631" y="68601"/>
                  </a:lnTo>
                  <a:lnTo>
                    <a:pt x="98040" y="68601"/>
                  </a:lnTo>
                  <a:lnTo>
                    <a:pt x="98040" y="211357"/>
                  </a:lnTo>
                  <a:close/>
                </a:path>
                <a:path w="187325" h="447675">
                  <a:moveTo>
                    <a:pt x="137320" y="379604"/>
                  </a:moveTo>
                  <a:lnTo>
                    <a:pt x="98024" y="379604"/>
                  </a:lnTo>
                  <a:lnTo>
                    <a:pt x="105210" y="378855"/>
                  </a:lnTo>
                  <a:lnTo>
                    <a:pt x="112306" y="377548"/>
                  </a:lnTo>
                  <a:lnTo>
                    <a:pt x="147475" y="360848"/>
                  </a:lnTo>
                  <a:lnTo>
                    <a:pt x="170776" y="329122"/>
                  </a:lnTo>
                  <a:lnTo>
                    <a:pt x="176881" y="288760"/>
                  </a:lnTo>
                  <a:lnTo>
                    <a:pt x="175429" y="280593"/>
                  </a:lnTo>
                  <a:lnTo>
                    <a:pt x="149854" y="246509"/>
                  </a:lnTo>
                  <a:lnTo>
                    <a:pt x="113752" y="230601"/>
                  </a:lnTo>
                  <a:lnTo>
                    <a:pt x="98024" y="225599"/>
                  </a:lnTo>
                  <a:lnTo>
                    <a:pt x="130097" y="225599"/>
                  </a:lnTo>
                  <a:lnTo>
                    <a:pt x="168190" y="248351"/>
                  </a:lnTo>
                  <a:lnTo>
                    <a:pt x="185977" y="282660"/>
                  </a:lnTo>
                  <a:lnTo>
                    <a:pt x="187123" y="296969"/>
                  </a:lnTo>
                  <a:lnTo>
                    <a:pt x="186737" y="306166"/>
                  </a:lnTo>
                  <a:lnTo>
                    <a:pt x="172297" y="348829"/>
                  </a:lnTo>
                  <a:lnTo>
                    <a:pt x="138539" y="379046"/>
                  </a:lnTo>
                  <a:lnTo>
                    <a:pt x="137320" y="379604"/>
                  </a:lnTo>
                  <a:close/>
                </a:path>
                <a:path w="187325" h="447675">
                  <a:moveTo>
                    <a:pt x="98055" y="447643"/>
                  </a:moveTo>
                  <a:lnTo>
                    <a:pt x="87647" y="447643"/>
                  </a:lnTo>
                  <a:lnTo>
                    <a:pt x="87647" y="390384"/>
                  </a:lnTo>
                  <a:lnTo>
                    <a:pt x="80824" y="390223"/>
                  </a:lnTo>
                  <a:lnTo>
                    <a:pt x="32792" y="376949"/>
                  </a:lnTo>
                  <a:lnTo>
                    <a:pt x="1988" y="350771"/>
                  </a:lnTo>
                  <a:lnTo>
                    <a:pt x="0" y="348700"/>
                  </a:lnTo>
                  <a:lnTo>
                    <a:pt x="7535" y="341532"/>
                  </a:lnTo>
                  <a:lnTo>
                    <a:pt x="8613" y="342630"/>
                  </a:lnTo>
                  <a:lnTo>
                    <a:pt x="12729" y="347086"/>
                  </a:lnTo>
                  <a:lnTo>
                    <a:pt x="15095" y="349482"/>
                  </a:lnTo>
                  <a:lnTo>
                    <a:pt x="49535" y="373363"/>
                  </a:lnTo>
                  <a:lnTo>
                    <a:pt x="79356" y="380010"/>
                  </a:lnTo>
                  <a:lnTo>
                    <a:pt x="136434" y="380010"/>
                  </a:lnTo>
                  <a:lnTo>
                    <a:pt x="130073" y="382925"/>
                  </a:lnTo>
                  <a:lnTo>
                    <a:pt x="122300" y="385650"/>
                  </a:lnTo>
                  <a:lnTo>
                    <a:pt x="114347" y="387746"/>
                  </a:lnTo>
                  <a:lnTo>
                    <a:pt x="106253" y="389202"/>
                  </a:lnTo>
                  <a:lnTo>
                    <a:pt x="98055" y="390009"/>
                  </a:lnTo>
                  <a:lnTo>
                    <a:pt x="98055" y="447643"/>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grpSp>
        <p:nvGrpSpPr>
          <p:cNvPr id="10" name="object 10" descr="It is the subapplicant's responsbility to maintain and keep current their local hazard mitigation plan.">
            <a:extLst>
              <a:ext uri="{C183D7F6-B498-43B3-948B-1728B52AA6E4}">
                <adec:decorative xmlns:adec="http://schemas.microsoft.com/office/drawing/2017/decorative" val="0"/>
              </a:ext>
            </a:extLst>
          </p:cNvPr>
          <p:cNvGrpSpPr/>
          <p:nvPr/>
        </p:nvGrpSpPr>
        <p:grpSpPr>
          <a:xfrm>
            <a:off x="2152650" y="4114802"/>
            <a:ext cx="7886700" cy="914400"/>
            <a:chOff x="628650" y="4114802"/>
            <a:chExt cx="7886700" cy="914400"/>
          </a:xfrm>
        </p:grpSpPr>
        <p:sp>
          <p:nvSpPr>
            <p:cNvPr id="11" name="object 11"/>
            <p:cNvSpPr/>
            <p:nvPr/>
          </p:nvSpPr>
          <p:spPr>
            <a:xfrm>
              <a:off x="628650" y="4114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FFC000"/>
            </a:solidFill>
          </p:spPr>
          <p:txBody>
            <a:bodyPr wrap="square" lIns="0" tIns="0" rIns="0" bIns="0" rtlCol="0"/>
            <a:lstStyle/>
            <a:p>
              <a:endParaRPr>
                <a:solidFill>
                  <a:prstClr val="black"/>
                </a:solidFill>
                <a:latin typeface="Calibri" panose="020F0502020204030204"/>
              </a:endParaRPr>
            </a:p>
          </p:txBody>
        </p:sp>
        <p:sp>
          <p:nvSpPr>
            <p:cNvPr id="12" name="object 12"/>
            <p:cNvSpPr/>
            <p:nvPr/>
          </p:nvSpPr>
          <p:spPr>
            <a:xfrm>
              <a:off x="935467" y="4381478"/>
              <a:ext cx="448945" cy="396240"/>
            </a:xfrm>
            <a:custGeom>
              <a:avLst/>
              <a:gdLst/>
              <a:ahLst/>
              <a:cxnLst/>
              <a:rect l="l" t="t" r="r" b="b"/>
              <a:pathLst>
                <a:path w="448944" h="396239">
                  <a:moveTo>
                    <a:pt x="427914" y="395735"/>
                  </a:moveTo>
                  <a:lnTo>
                    <a:pt x="20931" y="395735"/>
                  </a:lnTo>
                  <a:lnTo>
                    <a:pt x="10181" y="392832"/>
                  </a:lnTo>
                  <a:lnTo>
                    <a:pt x="2846" y="385390"/>
                  </a:lnTo>
                  <a:lnTo>
                    <a:pt x="0" y="375312"/>
                  </a:lnTo>
                  <a:lnTo>
                    <a:pt x="2716" y="364503"/>
                  </a:lnTo>
                  <a:lnTo>
                    <a:pt x="206727" y="10540"/>
                  </a:lnTo>
                  <a:lnTo>
                    <a:pt x="214534" y="2635"/>
                  </a:lnTo>
                  <a:lnTo>
                    <a:pt x="224682" y="0"/>
                  </a:lnTo>
                  <a:lnTo>
                    <a:pt x="234831" y="2635"/>
                  </a:lnTo>
                  <a:lnTo>
                    <a:pt x="242638" y="10540"/>
                  </a:lnTo>
                  <a:lnTo>
                    <a:pt x="290518" y="93826"/>
                  </a:lnTo>
                  <a:lnTo>
                    <a:pt x="208809" y="93826"/>
                  </a:lnTo>
                  <a:lnTo>
                    <a:pt x="208809" y="276012"/>
                  </a:lnTo>
                  <a:lnTo>
                    <a:pt x="395256" y="276012"/>
                  </a:lnTo>
                  <a:lnTo>
                    <a:pt x="407226" y="296834"/>
                  </a:lnTo>
                  <a:lnTo>
                    <a:pt x="224422" y="296834"/>
                  </a:lnTo>
                  <a:lnTo>
                    <a:pt x="214209" y="298851"/>
                  </a:lnTo>
                  <a:lnTo>
                    <a:pt x="205947" y="304382"/>
                  </a:lnTo>
                  <a:lnTo>
                    <a:pt x="200417" y="312645"/>
                  </a:lnTo>
                  <a:lnTo>
                    <a:pt x="198400" y="322860"/>
                  </a:lnTo>
                  <a:lnTo>
                    <a:pt x="200417" y="333076"/>
                  </a:lnTo>
                  <a:lnTo>
                    <a:pt x="205947" y="341339"/>
                  </a:lnTo>
                  <a:lnTo>
                    <a:pt x="214209" y="346870"/>
                  </a:lnTo>
                  <a:lnTo>
                    <a:pt x="224422" y="348887"/>
                  </a:lnTo>
                  <a:lnTo>
                    <a:pt x="437151" y="348887"/>
                  </a:lnTo>
                  <a:lnTo>
                    <a:pt x="446129" y="364503"/>
                  </a:lnTo>
                  <a:lnTo>
                    <a:pt x="448845" y="375312"/>
                  </a:lnTo>
                  <a:lnTo>
                    <a:pt x="445999" y="385390"/>
                  </a:lnTo>
                  <a:lnTo>
                    <a:pt x="438664" y="392832"/>
                  </a:lnTo>
                  <a:lnTo>
                    <a:pt x="427914" y="395735"/>
                  </a:lnTo>
                  <a:close/>
                </a:path>
                <a:path w="448944" h="396239">
                  <a:moveTo>
                    <a:pt x="395256" y="276012"/>
                  </a:moveTo>
                  <a:lnTo>
                    <a:pt x="240035" y="276012"/>
                  </a:lnTo>
                  <a:lnTo>
                    <a:pt x="240035" y="93826"/>
                  </a:lnTo>
                  <a:lnTo>
                    <a:pt x="290518" y="93826"/>
                  </a:lnTo>
                  <a:lnTo>
                    <a:pt x="395256" y="276012"/>
                  </a:lnTo>
                  <a:close/>
                </a:path>
                <a:path w="448944" h="396239">
                  <a:moveTo>
                    <a:pt x="437151" y="348887"/>
                  </a:moveTo>
                  <a:lnTo>
                    <a:pt x="224422" y="348887"/>
                  </a:lnTo>
                  <a:lnTo>
                    <a:pt x="234636" y="346870"/>
                  </a:lnTo>
                  <a:lnTo>
                    <a:pt x="242898" y="341339"/>
                  </a:lnTo>
                  <a:lnTo>
                    <a:pt x="248427" y="333076"/>
                  </a:lnTo>
                  <a:lnTo>
                    <a:pt x="250444" y="322860"/>
                  </a:lnTo>
                  <a:lnTo>
                    <a:pt x="248427" y="312645"/>
                  </a:lnTo>
                  <a:lnTo>
                    <a:pt x="242898" y="304382"/>
                  </a:lnTo>
                  <a:lnTo>
                    <a:pt x="234636" y="298851"/>
                  </a:lnTo>
                  <a:lnTo>
                    <a:pt x="224422" y="296834"/>
                  </a:lnTo>
                  <a:lnTo>
                    <a:pt x="407226" y="296834"/>
                  </a:lnTo>
                  <a:lnTo>
                    <a:pt x="437151" y="348887"/>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grpSp>
        <p:nvGrpSpPr>
          <p:cNvPr id="7" name="object 7" descr="The grant application process can take several months or a year.">
            <a:extLst>
              <a:ext uri="{C183D7F6-B498-43B3-948B-1728B52AA6E4}">
                <adec:decorative xmlns:adec="http://schemas.microsoft.com/office/drawing/2017/decorative" val="0"/>
              </a:ext>
            </a:extLst>
          </p:cNvPr>
          <p:cNvGrpSpPr/>
          <p:nvPr/>
        </p:nvGrpSpPr>
        <p:grpSpPr>
          <a:xfrm>
            <a:off x="2152650" y="2971802"/>
            <a:ext cx="7886700" cy="914400"/>
            <a:chOff x="628650" y="2971802"/>
            <a:chExt cx="7886700" cy="914400"/>
          </a:xfrm>
        </p:grpSpPr>
        <p:sp>
          <p:nvSpPr>
            <p:cNvPr id="8" name="object 8"/>
            <p:cNvSpPr/>
            <p:nvPr/>
          </p:nvSpPr>
          <p:spPr>
            <a:xfrm>
              <a:off x="628650" y="2971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A4A4A4"/>
            </a:solidFill>
          </p:spPr>
          <p:txBody>
            <a:bodyPr wrap="square" lIns="0" tIns="0" rIns="0" bIns="0" rtlCol="0"/>
            <a:lstStyle/>
            <a:p>
              <a:endParaRPr>
                <a:solidFill>
                  <a:prstClr val="black"/>
                </a:solidFill>
                <a:latin typeface="Calibri" panose="020F0502020204030204"/>
              </a:endParaRPr>
            </a:p>
          </p:txBody>
        </p:sp>
        <p:sp>
          <p:nvSpPr>
            <p:cNvPr id="9" name="object 9"/>
            <p:cNvSpPr/>
            <p:nvPr/>
          </p:nvSpPr>
          <p:spPr>
            <a:xfrm>
              <a:off x="1014167" y="3227313"/>
              <a:ext cx="291465" cy="408940"/>
            </a:xfrm>
            <a:custGeom>
              <a:avLst/>
              <a:gdLst/>
              <a:ahLst/>
              <a:cxnLst/>
              <a:rect l="l" t="t" r="r" b="b"/>
              <a:pathLst>
                <a:path w="291465" h="408939">
                  <a:moveTo>
                    <a:pt x="291445" y="30642"/>
                  </a:moveTo>
                  <a:lnTo>
                    <a:pt x="0" y="30642"/>
                  </a:lnTo>
                  <a:lnTo>
                    <a:pt x="0" y="0"/>
                  </a:lnTo>
                  <a:lnTo>
                    <a:pt x="291445" y="0"/>
                  </a:lnTo>
                  <a:lnTo>
                    <a:pt x="291445" y="30642"/>
                  </a:lnTo>
                  <a:close/>
                </a:path>
                <a:path w="291465" h="408939">
                  <a:moveTo>
                    <a:pt x="277393" y="377927"/>
                  </a:moveTo>
                  <a:lnTo>
                    <a:pt x="13531" y="377927"/>
                  </a:lnTo>
                  <a:lnTo>
                    <a:pt x="22582" y="331691"/>
                  </a:lnTo>
                  <a:lnTo>
                    <a:pt x="41049" y="282679"/>
                  </a:lnTo>
                  <a:lnTo>
                    <a:pt x="67616" y="237880"/>
                  </a:lnTo>
                  <a:lnTo>
                    <a:pt x="100965" y="204284"/>
                  </a:lnTo>
                  <a:lnTo>
                    <a:pt x="67689" y="170689"/>
                  </a:lnTo>
                  <a:lnTo>
                    <a:pt x="41244" y="125890"/>
                  </a:lnTo>
                  <a:lnTo>
                    <a:pt x="22801" y="76878"/>
                  </a:lnTo>
                  <a:lnTo>
                    <a:pt x="13531" y="30642"/>
                  </a:lnTo>
                  <a:lnTo>
                    <a:pt x="45278" y="30642"/>
                  </a:lnTo>
                  <a:lnTo>
                    <a:pt x="53637" y="70853"/>
                  </a:lnTo>
                  <a:lnTo>
                    <a:pt x="69608" y="112548"/>
                  </a:lnTo>
                  <a:lnTo>
                    <a:pt x="91239" y="149933"/>
                  </a:lnTo>
                  <a:lnTo>
                    <a:pt x="116578" y="177217"/>
                  </a:lnTo>
                  <a:lnTo>
                    <a:pt x="122205" y="182739"/>
                  </a:lnTo>
                  <a:lnTo>
                    <a:pt x="126466" y="189218"/>
                  </a:lnTo>
                  <a:lnTo>
                    <a:pt x="129166" y="196464"/>
                  </a:lnTo>
                  <a:lnTo>
                    <a:pt x="130109" y="204284"/>
                  </a:lnTo>
                  <a:lnTo>
                    <a:pt x="129166" y="212105"/>
                  </a:lnTo>
                  <a:lnTo>
                    <a:pt x="126466" y="219350"/>
                  </a:lnTo>
                  <a:lnTo>
                    <a:pt x="122205" y="225830"/>
                  </a:lnTo>
                  <a:lnTo>
                    <a:pt x="116578" y="231352"/>
                  </a:lnTo>
                  <a:lnTo>
                    <a:pt x="103624" y="243282"/>
                  </a:lnTo>
                  <a:lnTo>
                    <a:pt x="91401" y="258611"/>
                  </a:lnTo>
                  <a:lnTo>
                    <a:pt x="80020" y="276598"/>
                  </a:lnTo>
                  <a:lnTo>
                    <a:pt x="69738" y="296213"/>
                  </a:lnTo>
                  <a:lnTo>
                    <a:pt x="254974" y="296213"/>
                  </a:lnTo>
                  <a:lnTo>
                    <a:pt x="268342" y="331691"/>
                  </a:lnTo>
                  <a:lnTo>
                    <a:pt x="277393" y="377927"/>
                  </a:lnTo>
                  <a:close/>
                </a:path>
                <a:path w="291465" h="408939">
                  <a:moveTo>
                    <a:pt x="254974" y="296213"/>
                  </a:moveTo>
                  <a:lnTo>
                    <a:pt x="221706" y="296213"/>
                  </a:lnTo>
                  <a:lnTo>
                    <a:pt x="211561" y="276526"/>
                  </a:lnTo>
                  <a:lnTo>
                    <a:pt x="200238" y="258803"/>
                  </a:lnTo>
                  <a:lnTo>
                    <a:pt x="187894" y="243498"/>
                  </a:lnTo>
                  <a:lnTo>
                    <a:pt x="174867" y="231352"/>
                  </a:lnTo>
                  <a:lnTo>
                    <a:pt x="169240" y="225830"/>
                  </a:lnTo>
                  <a:lnTo>
                    <a:pt x="164978" y="219350"/>
                  </a:lnTo>
                  <a:lnTo>
                    <a:pt x="162279" y="212105"/>
                  </a:lnTo>
                  <a:lnTo>
                    <a:pt x="161335" y="204284"/>
                  </a:lnTo>
                  <a:lnTo>
                    <a:pt x="162287" y="196464"/>
                  </a:lnTo>
                  <a:lnTo>
                    <a:pt x="165043" y="189218"/>
                  </a:lnTo>
                  <a:lnTo>
                    <a:pt x="169459" y="182739"/>
                  </a:lnTo>
                  <a:lnTo>
                    <a:pt x="175387" y="177217"/>
                  </a:lnTo>
                  <a:lnTo>
                    <a:pt x="200653" y="149933"/>
                  </a:lnTo>
                  <a:lnTo>
                    <a:pt x="222162" y="112548"/>
                  </a:lnTo>
                  <a:lnTo>
                    <a:pt x="238108" y="70853"/>
                  </a:lnTo>
                  <a:lnTo>
                    <a:pt x="246687" y="30642"/>
                  </a:lnTo>
                  <a:lnTo>
                    <a:pt x="277393" y="30642"/>
                  </a:lnTo>
                  <a:lnTo>
                    <a:pt x="268342" y="76878"/>
                  </a:lnTo>
                  <a:lnTo>
                    <a:pt x="249875" y="125890"/>
                  </a:lnTo>
                  <a:lnTo>
                    <a:pt x="223308" y="170689"/>
                  </a:lnTo>
                  <a:lnTo>
                    <a:pt x="189959" y="204284"/>
                  </a:lnTo>
                  <a:lnTo>
                    <a:pt x="223308" y="237880"/>
                  </a:lnTo>
                  <a:lnTo>
                    <a:pt x="249875" y="282679"/>
                  </a:lnTo>
                  <a:lnTo>
                    <a:pt x="254974" y="296213"/>
                  </a:lnTo>
                  <a:close/>
                </a:path>
                <a:path w="291465" h="408939">
                  <a:moveTo>
                    <a:pt x="291445" y="408569"/>
                  </a:moveTo>
                  <a:lnTo>
                    <a:pt x="0" y="408569"/>
                  </a:lnTo>
                  <a:lnTo>
                    <a:pt x="0" y="377927"/>
                  </a:lnTo>
                  <a:lnTo>
                    <a:pt x="291445" y="377927"/>
                  </a:lnTo>
                  <a:lnTo>
                    <a:pt x="291445" y="408569"/>
                  </a:lnTo>
                  <a:close/>
                </a:path>
              </a:pathLst>
            </a:custGeom>
            <a:solidFill>
              <a:srgbClr val="FFFFFF"/>
            </a:solidFill>
          </p:spPr>
          <p:txBody>
            <a:bodyPr wrap="square" lIns="0" tIns="0" rIns="0" bIns="0" rtlCol="0"/>
            <a:lstStyle/>
            <a:p>
              <a:endParaRPr>
                <a:solidFill>
                  <a:prstClr val="black"/>
                </a:solidFill>
                <a:latin typeface="Calibri" panose="020F0502020204030204"/>
              </a:endParaRPr>
            </a:p>
          </p:txBody>
        </p:sp>
      </p:grpSp>
      <p:sp>
        <p:nvSpPr>
          <p:cNvPr id="3" name="object 3"/>
          <p:cNvSpPr txBox="1">
            <a:spLocks noGrp="1"/>
          </p:cNvSpPr>
          <p:nvPr>
            <p:ph type="title"/>
          </p:nvPr>
        </p:nvSpPr>
        <p:spPr>
          <a:xfrm>
            <a:off x="2355872" y="306927"/>
            <a:ext cx="7486650" cy="1300480"/>
          </a:xfrm>
          <a:prstGeom prst="rect">
            <a:avLst/>
          </a:prstGeom>
        </p:spPr>
        <p:txBody>
          <a:bodyPr vert="horz" wrap="square" lIns="0" tIns="93980" rIns="0" bIns="0" rtlCol="0" anchor="ctr">
            <a:spAutoFit/>
          </a:bodyPr>
          <a:lstStyle/>
          <a:p>
            <a:pPr marL="12700" marR="5080" indent="190500">
              <a:lnSpc>
                <a:spcPts val="4730"/>
              </a:lnSpc>
              <a:spcBef>
                <a:spcPts val="740"/>
              </a:spcBef>
            </a:pPr>
            <a:r>
              <a:rPr sz="4400" b="1">
                <a:solidFill>
                  <a:schemeClr val="accent1">
                    <a:lumMod val="75000"/>
                  </a:schemeClr>
                </a:solidFill>
                <a:latin typeface="+mn-lt"/>
              </a:rPr>
              <a:t>What</a:t>
            </a:r>
            <a:r>
              <a:rPr sz="4400" b="1" spc="-30">
                <a:solidFill>
                  <a:schemeClr val="accent1">
                    <a:lumMod val="75000"/>
                  </a:schemeClr>
                </a:solidFill>
                <a:latin typeface="+mn-lt"/>
              </a:rPr>
              <a:t> </a:t>
            </a:r>
            <a:r>
              <a:rPr sz="4400" b="1">
                <a:solidFill>
                  <a:schemeClr val="accent1">
                    <a:lumMod val="75000"/>
                  </a:schemeClr>
                </a:solidFill>
                <a:latin typeface="+mn-lt"/>
              </a:rPr>
              <a:t>you</a:t>
            </a:r>
            <a:r>
              <a:rPr sz="4400" b="1" spc="-110">
                <a:solidFill>
                  <a:schemeClr val="accent1">
                    <a:lumMod val="75000"/>
                  </a:schemeClr>
                </a:solidFill>
                <a:latin typeface="+mn-lt"/>
              </a:rPr>
              <a:t> </a:t>
            </a:r>
            <a:r>
              <a:rPr sz="4400" b="1">
                <a:solidFill>
                  <a:schemeClr val="accent1">
                    <a:lumMod val="75000"/>
                  </a:schemeClr>
                </a:solidFill>
                <a:latin typeface="+mn-lt"/>
              </a:rPr>
              <a:t>need</a:t>
            </a:r>
            <a:r>
              <a:rPr sz="4400" b="1" spc="-110">
                <a:solidFill>
                  <a:schemeClr val="accent1">
                    <a:lumMod val="75000"/>
                  </a:schemeClr>
                </a:solidFill>
                <a:latin typeface="+mn-lt"/>
              </a:rPr>
              <a:t> </a:t>
            </a:r>
            <a:r>
              <a:rPr sz="4400" b="1">
                <a:solidFill>
                  <a:schemeClr val="accent1">
                    <a:lumMod val="75000"/>
                  </a:schemeClr>
                </a:solidFill>
                <a:latin typeface="+mn-lt"/>
              </a:rPr>
              <a:t>to</a:t>
            </a:r>
            <a:r>
              <a:rPr sz="4400" b="1" spc="-40">
                <a:solidFill>
                  <a:schemeClr val="accent1">
                    <a:lumMod val="75000"/>
                  </a:schemeClr>
                </a:solidFill>
                <a:latin typeface="+mn-lt"/>
              </a:rPr>
              <a:t> </a:t>
            </a:r>
            <a:r>
              <a:rPr sz="4400" b="1">
                <a:solidFill>
                  <a:schemeClr val="accent1">
                    <a:lumMod val="75000"/>
                  </a:schemeClr>
                </a:solidFill>
                <a:latin typeface="+mn-lt"/>
              </a:rPr>
              <a:t>know</a:t>
            </a:r>
            <a:r>
              <a:rPr sz="4400" b="1" spc="-125">
                <a:solidFill>
                  <a:schemeClr val="accent1">
                    <a:lumMod val="75000"/>
                  </a:schemeClr>
                </a:solidFill>
                <a:latin typeface="+mn-lt"/>
              </a:rPr>
              <a:t> </a:t>
            </a:r>
            <a:r>
              <a:rPr sz="4400" b="1" spc="-10">
                <a:solidFill>
                  <a:schemeClr val="accent1">
                    <a:lumMod val="75000"/>
                  </a:schemeClr>
                </a:solidFill>
                <a:latin typeface="+mn-lt"/>
              </a:rPr>
              <a:t>about </a:t>
            </a:r>
            <a:r>
              <a:rPr sz="4400" b="1">
                <a:solidFill>
                  <a:schemeClr val="accent1">
                    <a:lumMod val="75000"/>
                  </a:schemeClr>
                </a:solidFill>
                <a:latin typeface="+mn-lt"/>
              </a:rPr>
              <a:t>FEMA</a:t>
            </a:r>
            <a:r>
              <a:rPr sz="4400" b="1" spc="-240">
                <a:solidFill>
                  <a:schemeClr val="accent1">
                    <a:lumMod val="75000"/>
                  </a:schemeClr>
                </a:solidFill>
                <a:latin typeface="+mn-lt"/>
              </a:rPr>
              <a:t> </a:t>
            </a:r>
            <a:r>
              <a:rPr sz="4400" b="1">
                <a:solidFill>
                  <a:schemeClr val="accent1">
                    <a:lumMod val="75000"/>
                  </a:schemeClr>
                </a:solidFill>
                <a:latin typeface="+mn-lt"/>
              </a:rPr>
              <a:t>Hazard</a:t>
            </a:r>
            <a:r>
              <a:rPr sz="4400" b="1" spc="-160">
                <a:solidFill>
                  <a:schemeClr val="accent1">
                    <a:lumMod val="75000"/>
                  </a:schemeClr>
                </a:solidFill>
                <a:latin typeface="+mn-lt"/>
              </a:rPr>
              <a:t> </a:t>
            </a:r>
            <a:r>
              <a:rPr sz="4400" b="1">
                <a:solidFill>
                  <a:schemeClr val="accent1">
                    <a:lumMod val="75000"/>
                  </a:schemeClr>
                </a:solidFill>
                <a:latin typeface="+mn-lt"/>
              </a:rPr>
              <a:t>Mitigation</a:t>
            </a:r>
            <a:r>
              <a:rPr sz="4400" b="1" spc="-95">
                <a:solidFill>
                  <a:schemeClr val="accent1">
                    <a:lumMod val="75000"/>
                  </a:schemeClr>
                </a:solidFill>
                <a:latin typeface="+mn-lt"/>
              </a:rPr>
              <a:t> </a:t>
            </a:r>
            <a:r>
              <a:rPr sz="4400" b="1" spc="-10">
                <a:solidFill>
                  <a:schemeClr val="accent1">
                    <a:lumMod val="75000"/>
                  </a:schemeClr>
                </a:solidFill>
                <a:latin typeface="+mn-lt"/>
              </a:rPr>
              <a:t>Grants:</a:t>
            </a:r>
            <a:endParaRPr sz="4400" b="1">
              <a:solidFill>
                <a:schemeClr val="accent1">
                  <a:lumMod val="75000"/>
                </a:schemeClr>
              </a:solidFill>
              <a:latin typeface="+mn-lt"/>
            </a:endParaRPr>
          </a:p>
        </p:txBody>
      </p:sp>
      <p:sp>
        <p:nvSpPr>
          <p:cNvPr id="16" name="object 16"/>
          <p:cNvSpPr txBox="1">
            <a:spLocks noGrp="1"/>
          </p:cNvSpPr>
          <p:nvPr>
            <p:ph idx="1"/>
          </p:nvPr>
        </p:nvSpPr>
        <p:spPr>
          <a:xfrm>
            <a:off x="2486123" y="1847676"/>
            <a:ext cx="7553227" cy="4371005"/>
          </a:xfrm>
          <a:prstGeom prst="rect">
            <a:avLst/>
          </a:prstGeom>
        </p:spPr>
        <p:txBody>
          <a:bodyPr vert="horz" wrap="square" lIns="0" tIns="37465" rIns="0" bIns="0" rtlCol="0" anchor="t">
            <a:spAutoFit/>
          </a:bodyPr>
          <a:lstStyle/>
          <a:p>
            <a:pPr marL="746760" marR="431800" indent="0">
              <a:lnSpc>
                <a:spcPts val="2100"/>
              </a:lnSpc>
              <a:spcBef>
                <a:spcPts val="295"/>
              </a:spcBef>
              <a:buNone/>
            </a:pPr>
            <a:r>
              <a:rPr>
                <a:solidFill>
                  <a:schemeClr val="bg1"/>
                </a:solidFill>
              </a:rPr>
              <a:t>MEMA</a:t>
            </a:r>
            <a:r>
              <a:rPr spc="160">
                <a:solidFill>
                  <a:schemeClr val="bg1"/>
                </a:solidFill>
              </a:rPr>
              <a:t> </a:t>
            </a:r>
            <a:r>
              <a:rPr>
                <a:solidFill>
                  <a:schemeClr val="bg1"/>
                </a:solidFill>
              </a:rPr>
              <a:t>is</a:t>
            </a:r>
            <a:r>
              <a:rPr spc="55">
                <a:solidFill>
                  <a:schemeClr val="bg1"/>
                </a:solidFill>
              </a:rPr>
              <a:t> </a:t>
            </a:r>
            <a:r>
              <a:rPr b="0">
                <a:solidFill>
                  <a:schemeClr val="bg1"/>
                </a:solidFill>
                <a:latin typeface="Calibri Light"/>
                <a:cs typeface="Calibri Light"/>
              </a:rPr>
              <a:t>the</a:t>
            </a:r>
            <a:r>
              <a:rPr spc="20">
                <a:solidFill>
                  <a:schemeClr val="bg1"/>
                </a:solidFill>
                <a:latin typeface="Calibri Light"/>
                <a:cs typeface="Calibri Light"/>
              </a:rPr>
              <a:t> </a:t>
            </a:r>
            <a:r>
              <a:rPr>
                <a:solidFill>
                  <a:schemeClr val="bg1"/>
                </a:solidFill>
              </a:rPr>
              <a:t>conduit</a:t>
            </a:r>
            <a:r>
              <a:rPr spc="85">
                <a:solidFill>
                  <a:schemeClr val="bg1"/>
                </a:solidFill>
              </a:rPr>
              <a:t> </a:t>
            </a:r>
            <a:r>
              <a:rPr>
                <a:solidFill>
                  <a:schemeClr val="bg1"/>
                </a:solidFill>
              </a:rPr>
              <a:t>for</a:t>
            </a:r>
            <a:r>
              <a:rPr spc="65">
                <a:solidFill>
                  <a:schemeClr val="bg1"/>
                </a:solidFill>
              </a:rPr>
              <a:t> </a:t>
            </a:r>
            <a:r>
              <a:rPr>
                <a:solidFill>
                  <a:schemeClr val="bg1"/>
                </a:solidFill>
              </a:rPr>
              <a:t>applications</a:t>
            </a:r>
            <a:r>
              <a:rPr spc="135">
                <a:solidFill>
                  <a:schemeClr val="bg1"/>
                </a:solidFill>
              </a:rPr>
              <a:t> </a:t>
            </a:r>
            <a:r>
              <a:rPr>
                <a:solidFill>
                  <a:schemeClr val="bg1"/>
                </a:solidFill>
              </a:rPr>
              <a:t>and</a:t>
            </a:r>
            <a:r>
              <a:rPr spc="30">
                <a:solidFill>
                  <a:schemeClr val="bg1"/>
                </a:solidFill>
              </a:rPr>
              <a:t> </a:t>
            </a:r>
            <a:r>
              <a:rPr>
                <a:solidFill>
                  <a:schemeClr val="bg1"/>
                </a:solidFill>
              </a:rPr>
              <a:t>funding</a:t>
            </a:r>
            <a:r>
              <a:rPr spc="60">
                <a:solidFill>
                  <a:schemeClr val="bg1"/>
                </a:solidFill>
              </a:rPr>
              <a:t> </a:t>
            </a:r>
            <a:r>
              <a:rPr>
                <a:solidFill>
                  <a:schemeClr val="bg1"/>
                </a:solidFill>
              </a:rPr>
              <a:t>to</a:t>
            </a:r>
            <a:r>
              <a:rPr spc="105">
                <a:solidFill>
                  <a:schemeClr val="bg1"/>
                </a:solidFill>
              </a:rPr>
              <a:t> </a:t>
            </a:r>
            <a:r>
              <a:rPr>
                <a:solidFill>
                  <a:schemeClr val="bg1"/>
                </a:solidFill>
              </a:rPr>
              <a:t>and</a:t>
            </a:r>
            <a:r>
              <a:rPr spc="30">
                <a:solidFill>
                  <a:schemeClr val="bg1"/>
                </a:solidFill>
              </a:rPr>
              <a:t> </a:t>
            </a:r>
            <a:r>
              <a:rPr spc="-20">
                <a:solidFill>
                  <a:schemeClr val="bg1"/>
                </a:solidFill>
              </a:rPr>
              <a:t>from </a:t>
            </a:r>
            <a:r>
              <a:rPr>
                <a:solidFill>
                  <a:schemeClr val="bg1"/>
                </a:solidFill>
              </a:rPr>
              <a:t>FEMA.</a:t>
            </a:r>
            <a:r>
              <a:rPr spc="190">
                <a:solidFill>
                  <a:schemeClr val="bg1"/>
                </a:solidFill>
              </a:rPr>
              <a:t> </a:t>
            </a:r>
            <a:r>
              <a:rPr>
                <a:solidFill>
                  <a:schemeClr val="bg1"/>
                </a:solidFill>
              </a:rPr>
              <a:t>MEMA</a:t>
            </a:r>
            <a:r>
              <a:rPr spc="114">
                <a:solidFill>
                  <a:schemeClr val="bg1"/>
                </a:solidFill>
              </a:rPr>
              <a:t> </a:t>
            </a:r>
            <a:r>
              <a:rPr>
                <a:solidFill>
                  <a:schemeClr val="bg1"/>
                </a:solidFill>
              </a:rPr>
              <a:t>manages</a:t>
            </a:r>
            <a:r>
              <a:rPr spc="20">
                <a:solidFill>
                  <a:schemeClr val="bg1"/>
                </a:solidFill>
              </a:rPr>
              <a:t> </a:t>
            </a:r>
            <a:r>
              <a:rPr>
                <a:solidFill>
                  <a:schemeClr val="bg1"/>
                </a:solidFill>
              </a:rPr>
              <a:t>the</a:t>
            </a:r>
            <a:r>
              <a:rPr spc="114">
                <a:solidFill>
                  <a:schemeClr val="bg1"/>
                </a:solidFill>
              </a:rPr>
              <a:t> </a:t>
            </a:r>
            <a:r>
              <a:rPr>
                <a:solidFill>
                  <a:schemeClr val="bg1"/>
                </a:solidFill>
              </a:rPr>
              <a:t>State</a:t>
            </a:r>
            <a:r>
              <a:rPr spc="45">
                <a:solidFill>
                  <a:schemeClr val="bg1"/>
                </a:solidFill>
              </a:rPr>
              <a:t> </a:t>
            </a:r>
            <a:r>
              <a:rPr>
                <a:solidFill>
                  <a:schemeClr val="bg1"/>
                </a:solidFill>
              </a:rPr>
              <a:t>Contracts/Grant</a:t>
            </a:r>
            <a:r>
              <a:rPr spc="114">
                <a:solidFill>
                  <a:schemeClr val="bg1"/>
                </a:solidFill>
              </a:rPr>
              <a:t> </a:t>
            </a:r>
            <a:r>
              <a:rPr spc="-10">
                <a:solidFill>
                  <a:schemeClr val="bg1"/>
                </a:solidFill>
              </a:rPr>
              <a:t>Awards.</a:t>
            </a:r>
          </a:p>
          <a:p>
            <a:pPr marL="905510">
              <a:lnSpc>
                <a:spcPct val="100000"/>
              </a:lnSpc>
            </a:pPr>
            <a:endParaRPr sz="1900"/>
          </a:p>
          <a:p>
            <a:pPr marL="746760" marR="5080" indent="0">
              <a:lnSpc>
                <a:spcPts val="2100"/>
              </a:lnSpc>
              <a:buNone/>
            </a:pPr>
            <a:r>
              <a:rPr>
                <a:solidFill>
                  <a:schemeClr val="bg1"/>
                </a:solidFill>
              </a:rPr>
              <a:t>The</a:t>
            </a:r>
            <a:r>
              <a:rPr spc="90">
                <a:solidFill>
                  <a:schemeClr val="bg1"/>
                </a:solidFill>
              </a:rPr>
              <a:t> </a:t>
            </a:r>
            <a:r>
              <a:rPr>
                <a:solidFill>
                  <a:schemeClr val="bg1"/>
                </a:solidFill>
              </a:rPr>
              <a:t>process</a:t>
            </a:r>
            <a:r>
              <a:rPr spc="65">
                <a:solidFill>
                  <a:schemeClr val="bg1"/>
                </a:solidFill>
              </a:rPr>
              <a:t> </a:t>
            </a:r>
            <a:r>
              <a:rPr>
                <a:solidFill>
                  <a:schemeClr val="bg1"/>
                </a:solidFill>
              </a:rPr>
              <a:t>from</a:t>
            </a:r>
            <a:r>
              <a:rPr spc="-30">
                <a:solidFill>
                  <a:schemeClr val="bg1"/>
                </a:solidFill>
              </a:rPr>
              <a:t> </a:t>
            </a:r>
            <a:r>
              <a:rPr>
                <a:solidFill>
                  <a:schemeClr val="bg1"/>
                </a:solidFill>
              </a:rPr>
              <a:t>grant</a:t>
            </a:r>
            <a:r>
              <a:rPr spc="100">
                <a:solidFill>
                  <a:schemeClr val="bg1"/>
                </a:solidFill>
              </a:rPr>
              <a:t> </a:t>
            </a:r>
            <a:r>
              <a:rPr>
                <a:solidFill>
                  <a:schemeClr val="bg1"/>
                </a:solidFill>
              </a:rPr>
              <a:t>application</a:t>
            </a:r>
            <a:r>
              <a:rPr spc="114">
                <a:solidFill>
                  <a:schemeClr val="bg1"/>
                </a:solidFill>
              </a:rPr>
              <a:t> </a:t>
            </a:r>
            <a:r>
              <a:rPr>
                <a:solidFill>
                  <a:schemeClr val="bg1"/>
                </a:solidFill>
              </a:rPr>
              <a:t>to</a:t>
            </a:r>
            <a:r>
              <a:rPr spc="35">
                <a:solidFill>
                  <a:schemeClr val="bg1"/>
                </a:solidFill>
              </a:rPr>
              <a:t> </a:t>
            </a:r>
            <a:r>
              <a:rPr>
                <a:solidFill>
                  <a:schemeClr val="bg1"/>
                </a:solidFill>
              </a:rPr>
              <a:t>grant</a:t>
            </a:r>
            <a:r>
              <a:rPr spc="100">
                <a:solidFill>
                  <a:schemeClr val="bg1"/>
                </a:solidFill>
              </a:rPr>
              <a:t> </a:t>
            </a:r>
            <a:r>
              <a:rPr>
                <a:solidFill>
                  <a:schemeClr val="bg1"/>
                </a:solidFill>
              </a:rPr>
              <a:t>award</a:t>
            </a:r>
            <a:r>
              <a:rPr spc="-40">
                <a:solidFill>
                  <a:schemeClr val="bg1"/>
                </a:solidFill>
              </a:rPr>
              <a:t> </a:t>
            </a:r>
            <a:r>
              <a:rPr>
                <a:solidFill>
                  <a:schemeClr val="bg1"/>
                </a:solidFill>
              </a:rPr>
              <a:t>can</a:t>
            </a:r>
            <a:r>
              <a:rPr spc="40">
                <a:solidFill>
                  <a:schemeClr val="bg1"/>
                </a:solidFill>
              </a:rPr>
              <a:t> </a:t>
            </a:r>
            <a:r>
              <a:rPr>
                <a:solidFill>
                  <a:schemeClr val="bg1"/>
                </a:solidFill>
              </a:rPr>
              <a:t>take</a:t>
            </a:r>
            <a:r>
              <a:rPr spc="90">
                <a:solidFill>
                  <a:schemeClr val="bg1"/>
                </a:solidFill>
              </a:rPr>
              <a:t> </a:t>
            </a:r>
            <a:r>
              <a:rPr spc="-10">
                <a:solidFill>
                  <a:schemeClr val="bg1"/>
                </a:solidFill>
              </a:rPr>
              <a:t>several </a:t>
            </a:r>
            <a:r>
              <a:rPr>
                <a:solidFill>
                  <a:schemeClr val="bg1"/>
                </a:solidFill>
              </a:rPr>
              <a:t>months</a:t>
            </a:r>
            <a:r>
              <a:rPr spc="125">
                <a:solidFill>
                  <a:schemeClr val="bg1"/>
                </a:solidFill>
              </a:rPr>
              <a:t> </a:t>
            </a:r>
            <a:r>
              <a:rPr>
                <a:solidFill>
                  <a:schemeClr val="bg1"/>
                </a:solidFill>
              </a:rPr>
              <a:t>to</a:t>
            </a:r>
            <a:r>
              <a:rPr spc="25">
                <a:solidFill>
                  <a:schemeClr val="bg1"/>
                </a:solidFill>
              </a:rPr>
              <a:t> </a:t>
            </a:r>
            <a:r>
              <a:rPr>
                <a:solidFill>
                  <a:schemeClr val="bg1"/>
                </a:solidFill>
              </a:rPr>
              <a:t>a</a:t>
            </a:r>
            <a:r>
              <a:rPr spc="35">
                <a:solidFill>
                  <a:schemeClr val="bg1"/>
                </a:solidFill>
              </a:rPr>
              <a:t> </a:t>
            </a:r>
            <a:r>
              <a:rPr>
                <a:solidFill>
                  <a:schemeClr val="bg1"/>
                </a:solidFill>
              </a:rPr>
              <a:t>year</a:t>
            </a:r>
            <a:r>
              <a:rPr spc="135">
                <a:solidFill>
                  <a:schemeClr val="bg1"/>
                </a:solidFill>
              </a:rPr>
              <a:t> </a:t>
            </a:r>
            <a:r>
              <a:rPr>
                <a:solidFill>
                  <a:schemeClr val="bg1"/>
                </a:solidFill>
              </a:rPr>
              <a:t>(or</a:t>
            </a:r>
            <a:r>
              <a:rPr spc="-15">
                <a:solidFill>
                  <a:schemeClr val="bg1"/>
                </a:solidFill>
              </a:rPr>
              <a:t> </a:t>
            </a:r>
            <a:r>
              <a:rPr>
                <a:solidFill>
                  <a:schemeClr val="bg1"/>
                </a:solidFill>
              </a:rPr>
              <a:t>longer)</a:t>
            </a:r>
            <a:r>
              <a:rPr spc="65">
                <a:solidFill>
                  <a:schemeClr val="bg1"/>
                </a:solidFill>
              </a:rPr>
              <a:t> </a:t>
            </a:r>
            <a:r>
              <a:rPr>
                <a:solidFill>
                  <a:schemeClr val="bg1"/>
                </a:solidFill>
              </a:rPr>
              <a:t>-</a:t>
            </a:r>
            <a:r>
              <a:rPr spc="65">
                <a:solidFill>
                  <a:schemeClr val="bg1"/>
                </a:solidFill>
              </a:rPr>
              <a:t> </a:t>
            </a:r>
            <a:r>
              <a:rPr>
                <a:solidFill>
                  <a:schemeClr val="bg1"/>
                </a:solidFill>
              </a:rPr>
              <a:t>please</a:t>
            </a:r>
            <a:r>
              <a:rPr spc="80">
                <a:solidFill>
                  <a:schemeClr val="bg1"/>
                </a:solidFill>
              </a:rPr>
              <a:t> </a:t>
            </a:r>
            <a:r>
              <a:rPr>
                <a:solidFill>
                  <a:schemeClr val="bg1"/>
                </a:solidFill>
              </a:rPr>
              <a:t>be</a:t>
            </a:r>
            <a:r>
              <a:rPr spc="75">
                <a:solidFill>
                  <a:schemeClr val="bg1"/>
                </a:solidFill>
              </a:rPr>
              <a:t> </a:t>
            </a:r>
            <a:r>
              <a:rPr spc="-10">
                <a:solidFill>
                  <a:schemeClr val="bg1"/>
                </a:solidFill>
              </a:rPr>
              <a:t>prepared.</a:t>
            </a:r>
            <a:endParaRPr>
              <a:solidFill>
                <a:schemeClr val="bg1"/>
              </a:solidFill>
            </a:endParaRPr>
          </a:p>
          <a:p>
            <a:pPr marL="905510">
              <a:lnSpc>
                <a:spcPct val="100000"/>
              </a:lnSpc>
            </a:pPr>
            <a:endParaRPr sz="1900"/>
          </a:p>
          <a:p>
            <a:pPr marL="746760" marR="706755" indent="0">
              <a:lnSpc>
                <a:spcPts val="2100"/>
              </a:lnSpc>
              <a:buNone/>
            </a:pPr>
            <a:r>
              <a:rPr>
                <a:solidFill>
                  <a:schemeClr val="accent1">
                    <a:lumMod val="75000"/>
                  </a:schemeClr>
                </a:solidFill>
              </a:rPr>
              <a:t>It</a:t>
            </a:r>
            <a:r>
              <a:rPr spc="90">
                <a:solidFill>
                  <a:schemeClr val="accent1">
                    <a:lumMod val="75000"/>
                  </a:schemeClr>
                </a:solidFill>
              </a:rPr>
              <a:t> </a:t>
            </a:r>
            <a:r>
              <a:rPr>
                <a:solidFill>
                  <a:schemeClr val="accent1">
                    <a:lumMod val="75000"/>
                  </a:schemeClr>
                </a:solidFill>
              </a:rPr>
              <a:t>is</a:t>
            </a:r>
            <a:r>
              <a:rPr spc="-15">
                <a:solidFill>
                  <a:schemeClr val="accent1">
                    <a:lumMod val="75000"/>
                  </a:schemeClr>
                </a:solidFill>
              </a:rPr>
              <a:t> </a:t>
            </a:r>
            <a:r>
              <a:rPr>
                <a:solidFill>
                  <a:schemeClr val="accent1">
                    <a:lumMod val="75000"/>
                  </a:schemeClr>
                </a:solidFill>
              </a:rPr>
              <a:t>the</a:t>
            </a:r>
            <a:r>
              <a:rPr spc="85">
                <a:solidFill>
                  <a:schemeClr val="accent1">
                    <a:lumMod val="75000"/>
                  </a:schemeClr>
                </a:solidFill>
              </a:rPr>
              <a:t> </a:t>
            </a:r>
            <a:r>
              <a:rPr>
                <a:solidFill>
                  <a:schemeClr val="accent1">
                    <a:lumMod val="75000"/>
                  </a:schemeClr>
                </a:solidFill>
              </a:rPr>
              <a:t>sub-applicant’s</a:t>
            </a:r>
            <a:r>
              <a:rPr spc="140">
                <a:solidFill>
                  <a:schemeClr val="accent1">
                    <a:lumMod val="75000"/>
                  </a:schemeClr>
                </a:solidFill>
              </a:rPr>
              <a:t> </a:t>
            </a:r>
            <a:r>
              <a:rPr>
                <a:solidFill>
                  <a:schemeClr val="accent1">
                    <a:lumMod val="75000"/>
                  </a:schemeClr>
                </a:solidFill>
              </a:rPr>
              <a:t>responsibility</a:t>
            </a:r>
            <a:r>
              <a:rPr spc="100">
                <a:solidFill>
                  <a:schemeClr val="accent1">
                    <a:lumMod val="75000"/>
                  </a:schemeClr>
                </a:solidFill>
              </a:rPr>
              <a:t> </a:t>
            </a:r>
            <a:r>
              <a:rPr>
                <a:solidFill>
                  <a:schemeClr val="accent1">
                    <a:lumMod val="75000"/>
                  </a:schemeClr>
                </a:solidFill>
              </a:rPr>
              <a:t>to</a:t>
            </a:r>
            <a:r>
              <a:rPr spc="105">
                <a:solidFill>
                  <a:schemeClr val="accent1">
                    <a:lumMod val="75000"/>
                  </a:schemeClr>
                </a:solidFill>
              </a:rPr>
              <a:t> </a:t>
            </a:r>
            <a:r>
              <a:rPr>
                <a:solidFill>
                  <a:schemeClr val="accent1">
                    <a:lumMod val="75000"/>
                  </a:schemeClr>
                </a:solidFill>
              </a:rPr>
              <a:t>maintain,</a:t>
            </a:r>
            <a:r>
              <a:rPr spc="25">
                <a:solidFill>
                  <a:schemeClr val="accent1">
                    <a:lumMod val="75000"/>
                  </a:schemeClr>
                </a:solidFill>
              </a:rPr>
              <a:t> </a:t>
            </a:r>
            <a:r>
              <a:rPr>
                <a:solidFill>
                  <a:schemeClr val="accent1">
                    <a:lumMod val="75000"/>
                  </a:schemeClr>
                </a:solidFill>
              </a:rPr>
              <a:t>and</a:t>
            </a:r>
            <a:r>
              <a:rPr spc="114">
                <a:solidFill>
                  <a:schemeClr val="accent1">
                    <a:lumMod val="75000"/>
                  </a:schemeClr>
                </a:solidFill>
              </a:rPr>
              <a:t> </a:t>
            </a:r>
            <a:r>
              <a:rPr spc="-20">
                <a:solidFill>
                  <a:schemeClr val="accent1">
                    <a:lumMod val="75000"/>
                  </a:schemeClr>
                </a:solidFill>
              </a:rPr>
              <a:t>keep </a:t>
            </a:r>
            <a:r>
              <a:rPr>
                <a:solidFill>
                  <a:schemeClr val="accent1">
                    <a:lumMod val="75000"/>
                  </a:schemeClr>
                </a:solidFill>
              </a:rPr>
              <a:t>current,</a:t>
            </a:r>
            <a:r>
              <a:rPr spc="110">
                <a:solidFill>
                  <a:schemeClr val="accent1">
                    <a:lumMod val="75000"/>
                  </a:schemeClr>
                </a:solidFill>
              </a:rPr>
              <a:t> </a:t>
            </a:r>
            <a:r>
              <a:rPr>
                <a:solidFill>
                  <a:schemeClr val="accent1">
                    <a:lumMod val="75000"/>
                  </a:schemeClr>
                </a:solidFill>
              </a:rPr>
              <a:t>their</a:t>
            </a:r>
            <a:r>
              <a:rPr spc="80">
                <a:solidFill>
                  <a:schemeClr val="accent1">
                    <a:lumMod val="75000"/>
                  </a:schemeClr>
                </a:solidFill>
              </a:rPr>
              <a:t> </a:t>
            </a:r>
            <a:r>
              <a:rPr>
                <a:solidFill>
                  <a:schemeClr val="accent1">
                    <a:lumMod val="75000"/>
                  </a:schemeClr>
                </a:solidFill>
              </a:rPr>
              <a:t>local</a:t>
            </a:r>
            <a:r>
              <a:rPr spc="75">
                <a:solidFill>
                  <a:schemeClr val="accent1">
                    <a:lumMod val="75000"/>
                  </a:schemeClr>
                </a:solidFill>
              </a:rPr>
              <a:t> </a:t>
            </a:r>
            <a:r>
              <a:rPr>
                <a:solidFill>
                  <a:schemeClr val="accent1">
                    <a:lumMod val="75000"/>
                  </a:schemeClr>
                </a:solidFill>
              </a:rPr>
              <a:t>hazard</a:t>
            </a:r>
            <a:r>
              <a:rPr spc="-35">
                <a:solidFill>
                  <a:schemeClr val="accent1">
                    <a:lumMod val="75000"/>
                  </a:schemeClr>
                </a:solidFill>
              </a:rPr>
              <a:t> </a:t>
            </a:r>
            <a:r>
              <a:rPr>
                <a:solidFill>
                  <a:schemeClr val="accent1">
                    <a:lumMod val="75000"/>
                  </a:schemeClr>
                </a:solidFill>
              </a:rPr>
              <a:t>mitigation</a:t>
            </a:r>
            <a:r>
              <a:rPr spc="125">
                <a:solidFill>
                  <a:schemeClr val="accent1">
                    <a:lumMod val="75000"/>
                  </a:schemeClr>
                </a:solidFill>
              </a:rPr>
              <a:t> </a:t>
            </a:r>
            <a:r>
              <a:rPr>
                <a:solidFill>
                  <a:schemeClr val="accent1">
                    <a:lumMod val="75000"/>
                  </a:schemeClr>
                </a:solidFill>
              </a:rPr>
              <a:t>plan</a:t>
            </a:r>
            <a:r>
              <a:rPr spc="45">
                <a:solidFill>
                  <a:schemeClr val="accent1">
                    <a:lumMod val="75000"/>
                  </a:schemeClr>
                </a:solidFill>
              </a:rPr>
              <a:t> </a:t>
            </a:r>
            <a:r>
              <a:rPr>
                <a:solidFill>
                  <a:schemeClr val="accent1">
                    <a:lumMod val="75000"/>
                  </a:schemeClr>
                </a:solidFill>
              </a:rPr>
              <a:t>for</a:t>
            </a:r>
            <a:r>
              <a:rPr spc="75">
                <a:solidFill>
                  <a:schemeClr val="accent1">
                    <a:lumMod val="75000"/>
                  </a:schemeClr>
                </a:solidFill>
              </a:rPr>
              <a:t> </a:t>
            </a:r>
            <a:r>
              <a:rPr spc="-10">
                <a:solidFill>
                  <a:schemeClr val="accent1">
                    <a:lumMod val="75000"/>
                  </a:schemeClr>
                </a:solidFill>
              </a:rPr>
              <a:t>eligibility.</a:t>
            </a:r>
            <a:endParaRPr lang="en-US" spc="-10">
              <a:solidFill>
                <a:schemeClr val="accent1">
                  <a:lumMod val="75000"/>
                </a:schemeClr>
              </a:solidFill>
            </a:endParaRPr>
          </a:p>
          <a:p>
            <a:pPr marL="746760" marR="706755" indent="0">
              <a:lnSpc>
                <a:spcPts val="2100"/>
              </a:lnSpc>
              <a:buNone/>
            </a:pPr>
            <a:endParaRPr lang="en-US" sz="800">
              <a:solidFill>
                <a:schemeClr val="bg1"/>
              </a:solidFill>
            </a:endParaRPr>
          </a:p>
          <a:p>
            <a:pPr marL="746760" marR="210185" indent="0">
              <a:lnSpc>
                <a:spcPts val="2100"/>
              </a:lnSpc>
              <a:spcBef>
                <a:spcPts val="5"/>
              </a:spcBef>
              <a:buNone/>
            </a:pPr>
            <a:r>
              <a:rPr>
                <a:solidFill>
                  <a:schemeClr val="bg1"/>
                </a:solidFill>
              </a:rPr>
              <a:t>It</a:t>
            </a:r>
            <a:r>
              <a:rPr spc="80">
                <a:solidFill>
                  <a:schemeClr val="bg1"/>
                </a:solidFill>
              </a:rPr>
              <a:t> </a:t>
            </a:r>
            <a:r>
              <a:rPr>
                <a:solidFill>
                  <a:schemeClr val="bg1"/>
                </a:solidFill>
              </a:rPr>
              <a:t>is</a:t>
            </a:r>
            <a:r>
              <a:rPr spc="-25">
                <a:solidFill>
                  <a:schemeClr val="bg1"/>
                </a:solidFill>
              </a:rPr>
              <a:t> </a:t>
            </a:r>
            <a:r>
              <a:rPr>
                <a:solidFill>
                  <a:schemeClr val="bg1"/>
                </a:solidFill>
              </a:rPr>
              <a:t>the</a:t>
            </a:r>
            <a:r>
              <a:rPr spc="75">
                <a:solidFill>
                  <a:schemeClr val="bg1"/>
                </a:solidFill>
              </a:rPr>
              <a:t> </a:t>
            </a:r>
            <a:r>
              <a:rPr>
                <a:solidFill>
                  <a:schemeClr val="bg1"/>
                </a:solidFill>
              </a:rPr>
              <a:t>subrecipient’s</a:t>
            </a:r>
            <a:r>
              <a:rPr spc="204">
                <a:solidFill>
                  <a:schemeClr val="bg1"/>
                </a:solidFill>
              </a:rPr>
              <a:t> </a:t>
            </a:r>
            <a:r>
              <a:rPr>
                <a:solidFill>
                  <a:schemeClr val="bg1"/>
                </a:solidFill>
              </a:rPr>
              <a:t>responsibility</a:t>
            </a:r>
            <a:r>
              <a:rPr spc="85">
                <a:solidFill>
                  <a:schemeClr val="bg1"/>
                </a:solidFill>
              </a:rPr>
              <a:t> </a:t>
            </a:r>
            <a:r>
              <a:rPr>
                <a:solidFill>
                  <a:schemeClr val="bg1"/>
                </a:solidFill>
              </a:rPr>
              <a:t>to</a:t>
            </a:r>
            <a:r>
              <a:rPr spc="20">
                <a:solidFill>
                  <a:schemeClr val="bg1"/>
                </a:solidFill>
              </a:rPr>
              <a:t> </a:t>
            </a:r>
            <a:r>
              <a:rPr>
                <a:solidFill>
                  <a:schemeClr val="bg1"/>
                </a:solidFill>
              </a:rPr>
              <a:t>ensure</a:t>
            </a:r>
            <a:r>
              <a:rPr spc="80">
                <a:solidFill>
                  <a:schemeClr val="bg1"/>
                </a:solidFill>
              </a:rPr>
              <a:t> </a:t>
            </a:r>
            <a:r>
              <a:rPr>
                <a:solidFill>
                  <a:schemeClr val="bg1"/>
                </a:solidFill>
              </a:rPr>
              <a:t>that</a:t>
            </a:r>
            <a:r>
              <a:rPr spc="80">
                <a:solidFill>
                  <a:schemeClr val="bg1"/>
                </a:solidFill>
              </a:rPr>
              <a:t> </a:t>
            </a:r>
            <a:r>
              <a:rPr spc="-10">
                <a:solidFill>
                  <a:schemeClr val="bg1"/>
                </a:solidFill>
              </a:rPr>
              <a:t>proper </a:t>
            </a:r>
            <a:r>
              <a:rPr>
                <a:solidFill>
                  <a:schemeClr val="bg1"/>
                </a:solidFill>
              </a:rPr>
              <a:t>procurement</a:t>
            </a:r>
            <a:r>
              <a:rPr spc="55">
                <a:solidFill>
                  <a:schemeClr val="bg1"/>
                </a:solidFill>
              </a:rPr>
              <a:t> </a:t>
            </a:r>
            <a:r>
              <a:rPr>
                <a:solidFill>
                  <a:schemeClr val="bg1"/>
                </a:solidFill>
              </a:rPr>
              <a:t>is</a:t>
            </a:r>
            <a:r>
              <a:rPr spc="25">
                <a:solidFill>
                  <a:schemeClr val="bg1"/>
                </a:solidFill>
              </a:rPr>
              <a:t> </a:t>
            </a:r>
            <a:r>
              <a:rPr>
                <a:solidFill>
                  <a:schemeClr val="bg1"/>
                </a:solidFill>
              </a:rPr>
              <a:t>undertaken</a:t>
            </a:r>
            <a:r>
              <a:rPr spc="220">
                <a:solidFill>
                  <a:schemeClr val="bg1"/>
                </a:solidFill>
              </a:rPr>
              <a:t> </a:t>
            </a:r>
            <a:r>
              <a:rPr>
                <a:solidFill>
                  <a:schemeClr val="bg1"/>
                </a:solidFill>
              </a:rPr>
              <a:t>for</a:t>
            </a:r>
            <a:r>
              <a:rPr spc="30">
                <a:solidFill>
                  <a:schemeClr val="bg1"/>
                </a:solidFill>
              </a:rPr>
              <a:t> </a:t>
            </a:r>
            <a:r>
              <a:rPr>
                <a:solidFill>
                  <a:schemeClr val="bg1"/>
                </a:solidFill>
              </a:rPr>
              <a:t>projects</a:t>
            </a:r>
            <a:r>
              <a:rPr spc="100">
                <a:solidFill>
                  <a:schemeClr val="bg1"/>
                </a:solidFill>
              </a:rPr>
              <a:t> </a:t>
            </a:r>
            <a:r>
              <a:rPr>
                <a:solidFill>
                  <a:schemeClr val="bg1"/>
                </a:solidFill>
              </a:rPr>
              <a:t>which</a:t>
            </a:r>
            <a:r>
              <a:rPr spc="-65">
                <a:solidFill>
                  <a:schemeClr val="bg1"/>
                </a:solidFill>
              </a:rPr>
              <a:t> </a:t>
            </a:r>
            <a:r>
              <a:rPr>
                <a:solidFill>
                  <a:schemeClr val="bg1"/>
                </a:solidFill>
              </a:rPr>
              <a:t>use</a:t>
            </a:r>
            <a:r>
              <a:rPr spc="50">
                <a:solidFill>
                  <a:schemeClr val="bg1"/>
                </a:solidFill>
              </a:rPr>
              <a:t> </a:t>
            </a:r>
            <a:r>
              <a:rPr>
                <a:solidFill>
                  <a:schemeClr val="bg1"/>
                </a:solidFill>
              </a:rPr>
              <a:t>federal</a:t>
            </a:r>
            <a:r>
              <a:rPr spc="175">
                <a:solidFill>
                  <a:schemeClr val="bg1"/>
                </a:solidFill>
              </a:rPr>
              <a:t> </a:t>
            </a:r>
            <a:r>
              <a:rPr spc="-10">
                <a:solidFill>
                  <a:schemeClr val="bg1"/>
                </a:solidFill>
              </a:rPr>
              <a:t>funds.</a:t>
            </a:r>
            <a:endParaRPr>
              <a:solidFill>
                <a:schemeClr val="bg1"/>
              </a:solidFill>
            </a:endParaRPr>
          </a:p>
        </p:txBody>
      </p:sp>
      <p:grpSp>
        <p:nvGrpSpPr>
          <p:cNvPr id="4" name="object 4" descr="MEMA is the conduit for applications and funding to and from FEMA.">
            <a:extLst>
              <a:ext uri="{C183D7F6-B498-43B3-948B-1728B52AA6E4}">
                <adec:decorative xmlns:adec="http://schemas.microsoft.com/office/drawing/2017/decorative" val="0"/>
              </a:ext>
            </a:extLst>
          </p:cNvPr>
          <p:cNvGrpSpPr/>
          <p:nvPr/>
        </p:nvGrpSpPr>
        <p:grpSpPr>
          <a:xfrm>
            <a:off x="2152650" y="1828802"/>
            <a:ext cx="7886700" cy="914400"/>
            <a:chOff x="628650" y="1828802"/>
            <a:chExt cx="7886700" cy="914400"/>
          </a:xfrm>
        </p:grpSpPr>
        <p:sp>
          <p:nvSpPr>
            <p:cNvPr id="5" name="object 5"/>
            <p:cNvSpPr/>
            <p:nvPr/>
          </p:nvSpPr>
          <p:spPr>
            <a:xfrm>
              <a:off x="628650" y="1828802"/>
              <a:ext cx="7886700" cy="914400"/>
            </a:xfrm>
            <a:custGeom>
              <a:avLst/>
              <a:gdLst/>
              <a:ahLst/>
              <a:cxnLst/>
              <a:rect l="l" t="t" r="r" b="b"/>
              <a:pathLst>
                <a:path w="7886700" h="914400">
                  <a:moveTo>
                    <a:pt x="7795259" y="0"/>
                  </a:moveTo>
                  <a:lnTo>
                    <a:pt x="91440" y="0"/>
                  </a:lnTo>
                  <a:lnTo>
                    <a:pt x="55849" y="7184"/>
                  </a:lnTo>
                  <a:lnTo>
                    <a:pt x="26784" y="26779"/>
                  </a:lnTo>
                  <a:lnTo>
                    <a:pt x="7186" y="55844"/>
                  </a:lnTo>
                  <a:lnTo>
                    <a:pt x="0" y="91439"/>
                  </a:lnTo>
                  <a:lnTo>
                    <a:pt x="0" y="822959"/>
                  </a:lnTo>
                  <a:lnTo>
                    <a:pt x="7186" y="858550"/>
                  </a:lnTo>
                  <a:lnTo>
                    <a:pt x="26784" y="887615"/>
                  </a:lnTo>
                  <a:lnTo>
                    <a:pt x="55849" y="907213"/>
                  </a:lnTo>
                  <a:lnTo>
                    <a:pt x="91440" y="914399"/>
                  </a:lnTo>
                  <a:lnTo>
                    <a:pt x="7795259" y="914399"/>
                  </a:lnTo>
                  <a:lnTo>
                    <a:pt x="7830850" y="907213"/>
                  </a:lnTo>
                  <a:lnTo>
                    <a:pt x="7859915" y="887615"/>
                  </a:lnTo>
                  <a:lnTo>
                    <a:pt x="7879513" y="858550"/>
                  </a:lnTo>
                  <a:lnTo>
                    <a:pt x="7886700" y="822959"/>
                  </a:lnTo>
                  <a:lnTo>
                    <a:pt x="7886700" y="91439"/>
                  </a:lnTo>
                  <a:lnTo>
                    <a:pt x="7879513" y="55844"/>
                  </a:lnTo>
                  <a:lnTo>
                    <a:pt x="7859915" y="26779"/>
                  </a:lnTo>
                  <a:lnTo>
                    <a:pt x="7830850" y="7184"/>
                  </a:lnTo>
                  <a:lnTo>
                    <a:pt x="7795259"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pic>
          <p:nvPicPr>
            <p:cNvPr id="6" name="object 6"/>
            <p:cNvPicPr/>
            <p:nvPr/>
          </p:nvPicPr>
          <p:blipFill>
            <a:blip r:embed="rId2" cstate="print"/>
            <a:stretch>
              <a:fillRect/>
            </a:stretch>
          </p:blipFill>
          <p:spPr>
            <a:xfrm>
              <a:off x="962123" y="2149536"/>
              <a:ext cx="395533" cy="269688"/>
            </a:xfrm>
            <a:prstGeom prst="rect">
              <a:avLst/>
            </a:prstGeom>
          </p:spPr>
        </p:pic>
      </p:grpSp>
      <p:sp>
        <p:nvSpPr>
          <p:cNvPr id="17" name="TextBox 16">
            <a:extLst>
              <a:ext uri="{FF2B5EF4-FFF2-40B4-BE49-F238E27FC236}">
                <a16:creationId xmlns:a16="http://schemas.microsoft.com/office/drawing/2014/main" id="{E5FC43AE-4FD0-EA57-3BE1-318EF2564ECB}"/>
              </a:ext>
            </a:extLst>
          </p:cNvPr>
          <p:cNvSpPr txBox="1"/>
          <p:nvPr/>
        </p:nvSpPr>
        <p:spPr>
          <a:xfrm>
            <a:off x="2355872" y="1921764"/>
            <a:ext cx="7486650" cy="630942"/>
          </a:xfrm>
          <a:prstGeom prst="rect">
            <a:avLst/>
          </a:prstGeom>
          <a:noFill/>
        </p:spPr>
        <p:txBody>
          <a:bodyPr wrap="square">
            <a:spAutoFit/>
          </a:bodyPr>
          <a:lstStyle/>
          <a:p>
            <a:pPr marL="746760" marR="5080">
              <a:lnSpc>
                <a:spcPts val="2100"/>
              </a:lnSpc>
            </a:pPr>
            <a:r>
              <a:rPr lang="en-US">
                <a:solidFill>
                  <a:prstClr val="white"/>
                </a:solidFill>
                <a:latin typeface="Calibri" panose="020F0502020204030204"/>
              </a:rPr>
              <a:t>MEMA is the conduit for applications and funding to and from FEMA.  MEMA manages the State Contract / Grant Awards.</a:t>
            </a:r>
          </a:p>
        </p:txBody>
      </p:sp>
    </p:spTree>
    <p:extLst>
      <p:ext uri="{BB962C8B-B14F-4D97-AF65-F5344CB8AC3E}">
        <p14:creationId xmlns:p14="http://schemas.microsoft.com/office/powerpoint/2010/main" val="17057128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5640" y="712160"/>
            <a:ext cx="3502290" cy="1174039"/>
          </a:xfrm>
          <a:prstGeom prst="rect">
            <a:avLst/>
          </a:prstGeom>
        </p:spPr>
        <p:txBody>
          <a:bodyPr vert="horz" wrap="square" lIns="0" tIns="50165" rIns="0" bIns="0" rtlCol="0" anchor="ctr">
            <a:spAutoFit/>
          </a:bodyPr>
          <a:lstStyle/>
          <a:p>
            <a:pPr marL="91440" marR="5080">
              <a:lnSpc>
                <a:spcPct val="100000"/>
              </a:lnSpc>
              <a:spcBef>
                <a:spcPts val="600"/>
              </a:spcBef>
              <a:spcAft>
                <a:spcPts val="600"/>
              </a:spcAft>
            </a:pPr>
            <a:r>
              <a:rPr lang="en-US" sz="3650" b="1" spc="-25">
                <a:latin typeface="+mn-lt"/>
                <a:cs typeface="Calibri Light"/>
              </a:rPr>
              <a:t>Culvert Upgrade</a:t>
            </a:r>
            <a:r>
              <a:rPr sz="3650" b="1" spc="-25">
                <a:latin typeface="+mn-lt"/>
                <a:cs typeface="Calibri Light"/>
              </a:rPr>
              <a:t>: </a:t>
            </a:r>
            <a:r>
              <a:rPr lang="en-US" sz="3650" spc="-10">
                <a:latin typeface="Calibri Light"/>
                <a:cs typeface="Calibri Light"/>
              </a:rPr>
              <a:t>Merrimac</a:t>
            </a:r>
            <a:endParaRPr sz="3650">
              <a:latin typeface="Calibri Light"/>
              <a:cs typeface="Calibri Light"/>
            </a:endParaRPr>
          </a:p>
        </p:txBody>
      </p:sp>
      <p:sp>
        <p:nvSpPr>
          <p:cNvPr id="6" name="object 11">
            <a:extLst>
              <a:ext uri="{FF2B5EF4-FFF2-40B4-BE49-F238E27FC236}">
                <a16:creationId xmlns:a16="http://schemas.microsoft.com/office/drawing/2014/main" id="{1312A3BE-D858-4A54-B935-C0F219263C69}"/>
              </a:ext>
              <a:ext uri="{C183D7F6-B498-43B3-948B-1728B52AA6E4}">
                <adec:decorative xmlns:adec="http://schemas.microsoft.com/office/drawing/2017/decorative" val="1"/>
              </a:ext>
            </a:extLst>
          </p:cNvPr>
          <p:cNvSpPr/>
          <p:nvPr/>
        </p:nvSpPr>
        <p:spPr>
          <a:xfrm>
            <a:off x="1524199" y="1102762"/>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pic>
        <p:nvPicPr>
          <p:cNvPr id="5" name="Picture 4" descr="Image of culvert prior to upgrade.">
            <a:extLst>
              <a:ext uri="{FF2B5EF4-FFF2-40B4-BE49-F238E27FC236}">
                <a16:creationId xmlns:a16="http://schemas.microsoft.com/office/drawing/2014/main" id="{895FF4EC-F43B-6B65-34A0-2E534856AA27}"/>
              </a:ext>
            </a:extLst>
          </p:cNvPr>
          <p:cNvPicPr>
            <a:picLocks noChangeAspect="1"/>
          </p:cNvPicPr>
          <p:nvPr/>
        </p:nvPicPr>
        <p:blipFill>
          <a:blip r:embed="rId2"/>
          <a:stretch>
            <a:fillRect/>
          </a:stretch>
        </p:blipFill>
        <p:spPr>
          <a:xfrm>
            <a:off x="6309760" y="106953"/>
            <a:ext cx="4286162" cy="3208256"/>
          </a:xfrm>
          <a:prstGeom prst="rect">
            <a:avLst/>
          </a:prstGeom>
        </p:spPr>
      </p:pic>
      <p:sp>
        <p:nvSpPr>
          <p:cNvPr id="10" name="object 7" descr="Before">
            <a:extLst>
              <a:ext uri="{FF2B5EF4-FFF2-40B4-BE49-F238E27FC236}">
                <a16:creationId xmlns:a16="http://schemas.microsoft.com/office/drawing/2014/main" id="{D279F9FB-10A1-4A4A-8425-BDA9E25A9E88}"/>
              </a:ext>
              <a:ext uri="{C183D7F6-B498-43B3-948B-1728B52AA6E4}">
                <adec:decorative xmlns:adec="http://schemas.microsoft.com/office/drawing/2017/decorative" val="0"/>
              </a:ext>
            </a:extLst>
          </p:cNvPr>
          <p:cNvSpPr/>
          <p:nvPr/>
        </p:nvSpPr>
        <p:spPr>
          <a:xfrm>
            <a:off x="9601200" y="173110"/>
            <a:ext cx="1066800" cy="361950"/>
          </a:xfrm>
          <a:custGeom>
            <a:avLst/>
            <a:gdLst/>
            <a:ahLst/>
            <a:cxnLst/>
            <a:rect l="l" t="t" r="r" b="b"/>
            <a:pathLst>
              <a:path w="1066800" h="361950">
                <a:moveTo>
                  <a:pt x="1066800" y="0"/>
                </a:moveTo>
                <a:lnTo>
                  <a:pt x="0" y="0"/>
                </a:lnTo>
                <a:lnTo>
                  <a:pt x="0" y="361950"/>
                </a:lnTo>
                <a:lnTo>
                  <a:pt x="1066800" y="361950"/>
                </a:lnTo>
                <a:lnTo>
                  <a:pt x="1066800" y="0"/>
                </a:lnTo>
                <a:close/>
              </a:path>
            </a:pathLst>
          </a:custGeom>
          <a:solidFill>
            <a:srgbClr val="D0CECE"/>
          </a:solidFill>
        </p:spPr>
        <p:txBody>
          <a:bodyPr wrap="square" lIns="0" tIns="0" rIns="0" bIns="0" rtlCol="0"/>
          <a:lstStyle/>
          <a:p>
            <a:endParaRPr>
              <a:solidFill>
                <a:prstClr val="black"/>
              </a:solidFill>
              <a:latin typeface="Calibri" panose="020F0502020204030204"/>
            </a:endParaRPr>
          </a:p>
        </p:txBody>
      </p:sp>
      <p:sp>
        <p:nvSpPr>
          <p:cNvPr id="11" name="object 8">
            <a:extLst>
              <a:ext uri="{FF2B5EF4-FFF2-40B4-BE49-F238E27FC236}">
                <a16:creationId xmlns:a16="http://schemas.microsoft.com/office/drawing/2014/main" id="{5CF82394-1ADE-4E12-B57F-AF19E84C215C}"/>
              </a:ext>
            </a:extLst>
          </p:cNvPr>
          <p:cNvSpPr txBox="1">
            <a:spLocks/>
          </p:cNvSpPr>
          <p:nvPr/>
        </p:nvSpPr>
        <p:spPr>
          <a:xfrm>
            <a:off x="9677064" y="204225"/>
            <a:ext cx="664845" cy="299720"/>
          </a:xfrm>
          <a:prstGeom prst="rect">
            <a:avLst/>
          </a:prstGeom>
        </p:spPr>
        <p:txBody>
          <a:bodyPr vert="horz" wrap="square" lIns="0" tIns="12700" rIns="0" bIns="0" rtlCol="0" anchor="ctr">
            <a:sp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12700">
              <a:lnSpc>
                <a:spcPct val="100000"/>
              </a:lnSpc>
              <a:spcBef>
                <a:spcPts val="100"/>
              </a:spcBef>
            </a:pPr>
            <a:r>
              <a:rPr lang="en-US" sz="1800" b="1" spc="-10">
                <a:solidFill>
                  <a:prstClr val="black"/>
                </a:solidFill>
                <a:latin typeface="Calibri" panose="020F0502020204030204"/>
              </a:rPr>
              <a:t>Before</a:t>
            </a:r>
            <a:endParaRPr lang="en-US" sz="1800" b="1">
              <a:solidFill>
                <a:prstClr val="black"/>
              </a:solidFill>
              <a:latin typeface="Calibri" panose="020F0502020204030204"/>
            </a:endParaRPr>
          </a:p>
        </p:txBody>
      </p:sp>
      <p:pic>
        <p:nvPicPr>
          <p:cNvPr id="16" name="Picture 15" descr="Image of construction photo.">
            <a:extLst>
              <a:ext uri="{FF2B5EF4-FFF2-40B4-BE49-F238E27FC236}">
                <a16:creationId xmlns:a16="http://schemas.microsoft.com/office/drawing/2014/main" id="{2F893CCD-4A59-0B69-EB33-2B46148B1E97}"/>
              </a:ext>
            </a:extLst>
          </p:cNvPr>
          <p:cNvPicPr>
            <a:picLocks noChangeAspect="1"/>
          </p:cNvPicPr>
          <p:nvPr/>
        </p:nvPicPr>
        <p:blipFill>
          <a:blip r:embed="rId3"/>
          <a:srcRect t="24921" b="29348"/>
          <a:stretch/>
        </p:blipFill>
        <p:spPr>
          <a:xfrm>
            <a:off x="4506872" y="2350641"/>
            <a:ext cx="3605779" cy="2931513"/>
          </a:xfrm>
          <a:prstGeom prst="rect">
            <a:avLst/>
          </a:prstGeom>
        </p:spPr>
      </p:pic>
      <p:sp>
        <p:nvSpPr>
          <p:cNvPr id="19" name="object 10">
            <a:extLst>
              <a:ext uri="{FF2B5EF4-FFF2-40B4-BE49-F238E27FC236}">
                <a16:creationId xmlns:a16="http://schemas.microsoft.com/office/drawing/2014/main" id="{7F7CED17-04C4-B633-BBB3-B4219D6B514C}"/>
              </a:ext>
              <a:ext uri="{C183D7F6-B498-43B3-948B-1728B52AA6E4}">
                <adec:decorative xmlns:adec="http://schemas.microsoft.com/office/drawing/2017/decorative" val="0"/>
              </a:ext>
            </a:extLst>
          </p:cNvPr>
          <p:cNvSpPr txBox="1"/>
          <p:nvPr/>
        </p:nvSpPr>
        <p:spPr>
          <a:xfrm>
            <a:off x="8189413" y="3686098"/>
            <a:ext cx="731269" cy="289823"/>
          </a:xfrm>
          <a:prstGeom prst="rect">
            <a:avLst/>
          </a:prstGeom>
        </p:spPr>
        <p:txBody>
          <a:bodyPr vert="horz" wrap="square" lIns="0" tIns="12700" rIns="0" bIns="0" rtlCol="0">
            <a:spAutoFit/>
          </a:bodyPr>
          <a:lstStyle/>
          <a:p>
            <a:pPr marL="12700">
              <a:spcBef>
                <a:spcPts val="100"/>
              </a:spcBef>
            </a:pPr>
            <a:r>
              <a:rPr lang="en-US" b="1" spc="-10">
                <a:solidFill>
                  <a:prstClr val="black"/>
                </a:solidFill>
                <a:latin typeface="Calibri"/>
                <a:cs typeface="Calibri"/>
              </a:rPr>
              <a:t>During</a:t>
            </a:r>
            <a:endParaRPr>
              <a:solidFill>
                <a:prstClr val="black"/>
              </a:solidFill>
              <a:latin typeface="Calibri"/>
              <a:cs typeface="Calibri"/>
            </a:endParaRPr>
          </a:p>
        </p:txBody>
      </p:sp>
      <p:pic>
        <p:nvPicPr>
          <p:cNvPr id="17" name="Picture 16" descr="Image of completed culvert.">
            <a:extLst>
              <a:ext uri="{FF2B5EF4-FFF2-40B4-BE49-F238E27FC236}">
                <a16:creationId xmlns:a16="http://schemas.microsoft.com/office/drawing/2014/main" id="{6C9C1064-B9C7-93C2-6539-1D05E82020E5}"/>
              </a:ext>
            </a:extLst>
          </p:cNvPr>
          <p:cNvPicPr>
            <a:picLocks noChangeAspect="1"/>
          </p:cNvPicPr>
          <p:nvPr/>
        </p:nvPicPr>
        <p:blipFill>
          <a:blip r:embed="rId4"/>
          <a:stretch>
            <a:fillRect/>
          </a:stretch>
        </p:blipFill>
        <p:spPr>
          <a:xfrm>
            <a:off x="6162242" y="4399985"/>
            <a:ext cx="4179667" cy="2351063"/>
          </a:xfrm>
          <a:prstGeom prst="rect">
            <a:avLst/>
          </a:prstGeom>
        </p:spPr>
      </p:pic>
      <p:sp>
        <p:nvSpPr>
          <p:cNvPr id="14" name="object 3">
            <a:extLst>
              <a:ext uri="{FF2B5EF4-FFF2-40B4-BE49-F238E27FC236}">
                <a16:creationId xmlns:a16="http://schemas.microsoft.com/office/drawing/2014/main" id="{DE45759F-436F-4C5E-83DB-8A7FE8DD0910}"/>
              </a:ext>
              <a:ext uri="{C183D7F6-B498-43B3-948B-1728B52AA6E4}">
                <adec:decorative xmlns:adec="http://schemas.microsoft.com/office/drawing/2017/decorative" val="1"/>
              </a:ext>
            </a:extLst>
          </p:cNvPr>
          <p:cNvSpPr/>
          <p:nvPr/>
        </p:nvSpPr>
        <p:spPr>
          <a:xfrm>
            <a:off x="1945640" y="2012734"/>
            <a:ext cx="3429000" cy="0"/>
          </a:xfrm>
          <a:custGeom>
            <a:avLst/>
            <a:gdLst/>
            <a:ahLst/>
            <a:cxnLst/>
            <a:rect l="l" t="t" r="r" b="b"/>
            <a:pathLst>
              <a:path w="3429000">
                <a:moveTo>
                  <a:pt x="0" y="0"/>
                </a:moveTo>
                <a:lnTo>
                  <a:pt x="3429000" y="0"/>
                </a:lnTo>
              </a:path>
            </a:pathLst>
          </a:custGeom>
          <a:ln w="19050">
            <a:solidFill>
              <a:srgbClr val="000000"/>
            </a:solidFill>
          </a:ln>
        </p:spPr>
        <p:txBody>
          <a:bodyPr wrap="square" lIns="0" tIns="0" rIns="0" bIns="0" rtlCol="0"/>
          <a:lstStyle/>
          <a:p>
            <a:endParaRPr>
              <a:solidFill>
                <a:prstClr val="black"/>
              </a:solidFill>
              <a:latin typeface="Calibri" panose="020F0502020204030204"/>
            </a:endParaRPr>
          </a:p>
        </p:txBody>
      </p:sp>
      <p:sp>
        <p:nvSpPr>
          <p:cNvPr id="13" name="object 9">
            <a:extLst>
              <a:ext uri="{FF2B5EF4-FFF2-40B4-BE49-F238E27FC236}">
                <a16:creationId xmlns:a16="http://schemas.microsoft.com/office/drawing/2014/main" id="{B3BD27EE-2543-4B39-B9A0-27DAA0703AEE}"/>
              </a:ext>
            </a:extLst>
          </p:cNvPr>
          <p:cNvSpPr txBox="1"/>
          <p:nvPr/>
        </p:nvSpPr>
        <p:spPr>
          <a:xfrm>
            <a:off x="1945641" y="2139271"/>
            <a:ext cx="2561231" cy="3354252"/>
          </a:xfrm>
          <a:prstGeom prst="rect">
            <a:avLst/>
          </a:prstGeom>
        </p:spPr>
        <p:txBody>
          <a:bodyPr vert="horz" wrap="square" lIns="0" tIns="40640" rIns="0" bIns="0" rtlCol="0">
            <a:spAutoFit/>
          </a:bodyPr>
          <a:lstStyle/>
          <a:p>
            <a:pPr marL="12700" marR="5080">
              <a:lnSpc>
                <a:spcPct val="90400"/>
              </a:lnSpc>
              <a:spcBef>
                <a:spcPts val="320"/>
              </a:spcBef>
            </a:pPr>
            <a:r>
              <a:rPr sz="1700">
                <a:solidFill>
                  <a:prstClr val="black">
                    <a:lumMod val="85000"/>
                    <a:lumOff val="15000"/>
                  </a:prstClr>
                </a:solidFill>
                <a:latin typeface="Calibri"/>
                <a:cs typeface="Calibri"/>
              </a:rPr>
              <a:t>This</a:t>
            </a:r>
            <a:r>
              <a:rPr sz="1700" spc="10">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project</a:t>
            </a:r>
            <a:r>
              <a:rPr sz="1700" spc="-45">
                <a:solidFill>
                  <a:prstClr val="black">
                    <a:lumMod val="85000"/>
                    <a:lumOff val="15000"/>
                  </a:prstClr>
                </a:solidFill>
                <a:latin typeface="Calibri"/>
                <a:cs typeface="Calibri"/>
              </a:rPr>
              <a:t> </a:t>
            </a:r>
            <a:r>
              <a:rPr sz="1700" spc="-10">
                <a:solidFill>
                  <a:prstClr val="black">
                    <a:lumMod val="85000"/>
                    <a:lumOff val="15000"/>
                  </a:prstClr>
                </a:solidFill>
                <a:latin typeface="Calibri"/>
                <a:cs typeface="Calibri"/>
              </a:rPr>
              <a:t>included</a:t>
            </a:r>
            <a:r>
              <a:rPr sz="1700" spc="-75">
                <a:solidFill>
                  <a:prstClr val="black">
                    <a:lumMod val="85000"/>
                    <a:lumOff val="15000"/>
                  </a:prstClr>
                </a:solidFill>
                <a:latin typeface="Calibri"/>
                <a:cs typeface="Calibri"/>
              </a:rPr>
              <a:t> </a:t>
            </a:r>
            <a:r>
              <a:rPr sz="1700" spc="-25">
                <a:solidFill>
                  <a:prstClr val="black">
                    <a:lumMod val="85000"/>
                    <a:lumOff val="15000"/>
                  </a:prstClr>
                </a:solidFill>
                <a:latin typeface="Calibri"/>
                <a:cs typeface="Calibri"/>
              </a:rPr>
              <a:t>the </a:t>
            </a:r>
            <a:r>
              <a:rPr sz="1700">
                <a:solidFill>
                  <a:prstClr val="black">
                    <a:lumMod val="85000"/>
                    <a:lumOff val="15000"/>
                  </a:prstClr>
                </a:solidFill>
                <a:latin typeface="Calibri"/>
                <a:cs typeface="Calibri"/>
              </a:rPr>
              <a:t>upgrade</a:t>
            </a:r>
            <a:r>
              <a:rPr sz="1700" spc="-110">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of an</a:t>
            </a:r>
            <a:r>
              <a:rPr sz="1700" spc="-5">
                <a:solidFill>
                  <a:prstClr val="black">
                    <a:lumMod val="85000"/>
                    <a:lumOff val="15000"/>
                  </a:prstClr>
                </a:solidFill>
                <a:latin typeface="Calibri"/>
                <a:cs typeface="Calibri"/>
              </a:rPr>
              <a:t> </a:t>
            </a:r>
            <a:r>
              <a:rPr sz="1700" spc="-10">
                <a:solidFill>
                  <a:prstClr val="black">
                    <a:lumMod val="85000"/>
                    <a:lumOff val="15000"/>
                  </a:prstClr>
                </a:solidFill>
                <a:latin typeface="Calibri"/>
                <a:cs typeface="Calibri"/>
              </a:rPr>
              <a:t>undersized </a:t>
            </a:r>
            <a:r>
              <a:rPr sz="1700">
                <a:solidFill>
                  <a:prstClr val="black">
                    <a:lumMod val="85000"/>
                    <a:lumOff val="15000"/>
                  </a:prstClr>
                </a:solidFill>
                <a:latin typeface="Calibri"/>
                <a:cs typeface="Calibri"/>
              </a:rPr>
              <a:t>culvert</a:t>
            </a:r>
            <a:r>
              <a:rPr sz="1700" spc="-5">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with</a:t>
            </a:r>
            <a:r>
              <a:rPr sz="1700" spc="-30">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a</a:t>
            </a:r>
            <a:r>
              <a:rPr sz="1700" spc="-30">
                <a:solidFill>
                  <a:prstClr val="black">
                    <a:lumMod val="85000"/>
                    <a:lumOff val="15000"/>
                  </a:prstClr>
                </a:solidFill>
                <a:latin typeface="Calibri"/>
                <a:cs typeface="Calibri"/>
              </a:rPr>
              <a:t> </a:t>
            </a:r>
            <a:r>
              <a:rPr lang="en-US" sz="1700">
                <a:solidFill>
                  <a:prstClr val="black">
                    <a:lumMod val="85000"/>
                    <a:lumOff val="15000"/>
                  </a:prstClr>
                </a:solidFill>
                <a:latin typeface="Calibri"/>
                <a:cs typeface="Calibri"/>
              </a:rPr>
              <a:t>precast box</a:t>
            </a:r>
            <a:r>
              <a:rPr lang="en-US" sz="1700" spc="-20">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culvert</a:t>
            </a:r>
            <a:r>
              <a:rPr sz="1700" spc="-15">
                <a:solidFill>
                  <a:prstClr val="black">
                    <a:lumMod val="85000"/>
                    <a:lumOff val="15000"/>
                  </a:prstClr>
                </a:solidFill>
                <a:latin typeface="Calibri"/>
                <a:cs typeface="Calibri"/>
              </a:rPr>
              <a:t> </a:t>
            </a:r>
            <a:r>
              <a:rPr sz="1700" spc="-10">
                <a:solidFill>
                  <a:prstClr val="black">
                    <a:lumMod val="85000"/>
                    <a:lumOff val="15000"/>
                  </a:prstClr>
                </a:solidFill>
                <a:latin typeface="Calibri"/>
                <a:cs typeface="Calibri"/>
              </a:rPr>
              <a:t>which</a:t>
            </a:r>
            <a:r>
              <a:rPr sz="1700" spc="-95">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meets</a:t>
            </a:r>
            <a:r>
              <a:rPr sz="1700" spc="55">
                <a:solidFill>
                  <a:prstClr val="black">
                    <a:lumMod val="85000"/>
                    <a:lumOff val="15000"/>
                  </a:prstClr>
                </a:solidFill>
                <a:latin typeface="Calibri"/>
                <a:cs typeface="Calibri"/>
              </a:rPr>
              <a:t> </a:t>
            </a:r>
            <a:r>
              <a:rPr sz="1700" spc="-25">
                <a:solidFill>
                  <a:prstClr val="black">
                    <a:lumMod val="85000"/>
                    <a:lumOff val="15000"/>
                  </a:prstClr>
                </a:solidFill>
                <a:latin typeface="Calibri"/>
                <a:cs typeface="Calibri"/>
              </a:rPr>
              <a:t>the </a:t>
            </a:r>
            <a:r>
              <a:rPr sz="1700">
                <a:solidFill>
                  <a:prstClr val="black">
                    <a:lumMod val="85000"/>
                    <a:lumOff val="15000"/>
                  </a:prstClr>
                </a:solidFill>
                <a:latin typeface="Calibri"/>
                <a:cs typeface="Calibri"/>
              </a:rPr>
              <a:t>Massachusetts</a:t>
            </a:r>
            <a:r>
              <a:rPr sz="1700" spc="-80">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Stream</a:t>
            </a:r>
            <a:r>
              <a:rPr sz="1700" spc="-114">
                <a:solidFill>
                  <a:prstClr val="black">
                    <a:lumMod val="85000"/>
                    <a:lumOff val="15000"/>
                  </a:prstClr>
                </a:solidFill>
                <a:latin typeface="Calibri"/>
                <a:cs typeface="Calibri"/>
              </a:rPr>
              <a:t> </a:t>
            </a:r>
            <a:r>
              <a:rPr sz="1700" spc="-10">
                <a:solidFill>
                  <a:prstClr val="black">
                    <a:lumMod val="85000"/>
                    <a:lumOff val="15000"/>
                  </a:prstClr>
                </a:solidFill>
                <a:latin typeface="Calibri"/>
                <a:cs typeface="Calibri"/>
              </a:rPr>
              <a:t>Crossing Standards.</a:t>
            </a:r>
            <a:endParaRPr sz="1700">
              <a:solidFill>
                <a:prstClr val="black">
                  <a:lumMod val="85000"/>
                  <a:lumOff val="15000"/>
                </a:prstClr>
              </a:solidFill>
              <a:latin typeface="Calibri"/>
              <a:cs typeface="Calibri"/>
            </a:endParaRPr>
          </a:p>
          <a:p>
            <a:endParaRPr sz="1700">
              <a:solidFill>
                <a:prstClr val="black">
                  <a:lumMod val="85000"/>
                  <a:lumOff val="15000"/>
                </a:prstClr>
              </a:solidFill>
              <a:latin typeface="Calibri"/>
              <a:cs typeface="Calibri"/>
            </a:endParaRPr>
          </a:p>
          <a:p>
            <a:pPr>
              <a:spcBef>
                <a:spcPts val="10"/>
              </a:spcBef>
            </a:pPr>
            <a:endParaRPr sz="1500">
              <a:solidFill>
                <a:prstClr val="black">
                  <a:lumMod val="85000"/>
                  <a:lumOff val="15000"/>
                </a:prstClr>
              </a:solidFill>
              <a:latin typeface="Calibri"/>
              <a:cs typeface="Calibri"/>
            </a:endParaRPr>
          </a:p>
          <a:p>
            <a:pPr marL="12700" marR="316230">
              <a:lnSpc>
                <a:spcPts val="1800"/>
              </a:lnSpc>
            </a:pPr>
            <a:r>
              <a:rPr sz="1700">
                <a:solidFill>
                  <a:prstClr val="black">
                    <a:lumMod val="85000"/>
                    <a:lumOff val="15000"/>
                  </a:prstClr>
                </a:solidFill>
                <a:latin typeface="Calibri"/>
                <a:cs typeface="Calibri"/>
              </a:rPr>
              <a:t>Project</a:t>
            </a:r>
            <a:r>
              <a:rPr sz="1700" spc="-135">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was funded</a:t>
            </a:r>
            <a:r>
              <a:rPr sz="1700" spc="-10">
                <a:solidFill>
                  <a:prstClr val="black">
                    <a:lumMod val="85000"/>
                    <a:lumOff val="15000"/>
                  </a:prstClr>
                </a:solidFill>
                <a:latin typeface="Calibri"/>
                <a:cs typeface="Calibri"/>
              </a:rPr>
              <a:t> through </a:t>
            </a:r>
            <a:r>
              <a:rPr sz="1700">
                <a:solidFill>
                  <a:prstClr val="black">
                    <a:lumMod val="85000"/>
                    <a:lumOff val="15000"/>
                  </a:prstClr>
                </a:solidFill>
                <a:latin typeface="Calibri"/>
                <a:cs typeface="Calibri"/>
              </a:rPr>
              <a:t>the</a:t>
            </a:r>
            <a:r>
              <a:rPr sz="1700" spc="10">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HMGP</a:t>
            </a:r>
            <a:r>
              <a:rPr sz="1700" spc="-25">
                <a:solidFill>
                  <a:prstClr val="black">
                    <a:lumMod val="85000"/>
                    <a:lumOff val="15000"/>
                  </a:prstClr>
                </a:solidFill>
                <a:latin typeface="Calibri"/>
                <a:cs typeface="Calibri"/>
              </a:rPr>
              <a:t> </a:t>
            </a:r>
            <a:r>
              <a:rPr sz="1700" spc="-10">
                <a:solidFill>
                  <a:prstClr val="black">
                    <a:lumMod val="85000"/>
                    <a:lumOff val="15000"/>
                  </a:prstClr>
                </a:solidFill>
                <a:latin typeface="Calibri"/>
                <a:cs typeface="Calibri"/>
              </a:rPr>
              <a:t>program.</a:t>
            </a:r>
            <a:endParaRPr sz="1700">
              <a:solidFill>
                <a:prstClr val="black">
                  <a:lumMod val="85000"/>
                  <a:lumOff val="15000"/>
                </a:prstClr>
              </a:solidFill>
              <a:latin typeface="Calibri"/>
              <a:cs typeface="Calibri"/>
            </a:endParaRPr>
          </a:p>
          <a:p>
            <a:endParaRPr sz="1700">
              <a:solidFill>
                <a:prstClr val="black">
                  <a:lumMod val="85000"/>
                  <a:lumOff val="15000"/>
                </a:prstClr>
              </a:solidFill>
              <a:latin typeface="Calibri"/>
              <a:cs typeface="Calibri"/>
            </a:endParaRPr>
          </a:p>
          <a:p>
            <a:pPr>
              <a:spcBef>
                <a:spcPts val="40"/>
              </a:spcBef>
            </a:pPr>
            <a:endParaRPr sz="1250">
              <a:solidFill>
                <a:prstClr val="black">
                  <a:lumMod val="85000"/>
                  <a:lumOff val="15000"/>
                </a:prstClr>
              </a:solidFill>
              <a:latin typeface="Calibri"/>
              <a:cs typeface="Calibri"/>
            </a:endParaRPr>
          </a:p>
          <a:p>
            <a:pPr marL="12700"/>
            <a:r>
              <a:rPr sz="1700">
                <a:solidFill>
                  <a:prstClr val="black">
                    <a:lumMod val="85000"/>
                    <a:lumOff val="15000"/>
                  </a:prstClr>
                </a:solidFill>
                <a:latin typeface="Calibri"/>
                <a:cs typeface="Calibri"/>
              </a:rPr>
              <a:t>Completed</a:t>
            </a:r>
            <a:r>
              <a:rPr sz="1700" spc="-65">
                <a:solidFill>
                  <a:prstClr val="black">
                    <a:lumMod val="85000"/>
                    <a:lumOff val="15000"/>
                  </a:prstClr>
                </a:solidFill>
                <a:latin typeface="Calibri"/>
                <a:cs typeface="Calibri"/>
              </a:rPr>
              <a:t> </a:t>
            </a:r>
            <a:r>
              <a:rPr sz="1700">
                <a:solidFill>
                  <a:prstClr val="black">
                    <a:lumMod val="85000"/>
                    <a:lumOff val="15000"/>
                  </a:prstClr>
                </a:solidFill>
                <a:latin typeface="Calibri"/>
                <a:cs typeface="Calibri"/>
              </a:rPr>
              <a:t>Summer</a:t>
            </a:r>
            <a:r>
              <a:rPr sz="1700" spc="-60">
                <a:solidFill>
                  <a:prstClr val="black">
                    <a:lumMod val="85000"/>
                    <a:lumOff val="15000"/>
                  </a:prstClr>
                </a:solidFill>
                <a:latin typeface="Calibri"/>
                <a:cs typeface="Calibri"/>
              </a:rPr>
              <a:t> </a:t>
            </a:r>
            <a:r>
              <a:rPr lang="en-US" sz="1700" spc="-10">
                <a:solidFill>
                  <a:prstClr val="black">
                    <a:lumMod val="85000"/>
                    <a:lumOff val="15000"/>
                  </a:prstClr>
                </a:solidFill>
                <a:latin typeface="Calibri"/>
                <a:cs typeface="Calibri"/>
              </a:rPr>
              <a:t>2022</a:t>
            </a:r>
            <a:r>
              <a:rPr sz="1700" spc="-10">
                <a:solidFill>
                  <a:prstClr val="black">
                    <a:lumMod val="85000"/>
                    <a:lumOff val="15000"/>
                  </a:prstClr>
                </a:solidFill>
                <a:latin typeface="Calibri"/>
                <a:cs typeface="Calibri"/>
              </a:rPr>
              <a:t>.</a:t>
            </a:r>
            <a:endParaRPr sz="1700">
              <a:solidFill>
                <a:prstClr val="black">
                  <a:lumMod val="85000"/>
                  <a:lumOff val="15000"/>
                </a:prstClr>
              </a:solidFill>
              <a:latin typeface="Calibri"/>
              <a:cs typeface="Calibri"/>
            </a:endParaRPr>
          </a:p>
        </p:txBody>
      </p:sp>
      <p:sp>
        <p:nvSpPr>
          <p:cNvPr id="12" name="object 9" descr="After">
            <a:extLst>
              <a:ext uri="{FF2B5EF4-FFF2-40B4-BE49-F238E27FC236}">
                <a16:creationId xmlns:a16="http://schemas.microsoft.com/office/drawing/2014/main" id="{940939D5-2264-433B-B5BD-3509BD6E4D59}"/>
              </a:ext>
              <a:ext uri="{C183D7F6-B498-43B3-948B-1728B52AA6E4}">
                <adec:decorative xmlns:adec="http://schemas.microsoft.com/office/drawing/2017/decorative" val="0"/>
              </a:ext>
            </a:extLst>
          </p:cNvPr>
          <p:cNvSpPr/>
          <p:nvPr/>
        </p:nvSpPr>
        <p:spPr>
          <a:xfrm>
            <a:off x="5245402" y="6255055"/>
            <a:ext cx="923925" cy="361950"/>
          </a:xfrm>
          <a:custGeom>
            <a:avLst/>
            <a:gdLst/>
            <a:ahLst/>
            <a:cxnLst/>
            <a:rect l="l" t="t" r="r" b="b"/>
            <a:pathLst>
              <a:path w="923925" h="361950">
                <a:moveTo>
                  <a:pt x="923925" y="0"/>
                </a:moveTo>
                <a:lnTo>
                  <a:pt x="0" y="0"/>
                </a:lnTo>
                <a:lnTo>
                  <a:pt x="0" y="361950"/>
                </a:lnTo>
                <a:lnTo>
                  <a:pt x="923925" y="361950"/>
                </a:lnTo>
                <a:lnTo>
                  <a:pt x="923925" y="0"/>
                </a:lnTo>
                <a:close/>
              </a:path>
            </a:pathLst>
          </a:custGeom>
          <a:solidFill>
            <a:srgbClr val="D0CECE"/>
          </a:solidFill>
        </p:spPr>
        <p:txBody>
          <a:bodyPr wrap="square" lIns="0" tIns="0" rIns="0" bIns="0" rtlCol="0"/>
          <a:lstStyle/>
          <a:p>
            <a:endParaRPr>
              <a:solidFill>
                <a:prstClr val="black"/>
              </a:solidFill>
              <a:latin typeface="Calibri" panose="020F0502020204030204"/>
            </a:endParaRPr>
          </a:p>
        </p:txBody>
      </p:sp>
      <p:sp>
        <p:nvSpPr>
          <p:cNvPr id="15" name="object 10">
            <a:extLst>
              <a:ext uri="{FF2B5EF4-FFF2-40B4-BE49-F238E27FC236}">
                <a16:creationId xmlns:a16="http://schemas.microsoft.com/office/drawing/2014/main" id="{0D6A42AA-106C-40D3-8A41-4F1EC56BC10C}"/>
              </a:ext>
              <a:ext uri="{C183D7F6-B498-43B3-948B-1728B52AA6E4}">
                <adec:decorative xmlns:adec="http://schemas.microsoft.com/office/drawing/2017/decorative" val="0"/>
              </a:ext>
            </a:extLst>
          </p:cNvPr>
          <p:cNvSpPr txBox="1"/>
          <p:nvPr/>
        </p:nvSpPr>
        <p:spPr>
          <a:xfrm>
            <a:off x="5322164" y="6264531"/>
            <a:ext cx="516255" cy="299720"/>
          </a:xfrm>
          <a:prstGeom prst="rect">
            <a:avLst/>
          </a:prstGeom>
        </p:spPr>
        <p:txBody>
          <a:bodyPr vert="horz" wrap="square" lIns="0" tIns="12700" rIns="0" bIns="0" rtlCol="0">
            <a:spAutoFit/>
          </a:bodyPr>
          <a:lstStyle/>
          <a:p>
            <a:pPr marL="12700">
              <a:spcBef>
                <a:spcPts val="100"/>
              </a:spcBef>
            </a:pPr>
            <a:r>
              <a:rPr b="1" spc="-10">
                <a:solidFill>
                  <a:prstClr val="black"/>
                </a:solidFill>
                <a:latin typeface="Calibri"/>
                <a:cs typeface="Calibri"/>
              </a:rPr>
              <a:t>After</a:t>
            </a:r>
            <a:endParaRPr>
              <a:solidFill>
                <a:prstClr val="black"/>
              </a:solidFill>
              <a:latin typeface="Calibri"/>
              <a:cs typeface="Calibri"/>
            </a:endParaRPr>
          </a:p>
        </p:txBody>
      </p:sp>
      <p:sp>
        <p:nvSpPr>
          <p:cNvPr id="18" name="object 9" descr="During">
            <a:extLst>
              <a:ext uri="{FF2B5EF4-FFF2-40B4-BE49-F238E27FC236}">
                <a16:creationId xmlns:a16="http://schemas.microsoft.com/office/drawing/2014/main" id="{61A8B000-9E1D-A2F6-BDF8-A305CC8E823E}"/>
              </a:ext>
              <a:ext uri="{C183D7F6-B498-43B3-948B-1728B52AA6E4}">
                <adec:decorative xmlns:adec="http://schemas.microsoft.com/office/drawing/2017/decorative" val="0"/>
              </a:ext>
            </a:extLst>
          </p:cNvPr>
          <p:cNvSpPr/>
          <p:nvPr/>
        </p:nvSpPr>
        <p:spPr>
          <a:xfrm>
            <a:off x="8112651" y="3676621"/>
            <a:ext cx="923925" cy="361950"/>
          </a:xfrm>
          <a:custGeom>
            <a:avLst/>
            <a:gdLst/>
            <a:ahLst/>
            <a:cxnLst/>
            <a:rect l="l" t="t" r="r" b="b"/>
            <a:pathLst>
              <a:path w="923925" h="361950">
                <a:moveTo>
                  <a:pt x="923925" y="0"/>
                </a:moveTo>
                <a:lnTo>
                  <a:pt x="0" y="0"/>
                </a:lnTo>
                <a:lnTo>
                  <a:pt x="0" y="361950"/>
                </a:lnTo>
                <a:lnTo>
                  <a:pt x="923925" y="361950"/>
                </a:lnTo>
                <a:lnTo>
                  <a:pt x="923925" y="0"/>
                </a:lnTo>
                <a:close/>
              </a:path>
            </a:pathLst>
          </a:custGeom>
          <a:solidFill>
            <a:srgbClr val="D0CECE"/>
          </a:solidFill>
        </p:spPr>
        <p:txBody>
          <a:bodyPr wrap="square" lIns="0" tIns="0" rIns="0" bIns="0" rtlCol="0"/>
          <a:lstStyle/>
          <a:p>
            <a:r>
              <a:rPr lang="en-US">
                <a:solidFill>
                  <a:prstClr val="black"/>
                </a:solidFill>
                <a:latin typeface="Calibri" panose="020F0502020204030204"/>
              </a:rPr>
              <a:t> </a:t>
            </a:r>
            <a:r>
              <a:rPr lang="en-US" b="1">
                <a:solidFill>
                  <a:prstClr val="black"/>
                </a:solidFill>
                <a:latin typeface="Calibri" panose="020F0502020204030204"/>
              </a:rPr>
              <a:t>During</a:t>
            </a:r>
            <a:endParaRPr b="1">
              <a:solidFill>
                <a:prstClr val="black"/>
              </a:solidFill>
              <a:latin typeface="Calibri" panose="020F0502020204030204"/>
            </a:endParaRPr>
          </a:p>
        </p:txBody>
      </p:sp>
    </p:spTree>
    <p:extLst>
      <p:ext uri="{BB962C8B-B14F-4D97-AF65-F5344CB8AC3E}">
        <p14:creationId xmlns:p14="http://schemas.microsoft.com/office/powerpoint/2010/main" val="4127576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1963498" y="3257880"/>
            <a:ext cx="2619791" cy="1341755"/>
          </a:xfrm>
          <a:prstGeom prst="rect">
            <a:avLst/>
          </a:prstGeom>
          <a:noFill/>
          <a:ln>
            <a:noFill/>
            <a:prstDash/>
          </a:ln>
          <a:effectLst/>
        </p:spPr>
        <p:txBody>
          <a:bodyPr rot="0" spcFirstLastPara="0" vertOverflow="overflow" horzOverflow="overflow" vert="horz" wrap="square" lIns="0" tIns="56515" rIns="0" bIns="0" numCol="1" spcCol="0" rtlCol="0" fromWordArt="0" anchor="t" anchorCtr="0" forceAA="0" compatLnSpc="1">
            <a:prstTxWarp prst="textNoShape">
              <a:avLst/>
            </a:prstTxWarp>
            <a:spAutoFit/>
          </a:bodyPr>
          <a:lstStyle/>
          <a:p>
            <a:pPr marL="12700" marR="5080" defTabSz="914400">
              <a:lnSpc>
                <a:spcPct val="91200"/>
              </a:lnSpc>
              <a:spcBef>
                <a:spcPts val="445"/>
              </a:spcBef>
              <a:defRPr/>
            </a:pPr>
            <a:r>
              <a:rPr lang="en-US" sz="3050" b="1" spc="35">
                <a:latin typeface="+mn-lt"/>
                <a:ea typeface="+mn-ea"/>
                <a:cs typeface="Calibri Light"/>
              </a:rPr>
              <a:t>Bank </a:t>
            </a:r>
            <a:r>
              <a:rPr lang="en-US" sz="3050" b="1" spc="-10">
                <a:latin typeface="+mn-lt"/>
                <a:ea typeface="+mn-ea"/>
                <a:cs typeface="Calibri Light"/>
              </a:rPr>
              <a:t>Stabilization: </a:t>
            </a:r>
            <a:r>
              <a:rPr lang="en-US" sz="3050" spc="-10">
                <a:latin typeface="Calibri Light"/>
                <a:ea typeface="+mn-ea"/>
                <a:cs typeface="Calibri Light"/>
              </a:rPr>
              <a:t>Leominster</a:t>
            </a:r>
            <a:endParaRPr lang="en-US" sz="3050">
              <a:latin typeface="Calibri Light"/>
              <a:ea typeface="+mn-ea"/>
              <a:cs typeface="Calibri Light"/>
            </a:endParaRPr>
          </a:p>
        </p:txBody>
      </p:sp>
      <p:sp>
        <p:nvSpPr>
          <p:cNvPr id="4" name="object 4"/>
          <p:cNvSpPr txBox="1"/>
          <p:nvPr/>
        </p:nvSpPr>
        <p:spPr>
          <a:xfrm>
            <a:off x="2824999" y="5547507"/>
            <a:ext cx="6053558" cy="990528"/>
          </a:xfrm>
          <a:prstGeom prst="rect">
            <a:avLst/>
          </a:prstGeom>
        </p:spPr>
        <p:txBody>
          <a:bodyPr vert="horz" wrap="square" lIns="0" tIns="38100" rIns="0" bIns="0" rtlCol="0" anchor="t">
            <a:spAutoFit/>
          </a:bodyPr>
          <a:lstStyle/>
          <a:p>
            <a:pPr marL="12700" marR="5080">
              <a:lnSpc>
                <a:spcPts val="1720"/>
              </a:lnSpc>
              <a:spcBef>
                <a:spcPts val="300"/>
              </a:spcBef>
            </a:pPr>
            <a:r>
              <a:rPr lang="en-US" sz="1700">
                <a:solidFill>
                  <a:prstClr val="black"/>
                </a:solidFill>
                <a:latin typeface="Calibri"/>
                <a:cs typeface="Calibri"/>
              </a:rPr>
              <a:t>The </a:t>
            </a:r>
            <a:r>
              <a:rPr sz="1700">
                <a:solidFill>
                  <a:prstClr val="black"/>
                </a:solidFill>
                <a:latin typeface="Calibri"/>
                <a:cs typeface="Calibri"/>
              </a:rPr>
              <a:t>Nashua</a:t>
            </a:r>
            <a:r>
              <a:rPr sz="1700" spc="85">
                <a:solidFill>
                  <a:prstClr val="black"/>
                </a:solidFill>
                <a:latin typeface="Calibri"/>
                <a:cs typeface="Calibri"/>
              </a:rPr>
              <a:t> </a:t>
            </a:r>
            <a:r>
              <a:rPr lang="en-US" sz="1700">
                <a:solidFill>
                  <a:prstClr val="black"/>
                </a:solidFill>
                <a:latin typeface="Calibri"/>
                <a:cs typeface="Calibri"/>
              </a:rPr>
              <a:t>River Bank</a:t>
            </a:r>
            <a:r>
              <a:rPr sz="1700" spc="55">
                <a:solidFill>
                  <a:prstClr val="black"/>
                </a:solidFill>
                <a:latin typeface="Calibri"/>
                <a:cs typeface="Calibri"/>
              </a:rPr>
              <a:t> </a:t>
            </a:r>
            <a:r>
              <a:rPr sz="1700">
                <a:solidFill>
                  <a:prstClr val="black"/>
                </a:solidFill>
                <a:latin typeface="Calibri"/>
                <a:cs typeface="Calibri"/>
              </a:rPr>
              <a:t>Stabilization</a:t>
            </a:r>
            <a:r>
              <a:rPr sz="1700" spc="15">
                <a:solidFill>
                  <a:prstClr val="black"/>
                </a:solidFill>
                <a:latin typeface="Calibri"/>
                <a:cs typeface="Calibri"/>
              </a:rPr>
              <a:t> </a:t>
            </a:r>
            <a:r>
              <a:rPr sz="1700">
                <a:solidFill>
                  <a:prstClr val="black"/>
                </a:solidFill>
                <a:latin typeface="Calibri"/>
                <a:cs typeface="Calibri"/>
              </a:rPr>
              <a:t>project</a:t>
            </a:r>
            <a:r>
              <a:rPr sz="1700" spc="170">
                <a:solidFill>
                  <a:prstClr val="black"/>
                </a:solidFill>
                <a:latin typeface="Calibri"/>
                <a:cs typeface="Calibri"/>
              </a:rPr>
              <a:t> </a:t>
            </a:r>
            <a:r>
              <a:rPr sz="1700">
                <a:solidFill>
                  <a:prstClr val="black"/>
                </a:solidFill>
                <a:latin typeface="Calibri"/>
                <a:cs typeface="Calibri"/>
              </a:rPr>
              <a:t>focuses</a:t>
            </a:r>
            <a:r>
              <a:rPr sz="1700" spc="75">
                <a:solidFill>
                  <a:prstClr val="black"/>
                </a:solidFill>
                <a:latin typeface="Calibri"/>
                <a:cs typeface="Calibri"/>
              </a:rPr>
              <a:t> </a:t>
            </a:r>
            <a:r>
              <a:rPr sz="1700">
                <a:solidFill>
                  <a:prstClr val="black"/>
                </a:solidFill>
                <a:latin typeface="Calibri"/>
                <a:cs typeface="Calibri"/>
              </a:rPr>
              <a:t>on</a:t>
            </a:r>
            <a:r>
              <a:rPr sz="1700" spc="90">
                <a:solidFill>
                  <a:prstClr val="black"/>
                </a:solidFill>
                <a:latin typeface="Calibri"/>
                <a:cs typeface="Calibri"/>
              </a:rPr>
              <a:t> </a:t>
            </a:r>
            <a:r>
              <a:rPr sz="1700">
                <a:solidFill>
                  <a:prstClr val="black"/>
                </a:solidFill>
                <a:latin typeface="Calibri"/>
                <a:cs typeface="Calibri"/>
              </a:rPr>
              <a:t>the</a:t>
            </a:r>
            <a:r>
              <a:rPr sz="1700" spc="65">
                <a:solidFill>
                  <a:prstClr val="black"/>
                </a:solidFill>
                <a:latin typeface="Calibri"/>
                <a:cs typeface="Calibri"/>
              </a:rPr>
              <a:t> </a:t>
            </a:r>
            <a:r>
              <a:rPr sz="1700" spc="-10">
                <a:solidFill>
                  <a:prstClr val="black"/>
                </a:solidFill>
                <a:latin typeface="Calibri"/>
                <a:cs typeface="Calibri"/>
              </a:rPr>
              <a:t>protection </a:t>
            </a:r>
            <a:r>
              <a:rPr sz="1700">
                <a:solidFill>
                  <a:prstClr val="black"/>
                </a:solidFill>
                <a:latin typeface="Calibri"/>
                <a:cs typeface="Calibri"/>
              </a:rPr>
              <a:t>of</a:t>
            </a:r>
            <a:r>
              <a:rPr sz="1700" spc="60">
                <a:solidFill>
                  <a:prstClr val="black"/>
                </a:solidFill>
                <a:latin typeface="Calibri"/>
                <a:cs typeface="Calibri"/>
              </a:rPr>
              <a:t> </a:t>
            </a:r>
            <a:r>
              <a:rPr sz="1700">
                <a:solidFill>
                  <a:prstClr val="black"/>
                </a:solidFill>
                <a:latin typeface="Calibri"/>
                <a:cs typeface="Calibri"/>
              </a:rPr>
              <a:t>a</a:t>
            </a:r>
            <a:r>
              <a:rPr sz="1700" spc="15">
                <a:solidFill>
                  <a:prstClr val="black"/>
                </a:solidFill>
                <a:latin typeface="Calibri"/>
                <a:cs typeface="Calibri"/>
              </a:rPr>
              <a:t> </a:t>
            </a:r>
            <a:r>
              <a:rPr sz="1700">
                <a:solidFill>
                  <a:prstClr val="black"/>
                </a:solidFill>
                <a:latin typeface="Calibri"/>
                <a:cs typeface="Calibri"/>
              </a:rPr>
              <a:t>critical</a:t>
            </a:r>
            <a:r>
              <a:rPr sz="1700" spc="30">
                <a:solidFill>
                  <a:prstClr val="black"/>
                </a:solidFill>
                <a:latin typeface="Calibri"/>
                <a:cs typeface="Calibri"/>
              </a:rPr>
              <a:t> </a:t>
            </a:r>
            <a:r>
              <a:rPr sz="1700">
                <a:solidFill>
                  <a:prstClr val="black"/>
                </a:solidFill>
                <a:latin typeface="Calibri"/>
                <a:cs typeface="Calibri"/>
              </a:rPr>
              <a:t>sewer</a:t>
            </a:r>
            <a:r>
              <a:rPr sz="1700" spc="145">
                <a:solidFill>
                  <a:prstClr val="black"/>
                </a:solidFill>
                <a:latin typeface="Calibri"/>
                <a:cs typeface="Calibri"/>
              </a:rPr>
              <a:t> </a:t>
            </a:r>
            <a:r>
              <a:rPr sz="1700">
                <a:solidFill>
                  <a:prstClr val="black"/>
                </a:solidFill>
                <a:latin typeface="Calibri"/>
                <a:cs typeface="Calibri"/>
              </a:rPr>
              <a:t>line</a:t>
            </a:r>
            <a:r>
              <a:rPr sz="1700" spc="-15">
                <a:solidFill>
                  <a:prstClr val="black"/>
                </a:solidFill>
                <a:latin typeface="Calibri"/>
                <a:cs typeface="Calibri"/>
              </a:rPr>
              <a:t> </a:t>
            </a:r>
            <a:r>
              <a:rPr sz="1700">
                <a:solidFill>
                  <a:prstClr val="black"/>
                </a:solidFill>
                <a:latin typeface="Calibri"/>
                <a:cs typeface="Calibri"/>
              </a:rPr>
              <a:t>and</a:t>
            </a:r>
            <a:r>
              <a:rPr sz="1700" spc="15">
                <a:solidFill>
                  <a:prstClr val="black"/>
                </a:solidFill>
                <a:latin typeface="Calibri"/>
                <a:cs typeface="Calibri"/>
              </a:rPr>
              <a:t> </a:t>
            </a:r>
            <a:r>
              <a:rPr sz="1700">
                <a:solidFill>
                  <a:prstClr val="black"/>
                </a:solidFill>
                <a:latin typeface="Calibri"/>
                <a:cs typeface="Calibri"/>
              </a:rPr>
              <a:t>wastewater</a:t>
            </a:r>
            <a:r>
              <a:rPr sz="1700" spc="145">
                <a:solidFill>
                  <a:prstClr val="black"/>
                </a:solidFill>
                <a:latin typeface="Calibri"/>
                <a:cs typeface="Calibri"/>
              </a:rPr>
              <a:t> </a:t>
            </a:r>
            <a:r>
              <a:rPr sz="1700">
                <a:solidFill>
                  <a:prstClr val="black"/>
                </a:solidFill>
                <a:latin typeface="Calibri"/>
                <a:cs typeface="Calibri"/>
              </a:rPr>
              <a:t>treatment</a:t>
            </a:r>
            <a:r>
              <a:rPr sz="1700" spc="165">
                <a:solidFill>
                  <a:prstClr val="black"/>
                </a:solidFill>
                <a:latin typeface="Calibri"/>
                <a:cs typeface="Calibri"/>
              </a:rPr>
              <a:t> </a:t>
            </a:r>
            <a:r>
              <a:rPr sz="1700" spc="-10">
                <a:solidFill>
                  <a:prstClr val="black"/>
                </a:solidFill>
                <a:latin typeface="Calibri"/>
                <a:cs typeface="Calibri"/>
              </a:rPr>
              <a:t>facility.</a:t>
            </a:r>
            <a:endParaRPr lang="en-US" sz="1700" spc="-10">
              <a:solidFill>
                <a:prstClr val="black"/>
              </a:solidFill>
              <a:latin typeface="Calibri"/>
              <a:cs typeface="Calibri"/>
            </a:endParaRPr>
          </a:p>
          <a:p>
            <a:pPr marL="12700" marR="5080">
              <a:lnSpc>
                <a:spcPts val="1720"/>
              </a:lnSpc>
              <a:spcBef>
                <a:spcPts val="300"/>
              </a:spcBef>
            </a:pPr>
            <a:endParaRPr lang="en-US" sz="1700" spc="-10">
              <a:solidFill>
                <a:prstClr val="black"/>
              </a:solidFill>
              <a:latin typeface="Calibri"/>
              <a:cs typeface="Calibri"/>
            </a:endParaRPr>
          </a:p>
          <a:p>
            <a:pPr marL="12700" marR="5080">
              <a:lnSpc>
                <a:spcPts val="1720"/>
              </a:lnSpc>
              <a:spcBef>
                <a:spcPts val="300"/>
              </a:spcBef>
            </a:pPr>
            <a:r>
              <a:rPr lang="en-US" sz="1700" spc="-10">
                <a:solidFill>
                  <a:prstClr val="black"/>
                </a:solidFill>
                <a:latin typeface="Calibri"/>
                <a:cs typeface="Calibri"/>
              </a:rPr>
              <a:t>This project was recently completed using HMGP funding.</a:t>
            </a:r>
            <a:endParaRPr sz="1700">
              <a:solidFill>
                <a:prstClr val="black"/>
              </a:solidFill>
              <a:latin typeface="Calibri"/>
              <a:cs typeface="Calibri"/>
            </a:endParaRPr>
          </a:p>
        </p:txBody>
      </p:sp>
      <p:sp>
        <p:nvSpPr>
          <p:cNvPr id="7" name="object 11">
            <a:extLst>
              <a:ext uri="{FF2B5EF4-FFF2-40B4-BE49-F238E27FC236}">
                <a16:creationId xmlns:a16="http://schemas.microsoft.com/office/drawing/2014/main" id="{8157C1D6-6FE8-4604-A93D-DFB37FFBB45C}"/>
              </a:ext>
              <a:ext uri="{C183D7F6-B498-43B3-948B-1728B52AA6E4}">
                <adec:decorative xmlns:adec="http://schemas.microsoft.com/office/drawing/2017/decorative" val="1"/>
              </a:ext>
            </a:extLst>
          </p:cNvPr>
          <p:cNvSpPr/>
          <p:nvPr/>
        </p:nvSpPr>
        <p:spPr>
          <a:xfrm>
            <a:off x="1524000" y="4739013"/>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pic>
        <p:nvPicPr>
          <p:cNvPr id="9" name="Picture 8" descr="Image of pre-construction riverbank conditions.&#10;&#10;">
            <a:extLst>
              <a:ext uri="{FF2B5EF4-FFF2-40B4-BE49-F238E27FC236}">
                <a16:creationId xmlns:a16="http://schemas.microsoft.com/office/drawing/2014/main" id="{FF7281A7-1948-93FD-08E8-81E3ADD09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1" y="628668"/>
            <a:ext cx="3888281" cy="2424273"/>
          </a:xfrm>
          <a:prstGeom prst="rect">
            <a:avLst/>
          </a:prstGeom>
        </p:spPr>
      </p:pic>
      <p:pic>
        <p:nvPicPr>
          <p:cNvPr id="1026" name="Picture 2" descr="Aerial/site plan image of proposed scope of work.">
            <a:extLst>
              <a:ext uri="{FF2B5EF4-FFF2-40B4-BE49-F238E27FC236}">
                <a16:creationId xmlns:a16="http://schemas.microsoft.com/office/drawing/2014/main" id="{C37082BC-15F3-0601-E477-FC4B1F739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0036" y="127629"/>
            <a:ext cx="5662715" cy="23004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of completed bank stabilization project.">
            <a:extLst>
              <a:ext uri="{FF2B5EF4-FFF2-40B4-BE49-F238E27FC236}">
                <a16:creationId xmlns:a16="http://schemas.microsoft.com/office/drawing/2014/main" id="{7BBFA7EB-E9E2-DE8E-066B-624A3F1F89D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710822" y="2108139"/>
            <a:ext cx="4371433" cy="3278575"/>
          </a:xfrm>
          <a:prstGeom prst="rect">
            <a:avLst/>
          </a:prstGeom>
        </p:spPr>
      </p:pic>
    </p:spTree>
    <p:extLst>
      <p:ext uri="{BB962C8B-B14F-4D97-AF65-F5344CB8AC3E}">
        <p14:creationId xmlns:p14="http://schemas.microsoft.com/office/powerpoint/2010/main" val="3998603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BD94C-9B47-AC62-553D-4EE9D9D2E90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2EB4A5C-3AF7-C6CA-C45A-0F0C96B8D59D}"/>
              </a:ext>
            </a:extLst>
          </p:cNvPr>
          <p:cNvSpPr txBox="1">
            <a:spLocks noGrp="1"/>
          </p:cNvSpPr>
          <p:nvPr>
            <p:ph type="title" idx="4294967295"/>
          </p:nvPr>
        </p:nvSpPr>
        <p:spPr>
          <a:xfrm>
            <a:off x="2371383" y="852402"/>
            <a:ext cx="2619791" cy="1338380"/>
          </a:xfrm>
          <a:prstGeom prst="rect">
            <a:avLst/>
          </a:prstGeom>
          <a:noFill/>
          <a:ln>
            <a:noFill/>
            <a:prstDash/>
          </a:ln>
          <a:effectLst/>
        </p:spPr>
        <p:txBody>
          <a:bodyPr rot="0" spcFirstLastPara="0" vertOverflow="overflow" horzOverflow="overflow" vert="horz" wrap="square" lIns="0" tIns="56515" rIns="0" bIns="0" numCol="1" spcCol="0" rtlCol="0" fromWordArt="0" anchor="t" anchorCtr="0" forceAA="0" compatLnSpc="1">
            <a:prstTxWarp prst="textNoShape">
              <a:avLst/>
            </a:prstTxWarp>
            <a:spAutoFit/>
          </a:bodyPr>
          <a:lstStyle/>
          <a:p>
            <a:pPr marL="12700" marR="5080" defTabSz="914400">
              <a:lnSpc>
                <a:spcPct val="91200"/>
              </a:lnSpc>
              <a:spcBef>
                <a:spcPts val="445"/>
              </a:spcBef>
              <a:defRPr/>
            </a:pPr>
            <a:r>
              <a:rPr lang="en-US" sz="3050" b="1" spc="35">
                <a:latin typeface="+mn-lt"/>
                <a:ea typeface="+mn-ea"/>
                <a:cs typeface="Calibri Light"/>
              </a:rPr>
              <a:t>Shelter Microgrid</a:t>
            </a:r>
            <a:r>
              <a:rPr lang="en-US" sz="3050" b="1" spc="-10">
                <a:latin typeface="+mn-lt"/>
                <a:ea typeface="+mn-ea"/>
                <a:cs typeface="Calibri Light"/>
              </a:rPr>
              <a:t>: </a:t>
            </a:r>
            <a:r>
              <a:rPr lang="en-US" sz="3050" spc="-10">
                <a:latin typeface="Calibri Light"/>
                <a:ea typeface="+mn-ea"/>
                <a:cs typeface="Calibri Light"/>
              </a:rPr>
              <a:t>Chappaquiddick</a:t>
            </a:r>
            <a:endParaRPr lang="en-US" sz="3050">
              <a:latin typeface="Calibri Light"/>
              <a:ea typeface="+mn-ea"/>
              <a:cs typeface="Calibri Light"/>
            </a:endParaRPr>
          </a:p>
        </p:txBody>
      </p:sp>
      <p:pic>
        <p:nvPicPr>
          <p:cNvPr id="6" name="Picture 5" descr="Image of completed microgrid roof panel installation.">
            <a:extLst>
              <a:ext uri="{FF2B5EF4-FFF2-40B4-BE49-F238E27FC236}">
                <a16:creationId xmlns:a16="http://schemas.microsoft.com/office/drawing/2014/main" id="{8866E099-6441-21F4-7A57-B23510FA0985}"/>
              </a:ext>
            </a:extLst>
          </p:cNvPr>
          <p:cNvPicPr>
            <a:picLocks noChangeAspect="1"/>
          </p:cNvPicPr>
          <p:nvPr/>
        </p:nvPicPr>
        <p:blipFill>
          <a:blip r:embed="rId2"/>
          <a:stretch>
            <a:fillRect/>
          </a:stretch>
        </p:blipFill>
        <p:spPr>
          <a:xfrm>
            <a:off x="4991174" y="852402"/>
            <a:ext cx="5153395" cy="3867056"/>
          </a:xfrm>
          <a:prstGeom prst="rect">
            <a:avLst/>
          </a:prstGeom>
        </p:spPr>
      </p:pic>
      <p:pic>
        <p:nvPicPr>
          <p:cNvPr id="5" name="Picture 4" descr="Image of battery storage back-up.">
            <a:extLst>
              <a:ext uri="{FF2B5EF4-FFF2-40B4-BE49-F238E27FC236}">
                <a16:creationId xmlns:a16="http://schemas.microsoft.com/office/drawing/2014/main" id="{9318D037-D2A8-AF9C-391B-40F3A109AD2A}"/>
              </a:ext>
            </a:extLst>
          </p:cNvPr>
          <p:cNvPicPr>
            <a:picLocks noChangeAspect="1"/>
          </p:cNvPicPr>
          <p:nvPr/>
        </p:nvPicPr>
        <p:blipFill>
          <a:blip r:embed="rId3"/>
          <a:stretch>
            <a:fillRect/>
          </a:stretch>
        </p:blipFill>
        <p:spPr>
          <a:xfrm>
            <a:off x="2830812" y="2775630"/>
            <a:ext cx="1700931" cy="2267909"/>
          </a:xfrm>
          <a:prstGeom prst="rect">
            <a:avLst/>
          </a:prstGeom>
        </p:spPr>
      </p:pic>
      <p:sp>
        <p:nvSpPr>
          <p:cNvPr id="3" name="Rectangle 2">
            <a:extLst>
              <a:ext uri="{FF2B5EF4-FFF2-40B4-BE49-F238E27FC236}">
                <a16:creationId xmlns:a16="http://schemas.microsoft.com/office/drawing/2014/main" id="{285BDCC5-CAC9-FB02-C252-F28A6B3C5677}"/>
              </a:ext>
              <a:ext uri="{C183D7F6-B498-43B3-948B-1728B52AA6E4}">
                <adec:decorative xmlns:adec="http://schemas.microsoft.com/office/drawing/2017/decorative" val="1"/>
              </a:ext>
            </a:extLst>
          </p:cNvPr>
          <p:cNvSpPr/>
          <p:nvPr/>
        </p:nvSpPr>
        <p:spPr>
          <a:xfrm rot="20824349">
            <a:off x="3463312" y="3865486"/>
            <a:ext cx="269517" cy="113410"/>
          </a:xfrm>
          <a:prstGeom prst="rect">
            <a:avLst/>
          </a:prstGeom>
          <a:solidFill>
            <a:srgbClr val="D0C5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Rectangle 7">
            <a:extLst>
              <a:ext uri="{FF2B5EF4-FFF2-40B4-BE49-F238E27FC236}">
                <a16:creationId xmlns:a16="http://schemas.microsoft.com/office/drawing/2014/main" id="{AF32CB2A-8020-F9AA-0B44-5D92294C6C33}"/>
              </a:ext>
              <a:ext uri="{C183D7F6-B498-43B3-948B-1728B52AA6E4}">
                <adec:decorative xmlns:adec="http://schemas.microsoft.com/office/drawing/2017/decorative" val="1"/>
              </a:ext>
            </a:extLst>
          </p:cNvPr>
          <p:cNvSpPr/>
          <p:nvPr/>
        </p:nvSpPr>
        <p:spPr>
          <a:xfrm rot="20824349">
            <a:off x="3723964" y="3836079"/>
            <a:ext cx="269517" cy="87302"/>
          </a:xfrm>
          <a:prstGeom prst="rect">
            <a:avLst/>
          </a:prstGeom>
          <a:solidFill>
            <a:srgbClr val="D5CA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object 11">
            <a:extLst>
              <a:ext uri="{FF2B5EF4-FFF2-40B4-BE49-F238E27FC236}">
                <a16:creationId xmlns:a16="http://schemas.microsoft.com/office/drawing/2014/main" id="{A21333CB-AD7E-1779-2757-F3440976549B}"/>
              </a:ext>
              <a:ext uri="{C183D7F6-B498-43B3-948B-1728B52AA6E4}">
                <adec:decorative xmlns:adec="http://schemas.microsoft.com/office/drawing/2017/decorative" val="1"/>
              </a:ext>
            </a:extLst>
          </p:cNvPr>
          <p:cNvSpPr/>
          <p:nvPr/>
        </p:nvSpPr>
        <p:spPr>
          <a:xfrm>
            <a:off x="1524000" y="4739013"/>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sp>
        <p:nvSpPr>
          <p:cNvPr id="4" name="object 4">
            <a:extLst>
              <a:ext uri="{FF2B5EF4-FFF2-40B4-BE49-F238E27FC236}">
                <a16:creationId xmlns:a16="http://schemas.microsoft.com/office/drawing/2014/main" id="{58C61D5E-5603-3373-738D-DEE2C05F05F9}"/>
              </a:ext>
            </a:extLst>
          </p:cNvPr>
          <p:cNvSpPr txBox="1"/>
          <p:nvPr/>
        </p:nvSpPr>
        <p:spPr>
          <a:xfrm>
            <a:off x="3069221" y="5292326"/>
            <a:ext cx="6053558" cy="1426544"/>
          </a:xfrm>
          <a:prstGeom prst="rect">
            <a:avLst/>
          </a:prstGeom>
        </p:spPr>
        <p:txBody>
          <a:bodyPr vert="horz" wrap="square" lIns="0" tIns="38100" rIns="0" bIns="0" rtlCol="0" anchor="t">
            <a:spAutoFit/>
          </a:bodyPr>
          <a:lstStyle/>
          <a:p>
            <a:pPr marL="12700" marR="5080">
              <a:lnSpc>
                <a:spcPts val="1720"/>
              </a:lnSpc>
              <a:spcBef>
                <a:spcPts val="300"/>
              </a:spcBef>
            </a:pPr>
            <a:r>
              <a:rPr lang="en-US" sz="1700">
                <a:solidFill>
                  <a:prstClr val="black"/>
                </a:solidFill>
                <a:latin typeface="Calibri"/>
                <a:cs typeface="Calibri"/>
              </a:rPr>
              <a:t>The Chappaquiddick Community Center Shelter Microgrid </a:t>
            </a:r>
            <a:r>
              <a:rPr sz="1700">
                <a:solidFill>
                  <a:prstClr val="black"/>
                </a:solidFill>
                <a:latin typeface="Calibri"/>
                <a:cs typeface="Calibri"/>
              </a:rPr>
              <a:t>project</a:t>
            </a:r>
            <a:r>
              <a:rPr sz="1700" spc="170">
                <a:solidFill>
                  <a:prstClr val="black"/>
                </a:solidFill>
                <a:latin typeface="Calibri"/>
                <a:cs typeface="Calibri"/>
              </a:rPr>
              <a:t> </a:t>
            </a:r>
            <a:r>
              <a:rPr lang="en-US" sz="1700">
                <a:solidFill>
                  <a:prstClr val="black"/>
                </a:solidFill>
                <a:latin typeface="Calibri"/>
                <a:cs typeface="Calibri"/>
              </a:rPr>
              <a:t>provides emergency power for residents on Chappaquiddick Island in the event of severe weather.</a:t>
            </a:r>
            <a:endParaRPr lang="en-US" sz="1700" spc="-10">
              <a:solidFill>
                <a:prstClr val="black"/>
              </a:solidFill>
              <a:latin typeface="Calibri"/>
              <a:cs typeface="Calibri"/>
            </a:endParaRPr>
          </a:p>
          <a:p>
            <a:pPr marL="12700" marR="5080">
              <a:lnSpc>
                <a:spcPts val="1720"/>
              </a:lnSpc>
              <a:spcBef>
                <a:spcPts val="300"/>
              </a:spcBef>
            </a:pPr>
            <a:endParaRPr lang="en-US" sz="1700" spc="-10">
              <a:solidFill>
                <a:prstClr val="black"/>
              </a:solidFill>
              <a:latin typeface="Calibri"/>
              <a:cs typeface="Calibri"/>
            </a:endParaRPr>
          </a:p>
          <a:p>
            <a:pPr marL="12700" marR="5080">
              <a:lnSpc>
                <a:spcPts val="1720"/>
              </a:lnSpc>
              <a:spcBef>
                <a:spcPts val="300"/>
              </a:spcBef>
            </a:pPr>
            <a:r>
              <a:rPr lang="en-US" sz="1700" spc="-10">
                <a:solidFill>
                  <a:prstClr val="black"/>
                </a:solidFill>
                <a:latin typeface="Calibri"/>
                <a:cs typeface="Calibri"/>
              </a:rPr>
              <a:t>This project is the first of its type to be funded by FEMA in Region 1 and was recently completed using HMGP funding.</a:t>
            </a:r>
            <a:endParaRPr sz="1700">
              <a:solidFill>
                <a:prstClr val="black"/>
              </a:solidFill>
              <a:latin typeface="Calibri"/>
              <a:cs typeface="Calibri"/>
            </a:endParaRPr>
          </a:p>
        </p:txBody>
      </p:sp>
    </p:spTree>
    <p:extLst>
      <p:ext uri="{BB962C8B-B14F-4D97-AF65-F5344CB8AC3E}">
        <p14:creationId xmlns:p14="http://schemas.microsoft.com/office/powerpoint/2010/main" val="3584947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5640" y="1064346"/>
            <a:ext cx="1542627" cy="724535"/>
          </a:xfrm>
          <a:prstGeom prst="rect">
            <a:avLst/>
          </a:prstGeom>
        </p:spPr>
        <p:txBody>
          <a:bodyPr vert="horz" wrap="square" lIns="0" tIns="50165" rIns="0" bIns="0" rtlCol="0" anchor="ctr">
            <a:spAutoFit/>
          </a:bodyPr>
          <a:lstStyle/>
          <a:p>
            <a:pPr marL="12700" marR="5080">
              <a:lnSpc>
                <a:spcPts val="2630"/>
              </a:lnSpc>
              <a:spcBef>
                <a:spcPts val="395"/>
              </a:spcBef>
            </a:pPr>
            <a:r>
              <a:rPr sz="2400" b="1" spc="-25">
                <a:latin typeface="+mn-lt"/>
                <a:cs typeface="Calibri Light"/>
              </a:rPr>
              <a:t>Generators:</a:t>
            </a:r>
            <a:r>
              <a:rPr sz="2400" b="1" spc="-25">
                <a:latin typeface="Calibri Light"/>
                <a:cs typeface="Calibri Light"/>
              </a:rPr>
              <a:t> </a:t>
            </a:r>
            <a:r>
              <a:rPr lang="en-US" sz="2400" spc="-10">
                <a:latin typeface="Calibri Light"/>
                <a:cs typeface="Calibri Light"/>
              </a:rPr>
              <a:t>Greenfield</a:t>
            </a:r>
            <a:endParaRPr sz="2400">
              <a:latin typeface="Calibri Light"/>
              <a:cs typeface="Calibri Light"/>
            </a:endParaRPr>
          </a:p>
        </p:txBody>
      </p:sp>
      <p:sp>
        <p:nvSpPr>
          <p:cNvPr id="3" name="object 3"/>
          <p:cNvSpPr txBox="1"/>
          <p:nvPr/>
        </p:nvSpPr>
        <p:spPr>
          <a:xfrm>
            <a:off x="3584990" y="517484"/>
            <a:ext cx="2830530" cy="2036455"/>
          </a:xfrm>
          <a:prstGeom prst="rect">
            <a:avLst/>
          </a:prstGeom>
        </p:spPr>
        <p:txBody>
          <a:bodyPr vert="horz" wrap="square" lIns="0" tIns="35560" rIns="0" bIns="0" rtlCol="0" anchor="t">
            <a:spAutoFit/>
          </a:bodyPr>
          <a:lstStyle/>
          <a:p>
            <a:pPr marL="12700" marR="5080">
              <a:lnSpc>
                <a:spcPct val="90800"/>
              </a:lnSpc>
              <a:spcBef>
                <a:spcPts val="280"/>
              </a:spcBef>
            </a:pPr>
            <a:r>
              <a:rPr lang="en-US" sz="1700">
                <a:solidFill>
                  <a:prstClr val="black"/>
                </a:solidFill>
                <a:latin typeface="Calibri"/>
                <a:cs typeface="Calibri"/>
              </a:rPr>
              <a:t>Well</a:t>
            </a:r>
            <a:r>
              <a:rPr sz="1700" spc="-50">
                <a:solidFill>
                  <a:prstClr val="black"/>
                </a:solidFill>
                <a:latin typeface="Calibri"/>
                <a:cs typeface="Calibri"/>
              </a:rPr>
              <a:t> </a:t>
            </a:r>
            <a:r>
              <a:rPr sz="1700">
                <a:solidFill>
                  <a:prstClr val="black"/>
                </a:solidFill>
                <a:latin typeface="Calibri"/>
                <a:cs typeface="Calibri"/>
              </a:rPr>
              <a:t>pump</a:t>
            </a:r>
            <a:r>
              <a:rPr sz="1700" spc="-80">
                <a:solidFill>
                  <a:prstClr val="black"/>
                </a:solidFill>
                <a:latin typeface="Calibri"/>
                <a:cs typeface="Calibri"/>
              </a:rPr>
              <a:t> </a:t>
            </a:r>
            <a:r>
              <a:rPr lang="en-US" sz="1700" spc="-10">
                <a:solidFill>
                  <a:prstClr val="black"/>
                </a:solidFill>
                <a:latin typeface="Calibri"/>
                <a:cs typeface="Calibri"/>
              </a:rPr>
              <a:t>station </a:t>
            </a:r>
            <a:r>
              <a:rPr lang="en-US" sz="1700">
                <a:solidFill>
                  <a:prstClr val="black"/>
                </a:solidFill>
                <a:latin typeface="Calibri"/>
                <a:cs typeface="Calibri"/>
              </a:rPr>
              <a:t>generators</a:t>
            </a:r>
            <a:r>
              <a:rPr sz="1700" spc="-15">
                <a:solidFill>
                  <a:prstClr val="black"/>
                </a:solidFill>
                <a:latin typeface="Calibri"/>
                <a:cs typeface="Calibri"/>
              </a:rPr>
              <a:t> </a:t>
            </a:r>
            <a:r>
              <a:rPr sz="1700">
                <a:solidFill>
                  <a:prstClr val="black"/>
                </a:solidFill>
                <a:latin typeface="Calibri"/>
                <a:cs typeface="Calibri"/>
              </a:rPr>
              <a:t>purchased</a:t>
            </a:r>
            <a:r>
              <a:rPr sz="1700" spc="-65">
                <a:solidFill>
                  <a:prstClr val="black"/>
                </a:solidFill>
                <a:latin typeface="Calibri"/>
                <a:cs typeface="Calibri"/>
              </a:rPr>
              <a:t> </a:t>
            </a:r>
            <a:r>
              <a:rPr sz="1700" spc="-25">
                <a:solidFill>
                  <a:prstClr val="black"/>
                </a:solidFill>
                <a:latin typeface="Calibri"/>
                <a:cs typeface="Calibri"/>
              </a:rPr>
              <a:t>and </a:t>
            </a:r>
            <a:r>
              <a:rPr sz="1700" spc="-10">
                <a:solidFill>
                  <a:prstClr val="black"/>
                </a:solidFill>
                <a:latin typeface="Calibri"/>
                <a:cs typeface="Calibri"/>
              </a:rPr>
              <a:t>installed</a:t>
            </a:r>
            <a:r>
              <a:rPr sz="1700">
                <a:solidFill>
                  <a:prstClr val="black"/>
                </a:solidFill>
                <a:latin typeface="Calibri"/>
                <a:cs typeface="Calibri"/>
              </a:rPr>
              <a:t> to</a:t>
            </a:r>
            <a:r>
              <a:rPr sz="1700" spc="80">
                <a:solidFill>
                  <a:prstClr val="black"/>
                </a:solidFill>
                <a:latin typeface="Calibri"/>
                <a:cs typeface="Calibri"/>
              </a:rPr>
              <a:t> </a:t>
            </a:r>
            <a:r>
              <a:rPr sz="1700">
                <a:solidFill>
                  <a:prstClr val="black"/>
                </a:solidFill>
                <a:latin typeface="Calibri"/>
                <a:cs typeface="Calibri"/>
              </a:rPr>
              <a:t>ensure</a:t>
            </a:r>
            <a:r>
              <a:rPr sz="1700" spc="-120">
                <a:solidFill>
                  <a:prstClr val="black"/>
                </a:solidFill>
                <a:latin typeface="Calibri"/>
                <a:cs typeface="Calibri"/>
              </a:rPr>
              <a:t> </a:t>
            </a:r>
            <a:r>
              <a:rPr lang="en-US" sz="1700" spc="-10">
                <a:solidFill>
                  <a:prstClr val="black"/>
                </a:solidFill>
                <a:latin typeface="Calibri"/>
                <a:cs typeface="Calibri"/>
              </a:rPr>
              <a:t>potable water access </a:t>
            </a:r>
            <a:r>
              <a:rPr sz="1700">
                <a:solidFill>
                  <a:prstClr val="black"/>
                </a:solidFill>
                <a:latin typeface="Calibri"/>
                <a:cs typeface="Calibri"/>
              </a:rPr>
              <a:t>during</a:t>
            </a:r>
            <a:r>
              <a:rPr sz="1700" spc="10">
                <a:solidFill>
                  <a:prstClr val="black"/>
                </a:solidFill>
                <a:latin typeface="Calibri"/>
                <a:cs typeface="Calibri"/>
              </a:rPr>
              <a:t> </a:t>
            </a:r>
            <a:r>
              <a:rPr sz="1700">
                <a:solidFill>
                  <a:prstClr val="black"/>
                </a:solidFill>
                <a:latin typeface="Calibri"/>
                <a:cs typeface="Calibri"/>
              </a:rPr>
              <a:t>power</a:t>
            </a:r>
            <a:r>
              <a:rPr sz="1700" spc="-45">
                <a:solidFill>
                  <a:prstClr val="black"/>
                </a:solidFill>
                <a:latin typeface="Calibri"/>
                <a:cs typeface="Calibri"/>
              </a:rPr>
              <a:t> </a:t>
            </a:r>
            <a:r>
              <a:rPr sz="1700" spc="-10">
                <a:solidFill>
                  <a:prstClr val="black"/>
                </a:solidFill>
                <a:latin typeface="Calibri"/>
                <a:cs typeface="Calibri"/>
              </a:rPr>
              <a:t>outages.</a:t>
            </a:r>
            <a:endParaRPr sz="1700">
              <a:solidFill>
                <a:prstClr val="black"/>
              </a:solidFill>
              <a:latin typeface="Calibri"/>
              <a:cs typeface="Calibri"/>
            </a:endParaRPr>
          </a:p>
          <a:p>
            <a:pPr marL="12700" marR="229870">
              <a:lnSpc>
                <a:spcPts val="1500"/>
              </a:lnSpc>
              <a:spcBef>
                <a:spcPts val="995"/>
              </a:spcBef>
            </a:pPr>
            <a:r>
              <a:rPr sz="1700">
                <a:solidFill>
                  <a:prstClr val="black"/>
                </a:solidFill>
                <a:latin typeface="Calibri"/>
                <a:cs typeface="Calibri"/>
              </a:rPr>
              <a:t>Project</a:t>
            </a:r>
            <a:r>
              <a:rPr sz="1700" spc="-90">
                <a:solidFill>
                  <a:prstClr val="black"/>
                </a:solidFill>
                <a:latin typeface="Calibri"/>
                <a:cs typeface="Calibri"/>
              </a:rPr>
              <a:t> </a:t>
            </a:r>
            <a:r>
              <a:rPr sz="1700">
                <a:solidFill>
                  <a:prstClr val="black"/>
                </a:solidFill>
                <a:latin typeface="Calibri"/>
                <a:cs typeface="Calibri"/>
              </a:rPr>
              <a:t>was funded</a:t>
            </a:r>
            <a:r>
              <a:rPr sz="1700" spc="-60">
                <a:solidFill>
                  <a:prstClr val="black"/>
                </a:solidFill>
                <a:latin typeface="Calibri"/>
                <a:cs typeface="Calibri"/>
              </a:rPr>
              <a:t> </a:t>
            </a:r>
            <a:r>
              <a:rPr sz="1700" spc="-10">
                <a:solidFill>
                  <a:prstClr val="black"/>
                </a:solidFill>
                <a:latin typeface="Calibri"/>
                <a:cs typeface="Calibri"/>
              </a:rPr>
              <a:t>through </a:t>
            </a:r>
            <a:r>
              <a:rPr sz="1700">
                <a:solidFill>
                  <a:prstClr val="black"/>
                </a:solidFill>
                <a:latin typeface="Calibri"/>
                <a:cs typeface="Calibri"/>
              </a:rPr>
              <a:t>the</a:t>
            </a:r>
            <a:r>
              <a:rPr sz="1700" spc="25">
                <a:solidFill>
                  <a:prstClr val="black"/>
                </a:solidFill>
                <a:latin typeface="Calibri"/>
                <a:cs typeface="Calibri"/>
              </a:rPr>
              <a:t> </a:t>
            </a:r>
            <a:r>
              <a:rPr sz="1700">
                <a:solidFill>
                  <a:prstClr val="black"/>
                </a:solidFill>
                <a:latin typeface="Calibri"/>
                <a:cs typeface="Calibri"/>
              </a:rPr>
              <a:t>HMGP</a:t>
            </a:r>
            <a:r>
              <a:rPr sz="1700" spc="-70">
                <a:solidFill>
                  <a:prstClr val="black"/>
                </a:solidFill>
                <a:latin typeface="Calibri"/>
                <a:cs typeface="Calibri"/>
              </a:rPr>
              <a:t> </a:t>
            </a:r>
            <a:r>
              <a:rPr sz="1700" spc="-10">
                <a:solidFill>
                  <a:prstClr val="black"/>
                </a:solidFill>
                <a:latin typeface="Calibri"/>
                <a:cs typeface="Calibri"/>
              </a:rPr>
              <a:t>program.</a:t>
            </a:r>
            <a:endParaRPr lang="en-US" sz="1700">
              <a:solidFill>
                <a:prstClr val="black"/>
              </a:solidFill>
              <a:latin typeface="Calibri"/>
              <a:ea typeface="Calibri"/>
              <a:cs typeface="Calibri"/>
            </a:endParaRPr>
          </a:p>
          <a:p>
            <a:pPr marL="12700" marR="346075">
              <a:lnSpc>
                <a:spcPts val="1500"/>
              </a:lnSpc>
              <a:spcBef>
                <a:spcPts val="1050"/>
              </a:spcBef>
            </a:pPr>
            <a:r>
              <a:rPr sz="1700">
                <a:solidFill>
                  <a:prstClr val="black"/>
                </a:solidFill>
                <a:latin typeface="Calibri"/>
                <a:cs typeface="Calibri"/>
              </a:rPr>
              <a:t>Project</a:t>
            </a:r>
            <a:r>
              <a:rPr sz="1700" spc="-110">
                <a:solidFill>
                  <a:prstClr val="black"/>
                </a:solidFill>
                <a:latin typeface="Calibri"/>
                <a:cs typeface="Calibri"/>
              </a:rPr>
              <a:t> </a:t>
            </a:r>
            <a:r>
              <a:rPr sz="1700" spc="-10">
                <a:solidFill>
                  <a:prstClr val="black"/>
                </a:solidFill>
                <a:latin typeface="Calibri"/>
                <a:cs typeface="Calibri"/>
              </a:rPr>
              <a:t>completed</a:t>
            </a:r>
            <a:r>
              <a:rPr sz="1700" spc="-5">
                <a:solidFill>
                  <a:prstClr val="black"/>
                </a:solidFill>
                <a:latin typeface="Calibri"/>
                <a:cs typeface="Calibri"/>
              </a:rPr>
              <a:t> </a:t>
            </a:r>
            <a:r>
              <a:rPr sz="1700">
                <a:solidFill>
                  <a:prstClr val="black"/>
                </a:solidFill>
                <a:latin typeface="Calibri"/>
                <a:cs typeface="Calibri"/>
              </a:rPr>
              <a:t>in</a:t>
            </a:r>
            <a:r>
              <a:rPr lang="en-US" sz="1700">
                <a:solidFill>
                  <a:prstClr val="black"/>
                </a:solidFill>
                <a:latin typeface="Calibri"/>
                <a:cs typeface="Calibri"/>
              </a:rPr>
              <a:t> Spring</a:t>
            </a:r>
            <a:r>
              <a:rPr lang="en-US" sz="1700" spc="70">
                <a:solidFill>
                  <a:prstClr val="black"/>
                </a:solidFill>
                <a:latin typeface="Calibri"/>
                <a:cs typeface="Calibri"/>
              </a:rPr>
              <a:t> </a:t>
            </a:r>
            <a:r>
              <a:rPr sz="1700" spc="-10">
                <a:solidFill>
                  <a:prstClr val="black"/>
                </a:solidFill>
                <a:latin typeface="Calibri"/>
                <a:cs typeface="Calibri"/>
              </a:rPr>
              <a:t>202</a:t>
            </a:r>
            <a:r>
              <a:rPr lang="en-US" sz="1700" spc="-10">
                <a:solidFill>
                  <a:prstClr val="black"/>
                </a:solidFill>
                <a:latin typeface="Calibri"/>
                <a:cs typeface="Calibri"/>
              </a:rPr>
              <a:t>4.</a:t>
            </a:r>
            <a:endParaRPr sz="1700">
              <a:solidFill>
                <a:prstClr val="black"/>
              </a:solidFill>
              <a:latin typeface="Calibri"/>
              <a:cs typeface="Calibri"/>
            </a:endParaRPr>
          </a:p>
        </p:txBody>
      </p:sp>
      <p:sp>
        <p:nvSpPr>
          <p:cNvPr id="6" name="object 11">
            <a:extLst>
              <a:ext uri="{FF2B5EF4-FFF2-40B4-BE49-F238E27FC236}">
                <a16:creationId xmlns:a16="http://schemas.microsoft.com/office/drawing/2014/main" id="{1312A3BE-D858-4A54-B935-C0F219263C69}"/>
              </a:ext>
              <a:ext uri="{C183D7F6-B498-43B3-948B-1728B52AA6E4}">
                <adec:decorative xmlns:adec="http://schemas.microsoft.com/office/drawing/2017/decorative" val="1"/>
              </a:ext>
            </a:extLst>
          </p:cNvPr>
          <p:cNvSpPr/>
          <p:nvPr/>
        </p:nvSpPr>
        <p:spPr>
          <a:xfrm>
            <a:off x="1524199" y="1102762"/>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pic>
        <p:nvPicPr>
          <p:cNvPr id="8" name="Picture 7" descr="Image of completed generator project.">
            <a:extLst>
              <a:ext uri="{FF2B5EF4-FFF2-40B4-BE49-F238E27FC236}">
                <a16:creationId xmlns:a16="http://schemas.microsoft.com/office/drawing/2014/main" id="{B5030151-9184-EB0C-1D22-074688363A4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89002" y="3429000"/>
            <a:ext cx="4179013" cy="3134260"/>
          </a:xfrm>
          <a:prstGeom prst="rect">
            <a:avLst/>
          </a:prstGeom>
        </p:spPr>
      </p:pic>
      <p:pic>
        <p:nvPicPr>
          <p:cNvPr id="10" name="Picture 9" descr="Image of completed generator project.">
            <a:extLst>
              <a:ext uri="{FF2B5EF4-FFF2-40B4-BE49-F238E27FC236}">
                <a16:creationId xmlns:a16="http://schemas.microsoft.com/office/drawing/2014/main" id="{9743C4E0-DF53-5AE8-D63C-A1F4F92601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611832" y="1426613"/>
            <a:ext cx="3796324" cy="5061765"/>
          </a:xfrm>
          <a:prstGeom prst="rect">
            <a:avLst/>
          </a:prstGeom>
        </p:spPr>
      </p:pic>
    </p:spTree>
    <p:extLst>
      <p:ext uri="{BB962C8B-B14F-4D97-AF65-F5344CB8AC3E}">
        <p14:creationId xmlns:p14="http://schemas.microsoft.com/office/powerpoint/2010/main" val="2579191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4230" y="344024"/>
            <a:ext cx="3143814" cy="1620315"/>
          </a:xfrm>
          <a:prstGeom prst="rect">
            <a:avLst/>
          </a:prstGeom>
        </p:spPr>
        <p:txBody>
          <a:bodyPr vert="horz" wrap="square" lIns="0" tIns="67945" rIns="0" bIns="0" rtlCol="0" anchor="ctr">
            <a:spAutoFit/>
          </a:bodyPr>
          <a:lstStyle/>
          <a:p>
            <a:pPr marL="12700" marR="5080">
              <a:lnSpc>
                <a:spcPts val="4050"/>
              </a:lnSpc>
              <a:spcBef>
                <a:spcPts val="535"/>
              </a:spcBef>
            </a:pPr>
            <a:r>
              <a:rPr sz="3650" b="1">
                <a:latin typeface="+mn-lt"/>
                <a:cs typeface="Calibri Light"/>
              </a:rPr>
              <a:t>Flood</a:t>
            </a:r>
            <a:r>
              <a:rPr sz="3650" b="1" spc="-165">
                <a:latin typeface="+mn-lt"/>
                <a:cs typeface="Calibri Light"/>
              </a:rPr>
              <a:t> </a:t>
            </a:r>
            <a:r>
              <a:rPr sz="3650" b="1" spc="-10">
                <a:latin typeface="+mn-lt"/>
                <a:cs typeface="Calibri Light"/>
              </a:rPr>
              <a:t>Resiliency Retrofit:</a:t>
            </a:r>
            <a:endParaRPr sz="3650" b="1">
              <a:latin typeface="+mn-lt"/>
              <a:cs typeface="Calibri Light"/>
            </a:endParaRPr>
          </a:p>
          <a:p>
            <a:pPr marL="12700">
              <a:lnSpc>
                <a:spcPts val="3895"/>
              </a:lnSpc>
            </a:pPr>
            <a:r>
              <a:rPr sz="3650" spc="-20">
                <a:latin typeface="Calibri Light"/>
                <a:cs typeface="Calibri Light"/>
              </a:rPr>
              <a:t>Hull</a:t>
            </a:r>
            <a:endParaRPr sz="3650">
              <a:latin typeface="Calibri Light"/>
              <a:cs typeface="Calibri Light"/>
            </a:endParaRPr>
          </a:p>
        </p:txBody>
      </p:sp>
      <p:sp>
        <p:nvSpPr>
          <p:cNvPr id="3" name="object 3">
            <a:extLst>
              <a:ext uri="{C183D7F6-B498-43B3-948B-1728B52AA6E4}">
                <adec:decorative xmlns:adec="http://schemas.microsoft.com/office/drawing/2017/decorative" val="1"/>
              </a:ext>
            </a:extLst>
          </p:cNvPr>
          <p:cNvSpPr/>
          <p:nvPr/>
        </p:nvSpPr>
        <p:spPr>
          <a:xfrm>
            <a:off x="2019300" y="2314575"/>
            <a:ext cx="3429000" cy="0"/>
          </a:xfrm>
          <a:custGeom>
            <a:avLst/>
            <a:gdLst/>
            <a:ahLst/>
            <a:cxnLst/>
            <a:rect l="l" t="t" r="r" b="b"/>
            <a:pathLst>
              <a:path w="3429000">
                <a:moveTo>
                  <a:pt x="0" y="0"/>
                </a:moveTo>
                <a:lnTo>
                  <a:pt x="3429000" y="0"/>
                </a:lnTo>
              </a:path>
            </a:pathLst>
          </a:custGeom>
          <a:ln w="19050">
            <a:solidFill>
              <a:srgbClr val="000000"/>
            </a:solidFill>
          </a:ln>
        </p:spPr>
        <p:txBody>
          <a:bodyPr wrap="square" lIns="0" tIns="0" rIns="0" bIns="0" rtlCol="0"/>
          <a:lstStyle/>
          <a:p>
            <a:endParaRPr>
              <a:solidFill>
                <a:prstClr val="black"/>
              </a:solidFill>
              <a:latin typeface="Calibri" panose="020F0502020204030204"/>
            </a:endParaRPr>
          </a:p>
        </p:txBody>
      </p:sp>
      <p:sp>
        <p:nvSpPr>
          <p:cNvPr id="4" name="object 4"/>
          <p:cNvSpPr txBox="1"/>
          <p:nvPr/>
        </p:nvSpPr>
        <p:spPr>
          <a:xfrm>
            <a:off x="1877662" y="2855351"/>
            <a:ext cx="3854656" cy="1961627"/>
          </a:xfrm>
          <a:prstGeom prst="rect">
            <a:avLst/>
          </a:prstGeom>
        </p:spPr>
        <p:txBody>
          <a:bodyPr vert="horz" wrap="square" lIns="0" tIns="30480" rIns="0" bIns="0" rtlCol="0" anchor="t">
            <a:spAutoFit/>
          </a:bodyPr>
          <a:lstStyle/>
          <a:p>
            <a:pPr marL="12700" marR="5080">
              <a:lnSpc>
                <a:spcPct val="93700"/>
              </a:lnSpc>
              <a:spcBef>
                <a:spcPts val="240"/>
              </a:spcBef>
            </a:pPr>
            <a:r>
              <a:rPr sz="1700">
                <a:solidFill>
                  <a:prstClr val="black"/>
                </a:solidFill>
                <a:latin typeface="Calibri"/>
                <a:cs typeface="Calibri"/>
              </a:rPr>
              <a:t>This project</a:t>
            </a:r>
            <a:r>
              <a:rPr sz="1700" spc="165">
                <a:solidFill>
                  <a:prstClr val="black"/>
                </a:solidFill>
                <a:latin typeface="Calibri"/>
                <a:cs typeface="Calibri"/>
              </a:rPr>
              <a:t> </a:t>
            </a:r>
            <a:r>
              <a:rPr lang="en-US" sz="1700">
                <a:solidFill>
                  <a:prstClr val="black"/>
                </a:solidFill>
                <a:latin typeface="Calibri"/>
                <a:cs typeface="Calibri"/>
              </a:rPr>
              <a:t>elevated </a:t>
            </a:r>
            <a:r>
              <a:rPr sz="1700">
                <a:solidFill>
                  <a:prstClr val="black"/>
                </a:solidFill>
                <a:latin typeface="Calibri"/>
                <a:cs typeface="Calibri"/>
              </a:rPr>
              <a:t>critical</a:t>
            </a:r>
            <a:r>
              <a:rPr sz="1700" spc="35">
                <a:solidFill>
                  <a:prstClr val="black"/>
                </a:solidFill>
                <a:latin typeface="Calibri"/>
                <a:cs typeface="Calibri"/>
              </a:rPr>
              <a:t> </a:t>
            </a:r>
            <a:r>
              <a:rPr sz="1700" spc="-10">
                <a:solidFill>
                  <a:prstClr val="black"/>
                </a:solidFill>
                <a:latin typeface="Calibri"/>
                <a:cs typeface="Calibri"/>
              </a:rPr>
              <a:t>electrical </a:t>
            </a:r>
            <a:r>
              <a:rPr sz="1700">
                <a:solidFill>
                  <a:prstClr val="black"/>
                </a:solidFill>
                <a:latin typeface="Calibri"/>
                <a:cs typeface="Calibri"/>
              </a:rPr>
              <a:t>assets</a:t>
            </a:r>
            <a:r>
              <a:rPr lang="en-US" sz="1700" spc="130">
                <a:solidFill>
                  <a:prstClr val="black"/>
                </a:solidFill>
                <a:latin typeface="Calibri"/>
                <a:cs typeface="Calibri"/>
              </a:rPr>
              <a:t> </a:t>
            </a:r>
            <a:r>
              <a:rPr lang="en-US" sz="1700" spc="60">
                <a:solidFill>
                  <a:prstClr val="black"/>
                </a:solidFill>
                <a:latin typeface="Calibri"/>
                <a:cs typeface="Calibri"/>
              </a:rPr>
              <a:t>above predicted future flood elevations</a:t>
            </a:r>
            <a:r>
              <a:rPr sz="1700" spc="-20">
                <a:solidFill>
                  <a:prstClr val="black"/>
                </a:solidFill>
                <a:latin typeface="Calibri"/>
                <a:cs typeface="Calibri"/>
              </a:rPr>
              <a:t>.</a:t>
            </a:r>
            <a:endParaRPr sz="1700">
              <a:solidFill>
                <a:prstClr val="black"/>
              </a:solidFill>
              <a:latin typeface="Calibri"/>
              <a:cs typeface="Calibri"/>
            </a:endParaRPr>
          </a:p>
          <a:p>
            <a:pPr>
              <a:spcBef>
                <a:spcPts val="50"/>
              </a:spcBef>
            </a:pPr>
            <a:endParaRPr sz="1700">
              <a:solidFill>
                <a:prstClr val="black"/>
              </a:solidFill>
              <a:highlight>
                <a:srgbClr val="FFFF00"/>
              </a:highlight>
              <a:latin typeface="Calibri"/>
              <a:cs typeface="Calibri"/>
            </a:endParaRPr>
          </a:p>
          <a:p>
            <a:pPr marL="12700" marR="551815">
              <a:lnSpc>
                <a:spcPts val="1720"/>
              </a:lnSpc>
              <a:spcBef>
                <a:spcPts val="5"/>
              </a:spcBef>
            </a:pPr>
            <a:r>
              <a:rPr sz="1700">
                <a:solidFill>
                  <a:prstClr val="black"/>
                </a:solidFill>
                <a:latin typeface="Calibri"/>
                <a:cs typeface="Calibri"/>
              </a:rPr>
              <a:t>Project</a:t>
            </a:r>
            <a:r>
              <a:rPr sz="1700" spc="90">
                <a:solidFill>
                  <a:prstClr val="black"/>
                </a:solidFill>
                <a:latin typeface="Calibri"/>
                <a:cs typeface="Calibri"/>
              </a:rPr>
              <a:t> </a:t>
            </a:r>
            <a:r>
              <a:rPr sz="1700">
                <a:solidFill>
                  <a:prstClr val="black"/>
                </a:solidFill>
                <a:latin typeface="Calibri"/>
                <a:cs typeface="Calibri"/>
              </a:rPr>
              <a:t>is</a:t>
            </a:r>
            <a:r>
              <a:rPr sz="1700" spc="5">
                <a:solidFill>
                  <a:prstClr val="black"/>
                </a:solidFill>
                <a:latin typeface="Calibri"/>
                <a:cs typeface="Calibri"/>
              </a:rPr>
              <a:t> </a:t>
            </a:r>
            <a:r>
              <a:rPr sz="1700">
                <a:solidFill>
                  <a:prstClr val="black"/>
                </a:solidFill>
                <a:latin typeface="Calibri"/>
                <a:cs typeface="Calibri"/>
              </a:rPr>
              <a:t>underway</a:t>
            </a:r>
            <a:r>
              <a:rPr sz="1700" spc="135">
                <a:solidFill>
                  <a:prstClr val="black"/>
                </a:solidFill>
                <a:latin typeface="Calibri"/>
                <a:cs typeface="Calibri"/>
              </a:rPr>
              <a:t> </a:t>
            </a:r>
            <a:r>
              <a:rPr sz="1700">
                <a:solidFill>
                  <a:prstClr val="black"/>
                </a:solidFill>
                <a:latin typeface="Calibri"/>
                <a:cs typeface="Calibri"/>
              </a:rPr>
              <a:t>and</a:t>
            </a:r>
            <a:r>
              <a:rPr sz="1700" spc="95">
                <a:solidFill>
                  <a:prstClr val="black"/>
                </a:solidFill>
                <a:latin typeface="Calibri"/>
                <a:cs typeface="Calibri"/>
              </a:rPr>
              <a:t> </a:t>
            </a:r>
            <a:r>
              <a:rPr sz="1700">
                <a:solidFill>
                  <a:prstClr val="black"/>
                </a:solidFill>
                <a:latin typeface="Calibri"/>
                <a:cs typeface="Calibri"/>
              </a:rPr>
              <a:t>being</a:t>
            </a:r>
            <a:r>
              <a:rPr sz="1700" spc="30">
                <a:solidFill>
                  <a:prstClr val="black"/>
                </a:solidFill>
                <a:latin typeface="Calibri"/>
                <a:cs typeface="Calibri"/>
              </a:rPr>
              <a:t> </a:t>
            </a:r>
            <a:r>
              <a:rPr sz="1700" spc="-10">
                <a:solidFill>
                  <a:prstClr val="black"/>
                </a:solidFill>
                <a:latin typeface="Calibri"/>
                <a:cs typeface="Calibri"/>
              </a:rPr>
              <a:t>funded </a:t>
            </a:r>
            <a:r>
              <a:rPr sz="1700">
                <a:solidFill>
                  <a:prstClr val="black"/>
                </a:solidFill>
                <a:latin typeface="Calibri"/>
                <a:cs typeface="Calibri"/>
              </a:rPr>
              <a:t>through</a:t>
            </a:r>
            <a:r>
              <a:rPr sz="1700" spc="100">
                <a:solidFill>
                  <a:prstClr val="black"/>
                </a:solidFill>
                <a:latin typeface="Calibri"/>
                <a:cs typeface="Calibri"/>
              </a:rPr>
              <a:t> </a:t>
            </a:r>
            <a:r>
              <a:rPr sz="1700">
                <a:solidFill>
                  <a:prstClr val="black"/>
                </a:solidFill>
                <a:latin typeface="Calibri"/>
                <a:cs typeface="Calibri"/>
              </a:rPr>
              <a:t>the</a:t>
            </a:r>
            <a:r>
              <a:rPr sz="1700" spc="75">
                <a:solidFill>
                  <a:prstClr val="black"/>
                </a:solidFill>
                <a:latin typeface="Calibri"/>
                <a:cs typeface="Calibri"/>
              </a:rPr>
              <a:t> </a:t>
            </a:r>
            <a:r>
              <a:rPr sz="1700">
                <a:solidFill>
                  <a:prstClr val="black"/>
                </a:solidFill>
                <a:latin typeface="Calibri"/>
                <a:cs typeface="Calibri"/>
              </a:rPr>
              <a:t>HMGP</a:t>
            </a:r>
            <a:r>
              <a:rPr sz="1700" spc="120">
                <a:solidFill>
                  <a:prstClr val="black"/>
                </a:solidFill>
                <a:latin typeface="Calibri"/>
                <a:cs typeface="Calibri"/>
              </a:rPr>
              <a:t> </a:t>
            </a:r>
            <a:r>
              <a:rPr sz="1700" spc="-10">
                <a:solidFill>
                  <a:prstClr val="black"/>
                </a:solidFill>
                <a:latin typeface="Calibri"/>
                <a:cs typeface="Calibri"/>
              </a:rPr>
              <a:t>program.</a:t>
            </a:r>
            <a:endParaRPr sz="1700">
              <a:solidFill>
                <a:prstClr val="black"/>
              </a:solidFill>
              <a:latin typeface="Calibri"/>
              <a:cs typeface="Calibri"/>
            </a:endParaRPr>
          </a:p>
          <a:p>
            <a:pPr>
              <a:spcBef>
                <a:spcPts val="35"/>
              </a:spcBef>
            </a:pPr>
            <a:endParaRPr sz="1700">
              <a:solidFill>
                <a:prstClr val="black"/>
              </a:solidFill>
              <a:latin typeface="Calibri"/>
              <a:cs typeface="Calibri"/>
            </a:endParaRPr>
          </a:p>
          <a:p>
            <a:pPr marL="12700" marR="86995">
              <a:lnSpc>
                <a:spcPts val="1720"/>
              </a:lnSpc>
            </a:pPr>
            <a:r>
              <a:rPr sz="1700">
                <a:solidFill>
                  <a:prstClr val="black"/>
                </a:solidFill>
                <a:latin typeface="Calibri"/>
                <a:cs typeface="Calibri"/>
              </a:rPr>
              <a:t>Project</a:t>
            </a:r>
            <a:r>
              <a:rPr sz="1700" spc="95">
                <a:solidFill>
                  <a:prstClr val="black"/>
                </a:solidFill>
                <a:latin typeface="Calibri"/>
                <a:cs typeface="Calibri"/>
              </a:rPr>
              <a:t> </a:t>
            </a:r>
            <a:r>
              <a:rPr lang="en-US" sz="1700">
                <a:solidFill>
                  <a:prstClr val="black"/>
                </a:solidFill>
                <a:latin typeface="Calibri"/>
                <a:cs typeface="Calibri"/>
              </a:rPr>
              <a:t>was </a:t>
            </a:r>
            <a:r>
              <a:rPr sz="1700">
                <a:solidFill>
                  <a:prstClr val="black"/>
                </a:solidFill>
                <a:latin typeface="Calibri"/>
                <a:cs typeface="Calibri"/>
              </a:rPr>
              <a:t>completed</a:t>
            </a:r>
            <a:r>
              <a:rPr sz="1700" spc="100">
                <a:solidFill>
                  <a:prstClr val="black"/>
                </a:solidFill>
                <a:latin typeface="Calibri"/>
                <a:cs typeface="Calibri"/>
              </a:rPr>
              <a:t> </a:t>
            </a:r>
            <a:r>
              <a:rPr sz="1700">
                <a:solidFill>
                  <a:prstClr val="black"/>
                </a:solidFill>
                <a:latin typeface="Calibri"/>
                <a:cs typeface="Calibri"/>
              </a:rPr>
              <a:t>in</a:t>
            </a:r>
            <a:r>
              <a:rPr sz="1700" spc="25">
                <a:solidFill>
                  <a:prstClr val="black"/>
                </a:solidFill>
                <a:latin typeface="Calibri"/>
                <a:cs typeface="Calibri"/>
              </a:rPr>
              <a:t> </a:t>
            </a:r>
            <a:r>
              <a:rPr sz="1700" spc="-20">
                <a:solidFill>
                  <a:prstClr val="black"/>
                </a:solidFill>
                <a:latin typeface="Calibri"/>
                <a:cs typeface="Calibri"/>
              </a:rPr>
              <a:t>Fall </a:t>
            </a:r>
            <a:r>
              <a:rPr sz="1700" spc="-10">
                <a:solidFill>
                  <a:prstClr val="black"/>
                </a:solidFill>
                <a:latin typeface="Calibri"/>
                <a:cs typeface="Calibri"/>
              </a:rPr>
              <a:t>202</a:t>
            </a:r>
            <a:r>
              <a:rPr lang="en-US" sz="1700" spc="-10">
                <a:solidFill>
                  <a:prstClr val="black"/>
                </a:solidFill>
                <a:latin typeface="Calibri"/>
                <a:cs typeface="Calibri"/>
              </a:rPr>
              <a:t>5</a:t>
            </a:r>
            <a:r>
              <a:rPr sz="1700" spc="-10">
                <a:solidFill>
                  <a:prstClr val="black"/>
                </a:solidFill>
                <a:latin typeface="Calibri"/>
                <a:cs typeface="Calibri"/>
              </a:rPr>
              <a:t>.</a:t>
            </a:r>
            <a:endParaRPr sz="1700">
              <a:solidFill>
                <a:prstClr val="black"/>
              </a:solidFill>
              <a:latin typeface="Calibri"/>
              <a:cs typeface="Calibri"/>
            </a:endParaRPr>
          </a:p>
        </p:txBody>
      </p:sp>
      <p:pic>
        <p:nvPicPr>
          <p:cNvPr id="5" name="object 5" descr="Aerial/site plan image of facility."/>
          <p:cNvPicPr/>
          <p:nvPr/>
        </p:nvPicPr>
        <p:blipFill>
          <a:blip r:embed="rId3" cstate="print"/>
          <a:stretch>
            <a:fillRect/>
          </a:stretch>
        </p:blipFill>
        <p:spPr>
          <a:xfrm>
            <a:off x="5934075" y="0"/>
            <a:ext cx="4732388" cy="6840930"/>
          </a:xfrm>
          <a:prstGeom prst="rect">
            <a:avLst/>
          </a:prstGeom>
        </p:spPr>
      </p:pic>
      <p:sp>
        <p:nvSpPr>
          <p:cNvPr id="6" name="object 11">
            <a:extLst>
              <a:ext uri="{FF2B5EF4-FFF2-40B4-BE49-F238E27FC236}">
                <a16:creationId xmlns:a16="http://schemas.microsoft.com/office/drawing/2014/main" id="{762C3EE0-5B80-476B-AF04-E62550499BC9}"/>
              </a:ext>
              <a:ext uri="{C183D7F6-B498-43B3-948B-1728B52AA6E4}">
                <adec:decorative xmlns:adec="http://schemas.microsoft.com/office/drawing/2017/decorative" val="1"/>
              </a:ext>
            </a:extLst>
          </p:cNvPr>
          <p:cNvSpPr/>
          <p:nvPr/>
        </p:nvSpPr>
        <p:spPr>
          <a:xfrm>
            <a:off x="1518920" y="830330"/>
            <a:ext cx="95250" cy="647700"/>
          </a:xfrm>
          <a:custGeom>
            <a:avLst/>
            <a:gdLst/>
            <a:ahLst/>
            <a:cxnLst/>
            <a:rect l="l" t="t" r="r" b="b"/>
            <a:pathLst>
              <a:path w="95250" h="647700">
                <a:moveTo>
                  <a:pt x="95250" y="0"/>
                </a:moveTo>
                <a:lnTo>
                  <a:pt x="0" y="0"/>
                </a:lnTo>
                <a:lnTo>
                  <a:pt x="0" y="647687"/>
                </a:lnTo>
                <a:lnTo>
                  <a:pt x="95250" y="647687"/>
                </a:lnTo>
                <a:lnTo>
                  <a:pt x="95250" y="0"/>
                </a:lnTo>
                <a:close/>
              </a:path>
            </a:pathLst>
          </a:custGeom>
          <a:solidFill>
            <a:srgbClr val="EC7C30"/>
          </a:solidFill>
        </p:spPr>
        <p:txBody>
          <a:bodyPr wrap="square" lIns="0" tIns="0" rIns="0" bIns="0" rtlCol="0"/>
          <a:lstStyle/>
          <a:p>
            <a:endParaRPr>
              <a:solidFill>
                <a:prstClr val="black"/>
              </a:solidFill>
              <a:latin typeface="Calibri" panose="020F0502020204030204"/>
            </a:endParaRPr>
          </a:p>
        </p:txBody>
      </p:sp>
      <p:pic>
        <p:nvPicPr>
          <p:cNvPr id="8" name="Picture 7" descr="Image of interior completed elevated electrical work.">
            <a:extLst>
              <a:ext uri="{FF2B5EF4-FFF2-40B4-BE49-F238E27FC236}">
                <a16:creationId xmlns:a16="http://schemas.microsoft.com/office/drawing/2014/main" id="{28466501-EC95-D01A-40AD-0FC876A965A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316338" y="4315983"/>
            <a:ext cx="3164621" cy="230461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90822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Description of non-federal cost share information.">
            <a:extLst>
              <a:ext uri="{C183D7F6-B498-43B3-948B-1728B52AA6E4}">
                <adec:decorative xmlns:adec="http://schemas.microsoft.com/office/drawing/2017/decorative" val="0"/>
              </a:ext>
            </a:extLst>
          </p:cNvPr>
          <p:cNvGrpSpPr/>
          <p:nvPr/>
        </p:nvGrpSpPr>
        <p:grpSpPr>
          <a:xfrm>
            <a:off x="2247896" y="0"/>
            <a:ext cx="8420100" cy="6858000"/>
            <a:chOff x="723896" y="0"/>
            <a:chExt cx="8420100" cy="6858000"/>
          </a:xfrm>
        </p:grpSpPr>
        <p:sp>
          <p:nvSpPr>
            <p:cNvPr id="3" name="object 3"/>
            <p:cNvSpPr/>
            <p:nvPr/>
          </p:nvSpPr>
          <p:spPr>
            <a:xfrm>
              <a:off x="723896" y="0"/>
              <a:ext cx="8411210" cy="6858000"/>
            </a:xfrm>
            <a:custGeom>
              <a:avLst/>
              <a:gdLst/>
              <a:ahLst/>
              <a:cxnLst/>
              <a:rect l="l" t="t" r="r" b="b"/>
              <a:pathLst>
                <a:path w="8411210" h="6858000">
                  <a:moveTo>
                    <a:pt x="8410587" y="0"/>
                  </a:moveTo>
                  <a:lnTo>
                    <a:pt x="0" y="0"/>
                  </a:lnTo>
                  <a:lnTo>
                    <a:pt x="2381161" y="6858000"/>
                  </a:lnTo>
                  <a:lnTo>
                    <a:pt x="8410587" y="6858000"/>
                  </a:lnTo>
                  <a:lnTo>
                    <a:pt x="8410587" y="0"/>
                  </a:lnTo>
                  <a:close/>
                </a:path>
              </a:pathLst>
            </a:custGeom>
            <a:solidFill>
              <a:srgbClr val="252525">
                <a:alpha val="70195"/>
              </a:srgbClr>
            </a:solidFill>
          </p:spPr>
          <p:txBody>
            <a:bodyPr wrap="square" lIns="0" tIns="0" rIns="0" bIns="0" rtlCol="0"/>
            <a:lstStyle/>
            <a:p>
              <a:endParaRPr>
                <a:solidFill>
                  <a:prstClr val="black"/>
                </a:solidFill>
                <a:latin typeface="Calibri" panose="020F0502020204030204"/>
              </a:endParaRPr>
            </a:p>
          </p:txBody>
        </p:sp>
        <p:sp>
          <p:nvSpPr>
            <p:cNvPr id="4" name="object 4"/>
            <p:cNvSpPr/>
            <p:nvPr/>
          </p:nvSpPr>
          <p:spPr>
            <a:xfrm>
              <a:off x="1066796" y="0"/>
              <a:ext cx="8077200" cy="6858000"/>
            </a:xfrm>
            <a:custGeom>
              <a:avLst/>
              <a:gdLst/>
              <a:ahLst/>
              <a:cxnLst/>
              <a:rect l="l" t="t" r="r" b="b"/>
              <a:pathLst>
                <a:path w="8077200" h="6858000">
                  <a:moveTo>
                    <a:pt x="8077200" y="0"/>
                  </a:moveTo>
                  <a:lnTo>
                    <a:pt x="0" y="0"/>
                  </a:lnTo>
                  <a:lnTo>
                    <a:pt x="2381643" y="6858000"/>
                  </a:lnTo>
                  <a:lnTo>
                    <a:pt x="8077200" y="6858000"/>
                  </a:lnTo>
                  <a:lnTo>
                    <a:pt x="8077200" y="0"/>
                  </a:lnTo>
                  <a:close/>
                </a:path>
              </a:pathLst>
            </a:custGeom>
            <a:solidFill>
              <a:srgbClr val="4B5C75"/>
            </a:solidFill>
          </p:spPr>
          <p:txBody>
            <a:bodyPr wrap="square" lIns="0" tIns="0" rIns="0" bIns="0" rtlCol="0"/>
            <a:lstStyle/>
            <a:p>
              <a:endParaRPr>
                <a:solidFill>
                  <a:prstClr val="black"/>
                </a:solidFill>
                <a:latin typeface="Calibri" panose="020F0502020204030204"/>
              </a:endParaRPr>
            </a:p>
          </p:txBody>
        </p:sp>
      </p:grpSp>
      <p:sp>
        <p:nvSpPr>
          <p:cNvPr id="5" name="object 5"/>
          <p:cNvSpPr txBox="1">
            <a:spLocks noGrp="1"/>
          </p:cNvSpPr>
          <p:nvPr>
            <p:ph type="title"/>
          </p:nvPr>
        </p:nvSpPr>
        <p:spPr>
          <a:xfrm>
            <a:off x="3996618" y="608679"/>
            <a:ext cx="5450840" cy="699770"/>
          </a:xfrm>
          <a:prstGeom prst="rect">
            <a:avLst/>
          </a:prstGeom>
        </p:spPr>
        <p:txBody>
          <a:bodyPr vert="horz" wrap="square" lIns="0" tIns="15875" rIns="0" bIns="0" rtlCol="0" anchor="ctr">
            <a:spAutoFit/>
          </a:bodyPr>
          <a:lstStyle/>
          <a:p>
            <a:pPr marL="12700">
              <a:lnSpc>
                <a:spcPct val="100000"/>
              </a:lnSpc>
              <a:spcBef>
                <a:spcPts val="125"/>
              </a:spcBef>
            </a:pPr>
            <a:r>
              <a:rPr sz="4400" b="1">
                <a:solidFill>
                  <a:srgbClr val="FFFFFF"/>
                </a:solidFill>
                <a:latin typeface="+mn-lt"/>
              </a:rPr>
              <a:t>Non-</a:t>
            </a:r>
            <a:r>
              <a:rPr sz="4400" b="1" spc="-20">
                <a:solidFill>
                  <a:srgbClr val="FFFFFF"/>
                </a:solidFill>
                <a:latin typeface="+mn-lt"/>
              </a:rPr>
              <a:t>Federal</a:t>
            </a:r>
            <a:r>
              <a:rPr sz="4400" b="1" spc="-210">
                <a:solidFill>
                  <a:srgbClr val="FFFFFF"/>
                </a:solidFill>
                <a:latin typeface="+mn-lt"/>
              </a:rPr>
              <a:t> </a:t>
            </a:r>
            <a:r>
              <a:rPr sz="4400" b="1">
                <a:solidFill>
                  <a:srgbClr val="FFFFFF"/>
                </a:solidFill>
                <a:latin typeface="+mn-lt"/>
              </a:rPr>
              <a:t>Cost</a:t>
            </a:r>
            <a:r>
              <a:rPr sz="4400" b="1" spc="-110">
                <a:solidFill>
                  <a:srgbClr val="FFFFFF"/>
                </a:solidFill>
                <a:latin typeface="+mn-lt"/>
              </a:rPr>
              <a:t> </a:t>
            </a:r>
            <a:r>
              <a:rPr sz="4400" b="1" spc="-10">
                <a:solidFill>
                  <a:srgbClr val="FFFFFF"/>
                </a:solidFill>
                <a:latin typeface="+mn-lt"/>
              </a:rPr>
              <a:t>Share</a:t>
            </a:r>
            <a:endParaRPr sz="4400" b="1">
              <a:latin typeface="+mn-lt"/>
            </a:endParaRPr>
          </a:p>
        </p:txBody>
      </p:sp>
      <p:sp>
        <p:nvSpPr>
          <p:cNvPr id="6" name="object 6"/>
          <p:cNvSpPr txBox="1"/>
          <p:nvPr/>
        </p:nvSpPr>
        <p:spPr>
          <a:xfrm>
            <a:off x="4905100" y="1763277"/>
            <a:ext cx="4933315" cy="3279231"/>
          </a:xfrm>
          <a:prstGeom prst="rect">
            <a:avLst/>
          </a:prstGeom>
        </p:spPr>
        <p:txBody>
          <a:bodyPr vert="horz" wrap="square" lIns="0" tIns="105410" rIns="0" bIns="0" rtlCol="0">
            <a:spAutoFit/>
          </a:bodyPr>
          <a:lstStyle/>
          <a:p>
            <a:pPr marL="241300" marR="391160" indent="-228600">
              <a:lnSpc>
                <a:spcPct val="72700"/>
              </a:lnSpc>
              <a:spcBef>
                <a:spcPts val="830"/>
              </a:spcBef>
              <a:buFont typeface="Arial"/>
              <a:buChar char="•"/>
              <a:tabLst>
                <a:tab pos="240665" algn="l"/>
                <a:tab pos="241300" algn="l"/>
              </a:tabLst>
            </a:pPr>
            <a:r>
              <a:rPr sz="2150">
                <a:solidFill>
                  <a:srgbClr val="FFFFFF"/>
                </a:solidFill>
                <a:latin typeface="Calibri"/>
                <a:cs typeface="Calibri"/>
              </a:rPr>
              <a:t>Cost</a:t>
            </a:r>
            <a:r>
              <a:rPr sz="2150" spc="170">
                <a:solidFill>
                  <a:srgbClr val="FFFFFF"/>
                </a:solidFill>
                <a:latin typeface="Calibri"/>
                <a:cs typeface="Calibri"/>
              </a:rPr>
              <a:t> </a:t>
            </a:r>
            <a:r>
              <a:rPr sz="2150">
                <a:solidFill>
                  <a:srgbClr val="FFFFFF"/>
                </a:solidFill>
                <a:latin typeface="Calibri"/>
                <a:cs typeface="Calibri"/>
              </a:rPr>
              <a:t>share</a:t>
            </a:r>
            <a:r>
              <a:rPr sz="2150" spc="110">
                <a:solidFill>
                  <a:srgbClr val="FFFFFF"/>
                </a:solidFill>
                <a:latin typeface="Calibri"/>
                <a:cs typeface="Calibri"/>
              </a:rPr>
              <a:t> </a:t>
            </a:r>
            <a:r>
              <a:rPr sz="2150">
                <a:solidFill>
                  <a:srgbClr val="FFFFFF"/>
                </a:solidFill>
                <a:latin typeface="Calibri"/>
                <a:cs typeface="Calibri"/>
              </a:rPr>
              <a:t>is</a:t>
            </a:r>
            <a:r>
              <a:rPr sz="2150" spc="35">
                <a:solidFill>
                  <a:srgbClr val="FFFFFF"/>
                </a:solidFill>
                <a:latin typeface="Calibri"/>
                <a:cs typeface="Calibri"/>
              </a:rPr>
              <a:t> </a:t>
            </a:r>
            <a:r>
              <a:rPr sz="2150">
                <a:solidFill>
                  <a:srgbClr val="FFFFFF"/>
                </a:solidFill>
                <a:latin typeface="Calibri"/>
                <a:cs typeface="Calibri"/>
              </a:rPr>
              <a:t>typically</a:t>
            </a:r>
            <a:r>
              <a:rPr sz="2150" spc="-30">
                <a:solidFill>
                  <a:srgbClr val="FFFFFF"/>
                </a:solidFill>
                <a:latin typeface="Calibri"/>
                <a:cs typeface="Calibri"/>
              </a:rPr>
              <a:t> </a:t>
            </a:r>
            <a:r>
              <a:rPr sz="2150">
                <a:solidFill>
                  <a:srgbClr val="FFFFFF"/>
                </a:solidFill>
                <a:latin typeface="Calibri"/>
                <a:cs typeface="Calibri"/>
              </a:rPr>
              <a:t>25%</a:t>
            </a:r>
            <a:r>
              <a:rPr sz="2150" spc="85">
                <a:solidFill>
                  <a:srgbClr val="FFFFFF"/>
                </a:solidFill>
                <a:latin typeface="Calibri"/>
                <a:cs typeface="Calibri"/>
              </a:rPr>
              <a:t> </a:t>
            </a:r>
            <a:r>
              <a:rPr sz="2150">
                <a:solidFill>
                  <a:srgbClr val="FFFFFF"/>
                </a:solidFill>
                <a:latin typeface="Calibri"/>
                <a:cs typeface="Calibri"/>
              </a:rPr>
              <a:t>of</a:t>
            </a:r>
            <a:r>
              <a:rPr sz="2150" spc="75">
                <a:solidFill>
                  <a:srgbClr val="FFFFFF"/>
                </a:solidFill>
                <a:latin typeface="Calibri"/>
                <a:cs typeface="Calibri"/>
              </a:rPr>
              <a:t> </a:t>
            </a:r>
            <a:r>
              <a:rPr sz="2150">
                <a:solidFill>
                  <a:srgbClr val="FFFFFF"/>
                </a:solidFill>
                <a:latin typeface="Calibri"/>
                <a:cs typeface="Calibri"/>
              </a:rPr>
              <a:t>the</a:t>
            </a:r>
            <a:r>
              <a:rPr sz="2150" spc="30">
                <a:solidFill>
                  <a:srgbClr val="FFFFFF"/>
                </a:solidFill>
                <a:latin typeface="Calibri"/>
                <a:cs typeface="Calibri"/>
              </a:rPr>
              <a:t> </a:t>
            </a:r>
            <a:r>
              <a:rPr sz="2150" spc="-10">
                <a:solidFill>
                  <a:srgbClr val="FFFFFF"/>
                </a:solidFill>
                <a:latin typeface="Calibri"/>
                <a:cs typeface="Calibri"/>
              </a:rPr>
              <a:t>total </a:t>
            </a:r>
            <a:r>
              <a:rPr sz="2150">
                <a:solidFill>
                  <a:srgbClr val="FFFFFF"/>
                </a:solidFill>
                <a:latin typeface="Calibri"/>
                <a:cs typeface="Calibri"/>
              </a:rPr>
              <a:t>project</a:t>
            </a:r>
            <a:r>
              <a:rPr sz="2150" spc="65">
                <a:solidFill>
                  <a:srgbClr val="FFFFFF"/>
                </a:solidFill>
                <a:latin typeface="Calibri"/>
                <a:cs typeface="Calibri"/>
              </a:rPr>
              <a:t> </a:t>
            </a:r>
            <a:r>
              <a:rPr sz="2150">
                <a:solidFill>
                  <a:srgbClr val="FFFFFF"/>
                </a:solidFill>
                <a:latin typeface="Calibri"/>
                <a:cs typeface="Calibri"/>
              </a:rPr>
              <a:t>for</a:t>
            </a:r>
            <a:r>
              <a:rPr sz="2150" spc="50">
                <a:solidFill>
                  <a:srgbClr val="FFFFFF"/>
                </a:solidFill>
                <a:latin typeface="Calibri"/>
                <a:cs typeface="Calibri"/>
              </a:rPr>
              <a:t> </a:t>
            </a:r>
            <a:r>
              <a:rPr sz="2150" spc="-20">
                <a:solidFill>
                  <a:srgbClr val="FFFFFF"/>
                </a:solidFill>
                <a:latin typeface="Calibri"/>
                <a:cs typeface="Calibri"/>
              </a:rPr>
              <a:t>cost.</a:t>
            </a:r>
            <a:r>
              <a:rPr lang="en-US" sz="2150" spc="-20">
                <a:solidFill>
                  <a:srgbClr val="FFFFFF"/>
                </a:solidFill>
                <a:latin typeface="Calibri"/>
                <a:cs typeface="Calibri"/>
              </a:rPr>
              <a:t> </a:t>
            </a:r>
            <a:endParaRPr sz="2150">
              <a:solidFill>
                <a:prstClr val="black"/>
              </a:solidFill>
              <a:latin typeface="Calibri"/>
              <a:cs typeface="Calibri"/>
            </a:endParaRPr>
          </a:p>
          <a:p>
            <a:pPr marL="241300" indent="-228600">
              <a:lnSpc>
                <a:spcPts val="2490"/>
              </a:lnSpc>
              <a:spcBef>
                <a:spcPts val="270"/>
              </a:spcBef>
              <a:buFont typeface="Arial"/>
              <a:buChar char="•"/>
              <a:tabLst>
                <a:tab pos="240665" algn="l"/>
                <a:tab pos="241300" algn="l"/>
              </a:tabLst>
            </a:pPr>
            <a:r>
              <a:rPr sz="2150">
                <a:solidFill>
                  <a:srgbClr val="FFFFFF"/>
                </a:solidFill>
                <a:latin typeface="Calibri"/>
                <a:cs typeface="Calibri"/>
              </a:rPr>
              <a:t>Non-Federal</a:t>
            </a:r>
            <a:r>
              <a:rPr sz="2150" spc="145">
                <a:solidFill>
                  <a:srgbClr val="FFFFFF"/>
                </a:solidFill>
                <a:latin typeface="Calibri"/>
                <a:cs typeface="Calibri"/>
              </a:rPr>
              <a:t> </a:t>
            </a:r>
            <a:r>
              <a:rPr sz="2150">
                <a:solidFill>
                  <a:srgbClr val="FFFFFF"/>
                </a:solidFill>
                <a:latin typeface="Calibri"/>
                <a:cs typeface="Calibri"/>
              </a:rPr>
              <a:t>cost</a:t>
            </a:r>
            <a:r>
              <a:rPr sz="2150" spc="85">
                <a:solidFill>
                  <a:srgbClr val="FFFFFF"/>
                </a:solidFill>
                <a:latin typeface="Calibri"/>
                <a:cs typeface="Calibri"/>
              </a:rPr>
              <a:t> </a:t>
            </a:r>
            <a:r>
              <a:rPr sz="2150">
                <a:solidFill>
                  <a:srgbClr val="FFFFFF"/>
                </a:solidFill>
                <a:latin typeface="Calibri"/>
                <a:cs typeface="Calibri"/>
              </a:rPr>
              <a:t>share</a:t>
            </a:r>
            <a:r>
              <a:rPr sz="2150" spc="30">
                <a:solidFill>
                  <a:srgbClr val="FFFFFF"/>
                </a:solidFill>
                <a:latin typeface="Calibri"/>
                <a:cs typeface="Calibri"/>
              </a:rPr>
              <a:t> </a:t>
            </a:r>
            <a:r>
              <a:rPr sz="2150">
                <a:solidFill>
                  <a:srgbClr val="FFFFFF"/>
                </a:solidFill>
                <a:latin typeface="Calibri"/>
                <a:cs typeface="Calibri"/>
              </a:rPr>
              <a:t>may</a:t>
            </a:r>
            <a:r>
              <a:rPr sz="2150" spc="55">
                <a:solidFill>
                  <a:srgbClr val="FFFFFF"/>
                </a:solidFill>
                <a:latin typeface="Calibri"/>
                <a:cs typeface="Calibri"/>
              </a:rPr>
              <a:t> </a:t>
            </a:r>
            <a:r>
              <a:rPr sz="2150" spc="-10">
                <a:solidFill>
                  <a:srgbClr val="FFFFFF"/>
                </a:solidFill>
                <a:latin typeface="Calibri"/>
                <a:cs typeface="Calibri"/>
              </a:rPr>
              <a:t>include:</a:t>
            </a:r>
            <a:endParaRPr sz="2150">
              <a:solidFill>
                <a:prstClr val="black"/>
              </a:solidFill>
              <a:latin typeface="Calibri"/>
              <a:cs typeface="Calibri"/>
            </a:endParaRPr>
          </a:p>
          <a:p>
            <a:pPr marL="698500" marR="5080" lvl="1" indent="-228600">
              <a:lnSpc>
                <a:spcPct val="71200"/>
              </a:lnSpc>
              <a:spcBef>
                <a:spcPts val="655"/>
              </a:spcBef>
              <a:buFont typeface="Arial"/>
              <a:buChar char="•"/>
              <a:tabLst>
                <a:tab pos="697865" algn="l"/>
                <a:tab pos="698500" algn="l"/>
              </a:tabLst>
            </a:pPr>
            <a:r>
              <a:rPr sz="2150">
                <a:solidFill>
                  <a:srgbClr val="FFFFFF"/>
                </a:solidFill>
                <a:latin typeface="Calibri"/>
                <a:cs typeface="Calibri"/>
              </a:rPr>
              <a:t>Local,</a:t>
            </a:r>
            <a:r>
              <a:rPr sz="2150" spc="110">
                <a:solidFill>
                  <a:srgbClr val="FFFFFF"/>
                </a:solidFill>
                <a:latin typeface="Calibri"/>
                <a:cs typeface="Calibri"/>
              </a:rPr>
              <a:t> </a:t>
            </a:r>
            <a:r>
              <a:rPr sz="2150">
                <a:solidFill>
                  <a:srgbClr val="FFFFFF"/>
                </a:solidFill>
                <a:latin typeface="Calibri"/>
                <a:cs typeface="Calibri"/>
              </a:rPr>
              <a:t>state,</a:t>
            </a:r>
            <a:r>
              <a:rPr sz="2150" spc="-40">
                <a:solidFill>
                  <a:srgbClr val="FFFFFF"/>
                </a:solidFill>
                <a:latin typeface="Calibri"/>
                <a:cs typeface="Calibri"/>
              </a:rPr>
              <a:t> </a:t>
            </a:r>
            <a:r>
              <a:rPr sz="2150">
                <a:solidFill>
                  <a:srgbClr val="FFFFFF"/>
                </a:solidFill>
                <a:latin typeface="Calibri"/>
                <a:cs typeface="Calibri"/>
              </a:rPr>
              <a:t>or</a:t>
            </a:r>
            <a:r>
              <a:rPr sz="2150" spc="50">
                <a:solidFill>
                  <a:srgbClr val="FFFFFF"/>
                </a:solidFill>
                <a:latin typeface="Calibri"/>
                <a:cs typeface="Calibri"/>
              </a:rPr>
              <a:t> </a:t>
            </a:r>
            <a:r>
              <a:rPr sz="2150">
                <a:solidFill>
                  <a:srgbClr val="FFFFFF"/>
                </a:solidFill>
                <a:latin typeface="Calibri"/>
                <a:cs typeface="Calibri"/>
              </a:rPr>
              <a:t>private</a:t>
            </a:r>
            <a:r>
              <a:rPr sz="2150" spc="25">
                <a:solidFill>
                  <a:srgbClr val="FFFFFF"/>
                </a:solidFill>
                <a:latin typeface="Calibri"/>
                <a:cs typeface="Calibri"/>
              </a:rPr>
              <a:t> </a:t>
            </a:r>
            <a:r>
              <a:rPr sz="2150">
                <a:solidFill>
                  <a:srgbClr val="FFFFFF"/>
                </a:solidFill>
                <a:latin typeface="Calibri"/>
                <a:cs typeface="Calibri"/>
              </a:rPr>
              <a:t>cash</a:t>
            </a:r>
            <a:r>
              <a:rPr sz="2150" spc="114">
                <a:solidFill>
                  <a:srgbClr val="FFFFFF"/>
                </a:solidFill>
                <a:latin typeface="Calibri"/>
                <a:cs typeface="Calibri"/>
              </a:rPr>
              <a:t> </a:t>
            </a:r>
            <a:r>
              <a:rPr sz="2150" spc="-10">
                <a:solidFill>
                  <a:srgbClr val="FFFFFF"/>
                </a:solidFill>
                <a:latin typeface="Calibri"/>
                <a:cs typeface="Calibri"/>
              </a:rPr>
              <a:t>payments </a:t>
            </a:r>
            <a:r>
              <a:rPr sz="2150">
                <a:solidFill>
                  <a:srgbClr val="FFFFFF"/>
                </a:solidFill>
                <a:latin typeface="Calibri"/>
                <a:cs typeface="Calibri"/>
              </a:rPr>
              <a:t>(MVP</a:t>
            </a:r>
            <a:r>
              <a:rPr sz="2150" spc="45">
                <a:solidFill>
                  <a:srgbClr val="FFFFFF"/>
                </a:solidFill>
                <a:latin typeface="Calibri"/>
                <a:cs typeface="Calibri"/>
              </a:rPr>
              <a:t> </a:t>
            </a:r>
            <a:r>
              <a:rPr sz="2150">
                <a:solidFill>
                  <a:srgbClr val="FFFFFF"/>
                </a:solidFill>
                <a:latin typeface="Calibri"/>
                <a:cs typeface="Calibri"/>
              </a:rPr>
              <a:t>Funding,</a:t>
            </a:r>
            <a:r>
              <a:rPr sz="2150" spc="185">
                <a:solidFill>
                  <a:srgbClr val="FFFFFF"/>
                </a:solidFill>
                <a:latin typeface="Calibri"/>
                <a:cs typeface="Calibri"/>
              </a:rPr>
              <a:t> </a:t>
            </a:r>
            <a:r>
              <a:rPr sz="2150">
                <a:solidFill>
                  <a:srgbClr val="FFFFFF"/>
                </a:solidFill>
                <a:latin typeface="Calibri"/>
                <a:cs typeface="Calibri"/>
              </a:rPr>
              <a:t>Culvert</a:t>
            </a:r>
            <a:r>
              <a:rPr sz="2150" spc="145">
                <a:solidFill>
                  <a:srgbClr val="FFFFFF"/>
                </a:solidFill>
                <a:latin typeface="Calibri"/>
                <a:cs typeface="Calibri"/>
              </a:rPr>
              <a:t> </a:t>
            </a:r>
            <a:r>
              <a:rPr sz="2150" spc="-10">
                <a:solidFill>
                  <a:srgbClr val="FFFFFF"/>
                </a:solidFill>
                <a:latin typeface="Calibri"/>
                <a:cs typeface="Calibri"/>
              </a:rPr>
              <a:t>Replacement </a:t>
            </a:r>
            <a:r>
              <a:rPr sz="2150">
                <a:solidFill>
                  <a:srgbClr val="FFFFFF"/>
                </a:solidFill>
                <a:latin typeface="Calibri"/>
                <a:cs typeface="Calibri"/>
              </a:rPr>
              <a:t>Municipal</a:t>
            </a:r>
            <a:r>
              <a:rPr sz="2150" spc="85">
                <a:solidFill>
                  <a:srgbClr val="FFFFFF"/>
                </a:solidFill>
                <a:latin typeface="Calibri"/>
                <a:cs typeface="Calibri"/>
              </a:rPr>
              <a:t> </a:t>
            </a:r>
            <a:r>
              <a:rPr sz="2150">
                <a:solidFill>
                  <a:srgbClr val="FFFFFF"/>
                </a:solidFill>
                <a:latin typeface="Calibri"/>
                <a:cs typeface="Calibri"/>
              </a:rPr>
              <a:t>Assistance</a:t>
            </a:r>
            <a:r>
              <a:rPr sz="2150" spc="114">
                <a:solidFill>
                  <a:srgbClr val="FFFFFF"/>
                </a:solidFill>
                <a:latin typeface="Calibri"/>
                <a:cs typeface="Calibri"/>
              </a:rPr>
              <a:t> </a:t>
            </a:r>
            <a:r>
              <a:rPr sz="2150">
                <a:solidFill>
                  <a:srgbClr val="FFFFFF"/>
                </a:solidFill>
                <a:latin typeface="Calibri"/>
                <a:cs typeface="Calibri"/>
              </a:rPr>
              <a:t>Funding,</a:t>
            </a:r>
            <a:r>
              <a:rPr sz="2150" spc="215">
                <a:solidFill>
                  <a:srgbClr val="FFFFFF"/>
                </a:solidFill>
                <a:latin typeface="Calibri"/>
                <a:cs typeface="Calibri"/>
              </a:rPr>
              <a:t> </a:t>
            </a:r>
            <a:r>
              <a:rPr lang="en-US" sz="2150" spc="215">
                <a:solidFill>
                  <a:srgbClr val="FFFFFF"/>
                </a:solidFill>
                <a:latin typeface="Calibri"/>
                <a:cs typeface="Calibri"/>
              </a:rPr>
              <a:t>FFIO, </a:t>
            </a:r>
            <a:r>
              <a:rPr sz="2150" spc="-10">
                <a:solidFill>
                  <a:srgbClr val="FFFFFF"/>
                </a:solidFill>
                <a:latin typeface="Calibri"/>
                <a:cs typeface="Calibri"/>
              </a:rPr>
              <a:t>etc.)</a:t>
            </a:r>
            <a:endParaRPr lang="en-US" sz="2150">
              <a:solidFill>
                <a:prstClr val="black"/>
              </a:solidFill>
              <a:latin typeface="Calibri"/>
              <a:cs typeface="Calibri"/>
            </a:endParaRPr>
          </a:p>
          <a:p>
            <a:pPr marL="698500" marR="1038225" lvl="1" indent="-228600">
              <a:lnSpc>
                <a:spcPct val="69800"/>
              </a:lnSpc>
              <a:spcBef>
                <a:spcPts val="525"/>
              </a:spcBef>
              <a:buFont typeface="Arial"/>
              <a:buChar char="•"/>
              <a:tabLst>
                <a:tab pos="697865" algn="l"/>
                <a:tab pos="698500" algn="l"/>
              </a:tabLst>
            </a:pPr>
            <a:r>
              <a:rPr sz="2150" spc="-10">
                <a:solidFill>
                  <a:srgbClr val="FFFFFF"/>
                </a:solidFill>
                <a:latin typeface="Calibri"/>
                <a:cs typeface="Calibri"/>
              </a:rPr>
              <a:t>In-</a:t>
            </a:r>
            <a:r>
              <a:rPr sz="2150">
                <a:solidFill>
                  <a:srgbClr val="FFFFFF"/>
                </a:solidFill>
                <a:latin typeface="Calibri"/>
                <a:cs typeface="Calibri"/>
              </a:rPr>
              <a:t>Kind</a:t>
            </a:r>
            <a:r>
              <a:rPr sz="2150" spc="135">
                <a:solidFill>
                  <a:srgbClr val="FFFFFF"/>
                </a:solidFill>
                <a:latin typeface="Calibri"/>
                <a:cs typeface="Calibri"/>
              </a:rPr>
              <a:t> </a:t>
            </a:r>
            <a:r>
              <a:rPr sz="2150">
                <a:solidFill>
                  <a:srgbClr val="FFFFFF"/>
                </a:solidFill>
                <a:latin typeface="Calibri"/>
                <a:cs typeface="Calibri"/>
              </a:rPr>
              <a:t>Contributions</a:t>
            </a:r>
            <a:r>
              <a:rPr sz="2150" spc="200">
                <a:solidFill>
                  <a:srgbClr val="FFFFFF"/>
                </a:solidFill>
                <a:latin typeface="Calibri"/>
                <a:cs typeface="Calibri"/>
              </a:rPr>
              <a:t> </a:t>
            </a:r>
            <a:r>
              <a:rPr sz="2150" spc="-20">
                <a:solidFill>
                  <a:srgbClr val="FFFFFF"/>
                </a:solidFill>
                <a:latin typeface="Calibri"/>
                <a:cs typeface="Calibri"/>
              </a:rPr>
              <a:t>(labor, </a:t>
            </a:r>
            <a:r>
              <a:rPr sz="2150">
                <a:solidFill>
                  <a:srgbClr val="FFFFFF"/>
                </a:solidFill>
                <a:latin typeface="Calibri"/>
                <a:cs typeface="Calibri"/>
              </a:rPr>
              <a:t>equipment,</a:t>
            </a:r>
            <a:r>
              <a:rPr sz="2150" spc="190">
                <a:solidFill>
                  <a:srgbClr val="FFFFFF"/>
                </a:solidFill>
                <a:latin typeface="Calibri"/>
                <a:cs typeface="Calibri"/>
              </a:rPr>
              <a:t> </a:t>
            </a:r>
            <a:r>
              <a:rPr sz="2150">
                <a:solidFill>
                  <a:srgbClr val="FFFFFF"/>
                </a:solidFill>
                <a:latin typeface="Calibri"/>
                <a:cs typeface="Calibri"/>
              </a:rPr>
              <a:t>materials,</a:t>
            </a:r>
            <a:r>
              <a:rPr sz="2150" spc="125">
                <a:solidFill>
                  <a:srgbClr val="FFFFFF"/>
                </a:solidFill>
                <a:latin typeface="Calibri"/>
                <a:cs typeface="Calibri"/>
              </a:rPr>
              <a:t> </a:t>
            </a:r>
            <a:r>
              <a:rPr sz="2150" spc="-10">
                <a:solidFill>
                  <a:srgbClr val="FFFFFF"/>
                </a:solidFill>
                <a:latin typeface="Calibri"/>
                <a:cs typeface="Calibri"/>
              </a:rPr>
              <a:t>etc.)</a:t>
            </a:r>
            <a:endParaRPr lang="en-US" sz="2150" spc="-10">
              <a:solidFill>
                <a:srgbClr val="FFFFFF"/>
              </a:solidFill>
              <a:latin typeface="Calibri"/>
              <a:cs typeface="Calibri"/>
            </a:endParaRPr>
          </a:p>
          <a:p>
            <a:pPr marL="698500" marR="1038225" lvl="1" indent="-228600">
              <a:lnSpc>
                <a:spcPct val="69800"/>
              </a:lnSpc>
              <a:spcBef>
                <a:spcPts val="525"/>
              </a:spcBef>
              <a:buFont typeface="Arial"/>
              <a:buChar char="•"/>
              <a:tabLst>
                <a:tab pos="697865" algn="l"/>
                <a:tab pos="698500" algn="l"/>
              </a:tabLst>
            </a:pPr>
            <a:r>
              <a:rPr lang="en-US" sz="2150" spc="-10">
                <a:solidFill>
                  <a:srgbClr val="FFFFFF"/>
                </a:solidFill>
                <a:latin typeface="Calibri"/>
                <a:cs typeface="Calibri"/>
              </a:rPr>
              <a:t>Other Federal Funding typically not allowed as match</a:t>
            </a:r>
          </a:p>
        </p:txBody>
      </p:sp>
      <p:pic>
        <p:nvPicPr>
          <p:cNvPr id="7" name="object 7">
            <a:extLst>
              <a:ext uri="{C183D7F6-B498-43B3-948B-1728B52AA6E4}">
                <adec:decorative xmlns:adec="http://schemas.microsoft.com/office/drawing/2017/decorative" val="1"/>
              </a:ext>
            </a:extLst>
          </p:cNvPr>
          <p:cNvPicPr/>
          <p:nvPr/>
        </p:nvPicPr>
        <p:blipFill>
          <a:blip r:embed="rId2" cstate="print"/>
          <a:stretch>
            <a:fillRect/>
          </a:stretch>
        </p:blipFill>
        <p:spPr>
          <a:xfrm>
            <a:off x="2362201" y="2419351"/>
            <a:ext cx="2038349" cy="2038349"/>
          </a:xfrm>
          <a:prstGeom prst="rect">
            <a:avLst/>
          </a:prstGeom>
        </p:spPr>
      </p:pic>
    </p:spTree>
    <p:extLst>
      <p:ext uri="{BB962C8B-B14F-4D97-AF65-F5344CB8AC3E}">
        <p14:creationId xmlns:p14="http://schemas.microsoft.com/office/powerpoint/2010/main" val="120826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6DC22-9EF3-12AA-2352-D633A5E2C2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EE13E4E-4EB0-CDD5-E0F9-08035471E4F9}"/>
              </a:ext>
              <a:ext uri="{C183D7F6-B498-43B3-948B-1728B52AA6E4}">
                <adec:decorative xmlns:adec="http://schemas.microsoft.com/office/drawing/2017/decorative" val="1"/>
              </a:ext>
            </a:extLst>
          </p:cNvPr>
          <p:cNvSpPr/>
          <p:nvPr/>
        </p:nvSpPr>
        <p:spPr>
          <a:xfrm>
            <a:off x="0" y="3108960"/>
            <a:ext cx="12192000" cy="198424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195F797-3F4E-9EBD-7AD0-C2117887AAC9}"/>
              </a:ext>
              <a:ext uri="{C183D7F6-B498-43B3-948B-1728B52AA6E4}">
                <adec:decorative xmlns:adec="http://schemas.microsoft.com/office/drawing/2017/decorative" val="1"/>
              </a:ext>
            </a:extLst>
          </p:cNvPr>
          <p:cNvSpPr/>
          <p:nvPr/>
        </p:nvSpPr>
        <p:spPr>
          <a:xfrm>
            <a:off x="0" y="1124712"/>
            <a:ext cx="12192000" cy="1984248"/>
          </a:xfrm>
          <a:prstGeom prst="rect">
            <a:avLst/>
          </a:prstGeom>
          <a:solidFill>
            <a:schemeClr val="accent3">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2E0AA011-B8D1-C871-6C1B-A7DA30027D63}"/>
              </a:ext>
            </a:extLst>
          </p:cNvPr>
          <p:cNvSpPr txBox="1">
            <a:spLocks noGrp="1"/>
          </p:cNvSpPr>
          <p:nvPr>
            <p:ph type="title" idx="4294967295"/>
          </p:nvPr>
        </p:nvSpPr>
        <p:spPr bwMode="blackWhite">
          <a:xfrm>
            <a:off x="1284742" y="988933"/>
            <a:ext cx="10053763" cy="2928470"/>
          </a:xfrm>
          <a:prstGeom prst="rect">
            <a:avLst/>
          </a:prstGeom>
          <a:noFill/>
          <a:ln w="9525">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algn="l" defTabSz="914400" rtl="0" eaLnBrk="1" fontAlgn="auto" latinLnBrk="0" hangingPunct="1">
              <a:lnSpc>
                <a:spcPts val="6000"/>
              </a:lnSpc>
              <a:spcBef>
                <a:spcPts val="0"/>
              </a:spcBef>
              <a:spcAft>
                <a:spcPts val="0"/>
              </a:spcAft>
              <a:buNone/>
              <a:defRPr lang="en-US" sz="5400" b="1" kern="1200" baseline="0" dirty="0">
                <a:solidFill>
                  <a:schemeClr val="bg1"/>
                </a:solidFill>
                <a:latin typeface="+mj-lt"/>
                <a:ea typeface="+mj-ea"/>
                <a:cs typeface="+mj-cs"/>
                <a:sym typeface="+mj-lt"/>
              </a:defRPr>
            </a:lvl1p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558C"/>
                </a:solidFill>
                <a:effectLst/>
                <a:uLnTx/>
                <a:uFillTx/>
                <a:latin typeface="Calibri" panose="020F0502020204030204"/>
                <a:ea typeface="+mj-ea"/>
                <a:cs typeface="+mj-cs"/>
                <a:sym typeface="+mj-lt"/>
              </a:rPr>
              <a:t>FFIO Updates</a:t>
            </a:r>
          </a:p>
        </p:txBody>
      </p:sp>
    </p:spTree>
    <p:extLst>
      <p:ext uri="{BB962C8B-B14F-4D97-AF65-F5344CB8AC3E}">
        <p14:creationId xmlns:p14="http://schemas.microsoft.com/office/powerpoint/2010/main" val="3463908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descr="Application timeline title">
            <a:extLst>
              <a:ext uri="{C183D7F6-B498-43B3-948B-1728B52AA6E4}">
                <adec:decorative xmlns:adec="http://schemas.microsoft.com/office/drawing/2017/decorative" val="0"/>
              </a:ext>
            </a:extLst>
          </p:cNvPr>
          <p:cNvGrpSpPr/>
          <p:nvPr/>
        </p:nvGrpSpPr>
        <p:grpSpPr>
          <a:xfrm>
            <a:off x="1524000" y="-3987"/>
            <a:ext cx="9143998" cy="1514475"/>
            <a:chOff x="6" y="5343525"/>
            <a:chExt cx="9143998" cy="1514475"/>
          </a:xfrm>
        </p:grpSpPr>
        <p:sp>
          <p:nvSpPr>
            <p:cNvPr id="3" name="object 3"/>
            <p:cNvSpPr/>
            <p:nvPr/>
          </p:nvSpPr>
          <p:spPr>
            <a:xfrm>
              <a:off x="6" y="5343525"/>
              <a:ext cx="7839075" cy="1514475"/>
            </a:xfrm>
            <a:custGeom>
              <a:avLst/>
              <a:gdLst/>
              <a:ahLst/>
              <a:cxnLst/>
              <a:rect l="l" t="t" r="r" b="b"/>
              <a:pathLst>
                <a:path w="7839075" h="1514475">
                  <a:moveTo>
                    <a:pt x="7839062" y="0"/>
                  </a:moveTo>
                  <a:lnTo>
                    <a:pt x="4428375" y="0"/>
                  </a:lnTo>
                  <a:lnTo>
                    <a:pt x="4428375" y="2552"/>
                  </a:lnTo>
                  <a:lnTo>
                    <a:pt x="4131703" y="2552"/>
                  </a:lnTo>
                  <a:lnTo>
                    <a:pt x="4131703" y="0"/>
                  </a:lnTo>
                  <a:lnTo>
                    <a:pt x="0" y="0"/>
                  </a:lnTo>
                  <a:lnTo>
                    <a:pt x="0" y="1514475"/>
                  </a:lnTo>
                  <a:lnTo>
                    <a:pt x="7315619" y="1514475"/>
                  </a:lnTo>
                  <a:lnTo>
                    <a:pt x="7839062" y="0"/>
                  </a:lnTo>
                  <a:close/>
                </a:path>
              </a:pathLst>
            </a:custGeom>
            <a:solidFill>
              <a:srgbClr val="DDDCDB"/>
            </a:solidFill>
          </p:spPr>
          <p:txBody>
            <a:bodyPr wrap="square" lIns="0" tIns="0" rIns="0" bIns="0" rtlCol="0"/>
            <a:lstStyle/>
            <a:p>
              <a:endParaRPr>
                <a:solidFill>
                  <a:prstClr val="black"/>
                </a:solidFill>
                <a:latin typeface="Calibri" panose="020F0502020204030204"/>
              </a:endParaRPr>
            </a:p>
          </p:txBody>
        </p:sp>
        <p:sp>
          <p:nvSpPr>
            <p:cNvPr id="4" name="object 4"/>
            <p:cNvSpPr/>
            <p:nvPr/>
          </p:nvSpPr>
          <p:spPr>
            <a:xfrm>
              <a:off x="7400929" y="5343525"/>
              <a:ext cx="1743075" cy="1514475"/>
            </a:xfrm>
            <a:custGeom>
              <a:avLst/>
              <a:gdLst/>
              <a:ahLst/>
              <a:cxnLst/>
              <a:rect l="l" t="t" r="r" b="b"/>
              <a:pathLst>
                <a:path w="1743075" h="1514475">
                  <a:moveTo>
                    <a:pt x="1743075" y="0"/>
                  </a:moveTo>
                  <a:lnTo>
                    <a:pt x="522084" y="0"/>
                  </a:lnTo>
                  <a:lnTo>
                    <a:pt x="0" y="1514475"/>
                  </a:lnTo>
                  <a:lnTo>
                    <a:pt x="1743075" y="1514475"/>
                  </a:lnTo>
                  <a:lnTo>
                    <a:pt x="1743075" y="0"/>
                  </a:lnTo>
                  <a:close/>
                </a:path>
              </a:pathLst>
            </a:custGeom>
            <a:solidFill>
              <a:srgbClr val="4B5C75">
                <a:alpha val="84704"/>
              </a:srgbClr>
            </a:solidFill>
          </p:spPr>
          <p:txBody>
            <a:bodyPr wrap="square" lIns="0" tIns="0" rIns="0" bIns="0" rtlCol="0"/>
            <a:lstStyle/>
            <a:p>
              <a:endParaRPr>
                <a:solidFill>
                  <a:prstClr val="black"/>
                </a:solidFill>
                <a:latin typeface="Calibri" panose="020F0502020204030204"/>
              </a:endParaRPr>
            </a:p>
          </p:txBody>
        </p:sp>
      </p:grpSp>
      <p:sp>
        <p:nvSpPr>
          <p:cNvPr id="5" name="object 5"/>
          <p:cNvSpPr txBox="1">
            <a:spLocks noGrp="1"/>
          </p:cNvSpPr>
          <p:nvPr>
            <p:ph type="title" idx="4294967295"/>
          </p:nvPr>
        </p:nvSpPr>
        <p:spPr>
          <a:xfrm>
            <a:off x="1716025" y="475931"/>
            <a:ext cx="7647050" cy="554639"/>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defTabSz="914400">
              <a:lnSpc>
                <a:spcPct val="100000"/>
              </a:lnSpc>
              <a:spcBef>
                <a:spcPts val="125"/>
              </a:spcBef>
              <a:defRPr/>
            </a:pPr>
            <a:r>
              <a:rPr lang="en-US" sz="3500" b="1">
                <a:latin typeface="+mn-lt"/>
                <a:ea typeface="+mn-ea"/>
                <a:cs typeface="Calibri Light"/>
              </a:rPr>
              <a:t>BRIC FY24 / FY25 Application Timeline</a:t>
            </a:r>
          </a:p>
        </p:txBody>
      </p:sp>
      <p:graphicFrame>
        <p:nvGraphicFramePr>
          <p:cNvPr id="6" name="object 6"/>
          <p:cNvGraphicFramePr>
            <a:graphicFrameLocks noGrp="1"/>
          </p:cNvGraphicFramePr>
          <p:nvPr/>
        </p:nvGraphicFramePr>
        <p:xfrm>
          <a:off x="1965543" y="2053814"/>
          <a:ext cx="8260914" cy="3876040"/>
        </p:xfrm>
        <a:graphic>
          <a:graphicData uri="http://schemas.openxmlformats.org/drawingml/2006/table">
            <a:tbl>
              <a:tblPr firstRow="1" bandRow="1">
                <a:tableStyleId>{2D5ABB26-0587-4C30-8999-92F81FD0307C}</a:tableStyleId>
              </a:tblPr>
              <a:tblGrid>
                <a:gridCol w="5361373">
                  <a:extLst>
                    <a:ext uri="{9D8B030D-6E8A-4147-A177-3AD203B41FA5}">
                      <a16:colId xmlns:a16="http://schemas.microsoft.com/office/drawing/2014/main" val="20000"/>
                    </a:ext>
                  </a:extLst>
                </a:gridCol>
                <a:gridCol w="2899541">
                  <a:extLst>
                    <a:ext uri="{9D8B030D-6E8A-4147-A177-3AD203B41FA5}">
                      <a16:colId xmlns:a16="http://schemas.microsoft.com/office/drawing/2014/main" val="20001"/>
                    </a:ext>
                  </a:extLst>
                </a:gridCol>
              </a:tblGrid>
              <a:tr h="472440">
                <a:tc>
                  <a:txBody>
                    <a:bodyPr/>
                    <a:lstStyle/>
                    <a:p>
                      <a:pPr marL="81280">
                        <a:lnSpc>
                          <a:spcPct val="100000"/>
                        </a:lnSpc>
                        <a:spcBef>
                          <a:spcPts val="270"/>
                        </a:spcBef>
                      </a:pPr>
                      <a:r>
                        <a:rPr lang="en-US" sz="1550">
                          <a:latin typeface="Calibri"/>
                          <a:cs typeface="Calibri"/>
                        </a:rPr>
                        <a:t>Statement</a:t>
                      </a:r>
                      <a:r>
                        <a:rPr lang="en-US" sz="1550" spc="85">
                          <a:latin typeface="Calibri"/>
                          <a:cs typeface="Calibri"/>
                        </a:rPr>
                        <a:t> </a:t>
                      </a:r>
                      <a:r>
                        <a:rPr lang="en-US" sz="1550">
                          <a:latin typeface="Calibri"/>
                          <a:cs typeface="Calibri"/>
                        </a:rPr>
                        <a:t>of</a:t>
                      </a:r>
                      <a:r>
                        <a:rPr lang="en-US" sz="1550" spc="-15">
                          <a:latin typeface="Calibri"/>
                          <a:cs typeface="Calibri"/>
                        </a:rPr>
                        <a:t> </a:t>
                      </a:r>
                      <a:r>
                        <a:rPr lang="en-US" sz="1550">
                          <a:latin typeface="Calibri"/>
                          <a:cs typeface="Calibri"/>
                        </a:rPr>
                        <a:t>Interest</a:t>
                      </a:r>
                      <a:r>
                        <a:rPr lang="en-US" sz="1550" spc="165">
                          <a:latin typeface="Calibri"/>
                          <a:cs typeface="Calibri"/>
                        </a:rPr>
                        <a:t> </a:t>
                      </a:r>
                      <a:r>
                        <a:rPr lang="en-US" sz="1550">
                          <a:latin typeface="Calibri"/>
                          <a:cs typeface="Calibri"/>
                        </a:rPr>
                        <a:t>(SOI)</a:t>
                      </a:r>
                      <a:r>
                        <a:rPr lang="en-US" sz="1550" spc="60">
                          <a:latin typeface="Calibri"/>
                          <a:cs typeface="Calibri"/>
                        </a:rPr>
                        <a:t> </a:t>
                      </a:r>
                      <a:r>
                        <a:rPr lang="en-US" sz="1550" spc="-10">
                          <a:latin typeface="Calibri"/>
                          <a:cs typeface="Calibri"/>
                        </a:rPr>
                        <a:t>Deadline</a:t>
                      </a:r>
                      <a:endParaRPr lang="en-US" sz="1550">
                        <a:latin typeface="Calibri"/>
                        <a:cs typeface="Calibri"/>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70"/>
                        </a:spcBef>
                      </a:pPr>
                      <a:r>
                        <a:rPr lang="en-US" sz="1550">
                          <a:latin typeface="Calibri"/>
                          <a:cs typeface="Calibri"/>
                        </a:rPr>
                        <a:t>April 21, 2026</a:t>
                      </a: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0"/>
                  </a:ext>
                </a:extLst>
              </a:tr>
              <a:tr h="472440">
                <a:tc>
                  <a:txBody>
                    <a:bodyPr/>
                    <a:lstStyle/>
                    <a:p>
                      <a:pPr marL="81280">
                        <a:lnSpc>
                          <a:spcPct val="100000"/>
                        </a:lnSpc>
                        <a:spcBef>
                          <a:spcPts val="270"/>
                        </a:spcBef>
                      </a:pPr>
                      <a:r>
                        <a:rPr lang="en-US" sz="1550">
                          <a:latin typeface="Calibri"/>
                          <a:cs typeface="Calibri"/>
                        </a:rPr>
                        <a:t>Sub-applicant</a:t>
                      </a:r>
                      <a:r>
                        <a:rPr lang="en-US" sz="1550" spc="110">
                          <a:latin typeface="Calibri"/>
                          <a:cs typeface="Calibri"/>
                        </a:rPr>
                        <a:t> </a:t>
                      </a:r>
                      <a:r>
                        <a:rPr lang="en-US" sz="1550">
                          <a:latin typeface="Calibri"/>
                          <a:cs typeface="Calibri"/>
                        </a:rPr>
                        <a:t>Register</a:t>
                      </a:r>
                      <a:r>
                        <a:rPr lang="en-US" sz="1550" spc="170">
                          <a:latin typeface="Calibri"/>
                          <a:cs typeface="Calibri"/>
                        </a:rPr>
                        <a:t> </a:t>
                      </a:r>
                      <a:r>
                        <a:rPr lang="en-US" sz="1550">
                          <a:latin typeface="Calibri"/>
                          <a:cs typeface="Calibri"/>
                        </a:rPr>
                        <a:t>with</a:t>
                      </a:r>
                      <a:r>
                        <a:rPr lang="en-US" sz="1550" spc="35">
                          <a:latin typeface="Calibri"/>
                          <a:cs typeface="Calibri"/>
                        </a:rPr>
                        <a:t> </a:t>
                      </a:r>
                      <a:r>
                        <a:rPr lang="en-US" sz="1550">
                          <a:latin typeface="Calibri"/>
                          <a:cs typeface="Calibri"/>
                        </a:rPr>
                        <a:t>FEMA</a:t>
                      </a:r>
                      <a:r>
                        <a:rPr lang="en-US" sz="1550" spc="105">
                          <a:latin typeface="Calibri"/>
                          <a:cs typeface="Calibri"/>
                        </a:rPr>
                        <a:t> </a:t>
                      </a:r>
                      <a:r>
                        <a:rPr lang="en-US" sz="1550" spc="-25">
                          <a:latin typeface="Calibri"/>
                          <a:cs typeface="Calibri"/>
                        </a:rPr>
                        <a:t>GO Deadline</a:t>
                      </a:r>
                      <a:endParaRPr lang="en-US" sz="1550">
                        <a:latin typeface="Calibri"/>
                        <a:cs typeface="Calibri"/>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10" algn="ctr">
                        <a:lnSpc>
                          <a:spcPct val="100000"/>
                        </a:lnSpc>
                        <a:spcBef>
                          <a:spcPts val="270"/>
                        </a:spcBef>
                      </a:pPr>
                      <a:r>
                        <a:rPr lang="en-US" sz="1550" spc="-10">
                          <a:latin typeface="Calibri"/>
                          <a:cs typeface="Calibri"/>
                        </a:rPr>
                        <a:t>April 21, 2026</a:t>
                      </a:r>
                      <a:endParaRPr sz="1550">
                        <a:latin typeface="Calibri"/>
                        <a:cs typeface="Calibri"/>
                      </a:endParaRPr>
                    </a:p>
                  </a:txBody>
                  <a:tcPr marL="0" marR="0" marT="342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1"/>
                  </a:ext>
                </a:extLst>
              </a:tr>
              <a:tr h="472440">
                <a:tc>
                  <a:txBody>
                    <a:bodyPr/>
                    <a:lstStyle/>
                    <a:p>
                      <a:pPr marL="81280">
                        <a:lnSpc>
                          <a:spcPct val="100000"/>
                        </a:lnSpc>
                        <a:spcBef>
                          <a:spcPts val="270"/>
                        </a:spcBef>
                      </a:pPr>
                      <a:r>
                        <a:rPr sz="1550">
                          <a:latin typeface="Calibri"/>
                          <a:cs typeface="Calibri"/>
                        </a:rPr>
                        <a:t>Federal</a:t>
                      </a:r>
                      <a:r>
                        <a:rPr sz="1550" spc="110">
                          <a:latin typeface="Calibri"/>
                          <a:cs typeface="Calibri"/>
                        </a:rPr>
                        <a:t> </a:t>
                      </a:r>
                      <a:r>
                        <a:rPr sz="1550">
                          <a:latin typeface="Calibri"/>
                          <a:cs typeface="Calibri"/>
                        </a:rPr>
                        <a:t>Grant</a:t>
                      </a:r>
                      <a:r>
                        <a:rPr sz="1550" spc="95">
                          <a:latin typeface="Calibri"/>
                          <a:cs typeface="Calibri"/>
                        </a:rPr>
                        <a:t> </a:t>
                      </a:r>
                      <a:r>
                        <a:rPr sz="1550">
                          <a:latin typeface="Calibri"/>
                          <a:cs typeface="Calibri"/>
                        </a:rPr>
                        <a:t>Application</a:t>
                      </a:r>
                      <a:r>
                        <a:rPr sz="1550" spc="20">
                          <a:latin typeface="Calibri"/>
                          <a:cs typeface="Calibri"/>
                        </a:rPr>
                        <a:t> </a:t>
                      </a:r>
                      <a:r>
                        <a:rPr sz="1550">
                          <a:latin typeface="Calibri"/>
                          <a:cs typeface="Calibri"/>
                        </a:rPr>
                        <a:t>Period</a:t>
                      </a:r>
                      <a:r>
                        <a:rPr sz="1550" spc="95">
                          <a:latin typeface="Calibri"/>
                          <a:cs typeface="Calibri"/>
                        </a:rPr>
                        <a:t> </a:t>
                      </a:r>
                      <a:r>
                        <a:rPr sz="1550" spc="-20">
                          <a:latin typeface="Calibri"/>
                          <a:cs typeface="Calibri"/>
                        </a:rPr>
                        <a:t>Opens</a:t>
                      </a:r>
                      <a:endParaRPr sz="1550">
                        <a:latin typeface="Calibri"/>
                        <a:cs typeface="Calibri"/>
                      </a:endParaRPr>
                    </a:p>
                  </a:txBody>
                  <a:tcPr marL="0" marR="0" marT="3429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algn="ctr">
                        <a:lnSpc>
                          <a:spcPct val="100000"/>
                        </a:lnSpc>
                        <a:spcBef>
                          <a:spcPts val="270"/>
                        </a:spcBef>
                      </a:pPr>
                      <a:r>
                        <a:rPr lang="en-US" sz="1550">
                          <a:latin typeface="Calibri"/>
                          <a:cs typeface="Calibri"/>
                        </a:rPr>
                        <a:t>March 25, 2026</a:t>
                      </a:r>
                    </a:p>
                  </a:txBody>
                  <a:tcPr marL="0" marR="0" marT="342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3"/>
                  </a:ext>
                </a:extLst>
              </a:tr>
              <a:tr h="472440">
                <a:tc>
                  <a:txBody>
                    <a:bodyPr/>
                    <a:lstStyle/>
                    <a:p>
                      <a:pPr marL="81280">
                        <a:lnSpc>
                          <a:spcPct val="100000"/>
                        </a:lnSpc>
                        <a:spcBef>
                          <a:spcPts val="270"/>
                        </a:spcBef>
                      </a:pPr>
                      <a:r>
                        <a:rPr sz="1550">
                          <a:latin typeface="Calibri"/>
                          <a:cs typeface="Calibri"/>
                        </a:rPr>
                        <a:t>Sub-application</a:t>
                      </a:r>
                      <a:r>
                        <a:rPr sz="1550" spc="165">
                          <a:latin typeface="Calibri"/>
                          <a:cs typeface="Calibri"/>
                        </a:rPr>
                        <a:t> </a:t>
                      </a:r>
                      <a:r>
                        <a:rPr lang="en-US" sz="1550" b="1" u="sng">
                          <a:latin typeface="Calibri"/>
                          <a:cs typeface="Calibri"/>
                        </a:rPr>
                        <a:t>State</a:t>
                      </a:r>
                      <a:r>
                        <a:rPr lang="en-US" sz="1550">
                          <a:latin typeface="Calibri"/>
                          <a:cs typeface="Calibri"/>
                        </a:rPr>
                        <a:t> Deadline</a:t>
                      </a:r>
                      <a:endParaRPr sz="1550">
                        <a:latin typeface="Calibri"/>
                        <a:cs typeface="Calibri"/>
                      </a:endParaRPr>
                    </a:p>
                  </a:txBody>
                  <a:tcPr marL="0" marR="0" marT="3429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1905" algn="ctr">
                        <a:lnSpc>
                          <a:spcPct val="100000"/>
                        </a:lnSpc>
                        <a:spcBef>
                          <a:spcPts val="270"/>
                        </a:spcBef>
                      </a:pPr>
                      <a:r>
                        <a:rPr lang="en-US" sz="1550" b="1">
                          <a:latin typeface="Calibri"/>
                          <a:cs typeface="Calibri"/>
                        </a:rPr>
                        <a:t>June 8, 2026</a:t>
                      </a:r>
                      <a:endParaRPr sz="1550" b="1">
                        <a:latin typeface="Calibri"/>
                        <a:cs typeface="Calibri"/>
                      </a:endParaRPr>
                    </a:p>
                  </a:txBody>
                  <a:tcPr marL="0" marR="0" marT="342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5"/>
                  </a:ext>
                </a:extLst>
              </a:tr>
              <a:tr h="568960">
                <a:tc>
                  <a:txBody>
                    <a:bodyPr/>
                    <a:lstStyle/>
                    <a:p>
                      <a:pPr marL="81280">
                        <a:lnSpc>
                          <a:spcPct val="100000"/>
                        </a:lnSpc>
                        <a:spcBef>
                          <a:spcPts val="265"/>
                        </a:spcBef>
                      </a:pPr>
                      <a:r>
                        <a:rPr sz="1550">
                          <a:latin typeface="Calibri"/>
                          <a:cs typeface="Calibri"/>
                        </a:rPr>
                        <a:t>State</a:t>
                      </a:r>
                      <a:r>
                        <a:rPr sz="1550" spc="-30">
                          <a:latin typeface="Calibri"/>
                          <a:cs typeface="Calibri"/>
                        </a:rPr>
                        <a:t> </a:t>
                      </a:r>
                      <a:r>
                        <a:rPr sz="1550">
                          <a:latin typeface="Calibri"/>
                          <a:cs typeface="Calibri"/>
                        </a:rPr>
                        <a:t>Review</a:t>
                      </a:r>
                      <a:r>
                        <a:rPr sz="1550" spc="140">
                          <a:latin typeface="Calibri"/>
                          <a:cs typeface="Calibri"/>
                        </a:rPr>
                        <a:t> </a:t>
                      </a:r>
                      <a:r>
                        <a:rPr sz="1550" spc="-10">
                          <a:latin typeface="Calibri"/>
                          <a:cs typeface="Calibri"/>
                        </a:rPr>
                        <a:t>Committee</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091565" marR="226060" indent="-857885" algn="ctr">
                        <a:lnSpc>
                          <a:spcPct val="104800"/>
                        </a:lnSpc>
                        <a:spcBef>
                          <a:spcPts val="180"/>
                        </a:spcBef>
                      </a:pPr>
                      <a:r>
                        <a:rPr lang="en-US" sz="1550">
                          <a:latin typeface="Calibri"/>
                          <a:cs typeface="Calibri"/>
                        </a:rPr>
                        <a:t>June – July 2026</a:t>
                      </a:r>
                      <a:endParaRPr sz="1550">
                        <a:latin typeface="Calibri"/>
                        <a:cs typeface="Calibri"/>
                      </a:endParaRPr>
                    </a:p>
                  </a:txBody>
                  <a:tcPr marL="0" marR="0" marT="2286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6"/>
                  </a:ext>
                </a:extLst>
              </a:tr>
              <a:tr h="472440">
                <a:tc>
                  <a:txBody>
                    <a:bodyPr/>
                    <a:lstStyle/>
                    <a:p>
                      <a:pPr marL="81280">
                        <a:lnSpc>
                          <a:spcPct val="100000"/>
                        </a:lnSpc>
                        <a:spcBef>
                          <a:spcPts val="265"/>
                        </a:spcBef>
                      </a:pPr>
                      <a:r>
                        <a:rPr sz="1550">
                          <a:latin typeface="Calibri"/>
                          <a:cs typeface="Calibri"/>
                        </a:rPr>
                        <a:t>Submittal</a:t>
                      </a:r>
                      <a:r>
                        <a:rPr sz="1550" spc="60">
                          <a:latin typeface="Calibri"/>
                          <a:cs typeface="Calibri"/>
                        </a:rPr>
                        <a:t> </a:t>
                      </a:r>
                      <a:r>
                        <a:rPr sz="1550">
                          <a:latin typeface="Calibri"/>
                          <a:cs typeface="Calibri"/>
                        </a:rPr>
                        <a:t>to</a:t>
                      </a:r>
                      <a:r>
                        <a:rPr sz="1550" spc="40">
                          <a:latin typeface="Calibri"/>
                          <a:cs typeface="Calibri"/>
                        </a:rPr>
                        <a:t> </a:t>
                      </a:r>
                      <a:r>
                        <a:rPr sz="1550">
                          <a:latin typeface="Calibri"/>
                          <a:cs typeface="Calibri"/>
                        </a:rPr>
                        <a:t>FEMA</a:t>
                      </a:r>
                      <a:r>
                        <a:rPr sz="1550" spc="35">
                          <a:latin typeface="Calibri"/>
                          <a:cs typeface="Calibri"/>
                        </a:rPr>
                        <a:t> </a:t>
                      </a:r>
                      <a:r>
                        <a:rPr sz="1550">
                          <a:latin typeface="Calibri"/>
                          <a:cs typeface="Calibri"/>
                        </a:rPr>
                        <a:t>for</a:t>
                      </a:r>
                      <a:r>
                        <a:rPr sz="1550" spc="100">
                          <a:latin typeface="Calibri"/>
                          <a:cs typeface="Calibri"/>
                        </a:rPr>
                        <a:t> </a:t>
                      </a:r>
                      <a:r>
                        <a:rPr sz="1550">
                          <a:latin typeface="Calibri"/>
                          <a:cs typeface="Calibri"/>
                        </a:rPr>
                        <a:t>National</a:t>
                      </a:r>
                      <a:r>
                        <a:rPr sz="1550" spc="65">
                          <a:latin typeface="Calibri"/>
                          <a:cs typeface="Calibri"/>
                        </a:rPr>
                        <a:t> </a:t>
                      </a:r>
                      <a:r>
                        <a:rPr sz="1550">
                          <a:latin typeface="Calibri"/>
                          <a:cs typeface="Calibri"/>
                        </a:rPr>
                        <a:t>Competitive</a:t>
                      </a:r>
                      <a:r>
                        <a:rPr sz="1550" spc="250">
                          <a:latin typeface="Calibri"/>
                          <a:cs typeface="Calibri"/>
                        </a:rPr>
                        <a:t> </a:t>
                      </a:r>
                      <a:r>
                        <a:rPr sz="1550" spc="-10">
                          <a:latin typeface="Calibri"/>
                          <a:cs typeface="Calibri"/>
                        </a:rPr>
                        <a:t>Review</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715" algn="ctr">
                        <a:lnSpc>
                          <a:spcPct val="100000"/>
                        </a:lnSpc>
                        <a:spcBef>
                          <a:spcPts val="265"/>
                        </a:spcBef>
                      </a:pPr>
                      <a:r>
                        <a:rPr lang="en-US" sz="1550">
                          <a:latin typeface="Calibri"/>
                          <a:cs typeface="Calibri"/>
                        </a:rPr>
                        <a:t>July 20, 2026</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7"/>
                  </a:ext>
                </a:extLst>
              </a:tr>
              <a:tr h="472440">
                <a:tc>
                  <a:txBody>
                    <a:bodyPr/>
                    <a:lstStyle/>
                    <a:p>
                      <a:pPr marL="81280">
                        <a:lnSpc>
                          <a:spcPct val="100000"/>
                        </a:lnSpc>
                        <a:spcBef>
                          <a:spcPts val="265"/>
                        </a:spcBef>
                      </a:pPr>
                      <a:r>
                        <a:rPr sz="1550">
                          <a:latin typeface="Calibri"/>
                          <a:cs typeface="Calibri"/>
                        </a:rPr>
                        <a:t>Award</a:t>
                      </a:r>
                      <a:r>
                        <a:rPr sz="1550" spc="125">
                          <a:latin typeface="Calibri"/>
                          <a:cs typeface="Calibri"/>
                        </a:rPr>
                        <a:t> </a:t>
                      </a:r>
                      <a:r>
                        <a:rPr sz="1550">
                          <a:latin typeface="Calibri"/>
                          <a:cs typeface="Calibri"/>
                        </a:rPr>
                        <a:t>Notification</a:t>
                      </a:r>
                      <a:r>
                        <a:rPr sz="1550" spc="50">
                          <a:latin typeface="Calibri"/>
                          <a:cs typeface="Calibri"/>
                        </a:rPr>
                        <a:t> </a:t>
                      </a:r>
                      <a:r>
                        <a:rPr sz="1550">
                          <a:latin typeface="Calibri"/>
                          <a:cs typeface="Calibri"/>
                        </a:rPr>
                        <a:t>for</a:t>
                      </a:r>
                      <a:r>
                        <a:rPr sz="1550" spc="105">
                          <a:latin typeface="Calibri"/>
                          <a:cs typeface="Calibri"/>
                        </a:rPr>
                        <a:t> </a:t>
                      </a:r>
                      <a:r>
                        <a:rPr lang="en-US" sz="1550">
                          <a:latin typeface="Calibri"/>
                          <a:cs typeface="Calibri"/>
                        </a:rPr>
                        <a:t>FY24-FY25</a:t>
                      </a:r>
                      <a:r>
                        <a:rPr sz="1550" spc="80">
                          <a:latin typeface="Calibri"/>
                          <a:cs typeface="Calibri"/>
                        </a:rPr>
                        <a:t> </a:t>
                      </a:r>
                      <a:r>
                        <a:rPr sz="1550" spc="-20">
                          <a:latin typeface="Calibri"/>
                          <a:cs typeface="Calibri"/>
                        </a:rPr>
                        <a:t>Cycle</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265"/>
                        </a:spcBef>
                      </a:pPr>
                      <a:r>
                        <a:rPr lang="en-US" sz="1550">
                          <a:latin typeface="Calibri"/>
                          <a:cs typeface="Calibri"/>
                        </a:rPr>
                        <a:t>TBD</a:t>
                      </a:r>
                      <a:endParaRPr lang="en-US" sz="1550" spc="-2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8"/>
                  </a:ext>
                </a:extLst>
              </a:tr>
              <a:tr h="472440">
                <a:tc>
                  <a:txBody>
                    <a:bodyPr/>
                    <a:lstStyle/>
                    <a:p>
                      <a:pPr marL="81280">
                        <a:lnSpc>
                          <a:spcPct val="100000"/>
                        </a:lnSpc>
                        <a:spcBef>
                          <a:spcPts val="265"/>
                        </a:spcBef>
                      </a:pPr>
                      <a:r>
                        <a:rPr sz="1550">
                          <a:latin typeface="Calibri"/>
                          <a:cs typeface="Calibri"/>
                        </a:rPr>
                        <a:t>Project</a:t>
                      </a:r>
                      <a:r>
                        <a:rPr sz="1550" spc="75">
                          <a:latin typeface="Calibri"/>
                          <a:cs typeface="Calibri"/>
                        </a:rPr>
                        <a:t> </a:t>
                      </a:r>
                      <a:r>
                        <a:rPr sz="1550" spc="-10">
                          <a:latin typeface="Calibri"/>
                          <a:cs typeface="Calibri"/>
                        </a:rPr>
                        <a:t>Initiation</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5080" algn="ctr">
                        <a:lnSpc>
                          <a:spcPct val="100000"/>
                        </a:lnSpc>
                        <a:spcBef>
                          <a:spcPts val="265"/>
                        </a:spcBef>
                      </a:pPr>
                      <a:r>
                        <a:rPr lang="en-US" sz="1550">
                          <a:latin typeface="Calibri"/>
                          <a:cs typeface="Calibri"/>
                        </a:rPr>
                        <a:t>TBD</a:t>
                      </a:r>
                      <a:endParaRPr sz="1550">
                        <a:latin typeface="Calibri"/>
                        <a:cs typeface="Calibri"/>
                      </a:endParaRPr>
                    </a:p>
                  </a:txBody>
                  <a:tcPr marL="0" marR="0" marT="3365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1">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913391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876426" y="447676"/>
            <a:ext cx="2562225" cy="2405787"/>
          </a:xfrm>
          <a:prstGeom prst="rect">
            <a:avLst/>
          </a:prstGeom>
          <a:solidFill>
            <a:srgbClr val="585858"/>
          </a:solidFill>
        </p:spPr>
        <p:txBody>
          <a:bodyPr vert="horz" wrap="square" lIns="0" tIns="0" rIns="0" bIns="0" rtlCol="0">
            <a:spAutoFit/>
          </a:bodyPr>
          <a:lstStyle/>
          <a:p>
            <a:endParaRPr sz="3300">
              <a:solidFill>
                <a:prstClr val="black"/>
              </a:solidFill>
              <a:latin typeface="Times New Roman"/>
              <a:cs typeface="Times New Roman"/>
            </a:endParaRPr>
          </a:p>
          <a:p>
            <a:endParaRPr sz="3300">
              <a:solidFill>
                <a:prstClr val="black"/>
              </a:solidFill>
              <a:latin typeface="Times New Roman"/>
              <a:cs typeface="Times New Roman"/>
            </a:endParaRPr>
          </a:p>
          <a:p>
            <a:pPr>
              <a:spcBef>
                <a:spcPts val="30"/>
              </a:spcBef>
            </a:pPr>
            <a:endParaRPr sz="3200">
              <a:solidFill>
                <a:prstClr val="black"/>
              </a:solidFill>
              <a:latin typeface="Times New Roman"/>
              <a:cs typeface="Times New Roman"/>
            </a:endParaRPr>
          </a:p>
          <a:p>
            <a:pPr marL="375920" marR="338455" indent="123189">
              <a:lnSpc>
                <a:spcPts val="3520"/>
              </a:lnSpc>
            </a:pPr>
            <a:r>
              <a:rPr sz="3300" b="1" spc="-10">
                <a:solidFill>
                  <a:srgbClr val="FFFFFF"/>
                </a:solidFill>
                <a:latin typeface="Calibri"/>
                <a:cs typeface="Calibri"/>
              </a:rPr>
              <a:t>Technical Assistance</a:t>
            </a:r>
            <a:endParaRPr sz="3300">
              <a:solidFill>
                <a:prstClr val="black"/>
              </a:solidFill>
              <a:latin typeface="Calibri"/>
              <a:cs typeface="Calibri"/>
            </a:endParaRPr>
          </a:p>
        </p:txBody>
      </p:sp>
      <p:sp>
        <p:nvSpPr>
          <p:cNvPr id="3" name="object 3">
            <a:extLst>
              <a:ext uri="{C183D7F6-B498-43B3-948B-1728B52AA6E4}">
                <adec:decorative xmlns:adec="http://schemas.microsoft.com/office/drawing/2017/decorative" val="1"/>
              </a:ext>
            </a:extLst>
          </p:cNvPr>
          <p:cNvSpPr/>
          <p:nvPr/>
        </p:nvSpPr>
        <p:spPr>
          <a:xfrm>
            <a:off x="1876426" y="4419600"/>
            <a:ext cx="2562225" cy="1981200"/>
          </a:xfrm>
          <a:custGeom>
            <a:avLst/>
            <a:gdLst/>
            <a:ahLst/>
            <a:cxnLst/>
            <a:rect l="l" t="t" r="r" b="b"/>
            <a:pathLst>
              <a:path w="2562225" h="1981200">
                <a:moveTo>
                  <a:pt x="2562225" y="0"/>
                </a:moveTo>
                <a:lnTo>
                  <a:pt x="0" y="0"/>
                </a:lnTo>
                <a:lnTo>
                  <a:pt x="0" y="1981200"/>
                </a:lnTo>
                <a:lnTo>
                  <a:pt x="2562225" y="1981200"/>
                </a:lnTo>
                <a:lnTo>
                  <a:pt x="2562225" y="0"/>
                </a:lnTo>
                <a:close/>
              </a:path>
            </a:pathLst>
          </a:custGeom>
          <a:solidFill>
            <a:srgbClr val="4B5C75">
              <a:alpha val="94900"/>
            </a:srgbClr>
          </a:solidFill>
        </p:spPr>
        <p:txBody>
          <a:bodyPr wrap="square" lIns="0" tIns="0" rIns="0" bIns="0" rtlCol="0"/>
          <a:lstStyle/>
          <a:p>
            <a:endParaRPr>
              <a:solidFill>
                <a:prstClr val="black"/>
              </a:solidFill>
              <a:latin typeface="Calibri" panose="020F0502020204030204"/>
            </a:endParaRPr>
          </a:p>
        </p:txBody>
      </p:sp>
      <p:sp>
        <p:nvSpPr>
          <p:cNvPr id="4" name="object 4">
            <a:extLst>
              <a:ext uri="{C183D7F6-B498-43B3-948B-1728B52AA6E4}">
                <adec:decorative xmlns:adec="http://schemas.microsoft.com/office/drawing/2017/decorative" val="1"/>
              </a:ext>
            </a:extLst>
          </p:cNvPr>
          <p:cNvSpPr/>
          <p:nvPr/>
        </p:nvSpPr>
        <p:spPr>
          <a:xfrm>
            <a:off x="4552950" y="447676"/>
            <a:ext cx="5772150" cy="5953125"/>
          </a:xfrm>
          <a:custGeom>
            <a:avLst/>
            <a:gdLst/>
            <a:ahLst/>
            <a:cxnLst/>
            <a:rect l="l" t="t" r="r" b="b"/>
            <a:pathLst>
              <a:path w="5772150" h="5953125">
                <a:moveTo>
                  <a:pt x="5772150" y="0"/>
                </a:moveTo>
                <a:lnTo>
                  <a:pt x="0" y="0"/>
                </a:lnTo>
                <a:lnTo>
                  <a:pt x="0" y="5953125"/>
                </a:lnTo>
                <a:lnTo>
                  <a:pt x="5772150" y="5953125"/>
                </a:lnTo>
                <a:lnTo>
                  <a:pt x="5772150" y="0"/>
                </a:lnTo>
                <a:close/>
              </a:path>
            </a:pathLst>
          </a:custGeom>
          <a:solidFill>
            <a:srgbClr val="7E7E7E">
              <a:alpha val="19999"/>
            </a:srgbClr>
          </a:solidFill>
        </p:spPr>
        <p:txBody>
          <a:bodyPr wrap="square" lIns="0" tIns="0" rIns="0" bIns="0" rtlCol="0"/>
          <a:lstStyle/>
          <a:p>
            <a:endParaRPr>
              <a:solidFill>
                <a:prstClr val="black"/>
              </a:solidFill>
              <a:latin typeface="Calibri" panose="020F0502020204030204"/>
            </a:endParaRPr>
          </a:p>
        </p:txBody>
      </p:sp>
      <p:sp>
        <p:nvSpPr>
          <p:cNvPr id="5" name="object 5"/>
          <p:cNvSpPr txBox="1">
            <a:spLocks noGrp="1"/>
          </p:cNvSpPr>
          <p:nvPr>
            <p:ph type="title"/>
          </p:nvPr>
        </p:nvSpPr>
        <p:spPr>
          <a:xfrm>
            <a:off x="4846357" y="1656265"/>
            <a:ext cx="4747895" cy="1116716"/>
          </a:xfrm>
          <a:prstGeom prst="rect">
            <a:avLst/>
          </a:prstGeom>
        </p:spPr>
        <p:txBody>
          <a:bodyPr vert="horz" wrap="square" lIns="0" tIns="128905" rIns="0" bIns="0" rtlCol="0" anchor="ctr">
            <a:spAutoFit/>
          </a:bodyPr>
          <a:lstStyle/>
          <a:p>
            <a:pPr marL="38100" marR="30480" indent="11430" algn="ctr">
              <a:lnSpc>
                <a:spcPts val="3820"/>
              </a:lnSpc>
              <a:spcBef>
                <a:spcPts val="1015"/>
              </a:spcBef>
            </a:pPr>
            <a:r>
              <a:rPr sz="3950" b="1" spc="-10">
                <a:latin typeface="Calibri"/>
                <a:cs typeface="Calibri"/>
              </a:rPr>
              <a:t>Technical </a:t>
            </a:r>
            <a:r>
              <a:rPr sz="3950" b="1">
                <a:latin typeface="Calibri"/>
                <a:cs typeface="Calibri"/>
              </a:rPr>
              <a:t>Assistance</a:t>
            </a:r>
            <a:r>
              <a:rPr sz="3950" b="1" spc="15">
                <a:latin typeface="Calibri"/>
                <a:cs typeface="Calibri"/>
              </a:rPr>
              <a:t> </a:t>
            </a:r>
            <a:r>
              <a:rPr sz="3950" b="1" spc="-10">
                <a:latin typeface="Calibri"/>
                <a:cs typeface="Calibri"/>
              </a:rPr>
              <a:t>Available</a:t>
            </a:r>
            <a:endParaRPr sz="3950" b="1">
              <a:latin typeface="Calibri"/>
              <a:cs typeface="Calibri"/>
            </a:endParaRPr>
          </a:p>
        </p:txBody>
      </p:sp>
      <p:sp>
        <p:nvSpPr>
          <p:cNvPr id="6" name="object 6"/>
          <p:cNvSpPr txBox="1"/>
          <p:nvPr/>
        </p:nvSpPr>
        <p:spPr>
          <a:xfrm>
            <a:off x="5069041" y="3680204"/>
            <a:ext cx="4747895" cy="1738296"/>
          </a:xfrm>
          <a:prstGeom prst="rect">
            <a:avLst/>
          </a:prstGeom>
        </p:spPr>
        <p:txBody>
          <a:bodyPr vert="horz" wrap="square" lIns="0" tIns="128905" rIns="0" bIns="0" rtlCol="0" anchor="t">
            <a:spAutoFit/>
          </a:bodyPr>
          <a:lstStyle/>
          <a:p>
            <a:pPr marL="12065" marR="5080" algn="ctr">
              <a:lnSpc>
                <a:spcPts val="3820"/>
              </a:lnSpc>
              <a:spcBef>
                <a:spcPts val="1015"/>
              </a:spcBef>
            </a:pPr>
            <a:r>
              <a:rPr sz="3950" b="1">
                <a:solidFill>
                  <a:prstClr val="black"/>
                </a:solidFill>
                <a:latin typeface="Calibri"/>
                <a:cs typeface="Calibri"/>
              </a:rPr>
              <a:t>Submit</a:t>
            </a:r>
            <a:r>
              <a:rPr sz="3950" b="1" spc="5">
                <a:solidFill>
                  <a:prstClr val="black"/>
                </a:solidFill>
                <a:latin typeface="Calibri"/>
                <a:cs typeface="Calibri"/>
              </a:rPr>
              <a:t> </a:t>
            </a:r>
            <a:r>
              <a:rPr sz="3950" b="1">
                <a:solidFill>
                  <a:prstClr val="black"/>
                </a:solidFill>
                <a:latin typeface="Calibri"/>
                <a:cs typeface="Calibri"/>
              </a:rPr>
              <a:t>a</a:t>
            </a:r>
            <a:r>
              <a:rPr sz="3950" b="1" spc="-40">
                <a:solidFill>
                  <a:prstClr val="black"/>
                </a:solidFill>
                <a:latin typeface="Calibri"/>
                <a:cs typeface="Calibri"/>
              </a:rPr>
              <a:t> </a:t>
            </a:r>
            <a:r>
              <a:rPr sz="3950" b="1">
                <a:solidFill>
                  <a:prstClr val="black"/>
                </a:solidFill>
                <a:latin typeface="Calibri"/>
                <a:cs typeface="Calibri"/>
              </a:rPr>
              <a:t>Statement</a:t>
            </a:r>
            <a:r>
              <a:rPr sz="3950" b="1" spc="15">
                <a:solidFill>
                  <a:prstClr val="black"/>
                </a:solidFill>
                <a:latin typeface="Calibri"/>
                <a:cs typeface="Calibri"/>
              </a:rPr>
              <a:t> </a:t>
            </a:r>
            <a:r>
              <a:rPr sz="3950" b="1" spc="-25">
                <a:solidFill>
                  <a:prstClr val="black"/>
                </a:solidFill>
                <a:latin typeface="Calibri"/>
                <a:cs typeface="Calibri"/>
              </a:rPr>
              <a:t>of </a:t>
            </a:r>
            <a:r>
              <a:rPr sz="3950" b="1">
                <a:solidFill>
                  <a:prstClr val="black"/>
                </a:solidFill>
                <a:latin typeface="Calibri"/>
                <a:cs typeface="Calibri"/>
              </a:rPr>
              <a:t>Interest (SOI)</a:t>
            </a:r>
            <a:endParaRPr lang="en-US" sz="3950" b="1" spc="-70">
              <a:solidFill>
                <a:prstClr val="black"/>
              </a:solidFill>
              <a:latin typeface="Calibri"/>
              <a:cs typeface="Calibri"/>
            </a:endParaRPr>
          </a:p>
          <a:p>
            <a:pPr marL="8890" algn="ctr">
              <a:spcBef>
                <a:spcPts val="170"/>
              </a:spcBef>
            </a:pPr>
            <a:r>
              <a:rPr sz="3950" b="1">
                <a:solidFill>
                  <a:prstClr val="black"/>
                </a:solidFill>
                <a:latin typeface="Calibri"/>
                <a:cs typeface="Calibri"/>
              </a:rPr>
              <a:t>on</a:t>
            </a:r>
            <a:r>
              <a:rPr sz="3950" b="1" spc="-50">
                <a:solidFill>
                  <a:prstClr val="black"/>
                </a:solidFill>
                <a:latin typeface="Calibri"/>
                <a:cs typeface="Calibri"/>
              </a:rPr>
              <a:t> </a:t>
            </a:r>
            <a:r>
              <a:rPr sz="3950" b="1">
                <a:solidFill>
                  <a:prstClr val="black"/>
                </a:solidFill>
                <a:latin typeface="Calibri"/>
                <a:cs typeface="Calibri"/>
                <a:hlinkClick r:id="rId2"/>
              </a:rPr>
              <a:t>MEMA</a:t>
            </a:r>
            <a:r>
              <a:rPr lang="en-US" sz="3950" b="1">
                <a:solidFill>
                  <a:prstClr val="black"/>
                </a:solidFill>
                <a:latin typeface="Calibri"/>
                <a:cs typeface="Calibri"/>
                <a:hlinkClick r:id="rId2"/>
              </a:rPr>
              <a:t>'</a:t>
            </a:r>
            <a:r>
              <a:rPr sz="3950" b="1">
                <a:solidFill>
                  <a:prstClr val="black"/>
                </a:solidFill>
                <a:latin typeface="Calibri"/>
                <a:cs typeface="Calibri"/>
                <a:hlinkClick r:id="rId2"/>
              </a:rPr>
              <a:t>s</a:t>
            </a:r>
            <a:r>
              <a:rPr sz="3950" b="1" spc="140">
                <a:solidFill>
                  <a:prstClr val="black"/>
                </a:solidFill>
                <a:latin typeface="Calibri"/>
                <a:cs typeface="Calibri"/>
                <a:hlinkClick r:id="rId2"/>
              </a:rPr>
              <a:t> </a:t>
            </a:r>
            <a:r>
              <a:rPr sz="3950" b="1" spc="-10">
                <a:solidFill>
                  <a:prstClr val="black"/>
                </a:solidFill>
                <a:latin typeface="Calibri"/>
                <a:cs typeface="Calibri"/>
                <a:hlinkClick r:id="rId2"/>
              </a:rPr>
              <a:t>Website</a:t>
            </a:r>
            <a:endParaRPr sz="3950">
              <a:solidFill>
                <a:prstClr val="black"/>
              </a:solidFill>
              <a:latin typeface="Calibri"/>
              <a:cs typeface="Calibri"/>
            </a:endParaRPr>
          </a:p>
        </p:txBody>
      </p:sp>
    </p:spTree>
    <p:extLst>
      <p:ext uri="{BB962C8B-B14F-4D97-AF65-F5344CB8AC3E}">
        <p14:creationId xmlns:p14="http://schemas.microsoft.com/office/powerpoint/2010/main" val="181719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descr="Information logo">
            <a:extLst>
              <a:ext uri="{C183D7F6-B498-43B3-948B-1728B52AA6E4}">
                <adec:decorative xmlns:adec="http://schemas.microsoft.com/office/drawing/2017/decorative" val="0"/>
              </a:ext>
            </a:extLst>
          </p:cNvPr>
          <p:cNvPicPr/>
          <p:nvPr/>
        </p:nvPicPr>
        <p:blipFill>
          <a:blip r:embed="rId2" cstate="print"/>
          <a:stretch>
            <a:fillRect/>
          </a:stretch>
        </p:blipFill>
        <p:spPr>
          <a:xfrm>
            <a:off x="1524001" y="0"/>
            <a:ext cx="3476625" cy="6858000"/>
          </a:xfrm>
          <a:prstGeom prst="rect">
            <a:avLst/>
          </a:prstGeom>
        </p:spPr>
      </p:pic>
      <p:sp>
        <p:nvSpPr>
          <p:cNvPr id="8" name="Title 7">
            <a:extLst>
              <a:ext uri="{FF2B5EF4-FFF2-40B4-BE49-F238E27FC236}">
                <a16:creationId xmlns:a16="http://schemas.microsoft.com/office/drawing/2014/main" id="{B9EB5D47-EA62-2441-4088-B490E22C3647}"/>
              </a:ext>
            </a:extLst>
          </p:cNvPr>
          <p:cNvSpPr txBox="1">
            <a:spLocks noGrp="1"/>
          </p:cNvSpPr>
          <p:nvPr>
            <p:ph type="title" idx="4294967295"/>
          </p:nvPr>
        </p:nvSpPr>
        <p:spPr>
          <a:xfrm>
            <a:off x="5238044" y="304801"/>
            <a:ext cx="4827976"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a:lnSpc>
                <a:spcPct val="100000"/>
              </a:lnSpc>
              <a:spcBef>
                <a:spcPts val="0"/>
              </a:spcBef>
              <a:defRPr/>
            </a:pPr>
            <a:r>
              <a:rPr lang="en-US" sz="3200" b="1">
                <a:solidFill>
                  <a:schemeClr val="accent1">
                    <a:lumMod val="75000"/>
                  </a:schemeClr>
                </a:solidFill>
                <a:latin typeface="+mn-lt"/>
                <a:ea typeface="+mn-ea"/>
                <a:cs typeface="+mn-cs"/>
              </a:rPr>
              <a:t>Helpful Links:</a:t>
            </a:r>
          </a:p>
        </p:txBody>
      </p:sp>
      <p:sp>
        <p:nvSpPr>
          <p:cNvPr id="9" name="TextBox 8">
            <a:extLst>
              <a:ext uri="{FF2B5EF4-FFF2-40B4-BE49-F238E27FC236}">
                <a16:creationId xmlns:a16="http://schemas.microsoft.com/office/drawing/2014/main" id="{4254790D-AACB-F42B-5DF5-D86419F3F882}"/>
              </a:ext>
            </a:extLst>
          </p:cNvPr>
          <p:cNvSpPr txBox="1"/>
          <p:nvPr/>
        </p:nvSpPr>
        <p:spPr>
          <a:xfrm>
            <a:off x="5387509" y="1534571"/>
            <a:ext cx="4827976" cy="3788858"/>
          </a:xfrm>
          <a:prstGeom prst="rect">
            <a:avLst/>
          </a:prstGeom>
          <a:noFill/>
        </p:spPr>
        <p:txBody>
          <a:bodyPr wrap="square" rtlCol="0">
            <a:spAutoFit/>
          </a:bodyPr>
          <a:lstStyle/>
          <a:p>
            <a:pPr>
              <a:lnSpc>
                <a:spcPct val="150000"/>
              </a:lnSpc>
            </a:pPr>
            <a:r>
              <a:rPr lang="en-US">
                <a:solidFill>
                  <a:prstClr val="black"/>
                </a:solidFill>
                <a:latin typeface="Calibri" panose="020F0502020204030204"/>
                <a:hlinkClick r:id="rId3"/>
              </a:rPr>
              <a:t>MEMA Hazard Mitigation Website</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3"/>
              </a:rPr>
              <a:t>Statement of Interest</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4"/>
              </a:rPr>
              <a:t>BRIC State Notice of Funding Opportunity</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5"/>
              </a:rPr>
              <a:t>Benefit-Cost Analysis (BCA) Download</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6"/>
              </a:rPr>
              <a:t>2025 HMA Program &amp; Policy Guide</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7"/>
              </a:rPr>
              <a:t>FEMA GO Portal</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8"/>
              </a:rPr>
              <a:t>Sam.gov Registration / Information</a:t>
            </a:r>
            <a:endParaRPr lang="en-US">
              <a:solidFill>
                <a:prstClr val="black"/>
              </a:solidFill>
              <a:latin typeface="Calibri" panose="020F0502020204030204"/>
            </a:endParaRPr>
          </a:p>
          <a:p>
            <a:pPr>
              <a:lnSpc>
                <a:spcPct val="150000"/>
              </a:lnSpc>
            </a:pPr>
            <a:r>
              <a:rPr lang="en-US">
                <a:solidFill>
                  <a:prstClr val="black"/>
                </a:solidFill>
                <a:latin typeface="Calibri" panose="020F0502020204030204"/>
                <a:hlinkClick r:id="rId9"/>
              </a:rPr>
              <a:t>Federal Procurement Information</a:t>
            </a:r>
            <a:endParaRPr lang="en-US">
              <a:solidFill>
                <a:prstClr val="black"/>
              </a:solidFill>
              <a:latin typeface="Calibri" panose="020F0502020204030204"/>
            </a:endParaRPr>
          </a:p>
          <a:p>
            <a:pPr>
              <a:lnSpc>
                <a:spcPct val="150000"/>
              </a:lnSpc>
            </a:pPr>
            <a:endParaRPr lang="en-US">
              <a:solidFill>
                <a:prstClr val="black"/>
              </a:solidFill>
              <a:latin typeface="Calibri" panose="020F0502020204030204"/>
            </a:endParaRPr>
          </a:p>
        </p:txBody>
      </p:sp>
    </p:spTree>
    <p:extLst>
      <p:ext uri="{BB962C8B-B14F-4D97-AF65-F5344CB8AC3E}">
        <p14:creationId xmlns:p14="http://schemas.microsoft.com/office/powerpoint/2010/main" val="3411894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MA logo">
            <a:extLst>
              <a:ext uri="{FF2B5EF4-FFF2-40B4-BE49-F238E27FC236}">
                <a16:creationId xmlns:a16="http://schemas.microsoft.com/office/drawing/2014/main" id="{A4B4352B-300E-8AE7-BDD5-CBDB0C00C470}"/>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8699206" y="148347"/>
            <a:ext cx="1857785" cy="1857785"/>
          </a:xfrm>
          <a:prstGeom prst="rect">
            <a:avLst/>
          </a:prstGeom>
        </p:spPr>
      </p:pic>
      <p:sp>
        <p:nvSpPr>
          <p:cNvPr id="9" name="TextBox 8">
            <a:extLst>
              <a:ext uri="{FF2B5EF4-FFF2-40B4-BE49-F238E27FC236}">
                <a16:creationId xmlns:a16="http://schemas.microsoft.com/office/drawing/2014/main" id="{8B633E2D-7B1C-FD59-4D44-FD9D4B2273CC}"/>
              </a:ext>
            </a:extLst>
          </p:cNvPr>
          <p:cNvSpPr txBox="1"/>
          <p:nvPr/>
        </p:nvSpPr>
        <p:spPr>
          <a:xfrm>
            <a:off x="2195160" y="316053"/>
            <a:ext cx="60790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4000" b="1">
                <a:solidFill>
                  <a:srgbClr val="4472C4">
                    <a:lumMod val="75000"/>
                  </a:srgbClr>
                </a:solidFill>
                <a:latin typeface="Calibri" panose="020F0502020204030204"/>
                <a:cs typeface="Calibri"/>
              </a:rPr>
              <a:t>Contact MEMA</a:t>
            </a:r>
          </a:p>
        </p:txBody>
      </p:sp>
      <p:sp>
        <p:nvSpPr>
          <p:cNvPr id="12" name="TextBox 11">
            <a:extLst>
              <a:ext uri="{FF2B5EF4-FFF2-40B4-BE49-F238E27FC236}">
                <a16:creationId xmlns:a16="http://schemas.microsoft.com/office/drawing/2014/main" id="{6BFCAA84-82FB-CF36-19ED-19AB2F52A0C9}"/>
              </a:ext>
            </a:extLst>
          </p:cNvPr>
          <p:cNvSpPr txBox="1"/>
          <p:nvPr/>
        </p:nvSpPr>
        <p:spPr>
          <a:xfrm>
            <a:off x="2159303" y="1187337"/>
            <a:ext cx="387394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b="1">
                <a:solidFill>
                  <a:prstClr val="black"/>
                </a:solidFill>
                <a:latin typeface="Calibri" panose="020F0502020204030204"/>
                <a:cs typeface="Calibri"/>
              </a:rPr>
              <a:t>Shelly O'Toole</a:t>
            </a:r>
          </a:p>
          <a:p>
            <a:pPr>
              <a:defRPr/>
            </a:pPr>
            <a:r>
              <a:rPr lang="en-US">
                <a:solidFill>
                  <a:prstClr val="black"/>
                </a:solidFill>
                <a:latin typeface="Calibri" panose="020F0502020204030204"/>
                <a:cs typeface="Calibri"/>
              </a:rPr>
              <a:t>MEMA State Hazard Mitigation Officer</a:t>
            </a: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hlinkClick r:id="rId3"/>
              </a:rPr>
              <a:t>michelle.otoole@mass.gov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508-820-1443</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Elena Kilduff</a:t>
            </a:r>
            <a:endParaRPr lang="en-US" b="1">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MEMA Regions 1 &amp; 3</a:t>
            </a:r>
          </a:p>
          <a:p>
            <a:pPr>
              <a:defRPr/>
            </a:pPr>
            <a:r>
              <a:rPr lang="en-US" err="1">
                <a:solidFill>
                  <a:prstClr val="black"/>
                </a:solidFill>
                <a:latin typeface="Calibri" panose="020F0502020204030204"/>
                <a:ea typeface="Calibri"/>
                <a:cs typeface="Calibri"/>
                <a:hlinkClick r:id="rId4"/>
              </a:rPr>
              <a:t>elena</a:t>
            </a:r>
            <a:r>
              <a:rPr lang="en-US">
                <a:solidFill>
                  <a:prstClr val="black"/>
                </a:solidFill>
                <a:latin typeface="Calibri" panose="020F0502020204030204"/>
                <a:ea typeface="Calibri"/>
                <a:cs typeface="Calibri"/>
                <a:hlinkClick r:id="rId4"/>
              </a:rPr>
              <a:t>.kilduff@mass.gov</a:t>
            </a: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508-820-1436</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David Woodbury</a:t>
            </a:r>
            <a:endParaRPr lang="en-US" b="1">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MEMA Regions 2 &amp; 4</a:t>
            </a:r>
            <a:endParaRPr lang="en-US">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hlinkClick r:id="rId5"/>
              </a:rPr>
              <a:t>david.woodbury@mass.gov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508-820-2034</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Michael Enko, CFM</a:t>
            </a:r>
            <a:endParaRPr lang="en-US" b="1">
              <a:solidFill>
                <a:prstClr val="black"/>
              </a:solidFill>
              <a:latin typeface="Calibri" panose="020F0502020204030204"/>
              <a:ea typeface="Calibri"/>
              <a:cs typeface="Calibri"/>
            </a:endParaRPr>
          </a:p>
          <a:p>
            <a:pPr>
              <a:defRPr/>
            </a:pPr>
            <a:r>
              <a:rPr lang="en-US">
                <a:solidFill>
                  <a:prstClr val="black"/>
                </a:solidFill>
                <a:latin typeface="Calibri" panose="020F0502020204030204"/>
                <a:cs typeface="Calibri"/>
              </a:rPr>
              <a:t>MEMA Civil Engineer</a:t>
            </a:r>
          </a:p>
          <a:p>
            <a:pPr>
              <a:defRPr/>
            </a:pPr>
            <a:r>
              <a:rPr lang="en-US">
                <a:solidFill>
                  <a:prstClr val="black"/>
                </a:solidFill>
                <a:latin typeface="Calibri" panose="020F0502020204030204"/>
                <a:cs typeface="Calibri"/>
                <a:hlinkClick r:id="rId6"/>
              </a:rPr>
              <a:t>michael.enko@mass.gov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508-820-1440</a:t>
            </a:r>
            <a:endParaRPr lang="en-US">
              <a:solidFill>
                <a:prstClr val="black"/>
              </a:solidFill>
              <a:latin typeface="Calibri" panose="020F0502020204030204"/>
              <a:ea typeface="Calibri"/>
              <a:cs typeface="Calibri"/>
            </a:endParaRPr>
          </a:p>
        </p:txBody>
      </p:sp>
      <p:sp>
        <p:nvSpPr>
          <p:cNvPr id="16" name="object 14">
            <a:extLst>
              <a:ext uri="{FF2B5EF4-FFF2-40B4-BE49-F238E27FC236}">
                <a16:creationId xmlns:a16="http://schemas.microsoft.com/office/drawing/2014/main" id="{0DC1EB66-3082-1C5D-53F8-D716233D3944}"/>
              </a:ext>
            </a:extLst>
          </p:cNvPr>
          <p:cNvSpPr txBox="1">
            <a:spLocks noGrp="1"/>
          </p:cNvSpPr>
          <p:nvPr>
            <p:ph type="title" idx="4294967295"/>
          </p:nvPr>
        </p:nvSpPr>
        <p:spPr>
          <a:xfrm>
            <a:off x="6948496" y="6375644"/>
            <a:ext cx="3622040" cy="334010"/>
          </a:xfrm>
          <a:prstGeom prst="rect">
            <a:avLst/>
          </a:prstGeom>
          <a:noFill/>
          <a:ln>
            <a:noFill/>
            <a:prstDash/>
          </a:ln>
          <a:effectLst/>
        </p:spPr>
        <p:txBody>
          <a:bodyPr rot="0" spcFirstLastPara="0" vertOverflow="overflow" horzOverflow="overflow" vert="horz" wrap="square" lIns="0" tIns="15875" rIns="0" bIns="0" numCol="1" spcCol="0" rtlCol="0" fromWordArt="0" anchor="t" anchorCtr="0" forceAA="0" compatLnSpc="1">
            <a:prstTxWarp prst="textNoShape">
              <a:avLst/>
            </a:prstTxWarp>
            <a:spAutoFit/>
          </a:bodyPr>
          <a:lstStyle/>
          <a:p>
            <a:pPr marL="12700">
              <a:lnSpc>
                <a:spcPct val="100000"/>
              </a:lnSpc>
              <a:spcBef>
                <a:spcPts val="125"/>
              </a:spcBef>
              <a:defRPr/>
            </a:pPr>
            <a:r>
              <a:rPr lang="en-US" sz="2000" b="1" u="sng">
                <a:solidFill>
                  <a:srgbClr val="0562C1"/>
                </a:solidFill>
                <a:uFill>
                  <a:solidFill>
                    <a:srgbClr val="0562C1"/>
                  </a:solidFill>
                </a:uFill>
                <a:latin typeface="Calibri"/>
                <a:ea typeface="+mn-ea"/>
                <a:cs typeface="Calibri"/>
                <a:hlinkClick r:id="rId7"/>
              </a:rPr>
              <a:t>MEMA</a:t>
            </a:r>
            <a:r>
              <a:rPr lang="en-US" sz="2000" b="1" u="sng" spc="-25">
                <a:solidFill>
                  <a:srgbClr val="0562C1"/>
                </a:solidFill>
                <a:uFill>
                  <a:solidFill>
                    <a:srgbClr val="0562C1"/>
                  </a:solidFill>
                </a:uFill>
                <a:latin typeface="Calibri"/>
                <a:ea typeface="+mn-ea"/>
                <a:cs typeface="Calibri"/>
                <a:hlinkClick r:id="rId7"/>
              </a:rPr>
              <a:t> </a:t>
            </a:r>
            <a:r>
              <a:rPr lang="en-US" sz="2000" b="1" u="sng">
                <a:solidFill>
                  <a:srgbClr val="0562C1"/>
                </a:solidFill>
                <a:uFill>
                  <a:solidFill>
                    <a:srgbClr val="0562C1"/>
                  </a:solidFill>
                </a:uFill>
                <a:latin typeface="Calibri"/>
                <a:ea typeface="+mn-ea"/>
                <a:cs typeface="Calibri"/>
                <a:hlinkClick r:id="rId7"/>
              </a:rPr>
              <a:t>Hazard</a:t>
            </a:r>
            <a:r>
              <a:rPr lang="en-US" sz="2000" b="1" u="sng" spc="-40">
                <a:solidFill>
                  <a:srgbClr val="0562C1"/>
                </a:solidFill>
                <a:uFill>
                  <a:solidFill>
                    <a:srgbClr val="0562C1"/>
                  </a:solidFill>
                </a:uFill>
                <a:latin typeface="Calibri"/>
                <a:ea typeface="+mn-ea"/>
                <a:cs typeface="Calibri"/>
                <a:hlinkClick r:id="rId7"/>
              </a:rPr>
              <a:t> </a:t>
            </a:r>
            <a:r>
              <a:rPr lang="en-US" sz="2000" b="1" u="sng">
                <a:solidFill>
                  <a:srgbClr val="0562C1"/>
                </a:solidFill>
                <a:uFill>
                  <a:solidFill>
                    <a:srgbClr val="0562C1"/>
                  </a:solidFill>
                </a:uFill>
                <a:latin typeface="Calibri"/>
                <a:ea typeface="+mn-ea"/>
                <a:cs typeface="Calibri"/>
                <a:hlinkClick r:id="rId7"/>
              </a:rPr>
              <a:t>Mitigation</a:t>
            </a:r>
            <a:r>
              <a:rPr lang="en-US" sz="2000" b="1" u="sng" spc="-125">
                <a:solidFill>
                  <a:srgbClr val="0562C1"/>
                </a:solidFill>
                <a:uFill>
                  <a:solidFill>
                    <a:srgbClr val="0562C1"/>
                  </a:solidFill>
                </a:uFill>
                <a:latin typeface="Calibri"/>
                <a:ea typeface="+mn-ea"/>
                <a:cs typeface="Calibri"/>
                <a:hlinkClick r:id="rId7"/>
              </a:rPr>
              <a:t> </a:t>
            </a:r>
            <a:r>
              <a:rPr lang="en-US" sz="2000" b="1" u="sng" spc="-10">
                <a:solidFill>
                  <a:srgbClr val="0562C1"/>
                </a:solidFill>
                <a:uFill>
                  <a:solidFill>
                    <a:srgbClr val="0562C1"/>
                  </a:solidFill>
                </a:uFill>
                <a:latin typeface="Calibri"/>
                <a:ea typeface="+mn-ea"/>
                <a:cs typeface="Calibri"/>
                <a:hlinkClick r:id="rId7"/>
              </a:rPr>
              <a:t>Website</a:t>
            </a:r>
            <a:endParaRPr lang="en-US" sz="2000">
              <a:solidFill>
                <a:prstClr val="black"/>
              </a:solidFill>
              <a:latin typeface="Calibri"/>
              <a:ea typeface="+mn-ea"/>
              <a:cs typeface="Calibri"/>
            </a:endParaRPr>
          </a:p>
        </p:txBody>
      </p:sp>
      <p:sp>
        <p:nvSpPr>
          <p:cNvPr id="2" name="TextBox 1">
            <a:extLst>
              <a:ext uri="{FF2B5EF4-FFF2-40B4-BE49-F238E27FC236}">
                <a16:creationId xmlns:a16="http://schemas.microsoft.com/office/drawing/2014/main" id="{98923876-5289-3409-8E43-36EC6084B49B}"/>
              </a:ext>
            </a:extLst>
          </p:cNvPr>
          <p:cNvSpPr txBox="1"/>
          <p:nvPr/>
        </p:nvSpPr>
        <p:spPr>
          <a:xfrm>
            <a:off x="6221509" y="1763097"/>
            <a:ext cx="321832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b="1">
                <a:solidFill>
                  <a:prstClr val="black"/>
                </a:solidFill>
                <a:latin typeface="Calibri" panose="020F0502020204030204"/>
                <a:cs typeface="Calibri"/>
              </a:rPr>
              <a:t>Patrick Limerick</a:t>
            </a:r>
          </a:p>
          <a:p>
            <a:pPr>
              <a:defRPr/>
            </a:pPr>
            <a:r>
              <a:rPr lang="en-US">
                <a:solidFill>
                  <a:prstClr val="black"/>
                </a:solidFill>
                <a:latin typeface="Calibri" panose="020F0502020204030204" pitchFamily="34" charset="0"/>
                <a:ea typeface="Times New Roman" panose="02020603050405020304" pitchFamily="18" charset="0"/>
              </a:rPr>
              <a:t>Mitigation and Recovery Grants Support Coordinator </a:t>
            </a:r>
          </a:p>
          <a:p>
            <a:pPr>
              <a:defRPr/>
            </a:pPr>
            <a:r>
              <a:rPr lang="en-US">
                <a:solidFill>
                  <a:prstClr val="black"/>
                </a:solidFill>
                <a:latin typeface="Calibri" panose="020F0502020204030204"/>
                <a:cs typeface="Calibri"/>
                <a:hlinkClick r:id="rId8"/>
              </a:rPr>
              <a:t>p</a:t>
            </a:r>
            <a:r>
              <a:rPr lang="en-US" err="1">
                <a:solidFill>
                  <a:prstClr val="black"/>
                </a:solidFill>
                <a:latin typeface="Calibri" panose="020F0502020204030204"/>
                <a:cs typeface="Calibri"/>
                <a:hlinkClick r:id="rId8"/>
              </a:rPr>
              <a:t>atrick.limerick</a:t>
            </a:r>
            <a:r>
              <a:rPr lang="pl-PL">
                <a:solidFill>
                  <a:prstClr val="black"/>
                </a:solidFill>
                <a:latin typeface="Calibri" panose="020F0502020204030204"/>
                <a:cs typeface="Calibri"/>
                <a:hlinkClick r:id="rId8"/>
              </a:rPr>
              <a:t>@mass.gov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508-404-4369</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pPr>
              <a:defRPr/>
            </a:pPr>
            <a:r>
              <a:rPr lang="en-US" b="1">
                <a:solidFill>
                  <a:prstClr val="black"/>
                </a:solidFill>
                <a:latin typeface="Calibri" panose="020F0502020204030204"/>
                <a:cs typeface="Calibri"/>
              </a:rPr>
              <a:t>Jeff </a:t>
            </a:r>
            <a:r>
              <a:rPr lang="en-US" b="1">
                <a:solidFill>
                  <a:prstClr val="black"/>
                </a:solidFill>
                <a:latin typeface="Calibri" panose="020F0502020204030204" pitchFamily="34" charset="0"/>
                <a:ea typeface="Aptos" panose="020B0004020202020204" pitchFamily="34" charset="0"/>
                <a:cs typeface="Calibri" panose="020F0502020204030204" pitchFamily="34" charset="0"/>
              </a:rPr>
              <a:t>Zukowski</a:t>
            </a:r>
            <a:endParaRPr lang="en-US" b="1">
              <a:solidFill>
                <a:prstClr val="black"/>
              </a:solidFill>
              <a:latin typeface="Calibri" panose="020F0502020204030204" pitchFamily="34" charset="0"/>
              <a:ea typeface="Calibri"/>
              <a:cs typeface="Calibri" panose="020F0502020204030204" pitchFamily="34" charset="0"/>
            </a:endParaRPr>
          </a:p>
          <a:p>
            <a:pPr>
              <a:defRPr/>
            </a:pPr>
            <a:r>
              <a:rPr lang="en-US">
                <a:solidFill>
                  <a:prstClr val="black"/>
                </a:solidFill>
                <a:latin typeface="Calibri" panose="020F0502020204030204"/>
                <a:cs typeface="Calibri"/>
              </a:rPr>
              <a:t>State </a:t>
            </a:r>
            <a:r>
              <a:rPr lang="en-US">
                <a:solidFill>
                  <a:prstClr val="black"/>
                </a:solidFill>
                <a:latin typeface="Calibri" panose="020F0502020204030204"/>
                <a:ea typeface="Aptos" panose="020B0004020202020204" pitchFamily="34" charset="0"/>
                <a:cs typeface="Aptos" panose="020B0004020202020204" pitchFamily="34" charset="0"/>
              </a:rPr>
              <a:t>Hazard Mitigation Planner</a:t>
            </a:r>
            <a:endParaRPr lang="en-US">
              <a:solidFill>
                <a:prstClr val="black"/>
              </a:solidFill>
              <a:latin typeface="Calibri" panose="020F0502020204030204"/>
              <a:ea typeface="Calibri"/>
              <a:cs typeface="Calibri"/>
            </a:endParaRPr>
          </a:p>
          <a:p>
            <a:pPr>
              <a:defRPr/>
            </a:pPr>
            <a:r>
              <a:rPr lang="pl-PL">
                <a:solidFill>
                  <a:prstClr val="black"/>
                </a:solidFill>
                <a:latin typeface="Calibri" panose="020F0502020204030204"/>
                <a:cs typeface="Calibri"/>
                <a:hlinkClick r:id="rId9"/>
              </a:rPr>
              <a:t>jeffrey.zukowski@mass.gov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508-820-1422</a:t>
            </a:r>
            <a:endParaRPr lang="en-US">
              <a:solidFill>
                <a:prstClr val="black"/>
              </a:solidFill>
              <a:latin typeface="Calibri" panose="020F0502020204030204"/>
              <a:ea typeface="Calibri"/>
              <a:cs typeface="Calibri"/>
            </a:endParaRPr>
          </a:p>
          <a:p>
            <a:pPr>
              <a:defRPr/>
            </a:pPr>
            <a:endParaRPr lang="en-US">
              <a:solidFill>
                <a:prstClr val="black"/>
              </a:solidFill>
              <a:latin typeface="Calibri" panose="020F0502020204030204"/>
              <a:cs typeface="Calibri"/>
            </a:endParaRPr>
          </a:p>
          <a:p>
            <a:r>
              <a:rPr lang="en-US" b="1">
                <a:solidFill>
                  <a:prstClr val="black"/>
                </a:solidFill>
                <a:latin typeface="Calibri" panose="020F0502020204030204" pitchFamily="34" charset="0"/>
                <a:ea typeface="Aptos" panose="020B0004020202020204" pitchFamily="34" charset="0"/>
                <a:cs typeface="Calibri" panose="020F0502020204030204" pitchFamily="34" charset="0"/>
              </a:rPr>
              <a:t>Marybeth Groff, CFM</a:t>
            </a:r>
          </a:p>
          <a:p>
            <a:r>
              <a:rPr lang="en-US">
                <a:solidFill>
                  <a:prstClr val="black"/>
                </a:solidFill>
                <a:latin typeface="Aptos" panose="020B0004020202020204" pitchFamily="34" charset="0"/>
                <a:ea typeface="Aptos" panose="020B0004020202020204" pitchFamily="34" charset="0"/>
                <a:cs typeface="Aptos" panose="020B0004020202020204" pitchFamily="34" charset="0"/>
              </a:rPr>
              <a:t>Hazard Mitigation &amp; Climate Adaptation Coordinator</a:t>
            </a:r>
          </a:p>
          <a:p>
            <a:pPr>
              <a:defRPr/>
            </a:pPr>
            <a:r>
              <a:rPr lang="en-US">
                <a:solidFill>
                  <a:prstClr val="black"/>
                </a:solidFill>
                <a:latin typeface="Calibri" panose="020F0502020204030204"/>
                <a:cs typeface="Calibri"/>
                <a:hlinkClick r:id="rId10"/>
              </a:rPr>
              <a:t>marybeth.groff@mass.gov</a:t>
            </a:r>
            <a:endParaRPr lang="en-US">
              <a:solidFill>
                <a:prstClr val="black"/>
              </a:solidFill>
              <a:latin typeface="Calibri" panose="020F0502020204030204"/>
              <a:cs typeface="Calibri"/>
            </a:endParaRPr>
          </a:p>
          <a:p>
            <a:pPr>
              <a:defRPr/>
            </a:pPr>
            <a:r>
              <a:rPr lang="en-US">
                <a:solidFill>
                  <a:prstClr val="black"/>
                </a:solidFill>
                <a:latin typeface="Calibri" panose="020F0502020204030204"/>
                <a:cs typeface="Calibri"/>
              </a:rPr>
              <a:t>508-820-1435</a:t>
            </a:r>
            <a:endParaRPr lang="en-US">
              <a:solidFill>
                <a:prstClr val="black"/>
              </a:solidFill>
              <a:latin typeface="Calibri" panose="020F0502020204030204"/>
              <a:ea typeface="Calibri"/>
              <a:cs typeface="Calibri"/>
            </a:endParaRPr>
          </a:p>
        </p:txBody>
      </p:sp>
    </p:spTree>
    <p:extLst>
      <p:ext uri="{BB962C8B-B14F-4D97-AF65-F5344CB8AC3E}">
        <p14:creationId xmlns:p14="http://schemas.microsoft.com/office/powerpoint/2010/main" val="73882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B71CF-4B88-861C-06C2-96C61E03B1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73126D-7AB1-783B-B3E7-1028E315E3A6}"/>
              </a:ext>
            </a:extLst>
          </p:cNvPr>
          <p:cNvSpPr>
            <a:spLocks noGrp="1"/>
          </p:cNvSpPr>
          <p:nvPr>
            <p:ph type="title"/>
          </p:nvPr>
        </p:nvSpPr>
        <p:spPr>
          <a:xfrm>
            <a:off x="1129435" y="2771844"/>
            <a:ext cx="3471140" cy="1314311"/>
          </a:xfrm>
        </p:spPr>
        <p:txBody>
          <a:bodyPr/>
          <a:lstStyle/>
          <a:p>
            <a:r>
              <a:rPr lang="en-US" sz="4400">
                <a:latin typeface="+mn-lt"/>
              </a:rPr>
              <a:t>Q&amp;A</a:t>
            </a:r>
          </a:p>
        </p:txBody>
      </p:sp>
      <p:sp>
        <p:nvSpPr>
          <p:cNvPr id="2" name="TextBox 1">
            <a:extLst>
              <a:ext uri="{FF2B5EF4-FFF2-40B4-BE49-F238E27FC236}">
                <a16:creationId xmlns:a16="http://schemas.microsoft.com/office/drawing/2014/main" id="{26801974-6B80-43EE-2BE5-F187DAB37989}"/>
              </a:ext>
            </a:extLst>
          </p:cNvPr>
          <p:cNvSpPr txBox="1"/>
          <p:nvPr/>
        </p:nvSpPr>
        <p:spPr>
          <a:xfrm>
            <a:off x="5417617" y="804333"/>
            <a:ext cx="6257721" cy="5249334"/>
          </a:xfrm>
          <a:prstGeom prst="rect">
            <a:avLst/>
          </a:prstGeom>
        </p:spPr>
        <p:txBody>
          <a:bodyPr vert="horz" lIns="45720" tIns="45720" rIns="45720" bIns="45720" rtlCol="0" anchor="ctr">
            <a:normAutofit/>
          </a:bodyPr>
          <a:lstStyle/>
          <a:p>
            <a:pPr marL="0" marR="0" lvl="0" indent="0" defTabSz="914400" rtl="0" eaLnBrk="1" fontAlgn="auto" latinLnBrk="0" hangingPunct="1">
              <a:lnSpc>
                <a:spcPct val="90000"/>
              </a:lnSpc>
              <a:spcBef>
                <a:spcPts val="0"/>
              </a:spcBef>
              <a:spcAft>
                <a:spcPts val="600"/>
              </a:spcAft>
              <a:buClr>
                <a:srgbClr val="1CADE4"/>
              </a:buClr>
              <a:buSzTx/>
              <a:buFontTx/>
              <a:buNone/>
              <a:tabLst/>
              <a:defRPr/>
            </a:pPr>
            <a:r>
              <a:rPr lang="en-US" sz="2800" i="1">
                <a:solidFill>
                  <a:prstClr val="black"/>
                </a:solidFill>
                <a:latin typeface="Calibri" panose="020F0502020204030204"/>
              </a:rPr>
              <a:t>Place your questions in the chat!</a:t>
            </a:r>
            <a:endParaRPr kumimoji="0" lang="en-US" sz="2400" i="1"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0"/>
              </a:spcBef>
              <a:spcAft>
                <a:spcPts val="600"/>
              </a:spcAft>
              <a:buClr>
                <a:srgbClr val="1CADE4"/>
              </a:buClr>
              <a:buSzTx/>
              <a:buFontTx/>
              <a:buNone/>
              <a:tabLst/>
              <a:defRPr/>
            </a:pPr>
            <a:endPar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5" name="Graphic 4" descr="Questions outline">
            <a:extLst>
              <a:ext uri="{FF2B5EF4-FFF2-40B4-BE49-F238E27FC236}">
                <a16:creationId xmlns:a16="http://schemas.microsoft.com/office/drawing/2014/main" id="{0415F516-6F58-245A-69D2-B89E39DBFD0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68911" y="4155534"/>
            <a:ext cx="1277566" cy="1277566"/>
          </a:xfrm>
          <a:prstGeom prst="rect">
            <a:avLst/>
          </a:prstGeom>
        </p:spPr>
      </p:pic>
    </p:spTree>
    <p:extLst>
      <p:ext uri="{BB962C8B-B14F-4D97-AF65-F5344CB8AC3E}">
        <p14:creationId xmlns:p14="http://schemas.microsoft.com/office/powerpoint/2010/main" val="477557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1B61D-FF90-1EDD-4359-186C0E70B7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C68712-ECB1-D757-ABFC-62CA97ED71F2}"/>
              </a:ext>
            </a:extLst>
          </p:cNvPr>
          <p:cNvSpPr>
            <a:spLocks noGrp="1"/>
          </p:cNvSpPr>
          <p:nvPr>
            <p:ph type="title"/>
          </p:nvPr>
        </p:nvSpPr>
        <p:spPr>
          <a:xfrm>
            <a:off x="462685" y="2764203"/>
            <a:ext cx="3471140" cy="1314311"/>
          </a:xfrm>
        </p:spPr>
        <p:txBody>
          <a:bodyPr/>
          <a:lstStyle/>
          <a:p>
            <a:r>
              <a:rPr lang="en-US" sz="4400" b="1"/>
              <a:t>Federal Funds Partnership Meeting Schedule</a:t>
            </a:r>
            <a:endParaRPr lang="en-US" sz="4400" b="1">
              <a:latin typeface="+mn-lt"/>
            </a:endParaRPr>
          </a:p>
        </p:txBody>
      </p:sp>
      <p:sp>
        <p:nvSpPr>
          <p:cNvPr id="2" name="TextBox 1">
            <a:extLst>
              <a:ext uri="{FF2B5EF4-FFF2-40B4-BE49-F238E27FC236}">
                <a16:creationId xmlns:a16="http://schemas.microsoft.com/office/drawing/2014/main" id="{4656C29A-8C67-F073-0A26-EB5672652EF2}"/>
              </a:ext>
            </a:extLst>
          </p:cNvPr>
          <p:cNvSpPr txBox="1"/>
          <p:nvPr/>
        </p:nvSpPr>
        <p:spPr>
          <a:xfrm>
            <a:off x="5417617" y="804333"/>
            <a:ext cx="6257721" cy="5249334"/>
          </a:xfrm>
          <a:prstGeom prst="rect">
            <a:avLst/>
          </a:prstGeom>
        </p:spPr>
        <p:txBody>
          <a:bodyPr vert="horz" lIns="45720" tIns="45720" rIns="45720" bIns="45720" rtlCol="0" anchor="ctr">
            <a:normAutofit/>
          </a:bodyPr>
          <a:lstStyle/>
          <a:p>
            <a:pPr>
              <a:lnSpc>
                <a:spcPct val="90000"/>
              </a:lnSpc>
              <a:spcAft>
                <a:spcPts val="600"/>
              </a:spcAft>
              <a:defRPr/>
            </a:pPr>
            <a:r>
              <a:rPr lang="en-US" sz="2800" b="1">
                <a:solidFill>
                  <a:srgbClr val="00558C"/>
                </a:solidFill>
              </a:rPr>
              <a:t>Future meeting dates:</a:t>
            </a:r>
            <a:endParaRPr lang="en-US">
              <a:solidFill>
                <a:srgbClr val="00558C"/>
              </a:solidFill>
              <a:ea typeface="+mn-ea"/>
              <a:cs typeface="+mn-cs"/>
            </a:endParaRPr>
          </a:p>
          <a:p>
            <a:pPr marL="0" marR="0" lvl="0" indent="0" algn="ctr" defTabSz="914400" rtl="0" eaLnBrk="1" fontAlgn="auto" latinLnBrk="0" hangingPunct="1">
              <a:lnSpc>
                <a:spcPct val="90000"/>
              </a:lnSpc>
              <a:spcBef>
                <a:spcPts val="0"/>
              </a:spcBef>
              <a:spcAft>
                <a:spcPts val="600"/>
              </a:spcAft>
              <a:buClr>
                <a:srgbClr val="1CADE4"/>
              </a:buClr>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800100" lvl="1" indent="-342900">
              <a:lnSpc>
                <a:spcPct val="90000"/>
              </a:lnSpc>
              <a:spcAft>
                <a:spcPts val="600"/>
              </a:spcAft>
              <a:buClr>
                <a:srgbClr val="00558C"/>
              </a:buClr>
              <a:buFont typeface="Wingdings" panose="05000000000000000000" pitchFamily="2" charset="2"/>
              <a:buChar char="§"/>
              <a:defRPr/>
            </a:pPr>
            <a:r>
              <a:rPr lang="en-US" sz="2400">
                <a:solidFill>
                  <a:prstClr val="black"/>
                </a:solidFill>
              </a:rPr>
              <a:t>Tuesday, May 26</a:t>
            </a:r>
            <a:r>
              <a:rPr lang="en-US" sz="2400" baseline="30000">
                <a:solidFill>
                  <a:prstClr val="black"/>
                </a:solidFill>
              </a:rPr>
              <a:t>th</a:t>
            </a:r>
            <a:r>
              <a:rPr lang="en-US" sz="2400">
                <a:solidFill>
                  <a:prstClr val="black"/>
                </a:solidFill>
              </a:rPr>
              <a:t> 2-3 pm</a:t>
            </a:r>
            <a:endParaRPr lang="en-US" sz="2400">
              <a:solidFill>
                <a:prstClr val="black"/>
              </a:solidFill>
              <a:ea typeface="Calibri"/>
              <a:cs typeface="Calibri"/>
            </a:endParaRPr>
          </a:p>
          <a:p>
            <a:pPr marL="800100" lvl="1" indent="-342900">
              <a:lnSpc>
                <a:spcPct val="90000"/>
              </a:lnSpc>
              <a:spcAft>
                <a:spcPts val="600"/>
              </a:spcAft>
              <a:buClr>
                <a:srgbClr val="00558C"/>
              </a:buClr>
              <a:buFont typeface="Wingdings" panose="05000000000000000000" pitchFamily="2" charset="2"/>
              <a:buChar char="§"/>
              <a:defRPr/>
            </a:pPr>
            <a:r>
              <a:rPr lang="en-US" sz="2400">
                <a:solidFill>
                  <a:prstClr val="black"/>
                </a:solidFill>
              </a:rPr>
              <a:t>Tuesday, June 23</a:t>
            </a:r>
            <a:r>
              <a:rPr lang="en-US" sz="2400" baseline="30000">
                <a:solidFill>
                  <a:prstClr val="black"/>
                </a:solidFill>
              </a:rPr>
              <a:t>rd</a:t>
            </a:r>
            <a:r>
              <a:rPr lang="en-US" sz="2400">
                <a:solidFill>
                  <a:prstClr val="black"/>
                </a:solidFill>
              </a:rPr>
              <a:t> 2-3 pm</a:t>
            </a:r>
            <a:endParaRPr lang="en-US" sz="2400">
              <a:solidFill>
                <a:prstClr val="black"/>
              </a:solidFill>
              <a:ea typeface="Calibri"/>
              <a:cs typeface="Calibri"/>
            </a:endParaRPr>
          </a:p>
          <a:p>
            <a:pPr marL="800100" marR="0" lvl="1" indent="-342900" algn="l" defTabSz="914400" rtl="0" eaLnBrk="1" fontAlgn="auto" latinLnBrk="0" hangingPunct="1">
              <a:lnSpc>
                <a:spcPct val="90000"/>
              </a:lnSpc>
              <a:spcBef>
                <a:spcPts val="0"/>
              </a:spcBef>
              <a:spcAft>
                <a:spcPts val="600"/>
              </a:spcAft>
              <a:buClr>
                <a:srgbClr val="1CADE4"/>
              </a:buClr>
              <a:buSzTx/>
              <a:buFont typeface="Arial" panose="020B0604020202020204" pitchFamily="34" charset="0"/>
              <a:buChar char="•"/>
              <a:tabLst/>
              <a:defRPr/>
            </a:pPr>
            <a:endParaRPr lang="en-US" sz="24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800100" marR="0" lvl="1" indent="-342900" algn="l" defTabSz="914400" rtl="0" eaLnBrk="1" fontAlgn="auto" latinLnBrk="0" hangingPunct="1">
              <a:lnSpc>
                <a:spcPct val="90000"/>
              </a:lnSpc>
              <a:spcBef>
                <a:spcPts val="0"/>
              </a:spcBef>
              <a:spcAft>
                <a:spcPts val="600"/>
              </a:spcAft>
              <a:buClr>
                <a:srgbClr val="1CADE4"/>
              </a:buClr>
              <a:buSzTx/>
              <a:buFont typeface="Arial" panose="020B0604020202020204" pitchFamily="34" charset="0"/>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0"/>
              </a:spcBef>
              <a:spcAft>
                <a:spcPts val="600"/>
              </a:spcAft>
              <a:buClr>
                <a:srgbClr val="1CADE4"/>
              </a:buClr>
              <a:buSzTx/>
              <a:buFontTx/>
              <a:buNone/>
              <a:tabLst/>
              <a:defRPr/>
            </a:pPr>
            <a:endParaRPr kumimoji="0" lang="en-US" sz="24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4020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22E8E-47D5-D3DA-D79A-B501B3040B7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0ECA9A2A-ABD6-1862-8097-6CF08B3FE305}"/>
              </a:ext>
            </a:extLst>
          </p:cNvPr>
          <p:cNvSpPr txBox="1">
            <a:spLocks noGrp="1"/>
          </p:cNvSpPr>
          <p:nvPr>
            <p:ph type="title" idx="4294967295"/>
          </p:nvPr>
        </p:nvSpPr>
        <p:spPr>
          <a:xfrm>
            <a:off x="250825" y="234950"/>
            <a:ext cx="10826750" cy="8858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a:defRPr/>
            </a:pPr>
            <a:r>
              <a:rPr kumimoji="0" lang="en-US" sz="32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The Municipal and Tribal Technical Assistance (MTTA) Program</a:t>
            </a:r>
            <a:br>
              <a:rPr lang="en-US" sz="3200">
                <a:solidFill>
                  <a:prstClr val="white"/>
                </a:solidFill>
                <a:latin typeface="Calibri" panose="020F0502020204030204"/>
                <a:ea typeface="Calibri"/>
                <a:cs typeface="Times New Roman"/>
              </a:rPr>
            </a:br>
            <a:r>
              <a:rPr lang="en-US" sz="3200">
                <a:solidFill>
                  <a:prstClr val="white"/>
                </a:solidFill>
                <a:latin typeface="Calibri" panose="020F0502020204030204"/>
                <a:cs typeface="Times New Roman"/>
              </a:rPr>
              <a:t>Round 2 Awards:</a:t>
            </a:r>
            <a:endParaRPr kumimoji="0" lang="en-US" sz="3200" b="1" i="0" u="none" strike="noStrike" kern="1200" cap="none" spc="0" normalizeH="0" baseline="0" noProof="0">
              <a:ln>
                <a:noFill/>
              </a:ln>
              <a:solidFill>
                <a:prstClr val="white"/>
              </a:solidFill>
              <a:effectLst/>
              <a:uLnTx/>
              <a:uFillTx/>
              <a:latin typeface="+mj-lt"/>
              <a:ea typeface="+mj-ea"/>
              <a:cs typeface="+mj-cs"/>
              <a:sym typeface="+mj-lt"/>
            </a:endParaRPr>
          </a:p>
        </p:txBody>
      </p:sp>
      <p:sp>
        <p:nvSpPr>
          <p:cNvPr id="44" name="TextBox 43">
            <a:extLst>
              <a:ext uri="{FF2B5EF4-FFF2-40B4-BE49-F238E27FC236}">
                <a16:creationId xmlns:a16="http://schemas.microsoft.com/office/drawing/2014/main" id="{BD7C3343-F524-4A89-8E5E-221342EC3C5E}"/>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B84418EB-22CA-57BF-3968-0D6E7FA76A1B}"/>
              </a:ext>
            </a:extLst>
          </p:cNvPr>
          <p:cNvSpPr txBox="1">
            <a:spLocks/>
          </p:cNvSpPr>
          <p:nvPr/>
        </p:nvSpPr>
        <p:spPr>
          <a:xfrm>
            <a:off x="181212" y="1534849"/>
            <a:ext cx="6197554" cy="4700698"/>
          </a:xfrm>
          <a:prstGeom prst="rect">
            <a:avLst/>
          </a:prstGeom>
        </p:spPr>
        <p:txBody>
          <a:bodyPr vert="horz" lIns="45720" tIns="45720" rIns="45720" bIns="45720" rtlCol="0" anchor="t">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lvl="1" indent="0">
              <a:buClr>
                <a:srgbClr val="1CADE4"/>
              </a:buClr>
              <a:buNone/>
              <a:defRPr/>
            </a:pPr>
            <a:r>
              <a:rPr lang="en-US" b="1">
                <a:solidFill>
                  <a:srgbClr val="00558C"/>
                </a:solidFill>
                <a:latin typeface="Calibri" panose="020F0502020204030204"/>
                <a:ea typeface="Calibri"/>
                <a:cs typeface="Calibri"/>
              </a:rPr>
              <a:t>FFIO’s Municipal &amp; Tribal Technical Assistance Grant Program is accepting applications on a rolling basis. Projects must either be pursuing federal funding or have received federal funding. </a:t>
            </a:r>
          </a:p>
          <a:p>
            <a:pPr marL="0" lvl="1" indent="0">
              <a:buClr>
                <a:srgbClr val="1CADE4"/>
              </a:buClr>
              <a:buNone/>
              <a:defRPr/>
            </a:pPr>
            <a:r>
              <a:rPr lang="en-US">
                <a:latin typeface="Calibri" panose="020F0502020204030204"/>
                <a:ea typeface="Calibri"/>
                <a:cs typeface="Calibri"/>
              </a:rPr>
              <a:t>Grant funds support the following activities:</a:t>
            </a:r>
          </a:p>
          <a:p>
            <a:pPr marL="285750" lvl="1" indent="-285750">
              <a:buClr>
                <a:srgbClr val="1CADE4"/>
              </a:buClr>
              <a:defRPr/>
            </a:pPr>
            <a:r>
              <a:rPr lang="en-US">
                <a:latin typeface="Calibri" panose="020F0502020204030204"/>
                <a:ea typeface="Calibri"/>
                <a:cs typeface="Calibri"/>
              </a:rPr>
              <a:t>Planning </a:t>
            </a:r>
          </a:p>
          <a:p>
            <a:pPr marL="285750" lvl="1" indent="-285750">
              <a:buClr>
                <a:srgbClr val="1CADE4"/>
              </a:buClr>
              <a:defRPr/>
            </a:pPr>
            <a:r>
              <a:rPr lang="en-US">
                <a:latin typeface="Calibri" panose="020F0502020204030204"/>
                <a:ea typeface="Calibri"/>
                <a:cs typeface="Calibri"/>
              </a:rPr>
              <a:t>Feasibility studies</a:t>
            </a:r>
          </a:p>
          <a:p>
            <a:pPr marL="285750" lvl="1" indent="-285750">
              <a:buClr>
                <a:srgbClr val="1CADE4"/>
              </a:buClr>
              <a:defRPr/>
            </a:pPr>
            <a:r>
              <a:rPr lang="en-US">
                <a:latin typeface="Calibri" panose="020F0502020204030204"/>
                <a:ea typeface="Calibri"/>
                <a:cs typeface="Calibri"/>
              </a:rPr>
              <a:t>Grant-writing </a:t>
            </a:r>
          </a:p>
          <a:p>
            <a:pPr marL="285750" lvl="1" indent="-285750">
              <a:buClr>
                <a:srgbClr val="1CADE4"/>
              </a:buClr>
              <a:defRPr/>
            </a:pPr>
            <a:r>
              <a:rPr lang="en-US">
                <a:latin typeface="Calibri" panose="020F0502020204030204"/>
                <a:ea typeface="Calibri"/>
                <a:cs typeface="Calibri"/>
              </a:rPr>
              <a:t>Post-award implementation support</a:t>
            </a:r>
          </a:p>
          <a:p>
            <a:pPr marL="285750" lvl="1" indent="-285750">
              <a:buClr>
                <a:srgbClr val="1CADE4"/>
              </a:buClr>
              <a:defRPr/>
            </a:pPr>
            <a:r>
              <a:rPr lang="en-US">
                <a:latin typeface="Calibri" panose="020F0502020204030204"/>
                <a:ea typeface="Calibri"/>
                <a:cs typeface="Calibri"/>
              </a:rPr>
              <a:t>Hiring personnel </a:t>
            </a:r>
          </a:p>
          <a:p>
            <a:pPr marL="285750" lvl="1" indent="-285750">
              <a:buClr>
                <a:srgbClr val="1CADE4"/>
              </a:buClr>
              <a:defRPr/>
            </a:pPr>
            <a:r>
              <a:rPr lang="en-US">
                <a:latin typeface="Calibri" panose="020F0502020204030204"/>
                <a:ea typeface="Calibri"/>
                <a:cs typeface="Calibri"/>
              </a:rPr>
              <a:t>&amp; more!</a:t>
            </a:r>
            <a:endParaRPr lang="en-US" b="1">
              <a:solidFill>
                <a:srgbClr val="00558C"/>
              </a:solidFill>
              <a:latin typeface="Calibri" panose="020F0502020204030204"/>
              <a:ea typeface="Calibri"/>
              <a:cs typeface="Calibri"/>
            </a:endParaRPr>
          </a:p>
          <a:p>
            <a:pPr marL="285750" lvl="1" indent="-285750">
              <a:buClr>
                <a:srgbClr val="1CADE4"/>
              </a:buClr>
              <a:defRPr/>
            </a:pPr>
            <a:endParaRPr lang="en-US" sz="2200" b="1">
              <a:solidFill>
                <a:srgbClr val="00558C"/>
              </a:solidFill>
              <a:latin typeface="Calibri" panose="020F0502020204030204"/>
              <a:ea typeface="Calibri"/>
              <a:cs typeface="Calibri"/>
            </a:endParaRPr>
          </a:p>
          <a:p>
            <a:pPr marL="0" lvl="1" indent="0">
              <a:buClr>
                <a:srgbClr val="1CADE4"/>
              </a:buClr>
              <a:buNone/>
              <a:defRPr/>
            </a:pPr>
            <a:r>
              <a:rPr lang="en-US" sz="2200" b="1">
                <a:solidFill>
                  <a:srgbClr val="00558C"/>
                </a:solidFill>
                <a:latin typeface="Calibri" panose="020F0502020204030204"/>
                <a:ea typeface="Calibri"/>
                <a:cs typeface="Calibri"/>
              </a:rPr>
              <a:t>FFIO announced our second round of awards earlier this month – see the full list here!</a:t>
            </a: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pic>
        <p:nvPicPr>
          <p:cNvPr id="13" name="Picture 12">
            <a:extLst>
              <a:ext uri="{FF2B5EF4-FFF2-40B4-BE49-F238E27FC236}">
                <a16:creationId xmlns:a16="http://schemas.microsoft.com/office/drawing/2014/main" id="{E399DA83-C924-679B-9727-01A0D5B03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1509" y="1415192"/>
            <a:ext cx="3952009" cy="4940011"/>
          </a:xfrm>
          <a:prstGeom prst="rect">
            <a:avLst/>
          </a:prstGeom>
        </p:spPr>
      </p:pic>
    </p:spTree>
    <p:extLst>
      <p:ext uri="{BB962C8B-B14F-4D97-AF65-F5344CB8AC3E}">
        <p14:creationId xmlns:p14="http://schemas.microsoft.com/office/powerpoint/2010/main" val="235229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8E7B1-65DB-DC89-AB5C-D611A9CDA518}"/>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BF1389F-89AE-0E80-2A7B-CCAA2A92DCEF}"/>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Mass.gov/</a:t>
            </a:r>
            <a:r>
              <a:rPr kumimoji="0" lang="en-US" sz="3500" b="1" i="0" u="none" strike="noStrike" kern="1200" cap="none" spc="0" normalizeH="0" baseline="0" noProof="0" err="1">
                <a:ln>
                  <a:noFill/>
                </a:ln>
                <a:solidFill>
                  <a:prstClr val="white"/>
                </a:solidFill>
                <a:effectLst/>
                <a:uLnTx/>
                <a:uFillTx/>
                <a:latin typeface="Calibri" panose="020F0502020204030204"/>
                <a:ea typeface="+mj-ea"/>
                <a:cs typeface="Times New Roman"/>
                <a:sym typeface="+mj-lt"/>
              </a:rPr>
              <a:t>FedImpact</a:t>
            </a:r>
            <a:endParaRPr kumimoji="0" lang="en-US" sz="3500" b="1" i="0" u="none" strike="noStrike" kern="1200" cap="none" spc="0" normalizeH="0" baseline="0" noProof="0">
              <a:ln>
                <a:noFill/>
              </a:ln>
              <a:solidFill>
                <a:prstClr val="white"/>
              </a:solidFill>
              <a:effectLst/>
              <a:uLnTx/>
              <a:uFillTx/>
              <a:latin typeface="Calibri" panose="020F0502020204030204"/>
              <a:ea typeface="Calibri"/>
              <a:cs typeface="Times New Roman"/>
              <a:sym typeface="+mj-lt"/>
            </a:endParaRPr>
          </a:p>
        </p:txBody>
      </p:sp>
      <p:sp>
        <p:nvSpPr>
          <p:cNvPr id="44" name="TextBox 43">
            <a:extLst>
              <a:ext uri="{FF2B5EF4-FFF2-40B4-BE49-F238E27FC236}">
                <a16:creationId xmlns:a16="http://schemas.microsoft.com/office/drawing/2014/main" id="{AB983074-ECF1-4FAB-700A-93769DD70404}"/>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pic>
        <p:nvPicPr>
          <p:cNvPr id="8" name="Picture 7" descr="Graphic of how federal funds are used in Massachusetts">
            <a:extLst>
              <a:ext uri="{FF2B5EF4-FFF2-40B4-BE49-F238E27FC236}">
                <a16:creationId xmlns:a16="http://schemas.microsoft.com/office/drawing/2014/main" id="{4819E5CE-93CC-CBE2-85E3-23311097A620}"/>
              </a:ext>
            </a:extLst>
          </p:cNvPr>
          <p:cNvPicPr>
            <a:picLocks noChangeAspect="1"/>
          </p:cNvPicPr>
          <p:nvPr/>
        </p:nvPicPr>
        <p:blipFill>
          <a:blip r:embed="rId3"/>
          <a:stretch>
            <a:fillRect/>
          </a:stretch>
        </p:blipFill>
        <p:spPr>
          <a:xfrm>
            <a:off x="154310" y="1562921"/>
            <a:ext cx="4508866" cy="4812022"/>
          </a:xfrm>
          <a:prstGeom prst="rect">
            <a:avLst/>
          </a:prstGeom>
          <a:ln w="28575">
            <a:solidFill>
              <a:schemeClr val="accent1"/>
            </a:solidFill>
          </a:ln>
        </p:spPr>
      </p:pic>
      <p:sp>
        <p:nvSpPr>
          <p:cNvPr id="10" name="TextBox 9">
            <a:extLst>
              <a:ext uri="{FF2B5EF4-FFF2-40B4-BE49-F238E27FC236}">
                <a16:creationId xmlns:a16="http://schemas.microsoft.com/office/drawing/2014/main" id="{D38DF3F3-1D55-7593-A308-60506A193C19}"/>
              </a:ext>
            </a:extLst>
          </p:cNvPr>
          <p:cNvSpPr txBox="1"/>
          <p:nvPr/>
        </p:nvSpPr>
        <p:spPr>
          <a:xfrm>
            <a:off x="5283050" y="1493648"/>
            <a:ext cx="6098720" cy="830997"/>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Massachusetts is Tracking and Communicating the Impact of Federal Funding Cuts</a:t>
            </a:r>
          </a:p>
          <a:p>
            <a:pPr marL="342900" marR="0" lvl="0" indent="-342900" algn="l" defTabSz="457200" rtl="0" eaLnBrk="1" fontAlgn="auto" latinLnBrk="0" hangingPunct="1">
              <a:lnSpc>
                <a:spcPct val="100000"/>
              </a:lnSpc>
              <a:spcBef>
                <a:spcPts val="0"/>
              </a:spcBef>
              <a:spcAft>
                <a:spcPts val="0"/>
              </a:spcAft>
              <a:buClrTx/>
              <a:buSzTx/>
              <a:buFont typeface="Arial,Sans-Serif"/>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Website updated weekly on federal funding impacts</a:t>
            </a:r>
          </a:p>
        </p:txBody>
      </p:sp>
      <p:pic>
        <p:nvPicPr>
          <p:cNvPr id="6" name="Picture 5" descr="graphic of federal funding cuts to Massachusetts. $3.7 billion total cuts, $398.9 million in federal administration cuts, $3.3 billion in congressional cuts, $320.3 million in funds defended or reinstated.">
            <a:extLst>
              <a:ext uri="{FF2B5EF4-FFF2-40B4-BE49-F238E27FC236}">
                <a16:creationId xmlns:a16="http://schemas.microsoft.com/office/drawing/2014/main" id="{1B071159-33F4-AF3F-5AC0-4A0CF5B8B212}"/>
              </a:ext>
            </a:extLst>
          </p:cNvPr>
          <p:cNvPicPr>
            <a:picLocks noChangeAspect="1"/>
          </p:cNvPicPr>
          <p:nvPr/>
        </p:nvPicPr>
        <p:blipFill>
          <a:blip r:embed="rId4"/>
          <a:stretch>
            <a:fillRect/>
          </a:stretch>
        </p:blipFill>
        <p:spPr>
          <a:xfrm>
            <a:off x="4964112" y="2554817"/>
            <a:ext cx="6729943" cy="3473450"/>
          </a:xfrm>
          <a:prstGeom prst="rect">
            <a:avLst/>
          </a:prstGeom>
        </p:spPr>
      </p:pic>
    </p:spTree>
    <p:extLst>
      <p:ext uri="{BB962C8B-B14F-4D97-AF65-F5344CB8AC3E}">
        <p14:creationId xmlns:p14="http://schemas.microsoft.com/office/powerpoint/2010/main" val="57132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D791-8A2A-46A2-19F7-4C8814EE0379}"/>
            </a:ext>
          </a:extLst>
        </p:cNvPr>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4BF77C40-EC1F-12D9-D8DC-E171A3603A9A}"/>
              </a:ext>
              <a:ext uri="{C183D7F6-B498-43B3-948B-1728B52AA6E4}">
                <adec:decorative xmlns:adec="http://schemas.microsoft.com/office/drawing/2017/decorative" val="1"/>
              </a:ext>
            </a:extLst>
          </p:cNvPr>
          <p:cNvSpPr/>
          <p:nvPr/>
        </p:nvSpPr>
        <p:spPr>
          <a:xfrm>
            <a:off x="5054081" y="894018"/>
            <a:ext cx="6198637" cy="1507418"/>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9821DF-5F9B-76A1-D373-E7C66C5D9A14}"/>
              </a:ext>
            </a:extLst>
          </p:cNvPr>
          <p:cNvSpPr>
            <a:spLocks noGrp="1"/>
          </p:cNvSpPr>
          <p:nvPr>
            <p:ph type="title"/>
          </p:nvPr>
        </p:nvSpPr>
        <p:spPr>
          <a:xfrm>
            <a:off x="462684" y="2764203"/>
            <a:ext cx="3121763" cy="1314311"/>
          </a:xfrm>
        </p:spPr>
        <p:txBody>
          <a:bodyPr/>
          <a:lstStyle/>
          <a:p>
            <a:pPr marL="0" marR="0" lvl="0" indent="0" fontAlgn="auto">
              <a:spcAft>
                <a:spcPts val="600"/>
              </a:spcAft>
              <a:buClrTx/>
              <a:buSzTx/>
              <a:tabLst/>
              <a:defRPr/>
            </a:pPr>
            <a:r>
              <a:rPr lang="en-US" sz="4400" b="1" cap="all" spc="100">
                <a:latin typeface="+mn-lt"/>
              </a:rPr>
              <a:t>Get in touch with FFIO</a:t>
            </a:r>
          </a:p>
        </p:txBody>
      </p:sp>
      <p:sp>
        <p:nvSpPr>
          <p:cNvPr id="3" name="Rectangle 2" descr="Web design with solid fill">
            <a:extLst>
              <a:ext uri="{FF2B5EF4-FFF2-40B4-BE49-F238E27FC236}">
                <a16:creationId xmlns:a16="http://schemas.microsoft.com/office/drawing/2014/main" id="{5EFCC5DB-B14E-C499-15DF-EE2BCEA6FA41}"/>
              </a:ext>
            </a:extLst>
          </p:cNvPr>
          <p:cNvSpPr/>
          <p:nvPr/>
        </p:nvSpPr>
        <p:spPr>
          <a:xfrm>
            <a:off x="5510075" y="1130187"/>
            <a:ext cx="829080" cy="829080"/>
          </a:xfrm>
          <a:prstGeom prst="rect">
            <a:avLst/>
          </a:prstGeom>
          <a:blipFill>
            <a:blip>
              <a:extLst>
                <a:ext uri="{96DAC541-7B7A-43D3-8B79-37D633B846F1}">
                  <asvg:svgBlip xmlns:asvg="http://schemas.microsoft.com/office/drawing/2016/SVG/main" r:embed="rId2"/>
                </a:ext>
              </a:extLst>
            </a:blip>
            <a:srcRect/>
            <a:stretch>
              <a:fillRect/>
            </a:stretch>
          </a:bli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CFE3ECCC-F0DF-6496-7D02-386B90DD1521}"/>
              </a:ext>
            </a:extLst>
          </p:cNvPr>
          <p:cNvGrpSpPr/>
          <p:nvPr/>
        </p:nvGrpSpPr>
        <p:grpSpPr>
          <a:xfrm>
            <a:off x="6795149" y="791018"/>
            <a:ext cx="4457568" cy="1641142"/>
            <a:chOff x="1741068" y="644"/>
            <a:chExt cx="4457568" cy="1641142"/>
          </a:xfrm>
        </p:grpSpPr>
        <p:sp>
          <p:nvSpPr>
            <p:cNvPr id="16" name="Rectangle 15">
              <a:extLst>
                <a:ext uri="{FF2B5EF4-FFF2-40B4-BE49-F238E27FC236}">
                  <a16:creationId xmlns:a16="http://schemas.microsoft.com/office/drawing/2014/main" id="{83291E9D-E650-A8B0-3BCC-A00EBD13CEA1}"/>
                </a:ext>
              </a:extLst>
            </p:cNvPr>
            <p:cNvSpPr/>
            <p:nvPr/>
          </p:nvSpPr>
          <p:spPr>
            <a:xfrm>
              <a:off x="1741068" y="644"/>
              <a:ext cx="4457568" cy="1507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0CFB4E6-3B0B-B35E-8C43-4A612E3A542E}"/>
                </a:ext>
              </a:extLst>
            </p:cNvPr>
            <p:cNvSpPr txBox="1"/>
            <p:nvPr/>
          </p:nvSpPr>
          <p:spPr>
            <a:xfrm>
              <a:off x="1741068" y="134368"/>
              <a:ext cx="4457568" cy="1507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35" tIns="159535" rIns="159535" bIns="159535"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Find more information on Federal Funds Partnership meetings, video recordings, grant lists, and other resources on the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FFIO website</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a:t>
              </a:r>
            </a:p>
          </p:txBody>
        </p:sp>
      </p:grpSp>
      <p:sp>
        <p:nvSpPr>
          <p:cNvPr id="6" name="Rectangle: Rounded Corners 5">
            <a:extLst>
              <a:ext uri="{FF2B5EF4-FFF2-40B4-BE49-F238E27FC236}">
                <a16:creationId xmlns:a16="http://schemas.microsoft.com/office/drawing/2014/main" id="{9DAB224B-EE7B-25DE-0CDB-54575442B115}"/>
              </a:ext>
              <a:ext uri="{C183D7F6-B498-43B3-948B-1728B52AA6E4}">
                <adec:decorative xmlns:adec="http://schemas.microsoft.com/office/drawing/2017/decorative" val="1"/>
              </a:ext>
            </a:extLst>
          </p:cNvPr>
          <p:cNvSpPr/>
          <p:nvPr/>
        </p:nvSpPr>
        <p:spPr>
          <a:xfrm>
            <a:off x="5054081" y="2675291"/>
            <a:ext cx="6198637" cy="1507418"/>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descr="Online Network with solid fill">
            <a:extLst>
              <a:ext uri="{FF2B5EF4-FFF2-40B4-BE49-F238E27FC236}">
                <a16:creationId xmlns:a16="http://schemas.microsoft.com/office/drawing/2014/main" id="{36787F3B-D2C8-1C1D-5263-B4307E02ADA8}"/>
              </a:ext>
            </a:extLst>
          </p:cNvPr>
          <p:cNvSpPr/>
          <p:nvPr/>
        </p:nvSpPr>
        <p:spPr>
          <a:xfrm>
            <a:off x="5510075" y="3014460"/>
            <a:ext cx="829080" cy="829080"/>
          </a:xfrm>
          <a:prstGeom prst="rect">
            <a:avLst/>
          </a:prstGeom>
          <a:blipFill>
            <a:blip>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6C6A7178-4257-10AA-65F1-D96E425C573E}"/>
              </a:ext>
            </a:extLst>
          </p:cNvPr>
          <p:cNvGrpSpPr/>
          <p:nvPr/>
        </p:nvGrpSpPr>
        <p:grpSpPr>
          <a:xfrm>
            <a:off x="6795149" y="2675291"/>
            <a:ext cx="4457568" cy="1507418"/>
            <a:chOff x="1741068" y="1884917"/>
            <a:chExt cx="4457568" cy="1507418"/>
          </a:xfrm>
        </p:grpSpPr>
        <p:sp>
          <p:nvSpPr>
            <p:cNvPr id="14" name="Rectangle 13">
              <a:extLst>
                <a:ext uri="{FF2B5EF4-FFF2-40B4-BE49-F238E27FC236}">
                  <a16:creationId xmlns:a16="http://schemas.microsoft.com/office/drawing/2014/main" id="{EC6BC6BD-4207-F5F7-F0A6-4352FF2F2670}"/>
                </a:ext>
              </a:extLst>
            </p:cNvPr>
            <p:cNvSpPr/>
            <p:nvPr/>
          </p:nvSpPr>
          <p:spPr>
            <a:xfrm>
              <a:off x="1741068" y="1884917"/>
              <a:ext cx="4457568" cy="1507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DEDEFAF-F4AF-34EC-9B92-E54F7C7DAB14}"/>
                </a:ext>
              </a:extLst>
            </p:cNvPr>
            <p:cNvSpPr txBox="1"/>
            <p:nvPr/>
          </p:nvSpPr>
          <p:spPr>
            <a:xfrm>
              <a:off x="1741068" y="1884917"/>
              <a:ext cx="4457568" cy="1507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35" tIns="159535" rIns="159535" bIns="159535"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Follow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FFIO on LinkedIn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to see the latest updates from our office.</a:t>
              </a:r>
            </a:p>
          </p:txBody>
        </p:sp>
      </p:grpSp>
      <p:sp>
        <p:nvSpPr>
          <p:cNvPr id="9" name="Rectangle: Rounded Corners 8">
            <a:extLst>
              <a:ext uri="{FF2B5EF4-FFF2-40B4-BE49-F238E27FC236}">
                <a16:creationId xmlns:a16="http://schemas.microsoft.com/office/drawing/2014/main" id="{77A48158-492F-9904-2AB9-9A70579F80FF}"/>
              </a:ext>
              <a:ext uri="{C183D7F6-B498-43B3-948B-1728B52AA6E4}">
                <adec:decorative xmlns:adec="http://schemas.microsoft.com/office/drawing/2017/decorative" val="1"/>
              </a:ext>
            </a:extLst>
          </p:cNvPr>
          <p:cNvSpPr/>
          <p:nvPr/>
        </p:nvSpPr>
        <p:spPr>
          <a:xfrm>
            <a:off x="5054081" y="4559565"/>
            <a:ext cx="6198637" cy="1507418"/>
          </a:xfrm>
          <a:prstGeom prst="roundRect">
            <a:avLst>
              <a:gd name="adj" fmla="val 10000"/>
            </a:avLst>
          </a:prstGeom>
        </p:spPr>
        <p:style>
          <a:lnRef idx="2">
            <a:schemeClr val="accent1"/>
          </a:lnRef>
          <a:fillRef idx="1">
            <a:schemeClr val="lt1"/>
          </a:fillRef>
          <a:effectRef idx="0">
            <a:schemeClr val="accent1"/>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descr="Envelope">
            <a:extLst>
              <a:ext uri="{FF2B5EF4-FFF2-40B4-BE49-F238E27FC236}">
                <a16:creationId xmlns:a16="http://schemas.microsoft.com/office/drawing/2014/main" id="{E301F559-4B45-4BC0-1906-935B5941E0EB}"/>
              </a:ext>
            </a:extLst>
          </p:cNvPr>
          <p:cNvSpPr/>
          <p:nvPr/>
        </p:nvSpPr>
        <p:spPr>
          <a:xfrm>
            <a:off x="5510075" y="4898734"/>
            <a:ext cx="829080" cy="82908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1B517E27-282A-7C26-4796-776C2442F555}"/>
              </a:ext>
            </a:extLst>
          </p:cNvPr>
          <p:cNvGrpSpPr/>
          <p:nvPr/>
        </p:nvGrpSpPr>
        <p:grpSpPr>
          <a:xfrm>
            <a:off x="6795149" y="4559565"/>
            <a:ext cx="4457568" cy="1507418"/>
            <a:chOff x="1741068" y="3769191"/>
            <a:chExt cx="4457568" cy="1507418"/>
          </a:xfrm>
        </p:grpSpPr>
        <p:sp>
          <p:nvSpPr>
            <p:cNvPr id="12" name="Rectangle 11">
              <a:extLst>
                <a:ext uri="{FF2B5EF4-FFF2-40B4-BE49-F238E27FC236}">
                  <a16:creationId xmlns:a16="http://schemas.microsoft.com/office/drawing/2014/main" id="{54A43E95-BAB3-EAE5-D49B-4AB03FD1626D}"/>
                </a:ext>
              </a:extLst>
            </p:cNvPr>
            <p:cNvSpPr/>
            <p:nvPr/>
          </p:nvSpPr>
          <p:spPr>
            <a:xfrm>
              <a:off x="1741068" y="3769191"/>
              <a:ext cx="4457568" cy="150741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B021B3A-C5D8-C362-1D27-782340C6FE32}"/>
                </a:ext>
              </a:extLst>
            </p:cNvPr>
            <p:cNvSpPr txBox="1"/>
            <p:nvPr/>
          </p:nvSpPr>
          <p:spPr>
            <a:xfrm>
              <a:off x="1741068" y="3769191"/>
              <a:ext cx="4457568" cy="150741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59535" tIns="159535" rIns="159535" bIns="159535" numCol="1" spcCol="1270" anchor="ctr" anchorCtr="0">
              <a:noAutofit/>
            </a:bodyPr>
            <a:lstStyle/>
            <a:p>
              <a:pPr marL="0" marR="0" lvl="0" indent="0" algn="l" defTabSz="933450" rtl="0" eaLnBrk="1" fontAlgn="auto" latinLnBrk="0" hangingPunct="1">
                <a:lnSpc>
                  <a:spcPct val="100000"/>
                </a:lnSpc>
                <a:spcBef>
                  <a:spcPct val="0"/>
                </a:spcBef>
                <a:spcAft>
                  <a:spcPct val="35000"/>
                </a:spcAft>
                <a:buClrTx/>
                <a:buSzTx/>
                <a:buFontTx/>
                <a:buNone/>
                <a:tabLst/>
                <a:defRPr/>
              </a:pP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Contact the FFIO email inbox (</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FedFundsInfra@mass.gov</a:t>
              </a:r>
              <a:r>
                <a:rPr kumimoji="0" lang="en-US" sz="21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 for questions about federal grant opportunities!</a:t>
              </a:r>
            </a:p>
          </p:txBody>
        </p:sp>
      </p:grpSp>
    </p:spTree>
    <p:extLst>
      <p:ext uri="{BB962C8B-B14F-4D97-AF65-F5344CB8AC3E}">
        <p14:creationId xmlns:p14="http://schemas.microsoft.com/office/powerpoint/2010/main" val="651647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3DFD-F884-FA3A-A980-ECA42685461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CFA7DE6-39E5-5DDD-D7F6-2337C5A68B9D}"/>
              </a:ext>
              <a:ext uri="{C183D7F6-B498-43B3-948B-1728B52AA6E4}">
                <adec:decorative xmlns:adec="http://schemas.microsoft.com/office/drawing/2017/decorative" val="1"/>
              </a:ext>
            </a:extLst>
          </p:cNvPr>
          <p:cNvSpPr/>
          <p:nvPr/>
        </p:nvSpPr>
        <p:spPr>
          <a:xfrm>
            <a:off x="0" y="3108960"/>
            <a:ext cx="12192000" cy="1984248"/>
          </a:xfrm>
          <a:prstGeom prst="rect">
            <a:avLst/>
          </a:prstGeom>
          <a:solidFill>
            <a:schemeClr val="bg1">
              <a:lumMod val="95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29B0A3D-0242-C6FA-7993-9D71652D7991}"/>
              </a:ext>
              <a:ext uri="{C183D7F6-B498-43B3-948B-1728B52AA6E4}">
                <adec:decorative xmlns:adec="http://schemas.microsoft.com/office/drawing/2017/decorative" val="1"/>
              </a:ext>
            </a:extLst>
          </p:cNvPr>
          <p:cNvSpPr/>
          <p:nvPr/>
        </p:nvSpPr>
        <p:spPr>
          <a:xfrm>
            <a:off x="0" y="1124712"/>
            <a:ext cx="12192000" cy="1984248"/>
          </a:xfrm>
          <a:prstGeom prst="rect">
            <a:avLst/>
          </a:prstGeom>
          <a:solidFill>
            <a:schemeClr val="accent3">
              <a:lumMod val="20000"/>
              <a:lumOff val="80000"/>
            </a:schemeClr>
          </a:solidFill>
          <a:ln w="9525"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AA97E04F-7ED7-513F-156D-C90E4E09988C}"/>
              </a:ext>
            </a:extLst>
          </p:cNvPr>
          <p:cNvSpPr txBox="1">
            <a:spLocks noGrp="1"/>
          </p:cNvSpPr>
          <p:nvPr>
            <p:ph type="title" idx="4294967295"/>
          </p:nvPr>
        </p:nvSpPr>
        <p:spPr bwMode="blackWhite">
          <a:xfrm>
            <a:off x="1284742" y="988933"/>
            <a:ext cx="10053763" cy="2928470"/>
          </a:xfrm>
          <a:prstGeom prst="rect">
            <a:avLst/>
          </a:prstGeom>
          <a:noFill/>
          <a:ln w="9525">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marL="0" algn="l" defTabSz="914400" rtl="0" eaLnBrk="1" fontAlgn="auto" latinLnBrk="0" hangingPunct="1">
              <a:lnSpc>
                <a:spcPts val="6000"/>
              </a:lnSpc>
              <a:spcBef>
                <a:spcPts val="0"/>
              </a:spcBef>
              <a:spcAft>
                <a:spcPts val="0"/>
              </a:spcAft>
              <a:buNone/>
              <a:defRPr lang="en-US" sz="5400" b="1" kern="1200" baseline="0" dirty="0">
                <a:solidFill>
                  <a:schemeClr val="bg1"/>
                </a:solidFill>
                <a:latin typeface="+mj-lt"/>
                <a:ea typeface="+mj-ea"/>
                <a:cs typeface="+mj-cs"/>
                <a:sym typeface="+mj-lt"/>
              </a:defRPr>
            </a:lvl1p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558C"/>
                </a:solidFill>
                <a:effectLst/>
                <a:uLnTx/>
                <a:uFillTx/>
                <a:latin typeface="Calibri" panose="020F0502020204030204"/>
                <a:ea typeface="+mj-ea"/>
                <a:cs typeface="+mj-cs"/>
                <a:sym typeface="+mj-lt"/>
              </a:rPr>
              <a:t>Open Funding Opportunities</a:t>
            </a:r>
          </a:p>
        </p:txBody>
      </p:sp>
    </p:spTree>
    <p:extLst>
      <p:ext uri="{BB962C8B-B14F-4D97-AF65-F5344CB8AC3E}">
        <p14:creationId xmlns:p14="http://schemas.microsoft.com/office/powerpoint/2010/main" val="3036169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A42B8-47F9-6CDE-27F3-38F79739C8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B5891DC8-B3BE-7C1E-B211-D9ED502552A3}"/>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Recently Opened Federal Grants</a:t>
            </a:r>
            <a:endParaRPr kumimoji="0" lang="en-US" sz="3400" b="1" i="0" u="none" strike="noStrike" kern="1200" cap="none" spc="0" normalizeH="0" baseline="0" noProof="0">
              <a:ln>
                <a:noFill/>
              </a:ln>
              <a:solidFill>
                <a:prstClr val="white"/>
              </a:solidFill>
              <a:effectLst/>
              <a:uLnTx/>
              <a:uFillTx/>
              <a:latin typeface="Calibri" panose="020F0502020204030204"/>
              <a:ea typeface="+mj-ea"/>
              <a:cs typeface="+mj-cs"/>
              <a:sym typeface="+mj-lt"/>
            </a:endParaRPr>
          </a:p>
        </p:txBody>
      </p:sp>
      <p:sp>
        <p:nvSpPr>
          <p:cNvPr id="44" name="TextBox 43">
            <a:extLst>
              <a:ext uri="{FF2B5EF4-FFF2-40B4-BE49-F238E27FC236}">
                <a16:creationId xmlns:a16="http://schemas.microsoft.com/office/drawing/2014/main" id="{B0087759-17F1-F3C6-1F56-01B484AF8BC0}"/>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graphicFrame>
        <p:nvGraphicFramePr>
          <p:cNvPr id="5" name="Content Placeholder 5">
            <a:extLst>
              <a:ext uri="{FF2B5EF4-FFF2-40B4-BE49-F238E27FC236}">
                <a16:creationId xmlns:a16="http://schemas.microsoft.com/office/drawing/2014/main" id="{061C0880-59C9-9FB2-3A9C-5F0C714FFF69}"/>
              </a:ext>
            </a:extLst>
          </p:cNvPr>
          <p:cNvGraphicFramePr>
            <a:graphicFrameLocks/>
          </p:cNvGraphicFramePr>
          <p:nvPr>
            <p:extLst>
              <p:ext uri="{D42A27DB-BD31-4B8C-83A1-F6EECF244321}">
                <p14:modId xmlns:p14="http://schemas.microsoft.com/office/powerpoint/2010/main" val="2212138995"/>
              </p:ext>
            </p:extLst>
          </p:nvPr>
        </p:nvGraphicFramePr>
        <p:xfrm>
          <a:off x="517584" y="1308339"/>
          <a:ext cx="11251389" cy="4927787"/>
        </p:xfrm>
        <a:graphic>
          <a:graphicData uri="http://schemas.openxmlformats.org/drawingml/2006/table">
            <a:tbl>
              <a:tblPr firstRow="1" bandRow="1">
                <a:tableStyleId>{5C22544A-7EE6-4342-B048-85BDC9FD1C3A}</a:tableStyleId>
              </a:tblPr>
              <a:tblGrid>
                <a:gridCol w="3992492">
                  <a:extLst>
                    <a:ext uri="{9D8B030D-6E8A-4147-A177-3AD203B41FA5}">
                      <a16:colId xmlns:a16="http://schemas.microsoft.com/office/drawing/2014/main" val="1434439961"/>
                    </a:ext>
                  </a:extLst>
                </a:gridCol>
                <a:gridCol w="3210997">
                  <a:extLst>
                    <a:ext uri="{9D8B030D-6E8A-4147-A177-3AD203B41FA5}">
                      <a16:colId xmlns:a16="http://schemas.microsoft.com/office/drawing/2014/main" val="2422528130"/>
                    </a:ext>
                  </a:extLst>
                </a:gridCol>
                <a:gridCol w="2035678">
                  <a:extLst>
                    <a:ext uri="{9D8B030D-6E8A-4147-A177-3AD203B41FA5}">
                      <a16:colId xmlns:a16="http://schemas.microsoft.com/office/drawing/2014/main" val="649423846"/>
                    </a:ext>
                  </a:extLst>
                </a:gridCol>
                <a:gridCol w="2012222">
                  <a:extLst>
                    <a:ext uri="{9D8B030D-6E8A-4147-A177-3AD203B41FA5}">
                      <a16:colId xmlns:a16="http://schemas.microsoft.com/office/drawing/2014/main" val="2914649782"/>
                    </a:ext>
                  </a:extLst>
                </a:gridCol>
              </a:tblGrid>
              <a:tr h="181964">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Grant Name</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Eligibility</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Max Award</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Deadline</a:t>
                      </a:r>
                    </a:p>
                  </a:txBody>
                  <a:tcPr/>
                </a:tc>
                <a:extLst>
                  <a:ext uri="{0D108BD9-81ED-4DB2-BD59-A6C34878D82A}">
                    <a16:rowId xmlns:a16="http://schemas.microsoft.com/office/drawing/2014/main" val="1212762885"/>
                  </a:ext>
                </a:extLst>
              </a:tr>
              <a:tr h="952697">
                <a:tc>
                  <a:txBody>
                    <a:bodyPr/>
                    <a:lstStyle/>
                    <a:p>
                      <a:pPr lvl="0" algn="ctr">
                        <a:buNone/>
                      </a:pPr>
                      <a:r>
                        <a:rPr lang="en-US" sz="1400" b="1" u="sng" kern="1200" noProof="0">
                          <a:solidFill>
                            <a:schemeClr val="accent5"/>
                          </a:solidFill>
                          <a:effectLst/>
                          <a:latin typeface="Calibri"/>
                          <a:ea typeface="Calibri"/>
                          <a:cs typeface="Calibri"/>
                        </a:rPr>
                        <a:t>Safe Streets and Roads for All Funding Opportunity</a:t>
                      </a:r>
                    </a:p>
                  </a:txBody>
                  <a:tcPr anchor="ctr"/>
                </a:tc>
                <a:tc>
                  <a:txBody>
                    <a:bodyPr/>
                    <a:lstStyle/>
                    <a:p>
                      <a:pPr lvl="0" algn="ctr">
                        <a:lnSpc>
                          <a:spcPct val="100000"/>
                        </a:lnSpc>
                        <a:spcBef>
                          <a:spcPts val="0"/>
                        </a:spcBef>
                        <a:spcAft>
                          <a:spcPts val="0"/>
                        </a:spcAft>
                        <a:buNone/>
                      </a:pPr>
                      <a:r>
                        <a:rPr lang="en-US" sz="1400" b="0" i="0" u="none" strike="noStrike" kern="1200" noProof="0">
                          <a:solidFill>
                            <a:schemeClr val="dk1"/>
                          </a:solidFill>
                          <a:effectLst/>
                        </a:rPr>
                        <a:t>City or township governments, public and state-controlled institutions of higher ed, federally recognized Native American tribal governments, metropolitan planning organizations (MPOs), and many others. </a:t>
                      </a:r>
                      <a:r>
                        <a:rPr lang="en-US" sz="1400" b="0" i="0" u="none" strike="noStrike" kern="1200" noProof="0">
                          <a:solidFill>
                            <a:schemeClr val="dk1"/>
                          </a:solidFill>
                          <a:effectLst/>
                          <a:latin typeface="Calibri"/>
                          <a:ea typeface="Calibri"/>
                          <a:cs typeface="Calibri"/>
                        </a:rPr>
                        <a:t>(See NOFO for more.) </a:t>
                      </a:r>
                      <a:endParaRPr lang="en-US"/>
                    </a:p>
                  </a:txBody>
                  <a:tcPr/>
                </a:tc>
                <a:tc>
                  <a:txBody>
                    <a:bodyPr/>
                    <a:lstStyle/>
                    <a:p>
                      <a:pPr lvl="0" algn="ctr">
                        <a:lnSpc>
                          <a:spcPct val="100000"/>
                        </a:lnSpc>
                        <a:spcBef>
                          <a:spcPts val="0"/>
                        </a:spcBef>
                        <a:spcAft>
                          <a:spcPts val="0"/>
                        </a:spcAft>
                        <a:buNone/>
                      </a:pPr>
                      <a:r>
                        <a:rPr lang="en-US" sz="1400" b="0">
                          <a:solidFill>
                            <a:schemeClr val="tx1"/>
                          </a:solidFill>
                          <a:latin typeface="Calibri"/>
                          <a:ea typeface="Calibri"/>
                          <a:cs typeface="Calibri"/>
                        </a:rPr>
                        <a:t>$25 M</a:t>
                      </a:r>
                      <a:endParaRPr lang="en-US" sz="1400" b="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anchor="ctr"/>
                </a:tc>
                <a:tc>
                  <a:txBody>
                    <a:bodyPr/>
                    <a:lstStyle/>
                    <a:p>
                      <a:pPr lvl="0" algn="ctr">
                        <a:lnSpc>
                          <a:spcPct val="100000"/>
                        </a:lnSpc>
                        <a:spcBef>
                          <a:spcPts val="0"/>
                        </a:spcBef>
                        <a:spcAft>
                          <a:spcPts val="0"/>
                        </a:spcAft>
                        <a:buNone/>
                      </a:pPr>
                      <a:r>
                        <a:rPr lang="en-US" sz="1400" b="0" kern="1200">
                          <a:solidFill>
                            <a:schemeClr val="dk1"/>
                          </a:solidFill>
                          <a:effectLst/>
                          <a:latin typeface="Calibri"/>
                          <a:ea typeface="Calibri"/>
                          <a:cs typeface="Calibri"/>
                        </a:rPr>
                        <a:t>5/26/2026</a:t>
                      </a:r>
                    </a:p>
                  </a:txBody>
                  <a:tcPr anchor="ctr"/>
                </a:tc>
                <a:extLst>
                  <a:ext uri="{0D108BD9-81ED-4DB2-BD59-A6C34878D82A}">
                    <a16:rowId xmlns:a16="http://schemas.microsoft.com/office/drawing/2014/main" val="2842338665"/>
                  </a:ext>
                </a:extLst>
              </a:tr>
              <a:tr h="1063476">
                <a:tc>
                  <a:txBody>
                    <a:bodyPr/>
                    <a:lstStyle/>
                    <a:p>
                      <a:pPr lvl="0" algn="ctr">
                        <a:lnSpc>
                          <a:spcPct val="100000"/>
                        </a:lnSpc>
                        <a:spcBef>
                          <a:spcPts val="0"/>
                        </a:spcBef>
                        <a:spcAft>
                          <a:spcPts val="0"/>
                        </a:spcAft>
                        <a:buNone/>
                      </a:pPr>
                      <a:r>
                        <a:rPr lang="en-US" sz="1400" b="1" u="sng" kern="1200" noProof="0">
                          <a:solidFill>
                            <a:schemeClr val="accent5"/>
                          </a:solidFill>
                          <a:effectLst/>
                          <a:latin typeface="Calibri"/>
                          <a:ea typeface="Calibri"/>
                          <a:cs typeface="Calibri"/>
                        </a:rPr>
                        <a:t>Fiscal Year 2024 &amp; 2025 Building Resilient Infrastructure and Communities (BRIC)</a:t>
                      </a:r>
                      <a:endParaRPr lang="en-US" sz="1400" b="1" u="sng" kern="1200">
                        <a:solidFill>
                          <a:schemeClr val="accent5"/>
                        </a:solidFill>
                        <a:effectLst/>
                        <a:latin typeface="Calibri"/>
                        <a:ea typeface="Calibri"/>
                        <a:cs typeface="Calibri"/>
                      </a:endParaRPr>
                    </a:p>
                  </a:txBody>
                  <a:tcPr anchor="ctr"/>
                </a:tc>
                <a:tc>
                  <a:txBody>
                    <a:bodyPr/>
                    <a:lstStyle/>
                    <a:p>
                      <a:pPr lvl="0" algn="ctr">
                        <a:lnSpc>
                          <a:spcPct val="100000"/>
                        </a:lnSpc>
                        <a:spcBef>
                          <a:spcPts val="0"/>
                        </a:spcBef>
                        <a:spcAft>
                          <a:spcPts val="0"/>
                        </a:spcAft>
                        <a:buNone/>
                      </a:pPr>
                      <a:r>
                        <a:rPr lang="en-US" sz="1400" b="0" i="0" u="none" strike="noStrike" kern="1200" noProof="0">
                          <a:solidFill>
                            <a:schemeClr val="dk1"/>
                          </a:solidFill>
                          <a:effectLst/>
                        </a:rPr>
                        <a:t>States, District of Columbia, U.S. Territories, and Federally recognized Tribal Nations. </a:t>
                      </a:r>
                      <a:r>
                        <a:rPr lang="en-US" sz="1400" b="0" i="0" u="none" strike="noStrike" kern="1200" noProof="0">
                          <a:solidFill>
                            <a:schemeClr val="dk1"/>
                          </a:solidFill>
                          <a:effectLst/>
                          <a:latin typeface="Calibri"/>
                          <a:ea typeface="Calibri"/>
                          <a:cs typeface="Calibri"/>
                        </a:rPr>
                        <a:t>(See NOFO for more + list of sub applicants .) </a:t>
                      </a:r>
                      <a:endParaRPr lang="en-US" sz="700" b="0" i="0" u="none" strike="noStrike" kern="1200" noProof="0">
                        <a:solidFill>
                          <a:schemeClr val="dk1"/>
                        </a:solidFill>
                        <a:effectLst/>
                        <a:latin typeface="Calibri"/>
                        <a:ea typeface="Calibri"/>
                        <a:cs typeface="Calibri"/>
                      </a:endParaRPr>
                    </a:p>
                  </a:txBody>
                  <a:tcPr/>
                </a:tc>
                <a:tc>
                  <a:txBody>
                    <a:bodyPr/>
                    <a:lstStyle/>
                    <a:p>
                      <a:pPr lvl="0" algn="ctr">
                        <a:lnSpc>
                          <a:spcPct val="100000"/>
                        </a:lnSpc>
                        <a:spcBef>
                          <a:spcPts val="0"/>
                        </a:spcBef>
                        <a:spcAft>
                          <a:spcPts val="0"/>
                        </a:spcAft>
                        <a:buNone/>
                      </a:pPr>
                      <a:r>
                        <a:rPr lang="en-US" sz="1400" b="0" i="0" u="none" strike="noStrike" noProof="0">
                          <a:solidFill>
                            <a:schemeClr val="tx1"/>
                          </a:solidFill>
                        </a:rPr>
                        <a:t>$150 M</a:t>
                      </a:r>
                      <a:endParaRPr lang="en-US"/>
                    </a:p>
                  </a:txBody>
                  <a:tcPr anchor="ctr"/>
                </a:tc>
                <a:tc>
                  <a:txBody>
                    <a:bodyPr/>
                    <a:lstStyle/>
                    <a:p>
                      <a:pPr lvl="0" algn="ctr">
                        <a:lnSpc>
                          <a:spcPct val="100000"/>
                        </a:lnSpc>
                        <a:spcBef>
                          <a:spcPts val="0"/>
                        </a:spcBef>
                        <a:spcAft>
                          <a:spcPts val="0"/>
                        </a:spcAft>
                        <a:buNone/>
                      </a:pPr>
                      <a:r>
                        <a:rPr lang="en-US" sz="1400"/>
                        <a:t>6/8/26 – Final Sub-applications due in FEMAGO</a:t>
                      </a:r>
                    </a:p>
                  </a:txBody>
                  <a:tcPr anchor="ctr"/>
                </a:tc>
                <a:extLst>
                  <a:ext uri="{0D108BD9-81ED-4DB2-BD59-A6C34878D82A}">
                    <a16:rowId xmlns:a16="http://schemas.microsoft.com/office/drawing/2014/main" val="2961251688"/>
                  </a:ext>
                </a:extLst>
              </a:tr>
              <a:tr h="1063476">
                <a:tc>
                  <a:txBody>
                    <a:bodyPr/>
                    <a:lstStyle/>
                    <a:p>
                      <a:pPr lvl="0" algn="ctr">
                        <a:lnSpc>
                          <a:spcPct val="100000"/>
                        </a:lnSpc>
                        <a:spcBef>
                          <a:spcPts val="0"/>
                        </a:spcBef>
                        <a:spcAft>
                          <a:spcPts val="0"/>
                        </a:spcAft>
                        <a:buNone/>
                      </a:pPr>
                      <a:r>
                        <a:rPr lang="en-US" sz="1400" b="1" i="0" u="sng" strike="noStrike" kern="1200" noProof="0">
                          <a:solidFill>
                            <a:schemeClr val="accent5"/>
                          </a:solidFill>
                          <a:effectLst/>
                          <a:latin typeface="Calibri"/>
                          <a:ea typeface="Calibri"/>
                          <a:cs typeface="Calibri"/>
                        </a:rPr>
                        <a:t>Electric or Low-Emitting Ferry Pilot Program</a:t>
                      </a:r>
                      <a:endParaRPr lang="en-US" b="1" u="sng"/>
                    </a:p>
                  </a:txBody>
                  <a:tcPr anchor="ctr"/>
                </a:tc>
                <a:tc>
                  <a:txBody>
                    <a:bodyPr/>
                    <a:lstStyle/>
                    <a:p>
                      <a:pPr lvl="0" algn="ctr">
                        <a:lnSpc>
                          <a:spcPct val="100000"/>
                        </a:lnSpc>
                        <a:spcBef>
                          <a:spcPts val="0"/>
                        </a:spcBef>
                        <a:spcAft>
                          <a:spcPts val="0"/>
                        </a:spcAft>
                        <a:buNone/>
                      </a:pPr>
                      <a:r>
                        <a:rPr lang="en-US" sz="1400"/>
                        <a:t>State and local governments, federally recognized tribes and others.</a:t>
                      </a:r>
                    </a:p>
                  </a:txBody>
                  <a:tcPr anchor="ctr"/>
                </a:tc>
                <a:tc>
                  <a:txBody>
                    <a:bodyPr/>
                    <a:lstStyle/>
                    <a:p>
                      <a:pPr lvl="0" algn="ctr">
                        <a:lnSpc>
                          <a:spcPct val="100000"/>
                        </a:lnSpc>
                        <a:spcBef>
                          <a:spcPts val="0"/>
                        </a:spcBef>
                        <a:spcAft>
                          <a:spcPts val="0"/>
                        </a:spcAft>
                        <a:buNone/>
                      </a:pPr>
                      <a:r>
                        <a:rPr lang="en-US" sz="1400" b="0">
                          <a:solidFill>
                            <a:schemeClr val="tx1"/>
                          </a:solidFill>
                          <a:latin typeface="Calibri"/>
                          <a:ea typeface="Calibri"/>
                          <a:cs typeface="Calibri"/>
                        </a:rPr>
                        <a:t>None listed</a:t>
                      </a:r>
                    </a:p>
                  </a:txBody>
                  <a:tcPr anchor="ctr"/>
                </a:tc>
                <a:tc>
                  <a:txBody>
                    <a:bodyPr/>
                    <a:lstStyle/>
                    <a:p>
                      <a:pPr marL="0" lvl="0" indent="0" algn="ctr">
                        <a:lnSpc>
                          <a:spcPct val="100000"/>
                        </a:lnSpc>
                        <a:buNone/>
                      </a:pPr>
                      <a:r>
                        <a:rPr lang="en-US" sz="1400" b="0" i="0" u="none" strike="noStrike" baseline="0" noProof="0">
                          <a:solidFill>
                            <a:schemeClr val="tx1"/>
                          </a:solidFill>
                        </a:rPr>
                        <a:t>5/11/2026</a:t>
                      </a:r>
                    </a:p>
                  </a:txBody>
                  <a:tcPr anchor="ctr"/>
                </a:tc>
                <a:extLst>
                  <a:ext uri="{0D108BD9-81ED-4DB2-BD59-A6C34878D82A}">
                    <a16:rowId xmlns:a16="http://schemas.microsoft.com/office/drawing/2014/main" val="2185096843"/>
                  </a:ext>
                </a:extLst>
              </a:tr>
              <a:tr h="106347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strike="noStrike" kern="1200" noProof="0">
                          <a:solidFill>
                            <a:schemeClr val="accent5"/>
                          </a:solidFill>
                          <a:effectLst/>
                        </a:rPr>
                        <a:t>Passenger Ferry Grant Program</a:t>
                      </a:r>
                      <a:endParaRPr lang="en-US" sz="1400" b="1" u="sng" strike="noStrike" kern="1200">
                        <a:solidFill>
                          <a:schemeClr val="accent5"/>
                        </a:solidFill>
                        <a:effectLst/>
                        <a:latin typeface="+mn-lt"/>
                        <a:ea typeface="Calibri"/>
                        <a:cs typeface="Calibri"/>
                      </a:endParaRPr>
                    </a:p>
                  </a:txBody>
                  <a:tcPr anchor="ctr"/>
                </a:tc>
                <a:tc>
                  <a:txBody>
                    <a:bodyPr/>
                    <a:lstStyle/>
                    <a:p>
                      <a:pPr lvl="0" algn="ctr">
                        <a:lnSpc>
                          <a:spcPct val="100000"/>
                        </a:lnSpc>
                        <a:spcBef>
                          <a:spcPts val="0"/>
                        </a:spcBef>
                        <a:spcAft>
                          <a:spcPts val="0"/>
                        </a:spcAft>
                        <a:buNone/>
                      </a:pPr>
                      <a:r>
                        <a:rPr lang="en-US" sz="1400" b="0" i="0" u="none" strike="noStrike" noProof="0">
                          <a:solidFill>
                            <a:schemeClr val="tx1"/>
                          </a:solidFill>
                          <a:latin typeface="+mn-lt"/>
                          <a:ea typeface="Calibri"/>
                          <a:cs typeface="Calibri"/>
                        </a:rPr>
                        <a:t>State, local governments, federally recognized tribes, and more.</a:t>
                      </a:r>
                      <a:endParaRPr lang="en-US" sz="1400" b="0" i="0" u="none" strike="noStrike" noProof="0">
                        <a:solidFill>
                          <a:schemeClr val="tx1"/>
                        </a:solidFill>
                        <a:latin typeface="Calibri"/>
                        <a:ea typeface="Calibri"/>
                        <a:cs typeface="Calibri"/>
                      </a:endParaRPr>
                    </a:p>
                  </a:txBody>
                  <a:tcPr anchor="ctr"/>
                </a:tc>
                <a:tc>
                  <a:txBody>
                    <a:bodyPr/>
                    <a:lstStyle/>
                    <a:p>
                      <a:pPr lvl="0" algn="ctr">
                        <a:lnSpc>
                          <a:spcPct val="100000"/>
                        </a:lnSpc>
                        <a:spcBef>
                          <a:spcPts val="0"/>
                        </a:spcBef>
                        <a:spcAft>
                          <a:spcPts val="0"/>
                        </a:spcAft>
                        <a:buNone/>
                      </a:pPr>
                      <a:r>
                        <a:rPr lang="en-US" sz="1400" b="0">
                          <a:solidFill>
                            <a:schemeClr val="tx1"/>
                          </a:solidFill>
                          <a:latin typeface="Calibri"/>
                          <a:ea typeface="Calibri"/>
                          <a:cs typeface="Calibri"/>
                        </a:rPr>
                        <a:t>Not listed</a:t>
                      </a:r>
                    </a:p>
                  </a:txBody>
                  <a:tcPr anchor="ctr"/>
                </a:tc>
                <a:tc>
                  <a:txBody>
                    <a:bodyPr/>
                    <a:lstStyle/>
                    <a:p>
                      <a:pPr marL="0" lvl="0" indent="0" algn="ctr">
                        <a:lnSpc>
                          <a:spcPct val="100000"/>
                        </a:lnSpc>
                        <a:buNone/>
                      </a:pPr>
                      <a:r>
                        <a:rPr lang="en-US" sz="1400"/>
                        <a:t>5/11/2026</a:t>
                      </a:r>
                    </a:p>
                  </a:txBody>
                  <a:tcPr anchor="ctr"/>
                </a:tc>
                <a:extLst>
                  <a:ext uri="{0D108BD9-81ED-4DB2-BD59-A6C34878D82A}">
                    <a16:rowId xmlns:a16="http://schemas.microsoft.com/office/drawing/2014/main" val="1591108051"/>
                  </a:ext>
                </a:extLst>
              </a:tr>
            </a:tbl>
          </a:graphicData>
        </a:graphic>
      </p:graphicFrame>
      <p:sp>
        <p:nvSpPr>
          <p:cNvPr id="6" name="TextBox 5">
            <a:extLst>
              <a:ext uri="{FF2B5EF4-FFF2-40B4-BE49-F238E27FC236}">
                <a16:creationId xmlns:a16="http://schemas.microsoft.com/office/drawing/2014/main" id="{238D61C1-4528-DA7E-99B2-05ED7C6026C3}"/>
              </a:ext>
            </a:extLst>
          </p:cNvPr>
          <p:cNvSpPr txBox="1"/>
          <p:nvPr/>
        </p:nvSpPr>
        <p:spPr>
          <a:xfrm>
            <a:off x="516646" y="6232248"/>
            <a:ext cx="11544567" cy="302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100">
                <a:solidFill>
                  <a:prstClr val="black"/>
                </a:solidFill>
                <a:latin typeface="+mj-lt"/>
                <a:cs typeface="Segoe UI"/>
              </a:rPr>
              <a:t>*See FFIO’s monthly newsletter for the more open grants relevant to municipalities and tribes. To sign up, email </a:t>
            </a:r>
            <a:r>
              <a:rPr lang="en-US" sz="1100">
                <a:solidFill>
                  <a:srgbClr val="00558C"/>
                </a:solidFill>
                <a:latin typeface="+mj-lt"/>
                <a:cs typeface="Segoe UI"/>
                <a:hlinkClick r:id="rId3">
                  <a:extLst>
                    <a:ext uri="{A12FA001-AC4F-418D-AE19-62706E023703}">
                      <ahyp:hlinkClr xmlns:ahyp="http://schemas.microsoft.com/office/drawing/2018/hyperlinkcolor" val="tx"/>
                    </a:ext>
                  </a:extLst>
                </a:hlinkClick>
              </a:rPr>
              <a:t>fedfundsinfra@mass.gov</a:t>
            </a:r>
            <a:endParaRPr lang="en-US" sz="1100">
              <a:solidFill>
                <a:prstClr val="black"/>
              </a:solidFill>
              <a:latin typeface="+mj-lt"/>
              <a:ea typeface="Calibri"/>
              <a:cs typeface="Segoe UI"/>
            </a:endParaRPr>
          </a:p>
        </p:txBody>
      </p:sp>
    </p:spTree>
    <p:extLst>
      <p:ext uri="{BB962C8B-B14F-4D97-AF65-F5344CB8AC3E}">
        <p14:creationId xmlns:p14="http://schemas.microsoft.com/office/powerpoint/2010/main" val="3566413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6683B-21A9-8528-CE1F-014D192A0B84}"/>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C005380B-179E-CCF8-D2EC-BD0CC6946036}"/>
              </a:ext>
            </a:extLst>
          </p:cNvPr>
          <p:cNvSpPr txBox="1">
            <a:spLocks noGrp="1"/>
          </p:cNvSpPr>
          <p:nvPr>
            <p:ph type="title" idx="4294967295"/>
          </p:nvPr>
        </p:nvSpPr>
        <p:spPr>
          <a:xfrm>
            <a:off x="402439" y="345382"/>
            <a:ext cx="10828321" cy="4847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marL="0" indent="0" algn="l" defTabSz="914400" rtl="0" eaLnBrk="1" latinLnBrk="0" hangingPunct="1">
              <a:lnSpc>
                <a:spcPct val="90000"/>
              </a:lnSpc>
              <a:spcBef>
                <a:spcPct val="0"/>
              </a:spcBef>
              <a:spcAft>
                <a:spcPts val="0"/>
              </a:spcAft>
              <a:buNone/>
              <a:defRPr sz="3400" b="1" i="0" u="none" kern="1200" spc="0">
                <a:solidFill>
                  <a:schemeClr val="tx2">
                    <a:lumMod val="100000"/>
                  </a:schemeClr>
                </a:solidFill>
                <a:latin typeface="+mj-lt"/>
                <a:ea typeface="+mj-ea"/>
                <a:cs typeface="+mj-cs"/>
                <a:sym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prstClr val="white"/>
                </a:solidFill>
                <a:effectLst/>
                <a:uLnTx/>
                <a:uFillTx/>
                <a:latin typeface="Calibri" panose="020F0502020204030204"/>
                <a:ea typeface="+mj-ea"/>
                <a:cs typeface="Times New Roman"/>
                <a:sym typeface="+mj-lt"/>
              </a:rPr>
              <a:t>Recently Opened Federal Grants</a:t>
            </a:r>
            <a:endParaRPr kumimoji="0" lang="en-US" sz="3400" b="1" i="0" u="none" strike="noStrike" kern="1200" cap="none" spc="0" normalizeH="0" baseline="0" noProof="0">
              <a:ln>
                <a:noFill/>
              </a:ln>
              <a:solidFill>
                <a:prstClr val="white"/>
              </a:solidFill>
              <a:effectLst/>
              <a:uLnTx/>
              <a:uFillTx/>
              <a:latin typeface="Calibri" panose="020F0502020204030204"/>
              <a:ea typeface="+mj-ea"/>
              <a:cs typeface="+mj-cs"/>
              <a:sym typeface="+mj-lt"/>
            </a:endParaRPr>
          </a:p>
        </p:txBody>
      </p:sp>
      <p:sp>
        <p:nvSpPr>
          <p:cNvPr id="44" name="TextBox 43">
            <a:extLst>
              <a:ext uri="{FF2B5EF4-FFF2-40B4-BE49-F238E27FC236}">
                <a16:creationId xmlns:a16="http://schemas.microsoft.com/office/drawing/2014/main" id="{4FD4C003-F6D7-DD88-F289-8922A1975036}"/>
              </a:ext>
              <a:ext uri="{C183D7F6-B498-43B3-948B-1728B52AA6E4}">
                <adec:decorative xmlns:adec="http://schemas.microsoft.com/office/drawing/2017/decorative" val="1"/>
              </a:ext>
            </a:extLst>
          </p:cNvPr>
          <p:cNvSpPr txBox="1"/>
          <p:nvPr/>
        </p:nvSpPr>
        <p:spPr>
          <a:xfrm>
            <a:off x="9802950" y="6271532"/>
            <a:ext cx="0" cy="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575757"/>
              </a:solidFill>
              <a:effectLst/>
              <a:uLnTx/>
              <a:uFillTx/>
              <a:latin typeface="Calibri" panose="020F0502020204030204"/>
              <a:ea typeface="+mn-ea"/>
              <a:cs typeface="+mn-cs"/>
            </a:endParaRPr>
          </a:p>
        </p:txBody>
      </p:sp>
      <p:graphicFrame>
        <p:nvGraphicFramePr>
          <p:cNvPr id="5" name="Content Placeholder 5">
            <a:extLst>
              <a:ext uri="{FF2B5EF4-FFF2-40B4-BE49-F238E27FC236}">
                <a16:creationId xmlns:a16="http://schemas.microsoft.com/office/drawing/2014/main" id="{0E5F1218-7868-3797-6D34-75473DF13BDD}"/>
              </a:ext>
            </a:extLst>
          </p:cNvPr>
          <p:cNvGraphicFramePr>
            <a:graphicFrameLocks/>
          </p:cNvGraphicFramePr>
          <p:nvPr>
            <p:extLst>
              <p:ext uri="{D42A27DB-BD31-4B8C-83A1-F6EECF244321}">
                <p14:modId xmlns:p14="http://schemas.microsoft.com/office/powerpoint/2010/main" val="2778475805"/>
              </p:ext>
            </p:extLst>
          </p:nvPr>
        </p:nvGraphicFramePr>
        <p:xfrm>
          <a:off x="517584" y="1308339"/>
          <a:ext cx="11251389" cy="4176548"/>
        </p:xfrm>
        <a:graphic>
          <a:graphicData uri="http://schemas.openxmlformats.org/drawingml/2006/table">
            <a:tbl>
              <a:tblPr firstRow="1" bandRow="1">
                <a:tableStyleId>{5C22544A-7EE6-4342-B048-85BDC9FD1C3A}</a:tableStyleId>
              </a:tblPr>
              <a:tblGrid>
                <a:gridCol w="3992492">
                  <a:extLst>
                    <a:ext uri="{9D8B030D-6E8A-4147-A177-3AD203B41FA5}">
                      <a16:colId xmlns:a16="http://schemas.microsoft.com/office/drawing/2014/main" val="1434439961"/>
                    </a:ext>
                  </a:extLst>
                </a:gridCol>
                <a:gridCol w="3210997">
                  <a:extLst>
                    <a:ext uri="{9D8B030D-6E8A-4147-A177-3AD203B41FA5}">
                      <a16:colId xmlns:a16="http://schemas.microsoft.com/office/drawing/2014/main" val="2422528130"/>
                    </a:ext>
                  </a:extLst>
                </a:gridCol>
                <a:gridCol w="2035678">
                  <a:extLst>
                    <a:ext uri="{9D8B030D-6E8A-4147-A177-3AD203B41FA5}">
                      <a16:colId xmlns:a16="http://schemas.microsoft.com/office/drawing/2014/main" val="649423846"/>
                    </a:ext>
                  </a:extLst>
                </a:gridCol>
                <a:gridCol w="2012222">
                  <a:extLst>
                    <a:ext uri="{9D8B030D-6E8A-4147-A177-3AD203B41FA5}">
                      <a16:colId xmlns:a16="http://schemas.microsoft.com/office/drawing/2014/main" val="2914649782"/>
                    </a:ext>
                  </a:extLst>
                </a:gridCol>
              </a:tblGrid>
              <a:tr h="181964">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Grant Name</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Eligibility</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Max Award</a:t>
                      </a:r>
                    </a:p>
                  </a:txBody>
                  <a:tcPr/>
                </a:tc>
                <a:tc>
                  <a:txBody>
                    <a:bodyPr/>
                    <a:lstStyle/>
                    <a:p>
                      <a:pPr algn="ctr"/>
                      <a:r>
                        <a:rPr lang="en-US">
                          <a:solidFill>
                            <a:schemeClr val="tx1"/>
                          </a:solidFill>
                          <a:latin typeface="Calibri" panose="020F0502020204030204" pitchFamily="34" charset="0"/>
                          <a:ea typeface="Calibri" panose="020F0502020204030204" pitchFamily="34" charset="0"/>
                          <a:cs typeface="Calibri" panose="020F0502020204030204" pitchFamily="34" charset="0"/>
                        </a:rPr>
                        <a:t>Deadline</a:t>
                      </a:r>
                    </a:p>
                  </a:txBody>
                  <a:tcPr/>
                </a:tc>
                <a:extLst>
                  <a:ext uri="{0D108BD9-81ED-4DB2-BD59-A6C34878D82A}">
                    <a16:rowId xmlns:a16="http://schemas.microsoft.com/office/drawing/2014/main" val="1212762885"/>
                  </a:ext>
                </a:extLst>
              </a:tr>
              <a:tr h="952697">
                <a:tc>
                  <a:txBody>
                    <a:bodyPr/>
                    <a:lstStyle/>
                    <a:p>
                      <a:pPr lvl="0" algn="ctr">
                        <a:lnSpc>
                          <a:spcPct val="100000"/>
                        </a:lnSpc>
                        <a:spcBef>
                          <a:spcPts val="0"/>
                        </a:spcBef>
                        <a:spcAft>
                          <a:spcPts val="0"/>
                        </a:spcAft>
                        <a:buNone/>
                      </a:pPr>
                      <a:r>
                        <a:rPr lang="en-US" sz="1400" b="1" i="0" u="sng" strike="noStrike" kern="1200" noProof="0">
                          <a:solidFill>
                            <a:schemeClr val="accent5"/>
                          </a:solidFill>
                          <a:effectLst/>
                        </a:rPr>
                        <a:t>Partners for Fish and Wildlife</a:t>
                      </a:r>
                      <a:endParaRPr lang="en-US" sz="1400" b="1" u="sng" strike="noStrike" kern="1200">
                        <a:solidFill>
                          <a:schemeClr val="accent5"/>
                        </a:solidFill>
                        <a:effectLst/>
                        <a:latin typeface="Calibri"/>
                        <a:ea typeface="Calibri"/>
                        <a:cs typeface="Calibri"/>
                      </a:endParaRPr>
                    </a:p>
                  </a:txBody>
                  <a:tcPr anchor="ctr"/>
                </a:tc>
                <a:tc>
                  <a:txBody>
                    <a:bodyPr/>
                    <a:lstStyle/>
                    <a:p>
                      <a:pPr lvl="0" algn="ctr">
                        <a:lnSpc>
                          <a:spcPct val="100000"/>
                        </a:lnSpc>
                        <a:spcBef>
                          <a:spcPts val="0"/>
                        </a:spcBef>
                        <a:spcAft>
                          <a:spcPts val="0"/>
                        </a:spcAft>
                        <a:buNone/>
                      </a:pPr>
                      <a:r>
                        <a:rPr lang="en-US" sz="1400">
                          <a:effectLst/>
                          <a:latin typeface="+mn-lt"/>
                        </a:rPr>
                        <a:t>Local governments, private higher education institutions, tribes, and more.</a:t>
                      </a:r>
                      <a:endParaRPr lang="en-US" sz="1400" strike="noStrike">
                        <a:latin typeface="+mn-lt"/>
                      </a:endParaRPr>
                    </a:p>
                  </a:txBody>
                  <a:tcPr/>
                </a:tc>
                <a:tc>
                  <a:txBody>
                    <a:bodyPr/>
                    <a:lstStyle/>
                    <a:p>
                      <a:pPr lvl="0" algn="ctr">
                        <a:lnSpc>
                          <a:spcPct val="100000"/>
                        </a:lnSpc>
                        <a:spcBef>
                          <a:spcPts val="0"/>
                        </a:spcBef>
                        <a:spcAft>
                          <a:spcPts val="0"/>
                        </a:spcAft>
                        <a:buNone/>
                      </a:pPr>
                      <a:r>
                        <a:rPr lang="en-US" sz="1400" b="0" strike="noStrike">
                          <a:solidFill>
                            <a:schemeClr val="tx1"/>
                          </a:solidFill>
                          <a:latin typeface="Calibri"/>
                          <a:ea typeface="Calibri"/>
                          <a:cs typeface="Calibri"/>
                        </a:rPr>
                        <a:t>$750k</a:t>
                      </a:r>
                    </a:p>
                  </a:txBody>
                  <a:tcPr anchor="ctr"/>
                </a:tc>
                <a:tc>
                  <a:txBody>
                    <a:bodyPr/>
                    <a:lstStyle/>
                    <a:p>
                      <a:pPr marL="0" lvl="0" indent="0" algn="ctr">
                        <a:lnSpc>
                          <a:spcPct val="100000"/>
                        </a:lnSpc>
                        <a:buNone/>
                      </a:pPr>
                      <a:r>
                        <a:rPr lang="en-US" sz="1400" b="0" i="0" u="none" strike="noStrike" baseline="0" noProof="0">
                          <a:solidFill>
                            <a:schemeClr val="tx1"/>
                          </a:solidFill>
                          <a:latin typeface="Calibri"/>
                          <a:ea typeface="Calibri"/>
                          <a:cs typeface="Calibri"/>
                        </a:rPr>
                        <a:t>9/30/2026</a:t>
                      </a:r>
                    </a:p>
                  </a:txBody>
                  <a:tcPr anchor="ctr"/>
                </a:tc>
                <a:extLst>
                  <a:ext uri="{0D108BD9-81ED-4DB2-BD59-A6C34878D82A}">
                    <a16:rowId xmlns:a16="http://schemas.microsoft.com/office/drawing/2014/main" val="2842338665"/>
                  </a:ext>
                </a:extLst>
              </a:tr>
              <a:tr h="952697">
                <a:tc>
                  <a:txBody>
                    <a:bodyPr/>
                    <a:lstStyle/>
                    <a:p>
                      <a:pPr lvl="0" algn="ctr">
                        <a:lnSpc>
                          <a:spcPct val="100000"/>
                        </a:lnSpc>
                        <a:spcBef>
                          <a:spcPts val="0"/>
                        </a:spcBef>
                        <a:spcAft>
                          <a:spcPts val="0"/>
                        </a:spcAft>
                        <a:buNone/>
                      </a:pPr>
                      <a:endParaRPr lang="en-US" sz="1400" b="1" u="sng" kern="1200" noProof="0">
                        <a:solidFill>
                          <a:schemeClr val="accent5"/>
                        </a:solidFill>
                        <a:effectLst/>
                        <a:latin typeface="Calibri"/>
                        <a:ea typeface="Calibri"/>
                        <a:cs typeface="Calibri"/>
                      </a:endParaRPr>
                    </a:p>
                    <a:p>
                      <a:pPr lvl="0" algn="ctr">
                        <a:lnSpc>
                          <a:spcPct val="100000"/>
                        </a:lnSpc>
                        <a:spcBef>
                          <a:spcPts val="0"/>
                        </a:spcBef>
                        <a:spcAft>
                          <a:spcPts val="0"/>
                        </a:spcAft>
                        <a:buNone/>
                      </a:pPr>
                      <a:r>
                        <a:rPr lang="en-US" sz="1400" b="1" u="sng" kern="1200" noProof="0">
                          <a:solidFill>
                            <a:schemeClr val="accent5"/>
                          </a:solidFill>
                          <a:effectLst/>
                          <a:latin typeface="Calibri"/>
                          <a:ea typeface="Calibri"/>
                          <a:cs typeface="Calibri"/>
                        </a:rPr>
                        <a:t>Rural Law Enforcement Violent Crime Reduction Initiative</a:t>
                      </a:r>
                      <a:endParaRPr lang="en-US" sz="1400" b="1" u="sng" kern="1200">
                        <a:solidFill>
                          <a:schemeClr val="accent5"/>
                        </a:solidFill>
                        <a:effectLst/>
                        <a:latin typeface="Calibri"/>
                        <a:ea typeface="Calibri"/>
                        <a:cs typeface="Calibri"/>
                      </a:endParaRPr>
                    </a:p>
                  </a:txBody>
                  <a:tcPr anchor="ctr"/>
                </a:tc>
                <a:tc>
                  <a:txBody>
                    <a:bodyPr/>
                    <a:lstStyle/>
                    <a:p>
                      <a:pPr lvl="0" algn="ctr">
                        <a:lnSpc>
                          <a:spcPct val="100000"/>
                        </a:lnSpc>
                        <a:spcBef>
                          <a:spcPts val="0"/>
                        </a:spcBef>
                        <a:spcAft>
                          <a:spcPts val="0"/>
                        </a:spcAft>
                        <a:buNone/>
                      </a:pPr>
                      <a:r>
                        <a:rPr lang="en-US" sz="1400" b="0" i="0" u="none" strike="noStrike" noProof="0">
                          <a:solidFill>
                            <a:schemeClr val="tx1"/>
                          </a:solidFill>
                        </a:rPr>
                        <a:t>Units of local government</a:t>
                      </a:r>
                      <a:endParaRPr lang="en-US"/>
                    </a:p>
                  </a:txBody>
                  <a:tcPr/>
                </a:tc>
                <a:tc>
                  <a:txBody>
                    <a:bodyPr/>
                    <a:lstStyle/>
                    <a:p>
                      <a:pPr lvl="0" algn="ctr">
                        <a:lnSpc>
                          <a:spcPct val="100000"/>
                        </a:lnSpc>
                        <a:spcBef>
                          <a:spcPts val="0"/>
                        </a:spcBef>
                        <a:spcAft>
                          <a:spcPts val="0"/>
                        </a:spcAft>
                        <a:buNone/>
                      </a:pPr>
                      <a:r>
                        <a:rPr lang="en-US" sz="1400" b="0">
                          <a:solidFill>
                            <a:schemeClr val="tx1"/>
                          </a:solidFill>
                          <a:latin typeface="Calibri"/>
                          <a:ea typeface="Calibri"/>
                          <a:cs typeface="Calibri"/>
                        </a:rPr>
                        <a:t>$400k</a:t>
                      </a:r>
                    </a:p>
                  </a:txBody>
                  <a:tcPr anchor="ctr"/>
                </a:tc>
                <a:tc>
                  <a:txBody>
                    <a:bodyPr/>
                    <a:lstStyle/>
                    <a:p>
                      <a:pPr marL="0" lvl="0" indent="0" algn="ctr">
                        <a:lnSpc>
                          <a:spcPct val="100000"/>
                        </a:lnSpc>
                        <a:buNone/>
                      </a:pPr>
                      <a:r>
                        <a:rPr lang="en-US" sz="1400" b="0" i="0" u="none" strike="noStrike" baseline="0" noProof="0">
                          <a:solidFill>
                            <a:schemeClr val="tx1"/>
                          </a:solidFill>
                          <a:latin typeface="Calibri"/>
                          <a:ea typeface="Calibri"/>
                          <a:cs typeface="Calibri"/>
                        </a:rPr>
                        <a:t>5/27/2026</a:t>
                      </a:r>
                    </a:p>
                  </a:txBody>
                  <a:tcPr anchor="ctr"/>
                </a:tc>
                <a:extLst>
                  <a:ext uri="{0D108BD9-81ED-4DB2-BD59-A6C34878D82A}">
                    <a16:rowId xmlns:a16="http://schemas.microsoft.com/office/drawing/2014/main" val="3621427145"/>
                  </a:ext>
                </a:extLst>
              </a:tr>
              <a:tr h="952697">
                <a:tc>
                  <a:txBody>
                    <a:bodyPr/>
                    <a:lstStyle/>
                    <a:p>
                      <a:pPr lvl="0" algn="ctr">
                        <a:lnSpc>
                          <a:spcPct val="100000"/>
                        </a:lnSpc>
                        <a:spcBef>
                          <a:spcPts val="0"/>
                        </a:spcBef>
                        <a:spcAft>
                          <a:spcPts val="0"/>
                        </a:spcAft>
                        <a:buNone/>
                      </a:pPr>
                      <a:r>
                        <a:rPr lang="en-US" sz="1400" b="1" u="sng" kern="1200">
                          <a:solidFill>
                            <a:schemeClr val="accent5"/>
                          </a:solidFill>
                          <a:effectLst/>
                          <a:latin typeface="Calibri"/>
                          <a:ea typeface="Calibri"/>
                          <a:cs typeface="Calibri"/>
                        </a:rPr>
                        <a:t>De-escalation and Crisis Response Training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a:solidFill>
                            <a:schemeClr val="dk1"/>
                          </a:solidFill>
                          <a:effectLst/>
                          <a:latin typeface="+mn-lt"/>
                          <a:ea typeface="+mn-ea"/>
                          <a:cs typeface="+mn-cs"/>
                        </a:rPr>
                        <a:t> State and local governments, tribes, higher education and others.</a:t>
                      </a:r>
                    </a:p>
                    <a:p>
                      <a:pPr lvl="0" algn="ctr">
                        <a:lnSpc>
                          <a:spcPct val="100000"/>
                        </a:lnSpc>
                        <a:spcBef>
                          <a:spcPts val="0"/>
                        </a:spcBef>
                        <a:spcAft>
                          <a:spcPts val="0"/>
                        </a:spcAft>
                        <a:buNone/>
                      </a:pPr>
                      <a:endParaRPr lang="en-US"/>
                    </a:p>
                  </a:txBody>
                  <a:tcPr/>
                </a:tc>
                <a:tc>
                  <a:txBody>
                    <a:bodyPr/>
                    <a:lstStyle/>
                    <a:p>
                      <a:pPr lvl="0" algn="ctr">
                        <a:lnSpc>
                          <a:spcPct val="100000"/>
                        </a:lnSpc>
                        <a:spcBef>
                          <a:spcPts val="0"/>
                        </a:spcBef>
                        <a:spcAft>
                          <a:spcPts val="0"/>
                        </a:spcAft>
                        <a:buNone/>
                      </a:pPr>
                      <a:r>
                        <a:rPr lang="en-US" sz="1400" b="0">
                          <a:solidFill>
                            <a:schemeClr val="tx1"/>
                          </a:solidFill>
                          <a:latin typeface="Calibri"/>
                          <a:ea typeface="Calibri"/>
                          <a:cs typeface="Calibri"/>
                        </a:rPr>
                        <a:t>$700k</a:t>
                      </a:r>
                    </a:p>
                  </a:txBody>
                  <a:tcPr anchor="ctr"/>
                </a:tc>
                <a:tc>
                  <a:txBody>
                    <a:bodyPr/>
                    <a:lstStyle/>
                    <a:p>
                      <a:pPr marL="0" lvl="0" indent="0" algn="ctr">
                        <a:lnSpc>
                          <a:spcPct val="100000"/>
                        </a:lnSpc>
                        <a:buNone/>
                      </a:pPr>
                      <a:r>
                        <a:rPr lang="en-US" sz="1400" b="0" i="0" u="none" strike="noStrike" baseline="0" noProof="0">
                          <a:solidFill>
                            <a:schemeClr val="tx1"/>
                          </a:solidFill>
                          <a:latin typeface="Calibri"/>
                          <a:ea typeface="Calibri"/>
                          <a:cs typeface="Calibri"/>
                        </a:rPr>
                        <a:t>5/27/2026</a:t>
                      </a:r>
                    </a:p>
                  </a:txBody>
                  <a:tcPr anchor="ctr"/>
                </a:tc>
                <a:extLst>
                  <a:ext uri="{0D108BD9-81ED-4DB2-BD59-A6C34878D82A}">
                    <a16:rowId xmlns:a16="http://schemas.microsoft.com/office/drawing/2014/main" val="1431882096"/>
                  </a:ext>
                </a:extLst>
              </a:tr>
              <a:tr h="952697">
                <a:tc>
                  <a:txBody>
                    <a:bodyPr/>
                    <a:lstStyle/>
                    <a:p>
                      <a:pPr lvl="0" algn="ctr">
                        <a:lnSpc>
                          <a:spcPct val="100000"/>
                        </a:lnSpc>
                        <a:spcBef>
                          <a:spcPts val="0"/>
                        </a:spcBef>
                        <a:spcAft>
                          <a:spcPts val="0"/>
                        </a:spcAft>
                        <a:buNone/>
                      </a:pPr>
                      <a:endParaRPr lang="en-US" sz="1400" b="1" u="sng" kern="1200" noProof="0">
                        <a:solidFill>
                          <a:schemeClr val="accent5"/>
                        </a:solidFill>
                        <a:effectLst/>
                        <a:latin typeface="Calibri"/>
                        <a:ea typeface="Calibri"/>
                        <a:cs typeface="Calibri"/>
                      </a:endParaRPr>
                    </a:p>
                    <a:p>
                      <a:pPr lvl="0" algn="ctr">
                        <a:lnSpc>
                          <a:spcPct val="100000"/>
                        </a:lnSpc>
                        <a:spcBef>
                          <a:spcPts val="0"/>
                        </a:spcBef>
                        <a:spcAft>
                          <a:spcPts val="0"/>
                        </a:spcAft>
                        <a:buNone/>
                      </a:pPr>
                      <a:r>
                        <a:rPr lang="en-US" sz="1400" b="1" u="sng" kern="1200" noProof="0">
                          <a:solidFill>
                            <a:schemeClr val="accent5"/>
                          </a:solidFill>
                          <a:effectLst/>
                          <a:latin typeface="Calibri"/>
                          <a:ea typeface="Calibri"/>
                          <a:cs typeface="Calibri"/>
                        </a:rPr>
                        <a:t>Innovative Approaches to Literacy</a:t>
                      </a:r>
                      <a:endParaRPr lang="en-US" sz="1400" b="1" u="sng" kern="1200">
                        <a:solidFill>
                          <a:schemeClr val="accent5"/>
                        </a:solidFill>
                        <a:effectLst/>
                        <a:latin typeface="Calibri"/>
                        <a:ea typeface="Calibri"/>
                        <a:cs typeface="Calibri"/>
                      </a:endParaRPr>
                    </a:p>
                  </a:txBody>
                  <a:tcPr anchor="ctr"/>
                </a:tc>
                <a:tc>
                  <a:txBody>
                    <a:bodyPr/>
                    <a:lstStyle/>
                    <a:p>
                      <a:pPr lvl="0" algn="ctr">
                        <a:lnSpc>
                          <a:spcPct val="100000"/>
                        </a:lnSpc>
                        <a:spcBef>
                          <a:spcPts val="0"/>
                        </a:spcBef>
                        <a:spcAft>
                          <a:spcPts val="0"/>
                        </a:spcAft>
                        <a:buNone/>
                      </a:pPr>
                      <a:r>
                        <a:rPr lang="en-US" sz="1400" b="0" i="0" u="none" strike="noStrike" noProof="0">
                          <a:solidFill>
                            <a:schemeClr val="tx1"/>
                          </a:solidFill>
                        </a:rPr>
                        <a:t>Nonprofits, tribal governments and organizations, and independent school districts.</a:t>
                      </a:r>
                      <a:endParaRPr lang="en-US"/>
                    </a:p>
                  </a:txBody>
                  <a:tcPr/>
                </a:tc>
                <a:tc>
                  <a:txBody>
                    <a:bodyPr/>
                    <a:lstStyle/>
                    <a:p>
                      <a:pPr lvl="0" algn="ctr">
                        <a:lnSpc>
                          <a:spcPct val="100000"/>
                        </a:lnSpc>
                        <a:spcBef>
                          <a:spcPts val="0"/>
                        </a:spcBef>
                        <a:spcAft>
                          <a:spcPts val="0"/>
                        </a:spcAft>
                        <a:buNone/>
                      </a:pPr>
                      <a:r>
                        <a:rPr lang="en-US" sz="1400" b="0">
                          <a:solidFill>
                            <a:schemeClr val="tx1"/>
                          </a:solidFill>
                          <a:latin typeface="Calibri"/>
                          <a:ea typeface="Calibri"/>
                          <a:cs typeface="Calibri"/>
                        </a:rPr>
                        <a:t>None listed</a:t>
                      </a:r>
                    </a:p>
                  </a:txBody>
                  <a:tcPr anchor="ctr"/>
                </a:tc>
                <a:tc>
                  <a:txBody>
                    <a:bodyPr/>
                    <a:lstStyle/>
                    <a:p>
                      <a:pPr marL="0" lvl="0" indent="0" algn="ctr">
                        <a:lnSpc>
                          <a:spcPct val="100000"/>
                        </a:lnSpc>
                        <a:buNone/>
                      </a:pPr>
                      <a:r>
                        <a:rPr lang="en-US" sz="1400" b="0" i="0" u="none" strike="noStrike" baseline="0" noProof="0">
                          <a:solidFill>
                            <a:schemeClr val="tx1"/>
                          </a:solidFill>
                          <a:latin typeface="Calibri"/>
                          <a:ea typeface="Calibri"/>
                          <a:cs typeface="Calibri"/>
                        </a:rPr>
                        <a:t>6/09/2026</a:t>
                      </a:r>
                    </a:p>
                  </a:txBody>
                  <a:tcPr anchor="ctr"/>
                </a:tc>
                <a:extLst>
                  <a:ext uri="{0D108BD9-81ED-4DB2-BD59-A6C34878D82A}">
                    <a16:rowId xmlns:a16="http://schemas.microsoft.com/office/drawing/2014/main" val="543697760"/>
                  </a:ext>
                </a:extLst>
              </a:tr>
            </a:tbl>
          </a:graphicData>
        </a:graphic>
      </p:graphicFrame>
      <p:sp>
        <p:nvSpPr>
          <p:cNvPr id="6" name="TextBox 5">
            <a:extLst>
              <a:ext uri="{FF2B5EF4-FFF2-40B4-BE49-F238E27FC236}">
                <a16:creationId xmlns:a16="http://schemas.microsoft.com/office/drawing/2014/main" id="{0D1F3A34-F773-B180-03D4-C2BFC4695C34}"/>
              </a:ext>
            </a:extLst>
          </p:cNvPr>
          <p:cNvSpPr txBox="1"/>
          <p:nvPr/>
        </p:nvSpPr>
        <p:spPr>
          <a:xfrm>
            <a:off x="423027" y="5720910"/>
            <a:ext cx="11251389" cy="555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sz="1200">
                <a:solidFill>
                  <a:prstClr val="black"/>
                </a:solidFill>
                <a:latin typeface="+mj-lt"/>
                <a:cs typeface="Segoe UI"/>
              </a:rPr>
              <a:t>*See FFIO’s monthly newsletter for the more open grants relevant to municipalities and tribes. To sign up, email </a:t>
            </a:r>
            <a:r>
              <a:rPr lang="en-US" sz="1200">
                <a:solidFill>
                  <a:srgbClr val="00558C"/>
                </a:solidFill>
                <a:latin typeface="+mj-lt"/>
                <a:cs typeface="Segoe UI"/>
                <a:hlinkClick r:id="rId3">
                  <a:extLst>
                    <a:ext uri="{A12FA001-AC4F-418D-AE19-62706E023703}">
                      <ahyp:hlinkClr xmlns:ahyp="http://schemas.microsoft.com/office/drawing/2018/hyperlinkcolor" val="tx"/>
                    </a:ext>
                  </a:extLst>
                </a:hlinkClick>
              </a:rPr>
              <a:t>fedfundsinfra@mass.gov</a:t>
            </a:r>
            <a:r>
              <a:rPr lang="en-US" sz="1200">
                <a:solidFill>
                  <a:prstClr val="black"/>
                </a:solidFill>
                <a:latin typeface="+mj-lt"/>
                <a:cs typeface="Segoe UI"/>
              </a:rPr>
              <a:t>. See grants.gov for full list of open federal grant opportunities. </a:t>
            </a:r>
          </a:p>
        </p:txBody>
      </p:sp>
    </p:spTree>
    <p:extLst>
      <p:ext uri="{BB962C8B-B14F-4D97-AF65-F5344CB8AC3E}">
        <p14:creationId xmlns:p14="http://schemas.microsoft.com/office/powerpoint/2010/main" val="2561623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c0Y3TUtAWCEyVgouIKpJcw"/>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2_mRzxFn2ndc3EF2bQwTAw"/>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ts3_zEYHNMM.i9u1UIDlv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PqPnVO5tPQHBrguEcizxj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ZVQ2DWeAMXaWqP_Yswg2tw"/>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r4LL0l1R4du6IuOHm27Dw"/>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YzlV6MgwjgHHt3Jux.3How"/>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K297gJAX7uBE20QM2CDI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tA01o6bEDgEzpJZL6TiKGh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d6moBDbXqpfZrWvQ0eF7q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EqS4ZXSCT80CMpuhVSLvs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9oVUxidkXTkcaFBmN4UH0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Zcp78DyTKuYK0RoVRdtOu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9orhrDNns92i8GAiNGiTO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eUzdYKEkiSx7UbFHW3Dvn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a56gXZgMbD3Hhifkgaog9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4pk7SfZdhqGksTnYeijlX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JrQQirX1h9tNvKrB12aeT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lXDcbLvQ_O3eG3pQs8SQK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ShqmB8oMKGJ2Z1tPNoik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5Dmb.QtX0cefE3peKdMY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0xECdEVv3liOru1YNuY4R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fod8pcatJjsNG5GxFtrD2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WL4Ua_lei.ijPaO9v3tw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3TID_0JSrt6jrfaaNtdkI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8WT_BXsiDPIolonTpP0Zg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VtxuBgrlii3MLJbTNBgVw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MQABU8dNMhYZ3cFgO1bF5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FsQnssRPdsWArwmFLcLx2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ON3AhFq_sTCZ2pD5WL69L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96NFRb0xjQ3NueeVOW5gq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gek42uTJkqPB5_gbtORYc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PushTMARfdn4o5o13uRqe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w4OhNXgWJo0gY2TbFZgAY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bYivLEa_ieC9swT474FyL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14_E8mg3F4ndjktv6CTef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aoc.f3w60ZJRjWrS5n.Wg"/>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Oo6XMKahlfm6HDGKU0pOW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3.xml><?xml version="1.0" encoding="utf-8"?>
<a:theme xmlns:a="http://schemas.openxmlformats.org/drawingml/2006/main" name="Footer and Pagination">
  <a:themeElements>
    <a:clrScheme name="HR&amp;A 2022">
      <a:dk1>
        <a:srgbClr val="001427"/>
      </a:dk1>
      <a:lt1>
        <a:srgbClr val="FEFFFF"/>
      </a:lt1>
      <a:dk2>
        <a:srgbClr val="001427"/>
      </a:dk2>
      <a:lt2>
        <a:srgbClr val="B0D7FE"/>
      </a:lt2>
      <a:accent1>
        <a:srgbClr val="003D7A"/>
      </a:accent1>
      <a:accent2>
        <a:srgbClr val="156DE0"/>
      </a:accent2>
      <a:accent3>
        <a:srgbClr val="579AEF"/>
      </a:accent3>
      <a:accent4>
        <a:srgbClr val="F69645"/>
      </a:accent4>
      <a:accent5>
        <a:srgbClr val="0F9D58"/>
      </a:accent5>
      <a:accent6>
        <a:srgbClr val="AC157E"/>
      </a:accent6>
      <a:hlink>
        <a:srgbClr val="72FCD5"/>
      </a:hlink>
      <a:folHlink>
        <a:srgbClr val="EAEAEA"/>
      </a:folHlink>
    </a:clrScheme>
    <a:fontScheme name="HR&amp;A 2022">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amp;A PowerPoint Template 2022" id="{47A8BD77-F9DA-4DBF-BA3D-97A6BAABC386}" vid="{BA397A41-EE78-4351-89A4-6D6E2F79B7F9}"/>
    </a:ext>
  </a:extLst>
</a:theme>
</file>

<file path=ppt/theme/theme4.xml><?xml version="1.0" encoding="utf-8"?>
<a:theme xmlns:a="http://schemas.openxmlformats.org/drawingml/2006/main" name="1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5.xml><?xml version="1.0" encoding="utf-8"?>
<a:theme xmlns:a="http://schemas.openxmlformats.org/drawingml/2006/main" name="2_MBTA Grid 16:9">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269E"/>
        </a:solidFill>
        <a:ln w="9525" cap="rnd" cmpd="sng" algn="ctr">
          <a:solidFill>
            <a:srgbClr val="00269E"/>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chemeClr val="tx1">
              <a:lumMod val="60000"/>
              <a:lumOff val="40000"/>
            </a:schemeClr>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575757"/>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MassDO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sDOT Theme" id="{8C841E2C-D113-4A07-8750-B878236504B5}" vid="{760B4F15-3A7B-4AEF-82C0-11FA9FAF66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267D306CC2AB9439580D8D9E7721135" ma:contentTypeVersion="14" ma:contentTypeDescription="Create a new document." ma:contentTypeScope="" ma:versionID="56097def9ffab4bc28db3b85ce81514e">
  <xsd:schema xmlns:xsd="http://www.w3.org/2001/XMLSchema" xmlns:xs="http://www.w3.org/2001/XMLSchema" xmlns:p="http://schemas.microsoft.com/office/2006/metadata/properties" xmlns:ns2="bca20fd0-1d1f-44ac-8486-0fcbd3ca37a4" xmlns:ns3="2d5013aa-fb15-41bb-bd6f-83b72aea7b34" targetNamespace="http://schemas.microsoft.com/office/2006/metadata/properties" ma:root="true" ma:fieldsID="06980b2ebd4f6e0d037f4e84db51b4c1" ns2:_="" ns3:_="">
    <xsd:import namespace="bca20fd0-1d1f-44ac-8486-0fcbd3ca37a4"/>
    <xsd:import namespace="2d5013aa-fb15-41bb-bd6f-83b72aea7b3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a20fd0-1d1f-44ac-8486-0fcbd3ca3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5013aa-fb15-41bb-bd6f-83b72aea7b3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7debb64-58ec-418c-bee6-31f5618343a5}" ma:internalName="TaxCatchAll" ma:showField="CatchAllData" ma:web="2d5013aa-fb15-41bb-bd6f-83b72aea7b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ca20fd0-1d1f-44ac-8486-0fcbd3ca37a4">
      <Terms xmlns="http://schemas.microsoft.com/office/infopath/2007/PartnerControls"/>
    </lcf76f155ced4ddcb4097134ff3c332f>
    <TaxCatchAll xmlns="2d5013aa-fb15-41bb-bd6f-83b72aea7b34" xsi:nil="true"/>
  </documentManagement>
</p:properties>
</file>

<file path=customXml/itemProps1.xml><?xml version="1.0" encoding="utf-8"?>
<ds:datastoreItem xmlns:ds="http://schemas.openxmlformats.org/officeDocument/2006/customXml" ds:itemID="{84BF5BD5-C806-4686-BEE8-D4B3C6C86946}">
  <ds:schemaRefs>
    <ds:schemaRef ds:uri="http://schemas.microsoft.com/sharepoint/v3/contenttype/forms"/>
  </ds:schemaRefs>
</ds:datastoreItem>
</file>

<file path=customXml/itemProps2.xml><?xml version="1.0" encoding="utf-8"?>
<ds:datastoreItem xmlns:ds="http://schemas.openxmlformats.org/officeDocument/2006/customXml" ds:itemID="{09204C04-2889-4F6A-BD30-48F93FB6786B}">
  <ds:schemaRefs>
    <ds:schemaRef ds:uri="2d5013aa-fb15-41bb-bd6f-83b72aea7b34"/>
    <ds:schemaRef ds:uri="bca20fd0-1d1f-44ac-8486-0fcbd3ca37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C4EC2E-54C7-4E19-9DE4-1A33821A68C3}">
  <ds:schemaRefs>
    <ds:schemaRef ds:uri="2d5013aa-fb15-41bb-bd6f-83b72aea7b34"/>
    <ds:schemaRef ds:uri="bca20fd0-1d1f-44ac-8486-0fcbd3ca37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0</TotalTime>
  <Words>2016</Words>
  <Application>Microsoft Office PowerPoint</Application>
  <PresentationFormat>Widescreen</PresentationFormat>
  <Paragraphs>328</Paragraphs>
  <Slides>35</Slides>
  <Notes>11</Notes>
  <HiddenSlides>0</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35</vt:i4>
      </vt:variant>
    </vt:vector>
  </HeadingPairs>
  <TitlesOfParts>
    <vt:vector size="58" baseType="lpstr">
      <vt:lpstr>Aptos</vt:lpstr>
      <vt:lpstr>Arial</vt:lpstr>
      <vt:lpstr>Arial,Sans-Serif</vt:lpstr>
      <vt:lpstr>Calibri</vt:lpstr>
      <vt:lpstr>Calibri Light</vt:lpstr>
      <vt:lpstr>ITCErasStd-Demi</vt:lpstr>
      <vt:lpstr>Lato</vt:lpstr>
      <vt:lpstr>Montserrat</vt:lpstr>
      <vt:lpstr>Open Sans</vt:lpstr>
      <vt:lpstr>Poppins</vt:lpstr>
      <vt:lpstr>Times New Roman</vt:lpstr>
      <vt:lpstr>Trebuchet MS</vt:lpstr>
      <vt:lpstr>Tw Cen MT</vt:lpstr>
      <vt:lpstr>Wingdings</vt:lpstr>
      <vt:lpstr>1_office theme</vt:lpstr>
      <vt:lpstr>1_MBTA Grid 16:9</vt:lpstr>
      <vt:lpstr>Footer and Pagination</vt:lpstr>
      <vt:lpstr>1_MBTA Grid 16:9</vt:lpstr>
      <vt:lpstr>2_MBTA Grid 16:9</vt:lpstr>
      <vt:lpstr>Office Theme</vt:lpstr>
      <vt:lpstr>2_Office Theme</vt:lpstr>
      <vt:lpstr>MassDOT Theme</vt:lpstr>
      <vt:lpstr>think-cell Slide</vt:lpstr>
      <vt:lpstr>Massachusetts Federal Funds Partnership</vt:lpstr>
      <vt:lpstr>Agenda</vt:lpstr>
      <vt:lpstr>FFIO Updates</vt:lpstr>
      <vt:lpstr>The Municipal and Tribal Technical Assistance (MTTA) Program Round 2 Awards:</vt:lpstr>
      <vt:lpstr>Mass.gov/FedImpact</vt:lpstr>
      <vt:lpstr>Get in touch with FFIO</vt:lpstr>
      <vt:lpstr>Open Funding Opportunities</vt:lpstr>
      <vt:lpstr>Recently Opened Federal Grants</vt:lpstr>
      <vt:lpstr>Recently Opened Federal Grants</vt:lpstr>
      <vt:lpstr>FY25 Safe Streets and Roads for All (SS4A) Funding Opportunity: Information for Massachusetts Municipalities   Derek Krevat, MassDOT Office of Transportation Planning  April 28, 2026 </vt:lpstr>
      <vt:lpstr>What is SS4A?</vt:lpstr>
      <vt:lpstr>What Types of Grants are Available?</vt:lpstr>
      <vt:lpstr>Who is Eligible to Apply?</vt:lpstr>
      <vt:lpstr>FY 2026 Funding Round</vt:lpstr>
      <vt:lpstr>How to Apply and Where to Find More Information</vt:lpstr>
      <vt:lpstr>Contact Info </vt:lpstr>
      <vt:lpstr>FEMA Hazard Mitigation Assistance</vt:lpstr>
      <vt:lpstr>What is Hazard Mitigation?</vt:lpstr>
      <vt:lpstr>Building Resilient Infrastructure and Communities (BRIC)</vt:lpstr>
      <vt:lpstr>Eligible Activities (Project Types) (See 2025 HMA Program and Policy Guide for full list)</vt:lpstr>
      <vt:lpstr>HMA Project Requirements</vt:lpstr>
      <vt:lpstr>What is a Benefit Cost Analysis (BCA) ?</vt:lpstr>
      <vt:lpstr>What you need to know about FEMA Hazard Mitigation Grants:</vt:lpstr>
      <vt:lpstr>Culvert Upgrade: Merrimac</vt:lpstr>
      <vt:lpstr>Bank Stabilization: Leominster</vt:lpstr>
      <vt:lpstr>Shelter Microgrid: Chappaquiddick</vt:lpstr>
      <vt:lpstr>Generators: Greenfield</vt:lpstr>
      <vt:lpstr>Flood Resiliency Retrofit: Hull</vt:lpstr>
      <vt:lpstr>Non-Federal Cost Share</vt:lpstr>
      <vt:lpstr>BRIC FY24 / FY25 Application Timeline</vt:lpstr>
      <vt:lpstr>Technical Assistance Available</vt:lpstr>
      <vt:lpstr>Helpful Links:</vt:lpstr>
      <vt:lpstr>MEMA Hazard Mitigation Website</vt:lpstr>
      <vt:lpstr>Q&amp;A</vt:lpstr>
      <vt:lpstr>Federal Funds Partnership Meeting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Massachusetts Federal Funds Partnership</dc:title>
  <dc:creator>Strain, Mallory (A&amp;F)</dc:creator>
  <cp:lastModifiedBy>Fritz, Samuel B. (A&amp;F)</cp:lastModifiedBy>
  <cp:revision>1</cp:revision>
  <dcterms:created xsi:type="dcterms:W3CDTF">2025-10-27T16:23:20Z</dcterms:created>
  <dcterms:modified xsi:type="dcterms:W3CDTF">2026-05-05T19:11:45Z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0x0101005267D306CC2AB9439580D8D9E7721135</vt:lpwstr>
  </property>
  <property fmtid="{D5CDD505-2E9C-101B-9397-08002B2CF9AE}" pid="3" name="MediaServiceImageTags">
    <vt:lpwstr/>
  </property>
</Properties>
</file>