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749" r:id="rId5"/>
    <p:sldId id="1288" r:id="rId6"/>
    <p:sldId id="1299" r:id="rId7"/>
    <p:sldId id="1181" r:id="rId8"/>
    <p:sldId id="1274" r:id="rId9"/>
    <p:sldId id="1294" r:id="rId10"/>
    <p:sldId id="1242" r:id="rId11"/>
    <p:sldId id="1298" r:id="rId12"/>
    <p:sldId id="1276" r:id="rId13"/>
    <p:sldId id="1280" r:id="rId14"/>
    <p:sldId id="1278" r:id="rId15"/>
    <p:sldId id="1279" r:id="rId16"/>
  </p:sldIdLst>
  <p:sldSz cx="8961438" cy="6721475"/>
  <p:notesSz cx="7010400" cy="92964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6">
          <p15:clr>
            <a:srgbClr val="A4A3A4"/>
          </p15:clr>
        </p15:guide>
        <p15:guide id="2" pos="2953">
          <p15:clr>
            <a:srgbClr val="A4A3A4"/>
          </p15:clr>
        </p15:guide>
        <p15:guide id="3" orient="horz" pos="32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24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3100">
          <p15:clr>
            <a:srgbClr val="A4A3A4"/>
          </p15:clr>
        </p15:guide>
        <p15:guide id="6" orient="horz" pos="2909">
          <p15:clr>
            <a:srgbClr val="A4A3A4"/>
          </p15:clr>
        </p15:guide>
        <p15:guide id="7" orient="horz" pos="3140">
          <p15:clr>
            <a:srgbClr val="A4A3A4"/>
          </p15:clr>
        </p15:guide>
        <p15:guide id="8" orient="horz" pos="2947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08909C-4B2B-13E0-8A6B-ED9E27E47C98}" name="Vidler, Lynn (ELD)" initials="V(" userId="S::lynn.vidler@mass.gov::1675df6e-cb8d-4bc7-97a2-e341fd57e1c5" providerId="AD"/>
  <p188:author id="{00E835B9-7C26-E905-8802-C1520535EE9B}" name="Glennon, Brian M. (ELD)" initials="G(" userId="S::brian.m.glennon@mass.gov::5afc7963-af09-4765-8da5-bc83238d9ec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Tsai" initials="DT" lastIdx="7" clrIdx="0"/>
  <p:cmAuthor id="1" name="Carolyn Sharzer" initials="CBS" lastIdx="6" clrIdx="1"/>
  <p:cmAuthor id="2" name=" Dorothée Alsentzer" initials="DA" lastIdx="2" clrIdx="2"/>
  <p:cmAuthor id="3" name="MGoody" initials="MG" lastIdx="2" clrIdx="3"/>
  <p:cmAuthor id="4" name="Menz, Erica C. (EHS)" initials="MEC(" lastIdx="8" clrIdx="4">
    <p:extLst>
      <p:ext uri="{19B8F6BF-5375-455C-9EA6-DF929625EA0E}">
        <p15:presenceInfo xmlns:p15="http://schemas.microsoft.com/office/powerpoint/2012/main" userId="S::Erica.C.Menz@mass.gov::9ae63da2-9e1c-46af-b91a-fbb9082fd40e" providerId="AD"/>
      </p:ext>
    </p:extLst>
  </p:cmAuthor>
  <p:cmAuthor id="5" name="Bernstein, Amy (EHS)" initials="B(" lastIdx="1" clrIdx="5">
    <p:extLst>
      <p:ext uri="{19B8F6BF-5375-455C-9EA6-DF929625EA0E}">
        <p15:presenceInfo xmlns:p15="http://schemas.microsoft.com/office/powerpoint/2012/main" userId="S::amy.bernstein@mass.gov::1c19884f-b723-47a1-9894-29b67e7e14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2F2F2"/>
    <a:srgbClr val="002960"/>
    <a:srgbClr val="005183"/>
    <a:srgbClr val="CBDB2A"/>
    <a:srgbClr val="808080"/>
    <a:srgbClr val="0065CC"/>
    <a:srgbClr val="91A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4FCA7-66C9-4FF8-80E1-374BED7F1045}" v="1" dt="2024-04-22T18:27:25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180" y="48"/>
      </p:cViewPr>
      <p:guideLst>
        <p:guide orient="horz" pos="2906"/>
        <p:guide pos="2953"/>
        <p:guide orient="horz" pos="32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0"/>
        <p:guide pos="2124"/>
        <p:guide orient="horz" pos="2928"/>
        <p:guide pos="2208"/>
        <p:guide orient="horz" pos="3100"/>
        <p:guide orient="horz" pos="2909"/>
        <p:guide orient="horz" pos="3140"/>
        <p:guide orient="horz" pos="29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2638" y="582613"/>
            <a:ext cx="5451475" cy="4090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86837" y="4995329"/>
            <a:ext cx="6043334" cy="123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530107" y="95092"/>
            <a:ext cx="65" cy="12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703471" y="8366473"/>
            <a:ext cx="84959" cy="185872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C82D0B-2745-43F5-A242-79DE1EE6F40C}" type="slidenum">
              <a:rPr lang="en-US" sz="1200" smtClean="0"/>
              <a:pPr eaLnBrk="1" hangingPunct="1"/>
              <a:t>0</a:t>
            </a:fld>
            <a:endParaRPr lang="en-US" sz="1200"/>
          </a:p>
        </p:txBody>
      </p:sp>
      <p:sp>
        <p:nvSpPr>
          <p:cNvPr id="9219" name="Rectangle 9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37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26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6221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492443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1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492443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34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0149" y="4687926"/>
            <a:ext cx="6210284" cy="247829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3471" y="8366473"/>
            <a:ext cx="84959" cy="18587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cK Title Elements" hidden="1"/>
          <p:cNvGrpSpPr/>
          <p:nvPr userDrawn="1"/>
        </p:nvGrpSpPr>
        <p:grpSpPr>
          <a:xfrm>
            <a:off x="2640013" y="5063111"/>
            <a:ext cx="5121275" cy="1077339"/>
            <a:chOff x="2640013" y="5063111"/>
            <a:chExt cx="5121275" cy="1077339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2640013" y="5063111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>
                  <a:latin typeface="+mn-lt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2640013" y="5330943"/>
              <a:ext cx="4935538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>
                  <a:latin typeface="+mn-lt"/>
                </a:rPr>
                <a:t>Date</a:t>
              </a:r>
            </a:p>
          </p:txBody>
        </p:sp>
        <p:sp>
          <p:nvSpPr>
            <p:cNvPr id="11" name="McK Disclaimer"/>
            <p:cNvSpPr>
              <a:spLocks noChangeArrowheads="1"/>
            </p:cNvSpPr>
            <p:nvPr/>
          </p:nvSpPr>
          <p:spPr bwMode="auto">
            <a:xfrm>
              <a:off x="2640013" y="5894229"/>
              <a:ext cx="512127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4863" eaLnBrk="0" hangingPunct="0"/>
              <a:r>
                <a:rPr lang="en-US" sz="800" baseline="0" noProof="0">
                  <a:latin typeface="+mn-lt"/>
                </a:rPr>
                <a:t>CONFIDENTIAL AND PROPRIETARY</a:t>
              </a:r>
            </a:p>
            <a:p>
              <a:pPr defTabSz="804863" eaLnBrk="0" hangingPunct="0"/>
              <a:r>
                <a:rPr lang="en-US" sz="800" baseline="0" noProof="0">
                  <a:latin typeface="+mn-lt"/>
                </a:rPr>
                <a:t>Any use of this material without specific permission is strictly prohibited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40013" y="1747839"/>
            <a:ext cx="5299441" cy="492443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40013" y="3543975"/>
            <a:ext cx="5299441" cy="215444"/>
          </a:xfrm>
        </p:spPr>
        <p:txBody>
          <a:bodyPr anchor="ctr">
            <a:spAutoFit/>
          </a:bodyPr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"/>
          <p:cNvSpPr txBox="1">
            <a:spLocks/>
          </p:cNvSpPr>
          <p:nvPr userDrawn="1"/>
        </p:nvSpPr>
        <p:spPr bwMode="auto">
          <a:xfrm>
            <a:off x="8580506" y="65145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>
                <a:latin typeface="+mn-lt"/>
              </a:rPr>
              <a:pPr lvl="0"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196" y="369257"/>
            <a:ext cx="8065294" cy="974524"/>
          </a:xfrm>
        </p:spPr>
        <p:txBody>
          <a:bodyPr anchor="t">
            <a:normAutofit/>
          </a:bodyPr>
          <a:lstStyle>
            <a:lvl1pPr algn="l">
              <a:defRPr sz="1900" b="1" i="0">
                <a:solidFill>
                  <a:srgbClr val="00293D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5196" y="1426194"/>
            <a:ext cx="8065294" cy="1092607"/>
          </a:xfrm>
        </p:spPr>
        <p:txBody>
          <a:bodyPr/>
          <a:lstStyle>
            <a:lvl1pPr>
              <a:spcBef>
                <a:spcPts val="0"/>
              </a:spcBef>
              <a:spcAft>
                <a:spcPts val="1176"/>
              </a:spcAft>
              <a:buNone/>
              <a:defRPr sz="1900">
                <a:solidFill>
                  <a:srgbClr val="00293D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  <a:lvl3pPr marL="0" indent="0">
              <a:spcBef>
                <a:spcPts val="0"/>
              </a:spcBef>
              <a:spcAft>
                <a:spcPts val="1176"/>
              </a:spcAft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3pPr>
            <a:lvl4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4pPr>
            <a:lvl5pPr marL="0" indent="0">
              <a:buNone/>
              <a:defRPr sz="1600">
                <a:solidFill>
                  <a:srgbClr val="7F7F7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half" idx="10"/>
          </p:nvPr>
        </p:nvSpPr>
        <p:spPr>
          <a:xfrm>
            <a:off x="283429" y="6281159"/>
            <a:ext cx="3309444" cy="357856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7989" y="6281159"/>
            <a:ext cx="2091002" cy="357856"/>
          </a:xfrm>
          <a:prstGeom prst="rect">
            <a:avLst/>
          </a:prstGeom>
        </p:spPr>
        <p:txBody>
          <a:bodyPr lIns="89611" tIns="44806" rIns="89611" bIns="44806"/>
          <a:lstStyle>
            <a:lvl1pPr algn="r">
              <a:defRPr sz="13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073F5505-5CEF-F34E-A437-92C1A4061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45514" y="6435725"/>
            <a:ext cx="208756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fld id="{C2D0F0AF-0A69-4E02-9A9C-06A55AF1571E}" type="slidenum">
              <a:rPr lang="en-US" sz="1000" b="0" i="0" baseline="0" smtClean="0"/>
              <a:pPr algn="l"/>
              <a:t>‹#›</a:t>
            </a:fld>
            <a:endParaRPr lang="en-US" sz="1000" b="0" i="0" baseline="0"/>
          </a:p>
        </p:txBody>
      </p:sp>
    </p:spTree>
    <p:extLst>
      <p:ext uri="{BB962C8B-B14F-4D97-AF65-F5344CB8AC3E}">
        <p14:creationId xmlns:p14="http://schemas.microsoft.com/office/powerpoint/2010/main" val="281804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722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7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49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6.xml"/><Relationship Id="rId18" Type="http://schemas.openxmlformats.org/officeDocument/2006/relationships/tags" Target="../tags/tag11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4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5.xml"/><Relationship Id="rId17" Type="http://schemas.openxmlformats.org/officeDocument/2006/relationships/tags" Target="../tags/tag10.xml"/><Relationship Id="rId25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9.xml"/><Relationship Id="rId20" Type="http://schemas.openxmlformats.org/officeDocument/2006/relationships/tags" Target="../tags/tag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24" Type="http://schemas.openxmlformats.org/officeDocument/2006/relationships/tags" Target="../tags/tag17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23" Type="http://schemas.openxmlformats.org/officeDocument/2006/relationships/tags" Target="../tags/tag16.xml"/><Relationship Id="rId10" Type="http://schemas.openxmlformats.org/officeDocument/2006/relationships/tags" Target="../tags/tag3.xml"/><Relationship Id="rId19" Type="http://schemas.openxmlformats.org/officeDocument/2006/relationships/tags" Target="../tags/tag1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Relationship Id="rId22" Type="http://schemas.openxmlformats.org/officeDocument/2006/relationships/tags" Target="../tags/tag15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59920603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6350000" imgH="6350000" progId="">
                  <p:embed/>
                </p:oleObj>
              </mc:Choice>
              <mc:Fallback>
                <p:oleObj name="think-cell Slide" r:id="rId26" imgW="6350000" imgH="635000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92084"/>
            <a:ext cx="43021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Text</a:t>
            </a: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19063" y="230188"/>
            <a:ext cx="8618537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19063" y="15083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22289"/>
            <a:ext cx="463223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6" name="McK Slide Elements" hidden="1"/>
          <p:cNvGrpSpPr/>
          <p:nvPr/>
        </p:nvGrpSpPr>
        <p:grpSpPr bwMode="auto">
          <a:xfrm>
            <a:off x="1365594" y="6036921"/>
            <a:ext cx="7372005" cy="517023"/>
            <a:chOff x="1365594" y="6036921"/>
            <a:chExt cx="7372005" cy="517023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1365594" y="6036921"/>
              <a:ext cx="7372005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>
                  <a:latin typeface="+mn-lt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1365594" y="6400056"/>
              <a:ext cx="3935069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900" indent="-469900" defTabSz="895350">
                <a:tabLst>
                  <a:tab pos="481013" algn="l"/>
                  <a:tab pos="665163" algn="l"/>
                </a:tabLst>
              </a:pPr>
              <a:r>
                <a:rPr lang="en-US" sz="1000" baseline="0" noProof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822171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21" name="SlideLogoSeparator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36609" y="6491735"/>
            <a:ext cx="40076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pPr algn="r" defTabSz="895350"/>
            <a:r>
              <a:rPr lang="en-US" sz="1200" baseline="0" noProof="0">
                <a:latin typeface="+mn-lt"/>
                <a:ea typeface="+mn-ea"/>
              </a:rPr>
              <a:t>|</a:t>
            </a:r>
          </a:p>
        </p:txBody>
      </p:sp>
      <p:grpSp>
        <p:nvGrpSpPr>
          <p:cNvPr id="25" name="LegendBoxes" hidden="1"/>
          <p:cNvGrpSpPr>
            <a:grpSpLocks/>
          </p:cNvGrpSpPr>
          <p:nvPr/>
        </p:nvGrpSpPr>
        <p:grpSpPr bwMode="auto">
          <a:xfrm>
            <a:off x="7974012" y="290507"/>
            <a:ext cx="763588" cy="996951"/>
            <a:chOff x="4936" y="176"/>
            <a:chExt cx="481" cy="628"/>
          </a:xfrm>
        </p:grpSpPr>
        <p:sp>
          <p:nvSpPr>
            <p:cNvPr id="26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7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8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9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0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1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2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3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34" name="LegendLines" hidden="1"/>
          <p:cNvGrpSpPr>
            <a:grpSpLocks/>
          </p:cNvGrpSpPr>
          <p:nvPr/>
        </p:nvGrpSpPr>
        <p:grpSpPr bwMode="auto">
          <a:xfrm>
            <a:off x="7666037" y="290507"/>
            <a:ext cx="1071563" cy="730251"/>
            <a:chOff x="4750" y="176"/>
            <a:chExt cx="675" cy="460"/>
          </a:xfrm>
        </p:grpSpPr>
        <p:sp>
          <p:nvSpPr>
            <p:cNvPr id="35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6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7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8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9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40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41" name="McKSticker" hidden="1"/>
          <p:cNvGrpSpPr/>
          <p:nvPr/>
        </p:nvGrpSpPr>
        <p:grpSpPr bwMode="auto">
          <a:xfrm>
            <a:off x="7670705" y="290507"/>
            <a:ext cx="1066895" cy="212366"/>
            <a:chOff x="7673880" y="285750"/>
            <a:chExt cx="1066895" cy="212366"/>
          </a:xfrm>
        </p:grpSpPr>
        <p:sp>
          <p:nvSpPr>
            <p:cNvPr id="42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43" name="AutoShape 31"/>
            <p:cNvCxnSpPr>
              <a:cxnSpLocks noChangeShapeType="1"/>
              <a:stCxn id="42" idx="2"/>
              <a:endCxn id="42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2"/>
            <p:cNvCxnSpPr>
              <a:cxnSpLocks noChangeShapeType="1"/>
              <a:stCxn id="42" idx="4"/>
              <a:endCxn id="42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" name="LegendMoons" hidden="1"/>
          <p:cNvGrpSpPr/>
          <p:nvPr/>
        </p:nvGrpSpPr>
        <p:grpSpPr bwMode="auto">
          <a:xfrm>
            <a:off x="7907170" y="290507"/>
            <a:ext cx="830430" cy="1306516"/>
            <a:chOff x="6655594" y="273840"/>
            <a:chExt cx="830430" cy="1306516"/>
          </a:xfrm>
        </p:grpSpPr>
        <p:grpSp>
          <p:nvGrpSpPr>
            <p:cNvPr id="46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4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5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7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2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3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8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0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1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49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58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59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  <p:sp>
          <p:nvSpPr>
            <p:cNvPr id="50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1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2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3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54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grpSp>
          <p:nvGrpSpPr>
            <p:cNvPr id="55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56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57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200">
                  <a:latin typeface="+mn-l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8" r:id="rId5"/>
    <p:sldLayoutId id="2147483670" r:id="rId6"/>
    <p:sldLayoutId id="2147483671" r:id="rId7"/>
  </p:sldLayoutIdLst>
  <p:hf hd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4.emf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ss.gov/info-details/home-and-community-based-services-waiver-renewal-and-amendment-applications-public-input-process" TargetMode="External"/><Relationship Id="rId3" Type="http://schemas.openxmlformats.org/officeDocument/2006/relationships/slideLayout" Target="../slideLayouts/slideLayout2.xml"/><Relationship Id="rId7" Type="http://schemas.openxmlformats.org/officeDocument/2006/relationships/hyperlink" Target="mailto:HCBSWaivers@mass.gov" TargetMode="Externa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486751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2550561" y="1989199"/>
            <a:ext cx="4613760" cy="984885"/>
          </a:xfrm>
        </p:spPr>
        <p:txBody>
          <a:bodyPr/>
          <a:lstStyle/>
          <a:p>
            <a:r>
              <a:rPr lang="en-US" b="1"/>
              <a:t>EOHHS Public Listening Session</a:t>
            </a:r>
          </a:p>
        </p:txBody>
      </p:sp>
      <p:sp>
        <p:nvSpPr>
          <p:cNvPr id="14" name="Date"/>
          <p:cNvSpPr txBox="1">
            <a:spLocks noChangeArrowheads="1"/>
          </p:cNvSpPr>
          <p:nvPr/>
        </p:nvSpPr>
        <p:spPr bwMode="auto">
          <a:xfrm>
            <a:off x="2318236" y="5956480"/>
            <a:ext cx="49355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>
                <a:latin typeface="+mn-lt"/>
              </a:rPr>
              <a:t>April 22, 2024</a:t>
            </a:r>
          </a:p>
        </p:txBody>
      </p:sp>
      <p:sp>
        <p:nvSpPr>
          <p:cNvPr id="17" name="TitleTopPlaceholder"/>
          <p:cNvSpPr>
            <a:spLocks noChangeArrowheads="1"/>
          </p:cNvSpPr>
          <p:nvPr/>
        </p:nvSpPr>
        <p:spPr bwMode="auto">
          <a:xfrm>
            <a:off x="2083215" y="3181351"/>
            <a:ext cx="2083214" cy="427766"/>
          </a:xfrm>
          <a:prstGeom prst="rect">
            <a:avLst/>
          </a:prstGeom>
          <a:solidFill>
            <a:schemeClr val="accent2">
              <a:lumMod val="75000"/>
              <a:alpha val="7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8" name="TitleTopPlaceholder"/>
          <p:cNvSpPr>
            <a:spLocks noChangeArrowheads="1"/>
          </p:cNvSpPr>
          <p:nvPr/>
        </p:nvSpPr>
        <p:spPr bwMode="auto">
          <a:xfrm>
            <a:off x="1" y="3181350"/>
            <a:ext cx="2083214" cy="427766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9" name="TitleTopPlaceholder"/>
          <p:cNvSpPr>
            <a:spLocks noChangeArrowheads="1"/>
          </p:cNvSpPr>
          <p:nvPr/>
        </p:nvSpPr>
        <p:spPr bwMode="auto">
          <a:xfrm>
            <a:off x="3808421" y="3182209"/>
            <a:ext cx="5153017" cy="427766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pic>
        <p:nvPicPr>
          <p:cNvPr id="13316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2" y="1989199"/>
            <a:ext cx="2033903" cy="2033903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4"/>
          <p:cNvSpPr txBox="1">
            <a:spLocks noChangeArrowheads="1"/>
          </p:cNvSpPr>
          <p:nvPr/>
        </p:nvSpPr>
        <p:spPr bwMode="auto">
          <a:xfrm>
            <a:off x="737722" y="4890949"/>
            <a:ext cx="74859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b="1" kern="0" dirty="0">
                <a:solidFill>
                  <a:schemeClr val="tx1"/>
                </a:solidFill>
              </a:rPr>
              <a:t>Home and Community Based Services (HCBS) Waiver Amendment Applications: </a:t>
            </a:r>
            <a:r>
              <a:rPr lang="en-US" sz="1800" kern="0" dirty="0">
                <a:solidFill>
                  <a:schemeClr val="tx1"/>
                </a:solidFill>
              </a:rPr>
              <a:t>Adult Supports Waiver, Community Living Waiver, and Intensive Supports Waiver</a:t>
            </a:r>
          </a:p>
        </p:txBody>
      </p:sp>
    </p:spTree>
    <p:extLst>
      <p:ext uri="{BB962C8B-B14F-4D97-AF65-F5344CB8AC3E}">
        <p14:creationId xmlns:p14="http://schemas.microsoft.com/office/powerpoint/2010/main" val="336916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155506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Timeline</a:t>
            </a: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78156" y="712694"/>
            <a:ext cx="8458200" cy="5524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20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497515" y="1681672"/>
            <a:ext cx="808576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587" lvl="1" indent="0" eaLnBrk="1" hangingPunct="1">
              <a:spcBef>
                <a:spcPct val="50000"/>
              </a:spcBef>
              <a:spcAft>
                <a:spcPts val="1200"/>
              </a:spcAft>
              <a:buNone/>
            </a:pPr>
            <a:r>
              <a:rPr lang="en-US" altLang="en-US" sz="2400"/>
              <a:t>Request approval from CMS at least three months prior to desired effective date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207564"/>
              </p:ext>
            </p:extLst>
          </p:nvPr>
        </p:nvGraphicFramePr>
        <p:xfrm>
          <a:off x="482997" y="2591413"/>
          <a:ext cx="7897210" cy="23788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378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676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 submission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Target</a:t>
                      </a:r>
                      <a:r>
                        <a:rPr lang="en-US" sz="2000" baseline="0"/>
                        <a:t> effective date</a:t>
                      </a: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164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June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September 1,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7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7920960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256067"/>
            <a:ext cx="8618537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Public Comment: EOHHS requests public input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250031" y="1002857"/>
            <a:ext cx="8147713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b="1" dirty="0"/>
              <a:t>Last day to submit comments: April 30, 2024</a:t>
            </a:r>
            <a:endParaRPr lang="en-US" altLang="en-US" sz="1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dirty="0"/>
              <a:t>Comments can be submitted via email or mail to EOHHS: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800" b="0" i="0" dirty="0">
                <a:solidFill>
                  <a:srgbClr val="141414"/>
                </a:solidFill>
                <a:effectLst/>
                <a:latin typeface="+mn-lt"/>
              </a:rPr>
              <a:t>Email: </a:t>
            </a:r>
            <a:r>
              <a:rPr lang="en-US" altLang="en-US" sz="1800" dirty="0">
                <a:hlinkClick r:id="rId7"/>
              </a:rPr>
              <a:t>HCBSWaivers@mass.gov</a:t>
            </a:r>
            <a:r>
              <a:rPr lang="en-US" altLang="en-US" sz="1800" dirty="0"/>
              <a:t> (Please state “DDS Adult ID Waiver Comments” in the subject line)</a:t>
            </a:r>
          </a:p>
          <a:p>
            <a:pPr lvl="2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800" b="0" i="0" dirty="0">
                <a:solidFill>
                  <a:srgbClr val="141414"/>
                </a:solidFill>
                <a:effectLst/>
                <a:latin typeface="+mn-lt"/>
              </a:rPr>
              <a:t>Mail: HCBS Waiver Unit, Executive Office of Health and Human Services, RE: DDS Adult ID Waiver Comments, 1 Ashburton Place, 3rd Floor, Boston, MA 02108 </a:t>
            </a:r>
            <a:endParaRPr lang="en-US" altLang="en-US" sz="1800" dirty="0"/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1800" dirty="0"/>
              <a:t>The applications with proposed changes and this presentation are posted online:</a:t>
            </a:r>
          </a:p>
          <a:p>
            <a:pPr lvl="2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dirty="0">
                <a:solidFill>
                  <a:srgbClr val="FF0000"/>
                </a:solidFill>
                <a:hlinkClick r:id="rId8"/>
              </a:rPr>
              <a:t>https://www.mass.gov/info-details/home-and-community-based-services-waiver-renewal-and-amendment-applications-public-input-process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lvl="2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1800" dirty="0"/>
              <a:t>Hard copies of the applications with proposed changes are available upon request. Please use email or mailing address above.</a:t>
            </a:r>
          </a:p>
        </p:txBody>
      </p:sp>
    </p:spTree>
    <p:extLst>
      <p:ext uri="{BB962C8B-B14F-4D97-AF65-F5344CB8AC3E}">
        <p14:creationId xmlns:p14="http://schemas.microsoft.com/office/powerpoint/2010/main" val="347393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62031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73866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Public Comment: </a:t>
            </a:r>
            <a:br>
              <a:rPr lang="en-US" sz="2400"/>
            </a:br>
            <a:r>
              <a:rPr lang="en-US" sz="2400"/>
              <a:t>Oral Comments at Today’s Listening Session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286603" y="1447800"/>
            <a:ext cx="8420669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-19177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/>
              <a:t>Share your input with us today</a:t>
            </a:r>
            <a:endParaRPr lang="en-US"/>
          </a:p>
          <a:p>
            <a:pPr lvl="2" indent="-26162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/>
              <a:t>Please state your name and affiliation (e.g., waiver participant, family member, waiver service provider, etc.)</a:t>
            </a:r>
            <a:endParaRPr lang="en-US" altLang="en-US" sz="2000">
              <a:cs typeface="Arial" charset="0"/>
            </a:endParaRPr>
          </a:p>
          <a:p>
            <a:pPr lvl="1" indent="-19177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/>
              <a:t>Oral comment at today’s session does </a:t>
            </a:r>
            <a:r>
              <a:rPr lang="en-US" altLang="en-US" sz="2000" b="1"/>
              <a:t>not</a:t>
            </a:r>
            <a:r>
              <a:rPr lang="en-US" altLang="en-US" sz="2000"/>
              <a:t> need to be submitted in writing.</a:t>
            </a:r>
            <a:endParaRPr lang="en-US" altLang="en-US" sz="2000">
              <a:cs typeface="Arial" charset="0"/>
            </a:endParaRPr>
          </a:p>
          <a:p>
            <a:pPr lvl="1" indent="-191770" eaLnBrk="1" hangingPunct="1">
              <a:spcBef>
                <a:spcPct val="50000"/>
              </a:spcBef>
              <a:spcAft>
                <a:spcPts val="1200"/>
              </a:spcAft>
            </a:pPr>
            <a:r>
              <a:rPr lang="en-US" altLang="en-US" sz="2000">
                <a:latin typeface="Arial"/>
                <a:cs typeface="Arial"/>
              </a:rPr>
              <a:t>If you wish to provide comments but are unable to do so during today’s session, please email or mail your comments by April 30, 2024</a:t>
            </a:r>
            <a:r>
              <a:rPr lang="en-US" altLang="en-US" sz="20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altLang="en-US" sz="2000">
                <a:solidFill>
                  <a:schemeClr val="bg1"/>
                </a:solidFill>
                <a:latin typeface="Arial"/>
                <a:cs typeface="Arial"/>
              </a:rPr>
              <a:t>. </a:t>
            </a:r>
            <a:endParaRPr lang="en-US" altLang="en-US" sz="2000">
              <a:solidFill>
                <a:schemeClr val="bg1"/>
              </a:solidFill>
              <a:cs typeface="Arial"/>
            </a:endParaRPr>
          </a:p>
          <a:p>
            <a:pPr marL="1270" lvl="1" indent="0" algn="ctr" eaLnBrk="1" hangingPunct="1">
              <a:spcBef>
                <a:spcPct val="50000"/>
              </a:spcBef>
              <a:spcAft>
                <a:spcPts val="1200"/>
              </a:spcAft>
              <a:buNone/>
            </a:pPr>
            <a:endParaRPr lang="en-US" altLang="en-US" sz="2000" b="1" i="1">
              <a:solidFill>
                <a:schemeClr val="tx2"/>
              </a:solidFill>
              <a:latin typeface="+mj-lt"/>
              <a:ea typeface="+mj-ea"/>
              <a:cs typeface="Arial"/>
            </a:endParaRPr>
          </a:p>
          <a:p>
            <a:pPr marL="1270" lvl="1" indent="0" algn="ctr" eaLnBrk="1" hangingPunct="1">
              <a:spcBef>
                <a:spcPct val="50000"/>
              </a:spcBef>
              <a:spcAft>
                <a:spcPts val="1200"/>
              </a:spcAft>
              <a:buNone/>
            </a:pPr>
            <a:r>
              <a:rPr lang="en-US" altLang="en-US" sz="2000" b="1" i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  <a:endParaRPr lang="en-US" altLang="en-US" sz="2000" b="1" i="1">
              <a:solidFill>
                <a:schemeClr val="tx2"/>
              </a:solidFill>
              <a:latin typeface="+mj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233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729507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Zoom/Conference Call Logistics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91069" y="874584"/>
            <a:ext cx="8611737" cy="515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2400"/>
              <a:t>To avoid echo, background noise, and disruptive feedback on this call, </a:t>
            </a:r>
            <a:r>
              <a:rPr lang="en-US" altLang="en-US" sz="2400" b="1"/>
              <a:t>please place yourself on MUTE</a:t>
            </a:r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n-US" sz="2400"/>
              <a:t>In Zoom, find the microphone icon and click to MUTE</a:t>
            </a:r>
          </a:p>
          <a:p>
            <a:pPr marL="195262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			- Or - </a:t>
            </a:r>
            <a:endParaRPr lang="en-US" altLang="en-US" sz="1500"/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/>
              <a:t>On your telephone, use the MUTE function </a:t>
            </a:r>
          </a:p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2400"/>
              <a:t>If you would like to speak after our brief presentation</a:t>
            </a:r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n-US" sz="2400"/>
              <a:t>In Zoom, use the “raise hand” or chat function to alert moderator that you wish to speak</a:t>
            </a:r>
          </a:p>
          <a:p>
            <a:pPr marL="195262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/>
              <a:t>			- Or - </a:t>
            </a:r>
            <a:endParaRPr lang="en-US" altLang="en-US" sz="1500"/>
          </a:p>
          <a:p>
            <a:pPr lvl="2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/>
              <a:t>On your telephone, briefly unmute yourself and let us know you wish to speak</a:t>
            </a:r>
          </a:p>
        </p:txBody>
      </p:sp>
    </p:spTree>
    <p:extLst>
      <p:ext uri="{BB962C8B-B14F-4D97-AF65-F5344CB8AC3E}">
        <p14:creationId xmlns:p14="http://schemas.microsoft.com/office/powerpoint/2010/main" val="231134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Zoom/Conference Call Logistics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91069" y="874584"/>
            <a:ext cx="861173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2400" dirty="0"/>
              <a:t>To turn on captions follow the steps below:</a:t>
            </a:r>
            <a:endParaRPr lang="en-US" altLang="en-US" sz="2400" b="1" dirty="0"/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n-US" sz="2400" dirty="0"/>
              <a:t>Click on the three dots on the bottom right-hand side</a:t>
            </a:r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n-US" sz="2400" dirty="0"/>
              <a:t>Choose “show captions” from the drop-down menu </a:t>
            </a:r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r>
              <a:rPr lang="en-US" altLang="en-US" sz="2400" dirty="0"/>
              <a:t>Select your language and click “ok”</a:t>
            </a:r>
          </a:p>
          <a:p>
            <a:pPr lvl="2" eaLnBrk="1" hangingPunct="1">
              <a:spcBef>
                <a:spcPct val="50000"/>
              </a:spcBef>
              <a:spcAft>
                <a:spcPts val="0"/>
              </a:spcAft>
            </a:pPr>
            <a:endParaRPr lang="en-US" altLang="en-US" sz="2400" dirty="0"/>
          </a:p>
          <a:p>
            <a:pPr marL="195262" lvl="2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/>
              <a:t>			</a:t>
            </a:r>
            <a:r>
              <a:rPr lang="en-US" altLang="en-US" sz="24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3887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142751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43088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Agenda 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gray">
          <a:xfrm>
            <a:off x="774505" y="1565738"/>
            <a:ext cx="7307652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/>
              <a:t> Introductions 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/>
              <a:t> Overview of Waiver Amendments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 Summary of Changes Being Proposed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 b="0"/>
              <a:t> Process and Timeline</a:t>
            </a:r>
          </a:p>
          <a:p>
            <a:pPr lvl="1" eaLnBrk="1" hangingPunct="1">
              <a:spcBef>
                <a:spcPct val="500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2800"/>
              <a:t> Public Comments</a:t>
            </a:r>
          </a:p>
        </p:txBody>
      </p:sp>
    </p:spTree>
    <p:extLst>
      <p:ext uri="{BB962C8B-B14F-4D97-AF65-F5344CB8AC3E}">
        <p14:creationId xmlns:p14="http://schemas.microsoft.com/office/powerpoint/2010/main" val="48559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734186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Common Acronyms and Terms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ACAB60-D6D8-0DDF-83A0-BC933057E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882615"/>
              </p:ext>
            </p:extLst>
          </p:nvPr>
        </p:nvGraphicFramePr>
        <p:xfrm>
          <a:off x="439244" y="1299050"/>
          <a:ext cx="8082950" cy="3505200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1837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CMS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Centers for Medicare</a:t>
                      </a:r>
                      <a:r>
                        <a:rPr lang="en-US" sz="2200" baseline="0"/>
                        <a:t> and Medicaid Services</a:t>
                      </a:r>
                      <a:endParaRPr lang="en-US" sz="2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EOHHS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Executive Office of Health and Human Services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HCBS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Home and Community Based Services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MassHealth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The Massachusetts Medicaid Program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/>
                        <a:t>DDS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Department of Developmental Services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553564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400" kern="0">
                          <a:latin typeface="+mn-lt"/>
                          <a:cs typeface="Arial"/>
                        </a:rPr>
                        <a:t>ICF/IID</a:t>
                      </a:r>
                      <a:endParaRPr lang="en-US" sz="2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Intermediate Care Facility for Individuals with Intellectual Disability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94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11" y="341242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Overview: </a:t>
            </a:r>
            <a:r>
              <a:rPr lang="en-US" altLang="en-US" sz="2400"/>
              <a:t>Waiver Amendment Process</a:t>
            </a:r>
            <a:endParaRPr lang="en-US" sz="2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265711" y="1157684"/>
            <a:ext cx="8574664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CMS typically approves Home and Community Based Services waivers for a period of five years.</a:t>
            </a:r>
            <a:endParaRPr lang="en-US" dirty="0"/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Changes to an approved waiver must be submitted to CMS through a Request for an Amendment.</a:t>
            </a:r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MassHealth and DDS jointly developed the amendment applications.</a:t>
            </a:r>
            <a:endParaRPr lang="en-US" sz="2000" dirty="0">
              <a:latin typeface="+mn-lt"/>
              <a:cs typeface="Arial"/>
            </a:endParaRPr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draft waiver amendment applications are posted for a 30-day public comment period that ends on April 30, 2024.</a:t>
            </a:r>
            <a:endParaRPr lang="en-US" sz="2000" dirty="0">
              <a:solidFill>
                <a:srgbClr val="FF0000"/>
              </a:solidFill>
              <a:latin typeface="+mn-lt"/>
              <a:cs typeface="Arial"/>
            </a:endParaRPr>
          </a:p>
          <a:p>
            <a:pPr lvl="1" indent="-191770" eaLnBrk="1" hangingPunct="1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Today we are holding a listening session to hear public comments about the amendment applications. </a:t>
            </a:r>
            <a:endParaRPr lang="en-US" altLang="en-US" sz="20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23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11" y="125030"/>
            <a:ext cx="8618537" cy="147732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Overview: </a:t>
            </a:r>
            <a:r>
              <a:rPr lang="en-US" altLang="en-US" sz="2400" dirty="0"/>
              <a:t>Adult Supports Waiver, Community Living Waiver, and Intensive Supports Waiver</a:t>
            </a:r>
            <a:br>
              <a:rPr lang="en-US" altLang="en-US" sz="2400" dirty="0"/>
            </a:br>
            <a:br>
              <a:rPr lang="en-US" altLang="en-US" sz="2400" dirty="0"/>
            </a:br>
            <a:endParaRPr lang="en-US" sz="24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265711" y="1014834"/>
            <a:ext cx="8240336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t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2000" kern="0" dirty="0">
                <a:latin typeface="Arial"/>
                <a:cs typeface="Arial"/>
              </a:rPr>
              <a:t>These waivers provide services and supports to adults, age 22 years and older, who are at an ICF/IID level of care.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>
              <a:latin typeface="Arial"/>
              <a:cs typeface="Arial"/>
            </a:endParaRPr>
          </a:p>
          <a:p>
            <a:pPr marL="457200" indent="-457200">
              <a:buSzPct val="125000"/>
              <a:buFont typeface="Arial" panose="020B0604020202020204" pitchFamily="34" charset="0"/>
              <a:buChar char="•"/>
            </a:pPr>
            <a:r>
              <a:rPr lang="en-US" sz="2000" kern="0" dirty="0">
                <a:latin typeface="+mn-lt"/>
                <a:cs typeface="Arial"/>
              </a:rPr>
              <a:t>Adult Supports Waiver (AS):  serves individuals who require community-based supports to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>
                <a:latin typeface="+mn-lt"/>
                <a:cs typeface="Arial"/>
              </a:rPr>
              <a:t>reside successfully in the community, and who have a strong natural or informal support system. </a:t>
            </a:r>
            <a:r>
              <a:rPr lang="en-US" sz="2000" b="0" i="0" dirty="0">
                <a:solidFill>
                  <a:srgbClr val="141414"/>
                </a:solidFill>
                <a:effectLst/>
                <a:latin typeface="+mn-lt"/>
              </a:rPr>
              <a:t>Participants live in family homes, adult foster care, or independently and do not require 24-hour care. </a:t>
            </a:r>
            <a:endParaRPr lang="en-US" sz="2000" kern="0" dirty="0">
              <a:latin typeface="+mn-lt"/>
              <a:cs typeface="Arial"/>
            </a:endParaRPr>
          </a:p>
          <a:p>
            <a:pPr marL="0" indent="0"/>
            <a:endParaRPr lang="en-US" sz="2000" kern="0" dirty="0">
              <a:solidFill>
                <a:schemeClr val="tx1"/>
              </a:solidFill>
            </a:endParaRPr>
          </a:p>
          <a:p>
            <a:pPr marL="457200" indent="-457200">
              <a:buSzPct val="125000"/>
              <a:buFont typeface="Arial" panose="020B0604020202020204" pitchFamily="34" charset="0"/>
              <a:buChar char="•"/>
            </a:pPr>
            <a:r>
              <a:rPr lang="en-US" sz="2000" kern="0" dirty="0">
                <a:latin typeface="Arial"/>
                <a:cs typeface="Arial"/>
              </a:rPr>
              <a:t>Community Living Waiver (CL): serves individuals who require a moderate level of assistance.  Participants live in family homes, adult foster care, with a live-in caregiver, or independently and do not require 24-hour care</a:t>
            </a:r>
            <a:r>
              <a:rPr lang="en-US" sz="2000" b="0" i="0" dirty="0">
                <a:solidFill>
                  <a:srgbClr val="141414"/>
                </a:solidFill>
                <a:effectLst/>
                <a:latin typeface="Noto Sans VF"/>
              </a:rPr>
              <a:t>. </a:t>
            </a:r>
          </a:p>
          <a:p>
            <a:pPr marL="0" indent="0">
              <a:buSzPct val="125000"/>
            </a:pPr>
            <a:endParaRPr lang="en-US" sz="2000" b="0" i="0" dirty="0">
              <a:solidFill>
                <a:srgbClr val="141414"/>
              </a:solidFill>
              <a:effectLst/>
              <a:latin typeface="Noto Sans VF"/>
            </a:endParaRPr>
          </a:p>
          <a:p>
            <a:pPr marL="457200" indent="-457200">
              <a:buSzPct val="125000"/>
              <a:buFont typeface="Arial" panose="020B0604020202020204" pitchFamily="34" charset="0"/>
              <a:buChar char="•"/>
            </a:pPr>
            <a:r>
              <a:rPr lang="en-US" sz="2000" kern="0" dirty="0">
                <a:latin typeface="Arial"/>
                <a:cs typeface="Arial"/>
              </a:rPr>
              <a:t>Intensive Supports Waiver (IS): serves individuals who require 24/7 supervision and support to avoid institutionalization.</a:t>
            </a:r>
          </a:p>
          <a:p>
            <a:pPr marL="457200" indent="-457200">
              <a:buSzPct val="125000"/>
              <a:buFont typeface="Arial" panose="020B0604020202020204" pitchFamily="34" charset="0"/>
              <a:buChar char="•"/>
            </a:pPr>
            <a:endParaRPr lang="en-US" sz="2000" kern="0" dirty="0">
              <a:latin typeface="Arial"/>
              <a:cs typeface="Arial"/>
            </a:endParaRPr>
          </a:p>
          <a:p>
            <a:pPr marL="0" indent="0"/>
            <a:endParaRPr lang="en-US" sz="2000" kern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72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34" y="385451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Summary of Proposed Changes in these Amendments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8AC7CE-F197-4FFD-8D66-39385B4BDD72}"/>
              </a:ext>
            </a:extLst>
          </p:cNvPr>
          <p:cNvSpPr txBox="1"/>
          <p:nvPr/>
        </p:nvSpPr>
        <p:spPr>
          <a:xfrm>
            <a:off x="266444" y="1084396"/>
            <a:ext cx="8202603" cy="37856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Calibri"/>
              </a:rPr>
              <a:t>Increase the current spending limit in the DDS-AS Waiver from $40,000 to $60,000 to accommodate existing and future waiver service rate increases.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Calibri"/>
              </a:rPr>
              <a:t>Increase the current spending limit in the DDS-CL Waiver from $70,000 to $100,000 to accommodate existing and future waiver service rate increases.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Times New Roman" panose="02020603050405020304" pitchFamily="18" charset="0"/>
                <a:cs typeface="Calibri"/>
              </a:rPr>
              <a:t>Revise the Placement Services (Shared Living) – 24 Hour Supports service definition, in the DDS-IS Waiver, to allow for cases where a third individual may be placed in the home.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6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6766" y="2332020"/>
            <a:ext cx="7289801" cy="79255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hlink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rtlCol="0" anchor="ctr"/>
          <a:lstStyle/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gray">
          <a:xfrm>
            <a:off x="457071" y="1732621"/>
            <a:ext cx="794252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42900" indent="-342900" defTabSz="895350" eaLnBrk="0" hangingPunct="0">
              <a:buClr>
                <a:schemeClr val="tx2"/>
              </a:buClr>
              <a:defRPr sz="1600">
                <a:solidFill>
                  <a:schemeClr val="tx1"/>
                </a:solidFill>
                <a:latin typeface="Arial" charset="0"/>
              </a:defRPr>
            </a:lvl1pPr>
            <a:lvl2pPr marL="193675" indent="-192088" defTabSz="895350" eaLnBrk="0" hangingPunct="0"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Arial" charset="0"/>
              </a:defRPr>
            </a:lvl2pPr>
            <a:lvl3pPr marL="457200" indent="-261938" defTabSz="895350" eaLnBrk="0" hangingPunct="0"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614363" indent="-155575" defTabSz="895350" eaLnBrk="0" hangingPunct="0"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46125" indent="-130175" defTabSz="895350" eaLnBrk="0" hangingPunct="0"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5pPr>
            <a:lvl6pPr marL="12033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6pPr>
            <a:lvl7pPr marL="16605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7pPr>
            <a:lvl8pPr marL="21177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8pPr>
            <a:lvl9pPr marL="2574925" indent="-130175" defTabSz="895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defRPr sz="7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/>
              <a:t>DDS and MassHealth collaborate to identify updates 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/>
              <a:t>Gather public input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/>
              <a:t>Review public comments and make additional revisions to amendment applications where appropriate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/>
              <a:t>Request CMS approval </a:t>
            </a:r>
          </a:p>
          <a:p>
            <a:pPr marL="458787" lvl="1" indent="-457200" eaLnBrk="1" hangingPunct="1">
              <a:spcBef>
                <a:spcPct val="50000"/>
              </a:spcBef>
              <a:spcAft>
                <a:spcPts val="1800"/>
              </a:spcAft>
              <a:buSzPct val="105000"/>
              <a:buFont typeface="+mj-lt"/>
              <a:buAutoNum type="arabicPeriod"/>
            </a:pPr>
            <a:r>
              <a:rPr lang="en-US" altLang="en-US" sz="2400"/>
              <a:t>Implement updates when waiver amendment authorization period begins</a:t>
            </a:r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609019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>
              <a:latin typeface="Arial"/>
              <a:ea typeface="ＭＳ Ｐゴシック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3" y="230188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Process: HCBS Waiver Amendment</a:t>
            </a:r>
          </a:p>
        </p:txBody>
      </p:sp>
    </p:spTree>
    <p:extLst>
      <p:ext uri="{BB962C8B-B14F-4D97-AF65-F5344CB8AC3E}">
        <p14:creationId xmlns:p14="http://schemas.microsoft.com/office/powerpoint/2010/main" val="23779588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23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1 %#d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d.&lt;/m_strFormatTime&gt;&lt;/m_precDefaultWeek&gt;&lt;m_precDefaultDay&gt;&lt;m_bNumberIsYear val=&quot;0&quot;/&gt;&lt;m_strFormatTime&gt;%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Lauren Abel\AppData\Local\Temp\notesB98C6B\2015.01.22 Medicaid workshop 4_v22.pptx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b7BzxmxkitXy2YaDDeK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d8cdr_NxEeuHWjakEM17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Slides for February 2018 Listening Sessions_FINAL">
  <a:themeElements>
    <a:clrScheme name="Firm Format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chemeClr val="hlink"/>
            </a:gs>
            <a:gs pos="100000">
              <a:schemeClr val="hlink">
                <a:gamma/>
                <a:shade val="46275"/>
                <a:invGamma/>
              </a:schemeClr>
            </a:gs>
          </a:gsLst>
          <a:lin ang="5400000" scaled="1"/>
        </a:gradFill>
        <a:ln>
          <a:noFill/>
        </a:ln>
        <a:effectLst>
          <a:prstShdw prst="shdw17" dist="17961" dir="2700000">
            <a:schemeClr val="hlink">
              <a:gamma/>
              <a:shade val="60000"/>
              <a:invGamma/>
              <a:alpha val="50000"/>
            </a:schemeClr>
          </a:prstShdw>
        </a:effectLst>
        <a:extLst>
          <a:ext uri="{91240B29-F687-4F45-9708-019B960494DF}">
            <a14:hiddenLine xmlns:a14="http://schemas.microsoft.com/office/drawing/2010/main" w="19050" algn="ctr">
              <a:solidFill>
                <a:schemeClr val="bg1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>
          <a:defRPr sz="2000">
            <a:solidFill>
              <a:schemeClr val="bg1"/>
            </a:solidFill>
          </a:defRPr>
        </a:defPPr>
      </a:lst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1f3e3b9-8052-4988-a4eb-24f16969dcab">
      <UserInfo>
        <DisplayName>Alvarez, Melissa (DDS)</DisplayName>
        <AccountId>37</AccountId>
        <AccountType/>
      </UserInfo>
      <UserInfo>
        <DisplayName>Bruner-Canhoto, Laney (DDS)</DisplayName>
        <AccountId>19</AccountId>
        <AccountType/>
      </UserInfo>
      <UserInfo>
        <DisplayName>Dantzer, Nicholas (DDS)</DisplayName>
        <AccountId>35</AccountId>
        <AccountType/>
      </UserInfo>
      <UserInfo>
        <DisplayName>Gallagher, Kathleen H (DDS)</DisplayName>
        <AccountId>28</AccountId>
        <AccountType/>
      </UserInfo>
      <UserInfo>
        <DisplayName>Quinn, Helen (DDS)</DisplayName>
        <AccountId>30</AccountId>
        <AccountType/>
      </UserInfo>
      <UserInfo>
        <DisplayName>Sandblom, Elizabeth (DDS)</DisplayName>
        <AccountId>34</AccountId>
        <AccountType/>
      </UserInfo>
      <UserInfo>
        <DisplayName>Rockwell, Sara (DDS)</DisplayName>
        <AccountId>48</AccountId>
        <AccountType/>
      </UserInfo>
      <UserInfo>
        <DisplayName>Harris, Michelle (DDS)</DisplayName>
        <AccountId>60</AccountId>
        <AccountType/>
      </UserInfo>
      <UserInfo>
        <DisplayName>Fishkin Strout, Jaki D. (EHS)</DisplayName>
        <AccountId>49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AA8BD88EB8945AAE04407B477030C" ma:contentTypeVersion="6" ma:contentTypeDescription="Create a new document." ma:contentTypeScope="" ma:versionID="0b582c6127d1e6d785740233dc093e1d">
  <xsd:schema xmlns:xsd="http://www.w3.org/2001/XMLSchema" xmlns:xs="http://www.w3.org/2001/XMLSchema" xmlns:p="http://schemas.microsoft.com/office/2006/metadata/properties" xmlns:ns2="d8ecd2c7-f42d-412b-950c-7056a0e524ed" xmlns:ns3="91f3e3b9-8052-4988-a4eb-24f16969dcab" targetNamespace="http://schemas.microsoft.com/office/2006/metadata/properties" ma:root="true" ma:fieldsID="d73faa224800b480024f6965d332ee53" ns2:_="" ns3:_="">
    <xsd:import namespace="d8ecd2c7-f42d-412b-950c-7056a0e524ed"/>
    <xsd:import namespace="91f3e3b9-8052-4988-a4eb-24f16969dc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cd2c7-f42d-412b-950c-7056a0e524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3e3b9-8052-4988-a4eb-24f16969dc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2EA36F-5A16-49DA-85F5-D326230F8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F42116-6A7B-4D37-9AB8-EDC2A008D67E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1f3e3b9-8052-4988-a4eb-24f16969dcab"/>
    <ds:schemaRef ds:uri="http://purl.org/dc/terms/"/>
    <ds:schemaRef ds:uri="d8ecd2c7-f42d-412b-950c-7056a0e524e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187668-429E-43B1-A45C-FE0A0E65C477}">
  <ds:schemaRefs>
    <ds:schemaRef ds:uri="91f3e3b9-8052-4988-a4eb-24f16969dcab"/>
    <ds:schemaRef ds:uri="d8ecd2c7-f42d-412b-950c-7056a0e524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 for February 2018 Listening Sessions_FINAL</Template>
  <TotalTime>0</TotalTime>
  <Words>858</Words>
  <Application>Microsoft Office PowerPoint</Application>
  <PresentationFormat>Custom</PresentationFormat>
  <Paragraphs>97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Noto Sans VF</vt:lpstr>
      <vt:lpstr>Symbol</vt:lpstr>
      <vt:lpstr>Slides for February 2018 Listening Sessions_FINAL</vt:lpstr>
      <vt:lpstr>think-cell Slide</vt:lpstr>
      <vt:lpstr>EOHHS Public Listening Session</vt:lpstr>
      <vt:lpstr>Zoom/Conference Call Logistics</vt:lpstr>
      <vt:lpstr>Zoom/Conference Call Logistics</vt:lpstr>
      <vt:lpstr>Agenda </vt:lpstr>
      <vt:lpstr>Common Acronyms and Terms</vt:lpstr>
      <vt:lpstr>Overview: Waiver Amendment Process</vt:lpstr>
      <vt:lpstr>Overview: Adult Supports Waiver, Community Living Waiver, and Intensive Supports Waiver  </vt:lpstr>
      <vt:lpstr>Summary of Proposed Changes in these Amendments</vt:lpstr>
      <vt:lpstr>Process: HCBS Waiver Amendment</vt:lpstr>
      <vt:lpstr>Timeline</vt:lpstr>
      <vt:lpstr>Public Comment: EOHHS requests public input</vt:lpstr>
      <vt:lpstr>Public Comment:  Oral Comments at Today’s Listening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Carolyn Sharzer</dc:creator>
  <cp:lastModifiedBy>Giacomini, Tainara G. (EHS)</cp:lastModifiedBy>
  <cp:revision>1</cp:revision>
  <cp:lastPrinted>2018-11-26T18:56:13Z</cp:lastPrinted>
  <dcterms:created xsi:type="dcterms:W3CDTF">2018-05-15T18:18:19Z</dcterms:created>
  <dcterms:modified xsi:type="dcterms:W3CDTF">2024-04-22T18:27:25Z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Date</vt:lpwstr>
  </property>
  <property fmtid="{D5CDD505-2E9C-101B-9397-08002B2CF9AE}" pid="6" name="Office2010EditCount">
    <vt:lpwstr>1</vt:lpwstr>
  </property>
  <property fmtid="{D5CDD505-2E9C-101B-9397-08002B2CF9AE}" pid="7" name="Office2003EditCount">
    <vt:lpwstr>0</vt:lpwstr>
  </property>
  <property fmtid="{D5CDD505-2E9C-101B-9397-08002B2CF9AE}" pid="8" name="LastEditedOfficeVersion">
    <vt:lpwstr>Office2010</vt:lpwstr>
  </property>
  <property fmtid="{D5CDD505-2E9C-101B-9397-08002B2CF9AE}" pid="9" name="DocID">
    <vt:lpwstr>DOC ID</vt:lpwstr>
  </property>
  <property fmtid="{D5CDD505-2E9C-101B-9397-08002B2CF9AE}" pid="10" name="VGCompatibilityCheck Run By">
    <vt:lpwstr>Chandrasekar N</vt:lpwstr>
  </property>
  <property fmtid="{D5CDD505-2E9C-101B-9397-08002B2CF9AE}" pid="11" name="VGCompatibilityCheck Run On ">
    <vt:lpwstr>11/1/2013 12:30:02 PM</vt:lpwstr>
  </property>
  <property fmtid="{D5CDD505-2E9C-101B-9397-08002B2CF9AE}" pid="12" name="Office2010WasSaved">
    <vt:lpwstr>1</vt:lpwstr>
  </property>
  <property fmtid="{D5CDD505-2E9C-101B-9397-08002B2CF9AE}" pid="13" name="ContentTypeId">
    <vt:lpwstr>0x0101004ACAA8BD88EB8945AAE04407B477030C</vt:lpwstr>
  </property>
  <property fmtid="{D5CDD505-2E9C-101B-9397-08002B2CF9AE}" pid="14" name="VGCompatibilityCheck Run On">
    <vt:lpwstr>11/1/2013 12:30:02 PM</vt:lpwstr>
  </property>
</Properties>
</file>