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notesSlides/notesSlide6.xml" ContentType="application/vnd.openxmlformats-officedocument.presentationml.notesSlide+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notesSlides/notesSlide7.xml" ContentType="application/vnd.openxmlformats-officedocument.presentationml.notesSlide+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notesSlides/notesSlide8.xml" ContentType="application/vnd.openxmlformats-officedocument.presentationml.notesSlide+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rts/chart13.xml" ContentType="application/vnd.openxmlformats-officedocument.drawingml.chart+xml"/>
  <Override PartName="/ppt/notesSlides/notesSlide11.xml" ContentType="application/vnd.openxmlformats-officedocument.presentationml.notesSlide+xml"/>
  <Override PartName="/ppt/charts/chart14.xml" ContentType="application/vnd.openxmlformats-officedocument.drawingml.chart+xml"/>
  <Override PartName="/ppt/notesSlides/notesSlide12.xml" ContentType="application/vnd.openxmlformats-officedocument.presentationml.notesSlide+xml"/>
  <Override PartName="/ppt/charts/chart15.xml" ContentType="application/vnd.openxmlformats-officedocument.drawingml.chart+xml"/>
  <Override PartName="/ppt/notesSlides/notesSlide13.xml" ContentType="application/vnd.openxmlformats-officedocument.presentationml.notesSlide+xml"/>
  <Override PartName="/ppt/charts/chart16.xml" ContentType="application/vnd.openxmlformats-officedocument.drawingml.chart+xml"/>
  <Override PartName="/ppt/charts/chart17.xml" ContentType="application/vnd.openxmlformats-officedocument.drawingml.chart+xml"/>
  <Override PartName="/ppt/notesSlides/notesSlide14.xml" ContentType="application/vnd.openxmlformats-officedocument.presentationml.notesSlide+xml"/>
  <Override PartName="/ppt/charts/chart18.xml" ContentType="application/vnd.openxmlformats-officedocument.drawingml.chart+xml"/>
  <Override PartName="/ppt/notesSlides/notesSlide15.xml" ContentType="application/vnd.openxmlformats-officedocument.presentationml.notesSlide+xml"/>
  <Override PartName="/ppt/charts/chart19.xml" ContentType="application/vnd.openxmlformats-officedocument.drawingml.chart+xml"/>
  <Override PartName="/ppt/notesSlides/notesSlide16.xml" ContentType="application/vnd.openxmlformats-officedocument.presentationml.notesSlide+xml"/>
  <Override PartName="/ppt/charts/chart20.xml" ContentType="application/vnd.openxmlformats-officedocument.drawingml.chart+xml"/>
  <Override PartName="/ppt/notesSlides/notesSlide17.xml" ContentType="application/vnd.openxmlformats-officedocument.presentationml.notesSlide+xml"/>
  <Override PartName="/ppt/charts/chart21.xml" ContentType="application/vnd.openxmlformats-officedocument.drawingml.chart+xml"/>
  <Override PartName="/ppt/notesSlides/notesSlide18.xml" ContentType="application/vnd.openxmlformats-officedocument.presentationml.notesSlide+xml"/>
  <Override PartName="/ppt/charts/chart22.xml" ContentType="application/vnd.openxmlformats-officedocument.drawingml.chart+xml"/>
  <Override PartName="/ppt/notesSlides/notesSlide19.xml" ContentType="application/vnd.openxmlformats-officedocument.presentationml.notesSlide+xml"/>
  <Override PartName="/ppt/charts/chart23.xml" ContentType="application/vnd.openxmlformats-officedocument.drawingml.chart+xml"/>
  <Override PartName="/ppt/notesSlides/notesSlide20.xml" ContentType="application/vnd.openxmlformats-officedocument.presentationml.notesSlide+xml"/>
  <Override PartName="/ppt/charts/chart24.xml" ContentType="application/vnd.openxmlformats-officedocument.drawingml.chart+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rts/colors1.xml" ContentType="application/vnd.ms-office.chartcolorstyle+xml"/>
  <Override PartName="/ppt/charts/style1.xml" ContentType="application/vnd.ms-office.chartstyle+xml"/>
  <Override PartName="/ppt/charts/colors2.xml" ContentType="application/vnd.ms-office.chartcolorstyle+xml"/>
  <Override PartName="/ppt/charts/style2.xml" ContentType="application/vnd.ms-office.chartstyle+xml"/>
  <Override PartName="/ppt/charts/colors3.xml" ContentType="application/vnd.ms-office.chartcolorstyle+xml"/>
  <Override PartName="/ppt/charts/style3.xml" ContentType="application/vnd.ms-office.chartstyle+xml"/>
  <Override PartName="/ppt/charts/colors4.xml" ContentType="application/vnd.ms-office.chartcolorstyle+xml"/>
  <Override PartName="/ppt/charts/style4.xml" ContentType="application/vnd.ms-office.chartstyle+xml"/>
  <Override PartName="/ppt/charts/colors5.xml" ContentType="application/vnd.ms-office.chartcolorstyle+xml"/>
  <Override PartName="/ppt/charts/style5.xml" ContentType="application/vnd.ms-office.chartstyle+xml"/>
  <Override PartName="/ppt/charts/colors6.xml" ContentType="application/vnd.ms-office.chartcolorstyle+xml"/>
  <Override PartName="/ppt/charts/style6.xml" ContentType="application/vnd.ms-office.chartstyle+xml"/>
  <Override PartName="/ppt/charts/colors7.xml" ContentType="application/vnd.ms-office.chartcolorstyle+xml"/>
  <Override PartName="/ppt/charts/style7.xml" ContentType="application/vnd.ms-office.chartstyle+xml"/>
  <Override PartName="/ppt/charts/colors8.xml" ContentType="application/vnd.ms-office.chartcolorstyle+xml"/>
  <Override PartName="/ppt/charts/style8.xml" ContentType="application/vnd.ms-office.chartstyle+xml"/>
  <Override PartName="/ppt/charts/colors9.xml" ContentType="application/vnd.ms-office.chartcolorstyle+xml"/>
  <Override PartName="/ppt/charts/style9.xml" ContentType="application/vnd.ms-office.chartstyle+xml"/>
  <Override PartName="/ppt/charts/colors10.xml" ContentType="application/vnd.ms-office.chartcolorstyle+xml"/>
  <Override PartName="/ppt/charts/style10.xml" ContentType="application/vnd.ms-office.chartstyle+xml"/>
  <Override PartName="/ppt/charts/colors11.xml" ContentType="application/vnd.ms-office.chartcolorstyle+xml"/>
  <Override PartName="/ppt/charts/style11.xml" ContentType="application/vnd.ms-office.chartstyle+xml"/>
  <Override PartName="/ppt/charts/colors12.xml" ContentType="application/vnd.ms-office.chartcolorstyle+xml"/>
  <Override PartName="/ppt/charts/style12.xml" ContentType="application/vnd.ms-office.chartstyle+xml"/>
  <Override PartName="/ppt/charts/colors13.xml" ContentType="application/vnd.ms-office.chartcolorstyle+xml"/>
  <Override PartName="/ppt/charts/style13.xml" ContentType="application/vnd.ms-office.chartstyle+xml"/>
  <Override PartName="/ppt/charts/colors14.xml" ContentType="application/vnd.ms-office.chartcolorstyle+xml"/>
  <Override PartName="/ppt/charts/style14.xml" ContentType="application/vnd.ms-office.chartstyle+xml"/>
  <Override PartName="/ppt/charts/colors15.xml" ContentType="application/vnd.ms-office.chartcolorstyle+xml"/>
  <Override PartName="/ppt/charts/style15.xml" ContentType="application/vnd.ms-office.chartstyle+xml"/>
  <Override PartName="/ppt/charts/colors16.xml" ContentType="application/vnd.ms-office.chartcolorstyle+xml"/>
  <Override PartName="/ppt/charts/style16.xml" ContentType="application/vnd.ms-office.chartstyle+xml"/>
  <Override PartName="/ppt/charts/colors17.xml" ContentType="application/vnd.ms-office.chartcolorstyle+xml"/>
  <Override PartName="/ppt/charts/style17.xml" ContentType="application/vnd.ms-office.chartstyle+xml"/>
  <Override PartName="/ppt/charts/colors18.xml" ContentType="application/vnd.ms-office.chartcolorstyle+xml"/>
  <Override PartName="/ppt/charts/style18.xml" ContentType="application/vnd.ms-office.chartstyle+xml"/>
  <Override PartName="/ppt/charts/colors19.xml" ContentType="application/vnd.ms-office.chartcolorstyle+xml"/>
  <Override PartName="/ppt/charts/style19.xml" ContentType="application/vnd.ms-office.chartstyle+xml"/>
  <Override PartName="/ppt/charts/colors20.xml" ContentType="application/vnd.ms-office.chartcolorstyle+xml"/>
  <Override PartName="/ppt/charts/style20.xml" ContentType="application/vnd.ms-office.chartstyle+xml"/>
  <Override PartName="/ppt/charts/colors21.xml" ContentType="application/vnd.ms-office.chartcolorstyle+xml"/>
  <Override PartName="/ppt/charts/style21.xml" ContentType="application/vnd.ms-office.chart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7" r:id="rId1"/>
  </p:sldMasterIdLst>
  <p:notesMasterIdLst>
    <p:notesMasterId r:id="rId26"/>
  </p:notesMasterIdLst>
  <p:handoutMasterIdLst>
    <p:handoutMasterId r:id="rId27"/>
  </p:handoutMasterIdLst>
  <p:sldIdLst>
    <p:sldId id="256" r:id="rId2"/>
    <p:sldId id="1005" r:id="rId3"/>
    <p:sldId id="1028" r:id="rId4"/>
    <p:sldId id="1007" r:id="rId5"/>
    <p:sldId id="1023" r:id="rId6"/>
    <p:sldId id="1073" r:id="rId7"/>
    <p:sldId id="1040" r:id="rId8"/>
    <p:sldId id="1041" r:id="rId9"/>
    <p:sldId id="1029" r:id="rId10"/>
    <p:sldId id="1074" r:id="rId11"/>
    <p:sldId id="1025" r:id="rId12"/>
    <p:sldId id="1075" r:id="rId13"/>
    <p:sldId id="1083" r:id="rId14"/>
    <p:sldId id="1076" r:id="rId15"/>
    <p:sldId id="1077" r:id="rId16"/>
    <p:sldId id="1051" r:id="rId17"/>
    <p:sldId id="1081" r:id="rId18"/>
    <p:sldId id="1044" r:id="rId19"/>
    <p:sldId id="1078" r:id="rId20"/>
    <p:sldId id="1047" r:id="rId21"/>
    <p:sldId id="1057" r:id="rId22"/>
    <p:sldId id="1055" r:id="rId23"/>
    <p:sldId id="1082" r:id="rId24"/>
    <p:sldId id="1056" r:id="rId25"/>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 initials=" " lastIdx="4" clrIdx="0"/>
  <p:cmAuthor id="7" name=" Elizabeth Kelley" initials="EDK" lastIdx="14" clrIdx="7"/>
  <p:cmAuthor id="1" name="Fillo, Katherine (DPH)" initials="FK(" lastIdx="2" clrIdx="1">
    <p:extLst/>
  </p:cmAuthor>
  <p:cmAuthor id="2" name="Moore, Chiara" initials="CM" lastIdx="1" clrIdx="2">
    <p:extLst/>
  </p:cmAuthor>
  <p:cmAuthor id="3" name="ktfillo" initials="k" lastIdx="6" clrIdx="3">
    <p:extLst/>
  </p:cmAuthor>
  <p:cmAuthor id="4" name="Moore, Chiara (DPH)" initials="MC(" lastIdx="23" clrIdx="4">
    <p:extLst/>
  </p:cmAuthor>
  <p:cmAuthor id="5" name="Saunders, Katherine (DPH)" initials="SK(" lastIdx="22" clrIdx="5">
    <p:extLst/>
  </p:cmAuthor>
  <p:cmAuthor id="6" name=" Marybeth McCabe" initials="MM" lastIdx="16" clrIdx="6"/>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376BB"/>
    <a:srgbClr val="0133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364" autoAdjust="0"/>
    <p:restoredTop sz="75223" autoAdjust="0"/>
  </p:normalViewPr>
  <p:slideViewPr>
    <p:cSldViewPr snapToGrid="0" snapToObjects="1">
      <p:cViewPr varScale="1">
        <p:scale>
          <a:sx n="64" d="100"/>
          <a:sy n="64" d="100"/>
        </p:scale>
        <p:origin x="-1572" y="-108"/>
      </p:cViewPr>
      <p:guideLst>
        <p:guide orient="horz" pos="2160"/>
        <p:guide pos="3840"/>
      </p:guideLst>
    </p:cSldViewPr>
  </p:slideViewPr>
  <p:outlineViewPr>
    <p:cViewPr>
      <p:scale>
        <a:sx n="33" d="100"/>
        <a:sy n="33" d="100"/>
      </p:scale>
      <p:origin x="0" y="1830"/>
    </p:cViewPr>
  </p:outlineViewPr>
  <p:notesTextViewPr>
    <p:cViewPr>
      <p:scale>
        <a:sx n="1" d="1"/>
        <a:sy n="1" d="1"/>
      </p:scale>
      <p:origin x="0" y="0"/>
    </p:cViewPr>
  </p:notesTextViewPr>
  <p:sorterViewPr>
    <p:cViewPr>
      <p:scale>
        <a:sx n="100" d="100"/>
        <a:sy n="100" d="100"/>
      </p:scale>
      <p:origin x="0" y="0"/>
    </p:cViewPr>
  </p:sorter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microsoft.com/office/2011/relationships/chartStyle" Target="style1.xml"/><Relationship Id="rId2" Type="http://schemas.microsoft.com/office/2011/relationships/chartColorStyle" Target="colors1.xml"/><Relationship Id="rId1" Type="http://schemas.openxmlformats.org/officeDocument/2006/relationships/oleObject" Target="file:///\\HCQ-DPH-BOS-121\HCQ\Data\Quality%20Improvement\Nursing%20Homes\NH%20Falls%20Report\Falls%20Presentation%20Data%20-%20Graphs.xlsx" TargetMode="External"/></Relationships>
</file>

<file path=ppt/charts/_rels/chart10.xml.rels><?xml version="1.0" encoding="UTF-8" standalone="yes"?>
<Relationships xmlns="http://schemas.openxmlformats.org/package/2006/relationships"><Relationship Id="rId3" Type="http://schemas.microsoft.com/office/2011/relationships/chartStyle" Target="style10.xml"/><Relationship Id="rId2" Type="http://schemas.microsoft.com/office/2011/relationships/chartColorStyle" Target="colors10.xml"/><Relationship Id="rId1" Type="http://schemas.openxmlformats.org/officeDocument/2006/relationships/oleObject" Target="file:///\\HCQ-DPH-BOS-121\HCQ\Data\Quality%20Improvement\Nursing%20Homes\NH%20Falls%20Report\Falls%20Presentation%20Data%20-%20Graphs.xlsx" TargetMode="External"/></Relationships>
</file>

<file path=ppt/charts/_rels/chart11.xml.rels><?xml version="1.0" encoding="UTF-8" standalone="yes"?>
<Relationships xmlns="http://schemas.openxmlformats.org/package/2006/relationships"><Relationship Id="rId3" Type="http://schemas.microsoft.com/office/2011/relationships/chartStyle" Target="style11.xml"/><Relationship Id="rId2" Type="http://schemas.microsoft.com/office/2011/relationships/chartColorStyle" Target="colors11.xml"/><Relationship Id="rId1" Type="http://schemas.openxmlformats.org/officeDocument/2006/relationships/oleObject" Target="file:///\\HCQ-DPH-BOS-121\HCQ\Data\Quality%20Improvement\Nursing%20Homes\NH%20Falls%20Report\Falls%20Presentation%20Data%20-%20Graphs.xlsx" TargetMode="External"/></Relationships>
</file>

<file path=ppt/charts/_rels/chart12.xml.rels><?xml version="1.0" encoding="UTF-8" standalone="yes"?>
<Relationships xmlns="http://schemas.openxmlformats.org/package/2006/relationships"><Relationship Id="rId3" Type="http://schemas.microsoft.com/office/2011/relationships/chartStyle" Target="style12.xml"/><Relationship Id="rId2" Type="http://schemas.microsoft.com/office/2011/relationships/chartColorStyle" Target="colors12.xml"/><Relationship Id="rId1" Type="http://schemas.openxmlformats.org/officeDocument/2006/relationships/oleObject" Target="file:///\\HCQ-DPH-BOS-121\HCQ\Data\Quality%20Improvement\Nursing%20Homes\NH%20Falls%20Report\Falls%20Presentation%20Data%20-%20Graphs.xlsx" TargetMode="External"/></Relationships>
</file>

<file path=ppt/charts/_rels/chart13.xml.rels><?xml version="1.0" encoding="UTF-8" standalone="yes"?>
<Relationships xmlns="http://schemas.openxmlformats.org/package/2006/relationships"><Relationship Id="rId1" Type="http://schemas.openxmlformats.org/officeDocument/2006/relationships/oleObject" Target="file:///\\HCQ-DPH-BOS-121\HCQ\Data\Quality%20Improvement\Nursing%20Homes\NH%20Falls%20Report\Falls%20Presentation%20Data%20-%20Graphs.xlsx" TargetMode="External"/></Relationships>
</file>

<file path=ppt/charts/_rels/chart14.xml.rels><?xml version="1.0" encoding="UTF-8" standalone="yes"?>
<Relationships xmlns="http://schemas.openxmlformats.org/package/2006/relationships"><Relationship Id="rId1" Type="http://schemas.openxmlformats.org/officeDocument/2006/relationships/oleObject" Target="file:///\\HCQ-DPH-BOS-121\HCQ\Data\Quality%20Improvement\Nursing%20Homes\NH%20Falls%20Report\Falls%20Presentation%20Data%20-%20Graphs.xlsx" TargetMode="External"/></Relationships>
</file>

<file path=ppt/charts/_rels/chart15.xml.rels><?xml version="1.0" encoding="UTF-8" standalone="yes"?>
<Relationships xmlns="http://schemas.openxmlformats.org/package/2006/relationships"><Relationship Id="rId3" Type="http://schemas.microsoft.com/office/2011/relationships/chartStyle" Target="style13.xml"/><Relationship Id="rId2" Type="http://schemas.microsoft.com/office/2011/relationships/chartColorStyle" Target="colors13.xml"/><Relationship Id="rId1" Type="http://schemas.openxmlformats.org/officeDocument/2006/relationships/oleObject" Target="file:///\\HCQ-DPH-BOS-121\HCQ\Data\Quality%20Improvement\Nursing%20Homes\NH%20Falls%20Report\Falls%20Presentation%20Data%20-%20Graphs.xlsx" TargetMode="External"/></Relationships>
</file>

<file path=ppt/charts/_rels/chart16.xml.rels><?xml version="1.0" encoding="UTF-8" standalone="yes"?>
<Relationships xmlns="http://schemas.openxmlformats.org/package/2006/relationships"><Relationship Id="rId1" Type="http://schemas.openxmlformats.org/officeDocument/2006/relationships/oleObject" Target="file:///\\HCQ-DPH-BOS-121\HCQ\Data\Quality%20Improvement\Nursing%20Homes\NH%20Falls%20Report\Falls%20Presentation%20Data%20-%20Graphs.xlsx" TargetMode="External"/></Relationships>
</file>

<file path=ppt/charts/_rels/chart17.xml.rels><?xml version="1.0" encoding="UTF-8" standalone="yes"?>
<Relationships xmlns="http://schemas.openxmlformats.org/package/2006/relationships"><Relationship Id="rId3" Type="http://schemas.microsoft.com/office/2011/relationships/chartStyle" Target="style14.xml"/><Relationship Id="rId2" Type="http://schemas.microsoft.com/office/2011/relationships/chartColorStyle" Target="colors14.xml"/><Relationship Id="rId1" Type="http://schemas.openxmlformats.org/officeDocument/2006/relationships/oleObject" Target="file:///\\HCQ-DPH-BOS-121\HCQ\Data\Quality%20Improvement\Nursing%20Homes\NH%20Falls%20Report\Falls%20Presentation%20Data%20-%20Graphs.xlsx" TargetMode="External"/></Relationships>
</file>

<file path=ppt/charts/_rels/chart18.xml.rels><?xml version="1.0" encoding="UTF-8" standalone="yes"?>
<Relationships xmlns="http://schemas.openxmlformats.org/package/2006/relationships"><Relationship Id="rId3" Type="http://schemas.microsoft.com/office/2011/relationships/chartStyle" Target="style15.xml"/><Relationship Id="rId2" Type="http://schemas.microsoft.com/office/2011/relationships/chartColorStyle" Target="colors15.xml"/><Relationship Id="rId1" Type="http://schemas.openxmlformats.org/officeDocument/2006/relationships/oleObject" Target="file:///\\HCQ-DPH-BOS-121\HCQ\Data\Quality%20Improvement\Nursing%20Homes\NH%20Falls%20Report\Falls%20Presentation%20Data%20-%20Graphs.xlsx" TargetMode="External"/></Relationships>
</file>

<file path=ppt/charts/_rels/chart19.xml.rels><?xml version="1.0" encoding="UTF-8" standalone="yes"?>
<Relationships xmlns="http://schemas.openxmlformats.org/package/2006/relationships"><Relationship Id="rId3" Type="http://schemas.microsoft.com/office/2011/relationships/chartStyle" Target="style16.xml"/><Relationship Id="rId2" Type="http://schemas.microsoft.com/office/2011/relationships/chartColorStyle" Target="colors16.xml"/><Relationship Id="rId1" Type="http://schemas.openxmlformats.org/officeDocument/2006/relationships/oleObject" Target="file:///\\HCQ-DPH-BOS-121\HCQ\Data\Quality%20Improvement\Nursing%20Homes\NH%20Falls%20Report\Falls%20Presentation%20Data%20-%20Graphs.xlsx" TargetMode="External"/></Relationships>
</file>

<file path=ppt/charts/_rels/chart2.xml.rels><?xml version="1.0" encoding="UTF-8" standalone="yes"?>
<Relationships xmlns="http://schemas.openxmlformats.org/package/2006/relationships"><Relationship Id="rId3" Type="http://schemas.microsoft.com/office/2011/relationships/chartStyle" Target="style2.xml"/><Relationship Id="rId2" Type="http://schemas.microsoft.com/office/2011/relationships/chartColorStyle" Target="colors2.xml"/><Relationship Id="rId1" Type="http://schemas.openxmlformats.org/officeDocument/2006/relationships/oleObject" Target="file:///\\HCQ-DPH-BOS-121\HCQ\Data\Quality%20Improvement\Nursing%20Homes\NH%20Falls%20Report\Falls%20Presentation%20Data%20-%20Graphs.xlsx" TargetMode="External"/></Relationships>
</file>

<file path=ppt/charts/_rels/chart20.xml.rels><?xml version="1.0" encoding="UTF-8" standalone="yes"?>
<Relationships xmlns="http://schemas.openxmlformats.org/package/2006/relationships"><Relationship Id="rId3" Type="http://schemas.microsoft.com/office/2011/relationships/chartStyle" Target="style17.xml"/><Relationship Id="rId2" Type="http://schemas.microsoft.com/office/2011/relationships/chartColorStyle" Target="colors17.xml"/><Relationship Id="rId1" Type="http://schemas.openxmlformats.org/officeDocument/2006/relationships/oleObject" Target="file:///\\HCQ-DPH-BOS-121\HCQ\Data\Quality%20Improvement\Nursing%20Homes\NH%20Falls%20Report\Falls%20Presentation%20Data%20-%20Graphs.xlsx" TargetMode="External"/></Relationships>
</file>

<file path=ppt/charts/_rels/chart21.xml.rels><?xml version="1.0" encoding="UTF-8" standalone="yes"?>
<Relationships xmlns="http://schemas.openxmlformats.org/package/2006/relationships"><Relationship Id="rId3" Type="http://schemas.microsoft.com/office/2011/relationships/chartStyle" Target="style18.xml"/><Relationship Id="rId2" Type="http://schemas.microsoft.com/office/2011/relationships/chartColorStyle" Target="colors18.xml"/><Relationship Id="rId1" Type="http://schemas.openxmlformats.org/officeDocument/2006/relationships/oleObject" Target="file:///\\HCQ-DPH-BOS-121\HCQ\Data\Quality%20Improvement\Nursing%20Homes\NH%20Falls%20Report\Falls%20Presentation%20Data%20-%20Graphs.xlsx" TargetMode="External"/></Relationships>
</file>

<file path=ppt/charts/_rels/chart22.xml.rels><?xml version="1.0" encoding="UTF-8" standalone="yes"?>
<Relationships xmlns="http://schemas.openxmlformats.org/package/2006/relationships"><Relationship Id="rId3" Type="http://schemas.microsoft.com/office/2011/relationships/chartStyle" Target="style19.xml"/><Relationship Id="rId2" Type="http://schemas.microsoft.com/office/2011/relationships/chartColorStyle" Target="colors19.xml"/><Relationship Id="rId1" Type="http://schemas.openxmlformats.org/officeDocument/2006/relationships/oleObject" Target="file:///\\HCQ-DPH-BOS-121\HCQ\Data\Quality%20Improvement\Nursing%20Homes\NH%20Falls%20Report\Falls%20Presentation%20Data%20-%20Graphs.xlsx" TargetMode="External"/></Relationships>
</file>

<file path=ppt/charts/_rels/chart23.xml.rels><?xml version="1.0" encoding="UTF-8" standalone="yes"?>
<Relationships xmlns="http://schemas.openxmlformats.org/package/2006/relationships"><Relationship Id="rId3" Type="http://schemas.microsoft.com/office/2011/relationships/chartStyle" Target="style20.xml"/><Relationship Id="rId2" Type="http://schemas.microsoft.com/office/2011/relationships/chartColorStyle" Target="colors20.xml"/><Relationship Id="rId1" Type="http://schemas.openxmlformats.org/officeDocument/2006/relationships/oleObject" Target="file:///\\HCQ-DPH-BOS-121\HCQ\Data\Quality%20Improvement\Nursing%20Homes\NH%20Falls%20Report\Falls%20Presentation%20Data%20-%20Graphs.xlsx" TargetMode="External"/></Relationships>
</file>

<file path=ppt/charts/_rels/chart24.xml.rels><?xml version="1.0" encoding="UTF-8" standalone="yes"?>
<Relationships xmlns="http://schemas.openxmlformats.org/package/2006/relationships"><Relationship Id="rId3" Type="http://schemas.microsoft.com/office/2011/relationships/chartStyle" Target="style21.xml"/><Relationship Id="rId2" Type="http://schemas.microsoft.com/office/2011/relationships/chartColorStyle" Target="colors21.xml"/><Relationship Id="rId1" Type="http://schemas.openxmlformats.org/officeDocument/2006/relationships/oleObject" Target="file:///\\HCQ-DPH-BOS-121\HCQ\Data\Quality%20Improvement\Nursing%20Homes\NH%20Falls%20Report\Falls%20Presentation%20Data%20-%20Graphs.xlsx" TargetMode="External"/></Relationships>
</file>

<file path=ppt/charts/_rels/chart3.xml.rels><?xml version="1.0" encoding="UTF-8" standalone="yes"?>
<Relationships xmlns="http://schemas.openxmlformats.org/package/2006/relationships"><Relationship Id="rId3" Type="http://schemas.microsoft.com/office/2011/relationships/chartStyle" Target="style3.xml"/><Relationship Id="rId2" Type="http://schemas.microsoft.com/office/2011/relationships/chartColorStyle" Target="colors3.xml"/><Relationship Id="rId1" Type="http://schemas.openxmlformats.org/officeDocument/2006/relationships/oleObject" Target="file:///\\HCQ-DPH-BOS-121\HCQ\Data\Quality%20Improvement\Nursing%20Homes\NH%20Falls%20Report\Falls%20Presentation%20Data%20-%20Graphs.xlsx" TargetMode="External"/></Relationships>
</file>

<file path=ppt/charts/_rels/chart4.xml.rels><?xml version="1.0" encoding="UTF-8" standalone="yes"?>
<Relationships xmlns="http://schemas.openxmlformats.org/package/2006/relationships"><Relationship Id="rId3" Type="http://schemas.microsoft.com/office/2011/relationships/chartStyle" Target="style4.xml"/><Relationship Id="rId2" Type="http://schemas.microsoft.com/office/2011/relationships/chartColorStyle" Target="colors4.xml"/><Relationship Id="rId1" Type="http://schemas.openxmlformats.org/officeDocument/2006/relationships/oleObject" Target="file:///\\HCQ-DPH-BOS-121\HCQ\Data\Quality%20Improvement\Nursing%20Homes\NH%20Falls%20Report\Falls%20Presentation%20Data%20-%20Graphs.xlsx" TargetMode="External"/></Relationships>
</file>

<file path=ppt/charts/_rels/chart5.xml.rels><?xml version="1.0" encoding="UTF-8" standalone="yes"?>
<Relationships xmlns="http://schemas.openxmlformats.org/package/2006/relationships"><Relationship Id="rId3" Type="http://schemas.microsoft.com/office/2011/relationships/chartStyle" Target="style5.xml"/><Relationship Id="rId2" Type="http://schemas.microsoft.com/office/2011/relationships/chartColorStyle" Target="colors5.xml"/><Relationship Id="rId1" Type="http://schemas.openxmlformats.org/officeDocument/2006/relationships/oleObject" Target="file:///\\HCQ-DPH-BOS-121\HCQ\Data\Quality%20Improvement\Nursing%20Homes\NH%20Falls%20Report\Falls%20Presentation%20Data%20-%20Graphs.xlsx" TargetMode="External"/></Relationships>
</file>

<file path=ppt/charts/_rels/chart6.xml.rels><?xml version="1.0" encoding="UTF-8" standalone="yes"?>
<Relationships xmlns="http://schemas.openxmlformats.org/package/2006/relationships"><Relationship Id="rId3" Type="http://schemas.microsoft.com/office/2011/relationships/chartStyle" Target="style6.xml"/><Relationship Id="rId2" Type="http://schemas.microsoft.com/office/2011/relationships/chartColorStyle" Target="colors6.xml"/><Relationship Id="rId1" Type="http://schemas.openxmlformats.org/officeDocument/2006/relationships/oleObject" Target="file:///\\HCQ-DPH-BOS-121\HCQ\Data\Quality%20Improvement\Nursing%20Homes\NH%20Falls%20Report\Falls%20Presentation%20Data%20-%20Graphs.xlsx" TargetMode="External"/></Relationships>
</file>

<file path=ppt/charts/_rels/chart7.xml.rels><?xml version="1.0" encoding="UTF-8" standalone="yes"?>
<Relationships xmlns="http://schemas.openxmlformats.org/package/2006/relationships"><Relationship Id="rId3" Type="http://schemas.microsoft.com/office/2011/relationships/chartStyle" Target="style7.xml"/><Relationship Id="rId2" Type="http://schemas.microsoft.com/office/2011/relationships/chartColorStyle" Target="colors7.xml"/><Relationship Id="rId1" Type="http://schemas.openxmlformats.org/officeDocument/2006/relationships/oleObject" Target="file:///\\HCQ-DPH-BOS-121\HCQ\Data\Quality%20Improvement\Nursing%20Homes\NH%20Falls%20Report\Falls%20Presentation%20Data%20-%20Graphs.xlsx" TargetMode="External"/></Relationships>
</file>

<file path=ppt/charts/_rels/chart8.xml.rels><?xml version="1.0" encoding="UTF-8" standalone="yes"?>
<Relationships xmlns="http://schemas.openxmlformats.org/package/2006/relationships"><Relationship Id="rId3" Type="http://schemas.microsoft.com/office/2011/relationships/chartStyle" Target="style8.xml"/><Relationship Id="rId2" Type="http://schemas.microsoft.com/office/2011/relationships/chartColorStyle" Target="colors8.xml"/><Relationship Id="rId1" Type="http://schemas.openxmlformats.org/officeDocument/2006/relationships/oleObject" Target="file:///\\HCQ-DPH-BOS-121\HCQ\Data\Quality%20Improvement\Nursing%20Homes\NH%20Falls%20Report\Falls%20Presentation%20Data%20-%20Graphs.xlsx" TargetMode="External"/></Relationships>
</file>

<file path=ppt/charts/_rels/chart9.xml.rels><?xml version="1.0" encoding="UTF-8" standalone="yes"?>
<Relationships xmlns="http://schemas.openxmlformats.org/package/2006/relationships"><Relationship Id="rId3" Type="http://schemas.microsoft.com/office/2011/relationships/chartStyle" Target="style9.xml"/><Relationship Id="rId2" Type="http://schemas.microsoft.com/office/2011/relationships/chartColorStyle" Target="colors9.xml"/><Relationship Id="rId1" Type="http://schemas.openxmlformats.org/officeDocument/2006/relationships/oleObject" Target="file:///\\HCQ-DPH-BOS-121\HCQ\Data\Quality%20Improvement\Nursing%20Homes\NH%20Falls%20Report\Falls%20Presentation%20Data%20-%20Graph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dirty="0"/>
              <a:t>Distribution of Age of NH Residents (2013 - 2018)</a:t>
            </a:r>
          </a:p>
        </c:rich>
      </c:tx>
      <c:layout/>
      <c:overlay val="0"/>
      <c:spPr>
        <a:noFill/>
        <a:ln>
          <a:noFill/>
        </a:ln>
        <a:effectLst/>
      </c:spPr>
    </c:title>
    <c:autoTitleDeleted val="0"/>
    <c:plotArea>
      <c:layout/>
      <c:pieChart>
        <c:varyColors val="1"/>
        <c:ser>
          <c:idx val="0"/>
          <c:order val="0"/>
          <c:tx>
            <c:strRef>
              <c:f>Age!$M$16</c:f>
              <c:strCache>
                <c:ptCount val="1"/>
                <c:pt idx="0">
                  <c:v>average</c:v>
                </c:pt>
              </c:strCache>
            </c:strRef>
          </c:tx>
          <c:dPt>
            <c:idx val="0"/>
            <c:bubble3D val="0"/>
            <c:spPr>
              <a:solidFill>
                <a:schemeClr val="accent1"/>
              </a:solidFill>
              <a:ln w="19050">
                <a:solidFill>
                  <a:schemeClr val="lt1"/>
                </a:solidFill>
              </a:ln>
              <a:effectLst/>
            </c:spPr>
            <c:extLst xmlns:c16r2="http://schemas.microsoft.com/office/drawing/2015/06/chart">
              <c:ext xmlns:c16="http://schemas.microsoft.com/office/drawing/2014/chart" uri="{C3380CC4-5D6E-409C-BE32-E72D297353CC}">
                <c16:uniqueId val="{00000001-E33C-4C4E-93CA-B2E32D530B38}"/>
              </c:ext>
            </c:extLst>
          </c:dPt>
          <c:dPt>
            <c:idx val="1"/>
            <c:bubble3D val="0"/>
            <c:spPr>
              <a:solidFill>
                <a:schemeClr val="accent2"/>
              </a:solidFill>
              <a:ln w="19050">
                <a:solidFill>
                  <a:schemeClr val="lt1"/>
                </a:solidFill>
              </a:ln>
              <a:effectLst/>
            </c:spPr>
            <c:extLst xmlns:c16r2="http://schemas.microsoft.com/office/drawing/2015/06/chart">
              <c:ext xmlns:c16="http://schemas.microsoft.com/office/drawing/2014/chart" uri="{C3380CC4-5D6E-409C-BE32-E72D297353CC}">
                <c16:uniqueId val="{00000003-E33C-4C4E-93CA-B2E32D530B38}"/>
              </c:ext>
            </c:extLst>
          </c:dPt>
          <c:dPt>
            <c:idx val="2"/>
            <c:bubble3D val="0"/>
            <c:spPr>
              <a:solidFill>
                <a:schemeClr val="accent3"/>
              </a:solidFill>
              <a:ln w="19050">
                <a:solidFill>
                  <a:schemeClr val="lt1"/>
                </a:solidFill>
              </a:ln>
              <a:effectLst/>
            </c:spPr>
            <c:extLst xmlns:c16r2="http://schemas.microsoft.com/office/drawing/2015/06/chart">
              <c:ext xmlns:c16="http://schemas.microsoft.com/office/drawing/2014/chart" uri="{C3380CC4-5D6E-409C-BE32-E72D297353CC}">
                <c16:uniqueId val="{00000005-E33C-4C4E-93CA-B2E32D530B38}"/>
              </c:ext>
            </c:extLst>
          </c:dPt>
          <c:dPt>
            <c:idx val="3"/>
            <c:bubble3D val="0"/>
            <c:spPr>
              <a:solidFill>
                <a:schemeClr val="accent4"/>
              </a:solidFill>
              <a:ln w="19050">
                <a:solidFill>
                  <a:schemeClr val="lt1"/>
                </a:solidFill>
              </a:ln>
              <a:effectLst/>
            </c:spPr>
            <c:extLst xmlns:c16r2="http://schemas.microsoft.com/office/drawing/2015/06/chart">
              <c:ext xmlns:c16="http://schemas.microsoft.com/office/drawing/2014/chart" uri="{C3380CC4-5D6E-409C-BE32-E72D297353CC}">
                <c16:uniqueId val="{00000007-E33C-4C4E-93CA-B2E32D530B38}"/>
              </c:ext>
            </c:extLst>
          </c:dPt>
          <c:dPt>
            <c:idx val="4"/>
            <c:bubble3D val="0"/>
            <c:spPr>
              <a:solidFill>
                <a:schemeClr val="accent5"/>
              </a:solidFill>
              <a:ln w="19050">
                <a:solidFill>
                  <a:schemeClr val="lt1"/>
                </a:solidFill>
              </a:ln>
              <a:effectLst/>
            </c:spPr>
            <c:extLst xmlns:c16r2="http://schemas.microsoft.com/office/drawing/2015/06/chart">
              <c:ext xmlns:c16="http://schemas.microsoft.com/office/drawing/2014/chart" uri="{C3380CC4-5D6E-409C-BE32-E72D297353CC}">
                <c16:uniqueId val="{00000009-E33C-4C4E-93CA-B2E32D530B38}"/>
              </c:ext>
            </c:extLst>
          </c:dPt>
          <c:dPt>
            <c:idx val="5"/>
            <c:bubble3D val="0"/>
            <c:spPr>
              <a:solidFill>
                <a:schemeClr val="accent6"/>
              </a:solidFill>
              <a:ln w="19050">
                <a:solidFill>
                  <a:schemeClr val="lt1"/>
                </a:solidFill>
              </a:ln>
              <a:effectLst/>
            </c:spPr>
            <c:extLst xmlns:c16r2="http://schemas.microsoft.com/office/drawing/2015/06/chart">
              <c:ext xmlns:c16="http://schemas.microsoft.com/office/drawing/2014/chart" uri="{C3380CC4-5D6E-409C-BE32-E72D297353CC}">
                <c16:uniqueId val="{0000000B-E33C-4C4E-93CA-B2E32D530B38}"/>
              </c:ext>
            </c:extLst>
          </c:dPt>
          <c:dPt>
            <c:idx val="6"/>
            <c:bubble3D val="0"/>
            <c:spPr>
              <a:solidFill>
                <a:schemeClr val="accent1">
                  <a:lumMod val="60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D-E33C-4C4E-93CA-B2E32D530B38}"/>
              </c:ext>
            </c:extLst>
          </c:dPt>
          <c:cat>
            <c:strRef>
              <c:f>Age!$L$17:$L$23</c:f>
              <c:strCache>
                <c:ptCount val="7"/>
                <c:pt idx="0">
                  <c:v>&lt;50</c:v>
                </c:pt>
                <c:pt idx="1">
                  <c:v>50-59</c:v>
                </c:pt>
                <c:pt idx="2">
                  <c:v>60-69</c:v>
                </c:pt>
                <c:pt idx="3">
                  <c:v>70-79</c:v>
                </c:pt>
                <c:pt idx="4">
                  <c:v>80-89</c:v>
                </c:pt>
                <c:pt idx="5">
                  <c:v>90-99</c:v>
                </c:pt>
                <c:pt idx="6">
                  <c:v>100+</c:v>
                </c:pt>
              </c:strCache>
            </c:strRef>
          </c:cat>
          <c:val>
            <c:numRef>
              <c:f>Age!$M$17:$M$23</c:f>
              <c:numCache>
                <c:formatCode>General</c:formatCode>
                <c:ptCount val="7"/>
                <c:pt idx="0">
                  <c:v>2683.5</c:v>
                </c:pt>
                <c:pt idx="1">
                  <c:v>7134.166666666667</c:v>
                </c:pt>
                <c:pt idx="2">
                  <c:v>15605</c:v>
                </c:pt>
                <c:pt idx="3">
                  <c:v>26272.833333333332</c:v>
                </c:pt>
                <c:pt idx="4">
                  <c:v>42083.666666666664</c:v>
                </c:pt>
                <c:pt idx="5">
                  <c:v>24910.833333333332</c:v>
                </c:pt>
                <c:pt idx="6">
                  <c:v>1330.1666666666667</c:v>
                </c:pt>
              </c:numCache>
            </c:numRef>
          </c:val>
          <c:extLst xmlns:c16r2="http://schemas.microsoft.com/office/drawing/2015/06/chart">
            <c:ext xmlns:c16="http://schemas.microsoft.com/office/drawing/2014/chart" uri="{C3380CC4-5D6E-409C-BE32-E72D297353CC}">
              <c16:uniqueId val="{0000000E-E33C-4C4E-93CA-B2E32D530B38}"/>
            </c:ext>
          </c:extLst>
        </c:ser>
        <c:dLbls>
          <c:showLegendKey val="0"/>
          <c:showVal val="0"/>
          <c:showCatName val="0"/>
          <c:showSerName val="0"/>
          <c:showPercent val="0"/>
          <c:showBubbleSize val="0"/>
          <c:showLeaderLines val="1"/>
        </c:dLbls>
        <c:firstSliceAng val="0"/>
      </c:pieChart>
      <c:spPr>
        <a:noFill/>
        <a:ln>
          <a:noFill/>
        </a:ln>
        <a:effectLst/>
      </c:spPr>
    </c:plotArea>
    <c:legend>
      <c:legendPos val="b"/>
      <c:layout>
        <c:manualLayout>
          <c:xMode val="edge"/>
          <c:yMode val="edge"/>
          <c:x val="5.4635091375738437E-2"/>
          <c:y val="0.92187445319335082"/>
          <c:w val="0.86961629587801315"/>
          <c:h val="7.8125546806649168E-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dirty="0"/>
              <a:t>Distribution of Age of NH Residents (2013 - 2018)</a:t>
            </a:r>
          </a:p>
        </c:rich>
      </c:tx>
      <c:layout/>
      <c:overlay val="0"/>
      <c:spPr>
        <a:noFill/>
        <a:ln>
          <a:noFill/>
        </a:ln>
        <a:effectLst/>
      </c:spPr>
    </c:title>
    <c:autoTitleDeleted val="0"/>
    <c:plotArea>
      <c:layout/>
      <c:pieChart>
        <c:varyColors val="1"/>
        <c:ser>
          <c:idx val="0"/>
          <c:order val="0"/>
          <c:tx>
            <c:strRef>
              <c:f>Age!$M$16</c:f>
              <c:strCache>
                <c:ptCount val="1"/>
                <c:pt idx="0">
                  <c:v>average</c:v>
                </c:pt>
              </c:strCache>
            </c:strRef>
          </c:tx>
          <c:dPt>
            <c:idx val="0"/>
            <c:bubble3D val="0"/>
            <c:spPr>
              <a:solidFill>
                <a:schemeClr val="accent1"/>
              </a:solidFill>
              <a:ln w="19050">
                <a:solidFill>
                  <a:schemeClr val="lt1"/>
                </a:solidFill>
              </a:ln>
              <a:effectLst/>
            </c:spPr>
            <c:extLst xmlns:c16r2="http://schemas.microsoft.com/office/drawing/2015/06/chart">
              <c:ext xmlns:c16="http://schemas.microsoft.com/office/drawing/2014/chart" uri="{C3380CC4-5D6E-409C-BE32-E72D297353CC}">
                <c16:uniqueId val="{00000001-E33C-4C4E-93CA-B2E32D530B38}"/>
              </c:ext>
            </c:extLst>
          </c:dPt>
          <c:dPt>
            <c:idx val="1"/>
            <c:bubble3D val="0"/>
            <c:spPr>
              <a:solidFill>
                <a:schemeClr val="accent2"/>
              </a:solidFill>
              <a:ln w="19050">
                <a:solidFill>
                  <a:schemeClr val="lt1"/>
                </a:solidFill>
              </a:ln>
              <a:effectLst/>
            </c:spPr>
            <c:extLst xmlns:c16r2="http://schemas.microsoft.com/office/drawing/2015/06/chart">
              <c:ext xmlns:c16="http://schemas.microsoft.com/office/drawing/2014/chart" uri="{C3380CC4-5D6E-409C-BE32-E72D297353CC}">
                <c16:uniqueId val="{00000003-E33C-4C4E-93CA-B2E32D530B38}"/>
              </c:ext>
            </c:extLst>
          </c:dPt>
          <c:dPt>
            <c:idx val="2"/>
            <c:bubble3D val="0"/>
            <c:spPr>
              <a:solidFill>
                <a:schemeClr val="accent3"/>
              </a:solidFill>
              <a:ln w="19050">
                <a:solidFill>
                  <a:schemeClr val="lt1"/>
                </a:solidFill>
              </a:ln>
              <a:effectLst/>
            </c:spPr>
            <c:extLst xmlns:c16r2="http://schemas.microsoft.com/office/drawing/2015/06/chart">
              <c:ext xmlns:c16="http://schemas.microsoft.com/office/drawing/2014/chart" uri="{C3380CC4-5D6E-409C-BE32-E72D297353CC}">
                <c16:uniqueId val="{00000005-E33C-4C4E-93CA-B2E32D530B38}"/>
              </c:ext>
            </c:extLst>
          </c:dPt>
          <c:dPt>
            <c:idx val="3"/>
            <c:bubble3D val="0"/>
            <c:spPr>
              <a:solidFill>
                <a:schemeClr val="accent4"/>
              </a:solidFill>
              <a:ln w="19050">
                <a:solidFill>
                  <a:schemeClr val="lt1"/>
                </a:solidFill>
              </a:ln>
              <a:effectLst/>
            </c:spPr>
            <c:extLst xmlns:c16r2="http://schemas.microsoft.com/office/drawing/2015/06/chart">
              <c:ext xmlns:c16="http://schemas.microsoft.com/office/drawing/2014/chart" uri="{C3380CC4-5D6E-409C-BE32-E72D297353CC}">
                <c16:uniqueId val="{00000007-E33C-4C4E-93CA-B2E32D530B38}"/>
              </c:ext>
            </c:extLst>
          </c:dPt>
          <c:dPt>
            <c:idx val="4"/>
            <c:bubble3D val="0"/>
            <c:spPr>
              <a:solidFill>
                <a:schemeClr val="accent5"/>
              </a:solidFill>
              <a:ln w="19050">
                <a:solidFill>
                  <a:schemeClr val="lt1"/>
                </a:solidFill>
              </a:ln>
              <a:effectLst/>
            </c:spPr>
            <c:extLst xmlns:c16r2="http://schemas.microsoft.com/office/drawing/2015/06/chart">
              <c:ext xmlns:c16="http://schemas.microsoft.com/office/drawing/2014/chart" uri="{C3380CC4-5D6E-409C-BE32-E72D297353CC}">
                <c16:uniqueId val="{00000009-E33C-4C4E-93CA-B2E32D530B38}"/>
              </c:ext>
            </c:extLst>
          </c:dPt>
          <c:dPt>
            <c:idx val="5"/>
            <c:bubble3D val="0"/>
            <c:spPr>
              <a:solidFill>
                <a:schemeClr val="accent6"/>
              </a:solidFill>
              <a:ln w="19050">
                <a:solidFill>
                  <a:schemeClr val="lt1"/>
                </a:solidFill>
              </a:ln>
              <a:effectLst/>
            </c:spPr>
            <c:extLst xmlns:c16r2="http://schemas.microsoft.com/office/drawing/2015/06/chart">
              <c:ext xmlns:c16="http://schemas.microsoft.com/office/drawing/2014/chart" uri="{C3380CC4-5D6E-409C-BE32-E72D297353CC}">
                <c16:uniqueId val="{0000000B-E33C-4C4E-93CA-B2E32D530B38}"/>
              </c:ext>
            </c:extLst>
          </c:dPt>
          <c:dPt>
            <c:idx val="6"/>
            <c:bubble3D val="0"/>
            <c:spPr>
              <a:solidFill>
                <a:schemeClr val="accent1">
                  <a:lumMod val="60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D-E33C-4C4E-93CA-B2E32D530B38}"/>
              </c:ext>
            </c:extLst>
          </c:dPt>
          <c:cat>
            <c:strRef>
              <c:f>Age!$L$17:$L$23</c:f>
              <c:strCache>
                <c:ptCount val="7"/>
                <c:pt idx="0">
                  <c:v>&lt;50</c:v>
                </c:pt>
                <c:pt idx="1">
                  <c:v>50-59</c:v>
                </c:pt>
                <c:pt idx="2">
                  <c:v>60-69</c:v>
                </c:pt>
                <c:pt idx="3">
                  <c:v>70-79</c:v>
                </c:pt>
                <c:pt idx="4">
                  <c:v>80-89</c:v>
                </c:pt>
                <c:pt idx="5">
                  <c:v>90-99</c:v>
                </c:pt>
                <c:pt idx="6">
                  <c:v>100+</c:v>
                </c:pt>
              </c:strCache>
            </c:strRef>
          </c:cat>
          <c:val>
            <c:numRef>
              <c:f>Age!$M$17:$M$23</c:f>
              <c:numCache>
                <c:formatCode>General</c:formatCode>
                <c:ptCount val="7"/>
                <c:pt idx="0">
                  <c:v>2683.5</c:v>
                </c:pt>
                <c:pt idx="1">
                  <c:v>7134.166666666667</c:v>
                </c:pt>
                <c:pt idx="2">
                  <c:v>15605</c:v>
                </c:pt>
                <c:pt idx="3">
                  <c:v>26272.833333333332</c:v>
                </c:pt>
                <c:pt idx="4">
                  <c:v>42083.666666666664</c:v>
                </c:pt>
                <c:pt idx="5">
                  <c:v>24910.833333333332</c:v>
                </c:pt>
                <c:pt idx="6">
                  <c:v>1330.1666666666667</c:v>
                </c:pt>
              </c:numCache>
            </c:numRef>
          </c:val>
          <c:extLst xmlns:c16r2="http://schemas.microsoft.com/office/drawing/2015/06/chart">
            <c:ext xmlns:c16="http://schemas.microsoft.com/office/drawing/2014/chart" uri="{C3380CC4-5D6E-409C-BE32-E72D297353CC}">
              <c16:uniqueId val="{0000000E-E33C-4C4E-93CA-B2E32D530B38}"/>
            </c:ext>
          </c:extLst>
        </c:ser>
        <c:dLbls>
          <c:showLegendKey val="0"/>
          <c:showVal val="0"/>
          <c:showCatName val="0"/>
          <c:showSerName val="0"/>
          <c:showPercent val="0"/>
          <c:showBubbleSize val="0"/>
          <c:showLeaderLines val="1"/>
        </c:dLbls>
        <c:firstSliceAng val="0"/>
      </c:pieChart>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400" b="0" i="0" u="none" strike="noStrike" baseline="0" dirty="0">
                <a:effectLst/>
              </a:rPr>
              <a:t>Distribution of</a:t>
            </a:r>
            <a:r>
              <a:rPr lang="en-US" dirty="0"/>
              <a:t> Gender </a:t>
            </a:r>
            <a:r>
              <a:rPr lang="en-US" sz="1400" b="0" i="0" u="none" strike="noStrike" baseline="0" dirty="0">
                <a:effectLst/>
              </a:rPr>
              <a:t>of NH Residents (2013 - 2018)</a:t>
            </a:r>
            <a:endParaRPr lang="en-US" dirty="0"/>
          </a:p>
        </c:rich>
      </c:tx>
      <c:layout/>
      <c:overlay val="0"/>
      <c:spPr>
        <a:noFill/>
        <a:ln>
          <a:noFill/>
        </a:ln>
        <a:effectLst/>
      </c:spPr>
    </c:title>
    <c:autoTitleDeleted val="0"/>
    <c:plotArea>
      <c:layout/>
      <c:pieChart>
        <c:varyColors val="1"/>
        <c:ser>
          <c:idx val="0"/>
          <c:order val="0"/>
          <c:tx>
            <c:strRef>
              <c:f>Gender!$O$7</c:f>
              <c:strCache>
                <c:ptCount val="1"/>
                <c:pt idx="0">
                  <c:v>Average Gender</c:v>
                </c:pt>
              </c:strCache>
            </c:strRef>
          </c:tx>
          <c:dPt>
            <c:idx val="0"/>
            <c:bubble3D val="0"/>
            <c:spPr>
              <a:solidFill>
                <a:schemeClr val="accent1"/>
              </a:solidFill>
              <a:ln w="19050">
                <a:solidFill>
                  <a:schemeClr val="lt1"/>
                </a:solidFill>
              </a:ln>
              <a:effectLst/>
            </c:spPr>
            <c:extLst xmlns:c16r2="http://schemas.microsoft.com/office/drawing/2015/06/chart">
              <c:ext xmlns:c16="http://schemas.microsoft.com/office/drawing/2014/chart" uri="{C3380CC4-5D6E-409C-BE32-E72D297353CC}">
                <c16:uniqueId val="{00000001-F76D-40FD-AFF3-0A50C64657FD}"/>
              </c:ext>
            </c:extLst>
          </c:dPt>
          <c:dPt>
            <c:idx val="1"/>
            <c:bubble3D val="0"/>
            <c:spPr>
              <a:solidFill>
                <a:schemeClr val="accent2"/>
              </a:solidFill>
              <a:ln w="19050">
                <a:solidFill>
                  <a:schemeClr val="lt1"/>
                </a:solidFill>
              </a:ln>
              <a:effectLst/>
            </c:spPr>
            <c:extLst xmlns:c16r2="http://schemas.microsoft.com/office/drawing/2015/06/chart">
              <c:ext xmlns:c16="http://schemas.microsoft.com/office/drawing/2014/chart" uri="{C3380CC4-5D6E-409C-BE32-E72D297353CC}">
                <c16:uniqueId val="{00000003-F76D-40FD-AFF3-0A50C64657FD}"/>
              </c:ext>
            </c:extLst>
          </c:dPt>
          <c:cat>
            <c:strRef>
              <c:f>Gender!$N$8:$N$9</c:f>
              <c:strCache>
                <c:ptCount val="2"/>
                <c:pt idx="0">
                  <c:v>Male</c:v>
                </c:pt>
                <c:pt idx="1">
                  <c:v>Female</c:v>
                </c:pt>
              </c:strCache>
            </c:strRef>
          </c:cat>
          <c:val>
            <c:numRef>
              <c:f>Gender!$O$8:$O$9</c:f>
              <c:numCache>
                <c:formatCode>General</c:formatCode>
                <c:ptCount val="2"/>
                <c:pt idx="0">
                  <c:v>45895.833333333336</c:v>
                </c:pt>
                <c:pt idx="1">
                  <c:v>69124</c:v>
                </c:pt>
              </c:numCache>
            </c:numRef>
          </c:val>
          <c:extLst xmlns:c16r2="http://schemas.microsoft.com/office/drawing/2015/06/chart">
            <c:ext xmlns:c16="http://schemas.microsoft.com/office/drawing/2014/chart" uri="{C3380CC4-5D6E-409C-BE32-E72D297353CC}">
              <c16:uniqueId val="{00000004-F76D-40FD-AFF3-0A50C64657FD}"/>
            </c:ext>
          </c:extLst>
        </c:ser>
        <c:dLbls>
          <c:showLegendKey val="0"/>
          <c:showVal val="0"/>
          <c:showCatName val="0"/>
          <c:showSerName val="0"/>
          <c:showPercent val="0"/>
          <c:showBubbleSize val="0"/>
          <c:showLeaderLines val="1"/>
        </c:dLbls>
        <c:firstSliceAng val="0"/>
      </c:pieChart>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400" b="0" i="0" u="none" strike="noStrike" kern="1200" spc="0" baseline="0">
                <a:solidFill>
                  <a:sysClr val="windowText" lastClr="000000">
                    <a:lumMod val="65000"/>
                    <a:lumOff val="35000"/>
                  </a:sysClr>
                </a:solidFill>
                <a:latin typeface="+mn-lt"/>
                <a:ea typeface="+mn-ea"/>
                <a:cs typeface="+mn-cs"/>
              </a:defRPr>
            </a:pPr>
            <a:r>
              <a:rPr lang="en-US" sz="1400" b="0" i="0" u="none" strike="noStrike" baseline="0" dirty="0">
                <a:effectLst/>
              </a:rPr>
              <a:t>Distribution of </a:t>
            </a:r>
            <a:r>
              <a:rPr lang="en-US" sz="1400" b="0" i="0" baseline="0" dirty="0">
                <a:effectLst/>
              </a:rPr>
              <a:t>Race of NH Residents (2013 - 2018)</a:t>
            </a:r>
            <a:endParaRPr lang="en-US" sz="1400" dirty="0">
              <a:effectLst/>
            </a:endParaRPr>
          </a:p>
        </c:rich>
      </c:tx>
      <c:layout/>
      <c:overlay val="0"/>
      <c:spPr>
        <a:noFill/>
        <a:ln>
          <a:noFill/>
        </a:ln>
        <a:effectLst/>
      </c:spPr>
    </c:title>
    <c:autoTitleDeleted val="0"/>
    <c:plotArea>
      <c:layout/>
      <c:pieChart>
        <c:varyColors val="1"/>
        <c:ser>
          <c:idx val="0"/>
          <c:order val="0"/>
          <c:tx>
            <c:strRef>
              <c:f>Race!$C$18</c:f>
              <c:strCache>
                <c:ptCount val="1"/>
                <c:pt idx="0">
                  <c:v>Average</c:v>
                </c:pt>
              </c:strCache>
            </c:strRef>
          </c:tx>
          <c:dPt>
            <c:idx val="0"/>
            <c:bubble3D val="0"/>
            <c:spPr>
              <a:solidFill>
                <a:schemeClr val="accent1"/>
              </a:solidFill>
              <a:ln w="19050">
                <a:solidFill>
                  <a:schemeClr val="lt1"/>
                </a:solidFill>
              </a:ln>
              <a:effectLst/>
            </c:spPr>
            <c:extLst xmlns:c16r2="http://schemas.microsoft.com/office/drawing/2015/06/chart">
              <c:ext xmlns:c16="http://schemas.microsoft.com/office/drawing/2014/chart" uri="{C3380CC4-5D6E-409C-BE32-E72D297353CC}">
                <c16:uniqueId val="{00000001-A254-430D-87F7-6C27767C275F}"/>
              </c:ext>
            </c:extLst>
          </c:dPt>
          <c:dPt>
            <c:idx val="1"/>
            <c:bubble3D val="0"/>
            <c:spPr>
              <a:solidFill>
                <a:schemeClr val="accent2"/>
              </a:solidFill>
              <a:ln w="19050">
                <a:solidFill>
                  <a:schemeClr val="lt1"/>
                </a:solidFill>
              </a:ln>
              <a:effectLst/>
            </c:spPr>
            <c:extLst xmlns:c16r2="http://schemas.microsoft.com/office/drawing/2015/06/chart">
              <c:ext xmlns:c16="http://schemas.microsoft.com/office/drawing/2014/chart" uri="{C3380CC4-5D6E-409C-BE32-E72D297353CC}">
                <c16:uniqueId val="{00000003-A254-430D-87F7-6C27767C275F}"/>
              </c:ext>
            </c:extLst>
          </c:dPt>
          <c:dPt>
            <c:idx val="2"/>
            <c:bubble3D val="0"/>
            <c:spPr>
              <a:solidFill>
                <a:schemeClr val="accent3"/>
              </a:solidFill>
              <a:ln w="19050">
                <a:solidFill>
                  <a:schemeClr val="lt1"/>
                </a:solidFill>
              </a:ln>
              <a:effectLst/>
            </c:spPr>
            <c:extLst xmlns:c16r2="http://schemas.microsoft.com/office/drawing/2015/06/chart">
              <c:ext xmlns:c16="http://schemas.microsoft.com/office/drawing/2014/chart" uri="{C3380CC4-5D6E-409C-BE32-E72D297353CC}">
                <c16:uniqueId val="{00000005-A254-430D-87F7-6C27767C275F}"/>
              </c:ext>
            </c:extLst>
          </c:dPt>
          <c:dPt>
            <c:idx val="3"/>
            <c:bubble3D val="0"/>
            <c:spPr>
              <a:solidFill>
                <a:schemeClr val="accent4"/>
              </a:solidFill>
              <a:ln w="19050">
                <a:solidFill>
                  <a:schemeClr val="lt1"/>
                </a:solidFill>
              </a:ln>
              <a:effectLst/>
            </c:spPr>
            <c:extLst xmlns:c16r2="http://schemas.microsoft.com/office/drawing/2015/06/chart">
              <c:ext xmlns:c16="http://schemas.microsoft.com/office/drawing/2014/chart" uri="{C3380CC4-5D6E-409C-BE32-E72D297353CC}">
                <c16:uniqueId val="{00000007-A254-430D-87F7-6C27767C275F}"/>
              </c:ext>
            </c:extLst>
          </c:dPt>
          <c:dPt>
            <c:idx val="4"/>
            <c:bubble3D val="0"/>
            <c:spPr>
              <a:solidFill>
                <a:schemeClr val="accent5"/>
              </a:solidFill>
              <a:ln w="19050">
                <a:solidFill>
                  <a:schemeClr val="lt1"/>
                </a:solidFill>
              </a:ln>
              <a:effectLst/>
            </c:spPr>
            <c:extLst xmlns:c16r2="http://schemas.microsoft.com/office/drawing/2015/06/chart">
              <c:ext xmlns:c16="http://schemas.microsoft.com/office/drawing/2014/chart" uri="{C3380CC4-5D6E-409C-BE32-E72D297353CC}">
                <c16:uniqueId val="{00000009-A254-430D-87F7-6C27767C275F}"/>
              </c:ext>
            </c:extLst>
          </c:dPt>
          <c:dPt>
            <c:idx val="5"/>
            <c:bubble3D val="0"/>
            <c:spPr>
              <a:solidFill>
                <a:schemeClr val="accent6"/>
              </a:solidFill>
              <a:ln w="19050">
                <a:solidFill>
                  <a:schemeClr val="lt1"/>
                </a:solidFill>
              </a:ln>
              <a:effectLst/>
            </c:spPr>
            <c:extLst xmlns:c16r2="http://schemas.microsoft.com/office/drawing/2015/06/chart">
              <c:ext xmlns:c16="http://schemas.microsoft.com/office/drawing/2014/chart" uri="{C3380CC4-5D6E-409C-BE32-E72D297353CC}">
                <c16:uniqueId val="{0000000B-A254-430D-87F7-6C27767C275F}"/>
              </c:ext>
            </c:extLst>
          </c:dPt>
          <c:dLbls>
            <c:dLbl>
              <c:idx val="0"/>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bg1"/>
                      </a:solidFill>
                      <a:latin typeface="+mn-lt"/>
                      <a:ea typeface="+mn-ea"/>
                      <a:cs typeface="+mn-cs"/>
                    </a:defRPr>
                  </a:pPr>
                  <a:endParaRPr lang="en-US"/>
                </a:p>
              </c:txPr>
              <c:dLblPos val="bestFit"/>
              <c:showLegendKey val="0"/>
              <c:showVal val="0"/>
              <c:showCatName val="0"/>
              <c:showSerName val="0"/>
              <c:showPercent val="1"/>
              <c:showBubbleSize val="0"/>
            </c:dLbl>
            <c:dLbl>
              <c:idx val="1"/>
              <c:layout>
                <c:manualLayout>
                  <c:x val="-4.7715441819772527E-3"/>
                  <c:y val="1.7292127271596076E-2"/>
                </c:manualLayout>
              </c:layout>
              <c:dLblPos val="bestFit"/>
              <c:showLegendKey val="0"/>
              <c:showVal val="0"/>
              <c:showCatName val="0"/>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A254-430D-87F7-6C27767C275F}"/>
                </c:ext>
              </c:extLst>
            </c:dLbl>
            <c:dLbl>
              <c:idx val="3"/>
              <c:layout>
                <c:manualLayout>
                  <c:x val="-2.2668307086614173E-2"/>
                  <c:y val="-5.6902708052320228E-2"/>
                </c:manualLayout>
              </c:layout>
              <c:dLblPos val="bestFit"/>
              <c:showLegendKey val="0"/>
              <c:showVal val="0"/>
              <c:showCatName val="0"/>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7-A254-430D-87F7-6C27767C275F}"/>
                </c:ext>
              </c:extLst>
            </c:dLbl>
            <c:dLbl>
              <c:idx val="4"/>
              <c:layout>
                <c:manualLayout>
                  <c:x val="4.8291666666666719E-2"/>
                  <c:y val="-2.1438453560440024E-2"/>
                </c:manualLayout>
              </c:layout>
              <c:dLblPos val="bestFit"/>
              <c:showLegendKey val="0"/>
              <c:showVal val="0"/>
              <c:showCatName val="0"/>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9-A254-430D-87F7-6C27767C275F}"/>
                </c:ext>
              </c:extLst>
            </c:dLbl>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endParaRPr lang="en-US"/>
              </a:p>
            </c:txPr>
            <c:dLblPos val="bestFit"/>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xmlns:c16r2="http://schemas.microsoft.com/office/drawing/2015/06/chart">
              <c:ext xmlns:c15="http://schemas.microsoft.com/office/drawing/2012/chart" uri="{CE6537A1-D6FC-4f65-9D91-7224C49458BB}"/>
            </c:extLst>
          </c:dLbls>
          <c:cat>
            <c:strRef>
              <c:f>Race!$B$19:$B$24</c:f>
              <c:strCache>
                <c:ptCount val="6"/>
                <c:pt idx="0">
                  <c:v>White</c:v>
                </c:pt>
                <c:pt idx="1">
                  <c:v>Black or African American</c:v>
                </c:pt>
                <c:pt idx="2">
                  <c:v>Asian</c:v>
                </c:pt>
                <c:pt idx="3">
                  <c:v>American Indian Or Alaska Native</c:v>
                </c:pt>
                <c:pt idx="4">
                  <c:v>Native Hawaiian Or Other Pacific Islander</c:v>
                </c:pt>
                <c:pt idx="5">
                  <c:v>Other or Missing</c:v>
                </c:pt>
              </c:strCache>
            </c:strRef>
          </c:cat>
          <c:val>
            <c:numRef>
              <c:f>Race!$C$19:$C$24</c:f>
              <c:numCache>
                <c:formatCode>General</c:formatCode>
                <c:ptCount val="6"/>
                <c:pt idx="0">
                  <c:v>115839</c:v>
                </c:pt>
                <c:pt idx="1">
                  <c:v>5559.833333333333</c:v>
                </c:pt>
                <c:pt idx="2">
                  <c:v>1293</c:v>
                </c:pt>
                <c:pt idx="3">
                  <c:v>76.5</c:v>
                </c:pt>
                <c:pt idx="4">
                  <c:v>297.83333333333331</c:v>
                </c:pt>
                <c:pt idx="5">
                  <c:v>8829.6666666666661</c:v>
                </c:pt>
              </c:numCache>
            </c:numRef>
          </c:val>
          <c:extLst xmlns:c16r2="http://schemas.microsoft.com/office/drawing/2015/06/chart">
            <c:ext xmlns:c16="http://schemas.microsoft.com/office/drawing/2014/chart" uri="{C3380CC4-5D6E-409C-BE32-E72D297353CC}">
              <c16:uniqueId val="{0000000C-A254-430D-87F7-6C27767C275F}"/>
            </c:ext>
          </c:extLst>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t>Rate of Nursing Home Falls per 1000 Nursing Home Residents by Year</a:t>
            </a:r>
          </a:p>
        </c:rich>
      </c:tx>
      <c:layout/>
      <c:overlay val="0"/>
    </c:title>
    <c:autoTitleDeleted val="0"/>
    <c:plotArea>
      <c:layout>
        <c:manualLayout>
          <c:layoutTarget val="inner"/>
          <c:xMode val="edge"/>
          <c:yMode val="edge"/>
          <c:x val="9.8278436285036561E-2"/>
          <c:y val="0.10754920403505994"/>
          <c:w val="0.8894666617541791"/>
          <c:h val="0.52743441624189946"/>
        </c:manualLayout>
      </c:layout>
      <c:barChart>
        <c:barDir val="col"/>
        <c:grouping val="clustered"/>
        <c:varyColors val="0"/>
        <c:ser>
          <c:idx val="0"/>
          <c:order val="0"/>
          <c:tx>
            <c:strRef>
              <c:f>Age!$U$2</c:f>
              <c:strCache>
                <c:ptCount val="1"/>
                <c:pt idx="0">
                  <c:v>2013</c:v>
                </c:pt>
              </c:strCache>
            </c:strRef>
          </c:tx>
          <c:invertIfNegative val="0"/>
          <c:cat>
            <c:strRef>
              <c:f>(Age!$A$3:$A$8,Age!$A$10)</c:f>
              <c:strCache>
                <c:ptCount val="7"/>
                <c:pt idx="0">
                  <c:v>&lt;50</c:v>
                </c:pt>
                <c:pt idx="1">
                  <c:v>50-59</c:v>
                </c:pt>
                <c:pt idx="2">
                  <c:v>60-69</c:v>
                </c:pt>
                <c:pt idx="3">
                  <c:v>70-79</c:v>
                </c:pt>
                <c:pt idx="4">
                  <c:v>80-89</c:v>
                </c:pt>
                <c:pt idx="5">
                  <c:v>90-99</c:v>
                </c:pt>
                <c:pt idx="6">
                  <c:v>Average</c:v>
                </c:pt>
              </c:strCache>
              <c:extLst xmlns:c16r2="http://schemas.microsoft.com/office/drawing/2015/06/chart">
                <c:ext xmlns:c15="http://schemas.microsoft.com/office/drawing/2012/chart" uri="{02D57815-91ED-43cb-92C2-25804820EDAC}">
                  <c15:fullRef>
                    <c15:sqref>Age!$A$3:$A$10</c15:sqref>
                  </c15:fullRef>
                </c:ext>
              </c:extLst>
            </c:strRef>
          </c:cat>
          <c:val>
            <c:numRef>
              <c:f>(Age!$U$3:$U$8,Age!$U$10)</c:f>
              <c:numCache>
                <c:formatCode>0</c:formatCode>
                <c:ptCount val="7"/>
                <c:pt idx="0">
                  <c:v>15.922330097087379</c:v>
                </c:pt>
                <c:pt idx="1">
                  <c:v>21.070439864657029</c:v>
                </c:pt>
                <c:pt idx="2">
                  <c:v>22.040878584502746</c:v>
                </c:pt>
                <c:pt idx="3">
                  <c:v>23.079798168566626</c:v>
                </c:pt>
                <c:pt idx="4">
                  <c:v>34.376520188097942</c:v>
                </c:pt>
                <c:pt idx="5">
                  <c:v>45.111763377737638</c:v>
                </c:pt>
                <c:pt idx="6">
                  <c:v>31.576822516148876</c:v>
                </c:pt>
              </c:numCache>
              <c:extLst xmlns:c16r2="http://schemas.microsoft.com/office/drawing/2015/06/chart">
                <c:ext xmlns:c15="http://schemas.microsoft.com/office/drawing/2012/chart" uri="{02D57815-91ED-43cb-92C2-25804820EDAC}">
                  <c15:fullRef>
                    <c15:sqref>Age!$U$3:$U$10</c15:sqref>
                  </c15:fullRef>
                </c:ext>
              </c:extLst>
            </c:numRef>
          </c:val>
          <c:extLst xmlns:c16r2="http://schemas.microsoft.com/office/drawing/2015/06/chart">
            <c:ext xmlns:c16="http://schemas.microsoft.com/office/drawing/2014/chart" uri="{C3380CC4-5D6E-409C-BE32-E72D297353CC}">
              <c16:uniqueId val="{00000000-6B62-4876-A0AD-244B022453B5}"/>
            </c:ext>
          </c:extLst>
        </c:ser>
        <c:ser>
          <c:idx val="1"/>
          <c:order val="1"/>
          <c:tx>
            <c:strRef>
              <c:f>Age!$V$2</c:f>
              <c:strCache>
                <c:ptCount val="1"/>
                <c:pt idx="0">
                  <c:v>2014</c:v>
                </c:pt>
              </c:strCache>
            </c:strRef>
          </c:tx>
          <c:invertIfNegative val="0"/>
          <c:cat>
            <c:strRef>
              <c:f>(Age!$A$3:$A$8,Age!$A$10)</c:f>
              <c:strCache>
                <c:ptCount val="7"/>
                <c:pt idx="0">
                  <c:v>&lt;50</c:v>
                </c:pt>
                <c:pt idx="1">
                  <c:v>50-59</c:v>
                </c:pt>
                <c:pt idx="2">
                  <c:v>60-69</c:v>
                </c:pt>
                <c:pt idx="3">
                  <c:v>70-79</c:v>
                </c:pt>
                <c:pt idx="4">
                  <c:v>80-89</c:v>
                </c:pt>
                <c:pt idx="5">
                  <c:v>90-99</c:v>
                </c:pt>
                <c:pt idx="6">
                  <c:v>Average</c:v>
                </c:pt>
              </c:strCache>
              <c:extLst xmlns:c16r2="http://schemas.microsoft.com/office/drawing/2015/06/chart">
                <c:ext xmlns:c15="http://schemas.microsoft.com/office/drawing/2012/chart" uri="{02D57815-91ED-43cb-92C2-25804820EDAC}">
                  <c15:fullRef>
                    <c15:sqref>Age!$A$3:$A$10</c15:sqref>
                  </c15:fullRef>
                </c:ext>
              </c:extLst>
            </c:strRef>
          </c:cat>
          <c:val>
            <c:numRef>
              <c:f>(Age!$V$3:$V$8,Age!$V$10)</c:f>
              <c:numCache>
                <c:formatCode>0</c:formatCode>
                <c:ptCount val="7"/>
                <c:pt idx="0">
                  <c:v>19.138755980861244</c:v>
                </c:pt>
                <c:pt idx="1">
                  <c:v>14.381720430107526</c:v>
                </c:pt>
                <c:pt idx="2">
                  <c:v>16.589557171183081</c:v>
                </c:pt>
                <c:pt idx="3">
                  <c:v>19.597500608618031</c:v>
                </c:pt>
                <c:pt idx="4">
                  <c:v>30.621213920893219</c:v>
                </c:pt>
                <c:pt idx="5">
                  <c:v>40.124939932724651</c:v>
                </c:pt>
                <c:pt idx="6">
                  <c:v>27.321620047112066</c:v>
                </c:pt>
              </c:numCache>
              <c:extLst xmlns:c16r2="http://schemas.microsoft.com/office/drawing/2015/06/chart">
                <c:ext xmlns:c15="http://schemas.microsoft.com/office/drawing/2012/chart" uri="{02D57815-91ED-43cb-92C2-25804820EDAC}">
                  <c15:fullRef>
                    <c15:sqref>Age!$V$3:$V$10</c15:sqref>
                  </c15:fullRef>
                </c:ext>
              </c:extLst>
            </c:numRef>
          </c:val>
          <c:extLst xmlns:c16r2="http://schemas.microsoft.com/office/drawing/2015/06/chart">
            <c:ext xmlns:c16="http://schemas.microsoft.com/office/drawing/2014/chart" uri="{C3380CC4-5D6E-409C-BE32-E72D297353CC}">
              <c16:uniqueId val="{00000001-6B62-4876-A0AD-244B022453B5}"/>
            </c:ext>
          </c:extLst>
        </c:ser>
        <c:ser>
          <c:idx val="2"/>
          <c:order val="2"/>
          <c:tx>
            <c:strRef>
              <c:f>Age!$W$2</c:f>
              <c:strCache>
                <c:ptCount val="1"/>
                <c:pt idx="0">
                  <c:v>2015</c:v>
                </c:pt>
              </c:strCache>
            </c:strRef>
          </c:tx>
          <c:invertIfNegative val="0"/>
          <c:cat>
            <c:strRef>
              <c:f>(Age!$A$3:$A$8,Age!$A$10)</c:f>
              <c:strCache>
                <c:ptCount val="7"/>
                <c:pt idx="0">
                  <c:v>&lt;50</c:v>
                </c:pt>
                <c:pt idx="1">
                  <c:v>50-59</c:v>
                </c:pt>
                <c:pt idx="2">
                  <c:v>60-69</c:v>
                </c:pt>
                <c:pt idx="3">
                  <c:v>70-79</c:v>
                </c:pt>
                <c:pt idx="4">
                  <c:v>80-89</c:v>
                </c:pt>
                <c:pt idx="5">
                  <c:v>90-99</c:v>
                </c:pt>
                <c:pt idx="6">
                  <c:v>Average</c:v>
                </c:pt>
              </c:strCache>
              <c:extLst xmlns:c16r2="http://schemas.microsoft.com/office/drawing/2015/06/chart">
                <c:ext xmlns:c15="http://schemas.microsoft.com/office/drawing/2012/chart" uri="{02D57815-91ED-43cb-92C2-25804820EDAC}">
                  <c15:fullRef>
                    <c15:sqref>Age!$A$3:$A$10</c15:sqref>
                  </c15:fullRef>
                </c:ext>
              </c:extLst>
            </c:strRef>
          </c:cat>
          <c:val>
            <c:numRef>
              <c:f>(Age!$W$3:$W$8,Age!$W$10)</c:f>
              <c:numCache>
                <c:formatCode>0</c:formatCode>
                <c:ptCount val="7"/>
                <c:pt idx="0">
                  <c:v>13.374485596707819</c:v>
                </c:pt>
                <c:pt idx="1">
                  <c:v>14.978320851399291</c:v>
                </c:pt>
                <c:pt idx="2">
                  <c:v>15.146943455434192</c:v>
                </c:pt>
                <c:pt idx="3">
                  <c:v>19.681620839363241</c:v>
                </c:pt>
                <c:pt idx="4">
                  <c:v>27.147173068623218</c:v>
                </c:pt>
                <c:pt idx="5">
                  <c:v>36.953843924353308</c:v>
                </c:pt>
                <c:pt idx="6">
                  <c:v>25.291559748620948</c:v>
                </c:pt>
              </c:numCache>
              <c:extLst xmlns:c16r2="http://schemas.microsoft.com/office/drawing/2015/06/chart">
                <c:ext xmlns:c15="http://schemas.microsoft.com/office/drawing/2012/chart" uri="{02D57815-91ED-43cb-92C2-25804820EDAC}">
                  <c15:fullRef>
                    <c15:sqref>Age!$W$3:$W$10</c15:sqref>
                  </c15:fullRef>
                </c:ext>
              </c:extLst>
            </c:numRef>
          </c:val>
          <c:extLst xmlns:c16r2="http://schemas.microsoft.com/office/drawing/2015/06/chart">
            <c:ext xmlns:c16="http://schemas.microsoft.com/office/drawing/2014/chart" uri="{C3380CC4-5D6E-409C-BE32-E72D297353CC}">
              <c16:uniqueId val="{00000002-6B62-4876-A0AD-244B022453B5}"/>
            </c:ext>
          </c:extLst>
        </c:ser>
        <c:ser>
          <c:idx val="3"/>
          <c:order val="3"/>
          <c:tx>
            <c:strRef>
              <c:f>Age!$X$2</c:f>
              <c:strCache>
                <c:ptCount val="1"/>
                <c:pt idx="0">
                  <c:v>2016</c:v>
                </c:pt>
              </c:strCache>
            </c:strRef>
          </c:tx>
          <c:invertIfNegative val="0"/>
          <c:cat>
            <c:strRef>
              <c:f>(Age!$A$3:$A$8,Age!$A$10)</c:f>
              <c:strCache>
                <c:ptCount val="7"/>
                <c:pt idx="0">
                  <c:v>&lt;50</c:v>
                </c:pt>
                <c:pt idx="1">
                  <c:v>50-59</c:v>
                </c:pt>
                <c:pt idx="2">
                  <c:v>60-69</c:v>
                </c:pt>
                <c:pt idx="3">
                  <c:v>70-79</c:v>
                </c:pt>
                <c:pt idx="4">
                  <c:v>80-89</c:v>
                </c:pt>
                <c:pt idx="5">
                  <c:v>90-99</c:v>
                </c:pt>
                <c:pt idx="6">
                  <c:v>Average</c:v>
                </c:pt>
              </c:strCache>
              <c:extLst xmlns:c16r2="http://schemas.microsoft.com/office/drawing/2015/06/chart">
                <c:ext xmlns:c15="http://schemas.microsoft.com/office/drawing/2012/chart" uri="{02D57815-91ED-43cb-92C2-25804820EDAC}">
                  <c15:fullRef>
                    <c15:sqref>Age!$A$3:$A$10</c15:sqref>
                  </c15:fullRef>
                </c:ext>
              </c:extLst>
            </c:strRef>
          </c:cat>
          <c:val>
            <c:numRef>
              <c:f>(Age!$X$3:$X$8,Age!$X$10)</c:f>
              <c:numCache>
                <c:formatCode>0</c:formatCode>
                <c:ptCount val="7"/>
                <c:pt idx="0">
                  <c:v>12.578616352201259</c:v>
                </c:pt>
                <c:pt idx="1">
                  <c:v>14.789094650205762</c:v>
                </c:pt>
                <c:pt idx="2">
                  <c:v>18.300576674120279</c:v>
                </c:pt>
                <c:pt idx="3">
                  <c:v>21.388859378873189</c:v>
                </c:pt>
                <c:pt idx="4">
                  <c:v>28.435812576206235</c:v>
                </c:pt>
                <c:pt idx="5">
                  <c:v>40.179398791652773</c:v>
                </c:pt>
                <c:pt idx="6">
                  <c:v>27.099251295834133</c:v>
                </c:pt>
              </c:numCache>
              <c:extLst xmlns:c16r2="http://schemas.microsoft.com/office/drawing/2015/06/chart">
                <c:ext xmlns:c15="http://schemas.microsoft.com/office/drawing/2012/chart" uri="{02D57815-91ED-43cb-92C2-25804820EDAC}">
                  <c15:fullRef>
                    <c15:sqref>Age!$X$3:$X$10</c15:sqref>
                  </c15:fullRef>
                </c:ext>
              </c:extLst>
            </c:numRef>
          </c:val>
          <c:extLst xmlns:c16r2="http://schemas.microsoft.com/office/drawing/2015/06/chart">
            <c:ext xmlns:c16="http://schemas.microsoft.com/office/drawing/2014/chart" uri="{C3380CC4-5D6E-409C-BE32-E72D297353CC}">
              <c16:uniqueId val="{00000003-6B62-4876-A0AD-244B022453B5}"/>
            </c:ext>
          </c:extLst>
        </c:ser>
        <c:ser>
          <c:idx val="4"/>
          <c:order val="4"/>
          <c:tx>
            <c:strRef>
              <c:f>Age!$Y$2</c:f>
              <c:strCache>
                <c:ptCount val="1"/>
                <c:pt idx="0">
                  <c:v>2017</c:v>
                </c:pt>
              </c:strCache>
            </c:strRef>
          </c:tx>
          <c:invertIfNegative val="0"/>
          <c:cat>
            <c:strRef>
              <c:f>(Age!$A$3:$A$8,Age!$A$10)</c:f>
              <c:strCache>
                <c:ptCount val="7"/>
                <c:pt idx="0">
                  <c:v>&lt;50</c:v>
                </c:pt>
                <c:pt idx="1">
                  <c:v>50-59</c:v>
                </c:pt>
                <c:pt idx="2">
                  <c:v>60-69</c:v>
                </c:pt>
                <c:pt idx="3">
                  <c:v>70-79</c:v>
                </c:pt>
                <c:pt idx="4">
                  <c:v>80-89</c:v>
                </c:pt>
                <c:pt idx="5">
                  <c:v>90-99</c:v>
                </c:pt>
                <c:pt idx="6">
                  <c:v>Average</c:v>
                </c:pt>
              </c:strCache>
              <c:extLst xmlns:c16r2="http://schemas.microsoft.com/office/drawing/2015/06/chart">
                <c:ext xmlns:c15="http://schemas.microsoft.com/office/drawing/2012/chart" uri="{02D57815-91ED-43cb-92C2-25804820EDAC}">
                  <c15:fullRef>
                    <c15:sqref>Age!$A$3:$A$10</c15:sqref>
                  </c15:fullRef>
                </c:ext>
              </c:extLst>
            </c:strRef>
          </c:cat>
          <c:val>
            <c:numRef>
              <c:f>(Age!$Y$3:$Y$8,Age!$Y$10)</c:f>
              <c:numCache>
                <c:formatCode>0</c:formatCode>
                <c:ptCount val="7"/>
                <c:pt idx="0">
                  <c:v>18.904320987654323</c:v>
                </c:pt>
                <c:pt idx="1">
                  <c:v>14.732453092425295</c:v>
                </c:pt>
                <c:pt idx="2">
                  <c:v>17.140117463742058</c:v>
                </c:pt>
                <c:pt idx="3">
                  <c:v>21.659018217215966</c:v>
                </c:pt>
                <c:pt idx="4">
                  <c:v>30.012829912023463</c:v>
                </c:pt>
                <c:pt idx="5">
                  <c:v>39.090097434105815</c:v>
                </c:pt>
                <c:pt idx="6">
                  <c:v>27.342664560127663</c:v>
                </c:pt>
              </c:numCache>
              <c:extLst xmlns:c16r2="http://schemas.microsoft.com/office/drawing/2015/06/chart">
                <c:ext xmlns:c15="http://schemas.microsoft.com/office/drawing/2012/chart" uri="{02D57815-91ED-43cb-92C2-25804820EDAC}">
                  <c15:fullRef>
                    <c15:sqref>Age!$Y$3:$Y$10</c15:sqref>
                  </c15:fullRef>
                </c:ext>
              </c:extLst>
            </c:numRef>
          </c:val>
          <c:extLst xmlns:c16r2="http://schemas.microsoft.com/office/drawing/2015/06/chart">
            <c:ext xmlns:c16="http://schemas.microsoft.com/office/drawing/2014/chart" uri="{C3380CC4-5D6E-409C-BE32-E72D297353CC}">
              <c16:uniqueId val="{00000004-6B62-4876-A0AD-244B022453B5}"/>
            </c:ext>
          </c:extLst>
        </c:ser>
        <c:ser>
          <c:idx val="5"/>
          <c:order val="5"/>
          <c:tx>
            <c:strRef>
              <c:f>Age!$Z$2</c:f>
              <c:strCache>
                <c:ptCount val="1"/>
                <c:pt idx="0">
                  <c:v>2018</c:v>
                </c:pt>
              </c:strCache>
            </c:strRef>
          </c:tx>
          <c:invertIfNegative val="0"/>
          <c:cat>
            <c:strRef>
              <c:f>(Age!$A$3:$A$8,Age!$A$10)</c:f>
              <c:strCache>
                <c:ptCount val="7"/>
                <c:pt idx="0">
                  <c:v>&lt;50</c:v>
                </c:pt>
                <c:pt idx="1">
                  <c:v>50-59</c:v>
                </c:pt>
                <c:pt idx="2">
                  <c:v>60-69</c:v>
                </c:pt>
                <c:pt idx="3">
                  <c:v>70-79</c:v>
                </c:pt>
                <c:pt idx="4">
                  <c:v>80-89</c:v>
                </c:pt>
                <c:pt idx="5">
                  <c:v>90-99</c:v>
                </c:pt>
                <c:pt idx="6">
                  <c:v>Average</c:v>
                </c:pt>
              </c:strCache>
              <c:extLst xmlns:c16r2="http://schemas.microsoft.com/office/drawing/2015/06/chart">
                <c:ext xmlns:c15="http://schemas.microsoft.com/office/drawing/2012/chart" uri="{02D57815-91ED-43cb-92C2-25804820EDAC}">
                  <c15:fullRef>
                    <c15:sqref>Age!$A$3:$A$10</c15:sqref>
                  </c15:fullRef>
                </c:ext>
              </c:extLst>
            </c:strRef>
          </c:cat>
          <c:val>
            <c:numRef>
              <c:f>(Age!$Z$3:$Z$8,Age!$Z$10)</c:f>
              <c:numCache>
                <c:formatCode>0</c:formatCode>
                <c:ptCount val="7"/>
                <c:pt idx="0">
                  <c:v>13.940139401394013</c:v>
                </c:pt>
                <c:pt idx="1">
                  <c:v>20.378920554051902</c:v>
                </c:pt>
                <c:pt idx="2">
                  <c:v>20.347492898196474</c:v>
                </c:pt>
                <c:pt idx="3">
                  <c:v>25.089073634204276</c:v>
                </c:pt>
                <c:pt idx="4">
                  <c:v>35.743818186668086</c:v>
                </c:pt>
                <c:pt idx="5">
                  <c:v>47.759701899481961</c:v>
                </c:pt>
                <c:pt idx="6">
                  <c:v>32.496585926831024</c:v>
                </c:pt>
              </c:numCache>
              <c:extLst xmlns:c16r2="http://schemas.microsoft.com/office/drawing/2015/06/chart">
                <c:ext xmlns:c15="http://schemas.microsoft.com/office/drawing/2012/chart" uri="{02D57815-91ED-43cb-92C2-25804820EDAC}">
                  <c15:fullRef>
                    <c15:sqref>Age!$Z$3:$Z$10</c15:sqref>
                  </c15:fullRef>
                </c:ext>
              </c:extLst>
            </c:numRef>
          </c:val>
          <c:extLst xmlns:c16r2="http://schemas.microsoft.com/office/drawing/2015/06/chart">
            <c:ext xmlns:c16="http://schemas.microsoft.com/office/drawing/2014/chart" uri="{C3380CC4-5D6E-409C-BE32-E72D297353CC}">
              <c16:uniqueId val="{00000005-6B62-4876-A0AD-244B022453B5}"/>
            </c:ext>
          </c:extLst>
        </c:ser>
        <c:ser>
          <c:idx val="6"/>
          <c:order val="6"/>
          <c:tx>
            <c:strRef>
              <c:f>Age!$A$10</c:f>
              <c:strCache>
                <c:ptCount val="1"/>
                <c:pt idx="0">
                  <c:v>Average</c:v>
                </c:pt>
              </c:strCache>
            </c:strRef>
          </c:tx>
          <c:invertIfNegative val="0"/>
          <c:cat>
            <c:strRef>
              <c:f>(Age!$A$3:$A$8,Age!$A$10)</c:f>
              <c:strCache>
                <c:ptCount val="7"/>
                <c:pt idx="0">
                  <c:v>&lt;50</c:v>
                </c:pt>
                <c:pt idx="1">
                  <c:v>50-59</c:v>
                </c:pt>
                <c:pt idx="2">
                  <c:v>60-69</c:v>
                </c:pt>
                <c:pt idx="3">
                  <c:v>70-79</c:v>
                </c:pt>
                <c:pt idx="4">
                  <c:v>80-89</c:v>
                </c:pt>
                <c:pt idx="5">
                  <c:v>90-99</c:v>
                </c:pt>
                <c:pt idx="6">
                  <c:v>Average</c:v>
                </c:pt>
              </c:strCache>
              <c:extLst xmlns:c16r2="http://schemas.microsoft.com/office/drawing/2015/06/chart">
                <c:ext xmlns:c15="http://schemas.microsoft.com/office/drawing/2012/chart" uri="{02D57815-91ED-43cb-92C2-25804820EDAC}">
                  <c15:fullRef>
                    <c15:sqref>Age!$A$3:$A$10</c15:sqref>
                  </c15:fullRef>
                </c:ext>
              </c:extLst>
            </c:strRef>
          </c:cat>
          <c:val>
            <c:numRef>
              <c:f>(Age!$AA$3:$AA$8,Age!$AA$10)</c:f>
              <c:numCache>
                <c:formatCode>0</c:formatCode>
                <c:ptCount val="7"/>
                <c:pt idx="0">
                  <c:v>15.589093845102788</c:v>
                </c:pt>
                <c:pt idx="1">
                  <c:v>16.516762060506952</c:v>
                </c:pt>
                <c:pt idx="2">
                  <c:v>18.113852397735769</c:v>
                </c:pt>
                <c:pt idx="3">
                  <c:v>21.720788901082869</c:v>
                </c:pt>
                <c:pt idx="4">
                  <c:v>30.791835312195548</c:v>
                </c:pt>
                <c:pt idx="5">
                  <c:v>41.233733650018401</c:v>
                </c:pt>
                <c:pt idx="6">
                  <c:v>28.332738525886622</c:v>
                </c:pt>
              </c:numCache>
              <c:extLst xmlns:c16r2="http://schemas.microsoft.com/office/drawing/2015/06/chart">
                <c:ext xmlns:c15="http://schemas.microsoft.com/office/drawing/2012/chart" uri="{02D57815-91ED-43cb-92C2-25804820EDAC}">
                  <c15:fullRef>
                    <c15:sqref>Age!$AA$3:$AA$10</c15:sqref>
                  </c15:fullRef>
                </c:ext>
              </c:extLst>
            </c:numRef>
          </c:val>
          <c:extLst xmlns:c16r2="http://schemas.microsoft.com/office/drawing/2015/06/chart">
            <c:ext xmlns:c16="http://schemas.microsoft.com/office/drawing/2014/chart" uri="{C3380CC4-5D6E-409C-BE32-E72D297353CC}">
              <c16:uniqueId val="{00000006-6B62-4876-A0AD-244B022453B5}"/>
            </c:ext>
          </c:extLst>
        </c:ser>
        <c:dLbls>
          <c:showLegendKey val="0"/>
          <c:showVal val="0"/>
          <c:showCatName val="0"/>
          <c:showSerName val="0"/>
          <c:showPercent val="0"/>
          <c:showBubbleSize val="0"/>
        </c:dLbls>
        <c:gapWidth val="150"/>
        <c:axId val="79027200"/>
        <c:axId val="79028992"/>
      </c:barChart>
      <c:catAx>
        <c:axId val="79027200"/>
        <c:scaling>
          <c:orientation val="minMax"/>
        </c:scaling>
        <c:delete val="0"/>
        <c:axPos val="b"/>
        <c:numFmt formatCode="General" sourceLinked="0"/>
        <c:majorTickMark val="none"/>
        <c:minorTickMark val="none"/>
        <c:tickLblPos val="nextTo"/>
        <c:crossAx val="79028992"/>
        <c:crosses val="autoZero"/>
        <c:auto val="1"/>
        <c:lblAlgn val="ctr"/>
        <c:lblOffset val="100"/>
        <c:noMultiLvlLbl val="0"/>
      </c:catAx>
      <c:valAx>
        <c:axId val="79028992"/>
        <c:scaling>
          <c:orientation val="minMax"/>
        </c:scaling>
        <c:delete val="0"/>
        <c:axPos val="l"/>
        <c:majorGridlines/>
        <c:title>
          <c:tx>
            <c:rich>
              <a:bodyPr/>
              <a:lstStyle/>
              <a:p>
                <a:pPr>
                  <a:defRPr/>
                </a:pPr>
                <a:r>
                  <a:rPr lang="en-US"/>
                  <a:t>Proprtion iof Nursing Home Residents who Experienced a Fall with Injury</a:t>
                </a:r>
              </a:p>
            </c:rich>
          </c:tx>
          <c:layout>
            <c:manualLayout>
              <c:xMode val="edge"/>
              <c:yMode val="edge"/>
              <c:x val="5.6749757884542512E-3"/>
              <c:y val="9.2401758847528534E-2"/>
            </c:manualLayout>
          </c:layout>
          <c:overlay val="0"/>
        </c:title>
        <c:numFmt formatCode="0" sourceLinked="1"/>
        <c:majorTickMark val="none"/>
        <c:minorTickMark val="none"/>
        <c:tickLblPos val="nextTo"/>
        <c:crossAx val="79027200"/>
        <c:crosses val="autoZero"/>
        <c:crossBetween val="between"/>
      </c:valAx>
      <c:dTable>
        <c:showHorzBorder val="1"/>
        <c:showVertBorder val="1"/>
        <c:showOutline val="1"/>
        <c:showKeys val="1"/>
      </c:dTable>
    </c:plotArea>
    <c:plotVisOnly val="1"/>
    <c:dispBlanksAs val="gap"/>
    <c:showDLblsOverMax val="0"/>
  </c:chart>
  <c:txPr>
    <a:bodyPr/>
    <a:lstStyle/>
    <a:p>
      <a:pPr>
        <a:defRPr sz="1200"/>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vert="horz"/>
          <a:lstStyle/>
          <a:p>
            <a:pPr>
              <a:defRPr/>
            </a:pPr>
            <a:r>
              <a:rPr lang="en-US"/>
              <a:t>Rate of Nursing Home Falls with Injury per 1000 Nursing Home Residents by Year</a:t>
            </a:r>
          </a:p>
        </c:rich>
      </c:tx>
      <c:layout/>
      <c:overlay val="0"/>
      <c:spPr>
        <a:noFill/>
        <a:ln>
          <a:noFill/>
        </a:ln>
        <a:effectLst/>
      </c:spPr>
    </c:title>
    <c:autoTitleDeleted val="0"/>
    <c:plotArea>
      <c:layout/>
      <c:barChart>
        <c:barDir val="col"/>
        <c:grouping val="clustered"/>
        <c:varyColors val="0"/>
        <c:ser>
          <c:idx val="0"/>
          <c:order val="0"/>
          <c:tx>
            <c:strRef>
              <c:f>Gender!$A$3</c:f>
              <c:strCache>
                <c:ptCount val="1"/>
                <c:pt idx="0">
                  <c:v>Male</c:v>
                </c:pt>
              </c:strCache>
            </c:strRef>
          </c:tx>
          <c:spPr>
            <a:solidFill>
              <a:schemeClr val="accent1"/>
            </a:solidFill>
            <a:ln>
              <a:noFill/>
            </a:ln>
            <a:effectLst/>
          </c:spPr>
          <c:invertIfNegative val="0"/>
          <c:dLbls>
            <c:numFmt formatCode="#,##0" sourceLinked="0"/>
            <c:spPr>
              <a:noFill/>
              <a:ln>
                <a:noFill/>
              </a:ln>
              <a:effectLst/>
            </c:sp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ext>
            </c:extLst>
          </c:dLbls>
          <c:cat>
            <c:strRef>
              <c:f>Gender!$U$2:$AA$2</c:f>
              <c:strCache>
                <c:ptCount val="7"/>
                <c:pt idx="0">
                  <c:v>2013</c:v>
                </c:pt>
                <c:pt idx="1">
                  <c:v>2014</c:v>
                </c:pt>
                <c:pt idx="2">
                  <c:v>2015</c:v>
                </c:pt>
                <c:pt idx="3">
                  <c:v>2016</c:v>
                </c:pt>
                <c:pt idx="4">
                  <c:v>2017</c:v>
                </c:pt>
                <c:pt idx="5">
                  <c:v>2018</c:v>
                </c:pt>
                <c:pt idx="6">
                  <c:v>Average</c:v>
                </c:pt>
              </c:strCache>
            </c:strRef>
          </c:cat>
          <c:val>
            <c:numRef>
              <c:f>Gender!$U$3:$AA$3</c:f>
              <c:numCache>
                <c:formatCode>General</c:formatCode>
                <c:ptCount val="7"/>
                <c:pt idx="0">
                  <c:v>19.910534163669851</c:v>
                </c:pt>
                <c:pt idx="1">
                  <c:v>17.058552328261872</c:v>
                </c:pt>
                <c:pt idx="2">
                  <c:v>16.707863289163122</c:v>
                </c:pt>
                <c:pt idx="3">
                  <c:v>18.679693787785201</c:v>
                </c:pt>
                <c:pt idx="4">
                  <c:v>20.332176693048464</c:v>
                </c:pt>
                <c:pt idx="5">
                  <c:v>24.139061987536895</c:v>
                </c:pt>
                <c:pt idx="6">
                  <c:v>19.358949552639128</c:v>
                </c:pt>
              </c:numCache>
            </c:numRef>
          </c:val>
          <c:extLst xmlns:c16r2="http://schemas.microsoft.com/office/drawing/2015/06/chart">
            <c:ext xmlns:c16="http://schemas.microsoft.com/office/drawing/2014/chart" uri="{C3380CC4-5D6E-409C-BE32-E72D297353CC}">
              <c16:uniqueId val="{00000000-C134-4D3A-98F0-4F250E6E640C}"/>
            </c:ext>
          </c:extLst>
        </c:ser>
        <c:ser>
          <c:idx val="1"/>
          <c:order val="1"/>
          <c:tx>
            <c:strRef>
              <c:f>Gender!$A$4</c:f>
              <c:strCache>
                <c:ptCount val="1"/>
                <c:pt idx="0">
                  <c:v>Female</c:v>
                </c:pt>
              </c:strCache>
            </c:strRef>
          </c:tx>
          <c:spPr>
            <a:solidFill>
              <a:schemeClr val="accent2"/>
            </a:solidFill>
            <a:ln>
              <a:noFill/>
            </a:ln>
            <a:effectLst/>
          </c:spPr>
          <c:invertIfNegative val="0"/>
          <c:dLbls>
            <c:numFmt formatCode="#,##0" sourceLinked="0"/>
            <c:spPr>
              <a:noFill/>
              <a:ln>
                <a:noFill/>
              </a:ln>
              <a:effectLst/>
            </c:sp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ext>
            </c:extLst>
          </c:dLbls>
          <c:cat>
            <c:strRef>
              <c:f>Gender!$U$2:$AA$2</c:f>
              <c:strCache>
                <c:ptCount val="7"/>
                <c:pt idx="0">
                  <c:v>2013</c:v>
                </c:pt>
                <c:pt idx="1">
                  <c:v>2014</c:v>
                </c:pt>
                <c:pt idx="2">
                  <c:v>2015</c:v>
                </c:pt>
                <c:pt idx="3">
                  <c:v>2016</c:v>
                </c:pt>
                <c:pt idx="4">
                  <c:v>2017</c:v>
                </c:pt>
                <c:pt idx="5">
                  <c:v>2018</c:v>
                </c:pt>
                <c:pt idx="6">
                  <c:v>Average</c:v>
                </c:pt>
              </c:strCache>
            </c:strRef>
          </c:cat>
          <c:val>
            <c:numRef>
              <c:f>Gender!$U$4:$AA$4</c:f>
              <c:numCache>
                <c:formatCode>General</c:formatCode>
                <c:ptCount val="7"/>
                <c:pt idx="0">
                  <c:v>27.50673263606188</c:v>
                </c:pt>
                <c:pt idx="1">
                  <c:v>25.545156870486053</c:v>
                </c:pt>
                <c:pt idx="2">
                  <c:v>24.21377366446945</c:v>
                </c:pt>
                <c:pt idx="3">
                  <c:v>27.539404046369963</c:v>
                </c:pt>
                <c:pt idx="4">
                  <c:v>28.002527661788939</c:v>
                </c:pt>
                <c:pt idx="5">
                  <c:v>34.590001168087838</c:v>
                </c:pt>
                <c:pt idx="6">
                  <c:v>27.633412324684965</c:v>
                </c:pt>
              </c:numCache>
            </c:numRef>
          </c:val>
          <c:extLst xmlns:c16r2="http://schemas.microsoft.com/office/drawing/2015/06/chart">
            <c:ext xmlns:c16="http://schemas.microsoft.com/office/drawing/2014/chart" uri="{C3380CC4-5D6E-409C-BE32-E72D297353CC}">
              <c16:uniqueId val="{00000001-C134-4D3A-98F0-4F250E6E640C}"/>
            </c:ext>
          </c:extLst>
        </c:ser>
        <c:dLbls>
          <c:dLblPos val="outEnd"/>
          <c:showLegendKey val="0"/>
          <c:showVal val="1"/>
          <c:showCatName val="0"/>
          <c:showSerName val="0"/>
          <c:showPercent val="0"/>
          <c:showBubbleSize val="0"/>
        </c:dLbls>
        <c:gapWidth val="219"/>
        <c:overlap val="-27"/>
        <c:axId val="78963456"/>
        <c:axId val="78964992"/>
      </c:barChart>
      <c:catAx>
        <c:axId val="789634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vert="horz"/>
          <a:lstStyle/>
          <a:p>
            <a:pPr>
              <a:defRPr/>
            </a:pPr>
            <a:endParaRPr lang="en-US"/>
          </a:p>
        </c:txPr>
        <c:crossAx val="78964992"/>
        <c:crosses val="autoZero"/>
        <c:auto val="1"/>
        <c:lblAlgn val="ctr"/>
        <c:lblOffset val="100"/>
        <c:noMultiLvlLbl val="0"/>
      </c:catAx>
      <c:valAx>
        <c:axId val="78964992"/>
        <c:scaling>
          <c:orientation val="minMax"/>
        </c:scaling>
        <c:delete val="0"/>
        <c:axPos val="l"/>
        <c:majorGridlines>
          <c:spPr>
            <a:ln w="9525" cap="flat" cmpd="sng" algn="ctr">
              <a:solidFill>
                <a:schemeClr val="tx1">
                  <a:lumMod val="15000"/>
                  <a:lumOff val="85000"/>
                </a:schemeClr>
              </a:solidFill>
              <a:round/>
            </a:ln>
            <a:effectLst/>
          </c:spPr>
        </c:majorGridlines>
        <c:title>
          <c:tx>
            <c:rich>
              <a:bodyPr/>
              <a:lstStyle/>
              <a:p>
                <a:pPr>
                  <a:defRPr/>
                </a:pPr>
                <a:r>
                  <a:rPr lang="en-US"/>
                  <a:t>Proportion of Nursing Home Residents who Experienced a Fall with injury</a:t>
                </a:r>
              </a:p>
            </c:rich>
          </c:tx>
          <c:layout/>
          <c:overlay val="0"/>
        </c:title>
        <c:numFmt formatCode="General" sourceLinked="1"/>
        <c:majorTickMark val="none"/>
        <c:minorTickMark val="none"/>
        <c:tickLblPos val="nextTo"/>
        <c:spPr>
          <a:noFill/>
          <a:ln>
            <a:noFill/>
          </a:ln>
          <a:effectLst/>
        </c:spPr>
        <c:txPr>
          <a:bodyPr rot="-60000000" vert="horz"/>
          <a:lstStyle/>
          <a:p>
            <a:pPr>
              <a:defRPr/>
            </a:pPr>
            <a:endParaRPr lang="en-US"/>
          </a:p>
        </c:txPr>
        <c:crossAx val="78963456"/>
        <c:crosses val="autoZero"/>
        <c:crossBetween val="between"/>
      </c:valAx>
      <c:spPr>
        <a:noFill/>
        <a:ln>
          <a:noFill/>
        </a:ln>
        <a:effectLst/>
      </c:spPr>
    </c:plotArea>
    <c:legend>
      <c:legendPos val="b"/>
      <c:layout/>
      <c:overlay val="0"/>
      <c:spPr>
        <a:noFill/>
        <a:ln>
          <a:noFill/>
        </a:ln>
        <a:effectLst/>
      </c:spPr>
      <c:txPr>
        <a:bodyPr rot="0" vert="horz"/>
        <a:lstStyle/>
        <a:p>
          <a:pPr>
            <a:defRPr/>
          </a:pPr>
          <a:endParaRPr lang="en-US"/>
        </a:p>
      </c:txPr>
    </c:legend>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sz="1200"/>
      </a:pPr>
      <a:endParaRPr lang="en-US"/>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800" b="1" i="0" baseline="0" dirty="0">
                <a:effectLst/>
              </a:rPr>
              <a:t>Rate of Nursing Home Falls with Injury per 1000 Nursing Home Residents by Year</a:t>
            </a:r>
            <a:endParaRPr lang="en-US" dirty="0">
              <a:effectLst/>
            </a:endParaRPr>
          </a:p>
        </c:rich>
      </c:tx>
      <c:layout/>
      <c:overlay val="0"/>
      <c:spPr>
        <a:noFill/>
        <a:ln>
          <a:noFill/>
        </a:ln>
        <a:effectLst/>
      </c:spPr>
    </c:title>
    <c:autoTitleDeleted val="0"/>
    <c:plotArea>
      <c:layout/>
      <c:barChart>
        <c:barDir val="col"/>
        <c:grouping val="clustered"/>
        <c:varyColors val="0"/>
        <c:ser>
          <c:idx val="0"/>
          <c:order val="0"/>
          <c:tx>
            <c:strRef>
              <c:f>Race!$V$2</c:f>
              <c:strCache>
                <c:ptCount val="1"/>
                <c:pt idx="0">
                  <c:v>2013</c:v>
                </c:pt>
              </c:strCache>
            </c:strRef>
          </c:tx>
          <c:spPr>
            <a:solidFill>
              <a:schemeClr val="accent1"/>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(Race!$B$3:$B$5,Race!$B$9)</c:f>
              <c:strCache>
                <c:ptCount val="4"/>
                <c:pt idx="0">
                  <c:v>White</c:v>
                </c:pt>
                <c:pt idx="1">
                  <c:v>Black or African American</c:v>
                </c:pt>
                <c:pt idx="2">
                  <c:v>Asian</c:v>
                </c:pt>
                <c:pt idx="3">
                  <c:v>Average</c:v>
                </c:pt>
              </c:strCache>
              <c:extLst xmlns:c16r2="http://schemas.microsoft.com/office/drawing/2015/06/chart">
                <c:ext xmlns:c15="http://schemas.microsoft.com/office/drawing/2012/chart" uri="{02D57815-91ED-43cb-92C2-25804820EDAC}">
                  <c15:fullRef>
                    <c15:sqref>Race!$B$3:$B$9</c15:sqref>
                  </c15:fullRef>
                </c:ext>
              </c:extLst>
            </c:strRef>
          </c:cat>
          <c:val>
            <c:numRef>
              <c:f>(Race!$V$3:$V$5,Race!$V$9)</c:f>
              <c:numCache>
                <c:formatCode>General</c:formatCode>
                <c:ptCount val="4"/>
                <c:pt idx="0">
                  <c:v>22.606013325083616</c:v>
                </c:pt>
                <c:pt idx="1">
                  <c:v>8.9982003599280134</c:v>
                </c:pt>
                <c:pt idx="2">
                  <c:v>13.986013986013987</c:v>
                </c:pt>
                <c:pt idx="3">
                  <c:v>26.418794493028596</c:v>
                </c:pt>
              </c:numCache>
              <c:extLst xmlns:c16r2="http://schemas.microsoft.com/office/drawing/2015/06/chart">
                <c:ext xmlns:c15="http://schemas.microsoft.com/office/drawing/2012/chart" uri="{02D57815-91ED-43cb-92C2-25804820EDAC}">
                  <c15:fullRef>
                    <c15:sqref>Race!$V$3:$V$9</c15:sqref>
                  </c15:fullRef>
                </c:ext>
              </c:extLst>
            </c:numRef>
          </c:val>
          <c:extLst xmlns:c16r2="http://schemas.microsoft.com/office/drawing/2015/06/chart">
            <c:ext xmlns:c16="http://schemas.microsoft.com/office/drawing/2014/chart" uri="{C3380CC4-5D6E-409C-BE32-E72D297353CC}">
              <c16:uniqueId val="{00000000-6375-4197-A82D-2EEEDDA2B0B3}"/>
            </c:ext>
          </c:extLst>
        </c:ser>
        <c:ser>
          <c:idx val="1"/>
          <c:order val="1"/>
          <c:tx>
            <c:strRef>
              <c:f>Race!$W$2</c:f>
              <c:strCache>
                <c:ptCount val="1"/>
                <c:pt idx="0">
                  <c:v>2014</c:v>
                </c:pt>
              </c:strCache>
            </c:strRef>
          </c:tx>
          <c:spPr>
            <a:solidFill>
              <a:schemeClr val="accent2"/>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(Race!$B$3:$B$5,Race!$B$9)</c:f>
              <c:strCache>
                <c:ptCount val="4"/>
                <c:pt idx="0">
                  <c:v>White</c:v>
                </c:pt>
                <c:pt idx="1">
                  <c:v>Black or African American</c:v>
                </c:pt>
                <c:pt idx="2">
                  <c:v>Asian</c:v>
                </c:pt>
                <c:pt idx="3">
                  <c:v>Average</c:v>
                </c:pt>
              </c:strCache>
              <c:extLst xmlns:c16r2="http://schemas.microsoft.com/office/drawing/2015/06/chart">
                <c:ext xmlns:c15="http://schemas.microsoft.com/office/drawing/2012/chart" uri="{02D57815-91ED-43cb-92C2-25804820EDAC}">
                  <c15:fullRef>
                    <c15:sqref>Race!$B$3:$B$9</c15:sqref>
                  </c15:fullRef>
                </c:ext>
              </c:extLst>
            </c:strRef>
          </c:cat>
          <c:val>
            <c:numRef>
              <c:f>(Race!$W$3:$W$5,Race!$W$9)</c:f>
              <c:numCache>
                <c:formatCode>General</c:formatCode>
                <c:ptCount val="4"/>
                <c:pt idx="0">
                  <c:v>23.932610586896875</c:v>
                </c:pt>
                <c:pt idx="1">
                  <c:v>11.521152115211521</c:v>
                </c:pt>
                <c:pt idx="2">
                  <c:v>31.914893617021274</c:v>
                </c:pt>
                <c:pt idx="3">
                  <c:v>23.946944687483914</c:v>
                </c:pt>
              </c:numCache>
              <c:extLst xmlns:c16r2="http://schemas.microsoft.com/office/drawing/2015/06/chart">
                <c:ext xmlns:c15="http://schemas.microsoft.com/office/drawing/2012/chart" uri="{02D57815-91ED-43cb-92C2-25804820EDAC}">
                  <c15:fullRef>
                    <c15:sqref>Race!$W$3:$W$9</c15:sqref>
                  </c15:fullRef>
                </c:ext>
              </c:extLst>
            </c:numRef>
          </c:val>
          <c:extLst xmlns:c16r2="http://schemas.microsoft.com/office/drawing/2015/06/chart">
            <c:ext xmlns:c16="http://schemas.microsoft.com/office/drawing/2014/chart" uri="{C3380CC4-5D6E-409C-BE32-E72D297353CC}">
              <c16:uniqueId val="{00000001-6375-4197-A82D-2EEEDDA2B0B3}"/>
            </c:ext>
          </c:extLst>
        </c:ser>
        <c:ser>
          <c:idx val="2"/>
          <c:order val="2"/>
          <c:tx>
            <c:strRef>
              <c:f>Race!$X$2</c:f>
              <c:strCache>
                <c:ptCount val="1"/>
                <c:pt idx="0">
                  <c:v>2015</c:v>
                </c:pt>
              </c:strCache>
            </c:strRef>
          </c:tx>
          <c:spPr>
            <a:solidFill>
              <a:schemeClr val="accent3"/>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(Race!$B$3:$B$5,Race!$B$9)</c:f>
              <c:strCache>
                <c:ptCount val="4"/>
                <c:pt idx="0">
                  <c:v>White</c:v>
                </c:pt>
                <c:pt idx="1">
                  <c:v>Black or African American</c:v>
                </c:pt>
                <c:pt idx="2">
                  <c:v>Asian</c:v>
                </c:pt>
                <c:pt idx="3">
                  <c:v>Average</c:v>
                </c:pt>
              </c:strCache>
              <c:extLst xmlns:c16r2="http://schemas.microsoft.com/office/drawing/2015/06/chart">
                <c:ext xmlns:c15="http://schemas.microsoft.com/office/drawing/2012/chart" uri="{02D57815-91ED-43cb-92C2-25804820EDAC}">
                  <c15:fullRef>
                    <c15:sqref>Race!$B$3:$B$9</c15:sqref>
                  </c15:fullRef>
                </c:ext>
              </c:extLst>
            </c:strRef>
          </c:cat>
          <c:val>
            <c:numRef>
              <c:f>(Race!$X$3:$X$5,Race!$X$9)</c:f>
              <c:numCache>
                <c:formatCode>General</c:formatCode>
                <c:ptCount val="4"/>
                <c:pt idx="0">
                  <c:v>22.581434445961627</c:v>
                </c:pt>
                <c:pt idx="1">
                  <c:v>9.8090733928884219</c:v>
                </c:pt>
                <c:pt idx="2">
                  <c:v>43.478260869565219</c:v>
                </c:pt>
                <c:pt idx="3">
                  <c:v>23.054314519771264</c:v>
                </c:pt>
              </c:numCache>
              <c:extLst xmlns:c16r2="http://schemas.microsoft.com/office/drawing/2015/06/chart">
                <c:ext xmlns:c15="http://schemas.microsoft.com/office/drawing/2012/chart" uri="{02D57815-91ED-43cb-92C2-25804820EDAC}">
                  <c15:fullRef>
                    <c15:sqref>Race!$X$3:$X$9</c15:sqref>
                  </c15:fullRef>
                </c:ext>
              </c:extLst>
            </c:numRef>
          </c:val>
          <c:extLst xmlns:c16r2="http://schemas.microsoft.com/office/drawing/2015/06/chart">
            <c:ext xmlns:c16="http://schemas.microsoft.com/office/drawing/2014/chart" uri="{C3380CC4-5D6E-409C-BE32-E72D297353CC}">
              <c16:uniqueId val="{00000002-6375-4197-A82D-2EEEDDA2B0B3}"/>
            </c:ext>
          </c:extLst>
        </c:ser>
        <c:ser>
          <c:idx val="3"/>
          <c:order val="3"/>
          <c:tx>
            <c:strRef>
              <c:f>Race!$Y$2</c:f>
              <c:strCache>
                <c:ptCount val="1"/>
                <c:pt idx="0">
                  <c:v>2016</c:v>
                </c:pt>
              </c:strCache>
            </c:strRef>
          </c:tx>
          <c:spPr>
            <a:solidFill>
              <a:schemeClr val="accent4"/>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(Race!$B$3:$B$5,Race!$B$9)</c:f>
              <c:strCache>
                <c:ptCount val="4"/>
                <c:pt idx="0">
                  <c:v>White</c:v>
                </c:pt>
                <c:pt idx="1">
                  <c:v>Black or African American</c:v>
                </c:pt>
                <c:pt idx="2">
                  <c:v>Asian</c:v>
                </c:pt>
                <c:pt idx="3">
                  <c:v>Average</c:v>
                </c:pt>
              </c:strCache>
              <c:extLst xmlns:c16r2="http://schemas.microsoft.com/office/drawing/2015/06/chart">
                <c:ext xmlns:c15="http://schemas.microsoft.com/office/drawing/2012/chart" uri="{02D57815-91ED-43cb-92C2-25804820EDAC}">
                  <c15:fullRef>
                    <c15:sqref>Race!$B$3:$B$9</c15:sqref>
                  </c15:fullRef>
                </c:ext>
              </c:extLst>
            </c:strRef>
          </c:cat>
          <c:val>
            <c:numRef>
              <c:f>(Race!$Y$3:$Y$5,Race!$Y$9)</c:f>
              <c:numCache>
                <c:formatCode>General</c:formatCode>
                <c:ptCount val="4"/>
                <c:pt idx="0">
                  <c:v>25.398839886429272</c:v>
                </c:pt>
                <c:pt idx="1">
                  <c:v>10.816292039885075</c:v>
                </c:pt>
                <c:pt idx="2">
                  <c:v>38.674033149171272</c:v>
                </c:pt>
                <c:pt idx="3">
                  <c:v>25.376316391941391</c:v>
                </c:pt>
              </c:numCache>
              <c:extLst xmlns:c16r2="http://schemas.microsoft.com/office/drawing/2015/06/chart">
                <c:ext xmlns:c15="http://schemas.microsoft.com/office/drawing/2012/chart" uri="{02D57815-91ED-43cb-92C2-25804820EDAC}">
                  <c15:fullRef>
                    <c15:sqref>Race!$Y$3:$Y$9</c15:sqref>
                  </c15:fullRef>
                </c:ext>
              </c:extLst>
            </c:numRef>
          </c:val>
          <c:extLst xmlns:c16r2="http://schemas.microsoft.com/office/drawing/2015/06/chart">
            <c:ext xmlns:c16="http://schemas.microsoft.com/office/drawing/2014/chart" uri="{C3380CC4-5D6E-409C-BE32-E72D297353CC}">
              <c16:uniqueId val="{00000003-6375-4197-A82D-2EEEDDA2B0B3}"/>
            </c:ext>
          </c:extLst>
        </c:ser>
        <c:ser>
          <c:idx val="4"/>
          <c:order val="4"/>
          <c:tx>
            <c:strRef>
              <c:f>Race!$Z$2</c:f>
              <c:strCache>
                <c:ptCount val="1"/>
                <c:pt idx="0">
                  <c:v>2017</c:v>
                </c:pt>
              </c:strCache>
            </c:strRef>
          </c:tx>
          <c:spPr>
            <a:solidFill>
              <a:schemeClr val="accent5"/>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(Race!$B$3:$B$5,Race!$B$9)</c:f>
              <c:strCache>
                <c:ptCount val="4"/>
                <c:pt idx="0">
                  <c:v>White</c:v>
                </c:pt>
                <c:pt idx="1">
                  <c:v>Black or African American</c:v>
                </c:pt>
                <c:pt idx="2">
                  <c:v>Asian</c:v>
                </c:pt>
                <c:pt idx="3">
                  <c:v>Average</c:v>
                </c:pt>
              </c:strCache>
              <c:extLst xmlns:c16r2="http://schemas.microsoft.com/office/drawing/2015/06/chart">
                <c:ext xmlns:c15="http://schemas.microsoft.com/office/drawing/2012/chart" uri="{02D57815-91ED-43cb-92C2-25804820EDAC}">
                  <c15:fullRef>
                    <c15:sqref>Race!$B$3:$B$9</c15:sqref>
                  </c15:fullRef>
                </c:ext>
              </c:extLst>
            </c:strRef>
          </c:cat>
          <c:val>
            <c:numRef>
              <c:f>(Race!$Z$3:$Z$5,Race!$Z$9)</c:f>
              <c:numCache>
                <c:formatCode>General</c:formatCode>
                <c:ptCount val="4"/>
                <c:pt idx="0">
                  <c:v>26.94491223805969</c:v>
                </c:pt>
                <c:pt idx="1">
                  <c:v>10.298661174047375</c:v>
                </c:pt>
                <c:pt idx="2">
                  <c:v>41.841004184100413</c:v>
                </c:pt>
                <c:pt idx="3">
                  <c:v>26.256581190106434</c:v>
                </c:pt>
              </c:numCache>
              <c:extLst xmlns:c16r2="http://schemas.microsoft.com/office/drawing/2015/06/chart">
                <c:ext xmlns:c15="http://schemas.microsoft.com/office/drawing/2012/chart" uri="{02D57815-91ED-43cb-92C2-25804820EDAC}">
                  <c15:fullRef>
                    <c15:sqref>Race!$Z$3:$Z$9</c15:sqref>
                  </c15:fullRef>
                </c:ext>
              </c:extLst>
            </c:numRef>
          </c:val>
          <c:extLst xmlns:c16r2="http://schemas.microsoft.com/office/drawing/2015/06/chart">
            <c:ext xmlns:c16="http://schemas.microsoft.com/office/drawing/2014/chart" uri="{C3380CC4-5D6E-409C-BE32-E72D297353CC}">
              <c16:uniqueId val="{00000004-6375-4197-A82D-2EEEDDA2B0B3}"/>
            </c:ext>
          </c:extLst>
        </c:ser>
        <c:ser>
          <c:idx val="5"/>
          <c:order val="5"/>
          <c:tx>
            <c:strRef>
              <c:f>Race!$AA$2</c:f>
              <c:strCache>
                <c:ptCount val="1"/>
                <c:pt idx="0">
                  <c:v>2018</c:v>
                </c:pt>
              </c:strCache>
            </c:strRef>
          </c:tx>
          <c:spPr>
            <a:solidFill>
              <a:schemeClr val="accent6"/>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(Race!$B$3:$B$5,Race!$B$9)</c:f>
              <c:strCache>
                <c:ptCount val="4"/>
                <c:pt idx="0">
                  <c:v>White</c:v>
                </c:pt>
                <c:pt idx="1">
                  <c:v>Black or African American</c:v>
                </c:pt>
                <c:pt idx="2">
                  <c:v>Asian</c:v>
                </c:pt>
                <c:pt idx="3">
                  <c:v>Average</c:v>
                </c:pt>
              </c:strCache>
              <c:extLst xmlns:c16r2="http://schemas.microsoft.com/office/drawing/2015/06/chart">
                <c:ext xmlns:c15="http://schemas.microsoft.com/office/drawing/2012/chart" uri="{02D57815-91ED-43cb-92C2-25804820EDAC}">
                  <c15:fullRef>
                    <c15:sqref>Race!$B$3:$B$9</c15:sqref>
                  </c15:fullRef>
                </c:ext>
              </c:extLst>
            </c:strRef>
          </c:cat>
          <c:val>
            <c:numRef>
              <c:f>(Race!$AA$3:$AA$5,Race!$AA$9)</c:f>
              <c:numCache>
                <c:formatCode>General</c:formatCode>
                <c:ptCount val="4"/>
                <c:pt idx="0">
                  <c:v>32.625028994422991</c:v>
                </c:pt>
                <c:pt idx="1">
                  <c:v>11.960381237151934</c:v>
                </c:pt>
                <c:pt idx="2">
                  <c:v>56.327160493827158</c:v>
                </c:pt>
                <c:pt idx="3">
                  <c:v>31.91126130464092</c:v>
                </c:pt>
              </c:numCache>
              <c:extLst xmlns:c16r2="http://schemas.microsoft.com/office/drawing/2015/06/chart">
                <c:ext xmlns:c15="http://schemas.microsoft.com/office/drawing/2012/chart" uri="{02D57815-91ED-43cb-92C2-25804820EDAC}">
                  <c15:fullRef>
                    <c15:sqref>Race!$AA$3:$AA$9</c15:sqref>
                  </c15:fullRef>
                </c:ext>
              </c:extLst>
            </c:numRef>
          </c:val>
          <c:extLst xmlns:c16r2="http://schemas.microsoft.com/office/drawing/2015/06/chart">
            <c:ext xmlns:c16="http://schemas.microsoft.com/office/drawing/2014/chart" uri="{C3380CC4-5D6E-409C-BE32-E72D297353CC}">
              <c16:uniqueId val="{00000005-6375-4197-A82D-2EEEDDA2B0B3}"/>
            </c:ext>
          </c:extLst>
        </c:ser>
        <c:ser>
          <c:idx val="6"/>
          <c:order val="6"/>
          <c:tx>
            <c:strRef>
              <c:f>Race!$AB$2</c:f>
              <c:strCache>
                <c:ptCount val="1"/>
                <c:pt idx="0">
                  <c:v>Average</c:v>
                </c:pt>
              </c:strCache>
            </c:strRef>
          </c:tx>
          <c:spPr>
            <a:solidFill>
              <a:schemeClr val="accent1">
                <a:lumMod val="60000"/>
              </a:schemeClr>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(Race!$B$3:$B$5,Race!$B$9)</c:f>
              <c:strCache>
                <c:ptCount val="4"/>
                <c:pt idx="0">
                  <c:v>White</c:v>
                </c:pt>
                <c:pt idx="1">
                  <c:v>Black or African American</c:v>
                </c:pt>
                <c:pt idx="2">
                  <c:v>Asian</c:v>
                </c:pt>
                <c:pt idx="3">
                  <c:v>Average</c:v>
                </c:pt>
              </c:strCache>
              <c:extLst xmlns:c16r2="http://schemas.microsoft.com/office/drawing/2015/06/chart">
                <c:ext xmlns:c15="http://schemas.microsoft.com/office/drawing/2012/chart" uri="{02D57815-91ED-43cb-92C2-25804820EDAC}">
                  <c15:fullRef>
                    <c15:sqref>Race!$B$3:$B$9</c15:sqref>
                  </c15:fullRef>
                </c:ext>
              </c:extLst>
            </c:strRef>
          </c:cat>
          <c:val>
            <c:numRef>
              <c:f>(Race!$AB$3:$AB$5,Race!$AB$9)</c:f>
              <c:numCache>
                <c:formatCode>General</c:formatCode>
                <c:ptCount val="4"/>
                <c:pt idx="0">
                  <c:v>25.472135176120883</c:v>
                </c:pt>
                <c:pt idx="1">
                  <c:v>10.581851973980035</c:v>
                </c:pt>
                <c:pt idx="2">
                  <c:v>38.798659448311419</c:v>
                </c:pt>
                <c:pt idx="3">
                  <c:v>25.963670826093821</c:v>
                </c:pt>
              </c:numCache>
              <c:extLst xmlns:c16r2="http://schemas.microsoft.com/office/drawing/2015/06/chart">
                <c:ext xmlns:c15="http://schemas.microsoft.com/office/drawing/2012/chart" uri="{02D57815-91ED-43cb-92C2-25804820EDAC}">
                  <c15:fullRef>
                    <c15:sqref>Race!$AB$3:$AB$9</c15:sqref>
                  </c15:fullRef>
                </c:ext>
              </c:extLst>
            </c:numRef>
          </c:val>
          <c:extLst xmlns:c16r2="http://schemas.microsoft.com/office/drawing/2015/06/chart">
            <c:ext xmlns:c16="http://schemas.microsoft.com/office/drawing/2014/chart" uri="{C3380CC4-5D6E-409C-BE32-E72D297353CC}">
              <c16:uniqueId val="{00000006-6375-4197-A82D-2EEEDDA2B0B3}"/>
            </c:ext>
          </c:extLst>
        </c:ser>
        <c:dLbls>
          <c:showLegendKey val="0"/>
          <c:showVal val="1"/>
          <c:showCatName val="0"/>
          <c:showSerName val="0"/>
          <c:showPercent val="0"/>
          <c:showBubbleSize val="0"/>
        </c:dLbls>
        <c:gapWidth val="219"/>
        <c:overlap val="-27"/>
        <c:axId val="77580544"/>
        <c:axId val="77590528"/>
      </c:barChart>
      <c:catAx>
        <c:axId val="775805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7590528"/>
        <c:crosses val="autoZero"/>
        <c:auto val="1"/>
        <c:lblAlgn val="ctr"/>
        <c:lblOffset val="100"/>
        <c:noMultiLvlLbl val="0"/>
      </c:catAx>
      <c:valAx>
        <c:axId val="77590528"/>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r>
                  <a:rPr lang="en-US" sz="1200" b="1" i="0" baseline="0" dirty="0">
                    <a:effectLst/>
                  </a:rPr>
                  <a:t>Proportion of Nursing Home Residents who Experienced a Fall with injury</a:t>
                </a:r>
                <a:endParaRPr lang="en-US" sz="1200" dirty="0">
                  <a:effectLst/>
                </a:endParaRPr>
              </a:p>
            </c:rich>
          </c:tx>
          <c:layout/>
          <c:overlay val="0"/>
          <c:spPr>
            <a:noFill/>
            <a:ln>
              <a:noFill/>
            </a:ln>
            <a:effectLst/>
          </c:sp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7580544"/>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r>
              <a:rPr lang="en-US" sz="1800" b="1" i="0" baseline="0" dirty="0">
                <a:effectLst/>
              </a:rPr>
              <a:t>Rate of Nursing Home Falls with Injury per 1000 Nursing Home Residents by Year</a:t>
            </a:r>
            <a:endParaRPr lang="en-US" b="1" dirty="0">
              <a:effectLst/>
            </a:endParaRPr>
          </a:p>
        </c:rich>
      </c:tx>
      <c:overlay val="0"/>
      <c:spPr>
        <a:noFill/>
        <a:ln>
          <a:noFill/>
        </a:ln>
        <a:effectLst/>
      </c:spPr>
    </c:title>
    <c:autoTitleDeleted val="0"/>
    <c:plotArea>
      <c:layout/>
      <c:barChart>
        <c:barDir val="col"/>
        <c:grouping val="clustered"/>
        <c:varyColors val="0"/>
        <c:ser>
          <c:idx val="0"/>
          <c:order val="0"/>
          <c:tx>
            <c:strRef>
              <c:f>Ethnicity!$U$2</c:f>
              <c:strCache>
                <c:ptCount val="1"/>
                <c:pt idx="0">
                  <c:v>2013</c:v>
                </c:pt>
              </c:strCache>
            </c:strRef>
          </c:tx>
          <c:spPr>
            <a:solidFill>
              <a:schemeClr val="accent1"/>
            </a:solidFill>
            <a:ln>
              <a:noFill/>
            </a:ln>
            <a:effectLst/>
          </c:spPr>
          <c:invertIfNegative val="0"/>
          <c:dLbls>
            <c:numFmt formatCode="#,##0" sourceLinked="0"/>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ext>
            </c:extLst>
          </c:dLbls>
          <c:cat>
            <c:strRef>
              <c:f>Ethnicity!$A$3:$A$4</c:f>
              <c:strCache>
                <c:ptCount val="2"/>
                <c:pt idx="0">
                  <c:v>Hispanic</c:v>
                </c:pt>
                <c:pt idx="1">
                  <c:v>Not Hispanic</c:v>
                </c:pt>
              </c:strCache>
            </c:strRef>
          </c:cat>
          <c:val>
            <c:numRef>
              <c:f>Ethnicity!$U$3:$U$4</c:f>
              <c:numCache>
                <c:formatCode>General</c:formatCode>
                <c:ptCount val="2"/>
                <c:pt idx="0">
                  <c:v>28.64471996579735</c:v>
                </c:pt>
                <c:pt idx="1">
                  <c:v>25.174397982106964</c:v>
                </c:pt>
              </c:numCache>
            </c:numRef>
          </c:val>
          <c:extLst xmlns:c16r2="http://schemas.microsoft.com/office/drawing/2015/06/chart">
            <c:ext xmlns:c16="http://schemas.microsoft.com/office/drawing/2014/chart" uri="{C3380CC4-5D6E-409C-BE32-E72D297353CC}">
              <c16:uniqueId val="{00000000-7F1D-4C51-AB00-B2ECBCCADA3D}"/>
            </c:ext>
          </c:extLst>
        </c:ser>
        <c:ser>
          <c:idx val="1"/>
          <c:order val="1"/>
          <c:tx>
            <c:strRef>
              <c:f>Ethnicity!$V$2</c:f>
              <c:strCache>
                <c:ptCount val="1"/>
                <c:pt idx="0">
                  <c:v>2014</c:v>
                </c:pt>
              </c:strCache>
            </c:strRef>
          </c:tx>
          <c:spPr>
            <a:solidFill>
              <a:schemeClr val="accent2"/>
            </a:solidFill>
            <a:ln>
              <a:noFill/>
            </a:ln>
            <a:effectLst/>
          </c:spPr>
          <c:invertIfNegative val="0"/>
          <c:dLbls>
            <c:numFmt formatCode="#,##0" sourceLinked="0"/>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ext>
            </c:extLst>
          </c:dLbls>
          <c:cat>
            <c:strRef>
              <c:f>Ethnicity!$A$3:$A$4</c:f>
              <c:strCache>
                <c:ptCount val="2"/>
                <c:pt idx="0">
                  <c:v>Hispanic</c:v>
                </c:pt>
                <c:pt idx="1">
                  <c:v>Not Hispanic</c:v>
                </c:pt>
              </c:strCache>
            </c:strRef>
          </c:cat>
          <c:val>
            <c:numRef>
              <c:f>Ethnicity!$V$3:$V$4</c:f>
              <c:numCache>
                <c:formatCode>General</c:formatCode>
                <c:ptCount val="2"/>
                <c:pt idx="0">
                  <c:v>23.888276368981991</c:v>
                </c:pt>
                <c:pt idx="1">
                  <c:v>25.413312559508352</c:v>
                </c:pt>
              </c:numCache>
            </c:numRef>
          </c:val>
          <c:extLst xmlns:c16r2="http://schemas.microsoft.com/office/drawing/2015/06/chart">
            <c:ext xmlns:c16="http://schemas.microsoft.com/office/drawing/2014/chart" uri="{C3380CC4-5D6E-409C-BE32-E72D297353CC}">
              <c16:uniqueId val="{00000001-7F1D-4C51-AB00-B2ECBCCADA3D}"/>
            </c:ext>
          </c:extLst>
        </c:ser>
        <c:ser>
          <c:idx val="2"/>
          <c:order val="2"/>
          <c:tx>
            <c:strRef>
              <c:f>Ethnicity!$W$2</c:f>
              <c:strCache>
                <c:ptCount val="1"/>
                <c:pt idx="0">
                  <c:v>2015</c:v>
                </c:pt>
              </c:strCache>
            </c:strRef>
          </c:tx>
          <c:spPr>
            <a:solidFill>
              <a:schemeClr val="accent3"/>
            </a:solidFill>
            <a:ln>
              <a:noFill/>
            </a:ln>
            <a:effectLst/>
          </c:spPr>
          <c:invertIfNegative val="0"/>
          <c:dLbls>
            <c:numFmt formatCode="#,##0" sourceLinked="0"/>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ext>
            </c:extLst>
          </c:dLbls>
          <c:cat>
            <c:strRef>
              <c:f>Ethnicity!$A$3:$A$4</c:f>
              <c:strCache>
                <c:ptCount val="2"/>
                <c:pt idx="0">
                  <c:v>Hispanic</c:v>
                </c:pt>
                <c:pt idx="1">
                  <c:v>Not Hispanic</c:v>
                </c:pt>
              </c:strCache>
            </c:strRef>
          </c:cat>
          <c:val>
            <c:numRef>
              <c:f>Ethnicity!$W$3:$W$4</c:f>
              <c:numCache>
                <c:formatCode>General</c:formatCode>
                <c:ptCount val="2"/>
                <c:pt idx="0">
                  <c:v>21.395655036208034</c:v>
                </c:pt>
                <c:pt idx="1">
                  <c:v>23.321983669094234</c:v>
                </c:pt>
              </c:numCache>
            </c:numRef>
          </c:val>
          <c:extLst xmlns:c16r2="http://schemas.microsoft.com/office/drawing/2015/06/chart">
            <c:ext xmlns:c16="http://schemas.microsoft.com/office/drawing/2014/chart" uri="{C3380CC4-5D6E-409C-BE32-E72D297353CC}">
              <c16:uniqueId val="{00000002-7F1D-4C51-AB00-B2ECBCCADA3D}"/>
            </c:ext>
          </c:extLst>
        </c:ser>
        <c:ser>
          <c:idx val="3"/>
          <c:order val="3"/>
          <c:tx>
            <c:strRef>
              <c:f>Ethnicity!$X$2</c:f>
              <c:strCache>
                <c:ptCount val="1"/>
                <c:pt idx="0">
                  <c:v>2016</c:v>
                </c:pt>
              </c:strCache>
            </c:strRef>
          </c:tx>
          <c:spPr>
            <a:solidFill>
              <a:schemeClr val="accent4"/>
            </a:solidFill>
            <a:ln>
              <a:noFill/>
            </a:ln>
            <a:effectLst/>
          </c:spPr>
          <c:invertIfNegative val="0"/>
          <c:dLbls>
            <c:numFmt formatCode="#,##0" sourceLinked="0"/>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ext>
            </c:extLst>
          </c:dLbls>
          <c:cat>
            <c:strRef>
              <c:f>Ethnicity!$A$3:$A$4</c:f>
              <c:strCache>
                <c:ptCount val="2"/>
                <c:pt idx="0">
                  <c:v>Hispanic</c:v>
                </c:pt>
                <c:pt idx="1">
                  <c:v>Not Hispanic</c:v>
                </c:pt>
              </c:strCache>
            </c:strRef>
          </c:cat>
          <c:val>
            <c:numRef>
              <c:f>Ethnicity!$X$3:$X$4</c:f>
              <c:numCache>
                <c:formatCode>General</c:formatCode>
                <c:ptCount val="2"/>
                <c:pt idx="0">
                  <c:v>25.360050093926112</c:v>
                </c:pt>
                <c:pt idx="1">
                  <c:v>25.331134970535103</c:v>
                </c:pt>
              </c:numCache>
            </c:numRef>
          </c:val>
          <c:extLst xmlns:c16r2="http://schemas.microsoft.com/office/drawing/2015/06/chart">
            <c:ext xmlns:c16="http://schemas.microsoft.com/office/drawing/2014/chart" uri="{C3380CC4-5D6E-409C-BE32-E72D297353CC}">
              <c16:uniqueId val="{00000003-7F1D-4C51-AB00-B2ECBCCADA3D}"/>
            </c:ext>
          </c:extLst>
        </c:ser>
        <c:ser>
          <c:idx val="4"/>
          <c:order val="4"/>
          <c:tx>
            <c:strRef>
              <c:f>Ethnicity!$Y$2</c:f>
              <c:strCache>
                <c:ptCount val="1"/>
                <c:pt idx="0">
                  <c:v>2017</c:v>
                </c:pt>
              </c:strCache>
            </c:strRef>
          </c:tx>
          <c:spPr>
            <a:solidFill>
              <a:schemeClr val="accent5"/>
            </a:solidFill>
            <a:ln>
              <a:noFill/>
            </a:ln>
            <a:effectLst/>
          </c:spPr>
          <c:invertIfNegative val="0"/>
          <c:dLbls>
            <c:numFmt formatCode="#,##0" sourceLinked="0"/>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ext>
            </c:extLst>
          </c:dLbls>
          <c:cat>
            <c:strRef>
              <c:f>Ethnicity!$A$3:$A$4</c:f>
              <c:strCache>
                <c:ptCount val="2"/>
                <c:pt idx="0">
                  <c:v>Hispanic</c:v>
                </c:pt>
                <c:pt idx="1">
                  <c:v>Not Hispanic</c:v>
                </c:pt>
              </c:strCache>
            </c:strRef>
          </c:cat>
          <c:val>
            <c:numRef>
              <c:f>Ethnicity!$Y$3:$Y$4</c:f>
              <c:numCache>
                <c:formatCode>General</c:formatCode>
                <c:ptCount val="2"/>
                <c:pt idx="0">
                  <c:v>25.885978428351311</c:v>
                </c:pt>
                <c:pt idx="1">
                  <c:v>25.822937757168049</c:v>
                </c:pt>
              </c:numCache>
            </c:numRef>
          </c:val>
          <c:extLst xmlns:c16r2="http://schemas.microsoft.com/office/drawing/2015/06/chart">
            <c:ext xmlns:c16="http://schemas.microsoft.com/office/drawing/2014/chart" uri="{C3380CC4-5D6E-409C-BE32-E72D297353CC}">
              <c16:uniqueId val="{00000004-7F1D-4C51-AB00-B2ECBCCADA3D}"/>
            </c:ext>
          </c:extLst>
        </c:ser>
        <c:ser>
          <c:idx val="5"/>
          <c:order val="5"/>
          <c:tx>
            <c:strRef>
              <c:f>Ethnicity!$Z$2</c:f>
              <c:strCache>
                <c:ptCount val="1"/>
                <c:pt idx="0">
                  <c:v>2018</c:v>
                </c:pt>
              </c:strCache>
            </c:strRef>
          </c:tx>
          <c:invertIfNegative val="0"/>
          <c:dLbls>
            <c:numFmt formatCode="#,##0" sourceLinked="0"/>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ext>
            </c:extLst>
          </c:dLbls>
          <c:cat>
            <c:strRef>
              <c:f>Ethnicity!$A$3:$A$4</c:f>
              <c:strCache>
                <c:ptCount val="2"/>
                <c:pt idx="0">
                  <c:v>Hispanic</c:v>
                </c:pt>
                <c:pt idx="1">
                  <c:v>Not Hispanic</c:v>
                </c:pt>
              </c:strCache>
            </c:strRef>
          </c:cat>
          <c:val>
            <c:numRef>
              <c:f>Ethnicity!$Z$3:$Z$4</c:f>
              <c:numCache>
                <c:formatCode>General</c:formatCode>
                <c:ptCount val="2"/>
                <c:pt idx="0">
                  <c:v>38.647342995169083</c:v>
                </c:pt>
                <c:pt idx="1">
                  <c:v>30.317871003511364</c:v>
                </c:pt>
              </c:numCache>
            </c:numRef>
          </c:val>
          <c:extLst xmlns:c16r2="http://schemas.microsoft.com/office/drawing/2015/06/chart">
            <c:ext xmlns:c16="http://schemas.microsoft.com/office/drawing/2014/chart" uri="{C3380CC4-5D6E-409C-BE32-E72D297353CC}">
              <c16:uniqueId val="{00000000-3034-412E-9FEC-6FFEA0BA4B39}"/>
            </c:ext>
          </c:extLst>
        </c:ser>
        <c:ser>
          <c:idx val="6"/>
          <c:order val="6"/>
          <c:tx>
            <c:strRef>
              <c:f>Ethnicity!$AA$2</c:f>
              <c:strCache>
                <c:ptCount val="1"/>
                <c:pt idx="0">
                  <c:v>Average</c:v>
                </c:pt>
              </c:strCache>
            </c:strRef>
          </c:tx>
          <c:invertIfNegative val="0"/>
          <c:dLbls>
            <c:numFmt formatCode="#,##0" sourceLinked="0"/>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ext>
            </c:extLst>
          </c:dLbls>
          <c:cat>
            <c:strRef>
              <c:f>Ethnicity!$A$3:$A$4</c:f>
              <c:strCache>
                <c:ptCount val="2"/>
                <c:pt idx="0">
                  <c:v>Hispanic</c:v>
                </c:pt>
                <c:pt idx="1">
                  <c:v>Not Hispanic</c:v>
                </c:pt>
              </c:strCache>
            </c:strRef>
          </c:cat>
          <c:val>
            <c:numRef>
              <c:f>Ethnicity!$AA$3:$AA$4</c:f>
              <c:numCache>
                <c:formatCode>General</c:formatCode>
                <c:ptCount val="2"/>
                <c:pt idx="0">
                  <c:v>27.186693432750214</c:v>
                </c:pt>
                <c:pt idx="1">
                  <c:v>25.813874904294043</c:v>
                </c:pt>
              </c:numCache>
            </c:numRef>
          </c:val>
          <c:extLst xmlns:c16r2="http://schemas.microsoft.com/office/drawing/2015/06/chart">
            <c:ext xmlns:c16="http://schemas.microsoft.com/office/drawing/2014/chart" uri="{C3380CC4-5D6E-409C-BE32-E72D297353CC}">
              <c16:uniqueId val="{00000001-3034-412E-9FEC-6FFEA0BA4B39}"/>
            </c:ext>
          </c:extLst>
        </c:ser>
        <c:dLbls>
          <c:showLegendKey val="0"/>
          <c:showVal val="1"/>
          <c:showCatName val="0"/>
          <c:showSerName val="0"/>
          <c:showPercent val="0"/>
          <c:showBubbleSize val="0"/>
        </c:dLbls>
        <c:gapWidth val="219"/>
        <c:overlap val="-27"/>
        <c:axId val="79346688"/>
        <c:axId val="79037184"/>
      </c:barChart>
      <c:catAx>
        <c:axId val="793466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79037184"/>
        <c:crosses val="autoZero"/>
        <c:auto val="1"/>
        <c:lblAlgn val="ctr"/>
        <c:lblOffset val="100"/>
        <c:noMultiLvlLbl val="0"/>
      </c:catAx>
      <c:valAx>
        <c:axId val="79037184"/>
        <c:scaling>
          <c:orientation val="minMax"/>
        </c:scaling>
        <c:delete val="0"/>
        <c:axPos val="l"/>
        <c:majorGridlines>
          <c:spPr>
            <a:ln w="9525" cap="flat" cmpd="sng" algn="ctr">
              <a:solidFill>
                <a:schemeClr val="tx1">
                  <a:lumMod val="15000"/>
                  <a:lumOff val="85000"/>
                </a:schemeClr>
              </a:solidFill>
              <a:round/>
            </a:ln>
            <a:effectLst/>
          </c:spPr>
        </c:majorGridlines>
        <c:title>
          <c:tx>
            <c:rich>
              <a:bodyPr/>
              <a:lstStyle/>
              <a:p>
                <a:pPr>
                  <a:defRPr sz="1200"/>
                </a:pPr>
                <a:r>
                  <a:rPr lang="en-US" sz="1200" b="1" i="0" baseline="0" dirty="0">
                    <a:effectLst/>
                  </a:rPr>
                  <a:t>Proportion of Nursing Home Residents who Experienced a Fall with injury</a:t>
                </a:r>
                <a:endParaRPr lang="en-US" sz="1200" dirty="0">
                  <a:effectLst/>
                </a:endParaRPr>
              </a:p>
            </c:rich>
          </c:tx>
          <c:overlay val="0"/>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934668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a:pPr>
      <a:endParaRPr lang="en-US"/>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spc="0" baseline="0">
                <a:solidFill>
                  <a:schemeClr val="tx1">
                    <a:lumMod val="65000"/>
                    <a:lumOff val="35000"/>
                  </a:schemeClr>
                </a:solidFill>
                <a:latin typeface="+mn-lt"/>
                <a:ea typeface="+mn-ea"/>
                <a:cs typeface="+mn-cs"/>
              </a:defRPr>
            </a:pPr>
            <a:r>
              <a:rPr lang="en-US" sz="1800" b="1" dirty="0"/>
              <a:t>Falls with Injury by Ethnicity</a:t>
            </a:r>
            <a:r>
              <a:rPr lang="en-US" sz="1800" b="1" baseline="0" dirty="0"/>
              <a:t> - Total </a:t>
            </a:r>
          </a:p>
          <a:p>
            <a:pPr>
              <a:defRPr sz="1800" b="1" i="0" u="none" strike="noStrike" kern="1200" spc="0" baseline="0">
                <a:solidFill>
                  <a:schemeClr val="tx1">
                    <a:lumMod val="65000"/>
                    <a:lumOff val="35000"/>
                  </a:schemeClr>
                </a:solidFill>
                <a:latin typeface="+mn-lt"/>
                <a:ea typeface="+mn-ea"/>
                <a:cs typeface="+mn-cs"/>
              </a:defRPr>
            </a:pPr>
            <a:r>
              <a:rPr lang="en-US" sz="1800" b="1" baseline="0" dirty="0"/>
              <a:t>2013- 2018</a:t>
            </a:r>
            <a:endParaRPr lang="en-US" sz="1800" b="1" dirty="0"/>
          </a:p>
        </c:rich>
      </c:tx>
      <c:overlay val="0"/>
      <c:spPr>
        <a:noFill/>
        <a:ln>
          <a:noFill/>
        </a:ln>
        <a:effectLst/>
      </c:spPr>
    </c:title>
    <c:autoTitleDeleted val="0"/>
    <c:plotArea>
      <c:layout/>
      <c:pieChart>
        <c:varyColors val="1"/>
        <c:ser>
          <c:idx val="0"/>
          <c:order val="0"/>
          <c:tx>
            <c:strRef>
              <c:f>Ethnicity!$H$2</c:f>
              <c:strCache>
                <c:ptCount val="1"/>
                <c:pt idx="0">
                  <c:v>Total</c:v>
                </c:pt>
              </c:strCache>
            </c:strRef>
          </c:tx>
          <c:dPt>
            <c:idx val="0"/>
            <c:bubble3D val="0"/>
            <c:spPr>
              <a:solidFill>
                <a:schemeClr val="accent1"/>
              </a:solidFill>
              <a:ln w="19050">
                <a:solidFill>
                  <a:schemeClr val="lt1"/>
                </a:solidFill>
              </a:ln>
              <a:effectLst/>
            </c:spPr>
            <c:extLst xmlns:c16r2="http://schemas.microsoft.com/office/drawing/2015/06/chart">
              <c:ext xmlns:c16="http://schemas.microsoft.com/office/drawing/2014/chart" uri="{C3380CC4-5D6E-409C-BE32-E72D297353CC}">
                <c16:uniqueId val="{00000001-6BB9-4A49-97AF-2617A65A4DBA}"/>
              </c:ext>
            </c:extLst>
          </c:dPt>
          <c:dPt>
            <c:idx val="1"/>
            <c:bubble3D val="0"/>
            <c:spPr>
              <a:solidFill>
                <a:schemeClr val="accent2"/>
              </a:solidFill>
              <a:ln w="19050">
                <a:solidFill>
                  <a:schemeClr val="lt1"/>
                </a:solidFill>
              </a:ln>
              <a:effectLst/>
            </c:spPr>
            <c:extLst xmlns:c16r2="http://schemas.microsoft.com/office/drawing/2015/06/chart">
              <c:ext xmlns:c16="http://schemas.microsoft.com/office/drawing/2014/chart" uri="{C3380CC4-5D6E-409C-BE32-E72D297353CC}">
                <c16:uniqueId val="{00000003-6BB9-4A49-97AF-2617A65A4DBA}"/>
              </c:ext>
            </c:extLst>
          </c:dPt>
          <c:dPt>
            <c:idx val="2"/>
            <c:bubble3D val="0"/>
            <c:spPr>
              <a:solidFill>
                <a:schemeClr val="accent3"/>
              </a:solidFill>
              <a:ln w="19050">
                <a:solidFill>
                  <a:schemeClr val="lt1"/>
                </a:solidFill>
              </a:ln>
              <a:effectLst/>
            </c:spPr>
            <c:extLst xmlns:c16r2="http://schemas.microsoft.com/office/drawing/2015/06/chart">
              <c:ext xmlns:c16="http://schemas.microsoft.com/office/drawing/2014/chart" uri="{C3380CC4-5D6E-409C-BE32-E72D297353CC}">
                <c16:uniqueId val="{00000005-6BB9-4A49-97AF-2617A65A4DBA}"/>
              </c:ext>
            </c:extLst>
          </c:dPt>
          <c:dLbls>
            <c:dLbl>
              <c:idx val="0"/>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tx1"/>
                      </a:solidFill>
                      <a:latin typeface="+mn-lt"/>
                      <a:ea typeface="+mn-ea"/>
                      <a:cs typeface="+mn-cs"/>
                    </a:defRPr>
                  </a:pPr>
                  <a:endParaRPr lang="en-US"/>
                </a:p>
              </c:txPr>
              <c:showLegendKey val="0"/>
              <c:showVal val="0"/>
              <c:showCatName val="0"/>
              <c:showSerName val="0"/>
              <c:showPercent val="1"/>
              <c:showBubbleSize val="0"/>
            </c:dLbl>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bg1"/>
                    </a:solidFill>
                    <a:latin typeface="+mn-lt"/>
                    <a:ea typeface="+mn-ea"/>
                    <a:cs typeface="+mn-cs"/>
                  </a:defRPr>
                </a:pPr>
                <a:endParaRPr lang="en-US"/>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xmlns:c16r2="http://schemas.microsoft.com/office/drawing/2015/06/chart">
              <c:ext xmlns:c15="http://schemas.microsoft.com/office/drawing/2012/chart" uri="{CE6537A1-D6FC-4f65-9D91-7224C49458BB}"/>
            </c:extLst>
          </c:dLbls>
          <c:cat>
            <c:strRef>
              <c:f>Ethnicity!$A$3:$A$5</c:f>
              <c:strCache>
                <c:ptCount val="3"/>
                <c:pt idx="0">
                  <c:v>Hispanic</c:v>
                </c:pt>
                <c:pt idx="1">
                  <c:v>Not Hispanic</c:v>
                </c:pt>
                <c:pt idx="2">
                  <c:v>Unknown/not specified</c:v>
                </c:pt>
              </c:strCache>
            </c:strRef>
          </c:cat>
          <c:val>
            <c:numRef>
              <c:f>Ethnicity!$H$3:$H$5</c:f>
              <c:numCache>
                <c:formatCode>General</c:formatCode>
                <c:ptCount val="3"/>
                <c:pt idx="0">
                  <c:v>474</c:v>
                </c:pt>
                <c:pt idx="1">
                  <c:v>18105</c:v>
                </c:pt>
                <c:pt idx="2">
                  <c:v>1968</c:v>
                </c:pt>
              </c:numCache>
            </c:numRef>
          </c:val>
          <c:extLst xmlns:c16r2="http://schemas.microsoft.com/office/drawing/2015/06/chart">
            <c:ext xmlns:c16="http://schemas.microsoft.com/office/drawing/2014/chart" uri="{C3380CC4-5D6E-409C-BE32-E72D297353CC}">
              <c16:uniqueId val="{00000006-6BB9-4A49-97AF-2617A65A4DBA}"/>
            </c:ext>
          </c:extLst>
        </c:ser>
        <c:dLbls>
          <c:showLegendKey val="0"/>
          <c:showVal val="0"/>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'Race RR w graph'!$A$3</c:f>
              <c:strCache>
                <c:ptCount val="1"/>
                <c:pt idx="0">
                  <c:v>White</c:v>
                </c:pt>
              </c:strCache>
            </c:strRef>
          </c:tx>
          <c:spPr>
            <a:solidFill>
              <a:schemeClr val="accent1"/>
            </a:solidFill>
            <a:ln>
              <a:noFill/>
            </a:ln>
            <a:effectLst/>
          </c:spPr>
          <c:invertIfNegative val="0"/>
          <c:errBars>
            <c:errBarType val="both"/>
            <c:errValType val="stdErr"/>
            <c:noEndCap val="0"/>
            <c:spPr>
              <a:noFill/>
              <a:ln w="9525" cap="flat" cmpd="sng" algn="ctr">
                <a:solidFill>
                  <a:schemeClr val="tx1">
                    <a:lumMod val="65000"/>
                    <a:lumOff val="35000"/>
                  </a:schemeClr>
                </a:solidFill>
                <a:round/>
              </a:ln>
              <a:effectLst/>
            </c:spPr>
          </c:errBars>
          <c:cat>
            <c:strRef>
              <c:f>'Race RR w graph'!$B$2:$H$2</c:f>
              <c:strCache>
                <c:ptCount val="1"/>
                <c:pt idx="0">
                  <c:v>Total</c:v>
                </c:pt>
              </c:strCache>
            </c:strRef>
          </c:cat>
          <c:val>
            <c:numRef>
              <c:f>'Race RR w graph'!$B$3:$H$3</c:f>
              <c:numCache>
                <c:formatCode>General</c:formatCode>
                <c:ptCount val="1"/>
                <c:pt idx="0">
                  <c:v>1</c:v>
                </c:pt>
              </c:numCache>
            </c:numRef>
          </c:val>
          <c:extLst xmlns:c16r2="http://schemas.microsoft.com/office/drawing/2015/06/chart">
            <c:ext xmlns:c16="http://schemas.microsoft.com/office/drawing/2014/chart" uri="{C3380CC4-5D6E-409C-BE32-E72D297353CC}">
              <c16:uniqueId val="{00000000-87E0-41F9-A73A-18D8DCC27496}"/>
            </c:ext>
          </c:extLst>
        </c:ser>
        <c:ser>
          <c:idx val="1"/>
          <c:order val="1"/>
          <c:tx>
            <c:strRef>
              <c:f>'Race RR w graph'!$A$4</c:f>
              <c:strCache>
                <c:ptCount val="1"/>
                <c:pt idx="0">
                  <c:v>Black or African American</c:v>
                </c:pt>
              </c:strCache>
            </c:strRef>
          </c:tx>
          <c:spPr>
            <a:solidFill>
              <a:schemeClr val="accent2"/>
            </a:solidFill>
            <a:ln>
              <a:noFill/>
            </a:ln>
            <a:effectLst/>
          </c:spPr>
          <c:invertIfNegative val="0"/>
          <c:errBars>
            <c:errBarType val="both"/>
            <c:errValType val="cust"/>
            <c:noEndCap val="0"/>
            <c:plus>
              <c:numRef>
                <c:f>'Race RR w graph'!$P$4:$V$4</c:f>
                <c:numCache>
                  <c:formatCode>General</c:formatCode>
                  <c:ptCount val="1"/>
                  <c:pt idx="0">
                    <c:v>4.5891231496451634E-2</c:v>
                  </c:pt>
                </c:numCache>
              </c:numRef>
            </c:plus>
            <c:minus>
              <c:numRef>
                <c:f>'Race RR w graph'!$I$4:$O$4</c:f>
                <c:numCache>
                  <c:formatCode>General</c:formatCode>
                  <c:ptCount val="1"/>
                  <c:pt idx="0">
                    <c:v>4.1326057294202911E-2</c:v>
                  </c:pt>
                </c:numCache>
              </c:numRef>
            </c:minus>
            <c:spPr>
              <a:noFill/>
              <a:ln w="44450" cap="flat" cmpd="sng" algn="ctr">
                <a:solidFill>
                  <a:schemeClr val="tx1">
                    <a:lumMod val="65000"/>
                    <a:lumOff val="35000"/>
                  </a:schemeClr>
                </a:solidFill>
                <a:round/>
              </a:ln>
              <a:effectLst/>
            </c:spPr>
          </c:errBars>
          <c:cat>
            <c:strRef>
              <c:f>'Race RR w graph'!$B$2:$H$2</c:f>
              <c:strCache>
                <c:ptCount val="1"/>
                <c:pt idx="0">
                  <c:v>Total</c:v>
                </c:pt>
              </c:strCache>
            </c:strRef>
          </c:cat>
          <c:val>
            <c:numRef>
              <c:f>'Race RR w graph'!$B$4:$H$4</c:f>
              <c:numCache>
                <c:formatCode>General</c:formatCode>
                <c:ptCount val="1"/>
                <c:pt idx="0">
                  <c:v>0.41542854184835287</c:v>
                </c:pt>
              </c:numCache>
            </c:numRef>
          </c:val>
          <c:extLst xmlns:c16r2="http://schemas.microsoft.com/office/drawing/2015/06/chart">
            <c:ext xmlns:c16="http://schemas.microsoft.com/office/drawing/2014/chart" uri="{C3380CC4-5D6E-409C-BE32-E72D297353CC}">
              <c16:uniqueId val="{00000001-87E0-41F9-A73A-18D8DCC27496}"/>
            </c:ext>
          </c:extLst>
        </c:ser>
        <c:ser>
          <c:idx val="2"/>
          <c:order val="2"/>
          <c:tx>
            <c:strRef>
              <c:f>'Race RR w graph'!$A$5</c:f>
              <c:strCache>
                <c:ptCount val="1"/>
                <c:pt idx="0">
                  <c:v>Asian</c:v>
                </c:pt>
              </c:strCache>
            </c:strRef>
          </c:tx>
          <c:spPr>
            <a:solidFill>
              <a:schemeClr val="accent3"/>
            </a:solidFill>
            <a:ln>
              <a:noFill/>
            </a:ln>
            <a:effectLst/>
          </c:spPr>
          <c:invertIfNegative val="0"/>
          <c:errBars>
            <c:errBarType val="both"/>
            <c:errValType val="cust"/>
            <c:noEndCap val="0"/>
            <c:plus>
              <c:numRef>
                <c:f>'Race RR w graph'!$P$5:$V$5</c:f>
                <c:numCache>
                  <c:formatCode>General</c:formatCode>
                  <c:ptCount val="1"/>
                  <c:pt idx="0">
                    <c:v>0.18002210154330633</c:v>
                  </c:pt>
                </c:numCache>
              </c:numRef>
            </c:plus>
            <c:minus>
              <c:numRef>
                <c:f>'Race RR w graph'!$I$5:$O$5</c:f>
                <c:numCache>
                  <c:formatCode>General</c:formatCode>
                  <c:ptCount val="1"/>
                  <c:pt idx="0">
                    <c:v>0.16099444322288292</c:v>
                  </c:pt>
                </c:numCache>
              </c:numRef>
            </c:minus>
            <c:spPr>
              <a:noFill/>
              <a:ln w="44450" cap="flat" cmpd="sng" algn="ctr">
                <a:solidFill>
                  <a:schemeClr val="tx1">
                    <a:lumMod val="65000"/>
                    <a:lumOff val="35000"/>
                  </a:schemeClr>
                </a:solidFill>
                <a:round/>
              </a:ln>
              <a:effectLst/>
            </c:spPr>
          </c:errBars>
          <c:cat>
            <c:strRef>
              <c:f>'Race RR w graph'!$B$2:$H$2</c:f>
              <c:strCache>
                <c:ptCount val="1"/>
                <c:pt idx="0">
                  <c:v>Total</c:v>
                </c:pt>
              </c:strCache>
            </c:strRef>
          </c:cat>
          <c:val>
            <c:numRef>
              <c:f>'Race RR w graph'!$B$5:$H$5</c:f>
              <c:numCache>
                <c:formatCode>General</c:formatCode>
                <c:ptCount val="1"/>
                <c:pt idx="0">
                  <c:v>1.5231804942949434</c:v>
                </c:pt>
              </c:numCache>
            </c:numRef>
          </c:val>
          <c:extLst xmlns:c16r2="http://schemas.microsoft.com/office/drawing/2015/06/chart">
            <c:ext xmlns:c16="http://schemas.microsoft.com/office/drawing/2014/chart" uri="{C3380CC4-5D6E-409C-BE32-E72D297353CC}">
              <c16:uniqueId val="{00000002-87E0-41F9-A73A-18D8DCC27496}"/>
            </c:ext>
          </c:extLst>
        </c:ser>
        <c:ser>
          <c:idx val="3"/>
          <c:order val="3"/>
          <c:tx>
            <c:strRef>
              <c:f>'Race RR w graph'!$A$6</c:f>
              <c:strCache>
                <c:ptCount val="1"/>
                <c:pt idx="0">
                  <c:v>American Indian Or Alaska Native</c:v>
                </c:pt>
              </c:strCache>
            </c:strRef>
          </c:tx>
          <c:spPr>
            <a:solidFill>
              <a:schemeClr val="accent4"/>
            </a:solidFill>
            <a:ln>
              <a:noFill/>
            </a:ln>
            <a:effectLst/>
          </c:spPr>
          <c:invertIfNegative val="0"/>
          <c:errBars>
            <c:errBarType val="both"/>
            <c:errValType val="cust"/>
            <c:noEndCap val="0"/>
            <c:plus>
              <c:numRef>
                <c:f>'Race RR w graph'!$P$6:$V$6</c:f>
                <c:numCache>
                  <c:formatCode>General</c:formatCode>
                  <c:ptCount val="1"/>
                  <c:pt idx="0">
                    <c:v>0.84664147101786402</c:v>
                  </c:pt>
                </c:numCache>
              </c:numRef>
            </c:plus>
            <c:minus>
              <c:numRef>
                <c:f>'Race RR w graph'!$I$6:$O$6</c:f>
                <c:numCache>
                  <c:formatCode>General</c:formatCode>
                  <c:ptCount val="1"/>
                  <c:pt idx="0">
                    <c:v>0.523048282321391</c:v>
                  </c:pt>
                </c:numCache>
              </c:numRef>
            </c:minus>
            <c:spPr>
              <a:noFill/>
              <a:ln w="44450" cap="flat" cmpd="sng" algn="ctr">
                <a:solidFill>
                  <a:schemeClr val="tx1">
                    <a:lumMod val="65000"/>
                    <a:lumOff val="35000"/>
                  </a:schemeClr>
                </a:solidFill>
                <a:round/>
              </a:ln>
              <a:effectLst/>
            </c:spPr>
          </c:errBars>
          <c:cat>
            <c:strRef>
              <c:f>'Race RR w graph'!$B$2:$H$2</c:f>
              <c:strCache>
                <c:ptCount val="1"/>
                <c:pt idx="0">
                  <c:v>Total</c:v>
                </c:pt>
              </c:strCache>
            </c:strRef>
          </c:cat>
          <c:val>
            <c:numRef>
              <c:f>'Race RR w graph'!$B$6:$H$6</c:f>
              <c:numCache>
                <c:formatCode>General</c:formatCode>
                <c:ptCount val="1"/>
                <c:pt idx="0">
                  <c:v>1.3684910023657</c:v>
                </c:pt>
              </c:numCache>
            </c:numRef>
          </c:val>
          <c:extLst xmlns:c16r2="http://schemas.microsoft.com/office/drawing/2015/06/chart">
            <c:ext xmlns:c16="http://schemas.microsoft.com/office/drawing/2014/chart" uri="{C3380CC4-5D6E-409C-BE32-E72D297353CC}">
              <c16:uniqueId val="{00000003-87E0-41F9-A73A-18D8DCC27496}"/>
            </c:ext>
          </c:extLst>
        </c:ser>
        <c:ser>
          <c:idx val="4"/>
          <c:order val="4"/>
          <c:tx>
            <c:strRef>
              <c:f>'Race RR w graph'!$A$7</c:f>
              <c:strCache>
                <c:ptCount val="1"/>
                <c:pt idx="0">
                  <c:v>Native Hawaiian Or Other Pacific Islander</c:v>
                </c:pt>
              </c:strCache>
            </c:strRef>
          </c:tx>
          <c:spPr>
            <a:solidFill>
              <a:schemeClr val="accent5"/>
            </a:solidFill>
            <a:ln>
              <a:noFill/>
            </a:ln>
            <a:effectLst/>
          </c:spPr>
          <c:invertIfNegative val="0"/>
          <c:errBars>
            <c:errBarType val="both"/>
            <c:errValType val="cust"/>
            <c:noEndCap val="0"/>
            <c:plus>
              <c:numRef>
                <c:f>'Race RR w graph'!$P$7:$V$7</c:f>
                <c:numCache>
                  <c:formatCode>General</c:formatCode>
                  <c:ptCount val="1"/>
                  <c:pt idx="0">
                    <c:v>0.24463302831714834</c:v>
                  </c:pt>
                </c:numCache>
              </c:numRef>
            </c:plus>
            <c:minus>
              <c:numRef>
                <c:f>'Race RR w graph'!$I$7:$O$7</c:f>
                <c:numCache>
                  <c:formatCode>General</c:formatCode>
                  <c:ptCount val="1"/>
                  <c:pt idx="0">
                    <c:v>0.15986410581454763</c:v>
                  </c:pt>
                </c:numCache>
              </c:numRef>
            </c:minus>
            <c:spPr>
              <a:noFill/>
              <a:ln w="44450" cap="flat" cmpd="sng" algn="ctr">
                <a:solidFill>
                  <a:schemeClr val="tx1">
                    <a:lumMod val="65000"/>
                    <a:lumOff val="35000"/>
                  </a:schemeClr>
                </a:solidFill>
                <a:round/>
              </a:ln>
              <a:effectLst/>
            </c:spPr>
          </c:errBars>
          <c:cat>
            <c:strRef>
              <c:f>'Race RR w graph'!$B$2:$H$2</c:f>
              <c:strCache>
                <c:ptCount val="1"/>
                <c:pt idx="0">
                  <c:v>Total</c:v>
                </c:pt>
              </c:strCache>
            </c:strRef>
          </c:cat>
          <c:val>
            <c:numRef>
              <c:f>'Race RR w graph'!$B$7:$H$7</c:f>
              <c:numCache>
                <c:formatCode>General</c:formatCode>
                <c:ptCount val="1"/>
                <c:pt idx="0">
                  <c:v>0.46134879588007066</c:v>
                </c:pt>
              </c:numCache>
            </c:numRef>
          </c:val>
          <c:extLst xmlns:c16r2="http://schemas.microsoft.com/office/drawing/2015/06/chart">
            <c:ext xmlns:c16="http://schemas.microsoft.com/office/drawing/2014/chart" uri="{C3380CC4-5D6E-409C-BE32-E72D297353CC}">
              <c16:uniqueId val="{00000004-87E0-41F9-A73A-18D8DCC27496}"/>
            </c:ext>
          </c:extLst>
        </c:ser>
        <c:ser>
          <c:idx val="5"/>
          <c:order val="5"/>
          <c:tx>
            <c:strRef>
              <c:f>'Race RR w graph'!$A$8</c:f>
              <c:strCache>
                <c:ptCount val="1"/>
                <c:pt idx="0">
                  <c:v>Other or Missing</c:v>
                </c:pt>
              </c:strCache>
            </c:strRef>
          </c:tx>
          <c:spPr>
            <a:solidFill>
              <a:schemeClr val="accent6"/>
            </a:solidFill>
            <a:ln>
              <a:noFill/>
            </a:ln>
            <a:effectLst/>
          </c:spPr>
          <c:invertIfNegative val="0"/>
          <c:errBars>
            <c:errBarType val="both"/>
            <c:errValType val="cust"/>
            <c:noEndCap val="0"/>
            <c:plus>
              <c:numRef>
                <c:f>'Race RR w graph'!$P$8:$V$8</c:f>
                <c:numCache>
                  <c:formatCode>General</c:formatCode>
                  <c:ptCount val="1"/>
                  <c:pt idx="0">
                    <c:v>7.1507696791469177E-2</c:v>
                  </c:pt>
                </c:numCache>
              </c:numRef>
            </c:plus>
            <c:minus>
              <c:numRef>
                <c:f>'Race RR w graph'!$I$8:$O$8</c:f>
                <c:numCache>
                  <c:formatCode>General</c:formatCode>
                  <c:ptCount val="1"/>
                  <c:pt idx="0">
                    <c:v>6.8438857244795814E-2</c:v>
                  </c:pt>
                </c:numCache>
              </c:numRef>
            </c:minus>
            <c:spPr>
              <a:noFill/>
              <a:ln w="44450" cap="flat" cmpd="sng" algn="ctr">
                <a:solidFill>
                  <a:schemeClr val="tx1">
                    <a:lumMod val="65000"/>
                    <a:lumOff val="35000"/>
                  </a:schemeClr>
                </a:solidFill>
                <a:round/>
              </a:ln>
              <a:effectLst/>
            </c:spPr>
          </c:errBars>
          <c:cat>
            <c:strRef>
              <c:f>'Race RR w graph'!$B$2:$H$2</c:f>
              <c:strCache>
                <c:ptCount val="1"/>
                <c:pt idx="0">
                  <c:v>Total</c:v>
                </c:pt>
              </c:strCache>
            </c:strRef>
          </c:cat>
          <c:val>
            <c:numRef>
              <c:f>'Race RR w graph'!$B$8:$H$8</c:f>
              <c:numCache>
                <c:formatCode>General</c:formatCode>
                <c:ptCount val="1"/>
                <c:pt idx="0">
                  <c:v>1.5947086767440763</c:v>
                </c:pt>
              </c:numCache>
            </c:numRef>
          </c:val>
          <c:extLst xmlns:c16r2="http://schemas.microsoft.com/office/drawing/2015/06/chart">
            <c:ext xmlns:c16="http://schemas.microsoft.com/office/drawing/2014/chart" uri="{C3380CC4-5D6E-409C-BE32-E72D297353CC}">
              <c16:uniqueId val="{00000005-87E0-41F9-A73A-18D8DCC27496}"/>
            </c:ext>
          </c:extLst>
        </c:ser>
        <c:dLbls>
          <c:showLegendKey val="0"/>
          <c:showVal val="0"/>
          <c:showCatName val="0"/>
          <c:showSerName val="0"/>
          <c:showPercent val="0"/>
          <c:showBubbleSize val="0"/>
        </c:dLbls>
        <c:gapWidth val="322"/>
        <c:overlap val="-100"/>
        <c:axId val="79216000"/>
        <c:axId val="79221888"/>
      </c:barChart>
      <c:catAx>
        <c:axId val="7921600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79221888"/>
        <c:crosses val="autoZero"/>
        <c:auto val="1"/>
        <c:lblAlgn val="ctr"/>
        <c:lblOffset val="100"/>
        <c:noMultiLvlLbl val="0"/>
      </c:catAx>
      <c:valAx>
        <c:axId val="79221888"/>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2400" b="0" i="0" u="none" strike="noStrike" kern="1200" baseline="0">
                    <a:solidFill>
                      <a:schemeClr val="tx1">
                        <a:lumMod val="65000"/>
                        <a:lumOff val="35000"/>
                      </a:schemeClr>
                    </a:solidFill>
                    <a:latin typeface="+mn-lt"/>
                    <a:ea typeface="+mn-ea"/>
                    <a:cs typeface="+mn-cs"/>
                  </a:defRPr>
                </a:pPr>
                <a:r>
                  <a:rPr lang="en-US" sz="2400" b="1" i="0" baseline="0" dirty="0">
                    <a:effectLst/>
                  </a:rPr>
                  <a:t>Relative Risk </a:t>
                </a:r>
                <a:endParaRPr lang="en-US" sz="2400" dirty="0">
                  <a:effectLst/>
                </a:endParaRPr>
              </a:p>
            </c:rich>
          </c:tx>
          <c:overlay val="0"/>
          <c:spPr>
            <a:noFill/>
            <a:ln>
              <a:noFill/>
            </a:ln>
            <a:effectLst/>
          </c:sp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79216000"/>
        <c:crosses val="autoZero"/>
        <c:crossBetween val="between"/>
      </c:valAx>
      <c:spPr>
        <a:noFill/>
        <a:ln>
          <a:noFill/>
        </a:ln>
        <a:effectLst/>
      </c:spPr>
    </c:plotArea>
    <c:plotVisOnly val="1"/>
    <c:dispBlanksAs val="gap"/>
    <c:showDLblsOverMax val="0"/>
  </c:chart>
  <c:spPr>
    <a:noFill/>
    <a:ln>
      <a:noFill/>
    </a:ln>
    <a:effectLst/>
  </c:spPr>
  <c:txPr>
    <a:bodyPr/>
    <a:lstStyle/>
    <a:p>
      <a:pPr>
        <a:defRPr sz="1600"/>
      </a:pPr>
      <a:endParaRPr lang="en-US"/>
    </a:p>
  </c:txPr>
  <c:externalData r:id="rId1">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80" b="0" i="0" u="none" strike="noStrike" kern="1200" spc="0" baseline="0">
                <a:solidFill>
                  <a:schemeClr val="tx1">
                    <a:lumMod val="65000"/>
                    <a:lumOff val="35000"/>
                  </a:schemeClr>
                </a:solidFill>
                <a:latin typeface="+mn-lt"/>
                <a:ea typeface="+mn-ea"/>
                <a:cs typeface="+mn-cs"/>
              </a:defRPr>
            </a:pPr>
            <a:r>
              <a:rPr lang="en-US" dirty="0"/>
              <a:t>Relative Risk of Nursing Home Falls with Injury by Race</a:t>
            </a:r>
          </a:p>
          <a:p>
            <a:pPr>
              <a:defRPr sz="1680" b="0" i="0" u="none" strike="noStrike" kern="1200" spc="0" baseline="0">
                <a:solidFill>
                  <a:schemeClr val="tx1">
                    <a:lumMod val="65000"/>
                    <a:lumOff val="35000"/>
                  </a:schemeClr>
                </a:solidFill>
                <a:latin typeface="+mn-lt"/>
                <a:ea typeface="+mn-ea"/>
                <a:cs typeface="+mn-cs"/>
              </a:defRPr>
            </a:pPr>
            <a:r>
              <a:rPr lang="en-US" dirty="0"/>
              <a:t>2013-2018</a:t>
            </a:r>
          </a:p>
        </c:rich>
      </c:tx>
      <c:overlay val="0"/>
      <c:spPr>
        <a:noFill/>
        <a:ln>
          <a:noFill/>
        </a:ln>
        <a:effectLst/>
      </c:spPr>
    </c:title>
    <c:autoTitleDeleted val="0"/>
    <c:plotArea>
      <c:layout/>
      <c:barChart>
        <c:barDir val="col"/>
        <c:grouping val="clustered"/>
        <c:varyColors val="0"/>
        <c:ser>
          <c:idx val="0"/>
          <c:order val="0"/>
          <c:tx>
            <c:strRef>
              <c:f>'Race RR w graph'!$A$3</c:f>
              <c:strCache>
                <c:ptCount val="1"/>
                <c:pt idx="0">
                  <c:v>White</c:v>
                </c:pt>
              </c:strCache>
            </c:strRef>
          </c:tx>
          <c:spPr>
            <a:solidFill>
              <a:schemeClr val="accent1"/>
            </a:solidFill>
            <a:ln>
              <a:noFill/>
            </a:ln>
            <a:effectLst/>
          </c:spPr>
          <c:invertIfNegative val="0"/>
          <c:errBars>
            <c:errBarType val="both"/>
            <c:errValType val="cust"/>
            <c:noEndCap val="0"/>
            <c:plus>
              <c:numRef>
                <c:f>'Race RR w graph'!$I$3:$O$3</c:f>
                <c:numCache>
                  <c:formatCode>General</c:formatCode>
                  <c:ptCount val="7"/>
                  <c:pt idx="0">
                    <c:v>0</c:v>
                  </c:pt>
                  <c:pt idx="1">
                    <c:v>0</c:v>
                  </c:pt>
                  <c:pt idx="2">
                    <c:v>0</c:v>
                  </c:pt>
                  <c:pt idx="3">
                    <c:v>0</c:v>
                  </c:pt>
                  <c:pt idx="4">
                    <c:v>0</c:v>
                  </c:pt>
                  <c:pt idx="5">
                    <c:v>0</c:v>
                  </c:pt>
                  <c:pt idx="6">
                    <c:v>0</c:v>
                  </c:pt>
                </c:numCache>
              </c:numRef>
            </c:plus>
            <c:minus>
              <c:numRef>
                <c:f>'Race RR w graph'!$I$3:$O$3</c:f>
                <c:numCache>
                  <c:formatCode>General</c:formatCode>
                  <c:ptCount val="7"/>
                  <c:pt idx="0">
                    <c:v>0</c:v>
                  </c:pt>
                  <c:pt idx="1">
                    <c:v>0</c:v>
                  </c:pt>
                  <c:pt idx="2">
                    <c:v>0</c:v>
                  </c:pt>
                  <c:pt idx="3">
                    <c:v>0</c:v>
                  </c:pt>
                  <c:pt idx="4">
                    <c:v>0</c:v>
                  </c:pt>
                  <c:pt idx="5">
                    <c:v>0</c:v>
                  </c:pt>
                  <c:pt idx="6">
                    <c:v>0</c:v>
                  </c:pt>
                </c:numCache>
              </c:numRef>
            </c:minus>
            <c:spPr>
              <a:noFill/>
              <a:ln w="9525" cap="flat" cmpd="sng" algn="ctr">
                <a:noFill/>
                <a:round/>
              </a:ln>
              <a:effectLst/>
            </c:spPr>
          </c:errBars>
          <c:cat>
            <c:strRef>
              <c:f>'Race RR w graph'!$B$2:$H$2</c:f>
              <c:strCache>
                <c:ptCount val="7"/>
                <c:pt idx="0">
                  <c:v>2013</c:v>
                </c:pt>
                <c:pt idx="1">
                  <c:v>2014</c:v>
                </c:pt>
                <c:pt idx="2">
                  <c:v>2015</c:v>
                </c:pt>
                <c:pt idx="3">
                  <c:v>2016</c:v>
                </c:pt>
                <c:pt idx="4">
                  <c:v>2017</c:v>
                </c:pt>
                <c:pt idx="5">
                  <c:v>2018</c:v>
                </c:pt>
                <c:pt idx="6">
                  <c:v>Average</c:v>
                </c:pt>
              </c:strCache>
            </c:strRef>
          </c:cat>
          <c:val>
            <c:numRef>
              <c:f>'Race RR w graph'!$B$3:$H$3</c:f>
              <c:numCache>
                <c:formatCode>0.00</c:formatCode>
                <c:ptCount val="7"/>
                <c:pt idx="0">
                  <c:v>1</c:v>
                </c:pt>
                <c:pt idx="1">
                  <c:v>1</c:v>
                </c:pt>
                <c:pt idx="2">
                  <c:v>1</c:v>
                </c:pt>
                <c:pt idx="3">
                  <c:v>1</c:v>
                </c:pt>
                <c:pt idx="4">
                  <c:v>1</c:v>
                </c:pt>
                <c:pt idx="5">
                  <c:v>1</c:v>
                </c:pt>
                <c:pt idx="6">
                  <c:v>1</c:v>
                </c:pt>
              </c:numCache>
            </c:numRef>
          </c:val>
          <c:extLst xmlns:c16r2="http://schemas.microsoft.com/office/drawing/2015/06/chart">
            <c:ext xmlns:c16="http://schemas.microsoft.com/office/drawing/2014/chart" uri="{C3380CC4-5D6E-409C-BE32-E72D297353CC}">
              <c16:uniqueId val="{00000000-CEB3-4C2B-B6D8-2DD1969B6110}"/>
            </c:ext>
          </c:extLst>
        </c:ser>
        <c:ser>
          <c:idx val="1"/>
          <c:order val="1"/>
          <c:tx>
            <c:strRef>
              <c:f>'Race RR w graph'!$A$4</c:f>
              <c:strCache>
                <c:ptCount val="1"/>
                <c:pt idx="0">
                  <c:v>Black or African American</c:v>
                </c:pt>
              </c:strCache>
            </c:strRef>
          </c:tx>
          <c:spPr>
            <a:solidFill>
              <a:schemeClr val="accent2"/>
            </a:solidFill>
            <a:ln>
              <a:noFill/>
            </a:ln>
            <a:effectLst/>
          </c:spPr>
          <c:invertIfNegative val="0"/>
          <c:errBars>
            <c:errBarType val="both"/>
            <c:errValType val="cust"/>
            <c:noEndCap val="0"/>
            <c:plus>
              <c:numRef>
                <c:f>'Race RR w graph'!$P$4:$V$4</c:f>
                <c:numCache>
                  <c:formatCode>General</c:formatCode>
                  <c:ptCount val="7"/>
                  <c:pt idx="0">
                    <c:v>0.13573082367906464</c:v>
                  </c:pt>
                  <c:pt idx="1">
                    <c:v>0.13442235432925559</c:v>
                  </c:pt>
                  <c:pt idx="2">
                    <c:v>0.13075085379524715</c:v>
                  </c:pt>
                  <c:pt idx="3">
                    <c:v>0.11883682709551813</c:v>
                  </c:pt>
                  <c:pt idx="4">
                    <c:v>0.11057873265873541</c:v>
                  </c:pt>
                  <c:pt idx="5">
                    <c:v>0.10218764071553982</c:v>
                  </c:pt>
                  <c:pt idx="6">
                    <c:v>4.5891231496451634E-2</c:v>
                  </c:pt>
                </c:numCache>
              </c:numRef>
            </c:plus>
            <c:minus>
              <c:numRef>
                <c:f>'Race RR w graph'!$I$4:$O$4</c:f>
                <c:numCache>
                  <c:formatCode>General</c:formatCode>
                  <c:ptCount val="7"/>
                  <c:pt idx="0">
                    <c:v>0.10121657392500127</c:v>
                  </c:pt>
                  <c:pt idx="1">
                    <c:v>0.10508048758105276</c:v>
                  </c:pt>
                  <c:pt idx="2">
                    <c:v>0.10050018734189364</c:v>
                  </c:pt>
                  <c:pt idx="3">
                    <c:v>9.2910018108116943E-2</c:v>
                  </c:pt>
                  <c:pt idx="4">
                    <c:v>8.5765637920388049E-2</c:v>
                  </c:pt>
                  <c:pt idx="5">
                    <c:v>7.9912559487145096E-2</c:v>
                  </c:pt>
                  <c:pt idx="6">
                    <c:v>4.1326057294202911E-2</c:v>
                  </c:pt>
                </c:numCache>
              </c:numRef>
            </c:minus>
            <c:spPr>
              <a:noFill/>
              <a:ln w="9525" cap="flat" cmpd="sng" algn="ctr">
                <a:solidFill>
                  <a:schemeClr val="tx1">
                    <a:lumMod val="65000"/>
                    <a:lumOff val="35000"/>
                  </a:schemeClr>
                </a:solidFill>
                <a:round/>
              </a:ln>
              <a:effectLst/>
            </c:spPr>
          </c:errBars>
          <c:cat>
            <c:strRef>
              <c:f>'Race RR w graph'!$B$2:$H$2</c:f>
              <c:strCache>
                <c:ptCount val="7"/>
                <c:pt idx="0">
                  <c:v>2013</c:v>
                </c:pt>
                <c:pt idx="1">
                  <c:v>2014</c:v>
                </c:pt>
                <c:pt idx="2">
                  <c:v>2015</c:v>
                </c:pt>
                <c:pt idx="3">
                  <c:v>2016</c:v>
                </c:pt>
                <c:pt idx="4">
                  <c:v>2017</c:v>
                </c:pt>
                <c:pt idx="5">
                  <c:v>2018</c:v>
                </c:pt>
                <c:pt idx="6">
                  <c:v>Average</c:v>
                </c:pt>
              </c:strCache>
            </c:strRef>
          </c:cat>
          <c:val>
            <c:numRef>
              <c:f>'Race RR w graph'!$B$4:$H$4</c:f>
              <c:numCache>
                <c:formatCode>0.00</c:formatCode>
                <c:ptCount val="7"/>
                <c:pt idx="0">
                  <c:v>0.39804454817088941</c:v>
                </c:pt>
                <c:pt idx="1">
                  <c:v>0.48139972333479414</c:v>
                </c:pt>
                <c:pt idx="2">
                  <c:v>0.43438663811911365</c:v>
                </c:pt>
                <c:pt idx="3">
                  <c:v>0.42585771981122156</c:v>
                </c:pt>
                <c:pt idx="4">
                  <c:v>0.3822117171159502</c:v>
                </c:pt>
                <c:pt idx="5">
                  <c:v>0.36660139793887919</c:v>
                </c:pt>
                <c:pt idx="6">
                  <c:v>0.41542854184835287</c:v>
                </c:pt>
              </c:numCache>
            </c:numRef>
          </c:val>
          <c:extLst xmlns:c16r2="http://schemas.microsoft.com/office/drawing/2015/06/chart">
            <c:ext xmlns:c16="http://schemas.microsoft.com/office/drawing/2014/chart" uri="{C3380CC4-5D6E-409C-BE32-E72D297353CC}">
              <c16:uniqueId val="{00000001-CEB3-4C2B-B6D8-2DD1969B6110}"/>
            </c:ext>
          </c:extLst>
        </c:ser>
        <c:ser>
          <c:idx val="2"/>
          <c:order val="2"/>
          <c:tx>
            <c:strRef>
              <c:f>'Race RR w graph'!$A$5</c:f>
              <c:strCache>
                <c:ptCount val="1"/>
                <c:pt idx="0">
                  <c:v>Asian</c:v>
                </c:pt>
              </c:strCache>
            </c:strRef>
          </c:tx>
          <c:spPr>
            <a:solidFill>
              <a:schemeClr val="accent3"/>
            </a:solidFill>
            <a:ln>
              <a:noFill/>
            </a:ln>
            <a:effectLst/>
          </c:spPr>
          <c:invertIfNegative val="0"/>
          <c:errBars>
            <c:errBarType val="both"/>
            <c:errValType val="cust"/>
            <c:noEndCap val="0"/>
            <c:plus>
              <c:numRef>
                <c:f>'Race RR w graph'!$P$5:$V$5</c:f>
                <c:numCache>
                  <c:formatCode>General</c:formatCode>
                  <c:ptCount val="7"/>
                  <c:pt idx="0">
                    <c:v>0.50766163513680451</c:v>
                  </c:pt>
                  <c:pt idx="1">
                    <c:v>0.48630719967121583</c:v>
                  </c:pt>
                  <c:pt idx="2">
                    <c:v>0.55225059031551438</c:v>
                  </c:pt>
                  <c:pt idx="3">
                    <c:v>0.45040078923157845</c:v>
                  </c:pt>
                  <c:pt idx="4">
                    <c:v>0.44125198442444558</c:v>
                  </c:pt>
                  <c:pt idx="5">
                    <c:v>0.43652009134382852</c:v>
                  </c:pt>
                  <c:pt idx="6">
                    <c:v>0.18002210154330633</c:v>
                  </c:pt>
                </c:numCache>
              </c:numRef>
            </c:plus>
            <c:minus>
              <c:numRef>
                <c:f>'Race RR w graph'!$I$5:$O$5</c:f>
                <c:numCache>
                  <c:formatCode>General</c:formatCode>
                  <c:ptCount val="7"/>
                  <c:pt idx="0">
                    <c:v>0.25144706883377521</c:v>
                  </c:pt>
                  <c:pt idx="1">
                    <c:v>0.35635355412586245</c:v>
                  </c:pt>
                  <c:pt idx="2">
                    <c:v>0.42915781216103621</c:v>
                  </c:pt>
                  <c:pt idx="3">
                    <c:v>0.34758595539343817</c:v>
                  </c:pt>
                  <c:pt idx="4">
                    <c:v>0.34361165566932761</c:v>
                  </c:pt>
                  <c:pt idx="5">
                    <c:v>0.34842582838474589</c:v>
                  </c:pt>
                  <c:pt idx="6">
                    <c:v>0.16099444322288292</c:v>
                  </c:pt>
                </c:numCache>
              </c:numRef>
            </c:minus>
            <c:spPr>
              <a:noFill/>
              <a:ln w="9525" cap="flat" cmpd="sng" algn="ctr">
                <a:solidFill>
                  <a:schemeClr val="tx1">
                    <a:lumMod val="65000"/>
                    <a:lumOff val="35000"/>
                  </a:schemeClr>
                </a:solidFill>
                <a:round/>
              </a:ln>
              <a:effectLst/>
            </c:spPr>
          </c:errBars>
          <c:cat>
            <c:strRef>
              <c:f>'Race RR w graph'!$B$2:$H$2</c:f>
              <c:strCache>
                <c:ptCount val="7"/>
                <c:pt idx="0">
                  <c:v>2013</c:v>
                </c:pt>
                <c:pt idx="1">
                  <c:v>2014</c:v>
                </c:pt>
                <c:pt idx="2">
                  <c:v>2015</c:v>
                </c:pt>
                <c:pt idx="3">
                  <c:v>2016</c:v>
                </c:pt>
                <c:pt idx="4">
                  <c:v>2017</c:v>
                </c:pt>
                <c:pt idx="5">
                  <c:v>2018</c:v>
                </c:pt>
                <c:pt idx="6">
                  <c:v>Average</c:v>
                </c:pt>
              </c:strCache>
            </c:strRef>
          </c:cat>
          <c:val>
            <c:numRef>
              <c:f>'Race RR w graph'!$B$5:$H$5</c:f>
              <c:numCache>
                <c:formatCode>0.00</c:formatCode>
                <c:ptCount val="7"/>
                <c:pt idx="0">
                  <c:v>0.61868555878869247</c:v>
                </c:pt>
                <c:pt idx="1">
                  <c:v>1.3335316471699374</c:v>
                </c:pt>
                <c:pt idx="2">
                  <c:v>1.9253985380605745</c:v>
                </c:pt>
                <c:pt idx="3">
                  <c:v>1.5226692763174194</c:v>
                </c:pt>
                <c:pt idx="4">
                  <c:v>1.5528350515463918</c:v>
                </c:pt>
                <c:pt idx="5">
                  <c:v>1.7265014692693723</c:v>
                </c:pt>
                <c:pt idx="6">
                  <c:v>1.5231804942949434</c:v>
                </c:pt>
              </c:numCache>
            </c:numRef>
          </c:val>
          <c:extLst xmlns:c16r2="http://schemas.microsoft.com/office/drawing/2015/06/chart">
            <c:ext xmlns:c16="http://schemas.microsoft.com/office/drawing/2014/chart" uri="{C3380CC4-5D6E-409C-BE32-E72D297353CC}">
              <c16:uniqueId val="{00000002-CEB3-4C2B-B6D8-2DD1969B6110}"/>
            </c:ext>
          </c:extLst>
        </c:ser>
        <c:dLbls>
          <c:showLegendKey val="0"/>
          <c:showVal val="0"/>
          <c:showCatName val="0"/>
          <c:showSerName val="0"/>
          <c:showPercent val="0"/>
          <c:showBubbleSize val="0"/>
        </c:dLbls>
        <c:gapWidth val="219"/>
        <c:overlap val="-27"/>
        <c:axId val="79255808"/>
        <c:axId val="79273984"/>
      </c:barChart>
      <c:catAx>
        <c:axId val="7925580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79273984"/>
        <c:crosses val="autoZero"/>
        <c:auto val="1"/>
        <c:lblAlgn val="ctr"/>
        <c:lblOffset val="100"/>
        <c:noMultiLvlLbl val="0"/>
      </c:catAx>
      <c:valAx>
        <c:axId val="79273984"/>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r>
                  <a:rPr lang="en-US"/>
                  <a:t>Relative Risk of Experiencing </a:t>
                </a:r>
              </a:p>
              <a:p>
                <a:pPr>
                  <a:defRPr sz="1400" b="0" i="0" u="none" strike="noStrike" kern="1200" baseline="0">
                    <a:solidFill>
                      <a:schemeClr val="tx1">
                        <a:lumMod val="65000"/>
                        <a:lumOff val="35000"/>
                      </a:schemeClr>
                    </a:solidFill>
                    <a:latin typeface="+mn-lt"/>
                    <a:ea typeface="+mn-ea"/>
                    <a:cs typeface="+mn-cs"/>
                  </a:defRPr>
                </a:pPr>
                <a:r>
                  <a:rPr lang="en-US"/>
                  <a:t>a Fall with Injury</a:t>
                </a:r>
              </a:p>
            </c:rich>
          </c:tx>
          <c:layout>
            <c:manualLayout>
              <c:xMode val="edge"/>
              <c:yMode val="edge"/>
              <c:x val="0.10787037037037035"/>
              <c:y val="0.16460665386658715"/>
            </c:manualLayout>
          </c:layout>
          <c:overlay val="0"/>
          <c:spPr>
            <a:noFill/>
            <a:ln>
              <a:noFill/>
            </a:ln>
            <a:effectLst/>
          </c:spPr>
        </c:title>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79255808"/>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1400" b="0" i="0" u="none" strike="noStrike" kern="1200" baseline="0">
                <a:solidFill>
                  <a:schemeClr val="tx1">
                    <a:lumMod val="65000"/>
                    <a:lumOff val="35000"/>
                  </a:schemeClr>
                </a:solidFill>
                <a:latin typeface="+mn-lt"/>
                <a:ea typeface="+mn-ea"/>
                <a:cs typeface="+mn-cs"/>
              </a:defRPr>
            </a:pPr>
            <a:endParaRPr lang="en-US"/>
          </a:p>
        </c:txPr>
      </c:dTable>
      <c:spPr>
        <a:noFill/>
        <a:ln>
          <a:noFill/>
        </a:ln>
        <a:effectLst/>
      </c:spPr>
    </c:plotArea>
    <c:plotVisOnly val="1"/>
    <c:dispBlanksAs val="gap"/>
    <c:showDLblsOverMax val="0"/>
  </c:chart>
  <c:spPr>
    <a:noFill/>
    <a:ln>
      <a:noFill/>
    </a:ln>
    <a:effectLst/>
  </c:spPr>
  <c:txPr>
    <a:bodyPr/>
    <a:lstStyle/>
    <a:p>
      <a:pPr>
        <a:defRPr sz="14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400" b="0" i="0" u="none" strike="noStrike" baseline="0" dirty="0">
                <a:effectLst/>
              </a:rPr>
              <a:t>Distribution of</a:t>
            </a:r>
            <a:r>
              <a:rPr lang="en-US" dirty="0"/>
              <a:t> Gender </a:t>
            </a:r>
            <a:r>
              <a:rPr lang="en-US" sz="1400" b="0" i="0" u="none" strike="noStrike" baseline="0" dirty="0">
                <a:effectLst/>
              </a:rPr>
              <a:t>of NH Residents (2013 - 2018)</a:t>
            </a:r>
            <a:endParaRPr lang="en-US" dirty="0"/>
          </a:p>
        </c:rich>
      </c:tx>
      <c:layout/>
      <c:overlay val="0"/>
      <c:spPr>
        <a:noFill/>
        <a:ln>
          <a:noFill/>
        </a:ln>
        <a:effectLst/>
      </c:spPr>
    </c:title>
    <c:autoTitleDeleted val="0"/>
    <c:plotArea>
      <c:layout/>
      <c:pieChart>
        <c:varyColors val="1"/>
        <c:ser>
          <c:idx val="0"/>
          <c:order val="0"/>
          <c:tx>
            <c:strRef>
              <c:f>Gender!$O$7</c:f>
              <c:strCache>
                <c:ptCount val="1"/>
                <c:pt idx="0">
                  <c:v>Average Gender</c:v>
                </c:pt>
              </c:strCache>
            </c:strRef>
          </c:tx>
          <c:dPt>
            <c:idx val="0"/>
            <c:bubble3D val="0"/>
            <c:spPr>
              <a:solidFill>
                <a:schemeClr val="accent1"/>
              </a:solidFill>
              <a:ln w="19050">
                <a:solidFill>
                  <a:schemeClr val="lt1"/>
                </a:solidFill>
              </a:ln>
              <a:effectLst/>
            </c:spPr>
            <c:extLst xmlns:c16r2="http://schemas.microsoft.com/office/drawing/2015/06/chart">
              <c:ext xmlns:c16="http://schemas.microsoft.com/office/drawing/2014/chart" uri="{C3380CC4-5D6E-409C-BE32-E72D297353CC}">
                <c16:uniqueId val="{00000001-F76D-40FD-AFF3-0A50C64657FD}"/>
              </c:ext>
            </c:extLst>
          </c:dPt>
          <c:dPt>
            <c:idx val="1"/>
            <c:bubble3D val="0"/>
            <c:spPr>
              <a:solidFill>
                <a:schemeClr val="accent2"/>
              </a:solidFill>
              <a:ln w="19050">
                <a:solidFill>
                  <a:schemeClr val="lt1"/>
                </a:solidFill>
              </a:ln>
              <a:effectLst/>
            </c:spPr>
            <c:extLst xmlns:c16r2="http://schemas.microsoft.com/office/drawing/2015/06/chart">
              <c:ext xmlns:c16="http://schemas.microsoft.com/office/drawing/2014/chart" uri="{C3380CC4-5D6E-409C-BE32-E72D297353CC}">
                <c16:uniqueId val="{00000003-F76D-40FD-AFF3-0A50C64657FD}"/>
              </c:ext>
            </c:extLst>
          </c:dPt>
          <c:cat>
            <c:strRef>
              <c:f>Gender!$N$8:$N$9</c:f>
              <c:strCache>
                <c:ptCount val="2"/>
                <c:pt idx="0">
                  <c:v>Male</c:v>
                </c:pt>
                <c:pt idx="1">
                  <c:v>Female</c:v>
                </c:pt>
              </c:strCache>
            </c:strRef>
          </c:cat>
          <c:val>
            <c:numRef>
              <c:f>Gender!$O$8:$O$9</c:f>
              <c:numCache>
                <c:formatCode>General</c:formatCode>
                <c:ptCount val="2"/>
                <c:pt idx="0">
                  <c:v>45895.833333333336</c:v>
                </c:pt>
                <c:pt idx="1">
                  <c:v>69124</c:v>
                </c:pt>
              </c:numCache>
            </c:numRef>
          </c:val>
          <c:extLst xmlns:c16r2="http://schemas.microsoft.com/office/drawing/2015/06/chart">
            <c:ext xmlns:c16="http://schemas.microsoft.com/office/drawing/2014/chart" uri="{C3380CC4-5D6E-409C-BE32-E72D297353CC}">
              <c16:uniqueId val="{00000004-F76D-40FD-AFF3-0A50C64657FD}"/>
            </c:ext>
          </c:extLst>
        </c:ser>
        <c:dLbls>
          <c:showLegendKey val="0"/>
          <c:showVal val="0"/>
          <c:showCatName val="0"/>
          <c:showSerName val="0"/>
          <c:showPercent val="0"/>
          <c:showBubbleSize val="0"/>
          <c:showLeaderLines val="1"/>
        </c:dLbls>
        <c:firstSliceAng val="0"/>
      </c:pieChart>
      <c:spPr>
        <a:noFill/>
        <a:ln>
          <a:noFill/>
        </a:ln>
        <a:effectLst/>
      </c:spPr>
    </c:plotArea>
    <c:legend>
      <c:legendPos val="b"/>
      <c:layout>
        <c:manualLayout>
          <c:xMode val="edge"/>
          <c:yMode val="edge"/>
          <c:x val="0.35108021071296674"/>
          <c:y val="0.92187445319335082"/>
          <c:w val="0.29783957857406651"/>
          <c:h val="7.8125546806649168E-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lang="en-US" sz="1920" b="0" i="0" u="none" strike="noStrike" kern="1200" spc="0" baseline="0">
                <a:solidFill>
                  <a:schemeClr val="tx1"/>
                </a:solidFill>
                <a:latin typeface="+mn-lt"/>
                <a:ea typeface="+mn-ea"/>
                <a:cs typeface="+mn-cs"/>
              </a:defRPr>
            </a:pPr>
            <a:r>
              <a:rPr lang="en-US"/>
              <a:t>Length of Stay Prior to Fall with Injury</a:t>
            </a:r>
          </a:p>
        </c:rich>
      </c:tx>
      <c:overlay val="0"/>
      <c:spPr>
        <a:noFill/>
        <a:ln>
          <a:noFill/>
        </a:ln>
        <a:effectLst/>
      </c:spPr>
    </c:title>
    <c:autoTitleDeleted val="0"/>
    <c:plotArea>
      <c:layout/>
      <c:barChart>
        <c:barDir val="col"/>
        <c:grouping val="clustered"/>
        <c:varyColors val="0"/>
        <c:ser>
          <c:idx val="0"/>
          <c:order val="0"/>
          <c:spPr>
            <a:solidFill>
              <a:schemeClr val="accent1"/>
            </a:solidFill>
            <a:ln>
              <a:solidFill>
                <a:schemeClr val="bg1"/>
              </a:solidFill>
            </a:ln>
            <a:effectLst/>
          </c:spPr>
          <c:invertIfNegative val="0"/>
          <c:dPt>
            <c:idx val="0"/>
            <c:invertIfNegative val="0"/>
            <c:bubble3D val="0"/>
            <c:spPr>
              <a:solidFill>
                <a:schemeClr val="accent6"/>
              </a:solidFill>
              <a:ln>
                <a:solidFill>
                  <a:schemeClr val="bg1"/>
                </a:solidFill>
              </a:ln>
              <a:effectLst/>
            </c:spPr>
            <c:extLst xmlns:c16r2="http://schemas.microsoft.com/office/drawing/2015/06/chart">
              <c:ext xmlns:c16="http://schemas.microsoft.com/office/drawing/2014/chart" uri="{C3380CC4-5D6E-409C-BE32-E72D297353CC}">
                <c16:uniqueId val="{00000001-3A56-4907-804B-93F4C3DED386}"/>
              </c:ext>
            </c:extLst>
          </c:dPt>
          <c:dPt>
            <c:idx val="1"/>
            <c:invertIfNegative val="0"/>
            <c:bubble3D val="0"/>
            <c:spPr>
              <a:solidFill>
                <a:schemeClr val="accent6"/>
              </a:solidFill>
              <a:ln>
                <a:solidFill>
                  <a:schemeClr val="bg1"/>
                </a:solidFill>
              </a:ln>
              <a:effectLst/>
            </c:spPr>
            <c:extLst xmlns:c16r2="http://schemas.microsoft.com/office/drawing/2015/06/chart">
              <c:ext xmlns:c16="http://schemas.microsoft.com/office/drawing/2014/chart" uri="{C3380CC4-5D6E-409C-BE32-E72D297353CC}">
                <c16:uniqueId val="{00000002-3A56-4907-804B-93F4C3DED386}"/>
              </c:ext>
            </c:extLst>
          </c:dPt>
          <c:dPt>
            <c:idx val="2"/>
            <c:invertIfNegative val="0"/>
            <c:bubble3D val="0"/>
            <c:spPr>
              <a:solidFill>
                <a:schemeClr val="accent6"/>
              </a:solidFill>
              <a:ln>
                <a:solidFill>
                  <a:schemeClr val="bg1"/>
                </a:solidFill>
              </a:ln>
              <a:effectLst/>
            </c:spPr>
            <c:extLst xmlns:c16r2="http://schemas.microsoft.com/office/drawing/2015/06/chart">
              <c:ext xmlns:c16="http://schemas.microsoft.com/office/drawing/2014/chart" uri="{C3380CC4-5D6E-409C-BE32-E72D297353CC}">
                <c16:uniqueId val="{00000003-3A56-4907-804B-93F4C3DED386}"/>
              </c:ext>
            </c:extLst>
          </c:dPt>
          <c:dLbls>
            <c:spPr>
              <a:noFill/>
              <a:ln>
                <a:noFill/>
              </a:ln>
              <a:effectLst/>
            </c:spPr>
            <c:txPr>
              <a:bodyPr rot="0" spcFirstLastPara="1" vertOverflow="ellipsis" vert="horz" wrap="square" anchor="ctr" anchorCtr="1"/>
              <a:lstStyle/>
              <a:p>
                <a:pPr>
                  <a:defRPr lang="en-US" sz="1600" b="0"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LOS!$R$3:$R$10</c:f>
              <c:strCache>
                <c:ptCount val="8"/>
                <c:pt idx="0">
                  <c:v>≤ 1 Month</c:v>
                </c:pt>
                <c:pt idx="1">
                  <c:v>1-2 Months</c:v>
                </c:pt>
                <c:pt idx="2">
                  <c:v>2-3 Months</c:v>
                </c:pt>
                <c:pt idx="3">
                  <c:v>3-6 Months</c:v>
                </c:pt>
                <c:pt idx="4">
                  <c:v>6-9 Months</c:v>
                </c:pt>
                <c:pt idx="5">
                  <c:v>9-12 Months</c:v>
                </c:pt>
                <c:pt idx="6">
                  <c:v>12 to 18 Months</c:v>
                </c:pt>
                <c:pt idx="7">
                  <c:v>18 Months +</c:v>
                </c:pt>
              </c:strCache>
            </c:strRef>
          </c:cat>
          <c:val>
            <c:numRef>
              <c:f>LOS!$T$3:$T$10</c:f>
              <c:numCache>
                <c:formatCode>0%</c:formatCode>
                <c:ptCount val="8"/>
                <c:pt idx="0">
                  <c:v>0.21028912856347157</c:v>
                </c:pt>
                <c:pt idx="1">
                  <c:v>7.3218897159349844E-2</c:v>
                </c:pt>
                <c:pt idx="2">
                  <c:v>5.0382297837865207E-2</c:v>
                </c:pt>
                <c:pt idx="3">
                  <c:v>9.9245531419312374E-2</c:v>
                </c:pt>
                <c:pt idx="4">
                  <c:v>6.8813610815737503E-2</c:v>
                </c:pt>
                <c:pt idx="5">
                  <c:v>5.4028052053268522E-2</c:v>
                </c:pt>
                <c:pt idx="6">
                  <c:v>9.0283052306445899E-2</c:v>
                </c:pt>
                <c:pt idx="7">
                  <c:v>0.35373942984454909</c:v>
                </c:pt>
              </c:numCache>
            </c:numRef>
          </c:val>
          <c:extLst xmlns:c16r2="http://schemas.microsoft.com/office/drawing/2015/06/chart">
            <c:ext xmlns:c16="http://schemas.microsoft.com/office/drawing/2014/chart" uri="{C3380CC4-5D6E-409C-BE32-E72D297353CC}">
              <c16:uniqueId val="{00000000-3A56-4907-804B-93F4C3DED386}"/>
            </c:ext>
          </c:extLst>
        </c:ser>
        <c:dLbls>
          <c:dLblPos val="outEnd"/>
          <c:showLegendKey val="0"/>
          <c:showVal val="1"/>
          <c:showCatName val="0"/>
          <c:showSerName val="0"/>
          <c:showPercent val="0"/>
          <c:showBubbleSize val="0"/>
        </c:dLbls>
        <c:gapWidth val="0"/>
        <c:overlap val="-27"/>
        <c:axId val="79491072"/>
        <c:axId val="79503360"/>
      </c:barChart>
      <c:catAx>
        <c:axId val="794910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en-US" sz="1600" b="0" i="0" u="none" strike="noStrike" kern="1200" baseline="0">
                <a:solidFill>
                  <a:schemeClr val="tx1"/>
                </a:solidFill>
                <a:latin typeface="+mn-lt"/>
                <a:ea typeface="+mn-ea"/>
                <a:cs typeface="+mn-cs"/>
              </a:defRPr>
            </a:pPr>
            <a:endParaRPr lang="en-US"/>
          </a:p>
        </c:txPr>
        <c:crossAx val="79503360"/>
        <c:crosses val="autoZero"/>
        <c:auto val="1"/>
        <c:lblAlgn val="ctr"/>
        <c:lblOffset val="100"/>
        <c:noMultiLvlLbl val="0"/>
      </c:catAx>
      <c:valAx>
        <c:axId val="79503360"/>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lang="en-US" sz="1600" b="0" i="0" u="none" strike="noStrike" kern="1200" baseline="0">
                    <a:solidFill>
                      <a:schemeClr val="tx1"/>
                    </a:solidFill>
                    <a:latin typeface="+mn-lt"/>
                    <a:ea typeface="+mn-ea"/>
                    <a:cs typeface="+mn-cs"/>
                  </a:defRPr>
                </a:pPr>
                <a:r>
                  <a:rPr lang="en-US"/>
                  <a:t>Percent of Falls Reported</a:t>
                </a:r>
              </a:p>
            </c:rich>
          </c:tx>
          <c:overlay val="0"/>
          <c:spPr>
            <a:noFill/>
            <a:ln>
              <a:noFill/>
            </a:ln>
            <a:effectLst/>
          </c:sp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lang="en-US" sz="1600" b="0" i="0" u="none" strike="noStrike" kern="1200" baseline="0">
                <a:solidFill>
                  <a:schemeClr val="tx1"/>
                </a:solidFill>
                <a:latin typeface="+mn-lt"/>
                <a:ea typeface="+mn-ea"/>
                <a:cs typeface="+mn-cs"/>
              </a:defRPr>
            </a:pPr>
            <a:endParaRPr lang="en-US"/>
          </a:p>
        </c:txPr>
        <c:crossAx val="79491072"/>
        <c:crosses val="autoZero"/>
        <c:crossBetween val="between"/>
      </c:valAx>
      <c:dTable>
        <c:showHorzBorder val="1"/>
        <c:showVertBorder val="1"/>
        <c:showOutline val="1"/>
        <c:showKeys val="0"/>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lang="en-US" sz="1600" b="0" i="0" u="none" strike="noStrike" kern="1200" baseline="0">
                <a:solidFill>
                  <a:schemeClr val="tx1"/>
                </a:solidFill>
                <a:latin typeface="+mn-lt"/>
                <a:ea typeface="+mn-ea"/>
                <a:cs typeface="+mn-cs"/>
              </a:defRPr>
            </a:pPr>
            <a:endParaRPr lang="en-US"/>
          </a:p>
        </c:txPr>
      </c:dTable>
      <c:spPr>
        <a:noFill/>
        <a:ln>
          <a:noFill/>
        </a:ln>
        <a:effectLst/>
      </c:spPr>
    </c:plotArea>
    <c:plotVisOnly val="1"/>
    <c:dispBlanksAs val="gap"/>
    <c:showDLblsOverMax val="0"/>
  </c:chart>
  <c:spPr>
    <a:noFill/>
    <a:ln>
      <a:noFill/>
    </a:ln>
    <a:effectLst/>
  </c:spPr>
  <c:txPr>
    <a:bodyPr/>
    <a:lstStyle/>
    <a:p>
      <a:pPr>
        <a:defRPr lang="en-US" sz="1600" b="0" i="0" u="none" strike="noStrike" kern="1200" baseline="0">
          <a:solidFill>
            <a:schemeClr val="tx1"/>
          </a:solidFill>
          <a:latin typeface="+mn-lt"/>
          <a:ea typeface="+mn-ea"/>
          <a:cs typeface="+mn-cs"/>
        </a:defRPr>
      </a:pPr>
      <a:endParaRPr lang="en-US"/>
    </a:p>
  </c:txPr>
  <c:externalData r:id="rId1">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lgn="ctr" rtl="0">
              <a:defRPr sz="1680" b="0" i="0" u="none" strike="noStrike" kern="1200" spc="0" baseline="0">
                <a:solidFill>
                  <a:schemeClr val="tx1">
                    <a:lumMod val="65000"/>
                    <a:lumOff val="35000"/>
                  </a:schemeClr>
                </a:solidFill>
                <a:latin typeface="+mn-lt"/>
                <a:ea typeface="+mn-ea"/>
                <a:cs typeface="+mn-cs"/>
              </a:defRPr>
            </a:pPr>
            <a:r>
              <a:rPr lang="en-US"/>
              <a:t>Location of Fall (2013 - 2018)</a:t>
            </a:r>
          </a:p>
        </c:rich>
      </c:tx>
      <c:overlay val="0"/>
      <c:spPr>
        <a:noFill/>
        <a:ln>
          <a:noFill/>
        </a:ln>
        <a:effectLst/>
      </c:spPr>
    </c:title>
    <c:autoTitleDeleted val="0"/>
    <c:plotArea>
      <c:layout/>
      <c:barChart>
        <c:barDir val="col"/>
        <c:grouping val="clustered"/>
        <c:varyColors val="0"/>
        <c:ser>
          <c:idx val="0"/>
          <c:order val="0"/>
          <c:tx>
            <c:strRef>
              <c:f>Location!$C$2</c:f>
              <c:strCache>
                <c:ptCount val="1"/>
                <c:pt idx="0">
                  <c:v>%</c:v>
                </c:pt>
              </c:strCache>
            </c:strRef>
          </c:tx>
          <c:spPr>
            <a:solidFill>
              <a:schemeClr val="accent1"/>
            </a:solidFill>
            <a:ln>
              <a:solidFill>
                <a:schemeClr val="bg1"/>
              </a:solid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Location!$A$3:$A$17</c:f>
              <c:strCache>
                <c:ptCount val="15"/>
                <c:pt idx="0">
                  <c:v>Resident - Own Room</c:v>
                </c:pt>
                <c:pt idx="1">
                  <c:v>Hallway</c:v>
                </c:pt>
                <c:pt idx="2">
                  <c:v>Bathroom</c:v>
                </c:pt>
                <c:pt idx="3">
                  <c:v>Day Room</c:v>
                </c:pt>
                <c:pt idx="4">
                  <c:v>Dining Room</c:v>
                </c:pt>
                <c:pt idx="5">
                  <c:v>Resident - Other resident's room</c:v>
                </c:pt>
                <c:pt idx="6">
                  <c:v>Unknown/Other</c:v>
                </c:pt>
                <c:pt idx="7">
                  <c:v>Missing</c:v>
                </c:pt>
                <c:pt idx="8">
                  <c:v>On Facility Grounds</c:v>
                </c:pt>
                <c:pt idx="9">
                  <c:v>Activities Room</c:v>
                </c:pt>
                <c:pt idx="10">
                  <c:v>Off Facility Grounds</c:v>
                </c:pt>
                <c:pt idx="11">
                  <c:v>Shower/Tub room</c:v>
                </c:pt>
                <c:pt idx="12">
                  <c:v>Home</c:v>
                </c:pt>
                <c:pt idx="13">
                  <c:v>Elevator</c:v>
                </c:pt>
                <c:pt idx="14">
                  <c:v>Stairwell</c:v>
                </c:pt>
              </c:strCache>
            </c:strRef>
          </c:cat>
          <c:val>
            <c:numRef>
              <c:f>Location!$C$3:$C$17</c:f>
              <c:numCache>
                <c:formatCode>0%</c:formatCode>
                <c:ptCount val="15"/>
                <c:pt idx="0">
                  <c:v>0.58361543669600546</c:v>
                </c:pt>
                <c:pt idx="1">
                  <c:v>0.12709159493181157</c:v>
                </c:pt>
                <c:pt idx="2">
                  <c:v>0.10615146532546668</c:v>
                </c:pt>
                <c:pt idx="3">
                  <c:v>3.9026985201663603E-2</c:v>
                </c:pt>
                <c:pt idx="4">
                  <c:v>3.7189283296256891E-2</c:v>
                </c:pt>
                <c:pt idx="5">
                  <c:v>2.1858980559048263E-2</c:v>
                </c:pt>
                <c:pt idx="6">
                  <c:v>1.7699970983654126E-2</c:v>
                </c:pt>
                <c:pt idx="7">
                  <c:v>1.7699970983654126E-2</c:v>
                </c:pt>
                <c:pt idx="8">
                  <c:v>1.3154076796595415E-2</c:v>
                </c:pt>
                <c:pt idx="9">
                  <c:v>1.2477028726182416E-2</c:v>
                </c:pt>
                <c:pt idx="10">
                  <c:v>1.2428668149724344E-2</c:v>
                </c:pt>
                <c:pt idx="11">
                  <c:v>5.6098268691362804E-3</c:v>
                </c:pt>
                <c:pt idx="12">
                  <c:v>3.1917980462327113E-3</c:v>
                </c:pt>
                <c:pt idx="13">
                  <c:v>1.5475384466582841E-3</c:v>
                </c:pt>
                <c:pt idx="14">
                  <c:v>7.7376922332914207E-4</c:v>
                </c:pt>
              </c:numCache>
            </c:numRef>
          </c:val>
          <c:extLst xmlns:c16r2="http://schemas.microsoft.com/office/drawing/2015/06/chart">
            <c:ext xmlns:c16="http://schemas.microsoft.com/office/drawing/2014/chart" uri="{C3380CC4-5D6E-409C-BE32-E72D297353CC}">
              <c16:uniqueId val="{00000000-4028-4B10-875E-E799EF07EA2E}"/>
            </c:ext>
          </c:extLst>
        </c:ser>
        <c:dLbls>
          <c:dLblPos val="outEnd"/>
          <c:showLegendKey val="0"/>
          <c:showVal val="1"/>
          <c:showCatName val="0"/>
          <c:showSerName val="0"/>
          <c:showPercent val="0"/>
          <c:showBubbleSize val="0"/>
        </c:dLbls>
        <c:gapWidth val="0"/>
        <c:overlap val="-27"/>
        <c:axId val="82402304"/>
        <c:axId val="82413440"/>
      </c:barChart>
      <c:catAx>
        <c:axId val="824023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82413440"/>
        <c:crosses val="autoZero"/>
        <c:auto val="1"/>
        <c:lblAlgn val="ctr"/>
        <c:lblOffset val="100"/>
        <c:noMultiLvlLbl val="0"/>
      </c:catAx>
      <c:valAx>
        <c:axId val="82413440"/>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r>
                  <a:rPr lang="en-US" dirty="0"/>
                  <a:t>Percent of Falls Reported</a:t>
                </a:r>
              </a:p>
            </c:rich>
          </c:tx>
          <c:overlay val="0"/>
          <c:spPr>
            <a:noFill/>
            <a:ln>
              <a:noFill/>
            </a:ln>
            <a:effectLst/>
          </c:sp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82402304"/>
        <c:crosses val="autoZero"/>
        <c:crossBetween val="between"/>
      </c:valAx>
      <c:spPr>
        <a:noFill/>
        <a:ln>
          <a:noFill/>
        </a:ln>
        <a:effectLst/>
      </c:spPr>
    </c:plotArea>
    <c:plotVisOnly val="1"/>
    <c:dispBlanksAs val="gap"/>
    <c:showDLblsOverMax val="0"/>
  </c:chart>
  <c:spPr>
    <a:noFill/>
    <a:ln>
      <a:noFill/>
    </a:ln>
    <a:effectLst/>
  </c:spPr>
  <c:txPr>
    <a:bodyPr/>
    <a:lstStyle/>
    <a:p>
      <a:pPr>
        <a:defRPr sz="1400"/>
      </a:pPr>
      <a:endParaRPr lang="en-US"/>
    </a:p>
  </c:txPr>
  <c:externalData r:id="rId1">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920" b="0" i="0" u="none" strike="noStrike" kern="1200" spc="0" baseline="0">
                <a:solidFill>
                  <a:schemeClr val="tx1">
                    <a:lumMod val="65000"/>
                    <a:lumOff val="35000"/>
                  </a:schemeClr>
                </a:solidFill>
                <a:latin typeface="+mn-lt"/>
                <a:ea typeface="+mn-ea"/>
                <a:cs typeface="+mn-cs"/>
              </a:defRPr>
            </a:pPr>
            <a:r>
              <a:rPr lang="en-US"/>
              <a:t>Nursing Home Falls with Injury: Resulting Harms (2013 - 2018)</a:t>
            </a:r>
          </a:p>
        </c:rich>
      </c:tx>
      <c:overlay val="0"/>
      <c:spPr>
        <a:noFill/>
        <a:ln>
          <a:noFill/>
        </a:ln>
        <a:effectLst/>
      </c:spPr>
    </c:title>
    <c:autoTitleDeleted val="0"/>
    <c:plotArea>
      <c:layout/>
      <c:barChart>
        <c:barDir val="col"/>
        <c:grouping val="clustered"/>
        <c:varyColors val="0"/>
        <c:ser>
          <c:idx val="0"/>
          <c:order val="0"/>
          <c:tx>
            <c:strRef>
              <c:f>'Harm Type'!$C$2</c:f>
              <c:strCache>
                <c:ptCount val="1"/>
                <c:pt idx="0">
                  <c:v>%</c:v>
                </c:pt>
              </c:strCache>
            </c:strRef>
          </c:tx>
          <c:spPr>
            <a:solidFill>
              <a:schemeClr val="accent1"/>
            </a:solidFill>
            <a:ln>
              <a:solidFill>
                <a:schemeClr val="bg1"/>
              </a:solidFill>
            </a:ln>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'Harm Type'!$A$3:$A$21</c:f>
              <c:strCache>
                <c:ptCount val="19"/>
                <c:pt idx="0">
                  <c:v>Fracture</c:v>
                </c:pt>
                <c:pt idx="1">
                  <c:v>Laceration</c:v>
                </c:pt>
                <c:pt idx="2">
                  <c:v>Bruise/Hematoma</c:v>
                </c:pt>
                <c:pt idx="3">
                  <c:v>Other</c:v>
                </c:pt>
                <c:pt idx="4">
                  <c:v>No Harm</c:v>
                </c:pt>
                <c:pt idx="5">
                  <c:v>Skin Tear</c:v>
                </c:pt>
                <c:pt idx="6">
                  <c:v>Pain</c:v>
                </c:pt>
                <c:pt idx="7">
                  <c:v>Dislocation</c:v>
                </c:pt>
                <c:pt idx="8">
                  <c:v>Unknown</c:v>
                </c:pt>
                <c:pt idx="9">
                  <c:v>Death</c:v>
                </c:pt>
                <c:pt idx="10">
                  <c:v>Decline in Condition</c:v>
                </c:pt>
                <c:pt idx="11">
                  <c:v>Emotional Harm/Upset</c:v>
                </c:pt>
                <c:pt idx="12">
                  <c:v>N/A</c:v>
                </c:pt>
                <c:pt idx="13">
                  <c:v>Reddened Areas</c:v>
                </c:pt>
                <c:pt idx="14">
                  <c:v>Quality of Care</c:v>
                </c:pt>
                <c:pt idx="15">
                  <c:v>Scratch</c:v>
                </c:pt>
                <c:pt idx="16">
                  <c:v>Infection</c:v>
                </c:pt>
                <c:pt idx="17">
                  <c:v>Additional Surgery or Procedure</c:v>
                </c:pt>
                <c:pt idx="18">
                  <c:v>Increased Monitoring</c:v>
                </c:pt>
              </c:strCache>
            </c:strRef>
          </c:cat>
          <c:val>
            <c:numRef>
              <c:f>'Harm Type'!$C$3:$C$21</c:f>
              <c:numCache>
                <c:formatCode>0.0%</c:formatCode>
                <c:ptCount val="19"/>
                <c:pt idx="0">
                  <c:v>0.59265886449366478</c:v>
                </c:pt>
                <c:pt idx="1">
                  <c:v>0.29717574233484861</c:v>
                </c:pt>
                <c:pt idx="2">
                  <c:v>6.2481864783828223E-2</c:v>
                </c:pt>
                <c:pt idx="3">
                  <c:v>2.8774542992552471E-2</c:v>
                </c:pt>
                <c:pt idx="4">
                  <c:v>1.886062481864784E-2</c:v>
                </c:pt>
                <c:pt idx="5">
                  <c:v>1.2912273914305059E-2</c:v>
                </c:pt>
                <c:pt idx="6">
                  <c:v>1.0832769126607989E-2</c:v>
                </c:pt>
                <c:pt idx="7">
                  <c:v>7.1090047393364926E-3</c:v>
                </c:pt>
                <c:pt idx="8">
                  <c:v>5.7065480220524229E-3</c:v>
                </c:pt>
                <c:pt idx="9">
                  <c:v>3.6270432343553536E-3</c:v>
                </c:pt>
                <c:pt idx="10">
                  <c:v>3.3852403520649968E-3</c:v>
                </c:pt>
                <c:pt idx="11">
                  <c:v>2.2245865170712835E-3</c:v>
                </c:pt>
                <c:pt idx="12">
                  <c:v>2.1278653641551406E-3</c:v>
                </c:pt>
                <c:pt idx="13">
                  <c:v>1.5475384466582841E-3</c:v>
                </c:pt>
                <c:pt idx="14">
                  <c:v>1.4508172937421414E-3</c:v>
                </c:pt>
                <c:pt idx="15">
                  <c:v>1.160653834993713E-3</c:v>
                </c:pt>
                <c:pt idx="16">
                  <c:v>8.2212979978721346E-4</c:v>
                </c:pt>
                <c:pt idx="17">
                  <c:v>6.770480704129993E-4</c:v>
                </c:pt>
                <c:pt idx="18">
                  <c:v>6.2868749395492791E-4</c:v>
                </c:pt>
              </c:numCache>
            </c:numRef>
          </c:val>
          <c:extLst xmlns:c16r2="http://schemas.microsoft.com/office/drawing/2015/06/chart">
            <c:ext xmlns:c16="http://schemas.microsoft.com/office/drawing/2014/chart" uri="{C3380CC4-5D6E-409C-BE32-E72D297353CC}">
              <c16:uniqueId val="{00000000-2E99-45D5-B80D-CDF913DEAD65}"/>
            </c:ext>
          </c:extLst>
        </c:ser>
        <c:dLbls>
          <c:dLblPos val="outEnd"/>
          <c:showLegendKey val="0"/>
          <c:showVal val="1"/>
          <c:showCatName val="0"/>
          <c:showSerName val="0"/>
          <c:showPercent val="0"/>
          <c:showBubbleSize val="0"/>
        </c:dLbls>
        <c:gapWidth val="0"/>
        <c:overlap val="-27"/>
        <c:axId val="82482304"/>
        <c:axId val="82497536"/>
      </c:barChart>
      <c:catAx>
        <c:axId val="824823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82497536"/>
        <c:crosses val="autoZero"/>
        <c:auto val="1"/>
        <c:lblAlgn val="ctr"/>
        <c:lblOffset val="100"/>
        <c:noMultiLvlLbl val="0"/>
      </c:catAx>
      <c:valAx>
        <c:axId val="8249753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r>
                  <a:rPr lang="en-US"/>
                  <a:t>Percent of Falls Reported</a:t>
                </a:r>
              </a:p>
            </c:rich>
          </c:tx>
          <c:overlay val="0"/>
          <c:spPr>
            <a:noFill/>
            <a:ln>
              <a:noFill/>
            </a:ln>
            <a:effectLst/>
          </c:spPr>
        </c:title>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82482304"/>
        <c:crosses val="autoZero"/>
        <c:crossBetween val="between"/>
      </c:valAx>
      <c:spPr>
        <a:noFill/>
        <a:ln>
          <a:noFill/>
        </a:ln>
        <a:effectLst/>
      </c:spPr>
    </c:plotArea>
    <c:plotVisOnly val="1"/>
    <c:dispBlanksAs val="gap"/>
    <c:showDLblsOverMax val="0"/>
  </c:chart>
  <c:spPr>
    <a:noFill/>
    <a:ln>
      <a:noFill/>
    </a:ln>
    <a:effectLst/>
  </c:spPr>
  <c:txPr>
    <a:bodyPr/>
    <a:lstStyle/>
    <a:p>
      <a:pPr>
        <a:defRPr sz="1600"/>
      </a:pPr>
      <a:endParaRPr lang="en-US"/>
    </a:p>
  </c:txPr>
  <c:externalData r:id="rId1">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40" b="0" i="0" u="none" strike="noStrike" kern="1200" spc="0" baseline="0">
                <a:solidFill>
                  <a:schemeClr val="tx1">
                    <a:lumMod val="65000"/>
                    <a:lumOff val="35000"/>
                  </a:schemeClr>
                </a:solidFill>
                <a:latin typeface="+mn-lt"/>
                <a:ea typeface="+mn-ea"/>
                <a:cs typeface="+mn-cs"/>
              </a:defRPr>
            </a:pPr>
            <a:r>
              <a:rPr lang="en-US"/>
              <a:t>Nursing Home Falls with Injury: Resulting Harms (2013 - 2018)</a:t>
            </a:r>
          </a:p>
        </c:rich>
      </c:tx>
      <c:overlay val="0"/>
      <c:spPr>
        <a:noFill/>
        <a:ln>
          <a:noFill/>
        </a:ln>
        <a:effectLst/>
      </c:spPr>
    </c:title>
    <c:autoTitleDeleted val="0"/>
    <c:plotArea>
      <c:layout/>
      <c:barChart>
        <c:barDir val="col"/>
        <c:grouping val="clustered"/>
        <c:varyColors val="0"/>
        <c:ser>
          <c:idx val="0"/>
          <c:order val="0"/>
          <c:tx>
            <c:strRef>
              <c:f>'Harm Type'!$C$2</c:f>
              <c:strCache>
                <c:ptCount val="1"/>
                <c:pt idx="0">
                  <c:v>%</c:v>
                </c:pt>
              </c:strCache>
            </c:strRef>
          </c:tx>
          <c:spPr>
            <a:solidFill>
              <a:schemeClr val="accent1"/>
            </a:solidFill>
            <a:ln>
              <a:solidFill>
                <a:schemeClr val="bg1"/>
              </a:solid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'Harm Type'!$A$5:$A$21</c:f>
              <c:strCache>
                <c:ptCount val="17"/>
                <c:pt idx="0">
                  <c:v>Bruise/Hematoma</c:v>
                </c:pt>
                <c:pt idx="1">
                  <c:v>Other</c:v>
                </c:pt>
                <c:pt idx="2">
                  <c:v>No Harm</c:v>
                </c:pt>
                <c:pt idx="3">
                  <c:v>Skin Tear</c:v>
                </c:pt>
                <c:pt idx="4">
                  <c:v>Pain</c:v>
                </c:pt>
                <c:pt idx="5">
                  <c:v>Dislocation</c:v>
                </c:pt>
                <c:pt idx="6">
                  <c:v>Unknown</c:v>
                </c:pt>
                <c:pt idx="7">
                  <c:v>Death</c:v>
                </c:pt>
                <c:pt idx="8">
                  <c:v>Decline in Condition</c:v>
                </c:pt>
                <c:pt idx="9">
                  <c:v>Emotional Harm/Upset</c:v>
                </c:pt>
                <c:pt idx="10">
                  <c:v>N/A</c:v>
                </c:pt>
                <c:pt idx="11">
                  <c:v>Reddened Areas</c:v>
                </c:pt>
                <c:pt idx="12">
                  <c:v>Quality of Care</c:v>
                </c:pt>
                <c:pt idx="13">
                  <c:v>Scratch</c:v>
                </c:pt>
                <c:pt idx="14">
                  <c:v>Infection</c:v>
                </c:pt>
                <c:pt idx="15">
                  <c:v>Additional Surgery or Procedure</c:v>
                </c:pt>
                <c:pt idx="16">
                  <c:v>Increased Monitoring</c:v>
                </c:pt>
              </c:strCache>
            </c:strRef>
          </c:cat>
          <c:val>
            <c:numRef>
              <c:f>'Harm Type'!$C$5:$C$21</c:f>
              <c:numCache>
                <c:formatCode>0.0%</c:formatCode>
                <c:ptCount val="17"/>
                <c:pt idx="0">
                  <c:v>6.2481864783828223E-2</c:v>
                </c:pt>
                <c:pt idx="1">
                  <c:v>2.8774542992552471E-2</c:v>
                </c:pt>
                <c:pt idx="2">
                  <c:v>1.886062481864784E-2</c:v>
                </c:pt>
                <c:pt idx="3">
                  <c:v>1.2912273914305059E-2</c:v>
                </c:pt>
                <c:pt idx="4">
                  <c:v>1.0832769126607989E-2</c:v>
                </c:pt>
                <c:pt idx="5">
                  <c:v>7.1090047393364926E-3</c:v>
                </c:pt>
                <c:pt idx="6">
                  <c:v>5.7065480220524229E-3</c:v>
                </c:pt>
                <c:pt idx="7">
                  <c:v>3.6270432343553536E-3</c:v>
                </c:pt>
                <c:pt idx="8">
                  <c:v>3.3852403520649968E-3</c:v>
                </c:pt>
                <c:pt idx="9">
                  <c:v>2.2245865170712835E-3</c:v>
                </c:pt>
                <c:pt idx="10">
                  <c:v>2.1278653641551406E-3</c:v>
                </c:pt>
                <c:pt idx="11">
                  <c:v>1.5475384466582841E-3</c:v>
                </c:pt>
                <c:pt idx="12">
                  <c:v>1.4508172937421414E-3</c:v>
                </c:pt>
                <c:pt idx="13">
                  <c:v>1.160653834993713E-3</c:v>
                </c:pt>
                <c:pt idx="14">
                  <c:v>8.2212979978721346E-4</c:v>
                </c:pt>
                <c:pt idx="15">
                  <c:v>6.770480704129993E-4</c:v>
                </c:pt>
                <c:pt idx="16">
                  <c:v>6.2868749395492791E-4</c:v>
                </c:pt>
              </c:numCache>
            </c:numRef>
          </c:val>
          <c:extLst xmlns:c16r2="http://schemas.microsoft.com/office/drawing/2015/06/chart">
            <c:ext xmlns:c16="http://schemas.microsoft.com/office/drawing/2014/chart" uri="{C3380CC4-5D6E-409C-BE32-E72D297353CC}">
              <c16:uniqueId val="{00000000-ED17-4B81-A36E-D0EFF95C4084}"/>
            </c:ext>
          </c:extLst>
        </c:ser>
        <c:dLbls>
          <c:dLblPos val="outEnd"/>
          <c:showLegendKey val="0"/>
          <c:showVal val="1"/>
          <c:showCatName val="0"/>
          <c:showSerName val="0"/>
          <c:showPercent val="0"/>
          <c:showBubbleSize val="0"/>
        </c:dLbls>
        <c:gapWidth val="0"/>
        <c:overlap val="-27"/>
        <c:axId val="80053376"/>
        <c:axId val="83631488"/>
      </c:barChart>
      <c:catAx>
        <c:axId val="800533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83631488"/>
        <c:crosses val="autoZero"/>
        <c:auto val="1"/>
        <c:lblAlgn val="ctr"/>
        <c:lblOffset val="100"/>
        <c:noMultiLvlLbl val="0"/>
      </c:catAx>
      <c:valAx>
        <c:axId val="83631488"/>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r>
                  <a:rPr lang="en-US"/>
                  <a:t>Percent of Falls Reported</a:t>
                </a:r>
              </a:p>
            </c:rich>
          </c:tx>
          <c:overlay val="0"/>
          <c:spPr>
            <a:noFill/>
            <a:ln>
              <a:noFill/>
            </a:ln>
            <a:effectLst/>
          </c:spPr>
        </c:title>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80053376"/>
        <c:crosses val="autoZero"/>
        <c:crossBetween val="between"/>
      </c:valAx>
      <c:spPr>
        <a:noFill/>
        <a:ln>
          <a:noFill/>
        </a:ln>
        <a:effectLst/>
      </c:spPr>
    </c:plotArea>
    <c:plotVisOnly val="1"/>
    <c:dispBlanksAs val="gap"/>
    <c:showDLblsOverMax val="0"/>
  </c:chart>
  <c:spPr>
    <a:noFill/>
    <a:ln>
      <a:noFill/>
    </a:ln>
    <a:effectLst/>
  </c:spPr>
  <c:txPr>
    <a:bodyPr/>
    <a:lstStyle/>
    <a:p>
      <a:pPr>
        <a:defRPr sz="1200"/>
      </a:pPr>
      <a:endParaRPr lang="en-US"/>
    </a:p>
  </c:txPr>
  <c:externalData r:id="rId1">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lgn="ctr" rtl="0">
              <a:defRPr sz="1680" b="0" i="0" u="none" strike="noStrike" kern="1200" spc="0" baseline="0">
                <a:solidFill>
                  <a:schemeClr val="tx1">
                    <a:lumMod val="65000"/>
                    <a:lumOff val="35000"/>
                  </a:schemeClr>
                </a:solidFill>
                <a:latin typeface="+mn-lt"/>
                <a:ea typeface="+mn-ea"/>
                <a:cs typeface="+mn-cs"/>
              </a:defRPr>
            </a:pPr>
            <a:r>
              <a:rPr lang="en-US"/>
              <a:t>Equipment Used (if any) at Fall with Injury in Nursing Home (2013 – 2018)</a:t>
            </a:r>
          </a:p>
        </c:rich>
      </c:tx>
      <c:overlay val="0"/>
      <c:spPr>
        <a:noFill/>
        <a:ln>
          <a:noFill/>
        </a:ln>
        <a:effectLst/>
      </c:spPr>
    </c:title>
    <c:autoTitleDeleted val="0"/>
    <c:plotArea>
      <c:layout/>
      <c:barChart>
        <c:barDir val="col"/>
        <c:grouping val="clustered"/>
        <c:varyColors val="0"/>
        <c:ser>
          <c:idx val="0"/>
          <c:order val="0"/>
          <c:tx>
            <c:strRef>
              <c:f>Equipment!$C$2</c:f>
              <c:strCache>
                <c:ptCount val="1"/>
                <c:pt idx="0">
                  <c:v>%</c:v>
                </c:pt>
              </c:strCache>
            </c:strRef>
          </c:tx>
          <c:spPr>
            <a:solidFill>
              <a:schemeClr val="accent1"/>
            </a:solidFill>
            <a:ln>
              <a:solidFill>
                <a:schemeClr val="bg1"/>
              </a:solid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Equipment!$A$3:$A$14</c:f>
              <c:strCache>
                <c:ptCount val="12"/>
                <c:pt idx="0">
                  <c:v>No equipment used</c:v>
                </c:pt>
                <c:pt idx="1">
                  <c:v>Walker</c:v>
                </c:pt>
                <c:pt idx="2">
                  <c:v>Wheelchair</c:v>
                </c:pt>
                <c:pt idx="3">
                  <c:v>Unknown</c:v>
                </c:pt>
                <c:pt idx="4">
                  <c:v>Other</c:v>
                </c:pt>
                <c:pt idx="5">
                  <c:v>Cane</c:v>
                </c:pt>
                <c:pt idx="6">
                  <c:v>Straight Back Chair</c:v>
                </c:pt>
                <c:pt idx="7">
                  <c:v>Oxygen Tubing</c:v>
                </c:pt>
                <c:pt idx="8">
                  <c:v>Hoyer Lift</c:v>
                </c:pt>
                <c:pt idx="9">
                  <c:v>Specialty Bed</c:v>
                </c:pt>
                <c:pt idx="10">
                  <c:v>Shower Chair</c:v>
                </c:pt>
                <c:pt idx="11">
                  <c:v>Meri-walker</c:v>
                </c:pt>
              </c:strCache>
            </c:strRef>
          </c:cat>
          <c:val>
            <c:numRef>
              <c:f>Equipment!$C$3:$C$14</c:f>
              <c:numCache>
                <c:formatCode>0.0%</c:formatCode>
                <c:ptCount val="12"/>
                <c:pt idx="0">
                  <c:v>0.45763613502272948</c:v>
                </c:pt>
                <c:pt idx="1">
                  <c:v>0.19876196924267336</c:v>
                </c:pt>
                <c:pt idx="2">
                  <c:v>0.17612921946029597</c:v>
                </c:pt>
                <c:pt idx="3">
                  <c:v>7.6554792533126997E-2</c:v>
                </c:pt>
                <c:pt idx="4">
                  <c:v>5.8371215784892155E-2</c:v>
                </c:pt>
                <c:pt idx="5">
                  <c:v>1.1171293161814489E-2</c:v>
                </c:pt>
                <c:pt idx="6">
                  <c:v>8.5598220330786335E-3</c:v>
                </c:pt>
                <c:pt idx="7">
                  <c:v>4.1590095753941386E-3</c:v>
                </c:pt>
                <c:pt idx="8">
                  <c:v>3.046716316858497E-3</c:v>
                </c:pt>
                <c:pt idx="9">
                  <c:v>2.9016345874842827E-3</c:v>
                </c:pt>
                <c:pt idx="10">
                  <c:v>1.6442595995744269E-3</c:v>
                </c:pt>
                <c:pt idx="11">
                  <c:v>7.7376922332914207E-4</c:v>
                </c:pt>
              </c:numCache>
            </c:numRef>
          </c:val>
          <c:extLst xmlns:c16r2="http://schemas.microsoft.com/office/drawing/2015/06/chart">
            <c:ext xmlns:c16="http://schemas.microsoft.com/office/drawing/2014/chart" uri="{C3380CC4-5D6E-409C-BE32-E72D297353CC}">
              <c16:uniqueId val="{00000000-F669-4C74-9886-19DCCC8CE132}"/>
            </c:ext>
          </c:extLst>
        </c:ser>
        <c:dLbls>
          <c:dLblPos val="outEnd"/>
          <c:showLegendKey val="0"/>
          <c:showVal val="1"/>
          <c:showCatName val="0"/>
          <c:showSerName val="0"/>
          <c:showPercent val="0"/>
          <c:showBubbleSize val="0"/>
        </c:dLbls>
        <c:gapWidth val="0"/>
        <c:overlap val="-27"/>
        <c:axId val="80122624"/>
        <c:axId val="80125312"/>
      </c:barChart>
      <c:catAx>
        <c:axId val="801226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80125312"/>
        <c:crosses val="autoZero"/>
        <c:auto val="1"/>
        <c:lblAlgn val="ctr"/>
        <c:lblOffset val="100"/>
        <c:noMultiLvlLbl val="0"/>
      </c:catAx>
      <c:valAx>
        <c:axId val="80125312"/>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r>
                  <a:rPr lang="en-US"/>
                  <a:t>Percent of Falls Reported</a:t>
                </a:r>
              </a:p>
            </c:rich>
          </c:tx>
          <c:overlay val="0"/>
          <c:spPr>
            <a:noFill/>
            <a:ln>
              <a:noFill/>
            </a:ln>
            <a:effectLst/>
          </c:spPr>
        </c:title>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80122624"/>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1400" b="0" i="0" u="none" strike="noStrike" kern="1200" baseline="0">
                <a:solidFill>
                  <a:schemeClr val="tx1">
                    <a:lumMod val="65000"/>
                    <a:lumOff val="35000"/>
                  </a:schemeClr>
                </a:solidFill>
                <a:latin typeface="+mn-lt"/>
                <a:ea typeface="+mn-ea"/>
                <a:cs typeface="+mn-cs"/>
              </a:defRPr>
            </a:pPr>
            <a:endParaRPr lang="en-US"/>
          </a:p>
        </c:txPr>
      </c:dTable>
      <c:spPr>
        <a:noFill/>
        <a:ln>
          <a:noFill/>
        </a:ln>
        <a:effectLst/>
      </c:spPr>
    </c:plotArea>
    <c:plotVisOnly val="1"/>
    <c:dispBlanksAs val="gap"/>
    <c:showDLblsOverMax val="0"/>
  </c:chart>
  <c:spPr>
    <a:noFill/>
    <a:ln>
      <a:noFill/>
    </a:ln>
    <a:effectLst/>
  </c:spPr>
  <c:txPr>
    <a:bodyPr/>
    <a:lstStyle/>
    <a:p>
      <a:pPr>
        <a:defRPr sz="14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400" b="0" i="0" u="none" strike="noStrike" kern="1200" spc="0" baseline="0">
                <a:solidFill>
                  <a:sysClr val="windowText" lastClr="000000">
                    <a:lumMod val="65000"/>
                    <a:lumOff val="35000"/>
                  </a:sysClr>
                </a:solidFill>
                <a:latin typeface="+mn-lt"/>
                <a:ea typeface="+mn-ea"/>
                <a:cs typeface="+mn-cs"/>
              </a:defRPr>
            </a:pPr>
            <a:r>
              <a:rPr lang="en-US" sz="1400" b="0" i="0" u="none" strike="noStrike" baseline="0" dirty="0">
                <a:effectLst/>
              </a:rPr>
              <a:t>Distribution of </a:t>
            </a:r>
            <a:r>
              <a:rPr lang="en-US" sz="1400" b="0" i="0" baseline="0" dirty="0">
                <a:effectLst/>
              </a:rPr>
              <a:t>Race of NH Residents (2013 - 2018)</a:t>
            </a:r>
            <a:endParaRPr lang="en-US" sz="1400" dirty="0">
              <a:effectLst/>
            </a:endParaRPr>
          </a:p>
        </c:rich>
      </c:tx>
      <c:layout/>
      <c:overlay val="0"/>
      <c:spPr>
        <a:noFill/>
        <a:ln>
          <a:noFill/>
        </a:ln>
        <a:effectLst/>
      </c:spPr>
    </c:title>
    <c:autoTitleDeleted val="0"/>
    <c:plotArea>
      <c:layout/>
      <c:pieChart>
        <c:varyColors val="1"/>
        <c:ser>
          <c:idx val="0"/>
          <c:order val="0"/>
          <c:tx>
            <c:strRef>
              <c:f>Race!$C$18</c:f>
              <c:strCache>
                <c:ptCount val="1"/>
                <c:pt idx="0">
                  <c:v>Average</c:v>
                </c:pt>
              </c:strCache>
            </c:strRef>
          </c:tx>
          <c:dPt>
            <c:idx val="0"/>
            <c:bubble3D val="0"/>
            <c:spPr>
              <a:solidFill>
                <a:schemeClr val="accent1"/>
              </a:solidFill>
              <a:ln w="19050">
                <a:solidFill>
                  <a:schemeClr val="lt1"/>
                </a:solidFill>
              </a:ln>
              <a:effectLst/>
            </c:spPr>
            <c:extLst xmlns:c16r2="http://schemas.microsoft.com/office/drawing/2015/06/chart">
              <c:ext xmlns:c16="http://schemas.microsoft.com/office/drawing/2014/chart" uri="{C3380CC4-5D6E-409C-BE32-E72D297353CC}">
                <c16:uniqueId val="{00000001-F5FA-463E-AE6C-A0FEA544EC29}"/>
              </c:ext>
            </c:extLst>
          </c:dPt>
          <c:dPt>
            <c:idx val="1"/>
            <c:bubble3D val="0"/>
            <c:spPr>
              <a:solidFill>
                <a:schemeClr val="accent2"/>
              </a:solidFill>
              <a:ln w="19050">
                <a:solidFill>
                  <a:schemeClr val="lt1"/>
                </a:solidFill>
              </a:ln>
              <a:effectLst/>
            </c:spPr>
            <c:extLst xmlns:c16r2="http://schemas.microsoft.com/office/drawing/2015/06/chart">
              <c:ext xmlns:c16="http://schemas.microsoft.com/office/drawing/2014/chart" uri="{C3380CC4-5D6E-409C-BE32-E72D297353CC}">
                <c16:uniqueId val="{00000003-F5FA-463E-AE6C-A0FEA544EC29}"/>
              </c:ext>
            </c:extLst>
          </c:dPt>
          <c:dPt>
            <c:idx val="2"/>
            <c:bubble3D val="0"/>
            <c:spPr>
              <a:solidFill>
                <a:schemeClr val="accent3"/>
              </a:solidFill>
              <a:ln w="19050">
                <a:solidFill>
                  <a:schemeClr val="lt1"/>
                </a:solidFill>
              </a:ln>
              <a:effectLst/>
            </c:spPr>
            <c:extLst xmlns:c16r2="http://schemas.microsoft.com/office/drawing/2015/06/chart">
              <c:ext xmlns:c16="http://schemas.microsoft.com/office/drawing/2014/chart" uri="{C3380CC4-5D6E-409C-BE32-E72D297353CC}">
                <c16:uniqueId val="{00000005-F5FA-463E-AE6C-A0FEA544EC29}"/>
              </c:ext>
            </c:extLst>
          </c:dPt>
          <c:dPt>
            <c:idx val="3"/>
            <c:bubble3D val="0"/>
            <c:spPr>
              <a:solidFill>
                <a:schemeClr val="accent4"/>
              </a:solidFill>
              <a:ln w="19050">
                <a:solidFill>
                  <a:schemeClr val="lt1"/>
                </a:solidFill>
              </a:ln>
              <a:effectLst/>
            </c:spPr>
            <c:extLst xmlns:c16r2="http://schemas.microsoft.com/office/drawing/2015/06/chart">
              <c:ext xmlns:c16="http://schemas.microsoft.com/office/drawing/2014/chart" uri="{C3380CC4-5D6E-409C-BE32-E72D297353CC}">
                <c16:uniqueId val="{00000007-F5FA-463E-AE6C-A0FEA544EC29}"/>
              </c:ext>
            </c:extLst>
          </c:dPt>
          <c:dPt>
            <c:idx val="4"/>
            <c:bubble3D val="0"/>
            <c:spPr>
              <a:solidFill>
                <a:schemeClr val="accent5"/>
              </a:solidFill>
              <a:ln w="19050">
                <a:solidFill>
                  <a:schemeClr val="lt1"/>
                </a:solidFill>
              </a:ln>
              <a:effectLst/>
            </c:spPr>
            <c:extLst xmlns:c16r2="http://schemas.microsoft.com/office/drawing/2015/06/chart">
              <c:ext xmlns:c16="http://schemas.microsoft.com/office/drawing/2014/chart" uri="{C3380CC4-5D6E-409C-BE32-E72D297353CC}">
                <c16:uniqueId val="{00000009-F5FA-463E-AE6C-A0FEA544EC29}"/>
              </c:ext>
            </c:extLst>
          </c:dPt>
          <c:dPt>
            <c:idx val="5"/>
            <c:bubble3D val="0"/>
            <c:spPr>
              <a:solidFill>
                <a:schemeClr val="accent6"/>
              </a:solidFill>
              <a:ln w="19050">
                <a:solidFill>
                  <a:schemeClr val="lt1"/>
                </a:solidFill>
              </a:ln>
              <a:effectLst/>
            </c:spPr>
            <c:extLst xmlns:c16r2="http://schemas.microsoft.com/office/drawing/2015/06/chart">
              <c:ext xmlns:c16="http://schemas.microsoft.com/office/drawing/2014/chart" uri="{C3380CC4-5D6E-409C-BE32-E72D297353CC}">
                <c16:uniqueId val="{0000000B-F5FA-463E-AE6C-A0FEA544EC29}"/>
              </c:ext>
            </c:extLst>
          </c:dPt>
          <c:cat>
            <c:strRef>
              <c:f>Race!$B$19:$B$24</c:f>
              <c:strCache>
                <c:ptCount val="6"/>
                <c:pt idx="0">
                  <c:v>White</c:v>
                </c:pt>
                <c:pt idx="1">
                  <c:v>Black or African American</c:v>
                </c:pt>
                <c:pt idx="2">
                  <c:v>Asian</c:v>
                </c:pt>
                <c:pt idx="3">
                  <c:v>American Indian Or Alaska Native</c:v>
                </c:pt>
                <c:pt idx="4">
                  <c:v>Native Hawaiian Or Other Pacific Islander</c:v>
                </c:pt>
                <c:pt idx="5">
                  <c:v>Other or Missing</c:v>
                </c:pt>
              </c:strCache>
            </c:strRef>
          </c:cat>
          <c:val>
            <c:numRef>
              <c:f>Race!$C$19:$C$24</c:f>
              <c:numCache>
                <c:formatCode>General</c:formatCode>
                <c:ptCount val="6"/>
                <c:pt idx="0">
                  <c:v>115839</c:v>
                </c:pt>
                <c:pt idx="1">
                  <c:v>5559.833333333333</c:v>
                </c:pt>
                <c:pt idx="2">
                  <c:v>1293</c:v>
                </c:pt>
                <c:pt idx="3">
                  <c:v>76.5</c:v>
                </c:pt>
                <c:pt idx="4">
                  <c:v>297.83333333333331</c:v>
                </c:pt>
                <c:pt idx="5">
                  <c:v>8829.6666666666661</c:v>
                </c:pt>
              </c:numCache>
            </c:numRef>
          </c:val>
          <c:extLst xmlns:c16r2="http://schemas.microsoft.com/office/drawing/2015/06/chart">
            <c:ext xmlns:c16="http://schemas.microsoft.com/office/drawing/2014/chart" uri="{C3380CC4-5D6E-409C-BE32-E72D297353CC}">
              <c16:uniqueId val="{0000000C-F5FA-463E-AE6C-A0FEA544EC29}"/>
            </c:ext>
          </c:extLst>
        </c:ser>
        <c:dLbls>
          <c:showLegendKey val="0"/>
          <c:showVal val="0"/>
          <c:showCatName val="0"/>
          <c:showSerName val="0"/>
          <c:showPercent val="0"/>
          <c:showBubbleSize val="0"/>
          <c:showLeaderLines val="1"/>
        </c:dLbls>
        <c:firstSliceAng val="0"/>
      </c:pieChart>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dirty="0"/>
              <a:t>Distribution of Age of NH Residents (2013 - 2018)</a:t>
            </a:r>
          </a:p>
        </c:rich>
      </c:tx>
      <c:layout/>
      <c:overlay val="0"/>
      <c:spPr>
        <a:noFill/>
        <a:ln>
          <a:noFill/>
        </a:ln>
        <a:effectLst/>
      </c:spPr>
    </c:title>
    <c:autoTitleDeleted val="0"/>
    <c:plotArea>
      <c:layout/>
      <c:pieChart>
        <c:varyColors val="1"/>
        <c:ser>
          <c:idx val="0"/>
          <c:order val="0"/>
          <c:tx>
            <c:strRef>
              <c:f>Age!$M$16</c:f>
              <c:strCache>
                <c:ptCount val="1"/>
                <c:pt idx="0">
                  <c:v>average</c:v>
                </c:pt>
              </c:strCache>
            </c:strRef>
          </c:tx>
          <c:dPt>
            <c:idx val="0"/>
            <c:bubble3D val="0"/>
            <c:spPr>
              <a:solidFill>
                <a:schemeClr val="accent1"/>
              </a:solidFill>
              <a:ln w="19050">
                <a:solidFill>
                  <a:schemeClr val="lt1"/>
                </a:solidFill>
              </a:ln>
              <a:effectLst/>
            </c:spPr>
            <c:extLst xmlns:c16r2="http://schemas.microsoft.com/office/drawing/2015/06/chart">
              <c:ext xmlns:c16="http://schemas.microsoft.com/office/drawing/2014/chart" uri="{C3380CC4-5D6E-409C-BE32-E72D297353CC}">
                <c16:uniqueId val="{00000001-E33C-4C4E-93CA-B2E32D530B38}"/>
              </c:ext>
            </c:extLst>
          </c:dPt>
          <c:dPt>
            <c:idx val="1"/>
            <c:bubble3D val="0"/>
            <c:spPr>
              <a:solidFill>
                <a:schemeClr val="accent2"/>
              </a:solidFill>
              <a:ln w="19050">
                <a:solidFill>
                  <a:schemeClr val="lt1"/>
                </a:solidFill>
              </a:ln>
              <a:effectLst/>
            </c:spPr>
            <c:extLst xmlns:c16r2="http://schemas.microsoft.com/office/drawing/2015/06/chart">
              <c:ext xmlns:c16="http://schemas.microsoft.com/office/drawing/2014/chart" uri="{C3380CC4-5D6E-409C-BE32-E72D297353CC}">
                <c16:uniqueId val="{00000003-E33C-4C4E-93CA-B2E32D530B38}"/>
              </c:ext>
            </c:extLst>
          </c:dPt>
          <c:dPt>
            <c:idx val="2"/>
            <c:bubble3D val="0"/>
            <c:spPr>
              <a:solidFill>
                <a:schemeClr val="accent3"/>
              </a:solidFill>
              <a:ln w="19050">
                <a:solidFill>
                  <a:schemeClr val="lt1"/>
                </a:solidFill>
              </a:ln>
              <a:effectLst/>
            </c:spPr>
            <c:extLst xmlns:c16r2="http://schemas.microsoft.com/office/drawing/2015/06/chart">
              <c:ext xmlns:c16="http://schemas.microsoft.com/office/drawing/2014/chart" uri="{C3380CC4-5D6E-409C-BE32-E72D297353CC}">
                <c16:uniqueId val="{00000005-E33C-4C4E-93CA-B2E32D530B38}"/>
              </c:ext>
            </c:extLst>
          </c:dPt>
          <c:dPt>
            <c:idx val="3"/>
            <c:bubble3D val="0"/>
            <c:spPr>
              <a:solidFill>
                <a:schemeClr val="accent4"/>
              </a:solidFill>
              <a:ln w="19050">
                <a:solidFill>
                  <a:schemeClr val="lt1"/>
                </a:solidFill>
              </a:ln>
              <a:effectLst/>
            </c:spPr>
            <c:extLst xmlns:c16r2="http://schemas.microsoft.com/office/drawing/2015/06/chart">
              <c:ext xmlns:c16="http://schemas.microsoft.com/office/drawing/2014/chart" uri="{C3380CC4-5D6E-409C-BE32-E72D297353CC}">
                <c16:uniqueId val="{00000007-E33C-4C4E-93CA-B2E32D530B38}"/>
              </c:ext>
            </c:extLst>
          </c:dPt>
          <c:dPt>
            <c:idx val="4"/>
            <c:bubble3D val="0"/>
            <c:spPr>
              <a:solidFill>
                <a:schemeClr val="accent5"/>
              </a:solidFill>
              <a:ln w="19050">
                <a:solidFill>
                  <a:schemeClr val="lt1"/>
                </a:solidFill>
              </a:ln>
              <a:effectLst/>
            </c:spPr>
            <c:extLst xmlns:c16r2="http://schemas.microsoft.com/office/drawing/2015/06/chart">
              <c:ext xmlns:c16="http://schemas.microsoft.com/office/drawing/2014/chart" uri="{C3380CC4-5D6E-409C-BE32-E72D297353CC}">
                <c16:uniqueId val="{00000009-E33C-4C4E-93CA-B2E32D530B38}"/>
              </c:ext>
            </c:extLst>
          </c:dPt>
          <c:dPt>
            <c:idx val="5"/>
            <c:bubble3D val="0"/>
            <c:spPr>
              <a:solidFill>
                <a:schemeClr val="accent6"/>
              </a:solidFill>
              <a:ln w="19050">
                <a:solidFill>
                  <a:schemeClr val="lt1"/>
                </a:solidFill>
              </a:ln>
              <a:effectLst/>
            </c:spPr>
            <c:extLst xmlns:c16r2="http://schemas.microsoft.com/office/drawing/2015/06/chart">
              <c:ext xmlns:c16="http://schemas.microsoft.com/office/drawing/2014/chart" uri="{C3380CC4-5D6E-409C-BE32-E72D297353CC}">
                <c16:uniqueId val="{0000000B-E33C-4C4E-93CA-B2E32D530B38}"/>
              </c:ext>
            </c:extLst>
          </c:dPt>
          <c:dPt>
            <c:idx val="6"/>
            <c:bubble3D val="0"/>
            <c:spPr>
              <a:solidFill>
                <a:schemeClr val="accent1">
                  <a:lumMod val="60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D-E33C-4C4E-93CA-B2E32D530B38}"/>
              </c:ext>
            </c:extLst>
          </c:dPt>
          <c:dLbls>
            <c:dLbl>
              <c:idx val="1"/>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bg1"/>
                      </a:solidFill>
                      <a:latin typeface="+mn-lt"/>
                      <a:ea typeface="+mn-ea"/>
                      <a:cs typeface="+mn-cs"/>
                    </a:defRPr>
                  </a:pPr>
                  <a:endParaRPr lang="en-US"/>
                </a:p>
              </c:txPr>
              <c:showLegendKey val="0"/>
              <c:showVal val="0"/>
              <c:showCatName val="0"/>
              <c:showSerName val="0"/>
              <c:showPercent val="1"/>
              <c:showBubbleSize val="0"/>
            </c:dLbl>
            <c:dLbl>
              <c:idx val="2"/>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bg1"/>
                      </a:solidFill>
                      <a:latin typeface="+mn-lt"/>
                      <a:ea typeface="+mn-ea"/>
                      <a:cs typeface="+mn-cs"/>
                    </a:defRPr>
                  </a:pPr>
                  <a:endParaRPr lang="en-US"/>
                </a:p>
              </c:txPr>
              <c:showLegendKey val="0"/>
              <c:showVal val="0"/>
              <c:showCatName val="0"/>
              <c:showSerName val="0"/>
              <c:showPercent val="1"/>
              <c:showBubbleSize val="0"/>
            </c:dLbl>
            <c:dLbl>
              <c:idx val="3"/>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bg1"/>
                      </a:solidFill>
                      <a:latin typeface="+mn-lt"/>
                      <a:ea typeface="+mn-ea"/>
                      <a:cs typeface="+mn-cs"/>
                    </a:defRPr>
                  </a:pPr>
                  <a:endParaRPr lang="en-US"/>
                </a:p>
              </c:txPr>
              <c:showLegendKey val="0"/>
              <c:showVal val="0"/>
              <c:showCatName val="0"/>
              <c:showSerName val="0"/>
              <c:showPercent val="1"/>
              <c:showBubbleSize val="0"/>
            </c:dLbl>
            <c:dLbl>
              <c:idx val="4"/>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bg1"/>
                      </a:solidFill>
                      <a:latin typeface="+mn-lt"/>
                      <a:ea typeface="+mn-ea"/>
                      <a:cs typeface="+mn-cs"/>
                    </a:defRPr>
                  </a:pPr>
                  <a:endParaRPr lang="en-US"/>
                </a:p>
              </c:txPr>
              <c:showLegendKey val="0"/>
              <c:showVal val="0"/>
              <c:showCatName val="0"/>
              <c:showSerName val="0"/>
              <c:showPercent val="1"/>
              <c:showBubbleSize val="0"/>
            </c:dLbl>
            <c:dLbl>
              <c:idx val="5"/>
              <c:layout/>
              <c:tx>
                <c:rich>
                  <a:bodyPr/>
                  <a:lstStyle/>
                  <a:p>
                    <a:fld id="{30E0B8F3-5BE0-48A7-A5F7-67AD588F70AF}" type="PERCENTAGE">
                      <a:rPr lang="en-US" b="1">
                        <a:solidFill>
                          <a:schemeClr val="bg1"/>
                        </a:solidFill>
                      </a:rPr>
                      <a:pPr/>
                      <a:t>[PERCENTAGE]</a:t>
                    </a:fld>
                    <a:endParaRPr lang="en-US"/>
                  </a:p>
                </c:rich>
              </c:tx>
              <c:showLegendKey val="0"/>
              <c:showVal val="0"/>
              <c:showCatName val="0"/>
              <c:showSerName val="0"/>
              <c:showPercent val="1"/>
              <c:showBubbleSize val="0"/>
              <c:extLst xmlns:c16r2="http://schemas.microsoft.com/office/drawing/2015/06/chart">
                <c:ext xmlns:c15="http://schemas.microsoft.com/office/drawing/2012/chart" uri="{CE6537A1-D6FC-4f65-9D91-7224C49458BB}">
                  <c15:dlblFieldTable/>
                  <c15:showDataLabelsRange val="0"/>
                </c:ext>
                <c:ext xmlns:c16="http://schemas.microsoft.com/office/drawing/2014/chart" uri="{C3380CC4-5D6E-409C-BE32-E72D297353CC}">
                  <c16:uniqueId val="{0000000B-E33C-4C4E-93CA-B2E32D530B38}"/>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xmlns:c16r2="http://schemas.microsoft.com/office/drawing/2015/06/chart">
              <c:ext xmlns:c15="http://schemas.microsoft.com/office/drawing/2012/chart" uri="{CE6537A1-D6FC-4f65-9D91-7224C49458BB}"/>
            </c:extLst>
          </c:dLbls>
          <c:cat>
            <c:strRef>
              <c:f>Age!$L$17:$L$23</c:f>
              <c:strCache>
                <c:ptCount val="7"/>
                <c:pt idx="0">
                  <c:v>&lt;50</c:v>
                </c:pt>
                <c:pt idx="1">
                  <c:v>50-59</c:v>
                </c:pt>
                <c:pt idx="2">
                  <c:v>60-69</c:v>
                </c:pt>
                <c:pt idx="3">
                  <c:v>70-79</c:v>
                </c:pt>
                <c:pt idx="4">
                  <c:v>80-89</c:v>
                </c:pt>
                <c:pt idx="5">
                  <c:v>90-99</c:v>
                </c:pt>
                <c:pt idx="6">
                  <c:v>100+</c:v>
                </c:pt>
              </c:strCache>
            </c:strRef>
          </c:cat>
          <c:val>
            <c:numRef>
              <c:f>Age!$M$17:$M$23</c:f>
              <c:numCache>
                <c:formatCode>General</c:formatCode>
                <c:ptCount val="7"/>
                <c:pt idx="0">
                  <c:v>2683.5</c:v>
                </c:pt>
                <c:pt idx="1">
                  <c:v>7134.166666666667</c:v>
                </c:pt>
                <c:pt idx="2">
                  <c:v>15605</c:v>
                </c:pt>
                <c:pt idx="3">
                  <c:v>26272.833333333332</c:v>
                </c:pt>
                <c:pt idx="4">
                  <c:v>42083.666666666664</c:v>
                </c:pt>
                <c:pt idx="5">
                  <c:v>24910.833333333332</c:v>
                </c:pt>
                <c:pt idx="6">
                  <c:v>1330.1666666666667</c:v>
                </c:pt>
              </c:numCache>
            </c:numRef>
          </c:val>
          <c:extLst xmlns:c16r2="http://schemas.microsoft.com/office/drawing/2015/06/chart">
            <c:ext xmlns:c16="http://schemas.microsoft.com/office/drawing/2014/chart" uri="{C3380CC4-5D6E-409C-BE32-E72D297353CC}">
              <c16:uniqueId val="{0000000E-E33C-4C4E-93CA-B2E32D530B38}"/>
            </c:ext>
          </c:extLst>
        </c:ser>
        <c:dLbls>
          <c:showLegendKey val="0"/>
          <c:showVal val="1"/>
          <c:showCatName val="0"/>
          <c:showSerName val="0"/>
          <c:showPercent val="0"/>
          <c:showBubbleSize val="0"/>
          <c:showLeaderLines val="1"/>
        </c:dLbls>
        <c:firstSliceAng val="0"/>
      </c:pieChart>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400" b="0" i="0" u="none" strike="noStrike" baseline="0" dirty="0">
                <a:effectLst/>
              </a:rPr>
              <a:t>Distribution of</a:t>
            </a:r>
            <a:r>
              <a:rPr lang="en-US" dirty="0"/>
              <a:t> Gender </a:t>
            </a:r>
            <a:r>
              <a:rPr lang="en-US" sz="1400" b="0" i="0" u="none" strike="noStrike" baseline="0" dirty="0">
                <a:effectLst/>
              </a:rPr>
              <a:t>of NH Residents (2013 - 2018)</a:t>
            </a:r>
            <a:endParaRPr lang="en-US" dirty="0"/>
          </a:p>
        </c:rich>
      </c:tx>
      <c:layout/>
      <c:overlay val="0"/>
      <c:spPr>
        <a:noFill/>
        <a:ln>
          <a:noFill/>
        </a:ln>
        <a:effectLst/>
      </c:spPr>
    </c:title>
    <c:autoTitleDeleted val="0"/>
    <c:plotArea>
      <c:layout/>
      <c:pieChart>
        <c:varyColors val="1"/>
        <c:ser>
          <c:idx val="0"/>
          <c:order val="0"/>
          <c:tx>
            <c:strRef>
              <c:f>Gender!$O$7</c:f>
              <c:strCache>
                <c:ptCount val="1"/>
                <c:pt idx="0">
                  <c:v>Average Gender</c:v>
                </c:pt>
              </c:strCache>
            </c:strRef>
          </c:tx>
          <c:dPt>
            <c:idx val="0"/>
            <c:bubble3D val="0"/>
            <c:spPr>
              <a:solidFill>
                <a:schemeClr val="accent1"/>
              </a:solidFill>
              <a:ln w="19050">
                <a:solidFill>
                  <a:schemeClr val="lt1"/>
                </a:solidFill>
              </a:ln>
              <a:effectLst/>
            </c:spPr>
            <c:extLst xmlns:c16r2="http://schemas.microsoft.com/office/drawing/2015/06/chart">
              <c:ext xmlns:c16="http://schemas.microsoft.com/office/drawing/2014/chart" uri="{C3380CC4-5D6E-409C-BE32-E72D297353CC}">
                <c16:uniqueId val="{00000001-F76D-40FD-AFF3-0A50C64657FD}"/>
              </c:ext>
            </c:extLst>
          </c:dPt>
          <c:dPt>
            <c:idx val="1"/>
            <c:bubble3D val="0"/>
            <c:spPr>
              <a:solidFill>
                <a:schemeClr val="accent2"/>
              </a:solidFill>
              <a:ln w="19050">
                <a:solidFill>
                  <a:schemeClr val="lt1"/>
                </a:solidFill>
              </a:ln>
              <a:effectLst/>
            </c:spPr>
            <c:extLst xmlns:c16r2="http://schemas.microsoft.com/office/drawing/2015/06/chart">
              <c:ext xmlns:c16="http://schemas.microsoft.com/office/drawing/2014/chart" uri="{C3380CC4-5D6E-409C-BE32-E72D297353CC}">
                <c16:uniqueId val="{00000003-F76D-40FD-AFF3-0A50C64657FD}"/>
              </c:ext>
            </c:extLst>
          </c:dPt>
          <c:cat>
            <c:strRef>
              <c:f>Gender!$N$8:$N$9</c:f>
              <c:strCache>
                <c:ptCount val="2"/>
                <c:pt idx="0">
                  <c:v>Male</c:v>
                </c:pt>
                <c:pt idx="1">
                  <c:v>Female</c:v>
                </c:pt>
              </c:strCache>
            </c:strRef>
          </c:cat>
          <c:val>
            <c:numRef>
              <c:f>Gender!$O$8:$O$9</c:f>
              <c:numCache>
                <c:formatCode>General</c:formatCode>
                <c:ptCount val="2"/>
                <c:pt idx="0">
                  <c:v>45895.833333333336</c:v>
                </c:pt>
                <c:pt idx="1">
                  <c:v>69124</c:v>
                </c:pt>
              </c:numCache>
            </c:numRef>
          </c:val>
          <c:extLst xmlns:c16r2="http://schemas.microsoft.com/office/drawing/2015/06/chart">
            <c:ext xmlns:c16="http://schemas.microsoft.com/office/drawing/2014/chart" uri="{C3380CC4-5D6E-409C-BE32-E72D297353CC}">
              <c16:uniqueId val="{00000004-F76D-40FD-AFF3-0A50C64657FD}"/>
            </c:ext>
          </c:extLst>
        </c:ser>
        <c:dLbls>
          <c:showLegendKey val="0"/>
          <c:showVal val="0"/>
          <c:showCatName val="0"/>
          <c:showSerName val="0"/>
          <c:showPercent val="0"/>
          <c:showBubbleSize val="0"/>
          <c:showLeaderLines val="1"/>
        </c:dLbls>
        <c:firstSliceAng val="0"/>
      </c:pieChart>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400" b="0" i="0" u="none" strike="noStrike" kern="1200" spc="0" baseline="0">
                <a:solidFill>
                  <a:sysClr val="windowText" lastClr="000000">
                    <a:lumMod val="65000"/>
                    <a:lumOff val="35000"/>
                  </a:sysClr>
                </a:solidFill>
                <a:latin typeface="+mn-lt"/>
                <a:ea typeface="+mn-ea"/>
                <a:cs typeface="+mn-cs"/>
              </a:defRPr>
            </a:pPr>
            <a:r>
              <a:rPr lang="en-US" sz="1400" b="0" i="0" u="none" strike="noStrike" baseline="0" dirty="0">
                <a:effectLst/>
              </a:rPr>
              <a:t>Distribution of </a:t>
            </a:r>
            <a:r>
              <a:rPr lang="en-US" sz="1400" b="0" i="0" baseline="0" dirty="0">
                <a:effectLst/>
              </a:rPr>
              <a:t>Race of NH Residents (2013 - 2018)</a:t>
            </a:r>
            <a:endParaRPr lang="en-US" sz="1400" dirty="0">
              <a:effectLst/>
            </a:endParaRPr>
          </a:p>
        </c:rich>
      </c:tx>
      <c:layout/>
      <c:overlay val="0"/>
      <c:spPr>
        <a:noFill/>
        <a:ln>
          <a:noFill/>
        </a:ln>
        <a:effectLst/>
      </c:spPr>
    </c:title>
    <c:autoTitleDeleted val="0"/>
    <c:plotArea>
      <c:layout/>
      <c:pieChart>
        <c:varyColors val="1"/>
        <c:ser>
          <c:idx val="0"/>
          <c:order val="0"/>
          <c:tx>
            <c:strRef>
              <c:f>Race!$C$18</c:f>
              <c:strCache>
                <c:ptCount val="1"/>
                <c:pt idx="0">
                  <c:v>Average</c:v>
                </c:pt>
              </c:strCache>
            </c:strRef>
          </c:tx>
          <c:dPt>
            <c:idx val="0"/>
            <c:bubble3D val="0"/>
            <c:spPr>
              <a:solidFill>
                <a:schemeClr val="accent1"/>
              </a:solidFill>
              <a:ln w="19050">
                <a:solidFill>
                  <a:schemeClr val="lt1"/>
                </a:solidFill>
              </a:ln>
              <a:effectLst/>
            </c:spPr>
            <c:extLst xmlns:c16r2="http://schemas.microsoft.com/office/drawing/2015/06/chart">
              <c:ext xmlns:c16="http://schemas.microsoft.com/office/drawing/2014/chart" uri="{C3380CC4-5D6E-409C-BE32-E72D297353CC}">
                <c16:uniqueId val="{00000001-F5FA-463E-AE6C-A0FEA544EC29}"/>
              </c:ext>
            </c:extLst>
          </c:dPt>
          <c:dPt>
            <c:idx val="1"/>
            <c:bubble3D val="0"/>
            <c:spPr>
              <a:solidFill>
                <a:schemeClr val="accent2"/>
              </a:solidFill>
              <a:ln w="19050">
                <a:solidFill>
                  <a:schemeClr val="lt1"/>
                </a:solidFill>
              </a:ln>
              <a:effectLst/>
            </c:spPr>
            <c:extLst xmlns:c16r2="http://schemas.microsoft.com/office/drawing/2015/06/chart">
              <c:ext xmlns:c16="http://schemas.microsoft.com/office/drawing/2014/chart" uri="{C3380CC4-5D6E-409C-BE32-E72D297353CC}">
                <c16:uniqueId val="{00000003-F5FA-463E-AE6C-A0FEA544EC29}"/>
              </c:ext>
            </c:extLst>
          </c:dPt>
          <c:dPt>
            <c:idx val="2"/>
            <c:bubble3D val="0"/>
            <c:spPr>
              <a:solidFill>
                <a:schemeClr val="accent3"/>
              </a:solidFill>
              <a:ln w="19050">
                <a:solidFill>
                  <a:schemeClr val="lt1"/>
                </a:solidFill>
              </a:ln>
              <a:effectLst/>
            </c:spPr>
            <c:extLst xmlns:c16r2="http://schemas.microsoft.com/office/drawing/2015/06/chart">
              <c:ext xmlns:c16="http://schemas.microsoft.com/office/drawing/2014/chart" uri="{C3380CC4-5D6E-409C-BE32-E72D297353CC}">
                <c16:uniqueId val="{00000005-F5FA-463E-AE6C-A0FEA544EC29}"/>
              </c:ext>
            </c:extLst>
          </c:dPt>
          <c:dPt>
            <c:idx val="3"/>
            <c:bubble3D val="0"/>
            <c:spPr>
              <a:solidFill>
                <a:schemeClr val="accent4"/>
              </a:solidFill>
              <a:ln w="19050">
                <a:solidFill>
                  <a:schemeClr val="lt1"/>
                </a:solidFill>
              </a:ln>
              <a:effectLst/>
            </c:spPr>
            <c:extLst xmlns:c16r2="http://schemas.microsoft.com/office/drawing/2015/06/chart">
              <c:ext xmlns:c16="http://schemas.microsoft.com/office/drawing/2014/chart" uri="{C3380CC4-5D6E-409C-BE32-E72D297353CC}">
                <c16:uniqueId val="{00000007-F5FA-463E-AE6C-A0FEA544EC29}"/>
              </c:ext>
            </c:extLst>
          </c:dPt>
          <c:dPt>
            <c:idx val="4"/>
            <c:bubble3D val="0"/>
            <c:spPr>
              <a:solidFill>
                <a:schemeClr val="accent5"/>
              </a:solidFill>
              <a:ln w="19050">
                <a:solidFill>
                  <a:schemeClr val="lt1"/>
                </a:solidFill>
              </a:ln>
              <a:effectLst/>
            </c:spPr>
            <c:extLst xmlns:c16r2="http://schemas.microsoft.com/office/drawing/2015/06/chart">
              <c:ext xmlns:c16="http://schemas.microsoft.com/office/drawing/2014/chart" uri="{C3380CC4-5D6E-409C-BE32-E72D297353CC}">
                <c16:uniqueId val="{00000009-F5FA-463E-AE6C-A0FEA544EC29}"/>
              </c:ext>
            </c:extLst>
          </c:dPt>
          <c:dPt>
            <c:idx val="5"/>
            <c:bubble3D val="0"/>
            <c:spPr>
              <a:solidFill>
                <a:schemeClr val="accent6"/>
              </a:solidFill>
              <a:ln w="19050">
                <a:solidFill>
                  <a:schemeClr val="lt1"/>
                </a:solidFill>
              </a:ln>
              <a:effectLst/>
            </c:spPr>
            <c:extLst xmlns:c16r2="http://schemas.microsoft.com/office/drawing/2015/06/chart">
              <c:ext xmlns:c16="http://schemas.microsoft.com/office/drawing/2014/chart" uri="{C3380CC4-5D6E-409C-BE32-E72D297353CC}">
                <c16:uniqueId val="{0000000B-F5FA-463E-AE6C-A0FEA544EC29}"/>
              </c:ext>
            </c:extLst>
          </c:dPt>
          <c:cat>
            <c:strRef>
              <c:f>Race!$B$19:$B$24</c:f>
              <c:strCache>
                <c:ptCount val="6"/>
                <c:pt idx="0">
                  <c:v>White</c:v>
                </c:pt>
                <c:pt idx="1">
                  <c:v>Black or African American</c:v>
                </c:pt>
                <c:pt idx="2">
                  <c:v>Asian</c:v>
                </c:pt>
                <c:pt idx="3">
                  <c:v>American Indian Or Alaska Native</c:v>
                </c:pt>
                <c:pt idx="4">
                  <c:v>Native Hawaiian Or Other Pacific Islander</c:v>
                </c:pt>
                <c:pt idx="5">
                  <c:v>Other or Missing</c:v>
                </c:pt>
              </c:strCache>
            </c:strRef>
          </c:cat>
          <c:val>
            <c:numRef>
              <c:f>Race!$C$19:$C$24</c:f>
              <c:numCache>
                <c:formatCode>General</c:formatCode>
                <c:ptCount val="6"/>
                <c:pt idx="0">
                  <c:v>115839</c:v>
                </c:pt>
                <c:pt idx="1">
                  <c:v>5559.833333333333</c:v>
                </c:pt>
                <c:pt idx="2">
                  <c:v>1293</c:v>
                </c:pt>
                <c:pt idx="3">
                  <c:v>76.5</c:v>
                </c:pt>
                <c:pt idx="4">
                  <c:v>297.83333333333331</c:v>
                </c:pt>
                <c:pt idx="5">
                  <c:v>8829.6666666666661</c:v>
                </c:pt>
              </c:numCache>
            </c:numRef>
          </c:val>
          <c:extLst xmlns:c16r2="http://schemas.microsoft.com/office/drawing/2015/06/chart">
            <c:ext xmlns:c16="http://schemas.microsoft.com/office/drawing/2014/chart" uri="{C3380CC4-5D6E-409C-BE32-E72D297353CC}">
              <c16:uniqueId val="{0000000C-F5FA-463E-AE6C-A0FEA544EC29}"/>
            </c:ext>
          </c:extLst>
        </c:ser>
        <c:dLbls>
          <c:showLegendKey val="0"/>
          <c:showVal val="0"/>
          <c:showCatName val="0"/>
          <c:showSerName val="0"/>
          <c:showPercent val="0"/>
          <c:showBubbleSize val="0"/>
          <c:showLeaderLines val="1"/>
        </c:dLbls>
        <c:firstSliceAng val="0"/>
      </c:pieChart>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dirty="0"/>
              <a:t>Distribution of Age of NH Residents (2013 - 2018)</a:t>
            </a:r>
          </a:p>
        </c:rich>
      </c:tx>
      <c:layout/>
      <c:overlay val="0"/>
      <c:spPr>
        <a:noFill/>
        <a:ln>
          <a:noFill/>
        </a:ln>
        <a:effectLst/>
      </c:spPr>
    </c:title>
    <c:autoTitleDeleted val="0"/>
    <c:plotArea>
      <c:layout/>
      <c:pieChart>
        <c:varyColors val="1"/>
        <c:ser>
          <c:idx val="0"/>
          <c:order val="0"/>
          <c:tx>
            <c:strRef>
              <c:f>Age!$M$16</c:f>
              <c:strCache>
                <c:ptCount val="1"/>
                <c:pt idx="0">
                  <c:v>average</c:v>
                </c:pt>
              </c:strCache>
            </c:strRef>
          </c:tx>
          <c:dPt>
            <c:idx val="0"/>
            <c:bubble3D val="0"/>
            <c:spPr>
              <a:solidFill>
                <a:schemeClr val="accent1"/>
              </a:solidFill>
              <a:ln w="19050">
                <a:solidFill>
                  <a:schemeClr val="lt1"/>
                </a:solidFill>
              </a:ln>
              <a:effectLst/>
            </c:spPr>
            <c:extLst xmlns:c16r2="http://schemas.microsoft.com/office/drawing/2015/06/chart">
              <c:ext xmlns:c16="http://schemas.microsoft.com/office/drawing/2014/chart" uri="{C3380CC4-5D6E-409C-BE32-E72D297353CC}">
                <c16:uniqueId val="{00000001-E33C-4C4E-93CA-B2E32D530B38}"/>
              </c:ext>
            </c:extLst>
          </c:dPt>
          <c:dPt>
            <c:idx val="1"/>
            <c:bubble3D val="0"/>
            <c:spPr>
              <a:solidFill>
                <a:schemeClr val="accent2"/>
              </a:solidFill>
              <a:ln w="19050">
                <a:solidFill>
                  <a:schemeClr val="lt1"/>
                </a:solidFill>
              </a:ln>
              <a:effectLst/>
            </c:spPr>
            <c:extLst xmlns:c16r2="http://schemas.microsoft.com/office/drawing/2015/06/chart">
              <c:ext xmlns:c16="http://schemas.microsoft.com/office/drawing/2014/chart" uri="{C3380CC4-5D6E-409C-BE32-E72D297353CC}">
                <c16:uniqueId val="{00000003-E33C-4C4E-93CA-B2E32D530B38}"/>
              </c:ext>
            </c:extLst>
          </c:dPt>
          <c:dPt>
            <c:idx val="2"/>
            <c:bubble3D val="0"/>
            <c:spPr>
              <a:solidFill>
                <a:schemeClr val="accent3"/>
              </a:solidFill>
              <a:ln w="19050">
                <a:solidFill>
                  <a:schemeClr val="lt1"/>
                </a:solidFill>
              </a:ln>
              <a:effectLst/>
            </c:spPr>
            <c:extLst xmlns:c16r2="http://schemas.microsoft.com/office/drawing/2015/06/chart">
              <c:ext xmlns:c16="http://schemas.microsoft.com/office/drawing/2014/chart" uri="{C3380CC4-5D6E-409C-BE32-E72D297353CC}">
                <c16:uniqueId val="{00000005-E33C-4C4E-93CA-B2E32D530B38}"/>
              </c:ext>
            </c:extLst>
          </c:dPt>
          <c:dPt>
            <c:idx val="3"/>
            <c:bubble3D val="0"/>
            <c:spPr>
              <a:solidFill>
                <a:schemeClr val="accent4"/>
              </a:solidFill>
              <a:ln w="19050">
                <a:solidFill>
                  <a:schemeClr val="lt1"/>
                </a:solidFill>
              </a:ln>
              <a:effectLst/>
            </c:spPr>
            <c:extLst xmlns:c16r2="http://schemas.microsoft.com/office/drawing/2015/06/chart">
              <c:ext xmlns:c16="http://schemas.microsoft.com/office/drawing/2014/chart" uri="{C3380CC4-5D6E-409C-BE32-E72D297353CC}">
                <c16:uniqueId val="{00000007-E33C-4C4E-93CA-B2E32D530B38}"/>
              </c:ext>
            </c:extLst>
          </c:dPt>
          <c:dPt>
            <c:idx val="4"/>
            <c:bubble3D val="0"/>
            <c:spPr>
              <a:solidFill>
                <a:schemeClr val="accent5"/>
              </a:solidFill>
              <a:ln w="19050">
                <a:solidFill>
                  <a:schemeClr val="lt1"/>
                </a:solidFill>
              </a:ln>
              <a:effectLst/>
            </c:spPr>
            <c:extLst xmlns:c16r2="http://schemas.microsoft.com/office/drawing/2015/06/chart">
              <c:ext xmlns:c16="http://schemas.microsoft.com/office/drawing/2014/chart" uri="{C3380CC4-5D6E-409C-BE32-E72D297353CC}">
                <c16:uniqueId val="{00000009-E33C-4C4E-93CA-B2E32D530B38}"/>
              </c:ext>
            </c:extLst>
          </c:dPt>
          <c:dPt>
            <c:idx val="5"/>
            <c:bubble3D val="0"/>
            <c:spPr>
              <a:solidFill>
                <a:schemeClr val="accent6"/>
              </a:solidFill>
              <a:ln w="19050">
                <a:solidFill>
                  <a:schemeClr val="lt1"/>
                </a:solidFill>
              </a:ln>
              <a:effectLst/>
            </c:spPr>
            <c:extLst xmlns:c16r2="http://schemas.microsoft.com/office/drawing/2015/06/chart">
              <c:ext xmlns:c16="http://schemas.microsoft.com/office/drawing/2014/chart" uri="{C3380CC4-5D6E-409C-BE32-E72D297353CC}">
                <c16:uniqueId val="{0000000B-E33C-4C4E-93CA-B2E32D530B38}"/>
              </c:ext>
            </c:extLst>
          </c:dPt>
          <c:dPt>
            <c:idx val="6"/>
            <c:bubble3D val="0"/>
            <c:spPr>
              <a:solidFill>
                <a:schemeClr val="accent1">
                  <a:lumMod val="60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D-E33C-4C4E-93CA-B2E32D530B38}"/>
              </c:ext>
            </c:extLst>
          </c:dPt>
          <c:cat>
            <c:strRef>
              <c:f>Age!$L$17:$L$23</c:f>
              <c:strCache>
                <c:ptCount val="7"/>
                <c:pt idx="0">
                  <c:v>&lt;50</c:v>
                </c:pt>
                <c:pt idx="1">
                  <c:v>50-59</c:v>
                </c:pt>
                <c:pt idx="2">
                  <c:v>60-69</c:v>
                </c:pt>
                <c:pt idx="3">
                  <c:v>70-79</c:v>
                </c:pt>
                <c:pt idx="4">
                  <c:v>80-89</c:v>
                </c:pt>
                <c:pt idx="5">
                  <c:v>90-99</c:v>
                </c:pt>
                <c:pt idx="6">
                  <c:v>100+</c:v>
                </c:pt>
              </c:strCache>
            </c:strRef>
          </c:cat>
          <c:val>
            <c:numRef>
              <c:f>Age!$M$17:$M$23</c:f>
              <c:numCache>
                <c:formatCode>General</c:formatCode>
                <c:ptCount val="7"/>
                <c:pt idx="0">
                  <c:v>2683.5</c:v>
                </c:pt>
                <c:pt idx="1">
                  <c:v>7134.166666666667</c:v>
                </c:pt>
                <c:pt idx="2">
                  <c:v>15605</c:v>
                </c:pt>
                <c:pt idx="3">
                  <c:v>26272.833333333332</c:v>
                </c:pt>
                <c:pt idx="4">
                  <c:v>42083.666666666664</c:v>
                </c:pt>
                <c:pt idx="5">
                  <c:v>24910.833333333332</c:v>
                </c:pt>
                <c:pt idx="6">
                  <c:v>1330.1666666666667</c:v>
                </c:pt>
              </c:numCache>
            </c:numRef>
          </c:val>
          <c:extLst xmlns:c16r2="http://schemas.microsoft.com/office/drawing/2015/06/chart">
            <c:ext xmlns:c16="http://schemas.microsoft.com/office/drawing/2014/chart" uri="{C3380CC4-5D6E-409C-BE32-E72D297353CC}">
              <c16:uniqueId val="{0000000E-E33C-4C4E-93CA-B2E32D530B38}"/>
            </c:ext>
          </c:extLst>
        </c:ser>
        <c:dLbls>
          <c:showLegendKey val="0"/>
          <c:showVal val="0"/>
          <c:showCatName val="0"/>
          <c:showSerName val="0"/>
          <c:showPercent val="0"/>
          <c:showBubbleSize val="0"/>
          <c:showLeaderLines val="1"/>
        </c:dLbls>
        <c:firstSliceAng val="0"/>
      </c:pieChart>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400" b="0" i="0" u="none" strike="noStrike" baseline="0" dirty="0">
                <a:effectLst/>
              </a:rPr>
              <a:t>Distribution of</a:t>
            </a:r>
            <a:r>
              <a:rPr lang="en-US" dirty="0"/>
              <a:t> Gender </a:t>
            </a:r>
            <a:r>
              <a:rPr lang="en-US" sz="1400" b="0" i="0" u="none" strike="noStrike" baseline="0" dirty="0">
                <a:effectLst/>
              </a:rPr>
              <a:t>of NH Residents (2013 - 2018)</a:t>
            </a:r>
            <a:endParaRPr lang="en-US" dirty="0"/>
          </a:p>
        </c:rich>
      </c:tx>
      <c:layout/>
      <c:overlay val="0"/>
      <c:spPr>
        <a:noFill/>
        <a:ln>
          <a:noFill/>
        </a:ln>
        <a:effectLst/>
      </c:spPr>
    </c:title>
    <c:autoTitleDeleted val="0"/>
    <c:plotArea>
      <c:layout/>
      <c:pieChart>
        <c:varyColors val="1"/>
        <c:ser>
          <c:idx val="0"/>
          <c:order val="0"/>
          <c:tx>
            <c:strRef>
              <c:f>Gender!$O$7</c:f>
              <c:strCache>
                <c:ptCount val="1"/>
                <c:pt idx="0">
                  <c:v>Average Gender</c:v>
                </c:pt>
              </c:strCache>
            </c:strRef>
          </c:tx>
          <c:dPt>
            <c:idx val="0"/>
            <c:bubble3D val="0"/>
            <c:spPr>
              <a:solidFill>
                <a:schemeClr val="accent1"/>
              </a:solidFill>
              <a:ln w="19050">
                <a:solidFill>
                  <a:schemeClr val="lt1"/>
                </a:solidFill>
              </a:ln>
              <a:effectLst/>
            </c:spPr>
            <c:extLst xmlns:c16r2="http://schemas.microsoft.com/office/drawing/2015/06/chart">
              <c:ext xmlns:c16="http://schemas.microsoft.com/office/drawing/2014/chart" uri="{C3380CC4-5D6E-409C-BE32-E72D297353CC}">
                <c16:uniqueId val="{00000001-F76D-40FD-AFF3-0A50C64657FD}"/>
              </c:ext>
            </c:extLst>
          </c:dPt>
          <c:dPt>
            <c:idx val="1"/>
            <c:bubble3D val="0"/>
            <c:spPr>
              <a:solidFill>
                <a:schemeClr val="accent2"/>
              </a:solidFill>
              <a:ln w="19050">
                <a:solidFill>
                  <a:schemeClr val="lt1"/>
                </a:solidFill>
              </a:ln>
              <a:effectLst/>
            </c:spPr>
            <c:extLst xmlns:c16r2="http://schemas.microsoft.com/office/drawing/2015/06/chart">
              <c:ext xmlns:c16="http://schemas.microsoft.com/office/drawing/2014/chart" uri="{C3380CC4-5D6E-409C-BE32-E72D297353CC}">
                <c16:uniqueId val="{00000003-F76D-40FD-AFF3-0A50C64657FD}"/>
              </c:ext>
            </c:extLst>
          </c:dPt>
          <c:dLbls>
            <c:dLbl>
              <c:idx val="0"/>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bg1"/>
                      </a:solidFill>
                      <a:latin typeface="+mn-lt"/>
                      <a:ea typeface="+mn-ea"/>
                      <a:cs typeface="+mn-cs"/>
                    </a:defRPr>
                  </a:pPr>
                  <a:endParaRPr lang="en-US"/>
                </a:p>
              </c:txPr>
              <c:dLblPos val="ctr"/>
              <c:showLegendKey val="0"/>
              <c:showVal val="0"/>
              <c:showCatName val="0"/>
              <c:showSerName val="0"/>
              <c:showPercent val="1"/>
              <c:showBubbleSize val="0"/>
            </c:dLbl>
            <c:dLbl>
              <c:idx val="1"/>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bg1"/>
                      </a:solidFill>
                      <a:latin typeface="+mn-lt"/>
                      <a:ea typeface="+mn-ea"/>
                      <a:cs typeface="+mn-cs"/>
                    </a:defRPr>
                  </a:pPr>
                  <a:endParaRPr lang="en-US"/>
                </a:p>
              </c:txPr>
              <c:dLblPos val="ctr"/>
              <c:showLegendKey val="0"/>
              <c:showVal val="0"/>
              <c:showCatName val="0"/>
              <c:showSerName val="0"/>
              <c:showPercent val="1"/>
              <c:showBubbleSize val="0"/>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ct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xmlns:c16r2="http://schemas.microsoft.com/office/drawing/2015/06/chart">
              <c:ext xmlns:c15="http://schemas.microsoft.com/office/drawing/2012/chart" uri="{CE6537A1-D6FC-4f65-9D91-7224C49458BB}"/>
            </c:extLst>
          </c:dLbls>
          <c:cat>
            <c:strRef>
              <c:f>Gender!$N$8:$N$9</c:f>
              <c:strCache>
                <c:ptCount val="2"/>
                <c:pt idx="0">
                  <c:v>Male</c:v>
                </c:pt>
                <c:pt idx="1">
                  <c:v>Female</c:v>
                </c:pt>
              </c:strCache>
            </c:strRef>
          </c:cat>
          <c:val>
            <c:numRef>
              <c:f>Gender!$O$8:$O$9</c:f>
              <c:numCache>
                <c:formatCode>General</c:formatCode>
                <c:ptCount val="2"/>
                <c:pt idx="0">
                  <c:v>45895.833333333336</c:v>
                </c:pt>
                <c:pt idx="1">
                  <c:v>69124</c:v>
                </c:pt>
              </c:numCache>
            </c:numRef>
          </c:val>
          <c:extLst xmlns:c16r2="http://schemas.microsoft.com/office/drawing/2015/06/chart">
            <c:ext xmlns:c16="http://schemas.microsoft.com/office/drawing/2014/chart" uri="{C3380CC4-5D6E-409C-BE32-E72D297353CC}">
              <c16:uniqueId val="{00000004-F76D-40FD-AFF3-0A50C64657FD}"/>
            </c:ext>
          </c:extLst>
        </c:ser>
        <c:dLbls>
          <c:showLegendKey val="0"/>
          <c:showVal val="0"/>
          <c:showCatName val="0"/>
          <c:showSerName val="0"/>
          <c:showPercent val="0"/>
          <c:showBubbleSize val="0"/>
          <c:showLeaderLines val="1"/>
        </c:dLbls>
        <c:firstSliceAng val="0"/>
      </c:pieChart>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400" b="0" i="0" u="none" strike="noStrike" kern="1200" spc="0" baseline="0">
                <a:solidFill>
                  <a:sysClr val="windowText" lastClr="000000">
                    <a:lumMod val="65000"/>
                    <a:lumOff val="35000"/>
                  </a:sysClr>
                </a:solidFill>
                <a:latin typeface="+mn-lt"/>
                <a:ea typeface="+mn-ea"/>
                <a:cs typeface="+mn-cs"/>
              </a:defRPr>
            </a:pPr>
            <a:r>
              <a:rPr lang="en-US" sz="1400" b="0" i="0" u="none" strike="noStrike" baseline="0" dirty="0">
                <a:effectLst/>
              </a:rPr>
              <a:t>Distribution of </a:t>
            </a:r>
            <a:r>
              <a:rPr lang="en-US" sz="1400" b="0" i="0" baseline="0" dirty="0">
                <a:effectLst/>
              </a:rPr>
              <a:t>Race of NH Residents (2013 - 2018)</a:t>
            </a:r>
            <a:endParaRPr lang="en-US" sz="1400" dirty="0">
              <a:effectLst/>
            </a:endParaRPr>
          </a:p>
        </c:rich>
      </c:tx>
      <c:layout/>
      <c:overlay val="0"/>
      <c:spPr>
        <a:noFill/>
        <a:ln>
          <a:noFill/>
        </a:ln>
        <a:effectLst/>
      </c:spPr>
    </c:title>
    <c:autoTitleDeleted val="0"/>
    <c:plotArea>
      <c:layout/>
      <c:pieChart>
        <c:varyColors val="1"/>
        <c:ser>
          <c:idx val="0"/>
          <c:order val="0"/>
          <c:tx>
            <c:strRef>
              <c:f>Race!$C$18</c:f>
              <c:strCache>
                <c:ptCount val="1"/>
                <c:pt idx="0">
                  <c:v>Average</c:v>
                </c:pt>
              </c:strCache>
            </c:strRef>
          </c:tx>
          <c:dPt>
            <c:idx val="0"/>
            <c:bubble3D val="0"/>
            <c:spPr>
              <a:solidFill>
                <a:schemeClr val="accent1"/>
              </a:solidFill>
              <a:ln w="19050">
                <a:solidFill>
                  <a:schemeClr val="lt1"/>
                </a:solidFill>
              </a:ln>
              <a:effectLst/>
            </c:spPr>
            <c:extLst xmlns:c16r2="http://schemas.microsoft.com/office/drawing/2015/06/chart">
              <c:ext xmlns:c16="http://schemas.microsoft.com/office/drawing/2014/chart" uri="{C3380CC4-5D6E-409C-BE32-E72D297353CC}">
                <c16:uniqueId val="{00000001-F5FA-463E-AE6C-A0FEA544EC29}"/>
              </c:ext>
            </c:extLst>
          </c:dPt>
          <c:dPt>
            <c:idx val="1"/>
            <c:bubble3D val="0"/>
            <c:spPr>
              <a:solidFill>
                <a:schemeClr val="accent2"/>
              </a:solidFill>
              <a:ln w="19050">
                <a:solidFill>
                  <a:schemeClr val="lt1"/>
                </a:solidFill>
              </a:ln>
              <a:effectLst/>
            </c:spPr>
            <c:extLst xmlns:c16r2="http://schemas.microsoft.com/office/drawing/2015/06/chart">
              <c:ext xmlns:c16="http://schemas.microsoft.com/office/drawing/2014/chart" uri="{C3380CC4-5D6E-409C-BE32-E72D297353CC}">
                <c16:uniqueId val="{00000003-F5FA-463E-AE6C-A0FEA544EC29}"/>
              </c:ext>
            </c:extLst>
          </c:dPt>
          <c:dPt>
            <c:idx val="2"/>
            <c:bubble3D val="0"/>
            <c:spPr>
              <a:solidFill>
                <a:schemeClr val="accent3"/>
              </a:solidFill>
              <a:ln w="19050">
                <a:solidFill>
                  <a:schemeClr val="lt1"/>
                </a:solidFill>
              </a:ln>
              <a:effectLst/>
            </c:spPr>
            <c:extLst xmlns:c16r2="http://schemas.microsoft.com/office/drawing/2015/06/chart">
              <c:ext xmlns:c16="http://schemas.microsoft.com/office/drawing/2014/chart" uri="{C3380CC4-5D6E-409C-BE32-E72D297353CC}">
                <c16:uniqueId val="{00000005-F5FA-463E-AE6C-A0FEA544EC29}"/>
              </c:ext>
            </c:extLst>
          </c:dPt>
          <c:dPt>
            <c:idx val="3"/>
            <c:bubble3D val="0"/>
            <c:spPr>
              <a:solidFill>
                <a:schemeClr val="accent4"/>
              </a:solidFill>
              <a:ln w="19050">
                <a:solidFill>
                  <a:schemeClr val="lt1"/>
                </a:solidFill>
              </a:ln>
              <a:effectLst/>
            </c:spPr>
            <c:extLst xmlns:c16r2="http://schemas.microsoft.com/office/drawing/2015/06/chart">
              <c:ext xmlns:c16="http://schemas.microsoft.com/office/drawing/2014/chart" uri="{C3380CC4-5D6E-409C-BE32-E72D297353CC}">
                <c16:uniqueId val="{00000007-F5FA-463E-AE6C-A0FEA544EC29}"/>
              </c:ext>
            </c:extLst>
          </c:dPt>
          <c:dPt>
            <c:idx val="4"/>
            <c:bubble3D val="0"/>
            <c:spPr>
              <a:solidFill>
                <a:schemeClr val="accent5"/>
              </a:solidFill>
              <a:ln w="19050">
                <a:solidFill>
                  <a:schemeClr val="lt1"/>
                </a:solidFill>
              </a:ln>
              <a:effectLst/>
            </c:spPr>
            <c:extLst xmlns:c16r2="http://schemas.microsoft.com/office/drawing/2015/06/chart">
              <c:ext xmlns:c16="http://schemas.microsoft.com/office/drawing/2014/chart" uri="{C3380CC4-5D6E-409C-BE32-E72D297353CC}">
                <c16:uniqueId val="{00000009-F5FA-463E-AE6C-A0FEA544EC29}"/>
              </c:ext>
            </c:extLst>
          </c:dPt>
          <c:dPt>
            <c:idx val="5"/>
            <c:bubble3D val="0"/>
            <c:spPr>
              <a:solidFill>
                <a:schemeClr val="accent6"/>
              </a:solidFill>
              <a:ln w="19050">
                <a:solidFill>
                  <a:schemeClr val="lt1"/>
                </a:solidFill>
              </a:ln>
              <a:effectLst/>
            </c:spPr>
            <c:extLst xmlns:c16r2="http://schemas.microsoft.com/office/drawing/2015/06/chart">
              <c:ext xmlns:c16="http://schemas.microsoft.com/office/drawing/2014/chart" uri="{C3380CC4-5D6E-409C-BE32-E72D297353CC}">
                <c16:uniqueId val="{0000000B-F5FA-463E-AE6C-A0FEA544EC29}"/>
              </c:ext>
            </c:extLst>
          </c:dPt>
          <c:cat>
            <c:strRef>
              <c:f>Race!$B$19:$B$24</c:f>
              <c:strCache>
                <c:ptCount val="6"/>
                <c:pt idx="0">
                  <c:v>White</c:v>
                </c:pt>
                <c:pt idx="1">
                  <c:v>Black or African American</c:v>
                </c:pt>
                <c:pt idx="2">
                  <c:v>Asian</c:v>
                </c:pt>
                <c:pt idx="3">
                  <c:v>American Indian Or Alaska Native</c:v>
                </c:pt>
                <c:pt idx="4">
                  <c:v>Native Hawaiian Or Other Pacific Islander</c:v>
                </c:pt>
                <c:pt idx="5">
                  <c:v>Other or Missing</c:v>
                </c:pt>
              </c:strCache>
            </c:strRef>
          </c:cat>
          <c:val>
            <c:numRef>
              <c:f>Race!$C$19:$C$24</c:f>
              <c:numCache>
                <c:formatCode>General</c:formatCode>
                <c:ptCount val="6"/>
                <c:pt idx="0">
                  <c:v>115839</c:v>
                </c:pt>
                <c:pt idx="1">
                  <c:v>5559.833333333333</c:v>
                </c:pt>
                <c:pt idx="2">
                  <c:v>1293</c:v>
                </c:pt>
                <c:pt idx="3">
                  <c:v>76.5</c:v>
                </c:pt>
                <c:pt idx="4">
                  <c:v>297.83333333333331</c:v>
                </c:pt>
                <c:pt idx="5">
                  <c:v>8829.6666666666661</c:v>
                </c:pt>
              </c:numCache>
            </c:numRef>
          </c:val>
          <c:extLst xmlns:c16r2="http://schemas.microsoft.com/office/drawing/2015/06/chart">
            <c:ext xmlns:c16="http://schemas.microsoft.com/office/drawing/2014/chart" uri="{C3380CC4-5D6E-409C-BE32-E72D297353CC}">
              <c16:uniqueId val="{0000000C-F5FA-463E-AE6C-A0FEA544EC29}"/>
            </c:ext>
          </c:extLst>
        </c:ser>
        <c:dLbls>
          <c:showLegendKey val="0"/>
          <c:showVal val="0"/>
          <c:showCatName val="0"/>
          <c:showSerName val="0"/>
          <c:showPercent val="0"/>
          <c:showBubbleSize val="0"/>
          <c:showLeaderLines val="1"/>
        </c:dLbls>
        <c:firstSliceAng val="0"/>
      </c:pieChart>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A1E4C40B-18FF-4939-BFF4-14938430AAB7}" type="datetimeFigureOut">
              <a:rPr lang="en-US" smtClean="0"/>
              <a:t>4/26/2019</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CA7518FA-F4B3-440D-9C9C-27C1360EA25C}" type="slidenum">
              <a:rPr lang="en-US" smtClean="0"/>
              <a:t>‹#›</a:t>
            </a:fld>
            <a:endParaRPr lang="en-US"/>
          </a:p>
        </p:txBody>
      </p:sp>
    </p:spTree>
    <p:extLst>
      <p:ext uri="{BB962C8B-B14F-4D97-AF65-F5344CB8AC3E}">
        <p14:creationId xmlns:p14="http://schemas.microsoft.com/office/powerpoint/2010/main" val="25682583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5A6C4BF5-E566-BD4E-BF84-8EF979555B2D}" type="datetimeFigureOut">
              <a:rPr lang="en-US" smtClean="0"/>
              <a:t>4/26/2019</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D34CBBDB-52D0-FE4C-8729-D7393D454E10}" type="slidenum">
              <a:rPr lang="en-US" smtClean="0"/>
              <a:t>‹#›</a:t>
            </a:fld>
            <a:endParaRPr lang="en-US"/>
          </a:p>
        </p:txBody>
      </p:sp>
    </p:spTree>
    <p:extLst>
      <p:ext uri="{BB962C8B-B14F-4D97-AF65-F5344CB8AC3E}">
        <p14:creationId xmlns:p14="http://schemas.microsoft.com/office/powerpoint/2010/main" val="1613369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34CBBDB-52D0-FE4C-8729-D7393D454E10}" type="slidenum">
              <a:rPr lang="en-US" smtClean="0"/>
              <a:t>1</a:t>
            </a:fld>
            <a:endParaRPr lang="en-US"/>
          </a:p>
        </p:txBody>
      </p:sp>
    </p:spTree>
    <p:extLst>
      <p:ext uri="{BB962C8B-B14F-4D97-AF65-F5344CB8AC3E}">
        <p14:creationId xmlns:p14="http://schemas.microsoft.com/office/powerpoint/2010/main" val="262884926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D34CBBDB-52D0-FE4C-8729-D7393D454E10}" type="slidenum">
              <a:rPr lang="en-US" smtClean="0"/>
              <a:t>10</a:t>
            </a:fld>
            <a:endParaRPr lang="en-US"/>
          </a:p>
        </p:txBody>
      </p:sp>
    </p:spTree>
    <p:extLst>
      <p:ext uri="{BB962C8B-B14F-4D97-AF65-F5344CB8AC3E}">
        <p14:creationId xmlns:p14="http://schemas.microsoft.com/office/powerpoint/2010/main" val="424410868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34CBBDB-52D0-FE4C-8729-D7393D454E10}" type="slidenum">
              <a:rPr lang="en-US" smtClean="0"/>
              <a:t>11</a:t>
            </a:fld>
            <a:endParaRPr lang="en-US"/>
          </a:p>
        </p:txBody>
      </p:sp>
    </p:spTree>
    <p:extLst>
      <p:ext uri="{BB962C8B-B14F-4D97-AF65-F5344CB8AC3E}">
        <p14:creationId xmlns:p14="http://schemas.microsoft.com/office/powerpoint/2010/main" val="266527658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34CBBDB-52D0-FE4C-8729-D7393D454E10}" type="slidenum">
              <a:rPr lang="en-US" smtClean="0"/>
              <a:t>12</a:t>
            </a:fld>
            <a:endParaRPr lang="en-US"/>
          </a:p>
        </p:txBody>
      </p:sp>
    </p:spTree>
    <p:extLst>
      <p:ext uri="{BB962C8B-B14F-4D97-AF65-F5344CB8AC3E}">
        <p14:creationId xmlns:p14="http://schemas.microsoft.com/office/powerpoint/2010/main" val="175177361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34CBBDB-52D0-FE4C-8729-D7393D454E10}" type="slidenum">
              <a:rPr lang="en-US" smtClean="0"/>
              <a:t>13</a:t>
            </a:fld>
            <a:endParaRPr lang="en-US"/>
          </a:p>
        </p:txBody>
      </p:sp>
    </p:spTree>
    <p:extLst>
      <p:ext uri="{BB962C8B-B14F-4D97-AF65-F5344CB8AC3E}">
        <p14:creationId xmlns:p14="http://schemas.microsoft.com/office/powerpoint/2010/main" val="164878927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34CBBDB-52D0-FE4C-8729-D7393D454E10}" type="slidenum">
              <a:rPr lang="en-US" smtClean="0"/>
              <a:t>14</a:t>
            </a:fld>
            <a:endParaRPr lang="en-US"/>
          </a:p>
        </p:txBody>
      </p:sp>
    </p:spTree>
    <p:extLst>
      <p:ext uri="{BB962C8B-B14F-4D97-AF65-F5344CB8AC3E}">
        <p14:creationId xmlns:p14="http://schemas.microsoft.com/office/powerpoint/2010/main" val="391029170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34CBBDB-52D0-FE4C-8729-D7393D454E10}" type="slidenum">
              <a:rPr lang="en-US" smtClean="0"/>
              <a:t>15</a:t>
            </a:fld>
            <a:endParaRPr lang="en-US"/>
          </a:p>
        </p:txBody>
      </p:sp>
    </p:spTree>
    <p:extLst>
      <p:ext uri="{BB962C8B-B14F-4D97-AF65-F5344CB8AC3E}">
        <p14:creationId xmlns:p14="http://schemas.microsoft.com/office/powerpoint/2010/main" val="174390134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D34CBBDB-52D0-FE4C-8729-D7393D454E10}" type="slidenum">
              <a:rPr lang="en-US" smtClean="0"/>
              <a:t>16</a:t>
            </a:fld>
            <a:endParaRPr lang="en-US"/>
          </a:p>
        </p:txBody>
      </p:sp>
    </p:spTree>
    <p:extLst>
      <p:ext uri="{BB962C8B-B14F-4D97-AF65-F5344CB8AC3E}">
        <p14:creationId xmlns:p14="http://schemas.microsoft.com/office/powerpoint/2010/main" val="201583366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34CBBDB-52D0-FE4C-8729-D7393D454E10}" type="slidenum">
              <a:rPr lang="en-US" smtClean="0"/>
              <a:t>17</a:t>
            </a:fld>
            <a:endParaRPr lang="en-US"/>
          </a:p>
        </p:txBody>
      </p:sp>
    </p:spTree>
    <p:extLst>
      <p:ext uri="{BB962C8B-B14F-4D97-AF65-F5344CB8AC3E}">
        <p14:creationId xmlns:p14="http://schemas.microsoft.com/office/powerpoint/2010/main" val="27312753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34CBBDB-52D0-FE4C-8729-D7393D454E10}" type="slidenum">
              <a:rPr lang="en-US" smtClean="0"/>
              <a:t>18</a:t>
            </a:fld>
            <a:endParaRPr lang="en-US"/>
          </a:p>
        </p:txBody>
      </p:sp>
    </p:spTree>
    <p:extLst>
      <p:ext uri="{BB962C8B-B14F-4D97-AF65-F5344CB8AC3E}">
        <p14:creationId xmlns:p14="http://schemas.microsoft.com/office/powerpoint/2010/main" val="105923548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34CBBDB-52D0-FE4C-8729-D7393D454E10}" type="slidenum">
              <a:rPr lang="en-US" smtClean="0"/>
              <a:t>19</a:t>
            </a:fld>
            <a:endParaRPr lang="en-US"/>
          </a:p>
        </p:txBody>
      </p:sp>
    </p:spTree>
    <p:extLst>
      <p:ext uri="{BB962C8B-B14F-4D97-AF65-F5344CB8AC3E}">
        <p14:creationId xmlns:p14="http://schemas.microsoft.com/office/powerpoint/2010/main" val="16458290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34CBBDB-52D0-FE4C-8729-D7393D454E10}" type="slidenum">
              <a:rPr lang="en-US" smtClean="0"/>
              <a:t>2</a:t>
            </a:fld>
            <a:endParaRPr lang="en-US"/>
          </a:p>
        </p:txBody>
      </p:sp>
    </p:spTree>
    <p:extLst>
      <p:ext uri="{BB962C8B-B14F-4D97-AF65-F5344CB8AC3E}">
        <p14:creationId xmlns:p14="http://schemas.microsoft.com/office/powerpoint/2010/main" val="399468635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34CBBDB-52D0-FE4C-8729-D7393D454E10}" type="slidenum">
              <a:rPr lang="en-US" smtClean="0"/>
              <a:t>20</a:t>
            </a:fld>
            <a:endParaRPr lang="en-US"/>
          </a:p>
        </p:txBody>
      </p:sp>
    </p:spTree>
    <p:extLst>
      <p:ext uri="{BB962C8B-B14F-4D97-AF65-F5344CB8AC3E}">
        <p14:creationId xmlns:p14="http://schemas.microsoft.com/office/powerpoint/2010/main" val="372607259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34CBBDB-52D0-FE4C-8729-D7393D454E10}" type="slidenum">
              <a:rPr lang="en-US" smtClean="0"/>
              <a:t>21</a:t>
            </a:fld>
            <a:endParaRPr lang="en-US"/>
          </a:p>
        </p:txBody>
      </p:sp>
    </p:spTree>
    <p:extLst>
      <p:ext uri="{BB962C8B-B14F-4D97-AF65-F5344CB8AC3E}">
        <p14:creationId xmlns:p14="http://schemas.microsoft.com/office/powerpoint/2010/main" val="337819557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34CBBDB-52D0-FE4C-8729-D7393D454E10}" type="slidenum">
              <a:rPr lang="en-US" smtClean="0"/>
              <a:t>22</a:t>
            </a:fld>
            <a:endParaRPr lang="en-US"/>
          </a:p>
        </p:txBody>
      </p:sp>
    </p:spTree>
    <p:extLst>
      <p:ext uri="{BB962C8B-B14F-4D97-AF65-F5344CB8AC3E}">
        <p14:creationId xmlns:p14="http://schemas.microsoft.com/office/powerpoint/2010/main" val="314022994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34CBBDB-52D0-FE4C-8729-D7393D454E10}" type="slidenum">
              <a:rPr lang="en-US" smtClean="0"/>
              <a:t>23</a:t>
            </a:fld>
            <a:endParaRPr lang="en-US"/>
          </a:p>
        </p:txBody>
      </p:sp>
    </p:spTree>
    <p:extLst>
      <p:ext uri="{BB962C8B-B14F-4D97-AF65-F5344CB8AC3E}">
        <p14:creationId xmlns:p14="http://schemas.microsoft.com/office/powerpoint/2010/main" val="95659053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34CBBDB-52D0-FE4C-8729-D7393D454E10}" type="slidenum">
              <a:rPr lang="en-US" smtClean="0"/>
              <a:t>24</a:t>
            </a:fld>
            <a:endParaRPr lang="en-US"/>
          </a:p>
        </p:txBody>
      </p:sp>
    </p:spTree>
    <p:extLst>
      <p:ext uri="{BB962C8B-B14F-4D97-AF65-F5344CB8AC3E}">
        <p14:creationId xmlns:p14="http://schemas.microsoft.com/office/powerpoint/2010/main" val="31017304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34CBBDB-52D0-FE4C-8729-D7393D454E10}" type="slidenum">
              <a:rPr lang="en-US" smtClean="0"/>
              <a:t>3</a:t>
            </a:fld>
            <a:endParaRPr lang="en-US"/>
          </a:p>
        </p:txBody>
      </p:sp>
    </p:spTree>
    <p:extLst>
      <p:ext uri="{BB962C8B-B14F-4D97-AF65-F5344CB8AC3E}">
        <p14:creationId xmlns:p14="http://schemas.microsoft.com/office/powerpoint/2010/main" val="41377024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US" dirty="0">
              <a:solidFill>
                <a:srgbClr val="00B050"/>
              </a:solidFill>
            </a:endParaRPr>
          </a:p>
        </p:txBody>
      </p:sp>
      <p:sp>
        <p:nvSpPr>
          <p:cNvPr id="4" name="Slide Number Placeholder 3"/>
          <p:cNvSpPr>
            <a:spLocks noGrp="1"/>
          </p:cNvSpPr>
          <p:nvPr>
            <p:ph type="sldNum" sz="quarter" idx="10"/>
          </p:nvPr>
        </p:nvSpPr>
        <p:spPr/>
        <p:txBody>
          <a:bodyPr/>
          <a:lstStyle/>
          <a:p>
            <a:fld id="{D34CBBDB-52D0-FE4C-8729-D7393D454E10}" type="slidenum">
              <a:rPr lang="en-US" smtClean="0"/>
              <a:t>4</a:t>
            </a:fld>
            <a:endParaRPr lang="en-US"/>
          </a:p>
        </p:txBody>
      </p:sp>
    </p:spTree>
    <p:extLst>
      <p:ext uri="{BB962C8B-B14F-4D97-AF65-F5344CB8AC3E}">
        <p14:creationId xmlns:p14="http://schemas.microsoft.com/office/powerpoint/2010/main" val="34481411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34CBBDB-52D0-FE4C-8729-D7393D454E10}" type="slidenum">
              <a:rPr lang="en-US" smtClean="0"/>
              <a:t>5</a:t>
            </a:fld>
            <a:endParaRPr lang="en-US"/>
          </a:p>
        </p:txBody>
      </p:sp>
    </p:spTree>
    <p:extLst>
      <p:ext uri="{BB962C8B-B14F-4D97-AF65-F5344CB8AC3E}">
        <p14:creationId xmlns:p14="http://schemas.microsoft.com/office/powerpoint/2010/main" val="28694385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34CBBDB-52D0-FE4C-8729-D7393D454E10}" type="slidenum">
              <a:rPr lang="en-US" smtClean="0"/>
              <a:t>6</a:t>
            </a:fld>
            <a:endParaRPr lang="en-US"/>
          </a:p>
        </p:txBody>
      </p:sp>
    </p:spTree>
    <p:extLst>
      <p:ext uri="{BB962C8B-B14F-4D97-AF65-F5344CB8AC3E}">
        <p14:creationId xmlns:p14="http://schemas.microsoft.com/office/powerpoint/2010/main" val="13078795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34CBBDB-52D0-FE4C-8729-D7393D454E10}" type="slidenum">
              <a:rPr lang="en-US" smtClean="0"/>
              <a:t>7</a:t>
            </a:fld>
            <a:endParaRPr lang="en-US"/>
          </a:p>
        </p:txBody>
      </p:sp>
    </p:spTree>
    <p:extLst>
      <p:ext uri="{BB962C8B-B14F-4D97-AF65-F5344CB8AC3E}">
        <p14:creationId xmlns:p14="http://schemas.microsoft.com/office/powerpoint/2010/main" val="20470301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34CBBDB-52D0-FE4C-8729-D7393D454E10}" type="slidenum">
              <a:rPr lang="en-US" smtClean="0"/>
              <a:t>8</a:t>
            </a:fld>
            <a:endParaRPr lang="en-US"/>
          </a:p>
        </p:txBody>
      </p:sp>
    </p:spTree>
    <p:extLst>
      <p:ext uri="{BB962C8B-B14F-4D97-AF65-F5344CB8AC3E}">
        <p14:creationId xmlns:p14="http://schemas.microsoft.com/office/powerpoint/2010/main" val="394081609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D34CBBDB-52D0-FE4C-8729-D7393D454E10}" type="slidenum">
              <a:rPr lang="en-US" smtClean="0"/>
              <a:t>9</a:t>
            </a:fld>
            <a:endParaRPr lang="en-US"/>
          </a:p>
        </p:txBody>
      </p:sp>
    </p:spTree>
    <p:extLst>
      <p:ext uri="{BB962C8B-B14F-4D97-AF65-F5344CB8AC3E}">
        <p14:creationId xmlns:p14="http://schemas.microsoft.com/office/powerpoint/2010/main" val="32537173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5.png"/><Relationship Id="rId4" Type="http://schemas.openxmlformats.org/officeDocument/2006/relationships/image" Target="../media/image4.png"/></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rgbClr val="4376BB"/>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785144" y="2130425"/>
            <a:ext cx="8492455" cy="1470025"/>
          </a:xfrm>
        </p:spPr>
        <p:txBody>
          <a:bodyPr/>
          <a:lstStyle>
            <a:lvl1pPr algn="ctr">
              <a:defRPr/>
            </a:lvl1pPr>
          </a:lstStyle>
          <a:p>
            <a:r>
              <a:rPr lang="en-US" dirty="0"/>
              <a:t>Click to edit Master title style</a:t>
            </a:r>
          </a:p>
        </p:txBody>
      </p:sp>
      <p:sp>
        <p:nvSpPr>
          <p:cNvPr id="7" name="Rectangle 6">
            <a:extLst>
              <a:ext uri="{FF2B5EF4-FFF2-40B4-BE49-F238E27FC236}">
                <a16:creationId xmlns:a16="http://schemas.microsoft.com/office/drawing/2014/main" xmlns="" id="{4CC38585-9175-5F41-B983-E626A8B41D81}"/>
              </a:ext>
            </a:extLst>
          </p:cNvPr>
          <p:cNvSpPr/>
          <p:nvPr userDrawn="1"/>
        </p:nvSpPr>
        <p:spPr>
          <a:xfrm>
            <a:off x="0" y="0"/>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xmlns="" id="{A57BF16A-46A2-2C4D-B679-429BA6325698}"/>
              </a:ext>
            </a:extLst>
          </p:cNvPr>
          <p:cNvSpPr txBox="1"/>
          <p:nvPr userDrawn="1"/>
        </p:nvSpPr>
        <p:spPr>
          <a:xfrm>
            <a:off x="1768625" y="173753"/>
            <a:ext cx="10423375" cy="646331"/>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3600" b="1" i="0" u="none" strike="noStrike" kern="0" cap="none" spc="0" normalizeH="0" baseline="0" noProof="0" dirty="0">
                <a:ln w="12700">
                  <a:solidFill>
                    <a:schemeClr val="tx1"/>
                  </a:solidFill>
                  <a:prstDash val="solid"/>
                </a:ln>
                <a:solidFill>
                  <a:srgbClr val="FFFFFF"/>
                </a:solidFill>
                <a:effectLst/>
                <a:uLnTx/>
                <a:uFillTx/>
              </a:rPr>
              <a:t>  Massachusetts Department of Public Health</a:t>
            </a:r>
          </a:p>
        </p:txBody>
      </p:sp>
      <p:pic>
        <p:nvPicPr>
          <p:cNvPr id="9" name="Picture 8">
            <a:extLst>
              <a:ext uri="{FF2B5EF4-FFF2-40B4-BE49-F238E27FC236}">
                <a16:creationId xmlns:a16="http://schemas.microsoft.com/office/drawing/2014/main" xmlns="" id="{B9E6C06E-03B8-7949-8144-A02BF1F0C7F8}"/>
              </a:ext>
            </a:extLst>
          </p:cNvPr>
          <p:cNvPicPr>
            <a:picLocks noChangeAspect="1"/>
          </p:cNvPicPr>
          <p:nvPr userDrawn="1"/>
        </p:nvPicPr>
        <p:blipFill>
          <a:blip r:embed="rId2"/>
          <a:stretch>
            <a:fillRect/>
          </a:stretch>
        </p:blipFill>
        <p:spPr>
          <a:xfrm>
            <a:off x="703511" y="0"/>
            <a:ext cx="1185447" cy="2487495"/>
          </a:xfrm>
          <a:prstGeom prst="rect">
            <a:avLst/>
          </a:prstGeom>
          <a:solidFill>
            <a:schemeClr val="bg1"/>
          </a:solidFill>
        </p:spPr>
      </p:pic>
    </p:spTree>
    <p:extLst>
      <p:ext uri="{BB962C8B-B14F-4D97-AF65-F5344CB8AC3E}">
        <p14:creationId xmlns:p14="http://schemas.microsoft.com/office/powerpoint/2010/main" val="39767537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a:extLst>
              <a:ext uri="{FF2B5EF4-FFF2-40B4-BE49-F238E27FC236}">
                <a16:creationId xmlns:a16="http://schemas.microsoft.com/office/drawing/2014/main" xmlns="" id="{5AFA3409-650A-E04D-9C6C-C839AFCA4D9A}"/>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8" name="Footer Placeholder 3">
            <a:extLst>
              <a:ext uri="{FF2B5EF4-FFF2-40B4-BE49-F238E27FC236}">
                <a16:creationId xmlns:a16="http://schemas.microsoft.com/office/drawing/2014/main" xmlns=""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a:t>
            </a:r>
            <a:r>
              <a:rPr lang="en-US" dirty="0" err="1">
                <a:solidFill>
                  <a:srgbClr val="464646">
                    <a:lumMod val="40000"/>
                    <a:lumOff val="60000"/>
                  </a:srgbClr>
                </a:solidFill>
              </a:rPr>
              <a:t>mass.gov</a:t>
            </a:r>
            <a:r>
              <a:rPr lang="en-US" dirty="0">
                <a:solidFill>
                  <a:srgbClr val="464646">
                    <a:lumMod val="40000"/>
                    <a:lumOff val="60000"/>
                  </a:srgbClr>
                </a:solidFill>
              </a:rPr>
              <a:t>/</a:t>
            </a:r>
            <a:r>
              <a:rPr lang="en-US" dirty="0" err="1">
                <a:solidFill>
                  <a:srgbClr val="464646">
                    <a:lumMod val="40000"/>
                    <a:lumOff val="60000"/>
                  </a:srgbClr>
                </a:solidFill>
              </a:rPr>
              <a:t>dph</a:t>
            </a:r>
            <a:endParaRPr lang="en-US" dirty="0">
              <a:solidFill>
                <a:srgbClr val="464646">
                  <a:lumMod val="40000"/>
                  <a:lumOff val="60000"/>
                </a:srgbClr>
              </a:solidFill>
            </a:endParaRPr>
          </a:p>
        </p:txBody>
      </p:sp>
    </p:spTree>
    <p:extLst>
      <p:ext uri="{BB962C8B-B14F-4D97-AF65-F5344CB8AC3E}">
        <p14:creationId xmlns:p14="http://schemas.microsoft.com/office/powerpoint/2010/main" val="31129917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0"/>
            <a:ext cx="5410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600200"/>
            <a:ext cx="5410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a:extLst>
              <a:ext uri="{FF2B5EF4-FFF2-40B4-BE49-F238E27FC236}">
                <a16:creationId xmlns:a16="http://schemas.microsoft.com/office/drawing/2014/main" xmlns="" id="{5AFA3409-650A-E04D-9C6C-C839AFCA4D9A}"/>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9" name="Footer Placeholder 3">
            <a:extLst>
              <a:ext uri="{FF2B5EF4-FFF2-40B4-BE49-F238E27FC236}">
                <a16:creationId xmlns:a16="http://schemas.microsoft.com/office/drawing/2014/main" xmlns=""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a:t>
            </a:r>
            <a:r>
              <a:rPr lang="en-US" dirty="0" err="1">
                <a:solidFill>
                  <a:srgbClr val="464646">
                    <a:lumMod val="40000"/>
                    <a:lumOff val="60000"/>
                  </a:srgbClr>
                </a:solidFill>
              </a:rPr>
              <a:t>mass.gov</a:t>
            </a:r>
            <a:r>
              <a:rPr lang="en-US" dirty="0">
                <a:solidFill>
                  <a:srgbClr val="464646">
                    <a:lumMod val="40000"/>
                    <a:lumOff val="60000"/>
                  </a:srgbClr>
                </a:solidFill>
              </a:rPr>
              <a:t>/</a:t>
            </a:r>
            <a:r>
              <a:rPr lang="en-US" dirty="0" err="1">
                <a:solidFill>
                  <a:srgbClr val="464646">
                    <a:lumMod val="40000"/>
                    <a:lumOff val="60000"/>
                  </a:srgbClr>
                </a:solidFill>
              </a:rPr>
              <a:t>dph</a:t>
            </a:r>
            <a:endParaRPr lang="en-US" dirty="0">
              <a:solidFill>
                <a:srgbClr val="464646">
                  <a:lumMod val="40000"/>
                  <a:lumOff val="60000"/>
                </a:srgbClr>
              </a:solidFill>
            </a:endParaRPr>
          </a:p>
        </p:txBody>
      </p:sp>
    </p:spTree>
    <p:extLst>
      <p:ext uri="{BB962C8B-B14F-4D97-AF65-F5344CB8AC3E}">
        <p14:creationId xmlns:p14="http://schemas.microsoft.com/office/powerpoint/2010/main" val="29457051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3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3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2838" y="1535113"/>
            <a:ext cx="538956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2838" y="2174875"/>
            <a:ext cx="538956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a:extLst>
              <a:ext uri="{FF2B5EF4-FFF2-40B4-BE49-F238E27FC236}">
                <a16:creationId xmlns:a16="http://schemas.microsoft.com/office/drawing/2014/main" xmlns="" id="{5AFA3409-650A-E04D-9C6C-C839AFCA4D9A}"/>
              </a:ext>
            </a:extLst>
          </p:cNvPr>
          <p:cNvSpPr>
            <a:spLocks noGrp="1"/>
          </p:cNvSpPr>
          <p:nvPr>
            <p:ph type="sldNum" sz="quarter" idx="10"/>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11" name="Footer Placeholder 3">
            <a:extLst>
              <a:ext uri="{FF2B5EF4-FFF2-40B4-BE49-F238E27FC236}">
                <a16:creationId xmlns:a16="http://schemas.microsoft.com/office/drawing/2014/main" xmlns="" id="{EF3A1742-1D21-6E49-B1F6-D58AC8A01F49}"/>
              </a:ext>
            </a:extLst>
          </p:cNvPr>
          <p:cNvSpPr>
            <a:spLocks noGrp="1"/>
          </p:cNvSpPr>
          <p:nvPr>
            <p:ph type="ftr" sz="quarter" idx="11"/>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a:t>
            </a:r>
            <a:r>
              <a:rPr lang="en-US" dirty="0" err="1">
                <a:solidFill>
                  <a:srgbClr val="464646">
                    <a:lumMod val="40000"/>
                    <a:lumOff val="60000"/>
                  </a:srgbClr>
                </a:solidFill>
              </a:rPr>
              <a:t>mass.gov</a:t>
            </a:r>
            <a:r>
              <a:rPr lang="en-US" dirty="0">
                <a:solidFill>
                  <a:srgbClr val="464646">
                    <a:lumMod val="40000"/>
                    <a:lumOff val="60000"/>
                  </a:srgbClr>
                </a:solidFill>
              </a:rPr>
              <a:t>/</a:t>
            </a:r>
            <a:r>
              <a:rPr lang="en-US" dirty="0" err="1">
                <a:solidFill>
                  <a:srgbClr val="464646">
                    <a:lumMod val="40000"/>
                    <a:lumOff val="60000"/>
                  </a:srgbClr>
                </a:solidFill>
              </a:rPr>
              <a:t>dph</a:t>
            </a:r>
            <a:endParaRPr lang="en-US" dirty="0">
              <a:solidFill>
                <a:srgbClr val="464646">
                  <a:lumMod val="40000"/>
                  <a:lumOff val="60000"/>
                </a:srgbClr>
              </a:solidFill>
            </a:endParaRPr>
          </a:p>
        </p:txBody>
      </p:sp>
    </p:spTree>
    <p:extLst>
      <p:ext uri="{BB962C8B-B14F-4D97-AF65-F5344CB8AC3E}">
        <p14:creationId xmlns:p14="http://schemas.microsoft.com/office/powerpoint/2010/main" val="34355319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44AF37ED-E52C-D04B-BD70-B183C03E603D}"/>
              </a:ext>
            </a:extLst>
          </p:cNvPr>
          <p:cNvSpPr>
            <a:spLocks noGrp="1"/>
          </p:cNvSpPr>
          <p:nvPr>
            <p:ph sz="half" idx="1" hasCustomPrompt="1"/>
          </p:nvPr>
        </p:nvSpPr>
        <p:spPr>
          <a:xfrm>
            <a:off x="838200" y="1371600"/>
            <a:ext cx="5181600" cy="4754880"/>
          </a:xfrm>
          <a:prstGeom prst="rect">
            <a:avLst/>
          </a:prstGeo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4" name="Content Placeholder 3">
            <a:extLst>
              <a:ext uri="{FF2B5EF4-FFF2-40B4-BE49-F238E27FC236}">
                <a16:creationId xmlns:a16="http://schemas.microsoft.com/office/drawing/2014/main" xmlns="" id="{06BF9CA7-3F15-9446-8EB4-C69A47791146}"/>
              </a:ext>
            </a:extLst>
          </p:cNvPr>
          <p:cNvSpPr>
            <a:spLocks noGrp="1"/>
          </p:cNvSpPr>
          <p:nvPr>
            <p:ph sz="half" idx="2" hasCustomPrompt="1"/>
          </p:nvPr>
        </p:nvSpPr>
        <p:spPr>
          <a:xfrm>
            <a:off x="6172200" y="1371600"/>
            <a:ext cx="5181600" cy="4754880"/>
          </a:xfrm>
          <a:prstGeom prst="rect">
            <a:avLst/>
          </a:prstGeo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8" name="Rectangle 7">
            <a:extLst>
              <a:ext uri="{FF2B5EF4-FFF2-40B4-BE49-F238E27FC236}">
                <a16:creationId xmlns:a16="http://schemas.microsoft.com/office/drawing/2014/main" xmlns="" id="{5E6C81A7-EF54-644A-A3A3-A900741EE329}"/>
              </a:ext>
            </a:extLst>
          </p:cNvPr>
          <p:cNvSpPr/>
          <p:nvPr userDrawn="1"/>
        </p:nvSpPr>
        <p:spPr>
          <a:xfrm>
            <a:off x="0" y="6510528"/>
            <a:ext cx="12192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 name="Slide Number Placeholder 5">
            <a:extLst>
              <a:ext uri="{FF2B5EF4-FFF2-40B4-BE49-F238E27FC236}">
                <a16:creationId xmlns:a16="http://schemas.microsoft.com/office/drawing/2014/main" xmlns="" id="{093944A5-DA90-DB40-BCC8-0A6C4A82F040}"/>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10" name="Footer Placeholder 3">
            <a:extLst>
              <a:ext uri="{FF2B5EF4-FFF2-40B4-BE49-F238E27FC236}">
                <a16:creationId xmlns:a16="http://schemas.microsoft.com/office/drawing/2014/main" xmlns="" id="{0DFBDE89-FFE1-E340-9D69-8210BFC18AEB}"/>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a:t>
            </a:r>
            <a:r>
              <a:rPr lang="en-US" dirty="0" err="1">
                <a:solidFill>
                  <a:srgbClr val="464646">
                    <a:lumMod val="40000"/>
                    <a:lumOff val="60000"/>
                  </a:srgbClr>
                </a:solidFill>
              </a:rPr>
              <a:t>mass.gov</a:t>
            </a:r>
            <a:r>
              <a:rPr lang="en-US" dirty="0">
                <a:solidFill>
                  <a:srgbClr val="464646">
                    <a:lumMod val="40000"/>
                    <a:lumOff val="60000"/>
                  </a:srgbClr>
                </a:solidFill>
              </a:rPr>
              <a:t>/</a:t>
            </a:r>
            <a:r>
              <a:rPr lang="en-US" dirty="0" err="1">
                <a:solidFill>
                  <a:srgbClr val="464646">
                    <a:lumMod val="40000"/>
                    <a:lumOff val="60000"/>
                  </a:srgbClr>
                </a:solidFill>
              </a:rPr>
              <a:t>dph</a:t>
            </a:r>
            <a:endParaRPr lang="en-US" dirty="0">
              <a:solidFill>
                <a:srgbClr val="464646">
                  <a:lumMod val="40000"/>
                  <a:lumOff val="60000"/>
                </a:srgbClr>
              </a:solidFill>
            </a:endParaRPr>
          </a:p>
        </p:txBody>
      </p:sp>
      <p:sp>
        <p:nvSpPr>
          <p:cNvPr id="11" name="Rectangle 10">
            <a:extLst>
              <a:ext uri="{FF2B5EF4-FFF2-40B4-BE49-F238E27FC236}">
                <a16:creationId xmlns:a16="http://schemas.microsoft.com/office/drawing/2014/main" xmlns="" id="{9C11C5B4-7BBB-FC41-86C0-AAB198118171}"/>
              </a:ext>
            </a:extLst>
          </p:cNvPr>
          <p:cNvSpPr/>
          <p:nvPr userDrawn="1"/>
        </p:nvSpPr>
        <p:spPr>
          <a:xfrm>
            <a:off x="0" y="0"/>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xmlns="" id="{D6E2F905-B39E-504D-8E43-B107523010D3}"/>
              </a:ext>
            </a:extLst>
          </p:cNvPr>
          <p:cNvSpPr txBox="1"/>
          <p:nvPr userDrawn="1"/>
        </p:nvSpPr>
        <p:spPr>
          <a:xfrm>
            <a:off x="721895" y="293879"/>
            <a:ext cx="7086600" cy="677108"/>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3800" b="1" i="0" u="none" strike="noStrike" kern="1200" cap="none" spc="0" normalizeH="0" baseline="0" noProof="0" dirty="0">
                <a:ln>
                  <a:noFill/>
                </a:ln>
                <a:solidFill>
                  <a:prstClr val="black"/>
                </a:solidFill>
                <a:effectLst/>
                <a:uLnTx/>
                <a:uFillTx/>
                <a:latin typeface="Arial" charset="0"/>
                <a:cs typeface="Arial" charset="0"/>
              </a:rPr>
              <a:t>Title of Slide</a:t>
            </a:r>
            <a:endParaRPr lang="en-US" dirty="0"/>
          </a:p>
        </p:txBody>
      </p:sp>
    </p:spTree>
    <p:extLst>
      <p:ext uri="{BB962C8B-B14F-4D97-AF65-F5344CB8AC3E}">
        <p14:creationId xmlns:p14="http://schemas.microsoft.com/office/powerpoint/2010/main" val="31483223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xmlns="" id="{E61A8284-67CC-404B-90F5-554DCBF9132D}"/>
              </a:ext>
            </a:extLst>
          </p:cNvPr>
          <p:cNvSpPr>
            <a:spLocks noGrp="1"/>
          </p:cNvSpPr>
          <p:nvPr>
            <p:ph type="body" idx="1"/>
          </p:nvPr>
        </p:nvSpPr>
        <p:spPr>
          <a:xfrm>
            <a:off x="839788" y="1097280"/>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a:extLst>
              <a:ext uri="{FF2B5EF4-FFF2-40B4-BE49-F238E27FC236}">
                <a16:creationId xmlns:a16="http://schemas.microsoft.com/office/drawing/2014/main" xmlns="" id="{5A90A712-FBB8-5B49-9A19-7524CF76EC3A}"/>
              </a:ext>
            </a:extLst>
          </p:cNvPr>
          <p:cNvSpPr>
            <a:spLocks noGrp="1"/>
          </p:cNvSpPr>
          <p:nvPr>
            <p:ph sz="half" idx="2" hasCustomPrompt="1"/>
          </p:nvPr>
        </p:nvSpPr>
        <p:spPr>
          <a:xfrm>
            <a:off x="839788" y="1920238"/>
            <a:ext cx="5157787" cy="4297680"/>
          </a:xfrm>
          <a:prstGeom prst="rect">
            <a:avLst/>
          </a:prstGeom>
        </p:spPr>
        <p:txBody>
          <a:bodyPr/>
          <a:lstStyle>
            <a:lvl5pPr marL="1828800" indent="0">
              <a:buNone/>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endParaRPr lang="en-US" dirty="0"/>
          </a:p>
        </p:txBody>
      </p:sp>
      <p:sp>
        <p:nvSpPr>
          <p:cNvPr id="5" name="Text Placeholder 4">
            <a:extLst>
              <a:ext uri="{FF2B5EF4-FFF2-40B4-BE49-F238E27FC236}">
                <a16:creationId xmlns:a16="http://schemas.microsoft.com/office/drawing/2014/main" xmlns="" id="{55855752-6A74-934C-B334-F2DD6B79DA48}"/>
              </a:ext>
            </a:extLst>
          </p:cNvPr>
          <p:cNvSpPr>
            <a:spLocks noGrp="1"/>
          </p:cNvSpPr>
          <p:nvPr>
            <p:ph type="body" sz="quarter" idx="3"/>
          </p:nvPr>
        </p:nvSpPr>
        <p:spPr>
          <a:xfrm>
            <a:off x="6172200" y="1097280"/>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xmlns="" id="{E51ED7E2-1F15-7C46-9001-20B2F8A00C5A}"/>
              </a:ext>
            </a:extLst>
          </p:cNvPr>
          <p:cNvSpPr>
            <a:spLocks noGrp="1"/>
          </p:cNvSpPr>
          <p:nvPr>
            <p:ph sz="quarter" idx="4" hasCustomPrompt="1"/>
          </p:nvPr>
        </p:nvSpPr>
        <p:spPr>
          <a:xfrm>
            <a:off x="6172200" y="1920238"/>
            <a:ext cx="5183188" cy="4297680"/>
          </a:xfrm>
          <a:prstGeom prst="rect">
            <a:avLst/>
          </a:prstGeo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10" name="Rectangle 9">
            <a:extLst>
              <a:ext uri="{FF2B5EF4-FFF2-40B4-BE49-F238E27FC236}">
                <a16:creationId xmlns:a16="http://schemas.microsoft.com/office/drawing/2014/main" xmlns="" id="{599027F3-96A1-F54F-89E8-F47E6B10DE1B}"/>
              </a:ext>
            </a:extLst>
          </p:cNvPr>
          <p:cNvSpPr/>
          <p:nvPr userDrawn="1"/>
        </p:nvSpPr>
        <p:spPr>
          <a:xfrm>
            <a:off x="0" y="0"/>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xmlns="" id="{6DF137F5-2097-674B-B3F7-F6DD317C147C}"/>
              </a:ext>
            </a:extLst>
          </p:cNvPr>
          <p:cNvSpPr txBox="1"/>
          <p:nvPr userDrawn="1"/>
        </p:nvSpPr>
        <p:spPr>
          <a:xfrm>
            <a:off x="721895" y="293879"/>
            <a:ext cx="7086600" cy="677108"/>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3800" b="1" i="0" u="none" strike="noStrike" kern="1200" cap="none" spc="0" normalizeH="0" baseline="0" noProof="0" dirty="0">
                <a:ln>
                  <a:noFill/>
                </a:ln>
                <a:solidFill>
                  <a:prstClr val="black"/>
                </a:solidFill>
                <a:effectLst/>
                <a:uLnTx/>
                <a:uFillTx/>
                <a:latin typeface="Arial" charset="0"/>
                <a:cs typeface="Arial" charset="0"/>
              </a:rPr>
              <a:t>Title of Slide</a:t>
            </a:r>
            <a:endParaRPr lang="en-US" dirty="0"/>
          </a:p>
        </p:txBody>
      </p:sp>
      <p:sp>
        <p:nvSpPr>
          <p:cNvPr id="12" name="Rectangle 11">
            <a:extLst>
              <a:ext uri="{FF2B5EF4-FFF2-40B4-BE49-F238E27FC236}">
                <a16:creationId xmlns:a16="http://schemas.microsoft.com/office/drawing/2014/main" xmlns="" id="{97CFBF09-BBCF-454C-91A3-1D89A60FA302}"/>
              </a:ext>
            </a:extLst>
          </p:cNvPr>
          <p:cNvSpPr/>
          <p:nvPr userDrawn="1"/>
        </p:nvSpPr>
        <p:spPr>
          <a:xfrm>
            <a:off x="0" y="6510528"/>
            <a:ext cx="12192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3" name="Slide Number Placeholder 5">
            <a:extLst>
              <a:ext uri="{FF2B5EF4-FFF2-40B4-BE49-F238E27FC236}">
                <a16:creationId xmlns:a16="http://schemas.microsoft.com/office/drawing/2014/main" xmlns="" id="{EEF3B907-07EC-464A-9168-21644716BCF2}"/>
              </a:ext>
            </a:extLst>
          </p:cNvPr>
          <p:cNvSpPr>
            <a:spLocks noGrp="1"/>
          </p:cNvSpPr>
          <p:nvPr>
            <p:ph type="sldNum" sz="quarter" idx="10"/>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14" name="Footer Placeholder 3">
            <a:extLst>
              <a:ext uri="{FF2B5EF4-FFF2-40B4-BE49-F238E27FC236}">
                <a16:creationId xmlns:a16="http://schemas.microsoft.com/office/drawing/2014/main" xmlns="" id="{1561A3A6-AA0A-054F-AD42-397A9574A9D0}"/>
              </a:ext>
            </a:extLst>
          </p:cNvPr>
          <p:cNvSpPr>
            <a:spLocks noGrp="1"/>
          </p:cNvSpPr>
          <p:nvPr>
            <p:ph type="ftr" sz="quarter" idx="11"/>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a:t>
            </a:r>
            <a:r>
              <a:rPr lang="en-US" dirty="0" err="1">
                <a:solidFill>
                  <a:srgbClr val="464646">
                    <a:lumMod val="40000"/>
                    <a:lumOff val="60000"/>
                  </a:srgbClr>
                </a:solidFill>
              </a:rPr>
              <a:t>mass.gov</a:t>
            </a:r>
            <a:r>
              <a:rPr lang="en-US" dirty="0">
                <a:solidFill>
                  <a:srgbClr val="464646">
                    <a:lumMod val="40000"/>
                    <a:lumOff val="60000"/>
                  </a:srgbClr>
                </a:solidFill>
              </a:rPr>
              <a:t>/</a:t>
            </a:r>
            <a:r>
              <a:rPr lang="en-US" dirty="0" err="1">
                <a:solidFill>
                  <a:srgbClr val="464646">
                    <a:lumMod val="40000"/>
                    <a:lumOff val="60000"/>
                  </a:srgbClr>
                </a:solidFill>
              </a:rPr>
              <a:t>dph</a:t>
            </a:r>
            <a:endParaRPr lang="en-US" dirty="0">
              <a:solidFill>
                <a:srgbClr val="464646">
                  <a:lumMod val="40000"/>
                  <a:lumOff val="60000"/>
                </a:srgbClr>
              </a:solidFill>
            </a:endParaRPr>
          </a:p>
        </p:txBody>
      </p:sp>
    </p:spTree>
    <p:extLst>
      <p:ext uri="{BB962C8B-B14F-4D97-AF65-F5344CB8AC3E}">
        <p14:creationId xmlns:p14="http://schemas.microsoft.com/office/powerpoint/2010/main" val="16636588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xmlns="" id="{101E840A-BCBE-4B40-B158-B16879D32C9F}"/>
              </a:ext>
            </a:extLst>
          </p:cNvPr>
          <p:cNvSpPr/>
          <p:nvPr userDrawn="1"/>
        </p:nvSpPr>
        <p:spPr>
          <a:xfrm>
            <a:off x="0" y="0"/>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xmlns="" id="{F63E049E-FD56-F54C-8BAD-BC944A51238B}"/>
              </a:ext>
            </a:extLst>
          </p:cNvPr>
          <p:cNvSpPr txBox="1"/>
          <p:nvPr userDrawn="1"/>
        </p:nvSpPr>
        <p:spPr>
          <a:xfrm>
            <a:off x="721895" y="159655"/>
            <a:ext cx="7086600" cy="707886"/>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mn-lt"/>
                <a:cs typeface="Arial" charset="0"/>
              </a:rPr>
              <a:t>Connect with DPH</a:t>
            </a:r>
            <a:endParaRPr lang="en-US" sz="2000" dirty="0">
              <a:latin typeface="+mn-lt"/>
            </a:endParaRPr>
          </a:p>
        </p:txBody>
      </p:sp>
      <p:sp>
        <p:nvSpPr>
          <p:cNvPr id="9" name="Rectangle 8">
            <a:extLst>
              <a:ext uri="{FF2B5EF4-FFF2-40B4-BE49-F238E27FC236}">
                <a16:creationId xmlns:a16="http://schemas.microsoft.com/office/drawing/2014/main" xmlns="" id="{5BB607E6-0B1F-BB4A-9794-46A0CA431F4F}"/>
              </a:ext>
            </a:extLst>
          </p:cNvPr>
          <p:cNvSpPr/>
          <p:nvPr userDrawn="1"/>
        </p:nvSpPr>
        <p:spPr>
          <a:xfrm>
            <a:off x="0" y="6510528"/>
            <a:ext cx="12192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 name="Slide Number Placeholder 5">
            <a:extLst>
              <a:ext uri="{FF2B5EF4-FFF2-40B4-BE49-F238E27FC236}">
                <a16:creationId xmlns:a16="http://schemas.microsoft.com/office/drawing/2014/main" xmlns="" id="{5AFA3409-650A-E04D-9C6C-C839AFCA4D9A}"/>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11" name="Footer Placeholder 3">
            <a:extLst>
              <a:ext uri="{FF2B5EF4-FFF2-40B4-BE49-F238E27FC236}">
                <a16:creationId xmlns:a16="http://schemas.microsoft.com/office/drawing/2014/main" xmlns=""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a:t>
            </a:r>
            <a:r>
              <a:rPr lang="en-US" dirty="0" err="1">
                <a:solidFill>
                  <a:srgbClr val="464646">
                    <a:lumMod val="40000"/>
                    <a:lumOff val="60000"/>
                  </a:srgbClr>
                </a:solidFill>
              </a:rPr>
              <a:t>mass.gov</a:t>
            </a:r>
            <a:r>
              <a:rPr lang="en-US" dirty="0">
                <a:solidFill>
                  <a:srgbClr val="464646">
                    <a:lumMod val="40000"/>
                    <a:lumOff val="60000"/>
                  </a:srgbClr>
                </a:solidFill>
              </a:rPr>
              <a:t>/</a:t>
            </a:r>
            <a:r>
              <a:rPr lang="en-US" dirty="0" err="1">
                <a:solidFill>
                  <a:srgbClr val="464646">
                    <a:lumMod val="40000"/>
                    <a:lumOff val="60000"/>
                  </a:srgbClr>
                </a:solidFill>
              </a:rPr>
              <a:t>dph</a:t>
            </a:r>
            <a:endParaRPr lang="en-US" dirty="0">
              <a:solidFill>
                <a:srgbClr val="464646">
                  <a:lumMod val="40000"/>
                  <a:lumOff val="60000"/>
                </a:srgbClr>
              </a:solidFill>
            </a:endParaRPr>
          </a:p>
        </p:txBody>
      </p:sp>
      <p:pic>
        <p:nvPicPr>
          <p:cNvPr id="13" name="Picture 2" descr="C:\Users\ABCohen\AppData\Local\Microsoft\Windows\Temporary Internet Files\Content.IE5\43RR80EE\Twitter_bird_logo_2012.svg[1].png">
            <a:extLst>
              <a:ext uri="{FF2B5EF4-FFF2-40B4-BE49-F238E27FC236}">
                <a16:creationId xmlns:a16="http://schemas.microsoft.com/office/drawing/2014/main" xmlns="" id="{4F6B478E-A7A8-1F4E-B422-5CB6507546E6}"/>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272281" y="1353768"/>
            <a:ext cx="843195" cy="685799"/>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3" descr="C:\Users\ABCohen\AppData\Local\Microsoft\Windows\Temporary Internet Files\Content.IE5\75V1FWE6\LinkedIn_logo_initials[1].png">
            <a:extLst>
              <a:ext uri="{FF2B5EF4-FFF2-40B4-BE49-F238E27FC236}">
                <a16:creationId xmlns:a16="http://schemas.microsoft.com/office/drawing/2014/main" xmlns="" id="{655629D2-47C3-9740-AF5E-F6DEC31BCCD7}"/>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235402" y="2423785"/>
            <a:ext cx="838200" cy="838200"/>
          </a:xfrm>
          <a:prstGeom prst="rect">
            <a:avLst/>
          </a:prstGeom>
          <a:noFill/>
          <a:extLst>
            <a:ext uri="{909E8E84-426E-40DD-AFC4-6F175D3DCCD1}">
              <a14:hiddenFill xmlns:a14="http://schemas.microsoft.com/office/drawing/2010/main">
                <a:solidFill>
                  <a:srgbClr val="FFFFFF"/>
                </a:solidFill>
              </a14:hiddenFill>
            </a:ext>
          </a:extLst>
        </p:spPr>
      </p:pic>
      <p:sp>
        <p:nvSpPr>
          <p:cNvPr id="15" name="Rectangle 14">
            <a:extLst>
              <a:ext uri="{FF2B5EF4-FFF2-40B4-BE49-F238E27FC236}">
                <a16:creationId xmlns:a16="http://schemas.microsoft.com/office/drawing/2014/main" xmlns="" id="{8F5FDECC-88AB-4247-9773-F39572AE3242}"/>
              </a:ext>
            </a:extLst>
          </p:cNvPr>
          <p:cNvSpPr/>
          <p:nvPr userDrawn="1"/>
        </p:nvSpPr>
        <p:spPr>
          <a:xfrm>
            <a:off x="2423322" y="1401896"/>
            <a:ext cx="9220201" cy="4401205"/>
          </a:xfrm>
          <a:prstGeom prst="rect">
            <a:avLst/>
          </a:prstGeom>
        </p:spPr>
        <p:txBody>
          <a:bodyPr wrap="square">
            <a:spAutoFit/>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en-US" sz="3600" dirty="0"/>
              <a:t>@</a:t>
            </a:r>
            <a:r>
              <a:rPr lang="en-US" sz="3600" dirty="0" err="1"/>
              <a:t>MassDPH</a:t>
            </a:r>
            <a:endParaRPr lang="en-US" sz="3600" dirty="0"/>
          </a:p>
          <a:p>
            <a:pPr fontAlgn="base"/>
            <a:endParaRPr lang="en-US" sz="3600" dirty="0"/>
          </a:p>
          <a:p>
            <a:pPr fontAlgn="base"/>
            <a:r>
              <a:rPr lang="en-US" sz="3600" dirty="0"/>
              <a:t>Massachusetts Department of Public Health</a:t>
            </a:r>
          </a:p>
          <a:p>
            <a:pPr fontAlgn="base"/>
            <a:endParaRPr lang="en-US" sz="3600" dirty="0"/>
          </a:p>
          <a:p>
            <a:pPr fontAlgn="base"/>
            <a:r>
              <a:rPr lang="en-US" sz="3600" dirty="0"/>
              <a:t>DPH blog</a:t>
            </a:r>
          </a:p>
          <a:p>
            <a:pPr fontAlgn="base"/>
            <a:r>
              <a:rPr lang="en-US" sz="2800" dirty="0"/>
              <a:t>https://blog.mass.gov/publichealth</a:t>
            </a:r>
          </a:p>
          <a:p>
            <a:pPr fontAlgn="base"/>
            <a:endParaRPr lang="en-US" sz="3600" dirty="0"/>
          </a:p>
          <a:p>
            <a:pPr fontAlgn="base"/>
            <a:r>
              <a:rPr lang="en-US" sz="3600" dirty="0"/>
              <a:t>www.mass.gov/dph</a:t>
            </a:r>
          </a:p>
        </p:txBody>
      </p:sp>
      <p:pic>
        <p:nvPicPr>
          <p:cNvPr id="16" name="Picture 4" descr="C:\Users\ABCohen\AppData\Local\Microsoft\Windows\Temporary Internet Files\Content.Outlook\L5IST9YM\DPHLogo_Blue.png">
            <a:extLst>
              <a:ext uri="{FF2B5EF4-FFF2-40B4-BE49-F238E27FC236}">
                <a16:creationId xmlns:a16="http://schemas.microsoft.com/office/drawing/2014/main" xmlns="" id="{375142A8-4983-3D49-94CC-CD7FE0DAAEF8}"/>
              </a:ext>
            </a:extLst>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1089648" y="4887039"/>
            <a:ext cx="1200149" cy="1200149"/>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16">
            <a:extLst>
              <a:ext uri="{FF2B5EF4-FFF2-40B4-BE49-F238E27FC236}">
                <a16:creationId xmlns:a16="http://schemas.microsoft.com/office/drawing/2014/main" xmlns="" id="{AB39DE3C-CDCC-724A-BB9E-78CAF2E049E3}"/>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089648" y="3597197"/>
            <a:ext cx="1129705" cy="1129705"/>
          </a:xfrm>
          <a:prstGeom prst="rect">
            <a:avLst/>
          </a:prstGeom>
        </p:spPr>
      </p:pic>
    </p:spTree>
    <p:extLst>
      <p:ext uri="{BB962C8B-B14F-4D97-AF65-F5344CB8AC3E}">
        <p14:creationId xmlns:p14="http://schemas.microsoft.com/office/powerpoint/2010/main" val="13558037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_Title Slide">
    <p:bg>
      <p:bgPr>
        <a:solidFill>
          <a:srgbClr val="4376BB"/>
        </a:solidFill>
        <a:effectLst/>
      </p:bgPr>
    </p:bg>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xmlns="" id="{4CC38585-9175-5F41-B983-E626A8B41D81}"/>
              </a:ext>
            </a:extLst>
          </p:cNvPr>
          <p:cNvSpPr/>
          <p:nvPr userDrawn="1"/>
        </p:nvSpPr>
        <p:spPr>
          <a:xfrm>
            <a:off x="0" y="0"/>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itle 2">
            <a:extLst>
              <a:ext uri="{FF2B5EF4-FFF2-40B4-BE49-F238E27FC236}">
                <a16:creationId xmlns:a16="http://schemas.microsoft.com/office/drawing/2014/main" xmlns="" id="{C0A2F920-3F11-AE49-8B23-113E3DB9044E}"/>
              </a:ext>
            </a:extLst>
          </p:cNvPr>
          <p:cNvSpPr txBox="1">
            <a:spLocks/>
          </p:cNvSpPr>
          <p:nvPr userDrawn="1"/>
        </p:nvSpPr>
        <p:spPr>
          <a:xfrm>
            <a:off x="2142581" y="1725492"/>
            <a:ext cx="8153399" cy="762003"/>
          </a:xfrm>
          <a:prstGeom prst="rect">
            <a:avLst/>
          </a:prstGeom>
        </p:spPr>
        <p:txBody>
          <a:bodyPr vert="horz" lIns="91440" tIns="45720" rIns="91440" bIns="45720" rtlCol="0" anchor="t" anchorCtr="0">
            <a:noAutofit/>
          </a:bodyPr>
          <a:lstStyle>
            <a:lvl1pPr algn="l" defTabSz="914400" rtl="0" eaLnBrk="1" latinLnBrk="0" hangingPunct="1">
              <a:lnSpc>
                <a:spcPct val="90000"/>
              </a:lnSpc>
              <a:spcBef>
                <a:spcPct val="0"/>
              </a:spcBef>
              <a:buNone/>
              <a:defRPr sz="5000" b="1" i="0" kern="1200" cap="all" baseline="0">
                <a:solidFill>
                  <a:srgbClr val="1C2632"/>
                </a:solidFill>
                <a:latin typeface="Arial" charset="0"/>
                <a:ea typeface="Arial" charset="0"/>
                <a:cs typeface="Arial" charset="0"/>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5000" b="1" i="0" u="none" strike="noStrike" kern="1200" cap="none" spc="0" normalizeH="0" baseline="0" noProof="0" dirty="0">
                <a:ln>
                  <a:noFill/>
                </a:ln>
                <a:solidFill>
                  <a:sysClr val="windowText" lastClr="000000"/>
                </a:solidFill>
                <a:effectLst/>
                <a:uLnTx/>
                <a:uFillTx/>
                <a:latin typeface="+mn-lt"/>
                <a:cs typeface="Arial" charset="0"/>
              </a:rPr>
              <a:t>Thank You!</a:t>
            </a:r>
          </a:p>
        </p:txBody>
      </p:sp>
      <p:sp>
        <p:nvSpPr>
          <p:cNvPr id="18" name="Right Arrow 17">
            <a:extLst>
              <a:ext uri="{FF2B5EF4-FFF2-40B4-BE49-F238E27FC236}">
                <a16:creationId xmlns:a16="http://schemas.microsoft.com/office/drawing/2014/main" xmlns="" id="{046DACA1-5854-FE4E-B523-7C1C85892163}"/>
              </a:ext>
            </a:extLst>
          </p:cNvPr>
          <p:cNvSpPr/>
          <p:nvPr userDrawn="1"/>
        </p:nvSpPr>
        <p:spPr>
          <a:xfrm>
            <a:off x="-1707848" y="791678"/>
            <a:ext cx="193646" cy="168613"/>
          </a:xfrm>
          <a:prstGeom prst="rightArrow">
            <a:avLst/>
          </a:prstGeom>
          <a:solidFill>
            <a:sysClr val="windowText" lastClr="000000"/>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a:ea typeface="+mn-ea"/>
              <a:cs typeface="+mn-cs"/>
            </a:endParaRPr>
          </a:p>
        </p:txBody>
      </p:sp>
      <p:sp>
        <p:nvSpPr>
          <p:cNvPr id="20" name="TextBox 19">
            <a:extLst>
              <a:ext uri="{FF2B5EF4-FFF2-40B4-BE49-F238E27FC236}">
                <a16:creationId xmlns:a16="http://schemas.microsoft.com/office/drawing/2014/main" xmlns="" id="{A57BF16A-46A2-2C4D-B679-429BA6325698}"/>
              </a:ext>
            </a:extLst>
          </p:cNvPr>
          <p:cNvSpPr txBox="1"/>
          <p:nvPr userDrawn="1"/>
        </p:nvSpPr>
        <p:spPr>
          <a:xfrm>
            <a:off x="1768625" y="173753"/>
            <a:ext cx="10423375" cy="646331"/>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3600" b="1" i="0" u="none" strike="noStrike" kern="0" cap="none" spc="0" normalizeH="0" baseline="0" noProof="0" dirty="0">
                <a:ln w="12700">
                  <a:solidFill>
                    <a:schemeClr val="tx1"/>
                  </a:solidFill>
                  <a:prstDash val="solid"/>
                </a:ln>
                <a:solidFill>
                  <a:srgbClr val="FFFFFF"/>
                </a:solidFill>
                <a:effectLst/>
                <a:uLnTx/>
                <a:uFillTx/>
              </a:rPr>
              <a:t>  Massachusetts Department of Public Health</a:t>
            </a:r>
          </a:p>
        </p:txBody>
      </p:sp>
      <p:pic>
        <p:nvPicPr>
          <p:cNvPr id="26" name="Picture 25">
            <a:extLst>
              <a:ext uri="{FF2B5EF4-FFF2-40B4-BE49-F238E27FC236}">
                <a16:creationId xmlns:a16="http://schemas.microsoft.com/office/drawing/2014/main" xmlns="" id="{B9E6C06E-03B8-7949-8144-A02BF1F0C7F8}"/>
              </a:ext>
            </a:extLst>
          </p:cNvPr>
          <p:cNvPicPr>
            <a:picLocks noChangeAspect="1"/>
          </p:cNvPicPr>
          <p:nvPr userDrawn="1"/>
        </p:nvPicPr>
        <p:blipFill>
          <a:blip r:embed="rId2"/>
          <a:stretch>
            <a:fillRect/>
          </a:stretch>
        </p:blipFill>
        <p:spPr>
          <a:xfrm>
            <a:off x="703511" y="0"/>
            <a:ext cx="1185447" cy="2487495"/>
          </a:xfrm>
          <a:prstGeom prst="rect">
            <a:avLst/>
          </a:prstGeom>
          <a:solidFill>
            <a:schemeClr val="bg1"/>
          </a:solidFill>
        </p:spPr>
      </p:pic>
      <p:sp>
        <p:nvSpPr>
          <p:cNvPr id="10" name="Subtitle 3">
            <a:extLst>
              <a:ext uri="{FF2B5EF4-FFF2-40B4-BE49-F238E27FC236}">
                <a16:creationId xmlns:a16="http://schemas.microsoft.com/office/drawing/2014/main" xmlns="" id="{73BCFC28-B021-C74C-B60E-3525D726A156}"/>
              </a:ext>
            </a:extLst>
          </p:cNvPr>
          <p:cNvSpPr txBox="1">
            <a:spLocks/>
          </p:cNvSpPr>
          <p:nvPr userDrawn="1"/>
        </p:nvSpPr>
        <p:spPr>
          <a:xfrm>
            <a:off x="4199980" y="3581406"/>
            <a:ext cx="4038601" cy="844550"/>
          </a:xfrm>
          <a:prstGeom prst="rect">
            <a:avLst/>
          </a:prstGeom>
        </p:spPr>
        <p:txBody>
          <a:bodyPr vert="horz" lIns="91440" tIns="45720" rIns="91440" bIns="45720" rtlCol="0" anchor="t" anchorCtr="0">
            <a:noAutofit/>
          </a:bodyPr>
          <a:lstStyle>
            <a:lvl1pPr marL="0" indent="0" algn="l" defTabSz="914400" rtl="0" eaLnBrk="1" latinLnBrk="0" hangingPunct="1">
              <a:lnSpc>
                <a:spcPct val="100000"/>
              </a:lnSpc>
              <a:spcBef>
                <a:spcPts val="1000"/>
              </a:spcBef>
              <a:buClr>
                <a:srgbClr val="CB1F54"/>
              </a:buClr>
              <a:buFont typeface="Arial"/>
              <a:buNone/>
              <a:defRPr sz="2400" b="0" i="0" kern="1200" baseline="0">
                <a:solidFill>
                  <a:schemeClr val="bg1"/>
                </a:solidFill>
                <a:latin typeface="+mn-lt"/>
                <a:ea typeface="Arial" charset="0"/>
                <a:cs typeface="Arial" charset="0"/>
              </a:defRPr>
            </a:lvl1pPr>
            <a:lvl2pPr marL="457200" indent="0" algn="ctr" defTabSz="914400" rtl="0" eaLnBrk="1" latinLnBrk="0" hangingPunct="1">
              <a:lnSpc>
                <a:spcPct val="110000"/>
              </a:lnSpc>
              <a:spcBef>
                <a:spcPts val="500"/>
              </a:spcBef>
              <a:buClr>
                <a:srgbClr val="CB1F54"/>
              </a:buClr>
              <a:buFont typeface="Arial"/>
              <a:buNone/>
              <a:defRPr sz="2000" kern="1200">
                <a:solidFill>
                  <a:schemeClr val="tx1"/>
                </a:solidFill>
                <a:latin typeface="+mn-lt"/>
                <a:ea typeface="+mn-ea"/>
                <a:cs typeface="+mn-cs"/>
              </a:defRPr>
            </a:lvl2pPr>
            <a:lvl3pPr marL="914400" indent="0" algn="ctr" defTabSz="914400" rtl="0" eaLnBrk="1" latinLnBrk="0" hangingPunct="1">
              <a:lnSpc>
                <a:spcPct val="110000"/>
              </a:lnSpc>
              <a:spcBef>
                <a:spcPts val="500"/>
              </a:spcBef>
              <a:buClr>
                <a:srgbClr val="CB1F54"/>
              </a:buClr>
              <a:buFont typeface="Arial"/>
              <a:buNone/>
              <a:defRPr sz="1800" kern="1200">
                <a:solidFill>
                  <a:schemeClr val="tx1"/>
                </a:solidFill>
                <a:latin typeface="+mn-lt"/>
                <a:ea typeface="+mn-ea"/>
                <a:cs typeface="+mn-cs"/>
              </a:defRPr>
            </a:lvl3pPr>
            <a:lvl4pPr marL="1371600" indent="0" algn="ctr" defTabSz="914400" rtl="0" eaLnBrk="1" latinLnBrk="0" hangingPunct="1">
              <a:lnSpc>
                <a:spcPct val="110000"/>
              </a:lnSpc>
              <a:spcBef>
                <a:spcPts val="500"/>
              </a:spcBef>
              <a:buClr>
                <a:srgbClr val="CB1F54"/>
              </a:buClr>
              <a:buFont typeface="Arial"/>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Clr>
                <a:srgbClr val="CB1F54"/>
              </a:buClr>
              <a:buFont typeface="Arial"/>
              <a:buNone/>
              <a:defRPr sz="1600" kern="1200">
                <a:solidFill>
                  <a:srgbClr val="1C2632"/>
                </a:solidFill>
                <a:latin typeface="+mn-lt"/>
                <a:ea typeface="+mn-ea"/>
                <a:cs typeface="+mn-cs"/>
              </a:defRPr>
            </a:lvl5pPr>
            <a:lvl6pPr marL="22860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1000"/>
              </a:spcBef>
              <a:spcAft>
                <a:spcPts val="0"/>
              </a:spcAft>
              <a:buClr>
                <a:srgbClr val="CB1F54"/>
              </a:buClr>
              <a:buSzTx/>
              <a:buFont typeface="Arial"/>
              <a:buNone/>
              <a:tabLst/>
              <a:defRPr/>
            </a:pPr>
            <a:r>
              <a:rPr kumimoji="0" lang="en-US" altLang="en-US" sz="2400" b="0" i="0" u="none" strike="noStrike" kern="1200" cap="none" spc="0" normalizeH="0" baseline="0" noProof="0" dirty="0">
                <a:ln>
                  <a:noFill/>
                </a:ln>
                <a:solidFill>
                  <a:sysClr val="window" lastClr="FFFFFF"/>
                </a:solidFill>
                <a:effectLst/>
                <a:uLnTx/>
                <a:uFillTx/>
                <a:latin typeface="Calibri"/>
                <a:cs typeface="Arial" charset="0"/>
              </a:rPr>
              <a:t>Name of Presenter</a:t>
            </a:r>
          </a:p>
          <a:p>
            <a:pPr marL="0" marR="0" lvl="0" indent="0" algn="ctr" defTabSz="914400" rtl="0" eaLnBrk="1" fontAlgn="auto" latinLnBrk="0" hangingPunct="1">
              <a:lnSpc>
                <a:spcPct val="100000"/>
              </a:lnSpc>
              <a:spcBef>
                <a:spcPts val="1000"/>
              </a:spcBef>
              <a:spcAft>
                <a:spcPts val="0"/>
              </a:spcAft>
              <a:buClr>
                <a:srgbClr val="CB1F54"/>
              </a:buClr>
              <a:buSzTx/>
              <a:buFont typeface="Arial"/>
              <a:buNone/>
              <a:tabLst/>
              <a:defRPr/>
            </a:pPr>
            <a:r>
              <a:rPr kumimoji="0" lang="en-US" altLang="en-US" sz="2400" b="0" i="0" u="none" strike="noStrike" kern="1200" cap="none" spc="0" normalizeH="0" baseline="0" noProof="0" dirty="0" err="1">
                <a:ln>
                  <a:noFill/>
                </a:ln>
                <a:solidFill>
                  <a:sysClr val="window" lastClr="FFFFFF"/>
                </a:solidFill>
                <a:effectLst/>
                <a:uLnTx/>
                <a:uFillTx/>
                <a:latin typeface="Calibri"/>
                <a:cs typeface="Arial" charset="0"/>
              </a:rPr>
              <a:t>first.last@state.ma.us</a:t>
            </a:r>
            <a:endParaRPr kumimoji="0" lang="en-US" altLang="en-US" sz="2400" b="0" i="0" u="none" strike="noStrike" kern="1200" cap="none" spc="0" normalizeH="0" baseline="0" noProof="0" dirty="0">
              <a:ln>
                <a:noFill/>
              </a:ln>
              <a:solidFill>
                <a:sysClr val="window" lastClr="FFFFFF"/>
              </a:solidFill>
              <a:effectLst/>
              <a:uLnTx/>
              <a:uFillTx/>
              <a:latin typeface="Calibri"/>
              <a:cs typeface="Arial" charset="0"/>
            </a:endParaRPr>
          </a:p>
        </p:txBody>
      </p:sp>
    </p:spTree>
    <p:extLst>
      <p:ext uri="{BB962C8B-B14F-4D97-AF65-F5344CB8AC3E}">
        <p14:creationId xmlns:p14="http://schemas.microsoft.com/office/powerpoint/2010/main" val="22288747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600200"/>
            <a:ext cx="109728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a:extLst>
              <a:ext uri="{FF2B5EF4-FFF2-40B4-BE49-F238E27FC236}">
                <a16:creationId xmlns:a16="http://schemas.microsoft.com/office/drawing/2014/main" xmlns="" id="{101E840A-BCBE-4B40-B158-B16879D32C9F}"/>
              </a:ext>
            </a:extLst>
          </p:cNvPr>
          <p:cNvSpPr/>
          <p:nvPr userDrawn="1"/>
        </p:nvSpPr>
        <p:spPr>
          <a:xfrm>
            <a:off x="0" y="0"/>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592822" y="56524"/>
            <a:ext cx="10972800" cy="874654"/>
          </a:xfrm>
          <a:prstGeom prst="rect">
            <a:avLst/>
          </a:prstGeom>
        </p:spPr>
        <p:txBody>
          <a:bodyPr vert="horz" lIns="91440" tIns="45720" rIns="91440" bIns="45720" rtlCol="0" anchor="ctr">
            <a:normAutofit/>
          </a:bodyPr>
          <a:lstStyle/>
          <a:p>
            <a:r>
              <a:rPr lang="en-US"/>
              <a:t>Click to edit Master title style</a:t>
            </a:r>
          </a:p>
        </p:txBody>
      </p:sp>
      <p:sp>
        <p:nvSpPr>
          <p:cNvPr id="8" name="Rectangle 7">
            <a:extLst>
              <a:ext uri="{FF2B5EF4-FFF2-40B4-BE49-F238E27FC236}">
                <a16:creationId xmlns:a16="http://schemas.microsoft.com/office/drawing/2014/main" xmlns="" id="{5BB607E6-0B1F-BB4A-9794-46A0CA431F4F}"/>
              </a:ext>
            </a:extLst>
          </p:cNvPr>
          <p:cNvSpPr/>
          <p:nvPr userDrawn="1"/>
        </p:nvSpPr>
        <p:spPr>
          <a:xfrm>
            <a:off x="0" y="6510528"/>
            <a:ext cx="12192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 name="Slide Number Placeholder 5">
            <a:extLst>
              <a:ext uri="{FF2B5EF4-FFF2-40B4-BE49-F238E27FC236}">
                <a16:creationId xmlns:a16="http://schemas.microsoft.com/office/drawing/2014/main" xmlns="" id="{5AFA3409-650A-E04D-9C6C-C839AFCA4D9A}"/>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10" name="Footer Placeholder 3">
            <a:extLst>
              <a:ext uri="{FF2B5EF4-FFF2-40B4-BE49-F238E27FC236}">
                <a16:creationId xmlns:a16="http://schemas.microsoft.com/office/drawing/2014/main" xmlns=""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a:t>
            </a:r>
            <a:r>
              <a:rPr lang="en-US" dirty="0" err="1">
                <a:solidFill>
                  <a:srgbClr val="464646">
                    <a:lumMod val="40000"/>
                    <a:lumOff val="60000"/>
                  </a:srgbClr>
                </a:solidFill>
              </a:rPr>
              <a:t>mass.gov</a:t>
            </a:r>
            <a:r>
              <a:rPr lang="en-US" dirty="0">
                <a:solidFill>
                  <a:srgbClr val="464646">
                    <a:lumMod val="40000"/>
                    <a:lumOff val="60000"/>
                  </a:srgbClr>
                </a:solidFill>
              </a:rPr>
              <a:t>/</a:t>
            </a:r>
            <a:r>
              <a:rPr lang="en-US" dirty="0" err="1">
                <a:solidFill>
                  <a:srgbClr val="464646">
                    <a:lumMod val="40000"/>
                    <a:lumOff val="60000"/>
                  </a:srgbClr>
                </a:solidFill>
              </a:rPr>
              <a:t>dph</a:t>
            </a:r>
            <a:endParaRPr lang="en-US" dirty="0">
              <a:solidFill>
                <a:srgbClr val="464646">
                  <a:lumMod val="40000"/>
                  <a:lumOff val="60000"/>
                </a:srgbClr>
              </a:solidFill>
            </a:endParaRPr>
          </a:p>
        </p:txBody>
      </p:sp>
    </p:spTree>
    <p:extLst>
      <p:ext uri="{BB962C8B-B14F-4D97-AF65-F5344CB8AC3E}">
        <p14:creationId xmlns:p14="http://schemas.microsoft.com/office/powerpoint/2010/main" val="331927519"/>
      </p:ext>
    </p:extLst>
  </p:cSld>
  <p:clrMap bg1="lt1" tx1="dk1" bg2="lt2" tx2="dk2" accent1="accent1" accent2="accent2" accent3="accent3" accent4="accent4" accent5="accent5" accent6="accent6" hlink="hlink" folHlink="folHlink"/>
  <p:sldLayoutIdLst>
    <p:sldLayoutId id="2147483658" r:id="rId1"/>
    <p:sldLayoutId id="2147483659" r:id="rId2"/>
    <p:sldLayoutId id="2147483661" r:id="rId3"/>
    <p:sldLayoutId id="2147483662" r:id="rId4"/>
    <p:sldLayoutId id="2147483652" r:id="rId5"/>
    <p:sldLayoutId id="2147483653" r:id="rId6"/>
    <p:sldLayoutId id="2147483654" r:id="rId7"/>
    <p:sldLayoutId id="2147483655" r:id="rId8"/>
  </p:sldLayoutIdLst>
  <p:txStyles>
    <p:titleStyle>
      <a:lvl1pPr algn="l" defTabSz="914400" rtl="0" eaLnBrk="1" latinLnBrk="0" hangingPunct="1">
        <a:spcBef>
          <a:spcPct val="0"/>
        </a:spcBef>
        <a:buNone/>
        <a:defRPr sz="4400" b="1"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chart" Target="../charts/chart17.xml"/></Relationships>
</file>

<file path=ppt/slides/_rels/slide14.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hart" Target="../charts/chart19.xm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chart" Target="../charts/chart20.xm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chart" Target="../charts/chart21.xml"/><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chart" Target="../charts/chart22.xm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chart" Target="../charts/chart23.xml"/><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chart" Target="../charts/chart24.xm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mailto:katherine.fillo@state.ma.us" TargetMode="External"/><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s://www.managedhealthcareconnect.com/article/6319"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hyperlink" Target="https://www.mass.gov/files/documents/2018/07/19/special-emphasis-older-adult-falls-jun-2018.pdf"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chart" Target="../charts/chart3.xml"/><Relationship Id="rId4" Type="http://schemas.openxmlformats.org/officeDocument/2006/relationships/chart" Target="../charts/chart2.xml"/></Relationships>
</file>

<file path=ppt/slides/_rels/slide6.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chart" Target="../charts/chart6.xml"/><Relationship Id="rId4" Type="http://schemas.openxmlformats.org/officeDocument/2006/relationships/chart" Target="../charts/chart5.xml"/></Relationships>
</file>

<file path=ppt/slides/_rels/slide7.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chart" Target="../charts/chart9.xml"/><Relationship Id="rId4" Type="http://schemas.openxmlformats.org/officeDocument/2006/relationships/chart" Target="../charts/chart8.xml"/></Relationships>
</file>

<file path=ppt/slides/_rels/slide8.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chart" Target="../charts/chart12.xml"/><Relationship Id="rId4" Type="http://schemas.openxmlformats.org/officeDocument/2006/relationships/chart" Target="../charts/chart1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85338" y="2326085"/>
            <a:ext cx="9524300" cy="1470025"/>
          </a:xfrm>
        </p:spPr>
        <p:txBody>
          <a:bodyPr>
            <a:normAutofit fontScale="90000"/>
          </a:bodyPr>
          <a:lstStyle/>
          <a:p>
            <a:r>
              <a:rPr lang="en-US" dirty="0">
                <a:solidFill>
                  <a:schemeClr val="bg1"/>
                </a:solidFill>
              </a:rPr>
              <a:t>Nursing Home Falls with Injury from </a:t>
            </a:r>
            <a:br>
              <a:rPr lang="en-US" dirty="0">
                <a:solidFill>
                  <a:schemeClr val="bg1"/>
                </a:solidFill>
              </a:rPr>
            </a:br>
            <a:r>
              <a:rPr lang="en-US" dirty="0">
                <a:solidFill>
                  <a:schemeClr val="bg1"/>
                </a:solidFill>
              </a:rPr>
              <a:t>2013 – 2018: </a:t>
            </a:r>
            <a:br>
              <a:rPr lang="en-US" dirty="0">
                <a:solidFill>
                  <a:schemeClr val="bg1"/>
                </a:solidFill>
              </a:rPr>
            </a:br>
            <a:r>
              <a:rPr lang="en-US" sz="3600" b="0" dirty="0">
                <a:solidFill>
                  <a:schemeClr val="bg1"/>
                </a:solidFill>
              </a:rPr>
              <a:t>A Presentation for the MA Commission on Falls Prevention</a:t>
            </a:r>
            <a:endParaRPr lang="en-US" b="0" dirty="0">
              <a:solidFill>
                <a:schemeClr val="bg1"/>
              </a:solidFill>
            </a:endParaRPr>
          </a:p>
        </p:txBody>
      </p:sp>
      <p:sp>
        <p:nvSpPr>
          <p:cNvPr id="3" name="TextBox 2"/>
          <p:cNvSpPr txBox="1"/>
          <p:nvPr/>
        </p:nvSpPr>
        <p:spPr>
          <a:xfrm>
            <a:off x="333374" y="4771198"/>
            <a:ext cx="4834467" cy="461665"/>
          </a:xfrm>
          <a:prstGeom prst="rect">
            <a:avLst/>
          </a:prstGeom>
          <a:noFill/>
        </p:spPr>
        <p:txBody>
          <a:bodyPr wrap="square" rtlCol="0">
            <a:spAutoFit/>
          </a:bodyPr>
          <a:lstStyle/>
          <a:p>
            <a:r>
              <a:rPr lang="en-US" sz="2400" dirty="0">
                <a:solidFill>
                  <a:schemeClr val="bg1"/>
                </a:solidFill>
              </a:rPr>
              <a:t>April 24, 2019</a:t>
            </a:r>
          </a:p>
        </p:txBody>
      </p:sp>
      <p:sp>
        <p:nvSpPr>
          <p:cNvPr id="4" name="TextBox 3"/>
          <p:cNvSpPr txBox="1"/>
          <p:nvPr/>
        </p:nvSpPr>
        <p:spPr>
          <a:xfrm>
            <a:off x="333374" y="5284621"/>
            <a:ext cx="6257925" cy="923330"/>
          </a:xfrm>
          <a:prstGeom prst="rect">
            <a:avLst/>
          </a:prstGeom>
          <a:noFill/>
        </p:spPr>
        <p:txBody>
          <a:bodyPr wrap="square" rtlCol="0">
            <a:spAutoFit/>
          </a:bodyPr>
          <a:lstStyle/>
          <a:p>
            <a:r>
              <a:rPr lang="en-US" dirty="0">
                <a:solidFill>
                  <a:schemeClr val="bg1"/>
                </a:solidFill>
              </a:rPr>
              <a:t>Chiara S. Moore, MPH</a:t>
            </a:r>
          </a:p>
          <a:p>
            <a:r>
              <a:rPr lang="en-US" dirty="0">
                <a:solidFill>
                  <a:schemeClr val="bg1"/>
                </a:solidFill>
              </a:rPr>
              <a:t>Epidemiologist</a:t>
            </a:r>
          </a:p>
          <a:p>
            <a:r>
              <a:rPr lang="en-US" dirty="0">
                <a:solidFill>
                  <a:schemeClr val="bg1"/>
                </a:solidFill>
              </a:rPr>
              <a:t>Bureau of Health Care Safety and Quality</a:t>
            </a:r>
          </a:p>
        </p:txBody>
      </p:sp>
      <p:sp>
        <p:nvSpPr>
          <p:cNvPr id="5" name="Slide Number Placeholder 5">
            <a:extLst/>
          </p:cNvPr>
          <p:cNvSpPr txBox="1">
            <a:spLocks/>
          </p:cNvSpPr>
          <p:nvPr/>
        </p:nvSpPr>
        <p:spPr>
          <a:xfrm>
            <a:off x="8756523" y="6492487"/>
            <a:ext cx="2736414"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2">
                    <a:lumMod val="40000"/>
                    <a:lumOff val="6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A49D0EE-DE7F-324B-A84C-F36708423CDB}" type="slidenum">
              <a:rPr lang="en-US" smtClean="0">
                <a:solidFill>
                  <a:srgbClr val="464646">
                    <a:lumMod val="40000"/>
                    <a:lumOff val="60000"/>
                  </a:srgbClr>
                </a:solidFill>
              </a:rPr>
              <a:pPr/>
              <a:t>1</a:t>
            </a:fld>
            <a:endParaRPr lang="en-US" dirty="0">
              <a:solidFill>
                <a:srgbClr val="464646">
                  <a:lumMod val="40000"/>
                  <a:lumOff val="60000"/>
                </a:srgbClr>
              </a:solidFill>
            </a:endParaRPr>
          </a:p>
        </p:txBody>
      </p:sp>
      <p:sp>
        <p:nvSpPr>
          <p:cNvPr id="6" name="Footer Placeholder 3">
            <a:extLst/>
          </p:cNvPr>
          <p:cNvSpPr txBox="1">
            <a:spLocks/>
          </p:cNvSpPr>
          <p:nvPr/>
        </p:nvSpPr>
        <p:spPr>
          <a:xfrm>
            <a:off x="611133" y="6510528"/>
            <a:ext cx="3816488" cy="338328"/>
          </a:xfrm>
          <a:prstGeom prst="rect">
            <a:avLst/>
          </a:prstGeom>
        </p:spPr>
        <p:txBody>
          <a:bodyPr vert="horz" lIns="91440" tIns="45720" rIns="91440" bIns="45720" rtlCol="0" anchor="ctr"/>
          <a:lstStyle>
            <a:defPPr>
              <a:defRPr lang="en-US"/>
            </a:defPPr>
            <a:lvl1pPr marL="0" algn="l" defTabSz="914400" rtl="0" eaLnBrk="1" latinLnBrk="0" hangingPunct="1">
              <a:defRPr sz="1000" kern="1200">
                <a:solidFill>
                  <a:schemeClr val="tx2">
                    <a:lumMod val="40000"/>
                    <a:lumOff val="6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solidFill>
                  <a:srgbClr val="464646">
                    <a:lumMod val="40000"/>
                    <a:lumOff val="60000"/>
                  </a:srgbClr>
                </a:solidFill>
              </a:rPr>
              <a:t>Massachusetts Department of Public Health       mass.gov/dph</a:t>
            </a:r>
            <a:endParaRPr lang="en-US" dirty="0">
              <a:solidFill>
                <a:srgbClr val="464646">
                  <a:lumMod val="40000"/>
                  <a:lumOff val="60000"/>
                </a:srgbClr>
              </a:solidFill>
            </a:endParaRPr>
          </a:p>
        </p:txBody>
      </p:sp>
    </p:spTree>
    <p:extLst>
      <p:ext uri="{BB962C8B-B14F-4D97-AF65-F5344CB8AC3E}">
        <p14:creationId xmlns:p14="http://schemas.microsoft.com/office/powerpoint/2010/main" val="16420021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xmlns="" id="{C2FA9009-2436-4CCB-AEDD-EE3CF24017C8}"/>
              </a:ext>
            </a:extLst>
          </p:cNvPr>
          <p:cNvSpPr>
            <a:spLocks noGrp="1"/>
          </p:cNvSpPr>
          <p:nvPr>
            <p:ph type="title"/>
          </p:nvPr>
        </p:nvSpPr>
        <p:spPr/>
        <p:txBody>
          <a:bodyPr>
            <a:normAutofit/>
          </a:bodyPr>
          <a:lstStyle/>
          <a:p>
            <a:r>
              <a:rPr lang="en-US" sz="4000" dirty="0">
                <a:solidFill>
                  <a:schemeClr val="bg1"/>
                </a:solidFill>
              </a:rPr>
              <a:t>Rate of Falls with Injury by Age</a:t>
            </a:r>
          </a:p>
        </p:txBody>
      </p:sp>
      <p:sp>
        <p:nvSpPr>
          <p:cNvPr id="5" name="Slide Number Placeholder 5">
            <a:extLst>
              <a:ext uri="{FF2B5EF4-FFF2-40B4-BE49-F238E27FC236}">
                <a16:creationId xmlns:a16="http://schemas.microsoft.com/office/drawing/2014/main" xmlns="" id="{5AFA3409-650A-E04D-9C6C-C839AFCA4D9A}"/>
              </a:ext>
            </a:extLst>
          </p:cNvPr>
          <p:cNvSpPr>
            <a:spLocks noGrp="1"/>
          </p:cNvSpPr>
          <p:nvPr>
            <p:ph type="sldNum" sz="quarter" idx="4"/>
          </p:nvPr>
        </p:nvSpPr>
        <p:spPr>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10</a:t>
            </a:fld>
            <a:endParaRPr lang="en-US" dirty="0">
              <a:solidFill>
                <a:srgbClr val="464646">
                  <a:lumMod val="40000"/>
                  <a:lumOff val="60000"/>
                </a:srgbClr>
              </a:solidFill>
            </a:endParaRPr>
          </a:p>
        </p:txBody>
      </p:sp>
      <p:sp>
        <p:nvSpPr>
          <p:cNvPr id="8" name="Footer Placeholder 3">
            <a:extLst>
              <a:ext uri="{FF2B5EF4-FFF2-40B4-BE49-F238E27FC236}">
                <a16:creationId xmlns:a16="http://schemas.microsoft.com/office/drawing/2014/main" xmlns="" id="{EF3A1742-1D21-6E49-B1F6-D58AC8A01F49}"/>
              </a:ext>
            </a:extLst>
          </p:cNvPr>
          <p:cNvSpPr>
            <a:spLocks noGrp="1"/>
          </p:cNvSpPr>
          <p:nvPr>
            <p:ph type="ftr" sz="quarter" idx="3"/>
          </p:nvPr>
        </p:nvSpPr>
        <p:spPr>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a:t>
            </a:r>
            <a:r>
              <a:rPr lang="en-US" dirty="0" err="1">
                <a:solidFill>
                  <a:srgbClr val="464646">
                    <a:lumMod val="40000"/>
                    <a:lumOff val="60000"/>
                  </a:srgbClr>
                </a:solidFill>
              </a:rPr>
              <a:t>mass.gov</a:t>
            </a:r>
            <a:r>
              <a:rPr lang="en-US" dirty="0">
                <a:solidFill>
                  <a:srgbClr val="464646">
                    <a:lumMod val="40000"/>
                    <a:lumOff val="60000"/>
                  </a:srgbClr>
                </a:solidFill>
              </a:rPr>
              <a:t>/</a:t>
            </a:r>
            <a:r>
              <a:rPr lang="en-US" dirty="0" err="1">
                <a:solidFill>
                  <a:srgbClr val="464646">
                    <a:lumMod val="40000"/>
                    <a:lumOff val="60000"/>
                  </a:srgbClr>
                </a:solidFill>
              </a:rPr>
              <a:t>dph</a:t>
            </a:r>
            <a:endParaRPr lang="en-US" dirty="0">
              <a:solidFill>
                <a:srgbClr val="464646">
                  <a:lumMod val="40000"/>
                  <a:lumOff val="60000"/>
                </a:srgbClr>
              </a:solidFill>
            </a:endParaRPr>
          </a:p>
        </p:txBody>
      </p:sp>
      <p:sp>
        <p:nvSpPr>
          <p:cNvPr id="9" name="TextBox 8"/>
          <p:cNvSpPr txBox="1"/>
          <p:nvPr/>
        </p:nvSpPr>
        <p:spPr>
          <a:xfrm>
            <a:off x="5246500" y="6239275"/>
            <a:ext cx="7304378" cy="276999"/>
          </a:xfrm>
          <a:prstGeom prst="rect">
            <a:avLst/>
          </a:prstGeom>
          <a:noFill/>
        </p:spPr>
        <p:txBody>
          <a:bodyPr wrap="square" rtlCol="0">
            <a:spAutoFit/>
          </a:bodyPr>
          <a:lstStyle/>
          <a:p>
            <a:r>
              <a:rPr lang="en-US" sz="1200" i="1" dirty="0"/>
              <a:t>Note: The data for rate of nursing home falls among residents 100+ has been suppressed due to small numbers.</a:t>
            </a:r>
          </a:p>
        </p:txBody>
      </p:sp>
      <p:sp>
        <p:nvSpPr>
          <p:cNvPr id="7" name="TextBox 6"/>
          <p:cNvSpPr txBox="1"/>
          <p:nvPr/>
        </p:nvSpPr>
        <p:spPr>
          <a:xfrm>
            <a:off x="4221780" y="6465511"/>
            <a:ext cx="6957224" cy="430887"/>
          </a:xfrm>
          <a:prstGeom prst="rect">
            <a:avLst/>
          </a:prstGeom>
          <a:noFill/>
        </p:spPr>
        <p:txBody>
          <a:bodyPr wrap="square" rtlCol="0">
            <a:spAutoFit/>
          </a:bodyPr>
          <a:lstStyle/>
          <a:p>
            <a:r>
              <a:rPr lang="en-US" sz="1050" i="1" dirty="0">
                <a:solidFill>
                  <a:schemeClr val="bg1"/>
                </a:solidFill>
              </a:rPr>
              <a:t>Data sources: Falls – Health Care Facility Reporting System (HCFRS) extracted 03/28/19; Nursing home population – Minimum Data Set (CMS) extracted 03/29/2019.</a:t>
            </a:r>
          </a:p>
        </p:txBody>
      </p:sp>
      <p:graphicFrame>
        <p:nvGraphicFramePr>
          <p:cNvPr id="10" name="Content Placeholder 9">
            <a:extLst>
              <a:ext uri="{FF2B5EF4-FFF2-40B4-BE49-F238E27FC236}">
                <a16:creationId xmlns:a16="http://schemas.microsoft.com/office/drawing/2014/main" xmlns="" id="{00000000-0008-0000-0000-000003000000}"/>
              </a:ext>
            </a:extLst>
          </p:cNvPr>
          <p:cNvGraphicFramePr>
            <a:graphicFrameLocks noGrp="1"/>
          </p:cNvGraphicFramePr>
          <p:nvPr>
            <p:ph idx="1"/>
            <p:extLst>
              <p:ext uri="{D42A27DB-BD31-4B8C-83A1-F6EECF244321}">
                <p14:modId xmlns:p14="http://schemas.microsoft.com/office/powerpoint/2010/main" val="1124427123"/>
              </p:ext>
            </p:extLst>
          </p:nvPr>
        </p:nvGraphicFramePr>
        <p:xfrm>
          <a:off x="182880" y="976195"/>
          <a:ext cx="11802794" cy="526307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0006189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xmlns="" id="{B2CAC63C-7676-40D4-8F4E-5040ACE660C5}"/>
              </a:ext>
            </a:extLst>
          </p:cNvPr>
          <p:cNvSpPr>
            <a:spLocks noGrp="1"/>
          </p:cNvSpPr>
          <p:nvPr>
            <p:ph type="title"/>
          </p:nvPr>
        </p:nvSpPr>
        <p:spPr/>
        <p:txBody>
          <a:bodyPr>
            <a:normAutofit/>
          </a:bodyPr>
          <a:lstStyle/>
          <a:p>
            <a:r>
              <a:rPr lang="en-US" sz="4000" dirty="0">
                <a:solidFill>
                  <a:schemeClr val="bg1"/>
                </a:solidFill>
              </a:rPr>
              <a:t>Rate of Falls with Injury by Gender</a:t>
            </a:r>
          </a:p>
        </p:txBody>
      </p:sp>
      <p:sp>
        <p:nvSpPr>
          <p:cNvPr id="6" name="Slide Number Placeholder 5">
            <a:extLst>
              <a:ext uri="{FF2B5EF4-FFF2-40B4-BE49-F238E27FC236}">
                <a16:creationId xmlns:a16="http://schemas.microsoft.com/office/drawing/2014/main" xmlns="" id="{5AFA3409-650A-E04D-9C6C-C839AFCA4D9A}"/>
              </a:ext>
            </a:extLst>
          </p:cNvPr>
          <p:cNvSpPr>
            <a:spLocks noGrp="1"/>
          </p:cNvSpPr>
          <p:nvPr>
            <p:ph type="sldNum" sz="quarter" idx="4"/>
          </p:nvPr>
        </p:nvSpPr>
        <p:spPr>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11</a:t>
            </a:fld>
            <a:endParaRPr lang="en-US" dirty="0">
              <a:solidFill>
                <a:srgbClr val="464646">
                  <a:lumMod val="40000"/>
                  <a:lumOff val="60000"/>
                </a:srgbClr>
              </a:solidFill>
            </a:endParaRPr>
          </a:p>
        </p:txBody>
      </p:sp>
      <p:sp>
        <p:nvSpPr>
          <p:cNvPr id="7" name="Footer Placeholder 3">
            <a:extLst>
              <a:ext uri="{FF2B5EF4-FFF2-40B4-BE49-F238E27FC236}">
                <a16:creationId xmlns:a16="http://schemas.microsoft.com/office/drawing/2014/main" xmlns="" id="{EF3A1742-1D21-6E49-B1F6-D58AC8A01F49}"/>
              </a:ext>
            </a:extLst>
          </p:cNvPr>
          <p:cNvSpPr>
            <a:spLocks noGrp="1"/>
          </p:cNvSpPr>
          <p:nvPr>
            <p:ph type="ftr" sz="quarter" idx="3"/>
          </p:nvPr>
        </p:nvSpPr>
        <p:spPr>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a:t>
            </a:r>
            <a:r>
              <a:rPr lang="en-US" dirty="0" err="1">
                <a:solidFill>
                  <a:srgbClr val="464646">
                    <a:lumMod val="40000"/>
                    <a:lumOff val="60000"/>
                  </a:srgbClr>
                </a:solidFill>
              </a:rPr>
              <a:t>mass.gov</a:t>
            </a:r>
            <a:r>
              <a:rPr lang="en-US" dirty="0">
                <a:solidFill>
                  <a:srgbClr val="464646">
                    <a:lumMod val="40000"/>
                    <a:lumOff val="60000"/>
                  </a:srgbClr>
                </a:solidFill>
              </a:rPr>
              <a:t>/</a:t>
            </a:r>
            <a:r>
              <a:rPr lang="en-US" dirty="0" err="1">
                <a:solidFill>
                  <a:srgbClr val="464646">
                    <a:lumMod val="40000"/>
                    <a:lumOff val="60000"/>
                  </a:srgbClr>
                </a:solidFill>
              </a:rPr>
              <a:t>dph</a:t>
            </a:r>
            <a:endParaRPr lang="en-US" dirty="0">
              <a:solidFill>
                <a:srgbClr val="464646">
                  <a:lumMod val="40000"/>
                  <a:lumOff val="60000"/>
                </a:srgbClr>
              </a:solidFill>
            </a:endParaRPr>
          </a:p>
        </p:txBody>
      </p:sp>
      <p:sp>
        <p:nvSpPr>
          <p:cNvPr id="9" name="TextBox 8"/>
          <p:cNvSpPr txBox="1"/>
          <p:nvPr/>
        </p:nvSpPr>
        <p:spPr>
          <a:xfrm>
            <a:off x="866430" y="6120417"/>
            <a:ext cx="10286844" cy="276999"/>
          </a:xfrm>
          <a:prstGeom prst="rect">
            <a:avLst/>
          </a:prstGeom>
          <a:noFill/>
        </p:spPr>
        <p:txBody>
          <a:bodyPr wrap="square" rtlCol="0">
            <a:spAutoFit/>
          </a:bodyPr>
          <a:lstStyle/>
          <a:p>
            <a:r>
              <a:rPr lang="en-US" sz="1200" i="1" dirty="0"/>
              <a:t>Data sources: Falls – Health Care Facility Reporting System (HCFRS) extracted 03/28/19; Nursing home population – Minimum Data Set (CMS) extracted 03/29/19.</a:t>
            </a:r>
          </a:p>
        </p:txBody>
      </p:sp>
      <p:graphicFrame>
        <p:nvGraphicFramePr>
          <p:cNvPr id="10" name="Content Placeholder 9">
            <a:extLst>
              <a:ext uri="{FF2B5EF4-FFF2-40B4-BE49-F238E27FC236}">
                <a16:creationId xmlns:a16="http://schemas.microsoft.com/office/drawing/2014/main" xmlns="" id="{0B8276F1-7553-4373-A08E-8B4F3C2DF517}"/>
              </a:ext>
            </a:extLst>
          </p:cNvPr>
          <p:cNvGraphicFramePr>
            <a:graphicFrameLocks noGrp="1"/>
          </p:cNvGraphicFramePr>
          <p:nvPr>
            <p:ph idx="1"/>
            <p:extLst>
              <p:ext uri="{D42A27DB-BD31-4B8C-83A1-F6EECF244321}">
                <p14:modId xmlns:p14="http://schemas.microsoft.com/office/powerpoint/2010/main" val="2549160284"/>
              </p:ext>
            </p:extLst>
          </p:nvPr>
        </p:nvGraphicFramePr>
        <p:xfrm>
          <a:off x="337625" y="1044290"/>
          <a:ext cx="11244775" cy="508187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7903936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dirty="0">
                <a:solidFill>
                  <a:schemeClr val="bg1"/>
                </a:solidFill>
              </a:rPr>
              <a:t>Rate of Falls with Injury by Race</a:t>
            </a:r>
            <a:endParaRPr lang="en-US" sz="4000" dirty="0"/>
          </a:p>
        </p:txBody>
      </p:sp>
      <p:graphicFrame>
        <p:nvGraphicFramePr>
          <p:cNvPr id="27" name="Content Placeholder 26">
            <a:extLst>
              <a:ext uri="{FF2B5EF4-FFF2-40B4-BE49-F238E27FC236}">
                <a16:creationId xmlns:a16="http://schemas.microsoft.com/office/drawing/2014/main" xmlns="" id="{67D67698-8EB2-44F5-BD36-3DB591DE8743}"/>
              </a:ext>
            </a:extLst>
          </p:cNvPr>
          <p:cNvGraphicFramePr>
            <a:graphicFrameLocks noGrp="1"/>
          </p:cNvGraphicFramePr>
          <p:nvPr>
            <p:ph idx="1"/>
            <p:extLst>
              <p:ext uri="{D42A27DB-BD31-4B8C-83A1-F6EECF244321}">
                <p14:modId xmlns:p14="http://schemas.microsoft.com/office/powerpoint/2010/main" val="1705683324"/>
              </p:ext>
            </p:extLst>
          </p:nvPr>
        </p:nvGraphicFramePr>
        <p:xfrm>
          <a:off x="609600" y="1122218"/>
          <a:ext cx="10972800" cy="5003945"/>
        </p:xfrm>
        <a:graphic>
          <a:graphicData uri="http://schemas.openxmlformats.org/drawingml/2006/chart">
            <c:chart xmlns:c="http://schemas.openxmlformats.org/drawingml/2006/chart" xmlns:r="http://schemas.openxmlformats.org/officeDocument/2006/relationships" r:id="rId3"/>
          </a:graphicData>
        </a:graphic>
      </p:graphicFrame>
      <p:sp>
        <p:nvSpPr>
          <p:cNvPr id="8" name="Slide Number Placeholder 5">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12</a:t>
            </a:fld>
            <a:endParaRPr lang="en-US" dirty="0">
              <a:solidFill>
                <a:srgbClr val="464646">
                  <a:lumMod val="40000"/>
                  <a:lumOff val="60000"/>
                </a:srgbClr>
              </a:solidFill>
            </a:endParaRPr>
          </a:p>
        </p:txBody>
      </p:sp>
      <p:sp>
        <p:nvSpPr>
          <p:cNvPr id="9" name="Footer Placeholder 3">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a:t>
            </a:r>
            <a:r>
              <a:rPr lang="en-US" dirty="0" err="1">
                <a:solidFill>
                  <a:srgbClr val="464646">
                    <a:lumMod val="40000"/>
                    <a:lumOff val="60000"/>
                  </a:srgbClr>
                </a:solidFill>
              </a:rPr>
              <a:t>mass.gov</a:t>
            </a:r>
            <a:r>
              <a:rPr lang="en-US" dirty="0">
                <a:solidFill>
                  <a:srgbClr val="464646">
                    <a:lumMod val="40000"/>
                    <a:lumOff val="60000"/>
                  </a:srgbClr>
                </a:solidFill>
              </a:rPr>
              <a:t>/</a:t>
            </a:r>
            <a:r>
              <a:rPr lang="en-US" dirty="0" err="1">
                <a:solidFill>
                  <a:srgbClr val="464646">
                    <a:lumMod val="40000"/>
                    <a:lumOff val="60000"/>
                  </a:srgbClr>
                </a:solidFill>
              </a:rPr>
              <a:t>dph</a:t>
            </a:r>
            <a:endParaRPr lang="en-US" dirty="0">
              <a:solidFill>
                <a:srgbClr val="464646">
                  <a:lumMod val="40000"/>
                  <a:lumOff val="60000"/>
                </a:srgbClr>
              </a:solidFill>
            </a:endParaRPr>
          </a:p>
        </p:txBody>
      </p:sp>
      <p:sp>
        <p:nvSpPr>
          <p:cNvPr id="7" name="TextBox 6"/>
          <p:cNvSpPr txBox="1"/>
          <p:nvPr/>
        </p:nvSpPr>
        <p:spPr>
          <a:xfrm>
            <a:off x="1040259" y="6120417"/>
            <a:ext cx="10542141" cy="461665"/>
          </a:xfrm>
          <a:prstGeom prst="rect">
            <a:avLst/>
          </a:prstGeom>
          <a:noFill/>
        </p:spPr>
        <p:txBody>
          <a:bodyPr wrap="square" rtlCol="0">
            <a:spAutoFit/>
          </a:bodyPr>
          <a:lstStyle/>
          <a:p>
            <a:r>
              <a:rPr lang="en-US" sz="1200" i="1" dirty="0"/>
              <a:t>Note: The data for rate of nursing home falls among American Indian or Alaska Native, Native Hawaiian or Other Pacific Islander, and Other or Missing residents has been suppressed due to small numbers.</a:t>
            </a:r>
          </a:p>
        </p:txBody>
      </p:sp>
      <p:sp>
        <p:nvSpPr>
          <p:cNvPr id="10" name="TextBox 9"/>
          <p:cNvSpPr txBox="1"/>
          <p:nvPr/>
        </p:nvSpPr>
        <p:spPr>
          <a:xfrm>
            <a:off x="4221780" y="6465511"/>
            <a:ext cx="6957224" cy="430887"/>
          </a:xfrm>
          <a:prstGeom prst="rect">
            <a:avLst/>
          </a:prstGeom>
          <a:noFill/>
        </p:spPr>
        <p:txBody>
          <a:bodyPr wrap="square" rtlCol="0">
            <a:spAutoFit/>
          </a:bodyPr>
          <a:lstStyle/>
          <a:p>
            <a:r>
              <a:rPr lang="en-US" sz="1050" i="1" dirty="0">
                <a:solidFill>
                  <a:schemeClr val="bg1"/>
                </a:solidFill>
              </a:rPr>
              <a:t>Data sources: Falls – Health Care Facility Reporting System (HCFRS) extracted 03/28/19; Nursing home population – Minimum Data Set (CMS) extracted 03/29/2019.</a:t>
            </a:r>
          </a:p>
        </p:txBody>
      </p:sp>
    </p:spTree>
    <p:extLst>
      <p:ext uri="{BB962C8B-B14F-4D97-AF65-F5344CB8AC3E}">
        <p14:creationId xmlns:p14="http://schemas.microsoft.com/office/powerpoint/2010/main" val="28724375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xmlns="" id="{B2CAC63C-7676-40D4-8F4E-5040ACE660C5}"/>
              </a:ext>
            </a:extLst>
          </p:cNvPr>
          <p:cNvSpPr>
            <a:spLocks noGrp="1"/>
          </p:cNvSpPr>
          <p:nvPr>
            <p:ph type="title"/>
          </p:nvPr>
        </p:nvSpPr>
        <p:spPr/>
        <p:txBody>
          <a:bodyPr>
            <a:normAutofit/>
          </a:bodyPr>
          <a:lstStyle/>
          <a:p>
            <a:r>
              <a:rPr lang="en-US" sz="4000" dirty="0">
                <a:solidFill>
                  <a:schemeClr val="bg1"/>
                </a:solidFill>
              </a:rPr>
              <a:t>Rate of Falls with Injury by Ethnicity</a:t>
            </a:r>
          </a:p>
        </p:txBody>
      </p:sp>
      <p:sp>
        <p:nvSpPr>
          <p:cNvPr id="6" name="Slide Number Placeholder 5">
            <a:extLst>
              <a:ext uri="{FF2B5EF4-FFF2-40B4-BE49-F238E27FC236}">
                <a16:creationId xmlns:a16="http://schemas.microsoft.com/office/drawing/2014/main" xmlns="" id="{5AFA3409-650A-E04D-9C6C-C839AFCA4D9A}"/>
              </a:ext>
            </a:extLst>
          </p:cNvPr>
          <p:cNvSpPr>
            <a:spLocks noGrp="1"/>
          </p:cNvSpPr>
          <p:nvPr>
            <p:ph type="sldNum" sz="quarter" idx="4"/>
          </p:nvPr>
        </p:nvSpPr>
        <p:spPr>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13</a:t>
            </a:fld>
            <a:endParaRPr lang="en-US" dirty="0">
              <a:solidFill>
                <a:srgbClr val="464646">
                  <a:lumMod val="40000"/>
                  <a:lumOff val="60000"/>
                </a:srgbClr>
              </a:solidFill>
            </a:endParaRPr>
          </a:p>
        </p:txBody>
      </p:sp>
      <p:sp>
        <p:nvSpPr>
          <p:cNvPr id="7" name="Footer Placeholder 3">
            <a:extLst>
              <a:ext uri="{FF2B5EF4-FFF2-40B4-BE49-F238E27FC236}">
                <a16:creationId xmlns:a16="http://schemas.microsoft.com/office/drawing/2014/main" xmlns="" id="{EF3A1742-1D21-6E49-B1F6-D58AC8A01F49}"/>
              </a:ext>
            </a:extLst>
          </p:cNvPr>
          <p:cNvSpPr>
            <a:spLocks noGrp="1"/>
          </p:cNvSpPr>
          <p:nvPr>
            <p:ph type="ftr" sz="quarter" idx="3"/>
          </p:nvPr>
        </p:nvSpPr>
        <p:spPr>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a:t>
            </a:r>
            <a:r>
              <a:rPr lang="en-US" dirty="0" err="1">
                <a:solidFill>
                  <a:srgbClr val="464646">
                    <a:lumMod val="40000"/>
                    <a:lumOff val="60000"/>
                  </a:srgbClr>
                </a:solidFill>
              </a:rPr>
              <a:t>mass.gov</a:t>
            </a:r>
            <a:r>
              <a:rPr lang="en-US" dirty="0">
                <a:solidFill>
                  <a:srgbClr val="464646">
                    <a:lumMod val="40000"/>
                    <a:lumOff val="60000"/>
                  </a:srgbClr>
                </a:solidFill>
              </a:rPr>
              <a:t>/</a:t>
            </a:r>
            <a:r>
              <a:rPr lang="en-US" dirty="0" err="1">
                <a:solidFill>
                  <a:srgbClr val="464646">
                    <a:lumMod val="40000"/>
                    <a:lumOff val="60000"/>
                  </a:srgbClr>
                </a:solidFill>
              </a:rPr>
              <a:t>dph</a:t>
            </a:r>
            <a:endParaRPr lang="en-US" dirty="0">
              <a:solidFill>
                <a:srgbClr val="464646">
                  <a:lumMod val="40000"/>
                  <a:lumOff val="60000"/>
                </a:srgbClr>
              </a:solidFill>
            </a:endParaRPr>
          </a:p>
        </p:txBody>
      </p:sp>
      <p:sp>
        <p:nvSpPr>
          <p:cNvPr id="10" name="TextBox 9"/>
          <p:cNvSpPr txBox="1"/>
          <p:nvPr/>
        </p:nvSpPr>
        <p:spPr>
          <a:xfrm>
            <a:off x="866430" y="6120417"/>
            <a:ext cx="10286844" cy="276999"/>
          </a:xfrm>
          <a:prstGeom prst="rect">
            <a:avLst/>
          </a:prstGeom>
          <a:noFill/>
        </p:spPr>
        <p:txBody>
          <a:bodyPr wrap="square" rtlCol="0">
            <a:spAutoFit/>
          </a:bodyPr>
          <a:lstStyle/>
          <a:p>
            <a:r>
              <a:rPr lang="en-US" sz="1200" i="1" dirty="0"/>
              <a:t>Data sources: Falls – Health Care Facility Reporting System (HCFRS) extracted 03/28/19; Nursing home population – Minimum Data Set (CMS) extracted 03/29/19.</a:t>
            </a:r>
          </a:p>
        </p:txBody>
      </p:sp>
      <p:graphicFrame>
        <p:nvGraphicFramePr>
          <p:cNvPr id="9" name="Content Placeholder 8">
            <a:extLst>
              <a:ext uri="{FF2B5EF4-FFF2-40B4-BE49-F238E27FC236}">
                <a16:creationId xmlns:a16="http://schemas.microsoft.com/office/drawing/2014/main" xmlns="" id="{E5E1E79A-1FFF-4AE1-9245-D14700CBD390}"/>
              </a:ext>
            </a:extLst>
          </p:cNvPr>
          <p:cNvGraphicFramePr>
            <a:graphicFrameLocks noGrp="1"/>
          </p:cNvGraphicFramePr>
          <p:nvPr>
            <p:ph idx="1"/>
            <p:extLst>
              <p:ext uri="{D42A27DB-BD31-4B8C-83A1-F6EECF244321}">
                <p14:modId xmlns:p14="http://schemas.microsoft.com/office/powerpoint/2010/main" val="801769783"/>
              </p:ext>
            </p:extLst>
          </p:nvPr>
        </p:nvGraphicFramePr>
        <p:xfrm>
          <a:off x="342314" y="1063200"/>
          <a:ext cx="7732542" cy="5057217"/>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1" name="Chart 10">
            <a:extLst>
              <a:ext uri="{FF2B5EF4-FFF2-40B4-BE49-F238E27FC236}">
                <a16:creationId xmlns:a16="http://schemas.microsoft.com/office/drawing/2014/main" xmlns="" id="{00000000-0008-0000-0300-000004000000}"/>
              </a:ext>
            </a:extLst>
          </p:cNvPr>
          <p:cNvGraphicFramePr>
            <a:graphicFrameLocks/>
          </p:cNvGraphicFramePr>
          <p:nvPr>
            <p:extLst/>
          </p:nvPr>
        </p:nvGraphicFramePr>
        <p:xfrm>
          <a:off x="8074856" y="1527700"/>
          <a:ext cx="3699802" cy="3996194"/>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7160368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9" name="Content Placeholder 38">
            <a:extLst>
              <a:ext uri="{FF2B5EF4-FFF2-40B4-BE49-F238E27FC236}">
                <a16:creationId xmlns:a16="http://schemas.microsoft.com/office/drawing/2014/main" xmlns="" id="{00000000-0008-0000-0900-000004000000}"/>
              </a:ext>
            </a:extLst>
          </p:cNvPr>
          <p:cNvGraphicFramePr>
            <a:graphicFrameLocks noGrp="1"/>
          </p:cNvGraphicFramePr>
          <p:nvPr>
            <p:ph idx="1"/>
            <p:extLst>
              <p:ext uri="{D42A27DB-BD31-4B8C-83A1-F6EECF244321}">
                <p14:modId xmlns:p14="http://schemas.microsoft.com/office/powerpoint/2010/main" val="676821451"/>
              </p:ext>
            </p:extLst>
          </p:nvPr>
        </p:nvGraphicFramePr>
        <p:xfrm>
          <a:off x="592822" y="1143878"/>
          <a:ext cx="10971267" cy="3700026"/>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p:txBody>
          <a:bodyPr>
            <a:normAutofit/>
          </a:bodyPr>
          <a:lstStyle/>
          <a:p>
            <a:r>
              <a:rPr lang="en-US" sz="3200" dirty="0">
                <a:solidFill>
                  <a:schemeClr val="bg1"/>
                </a:solidFill>
              </a:rPr>
              <a:t>How to Interpret Relative Risk and 95% Confidence Intervals</a:t>
            </a:r>
          </a:p>
        </p:txBody>
      </p:sp>
      <p:sp>
        <p:nvSpPr>
          <p:cNvPr id="24" name="TextBox 23"/>
          <p:cNvSpPr txBox="1"/>
          <p:nvPr/>
        </p:nvSpPr>
        <p:spPr>
          <a:xfrm>
            <a:off x="5668228" y="1926393"/>
            <a:ext cx="312516" cy="369332"/>
          </a:xfrm>
          <a:prstGeom prst="rect">
            <a:avLst/>
          </a:prstGeom>
          <a:noFill/>
        </p:spPr>
        <p:txBody>
          <a:bodyPr wrap="square" rtlCol="0">
            <a:spAutoFit/>
          </a:bodyPr>
          <a:lstStyle/>
          <a:p>
            <a:r>
              <a:rPr lang="en-US" dirty="0"/>
              <a:t>*</a:t>
            </a:r>
          </a:p>
        </p:txBody>
      </p:sp>
      <p:sp>
        <p:nvSpPr>
          <p:cNvPr id="26" name="TextBox 25"/>
          <p:cNvSpPr txBox="1"/>
          <p:nvPr/>
        </p:nvSpPr>
        <p:spPr>
          <a:xfrm>
            <a:off x="8429434" y="3246391"/>
            <a:ext cx="312516" cy="369332"/>
          </a:xfrm>
          <a:prstGeom prst="rect">
            <a:avLst/>
          </a:prstGeom>
          <a:noFill/>
        </p:spPr>
        <p:txBody>
          <a:bodyPr wrap="square" rtlCol="0">
            <a:spAutoFit/>
          </a:bodyPr>
          <a:lstStyle/>
          <a:p>
            <a:r>
              <a:rPr lang="en-US" dirty="0"/>
              <a:t>*</a:t>
            </a:r>
          </a:p>
        </p:txBody>
      </p:sp>
      <p:cxnSp>
        <p:nvCxnSpPr>
          <p:cNvPr id="31" name="Straight Connector 30"/>
          <p:cNvCxnSpPr/>
          <p:nvPr/>
        </p:nvCxnSpPr>
        <p:spPr>
          <a:xfrm>
            <a:off x="1457790" y="3165545"/>
            <a:ext cx="10007012" cy="0"/>
          </a:xfrm>
          <a:prstGeom prst="line">
            <a:avLst/>
          </a:prstGeom>
          <a:ln w="57150"/>
        </p:spPr>
        <p:style>
          <a:lnRef idx="1">
            <a:schemeClr val="accent2"/>
          </a:lnRef>
          <a:fillRef idx="0">
            <a:schemeClr val="accent2"/>
          </a:fillRef>
          <a:effectRef idx="0">
            <a:schemeClr val="accent2"/>
          </a:effectRef>
          <a:fontRef idx="minor">
            <a:schemeClr val="tx1"/>
          </a:fontRef>
        </p:style>
      </p:cxnSp>
      <p:sp>
        <p:nvSpPr>
          <p:cNvPr id="34" name="TextBox 33"/>
          <p:cNvSpPr txBox="1"/>
          <p:nvPr/>
        </p:nvSpPr>
        <p:spPr>
          <a:xfrm>
            <a:off x="4298717" y="3488599"/>
            <a:ext cx="312516" cy="369332"/>
          </a:xfrm>
          <a:prstGeom prst="rect">
            <a:avLst/>
          </a:prstGeom>
          <a:noFill/>
        </p:spPr>
        <p:txBody>
          <a:bodyPr wrap="square" rtlCol="0">
            <a:spAutoFit/>
          </a:bodyPr>
          <a:lstStyle/>
          <a:p>
            <a:r>
              <a:rPr lang="en-US" dirty="0"/>
              <a:t>*</a:t>
            </a:r>
          </a:p>
        </p:txBody>
      </p:sp>
      <p:sp>
        <p:nvSpPr>
          <p:cNvPr id="35" name="TextBox 34"/>
          <p:cNvSpPr txBox="1"/>
          <p:nvPr/>
        </p:nvSpPr>
        <p:spPr>
          <a:xfrm>
            <a:off x="9824204" y="2027029"/>
            <a:ext cx="312516" cy="369332"/>
          </a:xfrm>
          <a:prstGeom prst="rect">
            <a:avLst/>
          </a:prstGeom>
          <a:noFill/>
        </p:spPr>
        <p:txBody>
          <a:bodyPr wrap="square" rtlCol="0">
            <a:spAutoFit/>
          </a:bodyPr>
          <a:lstStyle/>
          <a:p>
            <a:r>
              <a:rPr lang="en-US" dirty="0"/>
              <a:t>*</a:t>
            </a:r>
          </a:p>
        </p:txBody>
      </p:sp>
      <p:sp>
        <p:nvSpPr>
          <p:cNvPr id="36" name="Slide Number Placeholder 5">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14</a:t>
            </a:fld>
            <a:endParaRPr lang="en-US" dirty="0">
              <a:solidFill>
                <a:srgbClr val="464646">
                  <a:lumMod val="40000"/>
                  <a:lumOff val="60000"/>
                </a:srgbClr>
              </a:solidFill>
            </a:endParaRPr>
          </a:p>
        </p:txBody>
      </p:sp>
      <p:sp>
        <p:nvSpPr>
          <p:cNvPr id="37" name="Footer Placeholder 3">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a:t>
            </a:r>
            <a:r>
              <a:rPr lang="en-US" dirty="0" err="1">
                <a:solidFill>
                  <a:srgbClr val="464646">
                    <a:lumMod val="40000"/>
                    <a:lumOff val="60000"/>
                  </a:srgbClr>
                </a:solidFill>
              </a:rPr>
              <a:t>mass.gov</a:t>
            </a:r>
            <a:r>
              <a:rPr lang="en-US" dirty="0">
                <a:solidFill>
                  <a:srgbClr val="464646">
                    <a:lumMod val="40000"/>
                    <a:lumOff val="60000"/>
                  </a:srgbClr>
                </a:solidFill>
              </a:rPr>
              <a:t>/</a:t>
            </a:r>
            <a:r>
              <a:rPr lang="en-US" dirty="0" err="1">
                <a:solidFill>
                  <a:srgbClr val="464646">
                    <a:lumMod val="40000"/>
                    <a:lumOff val="60000"/>
                  </a:srgbClr>
                </a:solidFill>
              </a:rPr>
              <a:t>dph</a:t>
            </a:r>
            <a:endParaRPr lang="en-US" dirty="0">
              <a:solidFill>
                <a:srgbClr val="464646">
                  <a:lumMod val="40000"/>
                  <a:lumOff val="60000"/>
                </a:srgbClr>
              </a:solidFill>
            </a:endParaRPr>
          </a:p>
        </p:txBody>
      </p:sp>
      <p:sp>
        <p:nvSpPr>
          <p:cNvPr id="6" name="TextBox 5"/>
          <p:cNvSpPr txBox="1"/>
          <p:nvPr/>
        </p:nvSpPr>
        <p:spPr>
          <a:xfrm>
            <a:off x="1115331" y="4892564"/>
            <a:ext cx="10375337" cy="1384995"/>
          </a:xfrm>
          <a:prstGeom prst="rect">
            <a:avLst/>
          </a:prstGeom>
          <a:noFill/>
        </p:spPr>
        <p:txBody>
          <a:bodyPr wrap="square" rtlCol="0">
            <a:spAutoFit/>
          </a:bodyPr>
          <a:lstStyle/>
          <a:p>
            <a:r>
              <a:rPr lang="en-US" sz="1400" dirty="0"/>
              <a:t>The</a:t>
            </a:r>
            <a:r>
              <a:rPr lang="en-US" sz="1400" b="1" dirty="0"/>
              <a:t> bar graphs </a:t>
            </a:r>
            <a:r>
              <a:rPr lang="en-US" sz="1400" dirty="0"/>
              <a:t>represent the relative risk for different groups (columns). The grey bars represent the 95% confidence interval (CI). The 95% CI measures the probability that the true relative risk falls between the two parameters. All rates presented are </a:t>
            </a:r>
            <a:r>
              <a:rPr lang="en-US" sz="1400" i="1" dirty="0"/>
              <a:t>relative</a:t>
            </a:r>
            <a:r>
              <a:rPr lang="en-US" sz="1400" dirty="0"/>
              <a:t>.</a:t>
            </a:r>
          </a:p>
          <a:p>
            <a:pPr marL="285750" indent="-285750">
              <a:buFont typeface="Arial" panose="020B0604020202020204" pitchFamily="34" charset="0"/>
              <a:buChar char="•"/>
            </a:pPr>
            <a:r>
              <a:rPr lang="en-US" sz="1400" dirty="0"/>
              <a:t>If the CI bar crosses 1.0 (highlighted in red), then the relative risk is not statistically significantly different than the rate in the reference group.</a:t>
            </a:r>
          </a:p>
          <a:p>
            <a:pPr marL="285750" indent="-285750">
              <a:buFont typeface="Arial" panose="020B0604020202020204" pitchFamily="34" charset="0"/>
              <a:buChar char="•"/>
            </a:pPr>
            <a:r>
              <a:rPr lang="en-US" sz="1400" dirty="0"/>
              <a:t>If the CI bar is completely above or below 1.0, then the relative risk is statistically significantly different than the rate in the reference group. These are also indicated by an asterisk (*).</a:t>
            </a:r>
          </a:p>
        </p:txBody>
      </p:sp>
      <p:sp>
        <p:nvSpPr>
          <p:cNvPr id="8" name="Rectangle 7"/>
          <p:cNvSpPr/>
          <p:nvPr/>
        </p:nvSpPr>
        <p:spPr>
          <a:xfrm>
            <a:off x="5197570" y="3857931"/>
            <a:ext cx="2476046" cy="61669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t>Significantly lower than the reference group</a:t>
            </a:r>
          </a:p>
        </p:txBody>
      </p:sp>
      <p:cxnSp>
        <p:nvCxnSpPr>
          <p:cNvPr id="13" name="Straight Arrow Connector 12"/>
          <p:cNvCxnSpPr>
            <a:stCxn id="8" idx="1"/>
          </p:cNvCxnSpPr>
          <p:nvPr/>
        </p:nvCxnSpPr>
        <p:spPr>
          <a:xfrm flipH="1" flipV="1">
            <a:off x="4557713" y="3882444"/>
            <a:ext cx="639857" cy="283835"/>
          </a:xfrm>
          <a:prstGeom prst="straightConnector1">
            <a:avLst/>
          </a:prstGeom>
          <a:ln w="28575">
            <a:tailEnd type="triangle"/>
          </a:ln>
        </p:spPr>
        <p:style>
          <a:lnRef idx="1">
            <a:schemeClr val="dk1"/>
          </a:lnRef>
          <a:fillRef idx="0">
            <a:schemeClr val="dk1"/>
          </a:fillRef>
          <a:effectRef idx="0">
            <a:schemeClr val="dk1"/>
          </a:effectRef>
          <a:fontRef idx="minor">
            <a:schemeClr val="tx1"/>
          </a:fontRef>
        </p:style>
      </p:cxnSp>
      <p:cxnSp>
        <p:nvCxnSpPr>
          <p:cNvPr id="21" name="Straight Arrow Connector 20"/>
          <p:cNvCxnSpPr/>
          <p:nvPr/>
        </p:nvCxnSpPr>
        <p:spPr>
          <a:xfrm flipV="1">
            <a:off x="7543291" y="3697834"/>
            <a:ext cx="973863" cy="202822"/>
          </a:xfrm>
          <a:prstGeom prst="straightConnector1">
            <a:avLst/>
          </a:prstGeom>
          <a:ln w="28575">
            <a:tailEnd type="triangle"/>
          </a:ln>
        </p:spPr>
        <p:style>
          <a:lnRef idx="1">
            <a:schemeClr val="dk1"/>
          </a:lnRef>
          <a:fillRef idx="0">
            <a:schemeClr val="dk1"/>
          </a:fillRef>
          <a:effectRef idx="0">
            <a:schemeClr val="dk1"/>
          </a:effectRef>
          <a:fontRef idx="minor">
            <a:schemeClr val="tx1"/>
          </a:fontRef>
        </p:style>
      </p:cxnSp>
      <p:sp>
        <p:nvSpPr>
          <p:cNvPr id="38" name="Rectangle 37"/>
          <p:cNvSpPr/>
          <p:nvPr/>
        </p:nvSpPr>
        <p:spPr>
          <a:xfrm>
            <a:off x="8209588" y="1143878"/>
            <a:ext cx="2476046" cy="61669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t>Significantly higher than the reference group</a:t>
            </a:r>
          </a:p>
        </p:txBody>
      </p:sp>
      <p:cxnSp>
        <p:nvCxnSpPr>
          <p:cNvPr id="41" name="Straight Arrow Connector 40"/>
          <p:cNvCxnSpPr/>
          <p:nvPr/>
        </p:nvCxnSpPr>
        <p:spPr>
          <a:xfrm>
            <a:off x="9174416" y="1760573"/>
            <a:ext cx="464051" cy="422185"/>
          </a:xfrm>
          <a:prstGeom prst="straightConnector1">
            <a:avLst/>
          </a:prstGeom>
          <a:ln w="28575">
            <a:tailEnd type="triangle"/>
          </a:ln>
        </p:spPr>
        <p:style>
          <a:lnRef idx="1">
            <a:schemeClr val="dk1"/>
          </a:lnRef>
          <a:fillRef idx="0">
            <a:schemeClr val="dk1"/>
          </a:fillRef>
          <a:effectRef idx="0">
            <a:schemeClr val="dk1"/>
          </a:effectRef>
          <a:fontRef idx="minor">
            <a:schemeClr val="tx1"/>
          </a:fontRef>
        </p:style>
      </p:cxnSp>
      <p:sp>
        <p:nvSpPr>
          <p:cNvPr id="45" name="Rectangle 44"/>
          <p:cNvSpPr/>
          <p:nvPr/>
        </p:nvSpPr>
        <p:spPr>
          <a:xfrm>
            <a:off x="3149600" y="1137026"/>
            <a:ext cx="3202051" cy="61669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t>Not significantly different than the reference group</a:t>
            </a:r>
          </a:p>
        </p:txBody>
      </p:sp>
      <p:cxnSp>
        <p:nvCxnSpPr>
          <p:cNvPr id="46" name="Straight Arrow Connector 45"/>
          <p:cNvCxnSpPr/>
          <p:nvPr/>
        </p:nvCxnSpPr>
        <p:spPr>
          <a:xfrm>
            <a:off x="6372342" y="1522852"/>
            <a:ext cx="681601" cy="589668"/>
          </a:xfrm>
          <a:prstGeom prst="straightConnector1">
            <a:avLst/>
          </a:prstGeom>
          <a:ln w="28575">
            <a:tailEnd type="triangle"/>
          </a:ln>
        </p:spPr>
        <p:style>
          <a:lnRef idx="1">
            <a:schemeClr val="dk1"/>
          </a:lnRef>
          <a:fillRef idx="0">
            <a:schemeClr val="dk1"/>
          </a:fillRef>
          <a:effectRef idx="0">
            <a:schemeClr val="dk1"/>
          </a:effectRef>
          <a:fontRef idx="minor">
            <a:schemeClr val="tx1"/>
          </a:fontRef>
        </p:style>
      </p:cxnSp>
      <p:sp>
        <p:nvSpPr>
          <p:cNvPr id="5" name="Oval 4"/>
          <p:cNvSpPr/>
          <p:nvPr/>
        </p:nvSpPr>
        <p:spPr>
          <a:xfrm>
            <a:off x="4284649" y="3418261"/>
            <a:ext cx="312516" cy="36933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5660938" y="1868470"/>
            <a:ext cx="312516" cy="36933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p:cNvSpPr/>
          <p:nvPr/>
        </p:nvSpPr>
        <p:spPr>
          <a:xfrm>
            <a:off x="8432274" y="3190833"/>
            <a:ext cx="312516" cy="36933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p:cNvSpPr/>
          <p:nvPr/>
        </p:nvSpPr>
        <p:spPr>
          <a:xfrm>
            <a:off x="9796839" y="1952877"/>
            <a:ext cx="312516" cy="36933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417316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1"/>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1"/>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5"/>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5"/>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2"/>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38" grpId="0" animBg="1"/>
      <p:bldP spid="45" grpId="0" animBg="1"/>
      <p:bldP spid="5" grpId="0" animBg="1"/>
      <p:bldP spid="22" grpId="0" animBg="1"/>
      <p:bldP spid="23" grpId="0" animBg="1"/>
      <p:bldP spid="25"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5" name="Content Placeholder 24">
            <a:extLst>
              <a:ext uri="{FF2B5EF4-FFF2-40B4-BE49-F238E27FC236}">
                <a16:creationId xmlns:a16="http://schemas.microsoft.com/office/drawing/2014/main" xmlns="" id="{A911542A-5082-41D3-B0A5-96C9BE00255B}"/>
              </a:ext>
            </a:extLst>
          </p:cNvPr>
          <p:cNvGraphicFramePr>
            <a:graphicFrameLocks noGrp="1"/>
          </p:cNvGraphicFramePr>
          <p:nvPr>
            <p:ph idx="1"/>
            <p:extLst>
              <p:ext uri="{D42A27DB-BD31-4B8C-83A1-F6EECF244321}">
                <p14:modId xmlns:p14="http://schemas.microsoft.com/office/powerpoint/2010/main" val="2220918116"/>
              </p:ext>
            </p:extLst>
          </p:nvPr>
        </p:nvGraphicFramePr>
        <p:xfrm>
          <a:off x="609600" y="976196"/>
          <a:ext cx="10972800" cy="5149968"/>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p:txBody>
          <a:bodyPr>
            <a:normAutofit/>
          </a:bodyPr>
          <a:lstStyle/>
          <a:p>
            <a:r>
              <a:rPr lang="en-US" sz="4000" dirty="0">
                <a:solidFill>
                  <a:schemeClr val="bg1"/>
                </a:solidFill>
              </a:rPr>
              <a:t>Relative Risk of Falls with Injury by Race by Year</a:t>
            </a:r>
          </a:p>
        </p:txBody>
      </p:sp>
      <p:sp>
        <p:nvSpPr>
          <p:cNvPr id="36" name="Slide Number Placeholder 5">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15</a:t>
            </a:fld>
            <a:endParaRPr lang="en-US" dirty="0">
              <a:solidFill>
                <a:srgbClr val="464646">
                  <a:lumMod val="40000"/>
                  <a:lumOff val="60000"/>
                </a:srgbClr>
              </a:solidFill>
            </a:endParaRPr>
          </a:p>
        </p:txBody>
      </p:sp>
      <p:sp>
        <p:nvSpPr>
          <p:cNvPr id="37" name="Footer Placeholder 3">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a:t>
            </a:r>
            <a:r>
              <a:rPr lang="en-US" dirty="0" err="1">
                <a:solidFill>
                  <a:srgbClr val="464646">
                    <a:lumMod val="40000"/>
                    <a:lumOff val="60000"/>
                  </a:srgbClr>
                </a:solidFill>
              </a:rPr>
              <a:t>mass.gov</a:t>
            </a:r>
            <a:r>
              <a:rPr lang="en-US" dirty="0">
                <a:solidFill>
                  <a:srgbClr val="464646">
                    <a:lumMod val="40000"/>
                    <a:lumOff val="60000"/>
                  </a:srgbClr>
                </a:solidFill>
              </a:rPr>
              <a:t>/</a:t>
            </a:r>
            <a:r>
              <a:rPr lang="en-US" dirty="0" err="1">
                <a:solidFill>
                  <a:srgbClr val="464646">
                    <a:lumMod val="40000"/>
                    <a:lumOff val="60000"/>
                  </a:srgbClr>
                </a:solidFill>
              </a:rPr>
              <a:t>dph</a:t>
            </a:r>
            <a:endParaRPr lang="en-US" dirty="0">
              <a:solidFill>
                <a:srgbClr val="464646">
                  <a:lumMod val="40000"/>
                  <a:lumOff val="60000"/>
                </a:srgbClr>
              </a:solidFill>
            </a:endParaRPr>
          </a:p>
        </p:txBody>
      </p:sp>
      <p:sp>
        <p:nvSpPr>
          <p:cNvPr id="27" name="TextBox 26"/>
          <p:cNvSpPr txBox="1"/>
          <p:nvPr/>
        </p:nvSpPr>
        <p:spPr>
          <a:xfrm>
            <a:off x="3384167" y="4167126"/>
            <a:ext cx="312516" cy="369332"/>
          </a:xfrm>
          <a:prstGeom prst="rect">
            <a:avLst/>
          </a:prstGeom>
          <a:noFill/>
        </p:spPr>
        <p:txBody>
          <a:bodyPr wrap="square" rtlCol="0">
            <a:spAutoFit/>
          </a:bodyPr>
          <a:lstStyle/>
          <a:p>
            <a:r>
              <a:rPr lang="en-US" dirty="0"/>
              <a:t>*</a:t>
            </a:r>
          </a:p>
        </p:txBody>
      </p:sp>
      <p:sp>
        <p:nvSpPr>
          <p:cNvPr id="30" name="TextBox 29"/>
          <p:cNvSpPr txBox="1"/>
          <p:nvPr/>
        </p:nvSpPr>
        <p:spPr>
          <a:xfrm>
            <a:off x="4600192" y="4087887"/>
            <a:ext cx="312516" cy="369332"/>
          </a:xfrm>
          <a:prstGeom prst="rect">
            <a:avLst/>
          </a:prstGeom>
          <a:noFill/>
        </p:spPr>
        <p:txBody>
          <a:bodyPr wrap="square" rtlCol="0">
            <a:spAutoFit/>
          </a:bodyPr>
          <a:lstStyle/>
          <a:p>
            <a:r>
              <a:rPr lang="en-US" dirty="0"/>
              <a:t>*</a:t>
            </a:r>
          </a:p>
        </p:txBody>
      </p:sp>
      <p:sp>
        <p:nvSpPr>
          <p:cNvPr id="32" name="TextBox 31"/>
          <p:cNvSpPr txBox="1"/>
          <p:nvPr/>
        </p:nvSpPr>
        <p:spPr>
          <a:xfrm>
            <a:off x="5801430" y="4130977"/>
            <a:ext cx="312516" cy="369332"/>
          </a:xfrm>
          <a:prstGeom prst="rect">
            <a:avLst/>
          </a:prstGeom>
          <a:noFill/>
        </p:spPr>
        <p:txBody>
          <a:bodyPr wrap="square" rtlCol="0">
            <a:spAutoFit/>
          </a:bodyPr>
          <a:lstStyle/>
          <a:p>
            <a:r>
              <a:rPr lang="en-US" dirty="0"/>
              <a:t>*</a:t>
            </a:r>
          </a:p>
        </p:txBody>
      </p:sp>
      <p:sp>
        <p:nvSpPr>
          <p:cNvPr id="38" name="TextBox 37"/>
          <p:cNvSpPr txBox="1"/>
          <p:nvPr/>
        </p:nvSpPr>
        <p:spPr>
          <a:xfrm>
            <a:off x="7031970" y="4131429"/>
            <a:ext cx="312516" cy="369332"/>
          </a:xfrm>
          <a:prstGeom prst="rect">
            <a:avLst/>
          </a:prstGeom>
          <a:noFill/>
        </p:spPr>
        <p:txBody>
          <a:bodyPr wrap="square" rtlCol="0">
            <a:spAutoFit/>
          </a:bodyPr>
          <a:lstStyle/>
          <a:p>
            <a:r>
              <a:rPr lang="en-US" dirty="0"/>
              <a:t>*</a:t>
            </a:r>
          </a:p>
        </p:txBody>
      </p:sp>
      <p:sp>
        <p:nvSpPr>
          <p:cNvPr id="41" name="TextBox 40"/>
          <p:cNvSpPr txBox="1"/>
          <p:nvPr/>
        </p:nvSpPr>
        <p:spPr>
          <a:xfrm>
            <a:off x="8247524" y="4173793"/>
            <a:ext cx="312516" cy="369332"/>
          </a:xfrm>
          <a:prstGeom prst="rect">
            <a:avLst/>
          </a:prstGeom>
          <a:noFill/>
        </p:spPr>
        <p:txBody>
          <a:bodyPr wrap="square" rtlCol="0">
            <a:spAutoFit/>
          </a:bodyPr>
          <a:lstStyle/>
          <a:p>
            <a:r>
              <a:rPr lang="en-US" dirty="0"/>
              <a:t>*</a:t>
            </a:r>
          </a:p>
        </p:txBody>
      </p:sp>
      <p:sp>
        <p:nvSpPr>
          <p:cNvPr id="43" name="TextBox 42"/>
          <p:cNvSpPr txBox="1"/>
          <p:nvPr/>
        </p:nvSpPr>
        <p:spPr>
          <a:xfrm>
            <a:off x="9450411" y="4218063"/>
            <a:ext cx="312516" cy="369332"/>
          </a:xfrm>
          <a:prstGeom prst="rect">
            <a:avLst/>
          </a:prstGeom>
          <a:noFill/>
        </p:spPr>
        <p:txBody>
          <a:bodyPr wrap="square" rtlCol="0">
            <a:spAutoFit/>
          </a:bodyPr>
          <a:lstStyle/>
          <a:p>
            <a:r>
              <a:rPr lang="en-US" dirty="0"/>
              <a:t>*</a:t>
            </a:r>
          </a:p>
        </p:txBody>
      </p:sp>
      <p:sp>
        <p:nvSpPr>
          <p:cNvPr id="44" name="TextBox 43"/>
          <p:cNvSpPr txBox="1"/>
          <p:nvPr/>
        </p:nvSpPr>
        <p:spPr>
          <a:xfrm>
            <a:off x="10671455" y="4189487"/>
            <a:ext cx="312516" cy="369332"/>
          </a:xfrm>
          <a:prstGeom prst="rect">
            <a:avLst/>
          </a:prstGeom>
          <a:noFill/>
        </p:spPr>
        <p:txBody>
          <a:bodyPr wrap="square" rtlCol="0">
            <a:spAutoFit/>
          </a:bodyPr>
          <a:lstStyle/>
          <a:p>
            <a:r>
              <a:rPr lang="en-US" dirty="0"/>
              <a:t>*</a:t>
            </a:r>
          </a:p>
        </p:txBody>
      </p:sp>
      <p:sp>
        <p:nvSpPr>
          <p:cNvPr id="45" name="TextBox 44"/>
          <p:cNvSpPr txBox="1"/>
          <p:nvPr/>
        </p:nvSpPr>
        <p:spPr>
          <a:xfrm>
            <a:off x="6091518" y="2026492"/>
            <a:ext cx="312516" cy="369332"/>
          </a:xfrm>
          <a:prstGeom prst="rect">
            <a:avLst/>
          </a:prstGeom>
          <a:noFill/>
        </p:spPr>
        <p:txBody>
          <a:bodyPr wrap="square" rtlCol="0">
            <a:spAutoFit/>
          </a:bodyPr>
          <a:lstStyle/>
          <a:p>
            <a:r>
              <a:rPr lang="en-US" dirty="0"/>
              <a:t>*</a:t>
            </a:r>
          </a:p>
        </p:txBody>
      </p:sp>
      <p:sp>
        <p:nvSpPr>
          <p:cNvPr id="46" name="TextBox 45"/>
          <p:cNvSpPr txBox="1"/>
          <p:nvPr/>
        </p:nvSpPr>
        <p:spPr>
          <a:xfrm>
            <a:off x="7307287" y="2560032"/>
            <a:ext cx="312516" cy="369332"/>
          </a:xfrm>
          <a:prstGeom prst="rect">
            <a:avLst/>
          </a:prstGeom>
          <a:noFill/>
        </p:spPr>
        <p:txBody>
          <a:bodyPr wrap="square" rtlCol="0">
            <a:spAutoFit/>
          </a:bodyPr>
          <a:lstStyle/>
          <a:p>
            <a:r>
              <a:rPr lang="en-US" dirty="0"/>
              <a:t>*</a:t>
            </a:r>
          </a:p>
        </p:txBody>
      </p:sp>
      <p:sp>
        <p:nvSpPr>
          <p:cNvPr id="47" name="TextBox 46"/>
          <p:cNvSpPr txBox="1"/>
          <p:nvPr/>
        </p:nvSpPr>
        <p:spPr>
          <a:xfrm>
            <a:off x="8523312" y="2559125"/>
            <a:ext cx="312516" cy="369332"/>
          </a:xfrm>
          <a:prstGeom prst="rect">
            <a:avLst/>
          </a:prstGeom>
          <a:noFill/>
        </p:spPr>
        <p:txBody>
          <a:bodyPr wrap="square" rtlCol="0">
            <a:spAutoFit/>
          </a:bodyPr>
          <a:lstStyle/>
          <a:p>
            <a:r>
              <a:rPr lang="en-US" dirty="0"/>
              <a:t>*</a:t>
            </a:r>
          </a:p>
        </p:txBody>
      </p:sp>
      <p:sp>
        <p:nvSpPr>
          <p:cNvPr id="48" name="TextBox 47"/>
          <p:cNvSpPr txBox="1"/>
          <p:nvPr/>
        </p:nvSpPr>
        <p:spPr>
          <a:xfrm>
            <a:off x="9711215" y="2356606"/>
            <a:ext cx="312516" cy="369332"/>
          </a:xfrm>
          <a:prstGeom prst="rect">
            <a:avLst/>
          </a:prstGeom>
          <a:noFill/>
        </p:spPr>
        <p:txBody>
          <a:bodyPr wrap="square" rtlCol="0">
            <a:spAutoFit/>
          </a:bodyPr>
          <a:lstStyle/>
          <a:p>
            <a:r>
              <a:rPr lang="en-US" dirty="0"/>
              <a:t>*</a:t>
            </a:r>
          </a:p>
        </p:txBody>
      </p:sp>
      <p:sp>
        <p:nvSpPr>
          <p:cNvPr id="49" name="TextBox 48"/>
          <p:cNvSpPr txBox="1"/>
          <p:nvPr/>
        </p:nvSpPr>
        <p:spPr>
          <a:xfrm>
            <a:off x="10941981" y="2836484"/>
            <a:ext cx="312516" cy="369332"/>
          </a:xfrm>
          <a:prstGeom prst="rect">
            <a:avLst/>
          </a:prstGeom>
          <a:noFill/>
        </p:spPr>
        <p:txBody>
          <a:bodyPr wrap="square" rtlCol="0">
            <a:spAutoFit/>
          </a:bodyPr>
          <a:lstStyle/>
          <a:p>
            <a:r>
              <a:rPr lang="en-US" dirty="0"/>
              <a:t>*</a:t>
            </a:r>
          </a:p>
        </p:txBody>
      </p:sp>
      <p:cxnSp>
        <p:nvCxnSpPr>
          <p:cNvPr id="50" name="Straight Connector 49"/>
          <p:cNvCxnSpPr/>
          <p:nvPr/>
        </p:nvCxnSpPr>
        <p:spPr>
          <a:xfrm>
            <a:off x="2860316" y="3945193"/>
            <a:ext cx="8632621" cy="0"/>
          </a:xfrm>
          <a:prstGeom prst="line">
            <a:avLst/>
          </a:prstGeom>
          <a:ln w="57150"/>
        </p:spPr>
        <p:style>
          <a:lnRef idx="1">
            <a:schemeClr val="accent2"/>
          </a:lnRef>
          <a:fillRef idx="0">
            <a:schemeClr val="accent2"/>
          </a:fillRef>
          <a:effectRef idx="0">
            <a:schemeClr val="accent2"/>
          </a:effectRef>
          <a:fontRef idx="minor">
            <a:schemeClr val="tx1"/>
          </a:fontRef>
        </p:style>
      </p:cxnSp>
      <p:sp>
        <p:nvSpPr>
          <p:cNvPr id="20" name="TextBox 19"/>
          <p:cNvSpPr txBox="1"/>
          <p:nvPr/>
        </p:nvSpPr>
        <p:spPr>
          <a:xfrm>
            <a:off x="1040259" y="6120417"/>
            <a:ext cx="10542141" cy="461665"/>
          </a:xfrm>
          <a:prstGeom prst="rect">
            <a:avLst/>
          </a:prstGeom>
          <a:noFill/>
        </p:spPr>
        <p:txBody>
          <a:bodyPr wrap="square" rtlCol="0">
            <a:spAutoFit/>
          </a:bodyPr>
          <a:lstStyle/>
          <a:p>
            <a:r>
              <a:rPr lang="en-US" sz="1200" i="1" dirty="0"/>
              <a:t>Note: The data for relative risk for among American Indian or Alaska Native, Native Hawaiian or Other Pacific Islander, and Other or Missing residents been suppressed due to small numbers.</a:t>
            </a:r>
          </a:p>
        </p:txBody>
      </p:sp>
      <p:sp>
        <p:nvSpPr>
          <p:cNvPr id="21" name="TextBox 20"/>
          <p:cNvSpPr txBox="1"/>
          <p:nvPr/>
        </p:nvSpPr>
        <p:spPr>
          <a:xfrm>
            <a:off x="4221780" y="6465511"/>
            <a:ext cx="6957224" cy="430887"/>
          </a:xfrm>
          <a:prstGeom prst="rect">
            <a:avLst/>
          </a:prstGeom>
          <a:noFill/>
        </p:spPr>
        <p:txBody>
          <a:bodyPr wrap="square" rtlCol="0">
            <a:spAutoFit/>
          </a:bodyPr>
          <a:lstStyle/>
          <a:p>
            <a:r>
              <a:rPr lang="en-US" sz="1050" i="1" dirty="0">
                <a:solidFill>
                  <a:schemeClr val="bg1"/>
                </a:solidFill>
              </a:rPr>
              <a:t>Data sources: Falls – Health Care Facility Reporting System (HCFRS) extracted 03/28/19; Nursing home population – Minimum Data Set (CMS) extracted 03/29/2019.</a:t>
            </a:r>
          </a:p>
        </p:txBody>
      </p:sp>
    </p:spTree>
    <p:extLst>
      <p:ext uri="{BB962C8B-B14F-4D97-AF65-F5344CB8AC3E}">
        <p14:creationId xmlns:p14="http://schemas.microsoft.com/office/powerpoint/2010/main" val="645969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a:extLst>
              <a:ext uri="{FF2B5EF4-FFF2-40B4-BE49-F238E27FC236}">
                <a16:creationId xmlns:a16="http://schemas.microsoft.com/office/drawing/2014/main" xmlns="" id="{1F6FCF88-8299-40B6-9843-F49327487A4D}"/>
              </a:ext>
            </a:extLst>
          </p:cNvPr>
          <p:cNvGraphicFramePr>
            <a:graphicFrameLocks noGrp="1"/>
          </p:cNvGraphicFramePr>
          <p:nvPr>
            <p:ph idx="1"/>
            <p:extLst>
              <p:ext uri="{D42A27DB-BD31-4B8C-83A1-F6EECF244321}">
                <p14:modId xmlns:p14="http://schemas.microsoft.com/office/powerpoint/2010/main" val="2507689717"/>
              </p:ext>
            </p:extLst>
          </p:nvPr>
        </p:nvGraphicFramePr>
        <p:xfrm>
          <a:off x="225083" y="1083212"/>
          <a:ext cx="11577711" cy="5132276"/>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p:txBody>
          <a:bodyPr>
            <a:normAutofit/>
          </a:bodyPr>
          <a:lstStyle/>
          <a:p>
            <a:r>
              <a:rPr lang="en-US" sz="4000" dirty="0">
                <a:solidFill>
                  <a:schemeClr val="bg1"/>
                </a:solidFill>
              </a:rPr>
              <a:t>Falls with Injury: Length of Stay Prior to Injury</a:t>
            </a:r>
          </a:p>
        </p:txBody>
      </p:sp>
      <p:sp>
        <p:nvSpPr>
          <p:cNvPr id="4" name="Slide Number Placeholder 5">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16</a:t>
            </a:fld>
            <a:endParaRPr lang="en-US" dirty="0">
              <a:solidFill>
                <a:srgbClr val="464646">
                  <a:lumMod val="40000"/>
                  <a:lumOff val="60000"/>
                </a:srgbClr>
              </a:solidFill>
            </a:endParaRPr>
          </a:p>
        </p:txBody>
      </p:sp>
      <p:sp>
        <p:nvSpPr>
          <p:cNvPr id="5" name="Footer Placeholder 3">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a:t>
            </a:r>
            <a:r>
              <a:rPr lang="en-US" dirty="0" err="1">
                <a:solidFill>
                  <a:srgbClr val="464646">
                    <a:lumMod val="40000"/>
                    <a:lumOff val="60000"/>
                  </a:srgbClr>
                </a:solidFill>
              </a:rPr>
              <a:t>mass.gov</a:t>
            </a:r>
            <a:r>
              <a:rPr lang="en-US" dirty="0">
                <a:solidFill>
                  <a:srgbClr val="464646">
                    <a:lumMod val="40000"/>
                    <a:lumOff val="60000"/>
                  </a:srgbClr>
                </a:solidFill>
              </a:rPr>
              <a:t>/</a:t>
            </a:r>
            <a:r>
              <a:rPr lang="en-US" dirty="0" err="1">
                <a:solidFill>
                  <a:srgbClr val="464646">
                    <a:lumMod val="40000"/>
                    <a:lumOff val="60000"/>
                  </a:srgbClr>
                </a:solidFill>
              </a:rPr>
              <a:t>dph</a:t>
            </a:r>
            <a:endParaRPr lang="en-US" dirty="0">
              <a:solidFill>
                <a:srgbClr val="464646">
                  <a:lumMod val="40000"/>
                  <a:lumOff val="60000"/>
                </a:srgbClr>
              </a:solidFill>
            </a:endParaRPr>
          </a:p>
        </p:txBody>
      </p:sp>
      <p:sp>
        <p:nvSpPr>
          <p:cNvPr id="6" name="TextBox 5"/>
          <p:cNvSpPr txBox="1"/>
          <p:nvPr/>
        </p:nvSpPr>
        <p:spPr>
          <a:xfrm>
            <a:off x="8756523" y="6215488"/>
            <a:ext cx="3435477" cy="276999"/>
          </a:xfrm>
          <a:prstGeom prst="rect">
            <a:avLst/>
          </a:prstGeom>
          <a:noFill/>
        </p:spPr>
        <p:txBody>
          <a:bodyPr wrap="square" rtlCol="0">
            <a:spAutoFit/>
          </a:bodyPr>
          <a:lstStyle/>
          <a:p>
            <a:r>
              <a:rPr lang="en-US" sz="1200" i="1" dirty="0"/>
              <a:t>Note: Excluded reports with admit date prior to 1990</a:t>
            </a:r>
          </a:p>
        </p:txBody>
      </p:sp>
      <p:sp>
        <p:nvSpPr>
          <p:cNvPr id="11" name="TextBox 10"/>
          <p:cNvSpPr txBox="1"/>
          <p:nvPr/>
        </p:nvSpPr>
        <p:spPr>
          <a:xfrm>
            <a:off x="5629817" y="6536009"/>
            <a:ext cx="5630063" cy="276999"/>
          </a:xfrm>
          <a:prstGeom prst="rect">
            <a:avLst/>
          </a:prstGeom>
          <a:noFill/>
        </p:spPr>
        <p:txBody>
          <a:bodyPr wrap="square" rtlCol="0">
            <a:spAutoFit/>
          </a:bodyPr>
          <a:lstStyle/>
          <a:p>
            <a:r>
              <a:rPr lang="en-US" sz="1200" i="1" dirty="0">
                <a:solidFill>
                  <a:schemeClr val="bg1"/>
                </a:solidFill>
              </a:rPr>
              <a:t>Data sources: Falls – Health Care Facility Reporting System (HCFRS) extracted 03/28/19.</a:t>
            </a:r>
          </a:p>
        </p:txBody>
      </p:sp>
      <p:graphicFrame>
        <p:nvGraphicFramePr>
          <p:cNvPr id="7" name="Table 6"/>
          <p:cNvGraphicFramePr>
            <a:graphicFrameLocks noGrp="1"/>
          </p:cNvGraphicFramePr>
          <p:nvPr>
            <p:extLst>
              <p:ext uri="{D42A27DB-BD31-4B8C-83A1-F6EECF244321}">
                <p14:modId xmlns:p14="http://schemas.microsoft.com/office/powerpoint/2010/main" val="2209783346"/>
              </p:ext>
            </p:extLst>
          </p:nvPr>
        </p:nvGraphicFramePr>
        <p:xfrm>
          <a:off x="146401" y="5839959"/>
          <a:ext cx="11512208" cy="366572"/>
        </p:xfrm>
        <a:graphic>
          <a:graphicData uri="http://schemas.openxmlformats.org/drawingml/2006/table">
            <a:tbl>
              <a:tblPr firstRow="1" bandRow="1">
                <a:tableStyleId>{5C22544A-7EE6-4342-B048-85BDC9FD1C3A}</a:tableStyleId>
              </a:tblPr>
              <a:tblGrid>
                <a:gridCol w="1063274">
                  <a:extLst>
                    <a:ext uri="{9D8B030D-6E8A-4147-A177-3AD203B41FA5}">
                      <a16:colId xmlns:a16="http://schemas.microsoft.com/office/drawing/2014/main" xmlns="" val="4779405"/>
                    </a:ext>
                  </a:extLst>
                </a:gridCol>
                <a:gridCol w="1304925">
                  <a:extLst>
                    <a:ext uri="{9D8B030D-6E8A-4147-A177-3AD203B41FA5}">
                      <a16:colId xmlns:a16="http://schemas.microsoft.com/office/drawing/2014/main" xmlns="" val="314214161"/>
                    </a:ext>
                  </a:extLst>
                </a:gridCol>
                <a:gridCol w="1304927">
                  <a:extLst>
                    <a:ext uri="{9D8B030D-6E8A-4147-A177-3AD203B41FA5}">
                      <a16:colId xmlns:a16="http://schemas.microsoft.com/office/drawing/2014/main" xmlns="" val="2127722085"/>
                    </a:ext>
                  </a:extLst>
                </a:gridCol>
                <a:gridCol w="1309688">
                  <a:extLst>
                    <a:ext uri="{9D8B030D-6E8A-4147-A177-3AD203B41FA5}">
                      <a16:colId xmlns:a16="http://schemas.microsoft.com/office/drawing/2014/main" xmlns="" val="189520919"/>
                    </a:ext>
                  </a:extLst>
                </a:gridCol>
                <a:gridCol w="1304926">
                  <a:extLst>
                    <a:ext uri="{9D8B030D-6E8A-4147-A177-3AD203B41FA5}">
                      <a16:colId xmlns:a16="http://schemas.microsoft.com/office/drawing/2014/main" xmlns="" val="2970674780"/>
                    </a:ext>
                  </a:extLst>
                </a:gridCol>
                <a:gridCol w="1309688">
                  <a:extLst>
                    <a:ext uri="{9D8B030D-6E8A-4147-A177-3AD203B41FA5}">
                      <a16:colId xmlns:a16="http://schemas.microsoft.com/office/drawing/2014/main" xmlns="" val="3566671730"/>
                    </a:ext>
                  </a:extLst>
                </a:gridCol>
                <a:gridCol w="1304924">
                  <a:extLst>
                    <a:ext uri="{9D8B030D-6E8A-4147-A177-3AD203B41FA5}">
                      <a16:colId xmlns:a16="http://schemas.microsoft.com/office/drawing/2014/main" xmlns="" val="1921798049"/>
                    </a:ext>
                  </a:extLst>
                </a:gridCol>
                <a:gridCol w="1304929">
                  <a:extLst>
                    <a:ext uri="{9D8B030D-6E8A-4147-A177-3AD203B41FA5}">
                      <a16:colId xmlns:a16="http://schemas.microsoft.com/office/drawing/2014/main" xmlns="" val="454718808"/>
                    </a:ext>
                  </a:extLst>
                </a:gridCol>
                <a:gridCol w="1304927">
                  <a:extLst>
                    <a:ext uri="{9D8B030D-6E8A-4147-A177-3AD203B41FA5}">
                      <a16:colId xmlns:a16="http://schemas.microsoft.com/office/drawing/2014/main" xmlns="" val="2378789197"/>
                    </a:ext>
                  </a:extLst>
                </a:gridCol>
              </a:tblGrid>
              <a:tr h="366572">
                <a:tc>
                  <a:txBody>
                    <a:bodyPr/>
                    <a:lstStyle/>
                    <a:p>
                      <a:pPr algn="ctr"/>
                      <a:r>
                        <a:rPr lang="en-US" sz="1200" dirty="0">
                          <a:solidFill>
                            <a:schemeClr val="tx1"/>
                          </a:solidFill>
                        </a:rPr>
                        <a:t>Count of Falls</a:t>
                      </a:r>
                    </a:p>
                  </a:txBody>
                  <a:tcPr anchor="b">
                    <a:solidFill>
                      <a:schemeClr val="accent1">
                        <a:lumMod val="40000"/>
                        <a:lumOff val="60000"/>
                      </a:schemeClr>
                    </a:solidFill>
                  </a:tcPr>
                </a:tc>
                <a:tc>
                  <a:txBody>
                    <a:bodyPr/>
                    <a:lstStyle/>
                    <a:p>
                      <a:pPr algn="ctr" fontAlgn="b"/>
                      <a:r>
                        <a:rPr lang="en-US" sz="1800" b="0" i="0" u="none" strike="noStrike" dirty="0">
                          <a:solidFill>
                            <a:srgbClr val="000000"/>
                          </a:solidFill>
                          <a:effectLst/>
                          <a:latin typeface="Calibri" panose="020F0502020204030204" pitchFamily="34" charset="0"/>
                        </a:rPr>
                        <a:t>4,153</a:t>
                      </a:r>
                    </a:p>
                  </a:txBody>
                  <a:tcPr marL="9525" marR="9525" marT="9525" marB="0" anchor="b">
                    <a:solidFill>
                      <a:schemeClr val="accent1">
                        <a:lumMod val="40000"/>
                        <a:lumOff val="60000"/>
                      </a:schemeClr>
                    </a:solidFill>
                  </a:tcPr>
                </a:tc>
                <a:tc>
                  <a:txBody>
                    <a:bodyPr/>
                    <a:lstStyle/>
                    <a:p>
                      <a:pPr algn="ctr" fontAlgn="b"/>
                      <a:r>
                        <a:rPr lang="en-US" sz="1800" b="0" i="0" u="none" strike="noStrike" dirty="0">
                          <a:solidFill>
                            <a:srgbClr val="000000"/>
                          </a:solidFill>
                          <a:effectLst/>
                          <a:latin typeface="Calibri" panose="020F0502020204030204" pitchFamily="34" charset="0"/>
                        </a:rPr>
                        <a:t>1,446</a:t>
                      </a:r>
                    </a:p>
                  </a:txBody>
                  <a:tcPr marL="9525" marR="9525" marT="9525" marB="0" anchor="b">
                    <a:solidFill>
                      <a:schemeClr val="accent1">
                        <a:lumMod val="40000"/>
                        <a:lumOff val="60000"/>
                      </a:schemeClr>
                    </a:solidFill>
                  </a:tcPr>
                </a:tc>
                <a:tc>
                  <a:txBody>
                    <a:bodyPr/>
                    <a:lstStyle/>
                    <a:p>
                      <a:pPr algn="ctr" fontAlgn="b"/>
                      <a:r>
                        <a:rPr lang="en-US" sz="1800" b="0" i="0" u="none" strike="noStrike">
                          <a:solidFill>
                            <a:srgbClr val="000000"/>
                          </a:solidFill>
                          <a:effectLst/>
                          <a:latin typeface="Calibri" panose="020F0502020204030204" pitchFamily="34" charset="0"/>
                        </a:rPr>
                        <a:t>995</a:t>
                      </a:r>
                    </a:p>
                  </a:txBody>
                  <a:tcPr marL="9525" marR="9525" marT="9525" marB="0" anchor="b">
                    <a:solidFill>
                      <a:schemeClr val="accent1">
                        <a:lumMod val="40000"/>
                        <a:lumOff val="60000"/>
                      </a:schemeClr>
                    </a:solidFill>
                  </a:tcPr>
                </a:tc>
                <a:tc>
                  <a:txBody>
                    <a:bodyPr/>
                    <a:lstStyle/>
                    <a:p>
                      <a:pPr algn="ctr" fontAlgn="b"/>
                      <a:r>
                        <a:rPr lang="en-US" sz="1800" b="0" i="0" u="none" strike="noStrike" dirty="0">
                          <a:solidFill>
                            <a:srgbClr val="000000"/>
                          </a:solidFill>
                          <a:effectLst/>
                          <a:latin typeface="Calibri" panose="020F0502020204030204" pitchFamily="34" charset="0"/>
                        </a:rPr>
                        <a:t>1,960</a:t>
                      </a:r>
                    </a:p>
                  </a:txBody>
                  <a:tcPr marL="9525" marR="9525" marT="9525" marB="0" anchor="b">
                    <a:solidFill>
                      <a:schemeClr val="accent1">
                        <a:lumMod val="40000"/>
                        <a:lumOff val="60000"/>
                      </a:schemeClr>
                    </a:solidFill>
                  </a:tcPr>
                </a:tc>
                <a:tc>
                  <a:txBody>
                    <a:bodyPr/>
                    <a:lstStyle/>
                    <a:p>
                      <a:pPr algn="ctr" fontAlgn="b"/>
                      <a:r>
                        <a:rPr lang="en-US" sz="1800" b="0" i="0" u="none" strike="noStrike" dirty="0">
                          <a:solidFill>
                            <a:srgbClr val="000000"/>
                          </a:solidFill>
                          <a:effectLst/>
                          <a:latin typeface="Calibri" panose="020F0502020204030204" pitchFamily="34" charset="0"/>
                        </a:rPr>
                        <a:t>1,359</a:t>
                      </a:r>
                    </a:p>
                  </a:txBody>
                  <a:tcPr marL="9525" marR="9525" marT="9525" marB="0" anchor="b">
                    <a:solidFill>
                      <a:schemeClr val="accent1">
                        <a:lumMod val="40000"/>
                        <a:lumOff val="60000"/>
                      </a:schemeClr>
                    </a:solidFill>
                  </a:tcPr>
                </a:tc>
                <a:tc>
                  <a:txBody>
                    <a:bodyPr/>
                    <a:lstStyle/>
                    <a:p>
                      <a:pPr algn="ctr" fontAlgn="b"/>
                      <a:r>
                        <a:rPr lang="en-US" sz="1800" b="0" i="0" u="none" strike="noStrike" dirty="0">
                          <a:solidFill>
                            <a:srgbClr val="000000"/>
                          </a:solidFill>
                          <a:effectLst/>
                          <a:latin typeface="Calibri" panose="020F0502020204030204" pitchFamily="34" charset="0"/>
                        </a:rPr>
                        <a:t>1,067</a:t>
                      </a:r>
                    </a:p>
                  </a:txBody>
                  <a:tcPr marL="9525" marR="9525" marT="9525" marB="0" anchor="b">
                    <a:solidFill>
                      <a:schemeClr val="accent1">
                        <a:lumMod val="40000"/>
                        <a:lumOff val="60000"/>
                      </a:schemeClr>
                    </a:solidFill>
                  </a:tcPr>
                </a:tc>
                <a:tc>
                  <a:txBody>
                    <a:bodyPr/>
                    <a:lstStyle/>
                    <a:p>
                      <a:pPr algn="ctr" fontAlgn="b"/>
                      <a:r>
                        <a:rPr lang="en-US" sz="1800" b="0" i="0" u="none" strike="noStrike" dirty="0">
                          <a:solidFill>
                            <a:srgbClr val="000000"/>
                          </a:solidFill>
                          <a:effectLst/>
                          <a:latin typeface="Calibri" panose="020F0502020204030204" pitchFamily="34" charset="0"/>
                        </a:rPr>
                        <a:t>1,783</a:t>
                      </a:r>
                    </a:p>
                  </a:txBody>
                  <a:tcPr marL="9525" marR="9525" marT="9525" marB="0" anchor="b">
                    <a:solidFill>
                      <a:schemeClr val="accent1">
                        <a:lumMod val="40000"/>
                        <a:lumOff val="60000"/>
                      </a:schemeClr>
                    </a:solidFill>
                  </a:tcPr>
                </a:tc>
                <a:tc>
                  <a:txBody>
                    <a:bodyPr/>
                    <a:lstStyle/>
                    <a:p>
                      <a:pPr algn="ctr" fontAlgn="b"/>
                      <a:r>
                        <a:rPr lang="en-US" sz="1800" b="0" i="0" u="none" strike="noStrike" dirty="0">
                          <a:solidFill>
                            <a:srgbClr val="000000"/>
                          </a:solidFill>
                          <a:effectLst/>
                          <a:latin typeface="Calibri" panose="020F0502020204030204" pitchFamily="34" charset="0"/>
                        </a:rPr>
                        <a:t>6,986</a:t>
                      </a:r>
                    </a:p>
                  </a:txBody>
                  <a:tcPr marL="9525" marR="9525" marT="9525" marB="0" anchor="b">
                    <a:solidFill>
                      <a:schemeClr val="accent1">
                        <a:lumMod val="40000"/>
                        <a:lumOff val="60000"/>
                      </a:schemeClr>
                    </a:solidFill>
                  </a:tcPr>
                </a:tc>
                <a:extLst>
                  <a:ext uri="{0D108BD9-81ED-4DB2-BD59-A6C34878D82A}">
                    <a16:rowId xmlns:a16="http://schemas.microsoft.com/office/drawing/2014/main" xmlns="" val="4095479511"/>
                  </a:ext>
                </a:extLst>
              </a:tr>
            </a:tbl>
          </a:graphicData>
        </a:graphic>
      </p:graphicFrame>
      <p:sp>
        <p:nvSpPr>
          <p:cNvPr id="8" name="Right Brace 7"/>
          <p:cNvSpPr/>
          <p:nvPr/>
        </p:nvSpPr>
        <p:spPr>
          <a:xfrm rot="16200000">
            <a:off x="2902093" y="1017018"/>
            <a:ext cx="696350" cy="4078371"/>
          </a:xfrm>
          <a:prstGeom prst="rightBrace">
            <a:avLst/>
          </a:prstGeom>
          <a:noFill/>
          <a:ln w="38100">
            <a:solidFill>
              <a:schemeClr val="accent6"/>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2" name="Right Brace 11"/>
          <p:cNvSpPr/>
          <p:nvPr/>
        </p:nvSpPr>
        <p:spPr>
          <a:xfrm rot="16200000">
            <a:off x="8033873" y="-1502860"/>
            <a:ext cx="696350" cy="6553126"/>
          </a:xfrm>
          <a:prstGeom prst="rightBrace">
            <a:avLst/>
          </a:prstGeom>
          <a:noFill/>
          <a:ln w="38100">
            <a:solidFill>
              <a:schemeClr val="accent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3" name="TextBox 12"/>
          <p:cNvSpPr txBox="1"/>
          <p:nvPr/>
        </p:nvSpPr>
        <p:spPr>
          <a:xfrm>
            <a:off x="2671038" y="2246363"/>
            <a:ext cx="1158459" cy="369332"/>
          </a:xfrm>
          <a:prstGeom prst="rect">
            <a:avLst/>
          </a:prstGeom>
          <a:noFill/>
        </p:spPr>
        <p:txBody>
          <a:bodyPr wrap="none" rtlCol="0">
            <a:spAutoFit/>
          </a:bodyPr>
          <a:lstStyle/>
          <a:p>
            <a:r>
              <a:rPr lang="en-US" b="1" dirty="0">
                <a:solidFill>
                  <a:schemeClr val="accent6"/>
                </a:solidFill>
              </a:rPr>
              <a:t>&lt;100 Days</a:t>
            </a:r>
          </a:p>
        </p:txBody>
      </p:sp>
      <p:sp>
        <p:nvSpPr>
          <p:cNvPr id="14" name="TextBox 13"/>
          <p:cNvSpPr txBox="1"/>
          <p:nvPr/>
        </p:nvSpPr>
        <p:spPr>
          <a:xfrm>
            <a:off x="7802818" y="1088828"/>
            <a:ext cx="1158459" cy="369332"/>
          </a:xfrm>
          <a:prstGeom prst="rect">
            <a:avLst/>
          </a:prstGeom>
          <a:noFill/>
        </p:spPr>
        <p:txBody>
          <a:bodyPr wrap="none" rtlCol="0">
            <a:spAutoFit/>
          </a:bodyPr>
          <a:lstStyle/>
          <a:p>
            <a:r>
              <a:rPr lang="en-US" b="1" dirty="0">
                <a:solidFill>
                  <a:schemeClr val="accent1"/>
                </a:solidFill>
              </a:rPr>
              <a:t>≥100 Days</a:t>
            </a:r>
          </a:p>
        </p:txBody>
      </p:sp>
    </p:spTree>
    <p:extLst>
      <p:ext uri="{BB962C8B-B14F-4D97-AF65-F5344CB8AC3E}">
        <p14:creationId xmlns:p14="http://schemas.microsoft.com/office/powerpoint/2010/main" val="33756951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solidFill>
                  <a:schemeClr val="bg1"/>
                </a:solidFill>
              </a:rPr>
              <a:t>Falls with Injury: Location</a:t>
            </a:r>
          </a:p>
        </p:txBody>
      </p:sp>
      <p:graphicFrame>
        <p:nvGraphicFramePr>
          <p:cNvPr id="11" name="Content Placeholder 10"/>
          <p:cNvGraphicFramePr>
            <a:graphicFrameLocks noGrp="1"/>
          </p:cNvGraphicFramePr>
          <p:nvPr>
            <p:ph sz="half" idx="2"/>
            <p:extLst>
              <p:ext uri="{D42A27DB-BD31-4B8C-83A1-F6EECF244321}">
                <p14:modId xmlns:p14="http://schemas.microsoft.com/office/powerpoint/2010/main" val="2639975"/>
              </p:ext>
            </p:extLst>
          </p:nvPr>
        </p:nvGraphicFramePr>
        <p:xfrm>
          <a:off x="6326944" y="1051561"/>
          <a:ext cx="5410200" cy="5025680"/>
        </p:xfrm>
        <a:graphic>
          <a:graphicData uri="http://schemas.openxmlformats.org/drawingml/2006/table">
            <a:tbl>
              <a:tblPr firstRow="1" bandRow="1" bandCol="1">
                <a:tableStyleId>{69012ECD-51FC-41F1-AA8D-1B2483CD663E}</a:tableStyleId>
              </a:tblPr>
              <a:tblGrid>
                <a:gridCol w="4026877">
                  <a:extLst>
                    <a:ext uri="{9D8B030D-6E8A-4147-A177-3AD203B41FA5}">
                      <a16:colId xmlns:a16="http://schemas.microsoft.com/office/drawing/2014/main" xmlns="" val="1290854395"/>
                    </a:ext>
                  </a:extLst>
                </a:gridCol>
                <a:gridCol w="1383323">
                  <a:extLst>
                    <a:ext uri="{9D8B030D-6E8A-4147-A177-3AD203B41FA5}">
                      <a16:colId xmlns:a16="http://schemas.microsoft.com/office/drawing/2014/main" xmlns="" val="3085918550"/>
                    </a:ext>
                  </a:extLst>
                </a:gridCol>
              </a:tblGrid>
              <a:tr h="314105">
                <a:tc>
                  <a:txBody>
                    <a:bodyPr/>
                    <a:lstStyle/>
                    <a:p>
                      <a:pPr algn="ctr" fontAlgn="b"/>
                      <a:r>
                        <a:rPr lang="en-US" sz="1800" u="none" strike="noStrike" dirty="0">
                          <a:effectLst/>
                        </a:rPr>
                        <a:t>Location of Fall</a:t>
                      </a:r>
                      <a:endParaRPr lang="en-US" sz="1800" b="1" i="0" u="none" strike="noStrike" dirty="0">
                        <a:solidFill>
                          <a:schemeClr val="bg1"/>
                        </a:solidFill>
                        <a:effectLst/>
                        <a:latin typeface="Calibri" panose="020F0502020204030204" pitchFamily="34" charset="0"/>
                      </a:endParaRPr>
                    </a:p>
                  </a:txBody>
                  <a:tcPr marL="9525" marR="9525" marT="9525" marB="0" anchor="b"/>
                </a:tc>
                <a:tc>
                  <a:txBody>
                    <a:bodyPr/>
                    <a:lstStyle/>
                    <a:p>
                      <a:pPr algn="ctr" fontAlgn="b"/>
                      <a:r>
                        <a:rPr lang="en-US" sz="1800" u="none" strike="noStrike" dirty="0">
                          <a:effectLst/>
                        </a:rPr>
                        <a:t>Count</a:t>
                      </a:r>
                      <a:r>
                        <a:rPr lang="en-US" sz="1800" u="none" strike="noStrike" baseline="0" dirty="0">
                          <a:effectLst/>
                        </a:rPr>
                        <a:t> of Falls</a:t>
                      </a:r>
                      <a:endParaRPr lang="en-US" sz="1800" b="1" i="0" u="none" strike="noStrike" dirty="0">
                        <a:solidFill>
                          <a:schemeClr val="bg1"/>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169953894"/>
                  </a:ext>
                </a:extLst>
              </a:tr>
              <a:tr h="314105">
                <a:tc>
                  <a:txBody>
                    <a:bodyPr/>
                    <a:lstStyle/>
                    <a:p>
                      <a:pPr algn="ctr" fontAlgn="b"/>
                      <a:r>
                        <a:rPr lang="en-US" sz="1800" u="none" strike="noStrike" dirty="0">
                          <a:effectLst/>
                        </a:rPr>
                        <a:t>Resident - Own Room</a:t>
                      </a:r>
                      <a:endParaRPr lang="en-US" sz="18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800" u="none" strike="noStrike" dirty="0">
                          <a:effectLst/>
                        </a:rPr>
                        <a:t>12,068</a:t>
                      </a:r>
                      <a:endParaRPr lang="en-US" sz="18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2008565811"/>
                  </a:ext>
                </a:extLst>
              </a:tr>
              <a:tr h="314105">
                <a:tc>
                  <a:txBody>
                    <a:bodyPr/>
                    <a:lstStyle/>
                    <a:p>
                      <a:pPr algn="ctr" fontAlgn="b"/>
                      <a:r>
                        <a:rPr lang="en-US" sz="1800" u="none" strike="noStrike" dirty="0">
                          <a:effectLst/>
                        </a:rPr>
                        <a:t>Hallway</a:t>
                      </a:r>
                      <a:endParaRPr lang="en-US" sz="18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800" u="none" strike="noStrike" dirty="0">
                          <a:effectLst/>
                        </a:rPr>
                        <a:t>2,628</a:t>
                      </a:r>
                      <a:endParaRPr lang="en-US" sz="18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242001436"/>
                  </a:ext>
                </a:extLst>
              </a:tr>
              <a:tr h="314105">
                <a:tc>
                  <a:txBody>
                    <a:bodyPr/>
                    <a:lstStyle/>
                    <a:p>
                      <a:pPr algn="ctr" fontAlgn="b"/>
                      <a:r>
                        <a:rPr lang="en-US" sz="1800" u="none" strike="noStrike" dirty="0">
                          <a:effectLst/>
                        </a:rPr>
                        <a:t>Bathroom</a:t>
                      </a:r>
                      <a:endParaRPr lang="en-US" sz="18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800" u="none" strike="noStrike" dirty="0">
                          <a:effectLst/>
                        </a:rPr>
                        <a:t>2,195</a:t>
                      </a:r>
                      <a:endParaRPr lang="en-US" sz="18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897768747"/>
                  </a:ext>
                </a:extLst>
              </a:tr>
              <a:tr h="314105">
                <a:tc>
                  <a:txBody>
                    <a:bodyPr/>
                    <a:lstStyle/>
                    <a:p>
                      <a:pPr algn="ctr" fontAlgn="b"/>
                      <a:r>
                        <a:rPr lang="en-US" sz="1800" u="none" strike="noStrike" dirty="0">
                          <a:effectLst/>
                        </a:rPr>
                        <a:t>Day Room</a:t>
                      </a:r>
                      <a:endParaRPr lang="en-US" sz="18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800" u="none" strike="noStrike" dirty="0">
                          <a:effectLst/>
                        </a:rPr>
                        <a:t>807</a:t>
                      </a:r>
                      <a:endParaRPr lang="en-US" sz="18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3394755043"/>
                  </a:ext>
                </a:extLst>
              </a:tr>
              <a:tr h="314105">
                <a:tc>
                  <a:txBody>
                    <a:bodyPr/>
                    <a:lstStyle/>
                    <a:p>
                      <a:pPr algn="ctr" fontAlgn="b"/>
                      <a:r>
                        <a:rPr lang="en-US" sz="1800" u="none" strike="noStrike" dirty="0">
                          <a:effectLst/>
                        </a:rPr>
                        <a:t>Dining Room</a:t>
                      </a:r>
                      <a:endParaRPr lang="en-US" sz="18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800" u="none" strike="noStrike" dirty="0">
                          <a:effectLst/>
                        </a:rPr>
                        <a:t>769</a:t>
                      </a:r>
                      <a:endParaRPr lang="en-US" sz="18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2326366518"/>
                  </a:ext>
                </a:extLst>
              </a:tr>
              <a:tr h="314105">
                <a:tc>
                  <a:txBody>
                    <a:bodyPr/>
                    <a:lstStyle/>
                    <a:p>
                      <a:pPr algn="ctr" fontAlgn="b"/>
                      <a:r>
                        <a:rPr lang="en-US" sz="1800" u="none" strike="noStrike" dirty="0">
                          <a:effectLst/>
                        </a:rPr>
                        <a:t>Resident - Other resident's room</a:t>
                      </a:r>
                      <a:endParaRPr lang="en-US" sz="18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800" u="none" strike="noStrike" dirty="0">
                          <a:effectLst/>
                        </a:rPr>
                        <a:t>452</a:t>
                      </a:r>
                      <a:endParaRPr lang="en-US" sz="18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2670482442"/>
                  </a:ext>
                </a:extLst>
              </a:tr>
              <a:tr h="314105">
                <a:tc>
                  <a:txBody>
                    <a:bodyPr/>
                    <a:lstStyle/>
                    <a:p>
                      <a:pPr algn="ctr" fontAlgn="b"/>
                      <a:r>
                        <a:rPr lang="en-US" sz="1800" u="none" strike="noStrike" dirty="0">
                          <a:effectLst/>
                        </a:rPr>
                        <a:t>Unknown/Other</a:t>
                      </a:r>
                      <a:endParaRPr lang="en-US" sz="18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800" u="none" strike="noStrike">
                          <a:effectLst/>
                        </a:rPr>
                        <a:t>366</a:t>
                      </a:r>
                      <a:endParaRPr lang="en-US" sz="18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4023328498"/>
                  </a:ext>
                </a:extLst>
              </a:tr>
              <a:tr h="314105">
                <a:tc>
                  <a:txBody>
                    <a:bodyPr/>
                    <a:lstStyle/>
                    <a:p>
                      <a:pPr algn="ctr" fontAlgn="b"/>
                      <a:r>
                        <a:rPr lang="en-US" sz="1800" u="none" strike="noStrike" dirty="0">
                          <a:effectLst/>
                        </a:rPr>
                        <a:t>Missing</a:t>
                      </a:r>
                      <a:endParaRPr lang="en-US" sz="18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800" u="none" strike="noStrike" dirty="0">
                          <a:effectLst/>
                        </a:rPr>
                        <a:t>366</a:t>
                      </a:r>
                      <a:endParaRPr lang="en-US" sz="18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60359464"/>
                  </a:ext>
                </a:extLst>
              </a:tr>
              <a:tr h="314105">
                <a:tc>
                  <a:txBody>
                    <a:bodyPr/>
                    <a:lstStyle/>
                    <a:p>
                      <a:pPr algn="ctr" fontAlgn="b"/>
                      <a:r>
                        <a:rPr lang="en-US" sz="1800" u="none" strike="noStrike" dirty="0">
                          <a:effectLst/>
                        </a:rPr>
                        <a:t>On Facility Grounds</a:t>
                      </a:r>
                      <a:endParaRPr lang="en-US" sz="18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800" u="none" strike="noStrike" dirty="0">
                          <a:effectLst/>
                        </a:rPr>
                        <a:t>272</a:t>
                      </a:r>
                      <a:endParaRPr lang="en-US" sz="18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1318446914"/>
                  </a:ext>
                </a:extLst>
              </a:tr>
              <a:tr h="314105">
                <a:tc>
                  <a:txBody>
                    <a:bodyPr/>
                    <a:lstStyle/>
                    <a:p>
                      <a:pPr algn="ctr" fontAlgn="b"/>
                      <a:r>
                        <a:rPr lang="en-US" sz="1800" u="none" strike="noStrike" dirty="0">
                          <a:effectLst/>
                        </a:rPr>
                        <a:t>Activities Room</a:t>
                      </a:r>
                      <a:endParaRPr lang="en-US" sz="18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800" u="none" strike="noStrike" dirty="0">
                          <a:effectLst/>
                        </a:rPr>
                        <a:t>258</a:t>
                      </a:r>
                      <a:endParaRPr lang="en-US" sz="18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2516097964"/>
                  </a:ext>
                </a:extLst>
              </a:tr>
              <a:tr h="314105">
                <a:tc>
                  <a:txBody>
                    <a:bodyPr/>
                    <a:lstStyle/>
                    <a:p>
                      <a:pPr algn="ctr" fontAlgn="b"/>
                      <a:r>
                        <a:rPr lang="en-US" sz="1800" u="none" strike="noStrike" dirty="0">
                          <a:effectLst/>
                        </a:rPr>
                        <a:t>Off Facility Grounds</a:t>
                      </a:r>
                      <a:endParaRPr lang="en-US" sz="18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800" u="none" strike="noStrike" dirty="0">
                          <a:effectLst/>
                        </a:rPr>
                        <a:t>257</a:t>
                      </a:r>
                      <a:endParaRPr lang="en-US" sz="18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1158309015"/>
                  </a:ext>
                </a:extLst>
              </a:tr>
              <a:tr h="314105">
                <a:tc>
                  <a:txBody>
                    <a:bodyPr/>
                    <a:lstStyle/>
                    <a:p>
                      <a:pPr algn="ctr" fontAlgn="b"/>
                      <a:r>
                        <a:rPr lang="en-US" sz="1800" u="none" strike="noStrike" dirty="0">
                          <a:effectLst/>
                        </a:rPr>
                        <a:t>Shower/Tub room</a:t>
                      </a:r>
                      <a:endParaRPr lang="en-US" sz="18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800" u="none" strike="noStrike" dirty="0">
                          <a:effectLst/>
                        </a:rPr>
                        <a:t>116</a:t>
                      </a:r>
                      <a:endParaRPr lang="en-US" sz="18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483826900"/>
                  </a:ext>
                </a:extLst>
              </a:tr>
              <a:tr h="314105">
                <a:tc>
                  <a:txBody>
                    <a:bodyPr/>
                    <a:lstStyle/>
                    <a:p>
                      <a:pPr algn="ctr" fontAlgn="b"/>
                      <a:r>
                        <a:rPr lang="en-US" sz="1800" u="none" strike="noStrike">
                          <a:effectLst/>
                        </a:rPr>
                        <a:t>Home</a:t>
                      </a:r>
                      <a:endParaRPr lang="en-US" sz="18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800" u="none" strike="noStrike" dirty="0">
                          <a:effectLst/>
                        </a:rPr>
                        <a:t>66</a:t>
                      </a:r>
                      <a:endParaRPr lang="en-US" sz="18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1324237054"/>
                  </a:ext>
                </a:extLst>
              </a:tr>
              <a:tr h="314105">
                <a:tc>
                  <a:txBody>
                    <a:bodyPr/>
                    <a:lstStyle/>
                    <a:p>
                      <a:pPr algn="ctr" fontAlgn="b"/>
                      <a:r>
                        <a:rPr lang="en-US" sz="1800" u="none" strike="noStrike">
                          <a:effectLst/>
                        </a:rPr>
                        <a:t>Elevator</a:t>
                      </a:r>
                      <a:endParaRPr lang="en-US" sz="18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800" u="none" strike="noStrike" dirty="0">
                          <a:effectLst/>
                        </a:rPr>
                        <a:t>32</a:t>
                      </a:r>
                      <a:endParaRPr lang="en-US" sz="18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484325214"/>
                  </a:ext>
                </a:extLst>
              </a:tr>
              <a:tr h="314105">
                <a:tc>
                  <a:txBody>
                    <a:bodyPr/>
                    <a:lstStyle/>
                    <a:p>
                      <a:pPr algn="ctr" fontAlgn="b"/>
                      <a:r>
                        <a:rPr lang="en-US" sz="1800" u="none" strike="noStrike">
                          <a:effectLst/>
                        </a:rPr>
                        <a:t>Stairwell</a:t>
                      </a:r>
                      <a:endParaRPr lang="en-US" sz="18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800" u="none" strike="noStrike" dirty="0">
                          <a:effectLst/>
                        </a:rPr>
                        <a:t>16</a:t>
                      </a:r>
                      <a:endParaRPr lang="en-US" sz="18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2033277190"/>
                  </a:ext>
                </a:extLst>
              </a:tr>
            </a:tbl>
          </a:graphicData>
        </a:graphic>
      </p:graphicFrame>
      <p:sp>
        <p:nvSpPr>
          <p:cNvPr id="4" name="Slide Number Placeholder 5">
            <a:extLst/>
          </p:cNvPr>
          <p:cNvSpPr>
            <a:spLocks noGrp="1"/>
          </p:cNvSpPr>
          <p:nvPr>
            <p:ph type="sldNum" sz="quarter" idx="4"/>
          </p:nvPr>
        </p:nvSpPr>
        <p:spPr>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17</a:t>
            </a:fld>
            <a:endParaRPr lang="en-US" dirty="0">
              <a:solidFill>
                <a:srgbClr val="464646">
                  <a:lumMod val="40000"/>
                  <a:lumOff val="60000"/>
                </a:srgbClr>
              </a:solidFill>
            </a:endParaRPr>
          </a:p>
        </p:txBody>
      </p:sp>
      <p:sp>
        <p:nvSpPr>
          <p:cNvPr id="5" name="Footer Placeholder 3">
            <a:extLst/>
          </p:cNvPr>
          <p:cNvSpPr>
            <a:spLocks noGrp="1"/>
          </p:cNvSpPr>
          <p:nvPr>
            <p:ph type="ftr" sz="quarter" idx="3"/>
          </p:nvPr>
        </p:nvSpPr>
        <p:spPr>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a:t>
            </a:r>
            <a:r>
              <a:rPr lang="en-US" dirty="0" err="1">
                <a:solidFill>
                  <a:srgbClr val="464646">
                    <a:lumMod val="40000"/>
                    <a:lumOff val="60000"/>
                  </a:srgbClr>
                </a:solidFill>
              </a:rPr>
              <a:t>mass.gov</a:t>
            </a:r>
            <a:r>
              <a:rPr lang="en-US" dirty="0">
                <a:solidFill>
                  <a:srgbClr val="464646">
                    <a:lumMod val="40000"/>
                    <a:lumOff val="60000"/>
                  </a:srgbClr>
                </a:solidFill>
              </a:rPr>
              <a:t>/</a:t>
            </a:r>
            <a:r>
              <a:rPr lang="en-US" dirty="0" err="1">
                <a:solidFill>
                  <a:srgbClr val="464646">
                    <a:lumMod val="40000"/>
                    <a:lumOff val="60000"/>
                  </a:srgbClr>
                </a:solidFill>
              </a:rPr>
              <a:t>dph</a:t>
            </a:r>
            <a:endParaRPr lang="en-US" dirty="0">
              <a:solidFill>
                <a:srgbClr val="464646">
                  <a:lumMod val="40000"/>
                  <a:lumOff val="60000"/>
                </a:srgbClr>
              </a:solidFill>
            </a:endParaRPr>
          </a:p>
        </p:txBody>
      </p:sp>
      <p:graphicFrame>
        <p:nvGraphicFramePr>
          <p:cNvPr id="10" name="Content Placeholder 9">
            <a:extLst>
              <a:ext uri="{FF2B5EF4-FFF2-40B4-BE49-F238E27FC236}">
                <a16:creationId xmlns:a16="http://schemas.microsoft.com/office/drawing/2014/main" xmlns="" id="{7788CCA8-7C21-4A8A-81D8-C2DBD43CD890}"/>
              </a:ext>
            </a:extLst>
          </p:cNvPr>
          <p:cNvGraphicFramePr>
            <a:graphicFrameLocks noGrp="1"/>
          </p:cNvGraphicFramePr>
          <p:nvPr>
            <p:ph sz="half" idx="1"/>
            <p:extLst>
              <p:ext uri="{D42A27DB-BD31-4B8C-83A1-F6EECF244321}">
                <p14:modId xmlns:p14="http://schemas.microsoft.com/office/powerpoint/2010/main" val="3722194027"/>
              </p:ext>
            </p:extLst>
          </p:nvPr>
        </p:nvGraphicFramePr>
        <p:xfrm>
          <a:off x="609600" y="1111348"/>
          <a:ext cx="5410200" cy="5373909"/>
        </p:xfrm>
        <a:graphic>
          <a:graphicData uri="http://schemas.openxmlformats.org/drawingml/2006/chart">
            <c:chart xmlns:c="http://schemas.openxmlformats.org/drawingml/2006/chart" xmlns:r="http://schemas.openxmlformats.org/officeDocument/2006/relationships" r:id="rId3"/>
          </a:graphicData>
        </a:graphic>
      </p:graphicFrame>
      <p:sp>
        <p:nvSpPr>
          <p:cNvPr id="12" name="TextBox 11"/>
          <p:cNvSpPr txBox="1"/>
          <p:nvPr/>
        </p:nvSpPr>
        <p:spPr>
          <a:xfrm>
            <a:off x="8756523" y="6215488"/>
            <a:ext cx="3435477" cy="276999"/>
          </a:xfrm>
          <a:prstGeom prst="rect">
            <a:avLst/>
          </a:prstGeom>
          <a:noFill/>
        </p:spPr>
        <p:txBody>
          <a:bodyPr wrap="square" rtlCol="0">
            <a:spAutoFit/>
          </a:bodyPr>
          <a:lstStyle/>
          <a:p>
            <a:r>
              <a:rPr lang="en-US" sz="1200" i="1" dirty="0"/>
              <a:t>Note: Excluded locations with &lt;5 reports.</a:t>
            </a:r>
          </a:p>
        </p:txBody>
      </p:sp>
      <p:sp>
        <p:nvSpPr>
          <p:cNvPr id="14" name="TextBox 13"/>
          <p:cNvSpPr txBox="1"/>
          <p:nvPr/>
        </p:nvSpPr>
        <p:spPr>
          <a:xfrm>
            <a:off x="5629817" y="6536009"/>
            <a:ext cx="5630063" cy="276999"/>
          </a:xfrm>
          <a:prstGeom prst="rect">
            <a:avLst/>
          </a:prstGeom>
          <a:noFill/>
        </p:spPr>
        <p:txBody>
          <a:bodyPr wrap="square" rtlCol="0">
            <a:spAutoFit/>
          </a:bodyPr>
          <a:lstStyle/>
          <a:p>
            <a:r>
              <a:rPr lang="en-US" sz="1200" i="1" dirty="0">
                <a:solidFill>
                  <a:schemeClr val="bg1"/>
                </a:solidFill>
              </a:rPr>
              <a:t>Data sources: Falls – Health Care Facility Reporting System (HCFRS) extracted 03/28/19.</a:t>
            </a:r>
          </a:p>
        </p:txBody>
      </p:sp>
    </p:spTree>
    <p:extLst>
      <p:ext uri="{BB962C8B-B14F-4D97-AF65-F5344CB8AC3E}">
        <p14:creationId xmlns:p14="http://schemas.microsoft.com/office/powerpoint/2010/main" val="27291033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solidFill>
                  <a:schemeClr val="bg1"/>
                </a:solidFill>
              </a:rPr>
              <a:t>Falls with Injury: Resulting Harms</a:t>
            </a:r>
          </a:p>
        </p:txBody>
      </p:sp>
      <p:sp>
        <p:nvSpPr>
          <p:cNvPr id="4" name="Slide Number Placeholder 5">
            <a:extLst/>
          </p:cNvPr>
          <p:cNvSpPr>
            <a:spLocks noGrp="1"/>
          </p:cNvSpPr>
          <p:nvPr>
            <p:ph type="sldNum" sz="quarter" idx="4"/>
          </p:nvPr>
        </p:nvSpPr>
        <p:spPr>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18</a:t>
            </a:fld>
            <a:endParaRPr lang="en-US" dirty="0">
              <a:solidFill>
                <a:srgbClr val="464646">
                  <a:lumMod val="40000"/>
                  <a:lumOff val="60000"/>
                </a:srgbClr>
              </a:solidFill>
            </a:endParaRPr>
          </a:p>
        </p:txBody>
      </p:sp>
      <p:sp>
        <p:nvSpPr>
          <p:cNvPr id="5" name="Footer Placeholder 3">
            <a:extLst/>
          </p:cNvPr>
          <p:cNvSpPr>
            <a:spLocks noGrp="1"/>
          </p:cNvSpPr>
          <p:nvPr>
            <p:ph type="ftr" sz="quarter" idx="3"/>
          </p:nvPr>
        </p:nvSpPr>
        <p:spPr>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a:t>
            </a:r>
            <a:r>
              <a:rPr lang="en-US" dirty="0" err="1">
                <a:solidFill>
                  <a:srgbClr val="464646">
                    <a:lumMod val="40000"/>
                    <a:lumOff val="60000"/>
                  </a:srgbClr>
                </a:solidFill>
              </a:rPr>
              <a:t>mass.gov</a:t>
            </a:r>
            <a:r>
              <a:rPr lang="en-US" dirty="0">
                <a:solidFill>
                  <a:srgbClr val="464646">
                    <a:lumMod val="40000"/>
                    <a:lumOff val="60000"/>
                  </a:srgbClr>
                </a:solidFill>
              </a:rPr>
              <a:t>/</a:t>
            </a:r>
            <a:r>
              <a:rPr lang="en-US" dirty="0" err="1">
                <a:solidFill>
                  <a:srgbClr val="464646">
                    <a:lumMod val="40000"/>
                    <a:lumOff val="60000"/>
                  </a:srgbClr>
                </a:solidFill>
              </a:rPr>
              <a:t>dph</a:t>
            </a:r>
            <a:endParaRPr lang="en-US" dirty="0">
              <a:solidFill>
                <a:srgbClr val="464646">
                  <a:lumMod val="40000"/>
                  <a:lumOff val="60000"/>
                </a:srgbClr>
              </a:solidFill>
            </a:endParaRPr>
          </a:p>
        </p:txBody>
      </p:sp>
      <p:graphicFrame>
        <p:nvGraphicFramePr>
          <p:cNvPr id="13" name="Content Placeholder 12">
            <a:extLst>
              <a:ext uri="{FF2B5EF4-FFF2-40B4-BE49-F238E27FC236}">
                <a16:creationId xmlns:a16="http://schemas.microsoft.com/office/drawing/2014/main" xmlns="" id="{231F534B-B555-4EFB-9AFC-62CDE7DDB614}"/>
              </a:ext>
            </a:extLst>
          </p:cNvPr>
          <p:cNvGraphicFramePr>
            <a:graphicFrameLocks noGrp="1"/>
          </p:cNvGraphicFramePr>
          <p:nvPr>
            <p:ph idx="1"/>
            <p:extLst>
              <p:ext uri="{D42A27DB-BD31-4B8C-83A1-F6EECF244321}">
                <p14:modId xmlns:p14="http://schemas.microsoft.com/office/powerpoint/2010/main" val="2105732223"/>
              </p:ext>
            </p:extLst>
          </p:nvPr>
        </p:nvGraphicFramePr>
        <p:xfrm>
          <a:off x="609600" y="1055078"/>
          <a:ext cx="10972800" cy="5071086"/>
        </p:xfrm>
        <a:graphic>
          <a:graphicData uri="http://schemas.openxmlformats.org/drawingml/2006/chart">
            <c:chart xmlns:c="http://schemas.openxmlformats.org/drawingml/2006/chart" xmlns:r="http://schemas.openxmlformats.org/officeDocument/2006/relationships" r:id="rId3"/>
          </a:graphicData>
        </a:graphic>
      </p:graphicFrame>
      <p:sp>
        <p:nvSpPr>
          <p:cNvPr id="15" name="TextBox 14"/>
          <p:cNvSpPr txBox="1"/>
          <p:nvPr/>
        </p:nvSpPr>
        <p:spPr>
          <a:xfrm>
            <a:off x="6302327" y="6215488"/>
            <a:ext cx="5889674" cy="276999"/>
          </a:xfrm>
          <a:prstGeom prst="rect">
            <a:avLst/>
          </a:prstGeom>
          <a:noFill/>
        </p:spPr>
        <p:txBody>
          <a:bodyPr wrap="square" rtlCol="0">
            <a:spAutoFit/>
          </a:bodyPr>
          <a:lstStyle/>
          <a:p>
            <a:r>
              <a:rPr lang="en-US" sz="1200" i="1" dirty="0"/>
              <a:t>Note: Excluded any harm types that were reported that had &lt;5 reports in any given year.</a:t>
            </a:r>
          </a:p>
        </p:txBody>
      </p:sp>
      <p:sp>
        <p:nvSpPr>
          <p:cNvPr id="17" name="TextBox 16"/>
          <p:cNvSpPr txBox="1"/>
          <p:nvPr/>
        </p:nvSpPr>
        <p:spPr>
          <a:xfrm>
            <a:off x="5629817" y="6536009"/>
            <a:ext cx="5630063" cy="276999"/>
          </a:xfrm>
          <a:prstGeom prst="rect">
            <a:avLst/>
          </a:prstGeom>
          <a:noFill/>
        </p:spPr>
        <p:txBody>
          <a:bodyPr wrap="square" rtlCol="0">
            <a:spAutoFit/>
          </a:bodyPr>
          <a:lstStyle/>
          <a:p>
            <a:r>
              <a:rPr lang="en-US" sz="1200" i="1" dirty="0">
                <a:solidFill>
                  <a:schemeClr val="bg1"/>
                </a:solidFill>
              </a:rPr>
              <a:t>Data sources: Falls – Health Care Facility Reporting System (HCFRS) extracted 03/28/19.</a:t>
            </a:r>
          </a:p>
        </p:txBody>
      </p:sp>
      <p:sp>
        <p:nvSpPr>
          <p:cNvPr id="8" name="Oval 7"/>
          <p:cNvSpPr/>
          <p:nvPr/>
        </p:nvSpPr>
        <p:spPr>
          <a:xfrm>
            <a:off x="2519377" y="2654991"/>
            <a:ext cx="9214338" cy="1871259"/>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18608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solidFill>
                  <a:schemeClr val="bg1"/>
                </a:solidFill>
              </a:rPr>
              <a:t>Falls with Injury: Resulting Harms</a:t>
            </a:r>
          </a:p>
        </p:txBody>
      </p:sp>
      <p:graphicFrame>
        <p:nvGraphicFramePr>
          <p:cNvPr id="9" name="Content Placeholder 8"/>
          <p:cNvGraphicFramePr>
            <a:graphicFrameLocks noGrp="1"/>
          </p:cNvGraphicFramePr>
          <p:nvPr>
            <p:ph sz="half" idx="2"/>
            <p:extLst>
              <p:ext uri="{D42A27DB-BD31-4B8C-83A1-F6EECF244321}">
                <p14:modId xmlns:p14="http://schemas.microsoft.com/office/powerpoint/2010/main" val="1251678371"/>
              </p:ext>
            </p:extLst>
          </p:nvPr>
        </p:nvGraphicFramePr>
        <p:xfrm>
          <a:off x="6608298" y="1150034"/>
          <a:ext cx="5410200" cy="4891721"/>
        </p:xfrm>
        <a:graphic>
          <a:graphicData uri="http://schemas.openxmlformats.org/drawingml/2006/table">
            <a:tbl>
              <a:tblPr firstRow="1" bandRow="1" bandCol="1">
                <a:tableStyleId>{69012ECD-51FC-41F1-AA8D-1B2483CD663E}</a:tableStyleId>
              </a:tblPr>
              <a:tblGrid>
                <a:gridCol w="3745523">
                  <a:extLst>
                    <a:ext uri="{9D8B030D-6E8A-4147-A177-3AD203B41FA5}">
                      <a16:colId xmlns:a16="http://schemas.microsoft.com/office/drawing/2014/main" xmlns="" val="2403174416"/>
                    </a:ext>
                  </a:extLst>
                </a:gridCol>
                <a:gridCol w="1664677">
                  <a:extLst>
                    <a:ext uri="{9D8B030D-6E8A-4147-A177-3AD203B41FA5}">
                      <a16:colId xmlns:a16="http://schemas.microsoft.com/office/drawing/2014/main" xmlns="" val="936733074"/>
                    </a:ext>
                  </a:extLst>
                </a:gridCol>
              </a:tblGrid>
              <a:tr h="266233">
                <a:tc>
                  <a:txBody>
                    <a:bodyPr/>
                    <a:lstStyle/>
                    <a:p>
                      <a:pPr algn="ctr" fontAlgn="b"/>
                      <a:r>
                        <a:rPr lang="en-US" sz="1800" kern="1200" dirty="0"/>
                        <a:t>Harm Type</a:t>
                      </a:r>
                      <a:endParaRPr lang="en-US" sz="1800" b="1" kern="1200" dirty="0">
                        <a:solidFill>
                          <a:schemeClr val="lt1"/>
                        </a:solidFill>
                        <a:latin typeface="+mn-lt"/>
                        <a:ea typeface="+mn-ea"/>
                        <a:cs typeface="+mn-cs"/>
                      </a:endParaRPr>
                    </a:p>
                  </a:txBody>
                  <a:tcPr marL="9525" marR="9525" marT="9525" marB="0" anchor="b"/>
                </a:tc>
                <a:tc>
                  <a:txBody>
                    <a:bodyPr/>
                    <a:lstStyle/>
                    <a:p>
                      <a:pPr algn="ctr"/>
                      <a:r>
                        <a:rPr lang="en-US" dirty="0"/>
                        <a:t>Count of Falls</a:t>
                      </a:r>
                    </a:p>
                  </a:txBody>
                  <a:tcPr/>
                </a:tc>
                <a:extLst>
                  <a:ext uri="{0D108BD9-81ED-4DB2-BD59-A6C34878D82A}">
                    <a16:rowId xmlns:a16="http://schemas.microsoft.com/office/drawing/2014/main" xmlns="" val="1836285484"/>
                  </a:ext>
                </a:extLst>
              </a:tr>
              <a:tr h="266233">
                <a:tc>
                  <a:txBody>
                    <a:bodyPr/>
                    <a:lstStyle/>
                    <a:p>
                      <a:pPr algn="ctr" fontAlgn="b"/>
                      <a:r>
                        <a:rPr lang="en-US" sz="1600" u="none" strike="noStrike" dirty="0">
                          <a:effectLst/>
                        </a:rPr>
                        <a:t>Bruise/Hematoma</a:t>
                      </a:r>
                      <a:endParaRPr lang="en-US" sz="16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600" u="none" strike="noStrike" dirty="0">
                          <a:effectLst/>
                        </a:rPr>
                        <a:t>1,292</a:t>
                      </a:r>
                      <a:endParaRPr lang="en-US" sz="16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2214262963"/>
                  </a:ext>
                </a:extLst>
              </a:tr>
              <a:tr h="266233">
                <a:tc>
                  <a:txBody>
                    <a:bodyPr/>
                    <a:lstStyle/>
                    <a:p>
                      <a:pPr algn="ctr" fontAlgn="b"/>
                      <a:r>
                        <a:rPr lang="en-US" sz="1600" u="none" strike="noStrike" dirty="0">
                          <a:effectLst/>
                        </a:rPr>
                        <a:t>Other</a:t>
                      </a:r>
                      <a:endParaRPr lang="en-US" sz="16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600" u="none" strike="noStrike">
                          <a:effectLst/>
                        </a:rPr>
                        <a:t>595</a:t>
                      </a:r>
                      <a:endParaRPr lang="en-US" sz="16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2841490710"/>
                  </a:ext>
                </a:extLst>
              </a:tr>
              <a:tr h="266233">
                <a:tc>
                  <a:txBody>
                    <a:bodyPr/>
                    <a:lstStyle/>
                    <a:p>
                      <a:pPr algn="ctr" fontAlgn="b"/>
                      <a:r>
                        <a:rPr lang="en-US" sz="1600" u="none" strike="noStrike" dirty="0">
                          <a:effectLst/>
                        </a:rPr>
                        <a:t>No Harm</a:t>
                      </a:r>
                      <a:endParaRPr lang="en-US" sz="16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600" u="none" strike="noStrike" dirty="0">
                          <a:effectLst/>
                        </a:rPr>
                        <a:t>390</a:t>
                      </a:r>
                      <a:endParaRPr lang="en-US" sz="16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3496463342"/>
                  </a:ext>
                </a:extLst>
              </a:tr>
              <a:tr h="266233">
                <a:tc>
                  <a:txBody>
                    <a:bodyPr/>
                    <a:lstStyle/>
                    <a:p>
                      <a:pPr algn="ctr" fontAlgn="b"/>
                      <a:r>
                        <a:rPr lang="en-US" sz="1600" u="none" strike="noStrike" dirty="0">
                          <a:effectLst/>
                        </a:rPr>
                        <a:t>Skin Tear</a:t>
                      </a:r>
                      <a:endParaRPr lang="en-US" sz="16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600" u="none" strike="noStrike" dirty="0">
                          <a:effectLst/>
                        </a:rPr>
                        <a:t>267</a:t>
                      </a:r>
                      <a:endParaRPr lang="en-US" sz="16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3120486133"/>
                  </a:ext>
                </a:extLst>
              </a:tr>
              <a:tr h="266233">
                <a:tc>
                  <a:txBody>
                    <a:bodyPr/>
                    <a:lstStyle/>
                    <a:p>
                      <a:pPr algn="ctr" fontAlgn="b"/>
                      <a:r>
                        <a:rPr lang="en-US" sz="1600" u="none" strike="noStrike" dirty="0">
                          <a:effectLst/>
                        </a:rPr>
                        <a:t>Pain</a:t>
                      </a:r>
                      <a:endParaRPr lang="en-US" sz="16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600" u="none" strike="noStrike" dirty="0">
                          <a:effectLst/>
                        </a:rPr>
                        <a:t>224</a:t>
                      </a:r>
                      <a:endParaRPr lang="en-US" sz="16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727238243"/>
                  </a:ext>
                </a:extLst>
              </a:tr>
              <a:tr h="266233">
                <a:tc>
                  <a:txBody>
                    <a:bodyPr/>
                    <a:lstStyle/>
                    <a:p>
                      <a:pPr algn="ctr" fontAlgn="b"/>
                      <a:r>
                        <a:rPr lang="en-US" sz="1600" u="none" strike="noStrike">
                          <a:effectLst/>
                        </a:rPr>
                        <a:t>Dislocation</a:t>
                      </a:r>
                      <a:endParaRPr lang="en-US" sz="16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600" u="none" strike="noStrike" dirty="0">
                          <a:effectLst/>
                        </a:rPr>
                        <a:t>147</a:t>
                      </a:r>
                      <a:endParaRPr lang="en-US" sz="16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59957002"/>
                  </a:ext>
                </a:extLst>
              </a:tr>
              <a:tr h="266233">
                <a:tc>
                  <a:txBody>
                    <a:bodyPr/>
                    <a:lstStyle/>
                    <a:p>
                      <a:pPr algn="ctr" fontAlgn="b"/>
                      <a:r>
                        <a:rPr lang="en-US" sz="1600" u="none" strike="noStrike">
                          <a:effectLst/>
                        </a:rPr>
                        <a:t>Unknown</a:t>
                      </a:r>
                      <a:endParaRPr lang="en-US" sz="16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600" u="none" strike="noStrike" dirty="0">
                          <a:effectLst/>
                        </a:rPr>
                        <a:t>118</a:t>
                      </a:r>
                      <a:endParaRPr lang="en-US" sz="16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2402840269"/>
                  </a:ext>
                </a:extLst>
              </a:tr>
              <a:tr h="266233">
                <a:tc>
                  <a:txBody>
                    <a:bodyPr/>
                    <a:lstStyle/>
                    <a:p>
                      <a:pPr algn="ctr" fontAlgn="b"/>
                      <a:r>
                        <a:rPr lang="en-US" sz="1600" u="none" strike="noStrike">
                          <a:effectLst/>
                        </a:rPr>
                        <a:t>Death</a:t>
                      </a:r>
                      <a:endParaRPr lang="en-US" sz="16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600" u="none" strike="noStrike" dirty="0">
                          <a:effectLst/>
                        </a:rPr>
                        <a:t>75</a:t>
                      </a:r>
                      <a:endParaRPr lang="en-US" sz="16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3496838566"/>
                  </a:ext>
                </a:extLst>
              </a:tr>
              <a:tr h="266233">
                <a:tc>
                  <a:txBody>
                    <a:bodyPr/>
                    <a:lstStyle/>
                    <a:p>
                      <a:pPr algn="ctr" fontAlgn="b"/>
                      <a:r>
                        <a:rPr lang="en-US" sz="1600" u="none" strike="noStrike">
                          <a:effectLst/>
                        </a:rPr>
                        <a:t>Decline in Condition</a:t>
                      </a:r>
                      <a:endParaRPr lang="en-US" sz="16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600" u="none" strike="noStrike" dirty="0">
                          <a:effectLst/>
                        </a:rPr>
                        <a:t>70</a:t>
                      </a:r>
                      <a:endParaRPr lang="en-US" sz="16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1003367191"/>
                  </a:ext>
                </a:extLst>
              </a:tr>
              <a:tr h="266233">
                <a:tc>
                  <a:txBody>
                    <a:bodyPr/>
                    <a:lstStyle/>
                    <a:p>
                      <a:pPr algn="ctr" fontAlgn="b"/>
                      <a:r>
                        <a:rPr lang="en-US" sz="1600" u="none" strike="noStrike">
                          <a:effectLst/>
                        </a:rPr>
                        <a:t>Emotional Harm/Upset</a:t>
                      </a:r>
                      <a:endParaRPr lang="en-US" sz="16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600" u="none" strike="noStrike" dirty="0">
                          <a:effectLst/>
                        </a:rPr>
                        <a:t>46</a:t>
                      </a:r>
                      <a:endParaRPr lang="en-US" sz="16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1804229625"/>
                  </a:ext>
                </a:extLst>
              </a:tr>
              <a:tr h="266233">
                <a:tc>
                  <a:txBody>
                    <a:bodyPr/>
                    <a:lstStyle/>
                    <a:p>
                      <a:pPr algn="ctr" fontAlgn="b"/>
                      <a:r>
                        <a:rPr lang="en-US" sz="1600" u="none" strike="noStrike">
                          <a:effectLst/>
                        </a:rPr>
                        <a:t>N/A</a:t>
                      </a:r>
                      <a:endParaRPr lang="en-US" sz="16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600" u="none" strike="noStrike" dirty="0">
                          <a:effectLst/>
                        </a:rPr>
                        <a:t>44</a:t>
                      </a:r>
                      <a:endParaRPr lang="en-US" sz="16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11951202"/>
                  </a:ext>
                </a:extLst>
              </a:tr>
              <a:tr h="266233">
                <a:tc>
                  <a:txBody>
                    <a:bodyPr/>
                    <a:lstStyle/>
                    <a:p>
                      <a:pPr algn="ctr" fontAlgn="b"/>
                      <a:r>
                        <a:rPr lang="en-US" sz="1600" u="none" strike="noStrike">
                          <a:effectLst/>
                        </a:rPr>
                        <a:t>Reddened Areas</a:t>
                      </a:r>
                      <a:endParaRPr lang="en-US" sz="16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600" u="none" strike="noStrike" dirty="0">
                          <a:effectLst/>
                        </a:rPr>
                        <a:t>32</a:t>
                      </a:r>
                      <a:endParaRPr lang="en-US" sz="16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3944644217"/>
                  </a:ext>
                </a:extLst>
              </a:tr>
              <a:tr h="266233">
                <a:tc>
                  <a:txBody>
                    <a:bodyPr/>
                    <a:lstStyle/>
                    <a:p>
                      <a:pPr algn="ctr" fontAlgn="b"/>
                      <a:r>
                        <a:rPr lang="en-US" sz="1600" u="none" strike="noStrike">
                          <a:effectLst/>
                        </a:rPr>
                        <a:t>Quality of Care</a:t>
                      </a:r>
                      <a:endParaRPr lang="en-US" sz="16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600" u="none" strike="noStrike" dirty="0">
                          <a:effectLst/>
                        </a:rPr>
                        <a:t>30</a:t>
                      </a:r>
                      <a:endParaRPr lang="en-US" sz="16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382892220"/>
                  </a:ext>
                </a:extLst>
              </a:tr>
              <a:tr h="266233">
                <a:tc>
                  <a:txBody>
                    <a:bodyPr/>
                    <a:lstStyle/>
                    <a:p>
                      <a:pPr algn="ctr" fontAlgn="b"/>
                      <a:r>
                        <a:rPr lang="en-US" sz="1600" u="none" strike="noStrike">
                          <a:effectLst/>
                        </a:rPr>
                        <a:t>Scratch</a:t>
                      </a:r>
                      <a:endParaRPr lang="en-US" sz="16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600" u="none" strike="noStrike" dirty="0">
                          <a:effectLst/>
                        </a:rPr>
                        <a:t>24</a:t>
                      </a:r>
                      <a:endParaRPr lang="en-US" sz="16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2204853779"/>
                  </a:ext>
                </a:extLst>
              </a:tr>
              <a:tr h="266233">
                <a:tc>
                  <a:txBody>
                    <a:bodyPr/>
                    <a:lstStyle/>
                    <a:p>
                      <a:pPr algn="ctr" fontAlgn="b"/>
                      <a:r>
                        <a:rPr lang="en-US" sz="1600" u="none" strike="noStrike">
                          <a:effectLst/>
                        </a:rPr>
                        <a:t>Infection</a:t>
                      </a:r>
                      <a:endParaRPr lang="en-US" sz="16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600" u="none" strike="noStrike" dirty="0">
                          <a:effectLst/>
                        </a:rPr>
                        <a:t>17</a:t>
                      </a:r>
                      <a:endParaRPr lang="en-US" sz="16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2421878844"/>
                  </a:ext>
                </a:extLst>
              </a:tr>
              <a:tr h="266233">
                <a:tc>
                  <a:txBody>
                    <a:bodyPr/>
                    <a:lstStyle/>
                    <a:p>
                      <a:pPr algn="ctr" fontAlgn="b"/>
                      <a:r>
                        <a:rPr lang="en-US" sz="1600" u="none" strike="noStrike">
                          <a:effectLst/>
                        </a:rPr>
                        <a:t>Additional Surgery or Procedure</a:t>
                      </a:r>
                      <a:endParaRPr lang="en-US" sz="16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600" u="none" strike="noStrike" dirty="0">
                          <a:effectLst/>
                        </a:rPr>
                        <a:t>14</a:t>
                      </a:r>
                      <a:endParaRPr lang="en-US" sz="16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3654928270"/>
                  </a:ext>
                </a:extLst>
              </a:tr>
              <a:tr h="266233">
                <a:tc>
                  <a:txBody>
                    <a:bodyPr/>
                    <a:lstStyle/>
                    <a:p>
                      <a:pPr algn="ctr" fontAlgn="b"/>
                      <a:r>
                        <a:rPr lang="en-US" sz="1600" u="none" strike="noStrike" dirty="0">
                          <a:effectLst/>
                        </a:rPr>
                        <a:t>Increased Monitoring</a:t>
                      </a:r>
                      <a:endParaRPr lang="en-US" sz="16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600" u="none" strike="noStrike" dirty="0">
                          <a:effectLst/>
                        </a:rPr>
                        <a:t>13</a:t>
                      </a:r>
                      <a:endParaRPr lang="en-US" sz="16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3821394908"/>
                  </a:ext>
                </a:extLst>
              </a:tr>
            </a:tbl>
          </a:graphicData>
        </a:graphic>
      </p:graphicFrame>
      <p:sp>
        <p:nvSpPr>
          <p:cNvPr id="4" name="Slide Number Placeholder 5">
            <a:extLst/>
          </p:cNvPr>
          <p:cNvSpPr>
            <a:spLocks noGrp="1"/>
          </p:cNvSpPr>
          <p:nvPr>
            <p:ph type="sldNum" sz="quarter" idx="4"/>
          </p:nvPr>
        </p:nvSpPr>
        <p:spPr>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19</a:t>
            </a:fld>
            <a:endParaRPr lang="en-US" dirty="0">
              <a:solidFill>
                <a:srgbClr val="464646">
                  <a:lumMod val="40000"/>
                  <a:lumOff val="60000"/>
                </a:srgbClr>
              </a:solidFill>
            </a:endParaRPr>
          </a:p>
        </p:txBody>
      </p:sp>
      <p:sp>
        <p:nvSpPr>
          <p:cNvPr id="5" name="Footer Placeholder 3">
            <a:extLst/>
          </p:cNvPr>
          <p:cNvSpPr>
            <a:spLocks noGrp="1"/>
          </p:cNvSpPr>
          <p:nvPr>
            <p:ph type="ftr" sz="quarter" idx="3"/>
          </p:nvPr>
        </p:nvSpPr>
        <p:spPr>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a:t>
            </a:r>
            <a:r>
              <a:rPr lang="en-US" dirty="0" err="1">
                <a:solidFill>
                  <a:srgbClr val="464646">
                    <a:lumMod val="40000"/>
                    <a:lumOff val="60000"/>
                  </a:srgbClr>
                </a:solidFill>
              </a:rPr>
              <a:t>mass.gov</a:t>
            </a:r>
            <a:r>
              <a:rPr lang="en-US" dirty="0">
                <a:solidFill>
                  <a:srgbClr val="464646">
                    <a:lumMod val="40000"/>
                    <a:lumOff val="60000"/>
                  </a:srgbClr>
                </a:solidFill>
              </a:rPr>
              <a:t>/</a:t>
            </a:r>
            <a:r>
              <a:rPr lang="en-US" dirty="0" err="1">
                <a:solidFill>
                  <a:srgbClr val="464646">
                    <a:lumMod val="40000"/>
                    <a:lumOff val="60000"/>
                  </a:srgbClr>
                </a:solidFill>
              </a:rPr>
              <a:t>dph</a:t>
            </a:r>
            <a:endParaRPr lang="en-US" dirty="0">
              <a:solidFill>
                <a:srgbClr val="464646">
                  <a:lumMod val="40000"/>
                  <a:lumOff val="60000"/>
                </a:srgbClr>
              </a:solidFill>
            </a:endParaRPr>
          </a:p>
        </p:txBody>
      </p:sp>
      <p:sp>
        <p:nvSpPr>
          <p:cNvPr id="7" name="TextBox 6"/>
          <p:cNvSpPr txBox="1"/>
          <p:nvPr/>
        </p:nvSpPr>
        <p:spPr>
          <a:xfrm>
            <a:off x="5629817" y="6536009"/>
            <a:ext cx="5630063" cy="276999"/>
          </a:xfrm>
          <a:prstGeom prst="rect">
            <a:avLst/>
          </a:prstGeom>
          <a:noFill/>
        </p:spPr>
        <p:txBody>
          <a:bodyPr wrap="square" rtlCol="0">
            <a:spAutoFit/>
          </a:bodyPr>
          <a:lstStyle/>
          <a:p>
            <a:r>
              <a:rPr lang="en-US" sz="1200" i="1" dirty="0">
                <a:solidFill>
                  <a:schemeClr val="bg1"/>
                </a:solidFill>
              </a:rPr>
              <a:t>Data sources: Falls – Health Care Facility Reporting System (HCFRS) extracted 03/28/19.</a:t>
            </a:r>
          </a:p>
        </p:txBody>
      </p:sp>
      <p:graphicFrame>
        <p:nvGraphicFramePr>
          <p:cNvPr id="11" name="Content Placeholder 10">
            <a:extLst>
              <a:ext uri="{FF2B5EF4-FFF2-40B4-BE49-F238E27FC236}">
                <a16:creationId xmlns:a16="http://schemas.microsoft.com/office/drawing/2014/main" xmlns="" id="{AF41C91C-0ED6-4779-9F7B-2798212D0D1D}"/>
              </a:ext>
            </a:extLst>
          </p:cNvPr>
          <p:cNvGraphicFramePr>
            <a:graphicFrameLocks noGrp="1"/>
          </p:cNvGraphicFramePr>
          <p:nvPr>
            <p:ph sz="half" idx="1"/>
            <p:extLst>
              <p:ext uri="{D42A27DB-BD31-4B8C-83A1-F6EECF244321}">
                <p14:modId xmlns:p14="http://schemas.microsoft.com/office/powerpoint/2010/main" val="1339071331"/>
              </p:ext>
            </p:extLst>
          </p:nvPr>
        </p:nvGraphicFramePr>
        <p:xfrm>
          <a:off x="98474" y="1600200"/>
          <a:ext cx="6316394" cy="452596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8725729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xmlns="" id="{B2CAC63C-7676-40D4-8F4E-5040ACE660C5}"/>
              </a:ext>
            </a:extLst>
          </p:cNvPr>
          <p:cNvSpPr>
            <a:spLocks noGrp="1"/>
          </p:cNvSpPr>
          <p:nvPr>
            <p:ph type="title"/>
          </p:nvPr>
        </p:nvSpPr>
        <p:spPr/>
        <p:txBody>
          <a:bodyPr>
            <a:normAutofit/>
          </a:bodyPr>
          <a:lstStyle/>
          <a:p>
            <a:r>
              <a:rPr lang="en-US" sz="4000" dirty="0">
                <a:solidFill>
                  <a:schemeClr val="bg1"/>
                </a:solidFill>
              </a:rPr>
              <a:t>Overview</a:t>
            </a:r>
          </a:p>
        </p:txBody>
      </p:sp>
      <p:sp>
        <p:nvSpPr>
          <p:cNvPr id="5" name="Content Placeholder 4">
            <a:extLst>
              <a:ext uri="{FF2B5EF4-FFF2-40B4-BE49-F238E27FC236}">
                <a16:creationId xmlns:a16="http://schemas.microsoft.com/office/drawing/2014/main" xmlns="" id="{54BD5128-EE68-4899-AAA5-3315B769DE11}"/>
              </a:ext>
            </a:extLst>
          </p:cNvPr>
          <p:cNvSpPr>
            <a:spLocks noGrp="1"/>
          </p:cNvSpPr>
          <p:nvPr>
            <p:ph idx="1"/>
          </p:nvPr>
        </p:nvSpPr>
        <p:spPr/>
        <p:txBody>
          <a:bodyPr>
            <a:normAutofit fontScale="92500" lnSpcReduction="20000"/>
          </a:bodyPr>
          <a:lstStyle/>
          <a:p>
            <a:r>
              <a:rPr lang="en-US" dirty="0"/>
              <a:t>Background</a:t>
            </a:r>
          </a:p>
          <a:p>
            <a:r>
              <a:rPr lang="en-US" dirty="0"/>
              <a:t>Data Sources</a:t>
            </a:r>
          </a:p>
          <a:p>
            <a:r>
              <a:rPr lang="en-US" dirty="0"/>
              <a:t>Results</a:t>
            </a:r>
          </a:p>
          <a:p>
            <a:pPr lvl="1"/>
            <a:r>
              <a:rPr lang="en-US" dirty="0"/>
              <a:t>Nursing Home Population</a:t>
            </a:r>
          </a:p>
          <a:p>
            <a:pPr lvl="1"/>
            <a:r>
              <a:rPr lang="en-US" dirty="0"/>
              <a:t>Describing the Population that Experienced Falls with Injury in Nursing Homes from 2013 – 2018</a:t>
            </a:r>
          </a:p>
          <a:p>
            <a:pPr lvl="1"/>
            <a:r>
              <a:rPr lang="en-US" dirty="0"/>
              <a:t>Describing the Falls with Injury that Occurred in Nursing Homes from </a:t>
            </a:r>
          </a:p>
          <a:p>
            <a:pPr marL="457200" lvl="1" indent="0">
              <a:buNone/>
            </a:pPr>
            <a:r>
              <a:rPr lang="en-US" dirty="0"/>
              <a:t>    2013 – 2018</a:t>
            </a:r>
          </a:p>
          <a:p>
            <a:r>
              <a:rPr lang="en-US" dirty="0"/>
              <a:t>Discussion</a:t>
            </a:r>
          </a:p>
          <a:p>
            <a:r>
              <a:rPr lang="en-US" dirty="0"/>
              <a:t>Questions</a:t>
            </a:r>
          </a:p>
          <a:p>
            <a:pPr lvl="1"/>
            <a:endParaRPr lang="en-US" dirty="0"/>
          </a:p>
          <a:p>
            <a:endParaRPr lang="en-US" dirty="0"/>
          </a:p>
        </p:txBody>
      </p:sp>
      <p:sp>
        <p:nvSpPr>
          <p:cNvPr id="6" name="Slide Number Placeholder 5">
            <a:extLst>
              <a:ext uri="{FF2B5EF4-FFF2-40B4-BE49-F238E27FC236}">
                <a16:creationId xmlns:a16="http://schemas.microsoft.com/office/drawing/2014/main" xmlns="" id="{5AFA3409-650A-E04D-9C6C-C839AFCA4D9A}"/>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2</a:t>
            </a:fld>
            <a:endParaRPr lang="en-US" dirty="0">
              <a:solidFill>
                <a:srgbClr val="464646">
                  <a:lumMod val="40000"/>
                  <a:lumOff val="60000"/>
                </a:srgbClr>
              </a:solidFill>
            </a:endParaRPr>
          </a:p>
        </p:txBody>
      </p:sp>
      <p:sp>
        <p:nvSpPr>
          <p:cNvPr id="7" name="Footer Placeholder 3">
            <a:extLst>
              <a:ext uri="{FF2B5EF4-FFF2-40B4-BE49-F238E27FC236}">
                <a16:creationId xmlns:a16="http://schemas.microsoft.com/office/drawing/2014/main" xmlns=""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a:t>
            </a:r>
            <a:r>
              <a:rPr lang="en-US" dirty="0" err="1">
                <a:solidFill>
                  <a:srgbClr val="464646">
                    <a:lumMod val="40000"/>
                    <a:lumOff val="60000"/>
                  </a:srgbClr>
                </a:solidFill>
              </a:rPr>
              <a:t>mass.gov</a:t>
            </a:r>
            <a:r>
              <a:rPr lang="en-US" dirty="0">
                <a:solidFill>
                  <a:srgbClr val="464646">
                    <a:lumMod val="40000"/>
                    <a:lumOff val="60000"/>
                  </a:srgbClr>
                </a:solidFill>
              </a:rPr>
              <a:t>/</a:t>
            </a:r>
            <a:r>
              <a:rPr lang="en-US" dirty="0" err="1">
                <a:solidFill>
                  <a:srgbClr val="464646">
                    <a:lumMod val="40000"/>
                    <a:lumOff val="60000"/>
                  </a:srgbClr>
                </a:solidFill>
              </a:rPr>
              <a:t>dph</a:t>
            </a:r>
            <a:endParaRPr lang="en-US" dirty="0">
              <a:solidFill>
                <a:srgbClr val="464646">
                  <a:lumMod val="40000"/>
                  <a:lumOff val="60000"/>
                </a:srgbClr>
              </a:solidFill>
            </a:endParaRPr>
          </a:p>
        </p:txBody>
      </p:sp>
    </p:spTree>
    <p:extLst>
      <p:ext uri="{BB962C8B-B14F-4D97-AF65-F5344CB8AC3E}">
        <p14:creationId xmlns:p14="http://schemas.microsoft.com/office/powerpoint/2010/main" val="208042177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solidFill>
                  <a:schemeClr val="bg1"/>
                </a:solidFill>
              </a:rPr>
              <a:t>Falls with Injury: Device Used</a:t>
            </a:r>
          </a:p>
        </p:txBody>
      </p:sp>
      <p:sp>
        <p:nvSpPr>
          <p:cNvPr id="4" name="Slide Number Placeholder 5">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20</a:t>
            </a:fld>
            <a:endParaRPr lang="en-US" dirty="0">
              <a:solidFill>
                <a:srgbClr val="464646">
                  <a:lumMod val="40000"/>
                  <a:lumOff val="60000"/>
                </a:srgbClr>
              </a:solidFill>
            </a:endParaRPr>
          </a:p>
        </p:txBody>
      </p:sp>
      <p:sp>
        <p:nvSpPr>
          <p:cNvPr id="5" name="Footer Placeholder 3">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a:t>
            </a:r>
            <a:r>
              <a:rPr lang="en-US" dirty="0" err="1">
                <a:solidFill>
                  <a:srgbClr val="464646">
                    <a:lumMod val="40000"/>
                    <a:lumOff val="60000"/>
                  </a:srgbClr>
                </a:solidFill>
              </a:rPr>
              <a:t>mass.gov</a:t>
            </a:r>
            <a:r>
              <a:rPr lang="en-US" dirty="0">
                <a:solidFill>
                  <a:srgbClr val="464646">
                    <a:lumMod val="40000"/>
                    <a:lumOff val="60000"/>
                  </a:srgbClr>
                </a:solidFill>
              </a:rPr>
              <a:t>/</a:t>
            </a:r>
            <a:r>
              <a:rPr lang="en-US" dirty="0" err="1">
                <a:solidFill>
                  <a:srgbClr val="464646">
                    <a:lumMod val="40000"/>
                    <a:lumOff val="60000"/>
                  </a:srgbClr>
                </a:solidFill>
              </a:rPr>
              <a:t>dph</a:t>
            </a:r>
            <a:endParaRPr lang="en-US" dirty="0">
              <a:solidFill>
                <a:srgbClr val="464646">
                  <a:lumMod val="40000"/>
                  <a:lumOff val="60000"/>
                </a:srgbClr>
              </a:solidFill>
            </a:endParaRPr>
          </a:p>
        </p:txBody>
      </p:sp>
      <p:sp>
        <p:nvSpPr>
          <p:cNvPr id="8" name="TextBox 7"/>
          <p:cNvSpPr txBox="1"/>
          <p:nvPr/>
        </p:nvSpPr>
        <p:spPr>
          <a:xfrm>
            <a:off x="5629817" y="6536009"/>
            <a:ext cx="5630063" cy="276999"/>
          </a:xfrm>
          <a:prstGeom prst="rect">
            <a:avLst/>
          </a:prstGeom>
          <a:noFill/>
        </p:spPr>
        <p:txBody>
          <a:bodyPr wrap="square" rtlCol="0">
            <a:spAutoFit/>
          </a:bodyPr>
          <a:lstStyle/>
          <a:p>
            <a:r>
              <a:rPr lang="en-US" sz="1200" i="1" dirty="0">
                <a:solidFill>
                  <a:schemeClr val="bg1"/>
                </a:solidFill>
              </a:rPr>
              <a:t>Data sources: Falls – Health Care Facility Reporting System (HCFRS) extracted 03/28/19.</a:t>
            </a:r>
          </a:p>
        </p:txBody>
      </p:sp>
      <p:graphicFrame>
        <p:nvGraphicFramePr>
          <p:cNvPr id="10" name="Content Placeholder 9">
            <a:extLst>
              <a:ext uri="{FF2B5EF4-FFF2-40B4-BE49-F238E27FC236}">
                <a16:creationId xmlns:a16="http://schemas.microsoft.com/office/drawing/2014/main" xmlns="" id="{D450487B-343B-499F-BF59-0EB8D3245626}"/>
              </a:ext>
            </a:extLst>
          </p:cNvPr>
          <p:cNvGraphicFramePr>
            <a:graphicFrameLocks noGrp="1"/>
          </p:cNvGraphicFramePr>
          <p:nvPr>
            <p:ph idx="1"/>
            <p:extLst>
              <p:ext uri="{D42A27DB-BD31-4B8C-83A1-F6EECF244321}">
                <p14:modId xmlns:p14="http://schemas.microsoft.com/office/powerpoint/2010/main" val="831413912"/>
              </p:ext>
            </p:extLst>
          </p:nvPr>
        </p:nvGraphicFramePr>
        <p:xfrm>
          <a:off x="0" y="974701"/>
          <a:ext cx="12192000" cy="494779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1" name="Table 10"/>
          <p:cNvGraphicFramePr>
            <a:graphicFrameLocks noGrp="1"/>
          </p:cNvGraphicFramePr>
          <p:nvPr>
            <p:extLst>
              <p:ext uri="{D42A27DB-BD31-4B8C-83A1-F6EECF244321}">
                <p14:modId xmlns:p14="http://schemas.microsoft.com/office/powerpoint/2010/main" val="963367775"/>
              </p:ext>
            </p:extLst>
          </p:nvPr>
        </p:nvGraphicFramePr>
        <p:xfrm>
          <a:off x="153986" y="5598318"/>
          <a:ext cx="11909427" cy="457200"/>
        </p:xfrm>
        <a:graphic>
          <a:graphicData uri="http://schemas.openxmlformats.org/drawingml/2006/table">
            <a:tbl>
              <a:tblPr firstRow="1" bandRow="1">
                <a:tableStyleId>{5C22544A-7EE6-4342-B048-85BDC9FD1C3A}</a:tableStyleId>
              </a:tblPr>
              <a:tblGrid>
                <a:gridCol w="873126">
                  <a:extLst>
                    <a:ext uri="{9D8B030D-6E8A-4147-A177-3AD203B41FA5}">
                      <a16:colId xmlns:a16="http://schemas.microsoft.com/office/drawing/2014/main" xmlns="" val="4779405"/>
                    </a:ext>
                  </a:extLst>
                </a:gridCol>
                <a:gridCol w="911226">
                  <a:extLst>
                    <a:ext uri="{9D8B030D-6E8A-4147-A177-3AD203B41FA5}">
                      <a16:colId xmlns:a16="http://schemas.microsoft.com/office/drawing/2014/main" xmlns="" val="314214161"/>
                    </a:ext>
                  </a:extLst>
                </a:gridCol>
                <a:gridCol w="921544">
                  <a:extLst>
                    <a:ext uri="{9D8B030D-6E8A-4147-A177-3AD203B41FA5}">
                      <a16:colId xmlns:a16="http://schemas.microsoft.com/office/drawing/2014/main" xmlns="" val="2127722085"/>
                    </a:ext>
                  </a:extLst>
                </a:gridCol>
                <a:gridCol w="919163">
                  <a:extLst>
                    <a:ext uri="{9D8B030D-6E8A-4147-A177-3AD203B41FA5}">
                      <a16:colId xmlns:a16="http://schemas.microsoft.com/office/drawing/2014/main" xmlns="" val="189520919"/>
                    </a:ext>
                  </a:extLst>
                </a:gridCol>
                <a:gridCol w="916781">
                  <a:extLst>
                    <a:ext uri="{9D8B030D-6E8A-4147-A177-3AD203B41FA5}">
                      <a16:colId xmlns:a16="http://schemas.microsoft.com/office/drawing/2014/main" xmlns="" val="2970674780"/>
                    </a:ext>
                  </a:extLst>
                </a:gridCol>
                <a:gridCol w="921544">
                  <a:extLst>
                    <a:ext uri="{9D8B030D-6E8A-4147-A177-3AD203B41FA5}">
                      <a16:colId xmlns:a16="http://schemas.microsoft.com/office/drawing/2014/main" xmlns="" val="3566671730"/>
                    </a:ext>
                  </a:extLst>
                </a:gridCol>
                <a:gridCol w="914400">
                  <a:extLst>
                    <a:ext uri="{9D8B030D-6E8A-4147-A177-3AD203B41FA5}">
                      <a16:colId xmlns:a16="http://schemas.microsoft.com/office/drawing/2014/main" xmlns="" val="1921798049"/>
                    </a:ext>
                  </a:extLst>
                </a:gridCol>
                <a:gridCol w="923925">
                  <a:extLst>
                    <a:ext uri="{9D8B030D-6E8A-4147-A177-3AD203B41FA5}">
                      <a16:colId xmlns:a16="http://schemas.microsoft.com/office/drawing/2014/main" xmlns="" val="454718808"/>
                    </a:ext>
                  </a:extLst>
                </a:gridCol>
                <a:gridCol w="916781">
                  <a:extLst>
                    <a:ext uri="{9D8B030D-6E8A-4147-A177-3AD203B41FA5}">
                      <a16:colId xmlns:a16="http://schemas.microsoft.com/office/drawing/2014/main" xmlns="" val="2378789197"/>
                    </a:ext>
                  </a:extLst>
                </a:gridCol>
                <a:gridCol w="923925">
                  <a:extLst>
                    <a:ext uri="{9D8B030D-6E8A-4147-A177-3AD203B41FA5}">
                      <a16:colId xmlns:a16="http://schemas.microsoft.com/office/drawing/2014/main" xmlns="" val="2741956177"/>
                    </a:ext>
                  </a:extLst>
                </a:gridCol>
                <a:gridCol w="916781">
                  <a:extLst>
                    <a:ext uri="{9D8B030D-6E8A-4147-A177-3AD203B41FA5}">
                      <a16:colId xmlns:a16="http://schemas.microsoft.com/office/drawing/2014/main" xmlns="" val="3147266444"/>
                    </a:ext>
                  </a:extLst>
                </a:gridCol>
                <a:gridCol w="923925">
                  <a:extLst>
                    <a:ext uri="{9D8B030D-6E8A-4147-A177-3AD203B41FA5}">
                      <a16:colId xmlns:a16="http://schemas.microsoft.com/office/drawing/2014/main" xmlns="" val="2373019471"/>
                    </a:ext>
                  </a:extLst>
                </a:gridCol>
                <a:gridCol w="926306">
                  <a:extLst>
                    <a:ext uri="{9D8B030D-6E8A-4147-A177-3AD203B41FA5}">
                      <a16:colId xmlns:a16="http://schemas.microsoft.com/office/drawing/2014/main" xmlns="" val="2946125182"/>
                    </a:ext>
                  </a:extLst>
                </a:gridCol>
              </a:tblGrid>
              <a:tr h="454025">
                <a:tc>
                  <a:txBody>
                    <a:bodyPr/>
                    <a:lstStyle/>
                    <a:p>
                      <a:pPr algn="ctr"/>
                      <a:r>
                        <a:rPr lang="en-US" sz="1200" dirty="0">
                          <a:solidFill>
                            <a:schemeClr val="tx1"/>
                          </a:solidFill>
                        </a:rPr>
                        <a:t>Count of Falls</a:t>
                      </a:r>
                    </a:p>
                  </a:txBody>
                  <a:tcPr anchor="b">
                    <a:solidFill>
                      <a:schemeClr val="accent1">
                        <a:lumMod val="40000"/>
                        <a:lumOff val="60000"/>
                      </a:schemeClr>
                    </a:solidFill>
                  </a:tcPr>
                </a:tc>
                <a:tc>
                  <a:txBody>
                    <a:bodyPr/>
                    <a:lstStyle/>
                    <a:p>
                      <a:pPr algn="ctr" fontAlgn="b"/>
                      <a:r>
                        <a:rPr lang="en-US" sz="1800" b="0" i="0" u="none" strike="noStrike" dirty="0">
                          <a:solidFill>
                            <a:srgbClr val="000000"/>
                          </a:solidFill>
                          <a:effectLst/>
                          <a:latin typeface="Calibri" panose="020F0502020204030204" pitchFamily="34" charset="0"/>
                        </a:rPr>
                        <a:t>9,463</a:t>
                      </a:r>
                    </a:p>
                  </a:txBody>
                  <a:tcPr marL="9525" marR="9525" marT="9525" marB="0" anchor="b">
                    <a:solidFill>
                      <a:schemeClr val="accent1">
                        <a:lumMod val="40000"/>
                        <a:lumOff val="60000"/>
                      </a:schemeClr>
                    </a:solidFill>
                  </a:tcPr>
                </a:tc>
                <a:tc>
                  <a:txBody>
                    <a:bodyPr/>
                    <a:lstStyle/>
                    <a:p>
                      <a:pPr algn="ctr" fontAlgn="b"/>
                      <a:r>
                        <a:rPr lang="en-US" sz="1800" b="0" i="0" u="none" strike="noStrike" dirty="0">
                          <a:solidFill>
                            <a:srgbClr val="000000"/>
                          </a:solidFill>
                          <a:effectLst/>
                          <a:latin typeface="Calibri" panose="020F0502020204030204" pitchFamily="34" charset="0"/>
                        </a:rPr>
                        <a:t>4,110</a:t>
                      </a:r>
                    </a:p>
                  </a:txBody>
                  <a:tcPr marL="9525" marR="9525" marT="9525" marB="0" anchor="b">
                    <a:solidFill>
                      <a:schemeClr val="accent1">
                        <a:lumMod val="40000"/>
                        <a:lumOff val="60000"/>
                      </a:schemeClr>
                    </a:solidFill>
                  </a:tcPr>
                </a:tc>
                <a:tc>
                  <a:txBody>
                    <a:bodyPr/>
                    <a:lstStyle/>
                    <a:p>
                      <a:pPr algn="ctr" fontAlgn="b"/>
                      <a:r>
                        <a:rPr lang="en-US" sz="1800" b="0" i="0" u="none" strike="noStrike" dirty="0">
                          <a:solidFill>
                            <a:srgbClr val="000000"/>
                          </a:solidFill>
                          <a:effectLst/>
                          <a:latin typeface="Calibri" panose="020F0502020204030204" pitchFamily="34" charset="0"/>
                        </a:rPr>
                        <a:t>3,642</a:t>
                      </a:r>
                    </a:p>
                  </a:txBody>
                  <a:tcPr marL="9525" marR="9525" marT="9525" marB="0" anchor="b">
                    <a:solidFill>
                      <a:schemeClr val="accent1">
                        <a:lumMod val="40000"/>
                        <a:lumOff val="60000"/>
                      </a:schemeClr>
                    </a:solidFill>
                  </a:tcPr>
                </a:tc>
                <a:tc>
                  <a:txBody>
                    <a:bodyPr/>
                    <a:lstStyle/>
                    <a:p>
                      <a:pPr algn="ctr" fontAlgn="b"/>
                      <a:r>
                        <a:rPr lang="en-US" sz="1800" b="0" i="0" u="none" strike="noStrike" dirty="0">
                          <a:solidFill>
                            <a:srgbClr val="000000"/>
                          </a:solidFill>
                          <a:effectLst/>
                          <a:latin typeface="Calibri" panose="020F0502020204030204" pitchFamily="34" charset="0"/>
                        </a:rPr>
                        <a:t>1,583</a:t>
                      </a:r>
                    </a:p>
                  </a:txBody>
                  <a:tcPr marL="9525" marR="9525" marT="9525" marB="0" anchor="b">
                    <a:solidFill>
                      <a:schemeClr val="accent1">
                        <a:lumMod val="40000"/>
                        <a:lumOff val="60000"/>
                      </a:schemeClr>
                    </a:solidFill>
                  </a:tcPr>
                </a:tc>
                <a:tc>
                  <a:txBody>
                    <a:bodyPr/>
                    <a:lstStyle/>
                    <a:p>
                      <a:pPr algn="ctr" fontAlgn="b"/>
                      <a:r>
                        <a:rPr lang="en-US" sz="1800" b="0" i="0" u="none" strike="noStrike" dirty="0">
                          <a:solidFill>
                            <a:srgbClr val="000000"/>
                          </a:solidFill>
                          <a:effectLst/>
                          <a:latin typeface="Calibri" panose="020F0502020204030204" pitchFamily="34" charset="0"/>
                        </a:rPr>
                        <a:t>1,207</a:t>
                      </a:r>
                    </a:p>
                  </a:txBody>
                  <a:tcPr marL="9525" marR="9525" marT="9525" marB="0" anchor="b">
                    <a:solidFill>
                      <a:schemeClr val="accent1">
                        <a:lumMod val="40000"/>
                        <a:lumOff val="60000"/>
                      </a:schemeClr>
                    </a:solidFill>
                  </a:tcPr>
                </a:tc>
                <a:tc>
                  <a:txBody>
                    <a:bodyPr/>
                    <a:lstStyle/>
                    <a:p>
                      <a:pPr algn="ctr" fontAlgn="b"/>
                      <a:r>
                        <a:rPr lang="en-US" sz="1800" b="0" i="0" u="none" strike="noStrike" dirty="0">
                          <a:solidFill>
                            <a:srgbClr val="000000"/>
                          </a:solidFill>
                          <a:effectLst/>
                          <a:latin typeface="Calibri" panose="020F0502020204030204" pitchFamily="34" charset="0"/>
                        </a:rPr>
                        <a:t>231</a:t>
                      </a:r>
                    </a:p>
                  </a:txBody>
                  <a:tcPr marL="9525" marR="9525" marT="9525" marB="0" anchor="b">
                    <a:solidFill>
                      <a:schemeClr val="accent1">
                        <a:lumMod val="40000"/>
                        <a:lumOff val="60000"/>
                      </a:schemeClr>
                    </a:solidFill>
                  </a:tcPr>
                </a:tc>
                <a:tc>
                  <a:txBody>
                    <a:bodyPr/>
                    <a:lstStyle/>
                    <a:p>
                      <a:pPr algn="ctr" fontAlgn="b"/>
                      <a:r>
                        <a:rPr lang="en-US" sz="1800" b="0" i="0" u="none" strike="noStrike" dirty="0">
                          <a:solidFill>
                            <a:srgbClr val="000000"/>
                          </a:solidFill>
                          <a:effectLst/>
                          <a:latin typeface="Calibri" panose="020F0502020204030204" pitchFamily="34" charset="0"/>
                        </a:rPr>
                        <a:t>177</a:t>
                      </a:r>
                    </a:p>
                  </a:txBody>
                  <a:tcPr marL="9525" marR="9525" marT="9525" marB="0" anchor="b">
                    <a:solidFill>
                      <a:schemeClr val="accent1">
                        <a:lumMod val="40000"/>
                        <a:lumOff val="60000"/>
                      </a:schemeClr>
                    </a:solidFill>
                  </a:tcPr>
                </a:tc>
                <a:tc>
                  <a:txBody>
                    <a:bodyPr/>
                    <a:lstStyle/>
                    <a:p>
                      <a:pPr algn="ctr" fontAlgn="b"/>
                      <a:r>
                        <a:rPr lang="en-US" sz="1800" b="0" i="0" u="none" strike="noStrike" dirty="0">
                          <a:solidFill>
                            <a:srgbClr val="000000"/>
                          </a:solidFill>
                          <a:effectLst/>
                          <a:latin typeface="Calibri" panose="020F0502020204030204" pitchFamily="34" charset="0"/>
                        </a:rPr>
                        <a:t>86</a:t>
                      </a:r>
                    </a:p>
                  </a:txBody>
                  <a:tcPr marL="9525" marR="9525" marT="9525" marB="0" anchor="b">
                    <a:solidFill>
                      <a:schemeClr val="accent1">
                        <a:lumMod val="40000"/>
                        <a:lumOff val="60000"/>
                      </a:schemeClr>
                    </a:solidFill>
                  </a:tcPr>
                </a:tc>
                <a:tc>
                  <a:txBody>
                    <a:bodyPr/>
                    <a:lstStyle/>
                    <a:p>
                      <a:pPr algn="ctr" fontAlgn="b"/>
                      <a:r>
                        <a:rPr lang="en-US" sz="1800" b="0" i="0" u="none" strike="noStrike" dirty="0">
                          <a:solidFill>
                            <a:srgbClr val="000000"/>
                          </a:solidFill>
                          <a:effectLst/>
                          <a:latin typeface="Calibri" panose="020F0502020204030204" pitchFamily="34" charset="0"/>
                        </a:rPr>
                        <a:t>63</a:t>
                      </a:r>
                    </a:p>
                  </a:txBody>
                  <a:tcPr marL="9525" marR="9525" marT="9525" marB="0" anchor="b">
                    <a:solidFill>
                      <a:schemeClr val="accent1">
                        <a:lumMod val="40000"/>
                        <a:lumOff val="60000"/>
                      </a:schemeClr>
                    </a:solidFill>
                  </a:tcPr>
                </a:tc>
                <a:tc>
                  <a:txBody>
                    <a:bodyPr/>
                    <a:lstStyle/>
                    <a:p>
                      <a:pPr algn="ctr" fontAlgn="b"/>
                      <a:r>
                        <a:rPr lang="en-US" sz="1800" b="0" i="0" u="none" strike="noStrike" dirty="0">
                          <a:solidFill>
                            <a:srgbClr val="000000"/>
                          </a:solidFill>
                          <a:effectLst/>
                          <a:latin typeface="Calibri" panose="020F0502020204030204" pitchFamily="34" charset="0"/>
                        </a:rPr>
                        <a:t>60</a:t>
                      </a:r>
                    </a:p>
                  </a:txBody>
                  <a:tcPr marL="9525" marR="9525" marT="9525" marB="0" anchor="b">
                    <a:solidFill>
                      <a:schemeClr val="accent1">
                        <a:lumMod val="40000"/>
                        <a:lumOff val="60000"/>
                      </a:schemeClr>
                    </a:solidFill>
                  </a:tcPr>
                </a:tc>
                <a:tc>
                  <a:txBody>
                    <a:bodyPr/>
                    <a:lstStyle/>
                    <a:p>
                      <a:pPr algn="ctr" fontAlgn="b"/>
                      <a:r>
                        <a:rPr lang="en-US" sz="1800" b="0" i="0" u="none" strike="noStrike" dirty="0">
                          <a:solidFill>
                            <a:srgbClr val="000000"/>
                          </a:solidFill>
                          <a:effectLst/>
                          <a:latin typeface="Calibri" panose="020F0502020204030204" pitchFamily="34" charset="0"/>
                        </a:rPr>
                        <a:t>34</a:t>
                      </a:r>
                    </a:p>
                  </a:txBody>
                  <a:tcPr marL="9525" marR="9525" marT="9525" marB="0" anchor="b">
                    <a:solidFill>
                      <a:schemeClr val="accent1">
                        <a:lumMod val="40000"/>
                        <a:lumOff val="60000"/>
                      </a:schemeClr>
                    </a:solidFill>
                  </a:tcPr>
                </a:tc>
                <a:tc>
                  <a:txBody>
                    <a:bodyPr/>
                    <a:lstStyle/>
                    <a:p>
                      <a:pPr algn="ctr" fontAlgn="b"/>
                      <a:r>
                        <a:rPr lang="en-US" sz="1800" b="0" i="0" u="none" strike="noStrike" dirty="0">
                          <a:solidFill>
                            <a:srgbClr val="000000"/>
                          </a:solidFill>
                          <a:effectLst/>
                          <a:latin typeface="Calibri" panose="020F0502020204030204" pitchFamily="34" charset="0"/>
                        </a:rPr>
                        <a:t>16</a:t>
                      </a:r>
                    </a:p>
                  </a:txBody>
                  <a:tcPr marL="9525" marR="9525" marT="9525" marB="0" anchor="b">
                    <a:solidFill>
                      <a:schemeClr val="accent1">
                        <a:lumMod val="40000"/>
                        <a:lumOff val="60000"/>
                      </a:schemeClr>
                    </a:solidFill>
                  </a:tcPr>
                </a:tc>
                <a:extLst>
                  <a:ext uri="{0D108BD9-81ED-4DB2-BD59-A6C34878D82A}">
                    <a16:rowId xmlns:a16="http://schemas.microsoft.com/office/drawing/2014/main" xmlns="" val="4095479511"/>
                  </a:ext>
                </a:extLst>
              </a:tr>
            </a:tbl>
          </a:graphicData>
        </a:graphic>
      </p:graphicFrame>
    </p:spTree>
    <p:extLst>
      <p:ext uri="{BB962C8B-B14F-4D97-AF65-F5344CB8AC3E}">
        <p14:creationId xmlns:p14="http://schemas.microsoft.com/office/powerpoint/2010/main" val="35021700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solidFill>
                  <a:schemeClr val="bg1"/>
                </a:solidFill>
              </a:rPr>
              <a:t>Discussion</a:t>
            </a:r>
          </a:p>
        </p:txBody>
      </p:sp>
      <p:sp>
        <p:nvSpPr>
          <p:cNvPr id="4" name="Slide Number Placeholder 5">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21</a:t>
            </a:fld>
            <a:endParaRPr lang="en-US" dirty="0">
              <a:solidFill>
                <a:srgbClr val="464646">
                  <a:lumMod val="40000"/>
                  <a:lumOff val="60000"/>
                </a:srgbClr>
              </a:solidFill>
            </a:endParaRPr>
          </a:p>
        </p:txBody>
      </p:sp>
      <p:sp>
        <p:nvSpPr>
          <p:cNvPr id="5" name="Footer Placeholder 3">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a:t>
            </a:r>
            <a:r>
              <a:rPr lang="en-US" dirty="0" err="1">
                <a:solidFill>
                  <a:srgbClr val="464646">
                    <a:lumMod val="40000"/>
                    <a:lumOff val="60000"/>
                  </a:srgbClr>
                </a:solidFill>
              </a:rPr>
              <a:t>mass.gov</a:t>
            </a:r>
            <a:r>
              <a:rPr lang="en-US" dirty="0">
                <a:solidFill>
                  <a:srgbClr val="464646">
                    <a:lumMod val="40000"/>
                    <a:lumOff val="60000"/>
                  </a:srgbClr>
                </a:solidFill>
              </a:rPr>
              <a:t>/</a:t>
            </a:r>
            <a:r>
              <a:rPr lang="en-US" dirty="0" err="1">
                <a:solidFill>
                  <a:srgbClr val="464646">
                    <a:lumMod val="40000"/>
                    <a:lumOff val="60000"/>
                  </a:srgbClr>
                </a:solidFill>
              </a:rPr>
              <a:t>dph</a:t>
            </a:r>
            <a:endParaRPr lang="en-US" dirty="0">
              <a:solidFill>
                <a:srgbClr val="464646">
                  <a:lumMod val="40000"/>
                  <a:lumOff val="60000"/>
                </a:srgbClr>
              </a:solidFill>
            </a:endParaRPr>
          </a:p>
        </p:txBody>
      </p:sp>
      <p:sp>
        <p:nvSpPr>
          <p:cNvPr id="3" name="Content Placeholder 2"/>
          <p:cNvSpPr>
            <a:spLocks noGrp="1"/>
          </p:cNvSpPr>
          <p:nvPr>
            <p:ph idx="1"/>
          </p:nvPr>
        </p:nvSpPr>
        <p:spPr>
          <a:xfrm>
            <a:off x="609600" y="1415441"/>
            <a:ext cx="10972800" cy="5077046"/>
          </a:xfrm>
        </p:spPr>
        <p:txBody>
          <a:bodyPr>
            <a:normAutofit/>
          </a:bodyPr>
          <a:lstStyle/>
          <a:p>
            <a:r>
              <a:rPr lang="en-US" dirty="0"/>
              <a:t>Older residents, women, and Asian residents had higher rates of falls with injury </a:t>
            </a:r>
          </a:p>
          <a:p>
            <a:r>
              <a:rPr lang="en-US" dirty="0"/>
              <a:t>We observed that Black/ African American nursing home residents had lowest relative risk of falls with injury, compared to White residents from 2013 – 2018</a:t>
            </a:r>
          </a:p>
          <a:p>
            <a:pPr lvl="1"/>
            <a:r>
              <a:rPr lang="en-US" dirty="0"/>
              <a:t>This could be due to underreporting</a:t>
            </a:r>
          </a:p>
          <a:p>
            <a:r>
              <a:rPr lang="en-US" dirty="0"/>
              <a:t>Can we use characteristics to target interventions and fall prevention activities in nursing homes?</a:t>
            </a:r>
          </a:p>
        </p:txBody>
      </p:sp>
    </p:spTree>
    <p:extLst>
      <p:ext uri="{BB962C8B-B14F-4D97-AF65-F5344CB8AC3E}">
        <p14:creationId xmlns:p14="http://schemas.microsoft.com/office/powerpoint/2010/main" val="3185422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solidFill>
                  <a:schemeClr val="bg1"/>
                </a:solidFill>
              </a:rPr>
              <a:t>Discussion</a:t>
            </a:r>
          </a:p>
        </p:txBody>
      </p:sp>
      <p:sp>
        <p:nvSpPr>
          <p:cNvPr id="4" name="Slide Number Placeholder 5">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22</a:t>
            </a:fld>
            <a:endParaRPr lang="en-US" dirty="0">
              <a:solidFill>
                <a:srgbClr val="464646">
                  <a:lumMod val="40000"/>
                  <a:lumOff val="60000"/>
                </a:srgbClr>
              </a:solidFill>
            </a:endParaRPr>
          </a:p>
        </p:txBody>
      </p:sp>
      <p:sp>
        <p:nvSpPr>
          <p:cNvPr id="5" name="Footer Placeholder 3">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a:t>
            </a:r>
            <a:r>
              <a:rPr lang="en-US" dirty="0" err="1">
                <a:solidFill>
                  <a:srgbClr val="464646">
                    <a:lumMod val="40000"/>
                    <a:lumOff val="60000"/>
                  </a:srgbClr>
                </a:solidFill>
              </a:rPr>
              <a:t>mass.gov</a:t>
            </a:r>
            <a:r>
              <a:rPr lang="en-US" dirty="0">
                <a:solidFill>
                  <a:srgbClr val="464646">
                    <a:lumMod val="40000"/>
                    <a:lumOff val="60000"/>
                  </a:srgbClr>
                </a:solidFill>
              </a:rPr>
              <a:t>/</a:t>
            </a:r>
            <a:r>
              <a:rPr lang="en-US" dirty="0" err="1">
                <a:solidFill>
                  <a:srgbClr val="464646">
                    <a:lumMod val="40000"/>
                    <a:lumOff val="60000"/>
                  </a:srgbClr>
                </a:solidFill>
              </a:rPr>
              <a:t>dph</a:t>
            </a:r>
            <a:endParaRPr lang="en-US" dirty="0">
              <a:solidFill>
                <a:srgbClr val="464646">
                  <a:lumMod val="40000"/>
                  <a:lumOff val="60000"/>
                </a:srgbClr>
              </a:solidFill>
            </a:endParaRPr>
          </a:p>
        </p:txBody>
      </p:sp>
      <p:sp>
        <p:nvSpPr>
          <p:cNvPr id="3" name="Content Placeholder 2"/>
          <p:cNvSpPr>
            <a:spLocks noGrp="1"/>
          </p:cNvSpPr>
          <p:nvPr>
            <p:ph idx="1"/>
          </p:nvPr>
        </p:nvSpPr>
        <p:spPr>
          <a:xfrm>
            <a:off x="609600" y="1102290"/>
            <a:ext cx="10972800" cy="5390197"/>
          </a:xfrm>
        </p:spPr>
        <p:txBody>
          <a:bodyPr>
            <a:normAutofit/>
          </a:bodyPr>
          <a:lstStyle/>
          <a:p>
            <a:r>
              <a:rPr lang="en-US" dirty="0"/>
              <a:t>Over 50% of falls with injury occurred in a resident’s own room</a:t>
            </a:r>
          </a:p>
          <a:p>
            <a:r>
              <a:rPr lang="en-US" dirty="0"/>
              <a:t>Most reported falls resulted in fracture, laceration, or bruising</a:t>
            </a:r>
          </a:p>
          <a:p>
            <a:r>
              <a:rPr lang="en-US" dirty="0"/>
              <a:t>Most residents who experienced a fall were not using equipment</a:t>
            </a:r>
          </a:p>
          <a:p>
            <a:pPr lvl="1"/>
            <a:r>
              <a:rPr lang="en-US" dirty="0"/>
              <a:t>Those who were using an assistive device mostly used wheelchairs, walkers, or canes</a:t>
            </a:r>
          </a:p>
          <a:p>
            <a:r>
              <a:rPr lang="en-US" dirty="0"/>
              <a:t>Are there opportunities to intervene with additional/ different devices to encourage patient safety?</a:t>
            </a:r>
          </a:p>
        </p:txBody>
      </p:sp>
    </p:spTree>
    <p:extLst>
      <p:ext uri="{BB962C8B-B14F-4D97-AF65-F5344CB8AC3E}">
        <p14:creationId xmlns:p14="http://schemas.microsoft.com/office/powerpoint/2010/main" val="9936892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solidFill>
                  <a:schemeClr val="bg1"/>
                </a:solidFill>
              </a:rPr>
              <a:t>Discussion</a:t>
            </a:r>
          </a:p>
        </p:txBody>
      </p:sp>
      <p:sp>
        <p:nvSpPr>
          <p:cNvPr id="4" name="Slide Number Placeholder 5">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23</a:t>
            </a:fld>
            <a:endParaRPr lang="en-US" dirty="0">
              <a:solidFill>
                <a:srgbClr val="464646">
                  <a:lumMod val="40000"/>
                  <a:lumOff val="60000"/>
                </a:srgbClr>
              </a:solidFill>
            </a:endParaRPr>
          </a:p>
        </p:txBody>
      </p:sp>
      <p:sp>
        <p:nvSpPr>
          <p:cNvPr id="5" name="Footer Placeholder 3">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a:t>
            </a:r>
            <a:r>
              <a:rPr lang="en-US" dirty="0" err="1">
                <a:solidFill>
                  <a:srgbClr val="464646">
                    <a:lumMod val="40000"/>
                    <a:lumOff val="60000"/>
                  </a:srgbClr>
                </a:solidFill>
              </a:rPr>
              <a:t>mass.gov</a:t>
            </a:r>
            <a:r>
              <a:rPr lang="en-US" dirty="0">
                <a:solidFill>
                  <a:srgbClr val="464646">
                    <a:lumMod val="40000"/>
                    <a:lumOff val="60000"/>
                  </a:srgbClr>
                </a:solidFill>
              </a:rPr>
              <a:t>/</a:t>
            </a:r>
            <a:r>
              <a:rPr lang="en-US" dirty="0" err="1">
                <a:solidFill>
                  <a:srgbClr val="464646">
                    <a:lumMod val="40000"/>
                    <a:lumOff val="60000"/>
                  </a:srgbClr>
                </a:solidFill>
              </a:rPr>
              <a:t>dph</a:t>
            </a:r>
            <a:endParaRPr lang="en-US" dirty="0">
              <a:solidFill>
                <a:srgbClr val="464646">
                  <a:lumMod val="40000"/>
                  <a:lumOff val="60000"/>
                </a:srgbClr>
              </a:solidFill>
            </a:endParaRPr>
          </a:p>
        </p:txBody>
      </p:sp>
      <p:sp>
        <p:nvSpPr>
          <p:cNvPr id="3" name="Content Placeholder 2"/>
          <p:cNvSpPr>
            <a:spLocks noGrp="1"/>
          </p:cNvSpPr>
          <p:nvPr>
            <p:ph idx="1"/>
          </p:nvPr>
        </p:nvSpPr>
        <p:spPr>
          <a:xfrm>
            <a:off x="609600" y="1102290"/>
            <a:ext cx="10972800" cy="5390197"/>
          </a:xfrm>
        </p:spPr>
        <p:txBody>
          <a:bodyPr>
            <a:normAutofit/>
          </a:bodyPr>
          <a:lstStyle/>
          <a:p>
            <a:r>
              <a:rPr lang="en-US" dirty="0"/>
              <a:t>Are there any other analyses/ questions about nursing home falls that you would like to see?</a:t>
            </a:r>
          </a:p>
          <a:p>
            <a:pPr marL="0" indent="0">
              <a:buNone/>
            </a:pPr>
            <a:r>
              <a:rPr lang="en-US" b="1" u="sng" dirty="0"/>
              <a:t>Next steps</a:t>
            </a:r>
          </a:p>
          <a:p>
            <a:r>
              <a:rPr lang="en-US" dirty="0"/>
              <a:t>Link data to vital statistics (deaths) and MDS (additional patient information)</a:t>
            </a:r>
          </a:p>
          <a:p>
            <a:r>
              <a:rPr lang="en-US" dirty="0"/>
              <a:t>Revise and continue analysis</a:t>
            </a:r>
          </a:p>
          <a:p>
            <a:r>
              <a:rPr lang="en-US" dirty="0"/>
              <a:t>Incorporate feedback</a:t>
            </a:r>
          </a:p>
          <a:p>
            <a:r>
              <a:rPr lang="en-US" dirty="0"/>
              <a:t>Develop falls report for release this year (2019)</a:t>
            </a:r>
          </a:p>
        </p:txBody>
      </p:sp>
    </p:spTree>
    <p:extLst>
      <p:ext uri="{BB962C8B-B14F-4D97-AF65-F5344CB8AC3E}">
        <p14:creationId xmlns:p14="http://schemas.microsoft.com/office/powerpoint/2010/main" val="280098588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05508" y="2173483"/>
            <a:ext cx="8492455" cy="1470025"/>
          </a:xfrm>
        </p:spPr>
        <p:txBody>
          <a:bodyPr>
            <a:normAutofit/>
          </a:bodyPr>
          <a:lstStyle/>
          <a:p>
            <a:r>
              <a:rPr lang="en-US" dirty="0">
                <a:solidFill>
                  <a:schemeClr val="bg1"/>
                </a:solidFill>
              </a:rPr>
              <a:t>Thank you!</a:t>
            </a:r>
          </a:p>
        </p:txBody>
      </p:sp>
      <p:sp>
        <p:nvSpPr>
          <p:cNvPr id="3" name="TextBox 2"/>
          <p:cNvSpPr txBox="1"/>
          <p:nvPr/>
        </p:nvSpPr>
        <p:spPr>
          <a:xfrm>
            <a:off x="3607495" y="3718664"/>
            <a:ext cx="6488482" cy="1477328"/>
          </a:xfrm>
          <a:prstGeom prst="rect">
            <a:avLst/>
          </a:prstGeom>
          <a:noFill/>
        </p:spPr>
        <p:txBody>
          <a:bodyPr wrap="square" rtlCol="0">
            <a:spAutoFit/>
          </a:bodyPr>
          <a:lstStyle/>
          <a:p>
            <a:pPr algn="ctr"/>
            <a:r>
              <a:rPr lang="en-US" dirty="0">
                <a:solidFill>
                  <a:schemeClr val="bg1"/>
                </a:solidFill>
              </a:rPr>
              <a:t>Please direct any questions to:</a:t>
            </a:r>
          </a:p>
          <a:p>
            <a:pPr algn="ctr"/>
            <a:r>
              <a:rPr lang="en-US" dirty="0">
                <a:solidFill>
                  <a:schemeClr val="bg1"/>
                </a:solidFill>
              </a:rPr>
              <a:t>Chiara S. Moore, MPH</a:t>
            </a:r>
          </a:p>
          <a:p>
            <a:pPr algn="ctr"/>
            <a:r>
              <a:rPr lang="en-US" dirty="0">
                <a:solidFill>
                  <a:schemeClr val="bg1"/>
                </a:solidFill>
              </a:rPr>
              <a:t>Epidemiologist</a:t>
            </a:r>
          </a:p>
          <a:p>
            <a:pPr algn="ctr"/>
            <a:r>
              <a:rPr lang="en-US" dirty="0">
                <a:solidFill>
                  <a:schemeClr val="bg1"/>
                </a:solidFill>
              </a:rPr>
              <a:t>Bureau of Health Care Safety and Quality</a:t>
            </a:r>
          </a:p>
          <a:p>
            <a:pPr algn="ctr"/>
            <a:r>
              <a:rPr lang="en-US" dirty="0">
                <a:hlinkClick r:id="rId3"/>
              </a:rPr>
              <a:t>Chiara.moore@state.ma.us</a:t>
            </a:r>
            <a:endParaRPr lang="en-US" dirty="0"/>
          </a:p>
        </p:txBody>
      </p:sp>
    </p:spTree>
    <p:extLst>
      <p:ext uri="{BB962C8B-B14F-4D97-AF65-F5344CB8AC3E}">
        <p14:creationId xmlns:p14="http://schemas.microsoft.com/office/powerpoint/2010/main" val="11261504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solidFill>
                  <a:schemeClr val="bg1"/>
                </a:solidFill>
              </a:rPr>
              <a:t>Background</a:t>
            </a:r>
          </a:p>
        </p:txBody>
      </p:sp>
      <p:sp>
        <p:nvSpPr>
          <p:cNvPr id="3" name="Content Placeholder 2"/>
          <p:cNvSpPr>
            <a:spLocks noGrp="1"/>
          </p:cNvSpPr>
          <p:nvPr>
            <p:ph idx="1"/>
          </p:nvPr>
        </p:nvSpPr>
        <p:spPr>
          <a:xfrm>
            <a:off x="583576" y="1174173"/>
            <a:ext cx="10972800" cy="4525963"/>
          </a:xfrm>
        </p:spPr>
        <p:txBody>
          <a:bodyPr>
            <a:normAutofit lnSpcReduction="10000"/>
          </a:bodyPr>
          <a:lstStyle/>
          <a:p>
            <a:r>
              <a:rPr lang="en-US" dirty="0"/>
              <a:t>Nursing home residents are estimated to fall two to three more times as often as the community-dwelling individuals ≥60 years old</a:t>
            </a:r>
            <a:r>
              <a:rPr lang="en-US" baseline="30000" dirty="0"/>
              <a:t>1</a:t>
            </a:r>
            <a:endParaRPr lang="en-US" dirty="0"/>
          </a:p>
          <a:p>
            <a:r>
              <a:rPr lang="en-US" dirty="0"/>
              <a:t>It is estimated that nursing home residents make up about 18% of elder falls (age 65+) that result in death</a:t>
            </a:r>
            <a:r>
              <a:rPr lang="en-US" baseline="30000" dirty="0"/>
              <a:t>2</a:t>
            </a:r>
          </a:p>
          <a:p>
            <a:r>
              <a:rPr lang="en-US" dirty="0"/>
              <a:t>10-25% of falls among older residents in nursing homes result in a fracture, laceration, or need for hospital care</a:t>
            </a:r>
            <a:r>
              <a:rPr lang="en-US" baseline="30000" dirty="0"/>
              <a:t>1</a:t>
            </a:r>
            <a:endParaRPr lang="en-US" dirty="0"/>
          </a:p>
          <a:p>
            <a:r>
              <a:rPr lang="en-US" dirty="0"/>
              <a:t>MA nursing homes are required by regulation to report falls with injury to DPH</a:t>
            </a:r>
          </a:p>
          <a:p>
            <a:endParaRPr lang="en-US" dirty="0"/>
          </a:p>
        </p:txBody>
      </p:sp>
      <p:sp>
        <p:nvSpPr>
          <p:cNvPr id="4" name="Slide Number Placeholder 5">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3</a:t>
            </a:fld>
            <a:endParaRPr lang="en-US" dirty="0">
              <a:solidFill>
                <a:srgbClr val="464646">
                  <a:lumMod val="40000"/>
                  <a:lumOff val="60000"/>
                </a:srgbClr>
              </a:solidFill>
            </a:endParaRPr>
          </a:p>
        </p:txBody>
      </p:sp>
      <p:sp>
        <p:nvSpPr>
          <p:cNvPr id="5" name="Footer Placeholder 3">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a:t>
            </a:r>
            <a:r>
              <a:rPr lang="en-US" dirty="0" err="1">
                <a:solidFill>
                  <a:srgbClr val="464646">
                    <a:lumMod val="40000"/>
                    <a:lumOff val="60000"/>
                  </a:srgbClr>
                </a:solidFill>
              </a:rPr>
              <a:t>mass.gov</a:t>
            </a:r>
            <a:r>
              <a:rPr lang="en-US" dirty="0">
                <a:solidFill>
                  <a:srgbClr val="464646">
                    <a:lumMod val="40000"/>
                    <a:lumOff val="60000"/>
                  </a:srgbClr>
                </a:solidFill>
              </a:rPr>
              <a:t>/</a:t>
            </a:r>
            <a:r>
              <a:rPr lang="en-US" dirty="0" err="1">
                <a:solidFill>
                  <a:srgbClr val="464646">
                    <a:lumMod val="40000"/>
                    <a:lumOff val="60000"/>
                  </a:srgbClr>
                </a:solidFill>
              </a:rPr>
              <a:t>dph</a:t>
            </a:r>
            <a:endParaRPr lang="en-US" dirty="0">
              <a:solidFill>
                <a:srgbClr val="464646">
                  <a:lumMod val="40000"/>
                  <a:lumOff val="60000"/>
                </a:srgbClr>
              </a:solidFill>
            </a:endParaRPr>
          </a:p>
        </p:txBody>
      </p:sp>
      <p:sp>
        <p:nvSpPr>
          <p:cNvPr id="6" name="TextBox 5"/>
          <p:cNvSpPr txBox="1"/>
          <p:nvPr/>
        </p:nvSpPr>
        <p:spPr>
          <a:xfrm>
            <a:off x="583576" y="5834993"/>
            <a:ext cx="10972800" cy="461665"/>
          </a:xfrm>
          <a:prstGeom prst="rect">
            <a:avLst/>
          </a:prstGeom>
          <a:noFill/>
        </p:spPr>
        <p:txBody>
          <a:bodyPr wrap="square" rtlCol="0">
            <a:spAutoFit/>
          </a:bodyPr>
          <a:lstStyle/>
          <a:p>
            <a:pPr marL="228600" indent="-228600">
              <a:buAutoNum type="arabicPeriod"/>
            </a:pPr>
            <a:r>
              <a:rPr lang="en-US" sz="1200" dirty="0">
                <a:hlinkClick r:id="rId3"/>
              </a:rPr>
              <a:t>https://www.managedhealthcareconnect.com/article/6319</a:t>
            </a:r>
            <a:endParaRPr lang="en-US" sz="1200" dirty="0"/>
          </a:p>
          <a:p>
            <a:pPr marL="228600" indent="-228600">
              <a:buAutoNum type="arabicPeriod"/>
            </a:pPr>
            <a:r>
              <a:rPr lang="en-US" sz="1200" dirty="0">
                <a:hlinkClick r:id="rId4"/>
              </a:rPr>
              <a:t>https://www.mass.gov/files/documents/2018/07/19/special-emphasis-older-adult-falls-jun-2018.pdf</a:t>
            </a:r>
            <a:endParaRPr lang="en-US" sz="1200" dirty="0"/>
          </a:p>
        </p:txBody>
      </p:sp>
    </p:spTree>
    <p:extLst>
      <p:ext uri="{BB962C8B-B14F-4D97-AF65-F5344CB8AC3E}">
        <p14:creationId xmlns:p14="http://schemas.microsoft.com/office/powerpoint/2010/main" val="40543773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solidFill>
                  <a:schemeClr val="bg1"/>
                </a:solidFill>
              </a:rPr>
              <a:t>Data Sources</a:t>
            </a:r>
          </a:p>
        </p:txBody>
      </p:sp>
      <p:sp>
        <p:nvSpPr>
          <p:cNvPr id="3" name="Content Placeholder 2"/>
          <p:cNvSpPr>
            <a:spLocks noGrp="1"/>
          </p:cNvSpPr>
          <p:nvPr>
            <p:ph idx="1"/>
          </p:nvPr>
        </p:nvSpPr>
        <p:spPr>
          <a:xfrm>
            <a:off x="592822" y="1358153"/>
            <a:ext cx="10972800" cy="5053798"/>
          </a:xfrm>
        </p:spPr>
        <p:txBody>
          <a:bodyPr>
            <a:normAutofit fontScale="92500" lnSpcReduction="20000"/>
          </a:bodyPr>
          <a:lstStyle/>
          <a:p>
            <a:pPr marL="0" indent="0">
              <a:buNone/>
            </a:pPr>
            <a:r>
              <a:rPr lang="en-US" b="1" u="sng" dirty="0"/>
              <a:t>Health Care Facility Reporting System</a:t>
            </a:r>
          </a:p>
          <a:p>
            <a:r>
              <a:rPr lang="en-US" dirty="0"/>
              <a:t>Pursuant to 105 CMR 150 nursing homes are required to report falls resulting in injury to the Department of Public Health (DPH) </a:t>
            </a:r>
          </a:p>
          <a:p>
            <a:pPr lvl="1"/>
            <a:r>
              <a:rPr lang="en-US" dirty="0"/>
              <a:t>Beginning in 2013 facilities transitioned from paper-based reporting to reporting falls with injury through the a secure, web-based application, Health Care Facility Reporting System (HCFRS)</a:t>
            </a:r>
          </a:p>
          <a:p>
            <a:endParaRPr lang="en-US" dirty="0"/>
          </a:p>
          <a:p>
            <a:pPr marL="0" indent="0">
              <a:buNone/>
            </a:pPr>
            <a:r>
              <a:rPr lang="en-US" b="1" u="sng" dirty="0"/>
              <a:t>Minimum Dataset </a:t>
            </a:r>
          </a:p>
          <a:p>
            <a:r>
              <a:rPr lang="en-US" dirty="0"/>
              <a:t>To contextualize data, HCFRS falls with injury data was compared to the Minimum Dataset (MDS), a comprehensive assessment performed on each nursing home resident upon admission, after any significant clinical change, and quarterly thereafter</a:t>
            </a:r>
          </a:p>
          <a:p>
            <a:pPr lvl="1"/>
            <a:endParaRPr lang="en-US" dirty="0"/>
          </a:p>
        </p:txBody>
      </p:sp>
      <p:sp>
        <p:nvSpPr>
          <p:cNvPr id="4" name="Slide Number Placeholder 5">
            <a:extLst>
              <a:ext uri="{FF2B5EF4-FFF2-40B4-BE49-F238E27FC236}">
                <a16:creationId xmlns:a16="http://schemas.microsoft.com/office/drawing/2014/main" xmlns="" id="{5AFA3409-650A-E04D-9C6C-C839AFCA4D9A}"/>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4</a:t>
            </a:fld>
            <a:endParaRPr lang="en-US" dirty="0">
              <a:solidFill>
                <a:srgbClr val="464646">
                  <a:lumMod val="40000"/>
                  <a:lumOff val="60000"/>
                </a:srgbClr>
              </a:solidFill>
            </a:endParaRPr>
          </a:p>
        </p:txBody>
      </p:sp>
      <p:sp>
        <p:nvSpPr>
          <p:cNvPr id="5" name="Footer Placeholder 3">
            <a:extLst>
              <a:ext uri="{FF2B5EF4-FFF2-40B4-BE49-F238E27FC236}">
                <a16:creationId xmlns:a16="http://schemas.microsoft.com/office/drawing/2014/main" xmlns=""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a:t>
            </a:r>
            <a:r>
              <a:rPr lang="en-US" dirty="0" err="1">
                <a:solidFill>
                  <a:srgbClr val="464646">
                    <a:lumMod val="40000"/>
                    <a:lumOff val="60000"/>
                  </a:srgbClr>
                </a:solidFill>
              </a:rPr>
              <a:t>mass.gov</a:t>
            </a:r>
            <a:r>
              <a:rPr lang="en-US" dirty="0">
                <a:solidFill>
                  <a:srgbClr val="464646">
                    <a:lumMod val="40000"/>
                    <a:lumOff val="60000"/>
                  </a:srgbClr>
                </a:solidFill>
              </a:rPr>
              <a:t>/</a:t>
            </a:r>
            <a:r>
              <a:rPr lang="en-US" dirty="0" err="1">
                <a:solidFill>
                  <a:srgbClr val="464646">
                    <a:lumMod val="40000"/>
                    <a:lumOff val="60000"/>
                  </a:srgbClr>
                </a:solidFill>
              </a:rPr>
              <a:t>dph</a:t>
            </a:r>
            <a:endParaRPr lang="en-US" dirty="0">
              <a:solidFill>
                <a:srgbClr val="464646">
                  <a:lumMod val="40000"/>
                  <a:lumOff val="60000"/>
                </a:srgbClr>
              </a:solidFill>
            </a:endParaRPr>
          </a:p>
        </p:txBody>
      </p:sp>
    </p:spTree>
    <p:extLst>
      <p:ext uri="{BB962C8B-B14F-4D97-AF65-F5344CB8AC3E}">
        <p14:creationId xmlns:p14="http://schemas.microsoft.com/office/powerpoint/2010/main" val="16419603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solidFill>
                  <a:schemeClr val="bg1"/>
                </a:solidFill>
              </a:rPr>
              <a:t>Introduction to the MA Nursing Home Population</a:t>
            </a:r>
          </a:p>
        </p:txBody>
      </p:sp>
      <p:sp>
        <p:nvSpPr>
          <p:cNvPr id="3" name="Content Placeholder 2"/>
          <p:cNvSpPr>
            <a:spLocks noGrp="1"/>
          </p:cNvSpPr>
          <p:nvPr>
            <p:ph idx="1"/>
          </p:nvPr>
        </p:nvSpPr>
        <p:spPr>
          <a:xfrm>
            <a:off x="609600" y="1006076"/>
            <a:ext cx="10972800" cy="5120088"/>
          </a:xfrm>
        </p:spPr>
        <p:txBody>
          <a:bodyPr/>
          <a:lstStyle/>
          <a:p>
            <a:r>
              <a:rPr lang="en-US" dirty="0"/>
              <a:t>There were, on average, 133,000 nursing home residents (long stay and short stay) per year from 2013 – 2018.</a:t>
            </a:r>
          </a:p>
          <a:p>
            <a:pPr lvl="1"/>
            <a:r>
              <a:rPr lang="en-US" dirty="0"/>
              <a:t>Most nursing home residents are between the ages of 70 and 89</a:t>
            </a:r>
          </a:p>
          <a:p>
            <a:pPr lvl="1"/>
            <a:r>
              <a:rPr lang="en-US" dirty="0"/>
              <a:t>About 60% of NH residents are female</a:t>
            </a:r>
          </a:p>
          <a:p>
            <a:pPr lvl="1"/>
            <a:r>
              <a:rPr lang="en-US" dirty="0"/>
              <a:t>NH residents are predominantly White/ Caucasian</a:t>
            </a:r>
          </a:p>
        </p:txBody>
      </p:sp>
      <p:sp>
        <p:nvSpPr>
          <p:cNvPr id="6" name="Slide Number Placeholder 5">
            <a:extLst>
              <a:ext uri="{FF2B5EF4-FFF2-40B4-BE49-F238E27FC236}">
                <a16:creationId xmlns:a16="http://schemas.microsoft.com/office/drawing/2014/main" xmlns="" id="{5AFA3409-650A-E04D-9C6C-C839AFCA4D9A}"/>
              </a:ext>
            </a:extLst>
          </p:cNvPr>
          <p:cNvSpPr>
            <a:spLocks noGrp="1"/>
          </p:cNvSpPr>
          <p:nvPr>
            <p:ph type="sldNum" sz="quarter" idx="4"/>
          </p:nvPr>
        </p:nvSpPr>
        <p:spPr>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5</a:t>
            </a:fld>
            <a:endParaRPr lang="en-US" dirty="0">
              <a:solidFill>
                <a:srgbClr val="464646">
                  <a:lumMod val="40000"/>
                  <a:lumOff val="60000"/>
                </a:srgbClr>
              </a:solidFill>
            </a:endParaRPr>
          </a:p>
        </p:txBody>
      </p:sp>
      <p:sp>
        <p:nvSpPr>
          <p:cNvPr id="7" name="Footer Placeholder 3">
            <a:extLst>
              <a:ext uri="{FF2B5EF4-FFF2-40B4-BE49-F238E27FC236}">
                <a16:creationId xmlns:a16="http://schemas.microsoft.com/office/drawing/2014/main" xmlns="" id="{EF3A1742-1D21-6E49-B1F6-D58AC8A01F49}"/>
              </a:ext>
            </a:extLst>
          </p:cNvPr>
          <p:cNvSpPr>
            <a:spLocks noGrp="1"/>
          </p:cNvSpPr>
          <p:nvPr>
            <p:ph type="ftr" sz="quarter" idx="3"/>
          </p:nvPr>
        </p:nvSpPr>
        <p:spPr>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a:t>
            </a:r>
            <a:r>
              <a:rPr lang="en-US" dirty="0" err="1">
                <a:solidFill>
                  <a:srgbClr val="464646">
                    <a:lumMod val="40000"/>
                    <a:lumOff val="60000"/>
                  </a:srgbClr>
                </a:solidFill>
              </a:rPr>
              <a:t>mass.gov</a:t>
            </a:r>
            <a:r>
              <a:rPr lang="en-US" dirty="0">
                <a:solidFill>
                  <a:srgbClr val="464646">
                    <a:lumMod val="40000"/>
                    <a:lumOff val="60000"/>
                  </a:srgbClr>
                </a:solidFill>
              </a:rPr>
              <a:t>/</a:t>
            </a:r>
            <a:r>
              <a:rPr lang="en-US" dirty="0" err="1">
                <a:solidFill>
                  <a:srgbClr val="464646">
                    <a:lumMod val="40000"/>
                    <a:lumOff val="60000"/>
                  </a:srgbClr>
                </a:solidFill>
              </a:rPr>
              <a:t>dph</a:t>
            </a:r>
            <a:endParaRPr lang="en-US" dirty="0">
              <a:solidFill>
                <a:srgbClr val="464646">
                  <a:lumMod val="40000"/>
                  <a:lumOff val="60000"/>
                </a:srgbClr>
              </a:solidFill>
            </a:endParaRPr>
          </a:p>
        </p:txBody>
      </p:sp>
      <p:graphicFrame>
        <p:nvGraphicFramePr>
          <p:cNvPr id="8" name="Chart 7">
            <a:extLst>
              <a:ext uri="{FF2B5EF4-FFF2-40B4-BE49-F238E27FC236}">
                <a16:creationId xmlns:a16="http://schemas.microsoft.com/office/drawing/2014/main" xmlns="" id="{F2F33399-BAC0-4255-B476-F726DB482B48}"/>
              </a:ext>
            </a:extLst>
          </p:cNvPr>
          <p:cNvGraphicFramePr>
            <a:graphicFrameLocks/>
          </p:cNvGraphicFramePr>
          <p:nvPr>
            <p:extLst>
              <p:ext uri="{D42A27DB-BD31-4B8C-83A1-F6EECF244321}">
                <p14:modId xmlns:p14="http://schemas.microsoft.com/office/powerpoint/2010/main" val="2902749132"/>
              </p:ext>
            </p:extLst>
          </p:nvPr>
        </p:nvGraphicFramePr>
        <p:xfrm>
          <a:off x="484908" y="3512800"/>
          <a:ext cx="3609109" cy="27432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9" name="Chart 8">
            <a:extLst>
              <a:ext uri="{FF2B5EF4-FFF2-40B4-BE49-F238E27FC236}">
                <a16:creationId xmlns:a16="http://schemas.microsoft.com/office/drawing/2014/main" xmlns="" id="{F03763AA-8449-45B2-B789-AEDD474B5C11}"/>
              </a:ext>
            </a:extLst>
          </p:cNvPr>
          <p:cNvGraphicFramePr>
            <a:graphicFrameLocks/>
          </p:cNvGraphicFramePr>
          <p:nvPr>
            <p:extLst>
              <p:ext uri="{D42A27DB-BD31-4B8C-83A1-F6EECF244321}">
                <p14:modId xmlns:p14="http://schemas.microsoft.com/office/powerpoint/2010/main" val="1555684195"/>
              </p:ext>
            </p:extLst>
          </p:nvPr>
        </p:nvGraphicFramePr>
        <p:xfrm>
          <a:off x="4416676" y="3512800"/>
          <a:ext cx="3325092" cy="27432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1" name="Chart 10">
            <a:extLst>
              <a:ext uri="{FF2B5EF4-FFF2-40B4-BE49-F238E27FC236}">
                <a16:creationId xmlns:a16="http://schemas.microsoft.com/office/drawing/2014/main" xmlns="" id="{ACEE084A-D710-40E6-AF9A-BBC81B3A7293}"/>
              </a:ext>
            </a:extLst>
          </p:cNvPr>
          <p:cNvGraphicFramePr>
            <a:graphicFrameLocks/>
          </p:cNvGraphicFramePr>
          <p:nvPr>
            <p:extLst>
              <p:ext uri="{D42A27DB-BD31-4B8C-83A1-F6EECF244321}">
                <p14:modId xmlns:p14="http://schemas.microsoft.com/office/powerpoint/2010/main" val="1860820811"/>
              </p:ext>
            </p:extLst>
          </p:nvPr>
        </p:nvGraphicFramePr>
        <p:xfrm>
          <a:off x="7517778" y="3512800"/>
          <a:ext cx="4572000" cy="3118182"/>
        </p:xfrm>
        <a:graphic>
          <a:graphicData uri="http://schemas.openxmlformats.org/drawingml/2006/chart">
            <c:chart xmlns:c="http://schemas.openxmlformats.org/drawingml/2006/chart" xmlns:r="http://schemas.openxmlformats.org/officeDocument/2006/relationships" r:id="rId5"/>
          </a:graphicData>
        </a:graphic>
      </p:graphicFrame>
      <p:sp>
        <p:nvSpPr>
          <p:cNvPr id="12" name="TextBox 11"/>
          <p:cNvSpPr txBox="1"/>
          <p:nvPr/>
        </p:nvSpPr>
        <p:spPr>
          <a:xfrm>
            <a:off x="5294924" y="6567384"/>
            <a:ext cx="5908443" cy="276999"/>
          </a:xfrm>
          <a:prstGeom prst="rect">
            <a:avLst/>
          </a:prstGeom>
          <a:noFill/>
        </p:spPr>
        <p:txBody>
          <a:bodyPr wrap="square" rtlCol="0">
            <a:spAutoFit/>
          </a:bodyPr>
          <a:lstStyle/>
          <a:p>
            <a:r>
              <a:rPr lang="en-US" sz="1200" i="1" dirty="0">
                <a:solidFill>
                  <a:schemeClr val="bg1"/>
                </a:solidFill>
              </a:rPr>
              <a:t>Data sources: Nursing home population – Minimum Data Set (CMS) extracted 03/29/2019.</a:t>
            </a:r>
          </a:p>
        </p:txBody>
      </p:sp>
    </p:spTree>
    <p:extLst>
      <p:ext uri="{BB962C8B-B14F-4D97-AF65-F5344CB8AC3E}">
        <p14:creationId xmlns:p14="http://schemas.microsoft.com/office/powerpoint/2010/main" val="41806607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solidFill>
                  <a:schemeClr val="bg1"/>
                </a:solidFill>
              </a:rPr>
              <a:t>Introduction to the MA Nursing Home Population</a:t>
            </a:r>
          </a:p>
        </p:txBody>
      </p:sp>
      <p:sp>
        <p:nvSpPr>
          <p:cNvPr id="3" name="Content Placeholder 2"/>
          <p:cNvSpPr>
            <a:spLocks noGrp="1"/>
          </p:cNvSpPr>
          <p:nvPr>
            <p:ph idx="1"/>
          </p:nvPr>
        </p:nvSpPr>
        <p:spPr>
          <a:xfrm>
            <a:off x="609600" y="1006076"/>
            <a:ext cx="10972800" cy="5120088"/>
          </a:xfrm>
        </p:spPr>
        <p:txBody>
          <a:bodyPr/>
          <a:lstStyle/>
          <a:p>
            <a:r>
              <a:rPr lang="en-US" dirty="0"/>
              <a:t>There were, on average, of 133,000 nursing home residents (long stay and short stay) each year from 2013 – 2018.</a:t>
            </a:r>
          </a:p>
          <a:p>
            <a:pPr lvl="1"/>
            <a:r>
              <a:rPr lang="en-US" dirty="0"/>
              <a:t>Most nursing home residents are between the ages of 70 and 89</a:t>
            </a:r>
          </a:p>
          <a:p>
            <a:pPr lvl="1"/>
            <a:r>
              <a:rPr lang="en-US" dirty="0"/>
              <a:t>About 60% of NH residents are female</a:t>
            </a:r>
          </a:p>
          <a:p>
            <a:pPr lvl="1"/>
            <a:r>
              <a:rPr lang="en-US" dirty="0"/>
              <a:t>NH residents are predominantly White/ Caucasian</a:t>
            </a:r>
          </a:p>
        </p:txBody>
      </p:sp>
      <p:sp>
        <p:nvSpPr>
          <p:cNvPr id="6" name="Slide Number Placeholder 5">
            <a:extLst>
              <a:ext uri="{FF2B5EF4-FFF2-40B4-BE49-F238E27FC236}">
                <a16:creationId xmlns:a16="http://schemas.microsoft.com/office/drawing/2014/main" xmlns="" id="{5AFA3409-650A-E04D-9C6C-C839AFCA4D9A}"/>
              </a:ext>
            </a:extLst>
          </p:cNvPr>
          <p:cNvSpPr>
            <a:spLocks noGrp="1"/>
          </p:cNvSpPr>
          <p:nvPr>
            <p:ph type="sldNum" sz="quarter" idx="4"/>
          </p:nvPr>
        </p:nvSpPr>
        <p:spPr>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6</a:t>
            </a:fld>
            <a:endParaRPr lang="en-US" dirty="0">
              <a:solidFill>
                <a:srgbClr val="464646">
                  <a:lumMod val="40000"/>
                  <a:lumOff val="60000"/>
                </a:srgbClr>
              </a:solidFill>
            </a:endParaRPr>
          </a:p>
        </p:txBody>
      </p:sp>
      <p:sp>
        <p:nvSpPr>
          <p:cNvPr id="7" name="Footer Placeholder 3">
            <a:extLst>
              <a:ext uri="{FF2B5EF4-FFF2-40B4-BE49-F238E27FC236}">
                <a16:creationId xmlns:a16="http://schemas.microsoft.com/office/drawing/2014/main" xmlns="" id="{EF3A1742-1D21-6E49-B1F6-D58AC8A01F49}"/>
              </a:ext>
            </a:extLst>
          </p:cNvPr>
          <p:cNvSpPr>
            <a:spLocks noGrp="1"/>
          </p:cNvSpPr>
          <p:nvPr>
            <p:ph type="ftr" sz="quarter" idx="3"/>
          </p:nvPr>
        </p:nvSpPr>
        <p:spPr>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a:t>
            </a:r>
            <a:r>
              <a:rPr lang="en-US" dirty="0" err="1">
                <a:solidFill>
                  <a:srgbClr val="464646">
                    <a:lumMod val="40000"/>
                    <a:lumOff val="60000"/>
                  </a:srgbClr>
                </a:solidFill>
              </a:rPr>
              <a:t>mass.gov</a:t>
            </a:r>
            <a:r>
              <a:rPr lang="en-US" dirty="0">
                <a:solidFill>
                  <a:srgbClr val="464646">
                    <a:lumMod val="40000"/>
                    <a:lumOff val="60000"/>
                  </a:srgbClr>
                </a:solidFill>
              </a:rPr>
              <a:t>/</a:t>
            </a:r>
            <a:r>
              <a:rPr lang="en-US" dirty="0" err="1">
                <a:solidFill>
                  <a:srgbClr val="464646">
                    <a:lumMod val="40000"/>
                    <a:lumOff val="60000"/>
                  </a:srgbClr>
                </a:solidFill>
              </a:rPr>
              <a:t>dph</a:t>
            </a:r>
            <a:endParaRPr lang="en-US" dirty="0">
              <a:solidFill>
                <a:srgbClr val="464646">
                  <a:lumMod val="40000"/>
                  <a:lumOff val="60000"/>
                </a:srgbClr>
              </a:solidFill>
            </a:endParaRPr>
          </a:p>
        </p:txBody>
      </p:sp>
      <p:graphicFrame>
        <p:nvGraphicFramePr>
          <p:cNvPr id="8" name="Chart 7">
            <a:extLst>
              <a:ext uri="{FF2B5EF4-FFF2-40B4-BE49-F238E27FC236}">
                <a16:creationId xmlns:a16="http://schemas.microsoft.com/office/drawing/2014/main" xmlns="" id="{F2F33399-BAC0-4255-B476-F726DB482B48}"/>
              </a:ext>
            </a:extLst>
          </p:cNvPr>
          <p:cNvGraphicFramePr>
            <a:graphicFrameLocks/>
          </p:cNvGraphicFramePr>
          <p:nvPr>
            <p:extLst>
              <p:ext uri="{D42A27DB-BD31-4B8C-83A1-F6EECF244321}">
                <p14:modId xmlns:p14="http://schemas.microsoft.com/office/powerpoint/2010/main" val="4022770542"/>
              </p:ext>
            </p:extLst>
          </p:nvPr>
        </p:nvGraphicFramePr>
        <p:xfrm>
          <a:off x="484908" y="3512800"/>
          <a:ext cx="3609109" cy="27432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9" name="Chart 8">
            <a:extLst>
              <a:ext uri="{FF2B5EF4-FFF2-40B4-BE49-F238E27FC236}">
                <a16:creationId xmlns:a16="http://schemas.microsoft.com/office/drawing/2014/main" xmlns="" id="{F03763AA-8449-45B2-B789-AEDD474B5C11}"/>
              </a:ext>
            </a:extLst>
          </p:cNvPr>
          <p:cNvGraphicFramePr>
            <a:graphicFrameLocks/>
          </p:cNvGraphicFramePr>
          <p:nvPr>
            <p:extLst>
              <p:ext uri="{D42A27DB-BD31-4B8C-83A1-F6EECF244321}">
                <p14:modId xmlns:p14="http://schemas.microsoft.com/office/powerpoint/2010/main" val="1031645558"/>
              </p:ext>
            </p:extLst>
          </p:nvPr>
        </p:nvGraphicFramePr>
        <p:xfrm>
          <a:off x="4249960" y="3512800"/>
          <a:ext cx="3325092" cy="27432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1" name="Chart 10">
            <a:extLst>
              <a:ext uri="{FF2B5EF4-FFF2-40B4-BE49-F238E27FC236}">
                <a16:creationId xmlns:a16="http://schemas.microsoft.com/office/drawing/2014/main" xmlns="" id="{ACEE084A-D710-40E6-AF9A-BBC81B3A7293}"/>
              </a:ext>
            </a:extLst>
          </p:cNvPr>
          <p:cNvGraphicFramePr>
            <a:graphicFrameLocks/>
          </p:cNvGraphicFramePr>
          <p:nvPr>
            <p:extLst/>
          </p:nvPr>
        </p:nvGraphicFramePr>
        <p:xfrm>
          <a:off x="7517778" y="3512800"/>
          <a:ext cx="4572000" cy="3118182"/>
        </p:xfrm>
        <a:graphic>
          <a:graphicData uri="http://schemas.openxmlformats.org/drawingml/2006/chart">
            <c:chart xmlns:c="http://schemas.openxmlformats.org/drawingml/2006/chart" xmlns:r="http://schemas.openxmlformats.org/officeDocument/2006/relationships" r:id="rId5"/>
          </a:graphicData>
        </a:graphic>
      </p:graphicFrame>
      <p:sp>
        <p:nvSpPr>
          <p:cNvPr id="12" name="TextBox 11"/>
          <p:cNvSpPr txBox="1"/>
          <p:nvPr/>
        </p:nvSpPr>
        <p:spPr>
          <a:xfrm>
            <a:off x="5294924" y="6567384"/>
            <a:ext cx="5908443" cy="276999"/>
          </a:xfrm>
          <a:prstGeom prst="rect">
            <a:avLst/>
          </a:prstGeom>
          <a:noFill/>
        </p:spPr>
        <p:txBody>
          <a:bodyPr wrap="square" rtlCol="0">
            <a:spAutoFit/>
          </a:bodyPr>
          <a:lstStyle/>
          <a:p>
            <a:r>
              <a:rPr lang="en-US" sz="1200" i="1" dirty="0">
                <a:solidFill>
                  <a:schemeClr val="bg1"/>
                </a:solidFill>
              </a:rPr>
              <a:t>Data sources: Nursing home population – Minimum Data Set (CMS) extracted 03/29/2019.</a:t>
            </a:r>
          </a:p>
        </p:txBody>
      </p:sp>
      <p:sp>
        <p:nvSpPr>
          <p:cNvPr id="4" name="Rectangle 3"/>
          <p:cNvSpPr/>
          <p:nvPr/>
        </p:nvSpPr>
        <p:spPr>
          <a:xfrm>
            <a:off x="660740" y="3538656"/>
            <a:ext cx="3605267" cy="27432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951405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solidFill>
                  <a:schemeClr val="bg1"/>
                </a:solidFill>
              </a:rPr>
              <a:t>Introduction to the MA Nursing Home Population</a:t>
            </a:r>
          </a:p>
        </p:txBody>
      </p:sp>
      <p:sp>
        <p:nvSpPr>
          <p:cNvPr id="6" name="Slide Number Placeholder 5">
            <a:extLst>
              <a:ext uri="{FF2B5EF4-FFF2-40B4-BE49-F238E27FC236}">
                <a16:creationId xmlns:a16="http://schemas.microsoft.com/office/drawing/2014/main" xmlns="" id="{5AFA3409-650A-E04D-9C6C-C839AFCA4D9A}"/>
              </a:ext>
            </a:extLst>
          </p:cNvPr>
          <p:cNvSpPr>
            <a:spLocks noGrp="1"/>
          </p:cNvSpPr>
          <p:nvPr>
            <p:ph type="sldNum" sz="quarter" idx="4"/>
          </p:nvPr>
        </p:nvSpPr>
        <p:spPr>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7</a:t>
            </a:fld>
            <a:endParaRPr lang="en-US" dirty="0">
              <a:solidFill>
                <a:srgbClr val="464646">
                  <a:lumMod val="40000"/>
                  <a:lumOff val="60000"/>
                </a:srgbClr>
              </a:solidFill>
            </a:endParaRPr>
          </a:p>
        </p:txBody>
      </p:sp>
      <p:sp>
        <p:nvSpPr>
          <p:cNvPr id="7" name="Footer Placeholder 3">
            <a:extLst>
              <a:ext uri="{FF2B5EF4-FFF2-40B4-BE49-F238E27FC236}">
                <a16:creationId xmlns:a16="http://schemas.microsoft.com/office/drawing/2014/main" xmlns="" id="{EF3A1742-1D21-6E49-B1F6-D58AC8A01F49}"/>
              </a:ext>
            </a:extLst>
          </p:cNvPr>
          <p:cNvSpPr>
            <a:spLocks noGrp="1"/>
          </p:cNvSpPr>
          <p:nvPr>
            <p:ph type="ftr" sz="quarter" idx="3"/>
          </p:nvPr>
        </p:nvSpPr>
        <p:spPr>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a:t>
            </a:r>
            <a:r>
              <a:rPr lang="en-US" dirty="0" err="1">
                <a:solidFill>
                  <a:srgbClr val="464646">
                    <a:lumMod val="40000"/>
                    <a:lumOff val="60000"/>
                  </a:srgbClr>
                </a:solidFill>
              </a:rPr>
              <a:t>mass.gov</a:t>
            </a:r>
            <a:r>
              <a:rPr lang="en-US" dirty="0">
                <a:solidFill>
                  <a:srgbClr val="464646">
                    <a:lumMod val="40000"/>
                    <a:lumOff val="60000"/>
                  </a:srgbClr>
                </a:solidFill>
              </a:rPr>
              <a:t>/</a:t>
            </a:r>
            <a:r>
              <a:rPr lang="en-US" dirty="0" err="1">
                <a:solidFill>
                  <a:srgbClr val="464646">
                    <a:lumMod val="40000"/>
                    <a:lumOff val="60000"/>
                  </a:srgbClr>
                </a:solidFill>
              </a:rPr>
              <a:t>dph</a:t>
            </a:r>
            <a:endParaRPr lang="en-US" dirty="0">
              <a:solidFill>
                <a:srgbClr val="464646">
                  <a:lumMod val="40000"/>
                  <a:lumOff val="60000"/>
                </a:srgbClr>
              </a:solidFill>
            </a:endParaRPr>
          </a:p>
        </p:txBody>
      </p:sp>
      <p:graphicFrame>
        <p:nvGraphicFramePr>
          <p:cNvPr id="8" name="Chart 7">
            <a:extLst>
              <a:ext uri="{FF2B5EF4-FFF2-40B4-BE49-F238E27FC236}">
                <a16:creationId xmlns:a16="http://schemas.microsoft.com/office/drawing/2014/main" xmlns="" id="{F2F33399-BAC0-4255-B476-F726DB482B48}"/>
              </a:ext>
            </a:extLst>
          </p:cNvPr>
          <p:cNvGraphicFramePr>
            <a:graphicFrameLocks/>
          </p:cNvGraphicFramePr>
          <p:nvPr>
            <p:extLst>
              <p:ext uri="{D42A27DB-BD31-4B8C-83A1-F6EECF244321}">
                <p14:modId xmlns:p14="http://schemas.microsoft.com/office/powerpoint/2010/main" val="1475351294"/>
              </p:ext>
            </p:extLst>
          </p:nvPr>
        </p:nvGraphicFramePr>
        <p:xfrm>
          <a:off x="484908" y="3512800"/>
          <a:ext cx="3609109" cy="27432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9" name="Chart 8">
            <a:extLst>
              <a:ext uri="{FF2B5EF4-FFF2-40B4-BE49-F238E27FC236}">
                <a16:creationId xmlns:a16="http://schemas.microsoft.com/office/drawing/2014/main" xmlns="" id="{F03763AA-8449-45B2-B789-AEDD474B5C11}"/>
              </a:ext>
            </a:extLst>
          </p:cNvPr>
          <p:cNvGraphicFramePr>
            <a:graphicFrameLocks/>
          </p:cNvGraphicFramePr>
          <p:nvPr>
            <p:extLst>
              <p:ext uri="{D42A27DB-BD31-4B8C-83A1-F6EECF244321}">
                <p14:modId xmlns:p14="http://schemas.microsoft.com/office/powerpoint/2010/main" val="340573531"/>
              </p:ext>
            </p:extLst>
          </p:nvPr>
        </p:nvGraphicFramePr>
        <p:xfrm>
          <a:off x="4416676" y="3512800"/>
          <a:ext cx="3325092" cy="27432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1" name="Chart 10">
            <a:extLst>
              <a:ext uri="{FF2B5EF4-FFF2-40B4-BE49-F238E27FC236}">
                <a16:creationId xmlns:a16="http://schemas.microsoft.com/office/drawing/2014/main" xmlns="" id="{ACEE084A-D710-40E6-AF9A-BBC81B3A7293}"/>
              </a:ext>
            </a:extLst>
          </p:cNvPr>
          <p:cNvGraphicFramePr>
            <a:graphicFrameLocks/>
          </p:cNvGraphicFramePr>
          <p:nvPr>
            <p:extLst/>
          </p:nvPr>
        </p:nvGraphicFramePr>
        <p:xfrm>
          <a:off x="7517778" y="3512800"/>
          <a:ext cx="4572000" cy="3118182"/>
        </p:xfrm>
        <a:graphic>
          <a:graphicData uri="http://schemas.openxmlformats.org/drawingml/2006/chart">
            <c:chart xmlns:c="http://schemas.openxmlformats.org/drawingml/2006/chart" xmlns:r="http://schemas.openxmlformats.org/officeDocument/2006/relationships" r:id="rId5"/>
          </a:graphicData>
        </a:graphic>
      </p:graphicFrame>
      <p:sp>
        <p:nvSpPr>
          <p:cNvPr id="12" name="TextBox 11"/>
          <p:cNvSpPr txBox="1"/>
          <p:nvPr/>
        </p:nvSpPr>
        <p:spPr>
          <a:xfrm>
            <a:off x="5294924" y="6567384"/>
            <a:ext cx="5908443" cy="276999"/>
          </a:xfrm>
          <a:prstGeom prst="rect">
            <a:avLst/>
          </a:prstGeom>
          <a:noFill/>
        </p:spPr>
        <p:txBody>
          <a:bodyPr wrap="square" rtlCol="0">
            <a:spAutoFit/>
          </a:bodyPr>
          <a:lstStyle/>
          <a:p>
            <a:r>
              <a:rPr lang="en-US" sz="1200" i="1" dirty="0">
                <a:solidFill>
                  <a:schemeClr val="bg1"/>
                </a:solidFill>
              </a:rPr>
              <a:t>Data sources: Nursing home population – Minimum Data Set (CMS) extracted 03/29/2019.</a:t>
            </a:r>
          </a:p>
        </p:txBody>
      </p:sp>
      <p:sp>
        <p:nvSpPr>
          <p:cNvPr id="4" name="Rectangle 3"/>
          <p:cNvSpPr/>
          <p:nvPr/>
        </p:nvSpPr>
        <p:spPr>
          <a:xfrm>
            <a:off x="4693024" y="3512800"/>
            <a:ext cx="2635623" cy="27432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Content Placeholder 2"/>
          <p:cNvSpPr>
            <a:spLocks noGrp="1"/>
          </p:cNvSpPr>
          <p:nvPr>
            <p:ph idx="1"/>
          </p:nvPr>
        </p:nvSpPr>
        <p:spPr>
          <a:xfrm>
            <a:off x="609600" y="1006076"/>
            <a:ext cx="10972800" cy="5120088"/>
          </a:xfrm>
        </p:spPr>
        <p:txBody>
          <a:bodyPr/>
          <a:lstStyle/>
          <a:p>
            <a:r>
              <a:rPr lang="en-US" dirty="0"/>
              <a:t>There were, on average, of 133,000 nursing home residents (long stay and short stay) each year from 2013 – 2018.</a:t>
            </a:r>
          </a:p>
          <a:p>
            <a:pPr lvl="1"/>
            <a:r>
              <a:rPr lang="en-US" dirty="0"/>
              <a:t>Most nursing home residents are between the ages of 70 and 89</a:t>
            </a:r>
          </a:p>
          <a:p>
            <a:pPr lvl="1"/>
            <a:r>
              <a:rPr lang="en-US" dirty="0"/>
              <a:t>About 60% of NH residents are female</a:t>
            </a:r>
          </a:p>
          <a:p>
            <a:pPr lvl="1"/>
            <a:r>
              <a:rPr lang="en-US" dirty="0"/>
              <a:t>NH residents are predominantly White/ Caucasian</a:t>
            </a:r>
          </a:p>
        </p:txBody>
      </p:sp>
    </p:spTree>
    <p:extLst>
      <p:ext uri="{BB962C8B-B14F-4D97-AF65-F5344CB8AC3E}">
        <p14:creationId xmlns:p14="http://schemas.microsoft.com/office/powerpoint/2010/main" val="31045824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solidFill>
                  <a:schemeClr val="bg1"/>
                </a:solidFill>
              </a:rPr>
              <a:t>Introduction to the MA Nursing Home Population</a:t>
            </a:r>
          </a:p>
        </p:txBody>
      </p:sp>
      <p:sp>
        <p:nvSpPr>
          <p:cNvPr id="6" name="Slide Number Placeholder 5">
            <a:extLst>
              <a:ext uri="{FF2B5EF4-FFF2-40B4-BE49-F238E27FC236}">
                <a16:creationId xmlns:a16="http://schemas.microsoft.com/office/drawing/2014/main" xmlns="" id="{5AFA3409-650A-E04D-9C6C-C839AFCA4D9A}"/>
              </a:ext>
            </a:extLst>
          </p:cNvPr>
          <p:cNvSpPr>
            <a:spLocks noGrp="1"/>
          </p:cNvSpPr>
          <p:nvPr>
            <p:ph type="sldNum" sz="quarter" idx="4"/>
          </p:nvPr>
        </p:nvSpPr>
        <p:spPr>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8</a:t>
            </a:fld>
            <a:endParaRPr lang="en-US" dirty="0">
              <a:solidFill>
                <a:srgbClr val="464646">
                  <a:lumMod val="40000"/>
                  <a:lumOff val="60000"/>
                </a:srgbClr>
              </a:solidFill>
            </a:endParaRPr>
          </a:p>
        </p:txBody>
      </p:sp>
      <p:sp>
        <p:nvSpPr>
          <p:cNvPr id="7" name="Footer Placeholder 3">
            <a:extLst>
              <a:ext uri="{FF2B5EF4-FFF2-40B4-BE49-F238E27FC236}">
                <a16:creationId xmlns:a16="http://schemas.microsoft.com/office/drawing/2014/main" xmlns="" id="{EF3A1742-1D21-6E49-B1F6-D58AC8A01F49}"/>
              </a:ext>
            </a:extLst>
          </p:cNvPr>
          <p:cNvSpPr>
            <a:spLocks noGrp="1"/>
          </p:cNvSpPr>
          <p:nvPr>
            <p:ph type="ftr" sz="quarter" idx="3"/>
          </p:nvPr>
        </p:nvSpPr>
        <p:spPr>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a:t>
            </a:r>
            <a:r>
              <a:rPr lang="en-US" dirty="0" err="1">
                <a:solidFill>
                  <a:srgbClr val="464646">
                    <a:lumMod val="40000"/>
                    <a:lumOff val="60000"/>
                  </a:srgbClr>
                </a:solidFill>
              </a:rPr>
              <a:t>mass.gov</a:t>
            </a:r>
            <a:r>
              <a:rPr lang="en-US" dirty="0">
                <a:solidFill>
                  <a:srgbClr val="464646">
                    <a:lumMod val="40000"/>
                    <a:lumOff val="60000"/>
                  </a:srgbClr>
                </a:solidFill>
              </a:rPr>
              <a:t>/</a:t>
            </a:r>
            <a:r>
              <a:rPr lang="en-US" dirty="0" err="1">
                <a:solidFill>
                  <a:srgbClr val="464646">
                    <a:lumMod val="40000"/>
                    <a:lumOff val="60000"/>
                  </a:srgbClr>
                </a:solidFill>
              </a:rPr>
              <a:t>dph</a:t>
            </a:r>
            <a:endParaRPr lang="en-US" dirty="0">
              <a:solidFill>
                <a:srgbClr val="464646">
                  <a:lumMod val="40000"/>
                  <a:lumOff val="60000"/>
                </a:srgbClr>
              </a:solidFill>
            </a:endParaRPr>
          </a:p>
        </p:txBody>
      </p:sp>
      <p:graphicFrame>
        <p:nvGraphicFramePr>
          <p:cNvPr id="8" name="Chart 7">
            <a:extLst>
              <a:ext uri="{FF2B5EF4-FFF2-40B4-BE49-F238E27FC236}">
                <a16:creationId xmlns:a16="http://schemas.microsoft.com/office/drawing/2014/main" xmlns="" id="{F2F33399-BAC0-4255-B476-F726DB482B48}"/>
              </a:ext>
            </a:extLst>
          </p:cNvPr>
          <p:cNvGraphicFramePr>
            <a:graphicFrameLocks/>
          </p:cNvGraphicFramePr>
          <p:nvPr>
            <p:extLst>
              <p:ext uri="{D42A27DB-BD31-4B8C-83A1-F6EECF244321}">
                <p14:modId xmlns:p14="http://schemas.microsoft.com/office/powerpoint/2010/main" val="3073374041"/>
              </p:ext>
            </p:extLst>
          </p:nvPr>
        </p:nvGraphicFramePr>
        <p:xfrm>
          <a:off x="484908" y="3512800"/>
          <a:ext cx="3609109" cy="27432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9" name="Chart 8">
            <a:extLst>
              <a:ext uri="{FF2B5EF4-FFF2-40B4-BE49-F238E27FC236}">
                <a16:creationId xmlns:a16="http://schemas.microsoft.com/office/drawing/2014/main" xmlns="" id="{F03763AA-8449-45B2-B789-AEDD474B5C11}"/>
              </a:ext>
            </a:extLst>
          </p:cNvPr>
          <p:cNvGraphicFramePr>
            <a:graphicFrameLocks/>
          </p:cNvGraphicFramePr>
          <p:nvPr>
            <p:extLst>
              <p:ext uri="{D42A27DB-BD31-4B8C-83A1-F6EECF244321}">
                <p14:modId xmlns:p14="http://schemas.microsoft.com/office/powerpoint/2010/main" val="3805080522"/>
              </p:ext>
            </p:extLst>
          </p:nvPr>
        </p:nvGraphicFramePr>
        <p:xfrm>
          <a:off x="4433454" y="3512800"/>
          <a:ext cx="3325092" cy="2743200"/>
        </p:xfrm>
        <a:graphic>
          <a:graphicData uri="http://schemas.openxmlformats.org/drawingml/2006/chart">
            <c:chart xmlns:c="http://schemas.openxmlformats.org/drawingml/2006/chart" xmlns:r="http://schemas.openxmlformats.org/officeDocument/2006/relationships" r:id="rId4"/>
          </a:graphicData>
        </a:graphic>
      </p:graphicFrame>
      <p:sp>
        <p:nvSpPr>
          <p:cNvPr id="12" name="TextBox 11"/>
          <p:cNvSpPr txBox="1"/>
          <p:nvPr/>
        </p:nvSpPr>
        <p:spPr>
          <a:xfrm>
            <a:off x="5294924" y="6567384"/>
            <a:ext cx="5908443" cy="276999"/>
          </a:xfrm>
          <a:prstGeom prst="rect">
            <a:avLst/>
          </a:prstGeom>
          <a:noFill/>
        </p:spPr>
        <p:txBody>
          <a:bodyPr wrap="square" rtlCol="0">
            <a:spAutoFit/>
          </a:bodyPr>
          <a:lstStyle/>
          <a:p>
            <a:r>
              <a:rPr lang="en-US" sz="1200" i="1" dirty="0">
                <a:solidFill>
                  <a:schemeClr val="bg1"/>
                </a:solidFill>
              </a:rPr>
              <a:t>Data sources: Nursing home population – Minimum Data Set (CMS) extracted 03/29/2019.</a:t>
            </a:r>
          </a:p>
        </p:txBody>
      </p:sp>
      <p:sp>
        <p:nvSpPr>
          <p:cNvPr id="4" name="Rectangle 3"/>
          <p:cNvSpPr/>
          <p:nvPr/>
        </p:nvSpPr>
        <p:spPr>
          <a:xfrm>
            <a:off x="7547562" y="3512800"/>
            <a:ext cx="4159530" cy="3054584"/>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Content Placeholder 2"/>
          <p:cNvSpPr>
            <a:spLocks noGrp="1"/>
          </p:cNvSpPr>
          <p:nvPr>
            <p:ph idx="1"/>
          </p:nvPr>
        </p:nvSpPr>
        <p:spPr>
          <a:xfrm>
            <a:off x="609600" y="1006076"/>
            <a:ext cx="10972800" cy="5120088"/>
          </a:xfrm>
        </p:spPr>
        <p:txBody>
          <a:bodyPr/>
          <a:lstStyle/>
          <a:p>
            <a:r>
              <a:rPr lang="en-US" dirty="0"/>
              <a:t>There were, on average, of 133,000 nursing home residents (long stay and short stay) each year from 2013 – 2018.</a:t>
            </a:r>
          </a:p>
          <a:p>
            <a:pPr lvl="1"/>
            <a:r>
              <a:rPr lang="en-US" dirty="0"/>
              <a:t>Most nursing home residents are between the ages of 70 and 89</a:t>
            </a:r>
          </a:p>
          <a:p>
            <a:pPr lvl="1"/>
            <a:r>
              <a:rPr lang="en-US" dirty="0"/>
              <a:t>About 60% of NH residents are female</a:t>
            </a:r>
          </a:p>
          <a:p>
            <a:pPr lvl="1"/>
            <a:r>
              <a:rPr lang="en-US" dirty="0"/>
              <a:t>NH residents are predominantly White/ Caucasian</a:t>
            </a:r>
          </a:p>
        </p:txBody>
      </p:sp>
      <p:graphicFrame>
        <p:nvGraphicFramePr>
          <p:cNvPr id="14" name="Chart 13">
            <a:extLst/>
          </p:cNvPr>
          <p:cNvGraphicFramePr>
            <a:graphicFrameLocks/>
          </p:cNvGraphicFramePr>
          <p:nvPr>
            <p:extLst>
              <p:ext uri="{D42A27DB-BD31-4B8C-83A1-F6EECF244321}">
                <p14:modId xmlns:p14="http://schemas.microsoft.com/office/powerpoint/2010/main" val="3610547603"/>
              </p:ext>
            </p:extLst>
          </p:nvPr>
        </p:nvGraphicFramePr>
        <p:xfrm>
          <a:off x="7517778" y="3512800"/>
          <a:ext cx="4572000" cy="3118182"/>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17116854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bg1"/>
                </a:solidFill>
              </a:rPr>
              <a:t>Falls with Injury Reported Through HCFRS</a:t>
            </a:r>
          </a:p>
        </p:txBody>
      </p:sp>
      <p:sp>
        <p:nvSpPr>
          <p:cNvPr id="3" name="Content Placeholder 2"/>
          <p:cNvSpPr>
            <a:spLocks noGrp="1"/>
          </p:cNvSpPr>
          <p:nvPr>
            <p:ph idx="1"/>
          </p:nvPr>
        </p:nvSpPr>
        <p:spPr/>
        <p:txBody>
          <a:bodyPr/>
          <a:lstStyle/>
          <a:p>
            <a:r>
              <a:rPr lang="en-US" dirty="0"/>
              <a:t>From 2013 to 2018 there were 20,686 falls with injury reported in HCFRS from 431 nursing home facilities </a:t>
            </a:r>
          </a:p>
          <a:p>
            <a:pPr lvl="1"/>
            <a:r>
              <a:rPr lang="en-US" dirty="0"/>
              <a:t>12,353 falls with fracture</a:t>
            </a:r>
          </a:p>
          <a:p>
            <a:pPr lvl="1"/>
            <a:r>
              <a:rPr lang="en-US" dirty="0"/>
              <a:t>6,487 falls with laceration</a:t>
            </a:r>
          </a:p>
          <a:p>
            <a:pPr lvl="1"/>
            <a:r>
              <a:rPr lang="en-US" dirty="0"/>
              <a:t>3,056 falls (other, includes hemorrhage and bruising)</a:t>
            </a:r>
          </a:p>
          <a:p>
            <a:pPr lvl="1"/>
            <a:endParaRPr lang="en-US" dirty="0"/>
          </a:p>
        </p:txBody>
      </p:sp>
      <p:sp>
        <p:nvSpPr>
          <p:cNvPr id="4" name="Slide Number Placeholder 5">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9</a:t>
            </a:fld>
            <a:endParaRPr lang="en-US" dirty="0">
              <a:solidFill>
                <a:srgbClr val="464646">
                  <a:lumMod val="40000"/>
                  <a:lumOff val="60000"/>
                </a:srgbClr>
              </a:solidFill>
            </a:endParaRPr>
          </a:p>
        </p:txBody>
      </p:sp>
      <p:sp>
        <p:nvSpPr>
          <p:cNvPr id="5" name="Footer Placeholder 3">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a:t>
            </a:r>
            <a:r>
              <a:rPr lang="en-US" dirty="0" err="1">
                <a:solidFill>
                  <a:srgbClr val="464646">
                    <a:lumMod val="40000"/>
                    <a:lumOff val="60000"/>
                  </a:srgbClr>
                </a:solidFill>
              </a:rPr>
              <a:t>mass.gov</a:t>
            </a:r>
            <a:r>
              <a:rPr lang="en-US" dirty="0">
                <a:solidFill>
                  <a:srgbClr val="464646">
                    <a:lumMod val="40000"/>
                    <a:lumOff val="60000"/>
                  </a:srgbClr>
                </a:solidFill>
              </a:rPr>
              <a:t>/</a:t>
            </a:r>
            <a:r>
              <a:rPr lang="en-US" dirty="0" err="1">
                <a:solidFill>
                  <a:srgbClr val="464646">
                    <a:lumMod val="40000"/>
                    <a:lumOff val="60000"/>
                  </a:srgbClr>
                </a:solidFill>
              </a:rPr>
              <a:t>dph</a:t>
            </a:r>
            <a:endParaRPr lang="en-US" dirty="0">
              <a:solidFill>
                <a:srgbClr val="464646">
                  <a:lumMod val="40000"/>
                  <a:lumOff val="60000"/>
                </a:srgbClr>
              </a:solidFill>
            </a:endParaRPr>
          </a:p>
        </p:txBody>
      </p:sp>
    </p:spTree>
    <p:extLst>
      <p:ext uri="{BB962C8B-B14F-4D97-AF65-F5344CB8AC3E}">
        <p14:creationId xmlns:p14="http://schemas.microsoft.com/office/powerpoint/2010/main" val="1462964067"/>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5375</TotalTime>
  <Words>2063</Words>
  <Application>Microsoft Office PowerPoint</Application>
  <PresentationFormat>Custom</PresentationFormat>
  <Paragraphs>341</Paragraphs>
  <Slides>24</Slides>
  <Notes>24</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Custom Design</vt:lpstr>
      <vt:lpstr>Nursing Home Falls with Injury from  2013 – 2018:  A Presentation for the MA Commission on Falls Prevention</vt:lpstr>
      <vt:lpstr>Overview</vt:lpstr>
      <vt:lpstr>Background</vt:lpstr>
      <vt:lpstr>Data Sources</vt:lpstr>
      <vt:lpstr>Introduction to the MA Nursing Home Population</vt:lpstr>
      <vt:lpstr>Introduction to the MA Nursing Home Population</vt:lpstr>
      <vt:lpstr>Introduction to the MA Nursing Home Population</vt:lpstr>
      <vt:lpstr>Introduction to the MA Nursing Home Population</vt:lpstr>
      <vt:lpstr>Falls with Injury Reported Through HCFRS</vt:lpstr>
      <vt:lpstr>Rate of Falls with Injury by Age</vt:lpstr>
      <vt:lpstr>Rate of Falls with Injury by Gender</vt:lpstr>
      <vt:lpstr>Rate of Falls with Injury by Race</vt:lpstr>
      <vt:lpstr>Rate of Falls with Injury by Ethnicity</vt:lpstr>
      <vt:lpstr>How to Interpret Relative Risk and 95% Confidence Intervals</vt:lpstr>
      <vt:lpstr>Relative Risk of Falls with Injury by Race by Year</vt:lpstr>
      <vt:lpstr>Falls with Injury: Length of Stay Prior to Injury</vt:lpstr>
      <vt:lpstr>Falls with Injury: Location</vt:lpstr>
      <vt:lpstr>Falls with Injury: Resulting Harms</vt:lpstr>
      <vt:lpstr>Falls with Injury: Resulting Harms</vt:lpstr>
      <vt:lpstr>Falls with Injury: Device Used</vt:lpstr>
      <vt:lpstr>Discussion</vt:lpstr>
      <vt:lpstr>Discussion</vt:lpstr>
      <vt:lpstr>Discussion</vt:lpstr>
      <vt:lpstr>Thank you!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 Carla Cicerchia</cp:lastModifiedBy>
  <cp:revision>317</cp:revision>
  <cp:lastPrinted>2019-04-08T15:58:49Z</cp:lastPrinted>
  <dcterms:created xsi:type="dcterms:W3CDTF">2019-01-10T19:26:50Z</dcterms:created>
  <dcterms:modified xsi:type="dcterms:W3CDTF">2019-04-26T23:36:03Z</dcterms:modified>
</cp:coreProperties>
</file>