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3" r:id="rId4"/>
  </p:sldMasterIdLst>
  <p:notesMasterIdLst>
    <p:notesMasterId r:id="rId25"/>
  </p:notesMasterIdLst>
  <p:handoutMasterIdLst>
    <p:handoutMasterId r:id="rId26"/>
  </p:handoutMasterIdLst>
  <p:sldIdLst>
    <p:sldId id="352" r:id="rId5"/>
    <p:sldId id="350" r:id="rId6"/>
    <p:sldId id="258" r:id="rId7"/>
    <p:sldId id="356" r:id="rId8"/>
    <p:sldId id="316" r:id="rId9"/>
    <p:sldId id="357" r:id="rId10"/>
    <p:sldId id="358" r:id="rId11"/>
    <p:sldId id="347" r:id="rId12"/>
    <p:sldId id="351" r:id="rId13"/>
    <p:sldId id="338" r:id="rId14"/>
    <p:sldId id="324" r:id="rId15"/>
    <p:sldId id="342" r:id="rId16"/>
    <p:sldId id="368" r:id="rId17"/>
    <p:sldId id="361" r:id="rId18"/>
    <p:sldId id="364" r:id="rId19"/>
    <p:sldId id="365" r:id="rId20"/>
    <p:sldId id="360" r:id="rId21"/>
    <p:sldId id="359" r:id="rId22"/>
    <p:sldId id="370" r:id="rId23"/>
    <p:sldId id="277" r:id="rId24"/>
  </p:sldIdLst>
  <p:sldSz cx="12192000" cy="6858000"/>
  <p:notesSz cx="7010400" cy="92964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MacCulloch" initials="" lastIdx="11" clrIdx="0"/>
  <p:cmAuthor id="1" name="St-John, Julie" initials="SJ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95A"/>
    <a:srgbClr val="669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9" autoAdjust="0"/>
    <p:restoredTop sz="80112" autoAdjust="0"/>
  </p:normalViewPr>
  <p:slideViewPr>
    <p:cSldViewPr snapToGrid="0" snapToObjects="1">
      <p:cViewPr varScale="1">
        <p:scale>
          <a:sx n="69" d="100"/>
          <a:sy n="69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SUS-USER\Documents\PWTF\Publications\for%20aph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Sheet1!$O$6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Sheet1!$P$5:$Q$5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Sheet1!$P$6:$Q$6</c:f>
              <c:numCache>
                <c:formatCode>0.0%</c:formatCode>
                <c:ptCount val="2"/>
                <c:pt idx="0">
                  <c:v>0.65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E8-4360-B994-A9D51DC27D21}"/>
            </c:ext>
          </c:extLst>
        </c:ser>
        <c:ser>
          <c:idx val="1"/>
          <c:order val="1"/>
          <c:tx>
            <c:strRef>
              <c:f>Sheet1!$O$7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Sheet1!$P$5:$Q$5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Sheet1!$P$7:$Q$7</c:f>
              <c:numCache>
                <c:formatCode>0.0%</c:formatCode>
                <c:ptCount val="2"/>
                <c:pt idx="0">
                  <c:v>0.16666666666666666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E8-4360-B994-A9D51DC27D21}"/>
            </c:ext>
          </c:extLst>
        </c:ser>
        <c:ser>
          <c:idx val="2"/>
          <c:order val="2"/>
          <c:tx>
            <c:strRef>
              <c:f>Sheet1!$O$8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Sheet1!$P$5:$Q$5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Sheet1!$P$8:$Q$8</c:f>
              <c:numCache>
                <c:formatCode>0.0%</c:formatCode>
                <c:ptCount val="2"/>
                <c:pt idx="0">
                  <c:v>0.18333333333333332</c:v>
                </c:pt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E8-4360-B994-A9D51DC27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49920"/>
        <c:axId val="73251456"/>
      </c:barChart>
      <c:catAx>
        <c:axId val="7324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51456"/>
        <c:crosses val="autoZero"/>
        <c:auto val="1"/>
        <c:lblAlgn val="ctr"/>
        <c:lblOffset val="100"/>
        <c:noMultiLvlLbl val="0"/>
      </c:catAx>
      <c:valAx>
        <c:axId val="7325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4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 Referred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Sheet1!$A$4:$A$6</c:f>
              <c:strCache>
                <c:ptCount val="3"/>
                <c:pt idx="0">
                  <c:v>Matter of Balance</c:v>
                </c:pt>
                <c:pt idx="1">
                  <c:v>Home Visits</c:v>
                </c:pt>
                <c:pt idx="2">
                  <c:v>Tai Chi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2902</c:v>
                </c:pt>
                <c:pt idx="1">
                  <c:v>1268</c:v>
                </c:pt>
                <c:pt idx="2">
                  <c:v>1055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4B-4D16-A143-AB57AE40638F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Enrolled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Sheet1!$A$4:$A$6</c:f>
              <c:strCache>
                <c:ptCount val="3"/>
                <c:pt idx="0">
                  <c:v>Matter of Balance</c:v>
                </c:pt>
                <c:pt idx="1">
                  <c:v>Home Visits</c:v>
                </c:pt>
                <c:pt idx="2">
                  <c:v>Tai Chi</c:v>
                </c:pt>
              </c:strCache>
            </c:strRef>
          </c:cat>
          <c:val>
            <c:numRef>
              <c:f>Sheet1!$C$4:$C$6</c:f>
              <c:numCache>
                <c:formatCode>General</c:formatCode>
                <c:ptCount val="3"/>
                <c:pt idx="0">
                  <c:v>1324</c:v>
                </c:pt>
                <c:pt idx="1">
                  <c:v>556</c:v>
                </c:pt>
                <c:pt idx="2">
                  <c:v>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4B-4D16-A143-AB57AE40638F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Completed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Sheet1!$A$4:$A$6</c:f>
              <c:strCache>
                <c:ptCount val="3"/>
                <c:pt idx="0">
                  <c:v>Matter of Balance</c:v>
                </c:pt>
                <c:pt idx="1">
                  <c:v>Home Visits</c:v>
                </c:pt>
                <c:pt idx="2">
                  <c:v>Tai Chi</c:v>
                </c:pt>
              </c:strCache>
            </c:strRef>
          </c:cat>
          <c:val>
            <c:numRef>
              <c:f>Sheet1!$D$4:$D$6</c:f>
              <c:numCache>
                <c:formatCode>General</c:formatCode>
                <c:ptCount val="3"/>
                <c:pt idx="0">
                  <c:v>710</c:v>
                </c:pt>
                <c:pt idx="1">
                  <c:v>391</c:v>
                </c:pt>
                <c:pt idx="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4B-4D16-A143-AB57AE4063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5477760"/>
        <c:axId val="75479296"/>
      </c:barChart>
      <c:catAx>
        <c:axId val="7547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9296"/>
        <c:crosses val="autoZero"/>
        <c:auto val="1"/>
        <c:lblAlgn val="ctr"/>
        <c:lblOffset val="100"/>
        <c:noMultiLvlLbl val="0"/>
      </c:catAx>
      <c:valAx>
        <c:axId val="7547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7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E43B09-727F-A84C-8DBC-77E9311E7318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D58D5B-1325-9748-AE37-F81347803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3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2A45E1-FE64-EC4A-8DFD-1091494F56B2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DF044D-455A-9D4D-AA14-83990FEE92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76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9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7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0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1C0E6-2C83-4CA5-B621-2F1F9414F611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044D-455A-9D4D-AA14-83990FEE92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27" y="3003158"/>
            <a:ext cx="6984503" cy="173653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PWTF-Logos_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" y="894234"/>
            <a:ext cx="4303059" cy="1955454"/>
          </a:xfrm>
          <a:prstGeom prst="rect">
            <a:avLst/>
          </a:prstGeom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063839" y="4799467"/>
            <a:ext cx="2844800" cy="365125"/>
          </a:xfrm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964228" y="2980758"/>
            <a:ext cx="7811225" cy="22412"/>
          </a:xfrm>
          <a:prstGeom prst="line">
            <a:avLst/>
          </a:prstGeom>
          <a:ln w="12700">
            <a:solidFill>
              <a:srgbClr val="6690A5"/>
            </a:solidFill>
          </a:ln>
          <a:effectLst>
            <a:outerShdw blurRad="24130" dist="7239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50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1" y="6498302"/>
            <a:ext cx="10542495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Barnstable – Berkshire – Berkshire – Holyoke – Lynn – </a:t>
            </a:r>
            <a:r>
              <a:rPr lang="en-US" dirty="0" err="1"/>
              <a:t>MetroWest</a:t>
            </a:r>
            <a:r>
              <a:rPr lang="en-US" dirty="0"/>
              <a:t> – New Bedford – Quincy Weymouth – Worcester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864" y="6424706"/>
            <a:ext cx="565773" cy="433294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71761"/>
            <a:ext cx="10972800" cy="1143000"/>
          </a:xfrm>
        </p:spPr>
        <p:txBody>
          <a:bodyPr anchor="t"/>
          <a:lstStyle>
            <a:lvl1pPr algn="l">
              <a:defRPr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5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1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761"/>
            <a:ext cx="10972800" cy="1143000"/>
          </a:xfrm>
        </p:spPr>
        <p:txBody>
          <a:bodyPr anchor="t"/>
          <a:lstStyle>
            <a:lvl1pPr algn="l">
              <a:defRPr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1" y="6498302"/>
            <a:ext cx="10542495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Barnstable – Berkshire – Berkshire – Holyoke – Lynn – </a:t>
            </a:r>
            <a:r>
              <a:rPr lang="en-US" dirty="0" err="1"/>
              <a:t>MetroWest</a:t>
            </a:r>
            <a:r>
              <a:rPr lang="en-US" dirty="0"/>
              <a:t> – New Bedford – Quincy Weymouth – Worcester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864" y="6424706"/>
            <a:ext cx="565773" cy="433294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629" y="3973585"/>
            <a:ext cx="7102921" cy="1958065"/>
          </a:xfrm>
        </p:spPr>
        <p:txBody>
          <a:bodyPr anchor="t"/>
          <a:lstStyle>
            <a:lvl1pPr algn="r">
              <a:defRPr sz="4000" b="1" cap="all"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77" y="2563050"/>
            <a:ext cx="5588872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864" y="6424706"/>
            <a:ext cx="565773" cy="433294"/>
          </a:xfrm>
        </p:spPr>
        <p:txBody>
          <a:bodyPr anchor="t"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5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54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54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1" y="6498302"/>
            <a:ext cx="10542495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Barnstable – Berkshire – Berkshire – Holyoke – Lynn – </a:t>
            </a:r>
            <a:r>
              <a:rPr lang="en-US" dirty="0" err="1"/>
              <a:t>MetroWest</a:t>
            </a:r>
            <a:r>
              <a:rPr lang="en-US" dirty="0"/>
              <a:t> – New Bedford – Quincy Weymouth – Worcester</a:t>
            </a:r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864" y="6424706"/>
            <a:ext cx="565773" cy="433294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71761"/>
            <a:ext cx="10972800" cy="1143000"/>
          </a:xfrm>
        </p:spPr>
        <p:txBody>
          <a:bodyPr anchor="t"/>
          <a:lstStyle>
            <a:lvl1pPr algn="l">
              <a:defRPr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19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1" y="6498302"/>
            <a:ext cx="10542495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Barnstable – Berkshire – Berkshire – Holyoke – Lynn – </a:t>
            </a:r>
            <a:r>
              <a:rPr lang="en-US" dirty="0" err="1"/>
              <a:t>MetroWest</a:t>
            </a:r>
            <a:r>
              <a:rPr lang="en-US" dirty="0"/>
              <a:t> – New Bedford – Quincy Weymouth – Worcester</a:t>
            </a:r>
          </a:p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864" y="6424706"/>
            <a:ext cx="565773" cy="433294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371761"/>
            <a:ext cx="10972800" cy="1143000"/>
          </a:xfrm>
        </p:spPr>
        <p:txBody>
          <a:bodyPr anchor="t"/>
          <a:lstStyle>
            <a:lvl1pPr algn="l">
              <a:defRPr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72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1" y="6498302"/>
            <a:ext cx="10542495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Barnstable – Berkshire – Berkshire – Holyoke – Lynn – </a:t>
            </a:r>
            <a:r>
              <a:rPr lang="en-US" dirty="0" err="1"/>
              <a:t>MetroWest</a:t>
            </a:r>
            <a:r>
              <a:rPr lang="en-US" dirty="0"/>
              <a:t> – New Bedford – Quincy Weymouth – Worcester</a:t>
            </a:r>
          </a:p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864" y="6424706"/>
            <a:ext cx="565773" cy="433294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71761"/>
            <a:ext cx="10972800" cy="1143000"/>
          </a:xfrm>
        </p:spPr>
        <p:txBody>
          <a:bodyPr anchor="t"/>
          <a:lstStyle>
            <a:lvl1pPr algn="l">
              <a:defRPr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76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9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1" y="6498302"/>
            <a:ext cx="10542495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Barnstable – Berkshire – Berkshire – Holyoke – Lynn – </a:t>
            </a:r>
            <a:r>
              <a:rPr lang="en-US" dirty="0" err="1"/>
              <a:t>MetroWest</a:t>
            </a:r>
            <a:r>
              <a:rPr lang="en-US" dirty="0"/>
              <a:t> – New Bedford – Quincy Weymouth – Worcester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864" y="6424706"/>
            <a:ext cx="565773" cy="433294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9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BACKGROUND_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949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1" y="6498302"/>
            <a:ext cx="10542495" cy="365125"/>
          </a:xfrm>
        </p:spPr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Barnstable – Berkshire – Berkshire – Holyoke – Lynn – </a:t>
            </a:r>
            <a:r>
              <a:rPr lang="en-US" dirty="0" err="1"/>
              <a:t>MetroWest</a:t>
            </a:r>
            <a:r>
              <a:rPr lang="en-US" dirty="0"/>
              <a:t> – New Bedford – Quincy Weymouth – Worcester</a:t>
            </a:r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4864" y="6424706"/>
            <a:ext cx="565773" cy="433294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Barnstable – Berkshire – Berkshire – Holyoke – Lynn – </a:t>
            </a:r>
            <a:r>
              <a:rPr lang="en-US" dirty="0" err="1"/>
              <a:t>MetroWest</a:t>
            </a:r>
            <a:r>
              <a:rPr lang="en-US" dirty="0"/>
              <a:t> – New Bedford – Quincy Weymouth – Worcester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A752-CCC7-8845-A3FB-0E4EECE2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2949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057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i="1" dirty="0"/>
              <a:t>Implementing Clinical-Community Linkages for Fall Prevention </a:t>
            </a:r>
            <a:br>
              <a:rPr lang="en-US" sz="5400" b="1" i="1" dirty="0"/>
            </a:br>
            <a:r>
              <a:rPr lang="en-US" dirty="0"/>
              <a:t>Lessons from the Massachusetts Prevention and Wellness Trust Fund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Dph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01" y="5668209"/>
            <a:ext cx="1081976" cy="1098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8442" y="3755083"/>
            <a:ext cx="73301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9495A"/>
                </a:solidFill>
              </a:rPr>
              <a:t>Santhi Hariprasad, MPH</a:t>
            </a:r>
          </a:p>
          <a:p>
            <a:pPr algn="ctr"/>
            <a:endParaRPr lang="en-US" sz="2100" dirty="0">
              <a:solidFill>
                <a:srgbClr val="29495A"/>
              </a:solidFill>
            </a:endParaRPr>
          </a:p>
          <a:p>
            <a:pPr algn="ctr"/>
            <a:r>
              <a:rPr lang="en-US" sz="2800" b="1" dirty="0"/>
              <a:t>Massachusetts Commission on Falls Prevention</a:t>
            </a:r>
            <a:endParaRPr lang="en-US" sz="2800" dirty="0"/>
          </a:p>
          <a:p>
            <a:pPr algn="ctr"/>
            <a:r>
              <a:rPr lang="en-US" sz="2800" dirty="0"/>
              <a:t>Wednesday, April 26, 2017</a:t>
            </a:r>
          </a:p>
          <a:p>
            <a:pPr algn="ctr"/>
            <a:endParaRPr lang="en-US" sz="2100" dirty="0">
              <a:solidFill>
                <a:srgbClr val="294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8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dirty="0"/>
              <a:t>Technical Assistance Strategy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Learning sessions 2x per year</a:t>
            </a:r>
          </a:p>
          <a:p>
            <a:r>
              <a:rPr lang="en-US" dirty="0"/>
              <a:t>On-site STEADI CME / CEU trainings </a:t>
            </a:r>
          </a:p>
          <a:p>
            <a:r>
              <a:rPr lang="en-US" dirty="0"/>
              <a:t>Calls and webinars with experts and DPH staff</a:t>
            </a:r>
          </a:p>
          <a:p>
            <a:r>
              <a:rPr lang="en-US" dirty="0"/>
              <a:t>Online resources</a:t>
            </a:r>
          </a:p>
          <a:p>
            <a:r>
              <a:rPr lang="en-US" dirty="0"/>
              <a:t>Quarterly data reports </a:t>
            </a:r>
          </a:p>
          <a:p>
            <a:r>
              <a:rPr lang="en-US" dirty="0"/>
              <a:t>Ongoing program monitoring: implementation plans, workflows, PDSAs, and progress reports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33" y="272983"/>
            <a:ext cx="4454321" cy="60169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62954" y="272987"/>
            <a:ext cx="4185138" cy="925411"/>
          </a:xfrm>
        </p:spPr>
        <p:txBody>
          <a:bodyPr>
            <a:normAutofit/>
          </a:bodyPr>
          <a:lstStyle/>
          <a:p>
            <a:r>
              <a:rPr lang="en-US" dirty="0"/>
              <a:t>PWTF in 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4019" y="1631854"/>
            <a:ext cx="5472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29495A"/>
              </a:solidFill>
              <a:latin typeface="+mj-lt"/>
              <a:ea typeface="+mj-ea"/>
              <a:cs typeface="+mj-cs"/>
            </a:endParaRPr>
          </a:p>
          <a:p>
            <a:r>
              <a:rPr lang="en-US" sz="2400" dirty="0">
                <a:solidFill>
                  <a:srgbClr val="29495A"/>
                </a:solidFill>
                <a:latin typeface="+mj-lt"/>
                <a:ea typeface="+mj-ea"/>
                <a:cs typeface="+mj-cs"/>
              </a:rPr>
              <a:t>Jim now uses his cane regularly and “nails the chair-squat move in Tai Chi class,” according to his instructor.</a:t>
            </a:r>
          </a:p>
          <a:p>
            <a:endParaRPr lang="en-US" sz="2400" dirty="0">
              <a:solidFill>
                <a:srgbClr val="29495A"/>
              </a:solidFill>
              <a:latin typeface="+mj-lt"/>
              <a:ea typeface="+mj-ea"/>
              <a:cs typeface="+mj-cs"/>
            </a:endParaRPr>
          </a:p>
          <a:p>
            <a:r>
              <a:rPr lang="en-US" sz="2400" dirty="0">
                <a:solidFill>
                  <a:srgbClr val="29495A"/>
                </a:solidFill>
              </a:rPr>
              <a:t>Jim Price, Age 70, Lynn MA</a:t>
            </a:r>
          </a:p>
          <a:p>
            <a:endParaRPr lang="en-US" sz="2400" b="1" dirty="0">
              <a:solidFill>
                <a:srgbClr val="29495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118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STEADI Data Snapshot: April-June 2016*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607491"/>
              </p:ext>
            </p:extLst>
          </p:nvPr>
        </p:nvGraphicFramePr>
        <p:xfrm>
          <a:off x="609602" y="1562723"/>
          <a:ext cx="10855263" cy="434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9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045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79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Patients 65+ in PWTF C</a:t>
                      </a:r>
                      <a:r>
                        <a:rPr lang="en-US" sz="2800" baseline="0" dirty="0"/>
                        <a:t>linical Sites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atients screened for falls and fall risk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7675/18,595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61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who screened positive and received Gait, Strength, Balance Assessment (i.e. TUG test)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365/2,141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617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who screened positive and received a multifactorial risk assessment and documented plan of care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626/2,141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617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 screened who were referred to a community-based intervention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493/7,675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9001072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7789" y="6424707"/>
            <a:ext cx="1073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*Based on 23 PWTF clinical sites’ submissions of EMR data or data reporting sheets to DPH on a quarterly basis</a:t>
            </a:r>
          </a:p>
        </p:txBody>
      </p:sp>
    </p:spTree>
    <p:extLst>
      <p:ext uri="{BB962C8B-B14F-4D97-AF65-F5344CB8AC3E}">
        <p14:creationId xmlns:p14="http://schemas.microsoft.com/office/powerpoint/2010/main" val="22285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130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Latino Health Insurance Program: Fall Risk Level of Patients Pre and 6 months Post Intervention (n=60)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F929D4B1-B249-42A6-BA9A-6B499372F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78500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024252" y="6318717"/>
            <a:ext cx="4680066" cy="414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949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*Shared with permission from Dr. Milagros Abreu, CEO, LHIP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475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STEADI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Challenges:  </a:t>
            </a:r>
          </a:p>
          <a:p>
            <a:pPr lvl="1"/>
            <a:r>
              <a:rPr lang="en-US" dirty="0"/>
              <a:t>Competing priorities</a:t>
            </a:r>
          </a:p>
          <a:p>
            <a:pPr lvl="1"/>
            <a:r>
              <a:rPr lang="en-US" dirty="0"/>
              <a:t>Unclear reimbursement strategy</a:t>
            </a:r>
          </a:p>
          <a:p>
            <a:pPr lvl="1"/>
            <a:r>
              <a:rPr lang="en-US" dirty="0"/>
              <a:t>Few examples of successful implementation</a:t>
            </a:r>
          </a:p>
          <a:p>
            <a:pPr lvl="1"/>
            <a:r>
              <a:rPr lang="en-US" dirty="0"/>
              <a:t>No standard EMR template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8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STEADI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Successes:</a:t>
            </a:r>
          </a:p>
          <a:p>
            <a:pPr lvl="1"/>
            <a:r>
              <a:rPr lang="en-US" dirty="0"/>
              <a:t>Many sites added falls EMR template</a:t>
            </a:r>
          </a:p>
          <a:p>
            <a:pPr lvl="1"/>
            <a:r>
              <a:rPr lang="en-US" dirty="0"/>
              <a:t>Over 200 providers and clinic staff trained in STEADI</a:t>
            </a:r>
          </a:p>
          <a:p>
            <a:pPr lvl="1"/>
            <a:r>
              <a:rPr lang="en-US" dirty="0"/>
              <a:t>Several successful models:</a:t>
            </a:r>
          </a:p>
          <a:p>
            <a:pPr lvl="2"/>
            <a:r>
              <a:rPr lang="en-US" dirty="0"/>
              <a:t>Falls Clinic</a:t>
            </a:r>
          </a:p>
          <a:p>
            <a:pPr lvl="2"/>
            <a:r>
              <a:rPr lang="en-US" dirty="0"/>
              <a:t>Medicare Annual Wellness Visit</a:t>
            </a:r>
          </a:p>
          <a:p>
            <a:pPr lvl="1"/>
            <a:r>
              <a:rPr lang="en-US" dirty="0"/>
              <a:t>Thousands of older adults screened, assessed and referred</a:t>
            </a:r>
          </a:p>
          <a:p>
            <a:pPr lvl="1"/>
            <a:r>
              <a:rPr lang="en-US" dirty="0"/>
              <a:t>Partnerships with community-based organizations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STEADI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Lessons Learned: </a:t>
            </a:r>
          </a:p>
          <a:p>
            <a:pPr lvl="1"/>
            <a:r>
              <a:rPr lang="en-US" dirty="0"/>
              <a:t>Identify a committed clinical champion</a:t>
            </a:r>
          </a:p>
          <a:p>
            <a:pPr lvl="1"/>
            <a:r>
              <a:rPr lang="en-US" dirty="0"/>
              <a:t>Develop EMR template and billing strategy before fully implementing</a:t>
            </a:r>
          </a:p>
          <a:p>
            <a:pPr lvl="1"/>
            <a:r>
              <a:rPr lang="en-US" dirty="0"/>
              <a:t>Train all staff in STEADI toolkit</a:t>
            </a:r>
          </a:p>
          <a:p>
            <a:pPr lvl="1"/>
            <a:r>
              <a:rPr lang="en-US" dirty="0"/>
              <a:t>Divide tasks among team</a:t>
            </a:r>
          </a:p>
          <a:p>
            <a:pPr lvl="1"/>
            <a:r>
              <a:rPr lang="en-US" dirty="0"/>
              <a:t>Start small and be flexible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6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Referrals and Community Intervention Participation (December 2014 – December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hart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438048"/>
              </p:ext>
            </p:extLst>
          </p:nvPr>
        </p:nvGraphicFramePr>
        <p:xfrm>
          <a:off x="572876" y="1872343"/>
          <a:ext cx="11009523" cy="455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09600" y="6423944"/>
            <a:ext cx="10407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*Based on PWTF CBOs submissions of data reporting sheets to DPH on a quarterly basis</a:t>
            </a:r>
          </a:p>
        </p:txBody>
      </p:sp>
    </p:spTree>
    <p:extLst>
      <p:ext uri="{BB962C8B-B14F-4D97-AF65-F5344CB8AC3E}">
        <p14:creationId xmlns:p14="http://schemas.microsoft.com/office/powerpoint/2010/main" val="280082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Successful Linkages to Community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/>
              <a:t>Lessons Learned:</a:t>
            </a:r>
          </a:p>
          <a:p>
            <a:pPr lvl="1"/>
            <a:r>
              <a:rPr lang="en-US" sz="2400" dirty="0"/>
              <a:t>Community referrals a part of pre-visit planning/huddles</a:t>
            </a:r>
          </a:p>
          <a:p>
            <a:pPr lvl="1"/>
            <a:r>
              <a:rPr lang="en-US" sz="2400" dirty="0"/>
              <a:t>Clinical-CBO partnership</a:t>
            </a:r>
          </a:p>
          <a:p>
            <a:pPr lvl="2"/>
            <a:r>
              <a:rPr lang="en-US" sz="2200" dirty="0"/>
              <a:t>CBO does info sessions about programs for clinical staff </a:t>
            </a:r>
          </a:p>
          <a:p>
            <a:pPr lvl="2"/>
            <a:r>
              <a:rPr lang="en-US" sz="2200" dirty="0"/>
              <a:t>Referral to CBO includes detailed information (alternate phone #s, language spoken, patient’s level of interest, etc.)</a:t>
            </a:r>
          </a:p>
          <a:p>
            <a:pPr lvl="2"/>
            <a:r>
              <a:rPr lang="en-US" sz="2200" dirty="0"/>
              <a:t>Clinical site follows up with patients who do not enroll</a:t>
            </a:r>
          </a:p>
          <a:p>
            <a:pPr lvl="1"/>
            <a:r>
              <a:rPr lang="en-US" sz="2400" dirty="0"/>
              <a:t>Warm Handoffs</a:t>
            </a:r>
          </a:p>
          <a:p>
            <a:pPr lvl="2"/>
            <a:r>
              <a:rPr lang="en-US" sz="2200" dirty="0"/>
              <a:t>Care team discusses referral with patient </a:t>
            </a:r>
          </a:p>
          <a:p>
            <a:pPr lvl="2"/>
            <a:r>
              <a:rPr lang="en-US" sz="2200" dirty="0"/>
              <a:t>Give patients info sheets describing programs </a:t>
            </a:r>
          </a:p>
          <a:p>
            <a:pPr lvl="2"/>
            <a:r>
              <a:rPr lang="en-US" sz="2200" dirty="0"/>
              <a:t>Mail patient a joint letter from clinical site and CBO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Learned: Scaling Fall Prevention Initiatives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b="1" dirty="0"/>
              <a:t>Disseminate lessons learned </a:t>
            </a:r>
            <a:r>
              <a:rPr lang="en-US" dirty="0"/>
              <a:t>through STEADI implementation projects</a:t>
            </a:r>
          </a:p>
          <a:p>
            <a:pPr lvl="1"/>
            <a:r>
              <a:rPr lang="en-US" dirty="0"/>
              <a:t>Collect and disseminate </a:t>
            </a:r>
            <a:r>
              <a:rPr lang="en-US" b="1" dirty="0"/>
              <a:t>EMR templates </a:t>
            </a:r>
            <a:r>
              <a:rPr lang="en-US" dirty="0"/>
              <a:t>used for screening, assessment and referral in clinical settings</a:t>
            </a:r>
          </a:p>
          <a:p>
            <a:pPr lvl="1"/>
            <a:r>
              <a:rPr lang="en-US" dirty="0"/>
              <a:t>Organize </a:t>
            </a:r>
            <a:r>
              <a:rPr lang="en-US" b="1" dirty="0"/>
              <a:t>CME/CEU trainings </a:t>
            </a:r>
            <a:r>
              <a:rPr lang="en-US" dirty="0"/>
              <a:t>on STEADI and community fall prevention </a:t>
            </a:r>
          </a:p>
          <a:p>
            <a:pPr lvl="1"/>
            <a:r>
              <a:rPr lang="en-US" b="1" dirty="0"/>
              <a:t>Create guidance on existing financial incentives and reimbursement </a:t>
            </a:r>
            <a:r>
              <a:rPr lang="en-US" dirty="0"/>
              <a:t>for clinical providers to engage in fall prevention work</a:t>
            </a:r>
          </a:p>
          <a:p>
            <a:pPr lvl="1"/>
            <a:r>
              <a:rPr lang="en-US" b="1" dirty="0"/>
              <a:t>Convincing payors of the business case </a:t>
            </a:r>
            <a:r>
              <a:rPr lang="en-US" dirty="0"/>
              <a:t>for funding fall prevention work </a:t>
            </a:r>
          </a:p>
          <a:p>
            <a:pPr lvl="1"/>
            <a:r>
              <a:rPr lang="en-US" b="1" dirty="0"/>
              <a:t>Integrate screening and referral </a:t>
            </a:r>
            <a:r>
              <a:rPr lang="en-US" dirty="0"/>
              <a:t>into state and community functions (e.g. Home Healthcare workers, EMS, senior centers)</a:t>
            </a:r>
          </a:p>
          <a:p>
            <a:pPr lvl="1"/>
            <a:r>
              <a:rPr lang="en-US" b="1" dirty="0"/>
              <a:t>Educate and encourage CBOs </a:t>
            </a:r>
            <a:r>
              <a:rPr lang="en-US" dirty="0"/>
              <a:t>to provide evidence-based fall prevention classes</a:t>
            </a:r>
          </a:p>
          <a:p>
            <a:pPr lvl="1"/>
            <a:r>
              <a:rPr lang="en-US" dirty="0"/>
              <a:t>Bolster use of </a:t>
            </a:r>
            <a:r>
              <a:rPr lang="en-US" b="1" dirty="0"/>
              <a:t>HLCE statewide calendar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6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Prevention and Wellness Trust Fund (PWTF) Overview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Future Directions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322" y="2585342"/>
            <a:ext cx="6337875" cy="35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97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04" y="2201056"/>
            <a:ext cx="7102921" cy="195806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9053" y="3108960"/>
            <a:ext cx="5588872" cy="285355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Laura Coe, MPH</a:t>
            </a:r>
          </a:p>
          <a:p>
            <a:r>
              <a:rPr lang="en-US" dirty="0"/>
              <a:t>PWTF Technical Assistance Team Manager </a:t>
            </a:r>
          </a:p>
          <a:p>
            <a:r>
              <a:rPr lang="en-US" dirty="0"/>
              <a:t>laura.coe@state.ma.us</a:t>
            </a:r>
          </a:p>
          <a:p>
            <a:endParaRPr lang="en-US" dirty="0"/>
          </a:p>
          <a:p>
            <a:r>
              <a:rPr lang="en-US" dirty="0"/>
              <a:t>Santhi Hariprasad, MPH</a:t>
            </a:r>
          </a:p>
          <a:p>
            <a:r>
              <a:rPr lang="en-US" dirty="0"/>
              <a:t>PWTF Quality Advisor for Falls </a:t>
            </a:r>
          </a:p>
          <a:p>
            <a:r>
              <a:rPr lang="en-US" dirty="0"/>
              <a:t>santhi.hariprasad@state.ma.us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Massachusetts Prevention and Wellness Trust Fund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7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Prevention and Wellness Trust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ct val="25000"/>
              </a:spcAft>
              <a:defRPr/>
            </a:pPr>
            <a:r>
              <a:rPr lang="en-US" altLang="en-US" dirty="0">
                <a:latin typeface="Calibri" pitchFamily="34" charset="0"/>
              </a:rPr>
              <a:t>$60 million in trust for 4 years (2013-17)</a:t>
            </a:r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 as part of cost-containment legislation Chapter 224, enacted in 2012</a:t>
            </a:r>
          </a:p>
          <a:p>
            <a:pPr>
              <a:spcAft>
                <a:spcPct val="25000"/>
              </a:spcAft>
              <a:defRPr/>
            </a:pPr>
            <a:r>
              <a:rPr lang="en-US" altLang="en-US" kern="0" dirty="0">
                <a:latin typeface="Calibri" pitchFamily="34" charset="0"/>
              </a:rPr>
              <a:t>Focus on 4 priority health conditions</a:t>
            </a:r>
          </a:p>
          <a:p>
            <a:pPr>
              <a:spcAft>
                <a:spcPct val="25000"/>
              </a:spcAft>
              <a:defRPr/>
            </a:pPr>
            <a:r>
              <a:rPr lang="en-US" altLang="en-US" kern="0" dirty="0">
                <a:latin typeface="Calibri" pitchFamily="34" charset="0"/>
              </a:rPr>
              <a:t>Evidence-based interventions with return on investment in 3 to 5 years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kern="0" dirty="0">
                <a:latin typeface="Calibri" pitchFamily="34" charset="0"/>
              </a:rPr>
              <a:t>Goals: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</a:rPr>
              <a:t>to reduce rates of the most prevalent and preventable health conditions, and substance use;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</a:rPr>
              <a:t>to increase healthy behaviors;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</a:rPr>
              <a:t>to address health disparities; 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</a:rPr>
              <a:t>to strengthen the evidence-base for prevention programming.</a:t>
            </a:r>
          </a:p>
          <a:p>
            <a:pPr marL="533400" indent="-533400">
              <a:spcAft>
                <a:spcPct val="25000"/>
              </a:spcAft>
              <a:defRPr/>
            </a:pPr>
            <a:endParaRPr lang="en-US" altLang="en-US" kern="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6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86" y="92854"/>
            <a:ext cx="11319721" cy="1143000"/>
          </a:xfrm>
        </p:spPr>
        <p:txBody>
          <a:bodyPr>
            <a:normAutofit fontScale="90000"/>
          </a:bodyPr>
          <a:lstStyle/>
          <a:p>
            <a:r>
              <a:rPr lang="en-US" altLang="en-US" sz="4900" dirty="0">
                <a:latin typeface="Calibri" panose="020F0502020204030204" pitchFamily="34" charset="0"/>
              </a:rPr>
              <a:t>PWTF Partnerships: Nine </a:t>
            </a:r>
            <a:r>
              <a:rPr lang="en-US" altLang="en-US" sz="4700" dirty="0">
                <a:latin typeface="Calibri" panose="020F0502020204030204" pitchFamily="34" charset="0"/>
              </a:rPr>
              <a:t>Diverse Communities</a:t>
            </a:r>
            <a:r>
              <a:rPr lang="en-US" altLang="en-US" b="1" dirty="0">
                <a:latin typeface="Calibri" panose="020F0502020204030204" pitchFamily="34" charset="0"/>
              </a:rPr>
              <a:t/>
            </a:r>
            <a:br>
              <a:rPr lang="en-US" altLang="en-US" b="1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5" y="1505868"/>
            <a:ext cx="7243763" cy="52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4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Burden of Falls 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Annual Medicare costs $31 billion </a:t>
            </a:r>
            <a:r>
              <a:rPr lang="en-US" sz="2400" dirty="0"/>
              <a:t> (CDC)</a:t>
            </a:r>
            <a:endParaRPr lang="en-US" dirty="0"/>
          </a:p>
          <a:p>
            <a:pPr fontAlgn="base"/>
            <a:r>
              <a:rPr lang="en-US" dirty="0"/>
              <a:t>2.8 million ED visits, 27K deaths each year </a:t>
            </a:r>
            <a:r>
              <a:rPr lang="en-US" sz="2400" dirty="0"/>
              <a:t>(CDC)</a:t>
            </a:r>
          </a:p>
          <a:p>
            <a:pPr fontAlgn="base"/>
            <a:r>
              <a:rPr lang="en-US" dirty="0"/>
              <a:t>Contribute to disability, dependence, depression</a:t>
            </a:r>
          </a:p>
          <a:p>
            <a:pPr marL="57150" indent="0" fontAlgn="base">
              <a:buNone/>
            </a:pPr>
            <a:endParaRPr lang="en-US" dirty="0"/>
          </a:p>
          <a:p>
            <a:pPr marL="57150" indent="0" fontAlgn="base">
              <a:buNone/>
            </a:pPr>
            <a:r>
              <a:rPr lang="en-US" dirty="0"/>
              <a:t>Yet…</a:t>
            </a:r>
          </a:p>
          <a:p>
            <a:pPr fontAlgn="base"/>
            <a:r>
              <a:rPr lang="en-US" dirty="0"/>
              <a:t>Only 37% of older patients were asked about falls by their providers </a:t>
            </a:r>
            <a:r>
              <a:rPr lang="en-US" sz="2400" dirty="0"/>
              <a:t>(Chou et al., 2006)</a:t>
            </a:r>
          </a:p>
          <a:p>
            <a:pPr fontAlgn="base"/>
            <a:r>
              <a:rPr lang="en-US" dirty="0"/>
              <a:t>Only 8% of providers used clinical guidelines to direct their care </a:t>
            </a:r>
            <a:r>
              <a:rPr lang="en-US" sz="2400" dirty="0"/>
              <a:t>(Jones et al., 2011)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PWTF’s Fall Prevention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Clinical:</a:t>
            </a:r>
          </a:p>
          <a:p>
            <a:pPr lvl="1" fontAlgn="base"/>
            <a:r>
              <a:rPr lang="en-US" dirty="0"/>
              <a:t>CDC’s Stopping Elderly Accidents, Death, &amp; Injury (</a:t>
            </a:r>
            <a:r>
              <a:rPr lang="en-US" i="1" dirty="0"/>
              <a:t>STEADI</a:t>
            </a:r>
            <a:r>
              <a:rPr lang="en-US" dirty="0"/>
              <a:t>) Tool Kit (23 organizations)</a:t>
            </a:r>
          </a:p>
          <a:p>
            <a:pPr fontAlgn="base"/>
            <a:r>
              <a:rPr lang="en-US" dirty="0"/>
              <a:t>Community:</a:t>
            </a:r>
          </a:p>
          <a:p>
            <a:pPr lvl="1" fontAlgn="base"/>
            <a:r>
              <a:rPr lang="en-US" dirty="0"/>
              <a:t>A Matter of Balance (18 organizations)</a:t>
            </a:r>
          </a:p>
          <a:p>
            <a:pPr lvl="1" fontAlgn="base"/>
            <a:r>
              <a:rPr lang="en-US" dirty="0"/>
              <a:t>Tai Chi (8 organizations)</a:t>
            </a:r>
          </a:p>
          <a:p>
            <a:pPr lvl="1" fontAlgn="base"/>
            <a:r>
              <a:rPr lang="en-US" dirty="0"/>
              <a:t>Assisted Home Safety Assessments (16 organizations)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6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1" y="273052"/>
            <a:ext cx="4713745" cy="1425119"/>
          </a:xfrm>
        </p:spPr>
        <p:txBody>
          <a:bodyPr>
            <a:noAutofit/>
          </a:bodyPr>
          <a:lstStyle/>
          <a:p>
            <a:r>
              <a:rPr lang="en-US" sz="4000" dirty="0"/>
              <a:t>CDC’s STEADI Toolkit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68520" y="273052"/>
            <a:ext cx="5076615" cy="65684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2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PWTF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A752-CCC7-8845-A3FB-0E4EECE295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4295" y="2269478"/>
            <a:ext cx="2785610" cy="33491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Community Health Workers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 SIM e-Referral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Fax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Feedback report</a:t>
            </a:r>
          </a:p>
        </p:txBody>
      </p:sp>
      <p:sp>
        <p:nvSpPr>
          <p:cNvPr id="6" name="Oval 5"/>
          <p:cNvSpPr/>
          <p:nvPr/>
        </p:nvSpPr>
        <p:spPr>
          <a:xfrm>
            <a:off x="1656205" y="2269478"/>
            <a:ext cx="2148289" cy="33491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Screening </a:t>
            </a:r>
          </a:p>
          <a:p>
            <a:pPr algn="ctr"/>
            <a:r>
              <a:rPr lang="en-US" sz="2000" dirty="0"/>
              <a:t>Treatment</a:t>
            </a:r>
          </a:p>
          <a:p>
            <a:pPr algn="ctr"/>
            <a:r>
              <a:rPr lang="en-US" sz="2000" dirty="0"/>
              <a:t>Referral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1750" y="1586888"/>
            <a:ext cx="2165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Primary Care Clinical </a:t>
            </a:r>
          </a:p>
          <a:p>
            <a:pPr algn="ctr"/>
            <a:r>
              <a:rPr lang="en-US" dirty="0"/>
              <a:t>Guidelines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4295" y="1708293"/>
            <a:ext cx="2858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Clinical-Community Linkages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1749" y="1697776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Interventions</a:t>
            </a:r>
          </a:p>
        </p:txBody>
      </p:sp>
      <p:sp>
        <p:nvSpPr>
          <p:cNvPr id="24" name="Oval 23"/>
          <p:cNvSpPr/>
          <p:nvPr/>
        </p:nvSpPr>
        <p:spPr>
          <a:xfrm>
            <a:off x="8113262" y="2269476"/>
            <a:ext cx="2148289" cy="33491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Engagement</a:t>
            </a:r>
          </a:p>
          <a:p>
            <a:pPr algn="ctr"/>
            <a:r>
              <a:rPr lang="en-US" sz="2000" dirty="0"/>
              <a:t>Enrollment</a:t>
            </a:r>
          </a:p>
          <a:p>
            <a:pPr algn="ctr"/>
            <a:r>
              <a:rPr lang="en-US" sz="2000" dirty="0"/>
              <a:t>Completion</a:t>
            </a:r>
          </a:p>
        </p:txBody>
      </p:sp>
      <p:sp>
        <p:nvSpPr>
          <p:cNvPr id="25" name="Arrow: Right 24"/>
          <p:cNvSpPr/>
          <p:nvPr/>
        </p:nvSpPr>
        <p:spPr>
          <a:xfrm>
            <a:off x="4087627" y="2704292"/>
            <a:ext cx="3837173" cy="272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/>
          <p:cNvSpPr/>
          <p:nvPr/>
        </p:nvSpPr>
        <p:spPr>
          <a:xfrm rot="10800000">
            <a:off x="4142752" y="4977323"/>
            <a:ext cx="3837173" cy="272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3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1dd2b4d5b8506f8f5e79141c442ca4f55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6BE12D8C36114BB666A8341172AC7D" ma:contentTypeVersion="6" ma:contentTypeDescription="Create a new document." ma:contentTypeScope="" ma:versionID="11c22f36438f6f0fd5be5d3e2f9a7f34">
  <xsd:schema xmlns:xsd="http://www.w3.org/2001/XMLSchema" xmlns:xs="http://www.w3.org/2001/XMLSchema" xmlns:p="http://schemas.microsoft.com/office/2006/metadata/properties" xmlns:ns2="b42af5ac-5113-4267-a3a9-6adc34a48f82" targetNamespace="http://schemas.microsoft.com/office/2006/metadata/properties" ma:root="true" ma:fieldsID="997c17c98ae51ad21eb50c2ef948c66a" ns2:_="">
    <xsd:import namespace="b42af5ac-5113-4267-a3a9-6adc34a48f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f5ac-5113-4267-a3a9-6adc34a48f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406B70-33C8-4661-B6AA-057966D1E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af5ac-5113-4267-a3a9-6adc34a48f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4BB9E4-DEA2-4CC4-B759-228F7F48B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D44177-F484-4F76-9945-2DE07A9BC229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b42af5ac-5113-4267-a3a9-6adc34a48f8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6995</TotalTime>
  <Words>848</Words>
  <Application>Microsoft Office PowerPoint</Application>
  <PresentationFormat>Custom</PresentationFormat>
  <Paragraphs>169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Implementing Clinical-Community Linkages for Fall Prevention  Lessons from the Massachusetts Prevention and Wellness Trust Fund   </vt:lpstr>
      <vt:lpstr>Overview </vt:lpstr>
      <vt:lpstr>Massachusetts Prevention and Wellness Trust Fund Overview</vt:lpstr>
      <vt:lpstr>The Prevention and Wellness Trust Fund</vt:lpstr>
      <vt:lpstr>PWTF Partnerships: Nine Diverse Communities </vt:lpstr>
      <vt:lpstr>The Burden of Falls in the United States</vt:lpstr>
      <vt:lpstr>PWTF’s Fall Prevention Interventions</vt:lpstr>
      <vt:lpstr>CDC’s STEADI Toolkit</vt:lpstr>
      <vt:lpstr>PWTF Model</vt:lpstr>
      <vt:lpstr>Technical Assistance Strategy</vt:lpstr>
      <vt:lpstr>PWTF in Action</vt:lpstr>
      <vt:lpstr>STEADI Data Snapshot: April-June 2016* </vt:lpstr>
      <vt:lpstr>Latino Health Insurance Program: Fall Risk Level of Patients Pre and 6 months Post Intervention (n=60) </vt:lpstr>
      <vt:lpstr>STEADI Implementation</vt:lpstr>
      <vt:lpstr>STEADI Implementation</vt:lpstr>
      <vt:lpstr>STEADI Implementation</vt:lpstr>
      <vt:lpstr>Clinical Referrals and Community Intervention Participation (December 2014 – December 2016)</vt:lpstr>
      <vt:lpstr>Successful Linkages to Community Interventions</vt:lpstr>
      <vt:lpstr>Lessons Learned: Scaling Fall Prevention Initiatives </vt:lpstr>
      <vt:lpstr>Questions?</vt:lpstr>
    </vt:vector>
  </TitlesOfParts>
  <Company>MORE Advertising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dfgsdfgadfg</dc:title>
  <dc:creator>Jill Pertuso</dc:creator>
  <cp:lastModifiedBy> </cp:lastModifiedBy>
  <cp:revision>216</cp:revision>
  <cp:lastPrinted>2016-01-24T00:54:41Z</cp:lastPrinted>
  <dcterms:created xsi:type="dcterms:W3CDTF">2016-01-24T14:42:26Z</dcterms:created>
  <dcterms:modified xsi:type="dcterms:W3CDTF">2017-04-27T20:27:23Z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0x010100356BE12D8C36114BB666A8341172AC7D</vt:lpwstr>
  </property>
</Properties>
</file>