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4" r:id="rId3"/>
    <p:sldId id="262" r:id="rId4"/>
    <p:sldId id="273" r:id="rId5"/>
    <p:sldId id="265" r:id="rId6"/>
    <p:sldId id="266" r:id="rId7"/>
    <p:sldId id="267" r:id="rId8"/>
    <p:sldId id="268" r:id="rId9"/>
    <p:sldId id="269" r:id="rId10"/>
    <p:sldId id="274" r:id="rId11"/>
    <p:sldId id="275" r:id="rId12"/>
    <p:sldId id="270" r:id="rId13"/>
    <p:sldId id="271" r:id="rId14"/>
    <p:sldId id="277" r:id="rId15"/>
    <p:sldId id="278" r:id="rId16"/>
    <p:sldId id="276" r:id="rId17"/>
    <p:sldId id="272" r:id="rId18"/>
    <p:sldId id="263" r:id="rId1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QVKw1PCBQQtd4rDFGDYlW0Id+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F54BDC-0E6C-4752-85C1-9E0DC1A38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Statewide Needs Assessment Project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11561-BE9E-413A-8838-E490F45CAD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E01F5-8439-4B4C-80EC-9B1D5445897E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82359-3F1E-4F01-BBC8-55FDA1C14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FF6C6-F60A-49FF-99AB-AD2565B2C3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0C04E-1D0A-4FCE-8D94-F8D5BA60DE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29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Statewide Needs Assessment Project</a:t>
            </a:r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1739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772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9981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240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615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8640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1300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357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558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153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358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914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03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615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345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00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MA Executive Office of Elder Affairs              Title III Program Management               Needs Assessment Project</a:t>
            </a:r>
            <a:endParaRPr dirty="0"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MA Executive Office of Elder Affairs              Title III Program Management               Needs Assessment Project</a:t>
            </a:r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5464174" y="1371601"/>
            <a:ext cx="438785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273175" y="-609599"/>
            <a:ext cx="438785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MA Executive Office of Elder Affairs              Title III Program Management               Needs Assessment Project</a:t>
            </a:r>
            <a:endParaRPr dirty="0"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MA Executive Office of Elder Affairs              Title III Program Management               Needs Assessment Project</a:t>
            </a:r>
            <a:endParaRPr dirty="0"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7007817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MA Executive Office of Elder Affairs              Title III Program Management               Needs Assessment Project</a:t>
            </a:r>
            <a:endParaRPr dirty="0"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MA Executive Office of Elder Affairs              Title III Program Management               Needs Assessment Project</a:t>
            </a:r>
            <a:endParaRPr dirty="0"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MA Executive Office of Elder Affairs              Title III Program Management               Needs Assessment Project</a:t>
            </a:r>
            <a:endParaRPr dirty="0"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MA Executive Office of Elder Affairs              Title III Program Management               Needs Assessment Project</a:t>
            </a:r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sz="36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MA Executive Office of Elder Affairs              Title III Program Management               Needs Assessment Project</a:t>
            </a:r>
            <a:endParaRPr dirty="0"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MA Executive Office of Elder Affairs              Title III Program Management               Needs Assessment Project</a:t>
            </a:r>
            <a:endParaRPr dirty="0"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MA Executive Office of Elder Affairs              Title III Program Management               Needs Assessment Project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MA Executive Office of Elder Affairs              Title III Program Management               Needs Assessment Project</a:t>
            </a:r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08767"/>
            <a:ext cx="2906646" cy="190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9775" y="304800"/>
            <a:ext cx="277296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8088" y="2284927"/>
            <a:ext cx="3241112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304800" y="2295813"/>
            <a:ext cx="5181600" cy="21227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372" y="2732467"/>
            <a:ext cx="1259980" cy="1229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1823508" y="2666016"/>
            <a:ext cx="488209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FBCC65"/>
                </a:solidFill>
                <a:sym typeface="Helvetica Neue"/>
              </a:rPr>
              <a:t>Executive Office of Elder Affairs</a:t>
            </a:r>
            <a:endParaRPr sz="1700" b="1" dirty="0">
              <a:solidFill>
                <a:srgbClr val="FBCC65"/>
              </a:solidFill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864220" y="3035348"/>
            <a:ext cx="499378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  INDEPENDENCE  INCLUSION</a:t>
            </a:r>
            <a:endParaRPr dirty="0"/>
          </a:p>
        </p:txBody>
      </p:sp>
      <p:sp>
        <p:nvSpPr>
          <p:cNvPr id="114" name="Google Shape;114;p2"/>
          <p:cNvSpPr txBox="1"/>
          <p:nvPr/>
        </p:nvSpPr>
        <p:spPr>
          <a:xfrm>
            <a:off x="1823509" y="3513335"/>
            <a:ext cx="35104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b="1" dirty="0">
                <a:solidFill>
                  <a:schemeClr val="bg1"/>
                </a:solidFill>
                <a:sym typeface="Helvetica Neue"/>
              </a:rPr>
              <a:t>Overview: Statewide Needs Assessment Project – 4.27.2021</a:t>
            </a:r>
            <a:endParaRPr sz="1600" b="1" dirty="0">
              <a:solidFill>
                <a:schemeClr val="bg1"/>
              </a:solidFill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7">
            <a:alphaModFix/>
          </a:blip>
          <a:srcRect r="5398"/>
          <a:stretch/>
        </p:blipFill>
        <p:spPr>
          <a:xfrm>
            <a:off x="6165792" y="306879"/>
            <a:ext cx="2670401" cy="18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 descr="A group of people in a garden&#10;&#10;Description automatically generated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 t="24453" r="4334" b="9807"/>
          <a:stretch/>
        </p:blipFill>
        <p:spPr>
          <a:xfrm>
            <a:off x="332289" y="4500887"/>
            <a:ext cx="4531259" cy="207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26;p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2F67AFF-3F92-2249-8DAB-C90B379E8A6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 l="6565" r="301" b="26196"/>
          <a:stretch/>
        </p:blipFill>
        <p:spPr>
          <a:xfrm>
            <a:off x="4952658" y="4500729"/>
            <a:ext cx="3926821" cy="207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 rot="5400000">
            <a:off x="5646456" y="3331371"/>
            <a:ext cx="6718300" cy="33281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0" y="6552127"/>
            <a:ext cx="9144000" cy="304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 rot="5400000">
            <a:off x="-3192744" y="3180044"/>
            <a:ext cx="6718300" cy="33281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AAA Project Details and Requirements </a:t>
            </a:r>
            <a:r>
              <a:rPr lang="en-US" sz="1600" b="1" dirty="0">
                <a:solidFill>
                  <a:schemeClr val="bg2"/>
                </a:solidFill>
              </a:rPr>
              <a:t>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93509"/>
            <a:ext cx="8229600" cy="503265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2.  Elder Affairs Data Resources </a:t>
            </a:r>
            <a:endParaRPr lang="en-US" sz="14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en-US" sz="1100" dirty="0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Family Caregiver Survey Results – FFY19  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Family Caregiver Survey Results – FFY20  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Information &amp; Referral Call Trends Report – SFY20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Information &amp; Referral Call Trends Report – SFY21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Information &amp; Referral Consumer Satisfaction Survey – CY19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Information &amp; Referral Consumer Satisfaction Survey – CY20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Options Counseling Consumer Satisfaction Survey Results – SFY19  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Options Counseling Consumer Satisfaction Survey Results –  SFY20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Elder Nutrition Program Satisfaction Survey – FFY20  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/>
                </a:solidFill>
              </a:rPr>
              <a:t>Home Delivered Meals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/>
                </a:solidFill>
              </a:rPr>
              <a:t>Congregate Meals</a:t>
            </a:r>
          </a:p>
          <a:p>
            <a:pPr marL="1028700" lvl="2" indent="0"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en-US" sz="24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en-US" sz="34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21D3-8902-4993-9084-8E6371DCF7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77190" y="6349885"/>
            <a:ext cx="7776995" cy="371591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7" name="Graphic 6" descr="List">
            <a:extLst>
              <a:ext uri="{FF2B5EF4-FFF2-40B4-BE49-F238E27FC236}">
                <a16:creationId xmlns:a16="http://schemas.microsoft.com/office/drawing/2014/main" id="{0E54D92F-4DA2-4232-9976-2557AA5A6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2410" y="412588"/>
            <a:ext cx="769826" cy="76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5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AAA Project Details and Requirements </a:t>
            </a:r>
            <a:r>
              <a:rPr lang="en-US" sz="1600" b="1" dirty="0">
                <a:solidFill>
                  <a:schemeClr val="bg2"/>
                </a:solidFill>
              </a:rPr>
              <a:t>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8179"/>
            <a:ext cx="8229600" cy="4927985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2</a:t>
            </a:r>
            <a:r>
              <a:rPr lang="en-US" sz="2200" dirty="0">
                <a:solidFill>
                  <a:schemeClr val="bg2"/>
                </a:solidFill>
              </a:rPr>
              <a:t>.  </a:t>
            </a:r>
            <a:r>
              <a:rPr lang="en-US" sz="2600" dirty="0">
                <a:solidFill>
                  <a:schemeClr val="bg2"/>
                </a:solidFill>
              </a:rPr>
              <a:t>Elder Affairs Data Resources </a:t>
            </a:r>
            <a:r>
              <a:rPr lang="en-US" sz="1800" dirty="0">
                <a:solidFill>
                  <a:schemeClr val="bg2"/>
                </a:solidFill>
              </a:rPr>
              <a:t>(continued)</a:t>
            </a:r>
          </a:p>
          <a:p>
            <a:pPr marL="114300" indent="0">
              <a:buNone/>
            </a:pPr>
            <a:endParaRPr lang="en-US" sz="1100" dirty="0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2"/>
                </a:solidFill>
              </a:rPr>
              <a:t>Home Care Falls Assessment Data</a:t>
            </a:r>
          </a:p>
          <a:p>
            <a:pPr marL="571500" lvl="1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	</a:t>
            </a:r>
          </a:p>
          <a:p>
            <a:pPr marL="571500" lvl="1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	</a:t>
            </a:r>
            <a:r>
              <a:rPr lang="en-US" sz="2300" dirty="0">
                <a:solidFill>
                  <a:schemeClr val="bg2"/>
                </a:solidFill>
              </a:rPr>
              <a:t>Data on consumers active in home care (Basic, ECOP, Choices, or Over-	Income) in Calendar Year 2020, and is based on each consumer’s most 	recent CDS assessment.</a:t>
            </a:r>
          </a:p>
          <a:p>
            <a:pPr marL="571500" lvl="1" indent="0">
              <a:buNone/>
            </a:pPr>
            <a:endParaRPr lang="en-US" sz="1000" dirty="0">
              <a:solidFill>
                <a:schemeClr val="bg2"/>
              </a:solidFill>
            </a:endParaRPr>
          </a:p>
          <a:p>
            <a:pPr marL="571500" lvl="1" indent="0">
              <a:buNone/>
            </a:pPr>
            <a:r>
              <a:rPr lang="en-US" sz="2300" dirty="0">
                <a:solidFill>
                  <a:schemeClr val="bg2"/>
                </a:solidFill>
              </a:rPr>
              <a:t>	Number of times the consumer fell in the last 90 days or since last 	assessment.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Was the consumer injured as a result of the fall(s)?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Does the consumer feel unsteady when standing or walking?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Does the consumer worry about falling?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Was the consumer referred for falls interventions, notifications, and/or follow-up since the last assessment?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What falls interventions have been recommended by the ASAP since the last assessment (check off response)?.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Identify the reason for not referring the consumer for falls interventions, notification and/or follow-up.</a:t>
            </a:r>
          </a:p>
          <a:p>
            <a:pPr marL="1028700" lvl="2" indent="0"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en-US" sz="24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en-US" sz="34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21D3-8902-4993-9084-8E6371DCF7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77190" y="6349885"/>
            <a:ext cx="7776995" cy="371591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7" name="Graphic 6" descr="List">
            <a:extLst>
              <a:ext uri="{FF2B5EF4-FFF2-40B4-BE49-F238E27FC236}">
                <a16:creationId xmlns:a16="http://schemas.microsoft.com/office/drawing/2014/main" id="{D032353F-F2EE-4AF5-A2E3-233BF03F1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2410" y="412588"/>
            <a:ext cx="718628" cy="7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7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AAA Project Details and Requirements </a:t>
            </a:r>
            <a:r>
              <a:rPr lang="en-US" sz="1600" b="1" dirty="0">
                <a:solidFill>
                  <a:schemeClr val="bg2"/>
                </a:solidFill>
              </a:rPr>
              <a:t>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9710"/>
            <a:ext cx="8229600" cy="4896454"/>
          </a:xfrm>
        </p:spPr>
        <p:txBody>
          <a:bodyPr>
            <a:normAutofit/>
          </a:bodyPr>
          <a:lstStyle/>
          <a:p>
            <a:pPr marL="114300" indent="0">
              <a:lnSpc>
                <a:spcPct val="80000"/>
              </a:lnSpc>
              <a:buNone/>
              <a:tabLst>
                <a:tab pos="457200" algn="l"/>
                <a:tab pos="731520" algn="l"/>
              </a:tabLst>
            </a:pPr>
            <a:r>
              <a:rPr lang="en-US" sz="2000" dirty="0">
                <a:solidFill>
                  <a:schemeClr val="bg2"/>
                </a:solidFill>
              </a:rPr>
              <a:t>3.  Other Methodologies and Strategies</a:t>
            </a:r>
          </a:p>
          <a:p>
            <a:pPr marL="114300" indent="0">
              <a:buNone/>
            </a:pPr>
            <a:endParaRPr lang="en-US" sz="1000" dirty="0">
              <a:solidFill>
                <a:schemeClr val="bg2"/>
              </a:solidFill>
            </a:endParaRPr>
          </a:p>
          <a:p>
            <a:pPr marL="114300" indent="0">
              <a:buNone/>
              <a:tabLst>
                <a:tab pos="457200" algn="l"/>
                <a:tab pos="731520" algn="l"/>
              </a:tabLst>
            </a:pPr>
            <a:r>
              <a:rPr lang="en-US" sz="2000" dirty="0">
                <a:solidFill>
                  <a:schemeClr val="bg2"/>
                </a:solidFill>
              </a:rPr>
              <a:t>			Census/American Community Survey Data</a:t>
            </a:r>
          </a:p>
          <a:p>
            <a:pPr marL="114300" indent="0">
              <a:buNone/>
              <a:tabLst>
                <a:tab pos="457200" algn="l"/>
                <a:tab pos="731520" algn="l"/>
              </a:tabLst>
            </a:pPr>
            <a:endParaRPr lang="en-US" sz="1000" dirty="0">
              <a:solidFill>
                <a:schemeClr val="bg2"/>
              </a:solidFill>
            </a:endParaRPr>
          </a:p>
          <a:p>
            <a:pPr marL="114300" indent="0">
              <a:buNone/>
              <a:tabLst>
                <a:tab pos="457200" algn="l"/>
                <a:tab pos="731520" algn="l"/>
              </a:tabLst>
            </a:pPr>
            <a:r>
              <a:rPr lang="en-US" sz="2000" dirty="0">
                <a:solidFill>
                  <a:schemeClr val="bg2"/>
                </a:solidFill>
              </a:rPr>
              <a:t>			External Resources, Data, Surveys</a:t>
            </a:r>
          </a:p>
          <a:p>
            <a:pPr marL="114300" indent="0">
              <a:buNone/>
              <a:tabLst>
                <a:tab pos="457200" algn="l"/>
                <a:tab pos="731520" algn="l"/>
              </a:tabLst>
            </a:pPr>
            <a:endParaRPr lang="en-US" sz="1000" dirty="0">
              <a:solidFill>
                <a:schemeClr val="bg2"/>
              </a:solidFill>
            </a:endParaRPr>
          </a:p>
          <a:p>
            <a:pPr marL="114300" indent="0">
              <a:buNone/>
              <a:tabLst>
                <a:tab pos="457200" algn="l"/>
                <a:tab pos="731520" algn="l"/>
              </a:tabLst>
            </a:pPr>
            <a:r>
              <a:rPr lang="en-US" sz="2000" dirty="0">
                <a:solidFill>
                  <a:schemeClr val="bg2"/>
                </a:solidFill>
              </a:rPr>
              <a:t>			Professional/White Paper</a:t>
            </a:r>
          </a:p>
          <a:p>
            <a:pPr marL="114300" indent="0">
              <a:buNone/>
              <a:tabLst>
                <a:tab pos="457200" algn="l"/>
                <a:tab pos="731520" algn="l"/>
              </a:tabLst>
            </a:pPr>
            <a:endParaRPr lang="en-US" sz="1000" dirty="0">
              <a:solidFill>
                <a:schemeClr val="bg2"/>
              </a:solidFill>
            </a:endParaRPr>
          </a:p>
          <a:p>
            <a:pPr marL="114300" indent="0">
              <a:buNone/>
              <a:tabLst>
                <a:tab pos="457200" algn="l"/>
                <a:tab pos="731520" algn="l"/>
              </a:tabLst>
            </a:pPr>
            <a:r>
              <a:rPr lang="en-US" sz="2000" dirty="0">
                <a:solidFill>
                  <a:schemeClr val="bg2"/>
                </a:solidFill>
              </a:rPr>
              <a:t>			Other Resources, Etc.</a:t>
            </a:r>
          </a:p>
          <a:p>
            <a:pPr marL="114300" indent="0">
              <a:buNone/>
            </a:pPr>
            <a:endParaRPr lang="en-US" sz="24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21D3-8902-4993-9084-8E6371DCF7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77190" y="6349885"/>
            <a:ext cx="7776995" cy="371591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8" name="Graphic 7" descr="List">
            <a:extLst>
              <a:ext uri="{FF2B5EF4-FFF2-40B4-BE49-F238E27FC236}">
                <a16:creationId xmlns:a16="http://schemas.microsoft.com/office/drawing/2014/main" id="{C409A2BC-910B-4FFA-B0CA-F99D072C5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2410" y="412588"/>
            <a:ext cx="688275" cy="6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0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Data – What Do We Know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84889"/>
            <a:ext cx="8229600" cy="4841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2017 Statewide Needs Assessment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Transportation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Housing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Health Care</a:t>
            </a:r>
          </a:p>
          <a:p>
            <a:pPr marL="1028700" lvl="2" indent="0">
              <a:buNone/>
            </a:pPr>
            <a:endParaRPr lang="en-US" sz="1000" dirty="0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/>
                </a:solidFill>
              </a:rPr>
              <a:t>Of 22 Areas of Concern, </a:t>
            </a:r>
            <a:r>
              <a:rPr lang="en-US" sz="1800" u="sng" dirty="0">
                <a:solidFill>
                  <a:schemeClr val="bg2"/>
                </a:solidFill>
              </a:rPr>
              <a:t>Staying Active &amp; Wellness Promotion</a:t>
            </a:r>
            <a:r>
              <a:rPr lang="en-US" sz="1800" dirty="0">
                <a:solidFill>
                  <a:schemeClr val="bg2"/>
                </a:solidFill>
              </a:rPr>
              <a:t> ranked 13th</a:t>
            </a:r>
          </a:p>
          <a:p>
            <a:pPr marL="571500" lvl="1" indent="0">
              <a:buNone/>
            </a:pPr>
            <a:endParaRPr lang="en-US" sz="1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2021 Statewide Needs Assessment (preliminary)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Isolation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Transportation</a:t>
            </a:r>
          </a:p>
          <a:p>
            <a:pPr marL="1085850" lvl="1" indent="-514350"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</a:rPr>
              <a:t>Housing</a:t>
            </a:r>
          </a:p>
          <a:p>
            <a:pPr marL="571500" lvl="1" indent="0">
              <a:buNone/>
            </a:pPr>
            <a:endParaRPr lang="en-US" sz="1000" dirty="0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/>
                </a:solidFill>
              </a:rPr>
              <a:t>Of 22 Areas of Concern, </a:t>
            </a:r>
            <a:r>
              <a:rPr lang="en-US" sz="1800" u="sng" dirty="0">
                <a:solidFill>
                  <a:schemeClr val="bg2"/>
                </a:solidFill>
              </a:rPr>
              <a:t>Staying Active &amp; Wellness Promotion </a:t>
            </a:r>
            <a:r>
              <a:rPr lang="en-US" sz="1800" dirty="0">
                <a:solidFill>
                  <a:schemeClr val="bg2"/>
                </a:solidFill>
              </a:rPr>
              <a:t>ranked 14th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21D3-8902-4993-9084-8E6371DCF7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77190" y="6349885"/>
            <a:ext cx="7776995" cy="371591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id="{F8AD2780-2594-4DAD-ACF7-DCF4AEFFB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3378" y="488975"/>
            <a:ext cx="565728" cy="5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40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Data – What Do We Know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B49D7-41CC-4A05-BFDA-F831A365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56" y="1657252"/>
            <a:ext cx="7079530" cy="47487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9125"/>
            <a:ext cx="8229600" cy="49370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chemeClr val="bg2"/>
                </a:solidFill>
              </a:rPr>
              <a:t>2021 Needs Assessment Project Data </a:t>
            </a:r>
            <a:r>
              <a:rPr lang="en-US" sz="1600" dirty="0">
                <a:solidFill>
                  <a:schemeClr val="bg2"/>
                </a:solidFill>
              </a:rPr>
              <a:t>(Preliminary)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21D3-8902-4993-9084-8E6371DCF7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77190" y="6349885"/>
            <a:ext cx="7776995" cy="371591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id="{F8AD2780-2594-4DAD-ACF7-DCF4AEFFB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3377" y="488974"/>
            <a:ext cx="563627" cy="5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2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40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Data – What Do We Know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9125"/>
            <a:ext cx="8229600" cy="49370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chemeClr val="bg2"/>
                </a:solidFill>
              </a:rPr>
              <a:t>2021 Needs Assessment Project Data </a:t>
            </a:r>
            <a:r>
              <a:rPr lang="en-US" sz="1600" dirty="0">
                <a:solidFill>
                  <a:schemeClr val="bg2"/>
                </a:solidFill>
              </a:rPr>
              <a:t>(Preliminary)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21D3-8902-4993-9084-8E6371DCF7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77190" y="6349885"/>
            <a:ext cx="7776995" cy="371591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id="{F8AD2780-2594-4DAD-ACF7-DCF4AEFFB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3378" y="488975"/>
            <a:ext cx="487052" cy="487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9D9B5-038C-4C63-A611-2C4B24A1C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511" y="1657253"/>
            <a:ext cx="7512550" cy="471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5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Next Steps and Opportunities 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84889"/>
            <a:ext cx="8229600" cy="4841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Issue MA 2021 Statewide Needs Assessment Report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Submit MA State Plan on Aging, 2022-2025 – 7.1.2021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Submission of 21 Area Agency on Aging Plans, 2022-2025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Distinct Falls Prevention Survey (2022/23?)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Opportunities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Area Agencies on Aging/Elder Affairs Collaboration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Outreach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Title III Standard Funding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American Rescue Plan Funding – Title III-D Target (?)</a:t>
            </a: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21D3-8902-4993-9084-8E6371DCF7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77190" y="6349885"/>
            <a:ext cx="7776995" cy="371591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7" name="Graphic 6" descr="End">
            <a:extLst>
              <a:ext uri="{FF2B5EF4-FFF2-40B4-BE49-F238E27FC236}">
                <a16:creationId xmlns:a16="http://schemas.microsoft.com/office/drawing/2014/main" id="{C4A4CE33-DE19-4B01-BFCD-E24C42023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8644" y="444012"/>
            <a:ext cx="536376" cy="5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4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57197"/>
          </a:xfrm>
        </p:spPr>
        <p:txBody>
          <a:bodyPr>
            <a:normAutofit fontScale="90000"/>
          </a:bodyPr>
          <a:lstStyle/>
          <a:p>
            <a:pPr algn="l"/>
            <a:br>
              <a:rPr lang="en-US" sz="1600" b="1" dirty="0">
                <a:solidFill>
                  <a:schemeClr val="bg2"/>
                </a:solidFill>
              </a:rPr>
            </a:b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99091"/>
            <a:ext cx="8229600" cy="552707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2600" b="1" dirty="0">
                <a:solidFill>
                  <a:schemeClr val="bg2"/>
                </a:solidFill>
              </a:rPr>
              <a:t>Questions?</a:t>
            </a:r>
          </a:p>
          <a:p>
            <a:pPr marL="114300" indent="0">
              <a:buNone/>
            </a:pPr>
            <a:endParaRPr lang="en-US" sz="2600" b="1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en-US" sz="2600" b="1" dirty="0">
                <a:solidFill>
                  <a:schemeClr val="bg2"/>
                </a:solidFill>
              </a:rPr>
              <a:t>Contact</a:t>
            </a:r>
          </a:p>
          <a:p>
            <a:pPr marL="114300" indent="0">
              <a:buNone/>
            </a:pPr>
            <a:endParaRPr lang="en-US" sz="13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en-US" sz="2600" dirty="0">
                <a:solidFill>
                  <a:schemeClr val="bg2"/>
                </a:solidFill>
              </a:rPr>
              <a:t>	Ted Zimmerman</a:t>
            </a:r>
          </a:p>
          <a:p>
            <a:pPr marL="114300" indent="0">
              <a:buNone/>
              <a:tabLst>
                <a:tab pos="365760" algn="l"/>
              </a:tabLst>
            </a:pPr>
            <a:r>
              <a:rPr lang="en-US" sz="2600" dirty="0">
                <a:solidFill>
                  <a:schemeClr val="bg2"/>
                </a:solidFill>
              </a:rPr>
              <a:t>		State Planner</a:t>
            </a:r>
          </a:p>
          <a:p>
            <a:pPr marL="571500" lvl="1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	Legal Assistance Developer</a:t>
            </a:r>
          </a:p>
          <a:p>
            <a:pPr marL="571500" lvl="1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	Executive Office of Elder Affairs</a:t>
            </a:r>
          </a:p>
          <a:p>
            <a:pPr marL="571500" lvl="1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	Commonwealth of Massachusetts</a:t>
            </a:r>
          </a:p>
          <a:p>
            <a:pPr marL="571500" lvl="1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	One Ashburton Place, 5th flr</a:t>
            </a:r>
          </a:p>
          <a:p>
            <a:pPr marL="571500" lvl="1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	Boston, MA 02108</a:t>
            </a:r>
          </a:p>
          <a:p>
            <a:pPr marL="571500" lvl="1" indent="0">
              <a:buNone/>
            </a:pPr>
            <a:endParaRPr lang="en-US" sz="2200" dirty="0">
              <a:solidFill>
                <a:schemeClr val="bg2"/>
              </a:solidFill>
            </a:endParaRPr>
          </a:p>
          <a:p>
            <a:pPr marL="571500" lvl="1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	Ted.Zimmerman@mass.gov</a:t>
            </a:r>
          </a:p>
          <a:p>
            <a:pPr marL="571500" lvl="1" indent="0">
              <a:buNone/>
            </a:pPr>
            <a:endParaRPr lang="en-US" sz="2200" dirty="0">
              <a:solidFill>
                <a:schemeClr val="bg2"/>
              </a:solidFill>
            </a:endParaRPr>
          </a:p>
          <a:p>
            <a:pPr marL="571500" lvl="1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	WP:  617-222-7403</a:t>
            </a:r>
          </a:p>
          <a:p>
            <a:pPr marL="571500" lvl="1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	HP:   508-336-3893</a:t>
            </a:r>
          </a:p>
          <a:p>
            <a:pPr marL="114300" indent="0">
              <a:buNone/>
            </a:pPr>
            <a:r>
              <a:rPr lang="en-US" sz="2600" dirty="0">
                <a:solidFill>
                  <a:schemeClr val="bg2"/>
                </a:solidFill>
              </a:rPr>
              <a:t>	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4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4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21D3-8902-4993-9084-8E6371DCF7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77190" y="6349885"/>
            <a:ext cx="7776995" cy="371591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6" name="Graphic 5" descr="Customer review">
            <a:extLst>
              <a:ext uri="{FF2B5EF4-FFF2-40B4-BE49-F238E27FC236}">
                <a16:creationId xmlns:a16="http://schemas.microsoft.com/office/drawing/2014/main" id="{8F7F4BAB-CE11-4B0D-AC36-C91320614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0" y="455940"/>
            <a:ext cx="816990" cy="8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3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xfrm>
            <a:off x="7007817" y="64928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pic>
        <p:nvPicPr>
          <p:cNvPr id="164" name="Google Shape;164;g8c13d563f7_0_7" descr="A picture containing water, outdoor, person,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61" t="25860" r="941"/>
          <a:stretch/>
        </p:blipFill>
        <p:spPr>
          <a:xfrm>
            <a:off x="487077" y="1584775"/>
            <a:ext cx="8189229" cy="368525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8c13d563f7_0_7"/>
          <p:cNvSpPr/>
          <p:nvPr/>
        </p:nvSpPr>
        <p:spPr>
          <a:xfrm rot="5400000">
            <a:off x="-3192638" y="3180050"/>
            <a:ext cx="67182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8c13d563f7_0_7"/>
          <p:cNvSpPr/>
          <p:nvPr/>
        </p:nvSpPr>
        <p:spPr>
          <a:xfrm>
            <a:off x="0" y="6552127"/>
            <a:ext cx="9144000" cy="304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8c13d563f7_0_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8c13d563f7_0_7"/>
          <p:cNvSpPr/>
          <p:nvPr/>
        </p:nvSpPr>
        <p:spPr>
          <a:xfrm rot="5400000">
            <a:off x="5646562" y="3331377"/>
            <a:ext cx="67182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4;p1">
            <a:extLst>
              <a:ext uri="{FF2B5EF4-FFF2-40B4-BE49-F238E27FC236}">
                <a16:creationId xmlns:a16="http://schemas.microsoft.com/office/drawing/2014/main" id="{0AA2241E-9BF0-A140-AA97-7001A46A817B}"/>
              </a:ext>
            </a:extLst>
          </p:cNvPr>
          <p:cNvSpPr txBox="1"/>
          <p:nvPr/>
        </p:nvSpPr>
        <p:spPr>
          <a:xfrm>
            <a:off x="2125725" y="651358"/>
            <a:ext cx="48820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2"/>
                </a:solidFill>
                <a:sym typeface="Helvetica Neue"/>
              </a:rPr>
              <a:t>Thank you!</a:t>
            </a:r>
            <a:endParaRPr sz="3200" b="1" dirty="0">
              <a:solidFill>
                <a:schemeClr val="bg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C3E302-C800-4B3A-8E4F-0D330E332C6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41023" y="6206643"/>
            <a:ext cx="7466029" cy="454510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</p:spTree>
    <p:extLst>
      <p:ext uri="{BB962C8B-B14F-4D97-AF65-F5344CB8AC3E}">
        <p14:creationId xmlns:p14="http://schemas.microsoft.com/office/powerpoint/2010/main" val="108877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2"/>
                </a:solidFill>
              </a:rPr>
              <a:t>Statewide Needs Assessment Project -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8607"/>
            <a:ext cx="8229600" cy="478755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</a:rPr>
              <a:t>Foundation and Purpose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</a:rPr>
              <a:t>Creating a Direction Forward</a:t>
            </a:r>
          </a:p>
          <a:p>
            <a:pPr marL="114300" indent="0">
              <a:buNone/>
            </a:pPr>
            <a:endParaRPr lang="en-US" sz="11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</a:rPr>
              <a:t>Project Timeline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</a:rPr>
              <a:t>AAA Project Details and Requirements</a:t>
            </a:r>
          </a:p>
          <a:p>
            <a:pPr marL="571500" lvl="1" indent="0">
              <a:buNone/>
            </a:pPr>
            <a:r>
              <a:rPr lang="en-US" sz="2400" dirty="0">
                <a:solidFill>
                  <a:schemeClr val="bg2"/>
                </a:solidFill>
              </a:rPr>
              <a:t>Community Sessions</a:t>
            </a:r>
          </a:p>
          <a:p>
            <a:pPr marL="571500" lvl="1" indent="0">
              <a:buNone/>
            </a:pPr>
            <a:r>
              <a:rPr lang="en-US" sz="2400" dirty="0">
                <a:solidFill>
                  <a:schemeClr val="bg2"/>
                </a:solidFill>
              </a:rPr>
              <a:t>Elder Affairs Data Resources</a:t>
            </a:r>
          </a:p>
          <a:p>
            <a:pPr marL="571500" lvl="1" indent="0">
              <a:buNone/>
            </a:pPr>
            <a:r>
              <a:rPr lang="en-US" sz="2400" dirty="0">
                <a:solidFill>
                  <a:schemeClr val="bg2"/>
                </a:solidFill>
              </a:rPr>
              <a:t>Other Methodologies and Strategies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</a:rPr>
              <a:t>Data – What Do We Know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</a:rPr>
              <a:t>Next Steps and Opportunities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</a:rPr>
              <a:t>Questions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F7EA3-C479-4062-A296-BB2D4E7902B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069156" y="6331031"/>
            <a:ext cx="7000188" cy="365125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</p:spTree>
    <p:extLst>
      <p:ext uri="{BB962C8B-B14F-4D97-AF65-F5344CB8AC3E}">
        <p14:creationId xmlns:p14="http://schemas.microsoft.com/office/powerpoint/2010/main" val="106962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Foundation and Purpose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3193"/>
            <a:ext cx="8229600" cy="4862972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sz="4000" u="sng" dirty="0">
                <a:solidFill>
                  <a:schemeClr val="bg2"/>
                </a:solidFill>
              </a:rPr>
              <a:t>State Plan - State Unit on Aging</a:t>
            </a:r>
          </a:p>
          <a:p>
            <a:pPr marL="114300" indent="0">
              <a:buNone/>
            </a:pPr>
            <a:endParaRPr lang="en-US" sz="1400" u="sng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chemeClr val="bg2"/>
                </a:solidFill>
              </a:rPr>
              <a:t>Section 305 (a)(1)(E)</a:t>
            </a:r>
          </a:p>
          <a:p>
            <a:pPr marL="11430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bg2"/>
                </a:solidFill>
              </a:rPr>
              <a:t>	the State shall…[Determine] the incidence of the need for 	supportive services, nutrition services, multipurpose senior 	centers, and legal assistance,…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Section 305 (a)(2)(E)</a:t>
            </a:r>
          </a:p>
          <a:p>
            <a:pPr marL="114300" indent="0">
              <a:buNone/>
            </a:pPr>
            <a:endParaRPr lang="en-US" sz="13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bg2"/>
                </a:solidFill>
              </a:rPr>
              <a:t>	the State agency shall – provide assurance that preference will 	be given to providing services to older individuals with 	greatest economic need and older individuals with greatest social 	need (with particular attention to low-income older 	individuals, 	including low-income minority older individuals, older 	individuals with limited English proficiency, and older 	individuals residing in rural areas),…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5B628-124A-4BCF-99E4-2A3A2581AE8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75035" y="6356351"/>
            <a:ext cx="7645138" cy="365125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6" name="Graphic 5" descr="Crane">
            <a:extLst>
              <a:ext uri="{FF2B5EF4-FFF2-40B4-BE49-F238E27FC236}">
                <a16:creationId xmlns:a16="http://schemas.microsoft.com/office/drawing/2014/main" id="{A3D651A7-626C-4463-B117-CEC8EC8EF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0066" y="467767"/>
            <a:ext cx="682304" cy="682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Foundation and Purpose </a:t>
            </a:r>
            <a:r>
              <a:rPr lang="en-US" sz="1600" b="1" dirty="0">
                <a:solidFill>
                  <a:schemeClr val="bg2"/>
                </a:solidFill>
              </a:rPr>
              <a:t>(continued)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3193"/>
            <a:ext cx="8229600" cy="486297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900" dirty="0">
                <a:solidFill>
                  <a:schemeClr val="bg2"/>
                </a:solidFill>
              </a:rPr>
              <a:t>Older Americans Act/Title III Funding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900" dirty="0">
                <a:solidFill>
                  <a:schemeClr val="bg2"/>
                </a:solidFill>
              </a:rPr>
              <a:t>What are the Needs/What is Revealed?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solidFill>
                  <a:schemeClr val="bg2"/>
                </a:solidFill>
              </a:rPr>
              <a:t>Older Adults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900" dirty="0">
                <a:solidFill>
                  <a:schemeClr val="bg2"/>
                </a:solidFill>
              </a:rPr>
              <a:t>Caregivers</a:t>
            </a:r>
            <a:endParaRPr lang="en-US" sz="2400" dirty="0">
              <a:solidFill>
                <a:schemeClr val="bg2"/>
              </a:solidFill>
            </a:endParaRPr>
          </a:p>
          <a:p>
            <a:pPr marL="571500" lvl="1" indent="0">
              <a:buNone/>
            </a:pPr>
            <a:endParaRPr lang="en-US" sz="14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Identify Gaps in Services/Programs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Questions to identify next steps</a:t>
            </a:r>
          </a:p>
          <a:p>
            <a:pPr marL="114300" indent="0">
              <a:buNone/>
            </a:pPr>
            <a:endParaRPr lang="en-US" sz="1100" dirty="0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/>
                </a:solidFill>
              </a:rPr>
              <a:t>How will identified needs set the course?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/>
                </a:solidFill>
              </a:rPr>
              <a:t>How will data inform goals, objectives and plans?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/>
                </a:solidFill>
              </a:rPr>
              <a:t>What is working well?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/>
                </a:solidFill>
              </a:rPr>
              <a:t>Are conventional/routine needs being addressed?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/>
                </a:solidFill>
              </a:rPr>
              <a:t>Are systemic changes needed?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/>
                </a:solidFill>
              </a:rPr>
              <a:t>What changes are required?</a:t>
            </a:r>
          </a:p>
          <a:p>
            <a:pPr marL="11430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5B628-124A-4BCF-99E4-2A3A2581AE8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75035" y="6356351"/>
            <a:ext cx="7645138" cy="365125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10" name="Graphic 9" descr="Crane">
            <a:extLst>
              <a:ext uri="{FF2B5EF4-FFF2-40B4-BE49-F238E27FC236}">
                <a16:creationId xmlns:a16="http://schemas.microsoft.com/office/drawing/2014/main" id="{567471E2-D64E-439D-94AC-A58EE141F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0065" y="467766"/>
            <a:ext cx="756745" cy="7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4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Creating a Direction Forward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899"/>
            <a:ext cx="8229600" cy="482526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u="sng" dirty="0">
                <a:solidFill>
                  <a:schemeClr val="bg2"/>
                </a:solidFill>
              </a:rPr>
              <a:t>Administration for Community Living – Pillars to Focus</a:t>
            </a:r>
          </a:p>
          <a:p>
            <a:pPr marL="114300" indent="0">
              <a:buNone/>
            </a:pPr>
            <a:endParaRPr lang="en-US" sz="1100" u="sng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Supporting Families and Caregivers;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Expanding Employment Opportunities;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Increasing the Business Acumen of Aging Network Partners;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Working Towards the Integration of Health, Health Care, and Social Services Systems, Including Efforts through Contractual Arrangements;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Connecting People to Resources; 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Protecting Rights and Preventing Abuse.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21D3-8902-4993-9084-8E6371DCF7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77190" y="6349885"/>
            <a:ext cx="7776995" cy="371591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6" name="Graphic 5" descr="Map compass">
            <a:extLst>
              <a:ext uri="{FF2B5EF4-FFF2-40B4-BE49-F238E27FC236}">
                <a16:creationId xmlns:a16="http://schemas.microsoft.com/office/drawing/2014/main" id="{1C166719-A833-4B74-8830-1783807BA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38" y="415513"/>
            <a:ext cx="668734" cy="6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2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Creating a Direction Forward </a:t>
            </a:r>
            <a:r>
              <a:rPr lang="en-US" sz="1600" b="1" dirty="0">
                <a:solidFill>
                  <a:schemeClr val="bg2"/>
                </a:solidFill>
              </a:rPr>
              <a:t>(continued)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899"/>
            <a:ext cx="8229600" cy="4825265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3100" u="sng" dirty="0">
                <a:solidFill>
                  <a:schemeClr val="bg2"/>
                </a:solidFill>
              </a:rPr>
              <a:t>Executive Office of Elder Affairs - Values</a:t>
            </a:r>
          </a:p>
          <a:p>
            <a:pPr marL="114300" indent="0">
              <a:buNone/>
            </a:pPr>
            <a:endParaRPr lang="en-US" sz="1100" u="sng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</a:rPr>
              <a:t>We Value Growing Older.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</a:rPr>
              <a:t>We Value Choice, including the Choice to Live in the Community.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</a:rPr>
              <a:t>We Value the Contributions that Older Adults and Individuals with Disabilities make to Society.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</a:rPr>
              <a:t>We Value a Person-Centered Approach that Promotes Dignity and Takes into Account Cultural Identities.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</a:rPr>
              <a:t>We Value Collaboration with our Partners, Advocates, and Other Stakeholders.</a:t>
            </a:r>
          </a:p>
          <a:p>
            <a:pPr marL="11430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21D3-8902-4993-9084-8E6371DCF7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77190" y="6349885"/>
            <a:ext cx="7776995" cy="371591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7" name="Graphic 6" descr="Map compass">
            <a:extLst>
              <a:ext uri="{FF2B5EF4-FFF2-40B4-BE49-F238E27FC236}">
                <a16:creationId xmlns:a16="http://schemas.microsoft.com/office/drawing/2014/main" id="{2F902381-F6C6-45F0-9754-090C9A2A4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38" y="415513"/>
            <a:ext cx="661665" cy="6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8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Creating a Direction Forward </a:t>
            </a:r>
            <a:r>
              <a:rPr lang="en-US" sz="1600" b="1" dirty="0">
                <a:solidFill>
                  <a:schemeClr val="bg2"/>
                </a:solidFill>
              </a:rPr>
              <a:t>(continued)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899"/>
            <a:ext cx="8229600" cy="4825265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3400" u="sng" dirty="0">
                <a:solidFill>
                  <a:schemeClr val="bg2"/>
                </a:solidFill>
              </a:rPr>
              <a:t>Area Agency on Aging - Considerations</a:t>
            </a:r>
          </a:p>
          <a:p>
            <a:pPr marL="114300" indent="0">
              <a:buNone/>
            </a:pPr>
            <a:endParaRPr lang="en-US" sz="3100" u="sng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</a:rPr>
              <a:t>Goals, Objectives, and Strategies?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</a:rPr>
              <a:t>Plans for 2022-2025?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</a:rPr>
              <a:t>Measurable Outcomes?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</a:rPr>
              <a:t>Coordination Across ACL/EOEA/AAA?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</a:rPr>
              <a:t>Engaging Older Adults and Caregivers?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</a:rPr>
              <a:t>Supporting Consumer Control (Person-Centered Planning)?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</a:rPr>
              <a:t>Reaching Vulnerable Adults?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</a:rPr>
              <a:t>Collaborations with Partners?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</a:rPr>
              <a:t>Optimizing LTSS?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</a:rPr>
              <a:t>Leveraging Funding and Resources?</a:t>
            </a:r>
          </a:p>
          <a:p>
            <a:pPr marL="11430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21D3-8902-4993-9084-8E6371DCF7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77190" y="6349885"/>
            <a:ext cx="7776995" cy="371591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7" name="Graphic 6" descr="Map compass">
            <a:extLst>
              <a:ext uri="{FF2B5EF4-FFF2-40B4-BE49-F238E27FC236}">
                <a16:creationId xmlns:a16="http://schemas.microsoft.com/office/drawing/2014/main" id="{1F968BD8-2F8B-48CC-8EEC-036EEEB21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38" y="415513"/>
            <a:ext cx="748862" cy="7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0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Project Timeline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6631"/>
            <a:ext cx="8229600" cy="49195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2"/>
                </a:solidFill>
              </a:rPr>
              <a:t>Initial Planning with AAAs	7.30.2020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2"/>
                </a:solidFill>
              </a:rPr>
              <a:t>AAA Project Administration	9.1.2020 - 12.18.2020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Older Adults and Caregivers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Partners and Providers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Advocates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2"/>
                </a:solidFill>
              </a:rPr>
              <a:t>AAA Data Submission		12.31.2020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2"/>
                </a:solidFill>
              </a:rPr>
              <a:t>EOEA Data Resource Release	1.31.2021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2"/>
                </a:solidFill>
              </a:rPr>
              <a:t>Summary Report Release	7.1.2021	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4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4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21D3-8902-4993-9084-8E6371DCF7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77190" y="6349885"/>
            <a:ext cx="7776995" cy="371591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6" name="Graphic 5" descr="Monthly calendar">
            <a:extLst>
              <a:ext uri="{FF2B5EF4-FFF2-40B4-BE49-F238E27FC236}">
                <a16:creationId xmlns:a16="http://schemas.microsoft.com/office/drawing/2014/main" id="{6D995709-B9D4-4065-A43E-92BDB58E4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9706" y="274638"/>
            <a:ext cx="622125" cy="6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0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</a:rPr>
              <a:t>AAA Project Details and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93509"/>
            <a:ext cx="8229600" cy="5032655"/>
          </a:xfrm>
        </p:spPr>
        <p:txBody>
          <a:bodyPr>
            <a:normAutofit fontScale="25000" lnSpcReduction="20000"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en-US" sz="9600" u="sng" dirty="0">
                <a:solidFill>
                  <a:schemeClr val="bg2"/>
                </a:solidFill>
              </a:rPr>
              <a:t>Methods Used in Conducting Needs Assessment</a:t>
            </a:r>
            <a:r>
              <a:rPr lang="en-US" sz="9600" dirty="0">
                <a:solidFill>
                  <a:schemeClr val="bg2"/>
                </a:solidFill>
              </a:rPr>
              <a:t>: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sz="4000" dirty="0">
              <a:solidFill>
                <a:schemeClr val="bg2"/>
              </a:solidFill>
            </a:endParaRPr>
          </a:p>
          <a:p>
            <a:pPr marL="114300" indent="0">
              <a:buNone/>
              <a:tabLst>
                <a:tab pos="182880" algn="l"/>
                <a:tab pos="457200" algn="l"/>
                <a:tab pos="731520" algn="l"/>
              </a:tabLst>
            </a:pPr>
            <a:r>
              <a:rPr lang="en-US" sz="8000" dirty="0">
                <a:solidFill>
                  <a:schemeClr val="bg2"/>
                </a:solidFill>
              </a:rPr>
              <a:t>1.  Community Sessions - Engaging Older Adults and their Caregivers (50%)</a:t>
            </a:r>
          </a:p>
          <a:p>
            <a:pPr marL="114300" indent="0">
              <a:buNone/>
            </a:pPr>
            <a:endParaRPr lang="en-US" sz="40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en-US" sz="9600" dirty="0">
                <a:solidFill>
                  <a:schemeClr val="bg2"/>
                </a:solidFill>
              </a:rPr>
              <a:t>	</a:t>
            </a:r>
            <a:r>
              <a:rPr lang="en-US" sz="8000" u="sng" dirty="0">
                <a:solidFill>
                  <a:schemeClr val="bg2"/>
                </a:solidFill>
              </a:rPr>
              <a:t>5 (five) Methods that Target OAA Identified Populations</a:t>
            </a:r>
          </a:p>
          <a:p>
            <a:pPr marL="114300" indent="0">
              <a:buNone/>
            </a:pPr>
            <a:r>
              <a:rPr lang="en-US" sz="9600" dirty="0">
                <a:solidFill>
                  <a:schemeClr val="bg2"/>
                </a:solidFill>
              </a:rPr>
              <a:t>	</a:t>
            </a:r>
            <a:r>
              <a:rPr lang="en-US" sz="8000" dirty="0">
                <a:solidFill>
                  <a:schemeClr val="bg2"/>
                </a:solidFill>
              </a:rPr>
              <a:t>Greatest Economic and Social Need; Low Income; Low Income 	Minority; Rural; At Risk</a:t>
            </a:r>
          </a:p>
          <a:p>
            <a:pPr marL="114300" indent="0">
              <a:buNone/>
            </a:pPr>
            <a:endParaRPr lang="en-US" sz="40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en-US" sz="9600" dirty="0">
                <a:solidFill>
                  <a:schemeClr val="bg2"/>
                </a:solidFill>
              </a:rPr>
              <a:t>	</a:t>
            </a:r>
            <a:r>
              <a:rPr lang="en-US" sz="8000" u="sng" dirty="0">
                <a:solidFill>
                  <a:schemeClr val="bg2"/>
                </a:solidFill>
              </a:rPr>
              <a:t>3 (three) Methods that Target Older Adults in Social Isolation</a:t>
            </a:r>
          </a:p>
          <a:p>
            <a:pPr marL="114300" indent="0">
              <a:buNone/>
            </a:pPr>
            <a:r>
              <a:rPr lang="en-US" sz="9600" dirty="0">
                <a:solidFill>
                  <a:schemeClr val="bg2"/>
                </a:solidFill>
              </a:rPr>
              <a:t>	</a:t>
            </a:r>
            <a:r>
              <a:rPr lang="en-US" sz="8000" dirty="0">
                <a:solidFill>
                  <a:schemeClr val="bg2"/>
                </a:solidFill>
              </a:rPr>
              <a:t>Living Alone; Limited English Proficiency; LGBTQ+; Rural; 	Indigenous Population</a:t>
            </a:r>
          </a:p>
          <a:p>
            <a:pPr marL="114300" indent="0">
              <a:buNone/>
            </a:pPr>
            <a:endParaRPr lang="en-US" sz="40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en-US" sz="8000" dirty="0">
                <a:solidFill>
                  <a:schemeClr val="bg2"/>
                </a:solidFill>
              </a:rPr>
              <a:t>		Areas of Concern</a:t>
            </a:r>
          </a:p>
          <a:p>
            <a:pPr marL="114300" indent="0">
              <a:buNone/>
            </a:pPr>
            <a:endParaRPr lang="en-US" sz="40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en-US" sz="8000" dirty="0">
                <a:solidFill>
                  <a:schemeClr val="bg2"/>
                </a:solidFill>
              </a:rPr>
              <a:t>		Methodologies</a:t>
            </a:r>
          </a:p>
          <a:p>
            <a:pPr marL="114300" indent="0">
              <a:buNone/>
            </a:pPr>
            <a:endParaRPr lang="en-US" sz="40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en-US" sz="8000" dirty="0">
                <a:solidFill>
                  <a:schemeClr val="bg2"/>
                </a:solidFill>
              </a:rPr>
              <a:t>		Reporting Form</a:t>
            </a:r>
          </a:p>
          <a:p>
            <a:pPr marL="114300" indent="0">
              <a:buNone/>
            </a:pPr>
            <a:endParaRPr lang="en-US" sz="40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en-US" sz="8000" dirty="0">
                <a:solidFill>
                  <a:schemeClr val="bg2"/>
                </a:solidFill>
              </a:rPr>
              <a:t>		Web Based Submission</a:t>
            </a:r>
          </a:p>
          <a:p>
            <a:pPr marL="114300" indent="0">
              <a:buNone/>
            </a:pPr>
            <a:endParaRPr lang="en-US" sz="40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en-US" sz="4000" dirty="0">
              <a:solidFill>
                <a:schemeClr val="bg2"/>
              </a:solidFill>
            </a:endParaRPr>
          </a:p>
          <a:p>
            <a:pPr marL="114300" indent="0">
              <a:buNone/>
              <a:tabLst>
                <a:tab pos="457200" algn="l"/>
                <a:tab pos="731520" algn="l"/>
              </a:tabLst>
            </a:pPr>
            <a:r>
              <a:rPr lang="en-US" sz="11500" dirty="0">
                <a:solidFill>
                  <a:schemeClr val="bg2"/>
                </a:solidFill>
              </a:rPr>
              <a:t>	</a:t>
            </a:r>
            <a:r>
              <a:rPr lang="en-US" sz="8000" dirty="0">
                <a:solidFill>
                  <a:schemeClr val="bg2"/>
                </a:solidFill>
              </a:rPr>
              <a:t>			</a:t>
            </a:r>
          </a:p>
          <a:p>
            <a:pPr marL="114300" indent="0">
              <a:buNone/>
              <a:tabLst>
                <a:tab pos="457200" algn="l"/>
                <a:tab pos="731520" algn="l"/>
              </a:tabLst>
            </a:pPr>
            <a:endParaRPr lang="en-US" sz="80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en-US" sz="3400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21D3-8902-4993-9084-8E6371DCF7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77190" y="6349885"/>
            <a:ext cx="7776995" cy="371591"/>
          </a:xfrm>
        </p:spPr>
        <p:txBody>
          <a:bodyPr/>
          <a:lstStyle/>
          <a:p>
            <a:r>
              <a:rPr lang="en-US" dirty="0"/>
              <a:t>MA Executive Office of Elder Affairs              Title III Program Management               Needs Assessment Project</a:t>
            </a:r>
          </a:p>
        </p:txBody>
      </p:sp>
      <p:pic>
        <p:nvPicPr>
          <p:cNvPr id="8" name="Graphic 7" descr="List">
            <a:extLst>
              <a:ext uri="{FF2B5EF4-FFF2-40B4-BE49-F238E27FC236}">
                <a16:creationId xmlns:a16="http://schemas.microsoft.com/office/drawing/2014/main" id="{0CBD4AA2-1F98-468C-8538-0A9B38ABB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2410" y="412588"/>
            <a:ext cx="735409" cy="73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4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1198CE6780C4AB0DC98B27A0894E8" ma:contentTypeVersion="6" ma:contentTypeDescription="Create a new document." ma:contentTypeScope="" ma:versionID="51f724a56a2ad7c1117406a64b16b6b5">
  <xsd:schema xmlns:xsd="http://www.w3.org/2001/XMLSchema" xmlns:xs="http://www.w3.org/2001/XMLSchema" xmlns:p="http://schemas.microsoft.com/office/2006/metadata/properties" xmlns:ns2="84e97cf7-d201-4266-b669-9750d8c82d63" targetNamespace="http://schemas.microsoft.com/office/2006/metadata/properties" ma:root="true" ma:fieldsID="9e3476746f2b2363fd9b23e6523fb11e" ns2:_="">
    <xsd:import namespace="84e97cf7-d201-4266-b669-9750d8c82d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97cf7-d201-4266-b669-9750d8c82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DF0D87-BC0E-43D0-B729-F28332BC933D}"/>
</file>

<file path=customXml/itemProps2.xml><?xml version="1.0" encoding="utf-8"?>
<ds:datastoreItem xmlns:ds="http://schemas.openxmlformats.org/officeDocument/2006/customXml" ds:itemID="{15159670-EA11-434A-915D-6ADA233635B4}"/>
</file>

<file path=customXml/itemProps3.xml><?xml version="1.0" encoding="utf-8"?>
<ds:datastoreItem xmlns:ds="http://schemas.openxmlformats.org/officeDocument/2006/customXml" ds:itemID="{7CE28C18-6A0F-4404-8D3E-8DED65AB16C2}"/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1336</Words>
  <Application>Microsoft Office PowerPoint</Application>
  <PresentationFormat>On-screen Show (4:3)</PresentationFormat>
  <Paragraphs>237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Wingdings</vt:lpstr>
      <vt:lpstr>Helvetica Neue</vt:lpstr>
      <vt:lpstr>Calibri</vt:lpstr>
      <vt:lpstr>Arial</vt:lpstr>
      <vt:lpstr>Office Theme</vt:lpstr>
      <vt:lpstr>PowerPoint Presentation</vt:lpstr>
      <vt:lpstr>Statewide Needs Assessment Project - Agenda</vt:lpstr>
      <vt:lpstr>Foundation and Purpose </vt:lpstr>
      <vt:lpstr>Foundation and Purpose (continued) </vt:lpstr>
      <vt:lpstr>Creating a Direction Forward </vt:lpstr>
      <vt:lpstr>Creating a Direction Forward (continued) </vt:lpstr>
      <vt:lpstr>Creating a Direction Forward (continued)  </vt:lpstr>
      <vt:lpstr>Project Timeline </vt:lpstr>
      <vt:lpstr>AAA Project Details and Requirements</vt:lpstr>
      <vt:lpstr>AAA Project Details and Requirements (continued)</vt:lpstr>
      <vt:lpstr>AAA Project Details and Requirements (continued)</vt:lpstr>
      <vt:lpstr>AAA Project Details and Requirements (continued)</vt:lpstr>
      <vt:lpstr>Data – What Do We Know </vt:lpstr>
      <vt:lpstr>Data – What Do We Know </vt:lpstr>
      <vt:lpstr>Data – What Do We Know </vt:lpstr>
      <vt:lpstr>Next Steps and Opportunities 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mollyevans09@gmail.com</dc:creator>
  <cp:lastModifiedBy>Carla Cicerchia</cp:lastModifiedBy>
  <cp:revision>60</cp:revision>
  <dcterms:created xsi:type="dcterms:W3CDTF">2020-07-08T13:23:55Z</dcterms:created>
  <dcterms:modified xsi:type="dcterms:W3CDTF">2021-04-26T15:53:22Z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0x01010098D1198CE6780C4AB0DC98B27A0894E8</vt:lpwstr>
  </property>
</Properties>
</file>