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diagrams/data3.xml" ContentType="application/vnd.openxmlformats-officedocument.drawingml.diagramData+xml"/>
  <Override PartName="/ppt/diagrams/data4.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quickStyle4.xml" ContentType="application/vnd.openxmlformats-officedocument.drawingml.diagramStyle+xml"/>
  <Override PartName="/ppt/diagrams/drawing3.xml" ContentType="application/vnd.ms-office.drawingml.diagramDrawing+xml"/>
  <Override PartName="/ppt/diagrams/colors4.xml" ContentType="application/vnd.openxmlformats-officedocument.drawingml.diagramColors+xml"/>
  <Override PartName="/ppt/diagrams/layout4.xml" ContentType="application/vnd.openxmlformats-officedocument.drawingml.diagramLayout+xml"/>
  <Override PartName="/ppt/diagrams/drawing4.xml" ContentType="application/vnd.ms-office.drawingml.diagramDrawing+xml"/>
  <Override PartName="/ppt/diagrams/quickStyle2.xml" ContentType="application/vnd.openxmlformats-officedocument.drawingml.diagram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134" r:id="rId1"/>
  </p:sldMasterIdLst>
  <p:notesMasterIdLst>
    <p:notesMasterId r:id="rId15"/>
  </p:notesMasterIdLst>
  <p:sldIdLst>
    <p:sldId id="284" r:id="rId2"/>
    <p:sldId id="286" r:id="rId3"/>
    <p:sldId id="383" r:id="rId4"/>
    <p:sldId id="384" r:id="rId5"/>
    <p:sldId id="385" r:id="rId6"/>
    <p:sldId id="389" r:id="rId7"/>
    <p:sldId id="387" r:id="rId8"/>
    <p:sldId id="337" r:id="rId9"/>
    <p:sldId id="338" r:id="rId10"/>
    <p:sldId id="336" r:id="rId11"/>
    <p:sldId id="341" r:id="rId12"/>
    <p:sldId id="342" r:id="rId13"/>
    <p:sldId id="38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74" autoAdjust="0"/>
    <p:restoredTop sz="96341"/>
  </p:normalViewPr>
  <p:slideViewPr>
    <p:cSldViewPr snapToGrid="0">
      <p:cViewPr varScale="1">
        <p:scale>
          <a:sx n="67" d="100"/>
          <a:sy n="67" d="100"/>
        </p:scale>
        <p:origin x="740" y="4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01E242-AB3D-4248-A112-172CEF9D7E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FD68CA1-D3E9-2A4A-9E16-AB73CA63939A}">
      <dgm:prSet phldrT="[Text]" custT="1"/>
      <dgm:spPr/>
      <dgm:t>
        <a:bodyPr/>
        <a:lstStyle/>
        <a:p>
          <a:r>
            <a:rPr lang="en-US" sz="1600" dirty="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gm:t>
    </dgm:pt>
    <dgm:pt modelId="{3AB2B759-38BE-0C4C-8749-2EF77CD6CC14}" type="parTrans" cxnId="{A1D6341A-C814-3041-9425-2B259C6DF483}">
      <dgm:prSet/>
      <dgm:spPr/>
      <dgm:t>
        <a:bodyPr/>
        <a:lstStyle/>
        <a:p>
          <a:endParaRPr lang="en-US"/>
        </a:p>
      </dgm:t>
    </dgm:pt>
    <dgm:pt modelId="{928C5069-C27E-5D4F-8022-8901CFDA09D3}" type="sibTrans" cxnId="{A1D6341A-C814-3041-9425-2B259C6DF483}">
      <dgm:prSet/>
      <dgm:spPr/>
      <dgm:t>
        <a:bodyPr/>
        <a:lstStyle/>
        <a:p>
          <a:endParaRPr lang="en-US"/>
        </a:p>
      </dgm:t>
    </dgm:pt>
    <dgm:pt modelId="{4C2F29AF-9146-3E49-BA5E-860A1760267C}">
      <dgm:prSet custT="1"/>
      <dgm:spPr/>
      <dgm:t>
        <a:bodyPr/>
        <a:lstStyle/>
        <a:p>
          <a:r>
            <a:rPr lang="en-US" sz="1600" dirty="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gm:t>
    </dgm:pt>
    <dgm:pt modelId="{D9C88FE5-2713-9C47-90FF-BEB97E6ACC72}" type="parTrans" cxnId="{04F604F1-D266-EE48-9C15-3956BFA182CF}">
      <dgm:prSet/>
      <dgm:spPr/>
      <dgm:t>
        <a:bodyPr/>
        <a:lstStyle/>
        <a:p>
          <a:endParaRPr lang="en-US"/>
        </a:p>
      </dgm:t>
    </dgm:pt>
    <dgm:pt modelId="{2781AB17-D8B9-6940-B4F9-50CF04D14500}" type="sibTrans" cxnId="{04F604F1-D266-EE48-9C15-3956BFA182CF}">
      <dgm:prSet/>
      <dgm:spPr/>
      <dgm:t>
        <a:bodyPr/>
        <a:lstStyle/>
        <a:p>
          <a:endParaRPr lang="en-US"/>
        </a:p>
      </dgm:t>
    </dgm:pt>
    <dgm:pt modelId="{78187DFE-3020-1849-9418-338C628E54E9}">
      <dgm:prSet custT="1"/>
      <dgm:spPr/>
      <dgm:t>
        <a:bodyPr/>
        <a:lstStyle/>
        <a:p>
          <a:r>
            <a:rPr lang="en-US" sz="1600" dirty="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gm:t>
    </dgm:pt>
    <dgm:pt modelId="{6FFE4B57-584C-F847-9EAC-8A28E2B2A554}" type="parTrans" cxnId="{74B007A2-372B-FA4B-904D-91C993F688F8}">
      <dgm:prSet/>
      <dgm:spPr/>
      <dgm:t>
        <a:bodyPr/>
        <a:lstStyle/>
        <a:p>
          <a:endParaRPr lang="en-US"/>
        </a:p>
      </dgm:t>
    </dgm:pt>
    <dgm:pt modelId="{92EDB744-11F1-964E-B844-E15E685141E8}" type="sibTrans" cxnId="{74B007A2-372B-FA4B-904D-91C993F688F8}">
      <dgm:prSet/>
      <dgm:spPr/>
      <dgm:t>
        <a:bodyPr/>
        <a:lstStyle/>
        <a:p>
          <a:endParaRPr lang="en-US"/>
        </a:p>
      </dgm:t>
    </dgm:pt>
    <dgm:pt modelId="{465B6D65-18FF-FD4E-ABE6-35596F20C0A7}">
      <dgm:prSet custT="1"/>
      <dgm:spPr/>
      <dgm:t>
        <a:bodyPr/>
        <a:lstStyle/>
        <a:p>
          <a:r>
            <a:rPr lang="en-US" sz="1600" dirty="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gm:t>
    </dgm:pt>
    <dgm:pt modelId="{D59BB406-A2C8-0340-9D6C-49A4B84245F2}" type="parTrans" cxnId="{C0D1629F-D8A8-A94C-AABB-D155864384D6}">
      <dgm:prSet/>
      <dgm:spPr/>
      <dgm:t>
        <a:bodyPr/>
        <a:lstStyle/>
        <a:p>
          <a:endParaRPr lang="en-US"/>
        </a:p>
      </dgm:t>
    </dgm:pt>
    <dgm:pt modelId="{64AC0061-B7D8-8A40-BB9A-7664CC911C00}" type="sibTrans" cxnId="{C0D1629F-D8A8-A94C-AABB-D155864384D6}">
      <dgm:prSet/>
      <dgm:spPr/>
      <dgm:t>
        <a:bodyPr/>
        <a:lstStyle/>
        <a:p>
          <a:endParaRPr lang="en-US"/>
        </a:p>
      </dgm:t>
    </dgm:pt>
    <dgm:pt modelId="{D2905FAD-1E0A-5541-B04F-23C1F5C23444}">
      <dgm:prSet custT="1"/>
      <dgm:spPr/>
      <dgm:t>
        <a:bodyPr/>
        <a:lstStyle/>
        <a:p>
          <a:r>
            <a:rPr lang="en-US" sz="1600" dirty="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gm:t>
    </dgm:pt>
    <dgm:pt modelId="{479B6392-9251-A54F-BC3D-8B0A5E7AF230}" type="parTrans" cxnId="{9BE5188C-AE9C-A642-AA43-DF197FE64AE7}">
      <dgm:prSet/>
      <dgm:spPr/>
      <dgm:t>
        <a:bodyPr/>
        <a:lstStyle/>
        <a:p>
          <a:endParaRPr lang="en-US"/>
        </a:p>
      </dgm:t>
    </dgm:pt>
    <dgm:pt modelId="{DEF26B12-F78F-CB47-9464-03C447D14DD5}" type="sibTrans" cxnId="{9BE5188C-AE9C-A642-AA43-DF197FE64AE7}">
      <dgm:prSet/>
      <dgm:spPr/>
      <dgm:t>
        <a:bodyPr/>
        <a:lstStyle/>
        <a:p>
          <a:endParaRPr lang="en-US"/>
        </a:p>
      </dgm:t>
    </dgm:pt>
    <dgm:pt modelId="{42F52DAB-9EB3-1F43-A02E-79E01EA81583}" type="pres">
      <dgm:prSet presAssocID="{6101E242-AB3D-4248-A112-172CEF9D7E83}" presName="diagram" presStyleCnt="0">
        <dgm:presLayoutVars>
          <dgm:dir/>
          <dgm:resizeHandles val="exact"/>
        </dgm:presLayoutVars>
      </dgm:prSet>
      <dgm:spPr/>
    </dgm:pt>
    <dgm:pt modelId="{F60E199C-14ED-F040-A90E-4B7C86B59230}" type="pres">
      <dgm:prSet presAssocID="{AFD68CA1-D3E9-2A4A-9E16-AB73CA63939A}" presName="node" presStyleLbl="node1" presStyleIdx="0" presStyleCnt="5">
        <dgm:presLayoutVars>
          <dgm:bulletEnabled val="1"/>
        </dgm:presLayoutVars>
      </dgm:prSet>
      <dgm:spPr/>
    </dgm:pt>
    <dgm:pt modelId="{4569B858-57D9-C649-AAFE-495CFA8C28AF}" type="pres">
      <dgm:prSet presAssocID="{928C5069-C27E-5D4F-8022-8901CFDA09D3}" presName="sibTrans" presStyleCnt="0"/>
      <dgm:spPr/>
    </dgm:pt>
    <dgm:pt modelId="{9CBD27E6-5F1A-974D-BF0A-AF0C14DDAE18}" type="pres">
      <dgm:prSet presAssocID="{4C2F29AF-9146-3E49-BA5E-860A1760267C}" presName="node" presStyleLbl="node1" presStyleIdx="1" presStyleCnt="5">
        <dgm:presLayoutVars>
          <dgm:bulletEnabled val="1"/>
        </dgm:presLayoutVars>
      </dgm:prSet>
      <dgm:spPr/>
    </dgm:pt>
    <dgm:pt modelId="{99AD1CB9-0C30-9141-9567-B1A0EBFF668B}" type="pres">
      <dgm:prSet presAssocID="{2781AB17-D8B9-6940-B4F9-50CF04D14500}" presName="sibTrans" presStyleCnt="0"/>
      <dgm:spPr/>
    </dgm:pt>
    <dgm:pt modelId="{481324B9-B90A-E841-9510-78344B54AF2F}" type="pres">
      <dgm:prSet presAssocID="{78187DFE-3020-1849-9418-338C628E54E9}" presName="node" presStyleLbl="node1" presStyleIdx="2" presStyleCnt="5">
        <dgm:presLayoutVars>
          <dgm:bulletEnabled val="1"/>
        </dgm:presLayoutVars>
      </dgm:prSet>
      <dgm:spPr/>
    </dgm:pt>
    <dgm:pt modelId="{2DEEA011-7B34-CC49-856E-513654F20118}" type="pres">
      <dgm:prSet presAssocID="{92EDB744-11F1-964E-B844-E15E685141E8}" presName="sibTrans" presStyleCnt="0"/>
      <dgm:spPr/>
    </dgm:pt>
    <dgm:pt modelId="{C08EDC3E-374A-7840-AA0D-FE8650737F67}" type="pres">
      <dgm:prSet presAssocID="{465B6D65-18FF-FD4E-ABE6-35596F20C0A7}" presName="node" presStyleLbl="node1" presStyleIdx="3" presStyleCnt="5">
        <dgm:presLayoutVars>
          <dgm:bulletEnabled val="1"/>
        </dgm:presLayoutVars>
      </dgm:prSet>
      <dgm:spPr/>
    </dgm:pt>
    <dgm:pt modelId="{18254988-B1DB-804A-AF77-DEB2083B93CC}" type="pres">
      <dgm:prSet presAssocID="{64AC0061-B7D8-8A40-BB9A-7664CC911C00}" presName="sibTrans" presStyleCnt="0"/>
      <dgm:spPr/>
    </dgm:pt>
    <dgm:pt modelId="{9D1854CB-1DAC-CB45-80CD-A86C7A770DEB}" type="pres">
      <dgm:prSet presAssocID="{D2905FAD-1E0A-5541-B04F-23C1F5C23444}" presName="node" presStyleLbl="node1" presStyleIdx="4" presStyleCnt="5">
        <dgm:presLayoutVars>
          <dgm:bulletEnabled val="1"/>
        </dgm:presLayoutVars>
      </dgm:prSet>
      <dgm:spPr/>
    </dgm:pt>
  </dgm:ptLst>
  <dgm:cxnLst>
    <dgm:cxn modelId="{A1D6341A-C814-3041-9425-2B259C6DF483}" srcId="{6101E242-AB3D-4248-A112-172CEF9D7E83}" destId="{AFD68CA1-D3E9-2A4A-9E16-AB73CA63939A}" srcOrd="0" destOrd="0" parTransId="{3AB2B759-38BE-0C4C-8749-2EF77CD6CC14}" sibTransId="{928C5069-C27E-5D4F-8022-8901CFDA09D3}"/>
    <dgm:cxn modelId="{F7A1E520-7C68-4641-B9D9-9561684EACC5}" type="presOf" srcId="{AFD68CA1-D3E9-2A4A-9E16-AB73CA63939A}" destId="{F60E199C-14ED-F040-A90E-4B7C86B59230}" srcOrd="0" destOrd="0" presId="urn:microsoft.com/office/officeart/2005/8/layout/default"/>
    <dgm:cxn modelId="{6527475B-B6D4-B642-877F-430960F8AC02}" type="presOf" srcId="{465B6D65-18FF-FD4E-ABE6-35596F20C0A7}" destId="{C08EDC3E-374A-7840-AA0D-FE8650737F67}" srcOrd="0" destOrd="0" presId="urn:microsoft.com/office/officeart/2005/8/layout/default"/>
    <dgm:cxn modelId="{26D1F46A-B7F5-C94C-B7E1-777931AE8D8C}" type="presOf" srcId="{78187DFE-3020-1849-9418-338C628E54E9}" destId="{481324B9-B90A-E841-9510-78344B54AF2F}" srcOrd="0" destOrd="0" presId="urn:microsoft.com/office/officeart/2005/8/layout/default"/>
    <dgm:cxn modelId="{9BE5188C-AE9C-A642-AA43-DF197FE64AE7}" srcId="{6101E242-AB3D-4248-A112-172CEF9D7E83}" destId="{D2905FAD-1E0A-5541-B04F-23C1F5C23444}" srcOrd="4" destOrd="0" parTransId="{479B6392-9251-A54F-BC3D-8B0A5E7AF230}" sibTransId="{DEF26B12-F78F-CB47-9464-03C447D14DD5}"/>
    <dgm:cxn modelId="{C0D1629F-D8A8-A94C-AABB-D155864384D6}" srcId="{6101E242-AB3D-4248-A112-172CEF9D7E83}" destId="{465B6D65-18FF-FD4E-ABE6-35596F20C0A7}" srcOrd="3" destOrd="0" parTransId="{D59BB406-A2C8-0340-9D6C-49A4B84245F2}" sibTransId="{64AC0061-B7D8-8A40-BB9A-7664CC911C00}"/>
    <dgm:cxn modelId="{74B007A2-372B-FA4B-904D-91C993F688F8}" srcId="{6101E242-AB3D-4248-A112-172CEF9D7E83}" destId="{78187DFE-3020-1849-9418-338C628E54E9}" srcOrd="2" destOrd="0" parTransId="{6FFE4B57-584C-F847-9EAC-8A28E2B2A554}" sibTransId="{92EDB744-11F1-964E-B844-E15E685141E8}"/>
    <dgm:cxn modelId="{6DE7B8CB-2BA2-C84B-A8D7-136B5078CE5B}" type="presOf" srcId="{D2905FAD-1E0A-5541-B04F-23C1F5C23444}" destId="{9D1854CB-1DAC-CB45-80CD-A86C7A770DEB}" srcOrd="0" destOrd="0" presId="urn:microsoft.com/office/officeart/2005/8/layout/default"/>
    <dgm:cxn modelId="{5312DCE4-BC7B-8E4A-A585-F6946FBD62D8}" type="presOf" srcId="{4C2F29AF-9146-3E49-BA5E-860A1760267C}" destId="{9CBD27E6-5F1A-974D-BF0A-AF0C14DDAE18}" srcOrd="0" destOrd="0" presId="urn:microsoft.com/office/officeart/2005/8/layout/default"/>
    <dgm:cxn modelId="{04F604F1-D266-EE48-9C15-3956BFA182CF}" srcId="{6101E242-AB3D-4248-A112-172CEF9D7E83}" destId="{4C2F29AF-9146-3E49-BA5E-860A1760267C}" srcOrd="1" destOrd="0" parTransId="{D9C88FE5-2713-9C47-90FF-BEB97E6ACC72}" sibTransId="{2781AB17-D8B9-6940-B4F9-50CF04D14500}"/>
    <dgm:cxn modelId="{0DB8FFFF-C34D-9349-ACDC-A44A517AADBB}" type="presOf" srcId="{6101E242-AB3D-4248-A112-172CEF9D7E83}" destId="{42F52DAB-9EB3-1F43-A02E-79E01EA81583}" srcOrd="0" destOrd="0" presId="urn:microsoft.com/office/officeart/2005/8/layout/default"/>
    <dgm:cxn modelId="{50487D2D-207A-BE4B-B5EE-92BA8A7F0EE4}" type="presParOf" srcId="{42F52DAB-9EB3-1F43-A02E-79E01EA81583}" destId="{F60E199C-14ED-F040-A90E-4B7C86B59230}" srcOrd="0" destOrd="0" presId="urn:microsoft.com/office/officeart/2005/8/layout/default"/>
    <dgm:cxn modelId="{2DD19451-3D98-2E43-828C-6D0610F9544E}" type="presParOf" srcId="{42F52DAB-9EB3-1F43-A02E-79E01EA81583}" destId="{4569B858-57D9-C649-AAFE-495CFA8C28AF}" srcOrd="1" destOrd="0" presId="urn:microsoft.com/office/officeart/2005/8/layout/default"/>
    <dgm:cxn modelId="{97EBA139-92A1-6343-83E5-5EBF72468CD2}" type="presParOf" srcId="{42F52DAB-9EB3-1F43-A02E-79E01EA81583}" destId="{9CBD27E6-5F1A-974D-BF0A-AF0C14DDAE18}" srcOrd="2" destOrd="0" presId="urn:microsoft.com/office/officeart/2005/8/layout/default"/>
    <dgm:cxn modelId="{7C8C16F8-B723-334A-9568-CE7EAB9B9298}" type="presParOf" srcId="{42F52DAB-9EB3-1F43-A02E-79E01EA81583}" destId="{99AD1CB9-0C30-9141-9567-B1A0EBFF668B}" srcOrd="3" destOrd="0" presId="urn:microsoft.com/office/officeart/2005/8/layout/default"/>
    <dgm:cxn modelId="{C98E8E2A-0ACF-F64A-A1EF-F18FBD89C8D5}" type="presParOf" srcId="{42F52DAB-9EB3-1F43-A02E-79E01EA81583}" destId="{481324B9-B90A-E841-9510-78344B54AF2F}" srcOrd="4" destOrd="0" presId="urn:microsoft.com/office/officeart/2005/8/layout/default"/>
    <dgm:cxn modelId="{91D263F5-457B-4543-B673-2EAC29FFD4A4}" type="presParOf" srcId="{42F52DAB-9EB3-1F43-A02E-79E01EA81583}" destId="{2DEEA011-7B34-CC49-856E-513654F20118}" srcOrd="5" destOrd="0" presId="urn:microsoft.com/office/officeart/2005/8/layout/default"/>
    <dgm:cxn modelId="{3F688B38-9E2A-084F-91F3-30BAFE914490}" type="presParOf" srcId="{42F52DAB-9EB3-1F43-A02E-79E01EA81583}" destId="{C08EDC3E-374A-7840-AA0D-FE8650737F67}" srcOrd="6" destOrd="0" presId="urn:microsoft.com/office/officeart/2005/8/layout/default"/>
    <dgm:cxn modelId="{F2496108-7956-3B42-8C53-5342C05914AD}" type="presParOf" srcId="{42F52DAB-9EB3-1F43-A02E-79E01EA81583}" destId="{18254988-B1DB-804A-AF77-DEB2083B93CC}" srcOrd="7" destOrd="0" presId="urn:microsoft.com/office/officeart/2005/8/layout/default"/>
    <dgm:cxn modelId="{52EDEDDB-FA45-DE41-AC6A-7A4F185FD41A}" type="presParOf" srcId="{42F52DAB-9EB3-1F43-A02E-79E01EA81583}" destId="{9D1854CB-1DAC-CB45-80CD-A86C7A770DE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F84194-515F-9E40-A46B-19FADA3E755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7A78F39-A1B5-5843-B947-3BD690BF6F45}">
      <dgm:prSet phldrT="[Text]" custT="1"/>
      <dgm:spPr/>
      <dgm:t>
        <a:bodyPr/>
        <a:lstStyle/>
        <a:p>
          <a:r>
            <a:rPr lang="en-US" sz="1400" dirty="0">
              <a:latin typeface="Calibri" panose="020F0502020204030204" pitchFamily="34" charset="0"/>
              <a:cs typeface="Calibri" panose="020F0502020204030204" pitchFamily="34" charset="0"/>
            </a:rPr>
            <a:t>Recommendation 1: Primary Care</a:t>
          </a:r>
        </a:p>
      </dgm:t>
    </dgm:pt>
    <dgm:pt modelId="{E61E5CA3-208E-874E-8074-1D477575C3B7}" type="parTrans" cxnId="{471A9286-A5BA-E54C-9B92-A2276125F7FC}">
      <dgm:prSet/>
      <dgm:spPr/>
      <dgm:t>
        <a:bodyPr/>
        <a:lstStyle/>
        <a:p>
          <a:endParaRPr lang="en-US"/>
        </a:p>
      </dgm:t>
    </dgm:pt>
    <dgm:pt modelId="{8FC00F71-54BF-A740-ABAF-2EF90994C840}" type="sibTrans" cxnId="{471A9286-A5BA-E54C-9B92-A2276125F7FC}">
      <dgm:prSet/>
      <dgm:spPr/>
      <dgm:t>
        <a:bodyPr/>
        <a:lstStyle/>
        <a:p>
          <a:endParaRPr lang="en-US"/>
        </a:p>
      </dgm:t>
    </dgm:pt>
    <dgm:pt modelId="{04D01D15-97EF-C040-9458-EDB6E21AB71C}">
      <dgm:prSet phldrT="[Text]" custT="1"/>
      <dgm:spPr/>
      <dgm:t>
        <a:bodyPr/>
        <a:lstStyle/>
        <a:p>
          <a:pPr>
            <a:buFont typeface="Arial" panose="020B0604020202020204" pitchFamily="34" charset="0"/>
            <a:buChar char="•"/>
          </a:pPr>
          <a:r>
            <a:rPr lang="en-US" sz="1400" dirty="0">
              <a:latin typeface="Calibri" panose="020F0502020204030204" pitchFamily="34" charset="0"/>
              <a:cs typeface="Calibri" panose="020F0502020204030204" pitchFamily="34" charset="0"/>
            </a:rPr>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p>
      </dgm:t>
    </dgm:pt>
    <dgm:pt modelId="{2F5B7A67-9803-CC4D-88C4-AB266ED75664}" type="parTrans" cxnId="{07B58213-4E2F-A94D-9DA2-56FE393BCE3E}">
      <dgm:prSet/>
      <dgm:spPr/>
      <dgm:t>
        <a:bodyPr/>
        <a:lstStyle/>
        <a:p>
          <a:endParaRPr lang="en-US"/>
        </a:p>
      </dgm:t>
    </dgm:pt>
    <dgm:pt modelId="{92515296-A11D-3F4B-A9F2-D7F7ACA5C940}" type="sibTrans" cxnId="{07B58213-4E2F-A94D-9DA2-56FE393BCE3E}">
      <dgm:prSet/>
      <dgm:spPr/>
      <dgm:t>
        <a:bodyPr/>
        <a:lstStyle/>
        <a:p>
          <a:endParaRPr lang="en-US"/>
        </a:p>
      </dgm:t>
    </dgm:pt>
    <dgm:pt modelId="{AA545487-931E-1740-81FD-FEDFEBC97F67}">
      <dgm:prSet phldrT="[Text]" custT="1"/>
      <dgm:spPr/>
      <dgm:t>
        <a:bodyPr/>
        <a:lstStyle/>
        <a:p>
          <a:r>
            <a:rPr lang="en-US" sz="1400" dirty="0">
              <a:latin typeface="Calibri" panose="020F0502020204030204" pitchFamily="34" charset="0"/>
              <a:cs typeface="Calibri" panose="020F0502020204030204" pitchFamily="34" charset="0"/>
            </a:rPr>
            <a:t>Recommendation 2: Community Based Falls Prevention Programs</a:t>
          </a:r>
        </a:p>
      </dgm:t>
    </dgm:pt>
    <dgm:pt modelId="{591BE622-AC47-754F-B977-D84B8623882B}" type="parTrans" cxnId="{838A3DDD-10C5-8245-9158-C91D1808EC75}">
      <dgm:prSet/>
      <dgm:spPr/>
      <dgm:t>
        <a:bodyPr/>
        <a:lstStyle/>
        <a:p>
          <a:endParaRPr lang="en-US"/>
        </a:p>
      </dgm:t>
    </dgm:pt>
    <dgm:pt modelId="{3DF12C81-5EA4-B540-9A41-DC01098E5E14}" type="sibTrans" cxnId="{838A3DDD-10C5-8245-9158-C91D1808EC75}">
      <dgm:prSet/>
      <dgm:spPr/>
      <dgm:t>
        <a:bodyPr/>
        <a:lstStyle/>
        <a:p>
          <a:endParaRPr lang="en-US"/>
        </a:p>
      </dgm:t>
    </dgm:pt>
    <dgm:pt modelId="{DF8BBB37-34C9-5C41-AD27-B9BBC23DCEBC}">
      <dgm:prSet phldrT="[Text]" custT="1"/>
      <dgm:spPr/>
      <dgm:t>
        <a:bodyPr/>
        <a:lstStyle/>
        <a:p>
          <a:r>
            <a:rPr lang="en-US" sz="1400" dirty="0">
              <a:latin typeface="Calibri" panose="020F0502020204030204" pitchFamily="34" charset="0"/>
              <a:cs typeface="Calibri" panose="020F0502020204030204" pitchFamily="34" charset="0"/>
            </a:rPr>
            <a:t>Collaborate with key stakeholders in the planning of distribution and promotion systems for community-based falls prevention programs that draw upon community, provider, workplace, and government network</a:t>
          </a:r>
        </a:p>
      </dgm:t>
    </dgm:pt>
    <dgm:pt modelId="{52DE6430-7376-5A4A-9A8C-167B14EFFC05}" type="parTrans" cxnId="{297A1594-83B8-644E-90DD-C4D327C45825}">
      <dgm:prSet/>
      <dgm:spPr/>
      <dgm:t>
        <a:bodyPr/>
        <a:lstStyle/>
        <a:p>
          <a:endParaRPr lang="en-US"/>
        </a:p>
      </dgm:t>
    </dgm:pt>
    <dgm:pt modelId="{5E4F8881-3DF2-684F-82B1-88166362CDC1}" type="sibTrans" cxnId="{297A1594-83B8-644E-90DD-C4D327C45825}">
      <dgm:prSet/>
      <dgm:spPr/>
      <dgm:t>
        <a:bodyPr/>
        <a:lstStyle/>
        <a:p>
          <a:endParaRPr lang="en-US"/>
        </a:p>
      </dgm:t>
    </dgm:pt>
    <dgm:pt modelId="{8C592EF1-4A88-A84A-9CB2-4F3357A5C93C}">
      <dgm:prSet phldrT="[Text]" custT="1"/>
      <dgm:spPr/>
      <dgm:t>
        <a:bodyPr/>
        <a:lstStyle/>
        <a:p>
          <a:r>
            <a:rPr lang="en-US" sz="1400" dirty="0">
              <a:latin typeface="Calibri" panose="020F0502020204030204" pitchFamily="34" charset="0"/>
              <a:cs typeface="Calibri" panose="020F0502020204030204" pitchFamily="34" charset="0"/>
            </a:rPr>
            <a:t>Recommendation 3: Healthy Aging Community Design</a:t>
          </a:r>
        </a:p>
      </dgm:t>
    </dgm:pt>
    <dgm:pt modelId="{107F54FD-B76A-0E4D-B905-507C1D1DEA24}" type="parTrans" cxnId="{B9233350-24AD-0C4A-A120-7C225AEC6151}">
      <dgm:prSet/>
      <dgm:spPr/>
      <dgm:t>
        <a:bodyPr/>
        <a:lstStyle/>
        <a:p>
          <a:endParaRPr lang="en-US"/>
        </a:p>
      </dgm:t>
    </dgm:pt>
    <dgm:pt modelId="{6E696787-9540-0A45-815E-4F29A324C78B}" type="sibTrans" cxnId="{B9233350-24AD-0C4A-A120-7C225AEC6151}">
      <dgm:prSet/>
      <dgm:spPr/>
      <dgm:t>
        <a:bodyPr/>
        <a:lstStyle/>
        <a:p>
          <a:endParaRPr lang="en-US"/>
        </a:p>
      </dgm:t>
    </dgm:pt>
    <dgm:pt modelId="{5C1B5441-173E-AA4D-AD46-B9C30FE2E450}">
      <dgm:prSet phldrT="[Text]" custT="1"/>
      <dgm:spPr/>
      <dgm:t>
        <a:bodyPr/>
        <a:lstStyle/>
        <a:p>
          <a:r>
            <a:rPr lang="en-US" sz="1400" dirty="0">
              <a:latin typeface="Calibri" panose="020F0502020204030204" pitchFamily="34" charset="0"/>
              <a:cs typeface="Calibri" panose="020F0502020204030204" pitchFamily="34" charset="0"/>
            </a:rPr>
            <a:t>Expand collaboration with key stakeholders in healthy aging community design/the built environment in order to increase resources and knowledge sharing</a:t>
          </a:r>
        </a:p>
      </dgm:t>
    </dgm:pt>
    <dgm:pt modelId="{CA284685-F6C0-B347-9164-46A706DB7E1C}" type="parTrans" cxnId="{3668107A-57AE-5849-831B-26F2F19251D4}">
      <dgm:prSet/>
      <dgm:spPr/>
      <dgm:t>
        <a:bodyPr/>
        <a:lstStyle/>
        <a:p>
          <a:endParaRPr lang="en-US"/>
        </a:p>
      </dgm:t>
    </dgm:pt>
    <dgm:pt modelId="{0207A96F-0068-F343-B7B6-D136F2BFFA58}" type="sibTrans" cxnId="{3668107A-57AE-5849-831B-26F2F19251D4}">
      <dgm:prSet/>
      <dgm:spPr/>
      <dgm:t>
        <a:bodyPr/>
        <a:lstStyle/>
        <a:p>
          <a:endParaRPr lang="en-US"/>
        </a:p>
      </dgm:t>
    </dgm:pt>
    <dgm:pt modelId="{14194B69-78E2-2C4E-8E7E-40C492125DD5}">
      <dgm:prSet phldrT="[Text]" custT="1"/>
      <dgm:spPr/>
      <dgm:t>
        <a:bodyPr/>
        <a:lstStyle/>
        <a:p>
          <a:r>
            <a:rPr lang="en-US" sz="1400" dirty="0">
              <a:latin typeface="Calibri" panose="020F0502020204030204" pitchFamily="34" charset="0"/>
              <a:cs typeface="Calibri" panose="020F0502020204030204" pitchFamily="34" charset="0"/>
            </a:rPr>
            <a:t>Recommendation 4: Falls Commission Statutory  Changes</a:t>
          </a:r>
        </a:p>
      </dgm:t>
    </dgm:pt>
    <dgm:pt modelId="{624E80E6-D2DA-854D-BF98-BF45D6532CD8}" type="parTrans" cxnId="{862C0630-3348-BE4F-8F06-FCF862327314}">
      <dgm:prSet/>
      <dgm:spPr/>
      <dgm:t>
        <a:bodyPr/>
        <a:lstStyle/>
        <a:p>
          <a:endParaRPr lang="en-US"/>
        </a:p>
      </dgm:t>
    </dgm:pt>
    <dgm:pt modelId="{3A61453C-A128-314A-B928-C9FF2E09B5B2}" type="sibTrans" cxnId="{862C0630-3348-BE4F-8F06-FCF862327314}">
      <dgm:prSet/>
      <dgm:spPr/>
      <dgm:t>
        <a:bodyPr/>
        <a:lstStyle/>
        <a:p>
          <a:endParaRPr lang="en-US"/>
        </a:p>
      </dgm:t>
    </dgm:pt>
    <dgm:pt modelId="{34D80255-FB03-7340-98C7-FE627D36B52F}">
      <dgm:prSet phldrT="[Text]" custT="1"/>
      <dgm:spPr/>
      <dgm:t>
        <a:bodyPr/>
        <a:lstStyle/>
        <a:p>
          <a:r>
            <a:rPr lang="en-US" sz="1400" dirty="0">
              <a:latin typeface="Calibri" panose="020F0502020204030204" pitchFamily="34" charset="0"/>
              <a:cs typeface="Calibri" panose="020F0502020204030204" pitchFamily="34" charset="0"/>
            </a:rPr>
            <a:t>Incorporate the appointment of additional commission members with the expertise of vision, falls research, healthcare coverage and payment, and the built environment</a:t>
          </a:r>
        </a:p>
      </dgm:t>
    </dgm:pt>
    <dgm:pt modelId="{3BAAE2A5-B69C-534C-9C1A-8E5A69D0009C}" type="parTrans" cxnId="{AC680D2C-6164-6641-B95B-7CBFA7132970}">
      <dgm:prSet/>
      <dgm:spPr/>
      <dgm:t>
        <a:bodyPr/>
        <a:lstStyle/>
        <a:p>
          <a:endParaRPr lang="en-US"/>
        </a:p>
      </dgm:t>
    </dgm:pt>
    <dgm:pt modelId="{C3698F75-985B-354E-BB61-CD4354C236C5}" type="sibTrans" cxnId="{AC680D2C-6164-6641-B95B-7CBFA7132970}">
      <dgm:prSet/>
      <dgm:spPr/>
      <dgm:t>
        <a:bodyPr/>
        <a:lstStyle/>
        <a:p>
          <a:endParaRPr lang="en-US"/>
        </a:p>
      </dgm:t>
    </dgm:pt>
    <dgm:pt modelId="{CA0D5170-D04E-3849-8C94-35EE275A1FE6}">
      <dgm:prSet custT="1"/>
      <dgm:spPr/>
      <dgm:t>
        <a:bodyPr/>
        <a:lstStyle/>
        <a:p>
          <a:r>
            <a:rPr lang="en-US" sz="1400" dirty="0">
              <a:latin typeface="Calibri" panose="020F0502020204030204" pitchFamily="34" charset="0"/>
              <a:cs typeface="Calibri" panose="020F0502020204030204" pitchFamily="34" charset="0"/>
            </a:rPr>
            <a:t>Any given system should meet specific criteria that accounts for quality, sustainability, fidelity and accessibility statewide</a:t>
          </a:r>
        </a:p>
      </dgm:t>
    </dgm:pt>
    <dgm:pt modelId="{E3AFB495-0BB3-0F4F-98FD-F193D485F74D}" type="parTrans" cxnId="{B17C4850-EEF4-8447-855A-25DBAD744AA7}">
      <dgm:prSet/>
      <dgm:spPr/>
      <dgm:t>
        <a:bodyPr/>
        <a:lstStyle/>
        <a:p>
          <a:endParaRPr lang="en-US"/>
        </a:p>
      </dgm:t>
    </dgm:pt>
    <dgm:pt modelId="{E6622786-6699-0148-9793-6DDE09B7734C}" type="sibTrans" cxnId="{B17C4850-EEF4-8447-855A-25DBAD744AA7}">
      <dgm:prSet/>
      <dgm:spPr/>
      <dgm:t>
        <a:bodyPr/>
        <a:lstStyle/>
        <a:p>
          <a:endParaRPr lang="en-US"/>
        </a:p>
      </dgm:t>
    </dgm:pt>
    <dgm:pt modelId="{BEE80CE2-ECD6-7343-89D9-607BA4BB9120}">
      <dgm:prSet custT="1"/>
      <dgm:spPr/>
      <dgm:t>
        <a:bodyPr/>
        <a:lstStyle/>
        <a:p>
          <a:r>
            <a:rPr lang="en-US" sz="1400" dirty="0">
              <a:latin typeface="Calibri" panose="020F0502020204030204" pitchFamily="34" charset="0"/>
              <a:cs typeface="Calibri" panose="020F0502020204030204" pitchFamily="34" charset="0"/>
            </a:rPr>
            <a:t>Incorporate the revise scope of reporting to the legislature to include annual activities updates, and a full report every two years</a:t>
          </a:r>
        </a:p>
      </dgm:t>
    </dgm:pt>
    <dgm:pt modelId="{86C800FA-C709-E14D-B825-9A0999334E34}" type="sibTrans" cxnId="{782DCE77-D79F-DB46-AE8F-E79BF4A24167}">
      <dgm:prSet/>
      <dgm:spPr/>
      <dgm:t>
        <a:bodyPr/>
        <a:lstStyle/>
        <a:p>
          <a:endParaRPr lang="en-US"/>
        </a:p>
      </dgm:t>
    </dgm:pt>
    <dgm:pt modelId="{46FFCD7B-0246-884B-A5DE-A85EB5AC8DF3}" type="parTrans" cxnId="{782DCE77-D79F-DB46-AE8F-E79BF4A24167}">
      <dgm:prSet/>
      <dgm:spPr/>
      <dgm:t>
        <a:bodyPr/>
        <a:lstStyle/>
        <a:p>
          <a:endParaRPr lang="en-US"/>
        </a:p>
      </dgm:t>
    </dgm:pt>
    <dgm:pt modelId="{3B5B27B4-E14B-0D49-9374-E8EC2242C1FE}" type="pres">
      <dgm:prSet presAssocID="{3EF84194-515F-9E40-A46B-19FADA3E7555}" presName="Name0" presStyleCnt="0">
        <dgm:presLayoutVars>
          <dgm:dir/>
          <dgm:animLvl val="lvl"/>
          <dgm:resizeHandles val="exact"/>
        </dgm:presLayoutVars>
      </dgm:prSet>
      <dgm:spPr/>
    </dgm:pt>
    <dgm:pt modelId="{736935E9-88D2-A346-B101-092009778445}" type="pres">
      <dgm:prSet presAssocID="{07A78F39-A1B5-5843-B947-3BD690BF6F45}" presName="linNode" presStyleCnt="0"/>
      <dgm:spPr/>
    </dgm:pt>
    <dgm:pt modelId="{FF90AC61-BCFA-8046-B211-A7E094E4B566}" type="pres">
      <dgm:prSet presAssocID="{07A78F39-A1B5-5843-B947-3BD690BF6F45}" presName="parentText" presStyleLbl="node1" presStyleIdx="0" presStyleCnt="4" custScaleX="85359" custScaleY="68958">
        <dgm:presLayoutVars>
          <dgm:chMax val="1"/>
          <dgm:bulletEnabled val="1"/>
        </dgm:presLayoutVars>
      </dgm:prSet>
      <dgm:spPr/>
    </dgm:pt>
    <dgm:pt modelId="{62A66BA8-A355-804B-B830-57A23EB01468}" type="pres">
      <dgm:prSet presAssocID="{07A78F39-A1B5-5843-B947-3BD690BF6F45}" presName="descendantText" presStyleLbl="alignAccFollowNode1" presStyleIdx="0" presStyleCnt="4" custAng="0" custScaleX="132757">
        <dgm:presLayoutVars>
          <dgm:bulletEnabled val="1"/>
        </dgm:presLayoutVars>
      </dgm:prSet>
      <dgm:spPr/>
    </dgm:pt>
    <dgm:pt modelId="{79BF56AC-3E20-5446-BF95-F1A9AE5A7690}" type="pres">
      <dgm:prSet presAssocID="{8FC00F71-54BF-A740-ABAF-2EF90994C840}" presName="sp" presStyleCnt="0"/>
      <dgm:spPr/>
    </dgm:pt>
    <dgm:pt modelId="{DBBCEF71-E727-5E4B-97C3-1BB4999D40D2}" type="pres">
      <dgm:prSet presAssocID="{AA545487-931E-1740-81FD-FEDFEBC97F67}" presName="linNode" presStyleCnt="0"/>
      <dgm:spPr/>
    </dgm:pt>
    <dgm:pt modelId="{F0D2190C-8C51-DE44-9F81-19994730F0B5}" type="pres">
      <dgm:prSet presAssocID="{AA545487-931E-1740-81FD-FEDFEBC97F67}" presName="parentText" presStyleLbl="node1" presStyleIdx="1" presStyleCnt="4" custScaleX="85359" custScaleY="68958">
        <dgm:presLayoutVars>
          <dgm:chMax val="1"/>
          <dgm:bulletEnabled val="1"/>
        </dgm:presLayoutVars>
      </dgm:prSet>
      <dgm:spPr/>
    </dgm:pt>
    <dgm:pt modelId="{0C901CFE-9DA6-0A40-B33C-AC8E2BF931AF}" type="pres">
      <dgm:prSet presAssocID="{AA545487-931E-1740-81FD-FEDFEBC97F67}" presName="descendantText" presStyleLbl="alignAccFollowNode1" presStyleIdx="1" presStyleCnt="4" custAng="0" custScaleX="132757">
        <dgm:presLayoutVars>
          <dgm:bulletEnabled val="1"/>
        </dgm:presLayoutVars>
      </dgm:prSet>
      <dgm:spPr/>
    </dgm:pt>
    <dgm:pt modelId="{9B72F021-1704-5041-9EC8-01D0801B1375}" type="pres">
      <dgm:prSet presAssocID="{3DF12C81-5EA4-B540-9A41-DC01098E5E14}" presName="sp" presStyleCnt="0"/>
      <dgm:spPr/>
    </dgm:pt>
    <dgm:pt modelId="{76345924-DEF6-DF46-AE69-C873A4C98C58}" type="pres">
      <dgm:prSet presAssocID="{8C592EF1-4A88-A84A-9CB2-4F3357A5C93C}" presName="linNode" presStyleCnt="0"/>
      <dgm:spPr/>
    </dgm:pt>
    <dgm:pt modelId="{970D21F2-3E0C-354E-987F-A32413243CB2}" type="pres">
      <dgm:prSet presAssocID="{8C592EF1-4A88-A84A-9CB2-4F3357A5C93C}" presName="parentText" presStyleLbl="node1" presStyleIdx="2" presStyleCnt="4" custScaleX="85359" custScaleY="68958">
        <dgm:presLayoutVars>
          <dgm:chMax val="1"/>
          <dgm:bulletEnabled val="1"/>
        </dgm:presLayoutVars>
      </dgm:prSet>
      <dgm:spPr/>
    </dgm:pt>
    <dgm:pt modelId="{45700B99-B99B-C748-A2C2-447EDB7DDB76}" type="pres">
      <dgm:prSet presAssocID="{8C592EF1-4A88-A84A-9CB2-4F3357A5C93C}" presName="descendantText" presStyleLbl="alignAccFollowNode1" presStyleIdx="2" presStyleCnt="4" custAng="0" custScaleX="132757">
        <dgm:presLayoutVars>
          <dgm:bulletEnabled val="1"/>
        </dgm:presLayoutVars>
      </dgm:prSet>
      <dgm:spPr/>
    </dgm:pt>
    <dgm:pt modelId="{4D7F7D05-02DF-1C48-92EE-805FD1D869A4}" type="pres">
      <dgm:prSet presAssocID="{6E696787-9540-0A45-815E-4F29A324C78B}" presName="sp" presStyleCnt="0"/>
      <dgm:spPr/>
    </dgm:pt>
    <dgm:pt modelId="{D6012CFB-764A-5D40-96F8-2B3D45B0B048}" type="pres">
      <dgm:prSet presAssocID="{14194B69-78E2-2C4E-8E7E-40C492125DD5}" presName="linNode" presStyleCnt="0"/>
      <dgm:spPr/>
    </dgm:pt>
    <dgm:pt modelId="{C3E46679-342E-4B4A-9BA9-6C668C2F2701}" type="pres">
      <dgm:prSet presAssocID="{14194B69-78E2-2C4E-8E7E-40C492125DD5}" presName="parentText" presStyleLbl="node1" presStyleIdx="3" presStyleCnt="4" custScaleX="85359" custScaleY="68958">
        <dgm:presLayoutVars>
          <dgm:chMax val="1"/>
          <dgm:bulletEnabled val="1"/>
        </dgm:presLayoutVars>
      </dgm:prSet>
      <dgm:spPr/>
    </dgm:pt>
    <dgm:pt modelId="{9A0225FC-799A-BF4F-BEFB-02CE85678936}" type="pres">
      <dgm:prSet presAssocID="{14194B69-78E2-2C4E-8E7E-40C492125DD5}" presName="descendantText" presStyleLbl="alignAccFollowNode1" presStyleIdx="3" presStyleCnt="4" custAng="0" custScaleX="132757">
        <dgm:presLayoutVars>
          <dgm:bulletEnabled val="1"/>
        </dgm:presLayoutVars>
      </dgm:prSet>
      <dgm:spPr/>
    </dgm:pt>
  </dgm:ptLst>
  <dgm:cxnLst>
    <dgm:cxn modelId="{288B6801-9CCF-364C-B2D4-EFC478F18CEF}" type="presOf" srcId="{04D01D15-97EF-C040-9458-EDB6E21AB71C}" destId="{62A66BA8-A355-804B-B830-57A23EB01468}" srcOrd="0" destOrd="0" presId="urn:microsoft.com/office/officeart/2005/8/layout/vList5"/>
    <dgm:cxn modelId="{1F436A03-1C39-B842-9E8B-CDDEBC43BBD0}" type="presOf" srcId="{5C1B5441-173E-AA4D-AD46-B9C30FE2E450}" destId="{45700B99-B99B-C748-A2C2-447EDB7DDB76}" srcOrd="0" destOrd="0" presId="urn:microsoft.com/office/officeart/2005/8/layout/vList5"/>
    <dgm:cxn modelId="{AC2E5208-D433-FA4C-84B0-019B2DCF67E2}" type="presOf" srcId="{BEE80CE2-ECD6-7343-89D9-607BA4BB9120}" destId="{9A0225FC-799A-BF4F-BEFB-02CE85678936}" srcOrd="0" destOrd="1" presId="urn:microsoft.com/office/officeart/2005/8/layout/vList5"/>
    <dgm:cxn modelId="{07B58213-4E2F-A94D-9DA2-56FE393BCE3E}" srcId="{07A78F39-A1B5-5843-B947-3BD690BF6F45}" destId="{04D01D15-97EF-C040-9458-EDB6E21AB71C}" srcOrd="0" destOrd="0" parTransId="{2F5B7A67-9803-CC4D-88C4-AB266ED75664}" sibTransId="{92515296-A11D-3F4B-A9F2-D7F7ACA5C940}"/>
    <dgm:cxn modelId="{AC680D2C-6164-6641-B95B-7CBFA7132970}" srcId="{14194B69-78E2-2C4E-8E7E-40C492125DD5}" destId="{34D80255-FB03-7340-98C7-FE627D36B52F}" srcOrd="0" destOrd="0" parTransId="{3BAAE2A5-B69C-534C-9C1A-8E5A69D0009C}" sibTransId="{C3698F75-985B-354E-BB61-CD4354C236C5}"/>
    <dgm:cxn modelId="{862C0630-3348-BE4F-8F06-FCF862327314}" srcId="{3EF84194-515F-9E40-A46B-19FADA3E7555}" destId="{14194B69-78E2-2C4E-8E7E-40C492125DD5}" srcOrd="3" destOrd="0" parTransId="{624E80E6-D2DA-854D-BF98-BF45D6532CD8}" sibTransId="{3A61453C-A128-314A-B928-C9FF2E09B5B2}"/>
    <dgm:cxn modelId="{2511B036-EBE0-4C4B-BEF5-99051DDA3892}" type="presOf" srcId="{07A78F39-A1B5-5843-B947-3BD690BF6F45}" destId="{FF90AC61-BCFA-8046-B211-A7E094E4B566}" srcOrd="0" destOrd="0" presId="urn:microsoft.com/office/officeart/2005/8/layout/vList5"/>
    <dgm:cxn modelId="{3170D746-BEF5-CB4B-856F-59DB03FFDB84}" type="presOf" srcId="{8C592EF1-4A88-A84A-9CB2-4F3357A5C93C}" destId="{970D21F2-3E0C-354E-987F-A32413243CB2}" srcOrd="0" destOrd="0" presId="urn:microsoft.com/office/officeart/2005/8/layout/vList5"/>
    <dgm:cxn modelId="{4227216A-4863-9940-9516-D84B413A8308}" type="presOf" srcId="{CA0D5170-D04E-3849-8C94-35EE275A1FE6}" destId="{0C901CFE-9DA6-0A40-B33C-AC8E2BF931AF}" srcOrd="0" destOrd="1" presId="urn:microsoft.com/office/officeart/2005/8/layout/vList5"/>
    <dgm:cxn modelId="{B9233350-24AD-0C4A-A120-7C225AEC6151}" srcId="{3EF84194-515F-9E40-A46B-19FADA3E7555}" destId="{8C592EF1-4A88-A84A-9CB2-4F3357A5C93C}" srcOrd="2" destOrd="0" parTransId="{107F54FD-B76A-0E4D-B905-507C1D1DEA24}" sibTransId="{6E696787-9540-0A45-815E-4F29A324C78B}"/>
    <dgm:cxn modelId="{B17C4850-EEF4-8447-855A-25DBAD744AA7}" srcId="{AA545487-931E-1740-81FD-FEDFEBC97F67}" destId="{CA0D5170-D04E-3849-8C94-35EE275A1FE6}" srcOrd="1" destOrd="0" parTransId="{E3AFB495-0BB3-0F4F-98FD-F193D485F74D}" sibTransId="{E6622786-6699-0148-9793-6DDE09B7734C}"/>
    <dgm:cxn modelId="{0517D952-9998-CC4D-9D86-813E9C6BCFA6}" type="presOf" srcId="{DF8BBB37-34C9-5C41-AD27-B9BBC23DCEBC}" destId="{0C901CFE-9DA6-0A40-B33C-AC8E2BF931AF}" srcOrd="0" destOrd="0" presId="urn:microsoft.com/office/officeart/2005/8/layout/vList5"/>
    <dgm:cxn modelId="{782DCE77-D79F-DB46-AE8F-E79BF4A24167}" srcId="{14194B69-78E2-2C4E-8E7E-40C492125DD5}" destId="{BEE80CE2-ECD6-7343-89D9-607BA4BB9120}" srcOrd="1" destOrd="0" parTransId="{46FFCD7B-0246-884B-A5DE-A85EB5AC8DF3}" sibTransId="{86C800FA-C709-E14D-B825-9A0999334E34}"/>
    <dgm:cxn modelId="{3668107A-57AE-5849-831B-26F2F19251D4}" srcId="{8C592EF1-4A88-A84A-9CB2-4F3357A5C93C}" destId="{5C1B5441-173E-AA4D-AD46-B9C30FE2E450}" srcOrd="0" destOrd="0" parTransId="{CA284685-F6C0-B347-9164-46A706DB7E1C}" sibTransId="{0207A96F-0068-F343-B7B6-D136F2BFFA58}"/>
    <dgm:cxn modelId="{697DC885-92FB-104B-B863-3FD147A96723}" type="presOf" srcId="{34D80255-FB03-7340-98C7-FE627D36B52F}" destId="{9A0225FC-799A-BF4F-BEFB-02CE85678936}" srcOrd="0" destOrd="0" presId="urn:microsoft.com/office/officeart/2005/8/layout/vList5"/>
    <dgm:cxn modelId="{471A9286-A5BA-E54C-9B92-A2276125F7FC}" srcId="{3EF84194-515F-9E40-A46B-19FADA3E7555}" destId="{07A78F39-A1B5-5843-B947-3BD690BF6F45}" srcOrd="0" destOrd="0" parTransId="{E61E5CA3-208E-874E-8074-1D477575C3B7}" sibTransId="{8FC00F71-54BF-A740-ABAF-2EF90994C840}"/>
    <dgm:cxn modelId="{297A1594-83B8-644E-90DD-C4D327C45825}" srcId="{AA545487-931E-1740-81FD-FEDFEBC97F67}" destId="{DF8BBB37-34C9-5C41-AD27-B9BBC23DCEBC}" srcOrd="0" destOrd="0" parTransId="{52DE6430-7376-5A4A-9A8C-167B14EFFC05}" sibTransId="{5E4F8881-3DF2-684F-82B1-88166362CDC1}"/>
    <dgm:cxn modelId="{152CF3A1-6938-7D4F-A7A6-B0C56EC3B9C7}" type="presOf" srcId="{3EF84194-515F-9E40-A46B-19FADA3E7555}" destId="{3B5B27B4-E14B-0D49-9374-E8EC2242C1FE}" srcOrd="0" destOrd="0" presId="urn:microsoft.com/office/officeart/2005/8/layout/vList5"/>
    <dgm:cxn modelId="{6D900BAC-2A28-AE49-97D3-16A14B595E37}" type="presOf" srcId="{14194B69-78E2-2C4E-8E7E-40C492125DD5}" destId="{C3E46679-342E-4B4A-9BA9-6C668C2F2701}" srcOrd="0" destOrd="0" presId="urn:microsoft.com/office/officeart/2005/8/layout/vList5"/>
    <dgm:cxn modelId="{912941BB-C42C-6F4D-8D9B-4E9924B4F19D}" type="presOf" srcId="{AA545487-931E-1740-81FD-FEDFEBC97F67}" destId="{F0D2190C-8C51-DE44-9F81-19994730F0B5}" srcOrd="0" destOrd="0" presId="urn:microsoft.com/office/officeart/2005/8/layout/vList5"/>
    <dgm:cxn modelId="{838A3DDD-10C5-8245-9158-C91D1808EC75}" srcId="{3EF84194-515F-9E40-A46B-19FADA3E7555}" destId="{AA545487-931E-1740-81FD-FEDFEBC97F67}" srcOrd="1" destOrd="0" parTransId="{591BE622-AC47-754F-B977-D84B8623882B}" sibTransId="{3DF12C81-5EA4-B540-9A41-DC01098E5E14}"/>
    <dgm:cxn modelId="{524AF210-F763-D645-A7A4-1CB8B8DC8D9E}" type="presParOf" srcId="{3B5B27B4-E14B-0D49-9374-E8EC2242C1FE}" destId="{736935E9-88D2-A346-B101-092009778445}" srcOrd="0" destOrd="0" presId="urn:microsoft.com/office/officeart/2005/8/layout/vList5"/>
    <dgm:cxn modelId="{DE127DA0-B6DE-714E-8973-CB6302F7EC9F}" type="presParOf" srcId="{736935E9-88D2-A346-B101-092009778445}" destId="{FF90AC61-BCFA-8046-B211-A7E094E4B566}" srcOrd="0" destOrd="0" presId="urn:microsoft.com/office/officeart/2005/8/layout/vList5"/>
    <dgm:cxn modelId="{11146A89-3BE0-7449-A58F-009A15DCB500}" type="presParOf" srcId="{736935E9-88D2-A346-B101-092009778445}" destId="{62A66BA8-A355-804B-B830-57A23EB01468}" srcOrd="1" destOrd="0" presId="urn:microsoft.com/office/officeart/2005/8/layout/vList5"/>
    <dgm:cxn modelId="{67842E4D-7871-8448-9203-D797256C9843}" type="presParOf" srcId="{3B5B27B4-E14B-0D49-9374-E8EC2242C1FE}" destId="{79BF56AC-3E20-5446-BF95-F1A9AE5A7690}" srcOrd="1" destOrd="0" presId="urn:microsoft.com/office/officeart/2005/8/layout/vList5"/>
    <dgm:cxn modelId="{2BD2C5CF-3DCF-F047-909F-A484554F3E7E}" type="presParOf" srcId="{3B5B27B4-E14B-0D49-9374-E8EC2242C1FE}" destId="{DBBCEF71-E727-5E4B-97C3-1BB4999D40D2}" srcOrd="2" destOrd="0" presId="urn:microsoft.com/office/officeart/2005/8/layout/vList5"/>
    <dgm:cxn modelId="{8B15A472-AFA6-BD4A-95E0-BC3DEB327F62}" type="presParOf" srcId="{DBBCEF71-E727-5E4B-97C3-1BB4999D40D2}" destId="{F0D2190C-8C51-DE44-9F81-19994730F0B5}" srcOrd="0" destOrd="0" presId="urn:microsoft.com/office/officeart/2005/8/layout/vList5"/>
    <dgm:cxn modelId="{89557BA2-F35F-F04E-9C47-0A5F500243F3}" type="presParOf" srcId="{DBBCEF71-E727-5E4B-97C3-1BB4999D40D2}" destId="{0C901CFE-9DA6-0A40-B33C-AC8E2BF931AF}" srcOrd="1" destOrd="0" presId="urn:microsoft.com/office/officeart/2005/8/layout/vList5"/>
    <dgm:cxn modelId="{C8F87377-363D-C54B-AE2C-0B4AB99566F7}" type="presParOf" srcId="{3B5B27B4-E14B-0D49-9374-E8EC2242C1FE}" destId="{9B72F021-1704-5041-9EC8-01D0801B1375}" srcOrd="3" destOrd="0" presId="urn:microsoft.com/office/officeart/2005/8/layout/vList5"/>
    <dgm:cxn modelId="{7A4AAD49-2E59-7A44-AF42-7992A8A4BE6E}" type="presParOf" srcId="{3B5B27B4-E14B-0D49-9374-E8EC2242C1FE}" destId="{76345924-DEF6-DF46-AE69-C873A4C98C58}" srcOrd="4" destOrd="0" presId="urn:microsoft.com/office/officeart/2005/8/layout/vList5"/>
    <dgm:cxn modelId="{EE59B427-7EB7-304A-A385-068968DF5FD6}" type="presParOf" srcId="{76345924-DEF6-DF46-AE69-C873A4C98C58}" destId="{970D21F2-3E0C-354E-987F-A32413243CB2}" srcOrd="0" destOrd="0" presId="urn:microsoft.com/office/officeart/2005/8/layout/vList5"/>
    <dgm:cxn modelId="{01566D25-14B2-5D44-B6DC-D5E47FFFD90A}" type="presParOf" srcId="{76345924-DEF6-DF46-AE69-C873A4C98C58}" destId="{45700B99-B99B-C748-A2C2-447EDB7DDB76}" srcOrd="1" destOrd="0" presId="urn:microsoft.com/office/officeart/2005/8/layout/vList5"/>
    <dgm:cxn modelId="{16FAF452-8AB6-074E-9B37-532062463121}" type="presParOf" srcId="{3B5B27B4-E14B-0D49-9374-E8EC2242C1FE}" destId="{4D7F7D05-02DF-1C48-92EE-805FD1D869A4}" srcOrd="5" destOrd="0" presId="urn:microsoft.com/office/officeart/2005/8/layout/vList5"/>
    <dgm:cxn modelId="{99D96DA5-E8BF-3A44-95E3-C12783AB26C4}" type="presParOf" srcId="{3B5B27B4-E14B-0D49-9374-E8EC2242C1FE}" destId="{D6012CFB-764A-5D40-96F8-2B3D45B0B048}" srcOrd="6" destOrd="0" presId="urn:microsoft.com/office/officeart/2005/8/layout/vList5"/>
    <dgm:cxn modelId="{5196C6C4-1A9A-5A4A-B965-FDDD7E64BBF0}" type="presParOf" srcId="{D6012CFB-764A-5D40-96F8-2B3D45B0B048}" destId="{C3E46679-342E-4B4A-9BA9-6C668C2F2701}" srcOrd="0" destOrd="0" presId="urn:microsoft.com/office/officeart/2005/8/layout/vList5"/>
    <dgm:cxn modelId="{D9079D41-0A1E-B443-AFA8-158E3D376366}" type="presParOf" srcId="{D6012CFB-764A-5D40-96F8-2B3D45B0B048}" destId="{9A0225FC-799A-BF4F-BEFB-02CE8567893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F84194-515F-9E40-A46B-19FADA3E755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7A78F39-A1B5-5843-B947-3BD690BF6F45}">
      <dgm:prSet phldrT="[Text]" custT="1"/>
      <dgm:spPr/>
      <dgm:t>
        <a:bodyPr/>
        <a:lstStyle/>
        <a:p>
          <a:r>
            <a:rPr lang="en-US" sz="2200" dirty="0">
              <a:latin typeface="Calibri" panose="020F0502020204030204" pitchFamily="34" charset="0"/>
              <a:cs typeface="Calibri" panose="020F0502020204030204" pitchFamily="34" charset="0"/>
            </a:rPr>
            <a:t>Recommendation 1:</a:t>
          </a:r>
        </a:p>
      </dgm:t>
    </dgm:pt>
    <dgm:pt modelId="{E61E5CA3-208E-874E-8074-1D477575C3B7}" type="parTrans" cxnId="{471A9286-A5BA-E54C-9B92-A2276125F7FC}">
      <dgm:prSet/>
      <dgm:spPr/>
      <dgm:t>
        <a:bodyPr/>
        <a:lstStyle/>
        <a:p>
          <a:endParaRPr lang="en-US"/>
        </a:p>
      </dgm:t>
    </dgm:pt>
    <dgm:pt modelId="{8FC00F71-54BF-A740-ABAF-2EF90994C840}" type="sibTrans" cxnId="{471A9286-A5BA-E54C-9B92-A2276125F7FC}">
      <dgm:prSet/>
      <dgm:spPr/>
      <dgm:t>
        <a:bodyPr/>
        <a:lstStyle/>
        <a:p>
          <a:endParaRPr lang="en-US"/>
        </a:p>
      </dgm:t>
    </dgm:pt>
    <dgm:pt modelId="{04D01D15-97EF-C040-9458-EDB6E21AB71C}">
      <dgm:prSet phldrT="[Text]" custT="1"/>
      <dgm:spPr/>
      <dgm:t>
        <a:bodyPr/>
        <a:lstStyle/>
        <a:p>
          <a:pPr>
            <a:buFont typeface="Arial" panose="020B0604020202020204" pitchFamily="34" charset="0"/>
            <a:buChar char="•"/>
          </a:pPr>
          <a:r>
            <a:rPr lang="en-US" sz="1800" dirty="0">
              <a:latin typeface="Calibri" panose="020F0502020204030204" pitchFamily="34" charset="0"/>
              <a:cs typeface="Calibri" panose="020F0502020204030204" pitchFamily="34" charset="0"/>
            </a:rPr>
            <a:t>As part of standard practice, PCPs (or a member of their medical team) should use the CDC STEADI toolkit to screen for falls and conduct falls risk assessments at least annually with older adult patients. </a:t>
          </a:r>
        </a:p>
      </dgm:t>
    </dgm:pt>
    <dgm:pt modelId="{2F5B7A67-9803-CC4D-88C4-AB266ED75664}" type="parTrans" cxnId="{07B58213-4E2F-A94D-9DA2-56FE393BCE3E}">
      <dgm:prSet/>
      <dgm:spPr/>
      <dgm:t>
        <a:bodyPr/>
        <a:lstStyle/>
        <a:p>
          <a:endParaRPr lang="en-US"/>
        </a:p>
      </dgm:t>
    </dgm:pt>
    <dgm:pt modelId="{92515296-A11D-3F4B-A9F2-D7F7ACA5C940}" type="sibTrans" cxnId="{07B58213-4E2F-A94D-9DA2-56FE393BCE3E}">
      <dgm:prSet/>
      <dgm:spPr/>
      <dgm:t>
        <a:bodyPr/>
        <a:lstStyle/>
        <a:p>
          <a:endParaRPr lang="en-US"/>
        </a:p>
      </dgm:t>
    </dgm:pt>
    <dgm:pt modelId="{AA545487-931E-1740-81FD-FEDFEBC97F67}">
      <dgm:prSet phldrT="[Text]" custT="1"/>
      <dgm:spPr/>
      <dgm:t>
        <a:bodyPr/>
        <a:lstStyle/>
        <a:p>
          <a:r>
            <a:rPr lang="en-US" sz="2200" dirty="0">
              <a:latin typeface="Calibri" panose="020F0502020204030204" pitchFamily="34" charset="0"/>
              <a:cs typeface="Calibri" panose="020F0502020204030204" pitchFamily="34" charset="0"/>
            </a:rPr>
            <a:t>Recommendation 2:</a:t>
          </a:r>
          <a:endParaRPr lang="en-US" sz="2200" dirty="0"/>
        </a:p>
      </dgm:t>
    </dgm:pt>
    <dgm:pt modelId="{591BE622-AC47-754F-B977-D84B8623882B}" type="parTrans" cxnId="{838A3DDD-10C5-8245-9158-C91D1808EC75}">
      <dgm:prSet/>
      <dgm:spPr/>
      <dgm:t>
        <a:bodyPr/>
        <a:lstStyle/>
        <a:p>
          <a:endParaRPr lang="en-US"/>
        </a:p>
      </dgm:t>
    </dgm:pt>
    <dgm:pt modelId="{3DF12C81-5EA4-B540-9A41-DC01098E5E14}" type="sibTrans" cxnId="{838A3DDD-10C5-8245-9158-C91D1808EC75}">
      <dgm:prSet/>
      <dgm:spPr/>
      <dgm:t>
        <a:bodyPr/>
        <a:lstStyle/>
        <a:p>
          <a:endParaRPr lang="en-US"/>
        </a:p>
      </dgm:t>
    </dgm:pt>
    <dgm:pt modelId="{DF8BBB37-34C9-5C41-AD27-B9BBC23DCEBC}">
      <dgm:prSet phldrT="[Text]" custT="1"/>
      <dgm:spPr/>
      <dgm:t>
        <a:bodyPr/>
        <a:lstStyle/>
        <a:p>
          <a:r>
            <a:rPr lang="en-US" sz="1800" dirty="0">
              <a:latin typeface="Calibri" panose="020F0502020204030204" pitchFamily="34" charset="0"/>
              <a:cs typeface="Calibri" panose="020F0502020204030204" pitchFamily="34" charset="0"/>
            </a:rPr>
            <a:t>PCPs (or a member of their medical team) who have older adult patients should increase their knowledge and familiarity with the elder service delivery network and community-based interventions that help older adults prevent falls. </a:t>
          </a:r>
        </a:p>
      </dgm:t>
    </dgm:pt>
    <dgm:pt modelId="{52DE6430-7376-5A4A-9A8C-167B14EFFC05}" type="parTrans" cxnId="{297A1594-83B8-644E-90DD-C4D327C45825}">
      <dgm:prSet/>
      <dgm:spPr/>
      <dgm:t>
        <a:bodyPr/>
        <a:lstStyle/>
        <a:p>
          <a:endParaRPr lang="en-US"/>
        </a:p>
      </dgm:t>
    </dgm:pt>
    <dgm:pt modelId="{5E4F8881-3DF2-684F-82B1-88166362CDC1}" type="sibTrans" cxnId="{297A1594-83B8-644E-90DD-C4D327C45825}">
      <dgm:prSet/>
      <dgm:spPr/>
      <dgm:t>
        <a:bodyPr/>
        <a:lstStyle/>
        <a:p>
          <a:endParaRPr lang="en-US"/>
        </a:p>
      </dgm:t>
    </dgm:pt>
    <dgm:pt modelId="{8C592EF1-4A88-A84A-9CB2-4F3357A5C93C}">
      <dgm:prSet phldrT="[Text]" custT="1"/>
      <dgm:spPr/>
      <dgm:t>
        <a:bodyPr/>
        <a:lstStyle/>
        <a:p>
          <a:r>
            <a:rPr lang="en-US" sz="2200" dirty="0">
              <a:latin typeface="Calibri" panose="020F0502020204030204" pitchFamily="34" charset="0"/>
              <a:cs typeface="Calibri" panose="020F0502020204030204" pitchFamily="34" charset="0"/>
            </a:rPr>
            <a:t>Recommendation 3:</a:t>
          </a:r>
          <a:endParaRPr lang="en-US" sz="2200" dirty="0"/>
        </a:p>
      </dgm:t>
    </dgm:pt>
    <dgm:pt modelId="{107F54FD-B76A-0E4D-B905-507C1D1DEA24}" type="parTrans" cxnId="{B9233350-24AD-0C4A-A120-7C225AEC6151}">
      <dgm:prSet/>
      <dgm:spPr/>
      <dgm:t>
        <a:bodyPr/>
        <a:lstStyle/>
        <a:p>
          <a:endParaRPr lang="en-US"/>
        </a:p>
      </dgm:t>
    </dgm:pt>
    <dgm:pt modelId="{6E696787-9540-0A45-815E-4F29A324C78B}" type="sibTrans" cxnId="{B9233350-24AD-0C4A-A120-7C225AEC6151}">
      <dgm:prSet/>
      <dgm:spPr/>
      <dgm:t>
        <a:bodyPr/>
        <a:lstStyle/>
        <a:p>
          <a:endParaRPr lang="en-US"/>
        </a:p>
      </dgm:t>
    </dgm:pt>
    <dgm:pt modelId="{5C1B5441-173E-AA4D-AD46-B9C30FE2E450}">
      <dgm:prSet phldrT="[Text]" custT="1"/>
      <dgm:spPr/>
      <dgm:t>
        <a:bodyPr/>
        <a:lstStyle/>
        <a:p>
          <a:r>
            <a:rPr lang="en-US" sz="1800" dirty="0">
              <a:latin typeface="Calibri" panose="020F0502020204030204" pitchFamily="34" charset="0"/>
              <a:cs typeface="Calibri" panose="020F0502020204030204" pitchFamily="34" charset="0"/>
            </a:rPr>
            <a:t>As a routine best practice, PCPs (or a member of their medical team, including but not limited to OTs, PTs, etc.) should refer older adult patients who are identified as at risk for falls to community-based falls prevention programs and services.</a:t>
          </a:r>
        </a:p>
      </dgm:t>
    </dgm:pt>
    <dgm:pt modelId="{CA284685-F6C0-B347-9164-46A706DB7E1C}" type="parTrans" cxnId="{3668107A-57AE-5849-831B-26F2F19251D4}">
      <dgm:prSet/>
      <dgm:spPr/>
      <dgm:t>
        <a:bodyPr/>
        <a:lstStyle/>
        <a:p>
          <a:endParaRPr lang="en-US"/>
        </a:p>
      </dgm:t>
    </dgm:pt>
    <dgm:pt modelId="{0207A96F-0068-F343-B7B6-D136F2BFFA58}" type="sibTrans" cxnId="{3668107A-57AE-5849-831B-26F2F19251D4}">
      <dgm:prSet/>
      <dgm:spPr/>
      <dgm:t>
        <a:bodyPr/>
        <a:lstStyle/>
        <a:p>
          <a:endParaRPr lang="en-US"/>
        </a:p>
      </dgm:t>
    </dgm:pt>
    <dgm:pt modelId="{3B5B27B4-E14B-0D49-9374-E8EC2242C1FE}" type="pres">
      <dgm:prSet presAssocID="{3EF84194-515F-9E40-A46B-19FADA3E7555}" presName="Name0" presStyleCnt="0">
        <dgm:presLayoutVars>
          <dgm:dir/>
          <dgm:animLvl val="lvl"/>
          <dgm:resizeHandles val="exact"/>
        </dgm:presLayoutVars>
      </dgm:prSet>
      <dgm:spPr/>
    </dgm:pt>
    <dgm:pt modelId="{736935E9-88D2-A346-B101-092009778445}" type="pres">
      <dgm:prSet presAssocID="{07A78F39-A1B5-5843-B947-3BD690BF6F45}" presName="linNode" presStyleCnt="0"/>
      <dgm:spPr/>
    </dgm:pt>
    <dgm:pt modelId="{FF90AC61-BCFA-8046-B211-A7E094E4B566}" type="pres">
      <dgm:prSet presAssocID="{07A78F39-A1B5-5843-B947-3BD690BF6F45}" presName="parentText" presStyleLbl="node1" presStyleIdx="0" presStyleCnt="3" custScaleX="85359" custScaleY="68958">
        <dgm:presLayoutVars>
          <dgm:chMax val="1"/>
          <dgm:bulletEnabled val="1"/>
        </dgm:presLayoutVars>
      </dgm:prSet>
      <dgm:spPr/>
    </dgm:pt>
    <dgm:pt modelId="{62A66BA8-A355-804B-B830-57A23EB01468}" type="pres">
      <dgm:prSet presAssocID="{07A78F39-A1B5-5843-B947-3BD690BF6F45}" presName="descendantText" presStyleLbl="alignAccFollowNode1" presStyleIdx="0" presStyleCnt="3" custAng="0" custScaleX="132757">
        <dgm:presLayoutVars>
          <dgm:bulletEnabled val="1"/>
        </dgm:presLayoutVars>
      </dgm:prSet>
      <dgm:spPr/>
    </dgm:pt>
    <dgm:pt modelId="{79BF56AC-3E20-5446-BF95-F1A9AE5A7690}" type="pres">
      <dgm:prSet presAssocID="{8FC00F71-54BF-A740-ABAF-2EF90994C840}" presName="sp" presStyleCnt="0"/>
      <dgm:spPr/>
    </dgm:pt>
    <dgm:pt modelId="{DBBCEF71-E727-5E4B-97C3-1BB4999D40D2}" type="pres">
      <dgm:prSet presAssocID="{AA545487-931E-1740-81FD-FEDFEBC97F67}" presName="linNode" presStyleCnt="0"/>
      <dgm:spPr/>
    </dgm:pt>
    <dgm:pt modelId="{F0D2190C-8C51-DE44-9F81-19994730F0B5}" type="pres">
      <dgm:prSet presAssocID="{AA545487-931E-1740-81FD-FEDFEBC97F67}" presName="parentText" presStyleLbl="node1" presStyleIdx="1" presStyleCnt="3" custScaleX="85359" custScaleY="68958">
        <dgm:presLayoutVars>
          <dgm:chMax val="1"/>
          <dgm:bulletEnabled val="1"/>
        </dgm:presLayoutVars>
      </dgm:prSet>
      <dgm:spPr/>
    </dgm:pt>
    <dgm:pt modelId="{0C901CFE-9DA6-0A40-B33C-AC8E2BF931AF}" type="pres">
      <dgm:prSet presAssocID="{AA545487-931E-1740-81FD-FEDFEBC97F67}" presName="descendantText" presStyleLbl="alignAccFollowNode1" presStyleIdx="1" presStyleCnt="3" custAng="0" custScaleX="132757">
        <dgm:presLayoutVars>
          <dgm:bulletEnabled val="1"/>
        </dgm:presLayoutVars>
      </dgm:prSet>
      <dgm:spPr/>
    </dgm:pt>
    <dgm:pt modelId="{9B72F021-1704-5041-9EC8-01D0801B1375}" type="pres">
      <dgm:prSet presAssocID="{3DF12C81-5EA4-B540-9A41-DC01098E5E14}" presName="sp" presStyleCnt="0"/>
      <dgm:spPr/>
    </dgm:pt>
    <dgm:pt modelId="{76345924-DEF6-DF46-AE69-C873A4C98C58}" type="pres">
      <dgm:prSet presAssocID="{8C592EF1-4A88-A84A-9CB2-4F3357A5C93C}" presName="linNode" presStyleCnt="0"/>
      <dgm:spPr/>
    </dgm:pt>
    <dgm:pt modelId="{970D21F2-3E0C-354E-987F-A32413243CB2}" type="pres">
      <dgm:prSet presAssocID="{8C592EF1-4A88-A84A-9CB2-4F3357A5C93C}" presName="parentText" presStyleLbl="node1" presStyleIdx="2" presStyleCnt="3" custScaleX="85359" custScaleY="68958">
        <dgm:presLayoutVars>
          <dgm:chMax val="1"/>
          <dgm:bulletEnabled val="1"/>
        </dgm:presLayoutVars>
      </dgm:prSet>
      <dgm:spPr/>
    </dgm:pt>
    <dgm:pt modelId="{45700B99-B99B-C748-A2C2-447EDB7DDB76}" type="pres">
      <dgm:prSet presAssocID="{8C592EF1-4A88-A84A-9CB2-4F3357A5C93C}" presName="descendantText" presStyleLbl="alignAccFollowNode1" presStyleIdx="2" presStyleCnt="3" custAng="0" custScaleX="132757">
        <dgm:presLayoutVars>
          <dgm:bulletEnabled val="1"/>
        </dgm:presLayoutVars>
      </dgm:prSet>
      <dgm:spPr/>
    </dgm:pt>
  </dgm:ptLst>
  <dgm:cxnLst>
    <dgm:cxn modelId="{288B6801-9CCF-364C-B2D4-EFC478F18CEF}" type="presOf" srcId="{04D01D15-97EF-C040-9458-EDB6E21AB71C}" destId="{62A66BA8-A355-804B-B830-57A23EB01468}" srcOrd="0" destOrd="0" presId="urn:microsoft.com/office/officeart/2005/8/layout/vList5"/>
    <dgm:cxn modelId="{1F436A03-1C39-B842-9E8B-CDDEBC43BBD0}" type="presOf" srcId="{5C1B5441-173E-AA4D-AD46-B9C30FE2E450}" destId="{45700B99-B99B-C748-A2C2-447EDB7DDB76}" srcOrd="0" destOrd="0" presId="urn:microsoft.com/office/officeart/2005/8/layout/vList5"/>
    <dgm:cxn modelId="{07B58213-4E2F-A94D-9DA2-56FE393BCE3E}" srcId="{07A78F39-A1B5-5843-B947-3BD690BF6F45}" destId="{04D01D15-97EF-C040-9458-EDB6E21AB71C}" srcOrd="0" destOrd="0" parTransId="{2F5B7A67-9803-CC4D-88C4-AB266ED75664}" sibTransId="{92515296-A11D-3F4B-A9F2-D7F7ACA5C940}"/>
    <dgm:cxn modelId="{2511B036-EBE0-4C4B-BEF5-99051DDA3892}" type="presOf" srcId="{07A78F39-A1B5-5843-B947-3BD690BF6F45}" destId="{FF90AC61-BCFA-8046-B211-A7E094E4B566}" srcOrd="0" destOrd="0" presId="urn:microsoft.com/office/officeart/2005/8/layout/vList5"/>
    <dgm:cxn modelId="{3170D746-BEF5-CB4B-856F-59DB03FFDB84}" type="presOf" srcId="{8C592EF1-4A88-A84A-9CB2-4F3357A5C93C}" destId="{970D21F2-3E0C-354E-987F-A32413243CB2}" srcOrd="0" destOrd="0" presId="urn:microsoft.com/office/officeart/2005/8/layout/vList5"/>
    <dgm:cxn modelId="{B9233350-24AD-0C4A-A120-7C225AEC6151}" srcId="{3EF84194-515F-9E40-A46B-19FADA3E7555}" destId="{8C592EF1-4A88-A84A-9CB2-4F3357A5C93C}" srcOrd="2" destOrd="0" parTransId="{107F54FD-B76A-0E4D-B905-507C1D1DEA24}" sibTransId="{6E696787-9540-0A45-815E-4F29A324C78B}"/>
    <dgm:cxn modelId="{0517D952-9998-CC4D-9D86-813E9C6BCFA6}" type="presOf" srcId="{DF8BBB37-34C9-5C41-AD27-B9BBC23DCEBC}" destId="{0C901CFE-9DA6-0A40-B33C-AC8E2BF931AF}" srcOrd="0" destOrd="0" presId="urn:microsoft.com/office/officeart/2005/8/layout/vList5"/>
    <dgm:cxn modelId="{3668107A-57AE-5849-831B-26F2F19251D4}" srcId="{8C592EF1-4A88-A84A-9CB2-4F3357A5C93C}" destId="{5C1B5441-173E-AA4D-AD46-B9C30FE2E450}" srcOrd="0" destOrd="0" parTransId="{CA284685-F6C0-B347-9164-46A706DB7E1C}" sibTransId="{0207A96F-0068-F343-B7B6-D136F2BFFA58}"/>
    <dgm:cxn modelId="{471A9286-A5BA-E54C-9B92-A2276125F7FC}" srcId="{3EF84194-515F-9E40-A46B-19FADA3E7555}" destId="{07A78F39-A1B5-5843-B947-3BD690BF6F45}" srcOrd="0" destOrd="0" parTransId="{E61E5CA3-208E-874E-8074-1D477575C3B7}" sibTransId="{8FC00F71-54BF-A740-ABAF-2EF90994C840}"/>
    <dgm:cxn modelId="{297A1594-83B8-644E-90DD-C4D327C45825}" srcId="{AA545487-931E-1740-81FD-FEDFEBC97F67}" destId="{DF8BBB37-34C9-5C41-AD27-B9BBC23DCEBC}" srcOrd="0" destOrd="0" parTransId="{52DE6430-7376-5A4A-9A8C-167B14EFFC05}" sibTransId="{5E4F8881-3DF2-684F-82B1-88166362CDC1}"/>
    <dgm:cxn modelId="{152CF3A1-6938-7D4F-A7A6-B0C56EC3B9C7}" type="presOf" srcId="{3EF84194-515F-9E40-A46B-19FADA3E7555}" destId="{3B5B27B4-E14B-0D49-9374-E8EC2242C1FE}" srcOrd="0" destOrd="0" presId="urn:microsoft.com/office/officeart/2005/8/layout/vList5"/>
    <dgm:cxn modelId="{912941BB-C42C-6F4D-8D9B-4E9924B4F19D}" type="presOf" srcId="{AA545487-931E-1740-81FD-FEDFEBC97F67}" destId="{F0D2190C-8C51-DE44-9F81-19994730F0B5}" srcOrd="0" destOrd="0" presId="urn:microsoft.com/office/officeart/2005/8/layout/vList5"/>
    <dgm:cxn modelId="{838A3DDD-10C5-8245-9158-C91D1808EC75}" srcId="{3EF84194-515F-9E40-A46B-19FADA3E7555}" destId="{AA545487-931E-1740-81FD-FEDFEBC97F67}" srcOrd="1" destOrd="0" parTransId="{591BE622-AC47-754F-B977-D84B8623882B}" sibTransId="{3DF12C81-5EA4-B540-9A41-DC01098E5E14}"/>
    <dgm:cxn modelId="{524AF210-F763-D645-A7A4-1CB8B8DC8D9E}" type="presParOf" srcId="{3B5B27B4-E14B-0D49-9374-E8EC2242C1FE}" destId="{736935E9-88D2-A346-B101-092009778445}" srcOrd="0" destOrd="0" presId="urn:microsoft.com/office/officeart/2005/8/layout/vList5"/>
    <dgm:cxn modelId="{DE127DA0-B6DE-714E-8973-CB6302F7EC9F}" type="presParOf" srcId="{736935E9-88D2-A346-B101-092009778445}" destId="{FF90AC61-BCFA-8046-B211-A7E094E4B566}" srcOrd="0" destOrd="0" presId="urn:microsoft.com/office/officeart/2005/8/layout/vList5"/>
    <dgm:cxn modelId="{11146A89-3BE0-7449-A58F-009A15DCB500}" type="presParOf" srcId="{736935E9-88D2-A346-B101-092009778445}" destId="{62A66BA8-A355-804B-B830-57A23EB01468}" srcOrd="1" destOrd="0" presId="urn:microsoft.com/office/officeart/2005/8/layout/vList5"/>
    <dgm:cxn modelId="{67842E4D-7871-8448-9203-D797256C9843}" type="presParOf" srcId="{3B5B27B4-E14B-0D49-9374-E8EC2242C1FE}" destId="{79BF56AC-3E20-5446-BF95-F1A9AE5A7690}" srcOrd="1" destOrd="0" presId="urn:microsoft.com/office/officeart/2005/8/layout/vList5"/>
    <dgm:cxn modelId="{2BD2C5CF-3DCF-F047-909F-A484554F3E7E}" type="presParOf" srcId="{3B5B27B4-E14B-0D49-9374-E8EC2242C1FE}" destId="{DBBCEF71-E727-5E4B-97C3-1BB4999D40D2}" srcOrd="2" destOrd="0" presId="urn:microsoft.com/office/officeart/2005/8/layout/vList5"/>
    <dgm:cxn modelId="{8B15A472-AFA6-BD4A-95E0-BC3DEB327F62}" type="presParOf" srcId="{DBBCEF71-E727-5E4B-97C3-1BB4999D40D2}" destId="{F0D2190C-8C51-DE44-9F81-19994730F0B5}" srcOrd="0" destOrd="0" presId="urn:microsoft.com/office/officeart/2005/8/layout/vList5"/>
    <dgm:cxn modelId="{89557BA2-F35F-F04E-9C47-0A5F500243F3}" type="presParOf" srcId="{DBBCEF71-E727-5E4B-97C3-1BB4999D40D2}" destId="{0C901CFE-9DA6-0A40-B33C-AC8E2BF931AF}" srcOrd="1" destOrd="0" presId="urn:microsoft.com/office/officeart/2005/8/layout/vList5"/>
    <dgm:cxn modelId="{C8F87377-363D-C54B-AE2C-0B4AB99566F7}" type="presParOf" srcId="{3B5B27B4-E14B-0D49-9374-E8EC2242C1FE}" destId="{9B72F021-1704-5041-9EC8-01D0801B1375}" srcOrd="3" destOrd="0" presId="urn:microsoft.com/office/officeart/2005/8/layout/vList5"/>
    <dgm:cxn modelId="{7A4AAD49-2E59-7A44-AF42-7992A8A4BE6E}" type="presParOf" srcId="{3B5B27B4-E14B-0D49-9374-E8EC2242C1FE}" destId="{76345924-DEF6-DF46-AE69-C873A4C98C58}" srcOrd="4" destOrd="0" presId="urn:microsoft.com/office/officeart/2005/8/layout/vList5"/>
    <dgm:cxn modelId="{EE59B427-7EB7-304A-A385-068968DF5FD6}" type="presParOf" srcId="{76345924-DEF6-DF46-AE69-C873A4C98C58}" destId="{970D21F2-3E0C-354E-987F-A32413243CB2}" srcOrd="0" destOrd="0" presId="urn:microsoft.com/office/officeart/2005/8/layout/vList5"/>
    <dgm:cxn modelId="{01566D25-14B2-5D44-B6DC-D5E47FFFD90A}" type="presParOf" srcId="{76345924-DEF6-DF46-AE69-C873A4C98C58}" destId="{45700B99-B99B-C748-A2C2-447EDB7DDB7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F84194-515F-9E40-A46B-19FADA3E755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7A78F39-A1B5-5843-B947-3BD690BF6F45}">
      <dgm:prSet phldrT="[Text]" custT="1"/>
      <dgm:spPr/>
      <dgm:t>
        <a:bodyPr/>
        <a:lstStyle/>
        <a:p>
          <a:r>
            <a:rPr lang="en-US" sz="2200" dirty="0">
              <a:latin typeface="Calibri" panose="020F0502020204030204" pitchFamily="34" charset="0"/>
              <a:cs typeface="Calibri" panose="020F0502020204030204" pitchFamily="34" charset="0"/>
            </a:rPr>
            <a:t>Recommendation 4:</a:t>
          </a:r>
        </a:p>
      </dgm:t>
    </dgm:pt>
    <dgm:pt modelId="{E61E5CA3-208E-874E-8074-1D477575C3B7}" type="parTrans" cxnId="{471A9286-A5BA-E54C-9B92-A2276125F7FC}">
      <dgm:prSet/>
      <dgm:spPr/>
      <dgm:t>
        <a:bodyPr/>
        <a:lstStyle/>
        <a:p>
          <a:endParaRPr lang="en-US"/>
        </a:p>
      </dgm:t>
    </dgm:pt>
    <dgm:pt modelId="{8FC00F71-54BF-A740-ABAF-2EF90994C840}" type="sibTrans" cxnId="{471A9286-A5BA-E54C-9B92-A2276125F7FC}">
      <dgm:prSet/>
      <dgm:spPr/>
      <dgm:t>
        <a:bodyPr/>
        <a:lstStyle/>
        <a:p>
          <a:endParaRPr lang="en-US"/>
        </a:p>
      </dgm:t>
    </dgm:pt>
    <dgm:pt modelId="{04D01D15-97EF-C040-9458-EDB6E21AB71C}">
      <dgm:prSet phldrT="[Text]" custT="1"/>
      <dgm:spPr/>
      <dgm:t>
        <a:bodyPr/>
        <a:lstStyle/>
        <a:p>
          <a:pPr>
            <a:buFont typeface="Arial" panose="020B0604020202020204" pitchFamily="34" charset="0"/>
            <a:buChar char="•"/>
          </a:pPr>
          <a:r>
            <a:rPr lang="en-US" sz="1600" dirty="0">
              <a:latin typeface="Calibri" panose="020F0502020204030204" pitchFamily="34" charset="0"/>
              <a:cs typeface="Calibri" panose="020F0502020204030204" pitchFamily="34" charset="0"/>
            </a:rPr>
            <a:t>Massachusetts health care licensing boards (such as the Board of Registration in Medicine, the Board of Registration in Nursing, the Board of Registration of Physicians Assistants) should explore requiring continuing education on the topic of older adult falls prevention and risk assessment as a condition for licensure for those serving older adults within their patient caseloads.</a:t>
          </a:r>
        </a:p>
      </dgm:t>
    </dgm:pt>
    <dgm:pt modelId="{2F5B7A67-9803-CC4D-88C4-AB266ED75664}" type="parTrans" cxnId="{07B58213-4E2F-A94D-9DA2-56FE393BCE3E}">
      <dgm:prSet/>
      <dgm:spPr/>
      <dgm:t>
        <a:bodyPr/>
        <a:lstStyle/>
        <a:p>
          <a:endParaRPr lang="en-US"/>
        </a:p>
      </dgm:t>
    </dgm:pt>
    <dgm:pt modelId="{92515296-A11D-3F4B-A9F2-D7F7ACA5C940}" type="sibTrans" cxnId="{07B58213-4E2F-A94D-9DA2-56FE393BCE3E}">
      <dgm:prSet/>
      <dgm:spPr/>
      <dgm:t>
        <a:bodyPr/>
        <a:lstStyle/>
        <a:p>
          <a:endParaRPr lang="en-US"/>
        </a:p>
      </dgm:t>
    </dgm:pt>
    <dgm:pt modelId="{AA545487-931E-1740-81FD-FEDFEBC97F67}">
      <dgm:prSet phldrT="[Text]" custT="1"/>
      <dgm:spPr/>
      <dgm:t>
        <a:bodyPr/>
        <a:lstStyle/>
        <a:p>
          <a:r>
            <a:rPr lang="en-US" sz="2200" dirty="0">
              <a:latin typeface="Calibri" panose="020F0502020204030204" pitchFamily="34" charset="0"/>
              <a:cs typeface="Calibri" panose="020F0502020204030204" pitchFamily="34" charset="0"/>
            </a:rPr>
            <a:t>Recommendation 5:</a:t>
          </a:r>
          <a:endParaRPr lang="en-US" sz="2200" dirty="0"/>
        </a:p>
      </dgm:t>
    </dgm:pt>
    <dgm:pt modelId="{591BE622-AC47-754F-B977-D84B8623882B}" type="parTrans" cxnId="{838A3DDD-10C5-8245-9158-C91D1808EC75}">
      <dgm:prSet/>
      <dgm:spPr/>
      <dgm:t>
        <a:bodyPr/>
        <a:lstStyle/>
        <a:p>
          <a:endParaRPr lang="en-US"/>
        </a:p>
      </dgm:t>
    </dgm:pt>
    <dgm:pt modelId="{3DF12C81-5EA4-B540-9A41-DC01098E5E14}" type="sibTrans" cxnId="{838A3DDD-10C5-8245-9158-C91D1808EC75}">
      <dgm:prSet/>
      <dgm:spPr/>
      <dgm:t>
        <a:bodyPr/>
        <a:lstStyle/>
        <a:p>
          <a:endParaRPr lang="en-US"/>
        </a:p>
      </dgm:t>
    </dgm:pt>
    <dgm:pt modelId="{DF8BBB37-34C9-5C41-AD27-B9BBC23DCEBC}">
      <dgm:prSet phldrT="[Text]" custT="1"/>
      <dgm:spPr/>
      <dgm:t>
        <a:bodyPr/>
        <a:lstStyle/>
        <a:p>
          <a:endParaRPr lang="en-US" sz="1800" dirty="0">
            <a:latin typeface="Calibri" panose="020F0502020204030204" pitchFamily="34" charset="0"/>
            <a:cs typeface="Calibri" panose="020F0502020204030204" pitchFamily="34" charset="0"/>
          </a:endParaRPr>
        </a:p>
      </dgm:t>
    </dgm:pt>
    <dgm:pt modelId="{52DE6430-7376-5A4A-9A8C-167B14EFFC05}" type="parTrans" cxnId="{297A1594-83B8-644E-90DD-C4D327C45825}">
      <dgm:prSet/>
      <dgm:spPr/>
      <dgm:t>
        <a:bodyPr/>
        <a:lstStyle/>
        <a:p>
          <a:endParaRPr lang="en-US"/>
        </a:p>
      </dgm:t>
    </dgm:pt>
    <dgm:pt modelId="{5E4F8881-3DF2-684F-82B1-88166362CDC1}" type="sibTrans" cxnId="{297A1594-83B8-644E-90DD-C4D327C45825}">
      <dgm:prSet/>
      <dgm:spPr/>
      <dgm:t>
        <a:bodyPr/>
        <a:lstStyle/>
        <a:p>
          <a:endParaRPr lang="en-US"/>
        </a:p>
      </dgm:t>
    </dgm:pt>
    <dgm:pt modelId="{8C592EF1-4A88-A84A-9CB2-4F3357A5C93C}">
      <dgm:prSet phldrT="[Text]" custT="1"/>
      <dgm:spPr/>
      <dgm:t>
        <a:bodyPr/>
        <a:lstStyle/>
        <a:p>
          <a:r>
            <a:rPr lang="en-US" sz="2200" dirty="0">
              <a:latin typeface="Calibri" panose="020F0502020204030204" pitchFamily="34" charset="0"/>
              <a:cs typeface="Calibri" panose="020F0502020204030204" pitchFamily="34" charset="0"/>
            </a:rPr>
            <a:t>Recommendation 6:</a:t>
          </a:r>
          <a:endParaRPr lang="en-US" sz="2200" dirty="0"/>
        </a:p>
      </dgm:t>
    </dgm:pt>
    <dgm:pt modelId="{107F54FD-B76A-0E4D-B905-507C1D1DEA24}" type="parTrans" cxnId="{B9233350-24AD-0C4A-A120-7C225AEC6151}">
      <dgm:prSet/>
      <dgm:spPr/>
      <dgm:t>
        <a:bodyPr/>
        <a:lstStyle/>
        <a:p>
          <a:endParaRPr lang="en-US"/>
        </a:p>
      </dgm:t>
    </dgm:pt>
    <dgm:pt modelId="{6E696787-9540-0A45-815E-4F29A324C78B}" type="sibTrans" cxnId="{B9233350-24AD-0C4A-A120-7C225AEC6151}">
      <dgm:prSet/>
      <dgm:spPr/>
      <dgm:t>
        <a:bodyPr/>
        <a:lstStyle/>
        <a:p>
          <a:endParaRPr lang="en-US"/>
        </a:p>
      </dgm:t>
    </dgm:pt>
    <dgm:pt modelId="{5C1B5441-173E-AA4D-AD46-B9C30FE2E450}">
      <dgm:prSet phldrT="[Text]" custT="1"/>
      <dgm:spPr/>
      <dgm:t>
        <a:bodyPr/>
        <a:lstStyle/>
        <a:p>
          <a:r>
            <a:rPr lang="en-US" sz="1800" dirty="0">
              <a:latin typeface="Calibri" panose="020F0502020204030204" pitchFamily="34" charset="0"/>
              <a:cs typeface="Calibri" panose="020F0502020204030204" pitchFamily="34" charset="0"/>
            </a:rPr>
            <a:t>The Massachusetts Medical Society, through its Committee on Geriatric Medicine, should consider developing an ongoing plan to encourage gerontology and PCPs to conduct falls risk assessment with older adult patients, at least annually.</a:t>
          </a:r>
        </a:p>
      </dgm:t>
    </dgm:pt>
    <dgm:pt modelId="{CA284685-F6C0-B347-9164-46A706DB7E1C}" type="parTrans" cxnId="{3668107A-57AE-5849-831B-26F2F19251D4}">
      <dgm:prSet/>
      <dgm:spPr/>
      <dgm:t>
        <a:bodyPr/>
        <a:lstStyle/>
        <a:p>
          <a:endParaRPr lang="en-US"/>
        </a:p>
      </dgm:t>
    </dgm:pt>
    <dgm:pt modelId="{0207A96F-0068-F343-B7B6-D136F2BFFA58}" type="sibTrans" cxnId="{3668107A-57AE-5849-831B-26F2F19251D4}">
      <dgm:prSet/>
      <dgm:spPr/>
      <dgm:t>
        <a:bodyPr/>
        <a:lstStyle/>
        <a:p>
          <a:endParaRPr lang="en-US"/>
        </a:p>
      </dgm:t>
    </dgm:pt>
    <dgm:pt modelId="{BCDA05C3-8913-194E-8B92-14C14381EFB3}">
      <dgm:prSet custT="1"/>
      <dgm:spPr/>
      <dgm:t>
        <a:bodyPr/>
        <a:lstStyle/>
        <a:p>
          <a:r>
            <a:rPr lang="en-US" sz="1800" dirty="0">
              <a:latin typeface="Calibri" panose="020F0502020204030204" pitchFamily="34" charset="0"/>
              <a:cs typeface="Calibri" panose="020F0502020204030204" pitchFamily="34" charset="0"/>
            </a:rPr>
            <a:t>The Massachusetts Executive Office of Elder Affairs should add falls prevention programming to its statewide needs assessment to improve our understanding of the landscape of services, especially those that cater to culturally diverse and disabled older adult populations. </a:t>
          </a:r>
        </a:p>
      </dgm:t>
    </dgm:pt>
    <dgm:pt modelId="{12DAA646-A766-BC4E-956C-B944E24A9F90}" type="parTrans" cxnId="{4CD1BFEE-1D11-8D4E-BA31-401166EE7E27}">
      <dgm:prSet/>
      <dgm:spPr/>
      <dgm:t>
        <a:bodyPr/>
        <a:lstStyle/>
        <a:p>
          <a:endParaRPr lang="en-US"/>
        </a:p>
      </dgm:t>
    </dgm:pt>
    <dgm:pt modelId="{FD84BCBD-3609-8145-9273-69160F3331C2}" type="sibTrans" cxnId="{4CD1BFEE-1D11-8D4E-BA31-401166EE7E27}">
      <dgm:prSet/>
      <dgm:spPr/>
      <dgm:t>
        <a:bodyPr/>
        <a:lstStyle/>
        <a:p>
          <a:endParaRPr lang="en-US"/>
        </a:p>
      </dgm:t>
    </dgm:pt>
    <dgm:pt modelId="{2397FDB1-3419-B241-88F5-C419CDC7E982}">
      <dgm:prSet phldrT="[Text]" custT="1"/>
      <dgm:spPr/>
      <dgm:t>
        <a:bodyPr/>
        <a:lstStyle/>
        <a:p>
          <a:endParaRPr lang="en-US" sz="1800" dirty="0">
            <a:latin typeface="Calibri" panose="020F0502020204030204" pitchFamily="34" charset="0"/>
            <a:cs typeface="Calibri" panose="020F0502020204030204" pitchFamily="34" charset="0"/>
          </a:endParaRPr>
        </a:p>
      </dgm:t>
    </dgm:pt>
    <dgm:pt modelId="{820A45A6-BDD0-E740-B722-EB20FDD986B0}" type="parTrans" cxnId="{8861DECB-BED4-F242-A415-8D3A86806DAB}">
      <dgm:prSet/>
      <dgm:spPr/>
    </dgm:pt>
    <dgm:pt modelId="{E3EB9F42-D3F1-9F41-A1EA-EF1F11EBC1D2}" type="sibTrans" cxnId="{8861DECB-BED4-F242-A415-8D3A86806DAB}">
      <dgm:prSet/>
      <dgm:spPr/>
    </dgm:pt>
    <dgm:pt modelId="{3B5B27B4-E14B-0D49-9374-E8EC2242C1FE}" type="pres">
      <dgm:prSet presAssocID="{3EF84194-515F-9E40-A46B-19FADA3E7555}" presName="Name0" presStyleCnt="0">
        <dgm:presLayoutVars>
          <dgm:dir/>
          <dgm:animLvl val="lvl"/>
          <dgm:resizeHandles val="exact"/>
        </dgm:presLayoutVars>
      </dgm:prSet>
      <dgm:spPr/>
    </dgm:pt>
    <dgm:pt modelId="{736935E9-88D2-A346-B101-092009778445}" type="pres">
      <dgm:prSet presAssocID="{07A78F39-A1B5-5843-B947-3BD690BF6F45}" presName="linNode" presStyleCnt="0"/>
      <dgm:spPr/>
    </dgm:pt>
    <dgm:pt modelId="{FF90AC61-BCFA-8046-B211-A7E094E4B566}" type="pres">
      <dgm:prSet presAssocID="{07A78F39-A1B5-5843-B947-3BD690BF6F45}" presName="parentText" presStyleLbl="node1" presStyleIdx="0" presStyleCnt="3" custScaleX="85359" custScaleY="68958">
        <dgm:presLayoutVars>
          <dgm:chMax val="1"/>
          <dgm:bulletEnabled val="1"/>
        </dgm:presLayoutVars>
      </dgm:prSet>
      <dgm:spPr/>
    </dgm:pt>
    <dgm:pt modelId="{62A66BA8-A355-804B-B830-57A23EB01468}" type="pres">
      <dgm:prSet presAssocID="{07A78F39-A1B5-5843-B947-3BD690BF6F45}" presName="descendantText" presStyleLbl="alignAccFollowNode1" presStyleIdx="0" presStyleCnt="3" custAng="0" custScaleX="132757">
        <dgm:presLayoutVars>
          <dgm:bulletEnabled val="1"/>
        </dgm:presLayoutVars>
      </dgm:prSet>
      <dgm:spPr/>
    </dgm:pt>
    <dgm:pt modelId="{79BF56AC-3E20-5446-BF95-F1A9AE5A7690}" type="pres">
      <dgm:prSet presAssocID="{8FC00F71-54BF-A740-ABAF-2EF90994C840}" presName="sp" presStyleCnt="0"/>
      <dgm:spPr/>
    </dgm:pt>
    <dgm:pt modelId="{DBBCEF71-E727-5E4B-97C3-1BB4999D40D2}" type="pres">
      <dgm:prSet presAssocID="{AA545487-931E-1740-81FD-FEDFEBC97F67}" presName="linNode" presStyleCnt="0"/>
      <dgm:spPr/>
    </dgm:pt>
    <dgm:pt modelId="{F0D2190C-8C51-DE44-9F81-19994730F0B5}" type="pres">
      <dgm:prSet presAssocID="{AA545487-931E-1740-81FD-FEDFEBC97F67}" presName="parentText" presStyleLbl="node1" presStyleIdx="1" presStyleCnt="3" custScaleX="85359" custScaleY="68958">
        <dgm:presLayoutVars>
          <dgm:chMax val="1"/>
          <dgm:bulletEnabled val="1"/>
        </dgm:presLayoutVars>
      </dgm:prSet>
      <dgm:spPr/>
    </dgm:pt>
    <dgm:pt modelId="{0C901CFE-9DA6-0A40-B33C-AC8E2BF931AF}" type="pres">
      <dgm:prSet presAssocID="{AA545487-931E-1740-81FD-FEDFEBC97F67}" presName="descendantText" presStyleLbl="alignAccFollowNode1" presStyleIdx="1" presStyleCnt="3" custAng="0" custScaleX="132757">
        <dgm:presLayoutVars>
          <dgm:bulletEnabled val="1"/>
        </dgm:presLayoutVars>
      </dgm:prSet>
      <dgm:spPr/>
    </dgm:pt>
    <dgm:pt modelId="{9B72F021-1704-5041-9EC8-01D0801B1375}" type="pres">
      <dgm:prSet presAssocID="{3DF12C81-5EA4-B540-9A41-DC01098E5E14}" presName="sp" presStyleCnt="0"/>
      <dgm:spPr/>
    </dgm:pt>
    <dgm:pt modelId="{76345924-DEF6-DF46-AE69-C873A4C98C58}" type="pres">
      <dgm:prSet presAssocID="{8C592EF1-4A88-A84A-9CB2-4F3357A5C93C}" presName="linNode" presStyleCnt="0"/>
      <dgm:spPr/>
    </dgm:pt>
    <dgm:pt modelId="{970D21F2-3E0C-354E-987F-A32413243CB2}" type="pres">
      <dgm:prSet presAssocID="{8C592EF1-4A88-A84A-9CB2-4F3357A5C93C}" presName="parentText" presStyleLbl="node1" presStyleIdx="2" presStyleCnt="3" custScaleX="85359" custScaleY="68958">
        <dgm:presLayoutVars>
          <dgm:chMax val="1"/>
          <dgm:bulletEnabled val="1"/>
        </dgm:presLayoutVars>
      </dgm:prSet>
      <dgm:spPr/>
    </dgm:pt>
    <dgm:pt modelId="{45700B99-B99B-C748-A2C2-447EDB7DDB76}" type="pres">
      <dgm:prSet presAssocID="{8C592EF1-4A88-A84A-9CB2-4F3357A5C93C}" presName="descendantText" presStyleLbl="alignAccFollowNode1" presStyleIdx="2" presStyleCnt="3" custAng="0" custScaleX="132757">
        <dgm:presLayoutVars>
          <dgm:bulletEnabled val="1"/>
        </dgm:presLayoutVars>
      </dgm:prSet>
      <dgm:spPr/>
    </dgm:pt>
  </dgm:ptLst>
  <dgm:cxnLst>
    <dgm:cxn modelId="{288B6801-9CCF-364C-B2D4-EFC478F18CEF}" type="presOf" srcId="{04D01D15-97EF-C040-9458-EDB6E21AB71C}" destId="{62A66BA8-A355-804B-B830-57A23EB01468}" srcOrd="0" destOrd="0" presId="urn:microsoft.com/office/officeart/2005/8/layout/vList5"/>
    <dgm:cxn modelId="{1F436A03-1C39-B842-9E8B-CDDEBC43BBD0}" type="presOf" srcId="{5C1B5441-173E-AA4D-AD46-B9C30FE2E450}" destId="{45700B99-B99B-C748-A2C2-447EDB7DDB76}" srcOrd="0" destOrd="0" presId="urn:microsoft.com/office/officeart/2005/8/layout/vList5"/>
    <dgm:cxn modelId="{07B58213-4E2F-A94D-9DA2-56FE393BCE3E}" srcId="{07A78F39-A1B5-5843-B947-3BD690BF6F45}" destId="{04D01D15-97EF-C040-9458-EDB6E21AB71C}" srcOrd="0" destOrd="0" parTransId="{2F5B7A67-9803-CC4D-88C4-AB266ED75664}" sibTransId="{92515296-A11D-3F4B-A9F2-D7F7ACA5C940}"/>
    <dgm:cxn modelId="{17345219-BFFE-E54C-B687-0345AED78686}" type="presOf" srcId="{BCDA05C3-8913-194E-8B92-14C14381EFB3}" destId="{0C901CFE-9DA6-0A40-B33C-AC8E2BF931AF}" srcOrd="0" destOrd="1" presId="urn:microsoft.com/office/officeart/2005/8/layout/vList5"/>
    <dgm:cxn modelId="{2511B036-EBE0-4C4B-BEF5-99051DDA3892}" type="presOf" srcId="{07A78F39-A1B5-5843-B947-3BD690BF6F45}" destId="{FF90AC61-BCFA-8046-B211-A7E094E4B566}" srcOrd="0" destOrd="0" presId="urn:microsoft.com/office/officeart/2005/8/layout/vList5"/>
    <dgm:cxn modelId="{3170D746-BEF5-CB4B-856F-59DB03FFDB84}" type="presOf" srcId="{8C592EF1-4A88-A84A-9CB2-4F3357A5C93C}" destId="{970D21F2-3E0C-354E-987F-A32413243CB2}" srcOrd="0" destOrd="0" presId="urn:microsoft.com/office/officeart/2005/8/layout/vList5"/>
    <dgm:cxn modelId="{B9233350-24AD-0C4A-A120-7C225AEC6151}" srcId="{3EF84194-515F-9E40-A46B-19FADA3E7555}" destId="{8C592EF1-4A88-A84A-9CB2-4F3357A5C93C}" srcOrd="2" destOrd="0" parTransId="{107F54FD-B76A-0E4D-B905-507C1D1DEA24}" sibTransId="{6E696787-9540-0A45-815E-4F29A324C78B}"/>
    <dgm:cxn modelId="{0517D952-9998-CC4D-9D86-813E9C6BCFA6}" type="presOf" srcId="{DF8BBB37-34C9-5C41-AD27-B9BBC23DCEBC}" destId="{0C901CFE-9DA6-0A40-B33C-AC8E2BF931AF}" srcOrd="0" destOrd="0" presId="urn:microsoft.com/office/officeart/2005/8/layout/vList5"/>
    <dgm:cxn modelId="{3668107A-57AE-5849-831B-26F2F19251D4}" srcId="{8C592EF1-4A88-A84A-9CB2-4F3357A5C93C}" destId="{5C1B5441-173E-AA4D-AD46-B9C30FE2E450}" srcOrd="0" destOrd="0" parTransId="{CA284685-F6C0-B347-9164-46A706DB7E1C}" sibTransId="{0207A96F-0068-F343-B7B6-D136F2BFFA58}"/>
    <dgm:cxn modelId="{471A9286-A5BA-E54C-9B92-A2276125F7FC}" srcId="{3EF84194-515F-9E40-A46B-19FADA3E7555}" destId="{07A78F39-A1B5-5843-B947-3BD690BF6F45}" srcOrd="0" destOrd="0" parTransId="{E61E5CA3-208E-874E-8074-1D477575C3B7}" sibTransId="{8FC00F71-54BF-A740-ABAF-2EF90994C840}"/>
    <dgm:cxn modelId="{297A1594-83B8-644E-90DD-C4D327C45825}" srcId="{AA545487-931E-1740-81FD-FEDFEBC97F67}" destId="{DF8BBB37-34C9-5C41-AD27-B9BBC23DCEBC}" srcOrd="0" destOrd="0" parTransId="{52DE6430-7376-5A4A-9A8C-167B14EFFC05}" sibTransId="{5E4F8881-3DF2-684F-82B1-88166362CDC1}"/>
    <dgm:cxn modelId="{152CF3A1-6938-7D4F-A7A6-B0C56EC3B9C7}" type="presOf" srcId="{3EF84194-515F-9E40-A46B-19FADA3E7555}" destId="{3B5B27B4-E14B-0D49-9374-E8EC2242C1FE}" srcOrd="0" destOrd="0" presId="urn:microsoft.com/office/officeart/2005/8/layout/vList5"/>
    <dgm:cxn modelId="{5A88BEA4-FEAD-704C-8D19-96075ECC16AC}" type="presOf" srcId="{2397FDB1-3419-B241-88F5-C419CDC7E982}" destId="{0C901CFE-9DA6-0A40-B33C-AC8E2BF931AF}" srcOrd="0" destOrd="2" presId="urn:microsoft.com/office/officeart/2005/8/layout/vList5"/>
    <dgm:cxn modelId="{912941BB-C42C-6F4D-8D9B-4E9924B4F19D}" type="presOf" srcId="{AA545487-931E-1740-81FD-FEDFEBC97F67}" destId="{F0D2190C-8C51-DE44-9F81-19994730F0B5}" srcOrd="0" destOrd="0" presId="urn:microsoft.com/office/officeart/2005/8/layout/vList5"/>
    <dgm:cxn modelId="{8861DECB-BED4-F242-A415-8D3A86806DAB}" srcId="{AA545487-931E-1740-81FD-FEDFEBC97F67}" destId="{2397FDB1-3419-B241-88F5-C419CDC7E982}" srcOrd="2" destOrd="0" parTransId="{820A45A6-BDD0-E740-B722-EB20FDD986B0}" sibTransId="{E3EB9F42-D3F1-9F41-A1EA-EF1F11EBC1D2}"/>
    <dgm:cxn modelId="{838A3DDD-10C5-8245-9158-C91D1808EC75}" srcId="{3EF84194-515F-9E40-A46B-19FADA3E7555}" destId="{AA545487-931E-1740-81FD-FEDFEBC97F67}" srcOrd="1" destOrd="0" parTransId="{591BE622-AC47-754F-B977-D84B8623882B}" sibTransId="{3DF12C81-5EA4-B540-9A41-DC01098E5E14}"/>
    <dgm:cxn modelId="{4CD1BFEE-1D11-8D4E-BA31-401166EE7E27}" srcId="{AA545487-931E-1740-81FD-FEDFEBC97F67}" destId="{BCDA05C3-8913-194E-8B92-14C14381EFB3}" srcOrd="1" destOrd="0" parTransId="{12DAA646-A766-BC4E-956C-B944E24A9F90}" sibTransId="{FD84BCBD-3609-8145-9273-69160F3331C2}"/>
    <dgm:cxn modelId="{524AF210-F763-D645-A7A4-1CB8B8DC8D9E}" type="presParOf" srcId="{3B5B27B4-E14B-0D49-9374-E8EC2242C1FE}" destId="{736935E9-88D2-A346-B101-092009778445}" srcOrd="0" destOrd="0" presId="urn:microsoft.com/office/officeart/2005/8/layout/vList5"/>
    <dgm:cxn modelId="{DE127DA0-B6DE-714E-8973-CB6302F7EC9F}" type="presParOf" srcId="{736935E9-88D2-A346-B101-092009778445}" destId="{FF90AC61-BCFA-8046-B211-A7E094E4B566}" srcOrd="0" destOrd="0" presId="urn:microsoft.com/office/officeart/2005/8/layout/vList5"/>
    <dgm:cxn modelId="{11146A89-3BE0-7449-A58F-009A15DCB500}" type="presParOf" srcId="{736935E9-88D2-A346-B101-092009778445}" destId="{62A66BA8-A355-804B-B830-57A23EB01468}" srcOrd="1" destOrd="0" presId="urn:microsoft.com/office/officeart/2005/8/layout/vList5"/>
    <dgm:cxn modelId="{67842E4D-7871-8448-9203-D797256C9843}" type="presParOf" srcId="{3B5B27B4-E14B-0D49-9374-E8EC2242C1FE}" destId="{79BF56AC-3E20-5446-BF95-F1A9AE5A7690}" srcOrd="1" destOrd="0" presId="urn:microsoft.com/office/officeart/2005/8/layout/vList5"/>
    <dgm:cxn modelId="{2BD2C5CF-3DCF-F047-909F-A484554F3E7E}" type="presParOf" srcId="{3B5B27B4-E14B-0D49-9374-E8EC2242C1FE}" destId="{DBBCEF71-E727-5E4B-97C3-1BB4999D40D2}" srcOrd="2" destOrd="0" presId="urn:microsoft.com/office/officeart/2005/8/layout/vList5"/>
    <dgm:cxn modelId="{8B15A472-AFA6-BD4A-95E0-BC3DEB327F62}" type="presParOf" srcId="{DBBCEF71-E727-5E4B-97C3-1BB4999D40D2}" destId="{F0D2190C-8C51-DE44-9F81-19994730F0B5}" srcOrd="0" destOrd="0" presId="urn:microsoft.com/office/officeart/2005/8/layout/vList5"/>
    <dgm:cxn modelId="{89557BA2-F35F-F04E-9C47-0A5F500243F3}" type="presParOf" srcId="{DBBCEF71-E727-5E4B-97C3-1BB4999D40D2}" destId="{0C901CFE-9DA6-0A40-B33C-AC8E2BF931AF}" srcOrd="1" destOrd="0" presId="urn:microsoft.com/office/officeart/2005/8/layout/vList5"/>
    <dgm:cxn modelId="{C8F87377-363D-C54B-AE2C-0B4AB99566F7}" type="presParOf" srcId="{3B5B27B4-E14B-0D49-9374-E8EC2242C1FE}" destId="{9B72F021-1704-5041-9EC8-01D0801B1375}" srcOrd="3" destOrd="0" presId="urn:microsoft.com/office/officeart/2005/8/layout/vList5"/>
    <dgm:cxn modelId="{7A4AAD49-2E59-7A44-AF42-7992A8A4BE6E}" type="presParOf" srcId="{3B5B27B4-E14B-0D49-9374-E8EC2242C1FE}" destId="{76345924-DEF6-DF46-AE69-C873A4C98C58}" srcOrd="4" destOrd="0" presId="urn:microsoft.com/office/officeart/2005/8/layout/vList5"/>
    <dgm:cxn modelId="{EE59B427-7EB7-304A-A385-068968DF5FD6}" type="presParOf" srcId="{76345924-DEF6-DF46-AE69-C873A4C98C58}" destId="{970D21F2-3E0C-354E-987F-A32413243CB2}" srcOrd="0" destOrd="0" presId="urn:microsoft.com/office/officeart/2005/8/layout/vList5"/>
    <dgm:cxn modelId="{01566D25-14B2-5D44-B6DC-D5E47FFFD90A}" type="presParOf" srcId="{76345924-DEF6-DF46-AE69-C873A4C98C58}" destId="{45700B99-B99B-C748-A2C2-447EDB7DDB7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E199C-14ED-F040-A90E-4B7C86B59230}">
      <dsp:nvSpPr>
        <dsp:cNvPr id="0" name=""/>
        <dsp:cNvSpPr/>
      </dsp:nvSpPr>
      <dsp:spPr>
        <a:xfrm>
          <a:off x="0" y="403429"/>
          <a:ext cx="3285270" cy="1971162"/>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sp:txBody>
      <dsp:txXfrm>
        <a:off x="0" y="403429"/>
        <a:ext cx="3285270" cy="1971162"/>
      </dsp:txXfrm>
    </dsp:sp>
    <dsp:sp modelId="{9CBD27E6-5F1A-974D-BF0A-AF0C14DDAE18}">
      <dsp:nvSpPr>
        <dsp:cNvPr id="0" name=""/>
        <dsp:cNvSpPr/>
      </dsp:nvSpPr>
      <dsp:spPr>
        <a:xfrm>
          <a:off x="3613797" y="403429"/>
          <a:ext cx="3285270" cy="1971162"/>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sp:txBody>
      <dsp:txXfrm>
        <a:off x="3613797" y="403429"/>
        <a:ext cx="3285270" cy="1971162"/>
      </dsp:txXfrm>
    </dsp:sp>
    <dsp:sp modelId="{481324B9-B90A-E841-9510-78344B54AF2F}">
      <dsp:nvSpPr>
        <dsp:cNvPr id="0" name=""/>
        <dsp:cNvSpPr/>
      </dsp:nvSpPr>
      <dsp:spPr>
        <a:xfrm>
          <a:off x="7227595" y="403429"/>
          <a:ext cx="3285270" cy="1971162"/>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sp:txBody>
      <dsp:txXfrm>
        <a:off x="7227595" y="403429"/>
        <a:ext cx="3285270" cy="1971162"/>
      </dsp:txXfrm>
    </dsp:sp>
    <dsp:sp modelId="{C08EDC3E-374A-7840-AA0D-FE8650737F67}">
      <dsp:nvSpPr>
        <dsp:cNvPr id="0" name=""/>
        <dsp:cNvSpPr/>
      </dsp:nvSpPr>
      <dsp:spPr>
        <a:xfrm>
          <a:off x="1806898" y="2703118"/>
          <a:ext cx="3285270" cy="1971162"/>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sp:txBody>
      <dsp:txXfrm>
        <a:off x="1806898" y="2703118"/>
        <a:ext cx="3285270" cy="1971162"/>
      </dsp:txXfrm>
    </dsp:sp>
    <dsp:sp modelId="{9D1854CB-1DAC-CB45-80CD-A86C7A770DEB}">
      <dsp:nvSpPr>
        <dsp:cNvPr id="0" name=""/>
        <dsp:cNvSpPr/>
      </dsp:nvSpPr>
      <dsp:spPr>
        <a:xfrm>
          <a:off x="5420696" y="2703118"/>
          <a:ext cx="3285270" cy="1971162"/>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sp:txBody>
      <dsp:txXfrm>
        <a:off x="5420696" y="2703118"/>
        <a:ext cx="3285270" cy="19711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66BA8-A355-804B-B830-57A23EB01468}">
      <dsp:nvSpPr>
        <dsp:cNvPr id="0" name=""/>
        <dsp:cNvSpPr/>
      </dsp:nvSpPr>
      <dsp:spPr>
        <a:xfrm rot="5400000">
          <a:off x="6666105" y="-3631291"/>
          <a:ext cx="1120508" cy="838572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latin typeface="Calibri" panose="020F0502020204030204" pitchFamily="34" charset="0"/>
              <a:cs typeface="Calibri" panose="020F0502020204030204" pitchFamily="34" charset="0"/>
            </a:rPr>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p>
      </dsp:txBody>
      <dsp:txXfrm rot="-5400000">
        <a:off x="3033496" y="56017"/>
        <a:ext cx="8331028" cy="1011110"/>
      </dsp:txXfrm>
    </dsp:sp>
    <dsp:sp modelId="{FF90AC61-BCFA-8046-B211-A7E094E4B566}">
      <dsp:nvSpPr>
        <dsp:cNvPr id="0" name=""/>
        <dsp:cNvSpPr/>
      </dsp:nvSpPr>
      <dsp:spPr>
        <a:xfrm>
          <a:off x="616" y="78647"/>
          <a:ext cx="3032879" cy="96585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alibri" panose="020F0502020204030204" pitchFamily="34" charset="0"/>
              <a:cs typeface="Calibri" panose="020F0502020204030204" pitchFamily="34" charset="0"/>
            </a:rPr>
            <a:t>Recommendation 1: Primary Care</a:t>
          </a:r>
        </a:p>
      </dsp:txBody>
      <dsp:txXfrm>
        <a:off x="47765" y="125796"/>
        <a:ext cx="2938581" cy="871552"/>
      </dsp:txXfrm>
    </dsp:sp>
    <dsp:sp modelId="{0C901CFE-9DA6-0A40-B33C-AC8E2BF931AF}">
      <dsp:nvSpPr>
        <dsp:cNvPr id="0" name=""/>
        <dsp:cNvSpPr/>
      </dsp:nvSpPr>
      <dsp:spPr>
        <a:xfrm rot="5400000">
          <a:off x="6666105" y="-2440750"/>
          <a:ext cx="1120508" cy="838572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Calibri" panose="020F0502020204030204" pitchFamily="34" charset="0"/>
              <a:cs typeface="Calibri" panose="020F0502020204030204" pitchFamily="34" charset="0"/>
            </a:rPr>
            <a:t>Collaborate with key stakeholders in the planning of distribution and promotion systems for community-based falls prevention programs that draw upon community, provider, workplace, and government network</a:t>
          </a:r>
        </a:p>
        <a:p>
          <a:pPr marL="114300" lvl="1" indent="-114300" algn="l" defTabSz="622300">
            <a:lnSpc>
              <a:spcPct val="90000"/>
            </a:lnSpc>
            <a:spcBef>
              <a:spcPct val="0"/>
            </a:spcBef>
            <a:spcAft>
              <a:spcPct val="15000"/>
            </a:spcAft>
            <a:buChar char="•"/>
          </a:pPr>
          <a:r>
            <a:rPr lang="en-US" sz="1400" kern="1200" dirty="0">
              <a:latin typeface="Calibri" panose="020F0502020204030204" pitchFamily="34" charset="0"/>
              <a:cs typeface="Calibri" panose="020F0502020204030204" pitchFamily="34" charset="0"/>
            </a:rPr>
            <a:t>Any given system should meet specific criteria that accounts for quality, sustainability, fidelity and accessibility statewide</a:t>
          </a:r>
        </a:p>
      </dsp:txBody>
      <dsp:txXfrm rot="-5400000">
        <a:off x="3033496" y="1246558"/>
        <a:ext cx="8331028" cy="1011110"/>
      </dsp:txXfrm>
    </dsp:sp>
    <dsp:sp modelId="{F0D2190C-8C51-DE44-9F81-19994730F0B5}">
      <dsp:nvSpPr>
        <dsp:cNvPr id="0" name=""/>
        <dsp:cNvSpPr/>
      </dsp:nvSpPr>
      <dsp:spPr>
        <a:xfrm>
          <a:off x="616" y="1269187"/>
          <a:ext cx="3032879" cy="96585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alibri" panose="020F0502020204030204" pitchFamily="34" charset="0"/>
              <a:cs typeface="Calibri" panose="020F0502020204030204" pitchFamily="34" charset="0"/>
            </a:rPr>
            <a:t>Recommendation 2: Community Based Falls Prevention Programs</a:t>
          </a:r>
        </a:p>
      </dsp:txBody>
      <dsp:txXfrm>
        <a:off x="47765" y="1316336"/>
        <a:ext cx="2938581" cy="871552"/>
      </dsp:txXfrm>
    </dsp:sp>
    <dsp:sp modelId="{45700B99-B99B-C748-A2C2-447EDB7DDB76}">
      <dsp:nvSpPr>
        <dsp:cNvPr id="0" name=""/>
        <dsp:cNvSpPr/>
      </dsp:nvSpPr>
      <dsp:spPr>
        <a:xfrm rot="5400000">
          <a:off x="6666105" y="-1250209"/>
          <a:ext cx="1120508" cy="838572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Calibri" panose="020F0502020204030204" pitchFamily="34" charset="0"/>
              <a:cs typeface="Calibri" panose="020F0502020204030204" pitchFamily="34" charset="0"/>
            </a:rPr>
            <a:t>Expand collaboration with key stakeholders in healthy aging community design/the built environment in order to increase resources and knowledge sharing</a:t>
          </a:r>
        </a:p>
      </dsp:txBody>
      <dsp:txXfrm rot="-5400000">
        <a:off x="3033496" y="2437099"/>
        <a:ext cx="8331028" cy="1011110"/>
      </dsp:txXfrm>
    </dsp:sp>
    <dsp:sp modelId="{970D21F2-3E0C-354E-987F-A32413243CB2}">
      <dsp:nvSpPr>
        <dsp:cNvPr id="0" name=""/>
        <dsp:cNvSpPr/>
      </dsp:nvSpPr>
      <dsp:spPr>
        <a:xfrm>
          <a:off x="616" y="2459728"/>
          <a:ext cx="3032879" cy="96585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alibri" panose="020F0502020204030204" pitchFamily="34" charset="0"/>
              <a:cs typeface="Calibri" panose="020F0502020204030204" pitchFamily="34" charset="0"/>
            </a:rPr>
            <a:t>Recommendation 3: Healthy Aging Community Design</a:t>
          </a:r>
        </a:p>
      </dsp:txBody>
      <dsp:txXfrm>
        <a:off x="47765" y="2506877"/>
        <a:ext cx="2938581" cy="871552"/>
      </dsp:txXfrm>
    </dsp:sp>
    <dsp:sp modelId="{9A0225FC-799A-BF4F-BEFB-02CE85678936}">
      <dsp:nvSpPr>
        <dsp:cNvPr id="0" name=""/>
        <dsp:cNvSpPr/>
      </dsp:nvSpPr>
      <dsp:spPr>
        <a:xfrm rot="5400000">
          <a:off x="6666105" y="-59669"/>
          <a:ext cx="1120508" cy="838572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Calibri" panose="020F0502020204030204" pitchFamily="34" charset="0"/>
              <a:cs typeface="Calibri" panose="020F0502020204030204" pitchFamily="34" charset="0"/>
            </a:rPr>
            <a:t>Incorporate the appointment of additional commission members with the expertise of vision, falls research, healthcare coverage and payment, and the built environment</a:t>
          </a:r>
        </a:p>
        <a:p>
          <a:pPr marL="114300" lvl="1" indent="-114300" algn="l" defTabSz="622300">
            <a:lnSpc>
              <a:spcPct val="90000"/>
            </a:lnSpc>
            <a:spcBef>
              <a:spcPct val="0"/>
            </a:spcBef>
            <a:spcAft>
              <a:spcPct val="15000"/>
            </a:spcAft>
            <a:buChar char="•"/>
          </a:pPr>
          <a:r>
            <a:rPr lang="en-US" sz="1400" kern="1200" dirty="0">
              <a:latin typeface="Calibri" panose="020F0502020204030204" pitchFamily="34" charset="0"/>
              <a:cs typeface="Calibri" panose="020F0502020204030204" pitchFamily="34" charset="0"/>
            </a:rPr>
            <a:t>Incorporate the revise scope of reporting to the legislature to include annual activities updates, and a full report every two years</a:t>
          </a:r>
        </a:p>
      </dsp:txBody>
      <dsp:txXfrm rot="-5400000">
        <a:off x="3033496" y="3627639"/>
        <a:ext cx="8331028" cy="1011110"/>
      </dsp:txXfrm>
    </dsp:sp>
    <dsp:sp modelId="{C3E46679-342E-4B4A-9BA9-6C668C2F2701}">
      <dsp:nvSpPr>
        <dsp:cNvPr id="0" name=""/>
        <dsp:cNvSpPr/>
      </dsp:nvSpPr>
      <dsp:spPr>
        <a:xfrm>
          <a:off x="616" y="3650269"/>
          <a:ext cx="3032879" cy="96585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alibri" panose="020F0502020204030204" pitchFamily="34" charset="0"/>
              <a:cs typeface="Calibri" panose="020F0502020204030204" pitchFamily="34" charset="0"/>
            </a:rPr>
            <a:t>Recommendation 4: Falls Commission Statutory  Changes</a:t>
          </a:r>
        </a:p>
      </dsp:txBody>
      <dsp:txXfrm>
        <a:off x="47765" y="3697418"/>
        <a:ext cx="2938581" cy="871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66BA8-A355-804B-B830-57A23EB01468}">
      <dsp:nvSpPr>
        <dsp:cNvPr id="0" name=""/>
        <dsp:cNvSpPr/>
      </dsp:nvSpPr>
      <dsp:spPr>
        <a:xfrm rot="5400000">
          <a:off x="6175632" y="-330355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latin typeface="Calibri" panose="020F0502020204030204" pitchFamily="34" charset="0"/>
              <a:cs typeface="Calibri" panose="020F0502020204030204" pitchFamily="34" charset="0"/>
            </a:rPr>
            <a:t>As part of standard practice, PCPs (or a member of their medical team) should use the CDC STEADI toolkit to screen for falls and conduct falls risk assessments at least annually with older adult patients. </a:t>
          </a:r>
        </a:p>
      </dsp:txBody>
      <dsp:txXfrm rot="-5400000">
        <a:off x="2871566" y="65431"/>
        <a:ext cx="7873167" cy="1200111"/>
      </dsp:txXfrm>
    </dsp:sp>
    <dsp:sp modelId="{FF90AC61-BCFA-8046-B211-A7E094E4B566}">
      <dsp:nvSpPr>
        <dsp:cNvPr id="0" name=""/>
        <dsp:cNvSpPr/>
      </dsp:nvSpPr>
      <dsp:spPr>
        <a:xfrm>
          <a:off x="583" y="9229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1:</a:t>
          </a:r>
        </a:p>
      </dsp:txBody>
      <dsp:txXfrm>
        <a:off x="56545" y="148253"/>
        <a:ext cx="2759057" cy="1034466"/>
      </dsp:txXfrm>
    </dsp:sp>
    <dsp:sp modelId="{0C901CFE-9DA6-0A40-B33C-AC8E2BF931AF}">
      <dsp:nvSpPr>
        <dsp:cNvPr id="0" name=""/>
        <dsp:cNvSpPr/>
      </dsp:nvSpPr>
      <dsp:spPr>
        <a:xfrm rot="5400000">
          <a:off x="6175632" y="-189047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Calibri" panose="020F0502020204030204" pitchFamily="34" charset="0"/>
              <a:cs typeface="Calibri" panose="020F0502020204030204" pitchFamily="34" charset="0"/>
            </a:rPr>
            <a:t>PCPs (or a member of their medical team) who have older adult patients should increase their knowledge and familiarity with the elder service delivery network and community-based interventions that help older adults prevent falls. </a:t>
          </a:r>
        </a:p>
      </dsp:txBody>
      <dsp:txXfrm rot="-5400000">
        <a:off x="2871566" y="1478511"/>
        <a:ext cx="7873167" cy="1200111"/>
      </dsp:txXfrm>
    </dsp:sp>
    <dsp:sp modelId="{F0D2190C-8C51-DE44-9F81-19994730F0B5}">
      <dsp:nvSpPr>
        <dsp:cNvPr id="0" name=""/>
        <dsp:cNvSpPr/>
      </dsp:nvSpPr>
      <dsp:spPr>
        <a:xfrm>
          <a:off x="583" y="150537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2:</a:t>
          </a:r>
          <a:endParaRPr lang="en-US" sz="2200" kern="1200" dirty="0"/>
        </a:p>
      </dsp:txBody>
      <dsp:txXfrm>
        <a:off x="56545" y="1561333"/>
        <a:ext cx="2759057" cy="1034466"/>
      </dsp:txXfrm>
    </dsp:sp>
    <dsp:sp modelId="{45700B99-B99B-C748-A2C2-447EDB7DDB76}">
      <dsp:nvSpPr>
        <dsp:cNvPr id="0" name=""/>
        <dsp:cNvSpPr/>
      </dsp:nvSpPr>
      <dsp:spPr>
        <a:xfrm rot="5400000">
          <a:off x="6175632" y="-47739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Calibri" panose="020F0502020204030204" pitchFamily="34" charset="0"/>
              <a:cs typeface="Calibri" panose="020F0502020204030204" pitchFamily="34" charset="0"/>
            </a:rPr>
            <a:t>As a routine best practice, PCPs (or a member of their medical team, including but not limited to OTs, PTs, etc.) should refer older adult patients who are identified as at risk for falls to community-based falls prevention programs and services.</a:t>
          </a:r>
        </a:p>
      </dsp:txBody>
      <dsp:txXfrm rot="-5400000">
        <a:off x="2871566" y="2891591"/>
        <a:ext cx="7873167" cy="1200111"/>
      </dsp:txXfrm>
    </dsp:sp>
    <dsp:sp modelId="{970D21F2-3E0C-354E-987F-A32413243CB2}">
      <dsp:nvSpPr>
        <dsp:cNvPr id="0" name=""/>
        <dsp:cNvSpPr/>
      </dsp:nvSpPr>
      <dsp:spPr>
        <a:xfrm>
          <a:off x="583" y="291845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3:</a:t>
          </a:r>
          <a:endParaRPr lang="en-US" sz="2200" kern="1200" dirty="0"/>
        </a:p>
      </dsp:txBody>
      <dsp:txXfrm>
        <a:off x="56545" y="2974413"/>
        <a:ext cx="2759057" cy="10344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66BA8-A355-804B-B830-57A23EB01468}">
      <dsp:nvSpPr>
        <dsp:cNvPr id="0" name=""/>
        <dsp:cNvSpPr/>
      </dsp:nvSpPr>
      <dsp:spPr>
        <a:xfrm rot="5400000">
          <a:off x="6175632" y="-330355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kern="1200" dirty="0">
              <a:latin typeface="Calibri" panose="020F0502020204030204" pitchFamily="34" charset="0"/>
              <a:cs typeface="Calibri" panose="020F0502020204030204" pitchFamily="34" charset="0"/>
            </a:rPr>
            <a:t>Massachusetts health care licensing boards (such as the Board of Registration in Medicine, the Board of Registration in Nursing, the Board of Registration of Physicians Assistants) should explore requiring continuing education on the topic of older adult falls prevention and risk assessment as a condition for licensure for those serving older adults within their patient caseloads.</a:t>
          </a:r>
        </a:p>
      </dsp:txBody>
      <dsp:txXfrm rot="-5400000">
        <a:off x="2871566" y="65431"/>
        <a:ext cx="7873167" cy="1200111"/>
      </dsp:txXfrm>
    </dsp:sp>
    <dsp:sp modelId="{FF90AC61-BCFA-8046-B211-A7E094E4B566}">
      <dsp:nvSpPr>
        <dsp:cNvPr id="0" name=""/>
        <dsp:cNvSpPr/>
      </dsp:nvSpPr>
      <dsp:spPr>
        <a:xfrm>
          <a:off x="583" y="9229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4:</a:t>
          </a:r>
        </a:p>
      </dsp:txBody>
      <dsp:txXfrm>
        <a:off x="56545" y="148253"/>
        <a:ext cx="2759057" cy="1034466"/>
      </dsp:txXfrm>
    </dsp:sp>
    <dsp:sp modelId="{0C901CFE-9DA6-0A40-B33C-AC8E2BF931AF}">
      <dsp:nvSpPr>
        <dsp:cNvPr id="0" name=""/>
        <dsp:cNvSpPr/>
      </dsp:nvSpPr>
      <dsp:spPr>
        <a:xfrm rot="5400000">
          <a:off x="6175632" y="-189047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en-US"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en-US" sz="1800" kern="1200" dirty="0">
              <a:latin typeface="Calibri" panose="020F0502020204030204" pitchFamily="34" charset="0"/>
              <a:cs typeface="Calibri" panose="020F0502020204030204" pitchFamily="34" charset="0"/>
            </a:rPr>
            <a:t>The Massachusetts Executive Office of Elder Affairs should add falls prevention programming to its statewide needs assessment to improve our understanding of the landscape of services, especially those that cater to culturally diverse and disabled older adult populations. </a:t>
          </a:r>
        </a:p>
        <a:p>
          <a:pPr marL="171450" lvl="1" indent="-171450" algn="l" defTabSz="800100">
            <a:lnSpc>
              <a:spcPct val="90000"/>
            </a:lnSpc>
            <a:spcBef>
              <a:spcPct val="0"/>
            </a:spcBef>
            <a:spcAft>
              <a:spcPct val="15000"/>
            </a:spcAft>
            <a:buChar char="•"/>
          </a:pPr>
          <a:endParaRPr lang="en-US" sz="1800" kern="1200" dirty="0">
            <a:latin typeface="Calibri" panose="020F0502020204030204" pitchFamily="34" charset="0"/>
            <a:cs typeface="Calibri" panose="020F0502020204030204" pitchFamily="34" charset="0"/>
          </a:endParaRPr>
        </a:p>
      </dsp:txBody>
      <dsp:txXfrm rot="-5400000">
        <a:off x="2871566" y="1478511"/>
        <a:ext cx="7873167" cy="1200111"/>
      </dsp:txXfrm>
    </dsp:sp>
    <dsp:sp modelId="{F0D2190C-8C51-DE44-9F81-19994730F0B5}">
      <dsp:nvSpPr>
        <dsp:cNvPr id="0" name=""/>
        <dsp:cNvSpPr/>
      </dsp:nvSpPr>
      <dsp:spPr>
        <a:xfrm>
          <a:off x="583" y="150537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5:</a:t>
          </a:r>
          <a:endParaRPr lang="en-US" sz="2200" kern="1200" dirty="0"/>
        </a:p>
      </dsp:txBody>
      <dsp:txXfrm>
        <a:off x="56545" y="1561333"/>
        <a:ext cx="2759057" cy="1034466"/>
      </dsp:txXfrm>
    </dsp:sp>
    <dsp:sp modelId="{45700B99-B99B-C748-A2C2-447EDB7DDB76}">
      <dsp:nvSpPr>
        <dsp:cNvPr id="0" name=""/>
        <dsp:cNvSpPr/>
      </dsp:nvSpPr>
      <dsp:spPr>
        <a:xfrm rot="5400000">
          <a:off x="6175632" y="-477398"/>
          <a:ext cx="1329957" cy="7938090"/>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Calibri" panose="020F0502020204030204" pitchFamily="34" charset="0"/>
              <a:cs typeface="Calibri" panose="020F0502020204030204" pitchFamily="34" charset="0"/>
            </a:rPr>
            <a:t>The Massachusetts Medical Society, through its Committee on Geriatric Medicine, should consider developing an ongoing plan to encourage gerontology and PCPs to conduct falls risk assessment with older adult patients, at least annually.</a:t>
          </a:r>
        </a:p>
      </dsp:txBody>
      <dsp:txXfrm rot="-5400000">
        <a:off x="2871566" y="2891591"/>
        <a:ext cx="7873167" cy="1200111"/>
      </dsp:txXfrm>
    </dsp:sp>
    <dsp:sp modelId="{970D21F2-3E0C-354E-987F-A32413243CB2}">
      <dsp:nvSpPr>
        <dsp:cNvPr id="0" name=""/>
        <dsp:cNvSpPr/>
      </dsp:nvSpPr>
      <dsp:spPr>
        <a:xfrm>
          <a:off x="583" y="2918451"/>
          <a:ext cx="2870981" cy="1146390"/>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alibri" panose="020F0502020204030204" pitchFamily="34" charset="0"/>
              <a:cs typeface="Calibri" panose="020F0502020204030204" pitchFamily="34" charset="0"/>
            </a:rPr>
            <a:t>Recommendation 6:</a:t>
          </a:r>
          <a:endParaRPr lang="en-US" sz="2200" kern="1200" dirty="0"/>
        </a:p>
      </dsp:txBody>
      <dsp:txXfrm>
        <a:off x="56545" y="2974413"/>
        <a:ext cx="2759057" cy="103446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3322D2-40EF-41AC-9503-CFA6EDFFEB2A}" type="datetimeFigureOut">
              <a:rPr lang="en-US" smtClean="0"/>
              <a:t>4/26/2021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63CAEB-9023-4334-8673-AA423FD86B7C}" type="slidenum">
              <a:rPr lang="en-US" smtClean="0"/>
              <a:t>‹#›</a:t>
            </a:fld>
            <a:endParaRPr lang="en-US"/>
          </a:p>
        </p:txBody>
      </p:sp>
    </p:spTree>
    <p:extLst>
      <p:ext uri="{BB962C8B-B14F-4D97-AF65-F5344CB8AC3E}">
        <p14:creationId xmlns:p14="http://schemas.microsoft.com/office/powerpoint/2010/main" val="2115111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My name’s </a:t>
            </a:r>
            <a:r>
              <a:rPr lang="en-US" dirty="0" err="1"/>
              <a:t>Aynsley</a:t>
            </a:r>
            <a:r>
              <a:rPr lang="en-US" dirty="0"/>
              <a:t> </a:t>
            </a:r>
            <a:r>
              <a:rPr lang="en-US" dirty="0" err="1"/>
              <a:t>Chaneco</a:t>
            </a:r>
            <a:r>
              <a:rPr lang="en-US" dirty="0"/>
              <a:t> and welcome to the Massachusetts Home Visiting Initiative Infant Safe Sleep training. This is our second training of the series so if this your first time joining us welcome, and if you had joined at our general home safety &amp; injury prevention training, welcome back! I’ll be closing out the poll now, it looks like a majority of you have had infant safe sleep training which is greater, this will be a refresher for you guys, and for those who said this is their first safe sleep training, we’re going to cover a lot of the basics today. </a:t>
            </a:r>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94572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respondent requested having an open discussion on specific areas of interest with members </a:t>
            </a:r>
          </a:p>
        </p:txBody>
      </p:sp>
      <p:sp>
        <p:nvSpPr>
          <p:cNvPr id="4" name="Slide Number Placeholder 3"/>
          <p:cNvSpPr>
            <a:spLocks noGrp="1"/>
          </p:cNvSpPr>
          <p:nvPr>
            <p:ph type="sldNum" sz="quarter" idx="5"/>
          </p:nvPr>
        </p:nvSpPr>
        <p:spPr/>
        <p:txBody>
          <a:bodyPr/>
          <a:lstStyle/>
          <a:p>
            <a:fld id="{B89AD951-B4E2-42A9-95DF-DCE8BE08F42E}" type="slidenum">
              <a:rPr lang="en-US" smtClean="0"/>
              <a:t>10</a:t>
            </a:fld>
            <a:endParaRPr lang="en-US" dirty="0"/>
          </a:p>
        </p:txBody>
      </p:sp>
    </p:spTree>
    <p:extLst>
      <p:ext uri="{BB962C8B-B14F-4D97-AF65-F5344CB8AC3E}">
        <p14:creationId xmlns:p14="http://schemas.microsoft.com/office/powerpoint/2010/main" val="4292662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11</a:t>
            </a:fld>
            <a:endParaRPr lang="en-US" dirty="0"/>
          </a:p>
        </p:txBody>
      </p:sp>
    </p:spTree>
    <p:extLst>
      <p:ext uri="{BB962C8B-B14F-4D97-AF65-F5344CB8AC3E}">
        <p14:creationId xmlns:p14="http://schemas.microsoft.com/office/powerpoint/2010/main" val="1902643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12</a:t>
            </a:fld>
            <a:endParaRPr lang="en-US" dirty="0"/>
          </a:p>
        </p:txBody>
      </p:sp>
    </p:spTree>
    <p:extLst>
      <p:ext uri="{BB962C8B-B14F-4D97-AF65-F5344CB8AC3E}">
        <p14:creationId xmlns:p14="http://schemas.microsoft.com/office/powerpoint/2010/main" val="1450312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13</a:t>
            </a:fld>
            <a:endParaRPr lang="en-US" dirty="0"/>
          </a:p>
        </p:txBody>
      </p:sp>
    </p:spTree>
    <p:extLst>
      <p:ext uri="{BB962C8B-B14F-4D97-AF65-F5344CB8AC3E}">
        <p14:creationId xmlns:p14="http://schemas.microsoft.com/office/powerpoint/2010/main" val="3580545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63CAEB-9023-4334-8673-AA423FD86B7C}" type="slidenum">
              <a:rPr lang="en-US" smtClean="0"/>
              <a:t>2</a:t>
            </a:fld>
            <a:endParaRPr lang="en-US"/>
          </a:p>
        </p:txBody>
      </p:sp>
    </p:spTree>
    <p:extLst>
      <p:ext uri="{BB962C8B-B14F-4D97-AF65-F5344CB8AC3E}">
        <p14:creationId xmlns:p14="http://schemas.microsoft.com/office/powerpoint/2010/main" val="3954029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3</a:t>
            </a:fld>
            <a:endParaRPr lang="en-US" dirty="0"/>
          </a:p>
        </p:txBody>
      </p:sp>
    </p:spTree>
    <p:extLst>
      <p:ext uri="{BB962C8B-B14F-4D97-AF65-F5344CB8AC3E}">
        <p14:creationId xmlns:p14="http://schemas.microsoft.com/office/powerpoint/2010/main" val="4097496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dirty="0"/>
          </a:p>
        </p:txBody>
      </p:sp>
    </p:spTree>
    <p:extLst>
      <p:ext uri="{BB962C8B-B14F-4D97-AF65-F5344CB8AC3E}">
        <p14:creationId xmlns:p14="http://schemas.microsoft.com/office/powerpoint/2010/main" val="4202457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dirty="0"/>
          </a:p>
        </p:txBody>
      </p:sp>
    </p:spTree>
    <p:extLst>
      <p:ext uri="{BB962C8B-B14F-4D97-AF65-F5344CB8AC3E}">
        <p14:creationId xmlns:p14="http://schemas.microsoft.com/office/powerpoint/2010/main" val="1222063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6</a:t>
            </a:fld>
            <a:endParaRPr lang="en-US" dirty="0"/>
          </a:p>
        </p:txBody>
      </p:sp>
    </p:spTree>
    <p:extLst>
      <p:ext uri="{BB962C8B-B14F-4D97-AF65-F5344CB8AC3E}">
        <p14:creationId xmlns:p14="http://schemas.microsoft.com/office/powerpoint/2010/main" val="2225780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7</a:t>
            </a:fld>
            <a:endParaRPr lang="en-US" dirty="0"/>
          </a:p>
        </p:txBody>
      </p:sp>
    </p:spTree>
    <p:extLst>
      <p:ext uri="{BB962C8B-B14F-4D97-AF65-F5344CB8AC3E}">
        <p14:creationId xmlns:p14="http://schemas.microsoft.com/office/powerpoint/2010/main" val="1349257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Phase 1 and Phase 2, both reports focused on a broad scope of falls prevention (i.e., the roles of physicians and PCPs, community-based interventions/programs, healthy aging community design, and education), while Phase 3 had a specific focus area (i.e., the role of physicians and PCPs).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For the 2022 report, would you prefer that the report focus on a specific area within falls prevention or would you prefer a broader scope?</a:t>
            </a:r>
          </a:p>
        </p:txBody>
      </p:sp>
      <p:sp>
        <p:nvSpPr>
          <p:cNvPr id="4" name="Slide Number Placeholder 3"/>
          <p:cNvSpPr>
            <a:spLocks noGrp="1"/>
          </p:cNvSpPr>
          <p:nvPr>
            <p:ph type="sldNum" sz="quarter" idx="5"/>
          </p:nvPr>
        </p:nvSpPr>
        <p:spPr/>
        <p:txBody>
          <a:bodyPr/>
          <a:lstStyle/>
          <a:p>
            <a:fld id="{B89AD951-B4E2-42A9-95DF-DCE8BE08F42E}" type="slidenum">
              <a:rPr lang="en-US" smtClean="0"/>
              <a:t>8</a:t>
            </a:fld>
            <a:endParaRPr lang="en-US" dirty="0"/>
          </a:p>
        </p:txBody>
      </p:sp>
    </p:spTree>
    <p:extLst>
      <p:ext uri="{BB962C8B-B14F-4D97-AF65-F5344CB8AC3E}">
        <p14:creationId xmlns:p14="http://schemas.microsoft.com/office/powerpoint/2010/main" val="4240120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For the 2020 Phase 3 report, the MA Commission on Falls Prevention formed a small voluntary work group comprised of three Commission members, known as the “2020 Report Drafting Work Group.” Do you think forming a work group should be considered for developing the 2022 report draft?</a:t>
            </a:r>
            <a:endParaRPr lang="en-US" dirty="0"/>
          </a:p>
        </p:txBody>
      </p:sp>
      <p:sp>
        <p:nvSpPr>
          <p:cNvPr id="4" name="Slide Number Placeholder 3"/>
          <p:cNvSpPr>
            <a:spLocks noGrp="1"/>
          </p:cNvSpPr>
          <p:nvPr>
            <p:ph type="sldNum" sz="quarter" idx="5"/>
          </p:nvPr>
        </p:nvSpPr>
        <p:spPr/>
        <p:txBody>
          <a:bodyPr/>
          <a:lstStyle/>
          <a:p>
            <a:fld id="{B89AD951-B4E2-42A9-95DF-DCE8BE08F42E}" type="slidenum">
              <a:rPr lang="en-US" smtClean="0"/>
              <a:t>9</a:t>
            </a:fld>
            <a:endParaRPr lang="en-US" dirty="0"/>
          </a:p>
        </p:txBody>
      </p:sp>
    </p:spTree>
    <p:extLst>
      <p:ext uri="{BB962C8B-B14F-4D97-AF65-F5344CB8AC3E}">
        <p14:creationId xmlns:p14="http://schemas.microsoft.com/office/powerpoint/2010/main" val="177041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DDA51639-B2D6-4652-B8C3-1B4C224A7BAF}" type="datetimeFigureOut">
              <a:rPr lang="en-US" smtClean="0"/>
              <a:t>4/26/2021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749095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2549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4E0BF79-FAC6-4A96-8DE1-F7B82E2E1652}" type="datetimeFigureOut">
              <a:rPr lang="en-US" smtClean="0"/>
              <a:t>4/26/2021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1228492299"/>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3294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44961B7-6B89-48AB-966F-622E2788EECC}" type="datetimeFigureOut">
              <a:rPr lang="en-US" smtClean="0"/>
              <a:t>4/26/2021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294788232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7045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4/26/2021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06204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0B90D90-AA62-404D-A741-635B4370F9CB}" type="datetimeFigureOut">
              <a:rPr lang="en-US" smtClean="0"/>
              <a:t>4/26/2021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3971200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4/26/2021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0710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CF131DD-A141-4471-BCF9-C6073EDD7E20}" type="datetimeFigureOut">
              <a:rPr lang="en-US" smtClean="0"/>
              <a:t>4/26/2021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3240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334A90-EB03-42F3-8859-2C2B2724C058}" type="datetimeFigureOut">
              <a:rPr lang="en-US" smtClean="0"/>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84545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BC48EC7-AF6A-48D3-8284-14BACBEBDD84}" type="datetimeFigureOut">
              <a:rPr lang="en-US" smtClean="0"/>
              <a:t>4/26/2021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FAB73BC-B049-4115-A692-8D63A059BFB8}"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42248477"/>
      </p:ext>
    </p:extLst>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 id="2147484143" r:id="rId9"/>
    <p:sldLayoutId id="2147484144" r:id="rId10"/>
    <p:sldLayoutId id="2147484145" r:id="rId11"/>
    <p:sldLayoutId id="2147484146" r:id="rId12"/>
    <p:sldLayoutId id="2147484147" r:id="rId13"/>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3">
            <a:extLst>
              <a:ext uri="{FF2B5EF4-FFF2-40B4-BE49-F238E27FC236}">
                <a16:creationId xmlns:a16="http://schemas.microsoft.com/office/drawing/2014/main" id="{FF1BA0A7-A603-4A44-96C5-9FA90B2F7419}"/>
              </a:ext>
            </a:extLst>
          </p:cNvPr>
          <p:cNvSpPr txBox="1">
            <a:spLocks/>
          </p:cNvSpPr>
          <p:nvPr/>
        </p:nvSpPr>
        <p:spPr>
          <a:xfrm>
            <a:off x="410326" y="5460649"/>
            <a:ext cx="6696618" cy="982192"/>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nSpc>
                <a:spcPct val="115000"/>
              </a:lnSpc>
              <a:spcBef>
                <a:spcPts val="0"/>
              </a:spcBef>
            </a:pPr>
            <a:r>
              <a:rPr lang="en-US" sz="2800" dirty="0">
                <a:latin typeface="Calibri" panose="020F0502020204030204" pitchFamily="34" charset="0"/>
                <a:ea typeface="Times New Roman" panose="02020603050405020304" pitchFamily="18" charset="0"/>
                <a:cs typeface="Times New Roman" panose="02020603050405020304" pitchFamily="18" charset="0"/>
              </a:rPr>
              <a:t>Tuesday, April 27, 2021</a:t>
            </a:r>
          </a:p>
          <a:p>
            <a:pPr>
              <a:lnSpc>
                <a:spcPct val="115000"/>
              </a:lnSpc>
              <a:spcBef>
                <a:spcPts val="0"/>
              </a:spcBef>
            </a:pPr>
            <a:r>
              <a:rPr lang="en-US" sz="2800" dirty="0">
                <a:latin typeface="Calibri" panose="020F0502020204030204" pitchFamily="34" charset="0"/>
                <a:ea typeface="Times New Roman" panose="02020603050405020304" pitchFamily="18" charset="0"/>
                <a:cs typeface="Times New Roman" panose="02020603050405020304" pitchFamily="18" charset="0"/>
              </a:rPr>
              <a:t>10:00 – 11:30 AM</a:t>
            </a:r>
          </a:p>
        </p:txBody>
      </p:sp>
      <p:sp>
        <p:nvSpPr>
          <p:cNvPr id="5" name="TextBox 4"/>
          <p:cNvSpPr txBox="1"/>
          <p:nvPr/>
        </p:nvSpPr>
        <p:spPr>
          <a:xfrm>
            <a:off x="2212834" y="2833961"/>
            <a:ext cx="7766331" cy="1603965"/>
          </a:xfrm>
          <a:prstGeom prst="rect">
            <a:avLst/>
          </a:prstGeom>
          <a:noFill/>
        </p:spPr>
        <p:txBody>
          <a:bodyPr wrap="square" rtlCol="0">
            <a:spAutoFit/>
          </a:bodyPr>
          <a:lstStyle/>
          <a:p>
            <a:pPr algn="ctr">
              <a:lnSpc>
                <a:spcPct val="115000"/>
              </a:lnSpc>
              <a:spcAft>
                <a:spcPts val="1000"/>
              </a:spcAft>
            </a:pPr>
            <a:r>
              <a:rPr lang="en-US" sz="44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Massachusetts Commission on Falls Prevention</a:t>
            </a:r>
            <a:endParaRPr lang="en-US" sz="44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9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2021 Results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124636"/>
            <a:ext cx="11617570" cy="954107"/>
          </a:xfrm>
          <a:prstGeom prst="rect">
            <a:avLst/>
          </a:prstGeom>
        </p:spPr>
        <p:txBody>
          <a:bodyPr wrap="square">
            <a:spAutoFit/>
          </a:bodyPr>
          <a:lstStyle/>
          <a:p>
            <a:r>
              <a:rPr lang="en-US" sz="2800" dirty="0">
                <a:latin typeface="Calibri" panose="020F0502020204030204" pitchFamily="34" charset="0"/>
                <a:cs typeface="Calibri" panose="020F0502020204030204" pitchFamily="34" charset="0"/>
              </a:rPr>
              <a:t>2a. Please describe any ideas you have for </a:t>
            </a:r>
            <a:r>
              <a:rPr lang="en-US" sz="2800" b="1" dirty="0">
                <a:solidFill>
                  <a:schemeClr val="accent2">
                    <a:lumMod val="75000"/>
                  </a:schemeClr>
                </a:solidFill>
                <a:latin typeface="Calibri" panose="020F0502020204030204" pitchFamily="34" charset="0"/>
                <a:cs typeface="Calibri" panose="020F0502020204030204" pitchFamily="34" charset="0"/>
              </a:rPr>
              <a:t>specific focus areas </a:t>
            </a:r>
            <a:r>
              <a:rPr lang="en-US" sz="2800" dirty="0">
                <a:latin typeface="Calibri" panose="020F0502020204030204" pitchFamily="34" charset="0"/>
                <a:cs typeface="Calibri" panose="020F0502020204030204" pitchFamily="34" charset="0"/>
              </a:rPr>
              <a:t>or content for the report.</a:t>
            </a:r>
          </a:p>
        </p:txBody>
      </p:sp>
      <p:sp>
        <p:nvSpPr>
          <p:cNvPr id="7" name="Rectangle 6">
            <a:extLst>
              <a:ext uri="{FF2B5EF4-FFF2-40B4-BE49-F238E27FC236}">
                <a16:creationId xmlns:a16="http://schemas.microsoft.com/office/drawing/2014/main" id="{FF4169DD-F294-C745-9E5D-6FB815253095}"/>
              </a:ext>
            </a:extLst>
          </p:cNvPr>
          <p:cNvSpPr/>
          <p:nvPr/>
        </p:nvSpPr>
        <p:spPr>
          <a:xfrm>
            <a:off x="885091" y="2362314"/>
            <a:ext cx="10738340" cy="2893100"/>
          </a:xfrm>
          <a:prstGeom prst="rect">
            <a:avLst/>
          </a:prstGeom>
        </p:spPr>
        <p:txBody>
          <a:bodyPr wrap="square">
            <a:spAutoFit/>
          </a:bodyPr>
          <a:lstStyle/>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Impact on COVID-19 on falls </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PCP evaluation of fall risk and referral </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Deeper dive into Focus Area from Phase 3 (The role of physicians and PCPs) </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Outreach to primary care connecting to community resources </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Built environment and access to prevention programs </a:t>
            </a:r>
          </a:p>
          <a:p>
            <a:pPr marL="457200" indent="-457200">
              <a:buFont typeface="Arial" panose="020B0604020202020204" pitchFamily="34" charset="0"/>
              <a:buChar char="•"/>
            </a:pPr>
            <a:endParaRPr lang="en-US" sz="2600" dirty="0">
              <a:highlight>
                <a:srgbClr val="FFFF00"/>
              </a:highligh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en-US" sz="2600" dirty="0">
              <a:highlight>
                <a:srgbClr val="FFFF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6042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2021 Results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124636"/>
            <a:ext cx="11617570" cy="954107"/>
          </a:xfrm>
          <a:prstGeom prst="rect">
            <a:avLst/>
          </a:prstGeom>
        </p:spPr>
        <p:txBody>
          <a:bodyPr wrap="square">
            <a:spAutoFit/>
          </a:bodyPr>
          <a:lstStyle/>
          <a:p>
            <a:r>
              <a:rPr lang="en-US" sz="2800" dirty="0">
                <a:latin typeface="Calibri" panose="020F0502020204030204" pitchFamily="34" charset="0"/>
                <a:cs typeface="Calibri" panose="020F0502020204030204" pitchFamily="34" charset="0"/>
              </a:rPr>
              <a:t>2b. Please describe any thoughts you have for the structure, organization, or content for a </a:t>
            </a:r>
            <a:r>
              <a:rPr lang="en-US" sz="2800" b="1" dirty="0">
                <a:solidFill>
                  <a:schemeClr val="accent2">
                    <a:lumMod val="75000"/>
                  </a:schemeClr>
                </a:solidFill>
                <a:latin typeface="Calibri" panose="020F0502020204030204" pitchFamily="34" charset="0"/>
                <a:cs typeface="Calibri" panose="020F0502020204030204" pitchFamily="34" charset="0"/>
              </a:rPr>
              <a:t>broader report</a:t>
            </a:r>
            <a:r>
              <a:rPr lang="en-US" sz="2800" dirty="0">
                <a:latin typeface="Calibri" panose="020F0502020204030204" pitchFamily="34" charset="0"/>
                <a:cs typeface="Calibri" panose="020F0502020204030204" pitchFamily="34" charset="0"/>
              </a:rPr>
              <a:t>.</a:t>
            </a:r>
          </a:p>
        </p:txBody>
      </p:sp>
      <p:sp>
        <p:nvSpPr>
          <p:cNvPr id="7" name="Rectangle 6">
            <a:extLst>
              <a:ext uri="{FF2B5EF4-FFF2-40B4-BE49-F238E27FC236}">
                <a16:creationId xmlns:a16="http://schemas.microsoft.com/office/drawing/2014/main" id="{FF4169DD-F294-C745-9E5D-6FB815253095}"/>
              </a:ext>
            </a:extLst>
          </p:cNvPr>
          <p:cNvSpPr/>
          <p:nvPr/>
        </p:nvSpPr>
        <p:spPr>
          <a:xfrm>
            <a:off x="885091" y="2383657"/>
            <a:ext cx="10738340" cy="2400657"/>
          </a:xfrm>
          <a:prstGeom prst="rect">
            <a:avLst/>
          </a:prstGeom>
        </p:spPr>
        <p:txBody>
          <a:bodyPr wrap="square">
            <a:spAutoFit/>
          </a:bodyPr>
          <a:lstStyle/>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Updates on any new activities or upcoming recommendations and goals for moving forward.</a:t>
            </a:r>
            <a:endParaRPr lang="en-US" sz="2600" dirty="0">
              <a:highlight>
                <a:srgbClr val="FFFF00"/>
              </a:highligh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Promote the narrative of Falls Prevention within the context of a </a:t>
            </a:r>
            <a:r>
              <a:rPr lang="en-US" sz="2600" dirty="0" err="1">
                <a:latin typeface="Calibri" panose="020F0502020204030204" pitchFamily="34" charset="0"/>
                <a:cs typeface="Calibri" panose="020F0502020204030204" pitchFamily="34" charset="0"/>
              </a:rPr>
              <a:t>syndemic</a:t>
            </a:r>
            <a:r>
              <a:rPr lang="en-US" sz="2600" dirty="0">
                <a:latin typeface="Calibri" panose="020F0502020204030204" pitchFamily="34" charset="0"/>
                <a:cs typeface="Calibri" panose="020F0502020204030204" pitchFamily="34" charset="0"/>
              </a:rPr>
              <a:t>.</a:t>
            </a:r>
          </a:p>
          <a:p>
            <a:pPr marL="914400" lvl="1" indent="-457200">
              <a:buFont typeface="Courier New" panose="02070309020205020404" pitchFamily="49" charset="0"/>
              <a:buChar char="o"/>
            </a:pPr>
            <a:r>
              <a:rPr lang="en-US" sz="2400" dirty="0" err="1">
                <a:latin typeface="Calibri" panose="020F0502020204030204" pitchFamily="34" charset="0"/>
                <a:cs typeface="Calibri" panose="020F0502020204030204" pitchFamily="34" charset="0"/>
              </a:rPr>
              <a:t>Syndemic</a:t>
            </a:r>
            <a:r>
              <a:rPr lang="en-US" sz="2400" dirty="0">
                <a:latin typeface="Calibri" panose="020F0502020204030204" pitchFamily="34" charset="0"/>
                <a:cs typeface="Calibri" panose="020F0502020204030204" pitchFamily="34" charset="0"/>
              </a:rPr>
              <a:t>: A set of linked health problems involving two or more afflictions, interacting synergistically, and contributing to excess burden of disease in a population.</a:t>
            </a:r>
            <a:endParaRPr lang="en-US" sz="2400" dirty="0">
              <a:highlight>
                <a:srgbClr val="FFFF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7860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2021 Results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124636"/>
            <a:ext cx="11617570" cy="954107"/>
          </a:xfrm>
          <a:prstGeom prst="rect">
            <a:avLst/>
          </a:prstGeom>
        </p:spPr>
        <p:txBody>
          <a:bodyPr wrap="square">
            <a:spAutoFit/>
          </a:bodyPr>
          <a:lstStyle/>
          <a:p>
            <a:r>
              <a:rPr lang="en-US" sz="2800" dirty="0">
                <a:latin typeface="Calibri" panose="020F0502020204030204" pitchFamily="34" charset="0"/>
                <a:cs typeface="Calibri" panose="020F0502020204030204" pitchFamily="34" charset="0"/>
              </a:rPr>
              <a:t>3. Do you have any additional thoughts to share about the Commission and proposed future work plans?</a:t>
            </a:r>
          </a:p>
        </p:txBody>
      </p:sp>
      <p:sp>
        <p:nvSpPr>
          <p:cNvPr id="7" name="Rectangle 6">
            <a:extLst>
              <a:ext uri="{FF2B5EF4-FFF2-40B4-BE49-F238E27FC236}">
                <a16:creationId xmlns:a16="http://schemas.microsoft.com/office/drawing/2014/main" id="{FF4169DD-F294-C745-9E5D-6FB815253095}"/>
              </a:ext>
            </a:extLst>
          </p:cNvPr>
          <p:cNvSpPr/>
          <p:nvPr/>
        </p:nvSpPr>
        <p:spPr>
          <a:xfrm>
            <a:off x="885091" y="2383657"/>
            <a:ext cx="10738340" cy="2893100"/>
          </a:xfrm>
          <a:prstGeom prst="rect">
            <a:avLst/>
          </a:prstGeom>
        </p:spPr>
        <p:txBody>
          <a:bodyPr wrap="square">
            <a:spAutoFit/>
          </a:bodyPr>
          <a:lstStyle/>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Finding ways to work more closely with the Coalition, having them at our meetings, and inviting them to lend expertise on reports. </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Working with them to carry out the Commissions' recommendations.</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The Commission reports should be viewed as a public health resource that stimulates new ideas and an awakening to status quo approaches that do not produce needed results from recommendations that continue to be followed.</a:t>
            </a:r>
            <a:endParaRPr lang="en-US" sz="2600" dirty="0">
              <a:highlight>
                <a:srgbClr val="FFFF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3842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Discussion</a:t>
            </a:r>
          </a:p>
        </p:txBody>
      </p:sp>
      <p:sp>
        <p:nvSpPr>
          <p:cNvPr id="3" name="TextBox 2">
            <a:extLst>
              <a:ext uri="{FF2B5EF4-FFF2-40B4-BE49-F238E27FC236}">
                <a16:creationId xmlns:a16="http://schemas.microsoft.com/office/drawing/2014/main" id="{70F47EBD-7FB8-40D6-AFCB-B896E6261986}"/>
              </a:ext>
            </a:extLst>
          </p:cNvPr>
          <p:cNvSpPr txBox="1"/>
          <p:nvPr/>
        </p:nvSpPr>
        <p:spPr>
          <a:xfrm>
            <a:off x="1352550" y="1371600"/>
            <a:ext cx="9353550" cy="4985980"/>
          </a:xfrm>
          <a:prstGeom prst="rect">
            <a:avLst/>
          </a:prstGeom>
          <a:noFill/>
        </p:spPr>
        <p:txBody>
          <a:bodyPr wrap="square" rtlCol="0">
            <a:spAutoFit/>
          </a:bodyPr>
          <a:lstStyle/>
          <a:p>
            <a:pPr algn="ctr"/>
            <a:r>
              <a:rPr lang="en-US" dirty="0"/>
              <a:t> </a:t>
            </a:r>
            <a:r>
              <a:rPr lang="en-US" sz="2400" dirty="0"/>
              <a:t>Questions Regarding the Next Report</a:t>
            </a:r>
          </a:p>
          <a:p>
            <a:pPr algn="ctr"/>
            <a:r>
              <a:rPr lang="en-US" sz="2400" dirty="0"/>
              <a:t> (due for submission in September 2022:</a:t>
            </a:r>
          </a:p>
          <a:p>
            <a:endParaRPr lang="en-US" sz="2400" dirty="0"/>
          </a:p>
          <a:p>
            <a:pPr marL="342900" indent="-342900">
              <a:buAutoNum type="arabicParenR"/>
            </a:pPr>
            <a:r>
              <a:rPr lang="en-US" sz="2400" dirty="0"/>
              <a:t>Should the Commission go with majority rule (from the survey) for the scope of the report/recommendations (focused topic area vs. broader scope)? </a:t>
            </a:r>
          </a:p>
          <a:p>
            <a:pPr marL="342900" indent="-342900">
              <a:buAutoNum type="arabicParenR"/>
            </a:pPr>
            <a:endParaRPr lang="en-US" sz="2400" dirty="0"/>
          </a:p>
          <a:p>
            <a:pPr marL="342900" indent="-342900">
              <a:buAutoNum type="arabicParenR"/>
            </a:pPr>
            <a:r>
              <a:rPr lang="en-US" sz="2400" dirty="0"/>
              <a:t>Should the Commission vote (by survey) on the topic area if that is the choice? </a:t>
            </a:r>
          </a:p>
          <a:p>
            <a:pPr marL="342900" indent="-342900">
              <a:buAutoNum type="arabicParenR"/>
            </a:pPr>
            <a:endParaRPr lang="en-US" sz="2400" dirty="0"/>
          </a:p>
          <a:p>
            <a:pPr marL="342900" indent="-342900">
              <a:buAutoNum type="arabicParenR"/>
            </a:pPr>
            <a:r>
              <a:rPr lang="en-US" sz="2400" dirty="0"/>
              <a:t>What are realistic goals for preparing this report? </a:t>
            </a:r>
          </a:p>
          <a:p>
            <a:endParaRPr lang="en-US" dirty="0"/>
          </a:p>
          <a:p>
            <a:endParaRPr lang="en-US" dirty="0"/>
          </a:p>
          <a:p>
            <a:endParaRPr lang="en-US" dirty="0"/>
          </a:p>
        </p:txBody>
      </p:sp>
    </p:spTree>
    <p:extLst>
      <p:ext uri="{BB962C8B-B14F-4D97-AF65-F5344CB8AC3E}">
        <p14:creationId xmlns:p14="http://schemas.microsoft.com/office/powerpoint/2010/main" val="3277525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0A6272-417E-FB42-8600-7CA17B89878A}"/>
              </a:ext>
            </a:extLst>
          </p:cNvPr>
          <p:cNvSpPr txBox="1"/>
          <p:nvPr/>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Meeting Agenda</a:t>
            </a:r>
            <a:endParaRPr lang="en-US" dirty="0">
              <a:solidFill>
                <a:schemeClr val="bg1"/>
              </a:solidFill>
              <a:latin typeface="Calibri" panose="020F0502020204030204" pitchFamily="34" charset="0"/>
              <a:cs typeface="Calibri" panose="020F0502020204030204" pitchFamily="34" charset="0"/>
            </a:endParaRPr>
          </a:p>
        </p:txBody>
      </p:sp>
      <p:sp>
        <p:nvSpPr>
          <p:cNvPr id="53" name="Text Placeholder 2"/>
          <p:cNvSpPr txBox="1">
            <a:spLocks/>
          </p:cNvSpPr>
          <p:nvPr/>
        </p:nvSpPr>
        <p:spPr>
          <a:xfrm>
            <a:off x="426544" y="1222678"/>
            <a:ext cx="11338911" cy="5036158"/>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spcBef>
                <a:spcPts val="1800"/>
              </a:spcBef>
              <a:spcAft>
                <a:spcPts val="0"/>
              </a:spcAft>
              <a:buNone/>
            </a:pPr>
            <a:endParaRPr lang="en-US" sz="2200" dirty="0">
              <a:solidFill>
                <a:schemeClr val="tx1"/>
              </a:solidFill>
              <a:latin typeface="Arial" panose="020B0604020202020204" pitchFamily="34" charset="0"/>
              <a:cs typeface="Arial" panose="020B0604020202020204" pitchFamily="34" charset="0"/>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3" y="6510528"/>
            <a:ext cx="3493276" cy="338328"/>
          </a:xfrm>
        </p:spPr>
        <p:txBody>
          <a:bodyPr/>
          <a:lstStyle/>
          <a:p>
            <a:r>
              <a:rPr lang="en-US" cap="none" dirty="0">
                <a:solidFill>
                  <a:srgbClr val="464646">
                    <a:lumMod val="40000"/>
                    <a:lumOff val="60000"/>
                  </a:srgbClr>
                </a:solidFill>
              </a:rPr>
              <a:t>Massachusetts Department of Public Health       mass.gov/</a:t>
            </a:r>
            <a:r>
              <a:rPr lang="en-US" cap="none" dirty="0" err="1">
                <a:solidFill>
                  <a:srgbClr val="464646">
                    <a:lumMod val="40000"/>
                    <a:lumOff val="60000"/>
                  </a:srgbClr>
                </a:solidFill>
              </a:rPr>
              <a:t>dph</a:t>
            </a:r>
            <a:endParaRPr lang="en-US" cap="none" dirty="0">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86" y="6492875"/>
            <a:ext cx="2736414" cy="365125"/>
          </a:xfrm>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00EAB797-D55D-0545-961A-2DB6DAC79B2E}"/>
              </a:ext>
            </a:extLst>
          </p:cNvPr>
          <p:cNvSpPr txBox="1"/>
          <p:nvPr/>
        </p:nvSpPr>
        <p:spPr>
          <a:xfrm>
            <a:off x="721894" y="1253114"/>
            <a:ext cx="10334989" cy="3964932"/>
          </a:xfrm>
          <a:prstGeom prst="rect">
            <a:avLst/>
          </a:prstGeom>
          <a:noFill/>
        </p:spPr>
        <p:txBody>
          <a:bodyPr wrap="square" rtlCol="0">
            <a:spAutoFit/>
          </a:bodyPr>
          <a:lstStyle/>
          <a:p>
            <a:pPr marL="457200" marR="0" lvl="0" indent="-457200">
              <a:lnSpc>
                <a:spcPct val="115000"/>
              </a:lnSpc>
              <a:spcBef>
                <a:spcPts val="0"/>
              </a:spcBef>
              <a:spcAft>
                <a:spcPts val="0"/>
              </a:spcAf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Welcome/Introductions/Commission Business (Bekah Thomas, Division of Violence and Injury Prevention, Injury Prevention and Control Program Director, DPH, Chair)</a:t>
            </a:r>
          </a:p>
          <a:p>
            <a:pPr marL="914400" lvl="1" indent="-457200">
              <a:lnSpc>
                <a:spcPct val="115000"/>
              </a:lnSpc>
              <a:buFont typeface="Arial" panose="020B0604020202020204" pitchFamily="34" charset="0"/>
              <a:buChar char="•"/>
            </a:pPr>
            <a:r>
              <a:rPr lang="en-US" sz="2000" dirty="0">
                <a:latin typeface="Calibri" panose="020F0502020204030204" pitchFamily="34" charset="0"/>
                <a:ea typeface="Times New Roman" panose="02020603050405020304" pitchFamily="18" charset="0"/>
                <a:cs typeface="Times New Roman" panose="02020603050405020304" pitchFamily="18" charset="0"/>
              </a:rPr>
              <a:t>Updates from the Chair</a:t>
            </a:r>
          </a:p>
          <a:p>
            <a:pPr marL="914400" lvl="1" indent="-457200">
              <a:lnSpc>
                <a:spcPct val="115000"/>
              </a:lnSpc>
              <a:buFont typeface="Arial" panose="020B0604020202020204" pitchFamily="34" charset="0"/>
              <a:buChar char="•"/>
            </a:pPr>
            <a:r>
              <a:rPr lang="en-US" sz="2000" dirty="0">
                <a:latin typeface="Calibri" panose="020F0502020204030204" pitchFamily="34" charset="0"/>
                <a:ea typeface="Times New Roman" panose="02020603050405020304" pitchFamily="18" charset="0"/>
                <a:cs typeface="Times New Roman" panose="02020603050405020304" pitchFamily="18" charset="0"/>
              </a:rPr>
              <a:t>Review and Acceptance of Meeting Minutes (12-14-20)</a:t>
            </a:r>
          </a:p>
          <a:p>
            <a:pPr lvl="1">
              <a:lnSpc>
                <a:spcPct val="115000"/>
              </a:lnSpc>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buFont typeface="+mj-lt"/>
              <a:buAutoNum type="arabicPeriod"/>
            </a:pPr>
            <a:r>
              <a:rPr lang="en-US" sz="2000" dirty="0">
                <a:latin typeface="Calibri" panose="020F0502020204030204" pitchFamily="34" charset="0"/>
                <a:ea typeface="Times New Roman" panose="02020603050405020304" pitchFamily="18" charset="0"/>
                <a:cs typeface="Arial" panose="020B0604020202020204" pitchFamily="34" charset="0"/>
              </a:rPr>
              <a:t>Presentation: </a:t>
            </a:r>
            <a:r>
              <a:rPr lang="en-US" sz="2000" i="1" dirty="0">
                <a:latin typeface="Calibri" panose="020F0502020204030204" pitchFamily="34" charset="0"/>
                <a:ea typeface="Times New Roman" panose="02020603050405020304" pitchFamily="18" charset="0"/>
                <a:cs typeface="Arial" panose="020B0604020202020204" pitchFamily="34" charset="0"/>
              </a:rPr>
              <a:t>Overview: MA EOEA Statewide Needs Assessment Project</a:t>
            </a:r>
            <a:r>
              <a:rPr lang="en-US" sz="2000" i="1" dirty="0">
                <a:latin typeface="Calibri" panose="020F0502020204030204" pitchFamily="34" charset="0"/>
                <a:ea typeface="Times New Roman" panose="02020603050405020304" pitchFamily="18" charset="0"/>
                <a:cs typeface="Times New Roman" panose="02020603050405020304" pitchFamily="18" charset="0"/>
              </a:rPr>
              <a:t> </a:t>
            </a:r>
            <a:r>
              <a:rPr lang="en-US" sz="2000" dirty="0">
                <a:latin typeface="Calibri" panose="020F0502020204030204" pitchFamily="34" charset="0"/>
                <a:ea typeface="Times New Roman" panose="02020603050405020304" pitchFamily="18" charset="0"/>
                <a:cs typeface="Times New Roman" panose="02020603050405020304" pitchFamily="18" charset="0"/>
              </a:rPr>
              <a:t>(Ted Zimmerman, State Planner, MA Executive of Elder Affairs (EOEA))</a:t>
            </a:r>
          </a:p>
          <a:p>
            <a:pPr marL="457200" indent="-457200">
              <a:lnSpc>
                <a:spcPct val="115000"/>
              </a:lnSpc>
              <a:buFont typeface="+mj-lt"/>
              <a:buAutoNum type="arabicPeriod"/>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buFont typeface="+mj-l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Discussion: Results of Member Survey and Future Plans (Bekah Thomas/All)</a:t>
            </a:r>
          </a:p>
          <a:p>
            <a:pPr marL="457200" indent="-457200">
              <a:lnSpc>
                <a:spcPct val="115000"/>
              </a:lnSpc>
              <a:buFont typeface="+mj-lt"/>
              <a:buAutoNum type="arabicPeriod"/>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buFont typeface="+mj-lt"/>
              <a:buAutoNum type="arabicPeriod"/>
            </a:pPr>
            <a:r>
              <a:rPr lang="en-US" sz="2000" dirty="0">
                <a:latin typeface="Calibri" panose="020F0502020204030204" pitchFamily="34" charset="0"/>
                <a:ea typeface="Times New Roman" panose="02020603050405020304" pitchFamily="18" charset="0"/>
                <a:cs typeface="Times New Roman" panose="02020603050405020304" pitchFamily="18" charset="0"/>
              </a:rPr>
              <a:t>Closing Remarks (Bekah Thomas)</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248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Statutory Mandate Reminder</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3293209"/>
          </a:xfrm>
          <a:prstGeom prst="rect">
            <a:avLst/>
          </a:prstGeom>
        </p:spPr>
        <p:txBody>
          <a:bodyPr wrap="square">
            <a:spAutoFit/>
          </a:bodyPr>
          <a:lstStyle/>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dirty="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p:txBody>
      </p:sp>
    </p:spTree>
    <p:extLst>
      <p:ext uri="{BB962C8B-B14F-4D97-AF65-F5344CB8AC3E}">
        <p14:creationId xmlns:p14="http://schemas.microsoft.com/office/powerpoint/2010/main" val="1879799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Statutory Guidance for the Report</a:t>
            </a:r>
          </a:p>
        </p:txBody>
      </p:sp>
      <p:sp>
        <p:nvSpPr>
          <p:cNvPr id="4" name="Content Placeholder 2">
            <a:extLst>
              <a:ext uri="{FF2B5EF4-FFF2-40B4-BE49-F238E27FC236}">
                <a16:creationId xmlns:a16="http://schemas.microsoft.com/office/drawing/2014/main" id="{30826EBC-18D6-314B-80E3-003E2F05758A}"/>
              </a:ext>
            </a:extLst>
          </p:cNvPr>
          <p:cNvSpPr txBox="1">
            <a:spLocks/>
          </p:cNvSpPr>
          <p:nvPr/>
        </p:nvSpPr>
        <p:spPr>
          <a:xfrm>
            <a:off x="445476" y="1181101"/>
            <a:ext cx="10972800" cy="571500"/>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600" dirty="0">
                <a:solidFill>
                  <a:schemeClr val="tx1"/>
                </a:solidFill>
                <a:latin typeface="Calibri" panose="020F0502020204030204" pitchFamily="34" charset="0"/>
                <a:cs typeface="Calibri" panose="020F0502020204030204" pitchFamily="34" charset="0"/>
              </a:rPr>
              <a:t>The report shall include recommendations for:</a:t>
            </a:r>
          </a:p>
        </p:txBody>
      </p:sp>
      <p:graphicFrame>
        <p:nvGraphicFramePr>
          <p:cNvPr id="5" name="Diagram 4">
            <a:extLst>
              <a:ext uri="{FF2B5EF4-FFF2-40B4-BE49-F238E27FC236}">
                <a16:creationId xmlns:a16="http://schemas.microsoft.com/office/drawing/2014/main" id="{396DA8B3-DE56-A541-81D9-758FE48B1BCE}"/>
              </a:ext>
            </a:extLst>
          </p:cNvPr>
          <p:cNvGraphicFramePr/>
          <p:nvPr>
            <p:extLst>
              <p:ext uri="{D42A27DB-BD31-4B8C-83A1-F6EECF244321}">
                <p14:modId xmlns:p14="http://schemas.microsoft.com/office/powerpoint/2010/main" val="3129324543"/>
              </p:ext>
            </p:extLst>
          </p:nvPr>
        </p:nvGraphicFramePr>
        <p:xfrm>
          <a:off x="839567" y="1524000"/>
          <a:ext cx="10512866" cy="507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601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386080" y="309900"/>
            <a:ext cx="9856764" cy="523220"/>
          </a:xfrm>
          <a:prstGeom prst="rect">
            <a:avLst/>
          </a:prstGeom>
        </p:spPr>
        <p:txBody>
          <a:bodyPr wrap="square">
            <a:spAutoFit/>
          </a:bodyPr>
          <a:lstStyle/>
          <a:p>
            <a:r>
              <a:rPr lang="en-US" sz="2800" b="1" dirty="0">
                <a:solidFill>
                  <a:schemeClr val="bg1"/>
                </a:solidFill>
                <a:latin typeface="Calibri" panose="020F0502020204030204" pitchFamily="34" charset="0"/>
                <a:cs typeface="Calibri" panose="020F0502020204030204" pitchFamily="34" charset="0"/>
              </a:rPr>
              <a:t>Phase 2 Report Recommendations</a:t>
            </a:r>
          </a:p>
        </p:txBody>
      </p:sp>
      <p:graphicFrame>
        <p:nvGraphicFramePr>
          <p:cNvPr id="3" name="Diagram 2">
            <a:extLst>
              <a:ext uri="{FF2B5EF4-FFF2-40B4-BE49-F238E27FC236}">
                <a16:creationId xmlns:a16="http://schemas.microsoft.com/office/drawing/2014/main" id="{1C302CF1-2A07-8045-91FF-BAFA70D65C1D}"/>
              </a:ext>
            </a:extLst>
          </p:cNvPr>
          <p:cNvGraphicFramePr/>
          <p:nvPr>
            <p:extLst>
              <p:ext uri="{D42A27DB-BD31-4B8C-83A1-F6EECF244321}">
                <p14:modId xmlns:p14="http://schemas.microsoft.com/office/powerpoint/2010/main" val="951096158"/>
              </p:ext>
            </p:extLst>
          </p:nvPr>
        </p:nvGraphicFramePr>
        <p:xfrm>
          <a:off x="386080" y="1330113"/>
          <a:ext cx="11419840" cy="46947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215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106055"/>
            <a:ext cx="9856764" cy="830997"/>
          </a:xfrm>
          <a:prstGeom prst="rect">
            <a:avLst/>
          </a:prstGeom>
        </p:spPr>
        <p:txBody>
          <a:bodyPr wrap="square">
            <a:spAutoFit/>
          </a:bodyPr>
          <a:lstStyle/>
          <a:p>
            <a:r>
              <a:rPr lang="en-US" sz="2400" b="1" dirty="0">
                <a:solidFill>
                  <a:schemeClr val="bg1"/>
                </a:solidFill>
                <a:latin typeface="Calibri" panose="020F0502020204030204" pitchFamily="34" charset="0"/>
                <a:cs typeface="Calibri" panose="020F0502020204030204" pitchFamily="34" charset="0"/>
              </a:rPr>
              <a:t>Phase 3 Report Recommendations: Improving Integration</a:t>
            </a:r>
          </a:p>
          <a:p>
            <a:r>
              <a:rPr lang="en-US" sz="2400" b="1" dirty="0">
                <a:solidFill>
                  <a:schemeClr val="bg1"/>
                </a:solidFill>
                <a:latin typeface="Calibri" panose="020F0502020204030204" pitchFamily="34" charset="0"/>
                <a:cs typeface="Calibri" panose="020F0502020204030204" pitchFamily="34" charset="0"/>
              </a:rPr>
              <a:t>of Falls Risk Assessment and Referral in Health Care Practices</a:t>
            </a:r>
          </a:p>
        </p:txBody>
      </p:sp>
      <p:graphicFrame>
        <p:nvGraphicFramePr>
          <p:cNvPr id="3" name="Diagram 2">
            <a:extLst>
              <a:ext uri="{FF2B5EF4-FFF2-40B4-BE49-F238E27FC236}">
                <a16:creationId xmlns:a16="http://schemas.microsoft.com/office/drawing/2014/main" id="{1C302CF1-2A07-8045-91FF-BAFA70D65C1D}"/>
              </a:ext>
            </a:extLst>
          </p:cNvPr>
          <p:cNvGraphicFramePr/>
          <p:nvPr/>
        </p:nvGraphicFramePr>
        <p:xfrm>
          <a:off x="690880" y="1350433"/>
          <a:ext cx="10810240" cy="4157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7627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106055"/>
            <a:ext cx="9856764" cy="830997"/>
          </a:xfrm>
          <a:prstGeom prst="rect">
            <a:avLst/>
          </a:prstGeom>
        </p:spPr>
        <p:txBody>
          <a:bodyPr wrap="square">
            <a:spAutoFit/>
          </a:bodyPr>
          <a:lstStyle/>
          <a:p>
            <a:r>
              <a:rPr lang="en-US" sz="2400" b="1" dirty="0">
                <a:solidFill>
                  <a:schemeClr val="bg1"/>
                </a:solidFill>
                <a:latin typeface="Calibri" panose="020F0502020204030204" pitchFamily="34" charset="0"/>
                <a:cs typeface="Calibri" panose="020F0502020204030204" pitchFamily="34" charset="0"/>
              </a:rPr>
              <a:t>Phase 3 Report Recommendations: Improving Integration</a:t>
            </a:r>
          </a:p>
          <a:p>
            <a:r>
              <a:rPr lang="en-US" sz="2400" b="1" dirty="0">
                <a:solidFill>
                  <a:schemeClr val="bg1"/>
                </a:solidFill>
                <a:latin typeface="Calibri" panose="020F0502020204030204" pitchFamily="34" charset="0"/>
                <a:cs typeface="Calibri" panose="020F0502020204030204" pitchFamily="34" charset="0"/>
              </a:rPr>
              <a:t>of Falls Risk Assessment and Referral in Health Care Practices (continued)</a:t>
            </a:r>
          </a:p>
        </p:txBody>
      </p:sp>
      <p:graphicFrame>
        <p:nvGraphicFramePr>
          <p:cNvPr id="3" name="Diagram 2">
            <a:extLst>
              <a:ext uri="{FF2B5EF4-FFF2-40B4-BE49-F238E27FC236}">
                <a16:creationId xmlns:a16="http://schemas.microsoft.com/office/drawing/2014/main" id="{1C302CF1-2A07-8045-91FF-BAFA70D65C1D}"/>
              </a:ext>
            </a:extLst>
          </p:cNvPr>
          <p:cNvGraphicFramePr/>
          <p:nvPr>
            <p:extLst>
              <p:ext uri="{D42A27DB-BD31-4B8C-83A1-F6EECF244321}">
                <p14:modId xmlns:p14="http://schemas.microsoft.com/office/powerpoint/2010/main" val="3168096137"/>
              </p:ext>
            </p:extLst>
          </p:nvPr>
        </p:nvGraphicFramePr>
        <p:xfrm>
          <a:off x="690880" y="1350433"/>
          <a:ext cx="10810240" cy="4157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78555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383895-6B88-4241-8F5D-D37C01AA8BCB}"/>
              </a:ext>
            </a:extLst>
          </p:cNvPr>
          <p:cNvSpPr/>
          <p:nvPr/>
        </p:nvSpPr>
        <p:spPr>
          <a:xfrm>
            <a:off x="445476" y="1124636"/>
            <a:ext cx="11617570" cy="1384995"/>
          </a:xfrm>
          <a:prstGeom prst="rect">
            <a:avLst/>
          </a:prstGeom>
        </p:spPr>
        <p:txBody>
          <a:bodyPr wrap="square">
            <a:spAutoFit/>
          </a:bodyPr>
          <a:lstStyle/>
          <a:p>
            <a:r>
              <a:rPr lang="en-US" sz="2800" dirty="0">
                <a:latin typeface="Calibri" panose="020F0502020204030204" pitchFamily="34" charset="0"/>
                <a:cs typeface="Calibri" panose="020F0502020204030204" pitchFamily="34" charset="0"/>
              </a:rPr>
              <a:t>1. Do you think forming a work group should be considered for developing the 2022 report draft?</a:t>
            </a:r>
          </a:p>
          <a:p>
            <a:pPr lvl="1"/>
            <a:endParaRPr lang="en-US" sz="2800" dirty="0">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B118D054-7598-FE40-AFAA-D2FC0A26B0ED}"/>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2021 Results</a:t>
            </a:r>
          </a:p>
        </p:txBody>
      </p:sp>
      <p:sp>
        <p:nvSpPr>
          <p:cNvPr id="7" name="Rectangle 6">
            <a:extLst>
              <a:ext uri="{FF2B5EF4-FFF2-40B4-BE49-F238E27FC236}">
                <a16:creationId xmlns:a16="http://schemas.microsoft.com/office/drawing/2014/main" id="{EB924F48-0834-5C49-9504-0C5541830E44}"/>
              </a:ext>
            </a:extLst>
          </p:cNvPr>
          <p:cNvSpPr/>
          <p:nvPr/>
        </p:nvSpPr>
        <p:spPr>
          <a:xfrm>
            <a:off x="3006002" y="4223824"/>
            <a:ext cx="6179995" cy="461665"/>
          </a:xfrm>
          <a:prstGeom prst="rect">
            <a:avLst/>
          </a:prstGeom>
        </p:spPr>
        <p:txBody>
          <a:bodyPr wrap="square">
            <a:spAutoFit/>
          </a:bodyPr>
          <a:lstStyle/>
          <a:p>
            <a:pPr algn="ctr"/>
            <a:r>
              <a:rPr lang="en-US" sz="2400" dirty="0">
                <a:latin typeface="Calibri" panose="020F0502020204030204" pitchFamily="34" charset="0"/>
                <a:cs typeface="Calibri" panose="020F0502020204030204" pitchFamily="34" charset="0"/>
              </a:rPr>
              <a:t>13 out of 13 respondents said “Yes” </a:t>
            </a:r>
          </a:p>
        </p:txBody>
      </p:sp>
      <p:pic>
        <p:nvPicPr>
          <p:cNvPr id="10" name="Picture 9">
            <a:extLst>
              <a:ext uri="{FF2B5EF4-FFF2-40B4-BE49-F238E27FC236}">
                <a16:creationId xmlns:a16="http://schemas.microsoft.com/office/drawing/2014/main" id="{7ACABB14-FD7C-C84F-AE85-8068EE184425}"/>
              </a:ext>
            </a:extLst>
          </p:cNvPr>
          <p:cNvPicPr>
            <a:picLocks noChangeAspect="1"/>
          </p:cNvPicPr>
          <p:nvPr/>
        </p:nvPicPr>
        <p:blipFill rotWithShape="1">
          <a:blip r:embed="rId3">
            <a:extLst>
              <a:ext uri="{28A0092B-C50C-407E-A947-70E740481C1C}">
                <a14:useLocalDpi xmlns:a14="http://schemas.microsoft.com/office/drawing/2010/main" val="0"/>
              </a:ext>
            </a:extLst>
          </a:blip>
          <a:srcRect t="31207" b="30392"/>
          <a:stretch/>
        </p:blipFill>
        <p:spPr>
          <a:xfrm>
            <a:off x="688732" y="3185629"/>
            <a:ext cx="10814536" cy="1038195"/>
          </a:xfrm>
          <a:prstGeom prst="rect">
            <a:avLst/>
          </a:prstGeom>
        </p:spPr>
      </p:pic>
    </p:spTree>
    <p:extLst>
      <p:ext uri="{BB962C8B-B14F-4D97-AF65-F5344CB8AC3E}">
        <p14:creationId xmlns:p14="http://schemas.microsoft.com/office/powerpoint/2010/main" val="2736091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383895-6B88-4241-8F5D-D37C01AA8BCB}"/>
              </a:ext>
            </a:extLst>
          </p:cNvPr>
          <p:cNvSpPr/>
          <p:nvPr/>
        </p:nvSpPr>
        <p:spPr>
          <a:xfrm>
            <a:off x="445476" y="1124636"/>
            <a:ext cx="11617570" cy="954107"/>
          </a:xfrm>
          <a:prstGeom prst="rect">
            <a:avLst/>
          </a:prstGeom>
        </p:spPr>
        <p:txBody>
          <a:bodyPr wrap="square">
            <a:spAutoFit/>
          </a:bodyPr>
          <a:lstStyle/>
          <a:p>
            <a:r>
              <a:rPr lang="en-US" sz="2800" dirty="0">
                <a:latin typeface="Calibri" panose="020F0502020204030204" pitchFamily="34" charset="0"/>
                <a:cs typeface="Calibri" panose="020F0502020204030204" pitchFamily="34" charset="0"/>
              </a:rPr>
              <a:t>2. Would you prefer that the report focus on a specific area within falls prevention or would you prefer a broader scope?</a:t>
            </a:r>
          </a:p>
        </p:txBody>
      </p:sp>
      <p:sp>
        <p:nvSpPr>
          <p:cNvPr id="4" name="Rectangle 3">
            <a:extLst>
              <a:ext uri="{FF2B5EF4-FFF2-40B4-BE49-F238E27FC236}">
                <a16:creationId xmlns:a16="http://schemas.microsoft.com/office/drawing/2014/main" id="{B118D054-7598-FE40-AFAA-D2FC0A26B0ED}"/>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Membership Feedback Survey 2021 Results</a:t>
            </a:r>
          </a:p>
        </p:txBody>
      </p:sp>
      <p:sp>
        <p:nvSpPr>
          <p:cNvPr id="7" name="Rectangle 6">
            <a:extLst>
              <a:ext uri="{FF2B5EF4-FFF2-40B4-BE49-F238E27FC236}">
                <a16:creationId xmlns:a16="http://schemas.microsoft.com/office/drawing/2014/main" id="{EB924F48-0834-5C49-9504-0C5541830E44}"/>
              </a:ext>
            </a:extLst>
          </p:cNvPr>
          <p:cNvSpPr/>
          <p:nvPr/>
        </p:nvSpPr>
        <p:spPr>
          <a:xfrm>
            <a:off x="963297" y="5047601"/>
            <a:ext cx="4115768" cy="830997"/>
          </a:xfrm>
          <a:prstGeom prst="rect">
            <a:avLst/>
          </a:prstGeom>
        </p:spPr>
        <p:txBody>
          <a:bodyPr wrap="square">
            <a:spAutoFit/>
          </a:bodyPr>
          <a:lstStyle/>
          <a:p>
            <a:pPr algn="ctr"/>
            <a:r>
              <a:rPr lang="en-US" sz="2400" dirty="0">
                <a:latin typeface="Calibri" panose="020F0502020204030204" pitchFamily="34" charset="0"/>
                <a:cs typeface="Calibri" panose="020F0502020204030204" pitchFamily="34" charset="0"/>
              </a:rPr>
              <a:t>9 respondents preferred ”Specific Focus Area”</a:t>
            </a:r>
          </a:p>
        </p:txBody>
      </p:sp>
      <p:sp>
        <p:nvSpPr>
          <p:cNvPr id="9" name="Rectangle 8">
            <a:extLst>
              <a:ext uri="{FF2B5EF4-FFF2-40B4-BE49-F238E27FC236}">
                <a16:creationId xmlns:a16="http://schemas.microsoft.com/office/drawing/2014/main" id="{BAF456C8-B217-5748-9FE2-4764545DAB6B}"/>
              </a:ext>
            </a:extLst>
          </p:cNvPr>
          <p:cNvSpPr/>
          <p:nvPr/>
        </p:nvSpPr>
        <p:spPr>
          <a:xfrm>
            <a:off x="7467139" y="5047600"/>
            <a:ext cx="4115768" cy="830997"/>
          </a:xfrm>
          <a:prstGeom prst="rect">
            <a:avLst/>
          </a:prstGeom>
        </p:spPr>
        <p:txBody>
          <a:bodyPr wrap="square">
            <a:spAutoFit/>
          </a:bodyPr>
          <a:lstStyle/>
          <a:p>
            <a:pPr algn="ctr"/>
            <a:r>
              <a:rPr lang="en-US" sz="2400" dirty="0">
                <a:latin typeface="Calibri" panose="020F0502020204030204" pitchFamily="34" charset="0"/>
                <a:cs typeface="Calibri" panose="020F0502020204030204" pitchFamily="34" charset="0"/>
              </a:rPr>
              <a:t>4 respondents preferred ”Broad Focus Area”</a:t>
            </a:r>
          </a:p>
        </p:txBody>
      </p:sp>
      <p:pic>
        <p:nvPicPr>
          <p:cNvPr id="11" name="Picture 10">
            <a:extLst>
              <a:ext uri="{FF2B5EF4-FFF2-40B4-BE49-F238E27FC236}">
                <a16:creationId xmlns:a16="http://schemas.microsoft.com/office/drawing/2014/main" id="{C55FAF95-9071-2540-B051-703C0BBABD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036" y="2460288"/>
            <a:ext cx="10581928" cy="2645482"/>
          </a:xfrm>
          <a:prstGeom prst="rect">
            <a:avLst/>
          </a:prstGeom>
        </p:spPr>
      </p:pic>
    </p:spTree>
    <p:extLst>
      <p:ext uri="{BB962C8B-B14F-4D97-AF65-F5344CB8AC3E}">
        <p14:creationId xmlns:p14="http://schemas.microsoft.com/office/powerpoint/2010/main" val="537166813"/>
      </p:ext>
    </p:extLst>
  </p:cSld>
  <p:clrMapOvr>
    <a:masterClrMapping/>
  </p:clrMapOvr>
</p:sld>
</file>

<file path=ppt/theme/theme1.xml><?xml version="1.0" encoding="utf-8"?>
<a:theme xmlns:a="http://schemas.openxmlformats.org/drawingml/2006/main" name="Dividend">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6" ma:contentTypeDescription="Create a new document." ma:contentTypeScope="" ma:versionID="51f724a56a2ad7c1117406a64b16b6b5">
  <xsd:schema xmlns:xsd="http://www.w3.org/2001/XMLSchema" xmlns:xs="http://www.w3.org/2001/XMLSchema" xmlns:p="http://schemas.microsoft.com/office/2006/metadata/properties" xmlns:ns2="84e97cf7-d201-4266-b669-9750d8c82d63" targetNamespace="http://schemas.microsoft.com/office/2006/metadata/properties" ma:root="true" ma:fieldsID="9e3476746f2b2363fd9b23e6523fb11e" ns2:_="">
    <xsd:import namespace="84e97cf7-d201-4266-b669-9750d8c82d6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BF0537-D869-4457-96A0-EC49BC91B3CC}"/>
</file>

<file path=customXml/itemProps2.xml><?xml version="1.0" encoding="utf-8"?>
<ds:datastoreItem xmlns:ds="http://schemas.openxmlformats.org/officeDocument/2006/customXml" ds:itemID="{9CDD86E6-B1C8-43D3-AF1D-B576E9C01242}"/>
</file>

<file path=customXml/itemProps3.xml><?xml version="1.0" encoding="utf-8"?>
<ds:datastoreItem xmlns:ds="http://schemas.openxmlformats.org/officeDocument/2006/customXml" ds:itemID="{99A42351-D070-4206-9779-3ABE3FE498D1}"/>
</file>

<file path=docProps/app.xml><?xml version="1.0" encoding="utf-8"?>
<Properties xmlns="http://schemas.openxmlformats.org/officeDocument/2006/extended-properties" xmlns:vt="http://schemas.openxmlformats.org/officeDocument/2006/docPropsVTypes">
  <Template>TM03457464[[fn=Dividend]]</Template>
  <TotalTime>10450</TotalTime>
  <Words>1535</Words>
  <Application>Microsoft Office PowerPoint</Application>
  <PresentationFormat>Widescreen</PresentationFormat>
  <Paragraphs>106</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Gill Sans MT</vt:lpstr>
      <vt:lpstr>Wingdings 2</vt:lpstr>
      <vt:lpstr>Dividend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Boston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Masspinn 2019 satisfaction survey</dc:title>
  <dc:creator>Campbell, Julia</dc:creator>
  <cp:lastModifiedBy>Carla Cicerchia</cp:lastModifiedBy>
  <cp:revision>209</cp:revision>
  <cp:lastPrinted>2020-08-10T11:49:57Z</cp:lastPrinted>
  <dcterms:created xsi:type="dcterms:W3CDTF">2020-03-05T13:47:22Z</dcterms:created>
  <dcterms:modified xsi:type="dcterms:W3CDTF">2021-04-26T20:58:40Z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ies>
</file>