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50" r:id="rId5"/>
    <p:sldId id="340" r:id="rId6"/>
    <p:sldId id="258" r:id="rId7"/>
    <p:sldId id="259" r:id="rId8"/>
    <p:sldId id="352" r:id="rId9"/>
    <p:sldId id="364" r:id="rId10"/>
    <p:sldId id="360" r:id="rId11"/>
    <p:sldId id="368" r:id="rId12"/>
    <p:sldId id="367" r:id="rId13"/>
    <p:sldId id="366" r:id="rId14"/>
    <p:sldId id="275" r:id="rId15"/>
    <p:sldId id="343" r:id="rId16"/>
    <p:sldId id="341" r:id="rId17"/>
    <p:sldId id="269" r:id="rId18"/>
    <p:sldId id="34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E7A96-4F25-407E-A38D-CF23230959DB}" v="1" dt="2025-03-19T14:42:13.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90"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A59A4-CFB1-4D06-8925-EC3924A511DC}"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3370E-3DCD-4A56-9665-5CD0A0C5A0C8}" type="slidenum">
              <a:rPr lang="en-US" smtClean="0"/>
              <a:t>‹#›</a:t>
            </a:fld>
            <a:endParaRPr lang="en-US"/>
          </a:p>
        </p:txBody>
      </p:sp>
    </p:spTree>
    <p:extLst>
      <p:ext uri="{BB962C8B-B14F-4D97-AF65-F5344CB8AC3E}">
        <p14:creationId xmlns:p14="http://schemas.microsoft.com/office/powerpoint/2010/main" val="260381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3370E-3DCD-4A56-9665-5CD0A0C5A0C8}" type="slidenum">
              <a:rPr lang="en-US" smtClean="0"/>
              <a:t>4</a:t>
            </a:fld>
            <a:endParaRPr lang="en-US"/>
          </a:p>
        </p:txBody>
      </p:sp>
    </p:spTree>
    <p:extLst>
      <p:ext uri="{BB962C8B-B14F-4D97-AF65-F5344CB8AC3E}">
        <p14:creationId xmlns:p14="http://schemas.microsoft.com/office/powerpoint/2010/main" val="1106720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6CD3-E3F8-65FF-D157-8B9D7FCF98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96A5CD-045D-2873-692A-7BA52738F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33DB61-D7FD-F04B-D86C-02E79E7DBE38}"/>
              </a:ext>
            </a:extLst>
          </p:cNvPr>
          <p:cNvSpPr>
            <a:spLocks noGrp="1"/>
          </p:cNvSpPr>
          <p:nvPr>
            <p:ph type="dt" sz="half" idx="10"/>
          </p:nvPr>
        </p:nvSpPr>
        <p:spPr/>
        <p:txBody>
          <a:bodyPr/>
          <a:lstStyle/>
          <a:p>
            <a:fld id="{291CF2B4-1349-4757-8F5F-6188E69E31F7}" type="datetimeFigureOut">
              <a:rPr lang="en-US" smtClean="0"/>
              <a:t>4/30/2025</a:t>
            </a:fld>
            <a:endParaRPr lang="en-US"/>
          </a:p>
        </p:txBody>
      </p:sp>
      <p:sp>
        <p:nvSpPr>
          <p:cNvPr id="5" name="Footer Placeholder 4">
            <a:extLst>
              <a:ext uri="{FF2B5EF4-FFF2-40B4-BE49-F238E27FC236}">
                <a16:creationId xmlns:a16="http://schemas.microsoft.com/office/drawing/2014/main" id="{F40834E9-A8E2-9BD6-4F03-4F109C3B0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D6593-6B78-3691-CA63-918F7D68BEDC}"/>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261710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06F8-9682-A0AE-CF43-0BB8DAF65A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4DA7CB-C508-2362-B80B-D99171B05C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AD474-20A6-3028-12C2-A950110A997E}"/>
              </a:ext>
            </a:extLst>
          </p:cNvPr>
          <p:cNvSpPr>
            <a:spLocks noGrp="1"/>
          </p:cNvSpPr>
          <p:nvPr>
            <p:ph type="dt" sz="half" idx="10"/>
          </p:nvPr>
        </p:nvSpPr>
        <p:spPr/>
        <p:txBody>
          <a:bodyPr/>
          <a:lstStyle/>
          <a:p>
            <a:fld id="{291CF2B4-1349-4757-8F5F-6188E69E31F7}" type="datetimeFigureOut">
              <a:rPr lang="en-US" smtClean="0"/>
              <a:t>4/30/2025</a:t>
            </a:fld>
            <a:endParaRPr lang="en-US"/>
          </a:p>
        </p:txBody>
      </p:sp>
      <p:sp>
        <p:nvSpPr>
          <p:cNvPr id="5" name="Footer Placeholder 4">
            <a:extLst>
              <a:ext uri="{FF2B5EF4-FFF2-40B4-BE49-F238E27FC236}">
                <a16:creationId xmlns:a16="http://schemas.microsoft.com/office/drawing/2014/main" id="{32640357-D3D4-A5CF-09BF-8D5805401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CCCA4-E0E8-D74B-34A7-0289DA341077}"/>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279335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1E342D-8F58-5396-C2CA-B9CFC17A8E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4CF945-525E-98CE-ADE7-6B5F390B9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A1449-BEEA-2C1F-BA27-64BE6A77DCC2}"/>
              </a:ext>
            </a:extLst>
          </p:cNvPr>
          <p:cNvSpPr>
            <a:spLocks noGrp="1"/>
          </p:cNvSpPr>
          <p:nvPr>
            <p:ph type="dt" sz="half" idx="10"/>
          </p:nvPr>
        </p:nvSpPr>
        <p:spPr/>
        <p:txBody>
          <a:bodyPr/>
          <a:lstStyle/>
          <a:p>
            <a:fld id="{291CF2B4-1349-4757-8F5F-6188E69E31F7}" type="datetimeFigureOut">
              <a:rPr lang="en-US" smtClean="0"/>
              <a:t>4/30/2025</a:t>
            </a:fld>
            <a:endParaRPr lang="en-US"/>
          </a:p>
        </p:txBody>
      </p:sp>
      <p:sp>
        <p:nvSpPr>
          <p:cNvPr id="5" name="Footer Placeholder 4">
            <a:extLst>
              <a:ext uri="{FF2B5EF4-FFF2-40B4-BE49-F238E27FC236}">
                <a16:creationId xmlns:a16="http://schemas.microsoft.com/office/drawing/2014/main" id="{070E24E2-82C8-B0A7-EF2F-8A0A1BAB9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CBBF6-EA44-13C4-0918-C500762A8067}"/>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67455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py, 1c">
  <p:cSld name="Title, copy, 1c">
    <p:spTree>
      <p:nvGrpSpPr>
        <p:cNvPr id="1" name="Shape 67"/>
        <p:cNvGrpSpPr/>
        <p:nvPr/>
      </p:nvGrpSpPr>
      <p:grpSpPr>
        <a:xfrm>
          <a:off x="0" y="0"/>
          <a:ext cx="0" cy="0"/>
          <a:chOff x="0" y="0"/>
          <a:chExt cx="0" cy="0"/>
        </a:xfrm>
      </p:grpSpPr>
      <p:sp>
        <p:nvSpPr>
          <p:cNvPr id="68" name="Google Shape;68;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9" name="Google Shape;69;p11"/>
          <p:cNvSpPr/>
          <p:nvPr/>
        </p:nvSpPr>
        <p:spPr>
          <a:xfrm>
            <a:off x="594367" y="763767"/>
            <a:ext cx="731739" cy="83924"/>
          </a:xfrm>
          <a:custGeom>
            <a:avLst/>
            <a:gdLst/>
            <a:ahLst/>
            <a:cxnLst/>
            <a:rect l="l" t="t" r="r" b="b"/>
            <a:pathLst>
              <a:path w="162729" h="19234" extrusionOk="0">
                <a:moveTo>
                  <a:pt x="305" y="0"/>
                </a:moveTo>
                <a:lnTo>
                  <a:pt x="162729" y="0"/>
                </a:lnTo>
                <a:lnTo>
                  <a:pt x="147464" y="19234"/>
                </a:lnTo>
                <a:lnTo>
                  <a:pt x="0" y="19234"/>
                </a:lnTo>
                <a:close/>
              </a:path>
            </a:pathLst>
          </a:custGeom>
          <a:solidFill>
            <a:srgbClr val="43956F"/>
          </a:solidFill>
          <a:ln>
            <a:noFill/>
          </a:ln>
        </p:spPr>
      </p:sp>
      <p:sp>
        <p:nvSpPr>
          <p:cNvPr id="70" name="Google Shape;70;p11"/>
          <p:cNvSpPr txBox="1">
            <a:spLocks noGrp="1"/>
          </p:cNvSpPr>
          <p:nvPr>
            <p:ph type="title"/>
          </p:nvPr>
        </p:nvSpPr>
        <p:spPr>
          <a:xfrm>
            <a:off x="594367" y="847700"/>
            <a:ext cx="10988000" cy="52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a:solidFill>
                  <a:srgbClr val="66666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1"/>
          <p:cNvSpPr/>
          <p:nvPr/>
        </p:nvSpPr>
        <p:spPr>
          <a:xfrm>
            <a:off x="0" y="0"/>
            <a:ext cx="12192000" cy="5248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11"/>
          <p:cNvSpPr>
            <a:spLocks noGrp="1"/>
          </p:cNvSpPr>
          <p:nvPr>
            <p:ph type="pic" idx="2"/>
          </p:nvPr>
        </p:nvSpPr>
        <p:spPr>
          <a:xfrm>
            <a:off x="8077025" y="1524000"/>
            <a:ext cx="3505200" cy="4570400"/>
          </a:xfrm>
          <a:prstGeom prst="rect">
            <a:avLst/>
          </a:prstGeom>
          <a:noFill/>
          <a:ln>
            <a:noFill/>
          </a:ln>
        </p:spPr>
      </p:sp>
      <p:sp>
        <p:nvSpPr>
          <p:cNvPr id="73" name="Google Shape;73;p11"/>
          <p:cNvSpPr txBox="1">
            <a:spLocks noGrp="1"/>
          </p:cNvSpPr>
          <p:nvPr>
            <p:ph type="body" idx="1"/>
          </p:nvPr>
        </p:nvSpPr>
        <p:spPr>
          <a:xfrm>
            <a:off x="609600" y="1524000"/>
            <a:ext cx="7246800" cy="4570400"/>
          </a:xfrm>
          <a:prstGeom prst="rect">
            <a:avLst/>
          </a:prstGeom>
        </p:spPr>
        <p:txBody>
          <a:bodyPr spcFirstLastPara="1" wrap="square" lIns="91425" tIns="91425" rIns="91425" bIns="91425" anchor="t" anchorCtr="0">
            <a:noAutofit/>
          </a:bodyPr>
          <a:lstStyle>
            <a:lvl1pPr marL="609585" lvl="0" indent="-406390" rtl="0">
              <a:lnSpc>
                <a:spcPct val="200000"/>
              </a:lnSpc>
              <a:spcBef>
                <a:spcPts val="0"/>
              </a:spcBef>
              <a:spcAft>
                <a:spcPts val="0"/>
              </a:spcAft>
              <a:buSzPts val="1200"/>
              <a:buChar char="■"/>
              <a:defRPr sz="1600"/>
            </a:lvl1pPr>
            <a:lvl2pPr marL="1219170" lvl="1" indent="-406390" rtl="0">
              <a:lnSpc>
                <a:spcPct val="200000"/>
              </a:lnSpc>
              <a:spcBef>
                <a:spcPts val="0"/>
              </a:spcBef>
              <a:spcAft>
                <a:spcPts val="0"/>
              </a:spcAft>
              <a:buSzPts val="1200"/>
              <a:buChar char="○"/>
              <a:defRPr sz="1600"/>
            </a:lvl2pPr>
            <a:lvl3pPr marL="1828754" lvl="2" indent="-406390" rtl="0">
              <a:lnSpc>
                <a:spcPct val="200000"/>
              </a:lnSpc>
              <a:spcBef>
                <a:spcPts val="0"/>
              </a:spcBef>
              <a:spcAft>
                <a:spcPts val="0"/>
              </a:spcAft>
              <a:buSzPts val="1200"/>
              <a:buChar char="■"/>
              <a:defRPr sz="1600"/>
            </a:lvl3pPr>
            <a:lvl4pPr marL="2438339" lvl="3" indent="-406390" rtl="0">
              <a:lnSpc>
                <a:spcPct val="200000"/>
              </a:lnSpc>
              <a:spcBef>
                <a:spcPts val="0"/>
              </a:spcBef>
              <a:spcAft>
                <a:spcPts val="0"/>
              </a:spcAft>
              <a:buSzPts val="1200"/>
              <a:buChar char="●"/>
              <a:defRPr sz="1600"/>
            </a:lvl4pPr>
            <a:lvl5pPr marL="3047924" lvl="4" indent="-406390" rtl="0">
              <a:lnSpc>
                <a:spcPct val="200000"/>
              </a:lnSpc>
              <a:spcBef>
                <a:spcPts val="0"/>
              </a:spcBef>
              <a:spcAft>
                <a:spcPts val="0"/>
              </a:spcAft>
              <a:buSzPts val="1200"/>
              <a:buChar char="○"/>
              <a:defRPr sz="1600"/>
            </a:lvl5pPr>
            <a:lvl6pPr marL="3657509" lvl="5" indent="-406390" rtl="0">
              <a:lnSpc>
                <a:spcPct val="200000"/>
              </a:lnSpc>
              <a:spcBef>
                <a:spcPts val="0"/>
              </a:spcBef>
              <a:spcAft>
                <a:spcPts val="0"/>
              </a:spcAft>
              <a:buSzPts val="1200"/>
              <a:buChar char="■"/>
              <a:defRPr sz="1600"/>
            </a:lvl6pPr>
            <a:lvl7pPr marL="4267093" lvl="6" indent="-406390" rtl="0">
              <a:lnSpc>
                <a:spcPct val="200000"/>
              </a:lnSpc>
              <a:spcBef>
                <a:spcPts val="0"/>
              </a:spcBef>
              <a:spcAft>
                <a:spcPts val="0"/>
              </a:spcAft>
              <a:buSzPts val="1200"/>
              <a:buChar char="●"/>
              <a:defRPr sz="1600"/>
            </a:lvl7pPr>
            <a:lvl8pPr marL="4876678" lvl="7" indent="-406390" rtl="0">
              <a:lnSpc>
                <a:spcPct val="200000"/>
              </a:lnSpc>
              <a:spcBef>
                <a:spcPts val="0"/>
              </a:spcBef>
              <a:spcAft>
                <a:spcPts val="0"/>
              </a:spcAft>
              <a:buSzPts val="1200"/>
              <a:buChar char="○"/>
              <a:defRPr sz="1600"/>
            </a:lvl8pPr>
            <a:lvl9pPr marL="5486263" lvl="8" indent="-406390" rtl="0">
              <a:lnSpc>
                <a:spcPct val="200000"/>
              </a:lnSpc>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730505430"/>
      </p:ext>
    </p:extLst>
  </p:cSld>
  <p:clrMapOvr>
    <a:masterClrMapping/>
  </p:clrMapOvr>
  <p:extLst>
    <p:ext uri="{DCECCB84-F9BA-43D5-87BE-67443E8EF086}">
      <p15:sldGuideLst xmlns:p15="http://schemas.microsoft.com/office/powerpoint/2012/main">
        <p15:guide id="1" orient="horz" pos="288">
          <p15:clr>
            <a:srgbClr val="FA7B17"/>
          </p15:clr>
        </p15:guide>
        <p15:guide id="2" pos="2048">
          <p15:clr>
            <a:srgbClr val="FA7B17"/>
          </p15:clr>
        </p15:guide>
        <p15:guide id="3" orient="horz" pos="2952">
          <p15:clr>
            <a:srgbClr val="FA7B17"/>
          </p15:clr>
        </p15:guide>
        <p15:guide id="4" orient="horz" pos="361">
          <p15:clr>
            <a:srgbClr val="FA7B17"/>
          </p15:clr>
        </p15:guide>
        <p15:guide id="5" orient="horz" pos="2879">
          <p15:clr>
            <a:srgbClr val="FA7B17"/>
          </p15:clr>
        </p15:guide>
        <p15:guide id="6" orient="horz" pos="648">
          <p15:clr>
            <a:srgbClr val="FA7B17"/>
          </p15:clr>
        </p15:guide>
        <p15:guide id="7" orient="horz" pos="720">
          <p15:clr>
            <a:srgbClr val="FA7B17"/>
          </p15:clr>
        </p15:guide>
        <p15:guide id="8" pos="3712">
          <p15:clr>
            <a:srgbClr val="FA7B17"/>
          </p15:clr>
        </p15:guide>
        <p15:guide id="9" pos="5472">
          <p15:clr>
            <a:srgbClr val="FA7B17"/>
          </p15:clr>
        </p15:guide>
        <p15:guide id="10" pos="288">
          <p15:clr>
            <a:srgbClr val="FA7B17"/>
          </p15:clr>
        </p15:guide>
        <p15:guide id="11" pos="1944">
          <p15:clr>
            <a:srgbClr val="FA7B17"/>
          </p15:clr>
        </p15:guide>
        <p15:guide id="12" pos="381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BB31-44E9-9CFF-8654-752C24BC6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42D67-B94A-38F0-651C-7CCC2E875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C2729-6239-A731-E746-3CF5D9575F4C}"/>
              </a:ext>
            </a:extLst>
          </p:cNvPr>
          <p:cNvSpPr>
            <a:spLocks noGrp="1"/>
          </p:cNvSpPr>
          <p:nvPr>
            <p:ph type="dt" sz="half" idx="10"/>
          </p:nvPr>
        </p:nvSpPr>
        <p:spPr/>
        <p:txBody>
          <a:bodyPr/>
          <a:lstStyle/>
          <a:p>
            <a:fld id="{291CF2B4-1349-4757-8F5F-6188E69E31F7}" type="datetimeFigureOut">
              <a:rPr lang="en-US" smtClean="0"/>
              <a:t>4/30/2025</a:t>
            </a:fld>
            <a:endParaRPr lang="en-US"/>
          </a:p>
        </p:txBody>
      </p:sp>
      <p:sp>
        <p:nvSpPr>
          <p:cNvPr id="5" name="Footer Placeholder 4">
            <a:extLst>
              <a:ext uri="{FF2B5EF4-FFF2-40B4-BE49-F238E27FC236}">
                <a16:creationId xmlns:a16="http://schemas.microsoft.com/office/drawing/2014/main" id="{60D7C237-8FF2-7A31-DEAD-40723FBCE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34098-D748-40D9-E23C-1589F5CC29EC}"/>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343863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5F6E-6598-6429-C068-BCF84D8AF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E53C6E-C0CF-EDB7-4D50-9C4E6BE290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6935C-9378-8E3E-8E33-BA942178A491}"/>
              </a:ext>
            </a:extLst>
          </p:cNvPr>
          <p:cNvSpPr>
            <a:spLocks noGrp="1"/>
          </p:cNvSpPr>
          <p:nvPr>
            <p:ph type="dt" sz="half" idx="10"/>
          </p:nvPr>
        </p:nvSpPr>
        <p:spPr/>
        <p:txBody>
          <a:bodyPr/>
          <a:lstStyle/>
          <a:p>
            <a:fld id="{291CF2B4-1349-4757-8F5F-6188E69E31F7}" type="datetimeFigureOut">
              <a:rPr lang="en-US" smtClean="0"/>
              <a:t>4/30/2025</a:t>
            </a:fld>
            <a:endParaRPr lang="en-US"/>
          </a:p>
        </p:txBody>
      </p:sp>
      <p:sp>
        <p:nvSpPr>
          <p:cNvPr id="5" name="Footer Placeholder 4">
            <a:extLst>
              <a:ext uri="{FF2B5EF4-FFF2-40B4-BE49-F238E27FC236}">
                <a16:creationId xmlns:a16="http://schemas.microsoft.com/office/drawing/2014/main" id="{480FDEE4-67BF-3A8C-9105-CBAE7024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CCC85-D3D0-57D6-5D23-F638773DAE4F}"/>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322697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77ED-6505-51AA-808C-DD8D7A04E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CBC13-45A3-9AD7-4FB0-F1B604B2C1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0E6A47-0777-21F2-0CE2-86BD3D5A9B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D6B289-D712-EEDF-63B8-A4227907981F}"/>
              </a:ext>
            </a:extLst>
          </p:cNvPr>
          <p:cNvSpPr>
            <a:spLocks noGrp="1"/>
          </p:cNvSpPr>
          <p:nvPr>
            <p:ph type="dt" sz="half" idx="10"/>
          </p:nvPr>
        </p:nvSpPr>
        <p:spPr/>
        <p:txBody>
          <a:bodyPr/>
          <a:lstStyle/>
          <a:p>
            <a:fld id="{291CF2B4-1349-4757-8F5F-6188E69E31F7}" type="datetimeFigureOut">
              <a:rPr lang="en-US" smtClean="0"/>
              <a:t>4/30/2025</a:t>
            </a:fld>
            <a:endParaRPr lang="en-US"/>
          </a:p>
        </p:txBody>
      </p:sp>
      <p:sp>
        <p:nvSpPr>
          <p:cNvPr id="6" name="Footer Placeholder 5">
            <a:extLst>
              <a:ext uri="{FF2B5EF4-FFF2-40B4-BE49-F238E27FC236}">
                <a16:creationId xmlns:a16="http://schemas.microsoft.com/office/drawing/2014/main" id="{1E664FFA-DBE8-A256-1903-1ABCD5D50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70608-DF96-540D-04AA-5E7C023033F8}"/>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22190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30081-C479-1023-2DB5-25EA191162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31CB3D-F768-A9F4-1960-213034D640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1774AE-4207-6D44-B471-0AB9145887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8F353F-295C-D9FD-2ED3-7B73233F7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A6F19C-EFC6-E5D5-1812-FBCA5E4D98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C3060-A6EF-510E-8AB5-0C9D75E90D2A}"/>
              </a:ext>
            </a:extLst>
          </p:cNvPr>
          <p:cNvSpPr>
            <a:spLocks noGrp="1"/>
          </p:cNvSpPr>
          <p:nvPr>
            <p:ph type="dt" sz="half" idx="10"/>
          </p:nvPr>
        </p:nvSpPr>
        <p:spPr/>
        <p:txBody>
          <a:bodyPr/>
          <a:lstStyle/>
          <a:p>
            <a:fld id="{291CF2B4-1349-4757-8F5F-6188E69E31F7}" type="datetimeFigureOut">
              <a:rPr lang="en-US" smtClean="0"/>
              <a:t>4/30/2025</a:t>
            </a:fld>
            <a:endParaRPr lang="en-US"/>
          </a:p>
        </p:txBody>
      </p:sp>
      <p:sp>
        <p:nvSpPr>
          <p:cNvPr id="8" name="Footer Placeholder 7">
            <a:extLst>
              <a:ext uri="{FF2B5EF4-FFF2-40B4-BE49-F238E27FC236}">
                <a16:creationId xmlns:a16="http://schemas.microsoft.com/office/drawing/2014/main" id="{05C91ECF-4C69-C510-400C-D91035C62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4CC3A4-1AB9-0CC7-EBE7-E32D7724527F}"/>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314320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C9A1-08EB-282A-A916-CFC3E9B3E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3B006D-8437-1DA1-5B2B-AC78260B7D9C}"/>
              </a:ext>
            </a:extLst>
          </p:cNvPr>
          <p:cNvSpPr>
            <a:spLocks noGrp="1"/>
          </p:cNvSpPr>
          <p:nvPr>
            <p:ph type="dt" sz="half" idx="10"/>
          </p:nvPr>
        </p:nvSpPr>
        <p:spPr/>
        <p:txBody>
          <a:bodyPr/>
          <a:lstStyle/>
          <a:p>
            <a:fld id="{291CF2B4-1349-4757-8F5F-6188E69E31F7}" type="datetimeFigureOut">
              <a:rPr lang="en-US" smtClean="0"/>
              <a:t>4/30/2025</a:t>
            </a:fld>
            <a:endParaRPr lang="en-US"/>
          </a:p>
        </p:txBody>
      </p:sp>
      <p:sp>
        <p:nvSpPr>
          <p:cNvPr id="4" name="Footer Placeholder 3">
            <a:extLst>
              <a:ext uri="{FF2B5EF4-FFF2-40B4-BE49-F238E27FC236}">
                <a16:creationId xmlns:a16="http://schemas.microsoft.com/office/drawing/2014/main" id="{69154CDF-E821-BAEF-48A7-098F3164BE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7940F1-7CE4-C7A4-3D99-B0E27D7B49F1}"/>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408287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4BACEF-2F50-EA22-6C4F-18039AF28E8D}"/>
              </a:ext>
            </a:extLst>
          </p:cNvPr>
          <p:cNvSpPr>
            <a:spLocks noGrp="1"/>
          </p:cNvSpPr>
          <p:nvPr>
            <p:ph type="dt" sz="half" idx="10"/>
          </p:nvPr>
        </p:nvSpPr>
        <p:spPr/>
        <p:txBody>
          <a:bodyPr/>
          <a:lstStyle/>
          <a:p>
            <a:fld id="{291CF2B4-1349-4757-8F5F-6188E69E31F7}" type="datetimeFigureOut">
              <a:rPr lang="en-US" smtClean="0"/>
              <a:t>4/30/2025</a:t>
            </a:fld>
            <a:endParaRPr lang="en-US"/>
          </a:p>
        </p:txBody>
      </p:sp>
      <p:sp>
        <p:nvSpPr>
          <p:cNvPr id="3" name="Footer Placeholder 2">
            <a:extLst>
              <a:ext uri="{FF2B5EF4-FFF2-40B4-BE49-F238E27FC236}">
                <a16:creationId xmlns:a16="http://schemas.microsoft.com/office/drawing/2014/main" id="{F582C514-4569-3945-8ED6-46C9783A9C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4D7AAC-DB7F-B53A-E845-368AD323CEF9}"/>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130782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201D-3C20-08A2-1A00-BB35A2C81C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CC649-78C2-440E-288E-AD182EB7F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7A293A-BD92-F92A-2FB5-60171094A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53482-A118-DE70-728C-B7881B8B9F12}"/>
              </a:ext>
            </a:extLst>
          </p:cNvPr>
          <p:cNvSpPr>
            <a:spLocks noGrp="1"/>
          </p:cNvSpPr>
          <p:nvPr>
            <p:ph type="dt" sz="half" idx="10"/>
          </p:nvPr>
        </p:nvSpPr>
        <p:spPr/>
        <p:txBody>
          <a:bodyPr/>
          <a:lstStyle/>
          <a:p>
            <a:fld id="{291CF2B4-1349-4757-8F5F-6188E69E31F7}" type="datetimeFigureOut">
              <a:rPr lang="en-US" smtClean="0"/>
              <a:t>4/30/2025</a:t>
            </a:fld>
            <a:endParaRPr lang="en-US"/>
          </a:p>
        </p:txBody>
      </p:sp>
      <p:sp>
        <p:nvSpPr>
          <p:cNvPr id="6" name="Footer Placeholder 5">
            <a:extLst>
              <a:ext uri="{FF2B5EF4-FFF2-40B4-BE49-F238E27FC236}">
                <a16:creationId xmlns:a16="http://schemas.microsoft.com/office/drawing/2014/main" id="{69BCC79B-4F40-5B84-6179-B7B704021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B295F-D339-27FB-B83D-77C8DC7DECE7}"/>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303150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37AEC-1759-2D55-981E-685B58E3E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2AB652-DF4D-4B97-498F-D61510548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74531E-F73B-B054-6FFA-F3178FAA2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044-E9EB-8740-E05D-F33FFE73AFF4}"/>
              </a:ext>
            </a:extLst>
          </p:cNvPr>
          <p:cNvSpPr>
            <a:spLocks noGrp="1"/>
          </p:cNvSpPr>
          <p:nvPr>
            <p:ph type="dt" sz="half" idx="10"/>
          </p:nvPr>
        </p:nvSpPr>
        <p:spPr/>
        <p:txBody>
          <a:bodyPr/>
          <a:lstStyle/>
          <a:p>
            <a:fld id="{291CF2B4-1349-4757-8F5F-6188E69E31F7}" type="datetimeFigureOut">
              <a:rPr lang="en-US" smtClean="0"/>
              <a:t>4/30/2025</a:t>
            </a:fld>
            <a:endParaRPr lang="en-US"/>
          </a:p>
        </p:txBody>
      </p:sp>
      <p:sp>
        <p:nvSpPr>
          <p:cNvPr id="6" name="Footer Placeholder 5">
            <a:extLst>
              <a:ext uri="{FF2B5EF4-FFF2-40B4-BE49-F238E27FC236}">
                <a16:creationId xmlns:a16="http://schemas.microsoft.com/office/drawing/2014/main" id="{6E74EF77-5084-4696-08FD-C3CF2ED434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74D91-A9A4-D327-CC76-423883CDBF5C}"/>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47477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52C21-55AD-7802-F193-5BA63E1CDA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A74C75-AEB6-4584-F94E-530AD4C2E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A5DB0-C1BD-DCE8-93AA-39D37CC3C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1CF2B4-1349-4757-8F5F-6188E69E31F7}" type="datetimeFigureOut">
              <a:rPr lang="en-US" smtClean="0"/>
              <a:t>4/30/2025</a:t>
            </a:fld>
            <a:endParaRPr lang="en-US"/>
          </a:p>
        </p:txBody>
      </p:sp>
      <p:sp>
        <p:nvSpPr>
          <p:cNvPr id="5" name="Footer Placeholder 4">
            <a:extLst>
              <a:ext uri="{FF2B5EF4-FFF2-40B4-BE49-F238E27FC236}">
                <a16:creationId xmlns:a16="http://schemas.microsoft.com/office/drawing/2014/main" id="{1BCC0291-F365-C302-7660-17A8604B8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1FE432-992F-558C-8D40-3AD218D1A7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AE0AFD-6F61-4058-90B7-0F2294BED591}" type="slidenum">
              <a:rPr lang="en-US" smtClean="0"/>
              <a:t>‹#›</a:t>
            </a:fld>
            <a:endParaRPr lang="en-US"/>
          </a:p>
        </p:txBody>
      </p:sp>
    </p:spTree>
    <p:extLst>
      <p:ext uri="{BB962C8B-B14F-4D97-AF65-F5344CB8AC3E}">
        <p14:creationId xmlns:p14="http://schemas.microsoft.com/office/powerpoint/2010/main" val="4196011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digitalaccessibility@mass.gov" TargetMode="External"/><Relationship Id="rId2" Type="http://schemas.openxmlformats.org/officeDocument/2006/relationships/hyperlink" Target="https://www.zoom.com/en/accessibility/faq/?cms_guid=false&amp;lang=en-US" TargetMode="External"/><Relationship Id="rId1" Type="http://schemas.openxmlformats.org/officeDocument/2006/relationships/slideLayout" Target="../slideLayouts/slideLayout2.xml"/><Relationship Id="rId4" Type="http://schemas.openxmlformats.org/officeDocument/2006/relationships/hyperlink" Target="https://urldefense.com/v3/__https:/nyfd9babb.cc.rs6.net/tn.jsp?f=001GQgAwkZNoFUjUmn6qg8A1NB6jlQAT2ApF17UKTH0n6QGb-Hes7u3hoRiO5F9IP5GuDuKyUTJhhlcDcrooLwPdcin5x3WbSEV3JXALyPCswE4-VA5jHSTb-o3o7QykExNVTDSyoQo11lAAwIzVh0Gp6YgWisWwQrggk1YmwoMgVLVXV7RcFHaSCPHqeJiej6avHemSVFcIpHBMpy_rC2CQmp-HPSaytGj&amp;c=jEJrMvPQtsFp4Zck3mNmgC9GNUMojbCLxKZMXYzJQJ32J-KfxqM-sA==&amp;ch=Sv-aj-i7vuJlyh57gH8IpXX_7LOqsMDTHfLV-c2DkH4WUuSb3p9D1g==__;!!CPANwP4y!T8ZCpVkeSQrHNj_up5tU4vnr8l8NskVrzusvAiFCZiikDgTTTkryphqwa9b4cIhrBycmy35mgpc_c7E2FeL_lYhg3WmMKjlLpF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822FF-63DD-A8DA-B159-5A41ACE69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9361C-DB96-A41B-7905-43A04BF67D12}"/>
              </a:ext>
            </a:extLst>
          </p:cNvPr>
          <p:cNvSpPr>
            <a:spLocks noGrp="1"/>
          </p:cNvSpPr>
          <p:nvPr>
            <p:ph type="ctrTitle"/>
          </p:nvPr>
        </p:nvSpPr>
        <p:spPr>
          <a:xfrm>
            <a:off x="643468" y="643467"/>
            <a:ext cx="4620584" cy="4567137"/>
          </a:xfrm>
        </p:spPr>
        <p:txBody>
          <a:bodyPr>
            <a:normAutofit fontScale="90000"/>
          </a:bodyPr>
          <a:lstStyle/>
          <a:p>
            <a:pPr algn="l"/>
            <a:r>
              <a:rPr lang="en-US" sz="4400" b="1" dirty="0"/>
              <a:t>Digital Accessibility and Equity Governance Board </a:t>
            </a:r>
            <a:br>
              <a:rPr lang="en-US" sz="4400" b="1" dirty="0"/>
            </a:br>
            <a:r>
              <a:rPr lang="en-US" sz="4400" b="1" dirty="0"/>
              <a:t>Community Outreach </a:t>
            </a:r>
            <a:br>
              <a:rPr lang="en-US" sz="4400" b="1" dirty="0"/>
            </a:br>
            <a:r>
              <a:rPr lang="en-US" sz="4400" b="1" dirty="0"/>
              <a:t>Working Group Meeting</a:t>
            </a:r>
          </a:p>
        </p:txBody>
      </p:sp>
      <p:sp>
        <p:nvSpPr>
          <p:cNvPr id="3" name="Subtitle 2">
            <a:extLst>
              <a:ext uri="{FF2B5EF4-FFF2-40B4-BE49-F238E27FC236}">
                <a16:creationId xmlns:a16="http://schemas.microsoft.com/office/drawing/2014/main" id="{E9A97964-2C05-580A-65EB-A105CC40CC20}"/>
              </a:ext>
            </a:extLst>
          </p:cNvPr>
          <p:cNvSpPr>
            <a:spLocks noGrp="1"/>
          </p:cNvSpPr>
          <p:nvPr>
            <p:ph type="subTitle" idx="1"/>
          </p:nvPr>
        </p:nvSpPr>
        <p:spPr>
          <a:xfrm>
            <a:off x="643467" y="5512393"/>
            <a:ext cx="4620584" cy="775494"/>
          </a:xfrm>
        </p:spPr>
        <p:txBody>
          <a:bodyPr>
            <a:normAutofit fontScale="62500" lnSpcReduction="20000"/>
          </a:bodyPr>
          <a:lstStyle/>
          <a:p>
            <a:pPr algn="l"/>
            <a:r>
              <a:rPr lang="en-US" b="1" dirty="0"/>
              <a:t> April 30</a:t>
            </a:r>
            <a:r>
              <a:rPr lang="en-US" b="1" baseline="30000" dirty="0"/>
              <a:t>th</a:t>
            </a:r>
            <a:r>
              <a:rPr lang="en-US" b="1" dirty="0"/>
              <a:t>,2025  </a:t>
            </a:r>
          </a:p>
          <a:p>
            <a:pPr algn="l"/>
            <a:r>
              <a:rPr lang="en-US" b="1" dirty="0"/>
              <a:t>Presenters: Yarlennys Villaman, Minh Ha, Ashley Bloom and Yukiko Gannett </a:t>
            </a:r>
          </a:p>
        </p:txBody>
      </p:sp>
      <p:pic>
        <p:nvPicPr>
          <p:cNvPr id="4" name="Picture 3">
            <a:extLst>
              <a:ext uri="{FF2B5EF4-FFF2-40B4-BE49-F238E27FC236}">
                <a16:creationId xmlns:a16="http://schemas.microsoft.com/office/drawing/2014/main" id="{B4B01415-D961-ADD8-39E9-568F058FEBF9}"/>
              </a:ext>
            </a:extLst>
          </p:cNvPr>
          <p:cNvPicPr>
            <a:picLocks noChangeAspect="1"/>
          </p:cNvPicPr>
          <p:nvPr/>
        </p:nvPicPr>
        <p:blipFill>
          <a:blip r:embed="rId2"/>
          <a:stretch>
            <a:fillRect/>
          </a:stretch>
        </p:blipFill>
        <p:spPr>
          <a:xfrm>
            <a:off x="6606253" y="957860"/>
            <a:ext cx="4942280" cy="4942280"/>
          </a:xfrm>
          <a:prstGeom prst="rect">
            <a:avLst/>
          </a:prstGeom>
        </p:spPr>
      </p:pic>
    </p:spTree>
    <p:extLst>
      <p:ext uri="{BB962C8B-B14F-4D97-AF65-F5344CB8AC3E}">
        <p14:creationId xmlns:p14="http://schemas.microsoft.com/office/powerpoint/2010/main" val="72538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62C30-9BBF-BEF0-3346-848C9CE97BC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CDF572-5F5A-C3F2-9633-9C4963B0A6E7}"/>
              </a:ext>
            </a:extLst>
          </p:cNvPr>
          <p:cNvSpPr>
            <a:spLocks noGrp="1"/>
          </p:cNvSpPr>
          <p:nvPr>
            <p:ph type="ctrTitle"/>
          </p:nvPr>
        </p:nvSpPr>
        <p:spPr>
          <a:xfrm>
            <a:off x="420868" y="2424286"/>
            <a:ext cx="4790110" cy="2795160"/>
          </a:xfrm>
        </p:spPr>
        <p:txBody>
          <a:bodyPr>
            <a:normAutofit/>
          </a:bodyPr>
          <a:lstStyle/>
          <a:p>
            <a:pPr marL="514350" indent="-514350"/>
            <a:r>
              <a:rPr lang="en-US" sz="4400" b="1" dirty="0"/>
              <a:t>Next Steps </a:t>
            </a:r>
            <a:br>
              <a:rPr lang="en-US" sz="4400" b="1" dirty="0"/>
            </a:br>
            <a:br>
              <a:rPr lang="en-US" sz="4400" b="1" dirty="0"/>
            </a:br>
            <a:endParaRPr lang="en-US" sz="4400" b="1" dirty="0"/>
          </a:p>
        </p:txBody>
      </p:sp>
      <p:pic>
        <p:nvPicPr>
          <p:cNvPr id="2" name="Picture 1" descr="A blue and green circular logo&#10;&#10;Description automatically generated">
            <a:extLst>
              <a:ext uri="{FF2B5EF4-FFF2-40B4-BE49-F238E27FC236}">
                <a16:creationId xmlns:a16="http://schemas.microsoft.com/office/drawing/2014/main" id="{CFD3A969-6A58-FCA8-0A93-C1A5447AC907}"/>
              </a:ext>
            </a:extLst>
          </p:cNvPr>
          <p:cNvPicPr>
            <a:picLocks noChangeAspect="1"/>
          </p:cNvPicPr>
          <p:nvPr/>
        </p:nvPicPr>
        <p:blipFill>
          <a:blip r:embed="rId2"/>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110528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EBC224-3E84-716D-8D23-88E192793268}"/>
              </a:ext>
            </a:extLst>
          </p:cNvPr>
          <p:cNvSpPr>
            <a:spLocks noGrp="1"/>
          </p:cNvSpPr>
          <p:nvPr>
            <p:ph type="title"/>
          </p:nvPr>
        </p:nvSpPr>
        <p:spPr>
          <a:xfrm>
            <a:off x="1137034" y="609597"/>
            <a:ext cx="9392421" cy="1330841"/>
          </a:xfrm>
        </p:spPr>
        <p:txBody>
          <a:bodyPr>
            <a:normAutofit/>
          </a:bodyPr>
          <a:lstStyle/>
          <a:p>
            <a:r>
              <a:rPr lang="en-US" b="1" dirty="0"/>
              <a:t>Next Steps   </a:t>
            </a:r>
          </a:p>
        </p:txBody>
      </p:sp>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BF99E59C-C604-04E8-E705-775F1A482835}"/>
              </a:ext>
            </a:extLst>
          </p:cNvPr>
          <p:cNvSpPr>
            <a:spLocks noGrp="1"/>
          </p:cNvSpPr>
          <p:nvPr>
            <p:ph idx="1"/>
          </p:nvPr>
        </p:nvSpPr>
        <p:spPr>
          <a:xfrm>
            <a:off x="838200" y="2567361"/>
            <a:ext cx="10515600" cy="4351338"/>
          </a:xfrm>
        </p:spPr>
        <p:txBody>
          <a:bodyPr/>
          <a:lstStyle/>
          <a:p>
            <a:pPr marL="0" indent="0">
              <a:buNone/>
            </a:pPr>
            <a:endParaRPr lang="en-US" b="1" i="1" dirty="0"/>
          </a:p>
          <a:p>
            <a:pPr lvl="2">
              <a:buFont typeface="Wingdings" panose="05000000000000000000" pitchFamily="2" charset="2"/>
              <a:buChar char="Ø"/>
            </a:pPr>
            <a:r>
              <a:rPr lang="en-US" sz="2400" dirty="0"/>
              <a:t>        Finalize Survey </a:t>
            </a:r>
          </a:p>
          <a:p>
            <a:pPr lvl="2">
              <a:buFont typeface="Wingdings" panose="05000000000000000000" pitchFamily="2" charset="2"/>
              <a:buChar char="Ø"/>
            </a:pPr>
            <a:r>
              <a:rPr lang="en-US" sz="2400" dirty="0"/>
              <a:t>       Promote Internal Feedback Session in May </a:t>
            </a:r>
          </a:p>
          <a:p>
            <a:pPr marL="914400" lvl="2" indent="0">
              <a:buNone/>
            </a:pPr>
            <a:endParaRPr lang="en-US" sz="2400" dirty="0"/>
          </a:p>
        </p:txBody>
      </p:sp>
    </p:spTree>
    <p:extLst>
      <p:ext uri="{BB962C8B-B14F-4D97-AF65-F5344CB8AC3E}">
        <p14:creationId xmlns:p14="http://schemas.microsoft.com/office/powerpoint/2010/main" val="289062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7FC3462-5C38-484B-3D71-AD84862000FE}"/>
              </a:ext>
            </a:extLst>
          </p:cNvPr>
          <p:cNvSpPr>
            <a:spLocks noGrp="1"/>
          </p:cNvSpPr>
          <p:nvPr>
            <p:ph type="ctrTitle"/>
          </p:nvPr>
        </p:nvSpPr>
        <p:spPr>
          <a:xfrm>
            <a:off x="773408" y="992094"/>
            <a:ext cx="3616913" cy="2795160"/>
          </a:xfrm>
        </p:spPr>
        <p:txBody>
          <a:bodyPr>
            <a:normAutofit/>
          </a:bodyPr>
          <a:lstStyle/>
          <a:p>
            <a:r>
              <a:rPr lang="en-US" sz="4400" b="1"/>
              <a:t>Working Group Remarks </a:t>
            </a:r>
          </a:p>
        </p:txBody>
      </p:sp>
      <p:pic>
        <p:nvPicPr>
          <p:cNvPr id="2" name="Picture 1" descr="A blue and green circular logo&#10;&#10;Description automatically generated">
            <a:extLst>
              <a:ext uri="{FF2B5EF4-FFF2-40B4-BE49-F238E27FC236}">
                <a16:creationId xmlns:a16="http://schemas.microsoft.com/office/drawing/2014/main" id="{D336C49D-EEC7-0FE5-769C-E19822F84A3F}"/>
              </a:ext>
            </a:extLst>
          </p:cNvPr>
          <p:cNvPicPr>
            <a:picLocks noChangeAspect="1"/>
          </p:cNvPicPr>
          <p:nvPr/>
        </p:nvPicPr>
        <p:blipFill>
          <a:blip r:embed="rId2"/>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209591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7FC3462-5C38-484B-3D71-AD84862000FE}"/>
              </a:ext>
            </a:extLst>
          </p:cNvPr>
          <p:cNvSpPr>
            <a:spLocks noGrp="1"/>
          </p:cNvSpPr>
          <p:nvPr>
            <p:ph type="ctrTitle"/>
          </p:nvPr>
        </p:nvSpPr>
        <p:spPr>
          <a:xfrm>
            <a:off x="773408" y="992094"/>
            <a:ext cx="3616913" cy="2795160"/>
          </a:xfrm>
        </p:spPr>
        <p:txBody>
          <a:bodyPr vert="horz" lIns="91440" tIns="45720" rIns="91440" bIns="45720" rtlCol="0">
            <a:normAutofit/>
          </a:bodyPr>
          <a:lstStyle/>
          <a:p>
            <a:r>
              <a:rPr lang="en-US" sz="4400" b="1" kern="1200">
                <a:latin typeface="+mj-lt"/>
                <a:ea typeface="+mj-ea"/>
                <a:cs typeface="+mj-cs"/>
              </a:rPr>
              <a:t>Public </a:t>
            </a:r>
            <a:r>
              <a:rPr lang="en-US" sz="4400" b="1"/>
              <a:t>Remarks </a:t>
            </a:r>
            <a:r>
              <a:rPr lang="en-US" sz="4400" b="1" kern="1200">
                <a:latin typeface="+mj-lt"/>
                <a:ea typeface="+mj-ea"/>
                <a:cs typeface="+mj-cs"/>
              </a:rPr>
              <a:t> </a:t>
            </a:r>
          </a:p>
        </p:txBody>
      </p:sp>
      <p:pic>
        <p:nvPicPr>
          <p:cNvPr id="3" name="Picture 2">
            <a:extLst>
              <a:ext uri="{FF2B5EF4-FFF2-40B4-BE49-F238E27FC236}">
                <a16:creationId xmlns:a16="http://schemas.microsoft.com/office/drawing/2014/main" id="{E2DA9FAF-8E9C-B4FE-C2B4-D00605383A40}"/>
              </a:ext>
            </a:extLst>
          </p:cNvPr>
          <p:cNvPicPr>
            <a:picLocks noChangeAspect="1"/>
          </p:cNvPicPr>
          <p:nvPr/>
        </p:nvPicPr>
        <p:blipFill>
          <a:blip r:embed="rId2"/>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120690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668443-73C3-3D2B-53F2-3821D0DCBC91}"/>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a:solidFill>
                  <a:schemeClr val="tx1"/>
                </a:solidFill>
                <a:latin typeface="+mj-lt"/>
                <a:ea typeface="+mj-ea"/>
                <a:cs typeface="+mj-cs"/>
              </a:rPr>
              <a:t>Guidelines for Public Remarks</a:t>
            </a:r>
          </a:p>
        </p:txBody>
      </p:sp>
      <p:sp>
        <p:nvSpPr>
          <p:cNvPr id="5" name="Content Placeholder 2">
            <a:extLst>
              <a:ext uri="{FF2B5EF4-FFF2-40B4-BE49-F238E27FC236}">
                <a16:creationId xmlns:a16="http://schemas.microsoft.com/office/drawing/2014/main" id="{E94271B8-5B51-1849-CC7A-2E5565F21C0A}"/>
              </a:ext>
            </a:extLst>
          </p:cNvPr>
          <p:cNvSpPr>
            <a:spLocks noGrp="1"/>
          </p:cNvSpPr>
          <p:nvPr>
            <p:ph idx="1"/>
          </p:nvPr>
        </p:nvSpPr>
        <p:spPr>
          <a:xfrm>
            <a:off x="491109" y="968601"/>
            <a:ext cx="10515600" cy="4351338"/>
          </a:xfrm>
        </p:spPr>
        <p:txBody>
          <a:bodyPr>
            <a:noAutofit/>
          </a:bodyPr>
          <a:lstStyle/>
          <a:p>
            <a:pPr marL="0" indent="0">
              <a:lnSpc>
                <a:spcPct val="114000"/>
              </a:lnSpc>
              <a:spcAft>
                <a:spcPts val="1200"/>
              </a:spcAft>
              <a:buNone/>
            </a:pPr>
            <a:endParaRPr lang="en-US" sz="2400" dirty="0"/>
          </a:p>
          <a:p>
            <a:pPr marL="0" indent="0">
              <a:lnSpc>
                <a:spcPct val="114000"/>
              </a:lnSpc>
              <a:spcAft>
                <a:spcPts val="1200"/>
              </a:spcAft>
              <a:buNone/>
            </a:pPr>
            <a:r>
              <a:rPr lang="en-US" sz="2400" b="1" dirty="0"/>
              <a:t>Time permitting, members of the public are welcomed to provide comments and feedback</a:t>
            </a:r>
            <a:r>
              <a:rPr lang="en-US" sz="2400" dirty="0"/>
              <a:t>. </a:t>
            </a:r>
          </a:p>
          <a:p>
            <a:pPr marL="0" indent="0">
              <a:lnSpc>
                <a:spcPct val="114000"/>
              </a:lnSpc>
              <a:spcAft>
                <a:spcPts val="1200"/>
              </a:spcAft>
              <a:buNone/>
            </a:pPr>
            <a:r>
              <a:rPr lang="en-US" sz="2400" dirty="0"/>
              <a:t>If you would like to speak:</a:t>
            </a:r>
          </a:p>
          <a:p>
            <a:pPr marL="431800" indent="-285750">
              <a:lnSpc>
                <a:spcPct val="114000"/>
              </a:lnSpc>
              <a:spcAft>
                <a:spcPts val="1200"/>
              </a:spcAft>
              <a:buFont typeface="Wingdings" panose="05000000000000000000" pitchFamily="2" charset="2"/>
              <a:buChar char="§"/>
            </a:pPr>
            <a:r>
              <a:rPr lang="en-US" sz="2400" dirty="0"/>
              <a:t>Indicate your desire to provide public comments by using the “raise hand” feature or by commenting in the meeting chat.</a:t>
            </a:r>
          </a:p>
          <a:p>
            <a:pPr marL="431800" indent="-285750">
              <a:lnSpc>
                <a:spcPct val="114000"/>
              </a:lnSpc>
              <a:spcAft>
                <a:spcPts val="1200"/>
              </a:spcAft>
              <a:buFont typeface="Wingdings" panose="05000000000000000000" pitchFamily="2" charset="2"/>
              <a:buChar char="§"/>
            </a:pPr>
            <a:r>
              <a:rPr lang="en-US" sz="2400" dirty="0"/>
              <a:t>K</a:t>
            </a:r>
            <a:r>
              <a:rPr lang="en-US" sz="2400" dirty="0">
                <a:ea typeface="Noto Sans" panose="020B0502040504020204" pitchFamily="34" charset="0"/>
                <a:cs typeface="Noto Sans" panose="020B0502040504020204" pitchFamily="34" charset="0"/>
              </a:rPr>
              <a:t>eep remarks to 3 minutes</a:t>
            </a:r>
          </a:p>
          <a:p>
            <a:pPr marL="431800" indent="-285750">
              <a:lnSpc>
                <a:spcPct val="114000"/>
              </a:lnSpc>
              <a:spcAft>
                <a:spcPts val="1200"/>
              </a:spcAft>
              <a:buFont typeface="Wingdings" panose="05000000000000000000" pitchFamily="2" charset="2"/>
              <a:buChar char="§"/>
            </a:pPr>
            <a:r>
              <a:rPr lang="en-US" sz="2400" dirty="0"/>
              <a:t>S</a:t>
            </a:r>
            <a:r>
              <a:rPr lang="en-US" sz="2400" dirty="0">
                <a:ea typeface="Noto Sans" panose="020B0502040504020204" pitchFamily="34" charset="0"/>
                <a:cs typeface="Noto Sans" panose="020B0502040504020204" pitchFamily="34" charset="0"/>
              </a:rPr>
              <a:t>tate your name clearly and any organization you represent</a:t>
            </a:r>
          </a:p>
          <a:p>
            <a:pPr marL="0" indent="0">
              <a:lnSpc>
                <a:spcPct val="114000"/>
              </a:lnSpc>
              <a:spcAft>
                <a:spcPts val="1200"/>
              </a:spcAft>
              <a:buNone/>
            </a:pPr>
            <a:r>
              <a:rPr lang="en-US" sz="2400" dirty="0"/>
              <a:t>You may also send a comment in the chat (include your name) and the comment will be read out loud on your behalf.</a:t>
            </a:r>
          </a:p>
        </p:txBody>
      </p:sp>
    </p:spTree>
    <p:extLst>
      <p:ext uri="{BB962C8B-B14F-4D97-AF65-F5344CB8AC3E}">
        <p14:creationId xmlns:p14="http://schemas.microsoft.com/office/powerpoint/2010/main" val="140900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3">
            <a:extLst>
              <a:ext uri="{FF2B5EF4-FFF2-40B4-BE49-F238E27FC236}">
                <a16:creationId xmlns:a16="http://schemas.microsoft.com/office/drawing/2014/main" id="{A7FC3462-5C38-484B-3D71-AD84862000FE}"/>
              </a:ext>
            </a:extLst>
          </p:cNvPr>
          <p:cNvSpPr>
            <a:spLocks noGrp="1"/>
          </p:cNvSpPr>
          <p:nvPr>
            <p:ph type="ctrTitle"/>
          </p:nvPr>
        </p:nvSpPr>
        <p:spPr>
          <a:xfrm>
            <a:off x="773408" y="992094"/>
            <a:ext cx="3616913" cy="2795160"/>
          </a:xfrm>
        </p:spPr>
        <p:txBody>
          <a:bodyPr vert="horz" lIns="91440" tIns="45720" rIns="91440" bIns="45720" rtlCol="0">
            <a:normAutofit/>
          </a:bodyPr>
          <a:lstStyle/>
          <a:p>
            <a:r>
              <a:rPr lang="en-US" sz="4400" b="1" kern="1200">
                <a:latin typeface="+mj-lt"/>
                <a:ea typeface="+mj-ea"/>
                <a:cs typeface="+mj-cs"/>
              </a:rPr>
              <a:t>Meetin</a:t>
            </a:r>
            <a:r>
              <a:rPr lang="en-US" sz="4400" b="1"/>
              <a:t>g Adjourn. </a:t>
            </a:r>
            <a:endParaRPr lang="en-US" sz="4400" b="1" kern="1200">
              <a:latin typeface="+mj-lt"/>
              <a:ea typeface="+mj-ea"/>
              <a:cs typeface="+mj-cs"/>
            </a:endParaRPr>
          </a:p>
        </p:txBody>
      </p:sp>
    </p:spTree>
    <p:extLst>
      <p:ext uri="{BB962C8B-B14F-4D97-AF65-F5344CB8AC3E}">
        <p14:creationId xmlns:p14="http://schemas.microsoft.com/office/powerpoint/2010/main" val="132832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63F9F-DF46-6B09-C33E-3F7355B11914}"/>
              </a:ext>
            </a:extLst>
          </p:cNvPr>
          <p:cNvSpPr>
            <a:spLocks noGrp="1"/>
          </p:cNvSpPr>
          <p:nvPr>
            <p:ph type="title"/>
          </p:nvPr>
        </p:nvSpPr>
        <p:spPr>
          <a:xfrm>
            <a:off x="1043631" y="809898"/>
            <a:ext cx="9942716" cy="1554480"/>
          </a:xfrm>
        </p:spPr>
        <p:txBody>
          <a:bodyPr anchor="ctr">
            <a:normAutofit/>
          </a:bodyPr>
          <a:lstStyle/>
          <a:p>
            <a:r>
              <a:rPr lang="en-US" sz="4800" b="1"/>
              <a:t>Meeting Agenda</a:t>
            </a:r>
          </a:p>
        </p:txBody>
      </p:sp>
      <p:sp>
        <p:nvSpPr>
          <p:cNvPr id="3" name="Content Placeholder 2">
            <a:extLst>
              <a:ext uri="{FF2B5EF4-FFF2-40B4-BE49-F238E27FC236}">
                <a16:creationId xmlns:a16="http://schemas.microsoft.com/office/drawing/2014/main" id="{044C0BF8-ACE0-1642-E7A4-63B54E626902}"/>
              </a:ext>
            </a:extLst>
          </p:cNvPr>
          <p:cNvSpPr>
            <a:spLocks noGrp="1"/>
          </p:cNvSpPr>
          <p:nvPr>
            <p:ph idx="1"/>
          </p:nvPr>
        </p:nvSpPr>
        <p:spPr>
          <a:xfrm>
            <a:off x="1045028" y="2779779"/>
            <a:ext cx="9941319" cy="3362401"/>
          </a:xfrm>
        </p:spPr>
        <p:txBody>
          <a:bodyPr vert="horz" lIns="91440" tIns="45720" rIns="91440" bIns="45720" rtlCol="0" anchor="ctr">
            <a:normAutofit/>
          </a:bodyPr>
          <a:lstStyle/>
          <a:p>
            <a:pPr marL="514350" indent="-514350">
              <a:buFont typeface="+mj-lt"/>
              <a:buAutoNum type="arabicPeriod"/>
            </a:pPr>
            <a:r>
              <a:rPr lang="en-US" sz="2000" b="1" dirty="0"/>
              <a:t>Welcome and Roll Call </a:t>
            </a:r>
          </a:p>
          <a:p>
            <a:pPr marL="514350" indent="-514350">
              <a:buFont typeface="+mj-lt"/>
              <a:buAutoNum type="arabicPeriod"/>
            </a:pPr>
            <a:r>
              <a:rPr lang="en-US" sz="2000" b="1" dirty="0"/>
              <a:t>Drafted Invite Blurb</a:t>
            </a:r>
          </a:p>
          <a:p>
            <a:pPr marL="514350" indent="-514350">
              <a:buFont typeface="+mj-lt"/>
              <a:buAutoNum type="arabicPeriod"/>
            </a:pPr>
            <a:r>
              <a:rPr lang="en-US" sz="2000" b="1" dirty="0"/>
              <a:t>Update on the Feeback Survey- Ashley Bloom </a:t>
            </a:r>
          </a:p>
          <a:p>
            <a:pPr marL="514350" indent="-514350">
              <a:buFont typeface="+mj-lt"/>
              <a:buAutoNum type="arabicPeriod"/>
            </a:pPr>
            <a:r>
              <a:rPr lang="en-US" sz="2000" b="1" dirty="0"/>
              <a:t>Outreach Timeline for Feedback Session </a:t>
            </a:r>
          </a:p>
          <a:p>
            <a:pPr marL="514350" indent="-514350">
              <a:buFont typeface="+mj-lt"/>
              <a:buAutoNum type="arabicPeriod"/>
            </a:pPr>
            <a:r>
              <a:rPr lang="en-US" sz="2000" b="1" dirty="0"/>
              <a:t>Next Steps  </a:t>
            </a:r>
          </a:p>
          <a:p>
            <a:pPr marL="514350" indent="-514350">
              <a:buFont typeface="+mj-lt"/>
              <a:buAutoNum type="arabicPeriod"/>
            </a:pPr>
            <a:r>
              <a:rPr lang="en-US" sz="2000" b="1" dirty="0"/>
              <a:t>Working Group Remarks</a:t>
            </a:r>
          </a:p>
          <a:p>
            <a:pPr marL="514350" indent="-514350">
              <a:buFont typeface="+mj-lt"/>
              <a:buAutoNum type="arabicPeriod"/>
            </a:pPr>
            <a:r>
              <a:rPr lang="en-US" sz="2000" b="1" dirty="0"/>
              <a:t>Public Remarks</a:t>
            </a:r>
          </a:p>
          <a:p>
            <a:pPr marL="514350" indent="-514350">
              <a:buFont typeface="+mj-lt"/>
              <a:buAutoNum type="arabicPeriod"/>
            </a:pPr>
            <a:r>
              <a:rPr lang="en-US" sz="2000" b="1" dirty="0"/>
              <a:t>Meeting Adjourn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56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7FC3462-5C38-484B-3D71-AD84862000FE}"/>
              </a:ext>
            </a:extLst>
          </p:cNvPr>
          <p:cNvSpPr>
            <a:spLocks noGrp="1"/>
          </p:cNvSpPr>
          <p:nvPr>
            <p:ph type="ctrTitle"/>
          </p:nvPr>
        </p:nvSpPr>
        <p:spPr>
          <a:xfrm>
            <a:off x="773408" y="992094"/>
            <a:ext cx="3616913" cy="2795160"/>
          </a:xfrm>
        </p:spPr>
        <p:txBody>
          <a:bodyPr>
            <a:normAutofit/>
          </a:bodyPr>
          <a:lstStyle/>
          <a:p>
            <a:r>
              <a:rPr lang="en-US" sz="4400" b="1"/>
              <a:t>Welcome &amp; Roll Call</a:t>
            </a:r>
          </a:p>
        </p:txBody>
      </p:sp>
      <p:pic>
        <p:nvPicPr>
          <p:cNvPr id="2" name="Picture 1" descr="A blue and green circular logo&#10;&#10;Description automatically generated">
            <a:extLst>
              <a:ext uri="{FF2B5EF4-FFF2-40B4-BE49-F238E27FC236}">
                <a16:creationId xmlns:a16="http://schemas.microsoft.com/office/drawing/2014/main" id="{D336C49D-EEC7-0FE5-769C-E19822F84A3F}"/>
              </a:ext>
            </a:extLst>
          </p:cNvPr>
          <p:cNvPicPr>
            <a:picLocks noChangeAspect="1"/>
          </p:cNvPicPr>
          <p:nvPr/>
        </p:nvPicPr>
        <p:blipFill>
          <a:blip r:embed="rId2"/>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151925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6013B6-22C5-C5C2-3703-5A033EC84952}"/>
              </a:ext>
            </a:extLst>
          </p:cNvPr>
          <p:cNvSpPr>
            <a:spLocks noGrp="1"/>
          </p:cNvSpPr>
          <p:nvPr>
            <p:ph type="title"/>
          </p:nvPr>
        </p:nvSpPr>
        <p:spPr>
          <a:xfrm>
            <a:off x="1137036" y="548640"/>
            <a:ext cx="9916632" cy="1188720"/>
          </a:xfrm>
        </p:spPr>
        <p:txBody>
          <a:bodyPr>
            <a:normAutofit/>
          </a:bodyPr>
          <a:lstStyle/>
          <a:p>
            <a:r>
              <a:rPr lang="en-US" b="1">
                <a:solidFill>
                  <a:schemeClr val="tx1">
                    <a:lumMod val="85000"/>
                    <a:lumOff val="15000"/>
                  </a:schemeClr>
                </a:solidFill>
              </a:rPr>
              <a:t>Working Group Member Roll Call</a:t>
            </a:r>
          </a:p>
        </p:txBody>
      </p:sp>
      <p:sp>
        <p:nvSpPr>
          <p:cNvPr id="3" name="Content Placeholder 2">
            <a:extLst>
              <a:ext uri="{FF2B5EF4-FFF2-40B4-BE49-F238E27FC236}">
                <a16:creationId xmlns:a16="http://schemas.microsoft.com/office/drawing/2014/main" id="{81D5494F-5A5D-A52F-E47A-0CC0583B1BDA}"/>
              </a:ext>
            </a:extLst>
          </p:cNvPr>
          <p:cNvSpPr>
            <a:spLocks noGrp="1"/>
          </p:cNvSpPr>
          <p:nvPr>
            <p:ph idx="1"/>
          </p:nvPr>
        </p:nvSpPr>
        <p:spPr>
          <a:xfrm>
            <a:off x="859316" y="1961002"/>
            <a:ext cx="10025349" cy="4155921"/>
          </a:xfrm>
        </p:spPr>
        <p:txBody>
          <a:bodyPr anchor="ctr">
            <a:noAutofit/>
          </a:bodyPr>
          <a:lstStyle/>
          <a:p>
            <a:pPr marL="609600" indent="-457200"/>
            <a:r>
              <a:rPr lang="en-US" sz="2000" b="1">
                <a:solidFill>
                  <a:schemeClr val="tx1">
                    <a:lumMod val="85000"/>
                    <a:lumOff val="15000"/>
                  </a:schemeClr>
                </a:solidFill>
              </a:rPr>
              <a:t>Jason Snyder</a:t>
            </a:r>
            <a:r>
              <a:rPr lang="en-US" sz="2000">
                <a:solidFill>
                  <a:schemeClr val="tx1">
                    <a:lumMod val="85000"/>
                    <a:lumOff val="15000"/>
                  </a:schemeClr>
                </a:solidFill>
              </a:rPr>
              <a:t>, </a:t>
            </a:r>
            <a:r>
              <a:rPr lang="en-US" sz="2000">
                <a:solidFill>
                  <a:schemeClr val="tx1">
                    <a:lumMod val="85000"/>
                    <a:lumOff val="15000"/>
                  </a:schemeClr>
                </a:solidFill>
                <a:ea typeface="Noto Sans Light" panose="020B0402040504020204" pitchFamily="34" charset="0"/>
                <a:cs typeface="Noto Sans Light" panose="020B0402040504020204" pitchFamily="34" charset="0"/>
              </a:rPr>
              <a:t>Secretary, Executive Office of Technology Services and Security</a:t>
            </a:r>
          </a:p>
          <a:p>
            <a:pPr marL="609600" indent="-457200"/>
            <a:r>
              <a:rPr lang="en-US" sz="2000" b="1">
                <a:solidFill>
                  <a:schemeClr val="tx1">
                    <a:lumMod val="85000"/>
                    <a:lumOff val="15000"/>
                  </a:schemeClr>
                </a:solidFill>
              </a:rPr>
              <a:t>Ashley Bloom</a:t>
            </a:r>
            <a:r>
              <a:rPr lang="en-US" sz="2000">
                <a:solidFill>
                  <a:schemeClr val="tx1">
                    <a:lumMod val="85000"/>
                    <a:lumOff val="15000"/>
                  </a:schemeClr>
                </a:solidFill>
              </a:rPr>
              <a:t>, CIAO, Executive Office of Technology Services and Security</a:t>
            </a:r>
          </a:p>
          <a:p>
            <a:pPr marL="609600" indent="-457200"/>
            <a:r>
              <a:rPr lang="en-US" sz="2000" b="1">
                <a:solidFill>
                  <a:schemeClr val="tx1">
                    <a:lumMod val="85000"/>
                    <a:lumOff val="15000"/>
                  </a:schemeClr>
                </a:solidFill>
              </a:rPr>
              <a:t>Antoine Harrison</a:t>
            </a:r>
            <a:r>
              <a:rPr lang="en-US" sz="2000">
                <a:solidFill>
                  <a:schemeClr val="tx1">
                    <a:lumMod val="85000"/>
                    <a:lumOff val="15000"/>
                  </a:schemeClr>
                </a:solidFill>
              </a:rPr>
              <a:t>, Secretariat CIO</a:t>
            </a:r>
            <a:r>
              <a:rPr lang="en-US" sz="2000">
                <a:solidFill>
                  <a:schemeClr val="tx1">
                    <a:lumMod val="85000"/>
                    <a:lumOff val="15000"/>
                  </a:schemeClr>
                </a:solidFill>
                <a:ea typeface="Noto Sans Light" panose="020B0402040504020204" pitchFamily="34" charset="0"/>
                <a:cs typeface="Noto Sans Light" panose="020B0402040504020204" pitchFamily="34" charset="0"/>
              </a:rPr>
              <a:t>, Executive Office of Education</a:t>
            </a:r>
          </a:p>
          <a:p>
            <a:pPr marL="609600" indent="-457200"/>
            <a:r>
              <a:rPr lang="en-US" sz="2000" b="1">
                <a:solidFill>
                  <a:schemeClr val="tx1">
                    <a:lumMod val="85000"/>
                    <a:lumOff val="15000"/>
                  </a:schemeClr>
                </a:solidFill>
                <a:ea typeface="Noto Sans Light" panose="020B0402040504020204" pitchFamily="34" charset="0"/>
                <a:cs typeface="Noto Sans Light" panose="020B0402040504020204" pitchFamily="34" charset="0"/>
              </a:rPr>
              <a:t>Greg Martin</a:t>
            </a:r>
            <a:r>
              <a:rPr lang="en-US" sz="2000">
                <a:solidFill>
                  <a:schemeClr val="tx1">
                    <a:lumMod val="85000"/>
                    <a:lumOff val="15000"/>
                  </a:schemeClr>
                </a:solidFill>
                <a:ea typeface="Noto Sans Light" panose="020B0402040504020204" pitchFamily="34" charset="0"/>
                <a:cs typeface="Noto Sans Light" panose="020B0402040504020204" pitchFamily="34" charset="0"/>
              </a:rPr>
              <a:t>, CIO, Executive Office of Energy and Environmental Affairs</a:t>
            </a:r>
          </a:p>
          <a:p>
            <a:pPr marL="609600" indent="-457200"/>
            <a:r>
              <a:rPr lang="en-US" sz="2000" b="1">
                <a:solidFill>
                  <a:schemeClr val="tx1">
                    <a:lumMod val="85000"/>
                    <a:lumOff val="15000"/>
                  </a:schemeClr>
                </a:solidFill>
              </a:rPr>
              <a:t>Yarlennys Villaman</a:t>
            </a:r>
            <a:r>
              <a:rPr lang="en-US" sz="2000">
                <a:solidFill>
                  <a:schemeClr val="tx1">
                    <a:lumMod val="85000"/>
                    <a:lumOff val="15000"/>
                  </a:schemeClr>
                </a:solidFill>
                <a:ea typeface="Noto Sans Light" panose="020B0402040504020204" pitchFamily="34" charset="0"/>
                <a:cs typeface="Noto Sans Light" panose="020B0402040504020204" pitchFamily="34" charset="0"/>
              </a:rPr>
              <a:t>, Senior  Director of Community Affairs, Governor’s Office</a:t>
            </a:r>
          </a:p>
          <a:p>
            <a:pPr marL="609600" indent="-457200"/>
            <a:r>
              <a:rPr lang="en-US" sz="2000" b="1">
                <a:solidFill>
                  <a:schemeClr val="tx1">
                    <a:lumMod val="85000"/>
                    <a:lumOff val="15000"/>
                  </a:schemeClr>
                </a:solidFill>
              </a:rPr>
              <a:t>John Oliveira</a:t>
            </a:r>
            <a:r>
              <a:rPr lang="en-US" sz="2000">
                <a:solidFill>
                  <a:schemeClr val="tx1">
                    <a:lumMod val="85000"/>
                    <a:lumOff val="15000"/>
                  </a:schemeClr>
                </a:solidFill>
                <a:ea typeface="Noto Sans Light" panose="020B0402040504020204" pitchFamily="34" charset="0"/>
                <a:cs typeface="Noto Sans Light" panose="020B0402040504020204" pitchFamily="34" charset="0"/>
              </a:rPr>
              <a:t>, Commissioner, Massachusetts Commission for the Blind</a:t>
            </a:r>
          </a:p>
          <a:p>
            <a:pPr marL="609600" indent="-457200"/>
            <a:r>
              <a:rPr lang="en-US" sz="2000" b="1">
                <a:solidFill>
                  <a:schemeClr val="tx1">
                    <a:lumMod val="85000"/>
                    <a:lumOff val="15000"/>
                  </a:schemeClr>
                </a:solidFill>
                <a:ea typeface="Noto Sans Light" panose="020B0402040504020204" pitchFamily="34" charset="0"/>
                <a:cs typeface="Noto Sans Light" panose="020B0402040504020204" pitchFamily="34" charset="0"/>
              </a:rPr>
              <a:t>Minh Ha</a:t>
            </a:r>
            <a:r>
              <a:rPr lang="en-US" sz="2000">
                <a:solidFill>
                  <a:schemeClr val="tx1">
                    <a:lumMod val="85000"/>
                    <a:lumOff val="15000"/>
                  </a:schemeClr>
                </a:solidFill>
                <a:ea typeface="Noto Sans Light" panose="020B0402040504020204" pitchFamily="34" charset="0"/>
                <a:cs typeface="Noto Sans Light" panose="020B0402040504020204" pitchFamily="34" charset="0"/>
              </a:rPr>
              <a:t>, Public Member</a:t>
            </a:r>
          </a:p>
        </p:txBody>
      </p:sp>
    </p:spTree>
    <p:extLst>
      <p:ext uri="{BB962C8B-B14F-4D97-AF65-F5344CB8AC3E}">
        <p14:creationId xmlns:p14="http://schemas.microsoft.com/office/powerpoint/2010/main" val="364604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84609-676C-216B-BB7B-EA9BE8E8E3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84041F-285E-824D-A9AF-41A90A481F04}"/>
              </a:ext>
            </a:extLst>
          </p:cNvPr>
          <p:cNvSpPr>
            <a:spLocks noGrp="1"/>
          </p:cNvSpPr>
          <p:nvPr>
            <p:ph type="ctrTitle"/>
          </p:nvPr>
        </p:nvSpPr>
        <p:spPr>
          <a:xfrm>
            <a:off x="420868" y="2424286"/>
            <a:ext cx="4790110" cy="2795160"/>
          </a:xfrm>
        </p:spPr>
        <p:txBody>
          <a:bodyPr>
            <a:normAutofit/>
          </a:bodyPr>
          <a:lstStyle/>
          <a:p>
            <a:pPr marL="514350" indent="-514350"/>
            <a:r>
              <a:rPr lang="en-US" sz="4400" b="1" dirty="0"/>
              <a:t>Drafted Invitational Blurb</a:t>
            </a:r>
            <a:br>
              <a:rPr lang="en-US" sz="4400" b="1" dirty="0"/>
            </a:br>
            <a:br>
              <a:rPr lang="en-US" sz="4400" b="1" dirty="0"/>
            </a:br>
            <a:endParaRPr lang="en-US" sz="4400" b="1" dirty="0"/>
          </a:p>
        </p:txBody>
      </p:sp>
      <p:pic>
        <p:nvPicPr>
          <p:cNvPr id="2" name="Picture 1" descr="A blue and green circular logo&#10;&#10;Description automatically generated">
            <a:extLst>
              <a:ext uri="{FF2B5EF4-FFF2-40B4-BE49-F238E27FC236}">
                <a16:creationId xmlns:a16="http://schemas.microsoft.com/office/drawing/2014/main" id="{773DB314-E298-58D2-C67C-9B8A3BD1B196}"/>
              </a:ext>
            </a:extLst>
          </p:cNvPr>
          <p:cNvPicPr>
            <a:picLocks noChangeAspect="1"/>
          </p:cNvPicPr>
          <p:nvPr/>
        </p:nvPicPr>
        <p:blipFill>
          <a:blip r:embed="rId2"/>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61115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67207-F491-FF3D-3C66-1BC1F736849E}"/>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B24863EB-E689-538A-510A-3673174353A2}"/>
              </a:ext>
            </a:extLst>
          </p:cNvPr>
          <p:cNvSpPr txBox="1"/>
          <p:nvPr/>
        </p:nvSpPr>
        <p:spPr>
          <a:xfrm>
            <a:off x="0" y="0"/>
            <a:ext cx="11658600" cy="6463308"/>
          </a:xfrm>
          <a:prstGeom prst="rect">
            <a:avLst/>
          </a:prstGeom>
          <a:noFill/>
        </p:spPr>
        <p:txBody>
          <a:bodyPr wrap="square">
            <a:spAutoFit/>
          </a:bodyPr>
          <a:lstStyle/>
          <a:p>
            <a:pPr marL="0" marR="0" fontAlgn="base">
              <a:buNone/>
            </a:pP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fontAlgn="base">
              <a:buNone/>
            </a:pPr>
            <a:r>
              <a:rPr lang="en-US" dirty="0">
                <a:effectLst/>
                <a:latin typeface="Aptos" panose="020B0004020202020204" pitchFamily="34" charset="0"/>
                <a:ea typeface="Aptos" panose="020B0004020202020204" pitchFamily="34" charset="0"/>
                <a:cs typeface="Aptos" panose="020B0004020202020204" pitchFamily="34" charset="0"/>
              </a:rPr>
              <a:t>Dear…….., </a:t>
            </a:r>
          </a:p>
          <a:p>
            <a:pPr marL="0" marR="0" fontAlgn="base">
              <a:buNone/>
            </a:pPr>
            <a:r>
              <a:rPr lang="en-US" dirty="0">
                <a:effectLst/>
                <a:latin typeface="Aptos" panose="020B0004020202020204" pitchFamily="34" charset="0"/>
                <a:ea typeface="Aptos" panose="020B0004020202020204" pitchFamily="34" charset="0"/>
                <a:cs typeface="Aptos" panose="020B0004020202020204" pitchFamily="34" charset="0"/>
              </a:rPr>
              <a:t>  </a:t>
            </a:r>
          </a:p>
          <a:p>
            <a:pPr marL="0" marR="0" fontAlgn="base">
              <a:buNone/>
            </a:pPr>
            <a:r>
              <a:rPr lang="en-US" dirty="0">
                <a:effectLst/>
                <a:latin typeface="Aptos" panose="020B0004020202020204" pitchFamily="34" charset="0"/>
                <a:ea typeface="Aptos" panose="020B0004020202020204" pitchFamily="34" charset="0"/>
                <a:cs typeface="Aptos" panose="020B0004020202020204" pitchFamily="34" charset="0"/>
              </a:rPr>
              <a:t>We hope this message finds you well. We are writing to invite you to join the feedback session organized by the </a:t>
            </a:r>
            <a:r>
              <a:rPr lang="en-US" b="1" dirty="0">
                <a:effectLst/>
                <a:latin typeface="Aptos" panose="020B0004020202020204" pitchFamily="34" charset="0"/>
                <a:ea typeface="Aptos" panose="020B0004020202020204" pitchFamily="34" charset="0"/>
                <a:cs typeface="Aptos" panose="020B0004020202020204" pitchFamily="34" charset="0"/>
              </a:rPr>
              <a:t>Digital Accessibility and Equity Governance Board</a:t>
            </a:r>
            <a:r>
              <a:rPr lang="en-US" dirty="0">
                <a:solidFill>
                  <a:srgbClr val="000000"/>
                </a:solidFill>
                <a:effectLst/>
                <a:latin typeface="Aptos" panose="020B0004020202020204" pitchFamily="34" charset="0"/>
                <a:ea typeface="Aptos" panose="020B0004020202020204" pitchFamily="34" charset="0"/>
                <a:cs typeface="Aptos" panose="020B0004020202020204" pitchFamily="34" charset="0"/>
              </a:rPr>
              <a:t>. The board is organizing this </a:t>
            </a:r>
            <a:r>
              <a:rPr lang="en-US" dirty="0">
                <a:solidFill>
                  <a:srgbClr val="000000"/>
                </a:solidFill>
                <a:latin typeface="Aptos" panose="020B0004020202020204" pitchFamily="34" charset="0"/>
                <a:ea typeface="Aptos" panose="020B0004020202020204" pitchFamily="34" charset="0"/>
                <a:cs typeface="Aptos" panose="020B0004020202020204" pitchFamily="34" charset="0"/>
              </a:rPr>
              <a:t>meeting</a:t>
            </a:r>
            <a:r>
              <a:rPr lang="en-US" dirty="0">
                <a:solidFill>
                  <a:srgbClr val="000000"/>
                </a:solidFill>
                <a:effectLst/>
                <a:latin typeface="Aptos" panose="020B0004020202020204" pitchFamily="34" charset="0"/>
                <a:ea typeface="Aptos" panose="020B0004020202020204" pitchFamily="34" charset="0"/>
                <a:cs typeface="Aptos" panose="020B0004020202020204" pitchFamily="34" charset="0"/>
              </a:rPr>
              <a:t> to discuss your experience as a person with a disability or an assistive technology user. </a:t>
            </a:r>
          </a:p>
          <a:p>
            <a:pPr marL="0" marR="0" fontAlgn="base">
              <a:buNone/>
            </a:pPr>
            <a:r>
              <a:rPr lang="en-US"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fontAlgn="base">
              <a:buNone/>
            </a:pPr>
            <a:r>
              <a:rPr lang="en-US" dirty="0">
                <a:solidFill>
                  <a:srgbClr val="000000"/>
                </a:solidFill>
                <a:effectLst/>
                <a:latin typeface="Aptos" panose="020B0004020202020204" pitchFamily="34" charset="0"/>
                <a:ea typeface="Aptos" panose="020B0004020202020204" pitchFamily="34" charset="0"/>
                <a:cs typeface="Aptos" panose="020B0004020202020204" pitchFamily="34" charset="0"/>
              </a:rPr>
              <a:t>This session will be hosted through </a:t>
            </a:r>
            <a:r>
              <a:rPr lang="en-US" dirty="0">
                <a:solidFill>
                  <a:srgbClr val="000000"/>
                </a:solidFill>
                <a:latin typeface="Aptos" panose="020B0004020202020204" pitchFamily="34" charset="0"/>
                <a:ea typeface="Aptos" panose="020B0004020202020204" pitchFamily="34" charset="0"/>
                <a:cs typeface="Aptos" panose="020B0004020202020204" pitchFamily="34" charset="0"/>
              </a:rPr>
              <a:t>ZOOM</a:t>
            </a:r>
            <a:r>
              <a:rPr lang="en-US" dirty="0">
                <a:solidFill>
                  <a:srgbClr val="000000"/>
                </a:solidFill>
                <a:effectLst/>
                <a:latin typeface="Aptos" panose="020B0004020202020204" pitchFamily="34" charset="0"/>
                <a:ea typeface="Aptos" panose="020B0004020202020204" pitchFamily="34" charset="0"/>
                <a:cs typeface="Aptos" panose="020B0004020202020204" pitchFamily="34" charset="0"/>
              </a:rPr>
              <a:t>.</a:t>
            </a:r>
          </a:p>
          <a:p>
            <a:pPr marL="0" marR="0" fontAlgn="base">
              <a:buNone/>
            </a:pPr>
            <a:r>
              <a:rPr lang="en-US" dirty="0">
                <a:solidFill>
                  <a:srgbClr val="000000"/>
                </a:solidFill>
                <a:latin typeface="Aptos" panose="020B0004020202020204" pitchFamily="34" charset="0"/>
                <a:ea typeface="Aptos" panose="020B0004020202020204" pitchFamily="34" charset="0"/>
                <a:cs typeface="Aptos" panose="020B0004020202020204" pitchFamily="34" charset="0"/>
              </a:rPr>
              <a:t>ZOOM link: </a:t>
            </a:r>
            <a:r>
              <a:rPr lang="en-US"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US" dirty="0">
                <a:effectLst/>
                <a:latin typeface="Aptos" panose="020B0004020202020204" pitchFamily="34" charset="0"/>
                <a:ea typeface="Aptos" panose="020B0004020202020204" pitchFamily="34" charset="0"/>
                <a:cs typeface="Aptos" panose="020B0004020202020204" pitchFamily="34" charset="0"/>
              </a:rPr>
              <a:t>  </a:t>
            </a:r>
          </a:p>
          <a:p>
            <a:pPr marL="0" marR="0" fontAlgn="base">
              <a:buNone/>
            </a:pPr>
            <a:r>
              <a:rPr lang="en-US" dirty="0">
                <a:effectLst/>
                <a:latin typeface="Aptos" panose="020B0004020202020204" pitchFamily="34" charset="0"/>
                <a:ea typeface="Aptos" panose="020B0004020202020204" pitchFamily="34" charset="0"/>
                <a:cs typeface="Aptos" panose="020B0004020202020204" pitchFamily="34" charset="0"/>
              </a:rPr>
              <a:t> </a:t>
            </a:r>
            <a:r>
              <a:rPr lang="en-US" b="1" u="sng" dirty="0">
                <a:latin typeface="Aptos" panose="020B0004020202020204" pitchFamily="34" charset="0"/>
                <a:ea typeface="Aptos" panose="020B0004020202020204" pitchFamily="34" charset="0"/>
                <a:cs typeface="Aptos" panose="020B0004020202020204" pitchFamily="34" charset="0"/>
              </a:rPr>
              <a:t>ZOOM</a:t>
            </a:r>
            <a:r>
              <a:rPr lang="en-US" b="1" u="sng" dirty="0">
                <a:ea typeface="Aptos" panose="020B0004020202020204" pitchFamily="34" charset="0"/>
                <a:cs typeface="Aptos" panose="020B0004020202020204" pitchFamily="34" charset="0"/>
              </a:rPr>
              <a:t>: </a:t>
            </a:r>
            <a:r>
              <a:rPr lang="en-US" dirty="0"/>
              <a:t>It includes features to facilitate communication for users with visual impairments, limited dexterity, or other disabilities. Zoom is compatible with JAWS and NVDA screen readers and supports multiple interpreter videos, closed captioning, and transcription services. For more info visit: </a:t>
            </a:r>
            <a:r>
              <a:rPr lang="en-US" dirty="0">
                <a:hlinkClick r:id="rId2">
                  <a:extLst>
                    <a:ext uri="{A12FA001-AC4F-418D-AE19-62706E023703}">
                      <ahyp:hlinkClr xmlns:ahyp="http://schemas.microsoft.com/office/drawing/2018/hyperlinkcolor" val="tx"/>
                    </a:ext>
                  </a:extLst>
                </a:hlinkClick>
              </a:rPr>
              <a:t>Accessibility - FAQ | Zoom</a:t>
            </a:r>
            <a:endParaRPr lang="en-US" dirty="0"/>
          </a:p>
          <a:p>
            <a:pPr marL="0" marR="0" fontAlgn="base">
              <a:buNone/>
            </a:pPr>
            <a:r>
              <a:rPr lang="en-US" b="1" i="1" dirty="0">
                <a:latin typeface="Aptos" panose="020B0004020202020204" pitchFamily="34" charset="0"/>
                <a:ea typeface="Aptos" panose="020B0004020202020204" pitchFamily="34" charset="0"/>
                <a:cs typeface="Aptos" panose="020B0004020202020204" pitchFamily="34" charset="0"/>
              </a:rPr>
              <a:t>Complete date and time (including day of the week)</a:t>
            </a:r>
            <a:r>
              <a:rPr lang="en-US" b="1" i="1" dirty="0">
                <a:effectLst/>
                <a:latin typeface="Aptos" panose="020B0004020202020204" pitchFamily="34" charset="0"/>
                <a:ea typeface="Aptos" panose="020B0004020202020204" pitchFamily="34" charset="0"/>
                <a:cs typeface="Aptos" panose="020B0004020202020204" pitchFamily="34" charset="0"/>
              </a:rPr>
              <a:t> </a:t>
            </a:r>
            <a:r>
              <a:rPr lang="en-US" i="1" dirty="0">
                <a:effectLst/>
                <a:latin typeface="Aptos" panose="020B0004020202020204" pitchFamily="34" charset="0"/>
                <a:ea typeface="Aptos" panose="020B0004020202020204" pitchFamily="34" charset="0"/>
                <a:cs typeface="Aptos" panose="020B0004020202020204" pitchFamily="34" charset="0"/>
              </a:rPr>
              <a:t> </a:t>
            </a:r>
          </a:p>
          <a:p>
            <a:pPr marL="0" marR="0" fontAlgn="base">
              <a:buNone/>
            </a:pPr>
            <a:r>
              <a:rPr lang="en-US" dirty="0">
                <a:effectLst/>
                <a:latin typeface="Aptos" panose="020B0004020202020204" pitchFamily="34" charset="0"/>
                <a:ea typeface="Aptos" panose="020B0004020202020204" pitchFamily="34" charset="0"/>
                <a:cs typeface="Aptos" panose="020B0004020202020204" pitchFamily="34" charset="0"/>
              </a:rPr>
              <a:t> </a:t>
            </a:r>
          </a:p>
          <a:p>
            <a:pPr marL="0" marR="0" fontAlgn="base">
              <a:buNone/>
            </a:pPr>
            <a:r>
              <a:rPr lang="es-DO" dirty="0">
                <a:effectLst/>
                <a:latin typeface="Aptos" panose="020B0004020202020204" pitchFamily="34" charset="0"/>
                <a:ea typeface="Aptos" panose="020B0004020202020204" pitchFamily="34" charset="0"/>
                <a:cs typeface="Aptos" panose="020B0004020202020204" pitchFamily="34" charset="0"/>
              </a:rPr>
              <a:t>RSVP: </a:t>
            </a:r>
            <a:r>
              <a:rPr lang="en-US" dirty="0">
                <a:effectLst/>
                <a:latin typeface="Aptos" panose="020B0004020202020204" pitchFamily="34" charset="0"/>
                <a:ea typeface="Aptos" panose="020B0004020202020204" pitchFamily="34" charset="0"/>
                <a:cs typeface="Aptos" panose="020B0004020202020204" pitchFamily="34" charset="0"/>
              </a:rPr>
              <a:t> Link…</a:t>
            </a:r>
          </a:p>
          <a:p>
            <a:pPr marL="0" marR="0" fontAlgn="base">
              <a:buNone/>
            </a:pPr>
            <a:r>
              <a:rPr lang="es-DO" dirty="0">
                <a:effectLst/>
                <a:latin typeface="Aptos" panose="020B0004020202020204" pitchFamily="34" charset="0"/>
                <a:ea typeface="Aptos" panose="020B0004020202020204" pitchFamily="34" charset="0"/>
                <a:cs typeface="Aptos" panose="020B0004020202020204" pitchFamily="34" charset="0"/>
              </a:rPr>
              <a:t> </a:t>
            </a:r>
            <a:r>
              <a:rPr lang="en-US" dirty="0">
                <a:latin typeface="Aptos" panose="020B0004020202020204" pitchFamily="34" charset="0"/>
                <a:ea typeface="Aptos" panose="020B0004020202020204" pitchFamily="34" charset="0"/>
                <a:cs typeface="Aptos" panose="020B0004020202020204" pitchFamily="34" charset="0"/>
              </a:rPr>
              <a:t>Require </a:t>
            </a:r>
            <a:r>
              <a:rPr lang="en-US" dirty="0">
                <a:effectLst/>
                <a:latin typeface="Aptos" panose="020B0004020202020204" pitchFamily="34" charset="0"/>
                <a:ea typeface="Aptos" panose="020B0004020202020204" pitchFamily="34" charset="0"/>
                <a:cs typeface="Aptos" panose="020B0004020202020204" pitchFamily="34" charset="0"/>
              </a:rPr>
              <a:t>accommodations, please email us at </a:t>
            </a:r>
            <a:r>
              <a:rPr lang="en-US" b="1" u="sng" dirty="0">
                <a:solidFill>
                  <a:srgbClr val="3661BD"/>
                </a:solidFill>
                <a:effectLst/>
                <a:latin typeface="Aptos" panose="020B0004020202020204" pitchFamily="34" charset="0"/>
                <a:ea typeface="Aptos" panose="020B0004020202020204" pitchFamily="34" charset="0"/>
                <a:cs typeface="Aptos" panose="020B0004020202020204" pitchFamily="34" charset="0"/>
                <a:hlinkClick r:id="rId3"/>
              </a:rPr>
              <a:t>DigitalAccessibility@mass.gov</a:t>
            </a:r>
            <a:r>
              <a:rPr lang="en-US"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US" dirty="0">
                <a:effectLst/>
                <a:latin typeface="Aptos" panose="020B0004020202020204" pitchFamily="34" charset="0"/>
                <a:ea typeface="Aptos" panose="020B0004020202020204" pitchFamily="34" charset="0"/>
                <a:cs typeface="Aptos" panose="020B0004020202020204" pitchFamily="34" charset="0"/>
              </a:rPr>
              <a:t>If you need more information about the board, please visit: </a:t>
            </a:r>
            <a:r>
              <a:rPr lang="en-US" b="1" u="sng" dirty="0">
                <a:solidFill>
                  <a:srgbClr val="3661BD"/>
                </a:solidFill>
                <a:effectLst/>
                <a:latin typeface="Aptos" panose="020B0004020202020204" pitchFamily="34" charset="0"/>
                <a:ea typeface="Aptos" panose="020B0004020202020204" pitchFamily="34" charset="0"/>
                <a:cs typeface="Aptos" panose="020B0004020202020204" pitchFamily="34" charset="0"/>
                <a:hlinkClick r:id="rId4"/>
              </a:rPr>
              <a:t>Digital Accessibility and Equity Governance Board</a:t>
            </a:r>
            <a:r>
              <a:rPr lang="en-US" dirty="0">
                <a:solidFill>
                  <a:srgbClr val="000000"/>
                </a:solidFill>
                <a:effectLst/>
                <a:latin typeface="Aptos" panose="020B0004020202020204" pitchFamily="34" charset="0"/>
                <a:ea typeface="Aptos" panose="020B0004020202020204" pitchFamily="34" charset="0"/>
                <a:cs typeface="Aptos" panose="020B0004020202020204" pitchFamily="34" charset="0"/>
              </a:rPr>
              <a:t>,</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fontAlgn="base">
              <a:buNone/>
            </a:pPr>
            <a:r>
              <a:rPr lang="en-US" dirty="0">
                <a:effectLst/>
                <a:latin typeface="Aptos" panose="020B0004020202020204" pitchFamily="34" charset="0"/>
                <a:ea typeface="Aptos" panose="020B0004020202020204" pitchFamily="34" charset="0"/>
                <a:cs typeface="Aptos" panose="020B0004020202020204" pitchFamily="34" charset="0"/>
              </a:rPr>
              <a:t> </a:t>
            </a:r>
          </a:p>
          <a:p>
            <a:pPr marL="0" marR="0" fontAlgn="base">
              <a:buNone/>
            </a:pPr>
            <a:r>
              <a:rPr lang="en-US" dirty="0">
                <a:effectLst/>
                <a:latin typeface="Aptos" panose="020B0004020202020204" pitchFamily="34" charset="0"/>
                <a:ea typeface="Aptos" panose="020B0004020202020204" pitchFamily="34" charset="0"/>
                <a:cs typeface="Aptos" panose="020B0004020202020204" pitchFamily="34" charset="0"/>
              </a:rPr>
              <a:t>Thank you and we hope you can join us! </a:t>
            </a:r>
          </a:p>
          <a:p>
            <a:pPr marL="0" marR="0" fontAlgn="base">
              <a:buNone/>
            </a:pPr>
            <a:r>
              <a:rPr lang="en-US" dirty="0">
                <a:effectLst/>
                <a:latin typeface="Aptos" panose="020B0004020202020204" pitchFamily="34" charset="0"/>
                <a:ea typeface="Aptos" panose="020B0004020202020204" pitchFamily="34" charset="0"/>
                <a:cs typeface="Aptos" panose="020B0004020202020204" pitchFamily="34" charset="0"/>
              </a:rPr>
              <a:t>  </a:t>
            </a:r>
          </a:p>
          <a:p>
            <a:pPr marL="0" marR="0" fontAlgn="base">
              <a:buNone/>
            </a:pPr>
            <a:r>
              <a:rPr lang="en-US" dirty="0">
                <a:effectLst/>
                <a:latin typeface="Aptos" panose="020B0004020202020204" pitchFamily="34" charset="0"/>
                <a:ea typeface="Aptos" panose="020B0004020202020204" pitchFamily="34" charset="0"/>
                <a:cs typeface="Aptos" panose="020B0004020202020204" pitchFamily="34" charset="0"/>
              </a:rPr>
              <a:t>All the best, </a:t>
            </a:r>
          </a:p>
          <a:p>
            <a:pPr marL="0" marR="0">
              <a:buNone/>
            </a:pPr>
            <a:r>
              <a:rPr lang="en-US" b="1" dirty="0">
                <a:effectLst/>
                <a:latin typeface="Aptos" panose="020B0004020202020204" pitchFamily="34" charset="0"/>
                <a:ea typeface="Aptos" panose="020B0004020202020204" pitchFamily="34" charset="0"/>
                <a:cs typeface="Aptos" panose="020B0004020202020204" pitchFamily="34" charset="0"/>
              </a:rPr>
              <a:t>Digital Accessibility and Equity Governance Board</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a:r>
              <a:rPr lang="en-US" dirty="0">
                <a:effectLst/>
                <a:latin typeface="Aptos"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1377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B6AF2-8220-B061-846A-1C6B277CE1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CE20BC-3EB0-7F27-0953-BF762F7B2567}"/>
              </a:ext>
            </a:extLst>
          </p:cNvPr>
          <p:cNvSpPr>
            <a:spLocks noGrp="1"/>
          </p:cNvSpPr>
          <p:nvPr>
            <p:ph type="ctrTitle"/>
          </p:nvPr>
        </p:nvSpPr>
        <p:spPr>
          <a:xfrm>
            <a:off x="420868" y="2424286"/>
            <a:ext cx="4790110" cy="2795160"/>
          </a:xfrm>
        </p:spPr>
        <p:txBody>
          <a:bodyPr>
            <a:normAutofit fontScale="90000"/>
          </a:bodyPr>
          <a:lstStyle/>
          <a:p>
            <a:pPr marL="514350" indent="-514350"/>
            <a:r>
              <a:rPr lang="en-US" sz="4400" b="1" dirty="0"/>
              <a:t>Update on Feedback Survey-Ashley Bloom </a:t>
            </a:r>
            <a:br>
              <a:rPr lang="en-US" sz="4400" b="1" dirty="0"/>
            </a:br>
            <a:br>
              <a:rPr lang="en-US" sz="4400" b="1" dirty="0"/>
            </a:br>
            <a:endParaRPr lang="en-US" sz="4400" b="1" dirty="0"/>
          </a:p>
        </p:txBody>
      </p:sp>
      <p:pic>
        <p:nvPicPr>
          <p:cNvPr id="2" name="Picture 1" descr="A blue and green circular logo&#10;&#10;Description automatically generated">
            <a:extLst>
              <a:ext uri="{FF2B5EF4-FFF2-40B4-BE49-F238E27FC236}">
                <a16:creationId xmlns:a16="http://schemas.microsoft.com/office/drawing/2014/main" id="{C4E324A3-59F8-B4BA-18DB-5FAE34E7270D}"/>
              </a:ext>
            </a:extLst>
          </p:cNvPr>
          <p:cNvPicPr>
            <a:picLocks noChangeAspect="1"/>
          </p:cNvPicPr>
          <p:nvPr/>
        </p:nvPicPr>
        <p:blipFill>
          <a:blip r:embed="rId2"/>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9169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B3E71-57E9-6EA5-3EB0-A9C02FE2E2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3CE6EA-FC5F-4359-1E5B-D90C6900346E}"/>
              </a:ext>
            </a:extLst>
          </p:cNvPr>
          <p:cNvSpPr>
            <a:spLocks noGrp="1"/>
          </p:cNvSpPr>
          <p:nvPr>
            <p:ph type="ctrTitle"/>
          </p:nvPr>
        </p:nvSpPr>
        <p:spPr>
          <a:xfrm>
            <a:off x="420868" y="2424286"/>
            <a:ext cx="4790110" cy="2795160"/>
          </a:xfrm>
        </p:spPr>
        <p:txBody>
          <a:bodyPr>
            <a:normAutofit/>
          </a:bodyPr>
          <a:lstStyle/>
          <a:p>
            <a:pPr marL="514350" indent="-514350"/>
            <a:r>
              <a:rPr lang="en-US" sz="4400" b="1" dirty="0"/>
              <a:t>Outreach Timeline  </a:t>
            </a:r>
            <a:br>
              <a:rPr lang="en-US" sz="4400" b="1" dirty="0"/>
            </a:br>
            <a:br>
              <a:rPr lang="en-US" sz="4400" b="1" dirty="0"/>
            </a:br>
            <a:endParaRPr lang="en-US" sz="4400" b="1" dirty="0"/>
          </a:p>
        </p:txBody>
      </p:sp>
      <p:pic>
        <p:nvPicPr>
          <p:cNvPr id="2" name="Picture 1" descr="A blue and green circular logo&#10;&#10;Description automatically generated">
            <a:extLst>
              <a:ext uri="{FF2B5EF4-FFF2-40B4-BE49-F238E27FC236}">
                <a16:creationId xmlns:a16="http://schemas.microsoft.com/office/drawing/2014/main" id="{93A0391F-B38B-C098-EDC7-F248DD970C83}"/>
              </a:ext>
            </a:extLst>
          </p:cNvPr>
          <p:cNvPicPr>
            <a:picLocks noChangeAspect="1"/>
          </p:cNvPicPr>
          <p:nvPr/>
        </p:nvPicPr>
        <p:blipFill>
          <a:blip r:embed="rId2"/>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225926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61A87-69BE-ED5A-D5E0-ED78823B36B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FB5E924-0D44-3EB1-5223-9BC795CD1782}"/>
              </a:ext>
            </a:extLst>
          </p:cNvPr>
          <p:cNvSpPr txBox="1"/>
          <p:nvPr/>
        </p:nvSpPr>
        <p:spPr>
          <a:xfrm>
            <a:off x="149678" y="477360"/>
            <a:ext cx="11225893" cy="6924973"/>
          </a:xfrm>
          <a:prstGeom prst="rect">
            <a:avLst/>
          </a:prstGeom>
          <a:noFill/>
        </p:spPr>
        <p:txBody>
          <a:bodyPr wrap="square">
            <a:spAutoFit/>
          </a:bodyPr>
          <a:lstStyle/>
          <a:p>
            <a:pPr marL="0" marR="0">
              <a:buNone/>
            </a:pPr>
            <a:r>
              <a:rPr lang="en-US" sz="2400" b="1" u="sng"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US" sz="2000" b="1" u="sng" dirty="0">
                <a:solidFill>
                  <a:srgbClr val="000000"/>
                </a:solidFill>
                <a:effectLst/>
                <a:ea typeface="Aptos" panose="020B0004020202020204" pitchFamily="34" charset="0"/>
                <a:cs typeface="Aptos" panose="020B0004020202020204" pitchFamily="34" charset="0"/>
              </a:rPr>
              <a:t>Timeline: </a:t>
            </a:r>
          </a:p>
          <a:p>
            <a:pPr marL="0" marR="0">
              <a:buNone/>
            </a:pPr>
            <a:endParaRPr lang="en-US" sz="2000" dirty="0">
              <a:solidFill>
                <a:srgbClr val="000000"/>
              </a:solidFill>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2000" dirty="0">
                <a:effectLst/>
                <a:ea typeface="Aptos" panose="020B0004020202020204" pitchFamily="34" charset="0"/>
                <a:cs typeface="Aptos" panose="020B0004020202020204" pitchFamily="34" charset="0"/>
              </a:rPr>
              <a:t>May for a pilot session with internal group  in celebration of Global Accessibility Awareness month. Date TBD </a:t>
            </a:r>
          </a:p>
          <a:p>
            <a:pPr marL="342900" marR="0" indent="-342900">
              <a:buFont typeface="Arial" panose="020B0604020202020204" pitchFamily="34" charset="0"/>
              <a:buChar char="•"/>
            </a:pPr>
            <a:r>
              <a:rPr lang="en-US" sz="2000" dirty="0">
                <a:effectLst/>
                <a:ea typeface="Aptos" panose="020B0004020202020204" pitchFamily="34" charset="0"/>
                <a:cs typeface="Aptos" panose="020B0004020202020204" pitchFamily="34" charset="0"/>
              </a:rPr>
              <a:t>June </a:t>
            </a:r>
            <a:r>
              <a:rPr lang="en-US" sz="2000" dirty="0">
                <a:ea typeface="Aptos" panose="020B0004020202020204" pitchFamily="34" charset="0"/>
                <a:cs typeface="Aptos" panose="020B0004020202020204" pitchFamily="34" charset="0"/>
              </a:rPr>
              <a:t>or July for external pool. Keeping in mind July is </a:t>
            </a:r>
            <a:r>
              <a:rPr lang="en-US" sz="2000" dirty="0"/>
              <a:t>Disability Pride Month occurs every July to commemorate the anniversary of the Americans with Disabilities Act (ADA). </a:t>
            </a:r>
          </a:p>
          <a:p>
            <a:pPr marR="0"/>
            <a:endParaRPr lang="en-US" sz="2000" b="1" u="sng" dirty="0">
              <a:ea typeface="Aptos" panose="020B0004020202020204" pitchFamily="34" charset="0"/>
              <a:cs typeface="Aptos" panose="020B0004020202020204" pitchFamily="34" charset="0"/>
            </a:endParaRPr>
          </a:p>
          <a:p>
            <a:pPr marR="0"/>
            <a:r>
              <a:rPr lang="en-US" sz="2000" b="1" u="sng" dirty="0">
                <a:effectLst/>
                <a:ea typeface="Aptos" panose="020B0004020202020204" pitchFamily="34" charset="0"/>
                <a:cs typeface="Aptos" panose="020B0004020202020204" pitchFamily="34" charset="0"/>
              </a:rPr>
              <a:t>Pilot Session: </a:t>
            </a:r>
          </a:p>
          <a:p>
            <a:pPr marL="342900" marR="0" lvl="0" indent="-342900">
              <a:lnSpc>
                <a:spcPct val="150000"/>
              </a:lnSpc>
              <a:buFont typeface="Symbol" panose="05050102010706020507" pitchFamily="18" charset="2"/>
              <a:buChar char=""/>
            </a:pPr>
            <a:r>
              <a:rPr lang="en-US" sz="2000" dirty="0">
                <a:effectLst/>
                <a:ea typeface="Times New Roman" panose="02020603050405020304" pitchFamily="18" charset="0"/>
                <a:cs typeface="Aptos" panose="020B0004020202020204" pitchFamily="34" charset="0"/>
              </a:rPr>
              <a:t>The size of the session group is a maximum of 5.</a:t>
            </a:r>
            <a:endParaRPr lang="en-US" sz="2000" dirty="0">
              <a:effectLst/>
              <a:ea typeface="Aptos" panose="020B0004020202020204" pitchFamily="34" charset="0"/>
              <a:cs typeface="Aptos" panose="020B0004020202020204" pitchFamily="34" charset="0"/>
            </a:endParaRPr>
          </a:p>
          <a:p>
            <a:pPr marL="342900" marR="0" lvl="0" indent="-342900">
              <a:lnSpc>
                <a:spcPct val="150000"/>
              </a:lnSpc>
              <a:buFont typeface="Symbol" panose="05050102010706020507" pitchFamily="18" charset="2"/>
              <a:buChar char=""/>
            </a:pPr>
            <a:r>
              <a:rPr lang="en-US" sz="2000" dirty="0">
                <a:effectLst/>
                <a:ea typeface="Times New Roman" panose="02020603050405020304" pitchFamily="18" charset="0"/>
                <a:cs typeface="Aptos" panose="020B0004020202020204" pitchFamily="34" charset="0"/>
              </a:rPr>
              <a:t>It will be a 60-minute virtual meeting on Zoom.  It could extend to 90 minutes if the session is active enough.</a:t>
            </a:r>
            <a:endParaRPr lang="en-US" sz="2000" dirty="0">
              <a:effectLst/>
              <a:ea typeface="Aptos" panose="020B0004020202020204" pitchFamily="34" charset="0"/>
              <a:cs typeface="Aptos" panose="020B0004020202020204" pitchFamily="34" charset="0"/>
            </a:endParaRPr>
          </a:p>
          <a:p>
            <a:pPr marL="342900" marR="0" lvl="0" indent="-342900">
              <a:lnSpc>
                <a:spcPct val="150000"/>
              </a:lnSpc>
              <a:buFont typeface="Symbol" panose="05050102010706020507" pitchFamily="18" charset="2"/>
              <a:buChar char=""/>
            </a:pPr>
            <a:r>
              <a:rPr lang="en-US" sz="2000" dirty="0">
                <a:effectLst/>
                <a:ea typeface="Times New Roman" panose="02020603050405020304" pitchFamily="18" charset="0"/>
                <a:cs typeface="Aptos" panose="020B0004020202020204" pitchFamily="34" charset="0"/>
              </a:rPr>
              <a:t>The session will be recorded.</a:t>
            </a:r>
            <a:endParaRPr lang="en-US" sz="2000" dirty="0">
              <a:effectLst/>
              <a:ea typeface="Aptos" panose="020B0004020202020204" pitchFamily="34" charset="0"/>
              <a:cs typeface="Aptos" panose="020B0004020202020204" pitchFamily="34" charset="0"/>
            </a:endParaRPr>
          </a:p>
          <a:p>
            <a:pPr marL="342900" marR="0" lvl="0" indent="-342900">
              <a:lnSpc>
                <a:spcPct val="150000"/>
              </a:lnSpc>
              <a:buFont typeface="Symbol" panose="05050102010706020507" pitchFamily="18" charset="2"/>
              <a:buChar char=""/>
            </a:pPr>
            <a:r>
              <a:rPr lang="en-US" sz="2000" dirty="0">
                <a:effectLst/>
                <a:ea typeface="Times New Roman" panose="02020603050405020304" pitchFamily="18" charset="0"/>
                <a:cs typeface="Aptos" panose="020B0004020202020204" pitchFamily="34" charset="0"/>
              </a:rPr>
              <a:t>The agenda is the experience with the Commonwealth’s websites.  This topic is a starter.  Based on the responses from the participants, the following questions will be defined.  We’ll go with the flow.</a:t>
            </a:r>
            <a:endParaRPr lang="en-US" sz="2000" dirty="0">
              <a:effectLst/>
              <a:ea typeface="Aptos" panose="020B0004020202020204" pitchFamily="34" charset="0"/>
              <a:cs typeface="Aptos" panose="020B0004020202020204" pitchFamily="34" charset="0"/>
            </a:endParaRPr>
          </a:p>
          <a:p>
            <a:pPr marL="342900" marR="0" lvl="0" indent="-342900">
              <a:lnSpc>
                <a:spcPct val="150000"/>
              </a:lnSpc>
              <a:buFont typeface="Symbol" panose="05050102010706020507" pitchFamily="18" charset="2"/>
              <a:buChar char=""/>
            </a:pPr>
            <a:r>
              <a:rPr lang="en-US" sz="2000" dirty="0">
                <a:effectLst/>
                <a:ea typeface="Times New Roman" panose="02020603050405020304" pitchFamily="18" charset="0"/>
                <a:cs typeface="Aptos" panose="020B0004020202020204" pitchFamily="34" charset="0"/>
              </a:rPr>
              <a:t>Accommodation will be requested with RSVP.</a:t>
            </a:r>
            <a:endParaRPr lang="en-US" sz="2000" dirty="0">
              <a:effectLst/>
              <a:ea typeface="Aptos" panose="020B0004020202020204" pitchFamily="34" charset="0"/>
              <a:cs typeface="Aptos" panose="020B0004020202020204" pitchFamily="34" charset="0"/>
            </a:endParaRPr>
          </a:p>
          <a:p>
            <a:pPr marR="0"/>
            <a:endParaRPr lang="en-US" sz="2000" dirty="0">
              <a:ea typeface="Aptos" panose="020B0004020202020204" pitchFamily="34" charset="0"/>
              <a:cs typeface="Aptos" panose="020B0004020202020204" pitchFamily="34" charset="0"/>
            </a:endParaRPr>
          </a:p>
          <a:p>
            <a:pPr marR="0"/>
            <a:endParaRPr lang="en-US" sz="20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73097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BBADF4AFC01646AFAF8D960EF394B8" ma:contentTypeVersion="14" ma:contentTypeDescription="Create a new document." ma:contentTypeScope="" ma:versionID="4ddb1733bac1ae297e8c064319bc2fa3">
  <xsd:schema xmlns:xsd="http://www.w3.org/2001/XMLSchema" xmlns:xs="http://www.w3.org/2001/XMLSchema" xmlns:p="http://schemas.microsoft.com/office/2006/metadata/properties" xmlns:ns3="537c21cf-a901-4330-a404-4d13aa255467" xmlns:ns4="d9043c29-df20-4c2a-bf5e-f4d02ede6652" targetNamespace="http://schemas.microsoft.com/office/2006/metadata/properties" ma:root="true" ma:fieldsID="7de165203e99f5a3bf49bdc2bdc4c28c" ns3:_="" ns4:_="">
    <xsd:import namespace="537c21cf-a901-4330-a404-4d13aa255467"/>
    <xsd:import namespace="d9043c29-df20-4c2a-bf5e-f4d02ede6652"/>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c21cf-a901-4330-a404-4d13aa2554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043c29-df20-4c2a-bf5e-f4d02ede665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37c21cf-a901-4330-a404-4d13aa2554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118F4-5485-468C-B310-212F0967BC77}">
  <ds:schemaRefs>
    <ds:schemaRef ds:uri="537c21cf-a901-4330-a404-4d13aa255467"/>
    <ds:schemaRef ds:uri="d9043c29-df20-4c2a-bf5e-f4d02ede66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B8C304-4744-4CBD-85A0-CE6728CB5F71}">
  <ds:schemaRefs>
    <ds:schemaRef ds:uri="537c21cf-a901-4330-a404-4d13aa255467"/>
    <ds:schemaRef ds:uri="d9043c29-df20-4c2a-bf5e-f4d02ede66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24E3F6D-E5D6-4FC5-8B0C-1393D9298C98}">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55</TotalTime>
  <Words>604</Words>
  <Application>Microsoft Office PowerPoint</Application>
  <PresentationFormat>Widescreen</PresentationFormat>
  <Paragraphs>70</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Noto Sans Light</vt:lpstr>
      <vt:lpstr>Aptos</vt:lpstr>
      <vt:lpstr>Aptos Display</vt:lpstr>
      <vt:lpstr>Arial</vt:lpstr>
      <vt:lpstr>Noto Sans</vt:lpstr>
      <vt:lpstr>Symbol</vt:lpstr>
      <vt:lpstr>Times New Roman</vt:lpstr>
      <vt:lpstr>Wingdings</vt:lpstr>
      <vt:lpstr>Office Theme</vt:lpstr>
      <vt:lpstr>Digital Accessibility and Equity Governance Board  Community Outreach  Working Group Meeting</vt:lpstr>
      <vt:lpstr>Meeting Agenda</vt:lpstr>
      <vt:lpstr>Welcome &amp; Roll Call</vt:lpstr>
      <vt:lpstr>Working Group Member Roll Call</vt:lpstr>
      <vt:lpstr>Drafted Invitational Blurb  </vt:lpstr>
      <vt:lpstr>PowerPoint Presentation</vt:lpstr>
      <vt:lpstr>Update on Feedback Survey-Ashley Bloom   </vt:lpstr>
      <vt:lpstr>Outreach Timeline    </vt:lpstr>
      <vt:lpstr>PowerPoint Presentation</vt:lpstr>
      <vt:lpstr>Next Steps   </vt:lpstr>
      <vt:lpstr>Next Steps   </vt:lpstr>
      <vt:lpstr>Working Group Remarks </vt:lpstr>
      <vt:lpstr>Public Remarks  </vt:lpstr>
      <vt:lpstr>Guidelines for Public Remarks</vt:lpstr>
      <vt:lpstr>Meeting Adjourn. </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Accessibility and Equity Governance board Meeting</dc:title>
  <dc:creator>Bloom, Ashley (EOTSS)</dc:creator>
  <cp:lastModifiedBy>Gannett, Yukiko (EOTSS)</cp:lastModifiedBy>
  <cp:revision>7</cp:revision>
  <dcterms:created xsi:type="dcterms:W3CDTF">2024-03-08T14:56:14Z</dcterms:created>
  <dcterms:modified xsi:type="dcterms:W3CDTF">2025-04-30T20:59:03Z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0x010100A7BBADF4AFC01646AFAF8D960EF394B8</vt:lpwstr>
  </property>
</Properties>
</file>