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96" r:id="rId4"/>
  </p:sldMasterIdLst>
  <p:notesMasterIdLst>
    <p:notesMasterId r:id="rId40"/>
  </p:notesMasterIdLst>
  <p:handoutMasterIdLst>
    <p:handoutMasterId r:id="rId41"/>
  </p:handoutMasterIdLst>
  <p:sldIdLst>
    <p:sldId id="375" r:id="rId5"/>
    <p:sldId id="2145706919" r:id="rId6"/>
    <p:sldId id="2145706916" r:id="rId7"/>
    <p:sldId id="2145706902" r:id="rId8"/>
    <p:sldId id="2145706900" r:id="rId9"/>
    <p:sldId id="2145706886" r:id="rId10"/>
    <p:sldId id="2145706923" r:id="rId11"/>
    <p:sldId id="2145706914" r:id="rId12"/>
    <p:sldId id="2145706920" r:id="rId13"/>
    <p:sldId id="2145706909" r:id="rId14"/>
    <p:sldId id="2145706890" r:id="rId15"/>
    <p:sldId id="2145706895" r:id="rId16"/>
    <p:sldId id="2145706901" r:id="rId17"/>
    <p:sldId id="2145706922" r:id="rId18"/>
    <p:sldId id="2145706892" r:id="rId19"/>
    <p:sldId id="2145706910" r:id="rId20"/>
    <p:sldId id="2145706893" r:id="rId21"/>
    <p:sldId id="2145706894" r:id="rId22"/>
    <p:sldId id="2145706939" r:id="rId23"/>
    <p:sldId id="2145706911" r:id="rId24"/>
    <p:sldId id="2145706932" r:id="rId25"/>
    <p:sldId id="2145706934" r:id="rId26"/>
    <p:sldId id="300" r:id="rId27"/>
    <p:sldId id="2145706921" r:id="rId28"/>
    <p:sldId id="2145706885" r:id="rId29"/>
    <p:sldId id="2145706887" r:id="rId30"/>
    <p:sldId id="2145706891" r:id="rId31"/>
    <p:sldId id="2145706884" r:id="rId32"/>
    <p:sldId id="2145706888" r:id="rId33"/>
    <p:sldId id="2145706906" r:id="rId34"/>
    <p:sldId id="2145706899" r:id="rId35"/>
    <p:sldId id="501" r:id="rId36"/>
    <p:sldId id="2145706913" r:id="rId37"/>
    <p:sldId id="2145706912" r:id="rId38"/>
    <p:sldId id="2145706882" r:id="rId39"/>
  </p:sldIdLst>
  <p:sldSz cx="12192000" cy="6858000"/>
  <p:notesSz cx="7010400" cy="92964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Stetler, Katie (DPH)" initials="SK(" lastIdx="4" clrIdx="2"/>
  <p:cmAuthor id="3" name="Wood, Ben (DPH)" initials="WB(" lastIdx="6" clrIdx="3"/>
  <p:cmAuthor id="4" name="Tamar Kaim Doniger" initials="TKD"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E2A"/>
    <a:srgbClr val="F1A98A"/>
    <a:srgbClr val="063F66"/>
    <a:srgbClr val="289D62"/>
    <a:srgbClr val="F49933"/>
    <a:srgbClr val="FF9966"/>
    <a:srgbClr val="CC6600"/>
    <a:srgbClr val="E7EEED"/>
    <a:srgbClr val="234D7C"/>
    <a:srgbClr val="0F5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70190" autoAdjust="0"/>
  </p:normalViewPr>
  <p:slideViewPr>
    <p:cSldViewPr snapToGrid="0" snapToObjects="1">
      <p:cViewPr>
        <p:scale>
          <a:sx n="41" d="100"/>
          <a:sy n="41" d="100"/>
        </p:scale>
        <p:origin x="-1968"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C:\Users\KStetler\Desktop\COVID%20vaccine%20plan\Community%20engagement\Community%20forum%20guide\Study%20participant%20data.xlsx" TargetMode="External"/><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Book1" TargetMode="External"/><Relationship Id="rId1" Type="http://schemas.openxmlformats.org/officeDocument/2006/relationships/themeOverride" Target="../theme/themeOverride2.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60BC-4AB9-896F-8B8BD161DA00}"/>
              </c:ext>
            </c:extLst>
          </c:dPt>
          <c:dPt>
            <c:idx val="1"/>
            <c:bubble3D val="0"/>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0BC-4AB9-896F-8B8BD161DA00}"/>
              </c:ext>
            </c:extLst>
          </c:dPt>
          <c:dLbls>
            <c:delete val="1"/>
          </c:dLbls>
          <c:cat>
            <c:strRef>
              <c:f>Pfizer!$A$3:$A$4</c:f>
              <c:strCache>
                <c:ptCount val="2"/>
                <c:pt idx="0">
                  <c:v>Male</c:v>
                </c:pt>
                <c:pt idx="1">
                  <c:v>Female</c:v>
                </c:pt>
              </c:strCache>
            </c:strRef>
          </c:cat>
          <c:val>
            <c:numRef>
              <c:f>Pfizer!$B$3:$B$4</c:f>
              <c:numCache>
                <c:formatCode>General</c:formatCode>
                <c:ptCount val="2"/>
                <c:pt idx="0">
                  <c:v>50.6</c:v>
                </c:pt>
                <c:pt idx="1">
                  <c:v>49.4</c:v>
                </c:pt>
              </c:numCache>
            </c:numRef>
          </c:val>
          <c:extLst xmlns:c16r2="http://schemas.microsoft.com/office/drawing/2015/06/chart">
            <c:ext xmlns:c16="http://schemas.microsoft.com/office/drawing/2014/chart" uri="{C3380CC4-5D6E-409C-BE32-E72D297353CC}">
              <c16:uniqueId val="{00000004-60BC-4AB9-896F-8B8BD161DA0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8308-4A99-8389-5EF1A8C8390B}"/>
              </c:ext>
            </c:extLst>
          </c:dPt>
          <c:dPt>
            <c:idx val="1"/>
            <c:bubble3D val="0"/>
            <c:spPr>
              <a:solidFill>
                <a:schemeClr val="accent5">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8308-4A99-8389-5EF1A8C8390B}"/>
              </c:ext>
            </c:extLst>
          </c:dPt>
          <c:dLbls>
            <c:delete val="1"/>
          </c:dLbls>
          <c:cat>
            <c:strRef>
              <c:f>Moderna!$A$3:$A$4</c:f>
              <c:strCache>
                <c:ptCount val="2"/>
                <c:pt idx="0">
                  <c:v>Male</c:v>
                </c:pt>
                <c:pt idx="1">
                  <c:v>Female</c:v>
                </c:pt>
              </c:strCache>
            </c:strRef>
          </c:cat>
          <c:val>
            <c:numRef>
              <c:f>Moderna!$B$3:$B$4</c:f>
              <c:numCache>
                <c:formatCode>General</c:formatCode>
                <c:ptCount val="2"/>
                <c:pt idx="0">
                  <c:v>52.7</c:v>
                </c:pt>
                <c:pt idx="1">
                  <c:v>47.3</c:v>
                </c:pt>
              </c:numCache>
            </c:numRef>
          </c:val>
          <c:extLst xmlns:c16r2="http://schemas.microsoft.com/office/drawing/2015/06/chart">
            <c:ext xmlns:c16="http://schemas.microsoft.com/office/drawing/2014/chart" uri="{C3380CC4-5D6E-409C-BE32-E72D297353CC}">
              <c16:uniqueId val="{00000004-8308-4A99-8389-5EF1A8C8390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1/28/2022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r">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r">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1/28/2022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r">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da.gov/emergency-preparedness-and-response/mcm-legal-regulatory-and-policy-framework/pfizer-biontech-covid-19-vaccine-frequently-asked-question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fda.gov/emergency-preparedness-and-response/mcm-legal-regulatory-and-policy-framework/janssen-covid-19-vaccine-frequently-asked-questions" TargetMode="External"/><Relationship Id="rId4" Type="http://schemas.openxmlformats.org/officeDocument/2006/relationships/hyperlink" Target="https://www.fda.gov/emergency-preparedness-and-response/mcm-legal-regulatory-and-policy-framework/moderna-covid-19-vaccine-frequently-asked-question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da.gov/media/146304/downloa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mass.gov/info-details/covid-19-booster-frequently-asked-questio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da.gov/files/vaccines,%20blood%20&amp;%20biologics/published/Ensuring-the-Safety-of-Vaccines-in-the-United-State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da.gov/files/vaccines,%20blood%20&amp;%20biologics/published/Ensuring-the-Safety-of-Vaccines-in-the-United-State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pPr algn="r" rtl="1"/>
            <a:r>
              <a:rPr lang="ar-SA" sz="1800" dirty="0">
                <a:solidFill>
                  <a:srgbClr val="000000"/>
                </a:solidFill>
                <a:effectLst/>
                <a:latin typeface="Calibri" panose="020F0502020204030204" pitchFamily="34" charset="0"/>
                <a:ea typeface="Calibri" panose="020F0502020204030204" pitchFamily="34" charset="0"/>
                <a:cs typeface="+mn-cs"/>
              </a:rPr>
              <a:t>التحديثات الرئيسية منذ الإصدار السابق (بتاريخ </a:t>
            </a:r>
            <a:r>
              <a:rPr lang="en-US" sz="1800" dirty="0">
                <a:solidFill>
                  <a:srgbClr val="000000"/>
                </a:solidFill>
                <a:effectLst/>
                <a:latin typeface="Calibri" panose="020F0502020204030204" pitchFamily="34" charset="0"/>
                <a:ea typeface="Calibri" panose="020F0502020204030204" pitchFamily="34" charset="0"/>
              </a:rPr>
              <a:t>1/6</a:t>
            </a:r>
            <a:r>
              <a:rPr lang="ar-EG" sz="1800" dirty="0">
                <a:solidFill>
                  <a:srgbClr val="000000"/>
                </a:solidFill>
                <a:effectLst/>
                <a:latin typeface="Calibri" panose="020F0502020204030204" pitchFamily="34" charset="0"/>
                <a:ea typeface="Calibri" panose="020F0502020204030204" pitchFamily="34" charset="0"/>
                <a:cs typeface="+mn-cs"/>
              </a:rPr>
              <a:t>)</a:t>
            </a:r>
            <a:r>
              <a:rPr lang="ar-SA" sz="1800" dirty="0">
                <a:solidFill>
                  <a:srgbClr val="000000"/>
                </a:solidFill>
                <a:effectLst/>
                <a:latin typeface="Calibri" panose="020F0502020204030204" pitchFamily="34" charset="0"/>
                <a:ea typeface="Calibri" panose="020F0502020204030204" pitchFamily="34" charset="0"/>
                <a:cs typeface="+mn-cs"/>
              </a:rPr>
              <a:t>:</a:t>
            </a:r>
          </a:p>
          <a:p>
            <a:pPr algn="r" rtl="1"/>
            <a:r>
              <a:rPr lang="ar-SA" sz="1800" dirty="0">
                <a:solidFill>
                  <a:srgbClr val="000000"/>
                </a:solidFill>
                <a:effectLst/>
                <a:latin typeface="Calibri" panose="020F0502020204030204" pitchFamily="34" charset="0"/>
                <a:ea typeface="Calibri" panose="020F0502020204030204" pitchFamily="34" charset="0"/>
                <a:cs typeface="+mn-cs"/>
              </a:rPr>
              <a:t>• </a:t>
            </a:r>
            <a:r>
              <a:rPr lang="ar-SA" sz="1800" dirty="0" smtClean="0">
                <a:solidFill>
                  <a:srgbClr val="000000"/>
                </a:solidFill>
                <a:effectLst/>
                <a:latin typeface="Calibri" panose="020F0502020204030204" pitchFamily="34" charset="0"/>
                <a:ea typeface="Calibri" panose="020F0502020204030204" pitchFamily="34" charset="0"/>
                <a:cs typeface="+mn-cs"/>
              </a:rPr>
              <a:t> </a:t>
            </a:r>
            <a:r>
              <a:rPr lang="ar-SA" sz="1800" dirty="0">
                <a:solidFill>
                  <a:srgbClr val="000000"/>
                </a:solidFill>
                <a:effectLst/>
                <a:latin typeface="Calibri" panose="020F0502020204030204" pitchFamily="34" charset="0"/>
                <a:ea typeface="Calibri" panose="020F0502020204030204" pitchFamily="34" charset="0"/>
                <a:cs typeface="+mn-cs"/>
              </a:rPr>
              <a:t>أهلية</a:t>
            </a:r>
            <a:r>
              <a:rPr lang="ar-EG" sz="1800" dirty="0">
                <a:solidFill>
                  <a:srgbClr val="000000"/>
                </a:solidFill>
                <a:effectLst/>
                <a:latin typeface="Calibri" panose="020F0502020204030204" pitchFamily="34" charset="0"/>
                <a:ea typeface="Calibri" panose="020F0502020204030204" pitchFamily="34" charset="0"/>
                <a:cs typeface="+mn-cs"/>
              </a:rPr>
              <a:t> موسعة للجرعة المعززة </a:t>
            </a:r>
            <a:r>
              <a:rPr lang="ar-SA" sz="1800" dirty="0">
                <a:solidFill>
                  <a:srgbClr val="000000"/>
                </a:solidFill>
                <a:effectLst/>
                <a:latin typeface="Calibri" panose="020F0502020204030204" pitchFamily="34" charset="0"/>
                <a:ea typeface="Calibri" panose="020F0502020204030204" pitchFamily="34" charset="0"/>
                <a:cs typeface="+mn-cs"/>
              </a:rPr>
              <a:t>(الشريحة </a:t>
            </a:r>
            <a:r>
              <a:rPr lang="pt-BR" sz="1800" dirty="0" smtClean="0">
                <a:solidFill>
                  <a:srgbClr val="000000"/>
                </a:solidFill>
                <a:effectLst/>
                <a:latin typeface="Calibri" panose="020F0502020204030204" pitchFamily="34" charset="0"/>
                <a:ea typeface="Calibri" panose="020F0502020204030204" pitchFamily="34" charset="0"/>
                <a:cs typeface="+mn-cs"/>
              </a:rPr>
              <a:t>3</a:t>
            </a:r>
            <a:r>
              <a:rPr lang="ar-SA" sz="1800" dirty="0" smtClean="0">
                <a:solidFill>
                  <a:srgbClr val="000000"/>
                </a:solidFill>
                <a:effectLst/>
                <a:latin typeface="Calibri" panose="020F0502020204030204" pitchFamily="34" charset="0"/>
                <a:ea typeface="Calibri" panose="020F0502020204030204" pitchFamily="34" charset="0"/>
                <a:cs typeface="+mn-cs"/>
              </a:rPr>
              <a:t>2)</a:t>
            </a:r>
            <a:endParaRPr lang="ar-EG"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b="0" i="0" dirty="0">
                <a:solidFill>
                  <a:srgbClr val="000000"/>
                </a:solidFill>
                <a:effectLst/>
                <a:latin typeface="Roboto" panose="02000000000000000000" pitchFamily="2" charset="0"/>
              </a:rPr>
              <a:t>من النادر حدوث آثار جانبية خطيرة من اللقاحات، بما في ذلك لقاح مرض (</a:t>
            </a:r>
            <a:r>
              <a:rPr lang="en-US" b="0" i="0" dirty="0">
                <a:solidFill>
                  <a:srgbClr val="000000"/>
                </a:solidFill>
                <a:effectLst/>
                <a:latin typeface="Roboto" panose="02000000000000000000" pitchFamily="2" charset="0"/>
              </a:rPr>
              <a:t>COVID-19</a:t>
            </a:r>
            <a:r>
              <a:rPr lang="ar-EG" b="0" i="0" dirty="0">
                <a:solidFill>
                  <a:srgbClr val="000000"/>
                </a:solidFill>
                <a:effectLst/>
                <a:latin typeface="Roboto" panose="02000000000000000000" pitchFamily="2" charset="0"/>
              </a:rPr>
              <a:t>).</a:t>
            </a:r>
            <a:r>
              <a:rPr lang="en-US" b="0" i="0" dirty="0">
                <a:solidFill>
                  <a:srgbClr val="000000"/>
                </a:solidFill>
                <a:effectLst/>
                <a:latin typeface="Roboto" panose="02000000000000000000" pitchFamily="2" charset="0"/>
              </a:rPr>
              <a:t> </a:t>
            </a:r>
            <a:r>
              <a:rPr lang="ar-EG" b="0" i="0" dirty="0">
                <a:solidFill>
                  <a:srgbClr val="000000"/>
                </a:solidFill>
                <a:effectLst/>
                <a:latin typeface="Roboto" panose="02000000000000000000" pitchFamily="2" charset="0"/>
              </a:rPr>
              <a:t>في التجارب السريرية للقاحات </a:t>
            </a:r>
            <a:r>
              <a:rPr lang="ar-EG" b="0" i="0" dirty="0" err="1">
                <a:solidFill>
                  <a:srgbClr val="000000"/>
                </a:solidFill>
                <a:effectLst/>
                <a:latin typeface="Roboto" panose="02000000000000000000" pitchFamily="2" charset="0"/>
              </a:rPr>
              <a:t>فايزر</a:t>
            </a:r>
            <a:r>
              <a:rPr lang="ar-EG" b="0" i="0" dirty="0">
                <a:solidFill>
                  <a:srgbClr val="000000"/>
                </a:solidFill>
                <a:effectLst/>
                <a:latin typeface="Roboto" panose="02000000000000000000" pitchFamily="2" charset="0"/>
              </a:rPr>
              <a:t> </a:t>
            </a:r>
            <a:r>
              <a:rPr lang="ar-EG" b="0" i="0" dirty="0" err="1">
                <a:solidFill>
                  <a:srgbClr val="000000"/>
                </a:solidFill>
                <a:effectLst/>
                <a:latin typeface="Roboto" panose="02000000000000000000" pitchFamily="2" charset="0"/>
              </a:rPr>
              <a:t>وموديرنا</a:t>
            </a:r>
            <a:r>
              <a:rPr lang="ar-EG" b="0" i="0" dirty="0">
                <a:solidFill>
                  <a:srgbClr val="000000"/>
                </a:solidFill>
                <a:effectLst/>
                <a:latin typeface="Roboto" panose="02000000000000000000" pitchFamily="2" charset="0"/>
              </a:rPr>
              <a:t> </a:t>
            </a:r>
            <a:r>
              <a:rPr lang="ar-EG" b="0" i="0" dirty="0" err="1">
                <a:solidFill>
                  <a:srgbClr val="000000"/>
                </a:solidFill>
                <a:effectLst/>
                <a:latin typeface="Roboto" panose="02000000000000000000" pitchFamily="2" charset="0"/>
              </a:rPr>
              <a:t>وجانسين</a:t>
            </a:r>
            <a:r>
              <a:rPr lang="en-US" b="0" i="0" dirty="0">
                <a:solidFill>
                  <a:srgbClr val="000000"/>
                </a:solidFill>
                <a:effectLst/>
                <a:latin typeface="Roboto" panose="02000000000000000000" pitchFamily="2" charset="0"/>
              </a:rPr>
              <a:t>، </a:t>
            </a:r>
            <a:r>
              <a:rPr lang="ar-EG" b="0" i="0" dirty="0">
                <a:solidFill>
                  <a:srgbClr val="000000"/>
                </a:solidFill>
                <a:effectLst/>
                <a:latin typeface="Roboto" panose="02000000000000000000" pitchFamily="2" charset="0"/>
              </a:rPr>
              <a:t>حدثت آثار جانبية خطيرة بين أقل من 1.0% من المشاركين الذين تلقوا اللقاح. لم تكن هناك اختلافات ملحوظة في الأحداث </a:t>
            </a:r>
            <a:r>
              <a:rPr lang="ar-EG" b="0" i="0" dirty="0" err="1">
                <a:solidFill>
                  <a:srgbClr val="000000"/>
                </a:solidFill>
                <a:effectLst/>
                <a:latin typeface="Roboto" panose="02000000000000000000" pitchFamily="2" charset="0"/>
              </a:rPr>
              <a:t>الضائرة</a:t>
            </a:r>
            <a:r>
              <a:rPr lang="ar-EG" b="0" i="0" dirty="0">
                <a:solidFill>
                  <a:srgbClr val="000000"/>
                </a:solidFill>
                <a:effectLst/>
                <a:latin typeface="Roboto" panose="02000000000000000000" pitchFamily="2" charset="0"/>
              </a:rPr>
              <a:t> الخطيرة حسب العمر أو العرق أو الإثنية أو الظروف الطبية. حدثت هذه الآثار الجانبية بنفس معدل حدوثها لدى عامة السكان. كانت الآثار الجانبية لدى المراهقين الذين تتراوح أعمارهم بين 12 و15 عامًا متوافقة مع تلك التي تم الإبلاغ عنها في المشاركين في التجارب السريرية الذين تبلغ أعمارهم 16 عامًا فما فوق. إذا حصلت على لقاح جونسون </a:t>
            </a:r>
            <a:r>
              <a:rPr lang="ar-EG" b="0" i="0" dirty="0" err="1">
                <a:solidFill>
                  <a:srgbClr val="000000"/>
                </a:solidFill>
                <a:effectLst/>
                <a:latin typeface="Roboto" panose="02000000000000000000" pitchFamily="2" charset="0"/>
              </a:rPr>
              <a:t>آند</a:t>
            </a:r>
            <a:r>
              <a:rPr lang="ar-EG" b="0" i="0" dirty="0">
                <a:solidFill>
                  <a:srgbClr val="000000"/>
                </a:solidFill>
                <a:effectLst/>
                <a:latin typeface="Roboto" panose="02000000000000000000" pitchFamily="2" charset="0"/>
              </a:rPr>
              <a:t> جونسون ضد مرض (</a:t>
            </a:r>
            <a:r>
              <a:rPr lang="en-US" b="0" i="0" dirty="0">
                <a:solidFill>
                  <a:srgbClr val="000000"/>
                </a:solidFill>
                <a:effectLst/>
                <a:latin typeface="Roboto" panose="02000000000000000000" pitchFamily="2" charset="0"/>
              </a:rPr>
              <a:t>COVID-19</a:t>
            </a:r>
            <a:r>
              <a:rPr lang="ar-EG" b="0" i="0" dirty="0">
                <a:solidFill>
                  <a:srgbClr val="000000"/>
                </a:solidFill>
                <a:effectLst/>
                <a:latin typeface="Roboto" panose="02000000000000000000" pitchFamily="2" charset="0"/>
              </a:rPr>
              <a:t>)</a:t>
            </a:r>
            <a:r>
              <a:rPr lang="en-US" b="0" i="0" dirty="0">
                <a:solidFill>
                  <a:srgbClr val="000000"/>
                </a:solidFill>
                <a:effectLst/>
                <a:latin typeface="Roboto" panose="02000000000000000000" pitchFamily="2" charset="0"/>
              </a:rPr>
              <a:t> </a:t>
            </a:r>
            <a:r>
              <a:rPr lang="ar-EG" b="0" i="0" dirty="0">
                <a:solidFill>
                  <a:srgbClr val="000000"/>
                </a:solidFill>
                <a:effectLst/>
                <a:latin typeface="Roboto" panose="02000000000000000000" pitchFamily="2" charset="0"/>
              </a:rPr>
              <a:t>وظهرت عليك أي من الأعراض التالية في غضون 3 أسابيع بعد التطعيم، فاطلب الرعاية الطبية على الفور: </a:t>
            </a:r>
            <a:br>
              <a:rPr lang="ar-EG" b="0" i="0" dirty="0">
                <a:solidFill>
                  <a:srgbClr val="000000"/>
                </a:solidFill>
                <a:effectLst/>
                <a:latin typeface="Roboto" panose="02000000000000000000" pitchFamily="2" charset="0"/>
              </a:rPr>
            </a:br>
            <a:r>
              <a:rPr lang="ar-EG" b="0" i="0" dirty="0">
                <a:solidFill>
                  <a:srgbClr val="000000"/>
                </a:solidFill>
                <a:effectLst/>
                <a:latin typeface="Roboto" panose="02000000000000000000" pitchFamily="2" charset="0"/>
              </a:rPr>
              <a:t>• صداع شديد أو تشوش الرؤية</a:t>
            </a:r>
            <a:br>
              <a:rPr lang="ar-EG" b="0" i="0" dirty="0">
                <a:solidFill>
                  <a:srgbClr val="000000"/>
                </a:solidFill>
                <a:effectLst/>
                <a:latin typeface="Roboto" panose="02000000000000000000" pitchFamily="2" charset="0"/>
              </a:rPr>
            </a:br>
            <a:r>
              <a:rPr lang="ar-EG" b="0" i="0" dirty="0">
                <a:solidFill>
                  <a:srgbClr val="000000"/>
                </a:solidFill>
                <a:effectLst/>
                <a:latin typeface="Roboto" panose="02000000000000000000" pitchFamily="2" charset="0"/>
              </a:rPr>
              <a:t>• ألم في القناة الهضمية لا يزول</a:t>
            </a:r>
            <a:br>
              <a:rPr lang="ar-EG" b="0" i="0" dirty="0">
                <a:solidFill>
                  <a:srgbClr val="000000"/>
                </a:solidFill>
                <a:effectLst/>
                <a:latin typeface="Roboto" panose="02000000000000000000" pitchFamily="2" charset="0"/>
              </a:rPr>
            </a:br>
            <a:r>
              <a:rPr lang="ar-EG" b="0" i="0" dirty="0">
                <a:solidFill>
                  <a:srgbClr val="000000"/>
                </a:solidFill>
                <a:effectLst/>
                <a:latin typeface="Roboto" panose="02000000000000000000" pitchFamily="2" charset="0"/>
              </a:rPr>
              <a:t>• ألم صدر</a:t>
            </a:r>
            <a:br>
              <a:rPr lang="ar-EG" b="0" i="0" dirty="0">
                <a:solidFill>
                  <a:srgbClr val="000000"/>
                </a:solidFill>
                <a:effectLst/>
                <a:latin typeface="Roboto" panose="02000000000000000000" pitchFamily="2" charset="0"/>
              </a:rPr>
            </a:br>
            <a:r>
              <a:rPr lang="ar-EG" b="0" i="0" dirty="0">
                <a:solidFill>
                  <a:srgbClr val="000000"/>
                </a:solidFill>
                <a:effectLst/>
                <a:latin typeface="Roboto" panose="02000000000000000000" pitchFamily="2" charset="0"/>
              </a:rPr>
              <a:t>• تورم الساق</a:t>
            </a:r>
            <a:br>
              <a:rPr lang="ar-EG" b="0" i="0" dirty="0">
                <a:solidFill>
                  <a:srgbClr val="000000"/>
                </a:solidFill>
                <a:effectLst/>
                <a:latin typeface="Roboto" panose="02000000000000000000" pitchFamily="2" charset="0"/>
              </a:rPr>
            </a:br>
            <a:r>
              <a:rPr lang="ar-EG" b="0" i="0" dirty="0">
                <a:solidFill>
                  <a:srgbClr val="000000"/>
                </a:solidFill>
                <a:effectLst/>
                <a:latin typeface="Roboto" panose="02000000000000000000" pitchFamily="2" charset="0"/>
              </a:rPr>
              <a:t>• ضيق في التنفس</a:t>
            </a:r>
            <a:br>
              <a:rPr lang="ar-EG" b="0" i="0" dirty="0">
                <a:solidFill>
                  <a:srgbClr val="000000"/>
                </a:solidFill>
                <a:effectLst/>
                <a:latin typeface="Roboto" panose="02000000000000000000" pitchFamily="2" charset="0"/>
              </a:rPr>
            </a:br>
            <a:r>
              <a:rPr lang="ar-EG" b="0" i="0" dirty="0">
                <a:solidFill>
                  <a:srgbClr val="000000"/>
                </a:solidFill>
                <a:effectLst/>
                <a:latin typeface="Roboto" panose="02000000000000000000" pitchFamily="2" charset="0"/>
              </a:rPr>
              <a:t>• ظهور كدمات أو ظهور بقع دم صغيرة تحت الجلد </a:t>
            </a: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DZ" sz="1200" dirty="0">
                <a:latin typeface="Calibri" panose="020F0502020204030204" pitchFamily="34" charset="0"/>
                <a:ea typeface="+mn-ea"/>
                <a:cs typeface="Calibri" panose="020F0502020204030204" pitchFamily="34" charset="0"/>
              </a:rPr>
              <a:t>في تجربة لقاح </a:t>
            </a:r>
            <a:r>
              <a:rPr lang="ar-DZ" sz="1200" b="1" dirty="0" err="1">
                <a:latin typeface="Calibri" panose="020F0502020204030204" pitchFamily="34" charset="0"/>
                <a:ea typeface="+mn-ea"/>
                <a:cs typeface="Calibri" panose="020F0502020204030204" pitchFamily="34" charset="0"/>
              </a:rPr>
              <a:t>موديرنا</a:t>
            </a:r>
            <a:r>
              <a:rPr lang="ar-DZ" sz="1200" dirty="0">
                <a:latin typeface="Calibri" panose="020F0502020204030204" pitchFamily="34" charset="0"/>
                <a:ea typeface="+mn-ea"/>
                <a:cs typeface="Calibri" panose="020F0502020204030204" pitchFamily="34" charset="0"/>
              </a:rPr>
              <a:t> (</a:t>
            </a:r>
            <a:r>
              <a:rPr lang="en-US" sz="1200" b="1" dirty="0" err="1">
                <a:latin typeface="Calibri" panose="020F0502020204030204" pitchFamily="34" charset="0"/>
                <a:ea typeface="+mn-ea"/>
                <a:cs typeface="Calibri" panose="020F0502020204030204" pitchFamily="34" charset="0"/>
              </a:rPr>
              <a:t>Moderna</a:t>
            </a:r>
            <a:r>
              <a:rPr lang="ar-EG" sz="1200" dirty="0">
                <a:latin typeface="Calibri" panose="020F0502020204030204" pitchFamily="34" charset="0"/>
                <a:ea typeface="+mn-ea"/>
                <a:cs typeface="Calibri" panose="020F0502020204030204" pitchFamily="34" charset="0"/>
              </a:rPr>
              <a:t>)</a:t>
            </a:r>
            <a:r>
              <a:rPr lang="en-US" sz="1200" dirty="0">
                <a:latin typeface="Calibri" panose="020F0502020204030204" pitchFamily="34" charset="0"/>
                <a:ea typeface="+mn-ea"/>
                <a:cs typeface="Calibri" panose="020F0502020204030204" pitchFamily="34" charset="0"/>
              </a:rPr>
              <a:t>، </a:t>
            </a:r>
            <a:r>
              <a:rPr lang="ar-DZ" sz="1200" i="0" dirty="0">
                <a:solidFill>
                  <a:schemeClr val="tx1"/>
                </a:solidFill>
                <a:latin typeface="+mn-lt"/>
                <a:ea typeface="+mn-ea"/>
                <a:cs typeface="+mn-cs"/>
              </a:rPr>
              <a:t>تضمنت الآثار الجانبية الخطيرة إصابة شخصين بتورم في الوجه، وشخص واحد عانى من غثيان وقيء يصعب السيطرة عليهما، وتقرير واحد عن شلل نصفي في الوجه.</a:t>
            </a:r>
            <a:r>
              <a:rPr lang="en-US" sz="1200" i="0" dirty="0">
                <a:solidFill>
                  <a:schemeClr val="tx1"/>
                </a:solidFill>
                <a:latin typeface="+mn-lt"/>
                <a:ea typeface="+mn-ea"/>
                <a:cs typeface="+mn-cs"/>
              </a:rPr>
              <a:t> </a:t>
            </a:r>
            <a:r>
              <a:rPr lang="ar-DZ" sz="1200" i="0" dirty="0">
                <a:solidFill>
                  <a:schemeClr val="tx1"/>
                </a:solidFill>
                <a:latin typeface="+mn-lt"/>
                <a:ea typeface="+mn-ea"/>
                <a:cs typeface="+mn-cs"/>
              </a:rPr>
              <a:t>في تجربة لقاح </a:t>
            </a:r>
            <a:r>
              <a:rPr lang="ar-DZ" sz="1200" b="1" i="0" dirty="0" err="1">
                <a:solidFill>
                  <a:schemeClr val="tx1"/>
                </a:solidFill>
                <a:latin typeface="+mn-lt"/>
                <a:ea typeface="+mn-ea"/>
                <a:cs typeface="+mn-cs"/>
              </a:rPr>
              <a:t>فايزر</a:t>
            </a:r>
            <a:r>
              <a:rPr lang="ar-DZ" sz="1200" i="0" dirty="0">
                <a:solidFill>
                  <a:schemeClr val="tx1"/>
                </a:solidFill>
                <a:latin typeface="+mn-lt"/>
                <a:ea typeface="+mn-ea"/>
                <a:cs typeface="+mn-cs"/>
              </a:rPr>
              <a:t> (</a:t>
            </a:r>
            <a:r>
              <a:rPr lang="en-US" sz="1200" b="1" i="0" dirty="0">
                <a:solidFill>
                  <a:schemeClr val="tx1"/>
                </a:solidFill>
                <a:latin typeface="+mn-lt"/>
                <a:ea typeface="+mn-ea"/>
                <a:cs typeface="+mn-cs"/>
              </a:rPr>
              <a:t>Pfizer</a:t>
            </a:r>
            <a:r>
              <a:rPr lang="ar-DZ" sz="1200" i="0" dirty="0">
                <a:solidFill>
                  <a:schemeClr val="tx1"/>
                </a:solidFill>
                <a:latin typeface="+mn-lt"/>
                <a:ea typeface="+mn-ea"/>
                <a:cs typeface="+mn-cs"/>
              </a:rPr>
              <a:t>)، تضمنت الأمثلة إصابة في الكتف في موقع التطعيم وتضخم الغدد الليمفاوية في الإبط المقابل لذراع التطعيم.</a:t>
            </a:r>
            <a:r>
              <a:rPr lang="ar-EG" sz="1200" i="0" dirty="0">
                <a:solidFill>
                  <a:schemeClr val="tx1"/>
                </a:solidFill>
                <a:latin typeface="+mn-lt"/>
                <a:ea typeface="+mn-ea"/>
                <a:cs typeface="+mn-cs"/>
              </a:rPr>
              <a:t> في تجربة لقاح </a:t>
            </a:r>
            <a:r>
              <a:rPr lang="ar-EG" sz="1200" b="1" i="0" u="none" dirty="0">
                <a:solidFill>
                  <a:schemeClr val="tx1"/>
                </a:solidFill>
                <a:latin typeface="+mn-lt"/>
                <a:ea typeface="+mn-ea"/>
                <a:cs typeface="+mn-cs"/>
              </a:rPr>
              <a:t>جانسن (</a:t>
            </a:r>
            <a:r>
              <a:rPr lang="en-US" sz="1800" b="1" u="none" kern="1200" dirty="0">
                <a:solidFill>
                  <a:srgbClr val="008080"/>
                </a:solidFill>
                <a:effectLst/>
                <a:latin typeface="Calibri" panose="020F0502020204030204" pitchFamily="34" charset="0"/>
                <a:ea typeface="Times New Roman" panose="02020603050405020304" pitchFamily="18" charset="0"/>
              </a:rPr>
              <a:t>Janssen</a:t>
            </a:r>
            <a:r>
              <a:rPr lang="ar-EG" sz="1200" b="1" i="0" u="none" dirty="0">
                <a:solidFill>
                  <a:schemeClr val="tx1"/>
                </a:solidFill>
                <a:latin typeface="+mn-lt"/>
                <a:ea typeface="+mn-ea"/>
                <a:cs typeface="+mn-cs"/>
              </a:rPr>
              <a:t>)</a:t>
            </a:r>
            <a:r>
              <a:rPr lang="ar-EG" sz="1200" i="0" dirty="0">
                <a:solidFill>
                  <a:schemeClr val="tx1"/>
                </a:solidFill>
                <a:latin typeface="+mn-lt"/>
                <a:ea typeface="+mn-ea"/>
                <a:cs typeface="+mn-cs"/>
              </a:rPr>
              <a:t>، تضمنت الأمثلة إصابة أربعة أشخاص بنوبات صرع وستة أشخاص ب</a:t>
            </a:r>
            <a:r>
              <a:rPr lang="ar-EG" b="0" i="0" dirty="0">
                <a:solidFill>
                  <a:srgbClr val="000000"/>
                </a:solidFill>
                <a:effectLst/>
                <a:latin typeface="Roboto"/>
              </a:rPr>
              <a:t>تجلط الأوردة العميقة. نحن لا نعرف إذا كانت هذه الآثار الجانبية الخطيرة مرتبطة باللقاح أم لا.</a:t>
            </a:r>
            <a:endParaRPr lang="ar-DZ" sz="1200" i="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DZ" dirty="0"/>
              <a:t>تم الإبلاغ عن بعض حالات ردود فعل تحسسية واضحة خارج التجارب السريرية.</a:t>
            </a:r>
            <a:r>
              <a:rPr lang="en-US" dirty="0"/>
              <a:t> </a:t>
            </a:r>
            <a:r>
              <a:rPr lang="ar-DZ" dirty="0"/>
              <a:t>راجع الشريحة رقم </a:t>
            </a:r>
            <a:r>
              <a:rPr lang="ar-EG" dirty="0"/>
              <a:t>18</a:t>
            </a:r>
            <a:r>
              <a:rPr lang="ar-DZ" dirty="0"/>
              <a:t> للاطلاع على مزيد من المعلومات</a:t>
            </a:r>
            <a:r>
              <a:rPr lang="ar-EG" dirty="0"/>
              <a:t> حول ردود الفعل التحسسية</a:t>
            </a:r>
            <a:r>
              <a:rPr lang="ar-DZ"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DZ" sz="1200" i="0" dirty="0">
                <a:solidFill>
                  <a:schemeClr val="tx1"/>
                </a:solidFill>
                <a:latin typeface="+mn-lt"/>
                <a:ea typeface="+mn-ea"/>
                <a:cs typeface="+mn-cs"/>
              </a:rPr>
              <a:t>تكون الآثار الجانبية البسيطة أكثر شيوعاً للحدوث بعد الجرعة الثانية</a:t>
            </a:r>
            <a:r>
              <a:rPr lang="ar-EG" sz="1200" i="0" dirty="0">
                <a:solidFill>
                  <a:schemeClr val="tx1"/>
                </a:solidFill>
                <a:latin typeface="+mn-lt"/>
                <a:ea typeface="+mn-ea"/>
                <a:cs typeface="+mn-cs"/>
              </a:rPr>
              <a:t> من لقاحي </a:t>
            </a:r>
            <a:r>
              <a:rPr lang="ar-EG" sz="1200" i="0" dirty="0" err="1">
                <a:solidFill>
                  <a:schemeClr val="tx1"/>
                </a:solidFill>
                <a:latin typeface="+mn-lt"/>
                <a:ea typeface="+mn-ea"/>
                <a:cs typeface="+mn-cs"/>
              </a:rPr>
              <a:t>موديرنا</a:t>
            </a:r>
            <a:r>
              <a:rPr lang="ar-EG" sz="1200" i="0" dirty="0">
                <a:solidFill>
                  <a:schemeClr val="tx1"/>
                </a:solidFill>
                <a:latin typeface="+mn-lt"/>
                <a:ea typeface="+mn-ea"/>
                <a:cs typeface="+mn-cs"/>
              </a:rPr>
              <a:t> (</a:t>
            </a:r>
            <a:r>
              <a:rPr lang="en-US" sz="1200" i="0" dirty="0" err="1">
                <a:solidFill>
                  <a:schemeClr val="tx1"/>
                </a:solidFill>
                <a:latin typeface="+mn-lt"/>
                <a:ea typeface="+mn-ea"/>
                <a:cs typeface="+mn-cs"/>
              </a:rPr>
              <a:t>Moderna</a:t>
            </a:r>
            <a:r>
              <a:rPr lang="ar-EG" sz="1200" i="0" dirty="0">
                <a:solidFill>
                  <a:schemeClr val="tx1"/>
                </a:solidFill>
                <a:latin typeface="+mn-lt"/>
                <a:ea typeface="+mn-ea"/>
                <a:cs typeface="+mn-cs"/>
              </a:rPr>
              <a:t>) </a:t>
            </a:r>
            <a:r>
              <a:rPr lang="ar-EG" sz="1200" i="0" dirty="0" err="1">
                <a:solidFill>
                  <a:schemeClr val="tx1"/>
                </a:solidFill>
                <a:latin typeface="+mn-lt"/>
                <a:ea typeface="+mn-ea"/>
                <a:cs typeface="+mn-cs"/>
              </a:rPr>
              <a:t>وفايزر</a:t>
            </a:r>
            <a:r>
              <a:rPr lang="ar-EG" sz="1200" i="0" dirty="0">
                <a:solidFill>
                  <a:schemeClr val="tx1"/>
                </a:solidFill>
                <a:latin typeface="+mn-lt"/>
                <a:ea typeface="+mn-ea"/>
                <a:cs typeface="+mn-cs"/>
              </a:rPr>
              <a:t> (</a:t>
            </a:r>
            <a:r>
              <a:rPr lang="en-US" sz="1200" i="0" dirty="0">
                <a:solidFill>
                  <a:schemeClr val="tx1"/>
                </a:solidFill>
                <a:latin typeface="+mn-lt"/>
                <a:ea typeface="+mn-ea"/>
                <a:cs typeface="+mn-cs"/>
              </a:rPr>
              <a:t>Pfizer</a:t>
            </a:r>
            <a:r>
              <a:rPr lang="ar-EG" sz="1200" i="0" dirty="0">
                <a:solidFill>
                  <a:schemeClr val="tx1"/>
                </a:solidFill>
                <a:latin typeface="+mn-lt"/>
                <a:ea typeface="+mn-ea"/>
                <a:cs typeface="+mn-cs"/>
              </a:rPr>
              <a:t>)</a:t>
            </a:r>
            <a:r>
              <a:rPr lang="ar-DZ" sz="1200" i="0" dirty="0">
                <a:solidFill>
                  <a:schemeClr val="tx1"/>
                </a:solidFill>
                <a:latin typeface="+mn-lt"/>
                <a:ea typeface="+mn-ea"/>
                <a:cs typeface="+mn-cs"/>
              </a:rPr>
              <a:t> مقارنة بالجرعة الأولى.</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a:lnSpc>
                <a:spcPct val="107000"/>
              </a:lnSpc>
              <a:spcBef>
                <a:spcPts val="0"/>
              </a:spcBef>
              <a:spcAft>
                <a:spcPts val="0"/>
              </a:spcAft>
            </a:pPr>
            <a:r>
              <a:rPr lang="en-US" sz="1200" u="sng" kern="12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https://www.fda.gov/emergency-preparedness-and-response/mcm-legal-regulatory-and-policy-framework/pfizer-biontech-covid-19-vaccine-frequently-asked-questions</a:t>
            </a: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200" u="sng" kern="12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https://www.fda.gov/emergency-preparedness-and-response/mcm-legal-regulatory-and-policy-framework/moderna-covid-19-vaccine-frequently-asked-questions</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ts val="1200"/>
              </a:lnSpc>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https://www.fda.gov/emergency-preparedness-and-response/mcm-legal-regulatory-and-policy-framework/janssen-covid-19-vaccine-frequently-asked-questions</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i="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408841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sz="1200" dirty="0">
                <a:solidFill>
                  <a:schemeClr val="tx1"/>
                </a:solidFill>
                <a:latin typeface="+mn-lt"/>
                <a:ea typeface="+mn-ea"/>
                <a:cs typeface="+mn-cs"/>
              </a:rPr>
              <a:t>بشكل عام، كان 50.6% من المشاركين في تجارب </a:t>
            </a:r>
            <a:r>
              <a:rPr lang="ar-DZ" sz="1200" dirty="0" err="1">
                <a:solidFill>
                  <a:schemeClr val="tx1"/>
                </a:solidFill>
                <a:latin typeface="+mn-lt"/>
                <a:ea typeface="+mn-ea"/>
                <a:cs typeface="+mn-cs"/>
              </a:rPr>
              <a:t>فايزر</a:t>
            </a:r>
            <a:r>
              <a:rPr lang="ar-DZ" sz="1200" dirty="0">
                <a:solidFill>
                  <a:schemeClr val="tx1"/>
                </a:solidFill>
                <a:latin typeface="+mn-lt"/>
                <a:ea typeface="+mn-ea"/>
                <a:cs typeface="+mn-cs"/>
              </a:rPr>
              <a:t> (</a:t>
            </a:r>
            <a:r>
              <a:rPr lang="en-US" sz="1200" dirty="0">
                <a:solidFill>
                  <a:schemeClr val="tx1"/>
                </a:solidFill>
                <a:latin typeface="+mn-lt"/>
                <a:ea typeface="+mn-ea"/>
                <a:cs typeface="+mn-cs"/>
              </a:rPr>
              <a:t>Pfizer</a:t>
            </a:r>
            <a:r>
              <a:rPr lang="ar-DZ" sz="1200" dirty="0">
                <a:solidFill>
                  <a:schemeClr val="tx1"/>
                </a:solidFill>
                <a:latin typeface="+mn-lt"/>
                <a:ea typeface="+mn-ea"/>
                <a:cs typeface="+mn-cs"/>
              </a:rPr>
              <a:t>) للسلامة من الذكور و49.4% من الإناث، و83.1% من البيض، و9.1% من السود أو الأمريكيين من أصل أفريقي، و28.0% من أصل </a:t>
            </a:r>
            <a:r>
              <a:rPr lang="ar-DZ" sz="1200" dirty="0" err="1">
                <a:solidFill>
                  <a:schemeClr val="tx1"/>
                </a:solidFill>
                <a:latin typeface="+mn-lt"/>
                <a:ea typeface="+mn-ea"/>
                <a:cs typeface="+mn-cs"/>
              </a:rPr>
              <a:t>هيسباني</a:t>
            </a:r>
            <a:r>
              <a:rPr lang="ar-DZ" sz="1200" dirty="0">
                <a:solidFill>
                  <a:schemeClr val="tx1"/>
                </a:solidFill>
                <a:latin typeface="+mn-lt"/>
                <a:ea typeface="+mn-ea"/>
                <a:cs typeface="+mn-cs"/>
              </a:rPr>
              <a:t> أو لاتيني، و4.3% آسيويون، و0.5% من الهنود الحمر الأمريكيين أو سكان ألاسكا الأصليين.</a:t>
            </a:r>
            <a:r>
              <a:rPr lang="en-US" sz="1200" dirty="0">
                <a:solidFill>
                  <a:schemeClr val="tx1"/>
                </a:solidFill>
                <a:latin typeface="+mn-lt"/>
                <a:ea typeface="+mn-ea"/>
                <a:cs typeface="+mn-cs"/>
              </a:rPr>
              <a:t> </a:t>
            </a:r>
            <a:r>
              <a:rPr lang="ar-EG" sz="1200" dirty="0">
                <a:solidFill>
                  <a:schemeClr val="tx1"/>
                </a:solidFill>
                <a:latin typeface="+mn-lt"/>
                <a:ea typeface="+mn-ea"/>
                <a:cs typeface="+mn-cs"/>
              </a:rPr>
              <a:t> ت</a:t>
            </a:r>
            <a:r>
              <a:rPr lang="ar-EG" b="0" i="0" dirty="0">
                <a:solidFill>
                  <a:srgbClr val="000000"/>
                </a:solidFill>
                <a:effectLst/>
                <a:latin typeface="Roboto" panose="02000000000000000000" pitchFamily="2" charset="0"/>
              </a:rPr>
              <a:t>مت دراسة سلامة لقاح </a:t>
            </a:r>
            <a:r>
              <a:rPr lang="ar-EG" b="0" i="0" dirty="0" err="1">
                <a:solidFill>
                  <a:srgbClr val="000000"/>
                </a:solidFill>
                <a:effectLst/>
                <a:latin typeface="Roboto" panose="02000000000000000000" pitchFamily="2" charset="0"/>
              </a:rPr>
              <a:t>فايزر</a:t>
            </a:r>
            <a:r>
              <a:rPr lang="ar-EG" b="0" i="0" dirty="0">
                <a:solidFill>
                  <a:srgbClr val="000000"/>
                </a:solidFill>
                <a:effectLst/>
                <a:latin typeface="Roboto" panose="02000000000000000000" pitchFamily="2" charset="0"/>
              </a:rPr>
              <a:t> لدى المراهقين الأصغر سنًا في 2260 مراهقًا تتراوح أعمارهم بين 12 و15 عامًا</a:t>
            </a:r>
            <a:r>
              <a:rPr lang="ar-EG" b="0" i="0" baseline="0" dirty="0">
                <a:solidFill>
                  <a:srgbClr val="000000"/>
                </a:solidFill>
                <a:effectLst/>
                <a:latin typeface="Roboto" panose="02000000000000000000" pitchFamily="2" charset="0"/>
              </a:rPr>
              <a:t> و3000 طفل تتراوح أعمارهم بين 5 و11 </a:t>
            </a:r>
            <a:r>
              <a:rPr lang="ar-EG" b="0" i="0" dirty="0">
                <a:solidFill>
                  <a:srgbClr val="000000"/>
                </a:solidFill>
                <a:effectLst/>
                <a:latin typeface="Roboto" panose="02000000000000000000" pitchFamily="2" charset="0"/>
              </a:rPr>
              <a:t>عامًا</a:t>
            </a:r>
            <a:r>
              <a:rPr lang="ar-EG" b="0" i="0" baseline="0" dirty="0">
                <a:solidFill>
                  <a:srgbClr val="000000"/>
                </a:solidFill>
                <a:effectLst/>
                <a:latin typeface="Roboto" panose="02000000000000000000" pitchFamily="2" charset="0"/>
              </a:rPr>
              <a:t>. </a:t>
            </a:r>
            <a:r>
              <a:rPr lang="ar-DZ" sz="1200" dirty="0">
                <a:solidFill>
                  <a:schemeClr val="tx1"/>
                </a:solidFill>
                <a:latin typeface="+mn-lt"/>
                <a:ea typeface="+mn-ea"/>
                <a:cs typeface="+mn-cs"/>
              </a:rPr>
              <a:t>(</a:t>
            </a:r>
            <a:r>
              <a:rPr lang="en-US" dirty="0"/>
              <a:t>https://www.fda.gov/media/144413/download</a:t>
            </a:r>
            <a:r>
              <a:rPr lang="ar-EG" dirty="0"/>
              <a:t>)</a:t>
            </a:r>
            <a:endParaRPr lang="en-US" dirty="0"/>
          </a:p>
          <a:p>
            <a:r>
              <a:rPr lang="en-US" sz="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4046160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sz="1200" dirty="0">
                <a:solidFill>
                  <a:schemeClr val="tx1"/>
                </a:solidFill>
                <a:latin typeface="+mn-lt"/>
                <a:ea typeface="+mn-ea"/>
                <a:cs typeface="+mn-cs"/>
              </a:rPr>
              <a:t>بشكل عام، كان 52.7% من المشاركين في تجارب </a:t>
            </a:r>
            <a:r>
              <a:rPr lang="ar-DZ" sz="1200" dirty="0" err="1">
                <a:solidFill>
                  <a:schemeClr val="tx1"/>
                </a:solidFill>
                <a:latin typeface="+mn-lt"/>
                <a:ea typeface="+mn-ea"/>
                <a:cs typeface="+mn-cs"/>
              </a:rPr>
              <a:t>موديرنا</a:t>
            </a:r>
            <a:r>
              <a:rPr lang="ar-DZ" sz="1200" dirty="0">
                <a:solidFill>
                  <a:schemeClr val="tx1"/>
                </a:solidFill>
                <a:latin typeface="+mn-lt"/>
                <a:ea typeface="+mn-ea"/>
                <a:cs typeface="+mn-cs"/>
              </a:rPr>
              <a:t> (</a:t>
            </a:r>
            <a:r>
              <a:rPr lang="en-US" sz="1200" dirty="0" err="1">
                <a:solidFill>
                  <a:schemeClr val="tx1"/>
                </a:solidFill>
                <a:latin typeface="+mn-lt"/>
                <a:ea typeface="+mn-ea"/>
                <a:cs typeface="+mn-cs"/>
              </a:rPr>
              <a:t>Moderna</a:t>
            </a:r>
            <a:r>
              <a:rPr lang="ar-DZ" sz="1200" dirty="0">
                <a:solidFill>
                  <a:schemeClr val="tx1"/>
                </a:solidFill>
                <a:latin typeface="+mn-lt"/>
                <a:ea typeface="+mn-ea"/>
                <a:cs typeface="+mn-cs"/>
              </a:rPr>
              <a:t>) للسلامة من الذكور و47.3% من الإناث، و79.2% من البيض، و10.2% من السود أو الأمريكيين من أصل أفريقي، و20.5% من أصل </a:t>
            </a:r>
            <a:r>
              <a:rPr lang="ar-DZ" sz="1200" dirty="0" err="1">
                <a:solidFill>
                  <a:schemeClr val="tx1"/>
                </a:solidFill>
                <a:latin typeface="+mn-lt"/>
                <a:ea typeface="+mn-ea"/>
                <a:cs typeface="+mn-cs"/>
              </a:rPr>
              <a:t>هيسباني</a:t>
            </a:r>
            <a:r>
              <a:rPr lang="ar-DZ" sz="1200" dirty="0">
                <a:solidFill>
                  <a:schemeClr val="tx1"/>
                </a:solidFill>
                <a:latin typeface="+mn-lt"/>
                <a:ea typeface="+mn-ea"/>
                <a:cs typeface="+mn-cs"/>
              </a:rPr>
              <a:t> أو لاتيني، و4.6% آسيويين، و0.8% من الهنود الحمر الأمريكيين أو سكان ألاسكا الأصليين، و2.1% من سكان آخرين، و2.1% من متعددي الأعراق.</a:t>
            </a:r>
            <a:endParaRPr lang="ar-EG" sz="1200" dirty="0">
              <a:solidFill>
                <a:schemeClr val="tx1"/>
              </a:solidFill>
              <a:latin typeface="+mn-lt"/>
              <a:ea typeface="+mn-ea"/>
              <a:cs typeface="+mn-cs"/>
            </a:endParaRPr>
          </a:p>
          <a:p>
            <a:endParaRPr lang="ar-EG" sz="1200" dirty="0">
              <a:solidFill>
                <a:schemeClr val="tx1"/>
              </a:solidFill>
              <a:latin typeface="+mn-lt"/>
              <a:ea typeface="+mn-ea"/>
              <a:cs typeface="+mn-cs"/>
            </a:endParaRPr>
          </a:p>
          <a:p>
            <a:r>
              <a:rPr lang="ar-EG" sz="1200" dirty="0">
                <a:solidFill>
                  <a:schemeClr val="tx1"/>
                </a:solidFill>
                <a:latin typeface="+mn-lt"/>
                <a:ea typeface="+mn-ea"/>
                <a:cs typeface="+mn-cs"/>
              </a:rPr>
              <a:t>كان متوسط عمر المشاركين 52 سنة؛ 75.2% كانوا بين 18 و64 سنة من العمر، و24.8% كانوا في سن 65 سنة أو أكثر.</a:t>
            </a:r>
            <a:r>
              <a:rPr lang="ar-DZ" sz="1200" dirty="0">
                <a:solidFill>
                  <a:schemeClr val="tx1"/>
                </a:solidFill>
                <a:latin typeface="+mn-lt"/>
                <a:ea typeface="+mn-ea"/>
                <a:cs typeface="+mn-cs"/>
              </a:rPr>
              <a:t/>
            </a:r>
            <a:br>
              <a:rPr lang="ar-DZ" sz="1200" dirty="0">
                <a:solidFill>
                  <a:schemeClr val="tx1"/>
                </a:solidFill>
                <a:latin typeface="+mn-lt"/>
                <a:ea typeface="+mn-ea"/>
                <a:cs typeface="+mn-cs"/>
              </a:rPr>
            </a:br>
            <a:endParaRPr lang="ar-DZ" sz="1200" dirty="0">
              <a:solidFill>
                <a:schemeClr val="tx1"/>
              </a:solidFill>
              <a:latin typeface="+mn-lt"/>
              <a:ea typeface="+mn-ea"/>
              <a:cs typeface="+mn-cs"/>
            </a:endParaRPr>
          </a:p>
          <a:p>
            <a:r>
              <a:rPr lang="ar-DZ" sz="1200" b="0" i="0" dirty="0">
                <a:solidFill>
                  <a:schemeClr val="tx1"/>
                </a:solidFill>
                <a:latin typeface="+mn-lt"/>
                <a:ea typeface="+mn-ea"/>
                <a:cs typeface="+mn-cs"/>
              </a:rPr>
              <a:t>كانت الخصائص الديموغرافية متشابهة بين المشاركين الذين تلقوا لقاح </a:t>
            </a:r>
            <a:r>
              <a:rPr lang="ar-DZ" sz="1200" b="0" i="0" dirty="0" err="1">
                <a:solidFill>
                  <a:schemeClr val="tx1"/>
                </a:solidFill>
                <a:latin typeface="+mn-lt"/>
                <a:ea typeface="+mn-ea"/>
                <a:cs typeface="+mn-cs"/>
              </a:rPr>
              <a:t>موديرنا</a:t>
            </a:r>
            <a:r>
              <a:rPr lang="ar-DZ" sz="1200" b="0" i="0" dirty="0">
                <a:solidFill>
                  <a:schemeClr val="tx1"/>
                </a:solidFill>
                <a:latin typeface="+mn-lt"/>
                <a:ea typeface="+mn-ea"/>
                <a:cs typeface="+mn-cs"/>
              </a:rPr>
              <a:t> (</a:t>
            </a:r>
            <a:r>
              <a:rPr lang="en-US" sz="1200" b="0" i="0" dirty="0" err="1">
                <a:solidFill>
                  <a:schemeClr val="tx1"/>
                </a:solidFill>
                <a:latin typeface="+mn-lt"/>
                <a:ea typeface="+mn-ea"/>
                <a:cs typeface="+mn-cs"/>
              </a:rPr>
              <a:t>Moderna</a:t>
            </a:r>
            <a:r>
              <a:rPr lang="ar-DZ" sz="1200" b="0" i="0" dirty="0">
                <a:solidFill>
                  <a:schemeClr val="tx1"/>
                </a:solidFill>
                <a:latin typeface="+mn-lt"/>
                <a:ea typeface="+mn-ea"/>
                <a:cs typeface="+mn-cs"/>
              </a:rPr>
              <a:t>) لمرض (</a:t>
            </a:r>
            <a:r>
              <a:rPr lang="en-US" sz="1200" b="0" i="0" dirty="0">
                <a:solidFill>
                  <a:schemeClr val="tx1"/>
                </a:solidFill>
                <a:latin typeface="+mn-lt"/>
                <a:ea typeface="+mn-ea"/>
                <a:cs typeface="+mn-cs"/>
              </a:rPr>
              <a:t>COVID-19</a:t>
            </a:r>
            <a:r>
              <a:rPr lang="ar-DZ" sz="1200" b="0" i="0" dirty="0">
                <a:solidFill>
                  <a:schemeClr val="tx1"/>
                </a:solidFill>
                <a:latin typeface="+mn-lt"/>
                <a:ea typeface="+mn-ea"/>
                <a:cs typeface="+mn-cs"/>
              </a:rPr>
              <a:t>) وأولئك الذين تلقوا العلاج الوهمي.</a:t>
            </a:r>
          </a:p>
          <a:p>
            <a:endParaRPr lang="en-US" sz="1200" b="0" i="0" kern="1200" dirty="0">
              <a:solidFill>
                <a:schemeClr val="tx1"/>
              </a:solidFill>
              <a:effectLst/>
              <a:latin typeface="+mn-lt"/>
              <a:ea typeface="+mn-ea"/>
              <a:cs typeface="+mn-cs"/>
            </a:endParaRPr>
          </a:p>
          <a:p>
            <a:r>
              <a:rPr lang="en-US" sz="1200" dirty="0">
                <a:solidFill>
                  <a:schemeClr val="tx1"/>
                </a:solidFill>
                <a:latin typeface="+mn-lt"/>
                <a:ea typeface="+mn-ea"/>
                <a:cs typeface="+mn-cs"/>
              </a:rPr>
              <a:t>https://www.fda.gov/media/144637/download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1009359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بشكل عام، كان 45% من المشاركين في تجارب </a:t>
            </a:r>
            <a:r>
              <a:rPr lang="ar-EG" b="1" dirty="0"/>
              <a:t>لقاح جانسن (</a:t>
            </a:r>
            <a:r>
              <a:rPr lang="en-US" b="1" dirty="0"/>
              <a:t>Janssen</a:t>
            </a:r>
            <a:r>
              <a:rPr lang="ar-EG" b="1" dirty="0"/>
              <a:t>)</a:t>
            </a:r>
            <a:r>
              <a:rPr lang="en-US" dirty="0"/>
              <a:t> </a:t>
            </a:r>
            <a:r>
              <a:rPr lang="ar-EG" dirty="0"/>
              <a:t>من الإناث، و55% من الذكور، و58.7% من البيض، و19.4% من السود أو الأمريكيين من أصل أفريقي، و45.3% من أصل إسباني أو لاتيني، و3.3% آسيويين، و9.5% من الهنود الأمريكيين/ سكان ألاسكا الأصليين، و0.2% من سكان هاواي الأصليين أو سكان جزر المحيط الهادئ الآخرين، و5.6% من مجموعات عرقية متعددة، و1.4% كانوا أجناس غير معروفة. كان متوسط عمر المشاركين 52 عاماً.</a:t>
            </a:r>
          </a:p>
          <a:p>
            <a:r>
              <a:rPr lang="ar-EG" dirty="0"/>
              <a:t> </a:t>
            </a:r>
          </a:p>
          <a:p>
            <a:r>
              <a:rPr lang="ar-EG" dirty="0"/>
              <a:t>كانت الخصائص الديموغرافية متشابهة بين المشاركين الذين تلقوا لقاح جانسن (</a:t>
            </a:r>
            <a:r>
              <a:rPr lang="en-US" dirty="0"/>
              <a:t>Janssen</a:t>
            </a:r>
            <a:r>
              <a:rPr lang="ar-EG" dirty="0"/>
              <a:t>)</a:t>
            </a:r>
            <a:r>
              <a:rPr lang="en-US" dirty="0"/>
              <a:t> </a:t>
            </a:r>
            <a:r>
              <a:rPr lang="ar-EG" dirty="0"/>
              <a:t>لمرض</a:t>
            </a:r>
            <a:br>
              <a:rPr lang="ar-EG" dirty="0"/>
            </a:br>
            <a:r>
              <a:rPr lang="ar-EG" dirty="0"/>
              <a:t> (</a:t>
            </a:r>
            <a:r>
              <a:rPr lang="en-US" dirty="0"/>
              <a:t>COVID-19</a:t>
            </a:r>
            <a:r>
              <a:rPr lang="ar-EG" dirty="0"/>
              <a:t>)</a:t>
            </a:r>
            <a:r>
              <a:rPr lang="en-US" dirty="0"/>
              <a:t> </a:t>
            </a:r>
            <a:r>
              <a:rPr lang="ar-EG" dirty="0"/>
              <a:t>وأولئك الذين تلقوا العلاج الوهمي.</a:t>
            </a:r>
          </a:p>
          <a:p>
            <a:endParaRPr lang="ar-EG" dirty="0"/>
          </a:p>
          <a:p>
            <a:r>
              <a:rPr lang="en-US" sz="1800" u="sng" kern="12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https://www.fda.gov/media/146304/download</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3917998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sz="1200" dirty="0">
                <a:solidFill>
                  <a:schemeClr val="tx1"/>
                </a:solidFill>
                <a:latin typeface="+mn-lt"/>
                <a:ea typeface="+mn-ea"/>
                <a:cs typeface="+mn-cs"/>
              </a:rPr>
              <a:t>على الرغم من وجود احتمال ضئيل في أن تتسبب لقاحات مرض (</a:t>
            </a:r>
            <a:r>
              <a:rPr lang="en-US" sz="1200" dirty="0">
                <a:solidFill>
                  <a:schemeClr val="tx1"/>
                </a:solidFill>
                <a:latin typeface="+mn-lt"/>
                <a:ea typeface="+mn-ea"/>
                <a:cs typeface="+mn-cs"/>
              </a:rPr>
              <a:t>COVID-19</a:t>
            </a:r>
            <a:r>
              <a:rPr lang="ar-DZ" sz="1200" dirty="0">
                <a:solidFill>
                  <a:schemeClr val="tx1"/>
                </a:solidFill>
                <a:latin typeface="+mn-lt"/>
                <a:ea typeface="+mn-ea"/>
                <a:cs typeface="+mn-cs"/>
              </a:rPr>
              <a:t>) في حدوث رد فعل تحسسي شديد، إلا أن هذا يحدث عادةً في غضون بضع دقائق إلى ساعة واحدة بعد الحصول على اللقاح.</a:t>
            </a:r>
            <a:r>
              <a:rPr lang="en-US" sz="1200" dirty="0">
                <a:solidFill>
                  <a:schemeClr val="tx1"/>
                </a:solidFill>
                <a:latin typeface="+mn-lt"/>
                <a:ea typeface="+mn-ea"/>
                <a:cs typeface="+mn-cs"/>
              </a:rPr>
              <a:t> </a:t>
            </a:r>
          </a:p>
          <a:p>
            <a:endParaRPr lang="en-US" sz="1200" kern="1200" dirty="0">
              <a:solidFill>
                <a:schemeClr val="tx1"/>
              </a:solidFill>
              <a:effectLst/>
              <a:latin typeface="+mn-lt"/>
              <a:ea typeface="+mn-ea"/>
              <a:cs typeface="+mn-cs"/>
            </a:endParaRPr>
          </a:p>
          <a:p>
            <a:r>
              <a:rPr lang="ar-DZ" sz="1200" b="0" i="0" u="none" strike="noStrike" baseline="0" dirty="0">
                <a:solidFill>
                  <a:schemeClr val="tx1"/>
                </a:solidFill>
                <a:latin typeface="+mn-lt"/>
                <a:ea typeface="+mn-ea"/>
                <a:cs typeface="+mn-cs"/>
              </a:rPr>
              <a:t>يمكن أن تشمل علامات رد الفعل التحسسي الشديد ما يلي:</a:t>
            </a:r>
            <a:r>
              <a:rPr lang="en-US" sz="1200" b="0" i="0" u="none" strike="noStrike" baseline="0" dirty="0">
                <a:solidFill>
                  <a:schemeClr val="tx1"/>
                </a:solidFill>
                <a:latin typeface="+mn-lt"/>
                <a:ea typeface="+mn-ea"/>
                <a:cs typeface="+mn-cs"/>
              </a:rPr>
              <a:t> </a:t>
            </a:r>
          </a:p>
          <a:p>
            <a:r>
              <a:rPr lang="ar-DZ" sz="1200" b="0" i="0" u="none" strike="noStrike" baseline="0" dirty="0">
                <a:solidFill>
                  <a:schemeClr val="tx1"/>
                </a:solidFill>
                <a:latin typeface="+mn-lt"/>
                <a:ea typeface="+mn-ea"/>
                <a:cs typeface="+mn-cs"/>
              </a:rPr>
              <a:t>• صعوبة في التنفس</a:t>
            </a:r>
            <a:r>
              <a:rPr lang="en-US" sz="1200" b="0" i="0" u="none" strike="noStrike" baseline="0" dirty="0">
                <a:solidFill>
                  <a:schemeClr val="tx1"/>
                </a:solidFill>
                <a:latin typeface="+mn-lt"/>
                <a:ea typeface="+mn-ea"/>
                <a:cs typeface="+mn-cs"/>
              </a:rPr>
              <a:t> </a:t>
            </a:r>
          </a:p>
          <a:p>
            <a:r>
              <a:rPr lang="ar-DZ" sz="1200" b="0" i="0" u="none" strike="noStrike" baseline="0" dirty="0">
                <a:solidFill>
                  <a:schemeClr val="tx1"/>
                </a:solidFill>
                <a:latin typeface="+mn-lt"/>
                <a:ea typeface="+mn-ea"/>
                <a:cs typeface="+mn-cs"/>
              </a:rPr>
              <a:t>• تورم في الوجه والحلق</a:t>
            </a:r>
            <a:r>
              <a:rPr lang="en-US" sz="1200" b="0" i="0" u="none" strike="noStrike" baseline="0" dirty="0">
                <a:solidFill>
                  <a:schemeClr val="tx1"/>
                </a:solidFill>
                <a:latin typeface="+mn-lt"/>
                <a:ea typeface="+mn-ea"/>
                <a:cs typeface="+mn-cs"/>
              </a:rPr>
              <a:t> </a:t>
            </a:r>
          </a:p>
          <a:p>
            <a:r>
              <a:rPr lang="ar-DZ" sz="1200" b="0" i="0" u="none" strike="noStrike" baseline="0" dirty="0">
                <a:solidFill>
                  <a:schemeClr val="tx1"/>
                </a:solidFill>
                <a:latin typeface="+mn-lt"/>
                <a:ea typeface="+mn-ea"/>
                <a:cs typeface="+mn-cs"/>
              </a:rPr>
              <a:t>• تسارع ضربات القلب</a:t>
            </a:r>
            <a:r>
              <a:rPr lang="en-US" sz="1200" b="0" i="0" u="none" strike="noStrike" baseline="0" dirty="0">
                <a:solidFill>
                  <a:schemeClr val="tx1"/>
                </a:solidFill>
                <a:latin typeface="+mn-lt"/>
                <a:ea typeface="+mn-ea"/>
                <a:cs typeface="+mn-cs"/>
              </a:rPr>
              <a:t> </a:t>
            </a:r>
          </a:p>
          <a:p>
            <a:r>
              <a:rPr lang="ar-DZ" sz="1200" b="0" i="0" u="none" strike="noStrike" baseline="0" dirty="0">
                <a:solidFill>
                  <a:schemeClr val="tx1"/>
                </a:solidFill>
                <a:latin typeface="+mn-lt"/>
                <a:ea typeface="+mn-ea"/>
                <a:cs typeface="+mn-cs"/>
              </a:rPr>
              <a:t>• طفح جلدي سيئ في جميع أنحاء جسمك</a:t>
            </a:r>
            <a:r>
              <a:rPr lang="en-US" sz="1200" b="0" i="0" u="none" strike="noStrike" baseline="0" dirty="0">
                <a:solidFill>
                  <a:schemeClr val="tx1"/>
                </a:solidFill>
                <a:latin typeface="+mn-lt"/>
                <a:ea typeface="+mn-ea"/>
                <a:cs typeface="+mn-cs"/>
              </a:rPr>
              <a:t> </a:t>
            </a:r>
          </a:p>
          <a:p>
            <a:r>
              <a:rPr lang="ar-DZ" sz="1200" b="0" i="0" u="none" strike="noStrike" baseline="0" dirty="0">
                <a:solidFill>
                  <a:schemeClr val="tx1"/>
                </a:solidFill>
                <a:latin typeface="+mn-lt"/>
                <a:ea typeface="+mn-ea"/>
                <a:cs typeface="+mn-cs"/>
              </a:rPr>
              <a:t>• الدوخة والوهن</a:t>
            </a:r>
            <a:r>
              <a:rPr lang="en-US" sz="1200" b="0" i="0" u="none" strike="noStrike" baseline="0" dirty="0">
                <a:solidFill>
                  <a:schemeClr val="tx1"/>
                </a:solidFill>
                <a:latin typeface="+mn-lt"/>
                <a:ea typeface="+mn-ea"/>
                <a:cs typeface="+mn-cs"/>
              </a:rPr>
              <a:t> </a:t>
            </a:r>
          </a:p>
          <a:p>
            <a:endParaRPr lang="en-US" sz="1200" kern="1200" dirty="0">
              <a:solidFill>
                <a:schemeClr val="tx1"/>
              </a:solidFill>
              <a:effectLst/>
              <a:latin typeface="+mn-lt"/>
              <a:ea typeface="+mn-ea"/>
              <a:cs typeface="+mn-cs"/>
            </a:endParaRPr>
          </a:p>
          <a:p>
            <a:r>
              <a:rPr lang="ar-DZ" sz="1200" dirty="0">
                <a:solidFill>
                  <a:schemeClr val="tx1"/>
                </a:solidFill>
                <a:latin typeface="+mn-lt"/>
                <a:ea typeface="+mn-ea"/>
                <a:cs typeface="+mn-cs"/>
              </a:rPr>
              <a:t>إذا كان لديك تاريخ من ردود الفعل التحسسية، فقد يطلب منك مقدم التطعيم البقاء في المكان الذي تلقيت فيه اللقاح الخاص بك للمراقبة بعد ذلك.</a:t>
            </a:r>
            <a:endParaRPr lang="es-MX" sz="1200" dirty="0">
              <a:solidFill>
                <a:schemeClr val="tx1"/>
              </a:solidFill>
              <a:latin typeface="+mn-lt"/>
              <a:ea typeface="+mn-ea"/>
              <a:cs typeface="+mn-cs"/>
            </a:endParaRPr>
          </a:p>
          <a:p>
            <a:endParaRPr lang="es-MX" sz="1200" dirty="0">
              <a:solidFill>
                <a:schemeClr val="tx1"/>
              </a:solidFill>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800" dirty="0">
                <a:effectLst/>
                <a:latin typeface="Calibri" panose="020F0502020204030204" pitchFamily="34" charset="0"/>
                <a:ea typeface="Calibri" panose="020F0502020204030204" pitchFamily="34" charset="0"/>
                <a:cs typeface="Arial" panose="020B0604020202020204" pitchFamily="34" charset="0"/>
              </a:rPr>
              <a:t>نظرت مراكز السيطرة على الأمراض والوقاية منها (</a:t>
            </a:r>
            <a:r>
              <a:rPr lang="en-US" sz="1800" dirty="0">
                <a:effectLst/>
                <a:latin typeface="Arial" panose="020B0604020202020204" pitchFamily="34" charset="0"/>
                <a:ea typeface="Calibri" panose="020F0502020204030204" pitchFamily="34" charset="0"/>
                <a:cs typeface="Arial" panose="020B0604020202020204" pitchFamily="34" charset="0"/>
              </a:rPr>
              <a:t>CDC</a:t>
            </a:r>
            <a:r>
              <a:rPr lang="ar-SA" sz="1800" dirty="0">
                <a:effectLst/>
                <a:latin typeface="Calibri" panose="020F0502020204030204" pitchFamily="34" charset="0"/>
                <a:ea typeface="Calibri" panose="020F0502020204030204" pitchFamily="34" charset="0"/>
                <a:cs typeface="Arial" panose="020B0604020202020204" pitchFamily="34" charset="0"/>
              </a:rPr>
              <a:t>) في البيانات التي تم الإبلاغ عنها إلى النظام الفيدرالي للإبلاغ عن الأحداث الضارة للقاح (</a:t>
            </a:r>
            <a:r>
              <a:rPr lang="en-US" sz="1800" dirty="0">
                <a:effectLst/>
                <a:latin typeface="Arial" panose="020B0604020202020204" pitchFamily="34" charset="0"/>
                <a:ea typeface="Calibri" panose="020F0502020204030204" pitchFamily="34" charset="0"/>
                <a:cs typeface="Arial" panose="020B0604020202020204" pitchFamily="34" charset="0"/>
              </a:rPr>
              <a:t>VAERS</a:t>
            </a:r>
            <a:r>
              <a:rPr lang="ar-SA" sz="1800" dirty="0">
                <a:effectLst/>
                <a:latin typeface="Calibri" panose="020F0502020204030204" pitchFamily="34" charset="0"/>
                <a:ea typeface="Calibri" panose="020F0502020204030204" pitchFamily="34" charset="0"/>
                <a:cs typeface="Arial" panose="020B0604020202020204" pitchFamily="34" charset="0"/>
              </a:rPr>
              <a:t>) من منتصف ديسمبر/ كانون الأول إلى منتصف يناير/ كانون الثاني، وكانت هناك تقارير نادرة عن رد فعل تحسسي شديد بعد التطعيم ضد مرض (</a:t>
            </a:r>
            <a:r>
              <a:rPr lang="en-US" sz="1800" dirty="0">
                <a:effectLst/>
                <a:latin typeface="Arial" panose="020B0604020202020204" pitchFamily="34" charset="0"/>
                <a:ea typeface="Calibri" panose="020F0502020204030204" pitchFamily="34" charset="0"/>
                <a:cs typeface="Arial" panose="020B0604020202020204" pitchFamily="34" charset="0"/>
              </a:rPr>
              <a:t>COVID-19</a:t>
            </a:r>
            <a:r>
              <a:rPr lang="ar-SA" sz="1800" dirty="0">
                <a:effectLst/>
                <a:latin typeface="Calibri" panose="020F0502020204030204" pitchFamily="34" charset="0"/>
                <a:ea typeface="Calibri" panose="020F0502020204030204" pitchFamily="34" charset="0"/>
                <a:cs typeface="Arial" panose="020B0604020202020204" pitchFamily="34" charset="0"/>
              </a:rPr>
              <a:t>)، والذي حدث بمعدلات مماثلة لما شوهد مع لقاحات أخرى شائعة الاستخدام مثل لقاح الأنفلونزا.</a:t>
            </a:r>
            <a:endParaRPr lang="es-MX" sz="1800" dirty="0">
              <a:effectLst/>
              <a:latin typeface="Calibri" panose="020F0502020204030204" pitchFamily="34" charset="0"/>
              <a:ea typeface="Calibri" panose="020F0502020204030204" pitchFamily="34" charset="0"/>
              <a:cs typeface="Arial" panose="020B0604020202020204" pitchFamily="34" charset="0"/>
            </a:endParaRPr>
          </a:p>
          <a:p>
            <a:endParaRPr lang="ar-DZ" sz="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162828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dirty="0"/>
              <a:t>تتم دراسة لقاحات مرض (</a:t>
            </a:r>
            <a:r>
              <a:rPr lang="en-US" dirty="0"/>
              <a:t>COVID-19</a:t>
            </a:r>
            <a:r>
              <a:rPr lang="ar-DZ" dirty="0"/>
              <a:t>) بعناية الآن وستستمر دراستها لسنوات عديدة، على غرار اللقاحات الأخرى.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ar-DZ" dirty="0"/>
              <a:t>إليك سبب كونها آمنة:</a:t>
            </a:r>
          </a:p>
          <a:p>
            <a:pPr marL="171450" lvl="0" indent="-171450">
              <a:buFontTx/>
              <a:buChar char="-"/>
            </a:pPr>
            <a:r>
              <a:rPr lang="ar-DZ" dirty="0"/>
              <a:t>يعمل لقاح مرض (</a:t>
            </a:r>
            <a:r>
              <a:rPr lang="en-US" dirty="0"/>
              <a:t>COVID-19</a:t>
            </a:r>
            <a:r>
              <a:rPr lang="ar-EG" dirty="0"/>
              <a:t>)</a:t>
            </a:r>
            <a:r>
              <a:rPr lang="ar-DZ" dirty="0"/>
              <a:t>، مثله مثل اللقاحات الأخرى، من خلال تعليم أجسامنا تطوير الأجسام المضادة التي تقاوم الفيروس المسبب لمرض (</a:t>
            </a:r>
            <a:r>
              <a:rPr lang="en-US" dirty="0"/>
              <a:t>COVID-19</a:t>
            </a:r>
            <a:r>
              <a:rPr lang="ar-EG" dirty="0"/>
              <a:t>)</a:t>
            </a:r>
            <a:r>
              <a:rPr lang="ar-DZ" dirty="0"/>
              <a:t>، للوقاية من المرض في المستقبل.  </a:t>
            </a:r>
          </a:p>
          <a:p>
            <a:pPr marL="171450" lvl="0" indent="-171450">
              <a:buFontTx/>
              <a:buChar char="-"/>
            </a:pPr>
            <a:r>
              <a:rPr lang="ar-DZ" dirty="0"/>
              <a:t>لا يوجد دليل حالياً على أن الأجسام المضادة المتكونة من لقاح مرض (</a:t>
            </a:r>
            <a:r>
              <a:rPr lang="en-US" dirty="0"/>
              <a:t>COVID-19</a:t>
            </a:r>
            <a:r>
              <a:rPr lang="ar-DZ" dirty="0"/>
              <a:t>) ستسبب أي مشاكل في الحمل، بما في ذلك تطور المشيمة.</a:t>
            </a:r>
            <a:r>
              <a:rPr lang="en-US" dirty="0"/>
              <a:t> </a:t>
            </a:r>
          </a:p>
          <a:p>
            <a:pPr marL="171450" lvl="0" indent="-171450">
              <a:buFontTx/>
              <a:buChar char="-"/>
            </a:pPr>
            <a:r>
              <a:rPr lang="ar-DZ" dirty="0"/>
              <a:t>في الواقع، لا يوجد دليل على أن مشاكل الخصوبة </a:t>
            </a:r>
            <a:r>
              <a:rPr lang="ar-EG" dirty="0"/>
              <a:t>في النساء أو الرجال </a:t>
            </a:r>
            <a:r>
              <a:rPr lang="ar-DZ" dirty="0"/>
              <a:t>هي عرض جانبي </a:t>
            </a:r>
            <a:r>
              <a:rPr lang="ar-DZ" b="1" dirty="0"/>
              <a:t>لأي</a:t>
            </a:r>
            <a:r>
              <a:rPr lang="ar-DZ" dirty="0"/>
              <a:t> لقاح.</a:t>
            </a:r>
            <a:r>
              <a:rPr lang="en-US" dirty="0"/>
              <a:t> </a:t>
            </a:r>
          </a:p>
          <a:p>
            <a:endParaRPr lang="ar-DZ"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3219355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DZ" sz="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1110833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2279551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sz="1200" b="1" dirty="0">
                <a:solidFill>
                  <a:schemeClr val="tx1"/>
                </a:solidFill>
                <a:latin typeface="+mn-lt"/>
                <a:ea typeface="+mn-ea"/>
                <a:cs typeface="+mn-cs"/>
              </a:rPr>
              <a:t>لا.</a:t>
            </a:r>
            <a:r>
              <a:rPr lang="ar-DZ" sz="1200" dirty="0">
                <a:solidFill>
                  <a:schemeClr val="tx1"/>
                </a:solidFill>
                <a:latin typeface="+mn-lt"/>
                <a:ea typeface="+mn-ea"/>
                <a:cs typeface="+mn-cs"/>
              </a:rPr>
              <a:t> لقاحات مرض (</a:t>
            </a:r>
            <a:r>
              <a:rPr lang="en-US" sz="1200" dirty="0">
                <a:solidFill>
                  <a:schemeClr val="tx1"/>
                </a:solidFill>
                <a:latin typeface="+mn-lt"/>
                <a:ea typeface="+mn-ea"/>
                <a:cs typeface="+mn-cs"/>
              </a:rPr>
              <a:t>COVID-19</a:t>
            </a:r>
            <a:r>
              <a:rPr lang="ar-DZ" sz="1200" dirty="0">
                <a:solidFill>
                  <a:schemeClr val="tx1"/>
                </a:solidFill>
                <a:latin typeface="+mn-lt"/>
                <a:ea typeface="+mn-ea"/>
                <a:cs typeface="+mn-cs"/>
              </a:rPr>
              <a:t>) لا </a:t>
            </a:r>
            <a:r>
              <a:rPr lang="ar-EG" sz="1200" dirty="0">
                <a:solidFill>
                  <a:schemeClr val="tx1"/>
                </a:solidFill>
                <a:latin typeface="+mn-lt"/>
                <a:ea typeface="+mn-ea"/>
                <a:cs typeface="+mn-cs"/>
              </a:rPr>
              <a:t>ت</a:t>
            </a:r>
            <a:r>
              <a:rPr lang="ar-DZ" sz="1200" dirty="0">
                <a:solidFill>
                  <a:schemeClr val="tx1"/>
                </a:solidFill>
                <a:latin typeface="+mn-lt"/>
                <a:ea typeface="+mn-ea"/>
                <a:cs typeface="+mn-cs"/>
              </a:rPr>
              <a:t>غيّر أو </a:t>
            </a:r>
            <a:r>
              <a:rPr lang="ar-EG" sz="1200" dirty="0" err="1">
                <a:solidFill>
                  <a:schemeClr val="tx1"/>
                </a:solidFill>
                <a:latin typeface="+mn-lt"/>
                <a:ea typeface="+mn-ea"/>
                <a:cs typeface="+mn-cs"/>
              </a:rPr>
              <a:t>تت</a:t>
            </a:r>
            <a:r>
              <a:rPr lang="ar-DZ" sz="1200" dirty="0">
                <a:solidFill>
                  <a:schemeClr val="tx1"/>
                </a:solidFill>
                <a:latin typeface="+mn-lt"/>
                <a:ea typeface="+mn-ea"/>
                <a:cs typeface="+mn-cs"/>
              </a:rPr>
              <a:t>فاعل مع الحمض النووي (</a:t>
            </a:r>
            <a:r>
              <a:rPr lang="en-US" sz="1200" dirty="0">
                <a:solidFill>
                  <a:schemeClr val="tx1"/>
                </a:solidFill>
                <a:latin typeface="+mn-lt"/>
                <a:ea typeface="+mn-ea"/>
                <a:cs typeface="+mn-cs"/>
              </a:rPr>
              <a:t>DNA</a:t>
            </a:r>
            <a:r>
              <a:rPr lang="ar-DZ" sz="1200" dirty="0">
                <a:solidFill>
                  <a:schemeClr val="tx1"/>
                </a:solidFill>
                <a:latin typeface="+mn-lt"/>
                <a:ea typeface="+mn-ea"/>
                <a:cs typeface="+mn-cs"/>
              </a:rPr>
              <a:t>) الخاص بك بأي شكل من الأشكال.</a:t>
            </a:r>
          </a:p>
          <a:p>
            <a:r>
              <a:rPr lang="ar-DZ" sz="1200" dirty="0">
                <a:solidFill>
                  <a:schemeClr val="tx1"/>
                </a:solidFill>
                <a:latin typeface="+mn-lt"/>
                <a:ea typeface="+mn-ea"/>
                <a:cs typeface="+mn-cs"/>
              </a:rPr>
              <a:t> </a:t>
            </a:r>
          </a:p>
          <a:p>
            <a:r>
              <a:rPr lang="ar-DZ" sz="1200" dirty="0">
                <a:solidFill>
                  <a:schemeClr val="tx1"/>
                </a:solidFill>
                <a:latin typeface="+mn-lt"/>
                <a:ea typeface="+mn-ea"/>
                <a:cs typeface="+mn-cs"/>
              </a:rPr>
              <a:t>تقوم </a:t>
            </a:r>
            <a:r>
              <a:rPr lang="ar-EG" sz="1200" dirty="0">
                <a:solidFill>
                  <a:schemeClr val="tx1"/>
                </a:solidFill>
                <a:latin typeface="+mn-lt"/>
                <a:ea typeface="+mn-ea"/>
                <a:cs typeface="+mn-cs"/>
              </a:rPr>
              <a:t>ال</a:t>
            </a:r>
            <a:r>
              <a:rPr lang="ar-DZ" sz="1200" dirty="0">
                <a:solidFill>
                  <a:schemeClr val="tx1"/>
                </a:solidFill>
                <a:latin typeface="+mn-lt"/>
                <a:ea typeface="+mn-ea"/>
                <a:cs typeface="+mn-cs"/>
              </a:rPr>
              <a:t>لقاحات بتعليم جهاز المناعة لدينا كيفية محاربة فيروس معين.</a:t>
            </a:r>
            <a:r>
              <a:rPr lang="en-US" sz="1200" dirty="0">
                <a:solidFill>
                  <a:schemeClr val="tx1"/>
                </a:solidFill>
                <a:latin typeface="+mn-lt"/>
                <a:ea typeface="+mn-ea"/>
                <a:cs typeface="+mn-cs"/>
              </a:rPr>
              <a:t> </a:t>
            </a:r>
            <a:r>
              <a:rPr lang="ar-DZ" sz="1200" dirty="0">
                <a:solidFill>
                  <a:schemeClr val="tx1"/>
                </a:solidFill>
                <a:latin typeface="+mn-lt"/>
                <a:ea typeface="+mn-ea"/>
                <a:cs typeface="+mn-cs"/>
              </a:rPr>
              <a:t>تعمل </a:t>
            </a:r>
            <a:r>
              <a:rPr lang="ar-EG" sz="1200" dirty="0">
                <a:solidFill>
                  <a:schemeClr val="tx1"/>
                </a:solidFill>
                <a:latin typeface="+mn-lt"/>
                <a:ea typeface="+mn-ea"/>
                <a:cs typeface="+mn-cs"/>
              </a:rPr>
              <a:t>ال</a:t>
            </a:r>
            <a:r>
              <a:rPr lang="ar-DZ" sz="1200" dirty="0">
                <a:solidFill>
                  <a:schemeClr val="tx1"/>
                </a:solidFill>
                <a:latin typeface="+mn-lt"/>
                <a:ea typeface="+mn-ea"/>
                <a:cs typeface="+mn-cs"/>
              </a:rPr>
              <a:t>لقاحات مع دفاعات الجسم الطبيعية لتطوير مناعة ضد المرض بأمان.  من أجل القيام بعملها، لا يحتاج لقاح مرض (</a:t>
            </a:r>
            <a:r>
              <a:rPr lang="en-US" sz="1200" dirty="0">
                <a:solidFill>
                  <a:schemeClr val="tx1"/>
                </a:solidFill>
                <a:latin typeface="+mn-lt"/>
                <a:ea typeface="+mn-ea"/>
                <a:cs typeface="+mn-cs"/>
              </a:rPr>
              <a:t>COVID-19</a:t>
            </a:r>
            <a:r>
              <a:rPr lang="ar-DZ" sz="1200" dirty="0">
                <a:solidFill>
                  <a:schemeClr val="tx1"/>
                </a:solidFill>
                <a:latin typeface="+mn-lt"/>
                <a:ea typeface="+mn-ea"/>
                <a:cs typeface="+mn-cs"/>
              </a:rPr>
              <a:t>) إلى الدخول داخل نواة الخلية، حيث يتم الاحتفاظ بحمضنا النووي (</a:t>
            </a:r>
            <a:r>
              <a:rPr lang="en-US" sz="1200" dirty="0">
                <a:solidFill>
                  <a:schemeClr val="tx1"/>
                </a:solidFill>
                <a:latin typeface="+mn-lt"/>
                <a:ea typeface="+mn-ea"/>
                <a:cs typeface="+mn-cs"/>
              </a:rPr>
              <a:t>DNA</a:t>
            </a:r>
            <a:r>
              <a:rPr lang="ar-DZ" sz="1200" dirty="0">
                <a:solidFill>
                  <a:schemeClr val="tx1"/>
                </a:solidFill>
                <a:latin typeface="+mn-lt"/>
                <a:ea typeface="+mn-ea"/>
                <a:cs typeface="+mn-cs"/>
              </a:rPr>
              <a:t>).</a:t>
            </a:r>
            <a:r>
              <a:rPr lang="en-US" sz="1200" dirty="0">
                <a:solidFill>
                  <a:schemeClr val="tx1"/>
                </a:solidFill>
                <a:latin typeface="+mn-lt"/>
                <a:ea typeface="+mn-ea"/>
                <a:cs typeface="+mn-cs"/>
              </a:rPr>
              <a:t> </a:t>
            </a:r>
            <a:r>
              <a:rPr lang="ar-DZ" sz="1200" dirty="0">
                <a:solidFill>
                  <a:schemeClr val="tx1"/>
                </a:solidFill>
                <a:latin typeface="+mn-lt"/>
                <a:ea typeface="+mn-ea"/>
                <a:cs typeface="+mn-cs"/>
              </a:rPr>
              <a:t>هذا يعني أن</a:t>
            </a:r>
            <a:r>
              <a:rPr lang="ar-EG" sz="1200" dirty="0">
                <a:solidFill>
                  <a:schemeClr val="tx1"/>
                </a:solidFill>
                <a:latin typeface="+mn-lt"/>
                <a:ea typeface="+mn-ea"/>
                <a:cs typeface="+mn-cs"/>
              </a:rPr>
              <a:t> اللقاح </a:t>
            </a:r>
            <a:r>
              <a:rPr lang="ar-DZ" sz="1200" dirty="0">
                <a:solidFill>
                  <a:schemeClr val="tx1"/>
                </a:solidFill>
                <a:latin typeface="+mn-lt"/>
                <a:ea typeface="+mn-ea"/>
                <a:cs typeface="+mn-cs"/>
              </a:rPr>
              <a:t>لا يتفاعل أبداً مع حمضنا النووي (</a:t>
            </a:r>
            <a:r>
              <a:rPr lang="en-US" sz="1200" dirty="0">
                <a:solidFill>
                  <a:schemeClr val="tx1"/>
                </a:solidFill>
                <a:latin typeface="+mn-lt"/>
                <a:ea typeface="+mn-ea"/>
                <a:cs typeface="+mn-cs"/>
              </a:rPr>
              <a:t>DNA</a:t>
            </a:r>
            <a:r>
              <a:rPr lang="ar-DZ" sz="1200" dirty="0">
                <a:solidFill>
                  <a:schemeClr val="tx1"/>
                </a:solidFill>
                <a:latin typeface="+mn-lt"/>
                <a:ea typeface="+mn-ea"/>
                <a:cs typeface="+mn-cs"/>
              </a:rPr>
              <a:t>) بأي شكل من الأشكال، وليس لديه طريقة لتغييره.</a:t>
            </a:r>
            <a:r>
              <a:rPr lang="en-US" sz="1200" dirty="0">
                <a:solidFill>
                  <a:schemeClr val="tx1"/>
                </a:solidFill>
                <a:latin typeface="+mn-lt"/>
                <a:ea typeface="+mn-ea"/>
                <a:cs typeface="+mn-cs"/>
              </a:rPr>
              <a:t> </a:t>
            </a:r>
          </a:p>
          <a:p>
            <a:r>
              <a:rPr lang="ar-DZ" sz="1200" dirty="0">
                <a:solidFill>
                  <a:schemeClr val="tx1"/>
                </a:solidFill>
                <a:latin typeface="+mn-lt"/>
                <a:ea typeface="+mn-ea"/>
                <a:cs typeface="+mn-cs"/>
              </a:rPr>
              <a:t> </a:t>
            </a:r>
          </a:p>
          <a:p>
            <a:r>
              <a:rPr lang="ar-DZ" sz="1200" dirty="0">
                <a:solidFill>
                  <a:schemeClr val="tx1"/>
                </a:solidFill>
                <a:latin typeface="+mn-lt"/>
                <a:ea typeface="+mn-ea"/>
                <a:cs typeface="+mn-cs"/>
              </a:rPr>
              <a:t>في نهاية العملية، تكون أجسامنا قد تعلمت كيفية الحماية من العدوى في المستقبل.</a:t>
            </a:r>
            <a:r>
              <a:rPr lang="en-US" sz="1200" dirty="0">
                <a:solidFill>
                  <a:schemeClr val="tx1"/>
                </a:solidFill>
                <a:latin typeface="+mn-lt"/>
                <a:ea typeface="+mn-ea"/>
                <a:cs typeface="+mn-cs"/>
              </a:rPr>
              <a:t> </a:t>
            </a:r>
            <a:r>
              <a:rPr lang="ar-DZ" sz="1200" dirty="0">
                <a:solidFill>
                  <a:schemeClr val="tx1"/>
                </a:solidFill>
                <a:latin typeface="+mn-lt"/>
                <a:ea typeface="+mn-ea"/>
                <a:cs typeface="+mn-cs"/>
              </a:rPr>
              <a:t>هذه الاستجابة المناعية وصنع الأجسام المضادة هو ما يحمينا من الإصابة بالعدوى إذا دخل الفيروس الحقيقي أجسامنا.</a:t>
            </a:r>
            <a:r>
              <a:rPr lang="en-US" sz="1200" dirty="0">
                <a:solidFill>
                  <a:schemeClr val="tx1"/>
                </a:solidFill>
                <a:latin typeface="+mn-lt"/>
                <a:ea typeface="+mn-ea"/>
                <a:cs typeface="+mn-cs"/>
              </a:rPr>
              <a:t> </a:t>
            </a:r>
            <a:r>
              <a:rPr lang="ar-DZ" sz="1200" dirty="0">
                <a:solidFill>
                  <a:schemeClr val="tx1"/>
                </a:solidFill>
                <a:latin typeface="+mn-lt"/>
                <a:ea typeface="+mn-ea"/>
                <a:cs typeface="+mn-cs"/>
              </a:rPr>
              <a:t>(المصدر: </a:t>
            </a:r>
            <a:r>
              <a:rPr lang="en-US" sz="1800" u="sng" kern="1200" dirty="0">
                <a:solidFill>
                  <a:srgbClr val="008080"/>
                </a:solidFill>
                <a:effectLst/>
                <a:latin typeface="Calibri" panose="020F0502020204030204" pitchFamily="34" charset="0"/>
                <a:ea typeface="Times New Roman" panose="02020603050405020304" pitchFamily="18" charset="0"/>
              </a:rPr>
              <a:t>https://www.cdc.gov/coronavirus/2019-ncov/vaccines/facts.html</a:t>
            </a:r>
            <a:r>
              <a:rPr lang="ar-DZ" sz="12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219003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ملحوظة:</a:t>
            </a:r>
          </a:p>
          <a:p>
            <a:r>
              <a:rPr lang="ar-EG" dirty="0"/>
              <a:t>• تراقب مراكز السيطرة على الأمراض والوقاية منها (</a:t>
            </a:r>
            <a:r>
              <a:rPr lang="en-US" dirty="0"/>
              <a:t>CDC</a:t>
            </a:r>
            <a:r>
              <a:rPr lang="ar-EG" dirty="0"/>
              <a:t>) متغيرات الفيروسات في الولايات المتحدة، بما في ذلك السلالات المتحورة مع متحور </a:t>
            </a:r>
            <a:r>
              <a:rPr lang="ar-EG" dirty="0" err="1"/>
              <a:t>أوميكرون</a:t>
            </a:r>
            <a:r>
              <a:rPr lang="ar-EG" dirty="0"/>
              <a:t>.</a:t>
            </a:r>
          </a:p>
          <a:p>
            <a:r>
              <a:rPr lang="ar-EG" dirty="0"/>
              <a:t>• يعمل العلماء على معرفة المزيد حول مدى سهولة انتشار كل سلالة متحورة، وما إذا كان يمكن أن تسبب مرضًا أكثر خطورة، وما إذا كانت اللقاحات التي لدينا بالفعل ستحمي الناس من أنواع معينة من مرض (</a:t>
            </a:r>
            <a:r>
              <a:rPr lang="en-US" dirty="0"/>
              <a:t>COVID-19</a:t>
            </a:r>
            <a:r>
              <a:rPr lang="ar-EG" dirty="0"/>
              <a:t>).</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241237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b="0" i="0" dirty="0">
                <a:solidFill>
                  <a:srgbClr val="000000"/>
                </a:solidFill>
                <a:latin typeface="Open Sans"/>
              </a:rPr>
              <a:t>مصادر:</a:t>
            </a:r>
            <a:r>
              <a:rPr lang="en-US" b="0" i="0" dirty="0">
                <a:solidFill>
                  <a:srgbClr val="000000"/>
                </a:solidFill>
                <a:latin typeface="Open Sans"/>
              </a:rPr>
              <a:t> </a:t>
            </a:r>
          </a:p>
          <a:p>
            <a:endParaRPr lang="en-US" b="0" i="0" dirty="0">
              <a:solidFill>
                <a:srgbClr val="000000"/>
              </a:solidFill>
              <a:effectLst/>
              <a:latin typeface="Open Sans"/>
            </a:endParaRPr>
          </a:p>
          <a:p>
            <a:r>
              <a:rPr lang="en-US" dirty="0"/>
              <a:t>https://www.cdc.gov/vaccines/hcp/conversations/understanding-vacc-work.html </a:t>
            </a:r>
          </a:p>
          <a:p>
            <a:endParaRPr lang="en-US" dirty="0"/>
          </a:p>
          <a:p>
            <a:r>
              <a:rPr lang="en-US" dirty="0"/>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452434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dirty="0" smtClean="0"/>
              <a:t>ملحوظات:</a:t>
            </a:r>
          </a:p>
          <a:p>
            <a:r>
              <a:rPr lang="ar-EG" sz="1200" dirty="0" smtClean="0"/>
              <a:t>• يمكنك اختيار الجرعة المنشطة من اللقاح الذي تريده. فقد يرغب بعض الأشخاص في النوع الذي تلقوه في الأصل، وقد يفضل البعض الآخر الحصول على جرعة منشطة من لقاح مختلف. </a:t>
            </a:r>
          </a:p>
          <a:p>
            <a:r>
              <a:rPr lang="ar-EG" sz="1200" dirty="0" smtClean="0"/>
              <a:t>• لا تزال تعتبر محصنًا بشكل كامل حتى إذا لم تحصل على جرعة مُنشطة.</a:t>
            </a:r>
          </a:p>
          <a:p>
            <a:r>
              <a:rPr lang="ar-EG" sz="1200" dirty="0" smtClean="0"/>
              <a:t>• الآثار الجانبية بعد الجرعة المُنشطة مماثلة لتلك التي تظهر بعد الجرعة الثانية.</a:t>
            </a:r>
          </a:p>
          <a:p>
            <a:r>
              <a:rPr lang="ar-EG" sz="1200" dirty="0" smtClean="0"/>
              <a:t>• يمكنك الحصول على لقاح </a:t>
            </a:r>
            <a:r>
              <a:rPr lang="en-US" sz="1200" dirty="0" smtClean="0"/>
              <a:t>COVID-19</a:t>
            </a:r>
            <a:r>
              <a:rPr lang="ar-EG" sz="1200" dirty="0" smtClean="0"/>
              <a:t> ولقاحات أخرى مثل لقاح الأنفلونزا أو </a:t>
            </a:r>
            <a:r>
              <a:rPr lang="ar-EG" sz="1200" dirty="0" err="1" smtClean="0"/>
              <a:t>شينجلز</a:t>
            </a:r>
            <a:r>
              <a:rPr lang="ar-EG" sz="1200" dirty="0" smtClean="0"/>
              <a:t> لهربس في نفس الوقت أو بالقرب من بعضها البعض.</a:t>
            </a:r>
          </a:p>
          <a:p>
            <a:r>
              <a:rPr lang="ar-EG" sz="1200" dirty="0" smtClean="0"/>
              <a:t>• للحصول على إجابات للأسئلة الشائعة حول الجرعات المُنشطة، تفضل بزيارة:</a:t>
            </a:r>
          </a:p>
          <a:p>
            <a:pPr algn="l"/>
            <a:r>
              <a:rPr lang="en-US" sz="1200" dirty="0" smtClean="0">
                <a:hlinkClick r:id="rId3"/>
              </a:rPr>
              <a:t>https://www.mass.gov/info-details/covid-19-booster-frequently-asked-questions</a:t>
            </a:r>
            <a:endParaRPr lang="ar-EG" sz="1200" dirty="0" smtClean="0"/>
          </a:p>
          <a:p>
            <a:pPr algn="l"/>
            <a:endParaRPr lang="ar-EG" sz="1200" dirty="0" smtClean="0"/>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1082725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s-MX" sz="1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r>
              <a:rPr lang="ar-EG" sz="1800" dirty="0">
                <a:effectLst/>
                <a:ea typeface="Calibri" panose="020F0502020204030204" pitchFamily="34" charset="0"/>
                <a:cs typeface="Arial" panose="020B0604020202020204" pitchFamily="34" charset="0"/>
              </a:rPr>
              <a:t>ملاحظة</a:t>
            </a:r>
          </a:p>
          <a:p>
            <a:pPr marL="285750" indent="-285750">
              <a:buFont typeface="Arial" panose="020B0604020202020204" pitchFamily="34" charset="0"/>
              <a:buChar char="•"/>
            </a:pPr>
            <a:r>
              <a:rPr lang="ar-EG" sz="1800" dirty="0">
                <a:solidFill>
                  <a:srgbClr val="C00000"/>
                </a:solidFill>
                <a:effectLst/>
                <a:ea typeface="Calibri" panose="020F0502020204030204" pitchFamily="34" charset="0"/>
                <a:cs typeface="+mn-cs"/>
              </a:rPr>
              <a:t>تنطبق هذه الأساليب أيضًا على الأشخاص الذين يبحثون عن جرعات مُنشطة.</a:t>
            </a:r>
          </a:p>
          <a:p>
            <a:pPr marL="285750" indent="-285750">
              <a:buFont typeface="Arial" panose="020B0604020202020204" pitchFamily="34" charset="0"/>
              <a:buChar char="•"/>
            </a:pPr>
            <a:r>
              <a:rPr lang="ar-SA" sz="1800" dirty="0">
                <a:effectLst/>
                <a:ea typeface="Calibri" panose="020F0502020204030204" pitchFamily="34" charset="0"/>
                <a:cs typeface="Arial" panose="020B0604020202020204" pitchFamily="34" charset="0"/>
              </a:rPr>
              <a:t>خط موارد جدولة المواعيد </a:t>
            </a:r>
            <a:r>
              <a:rPr lang="ar-SA" sz="1800" dirty="0">
                <a:solidFill>
                  <a:srgbClr val="000000"/>
                </a:solidFill>
                <a:effectLst/>
                <a:ea typeface="Calibri" panose="020F0502020204030204" pitchFamily="34" charset="0"/>
                <a:cs typeface="Arial" panose="020B0604020202020204" pitchFamily="34" charset="0"/>
              </a:rPr>
              <a:t>هو للأشخاص الذين لا يستطيعون الوصول إلى الإنترنت. وهو متوفر بـ 100 لغة. </a:t>
            </a:r>
            <a:r>
              <a:rPr lang="ar-SA" sz="1800" dirty="0">
                <a:effectLst/>
                <a:ea typeface="Calibri" panose="020F0502020204030204" pitchFamily="34" charset="0"/>
                <a:cs typeface="Arial" panose="020B0604020202020204" pitchFamily="34" charset="0"/>
              </a:rPr>
              <a:t>الممثلين لديهم نفس إمكانية الوصول إلى المواعيد كما هو الحال على الموقع العام.</a:t>
            </a:r>
            <a:r>
              <a:rPr lang="ar-EG" sz="1800" dirty="0">
                <a:effectLst/>
                <a:ea typeface="Calibri" panose="020F0502020204030204" pitchFamily="34" charset="0"/>
                <a:cs typeface="Arial" panose="020B0604020202020204" pitchFamily="34" charset="0"/>
              </a:rPr>
              <a:t> مواعيده هي: الإثنين-الخميس من 8:30 صباحاً إلى 8 مساءً والجمعة –الأحد من 8:30 صباحاً إلى 5 مساءً</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23</a:t>
            </a:fld>
            <a:endParaRPr lang="en-US"/>
          </a:p>
        </p:txBody>
      </p:sp>
    </p:spTree>
    <p:extLst>
      <p:ext uri="{BB962C8B-B14F-4D97-AF65-F5344CB8AC3E}">
        <p14:creationId xmlns:p14="http://schemas.microsoft.com/office/powerpoint/2010/main" val="3964998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lang="ar-EG" dirty="0"/>
              <a:t>ملحوظة: </a:t>
            </a:r>
            <a:br>
              <a:rPr lang="ar-EG" dirty="0"/>
            </a:br>
            <a:endParaRPr lang="ar-EG" dirty="0"/>
          </a:p>
          <a:p>
            <a:pPr marL="0" marR="0" lvl="0" indent="0" algn="r" defTabSz="914400" rtl="1" eaLnBrk="1" fontAlgn="auto" latinLnBrk="0" hangingPunct="1">
              <a:lnSpc>
                <a:spcPct val="107000"/>
              </a:lnSpc>
              <a:spcBef>
                <a:spcPts val="0"/>
              </a:spcBef>
              <a:spcAft>
                <a:spcPts val="800"/>
              </a:spcAft>
              <a:buClrTx/>
              <a:buSzTx/>
              <a:buFontTx/>
              <a:buNone/>
              <a:tabLst/>
              <a:defRPr/>
            </a:pPr>
            <a:r>
              <a:rPr lang="ar-EG" dirty="0"/>
              <a:t>يفتح خط التسجيل ببرنامج (التطعيم المنزلي) من الإثنين إلى الجمعة، من الساعة 9 صباحًا حتى الساعة 5 مساءً ولديه ممثلون يتحدثون الإنكليزية والإسبانية، بالإضافة إلى مترجمين فوريين بأكثر من 100 لغة.</a:t>
            </a:r>
          </a:p>
          <a:p>
            <a:pPr marL="0" marR="0" lvl="0" indent="0" algn="r" defTabSz="914400" rtl="1" eaLnBrk="1" fontAlgn="auto" latinLnBrk="0" hangingPunct="1">
              <a:lnSpc>
                <a:spcPct val="107000"/>
              </a:lnSpc>
              <a:spcBef>
                <a:spcPts val="0"/>
              </a:spcBef>
              <a:spcAft>
                <a:spcPts val="800"/>
              </a:spcAft>
              <a:buClrTx/>
              <a:buSzTx/>
              <a:buFontTx/>
              <a:buNone/>
              <a:tabLst/>
              <a:defRPr/>
            </a:pPr>
            <a:endParaRPr lang="ar-EG" dirty="0"/>
          </a:p>
          <a:p>
            <a:pPr marL="0" marR="0" lvl="0" indent="0" algn="r" defTabSz="914400" rtl="1" eaLnBrk="1" fontAlgn="auto" latinLnBrk="0" hangingPunct="1">
              <a:lnSpc>
                <a:spcPct val="107000"/>
              </a:lnSpc>
              <a:spcBef>
                <a:spcPts val="0"/>
              </a:spcBef>
              <a:spcAft>
                <a:spcPts val="800"/>
              </a:spcAft>
              <a:buClrTx/>
              <a:buSzTx/>
              <a:buFontTx/>
              <a:buNone/>
              <a:tabLst/>
              <a:defRPr/>
            </a:pPr>
            <a:r>
              <a:rPr lang="ar-EG" dirty="0"/>
              <a:t>عندما يتم تسجيلك في برنامج (التطعيم المنزلي)</a:t>
            </a:r>
            <a:r>
              <a:rPr lang="en-US" dirty="0"/>
              <a:t>، </a:t>
            </a:r>
            <a:r>
              <a:rPr lang="ar-EG" dirty="0"/>
              <a:t>سيتم الاتصال بك بشكل عام في غضون 5 أيام عمل لجدولة موعدك. التطعيمات في المنزل ستكون كما يلي:</a:t>
            </a:r>
          </a:p>
          <a:p>
            <a:pPr marL="0" marR="0" lvl="0" indent="0" algn="r" defTabSz="914400" rtl="1" eaLnBrk="1" fontAlgn="auto" latinLnBrk="0" hangingPunct="1">
              <a:lnSpc>
                <a:spcPct val="107000"/>
              </a:lnSpc>
              <a:spcBef>
                <a:spcPts val="0"/>
              </a:spcBef>
              <a:spcAft>
                <a:spcPts val="800"/>
              </a:spcAft>
              <a:buClrTx/>
              <a:buSzTx/>
              <a:buFontTx/>
              <a:buNone/>
              <a:tabLst/>
              <a:defRPr/>
            </a:pPr>
            <a:r>
              <a:rPr lang="ar-EG" dirty="0"/>
              <a:t>• يتم إجراؤها بواسطة مهنيين طبيين، باتباع جميع إرشادات الصحة العامة</a:t>
            </a:r>
          </a:p>
          <a:p>
            <a:pPr marL="0" marR="0" lvl="0" indent="0" algn="r" defTabSz="914400" rtl="1" eaLnBrk="1" fontAlgn="auto" latinLnBrk="0" hangingPunct="1">
              <a:lnSpc>
                <a:spcPct val="107000"/>
              </a:lnSpc>
              <a:spcBef>
                <a:spcPts val="0"/>
              </a:spcBef>
              <a:spcAft>
                <a:spcPts val="800"/>
              </a:spcAft>
              <a:buClrTx/>
              <a:buSzTx/>
              <a:buFontTx/>
              <a:buNone/>
              <a:tabLst/>
              <a:defRPr/>
            </a:pPr>
            <a:r>
              <a:rPr lang="ar-EG" dirty="0"/>
              <a:t>• مصممة لتلبية الاحتياجات الفردية للفرد المتواجد في المنزل، كما تمت مناقشتها في مكالمة الجدولة</a:t>
            </a:r>
          </a:p>
          <a:p>
            <a:pPr marL="0" marR="0" lvl="0" indent="0" algn="r" defTabSz="914400" rtl="1" eaLnBrk="1" fontAlgn="auto" latinLnBrk="0" hangingPunct="1">
              <a:lnSpc>
                <a:spcPct val="107000"/>
              </a:lnSpc>
              <a:spcBef>
                <a:spcPts val="0"/>
              </a:spcBef>
              <a:spcAft>
                <a:spcPts val="800"/>
              </a:spcAft>
              <a:buClrTx/>
              <a:buSzTx/>
              <a:buFontTx/>
              <a:buNone/>
              <a:tabLst/>
              <a:defRPr/>
            </a:pPr>
            <a:r>
              <a:rPr lang="ar-EG" dirty="0"/>
              <a:t>• مجدولة على أساس جغرافي للمقيمين في المنزل، وليس على أساس من يأتي أولاً يخدم أولاً</a:t>
            </a:r>
          </a:p>
          <a:p>
            <a:pPr marL="0" marR="0" lvl="0" indent="0" algn="r" defTabSz="914400" rtl="1" eaLnBrk="1" fontAlgn="auto" latinLnBrk="0" hangingPunct="1">
              <a:lnSpc>
                <a:spcPct val="107000"/>
              </a:lnSpc>
              <a:spcBef>
                <a:spcPts val="0"/>
              </a:spcBef>
              <a:spcAft>
                <a:spcPts val="800"/>
              </a:spcAft>
              <a:buClrTx/>
              <a:buSzTx/>
              <a:buFontTx/>
              <a:buNone/>
              <a:tabLst/>
              <a:defRPr/>
            </a:pPr>
            <a:r>
              <a:rPr lang="ar-EG" dirty="0"/>
              <a:t>• يتم إجراؤها باستخدام لقاح من جرعة واحدة، لقاح جونسون </a:t>
            </a:r>
            <a:r>
              <a:rPr lang="ar-EG" dirty="0" err="1"/>
              <a:t>آند</a:t>
            </a:r>
            <a:r>
              <a:rPr lang="ar-EG" dirty="0"/>
              <a:t> جونسون (</a:t>
            </a:r>
            <a:r>
              <a:rPr lang="en-US" dirty="0"/>
              <a:t>Johnson &amp; Johnson</a:t>
            </a:r>
            <a:r>
              <a:rPr lang="ar-EG" dirty="0"/>
              <a:t>)</a:t>
            </a:r>
            <a:r>
              <a:rPr lang="en-US" dirty="0"/>
              <a:t>، </a:t>
            </a:r>
            <a:r>
              <a:rPr lang="ar-EG" dirty="0"/>
              <a:t>وهو أسهل في النقل ويتطلب موعدًا واحدًا فقط</a:t>
            </a:r>
          </a:p>
          <a:p>
            <a:pPr marL="0" marR="0" lvl="0" indent="0" algn="r" defTabSz="914400" rtl="1" eaLnBrk="1" fontAlgn="auto" latinLnBrk="0" hangingPunct="1">
              <a:lnSpc>
                <a:spcPct val="107000"/>
              </a:lnSpc>
              <a:spcBef>
                <a:spcPts val="0"/>
              </a:spcBef>
              <a:spcAft>
                <a:spcPts val="800"/>
              </a:spcAft>
              <a:buClrTx/>
              <a:buSzTx/>
              <a:buFontTx/>
              <a:buNone/>
              <a:tabLst/>
              <a:defRPr/>
            </a:pPr>
            <a:r>
              <a:rPr lang="en-US" dirty="0"/>
              <a:t>o </a:t>
            </a:r>
            <a:r>
              <a:rPr lang="ar-EG" dirty="0"/>
              <a:t> سيتم تقديم لقاح </a:t>
            </a:r>
            <a:r>
              <a:rPr lang="ar-EG" dirty="0" err="1"/>
              <a:t>فايزر</a:t>
            </a:r>
            <a:r>
              <a:rPr lang="ar-EG" dirty="0"/>
              <a:t> (</a:t>
            </a:r>
            <a:r>
              <a:rPr lang="en-US" dirty="0"/>
              <a:t>Pfizer</a:t>
            </a:r>
            <a:r>
              <a:rPr lang="ar-EG" dirty="0"/>
              <a:t>) للأفراد الذين تتراوح أعمارهم بين 12 و 17 عامًا </a:t>
            </a:r>
          </a:p>
          <a:p>
            <a:pPr marL="0" marR="0" lvl="0" indent="0" algn="r" defTabSz="914400" rtl="1" eaLnBrk="1" fontAlgn="auto" latinLnBrk="0" hangingPunct="1">
              <a:lnSpc>
                <a:spcPct val="107000"/>
              </a:lnSpc>
              <a:spcBef>
                <a:spcPts val="0"/>
              </a:spcBef>
              <a:spcAft>
                <a:spcPts val="800"/>
              </a:spcAft>
              <a:buClrTx/>
              <a:buSzTx/>
              <a:buFontTx/>
              <a:buNone/>
              <a:tabLst/>
              <a:defRPr/>
            </a:pPr>
            <a:endParaRPr lang="ar-EG" dirty="0"/>
          </a:p>
          <a:p>
            <a:pPr marL="0" marR="0" lvl="0" indent="0" algn="r" defTabSz="914400" rtl="1" eaLnBrk="1" fontAlgn="auto" latinLnBrk="0" hangingPunct="1">
              <a:lnSpc>
                <a:spcPct val="107000"/>
              </a:lnSpc>
              <a:spcBef>
                <a:spcPts val="0"/>
              </a:spcBef>
              <a:spcAft>
                <a:spcPts val="800"/>
              </a:spcAft>
              <a:buClrTx/>
              <a:buSzTx/>
              <a:buFontTx/>
              <a:buNone/>
              <a:tabLst/>
              <a:defRPr/>
            </a:pPr>
            <a:r>
              <a:rPr lang="ar-DZ" dirty="0"/>
              <a:t>تشمل </a:t>
            </a:r>
            <a:r>
              <a:rPr lang="ar-DZ" sz="1200" dirty="0">
                <a:latin typeface="Arial" panose="020B0604020202020204" pitchFamily="34" charset="0"/>
                <a:ea typeface="Calibri" panose="020F0502020204030204" pitchFamily="34" charset="0"/>
                <a:cs typeface="Times New Roman" panose="02020603050405020304" pitchFamily="18" charset="0"/>
              </a:rPr>
              <a:t>تغطية النقل لمؤسسة (</a:t>
            </a:r>
            <a:r>
              <a:rPr lang="en-US" sz="1200" dirty="0">
                <a:latin typeface="Arial" panose="020B0604020202020204" pitchFamily="34" charset="0"/>
                <a:ea typeface="Calibri" panose="020F0502020204030204" pitchFamily="34" charset="0"/>
                <a:cs typeface="Times New Roman" panose="02020603050405020304" pitchFamily="18" charset="0"/>
              </a:rPr>
              <a:t>MassHealth</a:t>
            </a:r>
            <a:r>
              <a:rPr lang="ar-DZ" sz="1200" dirty="0">
                <a:latin typeface="Arial" panose="020B0604020202020204" pitchFamily="34" charset="0"/>
                <a:ea typeface="Calibri" panose="020F0502020204030204" pitchFamily="34" charset="0"/>
                <a:cs typeface="Times New Roman" panose="02020603050405020304" pitchFamily="18" charset="0"/>
              </a:rPr>
              <a:t>) </a:t>
            </a:r>
            <a:r>
              <a:rPr lang="ar-DZ" dirty="0"/>
              <a:t>الأشخاص الذين لديهم تغطية (</a:t>
            </a:r>
            <a:r>
              <a:rPr lang="en-US" dirty="0"/>
              <a:t>MassHealth Limited</a:t>
            </a:r>
            <a:r>
              <a:rPr lang="ar-DZ" dirty="0"/>
              <a:t>) وبرنامج التأمين الطبي للأطفال (</a:t>
            </a:r>
            <a:r>
              <a:rPr lang="en-US" dirty="0"/>
              <a:t>CMSP</a:t>
            </a:r>
            <a:r>
              <a:rPr lang="ar-DZ" dirty="0"/>
              <a:t>) وبرنامج مساعدة العائلة </a:t>
            </a:r>
            <a:r>
              <a:rPr lang="en-US" dirty="0"/>
              <a:t>MassHealth Family Assistance (FA)</a:t>
            </a:r>
            <a:r>
              <a:rPr lang="ar-DZ" dirty="0"/>
              <a:t>.  بالإضافة إلى ذلك، يمكن للأعضاء طلب خدمات النقل مباشرة من خلال خدمة العملاء بمؤسسة (</a:t>
            </a:r>
            <a:r>
              <a:rPr lang="en-US" dirty="0"/>
              <a:t>MassHealth</a:t>
            </a:r>
            <a:r>
              <a:rPr lang="ar-EG" dirty="0"/>
              <a:t>)</a:t>
            </a:r>
            <a:r>
              <a:rPr lang="ar-DZ" dirty="0"/>
              <a:t>، بدلاً من الحاجة إلى طلب الخدمات من خلال مقدم للرعاية الصحية.</a:t>
            </a: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ar-EG" b="0" i="0" dirty="0">
                <a:solidFill>
                  <a:srgbClr val="000000"/>
                </a:solidFill>
                <a:effectLst/>
                <a:latin typeface="Roboto" panose="02000000000000000000" pitchFamily="2" charset="0"/>
              </a:rPr>
              <a:t>قد تكون هناك أيضًا منظمات مجتمعية محلية، مثل نقاط وصول خدمات الشيخوخة (</a:t>
            </a:r>
            <a:r>
              <a:rPr lang="en-US" b="0" i="0" dirty="0">
                <a:solidFill>
                  <a:srgbClr val="000000"/>
                </a:solidFill>
                <a:effectLst/>
                <a:latin typeface="Roboto" panose="02000000000000000000" pitchFamily="2" charset="0"/>
              </a:rPr>
              <a:t>ASAPs</a:t>
            </a:r>
            <a:r>
              <a:rPr lang="ar-EG" b="0" i="0" dirty="0">
                <a:solidFill>
                  <a:srgbClr val="000000"/>
                </a:solidFill>
                <a:effectLst/>
                <a:latin typeface="Roboto" panose="02000000000000000000" pitchFamily="2" charset="0"/>
              </a:rPr>
              <a:t>)</a:t>
            </a:r>
            <a:r>
              <a:rPr lang="en-US" b="0" i="0" dirty="0">
                <a:solidFill>
                  <a:srgbClr val="000000"/>
                </a:solidFill>
                <a:effectLst/>
                <a:latin typeface="Roboto" panose="02000000000000000000" pitchFamily="2" charset="0"/>
              </a:rPr>
              <a:t> </a:t>
            </a:r>
            <a:r>
              <a:rPr lang="ar-EG" b="0" i="0" dirty="0">
                <a:solidFill>
                  <a:srgbClr val="000000"/>
                </a:solidFill>
                <a:effectLst/>
                <a:latin typeface="Roboto" panose="02000000000000000000" pitchFamily="2" charset="0"/>
              </a:rPr>
              <a:t>ومجالس الشيخوخة (</a:t>
            </a:r>
            <a:r>
              <a:rPr lang="en-US" b="0" i="0" dirty="0">
                <a:solidFill>
                  <a:srgbClr val="000000"/>
                </a:solidFill>
                <a:effectLst/>
                <a:latin typeface="Roboto" panose="02000000000000000000" pitchFamily="2" charset="0"/>
              </a:rPr>
              <a:t>COAs</a:t>
            </a:r>
            <a:r>
              <a:rPr lang="ar-EG" b="0" i="0" dirty="0">
                <a:solidFill>
                  <a:srgbClr val="000000"/>
                </a:solidFill>
                <a:effectLst/>
                <a:latin typeface="Roboto" panose="02000000000000000000" pitchFamily="2" charset="0"/>
              </a:rPr>
              <a:t>)</a:t>
            </a:r>
            <a:r>
              <a:rPr lang="en-US" b="0" i="0" dirty="0">
                <a:solidFill>
                  <a:srgbClr val="000000"/>
                </a:solidFill>
                <a:effectLst/>
                <a:latin typeface="Roboto" panose="02000000000000000000" pitchFamily="2" charset="0"/>
              </a:rPr>
              <a:t> </a:t>
            </a:r>
            <a:r>
              <a:rPr lang="ar-EG" b="0" i="0" dirty="0">
                <a:solidFill>
                  <a:srgbClr val="000000"/>
                </a:solidFill>
                <a:effectLst/>
                <a:latin typeface="Roboto" panose="02000000000000000000" pitchFamily="2" charset="0"/>
              </a:rPr>
              <a:t>التي يمكنها مساعدتك في العثور على وسائل النقل.</a:t>
            </a:r>
            <a:endParaRPr lang="ar-DZ" sz="12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24</a:t>
            </a:fld>
            <a:endParaRPr lang="en-US"/>
          </a:p>
        </p:txBody>
      </p:sp>
    </p:spTree>
    <p:extLst>
      <p:ext uri="{BB962C8B-B14F-4D97-AF65-F5344CB8AC3E}">
        <p14:creationId xmlns:p14="http://schemas.microsoft.com/office/powerpoint/2010/main" val="4037856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1200">
                <a:latin typeface="Calibri" panose="020F0502020204030204" pitchFamily="34" charset="0"/>
                <a:cs typeface="Calibri" panose="020F0502020204030204" pitchFamily="34" charset="0"/>
              </a:rPr>
              <a:t>سيغطي التأمين الصحي (بما في ذلك </a:t>
            </a:r>
            <a:r>
              <a:rPr lang="en-US" sz="1200">
                <a:latin typeface="Calibri" panose="020F0502020204030204" pitchFamily="34" charset="0"/>
                <a:cs typeface="Calibri" panose="020F0502020204030204" pitchFamily="34" charset="0"/>
              </a:rPr>
              <a:t>Medicare</a:t>
            </a:r>
            <a:r>
              <a:rPr lang="ar-DZ" sz="1200">
                <a:latin typeface="Calibri" panose="020F0502020204030204" pitchFamily="34" charset="0"/>
                <a:cs typeface="Calibri" panose="020F0502020204030204" pitchFamily="34" charset="0"/>
              </a:rPr>
              <a:t> و</a:t>
            </a:r>
            <a:r>
              <a:rPr lang="en-US" sz="1200">
                <a:latin typeface="Calibri" panose="020F0502020204030204" pitchFamily="34" charset="0"/>
                <a:cs typeface="Calibri" panose="020F0502020204030204" pitchFamily="34" charset="0"/>
              </a:rPr>
              <a:t>Medicaid</a:t>
            </a:r>
            <a:r>
              <a:rPr lang="ar-DZ" sz="1200">
                <a:latin typeface="Calibri" panose="020F0502020204030204" pitchFamily="34" charset="0"/>
                <a:cs typeface="Calibri" panose="020F0502020204030204" pitchFamily="34" charset="0"/>
              </a:rPr>
              <a:t>) تكلفة إعطاء اللقاح. أحضر بطاقة التأمين الصحي الخاصة بك، إذا كان لديك واحدة.</a:t>
            </a:r>
            <a:r>
              <a:rPr lang="en-US" sz="1200">
                <a:latin typeface="Calibri" panose="020F0502020204030204" pitchFamily="34" charset="0"/>
                <a:cs typeface="Calibri" panose="020F0502020204030204" pitchFamily="34" charset="0"/>
              </a:rPr>
              <a:t> </a:t>
            </a:r>
            <a:r>
              <a:rPr lang="ar-DZ" sz="1200">
                <a:latin typeface="Calibri" panose="020F0502020204030204" pitchFamily="34" charset="0"/>
                <a:cs typeface="Calibri" panose="020F0502020204030204" pitchFamily="34" charset="0"/>
              </a:rPr>
              <a:t>ستتم محاسبة شركة التأمين الخاصة بك دون تحملك أنت أي تكلفة.</a:t>
            </a:r>
            <a:r>
              <a:rPr lang="en-US" sz="120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DZ" sz="1200">
                <a:latin typeface="Calibri" panose="020F0502020204030204" pitchFamily="34" charset="0"/>
                <a:cs typeface="Calibri" panose="020F0502020204030204" pitchFamily="34" charset="0"/>
              </a:rPr>
              <a:t>يمكن أيضاً تعويض مقدمي الرعاية الصحية من الحكومة الفيدرالية عن تكلفة إعطاء اللقاح للمهاجرين غير القانونيين.</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1056059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1200">
                <a:solidFill>
                  <a:schemeClr val="tx1"/>
                </a:solidFill>
                <a:latin typeface="+mn-lt"/>
                <a:ea typeface="+mn-ea"/>
                <a:cs typeface="+mn-cs"/>
              </a:rPr>
              <a:t>لا، لقد أكدت الحكومة الفيدرالية أنها لن تنظر في علاج مرض (</a:t>
            </a:r>
            <a:r>
              <a:rPr lang="en-US" sz="1200">
                <a:solidFill>
                  <a:schemeClr val="tx1"/>
                </a:solidFill>
                <a:latin typeface="+mn-lt"/>
                <a:ea typeface="+mn-ea"/>
                <a:cs typeface="+mn-cs"/>
              </a:rPr>
              <a:t>COVID-19</a:t>
            </a:r>
            <a:r>
              <a:rPr lang="ar-DZ" sz="1200">
                <a:solidFill>
                  <a:schemeClr val="tx1"/>
                </a:solidFill>
                <a:latin typeface="+mn-lt"/>
                <a:ea typeface="+mn-ea"/>
                <a:cs typeface="+mn-cs"/>
              </a:rPr>
              <a:t>) (بما في ذلك اللقاح) كجزء من تحديد ما إذا كان شخص تنطبق عليه قاعدة "العبء العام" أو من حيث صلته بشرط الإعانات العامة لبعض الأفراد الذين يسعون للحصول على تمديد البقاء أو تغيير الحالة، حتى لو تم دفع ثمن اللقاح من قبل الميديكيد أو الأموال الفيدرالية الأخرى.</a:t>
            </a:r>
          </a:p>
          <a:p>
            <a:endParaRPr lang="en-US" dirty="0"/>
          </a:p>
          <a:p>
            <a:r>
              <a:rPr lang="ar-DZ" sz="1200" b="0" i="0">
                <a:solidFill>
                  <a:schemeClr val="tx1"/>
                </a:solidFill>
                <a:latin typeface="+mn-lt"/>
                <a:ea typeface="+mn-ea"/>
                <a:cs typeface="+mn-cs"/>
              </a:rPr>
              <a:t>أحضر بطاقة هوية تحمل اسمك، إذا كان لديك واحد، للتحقق من اسمك في نظام التطعيم.</a:t>
            </a:r>
            <a:r>
              <a:rPr lang="en-US" sz="1200" b="0" i="0">
                <a:solidFill>
                  <a:schemeClr val="tx1"/>
                </a:solidFill>
                <a:latin typeface="+mn-lt"/>
                <a:ea typeface="+mn-ea"/>
                <a:cs typeface="+mn-cs"/>
              </a:rPr>
              <a:t> </a:t>
            </a:r>
            <a:r>
              <a:rPr lang="ar-DZ" sz="1200" b="0" i="0">
                <a:solidFill>
                  <a:schemeClr val="tx1"/>
                </a:solidFill>
                <a:latin typeface="+mn-lt"/>
                <a:ea typeface="+mn-ea"/>
                <a:cs typeface="+mn-cs"/>
              </a:rPr>
              <a:t>لكنها غير مطلوبة.</a:t>
            </a:r>
            <a:r>
              <a:rPr lang="en-US" sz="1200" b="0" i="0">
                <a:solidFill>
                  <a:schemeClr val="tx1"/>
                </a:solidFill>
                <a:latin typeface="+mn-lt"/>
                <a:ea typeface="+mn-ea"/>
                <a:cs typeface="+mn-cs"/>
              </a:rPr>
              <a:t> </a:t>
            </a:r>
          </a:p>
          <a:p>
            <a:endParaRPr lang="en-US" sz="1200" b="0" i="0" kern="1200" dirty="0">
              <a:solidFill>
                <a:schemeClr val="tx1"/>
              </a:solidFill>
              <a:effectLst/>
              <a:latin typeface="+mn-lt"/>
              <a:ea typeface="+mn-ea"/>
              <a:cs typeface="+mn-cs"/>
            </a:endParaRPr>
          </a:p>
          <a:p>
            <a:r>
              <a:rPr lang="ar-DZ" sz="1200" b="0" i="0">
                <a:solidFill>
                  <a:schemeClr val="tx1"/>
                </a:solidFill>
                <a:latin typeface="+mn-lt"/>
                <a:ea typeface="+mn-ea"/>
                <a:cs typeface="+mn-cs"/>
              </a:rPr>
              <a:t>أحضر بطاقة التأمين الصحي الخاصة بك، إذا كان لديك واحدة.</a:t>
            </a:r>
            <a:r>
              <a:rPr lang="en-US" sz="1200" b="0" i="0">
                <a:solidFill>
                  <a:schemeClr val="tx1"/>
                </a:solidFill>
                <a:latin typeface="+mn-lt"/>
                <a:ea typeface="+mn-ea"/>
                <a:cs typeface="+mn-cs"/>
              </a:rPr>
              <a:t> </a:t>
            </a:r>
            <a:r>
              <a:rPr lang="ar-DZ" sz="1200" b="0" i="0">
                <a:solidFill>
                  <a:schemeClr val="tx1"/>
                </a:solidFill>
                <a:latin typeface="+mn-lt"/>
                <a:ea typeface="+mn-ea"/>
                <a:cs typeface="+mn-cs"/>
              </a:rPr>
              <a:t>ستتم محاسبة شركة التأمين الخاصة بك دون تحملك أنت أي تكلفة.</a:t>
            </a:r>
            <a:r>
              <a:rPr lang="en-US" sz="1200" b="0" i="0">
                <a:solidFill>
                  <a:schemeClr val="tx1"/>
                </a:solidFill>
                <a:latin typeface="+mn-lt"/>
                <a:ea typeface="+mn-ea"/>
                <a:cs typeface="+mn-cs"/>
              </a:rPr>
              <a:t> </a:t>
            </a:r>
            <a:r>
              <a:rPr lang="ar-DZ" sz="1200" b="0" i="0">
                <a:solidFill>
                  <a:schemeClr val="tx1"/>
                </a:solidFill>
                <a:latin typeface="+mn-lt"/>
                <a:ea typeface="+mn-ea"/>
                <a:cs typeface="+mn-cs"/>
              </a:rPr>
              <a:t>لا تحتاج إلى أن تكون مؤمناً لتلقي اللقاح.</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2558237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dirty="0"/>
              <a:t>إذا كان لديك أي ألم أو شعور شديد بعدم الراحة، تحدث إلى مقدم الرعاية الصحية الخاص بك، والذي قد يوصي بالأدوية التي لا تستلزم وصفة طبية، مثل </a:t>
            </a:r>
            <a:r>
              <a:rPr lang="ar-DZ" dirty="0" err="1"/>
              <a:t>الأيبوبروفين</a:t>
            </a:r>
            <a:r>
              <a:rPr lang="ar-DZ" dirty="0"/>
              <a:t> أو </a:t>
            </a:r>
            <a:r>
              <a:rPr lang="ar-DZ" dirty="0" err="1"/>
              <a:t>الأسيتامينوفين</a:t>
            </a:r>
            <a:r>
              <a:rPr lang="ar-DZ" dirty="0"/>
              <a:t>.</a:t>
            </a:r>
            <a:r>
              <a:rPr lang="en-US" dirty="0"/>
              <a:t> </a:t>
            </a:r>
            <a:r>
              <a:rPr lang="ar-DZ" dirty="0"/>
              <a:t>لتقليل الألم والشعور بعدم الراحة في مكان وخزة الحقنة، ضع قطعة قماش نظيفة وباردة ومبللة على المنطقة، واستخدم ذراعك أو قُم بتحريكه.  لتقليل الشعور بالانزعاج الناتج عن الحمى، اشرب الكثير من السوائل وارتدِ ملابس خفيفة.</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DZ" dirty="0"/>
              <a:t>في معظم الحالات، يكون الانزعاج من الحمى أو الألم أمراً طبيعياً، ولكن اتصل بمقدم الرعاية الصحية الخاص بك إذا زاد الاحمرار أو الألم في المكان الذي حصلت فيه على اللقاح بعد 24 ساعة أو كانت الآثار الجانبية لديك تقلقك أو لا يبدو أنها تختفي بعد بضعة أيام</a:t>
            </a:r>
          </a:p>
          <a:p>
            <a:pPr lvl="0"/>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DZ" sz="1200" b="1" dirty="0">
                <a:solidFill>
                  <a:schemeClr val="tx1"/>
                </a:solidFill>
                <a:latin typeface="+mn-lt"/>
                <a:ea typeface="+mn-ea"/>
                <a:cs typeface="+mn-cs"/>
              </a:rPr>
              <a:t>تطبيق (</a:t>
            </a:r>
            <a:r>
              <a:rPr lang="en-US" sz="1200" b="1" dirty="0">
                <a:solidFill>
                  <a:schemeClr val="tx1"/>
                </a:solidFill>
                <a:latin typeface="+mn-lt"/>
                <a:ea typeface="+mn-ea"/>
                <a:cs typeface="+mn-cs"/>
              </a:rPr>
              <a:t>V-safe</a:t>
            </a:r>
            <a:r>
              <a:rPr lang="ar-EG" sz="1200" b="1" dirty="0">
                <a:solidFill>
                  <a:schemeClr val="tx1"/>
                </a:solidFill>
                <a:latin typeface="+mn-lt"/>
                <a:ea typeface="+mn-ea"/>
                <a:cs typeface="+mn-cs"/>
              </a:rPr>
              <a:t>)</a:t>
            </a:r>
            <a:r>
              <a:rPr lang="ar-DZ" sz="1200" dirty="0">
                <a:solidFill>
                  <a:schemeClr val="tx1"/>
                </a:solidFill>
                <a:latin typeface="+mn-lt"/>
                <a:ea typeface="+mn-ea"/>
                <a:cs typeface="+mn-cs"/>
              </a:rPr>
              <a:t> هو عبارة عن أداة قائمة على الهاتف الذكي تستخدم الرسائل النصية واستطلاعات الويب لتوفير فحوصات صحية شخصية بعد تلقيك لقاح مرض (</a:t>
            </a:r>
            <a:r>
              <a:rPr lang="en-US" sz="1200" dirty="0">
                <a:solidFill>
                  <a:schemeClr val="tx1"/>
                </a:solidFill>
                <a:latin typeface="+mn-lt"/>
                <a:ea typeface="+mn-ea"/>
                <a:cs typeface="+mn-cs"/>
              </a:rPr>
              <a:t>COVID-19</a:t>
            </a:r>
            <a:r>
              <a:rPr lang="ar-EG" sz="1200" dirty="0">
                <a:solidFill>
                  <a:schemeClr val="tx1"/>
                </a:solidFill>
                <a:latin typeface="+mn-lt"/>
                <a:ea typeface="+mn-ea"/>
                <a:cs typeface="+mn-cs"/>
              </a:rPr>
              <a:t>)</a:t>
            </a:r>
            <a:r>
              <a:rPr lang="en-US" sz="1200" dirty="0">
                <a:solidFill>
                  <a:schemeClr val="tx1"/>
                </a:solidFill>
                <a:latin typeface="+mn-lt"/>
                <a:ea typeface="+mn-ea"/>
                <a:cs typeface="+mn-cs"/>
              </a:rPr>
              <a:t>.</a:t>
            </a:r>
            <a:r>
              <a:rPr lang="ar-EG" sz="1200" dirty="0">
                <a:solidFill>
                  <a:schemeClr val="tx1"/>
                </a:solidFill>
                <a:latin typeface="+mn-lt"/>
                <a:ea typeface="+mn-ea"/>
                <a:cs typeface="+mn-cs"/>
              </a:rPr>
              <a:t> </a:t>
            </a:r>
            <a:r>
              <a:rPr lang="ar-DZ" sz="1200" dirty="0">
                <a:solidFill>
                  <a:schemeClr val="tx1"/>
                </a:solidFill>
                <a:latin typeface="+mn-lt"/>
                <a:ea typeface="+mn-ea"/>
                <a:cs typeface="+mn-cs"/>
              </a:rPr>
              <a:t>عبر تطبيق (</a:t>
            </a:r>
            <a:r>
              <a:rPr lang="en-US" sz="1200" b="1" dirty="0">
                <a:solidFill>
                  <a:schemeClr val="tx1"/>
                </a:solidFill>
                <a:latin typeface="+mn-lt"/>
                <a:ea typeface="+mn-ea"/>
                <a:cs typeface="+mn-cs"/>
              </a:rPr>
              <a:t>v-safe</a:t>
            </a:r>
            <a:r>
              <a:rPr lang="ar-DZ" sz="1200" dirty="0">
                <a:solidFill>
                  <a:schemeClr val="tx1"/>
                </a:solidFill>
                <a:latin typeface="+mn-lt"/>
                <a:ea typeface="+mn-ea"/>
                <a:cs typeface="+mn-cs"/>
              </a:rPr>
              <a:t>)، يمكنك إخبار مراكز السيطرة على الأمراض والوقاية منها (</a:t>
            </a:r>
            <a:r>
              <a:rPr lang="en-US" sz="1200" dirty="0">
                <a:solidFill>
                  <a:schemeClr val="tx1"/>
                </a:solidFill>
                <a:latin typeface="+mn-lt"/>
                <a:ea typeface="+mn-ea"/>
                <a:cs typeface="+mn-cs"/>
              </a:rPr>
              <a:t>CDC</a:t>
            </a:r>
            <a:r>
              <a:rPr lang="ar-DZ" sz="1200" dirty="0">
                <a:solidFill>
                  <a:schemeClr val="tx1"/>
                </a:solidFill>
                <a:latin typeface="+mn-lt"/>
                <a:ea typeface="+mn-ea"/>
                <a:cs typeface="+mn-cs"/>
              </a:rPr>
              <a:t>) بسرعة إذا كان لديك أي آثار جانبية بعد الحصول على لقاح مرض (</a:t>
            </a:r>
            <a:r>
              <a:rPr lang="en-US" sz="1200" dirty="0">
                <a:solidFill>
                  <a:schemeClr val="tx1"/>
                </a:solidFill>
                <a:latin typeface="+mn-lt"/>
                <a:ea typeface="+mn-ea"/>
                <a:cs typeface="+mn-cs"/>
              </a:rPr>
              <a:t>COVID-19</a:t>
            </a:r>
            <a:r>
              <a:rPr lang="ar-EG" sz="1200" dirty="0">
                <a:solidFill>
                  <a:schemeClr val="tx1"/>
                </a:solidFill>
                <a:latin typeface="+mn-lt"/>
                <a:ea typeface="+mn-ea"/>
                <a:cs typeface="+mn-cs"/>
              </a:rPr>
              <a:t>).</a:t>
            </a:r>
            <a:r>
              <a:rPr lang="en-US" sz="1200" dirty="0">
                <a:solidFill>
                  <a:schemeClr val="tx1"/>
                </a:solidFill>
                <a:latin typeface="+mn-lt"/>
                <a:ea typeface="+mn-ea"/>
                <a:cs typeface="+mn-cs"/>
              </a:rPr>
              <a:t> </a:t>
            </a:r>
            <a:r>
              <a:rPr lang="ar-DZ" sz="1200" dirty="0">
                <a:solidFill>
                  <a:schemeClr val="tx1"/>
                </a:solidFill>
                <a:latin typeface="+mn-lt"/>
                <a:ea typeface="+mn-ea"/>
                <a:cs typeface="+mn-cs"/>
              </a:rPr>
              <a:t>اعتماداً على إجاباتك، قد يتصل شخص ما من مراكز السيطرة على الأمراض والوقاية منها (</a:t>
            </a:r>
            <a:r>
              <a:rPr lang="en-US" sz="1200" dirty="0">
                <a:solidFill>
                  <a:schemeClr val="tx1"/>
                </a:solidFill>
                <a:latin typeface="+mn-lt"/>
                <a:ea typeface="+mn-ea"/>
                <a:cs typeface="+mn-cs"/>
              </a:rPr>
              <a:t>CDC</a:t>
            </a:r>
            <a:r>
              <a:rPr lang="ar-DZ" sz="1200" dirty="0">
                <a:solidFill>
                  <a:schemeClr val="tx1"/>
                </a:solidFill>
                <a:latin typeface="+mn-lt"/>
                <a:ea typeface="+mn-ea"/>
                <a:cs typeface="+mn-cs"/>
              </a:rPr>
              <a:t>) للاطمئنان عليك والحصول على مزيد من المعلومات.</a:t>
            </a:r>
            <a:r>
              <a:rPr lang="en-US" sz="1200" dirty="0">
                <a:solidFill>
                  <a:schemeClr val="tx1"/>
                </a:solidFill>
                <a:latin typeface="+mn-lt"/>
                <a:ea typeface="+mn-ea"/>
                <a:cs typeface="+mn-cs"/>
              </a:rPr>
              <a:t> </a:t>
            </a:r>
            <a:r>
              <a:rPr lang="ar-DZ" sz="1200" dirty="0">
                <a:solidFill>
                  <a:schemeClr val="tx1"/>
                </a:solidFill>
                <a:latin typeface="+mn-lt"/>
                <a:ea typeface="+mn-ea"/>
                <a:cs typeface="+mn-cs"/>
              </a:rPr>
              <a:t>وسيذكرك تطبيق (</a:t>
            </a:r>
            <a:r>
              <a:rPr lang="en-US" sz="1200" b="1" dirty="0">
                <a:solidFill>
                  <a:schemeClr val="tx1"/>
                </a:solidFill>
                <a:latin typeface="+mn-lt"/>
                <a:ea typeface="+mn-ea"/>
                <a:cs typeface="+mn-cs"/>
              </a:rPr>
              <a:t>v-safe</a:t>
            </a:r>
            <a:r>
              <a:rPr lang="ar-DZ" sz="1200" dirty="0">
                <a:solidFill>
                  <a:schemeClr val="tx1"/>
                </a:solidFill>
                <a:latin typeface="+mn-lt"/>
                <a:ea typeface="+mn-ea"/>
                <a:cs typeface="+mn-cs"/>
              </a:rPr>
              <a:t>) بالحصول على الجرعة الثانية للقاح مرض (</a:t>
            </a:r>
            <a:r>
              <a:rPr lang="en-US" sz="1200" dirty="0">
                <a:solidFill>
                  <a:schemeClr val="tx1"/>
                </a:solidFill>
                <a:latin typeface="+mn-lt"/>
                <a:ea typeface="+mn-ea"/>
                <a:cs typeface="+mn-cs"/>
              </a:rPr>
              <a:t>COVID-19</a:t>
            </a:r>
            <a:r>
              <a:rPr lang="ar-DZ" sz="1200" dirty="0">
                <a:solidFill>
                  <a:schemeClr val="tx1"/>
                </a:solidFill>
                <a:latin typeface="+mn-lt"/>
                <a:ea typeface="+mn-ea"/>
                <a:cs typeface="+mn-cs"/>
              </a:rPr>
              <a:t>) إذا كنت بحاجة إلى واحدة.</a:t>
            </a:r>
            <a:r>
              <a:rPr lang="en-US" sz="1200" dirty="0">
                <a:solidFill>
                  <a:schemeClr val="tx1"/>
                </a:solidFill>
                <a:latin typeface="+mn-lt"/>
                <a:ea typeface="+mn-ea"/>
                <a:cs typeface="+mn-cs"/>
              </a:rPr>
              <a:t> </a:t>
            </a:r>
            <a:r>
              <a:rPr lang="ar-DZ" sz="1200" dirty="0">
                <a:solidFill>
                  <a:schemeClr val="tx1"/>
                </a:solidFill>
                <a:latin typeface="+mn-lt"/>
                <a:ea typeface="+mn-ea"/>
                <a:cs typeface="+mn-cs"/>
              </a:rPr>
              <a:t>للتسجيل في تطبيق (</a:t>
            </a:r>
            <a:r>
              <a:rPr lang="en-US" sz="1200" b="1" dirty="0">
                <a:solidFill>
                  <a:schemeClr val="tx1"/>
                </a:solidFill>
                <a:latin typeface="+mn-lt"/>
                <a:ea typeface="+mn-ea"/>
                <a:cs typeface="+mn-cs"/>
              </a:rPr>
              <a:t>v-safe</a:t>
            </a:r>
            <a:r>
              <a:rPr lang="ar-DZ" sz="1200" dirty="0">
                <a:solidFill>
                  <a:schemeClr val="tx1"/>
                </a:solidFill>
                <a:latin typeface="+mn-lt"/>
                <a:ea typeface="+mn-ea"/>
                <a:cs typeface="+mn-cs"/>
              </a:rPr>
              <a:t>)، يرجى زيارة الرابط </a:t>
            </a:r>
            <a:r>
              <a:rPr lang="en-US" sz="1200" dirty="0">
                <a:solidFill>
                  <a:schemeClr val="tx1"/>
                </a:solidFill>
                <a:latin typeface="+mn-lt"/>
                <a:ea typeface="+mn-ea"/>
                <a:cs typeface="+mn-cs"/>
              </a:rPr>
              <a:t>cdc.gov/</a:t>
            </a:r>
            <a:r>
              <a:rPr lang="en-US" sz="1200" dirty="0" err="1">
                <a:solidFill>
                  <a:schemeClr val="tx1"/>
                </a:solidFill>
                <a:latin typeface="+mn-lt"/>
                <a:ea typeface="+mn-ea"/>
                <a:cs typeface="+mn-cs"/>
              </a:rPr>
              <a:t>vsafe</a:t>
            </a:r>
            <a:r>
              <a:rPr lang="ar-EG" sz="1200" dirty="0">
                <a:solidFill>
                  <a:schemeClr val="tx1"/>
                </a:solidFill>
                <a:latin typeface="+mn-lt"/>
                <a:ea typeface="+mn-ea"/>
                <a:cs typeface="+mn-cs"/>
              </a:rPr>
              <a:t>.</a:t>
            </a:r>
            <a:endParaRPr lang="en-US" sz="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940037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a:latin typeface="Calibri" panose="020F0502020204030204" pitchFamily="34" charset="0"/>
                <a:cs typeface="Calibri" panose="020F0502020204030204" pitchFamily="34" charset="0"/>
              </a:rPr>
              <a:t>ملحوظة:</a:t>
            </a: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4131927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ملاحظة: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يكون الأشخاص مطعمين بالكامل ضد مرض (</a:t>
            </a:r>
            <a:r>
              <a:rPr lang="en-US" sz="1800" dirty="0">
                <a:effectLst/>
                <a:latin typeface="Arial" panose="020B0604020202020204" pitchFamily="34" charset="0"/>
                <a:ea typeface="Calibri" panose="020F0502020204030204" pitchFamily="34" charset="0"/>
                <a:cs typeface="Arial" panose="020B0604020202020204" pitchFamily="34" charset="0"/>
              </a:rPr>
              <a:t>COVID-19</a:t>
            </a:r>
            <a:r>
              <a:rPr lang="ar-SA" sz="1800" dirty="0">
                <a:effectLst/>
                <a:latin typeface="Calibri" panose="020F0502020204030204" pitchFamily="34" charset="0"/>
                <a:ea typeface="Calibri" panose="020F0502020204030204" pitchFamily="34" charset="0"/>
                <a:cs typeface="Arial" panose="020B0604020202020204" pitchFamily="34" charset="0"/>
              </a:rPr>
              <a:t>) إذا تلقوا جرعتين من لقاح مودرنا (</a:t>
            </a:r>
            <a:r>
              <a:rPr lang="en-US" sz="1800" dirty="0" err="1">
                <a:effectLst/>
                <a:latin typeface="Arial" panose="020B0604020202020204" pitchFamily="34" charset="0"/>
                <a:ea typeface="Calibri" panose="020F0502020204030204" pitchFamily="34" charset="0"/>
                <a:cs typeface="Arial" panose="020B0604020202020204" pitchFamily="34" charset="0"/>
              </a:rPr>
              <a:t>Moderna</a:t>
            </a:r>
            <a:r>
              <a:rPr lang="ar-SA" sz="1800" dirty="0">
                <a:effectLst/>
                <a:latin typeface="Calibri" panose="020F0502020204030204" pitchFamily="34" charset="0"/>
                <a:ea typeface="Calibri" panose="020F0502020204030204" pitchFamily="34" charset="0"/>
                <a:cs typeface="Arial" panose="020B0604020202020204" pitchFamily="34" charset="0"/>
              </a:rPr>
              <a:t>) أو لقاح </a:t>
            </a:r>
            <a:r>
              <a:rPr lang="ar-SA" sz="1800" dirty="0" err="1">
                <a:effectLst/>
                <a:latin typeface="Calibri" panose="020F0502020204030204" pitchFamily="34" charset="0"/>
                <a:ea typeface="Calibri" panose="020F0502020204030204" pitchFamily="34" charset="0"/>
                <a:cs typeface="Arial" panose="020B0604020202020204" pitchFamily="34" charset="0"/>
              </a:rPr>
              <a:t>فايزر</a:t>
            </a:r>
            <a:r>
              <a:rPr lang="ar-SA"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Pfizer</a:t>
            </a:r>
            <a:r>
              <a:rPr lang="ar-SA" sz="1800" dirty="0">
                <a:effectLst/>
                <a:latin typeface="Calibri" panose="020F0502020204030204" pitchFamily="34" charset="0"/>
                <a:ea typeface="Calibri" panose="020F0502020204030204" pitchFamily="34" charset="0"/>
                <a:cs typeface="Arial" panose="020B0604020202020204" pitchFamily="34" charset="0"/>
              </a:rPr>
              <a:t>) ضد مرض (</a:t>
            </a:r>
            <a:r>
              <a:rPr lang="en-US" sz="1800" dirty="0">
                <a:effectLst/>
                <a:latin typeface="Arial" panose="020B0604020202020204" pitchFamily="34" charset="0"/>
                <a:ea typeface="Calibri" panose="020F0502020204030204" pitchFamily="34" charset="0"/>
                <a:cs typeface="Arial" panose="020B0604020202020204" pitchFamily="34" charset="0"/>
              </a:rPr>
              <a:t>COVID-19</a:t>
            </a:r>
            <a:r>
              <a:rPr lang="ar-SA" sz="1800" dirty="0">
                <a:effectLst/>
                <a:latin typeface="Calibri" panose="020F0502020204030204" pitchFamily="34" charset="0"/>
                <a:ea typeface="Calibri" panose="020F0502020204030204" pitchFamily="34" charset="0"/>
                <a:cs typeface="Arial" panose="020B0604020202020204" pitchFamily="34" charset="0"/>
              </a:rPr>
              <a:t>) أو جرعة واحدة من لقاح جونسون </a:t>
            </a:r>
            <a:r>
              <a:rPr lang="ar-SA" sz="1800" dirty="0" err="1">
                <a:effectLst/>
                <a:latin typeface="Calibri" panose="020F0502020204030204" pitchFamily="34" charset="0"/>
                <a:ea typeface="Calibri" panose="020F0502020204030204" pitchFamily="34" charset="0"/>
                <a:cs typeface="Arial" panose="020B0604020202020204" pitchFamily="34" charset="0"/>
              </a:rPr>
              <a:t>آند</a:t>
            </a:r>
            <a:r>
              <a:rPr lang="ar-SA" sz="1800" dirty="0">
                <a:effectLst/>
                <a:latin typeface="Calibri" panose="020F0502020204030204" pitchFamily="34" charset="0"/>
                <a:ea typeface="Calibri" panose="020F0502020204030204" pitchFamily="34" charset="0"/>
                <a:cs typeface="Arial" panose="020B0604020202020204" pitchFamily="34" charset="0"/>
              </a:rPr>
              <a:t> جونسون (</a:t>
            </a:r>
            <a:r>
              <a:rPr lang="en-US" sz="1800" dirty="0">
                <a:effectLst/>
                <a:latin typeface="Arial" panose="020B0604020202020204" pitchFamily="34" charset="0"/>
                <a:ea typeface="Calibri" panose="020F0502020204030204" pitchFamily="34" charset="0"/>
                <a:cs typeface="Arial" panose="020B0604020202020204" pitchFamily="34" charset="0"/>
              </a:rPr>
              <a:t>Johnson &amp; Johnson</a:t>
            </a:r>
            <a:r>
              <a:rPr lang="ar-SA" sz="1800" dirty="0">
                <a:effectLst/>
                <a:latin typeface="Calibri" panose="020F0502020204030204" pitchFamily="34" charset="0"/>
                <a:ea typeface="Calibri" panose="020F0502020204030204" pitchFamily="34" charset="0"/>
                <a:cs typeface="Arial" panose="020B0604020202020204" pitchFamily="34" charset="0"/>
              </a:rPr>
              <a:t>) منذ أكثر من 14 يوماً.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إن الجمع بين تلقي لقاح مرض (</a:t>
            </a:r>
            <a:r>
              <a:rPr lang="en-US" sz="1800" dirty="0">
                <a:effectLst/>
                <a:latin typeface="Arial" panose="020B0604020202020204" pitchFamily="34" charset="0"/>
                <a:ea typeface="Calibri" panose="020F0502020204030204" pitchFamily="34" charset="0"/>
                <a:cs typeface="Arial" panose="020B0604020202020204" pitchFamily="34" charset="0"/>
              </a:rPr>
              <a:t>COVID-19</a:t>
            </a:r>
            <a:r>
              <a:rPr lang="ar-SA" sz="1800" dirty="0">
                <a:effectLst/>
                <a:latin typeface="Calibri" panose="020F0502020204030204" pitchFamily="34" charset="0"/>
                <a:ea typeface="Calibri" panose="020F0502020204030204" pitchFamily="34" charset="0"/>
                <a:cs typeface="Arial" panose="020B0604020202020204" pitchFamily="34" charset="0"/>
              </a:rPr>
              <a:t>) واتباع توصيات مراكز السيطرة على الأمراض والوقاية منها (</a:t>
            </a:r>
            <a:r>
              <a:rPr lang="en-US" sz="1800" dirty="0">
                <a:effectLst/>
                <a:latin typeface="Arial" panose="020B0604020202020204" pitchFamily="34" charset="0"/>
                <a:ea typeface="Calibri" panose="020F0502020204030204" pitchFamily="34" charset="0"/>
                <a:cs typeface="Arial" panose="020B0604020202020204" pitchFamily="34" charset="0"/>
              </a:rPr>
              <a:t>CDC)</a:t>
            </a:r>
            <a:r>
              <a:rPr lang="ar-SA" sz="1800" dirty="0">
                <a:effectLst/>
                <a:latin typeface="Calibri" panose="020F0502020204030204" pitchFamily="34" charset="0"/>
                <a:ea typeface="Calibri" panose="020F0502020204030204" pitchFamily="34" charset="0"/>
                <a:cs typeface="Arial" panose="020B0604020202020204" pitchFamily="34" charset="0"/>
              </a:rPr>
              <a:t> حول كيفية حماية نفسك والآخرين، سيقدمان أفضل حماية من الإصابة بمرض (</a:t>
            </a:r>
            <a:r>
              <a:rPr lang="en-US" sz="1800" dirty="0">
                <a:effectLst/>
                <a:latin typeface="Arial" panose="020B0604020202020204" pitchFamily="34" charset="0"/>
                <a:ea typeface="Calibri" panose="020F0502020204030204" pitchFamily="34" charset="0"/>
                <a:cs typeface="Arial" panose="020B0604020202020204" pitchFamily="34" charset="0"/>
              </a:rPr>
              <a:t>COVID-19</a:t>
            </a:r>
            <a:r>
              <a:rPr lang="ar-SA" sz="1800" dirty="0">
                <a:effectLst/>
                <a:latin typeface="Calibri" panose="020F0502020204030204" pitchFamily="34" charset="0"/>
                <a:ea typeface="Calibri" panose="020F0502020204030204" pitchFamily="34" charset="0"/>
                <a:cs typeface="Arial" panose="020B0604020202020204" pitchFamily="34" charset="0"/>
              </a:rPr>
              <a:t>) ونشره.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effectLst/>
                <a:latin typeface="Calibri" panose="020F0502020204030204" pitchFamily="34" charset="0"/>
                <a:ea typeface="Calibri" panose="020F0502020204030204" pitchFamily="34" charset="0"/>
                <a:cs typeface="Arial" panose="020B0604020202020204" pitchFamily="34" charset="0"/>
              </a:rPr>
              <a:t>يمكن العثور على إرشادات إدارة الصحة العامة (</a:t>
            </a:r>
            <a:r>
              <a:rPr lang="en-US" sz="1800" dirty="0">
                <a:effectLst/>
                <a:latin typeface="Arial" panose="020B0604020202020204" pitchFamily="34" charset="0"/>
                <a:ea typeface="Calibri" panose="020F0502020204030204" pitchFamily="34" charset="0"/>
                <a:cs typeface="Arial" panose="020B0604020202020204" pitchFamily="34" charset="0"/>
              </a:rPr>
              <a:t>DPH</a:t>
            </a:r>
            <a:r>
              <a:rPr lang="ar-SA" sz="1800" dirty="0">
                <a:effectLst/>
                <a:latin typeface="Calibri" panose="020F0502020204030204" pitchFamily="34" charset="0"/>
                <a:ea typeface="Calibri" panose="020F0502020204030204" pitchFamily="34" charset="0"/>
                <a:cs typeface="Arial" panose="020B0604020202020204" pitchFamily="34" charset="0"/>
              </a:rPr>
              <a:t>) للأشخاص الذين تم تطعيمهم بالكامل على الرابط </a:t>
            </a:r>
            <a:r>
              <a:rPr lang="en-US" sz="1800" dirty="0">
                <a:effectLst/>
                <a:latin typeface="Arial" panose="020B0604020202020204" pitchFamily="34" charset="0"/>
                <a:ea typeface="Calibri" panose="020F0502020204030204" pitchFamily="34" charset="0"/>
                <a:cs typeface="Arial" panose="020B0604020202020204" pitchFamily="34" charset="0"/>
              </a:rPr>
              <a:t>https://www.mass.gov/guidance/guidance-for-people-who-are-fully-vaccinated-against-covid-19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1523976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1816017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17765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b="0" i="0" dirty="0">
                <a:solidFill>
                  <a:srgbClr val="000000"/>
                </a:solidFill>
                <a:latin typeface="Arial" panose="020B0604020202020204" pitchFamily="34" charset="0"/>
                <a:cs typeface="Arial" panose="020B0604020202020204" pitchFamily="34" charset="0"/>
              </a:rPr>
              <a:t>نحن نتفهم أن بعض الناس قد يكونون قلقين بشأن التطعيم.</a:t>
            </a:r>
            <a:r>
              <a:rPr lang="en-US" b="0" i="0" baseline="0" dirty="0">
                <a:solidFill>
                  <a:srgbClr val="000000"/>
                </a:solidFill>
                <a:latin typeface="Arial" panose="020B0604020202020204" pitchFamily="34" charset="0"/>
                <a:cs typeface="Arial" panose="020B0604020202020204" pitchFamily="34" charset="0"/>
              </a:rPr>
              <a:t> </a:t>
            </a:r>
            <a:r>
              <a:rPr lang="ar-DZ" b="0" i="0" dirty="0">
                <a:solidFill>
                  <a:srgbClr val="000000"/>
                </a:solidFill>
                <a:latin typeface="Arial" panose="020B0604020202020204" pitchFamily="34" charset="0"/>
                <a:cs typeface="Arial" panose="020B0604020202020204" pitchFamily="34" charset="0"/>
              </a:rPr>
              <a:t>بينما يتم تطوير المزيد من لقاحات مرض (</a:t>
            </a:r>
            <a:r>
              <a:rPr lang="en-US" b="0" i="0" dirty="0">
                <a:solidFill>
                  <a:srgbClr val="000000"/>
                </a:solidFill>
                <a:latin typeface="Arial" panose="020B0604020202020204" pitchFamily="34" charset="0"/>
                <a:cs typeface="Arial" panose="020B0604020202020204" pitchFamily="34" charset="0"/>
              </a:rPr>
              <a:t>COVID-19</a:t>
            </a:r>
            <a:r>
              <a:rPr lang="ar-DZ" b="0" i="0" dirty="0">
                <a:solidFill>
                  <a:srgbClr val="000000"/>
                </a:solidFill>
                <a:latin typeface="Arial" panose="020B0604020202020204" pitchFamily="34" charset="0"/>
                <a:cs typeface="Arial" panose="020B0604020202020204" pitchFamily="34" charset="0"/>
              </a:rPr>
              <a:t>) في أسرع وقت ممكن، تظل العمليات والإجراءات الروتينية سارية لضمان سلامة أي لقاح مصرح به أو معتمد للاستخدام.</a:t>
            </a:r>
            <a:r>
              <a:rPr lang="en-US" b="0" i="0" dirty="0">
                <a:solidFill>
                  <a:srgbClr val="000000"/>
                </a:solidFill>
                <a:latin typeface="Arial" panose="020B0604020202020204" pitchFamily="34" charset="0"/>
                <a:cs typeface="Arial" panose="020B0604020202020204" pitchFamily="34" charset="0"/>
              </a:rPr>
              <a:t> </a:t>
            </a:r>
          </a:p>
          <a:p>
            <a:endParaRPr lang="en-US" b="0" i="0" dirty="0">
              <a:solidFill>
                <a:srgbClr val="000000"/>
              </a:solidFill>
              <a:effectLst/>
              <a:latin typeface="Arial" panose="020B0604020202020204" pitchFamily="34" charset="0"/>
              <a:cs typeface="Arial" panose="020B0604020202020204" pitchFamily="34" charset="0"/>
            </a:endParaRPr>
          </a:p>
          <a:p>
            <a:r>
              <a:rPr lang="ar-DZ" b="0" i="0" dirty="0">
                <a:solidFill>
                  <a:srgbClr val="000000"/>
                </a:solidFill>
                <a:latin typeface="Arial" panose="020B0604020202020204" pitchFamily="34" charset="0"/>
                <a:cs typeface="Arial" panose="020B0604020202020204" pitchFamily="34" charset="0"/>
              </a:rPr>
              <a:t>السلامة هي أولوية قصوى، وهناك العديد من الأسباب للحصول على التطعيم.</a:t>
            </a:r>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1363868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b="0" i="0" dirty="0">
                <a:solidFill>
                  <a:srgbClr val="000000"/>
                </a:solidFill>
                <a:effectLst/>
                <a:latin typeface="Roboto" panose="02000000000000000000" pitchFamily="2" charset="0"/>
              </a:rPr>
              <a:t>تنشر إدارة الصحة العامة في ولاية ماساتشوستس تقريرًا أسبوعيًا عن التطعيم على الإنترنت يعرض معلومات مثل: </a:t>
            </a:r>
          </a:p>
          <a:p>
            <a:r>
              <a:rPr lang="ar-EG" b="0" i="0" dirty="0">
                <a:solidFill>
                  <a:srgbClr val="000000"/>
                </a:solidFill>
                <a:effectLst/>
                <a:latin typeface="Roboto" panose="02000000000000000000" pitchFamily="2" charset="0"/>
              </a:rPr>
              <a:t>• عدد جرعات اللقاح التي يتم شحنها إلى ولاية ماساتشوستس</a:t>
            </a:r>
          </a:p>
          <a:p>
            <a:r>
              <a:rPr lang="ar-EG" b="0" i="0" dirty="0">
                <a:solidFill>
                  <a:srgbClr val="000000"/>
                </a:solidFill>
                <a:effectLst/>
                <a:latin typeface="Roboto" panose="02000000000000000000" pitchFamily="2" charset="0"/>
              </a:rPr>
              <a:t>• عدد الأشخاص الذين تم تطعيمهم </a:t>
            </a:r>
          </a:p>
          <a:p>
            <a:r>
              <a:rPr lang="ar-EG" b="0" i="0" dirty="0">
                <a:solidFill>
                  <a:srgbClr val="000000"/>
                </a:solidFill>
                <a:effectLst/>
                <a:latin typeface="Roboto" panose="02000000000000000000" pitchFamily="2" charset="0"/>
              </a:rPr>
              <a:t>• عدد الأشخاص الذين تم تطعيمهم حسب </a:t>
            </a:r>
            <a:r>
              <a:rPr lang="ar-EG" b="1" i="0" dirty="0">
                <a:solidFill>
                  <a:srgbClr val="000000"/>
                </a:solidFill>
                <a:effectLst/>
                <a:latin typeface="Roboto" panose="02000000000000000000" pitchFamily="2" charset="0"/>
              </a:rPr>
              <a:t>المقاطعة</a:t>
            </a:r>
          </a:p>
          <a:p>
            <a:r>
              <a:rPr lang="ar-EG" b="0" i="0" dirty="0">
                <a:solidFill>
                  <a:srgbClr val="000000"/>
                </a:solidFill>
                <a:effectLst/>
                <a:latin typeface="Roboto" panose="02000000000000000000" pitchFamily="2" charset="0"/>
              </a:rPr>
              <a:t>• عدد الأشخاص الذين تم تطعيمهم حسب </a:t>
            </a:r>
            <a:r>
              <a:rPr lang="ar-EG" b="1" i="0" dirty="0">
                <a:solidFill>
                  <a:srgbClr val="000000"/>
                </a:solidFill>
                <a:effectLst/>
                <a:latin typeface="Roboto" panose="02000000000000000000" pitchFamily="2" charset="0"/>
              </a:rPr>
              <a:t>العمر والعرق/ الإثنية</a:t>
            </a:r>
          </a:p>
          <a:p>
            <a:r>
              <a:rPr lang="ar-EG" b="0" i="0" dirty="0">
                <a:solidFill>
                  <a:srgbClr val="000000"/>
                </a:solidFill>
                <a:effectLst/>
                <a:latin typeface="Roboto" panose="02000000000000000000" pitchFamily="2" charset="0"/>
              </a:rPr>
              <a:t>• اللقاحات التي تقدمها أنواع مختلفة من مقدمي الخدمات (مثل المدرسة، مركز الصحة المجتمعية)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2181698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4089156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a:t>يرجى أيضاً الرجوع إلى الأسئلة المتكررة لعامة الناس للحصول على إجابات للأسئلة الأخرى التي قد ترغب في معالجتها أثناء اجتماعك.</a:t>
            </a:r>
          </a:p>
        </p:txBody>
      </p:sp>
      <p:sp>
        <p:nvSpPr>
          <p:cNvPr id="4" name="Slide Number Placeholder 3"/>
          <p:cNvSpPr>
            <a:spLocks noGrp="1"/>
          </p:cNvSpPr>
          <p:nvPr>
            <p:ph type="sldNum" sz="quarter" idx="5"/>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3489374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D34CBBDB-52D0-FE4C-8729-D7393D454E10}" type="slidenum">
              <a:rPr lang="en-US" smtClean="0"/>
              <a:t>35</a:t>
            </a:fld>
            <a:endParaRPr lang="en-US"/>
          </a:p>
        </p:txBody>
      </p:sp>
    </p:spTree>
    <p:extLst>
      <p:ext uri="{BB962C8B-B14F-4D97-AF65-F5344CB8AC3E}">
        <p14:creationId xmlns:p14="http://schemas.microsoft.com/office/powerpoint/2010/main" val="362931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kern="1200" dirty="0" smtClean="0">
                <a:solidFill>
                  <a:schemeClr val="tx1"/>
                </a:solidFill>
                <a:latin typeface="+mn-lt"/>
                <a:ea typeface="+mn-ea"/>
                <a:cs typeface="+mn-cs"/>
              </a:rPr>
              <a:t>ملاحظات:</a:t>
            </a:r>
          </a:p>
          <a:p>
            <a:r>
              <a:rPr lang="ar-EG" sz="1400" b="1" kern="1200" dirty="0" smtClean="0">
                <a:solidFill>
                  <a:schemeClr val="tx1"/>
                </a:solidFill>
                <a:latin typeface="+mn-lt"/>
                <a:ea typeface="+mn-ea"/>
                <a:cs typeface="+mn-cs"/>
              </a:rPr>
              <a:t>ماذا يعني الآن أن لقاح </a:t>
            </a:r>
            <a:r>
              <a:rPr lang="ar-EG" sz="1400" b="1" kern="1200" dirty="0" err="1" smtClean="0">
                <a:solidFill>
                  <a:schemeClr val="tx1"/>
                </a:solidFill>
                <a:latin typeface="+mn-lt"/>
                <a:ea typeface="+mn-ea"/>
                <a:cs typeface="+mn-cs"/>
              </a:rPr>
              <a:t>فايزر</a:t>
            </a:r>
            <a:r>
              <a:rPr lang="ar-EG" sz="1400" b="1" kern="1200" dirty="0" smtClean="0">
                <a:solidFill>
                  <a:schemeClr val="tx1"/>
                </a:solidFill>
                <a:latin typeface="+mn-lt"/>
                <a:ea typeface="+mn-ea"/>
                <a:cs typeface="+mn-cs"/>
              </a:rPr>
              <a:t> كوفيد-19</a:t>
            </a:r>
            <a:r>
              <a:rPr lang="en-US" sz="1400" b="1" kern="1200" dirty="0" smtClean="0">
                <a:solidFill>
                  <a:schemeClr val="tx1"/>
                </a:solidFill>
                <a:latin typeface="+mn-lt"/>
                <a:ea typeface="+mn-ea"/>
                <a:cs typeface="+mn-cs"/>
              </a:rPr>
              <a:t> </a:t>
            </a:r>
            <a:r>
              <a:rPr lang="ar-EG" sz="1400" b="1" kern="1200" dirty="0" smtClean="0">
                <a:solidFill>
                  <a:schemeClr val="tx1"/>
                </a:solidFill>
                <a:latin typeface="+mn-lt"/>
                <a:ea typeface="+mn-ea"/>
                <a:cs typeface="+mn-cs"/>
              </a:rPr>
              <a:t>حاصل على موافقة إدارة الغذاء والدواء الأمريكية؟</a:t>
            </a:r>
          </a:p>
          <a:p>
            <a:r>
              <a:rPr lang="ar-EG" sz="1200" kern="1200" dirty="0" smtClean="0">
                <a:solidFill>
                  <a:schemeClr val="tx1"/>
                </a:solidFill>
                <a:latin typeface="+mn-lt"/>
                <a:ea typeface="+mn-ea"/>
                <a:cs typeface="+mn-cs"/>
              </a:rPr>
              <a:t>• في 8/23/21 وافقت إدارة الغذاء والدواء على أول لقاح لفيروس كورونا. يُعرف اللقاح باسم لقاح </a:t>
            </a:r>
            <a:r>
              <a:rPr lang="ar-EG" sz="1200" kern="1200" dirty="0" err="1" smtClean="0">
                <a:solidFill>
                  <a:schemeClr val="tx1"/>
                </a:solidFill>
                <a:latin typeface="+mn-lt"/>
                <a:ea typeface="+mn-ea"/>
                <a:cs typeface="+mn-cs"/>
              </a:rPr>
              <a:t>فايزر</a:t>
            </a:r>
            <a:r>
              <a:rPr lang="ar-EG" sz="1200" kern="1200" dirty="0" smtClean="0">
                <a:solidFill>
                  <a:schemeClr val="tx1"/>
                </a:solidFill>
                <a:latin typeface="+mn-lt"/>
                <a:ea typeface="+mn-ea"/>
                <a:cs typeface="+mn-cs"/>
              </a:rPr>
              <a:t> كوفيد-19</a:t>
            </a:r>
            <a:r>
              <a:rPr lang="en-US" sz="1200" kern="1200" dirty="0" smtClean="0">
                <a:solidFill>
                  <a:schemeClr val="tx1"/>
                </a:solidFill>
                <a:latin typeface="+mn-lt"/>
                <a:ea typeface="+mn-ea"/>
                <a:cs typeface="+mn-cs"/>
              </a:rPr>
              <a:t> </a:t>
            </a:r>
            <a:r>
              <a:rPr lang="ar-EG" sz="1200" kern="1200" dirty="0" smtClean="0">
                <a:solidFill>
                  <a:schemeClr val="tx1"/>
                </a:solidFill>
                <a:latin typeface="+mn-lt"/>
                <a:ea typeface="+mn-ea"/>
                <a:cs typeface="+mn-cs"/>
              </a:rPr>
              <a:t>ويُسوق له الآن باسم </a:t>
            </a:r>
            <a:r>
              <a:rPr lang="ar-EG" sz="1200" kern="1200" dirty="0" err="1" smtClean="0">
                <a:solidFill>
                  <a:schemeClr val="tx1"/>
                </a:solidFill>
                <a:latin typeface="+mn-lt"/>
                <a:ea typeface="+mn-ea"/>
                <a:cs typeface="+mn-cs"/>
              </a:rPr>
              <a:t>كوميرناتي</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Comirnaty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koe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mir</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a:t>
            </a:r>
            <a:r>
              <a:rPr lang="en-US" sz="1200" kern="1200" dirty="0" smtClean="0">
                <a:solidFill>
                  <a:schemeClr val="tx1"/>
                </a:solidFill>
                <a:latin typeface="+mn-lt"/>
                <a:ea typeface="+mn-ea"/>
                <a:cs typeface="+mn-cs"/>
              </a:rPr>
              <a:t>-tee) ، </a:t>
            </a:r>
            <a:r>
              <a:rPr lang="ar-EG" sz="1200" kern="1200" dirty="0" smtClean="0">
                <a:solidFill>
                  <a:schemeClr val="tx1"/>
                </a:solidFill>
                <a:latin typeface="+mn-lt"/>
                <a:ea typeface="+mn-ea"/>
                <a:cs typeface="+mn-cs"/>
              </a:rPr>
              <a:t>للوقاية من كوفيد-19</a:t>
            </a:r>
            <a:r>
              <a:rPr lang="en-US" sz="1200" kern="1200" dirty="0" smtClean="0">
                <a:solidFill>
                  <a:schemeClr val="tx1"/>
                </a:solidFill>
                <a:latin typeface="+mn-lt"/>
                <a:ea typeface="+mn-ea"/>
                <a:cs typeface="+mn-cs"/>
              </a:rPr>
              <a:t> </a:t>
            </a:r>
            <a:r>
              <a:rPr lang="ar-EG" sz="1200" kern="1200" dirty="0" smtClean="0">
                <a:solidFill>
                  <a:schemeClr val="tx1"/>
                </a:solidFill>
                <a:latin typeface="+mn-lt"/>
                <a:ea typeface="+mn-ea"/>
                <a:cs typeface="+mn-cs"/>
              </a:rPr>
              <a:t>لدى الأشخاص الذين تبلغ أعمارهم 16 عامًا أو أكثر.</a:t>
            </a:r>
          </a:p>
          <a:p>
            <a:r>
              <a:rPr lang="ar-EG" sz="1200" kern="1200" dirty="0" smtClean="0">
                <a:solidFill>
                  <a:schemeClr val="tx1"/>
                </a:solidFill>
                <a:latin typeface="+mn-lt"/>
                <a:ea typeface="+mn-ea"/>
                <a:cs typeface="+mn-cs"/>
              </a:rPr>
              <a:t>• لقاح </a:t>
            </a:r>
            <a:r>
              <a:rPr lang="ar-EG" sz="1200" dirty="0" err="1" smtClean="0"/>
              <a:t>كوميرناتي</a:t>
            </a:r>
            <a:r>
              <a:rPr lang="en-US" sz="1200" kern="1200" dirty="0" smtClean="0">
                <a:solidFill>
                  <a:schemeClr val="tx1"/>
                </a:solidFill>
                <a:latin typeface="+mn-lt"/>
                <a:ea typeface="+mn-ea"/>
                <a:cs typeface="+mn-cs"/>
              </a:rPr>
              <a:t> </a:t>
            </a:r>
            <a:r>
              <a:rPr lang="ar-EG" sz="1200" kern="1200" dirty="0" smtClean="0">
                <a:solidFill>
                  <a:schemeClr val="tx1"/>
                </a:solidFill>
                <a:latin typeface="+mn-lt"/>
                <a:ea typeface="+mn-ea"/>
                <a:cs typeface="+mn-cs"/>
              </a:rPr>
              <a:t>هو نفس لقاح </a:t>
            </a:r>
            <a:r>
              <a:rPr lang="ar-EG" sz="1200" kern="1200" dirty="0" err="1" smtClean="0">
                <a:solidFill>
                  <a:schemeClr val="tx1"/>
                </a:solidFill>
                <a:latin typeface="+mn-lt"/>
                <a:ea typeface="+mn-ea"/>
                <a:cs typeface="+mn-cs"/>
              </a:rPr>
              <a:t>فايزر</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ar-EG" sz="1200" kern="1200" dirty="0" smtClean="0">
                <a:solidFill>
                  <a:schemeClr val="tx1"/>
                </a:solidFill>
                <a:latin typeface="+mn-lt"/>
                <a:ea typeface="+mn-ea"/>
                <a:cs typeface="+mn-cs"/>
              </a:rPr>
              <a:t>لا يزال لقاح </a:t>
            </a:r>
            <a:r>
              <a:rPr lang="ar-EG" sz="1200" kern="1200" dirty="0" err="1" smtClean="0">
                <a:solidFill>
                  <a:schemeClr val="tx1"/>
                </a:solidFill>
                <a:latin typeface="+mn-lt"/>
                <a:ea typeface="+mn-ea"/>
                <a:cs typeface="+mn-cs"/>
              </a:rPr>
              <a:t>فايزر</a:t>
            </a:r>
            <a:r>
              <a:rPr lang="en-US" sz="1200" kern="1200" dirty="0" smtClean="0">
                <a:solidFill>
                  <a:schemeClr val="tx1"/>
                </a:solidFill>
                <a:latin typeface="+mn-lt"/>
                <a:ea typeface="+mn-ea"/>
                <a:cs typeface="+mn-cs"/>
              </a:rPr>
              <a:t> </a:t>
            </a:r>
            <a:r>
              <a:rPr lang="ar-EG" sz="1200" kern="1200" dirty="0" smtClean="0">
                <a:solidFill>
                  <a:schemeClr val="tx1"/>
                </a:solidFill>
                <a:latin typeface="+mn-lt"/>
                <a:ea typeface="+mn-ea"/>
                <a:cs typeface="+mn-cs"/>
              </a:rPr>
              <a:t>متاحًا أيضًا بموجب تصريح الاستخدام الطارئ (</a:t>
            </a:r>
            <a:r>
              <a:rPr lang="en-US" sz="1200" kern="1200" dirty="0" smtClean="0">
                <a:solidFill>
                  <a:schemeClr val="tx1"/>
                </a:solidFill>
                <a:latin typeface="+mn-lt"/>
                <a:ea typeface="+mn-ea"/>
                <a:cs typeface="+mn-cs"/>
              </a:rPr>
              <a:t>EUA</a:t>
            </a:r>
            <a:r>
              <a:rPr lang="ar-EG"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r>
              <a:rPr lang="ar-EG" sz="1200" kern="1200" dirty="0" smtClean="0">
                <a:solidFill>
                  <a:schemeClr val="tx1"/>
                </a:solidFill>
                <a:latin typeface="+mn-lt"/>
                <a:ea typeface="+mn-ea"/>
                <a:cs typeface="+mn-cs"/>
              </a:rPr>
              <a:t>للأشخاص الذين تتراوح أعمارهم بين 5 و 15 عامًا وللجرعة الثالثة لبعض الأفراد الذين يعانون من نقص المناعة.</a:t>
            </a:r>
          </a:p>
          <a:p>
            <a:r>
              <a:rPr lang="ar-EG" sz="1200" kern="1200" dirty="0" smtClean="0">
                <a:solidFill>
                  <a:schemeClr val="tx1"/>
                </a:solidFill>
                <a:latin typeface="+mn-lt"/>
                <a:ea typeface="+mn-ea"/>
                <a:cs typeface="+mn-cs"/>
              </a:rPr>
              <a:t>• مقارنةً بتصريح </a:t>
            </a:r>
            <a:r>
              <a:rPr lang="ar-EG" sz="1200" dirty="0" smtClean="0"/>
              <a:t>الاستخدام الطارئ (</a:t>
            </a:r>
            <a:r>
              <a:rPr lang="en-US" sz="1200" dirty="0" smtClean="0"/>
              <a:t>EUA</a:t>
            </a:r>
            <a:r>
              <a:rPr lang="ar-EG" sz="1200" dirty="0" smtClean="0"/>
              <a:t>)</a:t>
            </a:r>
            <a:r>
              <a:rPr lang="en-US" sz="1200" dirty="0" smtClean="0"/>
              <a:t> </a:t>
            </a:r>
            <a:r>
              <a:rPr lang="en-US" sz="1200" kern="1200" dirty="0" smtClean="0">
                <a:solidFill>
                  <a:schemeClr val="tx1"/>
                </a:solidFill>
                <a:latin typeface="+mn-lt"/>
                <a:ea typeface="+mn-ea"/>
                <a:cs typeface="+mn-cs"/>
              </a:rPr>
              <a:t>، </a:t>
            </a:r>
            <a:r>
              <a:rPr lang="ar-EG" sz="1200" kern="1200" dirty="0" smtClean="0">
                <a:solidFill>
                  <a:schemeClr val="tx1"/>
                </a:solidFill>
                <a:latin typeface="+mn-lt"/>
                <a:ea typeface="+mn-ea"/>
                <a:cs typeface="+mn-cs"/>
              </a:rPr>
              <a:t>تتطلب موافقة إدارة الأغذية والعقاقير</a:t>
            </a:r>
            <a:r>
              <a:rPr lang="en-US" sz="1200" kern="1200" dirty="0" smtClean="0">
                <a:solidFill>
                  <a:schemeClr val="tx1"/>
                </a:solidFill>
                <a:latin typeface="+mn-lt"/>
                <a:ea typeface="+mn-ea"/>
                <a:cs typeface="+mn-cs"/>
              </a:rPr>
              <a:t> </a:t>
            </a:r>
            <a:r>
              <a:rPr lang="ar-EG" sz="1200" kern="1200" dirty="0" smtClean="0">
                <a:solidFill>
                  <a:schemeClr val="tx1"/>
                </a:solidFill>
                <a:latin typeface="+mn-lt"/>
                <a:ea typeface="+mn-ea"/>
                <a:cs typeface="+mn-cs"/>
              </a:rPr>
              <a:t>للقاحات مزيدًا من البيانات حول السلامة والتصنيع والفعالية على مدى فترات زمنية أطول وتتضمن بيانات من العالم الحقيقي.</a:t>
            </a:r>
          </a:p>
          <a:p>
            <a:r>
              <a:rPr lang="ar-EG" sz="1200" kern="1200" dirty="0" smtClean="0">
                <a:solidFill>
                  <a:schemeClr val="tx1"/>
                </a:solidFill>
                <a:latin typeface="+mn-lt"/>
                <a:ea typeface="+mn-ea"/>
                <a:cs typeface="+mn-cs"/>
              </a:rPr>
              <a:t>• تعني الموافقة الكاملة من إدارة الغذاء والدواء الأمريكية أن لقاح </a:t>
            </a:r>
            <a:r>
              <a:rPr lang="ar-EG" sz="1200" kern="1200" dirty="0" err="1" smtClean="0">
                <a:solidFill>
                  <a:schemeClr val="tx1"/>
                </a:solidFill>
                <a:latin typeface="+mn-lt"/>
                <a:ea typeface="+mn-ea"/>
                <a:cs typeface="+mn-cs"/>
              </a:rPr>
              <a:t>كوميرناتي</a:t>
            </a:r>
            <a:r>
              <a:rPr lang="ar-EG" sz="1200" kern="1200" dirty="0" smtClean="0">
                <a:solidFill>
                  <a:schemeClr val="tx1"/>
                </a:solidFill>
                <a:latin typeface="+mn-lt"/>
                <a:ea typeface="+mn-ea"/>
                <a:cs typeface="+mn-cs"/>
              </a:rPr>
              <a:t> يتمتع الآن بنفس مستوى الموافقة على اللقاحات الأخرى المُستخدمة بشكل روتيني في الولايات المتحدة، مثل لقاحات التهاب الكبد والحصبة والجدري وشلل الأطفال.</a:t>
            </a:r>
          </a:p>
          <a:p>
            <a:r>
              <a:rPr lang="ar-EG" sz="1200" kern="1200" dirty="0" smtClean="0">
                <a:solidFill>
                  <a:schemeClr val="tx1"/>
                </a:solidFill>
                <a:latin typeface="+mn-lt"/>
                <a:ea typeface="+mn-ea"/>
                <a:cs typeface="+mn-cs"/>
              </a:rPr>
              <a:t>• كان لقاح </a:t>
            </a:r>
            <a:r>
              <a:rPr lang="ar-EG" sz="1200" kern="1200" dirty="0" err="1" smtClean="0">
                <a:solidFill>
                  <a:schemeClr val="tx1"/>
                </a:solidFill>
                <a:latin typeface="+mn-lt"/>
                <a:ea typeface="+mn-ea"/>
                <a:cs typeface="+mn-cs"/>
              </a:rPr>
              <a:t>فايزر</a:t>
            </a:r>
            <a:r>
              <a:rPr lang="ar-EG" sz="1200" kern="1200" dirty="0" smtClean="0">
                <a:solidFill>
                  <a:schemeClr val="tx1"/>
                </a:solidFill>
                <a:latin typeface="+mn-lt"/>
                <a:ea typeface="+mn-ea"/>
                <a:cs typeface="+mn-cs"/>
              </a:rPr>
              <a:t> كوفيد-19</a:t>
            </a:r>
            <a:r>
              <a:rPr lang="en-US" sz="1200" kern="1200" dirty="0" smtClean="0">
                <a:solidFill>
                  <a:schemeClr val="tx1"/>
                </a:solidFill>
                <a:latin typeface="+mn-lt"/>
                <a:ea typeface="+mn-ea"/>
                <a:cs typeface="+mn-cs"/>
              </a:rPr>
              <a:t> </a:t>
            </a:r>
            <a:r>
              <a:rPr lang="ar-EG" sz="1200" kern="1200" dirty="0" smtClean="0">
                <a:solidFill>
                  <a:schemeClr val="tx1"/>
                </a:solidFill>
                <a:latin typeface="+mn-lt"/>
                <a:ea typeface="+mn-ea"/>
                <a:cs typeface="+mn-cs"/>
              </a:rPr>
              <a:t>أول لقاح يحصل على تصريح طارئ، لأنه أول لقاح لديه بيانات كافية للحصول على الموافقة الكاملة. لا يعني ذلك أي شيء عن سلامة وفعالية لقاح </a:t>
            </a:r>
            <a:r>
              <a:rPr lang="ar-EG" sz="1200" kern="1200" dirty="0" err="1" smtClean="0">
                <a:solidFill>
                  <a:schemeClr val="tx1"/>
                </a:solidFill>
                <a:latin typeface="+mn-lt"/>
                <a:ea typeface="+mn-ea"/>
                <a:cs typeface="+mn-cs"/>
              </a:rPr>
              <a:t>موديرنا</a:t>
            </a:r>
            <a:r>
              <a:rPr lang="ar-EG" sz="1200" kern="1200" dirty="0" smtClean="0">
                <a:solidFill>
                  <a:schemeClr val="tx1"/>
                </a:solidFill>
                <a:latin typeface="+mn-lt"/>
                <a:ea typeface="+mn-ea"/>
                <a:cs typeface="+mn-cs"/>
              </a:rPr>
              <a:t> أو جونسون </a:t>
            </a:r>
            <a:r>
              <a:rPr lang="ar-EG" sz="1200" kern="1200" dirty="0" err="1" smtClean="0">
                <a:solidFill>
                  <a:schemeClr val="tx1"/>
                </a:solidFill>
                <a:latin typeface="+mn-lt"/>
                <a:ea typeface="+mn-ea"/>
                <a:cs typeface="+mn-cs"/>
              </a:rPr>
              <a:t>آند</a:t>
            </a:r>
            <a:r>
              <a:rPr lang="ar-EG" sz="1200" kern="1200" dirty="0" smtClean="0">
                <a:solidFill>
                  <a:schemeClr val="tx1"/>
                </a:solidFill>
                <a:latin typeface="+mn-lt"/>
                <a:ea typeface="+mn-ea"/>
                <a:cs typeface="+mn-cs"/>
              </a:rPr>
              <a:t> جونسون.</a:t>
            </a:r>
          </a:p>
          <a:p>
            <a:endParaRPr lang="pt-BR" dirty="0" smtClean="0"/>
          </a:p>
          <a:p>
            <a:r>
              <a:rPr lang="ar-DZ" b="1" dirty="0" smtClean="0"/>
              <a:t>ما هو تصريح الاستخدام الطارئ (</a:t>
            </a:r>
            <a:r>
              <a:rPr lang="en-US" b="1" dirty="0" smtClean="0"/>
              <a:t>EUA</a:t>
            </a:r>
            <a:r>
              <a:rPr lang="ar-EG" b="1" dirty="0" smtClean="0"/>
              <a:t>)</a:t>
            </a:r>
            <a:r>
              <a:rPr lang="ar-DZ" b="1" dirty="0" smtClean="0"/>
              <a:t>؟</a:t>
            </a:r>
            <a:r>
              <a:rPr lang="en-US" b="1" dirty="0" smtClean="0"/>
              <a:t> </a:t>
            </a:r>
          </a:p>
          <a:p>
            <a:r>
              <a:rPr lang="ar-DZ" dirty="0" smtClean="0"/>
              <a:t>قامت إدارة الغذاء والدواء الأمريكية (</a:t>
            </a:r>
            <a:r>
              <a:rPr lang="en-US" dirty="0" smtClean="0"/>
              <a:t>FDA</a:t>
            </a:r>
            <a:r>
              <a:rPr lang="ar-DZ" dirty="0" smtClean="0"/>
              <a:t>) بإتاحة لقاح</a:t>
            </a:r>
            <a:r>
              <a:rPr lang="ar-EG" dirty="0" smtClean="0"/>
              <a:t>ات</a:t>
            </a:r>
            <a:r>
              <a:rPr lang="ar-DZ" dirty="0" smtClean="0"/>
              <a:t> </a:t>
            </a:r>
            <a:r>
              <a:rPr lang="ar-DZ" dirty="0" err="1" smtClean="0"/>
              <a:t>فايزر</a:t>
            </a:r>
            <a:r>
              <a:rPr lang="ar-DZ" dirty="0" smtClean="0"/>
              <a:t> (</a:t>
            </a:r>
            <a:r>
              <a:rPr lang="en-US" dirty="0" smtClean="0"/>
              <a:t>Pfizer</a:t>
            </a:r>
            <a:r>
              <a:rPr lang="ar-DZ" dirty="0" smtClean="0"/>
              <a:t>) </a:t>
            </a:r>
            <a:r>
              <a:rPr lang="ar-DZ" dirty="0" err="1" smtClean="0"/>
              <a:t>وموديرنا</a:t>
            </a:r>
            <a:r>
              <a:rPr lang="ar-DZ" dirty="0" smtClean="0"/>
              <a:t> (</a:t>
            </a:r>
            <a:r>
              <a:rPr lang="en-US" dirty="0" err="1" smtClean="0"/>
              <a:t>Moderna</a:t>
            </a:r>
            <a:r>
              <a:rPr lang="ar-DZ" dirty="0" smtClean="0"/>
              <a:t>) </a:t>
            </a:r>
            <a:r>
              <a:rPr lang="ar-EG" sz="1200" dirty="0" smtClean="0">
                <a:latin typeface="Arial" panose="020B0604020202020204" pitchFamily="34" charset="0"/>
                <a:cs typeface="+mn-cs"/>
              </a:rPr>
              <a:t>وجانسن (</a:t>
            </a:r>
            <a:r>
              <a:rPr lang="en-US" sz="1200" dirty="0" smtClean="0">
                <a:latin typeface="Arial" panose="020B0604020202020204" pitchFamily="34" charset="0"/>
                <a:cs typeface="Arial" panose="020B0604020202020204" pitchFamily="34" charset="0"/>
              </a:rPr>
              <a:t>Janssen</a:t>
            </a:r>
            <a:r>
              <a:rPr lang="ar-EG" sz="1200" dirty="0" smtClean="0">
                <a:latin typeface="Arial" panose="020B0604020202020204" pitchFamily="34" charset="0"/>
                <a:cs typeface="+mn-cs"/>
              </a:rPr>
              <a:t>) من إنتاج جونسون </a:t>
            </a:r>
            <a:r>
              <a:rPr lang="ar-EG" sz="1200" dirty="0" err="1" smtClean="0">
                <a:latin typeface="Arial" panose="020B0604020202020204" pitchFamily="34" charset="0"/>
                <a:cs typeface="+mn-cs"/>
              </a:rPr>
              <a:t>آند</a:t>
            </a:r>
            <a:r>
              <a:rPr lang="ar-EG" sz="1200" dirty="0" smtClean="0">
                <a:latin typeface="Arial" panose="020B0604020202020204" pitchFamily="34" charset="0"/>
                <a:cs typeface="+mn-cs"/>
              </a:rPr>
              <a:t> جونسون (</a:t>
            </a:r>
            <a:r>
              <a:rPr lang="en-US" sz="1200" dirty="0" smtClean="0">
                <a:latin typeface="Arial" panose="020B0604020202020204" pitchFamily="34" charset="0"/>
                <a:cs typeface="Arial" panose="020B0604020202020204" pitchFamily="34" charset="0"/>
              </a:rPr>
              <a:t>Johnson &amp; Johnson</a:t>
            </a:r>
            <a:r>
              <a:rPr lang="ar-EG" sz="1200" dirty="0" smtClean="0">
                <a:latin typeface="Arial" panose="020B0604020202020204" pitchFamily="34" charset="0"/>
                <a:cs typeface="+mn-cs"/>
              </a:rPr>
              <a:t>) </a:t>
            </a:r>
            <a:r>
              <a:rPr lang="ar-DZ" dirty="0" smtClean="0"/>
              <a:t>ضد مرض (</a:t>
            </a:r>
            <a:r>
              <a:rPr lang="en-US" dirty="0" smtClean="0"/>
              <a:t>COVID-19</a:t>
            </a:r>
            <a:r>
              <a:rPr lang="ar-DZ" dirty="0" smtClean="0"/>
              <a:t>) باستخدام آلية تسمى تصريح الاستخدام الطارئ (</a:t>
            </a:r>
            <a:r>
              <a:rPr lang="en-US" dirty="0" smtClean="0"/>
              <a:t>EUA</a:t>
            </a:r>
            <a:r>
              <a:rPr lang="ar-DZ" dirty="0" smtClean="0"/>
              <a:t>).</a:t>
            </a:r>
            <a:r>
              <a:rPr lang="en-US" dirty="0" smtClean="0"/>
              <a:t> </a:t>
            </a:r>
            <a:r>
              <a:rPr lang="ar-DZ" dirty="0" smtClean="0"/>
              <a:t>يتم دعم تصريح الاستخدام الطارئ (</a:t>
            </a:r>
            <a:r>
              <a:rPr lang="en-US" dirty="0" smtClean="0"/>
              <a:t>EUA</a:t>
            </a:r>
            <a:r>
              <a:rPr lang="ar-DZ" dirty="0" smtClean="0"/>
              <a:t>) من قبل إعلان وزير الصحة والخدمات الإنسانية (</a:t>
            </a:r>
            <a:r>
              <a:rPr lang="en-US" dirty="0" smtClean="0"/>
              <a:t>HHS</a:t>
            </a:r>
            <a:r>
              <a:rPr lang="ar-DZ" dirty="0" smtClean="0"/>
              <a:t>) أن هناك موقف يمكنه تبرير الاستخدام الطارئ للعقاقير الصيدلانية أثناء جائحة (</a:t>
            </a:r>
            <a:r>
              <a:rPr lang="en-US" dirty="0" smtClean="0"/>
              <a:t>COVID-19</a:t>
            </a:r>
            <a:r>
              <a:rPr lang="ar-DZ" dirty="0" smtClean="0"/>
              <a:t>).</a:t>
            </a:r>
          </a:p>
          <a:p>
            <a:endParaRPr lang="en-US" dirty="0" smtClean="0"/>
          </a:p>
          <a:p>
            <a:r>
              <a:rPr lang="ar-DZ" dirty="0" smtClean="0"/>
              <a:t>قد تصدر إدارة الغذاء والدواء الأمريكية (</a:t>
            </a:r>
            <a:r>
              <a:rPr lang="en-US" dirty="0" smtClean="0"/>
              <a:t>FDA</a:t>
            </a:r>
            <a:r>
              <a:rPr lang="ar-DZ" dirty="0" smtClean="0"/>
              <a:t>) تصريحاً للاستخدام الطارئ (</a:t>
            </a:r>
            <a:r>
              <a:rPr lang="en-US" dirty="0" smtClean="0"/>
              <a:t>EUA</a:t>
            </a:r>
            <a:r>
              <a:rPr lang="ar-DZ" dirty="0" smtClean="0"/>
              <a:t>) عند استيفاء معايير معينة، والتي تتضمن عدم وجود بدائل مناسبة ومعتمدة ومتاحة.</a:t>
            </a:r>
            <a:r>
              <a:rPr lang="en-US" dirty="0" smtClean="0"/>
              <a:t> </a:t>
            </a:r>
            <a:r>
              <a:rPr lang="ar-DZ" dirty="0" smtClean="0"/>
              <a:t>يعتمد قرار إدارة الغذاء والدواء الأمريكية (</a:t>
            </a:r>
            <a:r>
              <a:rPr lang="en-US" dirty="0" smtClean="0"/>
              <a:t>FDA</a:t>
            </a:r>
            <a:r>
              <a:rPr lang="ar-DZ" dirty="0" smtClean="0"/>
              <a:t>) أيضاً على مجمل الأدلة العلمية المتاحة التي توضح أن المنتج قد يكون فعالاً في الوقاية من مرض (</a:t>
            </a:r>
            <a:r>
              <a:rPr lang="en-US" dirty="0" smtClean="0"/>
              <a:t>COVID-19</a:t>
            </a:r>
            <a:r>
              <a:rPr lang="ar-DZ" dirty="0" smtClean="0"/>
              <a:t>) أثناء الجائحة وأن الفوائد المعروفة والمحتملة للمنتج تفوق المخاطر.</a:t>
            </a:r>
            <a:r>
              <a:rPr lang="en-US" dirty="0" smtClean="0"/>
              <a:t> </a:t>
            </a:r>
            <a:r>
              <a:rPr lang="ar-DZ" dirty="0" smtClean="0"/>
              <a:t>يجب استيفاء كل هذه المعايير للسماح باستخدام المنتج أثناء جائحة  (</a:t>
            </a:r>
            <a:r>
              <a:rPr lang="en-US" dirty="0" smtClean="0"/>
              <a:t>COVID-19</a:t>
            </a:r>
            <a:r>
              <a:rPr lang="ar-DZ" dirty="0" smtClean="0"/>
              <a:t>).</a:t>
            </a:r>
            <a:r>
              <a:rPr lang="en-US" dirty="0" smtClean="0"/>
              <a:t> </a:t>
            </a: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6384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sz="1200" b="0" i="0" dirty="0">
                <a:solidFill>
                  <a:schemeClr val="tx1"/>
                </a:solidFill>
                <a:latin typeface="+mn-lt"/>
                <a:ea typeface="+mn-ea"/>
                <a:cs typeface="+mn-cs"/>
              </a:rPr>
              <a:t>نحن نتفهم أهمية أن نكون منفتحين وصادقين بشأن سلامة اللقاح وتطويره - خاصة بالنسبة للمجتمعات التي عانت من عواقب سوء المعاملة الطبية.</a:t>
            </a:r>
            <a:r>
              <a:rPr lang="en-US" sz="1200" b="0" i="0" dirty="0">
                <a:solidFill>
                  <a:schemeClr val="tx1"/>
                </a:solidFill>
                <a:latin typeface="+mn-lt"/>
                <a:ea typeface="+mn-ea"/>
                <a:cs typeface="+mn-cs"/>
              </a:rPr>
              <a:t> </a:t>
            </a:r>
          </a:p>
          <a:p>
            <a:endParaRPr lang="en-US" sz="1200" b="0" i="0" kern="1200" dirty="0">
              <a:solidFill>
                <a:schemeClr val="tx1"/>
              </a:solidFill>
              <a:effectLst/>
              <a:latin typeface="+mn-lt"/>
              <a:ea typeface="+mn-ea"/>
              <a:cs typeface="+mn-cs"/>
            </a:endParaRPr>
          </a:p>
          <a:p>
            <a:r>
              <a:rPr lang="ar-DZ" sz="1200" dirty="0">
                <a:latin typeface="Calibri" panose="020F0502020204030204" pitchFamily="34" charset="0"/>
                <a:cs typeface="Calibri" panose="020F0502020204030204" pitchFamily="34" charset="0"/>
              </a:rPr>
              <a:t>من المهم أن تعرف أن اللقاحات تخضع لاختبارات أكثر من أي مستحضرات صيدلانية أخرى.  قبل إتاحة أي لقاح، يجب أن يخضع لتطوير واختبار صارمين.</a:t>
            </a:r>
            <a:r>
              <a:rPr lang="en-US" sz="1200" dirty="0">
                <a:latin typeface="Calibri" panose="020F0502020204030204" pitchFamily="34" charset="0"/>
                <a:cs typeface="Calibri" panose="020F0502020204030204" pitchFamily="34" charset="0"/>
              </a:rPr>
              <a:t> </a:t>
            </a:r>
            <a:r>
              <a:rPr lang="ar-DZ" sz="1200" dirty="0">
                <a:latin typeface="Calibri" panose="020F0502020204030204" pitchFamily="34" charset="0"/>
                <a:cs typeface="Calibri" panose="020F0502020204030204" pitchFamily="34" charset="0"/>
              </a:rPr>
              <a:t>التصنيع أمر بالغ الأهمية — يجب أن تكون كل جرعة عالية الجودة باستمرار.</a:t>
            </a:r>
            <a:r>
              <a:rPr lang="en-US" sz="1200" dirty="0">
                <a:latin typeface="Calibri" panose="020F0502020204030204" pitchFamily="34" charset="0"/>
                <a:cs typeface="Calibri" panose="020F0502020204030204" pitchFamily="34" charset="0"/>
              </a:rPr>
              <a:t> </a:t>
            </a:r>
            <a:r>
              <a:rPr lang="ar-DZ" sz="1200" dirty="0">
                <a:latin typeface="Calibri" panose="020F0502020204030204" pitchFamily="34" charset="0"/>
                <a:cs typeface="Calibri" panose="020F0502020204030204" pitchFamily="34" charset="0"/>
              </a:rPr>
              <a:t>علاوة على ذلك، يتم إجراء </a:t>
            </a:r>
            <a:r>
              <a:rPr lang="ar-DZ" sz="1200" u="sng" dirty="0">
                <a:latin typeface="Calibri" panose="020F0502020204030204" pitchFamily="34" charset="0"/>
                <a:cs typeface="Calibri" panose="020F0502020204030204" pitchFamily="34" charset="0"/>
                <a:hlinkClick r:id="rId3"/>
              </a:rPr>
              <a:t>اختبارات مكثفة في التجارب السريرية</a:t>
            </a:r>
            <a:r>
              <a:rPr lang="ar-DZ" sz="1200" dirty="0">
                <a:latin typeface="Calibri" panose="020F0502020204030204" pitchFamily="34" charset="0"/>
                <a:cs typeface="Calibri" panose="020F0502020204030204" pitchFamily="34" charset="0"/>
              </a:rPr>
              <a:t> لإثبات السلامة.   </a:t>
            </a:r>
          </a:p>
          <a:p>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DZ" sz="1200" dirty="0">
                <a:latin typeface="Calibri" panose="020F0502020204030204" pitchFamily="34" charset="0"/>
                <a:cs typeface="Calibri" panose="020F0502020204030204" pitchFamily="34" charset="0"/>
              </a:rPr>
              <a:t>المصدر:  </a:t>
            </a:r>
            <a:r>
              <a:rPr lang="en-US" sz="1200" dirty="0">
                <a:latin typeface="Calibri" panose="020F0502020204030204" pitchFamily="34" charset="0"/>
                <a:cs typeface="Calibri" panose="020F0502020204030204" pitchFamily="34" charset="0"/>
              </a:rPr>
              <a:t>https://www.cdc.gov/coronavirus/2019-ncov/vaccines/safety.html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73161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sz="1200" b="0" i="0" dirty="0">
                <a:solidFill>
                  <a:schemeClr val="tx1"/>
                </a:solidFill>
                <a:latin typeface="+mn-lt"/>
                <a:ea typeface="+mn-ea"/>
                <a:cs typeface="+mn-cs"/>
              </a:rPr>
              <a:t>نحن نتفهم أهمية أن نكون منفتحين وصادقين بشأن سلامة اللقاح وتطويره - خاصة بالنسبة للمجتمعات التي عانت من عواقب سوء المعاملة الطبية.</a:t>
            </a:r>
            <a:r>
              <a:rPr lang="en-US" sz="1200" b="0" i="0" dirty="0">
                <a:solidFill>
                  <a:schemeClr val="tx1"/>
                </a:solidFill>
                <a:latin typeface="+mn-lt"/>
                <a:ea typeface="+mn-ea"/>
                <a:cs typeface="+mn-cs"/>
              </a:rPr>
              <a:t> </a:t>
            </a:r>
          </a:p>
          <a:p>
            <a:endParaRPr lang="en-US" sz="1200" b="0" i="0" kern="1200" dirty="0">
              <a:solidFill>
                <a:schemeClr val="tx1"/>
              </a:solidFill>
              <a:effectLst/>
              <a:latin typeface="+mn-lt"/>
              <a:ea typeface="+mn-ea"/>
              <a:cs typeface="+mn-cs"/>
            </a:endParaRPr>
          </a:p>
          <a:p>
            <a:r>
              <a:rPr lang="ar-DZ" sz="1200" dirty="0">
                <a:latin typeface="Calibri" panose="020F0502020204030204" pitchFamily="34" charset="0"/>
                <a:cs typeface="Calibri" panose="020F0502020204030204" pitchFamily="34" charset="0"/>
              </a:rPr>
              <a:t>من المهم أن تعرف أن اللقاحات تخضع لاختبارات أكثر من أي مستحضرات صيدلانية أخرى.  قبل إتاحة أي لقاح، يجب أن يخضع لتطوير واختبار صارمين.</a:t>
            </a:r>
            <a:r>
              <a:rPr lang="en-US" sz="1200" dirty="0">
                <a:latin typeface="Calibri" panose="020F0502020204030204" pitchFamily="34" charset="0"/>
                <a:cs typeface="Calibri" panose="020F0502020204030204" pitchFamily="34" charset="0"/>
              </a:rPr>
              <a:t> </a:t>
            </a:r>
            <a:r>
              <a:rPr lang="ar-DZ" sz="1200" dirty="0">
                <a:latin typeface="Calibri" panose="020F0502020204030204" pitchFamily="34" charset="0"/>
                <a:cs typeface="Calibri" panose="020F0502020204030204" pitchFamily="34" charset="0"/>
              </a:rPr>
              <a:t>التصنيع أمر بالغ الأهمية — يجب أن تكون كل جرعة عالية الجودة باستمرار.</a:t>
            </a:r>
            <a:r>
              <a:rPr lang="en-US" sz="1200" dirty="0">
                <a:latin typeface="Calibri" panose="020F0502020204030204" pitchFamily="34" charset="0"/>
                <a:cs typeface="Calibri" panose="020F0502020204030204" pitchFamily="34" charset="0"/>
              </a:rPr>
              <a:t> </a:t>
            </a:r>
            <a:r>
              <a:rPr lang="ar-DZ" sz="1200" dirty="0">
                <a:latin typeface="Calibri" panose="020F0502020204030204" pitchFamily="34" charset="0"/>
                <a:cs typeface="Calibri" panose="020F0502020204030204" pitchFamily="34" charset="0"/>
              </a:rPr>
              <a:t>علاوة على ذلك، يتم إجراء </a:t>
            </a:r>
            <a:r>
              <a:rPr lang="ar-DZ" sz="1200" u="sng" dirty="0">
                <a:latin typeface="Calibri" panose="020F0502020204030204" pitchFamily="34" charset="0"/>
                <a:cs typeface="Calibri" panose="020F0502020204030204" pitchFamily="34" charset="0"/>
                <a:hlinkClick r:id="rId3"/>
              </a:rPr>
              <a:t>اختبارات مكثفة في التجارب السريرية</a:t>
            </a:r>
            <a:r>
              <a:rPr lang="ar-DZ" sz="1200" dirty="0">
                <a:latin typeface="Calibri" panose="020F0502020204030204" pitchFamily="34" charset="0"/>
                <a:cs typeface="Calibri" panose="020F0502020204030204" pitchFamily="34" charset="0"/>
              </a:rPr>
              <a:t> لإثبات السلامة.   </a:t>
            </a:r>
          </a:p>
          <a:p>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DZ" sz="1200" dirty="0">
                <a:latin typeface="Calibri" panose="020F0502020204030204" pitchFamily="34" charset="0"/>
                <a:cs typeface="Calibri" panose="020F0502020204030204" pitchFamily="34" charset="0"/>
              </a:rPr>
              <a:t>المصدر:  </a:t>
            </a:r>
            <a:r>
              <a:rPr lang="en-US" sz="1200" dirty="0">
                <a:latin typeface="Calibri" panose="020F0502020204030204" pitchFamily="34" charset="0"/>
                <a:cs typeface="Calibri" panose="020F0502020204030204" pitchFamily="34" charset="0"/>
              </a:rPr>
              <a:t>https://www.cdc.gov/coronavirus/2019-ncov/vaccines/safety.html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109837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1200" b="0" i="0" dirty="0">
                <a:solidFill>
                  <a:schemeClr val="tx1"/>
                </a:solidFill>
                <a:latin typeface="+mn-lt"/>
                <a:ea typeface="+mn-ea"/>
                <a:cs typeface="+mn-cs"/>
              </a:rPr>
              <a:t>تم تطوير لقاح مرض (</a:t>
            </a:r>
            <a:r>
              <a:rPr lang="en-US" sz="1200" b="0" i="0" dirty="0">
                <a:solidFill>
                  <a:schemeClr val="tx1"/>
                </a:solidFill>
                <a:latin typeface="+mn-lt"/>
                <a:ea typeface="+mn-ea"/>
                <a:cs typeface="+mn-cs"/>
              </a:rPr>
              <a:t>COVID-19</a:t>
            </a:r>
            <a:r>
              <a:rPr lang="ar-DZ" sz="1200" b="0" i="0" dirty="0">
                <a:solidFill>
                  <a:schemeClr val="tx1"/>
                </a:solidFill>
                <a:latin typeface="+mn-lt"/>
                <a:ea typeface="+mn-ea"/>
                <a:cs typeface="+mn-cs"/>
              </a:rPr>
              <a:t>) بسرعة ولكن تم اتباع جميع خطوات السلامة نفسها التي يستخدم لجميع اللقاحات مع هذا اللقاح. </a:t>
            </a:r>
          </a:p>
          <a:p>
            <a:r>
              <a:rPr lang="ar-DZ" sz="1200" b="0" i="0" dirty="0">
                <a:solidFill>
                  <a:schemeClr val="tx1"/>
                </a:solidFill>
                <a:latin typeface="+mn-lt"/>
                <a:ea typeface="+mn-ea"/>
                <a:cs typeface="+mn-cs"/>
              </a:rPr>
              <a:t>تحركت شركات اللقاحات بسرعة بسبب</a:t>
            </a:r>
            <a:r>
              <a:rPr lang="ar-DZ" sz="1200" dirty="0">
                <a:latin typeface="Calibri" panose="020F0502020204030204" pitchFamily="34" charset="0"/>
                <a:ea typeface="+mn-ea"/>
                <a:cs typeface="Calibri" panose="020F0502020204030204" pitchFamily="34" charset="0"/>
              </a:rPr>
              <a:t>:</a:t>
            </a:r>
          </a:p>
          <a:p>
            <a:r>
              <a:rPr lang="ar-DZ" sz="1200" b="1" i="1" dirty="0">
                <a:latin typeface="Calibri" panose="020F0502020204030204" pitchFamily="34" charset="0"/>
                <a:cs typeface="Calibri" panose="020F0502020204030204" pitchFamily="34" charset="0"/>
              </a:rPr>
              <a:t> </a:t>
            </a:r>
          </a:p>
          <a:p>
            <a:pPr marL="457200" lvl="0" indent="-457200">
              <a:buFont typeface="+mj-lt"/>
              <a:buAutoNum type="arabicPeriod"/>
            </a:pPr>
            <a:r>
              <a:rPr lang="ar-DZ" sz="1200" b="1" i="0" dirty="0">
                <a:latin typeface="Calibri" panose="020F0502020204030204" pitchFamily="34" charset="0"/>
                <a:cs typeface="Calibri" panose="020F0502020204030204" pitchFamily="34" charset="0"/>
              </a:rPr>
              <a:t>لدينا بالفعل معلومات مفيدة:</a:t>
            </a:r>
            <a:r>
              <a:rPr lang="en-US" sz="1200" b="1" i="0" dirty="0">
                <a:latin typeface="Calibri" panose="020F0502020204030204" pitchFamily="34" charset="0"/>
                <a:cs typeface="Calibri" panose="020F0502020204030204" pitchFamily="34" charset="0"/>
              </a:rPr>
              <a:t> </a:t>
            </a:r>
            <a:r>
              <a:rPr lang="ar-DZ" sz="1200" i="0" dirty="0">
                <a:latin typeface="Calibri" panose="020F0502020204030204" pitchFamily="34" charset="0"/>
                <a:cs typeface="Calibri" panose="020F0502020204030204" pitchFamily="34" charset="0"/>
              </a:rPr>
              <a:t>يعد فيروس مرض (</a:t>
            </a:r>
            <a:r>
              <a:rPr lang="en-US" sz="1200" i="0" dirty="0">
                <a:latin typeface="Calibri" panose="020F0502020204030204" pitchFamily="34" charset="0"/>
                <a:cs typeface="Calibri" panose="020F0502020204030204" pitchFamily="34" charset="0"/>
              </a:rPr>
              <a:t>COVID-19</a:t>
            </a:r>
            <a:r>
              <a:rPr lang="ar-DZ" sz="1200" i="0" dirty="0">
                <a:latin typeface="Calibri" panose="020F0502020204030204" pitchFamily="34" charset="0"/>
                <a:cs typeface="Calibri" panose="020F0502020204030204" pitchFamily="34" charset="0"/>
              </a:rPr>
              <a:t>) جزءاً من عائلة فيروسات كورونا التي تمت دراستها لفترة طويلة.</a:t>
            </a:r>
            <a:r>
              <a:rPr lang="en-US" sz="1200" i="0" dirty="0">
                <a:latin typeface="Calibri" panose="020F0502020204030204" pitchFamily="34" charset="0"/>
                <a:cs typeface="Calibri" panose="020F0502020204030204" pitchFamily="34" charset="0"/>
              </a:rPr>
              <a:t> </a:t>
            </a:r>
            <a:r>
              <a:rPr lang="ar-DZ" sz="1200" i="0" dirty="0">
                <a:latin typeface="Calibri" panose="020F0502020204030204" pitchFamily="34" charset="0"/>
                <a:cs typeface="Calibri" panose="020F0502020204030204" pitchFamily="34" charset="0"/>
              </a:rPr>
              <a:t>تعلّم الخبراء معلومات مهمة من فاشيات فيروس كورونا الأخرى التي ساعدتهم على تطوير لقاح مرض (</a:t>
            </a:r>
            <a:r>
              <a:rPr lang="en-US" sz="1200" i="0" dirty="0">
                <a:latin typeface="Calibri" panose="020F0502020204030204" pitchFamily="34" charset="0"/>
                <a:cs typeface="Calibri" panose="020F0502020204030204" pitchFamily="34" charset="0"/>
              </a:rPr>
              <a:t>COVID-19</a:t>
            </a:r>
            <a:r>
              <a:rPr lang="ar-EG" sz="1200" i="0" dirty="0">
                <a:latin typeface="Calibri" panose="020F0502020204030204" pitchFamily="34" charset="0"/>
                <a:cs typeface="Calibri" panose="020F0502020204030204" pitchFamily="34" charset="0"/>
              </a:rPr>
              <a:t>)</a:t>
            </a:r>
            <a:r>
              <a:rPr lang="ar-DZ" sz="1200" i="0" dirty="0">
                <a:latin typeface="Calibri" panose="020F0502020204030204" pitchFamily="34" charset="0"/>
                <a:cs typeface="Calibri" panose="020F0502020204030204" pitchFamily="34" charset="0"/>
              </a:rPr>
              <a:t>، لذلك لم نبدأ من الصفر.</a:t>
            </a:r>
            <a:r>
              <a:rPr lang="en-US" sz="1200" i="0" dirty="0">
                <a:latin typeface="Calibri" panose="020F0502020204030204" pitchFamily="34" charset="0"/>
                <a:cs typeface="Calibri" panose="020F0502020204030204" pitchFamily="34" charset="0"/>
              </a:rPr>
              <a:t> </a:t>
            </a:r>
          </a:p>
          <a:p>
            <a:pPr marL="457200" lvl="0" indent="-457200">
              <a:buFont typeface="+mj-lt"/>
              <a:buAutoNum type="arabicPeriod"/>
            </a:pPr>
            <a:endParaRPr lang="en-US" sz="1200" i="0" dirty="0">
              <a:latin typeface="Calibri" panose="020F0502020204030204" pitchFamily="34" charset="0"/>
              <a:cs typeface="Calibri" panose="020F0502020204030204" pitchFamily="34" charset="0"/>
            </a:endParaRPr>
          </a:p>
          <a:p>
            <a:pPr marL="457200" lvl="0" indent="-457200">
              <a:buFont typeface="+mj-lt"/>
              <a:buAutoNum type="arabicPeriod"/>
            </a:pPr>
            <a:r>
              <a:rPr lang="ar-DZ" sz="1200" b="1" i="0" dirty="0">
                <a:latin typeface="Calibri" panose="020F0502020204030204" pitchFamily="34" charset="0"/>
                <a:cs typeface="Calibri" panose="020F0502020204030204" pitchFamily="34" charset="0"/>
              </a:rPr>
              <a:t>قامت الحكومات بتمويل أبحاث اللقاح:</a:t>
            </a:r>
            <a:r>
              <a:rPr lang="en-US" sz="1200" i="0" dirty="0">
                <a:latin typeface="Calibri" panose="020F0502020204030204" pitchFamily="34" charset="0"/>
                <a:cs typeface="Calibri" panose="020F0502020204030204" pitchFamily="34" charset="0"/>
              </a:rPr>
              <a:t> </a:t>
            </a:r>
            <a:r>
              <a:rPr lang="ar-DZ" sz="1200" i="0" dirty="0">
                <a:latin typeface="Calibri" panose="020F0502020204030204" pitchFamily="34" charset="0"/>
                <a:cs typeface="Calibri" panose="020F0502020204030204" pitchFamily="34" charset="0"/>
              </a:rPr>
              <a:t>استثمرت الولايات المتحدة وحكومات أخرى الكثير من الأموال لدعم شركات اللقاحات في عملها.</a:t>
            </a:r>
            <a:r>
              <a:rPr lang="en-US" sz="1200" i="0" dirty="0">
                <a:latin typeface="Calibri" panose="020F0502020204030204" pitchFamily="34" charset="0"/>
                <a:cs typeface="Calibri" panose="020F0502020204030204" pitchFamily="34" charset="0"/>
              </a:rPr>
              <a:t> </a:t>
            </a:r>
            <a:r>
              <a:rPr lang="ar-DZ" sz="1200" i="0" dirty="0">
                <a:latin typeface="Calibri" panose="020F0502020204030204" pitchFamily="34" charset="0"/>
                <a:cs typeface="Calibri" panose="020F0502020204030204" pitchFamily="34" charset="0"/>
              </a:rPr>
              <a:t>كما ساعد العمل مع البلدان الأخرى الباحثين على التحرك بسرعة.</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ar-DZ" sz="1200" b="1" i="0" dirty="0">
                <a:solidFill>
                  <a:schemeClr val="tx1"/>
                </a:solidFill>
                <a:latin typeface="+mn-lt"/>
                <a:ea typeface="+mn-ea"/>
                <a:cs typeface="+mn-cs"/>
              </a:rPr>
              <a:t>شارك عشرات الآلاف من الأشخاص في دراسات اللقاح</a:t>
            </a:r>
            <a:r>
              <a:rPr lang="ar-DZ" sz="1200" b="0" i="0" dirty="0">
                <a:solidFill>
                  <a:schemeClr val="tx1"/>
                </a:solidFill>
                <a:latin typeface="+mn-lt"/>
                <a:ea typeface="+mn-ea"/>
                <a:cs typeface="+mn-cs"/>
              </a:rPr>
              <a:t>: أجريت دراسات على اللقاح (تسمى التجارب السريرية) لإثبات أن اللقاح آمن وفعال. اشترك عشرات الآلاف من الأشخاص في الدراسات، لذلك لم تكن الشركات بحاجة إلى قضاء الكثير من الوقت في البحث عن متطوعين.</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ar-DZ" sz="1200" b="1" i="0" dirty="0">
                <a:solidFill>
                  <a:schemeClr val="tx1"/>
                </a:solidFill>
                <a:latin typeface="+mn-lt"/>
                <a:ea typeface="+mn-ea"/>
                <a:cs typeface="+mn-cs"/>
              </a:rPr>
              <a:t>تم التصنيع في نفس وقت دراسات السلامة</a:t>
            </a:r>
            <a:r>
              <a:rPr lang="ar-DZ" sz="1200" b="0" i="0" dirty="0">
                <a:solidFill>
                  <a:schemeClr val="tx1"/>
                </a:solidFill>
                <a:latin typeface="+mn-lt"/>
                <a:ea typeface="+mn-ea"/>
                <a:cs typeface="+mn-cs"/>
              </a:rPr>
              <a:t>: بدأت شركات اللقاح في صنع اللقاح في نفس الوقت الذي كانت تجري فيه الدراسات على أمل أن يثبت أنه آمن وفعال. هذا يعني أن اللقاحات كانت جاهزة للتوزيع بمجرد الموافقة عليها</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147987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1311375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3067660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 xmlns:a16="http://schemas.microsoft.com/office/drawing/2014/main"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6" name="Footer Placeholder 5">
            <a:extLst>
              <a:ext uri="{FF2B5EF4-FFF2-40B4-BE49-F238E27FC236}">
                <a16:creationId xmlns="" xmlns:a16="http://schemas.microsoft.com/office/drawing/2014/main"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8" name="Footer Placeholder 7">
            <a:extLst>
              <a:ext uri="{FF2B5EF4-FFF2-40B4-BE49-F238E27FC236}">
                <a16:creationId xmlns="" xmlns:a16="http://schemas.microsoft.com/office/drawing/2014/main"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4" name="Footer Placeholder 3">
            <a:extLst>
              <a:ext uri="{FF2B5EF4-FFF2-40B4-BE49-F238E27FC236}">
                <a16:creationId xmlns="" xmlns:a16="http://schemas.microsoft.com/office/drawing/2014/main"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3" name="Footer Placeholder 2">
            <a:extLst>
              <a:ext uri="{FF2B5EF4-FFF2-40B4-BE49-F238E27FC236}">
                <a16:creationId xmlns=""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6" name="Footer Placeholder 5">
            <a:extLst>
              <a:ext uri="{FF2B5EF4-FFF2-40B4-BE49-F238E27FC236}">
                <a16:creationId xmlns="" xmlns:a16="http://schemas.microsoft.com/office/drawing/2014/main"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6" name="Footer Placeholder 5">
            <a:extLst>
              <a:ext uri="{FF2B5EF4-FFF2-40B4-BE49-F238E27FC236}">
                <a16:creationId xmlns="" xmlns:a16="http://schemas.microsoft.com/office/drawing/2014/main"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87415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 xmlns:a16="http://schemas.microsoft.com/office/drawing/2014/main"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 xmlns:a16="http://schemas.microsoft.com/office/drawing/2014/main"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r">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0" y="5"/>
            <a:ext cx="12192000" cy="1640788"/>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0" y="497233"/>
            <a:ext cx="12192000" cy="707886"/>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12700">
                  <a:noFill/>
                  <a:prstDash val="solid"/>
                </a:ln>
                <a:solidFill>
                  <a:srgbClr val="FFFFFF"/>
                </a:solidFill>
                <a:effectLst/>
                <a:uLnTx/>
                <a:uFillTx/>
              </a:rPr>
              <a:t>  </a:t>
            </a:r>
            <a:r>
              <a:rPr kumimoji="0" lang="ar-EG" sz="4000" b="1" i="0" u="none" strike="noStrike" kern="0" cap="none" spc="0" normalizeH="0" baseline="0" noProof="0" dirty="0">
                <a:ln w="12700">
                  <a:noFill/>
                  <a:prstDash val="solid"/>
                </a:ln>
                <a:solidFill>
                  <a:srgbClr val="FFFFFF"/>
                </a:solidFill>
                <a:effectLst/>
                <a:uLnTx/>
                <a:uFillTx/>
              </a:rPr>
              <a:t>إدارة الصحة العامة بولاية ماساتشوستس</a:t>
            </a:r>
            <a:endParaRPr kumimoji="0" lang="en-US" sz="4000" b="1" i="0" u="none" strike="noStrike" kern="0" cap="none" spc="0" normalizeH="0" baseline="0" noProof="0" dirty="0">
              <a:ln w="12700">
                <a:noFill/>
                <a:prstDash val="solid"/>
              </a:ln>
              <a:solidFill>
                <a:srgbClr val="FFFFFF"/>
              </a:solidFill>
              <a:effectLst/>
              <a:uLnTx/>
              <a:uFillTx/>
            </a:endParaRPr>
          </a:p>
        </p:txBody>
      </p:sp>
      <p:pic>
        <p:nvPicPr>
          <p:cNvPr id="9" name="Picture 3">
            <a:extLst>
              <a:ext uri="{FF2B5EF4-FFF2-40B4-BE49-F238E27FC236}">
                <a16:creationId xmlns=""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98"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122"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 xmlns:a16="http://schemas.microsoft.com/office/drawing/2014/main"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 xmlns:a16="http://schemas.microsoft.com/office/drawing/2014/main"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46"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 xmlns:a16="http://schemas.microsoft.com/office/drawing/2014/main" id="{5306E269-83F5-4510-A180-109E926BB41B}"/>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 xmlns:a16="http://schemas.microsoft.com/office/drawing/2014/main"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 xmlns:a16="http://schemas.microsoft.com/office/drawing/2014/main"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 xmlns:a16="http://schemas.microsoft.com/office/drawing/2014/main"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 xmlns:a16="http://schemas.microsoft.com/office/drawing/2014/main"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 xmlns:a16="http://schemas.microsoft.com/office/drawing/2014/main"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 xmlns:a16="http://schemas.microsoft.com/office/drawing/2014/main"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 xmlns:a16="http://schemas.microsoft.com/office/drawing/2014/main"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70" name="think-cell Slide" r:id="rId10" imgW="592" imgH="591" progId="TCLayout.ActiveDocument.1">
                  <p:embed/>
                </p:oleObj>
              </mc:Choice>
              <mc:Fallback>
                <p:oleObj name="think-cell Slide" r:id="rId10" imgW="592" imgH="591" progId="TCLayout.ActiveDocument.1">
                  <p:embed/>
                  <p:pic>
                    <p:nvPicPr>
                      <p:cNvPr id="5" name="Object 2" hidden="1">
                        <a:extLst>
                          <a:ext uri="{FF2B5EF4-FFF2-40B4-BE49-F238E27FC236}">
                            <a16:creationId xmlns="" xmlns:a16="http://schemas.microsoft.com/office/drawing/2014/main" id="{B2D7514F-25FA-4E78-87EA-9310B631553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 xmlns:a16="http://schemas.microsoft.com/office/drawing/2014/main"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 xmlns:a16="http://schemas.microsoft.com/office/drawing/2014/main"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 xmlns:a16="http://schemas.microsoft.com/office/drawing/2014/main"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 xmlns:a16="http://schemas.microsoft.com/office/drawing/2014/main"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 xmlns:a16="http://schemas.microsoft.com/office/drawing/2014/main"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 xmlns:a16="http://schemas.microsoft.com/office/drawing/2014/main"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94" name="think-cell Slide" r:id="rId10" imgW="592" imgH="591" progId="TCLayout.ActiveDocument.1">
                  <p:embed/>
                </p:oleObj>
              </mc:Choice>
              <mc:Fallback>
                <p:oleObj name="think-cell Slide" r:id="rId10" imgW="592" imgH="591" progId="TCLayout.ActiveDocument.1">
                  <p:embed/>
                  <p:pic>
                    <p:nvPicPr>
                      <p:cNvPr id="4" name="Object 2" hidden="1">
                        <a:extLst>
                          <a:ext uri="{FF2B5EF4-FFF2-40B4-BE49-F238E27FC236}">
                            <a16:creationId xmlns="" xmlns:a16="http://schemas.microsoft.com/office/drawing/2014/main" id="{F2127110-9E20-4E63-ACC1-B73E30E4EFC4}"/>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 xmlns:a16="http://schemas.microsoft.com/office/drawing/2014/main"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 xmlns:a16="http://schemas.microsoft.com/office/drawing/2014/main"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 xmlns:a16="http://schemas.microsoft.com/office/drawing/2014/main"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 xmlns:a16="http://schemas.microsoft.com/office/drawing/2014/main"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 xmlns:a16="http://schemas.microsoft.com/office/drawing/2014/main"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218"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 xmlns:a16="http://schemas.microsoft.com/office/drawing/2014/main" id="{F6E78EB6-BD2E-4D6E-862A-ED6E403B39A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 xmlns:a16="http://schemas.microsoft.com/office/drawing/2014/main"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 xmlns:a16="http://schemas.microsoft.com/office/drawing/2014/main"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 xmlns:a16="http://schemas.microsoft.com/office/drawing/2014/main"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 xmlns:a16="http://schemas.microsoft.com/office/drawing/2014/main"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42"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 xmlns:a16="http://schemas.microsoft.com/office/drawing/2014/main" id="{522EA9AE-E627-47C3-91DC-8CA9CDA2B2CB}"/>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 xmlns:a16="http://schemas.microsoft.com/office/drawing/2014/main"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 xmlns:a16="http://schemas.microsoft.com/office/drawing/2014/main"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 xmlns:a16="http://schemas.microsoft.com/office/drawing/2014/main"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 xmlns:a16="http://schemas.microsoft.com/office/drawing/2014/main"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 xmlns:a16="http://schemas.microsoft.com/office/drawing/2014/main"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 xmlns:a16="http://schemas.microsoft.com/office/drawing/2014/main"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r">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 xmlns:a16="http://schemas.microsoft.com/office/drawing/2014/main"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 xmlns:a16="http://schemas.microsoft.com/office/drawing/2014/main"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66" name="think-cell Slide" r:id="rId12" imgW="413" imgH="416" progId="TCLayout.ActiveDocument.1">
                  <p:embed/>
                </p:oleObj>
              </mc:Choice>
              <mc:Fallback>
                <p:oleObj name="think-cell Slide" r:id="rId12" imgW="413" imgH="416" progId="TCLayout.ActiveDocument.1">
                  <p:embed/>
                  <p:pic>
                    <p:nvPicPr>
                      <p:cNvPr id="5" name="Object 2" hidden="1">
                        <a:extLst>
                          <a:ext uri="{FF2B5EF4-FFF2-40B4-BE49-F238E27FC236}">
                            <a16:creationId xmlns="" xmlns:a16="http://schemas.microsoft.com/office/drawing/2014/main" id="{F17934EB-F2F5-451C-8BFA-F1B57B7FE8F2}"/>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 xmlns:a16="http://schemas.microsoft.com/office/drawing/2014/main"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 xmlns:a16="http://schemas.microsoft.com/office/drawing/2014/main"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 xmlns:a16="http://schemas.microsoft.com/office/drawing/2014/main"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 xmlns:a16="http://schemas.microsoft.com/office/drawing/2014/main"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 xmlns:a16="http://schemas.microsoft.com/office/drawing/2014/main"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r">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 xmlns:a16="http://schemas.microsoft.com/office/drawing/2014/main"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 xmlns:a16="http://schemas.microsoft.com/office/drawing/2014/main"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 xmlns:a16="http://schemas.microsoft.com/office/drawing/2014/main"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90" name="think-cell Slide" r:id="rId12" imgW="413" imgH="416" progId="TCLayout.ActiveDocument.1">
                  <p:embed/>
                </p:oleObj>
              </mc:Choice>
              <mc:Fallback>
                <p:oleObj name="think-cell Slide" r:id="rId12" imgW="413" imgH="416" progId="TCLayout.ActiveDocument.1">
                  <p:embed/>
                  <p:pic>
                    <p:nvPicPr>
                      <p:cNvPr id="4" name="Object 2" hidden="1">
                        <a:extLst>
                          <a:ext uri="{FF2B5EF4-FFF2-40B4-BE49-F238E27FC236}">
                            <a16:creationId xmlns="" xmlns:a16="http://schemas.microsoft.com/office/drawing/2014/main" id="{E317DDE9-4510-4ADA-BC78-E96D24597826}"/>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 xmlns:a16="http://schemas.microsoft.com/office/drawing/2014/main"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 xmlns:a16="http://schemas.microsoft.com/office/drawing/2014/main"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 xmlns:a16="http://schemas.microsoft.com/office/drawing/2014/main"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 xmlns:a16="http://schemas.microsoft.com/office/drawing/2014/main"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 xmlns:a16="http://schemas.microsoft.com/office/drawing/2014/main"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 xmlns:a16="http://schemas.microsoft.com/office/drawing/2014/main"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 xmlns:a16="http://schemas.microsoft.com/office/drawing/2014/main"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r">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 xmlns:a16="http://schemas.microsoft.com/office/drawing/2014/main"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314"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 xmlns:a16="http://schemas.microsoft.com/office/drawing/2014/main" id="{AE8063F9-BD79-4AC7-AE37-FA41373B03AA}"/>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 xmlns:a16="http://schemas.microsoft.com/office/drawing/2014/main"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 xmlns:a16="http://schemas.microsoft.com/office/drawing/2014/main"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 xmlns:a16="http://schemas.microsoft.com/office/drawing/2014/main"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 xmlns:a16="http://schemas.microsoft.com/office/drawing/2014/main"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 xmlns:a16="http://schemas.microsoft.com/office/drawing/2014/main"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 xmlns:a16="http://schemas.microsoft.com/office/drawing/2014/main"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r">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 xmlns:a16="http://schemas.microsoft.com/office/drawing/2014/main"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r">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38"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 xmlns:a16="http://schemas.microsoft.com/office/drawing/2014/main" id="{3C874AD5-EF74-4210-B94F-F40285F6D1E0}"/>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 xmlns:a16="http://schemas.microsoft.com/office/drawing/2014/main"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 xmlns:a16="http://schemas.microsoft.com/office/drawing/2014/main"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 xmlns:a16="http://schemas.microsoft.com/office/drawing/2014/main"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 xmlns:a16="http://schemas.microsoft.com/office/drawing/2014/main"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 xmlns:a16="http://schemas.microsoft.com/office/drawing/2014/main"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 xmlns:a16="http://schemas.microsoft.com/office/drawing/2014/main"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r">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 xmlns:a16="http://schemas.microsoft.com/office/drawing/2014/main"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62"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 xmlns:a16="http://schemas.microsoft.com/office/drawing/2014/main" id="{9F7114D8-6025-4386-BA96-B034FE6B3CDB}"/>
                          </a:ext>
                        </a:extLst>
                      </p:cNvPr>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 xmlns:a16="http://schemas.microsoft.com/office/drawing/2014/main"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 xmlns:a16="http://schemas.microsoft.com/office/drawing/2014/main"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 xmlns:a16="http://schemas.microsoft.com/office/drawing/2014/main"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 xmlns:a16="http://schemas.microsoft.com/office/drawing/2014/main"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 xmlns:a16="http://schemas.microsoft.com/office/drawing/2014/main"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 xmlns:a16="http://schemas.microsoft.com/office/drawing/2014/main"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86"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 xmlns:a16="http://schemas.microsoft.com/office/drawing/2014/main" id="{3AB36C25-3154-4643-A5D1-40C663C7617E}"/>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 xmlns:a16="http://schemas.microsoft.com/office/drawing/2014/main"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 xmlns:a16="http://schemas.microsoft.com/office/drawing/2014/main"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 xmlns:a16="http://schemas.microsoft.com/office/drawing/2014/main"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 xmlns:a16="http://schemas.microsoft.com/office/drawing/2014/main"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 xmlns:a16="http://schemas.microsoft.com/office/drawing/2014/main"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 xmlns:a16="http://schemas.microsoft.com/office/drawing/2014/main"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 xmlns:a16="http://schemas.microsoft.com/office/drawing/2014/main"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410"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 xmlns:a16="http://schemas.microsoft.com/office/drawing/2014/main" id="{B45F7C92-D5CD-4EDC-B5FB-B32BFADF4AE5}"/>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 xmlns:a16="http://schemas.microsoft.com/office/drawing/2014/main"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 xmlns:a16="http://schemas.microsoft.com/office/drawing/2014/main"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 xmlns:a16="http://schemas.microsoft.com/office/drawing/2014/main"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 xmlns:a16="http://schemas.microsoft.com/office/drawing/2014/main"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 xmlns:a16="http://schemas.microsoft.com/office/drawing/2014/main"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434" name="think-cell Slide" r:id="rId6" imgW="592" imgH="591" progId="TCLayout.ActiveDocument.1">
                  <p:embed/>
                </p:oleObj>
              </mc:Choice>
              <mc:Fallback>
                <p:oleObj name="think-cell Slide" r:id="rId6" imgW="592" imgH="591" progId="TCLayout.ActiveDocument.1">
                  <p:embed/>
                  <p:pic>
                    <p:nvPicPr>
                      <p:cNvPr id="2" name="Object 2" hidden="1">
                        <a:extLst>
                          <a:ext uri="{FF2B5EF4-FFF2-40B4-BE49-F238E27FC236}">
                            <a16:creationId xmlns="" xmlns:a16="http://schemas.microsoft.com/office/drawing/2014/main" id="{1C6EC4AA-6C84-4EF6-AF4D-BE24FEED672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 xmlns:a16="http://schemas.microsoft.com/office/drawing/2014/main"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 xmlns:a16="http://schemas.microsoft.com/office/drawing/2014/main"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t>1/28/2022</a:t>
            </a:fld>
            <a:endParaRPr lang="en-US"/>
          </a:p>
        </p:txBody>
      </p:sp>
      <p:sp>
        <p:nvSpPr>
          <p:cNvPr id="5" name="Footer Placeholder 4">
            <a:extLst>
              <a:ext uri="{FF2B5EF4-FFF2-40B4-BE49-F238E27FC236}">
                <a16:creationId xmlns="" xmlns:a16="http://schemas.microsoft.com/office/drawing/2014/main"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t>‹#›</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r">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r">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 xmlns:a16="http://schemas.microsoft.com/office/drawing/2014/main"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7949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9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r">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421493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129761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58159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915731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43130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94379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8128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533080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21179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extLst>
      <p:ext uri="{BB962C8B-B14F-4D97-AF65-F5344CB8AC3E}">
        <p14:creationId xmlns:p14="http://schemas.microsoft.com/office/powerpoint/2010/main" val="1698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r">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r">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155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r">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r">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3" name="Footer Placeholder 2">
            <a:extLst>
              <a:ext uri="{FF2B5EF4-FFF2-40B4-BE49-F238E27FC236}">
                <a16:creationId xmlns=""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153532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 xmlns:a16="http://schemas.microsoft.com/office/drawing/2014/main"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a:extLst>
              <a:ext uri="{FF2B5EF4-FFF2-40B4-BE49-F238E27FC236}">
                <a16:creationId xmlns=""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a:t>
            </a:fld>
            <a:endParaRPr lang="en-US"/>
          </a:p>
        </p:txBody>
      </p:sp>
    </p:spTree>
    <p:extLst>
      <p:ext uri="{BB962C8B-B14F-4D97-AF65-F5344CB8AC3E}">
        <p14:creationId xmlns:p14="http://schemas.microsoft.com/office/powerpoint/2010/main" val="267244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6.xml"/><Relationship Id="rId39" Type="http://schemas.openxmlformats.org/officeDocument/2006/relationships/tags" Target="../tags/tag19.xml"/><Relationship Id="rId21" Type="http://schemas.openxmlformats.org/officeDocument/2006/relationships/tags" Target="../tags/tag1.xml"/><Relationship Id="rId34" Type="http://schemas.openxmlformats.org/officeDocument/2006/relationships/tags" Target="../tags/tag14.xml"/><Relationship Id="rId42" Type="http://schemas.openxmlformats.org/officeDocument/2006/relationships/tags" Target="../tags/tag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vmlDrawing" Target="../drawings/vmlDrawing1.v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1.xml"/><Relationship Id="rId44" Type="http://schemas.openxmlformats.org/officeDocument/2006/relationships/image" Target="../media/image7.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oleObject" Target="../embeddings/oleObject1.bin"/><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95" r:id="rId7"/>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7C15E-ECE1-4EE5-BF79-E8136BD6249D}" type="datetimeFigureOut">
              <a:rPr lang="en-US" smtClean="0"/>
              <a:t>1/28/2022</a:t>
            </a:fld>
            <a:endParaRPr lang="en-US"/>
          </a:p>
        </p:txBody>
      </p:sp>
      <p:sp>
        <p:nvSpPr>
          <p:cNvPr id="5" name="Footer Placeholder 4">
            <a:extLst>
              <a:ext uri="{FF2B5EF4-FFF2-40B4-BE49-F238E27FC236}">
                <a16:creationId xmlns=""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 xmlns:a16="http://schemas.microsoft.com/office/drawing/2014/main" id="{8963AA3D-EFA3-4938-9D41-C8DDC03F7827}"/>
              </a:ext>
            </a:extLst>
          </p:cNvPr>
          <p:cNvGraphicFramePr>
            <a:graphicFrameLocks noChangeAspect="1"/>
          </p:cNvGraphicFramePr>
          <p:nvPr userDrawn="1">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74" name="think-cell Slide" r:id="rId43" imgW="572" imgH="588" progId="TCLayout.ActiveDocument.1">
                  <p:embed/>
                </p:oleObj>
              </mc:Choice>
              <mc:Fallback>
                <p:oleObj name="think-cell Slide" r:id="rId43" imgW="572" imgH="588" progId="TCLayout.ActiveDocument.1">
                  <p:embed/>
                  <p:pic>
                    <p:nvPicPr>
                      <p:cNvPr id="5" name="Object 2" hidden="1">
                        <a:extLst>
                          <a:ext uri="{FF2B5EF4-FFF2-40B4-BE49-F238E27FC236}">
                            <a16:creationId xmlns="" xmlns:a16="http://schemas.microsoft.com/office/drawing/2014/main" id="{8963AA3D-EFA3-4938-9D41-C8DDC03F7827}"/>
                          </a:ext>
                        </a:extLst>
                      </p:cNvPr>
                      <p:cNvPicPr/>
                      <p:nvPr/>
                    </p:nvPicPr>
                    <p:blipFill>
                      <a:blip r:embed="rId44"/>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 xmlns:a16="http://schemas.microsoft.com/office/drawing/2014/main" id="{C4A855FC-965A-4859-83A9-629E80C693BF}"/>
              </a:ext>
            </a:extLst>
          </p:cNvPr>
          <p:cNvSpPr/>
          <p:nvPr userDrawn="1">
            <p:custDataLst>
              <p:tags r:id="rId2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 xmlns:a16="http://schemas.microsoft.com/office/drawing/2014/main" id="{06E07A66-B8BA-42E8-A0F6-6B0251CAA48E}"/>
              </a:ext>
            </a:extLst>
          </p:cNvPr>
          <p:cNvSpPr txBox="1"/>
          <p:nvPr userDrawn="1">
            <p:custDataLst>
              <p:tags r:id="rId23"/>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 xmlns:a16="http://schemas.microsoft.com/office/drawing/2014/main" id="{BAD3E984-2EF2-43CD-BB0E-16A737B99040}"/>
              </a:ext>
            </a:extLst>
          </p:cNvPr>
          <p:cNvSpPr>
            <a:spLocks noGrp="1"/>
          </p:cNvSpPr>
          <p:nvPr>
            <p:ph type="title"/>
            <p:custDataLst>
              <p:tags r:id="rId24"/>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 xmlns:a16="http://schemas.microsoft.com/office/drawing/2014/main" id="{564EB9F6-AC04-42ED-9CB6-6D01335D9982}"/>
              </a:ext>
            </a:extLst>
          </p:cNvPr>
          <p:cNvGrpSpPr/>
          <p:nvPr userDrawn="1">
            <p:custDataLst>
              <p:tags r:id="rId25"/>
            </p:custDataLst>
          </p:nvPr>
        </p:nvGrpSpPr>
        <p:grpSpPr bwMode="blackGray">
          <a:xfrm>
            <a:off x="2" y="0"/>
            <a:ext cx="12190476" cy="6858000"/>
            <a:chOff x="0" y="0"/>
            <a:chExt cx="12190476" cy="6858000"/>
          </a:xfrm>
        </p:grpSpPr>
        <p:sp>
          <p:nvSpPr>
            <p:cNvPr id="55" name="slide margin">
              <a:extLst>
                <a:ext uri="{FF2B5EF4-FFF2-40B4-BE49-F238E27FC236}">
                  <a16:creationId xmlns=""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 xmlns:a16="http://schemas.microsoft.com/office/drawing/2014/main" id="{6FC9F96D-D74F-4064-BE66-104F69CCE92E}"/>
              </a:ext>
            </a:extLst>
          </p:cNvPr>
          <p:cNvSpPr txBox="1"/>
          <p:nvPr userDrawn="1">
            <p:custDataLst>
              <p:tags r:id="rId26"/>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54" name="RectangleLegend2">
              <a:extLst>
                <a:ext uri="{FF2B5EF4-FFF2-40B4-BE49-F238E27FC236}">
                  <a16:creationId xmlns=""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4" name="RectangleLegend3">
              <a:extLst>
                <a:ext uri="{FF2B5EF4-FFF2-40B4-BE49-F238E27FC236}">
                  <a16:creationId xmlns=""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5" name="RectangleLegend4">
              <a:extLst>
                <a:ext uri="{FF2B5EF4-FFF2-40B4-BE49-F238E27FC236}">
                  <a16:creationId xmlns=""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6" name="RectangleLegend5">
              <a:extLst>
                <a:ext uri="{FF2B5EF4-FFF2-40B4-BE49-F238E27FC236}">
                  <a16:creationId xmlns=""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7" name="Legend1">
              <a:extLst>
                <a:ext uri="{FF2B5EF4-FFF2-40B4-BE49-F238E27FC236}">
                  <a16:creationId xmlns=""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a:extLst>
                <a:ext uri="{FF2B5EF4-FFF2-40B4-BE49-F238E27FC236}">
                  <a16:creationId xmlns=""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a:extLst>
                <a:ext uri="{FF2B5EF4-FFF2-40B4-BE49-F238E27FC236}">
                  <a16:creationId xmlns=""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a:extLst>
              <a:ext uri="{FF2B5EF4-FFF2-40B4-BE49-F238E27FC236}">
                <a16:creationId xmlns=""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a:extLst>
                <a:ext uri="{FF2B5EF4-FFF2-40B4-BE49-F238E27FC236}">
                  <a16:creationId xmlns=""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a:extLst>
                <a:ext uri="{FF2B5EF4-FFF2-40B4-BE49-F238E27FC236}">
                  <a16:creationId xmlns=""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a:extLst>
                <a:ext uri="{FF2B5EF4-FFF2-40B4-BE49-F238E27FC236}">
                  <a16:creationId xmlns=""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a:extLst>
                <a:ext uri="{FF2B5EF4-FFF2-40B4-BE49-F238E27FC236}">
                  <a16:creationId xmlns=""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a:extLst>
                <a:ext uri="{FF2B5EF4-FFF2-40B4-BE49-F238E27FC236}">
                  <a16:creationId xmlns=""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a:extLst>
                <a:ext uri="{FF2B5EF4-FFF2-40B4-BE49-F238E27FC236}">
                  <a16:creationId xmlns="" xmlns:a16="http://schemas.microsoft.com/office/drawing/2014/main" id="{A16FD1F9-C160-4C4C-BAF6-716DDB869224}"/>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9" name="Oval 218">
                <a:extLst>
                  <a:ext uri="{FF2B5EF4-FFF2-40B4-BE49-F238E27FC236}">
                    <a16:creationId xmlns="" xmlns:a16="http://schemas.microsoft.com/office/drawing/2014/main" id="{5282EEB0-B664-439C-B943-F7BB43CCAC0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a:extLst>
                  <a:ext uri="{FF2B5EF4-FFF2-40B4-BE49-F238E27FC236}">
                    <a16:creationId xmlns="" xmlns:a16="http://schemas.microsoft.com/office/drawing/2014/main" id="{68D40D9B-9DF0-4077-8151-E93B0977AD04}"/>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 xmlns:a16="http://schemas.microsoft.com/office/drawing/2014/main" id="{F9F241E8-6251-451F-9BE9-2C8D83F44D6B}"/>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7" name="Oval 216">
                <a:extLst>
                  <a:ext uri="{FF2B5EF4-FFF2-40B4-BE49-F238E27FC236}">
                    <a16:creationId xmlns="" xmlns:a16="http://schemas.microsoft.com/office/drawing/2014/main" id="{578B0A0D-F30C-40C1-A9C4-EB63E6138F4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a:extLst>
                  <a:ext uri="{FF2B5EF4-FFF2-40B4-BE49-F238E27FC236}">
                    <a16:creationId xmlns="" xmlns:a16="http://schemas.microsoft.com/office/drawing/2014/main" id="{87395151-2586-43D8-B836-6324CB407891}"/>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 xmlns:a16="http://schemas.microsoft.com/office/drawing/2014/main" id="{B66D3648-DE5A-4E5C-8578-141D178A4ADB}"/>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5" name="Oval 214">
                <a:extLst>
                  <a:ext uri="{FF2B5EF4-FFF2-40B4-BE49-F238E27FC236}">
                    <a16:creationId xmlns="" xmlns:a16="http://schemas.microsoft.com/office/drawing/2014/main" id="{0D2DC89B-E4DB-4EBC-B12A-607EB3C23DE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a:extLst>
                  <a:ext uri="{FF2B5EF4-FFF2-40B4-BE49-F238E27FC236}">
                    <a16:creationId xmlns="" xmlns:a16="http://schemas.microsoft.com/office/drawing/2014/main" id="{50301F1B-4914-4337-B892-733925FD1C5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 xmlns:a16="http://schemas.microsoft.com/office/drawing/2014/main" id="{69C2ABAA-7291-4A19-A40B-3990AB445B9A}"/>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13" name="Oval 212">
                <a:extLst>
                  <a:ext uri="{FF2B5EF4-FFF2-40B4-BE49-F238E27FC236}">
                    <a16:creationId xmlns="" xmlns:a16="http://schemas.microsoft.com/office/drawing/2014/main" id="{B9D4D141-7E0B-42D0-994A-D8212F69EE2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a:extLst>
                  <a:ext uri="{FF2B5EF4-FFF2-40B4-BE49-F238E27FC236}">
                    <a16:creationId xmlns="" xmlns:a16="http://schemas.microsoft.com/office/drawing/2014/main" id="{397EC893-9249-44CD-982F-F7F0B99DFCA8}"/>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 xmlns:a16="http://schemas.microsoft.com/office/drawing/2014/main" id="{CDCE6D47-F48F-4497-BD5A-E92F724CEE3D}"/>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11" name="Oval 210">
                <a:extLst>
                  <a:ext uri="{FF2B5EF4-FFF2-40B4-BE49-F238E27FC236}">
                    <a16:creationId xmlns="" xmlns:a16="http://schemas.microsoft.com/office/drawing/2014/main" id="{E8E291C3-4BCA-406E-8B9A-6A354B83EF5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a:extLst>
                  <a:ext uri="{FF2B5EF4-FFF2-40B4-BE49-F238E27FC236}">
                    <a16:creationId xmlns="" xmlns:a16="http://schemas.microsoft.com/office/drawing/2014/main" id="{4C9C4DC9-D1E5-45F3-943E-09B75E72EE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 xmlns:a16="http://schemas.microsoft.com/office/drawing/2014/main" id="{29A17418-B99F-4330-B927-CCF962E4661F}"/>
              </a:ext>
            </a:extLst>
          </p:cNvPr>
          <p:cNvSpPr txBox="1">
            <a:spLocks/>
          </p:cNvSpPr>
          <p:nvPr userDrawn="1">
            <p:custDataLst>
              <p:tags r:id="rId27"/>
            </p:custDataLst>
          </p:nvPr>
        </p:nvSpPr>
        <p:spPr>
          <a:xfrm>
            <a:off x="549486" y="6419763"/>
            <a:ext cx="3828828" cy="365213"/>
          </a:xfrm>
          <a:prstGeom prst="rect">
            <a:avLst/>
          </a:prstGeom>
        </p:spPr>
        <p:txBody>
          <a:bodyPr vert="horz" wrap="square" lIns="0" tIns="0" rIns="0" bIns="0" rtlCol="0" anchor="b">
            <a:noAutofit/>
          </a:bodyPr>
          <a:lstStyle>
            <a:lvl1pPr marL="0" indent="0" algn="r" defTabSz="914400" rtl="1"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r" defTabSz="914400" rtl="1"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r" defTabSz="914400" rtl="1"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r" defTabSz="914400" rtl="1"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r" defTabSz="914400" rtl="1"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r" defTabSz="685783" rtl="1"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r" defTabSz="685783" rtl="1"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r" defTabSz="685783" rtl="1"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r" defTabSz="685783" rtl="1"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r" defTabSz="685783" rtl="1"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r" defTabSz="685783" rtl="1"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r" defTabSz="685783" rtl="1"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r" defTabSz="685783" rtl="1"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r" defTabSz="685783" rtl="1"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r" defTabSz="685783" rtl="1"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r" defTabSz="685783" rtl="1" eaLnBrk="1" latinLnBrk="0" hangingPunct="1">
        <a:defRPr sz="1350" kern="1200">
          <a:solidFill>
            <a:schemeClr val="tx1"/>
          </a:solidFill>
          <a:latin typeface="+mn-lt"/>
          <a:ea typeface="+mn-ea"/>
          <a:cs typeface="+mn-cs"/>
        </a:defRPr>
      </a:lvl1pPr>
      <a:lvl2pPr marL="342892" algn="r" defTabSz="685783" rtl="1" eaLnBrk="1" latinLnBrk="0" hangingPunct="1">
        <a:defRPr sz="1350" kern="1200">
          <a:solidFill>
            <a:schemeClr val="tx1"/>
          </a:solidFill>
          <a:latin typeface="+mn-lt"/>
          <a:ea typeface="+mn-ea"/>
          <a:cs typeface="+mn-cs"/>
        </a:defRPr>
      </a:lvl2pPr>
      <a:lvl3pPr marL="685783" algn="r" defTabSz="685783" rtl="1" eaLnBrk="1" latinLnBrk="0" hangingPunct="1">
        <a:defRPr sz="1350" kern="1200">
          <a:solidFill>
            <a:schemeClr val="tx1"/>
          </a:solidFill>
          <a:latin typeface="+mn-lt"/>
          <a:ea typeface="+mn-ea"/>
          <a:cs typeface="+mn-cs"/>
        </a:defRPr>
      </a:lvl3pPr>
      <a:lvl4pPr marL="1028675" algn="r" defTabSz="685783" rtl="1" eaLnBrk="1" latinLnBrk="0" hangingPunct="1">
        <a:defRPr sz="1350" kern="1200">
          <a:solidFill>
            <a:schemeClr val="tx1"/>
          </a:solidFill>
          <a:latin typeface="+mn-lt"/>
          <a:ea typeface="+mn-ea"/>
          <a:cs typeface="+mn-cs"/>
        </a:defRPr>
      </a:lvl4pPr>
      <a:lvl5pPr marL="1371566" algn="r" defTabSz="685783" rtl="1" eaLnBrk="1" latinLnBrk="0" hangingPunct="1">
        <a:defRPr sz="1350" kern="1200">
          <a:solidFill>
            <a:schemeClr val="tx1"/>
          </a:solidFill>
          <a:latin typeface="+mn-lt"/>
          <a:ea typeface="+mn-ea"/>
          <a:cs typeface="+mn-cs"/>
        </a:defRPr>
      </a:lvl5pPr>
      <a:lvl6pPr marL="1714457" algn="r" defTabSz="685783" rtl="1" eaLnBrk="1" latinLnBrk="0" hangingPunct="1">
        <a:defRPr sz="1350" kern="1200">
          <a:solidFill>
            <a:schemeClr val="tx1"/>
          </a:solidFill>
          <a:latin typeface="+mn-lt"/>
          <a:ea typeface="+mn-ea"/>
          <a:cs typeface="+mn-cs"/>
        </a:defRPr>
      </a:lvl6pPr>
      <a:lvl7pPr marL="2057348" algn="r" defTabSz="685783" rtl="1" eaLnBrk="1" latinLnBrk="0" hangingPunct="1">
        <a:defRPr sz="1350" kern="1200">
          <a:solidFill>
            <a:schemeClr val="tx1"/>
          </a:solidFill>
          <a:latin typeface="+mn-lt"/>
          <a:ea typeface="+mn-ea"/>
          <a:cs typeface="+mn-cs"/>
        </a:defRPr>
      </a:lvl7pPr>
      <a:lvl8pPr marL="2400240" algn="r" defTabSz="685783" rtl="1" eaLnBrk="1" latinLnBrk="0" hangingPunct="1">
        <a:defRPr sz="1350" kern="1200">
          <a:solidFill>
            <a:schemeClr val="tx1"/>
          </a:solidFill>
          <a:latin typeface="+mn-lt"/>
          <a:ea typeface="+mn-ea"/>
          <a:cs typeface="+mn-cs"/>
        </a:defRPr>
      </a:lvl8pPr>
      <a:lvl9pPr marL="2743132" algn="r" defTabSz="685783"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35157-6F8A-478F-B460-90E403728E59}" type="datetimeFigureOut">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t>‹#›</a:t>
            </a:fld>
            <a:endParaRPr lang="en-US"/>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1"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hyperlink" Target="https://www.racialequitytools.org/resources/fundamentals/core-concepts/structural-racism"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hyperlink" Target="https://www.mass.gov/info-details/covid-19-vaccination-program#latest-vaccine-update-in-ma-"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mailto:COVID-19-Vaccine-Plan-MA@mass.gov" TargetMode="External"/><Relationship Id="rId5" Type="http://schemas.openxmlformats.org/officeDocument/2006/relationships/hyperlink" Target="https://www.cdc.gov/coronavirus/2019-ncov/vaccines/index.html" TargetMode="External"/><Relationship Id="rId4" Type="http://schemas.openxmlformats.org/officeDocument/2006/relationships/hyperlink" Target="https://www.mass.gov/info-details/covid-19-vaccine-frequently-asked-question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mass.gov/info-details/covid-19-vaccine-frequently-asked-question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ss.gov/info-details/stop-covid-19-vaccine-graphic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www.mass.gov/info-details/covid-19-printable-fact-sheets" TargetMode="External"/><Relationship Id="rId5" Type="http://schemas.openxmlformats.org/officeDocument/2006/relationships/hyperlink" Target="https://www.cdc.gov/coronavirus/2019-ncov/vaccines/toolkits/community-organization.html" TargetMode="External"/><Relationship Id="rId4" Type="http://schemas.openxmlformats.org/officeDocument/2006/relationships/hyperlink" Target="https://www.mass.gov/info-details/trust-the-facts-get-the-vax-campaign-materia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vaccines/acip/index.html" TargetMode="External"/><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EC1C4EF3-3A8A-F442-8EF2-6A57E937ACE1}"/>
              </a:ext>
            </a:extLst>
          </p:cNvPr>
          <p:cNvSpPr txBox="1">
            <a:spLocks/>
          </p:cNvSpPr>
          <p:nvPr/>
        </p:nvSpPr>
        <p:spPr>
          <a:xfrm>
            <a:off x="0" y="2057400"/>
            <a:ext cx="12192000" cy="1524006"/>
          </a:xfrm>
          <a:prstGeom prst="rect">
            <a:avLst/>
          </a:prstGeom>
        </p:spPr>
        <p:txBody>
          <a:bodyPr vert="horz" lIns="91440" tIns="45720" rIns="91440" bIns="45720" rtlCol="0" anchor="t" anchorCtr="0">
            <a:noAutofit/>
          </a:bodyPr>
          <a:lstStyle>
            <a:lvl1pPr algn="r" defTabSz="914400" rtl="1"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ar-DZ" sz="4000" dirty="0">
                <a:solidFill>
                  <a:schemeClr val="bg1"/>
                </a:solidFill>
                <a:latin typeface="+mn-lt"/>
              </a:rPr>
              <a:t>دليل لاستضافة منتدى مجتمعي حول </a:t>
            </a:r>
            <a:r>
              <a:rPr lang="en-US" sz="4000" dirty="0">
                <a:solidFill>
                  <a:schemeClr val="bg1"/>
                </a:solidFill>
                <a:latin typeface="+mn-lt"/>
              </a:rPr>
              <a:t/>
            </a:r>
            <a:br>
              <a:rPr lang="en-US" sz="4000" dirty="0">
                <a:solidFill>
                  <a:schemeClr val="bg1"/>
                </a:solidFill>
                <a:latin typeface="+mn-lt"/>
              </a:rPr>
            </a:br>
            <a:r>
              <a:rPr lang="ar-DZ" sz="4000" dirty="0">
                <a:solidFill>
                  <a:schemeClr val="bg1"/>
                </a:solidFill>
                <a:latin typeface="+mn-lt"/>
              </a:rPr>
              <a:t>لقاح مرض (</a:t>
            </a:r>
            <a:r>
              <a:rPr lang="en-US" sz="4000" dirty="0">
                <a:solidFill>
                  <a:schemeClr val="bg1"/>
                </a:solidFill>
                <a:latin typeface="+mn-lt"/>
              </a:rPr>
              <a:t>COVID-19</a:t>
            </a:r>
            <a:r>
              <a:rPr lang="ar-DZ" sz="4000" dirty="0">
                <a:solidFill>
                  <a:schemeClr val="bg1"/>
                </a:solidFill>
                <a:latin typeface="+mn-lt"/>
              </a:rPr>
              <a:t>)</a:t>
            </a:r>
          </a:p>
        </p:txBody>
      </p:sp>
      <p:sp>
        <p:nvSpPr>
          <p:cNvPr id="5" name="Subtitle 3"/>
          <p:cNvSpPr txBox="1">
            <a:spLocks/>
          </p:cNvSpPr>
          <p:nvPr/>
        </p:nvSpPr>
        <p:spPr>
          <a:xfrm>
            <a:off x="0" y="3794051"/>
            <a:ext cx="12191999" cy="1295400"/>
          </a:xfrm>
          <a:prstGeom prst="rect">
            <a:avLst/>
          </a:prstGeom>
        </p:spPr>
        <p:txBody>
          <a:bodyPr/>
          <a:lstStyle>
            <a:lvl1pPr marL="228600" indent="-228600" algn="r" rtl="1"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r" rtl="1"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r" rtl="1"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r" rtl="1"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r" rtl="1"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ar-EG" sz="3200" dirty="0">
                <a:solidFill>
                  <a:schemeClr val="bg1"/>
                </a:solidFill>
              </a:rPr>
              <a:t>حُدثَّ</a:t>
            </a:r>
            <a:r>
              <a:rPr lang="ar-DZ" sz="3200" dirty="0">
                <a:solidFill>
                  <a:schemeClr val="bg1"/>
                </a:solidFill>
              </a:rPr>
              <a:t> في </a:t>
            </a:r>
            <a:r>
              <a:rPr lang="en-US" sz="3200" dirty="0">
                <a:solidFill>
                  <a:schemeClr val="bg1"/>
                </a:solidFill>
              </a:rPr>
              <a:t>25</a:t>
            </a:r>
            <a:r>
              <a:rPr lang="ar-EG" sz="3200" dirty="0">
                <a:solidFill>
                  <a:schemeClr val="bg1"/>
                </a:solidFill>
              </a:rPr>
              <a:t> يناير 2022</a:t>
            </a:r>
            <a:endParaRPr lang="ar-DZ" sz="3200" dirty="0">
              <a:solidFill>
                <a:schemeClr val="bg1"/>
              </a:solidFill>
            </a:endParaRP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96;p78" descr="Five people of different ages waiting in lines to be vaccinated by a person in a medical coat.">
            <a:extLst>
              <a:ext uri="{FF2B5EF4-FFF2-40B4-BE49-F238E27FC236}">
                <a16:creationId xmlns="" xmlns:a16="http://schemas.microsoft.com/office/drawing/2014/main" id="{033845BB-02D9-4016-BBEA-84BBF0964B38}"/>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
        <p:nvSpPr>
          <p:cNvPr id="3" name="TextBox 2">
            <a:extLst>
              <a:ext uri="{FF2B5EF4-FFF2-40B4-BE49-F238E27FC236}">
                <a16:creationId xmlns=""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t>هل من الممكن أن أصاب بمرض (</a:t>
            </a:r>
            <a:r>
              <a:rPr lang="en-US" sz="3200" dirty="0"/>
              <a:t>COVID-19</a:t>
            </a:r>
            <a:r>
              <a:rPr lang="ar-DZ" sz="3200" dirty="0"/>
              <a:t>) من لقاحات مرض (</a:t>
            </a:r>
            <a:r>
              <a:rPr lang="en-US" sz="3200" dirty="0"/>
              <a:t>COVID-19</a:t>
            </a:r>
            <a:r>
              <a:rPr lang="ar-EG" sz="3200" dirty="0"/>
              <a:t>)</a:t>
            </a:r>
            <a:r>
              <a:rPr lang="ar-DZ" sz="3200" dirty="0"/>
              <a:t>؟</a:t>
            </a:r>
          </a:p>
        </p:txBody>
      </p:sp>
      <p:sp>
        <p:nvSpPr>
          <p:cNvPr id="5" name="Rectangle 4">
            <a:extLst>
              <a:ext uri="{FF2B5EF4-FFF2-40B4-BE49-F238E27FC236}">
                <a16:creationId xmlns="" xmlns:a16="http://schemas.microsoft.com/office/drawing/2014/main" id="{F5C5A823-101A-4EFF-BD93-CBB21EC8DD44}"/>
              </a:ext>
            </a:extLst>
          </p:cNvPr>
          <p:cNvSpPr/>
          <p:nvPr/>
        </p:nvSpPr>
        <p:spPr>
          <a:xfrm>
            <a:off x="478572" y="1241077"/>
            <a:ext cx="11227876" cy="1200329"/>
          </a:xfrm>
          <a:prstGeom prst="rect">
            <a:avLst/>
          </a:prstGeom>
        </p:spPr>
        <p:txBody>
          <a:bodyPr wrap="square">
            <a:spAutoFit/>
          </a:bodyPr>
          <a:lstStyle/>
          <a:p>
            <a:endParaRPr lang="en-US" sz="2400" u="sng" dirty="0">
              <a:latin typeface="Calibri" panose="020F0502020204030204" pitchFamily="34" charset="0"/>
              <a:cs typeface="Calibri" panose="020F0502020204030204" pitchFamily="34" charset="0"/>
            </a:endParaRPr>
          </a:p>
          <a:p>
            <a:r>
              <a:rPr lang="ar-EG" sz="2400" dirty="0">
                <a:latin typeface="Calibri" panose="020F0502020204030204" pitchFamily="34" charset="0"/>
                <a:cs typeface="Calibri" panose="020F0502020204030204" pitchFamily="34" charset="0"/>
              </a:rPr>
              <a:t>لا</a:t>
            </a:r>
            <a:r>
              <a:rPr lang="ar-DZ" sz="2400" dirty="0">
                <a:latin typeface="Arial" panose="020B0604020202020204" pitchFamily="34" charset="0"/>
                <a:cs typeface="Arial" panose="020B0604020202020204" pitchFamily="34" charset="0"/>
              </a:rPr>
              <a:t>. اللقاحات لا تحتوي على الفيروس الحي المسبب لمرض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ar-DZ" sz="2400" dirty="0">
                <a:latin typeface="Arial" panose="020B0604020202020204" pitchFamily="34" charset="0"/>
                <a:cs typeface="Arial" panose="020B0604020202020204" pitchFamily="34" charset="0"/>
              </a:rPr>
              <a:t>هذا يعني أنه لا يمكنك الإصابة بعدوى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 من اللقاح.</a:t>
            </a:r>
          </a:p>
        </p:txBody>
      </p:sp>
    </p:spTree>
    <p:extLst>
      <p:ext uri="{BB962C8B-B14F-4D97-AF65-F5344CB8AC3E}">
        <p14:creationId xmlns:p14="http://schemas.microsoft.com/office/powerpoint/2010/main" val="208834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11</a:t>
            </a:fld>
            <a:endParaRPr lang="en-US">
              <a:solidFill>
                <a:srgbClr val="464646">
                  <a:lumMod val="40000"/>
                  <a:lumOff val="60000"/>
                </a:srgbClr>
              </a:solidFill>
            </a:endParaRPr>
          </a:p>
        </p:txBody>
      </p:sp>
      <p:sp>
        <p:nvSpPr>
          <p:cNvPr id="3" name="TextBox 2">
            <a:extLst>
              <a:ext uri="{FF2B5EF4-FFF2-40B4-BE49-F238E27FC236}">
                <a16:creationId xmlns=""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t>هل لقاحات مرض (</a:t>
            </a:r>
            <a:r>
              <a:rPr lang="en-US" sz="3200" dirty="0"/>
              <a:t>COVID-19</a:t>
            </a:r>
            <a:r>
              <a:rPr lang="ar-DZ" sz="3200" dirty="0"/>
              <a:t>) لها أي آثار جانبية؟</a:t>
            </a:r>
            <a:r>
              <a:rPr lang="en-US" sz="3200" dirty="0"/>
              <a:t> </a:t>
            </a:r>
          </a:p>
        </p:txBody>
      </p:sp>
      <p:sp>
        <p:nvSpPr>
          <p:cNvPr id="4" name="Rectangle 3">
            <a:extLst>
              <a:ext uri="{FF2B5EF4-FFF2-40B4-BE49-F238E27FC236}">
                <a16:creationId xmlns="" xmlns:a16="http://schemas.microsoft.com/office/drawing/2014/main" id="{FF069143-FE01-453C-934A-DAA4862AED31}"/>
              </a:ext>
            </a:extLst>
          </p:cNvPr>
          <p:cNvSpPr/>
          <p:nvPr/>
        </p:nvSpPr>
        <p:spPr>
          <a:xfrm>
            <a:off x="478571" y="1161565"/>
            <a:ext cx="11356939" cy="4385816"/>
          </a:xfrm>
          <a:prstGeom prst="rect">
            <a:avLst/>
          </a:prstGeom>
        </p:spPr>
        <p:txBody>
          <a:bodyPr wrap="square">
            <a:spAutoFit/>
          </a:bodyPr>
          <a:lstStyle/>
          <a:p>
            <a:pPr marL="342900" indent="-342900">
              <a:spcAft>
                <a:spcPts val="600"/>
              </a:spcAft>
              <a:buFont typeface="Arial" panose="020B0604020202020204" pitchFamily="34" charset="0"/>
              <a:buChar char="•"/>
            </a:pPr>
            <a:r>
              <a:rPr lang="ar-DZ" sz="2400" dirty="0">
                <a:latin typeface="Arial" panose="020B0604020202020204" pitchFamily="34" charset="0"/>
                <a:cs typeface="Arial" panose="020B0604020202020204" pitchFamily="34" charset="0"/>
              </a:rPr>
              <a:t>من النادر حدوث آثار جانبية خطيرة من اللقاحات، بما في ذلك لقاح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p>
          <a:p>
            <a:pPr marL="342900" indent="-342900">
              <a:spcAft>
                <a:spcPts val="600"/>
              </a:spcAft>
              <a:buFont typeface="Arial" panose="020B0604020202020204" pitchFamily="34" charset="0"/>
              <a:buChar char="•"/>
            </a:pPr>
            <a:r>
              <a:rPr lang="ar-DZ" sz="2400" dirty="0">
                <a:latin typeface="Arial" panose="020B0604020202020204" pitchFamily="34" charset="0"/>
                <a:cs typeface="Arial" panose="020B0604020202020204" pitchFamily="34" charset="0"/>
              </a:rPr>
              <a:t>من المحتمل أن يعاني بعض الأشخاص من آثار جانبية، وهي علامات طبيعية على أن جسمك يبني الحماية.</a:t>
            </a:r>
            <a:r>
              <a:rPr lang="en-US" sz="2400" dirty="0">
                <a:latin typeface="Arial" panose="020B0604020202020204" pitchFamily="34" charset="0"/>
                <a:cs typeface="Arial" panose="020B0604020202020204" pitchFamily="34" charset="0"/>
              </a:rPr>
              <a:t> </a:t>
            </a:r>
          </a:p>
          <a:p>
            <a:pPr marL="342900" indent="-342900">
              <a:spcAft>
                <a:spcPts val="600"/>
              </a:spcAft>
              <a:buFont typeface="Arial" panose="020B0604020202020204" pitchFamily="34" charset="0"/>
              <a:buChar char="•"/>
            </a:pPr>
            <a:r>
              <a:rPr lang="ar-DZ" sz="2400" dirty="0">
                <a:latin typeface="Arial" panose="020B0604020202020204" pitchFamily="34" charset="0"/>
                <a:cs typeface="Arial" panose="020B0604020202020204" pitchFamily="34" charset="0"/>
              </a:rPr>
              <a:t>قد تؤثر هذه الآثار الجانبية على قدرتك على القيام بالأنشطة اليومية، ولكن يجب أن تختفي في غضون أيام قليلة.</a:t>
            </a:r>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الآثار الجانبية الأكثر شيوعاً طفيفة وتشمل:</a:t>
            </a:r>
          </a:p>
          <a:p>
            <a:pPr marL="1200150" lvl="2" indent="-285750">
              <a:buFont typeface="Courier New" panose="02070309020205020404" pitchFamily="49" charset="0"/>
              <a:buChar char="o"/>
            </a:pPr>
            <a:r>
              <a:rPr lang="ar-DZ" sz="2400" dirty="0">
                <a:latin typeface="Arial" panose="020B0604020202020204" pitchFamily="34" charset="0"/>
                <a:cs typeface="Arial" panose="020B0604020202020204" pitchFamily="34" charset="0"/>
              </a:rPr>
              <a:t>التعب</a:t>
            </a:r>
          </a:p>
          <a:p>
            <a:pPr marL="1200150" lvl="2" indent="-285750">
              <a:buFont typeface="Courier New" panose="02070309020205020404" pitchFamily="49" charset="0"/>
              <a:buChar char="o"/>
            </a:pPr>
            <a:r>
              <a:rPr lang="ar-DZ" sz="2400" dirty="0">
                <a:latin typeface="Arial" panose="020B0604020202020204" pitchFamily="34" charset="0"/>
                <a:cs typeface="Arial" panose="020B0604020202020204" pitchFamily="34" charset="0"/>
              </a:rPr>
              <a:t>الصداع</a:t>
            </a:r>
            <a:r>
              <a:rPr lang="en-US" sz="2400" dirty="0">
                <a:latin typeface="Arial" panose="020B0604020202020204" pitchFamily="34" charset="0"/>
                <a:cs typeface="Arial" panose="020B0604020202020204" pitchFamily="34" charset="0"/>
              </a:rPr>
              <a:t> </a:t>
            </a:r>
          </a:p>
          <a:p>
            <a:pPr marL="1200150" lvl="2" indent="-285750">
              <a:buFont typeface="Courier New" panose="02070309020205020404" pitchFamily="49" charset="0"/>
              <a:buChar char="o"/>
            </a:pPr>
            <a:r>
              <a:rPr lang="ar-DZ" sz="2400" dirty="0">
                <a:latin typeface="Arial" panose="020B0604020202020204" pitchFamily="34" charset="0"/>
                <a:cs typeface="Arial" panose="020B0604020202020204" pitchFamily="34" charset="0"/>
              </a:rPr>
              <a:t>ألم في موضع الحقن</a:t>
            </a:r>
          </a:p>
          <a:p>
            <a:pPr marL="1200150" lvl="2" indent="-285750">
              <a:buFont typeface="Courier New" panose="02070309020205020404" pitchFamily="49" charset="0"/>
              <a:buChar char="o"/>
            </a:pPr>
            <a:r>
              <a:rPr lang="ar-DZ" sz="2400" dirty="0">
                <a:latin typeface="Arial" panose="020B0604020202020204" pitchFamily="34" charset="0"/>
                <a:cs typeface="Arial" panose="020B0604020202020204" pitchFamily="34" charset="0"/>
              </a:rPr>
              <a:t>آلام العضلات و/ أو المفاصل</a:t>
            </a:r>
          </a:p>
          <a:p>
            <a:pPr marL="1200150" lvl="2" indent="-285750">
              <a:buFont typeface="Courier New" panose="02070309020205020404" pitchFamily="49" charset="0"/>
              <a:buChar char="o"/>
            </a:pPr>
            <a:r>
              <a:rPr lang="ar-DZ" sz="2400" dirty="0">
                <a:latin typeface="Arial" panose="020B0604020202020204" pitchFamily="34" charset="0"/>
                <a:cs typeface="Arial" panose="020B0604020202020204" pitchFamily="34" charset="0"/>
              </a:rPr>
              <a:t>القشعريرة</a:t>
            </a:r>
            <a:r>
              <a:rPr lang="en-US" sz="2400" dirty="0">
                <a:latin typeface="Arial" panose="020B0604020202020204" pitchFamily="34" charset="0"/>
                <a:cs typeface="Arial" panose="020B0604020202020204" pitchFamily="34" charset="0"/>
              </a:rPr>
              <a:t> </a:t>
            </a:r>
          </a:p>
          <a:p>
            <a:pPr marL="1200150" lvl="2" indent="-285750">
              <a:buFont typeface="Courier New" panose="02070309020205020404" pitchFamily="49" charset="0"/>
              <a:buChar char="o"/>
            </a:pPr>
            <a:r>
              <a:rPr lang="ar-DZ" sz="2400" dirty="0">
                <a:latin typeface="Arial" panose="020B0604020202020204" pitchFamily="34" charset="0"/>
                <a:cs typeface="Arial" panose="020B0604020202020204" pitchFamily="34" charset="0"/>
              </a:rPr>
              <a:t>الغثيان و/ أو القيء</a:t>
            </a:r>
          </a:p>
          <a:p>
            <a:pPr marL="1200150" lvl="2" indent="-285750">
              <a:buFont typeface="Courier New" panose="02070309020205020404" pitchFamily="49" charset="0"/>
              <a:buChar char="o"/>
            </a:pPr>
            <a:r>
              <a:rPr lang="ar-DZ" sz="2400" dirty="0">
                <a:latin typeface="Arial" panose="020B0604020202020204" pitchFamily="34" charset="0"/>
                <a:cs typeface="Arial" panose="020B0604020202020204" pitchFamily="34" charset="0"/>
              </a:rPr>
              <a:t>الحمى</a:t>
            </a:r>
          </a:p>
        </p:txBody>
      </p:sp>
      <p:pic>
        <p:nvPicPr>
          <p:cNvPr id="5" name="Google Shape;741;p82" descr="This image is of five people wearing masks.">
            <a:extLst>
              <a:ext uri="{FF2B5EF4-FFF2-40B4-BE49-F238E27FC236}">
                <a16:creationId xmlns="" xmlns:a16="http://schemas.microsoft.com/office/drawing/2014/main" id="{873D217E-E732-4FD2-975D-7B14DAFE41E7}"/>
              </a:ext>
            </a:extLst>
          </p:cNvPr>
          <p:cNvPicPr preferRelativeResize="0"/>
          <p:nvPr/>
        </p:nvPicPr>
        <p:blipFill rotWithShape="1">
          <a:blip r:embed="rId3">
            <a:alphaModFix/>
          </a:blip>
          <a:srcRect/>
          <a:stretch/>
        </p:blipFill>
        <p:spPr>
          <a:xfrm>
            <a:off x="770021" y="3390551"/>
            <a:ext cx="3263349" cy="2895494"/>
          </a:xfrm>
          <a:prstGeom prst="rect">
            <a:avLst/>
          </a:prstGeom>
          <a:noFill/>
          <a:ln>
            <a:noFill/>
          </a:ln>
        </p:spPr>
      </p:pic>
    </p:spTree>
    <p:extLst>
      <p:ext uri="{BB962C8B-B14F-4D97-AF65-F5344CB8AC3E}">
        <p14:creationId xmlns:p14="http://schemas.microsoft.com/office/powerpoint/2010/main" val="150687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a:extLst>
              <a:ext uri="{FF2B5EF4-FFF2-40B4-BE49-F238E27FC236}">
                <a16:creationId xmlns="" xmlns:a16="http://schemas.microsoft.com/office/drawing/2014/main" id="{5A09C44E-15E4-4E5E-BD4E-EFE9C154F44F}"/>
              </a:ext>
            </a:extLst>
          </p:cNvPr>
          <p:cNvPicPr>
            <a:picLocks noChangeAspect="1"/>
          </p:cNvPicPr>
          <p:nvPr/>
        </p:nvPicPr>
        <p:blipFill>
          <a:blip r:embed="rId3"/>
          <a:stretch>
            <a:fillRect/>
          </a:stretch>
        </p:blipFill>
        <p:spPr>
          <a:xfrm>
            <a:off x="478572" y="2735965"/>
            <a:ext cx="8658385" cy="3880396"/>
          </a:xfrm>
          <a:prstGeom prst="rect">
            <a:avLst/>
          </a:prstGeom>
        </p:spPr>
      </p:pic>
      <p:sp>
        <p:nvSpPr>
          <p:cNvPr id="3" name="TextBox 2">
            <a:extLst>
              <a:ext uri="{FF2B5EF4-FFF2-40B4-BE49-F238E27FC236}">
                <a16:creationId xmlns="" xmlns:a16="http://schemas.microsoft.com/office/drawing/2014/main" id="{E738515A-DC24-4FF1-85F9-68F50ED8147F}"/>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t>على منْ تم </a:t>
            </a:r>
            <a:r>
              <a:rPr lang="ar-EG" sz="3200" dirty="0"/>
              <a:t>إجراء </a:t>
            </a:r>
            <a:r>
              <a:rPr lang="ar-DZ" sz="3200" dirty="0"/>
              <a:t>اختبار</a:t>
            </a:r>
            <a:r>
              <a:rPr lang="ar-EG" sz="3200" dirty="0"/>
              <a:t>ات</a:t>
            </a:r>
            <a:r>
              <a:rPr lang="ar-DZ" sz="3200" dirty="0"/>
              <a:t> </a:t>
            </a:r>
            <a:r>
              <a:rPr lang="ar-EG" sz="3200" dirty="0"/>
              <a:t>لقاح </a:t>
            </a:r>
            <a:r>
              <a:rPr lang="ar-EG" sz="3200" dirty="0" err="1"/>
              <a:t>فايزر</a:t>
            </a:r>
            <a:r>
              <a:rPr lang="ar-EG" sz="3200" dirty="0"/>
              <a:t> (</a:t>
            </a:r>
            <a:r>
              <a:rPr lang="en-US" sz="3200" dirty="0"/>
              <a:t>Pfizer</a:t>
            </a:r>
            <a:r>
              <a:rPr lang="ar-EG" sz="3200" dirty="0"/>
              <a:t>)</a:t>
            </a:r>
            <a:r>
              <a:rPr lang="ar-DZ" sz="3200" dirty="0"/>
              <a:t>؟</a:t>
            </a:r>
          </a:p>
        </p:txBody>
      </p:sp>
      <p:sp>
        <p:nvSpPr>
          <p:cNvPr id="4" name="Rectangle 3">
            <a:extLst>
              <a:ext uri="{FF2B5EF4-FFF2-40B4-BE49-F238E27FC236}">
                <a16:creationId xmlns="" xmlns:a16="http://schemas.microsoft.com/office/drawing/2014/main" id="{FF069143-FE01-453C-934A-DAA4862AED31}"/>
              </a:ext>
            </a:extLst>
          </p:cNvPr>
          <p:cNvSpPr/>
          <p:nvPr/>
        </p:nvSpPr>
        <p:spPr>
          <a:xfrm>
            <a:off x="356489" y="1201320"/>
            <a:ext cx="11356939" cy="1569660"/>
          </a:xfrm>
          <a:prstGeom prst="rect">
            <a:avLst/>
          </a:prstGeom>
        </p:spPr>
        <p:txBody>
          <a:bodyPr wrap="square">
            <a:spAutoFit/>
          </a:bodyPr>
          <a:lstStyle/>
          <a:p>
            <a:r>
              <a:rPr lang="ar-DZ" sz="2400" dirty="0">
                <a:latin typeface="Arial" panose="020B0604020202020204" pitchFamily="34" charset="0"/>
                <a:cs typeface="Arial" panose="020B0604020202020204" pitchFamily="34" charset="0"/>
              </a:rPr>
              <a:t>تم تقييم سلامة </a:t>
            </a:r>
            <a:r>
              <a:rPr lang="ar-DZ" sz="2400" b="1" dirty="0">
                <a:latin typeface="Arial" panose="020B0604020202020204" pitchFamily="34" charset="0"/>
                <a:cs typeface="Arial" panose="020B0604020202020204" pitchFamily="34" charset="0"/>
              </a:rPr>
              <a:t>لقاح </a:t>
            </a:r>
            <a:r>
              <a:rPr lang="ar-DZ" sz="2400" b="1" dirty="0" err="1">
                <a:latin typeface="Arial" panose="020B0604020202020204" pitchFamily="34" charset="0"/>
                <a:cs typeface="Arial" panose="020B0604020202020204" pitchFamily="34" charset="0"/>
              </a:rPr>
              <a:t>فايزر</a:t>
            </a:r>
            <a:r>
              <a:rPr lang="ar-DZ"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Pfizer</a:t>
            </a:r>
            <a:r>
              <a:rPr lang="ar-EG" sz="2400" b="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ar-DZ" sz="2400" dirty="0">
                <a:latin typeface="Arial" panose="020B0604020202020204" pitchFamily="34" charset="0"/>
                <a:cs typeface="Arial" panose="020B0604020202020204" pitchFamily="34" charset="0"/>
              </a:rPr>
              <a:t>على 43,448 شخصاً تبلغ أعمارهم 16 عاماً أو أكثر في دراستين سريريتين أجريتا في الولايات المتحدة وأوروبا وتركيا وجنوب إفريقيا وأمريكا الجنوبية.</a:t>
            </a:r>
            <a:endParaRPr lang="en-US" sz="2400" dirty="0">
              <a:latin typeface="Arial" panose="020B0604020202020204" pitchFamily="34" charset="0"/>
              <a:cs typeface="Arial" panose="020B0604020202020204" pitchFamily="34" charset="0"/>
            </a:endParaRPr>
          </a:p>
          <a:p>
            <a:r>
              <a:rPr lang="ar-EG" sz="2400" dirty="0">
                <a:latin typeface="Calibri" panose="020F0502020204030204" pitchFamily="34" charset="0"/>
                <a:cs typeface="Calibri" panose="020F0502020204030204" pitchFamily="34" charset="0"/>
              </a:rPr>
              <a:t>أُجريت دراسات إضافية على 2260 مراهقًا تتراوح أعمارهم بين 12 و15 عامًا وعلى 3000 طفل تتراوح أعمارهم بين 5 و11 عامًا.</a:t>
            </a:r>
          </a:p>
        </p:txBody>
      </p:sp>
      <p:sp>
        <p:nvSpPr>
          <p:cNvPr id="5" name="TextBox 4">
            <a:extLst>
              <a:ext uri="{FF2B5EF4-FFF2-40B4-BE49-F238E27FC236}">
                <a16:creationId xmlns=""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 xmlns:a16="http://schemas.microsoft.com/office/drawing/2014/main" id="{984C9983-58B6-4FA8-833D-38EB9F2B58F1}"/>
              </a:ext>
            </a:extLst>
          </p:cNvPr>
          <p:cNvGraphicFramePr>
            <a:graphicFrameLocks/>
          </p:cNvGraphicFramePr>
          <p:nvPr>
            <p:extLst>
              <p:ext uri="{D42A27DB-BD31-4B8C-83A1-F6EECF244321}">
                <p14:modId xmlns:p14="http://schemas.microsoft.com/office/powerpoint/2010/main" val="3184301927"/>
              </p:ext>
            </p:extLst>
          </p:nvPr>
        </p:nvGraphicFramePr>
        <p:xfrm>
          <a:off x="7726680" y="2710760"/>
          <a:ext cx="5516880" cy="332428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 xmlns:a16="http://schemas.microsoft.com/office/drawing/2014/main" id="{FFF56F4E-5FA2-804C-959E-A3031964848D}"/>
              </a:ext>
            </a:extLst>
          </p:cNvPr>
          <p:cNvSpPr txBox="1"/>
          <p:nvPr/>
        </p:nvSpPr>
        <p:spPr>
          <a:xfrm>
            <a:off x="1941272" y="5454559"/>
            <a:ext cx="1040185"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600" dirty="0">
                <a:solidFill>
                  <a:schemeClr val="accent6">
                    <a:lumMod val="50000"/>
                  </a:schemeClr>
                </a:solidFill>
              </a:rPr>
              <a:t>من أصل إسباني أو لاتيني</a:t>
            </a:r>
          </a:p>
        </p:txBody>
      </p:sp>
      <p:sp>
        <p:nvSpPr>
          <p:cNvPr id="12" name="TextBox 11">
            <a:extLst>
              <a:ext uri="{FF2B5EF4-FFF2-40B4-BE49-F238E27FC236}">
                <a16:creationId xmlns="" xmlns:a16="http://schemas.microsoft.com/office/drawing/2014/main" id="{DE92D21A-19F4-5E48-95EF-0D431D85B070}"/>
              </a:ext>
            </a:extLst>
          </p:cNvPr>
          <p:cNvSpPr txBox="1"/>
          <p:nvPr/>
        </p:nvSpPr>
        <p:spPr>
          <a:xfrm>
            <a:off x="3030207" y="5424709"/>
            <a:ext cx="1005909" cy="821735"/>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600" dirty="0">
                <a:solidFill>
                  <a:schemeClr val="accent6">
                    <a:lumMod val="50000"/>
                  </a:schemeClr>
                </a:solidFill>
              </a:rPr>
              <a:t>أسود أو أمريكي إفريقي</a:t>
            </a:r>
          </a:p>
        </p:txBody>
      </p:sp>
      <p:sp>
        <p:nvSpPr>
          <p:cNvPr id="13" name="TextBox 12">
            <a:extLst>
              <a:ext uri="{FF2B5EF4-FFF2-40B4-BE49-F238E27FC236}">
                <a16:creationId xmlns="" xmlns:a16="http://schemas.microsoft.com/office/drawing/2014/main" id="{76B4451A-F751-9642-8109-F5BDD7E4A725}"/>
              </a:ext>
            </a:extLst>
          </p:cNvPr>
          <p:cNvSpPr txBox="1"/>
          <p:nvPr/>
        </p:nvSpPr>
        <p:spPr>
          <a:xfrm>
            <a:off x="4112920" y="5456421"/>
            <a:ext cx="825903"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600" dirty="0">
                <a:solidFill>
                  <a:schemeClr val="accent6">
                    <a:lumMod val="50000"/>
                  </a:schemeClr>
                </a:solidFill>
              </a:rPr>
              <a:t>آسيوي</a:t>
            </a:r>
          </a:p>
        </p:txBody>
      </p:sp>
      <p:sp>
        <p:nvSpPr>
          <p:cNvPr id="14" name="TextBox 13">
            <a:extLst>
              <a:ext uri="{FF2B5EF4-FFF2-40B4-BE49-F238E27FC236}">
                <a16:creationId xmlns="" xmlns:a16="http://schemas.microsoft.com/office/drawing/2014/main" id="{4D36A1EF-07B0-9244-BA1E-775FDB3D1C4D}"/>
              </a:ext>
            </a:extLst>
          </p:cNvPr>
          <p:cNvSpPr txBox="1"/>
          <p:nvPr/>
        </p:nvSpPr>
        <p:spPr>
          <a:xfrm>
            <a:off x="5015627" y="5457707"/>
            <a:ext cx="1080373" cy="98121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600" dirty="0">
                <a:solidFill>
                  <a:schemeClr val="accent6">
                    <a:lumMod val="50000"/>
                  </a:schemeClr>
                </a:solidFill>
              </a:rPr>
              <a:t>من الهنود الحمر أو سكان ألاسكا الأصليون</a:t>
            </a:r>
          </a:p>
        </p:txBody>
      </p:sp>
      <p:sp>
        <p:nvSpPr>
          <p:cNvPr id="17" name="TextBox 16">
            <a:extLst>
              <a:ext uri="{FF2B5EF4-FFF2-40B4-BE49-F238E27FC236}">
                <a16:creationId xmlns="" xmlns:a16="http://schemas.microsoft.com/office/drawing/2014/main" id="{DAE2E65F-F279-7E47-811F-53E3FFB13B8C}"/>
              </a:ext>
            </a:extLst>
          </p:cNvPr>
          <p:cNvSpPr txBox="1"/>
          <p:nvPr/>
        </p:nvSpPr>
        <p:spPr>
          <a:xfrm>
            <a:off x="9295188" y="4009534"/>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ar-DZ" sz="1600" b="1" dirty="0">
                <a:solidFill>
                  <a:schemeClr val="tx1">
                    <a:lumMod val="75000"/>
                    <a:lumOff val="25000"/>
                  </a:schemeClr>
                </a:solidFill>
              </a:rPr>
              <a:t>أنثى</a:t>
            </a:r>
          </a:p>
          <a:p>
            <a:pPr algn="ctr">
              <a:spcBef>
                <a:spcPts val="300"/>
              </a:spcBef>
              <a:spcAft>
                <a:spcPts val="300"/>
              </a:spcAft>
              <a:buNone/>
            </a:pPr>
            <a:r>
              <a:rPr lang="ar-DZ" sz="1600" b="1" dirty="0">
                <a:solidFill>
                  <a:schemeClr val="tx1">
                    <a:lumMod val="75000"/>
                    <a:lumOff val="25000"/>
                  </a:schemeClr>
                </a:solidFill>
              </a:rPr>
              <a:t>49%</a:t>
            </a:r>
          </a:p>
        </p:txBody>
      </p:sp>
      <p:sp>
        <p:nvSpPr>
          <p:cNvPr id="18" name="TextBox 17">
            <a:extLst>
              <a:ext uri="{FF2B5EF4-FFF2-40B4-BE49-F238E27FC236}">
                <a16:creationId xmlns="" xmlns:a16="http://schemas.microsoft.com/office/drawing/2014/main" id="{093ACDB5-3E98-AC44-9254-22A543024C65}"/>
              </a:ext>
            </a:extLst>
          </p:cNvPr>
          <p:cNvSpPr txBox="1"/>
          <p:nvPr/>
        </p:nvSpPr>
        <p:spPr>
          <a:xfrm>
            <a:off x="10497254" y="4060696"/>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ar-DZ" sz="1600" b="1">
                <a:solidFill>
                  <a:schemeClr val="tx1">
                    <a:lumMod val="75000"/>
                    <a:lumOff val="25000"/>
                  </a:schemeClr>
                </a:solidFill>
              </a:rPr>
              <a:t>ذكر</a:t>
            </a:r>
          </a:p>
          <a:p>
            <a:pPr algn="ctr">
              <a:spcBef>
                <a:spcPts val="300"/>
              </a:spcBef>
              <a:spcAft>
                <a:spcPts val="300"/>
              </a:spcAft>
              <a:buNone/>
            </a:pPr>
            <a:r>
              <a:rPr lang="ar-DZ" sz="1600" b="1">
                <a:solidFill>
                  <a:schemeClr val="tx1">
                    <a:lumMod val="75000"/>
                    <a:lumOff val="25000"/>
                  </a:schemeClr>
                </a:solidFill>
              </a:rPr>
              <a:t>51%</a:t>
            </a:r>
          </a:p>
        </p:txBody>
      </p:sp>
      <p:sp>
        <p:nvSpPr>
          <p:cNvPr id="16" name="TextBox 8">
            <a:extLst>
              <a:ext uri="{FF2B5EF4-FFF2-40B4-BE49-F238E27FC236}">
                <a16:creationId xmlns="" xmlns:a16="http://schemas.microsoft.com/office/drawing/2014/main" id="{D931E306-8586-412B-819C-F3DB4D1AACE9}"/>
              </a:ext>
            </a:extLst>
          </p:cNvPr>
          <p:cNvSpPr txBox="1"/>
          <p:nvPr/>
        </p:nvSpPr>
        <p:spPr>
          <a:xfrm>
            <a:off x="935363" y="5454559"/>
            <a:ext cx="1005909" cy="381018"/>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ar-DZ" sz="1600" dirty="0">
                <a:solidFill>
                  <a:schemeClr val="tx1">
                    <a:lumMod val="50000"/>
                    <a:lumOff val="50000"/>
                  </a:schemeClr>
                </a:solidFill>
              </a:rPr>
              <a:t>أبيض</a:t>
            </a:r>
          </a:p>
        </p:txBody>
      </p:sp>
      <p:sp>
        <p:nvSpPr>
          <p:cNvPr id="20" name="TextBox 12">
            <a:extLst>
              <a:ext uri="{FF2B5EF4-FFF2-40B4-BE49-F238E27FC236}">
                <a16:creationId xmlns="" xmlns:a16="http://schemas.microsoft.com/office/drawing/2014/main" id="{F36427A3-5635-4CC8-94F9-6C8485BEF6E3}"/>
              </a:ext>
            </a:extLst>
          </p:cNvPr>
          <p:cNvSpPr txBox="1"/>
          <p:nvPr/>
        </p:nvSpPr>
        <p:spPr>
          <a:xfrm>
            <a:off x="7134747" y="2753021"/>
            <a:ext cx="1229990"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600" dirty="0">
                <a:solidFill>
                  <a:schemeClr val="accent6">
                    <a:lumMod val="50000"/>
                  </a:schemeClr>
                </a:solidFill>
              </a:rPr>
              <a:t>المشاركون في الدراسة</a:t>
            </a:r>
          </a:p>
        </p:txBody>
      </p:sp>
      <p:sp>
        <p:nvSpPr>
          <p:cNvPr id="21" name="TextBox 12">
            <a:extLst>
              <a:ext uri="{FF2B5EF4-FFF2-40B4-BE49-F238E27FC236}">
                <a16:creationId xmlns="" xmlns:a16="http://schemas.microsoft.com/office/drawing/2014/main" id="{50C7F7B0-A645-4378-B208-ADCC869FF791}"/>
              </a:ext>
            </a:extLst>
          </p:cNvPr>
          <p:cNvSpPr txBox="1"/>
          <p:nvPr/>
        </p:nvSpPr>
        <p:spPr>
          <a:xfrm>
            <a:off x="7150931" y="3355353"/>
            <a:ext cx="1229990"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600" dirty="0">
                <a:solidFill>
                  <a:schemeClr val="accent6">
                    <a:lumMod val="50000"/>
                  </a:schemeClr>
                </a:solidFill>
              </a:rPr>
              <a:t>سكان ولاية ماساتشوستس</a:t>
            </a:r>
          </a:p>
        </p:txBody>
      </p:sp>
    </p:spTree>
    <p:extLst>
      <p:ext uri="{BB962C8B-B14F-4D97-AF65-F5344CB8AC3E}">
        <p14:creationId xmlns:p14="http://schemas.microsoft.com/office/powerpoint/2010/main" val="1407074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 xmlns:a16="http://schemas.microsoft.com/office/drawing/2014/main" id="{A4EC1A1C-7528-4632-98A9-54A203F2F8D5}"/>
              </a:ext>
            </a:extLst>
          </p:cNvPr>
          <p:cNvPicPr>
            <a:picLocks noChangeAspect="1"/>
          </p:cNvPicPr>
          <p:nvPr/>
        </p:nvPicPr>
        <p:blipFill>
          <a:blip r:embed="rId3"/>
          <a:stretch>
            <a:fillRect/>
          </a:stretch>
        </p:blipFill>
        <p:spPr>
          <a:xfrm>
            <a:off x="247671" y="2032317"/>
            <a:ext cx="8748792" cy="3893312"/>
          </a:xfrm>
          <a:prstGeom prst="rect">
            <a:avLst/>
          </a:prstGeom>
        </p:spPr>
      </p:pic>
      <p:sp>
        <p:nvSpPr>
          <p:cNvPr id="4" name="Rectangle 3">
            <a:extLst>
              <a:ext uri="{FF2B5EF4-FFF2-40B4-BE49-F238E27FC236}">
                <a16:creationId xmlns="" xmlns:a16="http://schemas.microsoft.com/office/drawing/2014/main" id="{FF069143-FE01-453C-934A-DAA4862AED31}"/>
              </a:ext>
            </a:extLst>
          </p:cNvPr>
          <p:cNvSpPr/>
          <p:nvPr/>
        </p:nvSpPr>
        <p:spPr>
          <a:xfrm>
            <a:off x="356489" y="1201320"/>
            <a:ext cx="11356939" cy="830997"/>
          </a:xfrm>
          <a:prstGeom prst="rect">
            <a:avLst/>
          </a:prstGeom>
        </p:spPr>
        <p:txBody>
          <a:bodyPr wrap="square">
            <a:spAutoFit/>
          </a:bodyPr>
          <a:lstStyle/>
          <a:p>
            <a:r>
              <a:rPr lang="ar-DZ" sz="2400" dirty="0">
                <a:latin typeface="Arial" panose="020B0604020202020204" pitchFamily="34" charset="0"/>
                <a:cs typeface="Arial" panose="020B0604020202020204" pitchFamily="34" charset="0"/>
              </a:rPr>
              <a:t>تم تقييم سلامة </a:t>
            </a:r>
            <a:r>
              <a:rPr lang="ar-DZ" sz="2400" b="1" dirty="0">
                <a:latin typeface="Arial" panose="020B0604020202020204" pitchFamily="34" charset="0"/>
                <a:cs typeface="Arial" panose="020B0604020202020204" pitchFamily="34" charset="0"/>
              </a:rPr>
              <a:t>لقاح </a:t>
            </a:r>
            <a:r>
              <a:rPr lang="ar-DZ" sz="2400" b="1" dirty="0" err="1">
                <a:latin typeface="Arial" panose="020B0604020202020204" pitchFamily="34" charset="0"/>
                <a:cs typeface="Arial" panose="020B0604020202020204" pitchFamily="34" charset="0"/>
              </a:rPr>
              <a:t>موديرنا</a:t>
            </a:r>
            <a:r>
              <a:rPr lang="ar-DZ" sz="2400" b="1" dirty="0">
                <a:latin typeface="Arial" panose="020B0604020202020204" pitchFamily="34" charset="0"/>
                <a:cs typeface="Arial" panose="020B0604020202020204" pitchFamily="34" charset="0"/>
              </a:rPr>
              <a:t> </a:t>
            </a:r>
            <a:r>
              <a:rPr lang="ar-DZ" sz="2400" dirty="0">
                <a:latin typeface="Arial" panose="020B0604020202020204" pitchFamily="34" charset="0"/>
                <a:cs typeface="Arial" panose="020B0604020202020204" pitchFamily="34" charset="0"/>
              </a:rPr>
              <a:t>(</a:t>
            </a:r>
            <a:r>
              <a:rPr lang="en-US" sz="2400" b="1" dirty="0" err="1">
                <a:latin typeface="Arial" panose="020B0604020202020204" pitchFamily="34" charset="0"/>
                <a:cs typeface="Arial" panose="020B0604020202020204" pitchFamily="34" charset="0"/>
              </a:rPr>
              <a:t>Moderna</a:t>
            </a:r>
            <a:r>
              <a:rPr lang="ar-DZ" sz="2400" dirty="0">
                <a:latin typeface="Arial" panose="020B0604020202020204" pitchFamily="34" charset="0"/>
                <a:cs typeface="Arial" panose="020B0604020202020204" pitchFamily="34" charset="0"/>
              </a:rPr>
              <a:t>) على 30,351 شخصاً تبلغ أعمارهم 18 عاماً فأكثر في الولايات المتحدة.</a:t>
            </a:r>
            <a:r>
              <a:rPr lang="en-US" sz="2400" dirty="0">
                <a:latin typeface="Arial" panose="020B0604020202020204" pitchFamily="34" charset="0"/>
                <a:cs typeface="Arial" panose="020B0604020202020204" pitchFamily="34" charset="0"/>
              </a:rPr>
              <a:t> </a:t>
            </a:r>
            <a:endParaRPr lang="ar-DZ"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 xmlns:a16="http://schemas.microsoft.com/office/drawing/2014/main" id="{80EDB754-326E-417D-AE8D-8C2A71606051}"/>
              </a:ext>
            </a:extLst>
          </p:cNvPr>
          <p:cNvGraphicFramePr>
            <a:graphicFrameLocks/>
          </p:cNvGraphicFramePr>
          <p:nvPr/>
        </p:nvGraphicFramePr>
        <p:xfrm>
          <a:off x="8699390" y="2393248"/>
          <a:ext cx="3492610" cy="34278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 xmlns:a16="http://schemas.microsoft.com/office/drawing/2014/main" id="{FCD175AF-47FA-464F-B9BA-B943F2F9BFEB}"/>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t>على منْ تم </a:t>
            </a:r>
            <a:r>
              <a:rPr lang="ar-EG" sz="3200" dirty="0"/>
              <a:t>إجراء </a:t>
            </a:r>
            <a:r>
              <a:rPr lang="ar-DZ" sz="3200" dirty="0"/>
              <a:t>اختبار</a:t>
            </a:r>
            <a:r>
              <a:rPr lang="ar-EG" sz="3200" dirty="0"/>
              <a:t>ات</a:t>
            </a:r>
            <a:r>
              <a:rPr lang="ar-DZ" sz="3200" dirty="0"/>
              <a:t> </a:t>
            </a:r>
            <a:r>
              <a:rPr lang="ar-EG" sz="3200" dirty="0"/>
              <a:t>لقاح </a:t>
            </a:r>
            <a:r>
              <a:rPr lang="ar-EG" sz="3200" dirty="0" err="1"/>
              <a:t>موديرنا</a:t>
            </a:r>
            <a:r>
              <a:rPr lang="ar-EG" sz="3200" dirty="0"/>
              <a:t> (</a:t>
            </a:r>
            <a:r>
              <a:rPr lang="en-US" sz="3200" dirty="0" err="1"/>
              <a:t>Moderna</a:t>
            </a:r>
            <a:r>
              <a:rPr lang="ar-EG" sz="3200" dirty="0"/>
              <a:t>)</a:t>
            </a:r>
            <a:r>
              <a:rPr lang="ar-DZ" sz="3200" dirty="0"/>
              <a:t>؟</a:t>
            </a:r>
          </a:p>
        </p:txBody>
      </p:sp>
      <p:sp>
        <p:nvSpPr>
          <p:cNvPr id="9" name="TextBox 8">
            <a:extLst>
              <a:ext uri="{FF2B5EF4-FFF2-40B4-BE49-F238E27FC236}">
                <a16:creationId xmlns="" xmlns:a16="http://schemas.microsoft.com/office/drawing/2014/main" id="{9AA55757-80E2-8745-9964-A7A1DD9C273F}"/>
              </a:ext>
            </a:extLst>
          </p:cNvPr>
          <p:cNvSpPr txBox="1"/>
          <p:nvPr/>
        </p:nvSpPr>
        <p:spPr>
          <a:xfrm>
            <a:off x="875606" y="5370438"/>
            <a:ext cx="723051" cy="381000"/>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ar-DZ" sz="1200" dirty="0">
                <a:solidFill>
                  <a:schemeClr val="accent6">
                    <a:lumMod val="50000"/>
                  </a:schemeClr>
                </a:solidFill>
              </a:rPr>
              <a:t>أبيض</a:t>
            </a:r>
          </a:p>
        </p:txBody>
      </p:sp>
      <p:sp>
        <p:nvSpPr>
          <p:cNvPr id="11" name="TextBox 10">
            <a:extLst>
              <a:ext uri="{FF2B5EF4-FFF2-40B4-BE49-F238E27FC236}">
                <a16:creationId xmlns="" xmlns:a16="http://schemas.microsoft.com/office/drawing/2014/main" id="{B3CED367-0E2B-5847-9C93-690B1FA745A1}"/>
              </a:ext>
            </a:extLst>
          </p:cNvPr>
          <p:cNvSpPr txBox="1"/>
          <p:nvPr/>
        </p:nvSpPr>
        <p:spPr>
          <a:xfrm>
            <a:off x="4898292" y="5367673"/>
            <a:ext cx="995678" cy="99453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200" dirty="0">
                <a:solidFill>
                  <a:schemeClr val="accent6">
                    <a:lumMod val="50000"/>
                  </a:schemeClr>
                </a:solidFill>
              </a:rPr>
              <a:t>من الهنود الحمر أو سكان ألاسكا الأصليون</a:t>
            </a:r>
          </a:p>
        </p:txBody>
      </p:sp>
      <p:sp>
        <p:nvSpPr>
          <p:cNvPr id="12" name="TextBox 11">
            <a:extLst>
              <a:ext uri="{FF2B5EF4-FFF2-40B4-BE49-F238E27FC236}">
                <a16:creationId xmlns="" xmlns:a16="http://schemas.microsoft.com/office/drawing/2014/main" id="{A5D493D2-829B-0641-82A1-B8F98DCF8DC0}"/>
              </a:ext>
            </a:extLst>
          </p:cNvPr>
          <p:cNvSpPr txBox="1"/>
          <p:nvPr/>
        </p:nvSpPr>
        <p:spPr>
          <a:xfrm>
            <a:off x="5913082" y="5323830"/>
            <a:ext cx="1030456" cy="99453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200" dirty="0">
                <a:solidFill>
                  <a:schemeClr val="accent6">
                    <a:lumMod val="50000"/>
                  </a:schemeClr>
                </a:solidFill>
              </a:rPr>
              <a:t>من سكان هاواي الأصليين أو من سكان جزر المحيط الهادئ</a:t>
            </a:r>
          </a:p>
        </p:txBody>
      </p:sp>
      <p:sp>
        <p:nvSpPr>
          <p:cNvPr id="14" name="TextBox 13">
            <a:extLst>
              <a:ext uri="{FF2B5EF4-FFF2-40B4-BE49-F238E27FC236}">
                <a16:creationId xmlns="" xmlns:a16="http://schemas.microsoft.com/office/drawing/2014/main" id="{5F7614B1-9238-174D-BAA0-CC08015B870B}"/>
              </a:ext>
            </a:extLst>
          </p:cNvPr>
          <p:cNvSpPr txBox="1"/>
          <p:nvPr/>
        </p:nvSpPr>
        <p:spPr>
          <a:xfrm>
            <a:off x="6998626" y="5370438"/>
            <a:ext cx="901249" cy="99453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200" dirty="0">
                <a:solidFill>
                  <a:schemeClr val="accent6">
                    <a:lumMod val="50000"/>
                  </a:schemeClr>
                </a:solidFill>
              </a:rPr>
              <a:t>متعدد الأعراق</a:t>
            </a:r>
          </a:p>
        </p:txBody>
      </p:sp>
      <p:sp>
        <p:nvSpPr>
          <p:cNvPr id="15" name="TextBox 14">
            <a:extLst>
              <a:ext uri="{FF2B5EF4-FFF2-40B4-BE49-F238E27FC236}">
                <a16:creationId xmlns="" xmlns:a16="http://schemas.microsoft.com/office/drawing/2014/main" id="{CB948462-244F-6046-9E10-7DAC496952FB}"/>
              </a:ext>
            </a:extLst>
          </p:cNvPr>
          <p:cNvSpPr txBox="1"/>
          <p:nvPr/>
        </p:nvSpPr>
        <p:spPr>
          <a:xfrm>
            <a:off x="8007188" y="5374399"/>
            <a:ext cx="901249" cy="99453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200" dirty="0">
                <a:solidFill>
                  <a:schemeClr val="accent6">
                    <a:lumMod val="50000"/>
                  </a:schemeClr>
                </a:solidFill>
              </a:rPr>
              <a:t>غير ذلك</a:t>
            </a:r>
          </a:p>
        </p:txBody>
      </p:sp>
      <p:sp>
        <p:nvSpPr>
          <p:cNvPr id="16" name="TextBox 15">
            <a:extLst>
              <a:ext uri="{FF2B5EF4-FFF2-40B4-BE49-F238E27FC236}">
                <a16:creationId xmlns="" xmlns:a16="http://schemas.microsoft.com/office/drawing/2014/main" id="{5CF24C30-0A17-E540-B1FE-03A47F2267F3}"/>
              </a:ext>
            </a:extLst>
          </p:cNvPr>
          <p:cNvSpPr txBox="1"/>
          <p:nvPr/>
        </p:nvSpPr>
        <p:spPr>
          <a:xfrm>
            <a:off x="1785543" y="5367673"/>
            <a:ext cx="966244"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200" dirty="0">
                <a:solidFill>
                  <a:schemeClr val="accent6">
                    <a:lumMod val="50000"/>
                  </a:schemeClr>
                </a:solidFill>
              </a:rPr>
              <a:t>من أصل إسباني </a:t>
            </a:r>
            <a:r>
              <a:rPr lang="ar-EG" sz="1200" dirty="0">
                <a:solidFill>
                  <a:schemeClr val="accent6">
                    <a:lumMod val="50000"/>
                  </a:schemeClr>
                </a:solidFill>
              </a:rPr>
              <a:t/>
            </a:r>
            <a:br>
              <a:rPr lang="ar-EG" sz="1200" dirty="0">
                <a:solidFill>
                  <a:schemeClr val="accent6">
                    <a:lumMod val="50000"/>
                  </a:schemeClr>
                </a:solidFill>
              </a:rPr>
            </a:br>
            <a:r>
              <a:rPr lang="ar-DZ" sz="1200" dirty="0">
                <a:solidFill>
                  <a:schemeClr val="accent6">
                    <a:lumMod val="50000"/>
                  </a:schemeClr>
                </a:solidFill>
              </a:rPr>
              <a:t>أو لاتيني</a:t>
            </a:r>
          </a:p>
        </p:txBody>
      </p:sp>
      <p:sp>
        <p:nvSpPr>
          <p:cNvPr id="17" name="TextBox 16">
            <a:extLst>
              <a:ext uri="{FF2B5EF4-FFF2-40B4-BE49-F238E27FC236}">
                <a16:creationId xmlns="" xmlns:a16="http://schemas.microsoft.com/office/drawing/2014/main" id="{47EACE3E-BEAE-834E-8B78-44C5F5A824C4}"/>
              </a:ext>
            </a:extLst>
          </p:cNvPr>
          <p:cNvSpPr txBox="1"/>
          <p:nvPr/>
        </p:nvSpPr>
        <p:spPr>
          <a:xfrm>
            <a:off x="2853046" y="5381798"/>
            <a:ext cx="995678" cy="60336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200" dirty="0">
                <a:solidFill>
                  <a:schemeClr val="accent6">
                    <a:lumMod val="50000"/>
                  </a:schemeClr>
                </a:solidFill>
              </a:rPr>
              <a:t>أسود أو أمريكي إفريقي</a:t>
            </a:r>
          </a:p>
        </p:txBody>
      </p:sp>
      <p:sp>
        <p:nvSpPr>
          <p:cNvPr id="19" name="TextBox 18">
            <a:extLst>
              <a:ext uri="{FF2B5EF4-FFF2-40B4-BE49-F238E27FC236}">
                <a16:creationId xmlns="" xmlns:a16="http://schemas.microsoft.com/office/drawing/2014/main" id="{CBCEE5EE-3516-8B48-B946-3A62BC882A0A}"/>
              </a:ext>
            </a:extLst>
          </p:cNvPr>
          <p:cNvSpPr txBox="1"/>
          <p:nvPr/>
        </p:nvSpPr>
        <p:spPr>
          <a:xfrm>
            <a:off x="3906959" y="5367673"/>
            <a:ext cx="901249"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200" dirty="0">
                <a:solidFill>
                  <a:schemeClr val="accent6">
                    <a:lumMod val="50000"/>
                  </a:schemeClr>
                </a:solidFill>
              </a:rPr>
              <a:t>آسيوي</a:t>
            </a:r>
          </a:p>
        </p:txBody>
      </p:sp>
      <p:sp>
        <p:nvSpPr>
          <p:cNvPr id="20" name="TextBox 19">
            <a:extLst>
              <a:ext uri="{FF2B5EF4-FFF2-40B4-BE49-F238E27FC236}">
                <a16:creationId xmlns="" xmlns:a16="http://schemas.microsoft.com/office/drawing/2014/main" id="{EEED651D-F41C-DF48-A36D-F05AFF74190F}"/>
              </a:ext>
            </a:extLst>
          </p:cNvPr>
          <p:cNvSpPr txBox="1"/>
          <p:nvPr/>
        </p:nvSpPr>
        <p:spPr>
          <a:xfrm>
            <a:off x="9113095" y="3810825"/>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ar-DZ" sz="1600" b="1" dirty="0">
                <a:solidFill>
                  <a:schemeClr val="tx1">
                    <a:lumMod val="75000"/>
                    <a:lumOff val="25000"/>
                  </a:schemeClr>
                </a:solidFill>
              </a:rPr>
              <a:t>أنثى</a:t>
            </a:r>
          </a:p>
          <a:p>
            <a:pPr algn="ctr">
              <a:spcBef>
                <a:spcPts val="300"/>
              </a:spcBef>
              <a:spcAft>
                <a:spcPts val="300"/>
              </a:spcAft>
              <a:buNone/>
            </a:pPr>
            <a:r>
              <a:rPr lang="ar-DZ" sz="1600" b="1" dirty="0">
                <a:solidFill>
                  <a:schemeClr val="tx1">
                    <a:lumMod val="75000"/>
                    <a:lumOff val="25000"/>
                  </a:schemeClr>
                </a:solidFill>
              </a:rPr>
              <a:t>47%</a:t>
            </a:r>
          </a:p>
        </p:txBody>
      </p:sp>
      <p:sp>
        <p:nvSpPr>
          <p:cNvPr id="21" name="TextBox 20">
            <a:extLst>
              <a:ext uri="{FF2B5EF4-FFF2-40B4-BE49-F238E27FC236}">
                <a16:creationId xmlns="" xmlns:a16="http://schemas.microsoft.com/office/drawing/2014/main" id="{902BE28D-6B6E-884F-87A2-01501C8DD428}"/>
              </a:ext>
            </a:extLst>
          </p:cNvPr>
          <p:cNvSpPr txBox="1"/>
          <p:nvPr/>
        </p:nvSpPr>
        <p:spPr>
          <a:xfrm>
            <a:off x="10475031" y="3790121"/>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ar-DZ" sz="1600" b="1">
                <a:solidFill>
                  <a:schemeClr val="tx1">
                    <a:lumMod val="75000"/>
                    <a:lumOff val="25000"/>
                  </a:schemeClr>
                </a:solidFill>
              </a:rPr>
              <a:t>ذكر</a:t>
            </a:r>
          </a:p>
          <a:p>
            <a:pPr algn="ctr">
              <a:spcBef>
                <a:spcPts val="300"/>
              </a:spcBef>
              <a:spcAft>
                <a:spcPts val="300"/>
              </a:spcAft>
              <a:buNone/>
            </a:pPr>
            <a:r>
              <a:rPr lang="ar-DZ" sz="1600" b="1">
                <a:solidFill>
                  <a:schemeClr val="tx1">
                    <a:lumMod val="75000"/>
                    <a:lumOff val="25000"/>
                  </a:schemeClr>
                </a:solidFill>
              </a:rPr>
              <a:t>53%</a:t>
            </a:r>
          </a:p>
        </p:txBody>
      </p:sp>
      <p:sp>
        <p:nvSpPr>
          <p:cNvPr id="22" name="TextBox 12">
            <a:extLst>
              <a:ext uri="{FF2B5EF4-FFF2-40B4-BE49-F238E27FC236}">
                <a16:creationId xmlns="" xmlns:a16="http://schemas.microsoft.com/office/drawing/2014/main" id="{5F85F2DF-F5A4-4953-9CD4-C693DA76994C}"/>
              </a:ext>
            </a:extLst>
          </p:cNvPr>
          <p:cNvSpPr txBox="1"/>
          <p:nvPr/>
        </p:nvSpPr>
        <p:spPr>
          <a:xfrm>
            <a:off x="6943538" y="2649242"/>
            <a:ext cx="1229990"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600" dirty="0">
                <a:solidFill>
                  <a:schemeClr val="accent6">
                    <a:lumMod val="50000"/>
                  </a:schemeClr>
                </a:solidFill>
              </a:rPr>
              <a:t>المشاركون في الدراسة</a:t>
            </a:r>
          </a:p>
        </p:txBody>
      </p:sp>
      <p:sp>
        <p:nvSpPr>
          <p:cNvPr id="23" name="TextBox 12">
            <a:extLst>
              <a:ext uri="{FF2B5EF4-FFF2-40B4-BE49-F238E27FC236}">
                <a16:creationId xmlns="" xmlns:a16="http://schemas.microsoft.com/office/drawing/2014/main" id="{A212CF24-1EBA-489D-828F-4FD72A45F7D1}"/>
              </a:ext>
            </a:extLst>
          </p:cNvPr>
          <p:cNvSpPr txBox="1"/>
          <p:nvPr/>
        </p:nvSpPr>
        <p:spPr>
          <a:xfrm>
            <a:off x="6959722" y="3251574"/>
            <a:ext cx="1229990"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600" dirty="0">
                <a:solidFill>
                  <a:schemeClr val="accent6">
                    <a:lumMod val="50000"/>
                  </a:schemeClr>
                </a:solidFill>
              </a:rPr>
              <a:t>سكان ولاية ماساتشوستس</a:t>
            </a:r>
          </a:p>
        </p:txBody>
      </p:sp>
    </p:spTree>
    <p:extLst>
      <p:ext uri="{BB962C8B-B14F-4D97-AF65-F5344CB8AC3E}">
        <p14:creationId xmlns:p14="http://schemas.microsoft.com/office/powerpoint/2010/main" val="3900666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BE53B2D-6867-4A92-B5EF-97107169527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87482" y="2813439"/>
            <a:ext cx="3719482" cy="2874767"/>
          </a:xfrm>
          <a:prstGeom prst="rect">
            <a:avLst/>
          </a:prstGeom>
          <a:noFill/>
          <a:ln>
            <a:noFill/>
          </a:ln>
        </p:spPr>
      </p:pic>
      <p:pic>
        <p:nvPicPr>
          <p:cNvPr id="12" name="Picture 2">
            <a:extLst>
              <a:ext uri="{FF2B5EF4-FFF2-40B4-BE49-F238E27FC236}">
                <a16:creationId xmlns="" xmlns:a16="http://schemas.microsoft.com/office/drawing/2014/main" id="{360BF303-9C35-4195-84FC-244DAE866705}"/>
              </a:ext>
            </a:extLst>
          </p:cNvPr>
          <p:cNvPicPr>
            <a:picLocks noChangeAspect="1"/>
          </p:cNvPicPr>
          <p:nvPr/>
        </p:nvPicPr>
        <p:blipFill>
          <a:blip r:embed="rId4"/>
          <a:stretch>
            <a:fillRect/>
          </a:stretch>
        </p:blipFill>
        <p:spPr>
          <a:xfrm>
            <a:off x="359045" y="2435404"/>
            <a:ext cx="7771231" cy="3778386"/>
          </a:xfrm>
          <a:prstGeom prst="rect">
            <a:avLst/>
          </a:prstGeom>
        </p:spPr>
      </p:pic>
      <p:sp>
        <p:nvSpPr>
          <p:cNvPr id="3" name="TextBox 2">
            <a:extLst>
              <a:ext uri="{FF2B5EF4-FFF2-40B4-BE49-F238E27FC236}">
                <a16:creationId xmlns="" xmlns:a16="http://schemas.microsoft.com/office/drawing/2014/main" id="{79FF78F0-C331-43E1-9440-4A6D59A9E780}"/>
              </a:ext>
            </a:extLst>
          </p:cNvPr>
          <p:cNvSpPr txBox="1"/>
          <p:nvPr/>
        </p:nvSpPr>
        <p:spPr>
          <a:xfrm>
            <a:off x="0" y="201867"/>
            <a:ext cx="11827565" cy="800219"/>
          </a:xfrm>
          <a:prstGeom prst="rect">
            <a:avLst/>
          </a:prstGeom>
          <a:noFill/>
        </p:spPr>
        <p:txBody>
          <a:bodyPr wrap="square" rtlCol="0">
            <a:spAutoFit/>
          </a:bodyPr>
          <a:lstStyle/>
          <a:p>
            <a:r>
              <a:rPr lang="ar-DZ" sz="2800" b="1" dirty="0">
                <a:solidFill>
                  <a:prstClr val="white"/>
                </a:solidFill>
                <a:latin typeface="Arial" panose="020B0604020202020204" pitchFamily="34" charset="0"/>
                <a:cs typeface="Arial" panose="020B0604020202020204" pitchFamily="34" charset="0"/>
              </a:rPr>
              <a:t>على منْ تم إجراء اختبارات لقاح جانسن (</a:t>
            </a:r>
            <a:r>
              <a:rPr lang="en-US" sz="2800" b="1" dirty="0">
                <a:solidFill>
                  <a:prstClr val="white"/>
                </a:solidFill>
                <a:latin typeface="Arial" panose="020B0604020202020204" pitchFamily="34" charset="0"/>
                <a:cs typeface="Arial" panose="020B0604020202020204" pitchFamily="34" charset="0"/>
              </a:rPr>
              <a:t>Janssen</a:t>
            </a:r>
            <a:r>
              <a:rPr lang="ar-DZ" sz="2800" b="1" dirty="0">
                <a:solidFill>
                  <a:prstClr val="white"/>
                </a:solidFill>
                <a:latin typeface="Arial" panose="020B0604020202020204" pitchFamily="34" charset="0"/>
                <a:cs typeface="Arial" panose="020B0604020202020204" pitchFamily="34" charset="0"/>
              </a:rPr>
              <a:t>) من إنتاج (</a:t>
            </a:r>
            <a:r>
              <a:rPr lang="en-US" sz="2800" b="1" dirty="0">
                <a:solidFill>
                  <a:prstClr val="white"/>
                </a:solidFill>
                <a:latin typeface="Arial" panose="020B0604020202020204" pitchFamily="34" charset="0"/>
                <a:cs typeface="Arial" panose="020B0604020202020204" pitchFamily="34" charset="0"/>
              </a:rPr>
              <a:t>Johnson &amp; Johnson</a:t>
            </a:r>
            <a:r>
              <a:rPr lang="ar-EG" sz="2800" b="1" dirty="0">
                <a:solidFill>
                  <a:prstClr val="white"/>
                </a:solidFill>
                <a:latin typeface="Arial" panose="020B0604020202020204" pitchFamily="34" charset="0"/>
                <a:cs typeface="Arial" panose="020B0604020202020204" pitchFamily="34" charset="0"/>
              </a:rPr>
              <a:t>)</a:t>
            </a:r>
            <a:r>
              <a:rPr lang="ar-DZ" sz="2800" b="1" dirty="0">
                <a:solidFill>
                  <a:prstClr val="white"/>
                </a:solidFill>
                <a:latin typeface="Arial" panose="020B0604020202020204" pitchFamily="34" charset="0"/>
                <a:cs typeface="Arial" panose="020B0604020202020204" pitchFamily="34" charset="0"/>
              </a:rPr>
              <a:t>؟</a:t>
            </a:r>
          </a:p>
          <a:p>
            <a:endParaRPr lang="en-US" dirty="0">
              <a:solidFill>
                <a:prstClr val="black"/>
              </a:solidFill>
              <a:latin typeface="Calibri" panose="020F0502020204030204"/>
            </a:endParaRPr>
          </a:p>
        </p:txBody>
      </p:sp>
      <p:sp>
        <p:nvSpPr>
          <p:cNvPr id="4" name="TextBox 3">
            <a:extLst>
              <a:ext uri="{FF2B5EF4-FFF2-40B4-BE49-F238E27FC236}">
                <a16:creationId xmlns="" xmlns:a16="http://schemas.microsoft.com/office/drawing/2014/main" id="{54216EBC-14FC-40B9-8626-DF9EEF9A152A}"/>
              </a:ext>
            </a:extLst>
          </p:cNvPr>
          <p:cNvSpPr txBox="1"/>
          <p:nvPr/>
        </p:nvSpPr>
        <p:spPr>
          <a:xfrm>
            <a:off x="973123" y="1307598"/>
            <a:ext cx="10444294" cy="1200329"/>
          </a:xfrm>
          <a:prstGeom prst="rect">
            <a:avLst/>
          </a:prstGeom>
          <a:noFill/>
        </p:spPr>
        <p:txBody>
          <a:bodyPr wrap="square" rtlCol="0">
            <a:spAutoFit/>
          </a:bodyPr>
          <a:lstStyle/>
          <a:p>
            <a:r>
              <a:rPr lang="ar-DZ" sz="2400" dirty="0">
                <a:solidFill>
                  <a:prstClr val="black"/>
                </a:solidFill>
                <a:latin typeface="Calibri" panose="020F0502020204030204"/>
                <a:cs typeface="Arial" panose="020B0604020202020204" pitchFamily="34" charset="0"/>
              </a:rPr>
              <a:t>تم تقييم سلامة لقاح جانسن (</a:t>
            </a:r>
            <a:r>
              <a:rPr lang="en-US" sz="2400" dirty="0">
                <a:solidFill>
                  <a:prstClr val="black"/>
                </a:solidFill>
                <a:latin typeface="Calibri" panose="020F0502020204030204"/>
              </a:rPr>
              <a:t>Janssen</a:t>
            </a:r>
            <a:r>
              <a:rPr lang="ar-DZ" sz="2400" dirty="0">
                <a:solidFill>
                  <a:prstClr val="black"/>
                </a:solidFill>
                <a:latin typeface="Calibri" panose="020F0502020204030204"/>
                <a:cs typeface="Arial" panose="020B0604020202020204" pitchFamily="34" charset="0"/>
              </a:rPr>
              <a:t>) من إنتاج جونسون </a:t>
            </a:r>
            <a:r>
              <a:rPr lang="ar-DZ" sz="2400" dirty="0" err="1">
                <a:solidFill>
                  <a:prstClr val="black"/>
                </a:solidFill>
                <a:latin typeface="Calibri" panose="020F0502020204030204"/>
                <a:cs typeface="Arial" panose="020B0604020202020204" pitchFamily="34" charset="0"/>
              </a:rPr>
              <a:t>آند</a:t>
            </a:r>
            <a:r>
              <a:rPr lang="ar-DZ" sz="2400" dirty="0">
                <a:solidFill>
                  <a:prstClr val="black"/>
                </a:solidFill>
                <a:latin typeface="Calibri" panose="020F0502020204030204"/>
                <a:cs typeface="Arial" panose="020B0604020202020204" pitchFamily="34" charset="0"/>
              </a:rPr>
              <a:t> جونسون  (</a:t>
            </a:r>
            <a:r>
              <a:rPr lang="en-US" sz="2400" dirty="0">
                <a:solidFill>
                  <a:prstClr val="black"/>
                </a:solidFill>
                <a:latin typeface="Calibri" panose="020F0502020204030204"/>
              </a:rPr>
              <a:t>Johnson &amp; Johnson</a:t>
            </a:r>
            <a:r>
              <a:rPr lang="ar-DZ" sz="2400" dirty="0">
                <a:solidFill>
                  <a:prstClr val="black"/>
                </a:solidFill>
                <a:latin typeface="Calibri" panose="020F0502020204030204"/>
                <a:cs typeface="Arial" panose="020B0604020202020204" pitchFamily="34" charset="0"/>
              </a:rPr>
              <a:t>) على 43,783 شخص تبلغ أعمارهم 18 عاماً فما فوق في الولايات المتحدة والبرازيل وجنوب إفريقيا وكولومبيا والأرجنتين والبيرو وتشيلي والمكسيك.</a:t>
            </a:r>
            <a:r>
              <a:rPr lang="en-US" sz="2400" dirty="0">
                <a:solidFill>
                  <a:prstClr val="black"/>
                </a:solidFill>
                <a:latin typeface="Calibri" panose="020F0502020204030204"/>
              </a:rPr>
              <a:t> </a:t>
            </a:r>
          </a:p>
        </p:txBody>
      </p:sp>
      <p:sp>
        <p:nvSpPr>
          <p:cNvPr id="7" name="TextBox 6">
            <a:extLst>
              <a:ext uri="{FF2B5EF4-FFF2-40B4-BE49-F238E27FC236}">
                <a16:creationId xmlns="" xmlns:a16="http://schemas.microsoft.com/office/drawing/2014/main" id="{8D1906CF-446F-40C3-9FB3-018641729F6F}"/>
              </a:ext>
            </a:extLst>
          </p:cNvPr>
          <p:cNvSpPr txBox="1"/>
          <p:nvPr/>
        </p:nvSpPr>
        <p:spPr>
          <a:xfrm>
            <a:off x="9019504" y="3925491"/>
            <a:ext cx="790122" cy="515354"/>
          </a:xfrm>
          <a:prstGeom prst="rect">
            <a:avLst/>
          </a:prstGeom>
          <a:solidFill>
            <a:srgbClr val="F1A98A"/>
          </a:solidFill>
          <a:ln w="6350">
            <a:noFill/>
            <a:miter lim="800000"/>
          </a:ln>
        </p:spPr>
        <p:txBody>
          <a:bodyPr vert="horz" wrap="square" lIns="0" tIns="0" rIns="0" bIns="0" rtlCol="0">
            <a:noAutofit/>
          </a:bodyPr>
          <a:lstStyle/>
          <a:p>
            <a:pPr algn="ctr">
              <a:spcBef>
                <a:spcPts val="300"/>
              </a:spcBef>
              <a:spcAft>
                <a:spcPts val="300"/>
              </a:spcAft>
              <a:buNone/>
            </a:pPr>
            <a:r>
              <a:rPr lang="ar-DZ" sz="1600" b="1" dirty="0">
                <a:solidFill>
                  <a:schemeClr val="tx1">
                    <a:lumMod val="75000"/>
                    <a:lumOff val="25000"/>
                  </a:schemeClr>
                </a:solidFill>
              </a:rPr>
              <a:t>أنثى</a:t>
            </a:r>
          </a:p>
          <a:p>
            <a:pPr algn="ctr">
              <a:spcBef>
                <a:spcPts val="300"/>
              </a:spcBef>
              <a:spcAft>
                <a:spcPts val="300"/>
              </a:spcAft>
              <a:buNone/>
            </a:pPr>
            <a:r>
              <a:rPr lang="ar-EG" sz="1600" b="1" dirty="0">
                <a:solidFill>
                  <a:schemeClr val="tx1">
                    <a:lumMod val="75000"/>
                    <a:lumOff val="25000"/>
                  </a:schemeClr>
                </a:solidFill>
              </a:rPr>
              <a:t>45</a:t>
            </a:r>
            <a:r>
              <a:rPr lang="ar-DZ" sz="1600" b="1" dirty="0">
                <a:solidFill>
                  <a:schemeClr val="tx1">
                    <a:lumMod val="75000"/>
                    <a:lumOff val="25000"/>
                  </a:schemeClr>
                </a:solidFill>
              </a:rPr>
              <a:t>%</a:t>
            </a:r>
          </a:p>
        </p:txBody>
      </p:sp>
      <p:sp>
        <p:nvSpPr>
          <p:cNvPr id="8" name="TextBox 7">
            <a:extLst>
              <a:ext uri="{FF2B5EF4-FFF2-40B4-BE49-F238E27FC236}">
                <a16:creationId xmlns="" xmlns:a16="http://schemas.microsoft.com/office/drawing/2014/main" id="{9CF6F1FC-FBA2-4BA7-9148-AFCABA887C9C}"/>
              </a:ext>
            </a:extLst>
          </p:cNvPr>
          <p:cNvSpPr txBox="1"/>
          <p:nvPr/>
        </p:nvSpPr>
        <p:spPr>
          <a:xfrm>
            <a:off x="10147223" y="3925491"/>
            <a:ext cx="790122" cy="763570"/>
          </a:xfrm>
          <a:prstGeom prst="rect">
            <a:avLst/>
          </a:prstGeom>
          <a:solidFill>
            <a:srgbClr val="D26E2A"/>
          </a:solidFill>
          <a:ln w="6350">
            <a:noFill/>
            <a:miter lim="800000"/>
          </a:ln>
        </p:spPr>
        <p:txBody>
          <a:bodyPr vert="horz" wrap="square" lIns="0" tIns="0" rIns="0" bIns="0" rtlCol="0">
            <a:noAutofit/>
          </a:bodyPr>
          <a:lstStyle/>
          <a:p>
            <a:pPr algn="ctr">
              <a:spcBef>
                <a:spcPts val="300"/>
              </a:spcBef>
              <a:spcAft>
                <a:spcPts val="300"/>
              </a:spcAft>
              <a:buNone/>
            </a:pPr>
            <a:r>
              <a:rPr lang="ar-EG" sz="1600" b="1" dirty="0">
                <a:solidFill>
                  <a:schemeClr val="tx1">
                    <a:lumMod val="75000"/>
                    <a:lumOff val="25000"/>
                  </a:schemeClr>
                </a:solidFill>
              </a:rPr>
              <a:t>ذكر</a:t>
            </a:r>
            <a:endParaRPr lang="ar-DZ" sz="1600" b="1" dirty="0">
              <a:solidFill>
                <a:schemeClr val="tx1">
                  <a:lumMod val="75000"/>
                  <a:lumOff val="25000"/>
                </a:schemeClr>
              </a:solidFill>
            </a:endParaRPr>
          </a:p>
          <a:p>
            <a:pPr algn="ctr">
              <a:spcBef>
                <a:spcPts val="300"/>
              </a:spcBef>
              <a:spcAft>
                <a:spcPts val="300"/>
              </a:spcAft>
              <a:buNone/>
            </a:pPr>
            <a:r>
              <a:rPr lang="ar-EG" sz="1600" b="1" dirty="0">
                <a:solidFill>
                  <a:schemeClr val="tx1">
                    <a:lumMod val="75000"/>
                    <a:lumOff val="25000"/>
                  </a:schemeClr>
                </a:solidFill>
              </a:rPr>
              <a:t>55</a:t>
            </a:r>
            <a:r>
              <a:rPr lang="ar-DZ" sz="1600" b="1" dirty="0">
                <a:solidFill>
                  <a:schemeClr val="tx1">
                    <a:lumMod val="75000"/>
                    <a:lumOff val="25000"/>
                  </a:schemeClr>
                </a:solidFill>
              </a:rPr>
              <a:t>%</a:t>
            </a:r>
          </a:p>
        </p:txBody>
      </p:sp>
      <p:sp>
        <p:nvSpPr>
          <p:cNvPr id="17" name="TextBox 8">
            <a:extLst>
              <a:ext uri="{FF2B5EF4-FFF2-40B4-BE49-F238E27FC236}">
                <a16:creationId xmlns="" xmlns:a16="http://schemas.microsoft.com/office/drawing/2014/main" id="{3F37FAC8-7A4F-45B8-9CEA-A935EE014C76}"/>
              </a:ext>
            </a:extLst>
          </p:cNvPr>
          <p:cNvSpPr txBox="1"/>
          <p:nvPr/>
        </p:nvSpPr>
        <p:spPr>
          <a:xfrm>
            <a:off x="896870" y="5693394"/>
            <a:ext cx="723051" cy="381000"/>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ar-DZ" sz="1200" dirty="0">
                <a:solidFill>
                  <a:schemeClr val="accent6">
                    <a:lumMod val="50000"/>
                  </a:schemeClr>
                </a:solidFill>
              </a:rPr>
              <a:t>أبيض</a:t>
            </a:r>
          </a:p>
        </p:txBody>
      </p:sp>
      <p:sp>
        <p:nvSpPr>
          <p:cNvPr id="18" name="TextBox 10">
            <a:extLst>
              <a:ext uri="{FF2B5EF4-FFF2-40B4-BE49-F238E27FC236}">
                <a16:creationId xmlns="" xmlns:a16="http://schemas.microsoft.com/office/drawing/2014/main" id="{7E62BAAE-838D-4038-A0B3-EC267DD29872}"/>
              </a:ext>
            </a:extLst>
          </p:cNvPr>
          <p:cNvSpPr txBox="1"/>
          <p:nvPr/>
        </p:nvSpPr>
        <p:spPr>
          <a:xfrm>
            <a:off x="4428111" y="5695733"/>
            <a:ext cx="995678" cy="736297"/>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200" dirty="0">
                <a:solidFill>
                  <a:schemeClr val="accent6">
                    <a:lumMod val="50000"/>
                  </a:schemeClr>
                </a:solidFill>
              </a:rPr>
              <a:t>من الهنود الحمر أو سكان ألاسكا الأصليون</a:t>
            </a:r>
          </a:p>
        </p:txBody>
      </p:sp>
      <p:sp>
        <p:nvSpPr>
          <p:cNvPr id="19" name="TextBox 11">
            <a:extLst>
              <a:ext uri="{FF2B5EF4-FFF2-40B4-BE49-F238E27FC236}">
                <a16:creationId xmlns="" xmlns:a16="http://schemas.microsoft.com/office/drawing/2014/main" id="{EF2F7645-3990-4782-A3A1-9C0E7D1B2001}"/>
              </a:ext>
            </a:extLst>
          </p:cNvPr>
          <p:cNvSpPr txBox="1"/>
          <p:nvPr/>
        </p:nvSpPr>
        <p:spPr>
          <a:xfrm>
            <a:off x="5407841" y="5646786"/>
            <a:ext cx="1030456" cy="841100"/>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200" dirty="0">
                <a:solidFill>
                  <a:schemeClr val="accent6">
                    <a:lumMod val="50000"/>
                  </a:schemeClr>
                </a:solidFill>
              </a:rPr>
              <a:t>من سكان هاواي الأصليين أو من سكان جزر المحيط الهادئ</a:t>
            </a:r>
          </a:p>
        </p:txBody>
      </p:sp>
      <p:sp>
        <p:nvSpPr>
          <p:cNvPr id="20" name="TextBox 13">
            <a:extLst>
              <a:ext uri="{FF2B5EF4-FFF2-40B4-BE49-F238E27FC236}">
                <a16:creationId xmlns="" xmlns:a16="http://schemas.microsoft.com/office/drawing/2014/main" id="{D23E61F7-5556-4C79-AE06-AB2B1D90C7A7}"/>
              </a:ext>
            </a:extLst>
          </p:cNvPr>
          <p:cNvSpPr txBox="1"/>
          <p:nvPr/>
        </p:nvSpPr>
        <p:spPr>
          <a:xfrm>
            <a:off x="6419468" y="5686510"/>
            <a:ext cx="768142" cy="225192"/>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200" dirty="0">
                <a:solidFill>
                  <a:schemeClr val="accent6">
                    <a:lumMod val="50000"/>
                  </a:schemeClr>
                </a:solidFill>
              </a:rPr>
              <a:t>متعدد الأعراق</a:t>
            </a:r>
          </a:p>
        </p:txBody>
      </p:sp>
      <p:sp>
        <p:nvSpPr>
          <p:cNvPr id="21" name="TextBox 14">
            <a:extLst>
              <a:ext uri="{FF2B5EF4-FFF2-40B4-BE49-F238E27FC236}">
                <a16:creationId xmlns="" xmlns:a16="http://schemas.microsoft.com/office/drawing/2014/main" id="{43BC3741-754D-4B5F-A935-143D2125018B}"/>
              </a:ext>
            </a:extLst>
          </p:cNvPr>
          <p:cNvSpPr txBox="1"/>
          <p:nvPr/>
        </p:nvSpPr>
        <p:spPr>
          <a:xfrm>
            <a:off x="7222570" y="5704292"/>
            <a:ext cx="901249" cy="729571"/>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200" dirty="0">
                <a:solidFill>
                  <a:schemeClr val="accent6">
                    <a:lumMod val="50000"/>
                  </a:schemeClr>
                </a:solidFill>
              </a:rPr>
              <a:t>غير ذلك</a:t>
            </a:r>
          </a:p>
        </p:txBody>
      </p:sp>
      <p:sp>
        <p:nvSpPr>
          <p:cNvPr id="22" name="TextBox 15">
            <a:extLst>
              <a:ext uri="{FF2B5EF4-FFF2-40B4-BE49-F238E27FC236}">
                <a16:creationId xmlns="" xmlns:a16="http://schemas.microsoft.com/office/drawing/2014/main" id="{9946C451-F919-4614-A8FB-DF6B03CBF85E}"/>
              </a:ext>
            </a:extLst>
          </p:cNvPr>
          <p:cNvSpPr txBox="1"/>
          <p:nvPr/>
        </p:nvSpPr>
        <p:spPr>
          <a:xfrm>
            <a:off x="1695166" y="5690629"/>
            <a:ext cx="966244"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200" dirty="0">
                <a:solidFill>
                  <a:schemeClr val="accent6">
                    <a:lumMod val="50000"/>
                  </a:schemeClr>
                </a:solidFill>
              </a:rPr>
              <a:t>من أصل إسباني </a:t>
            </a:r>
            <a:r>
              <a:rPr lang="ar-EG" sz="1200" dirty="0">
                <a:solidFill>
                  <a:schemeClr val="accent6">
                    <a:lumMod val="50000"/>
                  </a:schemeClr>
                </a:solidFill>
              </a:rPr>
              <a:t/>
            </a:r>
            <a:br>
              <a:rPr lang="ar-EG" sz="1200" dirty="0">
                <a:solidFill>
                  <a:schemeClr val="accent6">
                    <a:lumMod val="50000"/>
                  </a:schemeClr>
                </a:solidFill>
              </a:rPr>
            </a:br>
            <a:r>
              <a:rPr lang="ar-DZ" sz="1200" dirty="0">
                <a:solidFill>
                  <a:schemeClr val="accent6">
                    <a:lumMod val="50000"/>
                  </a:schemeClr>
                </a:solidFill>
              </a:rPr>
              <a:t>أو لاتيني</a:t>
            </a:r>
          </a:p>
        </p:txBody>
      </p:sp>
      <p:sp>
        <p:nvSpPr>
          <p:cNvPr id="23" name="TextBox 16">
            <a:extLst>
              <a:ext uri="{FF2B5EF4-FFF2-40B4-BE49-F238E27FC236}">
                <a16:creationId xmlns="" xmlns:a16="http://schemas.microsoft.com/office/drawing/2014/main" id="{D7F4DCB8-FB4B-40F0-BED1-A0CA64A515BB}"/>
              </a:ext>
            </a:extLst>
          </p:cNvPr>
          <p:cNvSpPr txBox="1"/>
          <p:nvPr/>
        </p:nvSpPr>
        <p:spPr>
          <a:xfrm>
            <a:off x="2611408" y="5704754"/>
            <a:ext cx="966244" cy="60336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200" dirty="0">
                <a:solidFill>
                  <a:schemeClr val="accent6">
                    <a:lumMod val="50000"/>
                  </a:schemeClr>
                </a:solidFill>
              </a:rPr>
              <a:t>أسود أو أمريكي إفريقي</a:t>
            </a:r>
          </a:p>
        </p:txBody>
      </p:sp>
      <p:sp>
        <p:nvSpPr>
          <p:cNvPr id="24" name="TextBox 18">
            <a:extLst>
              <a:ext uri="{FF2B5EF4-FFF2-40B4-BE49-F238E27FC236}">
                <a16:creationId xmlns="" xmlns:a16="http://schemas.microsoft.com/office/drawing/2014/main" id="{2BED0188-42D6-438B-9DCA-4A562B298FF4}"/>
              </a:ext>
            </a:extLst>
          </p:cNvPr>
          <p:cNvSpPr txBox="1"/>
          <p:nvPr/>
        </p:nvSpPr>
        <p:spPr>
          <a:xfrm>
            <a:off x="3789857" y="5690629"/>
            <a:ext cx="441757"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200" dirty="0">
                <a:solidFill>
                  <a:schemeClr val="accent6">
                    <a:lumMod val="50000"/>
                  </a:schemeClr>
                </a:solidFill>
              </a:rPr>
              <a:t>آسيوي</a:t>
            </a:r>
          </a:p>
        </p:txBody>
      </p:sp>
      <p:sp>
        <p:nvSpPr>
          <p:cNvPr id="25" name="TextBox 12">
            <a:extLst>
              <a:ext uri="{FF2B5EF4-FFF2-40B4-BE49-F238E27FC236}">
                <a16:creationId xmlns="" xmlns:a16="http://schemas.microsoft.com/office/drawing/2014/main" id="{508FF729-1067-4ECA-8E26-1A270C6701CB}"/>
              </a:ext>
            </a:extLst>
          </p:cNvPr>
          <p:cNvSpPr txBox="1"/>
          <p:nvPr/>
        </p:nvSpPr>
        <p:spPr>
          <a:xfrm>
            <a:off x="6331526" y="3006667"/>
            <a:ext cx="1229990"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600" dirty="0">
                <a:solidFill>
                  <a:schemeClr val="accent6">
                    <a:lumMod val="50000"/>
                  </a:schemeClr>
                </a:solidFill>
              </a:rPr>
              <a:t>المشاركون في الدراسة</a:t>
            </a:r>
          </a:p>
        </p:txBody>
      </p:sp>
      <p:sp>
        <p:nvSpPr>
          <p:cNvPr id="26" name="TextBox 12">
            <a:extLst>
              <a:ext uri="{FF2B5EF4-FFF2-40B4-BE49-F238E27FC236}">
                <a16:creationId xmlns="" xmlns:a16="http://schemas.microsoft.com/office/drawing/2014/main" id="{4E8902EA-99ED-498E-8850-37FF7A140172}"/>
              </a:ext>
            </a:extLst>
          </p:cNvPr>
          <p:cNvSpPr txBox="1"/>
          <p:nvPr/>
        </p:nvSpPr>
        <p:spPr>
          <a:xfrm>
            <a:off x="6347710" y="3608999"/>
            <a:ext cx="1229990"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ar-DZ" sz="1600" dirty="0">
                <a:solidFill>
                  <a:schemeClr val="accent6">
                    <a:lumMod val="50000"/>
                  </a:schemeClr>
                </a:solidFill>
              </a:rPr>
              <a:t>سكان ولاية ماساتشوستس</a:t>
            </a:r>
          </a:p>
        </p:txBody>
      </p:sp>
    </p:spTree>
    <p:extLst>
      <p:ext uri="{BB962C8B-B14F-4D97-AF65-F5344CB8AC3E}">
        <p14:creationId xmlns:p14="http://schemas.microsoft.com/office/powerpoint/2010/main" val="1677693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t>هل يجب على شخص مصاب بالحساسية الحصول على لقاح مرض (</a:t>
            </a:r>
            <a:r>
              <a:rPr lang="en-US" sz="3200" dirty="0"/>
              <a:t>COVID-19</a:t>
            </a:r>
            <a:r>
              <a:rPr lang="ar-EG" sz="3200" dirty="0"/>
              <a:t>)</a:t>
            </a:r>
            <a:r>
              <a:rPr lang="ar-DZ" sz="3200" dirty="0"/>
              <a:t>؟</a:t>
            </a:r>
            <a:r>
              <a:rPr lang="en-US" sz="3200" dirty="0"/>
              <a:t> </a:t>
            </a:r>
          </a:p>
        </p:txBody>
      </p:sp>
      <p:sp>
        <p:nvSpPr>
          <p:cNvPr id="4" name="Rectangle 3">
            <a:extLst>
              <a:ext uri="{FF2B5EF4-FFF2-40B4-BE49-F238E27FC236}">
                <a16:creationId xmlns="" xmlns:a16="http://schemas.microsoft.com/office/drawing/2014/main" id="{FF069143-FE01-453C-934A-DAA4862AED31}"/>
              </a:ext>
            </a:extLst>
          </p:cNvPr>
          <p:cNvSpPr/>
          <p:nvPr/>
        </p:nvSpPr>
        <p:spPr>
          <a:xfrm>
            <a:off x="478571" y="1360347"/>
            <a:ext cx="11356939" cy="5262979"/>
          </a:xfrm>
          <a:prstGeom prst="rect">
            <a:avLst/>
          </a:prstGeom>
        </p:spPr>
        <p:txBody>
          <a:bodyPr wrap="square">
            <a:spAutoFit/>
          </a:bodyPr>
          <a:lstStyle/>
          <a:p>
            <a:pPr marL="342900" indent="-342900">
              <a:buFont typeface="Arial" panose="020B0604020202020204" pitchFamily="34" charset="0"/>
              <a:buChar char="•"/>
            </a:pPr>
            <a:r>
              <a:rPr lang="ar-DZ" sz="2400" b="1" dirty="0">
                <a:latin typeface="Arial" panose="020B0604020202020204" pitchFamily="34" charset="0"/>
                <a:cs typeface="Arial" panose="020B0604020202020204" pitchFamily="34" charset="0"/>
              </a:rPr>
              <a:t>لا </a:t>
            </a:r>
            <a:r>
              <a:rPr lang="ar-DZ" sz="2400" dirty="0">
                <a:latin typeface="Arial" panose="020B0604020202020204" pitchFamily="34" charset="0"/>
                <a:cs typeface="Arial" panose="020B0604020202020204" pitchFamily="34" charset="0"/>
              </a:rPr>
              <a:t>يجب عليك أن تحصل على لقاح (</a:t>
            </a:r>
            <a:r>
              <a:rPr lang="en-US" sz="2400" dirty="0">
                <a:latin typeface="Arial" panose="020B0604020202020204" pitchFamily="34" charset="0"/>
                <a:cs typeface="Arial" panose="020B0604020202020204" pitchFamily="34" charset="0"/>
              </a:rPr>
              <a:t>Pfizer</a:t>
            </a:r>
            <a:r>
              <a:rPr lang="ar-DZ" sz="2400" dirty="0">
                <a:latin typeface="Arial" panose="020B0604020202020204" pitchFamily="34" charset="0"/>
                <a:cs typeface="Arial" panose="020B0604020202020204" pitchFamily="34" charset="0"/>
              </a:rPr>
              <a:t>) أو لقاح (</a:t>
            </a:r>
            <a:r>
              <a:rPr lang="en-US" sz="2400" dirty="0" err="1">
                <a:latin typeface="Arial" panose="020B0604020202020204" pitchFamily="34" charset="0"/>
                <a:cs typeface="Arial" panose="020B0604020202020204" pitchFamily="34" charset="0"/>
              </a:rPr>
              <a:t>Moderna</a:t>
            </a:r>
            <a:r>
              <a:rPr lang="ar-DZ" sz="2400" dirty="0">
                <a:latin typeface="Arial" panose="020B0604020202020204" pitchFamily="34" charset="0"/>
                <a:cs typeface="Arial" panose="020B0604020202020204" pitchFamily="34" charset="0"/>
              </a:rPr>
              <a:t>) لمرض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 إذا كان لديك تاريخاً من رد الفعل التحسسي الشديد (يسمى أيضاً الحساسية المفرطة) لأي مكون في اللقاح.</a:t>
            </a:r>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sz="2400" dirty="0">
              <a:highlight>
                <a:srgbClr val="FFFF00"/>
              </a:highligh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لا تحتوي اللقاحات على بيض أو جيلاتين أو مواد حافظة أو </a:t>
            </a:r>
            <a:r>
              <a:rPr lang="ar-DZ" sz="2400" dirty="0" err="1">
                <a:latin typeface="Arial" panose="020B0604020202020204" pitchFamily="34" charset="0"/>
                <a:cs typeface="Arial" panose="020B0604020202020204" pitchFamily="34" charset="0"/>
              </a:rPr>
              <a:t>لاتكس</a:t>
            </a:r>
            <a:r>
              <a:rPr lang="ar-DZ"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ar-DZ" sz="2400" dirty="0">
                <a:latin typeface="Arial" panose="020B0604020202020204" pitchFamily="34" charset="0"/>
                <a:cs typeface="Arial" panose="020B0604020202020204" pitchFamily="34" charset="0"/>
              </a:rPr>
              <a:t>يمكن الاطلاع على قائمة المكونات على الرابط التالي:</a:t>
            </a:r>
          </a:p>
          <a:p>
            <a:pPr marL="914400" lvl="1" indent="-342900">
              <a:buFont typeface="Courier New" panose="02070309020205020404" pitchFamily="49" charset="0"/>
              <a:buChar char="o"/>
            </a:pPr>
            <a:r>
              <a:rPr lang="ar-DZ" sz="2400" dirty="0">
                <a:latin typeface="Arial" panose="020B0604020202020204" pitchFamily="34" charset="0"/>
                <a:cs typeface="Arial" panose="020B0604020202020204" pitchFamily="34" charset="0"/>
              </a:rPr>
              <a:t>لقاح فايزر</a:t>
            </a:r>
            <a:r>
              <a:rPr lang="en-US" sz="2400" dirty="0">
                <a:latin typeface="Arial" panose="020B0604020202020204" pitchFamily="34" charset="0"/>
                <a:cs typeface="Arial" panose="020B0604020202020204" pitchFamily="34" charset="0"/>
              </a:rPr>
              <a:t>/</a:t>
            </a:r>
            <a:r>
              <a:rPr lang="ar-EG" sz="2400" dirty="0">
                <a:latin typeface="Arial" panose="020B0604020202020204" pitchFamily="34" charset="0"/>
                <a:cs typeface="Arial" panose="020B0604020202020204" pitchFamily="34" charset="0"/>
              </a:rPr>
              <a:t> كوميرناتي</a:t>
            </a:r>
            <a:r>
              <a:rPr lang="ar-DZ"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Pfizer</a:t>
            </a:r>
            <a:r>
              <a:rPr lang="ar-DZ"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3"/>
              </a:rPr>
              <a:t>https://www.fda.gov/media/144414/download</a:t>
            </a:r>
            <a:r>
              <a:rPr lang="ar-DZ" sz="2400" dirty="0">
                <a:latin typeface="Arial" panose="020B0604020202020204" pitchFamily="34" charset="0"/>
                <a:cs typeface="Arial" panose="020B0604020202020204" pitchFamily="34" charset="0"/>
              </a:rPr>
              <a:t> (صفحة </a:t>
            </a:r>
            <a:r>
              <a:rPr lang="en-US" sz="2400" dirty="0">
                <a:latin typeface="Arial" panose="020B0604020202020204" pitchFamily="34" charset="0"/>
                <a:cs typeface="Arial" panose="020B0604020202020204" pitchFamily="34" charset="0"/>
              </a:rPr>
              <a:t>3</a:t>
            </a:r>
            <a:r>
              <a:rPr lang="ar-DZ" sz="2400" dirty="0">
                <a:latin typeface="Arial" panose="020B0604020202020204" pitchFamily="34" charset="0"/>
                <a:cs typeface="Arial" panose="020B0604020202020204" pitchFamily="34" charset="0"/>
              </a:rPr>
              <a:t>)</a:t>
            </a:r>
          </a:p>
          <a:p>
            <a:pPr marL="914400" lvl="1" indent="-342900">
              <a:buFont typeface="Courier New" panose="02070309020205020404" pitchFamily="49" charset="0"/>
              <a:buChar char="o"/>
            </a:pPr>
            <a:r>
              <a:rPr lang="ar-DZ" sz="2400" dirty="0">
                <a:latin typeface="Arial" panose="020B0604020202020204" pitchFamily="34" charset="0"/>
                <a:cs typeface="Arial" panose="020B0604020202020204" pitchFamily="34" charset="0"/>
              </a:rPr>
              <a:t>لقاح </a:t>
            </a:r>
            <a:r>
              <a:rPr lang="ar-DZ" sz="2400" dirty="0" err="1">
                <a:latin typeface="Arial" panose="020B0604020202020204" pitchFamily="34" charset="0"/>
                <a:cs typeface="Arial" panose="020B0604020202020204" pitchFamily="34" charset="0"/>
              </a:rPr>
              <a:t>موديرنا</a:t>
            </a:r>
            <a:r>
              <a:rPr lang="ar-DZ"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Moderna</a:t>
            </a:r>
            <a:r>
              <a:rPr lang="ar-DZ"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4"/>
              </a:rPr>
              <a:t>https://www.fda.gov/media/144638/download</a:t>
            </a:r>
            <a:r>
              <a:rPr lang="ar-DZ" sz="2400" dirty="0">
                <a:latin typeface="Arial" panose="020B0604020202020204" pitchFamily="34" charset="0"/>
                <a:cs typeface="Arial" panose="020B0604020202020204" pitchFamily="34" charset="0"/>
              </a:rPr>
              <a:t> (صفحة 2)</a:t>
            </a:r>
            <a:endParaRPr lang="en-US" sz="2400" dirty="0">
              <a:latin typeface="Arial" panose="020B0604020202020204" pitchFamily="34" charset="0"/>
              <a:cs typeface="Arial" panose="020B0604020202020204" pitchFamily="34" charset="0"/>
            </a:endParaRPr>
          </a:p>
          <a:p>
            <a:pPr marL="914400" lvl="1" indent="-342900">
              <a:buFont typeface="Courier New" panose="02070309020205020404" pitchFamily="49" charset="0"/>
              <a:buChar char="o"/>
            </a:pPr>
            <a:r>
              <a:rPr lang="ar-EG" sz="2400" dirty="0">
                <a:latin typeface="Arial" panose="020B0604020202020204" pitchFamily="34" charset="0"/>
                <a:cs typeface="Arial" panose="020B0604020202020204" pitchFamily="34" charset="0"/>
              </a:rPr>
              <a:t>لقاح جانسن (</a:t>
            </a:r>
            <a:r>
              <a:rPr lang="en-US" sz="2400" dirty="0">
                <a:latin typeface="Arial" panose="020B0604020202020204" pitchFamily="34" charset="0"/>
                <a:cs typeface="Arial" panose="020B0604020202020204" pitchFamily="34" charset="0"/>
              </a:rPr>
              <a:t>Janssen</a:t>
            </a:r>
            <a:r>
              <a:rPr lang="ar-EG" sz="2400" dirty="0">
                <a:latin typeface="Arial" panose="020B0604020202020204" pitchFamily="34" charset="0"/>
                <a:cs typeface="Arial" panose="020B0604020202020204" pitchFamily="34" charset="0"/>
              </a:rPr>
              <a:t>) من جونسون </a:t>
            </a:r>
            <a:r>
              <a:rPr lang="ar-EG" sz="2400" dirty="0" err="1">
                <a:latin typeface="Arial" panose="020B0604020202020204" pitchFamily="34" charset="0"/>
                <a:cs typeface="Arial" panose="020B0604020202020204" pitchFamily="34" charset="0"/>
              </a:rPr>
              <a:t>آند</a:t>
            </a:r>
            <a:r>
              <a:rPr lang="ar-EG" sz="2400" dirty="0">
                <a:latin typeface="Arial" panose="020B0604020202020204" pitchFamily="34" charset="0"/>
                <a:cs typeface="Arial" panose="020B0604020202020204" pitchFamily="34" charset="0"/>
              </a:rPr>
              <a:t> جونسون (</a:t>
            </a:r>
            <a:r>
              <a:rPr lang="en-US" sz="2400" dirty="0">
                <a:latin typeface="Arial" panose="020B0604020202020204" pitchFamily="34" charset="0"/>
                <a:cs typeface="Arial" panose="020B0604020202020204" pitchFamily="34" charset="0"/>
              </a:rPr>
              <a:t>Johnson &amp; Johnson</a:t>
            </a:r>
            <a:r>
              <a:rPr lang="ar-EG"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5"/>
              </a:rPr>
              <a:t>https://www.fda.gov/media/146305/download</a:t>
            </a:r>
            <a:r>
              <a:rPr lang="ar-EG" sz="2400" dirty="0">
                <a:latin typeface="Arial" panose="020B0604020202020204" pitchFamily="34" charset="0"/>
                <a:cs typeface="Arial" panose="020B0604020202020204" pitchFamily="34" charset="0"/>
              </a:rPr>
              <a:t>  </a:t>
            </a:r>
            <a:r>
              <a:rPr lang="ar-DZ" sz="2400" dirty="0">
                <a:latin typeface="Arial" panose="020B0604020202020204" pitchFamily="34" charset="0"/>
                <a:cs typeface="Arial" panose="020B0604020202020204" pitchFamily="34" charset="0"/>
              </a:rPr>
              <a:t>(صفحة 2)</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إذا كان لديك تاريخ من رد الفعل التحسسي الشديد  تجاه شيئاً آخر غير موجود في اللقاح (مثل زبدة الفول السوداني)، ناقشه مع مقدم الرعاية الصحية الخاص بك قبل تلقي اللقاح.</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F0DC069-7A18-449E-9B5B-42D496ED299A}"/>
              </a:ext>
            </a:extLst>
          </p:cNvPr>
          <p:cNvSpPr txBox="1"/>
          <p:nvPr/>
        </p:nvSpPr>
        <p:spPr>
          <a:xfrm>
            <a:off x="392125" y="16053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t>أود أن أنجب طفلاً ذات يوم.</a:t>
            </a:r>
            <a:r>
              <a:rPr lang="en-US" sz="3200" dirty="0"/>
              <a:t> </a:t>
            </a:r>
            <a:r>
              <a:rPr lang="ar-DZ" sz="3200" dirty="0"/>
              <a:t>هل من الآمن لي الحصول على لقاح (</a:t>
            </a:r>
            <a:r>
              <a:rPr lang="en-US" sz="3200" dirty="0"/>
              <a:t>COVID-19</a:t>
            </a:r>
            <a:r>
              <a:rPr lang="ar-EG" sz="3200" dirty="0"/>
              <a:t>)</a:t>
            </a:r>
            <a:r>
              <a:rPr lang="ar-DZ" sz="3200" dirty="0"/>
              <a:t>؟</a:t>
            </a:r>
          </a:p>
        </p:txBody>
      </p:sp>
      <p:sp>
        <p:nvSpPr>
          <p:cNvPr id="5" name="Rectangle 4">
            <a:extLst>
              <a:ext uri="{FF2B5EF4-FFF2-40B4-BE49-F238E27FC236}">
                <a16:creationId xmlns="" xmlns:a16="http://schemas.microsoft.com/office/drawing/2014/main" id="{F5C5A823-101A-4EFF-BD93-CBB21EC8DD44}"/>
              </a:ext>
            </a:extLst>
          </p:cNvPr>
          <p:cNvSpPr/>
          <p:nvPr/>
        </p:nvSpPr>
        <p:spPr>
          <a:xfrm>
            <a:off x="478572" y="1418500"/>
            <a:ext cx="11227876" cy="2677656"/>
          </a:xfrm>
          <a:prstGeom prst="rect">
            <a:avLst/>
          </a:prstGeom>
        </p:spPr>
        <p:txBody>
          <a:bodyPr wrap="square">
            <a:spAutoFit/>
          </a:bodyPr>
          <a:lstStyle/>
          <a:p>
            <a:pPr marL="285750" indent="-285750">
              <a:buFont typeface="Arial" panose="020B0604020202020204" pitchFamily="34" charset="0"/>
              <a:buChar char="•"/>
            </a:pPr>
            <a:r>
              <a:rPr lang="ar-DZ" sz="2400" dirty="0">
                <a:latin typeface="Arial" panose="020B0604020202020204" pitchFamily="34" charset="0"/>
                <a:cs typeface="Arial" panose="020B0604020202020204" pitchFamily="34" charset="0"/>
              </a:rPr>
              <a:t>نعم</a:t>
            </a:r>
            <a:r>
              <a:rPr lang="ar-EG"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ar-DZ" sz="2400" dirty="0"/>
              <a:t>ي</a:t>
            </a:r>
            <a:r>
              <a:rPr lang="ar-EG" sz="2400" dirty="0"/>
              <a:t>ُ</a:t>
            </a:r>
            <a:r>
              <a:rPr lang="ar-DZ" sz="2400" dirty="0"/>
              <a:t>وصي مركز السيطرة على الأمراض</a:t>
            </a:r>
            <a:r>
              <a:rPr lang="ar-EG" sz="2400" dirty="0"/>
              <a:t> والوقاية منها</a:t>
            </a:r>
            <a:r>
              <a:rPr lang="ar-DZ" sz="2400" dirty="0"/>
              <a:t> (</a:t>
            </a:r>
            <a:r>
              <a:rPr lang="en-US" sz="2400" dirty="0"/>
              <a:t> (CDC</a:t>
            </a:r>
            <a:r>
              <a:rPr lang="ar-EG" sz="2400" dirty="0"/>
              <a:t>بتلقي لقاح مرض </a:t>
            </a:r>
            <a:r>
              <a:rPr lang="en-US" sz="2400"/>
              <a:t>COVID-19</a:t>
            </a:r>
            <a:r>
              <a:rPr lang="ar-DZ" sz="2400"/>
              <a:t> </a:t>
            </a:r>
            <a:r>
              <a:rPr lang="ar-EG" sz="2400" dirty="0"/>
              <a:t>للنساء</a:t>
            </a:r>
            <a:r>
              <a:rPr lang="ar-DZ" sz="2400" dirty="0"/>
              <a:t> </a:t>
            </a:r>
            <a:r>
              <a:rPr lang="ar-EG" sz="2400" dirty="0"/>
              <a:t>اللاتي يحاولن </a:t>
            </a:r>
            <a:r>
              <a:rPr lang="ar-DZ" sz="2400" dirty="0"/>
              <a:t>الحمل الآن أو يخططون للحمل في المستقبل.</a:t>
            </a:r>
            <a:endParaRPr lang="en-US" sz="2400" dirty="0"/>
          </a:p>
          <a:p>
            <a:pPr marL="285750" indent="-285750">
              <a:buFont typeface="Arial" panose="020B0604020202020204" pitchFamily="34" charset="0"/>
              <a:buChar char="•"/>
            </a:pPr>
            <a:r>
              <a:rPr lang="ar-DZ" sz="2400" dirty="0"/>
              <a:t>. لا يوجد دليل على أن الأجسام المضادة </a:t>
            </a:r>
            <a:r>
              <a:rPr lang="ar-EG" sz="2400" dirty="0"/>
              <a:t>المُطورة</a:t>
            </a:r>
            <a:r>
              <a:rPr lang="ar-DZ" sz="2400" dirty="0"/>
              <a:t> بعد </a:t>
            </a:r>
            <a:r>
              <a:rPr lang="ar-EG" sz="2400" dirty="0"/>
              <a:t>لقاح مرض</a:t>
            </a:r>
            <a:r>
              <a:rPr lang="ar-DZ" sz="2400" dirty="0"/>
              <a:t> </a:t>
            </a:r>
            <a:r>
              <a:rPr lang="en-US" sz="2400" dirty="0"/>
              <a:t>COVID-19 </a:t>
            </a:r>
            <a:r>
              <a:rPr lang="ar-EG" sz="2400" dirty="0"/>
              <a:t> </a:t>
            </a:r>
            <a:r>
              <a:rPr lang="ar-DZ" sz="2400" dirty="0"/>
              <a:t>أو أن مكونات اللقاح ستسبب أي مش</a:t>
            </a:r>
            <a:r>
              <a:rPr lang="ar-EG" sz="2400" dirty="0"/>
              <a:t>كلات.</a:t>
            </a:r>
          </a:p>
          <a:p>
            <a:pPr marL="285750" indent="-285750">
              <a:buFont typeface="Arial" panose="020B0604020202020204" pitchFamily="34" charset="0"/>
              <a:buChar char="•"/>
            </a:pPr>
            <a:r>
              <a:rPr lang="ar-DZ" sz="2400" dirty="0"/>
              <a:t>في الواقع، لا يوجد دليل على أن مشاكل الخصوبة </a:t>
            </a:r>
            <a:r>
              <a:rPr lang="ar-EG" sz="2400" dirty="0"/>
              <a:t>في النساء أو الرجال </a:t>
            </a:r>
            <a:r>
              <a:rPr lang="ar-DZ" sz="2400" dirty="0"/>
              <a:t>هي عرض جانبي </a:t>
            </a:r>
            <a:r>
              <a:rPr lang="ar-EG" sz="2400" dirty="0"/>
              <a:t>لأي </a:t>
            </a:r>
            <a:r>
              <a:rPr lang="ar-DZ" sz="2400" dirty="0"/>
              <a:t>لقاح.</a:t>
            </a:r>
            <a:r>
              <a:rPr lang="en-US" sz="2400" dirty="0"/>
              <a:t> </a:t>
            </a:r>
          </a:p>
          <a:p>
            <a:pPr marL="285750" indent="-285750">
              <a:buFont typeface="Arial" panose="020B0604020202020204" pitchFamily="34" charset="0"/>
              <a:buChar char="•"/>
            </a:pPr>
            <a:endParaRPr lang="ar-DZ" sz="2400" dirty="0"/>
          </a:p>
        </p:txBody>
      </p:sp>
    </p:spTree>
    <p:extLst>
      <p:ext uri="{BB962C8B-B14F-4D97-AF65-F5344CB8AC3E}">
        <p14:creationId xmlns:p14="http://schemas.microsoft.com/office/powerpoint/2010/main" val="147724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738515A-DC24-4FF1-85F9-68F50ED8147F}"/>
              </a:ext>
            </a:extLst>
          </p:cNvPr>
          <p:cNvSpPr txBox="1"/>
          <p:nvPr/>
        </p:nvSpPr>
        <p:spPr>
          <a:xfrm>
            <a:off x="178625" y="157343"/>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t>هل </a:t>
            </a:r>
            <a:r>
              <a:rPr lang="ar-EG" sz="3200" dirty="0"/>
              <a:t>يمكن للحوامل أو المرضعات </a:t>
            </a:r>
            <a:r>
              <a:rPr lang="ar-DZ" sz="3200" dirty="0"/>
              <a:t>الحصول على لقاح مرض (</a:t>
            </a:r>
            <a:r>
              <a:rPr lang="en-US" sz="3200" dirty="0"/>
              <a:t>COVID-19</a:t>
            </a:r>
            <a:r>
              <a:rPr lang="ar-EG" sz="3200" dirty="0"/>
              <a:t>)</a:t>
            </a:r>
            <a:r>
              <a:rPr lang="ar-DZ" sz="3200" dirty="0"/>
              <a:t>؟</a:t>
            </a:r>
          </a:p>
        </p:txBody>
      </p:sp>
      <p:sp>
        <p:nvSpPr>
          <p:cNvPr id="4" name="Rectangle 3">
            <a:extLst>
              <a:ext uri="{FF2B5EF4-FFF2-40B4-BE49-F238E27FC236}">
                <a16:creationId xmlns="" xmlns:a16="http://schemas.microsoft.com/office/drawing/2014/main" id="{FF069143-FE01-453C-934A-DAA4862AED31}"/>
              </a:ext>
            </a:extLst>
          </p:cNvPr>
          <p:cNvSpPr/>
          <p:nvPr/>
        </p:nvSpPr>
        <p:spPr>
          <a:xfrm>
            <a:off x="478571" y="1258749"/>
            <a:ext cx="11160435" cy="2677656"/>
          </a:xfrm>
          <a:prstGeom prst="rect">
            <a:avLst/>
          </a:prstGeom>
        </p:spPr>
        <p:txBody>
          <a:bodyPr wrap="square">
            <a:spAutoFit/>
          </a:bodyPr>
          <a:lstStyle/>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نعم</a:t>
            </a:r>
            <a:r>
              <a:rPr lang="ar-EG" sz="2400" dirty="0">
                <a:latin typeface="Arial" panose="020B0604020202020204" pitchFamily="34" charset="0"/>
                <a:cs typeface="Arial" panose="020B0604020202020204" pitchFamily="34" charset="0"/>
              </a:rPr>
              <a:t>!</a:t>
            </a:r>
            <a:endParaRPr lang="ar-DZ"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ي</a:t>
            </a:r>
            <a:r>
              <a:rPr lang="ar-EG" sz="2400" dirty="0">
                <a:latin typeface="Arial" panose="020B0604020202020204" pitchFamily="34" charset="0"/>
                <a:cs typeface="Arial" panose="020B0604020202020204" pitchFamily="34" charset="0"/>
              </a:rPr>
              <a:t>ُ</a:t>
            </a:r>
            <a:r>
              <a:rPr lang="ar-DZ" sz="2400" dirty="0">
                <a:latin typeface="Arial" panose="020B0604020202020204" pitchFamily="34" charset="0"/>
                <a:cs typeface="Arial" panose="020B0604020202020204" pitchFamily="34" charset="0"/>
              </a:rPr>
              <a:t>وصي مركز السيطرة على الأمراض</a:t>
            </a:r>
            <a:r>
              <a:rPr lang="ar-EG" sz="2400" dirty="0">
                <a:latin typeface="Arial" panose="020B0604020202020204" pitchFamily="34" charset="0"/>
                <a:cs typeface="Arial" panose="020B0604020202020204" pitchFamily="34" charset="0"/>
              </a:rPr>
              <a:t> والوقاية منها (</a:t>
            </a:r>
            <a:r>
              <a:rPr lang="en-US" sz="2400" dirty="0">
                <a:latin typeface="Arial" panose="020B0604020202020204" pitchFamily="34" charset="0"/>
                <a:cs typeface="Arial" panose="020B0604020202020204" pitchFamily="34" charset="0"/>
              </a:rPr>
              <a:t>CDC</a:t>
            </a:r>
            <a:r>
              <a:rPr lang="ar-EG" sz="2400" dirty="0">
                <a:latin typeface="Arial" panose="020B0604020202020204" pitchFamily="34" charset="0"/>
                <a:cs typeface="Arial" panose="020B0604020202020204" pitchFamily="34" charset="0"/>
              </a:rPr>
              <a:t>)</a:t>
            </a:r>
            <a:r>
              <a:rPr lang="ar-DZ" sz="2400" dirty="0">
                <a:latin typeface="Arial" panose="020B0604020202020204" pitchFamily="34" charset="0"/>
                <a:cs typeface="Arial" panose="020B0604020202020204" pitchFamily="34" charset="0"/>
              </a:rPr>
              <a:t> والكلية الأمريكية لأطباء التوليد وأمراض النسا</a:t>
            </a:r>
            <a:r>
              <a:rPr lang="ar-EG" sz="2400" dirty="0">
                <a:latin typeface="Arial" panose="020B0604020202020204" pitchFamily="34" charset="0"/>
                <a:cs typeface="Arial" panose="020B0604020202020204" pitchFamily="34" charset="0"/>
              </a:rPr>
              <a:t>ء بتلقي ال</a:t>
            </a:r>
            <a:r>
              <a:rPr lang="ar-DZ" sz="2400" dirty="0">
                <a:latin typeface="Arial" panose="020B0604020202020204" pitchFamily="34" charset="0"/>
                <a:cs typeface="Arial" panose="020B0604020202020204" pitchFamily="34" charset="0"/>
              </a:rPr>
              <a:t>حوامل والمرضعات</a:t>
            </a:r>
            <a:r>
              <a:rPr lang="ar-EG" sz="2400" dirty="0">
                <a:latin typeface="Arial" panose="020B0604020202020204" pitchFamily="34" charset="0"/>
                <a:cs typeface="Arial" panose="020B0604020202020204" pitchFamily="34" charset="0"/>
              </a:rPr>
              <a:t> لقاح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a:t>
            </a:r>
            <a:endParaRPr lang="ar-EG"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ar-EG" sz="2400" dirty="0">
                <a:latin typeface="Arial" panose="020B0604020202020204" pitchFamily="34" charset="0"/>
                <a:cs typeface="Arial" panose="020B0604020202020204" pitchFamily="34" charset="0"/>
              </a:rPr>
              <a:t>تفوق فوائد تلقي لقاح مرض </a:t>
            </a:r>
            <a:r>
              <a:rPr lang="en-US" sz="2400" dirty="0">
                <a:latin typeface="Arial" panose="020B0604020202020204" pitchFamily="34" charset="0"/>
                <a:cs typeface="Arial" panose="020B0604020202020204" pitchFamily="34" charset="0"/>
              </a:rPr>
              <a:t>COVID-19 </a:t>
            </a:r>
            <a:r>
              <a:rPr lang="ar-EG" sz="2400" dirty="0">
                <a:latin typeface="Arial" panose="020B0604020202020204" pitchFamily="34" charset="0"/>
                <a:cs typeface="Arial" panose="020B0604020202020204" pitchFamily="34" charset="0"/>
              </a:rPr>
              <a:t> أي مخاطر معروفة أو مُحتملة للقاح أثناء الحمل.</a:t>
            </a:r>
          </a:p>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الإصابة </a:t>
            </a:r>
            <a:r>
              <a:rPr lang="ar-EG" sz="2400" dirty="0">
                <a:latin typeface="Arial" panose="020B0604020202020204" pitchFamily="34" charset="0"/>
                <a:cs typeface="Arial" panose="020B0604020202020204" pitchFamily="34" charset="0"/>
              </a:rPr>
              <a:t>بمرض (</a:t>
            </a:r>
            <a:r>
              <a:rPr lang="en-US" sz="2400" dirty="0">
                <a:latin typeface="Arial" panose="020B0604020202020204" pitchFamily="34" charset="0"/>
                <a:cs typeface="Arial" panose="020B0604020202020204" pitchFamily="34" charset="0"/>
              </a:rPr>
              <a:t>COVID-19</a:t>
            </a:r>
            <a:r>
              <a:rPr lang="ar-EG"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ar-DZ" sz="2400" dirty="0">
                <a:latin typeface="Arial" panose="020B0604020202020204" pitchFamily="34" charset="0"/>
                <a:cs typeface="Arial" panose="020B0604020202020204" pitchFamily="34" charset="0"/>
              </a:rPr>
              <a:t>أثناء الحمل ي</a:t>
            </a:r>
            <a:r>
              <a:rPr lang="ar-EG" sz="2400" dirty="0">
                <a:latin typeface="Arial" panose="020B0604020202020204" pitchFamily="34" charset="0"/>
                <a:cs typeface="Arial" panose="020B0604020202020204" pitchFamily="34" charset="0"/>
              </a:rPr>
              <a:t>ُ</a:t>
            </a:r>
            <a:r>
              <a:rPr lang="ar-DZ" sz="2400" dirty="0">
                <a:latin typeface="Arial" panose="020B0604020202020204" pitchFamily="34" charset="0"/>
                <a:cs typeface="Arial" panose="020B0604020202020204" pitchFamily="34" charset="0"/>
              </a:rPr>
              <a:t>زيد من خطر الإصابة بمرض شديد </a:t>
            </a:r>
            <a:r>
              <a:rPr lang="ar-EG" sz="2400" dirty="0">
                <a:latin typeface="Arial" panose="020B0604020202020204" pitchFamily="34" charset="0"/>
                <a:cs typeface="Arial" panose="020B0604020202020204" pitchFamily="34" charset="0"/>
              </a:rPr>
              <a:t>و</a:t>
            </a:r>
            <a:r>
              <a:rPr lang="ar-DZ" sz="2400" dirty="0">
                <a:latin typeface="Arial" panose="020B0604020202020204" pitchFamily="34" charset="0"/>
                <a:cs typeface="Arial" panose="020B0604020202020204" pitchFamily="34" charset="0"/>
              </a:rPr>
              <a:t>الولادة المبكرة.</a:t>
            </a:r>
          </a:p>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التطعيم هو اختيار شخصي للحوامل أو المرضعات. </a:t>
            </a:r>
            <a:r>
              <a:rPr lang="ar-EG" sz="2400" dirty="0">
                <a:latin typeface="Arial" panose="020B0604020202020204" pitchFamily="34" charset="0"/>
                <a:cs typeface="Arial" panose="020B0604020202020204" pitchFamily="34" charset="0"/>
              </a:rPr>
              <a:t>إذا كان لديكِ أسئلة فيُرجى التحدث </a:t>
            </a:r>
            <a:r>
              <a:rPr lang="ar-DZ" sz="2400" dirty="0">
                <a:latin typeface="Arial" panose="020B0604020202020204" pitchFamily="34" charset="0"/>
                <a:cs typeface="Arial" panose="020B0604020202020204" pitchFamily="34" charset="0"/>
              </a:rPr>
              <a:t>مع مقدم الرعاية الصحية الخاص بك</a:t>
            </a:r>
            <a:r>
              <a:rPr lang="ar-EG"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9321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t>هل لقاحات مرض (</a:t>
            </a:r>
            <a:r>
              <a:rPr lang="en-US" sz="3200" dirty="0"/>
              <a:t>COVID-19</a:t>
            </a:r>
            <a:r>
              <a:rPr lang="ar-DZ" sz="3200" dirty="0"/>
              <a:t>) آمنة للأطفال؟</a:t>
            </a:r>
          </a:p>
        </p:txBody>
      </p:sp>
      <p:sp>
        <p:nvSpPr>
          <p:cNvPr id="4" name="Rectangle 3">
            <a:extLst>
              <a:ext uri="{FF2B5EF4-FFF2-40B4-BE49-F238E27FC236}">
                <a16:creationId xmlns="" xmlns:a16="http://schemas.microsoft.com/office/drawing/2014/main" id="{FF069143-FE01-453C-934A-DAA4862AED31}"/>
              </a:ext>
            </a:extLst>
          </p:cNvPr>
          <p:cNvSpPr/>
          <p:nvPr/>
        </p:nvSpPr>
        <p:spPr>
          <a:xfrm>
            <a:off x="5703396" y="1137137"/>
            <a:ext cx="6071073" cy="6370975"/>
          </a:xfrm>
          <a:prstGeom prst="rect">
            <a:avLst/>
          </a:prstGeom>
        </p:spPr>
        <p:txBody>
          <a:bodyPr wrap="square">
            <a:spAutoFit/>
          </a:bodyPr>
          <a:lstStyle/>
          <a:p>
            <a:pPr marL="342900" indent="-342900">
              <a:buFont typeface="Arial" panose="020B0604020202020204" pitchFamily="34" charset="0"/>
              <a:buChar char="•"/>
            </a:pPr>
            <a:r>
              <a:rPr lang="ar-EG" sz="2400" dirty="0">
                <a:latin typeface="Arial" panose="020B0604020202020204" pitchFamily="34" charset="0"/>
                <a:cs typeface="Arial" panose="020B0604020202020204" pitchFamily="34" charset="0"/>
              </a:rPr>
              <a:t>نعم.</a:t>
            </a:r>
          </a:p>
          <a:p>
            <a:pPr marL="342900" indent="-342900">
              <a:buFont typeface="Arial" panose="020B0604020202020204" pitchFamily="34" charset="0"/>
              <a:buChar char="•"/>
            </a:pPr>
            <a:r>
              <a:rPr lang="ar-EG" sz="2400" u="sng" dirty="0">
                <a:latin typeface="Arial" panose="020B0604020202020204" pitchFamily="34" charset="0"/>
                <a:cs typeface="Arial" panose="020B0604020202020204" pitchFamily="34" charset="0"/>
              </a:rPr>
              <a:t>يُوصي مركز مكافحة الأمراض والسيطرة عليها </a:t>
            </a:r>
            <a:r>
              <a:rPr lang="en-GB" sz="2400" u="sng" dirty="0">
                <a:latin typeface="Arial" panose="020B0604020202020204" pitchFamily="34" charset="0"/>
                <a:cs typeface="Arial" panose="020B0604020202020204" pitchFamily="34" charset="0"/>
              </a:rPr>
              <a:t>(CDC) </a:t>
            </a:r>
            <a:r>
              <a:rPr lang="ar-EG" sz="2400" u="sng" dirty="0">
                <a:latin typeface="Arial" panose="020B0604020202020204" pitchFamily="34" charset="0"/>
                <a:cs typeface="Arial" panose="020B0604020202020204" pitchFamily="34" charset="0"/>
              </a:rPr>
              <a:t> كل شخص يبلغ من العمر 5 أعوام أو أكثر بالحصول على لقاح </a:t>
            </a:r>
            <a:r>
              <a:rPr lang="en-GB" sz="2400" u="sng" dirty="0">
                <a:latin typeface="Arial" panose="020B0604020202020204" pitchFamily="34" charset="0"/>
                <a:cs typeface="Arial" panose="020B0604020202020204" pitchFamily="34" charset="0"/>
              </a:rPr>
              <a:t>COVID-19</a:t>
            </a:r>
            <a:r>
              <a:rPr lang="ar-EG" sz="2400" u="sng" dirty="0">
                <a:latin typeface="Arial" panose="020B0604020202020204" pitchFamily="34" charset="0"/>
                <a:cs typeface="Arial" panose="020B0604020202020204" pitchFamily="34" charset="0"/>
              </a:rPr>
              <a:t>.</a:t>
            </a:r>
            <a:endParaRPr lang="en-GB" sz="2400"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ar-EG" sz="2400" u="sng" dirty="0">
                <a:latin typeface="Arial" panose="020B0604020202020204" pitchFamily="34" charset="0"/>
                <a:cs typeface="Arial" panose="020B0604020202020204" pitchFamily="34" charset="0"/>
              </a:rPr>
              <a:t>أجرى العلماء تجارب سريرية على آلاف الأطفال وقرروا أنها آمنة وفعالة.</a:t>
            </a:r>
            <a:endParaRPr lang="en-GB" sz="2400"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لقاح فايزر (</a:t>
            </a:r>
            <a:r>
              <a:rPr lang="en-US" sz="2400" dirty="0">
                <a:latin typeface="Arial" panose="020B0604020202020204" pitchFamily="34" charset="0"/>
                <a:cs typeface="Arial" panose="020B0604020202020204" pitchFamily="34" charset="0"/>
              </a:rPr>
              <a:t>Pfizer</a:t>
            </a:r>
            <a:r>
              <a:rPr lang="ar-DZ" sz="2400" dirty="0">
                <a:latin typeface="Arial" panose="020B0604020202020204" pitchFamily="34" charset="0"/>
                <a:cs typeface="Arial" panose="020B0604020202020204" pitchFamily="34" charset="0"/>
              </a:rPr>
              <a:t>) مصرح به للأشخاص الذين تبلغ أعمارهم </a:t>
            </a:r>
            <a:r>
              <a:rPr lang="ar-EG" sz="2400" dirty="0">
                <a:latin typeface="Arial" panose="020B0604020202020204" pitchFamily="34" charset="0"/>
                <a:cs typeface="Arial" panose="020B0604020202020204" pitchFamily="34" charset="0"/>
              </a:rPr>
              <a:t>5</a:t>
            </a:r>
            <a:r>
              <a:rPr lang="ar-DZ" sz="2400" dirty="0">
                <a:latin typeface="Arial" panose="020B0604020202020204" pitchFamily="34" charset="0"/>
                <a:cs typeface="Arial" panose="020B0604020202020204" pitchFamily="34" charset="0"/>
              </a:rPr>
              <a:t> </a:t>
            </a:r>
            <a:r>
              <a:rPr lang="ar-EG" sz="2400" dirty="0">
                <a:latin typeface="Arial" panose="020B0604020202020204" pitchFamily="34" charset="0"/>
                <a:cs typeface="Arial" panose="020B0604020202020204" pitchFamily="34" charset="0"/>
              </a:rPr>
              <a:t>أعوام</a:t>
            </a:r>
            <a:r>
              <a:rPr lang="ar-DZ" sz="2400" dirty="0">
                <a:latin typeface="Arial" panose="020B0604020202020204" pitchFamily="34" charset="0"/>
                <a:cs typeface="Arial" panose="020B0604020202020204" pitchFamily="34" charset="0"/>
              </a:rPr>
              <a:t> أو أكثر</a:t>
            </a:r>
            <a:r>
              <a:rPr lang="en-US" sz="2400" dirty="0">
                <a:latin typeface="Arial" panose="020B0604020202020204" pitchFamily="34" charset="0"/>
                <a:cs typeface="Arial" panose="020B0604020202020204" pitchFamily="34" charset="0"/>
              </a:rPr>
              <a:t> </a:t>
            </a:r>
            <a:r>
              <a:rPr lang="ar-EG" sz="2400" dirty="0">
                <a:latin typeface="Arial" panose="020B0604020202020204" pitchFamily="34" charset="0"/>
                <a:cs typeface="Arial" panose="020B0604020202020204" pitchFamily="34" charset="0"/>
              </a:rPr>
              <a:t>وله الموافقة الكاملة للأشخاص الذين تبلغ أعمارهم 16 عامًا أو أكبر.</a:t>
            </a:r>
            <a:endParaRPr lang="ar-DZ"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لقاح</a:t>
            </a:r>
            <a:r>
              <a:rPr lang="ar-EG" sz="2400" dirty="0">
                <a:latin typeface="Arial" panose="020B0604020202020204" pitchFamily="34" charset="0"/>
                <a:cs typeface="Arial" panose="020B0604020202020204" pitchFamily="34" charset="0"/>
              </a:rPr>
              <a:t>ي</a:t>
            </a:r>
            <a:r>
              <a:rPr lang="ar-DZ" sz="2400" dirty="0">
                <a:latin typeface="Arial" panose="020B0604020202020204" pitchFamily="34" charset="0"/>
                <a:cs typeface="Arial" panose="020B0604020202020204" pitchFamily="34" charset="0"/>
              </a:rPr>
              <a:t> </a:t>
            </a:r>
            <a:r>
              <a:rPr lang="ar-DZ" sz="2400" dirty="0" err="1">
                <a:latin typeface="Arial" panose="020B0604020202020204" pitchFamily="34" charset="0"/>
                <a:cs typeface="Arial" panose="020B0604020202020204" pitchFamily="34" charset="0"/>
              </a:rPr>
              <a:t>موديرنا</a:t>
            </a:r>
            <a:r>
              <a:rPr lang="ar-DZ"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Moderna</a:t>
            </a:r>
            <a:r>
              <a:rPr lang="ar-DZ" sz="2400" dirty="0">
                <a:latin typeface="Arial" panose="020B0604020202020204" pitchFamily="34" charset="0"/>
                <a:cs typeface="Arial" panose="020B0604020202020204" pitchFamily="34" charset="0"/>
              </a:rPr>
              <a:t>) </a:t>
            </a:r>
            <a:r>
              <a:rPr lang="ar-EG" sz="2400" dirty="0">
                <a:latin typeface="Arial" panose="020B0604020202020204" pitchFamily="34" charset="0"/>
                <a:cs typeface="Arial" panose="020B0604020202020204" pitchFamily="34" charset="0"/>
              </a:rPr>
              <a:t>وجانسن (</a:t>
            </a:r>
            <a:r>
              <a:rPr lang="en-US" sz="2400" dirty="0">
                <a:latin typeface="Arial" panose="020B0604020202020204" pitchFamily="34" charset="0"/>
                <a:cs typeface="Arial" panose="020B0604020202020204" pitchFamily="34" charset="0"/>
              </a:rPr>
              <a:t>Janssen</a:t>
            </a:r>
            <a:r>
              <a:rPr lang="ar-EG" sz="2400" dirty="0">
                <a:latin typeface="Arial" panose="020B0604020202020204" pitchFamily="34" charset="0"/>
                <a:cs typeface="Arial" panose="020B0604020202020204" pitchFamily="34" charset="0"/>
              </a:rPr>
              <a:t>) من جونسون </a:t>
            </a:r>
            <a:r>
              <a:rPr lang="ar-EG" sz="2400" dirty="0" err="1">
                <a:latin typeface="Arial" panose="020B0604020202020204" pitchFamily="34" charset="0"/>
                <a:cs typeface="Arial" panose="020B0604020202020204" pitchFamily="34" charset="0"/>
              </a:rPr>
              <a:t>آند</a:t>
            </a:r>
            <a:r>
              <a:rPr lang="ar-EG" sz="2400" dirty="0">
                <a:latin typeface="Arial" panose="020B0604020202020204" pitchFamily="34" charset="0"/>
                <a:cs typeface="Arial" panose="020B0604020202020204" pitchFamily="34" charset="0"/>
              </a:rPr>
              <a:t> جونسون (</a:t>
            </a:r>
            <a:r>
              <a:rPr lang="en-US" sz="2400" dirty="0">
                <a:latin typeface="Arial" panose="020B0604020202020204" pitchFamily="34" charset="0"/>
                <a:cs typeface="Arial" panose="020B0604020202020204" pitchFamily="34" charset="0"/>
              </a:rPr>
              <a:t>Johnson &amp; Johnson</a:t>
            </a:r>
            <a:r>
              <a:rPr lang="ar-EG" sz="2400" dirty="0">
                <a:latin typeface="Arial" panose="020B0604020202020204" pitchFamily="34" charset="0"/>
                <a:cs typeface="Arial" panose="020B0604020202020204" pitchFamily="34" charset="0"/>
              </a:rPr>
              <a:t>) </a:t>
            </a:r>
            <a:r>
              <a:rPr lang="ar-DZ" sz="2400" dirty="0">
                <a:latin typeface="Arial" panose="020B0604020202020204" pitchFamily="34" charset="0"/>
                <a:cs typeface="Arial" panose="020B0604020202020204" pitchFamily="34" charset="0"/>
              </a:rPr>
              <a:t>مصرح به</a:t>
            </a:r>
            <a:r>
              <a:rPr lang="ar-EG" sz="2400" dirty="0">
                <a:latin typeface="Arial" panose="020B0604020202020204" pitchFamily="34" charset="0"/>
                <a:cs typeface="Arial" panose="020B0604020202020204" pitchFamily="34" charset="0"/>
              </a:rPr>
              <a:t>ما</a:t>
            </a:r>
            <a:r>
              <a:rPr lang="ar-DZ" sz="2400" dirty="0">
                <a:latin typeface="Arial" panose="020B0604020202020204" pitchFamily="34" charset="0"/>
                <a:cs typeface="Arial" panose="020B0604020202020204" pitchFamily="34" charset="0"/>
              </a:rPr>
              <a:t> للأشخاص الذين تبلغ أعمارهم 18 عاماً أو أكثر.</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Arial" panose="020B0604020202020204" pitchFamily="34" charset="0"/>
              <a:cs typeface="Arial" panose="020B0604020202020204" pitchFamily="34" charset="0"/>
            </a:endParaRPr>
          </a:p>
        </p:txBody>
      </p:sp>
      <p:pic>
        <p:nvPicPr>
          <p:cNvPr id="7" name="Google Shape;611;p25" descr="Group of young people with arms around each other.">
            <a:extLst>
              <a:ext uri="{FF2B5EF4-FFF2-40B4-BE49-F238E27FC236}">
                <a16:creationId xmlns="" xmlns:a16="http://schemas.microsoft.com/office/drawing/2014/main" id="{D3952D2E-36BE-4DE0-AAF5-2502BD799945}"/>
              </a:ext>
            </a:extLst>
          </p:cNvPr>
          <p:cNvPicPr preferRelativeResize="0"/>
          <p:nvPr/>
        </p:nvPicPr>
        <p:blipFill>
          <a:blip r:embed="rId3">
            <a:alphaModFix/>
          </a:blip>
          <a:stretch>
            <a:fillRect/>
          </a:stretch>
        </p:blipFill>
        <p:spPr>
          <a:xfrm>
            <a:off x="417530" y="1544235"/>
            <a:ext cx="5224824" cy="3703098"/>
          </a:xfrm>
          <a:prstGeom prst="rect">
            <a:avLst/>
          </a:prstGeom>
          <a:noFill/>
          <a:ln>
            <a:noFill/>
          </a:ln>
        </p:spPr>
      </p:pic>
    </p:spTree>
    <p:extLst>
      <p:ext uri="{BB962C8B-B14F-4D97-AF65-F5344CB8AC3E}">
        <p14:creationId xmlns:p14="http://schemas.microsoft.com/office/powerpoint/2010/main" val="1470512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450175B-44A8-4B18-9C7B-39624951477C}"/>
              </a:ext>
            </a:extLst>
          </p:cNvPr>
          <p:cNvSpPr txBox="1"/>
          <p:nvPr/>
        </p:nvSpPr>
        <p:spPr>
          <a:xfrm>
            <a:off x="1224643" y="1681845"/>
            <a:ext cx="10401300" cy="3785652"/>
          </a:xfrm>
          <a:prstGeom prst="rect">
            <a:avLst/>
          </a:prstGeom>
          <a:noFill/>
          <a:ln w="6350">
            <a:noFill/>
            <a:miter lim="800000"/>
          </a:ln>
        </p:spPr>
        <p:txBody>
          <a:bodyPr wrap="square">
            <a:spAutoFit/>
          </a:bodyPr>
          <a:lstStyle/>
          <a:p>
            <a:r>
              <a:rPr lang="en-GB" sz="2400" dirty="0" err="1"/>
              <a:t>ملحوظات</a:t>
            </a:r>
            <a:r>
              <a:rPr lang="en-GB" sz="2400" dirty="0"/>
              <a:t>:</a:t>
            </a:r>
            <a:endParaRPr lang="ar-EG" sz="2400" dirty="0"/>
          </a:p>
          <a:p>
            <a:pPr marL="342900" indent="-342900">
              <a:buFont typeface="Arial" panose="020B0604020202020204" pitchFamily="34" charset="0"/>
              <a:buChar char="•"/>
            </a:pPr>
            <a:r>
              <a:rPr lang="ar-EG" sz="2400" dirty="0"/>
              <a:t> </a:t>
            </a:r>
            <a:r>
              <a:rPr lang="en-GB" sz="2400" dirty="0" err="1"/>
              <a:t>لقاح</a:t>
            </a:r>
            <a:r>
              <a:rPr lang="en-GB" sz="2400" dirty="0"/>
              <a:t> </a:t>
            </a:r>
            <a:r>
              <a:rPr lang="ar-EG" sz="2400" dirty="0"/>
              <a:t>فايزر</a:t>
            </a:r>
            <a:r>
              <a:rPr lang="en-GB" sz="2400" dirty="0"/>
              <a:t>COVID-19 </a:t>
            </a:r>
            <a:r>
              <a:rPr lang="ar-EG" sz="2400" dirty="0"/>
              <a:t> </a:t>
            </a:r>
            <a:r>
              <a:rPr lang="en-GB" sz="2400" dirty="0" err="1"/>
              <a:t>فعال</a:t>
            </a:r>
            <a:r>
              <a:rPr lang="en-GB" sz="2400" dirty="0"/>
              <a:t> </a:t>
            </a:r>
            <a:r>
              <a:rPr lang="en-GB" sz="2400" dirty="0" err="1"/>
              <a:t>بنسبة</a:t>
            </a:r>
            <a:r>
              <a:rPr lang="en-GB" sz="2400" dirty="0"/>
              <a:t> </a:t>
            </a:r>
            <a:r>
              <a:rPr lang="en-GB" sz="2400" dirty="0" err="1"/>
              <a:t>تزيد</a:t>
            </a:r>
            <a:r>
              <a:rPr lang="en-GB" sz="2400" dirty="0"/>
              <a:t> </a:t>
            </a:r>
            <a:r>
              <a:rPr lang="en-GB" sz="2400" dirty="0" err="1"/>
              <a:t>عن</a:t>
            </a:r>
            <a:r>
              <a:rPr lang="en-GB" sz="2400" dirty="0"/>
              <a:t> 90٪ </a:t>
            </a:r>
            <a:r>
              <a:rPr lang="en-GB" sz="2400" dirty="0" err="1"/>
              <a:t>في</a:t>
            </a:r>
            <a:r>
              <a:rPr lang="en-GB" sz="2400" dirty="0"/>
              <a:t> </a:t>
            </a:r>
            <a:r>
              <a:rPr lang="en-GB" sz="2400" dirty="0" err="1"/>
              <a:t>الوقاية</a:t>
            </a:r>
            <a:r>
              <a:rPr lang="en-GB" sz="2400" dirty="0"/>
              <a:t> </a:t>
            </a:r>
            <a:r>
              <a:rPr lang="en-GB" sz="2400" dirty="0" err="1"/>
              <a:t>من</a:t>
            </a:r>
            <a:r>
              <a:rPr lang="en-GB" sz="2400" dirty="0"/>
              <a:t> COVID-19</a:t>
            </a:r>
            <a:r>
              <a:rPr lang="ar-EG" sz="2400" dirty="0"/>
              <a:t> في</a:t>
            </a:r>
            <a:r>
              <a:rPr lang="en-GB" sz="2400" dirty="0"/>
              <a:t> </a:t>
            </a:r>
            <a:r>
              <a:rPr lang="en-GB" sz="2400" dirty="0" err="1"/>
              <a:t>الأطفال</a:t>
            </a:r>
            <a:r>
              <a:rPr lang="en-GB" sz="2400" dirty="0"/>
              <a:t> </a:t>
            </a:r>
            <a:r>
              <a:rPr lang="en-GB" sz="2400" dirty="0" err="1"/>
              <a:t>الذين</a:t>
            </a:r>
            <a:r>
              <a:rPr lang="en-GB" sz="2400" dirty="0"/>
              <a:t> </a:t>
            </a:r>
            <a:r>
              <a:rPr lang="en-GB" sz="2400" dirty="0" err="1"/>
              <a:t>تتراوح</a:t>
            </a:r>
            <a:r>
              <a:rPr lang="en-GB" sz="2400" dirty="0"/>
              <a:t> </a:t>
            </a:r>
            <a:r>
              <a:rPr lang="en-GB" sz="2400" dirty="0" err="1"/>
              <a:t>أعمارهم</a:t>
            </a:r>
            <a:r>
              <a:rPr lang="en-GB" sz="2400" dirty="0"/>
              <a:t> </a:t>
            </a:r>
            <a:r>
              <a:rPr lang="en-GB" sz="2400" dirty="0" err="1"/>
              <a:t>بين</a:t>
            </a:r>
            <a:r>
              <a:rPr lang="en-GB" sz="2400" dirty="0"/>
              <a:t> </a:t>
            </a:r>
            <a:r>
              <a:rPr lang="ar-EG" sz="2400" dirty="0"/>
              <a:t>5 أعوام إلى 11 عامًا</a:t>
            </a:r>
            <a:r>
              <a:rPr lang="en-GB" sz="2400" dirty="0"/>
              <a:t>.</a:t>
            </a:r>
            <a:endParaRPr lang="ar-EG"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ar-EG" sz="2400" dirty="0"/>
              <a:t>يُ</a:t>
            </a:r>
            <a:r>
              <a:rPr lang="en-GB" sz="2400" dirty="0" err="1"/>
              <a:t>مكن</a:t>
            </a:r>
            <a:r>
              <a:rPr lang="en-GB" sz="2400" dirty="0"/>
              <a:t> </a:t>
            </a:r>
            <a:r>
              <a:rPr lang="en-GB" sz="2400" dirty="0" err="1"/>
              <a:t>أن</a:t>
            </a:r>
            <a:r>
              <a:rPr lang="en-GB" sz="2400" dirty="0"/>
              <a:t> </a:t>
            </a:r>
            <a:r>
              <a:rPr lang="en-GB" sz="2400" dirty="0" err="1"/>
              <a:t>يساعد</a:t>
            </a:r>
            <a:r>
              <a:rPr lang="en-GB" sz="2400" dirty="0"/>
              <a:t> </a:t>
            </a:r>
            <a:r>
              <a:rPr lang="ar-EG" sz="2400" dirty="0"/>
              <a:t>تلقيح</a:t>
            </a:r>
            <a:r>
              <a:rPr lang="en-GB" sz="2400" dirty="0"/>
              <a:t> </a:t>
            </a:r>
            <a:r>
              <a:rPr lang="en-GB" sz="2400" dirty="0" err="1"/>
              <a:t>الأطفال</a:t>
            </a:r>
            <a:r>
              <a:rPr lang="en-GB" sz="2400" dirty="0"/>
              <a:t> </a:t>
            </a:r>
            <a:r>
              <a:rPr lang="en-GB" sz="2400" dirty="0" err="1"/>
              <a:t>على</a:t>
            </a:r>
            <a:r>
              <a:rPr lang="en-GB" sz="2400" dirty="0"/>
              <a:t> </a:t>
            </a:r>
            <a:r>
              <a:rPr lang="en-GB" sz="2400" dirty="0" err="1"/>
              <a:t>حمايتهم</a:t>
            </a:r>
            <a:r>
              <a:rPr lang="en-GB" sz="2400" dirty="0"/>
              <a:t> </a:t>
            </a:r>
            <a:r>
              <a:rPr lang="en-GB" sz="2400" dirty="0" err="1"/>
              <a:t>من</a:t>
            </a:r>
            <a:r>
              <a:rPr lang="en-GB" sz="2400" dirty="0"/>
              <a:t> COVID-19 ، </a:t>
            </a:r>
            <a:r>
              <a:rPr lang="en-GB" sz="2400" dirty="0" err="1"/>
              <a:t>بالإضافة</a:t>
            </a:r>
            <a:r>
              <a:rPr lang="en-GB" sz="2400" dirty="0"/>
              <a:t> </a:t>
            </a:r>
            <a:r>
              <a:rPr lang="en-GB" sz="2400" dirty="0" err="1"/>
              <a:t>إلى</a:t>
            </a:r>
            <a:r>
              <a:rPr lang="en-GB" sz="2400" dirty="0"/>
              <a:t> </a:t>
            </a:r>
            <a:r>
              <a:rPr lang="en-GB" sz="2400" dirty="0" err="1"/>
              <a:t>تقليل</a:t>
            </a:r>
            <a:r>
              <a:rPr lang="en-GB" sz="2400" dirty="0"/>
              <a:t> </a:t>
            </a:r>
            <a:r>
              <a:rPr lang="en-GB" sz="2400" dirty="0" err="1"/>
              <a:t>الاضطرابات</a:t>
            </a:r>
            <a:r>
              <a:rPr lang="en-GB" sz="2400" dirty="0"/>
              <a:t> </a:t>
            </a:r>
            <a:r>
              <a:rPr lang="en-GB" sz="2400" dirty="0" err="1"/>
              <a:t>في</a:t>
            </a:r>
            <a:r>
              <a:rPr lang="en-GB" sz="2400" dirty="0"/>
              <a:t> </a:t>
            </a:r>
            <a:r>
              <a:rPr lang="en-GB" sz="2400" dirty="0" err="1"/>
              <a:t>التعلم</a:t>
            </a:r>
            <a:r>
              <a:rPr lang="en-GB" sz="2400" dirty="0"/>
              <a:t> </a:t>
            </a:r>
            <a:r>
              <a:rPr lang="en-GB" sz="2400" dirty="0" err="1"/>
              <a:t>الشخصي</a:t>
            </a:r>
            <a:r>
              <a:rPr lang="en-GB" sz="2400" dirty="0"/>
              <a:t> </a:t>
            </a:r>
            <a:r>
              <a:rPr lang="en-GB" sz="2400" dirty="0" err="1"/>
              <a:t>والأنشطة</a:t>
            </a:r>
            <a:r>
              <a:rPr lang="en-GB" sz="2400" dirty="0"/>
              <a:t> </a:t>
            </a:r>
            <a:r>
              <a:rPr lang="en-GB" sz="2400" dirty="0" err="1"/>
              <a:t>الجماعية</a:t>
            </a:r>
            <a:r>
              <a:rPr lang="en-GB" sz="2400" dirty="0"/>
              <a:t> </a:t>
            </a:r>
            <a:r>
              <a:rPr lang="en-GB" sz="2400" dirty="0" err="1"/>
              <a:t>من</a:t>
            </a:r>
            <a:r>
              <a:rPr lang="en-GB" sz="2400" dirty="0"/>
              <a:t> </a:t>
            </a:r>
            <a:r>
              <a:rPr lang="en-GB" sz="2400" dirty="0" err="1"/>
              <a:t>خلال</a:t>
            </a:r>
            <a:r>
              <a:rPr lang="en-GB" sz="2400" dirty="0"/>
              <a:t> </a:t>
            </a:r>
            <a:r>
              <a:rPr lang="en-GB" sz="2400" dirty="0" err="1"/>
              <a:t>المساعدة</a:t>
            </a:r>
            <a:r>
              <a:rPr lang="en-GB" sz="2400" dirty="0"/>
              <a:t> </a:t>
            </a:r>
            <a:r>
              <a:rPr lang="en-GB" sz="2400" dirty="0" err="1"/>
              <a:t>في</a:t>
            </a:r>
            <a:r>
              <a:rPr lang="en-GB" sz="2400" dirty="0"/>
              <a:t> </a:t>
            </a:r>
            <a:r>
              <a:rPr lang="en-GB" sz="2400" dirty="0" err="1"/>
              <a:t>إبطاء</a:t>
            </a:r>
            <a:r>
              <a:rPr lang="en-GB" sz="2400" dirty="0"/>
              <a:t> </a:t>
            </a:r>
            <a:r>
              <a:rPr lang="en-GB" sz="2400" dirty="0" err="1"/>
              <a:t>انتقال</a:t>
            </a:r>
            <a:r>
              <a:rPr lang="en-GB" sz="2400" dirty="0"/>
              <a:t> </a:t>
            </a:r>
            <a:r>
              <a:rPr lang="en-GB" sz="2400" dirty="0" err="1"/>
              <a:t>العدوى</a:t>
            </a:r>
            <a:r>
              <a:rPr lang="en-GB" sz="2400" dirty="0"/>
              <a:t> </a:t>
            </a:r>
            <a:r>
              <a:rPr lang="en-GB" sz="2400" dirty="0" err="1"/>
              <a:t>في</a:t>
            </a:r>
            <a:r>
              <a:rPr lang="en-GB" sz="2400" dirty="0"/>
              <a:t> </a:t>
            </a:r>
            <a:r>
              <a:rPr lang="en-GB" sz="2400" dirty="0" err="1"/>
              <a:t>المجتمع</a:t>
            </a:r>
            <a:r>
              <a:rPr lang="en-GB" sz="2400" dirty="0"/>
              <a:t>.</a:t>
            </a:r>
            <a:endParaRPr lang="ar-EG"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err="1"/>
              <a:t>قد</a:t>
            </a:r>
            <a:r>
              <a:rPr lang="en-GB" sz="2400" dirty="0"/>
              <a:t> ي</a:t>
            </a:r>
            <a:r>
              <a:rPr lang="ar-EG" sz="2400" dirty="0"/>
              <a:t>ُ</a:t>
            </a:r>
            <a:r>
              <a:rPr lang="en-GB" sz="2400" dirty="0" err="1"/>
              <a:t>عاني</a:t>
            </a:r>
            <a:r>
              <a:rPr lang="en-GB" sz="2400" dirty="0"/>
              <a:t> </a:t>
            </a:r>
            <a:r>
              <a:rPr lang="en-GB" sz="2400" dirty="0" err="1"/>
              <a:t>الأطفال</a:t>
            </a:r>
            <a:r>
              <a:rPr lang="en-GB" sz="2400" dirty="0"/>
              <a:t> </a:t>
            </a:r>
            <a:r>
              <a:rPr lang="en-GB" sz="2400" dirty="0" err="1"/>
              <a:t>من</a:t>
            </a:r>
            <a:r>
              <a:rPr lang="en-GB" sz="2400" dirty="0"/>
              <a:t> </a:t>
            </a:r>
            <a:r>
              <a:rPr lang="en-GB" sz="2400" dirty="0" err="1"/>
              <a:t>بعض</a:t>
            </a:r>
            <a:r>
              <a:rPr lang="en-GB" sz="2400" dirty="0"/>
              <a:t> </a:t>
            </a:r>
            <a:r>
              <a:rPr lang="en-GB" sz="2400" dirty="0" err="1"/>
              <a:t>الآثار</a:t>
            </a:r>
            <a:r>
              <a:rPr lang="en-GB" sz="2400" dirty="0"/>
              <a:t> </a:t>
            </a:r>
            <a:r>
              <a:rPr lang="en-GB" sz="2400" dirty="0" err="1"/>
              <a:t>الجانبية</a:t>
            </a:r>
            <a:r>
              <a:rPr lang="en-GB" sz="2400" dirty="0"/>
              <a:t> </a:t>
            </a:r>
            <a:r>
              <a:rPr lang="ar-EG" sz="2400" dirty="0"/>
              <a:t>ل</a:t>
            </a:r>
            <a:r>
              <a:rPr lang="en-GB" sz="2400" dirty="0" err="1"/>
              <a:t>لقاح</a:t>
            </a:r>
            <a:r>
              <a:rPr lang="en-GB" sz="2400" dirty="0"/>
              <a:t>، </a:t>
            </a:r>
            <a:r>
              <a:rPr lang="en-GB" sz="2400" dirty="0" err="1"/>
              <a:t>مثل</a:t>
            </a:r>
            <a:r>
              <a:rPr lang="en-GB" sz="2400" dirty="0"/>
              <a:t> </a:t>
            </a:r>
            <a:r>
              <a:rPr lang="en-GB" sz="2400" dirty="0" err="1"/>
              <a:t>تلك</a:t>
            </a:r>
            <a:r>
              <a:rPr lang="en-GB" sz="2400" dirty="0"/>
              <a:t> </a:t>
            </a:r>
            <a:r>
              <a:rPr lang="en-GB" sz="2400" dirty="0" err="1"/>
              <a:t>التي</a:t>
            </a:r>
            <a:r>
              <a:rPr lang="en-GB" sz="2400" dirty="0"/>
              <a:t> </a:t>
            </a:r>
            <a:r>
              <a:rPr lang="en-GB" sz="2400" dirty="0" err="1"/>
              <a:t>تظهر</a:t>
            </a:r>
            <a:r>
              <a:rPr lang="en-GB" sz="2400" dirty="0"/>
              <a:t> </a:t>
            </a:r>
            <a:r>
              <a:rPr lang="en-GB" sz="2400" dirty="0" err="1"/>
              <a:t>عند</a:t>
            </a:r>
            <a:r>
              <a:rPr lang="en-GB" sz="2400" dirty="0"/>
              <a:t> </a:t>
            </a:r>
            <a:r>
              <a:rPr lang="en-GB" sz="2400" dirty="0" err="1"/>
              <a:t>البالغين</a:t>
            </a:r>
            <a:r>
              <a:rPr lang="en-GB" sz="2400" dirty="0"/>
              <a:t> </a:t>
            </a:r>
            <a:r>
              <a:rPr lang="en-GB" sz="2400" dirty="0" err="1"/>
              <a:t>ومع</a:t>
            </a:r>
            <a:r>
              <a:rPr lang="en-GB" sz="2400" dirty="0"/>
              <a:t> </a:t>
            </a:r>
            <a:r>
              <a:rPr lang="en-GB" sz="2400" dirty="0" err="1"/>
              <a:t>اللقاحات</a:t>
            </a:r>
            <a:r>
              <a:rPr lang="en-GB" sz="2400" dirty="0"/>
              <a:t> </a:t>
            </a:r>
            <a:r>
              <a:rPr lang="en-GB" sz="2400" dirty="0" err="1"/>
              <a:t>الأخرى</a:t>
            </a:r>
            <a:r>
              <a:rPr lang="en-GB" sz="2400" dirty="0"/>
              <a:t>. </a:t>
            </a:r>
            <a:r>
              <a:rPr lang="en-GB" sz="2400" dirty="0" err="1"/>
              <a:t>هذه</a:t>
            </a:r>
            <a:r>
              <a:rPr lang="en-GB" sz="2400" dirty="0"/>
              <a:t> </a:t>
            </a:r>
            <a:r>
              <a:rPr lang="en-GB" sz="2400" dirty="0" err="1"/>
              <a:t>علامات</a:t>
            </a:r>
            <a:r>
              <a:rPr lang="en-GB" sz="2400" dirty="0"/>
              <a:t> </a:t>
            </a:r>
            <a:r>
              <a:rPr lang="en-GB" sz="2400" dirty="0" err="1"/>
              <a:t>طبيعية</a:t>
            </a:r>
            <a:r>
              <a:rPr lang="en-GB" sz="2400" dirty="0"/>
              <a:t> </a:t>
            </a:r>
            <a:r>
              <a:rPr lang="en-GB" sz="2400" dirty="0" err="1"/>
              <a:t>على</a:t>
            </a:r>
            <a:r>
              <a:rPr lang="en-GB" sz="2400" dirty="0"/>
              <a:t> </a:t>
            </a:r>
            <a:r>
              <a:rPr lang="en-GB" sz="2400" dirty="0" err="1"/>
              <a:t>أن</a:t>
            </a:r>
            <a:r>
              <a:rPr lang="en-GB" sz="2400" dirty="0"/>
              <a:t> </a:t>
            </a:r>
            <a:r>
              <a:rPr lang="en-GB" sz="2400" dirty="0" err="1"/>
              <a:t>أجسامهم</a:t>
            </a:r>
            <a:r>
              <a:rPr lang="en-GB" sz="2400" dirty="0"/>
              <a:t> </a:t>
            </a:r>
            <a:r>
              <a:rPr lang="en-GB" sz="2400" dirty="0" err="1"/>
              <a:t>تبني</a:t>
            </a:r>
            <a:r>
              <a:rPr lang="en-GB" sz="2400" dirty="0"/>
              <a:t> </a:t>
            </a:r>
            <a:r>
              <a:rPr lang="en-GB" sz="2400" dirty="0" err="1"/>
              <a:t>الحماية</a:t>
            </a:r>
            <a:r>
              <a:rPr lang="en-GB" sz="2400" dirty="0"/>
              <a:t>، </a:t>
            </a:r>
            <a:r>
              <a:rPr lang="en-GB" sz="2400" dirty="0" err="1"/>
              <a:t>لكن</a:t>
            </a:r>
            <a:r>
              <a:rPr lang="ar-EG" sz="2400" dirty="0"/>
              <a:t> تلك الآثار </a:t>
            </a:r>
            <a:r>
              <a:rPr lang="en-GB" sz="2400" dirty="0" err="1"/>
              <a:t>يجب</a:t>
            </a:r>
            <a:r>
              <a:rPr lang="en-GB" sz="2400" dirty="0"/>
              <a:t> </a:t>
            </a:r>
            <a:r>
              <a:rPr lang="en-GB" sz="2400" dirty="0" err="1"/>
              <a:t>أن</a:t>
            </a:r>
            <a:r>
              <a:rPr lang="en-GB" sz="2400" dirty="0"/>
              <a:t> </a:t>
            </a:r>
            <a:r>
              <a:rPr lang="en-GB" sz="2400" dirty="0" err="1"/>
              <a:t>تختفي</a:t>
            </a:r>
            <a:r>
              <a:rPr lang="en-GB" sz="2400" dirty="0"/>
              <a:t> </a:t>
            </a:r>
            <a:r>
              <a:rPr lang="en-GB" sz="2400" dirty="0" err="1"/>
              <a:t>في</a:t>
            </a:r>
            <a:r>
              <a:rPr lang="en-GB" sz="2400" dirty="0"/>
              <a:t> </a:t>
            </a:r>
            <a:r>
              <a:rPr lang="en-GB" sz="2400" dirty="0" err="1"/>
              <a:t>غضون</a:t>
            </a:r>
            <a:r>
              <a:rPr lang="en-GB" sz="2400" dirty="0"/>
              <a:t> </a:t>
            </a:r>
            <a:r>
              <a:rPr lang="en-GB" sz="2400" dirty="0" err="1"/>
              <a:t>أيام</a:t>
            </a:r>
            <a:r>
              <a:rPr lang="en-GB" sz="2400" dirty="0"/>
              <a:t> </a:t>
            </a:r>
            <a:r>
              <a:rPr lang="en-GB" sz="2400" dirty="0" err="1"/>
              <a:t>قليلة</a:t>
            </a:r>
            <a:r>
              <a:rPr lang="en-GB" sz="2400" dirty="0"/>
              <a:t>.</a:t>
            </a:r>
          </a:p>
        </p:txBody>
      </p:sp>
    </p:spTree>
    <p:extLst>
      <p:ext uri="{BB962C8B-B14F-4D97-AF65-F5344CB8AC3E}">
        <p14:creationId xmlns:p14="http://schemas.microsoft.com/office/powerpoint/2010/main" val="34899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49F4D63-99E7-428F-B121-DD911185C0C7}"/>
              </a:ext>
            </a:extLst>
          </p:cNvPr>
          <p:cNvSpPr>
            <a:spLocks noGrp="1"/>
          </p:cNvSpPr>
          <p:nvPr>
            <p:ph idx="1"/>
          </p:nvPr>
        </p:nvSpPr>
        <p:spPr>
          <a:xfrm>
            <a:off x="753978" y="1584321"/>
            <a:ext cx="10844463" cy="4351338"/>
          </a:xfrm>
        </p:spPr>
        <p:txBody>
          <a:bodyPr>
            <a:normAutofit/>
          </a:bodyPr>
          <a:lstStyle/>
          <a:p>
            <a:pPr marL="0" indent="0" fontAlgn="base">
              <a:lnSpc>
                <a:spcPct val="112000"/>
              </a:lnSpc>
              <a:buNone/>
            </a:pPr>
            <a:r>
              <a:rPr lang="ar-DZ" sz="2400" dirty="0">
                <a:latin typeface="Arial" panose="020B0604020202020204" pitchFamily="34" charset="0"/>
                <a:cs typeface="Arial" panose="020B0604020202020204" pitchFamily="34" charset="0"/>
              </a:rPr>
              <a:t>تدرك إدارة الصحة العامة في ولاية ماساتشوستس أن </a:t>
            </a:r>
            <a:r>
              <a:rPr lang="ar-DZ" sz="2400" u="sng" dirty="0">
                <a:latin typeface="Arial" panose="020B0604020202020204" pitchFamily="34" charset="0"/>
                <a:cs typeface="Arial" panose="020B0604020202020204" pitchFamily="34" charset="0"/>
                <a:hlinkClick r:id="rId2"/>
              </a:rPr>
              <a:t>العنصرية الهيكلية</a:t>
            </a:r>
            <a:r>
              <a:rPr lang="en-US" sz="2400" dirty="0">
                <a:latin typeface="Arial" panose="020B0604020202020204" pitchFamily="34" charset="0"/>
                <a:cs typeface="Arial" panose="020B0604020202020204" pitchFamily="34" charset="0"/>
              </a:rPr>
              <a:t> </a:t>
            </a:r>
            <a:r>
              <a:rPr lang="ar-DZ" sz="2400" dirty="0">
                <a:latin typeface="Arial" panose="020B0604020202020204" pitchFamily="34" charset="0"/>
                <a:cs typeface="Arial" panose="020B0604020202020204" pitchFamily="34" charset="0"/>
              </a:rPr>
              <a:t>والتمييز ضد ذوي الاحتياجات الخاصة وأشكال الاضطهاد الأخرى التاريخية والحاضرة، جعلت من الصعب على بعض المجتمعات (مثل السود والأشخاص ذوي الإعاقة) أن تثق بشكل كامل في الصحة العامة والمجتمع الطبي والعلمي. نريد أن نكون منفتحين وصادقين بشأن سلامة وتطوير لقاح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 - ما نعرفه وما لا نعرفه.</a:t>
            </a:r>
            <a:r>
              <a:rPr lang="en-US" sz="2400" dirty="0">
                <a:latin typeface="Arial" panose="020B0604020202020204" pitchFamily="34" charset="0"/>
                <a:cs typeface="Arial" panose="020B0604020202020204" pitchFamily="34" charset="0"/>
              </a:rPr>
              <a:t> </a:t>
            </a:r>
          </a:p>
          <a:p>
            <a:pPr marL="0" indent="0" fontAlgn="base">
              <a:lnSpc>
                <a:spcPct val="112000"/>
              </a:lnSpc>
              <a:buNone/>
            </a:pPr>
            <a:endParaRPr lang="en-US" sz="2400" dirty="0">
              <a:latin typeface="Arial" panose="020B0604020202020204" pitchFamily="34" charset="0"/>
              <a:cs typeface="Arial" panose="020B0604020202020204" pitchFamily="34" charset="0"/>
            </a:endParaRPr>
          </a:p>
          <a:p>
            <a:pPr marL="0" indent="0" fontAlgn="base">
              <a:lnSpc>
                <a:spcPct val="112000"/>
              </a:lnSpc>
              <a:buNone/>
            </a:pPr>
            <a:r>
              <a:rPr lang="ar-DZ" sz="2400" dirty="0">
                <a:latin typeface="Arial" panose="020B0604020202020204" pitchFamily="34" charset="0"/>
                <a:cs typeface="Arial" panose="020B0604020202020204" pitchFamily="34" charset="0"/>
              </a:rPr>
              <a:t>يوفر هذا الدليل أساساً لإجراء هذه المحادثات ولكنه لا يعالج جميع الاحتياجات والاهتمامات الفريدة والوجيهة لمختلف السكان والمجتمعات.</a:t>
            </a:r>
            <a:r>
              <a:rPr lang="en-US" sz="2400" dirty="0">
                <a:latin typeface="Arial" panose="020B0604020202020204" pitchFamily="34" charset="0"/>
                <a:cs typeface="Arial" panose="020B0604020202020204" pitchFamily="34" charset="0"/>
              </a:rPr>
              <a:t> </a:t>
            </a:r>
            <a:r>
              <a:rPr lang="ar-DZ" sz="2400" dirty="0">
                <a:latin typeface="Arial" panose="020B0604020202020204" pitchFamily="34" charset="0"/>
                <a:cs typeface="Arial" panose="020B0604020202020204" pitchFamily="34" charset="0"/>
              </a:rPr>
              <a:t>نحن نشجعك على تكييف اللغة والصيغة بطريقة تكون أكثر ملاءمة واستجابة للأشخاص الذين تعمل معهم.   </a:t>
            </a:r>
          </a:p>
          <a:p>
            <a:endParaRPr lang="en-US" dirty="0"/>
          </a:p>
        </p:txBody>
      </p:sp>
      <p:sp>
        <p:nvSpPr>
          <p:cNvPr id="5" name="Title 1">
            <a:extLst>
              <a:ext uri="{FF2B5EF4-FFF2-40B4-BE49-F238E27FC236}">
                <a16:creationId xmlns="" xmlns:a16="http://schemas.microsoft.com/office/drawing/2014/main" id="{C7C4C383-9AF6-4FE7-8D19-DD844A3BB01A}"/>
              </a:ext>
            </a:extLst>
          </p:cNvPr>
          <p:cNvSpPr>
            <a:spLocks noGrp="1"/>
          </p:cNvSpPr>
          <p:nvPr>
            <p:ph type="title"/>
          </p:nvPr>
        </p:nvSpPr>
        <p:spPr>
          <a:xfrm>
            <a:off x="753976" y="150473"/>
            <a:ext cx="10515600" cy="1325563"/>
          </a:xfrm>
        </p:spPr>
        <p:txBody>
          <a:bodyPr>
            <a:normAutofit/>
          </a:bodyPr>
          <a:lstStyle/>
          <a:p>
            <a:pPr algn="ctr"/>
            <a:r>
              <a:rPr lang="ar-DZ" sz="3200" b="1" dirty="0">
                <a:latin typeface="+mn-lt"/>
              </a:rPr>
              <a:t>الاعتراف بالعنصرية الهيكلية والتمييز ضد ذوي الاحتياجات الخاصة </a:t>
            </a:r>
            <a:r>
              <a:rPr lang="en-US" sz="3200" b="1" dirty="0">
                <a:latin typeface="+mn-lt"/>
              </a:rPr>
              <a:t/>
            </a:r>
            <a:br>
              <a:rPr lang="en-US" sz="3200" b="1" dirty="0">
                <a:latin typeface="+mn-lt"/>
              </a:rPr>
            </a:br>
            <a:r>
              <a:rPr lang="ar-DZ" sz="3200" b="1" dirty="0">
                <a:latin typeface="+mn-lt"/>
              </a:rPr>
              <a:t>وأشكال الاضطهاد الأخرى</a:t>
            </a:r>
          </a:p>
        </p:txBody>
      </p:sp>
    </p:spTree>
    <p:extLst>
      <p:ext uri="{BB962C8B-B14F-4D97-AF65-F5344CB8AC3E}">
        <p14:creationId xmlns:p14="http://schemas.microsoft.com/office/powerpoint/2010/main" val="398504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t>هل سيغير لقاح مرض (</a:t>
            </a:r>
            <a:r>
              <a:rPr lang="en-US" sz="3200" dirty="0"/>
              <a:t>COVID-19</a:t>
            </a:r>
            <a:r>
              <a:rPr lang="ar-DZ" sz="3200" dirty="0"/>
              <a:t>) الحمض النووي (</a:t>
            </a:r>
            <a:r>
              <a:rPr lang="en-US" sz="3200" dirty="0"/>
              <a:t>DNA</a:t>
            </a:r>
            <a:r>
              <a:rPr lang="ar-DZ" sz="3200" dirty="0"/>
              <a:t>) الخاص بي؟</a:t>
            </a:r>
          </a:p>
        </p:txBody>
      </p:sp>
      <p:sp>
        <p:nvSpPr>
          <p:cNvPr id="5" name="Rectangle 4">
            <a:extLst>
              <a:ext uri="{FF2B5EF4-FFF2-40B4-BE49-F238E27FC236}">
                <a16:creationId xmlns="" xmlns:a16="http://schemas.microsoft.com/office/drawing/2014/main" id="{F5C5A823-101A-4EFF-BD93-CBB21EC8DD44}"/>
              </a:ext>
            </a:extLst>
          </p:cNvPr>
          <p:cNvSpPr/>
          <p:nvPr/>
        </p:nvSpPr>
        <p:spPr>
          <a:xfrm>
            <a:off x="478572" y="1418500"/>
            <a:ext cx="11227876" cy="3908762"/>
          </a:xfrm>
          <a:prstGeom prst="rect">
            <a:avLst/>
          </a:prstGeom>
        </p:spPr>
        <p:txBody>
          <a:bodyPr wrap="square">
            <a:spAutoFit/>
          </a:bodyPr>
          <a:lstStyle/>
          <a:p>
            <a:pPr marL="285750" indent="-285750">
              <a:buFont typeface="Arial" panose="020B0604020202020204" pitchFamily="34" charset="0"/>
              <a:buChar char="•"/>
            </a:pPr>
            <a:r>
              <a:rPr lang="ar-DZ" sz="2400" dirty="0">
                <a:latin typeface="Arial" panose="020B0604020202020204" pitchFamily="34" charset="0"/>
                <a:cs typeface="Arial" panose="020B0604020202020204" pitchFamily="34" charset="0"/>
              </a:rPr>
              <a:t>لا. لقاحات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 لا </a:t>
            </a:r>
            <a:r>
              <a:rPr lang="ar-EG" sz="2400" dirty="0">
                <a:latin typeface="Arial" panose="020B0604020202020204" pitchFamily="34" charset="0"/>
                <a:cs typeface="Arial" panose="020B0604020202020204" pitchFamily="34" charset="0"/>
              </a:rPr>
              <a:t>ت</a:t>
            </a:r>
            <a:r>
              <a:rPr lang="ar-DZ" sz="2400" dirty="0">
                <a:latin typeface="Arial" panose="020B0604020202020204" pitchFamily="34" charset="0"/>
                <a:cs typeface="Arial" panose="020B0604020202020204" pitchFamily="34" charset="0"/>
              </a:rPr>
              <a:t>غيّر أو </a:t>
            </a:r>
            <a:r>
              <a:rPr lang="ar-EG" sz="2400" dirty="0" err="1">
                <a:latin typeface="Arial" panose="020B0604020202020204" pitchFamily="34" charset="0"/>
                <a:cs typeface="Arial" panose="020B0604020202020204" pitchFamily="34" charset="0"/>
              </a:rPr>
              <a:t>تت</a:t>
            </a:r>
            <a:r>
              <a:rPr lang="ar-DZ" sz="2400" dirty="0">
                <a:latin typeface="Arial" panose="020B0604020202020204" pitchFamily="34" charset="0"/>
                <a:cs typeface="Arial" panose="020B0604020202020204" pitchFamily="34" charset="0"/>
              </a:rPr>
              <a:t>فاعل مع الحمض النووي (</a:t>
            </a:r>
            <a:r>
              <a:rPr lang="en-US" sz="2400" dirty="0">
                <a:latin typeface="Arial" panose="020B0604020202020204" pitchFamily="34" charset="0"/>
                <a:cs typeface="Arial" panose="020B0604020202020204" pitchFamily="34" charset="0"/>
              </a:rPr>
              <a:t>DNA</a:t>
            </a:r>
            <a:r>
              <a:rPr lang="ar-DZ" sz="2400" dirty="0">
                <a:latin typeface="Arial" panose="020B0604020202020204" pitchFamily="34" charset="0"/>
                <a:cs typeface="Arial" panose="020B0604020202020204" pitchFamily="34" charset="0"/>
              </a:rPr>
              <a:t>) الخاص بك بأي شكل من الأشكال.</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ar-DZ" sz="2400" dirty="0">
                <a:latin typeface="Arial" panose="020B0604020202020204" pitchFamily="34" charset="0"/>
                <a:cs typeface="Arial" panose="020B0604020202020204" pitchFamily="34" charset="0"/>
              </a:rPr>
              <a:t>تعلّم </a:t>
            </a:r>
            <a:r>
              <a:rPr lang="ar-EG" sz="2400" dirty="0">
                <a:latin typeface="Arial" panose="020B0604020202020204" pitchFamily="34" charset="0"/>
                <a:cs typeface="Arial" panose="020B0604020202020204" pitchFamily="34" charset="0"/>
              </a:rPr>
              <a:t>اللقاحات </a:t>
            </a:r>
            <a:r>
              <a:rPr lang="ar-DZ" sz="2400" dirty="0">
                <a:latin typeface="Arial" panose="020B0604020202020204" pitchFamily="34" charset="0"/>
                <a:cs typeface="Arial" panose="020B0604020202020204" pitchFamily="34" charset="0"/>
              </a:rPr>
              <a:t>جهاز المناعة لدينا كيفية محاربة فيروس معين.</a:t>
            </a:r>
            <a:r>
              <a:rPr lang="en-US" sz="2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ar-DZ" sz="2400" dirty="0">
                <a:latin typeface="Arial" panose="020B0604020202020204" pitchFamily="34" charset="0"/>
                <a:cs typeface="Arial" panose="020B0604020202020204" pitchFamily="34" charset="0"/>
              </a:rPr>
              <a:t>من أجل القيام بعملها، لا يحتاج لقاح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 إلى الدخول داخل نواة الخلية، حيث يتم الاحتفاظ بحمضنا النووي (</a:t>
            </a:r>
            <a:r>
              <a:rPr lang="en-US" sz="2400" dirty="0">
                <a:latin typeface="Arial" panose="020B0604020202020204" pitchFamily="34" charset="0"/>
                <a:cs typeface="Arial" panose="020B0604020202020204" pitchFamily="34" charset="0"/>
              </a:rPr>
              <a:t>DNA</a:t>
            </a:r>
            <a:r>
              <a:rPr lang="ar-DZ"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ar-DZ" sz="2400" dirty="0">
                <a:latin typeface="Arial" panose="020B0604020202020204" pitchFamily="34" charset="0"/>
                <a:cs typeface="Arial" panose="020B0604020202020204" pitchFamily="34" charset="0"/>
              </a:rPr>
              <a:t>هذا يعني أن </a:t>
            </a:r>
            <a:r>
              <a:rPr lang="ar-EG" sz="2400" dirty="0">
                <a:latin typeface="Arial" panose="020B0604020202020204" pitchFamily="34" charset="0"/>
                <a:cs typeface="Arial" panose="020B0604020202020204" pitchFamily="34" charset="0"/>
              </a:rPr>
              <a:t>اللقاح </a:t>
            </a:r>
            <a:r>
              <a:rPr lang="ar-DZ" sz="2400" dirty="0">
                <a:latin typeface="Arial" panose="020B0604020202020204" pitchFamily="34" charset="0"/>
                <a:cs typeface="Arial" panose="020B0604020202020204" pitchFamily="34" charset="0"/>
              </a:rPr>
              <a:t>لا يتفاعل أبداً مع حمضنا النووي (</a:t>
            </a:r>
            <a:r>
              <a:rPr lang="en-US" sz="2400" dirty="0">
                <a:latin typeface="Arial" panose="020B0604020202020204" pitchFamily="34" charset="0"/>
                <a:cs typeface="Arial" panose="020B0604020202020204" pitchFamily="34" charset="0"/>
              </a:rPr>
              <a:t>DNA</a:t>
            </a:r>
            <a:r>
              <a:rPr lang="ar-DZ" sz="2400" dirty="0">
                <a:latin typeface="Arial" panose="020B0604020202020204" pitchFamily="34" charset="0"/>
                <a:cs typeface="Arial" panose="020B0604020202020204" pitchFamily="34" charset="0"/>
              </a:rPr>
              <a:t>) بأي شكل من الأشكال، وليس لديه طريقة لتغييره.</a:t>
            </a:r>
            <a:r>
              <a:rPr lang="en-US" sz="2400" dirty="0">
                <a:latin typeface="Arial" panose="020B0604020202020204" pitchFamily="34" charset="0"/>
                <a:cs typeface="Arial" panose="020B0604020202020204" pitchFamily="34" charset="0"/>
              </a:rPr>
              <a:t> </a:t>
            </a:r>
          </a:p>
          <a:p>
            <a:r>
              <a:rPr lang="ar-DZ" sz="2400" dirty="0"/>
              <a:t> </a:t>
            </a:r>
          </a:p>
          <a:p>
            <a:endParaRPr lang="en-US" sz="3200" b="1" dirty="0"/>
          </a:p>
        </p:txBody>
      </p:sp>
    </p:spTree>
    <p:extLst>
      <p:ext uri="{BB962C8B-B14F-4D97-AF65-F5344CB8AC3E}">
        <p14:creationId xmlns:p14="http://schemas.microsoft.com/office/powerpoint/2010/main" val="4183109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4A9DBC3-7EE6-4682-8F65-F45A6B2AE604}"/>
              </a:ext>
            </a:extLst>
          </p:cNvPr>
          <p:cNvSpPr txBox="1"/>
          <p:nvPr/>
        </p:nvSpPr>
        <p:spPr>
          <a:xfrm>
            <a:off x="1190445" y="189781"/>
            <a:ext cx="10213676" cy="724619"/>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dirty="0"/>
          </a:p>
        </p:txBody>
      </p:sp>
      <p:sp>
        <p:nvSpPr>
          <p:cNvPr id="3" name="TextBox 2">
            <a:extLst>
              <a:ext uri="{FF2B5EF4-FFF2-40B4-BE49-F238E27FC236}">
                <a16:creationId xmlns="" xmlns:a16="http://schemas.microsoft.com/office/drawing/2014/main" id="{A33BD90F-7B93-40EE-8C30-DA2DBFD013C7}"/>
              </a:ext>
            </a:extLst>
          </p:cNvPr>
          <p:cNvSpPr txBox="1"/>
          <p:nvPr/>
        </p:nvSpPr>
        <p:spPr>
          <a:xfrm>
            <a:off x="1190445" y="189781"/>
            <a:ext cx="9437298" cy="724619"/>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ar-EG" sz="3200" b="1" dirty="0">
                <a:solidFill>
                  <a:schemeClr val="bg1"/>
                </a:solidFill>
              </a:rPr>
              <a:t>هل تعمل اللقاحات ضد السلالات المتحورة لفيروس (</a:t>
            </a:r>
            <a:r>
              <a:rPr lang="en-US" sz="3200" b="1" dirty="0">
                <a:solidFill>
                  <a:srgbClr val="FFFFFF"/>
                </a:solidFill>
                <a:effectLst/>
                <a:latin typeface="Calibri" panose="020F0502020204030204" pitchFamily="34" charset="0"/>
                <a:ea typeface="Calibri" panose="020F0502020204030204" pitchFamily="34" charset="0"/>
              </a:rPr>
              <a:t>COVID-19 </a:t>
            </a:r>
            <a:r>
              <a:rPr lang="ar-EG" sz="3200" b="1" dirty="0">
                <a:solidFill>
                  <a:schemeClr val="bg1"/>
                </a:solidFill>
              </a:rPr>
              <a:t>)؟</a:t>
            </a:r>
            <a:endParaRPr lang="en-US" sz="3200" b="1" dirty="0">
              <a:solidFill>
                <a:schemeClr val="bg1"/>
              </a:solidFill>
            </a:endParaRPr>
          </a:p>
        </p:txBody>
      </p:sp>
      <p:pic>
        <p:nvPicPr>
          <p:cNvPr id="4" name="Picture 3">
            <a:extLst>
              <a:ext uri="{FF2B5EF4-FFF2-40B4-BE49-F238E27FC236}">
                <a16:creationId xmlns="" xmlns:a16="http://schemas.microsoft.com/office/drawing/2014/main" id="{F1069B79-4C66-4B83-8073-49C4EC711BE9}"/>
              </a:ext>
            </a:extLst>
          </p:cNvPr>
          <p:cNvPicPr>
            <a:picLocks noChangeAspect="1"/>
          </p:cNvPicPr>
          <p:nvPr/>
        </p:nvPicPr>
        <p:blipFill>
          <a:blip r:embed="rId3"/>
          <a:stretch>
            <a:fillRect/>
          </a:stretch>
        </p:blipFill>
        <p:spPr>
          <a:xfrm>
            <a:off x="558117" y="3429000"/>
            <a:ext cx="2932430" cy="2700762"/>
          </a:xfrm>
          <a:prstGeom prst="rect">
            <a:avLst/>
          </a:prstGeom>
        </p:spPr>
      </p:pic>
      <p:sp>
        <p:nvSpPr>
          <p:cNvPr id="5" name="TextBox 4">
            <a:extLst>
              <a:ext uri="{FF2B5EF4-FFF2-40B4-BE49-F238E27FC236}">
                <a16:creationId xmlns="" xmlns:a16="http://schemas.microsoft.com/office/drawing/2014/main" id="{A3848FD1-8AD1-47E6-BA98-1090009C611D}"/>
              </a:ext>
            </a:extLst>
          </p:cNvPr>
          <p:cNvSpPr txBox="1"/>
          <p:nvPr/>
        </p:nvSpPr>
        <p:spPr>
          <a:xfrm>
            <a:off x="1190445" y="1613487"/>
            <a:ext cx="10662249" cy="3226279"/>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ar-EG" sz="2400" b="0" i="0" dirty="0">
                <a:solidFill>
                  <a:srgbClr val="000000"/>
                </a:solidFill>
                <a:effectLst/>
                <a:latin typeface="Arial" panose="020B0604020202020204" pitchFamily="34" charset="0"/>
                <a:cs typeface="Arial" panose="020B0604020202020204" pitchFamily="34" charset="0"/>
              </a:rPr>
              <a:t>• من الطبيعي أن تتغير الفيروسات أثناء انتشارها وظهور سلالات متحورة جديدة.</a:t>
            </a:r>
          </a:p>
          <a:p>
            <a:pPr>
              <a:spcBef>
                <a:spcPts val="300"/>
              </a:spcBef>
              <a:spcAft>
                <a:spcPts val="300"/>
              </a:spcAft>
              <a:buNone/>
            </a:pPr>
            <a:r>
              <a:rPr lang="ar-EG" sz="2400" b="0" i="0" dirty="0">
                <a:solidFill>
                  <a:srgbClr val="000000"/>
                </a:solidFill>
                <a:effectLst/>
                <a:latin typeface="Arial" panose="020B0604020202020204" pitchFamily="34" charset="0"/>
                <a:cs typeface="Arial" panose="020B0604020202020204" pitchFamily="34" charset="0"/>
              </a:rPr>
              <a:t>• حتى الآن، تشير الدراسات إلى أن اللقاحات توفر الحماية من السلالات المتحورة المعروفة (مثل دلتا </a:t>
            </a:r>
            <a:r>
              <a:rPr lang="ar-EG" sz="2400" b="0" i="0" dirty="0" err="1">
                <a:solidFill>
                  <a:srgbClr val="000000"/>
                </a:solidFill>
                <a:effectLst/>
                <a:latin typeface="Arial" panose="020B0604020202020204" pitchFamily="34" charset="0"/>
                <a:cs typeface="Arial" panose="020B0604020202020204" pitchFamily="34" charset="0"/>
              </a:rPr>
              <a:t>وأوميكرون</a:t>
            </a:r>
            <a:r>
              <a:rPr lang="ar-EG" sz="2400" b="0" i="0" dirty="0">
                <a:solidFill>
                  <a:srgbClr val="000000"/>
                </a:solidFill>
                <a:effectLst/>
                <a:latin typeface="Arial" panose="020B0604020202020204" pitchFamily="34" charset="0"/>
                <a:cs typeface="Arial" panose="020B0604020202020204" pitchFamily="34" charset="0"/>
              </a:rPr>
              <a:t>).</a:t>
            </a:r>
          </a:p>
          <a:p>
            <a:pPr>
              <a:spcBef>
                <a:spcPts val="300"/>
              </a:spcBef>
              <a:spcAft>
                <a:spcPts val="300"/>
              </a:spcAft>
              <a:buNone/>
            </a:pPr>
            <a:r>
              <a:rPr lang="ar-EG" sz="2400" b="0" i="0" dirty="0">
                <a:solidFill>
                  <a:srgbClr val="000000"/>
                </a:solidFill>
                <a:effectLst/>
                <a:latin typeface="Arial" panose="020B0604020202020204" pitchFamily="34" charset="0"/>
                <a:cs typeface="Arial" panose="020B0604020202020204" pitchFamily="34" charset="0"/>
              </a:rPr>
              <a:t>• حتى عندما يصاب الشخص الملقح بمرض (</a:t>
            </a:r>
            <a:r>
              <a:rPr lang="en-US" sz="2400" b="0" i="0" dirty="0">
                <a:solidFill>
                  <a:srgbClr val="000000"/>
                </a:solidFill>
                <a:effectLst/>
                <a:latin typeface="Arial" panose="020B0604020202020204" pitchFamily="34" charset="0"/>
                <a:cs typeface="Arial" panose="020B0604020202020204" pitchFamily="34" charset="0"/>
              </a:rPr>
              <a:t>COVID-19</a:t>
            </a:r>
            <a:r>
              <a:rPr lang="ar-EG" sz="2400" b="0" i="0" dirty="0">
                <a:solidFill>
                  <a:srgbClr val="000000"/>
                </a:solidFill>
                <a:effectLst/>
                <a:latin typeface="Arial" panose="020B0604020202020204" pitchFamily="34" charset="0"/>
                <a:cs typeface="Arial" panose="020B0604020202020204" pitchFamily="34" charset="0"/>
              </a:rPr>
              <a:t>)</a:t>
            </a:r>
            <a:r>
              <a:rPr lang="en-US" sz="2400" b="0" i="0" dirty="0">
                <a:solidFill>
                  <a:srgbClr val="000000"/>
                </a:solidFill>
                <a:effectLst/>
                <a:latin typeface="Arial" panose="020B0604020202020204" pitchFamily="34" charset="0"/>
                <a:cs typeface="Arial" panose="020B0604020202020204" pitchFamily="34" charset="0"/>
              </a:rPr>
              <a:t>، </a:t>
            </a:r>
            <a:r>
              <a:rPr lang="ar-EG" sz="2400" b="0" i="0" dirty="0">
                <a:solidFill>
                  <a:srgbClr val="000000"/>
                </a:solidFill>
                <a:effectLst/>
                <a:latin typeface="Arial" panose="020B0604020202020204" pitchFamily="34" charset="0"/>
                <a:cs typeface="Arial" panose="020B0604020202020204" pitchFamily="34" charset="0"/>
              </a:rPr>
              <a:t>فهو محمي للغاية من المرض الشديد والوفاة.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969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4344" y="212651"/>
            <a:ext cx="7804298" cy="467833"/>
          </a:xfrm>
          <a:prstGeom prst="rect">
            <a:avLst/>
          </a:prstGeom>
          <a:ln w="6350">
            <a:noFill/>
            <a:miter lim="800000"/>
          </a:ln>
        </p:spPr>
        <p:txBody>
          <a:bodyPr vert="horz" wrap="square" lIns="0" tIns="0" rIns="0" bIns="0" rtlCol="1">
            <a:noAutofit/>
          </a:bodyPr>
          <a:lstStyle/>
          <a:p>
            <a:pPr algn="ctr">
              <a:spcBef>
                <a:spcPts val="300"/>
              </a:spcBef>
              <a:spcAft>
                <a:spcPts val="300"/>
              </a:spcAft>
              <a:buNone/>
            </a:pPr>
            <a:r>
              <a:rPr lang="ar-EG" sz="3200" b="1" dirty="0">
                <a:solidFill>
                  <a:schemeClr val="bg2"/>
                </a:solidFill>
              </a:rPr>
              <a:t>هل سأحتاج إلى جرعة مُنشطة؟</a:t>
            </a:r>
          </a:p>
        </p:txBody>
      </p:sp>
      <p:sp>
        <p:nvSpPr>
          <p:cNvPr id="3" name="TextBox 2"/>
          <p:cNvSpPr txBox="1"/>
          <p:nvPr/>
        </p:nvSpPr>
        <p:spPr>
          <a:xfrm>
            <a:off x="1084521" y="1382233"/>
            <a:ext cx="10802679" cy="4593265"/>
          </a:xfrm>
          <a:prstGeom prst="rect">
            <a:avLst/>
          </a:prstGeom>
          <a:ln w="6350">
            <a:noFill/>
            <a:miter lim="800000"/>
          </a:ln>
        </p:spPr>
        <p:txBody>
          <a:bodyPr vert="horz" wrap="square" lIns="0" tIns="0" rIns="0" bIns="0" rtlCol="1">
            <a:noAutofit/>
          </a:bodyPr>
          <a:lstStyle/>
          <a:p>
            <a:pPr algn="l">
              <a:spcBef>
                <a:spcPts val="300"/>
              </a:spcBef>
              <a:spcAft>
                <a:spcPts val="300"/>
              </a:spcAft>
              <a:buNone/>
            </a:pPr>
            <a:endParaRPr lang="ar-EG" sz="1600" dirty="0"/>
          </a:p>
        </p:txBody>
      </p:sp>
      <p:sp>
        <p:nvSpPr>
          <p:cNvPr id="4" name="Rectangle 3"/>
          <p:cNvSpPr/>
          <p:nvPr/>
        </p:nvSpPr>
        <p:spPr>
          <a:xfrm>
            <a:off x="212651" y="1382233"/>
            <a:ext cx="11674549" cy="4893647"/>
          </a:xfrm>
          <a:prstGeom prst="rect">
            <a:avLst/>
          </a:prstGeom>
        </p:spPr>
        <p:txBody>
          <a:bodyPr wrap="square">
            <a:spAutoFit/>
          </a:bodyPr>
          <a:lstStyle/>
          <a:p>
            <a:r>
              <a:rPr lang="ar-EG" sz="2400" dirty="0"/>
              <a:t>• تعمل لقاحات </a:t>
            </a:r>
            <a:r>
              <a:rPr lang="en-US" sz="2400" dirty="0"/>
              <a:t>COVID-19</a:t>
            </a:r>
            <a:r>
              <a:rPr lang="ar-EG" sz="2400" dirty="0"/>
              <a:t> بشكل جيد للوقاية من المرض الشديد، والعلاج بالمستشفيات، والوفاة. ومع ذلك ، بدأ خبراء الصحة العامة في رؤية حماية أقل ضد الأمراض الخفيفة والمتوسطة. تحافظ الجرعات المنشطة على فعالية اللقاحات لفترة أطول.</a:t>
            </a:r>
            <a:endParaRPr lang="en-US" sz="2400" dirty="0"/>
          </a:p>
          <a:p>
            <a:pPr marL="342900" indent="-342900">
              <a:buFont typeface="Arial" panose="020B0604020202020204" pitchFamily="34" charset="0"/>
              <a:buChar char="•"/>
            </a:pPr>
            <a:r>
              <a:rPr lang="ar-EG" sz="2400" dirty="0"/>
              <a:t>يمكن لجميع الأشخاص الذين تزيد أعمارهم عن </a:t>
            </a:r>
            <a:r>
              <a:rPr lang="en-US" sz="2400" dirty="0"/>
              <a:t>12</a:t>
            </a:r>
            <a:r>
              <a:rPr lang="ar-EG" sz="2400" dirty="0"/>
              <a:t> عامًا الحصول على جرعة منشطة في الحالات التالية:</a:t>
            </a:r>
          </a:p>
          <a:p>
            <a:pPr marL="800100" lvl="1" indent="-342900">
              <a:buFont typeface="Courier New" panose="02070309020205020404" pitchFamily="49" charset="0"/>
              <a:buChar char="o"/>
            </a:pPr>
            <a:r>
              <a:rPr lang="ar-EG" sz="2400" b="1" dirty="0"/>
              <a:t>فايزر وموديرنا: </a:t>
            </a:r>
            <a:r>
              <a:rPr lang="ar-EG" sz="2400" dirty="0"/>
              <a:t>عند مرور 5 أشهر على الأقل من الحصول على جرعتك الثانية</a:t>
            </a:r>
          </a:p>
          <a:p>
            <a:pPr marL="800100" lvl="1" indent="-342900">
              <a:buFont typeface="Courier New" panose="02070309020205020404" pitchFamily="49" charset="0"/>
              <a:buChar char="o"/>
            </a:pPr>
            <a:r>
              <a:rPr lang="ar-EG" sz="2400" b="1" dirty="0"/>
              <a:t>جونسون </a:t>
            </a:r>
            <a:r>
              <a:rPr lang="ar-EG" sz="2400" b="1" dirty="0" err="1"/>
              <a:t>آند</a:t>
            </a:r>
            <a:r>
              <a:rPr lang="ar-EG" sz="2400" b="1" dirty="0"/>
              <a:t> جونسون</a:t>
            </a:r>
            <a:r>
              <a:rPr lang="ar-EG" sz="2400" dirty="0"/>
              <a:t>: عند مرور شهرين على الأقل من الحصول على جرعتك الأولى</a:t>
            </a:r>
          </a:p>
          <a:p>
            <a:pPr marL="342900" indent="-342900">
              <a:buFont typeface="Courier New" panose="02070309020205020404" pitchFamily="49" charset="0"/>
              <a:buChar char="o"/>
            </a:pPr>
            <a:endParaRPr lang="ar-EG" sz="2400" dirty="0"/>
          </a:p>
          <a:p>
            <a:endParaRPr lang="ar-EG" sz="2400" dirty="0" smtClean="0"/>
          </a:p>
          <a:p>
            <a:pPr marL="342900" indent="-342900">
              <a:buFont typeface="Arial" panose="020B0604020202020204" pitchFamily="34" charset="0"/>
              <a:buChar char="•"/>
            </a:pPr>
            <a:r>
              <a:rPr lang="ar-EG" sz="2400" dirty="0" smtClean="0"/>
              <a:t>إذا </a:t>
            </a:r>
            <a:r>
              <a:rPr lang="ar-EG" sz="2400" dirty="0"/>
              <a:t>كان عمرك بين 12 و17 عامًا، فيمكنك فقط الحصول على جرعة منشطة من لقاح </a:t>
            </a:r>
            <a:r>
              <a:rPr lang="ar-EG" sz="2400" dirty="0" err="1"/>
              <a:t>فايزر</a:t>
            </a:r>
            <a:r>
              <a:rPr lang="ar-EG" sz="2400" dirty="0"/>
              <a:t>، </a:t>
            </a:r>
            <a:r>
              <a:rPr lang="ar-EG" sz="2400" dirty="0">
                <a:latin typeface="Calibri" panose="020F0502020204030204" pitchFamily="34" charset="0"/>
              </a:rPr>
              <a:t>بخلاف ذلك، يمكنك اختيار الجرعة المنشط من اللقاح الذي تريده الذي تريده.</a:t>
            </a:r>
          </a:p>
          <a:p>
            <a:r>
              <a:rPr lang="ar-EG" sz="2400" dirty="0"/>
              <a:t>• يمكنك الحصول على جرعة منشطة في أي مكان تتوفر فيه، بما في ذلك أماكن تقديم الرعاية الأولية أو الصيدلية أو عيادة التطعيم المجتمعية.</a:t>
            </a:r>
          </a:p>
          <a:p>
            <a:endParaRPr lang="ar-EG" sz="2400" dirty="0"/>
          </a:p>
        </p:txBody>
      </p:sp>
    </p:spTree>
    <p:extLst>
      <p:ext uri="{BB962C8B-B14F-4D97-AF65-F5344CB8AC3E}">
        <p14:creationId xmlns:p14="http://schemas.microsoft.com/office/powerpoint/2010/main" val="3057676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ar-DZ" dirty="0">
                <a:latin typeface="Arial" panose="020B0604020202020204" pitchFamily="34" charset="0"/>
                <a:cs typeface="Arial" panose="020B0604020202020204" pitchFamily="34" charset="0"/>
              </a:rPr>
              <a:t>كيف يمكنني تحديد موعد؟</a:t>
            </a:r>
          </a:p>
        </p:txBody>
      </p:sp>
      <p:pic>
        <p:nvPicPr>
          <p:cNvPr id="7" name="Picture 6" descr="This image has four pictures, including a computer with the mass.gov website, pins from a map, and a checklist. ">
            <a:extLst>
              <a:ext uri="{FF2B5EF4-FFF2-40B4-BE49-F238E27FC236}">
                <a16:creationId xmlns="" xmlns:a16="http://schemas.microsoft.com/office/drawing/2014/main" id="{EC56C721-BC2A-40D2-9621-95DAF3D021D8}"/>
              </a:ext>
            </a:extLst>
          </p:cNvPr>
          <p:cNvPicPr>
            <a:picLocks noChangeAspect="1"/>
          </p:cNvPicPr>
          <p:nvPr/>
        </p:nvPicPr>
        <p:blipFill>
          <a:blip r:embed="rId3"/>
          <a:stretch>
            <a:fillRect/>
          </a:stretch>
        </p:blipFill>
        <p:spPr>
          <a:xfrm>
            <a:off x="385960" y="1239887"/>
            <a:ext cx="1747432" cy="4942124"/>
          </a:xfrm>
          <a:prstGeom prst="rect">
            <a:avLst/>
          </a:prstGeom>
        </p:spPr>
      </p:pic>
      <p:sp>
        <p:nvSpPr>
          <p:cNvPr id="2" name="CuadroTexto 1">
            <a:extLst>
              <a:ext uri="{FF2B5EF4-FFF2-40B4-BE49-F238E27FC236}">
                <a16:creationId xmlns="" xmlns:a16="http://schemas.microsoft.com/office/drawing/2014/main" id="{4977A959-DB72-47EA-9070-360503CB29DB}"/>
              </a:ext>
            </a:extLst>
          </p:cNvPr>
          <p:cNvSpPr txBox="1"/>
          <p:nvPr/>
        </p:nvSpPr>
        <p:spPr>
          <a:xfrm>
            <a:off x="2321960" y="1586873"/>
            <a:ext cx="9484079" cy="3414268"/>
          </a:xfrm>
          <a:prstGeom prst="rect">
            <a:avLst/>
          </a:prstGeom>
          <a:noFill/>
        </p:spPr>
        <p:txBody>
          <a:bodyPr wrap="square" rtlCol="0">
            <a:spAutoFit/>
          </a:bodyPr>
          <a:lstStyle/>
          <a:p>
            <a:pPr marL="800100" lvl="1" indent="-342900">
              <a:lnSpc>
                <a:spcPct val="105000"/>
              </a:lnSpc>
              <a:buFont typeface="Arial" panose="020B0604020202020204" pitchFamily="34" charset="0"/>
              <a:buChar char="•"/>
            </a:pPr>
            <a:r>
              <a:rPr lang="ar-SA"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استخدم الرابط </a:t>
            </a:r>
            <a:r>
              <a:rPr lang="en-US" sz="24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rPr>
              <a:t>VaxFinder.mass.gov</a:t>
            </a:r>
            <a:r>
              <a:rPr lang="ar-SA" sz="24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rPr>
              <a:t> </a:t>
            </a:r>
            <a:r>
              <a:rPr lang="ar-SA" sz="2400" dirty="0">
                <a:effectLst/>
                <a:latin typeface="Arial" panose="020B0604020202020204" pitchFamily="34" charset="0"/>
                <a:ea typeface="Times New Roman" panose="02020603050405020304" pitchFamily="18" charset="0"/>
                <a:cs typeface="Arial" panose="020B0604020202020204" pitchFamily="34" charset="0"/>
              </a:rPr>
              <a:t>للبحث عن المواعيد </a:t>
            </a:r>
            <a:r>
              <a:rPr lang="ar-EG" sz="2400" dirty="0">
                <a:effectLst/>
                <a:latin typeface="Arial" panose="020B0604020202020204" pitchFamily="34" charset="0"/>
                <a:ea typeface="Times New Roman" panose="02020603050405020304" pitchFamily="18" charset="0"/>
                <a:cs typeface="Arial" panose="020B0604020202020204" pitchFamily="34" charset="0"/>
              </a:rPr>
              <a:t>(بما في ذلك </a:t>
            </a:r>
            <a:r>
              <a:rPr lang="ar-EG" sz="2400" dirty="0"/>
              <a:t>الجرعات المنشطة)</a:t>
            </a:r>
            <a:r>
              <a:rPr lang="ar-EG" sz="2400" dirty="0">
                <a:effectLst/>
                <a:latin typeface="Arial" panose="020B0604020202020204" pitchFamily="34" charset="0"/>
                <a:ea typeface="Times New Roman" panose="02020603050405020304" pitchFamily="18" charset="0"/>
                <a:cs typeface="Arial" panose="020B0604020202020204" pitchFamily="34" charset="0"/>
              </a:rPr>
              <a:t> </a:t>
            </a:r>
            <a:r>
              <a:rPr lang="ar-SA" sz="2400" dirty="0">
                <a:effectLst/>
                <a:latin typeface="Arial" panose="020B0604020202020204" pitchFamily="34" charset="0"/>
                <a:ea typeface="Times New Roman" panose="02020603050405020304" pitchFamily="18" charset="0"/>
                <a:cs typeface="Arial" panose="020B0604020202020204" pitchFamily="34" charset="0"/>
              </a:rPr>
              <a:t>في الصيدليات، ولدى مقدمي الرعاية الصحية، والمواقع المجتمعية الأخرى.</a:t>
            </a:r>
            <a:endParaRPr lang="ar-EG" sz="2400" dirty="0">
              <a:effectLst/>
              <a:latin typeface="Arial" panose="020B0604020202020204" pitchFamily="34" charset="0"/>
              <a:ea typeface="Times New Roman" panose="02020603050405020304" pitchFamily="18" charset="0"/>
              <a:cs typeface="Arial" panose="020B0604020202020204" pitchFamily="34" charset="0"/>
            </a:endParaRPr>
          </a:p>
          <a:p>
            <a:pPr marL="800100" lvl="1" indent="-342900">
              <a:lnSpc>
                <a:spcPct val="105000"/>
              </a:lnSpc>
              <a:buFont typeface="Arial" panose="020B0604020202020204" pitchFamily="34" charset="0"/>
              <a:buChar char="•"/>
            </a:pPr>
            <a:r>
              <a:rPr lang="ar-EG" sz="2400" dirty="0">
                <a:effectLst/>
                <a:latin typeface="Arial" panose="020B0604020202020204" pitchFamily="34" charset="0"/>
                <a:ea typeface="Times New Roman" panose="02020603050405020304" pitchFamily="18" charset="0"/>
                <a:cs typeface="Arial" panose="020B0604020202020204" pitchFamily="34" charset="0"/>
              </a:rPr>
              <a:t>العديد من المواقع تقبل المواعيد الفورية بدون تحديد موعد مسبق.</a:t>
            </a:r>
          </a:p>
          <a:p>
            <a:pPr marL="800100" lvl="1" indent="-342900">
              <a:lnSpc>
                <a:spcPct val="105000"/>
              </a:lnSpc>
              <a:buFont typeface="Arial" panose="020B0604020202020204" pitchFamily="34" charset="0"/>
              <a:buChar char="•"/>
            </a:pPr>
            <a:r>
              <a:rPr lang="ar-EG" sz="2400" dirty="0">
                <a:latin typeface="Arial" panose="020B0604020202020204" pitchFamily="34" charset="0"/>
                <a:ea typeface="Times New Roman" panose="02020603050405020304" pitchFamily="18" charset="0"/>
                <a:cs typeface="Arial" panose="020B0604020202020204" pitchFamily="34" charset="0"/>
              </a:rPr>
              <a:t>يمكنك البحث عن المواقع حسب نوع اللقاح المقدم حتي يتمكن الأشخاص الأقل من 18 سنة من العثور على الأماكن التي تقدم لقاح فايزر</a:t>
            </a:r>
            <a:r>
              <a:rPr lang="en-US" sz="2400" dirty="0">
                <a:latin typeface="Arial" panose="020B0604020202020204" pitchFamily="34" charset="0"/>
                <a:ea typeface="Times New Roman" panose="02020603050405020304" pitchFamily="18" charset="0"/>
                <a:cs typeface="Arial" panose="020B0604020202020204" pitchFamily="34" charset="0"/>
              </a:rPr>
              <a:t>/</a:t>
            </a:r>
            <a:r>
              <a:rPr lang="ar-EG" sz="2400" dirty="0">
                <a:latin typeface="Arial" panose="020B0604020202020204" pitchFamily="34" charset="0"/>
                <a:ea typeface="Times New Roman" panose="02020603050405020304" pitchFamily="18" charset="0"/>
              </a:rPr>
              <a:t> كوميرناتي </a:t>
            </a:r>
            <a:r>
              <a:rPr lang="ar-EG" sz="2400" dirty="0">
                <a:latin typeface="Arial" panose="020B0604020202020204" pitchFamily="34" charset="0"/>
                <a:ea typeface="Times New Roman" panose="02020603050405020304" pitchFamily="18" charset="0"/>
                <a:cs typeface="Arial" panose="020B0604020202020204" pitchFamily="34" charset="0"/>
              </a:rPr>
              <a:t>(</a:t>
            </a:r>
            <a:r>
              <a:rPr lang="en-US" sz="2400" dirty="0">
                <a:latin typeface="Arial" panose="020B0604020202020204" pitchFamily="34" charset="0"/>
                <a:ea typeface="Times New Roman" panose="02020603050405020304" pitchFamily="18" charset="0"/>
                <a:cs typeface="Arial" panose="020B0604020202020204" pitchFamily="34" charset="0"/>
              </a:rPr>
              <a:t>Pfizer</a:t>
            </a:r>
            <a:r>
              <a:rPr lang="ar-EG" sz="2400" dirty="0">
                <a:latin typeface="Arial" panose="020B0604020202020204" pitchFamily="34" charset="0"/>
                <a:ea typeface="Times New Roman" panose="02020603050405020304" pitchFamily="18" charset="0"/>
                <a:cs typeface="Arial" panose="020B0604020202020204" pitchFamily="34" charset="0"/>
              </a:rPr>
              <a:t>) فقط. </a:t>
            </a:r>
            <a:endParaRPr lang="ar-EG" sz="2400" dirty="0">
              <a:effectLst/>
              <a:latin typeface="Arial" panose="020B0604020202020204" pitchFamily="34" charset="0"/>
              <a:ea typeface="Times New Roman" panose="02020603050405020304" pitchFamily="18" charset="0"/>
              <a:cs typeface="Arial" panose="020B0604020202020204" pitchFamily="34" charset="0"/>
            </a:endParaRPr>
          </a:p>
          <a:p>
            <a:pPr marL="1371600" indent="171450" algn="r" rtl="1">
              <a:lnSpc>
                <a:spcPct val="105000"/>
              </a:lnSpc>
              <a:spcAft>
                <a:spcPts val="800"/>
              </a:spcAft>
              <a:buFont typeface="Courier New" panose="02070309020205020404" pitchFamily="49" charset="0"/>
              <a:buChar char="o"/>
            </a:pPr>
            <a:r>
              <a:rPr lang="ar-EG" sz="2400" dirty="0">
                <a:latin typeface="Arial" panose="020B0604020202020204" pitchFamily="34" charset="0"/>
                <a:ea typeface="Times New Roman" panose="02020603050405020304" pitchFamily="18" charset="0"/>
                <a:cs typeface="Arial" panose="020B0604020202020204" pitchFamily="34" charset="0"/>
              </a:rPr>
              <a:t>  تتوفر 6 مواقع للتطعيم الجماعي لديها تطعيمات دون تحديد موعد مسبق.            </a:t>
            </a:r>
            <a:endParaRPr lang="es-MX" sz="2400" dirty="0">
              <a:effectLst/>
              <a:latin typeface="Arial" panose="020B0604020202020204" pitchFamily="34" charset="0"/>
              <a:ea typeface="Times New Roman" panose="02020603050405020304" pitchFamily="18" charset="0"/>
              <a:cs typeface="Arial" panose="020B0604020202020204" pitchFamily="34" charset="0"/>
            </a:endParaRPr>
          </a:p>
          <a:p>
            <a:pPr>
              <a:lnSpc>
                <a:spcPts val="1200"/>
              </a:lnSpc>
            </a:pPr>
            <a:r>
              <a:rPr lang="en-US" sz="2400" dirty="0">
                <a:effectLst/>
                <a:latin typeface="Arial" panose="020B0604020202020204" pitchFamily="34" charset="0"/>
                <a:ea typeface="Calibri" panose="020F0502020204030204" pitchFamily="34" charset="0"/>
                <a:cs typeface="Arial" panose="020B0604020202020204" pitchFamily="34" charset="0"/>
              </a:rPr>
              <a:t> </a:t>
            </a:r>
            <a:endParaRPr lang="es-MX" sz="2400" dirty="0">
              <a:effectLst/>
              <a:latin typeface="Arial" panose="020B0604020202020204" pitchFamily="34" charset="0"/>
              <a:ea typeface="Calibri" panose="020F0502020204030204" pitchFamily="34" charset="0"/>
              <a:cs typeface="Arial" panose="020B0604020202020204" pitchFamily="34" charset="0"/>
            </a:endParaRPr>
          </a:p>
          <a:p>
            <a:pPr marL="571500" indent="-57150" algn="r" rtl="1">
              <a:lnSpc>
                <a:spcPct val="100000"/>
              </a:lnSpc>
              <a:buFont typeface="Arial" panose="020B0604020202020204" pitchFamily="34" charset="0"/>
              <a:buChar char="•"/>
            </a:pPr>
            <a:r>
              <a:rPr lang="ar-EG"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ar-SA"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الأشخاص الذين </a:t>
            </a:r>
            <a:r>
              <a:rPr lang="ar-SA"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لا يستطيعون</a:t>
            </a:r>
            <a:r>
              <a:rPr lang="ar-SA"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ar-SA"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استعمال</a:t>
            </a:r>
            <a:r>
              <a:rPr lang="ar-SA"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ar-SA"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الإنترنت</a:t>
            </a:r>
            <a:r>
              <a:rPr lang="ar-SA"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يمكنهم الاتصال بخط الموارد لجدولة</a:t>
            </a:r>
            <a:r>
              <a:rPr lang="ar-EG"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r>
            <a:br>
              <a:rPr lang="ar-EG"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ar-EG"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ar-SA"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مواعيد اللقاح بولاية ماساتشوستس: </a:t>
            </a:r>
            <a:r>
              <a:rPr lang="ar-SA"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1-1-2</a:t>
            </a:r>
            <a:r>
              <a:rPr lang="ar-EG"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ar-SA"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(6277-211-877)</a:t>
            </a:r>
            <a:endParaRPr lang="es-MX"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0544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564" y="-153050"/>
            <a:ext cx="11157284" cy="1325563"/>
          </a:xfrm>
        </p:spPr>
        <p:txBody>
          <a:bodyPr/>
          <a:lstStyle/>
          <a:p>
            <a:r>
              <a:rPr lang="ar-DZ" dirty="0"/>
              <a:t>ما</a:t>
            </a:r>
            <a:r>
              <a:rPr lang="ar-DZ" dirty="0">
                <a:cs typeface="+mn-cs"/>
              </a:rPr>
              <a:t>ذا لو احتجت إلى مساعدة للوصول إلى موقع التطعيم أو التحرك بداخله؟</a:t>
            </a:r>
          </a:p>
        </p:txBody>
      </p:sp>
      <p:sp>
        <p:nvSpPr>
          <p:cNvPr id="5" name="Content Placeholder 4"/>
          <p:cNvSpPr>
            <a:spLocks noGrp="1"/>
          </p:cNvSpPr>
          <p:nvPr>
            <p:ph idx="1"/>
          </p:nvPr>
        </p:nvSpPr>
        <p:spPr>
          <a:xfrm>
            <a:off x="3743325" y="1547993"/>
            <a:ext cx="8149462" cy="4621898"/>
          </a:xfrm>
        </p:spPr>
        <p:txBody>
          <a:bodyPr>
            <a:normAutofit/>
          </a:bodyPr>
          <a:lstStyle/>
          <a:p>
            <a:pPr>
              <a:lnSpc>
                <a:spcPct val="100000"/>
              </a:lnSpc>
              <a:spcBef>
                <a:spcPts val="600"/>
              </a:spcBef>
            </a:pPr>
            <a:r>
              <a:rPr lang="ar-EG" sz="2400" dirty="0">
                <a:latin typeface="Arial" panose="020B0604020202020204" pitchFamily="34" charset="0"/>
                <a:cs typeface="Arial" panose="020B0604020202020204" pitchFamily="34" charset="0"/>
              </a:rPr>
              <a:t>التطعيم في المنزل متوفر لأي شخص لا يمكنه الذهاب إلى موقع للتطعيم.</a:t>
            </a:r>
            <a:endParaRPr lang="ar-DZ" sz="2400" dirty="0">
              <a:latin typeface="Arial" panose="020B0604020202020204" pitchFamily="34" charset="0"/>
              <a:cs typeface="Arial" panose="020B0604020202020204" pitchFamily="34" charset="0"/>
            </a:endParaRPr>
          </a:p>
          <a:p>
            <a:pPr marL="120650" indent="0">
              <a:lnSpc>
                <a:spcPct val="100000"/>
              </a:lnSpc>
              <a:spcBef>
                <a:spcPts val="600"/>
              </a:spcBef>
              <a:buNone/>
            </a:pPr>
            <a:r>
              <a:rPr lang="ar-EG" sz="2400" dirty="0">
                <a:latin typeface="Arial" panose="020B0604020202020204" pitchFamily="34" charset="0"/>
                <a:cs typeface="Arial" panose="020B0604020202020204" pitchFamily="34" charset="0"/>
              </a:rPr>
              <a:t>اتصل بخط التسجيل لمركز التطعيم في المنزل (</a:t>
            </a:r>
            <a:r>
              <a:rPr lang="en-US" sz="2400" dirty="0">
                <a:latin typeface="Arial" panose="020B0604020202020204" pitchFamily="34" charset="0"/>
                <a:cs typeface="Arial" panose="020B0604020202020204" pitchFamily="34" charset="0"/>
              </a:rPr>
              <a:t>Homebound Vaccination Centra</a:t>
            </a:r>
            <a:r>
              <a:rPr lang="ar-EG" sz="2400" dirty="0">
                <a:latin typeface="Arial" panose="020B0604020202020204" pitchFamily="34" charset="0"/>
                <a:cs typeface="Arial" panose="020B0604020202020204" pitchFamily="34" charset="0"/>
              </a:rPr>
              <a:t>) على رقم الهاتف 0485-983 (833). </a:t>
            </a:r>
          </a:p>
          <a:p>
            <a:pPr>
              <a:lnSpc>
                <a:spcPct val="100000"/>
              </a:lnSpc>
              <a:spcBef>
                <a:spcPts val="600"/>
              </a:spcBef>
            </a:pPr>
            <a:r>
              <a:rPr lang="ar-DZ" sz="2400" dirty="0">
                <a:latin typeface="Arial" panose="020B0604020202020204" pitchFamily="34" charset="0"/>
                <a:cs typeface="Arial" panose="020B0604020202020204" pitchFamily="34" charset="0"/>
              </a:rPr>
              <a:t>توفر مؤسسة (</a:t>
            </a:r>
            <a:r>
              <a:rPr lang="en-US" sz="2400" dirty="0">
                <a:latin typeface="Arial" panose="020B0604020202020204" pitchFamily="34" charset="0"/>
                <a:cs typeface="Arial" panose="020B0604020202020204" pitchFamily="34" charset="0"/>
              </a:rPr>
              <a:t>MassHealth</a:t>
            </a:r>
            <a:r>
              <a:rPr lang="ar-DZ" sz="2400" dirty="0">
                <a:latin typeface="Arial" panose="020B0604020202020204" pitchFamily="34" charset="0"/>
                <a:cs typeface="Arial" panose="020B0604020202020204" pitchFamily="34" charset="0"/>
              </a:rPr>
              <a:t>) النقل المجاني إلى مواعيد اللقاح لأي شخص لديه تأمين (</a:t>
            </a:r>
            <a:r>
              <a:rPr lang="en-US" sz="2400" dirty="0">
                <a:latin typeface="Arial" panose="020B0604020202020204" pitchFamily="34" charset="0"/>
                <a:cs typeface="Arial" panose="020B0604020202020204" pitchFamily="34" charset="0"/>
              </a:rPr>
              <a:t>MassHealth</a:t>
            </a:r>
            <a:r>
              <a:rPr lang="ar-DZ" sz="2400" dirty="0">
                <a:latin typeface="Arial" panose="020B0604020202020204" pitchFamily="34" charset="0"/>
                <a:cs typeface="Arial" panose="020B0604020202020204" pitchFamily="34" charset="0"/>
              </a:rPr>
              <a:t>) أو (</a:t>
            </a:r>
            <a:r>
              <a:rPr lang="en-US" sz="2400" dirty="0">
                <a:latin typeface="Arial" panose="020B0604020202020204" pitchFamily="34" charset="0"/>
                <a:cs typeface="Arial" panose="020B0604020202020204" pitchFamily="34" charset="0"/>
              </a:rPr>
              <a:t>Health Safety Net</a:t>
            </a:r>
            <a:r>
              <a:rPr lang="ar-DZ" sz="2400" dirty="0">
                <a:latin typeface="Arial" panose="020B0604020202020204" pitchFamily="34" charset="0"/>
                <a:cs typeface="Arial" panose="020B0604020202020204" pitchFamily="34" charset="0"/>
              </a:rPr>
              <a:t>).  </a:t>
            </a:r>
            <a:endParaRPr lang="ar-EG" sz="2400" dirty="0">
              <a:latin typeface="Arial" panose="020B0604020202020204" pitchFamily="34" charset="0"/>
              <a:cs typeface="Arial" panose="020B0604020202020204" pitchFamily="34" charset="0"/>
            </a:endParaRPr>
          </a:p>
          <a:p>
            <a:pPr marL="804672" lvl="1" indent="-347472">
              <a:lnSpc>
                <a:spcPct val="100000"/>
              </a:lnSpc>
              <a:spcBef>
                <a:spcPts val="600"/>
              </a:spcBef>
              <a:buFont typeface="Courier New" panose="02070309020205020404" pitchFamily="49" charset="0"/>
              <a:buChar char="o"/>
            </a:pPr>
            <a:r>
              <a:rPr lang="ar-DZ" dirty="0">
                <a:latin typeface="Arial" panose="020B0604020202020204" pitchFamily="34" charset="0"/>
                <a:cs typeface="Arial" panose="020B0604020202020204" pitchFamily="34" charset="0"/>
              </a:rPr>
              <a:t>يمكنك الاتصال بخطتك الصحية أو مؤسسة (</a:t>
            </a:r>
            <a:r>
              <a:rPr lang="en-US" dirty="0">
                <a:latin typeface="Arial" panose="020B0604020202020204" pitchFamily="34" charset="0"/>
                <a:cs typeface="Arial" panose="020B0604020202020204" pitchFamily="34" charset="0"/>
              </a:rPr>
              <a:t>MassHealth</a:t>
            </a:r>
            <a:r>
              <a:rPr lang="ar-DZ" dirty="0">
                <a:latin typeface="Arial" panose="020B0604020202020204" pitchFamily="34" charset="0"/>
                <a:cs typeface="Arial" panose="020B0604020202020204" pitchFamily="34" charset="0"/>
              </a:rPr>
              <a:t>) مباشرة على الرقم 2900-841-800 لتحديد موعد</a:t>
            </a:r>
          </a:p>
          <a:p>
            <a:pPr marL="0" indent="0">
              <a:lnSpc>
                <a:spcPct val="100000"/>
              </a:lnSpc>
              <a:spcBef>
                <a:spcPts val="600"/>
              </a:spcBef>
              <a:buNone/>
            </a:pPr>
            <a:r>
              <a:rPr lang="ar-DZ" sz="2400" dirty="0">
                <a:latin typeface="Arial" panose="020B0604020202020204" pitchFamily="34" charset="0"/>
                <a:cs typeface="Arial" panose="020B0604020202020204" pitchFamily="34" charset="0"/>
              </a:rPr>
              <a:t>• تقدم </a:t>
            </a:r>
            <a:r>
              <a:rPr lang="ar-EG"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LYFT</a:t>
            </a:r>
            <a:r>
              <a:rPr lang="ar-EG" sz="2400" dirty="0">
                <a:latin typeface="Arial" panose="020B0604020202020204" pitchFamily="34" charset="0"/>
                <a:cs typeface="Arial" panose="020B0604020202020204" pitchFamily="34" charset="0"/>
              </a:rPr>
              <a:t>) توصيل مُخفض أو </a:t>
            </a:r>
            <a:r>
              <a:rPr lang="ar-EG" sz="2400">
                <a:latin typeface="Arial" panose="020B0604020202020204" pitchFamily="34" charset="0"/>
                <a:cs typeface="Arial" panose="020B0604020202020204" pitchFamily="34" charset="0"/>
              </a:rPr>
              <a:t>مجاني </a:t>
            </a:r>
            <a:r>
              <a:rPr lang="ar-DZ" sz="2400">
                <a:latin typeface="Arial" panose="020B0604020202020204" pitchFamily="34" charset="0"/>
                <a:cs typeface="Arial" panose="020B0604020202020204" pitchFamily="34" charset="0"/>
              </a:rPr>
              <a:t>- </a:t>
            </a:r>
            <a:r>
              <a:rPr lang="ar-DZ" sz="2400" dirty="0">
                <a:latin typeface="Arial" panose="020B0604020202020204" pitchFamily="34" charset="0"/>
                <a:cs typeface="Arial" panose="020B0604020202020204" pitchFamily="34" charset="0"/>
              </a:rPr>
              <a:t>من وإلى مواعيد التطعيم</a:t>
            </a:r>
          </a:p>
          <a:p>
            <a:pPr marL="0" indent="0">
              <a:lnSpc>
                <a:spcPct val="100000"/>
              </a:lnSpc>
              <a:spcBef>
                <a:spcPts val="600"/>
              </a:spcBef>
              <a:buNone/>
            </a:pPr>
            <a:r>
              <a:rPr lang="ar-DZ" sz="2400" dirty="0">
                <a:latin typeface="Arial" panose="020B0604020202020204" pitchFamily="34" charset="0"/>
                <a:cs typeface="Arial" panose="020B0604020202020204" pitchFamily="34" charset="0"/>
              </a:rPr>
              <a:t>• قد تطلب المنظمات مثل أرباب العمل والمدارس والمنظمات المجتمعية والدينية عيادة متنقلة مجانية في الموقع لتطعيم الأفراد. </a:t>
            </a:r>
            <a:endParaRPr lang="en-US" sz="2400" dirty="0"/>
          </a:p>
        </p:txBody>
      </p:sp>
      <p:pic>
        <p:nvPicPr>
          <p:cNvPr id="2" name="Picture 1">
            <a:extLst>
              <a:ext uri="{FF2B5EF4-FFF2-40B4-BE49-F238E27FC236}">
                <a16:creationId xmlns="" xmlns:a16="http://schemas.microsoft.com/office/drawing/2014/main" id="{5999160C-6868-4298-A9DE-5336BCB6CF06}"/>
              </a:ext>
            </a:extLst>
          </p:cNvPr>
          <p:cNvPicPr>
            <a:picLocks noChangeAspect="1"/>
          </p:cNvPicPr>
          <p:nvPr/>
        </p:nvPicPr>
        <p:blipFill>
          <a:blip r:embed="rId3"/>
          <a:stretch>
            <a:fillRect/>
          </a:stretch>
        </p:blipFill>
        <p:spPr>
          <a:xfrm>
            <a:off x="597564" y="1728795"/>
            <a:ext cx="2840982" cy="3883489"/>
          </a:xfrm>
          <a:prstGeom prst="rect">
            <a:avLst/>
          </a:prstGeom>
        </p:spPr>
      </p:pic>
    </p:spTree>
    <p:extLst>
      <p:ext uri="{BB962C8B-B14F-4D97-AF65-F5344CB8AC3E}">
        <p14:creationId xmlns:p14="http://schemas.microsoft.com/office/powerpoint/2010/main" val="1374801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25</a:t>
            </a:fld>
            <a:endParaRPr lang="en-US">
              <a:solidFill>
                <a:srgbClr val="464646">
                  <a:lumMod val="40000"/>
                  <a:lumOff val="60000"/>
                </a:srgbClr>
              </a:solidFill>
            </a:endParaRPr>
          </a:p>
        </p:txBody>
      </p:sp>
      <p:sp>
        <p:nvSpPr>
          <p:cNvPr id="3" name="TextBox 2">
            <a:extLst>
              <a:ext uri="{FF2B5EF4-FFF2-40B4-BE49-F238E27FC236}">
                <a16:creationId xmlns="" xmlns:a16="http://schemas.microsoft.com/office/drawing/2014/main" id="{E738515A-DC24-4FF1-85F9-68F50ED8147F}"/>
              </a:ext>
            </a:extLst>
          </p:cNvPr>
          <p:cNvSpPr txBox="1"/>
          <p:nvPr/>
        </p:nvSpPr>
        <p:spPr>
          <a:xfrm>
            <a:off x="722635" y="28505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latin typeface="Calibri" panose="020F0502020204030204" pitchFamily="34" charset="0"/>
                <a:cs typeface="+mn-cs"/>
              </a:rPr>
              <a:t>هل سيتعين علي دفع ثمن اللقاح؟</a:t>
            </a:r>
          </a:p>
        </p:txBody>
      </p:sp>
      <p:sp>
        <p:nvSpPr>
          <p:cNvPr id="4" name="Rectangle 3">
            <a:extLst>
              <a:ext uri="{FF2B5EF4-FFF2-40B4-BE49-F238E27FC236}">
                <a16:creationId xmlns="" xmlns:a16="http://schemas.microsoft.com/office/drawing/2014/main" id="{FF069143-FE01-453C-934A-DAA4862AED31}"/>
              </a:ext>
            </a:extLst>
          </p:cNvPr>
          <p:cNvSpPr/>
          <p:nvPr/>
        </p:nvSpPr>
        <p:spPr>
          <a:xfrm>
            <a:off x="5524500" y="2011098"/>
            <a:ext cx="5968449" cy="4570482"/>
          </a:xfrm>
          <a:prstGeom prst="rect">
            <a:avLst/>
          </a:prstGeom>
        </p:spPr>
        <p:txBody>
          <a:bodyPr wrap="square">
            <a:spAutoFit/>
          </a:bodyPr>
          <a:lstStyle/>
          <a:p>
            <a:r>
              <a:rPr lang="en-US" sz="2400" u="sng" dirty="0">
                <a:latin typeface="Calibri" panose="020F0502020204030204" pitchFamily="34" charset="0"/>
              </a:rPr>
              <a:t> </a:t>
            </a:r>
          </a:p>
          <a:p>
            <a:pPr marL="342900" indent="-342900">
              <a:buFont typeface="Arial" panose="020B0604020202020204" pitchFamily="34" charset="0"/>
              <a:buChar char="•"/>
            </a:pPr>
            <a:r>
              <a:rPr lang="ar-DZ" sz="2400" dirty="0">
                <a:latin typeface="Calibri" panose="020F0502020204030204" pitchFamily="34" charset="0"/>
              </a:rPr>
              <a:t>لا. اللقاح</a:t>
            </a:r>
            <a:r>
              <a:rPr lang="ar-EG" sz="2400" dirty="0">
                <a:latin typeface="Calibri" panose="020F0502020204030204" pitchFamily="34" charset="0"/>
              </a:rPr>
              <a:t> (بما في ذلك الجرعة المنشطة)</a:t>
            </a:r>
            <a:r>
              <a:rPr lang="ar-DZ" sz="2400" dirty="0">
                <a:latin typeface="Calibri" panose="020F0502020204030204" pitchFamily="34" charset="0"/>
              </a:rPr>
              <a:t> </a:t>
            </a:r>
            <a:r>
              <a:rPr lang="ar-DZ" sz="2400" b="1" dirty="0">
                <a:latin typeface="Calibri" panose="020F0502020204030204" pitchFamily="34" charset="0"/>
              </a:rPr>
              <a:t>مجاني</a:t>
            </a:r>
            <a:r>
              <a:rPr lang="ar-DZ" sz="2400" dirty="0">
                <a:latin typeface="Calibri" panose="020F0502020204030204" pitchFamily="34" charset="0"/>
              </a:rPr>
              <a:t> لجميع سكان ولاية ماساتشوستس.</a:t>
            </a:r>
          </a:p>
          <a:p>
            <a:pPr marL="800100" lvl="1" indent="-342900">
              <a:buFont typeface="Courier New" panose="02070309020205020404" pitchFamily="49" charset="0"/>
              <a:buChar char="o"/>
            </a:pPr>
            <a:endParaRPr lang="en-US" sz="2400" dirty="0">
              <a:latin typeface="Calibri" panose="020F0502020204030204" pitchFamily="34" charset="0"/>
            </a:endParaRPr>
          </a:p>
          <a:p>
            <a:pPr marL="800100" lvl="1" indent="-342900">
              <a:buFont typeface="Courier New" panose="02070309020205020404" pitchFamily="49" charset="0"/>
              <a:buChar char="o"/>
            </a:pPr>
            <a:r>
              <a:rPr lang="ar-DZ" sz="2400" dirty="0">
                <a:latin typeface="Calibri" panose="020F0502020204030204" pitchFamily="34" charset="0"/>
              </a:rPr>
              <a:t>لن يُطلب منك أبداً رقم بطاقة ائتمان لتحديد موعد.</a:t>
            </a:r>
          </a:p>
          <a:p>
            <a:pPr marL="800100" lvl="1" indent="-342900">
              <a:buFont typeface="Courier New" panose="02070309020205020404" pitchFamily="49" charset="0"/>
              <a:buChar char="o"/>
            </a:pPr>
            <a:endParaRPr lang="en-US" sz="2400" dirty="0">
              <a:latin typeface="Calibri" panose="020F0502020204030204" pitchFamily="34" charset="0"/>
            </a:endParaRPr>
          </a:p>
          <a:p>
            <a:pPr marL="800100" lvl="1" indent="-342900">
              <a:buFont typeface="Courier New" panose="02070309020205020404" pitchFamily="49" charset="0"/>
              <a:buChar char="o"/>
            </a:pPr>
            <a:r>
              <a:rPr lang="ar-DZ" sz="2400" dirty="0">
                <a:latin typeface="Calibri" panose="020F0502020204030204" pitchFamily="34" charset="0"/>
              </a:rPr>
              <a:t>يمكنك الحصول على لقاح حتى لو لم يكن لديك تأمين صحي أو رخصة قيادة أو رقم ضمان اجتماعي.</a:t>
            </a:r>
            <a:br>
              <a:rPr lang="ar-DZ" sz="2400" dirty="0">
                <a:latin typeface="Calibri" panose="020F0502020204030204" pitchFamily="34" charset="0"/>
              </a:rPr>
            </a:br>
            <a:endParaRPr lang="ar-DZ" sz="2400" dirty="0">
              <a:latin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endParaRPr>
          </a:p>
          <a:p>
            <a:pPr marL="285750" lvl="0" indent="-285750">
              <a:spcBef>
                <a:spcPts val="600"/>
              </a:spcBef>
              <a:spcAft>
                <a:spcPts val="600"/>
              </a:spcAft>
              <a:buFont typeface="Arial"/>
              <a:buChar char="•"/>
            </a:pPr>
            <a:endParaRPr lang="en-US" sz="2200" b="1" dirty="0"/>
          </a:p>
        </p:txBody>
      </p:sp>
      <p:pic>
        <p:nvPicPr>
          <p:cNvPr id="5" name="Google Shape;563;p19" descr="Group of people wearing masks">
            <a:extLst>
              <a:ext uri="{FF2B5EF4-FFF2-40B4-BE49-F238E27FC236}">
                <a16:creationId xmlns="" xmlns:a16="http://schemas.microsoft.com/office/drawing/2014/main" id="{EF3B1590-F61F-49CE-93BC-86C58AE4DBEB}"/>
              </a:ext>
            </a:extLst>
          </p:cNvPr>
          <p:cNvPicPr preferRelativeResize="0"/>
          <p:nvPr/>
        </p:nvPicPr>
        <p:blipFill>
          <a:blip r:embed="rId3">
            <a:alphaModFix/>
          </a:blip>
          <a:stretch>
            <a:fillRect/>
          </a:stretch>
        </p:blipFill>
        <p:spPr>
          <a:xfrm>
            <a:off x="356490" y="2860766"/>
            <a:ext cx="5000640" cy="364480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26</a:t>
            </a:fld>
            <a:endParaRPr lang="en-US">
              <a:solidFill>
                <a:srgbClr val="464646">
                  <a:lumMod val="40000"/>
                  <a:lumOff val="60000"/>
                </a:srgbClr>
              </a:solidFill>
            </a:endParaRPr>
          </a:p>
        </p:txBody>
      </p:sp>
      <p:sp>
        <p:nvSpPr>
          <p:cNvPr id="3" name="TextBox 2">
            <a:extLst>
              <a:ext uri="{FF2B5EF4-FFF2-40B4-BE49-F238E27FC236}">
                <a16:creationId xmlns=""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latin typeface="Calibri" panose="020F0502020204030204" pitchFamily="34" charset="0"/>
                <a:cs typeface="+mn-cs"/>
              </a:rPr>
              <a:t>هل سيؤثر الحصول على اللقاح على حالة الهجرة الخاصة بالشخص؟</a:t>
            </a:r>
          </a:p>
        </p:txBody>
      </p:sp>
      <p:sp>
        <p:nvSpPr>
          <p:cNvPr id="4" name="Rectangle 3">
            <a:extLst>
              <a:ext uri="{FF2B5EF4-FFF2-40B4-BE49-F238E27FC236}">
                <a16:creationId xmlns="" xmlns:a16="http://schemas.microsoft.com/office/drawing/2014/main" id="{FF069143-FE01-453C-934A-DAA4862AED31}"/>
              </a:ext>
            </a:extLst>
          </p:cNvPr>
          <p:cNvSpPr/>
          <p:nvPr/>
        </p:nvSpPr>
        <p:spPr>
          <a:xfrm>
            <a:off x="312517" y="1241077"/>
            <a:ext cx="11522994" cy="3893374"/>
          </a:xfrm>
          <a:prstGeom prst="rect">
            <a:avLst/>
          </a:prstGeom>
        </p:spPr>
        <p:txBody>
          <a:bodyPr wrap="square">
            <a:spAutoFit/>
          </a:bodyPr>
          <a:lstStyle/>
          <a:p>
            <a:endParaRPr lang="en-US" sz="2400" u="sng" dirty="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ar-DZ" sz="2400" dirty="0">
                <a:latin typeface="Arial" panose="020B0604020202020204" pitchFamily="34" charset="0"/>
                <a:cs typeface="Arial" panose="020B0604020202020204" pitchFamily="34" charset="0"/>
              </a:rPr>
              <a:t>لا. إن الحصول على اللقاح لن يغيّر ما إذا كنت قادراً على البقاء في الولايات المتحدة أو الحصول على البطاقة الخضراء أو الحصول على إعانات عامة مثل الإسكان أو برنامج (</a:t>
            </a:r>
            <a:r>
              <a:rPr lang="en-US" sz="2400" dirty="0">
                <a:latin typeface="Arial" panose="020B0604020202020204" pitchFamily="34" charset="0"/>
                <a:cs typeface="Arial" panose="020B0604020202020204" pitchFamily="34" charset="0"/>
              </a:rPr>
              <a:t>SNAP</a:t>
            </a:r>
            <a:r>
              <a:rPr lang="ar-DZ" sz="2400" dirty="0">
                <a:latin typeface="Arial" panose="020B0604020202020204" pitchFamily="34" charset="0"/>
                <a:cs typeface="Arial" panose="020B0604020202020204" pitchFamily="34" charset="0"/>
              </a:rPr>
              <a:t>).</a:t>
            </a:r>
          </a:p>
          <a:p>
            <a:pPr marL="342900" indent="-342900">
              <a:spcBef>
                <a:spcPts val="600"/>
              </a:spcBef>
              <a:spcAft>
                <a:spcPts val="600"/>
              </a:spcAft>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lvl="0" indent="-342900">
              <a:spcBef>
                <a:spcPts val="600"/>
              </a:spcBef>
              <a:spcAft>
                <a:spcPts val="600"/>
              </a:spcAft>
              <a:buFont typeface="Arial" panose="020B0604020202020204" pitchFamily="34" charset="0"/>
              <a:buChar char="•"/>
            </a:pPr>
            <a:r>
              <a:rPr lang="ar-DZ" sz="2400" b="1" dirty="0">
                <a:latin typeface="Arial" panose="020B0604020202020204" pitchFamily="34" charset="0"/>
                <a:cs typeface="Arial" panose="020B0604020202020204" pitchFamily="34" charset="0"/>
              </a:rPr>
              <a:t>بغض النظر عن وضع الهجرة الخاص بك، </a:t>
            </a:r>
            <a:r>
              <a:rPr lang="ar-DZ" sz="2400" dirty="0">
                <a:latin typeface="Arial" panose="020B0604020202020204" pitchFamily="34" charset="0"/>
                <a:cs typeface="Arial" panose="020B0604020202020204" pitchFamily="34" charset="0"/>
              </a:rPr>
              <a:t>من المهم أن تكون أنت وعائلتك في مأمن من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   </a:t>
            </a:r>
          </a:p>
          <a:p>
            <a:pPr marL="342900" lvl="0" indent="-342900">
              <a:spcBef>
                <a:spcPts val="600"/>
              </a:spcBef>
              <a:spcAft>
                <a:spcPts val="600"/>
              </a:spcAft>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ar-DZ" sz="2400" dirty="0">
                <a:latin typeface="Arial" panose="020B0604020202020204" pitchFamily="34" charset="0"/>
                <a:cs typeface="Arial" panose="020B0604020202020204" pitchFamily="34" charset="0"/>
              </a:rPr>
              <a:t>يمكنك الحصول على لقاح حتى لو لم يكن لديك تأمين صحي أو رخصة قيادة أو رقم ضمان اجتماعي.</a:t>
            </a:r>
          </a:p>
          <a:p>
            <a:pPr marL="342900" indent="-342900">
              <a:spcBef>
                <a:spcPts val="600"/>
              </a:spcBef>
              <a:spcAft>
                <a:spcPts val="600"/>
              </a:spcAft>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10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27</a:t>
            </a:fld>
            <a:endParaRPr lang="en-US">
              <a:solidFill>
                <a:srgbClr val="464646">
                  <a:lumMod val="40000"/>
                  <a:lumOff val="60000"/>
                </a:srgbClr>
              </a:solidFill>
            </a:endParaRPr>
          </a:p>
        </p:txBody>
      </p:sp>
      <p:sp>
        <p:nvSpPr>
          <p:cNvPr id="3" name="TextBox 2">
            <a:extLst>
              <a:ext uri="{FF2B5EF4-FFF2-40B4-BE49-F238E27FC236}">
                <a16:creationId xmlns="" xmlns:a16="http://schemas.microsoft.com/office/drawing/2014/main" id="{E738515A-DC24-4FF1-85F9-68F50ED8147F}"/>
              </a:ext>
            </a:extLst>
          </p:cNvPr>
          <p:cNvSpPr txBox="1"/>
          <p:nvPr/>
        </p:nvSpPr>
        <p:spPr>
          <a:xfrm>
            <a:off x="508830" y="214344"/>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latin typeface="Calibri" panose="020F0502020204030204" pitchFamily="34" charset="0"/>
                <a:cs typeface="Calibri" panose="020F0502020204030204" pitchFamily="34" charset="0"/>
              </a:rPr>
              <a:t>ما</a:t>
            </a:r>
            <a:r>
              <a:rPr lang="ar-DZ" sz="3200" dirty="0"/>
              <a:t>ذا أفعل إذا عانيت من أعراض بعد تلقي لقاح مرض (</a:t>
            </a:r>
            <a:r>
              <a:rPr lang="en-US" sz="3200" dirty="0"/>
              <a:t>COVID-19</a:t>
            </a:r>
            <a:r>
              <a:rPr lang="ar-EG" sz="3200" dirty="0"/>
              <a:t>)</a:t>
            </a:r>
            <a:r>
              <a:rPr lang="ar-DZ" sz="3200" dirty="0"/>
              <a:t>؟</a:t>
            </a:r>
          </a:p>
        </p:txBody>
      </p:sp>
      <p:sp>
        <p:nvSpPr>
          <p:cNvPr id="4" name="Rectangle 3">
            <a:extLst>
              <a:ext uri="{FF2B5EF4-FFF2-40B4-BE49-F238E27FC236}">
                <a16:creationId xmlns="" xmlns:a16="http://schemas.microsoft.com/office/drawing/2014/main" id="{FF069143-FE01-453C-934A-DAA4862AED31}"/>
              </a:ext>
            </a:extLst>
          </p:cNvPr>
          <p:cNvSpPr/>
          <p:nvPr/>
        </p:nvSpPr>
        <p:spPr>
          <a:xfrm>
            <a:off x="4194044" y="1390163"/>
            <a:ext cx="7629109" cy="4893647"/>
          </a:xfrm>
          <a:prstGeom prst="rect">
            <a:avLst/>
          </a:prstGeom>
        </p:spPr>
        <p:txBody>
          <a:bodyPr wrap="square">
            <a:spAutoFit/>
          </a:bodyPr>
          <a:lstStyle/>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إذا كان لديك الكثير من الألم أو عدم الراحة، فتحدث إلى مقدم الرعاية الصحية الخاص بك.</a:t>
            </a:r>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إذا لم يكن لديك مقدم رعاية صحية أو تريد الإبلاغ عن أي آثار جانبية لمراكز السيطرة على الأمراض والوقاية منها (</a:t>
            </a:r>
            <a:r>
              <a:rPr lang="en-US" sz="2400" dirty="0">
                <a:latin typeface="Arial" panose="020B0604020202020204" pitchFamily="34" charset="0"/>
                <a:cs typeface="Arial" panose="020B0604020202020204" pitchFamily="34" charset="0"/>
              </a:rPr>
              <a:t>CDC)</a:t>
            </a:r>
            <a:r>
              <a:rPr lang="ar-DZ" sz="2400" dirty="0">
                <a:latin typeface="Arial" panose="020B0604020202020204" pitchFamily="34" charset="0"/>
                <a:cs typeface="Arial" panose="020B0604020202020204" pitchFamily="34" charset="0"/>
              </a:rPr>
              <a:t>، قُم بزيارة الرابط</a:t>
            </a:r>
            <a:r>
              <a:rPr lang="en-US" sz="2400" b="1" dirty="0">
                <a:latin typeface="Arial" panose="020B0604020202020204" pitchFamily="34" charset="0"/>
                <a:cs typeface="Arial" panose="020B0604020202020204" pitchFamily="34" charset="0"/>
              </a:rPr>
              <a:t>cdc.gov/</a:t>
            </a:r>
            <a:r>
              <a:rPr lang="en-US" sz="2400" b="1" dirty="0" err="1">
                <a:latin typeface="Arial" panose="020B0604020202020204" pitchFamily="34" charset="0"/>
                <a:cs typeface="Arial" panose="020B0604020202020204" pitchFamily="34" charset="0"/>
              </a:rPr>
              <a:t>vsafe</a:t>
            </a:r>
            <a:r>
              <a:rPr lang="en-US" sz="2400" b="1"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يمكنك استخدام تطبيق (</a:t>
            </a:r>
            <a:r>
              <a:rPr lang="en-US" sz="2400" dirty="0">
                <a:latin typeface="Arial" panose="020B0604020202020204" pitchFamily="34" charset="0"/>
                <a:cs typeface="Arial" panose="020B0604020202020204" pitchFamily="34" charset="0"/>
              </a:rPr>
              <a:t>v-safe</a:t>
            </a:r>
            <a:r>
              <a:rPr lang="ar-DZ" sz="2400" dirty="0">
                <a:latin typeface="Arial" panose="020B0604020202020204" pitchFamily="34" charset="0"/>
                <a:cs typeface="Arial" panose="020B0604020202020204" pitchFamily="34" charset="0"/>
              </a:rPr>
              <a:t>) على هاتف ذكي لإخبار مراكز السيطرة على الأمراض والوقاية منها (</a:t>
            </a:r>
            <a:r>
              <a:rPr lang="en-US" sz="2400" dirty="0">
                <a:latin typeface="Arial" panose="020B0604020202020204" pitchFamily="34" charset="0"/>
                <a:cs typeface="Arial" panose="020B0604020202020204" pitchFamily="34" charset="0"/>
              </a:rPr>
              <a:t>CDC</a:t>
            </a:r>
            <a:r>
              <a:rPr lang="ar-DZ" sz="2400" dirty="0">
                <a:latin typeface="Arial" panose="020B0604020202020204" pitchFamily="34" charset="0"/>
                <a:cs typeface="Arial" panose="020B0604020202020204" pitchFamily="34" charset="0"/>
              </a:rPr>
              <a:t>) بسرعة إذا كان لديك أي آثار جانبية بعد الحصول على لقاح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 وللحصول على فحوصات صحية شخصية بعد تلقيك لقاح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pic>
        <p:nvPicPr>
          <p:cNvPr id="6" name="Picture 5" descr="This image is this logo of CDC's v-safe after vaccination health checker.">
            <a:extLst>
              <a:ext uri="{FF2B5EF4-FFF2-40B4-BE49-F238E27FC236}">
                <a16:creationId xmlns="" xmlns:a16="http://schemas.microsoft.com/office/drawing/2014/main" id="{4BA750C1-1905-4717-A3CA-D5198463D2D1}"/>
              </a:ext>
            </a:extLst>
          </p:cNvPr>
          <p:cNvPicPr>
            <a:picLocks noChangeAspect="1"/>
          </p:cNvPicPr>
          <p:nvPr/>
        </p:nvPicPr>
        <p:blipFill>
          <a:blip r:embed="rId3"/>
          <a:stretch>
            <a:fillRect/>
          </a:stretch>
        </p:blipFill>
        <p:spPr>
          <a:xfrm>
            <a:off x="965653" y="1980684"/>
            <a:ext cx="3038475" cy="3343275"/>
          </a:xfrm>
          <a:prstGeom prst="rect">
            <a:avLst/>
          </a:prstGeom>
        </p:spPr>
      </p:pic>
    </p:spTree>
    <p:extLst>
      <p:ext uri="{BB962C8B-B14F-4D97-AF65-F5344CB8AC3E}">
        <p14:creationId xmlns:p14="http://schemas.microsoft.com/office/powerpoint/2010/main" val="3601094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28</a:t>
            </a:fld>
            <a:endParaRPr lang="en-US">
              <a:solidFill>
                <a:srgbClr val="464646">
                  <a:lumMod val="40000"/>
                  <a:lumOff val="60000"/>
                </a:srgbClr>
              </a:solidFill>
            </a:endParaRPr>
          </a:p>
        </p:txBody>
      </p:sp>
      <p:sp>
        <p:nvSpPr>
          <p:cNvPr id="3" name="TextBox 2">
            <a:extLst>
              <a:ext uri="{FF2B5EF4-FFF2-40B4-BE49-F238E27FC236}">
                <a16:creationId xmlns="" xmlns:a16="http://schemas.microsoft.com/office/drawing/2014/main" id="{E738515A-DC24-4FF1-85F9-68F50ED8147F}"/>
              </a:ext>
            </a:extLst>
          </p:cNvPr>
          <p:cNvSpPr txBox="1"/>
          <p:nvPr/>
        </p:nvSpPr>
        <p:spPr>
          <a:xfrm>
            <a:off x="-60212" y="12952"/>
            <a:ext cx="12312424"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t>كم من الوقت يستغرق الأمر بعد الحصول على لقاح مرض (</a:t>
            </a:r>
            <a:r>
              <a:rPr lang="en-US" sz="3200" dirty="0"/>
              <a:t>COVID-19</a:t>
            </a:r>
            <a:r>
              <a:rPr lang="ar-DZ" sz="3200" dirty="0"/>
              <a:t>) </a:t>
            </a:r>
            <a:r>
              <a:rPr lang="ar-EG" sz="3200" dirty="0"/>
              <a:t/>
            </a:r>
            <a:br>
              <a:rPr lang="ar-EG" sz="3200" dirty="0"/>
            </a:br>
            <a:r>
              <a:rPr lang="ar-DZ" sz="3200" dirty="0"/>
              <a:t>ليكون فعالاً؟</a:t>
            </a:r>
            <a:r>
              <a:rPr lang="en-US" sz="3200" dirty="0"/>
              <a:t> </a:t>
            </a:r>
            <a:r>
              <a:rPr lang="ar-DZ" sz="3200" dirty="0"/>
              <a:t>إلى متى تدوم الحماية؟</a:t>
            </a:r>
          </a:p>
        </p:txBody>
      </p:sp>
      <p:sp>
        <p:nvSpPr>
          <p:cNvPr id="4" name="Rectangle 3">
            <a:extLst>
              <a:ext uri="{FF2B5EF4-FFF2-40B4-BE49-F238E27FC236}">
                <a16:creationId xmlns="" xmlns:a16="http://schemas.microsoft.com/office/drawing/2014/main" id="{FF069143-FE01-453C-934A-DAA4862AED31}"/>
              </a:ext>
            </a:extLst>
          </p:cNvPr>
          <p:cNvSpPr/>
          <p:nvPr/>
        </p:nvSpPr>
        <p:spPr>
          <a:xfrm>
            <a:off x="81023" y="1319005"/>
            <a:ext cx="11754487" cy="3416320"/>
          </a:xfrm>
          <a:prstGeom prst="rect">
            <a:avLst/>
          </a:prstGeom>
        </p:spPr>
        <p:txBody>
          <a:bodyPr wrap="square">
            <a:spAutoFit/>
          </a:bodyPr>
          <a:lstStyle/>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عادة ما يستغرق الجسم بضعة أسابيع لبناء المناعة بعد التطعيم.</a:t>
            </a:r>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هذا يعني أنه من الممكن إصابة شخص بالفيروس المسبب لـمرض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 قبل التطعيم أو بعده مباشرة وقد يمرض.</a:t>
            </a:r>
            <a:r>
              <a:rPr lang="en-US" sz="2400" dirty="0">
                <a:latin typeface="Arial" panose="020B0604020202020204" pitchFamily="34" charset="0"/>
                <a:cs typeface="Arial" panose="020B0604020202020204" pitchFamily="34" charset="0"/>
              </a:rPr>
              <a:t> </a:t>
            </a:r>
            <a:r>
              <a:rPr lang="ar-DZ" sz="2400" dirty="0">
                <a:latin typeface="Arial" panose="020B0604020202020204" pitchFamily="34" charset="0"/>
                <a:cs typeface="Arial" panose="020B0604020202020204" pitchFamily="34" charset="0"/>
              </a:rPr>
              <a:t>هذا لأن اللقاح لم يكن لديه الوقت الكافي لتوفير الحماية.</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لا نعرف حتى الآن إلى متى ستوفر لقاحات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 الحماية. </a:t>
            </a:r>
            <a:r>
              <a:rPr lang="ar-EG" sz="2400" dirty="0"/>
              <a:t>تظهر الدراسات الحديثة أن الحماية من الفيروس قد تنخفض بمرور الوقت. وهذا هو السبب في أن مراكز السيطرة على الأمراض والوقاية منها (</a:t>
            </a:r>
            <a:r>
              <a:rPr lang="en-US" sz="2400" dirty="0"/>
              <a:t>CDC</a:t>
            </a:r>
            <a:r>
              <a:rPr lang="ar-EG" sz="2400" dirty="0"/>
              <a:t>) توصي مجموعات معينة بالحصول على جرعة منشطة.</a:t>
            </a:r>
            <a:endParaRPr lang="ar-DZ"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924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F0DC069-7A18-449E-9B5B-42D496ED299A}"/>
              </a:ext>
            </a:extLst>
          </p:cNvPr>
          <p:cNvSpPr txBox="1"/>
          <p:nvPr/>
        </p:nvSpPr>
        <p:spPr>
          <a:xfrm>
            <a:off x="43883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latin typeface="Calibri" panose="020F0502020204030204" pitchFamily="34" charset="0"/>
                <a:cs typeface="+mn-cs"/>
              </a:rPr>
              <a:t>هل أحتاج إلى الاستمرار في ارتداء قناع إذا كنت مطعماً بالكامل؟</a:t>
            </a:r>
          </a:p>
        </p:txBody>
      </p:sp>
      <p:sp>
        <p:nvSpPr>
          <p:cNvPr id="5" name="Rectangle 4">
            <a:extLst>
              <a:ext uri="{FF2B5EF4-FFF2-40B4-BE49-F238E27FC236}">
                <a16:creationId xmlns="" xmlns:a16="http://schemas.microsoft.com/office/drawing/2014/main" id="{F5C5A823-101A-4EFF-BD93-CBB21EC8DD44}"/>
              </a:ext>
            </a:extLst>
          </p:cNvPr>
          <p:cNvSpPr/>
          <p:nvPr/>
        </p:nvSpPr>
        <p:spPr>
          <a:xfrm>
            <a:off x="5524363" y="1135696"/>
            <a:ext cx="6311147" cy="3146439"/>
          </a:xfrm>
          <a:prstGeom prst="rect">
            <a:avLst/>
          </a:prstGeom>
        </p:spPr>
        <p:txBody>
          <a:bodyPr wrap="square">
            <a:spAutoFit/>
          </a:bodyPr>
          <a:lstStyle/>
          <a:p>
            <a:pPr marL="0" marR="0" algn="r" rtl="1">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ar-EG" sz="2400" b="0" i="0" dirty="0">
                <a:solidFill>
                  <a:srgbClr val="000000"/>
                </a:solidFill>
                <a:effectLst/>
                <a:latin typeface="Roboto" panose="02000000000000000000" pitchFamily="2" charset="0"/>
              </a:rPr>
              <a:t>فقط في مواقف معينة ، بما في ذلك وسائل النقل العام ، ومرافق الرعاية الصحية ، والمدارس ، وغيرها من الأماكن مع السكان المعرضين للخطر ، مثل الرعاية الجماعية.</a:t>
            </a:r>
            <a:endParaRPr lang="en-US" sz="2400" b="0" i="0" dirty="0">
              <a:solidFill>
                <a:srgbClr val="000000"/>
              </a:solidFill>
              <a:effectLst/>
              <a:latin typeface="Roboto" panose="02000000000000000000" pitchFamily="2"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400" dirty="0">
                <a:effectLst/>
                <a:latin typeface="Calibri" panose="020F0502020204030204" pitchFamily="34" charset="0"/>
                <a:ea typeface="Calibri" panose="020F0502020204030204" pitchFamily="34" charset="0"/>
                <a:cs typeface="Arial" panose="020B0604020202020204" pitchFamily="34" charset="0"/>
              </a:rPr>
              <a:t>ابق في المنزل واخضع للاختبار إذا شعرت بالمرض.</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400" dirty="0">
                <a:effectLst/>
                <a:latin typeface="Calibri" panose="020F0502020204030204" pitchFamily="34" charset="0"/>
                <a:ea typeface="Calibri" panose="020F0502020204030204" pitchFamily="34" charset="0"/>
                <a:cs typeface="Arial" panose="020B0604020202020204" pitchFamily="34" charset="0"/>
              </a:rPr>
              <a:t>أخضع للعزل إذا كانت نتيجة اختبارك لمرض (</a:t>
            </a:r>
            <a:r>
              <a:rPr lang="en-US" sz="2400" dirty="0">
                <a:effectLst/>
                <a:latin typeface="Arial" panose="020B0604020202020204" pitchFamily="34" charset="0"/>
                <a:ea typeface="Calibri" panose="020F0502020204030204" pitchFamily="34" charset="0"/>
                <a:cs typeface="Arial" panose="020B0604020202020204" pitchFamily="34" charset="0"/>
              </a:rPr>
              <a:t>COVID-19</a:t>
            </a:r>
            <a:r>
              <a:rPr lang="ar-SA" sz="2400" dirty="0">
                <a:effectLst/>
                <a:latin typeface="Calibri" panose="020F0502020204030204" pitchFamily="34" charset="0"/>
                <a:ea typeface="Calibri" panose="020F0502020204030204" pitchFamily="34" charset="0"/>
                <a:cs typeface="Arial" panose="020B0604020202020204" pitchFamily="34" charset="0"/>
              </a:rPr>
              <a:t>) إيجابية.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D6E49999-EC43-0C4F-9064-C67BF789DE87}"/>
              </a:ext>
            </a:extLst>
          </p:cNvPr>
          <p:cNvSpPr/>
          <p:nvPr/>
        </p:nvSpPr>
        <p:spPr>
          <a:xfrm>
            <a:off x="7518306" y="4589976"/>
            <a:ext cx="229155" cy="73152"/>
          </a:xfrm>
          <a:prstGeom prst="rect">
            <a:avLst/>
          </a:prstGeom>
          <a:solidFill>
            <a:srgbClr val="E7EEED"/>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pic>
        <p:nvPicPr>
          <p:cNvPr id="9" name="Picture 8">
            <a:extLst>
              <a:ext uri="{FF2B5EF4-FFF2-40B4-BE49-F238E27FC236}">
                <a16:creationId xmlns="" xmlns:a16="http://schemas.microsoft.com/office/drawing/2014/main" id="{13AFD8B5-5025-4F1F-AAFD-DFB41BDDFC51}"/>
              </a:ext>
            </a:extLst>
          </p:cNvPr>
          <p:cNvPicPr/>
          <p:nvPr/>
        </p:nvPicPr>
        <p:blipFill>
          <a:blip r:embed="rId3">
            <a:extLst>
              <a:ext uri="{28A0092B-C50C-407E-A947-70E740481C1C}">
                <a14:useLocalDpi xmlns:a14="http://schemas.microsoft.com/office/drawing/2010/main" val="0"/>
              </a:ext>
            </a:extLst>
          </a:blip>
          <a:stretch>
            <a:fillRect/>
          </a:stretch>
        </p:blipFill>
        <p:spPr>
          <a:xfrm>
            <a:off x="438837" y="1686882"/>
            <a:ext cx="4895215" cy="2044065"/>
          </a:xfrm>
          <a:prstGeom prst="rect">
            <a:avLst/>
          </a:prstGeom>
        </p:spPr>
      </p:pic>
    </p:spTree>
    <p:extLst>
      <p:ext uri="{BB962C8B-B14F-4D97-AF65-F5344CB8AC3E}">
        <p14:creationId xmlns:p14="http://schemas.microsoft.com/office/powerpoint/2010/main" val="142135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a:solidFill>
                <a:srgbClr val="464646">
                  <a:lumMod val="40000"/>
                  <a:lumOff val="60000"/>
                </a:srgbClr>
              </a:solidFill>
            </a:endParaRPr>
          </a:p>
        </p:txBody>
      </p:sp>
      <p:sp>
        <p:nvSpPr>
          <p:cNvPr id="3" name="TextBox 2">
            <a:extLst>
              <a:ext uri="{FF2B5EF4-FFF2-40B4-BE49-F238E27FC236}">
                <a16:creationId xmlns=""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a:latin typeface="Calibri" panose="020F0502020204030204" pitchFamily="34" charset="0"/>
                <a:cs typeface="+mn-cs"/>
              </a:rPr>
              <a:t>ما هو اللقاح وكيف يعمل؟</a:t>
            </a:r>
          </a:p>
        </p:txBody>
      </p:sp>
      <p:sp>
        <p:nvSpPr>
          <p:cNvPr id="4" name="Rectangle 3">
            <a:extLst>
              <a:ext uri="{FF2B5EF4-FFF2-40B4-BE49-F238E27FC236}">
                <a16:creationId xmlns="" xmlns:a16="http://schemas.microsoft.com/office/drawing/2014/main" id="{FF069143-FE01-453C-934A-DAA4862AED31}"/>
              </a:ext>
            </a:extLst>
          </p:cNvPr>
          <p:cNvSpPr/>
          <p:nvPr/>
        </p:nvSpPr>
        <p:spPr>
          <a:xfrm>
            <a:off x="504498" y="1377720"/>
            <a:ext cx="10988451" cy="3416320"/>
          </a:xfrm>
          <a:prstGeom prst="rect">
            <a:avLst/>
          </a:prstGeom>
        </p:spPr>
        <p:txBody>
          <a:bodyPr wrap="square">
            <a:spAutoFit/>
          </a:bodyPr>
          <a:lstStyle/>
          <a:p>
            <a:pPr marL="342900" indent="-342900">
              <a:buFont typeface="Arial" panose="020B0604020202020204" pitchFamily="34" charset="0"/>
              <a:buChar char="•"/>
            </a:pPr>
            <a:r>
              <a:rPr lang="ar-DZ" sz="2400">
                <a:latin typeface="Calibri" panose="020F0502020204030204" pitchFamily="34" charset="0"/>
              </a:rPr>
              <a:t>تمنع اللقاحات الأمراض التي يمكن أن تكون خطيرة أو حتى مميتة.</a:t>
            </a:r>
            <a:r>
              <a:rPr lang="en-US" sz="2400">
                <a:latin typeface="Calibri" panose="020F0502020204030204" pitchFamily="34" charset="0"/>
              </a:rPr>
              <a:t> </a:t>
            </a:r>
            <a:r>
              <a:rPr lang="ar-DZ" sz="2400">
                <a:latin typeface="Calibri" panose="020F0502020204030204" pitchFamily="34" charset="0"/>
              </a:rPr>
              <a:t>إنها تعمل مع الدفاعات الطبيعية لجسمك لتطوير الحماية بأمان من المرض.  </a:t>
            </a:r>
          </a:p>
          <a:p>
            <a:pPr marL="342900" indent="-342900">
              <a:buFont typeface="Arial" panose="020B0604020202020204" pitchFamily="34" charset="0"/>
              <a:buChar char="•"/>
            </a:pPr>
            <a:endParaRPr lang="en-US" sz="2400" dirty="0">
              <a:latin typeface="Calibri" panose="020F0502020204030204" pitchFamily="34" charset="0"/>
            </a:endParaRPr>
          </a:p>
          <a:p>
            <a:pPr marL="342900" indent="-342900">
              <a:buFont typeface="Arial" panose="020B0604020202020204" pitchFamily="34" charset="0"/>
              <a:buChar char="•"/>
            </a:pPr>
            <a:r>
              <a:rPr lang="ar-DZ" sz="2400"/>
              <a:t>يساعد اللقاح جهاز المناعة لديك على إنتاج أجسام مضادة، تماماً كما لو كنت قد تعرضت للمرض.</a:t>
            </a:r>
            <a:r>
              <a:rPr lang="en-US" sz="2400"/>
              <a:t> </a:t>
            </a:r>
            <a:r>
              <a:rPr lang="ar-DZ" sz="2400"/>
              <a:t>بعد التطعيم، ستكون لديك حماية من هذا المرض دون الحاجة إلى الإصابة بالمرض أولاً.</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ar-DZ" sz="2400"/>
              <a:t>هذا ما يجعل اللقاحات دواء قوياً.</a:t>
            </a:r>
            <a:r>
              <a:rPr lang="en-US" sz="2400"/>
              <a:t> </a:t>
            </a:r>
            <a:r>
              <a:rPr lang="ar-DZ" sz="2400"/>
              <a:t>على عكس معظم الأدوية التي تعالج الأمراض أو تشفيها، اللقاحات</a:t>
            </a:r>
            <a:r>
              <a:rPr lang="en-US" sz="2400" i="1"/>
              <a:t> </a:t>
            </a:r>
            <a:r>
              <a:rPr lang="ar-DZ" sz="2400" b="1" i="1"/>
              <a:t>تمنع</a:t>
            </a:r>
            <a:r>
              <a:rPr lang="ar-DZ" sz="2400"/>
              <a:t> الإصابة بالأمراض.</a:t>
            </a:r>
          </a:p>
          <a:p>
            <a:endParaRPr lang="en-US" sz="2400" dirty="0">
              <a:latin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F0DC069-7A18-449E-9B5B-42D496ED299A}"/>
              </a:ext>
            </a:extLst>
          </p:cNvPr>
          <p:cNvSpPr txBox="1"/>
          <p:nvPr/>
        </p:nvSpPr>
        <p:spPr>
          <a:xfrm>
            <a:off x="635238" y="27252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latin typeface="Calibri" panose="020F0502020204030204" pitchFamily="34" charset="0"/>
                <a:cs typeface="+mn-cs"/>
              </a:rPr>
              <a:t>من يمكنه مساعدتي في اتخاذ قرارات بشأن الحصول على اللقاح؟</a:t>
            </a:r>
          </a:p>
        </p:txBody>
      </p:sp>
      <p:sp>
        <p:nvSpPr>
          <p:cNvPr id="5" name="Rectangle 4">
            <a:extLst>
              <a:ext uri="{FF2B5EF4-FFF2-40B4-BE49-F238E27FC236}">
                <a16:creationId xmlns="" xmlns:a16="http://schemas.microsoft.com/office/drawing/2014/main" id="{F5C5A823-101A-4EFF-BD93-CBB21EC8DD44}"/>
              </a:ext>
            </a:extLst>
          </p:cNvPr>
          <p:cNvSpPr/>
          <p:nvPr/>
        </p:nvSpPr>
        <p:spPr>
          <a:xfrm>
            <a:off x="6467517" y="2390585"/>
            <a:ext cx="5157953" cy="1938992"/>
          </a:xfrm>
          <a:prstGeom prst="rect">
            <a:avLst/>
          </a:prstGeom>
        </p:spPr>
        <p:txBody>
          <a:bodyPr wrap="square">
            <a:spAutoFit/>
          </a:bodyPr>
          <a:lstStyle/>
          <a:p>
            <a:r>
              <a:rPr lang="ar-DZ" sz="2400" dirty="0">
                <a:latin typeface="Calibri" panose="020F0502020204030204" pitchFamily="34" charset="0"/>
              </a:rPr>
              <a:t>إذا كان لديك المزيد من الأسئلة حول صحتك </a:t>
            </a:r>
            <a:r>
              <a:rPr lang="ar-EG" sz="2400" dirty="0">
                <a:latin typeface="Calibri" panose="020F0502020204030204" pitchFamily="34" charset="0"/>
              </a:rPr>
              <a:t/>
            </a:r>
            <a:br>
              <a:rPr lang="ar-EG" sz="2400" dirty="0">
                <a:latin typeface="Calibri" panose="020F0502020204030204" pitchFamily="34" charset="0"/>
              </a:rPr>
            </a:br>
            <a:r>
              <a:rPr lang="ar-DZ" sz="2400" dirty="0">
                <a:latin typeface="Calibri" panose="020F0502020204030204" pitchFamily="34" charset="0"/>
              </a:rPr>
              <a:t>أو بشأن اتخاذ قرار الحصول على اللقاح، فتحدث إلى مقدم رعاية صحية موثوق به، مثل طبيبك </a:t>
            </a:r>
            <a:r>
              <a:rPr lang="ar-EG" sz="2400" dirty="0">
                <a:latin typeface="Calibri" panose="020F0502020204030204" pitchFamily="34" charset="0"/>
              </a:rPr>
              <a:t/>
            </a:r>
            <a:br>
              <a:rPr lang="ar-EG" sz="2400" dirty="0">
                <a:latin typeface="Calibri" panose="020F0502020204030204" pitchFamily="34" charset="0"/>
              </a:rPr>
            </a:br>
            <a:r>
              <a:rPr lang="ar-DZ" sz="2400" dirty="0">
                <a:latin typeface="Calibri" panose="020F0502020204030204" pitchFamily="34" charset="0"/>
              </a:rPr>
              <a:t>أو ممرضتك أو مدير رعاية التأمين أو الصيدلي </a:t>
            </a:r>
            <a:r>
              <a:rPr lang="ar-EG" sz="2400" dirty="0">
                <a:latin typeface="Calibri" panose="020F0502020204030204" pitchFamily="34" charset="0"/>
              </a:rPr>
              <a:t/>
            </a:r>
            <a:br>
              <a:rPr lang="ar-EG" sz="2400" dirty="0">
                <a:latin typeface="Calibri" panose="020F0502020204030204" pitchFamily="34" charset="0"/>
              </a:rPr>
            </a:br>
            <a:r>
              <a:rPr lang="ar-DZ" sz="2400" dirty="0">
                <a:latin typeface="Calibri" panose="020F0502020204030204" pitchFamily="34" charset="0"/>
              </a:rPr>
              <a:t>أو العامل الصحي المجتمعي.</a:t>
            </a:r>
            <a:r>
              <a:rPr lang="en-US" sz="2400" dirty="0">
                <a:latin typeface="Calibri" panose="020F0502020204030204" pitchFamily="34" charset="0"/>
              </a:rPr>
              <a:t> </a:t>
            </a:r>
          </a:p>
        </p:txBody>
      </p:sp>
      <p:pic>
        <p:nvPicPr>
          <p:cNvPr id="19458" name="Picture 2" descr="This is a picture of two people wearing masks standing in front of a medical building.">
            <a:extLst>
              <a:ext uri="{FF2B5EF4-FFF2-40B4-BE49-F238E27FC236}">
                <a16:creationId xmlns=""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38" y="1603353"/>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F0DC069-7A18-449E-9B5B-42D496ED299A}"/>
              </a:ext>
            </a:extLst>
          </p:cNvPr>
          <p:cNvSpPr txBox="1"/>
          <p:nvPr/>
        </p:nvSpPr>
        <p:spPr>
          <a:xfrm>
            <a:off x="165373"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latin typeface="Calibri" panose="020F0502020204030204" pitchFamily="34" charset="0"/>
                <a:cs typeface="+mn-cs"/>
              </a:rPr>
              <a:t>أسئلة المناقشة</a:t>
            </a:r>
            <a:r>
              <a:rPr lang="en-US" sz="3200" dirty="0">
                <a:latin typeface="Calibri" panose="020F0502020204030204" pitchFamily="34" charset="0"/>
                <a:cs typeface="+mn-cs"/>
              </a:rPr>
              <a:t> </a:t>
            </a:r>
          </a:p>
        </p:txBody>
      </p:sp>
      <p:sp>
        <p:nvSpPr>
          <p:cNvPr id="5" name="Rectangle 4">
            <a:extLst>
              <a:ext uri="{FF2B5EF4-FFF2-40B4-BE49-F238E27FC236}">
                <a16:creationId xmlns="" xmlns:a16="http://schemas.microsoft.com/office/drawing/2014/main" id="{F5C5A823-101A-4EFF-BD93-CBB21EC8DD44}"/>
              </a:ext>
            </a:extLst>
          </p:cNvPr>
          <p:cNvSpPr/>
          <p:nvPr/>
        </p:nvSpPr>
        <p:spPr>
          <a:xfrm>
            <a:off x="478571" y="1241077"/>
            <a:ext cx="11356939" cy="4708981"/>
          </a:xfrm>
          <a:prstGeom prst="rect">
            <a:avLst/>
          </a:prstGeom>
        </p:spPr>
        <p:txBody>
          <a:bodyPr wrap="square">
            <a:spAutoFit/>
          </a:bodyPr>
          <a:lstStyle/>
          <a:p>
            <a:pPr marL="285750" indent="-285750">
              <a:buFont typeface="Arial" panose="020B0604020202020204" pitchFamily="34" charset="0"/>
              <a:buChar char="•"/>
            </a:pPr>
            <a:r>
              <a:rPr lang="ar-DZ" sz="2000" dirty="0">
                <a:latin typeface="Arial" panose="020B0604020202020204" pitchFamily="34" charset="0"/>
                <a:cs typeface="Arial" panose="020B0604020202020204" pitchFamily="34" charset="0"/>
              </a:rPr>
              <a:t>ما الشواغل التي تراودك </a:t>
            </a:r>
            <a:r>
              <a:rPr lang="ar-DZ" sz="2000" b="1" dirty="0">
                <a:latin typeface="Arial" panose="020B0604020202020204" pitchFamily="34" charset="0"/>
                <a:cs typeface="Arial" panose="020B0604020202020204" pitchFamily="34" charset="0"/>
              </a:rPr>
              <a:t>أنت</a:t>
            </a:r>
            <a:r>
              <a:rPr lang="ar-DZ" sz="2000" dirty="0">
                <a:latin typeface="Arial" panose="020B0604020202020204" pitchFamily="34" charset="0"/>
                <a:cs typeface="Arial" panose="020B0604020202020204" pitchFamily="34" charset="0"/>
              </a:rPr>
              <a:t> بخصوص لقاح مرض (</a:t>
            </a:r>
            <a:r>
              <a:rPr lang="en-US" sz="2000" dirty="0">
                <a:latin typeface="Arial" panose="020B0604020202020204" pitchFamily="34" charset="0"/>
                <a:cs typeface="Arial" panose="020B0604020202020204" pitchFamily="34" charset="0"/>
              </a:rPr>
              <a:t>COVID</a:t>
            </a:r>
            <a:r>
              <a:rPr lang="ar-DZ" sz="2000" dirty="0">
                <a:latin typeface="Arial" panose="020B0604020202020204" pitchFamily="34" charset="0"/>
                <a:cs typeface="Arial" panose="020B0604020202020204" pitchFamily="34" charset="0"/>
              </a:rPr>
              <a:t>)؟</a:t>
            </a:r>
          </a:p>
          <a:p>
            <a:pPr marL="742950" lvl="1" indent="-285750">
              <a:buFont typeface="Courier New" panose="02070309020205020404" pitchFamily="49" charset="0"/>
              <a:buChar char="o"/>
            </a:pPr>
            <a:r>
              <a:rPr lang="ar-DZ" sz="2000" dirty="0">
                <a:latin typeface="Arial" panose="020B0604020202020204" pitchFamily="34" charset="0"/>
                <a:cs typeface="Arial" panose="020B0604020202020204" pitchFamily="34" charset="0"/>
              </a:rPr>
              <a:t>ما الشواغل التي تراود </a:t>
            </a:r>
            <a:r>
              <a:rPr lang="ar-DZ" sz="2000" b="1" dirty="0">
                <a:latin typeface="Arial" panose="020B0604020202020204" pitchFamily="34" charset="0"/>
                <a:cs typeface="Arial" panose="020B0604020202020204" pitchFamily="34" charset="0"/>
              </a:rPr>
              <a:t>الناس في مجتمعك</a:t>
            </a:r>
            <a:r>
              <a:rPr lang="ar-DZ" sz="2000" dirty="0">
                <a:latin typeface="Arial" panose="020B0604020202020204" pitchFamily="34" charset="0"/>
                <a:cs typeface="Arial" panose="020B0604020202020204" pitchFamily="34" charset="0"/>
              </a:rPr>
              <a:t> بخصوص لقاح مرض (</a:t>
            </a:r>
            <a:r>
              <a:rPr lang="en-US" sz="2000" dirty="0">
                <a:latin typeface="Arial" panose="020B0604020202020204" pitchFamily="34" charset="0"/>
                <a:cs typeface="Arial" panose="020B0604020202020204" pitchFamily="34" charset="0"/>
              </a:rPr>
              <a:t>COVID</a:t>
            </a:r>
            <a:r>
              <a:rPr lang="ar-DZ"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ar-DZ" sz="2000" dirty="0">
                <a:latin typeface="Arial" panose="020B0604020202020204" pitchFamily="34" charset="0"/>
                <a:cs typeface="Arial" panose="020B0604020202020204" pitchFamily="34" charset="0"/>
              </a:rPr>
              <a:t>ما هي المعلومات التي من شأنها أن تساعدك</a:t>
            </a:r>
            <a:r>
              <a:rPr lang="en-US" sz="2000" dirty="0">
                <a:latin typeface="Arial" panose="020B0604020202020204" pitchFamily="34" charset="0"/>
                <a:cs typeface="Arial" panose="020B0604020202020204" pitchFamily="34" charset="0"/>
              </a:rPr>
              <a:t> </a:t>
            </a:r>
            <a:r>
              <a:rPr lang="ar-DZ" sz="2000" b="1" dirty="0">
                <a:latin typeface="Arial" panose="020B0604020202020204" pitchFamily="34" charset="0"/>
                <a:cs typeface="Arial" panose="020B0604020202020204" pitchFamily="34" charset="0"/>
              </a:rPr>
              <a:t>أنت</a:t>
            </a:r>
            <a:r>
              <a:rPr lang="ar-DZ" sz="2000" dirty="0">
                <a:latin typeface="Arial" panose="020B0604020202020204" pitchFamily="34" charset="0"/>
                <a:cs typeface="Arial" panose="020B0604020202020204" pitchFamily="34" charset="0"/>
              </a:rPr>
              <a:t> في الوثوق باللقاح؟</a:t>
            </a:r>
          </a:p>
          <a:p>
            <a:pPr marL="742950" lvl="1" indent="-285750">
              <a:buFont typeface="Courier New" panose="02070309020205020404" pitchFamily="49" charset="0"/>
              <a:buChar char="o"/>
            </a:pPr>
            <a:r>
              <a:rPr lang="ar-DZ" sz="2000" dirty="0">
                <a:latin typeface="Arial" panose="020B0604020202020204" pitchFamily="34" charset="0"/>
                <a:cs typeface="Arial" panose="020B0604020202020204" pitchFamily="34" charset="0"/>
              </a:rPr>
              <a:t>ما هي المعلومات التي من شأنها أن تساعد </a:t>
            </a:r>
            <a:r>
              <a:rPr lang="ar-DZ" sz="2000" b="1" dirty="0">
                <a:latin typeface="Arial" panose="020B0604020202020204" pitchFamily="34" charset="0"/>
                <a:cs typeface="Arial" panose="020B0604020202020204" pitchFamily="34" charset="0"/>
              </a:rPr>
              <a:t>الناس في مجتمعك </a:t>
            </a:r>
            <a:r>
              <a:rPr lang="ar-DZ" sz="2000" dirty="0">
                <a:latin typeface="Arial" panose="020B0604020202020204" pitchFamily="34" charset="0"/>
                <a:cs typeface="Arial" panose="020B0604020202020204" pitchFamily="34" charset="0"/>
              </a:rPr>
              <a:t>في الوثوق باللقاح؟  </a:t>
            </a:r>
          </a:p>
          <a:p>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ar-DZ" sz="2000" dirty="0">
                <a:latin typeface="Arial" panose="020B0604020202020204" pitchFamily="34" charset="0"/>
                <a:cs typeface="Arial" panose="020B0604020202020204" pitchFamily="34" charset="0"/>
              </a:rPr>
              <a:t>ما الذي قد يجعلك </a:t>
            </a:r>
            <a:r>
              <a:rPr lang="ar-DZ" sz="2000" b="1" dirty="0">
                <a:latin typeface="Arial" panose="020B0604020202020204" pitchFamily="34" charset="0"/>
                <a:cs typeface="Arial" panose="020B0604020202020204" pitchFamily="34" charset="0"/>
              </a:rPr>
              <a:t>أنت</a:t>
            </a:r>
            <a:r>
              <a:rPr lang="ar-DZ" sz="2000" dirty="0">
                <a:latin typeface="Arial" panose="020B0604020202020204" pitchFamily="34" charset="0"/>
                <a:cs typeface="Arial" panose="020B0604020202020204" pitchFamily="34" charset="0"/>
              </a:rPr>
              <a:t> أكثر احتمالاً للحصول على اللقاح؟</a:t>
            </a:r>
          </a:p>
          <a:p>
            <a:pPr marL="742950" lvl="1" indent="-285750">
              <a:buFont typeface="Courier New" panose="02070309020205020404" pitchFamily="49" charset="0"/>
              <a:buChar char="o"/>
            </a:pPr>
            <a:r>
              <a:rPr lang="ar-DZ" sz="2000" dirty="0">
                <a:latin typeface="Arial" panose="020B0604020202020204" pitchFamily="34" charset="0"/>
                <a:cs typeface="Arial" panose="020B0604020202020204" pitchFamily="34" charset="0"/>
              </a:rPr>
              <a:t>ما الذي قد يجعل </a:t>
            </a:r>
            <a:r>
              <a:rPr lang="ar-DZ" sz="2000" b="1" dirty="0">
                <a:latin typeface="Arial" panose="020B0604020202020204" pitchFamily="34" charset="0"/>
                <a:cs typeface="Arial" panose="020B0604020202020204" pitchFamily="34" charset="0"/>
              </a:rPr>
              <a:t>الناس في مجتمعك</a:t>
            </a:r>
            <a:r>
              <a:rPr lang="ar-DZ" sz="2000" dirty="0">
                <a:latin typeface="Arial" panose="020B0604020202020204" pitchFamily="34" charset="0"/>
                <a:cs typeface="Arial" panose="020B0604020202020204" pitchFamily="34" charset="0"/>
              </a:rPr>
              <a:t> أكثر احتمالاً للحصول على اللقاح؟</a:t>
            </a:r>
          </a:p>
          <a:p>
            <a:r>
              <a:rPr lang="ar-DZ" sz="20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ar-DZ" sz="2000" dirty="0">
                <a:latin typeface="Arial" panose="020B0604020202020204" pitchFamily="34" charset="0"/>
                <a:cs typeface="Arial" panose="020B0604020202020204" pitchFamily="34" charset="0"/>
              </a:rPr>
              <a:t>ما هي العوائق التي تجعل الأمر أكثر صعوبة لك </a:t>
            </a:r>
            <a:r>
              <a:rPr lang="ar-DZ" sz="2000" b="1" dirty="0">
                <a:latin typeface="Arial" panose="020B0604020202020204" pitchFamily="34" charset="0"/>
                <a:cs typeface="Arial" panose="020B0604020202020204" pitchFamily="34" charset="0"/>
              </a:rPr>
              <a:t>أنت</a:t>
            </a:r>
            <a:r>
              <a:rPr lang="ar-DZ" sz="2000" dirty="0">
                <a:latin typeface="Arial" panose="020B0604020202020204" pitchFamily="34" charset="0"/>
                <a:cs typeface="Arial" panose="020B0604020202020204" pitchFamily="34" charset="0"/>
              </a:rPr>
              <a:t> للحصول على لقاح مرض (</a:t>
            </a:r>
            <a:r>
              <a:rPr lang="en-US" sz="2000" dirty="0">
                <a:latin typeface="Arial" panose="020B0604020202020204" pitchFamily="34" charset="0"/>
                <a:cs typeface="Arial" panose="020B0604020202020204" pitchFamily="34" charset="0"/>
              </a:rPr>
              <a:t>COVID</a:t>
            </a:r>
            <a:r>
              <a:rPr lang="ar-DZ" sz="2000" dirty="0">
                <a:latin typeface="Arial" panose="020B0604020202020204" pitchFamily="34" charset="0"/>
                <a:cs typeface="Arial" panose="020B0604020202020204" pitchFamily="34" charset="0"/>
              </a:rPr>
              <a:t>) (على سبيل المثال، الموقع، أخذ إجازة من العمل، الحاجة إلى جرعتين)؟</a:t>
            </a:r>
          </a:p>
          <a:p>
            <a:pPr marL="742950" lvl="1" indent="-285750">
              <a:buFont typeface="Courier New" panose="02070309020205020404" pitchFamily="49" charset="0"/>
              <a:buChar char="o"/>
            </a:pPr>
            <a:r>
              <a:rPr lang="ar-DZ" sz="2000" dirty="0">
                <a:latin typeface="Arial" panose="020B0604020202020204" pitchFamily="34" charset="0"/>
                <a:cs typeface="Arial" panose="020B0604020202020204" pitchFamily="34" charset="0"/>
              </a:rPr>
              <a:t>ما هي الأشياء التي قد تجعل الأمر أكثر صعوبة </a:t>
            </a:r>
            <a:r>
              <a:rPr lang="ar-DZ" sz="2000" b="1" dirty="0">
                <a:latin typeface="Arial" panose="020B0604020202020204" pitchFamily="34" charset="0"/>
                <a:cs typeface="Arial" panose="020B0604020202020204" pitchFamily="34" charset="0"/>
              </a:rPr>
              <a:t>للناس في مجتمعك</a:t>
            </a:r>
            <a:r>
              <a:rPr lang="ar-DZ" sz="2000" dirty="0">
                <a:latin typeface="Arial" panose="020B0604020202020204" pitchFamily="34" charset="0"/>
                <a:cs typeface="Arial" panose="020B0604020202020204" pitchFamily="34" charset="0"/>
              </a:rPr>
              <a:t> للحصول على لقاح مرض (</a:t>
            </a:r>
            <a:r>
              <a:rPr lang="en-US" sz="2000" dirty="0">
                <a:latin typeface="Arial" panose="020B0604020202020204" pitchFamily="34" charset="0"/>
                <a:cs typeface="Arial" panose="020B0604020202020204" pitchFamily="34" charset="0"/>
              </a:rPr>
              <a:t>COVID</a:t>
            </a:r>
            <a:r>
              <a:rPr lang="ar-DZ" sz="2000" dirty="0">
                <a:latin typeface="Arial" panose="020B0604020202020204" pitchFamily="34" charset="0"/>
                <a:cs typeface="Arial" panose="020B0604020202020204" pitchFamily="34" charset="0"/>
              </a:rPr>
              <a:t>)؟</a:t>
            </a:r>
          </a:p>
          <a:p>
            <a:pPr lvl="1"/>
            <a:r>
              <a:rPr lang="ar-DZ" sz="2000" dirty="0">
                <a:latin typeface="Arial" panose="020B0604020202020204" pitchFamily="34" charset="0"/>
                <a:cs typeface="Arial" panose="020B0604020202020204" pitchFamily="34" charset="0"/>
              </a:rPr>
              <a:t> </a:t>
            </a:r>
          </a:p>
          <a:p>
            <a:pPr marL="285750" lvl="0" indent="-285750">
              <a:buFont typeface="Arial" panose="020B0604020202020204" pitchFamily="34" charset="0"/>
              <a:buChar char="•"/>
            </a:pPr>
            <a:r>
              <a:rPr lang="ar-EG" sz="2000" dirty="0">
                <a:latin typeface="Arial" panose="020B0604020202020204" pitchFamily="34" charset="0"/>
                <a:cs typeface="Arial" panose="020B0604020202020204" pitchFamily="34" charset="0"/>
              </a:rPr>
              <a:t>ما الأمر الذي يُمكنه </a:t>
            </a:r>
            <a:r>
              <a:rPr lang="ar-DZ" sz="2000" dirty="0">
                <a:latin typeface="Arial" panose="020B0604020202020204" pitchFamily="34" charset="0"/>
                <a:cs typeface="Arial" panose="020B0604020202020204" pitchFamily="34" charset="0"/>
              </a:rPr>
              <a:t>تسهيل </a:t>
            </a:r>
            <a:r>
              <a:rPr lang="ar-EG" sz="2000" b="1" dirty="0">
                <a:latin typeface="Arial" panose="020B0604020202020204" pitchFamily="34" charset="0"/>
                <a:cs typeface="Arial" panose="020B0604020202020204" pitchFamily="34" charset="0"/>
              </a:rPr>
              <a:t>حصولك</a:t>
            </a:r>
            <a:r>
              <a:rPr lang="ar-DZ" sz="2000" dirty="0">
                <a:latin typeface="Arial" panose="020B0604020202020204" pitchFamily="34" charset="0"/>
                <a:cs typeface="Arial" panose="020B0604020202020204" pitchFamily="34" charset="0"/>
              </a:rPr>
              <a:t> على اللقاح؟</a:t>
            </a:r>
          </a:p>
          <a:p>
            <a:pPr marL="742950" lvl="1" indent="-285750">
              <a:buFont typeface="Courier New" panose="02070309020205020404" pitchFamily="49" charset="0"/>
              <a:buChar char="o"/>
            </a:pPr>
            <a:r>
              <a:rPr lang="ar-EG" sz="2000" dirty="0">
                <a:latin typeface="Arial" panose="020B0604020202020204" pitchFamily="34" charset="0"/>
                <a:cs typeface="Arial" panose="020B0604020202020204" pitchFamily="34" charset="0"/>
              </a:rPr>
              <a:t>ما الأمر الذي يُمكنه تسهيل حصول </a:t>
            </a:r>
            <a:r>
              <a:rPr lang="ar-EG" sz="2000" b="1" dirty="0">
                <a:latin typeface="Arial" panose="020B0604020202020204" pitchFamily="34" charset="0"/>
                <a:cs typeface="Arial" panose="020B0604020202020204" pitchFamily="34" charset="0"/>
              </a:rPr>
              <a:t>الأفراد </a:t>
            </a:r>
            <a:r>
              <a:rPr lang="ar-DZ" sz="2000" b="1" dirty="0">
                <a:latin typeface="Arial" panose="020B0604020202020204" pitchFamily="34" charset="0"/>
                <a:cs typeface="Arial" panose="020B0604020202020204" pitchFamily="34" charset="0"/>
              </a:rPr>
              <a:t> في مجتمعك</a:t>
            </a:r>
            <a:r>
              <a:rPr lang="ar-DZ" sz="2000" dirty="0">
                <a:latin typeface="Arial" panose="020B0604020202020204" pitchFamily="34" charset="0"/>
                <a:cs typeface="Arial" panose="020B0604020202020204" pitchFamily="34" charset="0"/>
              </a:rPr>
              <a:t> على اللقاح؟</a:t>
            </a:r>
          </a:p>
        </p:txBody>
      </p:sp>
    </p:spTree>
    <p:extLst>
      <p:ext uri="{BB962C8B-B14F-4D97-AF65-F5344CB8AC3E}">
        <p14:creationId xmlns:p14="http://schemas.microsoft.com/office/powerpoint/2010/main" val="1405974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32</a:t>
            </a:fld>
            <a:endParaRPr lang="en-US">
              <a:solidFill>
                <a:srgbClr val="464646">
                  <a:lumMod val="40000"/>
                  <a:lumOff val="60000"/>
                </a:srgbClr>
              </a:solidFill>
            </a:endParaRPr>
          </a:p>
        </p:txBody>
      </p:sp>
      <p:sp>
        <p:nvSpPr>
          <p:cNvPr id="3" name="TextBox 2">
            <a:extLst>
              <a:ext uri="{FF2B5EF4-FFF2-40B4-BE49-F238E27FC236}">
                <a16:creationId xmlns="" xmlns:a16="http://schemas.microsoft.com/office/drawing/2014/main" id="{E738515A-DC24-4FF1-85F9-68F50ED8147F}"/>
              </a:ext>
            </a:extLst>
          </p:cNvPr>
          <p:cNvSpPr txBox="1"/>
          <p:nvPr/>
        </p:nvSpPr>
        <p:spPr>
          <a:xfrm>
            <a:off x="438838" y="308412"/>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latin typeface="Calibri" panose="020F0502020204030204" pitchFamily="34" charset="0"/>
                <a:cs typeface="+mn-cs"/>
              </a:rPr>
              <a:t>أين يمكن معرفة المزيد</a:t>
            </a:r>
          </a:p>
        </p:txBody>
      </p:sp>
      <p:sp>
        <p:nvSpPr>
          <p:cNvPr id="4" name="Rectangle 3">
            <a:extLst>
              <a:ext uri="{FF2B5EF4-FFF2-40B4-BE49-F238E27FC236}">
                <a16:creationId xmlns="" xmlns:a16="http://schemas.microsoft.com/office/drawing/2014/main" id="{FF069143-FE01-453C-934A-DAA4862AED31}"/>
              </a:ext>
            </a:extLst>
          </p:cNvPr>
          <p:cNvSpPr/>
          <p:nvPr/>
        </p:nvSpPr>
        <p:spPr>
          <a:xfrm>
            <a:off x="478571" y="1068800"/>
            <a:ext cx="11356939" cy="6001643"/>
          </a:xfrm>
          <a:prstGeom prst="rect">
            <a:avLst/>
          </a:prstGeom>
        </p:spPr>
        <p:txBody>
          <a:bodyPr wrap="square">
            <a:spAutoFit/>
          </a:bodyPr>
          <a:lstStyle/>
          <a:p>
            <a:pPr lvl="0"/>
            <a:r>
              <a:rPr lang="ar-EG" sz="2400" dirty="0"/>
              <a:t>منْ الذي خصل على التطعيمات حتى الآن</a:t>
            </a:r>
            <a:endParaRPr lang="en-US" sz="2400" dirty="0"/>
          </a:p>
          <a:p>
            <a:pPr lvl="0"/>
            <a:r>
              <a:rPr lang="ar-DZ" sz="2400" dirty="0">
                <a:hlinkClick r:id="rId3"/>
              </a:rPr>
              <a:t>برنامج تطعيمات مرض</a:t>
            </a:r>
            <a:r>
              <a:rPr lang="ar-EG" sz="2400" dirty="0">
                <a:hlinkClick r:id="rId3"/>
              </a:rPr>
              <a:t> </a:t>
            </a:r>
            <a:r>
              <a:rPr lang="en-US" sz="2400" dirty="0">
                <a:hlinkClick r:id="rId3"/>
              </a:rPr>
              <a:t>(COVID-19)</a:t>
            </a:r>
            <a:r>
              <a:rPr lang="ar-EG" sz="2400" u="sng" dirty="0"/>
              <a:t> </a:t>
            </a:r>
            <a:r>
              <a:rPr lang="en-US" sz="2400" dirty="0">
                <a:hlinkClick r:id="rId3"/>
              </a:rPr>
              <a:t>|</a:t>
            </a:r>
            <a:r>
              <a:rPr lang="ar-DZ" sz="2400" dirty="0">
                <a:hlinkClick r:id="rId3"/>
              </a:rPr>
              <a:t> </a:t>
            </a:r>
            <a:r>
              <a:rPr lang="en-US" sz="2400" dirty="0">
                <a:hlinkClick r:id="rId3"/>
              </a:rPr>
              <a:t>Mass.gov</a:t>
            </a:r>
          </a:p>
          <a:p>
            <a:pPr lvl="0"/>
            <a:endParaRPr lang="en-US" sz="2400" dirty="0"/>
          </a:p>
          <a:p>
            <a:pPr lvl="0"/>
            <a:r>
              <a:rPr lang="ar-DZ" sz="2400" dirty="0"/>
              <a:t>الأسئلة المتكررة لعامة الناس</a:t>
            </a:r>
          </a:p>
          <a:p>
            <a:pPr lvl="0"/>
            <a:r>
              <a:rPr lang="ar-DZ" sz="2400" u="sng" dirty="0">
                <a:hlinkClick r:id="rId4"/>
              </a:rPr>
              <a:t>الأسئلة المتكررة حول لقاح مرض</a:t>
            </a:r>
            <a:r>
              <a:rPr lang="ar-EG" sz="2400" u="sng" dirty="0">
                <a:hlinkClick r:id="rId4"/>
              </a:rPr>
              <a:t> </a:t>
            </a:r>
            <a:r>
              <a:rPr lang="en-US" sz="2400" u="sng" dirty="0">
                <a:hlinkClick r:id="rId4"/>
              </a:rPr>
              <a:t>(COVID-19)</a:t>
            </a:r>
            <a:r>
              <a:rPr lang="ar-EG" sz="2400" u="sng" dirty="0"/>
              <a:t> </a:t>
            </a:r>
            <a:r>
              <a:rPr lang="en-US" sz="2400" u="sng" dirty="0">
                <a:solidFill>
                  <a:srgbClr val="0563C1"/>
                </a:solidFill>
                <a:hlinkClick r:id="rId4">
                  <a:extLst>
                    <a:ext uri="{A12FA001-AC4F-418D-AE19-62706E023703}">
                      <ahyp:hlinkClr xmlns="" xmlns:ahyp="http://schemas.microsoft.com/office/drawing/2018/hyperlinkcolor" val="tx"/>
                    </a:ext>
                  </a:extLst>
                </a:hlinkClick>
              </a:rPr>
              <a:t>|</a:t>
            </a:r>
            <a:r>
              <a:rPr lang="ar-DZ" sz="2400" u="sng" dirty="0">
                <a:solidFill>
                  <a:srgbClr val="0563C1"/>
                </a:solidFill>
                <a:hlinkClick r:id="rId4">
                  <a:extLst>
                    <a:ext uri="{A12FA001-AC4F-418D-AE19-62706E023703}">
                      <ahyp:hlinkClr xmlns="" xmlns:ahyp="http://schemas.microsoft.com/office/drawing/2018/hyperlinkcolor" val="tx"/>
                    </a:ext>
                  </a:extLst>
                </a:hlinkClick>
              </a:rPr>
              <a:t> </a:t>
            </a:r>
            <a:r>
              <a:rPr lang="en-US" sz="2400" u="sng" dirty="0">
                <a:solidFill>
                  <a:srgbClr val="0563C1"/>
                </a:solidFill>
                <a:hlinkClick r:id="rId4">
                  <a:extLst>
                    <a:ext uri="{A12FA001-AC4F-418D-AE19-62706E023703}">
                      <ahyp:hlinkClr xmlns="" xmlns:ahyp="http://schemas.microsoft.com/office/drawing/2018/hyperlinkcolor" val="tx"/>
                    </a:ext>
                  </a:extLst>
                </a:hlinkClick>
              </a:rPr>
              <a:t>Mass.gov</a:t>
            </a:r>
            <a:endParaRPr lang="ar-EG" sz="2400" u="sng" dirty="0">
              <a:solidFill>
                <a:srgbClr val="0563C1"/>
              </a:solidFill>
              <a:hlinkClick r:id="rId4">
                <a:extLst>
                  <a:ext uri="{A12FA001-AC4F-418D-AE19-62706E023703}">
                    <ahyp:hlinkClr xmlns="" xmlns:ahyp="http://schemas.microsoft.com/office/drawing/2018/hyperlinkcolor" val="tx"/>
                  </a:ext>
                </a:extLst>
              </a:hlinkClick>
            </a:endParaRPr>
          </a:p>
          <a:p>
            <a:pPr lvl="0"/>
            <a:endParaRPr lang="ar-EG" sz="2400" u="sng" dirty="0">
              <a:solidFill>
                <a:srgbClr val="0563C1"/>
              </a:solidFill>
              <a:hlinkClick r:id="rId4">
                <a:extLst>
                  <a:ext uri="{A12FA001-AC4F-418D-AE19-62706E023703}">
                    <ahyp:hlinkClr xmlns="" xmlns:ahyp="http://schemas.microsoft.com/office/drawing/2018/hyperlinkcolor" val="tx"/>
                  </a:ext>
                </a:extLst>
              </a:hlinkClick>
            </a:endParaRPr>
          </a:p>
          <a:p>
            <a:pPr lvl="0"/>
            <a:r>
              <a:rPr lang="ar-EG" sz="2400" dirty="0"/>
              <a:t>الإنصاف في توفير اللقاح</a:t>
            </a:r>
          </a:p>
          <a:p>
            <a:pPr lvl="0"/>
            <a:r>
              <a:rPr lang="ar-EG" sz="2400" dirty="0"/>
              <a:t>مبادرة الإنصاف في توفير لقاحات مرض (</a:t>
            </a:r>
            <a:r>
              <a:rPr lang="en-US" sz="2400" dirty="0"/>
              <a:t>COVID-19</a:t>
            </a:r>
            <a:r>
              <a:rPr lang="ar-EG" sz="2400" dirty="0"/>
              <a:t>)</a:t>
            </a:r>
            <a:endParaRPr lang="en-US" sz="2400" dirty="0"/>
          </a:p>
          <a:p>
            <a:pPr lvl="0"/>
            <a:endParaRPr lang="en-US" sz="2400" dirty="0"/>
          </a:p>
          <a:p>
            <a:pPr lvl="0"/>
            <a:r>
              <a:rPr lang="ar-DZ" sz="2400" dirty="0"/>
              <a:t>معلومات لقاح مرض (</a:t>
            </a:r>
            <a:r>
              <a:rPr lang="en-US" sz="2400" dirty="0"/>
              <a:t>COVID-19</a:t>
            </a:r>
            <a:r>
              <a:rPr lang="ar-DZ" sz="2400" dirty="0"/>
              <a:t>) من مراكز السيطرة على الأمراض والوقاية منها (</a:t>
            </a:r>
            <a:r>
              <a:rPr lang="en-US" sz="2400" dirty="0"/>
              <a:t>CDC</a:t>
            </a:r>
            <a:r>
              <a:rPr lang="ar-DZ" sz="2400" dirty="0"/>
              <a:t>)</a:t>
            </a:r>
          </a:p>
          <a:p>
            <a:pPr lvl="0"/>
            <a:r>
              <a:rPr lang="ar-DZ" sz="2400" u="sng" dirty="0">
                <a:hlinkClick r:id="rId5"/>
              </a:rPr>
              <a:t>لقاحات مرض</a:t>
            </a:r>
            <a:r>
              <a:rPr lang="ar-EG" sz="2400" u="sng" dirty="0">
                <a:hlinkClick r:id="rId5"/>
              </a:rPr>
              <a:t> </a:t>
            </a:r>
            <a:r>
              <a:rPr lang="en-US" sz="2400" u="sng" dirty="0">
                <a:hlinkClick r:id="rId5"/>
              </a:rPr>
              <a:t>(COVID-19)</a:t>
            </a:r>
            <a:r>
              <a:rPr lang="ar-EG" sz="2400" u="sng" dirty="0"/>
              <a:t> </a:t>
            </a:r>
            <a:r>
              <a:rPr lang="en-US" sz="2400" u="sng" dirty="0">
                <a:hlinkClick r:id="rId5"/>
              </a:rPr>
              <a:t>|</a:t>
            </a:r>
            <a:r>
              <a:rPr lang="ar-DZ" sz="2400" u="sng" dirty="0">
                <a:hlinkClick r:id="rId5"/>
              </a:rPr>
              <a:t> </a:t>
            </a:r>
            <a:r>
              <a:rPr lang="en-US" sz="2400" u="sng" dirty="0">
                <a:hlinkClick r:id="rId5"/>
              </a:rPr>
              <a:t>CDC</a:t>
            </a:r>
          </a:p>
          <a:p>
            <a:pPr lvl="0"/>
            <a:endParaRPr lang="en-US" sz="2400" u="sng" dirty="0"/>
          </a:p>
          <a:p>
            <a:r>
              <a:rPr lang="ar-DZ" sz="2400" dirty="0"/>
              <a:t>للأسئلة الأخرى المتعلقة بلقاح مرض (</a:t>
            </a:r>
            <a:r>
              <a:rPr lang="en-US" sz="2400" dirty="0"/>
              <a:t>COVID-19</a:t>
            </a:r>
            <a:r>
              <a:rPr lang="ar-DZ" sz="2400" dirty="0"/>
              <a:t>) في ولاية ماساتشوستس، يرجى إرسال بريد إلكتروني إلى العنوان:</a:t>
            </a:r>
            <a:r>
              <a:rPr lang="ar-EG" sz="2400" dirty="0"/>
              <a:t> </a:t>
            </a:r>
            <a:r>
              <a:rPr lang="en-US" sz="2400" u="sng" dirty="0">
                <a:hlinkClick r:id="rId6"/>
              </a:rPr>
              <a:t>COVID-19-Vaccine-Plan-MA@mass.gov</a:t>
            </a:r>
          </a:p>
          <a:p>
            <a:endParaRPr lang="ar-DZ" sz="2400" dirty="0"/>
          </a:p>
          <a:p>
            <a:pPr lvl="0"/>
            <a:endParaRPr lang="en-US" sz="2400" dirty="0"/>
          </a:p>
        </p:txBody>
      </p:sp>
    </p:spTree>
    <p:extLst>
      <p:ext uri="{BB962C8B-B14F-4D97-AF65-F5344CB8AC3E}">
        <p14:creationId xmlns:p14="http://schemas.microsoft.com/office/powerpoint/2010/main" val="4288282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EB489F-C3F8-44C1-9BB9-00F5D6FE80FA}"/>
              </a:ext>
            </a:extLst>
          </p:cNvPr>
          <p:cNvSpPr>
            <a:spLocks noGrp="1"/>
          </p:cNvSpPr>
          <p:nvPr>
            <p:ph type="title" idx="4294967295"/>
          </p:nvPr>
        </p:nvSpPr>
        <p:spPr>
          <a:xfrm>
            <a:off x="933734" y="2330403"/>
            <a:ext cx="10515600" cy="1477323"/>
          </a:xfrm>
          <a:prstGeom prst="rect">
            <a:avLst/>
          </a:prstGeom>
        </p:spPr>
        <p:txBody>
          <a:bodyPr vert="horz" lIns="91440" tIns="45720" rIns="91440" bIns="45720" rtlCol="0"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DZ" sz="3200" b="1">
                <a:latin typeface="+mn-lt"/>
              </a:rPr>
              <a:t>موارد إضافية لمنظمي المنتدى</a:t>
            </a:r>
          </a:p>
        </p:txBody>
      </p:sp>
    </p:spTree>
    <p:extLst>
      <p:ext uri="{BB962C8B-B14F-4D97-AF65-F5344CB8AC3E}">
        <p14:creationId xmlns:p14="http://schemas.microsoft.com/office/powerpoint/2010/main" val="2802309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latin typeface="Calibri" panose="020F0502020204030204" pitchFamily="34" charset="0"/>
                <a:cs typeface="+mn-cs"/>
              </a:rPr>
              <a:t>أمثلة على الأسئلة الأخرى في الأسئلة المتكررة لعامة الناس</a:t>
            </a:r>
          </a:p>
        </p:txBody>
      </p:sp>
      <p:sp>
        <p:nvSpPr>
          <p:cNvPr id="5" name="Rectangle 4">
            <a:extLst>
              <a:ext uri="{FF2B5EF4-FFF2-40B4-BE49-F238E27FC236}">
                <a16:creationId xmlns="" xmlns:a16="http://schemas.microsoft.com/office/drawing/2014/main" id="{F5C5A823-101A-4EFF-BD93-CBB21EC8DD44}"/>
              </a:ext>
            </a:extLst>
          </p:cNvPr>
          <p:cNvSpPr/>
          <p:nvPr/>
        </p:nvSpPr>
        <p:spPr>
          <a:xfrm>
            <a:off x="478572" y="1241077"/>
            <a:ext cx="11227876" cy="3394775"/>
          </a:xfrm>
          <a:prstGeom prst="rect">
            <a:avLst/>
          </a:prstGeom>
        </p:spPr>
        <p:txBody>
          <a:bodyPr wrap="square">
            <a:spAutoFit/>
          </a:bodyPr>
          <a:lstStyle/>
          <a:p>
            <a:pPr algn="ctr">
              <a:lnSpc>
                <a:spcPct val="114000"/>
              </a:lnSpc>
            </a:pPr>
            <a:r>
              <a:rPr lang="ar-DZ" sz="2400" u="sng" dirty="0">
                <a:hlinkClick r:id="rId3"/>
              </a:rPr>
              <a:t>الأسئلة المتكررة حول لقاح مرض</a:t>
            </a:r>
            <a:r>
              <a:rPr lang="ar-EG" sz="2400" u="sng" dirty="0">
                <a:hlinkClick r:id="rId3"/>
              </a:rPr>
              <a:t> </a:t>
            </a:r>
            <a:r>
              <a:rPr lang="en-US" sz="2400" u="sng" dirty="0">
                <a:hlinkClick r:id="rId3"/>
              </a:rPr>
              <a:t>(COVID-19)</a:t>
            </a:r>
            <a:r>
              <a:rPr lang="ar-EG" sz="2400" u="sng" dirty="0"/>
              <a:t> </a:t>
            </a:r>
            <a:r>
              <a:rPr lang="en-US" sz="2400" u="sng" dirty="0">
                <a:hlinkClick r:id="rId3"/>
              </a:rPr>
              <a:t>|</a:t>
            </a:r>
            <a:r>
              <a:rPr lang="ar-DZ" sz="2400" u="sng" dirty="0">
                <a:hlinkClick r:id="rId3"/>
              </a:rPr>
              <a:t> </a:t>
            </a:r>
            <a:r>
              <a:rPr lang="en-US" sz="2400" u="sng" dirty="0">
                <a:hlinkClick r:id="rId3"/>
              </a:rPr>
              <a:t>Mass.gov</a:t>
            </a:r>
          </a:p>
          <a:p>
            <a:pPr algn="ctr">
              <a:lnSpc>
                <a:spcPct val="114000"/>
              </a:lnSpc>
            </a:pPr>
            <a:endParaRPr lang="en-US" sz="1600" dirty="0"/>
          </a:p>
          <a:p>
            <a:pPr marL="342900" indent="-342900">
              <a:spcBef>
                <a:spcPts val="600"/>
              </a:spcBef>
              <a:buFont typeface="Arial" panose="020B0604020202020204" pitchFamily="34" charset="0"/>
              <a:buChar char="•"/>
            </a:pPr>
            <a:r>
              <a:rPr lang="ar-DZ" sz="2400" dirty="0"/>
              <a:t>هل يجب أن يتلقى الشخص المصاب بمرض (</a:t>
            </a:r>
            <a:r>
              <a:rPr lang="en-US" sz="2400" dirty="0"/>
              <a:t>COVID-19</a:t>
            </a:r>
            <a:r>
              <a:rPr lang="ar-DZ" sz="2400" dirty="0"/>
              <a:t>) اللقاح؟</a:t>
            </a:r>
          </a:p>
          <a:p>
            <a:pPr marL="342900" indent="-342900">
              <a:spcBef>
                <a:spcPts val="600"/>
              </a:spcBef>
              <a:buFont typeface="Arial" panose="020B0604020202020204" pitchFamily="34" charset="0"/>
              <a:buChar char="•"/>
            </a:pPr>
            <a:r>
              <a:rPr lang="ar-DZ" sz="2400" dirty="0"/>
              <a:t>هل يجب تطعيم الأشخاص الذين أصيبوا بمرض (</a:t>
            </a:r>
            <a:r>
              <a:rPr lang="en-US" sz="2400" dirty="0"/>
              <a:t>COVID-19</a:t>
            </a:r>
            <a:r>
              <a:rPr lang="ar-DZ" sz="2400" dirty="0"/>
              <a:t>) من قبل؟</a:t>
            </a:r>
          </a:p>
          <a:p>
            <a:pPr marL="342900" indent="-342900">
              <a:spcBef>
                <a:spcPts val="600"/>
              </a:spcBef>
              <a:buFont typeface="Arial" panose="020B0604020202020204" pitchFamily="34" charset="0"/>
              <a:buChar char="•"/>
            </a:pPr>
            <a:r>
              <a:rPr lang="ar-DZ" sz="2400" dirty="0"/>
              <a:t>ما الذي يمكن أن أتوقعه في موعدي للتطعيم بلقاح مرض (</a:t>
            </a:r>
            <a:r>
              <a:rPr lang="en-US" sz="2400" dirty="0"/>
              <a:t>COVID-19</a:t>
            </a:r>
            <a:r>
              <a:rPr lang="ar-EG" sz="2400" dirty="0"/>
              <a:t>)</a:t>
            </a:r>
            <a:r>
              <a:rPr lang="ar-DZ" sz="2400" dirty="0"/>
              <a:t>؟</a:t>
            </a:r>
          </a:p>
          <a:p>
            <a:pPr marL="342900" indent="-342900">
              <a:spcBef>
                <a:spcPts val="600"/>
              </a:spcBef>
              <a:buFont typeface="Arial" panose="020B0604020202020204" pitchFamily="34" charset="0"/>
              <a:buChar char="•"/>
            </a:pPr>
            <a:r>
              <a:rPr lang="ar-DZ" sz="2400" dirty="0"/>
              <a:t>هل </a:t>
            </a:r>
            <a:r>
              <a:rPr lang="ar-EG" sz="2400" dirty="0"/>
              <a:t>يستطيع </a:t>
            </a:r>
            <a:r>
              <a:rPr lang="ar-DZ" sz="2400" dirty="0"/>
              <a:t>الأشخاص الذين يعيشون في ولاية أو دولة أخرى بدوام جزئي (مثل الطلاب والمتقاعدين وذوي الجنسية المزدوجة) من الحصول على لقاح مرض (</a:t>
            </a:r>
            <a:r>
              <a:rPr lang="en-US" sz="2400" dirty="0"/>
              <a:t>COVID-19</a:t>
            </a:r>
            <a:r>
              <a:rPr lang="ar-DZ" sz="2400" dirty="0"/>
              <a:t>) في ولاية ماساتشوستس؟</a:t>
            </a:r>
            <a:endParaRPr lang="ar-EG" sz="2400" dirty="0"/>
          </a:p>
          <a:p>
            <a:pPr marL="342900" indent="-342900">
              <a:spcBef>
                <a:spcPts val="600"/>
              </a:spcBef>
              <a:buFont typeface="Arial" panose="020B0604020202020204" pitchFamily="34" charset="0"/>
              <a:buChar char="•"/>
            </a:pPr>
            <a:r>
              <a:rPr lang="ar-EG" sz="2400" dirty="0"/>
              <a:t>ما هو تصريح الاستخدام الطارئ؟</a:t>
            </a:r>
            <a:endParaRPr lang="ar-DZ" sz="2400" dirty="0"/>
          </a:p>
        </p:txBody>
      </p:sp>
    </p:spTree>
    <p:extLst>
      <p:ext uri="{BB962C8B-B14F-4D97-AF65-F5344CB8AC3E}">
        <p14:creationId xmlns:p14="http://schemas.microsoft.com/office/powerpoint/2010/main" val="1474205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35</a:t>
            </a:fld>
            <a:endParaRPr lang="en-US">
              <a:solidFill>
                <a:srgbClr val="464646">
                  <a:lumMod val="40000"/>
                  <a:lumOff val="60000"/>
                </a:srgbClr>
              </a:solidFill>
            </a:endParaRPr>
          </a:p>
        </p:txBody>
      </p:sp>
      <p:sp>
        <p:nvSpPr>
          <p:cNvPr id="3" name="TextBox 2">
            <a:extLst>
              <a:ext uri="{FF2B5EF4-FFF2-40B4-BE49-F238E27FC236}">
                <a16:creationId xmlns="" xmlns:a16="http://schemas.microsoft.com/office/drawing/2014/main" id="{E738515A-DC24-4FF1-85F9-68F50ED8147F}"/>
              </a:ext>
            </a:extLst>
          </p:cNvPr>
          <p:cNvSpPr txBox="1"/>
          <p:nvPr/>
        </p:nvSpPr>
        <p:spPr>
          <a:xfrm>
            <a:off x="463138" y="325910"/>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latin typeface="Calibri" panose="020F0502020204030204" pitchFamily="34" charset="0"/>
                <a:cs typeface="+mn-cs"/>
              </a:rPr>
              <a:t>الأدوات والموارد</a:t>
            </a:r>
          </a:p>
        </p:txBody>
      </p:sp>
      <p:sp>
        <p:nvSpPr>
          <p:cNvPr id="4" name="Rectangle 3">
            <a:extLst>
              <a:ext uri="{FF2B5EF4-FFF2-40B4-BE49-F238E27FC236}">
                <a16:creationId xmlns="" xmlns:a16="http://schemas.microsoft.com/office/drawing/2014/main" id="{FF069143-FE01-453C-934A-DAA4862AED31}"/>
              </a:ext>
            </a:extLst>
          </p:cNvPr>
          <p:cNvSpPr/>
          <p:nvPr/>
        </p:nvSpPr>
        <p:spPr>
          <a:xfrm>
            <a:off x="417530" y="1306583"/>
            <a:ext cx="11356939" cy="4062651"/>
          </a:xfrm>
          <a:prstGeom prst="rect">
            <a:avLst/>
          </a:prstGeom>
        </p:spPr>
        <p:txBody>
          <a:bodyPr wrap="square">
            <a:spAutoFit/>
          </a:bodyPr>
          <a:lstStyle/>
          <a:p>
            <a:r>
              <a:rPr lang="ar-DZ" sz="2400" dirty="0">
                <a:latin typeface="Arial" panose="020B0604020202020204" pitchFamily="34" charset="0"/>
                <a:cs typeface="Arial" panose="020B0604020202020204" pitchFamily="34" charset="0"/>
              </a:rPr>
              <a:t>المنشورات والرسوم التوضيحية للوسائط الاجتماعية بلغات متعددة</a:t>
            </a:r>
          </a:p>
          <a:p>
            <a:pPr lvl="0"/>
            <a:r>
              <a:rPr lang="ar-DZ" sz="2400" dirty="0">
                <a:latin typeface="Arial" panose="020B0604020202020204" pitchFamily="34" charset="0"/>
                <a:cs typeface="Arial" panose="020B0604020202020204" pitchFamily="34" charset="0"/>
                <a:hlinkClick r:id="rId3"/>
              </a:rPr>
              <a:t>وقف انتشار مرض (</a:t>
            </a:r>
            <a:r>
              <a:rPr lang="en-US" sz="2400" dirty="0">
                <a:latin typeface="Arial" panose="020B0604020202020204" pitchFamily="34" charset="0"/>
                <a:cs typeface="Arial" panose="020B0604020202020204" pitchFamily="34" charset="0"/>
                <a:hlinkClick r:id="rId3"/>
              </a:rPr>
              <a:t>COVID-19</a:t>
            </a:r>
            <a:r>
              <a:rPr lang="ar-DZ" sz="2400" dirty="0">
                <a:latin typeface="Arial" panose="020B0604020202020204" pitchFamily="34" charset="0"/>
                <a:cs typeface="Arial" panose="020B0604020202020204" pitchFamily="34" charset="0"/>
                <a:hlinkClick r:id="rId3"/>
              </a:rPr>
              <a:t>) - الرسوم التوضيحية حول اللقاح | </a:t>
            </a:r>
            <a:r>
              <a:rPr lang="en-US" sz="2400" dirty="0">
                <a:latin typeface="Arial" panose="020B0604020202020204" pitchFamily="34" charset="0"/>
                <a:cs typeface="Arial" panose="020B0604020202020204" pitchFamily="34" charset="0"/>
                <a:hlinkClick r:id="rId3"/>
              </a:rPr>
              <a:t>Mass.gov</a:t>
            </a:r>
          </a:p>
          <a:p>
            <a:endParaRPr lang="en-US" sz="2400" dirty="0">
              <a:latin typeface="Arial" panose="020B0604020202020204" pitchFamily="34" charset="0"/>
              <a:cs typeface="Arial" panose="020B0604020202020204" pitchFamily="34" charset="0"/>
            </a:endParaRPr>
          </a:p>
          <a:p>
            <a:r>
              <a:rPr lang="ar-DZ" sz="2400" dirty="0">
                <a:latin typeface="Arial" panose="020B0604020202020204" pitchFamily="34" charset="0"/>
                <a:cs typeface="Arial" panose="020B0604020202020204" pitchFamily="34" charset="0"/>
              </a:rPr>
              <a:t>ثق بالحقائق، احصل على مواد حملة التطعيم، </a:t>
            </a:r>
            <a:r>
              <a:rPr lang="ar-DZ" sz="2400" b="1" dirty="0">
                <a:latin typeface="Arial" panose="020B0604020202020204" pitchFamily="34" charset="0"/>
                <a:cs typeface="Arial" panose="020B0604020202020204" pitchFamily="34" charset="0"/>
              </a:rPr>
              <a:t>بما في ذلك مقاطع الفيديو</a:t>
            </a:r>
          </a:p>
          <a:p>
            <a:r>
              <a:rPr lang="ar-DZ" sz="2400" dirty="0">
                <a:latin typeface="Arial" panose="020B0604020202020204" pitchFamily="34" charset="0"/>
                <a:cs typeface="Arial" panose="020B0604020202020204" pitchFamily="34" charset="0"/>
                <a:hlinkClick r:id="rId4"/>
              </a:rPr>
              <a:t>ثق بالحقائق، احصل على مواد حملة التطعيم | </a:t>
            </a:r>
            <a:r>
              <a:rPr lang="en-US" sz="2400" dirty="0">
                <a:latin typeface="Arial" panose="020B0604020202020204" pitchFamily="34" charset="0"/>
                <a:cs typeface="Arial" panose="020B0604020202020204" pitchFamily="34" charset="0"/>
                <a:hlinkClick r:id="rId4"/>
              </a:rPr>
              <a:t>Mass.gov</a:t>
            </a:r>
          </a:p>
          <a:p>
            <a:endParaRPr lang="en-US" sz="2400" dirty="0">
              <a:latin typeface="Arial" panose="020B0604020202020204" pitchFamily="34" charset="0"/>
              <a:cs typeface="Arial" panose="020B0604020202020204" pitchFamily="34" charset="0"/>
            </a:endParaRPr>
          </a:p>
          <a:p>
            <a:r>
              <a:rPr lang="ar-DZ" sz="2400" dirty="0">
                <a:latin typeface="Arial" panose="020B0604020202020204" pitchFamily="34" charset="0"/>
                <a:cs typeface="Arial" panose="020B0604020202020204" pitchFamily="34" charset="0"/>
              </a:rPr>
              <a:t>مجموعة أدوات التواصل الخاصة بلقاح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a:t>
            </a:r>
            <a:r>
              <a:rPr lang="ar-EG" sz="2400" dirty="0">
                <a:latin typeface="Arial" panose="020B0604020202020204" pitchFamily="34" charset="0"/>
                <a:cs typeface="Arial" panose="020B0604020202020204" pitchFamily="34" charset="0"/>
              </a:rPr>
              <a:t> </a:t>
            </a:r>
            <a:r>
              <a:rPr lang="ar-DZ" sz="2400" b="1" dirty="0">
                <a:latin typeface="Arial" panose="020B0604020202020204" pitchFamily="34" charset="0"/>
                <a:cs typeface="Arial" panose="020B0604020202020204" pitchFamily="34" charset="0"/>
              </a:rPr>
              <a:t>للمنظمات المجتمعية</a:t>
            </a:r>
            <a:r>
              <a:rPr lang="en-US" sz="2400" b="1" dirty="0">
                <a:latin typeface="Arial" panose="020B0604020202020204" pitchFamily="34" charset="0"/>
                <a:cs typeface="Arial" panose="020B0604020202020204" pitchFamily="34" charset="0"/>
              </a:rPr>
              <a:t> </a:t>
            </a:r>
          </a:p>
          <a:p>
            <a:r>
              <a:rPr lang="ar-DZ" sz="2400" dirty="0">
                <a:latin typeface="Arial" panose="020B0604020202020204" pitchFamily="34" charset="0"/>
                <a:cs typeface="Arial" panose="020B0604020202020204" pitchFamily="34" charset="0"/>
                <a:hlinkClick r:id="rId5"/>
              </a:rPr>
              <a:t>مجموعة أدوات التواصل الخاصة بلقاح مرض (</a:t>
            </a:r>
            <a:r>
              <a:rPr lang="en-US" sz="2400" dirty="0">
                <a:latin typeface="Arial" panose="020B0604020202020204" pitchFamily="34" charset="0"/>
                <a:cs typeface="Arial" panose="020B0604020202020204" pitchFamily="34" charset="0"/>
                <a:hlinkClick r:id="rId5"/>
              </a:rPr>
              <a:t>COVID-19</a:t>
            </a:r>
            <a:r>
              <a:rPr lang="ar-DZ" sz="2400" dirty="0">
                <a:latin typeface="Arial" panose="020B0604020202020204" pitchFamily="34" charset="0"/>
                <a:cs typeface="Arial" panose="020B0604020202020204" pitchFamily="34" charset="0"/>
                <a:hlinkClick r:id="rId5"/>
              </a:rPr>
              <a:t>)</a:t>
            </a:r>
            <a:r>
              <a:rPr lang="ar-EG" sz="2400" dirty="0">
                <a:latin typeface="Arial" panose="020B0604020202020204" pitchFamily="34" charset="0"/>
                <a:cs typeface="Arial" panose="020B0604020202020204" pitchFamily="34" charset="0"/>
                <a:hlinkClick r:id="rId5"/>
              </a:rPr>
              <a:t> </a:t>
            </a:r>
            <a:r>
              <a:rPr lang="ar-DZ" sz="2400" dirty="0">
                <a:latin typeface="Arial" panose="020B0604020202020204" pitchFamily="34" charset="0"/>
                <a:cs typeface="Arial" panose="020B0604020202020204" pitchFamily="34" charset="0"/>
                <a:hlinkClick r:id="rId5"/>
              </a:rPr>
              <a:t>للمنظمات المجتمعية:</a:t>
            </a:r>
            <a:r>
              <a:rPr lang="en-US" sz="2400" dirty="0">
                <a:latin typeface="Arial" panose="020B0604020202020204" pitchFamily="34" charset="0"/>
                <a:cs typeface="Arial" panose="020B0604020202020204" pitchFamily="34" charset="0"/>
                <a:hlinkClick r:id="rId5"/>
              </a:rPr>
              <a:t> </a:t>
            </a:r>
            <a:r>
              <a:rPr lang="ar-DZ" sz="2400" dirty="0">
                <a:latin typeface="Arial" panose="020B0604020202020204" pitchFamily="34" charset="0"/>
                <a:cs typeface="Arial" panose="020B0604020202020204" pitchFamily="34" charset="0"/>
                <a:hlinkClick r:id="rId5"/>
              </a:rPr>
              <a:t>كيفية البدء | </a:t>
            </a:r>
            <a:r>
              <a:rPr lang="en-US" sz="2400" dirty="0">
                <a:latin typeface="Arial" panose="020B0604020202020204" pitchFamily="34" charset="0"/>
                <a:cs typeface="Arial" panose="020B0604020202020204" pitchFamily="34" charset="0"/>
                <a:hlinkClick r:id="rId5"/>
              </a:rPr>
              <a:t>CDC</a:t>
            </a:r>
          </a:p>
          <a:p>
            <a:endParaRPr lang="en-US" dirty="0">
              <a:latin typeface="Arial" panose="020B0604020202020204" pitchFamily="34" charset="0"/>
              <a:cs typeface="Arial" panose="020B0604020202020204" pitchFamily="34" charset="0"/>
            </a:endParaRPr>
          </a:p>
          <a:p>
            <a:r>
              <a:rPr lang="ar-DZ" sz="2400" dirty="0">
                <a:latin typeface="Arial" panose="020B0604020202020204" pitchFamily="34" charset="0"/>
                <a:cs typeface="Arial" panose="020B0604020202020204" pitchFamily="34" charset="0"/>
              </a:rPr>
              <a:t>صحائف الحقائق حول موضوعات مثل ارتداء الأقنعة والتباعد الاجتماعي ووقف انتشار الجراثيم</a:t>
            </a:r>
          </a:p>
          <a:p>
            <a:r>
              <a:rPr lang="ar-DZ" sz="2400" u="sng" dirty="0">
                <a:latin typeface="Arial" panose="020B0604020202020204" pitchFamily="34" charset="0"/>
                <a:cs typeface="Arial" panose="020B0604020202020204" pitchFamily="34" charset="0"/>
                <a:hlinkClick r:id="rId6"/>
              </a:rPr>
              <a:t>صحائف الحقائق القابلة للطباعة حول مرض</a:t>
            </a:r>
            <a:r>
              <a:rPr lang="ar-EG" sz="2400" u="sng" dirty="0">
                <a:latin typeface="Arial" panose="020B0604020202020204" pitchFamily="34" charset="0"/>
                <a:cs typeface="Arial" panose="020B0604020202020204" pitchFamily="34" charset="0"/>
                <a:hlinkClick r:id="rId6"/>
              </a:rPr>
              <a:t> </a:t>
            </a:r>
            <a:r>
              <a:rPr lang="en-US" sz="2400" u="sng" dirty="0">
                <a:latin typeface="Arial" panose="020B0604020202020204" pitchFamily="34" charset="0"/>
                <a:cs typeface="Arial" panose="020B0604020202020204" pitchFamily="34" charset="0"/>
                <a:hlinkClick r:id="rId6"/>
              </a:rPr>
              <a:t>(COVID-19)</a:t>
            </a:r>
            <a:r>
              <a:rPr lang="ar-EG" sz="2400" u="sng" dirty="0">
                <a:latin typeface="Arial" panose="020B0604020202020204" pitchFamily="34" charset="0"/>
                <a:cs typeface="Arial" panose="020B0604020202020204" pitchFamily="34" charset="0"/>
                <a:hlinkClick r:id="rId6"/>
              </a:rPr>
              <a:t> </a:t>
            </a:r>
            <a:r>
              <a:rPr lang="en-US" sz="2400" u="sng" dirty="0">
                <a:latin typeface="Arial" panose="020B0604020202020204" pitchFamily="34" charset="0"/>
                <a:cs typeface="Arial" panose="020B0604020202020204" pitchFamily="34" charset="0"/>
                <a:hlinkClick r:id="rId6"/>
              </a:rPr>
              <a:t>|</a:t>
            </a:r>
            <a:r>
              <a:rPr lang="ar-DZ" sz="2400" u="sng" dirty="0">
                <a:latin typeface="Arial" panose="020B0604020202020204" pitchFamily="34" charset="0"/>
                <a:cs typeface="Arial" panose="020B0604020202020204" pitchFamily="34" charset="0"/>
                <a:hlinkClick r:id="rId6"/>
              </a:rPr>
              <a:t> </a:t>
            </a:r>
            <a:r>
              <a:rPr lang="en-US" sz="2400" u="sng" dirty="0">
                <a:latin typeface="Arial" panose="020B0604020202020204" pitchFamily="34" charset="0"/>
                <a:cs typeface="Arial" panose="020B0604020202020204" pitchFamily="34" charset="0"/>
                <a:hlinkClick r:id="rId6"/>
              </a:rPr>
              <a:t>Mass.gov</a:t>
            </a:r>
          </a:p>
        </p:txBody>
      </p:sp>
    </p:spTree>
    <p:extLst>
      <p:ext uri="{BB962C8B-B14F-4D97-AF65-F5344CB8AC3E}">
        <p14:creationId xmlns:p14="http://schemas.microsoft.com/office/powerpoint/2010/main" val="21801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a:solidFill>
                <a:srgbClr val="464646">
                  <a:lumMod val="40000"/>
                  <a:lumOff val="60000"/>
                </a:srgbClr>
              </a:solidFill>
            </a:endParaRPr>
          </a:p>
        </p:txBody>
      </p:sp>
      <p:sp>
        <p:nvSpPr>
          <p:cNvPr id="3" name="TextBox 2">
            <a:extLst>
              <a:ext uri="{FF2B5EF4-FFF2-40B4-BE49-F238E27FC236}">
                <a16:creationId xmlns=""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t>ما هي فوائد الحصول على لقاح مرض (</a:t>
            </a:r>
            <a:r>
              <a:rPr lang="en-US" sz="3200" dirty="0"/>
              <a:t>COVID-19</a:t>
            </a:r>
            <a:r>
              <a:rPr lang="ar-EG" sz="3200" dirty="0"/>
              <a:t>)</a:t>
            </a:r>
            <a:r>
              <a:rPr lang="ar-DZ" sz="3200" dirty="0"/>
              <a:t>؟</a:t>
            </a:r>
          </a:p>
        </p:txBody>
      </p:sp>
      <p:sp>
        <p:nvSpPr>
          <p:cNvPr id="4" name="Rectangle 3">
            <a:extLst>
              <a:ext uri="{FF2B5EF4-FFF2-40B4-BE49-F238E27FC236}">
                <a16:creationId xmlns="" xmlns:a16="http://schemas.microsoft.com/office/drawing/2014/main" id="{FF069143-FE01-453C-934A-DAA4862AED31}"/>
              </a:ext>
            </a:extLst>
          </p:cNvPr>
          <p:cNvSpPr/>
          <p:nvPr/>
        </p:nvSpPr>
        <p:spPr>
          <a:xfrm>
            <a:off x="4189859" y="1297166"/>
            <a:ext cx="7806990" cy="3801041"/>
          </a:xfrm>
          <a:prstGeom prst="rect">
            <a:avLst/>
          </a:prstGeom>
        </p:spPr>
        <p:txBody>
          <a:bodyPr wrap="square">
            <a:spAutoFit/>
          </a:bodyPr>
          <a:lstStyle/>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سيساعدك التطعيم ضد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 على حمايتك من الإصابة بمرض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a:t>
            </a:r>
          </a:p>
          <a:p>
            <a:pPr marL="342900" indent="-342900">
              <a:spcBef>
                <a:spcPts val="1000"/>
              </a:spcBef>
              <a:buFont typeface="Arial" panose="020B0604020202020204" pitchFamily="34" charset="0"/>
              <a:buChar char="•"/>
            </a:pPr>
            <a:r>
              <a:rPr lang="ar-DZ" sz="2400" dirty="0">
                <a:latin typeface="Arial" panose="020B0604020202020204" pitchFamily="34" charset="0"/>
                <a:cs typeface="Arial" panose="020B0604020202020204" pitchFamily="34" charset="0"/>
              </a:rPr>
              <a:t>ثبت أن جميع لقاحات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 المتوفرة في الولايات المتحدة فعالة للغاية.</a:t>
            </a:r>
          </a:p>
          <a:p>
            <a:pPr marL="342900" indent="-342900">
              <a:spcBef>
                <a:spcPts val="1000"/>
              </a:spcBef>
              <a:buFont typeface="Arial" panose="020B0604020202020204" pitchFamily="34" charset="0"/>
              <a:buChar char="•"/>
            </a:pPr>
            <a:r>
              <a:rPr lang="ar-DZ" sz="2400" dirty="0">
                <a:latin typeface="Arial" panose="020B0604020202020204" pitchFamily="34" charset="0"/>
                <a:cs typeface="Arial" panose="020B0604020202020204" pitchFamily="34" charset="0"/>
              </a:rPr>
              <a:t>إن الجمع بين تلقي لقاح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 واتباع توصيات مراكز السيطرة على الأمراض والوقاية منها (</a:t>
            </a:r>
            <a:r>
              <a:rPr lang="en-US" sz="2400" dirty="0">
                <a:latin typeface="Arial" panose="020B0604020202020204" pitchFamily="34" charset="0"/>
                <a:cs typeface="Arial" panose="020B0604020202020204" pitchFamily="34" charset="0"/>
              </a:rPr>
              <a:t>CDC</a:t>
            </a:r>
            <a:r>
              <a:rPr lang="ar-EG" sz="2400" dirty="0">
                <a:latin typeface="Arial" panose="020B0604020202020204" pitchFamily="34" charset="0"/>
                <a:cs typeface="Arial" panose="020B0604020202020204" pitchFamily="34" charset="0"/>
              </a:rPr>
              <a:t>)</a:t>
            </a:r>
            <a:r>
              <a:rPr lang="ar-DZ" sz="2400" dirty="0">
                <a:latin typeface="Arial" panose="020B0604020202020204" pitchFamily="34" charset="0"/>
                <a:cs typeface="Arial" panose="020B0604020202020204" pitchFamily="34" charset="0"/>
              </a:rPr>
              <a:t> لحماية نفسك والآخرين سيوفر أفضل حماية من مرض (</a:t>
            </a:r>
            <a:r>
              <a:rPr lang="en-US" sz="2400" dirty="0">
                <a:latin typeface="Arial" panose="020B0604020202020204" pitchFamily="34" charset="0"/>
                <a:cs typeface="Arial" panose="020B0604020202020204" pitchFamily="34" charset="0"/>
              </a:rPr>
              <a:t>COVID-19</a:t>
            </a:r>
            <a:r>
              <a:rPr lang="ar-DZ" sz="2400" dirty="0">
                <a:latin typeface="Arial" panose="020B0604020202020204" pitchFamily="34" charset="0"/>
                <a:cs typeface="Arial" panose="020B0604020202020204" pitchFamily="34" charset="0"/>
              </a:rPr>
              <a:t>).</a:t>
            </a:r>
          </a:p>
          <a:p>
            <a:pPr marL="342900" indent="-342900">
              <a:spcBef>
                <a:spcPts val="1000"/>
              </a:spcBef>
              <a:buFont typeface="Arial" panose="020B0604020202020204" pitchFamily="34" charset="0"/>
              <a:buChar char="•"/>
            </a:pPr>
            <a:r>
              <a:rPr lang="ar-DZ" sz="2400" dirty="0">
                <a:latin typeface="Arial" panose="020B0604020202020204" pitchFamily="34" charset="0"/>
                <a:cs typeface="Arial" panose="020B0604020202020204" pitchFamily="34" charset="0"/>
              </a:rPr>
              <a:t>كلما زاد عدد الأشخاص الذين تم تطعيمهم، زادت سرعة عودتنا إلى حياتنا الطبيعية.</a:t>
            </a:r>
          </a:p>
        </p:txBody>
      </p:sp>
      <p:pic>
        <p:nvPicPr>
          <p:cNvPr id="6" name="Picture 5" descr="This image is of three people wearing masks.">
            <a:extLst>
              <a:ext uri="{FF2B5EF4-FFF2-40B4-BE49-F238E27FC236}">
                <a16:creationId xmlns="" xmlns:a16="http://schemas.microsoft.com/office/drawing/2014/main" id="{1EBD1F6A-72C6-49BE-A55E-8D752746B2E2}"/>
              </a:ext>
            </a:extLst>
          </p:cNvPr>
          <p:cNvPicPr>
            <a:picLocks noChangeAspect="1"/>
          </p:cNvPicPr>
          <p:nvPr/>
        </p:nvPicPr>
        <p:blipFill>
          <a:blip r:embed="rId3"/>
          <a:stretch>
            <a:fillRect/>
          </a:stretch>
        </p:blipFill>
        <p:spPr>
          <a:xfrm>
            <a:off x="581117" y="2009917"/>
            <a:ext cx="3343910" cy="3076000"/>
          </a:xfrm>
          <a:prstGeom prst="rect">
            <a:avLst/>
          </a:prstGeom>
        </p:spPr>
      </p:pic>
    </p:spTree>
    <p:extLst>
      <p:ext uri="{BB962C8B-B14F-4D97-AF65-F5344CB8AC3E}">
        <p14:creationId xmlns:p14="http://schemas.microsoft.com/office/powerpoint/2010/main" val="395645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a:solidFill>
                <a:srgbClr val="464646">
                  <a:lumMod val="40000"/>
                  <a:lumOff val="60000"/>
                </a:srgbClr>
              </a:solidFill>
            </a:endParaRPr>
          </a:p>
        </p:txBody>
      </p:sp>
      <p:sp>
        <p:nvSpPr>
          <p:cNvPr id="3" name="TextBox 2">
            <a:extLst>
              <a:ext uri="{FF2B5EF4-FFF2-40B4-BE49-F238E27FC236}">
                <a16:creationId xmlns=""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dirty="0">
                <a:latin typeface="Calibri" panose="020F0502020204030204" pitchFamily="34" charset="0"/>
                <a:cs typeface="+mn-cs"/>
              </a:rPr>
              <a:t>ما هي اللقاحات المتوفرة؟</a:t>
            </a:r>
          </a:p>
        </p:txBody>
      </p:sp>
      <p:sp>
        <p:nvSpPr>
          <p:cNvPr id="4" name="Rectangle 3">
            <a:extLst>
              <a:ext uri="{FF2B5EF4-FFF2-40B4-BE49-F238E27FC236}">
                <a16:creationId xmlns="" xmlns:a16="http://schemas.microsoft.com/office/drawing/2014/main" id="{FF069143-FE01-453C-934A-DAA4862AED31}"/>
              </a:ext>
            </a:extLst>
          </p:cNvPr>
          <p:cNvSpPr/>
          <p:nvPr/>
        </p:nvSpPr>
        <p:spPr>
          <a:xfrm>
            <a:off x="2708477" y="1319754"/>
            <a:ext cx="9128682" cy="5170646"/>
          </a:xfrm>
          <a:prstGeom prst="rect">
            <a:avLst/>
          </a:prstGeom>
        </p:spPr>
        <p:txBody>
          <a:bodyPr wrap="square">
            <a:spAutoFit/>
          </a:bodyPr>
          <a:lstStyle/>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حصل </a:t>
            </a:r>
            <a:r>
              <a:rPr lang="ar-EG" sz="2400" dirty="0">
                <a:latin typeface="Arial" panose="020B0604020202020204" pitchFamily="34" charset="0"/>
                <a:cs typeface="Arial" panose="020B0604020202020204" pitchFamily="34" charset="0"/>
              </a:rPr>
              <a:t>ثلاثة لقاحات</a:t>
            </a:r>
            <a:r>
              <a:rPr lang="ar-DZ" sz="2400" dirty="0">
                <a:latin typeface="Arial" panose="020B0604020202020204" pitchFamily="34" charset="0"/>
                <a:cs typeface="Arial" panose="020B0604020202020204" pitchFamily="34" charset="0"/>
              </a:rPr>
              <a:t> على </a:t>
            </a:r>
            <a:r>
              <a:rPr lang="ar-EG" sz="2400" dirty="0">
                <a:latin typeface="Arial" panose="020B0604020202020204" pitchFamily="34" charset="0"/>
                <a:cs typeface="Arial" panose="020B0604020202020204" pitchFamily="34" charset="0"/>
              </a:rPr>
              <a:t>موافقة أو </a:t>
            </a:r>
            <a:r>
              <a:rPr lang="ar-DZ" sz="2400" dirty="0">
                <a:latin typeface="Arial" panose="020B0604020202020204" pitchFamily="34" charset="0"/>
                <a:cs typeface="Arial" panose="020B0604020202020204" pitchFamily="34" charset="0"/>
              </a:rPr>
              <a:t>تصريح للاستخدام الطارئ من إدارة الغذاء والدواء، هما فايزر</a:t>
            </a:r>
            <a:r>
              <a:rPr lang="ar-EG" sz="2400" dirty="0">
                <a:latin typeface="Arial" panose="020B0604020202020204" pitchFamily="34" charset="0"/>
              </a:rPr>
              <a:t>/كوميرناتي</a:t>
            </a:r>
            <a:r>
              <a:rPr lang="ar-DZ"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Comirnaty</a:t>
            </a:r>
            <a:r>
              <a:rPr lang="ar-DZ" sz="2400" dirty="0">
                <a:latin typeface="Arial" panose="020B0604020202020204" pitchFamily="34" charset="0"/>
                <a:cs typeface="Arial" panose="020B0604020202020204" pitchFamily="34" charset="0"/>
              </a:rPr>
              <a:t>) وموديرنا (</a:t>
            </a:r>
            <a:r>
              <a:rPr lang="en-US" sz="2400" dirty="0" err="1">
                <a:latin typeface="Arial" panose="020B0604020202020204" pitchFamily="34" charset="0"/>
                <a:cs typeface="Arial" panose="020B0604020202020204" pitchFamily="34" charset="0"/>
              </a:rPr>
              <a:t>Moderna</a:t>
            </a:r>
            <a:r>
              <a:rPr lang="ar-DZ" sz="2400" dirty="0">
                <a:latin typeface="Arial" panose="020B0604020202020204" pitchFamily="34" charset="0"/>
                <a:cs typeface="Arial" panose="020B0604020202020204" pitchFamily="34" charset="0"/>
              </a:rPr>
              <a:t>)</a:t>
            </a:r>
            <a:r>
              <a:rPr lang="ar-EG" sz="2400" dirty="0">
                <a:latin typeface="Arial" panose="020B0604020202020204" pitchFamily="34" charset="0"/>
                <a:cs typeface="Arial" panose="020B0604020202020204" pitchFamily="34" charset="0"/>
              </a:rPr>
              <a:t>، وجانسن (</a:t>
            </a:r>
            <a:r>
              <a:rPr lang="en-US" sz="2400" dirty="0">
                <a:latin typeface="Arial" panose="020B0604020202020204" pitchFamily="34" charset="0"/>
                <a:cs typeface="Arial" panose="020B0604020202020204" pitchFamily="34" charset="0"/>
              </a:rPr>
              <a:t>Janssen</a:t>
            </a:r>
            <a:r>
              <a:rPr lang="ar-EG" sz="2400" dirty="0">
                <a:latin typeface="Arial" panose="020B0604020202020204" pitchFamily="34" charset="0"/>
                <a:cs typeface="Arial" panose="020B0604020202020204" pitchFamily="34" charset="0"/>
              </a:rPr>
              <a:t>) من إنتاج جونسون </a:t>
            </a:r>
            <a:r>
              <a:rPr lang="ar-EG" sz="2400" dirty="0" err="1">
                <a:latin typeface="Arial" panose="020B0604020202020204" pitchFamily="34" charset="0"/>
                <a:cs typeface="Arial" panose="020B0604020202020204" pitchFamily="34" charset="0"/>
              </a:rPr>
              <a:t>آند</a:t>
            </a:r>
            <a:r>
              <a:rPr lang="ar-EG" sz="2400" dirty="0">
                <a:latin typeface="Arial" panose="020B0604020202020204" pitchFamily="34" charset="0"/>
                <a:cs typeface="Arial" panose="020B0604020202020204" pitchFamily="34" charset="0"/>
              </a:rPr>
              <a:t> جونسون (</a:t>
            </a:r>
            <a:r>
              <a:rPr lang="en-US" sz="2400" dirty="0">
                <a:latin typeface="Arial" panose="020B0604020202020204" pitchFamily="34" charset="0"/>
                <a:cs typeface="Arial" panose="020B0604020202020204" pitchFamily="34" charset="0"/>
              </a:rPr>
              <a:t>Johnson &amp; Johnson</a:t>
            </a:r>
            <a:r>
              <a:rPr lang="ar-EG" sz="2400" dirty="0">
                <a:latin typeface="Arial" panose="020B0604020202020204" pitchFamily="34" charset="0"/>
                <a:cs typeface="Arial" panose="020B0604020202020204" pitchFamily="34" charset="0"/>
              </a:rPr>
              <a:t>)</a:t>
            </a:r>
            <a:r>
              <a:rPr lang="ar-DZ"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ar-EG" sz="2400" dirty="0">
                <a:latin typeface="Arial" panose="020B0604020202020204" pitchFamily="34" charset="0"/>
                <a:cs typeface="Arial" panose="020B0604020202020204" pitchFamily="34" charset="0"/>
              </a:rPr>
              <a:t>اللقاحات الثلاثة ضد مرض (</a:t>
            </a:r>
            <a:r>
              <a:rPr lang="en-US" sz="2400" dirty="0">
                <a:latin typeface="Arial" panose="020B0604020202020204" pitchFamily="34" charset="0"/>
                <a:cs typeface="Arial" panose="020B0604020202020204" pitchFamily="34" charset="0"/>
              </a:rPr>
              <a:t>COVID-19</a:t>
            </a:r>
            <a:r>
              <a:rPr lang="ar-EG" sz="2400" dirty="0">
                <a:latin typeface="Arial" panose="020B0604020202020204" pitchFamily="34" charset="0"/>
                <a:cs typeface="Arial" panose="020B0604020202020204" pitchFamily="34" charset="0"/>
              </a:rPr>
              <a:t>) هي لقاحات آمنة وذات فاعلية عالية ضد الإصابة بالمرض الشديد والاحتجاز في المستشفى والوفاة.</a:t>
            </a:r>
            <a:endParaRPr lang="ar-DZ"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ar-DZ" sz="2400" dirty="0">
                <a:latin typeface="Arial" panose="020B0604020202020204" pitchFamily="34" charset="0"/>
                <a:cs typeface="Arial" panose="020B0604020202020204" pitchFamily="34" charset="0"/>
              </a:rPr>
              <a:t>يتطلب لقاح</a:t>
            </a:r>
            <a:r>
              <a:rPr lang="ar-EG" sz="2400" dirty="0">
                <a:latin typeface="Arial" panose="020B0604020202020204" pitchFamily="34" charset="0"/>
                <a:cs typeface="Arial" panose="020B0604020202020204" pitchFamily="34" charset="0"/>
              </a:rPr>
              <a:t>ي</a:t>
            </a:r>
            <a:r>
              <a:rPr lang="ar-DZ" sz="2400" dirty="0">
                <a:latin typeface="Arial" panose="020B0604020202020204" pitchFamily="34" charset="0"/>
                <a:cs typeface="Arial" panose="020B0604020202020204" pitchFamily="34" charset="0"/>
              </a:rPr>
              <a:t> فايزر</a:t>
            </a:r>
            <a:r>
              <a:rPr lang="en-US" sz="2400" dirty="0">
                <a:latin typeface="Arial" panose="020B0604020202020204" pitchFamily="34" charset="0"/>
                <a:cs typeface="Arial" panose="020B0604020202020204" pitchFamily="34" charset="0"/>
              </a:rPr>
              <a:t> </a:t>
            </a:r>
            <a:r>
              <a:rPr lang="ar-EG" sz="2400" dirty="0">
                <a:latin typeface="Arial" panose="020B0604020202020204" pitchFamily="34" charset="0"/>
              </a:rPr>
              <a:t>كوميرناتي</a:t>
            </a:r>
            <a:r>
              <a:rPr lang="en-US" sz="2400" dirty="0">
                <a:latin typeface="Arial" panose="020B0604020202020204" pitchFamily="34" charset="0"/>
                <a:cs typeface="Arial" panose="020B0604020202020204" pitchFamily="34" charset="0"/>
              </a:rPr>
              <a:t>/</a:t>
            </a:r>
            <a:r>
              <a:rPr lang="ar-DZ"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Comirnaty</a:t>
            </a:r>
            <a:r>
              <a:rPr lang="ar-DZ" sz="2400" dirty="0">
                <a:latin typeface="Arial" panose="020B0604020202020204" pitchFamily="34" charset="0"/>
                <a:cs typeface="Arial" panose="020B0604020202020204" pitchFamily="34" charset="0"/>
              </a:rPr>
              <a:t>) </a:t>
            </a:r>
            <a:r>
              <a:rPr lang="ar-EG" sz="2400" dirty="0">
                <a:latin typeface="Arial" panose="020B0604020202020204" pitchFamily="34" charset="0"/>
                <a:cs typeface="Arial" panose="020B0604020202020204" pitchFamily="34" charset="0"/>
              </a:rPr>
              <a:t>و</a:t>
            </a:r>
            <a:r>
              <a:rPr lang="ar-DZ" sz="2400" dirty="0">
                <a:latin typeface="Arial" panose="020B0604020202020204" pitchFamily="34" charset="0"/>
                <a:cs typeface="Arial" panose="020B0604020202020204" pitchFamily="34" charset="0"/>
              </a:rPr>
              <a:t> </a:t>
            </a:r>
            <a:r>
              <a:rPr lang="ar-DZ" sz="2400" dirty="0" err="1">
                <a:latin typeface="Arial" panose="020B0604020202020204" pitchFamily="34" charset="0"/>
                <a:cs typeface="Arial" panose="020B0604020202020204" pitchFamily="34" charset="0"/>
              </a:rPr>
              <a:t>موديرنا</a:t>
            </a:r>
            <a:r>
              <a:rPr lang="ar-DZ"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Moderna</a:t>
            </a:r>
            <a:r>
              <a:rPr lang="ar-DZ" sz="2400" dirty="0">
                <a:latin typeface="Arial" panose="020B0604020202020204" pitchFamily="34" charset="0"/>
                <a:cs typeface="Arial" panose="020B0604020202020204" pitchFamily="34" charset="0"/>
              </a:rPr>
              <a:t>) تناول جرعتين بفاصل </a:t>
            </a:r>
            <a:r>
              <a:rPr lang="ar-EG" sz="2400" dirty="0">
                <a:latin typeface="Arial" panose="020B0604020202020204" pitchFamily="34" charset="0"/>
                <a:cs typeface="Arial" panose="020B0604020202020204" pitchFamily="34" charset="0"/>
              </a:rPr>
              <a:t>3-4 أسابيع </a:t>
            </a:r>
            <a:r>
              <a:rPr lang="ar-DZ" sz="2400" dirty="0">
                <a:latin typeface="Arial" panose="020B0604020202020204" pitchFamily="34" charset="0"/>
                <a:cs typeface="Arial" panose="020B0604020202020204" pitchFamily="34" charset="0"/>
              </a:rPr>
              <a:t>على الأقل بينهما.</a:t>
            </a:r>
            <a:r>
              <a:rPr lang="en-US" sz="2400" dirty="0">
                <a:latin typeface="Arial" panose="020B0604020202020204" pitchFamily="34" charset="0"/>
                <a:cs typeface="Arial" panose="020B0604020202020204" pitchFamily="34" charset="0"/>
              </a:rPr>
              <a:t> </a:t>
            </a:r>
            <a:r>
              <a:rPr lang="ar-DZ" sz="2400" dirty="0">
                <a:latin typeface="Arial" panose="020B0604020202020204" pitchFamily="34" charset="0"/>
                <a:cs typeface="Arial" panose="020B0604020202020204" pitchFamily="34" charset="0"/>
              </a:rPr>
              <a:t>يجب أن يحصل الناس على كلتا الجرعتين ليتم تطعيمهم بشكل كامل ويكون التطعيم فعالاً.</a:t>
            </a:r>
            <a:r>
              <a:rPr lang="ar-EG" sz="2400" dirty="0">
                <a:latin typeface="Arial" panose="020B0604020202020204" pitchFamily="34" charset="0"/>
                <a:cs typeface="Arial" panose="020B0604020202020204" pitchFamily="34" charset="0"/>
              </a:rPr>
              <a:t/>
            </a:r>
            <a:br>
              <a:rPr lang="ar-EG" sz="2400" dirty="0">
                <a:latin typeface="Arial" panose="020B0604020202020204" pitchFamily="34" charset="0"/>
                <a:cs typeface="Arial" panose="020B0604020202020204" pitchFamily="34" charset="0"/>
              </a:rPr>
            </a:br>
            <a:endParaRPr lang="ar-EG"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ar-EG" sz="2400" dirty="0">
                <a:latin typeface="Arial" panose="020B0604020202020204" pitchFamily="34" charset="0"/>
                <a:cs typeface="Arial" panose="020B0604020202020204" pitchFamily="34" charset="0"/>
              </a:rPr>
              <a:t>لقاح جانسن (</a:t>
            </a:r>
            <a:r>
              <a:rPr lang="en-US" sz="2400" dirty="0">
                <a:latin typeface="Arial" panose="020B0604020202020204" pitchFamily="34" charset="0"/>
                <a:cs typeface="Arial" panose="020B0604020202020204" pitchFamily="34" charset="0"/>
              </a:rPr>
              <a:t>Janssen</a:t>
            </a:r>
            <a:r>
              <a:rPr lang="ar-EG" sz="2400" dirty="0">
                <a:latin typeface="Arial" panose="020B0604020202020204" pitchFamily="34" charset="0"/>
                <a:cs typeface="Arial" panose="020B0604020202020204" pitchFamily="34" charset="0"/>
              </a:rPr>
              <a:t>) من إنتاج جونسون </a:t>
            </a:r>
            <a:r>
              <a:rPr lang="ar-EG" sz="2400" dirty="0" err="1">
                <a:latin typeface="Arial" panose="020B0604020202020204" pitchFamily="34" charset="0"/>
                <a:cs typeface="Arial" panose="020B0604020202020204" pitchFamily="34" charset="0"/>
              </a:rPr>
              <a:t>آند</a:t>
            </a:r>
            <a:r>
              <a:rPr lang="ar-EG" sz="2400" dirty="0">
                <a:latin typeface="Arial" panose="020B0604020202020204" pitchFamily="34" charset="0"/>
                <a:cs typeface="Arial" panose="020B0604020202020204" pitchFamily="34" charset="0"/>
              </a:rPr>
              <a:t> جونسون (</a:t>
            </a:r>
            <a:r>
              <a:rPr lang="en-US" sz="2400" dirty="0">
                <a:latin typeface="Arial" panose="020B0604020202020204" pitchFamily="34" charset="0"/>
                <a:cs typeface="Arial" panose="020B0604020202020204" pitchFamily="34" charset="0"/>
              </a:rPr>
              <a:t>Johnson &amp; Johnson</a:t>
            </a:r>
            <a:r>
              <a:rPr lang="ar-EG" sz="2400" dirty="0">
                <a:latin typeface="Arial" panose="020B0604020202020204" pitchFamily="34" charset="0"/>
                <a:cs typeface="Arial" panose="020B0604020202020204" pitchFamily="34" charset="0"/>
              </a:rPr>
              <a:t>) هو لقاح يتطلب جرعة واحدة.</a:t>
            </a:r>
            <a:endParaRPr lang="ar-DZ" sz="2400" dirty="0">
              <a:latin typeface="Arial" panose="020B0604020202020204" pitchFamily="34" charset="0"/>
              <a:cs typeface="Arial" panose="020B0604020202020204" pitchFamily="34" charset="0"/>
            </a:endParaRPr>
          </a:p>
          <a:p>
            <a:endParaRPr lang="en-US" sz="2400" dirty="0">
              <a:latin typeface="Calibri" panose="020F0502020204030204" pitchFamily="34" charset="0"/>
              <a:cs typeface="Calibri" panose="020F0502020204030204" pitchFamily="34" charset="0"/>
            </a:endParaRPr>
          </a:p>
        </p:txBody>
      </p:sp>
      <p:pic>
        <p:nvPicPr>
          <p:cNvPr id="5" name="Picture 4" descr="This is an image of a medicine bottle that is labeled &quot;COVID-19 vaccine&quot;">
            <a:extLst>
              <a:ext uri="{FF2B5EF4-FFF2-40B4-BE49-F238E27FC236}">
                <a16:creationId xmlns="" xmlns:a16="http://schemas.microsoft.com/office/drawing/2014/main" id="{BE55B62F-4DC4-490E-BD71-34766C9A6186}"/>
              </a:ext>
            </a:extLst>
          </p:cNvPr>
          <p:cNvPicPr>
            <a:picLocks noChangeAspect="1"/>
          </p:cNvPicPr>
          <p:nvPr/>
        </p:nvPicPr>
        <p:blipFill>
          <a:blip r:embed="rId3"/>
          <a:stretch>
            <a:fillRect/>
          </a:stretch>
        </p:blipFill>
        <p:spPr>
          <a:xfrm>
            <a:off x="178625" y="1720891"/>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a:solidFill>
                <a:srgbClr val="464646">
                  <a:lumMod val="40000"/>
                  <a:lumOff val="60000"/>
                </a:srgbClr>
              </a:solidFill>
            </a:endParaRPr>
          </a:p>
        </p:txBody>
      </p:sp>
      <p:sp>
        <p:nvSpPr>
          <p:cNvPr id="3" name="TextBox 2">
            <a:extLst>
              <a:ext uri="{FF2B5EF4-FFF2-40B4-BE49-F238E27FC236}">
                <a16:creationId xmlns=""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a:latin typeface="Calibri" panose="020F0502020204030204" pitchFamily="34" charset="0"/>
                <a:cs typeface="+mn-cs"/>
              </a:rPr>
              <a:t>كيف يمكنني معرفة ما إذا اللقاح آمناً؟</a:t>
            </a:r>
          </a:p>
        </p:txBody>
      </p:sp>
      <p:sp>
        <p:nvSpPr>
          <p:cNvPr id="4" name="Rectangle 3">
            <a:extLst>
              <a:ext uri="{FF2B5EF4-FFF2-40B4-BE49-F238E27FC236}">
                <a16:creationId xmlns="" xmlns:a16="http://schemas.microsoft.com/office/drawing/2014/main" id="{FF069143-FE01-453C-934A-DAA4862AED31}"/>
              </a:ext>
            </a:extLst>
          </p:cNvPr>
          <p:cNvSpPr/>
          <p:nvPr/>
        </p:nvSpPr>
        <p:spPr>
          <a:xfrm>
            <a:off x="508552" y="1208112"/>
            <a:ext cx="8414704" cy="4893647"/>
          </a:xfrm>
          <a:prstGeom prst="rect">
            <a:avLst/>
          </a:prstGeom>
        </p:spPr>
        <p:txBody>
          <a:bodyPr wrap="square">
            <a:spAutoFit/>
          </a:bodyPr>
          <a:lstStyle/>
          <a:p>
            <a:r>
              <a:rPr lang="ar-DZ" sz="2400" dirty="0">
                <a:latin typeface="Arial" panose="020B0604020202020204" pitchFamily="34" charset="0"/>
                <a:cs typeface="Arial" panose="020B0604020202020204" pitchFamily="34" charset="0"/>
              </a:rPr>
              <a:t>تخضع اللقاحات لاختبارات أكثر من أي مستحضرات صيدلانية أخرى.  </a:t>
            </a:r>
          </a:p>
          <a:p>
            <a:endParaRPr lang="en-US" sz="2400" dirty="0">
              <a:latin typeface="Arial" panose="020B0604020202020204" pitchFamily="34" charset="0"/>
              <a:cs typeface="Arial" panose="020B0604020202020204" pitchFamily="34" charset="0"/>
            </a:endParaRPr>
          </a:p>
          <a:p>
            <a:r>
              <a:rPr lang="ar-DZ" sz="2400" dirty="0">
                <a:latin typeface="Arial" panose="020B0604020202020204" pitchFamily="34" charset="0"/>
                <a:cs typeface="Arial" panose="020B0604020202020204" pitchFamily="34" charset="0"/>
              </a:rPr>
              <a:t>أولاً، تتلقى مجموعات صغيرة من الناس اللقاح التجريبي.</a:t>
            </a:r>
            <a:r>
              <a:rPr lang="en-US" sz="2400" dirty="0">
                <a:latin typeface="Arial" panose="020B0604020202020204" pitchFamily="34" charset="0"/>
                <a:cs typeface="Arial" panose="020B0604020202020204" pitchFamily="34" charset="0"/>
              </a:rPr>
              <a:t> </a:t>
            </a:r>
          </a:p>
          <a:p>
            <a:endParaRPr lang="es-MX" sz="2400" dirty="0">
              <a:latin typeface="Arial" panose="020B0604020202020204" pitchFamily="34" charset="0"/>
              <a:cs typeface="Arial" panose="020B0604020202020204" pitchFamily="34" charset="0"/>
            </a:endParaRPr>
          </a:p>
          <a:p>
            <a:endParaRPr lang="es-MX" sz="2400" dirty="0">
              <a:latin typeface="Arial" panose="020B0604020202020204" pitchFamily="34" charset="0"/>
              <a:cs typeface="Arial" panose="020B0604020202020204" pitchFamily="34" charset="0"/>
            </a:endParaRPr>
          </a:p>
          <a:p>
            <a:endParaRPr lang="es-MX" sz="2400" dirty="0">
              <a:latin typeface="Arial" panose="020B0604020202020204" pitchFamily="34" charset="0"/>
              <a:cs typeface="Arial" panose="020B0604020202020204" pitchFamily="34" charset="0"/>
            </a:endParaRPr>
          </a:p>
          <a:p>
            <a:r>
              <a:rPr lang="ar-DZ" sz="2400" dirty="0">
                <a:latin typeface="Arial" panose="020B0604020202020204" pitchFamily="34" charset="0"/>
                <a:cs typeface="Arial" panose="020B0604020202020204" pitchFamily="34" charset="0"/>
              </a:rPr>
              <a:t>بعد ذلك، يتم إعطاء اللقاح لمجموعات محددة من الأشخاص (على سبيل المثال، الأشخاص في سن معينة وعرق وصحة جسدية معينة).</a:t>
            </a:r>
            <a:r>
              <a:rPr lang="en-US" sz="2400" dirty="0">
                <a:latin typeface="Arial" panose="020B0604020202020204" pitchFamily="34" charset="0"/>
                <a:cs typeface="Arial" panose="020B0604020202020204" pitchFamily="34" charset="0"/>
              </a:rPr>
              <a:t> </a:t>
            </a:r>
          </a:p>
          <a:p>
            <a:endParaRPr lang="es-MX" sz="2400" dirty="0">
              <a:latin typeface="Arial" panose="020B0604020202020204" pitchFamily="34" charset="0"/>
              <a:cs typeface="Arial" panose="020B0604020202020204" pitchFamily="34" charset="0"/>
            </a:endParaRPr>
          </a:p>
          <a:p>
            <a:endParaRPr lang="es-MX" sz="2400" dirty="0">
              <a:latin typeface="Arial" panose="020B0604020202020204" pitchFamily="34" charset="0"/>
              <a:cs typeface="Arial" panose="020B0604020202020204" pitchFamily="34" charset="0"/>
            </a:endParaRPr>
          </a:p>
          <a:p>
            <a:endParaRPr lang="es-MX" sz="2400" dirty="0">
              <a:latin typeface="Arial" panose="020B0604020202020204" pitchFamily="34" charset="0"/>
              <a:cs typeface="Arial" panose="020B0604020202020204" pitchFamily="34" charset="0"/>
            </a:endParaRPr>
          </a:p>
          <a:p>
            <a:r>
              <a:rPr lang="ar-DZ" sz="2400" dirty="0">
                <a:latin typeface="Arial" panose="020B0604020202020204" pitchFamily="34" charset="0"/>
                <a:cs typeface="Arial" panose="020B0604020202020204" pitchFamily="34" charset="0"/>
              </a:rPr>
              <a:t>ثُم يتم إعطاء اللقاح لعشرات الآلاف من الأشخاص واختباره من حيث الفعالية والسلامة.</a:t>
            </a:r>
          </a:p>
        </p:txBody>
      </p:sp>
      <p:pic>
        <p:nvPicPr>
          <p:cNvPr id="5" name="Google Shape;415;p80" descr="lmage of three people">
            <a:extLst>
              <a:ext uri="{FF2B5EF4-FFF2-40B4-BE49-F238E27FC236}">
                <a16:creationId xmlns="" xmlns:a16="http://schemas.microsoft.com/office/drawing/2014/main" id="{9BCA4565-F52B-4893-92CA-E7E0A7DA12EF}"/>
              </a:ext>
            </a:extLst>
          </p:cNvPr>
          <p:cNvPicPr preferRelativeResize="0"/>
          <p:nvPr/>
        </p:nvPicPr>
        <p:blipFill>
          <a:blip r:embed="rId3">
            <a:alphaModFix/>
          </a:blip>
          <a:stretch>
            <a:fillRect/>
          </a:stretch>
        </p:blipFill>
        <p:spPr>
          <a:xfrm>
            <a:off x="9167482" y="3178085"/>
            <a:ext cx="1590350" cy="1581257"/>
          </a:xfrm>
          <a:prstGeom prst="rect">
            <a:avLst/>
          </a:prstGeom>
          <a:noFill/>
          <a:ln>
            <a:noFill/>
          </a:ln>
        </p:spPr>
      </p:pic>
      <p:pic>
        <p:nvPicPr>
          <p:cNvPr id="6" name="Google Shape;416;p80" descr="lmage of six people">
            <a:extLst>
              <a:ext uri="{FF2B5EF4-FFF2-40B4-BE49-F238E27FC236}">
                <a16:creationId xmlns="" xmlns:a16="http://schemas.microsoft.com/office/drawing/2014/main" id="{BE23DDA1-D7E8-443C-8133-5D2E90896077}"/>
              </a:ext>
            </a:extLst>
          </p:cNvPr>
          <p:cNvPicPr preferRelativeResize="0"/>
          <p:nvPr/>
        </p:nvPicPr>
        <p:blipFill>
          <a:blip r:embed="rId4">
            <a:alphaModFix/>
          </a:blip>
          <a:stretch>
            <a:fillRect/>
          </a:stretch>
        </p:blipFill>
        <p:spPr>
          <a:xfrm>
            <a:off x="9211102" y="4863450"/>
            <a:ext cx="1503115" cy="1494525"/>
          </a:xfrm>
          <a:prstGeom prst="rect">
            <a:avLst/>
          </a:prstGeom>
          <a:noFill/>
          <a:ln>
            <a:noFill/>
          </a:ln>
        </p:spPr>
      </p:pic>
      <p:pic>
        <p:nvPicPr>
          <p:cNvPr id="7" name="Google Shape;417;p80" descr="Image of a syringe">
            <a:extLst>
              <a:ext uri="{FF2B5EF4-FFF2-40B4-BE49-F238E27FC236}">
                <a16:creationId xmlns="" xmlns:a16="http://schemas.microsoft.com/office/drawing/2014/main" id="{37141C16-EA11-4316-8766-C20DB942CA0C}"/>
              </a:ext>
            </a:extLst>
          </p:cNvPr>
          <p:cNvPicPr preferRelativeResize="0"/>
          <p:nvPr/>
        </p:nvPicPr>
        <p:blipFill>
          <a:blip r:embed="rId5">
            <a:alphaModFix/>
          </a:blip>
          <a:stretch>
            <a:fillRect/>
          </a:stretch>
        </p:blipFill>
        <p:spPr>
          <a:xfrm>
            <a:off x="9128304" y="1598888"/>
            <a:ext cx="1668700" cy="1579198"/>
          </a:xfrm>
          <a:prstGeom prst="rect">
            <a:avLst/>
          </a:prstGeom>
          <a:noFill/>
          <a:ln>
            <a:noFill/>
          </a:ln>
        </p:spPr>
      </p:pic>
      <p:pic>
        <p:nvPicPr>
          <p:cNvPr id="8" name="Google Shape;422;p80" descr="Number 1">
            <a:extLst>
              <a:ext uri="{FF2B5EF4-FFF2-40B4-BE49-F238E27FC236}">
                <a16:creationId xmlns="" xmlns:a16="http://schemas.microsoft.com/office/drawing/2014/main" id="{3BEB18E0-E7E7-464A-96F3-67E76711F182}"/>
              </a:ext>
            </a:extLst>
          </p:cNvPr>
          <p:cNvPicPr preferRelativeResize="0"/>
          <p:nvPr/>
        </p:nvPicPr>
        <p:blipFill>
          <a:blip r:embed="rId6">
            <a:alphaModFix/>
          </a:blip>
          <a:stretch>
            <a:fillRect/>
          </a:stretch>
        </p:blipFill>
        <p:spPr>
          <a:xfrm>
            <a:off x="10522804" y="1708538"/>
            <a:ext cx="548400" cy="523200"/>
          </a:xfrm>
          <a:prstGeom prst="rect">
            <a:avLst/>
          </a:prstGeom>
          <a:noFill/>
          <a:ln>
            <a:noFill/>
          </a:ln>
        </p:spPr>
      </p:pic>
      <p:pic>
        <p:nvPicPr>
          <p:cNvPr id="9" name="Google Shape;423;p80" descr="Number 2">
            <a:extLst>
              <a:ext uri="{FF2B5EF4-FFF2-40B4-BE49-F238E27FC236}">
                <a16:creationId xmlns="" xmlns:a16="http://schemas.microsoft.com/office/drawing/2014/main" id="{C97ACD88-EFE0-4650-A247-CFA8CC29FE4A}"/>
              </a:ext>
            </a:extLst>
          </p:cNvPr>
          <p:cNvPicPr preferRelativeResize="0"/>
          <p:nvPr/>
        </p:nvPicPr>
        <p:blipFill>
          <a:blip r:embed="rId7">
            <a:alphaModFix/>
          </a:blip>
          <a:stretch>
            <a:fillRect/>
          </a:stretch>
        </p:blipFill>
        <p:spPr>
          <a:xfrm>
            <a:off x="10483632" y="3287662"/>
            <a:ext cx="548400" cy="519855"/>
          </a:xfrm>
          <a:prstGeom prst="rect">
            <a:avLst/>
          </a:prstGeom>
          <a:noFill/>
          <a:ln>
            <a:noFill/>
          </a:ln>
        </p:spPr>
      </p:pic>
      <p:pic>
        <p:nvPicPr>
          <p:cNvPr id="10" name="Google Shape;424;p80" descr="Number 3">
            <a:extLst>
              <a:ext uri="{FF2B5EF4-FFF2-40B4-BE49-F238E27FC236}">
                <a16:creationId xmlns="" xmlns:a16="http://schemas.microsoft.com/office/drawing/2014/main" id="{23B24342-54B2-4D77-B897-3E40BCFFE3B5}"/>
              </a:ext>
            </a:extLst>
          </p:cNvPr>
          <p:cNvPicPr preferRelativeResize="0"/>
          <p:nvPr/>
        </p:nvPicPr>
        <p:blipFill>
          <a:blip r:embed="rId8">
            <a:alphaModFix/>
          </a:blip>
          <a:stretch>
            <a:fillRect/>
          </a:stretch>
        </p:blipFill>
        <p:spPr>
          <a:xfrm>
            <a:off x="10483632" y="4863450"/>
            <a:ext cx="548400" cy="560244"/>
          </a:xfrm>
          <a:prstGeom prst="rect">
            <a:avLst/>
          </a:prstGeom>
          <a:noFill/>
          <a:ln>
            <a:noFill/>
          </a:ln>
        </p:spPr>
      </p:pic>
      <p:sp>
        <p:nvSpPr>
          <p:cNvPr id="12" name="TextBox 11">
            <a:extLst>
              <a:ext uri="{FF2B5EF4-FFF2-40B4-BE49-F238E27FC236}">
                <a16:creationId xmlns="" xmlns:a16="http://schemas.microsoft.com/office/drawing/2014/main" id="{C137176C-C650-4CEE-A8AA-07395A6D6FEA}"/>
              </a:ext>
            </a:extLst>
          </p:cNvPr>
          <p:cNvSpPr txBox="1"/>
          <p:nvPr/>
        </p:nvSpPr>
        <p:spPr>
          <a:xfrm>
            <a:off x="10618350" y="1800939"/>
            <a:ext cx="333375" cy="326661"/>
          </a:xfrm>
          <a:prstGeom prst="rect">
            <a:avLst/>
          </a:prstGeom>
          <a:solidFill>
            <a:srgbClr val="FFC000"/>
          </a:solidFill>
          <a:ln w="6350">
            <a:noFill/>
            <a:miter lim="800000"/>
          </a:ln>
        </p:spPr>
        <p:txBody>
          <a:bodyPr vert="horz" wrap="square" lIns="0" tIns="0" rIns="0" bIns="0" rtlCol="0">
            <a:noAutofit/>
          </a:bodyPr>
          <a:lstStyle/>
          <a:p>
            <a:pPr algn="ctr">
              <a:spcBef>
                <a:spcPts val="300"/>
              </a:spcBef>
              <a:spcAft>
                <a:spcPts val="300"/>
              </a:spcAft>
              <a:buNone/>
            </a:pPr>
            <a:r>
              <a:rPr lang="ar-EG" sz="1600" b="1" dirty="0">
                <a:solidFill>
                  <a:schemeClr val="bg1"/>
                </a:solidFill>
              </a:rPr>
              <a:t>1.</a:t>
            </a:r>
            <a:endParaRPr lang="en-US" sz="1600" b="1" dirty="0">
              <a:solidFill>
                <a:schemeClr val="bg1"/>
              </a:solidFill>
            </a:endParaRPr>
          </a:p>
        </p:txBody>
      </p:sp>
      <p:sp>
        <p:nvSpPr>
          <p:cNvPr id="13" name="TextBox 12">
            <a:extLst>
              <a:ext uri="{FF2B5EF4-FFF2-40B4-BE49-F238E27FC236}">
                <a16:creationId xmlns="" xmlns:a16="http://schemas.microsoft.com/office/drawing/2014/main" id="{586E7742-F6D4-442D-A287-8B6D862F35DC}"/>
              </a:ext>
            </a:extLst>
          </p:cNvPr>
          <p:cNvSpPr txBox="1"/>
          <p:nvPr/>
        </p:nvSpPr>
        <p:spPr>
          <a:xfrm>
            <a:off x="10591144" y="3369580"/>
            <a:ext cx="333375" cy="326661"/>
          </a:xfrm>
          <a:prstGeom prst="rect">
            <a:avLst/>
          </a:prstGeom>
          <a:solidFill>
            <a:srgbClr val="FFC000"/>
          </a:solidFill>
          <a:ln w="6350">
            <a:noFill/>
            <a:miter lim="800000"/>
          </a:ln>
        </p:spPr>
        <p:txBody>
          <a:bodyPr vert="horz" wrap="square" lIns="0" tIns="0" rIns="0" bIns="0" rtlCol="0">
            <a:noAutofit/>
          </a:bodyPr>
          <a:lstStyle/>
          <a:p>
            <a:pPr algn="ctr">
              <a:spcBef>
                <a:spcPts val="300"/>
              </a:spcBef>
              <a:spcAft>
                <a:spcPts val="300"/>
              </a:spcAft>
              <a:buNone/>
            </a:pPr>
            <a:r>
              <a:rPr lang="ar-EG" sz="1600" b="1" dirty="0">
                <a:solidFill>
                  <a:schemeClr val="bg1"/>
                </a:solidFill>
              </a:rPr>
              <a:t>2.</a:t>
            </a:r>
            <a:endParaRPr lang="en-US" sz="1600" b="1" dirty="0">
              <a:solidFill>
                <a:schemeClr val="bg1"/>
              </a:solidFill>
            </a:endParaRPr>
          </a:p>
        </p:txBody>
      </p:sp>
      <p:sp>
        <p:nvSpPr>
          <p:cNvPr id="14" name="TextBox 13">
            <a:extLst>
              <a:ext uri="{FF2B5EF4-FFF2-40B4-BE49-F238E27FC236}">
                <a16:creationId xmlns="" xmlns:a16="http://schemas.microsoft.com/office/drawing/2014/main" id="{5AF23679-CBB6-4539-BCB5-4DF4876BA397}"/>
              </a:ext>
            </a:extLst>
          </p:cNvPr>
          <p:cNvSpPr txBox="1"/>
          <p:nvPr/>
        </p:nvSpPr>
        <p:spPr>
          <a:xfrm>
            <a:off x="10619103" y="4942682"/>
            <a:ext cx="333375" cy="326661"/>
          </a:xfrm>
          <a:prstGeom prst="rect">
            <a:avLst/>
          </a:prstGeom>
          <a:solidFill>
            <a:srgbClr val="FFC000"/>
          </a:solidFill>
          <a:ln w="6350">
            <a:noFill/>
            <a:miter lim="800000"/>
          </a:ln>
        </p:spPr>
        <p:txBody>
          <a:bodyPr vert="horz" wrap="square" lIns="0" tIns="0" rIns="0" bIns="0" rtlCol="0">
            <a:noAutofit/>
          </a:bodyPr>
          <a:lstStyle/>
          <a:p>
            <a:pPr algn="ctr">
              <a:spcBef>
                <a:spcPts val="300"/>
              </a:spcBef>
              <a:spcAft>
                <a:spcPts val="300"/>
              </a:spcAft>
              <a:buNone/>
            </a:pPr>
            <a:r>
              <a:rPr lang="ar-EG" sz="1600" b="1" dirty="0">
                <a:solidFill>
                  <a:schemeClr val="bg1"/>
                </a:solidFill>
              </a:rPr>
              <a:t>3.</a:t>
            </a:r>
            <a:endParaRPr lang="en-US" sz="1600" b="1" dirty="0">
              <a:solidFill>
                <a:schemeClr val="bg1"/>
              </a:solidFill>
            </a:endParaRPr>
          </a:p>
        </p:txBody>
      </p:sp>
    </p:spTree>
    <p:extLst>
      <p:ext uri="{BB962C8B-B14F-4D97-AF65-F5344CB8AC3E}">
        <p14:creationId xmlns:p14="http://schemas.microsoft.com/office/powerpoint/2010/main" val="241234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a:solidFill>
                <a:srgbClr val="464646">
                  <a:lumMod val="40000"/>
                  <a:lumOff val="60000"/>
                </a:srgbClr>
              </a:solidFill>
            </a:endParaRPr>
          </a:p>
        </p:txBody>
      </p:sp>
      <p:sp>
        <p:nvSpPr>
          <p:cNvPr id="3" name="TextBox 2">
            <a:extLst>
              <a:ext uri="{FF2B5EF4-FFF2-40B4-BE49-F238E27FC236}">
                <a16:creationId xmlns=""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a:latin typeface="Calibri" panose="020F0502020204030204" pitchFamily="34" charset="0"/>
                <a:cs typeface="+mn-cs"/>
              </a:rPr>
              <a:t>كيف يمكنني معرفة ما إذا اللقاح آمناً؟</a:t>
            </a:r>
          </a:p>
        </p:txBody>
      </p:sp>
      <p:sp>
        <p:nvSpPr>
          <p:cNvPr id="4" name="Rectangle 3">
            <a:extLst>
              <a:ext uri="{FF2B5EF4-FFF2-40B4-BE49-F238E27FC236}">
                <a16:creationId xmlns="" xmlns:a16="http://schemas.microsoft.com/office/drawing/2014/main" id="{FF069143-FE01-453C-934A-DAA4862AED31}"/>
              </a:ext>
            </a:extLst>
          </p:cNvPr>
          <p:cNvSpPr/>
          <p:nvPr/>
        </p:nvSpPr>
        <p:spPr>
          <a:xfrm>
            <a:off x="1665436" y="1405466"/>
            <a:ext cx="7293829" cy="3046988"/>
          </a:xfrm>
          <a:prstGeom prst="rect">
            <a:avLst/>
          </a:prstGeom>
        </p:spPr>
        <p:txBody>
          <a:bodyPr wrap="square">
            <a:spAutoFit/>
          </a:bodyPr>
          <a:lstStyle/>
          <a:p>
            <a:r>
              <a:rPr lang="ar-DZ" sz="2400" dirty="0">
                <a:latin typeface="Arial" panose="020B0604020202020204" pitchFamily="34" charset="0"/>
                <a:cs typeface="Arial" panose="020B0604020202020204" pitchFamily="34" charset="0"/>
              </a:rPr>
              <a:t>بعد ذلك، تقوم </a:t>
            </a:r>
            <a:r>
              <a:rPr lang="ar-DZ" sz="2400" u="sng" dirty="0">
                <a:latin typeface="Arial" panose="020B0604020202020204" pitchFamily="34" charset="0"/>
                <a:cs typeface="Arial" panose="020B0604020202020204" pitchFamily="34" charset="0"/>
                <a:hlinkClick r:id="rId3"/>
              </a:rPr>
              <a:t>اللجنة الاستشارية لممارسات التحصين</a:t>
            </a:r>
            <a:r>
              <a:rPr lang="ar-DZ" sz="2400" dirty="0">
                <a:latin typeface="Arial" panose="020B0604020202020204" pitchFamily="34" charset="0"/>
                <a:cs typeface="Arial" panose="020B0604020202020204" pitchFamily="34" charset="0"/>
              </a:rPr>
              <a:t> التابعة لمراكز السيطرة على الأمراض والوقاية منها (</a:t>
            </a:r>
            <a:r>
              <a:rPr lang="en-US" sz="2400" dirty="0">
                <a:latin typeface="Arial" panose="020B0604020202020204" pitchFamily="34" charset="0"/>
                <a:cs typeface="Arial" panose="020B0604020202020204" pitchFamily="34" charset="0"/>
              </a:rPr>
              <a:t>CDC</a:t>
            </a:r>
            <a:r>
              <a:rPr lang="ar-DZ" sz="2400" dirty="0">
                <a:latin typeface="Arial" panose="020B0604020202020204" pitchFamily="34" charset="0"/>
                <a:cs typeface="Arial" panose="020B0604020202020204" pitchFamily="34" charset="0"/>
              </a:rPr>
              <a:t>) بفحص البيانات لمعرفة ما إذا كان اللقاح فعالاً وآمناً أم لا.  وتقوم اللجنة بتقديم المشورة لإدارة الغذاء والدواء الأمريكية (</a:t>
            </a:r>
            <a:r>
              <a:rPr lang="en-US" sz="2400" dirty="0">
                <a:latin typeface="Arial" panose="020B0604020202020204" pitchFamily="34" charset="0"/>
                <a:cs typeface="Arial" panose="020B0604020202020204" pitchFamily="34" charset="0"/>
              </a:rPr>
              <a:t>FDA</a:t>
            </a:r>
            <a:r>
              <a:rPr lang="ar-DZ" sz="2400" dirty="0">
                <a:latin typeface="Arial" panose="020B0604020202020204" pitchFamily="34" charset="0"/>
                <a:cs typeface="Arial" panose="020B0604020202020204" pitchFamily="34" charset="0"/>
              </a:rPr>
              <a:t>).</a:t>
            </a:r>
          </a:p>
          <a:p>
            <a:endParaRPr lang="es-MX" sz="2400" dirty="0">
              <a:latin typeface="Arial" panose="020B0604020202020204" pitchFamily="34" charset="0"/>
              <a:cs typeface="Arial" panose="020B0604020202020204" pitchFamily="34" charset="0"/>
            </a:endParaRPr>
          </a:p>
          <a:p>
            <a:endParaRPr lang="es-MX" sz="2400" dirty="0">
              <a:latin typeface="Arial" panose="020B0604020202020204" pitchFamily="34" charset="0"/>
              <a:cs typeface="Arial" panose="020B0604020202020204" pitchFamily="34" charset="0"/>
            </a:endParaRPr>
          </a:p>
          <a:p>
            <a:r>
              <a:rPr lang="ar-DZ" sz="2400" dirty="0">
                <a:latin typeface="Arial" panose="020B0604020202020204" pitchFamily="34" charset="0"/>
                <a:cs typeface="Arial" panose="020B0604020202020204" pitchFamily="34" charset="0"/>
              </a:rPr>
              <a:t>تقوم إدارة الغذاء والدواء (</a:t>
            </a:r>
            <a:r>
              <a:rPr lang="en-US" sz="2400" dirty="0">
                <a:latin typeface="Arial" panose="020B0604020202020204" pitchFamily="34" charset="0"/>
                <a:cs typeface="Arial" panose="020B0604020202020204" pitchFamily="34" charset="0"/>
              </a:rPr>
              <a:t>FDA</a:t>
            </a:r>
            <a:r>
              <a:rPr lang="ar-DZ" sz="2400" dirty="0">
                <a:latin typeface="Arial" panose="020B0604020202020204" pitchFamily="34" charset="0"/>
                <a:cs typeface="Arial" panose="020B0604020202020204" pitchFamily="34" charset="0"/>
              </a:rPr>
              <a:t>) بالنظر في البيانات والنصائح المقدمة من اللجنة الاستشارية وتقرر ما إذا كانت ستوافق على اللقاح.</a:t>
            </a:r>
          </a:p>
        </p:txBody>
      </p:sp>
      <p:pic>
        <p:nvPicPr>
          <p:cNvPr id="5" name="Google Shape;432;g79ce8b2f6a_0_51" descr="Check mark">
            <a:extLst>
              <a:ext uri="{FF2B5EF4-FFF2-40B4-BE49-F238E27FC236}">
                <a16:creationId xmlns="" xmlns:a16="http://schemas.microsoft.com/office/drawing/2014/main" id="{4019D10B-40FF-4190-A9E1-C8E61B51E20F}"/>
              </a:ext>
            </a:extLst>
          </p:cNvPr>
          <p:cNvPicPr preferRelativeResize="0"/>
          <p:nvPr/>
        </p:nvPicPr>
        <p:blipFill>
          <a:blip r:embed="rId4">
            <a:alphaModFix/>
          </a:blip>
          <a:stretch>
            <a:fillRect/>
          </a:stretch>
        </p:blipFill>
        <p:spPr>
          <a:xfrm>
            <a:off x="9111664" y="3146121"/>
            <a:ext cx="1669436" cy="1645275"/>
          </a:xfrm>
          <a:prstGeom prst="rect">
            <a:avLst/>
          </a:prstGeom>
          <a:noFill/>
          <a:ln>
            <a:noFill/>
          </a:ln>
        </p:spPr>
      </p:pic>
      <p:pic>
        <p:nvPicPr>
          <p:cNvPr id="6" name="Google Shape;435;g79ce8b2f6a_0_51" descr="Image of a piece of paper and magnifying glass">
            <a:extLst>
              <a:ext uri="{FF2B5EF4-FFF2-40B4-BE49-F238E27FC236}">
                <a16:creationId xmlns="" xmlns:a16="http://schemas.microsoft.com/office/drawing/2014/main" id="{21E26E3A-808A-4848-AB4C-C287AC860286}"/>
              </a:ext>
            </a:extLst>
          </p:cNvPr>
          <p:cNvPicPr preferRelativeResize="0"/>
          <p:nvPr/>
        </p:nvPicPr>
        <p:blipFill>
          <a:blip r:embed="rId5">
            <a:alphaModFix/>
          </a:blip>
          <a:stretch>
            <a:fillRect/>
          </a:stretch>
        </p:blipFill>
        <p:spPr>
          <a:xfrm>
            <a:off x="9112038" y="1349119"/>
            <a:ext cx="1668700" cy="1644602"/>
          </a:xfrm>
          <a:prstGeom prst="rect">
            <a:avLst/>
          </a:prstGeom>
          <a:noFill/>
          <a:ln>
            <a:noFill/>
          </a:ln>
        </p:spPr>
      </p:pic>
      <p:pic>
        <p:nvPicPr>
          <p:cNvPr id="7" name="Google Shape;436;g79ce8b2f6a_0_51" descr="Number 4">
            <a:extLst>
              <a:ext uri="{FF2B5EF4-FFF2-40B4-BE49-F238E27FC236}">
                <a16:creationId xmlns="" xmlns:a16="http://schemas.microsoft.com/office/drawing/2014/main" id="{58E740E8-790C-460C-BF11-2D2C12B9FADB}"/>
              </a:ext>
            </a:extLst>
          </p:cNvPr>
          <p:cNvPicPr preferRelativeResize="0"/>
          <p:nvPr/>
        </p:nvPicPr>
        <p:blipFill>
          <a:blip r:embed="rId6">
            <a:alphaModFix/>
          </a:blip>
          <a:stretch>
            <a:fillRect/>
          </a:stretch>
        </p:blipFill>
        <p:spPr>
          <a:xfrm>
            <a:off x="10318062" y="1350246"/>
            <a:ext cx="615075" cy="560250"/>
          </a:xfrm>
          <a:prstGeom prst="rect">
            <a:avLst/>
          </a:prstGeom>
          <a:noFill/>
          <a:ln>
            <a:noFill/>
          </a:ln>
        </p:spPr>
      </p:pic>
      <p:pic>
        <p:nvPicPr>
          <p:cNvPr id="8" name="Google Shape;437;g79ce8b2f6a_0_51" descr="Number 5">
            <a:extLst>
              <a:ext uri="{FF2B5EF4-FFF2-40B4-BE49-F238E27FC236}">
                <a16:creationId xmlns="" xmlns:a16="http://schemas.microsoft.com/office/drawing/2014/main" id="{74851F8B-B906-49AB-80A4-B2F244CB7AB9}"/>
              </a:ext>
            </a:extLst>
          </p:cNvPr>
          <p:cNvPicPr preferRelativeResize="0"/>
          <p:nvPr/>
        </p:nvPicPr>
        <p:blipFill>
          <a:blip r:embed="rId7">
            <a:alphaModFix/>
          </a:blip>
          <a:stretch>
            <a:fillRect/>
          </a:stretch>
        </p:blipFill>
        <p:spPr>
          <a:xfrm>
            <a:off x="10318062" y="3342327"/>
            <a:ext cx="615075" cy="546593"/>
          </a:xfrm>
          <a:prstGeom prst="rect">
            <a:avLst/>
          </a:prstGeom>
          <a:noFill/>
          <a:ln>
            <a:noFill/>
          </a:ln>
        </p:spPr>
      </p:pic>
      <p:sp>
        <p:nvSpPr>
          <p:cNvPr id="9" name="Google Shape;438;g79ce8b2f6a_0_51" descr="The vaccine is only approved after all of these steps are done and various teams of reviewers are sure that it works and is safe.&#10;">
            <a:extLst>
              <a:ext uri="{FF2B5EF4-FFF2-40B4-BE49-F238E27FC236}">
                <a16:creationId xmlns="" xmlns:a16="http://schemas.microsoft.com/office/drawing/2014/main" id="{BD9CA87B-928F-480A-B9FF-035017D5EF17}"/>
              </a:ext>
            </a:extLst>
          </p:cNvPr>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ar-DZ" sz="2400" dirty="0">
                <a:latin typeface="Arial" panose="020B0604020202020204" pitchFamily="34" charset="0"/>
                <a:cs typeface="Arial" panose="020B0604020202020204" pitchFamily="34" charset="0"/>
              </a:rPr>
              <a:t>تمت الموافقة على اللقاح فقط بعد الانتهاء من </a:t>
            </a:r>
            <a:r>
              <a:rPr lang="ar-DZ" sz="2400" b="1" dirty="0">
                <a:latin typeface="Arial" panose="020B0604020202020204" pitchFamily="34" charset="0"/>
                <a:cs typeface="Arial" panose="020B0604020202020204" pitchFamily="34" charset="0"/>
              </a:rPr>
              <a:t>كل هذه الخطوات</a:t>
            </a:r>
            <a:r>
              <a:rPr lang="ar-DZ" sz="2400" dirty="0">
                <a:latin typeface="Arial" panose="020B0604020202020204" pitchFamily="34" charset="0"/>
                <a:cs typeface="Arial" panose="020B0604020202020204" pitchFamily="34" charset="0"/>
              </a:rPr>
              <a:t>، وتأكد الخبراء من أن اللقاح فعال وآمن.</a:t>
            </a:r>
          </a:p>
        </p:txBody>
      </p:sp>
      <p:sp>
        <p:nvSpPr>
          <p:cNvPr id="10" name="TextBox 9">
            <a:extLst>
              <a:ext uri="{FF2B5EF4-FFF2-40B4-BE49-F238E27FC236}">
                <a16:creationId xmlns="" xmlns:a16="http://schemas.microsoft.com/office/drawing/2014/main" id="{DC18262C-C68D-4111-AAD9-411BA63B70D4}"/>
              </a:ext>
            </a:extLst>
          </p:cNvPr>
          <p:cNvSpPr txBox="1"/>
          <p:nvPr/>
        </p:nvSpPr>
        <p:spPr>
          <a:xfrm>
            <a:off x="10458911" y="1496705"/>
            <a:ext cx="333375" cy="326661"/>
          </a:xfrm>
          <a:prstGeom prst="rect">
            <a:avLst/>
          </a:prstGeom>
          <a:solidFill>
            <a:srgbClr val="FFC000"/>
          </a:solidFill>
          <a:ln w="6350">
            <a:noFill/>
            <a:miter lim="800000"/>
          </a:ln>
        </p:spPr>
        <p:txBody>
          <a:bodyPr vert="horz" wrap="square" lIns="0" tIns="0" rIns="0" bIns="0" rtlCol="0">
            <a:noAutofit/>
          </a:bodyPr>
          <a:lstStyle/>
          <a:p>
            <a:pPr algn="ctr">
              <a:spcBef>
                <a:spcPts val="300"/>
              </a:spcBef>
              <a:spcAft>
                <a:spcPts val="300"/>
              </a:spcAft>
              <a:buNone/>
            </a:pPr>
            <a:r>
              <a:rPr lang="ar-EG" sz="1600" b="1" dirty="0">
                <a:solidFill>
                  <a:schemeClr val="bg1"/>
                </a:solidFill>
              </a:rPr>
              <a:t>4.</a:t>
            </a:r>
            <a:endParaRPr lang="en-US" sz="1600" b="1" dirty="0">
              <a:solidFill>
                <a:schemeClr val="bg1"/>
              </a:solidFill>
            </a:endParaRPr>
          </a:p>
        </p:txBody>
      </p:sp>
      <p:sp>
        <p:nvSpPr>
          <p:cNvPr id="11" name="TextBox 10">
            <a:extLst>
              <a:ext uri="{FF2B5EF4-FFF2-40B4-BE49-F238E27FC236}">
                <a16:creationId xmlns="" xmlns:a16="http://schemas.microsoft.com/office/drawing/2014/main" id="{6DE743E7-3F31-4A5D-B4D2-D26730866FA5}"/>
              </a:ext>
            </a:extLst>
          </p:cNvPr>
          <p:cNvSpPr txBox="1"/>
          <p:nvPr/>
        </p:nvSpPr>
        <p:spPr>
          <a:xfrm>
            <a:off x="10447363" y="3465247"/>
            <a:ext cx="333375" cy="326661"/>
          </a:xfrm>
          <a:prstGeom prst="rect">
            <a:avLst/>
          </a:prstGeom>
          <a:solidFill>
            <a:srgbClr val="FFC000"/>
          </a:solidFill>
          <a:ln w="6350">
            <a:noFill/>
            <a:miter lim="800000"/>
          </a:ln>
        </p:spPr>
        <p:txBody>
          <a:bodyPr vert="horz" wrap="square" lIns="0" tIns="0" rIns="0" bIns="0" rtlCol="0">
            <a:noAutofit/>
          </a:bodyPr>
          <a:lstStyle/>
          <a:p>
            <a:pPr algn="ctr">
              <a:spcBef>
                <a:spcPts val="300"/>
              </a:spcBef>
              <a:spcAft>
                <a:spcPts val="300"/>
              </a:spcAft>
              <a:buNone/>
            </a:pPr>
            <a:r>
              <a:rPr lang="ar-EG" sz="1600" b="1" dirty="0">
                <a:solidFill>
                  <a:schemeClr val="bg1"/>
                </a:solidFill>
              </a:rPr>
              <a:t>5.</a:t>
            </a:r>
            <a:endParaRPr lang="en-US" sz="1600" b="1" dirty="0">
              <a:solidFill>
                <a:schemeClr val="bg1"/>
              </a:solidFill>
            </a:endParaRPr>
          </a:p>
        </p:txBody>
      </p:sp>
    </p:spTree>
    <p:extLst>
      <p:ext uri="{BB962C8B-B14F-4D97-AF65-F5344CB8AC3E}">
        <p14:creationId xmlns:p14="http://schemas.microsoft.com/office/powerpoint/2010/main" val="3270415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ar-DZ" sz="3200">
                <a:latin typeface="Calibri" panose="020F0502020204030204" pitchFamily="34" charset="0"/>
                <a:cs typeface="+mn-cs"/>
              </a:rPr>
              <a:t>كيف تكون اللقاحات آمنة إذا تم انتاجها بهذه السرعة؟</a:t>
            </a:r>
          </a:p>
        </p:txBody>
      </p:sp>
      <p:sp>
        <p:nvSpPr>
          <p:cNvPr id="4" name="Google Shape;445;p81">
            <a:extLst>
              <a:ext uri="{FF2B5EF4-FFF2-40B4-BE49-F238E27FC236}">
                <a16:creationId xmlns="" xmlns:a16="http://schemas.microsoft.com/office/drawing/2014/main" id="{B915B44B-4565-482D-A8F5-8D8269F13D44}"/>
              </a:ext>
            </a:extLst>
          </p:cNvPr>
          <p:cNvSpPr/>
          <p:nvPr/>
        </p:nvSpPr>
        <p:spPr>
          <a:xfrm>
            <a:off x="201900" y="1136942"/>
            <a:ext cx="11227800" cy="830956"/>
          </a:xfrm>
          <a:prstGeom prst="rect">
            <a:avLst/>
          </a:prstGeom>
          <a:noFill/>
          <a:ln>
            <a:noFill/>
          </a:ln>
        </p:spPr>
        <p:txBody>
          <a:bodyPr spcFirstLastPara="1" wrap="square" lIns="91425" tIns="45700" rIns="91425" bIns="45700" anchor="t" anchorCtr="0">
            <a:spAutoFit/>
          </a:bodyPr>
          <a:lstStyle/>
          <a:p>
            <a:r>
              <a:rPr lang="ar-DZ" sz="2400" dirty="0">
                <a:latin typeface="Calibri" panose="020F0502020204030204" pitchFamily="34" charset="0"/>
              </a:rPr>
              <a:t>تم تسريع الجدول الزمني لتطوير اللقاح لكنه لم يتم التضحية بعامل السلامة أبداً.</a:t>
            </a:r>
            <a:r>
              <a:rPr lang="en-US" sz="2400" dirty="0">
                <a:latin typeface="Calibri" panose="020F0502020204030204" pitchFamily="34" charset="0"/>
              </a:rPr>
              <a:t> </a:t>
            </a:r>
            <a:r>
              <a:rPr lang="ar-DZ" sz="2400" dirty="0">
                <a:latin typeface="Calibri" panose="020F0502020204030204" pitchFamily="34" charset="0"/>
              </a:rPr>
              <a:t>فيما يلي توضيحاً لكيفية القيام بذلك:</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ea typeface="Calibri"/>
              <a:cs typeface="Calibri"/>
              <a:sym typeface="Calibri"/>
            </a:endParaRPr>
          </a:p>
        </p:txBody>
      </p:sp>
      <p:pic>
        <p:nvPicPr>
          <p:cNvPr id="6" name="Google Shape;446;p81" descr="Open book">
            <a:extLst>
              <a:ext uri="{FF2B5EF4-FFF2-40B4-BE49-F238E27FC236}">
                <a16:creationId xmlns="" xmlns:a16="http://schemas.microsoft.com/office/drawing/2014/main" id="{72F68530-07AD-4739-BF1C-67D6CCD4D5B2}"/>
              </a:ext>
            </a:extLst>
          </p:cNvPr>
          <p:cNvPicPr preferRelativeResize="0"/>
          <p:nvPr/>
        </p:nvPicPr>
        <p:blipFill>
          <a:blip r:embed="rId3">
            <a:alphaModFix/>
          </a:blip>
          <a:stretch>
            <a:fillRect/>
          </a:stretch>
        </p:blipFill>
        <p:spPr>
          <a:xfrm>
            <a:off x="4360917" y="1802851"/>
            <a:ext cx="1684106" cy="1659302"/>
          </a:xfrm>
          <a:prstGeom prst="rect">
            <a:avLst/>
          </a:prstGeom>
          <a:noFill/>
          <a:ln>
            <a:noFill/>
          </a:ln>
        </p:spPr>
      </p:pic>
      <p:pic>
        <p:nvPicPr>
          <p:cNvPr id="7" name="Google Shape;447;p81" descr="Dollar sign">
            <a:extLst>
              <a:ext uri="{FF2B5EF4-FFF2-40B4-BE49-F238E27FC236}">
                <a16:creationId xmlns="" xmlns:a16="http://schemas.microsoft.com/office/drawing/2014/main" id="{E0815DC7-2DEE-482F-8D2D-8F50CD7E7632}"/>
              </a:ext>
            </a:extLst>
          </p:cNvPr>
          <p:cNvPicPr preferRelativeResize="0"/>
          <p:nvPr/>
        </p:nvPicPr>
        <p:blipFill>
          <a:blip r:embed="rId4">
            <a:alphaModFix/>
          </a:blip>
          <a:stretch>
            <a:fillRect/>
          </a:stretch>
        </p:blipFill>
        <p:spPr>
          <a:xfrm>
            <a:off x="10140027" y="1785408"/>
            <a:ext cx="1684107" cy="1694194"/>
          </a:xfrm>
          <a:prstGeom prst="rect">
            <a:avLst/>
          </a:prstGeom>
          <a:noFill/>
          <a:ln>
            <a:noFill/>
          </a:ln>
        </p:spPr>
      </p:pic>
      <p:pic>
        <p:nvPicPr>
          <p:cNvPr id="8" name="Google Shape;448;p81" descr="Magnifying glass and clipboard">
            <a:extLst>
              <a:ext uri="{FF2B5EF4-FFF2-40B4-BE49-F238E27FC236}">
                <a16:creationId xmlns="" xmlns:a16="http://schemas.microsoft.com/office/drawing/2014/main" id="{A9E55E24-91E5-4ABD-9D81-174CA84A1866}"/>
              </a:ext>
            </a:extLst>
          </p:cNvPr>
          <p:cNvPicPr preferRelativeResize="0"/>
          <p:nvPr/>
        </p:nvPicPr>
        <p:blipFill>
          <a:blip r:embed="rId5">
            <a:alphaModFix/>
          </a:blip>
          <a:stretch>
            <a:fillRect/>
          </a:stretch>
        </p:blipFill>
        <p:spPr>
          <a:xfrm>
            <a:off x="10051402" y="3936613"/>
            <a:ext cx="1684107" cy="1746169"/>
          </a:xfrm>
          <a:prstGeom prst="rect">
            <a:avLst/>
          </a:prstGeom>
          <a:noFill/>
          <a:ln>
            <a:noFill/>
          </a:ln>
        </p:spPr>
      </p:pic>
      <p:pic>
        <p:nvPicPr>
          <p:cNvPr id="9" name="Google Shape;449;p81" descr="Person raising hand">
            <a:extLst>
              <a:ext uri="{FF2B5EF4-FFF2-40B4-BE49-F238E27FC236}">
                <a16:creationId xmlns="" xmlns:a16="http://schemas.microsoft.com/office/drawing/2014/main" id="{D8E1AD28-FF5C-4D09-B41E-F4EB0FD2EE14}"/>
              </a:ext>
            </a:extLst>
          </p:cNvPr>
          <p:cNvPicPr preferRelativeResize="0"/>
          <p:nvPr/>
        </p:nvPicPr>
        <p:blipFill>
          <a:blip r:embed="rId6">
            <a:alphaModFix/>
          </a:blip>
          <a:stretch>
            <a:fillRect/>
          </a:stretch>
        </p:blipFill>
        <p:spPr>
          <a:xfrm>
            <a:off x="4309941" y="3898323"/>
            <a:ext cx="1786059" cy="1822735"/>
          </a:xfrm>
          <a:prstGeom prst="rect">
            <a:avLst/>
          </a:prstGeom>
          <a:noFill/>
          <a:ln>
            <a:noFill/>
          </a:ln>
        </p:spPr>
      </p:pic>
      <p:sp>
        <p:nvSpPr>
          <p:cNvPr id="10" name="Google Shape;450;p81">
            <a:extLst>
              <a:ext uri="{FF2B5EF4-FFF2-40B4-BE49-F238E27FC236}">
                <a16:creationId xmlns="" xmlns:a16="http://schemas.microsoft.com/office/drawing/2014/main" id="{B2347BAD-3F1B-4B0E-90F9-7A18DA64222A}"/>
              </a:ext>
            </a:extLst>
          </p:cNvPr>
          <p:cNvSpPr/>
          <p:nvPr/>
        </p:nvSpPr>
        <p:spPr>
          <a:xfrm>
            <a:off x="262005" y="2120000"/>
            <a:ext cx="4009200" cy="707846"/>
          </a:xfrm>
          <a:prstGeom prst="rect">
            <a:avLst/>
          </a:prstGeom>
          <a:noFill/>
          <a:ln>
            <a:noFill/>
          </a:ln>
        </p:spPr>
        <p:txBody>
          <a:bodyPr spcFirstLastPara="1" wrap="square" lIns="91425" tIns="45700" rIns="91425" bIns="45700" anchor="t" anchorCtr="0">
            <a:spAutoFit/>
          </a:bodyPr>
          <a:lstStyle/>
          <a:p>
            <a:pPr lvl="0"/>
            <a:r>
              <a:rPr lang="ar-DZ" sz="2000" b="1" dirty="0">
                <a:latin typeface="Calibri" panose="020F0502020204030204" pitchFamily="34" charset="0"/>
              </a:rPr>
              <a:t>لدينا بالفعل معلومات مفيدة</a:t>
            </a:r>
            <a:r>
              <a:rPr lang="ar-DZ" sz="2000" dirty="0">
                <a:latin typeface="Calibri" panose="020F0502020204030204" pitchFamily="34" charset="0"/>
              </a:rPr>
              <a:t> حول فيروسات كورونا، لذلك لم نبدأ من الصفر.</a:t>
            </a:r>
            <a:r>
              <a:rPr lang="en-US" sz="2000" dirty="0">
                <a:latin typeface="Calibri" panose="020F0502020204030204" pitchFamily="34" charset="0"/>
              </a:rPr>
              <a:t> </a:t>
            </a:r>
          </a:p>
        </p:txBody>
      </p:sp>
      <p:sp>
        <p:nvSpPr>
          <p:cNvPr id="11" name="Google Shape;451;p81">
            <a:extLst>
              <a:ext uri="{FF2B5EF4-FFF2-40B4-BE49-F238E27FC236}">
                <a16:creationId xmlns="" xmlns:a16="http://schemas.microsoft.com/office/drawing/2014/main" id="{8707CFE5-BEFF-4FFE-845C-1F6AC67BEC95}"/>
              </a:ext>
            </a:extLst>
          </p:cNvPr>
          <p:cNvSpPr/>
          <p:nvPr/>
        </p:nvSpPr>
        <p:spPr>
          <a:xfrm>
            <a:off x="6087192" y="2003888"/>
            <a:ext cx="4009200" cy="1246455"/>
          </a:xfrm>
          <a:prstGeom prst="rect">
            <a:avLst/>
          </a:prstGeom>
          <a:noFill/>
          <a:ln>
            <a:noFill/>
          </a:ln>
        </p:spPr>
        <p:txBody>
          <a:bodyPr spcFirstLastPara="1" wrap="square" lIns="91425" tIns="45700" rIns="91425" bIns="45700" anchor="t" anchorCtr="0">
            <a:spAutoFit/>
          </a:bodyPr>
          <a:lstStyle/>
          <a:p>
            <a:pPr lvl="0">
              <a:spcBef>
                <a:spcPts val="1800"/>
              </a:spcBef>
            </a:pPr>
            <a:r>
              <a:rPr lang="ar-DZ" sz="2000" dirty="0">
                <a:latin typeface="Calibri" panose="020F0502020204030204" pitchFamily="34" charset="0"/>
              </a:rPr>
              <a:t>قامت الولايات المتحدة وحكومات أخرى </a:t>
            </a:r>
            <a:r>
              <a:rPr lang="ar-DZ" sz="2000" b="1" dirty="0">
                <a:latin typeface="Calibri" panose="020F0502020204030204" pitchFamily="34" charset="0"/>
              </a:rPr>
              <a:t>باستثمار الكثير من الأموال</a:t>
            </a:r>
            <a:r>
              <a:rPr lang="ar-DZ" sz="2000" dirty="0">
                <a:latin typeface="Calibri" panose="020F0502020204030204" pitchFamily="34" charset="0"/>
              </a:rPr>
              <a:t> لدعم شركات اللقاحات في عملها.  </a:t>
            </a:r>
          </a:p>
        </p:txBody>
      </p:sp>
      <p:sp>
        <p:nvSpPr>
          <p:cNvPr id="12" name="Google Shape;452;p81">
            <a:extLst>
              <a:ext uri="{FF2B5EF4-FFF2-40B4-BE49-F238E27FC236}">
                <a16:creationId xmlns="" xmlns:a16="http://schemas.microsoft.com/office/drawing/2014/main" id="{51B10418-CF17-4500-AD72-9AB2BC688DA7}"/>
              </a:ext>
            </a:extLst>
          </p:cNvPr>
          <p:cNvSpPr/>
          <p:nvPr/>
        </p:nvSpPr>
        <p:spPr>
          <a:xfrm>
            <a:off x="504105" y="4238938"/>
            <a:ext cx="3767100" cy="1246455"/>
          </a:xfrm>
          <a:prstGeom prst="rect">
            <a:avLst/>
          </a:prstGeom>
          <a:noFill/>
          <a:ln>
            <a:noFill/>
          </a:ln>
        </p:spPr>
        <p:txBody>
          <a:bodyPr spcFirstLastPara="1" wrap="square" lIns="91425" tIns="45700" rIns="91425" bIns="45700" anchor="t" anchorCtr="0">
            <a:spAutoFit/>
          </a:bodyPr>
          <a:lstStyle/>
          <a:p>
            <a:pPr lvl="0">
              <a:spcBef>
                <a:spcPts val="1800"/>
              </a:spcBef>
            </a:pPr>
            <a:r>
              <a:rPr lang="ar-DZ" sz="2000" dirty="0">
                <a:latin typeface="Calibri" panose="020F0502020204030204" pitchFamily="34" charset="0"/>
              </a:rPr>
              <a:t>شارك الكثير من الأشخاص في التجارب السريرية و</a:t>
            </a:r>
            <a:r>
              <a:rPr lang="ar-DZ" sz="2000" b="1" dirty="0">
                <a:latin typeface="Calibri" panose="020F0502020204030204" pitchFamily="34" charset="0"/>
              </a:rPr>
              <a:t>لم نكن بحاجة إلى قضاء الوقت في البحث عن متطوعين.  </a:t>
            </a:r>
          </a:p>
        </p:txBody>
      </p:sp>
      <p:sp>
        <p:nvSpPr>
          <p:cNvPr id="13" name="Google Shape;453;p81">
            <a:extLst>
              <a:ext uri="{FF2B5EF4-FFF2-40B4-BE49-F238E27FC236}">
                <a16:creationId xmlns="" xmlns:a16="http://schemas.microsoft.com/office/drawing/2014/main" id="{E1AA4A4F-FDD9-4D38-A7D2-6CD6FCA40D7A}"/>
              </a:ext>
            </a:extLst>
          </p:cNvPr>
          <p:cNvSpPr/>
          <p:nvPr/>
        </p:nvSpPr>
        <p:spPr>
          <a:xfrm>
            <a:off x="5811422" y="4122836"/>
            <a:ext cx="4236000" cy="1246455"/>
          </a:xfrm>
          <a:prstGeom prst="rect">
            <a:avLst/>
          </a:prstGeom>
          <a:noFill/>
          <a:ln>
            <a:noFill/>
          </a:ln>
        </p:spPr>
        <p:txBody>
          <a:bodyPr spcFirstLastPara="1" wrap="square" lIns="91425" tIns="45700" rIns="91425" bIns="45700" anchor="t" anchorCtr="0">
            <a:spAutoFit/>
          </a:bodyPr>
          <a:lstStyle/>
          <a:p>
            <a:pPr lvl="0">
              <a:spcBef>
                <a:spcPts val="1800"/>
              </a:spcBef>
            </a:pPr>
            <a:r>
              <a:rPr lang="ar-DZ" sz="2000" dirty="0">
                <a:latin typeface="Calibri" panose="020F0502020204030204" pitchFamily="34" charset="0"/>
              </a:rPr>
              <a:t>حدث التصنيع </a:t>
            </a:r>
            <a:r>
              <a:rPr lang="ar-DZ" sz="2000" b="1" dirty="0">
                <a:latin typeface="Calibri" panose="020F0502020204030204" pitchFamily="34" charset="0"/>
              </a:rPr>
              <a:t>في نفس وقت إجراء دراسات السلامة، </a:t>
            </a:r>
            <a:r>
              <a:rPr lang="ar-DZ" sz="2000" dirty="0">
                <a:latin typeface="Calibri" panose="020F0502020204030204" pitchFamily="34" charset="0"/>
              </a:rPr>
              <a:t>لذلك كانت اللقاحات جاهزة للتوزيع بمجرد الموافقة عليها.</a:t>
            </a:r>
          </a:p>
        </p:txBody>
      </p:sp>
    </p:spTree>
    <p:extLst>
      <p:ext uri="{BB962C8B-B14F-4D97-AF65-F5344CB8AC3E}">
        <p14:creationId xmlns:p14="http://schemas.microsoft.com/office/powerpoint/2010/main" val="411926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60BAF94D-FD59-7944-94EC-DF0AA5878A34}"/>
              </a:ext>
            </a:extLst>
          </p:cNvPr>
          <p:cNvSpPr txBox="1"/>
          <p:nvPr/>
        </p:nvSpPr>
        <p:spPr>
          <a:xfrm>
            <a:off x="103239" y="855406"/>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7" name="TextBox 6">
            <a:extLst>
              <a:ext uri="{FF2B5EF4-FFF2-40B4-BE49-F238E27FC236}">
                <a16:creationId xmlns="" xmlns:a16="http://schemas.microsoft.com/office/drawing/2014/main" id="{6F74AF02-DAA3-B04E-ADCF-0F205B148F9C}"/>
              </a:ext>
            </a:extLst>
          </p:cNvPr>
          <p:cNvSpPr txBox="1"/>
          <p:nvPr/>
        </p:nvSpPr>
        <p:spPr>
          <a:xfrm>
            <a:off x="6270152" y="1245832"/>
            <a:ext cx="5058169"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ar-DZ" sz="2100" dirty="0">
                <a:solidFill>
                  <a:schemeClr val="tx1">
                    <a:lumMod val="75000"/>
                    <a:lumOff val="25000"/>
                  </a:schemeClr>
                </a:solidFill>
              </a:rPr>
              <a:t>مثال للخط الزمني للقاح مرض (</a:t>
            </a:r>
            <a:r>
              <a:rPr lang="en-US" sz="2100" dirty="0">
                <a:solidFill>
                  <a:schemeClr val="tx1">
                    <a:lumMod val="75000"/>
                    <a:lumOff val="25000"/>
                  </a:schemeClr>
                </a:solidFill>
              </a:rPr>
              <a:t>COVID-19</a:t>
            </a:r>
            <a:r>
              <a:rPr lang="ar-DZ" sz="2100" dirty="0">
                <a:solidFill>
                  <a:schemeClr val="tx1">
                    <a:lumMod val="75000"/>
                    <a:lumOff val="25000"/>
                  </a:schemeClr>
                </a:solidFill>
              </a:rPr>
              <a:t>):</a:t>
            </a:r>
          </a:p>
        </p:txBody>
      </p:sp>
      <p:grpSp>
        <p:nvGrpSpPr>
          <p:cNvPr id="48" name="Group 47">
            <a:extLst>
              <a:ext uri="{FF2B5EF4-FFF2-40B4-BE49-F238E27FC236}">
                <a16:creationId xmlns="" xmlns:a16="http://schemas.microsoft.com/office/drawing/2014/main" id="{EB4D10BC-2A3A-0C42-944A-2232DC4EA081}"/>
              </a:ext>
            </a:extLst>
          </p:cNvPr>
          <p:cNvGrpSpPr/>
          <p:nvPr/>
        </p:nvGrpSpPr>
        <p:grpSpPr>
          <a:xfrm>
            <a:off x="0" y="4134670"/>
            <a:ext cx="12214302" cy="2432542"/>
            <a:chOff x="-866561" y="5849146"/>
            <a:chExt cx="12214302" cy="2432542"/>
          </a:xfrm>
        </p:grpSpPr>
        <p:grpSp>
          <p:nvGrpSpPr>
            <p:cNvPr id="47" name="Group 46">
              <a:extLst>
                <a:ext uri="{FF2B5EF4-FFF2-40B4-BE49-F238E27FC236}">
                  <a16:creationId xmlns="" xmlns:a16="http://schemas.microsoft.com/office/drawing/2014/main" id="{4403BA8D-F491-DA4D-BB3D-D23E0C0EAD82}"/>
                </a:ext>
              </a:extLst>
            </p:cNvPr>
            <p:cNvGrpSpPr/>
            <p:nvPr/>
          </p:nvGrpSpPr>
          <p:grpSpPr>
            <a:xfrm>
              <a:off x="-866561" y="5849146"/>
              <a:ext cx="12214302" cy="2432542"/>
              <a:chOff x="-866561" y="5849146"/>
              <a:chExt cx="12214302" cy="2432542"/>
            </a:xfrm>
          </p:grpSpPr>
          <p:grpSp>
            <p:nvGrpSpPr>
              <p:cNvPr id="46" name="Group 45">
                <a:extLst>
                  <a:ext uri="{FF2B5EF4-FFF2-40B4-BE49-F238E27FC236}">
                    <a16:creationId xmlns="" xmlns:a16="http://schemas.microsoft.com/office/drawing/2014/main" id="{6EC7BA70-BF36-814E-8E0D-B5A5048B368B}"/>
                  </a:ext>
                </a:extLst>
              </p:cNvPr>
              <p:cNvGrpSpPr/>
              <p:nvPr/>
            </p:nvGrpSpPr>
            <p:grpSpPr>
              <a:xfrm>
                <a:off x="-866561" y="5849146"/>
                <a:ext cx="12214302" cy="2432542"/>
                <a:chOff x="-866561" y="5849146"/>
                <a:chExt cx="12214302" cy="2432542"/>
              </a:xfrm>
            </p:grpSpPr>
            <p:grpSp>
              <p:nvGrpSpPr>
                <p:cNvPr id="45" name="Group 44">
                  <a:extLst>
                    <a:ext uri="{FF2B5EF4-FFF2-40B4-BE49-F238E27FC236}">
                      <a16:creationId xmlns="" xmlns:a16="http://schemas.microsoft.com/office/drawing/2014/main" id="{C6C69A35-83EB-724B-AF8C-32AAF58F95DA}"/>
                    </a:ext>
                  </a:extLst>
                </p:cNvPr>
                <p:cNvGrpSpPr/>
                <p:nvPr/>
              </p:nvGrpSpPr>
              <p:grpSpPr>
                <a:xfrm>
                  <a:off x="-866561" y="5849146"/>
                  <a:ext cx="12214302" cy="2432542"/>
                  <a:chOff x="-866561" y="5849146"/>
                  <a:chExt cx="12214302" cy="2432542"/>
                </a:xfrm>
              </p:grpSpPr>
              <p:grpSp>
                <p:nvGrpSpPr>
                  <p:cNvPr id="44" name="Group 43">
                    <a:extLst>
                      <a:ext uri="{FF2B5EF4-FFF2-40B4-BE49-F238E27FC236}">
                        <a16:creationId xmlns="" xmlns:a16="http://schemas.microsoft.com/office/drawing/2014/main" id="{5AC05D1E-D7EF-044F-8BCD-452574D22608}"/>
                      </a:ext>
                    </a:extLst>
                  </p:cNvPr>
                  <p:cNvGrpSpPr/>
                  <p:nvPr/>
                </p:nvGrpSpPr>
                <p:grpSpPr>
                  <a:xfrm>
                    <a:off x="-866561" y="5849146"/>
                    <a:ext cx="12214302" cy="2432542"/>
                    <a:chOff x="-866561" y="5849146"/>
                    <a:chExt cx="12214302" cy="2432542"/>
                  </a:xfrm>
                </p:grpSpPr>
                <p:grpSp>
                  <p:nvGrpSpPr>
                    <p:cNvPr id="43" name="Group 42">
                      <a:extLst>
                        <a:ext uri="{FF2B5EF4-FFF2-40B4-BE49-F238E27FC236}">
                          <a16:creationId xmlns="" xmlns:a16="http://schemas.microsoft.com/office/drawing/2014/main" id="{1649C306-B5BB-ED4A-9CBE-D91978ADCF21}"/>
                        </a:ext>
                      </a:extLst>
                    </p:cNvPr>
                    <p:cNvGrpSpPr/>
                    <p:nvPr/>
                  </p:nvGrpSpPr>
                  <p:grpSpPr>
                    <a:xfrm>
                      <a:off x="-866561" y="5849146"/>
                      <a:ext cx="12214302" cy="2432542"/>
                      <a:chOff x="-866561" y="5849146"/>
                      <a:chExt cx="12214302" cy="2432542"/>
                    </a:xfrm>
                  </p:grpSpPr>
                  <p:pic>
                    <p:nvPicPr>
                      <p:cNvPr id="42" name="Picture 41"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 xmlns:a16="http://schemas.microsoft.com/office/drawing/2014/main" id="{87BED3AE-E8FC-A04C-90CD-8706294960FD}"/>
                          </a:ext>
                        </a:extLst>
                      </p:cNvPr>
                      <p:cNvPicPr>
                        <a:picLocks noChangeAspect="1"/>
                      </p:cNvPicPr>
                      <p:nvPr/>
                    </p:nvPicPr>
                    <p:blipFill rotWithShape="1">
                      <a:blip r:embed="rId3"/>
                      <a:srcRect t="64595"/>
                      <a:stretch/>
                    </p:blipFill>
                    <p:spPr>
                      <a:xfrm flipH="1">
                        <a:off x="-866561" y="5849146"/>
                        <a:ext cx="12214302" cy="2432542"/>
                      </a:xfrm>
                      <a:prstGeom prst="rect">
                        <a:avLst/>
                      </a:prstGeom>
                    </p:spPr>
                  </p:pic>
                  <p:sp>
                    <p:nvSpPr>
                      <p:cNvPr id="13" name="TextBox 12">
                        <a:extLst>
                          <a:ext uri="{FF2B5EF4-FFF2-40B4-BE49-F238E27FC236}">
                            <a16:creationId xmlns="" xmlns:a16="http://schemas.microsoft.com/office/drawing/2014/main" id="{995A6728-F064-9648-A466-6301852DDE84}"/>
                          </a:ext>
                        </a:extLst>
                      </p:cNvPr>
                      <p:cNvSpPr txBox="1"/>
                      <p:nvPr/>
                    </p:nvSpPr>
                    <p:spPr>
                      <a:xfrm>
                        <a:off x="9575964" y="7183150"/>
                        <a:ext cx="736366" cy="330243"/>
                      </a:xfrm>
                      <a:prstGeom prst="rect">
                        <a:avLst/>
                      </a:prstGeom>
                      <a:solidFill>
                        <a:srgbClr val="063F66"/>
                      </a:solidFill>
                      <a:ln w="6350">
                        <a:noFill/>
                        <a:miter lim="800000"/>
                      </a:ln>
                    </p:spPr>
                    <p:txBody>
                      <a:bodyPr vert="horz" wrap="square" lIns="0" tIns="0" rIns="0" bIns="0" rtlCol="0" anchor="ctr">
                        <a:noAutofit/>
                      </a:bodyPr>
                      <a:lstStyle/>
                      <a:p>
                        <a:pPr>
                          <a:spcBef>
                            <a:spcPts val="300"/>
                          </a:spcBef>
                          <a:spcAft>
                            <a:spcPts val="300"/>
                          </a:spcAft>
                        </a:pPr>
                        <a:r>
                          <a:rPr lang="ar-DZ" sz="1200" dirty="0">
                            <a:solidFill>
                              <a:schemeClr val="bg1"/>
                            </a:solidFill>
                          </a:rPr>
                          <a:t>البحث</a:t>
                        </a:r>
                      </a:p>
                    </p:txBody>
                  </p:sp>
                </p:grpSp>
                <p:sp>
                  <p:nvSpPr>
                    <p:cNvPr id="14" name="TextBox 13">
                      <a:extLst>
                        <a:ext uri="{FF2B5EF4-FFF2-40B4-BE49-F238E27FC236}">
                          <a16:creationId xmlns="" xmlns:a16="http://schemas.microsoft.com/office/drawing/2014/main" id="{D68ED3F0-CDC3-5C44-8DD7-BE30EB1557D0}"/>
                        </a:ext>
                      </a:extLst>
                    </p:cNvPr>
                    <p:cNvSpPr txBox="1"/>
                    <p:nvPr/>
                  </p:nvSpPr>
                  <p:spPr>
                    <a:xfrm>
                      <a:off x="7235660" y="7201812"/>
                      <a:ext cx="1536192" cy="330242"/>
                    </a:xfrm>
                    <a:prstGeom prst="rect">
                      <a:avLst/>
                    </a:prstGeom>
                    <a:solidFill>
                      <a:srgbClr val="063F66"/>
                    </a:solidFill>
                    <a:ln w="6350">
                      <a:noFill/>
                      <a:miter lim="800000"/>
                    </a:ln>
                  </p:spPr>
                  <p:txBody>
                    <a:bodyPr vert="horz" wrap="square" lIns="0" tIns="0" rIns="0" bIns="0" rtlCol="0" anchor="ctr">
                      <a:noAutofit/>
                    </a:bodyPr>
                    <a:lstStyle/>
                    <a:p>
                      <a:pPr>
                        <a:spcBef>
                          <a:spcPts val="300"/>
                        </a:spcBef>
                        <a:spcAft>
                          <a:spcPts val="300"/>
                        </a:spcAft>
                      </a:pPr>
                      <a:r>
                        <a:rPr lang="ar-DZ" sz="1200" dirty="0">
                          <a:solidFill>
                            <a:schemeClr val="bg1"/>
                          </a:solidFill>
                        </a:rPr>
                        <a:t>التطوير الأولي</a:t>
                      </a:r>
                    </a:p>
                  </p:txBody>
                </p:sp>
              </p:grpSp>
              <p:sp>
                <p:nvSpPr>
                  <p:cNvPr id="33" name="TextBox 32">
                    <a:extLst>
                      <a:ext uri="{FF2B5EF4-FFF2-40B4-BE49-F238E27FC236}">
                        <a16:creationId xmlns="" xmlns:a16="http://schemas.microsoft.com/office/drawing/2014/main" id="{9128ABC2-737F-7B4D-A49A-1E7B26ADA83F}"/>
                      </a:ext>
                    </a:extLst>
                  </p:cNvPr>
                  <p:cNvSpPr txBox="1"/>
                  <p:nvPr/>
                </p:nvSpPr>
                <p:spPr>
                  <a:xfrm>
                    <a:off x="5592071" y="7182342"/>
                    <a:ext cx="836262" cy="330242"/>
                  </a:xfrm>
                  <a:prstGeom prst="rect">
                    <a:avLst/>
                  </a:prstGeom>
                  <a:solidFill>
                    <a:srgbClr val="F49933"/>
                  </a:solidFill>
                  <a:ln w="6350">
                    <a:noFill/>
                    <a:miter lim="800000"/>
                  </a:ln>
                </p:spPr>
                <p:txBody>
                  <a:bodyPr vert="horz" wrap="square" lIns="0" tIns="0" rIns="0" bIns="0" rtlCol="0" anchor="ctr">
                    <a:noAutofit/>
                  </a:bodyPr>
                  <a:lstStyle/>
                  <a:p>
                    <a:pPr>
                      <a:spcBef>
                        <a:spcPts val="300"/>
                      </a:spcBef>
                      <a:spcAft>
                        <a:spcPts val="300"/>
                      </a:spcAft>
                    </a:pPr>
                    <a:r>
                      <a:rPr lang="ar-DZ" sz="1200" dirty="0">
                        <a:solidFill>
                          <a:schemeClr val="bg1"/>
                        </a:solidFill>
                      </a:rPr>
                      <a:t>الاختبار</a:t>
                    </a:r>
                  </a:p>
                </p:txBody>
              </p:sp>
            </p:grpSp>
            <p:sp>
              <p:nvSpPr>
                <p:cNvPr id="34" name="TextBox 33">
                  <a:extLst>
                    <a:ext uri="{FF2B5EF4-FFF2-40B4-BE49-F238E27FC236}">
                      <a16:creationId xmlns="" xmlns:a16="http://schemas.microsoft.com/office/drawing/2014/main" id="{035759D6-2200-6347-81F4-0AEA473F1E40}"/>
                    </a:ext>
                  </a:extLst>
                </p:cNvPr>
                <p:cNvSpPr txBox="1"/>
                <p:nvPr/>
              </p:nvSpPr>
              <p:spPr>
                <a:xfrm>
                  <a:off x="3911160" y="7198700"/>
                  <a:ext cx="914400" cy="330242"/>
                </a:xfrm>
                <a:prstGeom prst="rect">
                  <a:avLst/>
                </a:prstGeom>
                <a:solidFill>
                  <a:srgbClr val="289D62"/>
                </a:solidFill>
                <a:ln w="6350">
                  <a:noFill/>
                  <a:miter lim="800000"/>
                </a:ln>
              </p:spPr>
              <p:txBody>
                <a:bodyPr vert="horz" wrap="square" lIns="0" tIns="0" rIns="0" bIns="0" rtlCol="0" anchor="ctr">
                  <a:noAutofit/>
                </a:bodyPr>
                <a:lstStyle/>
                <a:p>
                  <a:pPr>
                    <a:spcBef>
                      <a:spcPts val="300"/>
                    </a:spcBef>
                    <a:spcAft>
                      <a:spcPts val="300"/>
                    </a:spcAft>
                  </a:pPr>
                  <a:r>
                    <a:rPr lang="ar-DZ" sz="1200" dirty="0">
                      <a:solidFill>
                        <a:schemeClr val="bg1"/>
                      </a:solidFill>
                    </a:rPr>
                    <a:t>الاعتماد</a:t>
                  </a:r>
                </a:p>
              </p:txBody>
            </p:sp>
          </p:grpSp>
          <p:sp>
            <p:nvSpPr>
              <p:cNvPr id="25" name="TextBox 24">
                <a:extLst>
                  <a:ext uri="{FF2B5EF4-FFF2-40B4-BE49-F238E27FC236}">
                    <a16:creationId xmlns="" xmlns:a16="http://schemas.microsoft.com/office/drawing/2014/main" id="{F92C3A54-A0E5-CD4C-BAD2-91DD08F27F18}"/>
                  </a:ext>
                </a:extLst>
              </p:cNvPr>
              <p:cNvSpPr txBox="1"/>
              <p:nvPr/>
            </p:nvSpPr>
            <p:spPr>
              <a:xfrm>
                <a:off x="1798945" y="7191318"/>
                <a:ext cx="1280160" cy="365760"/>
              </a:xfrm>
              <a:prstGeom prst="rect">
                <a:avLst/>
              </a:prstGeom>
              <a:solidFill>
                <a:srgbClr val="063F66"/>
              </a:solidFill>
              <a:ln w="6350">
                <a:noFill/>
                <a:miter lim="800000"/>
              </a:ln>
            </p:spPr>
            <p:txBody>
              <a:bodyPr vert="horz" wrap="square" lIns="0" tIns="0" rIns="0" bIns="0" rtlCol="0" anchor="ctr">
                <a:noAutofit/>
              </a:bodyPr>
              <a:lstStyle/>
              <a:p>
                <a:pPr>
                  <a:spcBef>
                    <a:spcPts val="300"/>
                  </a:spcBef>
                  <a:spcAft>
                    <a:spcPts val="300"/>
                  </a:spcAft>
                </a:pPr>
                <a:r>
                  <a:rPr lang="ar-DZ" sz="1200" dirty="0">
                    <a:solidFill>
                      <a:schemeClr val="bg1"/>
                    </a:solidFill>
                  </a:rPr>
                  <a:t>التصنيع والتطوير</a:t>
                </a:r>
              </a:p>
            </p:txBody>
          </p:sp>
        </p:grpSp>
        <p:sp>
          <p:nvSpPr>
            <p:cNvPr id="26" name="TextBox 25">
              <a:extLst>
                <a:ext uri="{FF2B5EF4-FFF2-40B4-BE49-F238E27FC236}">
                  <a16:creationId xmlns="" xmlns:a16="http://schemas.microsoft.com/office/drawing/2014/main" id="{359A6668-5235-7A42-BCCD-6DA5AC38C40B}"/>
                </a:ext>
              </a:extLst>
            </p:cNvPr>
            <p:cNvSpPr txBox="1"/>
            <p:nvPr/>
          </p:nvSpPr>
          <p:spPr>
            <a:xfrm>
              <a:off x="130856" y="7182867"/>
              <a:ext cx="836262" cy="330242"/>
            </a:xfrm>
            <a:prstGeom prst="rect">
              <a:avLst/>
            </a:prstGeom>
            <a:solidFill>
              <a:srgbClr val="063F66"/>
            </a:solidFill>
            <a:ln w="6350">
              <a:noFill/>
              <a:miter lim="800000"/>
            </a:ln>
          </p:spPr>
          <p:txBody>
            <a:bodyPr vert="horz" wrap="square" lIns="0" tIns="0" rIns="0" bIns="0" rtlCol="0" anchor="ctr">
              <a:noAutofit/>
            </a:bodyPr>
            <a:lstStyle/>
            <a:p>
              <a:pPr>
                <a:spcBef>
                  <a:spcPts val="300"/>
                </a:spcBef>
                <a:spcAft>
                  <a:spcPts val="300"/>
                </a:spcAft>
              </a:pPr>
              <a:r>
                <a:rPr lang="ar-DZ" sz="1200" dirty="0">
                  <a:solidFill>
                    <a:schemeClr val="bg1"/>
                  </a:solidFill>
                </a:rPr>
                <a:t>التسليم</a:t>
              </a:r>
            </a:p>
          </p:txBody>
        </p:sp>
      </p:grpSp>
      <p:sp>
        <p:nvSpPr>
          <p:cNvPr id="9" name="TextBox 8">
            <a:extLst>
              <a:ext uri="{FF2B5EF4-FFF2-40B4-BE49-F238E27FC236}">
                <a16:creationId xmlns="" xmlns:a16="http://schemas.microsoft.com/office/drawing/2014/main" id="{0F7B99C6-E371-B541-BD9B-1B013FC2C670}"/>
              </a:ext>
            </a:extLst>
          </p:cNvPr>
          <p:cNvSpPr txBox="1"/>
          <p:nvPr/>
        </p:nvSpPr>
        <p:spPr>
          <a:xfrm>
            <a:off x="6180847" y="4222965"/>
            <a:ext cx="5058169"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ar-DZ" sz="2100" dirty="0">
                <a:solidFill>
                  <a:schemeClr val="tx1">
                    <a:lumMod val="75000"/>
                    <a:lumOff val="25000"/>
                  </a:schemeClr>
                </a:solidFill>
              </a:rPr>
              <a:t>الجدول الزمني التقليدي:</a:t>
            </a:r>
          </a:p>
        </p:txBody>
      </p:sp>
      <p:grpSp>
        <p:nvGrpSpPr>
          <p:cNvPr id="31" name="Group 30">
            <a:extLst>
              <a:ext uri="{FF2B5EF4-FFF2-40B4-BE49-F238E27FC236}">
                <a16:creationId xmlns="" xmlns:a16="http://schemas.microsoft.com/office/drawing/2014/main" id="{6F3552AE-9A51-834E-97B0-BBBF0FFE7746}"/>
              </a:ext>
            </a:extLst>
          </p:cNvPr>
          <p:cNvGrpSpPr/>
          <p:nvPr/>
        </p:nvGrpSpPr>
        <p:grpSpPr>
          <a:xfrm>
            <a:off x="0" y="1556984"/>
            <a:ext cx="12214302" cy="2196250"/>
            <a:chOff x="-1788002" y="3855374"/>
            <a:chExt cx="12214302" cy="2196250"/>
          </a:xfrm>
        </p:grpSpPr>
        <p:grpSp>
          <p:nvGrpSpPr>
            <p:cNvPr id="27" name="Group 26">
              <a:extLst>
                <a:ext uri="{FF2B5EF4-FFF2-40B4-BE49-F238E27FC236}">
                  <a16:creationId xmlns="" xmlns:a16="http://schemas.microsoft.com/office/drawing/2014/main" id="{B6AD21AE-4C7F-124F-AB06-2E346563C09C}"/>
                </a:ext>
              </a:extLst>
            </p:cNvPr>
            <p:cNvGrpSpPr/>
            <p:nvPr/>
          </p:nvGrpSpPr>
          <p:grpSpPr>
            <a:xfrm>
              <a:off x="-1788002" y="3855374"/>
              <a:ext cx="12214302" cy="2196250"/>
              <a:chOff x="-1788002" y="3833034"/>
              <a:chExt cx="12214302" cy="2196250"/>
            </a:xfrm>
          </p:grpSpPr>
          <p:grpSp>
            <p:nvGrpSpPr>
              <p:cNvPr id="6" name="Group 5">
                <a:extLst>
                  <a:ext uri="{FF2B5EF4-FFF2-40B4-BE49-F238E27FC236}">
                    <a16:creationId xmlns="" xmlns:a16="http://schemas.microsoft.com/office/drawing/2014/main" id="{382EA921-2A0F-764C-A143-A52D0F49E56A}"/>
                  </a:ext>
                </a:extLst>
              </p:cNvPr>
              <p:cNvGrpSpPr/>
              <p:nvPr/>
            </p:nvGrpSpPr>
            <p:grpSpPr>
              <a:xfrm>
                <a:off x="-1788002" y="3833034"/>
                <a:ext cx="12214302" cy="2196250"/>
                <a:chOff x="-1788002" y="3833034"/>
                <a:chExt cx="12214302" cy="2196250"/>
              </a:xfrm>
            </p:grpSpPr>
            <p:grpSp>
              <p:nvGrpSpPr>
                <p:cNvPr id="5" name="Group 4">
                  <a:extLst>
                    <a:ext uri="{FF2B5EF4-FFF2-40B4-BE49-F238E27FC236}">
                      <a16:creationId xmlns="" xmlns:a16="http://schemas.microsoft.com/office/drawing/2014/main" id="{868919B7-D457-7447-915E-22160C0EA525}"/>
                    </a:ext>
                  </a:extLst>
                </p:cNvPr>
                <p:cNvGrpSpPr/>
                <p:nvPr/>
              </p:nvGrpSpPr>
              <p:grpSpPr>
                <a:xfrm>
                  <a:off x="-1788002" y="3833034"/>
                  <a:ext cx="12214302" cy="2196250"/>
                  <a:chOff x="-1788002" y="3833034"/>
                  <a:chExt cx="12214302" cy="2196250"/>
                </a:xfrm>
              </p:grpSpPr>
              <p:grpSp>
                <p:nvGrpSpPr>
                  <p:cNvPr id="4" name="Group 3">
                    <a:extLst>
                      <a:ext uri="{FF2B5EF4-FFF2-40B4-BE49-F238E27FC236}">
                        <a16:creationId xmlns="" xmlns:a16="http://schemas.microsoft.com/office/drawing/2014/main" id="{C41ACF4F-3B89-B24A-8B68-BFD07588355F}"/>
                      </a:ext>
                    </a:extLst>
                  </p:cNvPr>
                  <p:cNvGrpSpPr/>
                  <p:nvPr/>
                </p:nvGrpSpPr>
                <p:grpSpPr>
                  <a:xfrm>
                    <a:off x="-1788002" y="3833034"/>
                    <a:ext cx="12214302" cy="2196250"/>
                    <a:chOff x="-1150982" y="3815867"/>
                    <a:chExt cx="12214302" cy="2196250"/>
                  </a:xfrm>
                </p:grpSpPr>
                <p:grpSp>
                  <p:nvGrpSpPr>
                    <p:cNvPr id="3" name="Group 2">
                      <a:extLst>
                        <a:ext uri="{FF2B5EF4-FFF2-40B4-BE49-F238E27FC236}">
                          <a16:creationId xmlns="" xmlns:a16="http://schemas.microsoft.com/office/drawing/2014/main" id="{40E3C5E5-917B-D744-B022-E283479E9EC6}"/>
                        </a:ext>
                      </a:extLst>
                    </p:cNvPr>
                    <p:cNvGrpSpPr/>
                    <p:nvPr/>
                  </p:nvGrpSpPr>
                  <p:grpSpPr>
                    <a:xfrm>
                      <a:off x="-1150982" y="3815867"/>
                      <a:ext cx="12214302" cy="2196250"/>
                      <a:chOff x="-1102406" y="3796563"/>
                      <a:chExt cx="12214302" cy="2196250"/>
                    </a:xfrm>
                  </p:grpSpPr>
                  <p:pic>
                    <p:nvPicPr>
                      <p:cNvPr id="40" name="Picture 39"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 xmlns:a16="http://schemas.microsoft.com/office/drawing/2014/main" id="{E3D79C7F-8E43-9649-8488-952430044B19}"/>
                          </a:ext>
                        </a:extLst>
                      </p:cNvPr>
                      <p:cNvPicPr>
                        <a:picLocks noChangeAspect="1"/>
                      </p:cNvPicPr>
                      <p:nvPr/>
                    </p:nvPicPr>
                    <p:blipFill rotWithShape="1">
                      <a:blip r:embed="rId3"/>
                      <a:srcRect t="12182" b="55852"/>
                      <a:stretch/>
                    </p:blipFill>
                    <p:spPr>
                      <a:xfrm flipH="1">
                        <a:off x="-1102406" y="3796563"/>
                        <a:ext cx="12214302" cy="2196250"/>
                      </a:xfrm>
                      <a:prstGeom prst="rect">
                        <a:avLst/>
                      </a:prstGeom>
                    </p:spPr>
                  </p:pic>
                  <p:sp>
                    <p:nvSpPr>
                      <p:cNvPr id="19" name="TextBox 18">
                        <a:extLst>
                          <a:ext uri="{FF2B5EF4-FFF2-40B4-BE49-F238E27FC236}">
                            <a16:creationId xmlns="" xmlns:a16="http://schemas.microsoft.com/office/drawing/2014/main" id="{09974682-390D-414F-B59F-6003C9ABDE16}"/>
                          </a:ext>
                        </a:extLst>
                      </p:cNvPr>
                      <p:cNvSpPr txBox="1"/>
                      <p:nvPr/>
                    </p:nvSpPr>
                    <p:spPr>
                      <a:xfrm>
                        <a:off x="9302477" y="4760842"/>
                        <a:ext cx="736366" cy="330243"/>
                      </a:xfrm>
                      <a:prstGeom prst="rect">
                        <a:avLst/>
                      </a:prstGeom>
                      <a:solidFill>
                        <a:srgbClr val="063F66"/>
                      </a:solidFill>
                      <a:ln w="6350">
                        <a:noFill/>
                        <a:miter lim="800000"/>
                      </a:ln>
                    </p:spPr>
                    <p:txBody>
                      <a:bodyPr vert="horz" wrap="square" lIns="0" tIns="0" rIns="0" bIns="0" rtlCol="0" anchor="ctr">
                        <a:noAutofit/>
                      </a:bodyPr>
                      <a:lstStyle/>
                      <a:p>
                        <a:pPr>
                          <a:spcBef>
                            <a:spcPts val="300"/>
                          </a:spcBef>
                          <a:spcAft>
                            <a:spcPts val="300"/>
                          </a:spcAft>
                        </a:pPr>
                        <a:r>
                          <a:rPr lang="ar-AE" sz="1400" dirty="0">
                            <a:solidFill>
                              <a:schemeClr val="bg1"/>
                            </a:solidFill>
                          </a:rPr>
                          <a:t>ابحاث</a:t>
                        </a:r>
                        <a:endParaRPr lang="ar-DZ" sz="1400" dirty="0">
                          <a:solidFill>
                            <a:schemeClr val="bg1"/>
                          </a:solidFill>
                        </a:endParaRPr>
                      </a:p>
                    </p:txBody>
                  </p:sp>
                </p:grpSp>
                <p:sp>
                  <p:nvSpPr>
                    <p:cNvPr id="23" name="TextBox 22">
                      <a:extLst>
                        <a:ext uri="{FF2B5EF4-FFF2-40B4-BE49-F238E27FC236}">
                          <a16:creationId xmlns="" xmlns:a16="http://schemas.microsoft.com/office/drawing/2014/main" id="{2F2F5234-B865-074D-B9A6-DA24B63F5B07}"/>
                        </a:ext>
                      </a:extLst>
                    </p:cNvPr>
                    <p:cNvSpPr txBox="1"/>
                    <p:nvPr/>
                  </p:nvSpPr>
                  <p:spPr>
                    <a:xfrm>
                      <a:off x="6885991" y="4780850"/>
                      <a:ext cx="1645920" cy="350518"/>
                    </a:xfrm>
                    <a:prstGeom prst="rect">
                      <a:avLst/>
                    </a:prstGeom>
                    <a:solidFill>
                      <a:srgbClr val="063F66"/>
                    </a:solidFill>
                    <a:ln w="6350">
                      <a:noFill/>
                      <a:miter lim="800000"/>
                    </a:ln>
                  </p:spPr>
                  <p:txBody>
                    <a:bodyPr vert="horz" wrap="square" lIns="0" tIns="0" rIns="0" bIns="0" rtlCol="0" anchor="ctr">
                      <a:noAutofit/>
                    </a:bodyPr>
                    <a:lstStyle/>
                    <a:p>
                      <a:pPr>
                        <a:spcBef>
                          <a:spcPts val="300"/>
                        </a:spcBef>
                        <a:spcAft>
                          <a:spcPts val="300"/>
                        </a:spcAft>
                      </a:pPr>
                      <a:r>
                        <a:rPr lang="ar-DZ" sz="1200" dirty="0">
                          <a:solidFill>
                            <a:schemeClr val="bg1"/>
                          </a:solidFill>
                        </a:rPr>
                        <a:t>التطوير الأولي</a:t>
                      </a:r>
                    </a:p>
                  </p:txBody>
                </p:sp>
              </p:grpSp>
              <p:sp>
                <p:nvSpPr>
                  <p:cNvPr id="32" name="TextBox 31">
                    <a:extLst>
                      <a:ext uri="{FF2B5EF4-FFF2-40B4-BE49-F238E27FC236}">
                        <a16:creationId xmlns="" xmlns:a16="http://schemas.microsoft.com/office/drawing/2014/main" id="{3DE0BD91-D993-D64E-BFE9-D1A6975D19BE}"/>
                      </a:ext>
                    </a:extLst>
                  </p:cNvPr>
                  <p:cNvSpPr txBox="1"/>
                  <p:nvPr/>
                </p:nvSpPr>
                <p:spPr>
                  <a:xfrm>
                    <a:off x="4674637" y="4789494"/>
                    <a:ext cx="836262" cy="330242"/>
                  </a:xfrm>
                  <a:prstGeom prst="rect">
                    <a:avLst/>
                  </a:prstGeom>
                  <a:solidFill>
                    <a:srgbClr val="F49933"/>
                  </a:solidFill>
                  <a:ln w="6350">
                    <a:noFill/>
                    <a:miter lim="800000"/>
                  </a:ln>
                </p:spPr>
                <p:txBody>
                  <a:bodyPr vert="horz" wrap="square" lIns="0" tIns="0" rIns="0" bIns="0" rtlCol="0" anchor="ctr">
                    <a:noAutofit/>
                  </a:bodyPr>
                  <a:lstStyle/>
                  <a:p>
                    <a:pPr>
                      <a:spcBef>
                        <a:spcPts val="300"/>
                      </a:spcBef>
                      <a:spcAft>
                        <a:spcPts val="300"/>
                      </a:spcAft>
                    </a:pPr>
                    <a:r>
                      <a:rPr lang="ar-DZ" sz="1200" dirty="0">
                        <a:solidFill>
                          <a:schemeClr val="bg1"/>
                        </a:solidFill>
                      </a:rPr>
                      <a:t>الاختبار</a:t>
                    </a:r>
                  </a:p>
                </p:txBody>
              </p:sp>
            </p:grpSp>
            <p:sp>
              <p:nvSpPr>
                <p:cNvPr id="35" name="TextBox 34">
                  <a:extLst>
                    <a:ext uri="{FF2B5EF4-FFF2-40B4-BE49-F238E27FC236}">
                      <a16:creationId xmlns="" xmlns:a16="http://schemas.microsoft.com/office/drawing/2014/main" id="{5AB7137E-10A6-9747-95BD-4DBC869A2CAB}"/>
                    </a:ext>
                  </a:extLst>
                </p:cNvPr>
                <p:cNvSpPr txBox="1"/>
                <p:nvPr/>
              </p:nvSpPr>
              <p:spPr>
                <a:xfrm>
                  <a:off x="3034457" y="4808155"/>
                  <a:ext cx="836262" cy="330242"/>
                </a:xfrm>
                <a:prstGeom prst="rect">
                  <a:avLst/>
                </a:prstGeom>
                <a:solidFill>
                  <a:srgbClr val="289D62"/>
                </a:solidFill>
                <a:ln w="6350">
                  <a:noFill/>
                  <a:miter lim="800000"/>
                </a:ln>
              </p:spPr>
              <p:txBody>
                <a:bodyPr vert="horz" wrap="square" lIns="0" tIns="0" rIns="0" bIns="0" rtlCol="0" anchor="ctr">
                  <a:noAutofit/>
                </a:bodyPr>
                <a:lstStyle/>
                <a:p>
                  <a:pPr>
                    <a:spcBef>
                      <a:spcPts val="300"/>
                    </a:spcBef>
                    <a:spcAft>
                      <a:spcPts val="300"/>
                    </a:spcAft>
                  </a:pPr>
                  <a:r>
                    <a:rPr lang="ar-DZ" sz="1200" dirty="0">
                      <a:solidFill>
                        <a:schemeClr val="bg1"/>
                      </a:solidFill>
                    </a:rPr>
                    <a:t>الاعتماد</a:t>
                  </a:r>
                </a:p>
              </p:txBody>
            </p:sp>
          </p:grpSp>
          <p:sp>
            <p:nvSpPr>
              <p:cNvPr id="28" name="TextBox 27">
                <a:extLst>
                  <a:ext uri="{FF2B5EF4-FFF2-40B4-BE49-F238E27FC236}">
                    <a16:creationId xmlns="" xmlns:a16="http://schemas.microsoft.com/office/drawing/2014/main" id="{051E74FB-F085-914C-A537-798C0463C7F9}"/>
                  </a:ext>
                </a:extLst>
              </p:cNvPr>
              <p:cNvSpPr txBox="1"/>
              <p:nvPr/>
            </p:nvSpPr>
            <p:spPr>
              <a:xfrm>
                <a:off x="1150682" y="4791559"/>
                <a:ext cx="836262" cy="330242"/>
              </a:xfrm>
              <a:prstGeom prst="rect">
                <a:avLst/>
              </a:prstGeom>
              <a:solidFill>
                <a:srgbClr val="063F66"/>
              </a:solidFill>
              <a:ln w="6350">
                <a:noFill/>
                <a:miter lim="800000"/>
              </a:ln>
            </p:spPr>
            <p:txBody>
              <a:bodyPr vert="horz" wrap="square" lIns="0" tIns="0" rIns="0" bIns="0" rtlCol="0" anchor="ctr">
                <a:noAutofit/>
              </a:bodyPr>
              <a:lstStyle/>
              <a:p>
                <a:pPr>
                  <a:spcBef>
                    <a:spcPts val="300"/>
                  </a:spcBef>
                  <a:spcAft>
                    <a:spcPts val="300"/>
                  </a:spcAft>
                </a:pPr>
                <a:r>
                  <a:rPr lang="ar-DZ" sz="1200" dirty="0">
                    <a:solidFill>
                      <a:schemeClr val="bg1"/>
                    </a:solidFill>
                  </a:rPr>
                  <a:t>التسليم</a:t>
                </a:r>
              </a:p>
            </p:txBody>
          </p:sp>
        </p:grpSp>
        <p:sp>
          <p:nvSpPr>
            <p:cNvPr id="24" name="TextBox 23">
              <a:extLst>
                <a:ext uri="{FF2B5EF4-FFF2-40B4-BE49-F238E27FC236}">
                  <a16:creationId xmlns="" xmlns:a16="http://schemas.microsoft.com/office/drawing/2014/main" id="{04824EB6-D442-F343-B646-8F203A865543}"/>
                </a:ext>
              </a:extLst>
            </p:cNvPr>
            <p:cNvSpPr txBox="1"/>
            <p:nvPr/>
          </p:nvSpPr>
          <p:spPr>
            <a:xfrm>
              <a:off x="2852295" y="5453081"/>
              <a:ext cx="2352770" cy="330242"/>
            </a:xfrm>
            <a:prstGeom prst="rect">
              <a:avLst/>
            </a:prstGeom>
            <a:solidFill>
              <a:srgbClr val="063F66"/>
            </a:solidFill>
            <a:ln w="6350">
              <a:noFill/>
              <a:miter lim="800000"/>
            </a:ln>
          </p:spPr>
          <p:txBody>
            <a:bodyPr vert="horz" wrap="square" lIns="0" tIns="0" rIns="0" bIns="0" rtlCol="0" anchor="ctr">
              <a:noAutofit/>
            </a:bodyPr>
            <a:lstStyle/>
            <a:p>
              <a:pPr>
                <a:spcBef>
                  <a:spcPts val="300"/>
                </a:spcBef>
                <a:spcAft>
                  <a:spcPts val="300"/>
                </a:spcAft>
              </a:pPr>
              <a:r>
                <a:rPr lang="ar-DZ" sz="1200" dirty="0">
                  <a:solidFill>
                    <a:schemeClr val="bg1"/>
                  </a:solidFill>
                </a:rPr>
                <a:t>التصنيع والتطوير</a:t>
              </a:r>
            </a:p>
          </p:txBody>
        </p:sp>
      </p:grpSp>
    </p:spTree>
    <p:extLst>
      <p:ext uri="{BB962C8B-B14F-4D97-AF65-F5344CB8AC3E}">
        <p14:creationId xmlns:p14="http://schemas.microsoft.com/office/powerpoint/2010/main" val="1088567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xmlns=""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Covid-Vax" id="{A4F9C436-5CE2-42E5-9FB9-7895596584E5}" vid="{208FF17F-C249-4E4A-9551-A4B6FB3AA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4402</Words>
  <Application>Microsoft Office PowerPoint</Application>
  <PresentationFormat>Custom</PresentationFormat>
  <Paragraphs>472</Paragraphs>
  <Slides>35</Slides>
  <Notes>33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35</vt:i4>
      </vt:variant>
    </vt:vector>
  </HeadingPairs>
  <TitlesOfParts>
    <vt:vector size="40" baseType="lpstr">
      <vt:lpstr>Office Theme</vt:lpstr>
      <vt:lpstr>1_Office Theme</vt:lpstr>
      <vt:lpstr>White</vt:lpstr>
      <vt:lpstr>Theme-Covid-Vax</vt:lpstr>
      <vt:lpstr>think-cell Slide</vt:lpstr>
      <vt:lpstr>PowerPoint Presentation</vt:lpstr>
      <vt:lpstr>الاعتراف بالعنصرية الهيكلية والتمييز ضد ذوي الاحتياجات الخاصة  وأشكال الاضطهاد الأخرى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كيف يمكنني تحديد موعد؟</vt:lpstr>
      <vt:lpstr>ماذا لو احتجت إلى مساعدة للوصول إلى موقع التطعيم أو التحرك بداخله؟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موارد إضافية لمنظمي المنتدى</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PM3</cp:lastModifiedBy>
  <cp:revision>473</cp:revision>
  <dcterms:created xsi:type="dcterms:W3CDTF">2021-01-16T16:40:21Z</dcterms:created>
  <dcterms:modified xsi:type="dcterms:W3CDTF">2022-01-28T21:08:42Z</dcterms:modified>
</cp:coreProperties>
</file>