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2" r:id="rId4"/>
  </p:sldMasterIdLst>
  <p:sldIdLst>
    <p:sldId id="256" r:id="rId5"/>
    <p:sldId id="316" r:id="rId6"/>
    <p:sldId id="334" r:id="rId7"/>
    <p:sldId id="346" r:id="rId8"/>
    <p:sldId id="327" r:id="rId9"/>
    <p:sldId id="323" r:id="rId10"/>
    <p:sldId id="348" r:id="rId11"/>
    <p:sldId id="318" r:id="rId12"/>
    <p:sldId id="331" r:id="rId13"/>
    <p:sldId id="322" r:id="rId14"/>
    <p:sldId id="33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0662" autoAdjust="0"/>
    <p:restoredTop sz="94660"/>
  </p:normalViewPr>
  <p:slideViewPr>
    <p:cSldViewPr snapToGrid="0">
      <p:cViewPr varScale="1">
        <p:scale>
          <a:sx n="57" d="100"/>
          <a:sy n="57" d="100"/>
        </p:scale>
        <p:origin x="3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65D2EC-72A3-4E71-A728-56F836D6EBA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827F5B1-9FE0-4AD5-A461-EF5B0BFB8825}">
      <dgm:prSet/>
      <dgm:spPr/>
      <dgm:t>
        <a:bodyPr/>
        <a:lstStyle/>
        <a:p>
          <a:r>
            <a:rPr lang="en-US"/>
            <a:t>Not a legal document but complements a will or trust</a:t>
          </a:r>
        </a:p>
      </dgm:t>
    </dgm:pt>
    <dgm:pt modelId="{74712585-C432-4E40-BF23-321097065097}" type="parTrans" cxnId="{67F205AF-9589-49B4-9FAD-F9A7D96D46CE}">
      <dgm:prSet/>
      <dgm:spPr/>
      <dgm:t>
        <a:bodyPr/>
        <a:lstStyle/>
        <a:p>
          <a:endParaRPr lang="en-US"/>
        </a:p>
      </dgm:t>
    </dgm:pt>
    <dgm:pt modelId="{B89CF5DE-452F-4C74-97DB-BE797621E772}" type="sibTrans" cxnId="{67F205AF-9589-49B4-9FAD-F9A7D96D46CE}">
      <dgm:prSet/>
      <dgm:spPr/>
      <dgm:t>
        <a:bodyPr/>
        <a:lstStyle/>
        <a:p>
          <a:endParaRPr lang="en-US"/>
        </a:p>
      </dgm:t>
    </dgm:pt>
    <dgm:pt modelId="{C5A59013-E90A-4166-A779-484AC1780EDD}">
      <dgm:prSet/>
      <dgm:spPr/>
      <dgm:t>
        <a:bodyPr/>
        <a:lstStyle/>
        <a:p>
          <a:r>
            <a:rPr lang="en-US"/>
            <a:t>Contains vital information on who is involved, benefits, resources, preferences, etc</a:t>
          </a:r>
        </a:p>
      </dgm:t>
    </dgm:pt>
    <dgm:pt modelId="{616F2461-3092-4E42-81A0-B9BC581818E4}" type="parTrans" cxnId="{98B30D8F-558A-4C23-89BB-085A421C19D5}">
      <dgm:prSet/>
      <dgm:spPr/>
      <dgm:t>
        <a:bodyPr/>
        <a:lstStyle/>
        <a:p>
          <a:endParaRPr lang="en-US"/>
        </a:p>
      </dgm:t>
    </dgm:pt>
    <dgm:pt modelId="{9FE46A33-4A8B-4B40-9286-6B48FF600D0E}" type="sibTrans" cxnId="{98B30D8F-558A-4C23-89BB-085A421C19D5}">
      <dgm:prSet/>
      <dgm:spPr/>
      <dgm:t>
        <a:bodyPr/>
        <a:lstStyle/>
        <a:p>
          <a:endParaRPr lang="en-US"/>
        </a:p>
      </dgm:t>
    </dgm:pt>
    <dgm:pt modelId="{02C88412-4DBE-4B08-B3B5-C0C781C051B6}">
      <dgm:prSet/>
      <dgm:spPr/>
      <dgm:t>
        <a:bodyPr/>
        <a:lstStyle/>
        <a:p>
          <a:r>
            <a:rPr lang="en-US"/>
            <a:t>Can be done electronically or by hand</a:t>
          </a:r>
        </a:p>
      </dgm:t>
    </dgm:pt>
    <dgm:pt modelId="{07C9FAE1-DDC6-46EB-8EF3-573E0A3AAEBE}" type="parTrans" cxnId="{5C3C34A0-F291-453D-944B-3D88D06A4853}">
      <dgm:prSet/>
      <dgm:spPr/>
      <dgm:t>
        <a:bodyPr/>
        <a:lstStyle/>
        <a:p>
          <a:endParaRPr lang="en-US"/>
        </a:p>
      </dgm:t>
    </dgm:pt>
    <dgm:pt modelId="{9A55C21C-D9C8-4E72-A532-2783751D0A23}" type="sibTrans" cxnId="{5C3C34A0-F291-453D-944B-3D88D06A4853}">
      <dgm:prSet/>
      <dgm:spPr/>
      <dgm:t>
        <a:bodyPr/>
        <a:lstStyle/>
        <a:p>
          <a:endParaRPr lang="en-US"/>
        </a:p>
      </dgm:t>
    </dgm:pt>
    <dgm:pt modelId="{5E0629F9-4953-4917-BE1A-93E58E934D09}">
      <dgm:prSet/>
      <dgm:spPr/>
      <dgm:t>
        <a:bodyPr/>
        <a:lstStyle/>
        <a:p>
          <a:r>
            <a:rPr lang="en-US"/>
            <a:t>Needs to be updated yearly or more frequently if needed</a:t>
          </a:r>
        </a:p>
      </dgm:t>
    </dgm:pt>
    <dgm:pt modelId="{D31AFBB4-BCA6-42C1-8F55-69539B3C8F18}" type="parTrans" cxnId="{D174C3E0-38F4-4400-B2B1-245B484DB74C}">
      <dgm:prSet/>
      <dgm:spPr/>
      <dgm:t>
        <a:bodyPr/>
        <a:lstStyle/>
        <a:p>
          <a:endParaRPr lang="en-US"/>
        </a:p>
      </dgm:t>
    </dgm:pt>
    <dgm:pt modelId="{DA832694-2791-4BA9-BDA2-43753DDFB9FB}" type="sibTrans" cxnId="{D174C3E0-38F4-4400-B2B1-245B484DB74C}">
      <dgm:prSet/>
      <dgm:spPr/>
      <dgm:t>
        <a:bodyPr/>
        <a:lstStyle/>
        <a:p>
          <a:endParaRPr lang="en-US"/>
        </a:p>
      </dgm:t>
    </dgm:pt>
    <dgm:pt modelId="{0F444BEE-348D-428D-8175-AC9483317CAF}">
      <dgm:prSet/>
      <dgm:spPr/>
      <dgm:t>
        <a:bodyPr/>
        <a:lstStyle/>
        <a:p>
          <a:r>
            <a:rPr lang="en-US"/>
            <a:t>Considered an essentional document</a:t>
          </a:r>
        </a:p>
      </dgm:t>
    </dgm:pt>
    <dgm:pt modelId="{B90C59C9-3D7F-4E0A-A42D-81B112761EC0}" type="parTrans" cxnId="{65B0D3EE-E054-418B-A03D-D2E47F5ED1AC}">
      <dgm:prSet/>
      <dgm:spPr/>
      <dgm:t>
        <a:bodyPr/>
        <a:lstStyle/>
        <a:p>
          <a:endParaRPr lang="en-US"/>
        </a:p>
      </dgm:t>
    </dgm:pt>
    <dgm:pt modelId="{C15A59A4-ACCE-4E6D-AF68-63578CD82C91}" type="sibTrans" cxnId="{65B0D3EE-E054-418B-A03D-D2E47F5ED1AC}">
      <dgm:prSet/>
      <dgm:spPr/>
      <dgm:t>
        <a:bodyPr/>
        <a:lstStyle/>
        <a:p>
          <a:endParaRPr lang="en-US"/>
        </a:p>
      </dgm:t>
    </dgm:pt>
    <dgm:pt modelId="{4A7D8F7E-14A7-4EFE-AB98-583F8756CA81}" type="pres">
      <dgm:prSet presAssocID="{B465D2EC-72A3-4E71-A728-56F836D6EBAD}" presName="root" presStyleCnt="0">
        <dgm:presLayoutVars>
          <dgm:dir/>
          <dgm:resizeHandles val="exact"/>
        </dgm:presLayoutVars>
      </dgm:prSet>
      <dgm:spPr/>
    </dgm:pt>
    <dgm:pt modelId="{A5273565-AA2A-46EC-8AF7-3180588E0CA4}" type="pres">
      <dgm:prSet presAssocID="{F827F5B1-9FE0-4AD5-A461-EF5B0BFB8825}" presName="compNode" presStyleCnt="0"/>
      <dgm:spPr/>
    </dgm:pt>
    <dgm:pt modelId="{D8FB9EC1-5A53-48B4-9312-24432BA75C16}" type="pres">
      <dgm:prSet presAssocID="{F827F5B1-9FE0-4AD5-A461-EF5B0BFB8825}" presName="bgRect" presStyleLbl="bgShp" presStyleIdx="0" presStyleCnt="5"/>
      <dgm:spPr/>
    </dgm:pt>
    <dgm:pt modelId="{8E04AE46-F802-418B-9E1B-7FA3B3CC1668}" type="pres">
      <dgm:prSet presAssocID="{F827F5B1-9FE0-4AD5-A461-EF5B0BFB882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449329B-7ABE-45F4-AF99-DCDFA6D27FC5}" type="pres">
      <dgm:prSet presAssocID="{F827F5B1-9FE0-4AD5-A461-EF5B0BFB8825}" presName="spaceRect" presStyleCnt="0"/>
      <dgm:spPr/>
    </dgm:pt>
    <dgm:pt modelId="{AE998A2C-B0E2-4F96-837F-3AF292900FAF}" type="pres">
      <dgm:prSet presAssocID="{F827F5B1-9FE0-4AD5-A461-EF5B0BFB8825}" presName="parTx" presStyleLbl="revTx" presStyleIdx="0" presStyleCnt="5">
        <dgm:presLayoutVars>
          <dgm:chMax val="0"/>
          <dgm:chPref val="0"/>
        </dgm:presLayoutVars>
      </dgm:prSet>
      <dgm:spPr/>
    </dgm:pt>
    <dgm:pt modelId="{146BC541-B768-4B65-B3A8-AEFF3CCC656D}" type="pres">
      <dgm:prSet presAssocID="{B89CF5DE-452F-4C74-97DB-BE797621E772}" presName="sibTrans" presStyleCnt="0"/>
      <dgm:spPr/>
    </dgm:pt>
    <dgm:pt modelId="{C86A71EE-7BCF-4B72-AA8A-5BBBB2A6DCDC}" type="pres">
      <dgm:prSet presAssocID="{C5A59013-E90A-4166-A779-484AC1780EDD}" presName="compNode" presStyleCnt="0"/>
      <dgm:spPr/>
    </dgm:pt>
    <dgm:pt modelId="{3F7A5949-A146-4B24-89D0-FD0B7E32B879}" type="pres">
      <dgm:prSet presAssocID="{C5A59013-E90A-4166-A779-484AC1780EDD}" presName="bgRect" presStyleLbl="bgShp" presStyleIdx="1" presStyleCnt="5"/>
      <dgm:spPr/>
    </dgm:pt>
    <dgm:pt modelId="{136AE937-EE73-4B0A-925B-028737F25030}" type="pres">
      <dgm:prSet presAssocID="{C5A59013-E90A-4166-A779-484AC1780ED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5AF3ECB6-A5DC-48D3-80F9-101ECA5CF914}" type="pres">
      <dgm:prSet presAssocID="{C5A59013-E90A-4166-A779-484AC1780EDD}" presName="spaceRect" presStyleCnt="0"/>
      <dgm:spPr/>
    </dgm:pt>
    <dgm:pt modelId="{B2FA87D3-BF01-4FDD-A29A-D2EC7698A53C}" type="pres">
      <dgm:prSet presAssocID="{C5A59013-E90A-4166-A779-484AC1780EDD}" presName="parTx" presStyleLbl="revTx" presStyleIdx="1" presStyleCnt="5">
        <dgm:presLayoutVars>
          <dgm:chMax val="0"/>
          <dgm:chPref val="0"/>
        </dgm:presLayoutVars>
      </dgm:prSet>
      <dgm:spPr/>
    </dgm:pt>
    <dgm:pt modelId="{8F7F1355-5CC8-46FC-B66B-D5A1D8009D82}" type="pres">
      <dgm:prSet presAssocID="{9FE46A33-4A8B-4B40-9286-6B48FF600D0E}" presName="sibTrans" presStyleCnt="0"/>
      <dgm:spPr/>
    </dgm:pt>
    <dgm:pt modelId="{29033198-6E8E-4EE8-9D91-345D51558FBB}" type="pres">
      <dgm:prSet presAssocID="{02C88412-4DBE-4B08-B3B5-C0C781C051B6}" presName="compNode" presStyleCnt="0"/>
      <dgm:spPr/>
    </dgm:pt>
    <dgm:pt modelId="{250D3AC3-FDA8-482D-AB79-65CCF29E6034}" type="pres">
      <dgm:prSet presAssocID="{02C88412-4DBE-4B08-B3B5-C0C781C051B6}" presName="bgRect" presStyleLbl="bgShp" presStyleIdx="2" presStyleCnt="5"/>
      <dgm:spPr/>
    </dgm:pt>
    <dgm:pt modelId="{9354B8D9-F540-4C2C-8713-B88D17E6F798}" type="pres">
      <dgm:prSet presAssocID="{02C88412-4DBE-4B08-B3B5-C0C781C051B6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176858FF-CAAE-4D58-AF57-3A269129839D}" type="pres">
      <dgm:prSet presAssocID="{02C88412-4DBE-4B08-B3B5-C0C781C051B6}" presName="spaceRect" presStyleCnt="0"/>
      <dgm:spPr/>
    </dgm:pt>
    <dgm:pt modelId="{09AE5B5F-7396-431B-9890-33E2B3BF54C0}" type="pres">
      <dgm:prSet presAssocID="{02C88412-4DBE-4B08-B3B5-C0C781C051B6}" presName="parTx" presStyleLbl="revTx" presStyleIdx="2" presStyleCnt="5">
        <dgm:presLayoutVars>
          <dgm:chMax val="0"/>
          <dgm:chPref val="0"/>
        </dgm:presLayoutVars>
      </dgm:prSet>
      <dgm:spPr/>
    </dgm:pt>
    <dgm:pt modelId="{F5C01A6B-9DBE-4D5A-A618-A544C12994AB}" type="pres">
      <dgm:prSet presAssocID="{9A55C21C-D9C8-4E72-A532-2783751D0A23}" presName="sibTrans" presStyleCnt="0"/>
      <dgm:spPr/>
    </dgm:pt>
    <dgm:pt modelId="{7569E49D-9A81-4C16-A4DA-263E07F66C37}" type="pres">
      <dgm:prSet presAssocID="{5E0629F9-4953-4917-BE1A-93E58E934D09}" presName="compNode" presStyleCnt="0"/>
      <dgm:spPr/>
    </dgm:pt>
    <dgm:pt modelId="{2DB6BBFD-177C-4970-B963-9DE579D3FE1C}" type="pres">
      <dgm:prSet presAssocID="{5E0629F9-4953-4917-BE1A-93E58E934D09}" presName="bgRect" presStyleLbl="bgShp" presStyleIdx="3" presStyleCnt="5"/>
      <dgm:spPr/>
    </dgm:pt>
    <dgm:pt modelId="{84C8AA27-AAAB-4AAC-BBDA-24D2F4439388}" type="pres">
      <dgm:prSet presAssocID="{5E0629F9-4953-4917-BE1A-93E58E934D09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A6BD5EE-19BA-4113-BC04-7F10388B33C5}" type="pres">
      <dgm:prSet presAssocID="{5E0629F9-4953-4917-BE1A-93E58E934D09}" presName="spaceRect" presStyleCnt="0"/>
      <dgm:spPr/>
    </dgm:pt>
    <dgm:pt modelId="{A8FBAAC0-8CC2-4668-B3D1-56CE51EE859E}" type="pres">
      <dgm:prSet presAssocID="{5E0629F9-4953-4917-BE1A-93E58E934D09}" presName="parTx" presStyleLbl="revTx" presStyleIdx="3" presStyleCnt="5">
        <dgm:presLayoutVars>
          <dgm:chMax val="0"/>
          <dgm:chPref val="0"/>
        </dgm:presLayoutVars>
      </dgm:prSet>
      <dgm:spPr/>
    </dgm:pt>
    <dgm:pt modelId="{D74517FB-E080-46ED-AB9B-069962EBAA68}" type="pres">
      <dgm:prSet presAssocID="{DA832694-2791-4BA9-BDA2-43753DDFB9FB}" presName="sibTrans" presStyleCnt="0"/>
      <dgm:spPr/>
    </dgm:pt>
    <dgm:pt modelId="{DAD8D9A8-CA13-452D-B2AC-70125C1C5981}" type="pres">
      <dgm:prSet presAssocID="{0F444BEE-348D-428D-8175-AC9483317CAF}" presName="compNode" presStyleCnt="0"/>
      <dgm:spPr/>
    </dgm:pt>
    <dgm:pt modelId="{7F658844-81D3-4FC4-8ECE-F16DB6B643F8}" type="pres">
      <dgm:prSet presAssocID="{0F444BEE-348D-428D-8175-AC9483317CAF}" presName="bgRect" presStyleLbl="bgShp" presStyleIdx="4" presStyleCnt="5"/>
      <dgm:spPr/>
    </dgm:pt>
    <dgm:pt modelId="{F786C54E-B5E5-478A-A98D-65851842D374}" type="pres">
      <dgm:prSet presAssocID="{0F444BEE-348D-428D-8175-AC9483317CA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F8BD0051-30C2-4E60-BD85-A0AFD0C876BA}" type="pres">
      <dgm:prSet presAssocID="{0F444BEE-348D-428D-8175-AC9483317CAF}" presName="spaceRect" presStyleCnt="0"/>
      <dgm:spPr/>
    </dgm:pt>
    <dgm:pt modelId="{4B4551E6-C1C4-4385-81C9-F1507EB35886}" type="pres">
      <dgm:prSet presAssocID="{0F444BEE-348D-428D-8175-AC9483317CAF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17BE515-882E-427A-8E82-37AF1049E9B2}" type="presOf" srcId="{F827F5B1-9FE0-4AD5-A461-EF5B0BFB8825}" destId="{AE998A2C-B0E2-4F96-837F-3AF292900FAF}" srcOrd="0" destOrd="0" presId="urn:microsoft.com/office/officeart/2018/2/layout/IconVerticalSolidList"/>
    <dgm:cxn modelId="{02656319-A079-4B2B-9C04-C1961A94AAAB}" type="presOf" srcId="{C5A59013-E90A-4166-A779-484AC1780EDD}" destId="{B2FA87D3-BF01-4FDD-A29A-D2EC7698A53C}" srcOrd="0" destOrd="0" presId="urn:microsoft.com/office/officeart/2018/2/layout/IconVerticalSolidList"/>
    <dgm:cxn modelId="{282BAD27-AEFF-44E8-9969-5FCD02D01E1E}" type="presOf" srcId="{B465D2EC-72A3-4E71-A728-56F836D6EBAD}" destId="{4A7D8F7E-14A7-4EFE-AB98-583F8756CA81}" srcOrd="0" destOrd="0" presId="urn:microsoft.com/office/officeart/2018/2/layout/IconVerticalSolidList"/>
    <dgm:cxn modelId="{5A971B3C-EC5A-492B-AB28-4BEC0DE6EEDF}" type="presOf" srcId="{0F444BEE-348D-428D-8175-AC9483317CAF}" destId="{4B4551E6-C1C4-4385-81C9-F1507EB35886}" srcOrd="0" destOrd="0" presId="urn:microsoft.com/office/officeart/2018/2/layout/IconVerticalSolidList"/>
    <dgm:cxn modelId="{98B30D8F-558A-4C23-89BB-085A421C19D5}" srcId="{B465D2EC-72A3-4E71-A728-56F836D6EBAD}" destId="{C5A59013-E90A-4166-A779-484AC1780EDD}" srcOrd="1" destOrd="0" parTransId="{616F2461-3092-4E42-81A0-B9BC581818E4}" sibTransId="{9FE46A33-4A8B-4B40-9286-6B48FF600D0E}"/>
    <dgm:cxn modelId="{5C3C34A0-F291-453D-944B-3D88D06A4853}" srcId="{B465D2EC-72A3-4E71-A728-56F836D6EBAD}" destId="{02C88412-4DBE-4B08-B3B5-C0C781C051B6}" srcOrd="2" destOrd="0" parTransId="{07C9FAE1-DDC6-46EB-8EF3-573E0A3AAEBE}" sibTransId="{9A55C21C-D9C8-4E72-A532-2783751D0A23}"/>
    <dgm:cxn modelId="{67F205AF-9589-49B4-9FAD-F9A7D96D46CE}" srcId="{B465D2EC-72A3-4E71-A728-56F836D6EBAD}" destId="{F827F5B1-9FE0-4AD5-A461-EF5B0BFB8825}" srcOrd="0" destOrd="0" parTransId="{74712585-C432-4E40-BF23-321097065097}" sibTransId="{B89CF5DE-452F-4C74-97DB-BE797621E772}"/>
    <dgm:cxn modelId="{41E88CC0-9211-4941-849F-D3072EBA94F6}" type="presOf" srcId="{02C88412-4DBE-4B08-B3B5-C0C781C051B6}" destId="{09AE5B5F-7396-431B-9890-33E2B3BF54C0}" srcOrd="0" destOrd="0" presId="urn:microsoft.com/office/officeart/2018/2/layout/IconVerticalSolidList"/>
    <dgm:cxn modelId="{D174C3E0-38F4-4400-B2B1-245B484DB74C}" srcId="{B465D2EC-72A3-4E71-A728-56F836D6EBAD}" destId="{5E0629F9-4953-4917-BE1A-93E58E934D09}" srcOrd="3" destOrd="0" parTransId="{D31AFBB4-BCA6-42C1-8F55-69539B3C8F18}" sibTransId="{DA832694-2791-4BA9-BDA2-43753DDFB9FB}"/>
    <dgm:cxn modelId="{E2A765EC-B27F-4113-A427-F34780EE8BF8}" type="presOf" srcId="{5E0629F9-4953-4917-BE1A-93E58E934D09}" destId="{A8FBAAC0-8CC2-4668-B3D1-56CE51EE859E}" srcOrd="0" destOrd="0" presId="urn:microsoft.com/office/officeart/2018/2/layout/IconVerticalSolidList"/>
    <dgm:cxn modelId="{65B0D3EE-E054-418B-A03D-D2E47F5ED1AC}" srcId="{B465D2EC-72A3-4E71-A728-56F836D6EBAD}" destId="{0F444BEE-348D-428D-8175-AC9483317CAF}" srcOrd="4" destOrd="0" parTransId="{B90C59C9-3D7F-4E0A-A42D-81B112761EC0}" sibTransId="{C15A59A4-ACCE-4E6D-AF68-63578CD82C91}"/>
    <dgm:cxn modelId="{388A49EC-4144-4961-A827-166EC10A866C}" type="presParOf" srcId="{4A7D8F7E-14A7-4EFE-AB98-583F8756CA81}" destId="{A5273565-AA2A-46EC-8AF7-3180588E0CA4}" srcOrd="0" destOrd="0" presId="urn:microsoft.com/office/officeart/2018/2/layout/IconVerticalSolidList"/>
    <dgm:cxn modelId="{A884E1EE-8230-47B0-A8BD-D67F0D98A64A}" type="presParOf" srcId="{A5273565-AA2A-46EC-8AF7-3180588E0CA4}" destId="{D8FB9EC1-5A53-48B4-9312-24432BA75C16}" srcOrd="0" destOrd="0" presId="urn:microsoft.com/office/officeart/2018/2/layout/IconVerticalSolidList"/>
    <dgm:cxn modelId="{FF48F1F0-11F3-4D96-9EE6-2CF34309CA3C}" type="presParOf" srcId="{A5273565-AA2A-46EC-8AF7-3180588E0CA4}" destId="{8E04AE46-F802-418B-9E1B-7FA3B3CC1668}" srcOrd="1" destOrd="0" presId="urn:microsoft.com/office/officeart/2018/2/layout/IconVerticalSolidList"/>
    <dgm:cxn modelId="{E44E0D71-5F7A-4063-A635-089D2163BA2B}" type="presParOf" srcId="{A5273565-AA2A-46EC-8AF7-3180588E0CA4}" destId="{B449329B-7ABE-45F4-AF99-DCDFA6D27FC5}" srcOrd="2" destOrd="0" presId="urn:microsoft.com/office/officeart/2018/2/layout/IconVerticalSolidList"/>
    <dgm:cxn modelId="{4BF9B7EB-E9F4-4D3D-BF22-D123C8B7C7EE}" type="presParOf" srcId="{A5273565-AA2A-46EC-8AF7-3180588E0CA4}" destId="{AE998A2C-B0E2-4F96-837F-3AF292900FAF}" srcOrd="3" destOrd="0" presId="urn:microsoft.com/office/officeart/2018/2/layout/IconVerticalSolidList"/>
    <dgm:cxn modelId="{72A4B810-DE24-4D62-9547-4B8D915888C1}" type="presParOf" srcId="{4A7D8F7E-14A7-4EFE-AB98-583F8756CA81}" destId="{146BC541-B768-4B65-B3A8-AEFF3CCC656D}" srcOrd="1" destOrd="0" presId="urn:microsoft.com/office/officeart/2018/2/layout/IconVerticalSolidList"/>
    <dgm:cxn modelId="{43269189-C33C-456F-AB6E-66C0B826F741}" type="presParOf" srcId="{4A7D8F7E-14A7-4EFE-AB98-583F8756CA81}" destId="{C86A71EE-7BCF-4B72-AA8A-5BBBB2A6DCDC}" srcOrd="2" destOrd="0" presId="urn:microsoft.com/office/officeart/2018/2/layout/IconVerticalSolidList"/>
    <dgm:cxn modelId="{90449479-2766-4250-A7B1-D2E7846D3812}" type="presParOf" srcId="{C86A71EE-7BCF-4B72-AA8A-5BBBB2A6DCDC}" destId="{3F7A5949-A146-4B24-89D0-FD0B7E32B879}" srcOrd="0" destOrd="0" presId="urn:microsoft.com/office/officeart/2018/2/layout/IconVerticalSolidList"/>
    <dgm:cxn modelId="{F360A36B-33CC-41A8-99E3-68FE228940EB}" type="presParOf" srcId="{C86A71EE-7BCF-4B72-AA8A-5BBBB2A6DCDC}" destId="{136AE937-EE73-4B0A-925B-028737F25030}" srcOrd="1" destOrd="0" presId="urn:microsoft.com/office/officeart/2018/2/layout/IconVerticalSolidList"/>
    <dgm:cxn modelId="{E40E8397-E06F-47D8-8DB4-1B3E47D3629D}" type="presParOf" srcId="{C86A71EE-7BCF-4B72-AA8A-5BBBB2A6DCDC}" destId="{5AF3ECB6-A5DC-48D3-80F9-101ECA5CF914}" srcOrd="2" destOrd="0" presId="urn:microsoft.com/office/officeart/2018/2/layout/IconVerticalSolidList"/>
    <dgm:cxn modelId="{AF6BF3F9-0D84-4191-8CEC-492BE37F6C0A}" type="presParOf" srcId="{C86A71EE-7BCF-4B72-AA8A-5BBBB2A6DCDC}" destId="{B2FA87D3-BF01-4FDD-A29A-D2EC7698A53C}" srcOrd="3" destOrd="0" presId="urn:microsoft.com/office/officeart/2018/2/layout/IconVerticalSolidList"/>
    <dgm:cxn modelId="{047D3BEB-AE78-414D-8568-D0DBE2A67FD7}" type="presParOf" srcId="{4A7D8F7E-14A7-4EFE-AB98-583F8756CA81}" destId="{8F7F1355-5CC8-46FC-B66B-D5A1D8009D82}" srcOrd="3" destOrd="0" presId="urn:microsoft.com/office/officeart/2018/2/layout/IconVerticalSolidList"/>
    <dgm:cxn modelId="{92767A28-7711-4920-8D6A-F648DCC5AB47}" type="presParOf" srcId="{4A7D8F7E-14A7-4EFE-AB98-583F8756CA81}" destId="{29033198-6E8E-4EE8-9D91-345D51558FBB}" srcOrd="4" destOrd="0" presId="urn:microsoft.com/office/officeart/2018/2/layout/IconVerticalSolidList"/>
    <dgm:cxn modelId="{6181035F-308C-4B13-A3FA-A82294889F45}" type="presParOf" srcId="{29033198-6E8E-4EE8-9D91-345D51558FBB}" destId="{250D3AC3-FDA8-482D-AB79-65CCF29E6034}" srcOrd="0" destOrd="0" presId="urn:microsoft.com/office/officeart/2018/2/layout/IconVerticalSolidList"/>
    <dgm:cxn modelId="{F5A9037F-8440-4BE1-BA72-5D37E5D94F4B}" type="presParOf" srcId="{29033198-6E8E-4EE8-9D91-345D51558FBB}" destId="{9354B8D9-F540-4C2C-8713-B88D17E6F798}" srcOrd="1" destOrd="0" presId="urn:microsoft.com/office/officeart/2018/2/layout/IconVerticalSolidList"/>
    <dgm:cxn modelId="{CC389186-CD8E-40B0-911E-ABAD15763EB1}" type="presParOf" srcId="{29033198-6E8E-4EE8-9D91-345D51558FBB}" destId="{176858FF-CAAE-4D58-AF57-3A269129839D}" srcOrd="2" destOrd="0" presId="urn:microsoft.com/office/officeart/2018/2/layout/IconVerticalSolidList"/>
    <dgm:cxn modelId="{F919571B-D082-4055-B259-F39BBACA4D2F}" type="presParOf" srcId="{29033198-6E8E-4EE8-9D91-345D51558FBB}" destId="{09AE5B5F-7396-431B-9890-33E2B3BF54C0}" srcOrd="3" destOrd="0" presId="urn:microsoft.com/office/officeart/2018/2/layout/IconVerticalSolidList"/>
    <dgm:cxn modelId="{235F166B-D6E5-491E-BA5A-EF11AD64B113}" type="presParOf" srcId="{4A7D8F7E-14A7-4EFE-AB98-583F8756CA81}" destId="{F5C01A6B-9DBE-4D5A-A618-A544C12994AB}" srcOrd="5" destOrd="0" presId="urn:microsoft.com/office/officeart/2018/2/layout/IconVerticalSolidList"/>
    <dgm:cxn modelId="{C8EEDC26-994C-463E-916A-0574C5C62EE2}" type="presParOf" srcId="{4A7D8F7E-14A7-4EFE-AB98-583F8756CA81}" destId="{7569E49D-9A81-4C16-A4DA-263E07F66C37}" srcOrd="6" destOrd="0" presId="urn:microsoft.com/office/officeart/2018/2/layout/IconVerticalSolidList"/>
    <dgm:cxn modelId="{8E1FB09E-400F-4A2D-B391-A745F2FEB047}" type="presParOf" srcId="{7569E49D-9A81-4C16-A4DA-263E07F66C37}" destId="{2DB6BBFD-177C-4970-B963-9DE579D3FE1C}" srcOrd="0" destOrd="0" presId="urn:microsoft.com/office/officeart/2018/2/layout/IconVerticalSolidList"/>
    <dgm:cxn modelId="{13E962C6-7D04-40B5-9AE2-7D2A58DCF0D3}" type="presParOf" srcId="{7569E49D-9A81-4C16-A4DA-263E07F66C37}" destId="{84C8AA27-AAAB-4AAC-BBDA-24D2F4439388}" srcOrd="1" destOrd="0" presId="urn:microsoft.com/office/officeart/2018/2/layout/IconVerticalSolidList"/>
    <dgm:cxn modelId="{72B66E6C-C219-4A71-86E7-14C20AD5EEAD}" type="presParOf" srcId="{7569E49D-9A81-4C16-A4DA-263E07F66C37}" destId="{2A6BD5EE-19BA-4113-BC04-7F10388B33C5}" srcOrd="2" destOrd="0" presId="urn:microsoft.com/office/officeart/2018/2/layout/IconVerticalSolidList"/>
    <dgm:cxn modelId="{260E42F5-7A99-459D-A2C1-6E4EE9EFBF5C}" type="presParOf" srcId="{7569E49D-9A81-4C16-A4DA-263E07F66C37}" destId="{A8FBAAC0-8CC2-4668-B3D1-56CE51EE859E}" srcOrd="3" destOrd="0" presId="urn:microsoft.com/office/officeart/2018/2/layout/IconVerticalSolidList"/>
    <dgm:cxn modelId="{DD64F091-4D4A-46C7-B085-CF934B382E63}" type="presParOf" srcId="{4A7D8F7E-14A7-4EFE-AB98-583F8756CA81}" destId="{D74517FB-E080-46ED-AB9B-069962EBAA68}" srcOrd="7" destOrd="0" presId="urn:microsoft.com/office/officeart/2018/2/layout/IconVerticalSolidList"/>
    <dgm:cxn modelId="{15E17FEA-2815-40BA-B679-AF61B4535266}" type="presParOf" srcId="{4A7D8F7E-14A7-4EFE-AB98-583F8756CA81}" destId="{DAD8D9A8-CA13-452D-B2AC-70125C1C5981}" srcOrd="8" destOrd="0" presId="urn:microsoft.com/office/officeart/2018/2/layout/IconVerticalSolidList"/>
    <dgm:cxn modelId="{E42C7EB3-EE5B-45EC-98D5-5274A59BBACD}" type="presParOf" srcId="{DAD8D9A8-CA13-452D-B2AC-70125C1C5981}" destId="{7F658844-81D3-4FC4-8ECE-F16DB6B643F8}" srcOrd="0" destOrd="0" presId="urn:microsoft.com/office/officeart/2018/2/layout/IconVerticalSolidList"/>
    <dgm:cxn modelId="{31AB8F63-84FD-4BA6-A9F7-48C7691642BE}" type="presParOf" srcId="{DAD8D9A8-CA13-452D-B2AC-70125C1C5981}" destId="{F786C54E-B5E5-478A-A98D-65851842D374}" srcOrd="1" destOrd="0" presId="urn:microsoft.com/office/officeart/2018/2/layout/IconVerticalSolidList"/>
    <dgm:cxn modelId="{7EEED346-F5DD-498F-A9C4-2E898599B30E}" type="presParOf" srcId="{DAD8D9A8-CA13-452D-B2AC-70125C1C5981}" destId="{F8BD0051-30C2-4E60-BD85-A0AFD0C876BA}" srcOrd="2" destOrd="0" presId="urn:microsoft.com/office/officeart/2018/2/layout/IconVerticalSolidList"/>
    <dgm:cxn modelId="{D60453B2-C407-4D95-ADCB-57C949E64E92}" type="presParOf" srcId="{DAD8D9A8-CA13-452D-B2AC-70125C1C5981}" destId="{4B4551E6-C1C4-4385-81C9-F1507EB3588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B9EC1-5A53-48B4-9312-24432BA75C16}">
      <dsp:nvSpPr>
        <dsp:cNvPr id="0" name=""/>
        <dsp:cNvSpPr/>
      </dsp:nvSpPr>
      <dsp:spPr>
        <a:xfrm>
          <a:off x="0" y="4413"/>
          <a:ext cx="6797675" cy="94018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04AE46-F802-418B-9E1B-7FA3B3CC1668}">
      <dsp:nvSpPr>
        <dsp:cNvPr id="0" name=""/>
        <dsp:cNvSpPr/>
      </dsp:nvSpPr>
      <dsp:spPr>
        <a:xfrm>
          <a:off x="284404" y="215954"/>
          <a:ext cx="517099" cy="517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998A2C-B0E2-4F96-837F-3AF292900FAF}">
      <dsp:nvSpPr>
        <dsp:cNvPr id="0" name=""/>
        <dsp:cNvSpPr/>
      </dsp:nvSpPr>
      <dsp:spPr>
        <a:xfrm>
          <a:off x="1085908" y="4413"/>
          <a:ext cx="5711766" cy="9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02" tIns="99502" rIns="99502" bIns="9950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Not a legal document but complements a will or trust</a:t>
          </a:r>
        </a:p>
      </dsp:txBody>
      <dsp:txXfrm>
        <a:off x="1085908" y="4413"/>
        <a:ext cx="5711766" cy="940180"/>
      </dsp:txXfrm>
    </dsp:sp>
    <dsp:sp modelId="{3F7A5949-A146-4B24-89D0-FD0B7E32B879}">
      <dsp:nvSpPr>
        <dsp:cNvPr id="0" name=""/>
        <dsp:cNvSpPr/>
      </dsp:nvSpPr>
      <dsp:spPr>
        <a:xfrm>
          <a:off x="0" y="1179639"/>
          <a:ext cx="6797675" cy="94018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6AE937-EE73-4B0A-925B-028737F25030}">
      <dsp:nvSpPr>
        <dsp:cNvPr id="0" name=""/>
        <dsp:cNvSpPr/>
      </dsp:nvSpPr>
      <dsp:spPr>
        <a:xfrm>
          <a:off x="284404" y="1391180"/>
          <a:ext cx="517099" cy="517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A87D3-BF01-4FDD-A29A-D2EC7698A53C}">
      <dsp:nvSpPr>
        <dsp:cNvPr id="0" name=""/>
        <dsp:cNvSpPr/>
      </dsp:nvSpPr>
      <dsp:spPr>
        <a:xfrm>
          <a:off x="1085908" y="1179639"/>
          <a:ext cx="5711766" cy="9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02" tIns="99502" rIns="99502" bIns="9950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Contains vital information on who is involved, benefits, resources, preferences, etc</a:t>
          </a:r>
        </a:p>
      </dsp:txBody>
      <dsp:txXfrm>
        <a:off x="1085908" y="1179639"/>
        <a:ext cx="5711766" cy="940180"/>
      </dsp:txXfrm>
    </dsp:sp>
    <dsp:sp modelId="{250D3AC3-FDA8-482D-AB79-65CCF29E6034}">
      <dsp:nvSpPr>
        <dsp:cNvPr id="0" name=""/>
        <dsp:cNvSpPr/>
      </dsp:nvSpPr>
      <dsp:spPr>
        <a:xfrm>
          <a:off x="0" y="2354865"/>
          <a:ext cx="6797675" cy="94018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54B8D9-F540-4C2C-8713-B88D17E6F798}">
      <dsp:nvSpPr>
        <dsp:cNvPr id="0" name=""/>
        <dsp:cNvSpPr/>
      </dsp:nvSpPr>
      <dsp:spPr>
        <a:xfrm>
          <a:off x="284404" y="2566406"/>
          <a:ext cx="517099" cy="517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AE5B5F-7396-431B-9890-33E2B3BF54C0}">
      <dsp:nvSpPr>
        <dsp:cNvPr id="0" name=""/>
        <dsp:cNvSpPr/>
      </dsp:nvSpPr>
      <dsp:spPr>
        <a:xfrm>
          <a:off x="1085908" y="2354865"/>
          <a:ext cx="5711766" cy="9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02" tIns="99502" rIns="99502" bIns="9950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Can be done electronically or by hand</a:t>
          </a:r>
        </a:p>
      </dsp:txBody>
      <dsp:txXfrm>
        <a:off x="1085908" y="2354865"/>
        <a:ext cx="5711766" cy="940180"/>
      </dsp:txXfrm>
    </dsp:sp>
    <dsp:sp modelId="{2DB6BBFD-177C-4970-B963-9DE579D3FE1C}">
      <dsp:nvSpPr>
        <dsp:cNvPr id="0" name=""/>
        <dsp:cNvSpPr/>
      </dsp:nvSpPr>
      <dsp:spPr>
        <a:xfrm>
          <a:off x="0" y="3530091"/>
          <a:ext cx="6797675" cy="94018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C8AA27-AAAB-4AAC-BBDA-24D2F4439388}">
      <dsp:nvSpPr>
        <dsp:cNvPr id="0" name=""/>
        <dsp:cNvSpPr/>
      </dsp:nvSpPr>
      <dsp:spPr>
        <a:xfrm>
          <a:off x="284404" y="3741632"/>
          <a:ext cx="517099" cy="517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BAAC0-8CC2-4668-B3D1-56CE51EE859E}">
      <dsp:nvSpPr>
        <dsp:cNvPr id="0" name=""/>
        <dsp:cNvSpPr/>
      </dsp:nvSpPr>
      <dsp:spPr>
        <a:xfrm>
          <a:off x="1085908" y="3530091"/>
          <a:ext cx="5711766" cy="9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02" tIns="99502" rIns="99502" bIns="9950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Needs to be updated yearly or more frequently if needed</a:t>
          </a:r>
        </a:p>
      </dsp:txBody>
      <dsp:txXfrm>
        <a:off x="1085908" y="3530091"/>
        <a:ext cx="5711766" cy="940180"/>
      </dsp:txXfrm>
    </dsp:sp>
    <dsp:sp modelId="{7F658844-81D3-4FC4-8ECE-F16DB6B643F8}">
      <dsp:nvSpPr>
        <dsp:cNvPr id="0" name=""/>
        <dsp:cNvSpPr/>
      </dsp:nvSpPr>
      <dsp:spPr>
        <a:xfrm>
          <a:off x="0" y="4705317"/>
          <a:ext cx="6797675" cy="94018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86C54E-B5E5-478A-A98D-65851842D374}">
      <dsp:nvSpPr>
        <dsp:cNvPr id="0" name=""/>
        <dsp:cNvSpPr/>
      </dsp:nvSpPr>
      <dsp:spPr>
        <a:xfrm>
          <a:off x="284404" y="4916857"/>
          <a:ext cx="517099" cy="51709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4551E6-C1C4-4385-81C9-F1507EB35886}">
      <dsp:nvSpPr>
        <dsp:cNvPr id="0" name=""/>
        <dsp:cNvSpPr/>
      </dsp:nvSpPr>
      <dsp:spPr>
        <a:xfrm>
          <a:off x="1085908" y="4705317"/>
          <a:ext cx="5711766" cy="940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02" tIns="99502" rIns="99502" bIns="9950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Considered an essentional document</a:t>
          </a:r>
        </a:p>
      </dsp:txBody>
      <dsp:txXfrm>
        <a:off x="1085908" y="4705317"/>
        <a:ext cx="5711766" cy="940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900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000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947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825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697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98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202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465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863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6934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02256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690155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98772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9830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8222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94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3032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Berkshire County Arc</a:t>
            </a:r>
            <a:endParaRPr lang="en-US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7718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7185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119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119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519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45195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7920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920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2738624-9DAA-4152-9A77-80BBB71AD5F1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9" name="Picture Placeholder 15">
            <a:extLst>
              <a:ext uri="{FF2B5EF4-FFF2-40B4-BE49-F238E27FC236}">
                <a16:creationId xmlns:a16="http://schemas.microsoft.com/office/drawing/2014/main" id="{522AE46C-0845-4BB0-9861-06071BCF56F6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0" name="Picture Placeholder 15">
            <a:extLst>
              <a:ext uri="{FF2B5EF4-FFF2-40B4-BE49-F238E27FC236}">
                <a16:creationId xmlns:a16="http://schemas.microsoft.com/office/drawing/2014/main" id="{D791A6AF-478F-443B-A785-F82A8DBA9F3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1" name="Picture Placeholder 15">
            <a:extLst>
              <a:ext uri="{FF2B5EF4-FFF2-40B4-BE49-F238E27FC236}">
                <a16:creationId xmlns:a16="http://schemas.microsoft.com/office/drawing/2014/main" id="{1A65AFE9-2875-44A5-BF13-6E8438892669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4519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2" name="Picture Placeholder 15">
            <a:extLst>
              <a:ext uri="{FF2B5EF4-FFF2-40B4-BE49-F238E27FC236}">
                <a16:creationId xmlns:a16="http://schemas.microsoft.com/office/drawing/2014/main" id="{069B9167-077F-4123-82C5-01EB62AFB3E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7805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8376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0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8/23/2023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7889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  <p:sldLayoutId id="2147483830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lRHq4P27zW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fecoursetools.com/lifecourse-library/foundational-tools/family-perspective/" TargetMode="External"/><Relationship Id="rId2" Type="http://schemas.openxmlformats.org/officeDocument/2006/relationships/hyperlink" Target="https://futureplanning.thearc.org/assets/CFP-LOI-225742be9adf0a44017a713dd7ec0d7c2e79514bb29f592a45e4b446e02a52c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ssn.org/" TargetMode="External"/><Relationship Id="rId5" Type="http://schemas.openxmlformats.org/officeDocument/2006/relationships/hyperlink" Target="https://www.specialneedsalliance.org/the-voice/letter-of-intent-3/" TargetMode="External"/><Relationship Id="rId4" Type="http://schemas.openxmlformats.org/officeDocument/2006/relationships/hyperlink" Target="https://info.specialneedsplanning.com/download-a-sample-letter-of-inte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58331-E5BA-4219-92E5-A0C25BAAE4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/>
              <a:t>Future Planning for Families of Adults with Autism: Special Considerations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58936C-2CFE-4441-BA0F-E295FFD137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765221"/>
          </a:xfrm>
        </p:spPr>
        <p:txBody>
          <a:bodyPr>
            <a:normAutofit/>
          </a:bodyPr>
          <a:lstStyle/>
          <a:p>
            <a:r>
              <a:rPr lang="en-US" sz="2800" dirty="0"/>
              <a:t>Autism Commission: Adult Subcommittee</a:t>
            </a:r>
          </a:p>
          <a:p>
            <a:r>
              <a:rPr lang="en-US" sz="2800" dirty="0"/>
              <a:t>July 25, 2023</a:t>
            </a:r>
          </a:p>
          <a:p>
            <a:r>
              <a:rPr lang="en-US" sz="2800" dirty="0"/>
              <a:t>Kerry Mahoney, The Arc of Massachusetts        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E193CC-5E2E-4938-BC0B-F8F1BA4F8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3371" y="3003887"/>
            <a:ext cx="3191760" cy="209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349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CAF7ED-78E7-4C42-A908-ED8ED7D97F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8129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489169-8113-481B-A4FB-0D5C16C65B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 w="95250" cap="sq">
            <a:solidFill>
              <a:schemeClr val="bg1">
                <a:lumMod val="95000"/>
              </a:schemeClr>
            </a:solidFill>
          </a:ln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D3F65EB-4888-4E93-8D28-BD2060771F9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endParaRPr lang="en-US" noProof="0" dirty="0"/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CDCBDEBF-A8CC-43A0-A6A0-33A413A39A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4B73C415-D670-4716-A5EC-CC4D52CA2BAC}" type="slidenum">
              <a:rPr lang="en-US" noProof="0" smtClean="0"/>
              <a:pPr>
                <a:spcAft>
                  <a:spcPts val="600"/>
                </a:spcAft>
              </a:pPr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60513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221BC-D39F-4BF8-BB43-21FC3CEB5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accent1"/>
                </a:solidFill>
                <a:latin typeface="+mn-lt"/>
              </a:rPr>
              <a:t>Navigating the System of Care Can be Really Confusing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1C3E4-4C87-4AB9-8D03-F5ED419E5B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Where do I start?</a:t>
            </a:r>
          </a:p>
          <a:p>
            <a:pPr lvl="0"/>
            <a:r>
              <a:rPr lang="en-US" dirty="0"/>
              <a:t>Where do I go?  </a:t>
            </a:r>
          </a:p>
          <a:p>
            <a:pPr lvl="0"/>
            <a:r>
              <a:rPr lang="en-US" dirty="0"/>
              <a:t>Who do I trust? </a:t>
            </a:r>
          </a:p>
          <a:p>
            <a:pPr lvl="0"/>
            <a:r>
              <a:rPr lang="en-US" dirty="0"/>
              <a:t>How do I get the care that I need?</a:t>
            </a:r>
          </a:p>
          <a:p>
            <a:pPr lvl="0"/>
            <a:r>
              <a:rPr lang="en-US" dirty="0"/>
              <a:t>What is the right path for my loved one?  </a:t>
            </a:r>
          </a:p>
          <a:p>
            <a:pPr lvl="0"/>
            <a:r>
              <a:rPr lang="en-US" dirty="0"/>
              <a:t>What are the tools and resources to navigate the system of care?   </a:t>
            </a:r>
          </a:p>
          <a:p>
            <a:pPr lvl="0"/>
            <a:r>
              <a:rPr lang="en-US" dirty="0"/>
              <a:t>What is the best way to navigate the service delivery system  ?</a:t>
            </a:r>
          </a:p>
          <a:p>
            <a:pPr lvl="0"/>
            <a:endParaRPr lang="en-US" dirty="0"/>
          </a:p>
          <a:p>
            <a:pPr marL="0" lvl="0" indent="0" algn="ctr">
              <a:buNone/>
            </a:pPr>
            <a:r>
              <a:rPr lang="en-US" dirty="0">
                <a:hlinkClick r:id="rId2"/>
              </a:rPr>
              <a:t>https://youtu.be/lRHq4P27zWo</a:t>
            </a:r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150804-6030-4D80-A60E-94BF5465C8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4</a:t>
            </a:fld>
            <a:endParaRPr lang="en-US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21A213-137D-4062-9F10-2A9613830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5928" y="5721354"/>
            <a:ext cx="1296071" cy="8502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77F519-18D7-4636-A2EC-A4EA5D96E7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3037" y="12858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58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53662-0C6A-4353-A974-78363BD0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8921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700" dirty="0">
                <a:solidFill>
                  <a:srgbClr val="FFFFFF"/>
                </a:solidFill>
              </a:rPr>
              <a:t>Most caregivers (54%) reported that they did not have a plan for the future.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ADFD69-98C3-492F-A10C-5BDB9E69B9CE}"/>
              </a:ext>
            </a:extLst>
          </p:cNvPr>
          <p:cNvSpPr txBox="1"/>
          <p:nvPr/>
        </p:nvSpPr>
        <p:spPr>
          <a:xfrm>
            <a:off x="841829" y="5312229"/>
            <a:ext cx="975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The Arc FINDS Survey, 2017</a:t>
            </a:r>
          </a:p>
        </p:txBody>
      </p:sp>
    </p:spTree>
    <p:extLst>
      <p:ext uri="{BB962C8B-B14F-4D97-AF65-F5344CB8AC3E}">
        <p14:creationId xmlns:p14="http://schemas.microsoft.com/office/powerpoint/2010/main" val="3824313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15F67-4311-4D08-A3EE-3EF04514B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Planning: Pros and Cons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1ABA6-DBC5-4FB6-9A81-D83448B5705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Peace of mind</a:t>
            </a:r>
          </a:p>
          <a:p>
            <a:r>
              <a:rPr lang="en-US" dirty="0"/>
              <a:t>Reduce burden on future caregivers</a:t>
            </a:r>
          </a:p>
          <a:p>
            <a:r>
              <a:rPr lang="en-US" dirty="0"/>
              <a:t>Allows time for transition</a:t>
            </a:r>
          </a:p>
          <a:p>
            <a:r>
              <a:rPr lang="en-US" dirty="0"/>
              <a:t>Service design is better suited to the needs of your loved ones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4A68B8-0086-4FB8-A2FE-7D19367C8F1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Anxiety about mortality</a:t>
            </a:r>
          </a:p>
          <a:p>
            <a:r>
              <a:rPr lang="en-US" dirty="0"/>
              <a:t>Lack of resources and options</a:t>
            </a:r>
          </a:p>
          <a:p>
            <a:r>
              <a:rPr lang="en-US" dirty="0"/>
              <a:t>Unaware of options</a:t>
            </a:r>
          </a:p>
          <a:p>
            <a:r>
              <a:rPr lang="en-US" dirty="0"/>
              <a:t>Afraid to burden siblings</a:t>
            </a:r>
          </a:p>
          <a:p>
            <a:r>
              <a:rPr lang="en-US" dirty="0"/>
              <a:t>Unaware of possibilities</a:t>
            </a:r>
          </a:p>
        </p:txBody>
      </p:sp>
    </p:spTree>
    <p:extLst>
      <p:ext uri="{BB962C8B-B14F-4D97-AF65-F5344CB8AC3E}">
        <p14:creationId xmlns:p14="http://schemas.microsoft.com/office/powerpoint/2010/main" val="866080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9BC90-C128-A7D9-9C45-5CFB33240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 for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7DE30-88F0-651F-99F6-8088A4EA5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Senior Services</a:t>
            </a:r>
          </a:p>
          <a:p>
            <a:r>
              <a:rPr lang="en-US" dirty="0"/>
              <a:t>Offer sibling supports</a:t>
            </a:r>
          </a:p>
          <a:p>
            <a:r>
              <a:rPr lang="en-US" dirty="0"/>
              <a:t>Explore DDS services</a:t>
            </a:r>
          </a:p>
          <a:p>
            <a:r>
              <a:rPr lang="en-US" dirty="0"/>
              <a:t>Identify individual networks</a:t>
            </a:r>
          </a:p>
          <a:p>
            <a:r>
              <a:rPr lang="en-US" dirty="0"/>
              <a:t>Talk about what is a good plan</a:t>
            </a:r>
          </a:p>
          <a:p>
            <a:r>
              <a:rPr lang="en-US" dirty="0"/>
              <a:t>Be prepared with Estate planning documents- legal and financial</a:t>
            </a:r>
          </a:p>
          <a:p>
            <a:r>
              <a:rPr lang="en-US" dirty="0"/>
              <a:t>Letter of Intent</a:t>
            </a:r>
          </a:p>
          <a:p>
            <a:r>
              <a:rPr lang="en-US" dirty="0"/>
              <a:t>Expanding circles of support</a:t>
            </a:r>
          </a:p>
        </p:txBody>
      </p:sp>
    </p:spTree>
    <p:extLst>
      <p:ext uri="{BB962C8B-B14F-4D97-AF65-F5344CB8AC3E}">
        <p14:creationId xmlns:p14="http://schemas.microsoft.com/office/powerpoint/2010/main" val="1514538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22371-548A-4A35-90C5-97AC83427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605896"/>
            <a:ext cx="3642309" cy="5646208"/>
          </a:xfrm>
        </p:spPr>
        <p:txBody>
          <a:bodyPr anchor="ctr">
            <a:normAutofit/>
          </a:bodyPr>
          <a:lstStyle/>
          <a:p>
            <a:r>
              <a:rPr lang="en-US" sz="4400">
                <a:solidFill>
                  <a:srgbClr val="FFFFFF"/>
                </a:solidFill>
              </a:rPr>
              <a:t>What Others Need to Know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2A3C5B-DED7-40B4-8FEF-BFDEF793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958" y="605896"/>
            <a:ext cx="5923721" cy="5646208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Daily routines, needs and supports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Living arrangements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Finances, including the family and person’s public benefits, assets, incomes, trusts, insurance policies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Doctors’ contact information and information about the person’s medical history (including any medications and food allergies)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Decision-making support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Education history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Trebuchet MS" panose="020B0603020202020204" pitchFamily="34" charset="0"/>
              </a:rPr>
              <a:t>Details about the person’s employment, leisure activities, religious beliefs, behaviors, interests, friendships, and other important relationships</a:t>
            </a:r>
          </a:p>
          <a:p>
            <a:pPr>
              <a:lnSpc>
                <a:spcPct val="10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92404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89EF22A6-85AE-490D-930A-05B9EC1FD7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155" b="1284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56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F2EFE-408A-4D73-A607-70D3A1638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r>
              <a:rPr lang="en-US" sz="3600">
                <a:solidFill>
                  <a:schemeClr val="bg1"/>
                </a:solidFill>
              </a:rPr>
              <a:t>Letter of Intent ( LOI)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CC7622-9E0A-499B-B5EB-A338AFB0430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9310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B8036-5712-4A88-8BC5-816EE55DF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58467"/>
            <a:ext cx="10058400" cy="1450757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Resources and Tools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110BD24F-B718-4350-A3A2-D0BFAAE71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2675694"/>
            <a:ext cx="10058400" cy="3193294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Arc Center for Future Planning.  Letter of Intent also in Spanish </a:t>
            </a:r>
            <a:r>
              <a:rPr lang="en-US" dirty="0">
                <a:hlinkClick r:id="rId2"/>
              </a:rPr>
              <a:t>CFP-LOI-225742be9adf0a44017a713dd7ec0d7c2e79514bb29f592a45e4b446e02a52c4.pdf (thearc.org)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Charting the Life Course – Life Stage booklets, Trajectory and Integrated Supports Star </a:t>
            </a:r>
            <a:r>
              <a:rPr lang="en-US" dirty="0">
                <a:hlinkClick r:id="rId3"/>
              </a:rPr>
              <a:t>https://www.lifecoursetools.com/lifecourse-library/foundational-tools/family-perspective/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Special Needs Financial Planning – A specialty practice of </a:t>
            </a:r>
            <a:r>
              <a:rPr lang="en-US" dirty="0" err="1"/>
              <a:t>Affinia</a:t>
            </a:r>
            <a:r>
              <a:rPr lang="en-US" dirty="0"/>
              <a:t> </a:t>
            </a:r>
            <a:r>
              <a:rPr lang="en-US" dirty="0" err="1"/>
              <a:t>FinancialGroup</a:t>
            </a:r>
            <a:r>
              <a:rPr lang="en-US" dirty="0"/>
              <a:t> </a:t>
            </a:r>
            <a:r>
              <a:rPr lang="en-US" dirty="0">
                <a:hlinkClick r:id="rId4"/>
              </a:rPr>
              <a:t>https://info.specialneedsplanning.com/download-a-sample-letter-of-intent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Special Needs Alliance </a:t>
            </a:r>
            <a:r>
              <a:rPr lang="en-US" dirty="0">
                <a:hlinkClick r:id="rId5"/>
              </a:rPr>
              <a:t>https://www.specialneedsalliance.org/the-voice/letter-of-intent-3/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Massachusetts Sibling Support Network- Support and information for brother and sisters.  </a:t>
            </a:r>
            <a:r>
              <a:rPr lang="en-US" dirty="0">
                <a:hlinkClick r:id="rId6"/>
              </a:rPr>
              <a:t>www.mssn.org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201049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A065E75890174D812697FC2994E5CE" ma:contentTypeVersion="4" ma:contentTypeDescription="Create a new document." ma:contentTypeScope="" ma:versionID="e7a1f4a4a4872c08bceb897243a3dbd8">
  <xsd:schema xmlns:xsd="http://www.w3.org/2001/XMLSchema" xmlns:xs="http://www.w3.org/2001/XMLSchema" xmlns:p="http://schemas.microsoft.com/office/2006/metadata/properties" xmlns:ns3="f79472ff-72be-4ad2-9abb-d1de4a2f2abc" targetNamespace="http://schemas.microsoft.com/office/2006/metadata/properties" ma:root="true" ma:fieldsID="7def91a5736f6e42800856432843d291" ns3:_="">
    <xsd:import namespace="f79472ff-72be-4ad2-9abb-d1de4a2f2ab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472ff-72be-4ad2-9abb-d1de4a2f2a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21D625-21DF-40D6-BC62-57BBE4C730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E0312E-B392-42F8-9EBE-1F1CC85653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472ff-72be-4ad2-9abb-d1de4a2f2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044BA15-BC28-404E-ACA9-609F30CA608F}">
  <ds:schemaRefs>
    <ds:schemaRef ds:uri="f79472ff-72be-4ad2-9abb-d1de4a2f2ab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1827</TotalTime>
  <Words>446</Words>
  <Application>Microsoft Office PowerPoint</Application>
  <PresentationFormat>Widescreen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Trebuchet MS</vt:lpstr>
      <vt:lpstr>Berlin</vt:lpstr>
      <vt:lpstr>Future Planning for Families of Adults with Autism: Special Considerations</vt:lpstr>
      <vt:lpstr>PowerPoint Presentation</vt:lpstr>
      <vt:lpstr>PowerPoint Presentation</vt:lpstr>
      <vt:lpstr>Navigating the System of Care Can be Really Confusing</vt:lpstr>
      <vt:lpstr>Most caregivers (54%) reported that they did not have a plan for the future. </vt:lpstr>
      <vt:lpstr>Future Planning: Pros and Cons</vt:lpstr>
      <vt:lpstr>Best Practice for Planning</vt:lpstr>
      <vt:lpstr>What Others Need to Know</vt:lpstr>
      <vt:lpstr>PowerPoint Presentation</vt:lpstr>
      <vt:lpstr>Letter of Intent ( LOI)</vt:lpstr>
      <vt:lpstr>Resources and Tools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Planning for Families of Special Needs: Special Considerations</dc:title>
  <dc:creator>Kerry Mahoney</dc:creator>
  <cp:lastModifiedBy>Gracia, Carol M (EHS)</cp:lastModifiedBy>
  <cp:revision>26</cp:revision>
  <dcterms:created xsi:type="dcterms:W3CDTF">2022-02-03T14:13:29Z</dcterms:created>
  <dcterms:modified xsi:type="dcterms:W3CDTF">2023-08-23T17:10:49Z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0x0101000CA065E75890174D812697FC2994E5CE</vt:lpwstr>
  </property>
</Properties>
</file>