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2D_14D95E2D.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Lst>
  <p:notesMasterIdLst>
    <p:notesMasterId r:id="rId44"/>
  </p:notesMasterIdLst>
  <p:sldIdLst>
    <p:sldId id="256" r:id="rId5"/>
    <p:sldId id="297" r:id="rId6"/>
    <p:sldId id="265" r:id="rId7"/>
    <p:sldId id="266" r:id="rId8"/>
    <p:sldId id="301" r:id="rId9"/>
    <p:sldId id="267" r:id="rId10"/>
    <p:sldId id="269" r:id="rId11"/>
    <p:sldId id="271" r:id="rId12"/>
    <p:sldId id="272" r:id="rId13"/>
    <p:sldId id="273" r:id="rId14"/>
    <p:sldId id="275" r:id="rId15"/>
    <p:sldId id="310" r:id="rId16"/>
    <p:sldId id="309" r:id="rId17"/>
    <p:sldId id="276" r:id="rId18"/>
    <p:sldId id="312" r:id="rId19"/>
    <p:sldId id="308" r:id="rId20"/>
    <p:sldId id="287" r:id="rId21"/>
    <p:sldId id="277" r:id="rId22"/>
    <p:sldId id="278" r:id="rId23"/>
    <p:sldId id="279" r:id="rId24"/>
    <p:sldId id="280" r:id="rId25"/>
    <p:sldId id="281" r:id="rId26"/>
    <p:sldId id="282" r:id="rId27"/>
    <p:sldId id="283" r:id="rId28"/>
    <p:sldId id="284" r:id="rId29"/>
    <p:sldId id="311" r:id="rId30"/>
    <p:sldId id="285" r:id="rId31"/>
    <p:sldId id="303" r:id="rId32"/>
    <p:sldId id="289" r:id="rId33"/>
    <p:sldId id="290" r:id="rId34"/>
    <p:sldId id="307" r:id="rId35"/>
    <p:sldId id="298" r:id="rId36"/>
    <p:sldId id="286" r:id="rId37"/>
    <p:sldId id="288" r:id="rId38"/>
    <p:sldId id="306" r:id="rId39"/>
    <p:sldId id="299" r:id="rId40"/>
    <p:sldId id="292" r:id="rId41"/>
    <p:sldId id="268" r:id="rId42"/>
    <p:sldId id="302" r:id="rId43"/>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pos="218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01D70F-E323-47C0-F1A3-DB20E928BFED}" name="Little, Jacob (A&amp;F)" initials="LJ(" userId="S::Jacob.Little@mass.gov::82b34dcc-62be-49ab-9fc8-94473e26e399" providerId="AD"/>
  <p188:author id="{AD730D19-2A51-6B7C-5E21-47F135214A14}" name="Braza, Robert A (A&amp;F)" initials="B(" userId="S::robert.a.braza2@mass.gov::8778b9e1-6291-4b00-ac36-5c1b2b1a9f35" providerId="AD"/>
  <p188:author id="{7092823E-8773-CA69-0D5A-BF5320704D6D}" name="Deaconn, Andra (A&amp;F)" initials="D(" userId="S::andra.deaconn@mass.gov::5c179da0-9766-4862-93bd-e2e7e08f98b9" providerId="AD"/>
  <p188:author id="{02DBB446-2632-4CDD-641D-5909AD853E7C}" name="Czepiel, Christopher (A&amp;F)" initials="CC(" userId="S::Christopher.Czepiel@mass.gov::9974fb92-aafd-44ee-8214-d851dd2e19bf" providerId="AD"/>
  <p188:author id="{0C85DD58-4523-9C93-1ACD-3A4DAAD6878F}" name="Little, Jacob (A&amp;F)" initials="L(" userId="S::jacob.little@mass.gov::82b34dcc-62be-49ab-9fc8-94473e26e399" providerId="AD"/>
  <p188:author id="{1646BE6F-ADBD-A991-A593-E0FCE3EA3C36}" name="Deaconn, Andra (A&amp;F)" initials="DA(" userId="S::Andra.Deaconn@mass.gov::5c179da0-9766-4862-93bd-e2e7e08f98b9" providerId="AD"/>
  <p188:author id="{0D840B73-28E3-B12C-E293-5242EF72ED9B}" name="Albanese, Natalie (A&amp;F)" initials="NA" userId="S::Natalie.Albanese@mass.gov::a30a34ee-f1e4-4042-9203-44946403c56a" providerId="AD"/>
  <p188:author id="{C631F979-F338-EDEB-5F1D-2578B91121E3}" name="Attia, Mark (A&amp;F)" initials="A(" userId="S::mark.attia@mass.gov::4aeb8811-86d4-4fe3-aa7a-edc5a4bee0c3" providerId="AD"/>
  <p188:author id="{57B0088D-D064-53CA-7DB0-5604BBEC3FDA}" name="Caljouw, John (A&amp;F)" initials="C(" userId="S::john.caljouw@mass.gov::98f79e61-9be3-4869-99d8-e269d906329f" providerId="AD"/>
  <p188:author id="{AC7C8BA7-D0E6-DD29-AC4E-5A3A682A1DF9}" name="Littmann, Danielle (A&amp;F)" initials="LD(" userId="S::Danielle.Littmann@mass.gov::45678195-6dc0-40d2-b66d-53c8160ab0ca" providerId="AD"/>
  <p188:author id="{81D191C6-DAD6-ADA0-E074-BD5C8E195E2D}" name="Littmann, Danielle (A&amp;F)" initials="L(" userId="S::danielle.littmann@mass.gov::45678195-6dc0-40d2-b66d-53c8160ab0ca" providerId="AD"/>
  <p188:author id="{5CF255CD-DEAD-CB46-66A0-D3B79B17B727}" name="Heath Fahle" initials="HF" userId="S::heath.fahle@mass.gov::ea43f40a-682a-4c55-bedb-700142043b4e" providerId="AD"/>
  <p188:author id="{2496EDD9-A4BC-354A-1047-F659459B7E96}" name="Albanese, Natalie (A&amp;F)" initials="A(" userId="S::natalie.albanese@mass.gov::a30a34ee-f1e4-4042-9203-44946403c56a" providerId="AD"/>
  <p188:author id="{5B6282E4-328C-95C6-0EEE-93E1EB5BFD61}" name="Connors, Kaitlyn (A&amp;F)" initials="CK(" userId="S::Kaitlyn.Connors@mass.gov::40e30303-1c2c-4e3c-8345-7c82e4704ecd" providerId="AD"/>
  <p188:author id="{FC537DFB-FFDF-3AC0-FC4D-52CB86BA67C7}" name="Sullivan, Dana C. (A&amp;F)" initials="S(" userId="S::dana.c.sullivan2@mass.gov::7217694d-9cd9-4ca0-a418-df3b768fa56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e, Jihae A. (A&amp;F)" initials="LJA(" lastIdx="1" clrIdx="0">
    <p:extLst>
      <p:ext uri="{19B8F6BF-5375-455C-9EA6-DF929625EA0E}">
        <p15:presenceInfo xmlns:p15="http://schemas.microsoft.com/office/powerpoint/2012/main" userId="S::Jihae.A.Lee@mass.gov::f5d32d7f-c765-4fd4-bae8-c6ceadb603e2" providerId="AD"/>
      </p:ext>
    </p:extLst>
  </p:cmAuthor>
  <p:cmAuthor id="2" name="Attia, Mark (A&amp;F)" initials="A(" lastIdx="1" clrIdx="1">
    <p:extLst>
      <p:ext uri="{19B8F6BF-5375-455C-9EA6-DF929625EA0E}">
        <p15:presenceInfo xmlns:p15="http://schemas.microsoft.com/office/powerpoint/2012/main" userId="S::mark.attia@mass.gov::4aeb8811-86d4-4fe3-aa7a-edc5a4bee0c3" providerId="AD"/>
      </p:ext>
    </p:extLst>
  </p:cmAuthor>
  <p:cmAuthor id="3" name="Amanda Lee" initials="AL" lastIdx="1" clrIdx="2">
    <p:extLst>
      <p:ext uri="{19B8F6BF-5375-455C-9EA6-DF929625EA0E}">
        <p15:presenceInfo xmlns:p15="http://schemas.microsoft.com/office/powerpoint/2012/main" userId="S::Amanda.Lee@Jefferies.com::a687420c-f119-4693-8740-1458f753c6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E6A"/>
    <a:srgbClr val="1F497D"/>
    <a:srgbClr val="FFFFCC"/>
    <a:srgbClr val="E7E7E7"/>
    <a:srgbClr val="006600"/>
    <a:srgbClr val="000927"/>
    <a:srgbClr val="2D66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487936-8F53-4B66-BE95-BA773E6AC213}" v="88" dt="2025-12-16T19:26:51.6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28" y="56"/>
      </p:cViewPr>
      <p:guideLst>
        <p:guide orient="horz" pos="1080"/>
        <p:guide pos="21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aconn, Andra (A&amp;F)" userId="5c179da0-9766-4862-93bd-e2e7e08f98b9" providerId="ADAL" clId="{3878C834-C758-4B44-842A-D0091EE22FDB}"/>
    <pc:docChg chg="undo redo custSel modSld">
      <pc:chgData name="Deaconn, Andra (A&amp;F)" userId="5c179da0-9766-4862-93bd-e2e7e08f98b9" providerId="ADAL" clId="{3878C834-C758-4B44-842A-D0091EE22FDB}" dt="2025-12-16T20:13:38.109" v="763" actId="2062"/>
      <pc:docMkLst>
        <pc:docMk/>
      </pc:docMkLst>
      <pc:sldChg chg="modSp">
        <pc:chgData name="Deaconn, Andra (A&amp;F)" userId="5c179da0-9766-4862-93bd-e2e7e08f98b9" providerId="ADAL" clId="{3878C834-C758-4B44-842A-D0091EE22FDB}" dt="2025-12-03T15:24:07.043" v="38"/>
        <pc:sldMkLst>
          <pc:docMk/>
          <pc:sldMk cId="847511936" sldId="256"/>
        </pc:sldMkLst>
        <pc:spChg chg="mod">
          <ac:chgData name="Deaconn, Andra (A&amp;F)" userId="5c179da0-9766-4862-93bd-e2e7e08f98b9" providerId="ADAL" clId="{3878C834-C758-4B44-842A-D0091EE22FDB}" dt="2025-12-03T15:23:57.943" v="30" actId="962"/>
          <ac:spMkLst>
            <pc:docMk/>
            <pc:sldMk cId="847511936" sldId="256"/>
            <ac:spMk id="2" creationId="{14325771-1314-5BF7-7213-1785A2AB17C0}"/>
          </ac:spMkLst>
        </pc:spChg>
        <pc:spChg chg="mod">
          <ac:chgData name="Deaconn, Andra (A&amp;F)" userId="5c179da0-9766-4862-93bd-e2e7e08f98b9" providerId="ADAL" clId="{3878C834-C758-4B44-842A-D0091EE22FDB}" dt="2025-12-03T15:24:07.043" v="38"/>
          <ac:spMkLst>
            <pc:docMk/>
            <pc:sldMk cId="847511936" sldId="256"/>
            <ac:spMk id="3" creationId="{0F5A3DBD-BCDF-F184-AB75-FBF715D31E1D}"/>
          </ac:spMkLst>
        </pc:spChg>
        <pc:spChg chg="mod">
          <ac:chgData name="Deaconn, Andra (A&amp;F)" userId="5c179da0-9766-4862-93bd-e2e7e08f98b9" providerId="ADAL" clId="{3878C834-C758-4B44-842A-D0091EE22FDB}" dt="2025-12-03T15:24:04.809" v="37"/>
          <ac:spMkLst>
            <pc:docMk/>
            <pc:sldMk cId="847511936" sldId="256"/>
            <ac:spMk id="4" creationId="{F9D1A61C-8CFC-7695-51FC-A864F0CF7918}"/>
          </ac:spMkLst>
        </pc:spChg>
      </pc:sldChg>
      <pc:sldChg chg="modSp mod">
        <pc:chgData name="Deaconn, Andra (A&amp;F)" userId="5c179da0-9766-4862-93bd-e2e7e08f98b9" providerId="ADAL" clId="{3878C834-C758-4B44-842A-D0091EE22FDB}" dt="2025-12-03T15:34:58.452" v="75"/>
        <pc:sldMkLst>
          <pc:docMk/>
          <pc:sldMk cId="282217152" sldId="265"/>
        </pc:sldMkLst>
        <pc:spChg chg="ord">
          <ac:chgData name="Deaconn, Andra (A&amp;F)" userId="5c179da0-9766-4862-93bd-e2e7e08f98b9" providerId="ADAL" clId="{3878C834-C758-4B44-842A-D0091EE22FDB}" dt="2025-12-03T15:34:58.452" v="75"/>
          <ac:spMkLst>
            <pc:docMk/>
            <pc:sldMk cId="282217152" sldId="265"/>
            <ac:spMk id="4" creationId="{68B0CFDF-83AF-1CA6-D518-5C0F17746EFF}"/>
          </ac:spMkLst>
        </pc:spChg>
      </pc:sldChg>
      <pc:sldChg chg="modSp mod">
        <pc:chgData name="Deaconn, Andra (A&amp;F)" userId="5c179da0-9766-4862-93bd-e2e7e08f98b9" providerId="ADAL" clId="{3878C834-C758-4B44-842A-D0091EE22FDB}" dt="2025-12-03T15:24:58.551" v="40" actId="962"/>
        <pc:sldMkLst>
          <pc:docMk/>
          <pc:sldMk cId="2149627466" sldId="266"/>
        </pc:sldMkLst>
        <pc:picChg chg="mod">
          <ac:chgData name="Deaconn, Andra (A&amp;F)" userId="5c179da0-9766-4862-93bd-e2e7e08f98b9" providerId="ADAL" clId="{3878C834-C758-4B44-842A-D0091EE22FDB}" dt="2025-12-03T15:24:55.784" v="39" actId="962"/>
          <ac:picMkLst>
            <pc:docMk/>
            <pc:sldMk cId="2149627466" sldId="266"/>
            <ac:picMk id="5" creationId="{B16D6782-68CE-E026-B83A-3194EE81020A}"/>
          </ac:picMkLst>
        </pc:picChg>
        <pc:picChg chg="mod">
          <ac:chgData name="Deaconn, Andra (A&amp;F)" userId="5c179da0-9766-4862-93bd-e2e7e08f98b9" providerId="ADAL" clId="{3878C834-C758-4B44-842A-D0091EE22FDB}" dt="2025-12-03T15:24:58.551" v="40" actId="962"/>
          <ac:picMkLst>
            <pc:docMk/>
            <pc:sldMk cId="2149627466" sldId="266"/>
            <ac:picMk id="7" creationId="{44C73642-BEE0-D17E-F5A2-F603BF537C8F}"/>
          </ac:picMkLst>
        </pc:picChg>
      </pc:sldChg>
      <pc:sldChg chg="addSp delSp modSp mod">
        <pc:chgData name="Deaconn, Andra (A&amp;F)" userId="5c179da0-9766-4862-93bd-e2e7e08f98b9" providerId="ADAL" clId="{3878C834-C758-4B44-842A-D0091EE22FDB}" dt="2025-12-03T16:21:37.165" v="606"/>
        <pc:sldMkLst>
          <pc:docMk/>
          <pc:sldMk cId="1185775104" sldId="268"/>
        </pc:sldMkLst>
        <pc:spChg chg="ord">
          <ac:chgData name="Deaconn, Andra (A&amp;F)" userId="5c179da0-9766-4862-93bd-e2e7e08f98b9" providerId="ADAL" clId="{3878C834-C758-4B44-842A-D0091EE22FDB}" dt="2025-12-03T15:44:57.794" v="272"/>
          <ac:spMkLst>
            <pc:docMk/>
            <pc:sldMk cId="1185775104" sldId="268"/>
            <ac:spMk id="4" creationId="{68B0CFDF-83AF-1CA6-D518-5C0F17746EFF}"/>
          </ac:spMkLst>
        </pc:spChg>
        <pc:spChg chg="ord">
          <ac:chgData name="Deaconn, Andra (A&amp;F)" userId="5c179da0-9766-4862-93bd-e2e7e08f98b9" providerId="ADAL" clId="{3878C834-C758-4B44-842A-D0091EE22FDB}" dt="2025-12-03T16:21:37.165" v="606"/>
          <ac:spMkLst>
            <pc:docMk/>
            <pc:sldMk cId="1185775104" sldId="268"/>
            <ac:spMk id="10" creationId="{C8E414AD-21D6-1D2C-5D73-783687D2C820}"/>
          </ac:spMkLst>
        </pc:spChg>
        <pc:spChg chg="add del mod">
          <ac:chgData name="Deaconn, Andra (A&amp;F)" userId="5c179da0-9766-4862-93bd-e2e7e08f98b9" providerId="ADAL" clId="{3878C834-C758-4B44-842A-D0091EE22FDB}" dt="2025-12-03T15:45:05.329" v="273" actId="962"/>
          <ac:spMkLst>
            <pc:docMk/>
            <pc:sldMk cId="1185775104" sldId="268"/>
            <ac:spMk id="11" creationId="{C169A4FA-08D7-F1E6-B7CA-6B20E4A507D8}"/>
          </ac:spMkLst>
        </pc:spChg>
        <pc:picChg chg="mod">
          <ac:chgData name="Deaconn, Andra (A&amp;F)" userId="5c179da0-9766-4862-93bd-e2e7e08f98b9" providerId="ADAL" clId="{3878C834-C758-4B44-842A-D0091EE22FDB}" dt="2025-12-03T15:30:11.727" v="54" actId="962"/>
          <ac:picMkLst>
            <pc:docMk/>
            <pc:sldMk cId="1185775104" sldId="268"/>
            <ac:picMk id="6" creationId="{5EA1AD0C-0934-707B-8776-1B4766BB9E89}"/>
          </ac:picMkLst>
        </pc:picChg>
      </pc:sldChg>
      <pc:sldChg chg="modSp mod">
        <pc:chgData name="Deaconn, Andra (A&amp;F)" userId="5c179da0-9766-4862-93bd-e2e7e08f98b9" providerId="ADAL" clId="{3878C834-C758-4B44-842A-D0091EE22FDB}" dt="2025-12-03T15:50:02.242" v="282" actId="962"/>
        <pc:sldMkLst>
          <pc:docMk/>
          <pc:sldMk cId="294679344" sldId="269"/>
        </pc:sldMkLst>
        <pc:spChg chg="ord">
          <ac:chgData name="Deaconn, Andra (A&amp;F)" userId="5c179da0-9766-4862-93bd-e2e7e08f98b9" providerId="ADAL" clId="{3878C834-C758-4B44-842A-D0091EE22FDB}" dt="2025-12-03T15:36:52.304" v="80"/>
          <ac:spMkLst>
            <pc:docMk/>
            <pc:sldMk cId="294679344" sldId="269"/>
            <ac:spMk id="10" creationId="{6C33720A-A39C-B3B0-2587-975971C9B2CC}"/>
          </ac:spMkLst>
        </pc:spChg>
        <pc:graphicFrameChg chg="mod">
          <ac:chgData name="Deaconn, Andra (A&amp;F)" userId="5c179da0-9766-4862-93bd-e2e7e08f98b9" providerId="ADAL" clId="{3878C834-C758-4B44-842A-D0091EE22FDB}" dt="2025-12-03T15:50:02.242" v="282" actId="962"/>
          <ac:graphicFrameMkLst>
            <pc:docMk/>
            <pc:sldMk cId="294679344" sldId="269"/>
            <ac:graphicFrameMk id="5" creationId="{F703732B-6981-A5EC-FFF1-1B650CC20498}"/>
          </ac:graphicFrameMkLst>
        </pc:graphicFrameChg>
      </pc:sldChg>
      <pc:sldChg chg="modSp mod">
        <pc:chgData name="Deaconn, Andra (A&amp;F)" userId="5c179da0-9766-4862-93bd-e2e7e08f98b9" providerId="ADAL" clId="{3878C834-C758-4B44-842A-D0091EE22FDB}" dt="2025-12-03T15:37:29.889" v="82"/>
        <pc:sldMkLst>
          <pc:docMk/>
          <pc:sldMk cId="3848956408" sldId="271"/>
        </pc:sldMkLst>
        <pc:spChg chg="ord">
          <ac:chgData name="Deaconn, Andra (A&amp;F)" userId="5c179da0-9766-4862-93bd-e2e7e08f98b9" providerId="ADAL" clId="{3878C834-C758-4B44-842A-D0091EE22FDB}" dt="2025-12-03T15:37:29.889" v="82"/>
          <ac:spMkLst>
            <pc:docMk/>
            <pc:sldMk cId="3848956408" sldId="271"/>
            <ac:spMk id="3" creationId="{D02BD581-596C-6323-0F55-A13B6B3D3DAA}"/>
          </ac:spMkLst>
        </pc:spChg>
        <pc:graphicFrameChg chg="mod">
          <ac:chgData name="Deaconn, Andra (A&amp;F)" userId="5c179da0-9766-4862-93bd-e2e7e08f98b9" providerId="ADAL" clId="{3878C834-C758-4B44-842A-D0091EE22FDB}" dt="2025-12-03T15:28:19.418" v="48" actId="962"/>
          <ac:graphicFrameMkLst>
            <pc:docMk/>
            <pc:sldMk cId="3848956408" sldId="271"/>
            <ac:graphicFrameMk id="10" creationId="{0564C90C-AA0F-3CD7-6B57-2263998A9E68}"/>
          </ac:graphicFrameMkLst>
        </pc:graphicFrameChg>
        <pc:picChg chg="mod">
          <ac:chgData name="Deaconn, Andra (A&amp;F)" userId="5c179da0-9766-4862-93bd-e2e7e08f98b9" providerId="ADAL" clId="{3878C834-C758-4B44-842A-D0091EE22FDB}" dt="2025-12-03T15:27:26.872" v="46" actId="962"/>
          <ac:picMkLst>
            <pc:docMk/>
            <pc:sldMk cId="3848956408" sldId="271"/>
            <ac:picMk id="8" creationId="{FCD330D6-FA29-D2D0-D762-6B868C022C1D}"/>
          </ac:picMkLst>
        </pc:picChg>
      </pc:sldChg>
      <pc:sldChg chg="modSp">
        <pc:chgData name="Deaconn, Andra (A&amp;F)" userId="5c179da0-9766-4862-93bd-e2e7e08f98b9" providerId="ADAL" clId="{3878C834-C758-4B44-842A-D0091EE22FDB}" dt="2025-12-03T15:51:54.050" v="304" actId="962"/>
        <pc:sldMkLst>
          <pc:docMk/>
          <pc:sldMk cId="2871803763" sldId="272"/>
        </pc:sldMkLst>
        <pc:graphicFrameChg chg="mod">
          <ac:chgData name="Deaconn, Andra (A&amp;F)" userId="5c179da0-9766-4862-93bd-e2e7e08f98b9" providerId="ADAL" clId="{3878C834-C758-4B44-842A-D0091EE22FDB}" dt="2025-12-03T15:51:54.050" v="304" actId="962"/>
          <ac:graphicFrameMkLst>
            <pc:docMk/>
            <pc:sldMk cId="2871803763" sldId="272"/>
            <ac:graphicFrameMk id="3" creationId="{18ACB437-3B4F-9C2A-AE1E-5AF8CC6116B8}"/>
          </ac:graphicFrameMkLst>
        </pc:graphicFrameChg>
      </pc:sldChg>
      <pc:sldChg chg="addSp modSp mod">
        <pc:chgData name="Deaconn, Andra (A&amp;F)" userId="5c179da0-9766-4862-93bd-e2e7e08f98b9" providerId="ADAL" clId="{3878C834-C758-4B44-842A-D0091EE22FDB}" dt="2025-12-03T16:03:55.649" v="331" actId="962"/>
        <pc:sldMkLst>
          <pc:docMk/>
          <pc:sldMk cId="2963309159" sldId="273"/>
        </pc:sldMkLst>
        <pc:spChg chg="mod">
          <ac:chgData name="Deaconn, Andra (A&amp;F)" userId="5c179da0-9766-4862-93bd-e2e7e08f98b9" providerId="ADAL" clId="{3878C834-C758-4B44-842A-D0091EE22FDB}" dt="2025-12-03T15:42:04.220" v="228" actId="1036"/>
          <ac:spMkLst>
            <pc:docMk/>
            <pc:sldMk cId="2963309159" sldId="273"/>
            <ac:spMk id="2" creationId="{DD2FD044-EC92-497E-F3BE-5C1ED0847ADA}"/>
          </ac:spMkLst>
        </pc:spChg>
        <pc:spChg chg="mod ord">
          <ac:chgData name="Deaconn, Andra (A&amp;F)" userId="5c179da0-9766-4862-93bd-e2e7e08f98b9" providerId="ADAL" clId="{3878C834-C758-4B44-842A-D0091EE22FDB}" dt="2025-12-03T15:57:55.448" v="316" actId="164"/>
          <ac:spMkLst>
            <pc:docMk/>
            <pc:sldMk cId="2963309159" sldId="273"/>
            <ac:spMk id="3" creationId="{54CA4971-289A-9F43-15D1-99DD5ADD9715}"/>
          </ac:spMkLst>
        </pc:spChg>
        <pc:spChg chg="mod">
          <ac:chgData name="Deaconn, Andra (A&amp;F)" userId="5c179da0-9766-4862-93bd-e2e7e08f98b9" providerId="ADAL" clId="{3878C834-C758-4B44-842A-D0091EE22FDB}" dt="2025-12-03T15:58:12.909" v="319" actId="164"/>
          <ac:spMkLst>
            <pc:docMk/>
            <pc:sldMk cId="2963309159" sldId="273"/>
            <ac:spMk id="4" creationId="{CA7A75F2-DC33-CFAB-E5D3-043120FF887A}"/>
          </ac:spMkLst>
        </pc:spChg>
        <pc:spChg chg="mod ord">
          <ac:chgData name="Deaconn, Andra (A&amp;F)" userId="5c179da0-9766-4862-93bd-e2e7e08f98b9" providerId="ADAL" clId="{3878C834-C758-4B44-842A-D0091EE22FDB}" dt="2025-12-03T15:57:55.448" v="316" actId="164"/>
          <ac:spMkLst>
            <pc:docMk/>
            <pc:sldMk cId="2963309159" sldId="273"/>
            <ac:spMk id="5" creationId="{C5CCEFD8-D585-D4F2-B922-5277DDB6C329}"/>
          </ac:spMkLst>
        </pc:spChg>
        <pc:spChg chg="mod ord">
          <ac:chgData name="Deaconn, Andra (A&amp;F)" userId="5c179da0-9766-4862-93bd-e2e7e08f98b9" providerId="ADAL" clId="{3878C834-C758-4B44-842A-D0091EE22FDB}" dt="2025-12-03T15:58:12.909" v="319" actId="164"/>
          <ac:spMkLst>
            <pc:docMk/>
            <pc:sldMk cId="2963309159" sldId="273"/>
            <ac:spMk id="6" creationId="{3AB77B16-6089-6C68-F8BB-5F723E907490}"/>
          </ac:spMkLst>
        </pc:spChg>
        <pc:spChg chg="mod">
          <ac:chgData name="Deaconn, Andra (A&amp;F)" userId="5c179da0-9766-4862-93bd-e2e7e08f98b9" providerId="ADAL" clId="{3878C834-C758-4B44-842A-D0091EE22FDB}" dt="2025-12-03T15:58:27.550" v="322" actId="164"/>
          <ac:spMkLst>
            <pc:docMk/>
            <pc:sldMk cId="2963309159" sldId="273"/>
            <ac:spMk id="7" creationId="{9ADDF8D4-FD69-C74E-4E3A-27BDF9DF04C2}"/>
          </ac:spMkLst>
        </pc:spChg>
        <pc:spChg chg="mod ord">
          <ac:chgData name="Deaconn, Andra (A&amp;F)" userId="5c179da0-9766-4862-93bd-e2e7e08f98b9" providerId="ADAL" clId="{3878C834-C758-4B44-842A-D0091EE22FDB}" dt="2025-12-03T15:58:21.563" v="321" actId="164"/>
          <ac:spMkLst>
            <pc:docMk/>
            <pc:sldMk cId="2963309159" sldId="273"/>
            <ac:spMk id="8" creationId="{33F85E09-9C2C-1378-4DB5-1AF0B0FE73C5}"/>
          </ac:spMkLst>
        </pc:spChg>
        <pc:spChg chg="mod ord">
          <ac:chgData name="Deaconn, Andra (A&amp;F)" userId="5c179da0-9766-4862-93bd-e2e7e08f98b9" providerId="ADAL" clId="{3878C834-C758-4B44-842A-D0091EE22FDB}" dt="2025-12-03T15:58:08.258" v="318" actId="164"/>
          <ac:spMkLst>
            <pc:docMk/>
            <pc:sldMk cId="2963309159" sldId="273"/>
            <ac:spMk id="9" creationId="{3378A3F6-82C3-2A67-9C8C-F2014792336A}"/>
          </ac:spMkLst>
        </pc:spChg>
        <pc:spChg chg="mod ord">
          <ac:chgData name="Deaconn, Andra (A&amp;F)" userId="5c179da0-9766-4862-93bd-e2e7e08f98b9" providerId="ADAL" clId="{3878C834-C758-4B44-842A-D0091EE22FDB}" dt="2025-12-03T15:57:55.448" v="316" actId="164"/>
          <ac:spMkLst>
            <pc:docMk/>
            <pc:sldMk cId="2963309159" sldId="273"/>
            <ac:spMk id="10" creationId="{C3C03FF9-FA56-7623-C037-D906B27A10A4}"/>
          </ac:spMkLst>
        </pc:spChg>
        <pc:spChg chg="mod ord">
          <ac:chgData name="Deaconn, Andra (A&amp;F)" userId="5c179da0-9766-4862-93bd-e2e7e08f98b9" providerId="ADAL" clId="{3878C834-C758-4B44-842A-D0091EE22FDB}" dt="2025-12-03T15:58:08.258" v="318" actId="164"/>
          <ac:spMkLst>
            <pc:docMk/>
            <pc:sldMk cId="2963309159" sldId="273"/>
            <ac:spMk id="11" creationId="{FF57DF49-7259-1673-E280-59C749045BDF}"/>
          </ac:spMkLst>
        </pc:spChg>
        <pc:spChg chg="mod ord">
          <ac:chgData name="Deaconn, Andra (A&amp;F)" userId="5c179da0-9766-4862-93bd-e2e7e08f98b9" providerId="ADAL" clId="{3878C834-C758-4B44-842A-D0091EE22FDB}" dt="2025-12-03T15:58:12.909" v="319" actId="164"/>
          <ac:spMkLst>
            <pc:docMk/>
            <pc:sldMk cId="2963309159" sldId="273"/>
            <ac:spMk id="12" creationId="{3AC59D67-011A-2B07-37B7-A40ECACBA31F}"/>
          </ac:spMkLst>
        </pc:spChg>
        <pc:spChg chg="mod ord">
          <ac:chgData name="Deaconn, Andra (A&amp;F)" userId="5c179da0-9766-4862-93bd-e2e7e08f98b9" providerId="ADAL" clId="{3878C834-C758-4B44-842A-D0091EE22FDB}" dt="2025-12-03T15:58:21.563" v="321" actId="164"/>
          <ac:spMkLst>
            <pc:docMk/>
            <pc:sldMk cId="2963309159" sldId="273"/>
            <ac:spMk id="13" creationId="{91FFB5FE-EAAC-3B5E-4F33-53DEEE91AF0F}"/>
          </ac:spMkLst>
        </pc:spChg>
        <pc:spChg chg="mod ord">
          <ac:chgData name="Deaconn, Andra (A&amp;F)" userId="5c179da0-9766-4862-93bd-e2e7e08f98b9" providerId="ADAL" clId="{3878C834-C758-4B44-842A-D0091EE22FDB}" dt="2025-12-03T15:58:08.258" v="318" actId="164"/>
          <ac:spMkLst>
            <pc:docMk/>
            <pc:sldMk cId="2963309159" sldId="273"/>
            <ac:spMk id="14" creationId="{82551560-18B4-9858-8116-60A013A4A8B9}"/>
          </ac:spMkLst>
        </pc:spChg>
        <pc:spChg chg="mod ord">
          <ac:chgData name="Deaconn, Andra (A&amp;F)" userId="5c179da0-9766-4862-93bd-e2e7e08f98b9" providerId="ADAL" clId="{3878C834-C758-4B44-842A-D0091EE22FDB}" dt="2025-12-03T15:58:21.563" v="321" actId="164"/>
          <ac:spMkLst>
            <pc:docMk/>
            <pc:sldMk cId="2963309159" sldId="273"/>
            <ac:spMk id="15" creationId="{E8F5B8E3-F6E6-FDA9-672A-FF2351B92C6E}"/>
          </ac:spMkLst>
        </pc:spChg>
        <pc:spChg chg="mod">
          <ac:chgData name="Deaconn, Andra (A&amp;F)" userId="5c179da0-9766-4862-93bd-e2e7e08f98b9" providerId="ADAL" clId="{3878C834-C758-4B44-842A-D0091EE22FDB}" dt="2025-12-03T15:58:27.550" v="322" actId="164"/>
          <ac:spMkLst>
            <pc:docMk/>
            <pc:sldMk cId="2963309159" sldId="273"/>
            <ac:spMk id="16" creationId="{4545DEB5-E53E-757F-BE20-9370352F8A1F}"/>
          </ac:spMkLst>
        </pc:spChg>
        <pc:spChg chg="mod ord">
          <ac:chgData name="Deaconn, Andra (A&amp;F)" userId="5c179da0-9766-4862-93bd-e2e7e08f98b9" providerId="ADAL" clId="{3878C834-C758-4B44-842A-D0091EE22FDB}" dt="2025-12-03T15:58:03.135" v="317" actId="164"/>
          <ac:spMkLst>
            <pc:docMk/>
            <pc:sldMk cId="2963309159" sldId="273"/>
            <ac:spMk id="17" creationId="{7022FE75-30D9-2678-75D0-9F613300974F}"/>
          </ac:spMkLst>
        </pc:spChg>
        <pc:spChg chg="mod ord">
          <ac:chgData name="Deaconn, Andra (A&amp;F)" userId="5c179da0-9766-4862-93bd-e2e7e08f98b9" providerId="ADAL" clId="{3878C834-C758-4B44-842A-D0091EE22FDB}" dt="2025-12-03T15:58:03.135" v="317" actId="164"/>
          <ac:spMkLst>
            <pc:docMk/>
            <pc:sldMk cId="2963309159" sldId="273"/>
            <ac:spMk id="18" creationId="{31C97FB2-0D5A-5BE2-4E06-2B69E0DE62E7}"/>
          </ac:spMkLst>
        </pc:spChg>
        <pc:spChg chg="mod ord">
          <ac:chgData name="Deaconn, Andra (A&amp;F)" userId="5c179da0-9766-4862-93bd-e2e7e08f98b9" providerId="ADAL" clId="{3878C834-C758-4B44-842A-D0091EE22FDB}" dt="2025-12-03T15:58:03.135" v="317" actId="164"/>
          <ac:spMkLst>
            <pc:docMk/>
            <pc:sldMk cId="2963309159" sldId="273"/>
            <ac:spMk id="19" creationId="{927BFB3D-6C82-82AC-417A-0DBD78113F14}"/>
          </ac:spMkLst>
        </pc:spChg>
        <pc:spChg chg="mod ord">
          <ac:chgData name="Deaconn, Andra (A&amp;F)" userId="5c179da0-9766-4862-93bd-e2e7e08f98b9" providerId="ADAL" clId="{3878C834-C758-4B44-842A-D0091EE22FDB}" dt="2025-12-03T15:58:27.550" v="322" actId="164"/>
          <ac:spMkLst>
            <pc:docMk/>
            <pc:sldMk cId="2963309159" sldId="273"/>
            <ac:spMk id="20" creationId="{2396646E-EBA2-7641-8C84-6A17FD69A721}"/>
          </ac:spMkLst>
        </pc:spChg>
        <pc:spChg chg="mod ord">
          <ac:chgData name="Deaconn, Andra (A&amp;F)" userId="5c179da0-9766-4862-93bd-e2e7e08f98b9" providerId="ADAL" clId="{3878C834-C758-4B44-842A-D0091EE22FDB}" dt="2025-12-03T15:43:55.438" v="262"/>
          <ac:spMkLst>
            <pc:docMk/>
            <pc:sldMk cId="2963309159" sldId="273"/>
            <ac:spMk id="24" creationId="{9D86032D-CB51-715C-6217-D06FF2DE095F}"/>
          </ac:spMkLst>
        </pc:spChg>
        <pc:spChg chg="mod ord">
          <ac:chgData name="Deaconn, Andra (A&amp;F)" userId="5c179da0-9766-4862-93bd-e2e7e08f98b9" providerId="ADAL" clId="{3878C834-C758-4B44-842A-D0091EE22FDB}" dt="2025-12-03T15:58:17.889" v="320" actId="164"/>
          <ac:spMkLst>
            <pc:docMk/>
            <pc:sldMk cId="2963309159" sldId="273"/>
            <ac:spMk id="26" creationId="{FF0961F8-C1B9-0727-BBE8-1258F6ED133D}"/>
          </ac:spMkLst>
        </pc:spChg>
        <pc:spChg chg="mod ord">
          <ac:chgData name="Deaconn, Andra (A&amp;F)" userId="5c179da0-9766-4862-93bd-e2e7e08f98b9" providerId="ADAL" clId="{3878C834-C758-4B44-842A-D0091EE22FDB}" dt="2025-12-03T15:58:17.889" v="320" actId="164"/>
          <ac:spMkLst>
            <pc:docMk/>
            <pc:sldMk cId="2963309159" sldId="273"/>
            <ac:spMk id="29" creationId="{C49BE97B-360F-EF7D-B8FE-268E8A5D8B77}"/>
          </ac:spMkLst>
        </pc:spChg>
        <pc:spChg chg="mod ord">
          <ac:chgData name="Deaconn, Andra (A&amp;F)" userId="5c179da0-9766-4862-93bd-e2e7e08f98b9" providerId="ADAL" clId="{3878C834-C758-4B44-842A-D0091EE22FDB}" dt="2025-12-03T15:58:17.889" v="320" actId="164"/>
          <ac:spMkLst>
            <pc:docMk/>
            <pc:sldMk cId="2963309159" sldId="273"/>
            <ac:spMk id="30" creationId="{69E9216E-47C1-A56F-FD8A-380FA1BFD8B0}"/>
          </ac:spMkLst>
        </pc:spChg>
        <pc:spChg chg="mod ord">
          <ac:chgData name="Deaconn, Andra (A&amp;F)" userId="5c179da0-9766-4862-93bd-e2e7e08f98b9" providerId="ADAL" clId="{3878C834-C758-4B44-842A-D0091EE22FDB}" dt="2025-12-03T15:58:31.467" v="323" actId="164"/>
          <ac:spMkLst>
            <pc:docMk/>
            <pc:sldMk cId="2963309159" sldId="273"/>
            <ac:spMk id="41" creationId="{8FFCD7A7-50EA-8CDD-B211-B81FB5D02639}"/>
          </ac:spMkLst>
        </pc:spChg>
        <pc:spChg chg="mod ord">
          <ac:chgData name="Deaconn, Andra (A&amp;F)" userId="5c179da0-9766-4862-93bd-e2e7e08f98b9" providerId="ADAL" clId="{3878C834-C758-4B44-842A-D0091EE22FDB}" dt="2025-12-03T15:58:31.467" v="323" actId="164"/>
          <ac:spMkLst>
            <pc:docMk/>
            <pc:sldMk cId="2963309159" sldId="273"/>
            <ac:spMk id="42" creationId="{B5009CAF-C743-0754-A9D7-09518C3BC783}"/>
          </ac:spMkLst>
        </pc:spChg>
        <pc:spChg chg="mod ord">
          <ac:chgData name="Deaconn, Andra (A&amp;F)" userId="5c179da0-9766-4862-93bd-e2e7e08f98b9" providerId="ADAL" clId="{3878C834-C758-4B44-842A-D0091EE22FDB}" dt="2025-12-03T15:58:31.467" v="323" actId="164"/>
          <ac:spMkLst>
            <pc:docMk/>
            <pc:sldMk cId="2963309159" sldId="273"/>
            <ac:spMk id="43" creationId="{040B3D6C-0DE4-53B2-7138-90EDE4B8324D}"/>
          </ac:spMkLst>
        </pc:spChg>
        <pc:grpChg chg="add mod">
          <ac:chgData name="Deaconn, Andra (A&amp;F)" userId="5c179da0-9766-4862-93bd-e2e7e08f98b9" providerId="ADAL" clId="{3878C834-C758-4B44-842A-D0091EE22FDB}" dt="2025-12-03T16:03:43.917" v="324" actId="962"/>
          <ac:grpSpMkLst>
            <pc:docMk/>
            <pc:sldMk cId="2963309159" sldId="273"/>
            <ac:grpSpMk id="27" creationId="{9F508215-CB09-E526-ADB5-60EF4FCB0E4D}"/>
          </ac:grpSpMkLst>
        </pc:grpChg>
        <pc:grpChg chg="add mod">
          <ac:chgData name="Deaconn, Andra (A&amp;F)" userId="5c179da0-9766-4862-93bd-e2e7e08f98b9" providerId="ADAL" clId="{3878C834-C758-4B44-842A-D0091EE22FDB}" dt="2025-12-03T16:03:50.587" v="325" actId="962"/>
          <ac:grpSpMkLst>
            <pc:docMk/>
            <pc:sldMk cId="2963309159" sldId="273"/>
            <ac:grpSpMk id="28" creationId="{35D26C30-56EE-4B40-06BD-DED2F5B03D17}"/>
          </ac:grpSpMkLst>
        </pc:grpChg>
        <pc:grpChg chg="add mod">
          <ac:chgData name="Deaconn, Andra (A&amp;F)" userId="5c179da0-9766-4862-93bd-e2e7e08f98b9" providerId="ADAL" clId="{3878C834-C758-4B44-842A-D0091EE22FDB}" dt="2025-12-03T16:03:52.464" v="326" actId="962"/>
          <ac:grpSpMkLst>
            <pc:docMk/>
            <pc:sldMk cId="2963309159" sldId="273"/>
            <ac:grpSpMk id="31" creationId="{77BB516E-4980-A9A2-F1FF-D320E3DFB710}"/>
          </ac:grpSpMkLst>
        </pc:grpChg>
        <pc:grpChg chg="add mod">
          <ac:chgData name="Deaconn, Andra (A&amp;F)" userId="5c179da0-9766-4862-93bd-e2e7e08f98b9" providerId="ADAL" clId="{3878C834-C758-4B44-842A-D0091EE22FDB}" dt="2025-12-03T16:03:53.094" v="327" actId="962"/>
          <ac:grpSpMkLst>
            <pc:docMk/>
            <pc:sldMk cId="2963309159" sldId="273"/>
            <ac:grpSpMk id="32" creationId="{13320995-0F4F-38D8-28DD-C01CB2CE2C5A}"/>
          </ac:grpSpMkLst>
        </pc:grpChg>
        <pc:grpChg chg="add mod">
          <ac:chgData name="Deaconn, Andra (A&amp;F)" userId="5c179da0-9766-4862-93bd-e2e7e08f98b9" providerId="ADAL" clId="{3878C834-C758-4B44-842A-D0091EE22FDB}" dt="2025-12-03T16:03:53.716" v="328" actId="962"/>
          <ac:grpSpMkLst>
            <pc:docMk/>
            <pc:sldMk cId="2963309159" sldId="273"/>
            <ac:grpSpMk id="33" creationId="{33C1E5FA-AABD-FB56-8B58-CB43CCB1E549}"/>
          </ac:grpSpMkLst>
        </pc:grpChg>
        <pc:grpChg chg="add mod">
          <ac:chgData name="Deaconn, Andra (A&amp;F)" userId="5c179da0-9766-4862-93bd-e2e7e08f98b9" providerId="ADAL" clId="{3878C834-C758-4B44-842A-D0091EE22FDB}" dt="2025-12-03T16:03:54.238" v="329" actId="962"/>
          <ac:grpSpMkLst>
            <pc:docMk/>
            <pc:sldMk cId="2963309159" sldId="273"/>
            <ac:grpSpMk id="34" creationId="{1CD37674-CCC0-66FF-F825-319869D93153}"/>
          </ac:grpSpMkLst>
        </pc:grpChg>
        <pc:grpChg chg="add mod">
          <ac:chgData name="Deaconn, Andra (A&amp;F)" userId="5c179da0-9766-4862-93bd-e2e7e08f98b9" providerId="ADAL" clId="{3878C834-C758-4B44-842A-D0091EE22FDB}" dt="2025-12-03T16:03:54.911" v="330" actId="962"/>
          <ac:grpSpMkLst>
            <pc:docMk/>
            <pc:sldMk cId="2963309159" sldId="273"/>
            <ac:grpSpMk id="35" creationId="{1420C7ED-ED55-A7F4-1E85-1AD966D6B5C5}"/>
          </ac:grpSpMkLst>
        </pc:grpChg>
        <pc:grpChg chg="add mod">
          <ac:chgData name="Deaconn, Andra (A&amp;F)" userId="5c179da0-9766-4862-93bd-e2e7e08f98b9" providerId="ADAL" clId="{3878C834-C758-4B44-842A-D0091EE22FDB}" dt="2025-12-03T16:03:55.649" v="331" actId="962"/>
          <ac:grpSpMkLst>
            <pc:docMk/>
            <pc:sldMk cId="2963309159" sldId="273"/>
            <ac:grpSpMk id="36" creationId="{2D16FC38-6237-5311-4A2B-A7B13CAB90E4}"/>
          </ac:grpSpMkLst>
        </pc:grpChg>
        <pc:grpChg chg="mod">
          <ac:chgData name="Deaconn, Andra (A&amp;F)" userId="5c179da0-9766-4862-93bd-e2e7e08f98b9" providerId="ADAL" clId="{3878C834-C758-4B44-842A-D0091EE22FDB}" dt="2025-12-03T15:41:34.153" v="197" actId="962"/>
          <ac:grpSpMkLst>
            <pc:docMk/>
            <pc:sldMk cId="2963309159" sldId="273"/>
            <ac:grpSpMk id="47" creationId="{4A0E4D30-4A2B-DD8F-6408-D76CE026DC49}"/>
          </ac:grpSpMkLst>
        </pc:grpChg>
        <pc:grpChg chg="mod">
          <ac:chgData name="Deaconn, Andra (A&amp;F)" userId="5c179da0-9766-4862-93bd-e2e7e08f98b9" providerId="ADAL" clId="{3878C834-C758-4B44-842A-D0091EE22FDB}" dt="2025-12-03T15:47:45.801" v="280" actId="962"/>
          <ac:grpSpMkLst>
            <pc:docMk/>
            <pc:sldMk cId="2963309159" sldId="273"/>
            <ac:grpSpMk id="62" creationId="{94BECA13-1825-5CC5-939C-0BAC9F1DEBB1}"/>
          </ac:grpSpMkLst>
        </pc:grpChg>
        <pc:cxnChg chg="mod">
          <ac:chgData name="Deaconn, Andra (A&amp;F)" userId="5c179da0-9766-4862-93bd-e2e7e08f98b9" providerId="ADAL" clId="{3878C834-C758-4B44-842A-D0091EE22FDB}" dt="2025-12-03T15:41:19.580" v="192" actId="962"/>
          <ac:cxnSpMkLst>
            <pc:docMk/>
            <pc:sldMk cId="2963309159" sldId="273"/>
            <ac:cxnSpMk id="21" creationId="{722B2491-B9CE-7D1C-C4A7-CA660D63133C}"/>
          </ac:cxnSpMkLst>
        </pc:cxnChg>
        <pc:cxnChg chg="mod">
          <ac:chgData name="Deaconn, Andra (A&amp;F)" userId="5c179da0-9766-4862-93bd-e2e7e08f98b9" providerId="ADAL" clId="{3878C834-C758-4B44-842A-D0091EE22FDB}" dt="2025-12-03T15:41:20.718" v="193" actId="962"/>
          <ac:cxnSpMkLst>
            <pc:docMk/>
            <pc:sldMk cId="2963309159" sldId="273"/>
            <ac:cxnSpMk id="22" creationId="{DCE6461C-86C1-8E7B-7200-4409AE5DE814}"/>
          </ac:cxnSpMkLst>
        </pc:cxnChg>
        <pc:cxnChg chg="mod">
          <ac:chgData name="Deaconn, Andra (A&amp;F)" userId="5c179da0-9766-4862-93bd-e2e7e08f98b9" providerId="ADAL" clId="{3878C834-C758-4B44-842A-D0091EE22FDB}" dt="2025-12-03T15:41:21.894" v="194" actId="962"/>
          <ac:cxnSpMkLst>
            <pc:docMk/>
            <pc:sldMk cId="2963309159" sldId="273"/>
            <ac:cxnSpMk id="23" creationId="{FF63D2C2-0A66-C6CD-7AD8-51F7EE019562}"/>
          </ac:cxnSpMkLst>
        </pc:cxnChg>
        <pc:cxnChg chg="mod">
          <ac:chgData name="Deaconn, Andra (A&amp;F)" userId="5c179da0-9766-4862-93bd-e2e7e08f98b9" providerId="ADAL" clId="{3878C834-C758-4B44-842A-D0091EE22FDB}" dt="2025-12-03T15:41:22.907" v="195" actId="962"/>
          <ac:cxnSpMkLst>
            <pc:docMk/>
            <pc:sldMk cId="2963309159" sldId="273"/>
            <ac:cxnSpMk id="25" creationId="{37959B71-87F4-87B9-80A3-D9D69439E8EB}"/>
          </ac:cxnSpMkLst>
        </pc:cxnChg>
        <pc:cxnChg chg="mod">
          <ac:chgData name="Deaconn, Andra (A&amp;F)" userId="5c179da0-9766-4862-93bd-e2e7e08f98b9" providerId="ADAL" clId="{3878C834-C758-4B44-842A-D0091EE22FDB}" dt="2025-12-03T15:47:44.331" v="277" actId="962"/>
          <ac:cxnSpMkLst>
            <pc:docMk/>
            <pc:sldMk cId="2963309159" sldId="273"/>
            <ac:cxnSpMk id="45" creationId="{554EF9DC-E2B5-47DB-F244-107EB81EA405}"/>
          </ac:cxnSpMkLst>
        </pc:cxnChg>
      </pc:sldChg>
      <pc:sldChg chg="modSp mod">
        <pc:chgData name="Deaconn, Andra (A&amp;F)" userId="5c179da0-9766-4862-93bd-e2e7e08f98b9" providerId="ADAL" clId="{3878C834-C758-4B44-842A-D0091EE22FDB}" dt="2025-12-16T19:14:33.764" v="675"/>
        <pc:sldMkLst>
          <pc:docMk/>
          <pc:sldMk cId="83817070" sldId="275"/>
        </pc:sldMkLst>
        <pc:spChg chg="mod ord">
          <ac:chgData name="Deaconn, Andra (A&amp;F)" userId="5c179da0-9766-4862-93bd-e2e7e08f98b9" providerId="ADAL" clId="{3878C834-C758-4B44-842A-D0091EE22FDB}" dt="2025-12-16T19:03:23.987" v="672"/>
          <ac:spMkLst>
            <pc:docMk/>
            <pc:sldMk cId="83817070" sldId="275"/>
            <ac:spMk id="2" creationId="{4C92C9B3-6901-F41D-0FFA-9BE5DE67E592}"/>
          </ac:spMkLst>
        </pc:spChg>
        <pc:spChg chg="ord">
          <ac:chgData name="Deaconn, Andra (A&amp;F)" userId="5c179da0-9766-4862-93bd-e2e7e08f98b9" providerId="ADAL" clId="{3878C834-C758-4B44-842A-D0091EE22FDB}" dt="2025-12-16T19:14:09.718" v="673"/>
          <ac:spMkLst>
            <pc:docMk/>
            <pc:sldMk cId="83817070" sldId="275"/>
            <ac:spMk id="3" creationId="{2E1BD407-3341-4D68-4B10-398D93A18371}"/>
          </ac:spMkLst>
        </pc:spChg>
        <pc:spChg chg="mod ord">
          <ac:chgData name="Deaconn, Andra (A&amp;F)" userId="5c179da0-9766-4862-93bd-e2e7e08f98b9" providerId="ADAL" clId="{3878C834-C758-4B44-842A-D0091EE22FDB}" dt="2025-12-16T19:03:23.987" v="672"/>
          <ac:spMkLst>
            <pc:docMk/>
            <pc:sldMk cId="83817070" sldId="275"/>
            <ac:spMk id="4" creationId="{CBF76329-77EF-545B-3EC6-05A642072F4C}"/>
          </ac:spMkLst>
        </pc:spChg>
        <pc:spChg chg="ord">
          <ac:chgData name="Deaconn, Andra (A&amp;F)" userId="5c179da0-9766-4862-93bd-e2e7e08f98b9" providerId="ADAL" clId="{3878C834-C758-4B44-842A-D0091EE22FDB}" dt="2025-12-16T19:14:33.764" v="675"/>
          <ac:spMkLst>
            <pc:docMk/>
            <pc:sldMk cId="83817070" sldId="275"/>
            <ac:spMk id="6" creationId="{63436108-2393-3B61-00F6-4AA7183E6223}"/>
          </ac:spMkLst>
        </pc:spChg>
        <pc:graphicFrameChg chg="mod ord">
          <ac:chgData name="Deaconn, Andra (A&amp;F)" userId="5c179da0-9766-4862-93bd-e2e7e08f98b9" providerId="ADAL" clId="{3878C834-C758-4B44-842A-D0091EE22FDB}" dt="2025-12-16T19:14:26.484" v="674"/>
          <ac:graphicFrameMkLst>
            <pc:docMk/>
            <pc:sldMk cId="83817070" sldId="275"/>
            <ac:graphicFrameMk id="8" creationId="{75AC12DA-6DF4-16CF-9ED5-1B81B35629F5}"/>
          </ac:graphicFrameMkLst>
        </pc:graphicFrameChg>
      </pc:sldChg>
      <pc:sldChg chg="modSp mod">
        <pc:chgData name="Deaconn, Andra (A&amp;F)" userId="5c179da0-9766-4862-93bd-e2e7e08f98b9" providerId="ADAL" clId="{3878C834-C758-4B44-842A-D0091EE22FDB}" dt="2025-12-03T16:09:52.564" v="339" actId="962"/>
        <pc:sldMkLst>
          <pc:docMk/>
          <pc:sldMk cId="845313589" sldId="276"/>
        </pc:sldMkLst>
        <pc:graphicFrameChg chg="mod">
          <ac:chgData name="Deaconn, Andra (A&amp;F)" userId="5c179da0-9766-4862-93bd-e2e7e08f98b9" providerId="ADAL" clId="{3878C834-C758-4B44-842A-D0091EE22FDB}" dt="2025-12-03T16:06:46.098" v="337" actId="962"/>
          <ac:graphicFrameMkLst>
            <pc:docMk/>
            <pc:sldMk cId="845313589" sldId="276"/>
            <ac:graphicFrameMk id="8" creationId="{944CE2E9-A8C6-3832-7F61-D942F13EC8FC}"/>
          </ac:graphicFrameMkLst>
        </pc:graphicFrameChg>
        <pc:picChg chg="mod">
          <ac:chgData name="Deaconn, Andra (A&amp;F)" userId="5c179da0-9766-4862-93bd-e2e7e08f98b9" providerId="ADAL" clId="{3878C834-C758-4B44-842A-D0091EE22FDB}" dt="2025-12-03T15:28:53.202" v="49" actId="962"/>
          <ac:picMkLst>
            <pc:docMk/>
            <pc:sldMk cId="845313589" sldId="276"/>
            <ac:picMk id="9" creationId="{A8F4A435-19CF-2258-F3B8-A62C1AFE1D41}"/>
          </ac:picMkLst>
        </pc:picChg>
        <pc:picChg chg="mod">
          <ac:chgData name="Deaconn, Andra (A&amp;F)" userId="5c179da0-9766-4862-93bd-e2e7e08f98b9" providerId="ADAL" clId="{3878C834-C758-4B44-842A-D0091EE22FDB}" dt="2025-12-03T16:09:52.564" v="339" actId="962"/>
          <ac:picMkLst>
            <pc:docMk/>
            <pc:sldMk cId="845313589" sldId="276"/>
            <ac:picMk id="10" creationId="{15115B11-44D0-29A2-CCED-9C9FBD069B12}"/>
          </ac:picMkLst>
        </pc:picChg>
      </pc:sldChg>
      <pc:sldChg chg="modSp mod">
        <pc:chgData name="Deaconn, Andra (A&amp;F)" userId="5c179da0-9766-4862-93bd-e2e7e08f98b9" providerId="ADAL" clId="{3878C834-C758-4B44-842A-D0091EE22FDB}" dt="2025-12-16T19:15:10.639" v="678"/>
        <pc:sldMkLst>
          <pc:docMk/>
          <pc:sldMk cId="2678542325" sldId="277"/>
        </pc:sldMkLst>
        <pc:spChg chg="mod ord">
          <ac:chgData name="Deaconn, Andra (A&amp;F)" userId="5c179da0-9766-4862-93bd-e2e7e08f98b9" providerId="ADAL" clId="{3878C834-C758-4B44-842A-D0091EE22FDB}" dt="2025-12-16T15:22:37.332" v="645" actId="962"/>
          <ac:spMkLst>
            <pc:docMk/>
            <pc:sldMk cId="2678542325" sldId="277"/>
            <ac:spMk id="4" creationId="{CBF76329-77EF-545B-3EC6-05A642072F4C}"/>
          </ac:spMkLst>
        </pc:spChg>
        <pc:spChg chg="ord">
          <ac:chgData name="Deaconn, Andra (A&amp;F)" userId="5c179da0-9766-4862-93bd-e2e7e08f98b9" providerId="ADAL" clId="{3878C834-C758-4B44-842A-D0091EE22FDB}" dt="2025-12-16T19:15:10.639" v="678"/>
          <ac:spMkLst>
            <pc:docMk/>
            <pc:sldMk cId="2678542325" sldId="277"/>
            <ac:spMk id="5" creationId="{4E077157-D5ED-6B54-AC57-B9397B8078E3}"/>
          </ac:spMkLst>
        </pc:spChg>
        <pc:graphicFrameChg chg="mod ord">
          <ac:chgData name="Deaconn, Andra (A&amp;F)" userId="5c179da0-9766-4862-93bd-e2e7e08f98b9" providerId="ADAL" clId="{3878C834-C758-4B44-842A-D0091EE22FDB}" dt="2025-12-16T19:15:00.419" v="677"/>
          <ac:graphicFrameMkLst>
            <pc:docMk/>
            <pc:sldMk cId="2678542325" sldId="277"/>
            <ac:graphicFrameMk id="12" creationId="{969EAB59-669F-30DE-87E1-8421F0435A33}"/>
          </ac:graphicFrameMkLst>
        </pc:graphicFrameChg>
      </pc:sldChg>
      <pc:sldChg chg="modSp mod">
        <pc:chgData name="Deaconn, Andra (A&amp;F)" userId="5c179da0-9766-4862-93bd-e2e7e08f98b9" providerId="ADAL" clId="{3878C834-C758-4B44-842A-D0091EE22FDB}" dt="2025-12-16T19:15:23.955" v="683"/>
        <pc:sldMkLst>
          <pc:docMk/>
          <pc:sldMk cId="3020659538" sldId="278"/>
        </pc:sldMkLst>
        <pc:spChg chg="mod">
          <ac:chgData name="Deaconn, Andra (A&amp;F)" userId="5c179da0-9766-4862-93bd-e2e7e08f98b9" providerId="ADAL" clId="{3878C834-C758-4B44-842A-D0091EE22FDB}" dt="2025-12-16T15:23:02.892" v="647" actId="962"/>
          <ac:spMkLst>
            <pc:docMk/>
            <pc:sldMk cId="3020659538" sldId="278"/>
            <ac:spMk id="4" creationId="{CBF76329-77EF-545B-3EC6-05A642072F4C}"/>
          </ac:spMkLst>
        </pc:spChg>
        <pc:spChg chg="ord">
          <ac:chgData name="Deaconn, Andra (A&amp;F)" userId="5c179da0-9766-4862-93bd-e2e7e08f98b9" providerId="ADAL" clId="{3878C834-C758-4B44-842A-D0091EE22FDB}" dt="2025-12-16T19:15:23.955" v="683"/>
          <ac:spMkLst>
            <pc:docMk/>
            <pc:sldMk cId="3020659538" sldId="278"/>
            <ac:spMk id="5" creationId="{8D4A9491-92C2-E0C5-3259-815C7D0F3566}"/>
          </ac:spMkLst>
        </pc:spChg>
        <pc:graphicFrameChg chg="mod ord">
          <ac:chgData name="Deaconn, Andra (A&amp;F)" userId="5c179da0-9766-4862-93bd-e2e7e08f98b9" providerId="ADAL" clId="{3878C834-C758-4B44-842A-D0091EE22FDB}" dt="2025-12-16T19:15:19.651" v="681"/>
          <ac:graphicFrameMkLst>
            <pc:docMk/>
            <pc:sldMk cId="3020659538" sldId="278"/>
            <ac:graphicFrameMk id="7" creationId="{2C20012E-1977-1AFE-D2B3-6A4FC4C579F1}"/>
          </ac:graphicFrameMkLst>
        </pc:graphicFrameChg>
      </pc:sldChg>
      <pc:sldChg chg="modSp mod">
        <pc:chgData name="Deaconn, Andra (A&amp;F)" userId="5c179da0-9766-4862-93bd-e2e7e08f98b9" providerId="ADAL" clId="{3878C834-C758-4B44-842A-D0091EE22FDB}" dt="2025-12-16T15:23:25.334" v="651" actId="962"/>
        <pc:sldMkLst>
          <pc:docMk/>
          <pc:sldMk cId="690304814" sldId="279"/>
        </pc:sldMkLst>
        <pc:spChg chg="mod">
          <ac:chgData name="Deaconn, Andra (A&amp;F)" userId="5c179da0-9766-4862-93bd-e2e7e08f98b9" providerId="ADAL" clId="{3878C834-C758-4B44-842A-D0091EE22FDB}" dt="2025-12-16T15:23:25.334" v="651" actId="962"/>
          <ac:spMkLst>
            <pc:docMk/>
            <pc:sldMk cId="690304814" sldId="279"/>
            <ac:spMk id="3" creationId="{2E1BD407-3341-4D68-4B10-398D93A18371}"/>
          </ac:spMkLst>
        </pc:spChg>
        <pc:spChg chg="mod">
          <ac:chgData name="Deaconn, Andra (A&amp;F)" userId="5c179da0-9766-4862-93bd-e2e7e08f98b9" providerId="ADAL" clId="{3878C834-C758-4B44-842A-D0091EE22FDB}" dt="2025-12-16T15:23:24.474" v="649" actId="962"/>
          <ac:spMkLst>
            <pc:docMk/>
            <pc:sldMk cId="690304814" sldId="279"/>
            <ac:spMk id="4" creationId="{CBF76329-77EF-545B-3EC6-05A642072F4C}"/>
          </ac:spMkLst>
        </pc:spChg>
        <pc:graphicFrameChg chg="mod">
          <ac:chgData name="Deaconn, Andra (A&amp;F)" userId="5c179da0-9766-4862-93bd-e2e7e08f98b9" providerId="ADAL" clId="{3878C834-C758-4B44-842A-D0091EE22FDB}" dt="2025-12-03T16:13:14.469" v="345" actId="962"/>
          <ac:graphicFrameMkLst>
            <pc:docMk/>
            <pc:sldMk cId="690304814" sldId="279"/>
            <ac:graphicFrameMk id="8" creationId="{C5FBC4A0-2BF6-8881-2D86-417F59C88D7B}"/>
          </ac:graphicFrameMkLst>
        </pc:graphicFrameChg>
      </pc:sldChg>
      <pc:sldChg chg="modSp mod">
        <pc:chgData name="Deaconn, Andra (A&amp;F)" userId="5c179da0-9766-4862-93bd-e2e7e08f98b9" providerId="ADAL" clId="{3878C834-C758-4B44-842A-D0091EE22FDB}" dt="2025-12-16T19:15:57.744" v="688"/>
        <pc:sldMkLst>
          <pc:docMk/>
          <pc:sldMk cId="124913632" sldId="280"/>
        </pc:sldMkLst>
        <pc:spChg chg="mod">
          <ac:chgData name="Deaconn, Andra (A&amp;F)" userId="5c179da0-9766-4862-93bd-e2e7e08f98b9" providerId="ADAL" clId="{3878C834-C758-4B44-842A-D0091EE22FDB}" dt="2025-12-16T15:23:48.737" v="652" actId="962"/>
          <ac:spMkLst>
            <pc:docMk/>
            <pc:sldMk cId="124913632" sldId="280"/>
            <ac:spMk id="4" creationId="{CBF76329-77EF-545B-3EC6-05A642072F4C}"/>
          </ac:spMkLst>
        </pc:spChg>
        <pc:spChg chg="ord">
          <ac:chgData name="Deaconn, Andra (A&amp;F)" userId="5c179da0-9766-4862-93bd-e2e7e08f98b9" providerId="ADAL" clId="{3878C834-C758-4B44-842A-D0091EE22FDB}" dt="2025-12-16T19:15:57.744" v="688"/>
          <ac:spMkLst>
            <pc:docMk/>
            <pc:sldMk cId="124913632" sldId="280"/>
            <ac:spMk id="6" creationId="{0ED221F9-E373-6FB1-6A58-10C9003E25DF}"/>
          </ac:spMkLst>
        </pc:spChg>
        <pc:graphicFrameChg chg="mod ord">
          <ac:chgData name="Deaconn, Andra (A&amp;F)" userId="5c179da0-9766-4862-93bd-e2e7e08f98b9" providerId="ADAL" clId="{3878C834-C758-4B44-842A-D0091EE22FDB}" dt="2025-12-16T19:15:40.705" v="686"/>
          <ac:graphicFrameMkLst>
            <pc:docMk/>
            <pc:sldMk cId="124913632" sldId="280"/>
            <ac:graphicFrameMk id="7" creationId="{A8B31F30-69FC-133F-2CDE-F8E0FAFAFE67}"/>
          </ac:graphicFrameMkLst>
        </pc:graphicFrameChg>
      </pc:sldChg>
      <pc:sldChg chg="modSp mod">
        <pc:chgData name="Deaconn, Andra (A&amp;F)" userId="5c179da0-9766-4862-93bd-e2e7e08f98b9" providerId="ADAL" clId="{3878C834-C758-4B44-842A-D0091EE22FDB}" dt="2025-12-16T19:16:12.577" v="693"/>
        <pc:sldMkLst>
          <pc:docMk/>
          <pc:sldMk cId="539585290" sldId="281"/>
        </pc:sldMkLst>
        <pc:spChg chg="mod">
          <ac:chgData name="Deaconn, Andra (A&amp;F)" userId="5c179da0-9766-4862-93bd-e2e7e08f98b9" providerId="ADAL" clId="{3878C834-C758-4B44-842A-D0091EE22FDB}" dt="2025-12-16T15:24:18.246" v="655" actId="962"/>
          <ac:spMkLst>
            <pc:docMk/>
            <pc:sldMk cId="539585290" sldId="281"/>
            <ac:spMk id="4" creationId="{CBF76329-77EF-545B-3EC6-05A642072F4C}"/>
          </ac:spMkLst>
        </pc:spChg>
        <pc:spChg chg="ord">
          <ac:chgData name="Deaconn, Andra (A&amp;F)" userId="5c179da0-9766-4862-93bd-e2e7e08f98b9" providerId="ADAL" clId="{3878C834-C758-4B44-842A-D0091EE22FDB}" dt="2025-12-16T19:16:12.577" v="693"/>
          <ac:spMkLst>
            <pc:docMk/>
            <pc:sldMk cId="539585290" sldId="281"/>
            <ac:spMk id="7" creationId="{D913685A-CD8C-608B-6B9B-E9DDCDBA44CB}"/>
          </ac:spMkLst>
        </pc:spChg>
        <pc:graphicFrameChg chg="mod ord">
          <ac:chgData name="Deaconn, Andra (A&amp;F)" userId="5c179da0-9766-4862-93bd-e2e7e08f98b9" providerId="ADAL" clId="{3878C834-C758-4B44-842A-D0091EE22FDB}" dt="2025-12-16T19:16:07.837" v="691"/>
          <ac:graphicFrameMkLst>
            <pc:docMk/>
            <pc:sldMk cId="539585290" sldId="281"/>
            <ac:graphicFrameMk id="5" creationId="{E0837A96-FEF6-E2EE-DD7D-4B592AF81D72}"/>
          </ac:graphicFrameMkLst>
        </pc:graphicFrameChg>
      </pc:sldChg>
      <pc:sldChg chg="modSp mod">
        <pc:chgData name="Deaconn, Andra (A&amp;F)" userId="5c179da0-9766-4862-93bd-e2e7e08f98b9" providerId="ADAL" clId="{3878C834-C758-4B44-842A-D0091EE22FDB}" dt="2025-12-16T19:16:27.614" v="698"/>
        <pc:sldMkLst>
          <pc:docMk/>
          <pc:sldMk cId="2909568419" sldId="282"/>
        </pc:sldMkLst>
        <pc:spChg chg="mod">
          <ac:chgData name="Deaconn, Andra (A&amp;F)" userId="5c179da0-9766-4862-93bd-e2e7e08f98b9" providerId="ADAL" clId="{3878C834-C758-4B44-842A-D0091EE22FDB}" dt="2025-12-16T15:24:34.473" v="656" actId="962"/>
          <ac:spMkLst>
            <pc:docMk/>
            <pc:sldMk cId="2909568419" sldId="282"/>
            <ac:spMk id="4" creationId="{CBF76329-77EF-545B-3EC6-05A642072F4C}"/>
          </ac:spMkLst>
        </pc:spChg>
        <pc:spChg chg="ord">
          <ac:chgData name="Deaconn, Andra (A&amp;F)" userId="5c179da0-9766-4862-93bd-e2e7e08f98b9" providerId="ADAL" clId="{3878C834-C758-4B44-842A-D0091EE22FDB}" dt="2025-12-16T19:16:27.614" v="698"/>
          <ac:spMkLst>
            <pc:docMk/>
            <pc:sldMk cId="2909568419" sldId="282"/>
            <ac:spMk id="7" creationId="{9F3540B9-4DD2-3494-044F-C202EB636A87}"/>
          </ac:spMkLst>
        </pc:spChg>
        <pc:graphicFrameChg chg="mod ord">
          <ac:chgData name="Deaconn, Andra (A&amp;F)" userId="5c179da0-9766-4862-93bd-e2e7e08f98b9" providerId="ADAL" clId="{3878C834-C758-4B44-842A-D0091EE22FDB}" dt="2025-12-16T19:16:23.074" v="696"/>
          <ac:graphicFrameMkLst>
            <pc:docMk/>
            <pc:sldMk cId="2909568419" sldId="282"/>
            <ac:graphicFrameMk id="6" creationId="{E96922E9-570B-99D7-A696-7D448537E7E3}"/>
          </ac:graphicFrameMkLst>
        </pc:graphicFrameChg>
      </pc:sldChg>
      <pc:sldChg chg="modSp mod">
        <pc:chgData name="Deaconn, Andra (A&amp;F)" userId="5c179da0-9766-4862-93bd-e2e7e08f98b9" providerId="ADAL" clId="{3878C834-C758-4B44-842A-D0091EE22FDB}" dt="2025-12-16T15:24:56.166" v="657" actId="962"/>
        <pc:sldMkLst>
          <pc:docMk/>
          <pc:sldMk cId="4043521079" sldId="283"/>
        </pc:sldMkLst>
        <pc:spChg chg="mod">
          <ac:chgData name="Deaconn, Andra (A&amp;F)" userId="5c179da0-9766-4862-93bd-e2e7e08f98b9" providerId="ADAL" clId="{3878C834-C758-4B44-842A-D0091EE22FDB}" dt="2025-12-16T15:24:56.166" v="657" actId="962"/>
          <ac:spMkLst>
            <pc:docMk/>
            <pc:sldMk cId="4043521079" sldId="283"/>
            <ac:spMk id="4" creationId="{CBF76329-77EF-545B-3EC6-05A642072F4C}"/>
          </ac:spMkLst>
        </pc:spChg>
        <pc:graphicFrameChg chg="mod">
          <ac:chgData name="Deaconn, Andra (A&amp;F)" userId="5c179da0-9766-4862-93bd-e2e7e08f98b9" providerId="ADAL" clId="{3878C834-C758-4B44-842A-D0091EE22FDB}" dt="2025-12-03T16:14:20.177" v="353" actId="962"/>
          <ac:graphicFrameMkLst>
            <pc:docMk/>
            <pc:sldMk cId="4043521079" sldId="283"/>
            <ac:graphicFrameMk id="6" creationId="{38B56590-8540-A33E-A7B7-CB36E96ACCB8}"/>
          </ac:graphicFrameMkLst>
        </pc:graphicFrameChg>
      </pc:sldChg>
      <pc:sldChg chg="modSp mod">
        <pc:chgData name="Deaconn, Andra (A&amp;F)" userId="5c179da0-9766-4862-93bd-e2e7e08f98b9" providerId="ADAL" clId="{3878C834-C758-4B44-842A-D0091EE22FDB}" dt="2025-12-16T19:01:05.950" v="669"/>
        <pc:sldMkLst>
          <pc:docMk/>
          <pc:sldMk cId="1573040357" sldId="284"/>
        </pc:sldMkLst>
        <pc:spChg chg="mod">
          <ac:chgData name="Deaconn, Andra (A&amp;F)" userId="5c179da0-9766-4862-93bd-e2e7e08f98b9" providerId="ADAL" clId="{3878C834-C758-4B44-842A-D0091EE22FDB}" dt="2025-12-16T15:25:02.035" v="658" actId="962"/>
          <ac:spMkLst>
            <pc:docMk/>
            <pc:sldMk cId="1573040357" sldId="284"/>
            <ac:spMk id="4" creationId="{CBF76329-77EF-545B-3EC6-05A642072F4C}"/>
          </ac:spMkLst>
        </pc:spChg>
        <pc:graphicFrameChg chg="mod ord">
          <ac:chgData name="Deaconn, Andra (A&amp;F)" userId="5c179da0-9766-4862-93bd-e2e7e08f98b9" providerId="ADAL" clId="{3878C834-C758-4B44-842A-D0091EE22FDB}" dt="2025-12-16T19:01:05.950" v="669"/>
          <ac:graphicFrameMkLst>
            <pc:docMk/>
            <pc:sldMk cId="1573040357" sldId="284"/>
            <ac:graphicFrameMk id="6" creationId="{68723F40-3DED-C9C0-6289-A01436D51C6B}"/>
          </ac:graphicFrameMkLst>
        </pc:graphicFrameChg>
      </pc:sldChg>
      <pc:sldChg chg="modSp mod">
        <pc:chgData name="Deaconn, Andra (A&amp;F)" userId="5c179da0-9766-4862-93bd-e2e7e08f98b9" providerId="ADAL" clId="{3878C834-C758-4B44-842A-D0091EE22FDB}" dt="2025-12-16T15:25:45.207" v="661" actId="962"/>
        <pc:sldMkLst>
          <pc:docMk/>
          <pc:sldMk cId="3013844" sldId="285"/>
        </pc:sldMkLst>
        <pc:spChg chg="mod">
          <ac:chgData name="Deaconn, Andra (A&amp;F)" userId="5c179da0-9766-4862-93bd-e2e7e08f98b9" providerId="ADAL" clId="{3878C834-C758-4B44-842A-D0091EE22FDB}" dt="2025-12-16T15:25:45.207" v="661" actId="962"/>
          <ac:spMkLst>
            <pc:docMk/>
            <pc:sldMk cId="3013844" sldId="285"/>
            <ac:spMk id="4" creationId="{CBF76329-77EF-545B-3EC6-05A642072F4C}"/>
          </ac:spMkLst>
        </pc:spChg>
        <pc:graphicFrameChg chg="mod">
          <ac:chgData name="Deaconn, Andra (A&amp;F)" userId="5c179da0-9766-4862-93bd-e2e7e08f98b9" providerId="ADAL" clId="{3878C834-C758-4B44-842A-D0091EE22FDB}" dt="2025-12-03T16:15:00.662" v="359" actId="962"/>
          <ac:graphicFrameMkLst>
            <pc:docMk/>
            <pc:sldMk cId="3013844" sldId="285"/>
            <ac:graphicFrameMk id="5" creationId="{042BBD48-F193-B665-1F2C-A54A993422A5}"/>
          </ac:graphicFrameMkLst>
        </pc:graphicFrameChg>
      </pc:sldChg>
      <pc:sldChg chg="modSp mod">
        <pc:chgData name="Deaconn, Andra (A&amp;F)" userId="5c179da0-9766-4862-93bd-e2e7e08f98b9" providerId="ADAL" clId="{3878C834-C758-4B44-842A-D0091EE22FDB}" dt="2025-12-16T15:22:21.516" v="644" actId="962"/>
        <pc:sldMkLst>
          <pc:docMk/>
          <pc:sldMk cId="2430197884" sldId="287"/>
        </pc:sldMkLst>
        <pc:spChg chg="mod">
          <ac:chgData name="Deaconn, Andra (A&amp;F)" userId="5c179da0-9766-4862-93bd-e2e7e08f98b9" providerId="ADAL" clId="{3878C834-C758-4B44-842A-D0091EE22FDB}" dt="2025-12-16T15:22:14.422" v="636" actId="962"/>
          <ac:spMkLst>
            <pc:docMk/>
            <pc:sldMk cId="2430197884" sldId="287"/>
            <ac:spMk id="7" creationId="{A47124A5-E297-C5FD-77EA-6C9AD82B5770}"/>
          </ac:spMkLst>
        </pc:spChg>
        <pc:spChg chg="mod">
          <ac:chgData name="Deaconn, Andra (A&amp;F)" userId="5c179da0-9766-4862-93bd-e2e7e08f98b9" providerId="ADAL" clId="{3878C834-C758-4B44-842A-D0091EE22FDB}" dt="2025-12-16T15:22:15.181" v="637" actId="962"/>
          <ac:spMkLst>
            <pc:docMk/>
            <pc:sldMk cId="2430197884" sldId="287"/>
            <ac:spMk id="8" creationId="{6A402FA6-F4CD-3889-9E61-E4C7E5D8DF32}"/>
          </ac:spMkLst>
        </pc:spChg>
        <pc:spChg chg="mod">
          <ac:chgData name="Deaconn, Andra (A&amp;F)" userId="5c179da0-9766-4862-93bd-e2e7e08f98b9" providerId="ADAL" clId="{3878C834-C758-4B44-842A-D0091EE22FDB}" dt="2025-12-16T15:22:15.983" v="638" actId="962"/>
          <ac:spMkLst>
            <pc:docMk/>
            <pc:sldMk cId="2430197884" sldId="287"/>
            <ac:spMk id="9" creationId="{3FCFDEDA-363D-A720-E280-B5E6D6567D3A}"/>
          </ac:spMkLst>
        </pc:spChg>
        <pc:spChg chg="mod">
          <ac:chgData name="Deaconn, Andra (A&amp;F)" userId="5c179da0-9766-4862-93bd-e2e7e08f98b9" providerId="ADAL" clId="{3878C834-C758-4B44-842A-D0091EE22FDB}" dt="2025-12-16T15:22:17.148" v="639" actId="962"/>
          <ac:spMkLst>
            <pc:docMk/>
            <pc:sldMk cId="2430197884" sldId="287"/>
            <ac:spMk id="10" creationId="{8CD38954-1433-608F-0ED7-2747D8C7EB99}"/>
          </ac:spMkLst>
        </pc:spChg>
        <pc:spChg chg="mod">
          <ac:chgData name="Deaconn, Andra (A&amp;F)" userId="5c179da0-9766-4862-93bd-e2e7e08f98b9" providerId="ADAL" clId="{3878C834-C758-4B44-842A-D0091EE22FDB}" dt="2025-12-16T15:22:18.211" v="640" actId="962"/>
          <ac:spMkLst>
            <pc:docMk/>
            <pc:sldMk cId="2430197884" sldId="287"/>
            <ac:spMk id="11" creationId="{0EDE77C2-CFF8-EEE2-5B3C-3F38469125AC}"/>
          </ac:spMkLst>
        </pc:spChg>
        <pc:spChg chg="mod">
          <ac:chgData name="Deaconn, Andra (A&amp;F)" userId="5c179da0-9766-4862-93bd-e2e7e08f98b9" providerId="ADAL" clId="{3878C834-C758-4B44-842A-D0091EE22FDB}" dt="2025-12-16T15:22:19.015" v="641" actId="962"/>
          <ac:spMkLst>
            <pc:docMk/>
            <pc:sldMk cId="2430197884" sldId="287"/>
            <ac:spMk id="12" creationId="{68D70FE7-6FBF-C89D-EF59-C85709807872}"/>
          </ac:spMkLst>
        </pc:spChg>
        <pc:spChg chg="mod">
          <ac:chgData name="Deaconn, Andra (A&amp;F)" userId="5c179da0-9766-4862-93bd-e2e7e08f98b9" providerId="ADAL" clId="{3878C834-C758-4B44-842A-D0091EE22FDB}" dt="2025-12-16T15:22:19.853" v="642" actId="962"/>
          <ac:spMkLst>
            <pc:docMk/>
            <pc:sldMk cId="2430197884" sldId="287"/>
            <ac:spMk id="13" creationId="{5C4E74A0-8124-E3F9-AB85-7AC9E7CF443F}"/>
          </ac:spMkLst>
        </pc:spChg>
        <pc:spChg chg="mod">
          <ac:chgData name="Deaconn, Andra (A&amp;F)" userId="5c179da0-9766-4862-93bd-e2e7e08f98b9" providerId="ADAL" clId="{3878C834-C758-4B44-842A-D0091EE22FDB}" dt="2025-12-16T15:22:20.625" v="643" actId="962"/>
          <ac:spMkLst>
            <pc:docMk/>
            <pc:sldMk cId="2430197884" sldId="287"/>
            <ac:spMk id="14" creationId="{7B14502D-B3C0-FAFD-DE87-A44F647F61C1}"/>
          </ac:spMkLst>
        </pc:spChg>
        <pc:spChg chg="mod">
          <ac:chgData name="Deaconn, Andra (A&amp;F)" userId="5c179da0-9766-4862-93bd-e2e7e08f98b9" providerId="ADAL" clId="{3878C834-C758-4B44-842A-D0091EE22FDB}" dt="2025-12-16T15:22:21.516" v="644" actId="962"/>
          <ac:spMkLst>
            <pc:docMk/>
            <pc:sldMk cId="2430197884" sldId="287"/>
            <ac:spMk id="15" creationId="{74D53572-1FD8-C019-3406-50617AD618D8}"/>
          </ac:spMkLst>
        </pc:spChg>
        <pc:graphicFrameChg chg="mod">
          <ac:chgData name="Deaconn, Andra (A&amp;F)" userId="5c179da0-9766-4862-93bd-e2e7e08f98b9" providerId="ADAL" clId="{3878C834-C758-4B44-842A-D0091EE22FDB}" dt="2025-12-03T15:54:22.341" v="310" actId="962"/>
          <ac:graphicFrameMkLst>
            <pc:docMk/>
            <pc:sldMk cId="2430197884" sldId="287"/>
            <ac:graphicFrameMk id="6" creationId="{B254E35A-5938-8149-26E7-026184FCF7E8}"/>
          </ac:graphicFrameMkLst>
        </pc:graphicFrameChg>
        <pc:cxnChg chg="mod">
          <ac:chgData name="Deaconn, Andra (A&amp;F)" userId="5c179da0-9766-4862-93bd-e2e7e08f98b9" providerId="ADAL" clId="{3878C834-C758-4B44-842A-D0091EE22FDB}" dt="2025-12-03T15:44:16.345" v="263" actId="962"/>
          <ac:cxnSpMkLst>
            <pc:docMk/>
            <pc:sldMk cId="2430197884" sldId="287"/>
            <ac:cxnSpMk id="4" creationId="{63561DBC-2885-E106-2CFA-4EE26C7C3A34}"/>
          </ac:cxnSpMkLst>
        </pc:cxnChg>
        <pc:cxnChg chg="mod">
          <ac:chgData name="Deaconn, Andra (A&amp;F)" userId="5c179da0-9766-4862-93bd-e2e7e08f98b9" providerId="ADAL" clId="{3878C834-C758-4B44-842A-D0091EE22FDB}" dt="2025-12-03T15:44:16.355" v="264" actId="962"/>
          <ac:cxnSpMkLst>
            <pc:docMk/>
            <pc:sldMk cId="2430197884" sldId="287"/>
            <ac:cxnSpMk id="5" creationId="{C62E7E77-F08B-2AE8-1962-D9268FAB9BA9}"/>
          </ac:cxnSpMkLst>
        </pc:cxnChg>
        <pc:cxnChg chg="mod">
          <ac:chgData name="Deaconn, Andra (A&amp;F)" userId="5c179da0-9766-4862-93bd-e2e7e08f98b9" providerId="ADAL" clId="{3878C834-C758-4B44-842A-D0091EE22FDB}" dt="2025-12-03T15:44:16.357" v="265" actId="962"/>
          <ac:cxnSpMkLst>
            <pc:docMk/>
            <pc:sldMk cId="2430197884" sldId="287"/>
            <ac:cxnSpMk id="16" creationId="{DF189C97-27E7-4F92-DA63-1C466B6ACBAB}"/>
          </ac:cxnSpMkLst>
        </pc:cxnChg>
        <pc:cxnChg chg="mod">
          <ac:chgData name="Deaconn, Andra (A&amp;F)" userId="5c179da0-9766-4862-93bd-e2e7e08f98b9" providerId="ADAL" clId="{3878C834-C758-4B44-842A-D0091EE22FDB}" dt="2025-12-03T15:44:16.361" v="266" actId="962"/>
          <ac:cxnSpMkLst>
            <pc:docMk/>
            <pc:sldMk cId="2430197884" sldId="287"/>
            <ac:cxnSpMk id="18" creationId="{E0163D5D-6987-408D-06D0-CC280789112D}"/>
          </ac:cxnSpMkLst>
        </pc:cxnChg>
        <pc:cxnChg chg="mod">
          <ac:chgData name="Deaconn, Andra (A&amp;F)" userId="5c179da0-9766-4862-93bd-e2e7e08f98b9" providerId="ADAL" clId="{3878C834-C758-4B44-842A-D0091EE22FDB}" dt="2025-12-03T15:44:16.367" v="267" actId="962"/>
          <ac:cxnSpMkLst>
            <pc:docMk/>
            <pc:sldMk cId="2430197884" sldId="287"/>
            <ac:cxnSpMk id="20" creationId="{AF8583CF-67BE-12C3-6686-C16DF20DC551}"/>
          </ac:cxnSpMkLst>
        </pc:cxnChg>
        <pc:cxnChg chg="mod">
          <ac:chgData name="Deaconn, Andra (A&amp;F)" userId="5c179da0-9766-4862-93bd-e2e7e08f98b9" providerId="ADAL" clId="{3878C834-C758-4B44-842A-D0091EE22FDB}" dt="2025-12-03T15:44:16.367" v="268" actId="962"/>
          <ac:cxnSpMkLst>
            <pc:docMk/>
            <pc:sldMk cId="2430197884" sldId="287"/>
            <ac:cxnSpMk id="21" creationId="{500F641D-2B12-6D80-F2D9-772C2EAB3ADB}"/>
          </ac:cxnSpMkLst>
        </pc:cxnChg>
        <pc:cxnChg chg="mod">
          <ac:chgData name="Deaconn, Andra (A&amp;F)" userId="5c179da0-9766-4862-93bd-e2e7e08f98b9" providerId="ADAL" clId="{3878C834-C758-4B44-842A-D0091EE22FDB}" dt="2025-12-03T15:44:16.377" v="269" actId="962"/>
          <ac:cxnSpMkLst>
            <pc:docMk/>
            <pc:sldMk cId="2430197884" sldId="287"/>
            <ac:cxnSpMk id="22" creationId="{A09D30C9-740E-8456-C965-80E5D583A7C4}"/>
          </ac:cxnSpMkLst>
        </pc:cxnChg>
        <pc:cxnChg chg="mod">
          <ac:chgData name="Deaconn, Andra (A&amp;F)" userId="5c179da0-9766-4862-93bd-e2e7e08f98b9" providerId="ADAL" clId="{3878C834-C758-4B44-842A-D0091EE22FDB}" dt="2025-12-03T15:44:16.382" v="270" actId="962"/>
          <ac:cxnSpMkLst>
            <pc:docMk/>
            <pc:sldMk cId="2430197884" sldId="287"/>
            <ac:cxnSpMk id="23" creationId="{65234CD3-4CFE-2189-26CB-51E1E3810FAE}"/>
          </ac:cxnSpMkLst>
        </pc:cxnChg>
      </pc:sldChg>
      <pc:sldChg chg="modSp mod">
        <pc:chgData name="Deaconn, Andra (A&amp;F)" userId="5c179da0-9766-4862-93bd-e2e7e08f98b9" providerId="ADAL" clId="{3878C834-C758-4B44-842A-D0091EE22FDB}" dt="2025-12-03T15:46:44.374" v="274"/>
        <pc:sldMkLst>
          <pc:docMk/>
          <pc:sldMk cId="1801038547" sldId="288"/>
        </pc:sldMkLst>
        <pc:spChg chg="ord">
          <ac:chgData name="Deaconn, Andra (A&amp;F)" userId="5c179da0-9766-4862-93bd-e2e7e08f98b9" providerId="ADAL" clId="{3878C834-C758-4B44-842A-D0091EE22FDB}" dt="2025-12-03T15:46:44.374" v="274"/>
          <ac:spMkLst>
            <pc:docMk/>
            <pc:sldMk cId="1801038547" sldId="288"/>
            <ac:spMk id="4" creationId="{68B0CFDF-83AF-1CA6-D518-5C0F17746EFF}"/>
          </ac:spMkLst>
        </pc:spChg>
        <pc:picChg chg="mod">
          <ac:chgData name="Deaconn, Andra (A&amp;F)" userId="5c179da0-9766-4862-93bd-e2e7e08f98b9" providerId="ADAL" clId="{3878C834-C758-4B44-842A-D0091EE22FDB}" dt="2025-12-03T15:31:21.443" v="63" actId="962"/>
          <ac:picMkLst>
            <pc:docMk/>
            <pc:sldMk cId="1801038547" sldId="288"/>
            <ac:picMk id="7" creationId="{B335E8E4-4AC3-821B-1E37-AB1206B819F9}"/>
          </ac:picMkLst>
        </pc:picChg>
      </pc:sldChg>
      <pc:sldChg chg="modSp mod">
        <pc:chgData name="Deaconn, Andra (A&amp;F)" userId="5c179da0-9766-4862-93bd-e2e7e08f98b9" providerId="ADAL" clId="{3878C834-C758-4B44-842A-D0091EE22FDB}" dt="2025-12-03T16:26:33.266" v="627"/>
        <pc:sldMkLst>
          <pc:docMk/>
          <pc:sldMk cId="1367779146" sldId="289"/>
        </pc:sldMkLst>
        <pc:spChg chg="ord">
          <ac:chgData name="Deaconn, Andra (A&amp;F)" userId="5c179da0-9766-4862-93bd-e2e7e08f98b9" providerId="ADAL" clId="{3878C834-C758-4B44-842A-D0091EE22FDB}" dt="2025-12-03T16:26:33.266" v="627"/>
          <ac:spMkLst>
            <pc:docMk/>
            <pc:sldMk cId="1367779146" sldId="289"/>
            <ac:spMk id="4" creationId="{68B0CFDF-83AF-1CA6-D518-5C0F17746EFF}"/>
          </ac:spMkLst>
        </pc:spChg>
      </pc:sldChg>
      <pc:sldChg chg="modSp mod">
        <pc:chgData name="Deaconn, Andra (A&amp;F)" userId="5c179da0-9766-4862-93bd-e2e7e08f98b9" providerId="ADAL" clId="{3878C834-C758-4B44-842A-D0091EE22FDB}" dt="2025-12-03T15:53:54.487" v="308" actId="962"/>
        <pc:sldMkLst>
          <pc:docMk/>
          <pc:sldMk cId="204635867" sldId="290"/>
        </pc:sldMkLst>
        <pc:grpChg chg="mod">
          <ac:chgData name="Deaconn, Andra (A&amp;F)" userId="5c179da0-9766-4862-93bd-e2e7e08f98b9" providerId="ADAL" clId="{3878C834-C758-4B44-842A-D0091EE22FDB}" dt="2025-12-03T15:53:54.487" v="308" actId="962"/>
          <ac:grpSpMkLst>
            <pc:docMk/>
            <pc:sldMk cId="204635867" sldId="290"/>
            <ac:grpSpMk id="3" creationId="{C1059284-4367-83F6-F402-A1A3AE3E9376}"/>
          </ac:grpSpMkLst>
        </pc:grpChg>
      </pc:sldChg>
      <pc:sldChg chg="modSp mod">
        <pc:chgData name="Deaconn, Andra (A&amp;F)" userId="5c179da0-9766-4862-93bd-e2e7e08f98b9" providerId="ADAL" clId="{3878C834-C758-4B44-842A-D0091EE22FDB}" dt="2025-12-03T15:30:48.733" v="56" actId="962"/>
        <pc:sldMkLst>
          <pc:docMk/>
          <pc:sldMk cId="2277652685" sldId="292"/>
        </pc:sldMkLst>
        <pc:picChg chg="mod">
          <ac:chgData name="Deaconn, Andra (A&amp;F)" userId="5c179da0-9766-4862-93bd-e2e7e08f98b9" providerId="ADAL" clId="{3878C834-C758-4B44-842A-D0091EE22FDB}" dt="2025-12-03T15:30:48.733" v="56" actId="962"/>
          <ac:picMkLst>
            <pc:docMk/>
            <pc:sldMk cId="2277652685" sldId="292"/>
            <ac:picMk id="3" creationId="{BCEC2E7B-67EC-DF05-B2E0-AC7A0532DCF8}"/>
          </ac:picMkLst>
        </pc:picChg>
      </pc:sldChg>
      <pc:sldChg chg="modSp">
        <pc:chgData name="Deaconn, Andra (A&amp;F)" userId="5c179da0-9766-4862-93bd-e2e7e08f98b9" providerId="ADAL" clId="{3878C834-C758-4B44-842A-D0091EE22FDB}" dt="2025-12-03T15:34:47.704" v="74"/>
        <pc:sldMkLst>
          <pc:docMk/>
          <pc:sldMk cId="225175647" sldId="297"/>
        </pc:sldMkLst>
        <pc:spChg chg="mod">
          <ac:chgData name="Deaconn, Andra (A&amp;F)" userId="5c179da0-9766-4862-93bd-e2e7e08f98b9" providerId="ADAL" clId="{3878C834-C758-4B44-842A-D0091EE22FDB}" dt="2025-12-03T15:34:47.704" v="74"/>
          <ac:spMkLst>
            <pc:docMk/>
            <pc:sldMk cId="225175647" sldId="297"/>
            <ac:spMk id="2" creationId="{7DC27237-EAAB-C1A4-1234-E3C8F776AB28}"/>
          </ac:spMkLst>
        </pc:spChg>
      </pc:sldChg>
      <pc:sldChg chg="modSp mod">
        <pc:chgData name="Deaconn, Andra (A&amp;F)" userId="5c179da0-9766-4862-93bd-e2e7e08f98b9" providerId="ADAL" clId="{3878C834-C758-4B44-842A-D0091EE22FDB}" dt="2025-12-03T16:21:53.109" v="607"/>
        <pc:sldMkLst>
          <pc:docMk/>
          <pc:sldMk cId="3947884749" sldId="298"/>
        </pc:sldMkLst>
        <pc:spChg chg="mod">
          <ac:chgData name="Deaconn, Andra (A&amp;F)" userId="5c179da0-9766-4862-93bd-e2e7e08f98b9" providerId="ADAL" clId="{3878C834-C758-4B44-842A-D0091EE22FDB}" dt="2025-12-03T16:21:53.109" v="607"/>
          <ac:spMkLst>
            <pc:docMk/>
            <pc:sldMk cId="3947884749" sldId="298"/>
            <ac:spMk id="3" creationId="{799C5564-F98E-1EEC-79DD-C54D4452E5CB}"/>
          </ac:spMkLst>
        </pc:spChg>
      </pc:sldChg>
      <pc:sldChg chg="modSp mod">
        <pc:chgData name="Deaconn, Andra (A&amp;F)" userId="5c179da0-9766-4862-93bd-e2e7e08f98b9" providerId="ADAL" clId="{3878C834-C758-4B44-842A-D0091EE22FDB}" dt="2025-12-03T15:30:51.925" v="57" actId="962"/>
        <pc:sldMkLst>
          <pc:docMk/>
          <pc:sldMk cId="1840879466" sldId="299"/>
        </pc:sldMkLst>
        <pc:picChg chg="mod">
          <ac:chgData name="Deaconn, Andra (A&amp;F)" userId="5c179da0-9766-4862-93bd-e2e7e08f98b9" providerId="ADAL" clId="{3878C834-C758-4B44-842A-D0091EE22FDB}" dt="2025-12-03T15:30:51.925" v="57" actId="962"/>
          <ac:picMkLst>
            <pc:docMk/>
            <pc:sldMk cId="1840879466" sldId="299"/>
            <ac:picMk id="6" creationId="{2752F249-66FC-2B4B-20DD-3863A37049FC}"/>
          </ac:picMkLst>
        </pc:picChg>
      </pc:sldChg>
      <pc:sldChg chg="modSp mod">
        <pc:chgData name="Deaconn, Andra (A&amp;F)" userId="5c179da0-9766-4862-93bd-e2e7e08f98b9" providerId="ADAL" clId="{3878C834-C758-4B44-842A-D0091EE22FDB}" dt="2025-12-03T15:27:09.909" v="44" actId="962"/>
        <pc:sldMkLst>
          <pc:docMk/>
          <pc:sldMk cId="349789741" sldId="301"/>
        </pc:sldMkLst>
        <pc:graphicFrameChg chg="mod">
          <ac:chgData name="Deaconn, Andra (A&amp;F)" userId="5c179da0-9766-4862-93bd-e2e7e08f98b9" providerId="ADAL" clId="{3878C834-C758-4B44-842A-D0091EE22FDB}" dt="2025-12-03T15:27:09.909" v="44" actId="962"/>
          <ac:graphicFrameMkLst>
            <pc:docMk/>
            <pc:sldMk cId="349789741" sldId="301"/>
            <ac:graphicFrameMk id="5" creationId="{7232AB1C-FD6D-ED82-B802-2ED39827BABB}"/>
          </ac:graphicFrameMkLst>
        </pc:graphicFrameChg>
        <pc:picChg chg="mod">
          <ac:chgData name="Deaconn, Andra (A&amp;F)" userId="5c179da0-9766-4862-93bd-e2e7e08f98b9" providerId="ADAL" clId="{3878C834-C758-4B44-842A-D0091EE22FDB}" dt="2025-12-03T15:25:07.691" v="41" actId="962"/>
          <ac:picMkLst>
            <pc:docMk/>
            <pc:sldMk cId="349789741" sldId="301"/>
            <ac:picMk id="9" creationId="{544BC9A3-BD52-3B5E-5452-36C2FCE5D189}"/>
          </ac:picMkLst>
        </pc:picChg>
        <pc:cxnChg chg="mod">
          <ac:chgData name="Deaconn, Andra (A&amp;F)" userId="5c179da0-9766-4862-93bd-e2e7e08f98b9" providerId="ADAL" clId="{3878C834-C758-4B44-842A-D0091EE22FDB}" dt="2025-12-03T15:25:29.013" v="42" actId="962"/>
          <ac:cxnSpMkLst>
            <pc:docMk/>
            <pc:sldMk cId="349789741" sldId="301"/>
            <ac:cxnSpMk id="8" creationId="{1232B7C3-708E-4513-F825-99D4E255158B}"/>
          </ac:cxnSpMkLst>
        </pc:cxnChg>
      </pc:sldChg>
      <pc:sldChg chg="modSp mod">
        <pc:chgData name="Deaconn, Andra (A&amp;F)" userId="5c179da0-9766-4862-93bd-e2e7e08f98b9" providerId="ADAL" clId="{3878C834-C758-4B44-842A-D0091EE22FDB}" dt="2025-12-16T20:13:38.109" v="763" actId="2062"/>
        <pc:sldMkLst>
          <pc:docMk/>
          <pc:sldMk cId="3249064074" sldId="302"/>
        </pc:sldMkLst>
        <pc:graphicFrameChg chg="mod modGraphic">
          <ac:chgData name="Deaconn, Andra (A&amp;F)" userId="5c179da0-9766-4862-93bd-e2e7e08f98b9" providerId="ADAL" clId="{3878C834-C758-4B44-842A-D0091EE22FDB}" dt="2025-12-16T20:13:38.109" v="763" actId="2062"/>
          <ac:graphicFrameMkLst>
            <pc:docMk/>
            <pc:sldMk cId="3249064074" sldId="302"/>
            <ac:graphicFrameMk id="21" creationId="{EA806B64-F02D-214A-F15F-F79DCA1846A5}"/>
          </ac:graphicFrameMkLst>
        </pc:graphicFrameChg>
      </pc:sldChg>
      <pc:sldChg chg="delSp modSp mod">
        <pc:chgData name="Deaconn, Andra (A&amp;F)" userId="5c179da0-9766-4862-93bd-e2e7e08f98b9" providerId="ADAL" clId="{3878C834-C758-4B44-842A-D0091EE22FDB}" dt="2025-12-16T19:17:07.094" v="705"/>
        <pc:sldMkLst>
          <pc:docMk/>
          <pc:sldMk cId="2182891502" sldId="303"/>
        </pc:sldMkLst>
        <pc:spChg chg="mod">
          <ac:chgData name="Deaconn, Andra (A&amp;F)" userId="5c179da0-9766-4862-93bd-e2e7e08f98b9" providerId="ADAL" clId="{3878C834-C758-4B44-842A-D0091EE22FDB}" dt="2025-12-16T15:25:50.561" v="662" actId="962"/>
          <ac:spMkLst>
            <pc:docMk/>
            <pc:sldMk cId="2182891502" sldId="303"/>
            <ac:spMk id="4" creationId="{68B0CFDF-83AF-1CA6-D518-5C0F17746EFF}"/>
          </ac:spMkLst>
        </pc:spChg>
        <pc:picChg chg="mod ord">
          <ac:chgData name="Deaconn, Andra (A&amp;F)" userId="5c179da0-9766-4862-93bd-e2e7e08f98b9" providerId="ADAL" clId="{3878C834-C758-4B44-842A-D0091EE22FDB}" dt="2025-12-16T19:17:07.094" v="705"/>
          <ac:picMkLst>
            <pc:docMk/>
            <pc:sldMk cId="2182891502" sldId="303"/>
            <ac:picMk id="11" creationId="{D91D23EB-F9D6-5623-46C7-8414B257DC4D}"/>
          </ac:picMkLst>
        </pc:picChg>
        <pc:picChg chg="mod">
          <ac:chgData name="Deaconn, Andra (A&amp;F)" userId="5c179da0-9766-4862-93bd-e2e7e08f98b9" providerId="ADAL" clId="{3878C834-C758-4B44-842A-D0091EE22FDB}" dt="2025-12-03T16:19:04.165" v="603" actId="962"/>
          <ac:picMkLst>
            <pc:docMk/>
            <pc:sldMk cId="2182891502" sldId="303"/>
            <ac:picMk id="12" creationId="{023D1F69-EDC8-61FE-018E-D644E3859376}"/>
          </ac:picMkLst>
        </pc:picChg>
      </pc:sldChg>
      <pc:sldChg chg="modSp mod">
        <pc:chgData name="Deaconn, Andra (A&amp;F)" userId="5c179da0-9766-4862-93bd-e2e7e08f98b9" providerId="ADAL" clId="{3878C834-C758-4B44-842A-D0091EE22FDB}" dt="2025-12-03T15:52:47.261" v="306" actId="962"/>
        <pc:sldMkLst>
          <pc:docMk/>
          <pc:sldMk cId="480718403" sldId="306"/>
        </pc:sldMkLst>
        <pc:grpChg chg="mod">
          <ac:chgData name="Deaconn, Andra (A&amp;F)" userId="5c179da0-9766-4862-93bd-e2e7e08f98b9" providerId="ADAL" clId="{3878C834-C758-4B44-842A-D0091EE22FDB}" dt="2025-12-03T15:52:47.261" v="306" actId="962"/>
          <ac:grpSpMkLst>
            <pc:docMk/>
            <pc:sldMk cId="480718403" sldId="306"/>
            <ac:grpSpMk id="19" creationId="{F4D4C09F-BB19-DF26-9452-D672C32AA4B8}"/>
          </ac:grpSpMkLst>
        </pc:grpChg>
        <pc:picChg chg="mod">
          <ac:chgData name="Deaconn, Andra (A&amp;F)" userId="5c179da0-9766-4862-93bd-e2e7e08f98b9" providerId="ADAL" clId="{3878C834-C758-4B44-842A-D0091EE22FDB}" dt="2025-12-03T15:31:13.433" v="62" actId="962"/>
          <ac:picMkLst>
            <pc:docMk/>
            <pc:sldMk cId="480718403" sldId="306"/>
            <ac:picMk id="7" creationId="{B335E8E4-4AC3-821B-1E37-AB1206B819F9}"/>
          </ac:picMkLst>
        </pc:picChg>
      </pc:sldChg>
      <pc:sldChg chg="delSp modSp mod">
        <pc:chgData name="Deaconn, Andra (A&amp;F)" userId="5c179da0-9766-4862-93bd-e2e7e08f98b9" providerId="ADAL" clId="{3878C834-C758-4B44-842A-D0091EE22FDB}" dt="2025-12-16T15:26:31.345" v="664" actId="962"/>
        <pc:sldMkLst>
          <pc:docMk/>
          <pc:sldMk cId="3509234721" sldId="307"/>
        </pc:sldMkLst>
        <pc:spChg chg="mod ord">
          <ac:chgData name="Deaconn, Andra (A&amp;F)" userId="5c179da0-9766-4862-93bd-e2e7e08f98b9" providerId="ADAL" clId="{3878C834-C758-4B44-842A-D0091EE22FDB}" dt="2025-12-03T16:26:06.156" v="624" actId="962"/>
          <ac:spMkLst>
            <pc:docMk/>
            <pc:sldMk cId="3509234721" sldId="307"/>
            <ac:spMk id="2" creationId="{BBD9484B-00D0-C84B-981C-01352730C4BF}"/>
          </ac:spMkLst>
        </pc:spChg>
        <pc:spChg chg="mod ord">
          <ac:chgData name="Deaconn, Andra (A&amp;F)" userId="5c179da0-9766-4862-93bd-e2e7e08f98b9" providerId="ADAL" clId="{3878C834-C758-4B44-842A-D0091EE22FDB}" dt="2025-12-16T15:26:17.055" v="663" actId="962"/>
          <ac:spMkLst>
            <pc:docMk/>
            <pc:sldMk cId="3509234721" sldId="307"/>
            <ac:spMk id="4" creationId="{68B0CFDF-83AF-1CA6-D518-5C0F17746EFF}"/>
          </ac:spMkLst>
        </pc:spChg>
        <pc:spChg chg="mod">
          <ac:chgData name="Deaconn, Andra (A&amp;F)" userId="5c179da0-9766-4862-93bd-e2e7e08f98b9" providerId="ADAL" clId="{3878C834-C758-4B44-842A-D0091EE22FDB}" dt="2025-12-16T15:26:31.345" v="664" actId="962"/>
          <ac:spMkLst>
            <pc:docMk/>
            <pc:sldMk cId="3509234721" sldId="307"/>
            <ac:spMk id="5" creationId="{277B4FDD-C57A-EA6E-BD9E-D14F10FE4A96}"/>
          </ac:spMkLst>
        </pc:spChg>
      </pc:sldChg>
      <pc:sldChg chg="modSp mod">
        <pc:chgData name="Deaconn, Andra (A&amp;F)" userId="5c179da0-9766-4862-93bd-e2e7e08f98b9" providerId="ADAL" clId="{3878C834-C758-4B44-842A-D0091EE22FDB}" dt="2025-12-03T16:23:41.639" v="616"/>
        <pc:sldMkLst>
          <pc:docMk/>
          <pc:sldMk cId="1300867899" sldId="308"/>
        </pc:sldMkLst>
        <pc:spChg chg="ord">
          <ac:chgData name="Deaconn, Andra (A&amp;F)" userId="5c179da0-9766-4862-93bd-e2e7e08f98b9" providerId="ADAL" clId="{3878C834-C758-4B44-842A-D0091EE22FDB}" dt="2025-12-03T16:23:41.639" v="616"/>
          <ac:spMkLst>
            <pc:docMk/>
            <pc:sldMk cId="1300867899" sldId="308"/>
            <ac:spMk id="4" creationId="{68B0CFDF-83AF-1CA6-D518-5C0F17746EFF}"/>
          </ac:spMkLst>
        </pc:spChg>
        <pc:spChg chg="mod">
          <ac:chgData name="Deaconn, Andra (A&amp;F)" userId="5c179da0-9766-4862-93bd-e2e7e08f98b9" providerId="ADAL" clId="{3878C834-C758-4B44-842A-D0091EE22FDB}" dt="2025-12-03T15:33:46.730" v="70" actId="962"/>
          <ac:spMkLst>
            <pc:docMk/>
            <pc:sldMk cId="1300867899" sldId="308"/>
            <ac:spMk id="8" creationId="{40EA3C58-0F4C-26F0-FDAE-CDA80F33E235}"/>
          </ac:spMkLst>
        </pc:spChg>
        <pc:picChg chg="mod">
          <ac:chgData name="Deaconn, Andra (A&amp;F)" userId="5c179da0-9766-4862-93bd-e2e7e08f98b9" providerId="ADAL" clId="{3878C834-C758-4B44-842A-D0091EE22FDB}" dt="2025-12-03T15:33:41.613" v="69" actId="962"/>
          <ac:picMkLst>
            <pc:docMk/>
            <pc:sldMk cId="1300867899" sldId="308"/>
            <ac:picMk id="6" creationId="{C328B6A2-68DF-BCDB-6D16-D4D69A756987}"/>
          </ac:picMkLst>
        </pc:picChg>
        <pc:picChg chg="mod">
          <ac:chgData name="Deaconn, Andra (A&amp;F)" userId="5c179da0-9766-4862-93bd-e2e7e08f98b9" providerId="ADAL" clId="{3878C834-C758-4B44-842A-D0091EE22FDB}" dt="2025-12-03T15:29:00.153" v="50" actId="962"/>
          <ac:picMkLst>
            <pc:docMk/>
            <pc:sldMk cId="1300867899" sldId="308"/>
            <ac:picMk id="7" creationId="{B335E8E4-4AC3-821B-1E37-AB1206B819F9}"/>
          </ac:picMkLst>
        </pc:picChg>
      </pc:sldChg>
      <pc:sldChg chg="modSp mod">
        <pc:chgData name="Deaconn, Andra (A&amp;F)" userId="5c179da0-9766-4862-93bd-e2e7e08f98b9" providerId="ADAL" clId="{3878C834-C758-4B44-842A-D0091EE22FDB}" dt="2025-12-03T16:06:07.707" v="335" actId="962"/>
        <pc:sldMkLst>
          <pc:docMk/>
          <pc:sldMk cId="1712424952" sldId="309"/>
        </pc:sldMkLst>
        <pc:picChg chg="mod">
          <ac:chgData name="Deaconn, Andra (A&amp;F)" userId="5c179da0-9766-4862-93bd-e2e7e08f98b9" providerId="ADAL" clId="{3878C834-C758-4B44-842A-D0091EE22FDB}" dt="2025-12-03T16:06:07.707" v="335" actId="962"/>
          <ac:picMkLst>
            <pc:docMk/>
            <pc:sldMk cId="1712424952" sldId="309"/>
            <ac:picMk id="5" creationId="{23A57532-D531-4834-0344-5DC786F1912C}"/>
          </ac:picMkLst>
        </pc:picChg>
      </pc:sldChg>
      <pc:sldChg chg="modSp mod">
        <pc:chgData name="Deaconn, Andra (A&amp;F)" userId="5c179da0-9766-4862-93bd-e2e7e08f98b9" providerId="ADAL" clId="{3878C834-C758-4B44-842A-D0091EE22FDB}" dt="2025-12-03T16:22:50.392" v="612"/>
        <pc:sldMkLst>
          <pc:docMk/>
          <pc:sldMk cId="1873335877" sldId="310"/>
        </pc:sldMkLst>
        <pc:spChg chg="mod">
          <ac:chgData name="Deaconn, Andra (A&amp;F)" userId="5c179da0-9766-4862-93bd-e2e7e08f98b9" providerId="ADAL" clId="{3878C834-C758-4B44-842A-D0091EE22FDB}" dt="2025-12-03T16:22:50.392" v="612"/>
          <ac:spMkLst>
            <pc:docMk/>
            <pc:sldMk cId="1873335877" sldId="310"/>
            <ac:spMk id="2" creationId="{7DC27237-EAAB-C1A4-1234-E3C8F776AB28}"/>
          </ac:spMkLst>
        </pc:spChg>
        <pc:spChg chg="mod">
          <ac:chgData name="Deaconn, Andra (A&amp;F)" userId="5c179da0-9766-4862-93bd-e2e7e08f98b9" providerId="ADAL" clId="{3878C834-C758-4B44-842A-D0091EE22FDB}" dt="2025-12-03T15:34:16.535" v="71" actId="20577"/>
          <ac:spMkLst>
            <pc:docMk/>
            <pc:sldMk cId="1873335877" sldId="310"/>
            <ac:spMk id="3" creationId="{FEDE02BE-9442-1987-74B5-482B1A216A02}"/>
          </ac:spMkLst>
        </pc:spChg>
      </pc:sldChg>
      <pc:sldChg chg="modSp mod">
        <pc:chgData name="Deaconn, Andra (A&amp;F)" userId="5c179da0-9766-4862-93bd-e2e7e08f98b9" providerId="ADAL" clId="{3878C834-C758-4B44-842A-D0091EE22FDB}" dt="2025-12-16T19:16:56.727" v="704"/>
        <pc:sldMkLst>
          <pc:docMk/>
          <pc:sldMk cId="2428829832" sldId="311"/>
        </pc:sldMkLst>
        <pc:spChg chg="mod">
          <ac:chgData name="Deaconn, Andra (A&amp;F)" userId="5c179da0-9766-4862-93bd-e2e7e08f98b9" providerId="ADAL" clId="{3878C834-C758-4B44-842A-D0091EE22FDB}" dt="2025-12-16T15:25:22.498" v="659" actId="962"/>
          <ac:spMkLst>
            <pc:docMk/>
            <pc:sldMk cId="2428829832" sldId="311"/>
            <ac:spMk id="4" creationId="{CBF76329-77EF-545B-3EC6-05A642072F4C}"/>
          </ac:spMkLst>
        </pc:spChg>
        <pc:spChg chg="ord">
          <ac:chgData name="Deaconn, Andra (A&amp;F)" userId="5c179da0-9766-4862-93bd-e2e7e08f98b9" providerId="ADAL" clId="{3878C834-C758-4B44-842A-D0091EE22FDB}" dt="2025-12-16T19:16:56.727" v="704"/>
          <ac:spMkLst>
            <pc:docMk/>
            <pc:sldMk cId="2428829832" sldId="311"/>
            <ac:spMk id="7" creationId="{D696EE5E-D7D1-B4EE-DD64-0B72C44CBC38}"/>
          </ac:spMkLst>
        </pc:spChg>
        <pc:spChg chg="ord">
          <ac:chgData name="Deaconn, Andra (A&amp;F)" userId="5c179da0-9766-4862-93bd-e2e7e08f98b9" providerId="ADAL" clId="{3878C834-C758-4B44-842A-D0091EE22FDB}" dt="2025-12-16T19:16:50.544" v="702"/>
          <ac:spMkLst>
            <pc:docMk/>
            <pc:sldMk cId="2428829832" sldId="311"/>
            <ac:spMk id="9" creationId="{A2441964-C2BA-B512-F308-D81DFA6274EC}"/>
          </ac:spMkLst>
        </pc:spChg>
        <pc:picChg chg="mod ord">
          <ac:chgData name="Deaconn, Andra (A&amp;F)" userId="5c179da0-9766-4862-93bd-e2e7e08f98b9" providerId="ADAL" clId="{3878C834-C758-4B44-842A-D0091EE22FDB}" dt="2025-12-16T19:16:47.020" v="700"/>
          <ac:picMkLst>
            <pc:docMk/>
            <pc:sldMk cId="2428829832" sldId="311"/>
            <ac:picMk id="6" creationId="{0097CDFA-E0FC-BBA9-0CDF-D3817EAF5E91}"/>
          </ac:picMkLst>
        </pc:picChg>
      </pc:sldChg>
      <pc:sldChg chg="modSp mod">
        <pc:chgData name="Deaconn, Andra (A&amp;F)" userId="5c179da0-9766-4862-93bd-e2e7e08f98b9" providerId="ADAL" clId="{3878C834-C758-4B44-842A-D0091EE22FDB}" dt="2025-12-16T19:14:48.305" v="676"/>
        <pc:sldMkLst>
          <pc:docMk/>
          <pc:sldMk cId="1471610600" sldId="312"/>
        </pc:sldMkLst>
        <pc:spChg chg="mod">
          <ac:chgData name="Deaconn, Andra (A&amp;F)" userId="5c179da0-9766-4862-93bd-e2e7e08f98b9" providerId="ADAL" clId="{3878C834-C758-4B44-842A-D0091EE22FDB}" dt="2025-12-03T16:41:12.463" v="631" actId="962"/>
          <ac:spMkLst>
            <pc:docMk/>
            <pc:sldMk cId="1471610600" sldId="312"/>
            <ac:spMk id="3" creationId="{028738DA-E4C4-BD03-5EEF-0F590745E07B}"/>
          </ac:spMkLst>
        </pc:spChg>
        <pc:spChg chg="ord">
          <ac:chgData name="Deaconn, Andra (A&amp;F)" userId="5c179da0-9766-4862-93bd-e2e7e08f98b9" providerId="ADAL" clId="{3878C834-C758-4B44-842A-D0091EE22FDB}" dt="2025-12-16T19:14:48.305" v="676"/>
          <ac:spMkLst>
            <pc:docMk/>
            <pc:sldMk cId="1471610600" sldId="312"/>
            <ac:spMk id="5" creationId="{95DD66AF-7F96-1736-C7E6-E18AC9A5707B}"/>
          </ac:spMkLst>
        </pc:spChg>
        <pc:picChg chg="mod ord">
          <ac:chgData name="Deaconn, Andra (A&amp;F)" userId="5c179da0-9766-4862-93bd-e2e7e08f98b9" providerId="ADAL" clId="{3878C834-C758-4B44-842A-D0091EE22FDB}" dt="2025-12-16T15:21:48.962" v="635" actId="13244"/>
          <ac:picMkLst>
            <pc:docMk/>
            <pc:sldMk cId="1471610600" sldId="312"/>
            <ac:picMk id="4" creationId="{C3E1E7CF-E077-CA2B-62BB-F616A17C68B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4632532088903553E-2"/>
          <c:y val="7.4666586216952768E-2"/>
          <c:w val="0.97073495484447525"/>
          <c:h val="0.84412472440944886"/>
        </c:manualLayout>
      </c:layout>
      <c:barChart>
        <c:barDir val="col"/>
        <c:grouping val="stacked"/>
        <c:varyColors val="0"/>
        <c:ser>
          <c:idx val="0"/>
          <c:order val="0"/>
          <c:tx>
            <c:strRef>
              <c:f>Summary!$C$2</c:f>
              <c:strCache>
                <c:ptCount val="1"/>
                <c:pt idx="0">
                  <c:v>Tax Revenue</c:v>
                </c:pt>
              </c:strCache>
            </c:strRef>
          </c:tx>
          <c:spPr>
            <a:solidFill>
              <a:srgbClr val="002060"/>
            </a:solidFill>
            <a:ln>
              <a:noFill/>
            </a:ln>
            <a:effectLst/>
          </c:spPr>
          <c:invertIfNegative val="0"/>
          <c:dLbls>
            <c:dLbl>
              <c:idx val="0"/>
              <c:layout>
                <c:manualLayout>
                  <c:x val="1.3302293252511253E-2"/>
                  <c:y val="-6.133333333333333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67-4C8D-ADC4-94692563C1F1}"/>
                </c:ext>
              </c:extLst>
            </c:dLbl>
            <c:dLbl>
              <c:idx val="22"/>
              <c:layout>
                <c:manualLayout>
                  <c:x val="-1.5108591514444018E-2"/>
                  <c:y val="-0.14559386973180086"/>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67-4C8D-ADC4-94692563C1F1}"/>
                </c:ext>
              </c:extLst>
            </c:dLbl>
            <c:dLbl>
              <c:idx val="27"/>
              <c:layout>
                <c:manualLayout>
                  <c:x val="0"/>
                  <c:y val="-0.1893333333333333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67-4C8D-ADC4-94692563C1F1}"/>
                </c:ext>
              </c:extLst>
            </c:dLbl>
            <c:dLbl>
              <c:idx val="34"/>
              <c:layout>
                <c:manualLayout>
                  <c:x val="-1.3302293252511253E-3"/>
                  <c:y val="-0.21239685039370079"/>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67-4C8D-ADC4-94692563C1F1}"/>
                </c:ext>
              </c:extLst>
            </c:dLbl>
            <c:dLbl>
              <c:idx val="47"/>
              <c:layout>
                <c:manualLayout>
                  <c:x val="-8.5134676816072022E-2"/>
                  <c:y val="-0.227572493438320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r>
                      <a:rPr lang="en-US"/>
                      <a:t>FY21 </a:t>
                    </a:r>
                    <a:fld id="{61E34FC9-B485-4473-B40C-415A984CBFF2}" type="SERIESNAME">
                      <a:rPr lang="en-US"/>
                      <a:pPr>
                        <a:defRPr sz="1200" b="1"/>
                      </a:pPr>
                      <a:t>[SERIES NAME]</a:t>
                    </a:fld>
                    <a:r>
                      <a:rPr lang="en-US" baseline="0"/>
                      <a:t>
</a:t>
                    </a:r>
                    <a:fld id="{8B534AB4-392B-4DF3-BF64-AEB999C20C44}" type="VALUE">
                      <a:rPr lang="en-US" baseline="0"/>
                      <a:pPr>
                        <a:defRPr sz="1200" b="1"/>
                      </a:pPr>
                      <a:t>[VALUE]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8C67-4C8D-ADC4-94692563C1F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Summary!$B$3:$B$52</c:f>
              <c:numCache>
                <c:formatCode>General</c:formatCode>
                <c:ptCount val="50"/>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pt idx="45">
                  <c:v>2019</c:v>
                </c:pt>
                <c:pt idx="46">
                  <c:v>2020</c:v>
                </c:pt>
                <c:pt idx="47">
                  <c:v>2021</c:v>
                </c:pt>
                <c:pt idx="48">
                  <c:v>2022</c:v>
                </c:pt>
                <c:pt idx="49">
                  <c:v>2023</c:v>
                </c:pt>
              </c:numCache>
            </c:numRef>
          </c:cat>
          <c:val>
            <c:numRef>
              <c:f>Summary!$C$3:$C$52</c:f>
              <c:numCache>
                <c:formatCode>#,##0.0,,""</c:formatCode>
                <c:ptCount val="50"/>
                <c:pt idx="0">
                  <c:v>2130400000</c:v>
                </c:pt>
                <c:pt idx="1">
                  <c:v>2116900000</c:v>
                </c:pt>
                <c:pt idx="2">
                  <c:v>2641500000</c:v>
                </c:pt>
                <c:pt idx="3">
                  <c:v>2843000000</c:v>
                </c:pt>
                <c:pt idx="4">
                  <c:v>3208800000</c:v>
                </c:pt>
                <c:pt idx="5">
                  <c:v>3521100000</c:v>
                </c:pt>
                <c:pt idx="6">
                  <c:v>3831000000</c:v>
                </c:pt>
                <c:pt idx="7">
                  <c:v>4194000000</c:v>
                </c:pt>
                <c:pt idx="8">
                  <c:v>4637500000</c:v>
                </c:pt>
                <c:pt idx="9">
                  <c:v>4989500000</c:v>
                </c:pt>
                <c:pt idx="10">
                  <c:v>5659600000</c:v>
                </c:pt>
                <c:pt idx="11">
                  <c:v>6412300000</c:v>
                </c:pt>
                <c:pt idx="12">
                  <c:v>7488300000</c:v>
                </c:pt>
                <c:pt idx="13">
                  <c:v>8102400000</c:v>
                </c:pt>
                <c:pt idx="14">
                  <c:v>8275000000</c:v>
                </c:pt>
                <c:pt idx="15">
                  <c:v>8849420000</c:v>
                </c:pt>
                <c:pt idx="16">
                  <c:v>8517668000</c:v>
                </c:pt>
                <c:pt idx="17">
                  <c:v>8994911000</c:v>
                </c:pt>
                <c:pt idx="18">
                  <c:v>9483581000</c:v>
                </c:pt>
                <c:pt idx="19">
                  <c:v>9929894000</c:v>
                </c:pt>
                <c:pt idx="20">
                  <c:v>10606681000</c:v>
                </c:pt>
                <c:pt idx="21">
                  <c:v>11163368000</c:v>
                </c:pt>
                <c:pt idx="22">
                  <c:v>12049183000</c:v>
                </c:pt>
                <c:pt idx="23">
                  <c:v>12864501000</c:v>
                </c:pt>
                <c:pt idx="24">
                  <c:v>14026256000</c:v>
                </c:pt>
                <c:pt idx="25">
                  <c:v>14291463000</c:v>
                </c:pt>
                <c:pt idx="26">
                  <c:v>15688616000</c:v>
                </c:pt>
                <c:pt idx="27">
                  <c:v>16729255000.000002</c:v>
                </c:pt>
                <c:pt idx="28">
                  <c:v>14287050991.977594</c:v>
                </c:pt>
                <c:pt idx="29">
                  <c:v>14963693583.739895</c:v>
                </c:pt>
                <c:pt idx="30">
                  <c:v>15953220891.380007</c:v>
                </c:pt>
                <c:pt idx="31">
                  <c:v>17087902396.840109</c:v>
                </c:pt>
                <c:pt idx="32">
                  <c:v>18487440411.32938</c:v>
                </c:pt>
                <c:pt idx="33">
                  <c:v>19736254750.719898</c:v>
                </c:pt>
                <c:pt idx="34">
                  <c:v>20879032973.999199</c:v>
                </c:pt>
                <c:pt idx="35">
                  <c:v>18259334047.471008</c:v>
                </c:pt>
                <c:pt idx="36">
                  <c:v>18543705849.3242</c:v>
                </c:pt>
                <c:pt idx="37">
                  <c:v>20516634316.840012</c:v>
                </c:pt>
                <c:pt idx="38">
                  <c:v>21114625539.418392</c:v>
                </c:pt>
                <c:pt idx="39">
                  <c:v>22123242536.019302</c:v>
                </c:pt>
                <c:pt idx="40">
                  <c:v>23369406804.423317</c:v>
                </c:pt>
                <c:pt idx="41">
                  <c:v>24932191117.216202</c:v>
                </c:pt>
                <c:pt idx="42">
                  <c:v>25424506040.221867</c:v>
                </c:pt>
                <c:pt idx="43">
                  <c:v>25661707488.24168</c:v>
                </c:pt>
                <c:pt idx="44">
                  <c:v>27787225559.139675</c:v>
                </c:pt>
                <c:pt idx="45">
                  <c:v>29741488651.304924</c:v>
                </c:pt>
                <c:pt idx="46">
                  <c:v>29633123945.629307</c:v>
                </c:pt>
                <c:pt idx="47">
                  <c:v>34170207664.253986</c:v>
                </c:pt>
                <c:pt idx="48">
                  <c:v>41108556084.218201</c:v>
                </c:pt>
                <c:pt idx="49">
                  <c:v>39170241572</c:v>
                </c:pt>
              </c:numCache>
            </c:numRef>
          </c:val>
          <c:extLst>
            <c:ext xmlns:c16="http://schemas.microsoft.com/office/drawing/2014/chart" uri="{C3380CC4-5D6E-409C-BE32-E72D297353CC}">
              <c16:uniqueId val="{00000005-8C67-4C8D-ADC4-94692563C1F1}"/>
            </c:ext>
          </c:extLst>
        </c:ser>
        <c:ser>
          <c:idx val="1"/>
          <c:order val="1"/>
          <c:tx>
            <c:strRef>
              <c:f>Summary!$G$2</c:f>
              <c:strCache>
                <c:ptCount val="1"/>
                <c:pt idx="0">
                  <c:v>ARPA</c:v>
                </c:pt>
              </c:strCache>
            </c:strRef>
          </c:tx>
          <c:spPr>
            <a:solidFill>
              <a:schemeClr val="accent2"/>
            </a:solidFill>
            <a:ln>
              <a:noFill/>
            </a:ln>
            <a:effectLst/>
          </c:spPr>
          <c:invertIfNegative val="0"/>
          <c:dPt>
            <c:idx val="47"/>
            <c:invertIfNegative val="0"/>
            <c:bubble3D val="0"/>
            <c:spPr>
              <a:solidFill>
                <a:schemeClr val="accent4"/>
              </a:solidFill>
              <a:ln>
                <a:noFill/>
              </a:ln>
              <a:effectLst/>
            </c:spPr>
            <c:extLst>
              <c:ext xmlns:c16="http://schemas.microsoft.com/office/drawing/2014/chart" uri="{C3380CC4-5D6E-409C-BE32-E72D297353CC}">
                <c16:uniqueId val="{00000007-8C67-4C8D-ADC4-94692563C1F1}"/>
              </c:ext>
            </c:extLst>
          </c:dPt>
          <c:dLbls>
            <c:dLbl>
              <c:idx val="47"/>
              <c:layout>
                <c:manualLayout>
                  <c:x val="-6.7841695587807588E-2"/>
                  <c:y val="0"/>
                </c:manualLayout>
              </c:layout>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8C67-4C8D-ADC4-94692563C1F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Summary!$B$3:$B$52</c:f>
              <c:numCache>
                <c:formatCode>General</c:formatCode>
                <c:ptCount val="50"/>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pt idx="45">
                  <c:v>2019</c:v>
                </c:pt>
                <c:pt idx="46">
                  <c:v>2020</c:v>
                </c:pt>
                <c:pt idx="47">
                  <c:v>2021</c:v>
                </c:pt>
                <c:pt idx="48">
                  <c:v>2022</c:v>
                </c:pt>
                <c:pt idx="49">
                  <c:v>2023</c:v>
                </c:pt>
              </c:numCache>
            </c:numRef>
          </c:cat>
          <c:val>
            <c:numRef>
              <c:f>Summary!$G$3:$G$52</c:f>
              <c:numCache>
                <c:formatCode>General</c:formatCode>
                <c:ptCount val="5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formatCode="0.0">
                  <c:v>0</c:v>
                </c:pt>
                <c:pt idx="47" formatCode="#,##0.0,,&quot;&quot;">
                  <c:v>5286067526.3999996</c:v>
                </c:pt>
                <c:pt idx="48" formatCode="#,##0.0,,&quot;&quot;">
                  <c:v>0</c:v>
                </c:pt>
                <c:pt idx="49" formatCode="#,##0.0,,&quot;&quot;">
                  <c:v>1</c:v>
                </c:pt>
              </c:numCache>
            </c:numRef>
          </c:val>
          <c:extLst>
            <c:ext xmlns:c16="http://schemas.microsoft.com/office/drawing/2014/chart" uri="{C3380CC4-5D6E-409C-BE32-E72D297353CC}">
              <c16:uniqueId val="{00000008-8C67-4C8D-ADC4-94692563C1F1}"/>
            </c:ext>
          </c:extLst>
        </c:ser>
        <c:ser>
          <c:idx val="2"/>
          <c:order val="2"/>
          <c:tx>
            <c:strRef>
              <c:f>Summary!$H$2</c:f>
              <c:strCache>
                <c:ptCount val="1"/>
                <c:pt idx="0">
                  <c:v>Surplus</c:v>
                </c:pt>
              </c:strCache>
            </c:strRef>
          </c:tx>
          <c:spPr>
            <a:solidFill>
              <a:schemeClr val="accent3"/>
            </a:solidFill>
            <a:ln>
              <a:noFill/>
            </a:ln>
            <a:effectLst/>
          </c:spPr>
          <c:invertIfNegative val="0"/>
          <c:dPt>
            <c:idx val="47"/>
            <c:invertIfNegative val="0"/>
            <c:bubble3D val="0"/>
            <c:spPr>
              <a:solidFill>
                <a:schemeClr val="accent5"/>
              </a:solidFill>
              <a:ln>
                <a:noFill/>
              </a:ln>
              <a:effectLst/>
            </c:spPr>
            <c:extLst>
              <c:ext xmlns:c16="http://schemas.microsoft.com/office/drawing/2014/chart" uri="{C3380CC4-5D6E-409C-BE32-E72D297353CC}">
                <c16:uniqueId val="{0000000A-8C67-4C8D-ADC4-94692563C1F1}"/>
              </c:ext>
            </c:extLst>
          </c:dPt>
          <c:dPt>
            <c:idx val="48"/>
            <c:invertIfNegative val="0"/>
            <c:bubble3D val="0"/>
            <c:spPr>
              <a:solidFill>
                <a:schemeClr val="accent5"/>
              </a:solidFill>
              <a:ln>
                <a:noFill/>
              </a:ln>
              <a:effectLst/>
            </c:spPr>
            <c:extLst>
              <c:ext xmlns:c16="http://schemas.microsoft.com/office/drawing/2014/chart" uri="{C3380CC4-5D6E-409C-BE32-E72D297353CC}">
                <c16:uniqueId val="{0000000C-8C67-4C8D-ADC4-94692563C1F1}"/>
              </c:ext>
            </c:extLst>
          </c:dPt>
          <c:dLbls>
            <c:dLbl>
              <c:idx val="47"/>
              <c:layout>
                <c:manualLayout>
                  <c:x val="-6.385100761205402E-2"/>
                  <c:y val="-3.7333333333333336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A-8C67-4C8D-ADC4-94692563C1F1}"/>
                </c:ext>
              </c:extLst>
            </c:dLbl>
            <c:dLbl>
              <c:idx val="48"/>
              <c:layout>
                <c:manualLayout>
                  <c:x val="-3.9906879757533757E-2"/>
                  <c:y val="-6.6666666666666666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C-8C67-4C8D-ADC4-94692563C1F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Summary!$B$3:$B$52</c:f>
              <c:numCache>
                <c:formatCode>General</c:formatCode>
                <c:ptCount val="50"/>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pt idx="45">
                  <c:v>2019</c:v>
                </c:pt>
                <c:pt idx="46">
                  <c:v>2020</c:v>
                </c:pt>
                <c:pt idx="47">
                  <c:v>2021</c:v>
                </c:pt>
                <c:pt idx="48">
                  <c:v>2022</c:v>
                </c:pt>
                <c:pt idx="49">
                  <c:v>2023</c:v>
                </c:pt>
              </c:numCache>
            </c:numRef>
          </c:cat>
          <c:val>
            <c:numRef>
              <c:f>Summary!$H$3:$H$52</c:f>
              <c:numCache>
                <c:formatCode>General</c:formatCode>
                <c:ptCount val="5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formatCode="0.0">
                  <c:v>0</c:v>
                </c:pt>
                <c:pt idx="47" formatCode="#,##0.0,,&quot;&quot;">
                  <c:v>1460323521.5599999</c:v>
                </c:pt>
                <c:pt idx="48" formatCode="#,##0.0,,&quot;&quot;">
                  <c:v>5757262109.000001</c:v>
                </c:pt>
                <c:pt idx="49" formatCode="#,##0.0,,&quot;&quot;">
                  <c:v>0</c:v>
                </c:pt>
              </c:numCache>
            </c:numRef>
          </c:val>
          <c:extLst>
            <c:ext xmlns:c16="http://schemas.microsoft.com/office/drawing/2014/chart" uri="{C3380CC4-5D6E-409C-BE32-E72D297353CC}">
              <c16:uniqueId val="{0000000D-8C67-4C8D-ADC4-94692563C1F1}"/>
            </c:ext>
          </c:extLst>
        </c:ser>
        <c:dLbls>
          <c:showLegendKey val="0"/>
          <c:showVal val="0"/>
          <c:showCatName val="0"/>
          <c:showSerName val="0"/>
          <c:showPercent val="0"/>
          <c:showBubbleSize val="0"/>
        </c:dLbls>
        <c:gapWidth val="50"/>
        <c:overlap val="100"/>
        <c:axId val="1785389455"/>
        <c:axId val="1785400687"/>
      </c:barChart>
      <c:catAx>
        <c:axId val="1785389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785400687"/>
        <c:crosses val="autoZero"/>
        <c:auto val="1"/>
        <c:lblAlgn val="ctr"/>
        <c:lblOffset val="100"/>
        <c:noMultiLvlLbl val="0"/>
      </c:catAx>
      <c:valAx>
        <c:axId val="1785400687"/>
        <c:scaling>
          <c:orientation val="minMax"/>
        </c:scaling>
        <c:delete val="1"/>
        <c:axPos val="l"/>
        <c:numFmt formatCode="#,##0.0,,&quot;&quot;" sourceLinked="1"/>
        <c:majorTickMark val="none"/>
        <c:minorTickMark val="none"/>
        <c:tickLblPos val="nextTo"/>
        <c:crossAx val="17853894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2D_14D95E2D.xml><?xml version="1.0" encoding="utf-8"?>
<p188:cmLst xmlns:a="http://schemas.openxmlformats.org/drawingml/2006/main" xmlns:r="http://schemas.openxmlformats.org/officeDocument/2006/relationships" xmlns:p188="http://schemas.microsoft.com/office/powerpoint/2018/8/main">
  <p188:cm id="{578233B5-8157-433D-A793-E0ECFEDE5B6D}" authorId="{1646BE6F-ADBD-A991-A593-E0FCE3EA3C36}" status="resolved" created="2024-03-04T23:00:57.619" complete="100000">
    <ac:deMkLst xmlns:ac="http://schemas.microsoft.com/office/drawing/2013/main/command">
      <pc:docMk xmlns:pc="http://schemas.microsoft.com/office/powerpoint/2013/main/command"/>
      <pc:sldMk xmlns:pc="http://schemas.microsoft.com/office/powerpoint/2013/main/command" cId="349789741" sldId="301"/>
      <ac:picMk id="12" creationId="{F81B4E5E-063B-5B60-C3E8-D531065FAC9B}"/>
    </ac:deMkLst>
    <p188:replyLst>
      <p188:reply id="{F8C2BE4B-5D4C-4E28-BC3C-DF2C20FB96B9}" authorId="{57B0088D-D064-53CA-7DB0-5604BBEC3FDA}" created="2024-03-05T20:27:31.488">
        <p188:txBody>
          <a:bodyPr/>
          <a:lstStyle/>
          <a:p>
            <a:r>
              <a:rPr lang="en-US"/>
              <a:t>These look roughly accurate although I'd have to take a look at the backup! The surplus in FY22 is partially driven by PTE timing FYI but I think overall this demonstrates your point!</a:t>
            </a:r>
          </a:p>
        </p188:txBody>
      </p188:reply>
    </p188:replyLst>
    <p188:txBody>
      <a:bodyPr/>
      <a:lstStyle/>
      <a:p>
        <a:r>
          <a:rPr lang="en-US"/>
          <a:t>Could you also help gut check these? Happy to talk through my calculations as well- thank you! [@Caljouw, John (A&amp;F)]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301FE4-1939-46F7-B204-435977CA164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72AC149-09C2-48BD-9822-36EFFD2CA90C}">
      <dgm:prSet phldrT="[Text]" custT="1"/>
      <dgm:spPr>
        <a:solidFill>
          <a:srgbClr val="002060"/>
        </a:solidFill>
        <a:ln>
          <a:solidFill>
            <a:srgbClr val="002060"/>
          </a:solidFill>
        </a:ln>
      </dgm:spPr>
      <dgm:t>
        <a:bodyPr/>
        <a:lstStyle/>
        <a:p>
          <a:r>
            <a:rPr lang="en-US" sz="1600" b="1">
              <a:latin typeface="Arial" panose="020B0604020202020204" pitchFamily="34" charset="0"/>
              <a:cs typeface="Arial" panose="020B0604020202020204" pitchFamily="34" charset="0"/>
            </a:rPr>
            <a:t>Public Health Emergency</a:t>
          </a:r>
        </a:p>
      </dgm:t>
    </dgm:pt>
    <dgm:pt modelId="{86D43B59-928F-4CD5-B768-6E66130CEE16}" type="parTrans" cxnId="{2BA1DFE1-FEDA-4249-BDDD-C6ED674B02F7}">
      <dgm:prSet/>
      <dgm:spPr/>
      <dgm:t>
        <a:bodyPr/>
        <a:lstStyle/>
        <a:p>
          <a:endParaRPr lang="en-US" sz="1400">
            <a:latin typeface="Arial" panose="020B0604020202020204" pitchFamily="34" charset="0"/>
            <a:cs typeface="Arial" panose="020B0604020202020204" pitchFamily="34" charset="0"/>
          </a:endParaRPr>
        </a:p>
      </dgm:t>
    </dgm:pt>
    <dgm:pt modelId="{570C1070-1054-47E8-AD47-E715AD8474A6}" type="sibTrans" cxnId="{2BA1DFE1-FEDA-4249-BDDD-C6ED674B02F7}">
      <dgm:prSet/>
      <dgm:spPr/>
      <dgm:t>
        <a:bodyPr/>
        <a:lstStyle/>
        <a:p>
          <a:endParaRPr lang="en-US" sz="1400">
            <a:latin typeface="Arial" panose="020B0604020202020204" pitchFamily="34" charset="0"/>
            <a:cs typeface="Arial" panose="020B0604020202020204" pitchFamily="34" charset="0"/>
          </a:endParaRPr>
        </a:p>
      </dgm:t>
    </dgm:pt>
    <dgm:pt modelId="{224991BE-E5FA-406F-8627-E5F73948D75B}">
      <dgm:prSet phldrT="[Text]" custT="1"/>
      <dgm:spPr>
        <a:solidFill>
          <a:srgbClr val="002060"/>
        </a:solidFill>
        <a:ln>
          <a:solidFill>
            <a:srgbClr val="002060"/>
          </a:solidFill>
        </a:ln>
      </dgm:spPr>
      <dgm:t>
        <a:bodyPr/>
        <a:lstStyle/>
        <a:p>
          <a:r>
            <a:rPr lang="en-US" sz="1600" b="1">
              <a:latin typeface="Arial" panose="020B0604020202020204" pitchFamily="34" charset="0"/>
              <a:cs typeface="Arial" panose="020B0604020202020204" pitchFamily="34" charset="0"/>
            </a:rPr>
            <a:t>Premium Pay</a:t>
          </a:r>
        </a:p>
      </dgm:t>
    </dgm:pt>
    <dgm:pt modelId="{F4D19631-9F95-4ACC-ACF8-5F53C54A438B}" type="parTrans" cxnId="{4C1D6FDD-85BC-4839-BD88-9C0D27872BAE}">
      <dgm:prSet/>
      <dgm:spPr/>
      <dgm:t>
        <a:bodyPr/>
        <a:lstStyle/>
        <a:p>
          <a:endParaRPr lang="en-US" sz="1400">
            <a:latin typeface="Arial" panose="020B0604020202020204" pitchFamily="34" charset="0"/>
            <a:cs typeface="Arial" panose="020B0604020202020204" pitchFamily="34" charset="0"/>
          </a:endParaRPr>
        </a:p>
      </dgm:t>
    </dgm:pt>
    <dgm:pt modelId="{6A007D53-88AD-41F0-8E7D-4BB7734A0F0E}" type="sibTrans" cxnId="{4C1D6FDD-85BC-4839-BD88-9C0D27872BAE}">
      <dgm:prSet/>
      <dgm:spPr/>
      <dgm:t>
        <a:bodyPr/>
        <a:lstStyle/>
        <a:p>
          <a:endParaRPr lang="en-US" sz="1400">
            <a:latin typeface="Arial" panose="020B0604020202020204" pitchFamily="34" charset="0"/>
            <a:cs typeface="Arial" panose="020B0604020202020204" pitchFamily="34" charset="0"/>
          </a:endParaRPr>
        </a:p>
      </dgm:t>
    </dgm:pt>
    <dgm:pt modelId="{ECE134C8-DF39-4131-87A4-63EA92208B6A}">
      <dgm:prSet phldrT="[Text]" custT="1"/>
      <dgm:spPr>
        <a:solidFill>
          <a:srgbClr val="002060"/>
        </a:solidFill>
        <a:ln>
          <a:solidFill>
            <a:srgbClr val="002060"/>
          </a:solidFill>
        </a:ln>
      </dgm:spPr>
      <dgm:t>
        <a:bodyPr/>
        <a:lstStyle/>
        <a:p>
          <a:r>
            <a:rPr lang="en-US" sz="1600" b="1">
              <a:latin typeface="Arial" panose="020B0604020202020204" pitchFamily="34" charset="0"/>
              <a:cs typeface="Arial" panose="020B0604020202020204" pitchFamily="34" charset="0"/>
            </a:rPr>
            <a:t>Reduction in Revenue</a:t>
          </a:r>
        </a:p>
      </dgm:t>
    </dgm:pt>
    <dgm:pt modelId="{99A0F4C2-4655-492D-8283-C4C2720FDAF4}" type="parTrans" cxnId="{EAB0DC1D-4E99-4F34-BF70-70C76A0D2615}">
      <dgm:prSet/>
      <dgm:spPr/>
      <dgm:t>
        <a:bodyPr/>
        <a:lstStyle/>
        <a:p>
          <a:endParaRPr lang="en-US" sz="1400">
            <a:latin typeface="Arial" panose="020B0604020202020204" pitchFamily="34" charset="0"/>
            <a:cs typeface="Arial" panose="020B0604020202020204" pitchFamily="34" charset="0"/>
          </a:endParaRPr>
        </a:p>
      </dgm:t>
    </dgm:pt>
    <dgm:pt modelId="{90C760E9-BC50-4AB3-8DB9-4BB22F0BB35E}" type="sibTrans" cxnId="{EAB0DC1D-4E99-4F34-BF70-70C76A0D2615}">
      <dgm:prSet/>
      <dgm:spPr/>
      <dgm:t>
        <a:bodyPr/>
        <a:lstStyle/>
        <a:p>
          <a:endParaRPr lang="en-US" sz="1400">
            <a:latin typeface="Arial" panose="020B0604020202020204" pitchFamily="34" charset="0"/>
            <a:cs typeface="Arial" panose="020B0604020202020204" pitchFamily="34" charset="0"/>
          </a:endParaRPr>
        </a:p>
      </dgm:t>
    </dgm:pt>
    <dgm:pt modelId="{D7A981CF-9DC5-4F13-80C6-4AA3AB69B0E2}">
      <dgm:prSet custT="1"/>
      <dgm:spPr>
        <a:solidFill>
          <a:srgbClr val="002060"/>
        </a:solidFill>
        <a:ln>
          <a:solidFill>
            <a:srgbClr val="002060"/>
          </a:solidFill>
        </a:ln>
      </dgm:spPr>
      <dgm:t>
        <a:bodyPr/>
        <a:lstStyle/>
        <a:p>
          <a:r>
            <a:rPr lang="en-US" sz="1600" b="1">
              <a:latin typeface="Arial" panose="020B0604020202020204" pitchFamily="34" charset="0"/>
              <a:cs typeface="Arial" panose="020B0604020202020204" pitchFamily="34" charset="0"/>
            </a:rPr>
            <a:t>Infrastructure</a:t>
          </a:r>
        </a:p>
      </dgm:t>
    </dgm:pt>
    <dgm:pt modelId="{B868E45E-6919-40F3-A694-76D7FE696D8F}" type="parTrans" cxnId="{EBE689D7-42FB-4100-B8B3-BB6CA768FF24}">
      <dgm:prSet/>
      <dgm:spPr/>
      <dgm:t>
        <a:bodyPr/>
        <a:lstStyle/>
        <a:p>
          <a:endParaRPr lang="en-US" sz="1400">
            <a:latin typeface="Arial" panose="020B0604020202020204" pitchFamily="34" charset="0"/>
            <a:cs typeface="Arial" panose="020B0604020202020204" pitchFamily="34" charset="0"/>
          </a:endParaRPr>
        </a:p>
      </dgm:t>
    </dgm:pt>
    <dgm:pt modelId="{9CF89B32-DD4A-4702-91D5-03D5C2DE8AF3}" type="sibTrans" cxnId="{EBE689D7-42FB-4100-B8B3-BB6CA768FF24}">
      <dgm:prSet/>
      <dgm:spPr/>
      <dgm:t>
        <a:bodyPr/>
        <a:lstStyle/>
        <a:p>
          <a:endParaRPr lang="en-US" sz="1400">
            <a:latin typeface="Arial" panose="020B0604020202020204" pitchFamily="34" charset="0"/>
            <a:cs typeface="Arial" panose="020B0604020202020204" pitchFamily="34" charset="0"/>
          </a:endParaRPr>
        </a:p>
      </dgm:t>
    </dgm:pt>
    <dgm:pt modelId="{58F379FC-F9E7-49FF-B55C-646E3A67FB8A}">
      <dgm:prSet custT="1"/>
      <dgm:spPr>
        <a:solidFill>
          <a:schemeClr val="accent6">
            <a:lumMod val="20000"/>
            <a:lumOff val="80000"/>
            <a:alpha val="90000"/>
          </a:schemeClr>
        </a:solidFill>
      </dgm:spPr>
      <dgm:t>
        <a:bodyPr/>
        <a:lstStyle/>
        <a:p>
          <a:r>
            <a:rPr lang="en-US" sz="1400">
              <a:solidFill>
                <a:srgbClr val="002060"/>
              </a:solidFill>
              <a:latin typeface="Arial" panose="020B0604020202020204" pitchFamily="34" charset="0"/>
              <a:cs typeface="Arial" panose="020B0604020202020204" pitchFamily="34" charset="0"/>
            </a:rPr>
            <a:t>Respond to public health emergency with respect to COVID-19 or its negative economic impacts</a:t>
          </a:r>
        </a:p>
      </dgm:t>
    </dgm:pt>
    <dgm:pt modelId="{B91DF742-92B1-413C-9703-0DCCEB312908}" type="parTrans" cxnId="{7488DB1F-2989-45DE-8001-70882146942B}">
      <dgm:prSet/>
      <dgm:spPr/>
      <dgm:t>
        <a:bodyPr/>
        <a:lstStyle/>
        <a:p>
          <a:endParaRPr lang="en-US" sz="1400">
            <a:latin typeface="Arial" panose="020B0604020202020204" pitchFamily="34" charset="0"/>
            <a:cs typeface="Arial" panose="020B0604020202020204" pitchFamily="34" charset="0"/>
          </a:endParaRPr>
        </a:p>
      </dgm:t>
    </dgm:pt>
    <dgm:pt modelId="{B0CE2AB5-6387-4AD1-83B3-F5863FC83210}" type="sibTrans" cxnId="{7488DB1F-2989-45DE-8001-70882146942B}">
      <dgm:prSet/>
      <dgm:spPr/>
      <dgm:t>
        <a:bodyPr/>
        <a:lstStyle/>
        <a:p>
          <a:endParaRPr lang="en-US" sz="1400">
            <a:latin typeface="Arial" panose="020B0604020202020204" pitchFamily="34" charset="0"/>
            <a:cs typeface="Arial" panose="020B0604020202020204" pitchFamily="34" charset="0"/>
          </a:endParaRPr>
        </a:p>
      </dgm:t>
    </dgm:pt>
    <dgm:pt modelId="{062BA791-C9B5-41C0-88CA-970D4B835265}">
      <dgm:prSet custT="1"/>
      <dgm:spPr>
        <a:solidFill>
          <a:schemeClr val="accent6">
            <a:lumMod val="20000"/>
            <a:lumOff val="80000"/>
            <a:alpha val="90000"/>
          </a:schemeClr>
        </a:solidFill>
      </dgm:spPr>
      <dgm:t>
        <a:bodyPr/>
        <a:lstStyle/>
        <a:p>
          <a:r>
            <a:rPr lang="en-US" sz="1400">
              <a:solidFill>
                <a:srgbClr val="002060"/>
              </a:solidFill>
              <a:latin typeface="Arial" panose="020B0604020202020204" pitchFamily="34" charset="0"/>
              <a:cs typeface="Arial" panose="020B0604020202020204" pitchFamily="34" charset="0"/>
            </a:rPr>
            <a:t>Provide premium pay to employees providing essential work during the COVID-19 public health emergency</a:t>
          </a:r>
        </a:p>
      </dgm:t>
    </dgm:pt>
    <dgm:pt modelId="{1670482E-742E-4078-AC7E-CC765DCCFC42}" type="parTrans" cxnId="{D7FD691C-F6D7-4591-A016-4E30AF665C62}">
      <dgm:prSet/>
      <dgm:spPr/>
      <dgm:t>
        <a:bodyPr/>
        <a:lstStyle/>
        <a:p>
          <a:endParaRPr lang="en-US" sz="1400">
            <a:latin typeface="Arial" panose="020B0604020202020204" pitchFamily="34" charset="0"/>
            <a:cs typeface="Arial" panose="020B0604020202020204" pitchFamily="34" charset="0"/>
          </a:endParaRPr>
        </a:p>
      </dgm:t>
    </dgm:pt>
    <dgm:pt modelId="{6EF2CAC4-D0DC-48A2-B249-18B39CAF0998}" type="sibTrans" cxnId="{D7FD691C-F6D7-4591-A016-4E30AF665C62}">
      <dgm:prSet/>
      <dgm:spPr/>
      <dgm:t>
        <a:bodyPr/>
        <a:lstStyle/>
        <a:p>
          <a:endParaRPr lang="en-US" sz="1400">
            <a:latin typeface="Arial" panose="020B0604020202020204" pitchFamily="34" charset="0"/>
            <a:cs typeface="Arial" panose="020B0604020202020204" pitchFamily="34" charset="0"/>
          </a:endParaRPr>
        </a:p>
      </dgm:t>
    </dgm:pt>
    <dgm:pt modelId="{52C80059-0A52-41A8-BBD5-B7E135D536A1}">
      <dgm:prSet custT="1"/>
      <dgm:spPr>
        <a:solidFill>
          <a:schemeClr val="accent6">
            <a:lumMod val="20000"/>
            <a:lumOff val="80000"/>
            <a:alpha val="90000"/>
          </a:schemeClr>
        </a:solidFill>
      </dgm:spPr>
      <dgm:t>
        <a:bodyPr/>
        <a:lstStyle/>
        <a:p>
          <a:r>
            <a:rPr lang="en-US" sz="1400">
              <a:solidFill>
                <a:srgbClr val="002060"/>
              </a:solidFill>
              <a:latin typeface="Arial" panose="020B0604020202020204" pitchFamily="34" charset="0"/>
              <a:cs typeface="Arial" panose="020B0604020202020204" pitchFamily="34" charset="0"/>
            </a:rPr>
            <a:t>Provide government services to the extent of reduction in revenue due to COVID-19</a:t>
          </a:r>
        </a:p>
      </dgm:t>
    </dgm:pt>
    <dgm:pt modelId="{CA6332CF-BD97-4422-AD4A-E3DCEC1E1DBE}" type="parTrans" cxnId="{6F2E1D2C-B311-411A-BB88-BA47B9ECCFBE}">
      <dgm:prSet/>
      <dgm:spPr/>
      <dgm:t>
        <a:bodyPr/>
        <a:lstStyle/>
        <a:p>
          <a:endParaRPr lang="en-US" sz="1400">
            <a:latin typeface="Arial" panose="020B0604020202020204" pitchFamily="34" charset="0"/>
            <a:cs typeface="Arial" panose="020B0604020202020204" pitchFamily="34" charset="0"/>
          </a:endParaRPr>
        </a:p>
      </dgm:t>
    </dgm:pt>
    <dgm:pt modelId="{E8062AA0-1439-41DA-B006-FA07E26A5520}" type="sibTrans" cxnId="{6F2E1D2C-B311-411A-BB88-BA47B9ECCFBE}">
      <dgm:prSet/>
      <dgm:spPr/>
      <dgm:t>
        <a:bodyPr/>
        <a:lstStyle/>
        <a:p>
          <a:endParaRPr lang="en-US" sz="1400">
            <a:latin typeface="Arial" panose="020B0604020202020204" pitchFamily="34" charset="0"/>
            <a:cs typeface="Arial" panose="020B0604020202020204" pitchFamily="34" charset="0"/>
          </a:endParaRPr>
        </a:p>
      </dgm:t>
    </dgm:pt>
    <dgm:pt modelId="{5446C07B-D39C-4F83-8FEF-9D168E4E3C64}">
      <dgm:prSet custT="1"/>
      <dgm:spPr>
        <a:solidFill>
          <a:schemeClr val="accent6">
            <a:lumMod val="20000"/>
            <a:lumOff val="80000"/>
            <a:alpha val="90000"/>
          </a:schemeClr>
        </a:solidFill>
      </dgm:spPr>
      <dgm:t>
        <a:bodyPr/>
        <a:lstStyle/>
        <a:p>
          <a:r>
            <a:rPr lang="en-US" sz="1400">
              <a:solidFill>
                <a:srgbClr val="002060"/>
              </a:solidFill>
              <a:latin typeface="Arial" panose="020B0604020202020204" pitchFamily="34" charset="0"/>
              <a:cs typeface="Arial" panose="020B0604020202020204" pitchFamily="34" charset="0"/>
            </a:rPr>
            <a:t>Invest in water, sewer, or broadband infrastructure</a:t>
          </a:r>
        </a:p>
      </dgm:t>
    </dgm:pt>
    <dgm:pt modelId="{B4CFF5DD-58BB-4A53-8C1B-CB9FD3050FED}" type="parTrans" cxnId="{78166BB4-37D4-4233-A4C8-1D1EA63CBB04}">
      <dgm:prSet/>
      <dgm:spPr/>
      <dgm:t>
        <a:bodyPr/>
        <a:lstStyle/>
        <a:p>
          <a:endParaRPr lang="en-US" sz="1400">
            <a:latin typeface="Arial" panose="020B0604020202020204" pitchFamily="34" charset="0"/>
            <a:cs typeface="Arial" panose="020B0604020202020204" pitchFamily="34" charset="0"/>
          </a:endParaRPr>
        </a:p>
      </dgm:t>
    </dgm:pt>
    <dgm:pt modelId="{AAE964C0-BA1F-405D-804C-4326AB87D51F}" type="sibTrans" cxnId="{78166BB4-37D4-4233-A4C8-1D1EA63CBB04}">
      <dgm:prSet/>
      <dgm:spPr/>
      <dgm:t>
        <a:bodyPr/>
        <a:lstStyle/>
        <a:p>
          <a:endParaRPr lang="en-US" sz="1400">
            <a:latin typeface="Arial" panose="020B0604020202020204" pitchFamily="34" charset="0"/>
            <a:cs typeface="Arial" panose="020B0604020202020204" pitchFamily="34" charset="0"/>
          </a:endParaRPr>
        </a:p>
      </dgm:t>
    </dgm:pt>
    <dgm:pt modelId="{21BC1AF9-AF26-4519-8402-78C96A52C586}">
      <dgm:prSet custT="1"/>
      <dgm:spPr>
        <a:solidFill>
          <a:schemeClr val="accent6">
            <a:lumMod val="20000"/>
            <a:lumOff val="80000"/>
            <a:alpha val="90000"/>
          </a:schemeClr>
        </a:solidFill>
      </dgm:spPr>
      <dgm:t>
        <a:bodyPr/>
        <a:lstStyle/>
        <a:p>
          <a:r>
            <a:rPr lang="en-US" sz="1400">
              <a:solidFill>
                <a:srgbClr val="002060"/>
              </a:solidFill>
              <a:latin typeface="Arial" panose="020B0604020202020204" pitchFamily="34" charset="0"/>
              <a:cs typeface="Arial" panose="020B0604020202020204" pitchFamily="34" charset="0"/>
            </a:rPr>
            <a:t>Also called “revenue replacement” or “revenue loss”</a:t>
          </a:r>
        </a:p>
      </dgm:t>
    </dgm:pt>
    <dgm:pt modelId="{CB6FDD49-9FDE-4783-879A-B57AFAC7CD79}" type="parTrans" cxnId="{78395C78-9B3E-45A1-9618-4CDFE6BD14BF}">
      <dgm:prSet/>
      <dgm:spPr/>
      <dgm:t>
        <a:bodyPr/>
        <a:lstStyle/>
        <a:p>
          <a:endParaRPr lang="en-US" sz="1400"/>
        </a:p>
      </dgm:t>
    </dgm:pt>
    <dgm:pt modelId="{3A49E0D2-BB73-46F0-9A80-AA5A577097BB}" type="sibTrans" cxnId="{78395C78-9B3E-45A1-9618-4CDFE6BD14BF}">
      <dgm:prSet/>
      <dgm:spPr/>
      <dgm:t>
        <a:bodyPr/>
        <a:lstStyle/>
        <a:p>
          <a:endParaRPr lang="en-US" sz="1400"/>
        </a:p>
      </dgm:t>
    </dgm:pt>
    <dgm:pt modelId="{301DDDD7-9F04-4959-ADB9-C8F4862DC0DE}">
      <dgm:prSet custT="1"/>
      <dgm:spPr>
        <a:solidFill>
          <a:srgbClr val="002060"/>
        </a:solidFill>
        <a:ln w="10795" cap="flat" cmpd="sng" algn="ctr">
          <a:solidFill>
            <a:srgbClr val="002060"/>
          </a:solidFill>
          <a:prstDash val="solid"/>
        </a:ln>
        <a:effectLst/>
      </dgm:spPr>
      <dgm:t>
        <a:bodyPr spcFirstLastPara="0" vert="horz" wrap="square" lIns="135128" tIns="77216" rIns="135128" bIns="77216" numCol="1" spcCol="1270" anchor="ctr" anchorCtr="0"/>
        <a:lstStyle/>
        <a:p>
          <a:pPr marL="0" lvl="0" indent="0" algn="ctr" defTabSz="844550">
            <a:lnSpc>
              <a:spcPct val="90000"/>
            </a:lnSpc>
            <a:spcBef>
              <a:spcPct val="0"/>
            </a:spcBef>
            <a:spcAft>
              <a:spcPct val="35000"/>
            </a:spcAft>
            <a:buNone/>
          </a:pPr>
          <a:r>
            <a:rPr lang="en-US" sz="1600" b="1" kern="1200">
              <a:solidFill>
                <a:srgbClr val="FFFFFF"/>
              </a:solidFill>
              <a:latin typeface="Arial" panose="020B0604020202020204" pitchFamily="34" charset="0"/>
              <a:ea typeface="+mn-ea"/>
              <a:cs typeface="Arial" panose="020B0604020202020204" pitchFamily="34" charset="0"/>
            </a:rPr>
            <a:t>Natural Disasters</a:t>
          </a:r>
        </a:p>
      </dgm:t>
    </dgm:pt>
    <dgm:pt modelId="{86AAFBB4-CD6D-4C49-9991-D1B7C3496ED8}" type="parTrans" cxnId="{40BB41B4-8809-4A1A-A31E-9888CA1DDD82}">
      <dgm:prSet/>
      <dgm:spPr/>
      <dgm:t>
        <a:bodyPr/>
        <a:lstStyle/>
        <a:p>
          <a:endParaRPr lang="en-US" sz="1400"/>
        </a:p>
      </dgm:t>
    </dgm:pt>
    <dgm:pt modelId="{49511125-EB78-4952-9D03-5F7CFDA7745A}" type="sibTrans" cxnId="{40BB41B4-8809-4A1A-A31E-9888CA1DDD82}">
      <dgm:prSet/>
      <dgm:spPr/>
      <dgm:t>
        <a:bodyPr/>
        <a:lstStyle/>
        <a:p>
          <a:endParaRPr lang="en-US" sz="1400"/>
        </a:p>
      </dgm:t>
    </dgm:pt>
    <dgm:pt modelId="{57A7638E-430E-4DCA-9B77-3A9BC25377EE}">
      <dgm:prSet custT="1"/>
      <dgm:spPr>
        <a:solidFill>
          <a:schemeClr val="accent6">
            <a:lumMod val="20000"/>
            <a:lumOff val="80000"/>
            <a:alpha val="90000"/>
          </a:schemeClr>
        </a:solidFill>
      </dgm:spPr>
      <dgm:t>
        <a:bodyPr/>
        <a:lstStyle/>
        <a:p>
          <a:r>
            <a:rPr lang="en-US" sz="1400">
              <a:solidFill>
                <a:srgbClr val="002060"/>
              </a:solidFill>
              <a:latin typeface="Arial" panose="020B0604020202020204" pitchFamily="34" charset="0"/>
              <a:cs typeface="Arial" panose="020B0604020202020204" pitchFamily="34" charset="0"/>
            </a:rPr>
            <a:t>Provide emergency relief for the negative economic impacts of natural disasters, including temporary emergency housing, food assistance, financial assistance, and other needs</a:t>
          </a:r>
        </a:p>
      </dgm:t>
    </dgm:pt>
    <dgm:pt modelId="{E5A936A6-ACA8-4A6B-AF2F-31EA71481D39}" type="parTrans" cxnId="{1E57A26D-38CA-46C1-90CC-A3F0A02DED0B}">
      <dgm:prSet/>
      <dgm:spPr/>
      <dgm:t>
        <a:bodyPr/>
        <a:lstStyle/>
        <a:p>
          <a:endParaRPr lang="en-US" sz="1400"/>
        </a:p>
      </dgm:t>
    </dgm:pt>
    <dgm:pt modelId="{523086EA-1094-404D-9FE0-DBC59D85C29B}" type="sibTrans" cxnId="{1E57A26D-38CA-46C1-90CC-A3F0A02DED0B}">
      <dgm:prSet/>
      <dgm:spPr/>
      <dgm:t>
        <a:bodyPr/>
        <a:lstStyle/>
        <a:p>
          <a:endParaRPr lang="en-US" sz="1400"/>
        </a:p>
      </dgm:t>
    </dgm:pt>
    <dgm:pt modelId="{B9831244-580A-4EAF-8993-32D25490A685}">
      <dgm:prSet custT="1"/>
      <dgm:spPr>
        <a:solidFill>
          <a:srgbClr val="002060"/>
        </a:solidFill>
        <a:ln w="10795" cap="flat" cmpd="sng" algn="ctr">
          <a:solidFill>
            <a:srgbClr val="002060"/>
          </a:solidFill>
          <a:prstDash val="solid"/>
        </a:ln>
        <a:effectLst/>
      </dgm:spPr>
      <dgm:t>
        <a:bodyPr spcFirstLastPara="0" vert="horz" wrap="square" lIns="135128" tIns="77216" rIns="135128" bIns="77216" numCol="1" spcCol="1270" anchor="ctr" anchorCtr="0"/>
        <a:lstStyle/>
        <a:p>
          <a:pPr marL="0" lvl="0" indent="0" algn="ctr" defTabSz="844550">
            <a:lnSpc>
              <a:spcPct val="90000"/>
            </a:lnSpc>
            <a:spcBef>
              <a:spcPct val="0"/>
            </a:spcBef>
            <a:spcAft>
              <a:spcPct val="35000"/>
            </a:spcAft>
            <a:buNone/>
          </a:pPr>
          <a:r>
            <a:rPr lang="en-US" sz="1600" b="1" kern="1200">
              <a:solidFill>
                <a:srgbClr val="FFFFFF"/>
              </a:solidFill>
              <a:latin typeface="Arial" panose="020B0604020202020204" pitchFamily="34" charset="0"/>
              <a:ea typeface="+mn-ea"/>
              <a:cs typeface="Arial" panose="020B0604020202020204" pitchFamily="34" charset="0"/>
            </a:rPr>
            <a:t>Surface Transportation Projects</a:t>
          </a:r>
        </a:p>
      </dgm:t>
    </dgm:pt>
    <dgm:pt modelId="{80C5DE6D-A69C-487A-905D-7C37891E5EF9}" type="parTrans" cxnId="{1D55A7E5-6856-4485-B49A-48F2DEC902E3}">
      <dgm:prSet/>
      <dgm:spPr/>
      <dgm:t>
        <a:bodyPr/>
        <a:lstStyle/>
        <a:p>
          <a:endParaRPr lang="en-US" sz="1400"/>
        </a:p>
      </dgm:t>
    </dgm:pt>
    <dgm:pt modelId="{A1E08E8C-7524-4D14-8CEC-CEDAA388023B}" type="sibTrans" cxnId="{1D55A7E5-6856-4485-B49A-48F2DEC902E3}">
      <dgm:prSet/>
      <dgm:spPr/>
      <dgm:t>
        <a:bodyPr/>
        <a:lstStyle/>
        <a:p>
          <a:endParaRPr lang="en-US" sz="1400"/>
        </a:p>
      </dgm:t>
    </dgm:pt>
    <dgm:pt modelId="{9034CF50-BDFE-4A2E-A45F-D26DEA72BA85}">
      <dgm:prSet custT="1"/>
      <dgm:spPr>
        <a:solidFill>
          <a:schemeClr val="accent6">
            <a:lumMod val="20000"/>
            <a:lumOff val="80000"/>
            <a:alpha val="90000"/>
          </a:schemeClr>
        </a:solidFill>
      </dgm:spPr>
      <dgm:t>
        <a:bodyPr/>
        <a:lstStyle/>
        <a:p>
          <a:r>
            <a:rPr lang="en-US" sz="1400">
              <a:solidFill>
                <a:srgbClr val="002060"/>
              </a:solidFill>
              <a:latin typeface="Arial" panose="020B0604020202020204" pitchFamily="34" charset="0"/>
              <a:cs typeface="Arial" panose="020B0604020202020204" pitchFamily="34" charset="0"/>
            </a:rPr>
            <a:t>Includes projects eligible under Title I of the Housing and Community Development Act of 1974</a:t>
          </a:r>
        </a:p>
      </dgm:t>
    </dgm:pt>
    <dgm:pt modelId="{4AA8260F-14F4-4F2C-8AB5-3E8B5F609755}" type="parTrans" cxnId="{2C92B6A4-F7D8-4C32-B6B2-818CF689A11E}">
      <dgm:prSet/>
      <dgm:spPr/>
      <dgm:t>
        <a:bodyPr/>
        <a:lstStyle/>
        <a:p>
          <a:endParaRPr lang="en-US" sz="1400"/>
        </a:p>
      </dgm:t>
    </dgm:pt>
    <dgm:pt modelId="{3054B8C7-64D9-48B4-932D-3B9140FC7D72}" type="sibTrans" cxnId="{2C92B6A4-F7D8-4C32-B6B2-818CF689A11E}">
      <dgm:prSet/>
      <dgm:spPr/>
      <dgm:t>
        <a:bodyPr/>
        <a:lstStyle/>
        <a:p>
          <a:endParaRPr lang="en-US" sz="1400"/>
        </a:p>
      </dgm:t>
    </dgm:pt>
    <dgm:pt modelId="{97AAFD4F-EDD3-41F6-86C5-637CBCDCE100}">
      <dgm:prSet custT="1"/>
      <dgm:spPr>
        <a:solidFill>
          <a:schemeClr val="accent6">
            <a:lumMod val="20000"/>
            <a:lumOff val="80000"/>
            <a:alpha val="90000"/>
          </a:schemeClr>
        </a:solidFill>
      </dgm:spPr>
      <dgm:t>
        <a:bodyPr/>
        <a:lstStyle/>
        <a:p>
          <a:r>
            <a:rPr lang="en-US" sz="1400">
              <a:solidFill>
                <a:srgbClr val="002060"/>
              </a:solidFill>
              <a:latin typeface="Arial" panose="020B0604020202020204" pitchFamily="34" charset="0"/>
              <a:cs typeface="Arial" panose="020B0604020202020204" pitchFamily="34" charset="0"/>
            </a:rPr>
            <a:t>Total amount of funds capped at the greater of $10 M or 30% of recipient’s total award</a:t>
          </a:r>
        </a:p>
      </dgm:t>
    </dgm:pt>
    <dgm:pt modelId="{FDB709B0-1671-4CFC-8A39-7C79C9CDB8F8}" type="parTrans" cxnId="{BDDE09C8-42CF-4BB8-BF7D-A71A07F3DB6C}">
      <dgm:prSet/>
      <dgm:spPr/>
      <dgm:t>
        <a:bodyPr/>
        <a:lstStyle/>
        <a:p>
          <a:endParaRPr lang="en-US" sz="1400"/>
        </a:p>
      </dgm:t>
    </dgm:pt>
    <dgm:pt modelId="{9D7DBF40-B98D-4528-9CEB-CB8407AE3B20}" type="sibTrans" cxnId="{BDDE09C8-42CF-4BB8-BF7D-A71A07F3DB6C}">
      <dgm:prSet/>
      <dgm:spPr/>
      <dgm:t>
        <a:bodyPr/>
        <a:lstStyle/>
        <a:p>
          <a:endParaRPr lang="en-US" sz="1400"/>
        </a:p>
      </dgm:t>
    </dgm:pt>
    <dgm:pt modelId="{2F26C4B7-7EAA-4257-AA2F-001EEB8608F4}" type="pres">
      <dgm:prSet presAssocID="{2D301FE4-1939-46F7-B204-435977CA164D}" presName="Name0" presStyleCnt="0">
        <dgm:presLayoutVars>
          <dgm:dir/>
          <dgm:animLvl val="lvl"/>
          <dgm:resizeHandles val="exact"/>
        </dgm:presLayoutVars>
      </dgm:prSet>
      <dgm:spPr/>
    </dgm:pt>
    <dgm:pt modelId="{8FD4D2FC-A1BE-4686-BFE9-2829CC190669}" type="pres">
      <dgm:prSet presAssocID="{072AC149-09C2-48BD-9822-36EFFD2CA90C}" presName="composite" presStyleCnt="0"/>
      <dgm:spPr/>
    </dgm:pt>
    <dgm:pt modelId="{F5BFBEFA-34F3-4C07-87A6-9E09856BDE2A}" type="pres">
      <dgm:prSet presAssocID="{072AC149-09C2-48BD-9822-36EFFD2CA90C}" presName="parTx" presStyleLbl="alignNode1" presStyleIdx="0" presStyleCnt="6">
        <dgm:presLayoutVars>
          <dgm:chMax val="0"/>
          <dgm:chPref val="0"/>
          <dgm:bulletEnabled val="1"/>
        </dgm:presLayoutVars>
      </dgm:prSet>
      <dgm:spPr/>
    </dgm:pt>
    <dgm:pt modelId="{16A7FBDB-BE11-452B-900D-0EC816DA21F2}" type="pres">
      <dgm:prSet presAssocID="{072AC149-09C2-48BD-9822-36EFFD2CA90C}" presName="desTx" presStyleLbl="alignAccFollowNode1" presStyleIdx="0" presStyleCnt="6">
        <dgm:presLayoutVars>
          <dgm:bulletEnabled val="1"/>
        </dgm:presLayoutVars>
      </dgm:prSet>
      <dgm:spPr/>
    </dgm:pt>
    <dgm:pt modelId="{8929B314-E1C4-460C-8FBC-47F586E15788}" type="pres">
      <dgm:prSet presAssocID="{570C1070-1054-47E8-AD47-E715AD8474A6}" presName="space" presStyleCnt="0"/>
      <dgm:spPr/>
    </dgm:pt>
    <dgm:pt modelId="{6DFFD195-74B2-4828-88BE-B99C20289EAB}" type="pres">
      <dgm:prSet presAssocID="{224991BE-E5FA-406F-8627-E5F73948D75B}" presName="composite" presStyleCnt="0"/>
      <dgm:spPr/>
    </dgm:pt>
    <dgm:pt modelId="{CEAF5697-BDE3-4A7A-AA6F-B286468A3E3E}" type="pres">
      <dgm:prSet presAssocID="{224991BE-E5FA-406F-8627-E5F73948D75B}" presName="parTx" presStyleLbl="alignNode1" presStyleIdx="1" presStyleCnt="6">
        <dgm:presLayoutVars>
          <dgm:chMax val="0"/>
          <dgm:chPref val="0"/>
          <dgm:bulletEnabled val="1"/>
        </dgm:presLayoutVars>
      </dgm:prSet>
      <dgm:spPr/>
    </dgm:pt>
    <dgm:pt modelId="{0C772974-8646-4A2F-8824-0B4292D765E6}" type="pres">
      <dgm:prSet presAssocID="{224991BE-E5FA-406F-8627-E5F73948D75B}" presName="desTx" presStyleLbl="alignAccFollowNode1" presStyleIdx="1" presStyleCnt="6">
        <dgm:presLayoutVars>
          <dgm:bulletEnabled val="1"/>
        </dgm:presLayoutVars>
      </dgm:prSet>
      <dgm:spPr/>
    </dgm:pt>
    <dgm:pt modelId="{A502E528-FBE3-49F3-BE77-00FBE3B3CC5A}" type="pres">
      <dgm:prSet presAssocID="{6A007D53-88AD-41F0-8E7D-4BB7734A0F0E}" presName="space" presStyleCnt="0"/>
      <dgm:spPr/>
    </dgm:pt>
    <dgm:pt modelId="{6D41DC5F-CE49-4F00-9465-58C086EF459C}" type="pres">
      <dgm:prSet presAssocID="{ECE134C8-DF39-4131-87A4-63EA92208B6A}" presName="composite" presStyleCnt="0"/>
      <dgm:spPr/>
    </dgm:pt>
    <dgm:pt modelId="{37E6DADD-AA8B-4C94-94EA-D8955657AF72}" type="pres">
      <dgm:prSet presAssocID="{ECE134C8-DF39-4131-87A4-63EA92208B6A}" presName="parTx" presStyleLbl="alignNode1" presStyleIdx="2" presStyleCnt="6">
        <dgm:presLayoutVars>
          <dgm:chMax val="0"/>
          <dgm:chPref val="0"/>
          <dgm:bulletEnabled val="1"/>
        </dgm:presLayoutVars>
      </dgm:prSet>
      <dgm:spPr/>
    </dgm:pt>
    <dgm:pt modelId="{31205258-54C3-4FDC-827C-DE0F7A2F2788}" type="pres">
      <dgm:prSet presAssocID="{ECE134C8-DF39-4131-87A4-63EA92208B6A}" presName="desTx" presStyleLbl="alignAccFollowNode1" presStyleIdx="2" presStyleCnt="6">
        <dgm:presLayoutVars>
          <dgm:bulletEnabled val="1"/>
        </dgm:presLayoutVars>
      </dgm:prSet>
      <dgm:spPr/>
    </dgm:pt>
    <dgm:pt modelId="{14673547-D27C-4C9A-97B9-225157844FCD}" type="pres">
      <dgm:prSet presAssocID="{90C760E9-BC50-4AB3-8DB9-4BB22F0BB35E}" presName="space" presStyleCnt="0"/>
      <dgm:spPr/>
    </dgm:pt>
    <dgm:pt modelId="{6D9D4884-8175-42F9-92A5-71256D633924}" type="pres">
      <dgm:prSet presAssocID="{D7A981CF-9DC5-4F13-80C6-4AA3AB69B0E2}" presName="composite" presStyleCnt="0"/>
      <dgm:spPr/>
    </dgm:pt>
    <dgm:pt modelId="{BD4EB111-4802-41D9-A83C-4BE78A4F9AB4}" type="pres">
      <dgm:prSet presAssocID="{D7A981CF-9DC5-4F13-80C6-4AA3AB69B0E2}" presName="parTx" presStyleLbl="alignNode1" presStyleIdx="3" presStyleCnt="6">
        <dgm:presLayoutVars>
          <dgm:chMax val="0"/>
          <dgm:chPref val="0"/>
          <dgm:bulletEnabled val="1"/>
        </dgm:presLayoutVars>
      </dgm:prSet>
      <dgm:spPr/>
    </dgm:pt>
    <dgm:pt modelId="{7B336CB5-24B8-4BC4-9965-28FDB480C6CA}" type="pres">
      <dgm:prSet presAssocID="{D7A981CF-9DC5-4F13-80C6-4AA3AB69B0E2}" presName="desTx" presStyleLbl="alignAccFollowNode1" presStyleIdx="3" presStyleCnt="6">
        <dgm:presLayoutVars>
          <dgm:bulletEnabled val="1"/>
        </dgm:presLayoutVars>
      </dgm:prSet>
      <dgm:spPr/>
    </dgm:pt>
    <dgm:pt modelId="{C4C43358-EFF8-4EBC-B133-A31108DCDB31}" type="pres">
      <dgm:prSet presAssocID="{9CF89B32-DD4A-4702-91D5-03D5C2DE8AF3}" presName="space" presStyleCnt="0"/>
      <dgm:spPr/>
    </dgm:pt>
    <dgm:pt modelId="{8CF95855-8BB1-48DF-8D33-E9D31675912A}" type="pres">
      <dgm:prSet presAssocID="{301DDDD7-9F04-4959-ADB9-C8F4862DC0DE}" presName="composite" presStyleCnt="0"/>
      <dgm:spPr/>
    </dgm:pt>
    <dgm:pt modelId="{22DCEA33-4BE6-4B63-ABF6-3353FB1623F4}" type="pres">
      <dgm:prSet presAssocID="{301DDDD7-9F04-4959-ADB9-C8F4862DC0DE}" presName="parTx" presStyleLbl="alignNode1" presStyleIdx="4" presStyleCnt="6">
        <dgm:presLayoutVars>
          <dgm:chMax val="0"/>
          <dgm:chPref val="0"/>
          <dgm:bulletEnabled val="1"/>
        </dgm:presLayoutVars>
      </dgm:prSet>
      <dgm:spPr>
        <a:xfrm>
          <a:off x="5812757" y="0"/>
          <a:ext cx="1272372" cy="509446"/>
        </a:xfrm>
        <a:prstGeom prst="rect">
          <a:avLst/>
        </a:prstGeom>
      </dgm:spPr>
    </dgm:pt>
    <dgm:pt modelId="{3D694052-B912-4859-9EA9-0B81FD86ECF4}" type="pres">
      <dgm:prSet presAssocID="{301DDDD7-9F04-4959-ADB9-C8F4862DC0DE}" presName="desTx" presStyleLbl="alignAccFollowNode1" presStyleIdx="4" presStyleCnt="6">
        <dgm:presLayoutVars>
          <dgm:bulletEnabled val="1"/>
        </dgm:presLayoutVars>
      </dgm:prSet>
      <dgm:spPr/>
    </dgm:pt>
    <dgm:pt modelId="{2B07AF2E-B155-4D86-83DB-04671BD78498}" type="pres">
      <dgm:prSet presAssocID="{49511125-EB78-4952-9D03-5F7CFDA7745A}" presName="space" presStyleCnt="0"/>
      <dgm:spPr/>
    </dgm:pt>
    <dgm:pt modelId="{B2D152C4-8C01-4A0D-B49A-D0641BECAE05}" type="pres">
      <dgm:prSet presAssocID="{B9831244-580A-4EAF-8993-32D25490A685}" presName="composite" presStyleCnt="0"/>
      <dgm:spPr/>
    </dgm:pt>
    <dgm:pt modelId="{D309D7ED-BFB5-43DB-BFAB-441826C5F6E2}" type="pres">
      <dgm:prSet presAssocID="{B9831244-580A-4EAF-8993-32D25490A685}" presName="parTx" presStyleLbl="alignNode1" presStyleIdx="5" presStyleCnt="6" custScaleX="103166">
        <dgm:presLayoutVars>
          <dgm:chMax val="0"/>
          <dgm:chPref val="0"/>
          <dgm:bulletEnabled val="1"/>
        </dgm:presLayoutVars>
      </dgm:prSet>
      <dgm:spPr>
        <a:xfrm>
          <a:off x="7263262" y="0"/>
          <a:ext cx="1272372" cy="509446"/>
        </a:xfrm>
        <a:prstGeom prst="rect">
          <a:avLst/>
        </a:prstGeom>
      </dgm:spPr>
    </dgm:pt>
    <dgm:pt modelId="{899976BA-8961-4264-9FE3-8951DE721242}" type="pres">
      <dgm:prSet presAssocID="{B9831244-580A-4EAF-8993-32D25490A685}" presName="desTx" presStyleLbl="alignAccFollowNode1" presStyleIdx="5" presStyleCnt="6">
        <dgm:presLayoutVars>
          <dgm:bulletEnabled val="1"/>
        </dgm:presLayoutVars>
      </dgm:prSet>
      <dgm:spPr/>
    </dgm:pt>
  </dgm:ptLst>
  <dgm:cxnLst>
    <dgm:cxn modelId="{53098919-FEDB-4B05-A53B-218744E16E3D}" type="presOf" srcId="{2D301FE4-1939-46F7-B204-435977CA164D}" destId="{2F26C4B7-7EAA-4257-AA2F-001EEB8608F4}" srcOrd="0" destOrd="0" presId="urn:microsoft.com/office/officeart/2005/8/layout/hList1"/>
    <dgm:cxn modelId="{D7FD691C-F6D7-4591-A016-4E30AF665C62}" srcId="{224991BE-E5FA-406F-8627-E5F73948D75B}" destId="{062BA791-C9B5-41C0-88CA-970D4B835265}" srcOrd="0" destOrd="0" parTransId="{1670482E-742E-4078-AC7E-CC765DCCFC42}" sibTransId="{6EF2CAC4-D0DC-48A2-B249-18B39CAF0998}"/>
    <dgm:cxn modelId="{EAB0DC1D-4E99-4F34-BF70-70C76A0D2615}" srcId="{2D301FE4-1939-46F7-B204-435977CA164D}" destId="{ECE134C8-DF39-4131-87A4-63EA92208B6A}" srcOrd="2" destOrd="0" parTransId="{99A0F4C2-4655-492D-8283-C4C2720FDAF4}" sibTransId="{90C760E9-BC50-4AB3-8DB9-4BB22F0BB35E}"/>
    <dgm:cxn modelId="{7488DB1F-2989-45DE-8001-70882146942B}" srcId="{072AC149-09C2-48BD-9822-36EFFD2CA90C}" destId="{58F379FC-F9E7-49FF-B55C-646E3A67FB8A}" srcOrd="0" destOrd="0" parTransId="{B91DF742-92B1-413C-9703-0DCCEB312908}" sibTransId="{B0CE2AB5-6387-4AD1-83B3-F5863FC83210}"/>
    <dgm:cxn modelId="{6F2E1D2C-B311-411A-BB88-BA47B9ECCFBE}" srcId="{ECE134C8-DF39-4131-87A4-63EA92208B6A}" destId="{52C80059-0A52-41A8-BBD5-B7E135D536A1}" srcOrd="0" destOrd="0" parTransId="{CA6332CF-BD97-4422-AD4A-E3DCEC1E1DBE}" sibTransId="{E8062AA0-1439-41DA-B006-FA07E26A5520}"/>
    <dgm:cxn modelId="{08DEDD30-FAC9-494C-A38B-F44178C11927}" type="presOf" srcId="{21BC1AF9-AF26-4519-8402-78C96A52C586}" destId="{31205258-54C3-4FDC-827C-DE0F7A2F2788}" srcOrd="0" destOrd="1" presId="urn:microsoft.com/office/officeart/2005/8/layout/hList1"/>
    <dgm:cxn modelId="{3FC18C32-D6D8-4C06-846B-3C884D8CFE4E}" type="presOf" srcId="{B9831244-580A-4EAF-8993-32D25490A685}" destId="{D309D7ED-BFB5-43DB-BFAB-441826C5F6E2}" srcOrd="0" destOrd="0" presId="urn:microsoft.com/office/officeart/2005/8/layout/hList1"/>
    <dgm:cxn modelId="{E6934C35-C5A6-4E39-A4F6-28FC7B106864}" type="presOf" srcId="{97AAFD4F-EDD3-41F6-86C5-637CBCDCE100}" destId="{899976BA-8961-4264-9FE3-8951DE721242}" srcOrd="0" destOrd="1" presId="urn:microsoft.com/office/officeart/2005/8/layout/hList1"/>
    <dgm:cxn modelId="{F85B183F-0912-4B3A-B88F-187454A5C53C}" type="presOf" srcId="{301DDDD7-9F04-4959-ADB9-C8F4862DC0DE}" destId="{22DCEA33-4BE6-4B63-ABF6-3353FB1623F4}" srcOrd="0" destOrd="0" presId="urn:microsoft.com/office/officeart/2005/8/layout/hList1"/>
    <dgm:cxn modelId="{9906DA44-A776-42CB-B339-F7091A15E0AC}" type="presOf" srcId="{9034CF50-BDFE-4A2E-A45F-D26DEA72BA85}" destId="{899976BA-8961-4264-9FE3-8951DE721242}" srcOrd="0" destOrd="0" presId="urn:microsoft.com/office/officeart/2005/8/layout/hList1"/>
    <dgm:cxn modelId="{FBFADF46-B32F-4C6F-9F24-8F2CC2E68F72}" type="presOf" srcId="{072AC149-09C2-48BD-9822-36EFFD2CA90C}" destId="{F5BFBEFA-34F3-4C07-87A6-9E09856BDE2A}" srcOrd="0" destOrd="0" presId="urn:microsoft.com/office/officeart/2005/8/layout/hList1"/>
    <dgm:cxn modelId="{4C92D36B-6896-4918-8079-EE64A71339FF}" type="presOf" srcId="{57A7638E-430E-4DCA-9B77-3A9BC25377EE}" destId="{3D694052-B912-4859-9EA9-0B81FD86ECF4}" srcOrd="0" destOrd="0" presId="urn:microsoft.com/office/officeart/2005/8/layout/hList1"/>
    <dgm:cxn modelId="{1E57A26D-38CA-46C1-90CC-A3F0A02DED0B}" srcId="{301DDDD7-9F04-4959-ADB9-C8F4862DC0DE}" destId="{57A7638E-430E-4DCA-9B77-3A9BC25377EE}" srcOrd="0" destOrd="0" parTransId="{E5A936A6-ACA8-4A6B-AF2F-31EA71481D39}" sibTransId="{523086EA-1094-404D-9FE0-DBC59D85C29B}"/>
    <dgm:cxn modelId="{78395C78-9B3E-45A1-9618-4CDFE6BD14BF}" srcId="{ECE134C8-DF39-4131-87A4-63EA92208B6A}" destId="{21BC1AF9-AF26-4519-8402-78C96A52C586}" srcOrd="1" destOrd="0" parTransId="{CB6FDD49-9FDE-4783-879A-B57AFAC7CD79}" sibTransId="{3A49E0D2-BB73-46F0-9A80-AA5A577097BB}"/>
    <dgm:cxn modelId="{E62CB47B-F8F6-456F-9A82-790A334A1D3E}" type="presOf" srcId="{D7A981CF-9DC5-4F13-80C6-4AA3AB69B0E2}" destId="{BD4EB111-4802-41D9-A83C-4BE78A4F9AB4}" srcOrd="0" destOrd="0" presId="urn:microsoft.com/office/officeart/2005/8/layout/hList1"/>
    <dgm:cxn modelId="{4135D596-0952-464F-BED0-BC88356C178D}" type="presOf" srcId="{5446C07B-D39C-4F83-8FEF-9D168E4E3C64}" destId="{7B336CB5-24B8-4BC4-9965-28FDB480C6CA}" srcOrd="0" destOrd="0" presId="urn:microsoft.com/office/officeart/2005/8/layout/hList1"/>
    <dgm:cxn modelId="{2C92B6A4-F7D8-4C32-B6B2-818CF689A11E}" srcId="{B9831244-580A-4EAF-8993-32D25490A685}" destId="{9034CF50-BDFE-4A2E-A45F-D26DEA72BA85}" srcOrd="0" destOrd="0" parTransId="{4AA8260F-14F4-4F2C-8AB5-3E8B5F609755}" sibTransId="{3054B8C7-64D9-48B4-932D-3B9140FC7D72}"/>
    <dgm:cxn modelId="{40BB41B4-8809-4A1A-A31E-9888CA1DDD82}" srcId="{2D301FE4-1939-46F7-B204-435977CA164D}" destId="{301DDDD7-9F04-4959-ADB9-C8F4862DC0DE}" srcOrd="4" destOrd="0" parTransId="{86AAFBB4-CD6D-4C49-9991-D1B7C3496ED8}" sibTransId="{49511125-EB78-4952-9D03-5F7CFDA7745A}"/>
    <dgm:cxn modelId="{78166BB4-37D4-4233-A4C8-1D1EA63CBB04}" srcId="{D7A981CF-9DC5-4F13-80C6-4AA3AB69B0E2}" destId="{5446C07B-D39C-4F83-8FEF-9D168E4E3C64}" srcOrd="0" destOrd="0" parTransId="{B4CFF5DD-58BB-4A53-8C1B-CB9FD3050FED}" sibTransId="{AAE964C0-BA1F-405D-804C-4326AB87D51F}"/>
    <dgm:cxn modelId="{B3B6F8BC-416C-4301-AB57-9A293AF593B3}" type="presOf" srcId="{062BA791-C9B5-41C0-88CA-970D4B835265}" destId="{0C772974-8646-4A2F-8824-0B4292D765E6}" srcOrd="0" destOrd="0" presId="urn:microsoft.com/office/officeart/2005/8/layout/hList1"/>
    <dgm:cxn modelId="{29D027C0-21F5-4B02-AAA0-F0354273BDF9}" type="presOf" srcId="{58F379FC-F9E7-49FF-B55C-646E3A67FB8A}" destId="{16A7FBDB-BE11-452B-900D-0EC816DA21F2}" srcOrd="0" destOrd="0" presId="urn:microsoft.com/office/officeart/2005/8/layout/hList1"/>
    <dgm:cxn modelId="{BDDE09C8-42CF-4BB8-BF7D-A71A07F3DB6C}" srcId="{B9831244-580A-4EAF-8993-32D25490A685}" destId="{97AAFD4F-EDD3-41F6-86C5-637CBCDCE100}" srcOrd="1" destOrd="0" parTransId="{FDB709B0-1671-4CFC-8A39-7C79C9CDB8F8}" sibTransId="{9D7DBF40-B98D-4528-9CEB-CB8407AE3B20}"/>
    <dgm:cxn modelId="{066C1BCB-CA8A-483A-915B-213D670F95FC}" type="presOf" srcId="{224991BE-E5FA-406F-8627-E5F73948D75B}" destId="{CEAF5697-BDE3-4A7A-AA6F-B286468A3E3E}" srcOrd="0" destOrd="0" presId="urn:microsoft.com/office/officeart/2005/8/layout/hList1"/>
    <dgm:cxn modelId="{9091C3D5-8859-46BC-9603-91A2618F1C11}" type="presOf" srcId="{ECE134C8-DF39-4131-87A4-63EA92208B6A}" destId="{37E6DADD-AA8B-4C94-94EA-D8955657AF72}" srcOrd="0" destOrd="0" presId="urn:microsoft.com/office/officeart/2005/8/layout/hList1"/>
    <dgm:cxn modelId="{EBE689D7-42FB-4100-B8B3-BB6CA768FF24}" srcId="{2D301FE4-1939-46F7-B204-435977CA164D}" destId="{D7A981CF-9DC5-4F13-80C6-4AA3AB69B0E2}" srcOrd="3" destOrd="0" parTransId="{B868E45E-6919-40F3-A694-76D7FE696D8F}" sibTransId="{9CF89B32-DD4A-4702-91D5-03D5C2DE8AF3}"/>
    <dgm:cxn modelId="{4C1D6FDD-85BC-4839-BD88-9C0D27872BAE}" srcId="{2D301FE4-1939-46F7-B204-435977CA164D}" destId="{224991BE-E5FA-406F-8627-E5F73948D75B}" srcOrd="1" destOrd="0" parTransId="{F4D19631-9F95-4ACC-ACF8-5F53C54A438B}" sibTransId="{6A007D53-88AD-41F0-8E7D-4BB7734A0F0E}"/>
    <dgm:cxn modelId="{2BA1DFE1-FEDA-4249-BDDD-C6ED674B02F7}" srcId="{2D301FE4-1939-46F7-B204-435977CA164D}" destId="{072AC149-09C2-48BD-9822-36EFFD2CA90C}" srcOrd="0" destOrd="0" parTransId="{86D43B59-928F-4CD5-B768-6E66130CEE16}" sibTransId="{570C1070-1054-47E8-AD47-E715AD8474A6}"/>
    <dgm:cxn modelId="{1D55A7E5-6856-4485-B49A-48F2DEC902E3}" srcId="{2D301FE4-1939-46F7-B204-435977CA164D}" destId="{B9831244-580A-4EAF-8993-32D25490A685}" srcOrd="5" destOrd="0" parTransId="{80C5DE6D-A69C-487A-905D-7C37891E5EF9}" sibTransId="{A1E08E8C-7524-4D14-8CEC-CEDAA388023B}"/>
    <dgm:cxn modelId="{22EF10F6-58A4-409B-B0A0-68830DF2E7BE}" type="presOf" srcId="{52C80059-0A52-41A8-BBD5-B7E135D536A1}" destId="{31205258-54C3-4FDC-827C-DE0F7A2F2788}" srcOrd="0" destOrd="0" presId="urn:microsoft.com/office/officeart/2005/8/layout/hList1"/>
    <dgm:cxn modelId="{25A7A56C-8786-4360-B28E-02D576387083}" type="presParOf" srcId="{2F26C4B7-7EAA-4257-AA2F-001EEB8608F4}" destId="{8FD4D2FC-A1BE-4686-BFE9-2829CC190669}" srcOrd="0" destOrd="0" presId="urn:microsoft.com/office/officeart/2005/8/layout/hList1"/>
    <dgm:cxn modelId="{C806AB92-4707-4244-ABCA-566B1EBFA77D}" type="presParOf" srcId="{8FD4D2FC-A1BE-4686-BFE9-2829CC190669}" destId="{F5BFBEFA-34F3-4C07-87A6-9E09856BDE2A}" srcOrd="0" destOrd="0" presId="urn:microsoft.com/office/officeart/2005/8/layout/hList1"/>
    <dgm:cxn modelId="{14622F3E-26DA-421E-B528-D54ED88F6607}" type="presParOf" srcId="{8FD4D2FC-A1BE-4686-BFE9-2829CC190669}" destId="{16A7FBDB-BE11-452B-900D-0EC816DA21F2}" srcOrd="1" destOrd="0" presId="urn:microsoft.com/office/officeart/2005/8/layout/hList1"/>
    <dgm:cxn modelId="{2A3B5208-EE7F-4238-B847-C318854AB33A}" type="presParOf" srcId="{2F26C4B7-7EAA-4257-AA2F-001EEB8608F4}" destId="{8929B314-E1C4-460C-8FBC-47F586E15788}" srcOrd="1" destOrd="0" presId="urn:microsoft.com/office/officeart/2005/8/layout/hList1"/>
    <dgm:cxn modelId="{47DA8742-C18A-46AC-8E1B-0D36621958A0}" type="presParOf" srcId="{2F26C4B7-7EAA-4257-AA2F-001EEB8608F4}" destId="{6DFFD195-74B2-4828-88BE-B99C20289EAB}" srcOrd="2" destOrd="0" presId="urn:microsoft.com/office/officeart/2005/8/layout/hList1"/>
    <dgm:cxn modelId="{20550037-6CE6-4964-8214-9440386DB1AE}" type="presParOf" srcId="{6DFFD195-74B2-4828-88BE-B99C20289EAB}" destId="{CEAF5697-BDE3-4A7A-AA6F-B286468A3E3E}" srcOrd="0" destOrd="0" presId="urn:microsoft.com/office/officeart/2005/8/layout/hList1"/>
    <dgm:cxn modelId="{8DE8BB20-D742-4FAA-A0CF-4545E5F2C46F}" type="presParOf" srcId="{6DFFD195-74B2-4828-88BE-B99C20289EAB}" destId="{0C772974-8646-4A2F-8824-0B4292D765E6}" srcOrd="1" destOrd="0" presId="urn:microsoft.com/office/officeart/2005/8/layout/hList1"/>
    <dgm:cxn modelId="{90B8CDD5-E3E6-4507-BC3F-443B80C2F9C2}" type="presParOf" srcId="{2F26C4B7-7EAA-4257-AA2F-001EEB8608F4}" destId="{A502E528-FBE3-49F3-BE77-00FBE3B3CC5A}" srcOrd="3" destOrd="0" presId="urn:microsoft.com/office/officeart/2005/8/layout/hList1"/>
    <dgm:cxn modelId="{64B35C3B-A8E6-45D3-BA41-CB42D801EEF3}" type="presParOf" srcId="{2F26C4B7-7EAA-4257-AA2F-001EEB8608F4}" destId="{6D41DC5F-CE49-4F00-9465-58C086EF459C}" srcOrd="4" destOrd="0" presId="urn:microsoft.com/office/officeart/2005/8/layout/hList1"/>
    <dgm:cxn modelId="{08F63631-D6A8-444E-9BE1-7426A1373FAA}" type="presParOf" srcId="{6D41DC5F-CE49-4F00-9465-58C086EF459C}" destId="{37E6DADD-AA8B-4C94-94EA-D8955657AF72}" srcOrd="0" destOrd="0" presId="urn:microsoft.com/office/officeart/2005/8/layout/hList1"/>
    <dgm:cxn modelId="{2AB32EAF-1EBC-4B57-B6D5-26DFE23E5E3C}" type="presParOf" srcId="{6D41DC5F-CE49-4F00-9465-58C086EF459C}" destId="{31205258-54C3-4FDC-827C-DE0F7A2F2788}" srcOrd="1" destOrd="0" presId="urn:microsoft.com/office/officeart/2005/8/layout/hList1"/>
    <dgm:cxn modelId="{F3DBE835-8D78-47DF-8254-EC6BA4B341CA}" type="presParOf" srcId="{2F26C4B7-7EAA-4257-AA2F-001EEB8608F4}" destId="{14673547-D27C-4C9A-97B9-225157844FCD}" srcOrd="5" destOrd="0" presId="urn:microsoft.com/office/officeart/2005/8/layout/hList1"/>
    <dgm:cxn modelId="{28B52E44-324C-43B6-9DC0-9B7B03D9DB02}" type="presParOf" srcId="{2F26C4B7-7EAA-4257-AA2F-001EEB8608F4}" destId="{6D9D4884-8175-42F9-92A5-71256D633924}" srcOrd="6" destOrd="0" presId="urn:microsoft.com/office/officeart/2005/8/layout/hList1"/>
    <dgm:cxn modelId="{84B5A2CE-D1DA-472C-B808-1B5B6F5467F6}" type="presParOf" srcId="{6D9D4884-8175-42F9-92A5-71256D633924}" destId="{BD4EB111-4802-41D9-A83C-4BE78A4F9AB4}" srcOrd="0" destOrd="0" presId="urn:microsoft.com/office/officeart/2005/8/layout/hList1"/>
    <dgm:cxn modelId="{87EE0E7B-5A70-432F-886F-783010BFB9F4}" type="presParOf" srcId="{6D9D4884-8175-42F9-92A5-71256D633924}" destId="{7B336CB5-24B8-4BC4-9965-28FDB480C6CA}" srcOrd="1" destOrd="0" presId="urn:microsoft.com/office/officeart/2005/8/layout/hList1"/>
    <dgm:cxn modelId="{3E540B3F-784B-4E79-956B-9DE57357ED8B}" type="presParOf" srcId="{2F26C4B7-7EAA-4257-AA2F-001EEB8608F4}" destId="{C4C43358-EFF8-4EBC-B133-A31108DCDB31}" srcOrd="7" destOrd="0" presId="urn:microsoft.com/office/officeart/2005/8/layout/hList1"/>
    <dgm:cxn modelId="{BD076525-26F3-4AE2-9AF1-2D64B3E178F5}" type="presParOf" srcId="{2F26C4B7-7EAA-4257-AA2F-001EEB8608F4}" destId="{8CF95855-8BB1-48DF-8D33-E9D31675912A}" srcOrd="8" destOrd="0" presId="urn:microsoft.com/office/officeart/2005/8/layout/hList1"/>
    <dgm:cxn modelId="{52723585-7996-454B-8AD1-08B168AD766D}" type="presParOf" srcId="{8CF95855-8BB1-48DF-8D33-E9D31675912A}" destId="{22DCEA33-4BE6-4B63-ABF6-3353FB1623F4}" srcOrd="0" destOrd="0" presId="urn:microsoft.com/office/officeart/2005/8/layout/hList1"/>
    <dgm:cxn modelId="{AE0E0A12-04C2-4704-9BC2-CAE0B81D4141}" type="presParOf" srcId="{8CF95855-8BB1-48DF-8D33-E9D31675912A}" destId="{3D694052-B912-4859-9EA9-0B81FD86ECF4}" srcOrd="1" destOrd="0" presId="urn:microsoft.com/office/officeart/2005/8/layout/hList1"/>
    <dgm:cxn modelId="{FC69C447-BE3F-4300-BE9B-88E24B5E02E2}" type="presParOf" srcId="{2F26C4B7-7EAA-4257-AA2F-001EEB8608F4}" destId="{2B07AF2E-B155-4D86-83DB-04671BD78498}" srcOrd="9" destOrd="0" presId="urn:microsoft.com/office/officeart/2005/8/layout/hList1"/>
    <dgm:cxn modelId="{32219803-6CD0-4DAF-A7F0-31C7C5B8DD87}" type="presParOf" srcId="{2F26C4B7-7EAA-4257-AA2F-001EEB8608F4}" destId="{B2D152C4-8C01-4A0D-B49A-D0641BECAE05}" srcOrd="10" destOrd="0" presId="urn:microsoft.com/office/officeart/2005/8/layout/hList1"/>
    <dgm:cxn modelId="{625C0A56-4B92-47DE-97FF-94221D7F973E}" type="presParOf" srcId="{B2D152C4-8C01-4A0D-B49A-D0641BECAE05}" destId="{D309D7ED-BFB5-43DB-BFAB-441826C5F6E2}" srcOrd="0" destOrd="0" presId="urn:microsoft.com/office/officeart/2005/8/layout/hList1"/>
    <dgm:cxn modelId="{8D3BD453-5F52-4D11-9F2E-28108FA6720A}" type="presParOf" srcId="{B2D152C4-8C01-4A0D-B49A-D0641BECAE05}" destId="{899976BA-8961-4264-9FE3-8951DE72124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9A070A-5ACC-4DEA-8C2D-DCED6FC84DC1}" type="doc">
      <dgm:prSet loTypeId="urn:microsoft.com/office/officeart/2005/8/layout/process5" loCatId="process" qsTypeId="urn:microsoft.com/office/officeart/2005/8/quickstyle/simple2" qsCatId="simple" csTypeId="urn:microsoft.com/office/officeart/2005/8/colors/accent1_1" csCatId="accent1" phldr="1"/>
      <dgm:spPr/>
      <dgm:t>
        <a:bodyPr/>
        <a:lstStyle/>
        <a:p>
          <a:endParaRPr lang="en-US"/>
        </a:p>
      </dgm:t>
    </dgm:pt>
    <dgm:pt modelId="{2D286D8E-9F70-43EC-AC98-90C3DA254B4F}">
      <dgm:prSet phldrT="[Text]" custT="1"/>
      <dgm:spPr>
        <a:ln>
          <a:solidFill>
            <a:srgbClr val="002060"/>
          </a:solidFill>
        </a:ln>
      </dgm:spPr>
      <dgm:t>
        <a:bodyPr/>
        <a:lstStyle/>
        <a:p>
          <a:r>
            <a:rPr lang="en-US" sz="1800">
              <a:latin typeface="Arial" panose="020B0604020202020204" pitchFamily="34" charset="0"/>
              <a:cs typeface="Arial" panose="020B0604020202020204" pitchFamily="34" charset="0"/>
            </a:rPr>
            <a:t>The American Rescue Plan Act (ARPA) passed by U.S. Congress on March 11, 2021 </a:t>
          </a:r>
        </a:p>
      </dgm:t>
    </dgm:pt>
    <dgm:pt modelId="{1F348AB7-BE79-46A5-A273-B4E17A48E544}" type="parTrans" cxnId="{7ED4EE26-FF25-4A5A-9385-BD2170BFFC47}">
      <dgm:prSet/>
      <dgm:spPr/>
      <dgm:t>
        <a:bodyPr/>
        <a:lstStyle/>
        <a:p>
          <a:endParaRPr lang="en-US" sz="1800">
            <a:latin typeface="Arial" panose="020B0604020202020204" pitchFamily="34" charset="0"/>
            <a:cs typeface="Arial" panose="020B0604020202020204" pitchFamily="34" charset="0"/>
          </a:endParaRPr>
        </a:p>
      </dgm:t>
    </dgm:pt>
    <dgm:pt modelId="{703B39A2-E2A2-49A6-9009-F1BCA03A6DA9}" type="sibTrans" cxnId="{7ED4EE26-FF25-4A5A-9385-BD2170BFFC47}">
      <dgm:prSet custT="1"/>
      <dgm:spPr>
        <a:solidFill>
          <a:srgbClr val="002060"/>
        </a:solidFill>
      </dgm:spPr>
      <dgm:t>
        <a:bodyPr/>
        <a:lstStyle/>
        <a:p>
          <a:endParaRPr lang="en-US" sz="1800">
            <a:latin typeface="Arial" panose="020B0604020202020204" pitchFamily="34" charset="0"/>
            <a:cs typeface="Arial" panose="020B0604020202020204" pitchFamily="34" charset="0"/>
          </a:endParaRPr>
        </a:p>
      </dgm:t>
    </dgm:pt>
    <dgm:pt modelId="{27426F07-557D-485D-8F63-5F3DC74A9EE3}">
      <dgm:prSet phldrT="[Text]" custT="1"/>
      <dgm:spPr>
        <a:ln>
          <a:solidFill>
            <a:srgbClr val="002060"/>
          </a:solidFill>
        </a:ln>
      </dgm:spPr>
      <dgm:t>
        <a:bodyPr/>
        <a:lstStyle/>
        <a:p>
          <a:r>
            <a:rPr lang="en-US" sz="1800">
              <a:latin typeface="Arial" panose="020B0604020202020204" pitchFamily="34" charset="0"/>
              <a:cs typeface="Arial" panose="020B0604020202020204" pitchFamily="34" charset="0"/>
            </a:rPr>
            <a:t>Massachusetts received ARPA CSFRF funds in May 2021</a:t>
          </a:r>
        </a:p>
      </dgm:t>
    </dgm:pt>
    <dgm:pt modelId="{B4170C49-9726-4FD1-85E6-5E146DBB250C}" type="parTrans" cxnId="{E13503E8-A13E-48C7-A71C-D3F67EF3AEFD}">
      <dgm:prSet/>
      <dgm:spPr/>
      <dgm:t>
        <a:bodyPr/>
        <a:lstStyle/>
        <a:p>
          <a:endParaRPr lang="en-US" sz="1800">
            <a:latin typeface="Arial" panose="020B0604020202020204" pitchFamily="34" charset="0"/>
            <a:cs typeface="Arial" panose="020B0604020202020204" pitchFamily="34" charset="0"/>
          </a:endParaRPr>
        </a:p>
      </dgm:t>
    </dgm:pt>
    <dgm:pt modelId="{5BF581A3-B4EF-44C7-BBAC-D807A62129E6}" type="sibTrans" cxnId="{E13503E8-A13E-48C7-A71C-D3F67EF3AEFD}">
      <dgm:prSet custT="1"/>
      <dgm:spPr>
        <a:solidFill>
          <a:srgbClr val="002060"/>
        </a:solidFill>
      </dgm:spPr>
      <dgm:t>
        <a:bodyPr/>
        <a:lstStyle/>
        <a:p>
          <a:endParaRPr lang="en-US" sz="1800">
            <a:latin typeface="Arial" panose="020B0604020202020204" pitchFamily="34" charset="0"/>
            <a:cs typeface="Arial" panose="020B0604020202020204" pitchFamily="34" charset="0"/>
          </a:endParaRPr>
        </a:p>
      </dgm:t>
    </dgm:pt>
    <dgm:pt modelId="{3C84097A-E944-4541-8DED-600C4EBC8773}">
      <dgm:prSet phldrT="[Text]" custT="1"/>
      <dgm:spPr>
        <a:ln>
          <a:solidFill>
            <a:srgbClr val="002060"/>
          </a:solidFill>
        </a:ln>
      </dgm:spPr>
      <dgm:t>
        <a:bodyPr/>
        <a:lstStyle/>
        <a:p>
          <a:r>
            <a:rPr lang="en-US" sz="1800" dirty="0">
              <a:latin typeface="Arial" panose="020B0604020202020204" pitchFamily="34" charset="0"/>
              <a:cs typeface="Arial" panose="020B0604020202020204" pitchFamily="34" charset="0"/>
            </a:rPr>
            <a:t>ARPA CSFRF funds must be obligated by December 31, 2024</a:t>
          </a:r>
        </a:p>
      </dgm:t>
      <dgm:extLst>
        <a:ext uri="{E40237B7-FDA0-4F09-8148-C483321AD2D9}">
          <dgm14:cNvPr xmlns:dgm14="http://schemas.microsoft.com/office/drawing/2010/diagram" id="0" name="" descr="This image contains a summary flow chart of compliance and reporting requirements for the ARPA CSFRF grant."/>
        </a:ext>
      </dgm:extLst>
    </dgm:pt>
    <dgm:pt modelId="{2634A532-4392-476F-B5B1-88E24004CA3B}" type="parTrans" cxnId="{BF4F80BC-1D6B-4B8C-B7E4-A6FDF00AB5A6}">
      <dgm:prSet/>
      <dgm:spPr/>
      <dgm:t>
        <a:bodyPr/>
        <a:lstStyle/>
        <a:p>
          <a:endParaRPr lang="en-US" sz="1800">
            <a:latin typeface="Arial" panose="020B0604020202020204" pitchFamily="34" charset="0"/>
            <a:cs typeface="Arial" panose="020B0604020202020204" pitchFamily="34" charset="0"/>
          </a:endParaRPr>
        </a:p>
      </dgm:t>
    </dgm:pt>
    <dgm:pt modelId="{B3E61024-E5A7-4231-97B4-85C270AB989B}" type="sibTrans" cxnId="{BF4F80BC-1D6B-4B8C-B7E4-A6FDF00AB5A6}">
      <dgm:prSet custT="1"/>
      <dgm:spPr>
        <a:solidFill>
          <a:srgbClr val="002060"/>
        </a:solidFill>
      </dgm:spPr>
      <dgm:t>
        <a:bodyPr/>
        <a:lstStyle/>
        <a:p>
          <a:endParaRPr lang="en-US" sz="1800">
            <a:latin typeface="Arial" panose="020B0604020202020204" pitchFamily="34" charset="0"/>
            <a:cs typeface="Arial" panose="020B0604020202020204" pitchFamily="34" charset="0"/>
          </a:endParaRPr>
        </a:p>
      </dgm:t>
    </dgm:pt>
    <dgm:pt modelId="{788143DF-A453-4FBC-B265-85D97A69698E}">
      <dgm:prSet phldrT="[Text]" custT="1"/>
      <dgm:spPr>
        <a:ln>
          <a:solidFill>
            <a:srgbClr val="002060"/>
          </a:solidFill>
        </a:ln>
      </dgm:spPr>
      <dgm:t>
        <a:bodyPr/>
        <a:lstStyle/>
        <a:p>
          <a:r>
            <a:rPr lang="en-US" sz="1800">
              <a:latin typeface="Arial" panose="020B0604020202020204" pitchFamily="34" charset="0"/>
              <a:cs typeface="Arial" panose="020B0604020202020204" pitchFamily="34" charset="0"/>
            </a:rPr>
            <a:t>ARPA CSFRF funds must be spent by December 31, 2026</a:t>
          </a:r>
        </a:p>
      </dgm:t>
    </dgm:pt>
    <dgm:pt modelId="{D074FB13-2D4C-4FA6-A2FD-0962897D1ED9}" type="parTrans" cxnId="{9987D6B5-2915-41FD-9034-F8307390DB19}">
      <dgm:prSet/>
      <dgm:spPr/>
      <dgm:t>
        <a:bodyPr/>
        <a:lstStyle/>
        <a:p>
          <a:endParaRPr lang="en-US" sz="1800">
            <a:latin typeface="Arial" panose="020B0604020202020204" pitchFamily="34" charset="0"/>
            <a:cs typeface="Arial" panose="020B0604020202020204" pitchFamily="34" charset="0"/>
          </a:endParaRPr>
        </a:p>
      </dgm:t>
    </dgm:pt>
    <dgm:pt modelId="{BFE37154-F723-496E-BF90-8DB51D568BB2}" type="sibTrans" cxnId="{9987D6B5-2915-41FD-9034-F8307390DB19}">
      <dgm:prSet custT="1"/>
      <dgm:spPr>
        <a:solidFill>
          <a:srgbClr val="002060"/>
        </a:solidFill>
      </dgm:spPr>
      <dgm:t>
        <a:bodyPr/>
        <a:lstStyle/>
        <a:p>
          <a:endParaRPr lang="en-US" sz="1800">
            <a:latin typeface="Arial" panose="020B0604020202020204" pitchFamily="34" charset="0"/>
            <a:cs typeface="Arial" panose="020B0604020202020204" pitchFamily="34" charset="0"/>
          </a:endParaRPr>
        </a:p>
      </dgm:t>
    </dgm:pt>
    <dgm:pt modelId="{5F4872B5-932D-44DB-96C8-A1D19E80AEC0}">
      <dgm:prSet phldrT="[Text]" custT="1"/>
      <dgm:spPr>
        <a:ln>
          <a:solidFill>
            <a:srgbClr val="002060"/>
          </a:solidFill>
        </a:ln>
      </dgm:spPr>
      <dgm:t>
        <a:bodyPr/>
        <a:lstStyle/>
        <a:p>
          <a:r>
            <a:rPr lang="en-US" sz="1800">
              <a:latin typeface="Arial" panose="020B0604020202020204" pitchFamily="34" charset="0"/>
              <a:cs typeface="Arial" panose="020B0604020202020204" pitchFamily="34" charset="0"/>
            </a:rPr>
            <a:t>Final Recovery Performance Plan Report due on April 30, 2027</a:t>
          </a:r>
        </a:p>
      </dgm:t>
    </dgm:pt>
    <dgm:pt modelId="{0CDE0FD2-7E72-4E70-8671-A66DB106509A}" type="parTrans" cxnId="{52902699-D071-4EF2-A1E1-54A696E78106}">
      <dgm:prSet/>
      <dgm:spPr/>
      <dgm:t>
        <a:bodyPr/>
        <a:lstStyle/>
        <a:p>
          <a:endParaRPr lang="en-US" sz="1800">
            <a:latin typeface="Arial" panose="020B0604020202020204" pitchFamily="34" charset="0"/>
            <a:cs typeface="Arial" panose="020B0604020202020204" pitchFamily="34" charset="0"/>
          </a:endParaRPr>
        </a:p>
      </dgm:t>
    </dgm:pt>
    <dgm:pt modelId="{4E98FD09-25A1-463E-BB90-2A376F055EB7}" type="sibTrans" cxnId="{52902699-D071-4EF2-A1E1-54A696E78106}">
      <dgm:prSet/>
      <dgm:spPr>
        <a:solidFill>
          <a:srgbClr val="002060"/>
        </a:solidFill>
      </dgm:spPr>
      <dgm:t>
        <a:bodyPr/>
        <a:lstStyle/>
        <a:p>
          <a:endParaRPr lang="en-US" sz="1800">
            <a:latin typeface="Arial" panose="020B0604020202020204" pitchFamily="34" charset="0"/>
            <a:cs typeface="Arial" panose="020B0604020202020204" pitchFamily="34" charset="0"/>
          </a:endParaRPr>
        </a:p>
      </dgm:t>
    </dgm:pt>
    <dgm:pt modelId="{C2B8715D-940B-42B3-B9C9-5D4465BEA211}">
      <dgm:prSet custT="1"/>
      <dgm:spPr>
        <a:ln>
          <a:solidFill>
            <a:srgbClr val="002060"/>
          </a:solidFill>
        </a:ln>
      </dgm:spPr>
      <dgm:t>
        <a:bodyPr/>
        <a:lstStyle/>
        <a:p>
          <a:r>
            <a:rPr lang="en-US" sz="1800">
              <a:latin typeface="Arial" panose="020B0604020202020204" pitchFamily="34" charset="0"/>
              <a:cs typeface="Arial" panose="020B0604020202020204" pitchFamily="34" charset="0"/>
            </a:rPr>
            <a:t>The federal audit period continues for five </a:t>
          </a:r>
          <a:r>
            <a:rPr lang="en-US" sz="1800" b="0">
              <a:latin typeface="Arial" panose="020B0604020202020204" pitchFamily="34" charset="0"/>
              <a:cs typeface="Arial" panose="020B0604020202020204" pitchFamily="34" charset="0"/>
            </a:rPr>
            <a:t>years </a:t>
          </a:r>
          <a:r>
            <a:rPr lang="en-US" sz="1800">
              <a:latin typeface="Arial" panose="020B0604020202020204" pitchFamily="34" charset="0"/>
              <a:cs typeface="Arial" panose="020B0604020202020204" pitchFamily="34" charset="0"/>
            </a:rPr>
            <a:t>after the final reported expenditure; as late as December 31, 2031</a:t>
          </a:r>
          <a:endParaRPr lang="en-US" sz="1800"/>
        </a:p>
      </dgm:t>
    </dgm:pt>
    <dgm:pt modelId="{0161403D-9E79-4246-A669-FE3C66233A62}" type="parTrans" cxnId="{81052470-6212-460D-B31F-DD82C272A0A8}">
      <dgm:prSet/>
      <dgm:spPr/>
      <dgm:t>
        <a:bodyPr/>
        <a:lstStyle/>
        <a:p>
          <a:endParaRPr lang="en-US"/>
        </a:p>
      </dgm:t>
    </dgm:pt>
    <dgm:pt modelId="{C9193FC1-3A92-4B89-BEE0-57C62E69D4EC}" type="sibTrans" cxnId="{81052470-6212-460D-B31F-DD82C272A0A8}">
      <dgm:prSet/>
      <dgm:spPr/>
      <dgm:t>
        <a:bodyPr/>
        <a:lstStyle/>
        <a:p>
          <a:endParaRPr lang="en-US"/>
        </a:p>
      </dgm:t>
    </dgm:pt>
    <dgm:pt modelId="{14D19C95-5736-4C75-AA66-0D69C67437C3}" type="pres">
      <dgm:prSet presAssocID="{8B9A070A-5ACC-4DEA-8C2D-DCED6FC84DC1}" presName="diagram" presStyleCnt="0">
        <dgm:presLayoutVars>
          <dgm:dir/>
          <dgm:resizeHandles val="exact"/>
        </dgm:presLayoutVars>
      </dgm:prSet>
      <dgm:spPr/>
    </dgm:pt>
    <dgm:pt modelId="{42110F24-9499-4934-A047-2E735C5EA1E1}" type="pres">
      <dgm:prSet presAssocID="{2D286D8E-9F70-43EC-AC98-90C3DA254B4F}" presName="node" presStyleLbl="node1" presStyleIdx="0" presStyleCnt="6" custScaleX="142097" custScaleY="143751">
        <dgm:presLayoutVars>
          <dgm:bulletEnabled val="1"/>
        </dgm:presLayoutVars>
      </dgm:prSet>
      <dgm:spPr/>
    </dgm:pt>
    <dgm:pt modelId="{46820EAD-C0BC-4C26-9CC8-02C4B2F5F2C6}" type="pres">
      <dgm:prSet presAssocID="{703B39A2-E2A2-49A6-9009-F1BCA03A6DA9}" presName="sibTrans" presStyleLbl="sibTrans2D1" presStyleIdx="0" presStyleCnt="5" custScaleX="142096" custScaleY="141714"/>
      <dgm:spPr/>
    </dgm:pt>
    <dgm:pt modelId="{C5982CEE-386F-4AEC-B54F-0AA1D591D302}" type="pres">
      <dgm:prSet presAssocID="{703B39A2-E2A2-49A6-9009-F1BCA03A6DA9}" presName="connectorText" presStyleLbl="sibTrans2D1" presStyleIdx="0" presStyleCnt="5"/>
      <dgm:spPr/>
    </dgm:pt>
    <dgm:pt modelId="{C20292D5-9940-44D4-83D6-CF06FCB8A518}" type="pres">
      <dgm:prSet presAssocID="{27426F07-557D-485D-8F63-5F3DC74A9EE3}" presName="node" presStyleLbl="node1" presStyleIdx="1" presStyleCnt="6" custScaleX="142097" custScaleY="143751">
        <dgm:presLayoutVars>
          <dgm:bulletEnabled val="1"/>
        </dgm:presLayoutVars>
      </dgm:prSet>
      <dgm:spPr/>
    </dgm:pt>
    <dgm:pt modelId="{0FA5D096-7A87-49D1-B450-3AE4A85CFCF9}" type="pres">
      <dgm:prSet presAssocID="{5BF581A3-B4EF-44C7-BBAC-D807A62129E6}" presName="sibTrans" presStyleLbl="sibTrans2D1" presStyleIdx="1" presStyleCnt="5" custScaleX="142096" custScaleY="141714"/>
      <dgm:spPr/>
    </dgm:pt>
    <dgm:pt modelId="{EFADF2BD-1399-47C6-B5FF-CC8888B93405}" type="pres">
      <dgm:prSet presAssocID="{5BF581A3-B4EF-44C7-BBAC-D807A62129E6}" presName="connectorText" presStyleLbl="sibTrans2D1" presStyleIdx="1" presStyleCnt="5"/>
      <dgm:spPr/>
    </dgm:pt>
    <dgm:pt modelId="{AA8171D3-C866-486F-A832-600A6FF510AD}" type="pres">
      <dgm:prSet presAssocID="{3C84097A-E944-4541-8DED-600C4EBC8773}" presName="node" presStyleLbl="node1" presStyleIdx="2" presStyleCnt="6" custScaleX="142097" custScaleY="143751">
        <dgm:presLayoutVars>
          <dgm:bulletEnabled val="1"/>
        </dgm:presLayoutVars>
      </dgm:prSet>
      <dgm:spPr/>
    </dgm:pt>
    <dgm:pt modelId="{668E1401-14EE-4D5B-83C0-188E6DCA5EED}" type="pres">
      <dgm:prSet presAssocID="{B3E61024-E5A7-4231-97B4-85C270AB989B}" presName="sibTrans" presStyleLbl="sibTrans2D1" presStyleIdx="2" presStyleCnt="5" custScaleX="142096" custScaleY="141714"/>
      <dgm:spPr/>
    </dgm:pt>
    <dgm:pt modelId="{A1BA37D2-09D6-40E3-873D-AA7D1DE9059E}" type="pres">
      <dgm:prSet presAssocID="{B3E61024-E5A7-4231-97B4-85C270AB989B}" presName="connectorText" presStyleLbl="sibTrans2D1" presStyleIdx="2" presStyleCnt="5"/>
      <dgm:spPr/>
    </dgm:pt>
    <dgm:pt modelId="{9C3BC21F-D75A-49C4-B7E8-98FB8348193A}" type="pres">
      <dgm:prSet presAssocID="{788143DF-A453-4FBC-B265-85D97A69698E}" presName="node" presStyleLbl="node1" presStyleIdx="3" presStyleCnt="6" custScaleX="142097" custScaleY="143751">
        <dgm:presLayoutVars>
          <dgm:bulletEnabled val="1"/>
        </dgm:presLayoutVars>
      </dgm:prSet>
      <dgm:spPr/>
    </dgm:pt>
    <dgm:pt modelId="{62E3986B-963C-48B7-BFCB-71F029227252}" type="pres">
      <dgm:prSet presAssocID="{BFE37154-F723-496E-BF90-8DB51D568BB2}" presName="sibTrans" presStyleLbl="sibTrans2D1" presStyleIdx="3" presStyleCnt="5" custScaleX="142096" custScaleY="141714"/>
      <dgm:spPr/>
    </dgm:pt>
    <dgm:pt modelId="{C7018A32-3585-4A78-9E57-B7630680D540}" type="pres">
      <dgm:prSet presAssocID="{BFE37154-F723-496E-BF90-8DB51D568BB2}" presName="connectorText" presStyleLbl="sibTrans2D1" presStyleIdx="3" presStyleCnt="5"/>
      <dgm:spPr/>
    </dgm:pt>
    <dgm:pt modelId="{23BA37F6-F4F4-4248-B141-714734EE0F83}" type="pres">
      <dgm:prSet presAssocID="{5F4872B5-932D-44DB-96C8-A1D19E80AEC0}" presName="node" presStyleLbl="node1" presStyleIdx="4" presStyleCnt="6" custScaleX="142097" custScaleY="143751">
        <dgm:presLayoutVars>
          <dgm:bulletEnabled val="1"/>
        </dgm:presLayoutVars>
      </dgm:prSet>
      <dgm:spPr/>
    </dgm:pt>
    <dgm:pt modelId="{6E10D934-6DE2-494D-B8D8-7B64E0A23A98}" type="pres">
      <dgm:prSet presAssocID="{4E98FD09-25A1-463E-BB90-2A376F055EB7}" presName="sibTrans" presStyleLbl="sibTrans2D1" presStyleIdx="4" presStyleCnt="5" custScaleX="142096" custScaleY="141714"/>
      <dgm:spPr/>
    </dgm:pt>
    <dgm:pt modelId="{3EEF0FB1-5108-4630-A825-0A523B71E838}" type="pres">
      <dgm:prSet presAssocID="{4E98FD09-25A1-463E-BB90-2A376F055EB7}" presName="connectorText" presStyleLbl="sibTrans2D1" presStyleIdx="4" presStyleCnt="5"/>
      <dgm:spPr/>
    </dgm:pt>
    <dgm:pt modelId="{5EE946C2-28C0-4C6B-844D-049B592780BE}" type="pres">
      <dgm:prSet presAssocID="{C2B8715D-940B-42B3-B9C9-5D4465BEA211}" presName="node" presStyleLbl="node1" presStyleIdx="5" presStyleCnt="6" custScaleX="148671" custScaleY="136102">
        <dgm:presLayoutVars>
          <dgm:bulletEnabled val="1"/>
        </dgm:presLayoutVars>
      </dgm:prSet>
      <dgm:spPr/>
    </dgm:pt>
  </dgm:ptLst>
  <dgm:cxnLst>
    <dgm:cxn modelId="{BE1A4702-D1A3-4FFE-9050-C57BD7AB0179}" type="presOf" srcId="{BFE37154-F723-496E-BF90-8DB51D568BB2}" destId="{62E3986B-963C-48B7-BFCB-71F029227252}" srcOrd="0" destOrd="0" presId="urn:microsoft.com/office/officeart/2005/8/layout/process5"/>
    <dgm:cxn modelId="{D551C912-DDBA-4B2A-8C9E-5736D5FCC2C2}" type="presOf" srcId="{C2B8715D-940B-42B3-B9C9-5D4465BEA211}" destId="{5EE946C2-28C0-4C6B-844D-049B592780BE}" srcOrd="0" destOrd="0" presId="urn:microsoft.com/office/officeart/2005/8/layout/process5"/>
    <dgm:cxn modelId="{A49BBE13-1BAD-4D3A-8979-BB634FDF47DD}" type="presOf" srcId="{B3E61024-E5A7-4231-97B4-85C270AB989B}" destId="{668E1401-14EE-4D5B-83C0-188E6DCA5EED}" srcOrd="0" destOrd="0" presId="urn:microsoft.com/office/officeart/2005/8/layout/process5"/>
    <dgm:cxn modelId="{5C54CA15-A81E-4A6A-BF7F-C55C56476404}" type="presOf" srcId="{4E98FD09-25A1-463E-BB90-2A376F055EB7}" destId="{6E10D934-6DE2-494D-B8D8-7B64E0A23A98}" srcOrd="0" destOrd="0" presId="urn:microsoft.com/office/officeart/2005/8/layout/process5"/>
    <dgm:cxn modelId="{7ED4EE26-FF25-4A5A-9385-BD2170BFFC47}" srcId="{8B9A070A-5ACC-4DEA-8C2D-DCED6FC84DC1}" destId="{2D286D8E-9F70-43EC-AC98-90C3DA254B4F}" srcOrd="0" destOrd="0" parTransId="{1F348AB7-BE79-46A5-A273-B4E17A48E544}" sibTransId="{703B39A2-E2A2-49A6-9009-F1BCA03A6DA9}"/>
    <dgm:cxn modelId="{64C89228-05AB-45D2-B870-EBF1BCEB99E4}" type="presOf" srcId="{703B39A2-E2A2-49A6-9009-F1BCA03A6DA9}" destId="{C5982CEE-386F-4AEC-B54F-0AA1D591D302}" srcOrd="1" destOrd="0" presId="urn:microsoft.com/office/officeart/2005/8/layout/process5"/>
    <dgm:cxn modelId="{35BF6B2F-A799-4FB2-85BF-FFE0785A4329}" type="presOf" srcId="{27426F07-557D-485D-8F63-5F3DC74A9EE3}" destId="{C20292D5-9940-44D4-83D6-CF06FCB8A518}" srcOrd="0" destOrd="0" presId="urn:microsoft.com/office/officeart/2005/8/layout/process5"/>
    <dgm:cxn modelId="{6979C934-724B-4719-848F-E192C283AD83}" type="presOf" srcId="{B3E61024-E5A7-4231-97B4-85C270AB989B}" destId="{A1BA37D2-09D6-40E3-873D-AA7D1DE9059E}" srcOrd="1" destOrd="0" presId="urn:microsoft.com/office/officeart/2005/8/layout/process5"/>
    <dgm:cxn modelId="{81052470-6212-460D-B31F-DD82C272A0A8}" srcId="{8B9A070A-5ACC-4DEA-8C2D-DCED6FC84DC1}" destId="{C2B8715D-940B-42B3-B9C9-5D4465BEA211}" srcOrd="5" destOrd="0" parTransId="{0161403D-9E79-4246-A669-FE3C66233A62}" sibTransId="{C9193FC1-3A92-4B89-BEE0-57C62E69D4EC}"/>
    <dgm:cxn modelId="{C76B4678-0B3B-408E-9BFA-C78792C580BF}" type="presOf" srcId="{788143DF-A453-4FBC-B265-85D97A69698E}" destId="{9C3BC21F-D75A-49C4-B7E8-98FB8348193A}" srcOrd="0" destOrd="0" presId="urn:microsoft.com/office/officeart/2005/8/layout/process5"/>
    <dgm:cxn modelId="{52902699-D071-4EF2-A1E1-54A696E78106}" srcId="{8B9A070A-5ACC-4DEA-8C2D-DCED6FC84DC1}" destId="{5F4872B5-932D-44DB-96C8-A1D19E80AEC0}" srcOrd="4" destOrd="0" parTransId="{0CDE0FD2-7E72-4E70-8671-A66DB106509A}" sibTransId="{4E98FD09-25A1-463E-BB90-2A376F055EB7}"/>
    <dgm:cxn modelId="{5994FE9A-46C7-4682-994A-39D695D6A77A}" type="presOf" srcId="{5F4872B5-932D-44DB-96C8-A1D19E80AEC0}" destId="{23BA37F6-F4F4-4248-B141-714734EE0F83}" srcOrd="0" destOrd="0" presId="urn:microsoft.com/office/officeart/2005/8/layout/process5"/>
    <dgm:cxn modelId="{B185DEB1-A4A4-4757-8CA8-2117FF2225FC}" type="presOf" srcId="{2D286D8E-9F70-43EC-AC98-90C3DA254B4F}" destId="{42110F24-9499-4934-A047-2E735C5EA1E1}" srcOrd="0" destOrd="0" presId="urn:microsoft.com/office/officeart/2005/8/layout/process5"/>
    <dgm:cxn modelId="{6BB23FB5-9F67-44B0-AD81-EE055CBA5150}" type="presOf" srcId="{703B39A2-E2A2-49A6-9009-F1BCA03A6DA9}" destId="{46820EAD-C0BC-4C26-9CC8-02C4B2F5F2C6}" srcOrd="0" destOrd="0" presId="urn:microsoft.com/office/officeart/2005/8/layout/process5"/>
    <dgm:cxn modelId="{9987D6B5-2915-41FD-9034-F8307390DB19}" srcId="{8B9A070A-5ACC-4DEA-8C2D-DCED6FC84DC1}" destId="{788143DF-A453-4FBC-B265-85D97A69698E}" srcOrd="3" destOrd="0" parTransId="{D074FB13-2D4C-4FA6-A2FD-0962897D1ED9}" sibTransId="{BFE37154-F723-496E-BF90-8DB51D568BB2}"/>
    <dgm:cxn modelId="{BF4F80BC-1D6B-4B8C-B7E4-A6FDF00AB5A6}" srcId="{8B9A070A-5ACC-4DEA-8C2D-DCED6FC84DC1}" destId="{3C84097A-E944-4541-8DED-600C4EBC8773}" srcOrd="2" destOrd="0" parTransId="{2634A532-4392-476F-B5B1-88E24004CA3B}" sibTransId="{B3E61024-E5A7-4231-97B4-85C270AB989B}"/>
    <dgm:cxn modelId="{893CDCC7-EE81-4EA4-AA6F-6A054C494162}" type="presOf" srcId="{5BF581A3-B4EF-44C7-BBAC-D807A62129E6}" destId="{0FA5D096-7A87-49D1-B450-3AE4A85CFCF9}" srcOrd="0" destOrd="0" presId="urn:microsoft.com/office/officeart/2005/8/layout/process5"/>
    <dgm:cxn modelId="{B20D68D0-3A47-4351-8F55-AFB09E4F9128}" type="presOf" srcId="{8B9A070A-5ACC-4DEA-8C2D-DCED6FC84DC1}" destId="{14D19C95-5736-4C75-AA66-0D69C67437C3}" srcOrd="0" destOrd="0" presId="urn:microsoft.com/office/officeart/2005/8/layout/process5"/>
    <dgm:cxn modelId="{7F79DDD3-3BED-423A-BCF7-5FFBA311F45C}" type="presOf" srcId="{3C84097A-E944-4541-8DED-600C4EBC8773}" destId="{AA8171D3-C866-486F-A832-600A6FF510AD}" srcOrd="0" destOrd="0" presId="urn:microsoft.com/office/officeart/2005/8/layout/process5"/>
    <dgm:cxn modelId="{29FFE2E0-CECE-454B-9B88-BAF7C4300D9A}" type="presOf" srcId="{4E98FD09-25A1-463E-BB90-2A376F055EB7}" destId="{3EEF0FB1-5108-4630-A825-0A523B71E838}" srcOrd="1" destOrd="0" presId="urn:microsoft.com/office/officeart/2005/8/layout/process5"/>
    <dgm:cxn modelId="{E13503E8-A13E-48C7-A71C-D3F67EF3AEFD}" srcId="{8B9A070A-5ACC-4DEA-8C2D-DCED6FC84DC1}" destId="{27426F07-557D-485D-8F63-5F3DC74A9EE3}" srcOrd="1" destOrd="0" parTransId="{B4170C49-9726-4FD1-85E6-5E146DBB250C}" sibTransId="{5BF581A3-B4EF-44C7-BBAC-D807A62129E6}"/>
    <dgm:cxn modelId="{DD2F8CF2-836C-4FE5-B46F-4E7DDF941266}" type="presOf" srcId="{BFE37154-F723-496E-BF90-8DB51D568BB2}" destId="{C7018A32-3585-4A78-9E57-B7630680D540}" srcOrd="1" destOrd="0" presId="urn:microsoft.com/office/officeart/2005/8/layout/process5"/>
    <dgm:cxn modelId="{E5E39DF3-683C-456C-A314-0C440C7AE42F}" type="presOf" srcId="{5BF581A3-B4EF-44C7-BBAC-D807A62129E6}" destId="{EFADF2BD-1399-47C6-B5FF-CC8888B93405}" srcOrd="1" destOrd="0" presId="urn:microsoft.com/office/officeart/2005/8/layout/process5"/>
    <dgm:cxn modelId="{526DE7BD-0030-43C7-B391-16F7199793B7}" type="presParOf" srcId="{14D19C95-5736-4C75-AA66-0D69C67437C3}" destId="{42110F24-9499-4934-A047-2E735C5EA1E1}" srcOrd="0" destOrd="0" presId="urn:microsoft.com/office/officeart/2005/8/layout/process5"/>
    <dgm:cxn modelId="{3374C92E-C50A-487A-B32A-4B4713425539}" type="presParOf" srcId="{14D19C95-5736-4C75-AA66-0D69C67437C3}" destId="{46820EAD-C0BC-4C26-9CC8-02C4B2F5F2C6}" srcOrd="1" destOrd="0" presId="urn:microsoft.com/office/officeart/2005/8/layout/process5"/>
    <dgm:cxn modelId="{07CE36B3-5B30-4C2C-B7F4-D7242A4F4908}" type="presParOf" srcId="{46820EAD-C0BC-4C26-9CC8-02C4B2F5F2C6}" destId="{C5982CEE-386F-4AEC-B54F-0AA1D591D302}" srcOrd="0" destOrd="0" presId="urn:microsoft.com/office/officeart/2005/8/layout/process5"/>
    <dgm:cxn modelId="{A2ACEB9C-C728-4D8B-B6EB-2951C5CFF019}" type="presParOf" srcId="{14D19C95-5736-4C75-AA66-0D69C67437C3}" destId="{C20292D5-9940-44D4-83D6-CF06FCB8A518}" srcOrd="2" destOrd="0" presId="urn:microsoft.com/office/officeart/2005/8/layout/process5"/>
    <dgm:cxn modelId="{69A2D455-568F-4908-BEE2-207EF2701604}" type="presParOf" srcId="{14D19C95-5736-4C75-AA66-0D69C67437C3}" destId="{0FA5D096-7A87-49D1-B450-3AE4A85CFCF9}" srcOrd="3" destOrd="0" presId="urn:microsoft.com/office/officeart/2005/8/layout/process5"/>
    <dgm:cxn modelId="{17EC33A7-2637-44E5-AB32-6099387ACBED}" type="presParOf" srcId="{0FA5D096-7A87-49D1-B450-3AE4A85CFCF9}" destId="{EFADF2BD-1399-47C6-B5FF-CC8888B93405}" srcOrd="0" destOrd="0" presId="urn:microsoft.com/office/officeart/2005/8/layout/process5"/>
    <dgm:cxn modelId="{9B37A0F0-672F-4495-AA7D-87652CBC7F06}" type="presParOf" srcId="{14D19C95-5736-4C75-AA66-0D69C67437C3}" destId="{AA8171D3-C866-486F-A832-600A6FF510AD}" srcOrd="4" destOrd="0" presId="urn:microsoft.com/office/officeart/2005/8/layout/process5"/>
    <dgm:cxn modelId="{2ECB67AE-A40B-45F9-ACD1-6BFD5394E4B5}" type="presParOf" srcId="{14D19C95-5736-4C75-AA66-0D69C67437C3}" destId="{668E1401-14EE-4D5B-83C0-188E6DCA5EED}" srcOrd="5" destOrd="0" presId="urn:microsoft.com/office/officeart/2005/8/layout/process5"/>
    <dgm:cxn modelId="{410E118D-6D88-42EA-BCD7-6856E3544A18}" type="presParOf" srcId="{668E1401-14EE-4D5B-83C0-188E6DCA5EED}" destId="{A1BA37D2-09D6-40E3-873D-AA7D1DE9059E}" srcOrd="0" destOrd="0" presId="urn:microsoft.com/office/officeart/2005/8/layout/process5"/>
    <dgm:cxn modelId="{2456034D-4335-4BDE-A71E-8D04470A3D38}" type="presParOf" srcId="{14D19C95-5736-4C75-AA66-0D69C67437C3}" destId="{9C3BC21F-D75A-49C4-B7E8-98FB8348193A}" srcOrd="6" destOrd="0" presId="urn:microsoft.com/office/officeart/2005/8/layout/process5"/>
    <dgm:cxn modelId="{A84980F2-5E69-4FC1-B38C-33C5F6AD2F5A}" type="presParOf" srcId="{14D19C95-5736-4C75-AA66-0D69C67437C3}" destId="{62E3986B-963C-48B7-BFCB-71F029227252}" srcOrd="7" destOrd="0" presId="urn:microsoft.com/office/officeart/2005/8/layout/process5"/>
    <dgm:cxn modelId="{57821D14-4BB9-4FAD-B6C9-86D00D619124}" type="presParOf" srcId="{62E3986B-963C-48B7-BFCB-71F029227252}" destId="{C7018A32-3585-4A78-9E57-B7630680D540}" srcOrd="0" destOrd="0" presId="urn:microsoft.com/office/officeart/2005/8/layout/process5"/>
    <dgm:cxn modelId="{318BDC64-54DE-4500-9377-413872052A77}" type="presParOf" srcId="{14D19C95-5736-4C75-AA66-0D69C67437C3}" destId="{23BA37F6-F4F4-4248-B141-714734EE0F83}" srcOrd="8" destOrd="0" presId="urn:microsoft.com/office/officeart/2005/8/layout/process5"/>
    <dgm:cxn modelId="{6CBF7E2B-6789-4248-9621-7D5B81CFB597}" type="presParOf" srcId="{14D19C95-5736-4C75-AA66-0D69C67437C3}" destId="{6E10D934-6DE2-494D-B8D8-7B64E0A23A98}" srcOrd="9" destOrd="0" presId="urn:microsoft.com/office/officeart/2005/8/layout/process5"/>
    <dgm:cxn modelId="{A29119D9-EDD7-4989-9050-8865A6EB1CE7}" type="presParOf" srcId="{6E10D934-6DE2-494D-B8D8-7B64E0A23A98}" destId="{3EEF0FB1-5108-4630-A825-0A523B71E838}" srcOrd="0" destOrd="0" presId="urn:microsoft.com/office/officeart/2005/8/layout/process5"/>
    <dgm:cxn modelId="{237CA11D-FB0F-40C9-A3FB-51BC0E68CBF8}" type="presParOf" srcId="{14D19C95-5736-4C75-AA66-0D69C67437C3}" destId="{5EE946C2-28C0-4C6B-844D-049B592780BE}"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128655-205D-4BE5-94BF-1AC16B1DB186}"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A331EB54-5E78-4A69-A7A3-2575C19FAB11}">
      <dgm:prSet phldrT="[Text]" custT="1"/>
      <dgm:spPr>
        <a:solidFill>
          <a:schemeClr val="accent1"/>
        </a:solidFill>
      </dgm:spPr>
      <dgm:t>
        <a:bodyPr/>
        <a:lstStyle/>
        <a:p>
          <a:r>
            <a:rPr lang="en-US" sz="1600">
              <a:solidFill>
                <a:schemeClr val="bg1"/>
              </a:solidFill>
              <a:latin typeface="Arial" panose="020B0604020202020204" pitchFamily="34" charset="0"/>
              <a:cs typeface="Arial" panose="020B0604020202020204" pitchFamily="34" charset="0"/>
            </a:rPr>
            <a:t>CSFRF funds are allocated by the Legislature and funding designations are made by ANF</a:t>
          </a:r>
          <a:endParaRPr lang="en-US" sz="1600">
            <a:latin typeface="Arial" panose="020B0604020202020204" pitchFamily="34" charset="0"/>
            <a:cs typeface="Arial" panose="020B0604020202020204" pitchFamily="34" charset="0"/>
          </a:endParaRPr>
        </a:p>
      </dgm:t>
    </dgm:pt>
    <dgm:pt modelId="{0A678ECB-8C6A-4EB7-9BC2-C99F69B062BF}" type="parTrans" cxnId="{D479D821-8FF5-420A-B502-C5EFAEDC85C2}">
      <dgm:prSet/>
      <dgm:spPr/>
      <dgm:t>
        <a:bodyPr/>
        <a:lstStyle/>
        <a:p>
          <a:endParaRPr lang="en-US"/>
        </a:p>
      </dgm:t>
    </dgm:pt>
    <dgm:pt modelId="{ED4FABAF-2F41-4D81-B8E0-3FCE802582A0}" type="sibTrans" cxnId="{D479D821-8FF5-420A-B502-C5EFAEDC85C2}">
      <dgm:prSet/>
      <dgm:spPr>
        <a:solidFill>
          <a:schemeClr val="bg2">
            <a:lumMod val="20000"/>
            <a:lumOff val="80000"/>
          </a:schemeClr>
        </a:solidFill>
      </dgm:spPr>
      <dgm:t>
        <a:bodyPr/>
        <a:lstStyle/>
        <a:p>
          <a:endParaRPr lang="en-US"/>
        </a:p>
      </dgm:t>
    </dgm:pt>
    <dgm:pt modelId="{6B2BCAFA-3C84-4085-BD6E-6235478079E5}">
      <dgm:prSet phldrT="[Text]" custT="1"/>
      <dgm:spPr>
        <a:solidFill>
          <a:schemeClr val="accent1"/>
        </a:solidFill>
      </dgm:spPr>
      <dgm:t>
        <a:bodyPr/>
        <a:lstStyle/>
        <a:p>
          <a:r>
            <a:rPr lang="en-US" sz="1600">
              <a:solidFill>
                <a:schemeClr val="bg1"/>
              </a:solidFill>
              <a:latin typeface="Arial" panose="020B0604020202020204" pitchFamily="34" charset="0"/>
              <a:cs typeface="Arial" panose="020B0604020202020204" pitchFamily="34" charset="0"/>
            </a:rPr>
            <a:t>Agencies designate a Compliance Officer for each CSFRF program </a:t>
          </a:r>
          <a:endParaRPr lang="en-US" sz="1600">
            <a:latin typeface="Arial" panose="020B0604020202020204" pitchFamily="34" charset="0"/>
            <a:cs typeface="Arial" panose="020B0604020202020204" pitchFamily="34" charset="0"/>
          </a:endParaRPr>
        </a:p>
      </dgm:t>
    </dgm:pt>
    <dgm:pt modelId="{BD760E9D-23DB-4A80-9029-2E18EA061C55}" type="parTrans" cxnId="{3116A14D-8915-487F-B774-C0CA1B84A1FA}">
      <dgm:prSet/>
      <dgm:spPr/>
      <dgm:t>
        <a:bodyPr/>
        <a:lstStyle/>
        <a:p>
          <a:endParaRPr lang="en-US"/>
        </a:p>
      </dgm:t>
    </dgm:pt>
    <dgm:pt modelId="{0753E8CB-6AC7-43EC-BCAD-0216971FA9B7}" type="sibTrans" cxnId="{3116A14D-8915-487F-B774-C0CA1B84A1FA}">
      <dgm:prSet/>
      <dgm:spPr>
        <a:solidFill>
          <a:schemeClr val="bg2">
            <a:lumMod val="20000"/>
            <a:lumOff val="80000"/>
          </a:schemeClr>
        </a:solidFill>
      </dgm:spPr>
      <dgm:t>
        <a:bodyPr/>
        <a:lstStyle/>
        <a:p>
          <a:endParaRPr lang="en-US"/>
        </a:p>
      </dgm:t>
    </dgm:pt>
    <dgm:pt modelId="{66BE0775-D940-4AC0-9EAD-1692B0C5B788}">
      <dgm:prSet phldrT="[Text]" custT="1"/>
      <dgm:spPr>
        <a:solidFill>
          <a:schemeClr val="accent1"/>
        </a:solidFill>
      </dgm:spPr>
      <dgm:t>
        <a:bodyPr/>
        <a:lstStyle/>
        <a:p>
          <a:r>
            <a:rPr lang="en-US" sz="1600">
              <a:solidFill>
                <a:schemeClr val="bg1"/>
              </a:solidFill>
              <a:latin typeface="Arial" panose="020B0604020202020204" pitchFamily="34" charset="0"/>
              <a:cs typeface="Arial" panose="020B0604020202020204" pitchFamily="34" charset="0"/>
            </a:rPr>
            <a:t>Agency Compliance Plan is completed and approved by ANF</a:t>
          </a:r>
          <a:endParaRPr lang="en-US" sz="1600">
            <a:latin typeface="Arial" panose="020B0604020202020204" pitchFamily="34" charset="0"/>
            <a:cs typeface="Arial" panose="020B0604020202020204" pitchFamily="34" charset="0"/>
          </a:endParaRPr>
        </a:p>
      </dgm:t>
    </dgm:pt>
    <dgm:pt modelId="{3539CBB0-8C95-47AA-B32E-0B768CD28A51}" type="parTrans" cxnId="{1B442027-BA6A-4C59-A082-AEE74F5627F9}">
      <dgm:prSet/>
      <dgm:spPr/>
      <dgm:t>
        <a:bodyPr/>
        <a:lstStyle/>
        <a:p>
          <a:endParaRPr lang="en-US"/>
        </a:p>
      </dgm:t>
    </dgm:pt>
    <dgm:pt modelId="{E9CA98AC-578D-409B-B3B2-068E4B81EF71}" type="sibTrans" cxnId="{1B442027-BA6A-4C59-A082-AEE74F5627F9}">
      <dgm:prSet/>
      <dgm:spPr>
        <a:solidFill>
          <a:schemeClr val="bg2">
            <a:lumMod val="20000"/>
            <a:lumOff val="80000"/>
          </a:schemeClr>
        </a:solidFill>
      </dgm:spPr>
      <dgm:t>
        <a:bodyPr/>
        <a:lstStyle/>
        <a:p>
          <a:endParaRPr lang="en-US"/>
        </a:p>
      </dgm:t>
    </dgm:pt>
    <dgm:pt modelId="{24A3DED1-6527-4ECC-AF9F-7B90C5B2AA13}">
      <dgm:prSet phldrT="[Text]" custT="1"/>
      <dgm:spPr>
        <a:solidFill>
          <a:schemeClr val="accent1"/>
        </a:solidFill>
      </dgm:spPr>
      <dgm:t>
        <a:bodyPr/>
        <a:lstStyle/>
        <a:p>
          <a:r>
            <a:rPr lang="en-US" sz="1600">
              <a:solidFill>
                <a:schemeClr val="bg1"/>
              </a:solidFill>
              <a:latin typeface="Arial" panose="020B0604020202020204" pitchFamily="34" charset="0"/>
              <a:cs typeface="Arial" panose="020B0604020202020204" pitchFamily="34" charset="0"/>
            </a:rPr>
            <a:t>Agency Compliance Officer completes a program design</a:t>
          </a:r>
          <a:endParaRPr lang="en-US" sz="1600">
            <a:latin typeface="Arial" panose="020B0604020202020204" pitchFamily="34" charset="0"/>
            <a:cs typeface="Arial" panose="020B0604020202020204" pitchFamily="34" charset="0"/>
          </a:endParaRPr>
        </a:p>
      </dgm:t>
    </dgm:pt>
    <dgm:pt modelId="{79ED837B-8B15-401B-8781-EF870ECC09D5}" type="parTrans" cxnId="{01C275A8-9142-457D-9C36-9A5787415563}">
      <dgm:prSet/>
      <dgm:spPr/>
      <dgm:t>
        <a:bodyPr/>
        <a:lstStyle/>
        <a:p>
          <a:endParaRPr lang="en-US"/>
        </a:p>
      </dgm:t>
    </dgm:pt>
    <dgm:pt modelId="{4A720066-1662-4B63-A0B8-80C4A281F3A9}" type="sibTrans" cxnId="{01C275A8-9142-457D-9C36-9A5787415563}">
      <dgm:prSet/>
      <dgm:spPr>
        <a:solidFill>
          <a:schemeClr val="bg2">
            <a:lumMod val="20000"/>
            <a:lumOff val="80000"/>
          </a:schemeClr>
        </a:solidFill>
      </dgm:spPr>
      <dgm:t>
        <a:bodyPr/>
        <a:lstStyle/>
        <a:p>
          <a:endParaRPr lang="en-US"/>
        </a:p>
      </dgm:t>
    </dgm:pt>
    <dgm:pt modelId="{026DDA5C-2416-44A8-9573-F905BFE91736}">
      <dgm:prSet phldrT="[Text]" custT="1"/>
      <dgm:spPr>
        <a:solidFill>
          <a:schemeClr val="accent1"/>
        </a:solidFill>
      </dgm:spPr>
      <dgm:t>
        <a:bodyPr/>
        <a:lstStyle/>
        <a:p>
          <a:r>
            <a:rPr lang="en-US" sz="1600">
              <a:solidFill>
                <a:schemeClr val="bg1"/>
              </a:solidFill>
              <a:latin typeface="Arial" panose="020B0604020202020204" pitchFamily="34" charset="0"/>
              <a:cs typeface="Arial" panose="020B0604020202020204" pitchFamily="34" charset="0"/>
            </a:rPr>
            <a:t>Agency Compliance Officer completes the KPI Key Questions Reporting Template </a:t>
          </a:r>
          <a:endParaRPr lang="en-US" sz="1600">
            <a:latin typeface="Arial" panose="020B0604020202020204" pitchFamily="34" charset="0"/>
            <a:cs typeface="Arial" panose="020B0604020202020204" pitchFamily="34" charset="0"/>
          </a:endParaRPr>
        </a:p>
      </dgm:t>
    </dgm:pt>
    <dgm:pt modelId="{7595EAA8-D9B1-4169-9F7E-1C69D823456A}" type="parTrans" cxnId="{359BF3EF-539E-4F83-ABED-65AD5DF307B3}">
      <dgm:prSet/>
      <dgm:spPr/>
      <dgm:t>
        <a:bodyPr/>
        <a:lstStyle/>
        <a:p>
          <a:endParaRPr lang="en-US"/>
        </a:p>
      </dgm:t>
    </dgm:pt>
    <dgm:pt modelId="{0E797531-AB9E-4D7D-A11A-7FB0E86328E1}" type="sibTrans" cxnId="{359BF3EF-539E-4F83-ABED-65AD5DF307B3}">
      <dgm:prSet/>
      <dgm:spPr>
        <a:solidFill>
          <a:schemeClr val="bg2">
            <a:lumMod val="20000"/>
            <a:lumOff val="80000"/>
          </a:schemeClr>
        </a:solidFill>
      </dgm:spPr>
      <dgm:t>
        <a:bodyPr/>
        <a:lstStyle/>
        <a:p>
          <a:endParaRPr lang="en-US"/>
        </a:p>
      </dgm:t>
    </dgm:pt>
    <dgm:pt modelId="{6249AFCD-683B-48CE-94A8-24D6F44273CB}">
      <dgm:prSet phldrT="[Text]" custT="1"/>
      <dgm:spPr>
        <a:solidFill>
          <a:schemeClr val="accent1"/>
        </a:solidFill>
      </dgm:spPr>
      <dgm:t>
        <a:bodyPr/>
        <a:lstStyle/>
        <a:p>
          <a:r>
            <a:rPr lang="en-US" sz="1600" dirty="0">
              <a:solidFill>
                <a:schemeClr val="bg1"/>
              </a:solidFill>
              <a:latin typeface="Arial" panose="020B0604020202020204" pitchFamily="34" charset="0"/>
              <a:cs typeface="Arial" panose="020B0604020202020204" pitchFamily="34" charset="0"/>
            </a:rPr>
            <a:t>Draft ISAs are completed and approved by ANF</a:t>
          </a:r>
          <a:endParaRPr lang="en-US" sz="1600" dirty="0">
            <a:latin typeface="Arial" panose="020B0604020202020204" pitchFamily="34" charset="0"/>
            <a:cs typeface="Arial" panose="020B0604020202020204" pitchFamily="34" charset="0"/>
          </a:endParaRPr>
        </a:p>
      </dgm:t>
    </dgm:pt>
    <dgm:pt modelId="{96150822-9B38-4BBE-A83B-18B90E4ED527}" type="parTrans" cxnId="{94591652-0C47-4DFA-BA49-0B8CAF4D9875}">
      <dgm:prSet/>
      <dgm:spPr/>
      <dgm:t>
        <a:bodyPr/>
        <a:lstStyle/>
        <a:p>
          <a:endParaRPr lang="en-US"/>
        </a:p>
      </dgm:t>
    </dgm:pt>
    <dgm:pt modelId="{BE0F3CFC-E0DF-4AE0-BB14-11BADA9EB789}" type="sibTrans" cxnId="{94591652-0C47-4DFA-BA49-0B8CAF4D9875}">
      <dgm:prSet/>
      <dgm:spPr>
        <a:solidFill>
          <a:schemeClr val="bg2">
            <a:lumMod val="20000"/>
            <a:lumOff val="80000"/>
          </a:schemeClr>
        </a:solidFill>
      </dgm:spPr>
      <dgm:t>
        <a:bodyPr/>
        <a:lstStyle/>
        <a:p>
          <a:endParaRPr lang="en-US"/>
        </a:p>
      </dgm:t>
    </dgm:pt>
    <dgm:pt modelId="{9C785A2F-D9DC-46A7-B917-E73747796A5F}">
      <dgm:prSet phldrT="[Text]" custT="1"/>
      <dgm:spPr>
        <a:solidFill>
          <a:schemeClr val="accent1"/>
        </a:solidFill>
      </dgm:spPr>
      <dgm:t>
        <a:bodyPr/>
        <a:lstStyle/>
        <a:p>
          <a:r>
            <a:rPr lang="en-US" sz="1600">
              <a:solidFill>
                <a:schemeClr val="bg1"/>
              </a:solidFill>
              <a:latin typeface="Arial" panose="020B0604020202020204" pitchFamily="34" charset="0"/>
              <a:cs typeface="Arial" panose="020B0604020202020204" pitchFamily="34" charset="0"/>
            </a:rPr>
            <a:t>CSFRF Funds are transferred to the agency from ANF</a:t>
          </a:r>
          <a:endParaRPr lang="en-US" sz="1600">
            <a:latin typeface="Arial" panose="020B0604020202020204" pitchFamily="34" charset="0"/>
            <a:cs typeface="Arial" panose="020B0604020202020204" pitchFamily="34" charset="0"/>
          </a:endParaRPr>
        </a:p>
      </dgm:t>
    </dgm:pt>
    <dgm:pt modelId="{C473DB8B-E77E-4BED-B6A9-1B26DDB8E794}" type="parTrans" cxnId="{DB4307EC-E808-4607-BB04-37A5EA230EE4}">
      <dgm:prSet/>
      <dgm:spPr/>
      <dgm:t>
        <a:bodyPr/>
        <a:lstStyle/>
        <a:p>
          <a:endParaRPr lang="en-US"/>
        </a:p>
      </dgm:t>
    </dgm:pt>
    <dgm:pt modelId="{022E928D-CEA9-4E2D-B59E-543580A6B03F}" type="sibTrans" cxnId="{DB4307EC-E808-4607-BB04-37A5EA230EE4}">
      <dgm:prSet/>
      <dgm:spPr>
        <a:solidFill>
          <a:schemeClr val="bg2">
            <a:lumMod val="20000"/>
            <a:lumOff val="80000"/>
          </a:schemeClr>
        </a:solidFill>
      </dgm:spPr>
      <dgm:t>
        <a:bodyPr/>
        <a:lstStyle/>
        <a:p>
          <a:endParaRPr lang="en-US"/>
        </a:p>
      </dgm:t>
    </dgm:pt>
    <dgm:pt modelId="{61A40655-38A2-4341-BE51-984EB465EA53}">
      <dgm:prSet custT="1"/>
      <dgm:spPr/>
      <dgm:t>
        <a:bodyPr/>
        <a:lstStyle/>
        <a:p>
          <a:r>
            <a:rPr lang="en-US" sz="1600" dirty="0">
              <a:latin typeface="Arial" panose="020B0604020202020204" pitchFamily="34" charset="0"/>
              <a:cs typeface="Arial" panose="020B0604020202020204" pitchFamily="34" charset="0"/>
            </a:rPr>
            <a:t>ANF works with the agency to determine U.S. Treasury eligibility for the program</a:t>
          </a:r>
        </a:p>
      </dgm:t>
    </dgm:pt>
    <dgm:pt modelId="{911B2400-74C0-4342-97F8-025CE6DC8752}" type="parTrans" cxnId="{0F071821-FC6B-4A12-9E38-67829C99ED41}">
      <dgm:prSet/>
      <dgm:spPr/>
      <dgm:t>
        <a:bodyPr/>
        <a:lstStyle/>
        <a:p>
          <a:endParaRPr lang="en-US"/>
        </a:p>
      </dgm:t>
    </dgm:pt>
    <dgm:pt modelId="{85741695-1178-4593-B52F-05E9C08CF747}" type="sibTrans" cxnId="{0F071821-FC6B-4A12-9E38-67829C99ED41}">
      <dgm:prSet/>
      <dgm:spPr>
        <a:solidFill>
          <a:schemeClr val="bg2">
            <a:lumMod val="20000"/>
            <a:lumOff val="80000"/>
          </a:schemeClr>
        </a:solidFill>
      </dgm:spPr>
      <dgm:t>
        <a:bodyPr/>
        <a:lstStyle/>
        <a:p>
          <a:endParaRPr lang="en-US"/>
        </a:p>
      </dgm:t>
    </dgm:pt>
    <dgm:pt modelId="{846A43D1-8DEB-44A2-8833-48113F927756}">
      <dgm:prSet custT="1"/>
      <dgm:spPr/>
      <dgm:t>
        <a:bodyPr/>
        <a:lstStyle/>
        <a:p>
          <a:r>
            <a:rPr lang="en-US" sz="1600">
              <a:latin typeface="Arial" panose="020B0604020202020204" pitchFamily="34" charset="0"/>
              <a:cs typeface="Arial" panose="020B0604020202020204" pitchFamily="34" charset="0"/>
            </a:rPr>
            <a:t>Agency begins administering the program and spending begins</a:t>
          </a:r>
        </a:p>
      </dgm:t>
    </dgm:pt>
    <dgm:pt modelId="{66F04530-C3D7-4DAC-B592-4C34D9D40B91}" type="parTrans" cxnId="{B07DC9CF-7E1D-4EC6-B567-90555BF5C25B}">
      <dgm:prSet/>
      <dgm:spPr/>
      <dgm:t>
        <a:bodyPr/>
        <a:lstStyle/>
        <a:p>
          <a:endParaRPr lang="en-US"/>
        </a:p>
      </dgm:t>
    </dgm:pt>
    <dgm:pt modelId="{90D9FDB2-FC7B-4A2C-9078-D75EDB729375}" type="sibTrans" cxnId="{B07DC9CF-7E1D-4EC6-B567-90555BF5C25B}">
      <dgm:prSet/>
      <dgm:spPr/>
      <dgm:t>
        <a:bodyPr/>
        <a:lstStyle/>
        <a:p>
          <a:endParaRPr lang="en-US"/>
        </a:p>
      </dgm:t>
    </dgm:pt>
    <dgm:pt modelId="{30899716-C52A-48E9-AF0C-04C1E3213789}" type="pres">
      <dgm:prSet presAssocID="{3D128655-205D-4BE5-94BF-1AC16B1DB186}" presName="Name0" presStyleCnt="0">
        <dgm:presLayoutVars>
          <dgm:dir/>
          <dgm:resizeHandles/>
        </dgm:presLayoutVars>
      </dgm:prSet>
      <dgm:spPr/>
    </dgm:pt>
    <dgm:pt modelId="{DA8DE4B4-3DB4-445C-B6D2-8EBAF3D594D9}" type="pres">
      <dgm:prSet presAssocID="{A331EB54-5E78-4A69-A7A3-2575C19FAB11}" presName="compNode" presStyleCnt="0"/>
      <dgm:spPr/>
    </dgm:pt>
    <dgm:pt modelId="{2B552C6A-789D-41B1-96E8-0750331B86E3}" type="pres">
      <dgm:prSet presAssocID="{A331EB54-5E78-4A69-A7A3-2575C19FAB11}" presName="dummyConnPt" presStyleCnt="0"/>
      <dgm:spPr/>
    </dgm:pt>
    <dgm:pt modelId="{C12118B7-453C-4859-BA98-A4F9C87CD3D5}" type="pres">
      <dgm:prSet presAssocID="{A331EB54-5E78-4A69-A7A3-2575C19FAB11}" presName="node" presStyleLbl="node1" presStyleIdx="0" presStyleCnt="9">
        <dgm:presLayoutVars>
          <dgm:bulletEnabled val="1"/>
        </dgm:presLayoutVars>
      </dgm:prSet>
      <dgm:spPr/>
    </dgm:pt>
    <dgm:pt modelId="{3560CA43-CE25-42F8-B198-FAFCD6D75BF3}" type="pres">
      <dgm:prSet presAssocID="{ED4FABAF-2F41-4D81-B8E0-3FCE802582A0}" presName="sibTrans" presStyleLbl="bgSibTrans2D1" presStyleIdx="0" presStyleCnt="8"/>
      <dgm:spPr/>
    </dgm:pt>
    <dgm:pt modelId="{E8B2891E-3CDB-4F9E-96D3-75E540D3EA33}" type="pres">
      <dgm:prSet presAssocID="{6B2BCAFA-3C84-4085-BD6E-6235478079E5}" presName="compNode" presStyleCnt="0"/>
      <dgm:spPr/>
    </dgm:pt>
    <dgm:pt modelId="{405A106E-C5B0-4326-86C2-CB009AF34BA0}" type="pres">
      <dgm:prSet presAssocID="{6B2BCAFA-3C84-4085-BD6E-6235478079E5}" presName="dummyConnPt" presStyleCnt="0"/>
      <dgm:spPr/>
    </dgm:pt>
    <dgm:pt modelId="{522133F1-E33A-468B-AD5B-F12E17C37BBE}" type="pres">
      <dgm:prSet presAssocID="{6B2BCAFA-3C84-4085-BD6E-6235478079E5}" presName="node" presStyleLbl="node1" presStyleIdx="1" presStyleCnt="9">
        <dgm:presLayoutVars>
          <dgm:bulletEnabled val="1"/>
        </dgm:presLayoutVars>
      </dgm:prSet>
      <dgm:spPr/>
    </dgm:pt>
    <dgm:pt modelId="{AF111F21-B16B-4B7C-9CBB-9B8C2E641AB1}" type="pres">
      <dgm:prSet presAssocID="{0753E8CB-6AC7-43EC-BCAD-0216971FA9B7}" presName="sibTrans" presStyleLbl="bgSibTrans2D1" presStyleIdx="1" presStyleCnt="8"/>
      <dgm:spPr/>
    </dgm:pt>
    <dgm:pt modelId="{FA9F80F5-4296-4895-85B1-0CE948B1A41B}" type="pres">
      <dgm:prSet presAssocID="{66BE0775-D940-4AC0-9EAD-1692B0C5B788}" presName="compNode" presStyleCnt="0"/>
      <dgm:spPr/>
    </dgm:pt>
    <dgm:pt modelId="{1C4DB3C2-8E26-450F-9806-F889EC5604A8}" type="pres">
      <dgm:prSet presAssocID="{66BE0775-D940-4AC0-9EAD-1692B0C5B788}" presName="dummyConnPt" presStyleCnt="0"/>
      <dgm:spPr/>
    </dgm:pt>
    <dgm:pt modelId="{B86BF7FE-BCAA-49F9-976B-11A53D3FBFF7}" type="pres">
      <dgm:prSet presAssocID="{66BE0775-D940-4AC0-9EAD-1692B0C5B788}" presName="node" presStyleLbl="node1" presStyleIdx="2" presStyleCnt="9">
        <dgm:presLayoutVars>
          <dgm:bulletEnabled val="1"/>
        </dgm:presLayoutVars>
      </dgm:prSet>
      <dgm:spPr/>
    </dgm:pt>
    <dgm:pt modelId="{A3FFE08C-76CF-41E8-A0AF-21BAEC7E98F2}" type="pres">
      <dgm:prSet presAssocID="{E9CA98AC-578D-409B-B3B2-068E4B81EF71}" presName="sibTrans" presStyleLbl="bgSibTrans2D1" presStyleIdx="2" presStyleCnt="8"/>
      <dgm:spPr/>
    </dgm:pt>
    <dgm:pt modelId="{184FE889-0BE3-4F49-A82C-D0A3D27F9DA3}" type="pres">
      <dgm:prSet presAssocID="{61A40655-38A2-4341-BE51-984EB465EA53}" presName="compNode" presStyleCnt="0"/>
      <dgm:spPr/>
    </dgm:pt>
    <dgm:pt modelId="{0138FEC7-0ACC-46CF-A55A-10B949813834}" type="pres">
      <dgm:prSet presAssocID="{61A40655-38A2-4341-BE51-984EB465EA53}" presName="dummyConnPt" presStyleCnt="0"/>
      <dgm:spPr/>
    </dgm:pt>
    <dgm:pt modelId="{987047F6-0877-4E80-84BF-52109BBC88F2}" type="pres">
      <dgm:prSet presAssocID="{61A40655-38A2-4341-BE51-984EB465EA53}" presName="node" presStyleLbl="node1" presStyleIdx="3" presStyleCnt="9">
        <dgm:presLayoutVars>
          <dgm:bulletEnabled val="1"/>
        </dgm:presLayoutVars>
      </dgm:prSet>
      <dgm:spPr/>
    </dgm:pt>
    <dgm:pt modelId="{05F4EDAA-8BB7-4484-B893-34FE6172F493}" type="pres">
      <dgm:prSet presAssocID="{85741695-1178-4593-B52F-05E9C08CF747}" presName="sibTrans" presStyleLbl="bgSibTrans2D1" presStyleIdx="3" presStyleCnt="8"/>
      <dgm:spPr/>
    </dgm:pt>
    <dgm:pt modelId="{58C8565B-D54C-4087-9106-EA6360B8A6BA}" type="pres">
      <dgm:prSet presAssocID="{24A3DED1-6527-4ECC-AF9F-7B90C5B2AA13}" presName="compNode" presStyleCnt="0"/>
      <dgm:spPr/>
    </dgm:pt>
    <dgm:pt modelId="{23E2203D-79D4-48C1-90B2-FAE23CDE1831}" type="pres">
      <dgm:prSet presAssocID="{24A3DED1-6527-4ECC-AF9F-7B90C5B2AA13}" presName="dummyConnPt" presStyleCnt="0"/>
      <dgm:spPr/>
    </dgm:pt>
    <dgm:pt modelId="{8271BC1C-6C49-4C3D-A604-10194CBFBF13}" type="pres">
      <dgm:prSet presAssocID="{24A3DED1-6527-4ECC-AF9F-7B90C5B2AA13}" presName="node" presStyleLbl="node1" presStyleIdx="4" presStyleCnt="9">
        <dgm:presLayoutVars>
          <dgm:bulletEnabled val="1"/>
        </dgm:presLayoutVars>
      </dgm:prSet>
      <dgm:spPr/>
    </dgm:pt>
    <dgm:pt modelId="{AD6C3BAB-A825-4732-83AE-7C01C735B1D4}" type="pres">
      <dgm:prSet presAssocID="{4A720066-1662-4B63-A0B8-80C4A281F3A9}" presName="sibTrans" presStyleLbl="bgSibTrans2D1" presStyleIdx="4" presStyleCnt="8"/>
      <dgm:spPr/>
    </dgm:pt>
    <dgm:pt modelId="{CF886BE2-071A-4C05-8B8F-0AE691A2AE34}" type="pres">
      <dgm:prSet presAssocID="{026DDA5C-2416-44A8-9573-F905BFE91736}" presName="compNode" presStyleCnt="0"/>
      <dgm:spPr/>
    </dgm:pt>
    <dgm:pt modelId="{CB12F09A-3D26-44FD-ACE9-5AAB870A8AF9}" type="pres">
      <dgm:prSet presAssocID="{026DDA5C-2416-44A8-9573-F905BFE91736}" presName="dummyConnPt" presStyleCnt="0"/>
      <dgm:spPr/>
    </dgm:pt>
    <dgm:pt modelId="{636B7565-73D4-4E44-BBE0-4F014AC1C8E2}" type="pres">
      <dgm:prSet presAssocID="{026DDA5C-2416-44A8-9573-F905BFE91736}" presName="node" presStyleLbl="node1" presStyleIdx="5" presStyleCnt="9">
        <dgm:presLayoutVars>
          <dgm:bulletEnabled val="1"/>
        </dgm:presLayoutVars>
      </dgm:prSet>
      <dgm:spPr/>
    </dgm:pt>
    <dgm:pt modelId="{8211E502-A84F-4FCB-9094-A9AD905ABF79}" type="pres">
      <dgm:prSet presAssocID="{0E797531-AB9E-4D7D-A11A-7FB0E86328E1}" presName="sibTrans" presStyleLbl="bgSibTrans2D1" presStyleIdx="5" presStyleCnt="8"/>
      <dgm:spPr/>
    </dgm:pt>
    <dgm:pt modelId="{872E15D5-72EF-48D3-9114-C335F7E6C197}" type="pres">
      <dgm:prSet presAssocID="{6249AFCD-683B-48CE-94A8-24D6F44273CB}" presName="compNode" presStyleCnt="0"/>
      <dgm:spPr/>
    </dgm:pt>
    <dgm:pt modelId="{78C9244C-F3EB-4468-AA27-34F592485F7C}" type="pres">
      <dgm:prSet presAssocID="{6249AFCD-683B-48CE-94A8-24D6F44273CB}" presName="dummyConnPt" presStyleCnt="0"/>
      <dgm:spPr/>
    </dgm:pt>
    <dgm:pt modelId="{D5B64FC9-3600-4340-AE1A-7CEBE3415270}" type="pres">
      <dgm:prSet presAssocID="{6249AFCD-683B-48CE-94A8-24D6F44273CB}" presName="node" presStyleLbl="node1" presStyleIdx="6" presStyleCnt="9">
        <dgm:presLayoutVars>
          <dgm:bulletEnabled val="1"/>
        </dgm:presLayoutVars>
      </dgm:prSet>
      <dgm:spPr/>
    </dgm:pt>
    <dgm:pt modelId="{EB0F2812-F250-494E-869F-98678C09C5FA}" type="pres">
      <dgm:prSet presAssocID="{BE0F3CFC-E0DF-4AE0-BB14-11BADA9EB789}" presName="sibTrans" presStyleLbl="bgSibTrans2D1" presStyleIdx="6" presStyleCnt="8"/>
      <dgm:spPr/>
    </dgm:pt>
    <dgm:pt modelId="{8128E8E2-C687-4C4B-AEA2-C5F3C5C98ED0}" type="pres">
      <dgm:prSet presAssocID="{9C785A2F-D9DC-46A7-B917-E73747796A5F}" presName="compNode" presStyleCnt="0"/>
      <dgm:spPr/>
    </dgm:pt>
    <dgm:pt modelId="{8F445069-8F8C-41A2-81C2-C0A22A6BF6D0}" type="pres">
      <dgm:prSet presAssocID="{9C785A2F-D9DC-46A7-B917-E73747796A5F}" presName="dummyConnPt" presStyleCnt="0"/>
      <dgm:spPr/>
    </dgm:pt>
    <dgm:pt modelId="{D2A848DD-6FF2-49B2-8F17-551B057B9A04}" type="pres">
      <dgm:prSet presAssocID="{9C785A2F-D9DC-46A7-B917-E73747796A5F}" presName="node" presStyleLbl="node1" presStyleIdx="7" presStyleCnt="9">
        <dgm:presLayoutVars>
          <dgm:bulletEnabled val="1"/>
        </dgm:presLayoutVars>
      </dgm:prSet>
      <dgm:spPr/>
    </dgm:pt>
    <dgm:pt modelId="{62B1FAE6-D5C3-41D6-8C10-7CE3BEF6E8F4}" type="pres">
      <dgm:prSet presAssocID="{022E928D-CEA9-4E2D-B59E-543580A6B03F}" presName="sibTrans" presStyleLbl="bgSibTrans2D1" presStyleIdx="7" presStyleCnt="8"/>
      <dgm:spPr/>
    </dgm:pt>
    <dgm:pt modelId="{97E91D45-156A-4CBC-921A-7819035705CC}" type="pres">
      <dgm:prSet presAssocID="{846A43D1-8DEB-44A2-8833-48113F927756}" presName="compNode" presStyleCnt="0"/>
      <dgm:spPr/>
    </dgm:pt>
    <dgm:pt modelId="{D879DE5A-9B99-4551-8A6A-EB1EA7CAA12D}" type="pres">
      <dgm:prSet presAssocID="{846A43D1-8DEB-44A2-8833-48113F927756}" presName="dummyConnPt" presStyleCnt="0"/>
      <dgm:spPr/>
    </dgm:pt>
    <dgm:pt modelId="{B1AE67AE-1D5E-4370-8119-82C140B84D29}" type="pres">
      <dgm:prSet presAssocID="{846A43D1-8DEB-44A2-8833-48113F927756}" presName="node" presStyleLbl="node1" presStyleIdx="8" presStyleCnt="9" custLinFactNeighborX="-531" custLinFactNeighborY="1136">
        <dgm:presLayoutVars>
          <dgm:bulletEnabled val="1"/>
        </dgm:presLayoutVars>
      </dgm:prSet>
      <dgm:spPr/>
    </dgm:pt>
  </dgm:ptLst>
  <dgm:cxnLst>
    <dgm:cxn modelId="{893AD90E-C480-41AE-81DF-11EFE987400C}" type="presOf" srcId="{0E797531-AB9E-4D7D-A11A-7FB0E86328E1}" destId="{8211E502-A84F-4FCB-9094-A9AD905ABF79}" srcOrd="0" destOrd="0" presId="urn:microsoft.com/office/officeart/2005/8/layout/bProcess4"/>
    <dgm:cxn modelId="{F07F9D0F-8FAC-4C37-8500-A70721B153FD}" type="presOf" srcId="{85741695-1178-4593-B52F-05E9C08CF747}" destId="{05F4EDAA-8BB7-4484-B893-34FE6172F493}" srcOrd="0" destOrd="0" presId="urn:microsoft.com/office/officeart/2005/8/layout/bProcess4"/>
    <dgm:cxn modelId="{08762115-67A3-4504-A0C8-A3861D01BA2B}" type="presOf" srcId="{022E928D-CEA9-4E2D-B59E-543580A6B03F}" destId="{62B1FAE6-D5C3-41D6-8C10-7CE3BEF6E8F4}" srcOrd="0" destOrd="0" presId="urn:microsoft.com/office/officeart/2005/8/layout/bProcess4"/>
    <dgm:cxn modelId="{0F071821-FC6B-4A12-9E38-67829C99ED41}" srcId="{3D128655-205D-4BE5-94BF-1AC16B1DB186}" destId="{61A40655-38A2-4341-BE51-984EB465EA53}" srcOrd="3" destOrd="0" parTransId="{911B2400-74C0-4342-97F8-025CE6DC8752}" sibTransId="{85741695-1178-4593-B52F-05E9C08CF747}"/>
    <dgm:cxn modelId="{D479D821-8FF5-420A-B502-C5EFAEDC85C2}" srcId="{3D128655-205D-4BE5-94BF-1AC16B1DB186}" destId="{A331EB54-5E78-4A69-A7A3-2575C19FAB11}" srcOrd="0" destOrd="0" parTransId="{0A678ECB-8C6A-4EB7-9BC2-C99F69B062BF}" sibTransId="{ED4FABAF-2F41-4D81-B8E0-3FCE802582A0}"/>
    <dgm:cxn modelId="{1B442027-BA6A-4C59-A082-AEE74F5627F9}" srcId="{3D128655-205D-4BE5-94BF-1AC16B1DB186}" destId="{66BE0775-D940-4AC0-9EAD-1692B0C5B788}" srcOrd="2" destOrd="0" parTransId="{3539CBB0-8C95-47AA-B32E-0B768CD28A51}" sibTransId="{E9CA98AC-578D-409B-B3B2-068E4B81EF71}"/>
    <dgm:cxn modelId="{AFE2D739-57B8-4D7B-8781-51591A64D46D}" type="presOf" srcId="{A331EB54-5E78-4A69-A7A3-2575C19FAB11}" destId="{C12118B7-453C-4859-BA98-A4F9C87CD3D5}" srcOrd="0" destOrd="0" presId="urn:microsoft.com/office/officeart/2005/8/layout/bProcess4"/>
    <dgm:cxn modelId="{6CB3783E-BEDB-413E-9D4A-B4B48F497911}" type="presOf" srcId="{61A40655-38A2-4341-BE51-984EB465EA53}" destId="{987047F6-0877-4E80-84BF-52109BBC88F2}" srcOrd="0" destOrd="0" presId="urn:microsoft.com/office/officeart/2005/8/layout/bProcess4"/>
    <dgm:cxn modelId="{3116A14D-8915-487F-B774-C0CA1B84A1FA}" srcId="{3D128655-205D-4BE5-94BF-1AC16B1DB186}" destId="{6B2BCAFA-3C84-4085-BD6E-6235478079E5}" srcOrd="1" destOrd="0" parTransId="{BD760E9D-23DB-4A80-9029-2E18EA061C55}" sibTransId="{0753E8CB-6AC7-43EC-BCAD-0216971FA9B7}"/>
    <dgm:cxn modelId="{94591652-0C47-4DFA-BA49-0B8CAF4D9875}" srcId="{3D128655-205D-4BE5-94BF-1AC16B1DB186}" destId="{6249AFCD-683B-48CE-94A8-24D6F44273CB}" srcOrd="6" destOrd="0" parTransId="{96150822-9B38-4BBE-A83B-18B90E4ED527}" sibTransId="{BE0F3CFC-E0DF-4AE0-BB14-11BADA9EB789}"/>
    <dgm:cxn modelId="{36984472-FBBD-44B2-BFD2-4AB1A7074AF9}" type="presOf" srcId="{3D128655-205D-4BE5-94BF-1AC16B1DB186}" destId="{30899716-C52A-48E9-AF0C-04C1E3213789}" srcOrd="0" destOrd="0" presId="urn:microsoft.com/office/officeart/2005/8/layout/bProcess4"/>
    <dgm:cxn modelId="{B694C47C-9C1D-4B3D-B747-199388E365FA}" type="presOf" srcId="{9C785A2F-D9DC-46A7-B917-E73747796A5F}" destId="{D2A848DD-6FF2-49B2-8F17-551B057B9A04}" srcOrd="0" destOrd="0" presId="urn:microsoft.com/office/officeart/2005/8/layout/bProcess4"/>
    <dgm:cxn modelId="{95D1D38E-BADF-4C51-9BD9-D63ABEC0E629}" type="presOf" srcId="{24A3DED1-6527-4ECC-AF9F-7B90C5B2AA13}" destId="{8271BC1C-6C49-4C3D-A604-10194CBFBF13}" srcOrd="0" destOrd="0" presId="urn:microsoft.com/office/officeart/2005/8/layout/bProcess4"/>
    <dgm:cxn modelId="{9A1CD3A2-BA80-4C5A-9AD3-5FC0B1A78BCD}" type="presOf" srcId="{BE0F3CFC-E0DF-4AE0-BB14-11BADA9EB789}" destId="{EB0F2812-F250-494E-869F-98678C09C5FA}" srcOrd="0" destOrd="0" presId="urn:microsoft.com/office/officeart/2005/8/layout/bProcess4"/>
    <dgm:cxn modelId="{01C275A8-9142-457D-9C36-9A5787415563}" srcId="{3D128655-205D-4BE5-94BF-1AC16B1DB186}" destId="{24A3DED1-6527-4ECC-AF9F-7B90C5B2AA13}" srcOrd="4" destOrd="0" parTransId="{79ED837B-8B15-401B-8781-EF870ECC09D5}" sibTransId="{4A720066-1662-4B63-A0B8-80C4A281F3A9}"/>
    <dgm:cxn modelId="{BD03BAA8-D25E-4B68-A761-A9EF6A9A3960}" type="presOf" srcId="{6249AFCD-683B-48CE-94A8-24D6F44273CB}" destId="{D5B64FC9-3600-4340-AE1A-7CEBE3415270}" srcOrd="0" destOrd="0" presId="urn:microsoft.com/office/officeart/2005/8/layout/bProcess4"/>
    <dgm:cxn modelId="{A732E5B3-747A-40ED-BF91-109E5B366E25}" type="presOf" srcId="{E9CA98AC-578D-409B-B3B2-068E4B81EF71}" destId="{A3FFE08C-76CF-41E8-A0AF-21BAEC7E98F2}" srcOrd="0" destOrd="0" presId="urn:microsoft.com/office/officeart/2005/8/layout/bProcess4"/>
    <dgm:cxn modelId="{5DA009B4-9C9B-46D1-9D43-F81B3773BB10}" type="presOf" srcId="{4A720066-1662-4B63-A0B8-80C4A281F3A9}" destId="{AD6C3BAB-A825-4732-83AE-7C01C735B1D4}" srcOrd="0" destOrd="0" presId="urn:microsoft.com/office/officeart/2005/8/layout/bProcess4"/>
    <dgm:cxn modelId="{DDE727BC-AEF0-4339-9BB4-B64541F084D8}" type="presOf" srcId="{026DDA5C-2416-44A8-9573-F905BFE91736}" destId="{636B7565-73D4-4E44-BBE0-4F014AC1C8E2}" srcOrd="0" destOrd="0" presId="urn:microsoft.com/office/officeart/2005/8/layout/bProcess4"/>
    <dgm:cxn modelId="{A95484BE-CBF2-4C59-AEB1-948CB949860A}" type="presOf" srcId="{846A43D1-8DEB-44A2-8833-48113F927756}" destId="{B1AE67AE-1D5E-4370-8119-82C140B84D29}" srcOrd="0" destOrd="0" presId="urn:microsoft.com/office/officeart/2005/8/layout/bProcess4"/>
    <dgm:cxn modelId="{2C99C9C4-DCB2-4F94-8E76-67D1ECF7FE6E}" type="presOf" srcId="{6B2BCAFA-3C84-4085-BD6E-6235478079E5}" destId="{522133F1-E33A-468B-AD5B-F12E17C37BBE}" srcOrd="0" destOrd="0" presId="urn:microsoft.com/office/officeart/2005/8/layout/bProcess4"/>
    <dgm:cxn modelId="{B07DC9CF-7E1D-4EC6-B567-90555BF5C25B}" srcId="{3D128655-205D-4BE5-94BF-1AC16B1DB186}" destId="{846A43D1-8DEB-44A2-8833-48113F927756}" srcOrd="8" destOrd="0" parTransId="{66F04530-C3D7-4DAC-B592-4C34D9D40B91}" sibTransId="{90D9FDB2-FC7B-4A2C-9078-D75EDB729375}"/>
    <dgm:cxn modelId="{DBBEAED2-F4FA-416A-B92D-03B54F050483}" type="presOf" srcId="{66BE0775-D940-4AC0-9EAD-1692B0C5B788}" destId="{B86BF7FE-BCAA-49F9-976B-11A53D3FBFF7}" srcOrd="0" destOrd="0" presId="urn:microsoft.com/office/officeart/2005/8/layout/bProcess4"/>
    <dgm:cxn modelId="{1FFC11D6-8AEB-4355-8D17-B93B1E2FBF4D}" type="presOf" srcId="{ED4FABAF-2F41-4D81-B8E0-3FCE802582A0}" destId="{3560CA43-CE25-42F8-B198-FAFCD6D75BF3}" srcOrd="0" destOrd="0" presId="urn:microsoft.com/office/officeart/2005/8/layout/bProcess4"/>
    <dgm:cxn modelId="{7C1EE1D8-5527-4A67-8F9D-9DB2C4077014}" type="presOf" srcId="{0753E8CB-6AC7-43EC-BCAD-0216971FA9B7}" destId="{AF111F21-B16B-4B7C-9CBB-9B8C2E641AB1}" srcOrd="0" destOrd="0" presId="urn:microsoft.com/office/officeart/2005/8/layout/bProcess4"/>
    <dgm:cxn modelId="{DB4307EC-E808-4607-BB04-37A5EA230EE4}" srcId="{3D128655-205D-4BE5-94BF-1AC16B1DB186}" destId="{9C785A2F-D9DC-46A7-B917-E73747796A5F}" srcOrd="7" destOrd="0" parTransId="{C473DB8B-E77E-4BED-B6A9-1B26DDB8E794}" sibTransId="{022E928D-CEA9-4E2D-B59E-543580A6B03F}"/>
    <dgm:cxn modelId="{359BF3EF-539E-4F83-ABED-65AD5DF307B3}" srcId="{3D128655-205D-4BE5-94BF-1AC16B1DB186}" destId="{026DDA5C-2416-44A8-9573-F905BFE91736}" srcOrd="5" destOrd="0" parTransId="{7595EAA8-D9B1-4169-9F7E-1C69D823456A}" sibTransId="{0E797531-AB9E-4D7D-A11A-7FB0E86328E1}"/>
    <dgm:cxn modelId="{4F1F2B97-C3D3-4373-A419-FC7CC7CD368B}" type="presParOf" srcId="{30899716-C52A-48E9-AF0C-04C1E3213789}" destId="{DA8DE4B4-3DB4-445C-B6D2-8EBAF3D594D9}" srcOrd="0" destOrd="0" presId="urn:microsoft.com/office/officeart/2005/8/layout/bProcess4"/>
    <dgm:cxn modelId="{D9C58F10-3EAD-4795-9D01-331C410A555C}" type="presParOf" srcId="{DA8DE4B4-3DB4-445C-B6D2-8EBAF3D594D9}" destId="{2B552C6A-789D-41B1-96E8-0750331B86E3}" srcOrd="0" destOrd="0" presId="urn:microsoft.com/office/officeart/2005/8/layout/bProcess4"/>
    <dgm:cxn modelId="{7D1A95AB-0F4F-4F93-9D32-5EA4BB188622}" type="presParOf" srcId="{DA8DE4B4-3DB4-445C-B6D2-8EBAF3D594D9}" destId="{C12118B7-453C-4859-BA98-A4F9C87CD3D5}" srcOrd="1" destOrd="0" presId="urn:microsoft.com/office/officeart/2005/8/layout/bProcess4"/>
    <dgm:cxn modelId="{07E2D5E1-7BBA-4206-85D0-BD8B34FB246E}" type="presParOf" srcId="{30899716-C52A-48E9-AF0C-04C1E3213789}" destId="{3560CA43-CE25-42F8-B198-FAFCD6D75BF3}" srcOrd="1" destOrd="0" presId="urn:microsoft.com/office/officeart/2005/8/layout/bProcess4"/>
    <dgm:cxn modelId="{F83742D2-82D9-4FB9-A902-40EC57F03667}" type="presParOf" srcId="{30899716-C52A-48E9-AF0C-04C1E3213789}" destId="{E8B2891E-3CDB-4F9E-96D3-75E540D3EA33}" srcOrd="2" destOrd="0" presId="urn:microsoft.com/office/officeart/2005/8/layout/bProcess4"/>
    <dgm:cxn modelId="{DBDABA4B-9F4D-442A-9B0B-7C5AA710CBB3}" type="presParOf" srcId="{E8B2891E-3CDB-4F9E-96D3-75E540D3EA33}" destId="{405A106E-C5B0-4326-86C2-CB009AF34BA0}" srcOrd="0" destOrd="0" presId="urn:microsoft.com/office/officeart/2005/8/layout/bProcess4"/>
    <dgm:cxn modelId="{C6751C7C-4FB7-405C-A69D-D96E6A80AFB0}" type="presParOf" srcId="{E8B2891E-3CDB-4F9E-96D3-75E540D3EA33}" destId="{522133F1-E33A-468B-AD5B-F12E17C37BBE}" srcOrd="1" destOrd="0" presId="urn:microsoft.com/office/officeart/2005/8/layout/bProcess4"/>
    <dgm:cxn modelId="{B18FB6D6-F64E-4E5D-A6C2-9B5E8EA57F91}" type="presParOf" srcId="{30899716-C52A-48E9-AF0C-04C1E3213789}" destId="{AF111F21-B16B-4B7C-9CBB-9B8C2E641AB1}" srcOrd="3" destOrd="0" presId="urn:microsoft.com/office/officeart/2005/8/layout/bProcess4"/>
    <dgm:cxn modelId="{C2E78B0D-306F-4CC3-AF18-CE4116B5E2F4}" type="presParOf" srcId="{30899716-C52A-48E9-AF0C-04C1E3213789}" destId="{FA9F80F5-4296-4895-85B1-0CE948B1A41B}" srcOrd="4" destOrd="0" presId="urn:microsoft.com/office/officeart/2005/8/layout/bProcess4"/>
    <dgm:cxn modelId="{14CB1A0E-DF62-4488-A6D5-B6D9FAED99ED}" type="presParOf" srcId="{FA9F80F5-4296-4895-85B1-0CE948B1A41B}" destId="{1C4DB3C2-8E26-450F-9806-F889EC5604A8}" srcOrd="0" destOrd="0" presId="urn:microsoft.com/office/officeart/2005/8/layout/bProcess4"/>
    <dgm:cxn modelId="{DA92D18C-7BBC-47D9-8436-B5B3CEEC2CE6}" type="presParOf" srcId="{FA9F80F5-4296-4895-85B1-0CE948B1A41B}" destId="{B86BF7FE-BCAA-49F9-976B-11A53D3FBFF7}" srcOrd="1" destOrd="0" presId="urn:microsoft.com/office/officeart/2005/8/layout/bProcess4"/>
    <dgm:cxn modelId="{339D3959-21F4-4952-ACD6-BAA809D8B656}" type="presParOf" srcId="{30899716-C52A-48E9-AF0C-04C1E3213789}" destId="{A3FFE08C-76CF-41E8-A0AF-21BAEC7E98F2}" srcOrd="5" destOrd="0" presId="urn:microsoft.com/office/officeart/2005/8/layout/bProcess4"/>
    <dgm:cxn modelId="{FE9D08CC-9D92-4B14-B9A0-16F15164097F}" type="presParOf" srcId="{30899716-C52A-48E9-AF0C-04C1E3213789}" destId="{184FE889-0BE3-4F49-A82C-D0A3D27F9DA3}" srcOrd="6" destOrd="0" presId="urn:microsoft.com/office/officeart/2005/8/layout/bProcess4"/>
    <dgm:cxn modelId="{054B2CD9-F94E-4B91-9709-3ED6851A7E6B}" type="presParOf" srcId="{184FE889-0BE3-4F49-A82C-D0A3D27F9DA3}" destId="{0138FEC7-0ACC-46CF-A55A-10B949813834}" srcOrd="0" destOrd="0" presId="urn:microsoft.com/office/officeart/2005/8/layout/bProcess4"/>
    <dgm:cxn modelId="{ABD03C14-1454-4FB8-B0E7-8119CD934D73}" type="presParOf" srcId="{184FE889-0BE3-4F49-A82C-D0A3D27F9DA3}" destId="{987047F6-0877-4E80-84BF-52109BBC88F2}" srcOrd="1" destOrd="0" presId="urn:microsoft.com/office/officeart/2005/8/layout/bProcess4"/>
    <dgm:cxn modelId="{0041757F-FE68-41E8-9EBF-D4B0F54E5C25}" type="presParOf" srcId="{30899716-C52A-48E9-AF0C-04C1E3213789}" destId="{05F4EDAA-8BB7-4484-B893-34FE6172F493}" srcOrd="7" destOrd="0" presId="urn:microsoft.com/office/officeart/2005/8/layout/bProcess4"/>
    <dgm:cxn modelId="{E2C7B189-F2A5-4A71-9E3C-1358B8A0172C}" type="presParOf" srcId="{30899716-C52A-48E9-AF0C-04C1E3213789}" destId="{58C8565B-D54C-4087-9106-EA6360B8A6BA}" srcOrd="8" destOrd="0" presId="urn:microsoft.com/office/officeart/2005/8/layout/bProcess4"/>
    <dgm:cxn modelId="{5F697818-9587-4B41-93F0-073237556C83}" type="presParOf" srcId="{58C8565B-D54C-4087-9106-EA6360B8A6BA}" destId="{23E2203D-79D4-48C1-90B2-FAE23CDE1831}" srcOrd="0" destOrd="0" presId="urn:microsoft.com/office/officeart/2005/8/layout/bProcess4"/>
    <dgm:cxn modelId="{A94A1F2C-219B-4703-B0FA-D8264C932218}" type="presParOf" srcId="{58C8565B-D54C-4087-9106-EA6360B8A6BA}" destId="{8271BC1C-6C49-4C3D-A604-10194CBFBF13}" srcOrd="1" destOrd="0" presId="urn:microsoft.com/office/officeart/2005/8/layout/bProcess4"/>
    <dgm:cxn modelId="{3E80F6CF-9529-4EE4-B97E-24DDBE9B0444}" type="presParOf" srcId="{30899716-C52A-48E9-AF0C-04C1E3213789}" destId="{AD6C3BAB-A825-4732-83AE-7C01C735B1D4}" srcOrd="9" destOrd="0" presId="urn:microsoft.com/office/officeart/2005/8/layout/bProcess4"/>
    <dgm:cxn modelId="{69D751A9-FF81-4B98-93D5-64A215A65A29}" type="presParOf" srcId="{30899716-C52A-48E9-AF0C-04C1E3213789}" destId="{CF886BE2-071A-4C05-8B8F-0AE691A2AE34}" srcOrd="10" destOrd="0" presId="urn:microsoft.com/office/officeart/2005/8/layout/bProcess4"/>
    <dgm:cxn modelId="{3A1F6F5A-D5B5-4B3D-BA3C-70E169FA6755}" type="presParOf" srcId="{CF886BE2-071A-4C05-8B8F-0AE691A2AE34}" destId="{CB12F09A-3D26-44FD-ACE9-5AAB870A8AF9}" srcOrd="0" destOrd="0" presId="urn:microsoft.com/office/officeart/2005/8/layout/bProcess4"/>
    <dgm:cxn modelId="{1F08C74B-4948-4373-8D70-CB3FD7C9E3CE}" type="presParOf" srcId="{CF886BE2-071A-4C05-8B8F-0AE691A2AE34}" destId="{636B7565-73D4-4E44-BBE0-4F014AC1C8E2}" srcOrd="1" destOrd="0" presId="urn:microsoft.com/office/officeart/2005/8/layout/bProcess4"/>
    <dgm:cxn modelId="{E64E7F8D-5460-4686-B0BA-0EF199A28273}" type="presParOf" srcId="{30899716-C52A-48E9-AF0C-04C1E3213789}" destId="{8211E502-A84F-4FCB-9094-A9AD905ABF79}" srcOrd="11" destOrd="0" presId="urn:microsoft.com/office/officeart/2005/8/layout/bProcess4"/>
    <dgm:cxn modelId="{FB48A814-D00B-4AAE-B513-67B8F302CD0B}" type="presParOf" srcId="{30899716-C52A-48E9-AF0C-04C1E3213789}" destId="{872E15D5-72EF-48D3-9114-C335F7E6C197}" srcOrd="12" destOrd="0" presId="urn:microsoft.com/office/officeart/2005/8/layout/bProcess4"/>
    <dgm:cxn modelId="{462DF146-6E47-418B-A2BC-B649EB78AB2A}" type="presParOf" srcId="{872E15D5-72EF-48D3-9114-C335F7E6C197}" destId="{78C9244C-F3EB-4468-AA27-34F592485F7C}" srcOrd="0" destOrd="0" presId="urn:microsoft.com/office/officeart/2005/8/layout/bProcess4"/>
    <dgm:cxn modelId="{F5543ABA-DCB0-4C52-8602-6F7BF692533F}" type="presParOf" srcId="{872E15D5-72EF-48D3-9114-C335F7E6C197}" destId="{D5B64FC9-3600-4340-AE1A-7CEBE3415270}" srcOrd="1" destOrd="0" presId="urn:microsoft.com/office/officeart/2005/8/layout/bProcess4"/>
    <dgm:cxn modelId="{3C65CF6E-8CE7-4DE7-9BCC-56398629C26C}" type="presParOf" srcId="{30899716-C52A-48E9-AF0C-04C1E3213789}" destId="{EB0F2812-F250-494E-869F-98678C09C5FA}" srcOrd="13" destOrd="0" presId="urn:microsoft.com/office/officeart/2005/8/layout/bProcess4"/>
    <dgm:cxn modelId="{9FD9A911-FF0D-45E1-A571-A0CFE5263C0A}" type="presParOf" srcId="{30899716-C52A-48E9-AF0C-04C1E3213789}" destId="{8128E8E2-C687-4C4B-AEA2-C5F3C5C98ED0}" srcOrd="14" destOrd="0" presId="urn:microsoft.com/office/officeart/2005/8/layout/bProcess4"/>
    <dgm:cxn modelId="{3434D74D-1F57-41A8-B4A9-FF11C4FA8991}" type="presParOf" srcId="{8128E8E2-C687-4C4B-AEA2-C5F3C5C98ED0}" destId="{8F445069-8F8C-41A2-81C2-C0A22A6BF6D0}" srcOrd="0" destOrd="0" presId="urn:microsoft.com/office/officeart/2005/8/layout/bProcess4"/>
    <dgm:cxn modelId="{9BAEC16C-C25B-46A6-8243-235B29ACF466}" type="presParOf" srcId="{8128E8E2-C687-4C4B-AEA2-C5F3C5C98ED0}" destId="{D2A848DD-6FF2-49B2-8F17-551B057B9A04}" srcOrd="1" destOrd="0" presId="urn:microsoft.com/office/officeart/2005/8/layout/bProcess4"/>
    <dgm:cxn modelId="{FE9C6864-4270-4867-BA3C-3F6A9CE91A98}" type="presParOf" srcId="{30899716-C52A-48E9-AF0C-04C1E3213789}" destId="{62B1FAE6-D5C3-41D6-8C10-7CE3BEF6E8F4}" srcOrd="15" destOrd="0" presId="urn:microsoft.com/office/officeart/2005/8/layout/bProcess4"/>
    <dgm:cxn modelId="{1F52F47A-9494-4B9C-B037-66D7A8B3594A}" type="presParOf" srcId="{30899716-C52A-48E9-AF0C-04C1E3213789}" destId="{97E91D45-156A-4CBC-921A-7819035705CC}" srcOrd="16" destOrd="0" presId="urn:microsoft.com/office/officeart/2005/8/layout/bProcess4"/>
    <dgm:cxn modelId="{4F9684DA-8AE6-4E97-8D50-EB6D6F8548C8}" type="presParOf" srcId="{97E91D45-156A-4CBC-921A-7819035705CC}" destId="{D879DE5A-9B99-4551-8A6A-EB1EA7CAA12D}" srcOrd="0" destOrd="0" presId="urn:microsoft.com/office/officeart/2005/8/layout/bProcess4"/>
    <dgm:cxn modelId="{D27E01A5-9624-40A1-856B-0CB3E6BD8A71}" type="presParOf" srcId="{97E91D45-156A-4CBC-921A-7819035705CC}" destId="{B1AE67AE-1D5E-4370-8119-82C140B84D29}"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FBEFA-34F3-4C07-87A6-9E09856BDE2A}">
      <dsp:nvSpPr>
        <dsp:cNvPr id="0" name=""/>
        <dsp:cNvSpPr/>
      </dsp:nvSpPr>
      <dsp:spPr>
        <a:xfrm>
          <a:off x="4265" y="262565"/>
          <a:ext cx="1646307" cy="658522"/>
        </a:xfrm>
        <a:prstGeom prst="rect">
          <a:avLst/>
        </a:prstGeom>
        <a:solidFill>
          <a:srgbClr val="002060"/>
        </a:solidFill>
        <a:ln w="10795"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Public Health Emergency</a:t>
          </a:r>
        </a:p>
      </dsp:txBody>
      <dsp:txXfrm>
        <a:off x="4265" y="262565"/>
        <a:ext cx="1646307" cy="658522"/>
      </dsp:txXfrm>
    </dsp:sp>
    <dsp:sp modelId="{16A7FBDB-BE11-452B-900D-0EC816DA21F2}">
      <dsp:nvSpPr>
        <dsp:cNvPr id="0" name=""/>
        <dsp:cNvSpPr/>
      </dsp:nvSpPr>
      <dsp:spPr>
        <a:xfrm>
          <a:off x="4265" y="921087"/>
          <a:ext cx="1646307" cy="2810880"/>
        </a:xfrm>
        <a:prstGeom prst="rect">
          <a:avLst/>
        </a:prstGeom>
        <a:solidFill>
          <a:schemeClr val="accent6">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rgbClr val="002060"/>
              </a:solidFill>
              <a:latin typeface="Arial" panose="020B0604020202020204" pitchFamily="34" charset="0"/>
              <a:cs typeface="Arial" panose="020B0604020202020204" pitchFamily="34" charset="0"/>
            </a:rPr>
            <a:t>Respond to public health emergency with respect to COVID-19 or its negative economic impacts</a:t>
          </a:r>
        </a:p>
      </dsp:txBody>
      <dsp:txXfrm>
        <a:off x="4265" y="921087"/>
        <a:ext cx="1646307" cy="2810880"/>
      </dsp:txXfrm>
    </dsp:sp>
    <dsp:sp modelId="{CEAF5697-BDE3-4A7A-AA6F-B286468A3E3E}">
      <dsp:nvSpPr>
        <dsp:cNvPr id="0" name=""/>
        <dsp:cNvSpPr/>
      </dsp:nvSpPr>
      <dsp:spPr>
        <a:xfrm>
          <a:off x="1881055" y="262565"/>
          <a:ext cx="1646307" cy="658522"/>
        </a:xfrm>
        <a:prstGeom prst="rect">
          <a:avLst/>
        </a:prstGeom>
        <a:solidFill>
          <a:srgbClr val="002060"/>
        </a:solidFill>
        <a:ln w="10795"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Premium Pay</a:t>
          </a:r>
        </a:p>
      </dsp:txBody>
      <dsp:txXfrm>
        <a:off x="1881055" y="262565"/>
        <a:ext cx="1646307" cy="658522"/>
      </dsp:txXfrm>
    </dsp:sp>
    <dsp:sp modelId="{0C772974-8646-4A2F-8824-0B4292D765E6}">
      <dsp:nvSpPr>
        <dsp:cNvPr id="0" name=""/>
        <dsp:cNvSpPr/>
      </dsp:nvSpPr>
      <dsp:spPr>
        <a:xfrm>
          <a:off x="1881055" y="921087"/>
          <a:ext cx="1646307" cy="2810880"/>
        </a:xfrm>
        <a:prstGeom prst="rect">
          <a:avLst/>
        </a:prstGeom>
        <a:solidFill>
          <a:schemeClr val="accent6">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rgbClr val="002060"/>
              </a:solidFill>
              <a:latin typeface="Arial" panose="020B0604020202020204" pitchFamily="34" charset="0"/>
              <a:cs typeface="Arial" panose="020B0604020202020204" pitchFamily="34" charset="0"/>
            </a:rPr>
            <a:t>Provide premium pay to employees providing essential work during the COVID-19 public health emergency</a:t>
          </a:r>
        </a:p>
      </dsp:txBody>
      <dsp:txXfrm>
        <a:off x="1881055" y="921087"/>
        <a:ext cx="1646307" cy="2810880"/>
      </dsp:txXfrm>
    </dsp:sp>
    <dsp:sp modelId="{37E6DADD-AA8B-4C94-94EA-D8955657AF72}">
      <dsp:nvSpPr>
        <dsp:cNvPr id="0" name=""/>
        <dsp:cNvSpPr/>
      </dsp:nvSpPr>
      <dsp:spPr>
        <a:xfrm>
          <a:off x="3757845" y="262565"/>
          <a:ext cx="1646307" cy="658522"/>
        </a:xfrm>
        <a:prstGeom prst="rect">
          <a:avLst/>
        </a:prstGeom>
        <a:solidFill>
          <a:srgbClr val="002060"/>
        </a:solidFill>
        <a:ln w="10795"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Reduction in Revenue</a:t>
          </a:r>
        </a:p>
      </dsp:txBody>
      <dsp:txXfrm>
        <a:off x="3757845" y="262565"/>
        <a:ext cx="1646307" cy="658522"/>
      </dsp:txXfrm>
    </dsp:sp>
    <dsp:sp modelId="{31205258-54C3-4FDC-827C-DE0F7A2F2788}">
      <dsp:nvSpPr>
        <dsp:cNvPr id="0" name=""/>
        <dsp:cNvSpPr/>
      </dsp:nvSpPr>
      <dsp:spPr>
        <a:xfrm>
          <a:off x="3757845" y="921087"/>
          <a:ext cx="1646307" cy="2810880"/>
        </a:xfrm>
        <a:prstGeom prst="rect">
          <a:avLst/>
        </a:prstGeom>
        <a:solidFill>
          <a:schemeClr val="accent6">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rgbClr val="002060"/>
              </a:solidFill>
              <a:latin typeface="Arial" panose="020B0604020202020204" pitchFamily="34" charset="0"/>
              <a:cs typeface="Arial" panose="020B0604020202020204" pitchFamily="34" charset="0"/>
            </a:rPr>
            <a:t>Provide government services to the extent of reduction in revenue due to COVID-19</a:t>
          </a:r>
        </a:p>
        <a:p>
          <a:pPr marL="114300" lvl="1" indent="-114300" algn="l" defTabSz="622300">
            <a:lnSpc>
              <a:spcPct val="90000"/>
            </a:lnSpc>
            <a:spcBef>
              <a:spcPct val="0"/>
            </a:spcBef>
            <a:spcAft>
              <a:spcPct val="15000"/>
            </a:spcAft>
            <a:buChar char="•"/>
          </a:pPr>
          <a:r>
            <a:rPr lang="en-US" sz="1400" kern="1200">
              <a:solidFill>
                <a:srgbClr val="002060"/>
              </a:solidFill>
              <a:latin typeface="Arial" panose="020B0604020202020204" pitchFamily="34" charset="0"/>
              <a:cs typeface="Arial" panose="020B0604020202020204" pitchFamily="34" charset="0"/>
            </a:rPr>
            <a:t>Also called “revenue replacement” or “revenue loss”</a:t>
          </a:r>
        </a:p>
      </dsp:txBody>
      <dsp:txXfrm>
        <a:off x="3757845" y="921087"/>
        <a:ext cx="1646307" cy="2810880"/>
      </dsp:txXfrm>
    </dsp:sp>
    <dsp:sp modelId="{BD4EB111-4802-41D9-A83C-4BE78A4F9AB4}">
      <dsp:nvSpPr>
        <dsp:cNvPr id="0" name=""/>
        <dsp:cNvSpPr/>
      </dsp:nvSpPr>
      <dsp:spPr>
        <a:xfrm>
          <a:off x="5634635" y="262565"/>
          <a:ext cx="1646307" cy="658522"/>
        </a:xfrm>
        <a:prstGeom prst="rect">
          <a:avLst/>
        </a:prstGeom>
        <a:solidFill>
          <a:srgbClr val="002060"/>
        </a:solidFill>
        <a:ln w="10795"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Infrastructure</a:t>
          </a:r>
        </a:p>
      </dsp:txBody>
      <dsp:txXfrm>
        <a:off x="5634635" y="262565"/>
        <a:ext cx="1646307" cy="658522"/>
      </dsp:txXfrm>
    </dsp:sp>
    <dsp:sp modelId="{7B336CB5-24B8-4BC4-9965-28FDB480C6CA}">
      <dsp:nvSpPr>
        <dsp:cNvPr id="0" name=""/>
        <dsp:cNvSpPr/>
      </dsp:nvSpPr>
      <dsp:spPr>
        <a:xfrm>
          <a:off x="5634635" y="921087"/>
          <a:ext cx="1646307" cy="2810880"/>
        </a:xfrm>
        <a:prstGeom prst="rect">
          <a:avLst/>
        </a:prstGeom>
        <a:solidFill>
          <a:schemeClr val="accent6">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rgbClr val="002060"/>
              </a:solidFill>
              <a:latin typeface="Arial" panose="020B0604020202020204" pitchFamily="34" charset="0"/>
              <a:cs typeface="Arial" panose="020B0604020202020204" pitchFamily="34" charset="0"/>
            </a:rPr>
            <a:t>Invest in water, sewer, or broadband infrastructure</a:t>
          </a:r>
        </a:p>
      </dsp:txBody>
      <dsp:txXfrm>
        <a:off x="5634635" y="921087"/>
        <a:ext cx="1646307" cy="2810880"/>
      </dsp:txXfrm>
    </dsp:sp>
    <dsp:sp modelId="{22DCEA33-4BE6-4B63-ABF6-3353FB1623F4}">
      <dsp:nvSpPr>
        <dsp:cNvPr id="0" name=""/>
        <dsp:cNvSpPr/>
      </dsp:nvSpPr>
      <dsp:spPr>
        <a:xfrm>
          <a:off x="7511426" y="262565"/>
          <a:ext cx="1646307" cy="658522"/>
        </a:xfrm>
        <a:prstGeom prst="rect">
          <a:avLst/>
        </a:prstGeom>
        <a:solidFill>
          <a:srgbClr val="002060"/>
        </a:solidFill>
        <a:ln w="10795"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600" b="1" kern="1200">
              <a:solidFill>
                <a:srgbClr val="FFFFFF"/>
              </a:solidFill>
              <a:latin typeface="Arial" panose="020B0604020202020204" pitchFamily="34" charset="0"/>
              <a:ea typeface="+mn-ea"/>
              <a:cs typeface="Arial" panose="020B0604020202020204" pitchFamily="34" charset="0"/>
            </a:rPr>
            <a:t>Natural Disasters</a:t>
          </a:r>
        </a:p>
      </dsp:txBody>
      <dsp:txXfrm>
        <a:off x="7511426" y="262565"/>
        <a:ext cx="1646307" cy="658522"/>
      </dsp:txXfrm>
    </dsp:sp>
    <dsp:sp modelId="{3D694052-B912-4859-9EA9-0B81FD86ECF4}">
      <dsp:nvSpPr>
        <dsp:cNvPr id="0" name=""/>
        <dsp:cNvSpPr/>
      </dsp:nvSpPr>
      <dsp:spPr>
        <a:xfrm>
          <a:off x="7511426" y="921087"/>
          <a:ext cx="1646307" cy="2810880"/>
        </a:xfrm>
        <a:prstGeom prst="rect">
          <a:avLst/>
        </a:prstGeom>
        <a:solidFill>
          <a:schemeClr val="accent6">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rgbClr val="002060"/>
              </a:solidFill>
              <a:latin typeface="Arial" panose="020B0604020202020204" pitchFamily="34" charset="0"/>
              <a:cs typeface="Arial" panose="020B0604020202020204" pitchFamily="34" charset="0"/>
            </a:rPr>
            <a:t>Provide emergency relief for the negative economic impacts of natural disasters, including temporary emergency housing, food assistance, financial assistance, and other needs</a:t>
          </a:r>
        </a:p>
      </dsp:txBody>
      <dsp:txXfrm>
        <a:off x="7511426" y="921087"/>
        <a:ext cx="1646307" cy="2810880"/>
      </dsp:txXfrm>
    </dsp:sp>
    <dsp:sp modelId="{D309D7ED-BFB5-43DB-BFAB-441826C5F6E2}">
      <dsp:nvSpPr>
        <dsp:cNvPr id="0" name=""/>
        <dsp:cNvSpPr/>
      </dsp:nvSpPr>
      <dsp:spPr>
        <a:xfrm>
          <a:off x="9388216" y="262565"/>
          <a:ext cx="1698429" cy="658522"/>
        </a:xfrm>
        <a:prstGeom prst="rect">
          <a:avLst/>
        </a:prstGeom>
        <a:solidFill>
          <a:srgbClr val="002060"/>
        </a:solidFill>
        <a:ln w="10795"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600" b="1" kern="1200">
              <a:solidFill>
                <a:srgbClr val="FFFFFF"/>
              </a:solidFill>
              <a:latin typeface="Arial" panose="020B0604020202020204" pitchFamily="34" charset="0"/>
              <a:ea typeface="+mn-ea"/>
              <a:cs typeface="Arial" panose="020B0604020202020204" pitchFamily="34" charset="0"/>
            </a:rPr>
            <a:t>Surface Transportation Projects</a:t>
          </a:r>
        </a:p>
      </dsp:txBody>
      <dsp:txXfrm>
        <a:off x="9388216" y="262565"/>
        <a:ext cx="1698429" cy="658522"/>
      </dsp:txXfrm>
    </dsp:sp>
    <dsp:sp modelId="{899976BA-8961-4264-9FE3-8951DE721242}">
      <dsp:nvSpPr>
        <dsp:cNvPr id="0" name=""/>
        <dsp:cNvSpPr/>
      </dsp:nvSpPr>
      <dsp:spPr>
        <a:xfrm>
          <a:off x="9414277" y="921087"/>
          <a:ext cx="1646307" cy="2810880"/>
        </a:xfrm>
        <a:prstGeom prst="rect">
          <a:avLst/>
        </a:prstGeom>
        <a:solidFill>
          <a:schemeClr val="accent6">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rgbClr val="002060"/>
              </a:solidFill>
              <a:latin typeface="Arial" panose="020B0604020202020204" pitchFamily="34" charset="0"/>
              <a:cs typeface="Arial" panose="020B0604020202020204" pitchFamily="34" charset="0"/>
            </a:rPr>
            <a:t>Includes projects eligible under Title I of the Housing and Community Development Act of 1974</a:t>
          </a:r>
        </a:p>
        <a:p>
          <a:pPr marL="114300" lvl="1" indent="-114300" algn="l" defTabSz="622300">
            <a:lnSpc>
              <a:spcPct val="90000"/>
            </a:lnSpc>
            <a:spcBef>
              <a:spcPct val="0"/>
            </a:spcBef>
            <a:spcAft>
              <a:spcPct val="15000"/>
            </a:spcAft>
            <a:buChar char="•"/>
          </a:pPr>
          <a:r>
            <a:rPr lang="en-US" sz="1400" kern="1200">
              <a:solidFill>
                <a:srgbClr val="002060"/>
              </a:solidFill>
              <a:latin typeface="Arial" panose="020B0604020202020204" pitchFamily="34" charset="0"/>
              <a:cs typeface="Arial" panose="020B0604020202020204" pitchFamily="34" charset="0"/>
            </a:rPr>
            <a:t>Total amount of funds capped at the greater of $10 M or 30% of recipient’s total award</a:t>
          </a:r>
        </a:p>
      </dsp:txBody>
      <dsp:txXfrm>
        <a:off x="9414277" y="921087"/>
        <a:ext cx="1646307" cy="28108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10F24-9499-4934-A047-2E735C5EA1E1}">
      <dsp:nvSpPr>
        <dsp:cNvPr id="0" name=""/>
        <dsp:cNvSpPr/>
      </dsp:nvSpPr>
      <dsp:spPr>
        <a:xfrm>
          <a:off x="123537" y="435245"/>
          <a:ext cx="2587945" cy="1570841"/>
        </a:xfrm>
        <a:prstGeom prst="roundRect">
          <a:avLst>
            <a:gd name="adj" fmla="val 10000"/>
          </a:avLst>
        </a:prstGeom>
        <a:solidFill>
          <a:schemeClr val="lt1">
            <a:hueOff val="0"/>
            <a:satOff val="0"/>
            <a:lumOff val="0"/>
            <a:alphaOff val="0"/>
          </a:schemeClr>
        </a:solidFill>
        <a:ln w="17145" cap="flat" cmpd="sng" algn="ctr">
          <a:solidFill>
            <a:srgbClr val="00206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The American Rescue Plan Act (ARPA) passed by U.S. Congress on March 11, 2021 </a:t>
          </a:r>
        </a:p>
      </dsp:txBody>
      <dsp:txXfrm>
        <a:off x="169545" y="481253"/>
        <a:ext cx="2495929" cy="1478825"/>
      </dsp:txXfrm>
    </dsp:sp>
    <dsp:sp modelId="{46820EAD-C0BC-4C26-9CC8-02C4B2F5F2C6}">
      <dsp:nvSpPr>
        <dsp:cNvPr id="0" name=""/>
        <dsp:cNvSpPr/>
      </dsp:nvSpPr>
      <dsp:spPr>
        <a:xfrm>
          <a:off x="2790486" y="900625"/>
          <a:ext cx="548640" cy="640080"/>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Arial" panose="020B0604020202020204" pitchFamily="34" charset="0"/>
            <a:cs typeface="Arial" panose="020B0604020202020204" pitchFamily="34" charset="0"/>
          </a:endParaRPr>
        </a:p>
      </dsp:txBody>
      <dsp:txXfrm>
        <a:off x="2790486" y="1028641"/>
        <a:ext cx="384048" cy="384048"/>
      </dsp:txXfrm>
    </dsp:sp>
    <dsp:sp modelId="{C20292D5-9940-44D4-83D6-CF06FCB8A518}">
      <dsp:nvSpPr>
        <dsp:cNvPr id="0" name=""/>
        <dsp:cNvSpPr/>
      </dsp:nvSpPr>
      <dsp:spPr>
        <a:xfrm>
          <a:off x="3439984" y="435245"/>
          <a:ext cx="2587945" cy="1570841"/>
        </a:xfrm>
        <a:prstGeom prst="roundRect">
          <a:avLst>
            <a:gd name="adj" fmla="val 10000"/>
          </a:avLst>
        </a:prstGeom>
        <a:solidFill>
          <a:schemeClr val="lt1">
            <a:hueOff val="0"/>
            <a:satOff val="0"/>
            <a:lumOff val="0"/>
            <a:alphaOff val="0"/>
          </a:schemeClr>
        </a:solidFill>
        <a:ln w="17145" cap="flat" cmpd="sng" algn="ctr">
          <a:solidFill>
            <a:srgbClr val="00206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Massachusetts received ARPA CSFRF funds in May 2021</a:t>
          </a:r>
        </a:p>
      </dsp:txBody>
      <dsp:txXfrm>
        <a:off x="3485992" y="481253"/>
        <a:ext cx="2495929" cy="1478825"/>
      </dsp:txXfrm>
    </dsp:sp>
    <dsp:sp modelId="{0FA5D096-7A87-49D1-B450-3AE4A85CFCF9}">
      <dsp:nvSpPr>
        <dsp:cNvPr id="0" name=""/>
        <dsp:cNvSpPr/>
      </dsp:nvSpPr>
      <dsp:spPr>
        <a:xfrm>
          <a:off x="6106933" y="900625"/>
          <a:ext cx="548640" cy="640080"/>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Arial" panose="020B0604020202020204" pitchFamily="34" charset="0"/>
            <a:cs typeface="Arial" panose="020B0604020202020204" pitchFamily="34" charset="0"/>
          </a:endParaRPr>
        </a:p>
      </dsp:txBody>
      <dsp:txXfrm>
        <a:off x="6106933" y="1028641"/>
        <a:ext cx="384048" cy="384048"/>
      </dsp:txXfrm>
    </dsp:sp>
    <dsp:sp modelId="{AA8171D3-C866-486F-A832-600A6FF510AD}">
      <dsp:nvSpPr>
        <dsp:cNvPr id="0" name=""/>
        <dsp:cNvSpPr/>
      </dsp:nvSpPr>
      <dsp:spPr>
        <a:xfrm>
          <a:off x="6756431" y="435245"/>
          <a:ext cx="2587945" cy="1570841"/>
        </a:xfrm>
        <a:prstGeom prst="roundRect">
          <a:avLst>
            <a:gd name="adj" fmla="val 10000"/>
          </a:avLst>
        </a:prstGeom>
        <a:solidFill>
          <a:schemeClr val="lt1">
            <a:hueOff val="0"/>
            <a:satOff val="0"/>
            <a:lumOff val="0"/>
            <a:alphaOff val="0"/>
          </a:schemeClr>
        </a:solidFill>
        <a:ln w="17145" cap="flat" cmpd="sng" algn="ctr">
          <a:solidFill>
            <a:srgbClr val="00206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ARPA CSFRF funds must be obligated by December 31, 2024</a:t>
          </a:r>
        </a:p>
      </dsp:txBody>
      <dsp:txXfrm>
        <a:off x="6802439" y="481253"/>
        <a:ext cx="2495929" cy="1478825"/>
      </dsp:txXfrm>
    </dsp:sp>
    <dsp:sp modelId="{668E1401-14EE-4D5B-83C0-188E6DCA5EED}">
      <dsp:nvSpPr>
        <dsp:cNvPr id="0" name=""/>
        <dsp:cNvSpPr/>
      </dsp:nvSpPr>
      <dsp:spPr>
        <a:xfrm rot="5400000">
          <a:off x="7776084" y="2039369"/>
          <a:ext cx="548640" cy="640080"/>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Arial" panose="020B0604020202020204" pitchFamily="34" charset="0"/>
            <a:cs typeface="Arial" panose="020B0604020202020204" pitchFamily="34" charset="0"/>
          </a:endParaRPr>
        </a:p>
      </dsp:txBody>
      <dsp:txXfrm rot="-5400000">
        <a:off x="7858380" y="2085089"/>
        <a:ext cx="384048" cy="384048"/>
      </dsp:txXfrm>
    </dsp:sp>
    <dsp:sp modelId="{9C3BC21F-D75A-49C4-B7E8-98FB8348193A}">
      <dsp:nvSpPr>
        <dsp:cNvPr id="0" name=""/>
        <dsp:cNvSpPr/>
      </dsp:nvSpPr>
      <dsp:spPr>
        <a:xfrm>
          <a:off x="6756431" y="2734588"/>
          <a:ext cx="2587945" cy="1570841"/>
        </a:xfrm>
        <a:prstGeom prst="roundRect">
          <a:avLst>
            <a:gd name="adj" fmla="val 10000"/>
          </a:avLst>
        </a:prstGeom>
        <a:solidFill>
          <a:schemeClr val="lt1">
            <a:hueOff val="0"/>
            <a:satOff val="0"/>
            <a:lumOff val="0"/>
            <a:alphaOff val="0"/>
          </a:schemeClr>
        </a:solidFill>
        <a:ln w="17145" cap="flat" cmpd="sng" algn="ctr">
          <a:solidFill>
            <a:srgbClr val="00206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ARPA CSFRF funds must be spent by December 31, 2026</a:t>
          </a:r>
        </a:p>
      </dsp:txBody>
      <dsp:txXfrm>
        <a:off x="6802439" y="2780596"/>
        <a:ext cx="2495929" cy="1478825"/>
      </dsp:txXfrm>
    </dsp:sp>
    <dsp:sp modelId="{62E3986B-963C-48B7-BFCB-71F029227252}">
      <dsp:nvSpPr>
        <dsp:cNvPr id="0" name=""/>
        <dsp:cNvSpPr/>
      </dsp:nvSpPr>
      <dsp:spPr>
        <a:xfrm rot="10800000">
          <a:off x="6128788" y="3199968"/>
          <a:ext cx="548640" cy="640080"/>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Arial" panose="020B0604020202020204" pitchFamily="34" charset="0"/>
            <a:cs typeface="Arial" panose="020B0604020202020204" pitchFamily="34" charset="0"/>
          </a:endParaRPr>
        </a:p>
      </dsp:txBody>
      <dsp:txXfrm rot="10800000">
        <a:off x="6293380" y="3327984"/>
        <a:ext cx="384048" cy="384048"/>
      </dsp:txXfrm>
    </dsp:sp>
    <dsp:sp modelId="{23BA37F6-F4F4-4248-B141-714734EE0F83}">
      <dsp:nvSpPr>
        <dsp:cNvPr id="0" name=""/>
        <dsp:cNvSpPr/>
      </dsp:nvSpPr>
      <dsp:spPr>
        <a:xfrm>
          <a:off x="3439984" y="2734588"/>
          <a:ext cx="2587945" cy="1570841"/>
        </a:xfrm>
        <a:prstGeom prst="roundRect">
          <a:avLst>
            <a:gd name="adj" fmla="val 10000"/>
          </a:avLst>
        </a:prstGeom>
        <a:solidFill>
          <a:schemeClr val="lt1">
            <a:hueOff val="0"/>
            <a:satOff val="0"/>
            <a:lumOff val="0"/>
            <a:alphaOff val="0"/>
          </a:schemeClr>
        </a:solidFill>
        <a:ln w="17145" cap="flat" cmpd="sng" algn="ctr">
          <a:solidFill>
            <a:srgbClr val="00206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Final Recovery Performance Plan Report due on April 30, 2027</a:t>
          </a:r>
        </a:p>
      </dsp:txBody>
      <dsp:txXfrm>
        <a:off x="3485992" y="2780596"/>
        <a:ext cx="2495929" cy="1478825"/>
      </dsp:txXfrm>
    </dsp:sp>
    <dsp:sp modelId="{6E10D934-6DE2-494D-B8D8-7B64E0A23A98}">
      <dsp:nvSpPr>
        <dsp:cNvPr id="0" name=""/>
        <dsp:cNvSpPr/>
      </dsp:nvSpPr>
      <dsp:spPr>
        <a:xfrm rot="10800000">
          <a:off x="2812341" y="3199968"/>
          <a:ext cx="548640" cy="640080"/>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latin typeface="Arial" panose="020B0604020202020204" pitchFamily="34" charset="0"/>
            <a:cs typeface="Arial" panose="020B0604020202020204" pitchFamily="34" charset="0"/>
          </a:endParaRPr>
        </a:p>
      </dsp:txBody>
      <dsp:txXfrm rot="10800000">
        <a:off x="2976933" y="3327984"/>
        <a:ext cx="384048" cy="384048"/>
      </dsp:txXfrm>
    </dsp:sp>
    <dsp:sp modelId="{5EE946C2-28C0-4C6B-844D-049B592780BE}">
      <dsp:nvSpPr>
        <dsp:cNvPr id="0" name=""/>
        <dsp:cNvSpPr/>
      </dsp:nvSpPr>
      <dsp:spPr>
        <a:xfrm>
          <a:off x="3808" y="2776380"/>
          <a:ext cx="2707675" cy="1487257"/>
        </a:xfrm>
        <a:prstGeom prst="roundRect">
          <a:avLst>
            <a:gd name="adj" fmla="val 10000"/>
          </a:avLst>
        </a:prstGeom>
        <a:solidFill>
          <a:schemeClr val="lt1">
            <a:hueOff val="0"/>
            <a:satOff val="0"/>
            <a:lumOff val="0"/>
            <a:alphaOff val="0"/>
          </a:schemeClr>
        </a:solidFill>
        <a:ln w="17145" cap="flat" cmpd="sng" algn="ctr">
          <a:solidFill>
            <a:srgbClr val="00206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The federal audit period continues for five </a:t>
          </a:r>
          <a:r>
            <a:rPr lang="en-US" sz="1800" b="0" kern="1200">
              <a:latin typeface="Arial" panose="020B0604020202020204" pitchFamily="34" charset="0"/>
              <a:cs typeface="Arial" panose="020B0604020202020204" pitchFamily="34" charset="0"/>
            </a:rPr>
            <a:t>years </a:t>
          </a:r>
          <a:r>
            <a:rPr lang="en-US" sz="1800" kern="1200">
              <a:latin typeface="Arial" panose="020B0604020202020204" pitchFamily="34" charset="0"/>
              <a:cs typeface="Arial" panose="020B0604020202020204" pitchFamily="34" charset="0"/>
            </a:rPr>
            <a:t>after the final reported expenditure; as late as December 31, 2031</a:t>
          </a:r>
          <a:endParaRPr lang="en-US" sz="1800" kern="1200"/>
        </a:p>
      </dsp:txBody>
      <dsp:txXfrm>
        <a:off x="47368" y="2819940"/>
        <a:ext cx="2620555" cy="14001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0CA43-CE25-42F8-B198-FAFCD6D75BF3}">
      <dsp:nvSpPr>
        <dsp:cNvPr id="0" name=""/>
        <dsp:cNvSpPr/>
      </dsp:nvSpPr>
      <dsp:spPr>
        <a:xfrm rot="5400000">
          <a:off x="-307254" y="1110573"/>
          <a:ext cx="1732950" cy="209109"/>
        </a:xfrm>
        <a:prstGeom prst="rect">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C12118B7-453C-4859-BA98-A4F9C87CD3D5}">
      <dsp:nvSpPr>
        <dsp:cNvPr id="0" name=""/>
        <dsp:cNvSpPr/>
      </dsp:nvSpPr>
      <dsp:spPr>
        <a:xfrm>
          <a:off x="89715" y="2121"/>
          <a:ext cx="2323444" cy="1394066"/>
        </a:xfrm>
        <a:prstGeom prst="roundRect">
          <a:avLst>
            <a:gd name="adj" fmla="val 10000"/>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Arial" panose="020B0604020202020204" pitchFamily="34" charset="0"/>
              <a:cs typeface="Arial" panose="020B0604020202020204" pitchFamily="34" charset="0"/>
            </a:rPr>
            <a:t>CSFRF funds are allocated by the Legislature and funding designations are made by ANF</a:t>
          </a:r>
          <a:endParaRPr lang="en-US" sz="1600" kern="1200">
            <a:latin typeface="Arial" panose="020B0604020202020204" pitchFamily="34" charset="0"/>
            <a:cs typeface="Arial" panose="020B0604020202020204" pitchFamily="34" charset="0"/>
          </a:endParaRPr>
        </a:p>
      </dsp:txBody>
      <dsp:txXfrm>
        <a:off x="130546" y="42952"/>
        <a:ext cx="2241782" cy="1312404"/>
      </dsp:txXfrm>
    </dsp:sp>
    <dsp:sp modelId="{AF111F21-B16B-4B7C-9CBB-9B8C2E641AB1}">
      <dsp:nvSpPr>
        <dsp:cNvPr id="0" name=""/>
        <dsp:cNvSpPr/>
      </dsp:nvSpPr>
      <dsp:spPr>
        <a:xfrm rot="5400000">
          <a:off x="-307254" y="2853156"/>
          <a:ext cx="1732950" cy="209109"/>
        </a:xfrm>
        <a:prstGeom prst="rect">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522133F1-E33A-468B-AD5B-F12E17C37BBE}">
      <dsp:nvSpPr>
        <dsp:cNvPr id="0" name=""/>
        <dsp:cNvSpPr/>
      </dsp:nvSpPr>
      <dsp:spPr>
        <a:xfrm>
          <a:off x="89715" y="1744704"/>
          <a:ext cx="2323444" cy="1394066"/>
        </a:xfrm>
        <a:prstGeom prst="roundRect">
          <a:avLst>
            <a:gd name="adj" fmla="val 10000"/>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Arial" panose="020B0604020202020204" pitchFamily="34" charset="0"/>
              <a:cs typeface="Arial" panose="020B0604020202020204" pitchFamily="34" charset="0"/>
            </a:rPr>
            <a:t>Agencies designate a Compliance Officer for each CSFRF program </a:t>
          </a:r>
          <a:endParaRPr lang="en-US" sz="1600" kern="1200">
            <a:latin typeface="Arial" panose="020B0604020202020204" pitchFamily="34" charset="0"/>
            <a:cs typeface="Arial" panose="020B0604020202020204" pitchFamily="34" charset="0"/>
          </a:endParaRPr>
        </a:p>
      </dsp:txBody>
      <dsp:txXfrm>
        <a:off x="130546" y="1785535"/>
        <a:ext cx="2241782" cy="1312404"/>
      </dsp:txXfrm>
    </dsp:sp>
    <dsp:sp modelId="{A3FFE08C-76CF-41E8-A0AF-21BAEC7E98F2}">
      <dsp:nvSpPr>
        <dsp:cNvPr id="0" name=""/>
        <dsp:cNvSpPr/>
      </dsp:nvSpPr>
      <dsp:spPr>
        <a:xfrm>
          <a:off x="564037" y="3724448"/>
          <a:ext cx="3080547" cy="209109"/>
        </a:xfrm>
        <a:prstGeom prst="rect">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B86BF7FE-BCAA-49F9-976B-11A53D3FBFF7}">
      <dsp:nvSpPr>
        <dsp:cNvPr id="0" name=""/>
        <dsp:cNvSpPr/>
      </dsp:nvSpPr>
      <dsp:spPr>
        <a:xfrm>
          <a:off x="89715" y="3487287"/>
          <a:ext cx="2323444" cy="1394066"/>
        </a:xfrm>
        <a:prstGeom prst="roundRect">
          <a:avLst>
            <a:gd name="adj" fmla="val 10000"/>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Arial" panose="020B0604020202020204" pitchFamily="34" charset="0"/>
              <a:cs typeface="Arial" panose="020B0604020202020204" pitchFamily="34" charset="0"/>
            </a:rPr>
            <a:t>Agency Compliance Plan is completed and approved by ANF</a:t>
          </a:r>
          <a:endParaRPr lang="en-US" sz="1600" kern="1200">
            <a:latin typeface="Arial" panose="020B0604020202020204" pitchFamily="34" charset="0"/>
            <a:cs typeface="Arial" panose="020B0604020202020204" pitchFamily="34" charset="0"/>
          </a:endParaRPr>
        </a:p>
      </dsp:txBody>
      <dsp:txXfrm>
        <a:off x="130546" y="3528118"/>
        <a:ext cx="2241782" cy="1312404"/>
      </dsp:txXfrm>
    </dsp:sp>
    <dsp:sp modelId="{05F4EDAA-8BB7-4484-B893-34FE6172F493}">
      <dsp:nvSpPr>
        <dsp:cNvPr id="0" name=""/>
        <dsp:cNvSpPr/>
      </dsp:nvSpPr>
      <dsp:spPr>
        <a:xfrm rot="16200000">
          <a:off x="2782926" y="2853156"/>
          <a:ext cx="1732950" cy="209109"/>
        </a:xfrm>
        <a:prstGeom prst="rect">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987047F6-0877-4E80-84BF-52109BBC88F2}">
      <dsp:nvSpPr>
        <dsp:cNvPr id="0" name=""/>
        <dsp:cNvSpPr/>
      </dsp:nvSpPr>
      <dsp:spPr>
        <a:xfrm>
          <a:off x="3179895" y="3487287"/>
          <a:ext cx="2323444" cy="1394066"/>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ANF works with the agency to determine U.S. Treasury eligibility for the program</a:t>
          </a:r>
        </a:p>
      </dsp:txBody>
      <dsp:txXfrm>
        <a:off x="3220726" y="3528118"/>
        <a:ext cx="2241782" cy="1312404"/>
      </dsp:txXfrm>
    </dsp:sp>
    <dsp:sp modelId="{AD6C3BAB-A825-4732-83AE-7C01C735B1D4}">
      <dsp:nvSpPr>
        <dsp:cNvPr id="0" name=""/>
        <dsp:cNvSpPr/>
      </dsp:nvSpPr>
      <dsp:spPr>
        <a:xfrm rot="16200000">
          <a:off x="2782926" y="1110573"/>
          <a:ext cx="1732950" cy="209109"/>
        </a:xfrm>
        <a:prstGeom prst="rect">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8271BC1C-6C49-4C3D-A604-10194CBFBF13}">
      <dsp:nvSpPr>
        <dsp:cNvPr id="0" name=""/>
        <dsp:cNvSpPr/>
      </dsp:nvSpPr>
      <dsp:spPr>
        <a:xfrm>
          <a:off x="3179895" y="1744704"/>
          <a:ext cx="2323444" cy="1394066"/>
        </a:xfrm>
        <a:prstGeom prst="roundRect">
          <a:avLst>
            <a:gd name="adj" fmla="val 10000"/>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Arial" panose="020B0604020202020204" pitchFamily="34" charset="0"/>
              <a:cs typeface="Arial" panose="020B0604020202020204" pitchFamily="34" charset="0"/>
            </a:rPr>
            <a:t>Agency Compliance Officer completes a program design</a:t>
          </a:r>
          <a:endParaRPr lang="en-US" sz="1600" kern="1200">
            <a:latin typeface="Arial" panose="020B0604020202020204" pitchFamily="34" charset="0"/>
            <a:cs typeface="Arial" panose="020B0604020202020204" pitchFamily="34" charset="0"/>
          </a:endParaRPr>
        </a:p>
      </dsp:txBody>
      <dsp:txXfrm>
        <a:off x="3220726" y="1785535"/>
        <a:ext cx="2241782" cy="1312404"/>
      </dsp:txXfrm>
    </dsp:sp>
    <dsp:sp modelId="{8211E502-A84F-4FCB-9094-A9AD905ABF79}">
      <dsp:nvSpPr>
        <dsp:cNvPr id="0" name=""/>
        <dsp:cNvSpPr/>
      </dsp:nvSpPr>
      <dsp:spPr>
        <a:xfrm>
          <a:off x="3654217" y="239282"/>
          <a:ext cx="3080547" cy="209109"/>
        </a:xfrm>
        <a:prstGeom prst="rect">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636B7565-73D4-4E44-BBE0-4F014AC1C8E2}">
      <dsp:nvSpPr>
        <dsp:cNvPr id="0" name=""/>
        <dsp:cNvSpPr/>
      </dsp:nvSpPr>
      <dsp:spPr>
        <a:xfrm>
          <a:off x="3179895" y="2121"/>
          <a:ext cx="2323444" cy="1394066"/>
        </a:xfrm>
        <a:prstGeom prst="roundRect">
          <a:avLst>
            <a:gd name="adj" fmla="val 10000"/>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Arial" panose="020B0604020202020204" pitchFamily="34" charset="0"/>
              <a:cs typeface="Arial" panose="020B0604020202020204" pitchFamily="34" charset="0"/>
            </a:rPr>
            <a:t>Agency Compliance Officer completes the KPI Key Questions Reporting Template </a:t>
          </a:r>
          <a:endParaRPr lang="en-US" sz="1600" kern="1200">
            <a:latin typeface="Arial" panose="020B0604020202020204" pitchFamily="34" charset="0"/>
            <a:cs typeface="Arial" panose="020B0604020202020204" pitchFamily="34" charset="0"/>
          </a:endParaRPr>
        </a:p>
      </dsp:txBody>
      <dsp:txXfrm>
        <a:off x="3220726" y="42952"/>
        <a:ext cx="2241782" cy="1312404"/>
      </dsp:txXfrm>
    </dsp:sp>
    <dsp:sp modelId="{EB0F2812-F250-494E-869F-98678C09C5FA}">
      <dsp:nvSpPr>
        <dsp:cNvPr id="0" name=""/>
        <dsp:cNvSpPr/>
      </dsp:nvSpPr>
      <dsp:spPr>
        <a:xfrm rot="5400000">
          <a:off x="5873106" y="1110573"/>
          <a:ext cx="1732950" cy="209109"/>
        </a:xfrm>
        <a:prstGeom prst="rect">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D5B64FC9-3600-4340-AE1A-7CEBE3415270}">
      <dsp:nvSpPr>
        <dsp:cNvPr id="0" name=""/>
        <dsp:cNvSpPr/>
      </dsp:nvSpPr>
      <dsp:spPr>
        <a:xfrm>
          <a:off x="6270076" y="2121"/>
          <a:ext cx="2323444" cy="1394066"/>
        </a:xfrm>
        <a:prstGeom prst="roundRect">
          <a:avLst>
            <a:gd name="adj" fmla="val 10000"/>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Draft ISAs are completed and approved by ANF</a:t>
          </a:r>
          <a:endParaRPr lang="en-US" sz="1600" kern="1200" dirty="0">
            <a:latin typeface="Arial" panose="020B0604020202020204" pitchFamily="34" charset="0"/>
            <a:cs typeface="Arial" panose="020B0604020202020204" pitchFamily="34" charset="0"/>
          </a:endParaRPr>
        </a:p>
      </dsp:txBody>
      <dsp:txXfrm>
        <a:off x="6310907" y="42952"/>
        <a:ext cx="2241782" cy="1312404"/>
      </dsp:txXfrm>
    </dsp:sp>
    <dsp:sp modelId="{62B1FAE6-D5C3-41D6-8C10-7CE3BEF6E8F4}">
      <dsp:nvSpPr>
        <dsp:cNvPr id="0" name=""/>
        <dsp:cNvSpPr/>
      </dsp:nvSpPr>
      <dsp:spPr>
        <a:xfrm rot="5424444">
          <a:off x="5865855" y="2854217"/>
          <a:ext cx="1735115" cy="209109"/>
        </a:xfrm>
        <a:prstGeom prst="rect">
          <a:avLst/>
        </a:prstGeom>
        <a:solidFill>
          <a:schemeClr val="bg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D2A848DD-6FF2-49B2-8F17-551B057B9A04}">
      <dsp:nvSpPr>
        <dsp:cNvPr id="0" name=""/>
        <dsp:cNvSpPr/>
      </dsp:nvSpPr>
      <dsp:spPr>
        <a:xfrm>
          <a:off x="6270076" y="1744704"/>
          <a:ext cx="2323444" cy="1394066"/>
        </a:xfrm>
        <a:prstGeom prst="roundRect">
          <a:avLst>
            <a:gd name="adj" fmla="val 10000"/>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Arial" panose="020B0604020202020204" pitchFamily="34" charset="0"/>
              <a:cs typeface="Arial" panose="020B0604020202020204" pitchFamily="34" charset="0"/>
            </a:rPr>
            <a:t>CSFRF Funds are transferred to the agency from ANF</a:t>
          </a:r>
          <a:endParaRPr lang="en-US" sz="1600" kern="1200">
            <a:latin typeface="Arial" panose="020B0604020202020204" pitchFamily="34" charset="0"/>
            <a:cs typeface="Arial" panose="020B0604020202020204" pitchFamily="34" charset="0"/>
          </a:endParaRPr>
        </a:p>
      </dsp:txBody>
      <dsp:txXfrm>
        <a:off x="6310907" y="1785535"/>
        <a:ext cx="2241782" cy="1312404"/>
      </dsp:txXfrm>
    </dsp:sp>
    <dsp:sp modelId="{B1AE67AE-1D5E-4370-8119-82C140B84D29}">
      <dsp:nvSpPr>
        <dsp:cNvPr id="0" name=""/>
        <dsp:cNvSpPr/>
      </dsp:nvSpPr>
      <dsp:spPr>
        <a:xfrm>
          <a:off x="6257739" y="3489408"/>
          <a:ext cx="2323444" cy="1394066"/>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Agency begins administering the program and spending begins</a:t>
          </a:r>
        </a:p>
      </dsp:txBody>
      <dsp:txXfrm>
        <a:off x="6298570" y="3530239"/>
        <a:ext cx="2241782" cy="131240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619363"/>
          </a:xfrm>
          <a:prstGeom prst="rect">
            <a:avLst/>
          </a:prstGeom>
        </p:spPr>
        <p:txBody>
          <a:bodyPr vert="horz" lIns="96652" tIns="48327" rIns="96652" bIns="48327" rtlCol="0"/>
          <a:lstStyle>
            <a:lvl1pPr algn="l">
              <a:defRPr sz="1300"/>
            </a:lvl1pPr>
          </a:lstStyle>
          <a:p>
            <a:endParaRPr lang="en-US"/>
          </a:p>
        </p:txBody>
      </p:sp>
      <p:sp>
        <p:nvSpPr>
          <p:cNvPr id="3" name="Date Placeholder 2"/>
          <p:cNvSpPr>
            <a:spLocks noGrp="1"/>
          </p:cNvSpPr>
          <p:nvPr>
            <p:ph type="dt" idx="1"/>
          </p:nvPr>
        </p:nvSpPr>
        <p:spPr>
          <a:xfrm>
            <a:off x="4143587" y="2"/>
            <a:ext cx="3169920" cy="619363"/>
          </a:xfrm>
          <a:prstGeom prst="rect">
            <a:avLst/>
          </a:prstGeom>
        </p:spPr>
        <p:txBody>
          <a:bodyPr vert="horz" lIns="96652" tIns="48327" rIns="96652" bIns="48327" rtlCol="0"/>
          <a:lstStyle>
            <a:lvl1pPr algn="r">
              <a:defRPr sz="1300"/>
            </a:lvl1pPr>
          </a:lstStyle>
          <a:p>
            <a:fld id="{AAB89070-0BFF-4174-9B51-8A7B8537D771}" type="datetimeFigureOut">
              <a:rPr lang="en-US" smtClean="0"/>
              <a:t>12/16/2025</a:t>
            </a:fld>
            <a:endParaRPr lang="en-US"/>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96652" tIns="48327" rIns="96652" bIns="48327" rtlCol="0" anchor="ctr"/>
          <a:lstStyle/>
          <a:p>
            <a:endParaRPr lang="en-US"/>
          </a:p>
        </p:txBody>
      </p:sp>
      <p:sp>
        <p:nvSpPr>
          <p:cNvPr id="5" name="Notes Placeholder 4"/>
          <p:cNvSpPr>
            <a:spLocks noGrp="1"/>
          </p:cNvSpPr>
          <p:nvPr>
            <p:ph type="body" sz="quarter" idx="3"/>
          </p:nvPr>
        </p:nvSpPr>
        <p:spPr>
          <a:xfrm>
            <a:off x="731520" y="5940744"/>
            <a:ext cx="5852160" cy="4860609"/>
          </a:xfrm>
          <a:prstGeom prst="rect">
            <a:avLst/>
          </a:prstGeom>
        </p:spPr>
        <p:txBody>
          <a:bodyPr vert="horz" lIns="96652" tIns="48327" rIns="96652"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725038"/>
            <a:ext cx="3169920" cy="619362"/>
          </a:xfrm>
          <a:prstGeom prst="rect">
            <a:avLst/>
          </a:prstGeom>
        </p:spPr>
        <p:txBody>
          <a:bodyPr vert="horz" lIns="96652" tIns="48327" rIns="96652" bIns="48327"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11725038"/>
            <a:ext cx="3169920" cy="619362"/>
          </a:xfrm>
          <a:prstGeom prst="rect">
            <a:avLst/>
          </a:prstGeom>
        </p:spPr>
        <p:txBody>
          <a:bodyPr vert="horz" lIns="96652" tIns="48327" rIns="96652" bIns="48327" rtlCol="0" anchor="b"/>
          <a:lstStyle>
            <a:lvl1pPr algn="r">
              <a:defRPr sz="1300"/>
            </a:lvl1pPr>
          </a:lstStyle>
          <a:p>
            <a:fld id="{DA14EB8E-230F-42FB-9C39-F1454E1689F2}" type="slidenum">
              <a:rPr lang="en-US" smtClean="0"/>
              <a:t>‹#›</a:t>
            </a:fld>
            <a:endParaRPr lang="en-US"/>
          </a:p>
        </p:txBody>
      </p:sp>
    </p:spTree>
    <p:extLst>
      <p:ext uri="{BB962C8B-B14F-4D97-AF65-F5344CB8AC3E}">
        <p14:creationId xmlns:p14="http://schemas.microsoft.com/office/powerpoint/2010/main" val="3954028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14EB8E-230F-42FB-9C39-F1454E1689F2}" type="slidenum">
              <a:rPr lang="en-US" smtClean="0"/>
              <a:t>1</a:t>
            </a:fld>
            <a:endParaRPr lang="en-US"/>
          </a:p>
        </p:txBody>
      </p:sp>
    </p:spTree>
    <p:extLst>
      <p:ext uri="{BB962C8B-B14F-4D97-AF65-F5344CB8AC3E}">
        <p14:creationId xmlns:p14="http://schemas.microsoft.com/office/powerpoint/2010/main" val="1810870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14EB8E-230F-42FB-9C39-F1454E1689F2}" type="slidenum">
              <a:rPr lang="en-US" smtClean="0"/>
              <a:t>34</a:t>
            </a:fld>
            <a:endParaRPr lang="en-US"/>
          </a:p>
        </p:txBody>
      </p:sp>
    </p:spTree>
    <p:extLst>
      <p:ext uri="{BB962C8B-B14F-4D97-AF65-F5344CB8AC3E}">
        <p14:creationId xmlns:p14="http://schemas.microsoft.com/office/powerpoint/2010/main" val="1342002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14EB8E-230F-42FB-9C39-F1454E1689F2}" type="slidenum">
              <a:rPr lang="en-US" smtClean="0"/>
              <a:t>35</a:t>
            </a:fld>
            <a:endParaRPr lang="en-US"/>
          </a:p>
        </p:txBody>
      </p:sp>
    </p:spTree>
    <p:extLst>
      <p:ext uri="{BB962C8B-B14F-4D97-AF65-F5344CB8AC3E}">
        <p14:creationId xmlns:p14="http://schemas.microsoft.com/office/powerpoint/2010/main" val="2414407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14EB8E-230F-42FB-9C39-F1454E1689F2}" type="slidenum">
              <a:rPr lang="en-US" smtClean="0"/>
              <a:t>39</a:t>
            </a:fld>
            <a:endParaRPr lang="en-US"/>
          </a:p>
        </p:txBody>
      </p:sp>
    </p:spTree>
    <p:extLst>
      <p:ext uri="{BB962C8B-B14F-4D97-AF65-F5344CB8AC3E}">
        <p14:creationId xmlns:p14="http://schemas.microsoft.com/office/powerpoint/2010/main" val="534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14EB8E-230F-42FB-9C39-F1454E1689F2}" type="slidenum">
              <a:rPr lang="en-US" smtClean="0"/>
              <a:t>4</a:t>
            </a:fld>
            <a:endParaRPr lang="en-US"/>
          </a:p>
        </p:txBody>
      </p:sp>
    </p:spTree>
    <p:extLst>
      <p:ext uri="{BB962C8B-B14F-4D97-AF65-F5344CB8AC3E}">
        <p14:creationId xmlns:p14="http://schemas.microsoft.com/office/powerpoint/2010/main" val="3040714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14EB8E-230F-42FB-9C39-F1454E1689F2}" type="slidenum">
              <a:rPr lang="en-US" smtClean="0"/>
              <a:t>9</a:t>
            </a:fld>
            <a:endParaRPr lang="en-US"/>
          </a:p>
        </p:txBody>
      </p:sp>
    </p:spTree>
    <p:extLst>
      <p:ext uri="{BB962C8B-B14F-4D97-AF65-F5344CB8AC3E}">
        <p14:creationId xmlns:p14="http://schemas.microsoft.com/office/powerpoint/2010/main" val="1372290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14EB8E-230F-42FB-9C39-F1454E1689F2}" type="slidenum">
              <a:rPr lang="en-US" smtClean="0"/>
              <a:t>10</a:t>
            </a:fld>
            <a:endParaRPr lang="en-US"/>
          </a:p>
        </p:txBody>
      </p:sp>
    </p:spTree>
    <p:extLst>
      <p:ext uri="{BB962C8B-B14F-4D97-AF65-F5344CB8AC3E}">
        <p14:creationId xmlns:p14="http://schemas.microsoft.com/office/powerpoint/2010/main" val="1491894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14EB8E-230F-42FB-9C39-F1454E1689F2}" type="slidenum">
              <a:rPr lang="en-US" smtClean="0"/>
              <a:t>11</a:t>
            </a:fld>
            <a:endParaRPr lang="en-US"/>
          </a:p>
        </p:txBody>
      </p:sp>
    </p:spTree>
    <p:extLst>
      <p:ext uri="{BB962C8B-B14F-4D97-AF65-F5344CB8AC3E}">
        <p14:creationId xmlns:p14="http://schemas.microsoft.com/office/powerpoint/2010/main" val="1421638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14EB8E-230F-42FB-9C39-F1454E1689F2}" type="slidenum">
              <a:rPr lang="en-US" smtClean="0"/>
              <a:t>16</a:t>
            </a:fld>
            <a:endParaRPr lang="en-US"/>
          </a:p>
        </p:txBody>
      </p:sp>
    </p:spTree>
    <p:extLst>
      <p:ext uri="{BB962C8B-B14F-4D97-AF65-F5344CB8AC3E}">
        <p14:creationId xmlns:p14="http://schemas.microsoft.com/office/powerpoint/2010/main" val="2304409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14EB8E-230F-42FB-9C39-F1454E1689F2}" type="slidenum">
              <a:rPr lang="en-US" smtClean="0"/>
              <a:t>18</a:t>
            </a:fld>
            <a:endParaRPr lang="en-US"/>
          </a:p>
        </p:txBody>
      </p:sp>
    </p:spTree>
    <p:extLst>
      <p:ext uri="{BB962C8B-B14F-4D97-AF65-F5344CB8AC3E}">
        <p14:creationId xmlns:p14="http://schemas.microsoft.com/office/powerpoint/2010/main" val="2404347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does not include Chapter 77 or Executive Action</a:t>
            </a:r>
          </a:p>
        </p:txBody>
      </p:sp>
      <p:sp>
        <p:nvSpPr>
          <p:cNvPr id="4" name="Slide Number Placeholder 3"/>
          <p:cNvSpPr>
            <a:spLocks noGrp="1"/>
          </p:cNvSpPr>
          <p:nvPr>
            <p:ph type="sldNum" sz="quarter" idx="5"/>
          </p:nvPr>
        </p:nvSpPr>
        <p:spPr/>
        <p:txBody>
          <a:bodyPr/>
          <a:lstStyle/>
          <a:p>
            <a:fld id="{DA14EB8E-230F-42FB-9C39-F1454E1689F2}" type="slidenum">
              <a:rPr lang="en-US" smtClean="0"/>
              <a:t>29</a:t>
            </a:fld>
            <a:endParaRPr lang="en-US"/>
          </a:p>
        </p:txBody>
      </p:sp>
    </p:spTree>
    <p:extLst>
      <p:ext uri="{BB962C8B-B14F-4D97-AF65-F5344CB8AC3E}">
        <p14:creationId xmlns:p14="http://schemas.microsoft.com/office/powerpoint/2010/main" val="3093176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14EB8E-230F-42FB-9C39-F1454E1689F2}" type="slidenum">
              <a:rPr lang="en-US" smtClean="0"/>
              <a:t>31</a:t>
            </a:fld>
            <a:endParaRPr lang="en-US"/>
          </a:p>
        </p:txBody>
      </p:sp>
    </p:spTree>
    <p:extLst>
      <p:ext uri="{BB962C8B-B14F-4D97-AF65-F5344CB8AC3E}">
        <p14:creationId xmlns:p14="http://schemas.microsoft.com/office/powerpoint/2010/main" val="114314170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2.xml"/><Relationship Id="rId7" Type="http://schemas.openxmlformats.org/officeDocument/2006/relationships/oleObject" Target="../embeddings/oleObject2.bin"/><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Master" Target="../slideMasters/slideMaster1.xml"/><Relationship Id="rId5" Type="http://schemas.openxmlformats.org/officeDocument/2006/relationships/tags" Target="../tags/tag24.xml"/><Relationship Id="rId10" Type="http://schemas.openxmlformats.org/officeDocument/2006/relationships/image" Target="../media/image5.png"/><Relationship Id="rId4" Type="http://schemas.openxmlformats.org/officeDocument/2006/relationships/tags" Target="../tags/tag23.xml"/><Relationship Id="rId9"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7.xml"/><Relationship Id="rId7" Type="http://schemas.openxmlformats.org/officeDocument/2006/relationships/oleObject" Target="../embeddings/oleObject2.bin"/><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Master" Target="../slideMasters/slideMaster1.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image" Target="../media/image1.emf"/><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3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1.emf"/><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37.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1.emf"/><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4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image" Target="../media/image1.emf"/><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4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5.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sp>
        <p:nvSpPr>
          <p:cNvPr id="9" name="Rectangle 8">
            <a:extLst>
              <a:ext uri="{FF2B5EF4-FFF2-40B4-BE49-F238E27FC236}">
                <a16:creationId xmlns:a16="http://schemas.microsoft.com/office/drawing/2014/main" id="{4EBEE662-E0B9-4C09-C8E8-14A38A24A3E8}"/>
              </a:ext>
            </a:extLst>
          </p:cNvPr>
          <p:cNvSpPr/>
          <p:nvPr userDrawn="1"/>
        </p:nvSpPr>
        <p:spPr>
          <a:xfrm>
            <a:off x="595" y="6647644"/>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for </a:t>
            </a:r>
          </a:p>
          <a:p>
            <a:pPr algn="l">
              <a:spcBef>
                <a:spcPts val="0"/>
              </a:spcBef>
              <a:spcAft>
                <a:spcPts val="0"/>
              </a:spcAft>
              <a:buNone/>
            </a:pPr>
            <a:r>
              <a:rPr lang="en-US" sz="1600" b="1">
                <a:solidFill>
                  <a:schemeClr val="accent1"/>
                </a:solidFill>
              </a:rPr>
              <a:t>Administration and Finance</a:t>
            </a:r>
          </a:p>
        </p:txBody>
      </p:sp>
    </p:spTree>
    <p:extLst>
      <p:ext uri="{BB962C8B-B14F-4D97-AF65-F5344CB8AC3E}">
        <p14:creationId xmlns:p14="http://schemas.microsoft.com/office/powerpoint/2010/main" val="2323909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0"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5" name="Rectangle 4">
            <a:extLst>
              <a:ext uri="{FF2B5EF4-FFF2-40B4-BE49-F238E27FC236}">
                <a16:creationId xmlns:a16="http://schemas.microsoft.com/office/drawing/2014/main" id="{269F6AF4-BB84-D52F-3854-7EB18558F688}"/>
              </a:ext>
            </a:extLst>
          </p:cNvPr>
          <p:cNvSpPr/>
          <p:nvPr userDrawn="1"/>
        </p:nvSpPr>
        <p:spPr>
          <a:xfrm>
            <a:off x="595" y="6684968"/>
            <a:ext cx="7234827" cy="215444"/>
          </a:xfrm>
          <a:prstGeom prst="rect">
            <a:avLst/>
          </a:prstGeom>
        </p:spPr>
        <p:txBody>
          <a:bodyPr wrap="square">
            <a:spAutoFit/>
          </a:bodyPr>
          <a:lstStyle/>
          <a:p>
            <a:pPr algn="ctr"/>
            <a:r>
              <a:rPr lang="en-US" sz="800">
                <a:solidFill>
                  <a:schemeClr val="bg1"/>
                </a:solidFill>
                <a:effectLst/>
                <a:latin typeface="+mn-lt"/>
              </a:rPr>
              <a:t>DRAFT: FOR POLICY DEVELOPMENT PURPOSES</a:t>
            </a:r>
          </a:p>
        </p:txBody>
      </p:sp>
      <p:sp>
        <p:nvSpPr>
          <p:cNvPr id="6" name="Rectangle 5">
            <a:extLst>
              <a:ext uri="{FF2B5EF4-FFF2-40B4-BE49-F238E27FC236}">
                <a16:creationId xmlns:a16="http://schemas.microsoft.com/office/drawing/2014/main" id="{B102EEAA-71BC-15B9-43A5-559F052B0116}"/>
              </a:ext>
            </a:extLst>
          </p:cNvPr>
          <p:cNvSpPr/>
          <p:nvPr userDrawn="1"/>
        </p:nvSpPr>
        <p:spPr>
          <a:xfrm>
            <a:off x="2501202" y="6628983"/>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21900" y="2305359"/>
            <a:ext cx="0" cy="1777582"/>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24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698125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763524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6324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525912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EA18E0-1522-4828-8480-B579AE6296EB}"/>
              </a:ext>
            </a:extLst>
          </p:cNvPr>
          <p:cNvSpPr/>
          <p:nvPr userDrawn="1"/>
        </p:nvSpPr>
        <p:spPr>
          <a:xfrm>
            <a:off x="2501202" y="6619652"/>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393258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tags" Target="../tags/tag5.xml"/><Relationship Id="rId18" Type="http://schemas.openxmlformats.org/officeDocument/2006/relationships/tags" Target="../tags/tag10.xml"/><Relationship Id="rId26" Type="http://schemas.openxmlformats.org/officeDocument/2006/relationships/tags" Target="../tags/tag18.xml"/><Relationship Id="rId3" Type="http://schemas.openxmlformats.org/officeDocument/2006/relationships/slideLayout" Target="../slideLayouts/slideLayout3.xml"/><Relationship Id="rId21" Type="http://schemas.openxmlformats.org/officeDocument/2006/relationships/tags" Target="../tags/tag13.xml"/><Relationship Id="rId7" Type="http://schemas.openxmlformats.org/officeDocument/2006/relationships/slideLayout" Target="../slideLayouts/slideLayout7.xml"/><Relationship Id="rId12" Type="http://schemas.openxmlformats.org/officeDocument/2006/relationships/tags" Target="../tags/tag4.xml"/><Relationship Id="rId17" Type="http://schemas.openxmlformats.org/officeDocument/2006/relationships/tags" Target="../tags/tag9.xml"/><Relationship Id="rId25" Type="http://schemas.openxmlformats.org/officeDocument/2006/relationships/tags" Target="../tags/tag17.xml"/><Relationship Id="rId2" Type="http://schemas.openxmlformats.org/officeDocument/2006/relationships/slideLayout" Target="../slideLayouts/slideLayout2.xml"/><Relationship Id="rId16" Type="http://schemas.openxmlformats.org/officeDocument/2006/relationships/tags" Target="../tags/tag8.xml"/><Relationship Id="rId20" Type="http://schemas.openxmlformats.org/officeDocument/2006/relationships/tags" Target="../tags/tag12.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24" Type="http://schemas.openxmlformats.org/officeDocument/2006/relationships/tags" Target="../tags/tag16.xml"/><Relationship Id="rId5" Type="http://schemas.openxmlformats.org/officeDocument/2006/relationships/slideLayout" Target="../slideLayouts/slideLayout5.xml"/><Relationship Id="rId15" Type="http://schemas.openxmlformats.org/officeDocument/2006/relationships/tags" Target="../tags/tag7.xml"/><Relationship Id="rId23" Type="http://schemas.openxmlformats.org/officeDocument/2006/relationships/tags" Target="../tags/tag15.xml"/><Relationship Id="rId28" Type="http://schemas.openxmlformats.org/officeDocument/2006/relationships/oleObject" Target="../embeddings/oleObject1.bin"/><Relationship Id="rId10" Type="http://schemas.openxmlformats.org/officeDocument/2006/relationships/tags" Target="../tags/tag2.xml"/><Relationship Id="rId19" Type="http://schemas.openxmlformats.org/officeDocument/2006/relationships/tags" Target="../tags/tag11.xml"/><Relationship Id="rId4" Type="http://schemas.openxmlformats.org/officeDocument/2006/relationships/slideLayout" Target="../slideLayouts/slideLayout4.xml"/><Relationship Id="rId9" Type="http://schemas.openxmlformats.org/officeDocument/2006/relationships/tags" Target="../tags/tag1.xml"/><Relationship Id="rId14" Type="http://schemas.openxmlformats.org/officeDocument/2006/relationships/tags" Target="../tags/tag6.xml"/><Relationship Id="rId22" Type="http://schemas.openxmlformats.org/officeDocument/2006/relationships/tags" Target="../tags/tag14.xml"/><Relationship Id="rId27" Type="http://schemas.openxmlformats.org/officeDocument/2006/relationships/tags" Target="../tags/tag19.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9"/>
            </p:custDataLst>
            <p:extLst>
              <p:ext uri="{D42A27DB-BD31-4B8C-83A1-F6EECF244321}">
                <p14:modId xmlns:p14="http://schemas.microsoft.com/office/powerpoint/2010/main" val="103591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413" imgH="416" progId="TCLayout.ActiveDocument.1">
                  <p:embed/>
                </p:oleObj>
              </mc:Choice>
              <mc:Fallback>
                <p:oleObj name="think-cell Slide" r:id="rId2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0"/>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1"/>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2"/>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13"/>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2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14"/>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2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2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15"/>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2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2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16"/>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2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17"/>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1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1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sp>
        <p:nvSpPr>
          <p:cNvPr id="148" name="Rectangle 147">
            <a:extLst>
              <a:ext uri="{FF2B5EF4-FFF2-40B4-BE49-F238E27FC236}">
                <a16:creationId xmlns:a16="http://schemas.microsoft.com/office/drawing/2014/main" id="{11B4D979-C237-4C6B-ADEE-D04E43A8AF79}"/>
              </a:ext>
            </a:extLst>
          </p:cNvPr>
          <p:cNvSpPr/>
          <p:nvPr userDrawn="1"/>
        </p:nvSpPr>
        <p:spPr>
          <a:xfrm>
            <a:off x="2501202" y="6647644"/>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917865108"/>
      </p:ext>
    </p:extLst>
  </p:cSld>
  <p:clrMap bg1="lt1" tx1="dk1" bg2="lt2" tx2="dk2" accent1="accent1" accent2="accent2" accent3="accent3" accent4="accent4" accent5="accent5" accent6="accent6" hlink="hlink" folHlink="folHlink"/>
  <p:sldLayoutIdLst>
    <p:sldLayoutId id="2147483676" r:id="rId1"/>
    <p:sldLayoutId id="2147483691" r:id="rId2"/>
    <p:sldLayoutId id="2147483677" r:id="rId3"/>
    <p:sldLayoutId id="2147483692" r:id="rId4"/>
    <p:sldLayoutId id="2147483689" r:id="rId5"/>
    <p:sldLayoutId id="2147483690" r:id="rId6"/>
    <p:sldLayoutId id="2147483688" r:id="rId7"/>
  </p:sldLayoutIdLst>
  <p:hf sldNum="0" hdr="0" ftr="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package" Target="../embeddings/Microsoft_Excel_Worksheet3.xlsx"/></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package" Target="../embeddings/Microsoft_Excel_Worksheet5.xlsx"/><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package" Target="../embeddings/Microsoft_Excel_Worksheet6.xlsx"/><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package" Target="../embeddings/Microsoft_Excel_Worksheet7.xlsx"/><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package" Target="../embeddings/Microsoft_Excel_Worksheet8.xlsx"/><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package" Target="../embeddings/Microsoft_Excel_Worksheet9.xlsx"/><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package" Target="../embeddings/Microsoft_Excel_Worksheet10.xlsx"/><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package" Target="../embeddings/Microsoft_Excel_Worksheet11.xlsx"/><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package" Target="../embeddings/Microsoft_Excel_Worksheet12.xlsx"/><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mass.gov/doc/clfrf-allocations-0/download" TargetMode="Externa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microsoft.com/office/2018/10/relationships/comments" Target="../comments/modernComment_12D_14D95E2D.xml"/><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1.emf"/><Relationship Id="rId4" Type="http://schemas.openxmlformats.org/officeDocument/2006/relationships/package" Target="../embeddings/Microsoft_Excel_Worksheet1.xlsx"/></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D1A61C-8CFC-7695-51FC-A864F0CF7918}"/>
              </a:ext>
              <a:ext uri="{C183D7F6-B498-43B3-948B-1728B52AA6E4}">
                <adec:decorative xmlns:adec="http://schemas.microsoft.com/office/drawing/2017/decorative" val="0"/>
              </a:ext>
            </a:extLst>
          </p:cNvPr>
          <p:cNvSpPr>
            <a:spLocks noGrp="1"/>
          </p:cNvSpPr>
          <p:nvPr>
            <p:ph type="title"/>
          </p:nvPr>
        </p:nvSpPr>
        <p:spPr>
          <a:xfrm>
            <a:off x="550797" y="2298521"/>
            <a:ext cx="6173979" cy="2708434"/>
          </a:xfrm>
        </p:spPr>
        <p:txBody>
          <a:bodyPr/>
          <a:lstStyle/>
          <a:p>
            <a:r>
              <a:rPr lang="en-US"/>
              <a:t>ARPA in the Commonwealth: </a:t>
            </a:r>
            <a:br>
              <a:rPr lang="en-US"/>
            </a:br>
            <a:r>
              <a:rPr lang="en-US"/>
              <a:t>Coming up on Three Years</a:t>
            </a:r>
          </a:p>
        </p:txBody>
      </p:sp>
      <p:sp>
        <p:nvSpPr>
          <p:cNvPr id="3" name="Subtitle 2">
            <a:extLst>
              <a:ext uri="{FF2B5EF4-FFF2-40B4-BE49-F238E27FC236}">
                <a16:creationId xmlns:a16="http://schemas.microsoft.com/office/drawing/2014/main" id="{0F5A3DBD-BCDF-F184-AB75-FBF715D31E1D}"/>
              </a:ext>
              <a:ext uri="{C183D7F6-B498-43B3-948B-1728B52AA6E4}">
                <adec:decorative xmlns:adec="http://schemas.microsoft.com/office/drawing/2017/decorative" val="0"/>
              </a:ext>
            </a:extLst>
          </p:cNvPr>
          <p:cNvSpPr>
            <a:spLocks noGrp="1"/>
          </p:cNvSpPr>
          <p:nvPr>
            <p:ph type="subTitle" idx="1"/>
          </p:nvPr>
        </p:nvSpPr>
        <p:spPr>
          <a:xfrm>
            <a:off x="550797" y="5222399"/>
            <a:ext cx="6173979" cy="307777"/>
          </a:xfrm>
        </p:spPr>
        <p:txBody>
          <a:bodyPr/>
          <a:lstStyle/>
          <a:p>
            <a:r>
              <a:rPr lang="en-US" dirty="0"/>
              <a:t>Executive Office for Administration and Finance</a:t>
            </a:r>
          </a:p>
        </p:txBody>
      </p:sp>
      <p:sp>
        <p:nvSpPr>
          <p:cNvPr id="2" name="Text Placeholder 1">
            <a:extLst>
              <a:ext uri="{FF2B5EF4-FFF2-40B4-BE49-F238E27FC236}">
                <a16:creationId xmlns:a16="http://schemas.microsoft.com/office/drawing/2014/main" id="{14325771-1314-5BF7-7213-1785A2AB17C0}"/>
              </a:ext>
              <a:ext uri="{C183D7F6-B498-43B3-948B-1728B52AA6E4}">
                <adec:decorative xmlns:adec="http://schemas.microsoft.com/office/drawing/2017/decorative" val="0"/>
              </a:ext>
            </a:extLst>
          </p:cNvPr>
          <p:cNvSpPr>
            <a:spLocks noGrp="1"/>
          </p:cNvSpPr>
          <p:nvPr>
            <p:ph type="body" sz="quarter" idx="13"/>
          </p:nvPr>
        </p:nvSpPr>
        <p:spPr>
          <a:xfrm>
            <a:off x="550798" y="5530176"/>
            <a:ext cx="6173979" cy="215444"/>
          </a:xfrm>
        </p:spPr>
        <p:txBody>
          <a:bodyPr/>
          <a:lstStyle/>
          <a:p>
            <a:r>
              <a:rPr lang="en-US" dirty="0"/>
              <a:t>March 2024</a:t>
            </a:r>
          </a:p>
        </p:txBody>
      </p:sp>
    </p:spTree>
    <p:extLst>
      <p:ext uri="{BB962C8B-B14F-4D97-AF65-F5344CB8AC3E}">
        <p14:creationId xmlns:p14="http://schemas.microsoft.com/office/powerpoint/2010/main" val="847511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FD044-EC92-497E-F3BE-5C1ED0847ADA}"/>
              </a:ext>
            </a:extLst>
          </p:cNvPr>
          <p:cNvSpPr>
            <a:spLocks noGrp="1"/>
          </p:cNvSpPr>
          <p:nvPr>
            <p:ph type="title"/>
          </p:nvPr>
        </p:nvSpPr>
        <p:spPr>
          <a:xfrm>
            <a:off x="554736" y="190874"/>
            <a:ext cx="10602418" cy="731520"/>
          </a:xfrm>
        </p:spPr>
        <p:txBody>
          <a:bodyPr/>
          <a:lstStyle/>
          <a:p>
            <a:r>
              <a:rPr lang="en-US"/>
              <a:t>ARPA Uses Were Allocated Over 2021 and 2022</a:t>
            </a:r>
          </a:p>
        </p:txBody>
      </p:sp>
      <p:sp>
        <p:nvSpPr>
          <p:cNvPr id="24" name="TextBox 23">
            <a:extLst>
              <a:ext uri="{FF2B5EF4-FFF2-40B4-BE49-F238E27FC236}">
                <a16:creationId xmlns:a16="http://schemas.microsoft.com/office/drawing/2014/main" id="{9D86032D-CB51-715C-6217-D06FF2DE095F}"/>
              </a:ext>
              <a:ext uri="{C183D7F6-B498-43B3-948B-1728B52AA6E4}">
                <adec:decorative xmlns:adec="http://schemas.microsoft.com/office/drawing/2017/decorative" val="0"/>
              </a:ext>
            </a:extLst>
          </p:cNvPr>
          <p:cNvSpPr txBox="1"/>
          <p:nvPr/>
        </p:nvSpPr>
        <p:spPr>
          <a:xfrm>
            <a:off x="8912832" y="1162614"/>
            <a:ext cx="3157958" cy="246221"/>
          </a:xfrm>
          <a:prstGeom prst="rect">
            <a:avLst/>
          </a:prstGeom>
          <a:noFill/>
        </p:spPr>
        <p:txBody>
          <a:bodyPr wrap="square" rtlCol="0">
            <a:spAutoFit/>
          </a:bodyPr>
          <a:lstStyle/>
          <a:p>
            <a:pPr algn="r"/>
            <a:r>
              <a:rPr lang="en-US" sz="1000" i="1" dirty="0"/>
              <a:t>Figures do not sum to the total due to rounding.</a:t>
            </a:r>
          </a:p>
        </p:txBody>
      </p:sp>
      <p:grpSp>
        <p:nvGrpSpPr>
          <p:cNvPr id="27" name="Group 26">
            <a:extLst>
              <a:ext uri="{FF2B5EF4-FFF2-40B4-BE49-F238E27FC236}">
                <a16:creationId xmlns:a16="http://schemas.microsoft.com/office/drawing/2014/main" id="{9F508215-CB09-E526-ADB5-60EF4FCB0E4D}"/>
              </a:ext>
              <a:ext uri="{C183D7F6-B498-43B3-948B-1728B52AA6E4}">
                <adec:decorative xmlns:adec="http://schemas.microsoft.com/office/drawing/2017/decorative" val="1"/>
              </a:ext>
            </a:extLst>
          </p:cNvPr>
          <p:cNvGrpSpPr/>
          <p:nvPr/>
        </p:nvGrpSpPr>
        <p:grpSpPr>
          <a:xfrm>
            <a:off x="4367319" y="1127577"/>
            <a:ext cx="3100281" cy="1523666"/>
            <a:chOff x="4367319" y="1127577"/>
            <a:chExt cx="3100281" cy="1523666"/>
          </a:xfrm>
        </p:grpSpPr>
        <p:sp>
          <p:nvSpPr>
            <p:cNvPr id="10" name="Oval 9">
              <a:extLst>
                <a:ext uri="{FF2B5EF4-FFF2-40B4-BE49-F238E27FC236}">
                  <a16:creationId xmlns:a16="http://schemas.microsoft.com/office/drawing/2014/main" id="{C3C03FF9-FA56-7623-C037-D906B27A10A4}"/>
                </a:ext>
                <a:ext uri="{C183D7F6-B498-43B3-948B-1728B52AA6E4}">
                  <adec:decorative xmlns:adec="http://schemas.microsoft.com/office/drawing/2017/decorative" val="0"/>
                </a:ext>
              </a:extLst>
            </p:cNvPr>
            <p:cNvSpPr/>
            <p:nvPr/>
          </p:nvSpPr>
          <p:spPr>
            <a:xfrm>
              <a:off x="4367319" y="1127577"/>
              <a:ext cx="390618" cy="390618"/>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3" name="Rectangle 2">
              <a:extLst>
                <a:ext uri="{FF2B5EF4-FFF2-40B4-BE49-F238E27FC236}">
                  <a16:creationId xmlns:a16="http://schemas.microsoft.com/office/drawing/2014/main" id="{54CA4971-289A-9F43-15D1-99DD5ADD9715}"/>
                </a:ext>
              </a:extLst>
            </p:cNvPr>
            <p:cNvSpPr/>
            <p:nvPr/>
          </p:nvSpPr>
          <p:spPr>
            <a:xfrm>
              <a:off x="4724400" y="1310313"/>
              <a:ext cx="2743200" cy="914400"/>
            </a:xfrm>
            <a:prstGeom prst="rect">
              <a:avLst/>
            </a:prstGeom>
            <a:solidFill>
              <a:schemeClr val="bg1"/>
            </a:solidFill>
            <a:ln>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a:solidFill>
                    <a:srgbClr val="002060"/>
                  </a:solidFill>
                  <a:latin typeface="Arial" panose="020B0604020202020204" pitchFamily="34" charset="0"/>
                  <a:cs typeface="Arial" panose="020B0604020202020204" pitchFamily="34" charset="0"/>
                </a:rPr>
                <a:t>$5.3 B </a:t>
              </a:r>
              <a:r>
                <a:rPr lang="en-US" sz="1600">
                  <a:solidFill>
                    <a:srgbClr val="002060"/>
                  </a:solidFill>
                  <a:latin typeface="Arial" panose="020B0604020202020204" pitchFamily="34" charset="0"/>
                  <a:cs typeface="Arial" panose="020B0604020202020204" pitchFamily="34" charset="0"/>
                </a:rPr>
                <a:t>from the Coronavirus State Fiscal Recovery Fund </a:t>
              </a:r>
              <a:endParaRPr lang="en-US" sz="16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5CCEFD8-D585-D4F2-B922-5277DDB6C329}"/>
                </a:ext>
              </a:extLst>
            </p:cNvPr>
            <p:cNvSpPr txBox="1"/>
            <p:nvPr/>
          </p:nvSpPr>
          <p:spPr>
            <a:xfrm>
              <a:off x="4724400" y="2251133"/>
              <a:ext cx="2743200" cy="400110"/>
            </a:xfrm>
            <a:prstGeom prst="rect">
              <a:avLst/>
            </a:prstGeom>
            <a:noFill/>
          </p:spPr>
          <p:txBody>
            <a:bodyPr wrap="square" rtlCol="0">
              <a:spAutoFit/>
            </a:bodyPr>
            <a:lstStyle/>
            <a:p>
              <a:r>
                <a:rPr lang="en-US" sz="1000" i="1"/>
                <a:t>U.S. Treasury transferred the grant into a Commonwealth Federal Grant Account</a:t>
              </a:r>
            </a:p>
          </p:txBody>
        </p:sp>
      </p:grpSp>
      <p:grpSp>
        <p:nvGrpSpPr>
          <p:cNvPr id="28" name="Group 27">
            <a:extLst>
              <a:ext uri="{FF2B5EF4-FFF2-40B4-BE49-F238E27FC236}">
                <a16:creationId xmlns:a16="http://schemas.microsoft.com/office/drawing/2014/main" id="{35D26C30-56EE-4B40-06BD-DED2F5B03D17}"/>
              </a:ext>
              <a:ext uri="{C183D7F6-B498-43B3-948B-1728B52AA6E4}">
                <adec:decorative xmlns:adec="http://schemas.microsoft.com/office/drawing/2017/decorative" val="1"/>
              </a:ext>
            </a:extLst>
          </p:cNvPr>
          <p:cNvGrpSpPr/>
          <p:nvPr/>
        </p:nvGrpSpPr>
        <p:grpSpPr>
          <a:xfrm>
            <a:off x="16916" y="2538021"/>
            <a:ext cx="2938507" cy="1799931"/>
            <a:chOff x="16916" y="2538021"/>
            <a:chExt cx="2938507" cy="1799931"/>
          </a:xfrm>
        </p:grpSpPr>
        <p:sp>
          <p:nvSpPr>
            <p:cNvPr id="19" name="Oval 18">
              <a:extLst>
                <a:ext uri="{FF2B5EF4-FFF2-40B4-BE49-F238E27FC236}">
                  <a16:creationId xmlns:a16="http://schemas.microsoft.com/office/drawing/2014/main" id="{927BFB3D-6C82-82AC-417A-0DBD78113F14}"/>
                </a:ext>
              </a:extLst>
            </p:cNvPr>
            <p:cNvSpPr/>
            <p:nvPr/>
          </p:nvSpPr>
          <p:spPr>
            <a:xfrm>
              <a:off x="16916" y="2538021"/>
              <a:ext cx="390618" cy="390618"/>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17" name="Rectangle 16">
              <a:extLst>
                <a:ext uri="{FF2B5EF4-FFF2-40B4-BE49-F238E27FC236}">
                  <a16:creationId xmlns:a16="http://schemas.microsoft.com/office/drawing/2014/main" id="{7022FE75-30D9-2678-75D0-9F613300974F}"/>
                </a:ext>
              </a:extLst>
            </p:cNvPr>
            <p:cNvSpPr/>
            <p:nvPr/>
          </p:nvSpPr>
          <p:spPr>
            <a:xfrm>
              <a:off x="212223" y="2871214"/>
              <a:ext cx="2743200" cy="914400"/>
            </a:xfrm>
            <a:prstGeom prst="rect">
              <a:avLst/>
            </a:prstGeom>
            <a:solidFill>
              <a:schemeClr val="bg1"/>
            </a:solidFill>
            <a:ln>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a:solidFill>
                    <a:srgbClr val="002060"/>
                  </a:solidFill>
                  <a:latin typeface="Arial" panose="020B0604020202020204" pitchFamily="34" charset="0"/>
                  <a:cs typeface="Arial" panose="020B0604020202020204" pitchFamily="34" charset="0"/>
                </a:rPr>
                <a:t>$117 M </a:t>
              </a:r>
              <a:r>
                <a:rPr lang="en-US" sz="1600">
                  <a:solidFill>
                    <a:srgbClr val="002060"/>
                  </a:solidFill>
                  <a:latin typeface="Arial" panose="020B0604020202020204" pitchFamily="34" charset="0"/>
                  <a:cs typeface="Arial" panose="020B0604020202020204" pitchFamily="34" charset="0"/>
                </a:rPr>
                <a:t>allocated to immediate-needs programming</a:t>
              </a:r>
              <a:endParaRPr lang="en-US" sz="16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1C97FB2-0D5A-5BE2-4E06-2B69E0DE62E7}"/>
                </a:ext>
              </a:extLst>
            </p:cNvPr>
            <p:cNvSpPr txBox="1"/>
            <p:nvPr/>
          </p:nvSpPr>
          <p:spPr>
            <a:xfrm>
              <a:off x="212223" y="3783954"/>
              <a:ext cx="2743200" cy="553998"/>
            </a:xfrm>
            <a:prstGeom prst="rect">
              <a:avLst/>
            </a:prstGeom>
            <a:noFill/>
          </p:spPr>
          <p:txBody>
            <a:bodyPr wrap="square" rtlCol="0">
              <a:spAutoFit/>
            </a:bodyPr>
            <a:lstStyle/>
            <a:p>
              <a:r>
                <a:rPr lang="en-US" sz="1000" i="1"/>
                <a:t>Administration allocated funds to </a:t>
              </a:r>
              <a:r>
                <a:rPr lang="en-US" sz="1000" i="1" err="1"/>
                <a:t>VaxMillions</a:t>
              </a:r>
              <a:r>
                <a:rPr lang="en-US" sz="1000" i="1"/>
                <a:t> and Aid to Disproportionately Impacted Communities.</a:t>
              </a:r>
            </a:p>
          </p:txBody>
        </p:sp>
      </p:grpSp>
      <p:grpSp>
        <p:nvGrpSpPr>
          <p:cNvPr id="31" name="Group 30">
            <a:extLst>
              <a:ext uri="{FF2B5EF4-FFF2-40B4-BE49-F238E27FC236}">
                <a16:creationId xmlns:a16="http://schemas.microsoft.com/office/drawing/2014/main" id="{77BB516E-4980-A9A2-F1FF-D320E3DFB710}"/>
              </a:ext>
              <a:ext uri="{C183D7F6-B498-43B3-948B-1728B52AA6E4}">
                <adec:decorative xmlns:adec="http://schemas.microsoft.com/office/drawing/2017/decorative" val="1"/>
              </a:ext>
            </a:extLst>
          </p:cNvPr>
          <p:cNvGrpSpPr/>
          <p:nvPr/>
        </p:nvGrpSpPr>
        <p:grpSpPr>
          <a:xfrm>
            <a:off x="3150730" y="2575912"/>
            <a:ext cx="3072090" cy="1779552"/>
            <a:chOff x="3150730" y="2575912"/>
            <a:chExt cx="3072090" cy="1779552"/>
          </a:xfrm>
        </p:grpSpPr>
        <p:sp>
          <p:nvSpPr>
            <p:cNvPr id="11" name="Oval 10">
              <a:extLst>
                <a:ext uri="{FF2B5EF4-FFF2-40B4-BE49-F238E27FC236}">
                  <a16:creationId xmlns:a16="http://schemas.microsoft.com/office/drawing/2014/main" id="{FF57DF49-7259-1673-E280-59C749045BDF}"/>
                </a:ext>
                <a:ext uri="{C183D7F6-B498-43B3-948B-1728B52AA6E4}">
                  <adec:decorative xmlns:adec="http://schemas.microsoft.com/office/drawing/2017/decorative" val="0"/>
                </a:ext>
              </a:extLst>
            </p:cNvPr>
            <p:cNvSpPr/>
            <p:nvPr/>
          </p:nvSpPr>
          <p:spPr>
            <a:xfrm>
              <a:off x="3150730" y="2575912"/>
              <a:ext cx="390618" cy="390618"/>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9" name="Rectangle 8">
              <a:extLst>
                <a:ext uri="{FF2B5EF4-FFF2-40B4-BE49-F238E27FC236}">
                  <a16:creationId xmlns:a16="http://schemas.microsoft.com/office/drawing/2014/main" id="{3378A3F6-82C3-2A67-9C8C-F2014792336A}"/>
                </a:ext>
              </a:extLst>
            </p:cNvPr>
            <p:cNvSpPr/>
            <p:nvPr/>
          </p:nvSpPr>
          <p:spPr>
            <a:xfrm>
              <a:off x="3420368" y="2895756"/>
              <a:ext cx="2743200" cy="914400"/>
            </a:xfrm>
            <a:prstGeom prst="rect">
              <a:avLst/>
            </a:prstGeom>
            <a:solidFill>
              <a:schemeClr val="bg1"/>
            </a:solidFill>
            <a:ln>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a:solidFill>
                    <a:srgbClr val="002060"/>
                  </a:solidFill>
                  <a:latin typeface="Arial" panose="020B0604020202020204" pitchFamily="34" charset="0"/>
                  <a:cs typeface="Arial" panose="020B0604020202020204" pitchFamily="34" charset="0"/>
                </a:rPr>
                <a:t>$200 M </a:t>
              </a:r>
              <a:r>
                <a:rPr lang="en-US" sz="1600">
                  <a:solidFill>
                    <a:srgbClr val="002060"/>
                  </a:solidFill>
                  <a:latin typeface="Arial" panose="020B0604020202020204" pitchFamily="34" charset="0"/>
                  <a:cs typeface="Arial" panose="020B0604020202020204" pitchFamily="34" charset="0"/>
                </a:rPr>
                <a:t>set aside for the Governor to allocate</a:t>
              </a:r>
            </a:p>
          </p:txBody>
        </p:sp>
        <p:sp>
          <p:nvSpPr>
            <p:cNvPr id="14" name="TextBox 13">
              <a:extLst>
                <a:ext uri="{FF2B5EF4-FFF2-40B4-BE49-F238E27FC236}">
                  <a16:creationId xmlns:a16="http://schemas.microsoft.com/office/drawing/2014/main" id="{82551560-18B4-9858-8116-60A013A4A8B9}"/>
                </a:ext>
              </a:extLst>
            </p:cNvPr>
            <p:cNvSpPr txBox="1"/>
            <p:nvPr/>
          </p:nvSpPr>
          <p:spPr>
            <a:xfrm>
              <a:off x="3479620" y="3801466"/>
              <a:ext cx="2743200" cy="553998"/>
            </a:xfrm>
            <a:prstGeom prst="rect">
              <a:avLst/>
            </a:prstGeom>
            <a:noFill/>
          </p:spPr>
          <p:txBody>
            <a:bodyPr wrap="square" rtlCol="0">
              <a:spAutoFit/>
            </a:bodyPr>
            <a:lstStyle/>
            <a:p>
              <a:r>
                <a:rPr lang="en-US" sz="1000" i="1"/>
                <a:t>The MA Legislature set aside $200 million for the Administration to program as they deemed necessary for COVID-19 relief.</a:t>
              </a:r>
            </a:p>
          </p:txBody>
        </p:sp>
      </p:grpSp>
      <p:grpSp>
        <p:nvGrpSpPr>
          <p:cNvPr id="32" name="Group 31">
            <a:extLst>
              <a:ext uri="{FF2B5EF4-FFF2-40B4-BE49-F238E27FC236}">
                <a16:creationId xmlns:a16="http://schemas.microsoft.com/office/drawing/2014/main" id="{13320995-0F4F-38D8-28DD-C01CB2CE2C5A}"/>
              </a:ext>
              <a:ext uri="{C183D7F6-B498-43B3-948B-1728B52AA6E4}">
                <adec:decorative xmlns:adec="http://schemas.microsoft.com/office/drawing/2017/decorative" val="1"/>
              </a:ext>
            </a:extLst>
          </p:cNvPr>
          <p:cNvGrpSpPr/>
          <p:nvPr/>
        </p:nvGrpSpPr>
        <p:grpSpPr>
          <a:xfrm>
            <a:off x="6310943" y="2603885"/>
            <a:ext cx="3122412" cy="1799857"/>
            <a:chOff x="6310943" y="2603885"/>
            <a:chExt cx="3122412" cy="1799857"/>
          </a:xfrm>
        </p:grpSpPr>
        <p:sp>
          <p:nvSpPr>
            <p:cNvPr id="12" name="Oval 11">
              <a:extLst>
                <a:ext uri="{FF2B5EF4-FFF2-40B4-BE49-F238E27FC236}">
                  <a16:creationId xmlns:a16="http://schemas.microsoft.com/office/drawing/2014/main" id="{3AC59D67-011A-2B07-37B7-A40ECACBA31F}"/>
                </a:ext>
              </a:extLst>
            </p:cNvPr>
            <p:cNvSpPr/>
            <p:nvPr/>
          </p:nvSpPr>
          <p:spPr>
            <a:xfrm>
              <a:off x="6310943" y="2603885"/>
              <a:ext cx="390618" cy="351592"/>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4" name="Rectangle 3">
              <a:extLst>
                <a:ext uri="{FF2B5EF4-FFF2-40B4-BE49-F238E27FC236}">
                  <a16:creationId xmlns:a16="http://schemas.microsoft.com/office/drawing/2014/main" id="{CA7A75F2-DC33-CFAB-E5D3-043120FF887A}"/>
                </a:ext>
              </a:extLst>
            </p:cNvPr>
            <p:cNvSpPr/>
            <p:nvPr/>
          </p:nvSpPr>
          <p:spPr>
            <a:xfrm>
              <a:off x="6560946" y="2871214"/>
              <a:ext cx="2743200" cy="914400"/>
            </a:xfrm>
            <a:prstGeom prst="rect">
              <a:avLst/>
            </a:prstGeom>
            <a:solidFill>
              <a:schemeClr val="bg1"/>
            </a:solidFill>
            <a:ln>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a:solidFill>
                    <a:srgbClr val="002060"/>
                  </a:solidFill>
                  <a:latin typeface="Arial" panose="020B0604020202020204" pitchFamily="34" charset="0"/>
                  <a:cs typeface="Arial" panose="020B0604020202020204" pitchFamily="34" charset="0"/>
                </a:rPr>
                <a:t>$4.9 B </a:t>
              </a:r>
              <a:r>
                <a:rPr lang="en-US" sz="1600">
                  <a:solidFill>
                    <a:srgbClr val="002060"/>
                  </a:solidFill>
                  <a:latin typeface="Arial" panose="020B0604020202020204" pitchFamily="34" charset="0"/>
                  <a:cs typeface="Arial" panose="020B0604020202020204" pitchFamily="34" charset="0"/>
                </a:rPr>
                <a:t>subject to legislative appropriations process</a:t>
              </a:r>
            </a:p>
          </p:txBody>
        </p:sp>
        <p:sp>
          <p:nvSpPr>
            <p:cNvPr id="6" name="TextBox 5">
              <a:extLst>
                <a:ext uri="{FF2B5EF4-FFF2-40B4-BE49-F238E27FC236}">
                  <a16:creationId xmlns:a16="http://schemas.microsoft.com/office/drawing/2014/main" id="{3AB77B16-6089-6C68-F8BB-5F723E907490}"/>
                </a:ext>
              </a:extLst>
            </p:cNvPr>
            <p:cNvSpPr txBox="1"/>
            <p:nvPr/>
          </p:nvSpPr>
          <p:spPr>
            <a:xfrm>
              <a:off x="6631943" y="3849744"/>
              <a:ext cx="2801412" cy="553998"/>
            </a:xfrm>
            <a:prstGeom prst="rect">
              <a:avLst/>
            </a:prstGeom>
            <a:noFill/>
          </p:spPr>
          <p:txBody>
            <a:bodyPr wrap="square" rtlCol="0">
              <a:spAutoFit/>
            </a:bodyPr>
            <a:lstStyle/>
            <a:p>
              <a:r>
                <a:rPr lang="en-US" sz="1000" i="1"/>
                <a:t>The MA Legislature moved unspent CSFRF funds into a state fund that requires legislative appropriation.</a:t>
              </a:r>
            </a:p>
          </p:txBody>
        </p:sp>
      </p:grpSp>
      <p:grpSp>
        <p:nvGrpSpPr>
          <p:cNvPr id="33" name="Group 32">
            <a:extLst>
              <a:ext uri="{FF2B5EF4-FFF2-40B4-BE49-F238E27FC236}">
                <a16:creationId xmlns:a16="http://schemas.microsoft.com/office/drawing/2014/main" id="{33C1E5FA-AABD-FB56-8B58-CB43CCB1E549}"/>
              </a:ext>
              <a:ext uri="{C183D7F6-B498-43B3-948B-1728B52AA6E4}">
                <adec:decorative xmlns:adec="http://schemas.microsoft.com/office/drawing/2017/decorative" val="1"/>
              </a:ext>
            </a:extLst>
          </p:cNvPr>
          <p:cNvGrpSpPr/>
          <p:nvPr/>
        </p:nvGrpSpPr>
        <p:grpSpPr>
          <a:xfrm>
            <a:off x="87911" y="4691235"/>
            <a:ext cx="2867512" cy="2015554"/>
            <a:chOff x="87911" y="4691235"/>
            <a:chExt cx="2867512" cy="2015554"/>
          </a:xfrm>
        </p:grpSpPr>
        <p:sp>
          <p:nvSpPr>
            <p:cNvPr id="30" name="Oval 29">
              <a:extLst>
                <a:ext uri="{FF2B5EF4-FFF2-40B4-BE49-F238E27FC236}">
                  <a16:creationId xmlns:a16="http://schemas.microsoft.com/office/drawing/2014/main" id="{69E9216E-47C1-A56F-FD8A-380FA1BFD8B0}"/>
                </a:ext>
              </a:extLst>
            </p:cNvPr>
            <p:cNvSpPr/>
            <p:nvPr/>
          </p:nvSpPr>
          <p:spPr>
            <a:xfrm>
              <a:off x="87911" y="4691235"/>
              <a:ext cx="390618" cy="35159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29" name="Rectangle 28">
              <a:extLst>
                <a:ext uri="{FF2B5EF4-FFF2-40B4-BE49-F238E27FC236}">
                  <a16:creationId xmlns:a16="http://schemas.microsoft.com/office/drawing/2014/main" id="{C49BE97B-360F-EF7D-B8FE-268E8A5D8B77}"/>
                </a:ext>
              </a:extLst>
            </p:cNvPr>
            <p:cNvSpPr/>
            <p:nvPr/>
          </p:nvSpPr>
          <p:spPr>
            <a:xfrm>
              <a:off x="212223" y="4979309"/>
              <a:ext cx="2743200" cy="914400"/>
            </a:xfrm>
            <a:prstGeom prst="rect">
              <a:avLst/>
            </a:prstGeom>
            <a:solidFill>
              <a:schemeClr val="bg1"/>
            </a:solidFill>
            <a:ln>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a:solidFill>
                    <a:srgbClr val="002060"/>
                  </a:solidFill>
                  <a:latin typeface="Arial" panose="020B0604020202020204" pitchFamily="34" charset="0"/>
                  <a:cs typeface="Arial" panose="020B0604020202020204" pitchFamily="34" charset="0"/>
                </a:rPr>
                <a:t>$159 M</a:t>
              </a:r>
              <a:r>
                <a:rPr lang="en-US" sz="1600">
                  <a:solidFill>
                    <a:srgbClr val="002060"/>
                  </a:solidFill>
                  <a:latin typeface="Arial" panose="020B0604020202020204" pitchFamily="34" charset="0"/>
                  <a:cs typeface="Arial" panose="020B0604020202020204" pitchFamily="34" charset="0"/>
                </a:rPr>
                <a:t> appropriated for Emergency Paid Sick Leave</a:t>
              </a:r>
            </a:p>
          </p:txBody>
        </p:sp>
        <p:sp>
          <p:nvSpPr>
            <p:cNvPr id="26" name="TextBox 25">
              <a:extLst>
                <a:ext uri="{FF2B5EF4-FFF2-40B4-BE49-F238E27FC236}">
                  <a16:creationId xmlns:a16="http://schemas.microsoft.com/office/drawing/2014/main" id="{FF0961F8-C1B9-0727-BBE8-1258F6ED133D}"/>
                </a:ext>
              </a:extLst>
            </p:cNvPr>
            <p:cNvSpPr txBox="1"/>
            <p:nvPr/>
          </p:nvSpPr>
          <p:spPr>
            <a:xfrm>
              <a:off x="185778" y="5998903"/>
              <a:ext cx="2743200" cy="707886"/>
            </a:xfrm>
            <a:prstGeom prst="rect">
              <a:avLst/>
            </a:prstGeom>
            <a:noFill/>
          </p:spPr>
          <p:txBody>
            <a:bodyPr wrap="square" rtlCol="0">
              <a:spAutoFit/>
            </a:bodyPr>
            <a:lstStyle/>
            <a:p>
              <a:r>
                <a:rPr lang="en-US" sz="1000" i="1"/>
                <a:t>In May 2021, the MA General Court passed Chapter 16 of the Acts of 2021, establishing the COVID-19 Emergency Paid Sick Leave program.</a:t>
              </a:r>
            </a:p>
          </p:txBody>
        </p:sp>
      </p:grpSp>
      <p:grpSp>
        <p:nvGrpSpPr>
          <p:cNvPr id="34" name="Group 33">
            <a:extLst>
              <a:ext uri="{FF2B5EF4-FFF2-40B4-BE49-F238E27FC236}">
                <a16:creationId xmlns:a16="http://schemas.microsoft.com/office/drawing/2014/main" id="{1CD37674-CCC0-66FF-F825-319869D93153}"/>
              </a:ext>
              <a:ext uri="{C183D7F6-B498-43B3-948B-1728B52AA6E4}">
                <adec:decorative xmlns:adec="http://schemas.microsoft.com/office/drawing/2017/decorative" val="1"/>
              </a:ext>
            </a:extLst>
          </p:cNvPr>
          <p:cNvGrpSpPr/>
          <p:nvPr/>
        </p:nvGrpSpPr>
        <p:grpSpPr>
          <a:xfrm>
            <a:off x="3063751" y="4696883"/>
            <a:ext cx="2900904" cy="1707508"/>
            <a:chOff x="3063751" y="4696883"/>
            <a:chExt cx="2900904" cy="1707508"/>
          </a:xfrm>
        </p:grpSpPr>
        <p:sp>
          <p:nvSpPr>
            <p:cNvPr id="13" name="Oval 12">
              <a:extLst>
                <a:ext uri="{FF2B5EF4-FFF2-40B4-BE49-F238E27FC236}">
                  <a16:creationId xmlns:a16="http://schemas.microsoft.com/office/drawing/2014/main" id="{91FFB5FE-EAAC-3B5E-4F33-53DEEE91AF0F}"/>
                </a:ext>
              </a:extLst>
            </p:cNvPr>
            <p:cNvSpPr/>
            <p:nvPr/>
          </p:nvSpPr>
          <p:spPr>
            <a:xfrm>
              <a:off x="3063751" y="4696883"/>
              <a:ext cx="390618" cy="351592"/>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8" name="Rectangle 7">
              <a:extLst>
                <a:ext uri="{FF2B5EF4-FFF2-40B4-BE49-F238E27FC236}">
                  <a16:creationId xmlns:a16="http://schemas.microsoft.com/office/drawing/2014/main" id="{33F85E09-9C2C-1378-4DB5-1AF0B0FE73C5}"/>
                </a:ext>
              </a:extLst>
            </p:cNvPr>
            <p:cNvSpPr/>
            <p:nvPr/>
          </p:nvSpPr>
          <p:spPr>
            <a:xfrm>
              <a:off x="3221455" y="4997359"/>
              <a:ext cx="2743200" cy="914400"/>
            </a:xfrm>
            <a:prstGeom prst="rect">
              <a:avLst/>
            </a:prstGeom>
            <a:solidFill>
              <a:schemeClr val="bg1"/>
            </a:solidFill>
            <a:ln>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a:solidFill>
                    <a:srgbClr val="002060"/>
                  </a:solidFill>
                  <a:latin typeface="Arial" panose="020B0604020202020204" pitchFamily="34" charset="0"/>
                  <a:cs typeface="Arial" panose="020B0604020202020204" pitchFamily="34" charset="0"/>
                </a:rPr>
                <a:t>$2.6 B</a:t>
              </a:r>
              <a:r>
                <a:rPr lang="en-US" sz="1600">
                  <a:solidFill>
                    <a:srgbClr val="002060"/>
                  </a:solidFill>
                  <a:latin typeface="Arial" panose="020B0604020202020204" pitchFamily="34" charset="0"/>
                  <a:cs typeface="Arial" panose="020B0604020202020204" pitchFamily="34" charset="0"/>
                </a:rPr>
                <a:t> appropriated in </a:t>
              </a:r>
              <a:r>
                <a:rPr lang="en-US" sz="1600" b="1">
                  <a:solidFill>
                    <a:srgbClr val="002060"/>
                  </a:solidFill>
                  <a:latin typeface="Arial" panose="020B0604020202020204" pitchFamily="34" charset="0"/>
                  <a:cs typeface="Arial" panose="020B0604020202020204" pitchFamily="34" charset="0"/>
                </a:rPr>
                <a:t>ARPA 1.0 </a:t>
              </a:r>
              <a:r>
                <a:rPr lang="en-US" sz="1600">
                  <a:solidFill>
                    <a:srgbClr val="002060"/>
                  </a:solidFill>
                  <a:latin typeface="Arial" panose="020B0604020202020204" pitchFamily="34" charset="0"/>
                  <a:cs typeface="Arial" panose="020B0604020202020204" pitchFamily="34" charset="0"/>
                </a:rPr>
                <a:t>in </a:t>
              </a:r>
              <a:br>
                <a:rPr lang="en-US" sz="1600">
                  <a:solidFill>
                    <a:srgbClr val="002060"/>
                  </a:solidFill>
                  <a:latin typeface="Arial" panose="020B0604020202020204" pitchFamily="34" charset="0"/>
                  <a:cs typeface="Arial" panose="020B0604020202020204" pitchFamily="34" charset="0"/>
                </a:rPr>
              </a:br>
              <a:r>
                <a:rPr lang="en-US" sz="1600">
                  <a:solidFill>
                    <a:srgbClr val="002060"/>
                  </a:solidFill>
                  <a:latin typeface="Arial" panose="020B0604020202020204" pitchFamily="34" charset="0"/>
                  <a:cs typeface="Arial" panose="020B0604020202020204" pitchFamily="34" charset="0"/>
                </a:rPr>
                <a:t>December 2021</a:t>
              </a:r>
              <a:endParaRPr lang="en-US" sz="1600" b="1">
                <a:solidFill>
                  <a:srgbClr val="00206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8F5B8E3-F6E6-FDA9-672A-FF2351B92C6E}"/>
                </a:ext>
              </a:extLst>
            </p:cNvPr>
            <p:cNvSpPr txBox="1"/>
            <p:nvPr/>
          </p:nvSpPr>
          <p:spPr>
            <a:xfrm>
              <a:off x="3221455" y="6004281"/>
              <a:ext cx="2743200" cy="400110"/>
            </a:xfrm>
            <a:prstGeom prst="rect">
              <a:avLst/>
            </a:prstGeom>
            <a:noFill/>
          </p:spPr>
          <p:txBody>
            <a:bodyPr wrap="square" rtlCol="0">
              <a:spAutoFit/>
            </a:bodyPr>
            <a:lstStyle/>
            <a:p>
              <a:r>
                <a:rPr lang="en-US" sz="1000" i="1"/>
                <a:t>In December 2021, the MA General Court passed Chapter 102 of the Acts of 2021.</a:t>
              </a:r>
            </a:p>
          </p:txBody>
        </p:sp>
      </p:grpSp>
      <p:grpSp>
        <p:nvGrpSpPr>
          <p:cNvPr id="35" name="Group 34">
            <a:extLst>
              <a:ext uri="{FF2B5EF4-FFF2-40B4-BE49-F238E27FC236}">
                <a16:creationId xmlns:a16="http://schemas.microsoft.com/office/drawing/2014/main" id="{1420C7ED-ED55-A7F4-1E85-1AD966D6B5C5}"/>
              </a:ext>
              <a:ext uri="{C183D7F6-B498-43B3-948B-1728B52AA6E4}">
                <adec:decorative xmlns:adec="http://schemas.microsoft.com/office/drawing/2017/decorative" val="1"/>
              </a:ext>
            </a:extLst>
          </p:cNvPr>
          <p:cNvGrpSpPr/>
          <p:nvPr/>
        </p:nvGrpSpPr>
        <p:grpSpPr>
          <a:xfrm>
            <a:off x="6207796" y="4696883"/>
            <a:ext cx="2863877" cy="2009906"/>
            <a:chOff x="6207796" y="4696883"/>
            <a:chExt cx="2863877" cy="2009906"/>
          </a:xfrm>
        </p:grpSpPr>
        <p:sp>
          <p:nvSpPr>
            <p:cNvPr id="20" name="Oval 19">
              <a:extLst>
                <a:ext uri="{FF2B5EF4-FFF2-40B4-BE49-F238E27FC236}">
                  <a16:creationId xmlns:a16="http://schemas.microsoft.com/office/drawing/2014/main" id="{2396646E-EBA2-7641-8C84-6A17FD69A721}"/>
                </a:ext>
              </a:extLst>
            </p:cNvPr>
            <p:cNvSpPr/>
            <p:nvPr/>
          </p:nvSpPr>
          <p:spPr>
            <a:xfrm>
              <a:off x="6207796" y="4696883"/>
              <a:ext cx="390618" cy="351592"/>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7" name="Rectangle 6">
              <a:extLst>
                <a:ext uri="{FF2B5EF4-FFF2-40B4-BE49-F238E27FC236}">
                  <a16:creationId xmlns:a16="http://schemas.microsoft.com/office/drawing/2014/main" id="{9ADDF8D4-FD69-C74E-4E3A-27BDF9DF04C2}"/>
                </a:ext>
              </a:extLst>
            </p:cNvPr>
            <p:cNvSpPr/>
            <p:nvPr/>
          </p:nvSpPr>
          <p:spPr>
            <a:xfrm>
              <a:off x="6328473" y="4997359"/>
              <a:ext cx="2743200" cy="914400"/>
            </a:xfrm>
            <a:prstGeom prst="rect">
              <a:avLst/>
            </a:prstGeom>
            <a:solidFill>
              <a:schemeClr val="bg1"/>
            </a:solidFill>
            <a:ln>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a:solidFill>
                    <a:srgbClr val="002060"/>
                  </a:solidFill>
                  <a:latin typeface="Arial" panose="020B0604020202020204" pitchFamily="34" charset="0"/>
                  <a:cs typeface="Arial" panose="020B0604020202020204" pitchFamily="34" charset="0"/>
                </a:rPr>
                <a:t>$1.9 B </a:t>
              </a:r>
              <a:r>
                <a:rPr lang="en-US" sz="1600">
                  <a:solidFill>
                    <a:srgbClr val="002060"/>
                  </a:solidFill>
                  <a:latin typeface="Arial" panose="020B0604020202020204" pitchFamily="34" charset="0"/>
                  <a:cs typeface="Arial" panose="020B0604020202020204" pitchFamily="34" charset="0"/>
                </a:rPr>
                <a:t>appropriated in </a:t>
              </a:r>
              <a:r>
                <a:rPr lang="en-US" sz="1600" b="1">
                  <a:solidFill>
                    <a:srgbClr val="002060"/>
                  </a:solidFill>
                  <a:latin typeface="Arial" panose="020B0604020202020204" pitchFamily="34" charset="0"/>
                  <a:cs typeface="Arial" panose="020B0604020202020204" pitchFamily="34" charset="0"/>
                </a:rPr>
                <a:t>ARPA 2.0 </a:t>
              </a:r>
              <a:r>
                <a:rPr lang="en-US" sz="1600">
                  <a:solidFill>
                    <a:srgbClr val="002060"/>
                  </a:solidFill>
                  <a:latin typeface="Arial" panose="020B0604020202020204" pitchFamily="34" charset="0"/>
                  <a:cs typeface="Arial" panose="020B0604020202020204" pitchFamily="34" charset="0"/>
                </a:rPr>
                <a:t>in </a:t>
              </a:r>
              <a:br>
                <a:rPr lang="en-US" sz="1600">
                  <a:solidFill>
                    <a:srgbClr val="002060"/>
                  </a:solidFill>
                  <a:latin typeface="Arial" panose="020B0604020202020204" pitchFamily="34" charset="0"/>
                  <a:cs typeface="Arial" panose="020B0604020202020204" pitchFamily="34" charset="0"/>
                </a:rPr>
              </a:br>
              <a:r>
                <a:rPr lang="en-US" sz="1600">
                  <a:solidFill>
                    <a:srgbClr val="002060"/>
                  </a:solidFill>
                  <a:latin typeface="Arial" panose="020B0604020202020204" pitchFamily="34" charset="0"/>
                  <a:cs typeface="Arial" panose="020B0604020202020204" pitchFamily="34" charset="0"/>
                </a:rPr>
                <a:t>November 2022</a:t>
              </a:r>
              <a:endParaRPr lang="en-US" sz="1600" b="1">
                <a:solidFill>
                  <a:srgbClr val="00206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545DEB5-E53E-757F-BE20-9370352F8A1F}"/>
                </a:ext>
              </a:extLst>
            </p:cNvPr>
            <p:cNvSpPr txBox="1"/>
            <p:nvPr/>
          </p:nvSpPr>
          <p:spPr>
            <a:xfrm>
              <a:off x="6321538" y="5975269"/>
              <a:ext cx="2743200" cy="731520"/>
            </a:xfrm>
            <a:prstGeom prst="rect">
              <a:avLst/>
            </a:prstGeom>
            <a:noFill/>
          </p:spPr>
          <p:txBody>
            <a:bodyPr wrap="square" rtlCol="0">
              <a:spAutoFit/>
            </a:bodyPr>
            <a:lstStyle/>
            <a:p>
              <a:r>
                <a:rPr lang="en-US" sz="1000" i="1"/>
                <a:t>In November 2022, the MA General Court passed Chapter 268 of the Acts of 2022. The amount allocated from CSFRF shifts as programming design continues. </a:t>
              </a:r>
            </a:p>
          </p:txBody>
        </p:sp>
      </p:grpSp>
      <p:grpSp>
        <p:nvGrpSpPr>
          <p:cNvPr id="36" name="Group 35">
            <a:extLst>
              <a:ext uri="{FF2B5EF4-FFF2-40B4-BE49-F238E27FC236}">
                <a16:creationId xmlns:a16="http://schemas.microsoft.com/office/drawing/2014/main" id="{2D16FC38-6237-5311-4A2B-A7B13CAB90E4}"/>
              </a:ext>
              <a:ext uri="{C183D7F6-B498-43B3-948B-1728B52AA6E4}">
                <adec:decorative xmlns:adec="http://schemas.microsoft.com/office/drawing/2017/decorative" val="1"/>
              </a:ext>
            </a:extLst>
          </p:cNvPr>
          <p:cNvGrpSpPr/>
          <p:nvPr/>
        </p:nvGrpSpPr>
        <p:grpSpPr>
          <a:xfrm>
            <a:off x="9175532" y="4693481"/>
            <a:ext cx="2895257" cy="2129516"/>
            <a:chOff x="9175532" y="4693481"/>
            <a:chExt cx="2895257" cy="2129516"/>
          </a:xfrm>
        </p:grpSpPr>
        <p:sp>
          <p:nvSpPr>
            <p:cNvPr id="42" name="Oval 41">
              <a:extLst>
                <a:ext uri="{FF2B5EF4-FFF2-40B4-BE49-F238E27FC236}">
                  <a16:creationId xmlns:a16="http://schemas.microsoft.com/office/drawing/2014/main" id="{B5009CAF-C743-0754-A9D7-09518C3BC783}"/>
                </a:ext>
              </a:extLst>
            </p:cNvPr>
            <p:cNvSpPr/>
            <p:nvPr/>
          </p:nvSpPr>
          <p:spPr>
            <a:xfrm>
              <a:off x="9175532" y="4693481"/>
              <a:ext cx="390618" cy="351592"/>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sp>
          <p:nvSpPr>
            <p:cNvPr id="41" name="Rectangle 40">
              <a:extLst>
                <a:ext uri="{FF2B5EF4-FFF2-40B4-BE49-F238E27FC236}">
                  <a16:creationId xmlns:a16="http://schemas.microsoft.com/office/drawing/2014/main" id="{8FFCD7A7-50EA-8CDD-B211-B81FB5D02639}"/>
                </a:ext>
              </a:extLst>
            </p:cNvPr>
            <p:cNvSpPr/>
            <p:nvPr/>
          </p:nvSpPr>
          <p:spPr>
            <a:xfrm>
              <a:off x="9373334" y="4994197"/>
              <a:ext cx="2697455" cy="944629"/>
            </a:xfrm>
            <a:prstGeom prst="rect">
              <a:avLst/>
            </a:prstGeom>
            <a:solidFill>
              <a:schemeClr val="bg1"/>
            </a:solidFill>
            <a:ln>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dirty="0">
                  <a:solidFill>
                    <a:srgbClr val="002060"/>
                  </a:solidFill>
                  <a:latin typeface="Arial" panose="020B0604020202020204" pitchFamily="34" charset="0"/>
                  <a:cs typeface="Arial" panose="020B0604020202020204" pitchFamily="34" charset="0"/>
                </a:rPr>
                <a:t>$89 M </a:t>
              </a:r>
              <a:r>
                <a:rPr lang="en-US" sz="1600" dirty="0">
                  <a:solidFill>
                    <a:srgbClr val="002060"/>
                  </a:solidFill>
                  <a:latin typeface="Arial" panose="020B0604020202020204" pitchFamily="34" charset="0"/>
                  <a:cs typeface="Arial" panose="020B0604020202020204" pitchFamily="34" charset="0"/>
                </a:rPr>
                <a:t>appropriated in </a:t>
              </a:r>
            </a:p>
            <a:p>
              <a:pPr algn="ctr"/>
              <a:r>
                <a:rPr lang="en-US" sz="1600" b="1" dirty="0">
                  <a:solidFill>
                    <a:srgbClr val="002060"/>
                  </a:solidFill>
                  <a:latin typeface="Arial" panose="020B0604020202020204" pitchFamily="34" charset="0"/>
                  <a:cs typeface="Arial" panose="020B0604020202020204" pitchFamily="34" charset="0"/>
                </a:rPr>
                <a:t>July 2023 Supp </a:t>
              </a:r>
              <a:r>
                <a:rPr lang="en-US" sz="1600" dirty="0">
                  <a:solidFill>
                    <a:srgbClr val="002060"/>
                  </a:solidFill>
                  <a:latin typeface="Arial" panose="020B0604020202020204" pitchFamily="34" charset="0"/>
                  <a:cs typeface="Arial" panose="020B0604020202020204" pitchFamily="34" charset="0"/>
                </a:rPr>
                <a:t>and </a:t>
              </a:r>
              <a:r>
                <a:rPr lang="en-US" sz="1600" b="1" dirty="0">
                  <a:solidFill>
                    <a:srgbClr val="002060"/>
                  </a:solidFill>
                  <a:latin typeface="Arial" panose="020B0604020202020204" pitchFamily="34" charset="0"/>
                  <a:cs typeface="Arial" panose="020B0604020202020204" pitchFamily="34" charset="0"/>
                </a:rPr>
                <a:t>$90 M </a:t>
              </a:r>
              <a:r>
                <a:rPr lang="en-US" sz="1600" dirty="0">
                  <a:solidFill>
                    <a:srgbClr val="002060"/>
                  </a:solidFill>
                  <a:latin typeface="Arial" panose="020B0604020202020204" pitchFamily="34" charset="0"/>
                  <a:cs typeface="Arial" panose="020B0604020202020204" pitchFamily="34" charset="0"/>
                </a:rPr>
                <a:t>appropriated in </a:t>
              </a:r>
              <a:r>
                <a:rPr lang="en-US" sz="1600" b="1" dirty="0">
                  <a:solidFill>
                    <a:srgbClr val="002060"/>
                  </a:solidFill>
                  <a:latin typeface="Arial" panose="020B0604020202020204" pitchFamily="34" charset="0"/>
                  <a:cs typeface="Arial" panose="020B0604020202020204" pitchFamily="34" charset="0"/>
                </a:rPr>
                <a:t>FY23 Closeout Supp</a:t>
              </a:r>
            </a:p>
          </p:txBody>
        </p:sp>
        <p:sp>
          <p:nvSpPr>
            <p:cNvPr id="43" name="TextBox 42">
              <a:extLst>
                <a:ext uri="{FF2B5EF4-FFF2-40B4-BE49-F238E27FC236}">
                  <a16:creationId xmlns:a16="http://schemas.microsoft.com/office/drawing/2014/main" id="{040B3D6C-0DE4-53B2-7138-90EDE4B8324D}"/>
                </a:ext>
                <a:ext uri="{C183D7F6-B498-43B3-948B-1728B52AA6E4}">
                  <adec:decorative xmlns:adec="http://schemas.microsoft.com/office/drawing/2017/decorative" val="0"/>
                </a:ext>
              </a:extLst>
            </p:cNvPr>
            <p:cNvSpPr txBox="1"/>
            <p:nvPr/>
          </p:nvSpPr>
          <p:spPr>
            <a:xfrm>
              <a:off x="9291591" y="5961223"/>
              <a:ext cx="2743200" cy="861774"/>
            </a:xfrm>
            <a:prstGeom prst="rect">
              <a:avLst/>
            </a:prstGeom>
            <a:noFill/>
          </p:spPr>
          <p:txBody>
            <a:bodyPr wrap="square" rtlCol="0">
              <a:spAutoFit/>
            </a:bodyPr>
            <a:lstStyle/>
            <a:p>
              <a:r>
                <a:rPr lang="en-US" sz="1000" i="1"/>
                <a:t>In July 2023, $89 M was allocated for grants to fiscally strained hospitals in Ch. 26 of the Acts of 2023. In December 2023, an additional $90 M was allocated in Ch. 77 of the Acts of 2023.</a:t>
              </a:r>
            </a:p>
          </p:txBody>
        </p:sp>
      </p:grpSp>
      <p:cxnSp>
        <p:nvCxnSpPr>
          <p:cNvPr id="21" name="Connector: Elbow 20">
            <a:extLst>
              <a:ext uri="{FF2B5EF4-FFF2-40B4-BE49-F238E27FC236}">
                <a16:creationId xmlns:a16="http://schemas.microsoft.com/office/drawing/2014/main" id="{722B2491-B9CE-7D1C-C4A7-CA660D63133C}"/>
              </a:ext>
              <a:ext uri="{C183D7F6-B498-43B3-948B-1728B52AA6E4}">
                <adec:decorative xmlns:adec="http://schemas.microsoft.com/office/drawing/2017/decorative" val="1"/>
              </a:ext>
            </a:extLst>
          </p:cNvPr>
          <p:cNvCxnSpPr>
            <a:cxnSpLocks/>
          </p:cNvCxnSpPr>
          <p:nvPr/>
        </p:nvCxnSpPr>
        <p:spPr>
          <a:xfrm>
            <a:off x="7891422" y="4648066"/>
            <a:ext cx="0" cy="357527"/>
          </a:xfrm>
          <a:prstGeom prst="straightConnector1">
            <a:avLst/>
          </a:prstGeom>
          <a:ln>
            <a:solidFill>
              <a:srgbClr val="102E6A"/>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DCE6461C-86C1-8E7B-7200-4409AE5DE814}"/>
              </a:ext>
              <a:ext uri="{C183D7F6-B498-43B3-948B-1728B52AA6E4}">
                <adec:decorative xmlns:adec="http://schemas.microsoft.com/office/drawing/2017/decorative" val="1"/>
              </a:ext>
            </a:extLst>
          </p:cNvPr>
          <p:cNvCxnSpPr>
            <a:cxnSpLocks/>
            <a:endCxn id="41" idx="0"/>
          </p:cNvCxnSpPr>
          <p:nvPr/>
        </p:nvCxnSpPr>
        <p:spPr>
          <a:xfrm>
            <a:off x="7792538" y="4659464"/>
            <a:ext cx="2929524" cy="334733"/>
          </a:xfrm>
          <a:prstGeom prst="bentConnector2">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FF63D2C2-0A66-C6CD-7AD8-51F7EE019562}"/>
              </a:ext>
              <a:ext uri="{C183D7F6-B498-43B3-948B-1728B52AA6E4}">
                <adec:decorative xmlns:adec="http://schemas.microsoft.com/office/drawing/2017/decorative" val="1"/>
              </a:ext>
            </a:extLst>
          </p:cNvPr>
          <p:cNvCxnSpPr>
            <a:cxnSpLocks/>
            <a:stCxn id="5" idx="3"/>
            <a:endCxn id="4" idx="0"/>
          </p:cNvCxnSpPr>
          <p:nvPr/>
        </p:nvCxnSpPr>
        <p:spPr>
          <a:xfrm>
            <a:off x="7467600" y="2451188"/>
            <a:ext cx="464946" cy="420026"/>
          </a:xfrm>
          <a:prstGeom prst="bentConnector2">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37959B71-87F4-87B9-80A3-D9D69439E8EB}"/>
              </a:ext>
              <a:ext uri="{C183D7F6-B498-43B3-948B-1728B52AA6E4}">
                <adec:decorative xmlns:adec="http://schemas.microsoft.com/office/drawing/2017/decorative" val="1"/>
              </a:ext>
            </a:extLst>
          </p:cNvPr>
          <p:cNvCxnSpPr>
            <a:cxnSpLocks/>
            <a:stCxn id="5" idx="1"/>
            <a:endCxn id="17" idx="0"/>
          </p:cNvCxnSpPr>
          <p:nvPr/>
        </p:nvCxnSpPr>
        <p:spPr>
          <a:xfrm rot="10800000" flipV="1">
            <a:off x="1583824" y="2451188"/>
            <a:ext cx="3140577" cy="420026"/>
          </a:xfrm>
          <a:prstGeom prst="bentConnector2">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4A0E4D30-4A2B-DD8F-6408-D76CE026DC49}"/>
              </a:ext>
              <a:ext uri="{C183D7F6-B498-43B3-948B-1728B52AA6E4}">
                <adec:decorative xmlns:adec="http://schemas.microsoft.com/office/drawing/2017/decorative" val="1"/>
              </a:ext>
            </a:extLst>
          </p:cNvPr>
          <p:cNvGrpSpPr/>
          <p:nvPr/>
        </p:nvGrpSpPr>
        <p:grpSpPr>
          <a:xfrm>
            <a:off x="1583823" y="4659464"/>
            <a:ext cx="3023899" cy="319845"/>
            <a:chOff x="1583823" y="4659464"/>
            <a:chExt cx="3006564" cy="319845"/>
          </a:xfrm>
        </p:grpSpPr>
        <p:cxnSp>
          <p:nvCxnSpPr>
            <p:cNvPr id="40" name="Straight Connector 39">
              <a:extLst>
                <a:ext uri="{FF2B5EF4-FFF2-40B4-BE49-F238E27FC236}">
                  <a16:creationId xmlns:a16="http://schemas.microsoft.com/office/drawing/2014/main" id="{EE532BA2-F88A-1890-31AE-00AFD35FC59A}"/>
                </a:ext>
              </a:extLst>
            </p:cNvPr>
            <p:cNvCxnSpPr>
              <a:cxnSpLocks/>
            </p:cNvCxnSpPr>
            <p:nvPr/>
          </p:nvCxnSpPr>
          <p:spPr>
            <a:xfrm flipH="1">
              <a:off x="1583823" y="4659464"/>
              <a:ext cx="3006564" cy="0"/>
            </a:xfrm>
            <a:prstGeom prst="line">
              <a:avLst/>
            </a:prstGeom>
            <a:ln w="9525" cap="flat">
              <a:solidFill>
                <a:srgbClr val="102E6A"/>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B658832-19F7-6262-718E-C27856763B57}"/>
                </a:ext>
              </a:extLst>
            </p:cNvPr>
            <p:cNvCxnSpPr>
              <a:cxnSpLocks/>
              <a:endCxn id="29" idx="0"/>
            </p:cNvCxnSpPr>
            <p:nvPr/>
          </p:nvCxnSpPr>
          <p:spPr>
            <a:xfrm>
              <a:off x="1583823" y="4659464"/>
              <a:ext cx="0" cy="319845"/>
            </a:xfrm>
            <a:prstGeom prst="straightConnector1">
              <a:avLst/>
            </a:prstGeom>
            <a:ln w="9525" cap="flat">
              <a:solidFill>
                <a:srgbClr val="102E6A"/>
              </a:solidFill>
              <a:miter lim="800000"/>
              <a:tailEnd type="triangle"/>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94BECA13-1825-5CC5-939C-0BAC9F1DEBB1}"/>
              </a:ext>
              <a:ext uri="{C183D7F6-B498-43B3-948B-1728B52AA6E4}">
                <adec:decorative xmlns:adec="http://schemas.microsoft.com/office/drawing/2017/decorative" val="1"/>
              </a:ext>
            </a:extLst>
          </p:cNvPr>
          <p:cNvGrpSpPr/>
          <p:nvPr/>
        </p:nvGrpSpPr>
        <p:grpSpPr>
          <a:xfrm>
            <a:off x="5307806" y="2628938"/>
            <a:ext cx="300038" cy="266818"/>
            <a:chOff x="5307806" y="2628938"/>
            <a:chExt cx="300038" cy="266818"/>
          </a:xfrm>
        </p:grpSpPr>
        <p:cxnSp>
          <p:nvCxnSpPr>
            <p:cNvPr id="54" name="Straight Arrow Connector 53">
              <a:extLst>
                <a:ext uri="{FF2B5EF4-FFF2-40B4-BE49-F238E27FC236}">
                  <a16:creationId xmlns:a16="http://schemas.microsoft.com/office/drawing/2014/main" id="{30B956CD-77CD-F4EC-C85C-275B183F67A9}"/>
                </a:ext>
              </a:extLst>
            </p:cNvPr>
            <p:cNvCxnSpPr>
              <a:cxnSpLocks/>
            </p:cNvCxnSpPr>
            <p:nvPr/>
          </p:nvCxnSpPr>
          <p:spPr>
            <a:xfrm>
              <a:off x="5309232" y="2736056"/>
              <a:ext cx="0" cy="159700"/>
            </a:xfrm>
            <a:prstGeom prst="straightConnector1">
              <a:avLst/>
            </a:prstGeom>
            <a:ln w="9525" cap="flat">
              <a:solidFill>
                <a:srgbClr val="102E6A"/>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169F433-1BD9-68FA-3202-057D658EDB98}"/>
                </a:ext>
              </a:extLst>
            </p:cNvPr>
            <p:cNvCxnSpPr/>
            <p:nvPr/>
          </p:nvCxnSpPr>
          <p:spPr>
            <a:xfrm>
              <a:off x="5307806" y="2738438"/>
              <a:ext cx="300038" cy="0"/>
            </a:xfrm>
            <a:prstGeom prst="line">
              <a:avLst/>
            </a:prstGeom>
            <a:ln w="9525" cap="flat">
              <a:solidFill>
                <a:srgbClr val="102E6A"/>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FA762D5-6963-E982-57B2-CB5F0F60FF63}"/>
                </a:ext>
              </a:extLst>
            </p:cNvPr>
            <p:cNvCxnSpPr>
              <a:cxnSpLocks/>
            </p:cNvCxnSpPr>
            <p:nvPr/>
          </p:nvCxnSpPr>
          <p:spPr>
            <a:xfrm flipV="1">
              <a:off x="5605463" y="2628938"/>
              <a:ext cx="0" cy="111880"/>
            </a:xfrm>
            <a:prstGeom prst="line">
              <a:avLst/>
            </a:prstGeom>
            <a:ln w="9525" cap="flat">
              <a:solidFill>
                <a:srgbClr val="102E6A"/>
              </a:solidFill>
              <a:miter lim="800000"/>
              <a:tailEnd type="none"/>
            </a:ln>
          </p:spPr>
          <p:style>
            <a:lnRef idx="1">
              <a:schemeClr val="accent1"/>
            </a:lnRef>
            <a:fillRef idx="0">
              <a:schemeClr val="accent1"/>
            </a:fillRef>
            <a:effectRef idx="0">
              <a:schemeClr val="accent1"/>
            </a:effectRef>
            <a:fontRef idx="minor">
              <a:schemeClr val="tx1"/>
            </a:fontRef>
          </p:style>
        </p:cxnSp>
      </p:grpSp>
      <p:cxnSp>
        <p:nvCxnSpPr>
          <p:cNvPr id="45" name="Connector: Elbow 44">
            <a:extLst>
              <a:ext uri="{FF2B5EF4-FFF2-40B4-BE49-F238E27FC236}">
                <a16:creationId xmlns:a16="http://schemas.microsoft.com/office/drawing/2014/main" id="{554EF9DC-E2B5-47DB-F244-107EB81EA405}"/>
              </a:ext>
              <a:ext uri="{C183D7F6-B498-43B3-948B-1728B52AA6E4}">
                <adec:decorative xmlns:adec="http://schemas.microsoft.com/office/drawing/2017/decorative" val="1"/>
              </a:ext>
            </a:extLst>
          </p:cNvPr>
          <p:cNvCxnSpPr>
            <a:cxnSpLocks/>
          </p:cNvCxnSpPr>
          <p:nvPr/>
        </p:nvCxnSpPr>
        <p:spPr>
          <a:xfrm rot="5400000">
            <a:off x="5946674" y="3017615"/>
            <a:ext cx="605796" cy="3283699"/>
          </a:xfrm>
          <a:prstGeom prst="bentConnector3">
            <a:avLst>
              <a:gd name="adj1" fmla="val 51509"/>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63309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C9B3-6901-F41D-0FFA-9BE5DE67E592}"/>
              </a:ext>
            </a:extLst>
          </p:cNvPr>
          <p:cNvSpPr>
            <a:spLocks noGrp="1"/>
          </p:cNvSpPr>
          <p:nvPr>
            <p:ph type="title"/>
          </p:nvPr>
        </p:nvSpPr>
        <p:spPr>
          <a:xfrm>
            <a:off x="554736" y="193984"/>
            <a:ext cx="10602418" cy="731520"/>
          </a:xfrm>
        </p:spPr>
        <p:txBody>
          <a:bodyPr/>
          <a:lstStyle/>
          <a:p>
            <a:r>
              <a:rPr lang="en-US"/>
              <a:t>ARPA Money Has Been Allocated in Conjunction With State Surpluses</a:t>
            </a:r>
          </a:p>
        </p:txBody>
      </p:sp>
      <p:sp>
        <p:nvSpPr>
          <p:cNvPr id="4" name="Text Placeholder 3">
            <a:extLst>
              <a:ext uri="{FF2B5EF4-FFF2-40B4-BE49-F238E27FC236}">
                <a16:creationId xmlns:a16="http://schemas.microsoft.com/office/drawing/2014/main" id="{CBF76329-77EF-545B-3EC6-05A642072F4C}"/>
              </a:ext>
              <a:ext uri="{C183D7F6-B498-43B3-948B-1728B52AA6E4}">
                <adec:decorative xmlns:adec="http://schemas.microsoft.com/office/drawing/2017/decorative" val="1"/>
              </a:ext>
            </a:extLst>
          </p:cNvPr>
          <p:cNvSpPr>
            <a:spLocks noGrp="1"/>
          </p:cNvSpPr>
          <p:nvPr>
            <p:ph type="body" sz="quarter" idx="12"/>
          </p:nvPr>
        </p:nvSpPr>
        <p:spPr>
          <a:xfrm>
            <a:off x="554037" y="1101337"/>
            <a:ext cx="11082528" cy="276999"/>
          </a:xfrm>
        </p:spPr>
        <p:txBody>
          <a:bodyPr/>
          <a:lstStyle/>
          <a:p>
            <a:r>
              <a:rPr lang="en-US">
                <a:solidFill>
                  <a:srgbClr val="002060"/>
                </a:solidFill>
              </a:rPr>
              <a:t>Overview and Eligible Uses </a:t>
            </a:r>
            <a:r>
              <a:rPr lang="en-US">
                <a:solidFill>
                  <a:schemeClr val="bg1">
                    <a:lumMod val="50000"/>
                  </a:schemeClr>
                </a:solidFill>
              </a:rPr>
              <a:t>– Spending Progress Report – Compliance and Reporting</a:t>
            </a:r>
            <a:endParaRPr lang="en-US"/>
          </a:p>
        </p:txBody>
      </p:sp>
      <p:graphicFrame>
        <p:nvGraphicFramePr>
          <p:cNvPr id="8" name="Object 7" descr="This image contains a data table showing how federal ARPA CSFRF funds, general fund dollars, and transitional escrow fund dollars were allocated to different uses.">
            <a:extLst>
              <a:ext uri="{FF2B5EF4-FFF2-40B4-BE49-F238E27FC236}">
                <a16:creationId xmlns:a16="http://schemas.microsoft.com/office/drawing/2014/main" id="{75AC12DA-6DF4-16CF-9ED5-1B81B35629F5}"/>
              </a:ext>
            </a:extLst>
          </p:cNvPr>
          <p:cNvGraphicFramePr>
            <a:graphicFrameLocks noChangeAspect="1"/>
          </p:cNvGraphicFramePr>
          <p:nvPr>
            <p:extLst>
              <p:ext uri="{D42A27DB-BD31-4B8C-83A1-F6EECF244321}">
                <p14:modId xmlns:p14="http://schemas.microsoft.com/office/powerpoint/2010/main" val="3069444641"/>
              </p:ext>
            </p:extLst>
          </p:nvPr>
        </p:nvGraphicFramePr>
        <p:xfrm>
          <a:off x="249287" y="1619578"/>
          <a:ext cx="8013700" cy="2863850"/>
        </p:xfrm>
        <a:graphic>
          <a:graphicData uri="http://schemas.openxmlformats.org/presentationml/2006/ole">
            <mc:AlternateContent xmlns:mc="http://schemas.openxmlformats.org/markup-compatibility/2006">
              <mc:Choice xmlns:v="urn:schemas-microsoft-com:vml" Requires="v">
                <p:oleObj name="Worksheet" r:id="rId3" imgW="8013577" imgH="2863806" progId="Excel.Sheet.12">
                  <p:embed/>
                </p:oleObj>
              </mc:Choice>
              <mc:Fallback>
                <p:oleObj name="Worksheet" r:id="rId3" imgW="8013577" imgH="2863806" progId="Excel.Sheet.12">
                  <p:embed/>
                  <p:pic>
                    <p:nvPicPr>
                      <p:cNvPr id="8" name="Object 7" descr="This image contains a data table showing how federal ARPA CSFRF funds, general fund dollars, and transitional escrow fund dollars were allocated to different uses.">
                        <a:extLst>
                          <a:ext uri="{FF2B5EF4-FFF2-40B4-BE49-F238E27FC236}">
                            <a16:creationId xmlns:a16="http://schemas.microsoft.com/office/drawing/2014/main" id="{75AC12DA-6DF4-16CF-9ED5-1B81B35629F5}"/>
                          </a:ext>
                        </a:extLst>
                      </p:cNvPr>
                      <p:cNvPicPr/>
                      <p:nvPr/>
                    </p:nvPicPr>
                    <p:blipFill>
                      <a:blip r:embed="rId4"/>
                      <a:stretch>
                        <a:fillRect/>
                      </a:stretch>
                    </p:blipFill>
                    <p:spPr>
                      <a:xfrm>
                        <a:off x="249287" y="1619578"/>
                        <a:ext cx="8013700" cy="2863850"/>
                      </a:xfrm>
                      <a:prstGeom prst="rect">
                        <a:avLst/>
                      </a:prstGeom>
                    </p:spPr>
                  </p:pic>
                </p:oleObj>
              </mc:Fallback>
            </mc:AlternateContent>
          </a:graphicData>
        </a:graphic>
      </p:graphicFrame>
      <p:sp>
        <p:nvSpPr>
          <p:cNvPr id="6" name="Content Placeholder 2">
            <a:extLst>
              <a:ext uri="{FF2B5EF4-FFF2-40B4-BE49-F238E27FC236}">
                <a16:creationId xmlns:a16="http://schemas.microsoft.com/office/drawing/2014/main" id="{63436108-2393-3B61-00F6-4AA7183E6223}"/>
              </a:ext>
            </a:extLst>
          </p:cNvPr>
          <p:cNvSpPr txBox="1">
            <a:spLocks/>
          </p:cNvSpPr>
          <p:nvPr/>
        </p:nvSpPr>
        <p:spPr>
          <a:xfrm>
            <a:off x="337909" y="4909879"/>
            <a:ext cx="7507272" cy="1184940"/>
          </a:xfrm>
          <a:prstGeom prst="rect">
            <a:avLst/>
          </a:prstGeom>
        </p:spPr>
        <p:txBody>
          <a:bodyPr vert="horz" wrap="square" lIns="0" tIns="0" rIns="0" bIns="0" rtlCol="0">
            <a:spAutoFit/>
          </a:bodyPr>
          <a:lst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indent="0">
              <a:buFont typeface="Wingdings" panose="05000000000000000000" pitchFamily="2" charset="2"/>
              <a:buNone/>
            </a:pPr>
            <a:r>
              <a:rPr lang="en-US" b="1" i="1">
                <a:solidFill>
                  <a:srgbClr val="002060"/>
                </a:solidFill>
              </a:rPr>
              <a:t>Assignment Adjustments for ARPA 2.0 (Chapter 268 of Acts of 2022)</a:t>
            </a:r>
          </a:p>
          <a:p>
            <a:r>
              <a:rPr lang="en-US">
                <a:solidFill>
                  <a:srgbClr val="002060"/>
                </a:solidFill>
              </a:rPr>
              <a:t>ANF initially assigned </a:t>
            </a:r>
            <a:r>
              <a:rPr lang="en-US" b="1">
                <a:solidFill>
                  <a:srgbClr val="002060"/>
                </a:solidFill>
              </a:rPr>
              <a:t>$2.2 B</a:t>
            </a:r>
            <a:r>
              <a:rPr lang="en-US">
                <a:solidFill>
                  <a:srgbClr val="002060"/>
                </a:solidFill>
              </a:rPr>
              <a:t> to federal funds, but re-assignments worth about </a:t>
            </a:r>
            <a:r>
              <a:rPr lang="en-US" b="1">
                <a:solidFill>
                  <a:srgbClr val="002060"/>
                </a:solidFill>
              </a:rPr>
              <a:t>$300 M</a:t>
            </a:r>
            <a:r>
              <a:rPr lang="en-US">
                <a:solidFill>
                  <a:srgbClr val="002060"/>
                </a:solidFill>
              </a:rPr>
              <a:t> were made due to timing concerns (2024/2026 deadlines), availability of other federal funds, and other factors. </a:t>
            </a:r>
          </a:p>
        </p:txBody>
      </p:sp>
      <p:sp>
        <p:nvSpPr>
          <p:cNvPr id="3" name="Content Placeholder 2">
            <a:extLst>
              <a:ext uri="{FF2B5EF4-FFF2-40B4-BE49-F238E27FC236}">
                <a16:creationId xmlns:a16="http://schemas.microsoft.com/office/drawing/2014/main" id="{2E1BD407-3341-4D68-4B10-398D93A18371}"/>
              </a:ext>
            </a:extLst>
          </p:cNvPr>
          <p:cNvSpPr>
            <a:spLocks noGrp="1"/>
          </p:cNvSpPr>
          <p:nvPr>
            <p:ph sz="quarter" idx="11"/>
          </p:nvPr>
        </p:nvSpPr>
        <p:spPr>
          <a:xfrm>
            <a:off x="8389087" y="1514475"/>
            <a:ext cx="3229189" cy="5293757"/>
          </a:xfrm>
        </p:spPr>
        <p:txBody>
          <a:bodyPr vert="horz" wrap="square" lIns="0" tIns="0" rIns="0" bIns="0" rtlCol="0" anchor="t">
            <a:spAutoFit/>
          </a:bodyPr>
          <a:lstStyle/>
          <a:p>
            <a:pPr marL="0" indent="0">
              <a:buNone/>
            </a:pPr>
            <a:r>
              <a:rPr lang="en-US" b="1" i="1" dirty="0">
                <a:solidFill>
                  <a:srgbClr val="002060"/>
                </a:solidFill>
                <a:cs typeface="Arial"/>
              </a:rPr>
              <a:t>ARPA Flexibility</a:t>
            </a:r>
          </a:p>
          <a:p>
            <a:r>
              <a:rPr lang="en-US" dirty="0">
                <a:solidFill>
                  <a:srgbClr val="002060"/>
                </a:solidFill>
                <a:cs typeface="Arial"/>
              </a:rPr>
              <a:t>ARPA 1.0 charged ANF with assigning expenditures to either </a:t>
            </a:r>
            <a:r>
              <a:rPr lang="en-US" b="1" dirty="0">
                <a:solidFill>
                  <a:srgbClr val="002060"/>
                </a:solidFill>
                <a:cs typeface="Arial"/>
              </a:rPr>
              <a:t>ARPA or the Transitional Escrow Trust</a:t>
            </a:r>
            <a:r>
              <a:rPr lang="en-US" dirty="0">
                <a:solidFill>
                  <a:srgbClr val="002060"/>
                </a:solidFill>
                <a:cs typeface="Arial"/>
              </a:rPr>
              <a:t>.</a:t>
            </a:r>
          </a:p>
          <a:p>
            <a:r>
              <a:rPr lang="en-US" dirty="0">
                <a:solidFill>
                  <a:srgbClr val="002060"/>
                </a:solidFill>
                <a:cs typeface="Arial"/>
              </a:rPr>
              <a:t>ARPA 2.0 charged ANF with assigning expenditures to either </a:t>
            </a:r>
            <a:r>
              <a:rPr lang="en-US" b="1" dirty="0">
                <a:solidFill>
                  <a:srgbClr val="002060"/>
                </a:solidFill>
                <a:cs typeface="Arial"/>
              </a:rPr>
              <a:t>ARPA or the General Fund</a:t>
            </a:r>
            <a:r>
              <a:rPr lang="en-US" dirty="0">
                <a:solidFill>
                  <a:srgbClr val="002060"/>
                </a:solidFill>
                <a:cs typeface="Arial"/>
              </a:rPr>
              <a:t>.</a:t>
            </a:r>
          </a:p>
          <a:p>
            <a:r>
              <a:rPr lang="en-US" dirty="0">
                <a:solidFill>
                  <a:srgbClr val="002060"/>
                </a:solidFill>
                <a:cs typeface="Arial"/>
              </a:rPr>
              <a:t>Funding source flexibility means that ANF can adjust sources based on </a:t>
            </a:r>
            <a:r>
              <a:rPr lang="en-US" b="1" dirty="0">
                <a:solidFill>
                  <a:srgbClr val="002060"/>
                </a:solidFill>
                <a:cs typeface="Arial"/>
              </a:rPr>
              <a:t>eligibility, timing concerns, or other factors.</a:t>
            </a:r>
            <a:endParaRPr lang="en-US" dirty="0">
              <a:solidFill>
                <a:srgbClr val="002060"/>
              </a:solidFill>
              <a:cs typeface="Arial"/>
            </a:endParaRPr>
          </a:p>
          <a:p>
            <a:r>
              <a:rPr lang="en-US" dirty="0">
                <a:solidFill>
                  <a:srgbClr val="002060"/>
                </a:solidFill>
                <a:cs typeface="Arial"/>
              </a:rPr>
              <a:t>Chapter 77 of the Acts of 2023 removed legislative caps on ARPA 1.0 to allow for </a:t>
            </a:r>
            <a:r>
              <a:rPr lang="en-US" b="1" dirty="0">
                <a:solidFill>
                  <a:srgbClr val="002060"/>
                </a:solidFill>
                <a:cs typeface="Arial"/>
              </a:rPr>
              <a:t>more flexible spending</a:t>
            </a:r>
            <a:r>
              <a:rPr lang="en-US" dirty="0">
                <a:solidFill>
                  <a:srgbClr val="002060"/>
                </a:solidFill>
                <a:cs typeface="Arial"/>
              </a:rPr>
              <a:t>.</a:t>
            </a:r>
            <a:endParaRPr lang="en-US" dirty="0">
              <a:solidFill>
                <a:srgbClr val="002060"/>
              </a:solidFill>
            </a:endParaRPr>
          </a:p>
        </p:txBody>
      </p:sp>
    </p:spTree>
    <p:extLst>
      <p:ext uri="{BB962C8B-B14F-4D97-AF65-F5344CB8AC3E}">
        <p14:creationId xmlns:p14="http://schemas.microsoft.com/office/powerpoint/2010/main" val="83817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DE02BE-9442-1987-74B5-482B1A216A02}"/>
              </a:ext>
            </a:extLst>
          </p:cNvPr>
          <p:cNvSpPr>
            <a:spLocks noGrp="1"/>
          </p:cNvSpPr>
          <p:nvPr>
            <p:ph type="title"/>
          </p:nvPr>
        </p:nvSpPr>
        <p:spPr/>
        <p:txBody>
          <a:bodyPr/>
          <a:lstStyle/>
          <a:p>
            <a:r>
              <a:rPr lang="en-US" dirty="0"/>
              <a:t>ARPA Three Years Later:</a:t>
            </a:r>
          </a:p>
        </p:txBody>
      </p:sp>
      <p:sp>
        <p:nvSpPr>
          <p:cNvPr id="2" name="Subtitle 1">
            <a:extLst>
              <a:ext uri="{FF2B5EF4-FFF2-40B4-BE49-F238E27FC236}">
                <a16:creationId xmlns:a16="http://schemas.microsoft.com/office/drawing/2014/main" id="{7DC27237-EAAB-C1A4-1234-E3C8F776AB28}"/>
              </a:ext>
            </a:extLst>
          </p:cNvPr>
          <p:cNvSpPr>
            <a:spLocks noGrp="1"/>
          </p:cNvSpPr>
          <p:nvPr>
            <p:ph type="subTitle" idx="1"/>
          </p:nvPr>
        </p:nvSpPr>
        <p:spPr/>
        <p:txBody>
          <a:bodyPr/>
          <a:lstStyle/>
          <a:p>
            <a:r>
              <a:rPr lang="en-US"/>
              <a:t>Spending Progress Report</a:t>
            </a:r>
          </a:p>
        </p:txBody>
      </p:sp>
    </p:spTree>
    <p:extLst>
      <p:ext uri="{BB962C8B-B14F-4D97-AF65-F5344CB8AC3E}">
        <p14:creationId xmlns:p14="http://schemas.microsoft.com/office/powerpoint/2010/main" val="1873335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C56B-DB05-5E79-D6A7-0507123703D9}"/>
              </a:ext>
            </a:extLst>
          </p:cNvPr>
          <p:cNvSpPr>
            <a:spLocks noGrp="1"/>
          </p:cNvSpPr>
          <p:nvPr>
            <p:ph type="title"/>
          </p:nvPr>
        </p:nvSpPr>
        <p:spPr/>
        <p:txBody>
          <a:bodyPr/>
          <a:lstStyle/>
          <a:p>
            <a:r>
              <a:rPr lang="en-US"/>
              <a:t>$89 M left to Allocate, $1.6 B left to Encumber, $1.9 B left to Expend</a:t>
            </a:r>
          </a:p>
        </p:txBody>
      </p:sp>
      <p:pic>
        <p:nvPicPr>
          <p:cNvPr id="5" name="Picture 4" descr="This image contains a spreadsheet breakdown of federal ARPA CSFRF allocations across policy areas, project type (program or earmark), and eligible use category.">
            <a:extLst>
              <a:ext uri="{FF2B5EF4-FFF2-40B4-BE49-F238E27FC236}">
                <a16:creationId xmlns:a16="http://schemas.microsoft.com/office/drawing/2014/main" id="{23A57532-D531-4834-0344-5DC786F1912C}"/>
              </a:ext>
            </a:extLst>
          </p:cNvPr>
          <p:cNvPicPr>
            <a:picLocks noChangeAspect="1"/>
          </p:cNvPicPr>
          <p:nvPr/>
        </p:nvPicPr>
        <p:blipFill>
          <a:blip r:embed="rId2"/>
          <a:stretch>
            <a:fillRect/>
          </a:stretch>
        </p:blipFill>
        <p:spPr>
          <a:xfrm>
            <a:off x="2102602" y="1008458"/>
            <a:ext cx="7986796" cy="5589191"/>
          </a:xfrm>
          <a:prstGeom prst="rect">
            <a:avLst/>
          </a:prstGeom>
        </p:spPr>
      </p:pic>
    </p:spTree>
    <p:extLst>
      <p:ext uri="{BB962C8B-B14F-4D97-AF65-F5344CB8AC3E}">
        <p14:creationId xmlns:p14="http://schemas.microsoft.com/office/powerpoint/2010/main" val="1712424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F4A435-19CF-2258-F3B8-A62C1AFE1D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alphaModFix amt="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673532" y="404948"/>
            <a:ext cx="9144000" cy="6858000"/>
          </a:xfrm>
          <a:prstGeom prst="rect">
            <a:avLst/>
          </a:prstGeom>
          <a:effectLst>
            <a:softEdge rad="635000"/>
          </a:effectLst>
        </p:spPr>
      </p:pic>
      <p:sp>
        <p:nvSpPr>
          <p:cNvPr id="2" name="Title 1">
            <a:extLst>
              <a:ext uri="{FF2B5EF4-FFF2-40B4-BE49-F238E27FC236}">
                <a16:creationId xmlns:a16="http://schemas.microsoft.com/office/drawing/2014/main" id="{8DAAD152-A751-85F2-AC48-A806A22E5EBD}"/>
              </a:ext>
            </a:extLst>
          </p:cNvPr>
          <p:cNvSpPr>
            <a:spLocks noGrp="1"/>
          </p:cNvSpPr>
          <p:nvPr>
            <p:ph type="title"/>
          </p:nvPr>
        </p:nvSpPr>
        <p:spPr/>
        <p:txBody>
          <a:bodyPr/>
          <a:lstStyle/>
          <a:p>
            <a:r>
              <a:rPr lang="en-US"/>
              <a:t>$5.197 B Is Allocated to 9 Policy Areas, 170 Programs, and 621 Earmarks</a:t>
            </a:r>
          </a:p>
        </p:txBody>
      </p:sp>
      <p:sp>
        <p:nvSpPr>
          <p:cNvPr id="3" name="TextBox 2">
            <a:extLst>
              <a:ext uri="{FF2B5EF4-FFF2-40B4-BE49-F238E27FC236}">
                <a16:creationId xmlns:a16="http://schemas.microsoft.com/office/drawing/2014/main" id="{1EDCE931-AB21-202E-3593-C115D9473D91}"/>
              </a:ext>
            </a:extLst>
          </p:cNvPr>
          <p:cNvSpPr txBox="1"/>
          <p:nvPr/>
        </p:nvSpPr>
        <p:spPr>
          <a:xfrm>
            <a:off x="7332841" y="2810112"/>
            <a:ext cx="3429559" cy="400110"/>
          </a:xfrm>
          <a:prstGeom prst="rect">
            <a:avLst/>
          </a:prstGeom>
          <a:noFill/>
        </p:spPr>
        <p:txBody>
          <a:bodyPr wrap="square" rtlCol="0">
            <a:spAutoFit/>
          </a:bodyPr>
          <a:lstStyle/>
          <a:p>
            <a:r>
              <a:rPr lang="en-US" sz="1000" i="1"/>
              <a:t>Figures are in $ millions unless otherwise noted as of January 31, 2024. Data is subject to frequent changes.</a:t>
            </a:r>
          </a:p>
        </p:txBody>
      </p:sp>
      <p:graphicFrame>
        <p:nvGraphicFramePr>
          <p:cNvPr id="8" name="Object 7" descr="This image contains a stacked bar chart of allocations and expenditures for federal ARPA CSFRF by policy area.">
            <a:extLst>
              <a:ext uri="{FF2B5EF4-FFF2-40B4-BE49-F238E27FC236}">
                <a16:creationId xmlns:a16="http://schemas.microsoft.com/office/drawing/2014/main" id="{944CE2E9-A8C6-3832-7F61-D942F13EC8FC}"/>
              </a:ext>
            </a:extLst>
          </p:cNvPr>
          <p:cNvGraphicFramePr>
            <a:graphicFrameLocks noChangeAspect="1"/>
          </p:cNvGraphicFramePr>
          <p:nvPr>
            <p:extLst>
              <p:ext uri="{D42A27DB-BD31-4B8C-83A1-F6EECF244321}">
                <p14:modId xmlns:p14="http://schemas.microsoft.com/office/powerpoint/2010/main" val="3223934375"/>
              </p:ext>
            </p:extLst>
          </p:nvPr>
        </p:nvGraphicFramePr>
        <p:xfrm>
          <a:off x="1066814" y="2755718"/>
          <a:ext cx="10058371" cy="4047417"/>
        </p:xfrm>
        <a:graphic>
          <a:graphicData uri="http://schemas.openxmlformats.org/presentationml/2006/ole">
            <mc:AlternateContent xmlns:mc="http://schemas.openxmlformats.org/markup-compatibility/2006">
              <mc:Choice xmlns:v="urn:schemas-microsoft-com:vml" Requires="v">
                <p:oleObj name="Worksheet" r:id="rId4" imgW="10083849" imgH="4057650" progId="Excel.Sheet.12">
                  <p:embed/>
                </p:oleObj>
              </mc:Choice>
              <mc:Fallback>
                <p:oleObj name="Worksheet" r:id="rId4" imgW="10083849" imgH="4057650" progId="Excel.Sheet.12">
                  <p:embed/>
                  <p:pic>
                    <p:nvPicPr>
                      <p:cNvPr id="8" name="Object 7" descr="This image contains a stacked bar chart of allocations and expenditures for federal ARPA CSFRF by policy area.">
                        <a:extLst>
                          <a:ext uri="{FF2B5EF4-FFF2-40B4-BE49-F238E27FC236}">
                            <a16:creationId xmlns:a16="http://schemas.microsoft.com/office/drawing/2014/main" id="{944CE2E9-A8C6-3832-7F61-D942F13EC8FC}"/>
                          </a:ext>
                        </a:extLst>
                      </p:cNvPr>
                      <p:cNvPicPr/>
                      <p:nvPr/>
                    </p:nvPicPr>
                    <p:blipFill>
                      <a:blip r:embed="rId5"/>
                      <a:stretch>
                        <a:fillRect/>
                      </a:stretch>
                    </p:blipFill>
                    <p:spPr>
                      <a:xfrm>
                        <a:off x="1066814" y="2755718"/>
                        <a:ext cx="10058371" cy="4047417"/>
                      </a:xfrm>
                      <a:prstGeom prst="rect">
                        <a:avLst/>
                      </a:prstGeom>
                    </p:spPr>
                  </p:pic>
                </p:oleObj>
              </mc:Fallback>
            </mc:AlternateContent>
          </a:graphicData>
        </a:graphic>
      </p:graphicFrame>
      <p:pic>
        <p:nvPicPr>
          <p:cNvPr id="10" name="Picture 9" descr="This image contains a data table breakdown of federal ARPA CSFRF funds across eligible use categories and project type (earmark or program).">
            <a:extLst>
              <a:ext uri="{FF2B5EF4-FFF2-40B4-BE49-F238E27FC236}">
                <a16:creationId xmlns:a16="http://schemas.microsoft.com/office/drawing/2014/main" id="{15115B11-44D0-29A2-CCED-9C9FBD069B12}"/>
              </a:ext>
            </a:extLst>
          </p:cNvPr>
          <p:cNvPicPr>
            <a:picLocks noChangeAspect="1"/>
          </p:cNvPicPr>
          <p:nvPr/>
        </p:nvPicPr>
        <p:blipFill>
          <a:blip r:embed="rId6"/>
          <a:stretch>
            <a:fillRect/>
          </a:stretch>
        </p:blipFill>
        <p:spPr>
          <a:xfrm>
            <a:off x="1231900" y="1136468"/>
            <a:ext cx="9728200" cy="1619250"/>
          </a:xfrm>
          <a:prstGeom prst="rect">
            <a:avLst/>
          </a:prstGeom>
        </p:spPr>
      </p:pic>
    </p:spTree>
    <p:extLst>
      <p:ext uri="{BB962C8B-B14F-4D97-AF65-F5344CB8AC3E}">
        <p14:creationId xmlns:p14="http://schemas.microsoft.com/office/powerpoint/2010/main" val="845313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30D23-A604-D0A2-6E7D-373478795D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B4D03D-F7C1-16DA-A0DB-A4646B3B3610}"/>
              </a:ext>
            </a:extLst>
          </p:cNvPr>
          <p:cNvSpPr>
            <a:spLocks noGrp="1"/>
          </p:cNvSpPr>
          <p:nvPr>
            <p:ph type="title"/>
          </p:nvPr>
        </p:nvSpPr>
        <p:spPr/>
        <p:txBody>
          <a:bodyPr/>
          <a:lstStyle/>
          <a:p>
            <a:r>
              <a:rPr lang="en-US" dirty="0"/>
              <a:t>31 CSFRF Funded Programs Have Been Completed to Date</a:t>
            </a:r>
          </a:p>
        </p:txBody>
      </p:sp>
      <p:pic>
        <p:nvPicPr>
          <p:cNvPr id="4" name="Picture 3" descr="This image contains a summary of the 31 CSFRF federally funded programs that have been completed to date.">
            <a:extLst>
              <a:ext uri="{FF2B5EF4-FFF2-40B4-BE49-F238E27FC236}">
                <a16:creationId xmlns:a16="http://schemas.microsoft.com/office/drawing/2014/main" id="{C3E1E7CF-E077-CA2B-62BB-F616A17C68B7}"/>
              </a:ext>
            </a:extLst>
          </p:cNvPr>
          <p:cNvPicPr>
            <a:picLocks noChangeAspect="1"/>
          </p:cNvPicPr>
          <p:nvPr/>
        </p:nvPicPr>
        <p:blipFill>
          <a:blip r:embed="rId2"/>
          <a:stretch>
            <a:fillRect/>
          </a:stretch>
        </p:blipFill>
        <p:spPr>
          <a:xfrm>
            <a:off x="179285" y="1136468"/>
            <a:ext cx="6115932" cy="5528154"/>
          </a:xfrm>
          <a:prstGeom prst="rect">
            <a:avLst/>
          </a:prstGeom>
        </p:spPr>
      </p:pic>
      <p:sp>
        <p:nvSpPr>
          <p:cNvPr id="5" name="Content Placeholder 2">
            <a:extLst>
              <a:ext uri="{FF2B5EF4-FFF2-40B4-BE49-F238E27FC236}">
                <a16:creationId xmlns:a16="http://schemas.microsoft.com/office/drawing/2014/main" id="{95DD66AF-7F96-1736-C7E6-E18AC9A5707B}"/>
              </a:ext>
            </a:extLst>
          </p:cNvPr>
          <p:cNvSpPr txBox="1">
            <a:spLocks/>
          </p:cNvSpPr>
          <p:nvPr/>
        </p:nvSpPr>
        <p:spPr>
          <a:xfrm>
            <a:off x="6944810" y="1136468"/>
            <a:ext cx="4629874" cy="4293483"/>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indent="0">
              <a:buFont typeface="Wingdings" panose="05000000000000000000" pitchFamily="2" charset="2"/>
              <a:buNone/>
            </a:pPr>
            <a:r>
              <a:rPr lang="en-US" sz="2000" b="1" i="1" dirty="0">
                <a:solidFill>
                  <a:srgbClr val="002060"/>
                </a:solidFill>
                <a:cs typeface="Arial"/>
              </a:rPr>
              <a:t>Completed ARPA Program Highlights</a:t>
            </a:r>
          </a:p>
          <a:p>
            <a:r>
              <a:rPr lang="en-US" b="1" dirty="0">
                <a:solidFill>
                  <a:srgbClr val="002060"/>
                </a:solidFill>
                <a:cs typeface="Arial"/>
              </a:rPr>
              <a:t>$599 M </a:t>
            </a:r>
            <a:r>
              <a:rPr lang="en-US" dirty="0">
                <a:solidFill>
                  <a:srgbClr val="002060"/>
                </a:solidFill>
                <a:cs typeface="Arial"/>
              </a:rPr>
              <a:t>has been awarded to fiscally strained hospitals throughout Massachusetts.</a:t>
            </a:r>
          </a:p>
          <a:p>
            <a:r>
              <a:rPr lang="en-US" dirty="0">
                <a:solidFill>
                  <a:srgbClr val="002060"/>
                </a:solidFill>
              </a:rPr>
              <a:t>Nearly </a:t>
            </a:r>
            <a:r>
              <a:rPr lang="en-US" b="1" dirty="0">
                <a:solidFill>
                  <a:srgbClr val="002060"/>
                </a:solidFill>
              </a:rPr>
              <a:t>$460 M </a:t>
            </a:r>
            <a:r>
              <a:rPr lang="en-US" dirty="0">
                <a:solidFill>
                  <a:srgbClr val="002060"/>
                </a:solidFill>
              </a:rPr>
              <a:t>in premium payments has been distributed to essential workers.</a:t>
            </a:r>
          </a:p>
          <a:p>
            <a:r>
              <a:rPr lang="en-US" dirty="0">
                <a:solidFill>
                  <a:srgbClr val="002060"/>
                </a:solidFill>
              </a:rPr>
              <a:t>Businesses have been reimbursed a total of </a:t>
            </a:r>
            <a:r>
              <a:rPr lang="en-US" b="1" dirty="0">
                <a:solidFill>
                  <a:srgbClr val="002060"/>
                </a:solidFill>
              </a:rPr>
              <a:t>$159 M </a:t>
            </a:r>
            <a:r>
              <a:rPr lang="en-US" dirty="0">
                <a:solidFill>
                  <a:srgbClr val="002060"/>
                </a:solidFill>
              </a:rPr>
              <a:t>for employee paid leave for vaccinations and paid sick leave for COVID-19.</a:t>
            </a:r>
          </a:p>
          <a:p>
            <a:r>
              <a:rPr lang="en-US" dirty="0">
                <a:solidFill>
                  <a:srgbClr val="002060"/>
                </a:solidFill>
              </a:rPr>
              <a:t>Chapter 766 </a:t>
            </a:r>
            <a:r>
              <a:rPr lang="en-US">
                <a:solidFill>
                  <a:srgbClr val="002060"/>
                </a:solidFill>
              </a:rPr>
              <a:t>schools received </a:t>
            </a:r>
            <a:r>
              <a:rPr lang="en-US" b="1" dirty="0">
                <a:solidFill>
                  <a:srgbClr val="002060"/>
                </a:solidFill>
              </a:rPr>
              <a:t>$79 M </a:t>
            </a:r>
            <a:r>
              <a:rPr lang="en-US" dirty="0">
                <a:solidFill>
                  <a:srgbClr val="002060"/>
                </a:solidFill>
              </a:rPr>
              <a:t>for workforce retention and recruitment initiatives.</a:t>
            </a:r>
          </a:p>
          <a:p>
            <a:pPr marL="0" indent="0">
              <a:buNone/>
            </a:pPr>
            <a:endParaRPr lang="en-US" dirty="0">
              <a:solidFill>
                <a:srgbClr val="002060"/>
              </a:solidFill>
            </a:endParaRPr>
          </a:p>
        </p:txBody>
      </p:sp>
      <p:sp>
        <p:nvSpPr>
          <p:cNvPr id="3" name="TextBox 2">
            <a:extLst>
              <a:ext uri="{FF2B5EF4-FFF2-40B4-BE49-F238E27FC236}">
                <a16:creationId xmlns:a16="http://schemas.microsoft.com/office/drawing/2014/main" id="{028738DA-E4C4-BD03-5EEF-0F590745E07B}"/>
              </a:ext>
              <a:ext uri="{C183D7F6-B498-43B3-948B-1728B52AA6E4}">
                <adec:decorative xmlns:adec="http://schemas.microsoft.com/office/drawing/2017/decorative" val="1"/>
              </a:ext>
            </a:extLst>
          </p:cNvPr>
          <p:cNvSpPr txBox="1"/>
          <p:nvPr/>
        </p:nvSpPr>
        <p:spPr>
          <a:xfrm>
            <a:off x="8681418" y="6366701"/>
            <a:ext cx="3429559" cy="400110"/>
          </a:xfrm>
          <a:prstGeom prst="rect">
            <a:avLst/>
          </a:prstGeom>
          <a:noFill/>
        </p:spPr>
        <p:txBody>
          <a:bodyPr wrap="square" rtlCol="0">
            <a:spAutoFit/>
          </a:bodyPr>
          <a:lstStyle/>
          <a:p>
            <a:r>
              <a:rPr lang="en-US" sz="1000" i="1" dirty="0"/>
              <a:t>Figures are in $ millions unless otherwise noted as of January 31, 2024. Data is subject to frequent changes.</a:t>
            </a:r>
          </a:p>
        </p:txBody>
      </p:sp>
    </p:spTree>
    <p:extLst>
      <p:ext uri="{BB962C8B-B14F-4D97-AF65-F5344CB8AC3E}">
        <p14:creationId xmlns:p14="http://schemas.microsoft.com/office/powerpoint/2010/main" val="1471610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35E8E4-4AC3-821B-1E37-AB1206B819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5000"/>
            <a:biLevel thresh="25000"/>
            <a:extLst>
              <a:ext uri="{28A0092B-C50C-407E-A947-70E740481C1C}">
                <a14:useLocalDpi xmlns:a14="http://schemas.microsoft.com/office/drawing/2010/main" val="0"/>
              </a:ext>
            </a:extLst>
          </a:blip>
          <a:stretch>
            <a:fillRect/>
          </a:stretch>
        </p:blipFill>
        <p:spPr>
          <a:xfrm>
            <a:off x="4306186" y="943639"/>
            <a:ext cx="7885814" cy="5914361"/>
          </a:xfrm>
          <a:prstGeom prst="rect">
            <a:avLst/>
          </a:prstGeom>
          <a:effectLst>
            <a:softEdge rad="635000"/>
          </a:effectLst>
        </p:spPr>
      </p:pic>
      <p:sp>
        <p:nvSpPr>
          <p:cNvPr id="2" name="Title 1">
            <a:extLst>
              <a:ext uri="{FF2B5EF4-FFF2-40B4-BE49-F238E27FC236}">
                <a16:creationId xmlns:a16="http://schemas.microsoft.com/office/drawing/2014/main" id="{BBD9484B-00D0-C84B-981C-01352730C4BF}"/>
              </a:ext>
            </a:extLst>
          </p:cNvPr>
          <p:cNvSpPr>
            <a:spLocks noGrp="1"/>
          </p:cNvSpPr>
          <p:nvPr>
            <p:ph type="title"/>
          </p:nvPr>
        </p:nvSpPr>
        <p:spPr/>
        <p:txBody>
          <a:bodyPr/>
          <a:lstStyle/>
          <a:p>
            <a:r>
              <a:rPr lang="en-US"/>
              <a:t>Federal Rules Must Be Completed </a:t>
            </a:r>
            <a:r>
              <a:rPr lang="en-US" i="1"/>
              <a:t>Before</a:t>
            </a:r>
            <a:r>
              <a:rPr lang="en-US"/>
              <a:t> Spending Can Begin</a:t>
            </a:r>
          </a:p>
        </p:txBody>
      </p:sp>
      <p:sp>
        <p:nvSpPr>
          <p:cNvPr id="4" name="Text Placeholder 3">
            <a:extLst>
              <a:ext uri="{FF2B5EF4-FFF2-40B4-BE49-F238E27FC236}">
                <a16:creationId xmlns:a16="http://schemas.microsoft.com/office/drawing/2014/main" id="{68B0CFDF-83AF-1CA6-D518-5C0F17746EFF}"/>
              </a:ext>
            </a:extLst>
          </p:cNvPr>
          <p:cNvSpPr>
            <a:spLocks noGrp="1"/>
          </p:cNvSpPr>
          <p:nvPr>
            <p:ph type="body" sz="quarter" idx="12"/>
          </p:nvPr>
        </p:nvSpPr>
        <p:spPr>
          <a:xfrm>
            <a:off x="554037" y="1101337"/>
            <a:ext cx="11082528" cy="276999"/>
          </a:xfrm>
        </p:spPr>
        <p:txBody>
          <a:bodyPr/>
          <a:lstStyle/>
          <a:p>
            <a:r>
              <a:rPr lang="en-US">
                <a:solidFill>
                  <a:schemeClr val="bg1">
                    <a:lumMod val="50000"/>
                  </a:schemeClr>
                </a:solidFill>
              </a:rPr>
              <a:t>Overview and Eligible Uses – </a:t>
            </a:r>
            <a:r>
              <a:rPr lang="en-US">
                <a:solidFill>
                  <a:srgbClr val="002060"/>
                </a:solidFill>
              </a:rPr>
              <a:t>Spending Progress Report </a:t>
            </a:r>
            <a:r>
              <a:rPr lang="en-US">
                <a:solidFill>
                  <a:schemeClr val="bg1">
                    <a:lumMod val="50000"/>
                  </a:schemeClr>
                </a:solidFill>
              </a:rPr>
              <a:t>– Compliance and Reporting</a:t>
            </a:r>
            <a:endParaRPr lang="en-US"/>
          </a:p>
        </p:txBody>
      </p:sp>
      <p:sp>
        <p:nvSpPr>
          <p:cNvPr id="3" name="Content Placeholder 2">
            <a:extLst>
              <a:ext uri="{FF2B5EF4-FFF2-40B4-BE49-F238E27FC236}">
                <a16:creationId xmlns:a16="http://schemas.microsoft.com/office/drawing/2014/main" id="{D02BD581-596C-6323-0F55-A13B6B3D3DAA}"/>
              </a:ext>
            </a:extLst>
          </p:cNvPr>
          <p:cNvSpPr>
            <a:spLocks noGrp="1"/>
          </p:cNvSpPr>
          <p:nvPr>
            <p:ph sz="quarter" idx="11"/>
          </p:nvPr>
        </p:nvSpPr>
        <p:spPr>
          <a:xfrm>
            <a:off x="548640" y="1517904"/>
            <a:ext cx="7498080" cy="4389022"/>
          </a:xfrm>
          <a:solidFill>
            <a:schemeClr val="bg1"/>
          </a:solidFill>
          <a:effectLst>
            <a:softEdge rad="127000"/>
          </a:effectLst>
        </p:spPr>
        <p:txBody>
          <a:bodyPr vert="horz" wrap="square" lIns="0" tIns="0" rIns="0" bIns="0" rtlCol="0" anchor="t">
            <a:spAutoFit/>
          </a:bodyPr>
          <a:lstStyle/>
          <a:p>
            <a:pPr marL="0" marR="0" indent="0">
              <a:lnSpc>
                <a:spcPct val="107000"/>
              </a:lnSpc>
              <a:spcBef>
                <a:spcPts val="0"/>
              </a:spcBef>
              <a:spcAft>
                <a:spcPts val="800"/>
              </a:spcAft>
              <a:buNone/>
            </a:pPr>
            <a:r>
              <a:rPr lang="en-US" sz="2200" b="1" kern="0">
                <a:solidFill>
                  <a:srgbClr val="002060"/>
                </a:solidFill>
                <a:cs typeface="Arial"/>
              </a:rPr>
              <a:t>Federal Compliance Requirements</a:t>
            </a:r>
          </a:p>
          <a:p>
            <a:r>
              <a:rPr lang="en-US" sz="2000" b="1">
                <a:solidFill>
                  <a:srgbClr val="002060"/>
                </a:solidFill>
              </a:rPr>
              <a:t>Compliance Checklist: </a:t>
            </a:r>
            <a:r>
              <a:rPr lang="en-US" sz="2000">
                <a:solidFill>
                  <a:srgbClr val="002060"/>
                </a:solidFill>
              </a:rPr>
              <a:t>The federal government requires states to follow extensive rules related to the funds. ANF developed a “compliance checklist” to adhere to these requirements. </a:t>
            </a:r>
          </a:p>
          <a:p>
            <a:r>
              <a:rPr lang="en-US" sz="2000">
                <a:solidFill>
                  <a:srgbClr val="002060"/>
                </a:solidFill>
              </a:rPr>
              <a:t>Key milestones in the compliance checklist include:</a:t>
            </a:r>
            <a:endParaRPr lang="en-US" sz="2000">
              <a:solidFill>
                <a:srgbClr val="002060"/>
              </a:solidFill>
              <a:cs typeface="Arial"/>
            </a:endParaRPr>
          </a:p>
          <a:p>
            <a:pPr lvl="1">
              <a:buFont typeface="Wingdings" panose="05000000000000000000" pitchFamily="2" charset="2"/>
              <a:buChar char="ü"/>
            </a:pPr>
            <a:r>
              <a:rPr lang="en-US" sz="2000" b="1">
                <a:solidFill>
                  <a:srgbClr val="002060"/>
                </a:solidFill>
              </a:rPr>
              <a:t>Program Design:</a:t>
            </a:r>
            <a:r>
              <a:rPr lang="en-US" sz="2000">
                <a:solidFill>
                  <a:srgbClr val="002060"/>
                </a:solidFill>
              </a:rPr>
              <a:t> An agency drafts a detailed program design document that describes business processes and personnel supported by the funds.</a:t>
            </a:r>
          </a:p>
          <a:p>
            <a:pPr lvl="1">
              <a:buFont typeface="Wingdings" panose="05000000000000000000" pitchFamily="2" charset="2"/>
              <a:buChar char="ü"/>
            </a:pPr>
            <a:r>
              <a:rPr lang="en-US" sz="2000" b="1">
                <a:solidFill>
                  <a:srgbClr val="002060"/>
                </a:solidFill>
                <a:cs typeface="Arial"/>
              </a:rPr>
              <a:t>Key Performance Indicators (KPIs): </a:t>
            </a:r>
            <a:r>
              <a:rPr lang="en-US" sz="2000">
                <a:solidFill>
                  <a:srgbClr val="002060"/>
                </a:solidFill>
                <a:cs typeface="Arial"/>
              </a:rPr>
              <a:t>An agency identifies Key Performance Indicators for federal reporting purposes.</a:t>
            </a:r>
          </a:p>
          <a:p>
            <a:pPr lvl="1">
              <a:buFont typeface="Wingdings" panose="05000000000000000000" pitchFamily="2" charset="2"/>
              <a:buChar char="ü"/>
            </a:pPr>
            <a:r>
              <a:rPr lang="en-US" sz="2000" b="1">
                <a:solidFill>
                  <a:srgbClr val="002060"/>
                </a:solidFill>
                <a:cs typeface="Arial"/>
              </a:rPr>
              <a:t>Interdepartmental Service Agreement (ISA): </a:t>
            </a:r>
            <a:r>
              <a:rPr lang="en-US" sz="2000">
                <a:solidFill>
                  <a:srgbClr val="002060"/>
                </a:solidFill>
                <a:cs typeface="Arial"/>
              </a:rPr>
              <a:t>ANF transfers funds to an agency when the compliance checklist is complete. An agency can then launch the program.</a:t>
            </a:r>
          </a:p>
        </p:txBody>
      </p:sp>
      <p:pic>
        <p:nvPicPr>
          <p:cNvPr id="6" name="Picture 5" descr="This image contains a visual representation of ANF's compliance process: Harvey balls are shaded as progress is made on the program design, KPIs, and ISA milestones.">
            <a:extLst>
              <a:ext uri="{FF2B5EF4-FFF2-40B4-BE49-F238E27FC236}">
                <a16:creationId xmlns:a16="http://schemas.microsoft.com/office/drawing/2014/main" id="{C328B6A2-68DF-BCDB-6D16-D4D69A756987}"/>
              </a:ext>
            </a:extLst>
          </p:cNvPr>
          <p:cNvPicPr>
            <a:picLocks noChangeAspect="1"/>
          </p:cNvPicPr>
          <p:nvPr/>
        </p:nvPicPr>
        <p:blipFill rotWithShape="1">
          <a:blip r:embed="rId4"/>
          <a:srcRect l="39017" r="22322" b="984"/>
          <a:stretch/>
        </p:blipFill>
        <p:spPr>
          <a:xfrm>
            <a:off x="8594202" y="1699962"/>
            <a:ext cx="2899458" cy="3887204"/>
          </a:xfrm>
          <a:prstGeom prst="rect">
            <a:avLst/>
          </a:prstGeom>
        </p:spPr>
      </p:pic>
      <p:sp>
        <p:nvSpPr>
          <p:cNvPr id="8" name="Right Brace 7">
            <a:extLst>
              <a:ext uri="{FF2B5EF4-FFF2-40B4-BE49-F238E27FC236}">
                <a16:creationId xmlns:a16="http://schemas.microsoft.com/office/drawing/2014/main" id="{40EA3C58-0F4C-26F0-FDAE-CDA80F33E235}"/>
              </a:ext>
              <a:ext uri="{C183D7F6-B498-43B3-948B-1728B52AA6E4}">
                <adec:decorative xmlns:adec="http://schemas.microsoft.com/office/drawing/2017/decorative" val="1"/>
              </a:ext>
            </a:extLst>
          </p:cNvPr>
          <p:cNvSpPr/>
          <p:nvPr/>
        </p:nvSpPr>
        <p:spPr>
          <a:xfrm>
            <a:off x="8046720" y="3356866"/>
            <a:ext cx="289367" cy="2550060"/>
          </a:xfrm>
          <a:prstGeom prst="rightBrace">
            <a:avLst/>
          </a:prstGeom>
          <a:ln w="19050" cap="flat">
            <a:solidFill>
              <a:srgbClr val="002060"/>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B206E5DF-2F8D-1393-334D-53FF719B0872}"/>
              </a:ext>
            </a:extLst>
          </p:cNvPr>
          <p:cNvSpPr txBox="1"/>
          <p:nvPr/>
        </p:nvSpPr>
        <p:spPr>
          <a:xfrm>
            <a:off x="8594202" y="5677382"/>
            <a:ext cx="3140387" cy="962107"/>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en-US" sz="1100" i="1"/>
              <a:t>Progress toward these milestones is reflected on the subsequent slides with “Harvey balls” that depict the status of each element. A filled-in ball has completed the milestone, while an empty ball (white) has not started progress on the step.</a:t>
            </a:r>
            <a:endParaRPr lang="en-US" sz="1050" i="1"/>
          </a:p>
        </p:txBody>
      </p:sp>
    </p:spTree>
    <p:extLst>
      <p:ext uri="{BB962C8B-B14F-4D97-AF65-F5344CB8AC3E}">
        <p14:creationId xmlns:p14="http://schemas.microsoft.com/office/powerpoint/2010/main" val="1300867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5637A-651F-F5F3-29E6-72683197F535}"/>
              </a:ext>
            </a:extLst>
          </p:cNvPr>
          <p:cNvSpPr>
            <a:spLocks noGrp="1"/>
          </p:cNvSpPr>
          <p:nvPr>
            <p:ph type="title"/>
          </p:nvPr>
        </p:nvSpPr>
        <p:spPr/>
        <p:txBody>
          <a:bodyPr/>
          <a:lstStyle/>
          <a:p>
            <a:r>
              <a:rPr lang="en-US"/>
              <a:t>The Compliance Checklist Ensures Federal Rules Are Followed</a:t>
            </a:r>
          </a:p>
        </p:txBody>
      </p:sp>
      <p:graphicFrame>
        <p:nvGraphicFramePr>
          <p:cNvPr id="6" name="Diagram 5" descr="This image contains a flow chart visualization of the compliance checklist.">
            <a:extLst>
              <a:ext uri="{FF2B5EF4-FFF2-40B4-BE49-F238E27FC236}">
                <a16:creationId xmlns:a16="http://schemas.microsoft.com/office/drawing/2014/main" id="{B254E35A-5938-8149-26E7-026184FCF7E8}"/>
              </a:ext>
            </a:extLst>
          </p:cNvPr>
          <p:cNvGraphicFramePr/>
          <p:nvPr>
            <p:extLst>
              <p:ext uri="{D42A27DB-BD31-4B8C-83A1-F6EECF244321}">
                <p14:modId xmlns:p14="http://schemas.microsoft.com/office/powerpoint/2010/main" val="4010553131"/>
              </p:ext>
            </p:extLst>
          </p:nvPr>
        </p:nvGraphicFramePr>
        <p:xfrm>
          <a:off x="1903065" y="1317440"/>
          <a:ext cx="8683236" cy="4883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6">
            <a:extLst>
              <a:ext uri="{FF2B5EF4-FFF2-40B4-BE49-F238E27FC236}">
                <a16:creationId xmlns:a16="http://schemas.microsoft.com/office/drawing/2014/main" id="{A47124A5-E297-C5FD-77EA-6C9AD82B5770}"/>
              </a:ext>
              <a:ext uri="{C183D7F6-B498-43B3-948B-1728B52AA6E4}">
                <adec:decorative xmlns:adec="http://schemas.microsoft.com/office/drawing/2017/decorative" val="1"/>
              </a:ext>
            </a:extLst>
          </p:cNvPr>
          <p:cNvSpPr/>
          <p:nvPr/>
        </p:nvSpPr>
        <p:spPr>
          <a:xfrm>
            <a:off x="1707756" y="1188720"/>
            <a:ext cx="390618" cy="390618"/>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60000"/>
                    <a:lumOff val="40000"/>
                  </a:schemeClr>
                </a:solidFill>
              </a:rPr>
              <a:t>1</a:t>
            </a:r>
          </a:p>
        </p:txBody>
      </p:sp>
      <p:sp>
        <p:nvSpPr>
          <p:cNvPr id="8" name="Oval 7">
            <a:extLst>
              <a:ext uri="{FF2B5EF4-FFF2-40B4-BE49-F238E27FC236}">
                <a16:creationId xmlns:a16="http://schemas.microsoft.com/office/drawing/2014/main" id="{6A402FA6-F4CD-3889-9E61-E4C7E5D8DF32}"/>
              </a:ext>
              <a:ext uri="{C183D7F6-B498-43B3-948B-1728B52AA6E4}">
                <adec:decorative xmlns:adec="http://schemas.microsoft.com/office/drawing/2017/decorative" val="1"/>
              </a:ext>
            </a:extLst>
          </p:cNvPr>
          <p:cNvSpPr/>
          <p:nvPr/>
        </p:nvSpPr>
        <p:spPr>
          <a:xfrm>
            <a:off x="1707756" y="2953104"/>
            <a:ext cx="390618" cy="390618"/>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60000"/>
                    <a:lumOff val="40000"/>
                  </a:schemeClr>
                </a:solidFill>
              </a:rPr>
              <a:t>2</a:t>
            </a:r>
          </a:p>
        </p:txBody>
      </p:sp>
      <p:sp>
        <p:nvSpPr>
          <p:cNvPr id="9" name="Oval 8">
            <a:extLst>
              <a:ext uri="{FF2B5EF4-FFF2-40B4-BE49-F238E27FC236}">
                <a16:creationId xmlns:a16="http://schemas.microsoft.com/office/drawing/2014/main" id="{3FCFDEDA-363D-A720-E280-B5E6D6567D3A}"/>
              </a:ext>
              <a:ext uri="{C183D7F6-B498-43B3-948B-1728B52AA6E4}">
                <adec:decorative xmlns:adec="http://schemas.microsoft.com/office/drawing/2017/decorative" val="1"/>
              </a:ext>
            </a:extLst>
          </p:cNvPr>
          <p:cNvSpPr/>
          <p:nvPr/>
        </p:nvSpPr>
        <p:spPr>
          <a:xfrm>
            <a:off x="1707756" y="4595723"/>
            <a:ext cx="390618" cy="390618"/>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60000"/>
                    <a:lumOff val="40000"/>
                  </a:schemeClr>
                </a:solidFill>
              </a:rPr>
              <a:t>3</a:t>
            </a:r>
          </a:p>
        </p:txBody>
      </p:sp>
      <p:sp>
        <p:nvSpPr>
          <p:cNvPr id="10" name="Oval 9">
            <a:extLst>
              <a:ext uri="{FF2B5EF4-FFF2-40B4-BE49-F238E27FC236}">
                <a16:creationId xmlns:a16="http://schemas.microsoft.com/office/drawing/2014/main" id="{8CD38954-1433-608F-0ED7-2747D8C7EB99}"/>
              </a:ext>
              <a:ext uri="{C183D7F6-B498-43B3-948B-1728B52AA6E4}">
                <adec:decorative xmlns:adec="http://schemas.microsoft.com/office/drawing/2017/decorative" val="1"/>
              </a:ext>
            </a:extLst>
          </p:cNvPr>
          <p:cNvSpPr/>
          <p:nvPr/>
        </p:nvSpPr>
        <p:spPr>
          <a:xfrm>
            <a:off x="4837214" y="4595723"/>
            <a:ext cx="390618" cy="390618"/>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60000"/>
                    <a:lumOff val="40000"/>
                  </a:schemeClr>
                </a:solidFill>
              </a:rPr>
              <a:t>4</a:t>
            </a:r>
          </a:p>
        </p:txBody>
      </p:sp>
      <p:sp>
        <p:nvSpPr>
          <p:cNvPr id="11" name="Oval 10">
            <a:extLst>
              <a:ext uri="{FF2B5EF4-FFF2-40B4-BE49-F238E27FC236}">
                <a16:creationId xmlns:a16="http://schemas.microsoft.com/office/drawing/2014/main" id="{0EDE77C2-CFF8-EEE2-5B3C-3F38469125AC}"/>
              </a:ext>
              <a:ext uri="{C183D7F6-B498-43B3-948B-1728B52AA6E4}">
                <adec:decorative xmlns:adec="http://schemas.microsoft.com/office/drawing/2017/decorative" val="1"/>
              </a:ext>
            </a:extLst>
          </p:cNvPr>
          <p:cNvSpPr/>
          <p:nvPr/>
        </p:nvSpPr>
        <p:spPr>
          <a:xfrm>
            <a:off x="4792313" y="2941365"/>
            <a:ext cx="390618" cy="390618"/>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60000"/>
                    <a:lumOff val="40000"/>
                  </a:schemeClr>
                </a:solidFill>
              </a:rPr>
              <a:t>5</a:t>
            </a:r>
          </a:p>
        </p:txBody>
      </p:sp>
      <p:sp>
        <p:nvSpPr>
          <p:cNvPr id="12" name="Oval 11">
            <a:extLst>
              <a:ext uri="{FF2B5EF4-FFF2-40B4-BE49-F238E27FC236}">
                <a16:creationId xmlns:a16="http://schemas.microsoft.com/office/drawing/2014/main" id="{68D70FE7-6FBF-C89D-EF59-C85709807872}"/>
              </a:ext>
              <a:ext uri="{C183D7F6-B498-43B3-948B-1728B52AA6E4}">
                <adec:decorative xmlns:adec="http://schemas.microsoft.com/office/drawing/2017/decorative" val="1"/>
              </a:ext>
            </a:extLst>
          </p:cNvPr>
          <p:cNvSpPr/>
          <p:nvPr/>
        </p:nvSpPr>
        <p:spPr>
          <a:xfrm>
            <a:off x="4820172" y="1180133"/>
            <a:ext cx="390618" cy="390618"/>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60000"/>
                    <a:lumOff val="40000"/>
                  </a:schemeClr>
                </a:solidFill>
              </a:rPr>
              <a:t>6</a:t>
            </a:r>
          </a:p>
        </p:txBody>
      </p:sp>
      <p:sp>
        <p:nvSpPr>
          <p:cNvPr id="13" name="Oval 12">
            <a:extLst>
              <a:ext uri="{FF2B5EF4-FFF2-40B4-BE49-F238E27FC236}">
                <a16:creationId xmlns:a16="http://schemas.microsoft.com/office/drawing/2014/main" id="{5C4E74A0-8124-E3F9-AB85-7AC9E7CF443F}"/>
              </a:ext>
              <a:ext uri="{C183D7F6-B498-43B3-948B-1728B52AA6E4}">
                <adec:decorative xmlns:adec="http://schemas.microsoft.com/office/drawing/2017/decorative" val="1"/>
              </a:ext>
            </a:extLst>
          </p:cNvPr>
          <p:cNvSpPr/>
          <p:nvPr/>
        </p:nvSpPr>
        <p:spPr>
          <a:xfrm>
            <a:off x="7932588" y="1180133"/>
            <a:ext cx="390618" cy="390618"/>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60000"/>
                    <a:lumOff val="40000"/>
                  </a:schemeClr>
                </a:solidFill>
              </a:rPr>
              <a:t>7</a:t>
            </a:r>
          </a:p>
        </p:txBody>
      </p:sp>
      <p:sp>
        <p:nvSpPr>
          <p:cNvPr id="14" name="Oval 13">
            <a:extLst>
              <a:ext uri="{FF2B5EF4-FFF2-40B4-BE49-F238E27FC236}">
                <a16:creationId xmlns:a16="http://schemas.microsoft.com/office/drawing/2014/main" id="{7B14502D-B3C0-FAFD-DE87-A44F647F61C1}"/>
              </a:ext>
              <a:ext uri="{C183D7F6-B498-43B3-948B-1728B52AA6E4}">
                <adec:decorative xmlns:adec="http://schemas.microsoft.com/office/drawing/2017/decorative" val="1"/>
              </a:ext>
            </a:extLst>
          </p:cNvPr>
          <p:cNvSpPr/>
          <p:nvPr/>
        </p:nvSpPr>
        <p:spPr>
          <a:xfrm>
            <a:off x="7932588" y="2941365"/>
            <a:ext cx="390618" cy="390618"/>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60000"/>
                    <a:lumOff val="40000"/>
                  </a:schemeClr>
                </a:solidFill>
              </a:rPr>
              <a:t>8</a:t>
            </a:r>
          </a:p>
        </p:txBody>
      </p:sp>
      <p:sp>
        <p:nvSpPr>
          <p:cNvPr id="15" name="Oval 14">
            <a:extLst>
              <a:ext uri="{FF2B5EF4-FFF2-40B4-BE49-F238E27FC236}">
                <a16:creationId xmlns:a16="http://schemas.microsoft.com/office/drawing/2014/main" id="{74D53572-1FD8-C019-3406-50617AD618D8}"/>
              </a:ext>
              <a:ext uri="{C183D7F6-B498-43B3-948B-1728B52AA6E4}">
                <adec:decorative xmlns:adec="http://schemas.microsoft.com/office/drawing/2017/decorative" val="1"/>
              </a:ext>
            </a:extLst>
          </p:cNvPr>
          <p:cNvSpPr/>
          <p:nvPr/>
        </p:nvSpPr>
        <p:spPr>
          <a:xfrm>
            <a:off x="7932588" y="4625249"/>
            <a:ext cx="390618" cy="390618"/>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60000"/>
                    <a:lumOff val="40000"/>
                  </a:schemeClr>
                </a:solidFill>
              </a:rPr>
              <a:t>9</a:t>
            </a:r>
          </a:p>
        </p:txBody>
      </p:sp>
      <p:cxnSp>
        <p:nvCxnSpPr>
          <p:cNvPr id="4" name="Straight Arrow Connector 3">
            <a:extLst>
              <a:ext uri="{FF2B5EF4-FFF2-40B4-BE49-F238E27FC236}">
                <a16:creationId xmlns:a16="http://schemas.microsoft.com/office/drawing/2014/main" id="{63561DBC-2885-E106-2CFA-4EE26C7C3A34}"/>
              </a:ext>
              <a:ext uri="{C183D7F6-B498-43B3-948B-1728B52AA6E4}">
                <adec:decorative xmlns:adec="http://schemas.microsoft.com/office/drawing/2017/decorative" val="1"/>
              </a:ext>
            </a:extLst>
          </p:cNvPr>
          <p:cNvCxnSpPr/>
          <p:nvPr/>
        </p:nvCxnSpPr>
        <p:spPr>
          <a:xfrm>
            <a:off x="3143513" y="2730559"/>
            <a:ext cx="0" cy="265470"/>
          </a:xfrm>
          <a:prstGeom prst="straightConnector1">
            <a:avLst/>
          </a:prstGeom>
          <a:ln w="3810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C62E7E77-F08B-2AE8-1962-D9268FAB9BA9}"/>
              </a:ext>
              <a:ext uri="{C183D7F6-B498-43B3-948B-1728B52AA6E4}">
                <adec:decorative xmlns:adec="http://schemas.microsoft.com/office/drawing/2017/decorative" val="1"/>
              </a:ext>
            </a:extLst>
          </p:cNvPr>
          <p:cNvCxnSpPr/>
          <p:nvPr/>
        </p:nvCxnSpPr>
        <p:spPr>
          <a:xfrm>
            <a:off x="3102077" y="4492514"/>
            <a:ext cx="0" cy="265470"/>
          </a:xfrm>
          <a:prstGeom prst="straightConnector1">
            <a:avLst/>
          </a:prstGeom>
          <a:ln w="3810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F189C97-27E7-4F92-DA63-1C466B6ACBAB}"/>
              </a:ext>
              <a:ext uri="{C183D7F6-B498-43B3-948B-1728B52AA6E4}">
                <adec:decorative xmlns:adec="http://schemas.microsoft.com/office/drawing/2017/decorative" val="1"/>
              </a:ext>
            </a:extLst>
          </p:cNvPr>
          <p:cNvCxnSpPr>
            <a:cxnSpLocks/>
          </p:cNvCxnSpPr>
          <p:nvPr/>
        </p:nvCxnSpPr>
        <p:spPr>
          <a:xfrm>
            <a:off x="4484212" y="5512386"/>
            <a:ext cx="391183" cy="0"/>
          </a:xfrm>
          <a:prstGeom prst="straightConnector1">
            <a:avLst/>
          </a:prstGeom>
          <a:ln w="3810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0163D5D-6987-408D-06D0-CC280789112D}"/>
              </a:ext>
              <a:ext uri="{C183D7F6-B498-43B3-948B-1728B52AA6E4}">
                <adec:decorative xmlns:adec="http://schemas.microsoft.com/office/drawing/2017/decorative" val="1"/>
              </a:ext>
            </a:extLst>
          </p:cNvPr>
          <p:cNvCxnSpPr>
            <a:cxnSpLocks/>
          </p:cNvCxnSpPr>
          <p:nvPr/>
        </p:nvCxnSpPr>
        <p:spPr>
          <a:xfrm flipV="1">
            <a:off x="6229437" y="4542503"/>
            <a:ext cx="0" cy="207894"/>
          </a:xfrm>
          <a:prstGeom prst="straightConnector1">
            <a:avLst/>
          </a:prstGeom>
          <a:ln w="3810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F8583CF-67BE-12C3-6686-C16DF20DC551}"/>
              </a:ext>
              <a:ext uri="{C183D7F6-B498-43B3-948B-1728B52AA6E4}">
                <adec:decorative xmlns:adec="http://schemas.microsoft.com/office/drawing/2017/decorative" val="1"/>
              </a:ext>
            </a:extLst>
          </p:cNvPr>
          <p:cNvCxnSpPr>
            <a:cxnSpLocks/>
          </p:cNvCxnSpPr>
          <p:nvPr/>
        </p:nvCxnSpPr>
        <p:spPr>
          <a:xfrm flipV="1">
            <a:off x="6175359" y="2788147"/>
            <a:ext cx="0" cy="207894"/>
          </a:xfrm>
          <a:prstGeom prst="straightConnector1">
            <a:avLst/>
          </a:prstGeom>
          <a:ln w="3810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00F641D-2B12-6D80-F2D9-772C2EAB3ADB}"/>
              </a:ext>
              <a:ext uri="{C183D7F6-B498-43B3-948B-1728B52AA6E4}">
                <adec:decorative xmlns:adec="http://schemas.microsoft.com/office/drawing/2017/decorative" val="1"/>
              </a:ext>
            </a:extLst>
          </p:cNvPr>
          <p:cNvCxnSpPr>
            <a:cxnSpLocks/>
          </p:cNvCxnSpPr>
          <p:nvPr/>
        </p:nvCxnSpPr>
        <p:spPr>
          <a:xfrm>
            <a:off x="7541405" y="2040897"/>
            <a:ext cx="391183" cy="0"/>
          </a:xfrm>
          <a:prstGeom prst="straightConnector1">
            <a:avLst/>
          </a:prstGeom>
          <a:ln w="3810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09D30C9-740E-8456-C965-80E5D583A7C4}"/>
              </a:ext>
              <a:ext uri="{C183D7F6-B498-43B3-948B-1728B52AA6E4}">
                <adec:decorative xmlns:adec="http://schemas.microsoft.com/office/drawing/2017/decorative" val="1"/>
              </a:ext>
            </a:extLst>
          </p:cNvPr>
          <p:cNvCxnSpPr/>
          <p:nvPr/>
        </p:nvCxnSpPr>
        <p:spPr>
          <a:xfrm>
            <a:off x="9346965" y="2762168"/>
            <a:ext cx="0" cy="265470"/>
          </a:xfrm>
          <a:prstGeom prst="straightConnector1">
            <a:avLst/>
          </a:prstGeom>
          <a:ln w="3810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5234CD3-4CFE-2189-26CB-51E1E3810FAE}"/>
              </a:ext>
              <a:ext uri="{C183D7F6-B498-43B3-948B-1728B52AA6E4}">
                <adec:decorative xmlns:adec="http://schemas.microsoft.com/office/drawing/2017/decorative" val="1"/>
              </a:ext>
            </a:extLst>
          </p:cNvPr>
          <p:cNvCxnSpPr/>
          <p:nvPr/>
        </p:nvCxnSpPr>
        <p:spPr>
          <a:xfrm>
            <a:off x="9385592" y="4510209"/>
            <a:ext cx="0" cy="265470"/>
          </a:xfrm>
          <a:prstGeom prst="straightConnector1">
            <a:avLst/>
          </a:prstGeom>
          <a:ln w="3810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FAD59B0-0321-5CCE-927D-508B080DF4C4}"/>
              </a:ext>
            </a:extLst>
          </p:cNvPr>
          <p:cNvSpPr txBox="1"/>
          <p:nvPr/>
        </p:nvSpPr>
        <p:spPr>
          <a:xfrm>
            <a:off x="313005" y="6290270"/>
            <a:ext cx="11261677" cy="246221"/>
          </a:xfrm>
          <a:prstGeom prst="rect">
            <a:avLst/>
          </a:prstGeom>
          <a:noFill/>
        </p:spPr>
        <p:txBody>
          <a:bodyPr wrap="square" rtlCol="0">
            <a:spAutoFit/>
          </a:bodyPr>
          <a:lstStyle/>
          <a:p>
            <a:r>
              <a:rPr lang="en-US" sz="1000" i="1"/>
              <a:t>Note: All activities are required to comply with 31 CFR Part 35 and 2 CFR Part 200 of the US Code of Federal Regulations and are subject to annual review by external auditors.</a:t>
            </a:r>
          </a:p>
        </p:txBody>
      </p:sp>
    </p:spTree>
    <p:extLst>
      <p:ext uri="{BB962C8B-B14F-4D97-AF65-F5344CB8AC3E}">
        <p14:creationId xmlns:p14="http://schemas.microsoft.com/office/powerpoint/2010/main" val="2430197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C9B3-6901-F41D-0FFA-9BE5DE67E592}"/>
              </a:ext>
            </a:extLst>
          </p:cNvPr>
          <p:cNvSpPr>
            <a:spLocks noGrp="1"/>
          </p:cNvSpPr>
          <p:nvPr>
            <p:ph type="title"/>
          </p:nvPr>
        </p:nvSpPr>
        <p:spPr/>
        <p:txBody>
          <a:bodyPr/>
          <a:lstStyle/>
          <a:p>
            <a:r>
              <a:rPr lang="en-US"/>
              <a:t>$1.6 B for Health and Human Services Programs</a:t>
            </a:r>
          </a:p>
        </p:txBody>
      </p:sp>
      <p:sp>
        <p:nvSpPr>
          <p:cNvPr id="4" name="Text Placeholder 3">
            <a:extLst>
              <a:ext uri="{FF2B5EF4-FFF2-40B4-BE49-F238E27FC236}">
                <a16:creationId xmlns:a16="http://schemas.microsoft.com/office/drawing/2014/main" id="{CBF76329-77EF-545B-3EC6-05A642072F4C}"/>
              </a:ext>
              <a:ext uri="{C183D7F6-B498-43B3-948B-1728B52AA6E4}">
                <adec:decorative xmlns:adec="http://schemas.microsoft.com/office/drawing/2017/decorative" val="1"/>
              </a:ext>
            </a:extLst>
          </p:cNvPr>
          <p:cNvSpPr>
            <a:spLocks noGrp="1"/>
          </p:cNvSpPr>
          <p:nvPr>
            <p:ph type="body" sz="quarter" idx="12"/>
          </p:nvPr>
        </p:nvSpPr>
        <p:spPr>
          <a:xfrm>
            <a:off x="554037" y="1101337"/>
            <a:ext cx="11082528" cy="276999"/>
          </a:xfrm>
        </p:spPr>
        <p:txBody>
          <a:bodyPr/>
          <a:lstStyle/>
          <a:p>
            <a:r>
              <a:rPr lang="en-US">
                <a:solidFill>
                  <a:schemeClr val="bg1">
                    <a:lumMod val="50000"/>
                  </a:schemeClr>
                </a:solidFill>
              </a:rPr>
              <a:t>Overview and Eligible Uses – </a:t>
            </a:r>
            <a:r>
              <a:rPr lang="en-US">
                <a:solidFill>
                  <a:srgbClr val="002060"/>
                </a:solidFill>
              </a:rPr>
              <a:t>Spending Progress Report </a:t>
            </a:r>
            <a:r>
              <a:rPr lang="en-US">
                <a:solidFill>
                  <a:schemeClr val="bg1">
                    <a:lumMod val="50000"/>
                  </a:schemeClr>
                </a:solidFill>
              </a:rPr>
              <a:t>– Compliance and Reporting</a:t>
            </a:r>
            <a:endParaRPr lang="en-US"/>
          </a:p>
        </p:txBody>
      </p:sp>
      <p:graphicFrame>
        <p:nvGraphicFramePr>
          <p:cNvPr id="12" name="Object 11" descr="The image contains a data table spending progress report for health and human services programs, including allocations, obligations, and expenditures.">
            <a:extLst>
              <a:ext uri="{FF2B5EF4-FFF2-40B4-BE49-F238E27FC236}">
                <a16:creationId xmlns:a16="http://schemas.microsoft.com/office/drawing/2014/main" id="{969EAB59-669F-30DE-87E1-8421F0435A33}"/>
              </a:ext>
            </a:extLst>
          </p:cNvPr>
          <p:cNvGraphicFramePr>
            <a:graphicFrameLocks noChangeAspect="1"/>
          </p:cNvGraphicFramePr>
          <p:nvPr>
            <p:extLst>
              <p:ext uri="{D42A27DB-BD31-4B8C-83A1-F6EECF244321}">
                <p14:modId xmlns:p14="http://schemas.microsoft.com/office/powerpoint/2010/main" val="2993049578"/>
              </p:ext>
            </p:extLst>
          </p:nvPr>
        </p:nvGraphicFramePr>
        <p:xfrm>
          <a:off x="141288" y="1575941"/>
          <a:ext cx="8916987" cy="3528080"/>
        </p:xfrm>
        <a:graphic>
          <a:graphicData uri="http://schemas.openxmlformats.org/presentationml/2006/ole">
            <mc:AlternateContent xmlns:mc="http://schemas.openxmlformats.org/markup-compatibility/2006">
              <mc:Choice xmlns:v="urn:schemas-microsoft-com:vml" Requires="v">
                <p:oleObj name="Worksheet" r:id="rId3" imgW="9067849" imgH="3587838" progId="Excel.Sheet.12">
                  <p:embed/>
                </p:oleObj>
              </mc:Choice>
              <mc:Fallback>
                <p:oleObj name="Worksheet" r:id="rId3" imgW="9067849" imgH="3587838" progId="Excel.Sheet.12">
                  <p:embed/>
                  <p:pic>
                    <p:nvPicPr>
                      <p:cNvPr id="12" name="Object 11" descr="The image contains a data table spending progress report for health and human services programs, including allocations, obligations, and expenditures.">
                        <a:extLst>
                          <a:ext uri="{FF2B5EF4-FFF2-40B4-BE49-F238E27FC236}">
                            <a16:creationId xmlns:a16="http://schemas.microsoft.com/office/drawing/2014/main" id="{969EAB59-669F-30DE-87E1-8421F0435A33}"/>
                          </a:ext>
                        </a:extLst>
                      </p:cNvPr>
                      <p:cNvPicPr/>
                      <p:nvPr/>
                    </p:nvPicPr>
                    <p:blipFill>
                      <a:blip r:embed="rId4"/>
                      <a:stretch>
                        <a:fillRect/>
                      </a:stretch>
                    </p:blipFill>
                    <p:spPr>
                      <a:xfrm>
                        <a:off x="141288" y="1575941"/>
                        <a:ext cx="8916987" cy="352808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4E077157-D5ED-6B54-AC57-B9397B8078E3}"/>
              </a:ext>
            </a:extLst>
          </p:cNvPr>
          <p:cNvSpPr txBox="1"/>
          <p:nvPr/>
        </p:nvSpPr>
        <p:spPr>
          <a:xfrm>
            <a:off x="141288" y="5150267"/>
            <a:ext cx="7457555" cy="544583"/>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en-US" sz="1100" i="1"/>
              <a:t>Note: The Behavioral Health Trust Fund required further appropriation to expend funds ($192.65 M). These funds were appropriated in the FY24 Budget, and the FY23 Closeout Supp. authorized the necessary transfer from the Transitional Escrow Fund to the Behavioral Health Trust Fund.</a:t>
            </a:r>
            <a:endParaRPr lang="en-US" sz="1050" i="1"/>
          </a:p>
        </p:txBody>
      </p:sp>
      <p:sp>
        <p:nvSpPr>
          <p:cNvPr id="3" name="Content Placeholder 2">
            <a:extLst>
              <a:ext uri="{FF2B5EF4-FFF2-40B4-BE49-F238E27FC236}">
                <a16:creationId xmlns:a16="http://schemas.microsoft.com/office/drawing/2014/main" id="{2E1BD407-3341-4D68-4B10-398D93A18371}"/>
              </a:ext>
            </a:extLst>
          </p:cNvPr>
          <p:cNvSpPr>
            <a:spLocks noGrp="1"/>
          </p:cNvSpPr>
          <p:nvPr>
            <p:ph sz="quarter" idx="11"/>
          </p:nvPr>
        </p:nvSpPr>
        <p:spPr>
          <a:xfrm>
            <a:off x="9209088" y="1514475"/>
            <a:ext cx="2531356" cy="5216813"/>
          </a:xfrm>
        </p:spPr>
        <p:txBody>
          <a:bodyPr/>
          <a:lstStyle/>
          <a:p>
            <a:pPr marL="0" indent="0">
              <a:buNone/>
            </a:pPr>
            <a:r>
              <a:rPr lang="en-US" b="1" i="1">
                <a:solidFill>
                  <a:srgbClr val="002060"/>
                </a:solidFill>
              </a:rPr>
              <a:t>COVID Relief and Recovery</a:t>
            </a:r>
          </a:p>
          <a:p>
            <a:r>
              <a:rPr lang="en-US" sz="1600">
                <a:solidFill>
                  <a:srgbClr val="002060"/>
                </a:solidFill>
              </a:rPr>
              <a:t>Fiscally Strained Hospitals received </a:t>
            </a:r>
            <a:r>
              <a:rPr lang="en-US" sz="1600" b="1">
                <a:solidFill>
                  <a:srgbClr val="002060"/>
                </a:solidFill>
              </a:rPr>
              <a:t>$689 M </a:t>
            </a:r>
            <a:r>
              <a:rPr lang="en-US" sz="1600">
                <a:solidFill>
                  <a:srgbClr val="002060"/>
                </a:solidFill>
              </a:rPr>
              <a:t>in grants in four tranches. </a:t>
            </a:r>
          </a:p>
          <a:p>
            <a:r>
              <a:rPr lang="en-US" sz="1600">
                <a:solidFill>
                  <a:srgbClr val="002060"/>
                </a:solidFill>
              </a:rPr>
              <a:t>MA Repay Program (</a:t>
            </a:r>
            <a:r>
              <a:rPr lang="en-US" sz="1600" b="1">
                <a:solidFill>
                  <a:srgbClr val="002060"/>
                </a:solidFill>
              </a:rPr>
              <a:t>$110 M</a:t>
            </a:r>
            <a:r>
              <a:rPr lang="en-US" sz="1600">
                <a:solidFill>
                  <a:srgbClr val="002060"/>
                </a:solidFill>
              </a:rPr>
              <a:t>+) applications are in review and awards are anticipated to be announced in June 2023. Supported by multiple sources.</a:t>
            </a:r>
          </a:p>
          <a:p>
            <a:r>
              <a:rPr lang="en-US" sz="1600" b="1">
                <a:solidFill>
                  <a:srgbClr val="002060"/>
                </a:solidFill>
              </a:rPr>
              <a:t>$55 M </a:t>
            </a:r>
            <a:r>
              <a:rPr lang="en-US" sz="1600">
                <a:solidFill>
                  <a:srgbClr val="002060"/>
                </a:solidFill>
              </a:rPr>
              <a:t>towards 12-month rate enhancement providing flexible financial support for eligible workforce members for recruiting and retention. </a:t>
            </a:r>
          </a:p>
        </p:txBody>
      </p:sp>
    </p:spTree>
    <p:extLst>
      <p:ext uri="{BB962C8B-B14F-4D97-AF65-F5344CB8AC3E}">
        <p14:creationId xmlns:p14="http://schemas.microsoft.com/office/powerpoint/2010/main" val="2678542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C9B3-6901-F41D-0FFA-9BE5DE67E592}"/>
              </a:ext>
            </a:extLst>
          </p:cNvPr>
          <p:cNvSpPr>
            <a:spLocks noGrp="1"/>
          </p:cNvSpPr>
          <p:nvPr>
            <p:ph type="title"/>
          </p:nvPr>
        </p:nvSpPr>
        <p:spPr/>
        <p:txBody>
          <a:bodyPr/>
          <a:lstStyle/>
          <a:p>
            <a:r>
              <a:rPr lang="en-US"/>
              <a:t>$830 M for Housing Initiatives</a:t>
            </a:r>
          </a:p>
        </p:txBody>
      </p:sp>
      <p:graphicFrame>
        <p:nvGraphicFramePr>
          <p:cNvPr id="7" name="Object 6" descr="The image contains a data table spending progress report for housing programs, including allocations, obligations, and expenditures.">
            <a:extLst>
              <a:ext uri="{FF2B5EF4-FFF2-40B4-BE49-F238E27FC236}">
                <a16:creationId xmlns:a16="http://schemas.microsoft.com/office/drawing/2014/main" id="{2C20012E-1977-1AFE-D2B3-6A4FC4C579F1}"/>
              </a:ext>
            </a:extLst>
          </p:cNvPr>
          <p:cNvGraphicFramePr>
            <a:graphicFrameLocks noChangeAspect="1"/>
          </p:cNvGraphicFramePr>
          <p:nvPr>
            <p:extLst>
              <p:ext uri="{D42A27DB-BD31-4B8C-83A1-F6EECF244321}">
                <p14:modId xmlns:p14="http://schemas.microsoft.com/office/powerpoint/2010/main" val="531579393"/>
              </p:ext>
            </p:extLst>
          </p:nvPr>
        </p:nvGraphicFramePr>
        <p:xfrm>
          <a:off x="135869" y="1607376"/>
          <a:ext cx="8420100" cy="2406650"/>
        </p:xfrm>
        <a:graphic>
          <a:graphicData uri="http://schemas.openxmlformats.org/presentationml/2006/ole">
            <mc:AlternateContent xmlns:mc="http://schemas.openxmlformats.org/markup-compatibility/2006">
              <mc:Choice xmlns:v="urn:schemas-microsoft-com:vml" Requires="v">
                <p:oleObj name="Worksheet" r:id="rId2" imgW="8419977" imgH="2406606" progId="Excel.Sheet.12">
                  <p:embed/>
                </p:oleObj>
              </mc:Choice>
              <mc:Fallback>
                <p:oleObj name="Worksheet" r:id="rId2" imgW="8419977" imgH="2406606" progId="Excel.Sheet.12">
                  <p:embed/>
                  <p:pic>
                    <p:nvPicPr>
                      <p:cNvPr id="7" name="Object 6" descr="The image contains a data table spending progress report for housing programs, including allocations, obligations, and expenditures.">
                        <a:extLst>
                          <a:ext uri="{FF2B5EF4-FFF2-40B4-BE49-F238E27FC236}">
                            <a16:creationId xmlns:a16="http://schemas.microsoft.com/office/drawing/2014/main" id="{2C20012E-1977-1AFE-D2B3-6A4FC4C579F1}"/>
                          </a:ext>
                        </a:extLst>
                      </p:cNvPr>
                      <p:cNvPicPr/>
                      <p:nvPr/>
                    </p:nvPicPr>
                    <p:blipFill>
                      <a:blip r:embed="rId3"/>
                      <a:stretch>
                        <a:fillRect/>
                      </a:stretch>
                    </p:blipFill>
                    <p:spPr>
                      <a:xfrm>
                        <a:off x="135869" y="1607376"/>
                        <a:ext cx="8420100" cy="2406650"/>
                      </a:xfrm>
                      <a:prstGeom prst="rect">
                        <a:avLst/>
                      </a:prstGeom>
                    </p:spPr>
                  </p:pic>
                </p:oleObj>
              </mc:Fallback>
            </mc:AlternateContent>
          </a:graphicData>
        </a:graphic>
      </p:graphicFrame>
      <p:sp>
        <p:nvSpPr>
          <p:cNvPr id="5" name="Content Placeholder 2">
            <a:extLst>
              <a:ext uri="{FF2B5EF4-FFF2-40B4-BE49-F238E27FC236}">
                <a16:creationId xmlns:a16="http://schemas.microsoft.com/office/drawing/2014/main" id="{8D4A9491-92C2-E0C5-3259-815C7D0F3566}"/>
              </a:ext>
            </a:extLst>
          </p:cNvPr>
          <p:cNvSpPr txBox="1">
            <a:spLocks/>
          </p:cNvSpPr>
          <p:nvPr/>
        </p:nvSpPr>
        <p:spPr>
          <a:xfrm>
            <a:off x="135869" y="4223889"/>
            <a:ext cx="8512845" cy="2231380"/>
          </a:xfrm>
          <a:prstGeom prst="rect">
            <a:avLst/>
          </a:prstGeom>
        </p:spPr>
        <p:txBody>
          <a:bodyPr vert="horz" wrap="square" lIns="0" tIns="0" rIns="0" bIns="0" rtlCol="0">
            <a:spAutoFit/>
          </a:bodyPr>
          <a:lst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indent="0">
              <a:buFont typeface="Wingdings" panose="05000000000000000000" pitchFamily="2" charset="2"/>
              <a:buNone/>
            </a:pPr>
            <a:r>
              <a:rPr lang="en-US" b="1" i="1">
                <a:solidFill>
                  <a:srgbClr val="002060"/>
                </a:solidFill>
              </a:rPr>
              <a:t>Housing Programs Ensure Affordability and Safety:</a:t>
            </a:r>
          </a:p>
          <a:p>
            <a:r>
              <a:rPr lang="en-US" sz="1600" b="0" i="0">
                <a:solidFill>
                  <a:srgbClr val="002060"/>
                </a:solidFill>
                <a:effectLst/>
                <a:latin typeface="Arial" panose="020B0604020202020204" pitchFamily="34" charset="0"/>
              </a:rPr>
              <a:t>Affordable Housing Trust Fund created and preserved </a:t>
            </a:r>
            <a:r>
              <a:rPr lang="en-US" sz="1600" b="1" i="0">
                <a:solidFill>
                  <a:srgbClr val="002060"/>
                </a:solidFill>
                <a:effectLst/>
                <a:latin typeface="Arial" panose="020B0604020202020204" pitchFamily="34" charset="0"/>
              </a:rPr>
              <a:t>affordable housing units</a:t>
            </a:r>
            <a:r>
              <a:rPr lang="en-US" sz="1600" b="0" i="0">
                <a:solidFill>
                  <a:srgbClr val="002060"/>
                </a:solidFill>
                <a:effectLst/>
                <a:latin typeface="Arial" panose="020B0604020202020204" pitchFamily="34" charset="0"/>
              </a:rPr>
              <a:t> with a particular </a:t>
            </a:r>
            <a:r>
              <a:rPr lang="en-US" sz="1600" i="0">
                <a:solidFill>
                  <a:srgbClr val="002060"/>
                </a:solidFill>
                <a:effectLst/>
                <a:latin typeface="Arial" panose="020B0604020202020204" pitchFamily="34" charset="0"/>
              </a:rPr>
              <a:t>focus on </a:t>
            </a:r>
            <a:r>
              <a:rPr lang="en-US" sz="1600" b="1" i="0">
                <a:solidFill>
                  <a:srgbClr val="002060"/>
                </a:solidFill>
                <a:effectLst/>
                <a:latin typeface="Arial" panose="020B0604020202020204" pitchFamily="34" charset="0"/>
              </a:rPr>
              <a:t>low-income households</a:t>
            </a:r>
            <a:r>
              <a:rPr lang="en-US" sz="1600" b="0" i="0">
                <a:solidFill>
                  <a:srgbClr val="002060"/>
                </a:solidFill>
                <a:effectLst/>
                <a:latin typeface="Arial" panose="020B0604020202020204" pitchFamily="34" charset="0"/>
              </a:rPr>
              <a:t>.</a:t>
            </a:r>
            <a:endParaRPr lang="en-US" sz="1600">
              <a:solidFill>
                <a:srgbClr val="002060"/>
              </a:solidFill>
            </a:endParaRPr>
          </a:p>
          <a:p>
            <a:r>
              <a:rPr lang="en-US" sz="1600">
                <a:solidFill>
                  <a:srgbClr val="002060"/>
                </a:solidFill>
              </a:rPr>
              <a:t>Rental Housing Production funds construction and rehabilitation of rental housing projects, which will receive federal or state </a:t>
            </a:r>
            <a:r>
              <a:rPr lang="en-US" sz="1600" b="1">
                <a:solidFill>
                  <a:srgbClr val="002060"/>
                </a:solidFill>
              </a:rPr>
              <a:t>low-income housing tax credits (LIHTC)</a:t>
            </a:r>
            <a:r>
              <a:rPr lang="en-US" sz="1600">
                <a:solidFill>
                  <a:srgbClr val="002060"/>
                </a:solidFill>
              </a:rPr>
              <a:t>, state tax-exempt bond financing and other state financial assistance.</a:t>
            </a:r>
          </a:p>
          <a:p>
            <a:r>
              <a:rPr lang="en-US" sz="1600">
                <a:solidFill>
                  <a:srgbClr val="002060"/>
                </a:solidFill>
              </a:rPr>
              <a:t>LIHEAP funding pays a portion of eligible households (150% FPL) </a:t>
            </a:r>
            <a:r>
              <a:rPr lang="en-US" sz="1600" b="1">
                <a:solidFill>
                  <a:srgbClr val="002060"/>
                </a:solidFill>
              </a:rPr>
              <a:t>primary heating source bills </a:t>
            </a:r>
            <a:r>
              <a:rPr lang="en-US" sz="1600">
                <a:solidFill>
                  <a:srgbClr val="002060"/>
                </a:solidFill>
              </a:rPr>
              <a:t>during the 2023-2024 heating season.</a:t>
            </a:r>
          </a:p>
        </p:txBody>
      </p:sp>
      <p:sp>
        <p:nvSpPr>
          <p:cNvPr id="3" name="Content Placeholder 2">
            <a:extLst>
              <a:ext uri="{FF2B5EF4-FFF2-40B4-BE49-F238E27FC236}">
                <a16:creationId xmlns:a16="http://schemas.microsoft.com/office/drawing/2014/main" id="{2E1BD407-3341-4D68-4B10-398D93A18371}"/>
              </a:ext>
            </a:extLst>
          </p:cNvPr>
          <p:cNvSpPr>
            <a:spLocks noGrp="1"/>
          </p:cNvSpPr>
          <p:nvPr>
            <p:ph sz="quarter" idx="11"/>
          </p:nvPr>
        </p:nvSpPr>
        <p:spPr>
          <a:xfrm>
            <a:off x="8584916" y="1397512"/>
            <a:ext cx="3443758" cy="4693593"/>
          </a:xfrm>
        </p:spPr>
        <p:txBody>
          <a:bodyPr/>
          <a:lstStyle/>
          <a:p>
            <a:pPr marL="0" indent="0">
              <a:buNone/>
            </a:pPr>
            <a:r>
              <a:rPr lang="en-US" b="1" i="1">
                <a:solidFill>
                  <a:srgbClr val="002060"/>
                </a:solidFill>
              </a:rPr>
              <a:t>Housing Highlights: </a:t>
            </a:r>
          </a:p>
          <a:p>
            <a:r>
              <a:rPr lang="en-US" sz="1600">
                <a:solidFill>
                  <a:srgbClr val="002060"/>
                </a:solidFill>
              </a:rPr>
              <a:t>Commonwealth Builder Grants will produce </a:t>
            </a:r>
            <a:r>
              <a:rPr lang="en-US" sz="1600" b="1">
                <a:solidFill>
                  <a:srgbClr val="002060"/>
                </a:solidFill>
              </a:rPr>
              <a:t>affordable homeownership units </a:t>
            </a:r>
            <a:r>
              <a:rPr lang="en-US" sz="1600">
                <a:solidFill>
                  <a:srgbClr val="002060"/>
                </a:solidFill>
              </a:rPr>
              <a:t>for households earning between 70% and 120% of area median income (AMI) in </a:t>
            </a:r>
            <a:r>
              <a:rPr lang="en-US" sz="1600" b="1">
                <a:solidFill>
                  <a:srgbClr val="002060"/>
                </a:solidFill>
              </a:rPr>
              <a:t>29 designated municipalities.</a:t>
            </a:r>
          </a:p>
          <a:p>
            <a:r>
              <a:rPr lang="en-US" sz="1600" err="1">
                <a:solidFill>
                  <a:srgbClr val="002060"/>
                </a:solidFill>
              </a:rPr>
              <a:t>MassDREAMS</a:t>
            </a:r>
            <a:r>
              <a:rPr lang="en-US" sz="1600">
                <a:solidFill>
                  <a:srgbClr val="002060"/>
                </a:solidFill>
              </a:rPr>
              <a:t> expands </a:t>
            </a:r>
            <a:r>
              <a:rPr lang="en-US" sz="1600" b="1">
                <a:solidFill>
                  <a:srgbClr val="002060"/>
                </a:solidFill>
              </a:rPr>
              <a:t>down payment assistance </a:t>
            </a:r>
            <a:r>
              <a:rPr lang="en-US" sz="1600">
                <a:solidFill>
                  <a:srgbClr val="002060"/>
                </a:solidFill>
              </a:rPr>
              <a:t>to support sustainable and durable homeownership and </a:t>
            </a:r>
            <a:r>
              <a:rPr lang="en-US" sz="1600" b="1">
                <a:solidFill>
                  <a:srgbClr val="002060"/>
                </a:solidFill>
              </a:rPr>
              <a:t>long-term housing security</a:t>
            </a:r>
            <a:r>
              <a:rPr lang="en-US" sz="1600">
                <a:solidFill>
                  <a:srgbClr val="002060"/>
                </a:solidFill>
              </a:rPr>
              <a:t>.</a:t>
            </a:r>
          </a:p>
          <a:p>
            <a:r>
              <a:rPr lang="en-US" sz="1600">
                <a:solidFill>
                  <a:srgbClr val="002060"/>
                </a:solidFill>
              </a:rPr>
              <a:t>Public Housing Maintenance modernizes public housing developments through infrastructure improvements in </a:t>
            </a:r>
            <a:r>
              <a:rPr lang="en-US" sz="1600" b="1">
                <a:solidFill>
                  <a:srgbClr val="002060"/>
                </a:solidFill>
              </a:rPr>
              <a:t>153 projects.</a:t>
            </a:r>
          </a:p>
        </p:txBody>
      </p:sp>
      <p:sp>
        <p:nvSpPr>
          <p:cNvPr id="4" name="Text Placeholder 3">
            <a:extLst>
              <a:ext uri="{FF2B5EF4-FFF2-40B4-BE49-F238E27FC236}">
                <a16:creationId xmlns:a16="http://schemas.microsoft.com/office/drawing/2014/main" id="{CBF76329-77EF-545B-3EC6-05A642072F4C}"/>
              </a:ext>
              <a:ext uri="{C183D7F6-B498-43B3-948B-1728B52AA6E4}">
                <adec:decorative xmlns:adec="http://schemas.microsoft.com/office/drawing/2017/decorative" val="1"/>
              </a:ext>
            </a:extLst>
          </p:cNvPr>
          <p:cNvSpPr>
            <a:spLocks noGrp="1"/>
          </p:cNvSpPr>
          <p:nvPr>
            <p:ph type="body" sz="quarter" idx="12"/>
          </p:nvPr>
        </p:nvSpPr>
        <p:spPr>
          <a:xfrm>
            <a:off x="554037" y="1101337"/>
            <a:ext cx="11082528" cy="276999"/>
          </a:xfrm>
        </p:spPr>
        <p:txBody>
          <a:bodyPr/>
          <a:lstStyle/>
          <a:p>
            <a:r>
              <a:rPr lang="en-US">
                <a:solidFill>
                  <a:schemeClr val="bg1">
                    <a:lumMod val="50000"/>
                  </a:schemeClr>
                </a:solidFill>
              </a:rPr>
              <a:t>Overview and Eligible Uses – </a:t>
            </a:r>
            <a:r>
              <a:rPr lang="en-US">
                <a:solidFill>
                  <a:srgbClr val="002060"/>
                </a:solidFill>
              </a:rPr>
              <a:t>Spending Progress Report </a:t>
            </a:r>
            <a:r>
              <a:rPr lang="en-US">
                <a:solidFill>
                  <a:schemeClr val="bg1">
                    <a:lumMod val="50000"/>
                  </a:schemeClr>
                </a:solidFill>
              </a:rPr>
              <a:t>– Compliance and Reporting</a:t>
            </a:r>
            <a:endParaRPr lang="en-US"/>
          </a:p>
        </p:txBody>
      </p:sp>
    </p:spTree>
    <p:extLst>
      <p:ext uri="{BB962C8B-B14F-4D97-AF65-F5344CB8AC3E}">
        <p14:creationId xmlns:p14="http://schemas.microsoft.com/office/powerpoint/2010/main" val="3020659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DE02BE-9442-1987-74B5-482B1A216A02}"/>
              </a:ext>
            </a:extLst>
          </p:cNvPr>
          <p:cNvSpPr>
            <a:spLocks noGrp="1"/>
          </p:cNvSpPr>
          <p:nvPr>
            <p:ph type="title"/>
          </p:nvPr>
        </p:nvSpPr>
        <p:spPr/>
        <p:txBody>
          <a:bodyPr/>
          <a:lstStyle/>
          <a:p>
            <a:r>
              <a:rPr lang="en-US"/>
              <a:t>ARPA Three Years Later</a:t>
            </a:r>
          </a:p>
        </p:txBody>
      </p:sp>
      <p:sp>
        <p:nvSpPr>
          <p:cNvPr id="2" name="Subtitle 1">
            <a:extLst>
              <a:ext uri="{FF2B5EF4-FFF2-40B4-BE49-F238E27FC236}">
                <a16:creationId xmlns:a16="http://schemas.microsoft.com/office/drawing/2014/main" id="{7DC27237-EAAB-C1A4-1234-E3C8F776AB28}"/>
              </a:ext>
            </a:extLst>
          </p:cNvPr>
          <p:cNvSpPr>
            <a:spLocks noGrp="1"/>
          </p:cNvSpPr>
          <p:nvPr>
            <p:ph type="subTitle" idx="1"/>
          </p:nvPr>
        </p:nvSpPr>
        <p:spPr/>
        <p:txBody>
          <a:bodyPr/>
          <a:lstStyle/>
          <a:p>
            <a:r>
              <a:rPr lang="en-US"/>
              <a:t>Overview and Eligible Uses</a:t>
            </a:r>
          </a:p>
        </p:txBody>
      </p:sp>
    </p:spTree>
    <p:extLst>
      <p:ext uri="{BB962C8B-B14F-4D97-AF65-F5344CB8AC3E}">
        <p14:creationId xmlns:p14="http://schemas.microsoft.com/office/powerpoint/2010/main" val="225175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C9B3-6901-F41D-0FFA-9BE5DE67E592}"/>
              </a:ext>
            </a:extLst>
          </p:cNvPr>
          <p:cNvSpPr>
            <a:spLocks noGrp="1"/>
          </p:cNvSpPr>
          <p:nvPr>
            <p:ph type="title"/>
          </p:nvPr>
        </p:nvSpPr>
        <p:spPr/>
        <p:txBody>
          <a:bodyPr/>
          <a:lstStyle/>
          <a:p>
            <a:r>
              <a:rPr lang="en-US" dirty="0"/>
              <a:t>$764 M for Premium Pay, Paid Sick Leave, and Aid to Hard Hit Munis</a:t>
            </a:r>
          </a:p>
        </p:txBody>
      </p:sp>
      <p:sp>
        <p:nvSpPr>
          <p:cNvPr id="3" name="Content Placeholder 2">
            <a:extLst>
              <a:ext uri="{FF2B5EF4-FFF2-40B4-BE49-F238E27FC236}">
                <a16:creationId xmlns:a16="http://schemas.microsoft.com/office/drawing/2014/main" id="{2E1BD407-3341-4D68-4B10-398D93A18371}"/>
              </a:ext>
              <a:ext uri="{C183D7F6-B498-43B3-948B-1728B52AA6E4}">
                <adec:decorative xmlns:adec="http://schemas.microsoft.com/office/drawing/2017/decorative" val="0"/>
              </a:ext>
            </a:extLst>
          </p:cNvPr>
          <p:cNvSpPr>
            <a:spLocks noGrp="1"/>
          </p:cNvSpPr>
          <p:nvPr>
            <p:ph sz="quarter" idx="11"/>
          </p:nvPr>
        </p:nvSpPr>
        <p:spPr>
          <a:xfrm>
            <a:off x="425669" y="4251592"/>
            <a:ext cx="10731485" cy="1969770"/>
          </a:xfrm>
        </p:spPr>
        <p:txBody>
          <a:bodyPr/>
          <a:lstStyle/>
          <a:p>
            <a:pPr marL="0" indent="0">
              <a:buNone/>
            </a:pPr>
            <a:r>
              <a:rPr lang="en-US" b="1" i="1">
                <a:solidFill>
                  <a:srgbClr val="002060"/>
                </a:solidFill>
              </a:rPr>
              <a:t>Direct Relief to Residents</a:t>
            </a:r>
          </a:p>
          <a:p>
            <a:r>
              <a:rPr lang="en-US" b="1">
                <a:solidFill>
                  <a:srgbClr val="002060"/>
                </a:solidFill>
              </a:rPr>
              <a:t>$460 M</a:t>
            </a:r>
            <a:r>
              <a:rPr lang="en-US">
                <a:solidFill>
                  <a:srgbClr val="002060"/>
                </a:solidFill>
              </a:rPr>
              <a:t> Essential Worker $500 checks delivered to </a:t>
            </a:r>
            <a:r>
              <a:rPr lang="en-US" b="1">
                <a:solidFill>
                  <a:srgbClr val="002060"/>
                </a:solidFill>
              </a:rPr>
              <a:t>540,000 eligible residents</a:t>
            </a:r>
            <a:r>
              <a:rPr lang="en-US">
                <a:solidFill>
                  <a:srgbClr val="002060"/>
                </a:solidFill>
              </a:rPr>
              <a:t> and $250 checks to </a:t>
            </a:r>
            <a:r>
              <a:rPr lang="en-US" b="1">
                <a:solidFill>
                  <a:srgbClr val="002060"/>
                </a:solidFill>
              </a:rPr>
              <a:t>229,000 eligible resident</a:t>
            </a:r>
            <a:r>
              <a:rPr lang="en-US">
                <a:solidFill>
                  <a:srgbClr val="002060"/>
                </a:solidFill>
              </a:rPr>
              <a:t>s.</a:t>
            </a:r>
          </a:p>
          <a:p>
            <a:r>
              <a:rPr lang="en-US" b="1">
                <a:solidFill>
                  <a:srgbClr val="002060"/>
                </a:solidFill>
              </a:rPr>
              <a:t>$159 M </a:t>
            </a:r>
            <a:r>
              <a:rPr lang="en-US">
                <a:solidFill>
                  <a:srgbClr val="002060"/>
                </a:solidFill>
              </a:rPr>
              <a:t>for Paid Sick Leave enabled </a:t>
            </a:r>
            <a:r>
              <a:rPr lang="en-US" b="1">
                <a:solidFill>
                  <a:srgbClr val="002060"/>
                </a:solidFill>
              </a:rPr>
              <a:t>16,840 </a:t>
            </a:r>
            <a:r>
              <a:rPr lang="en-US">
                <a:solidFill>
                  <a:srgbClr val="002060"/>
                </a:solidFill>
              </a:rPr>
              <a:t>employers to provide paid leave for COVID-related issues.</a:t>
            </a:r>
            <a:endParaRPr lang="en-US" b="1">
              <a:solidFill>
                <a:srgbClr val="002060"/>
              </a:solidFill>
            </a:endParaRPr>
          </a:p>
          <a:p>
            <a:r>
              <a:rPr lang="en-US" b="1">
                <a:solidFill>
                  <a:srgbClr val="002060"/>
                </a:solidFill>
              </a:rPr>
              <a:t>$109 M </a:t>
            </a:r>
            <a:r>
              <a:rPr lang="en-US">
                <a:solidFill>
                  <a:srgbClr val="002060"/>
                </a:solidFill>
              </a:rPr>
              <a:t>provided to help Chelsea, Everett, Methuen, and Randolph recover from COVID-19.</a:t>
            </a:r>
          </a:p>
          <a:p>
            <a:r>
              <a:rPr lang="en-US" b="1">
                <a:solidFill>
                  <a:srgbClr val="002060"/>
                </a:solidFill>
              </a:rPr>
              <a:t>$15 M </a:t>
            </a:r>
            <a:r>
              <a:rPr lang="en-US">
                <a:solidFill>
                  <a:srgbClr val="002060"/>
                </a:solidFill>
              </a:rPr>
              <a:t>in grants provided to municipalities in response to summer 2023 flood-related disasters. </a:t>
            </a:r>
          </a:p>
        </p:txBody>
      </p:sp>
      <p:sp>
        <p:nvSpPr>
          <p:cNvPr id="4" name="Text Placeholder 3">
            <a:extLst>
              <a:ext uri="{FF2B5EF4-FFF2-40B4-BE49-F238E27FC236}">
                <a16:creationId xmlns:a16="http://schemas.microsoft.com/office/drawing/2014/main" id="{CBF76329-77EF-545B-3EC6-05A642072F4C}"/>
              </a:ext>
              <a:ext uri="{C183D7F6-B498-43B3-948B-1728B52AA6E4}">
                <adec:decorative xmlns:adec="http://schemas.microsoft.com/office/drawing/2017/decorative" val="1"/>
              </a:ext>
            </a:extLst>
          </p:cNvPr>
          <p:cNvSpPr>
            <a:spLocks noGrp="1"/>
          </p:cNvSpPr>
          <p:nvPr>
            <p:ph type="body" sz="quarter" idx="12"/>
          </p:nvPr>
        </p:nvSpPr>
        <p:spPr>
          <a:xfrm>
            <a:off x="554037" y="1101337"/>
            <a:ext cx="11082528" cy="276999"/>
          </a:xfrm>
        </p:spPr>
        <p:txBody>
          <a:bodyPr/>
          <a:lstStyle/>
          <a:p>
            <a:r>
              <a:rPr lang="en-US">
                <a:solidFill>
                  <a:schemeClr val="bg1">
                    <a:lumMod val="50000"/>
                  </a:schemeClr>
                </a:solidFill>
              </a:rPr>
              <a:t>Overview and Eligible Uses – </a:t>
            </a:r>
            <a:r>
              <a:rPr lang="en-US">
                <a:solidFill>
                  <a:srgbClr val="002060"/>
                </a:solidFill>
              </a:rPr>
              <a:t>Spending Progress Report </a:t>
            </a:r>
            <a:r>
              <a:rPr lang="en-US">
                <a:solidFill>
                  <a:schemeClr val="bg1">
                    <a:lumMod val="50000"/>
                  </a:schemeClr>
                </a:solidFill>
              </a:rPr>
              <a:t>– Compliance and Reporting – About</a:t>
            </a:r>
            <a:endParaRPr lang="en-US"/>
          </a:p>
        </p:txBody>
      </p:sp>
      <p:graphicFrame>
        <p:nvGraphicFramePr>
          <p:cNvPr id="8" name="Object 7" descr="The image contains a data table spending progress report for administration and finance programs, including allocations, obligations, and expenditures.">
            <a:extLst>
              <a:ext uri="{FF2B5EF4-FFF2-40B4-BE49-F238E27FC236}">
                <a16:creationId xmlns:a16="http://schemas.microsoft.com/office/drawing/2014/main" id="{C5FBC4A0-2BF6-8881-2D86-417F59C88D7B}"/>
              </a:ext>
            </a:extLst>
          </p:cNvPr>
          <p:cNvGraphicFramePr>
            <a:graphicFrameLocks noChangeAspect="1"/>
          </p:cNvGraphicFramePr>
          <p:nvPr>
            <p:extLst>
              <p:ext uri="{D42A27DB-BD31-4B8C-83A1-F6EECF244321}">
                <p14:modId xmlns:p14="http://schemas.microsoft.com/office/powerpoint/2010/main" val="1334975418"/>
              </p:ext>
            </p:extLst>
          </p:nvPr>
        </p:nvGraphicFramePr>
        <p:xfrm>
          <a:off x="339725" y="1575941"/>
          <a:ext cx="11512550" cy="2454256"/>
        </p:xfrm>
        <a:graphic>
          <a:graphicData uri="http://schemas.openxmlformats.org/presentationml/2006/ole">
            <mc:AlternateContent xmlns:mc="http://schemas.openxmlformats.org/markup-compatibility/2006">
              <mc:Choice xmlns:v="urn:schemas-microsoft-com:vml" Requires="v">
                <p:oleObj name="Worksheet" r:id="rId2" imgW="9442290" imgH="2012862" progId="Excel.Sheet.12">
                  <p:embed/>
                </p:oleObj>
              </mc:Choice>
              <mc:Fallback>
                <p:oleObj name="Worksheet" r:id="rId2" imgW="9442290" imgH="2012862" progId="Excel.Sheet.12">
                  <p:embed/>
                  <p:pic>
                    <p:nvPicPr>
                      <p:cNvPr id="8" name="Object 7" descr="The image contains a data table spending progress report for administration and finance programs, including allocations, obligations, and expenditures.">
                        <a:extLst>
                          <a:ext uri="{FF2B5EF4-FFF2-40B4-BE49-F238E27FC236}">
                            <a16:creationId xmlns:a16="http://schemas.microsoft.com/office/drawing/2014/main" id="{C5FBC4A0-2BF6-8881-2D86-417F59C88D7B}"/>
                          </a:ext>
                        </a:extLst>
                      </p:cNvPr>
                      <p:cNvPicPr/>
                      <p:nvPr/>
                    </p:nvPicPr>
                    <p:blipFill>
                      <a:blip r:embed="rId3"/>
                      <a:stretch>
                        <a:fillRect/>
                      </a:stretch>
                    </p:blipFill>
                    <p:spPr>
                      <a:xfrm>
                        <a:off x="339725" y="1575941"/>
                        <a:ext cx="11512550" cy="2454256"/>
                      </a:xfrm>
                      <a:prstGeom prst="rect">
                        <a:avLst/>
                      </a:prstGeom>
                    </p:spPr>
                  </p:pic>
                </p:oleObj>
              </mc:Fallback>
            </mc:AlternateContent>
          </a:graphicData>
        </a:graphic>
      </p:graphicFrame>
    </p:spTree>
    <p:extLst>
      <p:ext uri="{BB962C8B-B14F-4D97-AF65-F5344CB8AC3E}">
        <p14:creationId xmlns:p14="http://schemas.microsoft.com/office/powerpoint/2010/main" val="690304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C9B3-6901-F41D-0FFA-9BE5DE67E592}"/>
              </a:ext>
            </a:extLst>
          </p:cNvPr>
          <p:cNvSpPr>
            <a:spLocks noGrp="1"/>
          </p:cNvSpPr>
          <p:nvPr>
            <p:ph type="title"/>
          </p:nvPr>
        </p:nvSpPr>
        <p:spPr/>
        <p:txBody>
          <a:bodyPr/>
          <a:lstStyle/>
          <a:p>
            <a:r>
              <a:rPr lang="en-US"/>
              <a:t>$738 M for Energy and Environmental Affairs Projects</a:t>
            </a:r>
          </a:p>
        </p:txBody>
      </p:sp>
      <p:graphicFrame>
        <p:nvGraphicFramePr>
          <p:cNvPr id="7" name="Object 6" descr="The image contains a data table spending progress report for energy and environmental affairs programs, including allocations, obligations, and expenditures.">
            <a:extLst>
              <a:ext uri="{FF2B5EF4-FFF2-40B4-BE49-F238E27FC236}">
                <a16:creationId xmlns:a16="http://schemas.microsoft.com/office/drawing/2014/main" id="{A8B31F30-69FC-133F-2CDE-F8E0FAFAFE67}"/>
              </a:ext>
            </a:extLst>
          </p:cNvPr>
          <p:cNvGraphicFramePr>
            <a:graphicFrameLocks noChangeAspect="1"/>
          </p:cNvGraphicFramePr>
          <p:nvPr>
            <p:extLst>
              <p:ext uri="{D42A27DB-BD31-4B8C-83A1-F6EECF244321}">
                <p14:modId xmlns:p14="http://schemas.microsoft.com/office/powerpoint/2010/main" val="2914124678"/>
              </p:ext>
            </p:extLst>
          </p:nvPr>
        </p:nvGraphicFramePr>
        <p:xfrm>
          <a:off x="152400" y="1572172"/>
          <a:ext cx="9010312" cy="2923876"/>
        </p:xfrm>
        <a:graphic>
          <a:graphicData uri="http://schemas.openxmlformats.org/presentationml/2006/ole">
            <mc:AlternateContent xmlns:mc="http://schemas.openxmlformats.org/markup-compatibility/2006">
              <mc:Choice xmlns:v="urn:schemas-microsoft-com:vml" Requires="v">
                <p:oleObj name="Worksheet" r:id="rId2" imgW="8629490" imgH="2800350" progId="Excel.Sheet.12">
                  <p:embed/>
                </p:oleObj>
              </mc:Choice>
              <mc:Fallback>
                <p:oleObj name="Worksheet" r:id="rId2" imgW="8629490" imgH="2800350" progId="Excel.Sheet.12">
                  <p:embed/>
                  <p:pic>
                    <p:nvPicPr>
                      <p:cNvPr id="7" name="Object 6" descr="The image contains a data table spending progress report for energy and environmental affairs programs, including allocations, obligations, and expenditures.">
                        <a:extLst>
                          <a:ext uri="{FF2B5EF4-FFF2-40B4-BE49-F238E27FC236}">
                            <a16:creationId xmlns:a16="http://schemas.microsoft.com/office/drawing/2014/main" id="{A8B31F30-69FC-133F-2CDE-F8E0FAFAFE67}"/>
                          </a:ext>
                        </a:extLst>
                      </p:cNvPr>
                      <p:cNvPicPr/>
                      <p:nvPr/>
                    </p:nvPicPr>
                    <p:blipFill>
                      <a:blip r:embed="rId3"/>
                      <a:stretch>
                        <a:fillRect/>
                      </a:stretch>
                    </p:blipFill>
                    <p:spPr>
                      <a:xfrm>
                        <a:off x="152400" y="1572172"/>
                        <a:ext cx="9010312" cy="2923876"/>
                      </a:xfrm>
                      <a:prstGeom prst="rect">
                        <a:avLst/>
                      </a:prstGeom>
                    </p:spPr>
                  </p:pic>
                </p:oleObj>
              </mc:Fallback>
            </mc:AlternateContent>
          </a:graphicData>
        </a:graphic>
      </p:graphicFrame>
      <p:sp>
        <p:nvSpPr>
          <p:cNvPr id="6" name="Content Placeholder 2">
            <a:extLst>
              <a:ext uri="{FF2B5EF4-FFF2-40B4-BE49-F238E27FC236}">
                <a16:creationId xmlns:a16="http://schemas.microsoft.com/office/drawing/2014/main" id="{0ED221F9-E373-6FB1-6A58-10C9003E25DF}"/>
              </a:ext>
            </a:extLst>
          </p:cNvPr>
          <p:cNvSpPr txBox="1">
            <a:spLocks/>
          </p:cNvSpPr>
          <p:nvPr/>
        </p:nvSpPr>
        <p:spPr>
          <a:xfrm>
            <a:off x="9372600" y="1575941"/>
            <a:ext cx="2667000" cy="3200876"/>
          </a:xfrm>
          <a:prstGeom prst="rect">
            <a:avLst/>
          </a:prstGeom>
        </p:spPr>
        <p:txBody>
          <a:bodyPr vert="horz" wrap="square" lIns="0" tIns="0" rIns="0" bIns="0" rtlCol="0">
            <a:spAutoFit/>
          </a:bodyPr>
          <a:lst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indent="0">
              <a:buFont typeface="Wingdings" panose="05000000000000000000" pitchFamily="2" charset="2"/>
              <a:buNone/>
            </a:pPr>
            <a:r>
              <a:rPr lang="en-US" b="1" i="1">
                <a:solidFill>
                  <a:srgbClr val="002060"/>
                </a:solidFill>
              </a:rPr>
              <a:t>Energy and Environmental Affairs Programs</a:t>
            </a:r>
          </a:p>
          <a:p>
            <a:r>
              <a:rPr lang="en-US" sz="1600">
                <a:solidFill>
                  <a:srgbClr val="002060"/>
                </a:solidFill>
              </a:rPr>
              <a:t>Most EEA spending in ARPA 1.0 was assigned to state sources; most of the programs shown above were enacted in ARPA 2.0 (Chapter 268).</a:t>
            </a:r>
          </a:p>
          <a:p>
            <a:r>
              <a:rPr lang="en-US" sz="1600">
                <a:solidFill>
                  <a:srgbClr val="002060"/>
                </a:solidFill>
              </a:rPr>
              <a:t>Most federal funding is supporting existing state programs.</a:t>
            </a:r>
          </a:p>
        </p:txBody>
      </p:sp>
      <p:sp>
        <p:nvSpPr>
          <p:cNvPr id="3" name="Content Placeholder 2">
            <a:extLst>
              <a:ext uri="{FF2B5EF4-FFF2-40B4-BE49-F238E27FC236}">
                <a16:creationId xmlns:a16="http://schemas.microsoft.com/office/drawing/2014/main" id="{2E1BD407-3341-4D68-4B10-398D93A18371}"/>
              </a:ext>
            </a:extLst>
          </p:cNvPr>
          <p:cNvSpPr>
            <a:spLocks noGrp="1"/>
          </p:cNvSpPr>
          <p:nvPr>
            <p:ph sz="quarter" idx="11"/>
          </p:nvPr>
        </p:nvSpPr>
        <p:spPr>
          <a:xfrm>
            <a:off x="546354" y="4527304"/>
            <a:ext cx="11090211" cy="2311956"/>
          </a:xfrm>
        </p:spPr>
        <p:txBody>
          <a:bodyPr/>
          <a:lstStyle/>
          <a:p>
            <a:pPr marL="0" indent="0">
              <a:buNone/>
            </a:pPr>
            <a:r>
              <a:rPr lang="en-US" b="1" i="1">
                <a:solidFill>
                  <a:srgbClr val="002060"/>
                </a:solidFill>
              </a:rPr>
              <a:t>Major Investments at EEA</a:t>
            </a:r>
          </a:p>
          <a:p>
            <a:r>
              <a:rPr lang="en-US" sz="1600">
                <a:solidFill>
                  <a:srgbClr val="002060"/>
                </a:solidFill>
              </a:rPr>
              <a:t>State Parks and Trails initiatives fully programmed for the following:</a:t>
            </a:r>
          </a:p>
          <a:p>
            <a:pPr lvl="1"/>
            <a:r>
              <a:rPr lang="en-US" sz="1600">
                <a:solidFill>
                  <a:srgbClr val="002060"/>
                </a:solidFill>
              </a:rPr>
              <a:t>$68 M for land acquisition | $60 M for targeted DCR projects including dam removal | $27 M for public trail maintenance and acquisition grants | $20 M for various stewardship opportunities</a:t>
            </a:r>
          </a:p>
          <a:p>
            <a:r>
              <a:rPr lang="en-US" sz="1600">
                <a:solidFill>
                  <a:srgbClr val="002060"/>
                </a:solidFill>
              </a:rPr>
              <a:t>$50 M transferred to </a:t>
            </a:r>
            <a:r>
              <a:rPr lang="en-US" sz="1600" err="1">
                <a:solidFill>
                  <a:srgbClr val="002060"/>
                </a:solidFill>
              </a:rPr>
              <a:t>MassCEC</a:t>
            </a:r>
            <a:r>
              <a:rPr lang="en-US" sz="1600">
                <a:solidFill>
                  <a:srgbClr val="002060"/>
                </a:solidFill>
              </a:rPr>
              <a:t> for expansion of decarbonization and energy efficiency programs.</a:t>
            </a:r>
          </a:p>
          <a:p>
            <a:r>
              <a:rPr lang="en-US" sz="1600">
                <a:solidFill>
                  <a:srgbClr val="002060"/>
                </a:solidFill>
              </a:rPr>
              <a:t>Electric Vehicle-related spending required technical fixes to legislation. Program design is now underway.</a:t>
            </a:r>
          </a:p>
          <a:p>
            <a:r>
              <a:rPr lang="en-US" sz="1600">
                <a:solidFill>
                  <a:srgbClr val="002060"/>
                </a:solidFill>
              </a:rPr>
              <a:t>Food Security Infrastructure Grants (FSIG) expected to quickly spend to fill gaps in food network.</a:t>
            </a:r>
          </a:p>
          <a:p>
            <a:endParaRPr lang="en-US">
              <a:solidFill>
                <a:srgbClr val="002060"/>
              </a:solidFill>
            </a:endParaRPr>
          </a:p>
        </p:txBody>
      </p:sp>
      <p:sp>
        <p:nvSpPr>
          <p:cNvPr id="4" name="Text Placeholder 3">
            <a:extLst>
              <a:ext uri="{FF2B5EF4-FFF2-40B4-BE49-F238E27FC236}">
                <a16:creationId xmlns:a16="http://schemas.microsoft.com/office/drawing/2014/main" id="{CBF76329-77EF-545B-3EC6-05A642072F4C}"/>
              </a:ext>
              <a:ext uri="{C183D7F6-B498-43B3-948B-1728B52AA6E4}">
                <adec:decorative xmlns:adec="http://schemas.microsoft.com/office/drawing/2017/decorative" val="1"/>
              </a:ext>
            </a:extLst>
          </p:cNvPr>
          <p:cNvSpPr>
            <a:spLocks noGrp="1"/>
          </p:cNvSpPr>
          <p:nvPr>
            <p:ph type="body" sz="quarter" idx="12"/>
          </p:nvPr>
        </p:nvSpPr>
        <p:spPr>
          <a:xfrm>
            <a:off x="554037" y="1101337"/>
            <a:ext cx="11082528" cy="276999"/>
          </a:xfrm>
        </p:spPr>
        <p:txBody>
          <a:bodyPr/>
          <a:lstStyle/>
          <a:p>
            <a:r>
              <a:rPr lang="en-US">
                <a:solidFill>
                  <a:schemeClr val="bg1">
                    <a:lumMod val="50000"/>
                  </a:schemeClr>
                </a:solidFill>
              </a:rPr>
              <a:t>Overview and Eligible Uses – </a:t>
            </a:r>
            <a:r>
              <a:rPr lang="en-US">
                <a:solidFill>
                  <a:srgbClr val="002060"/>
                </a:solidFill>
              </a:rPr>
              <a:t>Spending Progress Report </a:t>
            </a:r>
            <a:r>
              <a:rPr lang="en-US">
                <a:solidFill>
                  <a:schemeClr val="bg1">
                    <a:lumMod val="50000"/>
                  </a:schemeClr>
                </a:solidFill>
              </a:rPr>
              <a:t>– Compliance and Reporting</a:t>
            </a:r>
            <a:endParaRPr lang="en-US"/>
          </a:p>
        </p:txBody>
      </p:sp>
    </p:spTree>
    <p:extLst>
      <p:ext uri="{BB962C8B-B14F-4D97-AF65-F5344CB8AC3E}">
        <p14:creationId xmlns:p14="http://schemas.microsoft.com/office/powerpoint/2010/main" val="124913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C9B3-6901-F41D-0FFA-9BE5DE67E592}"/>
              </a:ext>
            </a:extLst>
          </p:cNvPr>
          <p:cNvSpPr>
            <a:spLocks noGrp="1"/>
          </p:cNvSpPr>
          <p:nvPr>
            <p:ph type="title"/>
          </p:nvPr>
        </p:nvSpPr>
        <p:spPr/>
        <p:txBody>
          <a:bodyPr/>
          <a:lstStyle/>
          <a:p>
            <a:r>
              <a:rPr lang="en-US"/>
              <a:t>$644 M for Labor and Workforce Development Programs</a:t>
            </a:r>
          </a:p>
        </p:txBody>
      </p:sp>
      <p:graphicFrame>
        <p:nvGraphicFramePr>
          <p:cNvPr id="5" name="Object 4" descr="The image contains a data table spending progress report for labor and workforce development programs, including allocations, obligations, and expenditures.">
            <a:extLst>
              <a:ext uri="{FF2B5EF4-FFF2-40B4-BE49-F238E27FC236}">
                <a16:creationId xmlns:a16="http://schemas.microsoft.com/office/drawing/2014/main" id="{E0837A96-FEF6-E2EE-DD7D-4B592AF81D72}"/>
              </a:ext>
            </a:extLst>
          </p:cNvPr>
          <p:cNvGraphicFramePr>
            <a:graphicFrameLocks noChangeAspect="1"/>
          </p:cNvGraphicFramePr>
          <p:nvPr>
            <p:extLst>
              <p:ext uri="{D42A27DB-BD31-4B8C-83A1-F6EECF244321}">
                <p14:modId xmlns:p14="http://schemas.microsoft.com/office/powerpoint/2010/main" val="2832387919"/>
              </p:ext>
            </p:extLst>
          </p:nvPr>
        </p:nvGraphicFramePr>
        <p:xfrm>
          <a:off x="238125" y="1761390"/>
          <a:ext cx="8629650" cy="1619250"/>
        </p:xfrm>
        <a:graphic>
          <a:graphicData uri="http://schemas.openxmlformats.org/presentationml/2006/ole">
            <mc:AlternateContent xmlns:mc="http://schemas.openxmlformats.org/markup-compatibility/2006">
              <mc:Choice xmlns:v="urn:schemas-microsoft-com:vml" Requires="v">
                <p:oleObj name="Worksheet" r:id="rId2" imgW="8629490" imgH="1619119" progId="Excel.Sheet.12">
                  <p:embed/>
                </p:oleObj>
              </mc:Choice>
              <mc:Fallback>
                <p:oleObj name="Worksheet" r:id="rId2" imgW="8629490" imgH="1619119" progId="Excel.Sheet.12">
                  <p:embed/>
                  <p:pic>
                    <p:nvPicPr>
                      <p:cNvPr id="5" name="Object 4" descr="The image contains a data table spending progress report for labor and workforce development programs, including allocations, obligations, and expenditures.">
                        <a:extLst>
                          <a:ext uri="{FF2B5EF4-FFF2-40B4-BE49-F238E27FC236}">
                            <a16:creationId xmlns:a16="http://schemas.microsoft.com/office/drawing/2014/main" id="{E0837A96-FEF6-E2EE-DD7D-4B592AF81D72}"/>
                          </a:ext>
                        </a:extLst>
                      </p:cNvPr>
                      <p:cNvPicPr/>
                      <p:nvPr/>
                    </p:nvPicPr>
                    <p:blipFill>
                      <a:blip r:embed="rId3"/>
                      <a:stretch>
                        <a:fillRect/>
                      </a:stretch>
                    </p:blipFill>
                    <p:spPr>
                      <a:xfrm>
                        <a:off x="238125" y="1761390"/>
                        <a:ext cx="8629650" cy="1619250"/>
                      </a:xfrm>
                      <a:prstGeom prst="rect">
                        <a:avLst/>
                      </a:prstGeom>
                    </p:spPr>
                  </p:pic>
                </p:oleObj>
              </mc:Fallback>
            </mc:AlternateContent>
          </a:graphicData>
        </a:graphic>
      </p:graphicFrame>
      <p:sp>
        <p:nvSpPr>
          <p:cNvPr id="7" name="Content Placeholder 2">
            <a:extLst>
              <a:ext uri="{FF2B5EF4-FFF2-40B4-BE49-F238E27FC236}">
                <a16:creationId xmlns:a16="http://schemas.microsoft.com/office/drawing/2014/main" id="{D913685A-CD8C-608B-6B9B-E9DDCDBA44CB}"/>
              </a:ext>
            </a:extLst>
          </p:cNvPr>
          <p:cNvSpPr txBox="1">
            <a:spLocks/>
          </p:cNvSpPr>
          <p:nvPr/>
        </p:nvSpPr>
        <p:spPr>
          <a:xfrm>
            <a:off x="238125" y="3758604"/>
            <a:ext cx="7677150" cy="2231380"/>
          </a:xfrm>
          <a:prstGeom prst="rect">
            <a:avLst/>
          </a:prstGeom>
        </p:spPr>
        <p:txBody>
          <a:bodyPr vert="horz" wrap="square" lIns="0" tIns="0" rIns="0" bIns="0" rtlCol="0">
            <a:spAutoFit/>
          </a:bodyPr>
          <a:lst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indent="0">
              <a:buFont typeface="Wingdings" panose="05000000000000000000" pitchFamily="2" charset="2"/>
              <a:buNone/>
            </a:pPr>
            <a:r>
              <a:rPr lang="en-US" b="1" i="1">
                <a:solidFill>
                  <a:srgbClr val="002060"/>
                </a:solidFill>
              </a:rPr>
              <a:t>Workforce Development Initiatives</a:t>
            </a:r>
          </a:p>
          <a:p>
            <a:r>
              <a:rPr lang="en-US" sz="1600">
                <a:solidFill>
                  <a:srgbClr val="002060"/>
                </a:solidFill>
              </a:rPr>
              <a:t>High-demand industry workforce program to train 1,500 residents in collaboration with 15 community colleges; 313 completed trainees, 383 enrollees. ~14% of trainees have been placed in an opportunity related to the training.</a:t>
            </a:r>
          </a:p>
          <a:p>
            <a:r>
              <a:rPr lang="en-US" sz="1600">
                <a:solidFill>
                  <a:srgbClr val="002060"/>
                </a:solidFill>
              </a:rPr>
              <a:t>Green New Deal Job Training programs; </a:t>
            </a:r>
            <a:r>
              <a:rPr lang="en-US" sz="1600" b="1">
                <a:solidFill>
                  <a:srgbClr val="002060"/>
                </a:solidFill>
              </a:rPr>
              <a:t>$2.5 M </a:t>
            </a:r>
            <a:r>
              <a:rPr lang="en-US" sz="1600">
                <a:solidFill>
                  <a:srgbClr val="002060"/>
                </a:solidFill>
              </a:rPr>
              <a:t>in grants awarded to education institutions with further rounds to be evaluated. Administered by EOE.</a:t>
            </a:r>
          </a:p>
          <a:p>
            <a:r>
              <a:rPr lang="en-US" sz="1600">
                <a:solidFill>
                  <a:srgbClr val="002060"/>
                </a:solidFill>
              </a:rPr>
              <a:t>Workforce Development: $7.4 M to compensate low-income individuals enrolled in regional career center training programs</a:t>
            </a:r>
          </a:p>
        </p:txBody>
      </p:sp>
      <p:sp>
        <p:nvSpPr>
          <p:cNvPr id="3" name="Content Placeholder 2">
            <a:extLst>
              <a:ext uri="{FF2B5EF4-FFF2-40B4-BE49-F238E27FC236}">
                <a16:creationId xmlns:a16="http://schemas.microsoft.com/office/drawing/2014/main" id="{2E1BD407-3341-4D68-4B10-398D93A18371}"/>
              </a:ext>
            </a:extLst>
          </p:cNvPr>
          <p:cNvSpPr>
            <a:spLocks noGrp="1"/>
          </p:cNvSpPr>
          <p:nvPr>
            <p:ph sz="quarter" idx="11"/>
          </p:nvPr>
        </p:nvSpPr>
        <p:spPr>
          <a:xfrm>
            <a:off x="9015413" y="1514475"/>
            <a:ext cx="2602863" cy="3500438"/>
          </a:xfrm>
        </p:spPr>
        <p:txBody>
          <a:bodyPr/>
          <a:lstStyle/>
          <a:p>
            <a:pPr marL="0" indent="0">
              <a:buNone/>
            </a:pPr>
            <a:r>
              <a:rPr lang="en-US" b="1" i="1">
                <a:solidFill>
                  <a:srgbClr val="002060"/>
                </a:solidFill>
              </a:rPr>
              <a:t>LWD Programs</a:t>
            </a:r>
          </a:p>
          <a:p>
            <a:r>
              <a:rPr lang="en-US" sz="1600">
                <a:solidFill>
                  <a:srgbClr val="002060"/>
                </a:solidFill>
              </a:rPr>
              <a:t>Unemployment Insurance Trust Fund transfer made to repay federal loans associated with COVID-related UI.</a:t>
            </a:r>
          </a:p>
          <a:p>
            <a:r>
              <a:rPr lang="en-US" sz="1600" b="1">
                <a:solidFill>
                  <a:srgbClr val="002060"/>
                </a:solidFill>
              </a:rPr>
              <a:t>1,940 employers </a:t>
            </a:r>
            <a:r>
              <a:rPr lang="en-US" sz="1600">
                <a:solidFill>
                  <a:srgbClr val="002060"/>
                </a:solidFill>
              </a:rPr>
              <a:t>and </a:t>
            </a:r>
            <a:r>
              <a:rPr lang="en-US" sz="1600" b="1">
                <a:solidFill>
                  <a:srgbClr val="002060"/>
                </a:solidFill>
              </a:rPr>
              <a:t>11,159 new hires </a:t>
            </a:r>
            <a:r>
              <a:rPr lang="en-US" sz="1600">
                <a:solidFill>
                  <a:srgbClr val="002060"/>
                </a:solidFill>
              </a:rPr>
              <a:t>supported by the </a:t>
            </a:r>
            <a:r>
              <a:rPr lang="en-US" sz="1600" err="1">
                <a:solidFill>
                  <a:srgbClr val="002060"/>
                </a:solidFill>
              </a:rPr>
              <a:t>HireNow</a:t>
            </a:r>
            <a:r>
              <a:rPr lang="en-US" sz="1600">
                <a:solidFill>
                  <a:srgbClr val="002060"/>
                </a:solidFill>
              </a:rPr>
              <a:t> program.</a:t>
            </a:r>
          </a:p>
          <a:p>
            <a:r>
              <a:rPr lang="en-US" sz="1600">
                <a:solidFill>
                  <a:srgbClr val="002060"/>
                </a:solidFill>
              </a:rPr>
              <a:t>Workforce Development program study to be procured.</a:t>
            </a:r>
          </a:p>
        </p:txBody>
      </p:sp>
      <p:sp>
        <p:nvSpPr>
          <p:cNvPr id="4" name="Text Placeholder 3">
            <a:extLst>
              <a:ext uri="{FF2B5EF4-FFF2-40B4-BE49-F238E27FC236}">
                <a16:creationId xmlns:a16="http://schemas.microsoft.com/office/drawing/2014/main" id="{CBF76329-77EF-545B-3EC6-05A642072F4C}"/>
              </a:ext>
              <a:ext uri="{C183D7F6-B498-43B3-948B-1728B52AA6E4}">
                <adec:decorative xmlns:adec="http://schemas.microsoft.com/office/drawing/2017/decorative" val="1"/>
              </a:ext>
            </a:extLst>
          </p:cNvPr>
          <p:cNvSpPr>
            <a:spLocks noGrp="1"/>
          </p:cNvSpPr>
          <p:nvPr>
            <p:ph type="body" sz="quarter" idx="12"/>
          </p:nvPr>
        </p:nvSpPr>
        <p:spPr>
          <a:xfrm>
            <a:off x="554037" y="1101337"/>
            <a:ext cx="11082528" cy="276999"/>
          </a:xfrm>
        </p:spPr>
        <p:txBody>
          <a:bodyPr/>
          <a:lstStyle/>
          <a:p>
            <a:r>
              <a:rPr lang="en-US">
                <a:solidFill>
                  <a:schemeClr val="bg1">
                    <a:lumMod val="50000"/>
                  </a:schemeClr>
                </a:solidFill>
              </a:rPr>
              <a:t>Overview and Eligible Uses – </a:t>
            </a:r>
            <a:r>
              <a:rPr lang="en-US">
                <a:solidFill>
                  <a:srgbClr val="002060"/>
                </a:solidFill>
              </a:rPr>
              <a:t>Spending Progress Report </a:t>
            </a:r>
            <a:r>
              <a:rPr lang="en-US">
                <a:solidFill>
                  <a:schemeClr val="bg1">
                    <a:lumMod val="50000"/>
                  </a:schemeClr>
                </a:solidFill>
              </a:rPr>
              <a:t>– Compliance and Reporting</a:t>
            </a:r>
            <a:endParaRPr lang="en-US"/>
          </a:p>
        </p:txBody>
      </p:sp>
    </p:spTree>
    <p:extLst>
      <p:ext uri="{BB962C8B-B14F-4D97-AF65-F5344CB8AC3E}">
        <p14:creationId xmlns:p14="http://schemas.microsoft.com/office/powerpoint/2010/main" val="539585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C9B3-6901-F41D-0FFA-9BE5DE67E592}"/>
              </a:ext>
            </a:extLst>
          </p:cNvPr>
          <p:cNvSpPr>
            <a:spLocks noGrp="1"/>
          </p:cNvSpPr>
          <p:nvPr>
            <p:ph type="title"/>
          </p:nvPr>
        </p:nvSpPr>
        <p:spPr/>
        <p:txBody>
          <a:bodyPr/>
          <a:lstStyle/>
          <a:p>
            <a:r>
              <a:rPr lang="en-US"/>
              <a:t>$343 M for Economic Development Initiatives</a:t>
            </a:r>
          </a:p>
        </p:txBody>
      </p:sp>
      <p:graphicFrame>
        <p:nvGraphicFramePr>
          <p:cNvPr id="6" name="Object 5" descr="The image contains a data table spending progress report for economic development programs, including allocations, obligations, and expenditures.">
            <a:extLst>
              <a:ext uri="{FF2B5EF4-FFF2-40B4-BE49-F238E27FC236}">
                <a16:creationId xmlns:a16="http://schemas.microsoft.com/office/drawing/2014/main" id="{E96922E9-570B-99D7-A696-7D448537E7E3}"/>
              </a:ext>
            </a:extLst>
          </p:cNvPr>
          <p:cNvGraphicFramePr>
            <a:graphicFrameLocks noChangeAspect="1"/>
          </p:cNvGraphicFramePr>
          <p:nvPr>
            <p:extLst>
              <p:ext uri="{D42A27DB-BD31-4B8C-83A1-F6EECF244321}">
                <p14:modId xmlns:p14="http://schemas.microsoft.com/office/powerpoint/2010/main" val="1905270648"/>
              </p:ext>
            </p:extLst>
          </p:nvPr>
        </p:nvGraphicFramePr>
        <p:xfrm>
          <a:off x="339089" y="1554013"/>
          <a:ext cx="8653313" cy="1560662"/>
        </p:xfrm>
        <a:graphic>
          <a:graphicData uri="http://schemas.openxmlformats.org/presentationml/2006/ole">
            <mc:AlternateContent xmlns:mc="http://schemas.openxmlformats.org/markup-compatibility/2006">
              <mc:Choice xmlns:v="urn:schemas-microsoft-com:vml" Requires="v">
                <p:oleObj name="Worksheet" r:id="rId2" imgW="7886527" imgH="1422444" progId="Excel.Sheet.12">
                  <p:embed/>
                </p:oleObj>
              </mc:Choice>
              <mc:Fallback>
                <p:oleObj name="Worksheet" r:id="rId2" imgW="7886527" imgH="1422444" progId="Excel.Sheet.12">
                  <p:embed/>
                  <p:pic>
                    <p:nvPicPr>
                      <p:cNvPr id="6" name="Object 5" descr="The image contains a data table spending progress report for economic development programs, including allocations, obligations, and expenditures.">
                        <a:extLst>
                          <a:ext uri="{FF2B5EF4-FFF2-40B4-BE49-F238E27FC236}">
                            <a16:creationId xmlns:a16="http://schemas.microsoft.com/office/drawing/2014/main" id="{E96922E9-570B-99D7-A696-7D448537E7E3}"/>
                          </a:ext>
                        </a:extLst>
                      </p:cNvPr>
                      <p:cNvPicPr/>
                      <p:nvPr/>
                    </p:nvPicPr>
                    <p:blipFill>
                      <a:blip r:embed="rId3"/>
                      <a:stretch>
                        <a:fillRect/>
                      </a:stretch>
                    </p:blipFill>
                    <p:spPr>
                      <a:xfrm>
                        <a:off x="339089" y="1554013"/>
                        <a:ext cx="8653313" cy="1560662"/>
                      </a:xfrm>
                      <a:prstGeom prst="rect">
                        <a:avLst/>
                      </a:prstGeom>
                    </p:spPr>
                  </p:pic>
                </p:oleObj>
              </mc:Fallback>
            </mc:AlternateContent>
          </a:graphicData>
        </a:graphic>
      </p:graphicFrame>
      <p:sp>
        <p:nvSpPr>
          <p:cNvPr id="7" name="Content Placeholder 2">
            <a:extLst>
              <a:ext uri="{FF2B5EF4-FFF2-40B4-BE49-F238E27FC236}">
                <a16:creationId xmlns:a16="http://schemas.microsoft.com/office/drawing/2014/main" id="{9F3540B9-4DD2-3494-044F-C202EB636A87}"/>
              </a:ext>
            </a:extLst>
          </p:cNvPr>
          <p:cNvSpPr txBox="1">
            <a:spLocks/>
          </p:cNvSpPr>
          <p:nvPr/>
        </p:nvSpPr>
        <p:spPr>
          <a:xfrm>
            <a:off x="548640" y="3276722"/>
            <a:ext cx="7677150" cy="3431709"/>
          </a:xfrm>
          <a:prstGeom prst="rect">
            <a:avLst/>
          </a:prstGeom>
        </p:spPr>
        <p:txBody>
          <a:bodyPr vert="horz" wrap="square" lIns="0" tIns="0" rIns="0" bIns="0" rtlCol="0">
            <a:spAutoFit/>
          </a:bodyPr>
          <a:lst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indent="0">
              <a:buFont typeface="Wingdings" panose="05000000000000000000" pitchFamily="2" charset="2"/>
              <a:buNone/>
            </a:pPr>
            <a:r>
              <a:rPr lang="en-US" b="1" i="1">
                <a:solidFill>
                  <a:srgbClr val="002060"/>
                </a:solidFill>
              </a:rPr>
              <a:t>Broadband Summary</a:t>
            </a:r>
          </a:p>
          <a:p>
            <a:r>
              <a:rPr lang="en-US" b="1">
                <a:solidFill>
                  <a:srgbClr val="002060"/>
                </a:solidFill>
              </a:rPr>
              <a:t>$70 M </a:t>
            </a:r>
            <a:r>
              <a:rPr lang="en-US">
                <a:solidFill>
                  <a:srgbClr val="002060"/>
                </a:solidFill>
              </a:rPr>
              <a:t>for digital equity partnerships with non-profit organizations via MassTech Collaborative ($45 M from Ch 102, $25 M from Ch 268). These funds are to be deployed in conjunction with other broadband funding, including at least </a:t>
            </a:r>
            <a:r>
              <a:rPr lang="en-US" b="1">
                <a:solidFill>
                  <a:srgbClr val="002060"/>
                </a:solidFill>
              </a:rPr>
              <a:t>$100 M </a:t>
            </a:r>
            <a:r>
              <a:rPr lang="en-US">
                <a:solidFill>
                  <a:srgbClr val="002060"/>
                </a:solidFill>
              </a:rPr>
              <a:t>through the federal Broadband Equity, Access, and Deployment (BEAD) funds through IIJA/BIL and </a:t>
            </a:r>
            <a:r>
              <a:rPr lang="en-US" b="1">
                <a:solidFill>
                  <a:srgbClr val="002060"/>
                </a:solidFill>
              </a:rPr>
              <a:t>$175 M </a:t>
            </a:r>
            <a:r>
              <a:rPr lang="en-US">
                <a:solidFill>
                  <a:srgbClr val="002060"/>
                </a:solidFill>
              </a:rPr>
              <a:t>from the ARPA Capital Projects Fund (CPF).</a:t>
            </a:r>
          </a:p>
          <a:p>
            <a:r>
              <a:rPr lang="en-US" b="1">
                <a:solidFill>
                  <a:srgbClr val="002060"/>
                </a:solidFill>
              </a:rPr>
              <a:t>$5 M </a:t>
            </a:r>
            <a:r>
              <a:rPr lang="en-US">
                <a:solidFill>
                  <a:srgbClr val="002060"/>
                </a:solidFill>
              </a:rPr>
              <a:t>to support growth in MA robotics sector through workforce commercialization and marketing</a:t>
            </a:r>
          </a:p>
          <a:p>
            <a:r>
              <a:rPr lang="en-US" b="1">
                <a:solidFill>
                  <a:srgbClr val="002060"/>
                </a:solidFill>
              </a:rPr>
              <a:t>$25 M </a:t>
            </a:r>
            <a:r>
              <a:rPr lang="en-US">
                <a:solidFill>
                  <a:srgbClr val="002060"/>
                </a:solidFill>
              </a:rPr>
              <a:t>for Boston community building renovation. </a:t>
            </a:r>
          </a:p>
          <a:p>
            <a:endParaRPr lang="en-US">
              <a:solidFill>
                <a:srgbClr val="002060"/>
              </a:solidFill>
            </a:endParaRPr>
          </a:p>
        </p:txBody>
      </p:sp>
      <p:sp>
        <p:nvSpPr>
          <p:cNvPr id="3" name="Content Placeholder 2">
            <a:extLst>
              <a:ext uri="{FF2B5EF4-FFF2-40B4-BE49-F238E27FC236}">
                <a16:creationId xmlns:a16="http://schemas.microsoft.com/office/drawing/2014/main" id="{2E1BD407-3341-4D68-4B10-398D93A18371}"/>
              </a:ext>
            </a:extLst>
          </p:cNvPr>
          <p:cNvSpPr>
            <a:spLocks noGrp="1"/>
          </p:cNvSpPr>
          <p:nvPr>
            <p:ph sz="quarter" idx="11"/>
          </p:nvPr>
        </p:nvSpPr>
        <p:spPr>
          <a:xfrm>
            <a:off x="9129713" y="1514475"/>
            <a:ext cx="2488563" cy="4242188"/>
          </a:xfrm>
        </p:spPr>
        <p:txBody>
          <a:bodyPr/>
          <a:lstStyle/>
          <a:p>
            <a:pPr marL="0" indent="0">
              <a:buNone/>
            </a:pPr>
            <a:r>
              <a:rPr lang="en-US" b="1" i="1">
                <a:solidFill>
                  <a:srgbClr val="002060"/>
                </a:solidFill>
              </a:rPr>
              <a:t>Business Assistance</a:t>
            </a:r>
          </a:p>
          <a:p>
            <a:r>
              <a:rPr lang="en-US" b="1">
                <a:solidFill>
                  <a:srgbClr val="002060"/>
                </a:solidFill>
              </a:rPr>
              <a:t>$75 M </a:t>
            </a:r>
            <a:r>
              <a:rPr lang="en-US">
                <a:solidFill>
                  <a:srgbClr val="002060"/>
                </a:solidFill>
              </a:rPr>
              <a:t>contracted for hotels and motels impacted by COVID-19, </a:t>
            </a:r>
            <a:r>
              <a:rPr lang="en-US" b="1">
                <a:solidFill>
                  <a:srgbClr val="002060"/>
                </a:solidFill>
              </a:rPr>
              <a:t>$75 M </a:t>
            </a:r>
            <a:r>
              <a:rPr lang="en-US">
                <a:solidFill>
                  <a:srgbClr val="002060"/>
                </a:solidFill>
              </a:rPr>
              <a:t>for women-owned, veteran-owned, and minority-owned businesses, and </a:t>
            </a:r>
            <a:r>
              <a:rPr lang="en-US" b="1">
                <a:solidFill>
                  <a:srgbClr val="002060"/>
                </a:solidFill>
              </a:rPr>
              <a:t>$3 M </a:t>
            </a:r>
            <a:r>
              <a:rPr lang="en-US">
                <a:solidFill>
                  <a:srgbClr val="002060"/>
                </a:solidFill>
              </a:rPr>
              <a:t>program for movie theaters. </a:t>
            </a:r>
          </a:p>
          <a:p>
            <a:r>
              <a:rPr lang="en-US">
                <a:solidFill>
                  <a:srgbClr val="002060"/>
                </a:solidFill>
              </a:rPr>
              <a:t>Most of these grants have been awarded to date.</a:t>
            </a:r>
          </a:p>
        </p:txBody>
      </p:sp>
      <p:sp>
        <p:nvSpPr>
          <p:cNvPr id="4" name="Text Placeholder 3">
            <a:extLst>
              <a:ext uri="{FF2B5EF4-FFF2-40B4-BE49-F238E27FC236}">
                <a16:creationId xmlns:a16="http://schemas.microsoft.com/office/drawing/2014/main" id="{CBF76329-77EF-545B-3EC6-05A642072F4C}"/>
              </a:ext>
              <a:ext uri="{C183D7F6-B498-43B3-948B-1728B52AA6E4}">
                <adec:decorative xmlns:adec="http://schemas.microsoft.com/office/drawing/2017/decorative" val="1"/>
              </a:ext>
            </a:extLst>
          </p:cNvPr>
          <p:cNvSpPr>
            <a:spLocks noGrp="1"/>
          </p:cNvSpPr>
          <p:nvPr>
            <p:ph type="body" sz="quarter" idx="12"/>
          </p:nvPr>
        </p:nvSpPr>
        <p:spPr>
          <a:xfrm>
            <a:off x="554037" y="1101337"/>
            <a:ext cx="11082528" cy="276999"/>
          </a:xfrm>
        </p:spPr>
        <p:txBody>
          <a:bodyPr/>
          <a:lstStyle/>
          <a:p>
            <a:r>
              <a:rPr lang="en-US">
                <a:solidFill>
                  <a:schemeClr val="bg1">
                    <a:lumMod val="50000"/>
                  </a:schemeClr>
                </a:solidFill>
              </a:rPr>
              <a:t>Overview and Eligible Uses – </a:t>
            </a:r>
            <a:r>
              <a:rPr lang="en-US">
                <a:solidFill>
                  <a:srgbClr val="002060"/>
                </a:solidFill>
              </a:rPr>
              <a:t>Spending Progress Report </a:t>
            </a:r>
            <a:r>
              <a:rPr lang="en-US">
                <a:solidFill>
                  <a:schemeClr val="bg1">
                    <a:lumMod val="50000"/>
                  </a:schemeClr>
                </a:solidFill>
              </a:rPr>
              <a:t>– Compliance and Reporting</a:t>
            </a:r>
            <a:endParaRPr lang="en-US"/>
          </a:p>
        </p:txBody>
      </p:sp>
    </p:spTree>
    <p:extLst>
      <p:ext uri="{BB962C8B-B14F-4D97-AF65-F5344CB8AC3E}">
        <p14:creationId xmlns:p14="http://schemas.microsoft.com/office/powerpoint/2010/main" val="2909568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C9B3-6901-F41D-0FFA-9BE5DE67E592}"/>
              </a:ext>
            </a:extLst>
          </p:cNvPr>
          <p:cNvSpPr>
            <a:spLocks noGrp="1"/>
          </p:cNvSpPr>
          <p:nvPr>
            <p:ph type="title"/>
          </p:nvPr>
        </p:nvSpPr>
        <p:spPr>
          <a:xfrm>
            <a:off x="554736" y="177407"/>
            <a:ext cx="10602418" cy="731520"/>
          </a:xfrm>
        </p:spPr>
        <p:txBody>
          <a:bodyPr/>
          <a:lstStyle/>
          <a:p>
            <a:r>
              <a:rPr lang="en-US"/>
              <a:t>$250 M for Education Initiatives</a:t>
            </a:r>
          </a:p>
        </p:txBody>
      </p:sp>
      <p:sp>
        <p:nvSpPr>
          <p:cNvPr id="3" name="Content Placeholder 2">
            <a:extLst>
              <a:ext uri="{FF2B5EF4-FFF2-40B4-BE49-F238E27FC236}">
                <a16:creationId xmlns:a16="http://schemas.microsoft.com/office/drawing/2014/main" id="{2E1BD407-3341-4D68-4B10-398D93A18371}"/>
              </a:ext>
            </a:extLst>
          </p:cNvPr>
          <p:cNvSpPr>
            <a:spLocks noGrp="1"/>
          </p:cNvSpPr>
          <p:nvPr>
            <p:ph sz="quarter" idx="11"/>
          </p:nvPr>
        </p:nvSpPr>
        <p:spPr>
          <a:xfrm>
            <a:off x="276315" y="4195297"/>
            <a:ext cx="11637970" cy="2169825"/>
          </a:xfrm>
        </p:spPr>
        <p:txBody>
          <a:bodyPr/>
          <a:lstStyle/>
          <a:p>
            <a:pPr marL="0" indent="0">
              <a:buNone/>
            </a:pPr>
            <a:r>
              <a:rPr lang="en-US" b="1" i="1">
                <a:solidFill>
                  <a:srgbClr val="002060"/>
                </a:solidFill>
              </a:rPr>
              <a:t>Education Initiatives Lead to Student and Teacher Success:</a:t>
            </a:r>
          </a:p>
          <a:p>
            <a:r>
              <a:rPr lang="en-US" b="1">
                <a:solidFill>
                  <a:srgbClr val="002060"/>
                </a:solidFill>
              </a:rPr>
              <a:t>$100M </a:t>
            </a:r>
            <a:r>
              <a:rPr lang="en-US">
                <a:solidFill>
                  <a:srgbClr val="002060"/>
                </a:solidFill>
              </a:rPr>
              <a:t>has been allocated for </a:t>
            </a:r>
            <a:r>
              <a:rPr lang="en-US" b="1">
                <a:solidFill>
                  <a:srgbClr val="002060"/>
                </a:solidFill>
              </a:rPr>
              <a:t>DESE HVAC </a:t>
            </a:r>
            <a:r>
              <a:rPr lang="en-US">
                <a:solidFill>
                  <a:srgbClr val="002060"/>
                </a:solidFill>
              </a:rPr>
              <a:t>to improve ventilation and air-quality </a:t>
            </a:r>
            <a:r>
              <a:rPr lang="en-US" b="1">
                <a:solidFill>
                  <a:srgbClr val="002060"/>
                </a:solidFill>
              </a:rPr>
              <a:t>to support healthy learning environments in public school districts</a:t>
            </a:r>
            <a:r>
              <a:rPr lang="en-US">
                <a:solidFill>
                  <a:srgbClr val="002060"/>
                </a:solidFill>
              </a:rPr>
              <a:t>, especially those disproportionately impacted by COVID-19.</a:t>
            </a:r>
          </a:p>
          <a:p>
            <a:r>
              <a:rPr lang="en-US">
                <a:solidFill>
                  <a:srgbClr val="002060"/>
                </a:solidFill>
              </a:rPr>
              <a:t>Chapter 766 Schools addressed workforce impacts of COVID-19 and aimed to reduce staff vacancies; </a:t>
            </a:r>
            <a:r>
              <a:rPr lang="en-US" b="1">
                <a:solidFill>
                  <a:srgbClr val="002060"/>
                </a:solidFill>
              </a:rPr>
              <a:t>8,867 FTEs were maintained </a:t>
            </a:r>
            <a:r>
              <a:rPr lang="en-US">
                <a:solidFill>
                  <a:srgbClr val="002060"/>
                </a:solidFill>
              </a:rPr>
              <a:t>and a further </a:t>
            </a:r>
            <a:r>
              <a:rPr lang="en-US" b="1">
                <a:solidFill>
                  <a:srgbClr val="002060"/>
                </a:solidFill>
              </a:rPr>
              <a:t>207 FTEs were recruited</a:t>
            </a:r>
            <a:r>
              <a:rPr lang="en-US">
                <a:solidFill>
                  <a:srgbClr val="002060"/>
                </a:solidFill>
              </a:rPr>
              <a:t>.</a:t>
            </a:r>
          </a:p>
          <a:p>
            <a:r>
              <a:rPr lang="en-US">
                <a:solidFill>
                  <a:srgbClr val="002060"/>
                </a:solidFill>
              </a:rPr>
              <a:t>Pathways in Technology Early College expands upon similar state funded programs to boost </a:t>
            </a:r>
            <a:r>
              <a:rPr lang="en-US" b="1">
                <a:solidFill>
                  <a:srgbClr val="002060"/>
                </a:solidFill>
              </a:rPr>
              <a:t>student success</a:t>
            </a:r>
            <a:r>
              <a:rPr lang="en-US">
                <a:solidFill>
                  <a:srgbClr val="002060"/>
                </a:solidFill>
              </a:rPr>
              <a:t> and provide a </a:t>
            </a:r>
            <a:r>
              <a:rPr lang="en-US" b="1">
                <a:solidFill>
                  <a:srgbClr val="002060"/>
                </a:solidFill>
              </a:rPr>
              <a:t>pathway to college</a:t>
            </a:r>
            <a:r>
              <a:rPr lang="en-US">
                <a:solidFill>
                  <a:srgbClr val="002060"/>
                </a:solidFill>
              </a:rPr>
              <a:t> for high school students.</a:t>
            </a:r>
          </a:p>
        </p:txBody>
      </p:sp>
      <p:sp>
        <p:nvSpPr>
          <p:cNvPr id="4" name="Text Placeholder 3">
            <a:extLst>
              <a:ext uri="{FF2B5EF4-FFF2-40B4-BE49-F238E27FC236}">
                <a16:creationId xmlns:a16="http://schemas.microsoft.com/office/drawing/2014/main" id="{CBF76329-77EF-545B-3EC6-05A642072F4C}"/>
              </a:ext>
              <a:ext uri="{C183D7F6-B498-43B3-948B-1728B52AA6E4}">
                <adec:decorative xmlns:adec="http://schemas.microsoft.com/office/drawing/2017/decorative" val="1"/>
              </a:ext>
            </a:extLst>
          </p:cNvPr>
          <p:cNvSpPr>
            <a:spLocks noGrp="1"/>
          </p:cNvSpPr>
          <p:nvPr>
            <p:ph type="body" sz="quarter" idx="12"/>
          </p:nvPr>
        </p:nvSpPr>
        <p:spPr>
          <a:xfrm>
            <a:off x="554037" y="1101337"/>
            <a:ext cx="11082528" cy="276999"/>
          </a:xfrm>
        </p:spPr>
        <p:txBody>
          <a:bodyPr/>
          <a:lstStyle/>
          <a:p>
            <a:r>
              <a:rPr lang="en-US">
                <a:solidFill>
                  <a:schemeClr val="bg1">
                    <a:lumMod val="50000"/>
                  </a:schemeClr>
                </a:solidFill>
              </a:rPr>
              <a:t>Overview and Eligible Uses – </a:t>
            </a:r>
            <a:r>
              <a:rPr lang="en-US">
                <a:solidFill>
                  <a:srgbClr val="002060"/>
                </a:solidFill>
              </a:rPr>
              <a:t>Spending Progress Report </a:t>
            </a:r>
            <a:r>
              <a:rPr lang="en-US">
                <a:solidFill>
                  <a:schemeClr val="bg1">
                    <a:lumMod val="50000"/>
                  </a:schemeClr>
                </a:solidFill>
              </a:rPr>
              <a:t>– Compliance and Reporting</a:t>
            </a:r>
            <a:endParaRPr lang="en-US"/>
          </a:p>
        </p:txBody>
      </p:sp>
      <p:graphicFrame>
        <p:nvGraphicFramePr>
          <p:cNvPr id="6" name="Object 5" descr="The image contains a data table spending progress report for education programs, including allocations, obligations, and expenditures.">
            <a:extLst>
              <a:ext uri="{FF2B5EF4-FFF2-40B4-BE49-F238E27FC236}">
                <a16:creationId xmlns:a16="http://schemas.microsoft.com/office/drawing/2014/main" id="{38B56590-8540-A33E-A7B7-CB36E96ACCB8}"/>
              </a:ext>
            </a:extLst>
          </p:cNvPr>
          <p:cNvGraphicFramePr>
            <a:graphicFrameLocks noChangeAspect="1"/>
          </p:cNvGraphicFramePr>
          <p:nvPr>
            <p:extLst>
              <p:ext uri="{D42A27DB-BD31-4B8C-83A1-F6EECF244321}">
                <p14:modId xmlns:p14="http://schemas.microsoft.com/office/powerpoint/2010/main" val="1928109174"/>
              </p:ext>
            </p:extLst>
          </p:nvPr>
        </p:nvGraphicFramePr>
        <p:xfrm>
          <a:off x="228338" y="1570746"/>
          <a:ext cx="11735323" cy="2342151"/>
        </p:xfrm>
        <a:graphic>
          <a:graphicData uri="http://schemas.openxmlformats.org/presentationml/2006/ole">
            <mc:AlternateContent xmlns:mc="http://schemas.openxmlformats.org/markup-compatibility/2006">
              <mc:Choice xmlns:v="urn:schemas-microsoft-com:vml" Requires="v">
                <p:oleObj name="Worksheet" r:id="rId2" imgW="9099414" imgH="1816188" progId="Excel.Sheet.12">
                  <p:embed/>
                </p:oleObj>
              </mc:Choice>
              <mc:Fallback>
                <p:oleObj name="Worksheet" r:id="rId2" imgW="9099414" imgH="1816188" progId="Excel.Sheet.12">
                  <p:embed/>
                  <p:pic>
                    <p:nvPicPr>
                      <p:cNvPr id="6" name="Object 5" descr="The image contains a data table spending progress report for education programs, including allocations, obligations, and expenditures.">
                        <a:extLst>
                          <a:ext uri="{FF2B5EF4-FFF2-40B4-BE49-F238E27FC236}">
                            <a16:creationId xmlns:a16="http://schemas.microsoft.com/office/drawing/2014/main" id="{38B56590-8540-A33E-A7B7-CB36E96ACCB8}"/>
                          </a:ext>
                        </a:extLst>
                      </p:cNvPr>
                      <p:cNvPicPr/>
                      <p:nvPr/>
                    </p:nvPicPr>
                    <p:blipFill>
                      <a:blip r:embed="rId3"/>
                      <a:stretch>
                        <a:fillRect/>
                      </a:stretch>
                    </p:blipFill>
                    <p:spPr>
                      <a:xfrm>
                        <a:off x="228338" y="1570746"/>
                        <a:ext cx="11735323" cy="2342151"/>
                      </a:xfrm>
                      <a:prstGeom prst="rect">
                        <a:avLst/>
                      </a:prstGeom>
                    </p:spPr>
                  </p:pic>
                </p:oleObj>
              </mc:Fallback>
            </mc:AlternateContent>
          </a:graphicData>
        </a:graphic>
      </p:graphicFrame>
    </p:spTree>
    <p:extLst>
      <p:ext uri="{BB962C8B-B14F-4D97-AF65-F5344CB8AC3E}">
        <p14:creationId xmlns:p14="http://schemas.microsoft.com/office/powerpoint/2010/main" val="4043521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C9B3-6901-F41D-0FFA-9BE5DE67E592}"/>
              </a:ext>
            </a:extLst>
          </p:cNvPr>
          <p:cNvSpPr>
            <a:spLocks noGrp="1"/>
          </p:cNvSpPr>
          <p:nvPr>
            <p:ph type="title"/>
          </p:nvPr>
        </p:nvSpPr>
        <p:spPr/>
        <p:txBody>
          <a:bodyPr/>
          <a:lstStyle/>
          <a:p>
            <a:r>
              <a:rPr lang="en-US"/>
              <a:t>$30 M for Public Safety Programs</a:t>
            </a:r>
          </a:p>
        </p:txBody>
      </p:sp>
      <p:graphicFrame>
        <p:nvGraphicFramePr>
          <p:cNvPr id="6" name="Object 5" descr="The image contains a data table spending progress report for public safety programs, including allocations, obligations, and expenditures.">
            <a:extLst>
              <a:ext uri="{FF2B5EF4-FFF2-40B4-BE49-F238E27FC236}">
                <a16:creationId xmlns:a16="http://schemas.microsoft.com/office/drawing/2014/main" id="{68723F40-3DED-C9C0-6289-A01436D51C6B}"/>
              </a:ext>
            </a:extLst>
          </p:cNvPr>
          <p:cNvGraphicFramePr>
            <a:graphicFrameLocks noChangeAspect="1"/>
          </p:cNvGraphicFramePr>
          <p:nvPr>
            <p:extLst>
              <p:ext uri="{D42A27DB-BD31-4B8C-83A1-F6EECF244321}">
                <p14:modId xmlns:p14="http://schemas.microsoft.com/office/powerpoint/2010/main" val="2731038840"/>
              </p:ext>
            </p:extLst>
          </p:nvPr>
        </p:nvGraphicFramePr>
        <p:xfrm>
          <a:off x="481328" y="1732059"/>
          <a:ext cx="11227946" cy="1696941"/>
        </p:xfrm>
        <a:graphic>
          <a:graphicData uri="http://schemas.openxmlformats.org/presentationml/2006/ole">
            <mc:AlternateContent xmlns:mc="http://schemas.openxmlformats.org/markup-compatibility/2006">
              <mc:Choice xmlns:v="urn:schemas-microsoft-com:vml" Requires="v">
                <p:oleObj name="Worksheet" r:id="rId2" imgW="8109061" imgH="1225375" progId="Excel.Sheet.12">
                  <p:embed/>
                </p:oleObj>
              </mc:Choice>
              <mc:Fallback>
                <p:oleObj name="Worksheet" r:id="rId2" imgW="8109061" imgH="1225375" progId="Excel.Sheet.12">
                  <p:embed/>
                  <p:pic>
                    <p:nvPicPr>
                      <p:cNvPr id="6" name="Object 5" descr="The image contains a data table spending progress report for public safety programs, including allocations, obligations, and expenditures.">
                        <a:extLst>
                          <a:ext uri="{FF2B5EF4-FFF2-40B4-BE49-F238E27FC236}">
                            <a16:creationId xmlns:a16="http://schemas.microsoft.com/office/drawing/2014/main" id="{68723F40-3DED-C9C0-6289-A01436D51C6B}"/>
                          </a:ext>
                        </a:extLst>
                      </p:cNvPr>
                      <p:cNvPicPr/>
                      <p:nvPr/>
                    </p:nvPicPr>
                    <p:blipFill>
                      <a:blip r:embed="rId3"/>
                      <a:stretch>
                        <a:fillRect/>
                      </a:stretch>
                    </p:blipFill>
                    <p:spPr>
                      <a:xfrm>
                        <a:off x="481328" y="1732059"/>
                        <a:ext cx="11227946" cy="1696941"/>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2E1BD407-3341-4D68-4B10-398D93A18371}"/>
              </a:ext>
            </a:extLst>
          </p:cNvPr>
          <p:cNvSpPr>
            <a:spLocks noGrp="1"/>
          </p:cNvSpPr>
          <p:nvPr>
            <p:ph sz="quarter" idx="11"/>
          </p:nvPr>
        </p:nvSpPr>
        <p:spPr>
          <a:xfrm>
            <a:off x="516253" y="4021272"/>
            <a:ext cx="10679383" cy="2169825"/>
          </a:xfrm>
        </p:spPr>
        <p:txBody>
          <a:bodyPr/>
          <a:lstStyle/>
          <a:p>
            <a:pPr marL="0" indent="0">
              <a:buNone/>
            </a:pPr>
            <a:r>
              <a:rPr lang="en-US" b="1" i="1">
                <a:solidFill>
                  <a:srgbClr val="002060"/>
                </a:solidFill>
              </a:rPr>
              <a:t>Public Safety Efforts Protect Vulnerable Populations:</a:t>
            </a:r>
          </a:p>
          <a:p>
            <a:r>
              <a:rPr lang="en-US">
                <a:solidFill>
                  <a:srgbClr val="002060"/>
                </a:solidFill>
              </a:rPr>
              <a:t>School Safety Infrastructure grants, administered in consultation with the department of elementary and secondary education, support </a:t>
            </a:r>
            <a:r>
              <a:rPr lang="en-US" b="1">
                <a:solidFill>
                  <a:srgbClr val="002060"/>
                </a:solidFill>
              </a:rPr>
              <a:t>school safety infrastructure improvements </a:t>
            </a:r>
            <a:r>
              <a:rPr lang="en-US">
                <a:solidFill>
                  <a:srgbClr val="002060"/>
                </a:solidFill>
              </a:rPr>
              <a:t>aimed to </a:t>
            </a:r>
            <a:r>
              <a:rPr lang="en-US" b="1">
                <a:solidFill>
                  <a:srgbClr val="002060"/>
                </a:solidFill>
              </a:rPr>
              <a:t>protect against acts of gun violence. </a:t>
            </a:r>
          </a:p>
          <a:p>
            <a:r>
              <a:rPr lang="en-US">
                <a:solidFill>
                  <a:srgbClr val="002060"/>
                </a:solidFill>
              </a:rPr>
              <a:t>Nonprofit Security grants support and protect non-profit organizations at </a:t>
            </a:r>
            <a:r>
              <a:rPr lang="en-US" b="1">
                <a:solidFill>
                  <a:srgbClr val="002060"/>
                </a:solidFill>
              </a:rPr>
              <a:t>high risk </a:t>
            </a:r>
            <a:r>
              <a:rPr lang="en-US">
                <a:solidFill>
                  <a:srgbClr val="002060"/>
                </a:solidFill>
              </a:rPr>
              <a:t>of terrorist attacks or hate crimes through </a:t>
            </a:r>
            <a:r>
              <a:rPr lang="en-US" b="1">
                <a:solidFill>
                  <a:srgbClr val="002060"/>
                </a:solidFill>
              </a:rPr>
              <a:t>security equipment and enhancements</a:t>
            </a:r>
            <a:r>
              <a:rPr lang="en-US">
                <a:solidFill>
                  <a:srgbClr val="002060"/>
                </a:solidFill>
              </a:rPr>
              <a:t>.</a:t>
            </a:r>
            <a:endParaRPr lang="en-US" b="1">
              <a:solidFill>
                <a:srgbClr val="002060"/>
              </a:solidFill>
            </a:endParaRPr>
          </a:p>
          <a:p>
            <a:endParaRPr lang="en-US">
              <a:solidFill>
                <a:srgbClr val="002060"/>
              </a:solidFill>
            </a:endParaRPr>
          </a:p>
        </p:txBody>
      </p:sp>
      <p:sp>
        <p:nvSpPr>
          <p:cNvPr id="4" name="Text Placeholder 3">
            <a:extLst>
              <a:ext uri="{FF2B5EF4-FFF2-40B4-BE49-F238E27FC236}">
                <a16:creationId xmlns:a16="http://schemas.microsoft.com/office/drawing/2014/main" id="{CBF76329-77EF-545B-3EC6-05A642072F4C}"/>
              </a:ext>
              <a:ext uri="{C183D7F6-B498-43B3-948B-1728B52AA6E4}">
                <adec:decorative xmlns:adec="http://schemas.microsoft.com/office/drawing/2017/decorative" val="1"/>
              </a:ext>
            </a:extLst>
          </p:cNvPr>
          <p:cNvSpPr>
            <a:spLocks noGrp="1"/>
          </p:cNvSpPr>
          <p:nvPr>
            <p:ph type="body" sz="quarter" idx="12"/>
          </p:nvPr>
        </p:nvSpPr>
        <p:spPr>
          <a:xfrm>
            <a:off x="554037" y="1101337"/>
            <a:ext cx="11082528" cy="276999"/>
          </a:xfrm>
        </p:spPr>
        <p:txBody>
          <a:bodyPr/>
          <a:lstStyle/>
          <a:p>
            <a:r>
              <a:rPr lang="en-US">
                <a:solidFill>
                  <a:schemeClr val="bg1">
                    <a:lumMod val="50000"/>
                  </a:schemeClr>
                </a:solidFill>
              </a:rPr>
              <a:t>Overview and Eligible Uses – </a:t>
            </a:r>
            <a:r>
              <a:rPr lang="en-US">
                <a:solidFill>
                  <a:srgbClr val="002060"/>
                </a:solidFill>
              </a:rPr>
              <a:t>Spending Progress Report </a:t>
            </a:r>
            <a:r>
              <a:rPr lang="en-US">
                <a:solidFill>
                  <a:schemeClr val="bg1">
                    <a:lumMod val="50000"/>
                  </a:schemeClr>
                </a:solidFill>
              </a:rPr>
              <a:t>– Compliance and Reporting</a:t>
            </a:r>
            <a:endParaRPr lang="en-US"/>
          </a:p>
        </p:txBody>
      </p:sp>
    </p:spTree>
    <p:extLst>
      <p:ext uri="{BB962C8B-B14F-4D97-AF65-F5344CB8AC3E}">
        <p14:creationId xmlns:p14="http://schemas.microsoft.com/office/powerpoint/2010/main" val="1573040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C9B3-6901-F41D-0FFA-9BE5DE67E592}"/>
              </a:ext>
            </a:extLst>
          </p:cNvPr>
          <p:cNvSpPr>
            <a:spLocks noGrp="1"/>
          </p:cNvSpPr>
          <p:nvPr>
            <p:ph type="title"/>
          </p:nvPr>
        </p:nvSpPr>
        <p:spPr/>
        <p:txBody>
          <a:bodyPr/>
          <a:lstStyle/>
          <a:p>
            <a:r>
              <a:rPr lang="en-US"/>
              <a:t>$26 M for Veterans’ Service Programs</a:t>
            </a:r>
          </a:p>
        </p:txBody>
      </p:sp>
      <p:pic>
        <p:nvPicPr>
          <p:cNvPr id="6" name="Picture 5" descr="The image contains a data table spending progress report for veterans' services programs, including allocations, obligations, and expenditures.">
            <a:extLst>
              <a:ext uri="{FF2B5EF4-FFF2-40B4-BE49-F238E27FC236}">
                <a16:creationId xmlns:a16="http://schemas.microsoft.com/office/drawing/2014/main" id="{0097CDFA-E0FC-BBA9-0CDF-D3817EAF5E91}"/>
              </a:ext>
            </a:extLst>
          </p:cNvPr>
          <p:cNvPicPr>
            <a:picLocks noChangeAspect="1"/>
          </p:cNvPicPr>
          <p:nvPr/>
        </p:nvPicPr>
        <p:blipFill>
          <a:blip r:embed="rId2"/>
          <a:stretch>
            <a:fillRect/>
          </a:stretch>
        </p:blipFill>
        <p:spPr>
          <a:xfrm>
            <a:off x="173036" y="1651148"/>
            <a:ext cx="8562373" cy="1284687"/>
          </a:xfrm>
          <a:prstGeom prst="rect">
            <a:avLst/>
          </a:prstGeom>
        </p:spPr>
      </p:pic>
      <p:sp>
        <p:nvSpPr>
          <p:cNvPr id="9" name="TextBox 8">
            <a:extLst>
              <a:ext uri="{FF2B5EF4-FFF2-40B4-BE49-F238E27FC236}">
                <a16:creationId xmlns:a16="http://schemas.microsoft.com/office/drawing/2014/main" id="{A2441964-C2BA-B512-F308-D81DFA6274EC}"/>
              </a:ext>
            </a:extLst>
          </p:cNvPr>
          <p:cNvSpPr txBox="1"/>
          <p:nvPr/>
        </p:nvSpPr>
        <p:spPr>
          <a:xfrm>
            <a:off x="173036" y="3036094"/>
            <a:ext cx="7457555" cy="396279"/>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en-US" sz="1100" i="1"/>
              <a:t>Note: The Executive Office of Veterans’ Services was established on March 1, 2023. EOVS continues to work with state agency partners to assume responsibility for these programs and projects.</a:t>
            </a:r>
            <a:endParaRPr lang="en-US" sz="1050" i="1"/>
          </a:p>
        </p:txBody>
      </p:sp>
      <p:sp>
        <p:nvSpPr>
          <p:cNvPr id="7" name="Content Placeholder 2">
            <a:extLst>
              <a:ext uri="{FF2B5EF4-FFF2-40B4-BE49-F238E27FC236}">
                <a16:creationId xmlns:a16="http://schemas.microsoft.com/office/drawing/2014/main" id="{D696EE5E-D7D1-B4EE-DD64-0B72C44CBC38}"/>
              </a:ext>
            </a:extLst>
          </p:cNvPr>
          <p:cNvSpPr txBox="1">
            <a:spLocks/>
          </p:cNvSpPr>
          <p:nvPr/>
        </p:nvSpPr>
        <p:spPr>
          <a:xfrm>
            <a:off x="173035" y="3683251"/>
            <a:ext cx="7870827" cy="1846012"/>
          </a:xfrm>
          <a:prstGeom prst="rect">
            <a:avLst/>
          </a:prstGeom>
        </p:spPr>
        <p:txBody>
          <a:bodyPr vert="horz" wrap="square" lIns="0" tIns="0" rIns="0" bIns="0" rtlCol="0">
            <a:spAutoFit/>
          </a:bodyPr>
          <a:lst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indent="0">
              <a:buFont typeface="Wingdings" panose="05000000000000000000" pitchFamily="2" charset="2"/>
              <a:buNone/>
            </a:pPr>
            <a:r>
              <a:rPr lang="en-US" b="1" i="1">
                <a:solidFill>
                  <a:srgbClr val="002060"/>
                </a:solidFill>
              </a:rPr>
              <a:t>Veterans Accessibility to Long Term Care</a:t>
            </a:r>
          </a:p>
          <a:p>
            <a:r>
              <a:rPr lang="en-US" b="1">
                <a:solidFill>
                  <a:srgbClr val="002060"/>
                </a:solidFill>
              </a:rPr>
              <a:t>$20M</a:t>
            </a:r>
            <a:r>
              <a:rPr lang="en-US">
                <a:solidFill>
                  <a:srgbClr val="002060"/>
                </a:solidFill>
              </a:rPr>
              <a:t> dedicated to identifying homeless veterans and connecting individual veterans and their families to services including housing supports. This will connect veterans not currently served by the Holyoke and Chelsea veterans' homes.</a:t>
            </a:r>
          </a:p>
          <a:p>
            <a:endParaRPr lang="en-US">
              <a:solidFill>
                <a:srgbClr val="002060"/>
              </a:solidFill>
            </a:endParaRPr>
          </a:p>
        </p:txBody>
      </p:sp>
      <p:sp>
        <p:nvSpPr>
          <p:cNvPr id="3" name="Content Placeholder 2">
            <a:extLst>
              <a:ext uri="{FF2B5EF4-FFF2-40B4-BE49-F238E27FC236}">
                <a16:creationId xmlns:a16="http://schemas.microsoft.com/office/drawing/2014/main" id="{2E1BD407-3341-4D68-4B10-398D93A18371}"/>
              </a:ext>
            </a:extLst>
          </p:cNvPr>
          <p:cNvSpPr>
            <a:spLocks noGrp="1"/>
          </p:cNvSpPr>
          <p:nvPr>
            <p:ph sz="quarter" idx="11"/>
          </p:nvPr>
        </p:nvSpPr>
        <p:spPr>
          <a:xfrm>
            <a:off x="8929688" y="1514475"/>
            <a:ext cx="2706877" cy="3043238"/>
          </a:xfrm>
        </p:spPr>
        <p:txBody>
          <a:bodyPr/>
          <a:lstStyle/>
          <a:p>
            <a:pPr marL="0" indent="0">
              <a:buNone/>
            </a:pPr>
            <a:r>
              <a:rPr lang="en-US" b="1" i="1">
                <a:solidFill>
                  <a:srgbClr val="002060"/>
                </a:solidFill>
              </a:rPr>
              <a:t>Veterans’ Service Efforts</a:t>
            </a:r>
          </a:p>
          <a:p>
            <a:r>
              <a:rPr lang="en-US" b="1">
                <a:solidFill>
                  <a:srgbClr val="002060"/>
                </a:solidFill>
              </a:rPr>
              <a:t>$5M </a:t>
            </a:r>
            <a:r>
              <a:rPr lang="en-US">
                <a:solidFill>
                  <a:srgbClr val="002060"/>
                </a:solidFill>
              </a:rPr>
              <a:t>for Executive Office of Veterans’ Services establishment.</a:t>
            </a:r>
          </a:p>
          <a:p>
            <a:r>
              <a:rPr lang="en-US">
                <a:solidFill>
                  <a:srgbClr val="002060"/>
                </a:solidFill>
              </a:rPr>
              <a:t>Veteran's Service Programs and Local Projects is </a:t>
            </a:r>
            <a:r>
              <a:rPr lang="en-US" b="1">
                <a:solidFill>
                  <a:srgbClr val="002060"/>
                </a:solidFill>
              </a:rPr>
              <a:t>3 </a:t>
            </a:r>
            <a:r>
              <a:rPr lang="en-US">
                <a:solidFill>
                  <a:srgbClr val="002060"/>
                </a:solidFill>
              </a:rPr>
              <a:t>earmarks to support housing.</a:t>
            </a:r>
          </a:p>
        </p:txBody>
      </p:sp>
      <p:sp>
        <p:nvSpPr>
          <p:cNvPr id="4" name="Text Placeholder 3">
            <a:extLst>
              <a:ext uri="{FF2B5EF4-FFF2-40B4-BE49-F238E27FC236}">
                <a16:creationId xmlns:a16="http://schemas.microsoft.com/office/drawing/2014/main" id="{CBF76329-77EF-545B-3EC6-05A642072F4C}"/>
              </a:ext>
              <a:ext uri="{C183D7F6-B498-43B3-948B-1728B52AA6E4}">
                <adec:decorative xmlns:adec="http://schemas.microsoft.com/office/drawing/2017/decorative" val="1"/>
              </a:ext>
            </a:extLst>
          </p:cNvPr>
          <p:cNvSpPr>
            <a:spLocks noGrp="1"/>
          </p:cNvSpPr>
          <p:nvPr>
            <p:ph type="body" sz="quarter" idx="12"/>
          </p:nvPr>
        </p:nvSpPr>
        <p:spPr>
          <a:xfrm>
            <a:off x="554037" y="1101337"/>
            <a:ext cx="11082528" cy="276999"/>
          </a:xfrm>
        </p:spPr>
        <p:txBody>
          <a:bodyPr/>
          <a:lstStyle/>
          <a:p>
            <a:r>
              <a:rPr lang="en-US">
                <a:solidFill>
                  <a:schemeClr val="bg1">
                    <a:lumMod val="50000"/>
                  </a:schemeClr>
                </a:solidFill>
              </a:rPr>
              <a:t>Overview and Eligible Uses – </a:t>
            </a:r>
            <a:r>
              <a:rPr lang="en-US">
                <a:solidFill>
                  <a:srgbClr val="002060"/>
                </a:solidFill>
              </a:rPr>
              <a:t>Spending Progress Report </a:t>
            </a:r>
            <a:r>
              <a:rPr lang="en-US">
                <a:solidFill>
                  <a:schemeClr val="bg1">
                    <a:lumMod val="50000"/>
                  </a:schemeClr>
                </a:solidFill>
              </a:rPr>
              <a:t>– Compliance and Reporting</a:t>
            </a:r>
            <a:endParaRPr lang="en-US"/>
          </a:p>
        </p:txBody>
      </p:sp>
    </p:spTree>
    <p:extLst>
      <p:ext uri="{BB962C8B-B14F-4D97-AF65-F5344CB8AC3E}">
        <p14:creationId xmlns:p14="http://schemas.microsoft.com/office/powerpoint/2010/main" val="2428829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C9B3-6901-F41D-0FFA-9BE5DE67E592}"/>
              </a:ext>
            </a:extLst>
          </p:cNvPr>
          <p:cNvSpPr>
            <a:spLocks noGrp="1"/>
          </p:cNvSpPr>
          <p:nvPr>
            <p:ph type="title"/>
          </p:nvPr>
        </p:nvSpPr>
        <p:spPr/>
        <p:txBody>
          <a:bodyPr/>
          <a:lstStyle/>
          <a:p>
            <a:r>
              <a:rPr lang="en-US"/>
              <a:t>$14 M for Transportation Earmarks</a:t>
            </a:r>
          </a:p>
        </p:txBody>
      </p:sp>
      <p:sp>
        <p:nvSpPr>
          <p:cNvPr id="3" name="Content Placeholder 2">
            <a:extLst>
              <a:ext uri="{FF2B5EF4-FFF2-40B4-BE49-F238E27FC236}">
                <a16:creationId xmlns:a16="http://schemas.microsoft.com/office/drawing/2014/main" id="{2E1BD407-3341-4D68-4B10-398D93A18371}"/>
              </a:ext>
            </a:extLst>
          </p:cNvPr>
          <p:cNvSpPr>
            <a:spLocks noGrp="1"/>
          </p:cNvSpPr>
          <p:nvPr>
            <p:ph sz="quarter" idx="11"/>
          </p:nvPr>
        </p:nvSpPr>
        <p:spPr>
          <a:xfrm>
            <a:off x="441168" y="3846125"/>
            <a:ext cx="9845832" cy="940188"/>
          </a:xfrm>
        </p:spPr>
        <p:txBody>
          <a:bodyPr/>
          <a:lstStyle/>
          <a:p>
            <a:pPr marL="0" indent="0">
              <a:buNone/>
            </a:pPr>
            <a:r>
              <a:rPr lang="en-US" b="1" i="1">
                <a:solidFill>
                  <a:srgbClr val="002060"/>
                </a:solidFill>
              </a:rPr>
              <a:t>Local Transportation Projects</a:t>
            </a:r>
          </a:p>
          <a:p>
            <a:r>
              <a:rPr lang="en-US">
                <a:solidFill>
                  <a:srgbClr val="002060"/>
                </a:solidFill>
              </a:rPr>
              <a:t>MassDOT to deploy local project earmarks to 34 recipients with an average value of </a:t>
            </a:r>
            <a:r>
              <a:rPr lang="en-US" b="1">
                <a:solidFill>
                  <a:srgbClr val="002060"/>
                </a:solidFill>
              </a:rPr>
              <a:t>$413 K</a:t>
            </a:r>
            <a:r>
              <a:rPr lang="en-US">
                <a:solidFill>
                  <a:srgbClr val="002060"/>
                </a:solidFill>
              </a:rPr>
              <a:t>.</a:t>
            </a:r>
          </a:p>
        </p:txBody>
      </p:sp>
      <p:sp>
        <p:nvSpPr>
          <p:cNvPr id="4" name="Text Placeholder 3">
            <a:extLst>
              <a:ext uri="{FF2B5EF4-FFF2-40B4-BE49-F238E27FC236}">
                <a16:creationId xmlns:a16="http://schemas.microsoft.com/office/drawing/2014/main" id="{CBF76329-77EF-545B-3EC6-05A642072F4C}"/>
              </a:ext>
              <a:ext uri="{C183D7F6-B498-43B3-948B-1728B52AA6E4}">
                <adec:decorative xmlns:adec="http://schemas.microsoft.com/office/drawing/2017/decorative" val="1"/>
              </a:ext>
            </a:extLst>
          </p:cNvPr>
          <p:cNvSpPr>
            <a:spLocks noGrp="1"/>
          </p:cNvSpPr>
          <p:nvPr>
            <p:ph type="body" sz="quarter" idx="12"/>
          </p:nvPr>
        </p:nvSpPr>
        <p:spPr>
          <a:xfrm>
            <a:off x="554037" y="1101337"/>
            <a:ext cx="11082528" cy="276999"/>
          </a:xfrm>
        </p:spPr>
        <p:txBody>
          <a:bodyPr/>
          <a:lstStyle/>
          <a:p>
            <a:r>
              <a:rPr lang="en-US">
                <a:solidFill>
                  <a:schemeClr val="bg1">
                    <a:lumMod val="50000"/>
                  </a:schemeClr>
                </a:solidFill>
              </a:rPr>
              <a:t>Overview and Eligible Uses – </a:t>
            </a:r>
            <a:r>
              <a:rPr lang="en-US">
                <a:solidFill>
                  <a:srgbClr val="002060"/>
                </a:solidFill>
              </a:rPr>
              <a:t>Spending Progress Report </a:t>
            </a:r>
            <a:r>
              <a:rPr lang="en-US">
                <a:solidFill>
                  <a:schemeClr val="bg1">
                    <a:lumMod val="50000"/>
                  </a:schemeClr>
                </a:solidFill>
              </a:rPr>
              <a:t>– Compliance and Reporting</a:t>
            </a:r>
            <a:endParaRPr lang="en-US"/>
          </a:p>
        </p:txBody>
      </p:sp>
      <p:graphicFrame>
        <p:nvGraphicFramePr>
          <p:cNvPr id="5" name="Object 4" descr="The image contains a data table spending progress report for transportation programs, including allocations, obligations, and expenditures.">
            <a:extLst>
              <a:ext uri="{FF2B5EF4-FFF2-40B4-BE49-F238E27FC236}">
                <a16:creationId xmlns:a16="http://schemas.microsoft.com/office/drawing/2014/main" id="{042BBD48-F193-B665-1F2C-A54A993422A5}"/>
              </a:ext>
            </a:extLst>
          </p:cNvPr>
          <p:cNvGraphicFramePr>
            <a:graphicFrameLocks noChangeAspect="1"/>
          </p:cNvGraphicFramePr>
          <p:nvPr>
            <p:extLst>
              <p:ext uri="{D42A27DB-BD31-4B8C-83A1-F6EECF244321}">
                <p14:modId xmlns:p14="http://schemas.microsoft.com/office/powerpoint/2010/main" val="2327951057"/>
              </p:ext>
            </p:extLst>
          </p:nvPr>
        </p:nvGraphicFramePr>
        <p:xfrm>
          <a:off x="227107" y="2017235"/>
          <a:ext cx="11736388" cy="1189990"/>
        </p:xfrm>
        <a:graphic>
          <a:graphicData uri="http://schemas.openxmlformats.org/presentationml/2006/ole">
            <mc:AlternateContent xmlns:mc="http://schemas.openxmlformats.org/markup-compatibility/2006">
              <mc:Choice xmlns:v="urn:schemas-microsoft-com:vml" Requires="v">
                <p:oleObj name="Worksheet" r:id="rId2" imgW="8204151" imgH="832025" progId="Excel.Sheet.12">
                  <p:embed/>
                </p:oleObj>
              </mc:Choice>
              <mc:Fallback>
                <p:oleObj name="Worksheet" r:id="rId2" imgW="8204151" imgH="832025" progId="Excel.Sheet.12">
                  <p:embed/>
                  <p:pic>
                    <p:nvPicPr>
                      <p:cNvPr id="5" name="Object 4" descr="The image contains a data table spending progress report for transportation programs, including allocations, obligations, and expenditures.">
                        <a:extLst>
                          <a:ext uri="{FF2B5EF4-FFF2-40B4-BE49-F238E27FC236}">
                            <a16:creationId xmlns:a16="http://schemas.microsoft.com/office/drawing/2014/main" id="{042BBD48-F193-B665-1F2C-A54A993422A5}"/>
                          </a:ext>
                        </a:extLst>
                      </p:cNvPr>
                      <p:cNvPicPr/>
                      <p:nvPr/>
                    </p:nvPicPr>
                    <p:blipFill>
                      <a:blip r:embed="rId3"/>
                      <a:stretch>
                        <a:fillRect/>
                      </a:stretch>
                    </p:blipFill>
                    <p:spPr>
                      <a:xfrm>
                        <a:off x="227107" y="2017235"/>
                        <a:ext cx="11736388" cy="1189990"/>
                      </a:xfrm>
                      <a:prstGeom prst="rect">
                        <a:avLst/>
                      </a:prstGeom>
                    </p:spPr>
                  </p:pic>
                </p:oleObj>
              </mc:Fallback>
            </mc:AlternateContent>
          </a:graphicData>
        </a:graphic>
      </p:graphicFrame>
    </p:spTree>
    <p:extLst>
      <p:ext uri="{BB962C8B-B14F-4D97-AF65-F5344CB8AC3E}">
        <p14:creationId xmlns:p14="http://schemas.microsoft.com/office/powerpoint/2010/main" val="3013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9484B-00D0-C84B-981C-01352730C4BF}"/>
              </a:ext>
            </a:extLst>
          </p:cNvPr>
          <p:cNvSpPr>
            <a:spLocks noGrp="1"/>
          </p:cNvSpPr>
          <p:nvPr>
            <p:ph type="title"/>
          </p:nvPr>
        </p:nvSpPr>
        <p:spPr/>
        <p:txBody>
          <a:bodyPr/>
          <a:lstStyle/>
          <a:p>
            <a:r>
              <a:rPr lang="en-US"/>
              <a:t>Progress Is Being Made on Local Project Earmarks</a:t>
            </a:r>
          </a:p>
        </p:txBody>
      </p:sp>
      <p:sp>
        <p:nvSpPr>
          <p:cNvPr id="4" name="Text Placeholder 3">
            <a:extLst>
              <a:ext uri="{FF2B5EF4-FFF2-40B4-BE49-F238E27FC236}">
                <a16:creationId xmlns:a16="http://schemas.microsoft.com/office/drawing/2014/main" id="{68B0CFDF-83AF-1CA6-D518-5C0F17746EFF}"/>
              </a:ext>
              <a:ext uri="{C183D7F6-B498-43B3-948B-1728B52AA6E4}">
                <adec:decorative xmlns:adec="http://schemas.microsoft.com/office/drawing/2017/decorative" val="1"/>
              </a:ext>
            </a:extLst>
          </p:cNvPr>
          <p:cNvSpPr>
            <a:spLocks noGrp="1"/>
          </p:cNvSpPr>
          <p:nvPr>
            <p:ph type="body" sz="quarter" idx="12"/>
          </p:nvPr>
        </p:nvSpPr>
        <p:spPr>
          <a:xfrm>
            <a:off x="554037" y="1101337"/>
            <a:ext cx="11082528" cy="276999"/>
          </a:xfrm>
        </p:spPr>
        <p:txBody>
          <a:bodyPr/>
          <a:lstStyle/>
          <a:p>
            <a:r>
              <a:rPr lang="en-US">
                <a:solidFill>
                  <a:schemeClr val="bg1">
                    <a:lumMod val="50000"/>
                  </a:schemeClr>
                </a:solidFill>
              </a:rPr>
              <a:t>Overview and Eligible Uses – </a:t>
            </a:r>
            <a:r>
              <a:rPr lang="en-US">
                <a:solidFill>
                  <a:srgbClr val="002060"/>
                </a:solidFill>
              </a:rPr>
              <a:t>Spending Progress Report </a:t>
            </a:r>
            <a:r>
              <a:rPr lang="en-US">
                <a:solidFill>
                  <a:schemeClr val="bg1">
                    <a:lumMod val="50000"/>
                  </a:schemeClr>
                </a:solidFill>
              </a:rPr>
              <a:t>– Compliance and Reporting</a:t>
            </a:r>
            <a:endParaRPr lang="en-US"/>
          </a:p>
        </p:txBody>
      </p:sp>
      <p:pic>
        <p:nvPicPr>
          <p:cNvPr id="12" name="Picture 11" descr="The image contains a data table showing the breakdown of earmarks by policy area, including both the number of earmarks, the total budget, and the total amount spent.">
            <a:extLst>
              <a:ext uri="{FF2B5EF4-FFF2-40B4-BE49-F238E27FC236}">
                <a16:creationId xmlns:a16="http://schemas.microsoft.com/office/drawing/2014/main" id="{023D1F69-EDC8-61FE-018E-D644E3859376}"/>
              </a:ext>
            </a:extLst>
          </p:cNvPr>
          <p:cNvPicPr>
            <a:picLocks noChangeAspect="1"/>
          </p:cNvPicPr>
          <p:nvPr/>
        </p:nvPicPr>
        <p:blipFill>
          <a:blip r:embed="rId2"/>
          <a:stretch>
            <a:fillRect/>
          </a:stretch>
        </p:blipFill>
        <p:spPr>
          <a:xfrm>
            <a:off x="191337" y="1581194"/>
            <a:ext cx="6760739" cy="4286905"/>
          </a:xfrm>
          <a:prstGeom prst="rect">
            <a:avLst/>
          </a:prstGeom>
        </p:spPr>
      </p:pic>
      <p:pic>
        <p:nvPicPr>
          <p:cNvPr id="11" name="Picture 10" descr="This image is a donut chart showing the breakdown of the total earmark budget by policy area.">
            <a:extLst>
              <a:ext uri="{FF2B5EF4-FFF2-40B4-BE49-F238E27FC236}">
                <a16:creationId xmlns:a16="http://schemas.microsoft.com/office/drawing/2014/main" id="{D91D23EB-F9D6-5623-46C7-8414B257DC4D}"/>
              </a:ext>
            </a:extLst>
          </p:cNvPr>
          <p:cNvPicPr>
            <a:picLocks noChangeAspect="1"/>
          </p:cNvPicPr>
          <p:nvPr/>
        </p:nvPicPr>
        <p:blipFill rotWithShape="1">
          <a:blip r:embed="rId3"/>
          <a:srcRect l="4343" t="2247" r="13177" b="4308"/>
          <a:stretch/>
        </p:blipFill>
        <p:spPr>
          <a:xfrm>
            <a:off x="7063319" y="1725188"/>
            <a:ext cx="4937344" cy="3090212"/>
          </a:xfrm>
          <a:prstGeom prst="rect">
            <a:avLst/>
          </a:prstGeom>
        </p:spPr>
      </p:pic>
    </p:spTree>
    <p:extLst>
      <p:ext uri="{BB962C8B-B14F-4D97-AF65-F5344CB8AC3E}">
        <p14:creationId xmlns:p14="http://schemas.microsoft.com/office/powerpoint/2010/main" val="2182891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9484B-00D0-C84B-981C-01352730C4BF}"/>
              </a:ext>
            </a:extLst>
          </p:cNvPr>
          <p:cNvSpPr>
            <a:spLocks noGrp="1"/>
          </p:cNvSpPr>
          <p:nvPr>
            <p:ph type="title"/>
          </p:nvPr>
        </p:nvSpPr>
        <p:spPr/>
        <p:txBody>
          <a:bodyPr/>
          <a:lstStyle/>
          <a:p>
            <a:r>
              <a:rPr lang="en-US"/>
              <a:t>Nearly 1,500 Earmarks Support Communities</a:t>
            </a:r>
            <a:endParaRPr lang="en-US" err="1">
              <a:cs typeface="Arial"/>
            </a:endParaRPr>
          </a:p>
        </p:txBody>
      </p:sp>
      <p:sp>
        <p:nvSpPr>
          <p:cNvPr id="4" name="Text Placeholder 3">
            <a:extLst>
              <a:ext uri="{FF2B5EF4-FFF2-40B4-BE49-F238E27FC236}">
                <a16:creationId xmlns:a16="http://schemas.microsoft.com/office/drawing/2014/main" id="{68B0CFDF-83AF-1CA6-D518-5C0F17746EFF}"/>
              </a:ext>
            </a:extLst>
          </p:cNvPr>
          <p:cNvSpPr>
            <a:spLocks noGrp="1"/>
          </p:cNvSpPr>
          <p:nvPr>
            <p:ph type="body" sz="quarter" idx="12"/>
          </p:nvPr>
        </p:nvSpPr>
        <p:spPr>
          <a:xfrm>
            <a:off x="554037" y="1101337"/>
            <a:ext cx="11082528" cy="276999"/>
          </a:xfrm>
        </p:spPr>
        <p:txBody>
          <a:bodyPr/>
          <a:lstStyle/>
          <a:p>
            <a:r>
              <a:rPr lang="en-US">
                <a:solidFill>
                  <a:schemeClr val="bg1">
                    <a:lumMod val="50000"/>
                  </a:schemeClr>
                </a:solidFill>
              </a:rPr>
              <a:t>Overview and Eligible Uses – </a:t>
            </a:r>
            <a:r>
              <a:rPr lang="en-US">
                <a:solidFill>
                  <a:srgbClr val="002060"/>
                </a:solidFill>
              </a:rPr>
              <a:t>Spending Progress Report </a:t>
            </a:r>
            <a:r>
              <a:rPr lang="en-US">
                <a:solidFill>
                  <a:schemeClr val="bg1">
                    <a:lumMod val="50000"/>
                  </a:schemeClr>
                </a:solidFill>
              </a:rPr>
              <a:t>– Compliance and Reporting</a:t>
            </a:r>
            <a:endParaRPr lang="en-US"/>
          </a:p>
        </p:txBody>
      </p:sp>
      <p:sp>
        <p:nvSpPr>
          <p:cNvPr id="3" name="Content Placeholder 2">
            <a:extLst>
              <a:ext uri="{FF2B5EF4-FFF2-40B4-BE49-F238E27FC236}">
                <a16:creationId xmlns:a16="http://schemas.microsoft.com/office/drawing/2014/main" id="{D02BD581-596C-6323-0F55-A13B6B3D3DAA}"/>
              </a:ext>
            </a:extLst>
          </p:cNvPr>
          <p:cNvSpPr>
            <a:spLocks noGrp="1"/>
          </p:cNvSpPr>
          <p:nvPr>
            <p:ph sz="quarter" idx="11"/>
          </p:nvPr>
        </p:nvSpPr>
        <p:spPr>
          <a:xfrm>
            <a:off x="306329" y="1575941"/>
            <a:ext cx="5789672" cy="4896853"/>
          </a:xfrm>
          <a:solidFill>
            <a:schemeClr val="bg1"/>
          </a:solidFill>
          <a:effectLst>
            <a:softEdge rad="127000"/>
          </a:effectLst>
        </p:spPr>
        <p:txBody>
          <a:bodyPr vert="horz" wrap="square" lIns="0" tIns="0" rIns="0" bIns="0" rtlCol="0" anchor="t">
            <a:spAutoFit/>
          </a:bodyPr>
          <a:lstStyle/>
          <a:p>
            <a:pPr marL="0" indent="0">
              <a:lnSpc>
                <a:spcPct val="107000"/>
              </a:lnSpc>
              <a:spcBef>
                <a:spcPts val="0"/>
              </a:spcBef>
              <a:spcAft>
                <a:spcPts val="800"/>
              </a:spcAft>
              <a:buNone/>
            </a:pPr>
            <a:r>
              <a:rPr lang="en-US" sz="2200" b="1" i="1" kern="0">
                <a:solidFill>
                  <a:srgbClr val="002060"/>
                </a:solidFill>
                <a:cs typeface="Arial"/>
              </a:rPr>
              <a:t>Local Project vs Programmatic Earmarks</a:t>
            </a:r>
            <a:endParaRPr lang="en-US" sz="2200" b="1" i="1" kern="0">
              <a:solidFill>
                <a:srgbClr val="002060"/>
              </a:solidFill>
            </a:endParaRPr>
          </a:p>
          <a:p>
            <a:r>
              <a:rPr lang="en-US" sz="2000" b="1">
                <a:solidFill>
                  <a:srgbClr val="002060"/>
                </a:solidFill>
              </a:rPr>
              <a:t>Programmatic Earmarks:</a:t>
            </a:r>
            <a:r>
              <a:rPr lang="en-US" sz="2000" i="1">
                <a:solidFill>
                  <a:srgbClr val="002060"/>
                </a:solidFill>
              </a:rPr>
              <a:t> </a:t>
            </a:r>
            <a:r>
              <a:rPr lang="en-US" sz="2000">
                <a:solidFill>
                  <a:srgbClr val="002060"/>
                </a:solidFill>
              </a:rPr>
              <a:t>Require a state agency or entity to deliver a good or service.</a:t>
            </a:r>
            <a:endParaRPr lang="en-US" sz="2000" i="1">
              <a:solidFill>
                <a:srgbClr val="002060"/>
              </a:solidFill>
              <a:cs typeface="Arial"/>
            </a:endParaRPr>
          </a:p>
          <a:p>
            <a:r>
              <a:rPr lang="en-US" sz="2000" b="1">
                <a:solidFill>
                  <a:srgbClr val="002060"/>
                </a:solidFill>
              </a:rPr>
              <a:t>Local Project Earmarks:</a:t>
            </a:r>
            <a:r>
              <a:rPr lang="en-US" sz="2000">
                <a:solidFill>
                  <a:srgbClr val="002060"/>
                </a:solidFill>
              </a:rPr>
              <a:t> Requires a state agency to contract with a specified entity for a specific purpose.</a:t>
            </a:r>
            <a:endParaRPr lang="en-US" sz="2000" i="1">
              <a:solidFill>
                <a:srgbClr val="002060"/>
              </a:solidFill>
              <a:cs typeface="Arial"/>
            </a:endParaRPr>
          </a:p>
          <a:p>
            <a:r>
              <a:rPr lang="en-US" sz="2000">
                <a:solidFill>
                  <a:srgbClr val="002060"/>
                </a:solidFill>
                <a:cs typeface="Arial"/>
              </a:rPr>
              <a:t>There are </a:t>
            </a:r>
            <a:r>
              <a:rPr lang="en-US" sz="2000" b="1">
                <a:solidFill>
                  <a:srgbClr val="002060"/>
                </a:solidFill>
                <a:cs typeface="Arial"/>
              </a:rPr>
              <a:t>1,484</a:t>
            </a:r>
            <a:r>
              <a:rPr lang="en-US" sz="2000">
                <a:solidFill>
                  <a:srgbClr val="002060"/>
                </a:solidFill>
                <a:cs typeface="Arial"/>
              </a:rPr>
              <a:t> Local Project Earmarks worth </a:t>
            </a:r>
            <a:r>
              <a:rPr lang="en-US" sz="2000" b="1">
                <a:solidFill>
                  <a:srgbClr val="002060"/>
                </a:solidFill>
                <a:cs typeface="Arial"/>
              </a:rPr>
              <a:t>$522.7 M </a:t>
            </a:r>
            <a:r>
              <a:rPr lang="en-US" sz="2000">
                <a:solidFill>
                  <a:srgbClr val="002060"/>
                </a:solidFill>
                <a:cs typeface="Arial"/>
              </a:rPr>
              <a:t>supported by ARPA or state surplus funds.</a:t>
            </a:r>
          </a:p>
          <a:p>
            <a:pPr lvl="1"/>
            <a:r>
              <a:rPr lang="en-US" b="1">
                <a:solidFill>
                  <a:srgbClr val="002060"/>
                </a:solidFill>
              </a:rPr>
              <a:t>863 </a:t>
            </a:r>
            <a:r>
              <a:rPr lang="en-US">
                <a:solidFill>
                  <a:srgbClr val="002060"/>
                </a:solidFill>
              </a:rPr>
              <a:t>ARPA 1.0 earmarks worth </a:t>
            </a:r>
            <a:r>
              <a:rPr lang="en-US" b="1">
                <a:solidFill>
                  <a:srgbClr val="002060"/>
                </a:solidFill>
              </a:rPr>
              <a:t>$297.3 M</a:t>
            </a:r>
            <a:r>
              <a:rPr lang="en-US">
                <a:solidFill>
                  <a:srgbClr val="002060"/>
                </a:solidFill>
              </a:rPr>
              <a:t> are funded with </a:t>
            </a:r>
            <a:r>
              <a:rPr lang="en-US" i="1">
                <a:solidFill>
                  <a:srgbClr val="002060"/>
                </a:solidFill>
              </a:rPr>
              <a:t>state </a:t>
            </a:r>
            <a:r>
              <a:rPr lang="en-US">
                <a:solidFill>
                  <a:srgbClr val="002060"/>
                </a:solidFill>
              </a:rPr>
              <a:t>resources.</a:t>
            </a:r>
            <a:endParaRPr lang="en-US">
              <a:solidFill>
                <a:srgbClr val="002060"/>
              </a:solidFill>
              <a:cs typeface="Arial"/>
            </a:endParaRPr>
          </a:p>
          <a:p>
            <a:pPr lvl="1"/>
            <a:r>
              <a:rPr lang="en-US" b="1">
                <a:solidFill>
                  <a:srgbClr val="002060"/>
                </a:solidFill>
              </a:rPr>
              <a:t>618</a:t>
            </a:r>
            <a:r>
              <a:rPr lang="en-US">
                <a:solidFill>
                  <a:srgbClr val="002060"/>
                </a:solidFill>
              </a:rPr>
              <a:t> ARPA 2.0 earmarks worth </a:t>
            </a:r>
            <a:r>
              <a:rPr lang="en-US" b="1">
                <a:solidFill>
                  <a:srgbClr val="002060"/>
                </a:solidFill>
              </a:rPr>
              <a:t>$222.2 M </a:t>
            </a:r>
            <a:r>
              <a:rPr lang="en-US">
                <a:solidFill>
                  <a:srgbClr val="002060"/>
                </a:solidFill>
              </a:rPr>
              <a:t>are funded with </a:t>
            </a:r>
            <a:r>
              <a:rPr lang="en-US" i="1">
                <a:solidFill>
                  <a:srgbClr val="002060"/>
                </a:solidFill>
              </a:rPr>
              <a:t>federal </a:t>
            </a:r>
            <a:r>
              <a:rPr lang="en-US">
                <a:solidFill>
                  <a:srgbClr val="002060"/>
                </a:solidFill>
              </a:rPr>
              <a:t>resources.</a:t>
            </a:r>
            <a:endParaRPr lang="en-US">
              <a:solidFill>
                <a:srgbClr val="002060"/>
              </a:solidFill>
              <a:cs typeface="Arial"/>
            </a:endParaRPr>
          </a:p>
          <a:p>
            <a:pPr lvl="1"/>
            <a:r>
              <a:rPr lang="en-US" b="1">
                <a:solidFill>
                  <a:srgbClr val="002060"/>
                </a:solidFill>
                <a:cs typeface="Arial"/>
              </a:rPr>
              <a:t>3</a:t>
            </a:r>
            <a:r>
              <a:rPr lang="en-US">
                <a:solidFill>
                  <a:srgbClr val="002060"/>
                </a:solidFill>
                <a:cs typeface="Arial"/>
              </a:rPr>
              <a:t> earmarks allocated via Executive Action worth </a:t>
            </a:r>
            <a:r>
              <a:rPr lang="en-US" b="1">
                <a:solidFill>
                  <a:srgbClr val="002060"/>
                </a:solidFill>
                <a:cs typeface="Arial"/>
              </a:rPr>
              <a:t>$3.25 M </a:t>
            </a:r>
            <a:r>
              <a:rPr lang="en-US">
                <a:solidFill>
                  <a:srgbClr val="002060"/>
                </a:solidFill>
                <a:cs typeface="Arial"/>
              </a:rPr>
              <a:t>are funded with </a:t>
            </a:r>
            <a:r>
              <a:rPr lang="en-US" i="1">
                <a:solidFill>
                  <a:srgbClr val="002060"/>
                </a:solidFill>
                <a:cs typeface="Arial"/>
              </a:rPr>
              <a:t>federal</a:t>
            </a:r>
            <a:r>
              <a:rPr lang="en-US">
                <a:solidFill>
                  <a:srgbClr val="002060"/>
                </a:solidFill>
                <a:cs typeface="Arial"/>
              </a:rPr>
              <a:t> recourses.</a:t>
            </a:r>
            <a:endParaRPr lang="en-US">
              <a:solidFill>
                <a:srgbClr val="000000"/>
              </a:solidFill>
              <a:cs typeface="Arial"/>
            </a:endParaRPr>
          </a:p>
        </p:txBody>
      </p:sp>
      <p:sp>
        <p:nvSpPr>
          <p:cNvPr id="6" name="Content Placeholder 2">
            <a:extLst>
              <a:ext uri="{FF2B5EF4-FFF2-40B4-BE49-F238E27FC236}">
                <a16:creationId xmlns:a16="http://schemas.microsoft.com/office/drawing/2014/main" id="{57885F41-75B3-A2F7-DD91-266C1EF3276E}"/>
              </a:ext>
            </a:extLst>
          </p:cNvPr>
          <p:cNvSpPr txBox="1">
            <a:spLocks/>
          </p:cNvSpPr>
          <p:nvPr/>
        </p:nvSpPr>
        <p:spPr>
          <a:xfrm>
            <a:off x="6564303" y="1579632"/>
            <a:ext cx="5506429" cy="4955203"/>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indent="0">
              <a:buNone/>
            </a:pPr>
            <a:r>
              <a:rPr lang="en-US" sz="2200" b="1" i="1">
                <a:solidFill>
                  <a:srgbClr val="002060"/>
                </a:solidFill>
                <a:cs typeface="Arial"/>
              </a:rPr>
              <a:t>Earmark Highlights</a:t>
            </a:r>
            <a:endParaRPr lang="en-US" sz="2200" b="1" i="1"/>
          </a:p>
          <a:p>
            <a:r>
              <a:rPr lang="en-US" sz="2000" b="1">
                <a:solidFill>
                  <a:srgbClr val="002060"/>
                </a:solidFill>
                <a:cs typeface="Arial"/>
              </a:rPr>
              <a:t>$204.2 M</a:t>
            </a:r>
            <a:r>
              <a:rPr lang="en-US" sz="2000">
                <a:solidFill>
                  <a:srgbClr val="002060"/>
                </a:solidFill>
                <a:cs typeface="Arial"/>
              </a:rPr>
              <a:t> of ARPA state and federally funded earmarks has been expended as of December 31, 2023.</a:t>
            </a:r>
            <a:endParaRPr lang="en-US" sz="2000" b="1">
              <a:solidFill>
                <a:srgbClr val="002060"/>
              </a:solidFill>
              <a:cs typeface="Arial"/>
            </a:endParaRPr>
          </a:p>
          <a:p>
            <a:pPr lvl="1"/>
            <a:r>
              <a:rPr lang="en-US" sz="2000" b="1">
                <a:solidFill>
                  <a:srgbClr val="002060"/>
                </a:solidFill>
                <a:cs typeface="Arial"/>
              </a:rPr>
              <a:t>$15 M</a:t>
            </a:r>
            <a:r>
              <a:rPr lang="en-US" sz="2000">
                <a:solidFill>
                  <a:srgbClr val="002060"/>
                </a:solidFill>
                <a:cs typeface="Arial"/>
              </a:rPr>
              <a:t> towards Massachusetts Alliance for Supportive Housing</a:t>
            </a:r>
          </a:p>
          <a:p>
            <a:pPr lvl="1"/>
            <a:r>
              <a:rPr lang="en-US" sz="2000" b="1">
                <a:solidFill>
                  <a:srgbClr val="002060"/>
                </a:solidFill>
                <a:cs typeface="Arial"/>
              </a:rPr>
              <a:t>$10 M</a:t>
            </a:r>
            <a:r>
              <a:rPr lang="en-US" sz="2000">
                <a:solidFill>
                  <a:srgbClr val="002060"/>
                </a:solidFill>
                <a:cs typeface="Arial"/>
              </a:rPr>
              <a:t> for psychiatric beds for youth in crisis</a:t>
            </a:r>
          </a:p>
          <a:p>
            <a:pPr lvl="1"/>
            <a:r>
              <a:rPr lang="en-US" sz="2000" b="1">
                <a:solidFill>
                  <a:srgbClr val="002060"/>
                </a:solidFill>
                <a:cs typeface="Arial"/>
              </a:rPr>
              <a:t>$10 M</a:t>
            </a:r>
            <a:r>
              <a:rPr lang="en-US" sz="2000">
                <a:solidFill>
                  <a:srgbClr val="002060"/>
                </a:solidFill>
                <a:cs typeface="Arial"/>
              </a:rPr>
              <a:t> for Jewish Vocational Services for Rapid Reemployment services</a:t>
            </a:r>
          </a:p>
          <a:p>
            <a:pPr lvl="1"/>
            <a:r>
              <a:rPr lang="en-US" sz="2000" b="1">
                <a:solidFill>
                  <a:srgbClr val="002060"/>
                </a:solidFill>
                <a:cs typeface="Arial"/>
              </a:rPr>
              <a:t>$7 M </a:t>
            </a:r>
            <a:r>
              <a:rPr lang="en-US" sz="2000">
                <a:solidFill>
                  <a:srgbClr val="002060"/>
                </a:solidFill>
                <a:cs typeface="Arial"/>
              </a:rPr>
              <a:t>for East Boston Neighborhood Health Center Behavioral Health Services</a:t>
            </a:r>
          </a:p>
          <a:p>
            <a:pPr lvl="1"/>
            <a:r>
              <a:rPr lang="en-US" sz="2000" b="1">
                <a:solidFill>
                  <a:srgbClr val="002060"/>
                </a:solidFill>
                <a:cs typeface="Arial"/>
              </a:rPr>
              <a:t>$6 M </a:t>
            </a:r>
            <a:r>
              <a:rPr lang="en-US" sz="2000">
                <a:solidFill>
                  <a:srgbClr val="002060"/>
                </a:solidFill>
                <a:cs typeface="Arial"/>
              </a:rPr>
              <a:t>for </a:t>
            </a:r>
            <a:r>
              <a:rPr lang="en-US" sz="2000">
                <a:solidFill>
                  <a:srgbClr val="002060"/>
                </a:solidFill>
                <a:ea typeface="+mn-lt"/>
                <a:cs typeface="+mn-lt"/>
              </a:rPr>
              <a:t>Melrose Wakefield Healthcare, Inc Behavioral Health Facility</a:t>
            </a:r>
          </a:p>
          <a:p>
            <a:pPr lvl="1"/>
            <a:r>
              <a:rPr lang="en-US" sz="2000" b="1">
                <a:solidFill>
                  <a:srgbClr val="002060"/>
                </a:solidFill>
                <a:ea typeface="+mn-lt"/>
                <a:cs typeface="+mn-lt"/>
              </a:rPr>
              <a:t>$5 M</a:t>
            </a:r>
            <a:r>
              <a:rPr lang="en-US" sz="2000">
                <a:solidFill>
                  <a:srgbClr val="002060"/>
                </a:solidFill>
                <a:ea typeface="+mn-lt"/>
                <a:cs typeface="+mn-lt"/>
              </a:rPr>
              <a:t> for Western MA Food Bank HQ and Distribution Center Construction</a:t>
            </a:r>
          </a:p>
        </p:txBody>
      </p:sp>
    </p:spTree>
    <p:extLst>
      <p:ext uri="{BB962C8B-B14F-4D97-AF65-F5344CB8AC3E}">
        <p14:creationId xmlns:p14="http://schemas.microsoft.com/office/powerpoint/2010/main" val="1367779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9484B-00D0-C84B-981C-01352730C4BF}"/>
              </a:ext>
            </a:extLst>
          </p:cNvPr>
          <p:cNvSpPr>
            <a:spLocks noGrp="1"/>
          </p:cNvSpPr>
          <p:nvPr>
            <p:ph type="title"/>
          </p:nvPr>
        </p:nvSpPr>
        <p:spPr/>
        <p:txBody>
          <a:bodyPr/>
          <a:lstStyle/>
          <a:p>
            <a:r>
              <a:rPr lang="en-US"/>
              <a:t>The Third Anniversary Of The “ARPA Money” in Massachusetts</a:t>
            </a:r>
          </a:p>
        </p:txBody>
      </p:sp>
      <p:sp>
        <p:nvSpPr>
          <p:cNvPr id="4" name="Text Placeholder 3">
            <a:extLst>
              <a:ext uri="{FF2B5EF4-FFF2-40B4-BE49-F238E27FC236}">
                <a16:creationId xmlns:a16="http://schemas.microsoft.com/office/drawing/2014/main" id="{68B0CFDF-83AF-1CA6-D518-5C0F17746EFF}"/>
              </a:ext>
            </a:extLst>
          </p:cNvPr>
          <p:cNvSpPr>
            <a:spLocks noGrp="1"/>
          </p:cNvSpPr>
          <p:nvPr>
            <p:ph type="body" sz="quarter" idx="12"/>
          </p:nvPr>
        </p:nvSpPr>
        <p:spPr>
          <a:xfrm>
            <a:off x="554037" y="1101337"/>
            <a:ext cx="11082528" cy="276999"/>
          </a:xfrm>
        </p:spPr>
        <p:txBody>
          <a:bodyPr/>
          <a:lstStyle/>
          <a:p>
            <a:r>
              <a:rPr lang="en-US">
                <a:solidFill>
                  <a:srgbClr val="002060"/>
                </a:solidFill>
              </a:rPr>
              <a:t>Overview and Eligible Uses </a:t>
            </a:r>
            <a:r>
              <a:rPr lang="en-US">
                <a:solidFill>
                  <a:schemeClr val="bg1">
                    <a:lumMod val="50000"/>
                  </a:schemeClr>
                </a:solidFill>
              </a:rPr>
              <a:t>– Spending Progress Report – Compliance and Reporting</a:t>
            </a:r>
            <a:endParaRPr lang="en-US"/>
          </a:p>
        </p:txBody>
      </p:sp>
      <p:sp>
        <p:nvSpPr>
          <p:cNvPr id="3" name="Content Placeholder 2">
            <a:extLst>
              <a:ext uri="{FF2B5EF4-FFF2-40B4-BE49-F238E27FC236}">
                <a16:creationId xmlns:a16="http://schemas.microsoft.com/office/drawing/2014/main" id="{D02BD581-596C-6323-0F55-A13B6B3D3DAA}"/>
              </a:ext>
            </a:extLst>
          </p:cNvPr>
          <p:cNvSpPr>
            <a:spLocks noGrp="1"/>
          </p:cNvSpPr>
          <p:nvPr>
            <p:ph sz="quarter" idx="11"/>
          </p:nvPr>
        </p:nvSpPr>
        <p:spPr>
          <a:xfrm>
            <a:off x="548640" y="1517904"/>
            <a:ext cx="7498080" cy="4293483"/>
          </a:xfrm>
        </p:spPr>
        <p:txBody>
          <a:bodyPr/>
          <a:lstStyle/>
          <a:p>
            <a:pPr marL="0" indent="0">
              <a:buClr>
                <a:srgbClr val="002060"/>
              </a:buClr>
              <a:buNone/>
            </a:pPr>
            <a:r>
              <a:rPr lang="en-US" sz="2400" b="1">
                <a:solidFill>
                  <a:srgbClr val="002060"/>
                </a:solidFill>
              </a:rPr>
              <a:t>Overview</a:t>
            </a:r>
          </a:p>
          <a:p>
            <a:pPr marL="0" indent="0">
              <a:buClr>
                <a:srgbClr val="002060"/>
              </a:buClr>
              <a:buNone/>
            </a:pPr>
            <a:r>
              <a:rPr lang="en-US" sz="2000">
                <a:solidFill>
                  <a:srgbClr val="002060"/>
                </a:solidFill>
              </a:rPr>
              <a:t>The Commonwealth received its allocation of </a:t>
            </a:r>
            <a:r>
              <a:rPr lang="en-US" sz="2000" b="1">
                <a:solidFill>
                  <a:srgbClr val="002060"/>
                </a:solidFill>
              </a:rPr>
              <a:t>$5.3 B </a:t>
            </a:r>
            <a:r>
              <a:rPr lang="en-US" sz="2000">
                <a:solidFill>
                  <a:srgbClr val="002060"/>
                </a:solidFill>
              </a:rPr>
              <a:t>from the Coronavirus State Fiscal Recovery Fund (CSFRF) on May 19, 2021. The federal government provided this grant to respond to and recover from the public health emergency caused by COVID-19. </a:t>
            </a:r>
          </a:p>
          <a:p>
            <a:pPr marL="0" indent="0">
              <a:buClr>
                <a:srgbClr val="002060"/>
              </a:buClr>
              <a:buNone/>
            </a:pPr>
            <a:r>
              <a:rPr lang="en-US" sz="2000">
                <a:solidFill>
                  <a:srgbClr val="002060"/>
                </a:solidFill>
              </a:rPr>
              <a:t>This presentation summarizes the rules and procedures implemented by the Commonwealth to spend these funds, provides a spending progress report on the programs and projects supported by the funds, and describes the ongoing work required complete this work over the next several years.</a:t>
            </a:r>
          </a:p>
          <a:p>
            <a:pPr marL="0" indent="0">
              <a:buClr>
                <a:srgbClr val="002060"/>
              </a:buClr>
              <a:buNone/>
            </a:pPr>
            <a:r>
              <a:rPr lang="en-US" sz="2000">
                <a:solidFill>
                  <a:srgbClr val="002060"/>
                </a:solidFill>
              </a:rPr>
              <a:t>Figures in the presentation are in $ millions unless otherwise noted as of January 31, 2024. Data is subject to frequent changes.</a:t>
            </a:r>
          </a:p>
        </p:txBody>
      </p:sp>
      <p:sp>
        <p:nvSpPr>
          <p:cNvPr id="5" name="Content Placeholder 1">
            <a:extLst>
              <a:ext uri="{FF2B5EF4-FFF2-40B4-BE49-F238E27FC236}">
                <a16:creationId xmlns:a16="http://schemas.microsoft.com/office/drawing/2014/main" id="{CDBFA8D2-CDC4-9261-FE8E-E8F25EFC045C}"/>
              </a:ext>
            </a:extLst>
          </p:cNvPr>
          <p:cNvSpPr txBox="1">
            <a:spLocks/>
          </p:cNvSpPr>
          <p:nvPr/>
        </p:nvSpPr>
        <p:spPr>
          <a:xfrm>
            <a:off x="8229600" y="1517904"/>
            <a:ext cx="3383280" cy="4039897"/>
          </a:xfrm>
          <a:prstGeom prst="rect">
            <a:avLst/>
          </a:prstGeom>
          <a:solidFill>
            <a:schemeClr val="bg1"/>
          </a:solidFill>
          <a:effectLst>
            <a:softEdge rad="635000"/>
          </a:effectLst>
        </p:spPr>
        <p:txBody>
          <a:bodyPr/>
          <a:lstStyle>
            <a:lvl1pPr marL="174625" indent="-174625" algn="l" rtl="0" eaLnBrk="1" fontAlgn="base" hangingPunct="1">
              <a:spcBef>
                <a:spcPts val="1000"/>
              </a:spcBef>
              <a:spcAft>
                <a:spcPct val="0"/>
              </a:spcAft>
              <a:buClr>
                <a:schemeClr val="tx1"/>
              </a:buClr>
              <a:buFont typeface="Arial" panose="020B0604020202020204" pitchFamily="34" charset="0"/>
              <a:buChar char="•"/>
              <a:defRPr sz="2400" b="0">
                <a:solidFill>
                  <a:schemeClr val="tx2"/>
                </a:solidFill>
                <a:latin typeface="Arial" pitchFamily="34" charset="0"/>
                <a:ea typeface="+mn-ea"/>
                <a:cs typeface="Arial" pitchFamily="34" charset="0"/>
              </a:defRPr>
            </a:lvl1pPr>
            <a:lvl2pPr marL="577850" indent="-177800" algn="l" rtl="0" eaLnBrk="1" fontAlgn="base" hangingPunct="1">
              <a:spcBef>
                <a:spcPts val="600"/>
              </a:spcBef>
              <a:spcAft>
                <a:spcPct val="0"/>
              </a:spcAft>
              <a:buClr>
                <a:schemeClr val="tx1"/>
              </a:buClr>
              <a:buFont typeface="Arial" pitchFamily="34" charset="0"/>
              <a:buChar char="›"/>
              <a:defRPr sz="2400">
                <a:solidFill>
                  <a:schemeClr val="tx2"/>
                </a:solidFill>
                <a:latin typeface="Arial" pitchFamily="34" charset="0"/>
                <a:cs typeface="Arial" pitchFamily="34" charset="0"/>
              </a:defRPr>
            </a:lvl2pPr>
            <a:lvl3pPr marL="860425" indent="-171450" algn="l" rtl="0" eaLnBrk="1" fontAlgn="base" hangingPunct="1">
              <a:spcBef>
                <a:spcPts val="600"/>
              </a:spcBef>
              <a:spcAft>
                <a:spcPct val="0"/>
              </a:spcAft>
              <a:buClr>
                <a:schemeClr val="tx1"/>
              </a:buClr>
              <a:buFont typeface="Arial" pitchFamily="34" charset="0"/>
              <a:buChar char="»"/>
              <a:defRPr sz="2400">
                <a:solidFill>
                  <a:schemeClr val="tx2"/>
                </a:solidFill>
                <a:latin typeface="Arial" pitchFamily="34" charset="0"/>
                <a:cs typeface="Arial" pitchFamily="34" charset="0"/>
              </a:defRPr>
            </a:lvl3pPr>
            <a:lvl4pPr marL="1143000" indent="-171450" algn="l" rtl="0" eaLnBrk="1" fontAlgn="base" hangingPunct="1">
              <a:spcBef>
                <a:spcPts val="600"/>
              </a:spcBef>
              <a:spcAft>
                <a:spcPct val="0"/>
              </a:spcAft>
              <a:buClr>
                <a:schemeClr val="tx1"/>
              </a:buClr>
              <a:buFont typeface="Wingdings" panose="05000000000000000000" pitchFamily="2" charset="2"/>
              <a:buChar char="Ø"/>
              <a:defRPr sz="2400">
                <a:solidFill>
                  <a:schemeClr val="tx2"/>
                </a:solidFill>
                <a:latin typeface="Arial" pitchFamily="34" charset="0"/>
                <a:cs typeface="Arial" pitchFamily="34" charset="0"/>
              </a:defRPr>
            </a:lvl4pPr>
            <a:lvl5pPr marL="742950" indent="0" algn="l" rtl="0" eaLnBrk="1" fontAlgn="base" hangingPunct="1">
              <a:spcBef>
                <a:spcPts val="600"/>
              </a:spcBef>
              <a:spcAft>
                <a:spcPct val="0"/>
              </a:spcAft>
              <a:buClr>
                <a:schemeClr val="tx1"/>
              </a:buClr>
              <a:buFont typeface="Arial" pitchFamily="34" charset="0"/>
              <a:buNone/>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marL="0" indent="0">
              <a:buClr>
                <a:srgbClr val="002060"/>
              </a:buClr>
              <a:buNone/>
            </a:pPr>
            <a:r>
              <a:rPr lang="en-US" sz="2000" b="1" i="1" kern="0">
                <a:solidFill>
                  <a:srgbClr val="002060"/>
                </a:solidFill>
              </a:rPr>
              <a:t>Table of Contents</a:t>
            </a:r>
          </a:p>
          <a:p>
            <a:pPr marL="342900" indent="-342900">
              <a:buClr>
                <a:srgbClr val="002060"/>
              </a:buClr>
              <a:buFont typeface="Arial" panose="020B0604020202020204" pitchFamily="34" charset="0"/>
              <a:buAutoNum type="arabicPeriod"/>
            </a:pPr>
            <a:r>
              <a:rPr lang="en-US" sz="2000" kern="0">
                <a:solidFill>
                  <a:srgbClr val="002060"/>
                </a:solidFill>
              </a:rPr>
              <a:t>Overview and Eligible Uses</a:t>
            </a:r>
          </a:p>
          <a:p>
            <a:pPr marL="342900" indent="-342900">
              <a:buClr>
                <a:srgbClr val="002060"/>
              </a:buClr>
              <a:buFont typeface="Arial" panose="020B0604020202020204" pitchFamily="34" charset="0"/>
              <a:buAutoNum type="arabicPeriod"/>
            </a:pPr>
            <a:r>
              <a:rPr lang="en-US" sz="2000" kern="0">
                <a:solidFill>
                  <a:srgbClr val="002060"/>
                </a:solidFill>
              </a:rPr>
              <a:t>Spending Progress Report</a:t>
            </a:r>
          </a:p>
          <a:p>
            <a:pPr marL="342900" indent="-342900">
              <a:buClr>
                <a:srgbClr val="002060"/>
              </a:buClr>
              <a:buFont typeface="Arial" panose="020B0604020202020204" pitchFamily="34" charset="0"/>
              <a:buAutoNum type="arabicPeriod"/>
            </a:pPr>
            <a:r>
              <a:rPr lang="en-US" sz="2000" kern="0">
                <a:solidFill>
                  <a:srgbClr val="002060"/>
                </a:solidFill>
              </a:rPr>
              <a:t>Compliance and Reporting Obligations</a:t>
            </a:r>
          </a:p>
        </p:txBody>
      </p:sp>
    </p:spTree>
    <p:extLst>
      <p:ext uri="{BB962C8B-B14F-4D97-AF65-F5344CB8AC3E}">
        <p14:creationId xmlns:p14="http://schemas.microsoft.com/office/powerpoint/2010/main" val="282217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A2B4D-2E24-F708-FE38-BEF67DE0B2DB}"/>
              </a:ext>
            </a:extLst>
          </p:cNvPr>
          <p:cNvSpPr>
            <a:spLocks noGrp="1"/>
          </p:cNvSpPr>
          <p:nvPr>
            <p:ph type="title"/>
          </p:nvPr>
        </p:nvSpPr>
        <p:spPr/>
        <p:txBody>
          <a:bodyPr/>
          <a:lstStyle/>
          <a:p>
            <a:r>
              <a:rPr lang="en-US"/>
              <a:t>Recipients Must Document Eligible Uses for Reimbursement</a:t>
            </a:r>
          </a:p>
        </p:txBody>
      </p:sp>
      <p:grpSp>
        <p:nvGrpSpPr>
          <p:cNvPr id="3" name="Group 2" descr="This image is a flow chart for required documentation for reimbursement for federally funded earmarks.">
            <a:extLst>
              <a:ext uri="{FF2B5EF4-FFF2-40B4-BE49-F238E27FC236}">
                <a16:creationId xmlns:a16="http://schemas.microsoft.com/office/drawing/2014/main" id="{C1059284-4367-83F6-F402-A1A3AE3E9376}"/>
              </a:ext>
            </a:extLst>
          </p:cNvPr>
          <p:cNvGrpSpPr/>
          <p:nvPr/>
        </p:nvGrpSpPr>
        <p:grpSpPr>
          <a:xfrm>
            <a:off x="1049133" y="1517814"/>
            <a:ext cx="9471104" cy="3723827"/>
            <a:chOff x="479501" y="1705901"/>
            <a:chExt cx="9471104" cy="3723827"/>
          </a:xfrm>
        </p:grpSpPr>
        <p:sp>
          <p:nvSpPr>
            <p:cNvPr id="4" name="Rectangle: Rounded Corners 3">
              <a:extLst>
                <a:ext uri="{FF2B5EF4-FFF2-40B4-BE49-F238E27FC236}">
                  <a16:creationId xmlns:a16="http://schemas.microsoft.com/office/drawing/2014/main" id="{1D6BE462-206D-614F-DD46-0311EB929EC8}"/>
                </a:ext>
              </a:extLst>
            </p:cNvPr>
            <p:cNvSpPr/>
            <p:nvPr/>
          </p:nvSpPr>
          <p:spPr>
            <a:xfrm>
              <a:off x="479502" y="1705902"/>
              <a:ext cx="2810107" cy="1265899"/>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Secretariat Compliance Checklist for Earmarks</a:t>
              </a:r>
            </a:p>
          </p:txBody>
        </p:sp>
        <p:sp>
          <p:nvSpPr>
            <p:cNvPr id="5" name="Rectangle: Rounded Corners 4">
              <a:extLst>
                <a:ext uri="{FF2B5EF4-FFF2-40B4-BE49-F238E27FC236}">
                  <a16:creationId xmlns:a16="http://schemas.microsoft.com/office/drawing/2014/main" id="{7EF58751-118D-B138-380E-5F9677584924}"/>
                </a:ext>
              </a:extLst>
            </p:cNvPr>
            <p:cNvSpPr/>
            <p:nvPr/>
          </p:nvSpPr>
          <p:spPr>
            <a:xfrm>
              <a:off x="3810000" y="1705901"/>
              <a:ext cx="2810107" cy="126589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Agency initiates earmark process by collecting pre-award requirements from recipient</a:t>
              </a:r>
            </a:p>
          </p:txBody>
        </p:sp>
        <p:sp>
          <p:nvSpPr>
            <p:cNvPr id="6" name="Rectangle: Rounded Corners 5">
              <a:extLst>
                <a:ext uri="{FF2B5EF4-FFF2-40B4-BE49-F238E27FC236}">
                  <a16:creationId xmlns:a16="http://schemas.microsoft.com/office/drawing/2014/main" id="{82E52D36-6B45-665C-D170-6D0D8C7E85F3}"/>
                </a:ext>
              </a:extLst>
            </p:cNvPr>
            <p:cNvSpPr/>
            <p:nvPr/>
          </p:nvSpPr>
          <p:spPr>
            <a:xfrm>
              <a:off x="7140498" y="1705901"/>
              <a:ext cx="2810107" cy="126589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Agency collects invoices and reports from recipient</a:t>
              </a:r>
            </a:p>
          </p:txBody>
        </p:sp>
        <p:sp>
          <p:nvSpPr>
            <p:cNvPr id="7" name="Rectangle: Rounded Corners 6">
              <a:extLst>
                <a:ext uri="{FF2B5EF4-FFF2-40B4-BE49-F238E27FC236}">
                  <a16:creationId xmlns:a16="http://schemas.microsoft.com/office/drawing/2014/main" id="{1C09D1CF-9F51-D181-C860-85B5955958A1}"/>
                </a:ext>
              </a:extLst>
            </p:cNvPr>
            <p:cNvSpPr/>
            <p:nvPr/>
          </p:nvSpPr>
          <p:spPr>
            <a:xfrm>
              <a:off x="479501" y="4163829"/>
              <a:ext cx="2810107" cy="126589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Agency transfers earmark funds to recipient</a:t>
              </a:r>
            </a:p>
          </p:txBody>
        </p:sp>
        <p:sp>
          <p:nvSpPr>
            <p:cNvPr id="8" name="Rectangle: Rounded Corners 7">
              <a:extLst>
                <a:ext uri="{FF2B5EF4-FFF2-40B4-BE49-F238E27FC236}">
                  <a16:creationId xmlns:a16="http://schemas.microsoft.com/office/drawing/2014/main" id="{E76AA107-F56F-B777-43B2-BFB7742411E7}"/>
                </a:ext>
              </a:extLst>
            </p:cNvPr>
            <p:cNvSpPr/>
            <p:nvPr/>
          </p:nvSpPr>
          <p:spPr>
            <a:xfrm>
              <a:off x="3809999" y="4158198"/>
              <a:ext cx="2810107" cy="126589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Arial"/>
                  <a:cs typeface="Arial"/>
                </a:rPr>
                <a:t>Agency completes ANF monthly reporting exercise and provides KPI Reporting Template</a:t>
              </a:r>
              <a:endParaRPr lang="en-US" sz="1600">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42676E89-5E60-C370-C689-523C01D5A4D5}"/>
                </a:ext>
              </a:extLst>
            </p:cNvPr>
            <p:cNvSpPr/>
            <p:nvPr/>
          </p:nvSpPr>
          <p:spPr>
            <a:xfrm>
              <a:off x="7140497" y="4158197"/>
              <a:ext cx="2810107" cy="126589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Agency stores all documents related to earmark in centralized manner</a:t>
              </a:r>
            </a:p>
          </p:txBody>
        </p:sp>
        <p:cxnSp>
          <p:nvCxnSpPr>
            <p:cNvPr id="10" name="Straight Arrow Connector 9">
              <a:extLst>
                <a:ext uri="{FF2B5EF4-FFF2-40B4-BE49-F238E27FC236}">
                  <a16:creationId xmlns:a16="http://schemas.microsoft.com/office/drawing/2014/main" id="{6D9D4B84-B426-E953-6B60-AD67A449036E}"/>
                </a:ext>
              </a:extLst>
            </p:cNvPr>
            <p:cNvCxnSpPr>
              <a:stCxn id="4" idx="3"/>
              <a:endCxn id="5" idx="1"/>
            </p:cNvCxnSpPr>
            <p:nvPr/>
          </p:nvCxnSpPr>
          <p:spPr>
            <a:xfrm flipV="1">
              <a:off x="3289609" y="2338851"/>
              <a:ext cx="520391" cy="1"/>
            </a:xfrm>
            <a:prstGeom prst="straightConnector1">
              <a:avLst/>
            </a:prstGeom>
            <a:ln>
              <a:solidFill>
                <a:schemeClr val="accent1">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81B8612-A649-54B8-87FB-7714F94EBC40}"/>
                </a:ext>
              </a:extLst>
            </p:cNvPr>
            <p:cNvCxnSpPr>
              <a:cxnSpLocks/>
              <a:stCxn id="5" idx="3"/>
              <a:endCxn id="6" idx="1"/>
            </p:cNvCxnSpPr>
            <p:nvPr/>
          </p:nvCxnSpPr>
          <p:spPr>
            <a:xfrm>
              <a:off x="6620107" y="2338851"/>
              <a:ext cx="520391" cy="0"/>
            </a:xfrm>
            <a:prstGeom prst="straightConnector1">
              <a:avLst/>
            </a:prstGeom>
            <a:ln>
              <a:solidFill>
                <a:schemeClr val="accent1">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1ED05D3-2980-0048-60D3-22107BF638F3}"/>
                </a:ext>
              </a:extLst>
            </p:cNvPr>
            <p:cNvCxnSpPr/>
            <p:nvPr/>
          </p:nvCxnSpPr>
          <p:spPr>
            <a:xfrm flipV="1">
              <a:off x="3289608" y="5064527"/>
              <a:ext cx="520391" cy="1"/>
            </a:xfrm>
            <a:prstGeom prst="straightConnector1">
              <a:avLst/>
            </a:prstGeom>
            <a:ln>
              <a:solidFill>
                <a:schemeClr val="accent1">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8E53AFD-9B26-17DC-78A5-3591C1BCB477}"/>
                </a:ext>
              </a:extLst>
            </p:cNvPr>
            <p:cNvCxnSpPr>
              <a:cxnSpLocks/>
            </p:cNvCxnSpPr>
            <p:nvPr/>
          </p:nvCxnSpPr>
          <p:spPr>
            <a:xfrm>
              <a:off x="6620106" y="5058075"/>
              <a:ext cx="520391" cy="0"/>
            </a:xfrm>
            <a:prstGeom prst="straightConnector1">
              <a:avLst/>
            </a:prstGeom>
            <a:ln>
              <a:solidFill>
                <a:schemeClr val="accent1">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EB9329D9-BB7C-EE4F-D098-CEB914811705}"/>
                </a:ext>
              </a:extLst>
            </p:cNvPr>
            <p:cNvCxnSpPr>
              <a:stCxn id="6" idx="3"/>
              <a:endCxn id="7" idx="1"/>
            </p:cNvCxnSpPr>
            <p:nvPr/>
          </p:nvCxnSpPr>
          <p:spPr>
            <a:xfrm flipH="1">
              <a:off x="479501" y="2338851"/>
              <a:ext cx="9471104" cy="2457928"/>
            </a:xfrm>
            <a:prstGeom prst="bentConnector5">
              <a:avLst>
                <a:gd name="adj1" fmla="val -2414"/>
                <a:gd name="adj2" fmla="val 63040"/>
                <a:gd name="adj3" fmla="val 102414"/>
              </a:avLst>
            </a:prstGeom>
            <a:ln>
              <a:solidFill>
                <a:schemeClr val="accent1">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E9DFC8ED-252D-FE92-4989-E75FFF2422D3}"/>
              </a:ext>
            </a:extLst>
          </p:cNvPr>
          <p:cNvSpPr txBox="1"/>
          <p:nvPr/>
        </p:nvSpPr>
        <p:spPr>
          <a:xfrm>
            <a:off x="1049133" y="2775162"/>
            <a:ext cx="3523554" cy="769441"/>
          </a:xfrm>
          <a:prstGeom prst="rect">
            <a:avLst/>
          </a:prstGeom>
          <a:noFill/>
        </p:spPr>
        <p:txBody>
          <a:bodyPr wrap="square" rtlCol="0">
            <a:spAutoFit/>
          </a:bodyPr>
          <a:lstStyle/>
          <a:p>
            <a:r>
              <a:rPr lang="en-US" sz="1100"/>
              <a:t>ANF and the agencies work to complete the compliance checklist (see slide 36 for more information). </a:t>
            </a:r>
            <a:r>
              <a:rPr lang="en-US" sz="1100" b="1"/>
              <a:t>Once ANF signs off, agencies communicate with recipients directly. </a:t>
            </a:r>
          </a:p>
        </p:txBody>
      </p:sp>
      <p:sp>
        <p:nvSpPr>
          <p:cNvPr id="16" name="TextBox 15">
            <a:extLst>
              <a:ext uri="{FF2B5EF4-FFF2-40B4-BE49-F238E27FC236}">
                <a16:creationId xmlns:a16="http://schemas.microsoft.com/office/drawing/2014/main" id="{63E5218F-5E33-59BC-FAB4-D2D424176FDE}"/>
              </a:ext>
            </a:extLst>
          </p:cNvPr>
          <p:cNvSpPr txBox="1"/>
          <p:nvPr/>
        </p:nvSpPr>
        <p:spPr>
          <a:xfrm>
            <a:off x="4379632" y="2775162"/>
            <a:ext cx="3105251" cy="769441"/>
          </a:xfrm>
          <a:prstGeom prst="rect">
            <a:avLst/>
          </a:prstGeom>
          <a:noFill/>
        </p:spPr>
        <p:txBody>
          <a:bodyPr wrap="square" rtlCol="0">
            <a:spAutoFit/>
          </a:bodyPr>
          <a:lstStyle/>
          <a:p>
            <a:r>
              <a:rPr lang="en-US" sz="1100"/>
              <a:t>These requirements include a completed earmark contact collection form, completed spending plan, and a signed contract with the terms applicable to the CSFRF grant. </a:t>
            </a:r>
          </a:p>
        </p:txBody>
      </p:sp>
      <p:sp>
        <p:nvSpPr>
          <p:cNvPr id="17" name="TextBox 16">
            <a:extLst>
              <a:ext uri="{FF2B5EF4-FFF2-40B4-BE49-F238E27FC236}">
                <a16:creationId xmlns:a16="http://schemas.microsoft.com/office/drawing/2014/main" id="{DAC7824B-2D4B-89D8-673B-B1CF82B3D6EC}"/>
              </a:ext>
            </a:extLst>
          </p:cNvPr>
          <p:cNvSpPr txBox="1"/>
          <p:nvPr/>
        </p:nvSpPr>
        <p:spPr>
          <a:xfrm>
            <a:off x="7675182" y="2781614"/>
            <a:ext cx="3105251" cy="600164"/>
          </a:xfrm>
          <a:prstGeom prst="rect">
            <a:avLst/>
          </a:prstGeom>
          <a:noFill/>
        </p:spPr>
        <p:txBody>
          <a:bodyPr wrap="square" rtlCol="0">
            <a:spAutoFit/>
          </a:bodyPr>
          <a:lstStyle/>
          <a:p>
            <a:r>
              <a:rPr lang="en-US" sz="1100"/>
              <a:t>In conjunction with other CSFRF programs, earmark funds are distributed on a reimbursement basis. </a:t>
            </a:r>
          </a:p>
        </p:txBody>
      </p:sp>
      <p:sp>
        <p:nvSpPr>
          <p:cNvPr id="18" name="TextBox 17">
            <a:extLst>
              <a:ext uri="{FF2B5EF4-FFF2-40B4-BE49-F238E27FC236}">
                <a16:creationId xmlns:a16="http://schemas.microsoft.com/office/drawing/2014/main" id="{2DC688EE-8709-AF6E-F622-B66162A83E5F}"/>
              </a:ext>
            </a:extLst>
          </p:cNvPr>
          <p:cNvSpPr txBox="1"/>
          <p:nvPr/>
        </p:nvSpPr>
        <p:spPr>
          <a:xfrm>
            <a:off x="1126810" y="5265508"/>
            <a:ext cx="2732432" cy="600164"/>
          </a:xfrm>
          <a:prstGeom prst="rect">
            <a:avLst/>
          </a:prstGeom>
          <a:noFill/>
        </p:spPr>
        <p:txBody>
          <a:bodyPr wrap="square" rtlCol="0">
            <a:spAutoFit/>
          </a:bodyPr>
          <a:lstStyle/>
          <a:p>
            <a:r>
              <a:rPr lang="en-US" sz="1100"/>
              <a:t>As recipients submit invoices, agencies will disburse funds on a cadence that they determine. </a:t>
            </a:r>
          </a:p>
        </p:txBody>
      </p:sp>
      <p:sp>
        <p:nvSpPr>
          <p:cNvPr id="19" name="TextBox 18">
            <a:extLst>
              <a:ext uri="{FF2B5EF4-FFF2-40B4-BE49-F238E27FC236}">
                <a16:creationId xmlns:a16="http://schemas.microsoft.com/office/drawing/2014/main" id="{5776598C-6207-AC98-D67F-132A3E836D96}"/>
              </a:ext>
            </a:extLst>
          </p:cNvPr>
          <p:cNvSpPr txBox="1"/>
          <p:nvPr/>
        </p:nvSpPr>
        <p:spPr>
          <a:xfrm>
            <a:off x="4379631" y="5247132"/>
            <a:ext cx="2927597" cy="938719"/>
          </a:xfrm>
          <a:prstGeom prst="rect">
            <a:avLst/>
          </a:prstGeom>
          <a:noFill/>
        </p:spPr>
        <p:txBody>
          <a:bodyPr wrap="square" rtlCol="0">
            <a:spAutoFit/>
          </a:bodyPr>
          <a:lstStyle/>
          <a:p>
            <a:r>
              <a:rPr lang="en-US" sz="1100"/>
              <a:t>ANF created and provided a Key Performance Indicator Template for agencies to provide to recipients. Agencies will collect this information to provide to ANF when spending is completed. </a:t>
            </a:r>
          </a:p>
        </p:txBody>
      </p:sp>
      <p:sp>
        <p:nvSpPr>
          <p:cNvPr id="20" name="TextBox 19">
            <a:extLst>
              <a:ext uri="{FF2B5EF4-FFF2-40B4-BE49-F238E27FC236}">
                <a16:creationId xmlns:a16="http://schemas.microsoft.com/office/drawing/2014/main" id="{2CE90FE1-9900-982A-0D0A-7EB4B1D2ECC8}"/>
              </a:ext>
            </a:extLst>
          </p:cNvPr>
          <p:cNvSpPr txBox="1"/>
          <p:nvPr/>
        </p:nvSpPr>
        <p:spPr>
          <a:xfrm>
            <a:off x="7787805" y="5255819"/>
            <a:ext cx="2732432" cy="769441"/>
          </a:xfrm>
          <a:prstGeom prst="rect">
            <a:avLst/>
          </a:prstGeom>
          <a:noFill/>
        </p:spPr>
        <p:txBody>
          <a:bodyPr wrap="square" rtlCol="0">
            <a:spAutoFit/>
          </a:bodyPr>
          <a:lstStyle/>
          <a:p>
            <a:r>
              <a:rPr lang="en-US" sz="1100"/>
              <a:t>Agencies will retain all documents to be provided as necessary to FFO for audit and reporting for 5 years following the close of the federal grant. </a:t>
            </a:r>
          </a:p>
        </p:txBody>
      </p:sp>
    </p:spTree>
    <p:extLst>
      <p:ext uri="{BB962C8B-B14F-4D97-AF65-F5344CB8AC3E}">
        <p14:creationId xmlns:p14="http://schemas.microsoft.com/office/powerpoint/2010/main" val="204635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9484B-00D0-C84B-981C-01352730C4BF}"/>
              </a:ext>
              <a:ext uri="{C183D7F6-B498-43B3-948B-1728B52AA6E4}">
                <adec:decorative xmlns:adec="http://schemas.microsoft.com/office/drawing/2017/decorative" val="0"/>
              </a:ext>
            </a:extLst>
          </p:cNvPr>
          <p:cNvSpPr>
            <a:spLocks noGrp="1"/>
          </p:cNvSpPr>
          <p:nvPr>
            <p:ph type="title"/>
          </p:nvPr>
        </p:nvSpPr>
        <p:spPr/>
        <p:txBody>
          <a:bodyPr/>
          <a:lstStyle/>
          <a:p>
            <a:r>
              <a:rPr lang="en-US"/>
              <a:t>Context: ARPA, CARES Act, Bipartisan Infrastructure Law, IRA, CHIPS</a:t>
            </a:r>
          </a:p>
        </p:txBody>
      </p:sp>
      <p:sp>
        <p:nvSpPr>
          <p:cNvPr id="4" name="Text Placeholder 3">
            <a:extLst>
              <a:ext uri="{FF2B5EF4-FFF2-40B4-BE49-F238E27FC236}">
                <a16:creationId xmlns:a16="http://schemas.microsoft.com/office/drawing/2014/main" id="{68B0CFDF-83AF-1CA6-D518-5C0F17746EFF}"/>
              </a:ext>
              <a:ext uri="{C183D7F6-B498-43B3-948B-1728B52AA6E4}">
                <adec:decorative xmlns:adec="http://schemas.microsoft.com/office/drawing/2017/decorative" val="1"/>
              </a:ext>
            </a:extLst>
          </p:cNvPr>
          <p:cNvSpPr>
            <a:spLocks noGrp="1"/>
          </p:cNvSpPr>
          <p:nvPr>
            <p:ph type="body" sz="quarter" idx="12"/>
          </p:nvPr>
        </p:nvSpPr>
        <p:spPr>
          <a:xfrm>
            <a:off x="554037" y="1101337"/>
            <a:ext cx="11082528" cy="276999"/>
          </a:xfrm>
        </p:spPr>
        <p:txBody>
          <a:bodyPr/>
          <a:lstStyle/>
          <a:p>
            <a:r>
              <a:rPr lang="en-US">
                <a:solidFill>
                  <a:schemeClr val="bg1">
                    <a:lumMod val="50000"/>
                  </a:schemeClr>
                </a:solidFill>
              </a:rPr>
              <a:t>Overview and Eligible Uses – </a:t>
            </a:r>
            <a:r>
              <a:rPr lang="en-US">
                <a:solidFill>
                  <a:srgbClr val="002060"/>
                </a:solidFill>
              </a:rPr>
              <a:t>Spending Progress Report </a:t>
            </a:r>
            <a:r>
              <a:rPr lang="en-US">
                <a:solidFill>
                  <a:schemeClr val="bg1">
                    <a:lumMod val="50000"/>
                  </a:schemeClr>
                </a:solidFill>
              </a:rPr>
              <a:t>– Compliance and Reporting</a:t>
            </a:r>
            <a:endParaRPr lang="en-US"/>
          </a:p>
        </p:txBody>
      </p:sp>
      <p:sp>
        <p:nvSpPr>
          <p:cNvPr id="5" name="Rectangle 4">
            <a:extLst>
              <a:ext uri="{FF2B5EF4-FFF2-40B4-BE49-F238E27FC236}">
                <a16:creationId xmlns:a16="http://schemas.microsoft.com/office/drawing/2014/main" id="{277B4FDD-C57A-EA6E-BD9E-D14F10FE4A96}"/>
              </a:ext>
              <a:ext uri="{C183D7F6-B498-43B3-948B-1728B52AA6E4}">
                <adec:decorative xmlns:adec="http://schemas.microsoft.com/office/drawing/2017/decorative" val="1"/>
              </a:ext>
            </a:extLst>
          </p:cNvPr>
          <p:cNvSpPr/>
          <p:nvPr/>
        </p:nvSpPr>
        <p:spPr>
          <a:xfrm>
            <a:off x="9948809" y="3150644"/>
            <a:ext cx="1999944" cy="1505414"/>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 name="Content Placeholder 2">
            <a:extLst>
              <a:ext uri="{FF2B5EF4-FFF2-40B4-BE49-F238E27FC236}">
                <a16:creationId xmlns:a16="http://schemas.microsoft.com/office/drawing/2014/main" id="{D02BD581-596C-6323-0F55-A13B6B3D3DAA}"/>
              </a:ext>
            </a:extLst>
          </p:cNvPr>
          <p:cNvSpPr>
            <a:spLocks noGrp="1"/>
          </p:cNvSpPr>
          <p:nvPr>
            <p:ph sz="quarter" idx="11"/>
          </p:nvPr>
        </p:nvSpPr>
        <p:spPr>
          <a:xfrm>
            <a:off x="361949" y="1517903"/>
            <a:ext cx="4667251" cy="4946645"/>
          </a:xfrm>
          <a:solidFill>
            <a:schemeClr val="bg1"/>
          </a:solidFill>
          <a:effectLst>
            <a:softEdge rad="127000"/>
          </a:effectLst>
        </p:spPr>
        <p:txBody>
          <a:bodyPr/>
          <a:lstStyle/>
          <a:p>
            <a:pPr marL="0" marR="0" indent="0">
              <a:lnSpc>
                <a:spcPct val="107000"/>
              </a:lnSpc>
              <a:spcBef>
                <a:spcPts val="0"/>
              </a:spcBef>
              <a:spcAft>
                <a:spcPts val="800"/>
              </a:spcAft>
              <a:buNone/>
            </a:pPr>
            <a:r>
              <a:rPr lang="en-US" sz="2000" b="1" kern="0" dirty="0">
                <a:solidFill>
                  <a:srgbClr val="002060"/>
                </a:solidFill>
              </a:rPr>
              <a:t>ARPA Efforts Occur Amid Historic Federal Investments in Housing, Climate, and Recovery</a:t>
            </a:r>
            <a:endParaRPr lang="en-US" sz="2000" i="1" dirty="0">
              <a:solidFill>
                <a:srgbClr val="002060"/>
              </a:solidFill>
            </a:endParaRPr>
          </a:p>
          <a:p>
            <a:r>
              <a:rPr lang="en-US" dirty="0">
                <a:solidFill>
                  <a:srgbClr val="002060"/>
                </a:solidFill>
              </a:rPr>
              <a:t>ANF continues to track more than </a:t>
            </a:r>
            <a:r>
              <a:rPr lang="en-US" b="1" dirty="0">
                <a:solidFill>
                  <a:srgbClr val="002060"/>
                </a:solidFill>
              </a:rPr>
              <a:t>$100 B </a:t>
            </a:r>
            <a:r>
              <a:rPr lang="en-US" dirty="0">
                <a:solidFill>
                  <a:srgbClr val="002060"/>
                </a:solidFill>
              </a:rPr>
              <a:t>in federal spending related to COVID relief and recovery in Massachusetts </a:t>
            </a:r>
            <a:r>
              <a:rPr lang="en-US" i="1" dirty="0">
                <a:solidFill>
                  <a:srgbClr val="002060"/>
                </a:solidFill>
              </a:rPr>
              <a:t>in addition to</a:t>
            </a:r>
            <a:r>
              <a:rPr lang="en-US" dirty="0">
                <a:solidFill>
                  <a:srgbClr val="002060"/>
                </a:solidFill>
              </a:rPr>
              <a:t> CSFRF spending.</a:t>
            </a:r>
          </a:p>
          <a:p>
            <a:pPr lvl="1"/>
            <a:r>
              <a:rPr lang="en-US" sz="1600" b="1" dirty="0">
                <a:solidFill>
                  <a:srgbClr val="002060"/>
                </a:solidFill>
              </a:rPr>
              <a:t>Local governments </a:t>
            </a:r>
            <a:r>
              <a:rPr lang="en-US" sz="1600" dirty="0">
                <a:solidFill>
                  <a:srgbClr val="002060"/>
                </a:solidFill>
              </a:rPr>
              <a:t>(counties, cities, and towns) have </a:t>
            </a:r>
            <a:r>
              <a:rPr lang="en-US" sz="1600" b="1" dirty="0">
                <a:solidFill>
                  <a:srgbClr val="002060"/>
                </a:solidFill>
              </a:rPr>
              <a:t>$3.4 B </a:t>
            </a:r>
            <a:r>
              <a:rPr lang="en-US" sz="1600" dirty="0">
                <a:solidFill>
                  <a:srgbClr val="002060"/>
                </a:solidFill>
              </a:rPr>
              <a:t>in ARPA money to spend with the same parameters and timeline.</a:t>
            </a:r>
          </a:p>
          <a:p>
            <a:r>
              <a:rPr lang="en-US" dirty="0">
                <a:solidFill>
                  <a:srgbClr val="002060"/>
                </a:solidFill>
              </a:rPr>
              <a:t>Massachusetts is competing for up to $17.5 B in transportation, water and sewer, broadband, and climate infrastructure investments from the Bipartisan Infrastructure Law, </a:t>
            </a:r>
            <a:r>
              <a:rPr lang="en-US" dirty="0" err="1">
                <a:solidFill>
                  <a:srgbClr val="002060"/>
                </a:solidFill>
              </a:rPr>
              <a:t>CHIPS+Science</a:t>
            </a:r>
            <a:r>
              <a:rPr lang="en-US" dirty="0">
                <a:solidFill>
                  <a:srgbClr val="002060"/>
                </a:solidFill>
              </a:rPr>
              <a:t>, and Inflation Reduction Act.</a:t>
            </a:r>
          </a:p>
        </p:txBody>
      </p:sp>
      <p:sp>
        <p:nvSpPr>
          <p:cNvPr id="6" name="Content Placeholder 2">
            <a:extLst>
              <a:ext uri="{FF2B5EF4-FFF2-40B4-BE49-F238E27FC236}">
                <a16:creationId xmlns:a16="http://schemas.microsoft.com/office/drawing/2014/main" id="{57885F41-75B3-A2F7-DD91-266C1EF3276E}"/>
              </a:ext>
            </a:extLst>
          </p:cNvPr>
          <p:cNvSpPr txBox="1">
            <a:spLocks/>
          </p:cNvSpPr>
          <p:nvPr/>
        </p:nvSpPr>
        <p:spPr>
          <a:xfrm>
            <a:off x="5261605" y="1739077"/>
            <a:ext cx="4576696" cy="3023905"/>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indent="0">
              <a:buFont typeface="Wingdings" panose="05000000000000000000" pitchFamily="2" charset="2"/>
              <a:buNone/>
            </a:pPr>
            <a:r>
              <a:rPr lang="en-US" b="1" i="1" dirty="0">
                <a:solidFill>
                  <a:srgbClr val="002060"/>
                </a:solidFill>
                <a:cs typeface="Arial"/>
              </a:rPr>
              <a:t>State Tax Revenue and Spending Growth (FY20-FY22)</a:t>
            </a:r>
          </a:p>
          <a:p>
            <a:r>
              <a:rPr lang="en-US" dirty="0">
                <a:solidFill>
                  <a:srgbClr val="002060"/>
                </a:solidFill>
                <a:cs typeface="Arial"/>
              </a:rPr>
              <a:t>Commonwealth tax revenues grew </a:t>
            </a:r>
            <a:r>
              <a:rPr lang="en-US" b="1" dirty="0">
                <a:solidFill>
                  <a:srgbClr val="002060"/>
                </a:solidFill>
                <a:cs typeface="Arial"/>
              </a:rPr>
              <a:t>$11 B</a:t>
            </a:r>
            <a:r>
              <a:rPr lang="en-US" dirty="0">
                <a:solidFill>
                  <a:srgbClr val="002060"/>
                </a:solidFill>
                <a:cs typeface="Arial"/>
              </a:rPr>
              <a:t>, or </a:t>
            </a:r>
            <a:r>
              <a:rPr lang="en-US" b="1" dirty="0">
                <a:solidFill>
                  <a:srgbClr val="002060"/>
                </a:solidFill>
                <a:cs typeface="Arial"/>
              </a:rPr>
              <a:t>39</a:t>
            </a:r>
            <a:r>
              <a:rPr lang="en-US" dirty="0">
                <a:solidFill>
                  <a:srgbClr val="002060"/>
                </a:solidFill>
                <a:cs typeface="Arial"/>
              </a:rPr>
              <a:t> percent since fiscal 2020, producing more than </a:t>
            </a:r>
            <a:r>
              <a:rPr lang="en-US" b="1" dirty="0">
                <a:solidFill>
                  <a:srgbClr val="002060"/>
                </a:solidFill>
                <a:cs typeface="Arial"/>
              </a:rPr>
              <a:t>$7.2 B </a:t>
            </a:r>
            <a:r>
              <a:rPr lang="en-US" dirty="0">
                <a:solidFill>
                  <a:srgbClr val="002060"/>
                </a:solidFill>
                <a:cs typeface="Arial"/>
              </a:rPr>
              <a:t>in state budget surpluses to spend.</a:t>
            </a:r>
          </a:p>
          <a:p>
            <a:r>
              <a:rPr lang="en-US" sz="1600" dirty="0">
                <a:solidFill>
                  <a:srgbClr val="002060"/>
                </a:solidFill>
                <a:cs typeface="Arial"/>
              </a:rPr>
              <a:t>Operating budget increases totaled approximately </a:t>
            </a:r>
            <a:r>
              <a:rPr lang="en-US" sz="1600" b="1" dirty="0">
                <a:solidFill>
                  <a:srgbClr val="002060"/>
                </a:solidFill>
                <a:cs typeface="Arial"/>
              </a:rPr>
              <a:t>$15 B</a:t>
            </a:r>
            <a:r>
              <a:rPr lang="en-US" sz="1600" dirty="0">
                <a:solidFill>
                  <a:srgbClr val="002060"/>
                </a:solidFill>
                <a:cs typeface="Arial"/>
              </a:rPr>
              <a:t> since fiscal 2020, or </a:t>
            </a:r>
            <a:r>
              <a:rPr lang="en-US" sz="1600" b="1" dirty="0">
                <a:solidFill>
                  <a:srgbClr val="002060"/>
                </a:solidFill>
                <a:cs typeface="Arial"/>
              </a:rPr>
              <a:t>34</a:t>
            </a:r>
            <a:r>
              <a:rPr lang="en-US" sz="1600" dirty="0">
                <a:solidFill>
                  <a:srgbClr val="002060"/>
                </a:solidFill>
                <a:cs typeface="Arial"/>
              </a:rPr>
              <a:t> percent.</a:t>
            </a:r>
          </a:p>
          <a:p>
            <a:pPr lvl="1"/>
            <a:r>
              <a:rPr lang="en-US" sz="1400" i="1" dirty="0">
                <a:solidFill>
                  <a:srgbClr val="002060"/>
                </a:solidFill>
              </a:rPr>
              <a:t>Note that non-tax revenue also grew during this period to support spending.</a:t>
            </a:r>
            <a:endParaRPr lang="en-US" sz="1400" i="1" dirty="0">
              <a:solidFill>
                <a:srgbClr val="002060"/>
              </a:solidFill>
              <a:cs typeface="Arial"/>
            </a:endParaRPr>
          </a:p>
        </p:txBody>
      </p:sp>
      <p:sp>
        <p:nvSpPr>
          <p:cNvPr id="8" name="TextBox 7">
            <a:extLst>
              <a:ext uri="{FF2B5EF4-FFF2-40B4-BE49-F238E27FC236}">
                <a16:creationId xmlns:a16="http://schemas.microsoft.com/office/drawing/2014/main" id="{EBFC01D2-BEC4-AEED-0E4F-402040A689A8}"/>
              </a:ext>
            </a:extLst>
          </p:cNvPr>
          <p:cNvSpPr txBox="1"/>
          <p:nvPr/>
        </p:nvSpPr>
        <p:spPr>
          <a:xfrm>
            <a:off x="10081750" y="3254323"/>
            <a:ext cx="1789972" cy="1355697"/>
          </a:xfrm>
          <a:prstGeom prst="rect">
            <a:avLst/>
          </a:prstGeom>
          <a:ln w="6350">
            <a:noFill/>
            <a:miter lim="800000"/>
          </a:ln>
        </p:spPr>
        <p:txBody>
          <a:bodyPr vert="horz" wrap="square" lIns="0" tIns="0" rIns="0" bIns="0" rtlCol="0">
            <a:noAutofit/>
          </a:bodyPr>
          <a:lstStyle/>
          <a:p>
            <a:pPr>
              <a:spcBef>
                <a:spcPts val="300"/>
              </a:spcBef>
              <a:spcAft>
                <a:spcPts val="300"/>
              </a:spcAft>
            </a:pPr>
            <a:r>
              <a:rPr lang="en-US" sz="1400" b="1" dirty="0">
                <a:solidFill>
                  <a:schemeClr val="bg1"/>
                </a:solidFill>
              </a:rPr>
              <a:t>Agency staff are managing expanded programs and projects associated with all these sources.</a:t>
            </a:r>
          </a:p>
          <a:p>
            <a:pPr algn="l">
              <a:spcBef>
                <a:spcPts val="300"/>
              </a:spcBef>
              <a:spcAft>
                <a:spcPts val="300"/>
              </a:spcAft>
              <a:buNone/>
            </a:pPr>
            <a:endParaRPr lang="en-US" sz="1600" dirty="0"/>
          </a:p>
        </p:txBody>
      </p:sp>
      <p:sp>
        <p:nvSpPr>
          <p:cNvPr id="9" name="Content Placeholder 2">
            <a:extLst>
              <a:ext uri="{FF2B5EF4-FFF2-40B4-BE49-F238E27FC236}">
                <a16:creationId xmlns:a16="http://schemas.microsoft.com/office/drawing/2014/main" id="{B8F4E3B2-69A5-E527-7865-EB54DDCF2EF7}"/>
              </a:ext>
            </a:extLst>
          </p:cNvPr>
          <p:cNvSpPr txBox="1">
            <a:spLocks/>
          </p:cNvSpPr>
          <p:nvPr/>
        </p:nvSpPr>
        <p:spPr>
          <a:xfrm>
            <a:off x="5216322" y="4848430"/>
            <a:ext cx="6613729" cy="1815882"/>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indent="0">
              <a:buFont typeface="Wingdings" panose="05000000000000000000" pitchFamily="2" charset="2"/>
              <a:buNone/>
            </a:pPr>
            <a:r>
              <a:rPr lang="en-US" b="1" i="1" dirty="0">
                <a:solidFill>
                  <a:srgbClr val="002060"/>
                </a:solidFill>
                <a:cs typeface="Arial"/>
              </a:rPr>
              <a:t>…and Decline (FY23-FY24)</a:t>
            </a:r>
          </a:p>
          <a:p>
            <a:r>
              <a:rPr lang="en-US" dirty="0">
                <a:solidFill>
                  <a:srgbClr val="002060"/>
                </a:solidFill>
                <a:cs typeface="Arial"/>
              </a:rPr>
              <a:t>Commonwealth tax revenues fell </a:t>
            </a:r>
            <a:r>
              <a:rPr lang="en-US" b="1" dirty="0">
                <a:solidFill>
                  <a:srgbClr val="002060"/>
                </a:solidFill>
                <a:cs typeface="Arial"/>
              </a:rPr>
              <a:t>$2 B, or 4.7 </a:t>
            </a:r>
            <a:r>
              <a:rPr lang="en-US" dirty="0">
                <a:solidFill>
                  <a:srgbClr val="002060"/>
                </a:solidFill>
                <a:cs typeface="Arial"/>
              </a:rPr>
              <a:t>percent from FY22 to FY23.</a:t>
            </a:r>
          </a:p>
          <a:p>
            <a:r>
              <a:rPr lang="en-US" dirty="0">
                <a:solidFill>
                  <a:srgbClr val="002060"/>
                </a:solidFill>
                <a:cs typeface="Arial"/>
              </a:rPr>
              <a:t>CSFRF revenue has also allowed programs to continue in FY24 when other revenue pressures have required budgetary reductions</a:t>
            </a:r>
          </a:p>
        </p:txBody>
      </p:sp>
    </p:spTree>
    <p:extLst>
      <p:ext uri="{BB962C8B-B14F-4D97-AF65-F5344CB8AC3E}">
        <p14:creationId xmlns:p14="http://schemas.microsoft.com/office/powerpoint/2010/main" val="3509234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9C5564-F98E-1EEC-79DD-C54D4452E5CB}"/>
              </a:ext>
            </a:extLst>
          </p:cNvPr>
          <p:cNvSpPr>
            <a:spLocks noGrp="1"/>
          </p:cNvSpPr>
          <p:nvPr>
            <p:ph type="title"/>
          </p:nvPr>
        </p:nvSpPr>
        <p:spPr/>
        <p:txBody>
          <a:bodyPr/>
          <a:lstStyle/>
          <a:p>
            <a:r>
              <a:rPr lang="en-US" dirty="0"/>
              <a:t>ARPA Three Years Later: </a:t>
            </a:r>
          </a:p>
        </p:txBody>
      </p:sp>
      <p:sp>
        <p:nvSpPr>
          <p:cNvPr id="2" name="Subtitle 1">
            <a:extLst>
              <a:ext uri="{FF2B5EF4-FFF2-40B4-BE49-F238E27FC236}">
                <a16:creationId xmlns:a16="http://schemas.microsoft.com/office/drawing/2014/main" id="{408E52B8-495F-588E-FB4C-5072DBC55906}"/>
              </a:ext>
            </a:extLst>
          </p:cNvPr>
          <p:cNvSpPr>
            <a:spLocks noGrp="1"/>
          </p:cNvSpPr>
          <p:nvPr>
            <p:ph type="subTitle" idx="1"/>
          </p:nvPr>
        </p:nvSpPr>
        <p:spPr/>
        <p:txBody>
          <a:bodyPr/>
          <a:lstStyle/>
          <a:p>
            <a:r>
              <a:rPr lang="en-US"/>
              <a:t>Compliance and Reporting Obligations</a:t>
            </a:r>
          </a:p>
        </p:txBody>
      </p:sp>
    </p:spTree>
    <p:extLst>
      <p:ext uri="{BB962C8B-B14F-4D97-AF65-F5344CB8AC3E}">
        <p14:creationId xmlns:p14="http://schemas.microsoft.com/office/powerpoint/2010/main" val="3947884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A7654-EBA9-2345-6714-A7D703561C60}"/>
              </a:ext>
            </a:extLst>
          </p:cNvPr>
          <p:cNvSpPr>
            <a:spLocks noGrp="1"/>
          </p:cNvSpPr>
          <p:nvPr>
            <p:ph type="title"/>
          </p:nvPr>
        </p:nvSpPr>
        <p:spPr/>
        <p:txBody>
          <a:bodyPr/>
          <a:lstStyle/>
          <a:p>
            <a:r>
              <a:rPr lang="en-US"/>
              <a:t>ARPA Money Comes With Federal Strings Attached</a:t>
            </a:r>
          </a:p>
        </p:txBody>
      </p:sp>
      <p:sp>
        <p:nvSpPr>
          <p:cNvPr id="3" name="Content Placeholder 2">
            <a:extLst>
              <a:ext uri="{FF2B5EF4-FFF2-40B4-BE49-F238E27FC236}">
                <a16:creationId xmlns:a16="http://schemas.microsoft.com/office/drawing/2014/main" id="{C024389A-7464-32C8-989D-60BB0089F639}"/>
              </a:ext>
            </a:extLst>
          </p:cNvPr>
          <p:cNvSpPr>
            <a:spLocks noGrp="1"/>
          </p:cNvSpPr>
          <p:nvPr>
            <p:ph sz="quarter" idx="11"/>
          </p:nvPr>
        </p:nvSpPr>
        <p:spPr>
          <a:xfrm>
            <a:off x="554735" y="1514475"/>
            <a:ext cx="5438775" cy="4235711"/>
          </a:xfrm>
        </p:spPr>
        <p:txBody>
          <a:bodyPr/>
          <a:lstStyle/>
          <a:p>
            <a:pPr marL="0" marR="0" indent="0">
              <a:lnSpc>
                <a:spcPct val="107000"/>
              </a:lnSpc>
              <a:spcBef>
                <a:spcPts val="0"/>
              </a:spcBef>
              <a:spcAft>
                <a:spcPts val="800"/>
              </a:spcAft>
              <a:buNone/>
            </a:pPr>
            <a:r>
              <a:rPr lang="en-US" sz="2000" b="1" kern="0">
                <a:solidFill>
                  <a:srgbClr val="002060"/>
                </a:solidFill>
              </a:rPr>
              <a:t>Compliance Obligations</a:t>
            </a:r>
          </a:p>
          <a:p>
            <a:pPr>
              <a:lnSpc>
                <a:spcPct val="107000"/>
              </a:lnSpc>
              <a:spcBef>
                <a:spcPts val="0"/>
              </a:spcBef>
              <a:spcAft>
                <a:spcPts val="800"/>
              </a:spcAft>
            </a:pPr>
            <a:r>
              <a:rPr lang="en-US" sz="2000" kern="0">
                <a:solidFill>
                  <a:srgbClr val="002060"/>
                </a:solidFill>
              </a:rPr>
              <a:t>Ensure that uses comply with all applicable federal rules and regulations.</a:t>
            </a:r>
          </a:p>
          <a:p>
            <a:pPr>
              <a:lnSpc>
                <a:spcPct val="107000"/>
              </a:lnSpc>
              <a:spcBef>
                <a:spcPts val="0"/>
              </a:spcBef>
              <a:spcAft>
                <a:spcPts val="800"/>
              </a:spcAft>
            </a:pPr>
            <a:r>
              <a:rPr lang="en-US" sz="2000" kern="0">
                <a:solidFill>
                  <a:srgbClr val="002060"/>
                </a:solidFill>
              </a:rPr>
              <a:t>Agencies complete a program design providing a high-level overview of goals and objectives, relevant parties’ roles and responsibilities, the flow of funds, and any compliance concerns. </a:t>
            </a:r>
          </a:p>
          <a:p>
            <a:pPr>
              <a:lnSpc>
                <a:spcPct val="107000"/>
              </a:lnSpc>
              <a:spcBef>
                <a:spcPts val="0"/>
              </a:spcBef>
              <a:spcAft>
                <a:spcPts val="800"/>
              </a:spcAft>
            </a:pPr>
            <a:r>
              <a:rPr lang="en-US" sz="2000" kern="0">
                <a:solidFill>
                  <a:srgbClr val="002060"/>
                </a:solidFill>
              </a:rPr>
              <a:t>Program staff complete a key reporting template to define how the agency plans on collecting the data required by U.S. Treasury prior to receiving the funding. </a:t>
            </a:r>
          </a:p>
        </p:txBody>
      </p:sp>
      <p:sp>
        <p:nvSpPr>
          <p:cNvPr id="4" name="Content Placeholder 3">
            <a:extLst>
              <a:ext uri="{FF2B5EF4-FFF2-40B4-BE49-F238E27FC236}">
                <a16:creationId xmlns:a16="http://schemas.microsoft.com/office/drawing/2014/main" id="{B5E797AE-27BF-8847-4A00-D636D08DA97F}"/>
              </a:ext>
            </a:extLst>
          </p:cNvPr>
          <p:cNvSpPr>
            <a:spLocks noGrp="1"/>
          </p:cNvSpPr>
          <p:nvPr>
            <p:ph sz="quarter" idx="12"/>
          </p:nvPr>
        </p:nvSpPr>
        <p:spPr>
          <a:xfrm>
            <a:off x="6198489" y="1514475"/>
            <a:ext cx="5438775" cy="5109604"/>
          </a:xfrm>
        </p:spPr>
        <p:txBody>
          <a:bodyPr/>
          <a:lstStyle/>
          <a:p>
            <a:pPr marL="0" marR="0" indent="0">
              <a:lnSpc>
                <a:spcPct val="107000"/>
              </a:lnSpc>
              <a:spcBef>
                <a:spcPts val="0"/>
              </a:spcBef>
              <a:spcAft>
                <a:spcPts val="800"/>
              </a:spcAft>
              <a:buNone/>
            </a:pPr>
            <a:r>
              <a:rPr lang="en-US" sz="2000" b="1" kern="0">
                <a:solidFill>
                  <a:srgbClr val="002060"/>
                </a:solidFill>
              </a:rPr>
              <a:t>Desk Reviews</a:t>
            </a:r>
          </a:p>
          <a:p>
            <a:pPr>
              <a:lnSpc>
                <a:spcPct val="107000"/>
              </a:lnSpc>
              <a:spcBef>
                <a:spcPts val="0"/>
              </a:spcBef>
              <a:spcAft>
                <a:spcPts val="800"/>
              </a:spcAft>
            </a:pPr>
            <a:r>
              <a:rPr lang="en-US" sz="2000" kern="0">
                <a:solidFill>
                  <a:srgbClr val="002060"/>
                </a:solidFill>
              </a:rPr>
              <a:t>ANF conducts monthly desk reviews to ensure that agencies are following the complex and extensive federal compliance and reporting requirements.  </a:t>
            </a:r>
          </a:p>
          <a:p>
            <a:pPr lvl="1">
              <a:lnSpc>
                <a:spcPct val="107000"/>
              </a:lnSpc>
              <a:spcBef>
                <a:spcPts val="0"/>
              </a:spcBef>
              <a:spcAft>
                <a:spcPts val="800"/>
              </a:spcAft>
            </a:pPr>
            <a:r>
              <a:rPr lang="en-US" sz="2000" kern="0">
                <a:solidFill>
                  <a:srgbClr val="002060"/>
                </a:solidFill>
              </a:rPr>
              <a:t>The Federal Funds Office Compliance Team began CSFRF Desk Reviews in January 2023. </a:t>
            </a:r>
          </a:p>
          <a:p>
            <a:pPr lvl="1">
              <a:lnSpc>
                <a:spcPct val="107000"/>
              </a:lnSpc>
              <a:spcBef>
                <a:spcPts val="0"/>
              </a:spcBef>
              <a:spcAft>
                <a:spcPts val="800"/>
              </a:spcAft>
            </a:pPr>
            <a:r>
              <a:rPr lang="en-US" sz="2000" kern="0">
                <a:solidFill>
                  <a:srgbClr val="002060"/>
                </a:solidFill>
              </a:rPr>
              <a:t>To date, </a:t>
            </a:r>
            <a:r>
              <a:rPr lang="en-US" sz="2000" b="1" kern="0">
                <a:solidFill>
                  <a:srgbClr val="002060"/>
                </a:solidFill>
              </a:rPr>
              <a:t>205 transactions across 19 State Agencies are in review. </a:t>
            </a:r>
          </a:p>
          <a:p>
            <a:pPr lvl="1">
              <a:lnSpc>
                <a:spcPct val="107000"/>
              </a:lnSpc>
              <a:spcBef>
                <a:spcPts val="0"/>
              </a:spcBef>
              <a:spcAft>
                <a:spcPts val="800"/>
              </a:spcAft>
            </a:pPr>
            <a:r>
              <a:rPr lang="en-US" sz="2000" kern="0">
                <a:solidFill>
                  <a:srgbClr val="002060"/>
                </a:solidFill>
              </a:rPr>
              <a:t>Review of transactions will continue through the end of the federal grant (December 31, 2026) and beyond to ensure compliance. </a:t>
            </a:r>
          </a:p>
          <a:p>
            <a:endParaRPr lang="en-US"/>
          </a:p>
        </p:txBody>
      </p:sp>
      <p:sp>
        <p:nvSpPr>
          <p:cNvPr id="5" name="Text Placeholder 4">
            <a:extLst>
              <a:ext uri="{FF2B5EF4-FFF2-40B4-BE49-F238E27FC236}">
                <a16:creationId xmlns:a16="http://schemas.microsoft.com/office/drawing/2014/main" id="{55D08BB7-AE62-EF9B-7A07-D7B9E6AFEEA0}"/>
              </a:ext>
            </a:extLst>
          </p:cNvPr>
          <p:cNvSpPr>
            <a:spLocks noGrp="1"/>
          </p:cNvSpPr>
          <p:nvPr>
            <p:ph type="body" sz="quarter" idx="13"/>
          </p:nvPr>
        </p:nvSpPr>
        <p:spPr>
          <a:xfrm>
            <a:off x="554037" y="1101337"/>
            <a:ext cx="11082528" cy="276999"/>
          </a:xfrm>
        </p:spPr>
        <p:txBody>
          <a:bodyPr/>
          <a:lstStyle/>
          <a:p>
            <a:r>
              <a:rPr lang="en-US">
                <a:solidFill>
                  <a:schemeClr val="bg1">
                    <a:lumMod val="50000"/>
                  </a:schemeClr>
                </a:solidFill>
              </a:rPr>
              <a:t>Overview and Eligible Uses – Spending Progress Report – </a:t>
            </a:r>
            <a:r>
              <a:rPr lang="en-US">
                <a:solidFill>
                  <a:srgbClr val="002060"/>
                </a:solidFill>
              </a:rPr>
              <a:t>Compliance and Reporting </a:t>
            </a:r>
            <a:r>
              <a:rPr lang="en-US">
                <a:solidFill>
                  <a:schemeClr val="bg1">
                    <a:lumMod val="50000"/>
                  </a:schemeClr>
                </a:solidFill>
              </a:rPr>
              <a:t>– About</a:t>
            </a:r>
            <a:endParaRPr lang="en-US"/>
          </a:p>
        </p:txBody>
      </p:sp>
    </p:spTree>
    <p:extLst>
      <p:ext uri="{BB962C8B-B14F-4D97-AF65-F5344CB8AC3E}">
        <p14:creationId xmlns:p14="http://schemas.microsoft.com/office/powerpoint/2010/main" val="1508260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35E8E4-4AC3-821B-1E37-AB1206B819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5000"/>
            <a:biLevel thresh="25000"/>
            <a:extLst>
              <a:ext uri="{28A0092B-C50C-407E-A947-70E740481C1C}">
                <a14:useLocalDpi xmlns:a14="http://schemas.microsoft.com/office/drawing/2010/main" val="0"/>
              </a:ext>
            </a:extLst>
          </a:blip>
          <a:stretch>
            <a:fillRect/>
          </a:stretch>
        </p:blipFill>
        <p:spPr>
          <a:xfrm>
            <a:off x="4306186" y="943639"/>
            <a:ext cx="7885814" cy="5914361"/>
          </a:xfrm>
          <a:prstGeom prst="rect">
            <a:avLst/>
          </a:prstGeom>
          <a:effectLst>
            <a:softEdge rad="635000"/>
          </a:effectLst>
        </p:spPr>
      </p:pic>
      <p:sp>
        <p:nvSpPr>
          <p:cNvPr id="2" name="Title 1">
            <a:extLst>
              <a:ext uri="{FF2B5EF4-FFF2-40B4-BE49-F238E27FC236}">
                <a16:creationId xmlns:a16="http://schemas.microsoft.com/office/drawing/2014/main" id="{BBD9484B-00D0-C84B-981C-01352730C4BF}"/>
              </a:ext>
            </a:extLst>
          </p:cNvPr>
          <p:cNvSpPr>
            <a:spLocks noGrp="1"/>
          </p:cNvSpPr>
          <p:nvPr>
            <p:ph type="title"/>
          </p:nvPr>
        </p:nvSpPr>
        <p:spPr/>
        <p:txBody>
          <a:bodyPr/>
          <a:lstStyle/>
          <a:p>
            <a:r>
              <a:rPr lang="en-US"/>
              <a:t>The Commonwealth Must Complete Regular Financial Reports</a:t>
            </a:r>
          </a:p>
        </p:txBody>
      </p:sp>
      <p:sp>
        <p:nvSpPr>
          <p:cNvPr id="4" name="Text Placeholder 3">
            <a:extLst>
              <a:ext uri="{FF2B5EF4-FFF2-40B4-BE49-F238E27FC236}">
                <a16:creationId xmlns:a16="http://schemas.microsoft.com/office/drawing/2014/main" id="{68B0CFDF-83AF-1CA6-D518-5C0F17746EFF}"/>
              </a:ext>
            </a:extLst>
          </p:cNvPr>
          <p:cNvSpPr>
            <a:spLocks noGrp="1"/>
          </p:cNvSpPr>
          <p:nvPr>
            <p:ph type="body" sz="quarter" idx="12"/>
          </p:nvPr>
        </p:nvSpPr>
        <p:spPr>
          <a:xfrm>
            <a:off x="554037" y="1101337"/>
            <a:ext cx="11082528" cy="276999"/>
          </a:xfrm>
        </p:spPr>
        <p:txBody>
          <a:bodyPr/>
          <a:lstStyle/>
          <a:p>
            <a:r>
              <a:rPr lang="en-US">
                <a:solidFill>
                  <a:schemeClr val="bg1">
                    <a:lumMod val="50000"/>
                  </a:schemeClr>
                </a:solidFill>
              </a:rPr>
              <a:t>Overview and Eligible Uses – Spending Progress Report – </a:t>
            </a:r>
            <a:r>
              <a:rPr lang="en-US">
                <a:solidFill>
                  <a:srgbClr val="002060"/>
                </a:solidFill>
              </a:rPr>
              <a:t>Compliance and Reporting</a:t>
            </a:r>
            <a:endParaRPr lang="en-US"/>
          </a:p>
        </p:txBody>
      </p:sp>
      <p:sp>
        <p:nvSpPr>
          <p:cNvPr id="3" name="Content Placeholder 2">
            <a:extLst>
              <a:ext uri="{FF2B5EF4-FFF2-40B4-BE49-F238E27FC236}">
                <a16:creationId xmlns:a16="http://schemas.microsoft.com/office/drawing/2014/main" id="{D02BD581-596C-6323-0F55-A13B6B3D3DAA}"/>
              </a:ext>
            </a:extLst>
          </p:cNvPr>
          <p:cNvSpPr>
            <a:spLocks noGrp="1"/>
          </p:cNvSpPr>
          <p:nvPr>
            <p:ph sz="quarter" idx="11"/>
          </p:nvPr>
        </p:nvSpPr>
        <p:spPr>
          <a:xfrm>
            <a:off x="548640" y="1517904"/>
            <a:ext cx="7498080" cy="3658053"/>
          </a:xfrm>
          <a:solidFill>
            <a:schemeClr val="bg1"/>
          </a:solidFill>
          <a:effectLst>
            <a:softEdge rad="127000"/>
          </a:effectLst>
        </p:spPr>
        <p:txBody>
          <a:bodyPr vert="horz" wrap="square" lIns="0" tIns="0" rIns="0" bIns="0" rtlCol="0" anchor="t">
            <a:spAutoFit/>
          </a:bodyPr>
          <a:lstStyle/>
          <a:p>
            <a:pPr marL="0" marR="0" indent="0">
              <a:lnSpc>
                <a:spcPct val="107000"/>
              </a:lnSpc>
              <a:spcBef>
                <a:spcPts val="0"/>
              </a:spcBef>
              <a:spcAft>
                <a:spcPts val="800"/>
              </a:spcAft>
              <a:buNone/>
            </a:pPr>
            <a:r>
              <a:rPr lang="en-US" sz="2200" b="1" kern="0">
                <a:solidFill>
                  <a:srgbClr val="002060"/>
                </a:solidFill>
                <a:cs typeface="Arial"/>
              </a:rPr>
              <a:t>Reporting Obligations</a:t>
            </a:r>
          </a:p>
          <a:p>
            <a:pPr lvl="1"/>
            <a:r>
              <a:rPr lang="en-US" sz="2000" b="1">
                <a:solidFill>
                  <a:srgbClr val="002060"/>
                </a:solidFill>
              </a:rPr>
              <a:t>Quarterly project and expenditure report:</a:t>
            </a:r>
            <a:r>
              <a:rPr lang="en-US" sz="2000" i="1">
                <a:solidFill>
                  <a:srgbClr val="002060"/>
                </a:solidFill>
              </a:rPr>
              <a:t> </a:t>
            </a:r>
            <a:r>
              <a:rPr lang="en-US" sz="2000">
                <a:solidFill>
                  <a:srgbClr val="002060"/>
                </a:solidFill>
              </a:rPr>
              <a:t>Quarterly spending reports until at least April 2027.</a:t>
            </a:r>
            <a:endParaRPr lang="en-US" sz="2000">
              <a:solidFill>
                <a:srgbClr val="002060"/>
              </a:solidFill>
              <a:cs typeface="Arial"/>
            </a:endParaRPr>
          </a:p>
          <a:p>
            <a:pPr lvl="1"/>
            <a:r>
              <a:rPr lang="en-US" sz="2000" b="1">
                <a:solidFill>
                  <a:srgbClr val="002060"/>
                </a:solidFill>
              </a:rPr>
              <a:t>Recovery plan performance report:</a:t>
            </a:r>
            <a:r>
              <a:rPr lang="en-US" sz="2000">
                <a:solidFill>
                  <a:srgbClr val="002060"/>
                </a:solidFill>
              </a:rPr>
              <a:t> Annual report that summarizes efforts to deploy funds in an equitable manner, community engagement efforts, labor practices for infrastructure projects, and use of evidence-based interventions.</a:t>
            </a:r>
            <a:endParaRPr lang="en-US" sz="2000" i="1">
              <a:solidFill>
                <a:srgbClr val="002060"/>
              </a:solidFill>
            </a:endParaRPr>
          </a:p>
          <a:p>
            <a:r>
              <a:rPr lang="en-US" sz="2000">
                <a:solidFill>
                  <a:srgbClr val="002060"/>
                </a:solidFill>
                <a:cs typeface="Arial"/>
              </a:rPr>
              <a:t>Expenditures are reported to U.S. Treasury on the project level, which is determined by the legislation defining the programs, agency program staff, and ANF.</a:t>
            </a:r>
          </a:p>
        </p:txBody>
      </p:sp>
      <p:sp>
        <p:nvSpPr>
          <p:cNvPr id="5" name="Content Placeholder 2">
            <a:extLst>
              <a:ext uri="{FF2B5EF4-FFF2-40B4-BE49-F238E27FC236}">
                <a16:creationId xmlns:a16="http://schemas.microsoft.com/office/drawing/2014/main" id="{F3BFBDA7-9B43-2062-0233-239DC5FAEC2B}"/>
              </a:ext>
            </a:extLst>
          </p:cNvPr>
          <p:cNvSpPr txBox="1">
            <a:spLocks/>
          </p:cNvSpPr>
          <p:nvPr/>
        </p:nvSpPr>
        <p:spPr>
          <a:xfrm>
            <a:off x="8389087" y="1514475"/>
            <a:ext cx="3229189" cy="2369880"/>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indent="0">
              <a:buFont typeface="Wingdings" panose="05000000000000000000" pitchFamily="2" charset="2"/>
              <a:buNone/>
            </a:pPr>
            <a:r>
              <a:rPr lang="en-US" b="1" i="1">
                <a:solidFill>
                  <a:srgbClr val="002060"/>
                </a:solidFill>
                <a:cs typeface="Arial"/>
              </a:rPr>
              <a:t>Reporting Updates</a:t>
            </a:r>
          </a:p>
          <a:p>
            <a:r>
              <a:rPr lang="en-US" b="1">
                <a:solidFill>
                  <a:srgbClr val="002060"/>
                </a:solidFill>
                <a:cs typeface="Arial"/>
              </a:rPr>
              <a:t>9</a:t>
            </a:r>
            <a:r>
              <a:rPr lang="en-US">
                <a:solidFill>
                  <a:srgbClr val="002060"/>
                </a:solidFill>
                <a:cs typeface="Arial"/>
              </a:rPr>
              <a:t> quarterly spending reports submitted on time; next report due 4/30/2024.</a:t>
            </a:r>
          </a:p>
          <a:p>
            <a:r>
              <a:rPr lang="en-US" b="1">
                <a:solidFill>
                  <a:srgbClr val="002060"/>
                </a:solidFill>
                <a:cs typeface="Arial"/>
              </a:rPr>
              <a:t>3</a:t>
            </a:r>
            <a:r>
              <a:rPr lang="en-US">
                <a:solidFill>
                  <a:srgbClr val="002060"/>
                </a:solidFill>
                <a:cs typeface="Arial"/>
              </a:rPr>
              <a:t> annual Recovery Plan Performance Reports submitted on time; next report due 7/31/2024.</a:t>
            </a:r>
          </a:p>
        </p:txBody>
      </p:sp>
    </p:spTree>
    <p:extLst>
      <p:ext uri="{BB962C8B-B14F-4D97-AF65-F5344CB8AC3E}">
        <p14:creationId xmlns:p14="http://schemas.microsoft.com/office/powerpoint/2010/main" val="1801038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35E8E4-4AC3-821B-1E37-AB1206B819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5000"/>
            <a:biLevel thresh="25000"/>
            <a:extLst>
              <a:ext uri="{28A0092B-C50C-407E-A947-70E740481C1C}">
                <a14:useLocalDpi xmlns:a14="http://schemas.microsoft.com/office/drawing/2010/main" val="0"/>
              </a:ext>
            </a:extLst>
          </a:blip>
          <a:stretch>
            <a:fillRect/>
          </a:stretch>
        </p:blipFill>
        <p:spPr>
          <a:xfrm>
            <a:off x="4306186" y="943639"/>
            <a:ext cx="7885814" cy="5914361"/>
          </a:xfrm>
          <a:prstGeom prst="rect">
            <a:avLst/>
          </a:prstGeom>
          <a:effectLst>
            <a:softEdge rad="635000"/>
          </a:effectLst>
        </p:spPr>
      </p:pic>
      <p:sp>
        <p:nvSpPr>
          <p:cNvPr id="2" name="Title 1">
            <a:extLst>
              <a:ext uri="{FF2B5EF4-FFF2-40B4-BE49-F238E27FC236}">
                <a16:creationId xmlns:a16="http://schemas.microsoft.com/office/drawing/2014/main" id="{BBD9484B-00D0-C84B-981C-01352730C4BF}"/>
              </a:ext>
            </a:extLst>
          </p:cNvPr>
          <p:cNvSpPr>
            <a:spLocks noGrp="1"/>
          </p:cNvSpPr>
          <p:nvPr>
            <p:ph type="title"/>
          </p:nvPr>
        </p:nvSpPr>
        <p:spPr/>
        <p:txBody>
          <a:bodyPr/>
          <a:lstStyle/>
          <a:p>
            <a:r>
              <a:rPr lang="en-US"/>
              <a:t>Pandemic-Era Programs Are Already Being Reviewed</a:t>
            </a:r>
          </a:p>
        </p:txBody>
      </p:sp>
      <p:sp>
        <p:nvSpPr>
          <p:cNvPr id="4" name="Text Placeholder 3">
            <a:extLst>
              <a:ext uri="{FF2B5EF4-FFF2-40B4-BE49-F238E27FC236}">
                <a16:creationId xmlns:a16="http://schemas.microsoft.com/office/drawing/2014/main" id="{68B0CFDF-83AF-1CA6-D518-5C0F17746EFF}"/>
              </a:ext>
            </a:extLst>
          </p:cNvPr>
          <p:cNvSpPr>
            <a:spLocks noGrp="1"/>
          </p:cNvSpPr>
          <p:nvPr>
            <p:ph type="body" sz="quarter" idx="12"/>
          </p:nvPr>
        </p:nvSpPr>
        <p:spPr>
          <a:xfrm>
            <a:off x="554037" y="1101337"/>
            <a:ext cx="11082528" cy="276999"/>
          </a:xfrm>
        </p:spPr>
        <p:txBody>
          <a:bodyPr/>
          <a:lstStyle/>
          <a:p>
            <a:r>
              <a:rPr lang="en-US">
                <a:solidFill>
                  <a:schemeClr val="bg1">
                    <a:lumMod val="50000"/>
                  </a:schemeClr>
                </a:solidFill>
              </a:rPr>
              <a:t>Overview and Eligible Uses – Spending Progress Report – </a:t>
            </a:r>
            <a:r>
              <a:rPr lang="en-US">
                <a:solidFill>
                  <a:srgbClr val="002060"/>
                </a:solidFill>
              </a:rPr>
              <a:t>Compliance and Reporting</a:t>
            </a:r>
            <a:endParaRPr lang="en-US"/>
          </a:p>
        </p:txBody>
      </p:sp>
      <p:grpSp>
        <p:nvGrpSpPr>
          <p:cNvPr id="19" name="Group 18" descr="This image contains pictures of the PRAC logo, CLA single audit, State Auditor, and Inspector General.">
            <a:extLst>
              <a:ext uri="{FF2B5EF4-FFF2-40B4-BE49-F238E27FC236}">
                <a16:creationId xmlns:a16="http://schemas.microsoft.com/office/drawing/2014/main" id="{F4D4C09F-BB19-DF26-9452-D672C32AA4B8}"/>
              </a:ext>
            </a:extLst>
          </p:cNvPr>
          <p:cNvGrpSpPr/>
          <p:nvPr/>
        </p:nvGrpSpPr>
        <p:grpSpPr>
          <a:xfrm>
            <a:off x="407429" y="1811562"/>
            <a:ext cx="11709612" cy="3945101"/>
            <a:chOff x="274320" y="1335218"/>
            <a:chExt cx="11709612" cy="3945101"/>
          </a:xfrm>
        </p:grpSpPr>
        <p:sp>
          <p:nvSpPr>
            <p:cNvPr id="9" name="Content Placeholder 1">
              <a:extLst>
                <a:ext uri="{FF2B5EF4-FFF2-40B4-BE49-F238E27FC236}">
                  <a16:creationId xmlns:a16="http://schemas.microsoft.com/office/drawing/2014/main" id="{CD73D0A5-6CDE-606B-BA27-665BC5CF949F}"/>
                </a:ext>
              </a:extLst>
            </p:cNvPr>
            <p:cNvSpPr txBox="1">
              <a:spLocks/>
            </p:cNvSpPr>
            <p:nvPr/>
          </p:nvSpPr>
          <p:spPr>
            <a:xfrm>
              <a:off x="1988955" y="1429951"/>
              <a:ext cx="4107045" cy="1530402"/>
            </a:xfrm>
            <a:prstGeom prst="rect">
              <a:avLst/>
            </a:prstGeom>
          </p:spPr>
          <p:txBody>
            <a:bodyPr/>
            <a:lst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indent="0">
                <a:buFont typeface="Wingdings" panose="05000000000000000000" pitchFamily="2" charset="2"/>
                <a:buNone/>
              </a:pPr>
              <a:r>
                <a:rPr lang="en-US" sz="2000" b="1" kern="0">
                  <a:solidFill>
                    <a:srgbClr val="002060"/>
                  </a:solidFill>
                </a:rPr>
                <a:t>Federal Pandemic Response and Accountability Committee</a:t>
              </a:r>
            </a:p>
            <a:p>
              <a:r>
                <a:rPr lang="en-US" i="1">
                  <a:solidFill>
                    <a:srgbClr val="002060"/>
                  </a:solidFill>
                </a:rPr>
                <a:t>Case Study of COVID-related spending in the City of Springfield</a:t>
              </a:r>
              <a:endParaRPr lang="en-US" i="1" kern="0">
                <a:solidFill>
                  <a:srgbClr val="002060"/>
                </a:solidFill>
              </a:endParaRPr>
            </a:p>
            <a:p>
              <a:pPr marL="0" indent="0">
                <a:buFont typeface="Wingdings" panose="05000000000000000000" pitchFamily="2" charset="2"/>
                <a:buNone/>
              </a:pPr>
              <a:endParaRPr lang="en-US" sz="2200" kern="0"/>
            </a:p>
            <a:p>
              <a:pPr marL="0" indent="0">
                <a:buFont typeface="Wingdings" panose="05000000000000000000" pitchFamily="2" charset="2"/>
                <a:buNone/>
              </a:pPr>
              <a:endParaRPr lang="en-US" sz="1600" kern="0"/>
            </a:p>
            <a:p>
              <a:endParaRPr lang="en-US" sz="1600"/>
            </a:p>
            <a:p>
              <a:pPr lvl="1"/>
              <a:endParaRPr lang="en-US" sz="1200"/>
            </a:p>
            <a:p>
              <a:pPr marL="0" indent="0">
                <a:buFont typeface="Wingdings" panose="05000000000000000000" pitchFamily="2" charset="2"/>
                <a:buNone/>
              </a:pPr>
              <a:endParaRPr lang="en-US" sz="1600"/>
            </a:p>
          </p:txBody>
        </p:sp>
        <p:sp>
          <p:nvSpPr>
            <p:cNvPr id="10" name="Oval 9">
              <a:extLst>
                <a:ext uri="{FF2B5EF4-FFF2-40B4-BE49-F238E27FC236}">
                  <a16:creationId xmlns:a16="http://schemas.microsoft.com/office/drawing/2014/main" id="{8BA82CDA-0343-5CAA-D144-35BE1939C185}"/>
                </a:ext>
              </a:extLst>
            </p:cNvPr>
            <p:cNvSpPr/>
            <p:nvPr/>
          </p:nvSpPr>
          <p:spPr>
            <a:xfrm>
              <a:off x="274320" y="1335218"/>
              <a:ext cx="1371600" cy="137160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06C17B-17CA-E124-A8C7-AE4A233952BE}"/>
                </a:ext>
              </a:extLst>
            </p:cNvPr>
            <p:cNvSpPr/>
            <p:nvPr/>
          </p:nvSpPr>
          <p:spPr>
            <a:xfrm>
              <a:off x="6215088" y="1453240"/>
              <a:ext cx="1371600" cy="137160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4EC2F03-C0D2-669A-7499-4309D9CBCDBD}"/>
                </a:ext>
              </a:extLst>
            </p:cNvPr>
            <p:cNvGrpSpPr/>
            <p:nvPr/>
          </p:nvGrpSpPr>
          <p:grpSpPr>
            <a:xfrm>
              <a:off x="274320" y="3728276"/>
              <a:ext cx="5887932" cy="1552043"/>
              <a:chOff x="208068" y="3728276"/>
              <a:chExt cx="5887932" cy="1552043"/>
            </a:xfrm>
          </p:grpSpPr>
          <p:sp>
            <p:nvSpPr>
              <p:cNvPr id="13" name="Oval 12">
                <a:extLst>
                  <a:ext uri="{FF2B5EF4-FFF2-40B4-BE49-F238E27FC236}">
                    <a16:creationId xmlns:a16="http://schemas.microsoft.com/office/drawing/2014/main" id="{B5E1263C-9248-140A-F8DB-0B75A309F15D}"/>
                  </a:ext>
                </a:extLst>
              </p:cNvPr>
              <p:cNvSpPr/>
              <p:nvPr/>
            </p:nvSpPr>
            <p:spPr>
              <a:xfrm>
                <a:off x="208068" y="3728276"/>
                <a:ext cx="1371600" cy="137160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
                <a:extLst>
                  <a:ext uri="{FF2B5EF4-FFF2-40B4-BE49-F238E27FC236}">
                    <a16:creationId xmlns:a16="http://schemas.microsoft.com/office/drawing/2014/main" id="{E2B0C76A-E14E-4CC6-3842-7081F3007618}"/>
                  </a:ext>
                </a:extLst>
              </p:cNvPr>
              <p:cNvSpPr txBox="1"/>
              <p:nvPr/>
            </p:nvSpPr>
            <p:spPr>
              <a:xfrm>
                <a:off x="1988955" y="3749917"/>
                <a:ext cx="4107045" cy="1530402"/>
              </a:xfrm>
              <a:prstGeom prst="rect">
                <a:avLst/>
              </a:prstGeom>
            </p:spPr>
            <p:txBody>
              <a:bodyPr/>
              <a:lstStyle>
                <a:lvl1pPr marL="174625" indent="-174625" algn="l" rtl="0" eaLnBrk="1" fontAlgn="base" hangingPunct="1">
                  <a:spcBef>
                    <a:spcPts val="1000"/>
                  </a:spcBef>
                  <a:spcAft>
                    <a:spcPct val="0"/>
                  </a:spcAft>
                  <a:buClr>
                    <a:schemeClr val="tx1"/>
                  </a:buClr>
                  <a:buFont typeface="Arial" panose="020B0604020202020204" pitchFamily="34" charset="0"/>
                  <a:buChar char="•"/>
                  <a:defRPr sz="2400" b="0">
                    <a:solidFill>
                      <a:schemeClr val="tx2"/>
                    </a:solidFill>
                    <a:latin typeface="Arial" pitchFamily="34" charset="0"/>
                    <a:ea typeface="+mn-ea"/>
                    <a:cs typeface="Arial" pitchFamily="34" charset="0"/>
                  </a:defRPr>
                </a:lvl1pPr>
                <a:lvl2pPr marL="577850" indent="-177800" algn="l" rtl="0" eaLnBrk="1" fontAlgn="base" hangingPunct="1">
                  <a:spcBef>
                    <a:spcPts val="600"/>
                  </a:spcBef>
                  <a:spcAft>
                    <a:spcPct val="0"/>
                  </a:spcAft>
                  <a:buClr>
                    <a:schemeClr val="tx1"/>
                  </a:buClr>
                  <a:buFont typeface="Arial" pitchFamily="34" charset="0"/>
                  <a:buChar char="›"/>
                  <a:defRPr sz="2400">
                    <a:solidFill>
                      <a:schemeClr val="tx2"/>
                    </a:solidFill>
                    <a:latin typeface="Arial" pitchFamily="34" charset="0"/>
                    <a:cs typeface="Arial" pitchFamily="34" charset="0"/>
                  </a:defRPr>
                </a:lvl2pPr>
                <a:lvl3pPr marL="860425" indent="-171450" algn="l" rtl="0" eaLnBrk="1" fontAlgn="base" hangingPunct="1">
                  <a:spcBef>
                    <a:spcPts val="600"/>
                  </a:spcBef>
                  <a:spcAft>
                    <a:spcPct val="0"/>
                  </a:spcAft>
                  <a:buClr>
                    <a:schemeClr val="tx1"/>
                  </a:buClr>
                  <a:buFont typeface="Arial" pitchFamily="34" charset="0"/>
                  <a:buChar char="»"/>
                  <a:defRPr sz="2400">
                    <a:solidFill>
                      <a:schemeClr val="tx2"/>
                    </a:solidFill>
                    <a:latin typeface="Arial" pitchFamily="34" charset="0"/>
                    <a:cs typeface="Arial" pitchFamily="34" charset="0"/>
                  </a:defRPr>
                </a:lvl3pPr>
                <a:lvl4pPr marL="1143000" indent="-171450" algn="l" rtl="0" eaLnBrk="1" fontAlgn="base" hangingPunct="1">
                  <a:spcBef>
                    <a:spcPts val="600"/>
                  </a:spcBef>
                  <a:spcAft>
                    <a:spcPct val="0"/>
                  </a:spcAft>
                  <a:buClr>
                    <a:schemeClr val="tx1"/>
                  </a:buClr>
                  <a:buFont typeface="Wingdings" panose="05000000000000000000" pitchFamily="2" charset="2"/>
                  <a:buChar char="Ø"/>
                  <a:defRPr sz="2400">
                    <a:solidFill>
                      <a:schemeClr val="tx2"/>
                    </a:solidFill>
                    <a:latin typeface="Arial" pitchFamily="34" charset="0"/>
                    <a:cs typeface="Arial" pitchFamily="34" charset="0"/>
                  </a:defRPr>
                </a:lvl4pPr>
                <a:lvl5pPr marL="742950" indent="0" algn="l" rtl="0" eaLnBrk="1" fontAlgn="base" hangingPunct="1">
                  <a:spcBef>
                    <a:spcPts val="600"/>
                  </a:spcBef>
                  <a:spcAft>
                    <a:spcPct val="0"/>
                  </a:spcAft>
                  <a:buClr>
                    <a:schemeClr val="tx1"/>
                  </a:buClr>
                  <a:buFont typeface="Arial" pitchFamily="34" charset="0"/>
                  <a:buNone/>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marL="0" indent="0">
                  <a:buFont typeface="Arial" panose="020B0604020202020204" pitchFamily="34" charset="0"/>
                  <a:buNone/>
                </a:pPr>
                <a:r>
                  <a:rPr lang="en-US" sz="2000" b="1" kern="0" dirty="0">
                    <a:solidFill>
                      <a:srgbClr val="002060"/>
                    </a:solidFill>
                  </a:rPr>
                  <a:t>Office of the State Auditor</a:t>
                </a:r>
              </a:p>
              <a:p>
                <a:r>
                  <a:rPr lang="en-US" sz="1800" i="1" kern="0" dirty="0">
                    <a:solidFill>
                      <a:srgbClr val="002060"/>
                    </a:solidFill>
                  </a:rPr>
                  <a:t>Audit of ANF Coronavirus Relief Fund Municipal Program Desk Reviews Process</a:t>
                </a:r>
              </a:p>
              <a:p>
                <a:pPr marL="0" indent="0">
                  <a:buFont typeface="Arial" panose="020B0604020202020204" pitchFamily="34" charset="0"/>
                  <a:buNone/>
                </a:pPr>
                <a:endParaRPr lang="en-US" sz="2200" kern="0" dirty="0">
                  <a:solidFill>
                    <a:schemeClr val="tx1"/>
                  </a:solidFill>
                </a:endParaRPr>
              </a:p>
              <a:p>
                <a:pPr marL="0" indent="0">
                  <a:buFont typeface="Arial" panose="020B0604020202020204" pitchFamily="34" charset="0"/>
                  <a:buNone/>
                </a:pPr>
                <a:endParaRPr lang="en-US" sz="1600" kern="0" dirty="0"/>
              </a:p>
              <a:p>
                <a:endParaRPr lang="en-US" sz="1600" kern="0" dirty="0"/>
              </a:p>
              <a:p>
                <a:pPr lvl="1"/>
                <a:endParaRPr lang="en-US" sz="1200" kern="0" dirty="0"/>
              </a:p>
              <a:p>
                <a:pPr marL="0" indent="0">
                  <a:buFont typeface="Arial" panose="020B0604020202020204" pitchFamily="34" charset="0"/>
                  <a:buNone/>
                </a:pPr>
                <a:endParaRPr lang="en-US" sz="1600" kern="0" dirty="0"/>
              </a:p>
            </p:txBody>
          </p:sp>
        </p:grpSp>
        <p:sp>
          <p:nvSpPr>
            <p:cNvPr id="15" name="Content Placeholder 1">
              <a:extLst>
                <a:ext uri="{FF2B5EF4-FFF2-40B4-BE49-F238E27FC236}">
                  <a16:creationId xmlns:a16="http://schemas.microsoft.com/office/drawing/2014/main" id="{8E24A8CF-2C89-3490-A3C0-10B9BBC46ABE}"/>
                </a:ext>
              </a:extLst>
            </p:cNvPr>
            <p:cNvSpPr txBox="1">
              <a:spLocks/>
            </p:cNvSpPr>
            <p:nvPr/>
          </p:nvSpPr>
          <p:spPr>
            <a:xfrm>
              <a:off x="7876887" y="1429951"/>
              <a:ext cx="4107045" cy="1530402"/>
            </a:xfrm>
            <a:prstGeom prst="rect">
              <a:avLst/>
            </a:prstGeom>
          </p:spPr>
          <p:txBody>
            <a:bodyPr/>
            <a:lstStyle>
              <a:lvl1pPr marL="174625" indent="-174625" algn="l" rtl="0" eaLnBrk="1" fontAlgn="base" hangingPunct="1">
                <a:spcBef>
                  <a:spcPts val="1000"/>
                </a:spcBef>
                <a:spcAft>
                  <a:spcPct val="0"/>
                </a:spcAft>
                <a:buClr>
                  <a:schemeClr val="tx1"/>
                </a:buClr>
                <a:buFont typeface="Arial" panose="020B0604020202020204" pitchFamily="34" charset="0"/>
                <a:buChar char="•"/>
                <a:defRPr sz="2400" b="0">
                  <a:solidFill>
                    <a:schemeClr val="tx2"/>
                  </a:solidFill>
                  <a:latin typeface="Arial" pitchFamily="34" charset="0"/>
                  <a:ea typeface="+mn-ea"/>
                  <a:cs typeface="Arial" pitchFamily="34" charset="0"/>
                </a:defRPr>
              </a:lvl1pPr>
              <a:lvl2pPr marL="577850" indent="-177800" algn="l" rtl="0" eaLnBrk="1" fontAlgn="base" hangingPunct="1">
                <a:spcBef>
                  <a:spcPts val="600"/>
                </a:spcBef>
                <a:spcAft>
                  <a:spcPct val="0"/>
                </a:spcAft>
                <a:buClr>
                  <a:schemeClr val="tx1"/>
                </a:buClr>
                <a:buFont typeface="Arial" pitchFamily="34" charset="0"/>
                <a:buChar char="›"/>
                <a:defRPr sz="2400">
                  <a:solidFill>
                    <a:schemeClr val="tx2"/>
                  </a:solidFill>
                  <a:latin typeface="Arial" pitchFamily="34" charset="0"/>
                  <a:cs typeface="Arial" pitchFamily="34" charset="0"/>
                </a:defRPr>
              </a:lvl2pPr>
              <a:lvl3pPr marL="860425" indent="-171450" algn="l" rtl="0" eaLnBrk="1" fontAlgn="base" hangingPunct="1">
                <a:spcBef>
                  <a:spcPts val="600"/>
                </a:spcBef>
                <a:spcAft>
                  <a:spcPct val="0"/>
                </a:spcAft>
                <a:buClr>
                  <a:schemeClr val="tx1"/>
                </a:buClr>
                <a:buFont typeface="Arial" pitchFamily="34" charset="0"/>
                <a:buChar char="»"/>
                <a:defRPr sz="2400">
                  <a:solidFill>
                    <a:schemeClr val="tx2"/>
                  </a:solidFill>
                  <a:latin typeface="Arial" pitchFamily="34" charset="0"/>
                  <a:cs typeface="Arial" pitchFamily="34" charset="0"/>
                </a:defRPr>
              </a:lvl3pPr>
              <a:lvl4pPr marL="1143000" indent="-171450" algn="l" rtl="0" eaLnBrk="1" fontAlgn="base" hangingPunct="1">
                <a:spcBef>
                  <a:spcPts val="600"/>
                </a:spcBef>
                <a:spcAft>
                  <a:spcPct val="0"/>
                </a:spcAft>
                <a:buClr>
                  <a:schemeClr val="tx1"/>
                </a:buClr>
                <a:buFont typeface="Wingdings" panose="05000000000000000000" pitchFamily="2" charset="2"/>
                <a:buChar char="Ø"/>
                <a:defRPr sz="2400">
                  <a:solidFill>
                    <a:schemeClr val="tx2"/>
                  </a:solidFill>
                  <a:latin typeface="Arial" pitchFamily="34" charset="0"/>
                  <a:cs typeface="Arial" pitchFamily="34" charset="0"/>
                </a:defRPr>
              </a:lvl4pPr>
              <a:lvl5pPr marL="742950" indent="0" algn="l" rtl="0" eaLnBrk="1" fontAlgn="base" hangingPunct="1">
                <a:spcBef>
                  <a:spcPts val="600"/>
                </a:spcBef>
                <a:spcAft>
                  <a:spcPct val="0"/>
                </a:spcAft>
                <a:buClr>
                  <a:schemeClr val="tx1"/>
                </a:buClr>
                <a:buFont typeface="Arial" pitchFamily="34" charset="0"/>
                <a:buNone/>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marL="0" indent="0">
                <a:buFont typeface="Arial" panose="020B0604020202020204" pitchFamily="34" charset="0"/>
                <a:buNone/>
              </a:pPr>
              <a:r>
                <a:rPr lang="en-US" sz="2000" b="1" kern="0" dirty="0">
                  <a:solidFill>
                    <a:srgbClr val="002060"/>
                  </a:solidFill>
                </a:rPr>
                <a:t>FY22 Single Audit</a:t>
              </a:r>
            </a:p>
            <a:p>
              <a:r>
                <a:rPr lang="en-US" sz="1800" i="1" kern="0" dirty="0">
                  <a:solidFill>
                    <a:srgbClr val="002060"/>
                  </a:solidFill>
                </a:rPr>
                <a:t>Required FY2023 Single Audit is in progress; no issues identified in the FY20, FY21, and FY22 Audits</a:t>
              </a:r>
              <a:endParaRPr lang="en-US" sz="1600" kern="0" dirty="0"/>
            </a:p>
            <a:p>
              <a:endParaRPr lang="en-US" sz="1600" kern="0" dirty="0"/>
            </a:p>
            <a:p>
              <a:pPr lvl="1"/>
              <a:endParaRPr lang="en-US" sz="1200" kern="0" dirty="0"/>
            </a:p>
            <a:p>
              <a:pPr marL="0" indent="0">
                <a:buFont typeface="Arial" panose="020B0604020202020204" pitchFamily="34" charset="0"/>
                <a:buNone/>
              </a:pPr>
              <a:endParaRPr lang="en-US" sz="1600" kern="0" dirty="0"/>
            </a:p>
          </p:txBody>
        </p:sp>
        <p:grpSp>
          <p:nvGrpSpPr>
            <p:cNvPr id="16" name="Group 15">
              <a:extLst>
                <a:ext uri="{FF2B5EF4-FFF2-40B4-BE49-F238E27FC236}">
                  <a16:creationId xmlns:a16="http://schemas.microsoft.com/office/drawing/2014/main" id="{8616C9A1-3F0B-9D10-81DB-07DD14874C06}"/>
                </a:ext>
              </a:extLst>
            </p:cNvPr>
            <p:cNvGrpSpPr/>
            <p:nvPr/>
          </p:nvGrpSpPr>
          <p:grpSpPr>
            <a:xfrm>
              <a:off x="6125633" y="3749917"/>
              <a:ext cx="5705880" cy="1530402"/>
              <a:chOff x="219009" y="1431599"/>
              <a:chExt cx="5705880" cy="1530402"/>
            </a:xfrm>
          </p:grpSpPr>
          <p:sp>
            <p:nvSpPr>
              <p:cNvPr id="17" name="Oval 16">
                <a:extLst>
                  <a:ext uri="{FF2B5EF4-FFF2-40B4-BE49-F238E27FC236}">
                    <a16:creationId xmlns:a16="http://schemas.microsoft.com/office/drawing/2014/main" id="{96B92A79-6B39-09C4-F7E0-CBCEA2ECDC11}"/>
                  </a:ext>
                </a:extLst>
              </p:cNvPr>
              <p:cNvSpPr/>
              <p:nvPr/>
            </p:nvSpPr>
            <p:spPr>
              <a:xfrm>
                <a:off x="219009" y="1453240"/>
                <a:ext cx="1371600" cy="1371600"/>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1">
                <a:extLst>
                  <a:ext uri="{FF2B5EF4-FFF2-40B4-BE49-F238E27FC236}">
                    <a16:creationId xmlns:a16="http://schemas.microsoft.com/office/drawing/2014/main" id="{54B6EF88-A2A8-18DF-6E27-3DC013B00AF5}"/>
                  </a:ext>
                </a:extLst>
              </p:cNvPr>
              <p:cNvSpPr txBox="1">
                <a:spLocks/>
              </p:cNvSpPr>
              <p:nvPr/>
            </p:nvSpPr>
            <p:spPr>
              <a:xfrm>
                <a:off x="1817844" y="1431599"/>
                <a:ext cx="4107045" cy="1530402"/>
              </a:xfrm>
              <a:prstGeom prst="rect">
                <a:avLst/>
              </a:prstGeom>
            </p:spPr>
            <p:txBody>
              <a:bodyPr/>
              <a:lstStyle>
                <a:lvl1pPr marL="174625" indent="-174625" algn="l" rtl="0" eaLnBrk="1" fontAlgn="base" hangingPunct="1">
                  <a:spcBef>
                    <a:spcPts val="1000"/>
                  </a:spcBef>
                  <a:spcAft>
                    <a:spcPct val="0"/>
                  </a:spcAft>
                  <a:buClr>
                    <a:schemeClr val="tx1"/>
                  </a:buClr>
                  <a:buFont typeface="Arial" panose="020B0604020202020204" pitchFamily="34" charset="0"/>
                  <a:buChar char="•"/>
                  <a:defRPr sz="2400" b="0">
                    <a:solidFill>
                      <a:schemeClr val="tx2"/>
                    </a:solidFill>
                    <a:latin typeface="Arial" pitchFamily="34" charset="0"/>
                    <a:ea typeface="+mn-ea"/>
                    <a:cs typeface="Arial" pitchFamily="34" charset="0"/>
                  </a:defRPr>
                </a:lvl1pPr>
                <a:lvl2pPr marL="577850" indent="-177800" algn="l" rtl="0" eaLnBrk="1" fontAlgn="base" hangingPunct="1">
                  <a:spcBef>
                    <a:spcPts val="600"/>
                  </a:spcBef>
                  <a:spcAft>
                    <a:spcPct val="0"/>
                  </a:spcAft>
                  <a:buClr>
                    <a:schemeClr val="tx1"/>
                  </a:buClr>
                  <a:buFont typeface="Arial" pitchFamily="34" charset="0"/>
                  <a:buChar char="›"/>
                  <a:defRPr sz="2400">
                    <a:solidFill>
                      <a:schemeClr val="tx2"/>
                    </a:solidFill>
                    <a:latin typeface="Arial" pitchFamily="34" charset="0"/>
                    <a:cs typeface="Arial" pitchFamily="34" charset="0"/>
                  </a:defRPr>
                </a:lvl2pPr>
                <a:lvl3pPr marL="860425" indent="-171450" algn="l" rtl="0" eaLnBrk="1" fontAlgn="base" hangingPunct="1">
                  <a:spcBef>
                    <a:spcPts val="600"/>
                  </a:spcBef>
                  <a:spcAft>
                    <a:spcPct val="0"/>
                  </a:spcAft>
                  <a:buClr>
                    <a:schemeClr val="tx1"/>
                  </a:buClr>
                  <a:buFont typeface="Arial" pitchFamily="34" charset="0"/>
                  <a:buChar char="»"/>
                  <a:defRPr sz="2400">
                    <a:solidFill>
                      <a:schemeClr val="tx2"/>
                    </a:solidFill>
                    <a:latin typeface="Arial" pitchFamily="34" charset="0"/>
                    <a:cs typeface="Arial" pitchFamily="34" charset="0"/>
                  </a:defRPr>
                </a:lvl3pPr>
                <a:lvl4pPr marL="1143000" indent="-171450" algn="l" rtl="0" eaLnBrk="1" fontAlgn="base" hangingPunct="1">
                  <a:spcBef>
                    <a:spcPts val="600"/>
                  </a:spcBef>
                  <a:spcAft>
                    <a:spcPct val="0"/>
                  </a:spcAft>
                  <a:buClr>
                    <a:schemeClr val="tx1"/>
                  </a:buClr>
                  <a:buFont typeface="Wingdings" panose="05000000000000000000" pitchFamily="2" charset="2"/>
                  <a:buChar char="Ø"/>
                  <a:defRPr sz="2400">
                    <a:solidFill>
                      <a:schemeClr val="tx2"/>
                    </a:solidFill>
                    <a:latin typeface="Arial" pitchFamily="34" charset="0"/>
                    <a:cs typeface="Arial" pitchFamily="34" charset="0"/>
                  </a:defRPr>
                </a:lvl4pPr>
                <a:lvl5pPr marL="742950" indent="0" algn="l" rtl="0" eaLnBrk="1" fontAlgn="base" hangingPunct="1">
                  <a:spcBef>
                    <a:spcPts val="600"/>
                  </a:spcBef>
                  <a:spcAft>
                    <a:spcPct val="0"/>
                  </a:spcAft>
                  <a:buClr>
                    <a:schemeClr val="tx1"/>
                  </a:buClr>
                  <a:buFont typeface="Arial" pitchFamily="34" charset="0"/>
                  <a:buNone/>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marL="0" indent="0">
                  <a:buFont typeface="Arial" panose="020B0604020202020204" pitchFamily="34" charset="0"/>
                  <a:buNone/>
                </a:pPr>
                <a:r>
                  <a:rPr lang="en-US" sz="2000" b="1" kern="0" dirty="0">
                    <a:solidFill>
                      <a:srgbClr val="002060"/>
                    </a:solidFill>
                  </a:rPr>
                  <a:t>Office of the Inspector General</a:t>
                </a:r>
              </a:p>
              <a:p>
                <a:r>
                  <a:rPr lang="en-US" sz="1800" i="1" kern="0" dirty="0">
                    <a:solidFill>
                      <a:srgbClr val="002060"/>
                    </a:solidFill>
                  </a:rPr>
                  <a:t>Pandemic Oversight unit collecting data from agencies</a:t>
                </a:r>
                <a:endParaRPr lang="en-US" sz="2200" kern="0" dirty="0">
                  <a:solidFill>
                    <a:schemeClr val="tx1"/>
                  </a:solidFill>
                </a:endParaRPr>
              </a:p>
              <a:p>
                <a:pPr marL="0" indent="0">
                  <a:buFont typeface="Arial" panose="020B0604020202020204" pitchFamily="34" charset="0"/>
                  <a:buNone/>
                </a:pPr>
                <a:endParaRPr lang="en-US" sz="1600" kern="0" dirty="0"/>
              </a:p>
              <a:p>
                <a:endParaRPr lang="en-US" sz="1600" kern="0" dirty="0"/>
              </a:p>
              <a:p>
                <a:pPr lvl="1"/>
                <a:endParaRPr lang="en-US" sz="1200" kern="0" dirty="0"/>
              </a:p>
              <a:p>
                <a:pPr marL="0" indent="0">
                  <a:buFont typeface="Arial" panose="020B0604020202020204" pitchFamily="34" charset="0"/>
                  <a:buNone/>
                </a:pPr>
                <a:endParaRPr lang="en-US" sz="1600" kern="0" dirty="0"/>
              </a:p>
            </p:txBody>
          </p:sp>
        </p:grpSp>
      </p:grpSp>
    </p:spTree>
    <p:extLst>
      <p:ext uri="{BB962C8B-B14F-4D97-AF65-F5344CB8AC3E}">
        <p14:creationId xmlns:p14="http://schemas.microsoft.com/office/powerpoint/2010/main" val="480718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52F249-66FC-2B4B-20DD-3863A37049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alphaModFix amt="20000"/>
            <a:grayscl/>
            <a:extLst>
              <a:ext uri="{28A0092B-C50C-407E-A947-70E740481C1C}">
                <a14:useLocalDpi xmlns:a14="http://schemas.microsoft.com/office/drawing/2010/main" val="0"/>
              </a:ext>
            </a:extLst>
          </a:blip>
          <a:stretch>
            <a:fillRect/>
          </a:stretch>
        </p:blipFill>
        <p:spPr>
          <a:xfrm>
            <a:off x="6677247" y="2777862"/>
            <a:ext cx="5238305" cy="3928729"/>
          </a:xfrm>
          <a:prstGeom prst="rect">
            <a:avLst/>
          </a:prstGeom>
          <a:effectLst>
            <a:softEdge rad="635000"/>
          </a:effectLst>
        </p:spPr>
      </p:pic>
      <p:sp>
        <p:nvSpPr>
          <p:cNvPr id="2" name="Title 1">
            <a:extLst>
              <a:ext uri="{FF2B5EF4-FFF2-40B4-BE49-F238E27FC236}">
                <a16:creationId xmlns:a16="http://schemas.microsoft.com/office/drawing/2014/main" id="{BBD9484B-00D0-C84B-981C-01352730C4BF}"/>
              </a:ext>
            </a:extLst>
          </p:cNvPr>
          <p:cNvSpPr>
            <a:spLocks noGrp="1"/>
          </p:cNvSpPr>
          <p:nvPr>
            <p:ph type="title"/>
          </p:nvPr>
        </p:nvSpPr>
        <p:spPr/>
        <p:txBody>
          <a:bodyPr/>
          <a:lstStyle/>
          <a:p>
            <a:r>
              <a:rPr lang="en-US"/>
              <a:t>The Equity and Accountability Review Panel Will Set Equity Goals</a:t>
            </a:r>
          </a:p>
        </p:txBody>
      </p:sp>
      <p:sp>
        <p:nvSpPr>
          <p:cNvPr id="3" name="Content Placeholder 2">
            <a:extLst>
              <a:ext uri="{FF2B5EF4-FFF2-40B4-BE49-F238E27FC236}">
                <a16:creationId xmlns:a16="http://schemas.microsoft.com/office/drawing/2014/main" id="{D02BD581-596C-6323-0F55-A13B6B3D3DAA}"/>
              </a:ext>
            </a:extLst>
          </p:cNvPr>
          <p:cNvSpPr>
            <a:spLocks noGrp="1"/>
          </p:cNvSpPr>
          <p:nvPr>
            <p:ph sz="quarter" idx="11"/>
          </p:nvPr>
        </p:nvSpPr>
        <p:spPr>
          <a:xfrm>
            <a:off x="548640" y="1517904"/>
            <a:ext cx="7498080" cy="4735271"/>
          </a:xfrm>
          <a:solidFill>
            <a:schemeClr val="bg1"/>
          </a:solidFill>
          <a:effectLst>
            <a:softEdge rad="127000"/>
          </a:effectLst>
        </p:spPr>
        <p:txBody>
          <a:bodyPr vert="horz" wrap="square" lIns="0" tIns="0" rIns="0" bIns="0" rtlCol="0" anchor="t">
            <a:spAutoFit/>
          </a:bodyPr>
          <a:lstStyle/>
          <a:p>
            <a:pPr marL="0" marR="0" indent="0">
              <a:lnSpc>
                <a:spcPct val="107000"/>
              </a:lnSpc>
              <a:spcBef>
                <a:spcPts val="0"/>
              </a:spcBef>
              <a:spcAft>
                <a:spcPts val="800"/>
              </a:spcAft>
              <a:buNone/>
            </a:pPr>
            <a:r>
              <a:rPr lang="en-US" sz="2200" b="1" kern="0">
                <a:solidFill>
                  <a:srgbClr val="002060"/>
                </a:solidFill>
                <a:cs typeface="Arial"/>
              </a:rPr>
              <a:t>Federal Funds Equity and Accountability Review Panel</a:t>
            </a:r>
          </a:p>
          <a:p>
            <a:r>
              <a:rPr lang="en-US" sz="2000">
                <a:solidFill>
                  <a:srgbClr val="002060"/>
                </a:solidFill>
                <a:cs typeface="Arial"/>
              </a:rPr>
              <a:t>Created in ARPA 1.0, the Equity Panel is charged with setting goals for uses of ARPA money in terms of geographic and demographic distribution.</a:t>
            </a:r>
          </a:p>
          <a:p>
            <a:r>
              <a:rPr lang="en-US" sz="2000">
                <a:solidFill>
                  <a:srgbClr val="002060"/>
                </a:solidFill>
                <a:cs typeface="Arial"/>
              </a:rPr>
              <a:t>25-member panel has met since February 2022 to establish allocation goals for ARPA funds.</a:t>
            </a:r>
          </a:p>
          <a:p>
            <a:r>
              <a:rPr lang="en-US" sz="2000">
                <a:solidFill>
                  <a:srgbClr val="002060"/>
                </a:solidFill>
                <a:cs typeface="Arial"/>
              </a:rPr>
              <a:t>Panel chairs are </a:t>
            </a:r>
            <a:r>
              <a:rPr lang="en-US" sz="2000" err="1">
                <a:solidFill>
                  <a:srgbClr val="002060"/>
                </a:solidFill>
                <a:cs typeface="Arial"/>
              </a:rPr>
              <a:t>Marcony</a:t>
            </a:r>
            <a:r>
              <a:rPr lang="en-US" sz="2000">
                <a:solidFill>
                  <a:srgbClr val="002060"/>
                </a:solidFill>
                <a:cs typeface="Arial"/>
              </a:rPr>
              <a:t> Almeida-Barros, Deputy Chief of Staff for Access and Opportunity at the Office of the Governor and Tracye Whitfield, Executive Director at the Coalition for an Equitable Economy.</a:t>
            </a:r>
          </a:p>
          <a:p>
            <a:r>
              <a:rPr lang="en-US" sz="2000">
                <a:solidFill>
                  <a:srgbClr val="002060"/>
                </a:solidFill>
                <a:cs typeface="Arial"/>
              </a:rPr>
              <a:t>The Panel evaluates if ARPA funds are prioritized in Massachusetts towns or cities that suffered the greatest hardship and were disproportionately affected due to the COVID-19 pandemic.</a:t>
            </a:r>
          </a:p>
        </p:txBody>
      </p:sp>
      <p:sp>
        <p:nvSpPr>
          <p:cNvPr id="4" name="Text Placeholder 3">
            <a:extLst>
              <a:ext uri="{FF2B5EF4-FFF2-40B4-BE49-F238E27FC236}">
                <a16:creationId xmlns:a16="http://schemas.microsoft.com/office/drawing/2014/main" id="{68B0CFDF-83AF-1CA6-D518-5C0F17746EFF}"/>
              </a:ext>
            </a:extLst>
          </p:cNvPr>
          <p:cNvSpPr>
            <a:spLocks noGrp="1"/>
          </p:cNvSpPr>
          <p:nvPr>
            <p:ph type="body" sz="quarter" idx="12"/>
          </p:nvPr>
        </p:nvSpPr>
        <p:spPr>
          <a:xfrm>
            <a:off x="554037" y="1101337"/>
            <a:ext cx="11082528" cy="276999"/>
          </a:xfrm>
        </p:spPr>
        <p:txBody>
          <a:bodyPr/>
          <a:lstStyle/>
          <a:p>
            <a:r>
              <a:rPr lang="en-US">
                <a:solidFill>
                  <a:schemeClr val="bg1">
                    <a:lumMod val="50000"/>
                  </a:schemeClr>
                </a:solidFill>
              </a:rPr>
              <a:t>Overview and Eligible Uses – Spending and Progress Report – </a:t>
            </a:r>
            <a:r>
              <a:rPr lang="en-US">
                <a:solidFill>
                  <a:srgbClr val="002060"/>
                </a:solidFill>
              </a:rPr>
              <a:t>Compliance and Reporting</a:t>
            </a:r>
            <a:endParaRPr lang="en-US"/>
          </a:p>
        </p:txBody>
      </p:sp>
    </p:spTree>
    <p:extLst>
      <p:ext uri="{BB962C8B-B14F-4D97-AF65-F5344CB8AC3E}">
        <p14:creationId xmlns:p14="http://schemas.microsoft.com/office/powerpoint/2010/main" val="1840879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E6781-21F8-CEB9-6B75-FC61BC42872F}"/>
              </a:ext>
            </a:extLst>
          </p:cNvPr>
          <p:cNvSpPr>
            <a:spLocks noGrp="1"/>
          </p:cNvSpPr>
          <p:nvPr>
            <p:ph type="title"/>
          </p:nvPr>
        </p:nvSpPr>
        <p:spPr/>
        <p:txBody>
          <a:bodyPr/>
          <a:lstStyle/>
          <a:p>
            <a:r>
              <a:rPr lang="en-US"/>
              <a:t>The Commonwealth Is Recognized Nationally For Transparency</a:t>
            </a:r>
          </a:p>
        </p:txBody>
      </p:sp>
      <p:pic>
        <p:nvPicPr>
          <p:cNvPr id="3" name="Picture 2" descr="This image contains a screenshot of the COVID-19 federal funds office website for reference.">
            <a:extLst>
              <a:ext uri="{FF2B5EF4-FFF2-40B4-BE49-F238E27FC236}">
                <a16:creationId xmlns:a16="http://schemas.microsoft.com/office/drawing/2014/main" id="{BCEC2E7B-67EC-DF05-B2E0-AC7A0532DCF8}"/>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548640" y="1517904"/>
            <a:ext cx="7134410" cy="4703839"/>
          </a:xfrm>
          <a:prstGeom prst="rect">
            <a:avLst/>
          </a:prstGeom>
        </p:spPr>
      </p:pic>
      <p:sp>
        <p:nvSpPr>
          <p:cNvPr id="4" name="Content Placeholder 2">
            <a:extLst>
              <a:ext uri="{FF2B5EF4-FFF2-40B4-BE49-F238E27FC236}">
                <a16:creationId xmlns:a16="http://schemas.microsoft.com/office/drawing/2014/main" id="{23C34F9A-7C88-DC90-2953-7A30A0544552}"/>
              </a:ext>
            </a:extLst>
          </p:cNvPr>
          <p:cNvSpPr txBox="1">
            <a:spLocks/>
          </p:cNvSpPr>
          <p:nvPr/>
        </p:nvSpPr>
        <p:spPr>
          <a:xfrm>
            <a:off x="8389087" y="1514475"/>
            <a:ext cx="3229189" cy="5093702"/>
          </a:xfrm>
          <a:prstGeom prst="rect">
            <a:avLst/>
          </a:prstGeom>
        </p:spPr>
        <p:txBody>
          <a:bodyPr vert="horz" wrap="square" lIns="0" tIns="0" rIns="0" bIns="0" rtlCol="0">
            <a:spAutoFit/>
          </a:bodyPr>
          <a:lst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indent="0">
              <a:buFont typeface="Wingdings" panose="05000000000000000000" pitchFamily="2" charset="2"/>
              <a:buNone/>
            </a:pPr>
            <a:r>
              <a:rPr lang="en-US" b="1" i="1">
                <a:solidFill>
                  <a:srgbClr val="002060"/>
                </a:solidFill>
              </a:rPr>
              <a:t>Key Resources</a:t>
            </a:r>
          </a:p>
          <a:p>
            <a:r>
              <a:rPr lang="en-US" sz="1800">
                <a:solidFill>
                  <a:srgbClr val="002060"/>
                </a:solidFill>
              </a:rPr>
              <a:t>Coronavirus State Fiscal Recovery Fund Spending Table </a:t>
            </a:r>
          </a:p>
          <a:p>
            <a:r>
              <a:rPr lang="en-US" sz="1800">
                <a:solidFill>
                  <a:srgbClr val="002060"/>
                </a:solidFill>
              </a:rPr>
              <a:t>Premium Pay Geographic Distribution Dashboard</a:t>
            </a:r>
          </a:p>
          <a:p>
            <a:r>
              <a:rPr lang="en-US" sz="1800">
                <a:solidFill>
                  <a:srgbClr val="002060"/>
                </a:solidFill>
              </a:rPr>
              <a:t>Legislatively Required Fund Allocation Reports on Chapter 102 of the Acts of 2021 and Chapter 268 of the Acts of 2022</a:t>
            </a:r>
          </a:p>
          <a:p>
            <a:r>
              <a:rPr lang="en-US" sz="1800">
                <a:solidFill>
                  <a:srgbClr val="002060"/>
                </a:solidFill>
              </a:rPr>
              <a:t>Coronavirus State Fiscal Recovery Fund Recovery Plan Performance Reports</a:t>
            </a:r>
          </a:p>
          <a:p>
            <a:r>
              <a:rPr lang="en-US">
                <a:solidFill>
                  <a:srgbClr val="002060"/>
                </a:solidFill>
              </a:rPr>
              <a:t>Coronavirus Local Fiscal Recovery Fund Allocation Dashboard</a:t>
            </a:r>
            <a:endParaRPr lang="en-US" sz="1800">
              <a:solidFill>
                <a:srgbClr val="002060"/>
              </a:solidFill>
            </a:endParaRPr>
          </a:p>
        </p:txBody>
      </p:sp>
    </p:spTree>
    <p:extLst>
      <p:ext uri="{BB962C8B-B14F-4D97-AF65-F5344CB8AC3E}">
        <p14:creationId xmlns:p14="http://schemas.microsoft.com/office/powerpoint/2010/main" val="2277652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9484B-00D0-C84B-981C-01352730C4BF}"/>
              </a:ext>
            </a:extLst>
          </p:cNvPr>
          <p:cNvSpPr>
            <a:spLocks noGrp="1"/>
          </p:cNvSpPr>
          <p:nvPr>
            <p:ph type="title"/>
          </p:nvPr>
        </p:nvSpPr>
        <p:spPr/>
        <p:txBody>
          <a:bodyPr/>
          <a:lstStyle/>
          <a:p>
            <a:r>
              <a:rPr lang="en-US"/>
              <a:t>Local Governments Received ARPA Money, Too</a:t>
            </a:r>
          </a:p>
        </p:txBody>
      </p:sp>
      <p:sp>
        <p:nvSpPr>
          <p:cNvPr id="4" name="Text Placeholder 3">
            <a:extLst>
              <a:ext uri="{FF2B5EF4-FFF2-40B4-BE49-F238E27FC236}">
                <a16:creationId xmlns:a16="http://schemas.microsoft.com/office/drawing/2014/main" id="{68B0CFDF-83AF-1CA6-D518-5C0F17746EFF}"/>
              </a:ext>
            </a:extLst>
          </p:cNvPr>
          <p:cNvSpPr>
            <a:spLocks noGrp="1"/>
          </p:cNvSpPr>
          <p:nvPr>
            <p:ph type="body" sz="quarter" idx="12"/>
          </p:nvPr>
        </p:nvSpPr>
        <p:spPr>
          <a:xfrm>
            <a:off x="554037" y="1101337"/>
            <a:ext cx="11082528" cy="276999"/>
          </a:xfrm>
        </p:spPr>
        <p:txBody>
          <a:bodyPr/>
          <a:lstStyle/>
          <a:p>
            <a:r>
              <a:rPr lang="en-US">
                <a:solidFill>
                  <a:schemeClr val="bg1">
                    <a:lumMod val="50000"/>
                  </a:schemeClr>
                </a:solidFill>
              </a:rPr>
              <a:t>Overview and Eligible Uses – Spending Progress Report – </a:t>
            </a:r>
            <a:r>
              <a:rPr lang="en-US">
                <a:solidFill>
                  <a:srgbClr val="002060"/>
                </a:solidFill>
              </a:rPr>
              <a:t>Compliance and Reporting</a:t>
            </a:r>
            <a:endParaRPr lang="en-US"/>
          </a:p>
        </p:txBody>
      </p:sp>
      <p:sp>
        <p:nvSpPr>
          <p:cNvPr id="3" name="Content Placeholder 2">
            <a:extLst>
              <a:ext uri="{FF2B5EF4-FFF2-40B4-BE49-F238E27FC236}">
                <a16:creationId xmlns:a16="http://schemas.microsoft.com/office/drawing/2014/main" id="{D02BD581-596C-6323-0F55-A13B6B3D3DAA}"/>
              </a:ext>
            </a:extLst>
          </p:cNvPr>
          <p:cNvSpPr>
            <a:spLocks noGrp="1"/>
          </p:cNvSpPr>
          <p:nvPr>
            <p:ph sz="quarter" idx="11"/>
          </p:nvPr>
        </p:nvSpPr>
        <p:spPr>
          <a:xfrm>
            <a:off x="548640" y="1517904"/>
            <a:ext cx="11365992" cy="1371594"/>
          </a:xfrm>
          <a:solidFill>
            <a:schemeClr val="bg1"/>
          </a:solidFill>
          <a:effectLst>
            <a:softEdge rad="127000"/>
          </a:effectLst>
        </p:spPr>
        <p:txBody>
          <a:bodyPr/>
          <a:lstStyle/>
          <a:p>
            <a:pPr>
              <a:lnSpc>
                <a:spcPct val="107000"/>
              </a:lnSpc>
              <a:spcBef>
                <a:spcPts val="0"/>
              </a:spcBef>
              <a:spcAft>
                <a:spcPts val="800"/>
              </a:spcAft>
            </a:pPr>
            <a:r>
              <a:rPr lang="en-US" sz="2000" kern="0">
                <a:solidFill>
                  <a:srgbClr val="002060"/>
                </a:solidFill>
              </a:rPr>
              <a:t>Local governments (counties, cities, towns) in Massachusetts received </a:t>
            </a:r>
            <a:r>
              <a:rPr lang="en-US" sz="2000" b="1" kern="0">
                <a:solidFill>
                  <a:srgbClr val="002060"/>
                </a:solidFill>
              </a:rPr>
              <a:t>$3.4 B </a:t>
            </a:r>
            <a:r>
              <a:rPr lang="en-US" sz="2000" kern="0">
                <a:solidFill>
                  <a:srgbClr val="002060"/>
                </a:solidFill>
              </a:rPr>
              <a:t>directly from the federal government.</a:t>
            </a:r>
          </a:p>
          <a:p>
            <a:pPr lvl="1">
              <a:lnSpc>
                <a:spcPct val="107000"/>
              </a:lnSpc>
              <a:spcBef>
                <a:spcPts val="0"/>
              </a:spcBef>
              <a:spcAft>
                <a:spcPts val="800"/>
              </a:spcAft>
            </a:pPr>
            <a:r>
              <a:rPr lang="en-US" sz="1600" kern="0">
                <a:solidFill>
                  <a:srgbClr val="002060"/>
                </a:solidFill>
              </a:rPr>
              <a:t>CLFRF recipients are prime recipients of the federal grant and are responsible for reporting directly to U.S. Treasury. </a:t>
            </a:r>
          </a:p>
          <a:p>
            <a:pPr lvl="1">
              <a:lnSpc>
                <a:spcPct val="107000"/>
              </a:lnSpc>
              <a:spcBef>
                <a:spcPts val="0"/>
              </a:spcBef>
              <a:spcAft>
                <a:spcPts val="800"/>
              </a:spcAft>
            </a:pPr>
            <a:r>
              <a:rPr lang="en-US" sz="1600" kern="0">
                <a:solidFill>
                  <a:srgbClr val="002060"/>
                </a:solidFill>
              </a:rPr>
              <a:t>ANF assisted smaller municipalities (generally, those under 50k population) in accessing both tranches of CLFRF money.</a:t>
            </a:r>
          </a:p>
        </p:txBody>
      </p:sp>
      <p:sp>
        <p:nvSpPr>
          <p:cNvPr id="10" name="TextBox 9">
            <a:extLst>
              <a:ext uri="{FF2B5EF4-FFF2-40B4-BE49-F238E27FC236}">
                <a16:creationId xmlns:a16="http://schemas.microsoft.com/office/drawing/2014/main" id="{C8E414AD-21D6-1D2C-5D73-783687D2C820}"/>
              </a:ext>
            </a:extLst>
          </p:cNvPr>
          <p:cNvSpPr txBox="1"/>
          <p:nvPr/>
        </p:nvSpPr>
        <p:spPr>
          <a:xfrm>
            <a:off x="548640" y="3200400"/>
            <a:ext cx="4471416" cy="2807208"/>
          </a:xfrm>
          <a:prstGeom prst="rect">
            <a:avLst/>
          </a:prstGeom>
          <a:ln w="6350">
            <a:noFill/>
            <a:miter lim="800000"/>
          </a:ln>
        </p:spPr>
        <p:txBody>
          <a:bodyPr vert="horz" wrap="square" lIns="0" tIns="0" rIns="0" bIns="0" rtlCol="0">
            <a:noAutofit/>
          </a:bodyPr>
          <a:lstStyle/>
          <a:p>
            <a:pPr marL="457200" marR="0" lvl="1" indent="-225425" algn="l" defTabSz="914400" rtl="0" eaLnBrk="1" fontAlgn="auto" latinLnBrk="0" hangingPunct="1">
              <a:lnSpc>
                <a:spcPct val="107000"/>
              </a:lnSpc>
              <a:spcBef>
                <a:spcPts val="0"/>
              </a:spcBef>
              <a:spcAft>
                <a:spcPts val="800"/>
              </a:spcAft>
              <a:buClr>
                <a:srgbClr val="14558F"/>
              </a:buClr>
              <a:buSzPct val="110000"/>
              <a:buFont typeface="Wingdings" panose="05000000000000000000" pitchFamily="2" charset="2"/>
              <a:buChar char="§"/>
              <a:tabLst/>
              <a:defRPr/>
            </a:pPr>
            <a:r>
              <a:rPr kumimoji="0" lang="en-US" b="0" i="0" u="none" strike="noStrike" kern="0" cap="none" spc="0" normalizeH="0" baseline="0" noProof="0">
                <a:ln>
                  <a:noFill/>
                </a:ln>
                <a:solidFill>
                  <a:srgbClr val="002060"/>
                </a:solidFill>
                <a:effectLst/>
                <a:uLnTx/>
                <a:uFillTx/>
                <a:latin typeface="Arial"/>
                <a:ea typeface="+mn-ea"/>
                <a:cs typeface="+mn-cs"/>
              </a:rPr>
              <a:t>A full summary of CLFRF payments is available </a:t>
            </a:r>
            <a:r>
              <a:rPr kumimoji="0" lang="en-US" b="0" i="0" u="none" strike="noStrike" kern="0" cap="none" spc="0" normalizeH="0" baseline="0" noProof="0">
                <a:ln>
                  <a:noFill/>
                </a:ln>
                <a:solidFill>
                  <a:srgbClr val="002060"/>
                </a:solidFill>
                <a:effectLst/>
                <a:uLnTx/>
                <a:uFillTx/>
                <a:latin typeface="Arial"/>
                <a:ea typeface="+mn-ea"/>
                <a:cs typeface="+mn-cs"/>
                <a:hlinkClick r:id="rId2"/>
              </a:rPr>
              <a:t>on the ANF COVID-19 Federal Funds website</a:t>
            </a:r>
            <a:r>
              <a:rPr kumimoji="0" lang="en-US" b="0" i="0" u="none" strike="noStrike" kern="0" cap="none" spc="0" normalizeH="0" baseline="0" noProof="0">
                <a:ln>
                  <a:noFill/>
                </a:ln>
                <a:solidFill>
                  <a:srgbClr val="002060"/>
                </a:solidFill>
                <a:effectLst/>
                <a:uLnTx/>
                <a:uFillTx/>
                <a:latin typeface="Arial"/>
                <a:ea typeface="+mn-ea"/>
                <a:cs typeface="+mn-cs"/>
              </a:rPr>
              <a:t>. </a:t>
            </a:r>
          </a:p>
          <a:p>
            <a:pPr marL="457200" marR="0" lvl="1" indent="-225425" algn="l" defTabSz="914400" rtl="0" eaLnBrk="1" fontAlgn="auto" latinLnBrk="0" hangingPunct="1">
              <a:lnSpc>
                <a:spcPct val="107000"/>
              </a:lnSpc>
              <a:spcBef>
                <a:spcPts val="0"/>
              </a:spcBef>
              <a:spcAft>
                <a:spcPts val="800"/>
              </a:spcAft>
              <a:buClr>
                <a:srgbClr val="14558F"/>
              </a:buClr>
              <a:buSzPct val="110000"/>
              <a:buFont typeface="Wingdings" panose="05000000000000000000" pitchFamily="2" charset="2"/>
              <a:buChar char="§"/>
              <a:tabLst/>
              <a:defRPr/>
            </a:pPr>
            <a:r>
              <a:rPr kumimoji="0" lang="en-US" b="0" i="0" u="none" strike="noStrike" kern="0" cap="none" spc="0" normalizeH="0" baseline="0" noProof="0">
                <a:ln>
                  <a:noFill/>
                </a:ln>
                <a:solidFill>
                  <a:srgbClr val="002060"/>
                </a:solidFill>
                <a:effectLst/>
                <a:uLnTx/>
                <a:uFillTx/>
                <a:latin typeface="Arial"/>
                <a:ea typeface="+mn-ea"/>
                <a:cs typeface="+mn-cs"/>
              </a:rPr>
              <a:t>Counties, cities, and towns report expenditures directly to the federal government; the state has no role. </a:t>
            </a:r>
          </a:p>
          <a:p>
            <a:pPr marL="685800" marR="0" lvl="2" indent="-214313" algn="l" defTabSz="914400" rtl="0" eaLnBrk="1" fontAlgn="auto" latinLnBrk="0" hangingPunct="1">
              <a:lnSpc>
                <a:spcPct val="107000"/>
              </a:lnSpc>
              <a:spcBef>
                <a:spcPts val="0"/>
              </a:spcBef>
              <a:spcAft>
                <a:spcPts val="800"/>
              </a:spcAft>
              <a:buClr>
                <a:srgbClr val="14558F"/>
              </a:buClr>
              <a:buSzPct val="110000"/>
              <a:buFont typeface="Wingdings" panose="05000000000000000000" pitchFamily="2" charset="2"/>
              <a:buChar char="§"/>
              <a:tabLst/>
              <a:defRPr/>
            </a:pPr>
            <a:r>
              <a:rPr kumimoji="0" lang="en-US" sz="1600" b="0" i="0" u="none" strike="noStrike" kern="0" cap="none" spc="0" normalizeH="0" baseline="0" noProof="0">
                <a:ln>
                  <a:noFill/>
                </a:ln>
                <a:solidFill>
                  <a:srgbClr val="002060"/>
                </a:solidFill>
                <a:effectLst/>
                <a:uLnTx/>
                <a:uFillTx/>
                <a:latin typeface="Arial"/>
                <a:ea typeface="+mn-ea"/>
                <a:cs typeface="+mn-cs"/>
              </a:rPr>
              <a:t>The federal data tools have not been updated in months, obscuring the perspective on local uses.</a:t>
            </a:r>
          </a:p>
          <a:p>
            <a:pPr algn="l">
              <a:spcBef>
                <a:spcPts val="300"/>
              </a:spcBef>
              <a:spcAft>
                <a:spcPts val="300"/>
              </a:spcAft>
              <a:buNone/>
            </a:pPr>
            <a:endParaRPr lang="en-US" sz="1600"/>
          </a:p>
        </p:txBody>
      </p:sp>
      <p:pic>
        <p:nvPicPr>
          <p:cNvPr id="6" name="Picture 5" descr="This image contains a map with shading based on the amount the Massachusetts municipality received from the Coronavirus Local Fiscal Recovery Fund.">
            <a:extLst>
              <a:ext uri="{FF2B5EF4-FFF2-40B4-BE49-F238E27FC236}">
                <a16:creationId xmlns:a16="http://schemas.microsoft.com/office/drawing/2014/main" id="{5EA1AD0C-0934-707B-8776-1B4766BB9E89}"/>
              </a:ext>
            </a:extLst>
          </p:cNvPr>
          <p:cNvPicPr>
            <a:picLocks noChangeAspect="1"/>
          </p:cNvPicPr>
          <p:nvPr/>
        </p:nvPicPr>
        <p:blipFill>
          <a:blip r:embed="rId3"/>
          <a:stretch>
            <a:fillRect/>
          </a:stretch>
        </p:blipFill>
        <p:spPr>
          <a:xfrm>
            <a:off x="5367528" y="2984446"/>
            <a:ext cx="6027370" cy="3557357"/>
          </a:xfrm>
          <a:prstGeom prst="rect">
            <a:avLst/>
          </a:prstGeom>
        </p:spPr>
      </p:pic>
      <p:sp>
        <p:nvSpPr>
          <p:cNvPr id="11" name="TextBox 10">
            <a:extLst>
              <a:ext uri="{FF2B5EF4-FFF2-40B4-BE49-F238E27FC236}">
                <a16:creationId xmlns:a16="http://schemas.microsoft.com/office/drawing/2014/main" id="{C169A4FA-08D7-F1E6-B7CA-6B20E4A507D8}"/>
              </a:ext>
              <a:ext uri="{C183D7F6-B498-43B3-948B-1728B52AA6E4}">
                <adec:decorative xmlns:adec="http://schemas.microsoft.com/office/drawing/2017/decorative" val="1"/>
              </a:ext>
            </a:extLst>
          </p:cNvPr>
          <p:cNvSpPr txBox="1"/>
          <p:nvPr/>
        </p:nvSpPr>
        <p:spPr>
          <a:xfrm>
            <a:off x="10427208" y="3082658"/>
            <a:ext cx="1463040" cy="567316"/>
          </a:xfrm>
          <a:prstGeom prst="rect">
            <a:avLst/>
          </a:prstGeom>
          <a:solidFill>
            <a:schemeClr val="bg1"/>
          </a:solidFill>
          <a:ln w="6350">
            <a:noFill/>
            <a:miter lim="800000"/>
          </a:ln>
        </p:spPr>
        <p:txBody>
          <a:bodyPr vert="horz" wrap="square" lIns="0" tIns="0" rIns="0" bIns="0" rtlCol="0">
            <a:noAutofit/>
          </a:bodyPr>
          <a:lstStyle/>
          <a:p>
            <a:pPr algn="l">
              <a:spcBef>
                <a:spcPts val="300"/>
              </a:spcBef>
              <a:spcAft>
                <a:spcPts val="300"/>
              </a:spcAft>
              <a:buNone/>
            </a:pPr>
            <a:r>
              <a:rPr lang="en-US" sz="1600" dirty="0">
                <a:solidFill>
                  <a:schemeClr val="bg1"/>
                </a:solidFill>
              </a:rPr>
              <a:t>______________________________a</a:t>
            </a:r>
          </a:p>
        </p:txBody>
      </p:sp>
    </p:spTree>
    <p:extLst>
      <p:ext uri="{BB962C8B-B14F-4D97-AF65-F5344CB8AC3E}">
        <p14:creationId xmlns:p14="http://schemas.microsoft.com/office/powerpoint/2010/main" val="1185775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3ADEF-38DB-AF38-2018-02EE71BE7B51}"/>
              </a:ext>
            </a:extLst>
          </p:cNvPr>
          <p:cNvSpPr>
            <a:spLocks noGrp="1"/>
          </p:cNvSpPr>
          <p:nvPr>
            <p:ph type="title"/>
          </p:nvPr>
        </p:nvSpPr>
        <p:spPr/>
        <p:txBody>
          <a:bodyPr/>
          <a:lstStyle/>
          <a:p>
            <a:r>
              <a:rPr lang="en-US"/>
              <a:t>ANF’s Approach: Maximize Revenue, Minimize Risk</a:t>
            </a:r>
          </a:p>
        </p:txBody>
      </p:sp>
      <p:graphicFrame>
        <p:nvGraphicFramePr>
          <p:cNvPr id="21" name="Table 5">
            <a:extLst>
              <a:ext uri="{FF2B5EF4-FFF2-40B4-BE49-F238E27FC236}">
                <a16:creationId xmlns:a16="http://schemas.microsoft.com/office/drawing/2014/main" id="{EA806B64-F02D-214A-F15F-F79DCA1846A5}"/>
              </a:ext>
            </a:extLst>
          </p:cNvPr>
          <p:cNvGraphicFramePr>
            <a:graphicFrameLocks noGrp="1"/>
          </p:cNvGraphicFramePr>
          <p:nvPr>
            <p:extLst>
              <p:ext uri="{D42A27DB-BD31-4B8C-83A1-F6EECF244321}">
                <p14:modId xmlns:p14="http://schemas.microsoft.com/office/powerpoint/2010/main" val="1157633590"/>
              </p:ext>
            </p:extLst>
          </p:nvPr>
        </p:nvGraphicFramePr>
        <p:xfrm>
          <a:off x="309418" y="1203007"/>
          <a:ext cx="11573163" cy="5251704"/>
        </p:xfrm>
        <a:graphic>
          <a:graphicData uri="http://schemas.openxmlformats.org/drawingml/2006/table">
            <a:tbl>
              <a:tblPr firstRow="1" bandRow="1">
                <a:tableStyleId>{5C22544A-7EE6-4342-B048-85BDC9FD1C3A}</a:tableStyleId>
              </a:tblPr>
              <a:tblGrid>
                <a:gridCol w="1693553">
                  <a:extLst>
                    <a:ext uri="{9D8B030D-6E8A-4147-A177-3AD203B41FA5}">
                      <a16:colId xmlns:a16="http://schemas.microsoft.com/office/drawing/2014/main" val="3157731937"/>
                    </a:ext>
                  </a:extLst>
                </a:gridCol>
                <a:gridCol w="2503715">
                  <a:extLst>
                    <a:ext uri="{9D8B030D-6E8A-4147-A177-3AD203B41FA5}">
                      <a16:colId xmlns:a16="http://schemas.microsoft.com/office/drawing/2014/main" val="3621392300"/>
                    </a:ext>
                  </a:extLst>
                </a:gridCol>
                <a:gridCol w="7375895">
                  <a:extLst>
                    <a:ext uri="{9D8B030D-6E8A-4147-A177-3AD203B41FA5}">
                      <a16:colId xmlns:a16="http://schemas.microsoft.com/office/drawing/2014/main" val="2633879587"/>
                    </a:ext>
                  </a:extLst>
                </a:gridCol>
              </a:tblGrid>
              <a:tr h="370840">
                <a:tc>
                  <a:txBody>
                    <a:bodyPr/>
                    <a:lstStyle/>
                    <a:p>
                      <a:r>
                        <a:rPr lang="en-US"/>
                        <a:t>Goal</a:t>
                      </a:r>
                    </a:p>
                  </a:txBody>
                  <a:tcPr>
                    <a:solidFill>
                      <a:srgbClr val="002060"/>
                    </a:solidFill>
                  </a:tcPr>
                </a:tc>
                <a:tc>
                  <a:txBody>
                    <a:bodyPr/>
                    <a:lstStyle/>
                    <a:p>
                      <a:r>
                        <a:rPr lang="en-US"/>
                        <a:t>Task</a:t>
                      </a:r>
                    </a:p>
                  </a:txBody>
                  <a:tcPr>
                    <a:solidFill>
                      <a:srgbClr val="002060"/>
                    </a:solidFill>
                  </a:tcPr>
                </a:tc>
                <a:tc>
                  <a:txBody>
                    <a:bodyPr/>
                    <a:lstStyle/>
                    <a:p>
                      <a:r>
                        <a:rPr lang="en-US"/>
                        <a:t>Results</a:t>
                      </a:r>
                    </a:p>
                  </a:txBody>
                  <a:tcPr>
                    <a:solidFill>
                      <a:srgbClr val="002060"/>
                    </a:solidFill>
                  </a:tcPr>
                </a:tc>
                <a:extLst>
                  <a:ext uri="{0D108BD9-81ED-4DB2-BD59-A6C34878D82A}">
                    <a16:rowId xmlns:a16="http://schemas.microsoft.com/office/drawing/2014/main" val="4075180872"/>
                  </a:ext>
                </a:extLst>
              </a:tr>
              <a:tr h="370840">
                <a:tc>
                  <a:txBody>
                    <a:bodyPr/>
                    <a:lstStyle/>
                    <a:p>
                      <a:pPr algn="ctr"/>
                      <a:r>
                        <a:rPr lang="en-US" b="1" dirty="0"/>
                        <a:t>Maximize revenue</a:t>
                      </a:r>
                    </a:p>
                  </a:txBody>
                  <a:tcPr anchor="ctr">
                    <a:solidFill>
                      <a:schemeClr val="accent6">
                        <a:lumMod val="20000"/>
                        <a:lumOff val="80000"/>
                      </a:schemeClr>
                    </a:solidFill>
                  </a:tcPr>
                </a:tc>
                <a:tc>
                  <a:txBody>
                    <a:bodyPr/>
                    <a:lstStyle/>
                    <a:p>
                      <a:pPr algn="ctr"/>
                      <a:r>
                        <a:rPr lang="en-US" i="0" dirty="0"/>
                        <a:t>Revenue optimization</a:t>
                      </a:r>
                    </a:p>
                  </a:txBody>
                  <a:tcPr anchor="ctr">
                    <a:solidFill>
                      <a:schemeClr val="bg1"/>
                    </a:solidFill>
                  </a:tcPr>
                </a:tc>
                <a:tc>
                  <a:txBody>
                    <a:bodyPr/>
                    <a:lstStyle/>
                    <a:p>
                      <a:pPr marL="285750" indent="-285750">
                        <a:buFont typeface="Wingdings" panose="05000000000000000000" pitchFamily="2" charset="2"/>
                        <a:buChar char="Ø"/>
                      </a:pPr>
                      <a:r>
                        <a:rPr lang="en-US" b="1" dirty="0"/>
                        <a:t>Assign </a:t>
                      </a:r>
                      <a:r>
                        <a:rPr lang="en-US" b="0" dirty="0"/>
                        <a:t>appropriations to federal or state surplus based on eligibility.</a:t>
                      </a:r>
                      <a:endParaRPr lang="en-US" b="1" dirty="0"/>
                    </a:p>
                    <a:p>
                      <a:pPr marL="285750" indent="-285750">
                        <a:buFont typeface="Wingdings" panose="05000000000000000000" pitchFamily="2" charset="2"/>
                        <a:buChar char="Ø"/>
                      </a:pPr>
                      <a:r>
                        <a:rPr lang="en-US" b="1" dirty="0"/>
                        <a:t>$1 B </a:t>
                      </a:r>
                      <a:r>
                        <a:rPr lang="en-US" dirty="0"/>
                        <a:t>in FEMA revenue coming to the state.</a:t>
                      </a:r>
                    </a:p>
                  </a:txBody>
                  <a:tcPr>
                    <a:solidFill>
                      <a:schemeClr val="bg1"/>
                    </a:solidFill>
                  </a:tcPr>
                </a:tc>
                <a:extLst>
                  <a:ext uri="{0D108BD9-81ED-4DB2-BD59-A6C34878D82A}">
                    <a16:rowId xmlns:a16="http://schemas.microsoft.com/office/drawing/2014/main" val="156589069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Maximize revenue</a:t>
                      </a:r>
                    </a:p>
                  </a:txBody>
                  <a:tcPr anchor="ctr">
                    <a:solidFill>
                      <a:schemeClr val="accent6">
                        <a:lumMod val="20000"/>
                        <a:lumOff val="80000"/>
                      </a:schemeClr>
                    </a:solidFill>
                  </a:tcPr>
                </a:tc>
                <a:tc>
                  <a:txBody>
                    <a:bodyPr/>
                    <a:lstStyle/>
                    <a:p>
                      <a:pPr algn="ctr"/>
                      <a:r>
                        <a:rPr lang="en-US" i="0"/>
                        <a:t>Opportunity Tracking</a:t>
                      </a:r>
                    </a:p>
                  </a:txBody>
                  <a:tcPr anchor="ctr">
                    <a:solidFill>
                      <a:schemeClr val="accent6">
                        <a:lumMod val="20000"/>
                        <a:lumOff val="80000"/>
                      </a:schemeClr>
                    </a:solidFill>
                  </a:tcPr>
                </a:tc>
                <a:tc>
                  <a:txBody>
                    <a:bodyPr/>
                    <a:lstStyle/>
                    <a:p>
                      <a:pPr marL="285750" indent="-285750">
                        <a:buFont typeface="Wingdings" panose="05000000000000000000" pitchFamily="2" charset="2"/>
                        <a:buChar char="Ø"/>
                      </a:pPr>
                      <a:r>
                        <a:rPr lang="en-US" b="1" dirty="0"/>
                        <a:t>$116 B </a:t>
                      </a:r>
                      <a:r>
                        <a:rPr lang="en-US" dirty="0"/>
                        <a:t>tracked in COVID inventory.</a:t>
                      </a:r>
                    </a:p>
                    <a:p>
                      <a:pPr marL="285750" indent="-285750">
                        <a:buFont typeface="Wingdings" panose="05000000000000000000" pitchFamily="2" charset="2"/>
                        <a:buChar char="Ø"/>
                      </a:pPr>
                      <a:r>
                        <a:rPr lang="en-US" b="0" dirty="0"/>
                        <a:t>Competing for up to </a:t>
                      </a:r>
                      <a:r>
                        <a:rPr lang="en-US" b="1" dirty="0"/>
                        <a:t>$17.5 B </a:t>
                      </a:r>
                      <a:r>
                        <a:rPr lang="en-US" dirty="0"/>
                        <a:t>in IIJA/BIL, IRA, CHIPS inventory.</a:t>
                      </a:r>
                    </a:p>
                  </a:txBody>
                  <a:tcPr>
                    <a:solidFill>
                      <a:schemeClr val="accent6">
                        <a:lumMod val="20000"/>
                        <a:lumOff val="80000"/>
                      </a:schemeClr>
                    </a:solidFill>
                  </a:tcPr>
                </a:tc>
                <a:extLst>
                  <a:ext uri="{0D108BD9-81ED-4DB2-BD59-A6C34878D82A}">
                    <a16:rowId xmlns:a16="http://schemas.microsoft.com/office/drawing/2014/main" val="302000168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Maximize revenue</a:t>
                      </a:r>
                    </a:p>
                  </a:txBody>
                  <a:tcPr anchor="ctr">
                    <a:solidFill>
                      <a:schemeClr val="accent6">
                        <a:lumMod val="20000"/>
                        <a:lumOff val="80000"/>
                      </a:schemeClr>
                    </a:solidFill>
                  </a:tcPr>
                </a:tc>
                <a:tc>
                  <a:txBody>
                    <a:bodyPr/>
                    <a:lstStyle/>
                    <a:p>
                      <a:pPr algn="ctr"/>
                      <a:r>
                        <a:rPr lang="en-US" i="0"/>
                        <a:t>Coordination/Technical Assistance</a:t>
                      </a:r>
                    </a:p>
                  </a:txBody>
                  <a:tcPr anchor="ctr">
                    <a:solidFill>
                      <a:schemeClr val="bg1"/>
                    </a:solidFill>
                  </a:tcPr>
                </a:tc>
                <a:tc>
                  <a:txBody>
                    <a:bodyPr/>
                    <a:lstStyle/>
                    <a:p>
                      <a:pPr marL="285750" indent="-285750">
                        <a:buFont typeface="Wingdings" panose="05000000000000000000" pitchFamily="2" charset="2"/>
                        <a:buChar char="Ø"/>
                      </a:pPr>
                      <a:r>
                        <a:rPr lang="en-US" b="1"/>
                        <a:t>Regular presentations </a:t>
                      </a:r>
                      <a:r>
                        <a:rPr lang="en-US"/>
                        <a:t>to the agency CFOs monthly meeting.</a:t>
                      </a:r>
                    </a:p>
                    <a:p>
                      <a:pPr marL="285750" indent="-285750">
                        <a:buFont typeface="Wingdings" panose="05000000000000000000" pitchFamily="2" charset="2"/>
                        <a:buChar char="Ø"/>
                      </a:pPr>
                      <a:r>
                        <a:rPr lang="en-US"/>
                        <a:t>Collaborations with MMA, MAPC, Comptroller, FEMA/MEMA.</a:t>
                      </a:r>
                    </a:p>
                  </a:txBody>
                  <a:tcPr>
                    <a:solidFill>
                      <a:schemeClr val="bg1"/>
                    </a:solidFill>
                  </a:tcPr>
                </a:tc>
                <a:extLst>
                  <a:ext uri="{0D108BD9-81ED-4DB2-BD59-A6C34878D82A}">
                    <a16:rowId xmlns:a16="http://schemas.microsoft.com/office/drawing/2014/main" val="1449900533"/>
                  </a:ext>
                </a:extLst>
              </a:tr>
              <a:tr h="659384">
                <a:tc>
                  <a:txBody>
                    <a:bodyPr/>
                    <a:lstStyle/>
                    <a:p>
                      <a:pPr algn="ctr"/>
                      <a:r>
                        <a:rPr lang="en-US" b="1" dirty="0"/>
                        <a:t>Minimize risk</a:t>
                      </a:r>
                    </a:p>
                  </a:txBody>
                  <a:tcPr anchor="ctr">
                    <a:solidFill>
                      <a:schemeClr val="accent6">
                        <a:lumMod val="40000"/>
                        <a:lumOff val="60000"/>
                      </a:schemeClr>
                    </a:solidFill>
                  </a:tcPr>
                </a:tc>
                <a:tc>
                  <a:txBody>
                    <a:bodyPr/>
                    <a:lstStyle/>
                    <a:p>
                      <a:pPr algn="ctr"/>
                      <a:r>
                        <a:rPr lang="en-US" i="0" dirty="0"/>
                        <a:t>Compliance Checklist</a:t>
                      </a:r>
                    </a:p>
                  </a:txBody>
                  <a:tcPr anchor="ctr">
                    <a:solidFill>
                      <a:schemeClr val="accent6">
                        <a:lumMod val="20000"/>
                        <a:lumOff val="80000"/>
                      </a:schemeClr>
                    </a:solidFill>
                  </a:tcPr>
                </a:tc>
                <a:tc>
                  <a:txBody>
                    <a:bodyPr/>
                    <a:lstStyle/>
                    <a:p>
                      <a:pPr marL="285750" indent="-285750">
                        <a:buFont typeface="Wingdings" panose="05000000000000000000" pitchFamily="2" charset="2"/>
                        <a:buChar char="Ø"/>
                      </a:pPr>
                      <a:r>
                        <a:rPr lang="en-US" b="1"/>
                        <a:t>6 </a:t>
                      </a:r>
                      <a:r>
                        <a:rPr lang="en-US"/>
                        <a:t>step compliance checklist to establish eligibility and implement business processes to comply with federal rules.</a:t>
                      </a:r>
                    </a:p>
                  </a:txBody>
                  <a:tcPr>
                    <a:solidFill>
                      <a:schemeClr val="accent6">
                        <a:lumMod val="20000"/>
                        <a:lumOff val="80000"/>
                      </a:schemeClr>
                    </a:solidFill>
                  </a:tcPr>
                </a:tc>
                <a:extLst>
                  <a:ext uri="{0D108BD9-81ED-4DB2-BD59-A6C34878D82A}">
                    <a16:rowId xmlns:a16="http://schemas.microsoft.com/office/drawing/2014/main" val="2794075032"/>
                  </a:ext>
                </a:extLst>
              </a:tr>
              <a:tr h="370840">
                <a:tc>
                  <a:txBody>
                    <a:bodyPr/>
                    <a:lstStyle/>
                    <a:p>
                      <a:pPr algn="ctr"/>
                      <a:r>
                        <a:rPr lang="en-US" b="1" dirty="0"/>
                        <a:t>Minimize risk</a:t>
                      </a:r>
                      <a:endParaRPr lang="en-US" dirty="0"/>
                    </a:p>
                  </a:txBody>
                  <a:tcPr anchor="ctr">
                    <a:solidFill>
                      <a:schemeClr val="accent6">
                        <a:lumMod val="40000"/>
                        <a:lumOff val="60000"/>
                      </a:schemeClr>
                    </a:solidFill>
                  </a:tcPr>
                </a:tc>
                <a:tc>
                  <a:txBody>
                    <a:bodyPr/>
                    <a:lstStyle/>
                    <a:p>
                      <a:pPr algn="ctr"/>
                      <a:r>
                        <a:rPr lang="en-US" i="0"/>
                        <a:t>Desk Reviews</a:t>
                      </a:r>
                    </a:p>
                  </a:txBody>
                  <a:tcPr anchor="ctr">
                    <a:solidFill>
                      <a:schemeClr val="bg1"/>
                    </a:solidFill>
                  </a:tcPr>
                </a:tc>
                <a:tc>
                  <a:txBody>
                    <a:bodyPr/>
                    <a:lstStyle/>
                    <a:p>
                      <a:pPr marL="285750" indent="-285750">
                        <a:buFont typeface="Wingdings" panose="05000000000000000000" pitchFamily="2" charset="2"/>
                        <a:buChar char="Ø"/>
                      </a:pPr>
                      <a:r>
                        <a:rPr lang="en-US" b="1"/>
                        <a:t>19</a:t>
                      </a:r>
                      <a:r>
                        <a:rPr lang="en-US"/>
                        <a:t> desk reviews of federal-supported spending in progress.</a:t>
                      </a:r>
                    </a:p>
                  </a:txBody>
                  <a:tcPr>
                    <a:solidFill>
                      <a:schemeClr val="bg1"/>
                    </a:solidFill>
                  </a:tcPr>
                </a:tc>
                <a:extLst>
                  <a:ext uri="{0D108BD9-81ED-4DB2-BD59-A6C34878D82A}">
                    <a16:rowId xmlns:a16="http://schemas.microsoft.com/office/drawing/2014/main" val="722117066"/>
                  </a:ext>
                </a:extLst>
              </a:tr>
              <a:tr h="1188720">
                <a:tc>
                  <a:txBody>
                    <a:bodyPr/>
                    <a:lstStyle/>
                    <a:p>
                      <a:pPr algn="ctr"/>
                      <a:r>
                        <a:rPr lang="en-US" b="1" dirty="0"/>
                        <a:t>Minimize risk</a:t>
                      </a:r>
                    </a:p>
                  </a:txBody>
                  <a:tcPr anchor="ctr">
                    <a:solidFill>
                      <a:schemeClr val="accent6">
                        <a:lumMod val="40000"/>
                        <a:lumOff val="60000"/>
                      </a:schemeClr>
                    </a:solidFill>
                  </a:tcPr>
                </a:tc>
                <a:tc>
                  <a:txBody>
                    <a:bodyPr/>
                    <a:lstStyle/>
                    <a:p>
                      <a:pPr algn="ctr"/>
                      <a:r>
                        <a:rPr lang="en-US" i="0" dirty="0"/>
                        <a:t>Audit Management</a:t>
                      </a:r>
                    </a:p>
                  </a:txBody>
                  <a:tcPr anchor="ctr">
                    <a:solidFill>
                      <a:schemeClr val="accent6">
                        <a:lumMod val="20000"/>
                        <a:lumOff val="80000"/>
                      </a:schemeClr>
                    </a:solidFill>
                  </a:tcPr>
                </a:tc>
                <a:tc>
                  <a:txBody>
                    <a:bodyPr/>
                    <a:lstStyle/>
                    <a:p>
                      <a:pPr marL="285750" indent="-285750">
                        <a:buFont typeface="Wingdings" panose="05000000000000000000" pitchFamily="2" charset="2"/>
                        <a:buChar char="Ø"/>
                      </a:pPr>
                      <a:r>
                        <a:rPr lang="en-US" b="1" dirty="0"/>
                        <a:t>No findings </a:t>
                      </a:r>
                      <a:r>
                        <a:rPr lang="en-US" dirty="0"/>
                        <a:t>on FY21 and FY22 Single Audits; FY23 Single Audit in progress.</a:t>
                      </a:r>
                    </a:p>
                    <a:p>
                      <a:pPr marL="285750" indent="-285750">
                        <a:buFont typeface="Wingdings" panose="05000000000000000000" pitchFamily="2" charset="2"/>
                        <a:buChar char="Ø"/>
                      </a:pPr>
                      <a:r>
                        <a:rPr lang="en-US" dirty="0"/>
                        <a:t>Coordinate external audits (SAO audit of ANF, federal Pandemic Response Accountability Committee work in Springfield).</a:t>
                      </a:r>
                    </a:p>
                  </a:txBody>
                  <a:tcPr>
                    <a:solidFill>
                      <a:schemeClr val="accent6">
                        <a:lumMod val="20000"/>
                        <a:lumOff val="80000"/>
                      </a:schemeClr>
                    </a:solidFill>
                  </a:tcPr>
                </a:tc>
                <a:extLst>
                  <a:ext uri="{0D108BD9-81ED-4DB2-BD59-A6C34878D82A}">
                    <a16:rowId xmlns:a16="http://schemas.microsoft.com/office/drawing/2014/main" val="114078491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Minimize risk</a:t>
                      </a:r>
                    </a:p>
                  </a:txBody>
                  <a:tcPr anchor="ctr">
                    <a:solidFill>
                      <a:schemeClr val="accent6">
                        <a:lumMod val="40000"/>
                        <a:lumOff val="60000"/>
                      </a:schemeClr>
                    </a:solidFill>
                  </a:tcPr>
                </a:tc>
                <a:tc>
                  <a:txBody>
                    <a:bodyPr/>
                    <a:lstStyle/>
                    <a:p>
                      <a:pPr algn="ctr"/>
                      <a:r>
                        <a:rPr lang="en-US" i="0" dirty="0"/>
                        <a:t>Financial Reporting</a:t>
                      </a:r>
                    </a:p>
                  </a:txBody>
                  <a:tcPr anchor="ctr">
                    <a:solidFill>
                      <a:schemeClr val="bg1"/>
                    </a:solidFill>
                  </a:tcPr>
                </a:tc>
                <a:tc>
                  <a:txBody>
                    <a:bodyPr/>
                    <a:lstStyle/>
                    <a:p>
                      <a:pPr marL="285750" indent="-285750">
                        <a:buFont typeface="Wingdings" panose="05000000000000000000" pitchFamily="2" charset="2"/>
                        <a:buChar char="Ø"/>
                      </a:pPr>
                      <a:r>
                        <a:rPr lang="en-US" b="1" dirty="0"/>
                        <a:t>9</a:t>
                      </a:r>
                      <a:r>
                        <a:rPr lang="en-US" dirty="0"/>
                        <a:t> quarterly financial and </a:t>
                      </a:r>
                      <a:r>
                        <a:rPr lang="en-US" b="1" dirty="0"/>
                        <a:t>3</a:t>
                      </a:r>
                      <a:r>
                        <a:rPr lang="en-US" dirty="0"/>
                        <a:t> annual performance reports filed.</a:t>
                      </a:r>
                    </a:p>
                  </a:txBody>
                  <a:tcPr>
                    <a:solidFill>
                      <a:schemeClr val="bg1"/>
                    </a:solidFill>
                  </a:tcPr>
                </a:tc>
                <a:extLst>
                  <a:ext uri="{0D108BD9-81ED-4DB2-BD59-A6C34878D82A}">
                    <a16:rowId xmlns:a16="http://schemas.microsoft.com/office/drawing/2014/main" val="302098991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Minimize risk</a:t>
                      </a:r>
                    </a:p>
                  </a:txBody>
                  <a:tcPr anchor="ctr">
                    <a:solidFill>
                      <a:schemeClr val="accent6">
                        <a:lumMod val="40000"/>
                        <a:lumOff val="60000"/>
                      </a:schemeClr>
                    </a:solidFill>
                  </a:tcPr>
                </a:tc>
                <a:tc>
                  <a:txBody>
                    <a:bodyPr/>
                    <a:lstStyle/>
                    <a:p>
                      <a:pPr algn="ctr"/>
                      <a:r>
                        <a:rPr lang="en-US" i="0" dirty="0"/>
                        <a:t>Transparency website</a:t>
                      </a:r>
                    </a:p>
                  </a:txBody>
                  <a:tcPr anchor="ctr">
                    <a:solidFill>
                      <a:schemeClr val="accent6">
                        <a:lumMod val="20000"/>
                        <a:lumOff val="80000"/>
                      </a:schemeClr>
                    </a:solidFill>
                  </a:tcPr>
                </a:tc>
                <a:tc>
                  <a:txBody>
                    <a:bodyPr/>
                    <a:lstStyle/>
                    <a:p>
                      <a:pPr marL="285750" indent="-285750">
                        <a:buFont typeface="Wingdings" panose="05000000000000000000" pitchFamily="2" charset="2"/>
                        <a:buChar char="Ø"/>
                      </a:pPr>
                      <a:r>
                        <a:rPr lang="en-US" b="1" dirty="0"/>
                        <a:t>Nationally-recognized</a:t>
                      </a:r>
                      <a:r>
                        <a:rPr lang="en-US" dirty="0"/>
                        <a:t> transparency website.</a:t>
                      </a:r>
                    </a:p>
                  </a:txBody>
                  <a:tcPr>
                    <a:solidFill>
                      <a:schemeClr val="accent6">
                        <a:lumMod val="20000"/>
                        <a:lumOff val="80000"/>
                      </a:schemeClr>
                    </a:solidFill>
                  </a:tcPr>
                </a:tc>
                <a:extLst>
                  <a:ext uri="{0D108BD9-81ED-4DB2-BD59-A6C34878D82A}">
                    <a16:rowId xmlns:a16="http://schemas.microsoft.com/office/drawing/2014/main" val="777959811"/>
                  </a:ext>
                </a:extLst>
              </a:tr>
            </a:tbl>
          </a:graphicData>
        </a:graphic>
      </p:graphicFrame>
    </p:spTree>
    <p:extLst>
      <p:ext uri="{BB962C8B-B14F-4D97-AF65-F5344CB8AC3E}">
        <p14:creationId xmlns:p14="http://schemas.microsoft.com/office/powerpoint/2010/main" val="3249064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6D6782-68CE-E026-B83A-3194EE8102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cstate="print">
            <a:biLevel thresh="50000"/>
            <a:alphaModFix amt="5000"/>
            <a:extLst>
              <a:ext uri="{28A0092B-C50C-407E-A947-70E740481C1C}">
                <a14:useLocalDpi xmlns:a14="http://schemas.microsoft.com/office/drawing/2010/main" val="0"/>
              </a:ext>
            </a:extLst>
          </a:blip>
          <a:srcRect l="154" t="41257" r="22830" b="24476"/>
          <a:stretch/>
        </p:blipFill>
        <p:spPr>
          <a:xfrm>
            <a:off x="3440151" y="3751595"/>
            <a:ext cx="8821479" cy="2609740"/>
          </a:xfrm>
          <a:prstGeom prst="rect">
            <a:avLst/>
          </a:prstGeom>
          <a:ln>
            <a:noFill/>
          </a:ln>
          <a:effectLst>
            <a:softEdge rad="112500"/>
          </a:effectLst>
        </p:spPr>
      </p:pic>
      <p:sp>
        <p:nvSpPr>
          <p:cNvPr id="2" name="Title 1">
            <a:extLst>
              <a:ext uri="{FF2B5EF4-FFF2-40B4-BE49-F238E27FC236}">
                <a16:creationId xmlns:a16="http://schemas.microsoft.com/office/drawing/2014/main" id="{BBD9484B-00D0-C84B-981C-01352730C4BF}"/>
              </a:ext>
            </a:extLst>
          </p:cNvPr>
          <p:cNvSpPr>
            <a:spLocks noGrp="1"/>
          </p:cNvSpPr>
          <p:nvPr>
            <p:ph type="title"/>
          </p:nvPr>
        </p:nvSpPr>
        <p:spPr/>
        <p:txBody>
          <a:bodyPr/>
          <a:lstStyle/>
          <a:p>
            <a:r>
              <a:rPr lang="en-US"/>
              <a:t>ARPA Money Supports COVID-19 Response and Recovery</a:t>
            </a:r>
          </a:p>
        </p:txBody>
      </p:sp>
      <p:sp>
        <p:nvSpPr>
          <p:cNvPr id="3" name="Content Placeholder 2">
            <a:extLst>
              <a:ext uri="{FF2B5EF4-FFF2-40B4-BE49-F238E27FC236}">
                <a16:creationId xmlns:a16="http://schemas.microsoft.com/office/drawing/2014/main" id="{D02BD581-596C-6323-0F55-A13B6B3D3DAA}"/>
              </a:ext>
            </a:extLst>
          </p:cNvPr>
          <p:cNvSpPr>
            <a:spLocks noGrp="1"/>
          </p:cNvSpPr>
          <p:nvPr>
            <p:ph sz="quarter" idx="11"/>
          </p:nvPr>
        </p:nvSpPr>
        <p:spPr>
          <a:xfrm>
            <a:off x="548640" y="1517904"/>
            <a:ext cx="7680960" cy="4274183"/>
          </a:xfrm>
          <a:solidFill>
            <a:schemeClr val="bg1"/>
          </a:solidFill>
          <a:effectLst>
            <a:softEdge rad="127000"/>
          </a:effectLst>
        </p:spPr>
        <p:txBody>
          <a:bodyPr/>
          <a:lstStyle/>
          <a:p>
            <a:pPr>
              <a:lnSpc>
                <a:spcPct val="107000"/>
              </a:lnSpc>
              <a:spcBef>
                <a:spcPts val="0"/>
              </a:spcBef>
              <a:spcAft>
                <a:spcPts val="800"/>
              </a:spcAft>
            </a:pPr>
            <a:r>
              <a:rPr lang="en-US" sz="2000" kern="0">
                <a:solidFill>
                  <a:srgbClr val="002060"/>
                </a:solidFill>
              </a:rPr>
              <a:t>The American Rescue Plan Act of 2021, Pub. L. 117-2 (March 11, 2021) (ARPA) provided </a:t>
            </a:r>
            <a:r>
              <a:rPr lang="en-US" sz="2000" b="1" kern="0">
                <a:solidFill>
                  <a:srgbClr val="002060"/>
                </a:solidFill>
              </a:rPr>
              <a:t>$350 B </a:t>
            </a:r>
            <a:r>
              <a:rPr lang="en-US" sz="2000" kern="0">
                <a:solidFill>
                  <a:srgbClr val="002060"/>
                </a:solidFill>
              </a:rPr>
              <a:t>in direct aid to state and local governments through the Coronavirus State and Local Fiscal Recovery Funds (CSLFRF).</a:t>
            </a:r>
          </a:p>
          <a:p>
            <a:pPr>
              <a:lnSpc>
                <a:spcPct val="107000"/>
              </a:lnSpc>
              <a:spcBef>
                <a:spcPts val="0"/>
              </a:spcBef>
              <a:spcAft>
                <a:spcPts val="800"/>
              </a:spcAft>
            </a:pPr>
            <a:r>
              <a:rPr lang="en-US" sz="2000" kern="0">
                <a:solidFill>
                  <a:srgbClr val="002060"/>
                </a:solidFill>
              </a:rPr>
              <a:t>CSLFRF is administered by the US Department of the Treasury. Federal oversight is provided by the US Treasury Office of the Inspector General (“Treasury OIG”). </a:t>
            </a:r>
          </a:p>
          <a:p>
            <a:pPr>
              <a:lnSpc>
                <a:spcPct val="107000"/>
              </a:lnSpc>
              <a:spcAft>
                <a:spcPts val="800"/>
              </a:spcAft>
            </a:pPr>
            <a:r>
              <a:rPr lang="en-US" sz="2000" kern="0">
                <a:solidFill>
                  <a:srgbClr val="002060"/>
                </a:solidFill>
              </a:rPr>
              <a:t>The Commonwealth’s allocation comes from the Coronavirus State Fiscal Recovery Fund (CSFRF).</a:t>
            </a:r>
          </a:p>
          <a:p>
            <a:pPr lvl="1">
              <a:lnSpc>
                <a:spcPct val="107000"/>
              </a:lnSpc>
              <a:spcAft>
                <a:spcPts val="800"/>
              </a:spcAft>
            </a:pPr>
            <a:r>
              <a:rPr lang="en-US" sz="2000" kern="0">
                <a:solidFill>
                  <a:srgbClr val="002060"/>
                </a:solidFill>
              </a:rPr>
              <a:t>Note that the Commonwealth received </a:t>
            </a:r>
            <a:r>
              <a:rPr lang="en-US" sz="2000" b="1" kern="0">
                <a:solidFill>
                  <a:srgbClr val="002060"/>
                </a:solidFill>
              </a:rPr>
              <a:t>dozens</a:t>
            </a:r>
            <a:r>
              <a:rPr lang="en-US" sz="2000" kern="0">
                <a:solidFill>
                  <a:srgbClr val="002060"/>
                </a:solidFill>
              </a:rPr>
              <a:t> of federal grants that were created or expanded by ARPA. CSFRF is the single largest, most flexible, and least like other federal grants.</a:t>
            </a:r>
          </a:p>
        </p:txBody>
      </p:sp>
      <p:sp>
        <p:nvSpPr>
          <p:cNvPr id="4" name="Text Placeholder 3">
            <a:extLst>
              <a:ext uri="{FF2B5EF4-FFF2-40B4-BE49-F238E27FC236}">
                <a16:creationId xmlns:a16="http://schemas.microsoft.com/office/drawing/2014/main" id="{68B0CFDF-83AF-1CA6-D518-5C0F17746EFF}"/>
              </a:ext>
            </a:extLst>
          </p:cNvPr>
          <p:cNvSpPr>
            <a:spLocks noGrp="1"/>
          </p:cNvSpPr>
          <p:nvPr>
            <p:ph type="body" sz="quarter" idx="12"/>
          </p:nvPr>
        </p:nvSpPr>
        <p:spPr>
          <a:xfrm>
            <a:off x="554037" y="1101337"/>
            <a:ext cx="11082528" cy="276999"/>
          </a:xfrm>
        </p:spPr>
        <p:txBody>
          <a:bodyPr/>
          <a:lstStyle/>
          <a:p>
            <a:r>
              <a:rPr lang="en-US">
                <a:solidFill>
                  <a:srgbClr val="002060"/>
                </a:solidFill>
              </a:rPr>
              <a:t>Overview and Eligible Uses </a:t>
            </a:r>
            <a:r>
              <a:rPr lang="en-US">
                <a:solidFill>
                  <a:schemeClr val="bg1">
                    <a:lumMod val="50000"/>
                  </a:schemeClr>
                </a:solidFill>
              </a:rPr>
              <a:t>– Spending Progress Report – Compliance and Reporting </a:t>
            </a:r>
            <a:endParaRPr lang="en-US"/>
          </a:p>
        </p:txBody>
      </p:sp>
      <p:pic>
        <p:nvPicPr>
          <p:cNvPr id="7" name="Graphic 6">
            <a:extLst>
              <a:ext uri="{FF2B5EF4-FFF2-40B4-BE49-F238E27FC236}">
                <a16:creationId xmlns:a16="http://schemas.microsoft.com/office/drawing/2014/main" id="{44C73642-BEE0-D17E-F5A2-F603BF537C8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05009" y="1810537"/>
            <a:ext cx="2009843" cy="2009843"/>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149627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4BC9A3-BD52-3B5E-5452-36C2FCE5D1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5000"/>
            <a:extLst>
              <a:ext uri="{28A0092B-C50C-407E-A947-70E740481C1C}">
                <a14:useLocalDpi xmlns:a14="http://schemas.microsoft.com/office/drawing/2010/main" val="0"/>
              </a:ext>
            </a:extLst>
          </a:blip>
          <a:stretch>
            <a:fillRect/>
          </a:stretch>
        </p:blipFill>
        <p:spPr>
          <a:xfrm flipH="1">
            <a:off x="4612821" y="1164876"/>
            <a:ext cx="7274244" cy="5237681"/>
          </a:xfrm>
          <a:prstGeom prst="rect">
            <a:avLst/>
          </a:prstGeom>
          <a:effectLst>
            <a:softEdge rad="635000"/>
          </a:effectLst>
        </p:spPr>
      </p:pic>
      <p:sp>
        <p:nvSpPr>
          <p:cNvPr id="2" name="Title 1">
            <a:extLst>
              <a:ext uri="{FF2B5EF4-FFF2-40B4-BE49-F238E27FC236}">
                <a16:creationId xmlns:a16="http://schemas.microsoft.com/office/drawing/2014/main" id="{4F2961D2-82A4-963D-C5A2-43675B6FAE8C}"/>
              </a:ext>
            </a:extLst>
          </p:cNvPr>
          <p:cNvSpPr>
            <a:spLocks noGrp="1"/>
          </p:cNvSpPr>
          <p:nvPr>
            <p:ph type="title"/>
          </p:nvPr>
        </p:nvSpPr>
        <p:spPr/>
        <p:txBody>
          <a:bodyPr/>
          <a:lstStyle/>
          <a:p>
            <a:r>
              <a:rPr lang="en-US"/>
              <a:t>The ARPA Money Is The Single Largest COVID-Related Federal Grant</a:t>
            </a:r>
          </a:p>
        </p:txBody>
      </p:sp>
      <p:sp>
        <p:nvSpPr>
          <p:cNvPr id="6" name="TextBox 5">
            <a:extLst>
              <a:ext uri="{FF2B5EF4-FFF2-40B4-BE49-F238E27FC236}">
                <a16:creationId xmlns:a16="http://schemas.microsoft.com/office/drawing/2014/main" id="{7D0E8A0F-A08E-537A-6A4B-58D4A9272642}"/>
              </a:ext>
            </a:extLst>
          </p:cNvPr>
          <p:cNvSpPr txBox="1"/>
          <p:nvPr/>
        </p:nvSpPr>
        <p:spPr>
          <a:xfrm>
            <a:off x="554037" y="4688200"/>
            <a:ext cx="3024229" cy="430887"/>
          </a:xfrm>
          <a:prstGeom prst="rect">
            <a:avLst/>
          </a:prstGeom>
          <a:noFill/>
        </p:spPr>
        <p:txBody>
          <a:bodyPr wrap="square" rtlCol="0">
            <a:spAutoFit/>
          </a:bodyPr>
          <a:lstStyle/>
          <a:p>
            <a:r>
              <a:rPr lang="en-US" sz="1100" b="1">
                <a:solidFill>
                  <a:srgbClr val="002060"/>
                </a:solidFill>
              </a:rPr>
              <a:t>Total Tax Revenue FY1974-FY2023 per FY SBFR; all figures in nominal $ millions.</a:t>
            </a:r>
          </a:p>
        </p:txBody>
      </p:sp>
      <p:cxnSp>
        <p:nvCxnSpPr>
          <p:cNvPr id="8" name="Straight Arrow Connector 7">
            <a:extLst>
              <a:ext uri="{FF2B5EF4-FFF2-40B4-BE49-F238E27FC236}">
                <a16:creationId xmlns:a16="http://schemas.microsoft.com/office/drawing/2014/main" id="{1232B7C3-708E-4513-F825-99D4E255158B}"/>
              </a:ext>
              <a:ext uri="{C183D7F6-B498-43B3-948B-1728B52AA6E4}">
                <adec:decorative xmlns:adec="http://schemas.microsoft.com/office/drawing/2017/decorative" val="1"/>
              </a:ext>
            </a:extLst>
          </p:cNvPr>
          <p:cNvCxnSpPr/>
          <p:nvPr/>
        </p:nvCxnSpPr>
        <p:spPr>
          <a:xfrm>
            <a:off x="8716252" y="2345472"/>
            <a:ext cx="1019535" cy="546005"/>
          </a:xfrm>
          <a:prstGeom prst="straightConnector1">
            <a:avLst/>
          </a:prstGeom>
          <a:ln w="19050">
            <a:solidFill>
              <a:srgbClr val="002060"/>
            </a:solidFill>
            <a:tailEnd type="triangle"/>
          </a:ln>
        </p:spPr>
        <p:style>
          <a:lnRef idx="1">
            <a:schemeClr val="dk1"/>
          </a:lnRef>
          <a:fillRef idx="0">
            <a:schemeClr val="dk1"/>
          </a:fillRef>
          <a:effectRef idx="0">
            <a:schemeClr val="dk1"/>
          </a:effectRef>
          <a:fontRef idx="minor">
            <a:schemeClr val="tx1"/>
          </a:fontRef>
        </p:style>
      </p:cxnSp>
      <p:sp>
        <p:nvSpPr>
          <p:cNvPr id="3" name="Content Placeholder 2">
            <a:extLst>
              <a:ext uri="{FF2B5EF4-FFF2-40B4-BE49-F238E27FC236}">
                <a16:creationId xmlns:a16="http://schemas.microsoft.com/office/drawing/2014/main" id="{BF23DD95-38FE-2531-2103-1C57AD461BC5}"/>
              </a:ext>
            </a:extLst>
          </p:cNvPr>
          <p:cNvSpPr>
            <a:spLocks noGrp="1"/>
          </p:cNvSpPr>
          <p:nvPr>
            <p:ph sz="quarter" idx="11"/>
          </p:nvPr>
        </p:nvSpPr>
        <p:spPr>
          <a:xfrm>
            <a:off x="548640" y="1517904"/>
            <a:ext cx="7498080" cy="2393797"/>
          </a:xfrm>
          <a:solidFill>
            <a:schemeClr val="bg1"/>
          </a:solidFill>
          <a:effectLst>
            <a:softEdge rad="317500"/>
          </a:effectLst>
        </p:spPr>
        <p:txBody>
          <a:bodyPr/>
          <a:lstStyle/>
          <a:p>
            <a:pPr marL="0" marR="0" indent="0">
              <a:lnSpc>
                <a:spcPct val="107000"/>
              </a:lnSpc>
              <a:spcBef>
                <a:spcPts val="0"/>
              </a:spcBef>
              <a:spcAft>
                <a:spcPts val="800"/>
              </a:spcAft>
              <a:buNone/>
            </a:pPr>
            <a:r>
              <a:rPr lang="en-US" sz="2000" b="1" kern="0">
                <a:solidFill>
                  <a:srgbClr val="002060"/>
                </a:solidFill>
              </a:rPr>
              <a:t>$5.3 B in Flexible Federal Aid</a:t>
            </a:r>
          </a:p>
          <a:p>
            <a:pPr>
              <a:lnSpc>
                <a:spcPct val="107000"/>
              </a:lnSpc>
              <a:spcBef>
                <a:spcPts val="0"/>
              </a:spcBef>
              <a:spcAft>
                <a:spcPts val="800"/>
              </a:spcAft>
            </a:pPr>
            <a:r>
              <a:rPr lang="en-US" sz="1800" kern="0">
                <a:solidFill>
                  <a:srgbClr val="002060"/>
                </a:solidFill>
              </a:rPr>
              <a:t>The American Rescue Plan Act of 2021, Pub. L. 117-2 </a:t>
            </a:r>
            <a:br>
              <a:rPr lang="en-US" sz="1800" kern="0">
                <a:solidFill>
                  <a:srgbClr val="002060"/>
                </a:solidFill>
              </a:rPr>
            </a:br>
            <a:r>
              <a:rPr lang="en-US" sz="1800" kern="0">
                <a:solidFill>
                  <a:srgbClr val="002060"/>
                </a:solidFill>
              </a:rPr>
              <a:t>(March 11, 2021) (ARPA) provided </a:t>
            </a:r>
            <a:r>
              <a:rPr lang="en-US" sz="1800" b="1" kern="0">
                <a:solidFill>
                  <a:srgbClr val="002060"/>
                </a:solidFill>
              </a:rPr>
              <a:t>$195 B </a:t>
            </a:r>
            <a:r>
              <a:rPr lang="en-US" sz="1800" kern="0">
                <a:solidFill>
                  <a:srgbClr val="002060"/>
                </a:solidFill>
              </a:rPr>
              <a:t>in direct aid to states through the Coronavirus State Fiscal Recovery Fund (CSFRF).</a:t>
            </a:r>
          </a:p>
          <a:p>
            <a:pPr>
              <a:lnSpc>
                <a:spcPct val="107000"/>
              </a:lnSpc>
              <a:spcBef>
                <a:spcPts val="0"/>
              </a:spcBef>
              <a:spcAft>
                <a:spcPts val="800"/>
              </a:spcAft>
            </a:pPr>
            <a:r>
              <a:rPr lang="en-US" kern="0">
                <a:solidFill>
                  <a:srgbClr val="002060"/>
                </a:solidFill>
              </a:rPr>
              <a:t>The Commonwealth received its allocation of </a:t>
            </a:r>
            <a:r>
              <a:rPr lang="en-US" b="1" kern="0">
                <a:solidFill>
                  <a:srgbClr val="002060"/>
                </a:solidFill>
              </a:rPr>
              <a:t>$5.3 B</a:t>
            </a:r>
            <a:r>
              <a:rPr lang="en-US" kern="0">
                <a:solidFill>
                  <a:srgbClr val="002060"/>
                </a:solidFill>
              </a:rPr>
              <a:t> as a single lump sum payment on March 19, 2021.</a:t>
            </a:r>
          </a:p>
          <a:p>
            <a:pPr lvl="1">
              <a:lnSpc>
                <a:spcPct val="107000"/>
              </a:lnSpc>
              <a:spcAft>
                <a:spcPts val="800"/>
              </a:spcAft>
            </a:pPr>
            <a:r>
              <a:rPr lang="en-US" kern="0">
                <a:solidFill>
                  <a:srgbClr val="002060"/>
                </a:solidFill>
              </a:rPr>
              <a:t>This grant has become known simply as </a:t>
            </a:r>
            <a:r>
              <a:rPr lang="en-US" b="1" kern="0">
                <a:solidFill>
                  <a:srgbClr val="002060"/>
                </a:solidFill>
              </a:rPr>
              <a:t>“the ARPA money”</a:t>
            </a:r>
            <a:r>
              <a:rPr lang="en-US" kern="0">
                <a:solidFill>
                  <a:srgbClr val="002060"/>
                </a:solidFill>
              </a:rPr>
              <a:t>.</a:t>
            </a:r>
          </a:p>
        </p:txBody>
      </p:sp>
      <p:sp>
        <p:nvSpPr>
          <p:cNvPr id="7" name="TextBox 6">
            <a:extLst>
              <a:ext uri="{FF2B5EF4-FFF2-40B4-BE49-F238E27FC236}">
                <a16:creationId xmlns:a16="http://schemas.microsoft.com/office/drawing/2014/main" id="{DA3A75C4-DC9C-57FA-4FE1-BD91C7E5BE6C}"/>
              </a:ext>
            </a:extLst>
          </p:cNvPr>
          <p:cNvSpPr txBox="1"/>
          <p:nvPr/>
        </p:nvSpPr>
        <p:spPr>
          <a:xfrm>
            <a:off x="7336817" y="1371981"/>
            <a:ext cx="2875127" cy="830997"/>
          </a:xfrm>
          <a:prstGeom prst="rect">
            <a:avLst/>
          </a:prstGeom>
          <a:noFill/>
        </p:spPr>
        <p:txBody>
          <a:bodyPr wrap="square" rtlCol="0">
            <a:spAutoFit/>
          </a:bodyPr>
          <a:lstStyle/>
          <a:p>
            <a:r>
              <a:rPr lang="en-US" sz="1200" b="1">
                <a:solidFill>
                  <a:srgbClr val="002060"/>
                </a:solidFill>
              </a:rPr>
              <a:t>$5.3 B in revenue from ARPA CSFRF compared to tax revenue for scale only; also note a further $7.2 B in budget surpluses in FY21 and FY22</a:t>
            </a:r>
          </a:p>
        </p:txBody>
      </p:sp>
      <p:graphicFrame>
        <p:nvGraphicFramePr>
          <p:cNvPr id="5" name="Chart 4" descr="This image contains a graph depicting state tax revenue from 1974 to 2023, with the federal ARPA CSFRF grant and FY21/FY22 state surpluses layered on for comparison.">
            <a:extLst>
              <a:ext uri="{FF2B5EF4-FFF2-40B4-BE49-F238E27FC236}">
                <a16:creationId xmlns:a16="http://schemas.microsoft.com/office/drawing/2014/main" id="{7232AB1C-FD6D-ED82-B802-2ED39827BABB}"/>
              </a:ext>
            </a:extLst>
          </p:cNvPr>
          <p:cNvGraphicFramePr>
            <a:graphicFrameLocks/>
          </p:cNvGraphicFramePr>
          <p:nvPr>
            <p:extLst>
              <p:ext uri="{D42A27DB-BD31-4B8C-83A1-F6EECF244321}">
                <p14:modId xmlns:p14="http://schemas.microsoft.com/office/powerpoint/2010/main" val="425563450"/>
              </p:ext>
            </p:extLst>
          </p:nvPr>
        </p:nvGraphicFramePr>
        <p:xfrm>
          <a:off x="304935" y="1164877"/>
          <a:ext cx="11471054" cy="53836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789741"/>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59D63-ED94-5F4E-541A-5DD7995BB576}"/>
              </a:ext>
            </a:extLst>
          </p:cNvPr>
          <p:cNvSpPr>
            <a:spLocks noGrp="1"/>
          </p:cNvSpPr>
          <p:nvPr>
            <p:ph type="title"/>
          </p:nvPr>
        </p:nvSpPr>
        <p:spPr/>
        <p:txBody>
          <a:bodyPr/>
          <a:lstStyle/>
          <a:p>
            <a:r>
              <a:rPr lang="en-US"/>
              <a:t>CSFRF Offers More Flexibility But Poses More Risk Than Other Grants</a:t>
            </a:r>
          </a:p>
        </p:txBody>
      </p:sp>
      <p:graphicFrame>
        <p:nvGraphicFramePr>
          <p:cNvPr id="5" name="Table 5">
            <a:extLst>
              <a:ext uri="{FF2B5EF4-FFF2-40B4-BE49-F238E27FC236}">
                <a16:creationId xmlns:a16="http://schemas.microsoft.com/office/drawing/2014/main" id="{90DF9304-4433-493F-E61D-D003DD1FA10F}"/>
              </a:ext>
            </a:extLst>
          </p:cNvPr>
          <p:cNvGraphicFramePr>
            <a:graphicFrameLocks noGrp="1" noChangeAspect="1"/>
          </p:cNvGraphicFramePr>
          <p:nvPr>
            <p:extLst>
              <p:ext uri="{D42A27DB-BD31-4B8C-83A1-F6EECF244321}">
                <p14:modId xmlns:p14="http://schemas.microsoft.com/office/powerpoint/2010/main" val="3724676855"/>
              </p:ext>
            </p:extLst>
          </p:nvPr>
        </p:nvGraphicFramePr>
        <p:xfrm>
          <a:off x="548640" y="1239212"/>
          <a:ext cx="11359824" cy="4721556"/>
        </p:xfrm>
        <a:graphic>
          <a:graphicData uri="http://schemas.openxmlformats.org/drawingml/2006/table">
            <a:tbl>
              <a:tblPr firstRow="1" bandRow="1">
                <a:tableStyleId>{5C22544A-7EE6-4342-B048-85BDC9FD1C3A}</a:tableStyleId>
              </a:tblPr>
              <a:tblGrid>
                <a:gridCol w="2704720">
                  <a:extLst>
                    <a:ext uri="{9D8B030D-6E8A-4147-A177-3AD203B41FA5}">
                      <a16:colId xmlns:a16="http://schemas.microsoft.com/office/drawing/2014/main" val="1150029371"/>
                    </a:ext>
                  </a:extLst>
                </a:gridCol>
                <a:gridCol w="4327552">
                  <a:extLst>
                    <a:ext uri="{9D8B030D-6E8A-4147-A177-3AD203B41FA5}">
                      <a16:colId xmlns:a16="http://schemas.microsoft.com/office/drawing/2014/main" val="941707915"/>
                    </a:ext>
                  </a:extLst>
                </a:gridCol>
                <a:gridCol w="4327552">
                  <a:extLst>
                    <a:ext uri="{9D8B030D-6E8A-4147-A177-3AD203B41FA5}">
                      <a16:colId xmlns:a16="http://schemas.microsoft.com/office/drawing/2014/main" val="1946338300"/>
                    </a:ext>
                  </a:extLst>
                </a:gridCol>
              </a:tblGrid>
              <a:tr h="378790">
                <a:tc>
                  <a:txBody>
                    <a:bodyPr/>
                    <a:lstStyle/>
                    <a:p>
                      <a:r>
                        <a:rPr lang="en-US"/>
                        <a:t>Characteristic</a:t>
                      </a:r>
                    </a:p>
                  </a:txBody>
                  <a:tcPr>
                    <a:solidFill>
                      <a:srgbClr val="002060"/>
                    </a:solidFill>
                  </a:tcPr>
                </a:tc>
                <a:tc>
                  <a:txBody>
                    <a:bodyPr/>
                    <a:lstStyle/>
                    <a:p>
                      <a:pPr algn="ctr"/>
                      <a:r>
                        <a:rPr lang="en-US"/>
                        <a:t>CSFRF (“the ARPA Money”)</a:t>
                      </a:r>
                    </a:p>
                  </a:txBody>
                  <a:tcPr>
                    <a:solidFill>
                      <a:srgbClr val="002060"/>
                    </a:solidFill>
                  </a:tcPr>
                </a:tc>
                <a:tc>
                  <a:txBody>
                    <a:bodyPr/>
                    <a:lstStyle/>
                    <a:p>
                      <a:pPr algn="ctr"/>
                      <a:r>
                        <a:rPr lang="en-US"/>
                        <a:t>Most Federal Grants</a:t>
                      </a:r>
                    </a:p>
                  </a:txBody>
                  <a:tcPr>
                    <a:solidFill>
                      <a:srgbClr val="002060"/>
                    </a:solidFill>
                  </a:tcPr>
                </a:tc>
                <a:extLst>
                  <a:ext uri="{0D108BD9-81ED-4DB2-BD59-A6C34878D82A}">
                    <a16:rowId xmlns:a16="http://schemas.microsoft.com/office/drawing/2014/main" val="3267222515"/>
                  </a:ext>
                </a:extLst>
              </a:tr>
              <a:tr h="731520">
                <a:tc>
                  <a:txBody>
                    <a:bodyPr/>
                    <a:lstStyle/>
                    <a:p>
                      <a:r>
                        <a:rPr lang="en-US" b="1"/>
                        <a:t>Payment Structure</a:t>
                      </a:r>
                    </a:p>
                  </a:txBody>
                  <a:tcPr>
                    <a:solidFill>
                      <a:schemeClr val="bg1"/>
                    </a:solidFill>
                  </a:tcPr>
                </a:tc>
                <a:tc>
                  <a:txBody>
                    <a:bodyPr/>
                    <a:lstStyle/>
                    <a:p>
                      <a:r>
                        <a:rPr lang="en-US"/>
                        <a:t>Provided as an advance lump sum payment</a:t>
                      </a:r>
                    </a:p>
                  </a:txBody>
                  <a:tcPr>
                    <a:solidFill>
                      <a:schemeClr val="bg1"/>
                    </a:solidFill>
                  </a:tcPr>
                </a:tc>
                <a:tc>
                  <a:txBody>
                    <a:bodyPr/>
                    <a:lstStyle/>
                    <a:p>
                      <a:r>
                        <a:rPr lang="en-US"/>
                        <a:t>Provided as a reimbursement</a:t>
                      </a:r>
                    </a:p>
                  </a:txBody>
                  <a:tcPr>
                    <a:solidFill>
                      <a:schemeClr val="bg1"/>
                    </a:solidFill>
                  </a:tcPr>
                </a:tc>
                <a:extLst>
                  <a:ext uri="{0D108BD9-81ED-4DB2-BD59-A6C34878D82A}">
                    <a16:rowId xmlns:a16="http://schemas.microsoft.com/office/drawing/2014/main" val="2275621129"/>
                  </a:ext>
                </a:extLst>
              </a:tr>
              <a:tr h="1214203">
                <a:tc>
                  <a:txBody>
                    <a:bodyPr/>
                    <a:lstStyle/>
                    <a:p>
                      <a:r>
                        <a:rPr lang="en-US" b="1"/>
                        <a:t>Eligible Uses</a:t>
                      </a:r>
                    </a:p>
                  </a:txBody>
                  <a:tcPr>
                    <a:solidFill>
                      <a:schemeClr val="accent6">
                        <a:lumMod val="20000"/>
                        <a:lumOff val="80000"/>
                      </a:schemeClr>
                    </a:solidFill>
                  </a:tcPr>
                </a:tc>
                <a:tc>
                  <a:txBody>
                    <a:bodyPr/>
                    <a:lstStyle/>
                    <a:p>
                      <a:r>
                        <a:rPr lang="en-US"/>
                        <a:t>Specified in federal regulation (31 CFR Part 35); State must justify eligibility to federal government after spending occurs</a:t>
                      </a:r>
                    </a:p>
                  </a:txBody>
                  <a:tcPr>
                    <a:solidFill>
                      <a:schemeClr val="accent6">
                        <a:lumMod val="20000"/>
                        <a:lumOff val="80000"/>
                      </a:schemeClr>
                    </a:solidFill>
                  </a:tcPr>
                </a:tc>
                <a:tc>
                  <a:txBody>
                    <a:bodyPr/>
                    <a:lstStyle/>
                    <a:p>
                      <a:r>
                        <a:rPr lang="en-US"/>
                        <a:t>Specified in contracts and/or work plans agreed to with the federal administering agency in advance</a:t>
                      </a:r>
                    </a:p>
                  </a:txBody>
                  <a:tcPr>
                    <a:solidFill>
                      <a:schemeClr val="accent6">
                        <a:lumMod val="20000"/>
                        <a:lumOff val="80000"/>
                      </a:schemeClr>
                    </a:solidFill>
                  </a:tcPr>
                </a:tc>
                <a:extLst>
                  <a:ext uri="{0D108BD9-81ED-4DB2-BD59-A6C34878D82A}">
                    <a16:rowId xmlns:a16="http://schemas.microsoft.com/office/drawing/2014/main" val="3470463527"/>
                  </a:ext>
                </a:extLst>
              </a:tr>
              <a:tr h="934003">
                <a:tc>
                  <a:txBody>
                    <a:bodyPr/>
                    <a:lstStyle/>
                    <a:p>
                      <a:r>
                        <a:rPr lang="en-US" b="1"/>
                        <a:t>Flexibility</a:t>
                      </a:r>
                    </a:p>
                  </a:txBody>
                  <a:tcPr>
                    <a:solidFill>
                      <a:schemeClr val="bg1"/>
                    </a:solidFill>
                  </a:tcPr>
                </a:tc>
                <a:tc>
                  <a:txBody>
                    <a:bodyPr/>
                    <a:lstStyle/>
                    <a:p>
                      <a:r>
                        <a:rPr lang="en-US"/>
                        <a:t>Broad; federal government provides criteria but states responsible for assigning uses</a:t>
                      </a:r>
                    </a:p>
                  </a:txBody>
                  <a:tcPr>
                    <a:solidFill>
                      <a:schemeClr val="bg1"/>
                    </a:solidFill>
                  </a:tcPr>
                </a:tc>
                <a:tc>
                  <a:txBody>
                    <a:bodyPr/>
                    <a:lstStyle/>
                    <a:p>
                      <a:r>
                        <a:rPr lang="en-US"/>
                        <a:t>Limited to None; federal government proscribes uses</a:t>
                      </a:r>
                    </a:p>
                  </a:txBody>
                  <a:tcPr>
                    <a:solidFill>
                      <a:schemeClr val="bg1"/>
                    </a:solidFill>
                  </a:tcPr>
                </a:tc>
                <a:extLst>
                  <a:ext uri="{0D108BD9-81ED-4DB2-BD59-A6C34878D82A}">
                    <a16:rowId xmlns:a16="http://schemas.microsoft.com/office/drawing/2014/main" val="125537127"/>
                  </a:ext>
                </a:extLst>
              </a:tr>
              <a:tr h="934003">
                <a:tc>
                  <a:txBody>
                    <a:bodyPr/>
                    <a:lstStyle/>
                    <a:p>
                      <a:r>
                        <a:rPr lang="en-US" b="1"/>
                        <a:t>Allocation Method</a:t>
                      </a:r>
                    </a:p>
                  </a:txBody>
                  <a:tcPr>
                    <a:solidFill>
                      <a:schemeClr val="accent6">
                        <a:lumMod val="20000"/>
                        <a:lumOff val="80000"/>
                      </a:schemeClr>
                    </a:solidFill>
                  </a:tcPr>
                </a:tc>
                <a:tc>
                  <a:txBody>
                    <a:bodyPr/>
                    <a:lstStyle/>
                    <a:p>
                      <a:r>
                        <a:rPr lang="en-US"/>
                        <a:t>Legislative appropriations process, primarily</a:t>
                      </a:r>
                    </a:p>
                  </a:txBody>
                  <a:tcPr>
                    <a:solidFill>
                      <a:schemeClr val="accent6">
                        <a:lumMod val="20000"/>
                        <a:lumOff val="80000"/>
                      </a:schemeClr>
                    </a:solidFill>
                  </a:tcPr>
                </a:tc>
                <a:tc>
                  <a:txBody>
                    <a:bodyPr/>
                    <a:lstStyle/>
                    <a:p>
                      <a:r>
                        <a:rPr lang="en-US"/>
                        <a:t>Spent by executive branch agency per grant award terms; little to no role for Legislature in most cases (though there are notable exceptions, like Medicaid or Child Care Development Block Grants)</a:t>
                      </a:r>
                    </a:p>
                  </a:txBody>
                  <a:tcPr>
                    <a:solidFill>
                      <a:schemeClr val="accent6">
                        <a:lumMod val="20000"/>
                        <a:lumOff val="80000"/>
                      </a:schemeClr>
                    </a:solidFill>
                  </a:tcPr>
                </a:tc>
                <a:extLst>
                  <a:ext uri="{0D108BD9-81ED-4DB2-BD59-A6C34878D82A}">
                    <a16:rowId xmlns:a16="http://schemas.microsoft.com/office/drawing/2014/main" val="3409981175"/>
                  </a:ext>
                </a:extLst>
              </a:tr>
            </a:tbl>
          </a:graphicData>
        </a:graphic>
      </p:graphicFrame>
    </p:spTree>
    <p:extLst>
      <p:ext uri="{BB962C8B-B14F-4D97-AF65-F5344CB8AC3E}">
        <p14:creationId xmlns:p14="http://schemas.microsoft.com/office/powerpoint/2010/main" val="273183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D82C5-FD7B-BD99-8477-BE45DC303C82}"/>
              </a:ext>
            </a:extLst>
          </p:cNvPr>
          <p:cNvSpPr>
            <a:spLocks noGrp="1"/>
          </p:cNvSpPr>
          <p:nvPr>
            <p:ph type="title"/>
          </p:nvPr>
        </p:nvSpPr>
        <p:spPr/>
        <p:txBody>
          <a:bodyPr/>
          <a:lstStyle/>
          <a:p>
            <a:r>
              <a:rPr lang="en-US"/>
              <a:t>Eligible Uses Are Broad But Have Significant Rules Attached</a:t>
            </a:r>
          </a:p>
        </p:txBody>
      </p:sp>
      <p:sp>
        <p:nvSpPr>
          <p:cNvPr id="10" name="TextBox 9">
            <a:extLst>
              <a:ext uri="{FF2B5EF4-FFF2-40B4-BE49-F238E27FC236}">
                <a16:creationId xmlns:a16="http://schemas.microsoft.com/office/drawing/2014/main" id="{6C33720A-A39C-B3B0-2587-975971C9B2CC}"/>
              </a:ext>
            </a:extLst>
          </p:cNvPr>
          <p:cNvSpPr txBox="1"/>
          <p:nvPr/>
        </p:nvSpPr>
        <p:spPr>
          <a:xfrm>
            <a:off x="548640" y="1188720"/>
            <a:ext cx="10570292" cy="707886"/>
          </a:xfrm>
          <a:prstGeom prst="rect">
            <a:avLst/>
          </a:prstGeom>
          <a:noFill/>
        </p:spPr>
        <p:txBody>
          <a:bodyPr wrap="square" rtlCol="0">
            <a:spAutoFit/>
          </a:bodyPr>
          <a:lstStyle/>
          <a:p>
            <a:r>
              <a:rPr lang="en-US" sz="2000">
                <a:solidFill>
                  <a:srgbClr val="002060"/>
                </a:solidFill>
              </a:rPr>
              <a:t>The ARPA money is flexible, but recipients must follow federal rules and regulations for the four eligible categories articulated in statute and defined by U.S. Treasury.</a:t>
            </a:r>
          </a:p>
        </p:txBody>
      </p:sp>
      <p:graphicFrame>
        <p:nvGraphicFramePr>
          <p:cNvPr id="5" name="Diagram 4" descr="This image contains a breakdown of the 6 eligible use categories for the ARPA CSFRF grant: public health emergency, premium pay, reduction in revenue, infrastructure, natural disasters, and surface transportaion projects. ">
            <a:extLst>
              <a:ext uri="{FF2B5EF4-FFF2-40B4-BE49-F238E27FC236}">
                <a16:creationId xmlns:a16="http://schemas.microsoft.com/office/drawing/2014/main" id="{F703732B-6981-A5EC-FFF1-1B650CC20498}"/>
              </a:ext>
            </a:extLst>
          </p:cNvPr>
          <p:cNvGraphicFramePr/>
          <p:nvPr>
            <p:extLst>
              <p:ext uri="{D42A27DB-BD31-4B8C-83A1-F6EECF244321}">
                <p14:modId xmlns:p14="http://schemas.microsoft.com/office/powerpoint/2010/main" val="1830726350"/>
              </p:ext>
            </p:extLst>
          </p:nvPr>
        </p:nvGraphicFramePr>
        <p:xfrm>
          <a:off x="529372" y="2099914"/>
          <a:ext cx="11090911" cy="3994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a:extLst>
              <a:ext uri="{FF2B5EF4-FFF2-40B4-BE49-F238E27FC236}">
                <a16:creationId xmlns:a16="http://schemas.microsoft.com/office/drawing/2014/main" id="{50EDE903-E637-9E40-4EF6-F3EE2B5E2DB3}"/>
              </a:ext>
            </a:extLst>
          </p:cNvPr>
          <p:cNvSpPr/>
          <p:nvPr/>
        </p:nvSpPr>
        <p:spPr>
          <a:xfrm>
            <a:off x="1739896" y="2099914"/>
            <a:ext cx="452762" cy="449366"/>
          </a:xfrm>
          <a:prstGeom prst="ellipse">
            <a:avLst/>
          </a:prstGeom>
          <a:solidFill>
            <a:srgbClr val="00206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a:solidFill>
                  <a:schemeClr val="bg1"/>
                </a:solidFill>
              </a:rPr>
              <a:t>1</a:t>
            </a:r>
          </a:p>
        </p:txBody>
      </p:sp>
      <p:sp>
        <p:nvSpPr>
          <p:cNvPr id="7" name="Oval 6">
            <a:extLst>
              <a:ext uri="{FF2B5EF4-FFF2-40B4-BE49-F238E27FC236}">
                <a16:creationId xmlns:a16="http://schemas.microsoft.com/office/drawing/2014/main" id="{8A2A47AB-12CB-D1DA-BA9A-E56A777F8E59}"/>
              </a:ext>
            </a:extLst>
          </p:cNvPr>
          <p:cNvSpPr/>
          <p:nvPr/>
        </p:nvSpPr>
        <p:spPr>
          <a:xfrm>
            <a:off x="3633890" y="2099914"/>
            <a:ext cx="452762" cy="449366"/>
          </a:xfrm>
          <a:prstGeom prst="ellipse">
            <a:avLst/>
          </a:prstGeom>
          <a:solidFill>
            <a:srgbClr val="00206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a:solidFill>
                  <a:schemeClr val="bg1"/>
                </a:solidFill>
              </a:rPr>
              <a:t>2</a:t>
            </a:r>
          </a:p>
        </p:txBody>
      </p:sp>
      <p:sp>
        <p:nvSpPr>
          <p:cNvPr id="8" name="Oval 7">
            <a:extLst>
              <a:ext uri="{FF2B5EF4-FFF2-40B4-BE49-F238E27FC236}">
                <a16:creationId xmlns:a16="http://schemas.microsoft.com/office/drawing/2014/main" id="{45B425CB-2BB5-CDCF-2764-7ECF8AA2B63A}"/>
              </a:ext>
            </a:extLst>
          </p:cNvPr>
          <p:cNvSpPr/>
          <p:nvPr/>
        </p:nvSpPr>
        <p:spPr>
          <a:xfrm>
            <a:off x="5527884" y="2099914"/>
            <a:ext cx="452762" cy="449366"/>
          </a:xfrm>
          <a:prstGeom prst="ellipse">
            <a:avLst/>
          </a:prstGeom>
          <a:solidFill>
            <a:srgbClr val="00206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a:solidFill>
                  <a:schemeClr val="bg1"/>
                </a:solidFill>
              </a:rPr>
              <a:t>3</a:t>
            </a:r>
          </a:p>
        </p:txBody>
      </p:sp>
      <p:sp>
        <p:nvSpPr>
          <p:cNvPr id="9" name="Oval 8">
            <a:extLst>
              <a:ext uri="{FF2B5EF4-FFF2-40B4-BE49-F238E27FC236}">
                <a16:creationId xmlns:a16="http://schemas.microsoft.com/office/drawing/2014/main" id="{F4FD3338-3FA2-1D30-E7C4-63971359872B}"/>
              </a:ext>
            </a:extLst>
          </p:cNvPr>
          <p:cNvSpPr/>
          <p:nvPr/>
        </p:nvSpPr>
        <p:spPr>
          <a:xfrm>
            <a:off x="7421878" y="2099914"/>
            <a:ext cx="452762" cy="449366"/>
          </a:xfrm>
          <a:prstGeom prst="ellipse">
            <a:avLst/>
          </a:prstGeom>
          <a:solidFill>
            <a:srgbClr val="00206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a:solidFill>
                  <a:schemeClr val="bg1"/>
                </a:solidFill>
              </a:rPr>
              <a:t>4</a:t>
            </a:r>
          </a:p>
        </p:txBody>
      </p:sp>
      <p:sp>
        <p:nvSpPr>
          <p:cNvPr id="3" name="Oval 2">
            <a:extLst>
              <a:ext uri="{FF2B5EF4-FFF2-40B4-BE49-F238E27FC236}">
                <a16:creationId xmlns:a16="http://schemas.microsoft.com/office/drawing/2014/main" id="{A5254901-06C7-252B-6DFD-F5F000A5191B}"/>
              </a:ext>
            </a:extLst>
          </p:cNvPr>
          <p:cNvSpPr/>
          <p:nvPr/>
        </p:nvSpPr>
        <p:spPr>
          <a:xfrm>
            <a:off x="9315872" y="2099914"/>
            <a:ext cx="452762" cy="449366"/>
          </a:xfrm>
          <a:prstGeom prst="ellipse">
            <a:avLst/>
          </a:prstGeom>
          <a:solidFill>
            <a:srgbClr val="00206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a:solidFill>
                  <a:schemeClr val="bg1"/>
                </a:solidFill>
              </a:rPr>
              <a:t>5</a:t>
            </a:r>
          </a:p>
        </p:txBody>
      </p:sp>
      <p:sp>
        <p:nvSpPr>
          <p:cNvPr id="4" name="Oval 3">
            <a:extLst>
              <a:ext uri="{FF2B5EF4-FFF2-40B4-BE49-F238E27FC236}">
                <a16:creationId xmlns:a16="http://schemas.microsoft.com/office/drawing/2014/main" id="{70D704DB-22A6-9F19-A4F3-DD9BA6757BD1}"/>
              </a:ext>
            </a:extLst>
          </p:cNvPr>
          <p:cNvSpPr/>
          <p:nvPr/>
        </p:nvSpPr>
        <p:spPr>
          <a:xfrm>
            <a:off x="11209866" y="2099914"/>
            <a:ext cx="452762" cy="449366"/>
          </a:xfrm>
          <a:prstGeom prst="ellipse">
            <a:avLst/>
          </a:prstGeom>
          <a:solidFill>
            <a:srgbClr val="00206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a:solidFill>
                  <a:schemeClr val="bg1"/>
                </a:solidFill>
              </a:rPr>
              <a:t>6</a:t>
            </a:r>
          </a:p>
        </p:txBody>
      </p:sp>
    </p:spTree>
    <p:extLst>
      <p:ext uri="{BB962C8B-B14F-4D97-AF65-F5344CB8AC3E}">
        <p14:creationId xmlns:p14="http://schemas.microsoft.com/office/powerpoint/2010/main" val="294679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9484B-00D0-C84B-981C-01352730C4BF}"/>
              </a:ext>
            </a:extLst>
          </p:cNvPr>
          <p:cNvSpPr>
            <a:spLocks noGrp="1"/>
          </p:cNvSpPr>
          <p:nvPr>
            <p:ph type="title"/>
          </p:nvPr>
        </p:nvSpPr>
        <p:spPr/>
        <p:txBody>
          <a:bodyPr/>
          <a:lstStyle/>
          <a:p>
            <a:r>
              <a:rPr lang="en-US"/>
              <a:t>The Flexible Revenue Loss Provision Simplifies Our Approach</a:t>
            </a:r>
          </a:p>
        </p:txBody>
      </p:sp>
      <p:sp>
        <p:nvSpPr>
          <p:cNvPr id="4" name="Text Placeholder 3">
            <a:extLst>
              <a:ext uri="{FF2B5EF4-FFF2-40B4-BE49-F238E27FC236}">
                <a16:creationId xmlns:a16="http://schemas.microsoft.com/office/drawing/2014/main" id="{68B0CFDF-83AF-1CA6-D518-5C0F17746EFF}"/>
              </a:ext>
            </a:extLst>
          </p:cNvPr>
          <p:cNvSpPr>
            <a:spLocks noGrp="1"/>
          </p:cNvSpPr>
          <p:nvPr>
            <p:ph type="body" sz="quarter" idx="12"/>
          </p:nvPr>
        </p:nvSpPr>
        <p:spPr>
          <a:xfrm>
            <a:off x="554037" y="1101337"/>
            <a:ext cx="11082528" cy="276999"/>
          </a:xfrm>
        </p:spPr>
        <p:txBody>
          <a:bodyPr/>
          <a:lstStyle/>
          <a:p>
            <a:r>
              <a:rPr lang="en-US">
                <a:solidFill>
                  <a:srgbClr val="002060"/>
                </a:solidFill>
              </a:rPr>
              <a:t>Overview and Eligible Uses </a:t>
            </a:r>
            <a:r>
              <a:rPr lang="en-US">
                <a:solidFill>
                  <a:schemeClr val="bg1">
                    <a:lumMod val="50000"/>
                  </a:schemeClr>
                </a:solidFill>
              </a:rPr>
              <a:t>– Spending Progress Report – Compliance and Reporting</a:t>
            </a:r>
            <a:endParaRPr lang="en-US"/>
          </a:p>
        </p:txBody>
      </p:sp>
      <p:sp>
        <p:nvSpPr>
          <p:cNvPr id="3" name="Content Placeholder 2">
            <a:extLst>
              <a:ext uri="{FF2B5EF4-FFF2-40B4-BE49-F238E27FC236}">
                <a16:creationId xmlns:a16="http://schemas.microsoft.com/office/drawing/2014/main" id="{D02BD581-596C-6323-0F55-A13B6B3D3DAA}"/>
              </a:ext>
            </a:extLst>
          </p:cNvPr>
          <p:cNvSpPr>
            <a:spLocks noGrp="1"/>
          </p:cNvSpPr>
          <p:nvPr>
            <p:ph sz="quarter" idx="11"/>
          </p:nvPr>
        </p:nvSpPr>
        <p:spPr>
          <a:xfrm>
            <a:off x="548640" y="1517904"/>
            <a:ext cx="7680960" cy="4338304"/>
          </a:xfrm>
          <a:solidFill>
            <a:schemeClr val="bg1"/>
          </a:solidFill>
          <a:effectLst>
            <a:softEdge rad="190500"/>
          </a:effectLst>
        </p:spPr>
        <p:txBody>
          <a:bodyPr/>
          <a:lstStyle/>
          <a:p>
            <a:pPr>
              <a:lnSpc>
                <a:spcPct val="107000"/>
              </a:lnSpc>
              <a:spcBef>
                <a:spcPts val="0"/>
              </a:spcBef>
              <a:spcAft>
                <a:spcPts val="800"/>
              </a:spcAft>
            </a:pPr>
            <a:r>
              <a:rPr lang="en-US" sz="2000" u="sng" kern="0">
                <a:solidFill>
                  <a:srgbClr val="002060"/>
                </a:solidFill>
              </a:rPr>
              <a:t>Revenue Loss: </a:t>
            </a:r>
            <a:r>
              <a:rPr lang="en-US" sz="2000" kern="0">
                <a:solidFill>
                  <a:srgbClr val="002060"/>
                </a:solidFill>
              </a:rPr>
              <a:t>Provide government services to the extent of the reduction in revenue calculated due to COVID-19 (also known as “revenue loss”); </a:t>
            </a:r>
          </a:p>
          <a:p>
            <a:pPr lvl="1">
              <a:lnSpc>
                <a:spcPct val="107000"/>
              </a:lnSpc>
              <a:spcAft>
                <a:spcPts val="800"/>
              </a:spcAft>
            </a:pPr>
            <a:r>
              <a:rPr lang="en-US" sz="2000" kern="0">
                <a:solidFill>
                  <a:srgbClr val="002060"/>
                </a:solidFill>
              </a:rPr>
              <a:t>The Commonwealth calculated </a:t>
            </a:r>
            <a:r>
              <a:rPr lang="en-US" sz="2000" b="1" kern="0">
                <a:solidFill>
                  <a:srgbClr val="002060"/>
                </a:solidFill>
              </a:rPr>
              <a:t>$3.9 B </a:t>
            </a:r>
            <a:r>
              <a:rPr lang="en-US" sz="2000" kern="0">
                <a:solidFill>
                  <a:srgbClr val="002060"/>
                </a:solidFill>
              </a:rPr>
              <a:t>in revenue loss.</a:t>
            </a:r>
          </a:p>
          <a:p>
            <a:pPr>
              <a:lnSpc>
                <a:spcPct val="107000"/>
              </a:lnSpc>
              <a:spcBef>
                <a:spcPts val="0"/>
              </a:spcBef>
              <a:spcAft>
                <a:spcPts val="800"/>
              </a:spcAft>
            </a:pPr>
            <a:r>
              <a:rPr lang="en-US" sz="2000" u="sng" kern="0">
                <a:solidFill>
                  <a:srgbClr val="002060"/>
                </a:solidFill>
              </a:rPr>
              <a:t>All Other Eligible Uses:</a:t>
            </a:r>
            <a:r>
              <a:rPr lang="en-US" sz="2000" kern="0">
                <a:solidFill>
                  <a:srgbClr val="002060"/>
                </a:solidFill>
              </a:rPr>
              <a:t> Direct COVID-19 costs and responding to economic impacts, premium pay, and water, sewer, and broadband infrastructure.</a:t>
            </a:r>
          </a:p>
          <a:p>
            <a:pPr>
              <a:lnSpc>
                <a:spcPct val="107000"/>
              </a:lnSpc>
              <a:spcBef>
                <a:spcPts val="0"/>
              </a:spcBef>
              <a:spcAft>
                <a:spcPts val="800"/>
              </a:spcAft>
            </a:pPr>
            <a:r>
              <a:rPr lang="en-US" sz="2000" u="sng" kern="0">
                <a:solidFill>
                  <a:srgbClr val="002060"/>
                </a:solidFill>
              </a:rPr>
              <a:t>Prohibited Uses:</a:t>
            </a:r>
            <a:r>
              <a:rPr lang="en-US" sz="2000" kern="0">
                <a:solidFill>
                  <a:srgbClr val="002060"/>
                </a:solidFill>
              </a:rPr>
              <a:t> Debt service payments, tax cuts, and contributions to a pension fund.</a:t>
            </a:r>
          </a:p>
          <a:p>
            <a:pPr>
              <a:lnSpc>
                <a:spcPct val="107000"/>
              </a:lnSpc>
              <a:spcBef>
                <a:spcPts val="0"/>
              </a:spcBef>
              <a:spcAft>
                <a:spcPts val="800"/>
              </a:spcAft>
            </a:pPr>
            <a:r>
              <a:rPr lang="en-US" sz="2000" kern="0">
                <a:solidFill>
                  <a:srgbClr val="002060"/>
                </a:solidFill>
              </a:rPr>
              <a:t>CSFRF-supported expenses need to be obligated (i.e. under contract and encumbered in MMARS) by </a:t>
            </a:r>
            <a:r>
              <a:rPr lang="en-US" sz="2000" b="1" kern="0">
                <a:solidFill>
                  <a:srgbClr val="002060"/>
                </a:solidFill>
              </a:rPr>
              <a:t>December 31, 2024</a:t>
            </a:r>
            <a:r>
              <a:rPr lang="en-US" sz="2000" kern="0">
                <a:solidFill>
                  <a:srgbClr val="002060"/>
                </a:solidFill>
              </a:rPr>
              <a:t>, and spent fully by</a:t>
            </a:r>
            <a:r>
              <a:rPr lang="en-US" sz="2000" b="1" kern="0">
                <a:solidFill>
                  <a:srgbClr val="002060"/>
                </a:solidFill>
              </a:rPr>
              <a:t> December 31, 2026.</a:t>
            </a:r>
          </a:p>
        </p:txBody>
      </p:sp>
      <p:pic>
        <p:nvPicPr>
          <p:cNvPr id="8" name="Picture 7">
            <a:extLst>
              <a:ext uri="{FF2B5EF4-FFF2-40B4-BE49-F238E27FC236}">
                <a16:creationId xmlns:a16="http://schemas.microsoft.com/office/drawing/2014/main" id="{FCD330D6-FA29-D2D0-D762-6B868C022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2">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5136" b="12480"/>
          <a:stretch/>
        </p:blipFill>
        <p:spPr>
          <a:xfrm>
            <a:off x="3517604" y="855920"/>
            <a:ext cx="8674396" cy="6002080"/>
          </a:xfrm>
          <a:prstGeom prst="rect">
            <a:avLst/>
          </a:prstGeom>
          <a:effectLst>
            <a:softEdge rad="635000"/>
          </a:effectLst>
        </p:spPr>
      </p:pic>
      <p:graphicFrame>
        <p:nvGraphicFramePr>
          <p:cNvPr id="10" name="Object 9" descr="This data visualization breaks down the ARPA CSFRF grant in terms of revenue loss amount ($3.909 B) and other eligible uses amount ($1.376.3 B).">
            <a:extLst>
              <a:ext uri="{FF2B5EF4-FFF2-40B4-BE49-F238E27FC236}">
                <a16:creationId xmlns:a16="http://schemas.microsoft.com/office/drawing/2014/main" id="{0564C90C-AA0F-3CD7-6B57-2263998A9E68}"/>
              </a:ext>
            </a:extLst>
          </p:cNvPr>
          <p:cNvGraphicFramePr>
            <a:graphicFrameLocks noChangeAspect="1"/>
          </p:cNvGraphicFramePr>
          <p:nvPr>
            <p:extLst>
              <p:ext uri="{D42A27DB-BD31-4B8C-83A1-F6EECF244321}">
                <p14:modId xmlns:p14="http://schemas.microsoft.com/office/powerpoint/2010/main" val="1340700921"/>
              </p:ext>
            </p:extLst>
          </p:nvPr>
        </p:nvGraphicFramePr>
        <p:xfrm>
          <a:off x="7854802" y="966916"/>
          <a:ext cx="3759200" cy="5780087"/>
        </p:xfrm>
        <a:graphic>
          <a:graphicData uri="http://schemas.openxmlformats.org/presentationml/2006/ole">
            <mc:AlternateContent xmlns:mc="http://schemas.openxmlformats.org/markup-compatibility/2006">
              <mc:Choice xmlns:v="urn:schemas-microsoft-com:vml" Requires="v">
                <p:oleObj name="Worksheet" r:id="rId4" imgW="3758459" imgH="5780516" progId="Excel.Sheet.12">
                  <p:embed/>
                </p:oleObj>
              </mc:Choice>
              <mc:Fallback>
                <p:oleObj name="Worksheet" r:id="rId4" imgW="3758459" imgH="5780516" progId="Excel.Sheet.12">
                  <p:embed/>
                  <p:pic>
                    <p:nvPicPr>
                      <p:cNvPr id="10" name="Object 9" descr="This data visualization breaks down the ARPA CSFRF grant in terms of revenue loss amount ($3.909 B) and other eligible uses amount ($1.376.3 B).">
                        <a:extLst>
                          <a:ext uri="{FF2B5EF4-FFF2-40B4-BE49-F238E27FC236}">
                            <a16:creationId xmlns:a16="http://schemas.microsoft.com/office/drawing/2014/main" id="{0564C90C-AA0F-3CD7-6B57-2263998A9E68}"/>
                          </a:ext>
                        </a:extLst>
                      </p:cNvPr>
                      <p:cNvPicPr/>
                      <p:nvPr/>
                    </p:nvPicPr>
                    <p:blipFill>
                      <a:blip r:embed="rId5"/>
                      <a:stretch>
                        <a:fillRect/>
                      </a:stretch>
                    </p:blipFill>
                    <p:spPr>
                      <a:xfrm>
                        <a:off x="7854802" y="966916"/>
                        <a:ext cx="3759200" cy="5780087"/>
                      </a:xfrm>
                      <a:prstGeom prst="rect">
                        <a:avLst/>
                      </a:prstGeom>
                    </p:spPr>
                  </p:pic>
                </p:oleObj>
              </mc:Fallback>
            </mc:AlternateContent>
          </a:graphicData>
        </a:graphic>
      </p:graphicFrame>
    </p:spTree>
    <p:extLst>
      <p:ext uri="{BB962C8B-B14F-4D97-AF65-F5344CB8AC3E}">
        <p14:creationId xmlns:p14="http://schemas.microsoft.com/office/powerpoint/2010/main" val="3848956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A8920-87E4-3611-073C-6D96D99112E0}"/>
              </a:ext>
            </a:extLst>
          </p:cNvPr>
          <p:cNvSpPr>
            <a:spLocks noGrp="1"/>
          </p:cNvSpPr>
          <p:nvPr>
            <p:ph type="title"/>
          </p:nvPr>
        </p:nvSpPr>
        <p:spPr/>
        <p:txBody>
          <a:bodyPr/>
          <a:lstStyle/>
          <a:p>
            <a:r>
              <a:rPr lang="en-US"/>
              <a:t>CSFRF Responsibilities Will Stretch Over About Ten Years</a:t>
            </a:r>
          </a:p>
        </p:txBody>
      </p:sp>
      <p:graphicFrame>
        <p:nvGraphicFramePr>
          <p:cNvPr id="3" name="Diagram 2" descr="This image contains a summary flow chart of compliance and reporting requirements for the ARPA CSFRF grant.">
            <a:extLst>
              <a:ext uri="{FF2B5EF4-FFF2-40B4-BE49-F238E27FC236}">
                <a16:creationId xmlns:a16="http://schemas.microsoft.com/office/drawing/2014/main" id="{18ACB437-3B4F-9C2A-AE1E-5AF8CC6116B8}"/>
              </a:ext>
            </a:extLst>
          </p:cNvPr>
          <p:cNvGraphicFramePr/>
          <p:nvPr>
            <p:extLst>
              <p:ext uri="{D42A27DB-BD31-4B8C-83A1-F6EECF244321}">
                <p14:modId xmlns:p14="http://schemas.microsoft.com/office/powerpoint/2010/main" val="1759179579"/>
              </p:ext>
            </p:extLst>
          </p:nvPr>
        </p:nvGraphicFramePr>
        <p:xfrm>
          <a:off x="1180731" y="1384917"/>
          <a:ext cx="9348186" cy="4740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18037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5"/>
</p:tagLst>
</file>

<file path=ppt/tags/tag11.xml><?xml version="1.0" encoding="utf-8"?>
<p:tagLst xmlns:a="http://schemas.openxmlformats.org/drawingml/2006/main" xmlns:r="http://schemas.openxmlformats.org/officeDocument/2006/relationships" xmlns:p="http://schemas.openxmlformats.org/presentationml/2006/main">
  <p:tag name="ANGLE" val="5"/>
</p:tagLst>
</file>

<file path=ppt/tags/tag12.xml><?xml version="1.0" encoding="utf-8"?>
<p:tagLst xmlns:a="http://schemas.openxmlformats.org/drawingml/2006/main" xmlns:r="http://schemas.openxmlformats.org/officeDocument/2006/relationships" xmlns:p="http://schemas.openxmlformats.org/presentationml/2006/main">
  <p:tag name="ANGLE" val="4"/>
</p:tagLst>
</file>

<file path=ppt/tags/tag13.xml><?xml version="1.0" encoding="utf-8"?>
<p:tagLst xmlns:a="http://schemas.openxmlformats.org/drawingml/2006/main" xmlns:r="http://schemas.openxmlformats.org/officeDocument/2006/relationships" xmlns:p="http://schemas.openxmlformats.org/presentationml/2006/main">
  <p:tag name="ANGLE" val="4"/>
</p:tagLst>
</file>

<file path=ppt/tags/tag14.xml><?xml version="1.0" encoding="utf-8"?>
<p:tagLst xmlns:a="http://schemas.openxmlformats.org/drawingml/2006/main" xmlns:r="http://schemas.openxmlformats.org/officeDocument/2006/relationships" xmlns:p="http://schemas.openxmlformats.org/presentationml/2006/main">
  <p:tag name="ANGLE" val="3"/>
</p:tagLst>
</file>

<file path=ppt/tags/tag15.xml><?xml version="1.0" encoding="utf-8"?>
<p:tagLst xmlns:a="http://schemas.openxmlformats.org/drawingml/2006/main" xmlns:r="http://schemas.openxmlformats.org/officeDocument/2006/relationships" xmlns:p="http://schemas.openxmlformats.org/presentationml/2006/main">
  <p:tag name="ANGLE" val="3"/>
</p:tagLst>
</file>

<file path=ppt/tags/tag16.xml><?xml version="1.0" encoding="utf-8"?>
<p:tagLst xmlns:a="http://schemas.openxmlformats.org/drawingml/2006/main" xmlns:r="http://schemas.openxmlformats.org/officeDocument/2006/relationships" xmlns:p="http://schemas.openxmlformats.org/presentationml/2006/main">
  <p:tag name="ANGLE" val="2"/>
</p:tagLst>
</file>

<file path=ppt/tags/tag17.xml><?xml version="1.0" encoding="utf-8"?>
<p:tagLst xmlns:a="http://schemas.openxmlformats.org/drawingml/2006/main" xmlns:r="http://schemas.openxmlformats.org/officeDocument/2006/relationships" xmlns:p="http://schemas.openxmlformats.org/presentationml/2006/main">
  <p:tag name="ANGLE" val="2"/>
</p:tagLst>
</file>

<file path=ppt/tags/tag18.xml><?xml version="1.0" encoding="utf-8"?>
<p:tagLst xmlns:a="http://schemas.openxmlformats.org/drawingml/2006/main" xmlns:r="http://schemas.openxmlformats.org/officeDocument/2006/relationships" xmlns:p="http://schemas.openxmlformats.org/presentationml/2006/main">
  <p:tag name="ANGLE" val="1"/>
</p:tagLst>
</file>

<file path=ppt/tags/tag19.xml><?xml version="1.0" encoding="utf-8"?>
<p:tagLst xmlns:a="http://schemas.openxmlformats.org/drawingml/2006/main" xmlns:r="http://schemas.openxmlformats.org/officeDocument/2006/relationships" xmlns:p="http://schemas.openxmlformats.org/presentationml/2006/main">
  <p:tag name="ANGLE" val="1"/>
</p:tagLst>
</file>

<file path=ppt/tags/tag2.xml><?xml version="1.0" encoding="utf-8"?>
<p:tagLst xmlns:a="http://schemas.openxmlformats.org/drawingml/2006/main" xmlns:r="http://schemas.openxmlformats.org/officeDocument/2006/relationships" xmlns:p="http://schemas.openxmlformats.org/presentationml/2006/main">
  <p:tag name="SHAPENAME" val="4. Footno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3.xml><?xml version="1.0" encoding="utf-8"?>
<p:tagLst xmlns:a="http://schemas.openxmlformats.org/drawingml/2006/main" xmlns:r="http://schemas.openxmlformats.org/officeDocument/2006/relationships" xmlns:p="http://schemas.openxmlformats.org/presentationml/2006/main">
  <p:tag name="SHAPENAME" val="Subtitle"/>
</p:tagLst>
</file>

<file path=ppt/tags/tag24.xml><?xml version="1.0" encoding="utf-8"?>
<p:tagLst xmlns:a="http://schemas.openxmlformats.org/drawingml/2006/main" xmlns:r="http://schemas.openxmlformats.org/officeDocument/2006/relationships" xmlns:p="http://schemas.openxmlformats.org/presentationml/2006/main">
  <p:tag name="SHAPENAME" val="Titl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7.xml><?xml version="1.0" encoding="utf-8"?>
<p:tagLst xmlns:a="http://schemas.openxmlformats.org/drawingml/2006/main" xmlns:r="http://schemas.openxmlformats.org/officeDocument/2006/relationships" xmlns:p="http://schemas.openxmlformats.org/presentationml/2006/main">
  <p:tag name="SHAPENAME" val="Subtitle"/>
</p:tagLst>
</file>

<file path=ppt/tags/tag28.xml><?xml version="1.0" encoding="utf-8"?>
<p:tagLst xmlns:a="http://schemas.openxmlformats.org/drawingml/2006/main" xmlns:r="http://schemas.openxmlformats.org/officeDocument/2006/relationships" xmlns:p="http://schemas.openxmlformats.org/presentationml/2006/main">
  <p:tag name="SHAPENAME" val="Title"/>
</p:tagLst>
</file>

<file path=ppt/tags/tag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2.xml><?xml version="1.0" encoding="utf-8"?>
<p:tagLst xmlns:a="http://schemas.openxmlformats.org/drawingml/2006/main" xmlns:r="http://schemas.openxmlformats.org/officeDocument/2006/relationships" xmlns:p="http://schemas.openxmlformats.org/presentationml/2006/main">
  <p:tag name="SHAPENAME" val="5. Source"/>
</p:tagLst>
</file>

<file path=ppt/tags/tag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6.xml><?xml version="1.0" encoding="utf-8"?>
<p:tagLst xmlns:a="http://schemas.openxmlformats.org/drawingml/2006/main" xmlns:r="http://schemas.openxmlformats.org/officeDocument/2006/relationships" xmlns:p="http://schemas.openxmlformats.org/presentationml/2006/main">
  <p:tag name="SHAPENAME" val="5. Source"/>
</p:tagLst>
</file>

<file path=ppt/tags/tag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xml><?xml version="1.0" encoding="utf-8"?>
<p:tagLst xmlns:a="http://schemas.openxmlformats.org/drawingml/2006/main" xmlns:r="http://schemas.openxmlformats.org/officeDocument/2006/relationships" xmlns:p="http://schemas.openxmlformats.org/presentationml/2006/main">
  <p:tag name="NAME" val="ACET"/>
</p:tagLst>
</file>

<file path=ppt/tags/tag40.xml><?xml version="1.0" encoding="utf-8"?>
<p:tagLst xmlns:a="http://schemas.openxmlformats.org/drawingml/2006/main" xmlns:r="http://schemas.openxmlformats.org/officeDocument/2006/relationships" xmlns:p="http://schemas.openxmlformats.org/presentationml/2006/main">
  <p:tag name="SHAPENAME" val="5. Source"/>
</p:tagLst>
</file>

<file path=ppt/tags/tag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SHAPENAME" val="5. Source"/>
</p:tagLst>
</file>

<file path=ppt/tags/tag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heme/theme1.xml><?xml version="1.0" encoding="utf-8"?>
<a:theme xmlns:a="http://schemas.openxmlformats.org/drawingml/2006/main" name="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0E95B6BB7C9A442BF76651FCC540C11" ma:contentTypeVersion="16" ma:contentTypeDescription="Create a new document." ma:contentTypeScope="" ma:versionID="ec4ad1e2a710e1788cc7b13677d83dff">
  <xsd:schema xmlns:xsd="http://www.w3.org/2001/XMLSchema" xmlns:xs="http://www.w3.org/2001/XMLSchema" xmlns:p="http://schemas.microsoft.com/office/2006/metadata/properties" xmlns:ns2="6dd3fc6d-0329-44eb-acde-fee98b7e96fa" xmlns:ns3="71edd43e-718e-4f82-9145-3875adf2a1d5" targetNamespace="http://schemas.microsoft.com/office/2006/metadata/properties" ma:root="true" ma:fieldsID="5622acc9c5eba2e33c4f2781fc056f2b" ns2:_="" ns3:_="">
    <xsd:import namespace="6dd3fc6d-0329-44eb-acde-fee98b7e96fa"/>
    <xsd:import namespace="71edd43e-718e-4f82-9145-3875adf2a1d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d3fc6d-0329-44eb-acde-fee98b7e96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edd43e-718e-4f82-9145-3875adf2a1d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490fc7d9-7446-4235-a222-e1c2d93a21c6}" ma:internalName="TaxCatchAll" ma:showField="CatchAllData" ma:web="71edd43e-718e-4f82-9145-3875adf2a1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dd3fc6d-0329-44eb-acde-fee98b7e96fa">
      <Terms xmlns="http://schemas.microsoft.com/office/infopath/2007/PartnerControls"/>
    </lcf76f155ced4ddcb4097134ff3c332f>
    <TaxCatchAll xmlns="71edd43e-718e-4f82-9145-3875adf2a1d5" xsi:nil="true"/>
    <SharedWithUsers xmlns="71edd43e-718e-4f82-9145-3875adf2a1d5">
      <UserInfo>
        <DisplayName>Melanson, Brian W. (A&amp;F)</DisplayName>
        <AccountId>1000</AccountId>
        <AccountType/>
      </UserInfo>
      <UserInfo>
        <DisplayName>Littmann, Danielle (A&amp;F)</DisplayName>
        <AccountId>476</AccountId>
        <AccountType/>
      </UserInfo>
      <UserInfo>
        <DisplayName>Czepiel, Christopher (A&amp;F)</DisplayName>
        <AccountId>958</AccountId>
        <AccountType/>
      </UserInfo>
      <UserInfo>
        <DisplayName>Fahle, Heath (A&amp;F)</DisplayName>
        <AccountId>13</AccountId>
        <AccountType/>
      </UserInfo>
      <UserInfo>
        <DisplayName>Cronin, Sean R. (DOR)</DisplayName>
        <AccountId>38</AccountId>
        <AccountType/>
      </UserInfo>
      <UserInfo>
        <DisplayName>Murphy, Matt T. (A&amp;F)</DisplayName>
        <AccountId>979</AccountId>
        <AccountType/>
      </UserInfo>
      <UserInfo>
        <DisplayName>zzDutch, Brendan S. (A&amp;F)</DisplayName>
        <AccountId>27</AccountId>
        <AccountType/>
      </UserInfo>
      <UserInfo>
        <DisplayName>Braza, Robert A (A&amp;F)</DisplayName>
        <AccountId>478</AccountId>
        <AccountType/>
      </UserInfo>
      <UserInfo>
        <DisplayName>zzBeels, Azra (A&amp;F)</DisplayName>
        <AccountId>45</AccountId>
        <AccountType/>
      </UserInfo>
      <UserInfo>
        <DisplayName>Shim, Bran (A&amp;F)</DisplayName>
        <AccountId>14</AccountId>
        <AccountType/>
      </UserInfo>
      <UserInfo>
        <DisplayName>Mikulis, Rick (A&amp;F)</DisplayName>
        <AccountId>155</AccountId>
        <AccountType/>
      </UserInfo>
      <UserInfo>
        <DisplayName>Cerny, Danielle (A&amp;F)</DisplayName>
        <AccountId>963</AccountId>
        <AccountType/>
      </UserInfo>
      <UserInfo>
        <DisplayName>Martinez, Christina H  (A&amp;F)</DisplayName>
        <AccountId>483</AccountId>
        <AccountType/>
      </UserInfo>
    </SharedWithUsers>
  </documentManagement>
</p:properties>
</file>

<file path=customXml/itemProps1.xml><?xml version="1.0" encoding="utf-8"?>
<ds:datastoreItem xmlns:ds="http://schemas.openxmlformats.org/officeDocument/2006/customXml" ds:itemID="{69879CA0-DAEF-4A32-952C-8A46A48293FE}">
  <ds:schemaRefs>
    <ds:schemaRef ds:uri="http://schemas.microsoft.com/sharepoint/v3/contenttype/forms"/>
  </ds:schemaRefs>
</ds:datastoreItem>
</file>

<file path=customXml/itemProps2.xml><?xml version="1.0" encoding="utf-8"?>
<ds:datastoreItem xmlns:ds="http://schemas.openxmlformats.org/officeDocument/2006/customXml" ds:itemID="{4D57FBCB-9F90-4E65-A88B-C1951BA9B5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d3fc6d-0329-44eb-acde-fee98b7e96fa"/>
    <ds:schemaRef ds:uri="71edd43e-718e-4f82-9145-3875adf2a1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111BB3-6091-45DD-8E22-425CEAE2FC56}">
  <ds:schemaRefs>
    <ds:schemaRef ds:uri="6dd3fc6d-0329-44eb-acde-fee98b7e96fa"/>
    <ds:schemaRef ds:uri="71edd43e-718e-4f82-9145-3875adf2a1d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TotalTime>6241</TotalTime>
  <Words>4755</Words>
  <Application>Microsoft Office PowerPoint</Application>
  <PresentationFormat>Widescreen</PresentationFormat>
  <Paragraphs>390</Paragraphs>
  <Slides>39</Slides>
  <Notes>12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46" baseType="lpstr">
      <vt:lpstr>Arial</vt:lpstr>
      <vt:lpstr>Calibri</vt:lpstr>
      <vt:lpstr>Segoe UI</vt:lpstr>
      <vt:lpstr>Wingdings</vt:lpstr>
      <vt:lpstr>White</vt:lpstr>
      <vt:lpstr>think-cell Slide</vt:lpstr>
      <vt:lpstr>Worksheet</vt:lpstr>
      <vt:lpstr>ARPA in the Commonwealth:  Coming up on Three Years</vt:lpstr>
      <vt:lpstr>ARPA Three Years Later</vt:lpstr>
      <vt:lpstr>The Third Anniversary Of The “ARPA Money” in Massachusetts</vt:lpstr>
      <vt:lpstr>ARPA Money Supports COVID-19 Response and Recovery</vt:lpstr>
      <vt:lpstr>The ARPA Money Is The Single Largest COVID-Related Federal Grant</vt:lpstr>
      <vt:lpstr>CSFRF Offers More Flexibility But Poses More Risk Than Other Grants</vt:lpstr>
      <vt:lpstr>Eligible Uses Are Broad But Have Significant Rules Attached</vt:lpstr>
      <vt:lpstr>The Flexible Revenue Loss Provision Simplifies Our Approach</vt:lpstr>
      <vt:lpstr>CSFRF Responsibilities Will Stretch Over About Ten Years</vt:lpstr>
      <vt:lpstr>ARPA Uses Were Allocated Over 2021 and 2022</vt:lpstr>
      <vt:lpstr>ARPA Money Has Been Allocated in Conjunction With State Surpluses</vt:lpstr>
      <vt:lpstr>ARPA Three Years Later:</vt:lpstr>
      <vt:lpstr>$89 M left to Allocate, $1.6 B left to Encumber, $1.9 B left to Expend</vt:lpstr>
      <vt:lpstr>$5.197 B Is Allocated to 9 Policy Areas, 170 Programs, and 621 Earmarks</vt:lpstr>
      <vt:lpstr>31 CSFRF Funded Programs Have Been Completed to Date</vt:lpstr>
      <vt:lpstr>Federal Rules Must Be Completed Before Spending Can Begin</vt:lpstr>
      <vt:lpstr>The Compliance Checklist Ensures Federal Rules Are Followed</vt:lpstr>
      <vt:lpstr>$1.6 B for Health and Human Services Programs</vt:lpstr>
      <vt:lpstr>$830 M for Housing Initiatives</vt:lpstr>
      <vt:lpstr>$764 M for Premium Pay, Paid Sick Leave, and Aid to Hard Hit Munis</vt:lpstr>
      <vt:lpstr>$738 M for Energy and Environmental Affairs Projects</vt:lpstr>
      <vt:lpstr>$644 M for Labor and Workforce Development Programs</vt:lpstr>
      <vt:lpstr>$343 M for Economic Development Initiatives</vt:lpstr>
      <vt:lpstr>$250 M for Education Initiatives</vt:lpstr>
      <vt:lpstr>$30 M for Public Safety Programs</vt:lpstr>
      <vt:lpstr>$26 M for Veterans’ Service Programs</vt:lpstr>
      <vt:lpstr>$14 M for Transportation Earmarks</vt:lpstr>
      <vt:lpstr>Progress Is Being Made on Local Project Earmarks</vt:lpstr>
      <vt:lpstr>Nearly 1,500 Earmarks Support Communities</vt:lpstr>
      <vt:lpstr>Recipients Must Document Eligible Uses for Reimbursement</vt:lpstr>
      <vt:lpstr>Context: ARPA, CARES Act, Bipartisan Infrastructure Law, IRA, CHIPS</vt:lpstr>
      <vt:lpstr>ARPA Three Years Later: </vt:lpstr>
      <vt:lpstr>ARPA Money Comes With Federal Strings Attached</vt:lpstr>
      <vt:lpstr>The Commonwealth Must Complete Regular Financial Reports</vt:lpstr>
      <vt:lpstr>Pandemic-Era Programs Are Already Being Reviewed</vt:lpstr>
      <vt:lpstr>The Equity and Accountability Review Panel Will Set Equity Goals</vt:lpstr>
      <vt:lpstr>The Commonwealth Is Recognized Nationally For Transparency</vt:lpstr>
      <vt:lpstr>Local Governments Received ARPA Money, Too</vt:lpstr>
      <vt:lpstr>ANF’s Approach: Maximize Revenue, Minimize Risk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Unemployment Insurance System</dc:title>
  <dc:creator>Czepiel, Christopher (A&amp;F)</dc:creator>
  <cp:lastModifiedBy>Deaconn, Andra (A&amp;F)</cp:lastModifiedBy>
  <cp:revision>2</cp:revision>
  <cp:lastPrinted>2023-07-20T22:13:37Z</cp:lastPrinted>
  <dcterms:created xsi:type="dcterms:W3CDTF">2021-09-26T22:27:24Z</dcterms:created>
  <dcterms:modified xsi:type="dcterms:W3CDTF">2025-12-16T20:13:39Z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eSubTitleWidth">
    <vt:r8>9.80000019073486</vt:r8>
  </property>
  <property fmtid="{D5CDD505-2E9C-101B-9397-08002B2CF9AE}" pid="3" name="AutoPageNumberingON">
    <vt:bool>true</vt:bool>
  </property>
  <property fmtid="{D5CDD505-2E9C-101B-9397-08002B2CF9AE}" pid="4" name="TabStyleTOC">
    <vt:bool>false</vt:bool>
  </property>
  <property fmtid="{D5CDD505-2E9C-101B-9397-08002B2CF9AE}" pid="5" name="MediaServiceImageTags">
    <vt:lpwstr/>
  </property>
  <property fmtid="{D5CDD505-2E9C-101B-9397-08002B2CF9AE}" pid="6" name="ContentTypeId">
    <vt:lpwstr>0x01010030E95B6BB7C9A442BF76651FCC540C11</vt:lpwstr>
  </property>
</Properties>
</file>