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4.xml" ContentType="application/vnd.openxmlformats-officedocument.presentationml.notesSlide+xml"/>
  <Override PartName="/ppt/tags/tag40.xml" ContentType="application/vnd.openxmlformats-officedocument.presentationml.tags+xml"/>
  <Override PartName="/ppt/notesSlides/notesSlide5.xml" ContentType="application/vnd.openxmlformats-officedocument.presentationml.notesSlide+xml"/>
  <Override PartName="/ppt/tags/tag41.xml" ContentType="application/vnd.openxmlformats-officedocument.presentationml.tags+xml"/>
  <Override PartName="/ppt/notesSlides/notesSlide6.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7.xml" ContentType="application/vnd.openxmlformats-officedocument.presentationml.notesSlide+xml"/>
  <Override PartName="/ppt/tags/tag49.xml" ContentType="application/vnd.openxmlformats-officedocument.presentationml.tags+xml"/>
  <Override PartName="/ppt/notesSlides/notesSlide8.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7" r:id="rId2"/>
    <p:sldId id="258" r:id="rId3"/>
    <p:sldId id="3906" r:id="rId4"/>
    <p:sldId id="3899" r:id="rId5"/>
    <p:sldId id="3900" r:id="rId6"/>
    <p:sldId id="3902" r:id="rId7"/>
    <p:sldId id="3907" r:id="rId8"/>
    <p:sldId id="3908" r:id="rId9"/>
    <p:sldId id="3913" r:id="rId10"/>
    <p:sldId id="3911" r:id="rId11"/>
    <p:sldId id="3904" r:id="rId12"/>
    <p:sldId id="3909" r:id="rId13"/>
    <p:sldId id="259" r:id="rId14"/>
  </p:sldIdLst>
  <p:sldSz cx="9144000" cy="6858000" type="screen4x3"/>
  <p:notesSz cx="7315200" cy="96012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727B97F-E187-4544-B9AB-F1C61613FC75}">
          <p14:sldIdLst>
            <p14:sldId id="257"/>
          </p14:sldIdLst>
        </p14:section>
        <p14:section name="Text Pages" id="{8654415F-F802-4879-A02A-DD8E7AF6AEFA}">
          <p14:sldIdLst>
            <p14:sldId id="258"/>
            <p14:sldId id="3906"/>
            <p14:sldId id="3899"/>
            <p14:sldId id="3900"/>
            <p14:sldId id="3902"/>
            <p14:sldId id="3907"/>
            <p14:sldId id="3908"/>
            <p14:sldId id="3913"/>
            <p14:sldId id="3911"/>
            <p14:sldId id="3904"/>
            <p14:sldId id="3909"/>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4C3E"/>
    <a:srgbClr val="F7A59E"/>
    <a:srgbClr val="B2B2B2"/>
    <a:srgbClr val="95CB89"/>
    <a:srgbClr val="2C973E"/>
    <a:srgbClr val="C0C0C0"/>
    <a:srgbClr val="91B0FF"/>
    <a:srgbClr val="083669"/>
    <a:srgbClr val="C7E0FB"/>
    <a:srgbClr val="223B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1E3B76-77FE-45B4-AE2A-E4BD142D917B}" v="1" dt="2020-12-21T19:13:02.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65" autoAdjust="0"/>
    <p:restoredTop sz="94712" autoAdjust="0"/>
  </p:normalViewPr>
  <p:slideViewPr>
    <p:cSldViewPr>
      <p:cViewPr varScale="1">
        <p:scale>
          <a:sx n="90" d="100"/>
          <a:sy n="90" d="100"/>
        </p:scale>
        <p:origin x="85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0456"/>
    </p:cViewPr>
  </p:sorterViewPr>
  <p:notesViewPr>
    <p:cSldViewPr>
      <p:cViewPr varScale="1">
        <p:scale>
          <a:sx n="87" d="100"/>
          <a:sy n="87" d="100"/>
        </p:scale>
        <p:origin x="3840"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atta Edi-Osagie" userId="aa471e2e61eca0be" providerId="LiveId" clId="{C91E3B76-77FE-45B4-AE2A-E4BD142D917B}"/>
    <pc:docChg chg="modSld">
      <pc:chgData name="Miatta Edi-Osagie" userId="aa471e2e61eca0be" providerId="LiveId" clId="{C91E3B76-77FE-45B4-AE2A-E4BD142D917B}" dt="2020-12-21T21:25:52.865" v="0" actId="20577"/>
      <pc:docMkLst>
        <pc:docMk/>
      </pc:docMkLst>
      <pc:sldChg chg="modSp mod">
        <pc:chgData name="Miatta Edi-Osagie" userId="aa471e2e61eca0be" providerId="LiveId" clId="{C91E3B76-77FE-45B4-AE2A-E4BD142D917B}" dt="2020-12-21T21:25:52.865" v="0" actId="20577"/>
        <pc:sldMkLst>
          <pc:docMk/>
          <pc:sldMk cId="1033999127" sldId="3906"/>
        </pc:sldMkLst>
        <pc:spChg chg="mod">
          <ac:chgData name="Miatta Edi-Osagie" userId="aa471e2e61eca0be" providerId="LiveId" clId="{C91E3B76-77FE-45B4-AE2A-E4BD142D917B}" dt="2020-12-21T21:25:52.865" v="0" actId="20577"/>
          <ac:spMkLst>
            <pc:docMk/>
            <pc:sldMk cId="1033999127" sldId="3906"/>
            <ac:spMk id="4" creationId="{EB1D3693-44F1-4F73-8CE6-3E1E6FCE814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BF0583-BC36-4664-A0B7-4D2468CA288A}"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2E4F0035-559A-42B8-A29C-61FCB7AFE062}">
      <dgm:prSet phldrT="[Text]"/>
      <dgm:spPr/>
      <dgm:t>
        <a:bodyPr/>
        <a:lstStyle/>
        <a:p>
          <a:r>
            <a:rPr lang="en-US" dirty="0">
              <a:solidFill>
                <a:schemeClr val="tx1"/>
              </a:solidFill>
            </a:rPr>
            <a:t>November</a:t>
          </a:r>
        </a:p>
      </dgm:t>
    </dgm:pt>
    <dgm:pt modelId="{D6D3A366-22D9-4E76-B990-28B5482F4B00}" type="parTrans" cxnId="{685FB2B0-6F13-4D4D-8FF1-1BCD0C1D5B51}">
      <dgm:prSet/>
      <dgm:spPr/>
      <dgm:t>
        <a:bodyPr/>
        <a:lstStyle/>
        <a:p>
          <a:endParaRPr lang="en-US">
            <a:solidFill>
              <a:schemeClr val="tx1"/>
            </a:solidFill>
          </a:endParaRPr>
        </a:p>
      </dgm:t>
    </dgm:pt>
    <dgm:pt modelId="{57C5F445-5085-4288-8CE7-E7A27C0B4D1C}" type="sibTrans" cxnId="{685FB2B0-6F13-4D4D-8FF1-1BCD0C1D5B51}">
      <dgm:prSet/>
      <dgm:spPr/>
      <dgm:t>
        <a:bodyPr/>
        <a:lstStyle/>
        <a:p>
          <a:endParaRPr lang="en-US">
            <a:solidFill>
              <a:schemeClr val="tx1"/>
            </a:solidFill>
          </a:endParaRPr>
        </a:p>
      </dgm:t>
    </dgm:pt>
    <dgm:pt modelId="{390CE5A9-9F02-4877-BB06-199C8096E8AF}">
      <dgm:prSet phldrT="[Text]"/>
      <dgm:spPr/>
      <dgm:t>
        <a:bodyPr/>
        <a:lstStyle/>
        <a:p>
          <a:r>
            <a:rPr lang="en-US" dirty="0">
              <a:solidFill>
                <a:schemeClr val="tx1"/>
              </a:solidFill>
            </a:rPr>
            <a:t>January</a:t>
          </a:r>
        </a:p>
      </dgm:t>
    </dgm:pt>
    <dgm:pt modelId="{B996F9DF-8263-43E6-A259-7B939CC42037}" type="parTrans" cxnId="{DA5D83D9-0CC9-4020-A1C9-DA670BF84360}">
      <dgm:prSet/>
      <dgm:spPr/>
      <dgm:t>
        <a:bodyPr/>
        <a:lstStyle/>
        <a:p>
          <a:endParaRPr lang="en-US">
            <a:solidFill>
              <a:schemeClr val="tx1"/>
            </a:solidFill>
          </a:endParaRPr>
        </a:p>
      </dgm:t>
    </dgm:pt>
    <dgm:pt modelId="{2B20E929-AA50-4A19-81BA-CC4FE34CAF06}" type="sibTrans" cxnId="{DA5D83D9-0CC9-4020-A1C9-DA670BF84360}">
      <dgm:prSet/>
      <dgm:spPr/>
      <dgm:t>
        <a:bodyPr/>
        <a:lstStyle/>
        <a:p>
          <a:endParaRPr lang="en-US">
            <a:solidFill>
              <a:schemeClr val="tx1"/>
            </a:solidFill>
          </a:endParaRPr>
        </a:p>
      </dgm:t>
    </dgm:pt>
    <dgm:pt modelId="{D07A0445-736C-4793-95F8-3960396537CF}">
      <dgm:prSet phldrT="[Text]"/>
      <dgm:spPr/>
      <dgm:t>
        <a:bodyPr/>
        <a:lstStyle/>
        <a:p>
          <a:r>
            <a:rPr lang="en-US" dirty="0">
              <a:solidFill>
                <a:schemeClr val="tx1"/>
              </a:solidFill>
            </a:rPr>
            <a:t>February</a:t>
          </a:r>
        </a:p>
      </dgm:t>
    </dgm:pt>
    <dgm:pt modelId="{800F8903-709C-4FBD-AB41-CAFBE5504D0D}" type="parTrans" cxnId="{EFF623B2-5733-4F74-B633-C20604A937C6}">
      <dgm:prSet/>
      <dgm:spPr/>
      <dgm:t>
        <a:bodyPr/>
        <a:lstStyle/>
        <a:p>
          <a:endParaRPr lang="en-US">
            <a:solidFill>
              <a:schemeClr val="tx1"/>
            </a:solidFill>
          </a:endParaRPr>
        </a:p>
      </dgm:t>
    </dgm:pt>
    <dgm:pt modelId="{8FF1B342-418B-4E87-A1A2-E93A7448EA47}" type="sibTrans" cxnId="{EFF623B2-5733-4F74-B633-C20604A937C6}">
      <dgm:prSet/>
      <dgm:spPr/>
      <dgm:t>
        <a:bodyPr/>
        <a:lstStyle/>
        <a:p>
          <a:endParaRPr lang="en-US">
            <a:solidFill>
              <a:schemeClr val="tx1"/>
            </a:solidFill>
          </a:endParaRPr>
        </a:p>
      </dgm:t>
    </dgm:pt>
    <dgm:pt modelId="{0BF1DE08-8AA4-4BAF-B67D-F128CA5AD458}">
      <dgm:prSet/>
      <dgm:spPr/>
      <dgm:t>
        <a:bodyPr/>
        <a:lstStyle/>
        <a:p>
          <a:r>
            <a:rPr lang="en-US" dirty="0">
              <a:solidFill>
                <a:schemeClr val="tx1"/>
              </a:solidFill>
            </a:rPr>
            <a:t>December</a:t>
          </a:r>
        </a:p>
      </dgm:t>
    </dgm:pt>
    <dgm:pt modelId="{E44930BC-32D1-4685-BC38-2BEE51523ED3}" type="parTrans" cxnId="{7E45E607-E18F-47CD-8D6C-D04F31001742}">
      <dgm:prSet/>
      <dgm:spPr/>
      <dgm:t>
        <a:bodyPr/>
        <a:lstStyle/>
        <a:p>
          <a:endParaRPr lang="en-US">
            <a:solidFill>
              <a:schemeClr val="tx1"/>
            </a:solidFill>
          </a:endParaRPr>
        </a:p>
      </dgm:t>
    </dgm:pt>
    <dgm:pt modelId="{11CDA24F-E289-4636-A381-3ADCEF2C2EAB}" type="sibTrans" cxnId="{7E45E607-E18F-47CD-8D6C-D04F31001742}">
      <dgm:prSet/>
      <dgm:spPr/>
      <dgm:t>
        <a:bodyPr/>
        <a:lstStyle/>
        <a:p>
          <a:endParaRPr lang="en-US">
            <a:solidFill>
              <a:schemeClr val="tx1"/>
            </a:solidFill>
          </a:endParaRPr>
        </a:p>
      </dgm:t>
    </dgm:pt>
    <dgm:pt modelId="{EB5FB68B-FBF8-42DC-A82A-FB741B5FDDB7}">
      <dgm:prSet/>
      <dgm:spPr/>
      <dgm:t>
        <a:bodyPr/>
        <a:lstStyle/>
        <a:p>
          <a:r>
            <a:rPr lang="en-US" dirty="0">
              <a:solidFill>
                <a:schemeClr val="tx1"/>
              </a:solidFill>
            </a:rPr>
            <a:t>March</a:t>
          </a:r>
        </a:p>
      </dgm:t>
    </dgm:pt>
    <dgm:pt modelId="{FA99B642-BDFA-49A4-B171-56ADD4D07CBB}" type="parTrans" cxnId="{60B51595-092A-4BA1-A160-08561C238028}">
      <dgm:prSet/>
      <dgm:spPr/>
      <dgm:t>
        <a:bodyPr/>
        <a:lstStyle/>
        <a:p>
          <a:endParaRPr lang="en-US">
            <a:solidFill>
              <a:schemeClr val="tx1"/>
            </a:solidFill>
          </a:endParaRPr>
        </a:p>
      </dgm:t>
    </dgm:pt>
    <dgm:pt modelId="{B3BE8BCE-CE64-4518-8B40-9B880944F790}" type="sibTrans" cxnId="{60B51595-092A-4BA1-A160-08561C238028}">
      <dgm:prSet/>
      <dgm:spPr/>
      <dgm:t>
        <a:bodyPr/>
        <a:lstStyle/>
        <a:p>
          <a:endParaRPr lang="en-US">
            <a:solidFill>
              <a:schemeClr val="tx1"/>
            </a:solidFill>
          </a:endParaRPr>
        </a:p>
      </dgm:t>
    </dgm:pt>
    <dgm:pt modelId="{9F3BB04A-8AF0-4AAF-9011-E55C54E3A83D}">
      <dgm:prSet/>
      <dgm:spPr/>
      <dgm:t>
        <a:bodyPr/>
        <a:lstStyle/>
        <a:p>
          <a:r>
            <a:rPr lang="en-US" dirty="0">
              <a:solidFill>
                <a:schemeClr val="tx1"/>
              </a:solidFill>
            </a:rPr>
            <a:t>April</a:t>
          </a:r>
        </a:p>
      </dgm:t>
    </dgm:pt>
    <dgm:pt modelId="{6706A42E-D0EB-43C3-A8D3-46DF638942BB}" type="parTrans" cxnId="{FEB2E6A8-7769-41DA-8EE7-A7A2150E9785}">
      <dgm:prSet/>
      <dgm:spPr/>
      <dgm:t>
        <a:bodyPr/>
        <a:lstStyle/>
        <a:p>
          <a:endParaRPr lang="en-US">
            <a:solidFill>
              <a:schemeClr val="tx1"/>
            </a:solidFill>
          </a:endParaRPr>
        </a:p>
      </dgm:t>
    </dgm:pt>
    <dgm:pt modelId="{FC3B6D35-E3E4-4599-A442-17AF0445A55C}" type="sibTrans" cxnId="{FEB2E6A8-7769-41DA-8EE7-A7A2150E9785}">
      <dgm:prSet/>
      <dgm:spPr/>
      <dgm:t>
        <a:bodyPr/>
        <a:lstStyle/>
        <a:p>
          <a:endParaRPr lang="en-US">
            <a:solidFill>
              <a:schemeClr val="tx1"/>
            </a:solidFill>
          </a:endParaRPr>
        </a:p>
      </dgm:t>
    </dgm:pt>
    <dgm:pt modelId="{76D8DCFF-BAC2-46EC-B066-EC9C723CFA94}" type="pres">
      <dgm:prSet presAssocID="{3CBF0583-BC36-4664-A0B7-4D2468CA288A}" presName="Name0" presStyleCnt="0">
        <dgm:presLayoutVars>
          <dgm:dir/>
          <dgm:resizeHandles val="exact"/>
        </dgm:presLayoutVars>
      </dgm:prSet>
      <dgm:spPr/>
    </dgm:pt>
    <dgm:pt modelId="{CD60237D-8EEA-4D43-A726-16216D4A6908}" type="pres">
      <dgm:prSet presAssocID="{2E4F0035-559A-42B8-A29C-61FCB7AFE062}" presName="parTxOnly" presStyleLbl="node1" presStyleIdx="0" presStyleCnt="6">
        <dgm:presLayoutVars>
          <dgm:bulletEnabled val="1"/>
        </dgm:presLayoutVars>
      </dgm:prSet>
      <dgm:spPr/>
    </dgm:pt>
    <dgm:pt modelId="{7B1F8A58-9568-41D6-AAC2-77FFCA316CBD}" type="pres">
      <dgm:prSet presAssocID="{57C5F445-5085-4288-8CE7-E7A27C0B4D1C}" presName="parSpace" presStyleCnt="0"/>
      <dgm:spPr/>
    </dgm:pt>
    <dgm:pt modelId="{DC471B73-F418-4603-A4B4-1961B6863F2A}" type="pres">
      <dgm:prSet presAssocID="{0BF1DE08-8AA4-4BAF-B67D-F128CA5AD458}" presName="parTxOnly" presStyleLbl="node1" presStyleIdx="1" presStyleCnt="6">
        <dgm:presLayoutVars>
          <dgm:bulletEnabled val="1"/>
        </dgm:presLayoutVars>
      </dgm:prSet>
      <dgm:spPr/>
    </dgm:pt>
    <dgm:pt modelId="{FE1DF543-AE36-42C9-9BC5-0AE1D2F6BCEB}" type="pres">
      <dgm:prSet presAssocID="{11CDA24F-E289-4636-A381-3ADCEF2C2EAB}" presName="parSpace" presStyleCnt="0"/>
      <dgm:spPr/>
    </dgm:pt>
    <dgm:pt modelId="{D64A07E6-E271-412D-8B9B-C977BA57068A}" type="pres">
      <dgm:prSet presAssocID="{390CE5A9-9F02-4877-BB06-199C8096E8AF}" presName="parTxOnly" presStyleLbl="node1" presStyleIdx="2" presStyleCnt="6">
        <dgm:presLayoutVars>
          <dgm:bulletEnabled val="1"/>
        </dgm:presLayoutVars>
      </dgm:prSet>
      <dgm:spPr/>
    </dgm:pt>
    <dgm:pt modelId="{AACECD11-45FA-49C5-8118-59791975009D}" type="pres">
      <dgm:prSet presAssocID="{2B20E929-AA50-4A19-81BA-CC4FE34CAF06}" presName="parSpace" presStyleCnt="0"/>
      <dgm:spPr/>
    </dgm:pt>
    <dgm:pt modelId="{A2D431A4-73EA-4860-A14B-21B7B3431889}" type="pres">
      <dgm:prSet presAssocID="{D07A0445-736C-4793-95F8-3960396537CF}" presName="parTxOnly" presStyleLbl="node1" presStyleIdx="3" presStyleCnt="6">
        <dgm:presLayoutVars>
          <dgm:bulletEnabled val="1"/>
        </dgm:presLayoutVars>
      </dgm:prSet>
      <dgm:spPr/>
    </dgm:pt>
    <dgm:pt modelId="{9542071C-AE41-4AE3-B975-9C6D10F42E73}" type="pres">
      <dgm:prSet presAssocID="{8FF1B342-418B-4E87-A1A2-E93A7448EA47}" presName="parSpace" presStyleCnt="0"/>
      <dgm:spPr/>
    </dgm:pt>
    <dgm:pt modelId="{C49F4A39-7087-4AD6-90FF-62486066C185}" type="pres">
      <dgm:prSet presAssocID="{EB5FB68B-FBF8-42DC-A82A-FB741B5FDDB7}" presName="parTxOnly" presStyleLbl="node1" presStyleIdx="4" presStyleCnt="6">
        <dgm:presLayoutVars>
          <dgm:bulletEnabled val="1"/>
        </dgm:presLayoutVars>
      </dgm:prSet>
      <dgm:spPr/>
    </dgm:pt>
    <dgm:pt modelId="{2B94C886-6DB3-4DC2-AE40-88DED9F9F332}" type="pres">
      <dgm:prSet presAssocID="{B3BE8BCE-CE64-4518-8B40-9B880944F790}" presName="parSpace" presStyleCnt="0"/>
      <dgm:spPr/>
    </dgm:pt>
    <dgm:pt modelId="{E4710442-B8AF-4F5A-A82C-7D1904917856}" type="pres">
      <dgm:prSet presAssocID="{9F3BB04A-8AF0-4AAF-9011-E55C54E3A83D}" presName="parTxOnly" presStyleLbl="node1" presStyleIdx="5" presStyleCnt="6">
        <dgm:presLayoutVars>
          <dgm:bulletEnabled val="1"/>
        </dgm:presLayoutVars>
      </dgm:prSet>
      <dgm:spPr/>
    </dgm:pt>
  </dgm:ptLst>
  <dgm:cxnLst>
    <dgm:cxn modelId="{7E45E607-E18F-47CD-8D6C-D04F31001742}" srcId="{3CBF0583-BC36-4664-A0B7-4D2468CA288A}" destId="{0BF1DE08-8AA4-4BAF-B67D-F128CA5AD458}" srcOrd="1" destOrd="0" parTransId="{E44930BC-32D1-4685-BC38-2BEE51523ED3}" sibTransId="{11CDA24F-E289-4636-A381-3ADCEF2C2EAB}"/>
    <dgm:cxn modelId="{C696EB11-8566-43AE-AD22-BC263B300470}" type="presOf" srcId="{D07A0445-736C-4793-95F8-3960396537CF}" destId="{A2D431A4-73EA-4860-A14B-21B7B3431889}" srcOrd="0" destOrd="0" presId="urn:microsoft.com/office/officeart/2005/8/layout/hChevron3"/>
    <dgm:cxn modelId="{A27AD643-D3C3-47FE-B6BD-31725E749A7C}" type="presOf" srcId="{390CE5A9-9F02-4877-BB06-199C8096E8AF}" destId="{D64A07E6-E271-412D-8B9B-C977BA57068A}" srcOrd="0" destOrd="0" presId="urn:microsoft.com/office/officeart/2005/8/layout/hChevron3"/>
    <dgm:cxn modelId="{712C654B-018E-4647-8BAD-E83CB1A0844A}" type="presOf" srcId="{EB5FB68B-FBF8-42DC-A82A-FB741B5FDDB7}" destId="{C49F4A39-7087-4AD6-90FF-62486066C185}" srcOrd="0" destOrd="0" presId="urn:microsoft.com/office/officeart/2005/8/layout/hChevron3"/>
    <dgm:cxn modelId="{4065766E-6772-40E2-B9D3-94502C4D0E07}" type="presOf" srcId="{3CBF0583-BC36-4664-A0B7-4D2468CA288A}" destId="{76D8DCFF-BAC2-46EC-B066-EC9C723CFA94}" srcOrd="0" destOrd="0" presId="urn:microsoft.com/office/officeart/2005/8/layout/hChevron3"/>
    <dgm:cxn modelId="{6301C37C-F281-4376-970A-3103BCEEF9AC}" type="presOf" srcId="{9F3BB04A-8AF0-4AAF-9011-E55C54E3A83D}" destId="{E4710442-B8AF-4F5A-A82C-7D1904917856}" srcOrd="0" destOrd="0" presId="urn:microsoft.com/office/officeart/2005/8/layout/hChevron3"/>
    <dgm:cxn modelId="{04E39A94-0FDC-4387-B74C-06424CF449F9}" type="presOf" srcId="{0BF1DE08-8AA4-4BAF-B67D-F128CA5AD458}" destId="{DC471B73-F418-4603-A4B4-1961B6863F2A}" srcOrd="0" destOrd="0" presId="urn:microsoft.com/office/officeart/2005/8/layout/hChevron3"/>
    <dgm:cxn modelId="{60B51595-092A-4BA1-A160-08561C238028}" srcId="{3CBF0583-BC36-4664-A0B7-4D2468CA288A}" destId="{EB5FB68B-FBF8-42DC-A82A-FB741B5FDDB7}" srcOrd="4" destOrd="0" parTransId="{FA99B642-BDFA-49A4-B171-56ADD4D07CBB}" sibTransId="{B3BE8BCE-CE64-4518-8B40-9B880944F790}"/>
    <dgm:cxn modelId="{8E5DA49A-B1CB-463E-AD97-F68B9C791537}" type="presOf" srcId="{2E4F0035-559A-42B8-A29C-61FCB7AFE062}" destId="{CD60237D-8EEA-4D43-A726-16216D4A6908}" srcOrd="0" destOrd="0" presId="urn:microsoft.com/office/officeart/2005/8/layout/hChevron3"/>
    <dgm:cxn modelId="{FEB2E6A8-7769-41DA-8EE7-A7A2150E9785}" srcId="{3CBF0583-BC36-4664-A0B7-4D2468CA288A}" destId="{9F3BB04A-8AF0-4AAF-9011-E55C54E3A83D}" srcOrd="5" destOrd="0" parTransId="{6706A42E-D0EB-43C3-A8D3-46DF638942BB}" sibTransId="{FC3B6D35-E3E4-4599-A442-17AF0445A55C}"/>
    <dgm:cxn modelId="{685FB2B0-6F13-4D4D-8FF1-1BCD0C1D5B51}" srcId="{3CBF0583-BC36-4664-A0B7-4D2468CA288A}" destId="{2E4F0035-559A-42B8-A29C-61FCB7AFE062}" srcOrd="0" destOrd="0" parTransId="{D6D3A366-22D9-4E76-B990-28B5482F4B00}" sibTransId="{57C5F445-5085-4288-8CE7-E7A27C0B4D1C}"/>
    <dgm:cxn modelId="{EFF623B2-5733-4F74-B633-C20604A937C6}" srcId="{3CBF0583-BC36-4664-A0B7-4D2468CA288A}" destId="{D07A0445-736C-4793-95F8-3960396537CF}" srcOrd="3" destOrd="0" parTransId="{800F8903-709C-4FBD-AB41-CAFBE5504D0D}" sibTransId="{8FF1B342-418B-4E87-A1A2-E93A7448EA47}"/>
    <dgm:cxn modelId="{DA5D83D9-0CC9-4020-A1C9-DA670BF84360}" srcId="{3CBF0583-BC36-4664-A0B7-4D2468CA288A}" destId="{390CE5A9-9F02-4877-BB06-199C8096E8AF}" srcOrd="2" destOrd="0" parTransId="{B996F9DF-8263-43E6-A259-7B939CC42037}" sibTransId="{2B20E929-AA50-4A19-81BA-CC4FE34CAF06}"/>
    <dgm:cxn modelId="{2CCD25C0-B91B-4A85-B233-8DF0495D634F}" type="presParOf" srcId="{76D8DCFF-BAC2-46EC-B066-EC9C723CFA94}" destId="{CD60237D-8EEA-4D43-A726-16216D4A6908}" srcOrd="0" destOrd="0" presId="urn:microsoft.com/office/officeart/2005/8/layout/hChevron3"/>
    <dgm:cxn modelId="{63FBD9AC-F149-47FA-8D76-8A4555A43A50}" type="presParOf" srcId="{76D8DCFF-BAC2-46EC-B066-EC9C723CFA94}" destId="{7B1F8A58-9568-41D6-AAC2-77FFCA316CBD}" srcOrd="1" destOrd="0" presId="urn:microsoft.com/office/officeart/2005/8/layout/hChevron3"/>
    <dgm:cxn modelId="{D0C3A383-07A9-470E-A216-CFA769C6E13D}" type="presParOf" srcId="{76D8DCFF-BAC2-46EC-B066-EC9C723CFA94}" destId="{DC471B73-F418-4603-A4B4-1961B6863F2A}" srcOrd="2" destOrd="0" presId="urn:microsoft.com/office/officeart/2005/8/layout/hChevron3"/>
    <dgm:cxn modelId="{F2135E9E-272C-4EB2-9DAA-46831C79D1FE}" type="presParOf" srcId="{76D8DCFF-BAC2-46EC-B066-EC9C723CFA94}" destId="{FE1DF543-AE36-42C9-9BC5-0AE1D2F6BCEB}" srcOrd="3" destOrd="0" presId="urn:microsoft.com/office/officeart/2005/8/layout/hChevron3"/>
    <dgm:cxn modelId="{EEEE6007-ABCF-48C8-86FA-0E17E834B3B1}" type="presParOf" srcId="{76D8DCFF-BAC2-46EC-B066-EC9C723CFA94}" destId="{D64A07E6-E271-412D-8B9B-C977BA57068A}" srcOrd="4" destOrd="0" presId="urn:microsoft.com/office/officeart/2005/8/layout/hChevron3"/>
    <dgm:cxn modelId="{CDF8DA70-783A-4035-976B-458C6E0C94B7}" type="presParOf" srcId="{76D8DCFF-BAC2-46EC-B066-EC9C723CFA94}" destId="{AACECD11-45FA-49C5-8118-59791975009D}" srcOrd="5" destOrd="0" presId="urn:microsoft.com/office/officeart/2005/8/layout/hChevron3"/>
    <dgm:cxn modelId="{ECC77C5A-A9D0-402A-817A-AABE55EBF251}" type="presParOf" srcId="{76D8DCFF-BAC2-46EC-B066-EC9C723CFA94}" destId="{A2D431A4-73EA-4860-A14B-21B7B3431889}" srcOrd="6" destOrd="0" presId="urn:microsoft.com/office/officeart/2005/8/layout/hChevron3"/>
    <dgm:cxn modelId="{EC16D968-E934-4098-91FA-85F278080B6F}" type="presParOf" srcId="{76D8DCFF-BAC2-46EC-B066-EC9C723CFA94}" destId="{9542071C-AE41-4AE3-B975-9C6D10F42E73}" srcOrd="7" destOrd="0" presId="urn:microsoft.com/office/officeart/2005/8/layout/hChevron3"/>
    <dgm:cxn modelId="{EA6072A7-22A0-42A9-B31D-7A91DF9958F5}" type="presParOf" srcId="{76D8DCFF-BAC2-46EC-B066-EC9C723CFA94}" destId="{C49F4A39-7087-4AD6-90FF-62486066C185}" srcOrd="8" destOrd="0" presId="urn:microsoft.com/office/officeart/2005/8/layout/hChevron3"/>
    <dgm:cxn modelId="{90F56737-1F5F-48DD-89FF-E4A4FC674BE1}" type="presParOf" srcId="{76D8DCFF-BAC2-46EC-B066-EC9C723CFA94}" destId="{2B94C886-6DB3-4DC2-AE40-88DED9F9F332}" srcOrd="9" destOrd="0" presId="urn:microsoft.com/office/officeart/2005/8/layout/hChevron3"/>
    <dgm:cxn modelId="{826D8F33-F79E-4C27-AADA-0F80BFF8FEB0}" type="presParOf" srcId="{76D8DCFF-BAC2-46EC-B066-EC9C723CFA94}" destId="{E4710442-B8AF-4F5A-A82C-7D1904917856}" srcOrd="10"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0237D-8EEA-4D43-A726-16216D4A6908}">
      <dsp:nvSpPr>
        <dsp:cNvPr id="0" name=""/>
        <dsp:cNvSpPr/>
      </dsp:nvSpPr>
      <dsp:spPr>
        <a:xfrm>
          <a:off x="1069" y="1960965"/>
          <a:ext cx="1752172" cy="70086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0678" tIns="45339" rIns="22670" bIns="45339"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November</a:t>
          </a:r>
        </a:p>
      </dsp:txBody>
      <dsp:txXfrm>
        <a:off x="1069" y="1960965"/>
        <a:ext cx="1576955" cy="700868"/>
      </dsp:txXfrm>
    </dsp:sp>
    <dsp:sp modelId="{DC471B73-F418-4603-A4B4-1961B6863F2A}">
      <dsp:nvSpPr>
        <dsp:cNvPr id="0" name=""/>
        <dsp:cNvSpPr/>
      </dsp:nvSpPr>
      <dsp:spPr>
        <a:xfrm>
          <a:off x="1402807" y="1960965"/>
          <a:ext cx="1752172" cy="7008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December</a:t>
          </a:r>
        </a:p>
      </dsp:txBody>
      <dsp:txXfrm>
        <a:off x="1753241" y="1960965"/>
        <a:ext cx="1051304" cy="700868"/>
      </dsp:txXfrm>
    </dsp:sp>
    <dsp:sp modelId="{D64A07E6-E271-412D-8B9B-C977BA57068A}">
      <dsp:nvSpPr>
        <dsp:cNvPr id="0" name=""/>
        <dsp:cNvSpPr/>
      </dsp:nvSpPr>
      <dsp:spPr>
        <a:xfrm>
          <a:off x="2804545" y="1960965"/>
          <a:ext cx="1752172" cy="7008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January</a:t>
          </a:r>
        </a:p>
      </dsp:txBody>
      <dsp:txXfrm>
        <a:off x="3154979" y="1960965"/>
        <a:ext cx="1051304" cy="700868"/>
      </dsp:txXfrm>
    </dsp:sp>
    <dsp:sp modelId="{A2D431A4-73EA-4860-A14B-21B7B3431889}">
      <dsp:nvSpPr>
        <dsp:cNvPr id="0" name=""/>
        <dsp:cNvSpPr/>
      </dsp:nvSpPr>
      <dsp:spPr>
        <a:xfrm>
          <a:off x="4206282" y="1960965"/>
          <a:ext cx="1752172" cy="7008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February</a:t>
          </a:r>
        </a:p>
      </dsp:txBody>
      <dsp:txXfrm>
        <a:off x="4556716" y="1960965"/>
        <a:ext cx="1051304" cy="700868"/>
      </dsp:txXfrm>
    </dsp:sp>
    <dsp:sp modelId="{C49F4A39-7087-4AD6-90FF-62486066C185}">
      <dsp:nvSpPr>
        <dsp:cNvPr id="0" name=""/>
        <dsp:cNvSpPr/>
      </dsp:nvSpPr>
      <dsp:spPr>
        <a:xfrm>
          <a:off x="5608020" y="1960965"/>
          <a:ext cx="1752172" cy="7008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March</a:t>
          </a:r>
        </a:p>
      </dsp:txBody>
      <dsp:txXfrm>
        <a:off x="5958454" y="1960965"/>
        <a:ext cx="1051304" cy="700868"/>
      </dsp:txXfrm>
    </dsp:sp>
    <dsp:sp modelId="{E4710442-B8AF-4F5A-A82C-7D1904917856}">
      <dsp:nvSpPr>
        <dsp:cNvPr id="0" name=""/>
        <dsp:cNvSpPr/>
      </dsp:nvSpPr>
      <dsp:spPr>
        <a:xfrm>
          <a:off x="7009758" y="1960965"/>
          <a:ext cx="1752172" cy="7008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April</a:t>
          </a:r>
        </a:p>
      </dsp:txBody>
      <dsp:txXfrm>
        <a:off x="7360192" y="1960965"/>
        <a:ext cx="1051304" cy="70086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197572F3-28B1-40B1-9814-E6DB6F441E0C}" type="datetimeFigureOut">
              <a:rPr lang="en-US" smtClean="0"/>
              <a:t>12/21/2020</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D751ACD-0C67-4CDF-841A-B6ED40D41F91}" type="slidenum">
              <a:rPr lang="en-US" smtClean="0"/>
              <a:t>‹#›</a:t>
            </a:fld>
            <a:endParaRPr lang="en-US" dirty="0"/>
          </a:p>
        </p:txBody>
      </p:sp>
    </p:spTree>
    <p:extLst>
      <p:ext uri="{BB962C8B-B14F-4D97-AF65-F5344CB8AC3E}">
        <p14:creationId xmlns:p14="http://schemas.microsoft.com/office/powerpoint/2010/main" val="121971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2D23D5D-05BF-458D-8494-2550901E4C33}" type="datetimeFigureOut">
              <a:rPr lang="en-US" smtClean="0"/>
              <a:t>12/21/2020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369890E-7CF6-4448-B58E-405862340BEB}" type="slidenum">
              <a:rPr lang="en-US" smtClean="0"/>
              <a:t>‹#›</a:t>
            </a:fld>
            <a:endParaRPr lang="en-US" dirty="0"/>
          </a:p>
        </p:txBody>
      </p:sp>
    </p:spTree>
    <p:extLst>
      <p:ext uri="{BB962C8B-B14F-4D97-AF65-F5344CB8AC3E}">
        <p14:creationId xmlns:p14="http://schemas.microsoft.com/office/powerpoint/2010/main" val="1385226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a:extLst>
              <a:ext uri="{FF2B5EF4-FFF2-40B4-BE49-F238E27FC236}">
                <a16:creationId xmlns:a16="http://schemas.microsoft.com/office/drawing/2014/main" id="{576D44A9-F24B-4C42-8F49-88109299DC79}"/>
              </a:ext>
            </a:extLst>
          </p:cNvPr>
          <p:cNvSpPr>
            <a:spLocks noGrp="1" noChangeArrowheads="1"/>
          </p:cNvSpPr>
          <p:nvPr>
            <p:ph type="sldNum" sz="quarter" idx="5"/>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fld id="{11C56D99-2C44-4712-9134-BE9A091D6D05}" type="slidenum">
              <a:rPr lang="en-US" altLang="en-US" sz="1300"/>
              <a:pPr eaLnBrk="1" hangingPunct="1">
                <a:buClrTx/>
              </a:pPr>
              <a:t>5</a:t>
            </a:fld>
            <a:endParaRPr lang="en-US" altLang="en-US" sz="1300" dirty="0"/>
          </a:p>
        </p:txBody>
      </p:sp>
      <p:sp>
        <p:nvSpPr>
          <p:cNvPr id="253955" name="doc id">
            <a:extLst>
              <a:ext uri="{FF2B5EF4-FFF2-40B4-BE49-F238E27FC236}">
                <a16:creationId xmlns:a16="http://schemas.microsoft.com/office/drawing/2014/main" id="{C8C3FEA9-A9AC-4F6D-A6B7-A1DDDA0B1DFE}"/>
              </a:ext>
            </a:extLst>
          </p:cNvPr>
          <p:cNvSpPr>
            <a:spLocks noGrp="1" noChangeArrowheads="1"/>
          </p:cNvSpPr>
          <p:nvPr>
            <p:ph type="ftr" sz="quarter" idx="4"/>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r>
              <a:rPr lang="cs-CZ" altLang="en-US" sz="800"/>
              <a:t>NYO-AAA123-20090123-</a:t>
            </a:r>
          </a:p>
        </p:txBody>
      </p:sp>
      <p:sp>
        <p:nvSpPr>
          <p:cNvPr id="253956" name="Rectangle 2">
            <a:extLst>
              <a:ext uri="{FF2B5EF4-FFF2-40B4-BE49-F238E27FC236}">
                <a16:creationId xmlns:a16="http://schemas.microsoft.com/office/drawing/2014/main" id="{2D07B9F9-A169-45F2-80B7-19E7C30DD9DA}"/>
              </a:ext>
            </a:extLst>
          </p:cNvPr>
          <p:cNvSpPr>
            <a:spLocks noGrp="1" noRot="1" noChangeAspect="1" noChangeArrowheads="1" noTextEdit="1"/>
          </p:cNvSpPr>
          <p:nvPr>
            <p:ph type="sldImg"/>
          </p:nvPr>
        </p:nvSpPr>
        <p:spPr>
          <a:xfrm>
            <a:off x="-2349500" y="1339850"/>
            <a:ext cx="11849100" cy="8886825"/>
          </a:xfrm>
          <a:ln/>
        </p:spPr>
      </p:sp>
      <p:sp>
        <p:nvSpPr>
          <p:cNvPr id="253957" name="Rectangle 3">
            <a:extLst>
              <a:ext uri="{FF2B5EF4-FFF2-40B4-BE49-F238E27FC236}">
                <a16:creationId xmlns:a16="http://schemas.microsoft.com/office/drawing/2014/main" id="{478CCF50-9977-408E-8202-B3125309863E}"/>
              </a:ext>
            </a:extLst>
          </p:cNvPr>
          <p:cNvSpPr>
            <a:spLocks noGrp="1" noChangeArrowheads="1"/>
          </p:cNvSpPr>
          <p:nvPr>
            <p:ph type="body" idx="1"/>
          </p:nvPr>
        </p:nvSpPr>
        <p:spPr>
          <a:xfrm>
            <a:off x="577428" y="375047"/>
            <a:ext cx="6402493" cy="246698"/>
          </a:xfrm>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872024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a:extLst>
              <a:ext uri="{FF2B5EF4-FFF2-40B4-BE49-F238E27FC236}">
                <a16:creationId xmlns:a16="http://schemas.microsoft.com/office/drawing/2014/main" id="{576D44A9-F24B-4C42-8F49-88109299DC79}"/>
              </a:ext>
            </a:extLst>
          </p:cNvPr>
          <p:cNvSpPr>
            <a:spLocks noGrp="1" noChangeArrowheads="1"/>
          </p:cNvSpPr>
          <p:nvPr>
            <p:ph type="sldNum" sz="quarter" idx="5"/>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fld id="{11C56D99-2C44-4712-9134-BE9A091D6D05}" type="slidenum">
              <a:rPr lang="en-US" altLang="en-US" sz="1300"/>
              <a:pPr eaLnBrk="1" hangingPunct="1">
                <a:buClrTx/>
              </a:pPr>
              <a:t>6</a:t>
            </a:fld>
            <a:endParaRPr lang="en-US" altLang="en-US" sz="1300" dirty="0"/>
          </a:p>
        </p:txBody>
      </p:sp>
      <p:sp>
        <p:nvSpPr>
          <p:cNvPr id="253955" name="doc id">
            <a:extLst>
              <a:ext uri="{FF2B5EF4-FFF2-40B4-BE49-F238E27FC236}">
                <a16:creationId xmlns:a16="http://schemas.microsoft.com/office/drawing/2014/main" id="{C8C3FEA9-A9AC-4F6D-A6B7-A1DDDA0B1DFE}"/>
              </a:ext>
            </a:extLst>
          </p:cNvPr>
          <p:cNvSpPr>
            <a:spLocks noGrp="1" noChangeArrowheads="1"/>
          </p:cNvSpPr>
          <p:nvPr>
            <p:ph type="ftr" sz="quarter" idx="4"/>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r>
              <a:rPr lang="cs-CZ" altLang="en-US" sz="800"/>
              <a:t>NYO-AAA123-20090123-</a:t>
            </a:r>
          </a:p>
        </p:txBody>
      </p:sp>
      <p:sp>
        <p:nvSpPr>
          <p:cNvPr id="253956" name="Rectangle 2">
            <a:extLst>
              <a:ext uri="{FF2B5EF4-FFF2-40B4-BE49-F238E27FC236}">
                <a16:creationId xmlns:a16="http://schemas.microsoft.com/office/drawing/2014/main" id="{2D07B9F9-A169-45F2-80B7-19E7C30DD9DA}"/>
              </a:ext>
            </a:extLst>
          </p:cNvPr>
          <p:cNvSpPr>
            <a:spLocks noGrp="1" noRot="1" noChangeAspect="1" noChangeArrowheads="1" noTextEdit="1"/>
          </p:cNvSpPr>
          <p:nvPr>
            <p:ph type="sldImg"/>
          </p:nvPr>
        </p:nvSpPr>
        <p:spPr>
          <a:xfrm>
            <a:off x="-2349500" y="1339850"/>
            <a:ext cx="11849100" cy="8886825"/>
          </a:xfrm>
          <a:ln/>
        </p:spPr>
      </p:sp>
      <p:sp>
        <p:nvSpPr>
          <p:cNvPr id="253957" name="Rectangle 3">
            <a:extLst>
              <a:ext uri="{FF2B5EF4-FFF2-40B4-BE49-F238E27FC236}">
                <a16:creationId xmlns:a16="http://schemas.microsoft.com/office/drawing/2014/main" id="{478CCF50-9977-408E-8202-B3125309863E}"/>
              </a:ext>
            </a:extLst>
          </p:cNvPr>
          <p:cNvSpPr>
            <a:spLocks noGrp="1" noChangeArrowheads="1"/>
          </p:cNvSpPr>
          <p:nvPr>
            <p:ph type="body" idx="1"/>
          </p:nvPr>
        </p:nvSpPr>
        <p:spPr>
          <a:xfrm>
            <a:off x="577428" y="375047"/>
            <a:ext cx="6402493" cy="246698"/>
          </a:xfrm>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051409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a:extLst>
              <a:ext uri="{FF2B5EF4-FFF2-40B4-BE49-F238E27FC236}">
                <a16:creationId xmlns:a16="http://schemas.microsoft.com/office/drawing/2014/main" id="{576D44A9-F24B-4C42-8F49-88109299DC79}"/>
              </a:ext>
            </a:extLst>
          </p:cNvPr>
          <p:cNvSpPr>
            <a:spLocks noGrp="1" noChangeArrowheads="1"/>
          </p:cNvSpPr>
          <p:nvPr>
            <p:ph type="sldNum" sz="quarter" idx="5"/>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fld id="{11C56D99-2C44-4712-9134-BE9A091D6D05}" type="slidenum">
              <a:rPr lang="en-US" altLang="en-US" sz="1300"/>
              <a:pPr eaLnBrk="1" hangingPunct="1">
                <a:buClrTx/>
              </a:pPr>
              <a:t>7</a:t>
            </a:fld>
            <a:endParaRPr lang="en-US" altLang="en-US" sz="1300" dirty="0"/>
          </a:p>
        </p:txBody>
      </p:sp>
      <p:sp>
        <p:nvSpPr>
          <p:cNvPr id="253955" name="doc id">
            <a:extLst>
              <a:ext uri="{FF2B5EF4-FFF2-40B4-BE49-F238E27FC236}">
                <a16:creationId xmlns:a16="http://schemas.microsoft.com/office/drawing/2014/main" id="{C8C3FEA9-A9AC-4F6D-A6B7-A1DDDA0B1DFE}"/>
              </a:ext>
            </a:extLst>
          </p:cNvPr>
          <p:cNvSpPr>
            <a:spLocks noGrp="1" noChangeArrowheads="1"/>
          </p:cNvSpPr>
          <p:nvPr>
            <p:ph type="ftr" sz="quarter" idx="4"/>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r>
              <a:rPr lang="cs-CZ" altLang="en-US" sz="800"/>
              <a:t>NYO-AAA123-20090123-</a:t>
            </a:r>
          </a:p>
        </p:txBody>
      </p:sp>
      <p:sp>
        <p:nvSpPr>
          <p:cNvPr id="253956" name="Rectangle 2">
            <a:extLst>
              <a:ext uri="{FF2B5EF4-FFF2-40B4-BE49-F238E27FC236}">
                <a16:creationId xmlns:a16="http://schemas.microsoft.com/office/drawing/2014/main" id="{2D07B9F9-A169-45F2-80B7-19E7C30DD9DA}"/>
              </a:ext>
            </a:extLst>
          </p:cNvPr>
          <p:cNvSpPr>
            <a:spLocks noGrp="1" noRot="1" noChangeAspect="1" noChangeArrowheads="1" noTextEdit="1"/>
          </p:cNvSpPr>
          <p:nvPr>
            <p:ph type="sldImg"/>
          </p:nvPr>
        </p:nvSpPr>
        <p:spPr>
          <a:xfrm>
            <a:off x="-2349500" y="1339850"/>
            <a:ext cx="11849100" cy="8886825"/>
          </a:xfrm>
          <a:ln/>
        </p:spPr>
      </p:sp>
      <p:sp>
        <p:nvSpPr>
          <p:cNvPr id="253957" name="Rectangle 3">
            <a:extLst>
              <a:ext uri="{FF2B5EF4-FFF2-40B4-BE49-F238E27FC236}">
                <a16:creationId xmlns:a16="http://schemas.microsoft.com/office/drawing/2014/main" id="{478CCF50-9977-408E-8202-B3125309863E}"/>
              </a:ext>
            </a:extLst>
          </p:cNvPr>
          <p:cNvSpPr>
            <a:spLocks noGrp="1" noChangeArrowheads="1"/>
          </p:cNvSpPr>
          <p:nvPr>
            <p:ph type="body" idx="1"/>
          </p:nvPr>
        </p:nvSpPr>
        <p:spPr>
          <a:xfrm>
            <a:off x="577428" y="375047"/>
            <a:ext cx="6402493" cy="246698"/>
          </a:xfrm>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9977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a:extLst>
              <a:ext uri="{FF2B5EF4-FFF2-40B4-BE49-F238E27FC236}">
                <a16:creationId xmlns:a16="http://schemas.microsoft.com/office/drawing/2014/main" id="{576D44A9-F24B-4C42-8F49-88109299DC79}"/>
              </a:ext>
            </a:extLst>
          </p:cNvPr>
          <p:cNvSpPr>
            <a:spLocks noGrp="1" noChangeArrowheads="1"/>
          </p:cNvSpPr>
          <p:nvPr>
            <p:ph type="sldNum" sz="quarter" idx="5"/>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fld id="{11C56D99-2C44-4712-9134-BE9A091D6D05}" type="slidenum">
              <a:rPr lang="en-US" altLang="en-US" sz="1300"/>
              <a:pPr eaLnBrk="1" hangingPunct="1">
                <a:buClrTx/>
              </a:pPr>
              <a:t>8</a:t>
            </a:fld>
            <a:endParaRPr lang="en-US" altLang="en-US" sz="1300" dirty="0"/>
          </a:p>
        </p:txBody>
      </p:sp>
      <p:sp>
        <p:nvSpPr>
          <p:cNvPr id="253955" name="doc id">
            <a:extLst>
              <a:ext uri="{FF2B5EF4-FFF2-40B4-BE49-F238E27FC236}">
                <a16:creationId xmlns:a16="http://schemas.microsoft.com/office/drawing/2014/main" id="{C8C3FEA9-A9AC-4F6D-A6B7-A1DDDA0B1DFE}"/>
              </a:ext>
            </a:extLst>
          </p:cNvPr>
          <p:cNvSpPr>
            <a:spLocks noGrp="1" noChangeArrowheads="1"/>
          </p:cNvSpPr>
          <p:nvPr>
            <p:ph type="ftr" sz="quarter" idx="4"/>
          </p:nvPr>
        </p:nvSpPr>
        <p:spPr>
          <a:noFill/>
        </p:spPr>
        <p:txBody>
          <a:bodyPr/>
          <a:lstStyle>
            <a:lvl1pPr eaLnBrk="0" hangingPunct="0">
              <a:buClr>
                <a:schemeClr val="tx2"/>
              </a:buClr>
              <a:defRPr sz="1200">
                <a:solidFill>
                  <a:schemeClr val="tx1"/>
                </a:solidFill>
                <a:latin typeface="Arial" panose="020B0604020202020204" pitchFamily="34" charset="0"/>
              </a:defRPr>
            </a:lvl1pPr>
            <a:lvl2pPr marL="785372" indent="-302066" eaLnBrk="0" hangingPunct="0">
              <a:buClr>
                <a:schemeClr val="tx2"/>
              </a:buClr>
              <a:defRPr sz="1200">
                <a:solidFill>
                  <a:schemeClr val="tx1"/>
                </a:solidFill>
                <a:latin typeface="Arial" panose="020B0604020202020204" pitchFamily="34" charset="0"/>
              </a:defRPr>
            </a:lvl2pPr>
            <a:lvl3pPr marL="1208265" indent="-241653" eaLnBrk="0" hangingPunct="0">
              <a:buClr>
                <a:schemeClr val="tx2"/>
              </a:buClr>
              <a:defRPr sz="1200">
                <a:solidFill>
                  <a:schemeClr val="tx1"/>
                </a:solidFill>
                <a:latin typeface="Arial" panose="020B0604020202020204" pitchFamily="34" charset="0"/>
              </a:defRPr>
            </a:lvl3pPr>
            <a:lvl4pPr marL="1691571" indent="-241653" eaLnBrk="0" hangingPunct="0">
              <a:buClr>
                <a:schemeClr val="tx2"/>
              </a:buClr>
              <a:defRPr sz="1200">
                <a:solidFill>
                  <a:schemeClr val="tx1"/>
                </a:solidFill>
                <a:latin typeface="Arial" panose="020B0604020202020204" pitchFamily="34" charset="0"/>
              </a:defRPr>
            </a:lvl4pPr>
            <a:lvl5pPr marL="2174878" indent="-241653" eaLnBrk="0" hangingPunct="0">
              <a:buClr>
                <a:schemeClr val="tx2"/>
              </a:buClr>
              <a:defRPr sz="1200">
                <a:solidFill>
                  <a:schemeClr val="tx1"/>
                </a:solidFill>
                <a:latin typeface="Arial" panose="020B0604020202020204" pitchFamily="34" charset="0"/>
              </a:defRPr>
            </a:lvl5pPr>
            <a:lvl6pPr marL="2658184" indent="-241653" eaLnBrk="0" fontAlgn="base" hangingPunct="0">
              <a:spcBef>
                <a:spcPct val="0"/>
              </a:spcBef>
              <a:spcAft>
                <a:spcPct val="0"/>
              </a:spcAft>
              <a:buClr>
                <a:schemeClr val="tx2"/>
              </a:buClr>
              <a:defRPr sz="1200">
                <a:solidFill>
                  <a:schemeClr val="tx1"/>
                </a:solidFill>
                <a:latin typeface="Arial" panose="020B0604020202020204" pitchFamily="34" charset="0"/>
              </a:defRPr>
            </a:lvl6pPr>
            <a:lvl7pPr marL="3141490" indent="-241653" eaLnBrk="0" fontAlgn="base" hangingPunct="0">
              <a:spcBef>
                <a:spcPct val="0"/>
              </a:spcBef>
              <a:spcAft>
                <a:spcPct val="0"/>
              </a:spcAft>
              <a:buClr>
                <a:schemeClr val="tx2"/>
              </a:buClr>
              <a:defRPr sz="1200">
                <a:solidFill>
                  <a:schemeClr val="tx1"/>
                </a:solidFill>
                <a:latin typeface="Arial" panose="020B0604020202020204" pitchFamily="34" charset="0"/>
              </a:defRPr>
            </a:lvl7pPr>
            <a:lvl8pPr marL="3624796" indent="-241653" eaLnBrk="0" fontAlgn="base" hangingPunct="0">
              <a:spcBef>
                <a:spcPct val="0"/>
              </a:spcBef>
              <a:spcAft>
                <a:spcPct val="0"/>
              </a:spcAft>
              <a:buClr>
                <a:schemeClr val="tx2"/>
              </a:buClr>
              <a:defRPr sz="1200">
                <a:solidFill>
                  <a:schemeClr val="tx1"/>
                </a:solidFill>
                <a:latin typeface="Arial" panose="020B0604020202020204" pitchFamily="34" charset="0"/>
              </a:defRPr>
            </a:lvl8pPr>
            <a:lvl9pPr marL="4108102" indent="-241653" eaLnBrk="0" fontAlgn="base" hangingPunct="0">
              <a:spcBef>
                <a:spcPct val="0"/>
              </a:spcBef>
              <a:spcAft>
                <a:spcPct val="0"/>
              </a:spcAft>
              <a:buClr>
                <a:schemeClr val="tx2"/>
              </a:buClr>
              <a:defRPr sz="1200">
                <a:solidFill>
                  <a:schemeClr val="tx1"/>
                </a:solidFill>
                <a:latin typeface="Arial" panose="020B0604020202020204" pitchFamily="34" charset="0"/>
              </a:defRPr>
            </a:lvl9pPr>
          </a:lstStyle>
          <a:p>
            <a:pPr eaLnBrk="1" hangingPunct="1">
              <a:buClrTx/>
            </a:pPr>
            <a:r>
              <a:rPr lang="cs-CZ" altLang="en-US" sz="800"/>
              <a:t>NYO-AAA123-20090123-</a:t>
            </a:r>
          </a:p>
        </p:txBody>
      </p:sp>
      <p:sp>
        <p:nvSpPr>
          <p:cNvPr id="253956" name="Rectangle 2">
            <a:extLst>
              <a:ext uri="{FF2B5EF4-FFF2-40B4-BE49-F238E27FC236}">
                <a16:creationId xmlns:a16="http://schemas.microsoft.com/office/drawing/2014/main" id="{2D07B9F9-A169-45F2-80B7-19E7C30DD9DA}"/>
              </a:ext>
            </a:extLst>
          </p:cNvPr>
          <p:cNvSpPr>
            <a:spLocks noGrp="1" noRot="1" noChangeAspect="1" noChangeArrowheads="1" noTextEdit="1"/>
          </p:cNvSpPr>
          <p:nvPr>
            <p:ph type="sldImg"/>
          </p:nvPr>
        </p:nvSpPr>
        <p:spPr>
          <a:xfrm>
            <a:off x="-2349500" y="1339850"/>
            <a:ext cx="11849100" cy="8886825"/>
          </a:xfrm>
          <a:ln/>
        </p:spPr>
      </p:sp>
      <p:sp>
        <p:nvSpPr>
          <p:cNvPr id="253957" name="Rectangle 3">
            <a:extLst>
              <a:ext uri="{FF2B5EF4-FFF2-40B4-BE49-F238E27FC236}">
                <a16:creationId xmlns:a16="http://schemas.microsoft.com/office/drawing/2014/main" id="{478CCF50-9977-408E-8202-B3125309863E}"/>
              </a:ext>
            </a:extLst>
          </p:cNvPr>
          <p:cNvSpPr>
            <a:spLocks noGrp="1" noChangeArrowheads="1"/>
          </p:cNvSpPr>
          <p:nvPr>
            <p:ph type="body" idx="1"/>
          </p:nvPr>
        </p:nvSpPr>
        <p:spPr>
          <a:xfrm>
            <a:off x="577428" y="375047"/>
            <a:ext cx="6402493" cy="246698"/>
          </a:xfrm>
          <a:noFill/>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490081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01560-87C0-4F5C-A8D4-49B8CF15AF9C}" type="slidenum">
              <a:rPr lang="en-US" smtClean="0"/>
              <a:pPr/>
              <a:t>9</a:t>
            </a:fld>
            <a:endParaRPr lang="en-US" dirty="0"/>
          </a:p>
        </p:txBody>
      </p:sp>
      <p:sp>
        <p:nvSpPr>
          <p:cNvPr id="5" name="Footer Placeholder 4"/>
          <p:cNvSpPr>
            <a:spLocks noGrp="1"/>
          </p:cNvSpPr>
          <p:nvPr>
            <p:ph type="ftr" sz="quarter" idx="11"/>
          </p:nvPr>
        </p:nvSpPr>
        <p:spPr/>
        <p:txBody>
          <a:bodyPr/>
          <a:lstStyle/>
          <a:p>
            <a:r>
              <a:rPr lang="en-US" dirty="0"/>
              <a:t>Draft - Confidential for Policy Development; </a:t>
            </a:r>
          </a:p>
        </p:txBody>
      </p:sp>
    </p:spTree>
    <p:extLst>
      <p:ext uri="{BB962C8B-B14F-4D97-AF65-F5344CB8AC3E}">
        <p14:creationId xmlns:p14="http://schemas.microsoft.com/office/powerpoint/2010/main" val="3330213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01560-87C0-4F5C-A8D4-49B8CF15AF9C}"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a:t>Draft - Confidential for Policy Development; </a:t>
            </a:r>
          </a:p>
        </p:txBody>
      </p:sp>
    </p:spTree>
    <p:extLst>
      <p:ext uri="{BB962C8B-B14F-4D97-AF65-F5344CB8AC3E}">
        <p14:creationId xmlns:p14="http://schemas.microsoft.com/office/powerpoint/2010/main" val="3844782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01560-87C0-4F5C-A8D4-49B8CF15AF9C}"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dirty="0"/>
              <a:t>Draft - Confidential for Policy Development; </a:t>
            </a:r>
          </a:p>
        </p:txBody>
      </p:sp>
    </p:spTree>
    <p:extLst>
      <p:ext uri="{BB962C8B-B14F-4D97-AF65-F5344CB8AC3E}">
        <p14:creationId xmlns:p14="http://schemas.microsoft.com/office/powerpoint/2010/main" val="1021638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01560-87C0-4F5C-A8D4-49B8CF15AF9C}"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a:t>Draft - Confidential for Policy Development; </a:t>
            </a:r>
          </a:p>
        </p:txBody>
      </p:sp>
    </p:spTree>
    <p:extLst>
      <p:ext uri="{BB962C8B-B14F-4D97-AF65-F5344CB8AC3E}">
        <p14:creationId xmlns:p14="http://schemas.microsoft.com/office/powerpoint/2010/main" val="20247491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userDrawn="1">
            <p:custDataLst>
              <p:tags r:id="rId1"/>
            </p:custDataLst>
            <p:extLst>
              <p:ext uri="{D42A27DB-BD31-4B8C-83A1-F6EECF244321}">
                <p14:modId xmlns:p14="http://schemas.microsoft.com/office/powerpoint/2010/main" val="26425172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12" name="Object 1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Rectangle 10"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2800" b="1" i="0" baseline="0" dirty="0">
              <a:latin typeface="Arial"/>
              <a:ea typeface="+mj-ea"/>
              <a:cs typeface="Arial"/>
              <a:sym typeface="Arial"/>
            </a:endParaRPr>
          </a:p>
        </p:txBody>
      </p:sp>
      <p:sp>
        <p:nvSpPr>
          <p:cNvPr id="2" name="Title 1"/>
          <p:cNvSpPr>
            <a:spLocks noGrp="1"/>
          </p:cNvSpPr>
          <p:nvPr>
            <p:ph type="ctrTitle"/>
          </p:nvPr>
        </p:nvSpPr>
        <p:spPr>
          <a:xfrm>
            <a:off x="2688336" y="2724912"/>
            <a:ext cx="4956485" cy="430887"/>
          </a:xfrm>
        </p:spPr>
        <p:txBody>
          <a:bodyPr wrap="square" lIns="0" tIns="0" rIns="0" bIns="0">
            <a:spAutoFit/>
          </a:bodyPr>
          <a:lstStyle>
            <a:lvl1pPr algn="l">
              <a:defRPr sz="28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689602" y="4937760"/>
            <a:ext cx="2781211" cy="215444"/>
          </a:xfrm>
        </p:spPr>
        <p:txBody>
          <a:bodyPr wrap="square" lIns="0" tIns="0" rIns="0" bIns="0">
            <a:spAutoFit/>
          </a:bodyPr>
          <a:lstStyle>
            <a:lvl1pPr marL="0" indent="0" algn="l">
              <a:buNone/>
              <a:defRPr sz="1400" b="1">
                <a:solidFill>
                  <a:schemeClr val="tx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9" name="TitleTopPlaceholder"/>
          <p:cNvSpPr>
            <a:spLocks noChangeArrowheads="1"/>
          </p:cNvSpPr>
          <p:nvPr userDrawn="1"/>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sp>
        <p:nvSpPr>
          <p:cNvPr id="20" name="TitleTopPlaceholder"/>
          <p:cNvSpPr>
            <a:spLocks noChangeArrowheads="1"/>
          </p:cNvSpPr>
          <p:nvPr userDrawn="1"/>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sp>
        <p:nvSpPr>
          <p:cNvPr id="21" name="TitleTopPlaceholder"/>
          <p:cNvSpPr>
            <a:spLocks noChangeArrowheads="1"/>
          </p:cNvSpPr>
          <p:nvPr userDrawn="1"/>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latin typeface="Arial"/>
            </a:endParaRPr>
          </a:p>
        </p:txBody>
      </p:sp>
      <p:pic>
        <p:nvPicPr>
          <p:cNvPr id="22" name="Picture 4" descr="http://upload.wikimedia.org/wikipedia/commons/thumb/8/82/Seal_of_Massachusetts.svg/2000px-Seal_of_Massachusetts.svg.png"/>
          <p:cNvPicPr>
            <a:picLocks noChangeAspect="1" noChangeArrowheads="1"/>
          </p:cNvPicPr>
          <p:nvPr userDrawn="1"/>
        </p:nvPicPr>
        <p:blipFill>
          <a:blip r:embed="rId6"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4" name="McK Disclaimer"/>
          <p:cNvSpPr>
            <a:spLocks noChangeArrowheads="1"/>
          </p:cNvSpPr>
          <p:nvPr userDrawn="1"/>
        </p:nvSpPr>
        <p:spPr bwMode="auto">
          <a:xfrm>
            <a:off x="2689602" y="4343400"/>
            <a:ext cx="561619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defTabSz="803755" eaLnBrk="0" hangingPunct="0"/>
            <a:r>
              <a:rPr lang="en-US" sz="2000" dirty="0">
                <a:solidFill>
                  <a:schemeClr val="tx2"/>
                </a:solidFill>
                <a:latin typeface="Arial"/>
                <a:ea typeface="ＭＳ Ｐゴシック"/>
              </a:rPr>
              <a:t>Executive Office of Health and Human Services</a:t>
            </a:r>
          </a:p>
        </p:txBody>
      </p:sp>
      <p:sp>
        <p:nvSpPr>
          <p:cNvPr id="4" name="TextBox 3">
            <a:extLst>
              <a:ext uri="{FF2B5EF4-FFF2-40B4-BE49-F238E27FC236}">
                <a16:creationId xmlns:a16="http://schemas.microsoft.com/office/drawing/2014/main" id="{6279685E-8CBE-437A-A860-80366684243F}"/>
              </a:ext>
            </a:extLst>
          </p:cNvPr>
          <p:cNvSpPr txBox="1"/>
          <p:nvPr userDrawn="1"/>
        </p:nvSpPr>
        <p:spPr bwMode="auto">
          <a:xfrm>
            <a:off x="5166578" y="6324600"/>
            <a:ext cx="3444022" cy="436454"/>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l"/>
            <a:r>
              <a:rPr lang="en-US" sz="1100" b="0" kern="0" dirty="0">
                <a:solidFill>
                  <a:srgbClr val="000000"/>
                </a:solidFill>
                <a:latin typeface="Arial" panose="020B0604020202020204" pitchFamily="34" charset="0"/>
                <a:cs typeface="Arial" panose="020B0604020202020204" pitchFamily="34" charset="0"/>
              </a:rPr>
              <a:t>Draft policy document.  Not for general distribution.</a:t>
            </a:r>
          </a:p>
        </p:txBody>
      </p:sp>
    </p:spTree>
    <p:extLst>
      <p:ext uri="{BB962C8B-B14F-4D97-AF65-F5344CB8AC3E}">
        <p14:creationId xmlns:p14="http://schemas.microsoft.com/office/powerpoint/2010/main" val="357663243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27563486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09600" y="1143000"/>
            <a:ext cx="7924800" cy="1200329"/>
          </a:xfrm>
        </p:spPr>
        <p:txBody>
          <a:bodyPr wrap="square"/>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2626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32388193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609600" y="1066800"/>
            <a:ext cx="2901756" cy="1323439"/>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Box 8">
            <a:extLst>
              <a:ext uri="{FF2B5EF4-FFF2-40B4-BE49-F238E27FC236}">
                <a16:creationId xmlns:a16="http://schemas.microsoft.com/office/drawing/2014/main" id="{19B20062-F2ED-4092-9A4F-6FFEA20CD2D2}"/>
              </a:ext>
            </a:extLst>
          </p:cNvPr>
          <p:cNvSpPr txBox="1"/>
          <p:nvPr userDrawn="1"/>
        </p:nvSpPr>
        <p:spPr bwMode="auto">
          <a:xfrm>
            <a:off x="5105400" y="6477000"/>
            <a:ext cx="3444022" cy="436454"/>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l"/>
            <a:r>
              <a:rPr lang="en-US" sz="1100" b="0" kern="0" dirty="0">
                <a:solidFill>
                  <a:srgbClr val="000000"/>
                </a:solidFill>
                <a:latin typeface="Arial" panose="020B0604020202020204" pitchFamily="34" charset="0"/>
                <a:cs typeface="Arial" panose="020B0604020202020204" pitchFamily="34" charset="0"/>
              </a:rPr>
              <a:t>Draft policy document.  Not for general distribution.</a:t>
            </a:r>
          </a:p>
        </p:txBody>
      </p:sp>
    </p:spTree>
    <p:extLst>
      <p:ext uri="{BB962C8B-B14F-4D97-AF65-F5344CB8AC3E}">
        <p14:creationId xmlns:p14="http://schemas.microsoft.com/office/powerpoint/2010/main" val="177563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hadow Box">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870318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1028700" y="1371600"/>
            <a:ext cx="7086600" cy="4343400"/>
          </a:xfrm>
          <a:solidFill>
            <a:schemeClr val="bg1"/>
          </a:solidFill>
          <a:ln>
            <a:solidFill>
              <a:schemeClr val="tx1"/>
            </a:solidFill>
          </a:ln>
          <a:effectLst>
            <a:outerShdw blurRad="50800" dist="38100" dir="2700000" algn="tl" rotWithShape="0">
              <a:prstClr val="black">
                <a:alpha val="40000"/>
              </a:prstClr>
            </a:outerShdw>
          </a:effectLst>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630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oxes">
    <p:spTree>
      <p:nvGrpSpPr>
        <p:cNvPr id="1" name=""/>
        <p:cNvGrpSpPr/>
        <p:nvPr/>
      </p:nvGrpSpPr>
      <p:grpSpPr>
        <a:xfrm>
          <a:off x="0" y="0"/>
          <a:ext cx="0" cy="0"/>
          <a:chOff x="0" y="0"/>
          <a:chExt cx="0" cy="0"/>
        </a:xfrm>
      </p:grpSpPr>
      <p:graphicFrame>
        <p:nvGraphicFramePr>
          <p:cNvPr id="28" name="Object 27" hidden="1"/>
          <p:cNvGraphicFramePr>
            <a:graphicFrameLocks noChangeAspect="1"/>
          </p:cNvGraphicFramePr>
          <p:nvPr userDrawn="1">
            <p:custDataLst>
              <p:tags r:id="rId1"/>
            </p:custDataLst>
            <p:extLst>
              <p:ext uri="{D42A27DB-BD31-4B8C-83A1-F6EECF244321}">
                <p14:modId xmlns:p14="http://schemas.microsoft.com/office/powerpoint/2010/main" val="4282418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28" name="Object 2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a:xfrm>
            <a:off x="173736" y="237744"/>
            <a:ext cx="8741664" cy="292388"/>
          </a:xfrm>
        </p:spPr>
        <p:txBody>
          <a:bodyPr/>
          <a:lstStyle/>
          <a:p>
            <a:r>
              <a:rPr lang="en-US"/>
              <a:t>Click to edit Master title style</a:t>
            </a:r>
            <a:endParaRPr lang="en-US" dirty="0"/>
          </a:p>
        </p:txBody>
      </p:sp>
      <p:sp>
        <p:nvSpPr>
          <p:cNvPr id="21" name="Text Placeholder 5"/>
          <p:cNvSpPr>
            <a:spLocks noGrp="1"/>
          </p:cNvSpPr>
          <p:nvPr>
            <p:ph type="body" sz="quarter" idx="10" hasCustomPrompt="1"/>
          </p:nvPr>
        </p:nvSpPr>
        <p:spPr>
          <a:xfrm>
            <a:off x="228600" y="13716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2" name="Text Placeholder 5"/>
          <p:cNvSpPr>
            <a:spLocks noGrp="1"/>
          </p:cNvSpPr>
          <p:nvPr>
            <p:ph type="body" sz="quarter" idx="11" hasCustomPrompt="1"/>
          </p:nvPr>
        </p:nvSpPr>
        <p:spPr>
          <a:xfrm>
            <a:off x="228600" y="25654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3" name="Text Placeholder 5"/>
          <p:cNvSpPr>
            <a:spLocks noGrp="1"/>
          </p:cNvSpPr>
          <p:nvPr>
            <p:ph type="body" sz="quarter" idx="12" hasCustomPrompt="1"/>
          </p:nvPr>
        </p:nvSpPr>
        <p:spPr>
          <a:xfrm>
            <a:off x="228600" y="37592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4" name="Text Placeholder 5"/>
          <p:cNvSpPr>
            <a:spLocks noGrp="1"/>
          </p:cNvSpPr>
          <p:nvPr>
            <p:ph type="body" sz="quarter" idx="13" hasCustomPrompt="1"/>
          </p:nvPr>
        </p:nvSpPr>
        <p:spPr>
          <a:xfrm>
            <a:off x="228600" y="4953000"/>
            <a:ext cx="1737360" cy="990600"/>
          </a:xfrm>
          <a:solidFill>
            <a:schemeClr val="accent1"/>
          </a:solidFill>
        </p:spPr>
        <p:txBody>
          <a:bodyPr anchor="ctr">
            <a:noAutofit/>
          </a:bodyPr>
          <a:lstStyle>
            <a:lvl1pPr algn="ctr">
              <a:defRPr baseline="0"/>
            </a:lvl1pPr>
          </a:lstStyle>
          <a:p>
            <a:pPr lvl="0"/>
            <a:r>
              <a:rPr lang="en-US" dirty="0"/>
              <a:t>Add Text</a:t>
            </a:r>
          </a:p>
        </p:txBody>
      </p:sp>
      <p:sp>
        <p:nvSpPr>
          <p:cNvPr id="25" name="Text Placeholder 23"/>
          <p:cNvSpPr>
            <a:spLocks noGrp="1"/>
          </p:cNvSpPr>
          <p:nvPr>
            <p:ph type="body" sz="quarter" idx="14" hasCustomPrompt="1"/>
          </p:nvPr>
        </p:nvSpPr>
        <p:spPr>
          <a:xfrm>
            <a:off x="2286000" y="944434"/>
            <a:ext cx="756938" cy="338554"/>
          </a:xfrm>
        </p:spPr>
        <p:txBody>
          <a:bodyPr wrap="square" lIns="91440" tIns="45720" rIns="91440" bIns="45720" anchor="t" anchorCtr="0"/>
          <a:lstStyle>
            <a:lvl1pPr>
              <a:defRPr baseline="0"/>
            </a:lvl1pPr>
          </a:lstStyle>
          <a:p>
            <a:pPr lvl="0"/>
            <a:r>
              <a:rPr lang="en-US" dirty="0"/>
              <a:t>Item 1</a:t>
            </a:r>
          </a:p>
        </p:txBody>
      </p:sp>
      <p:sp>
        <p:nvSpPr>
          <p:cNvPr id="26" name="Text Placeholder 23"/>
          <p:cNvSpPr>
            <a:spLocks noGrp="1"/>
          </p:cNvSpPr>
          <p:nvPr>
            <p:ph type="body" sz="quarter" idx="15" hasCustomPrompt="1"/>
          </p:nvPr>
        </p:nvSpPr>
        <p:spPr>
          <a:xfrm>
            <a:off x="4686300" y="944434"/>
            <a:ext cx="756938" cy="338554"/>
          </a:xfrm>
        </p:spPr>
        <p:txBody>
          <a:bodyPr wrap="square" lIns="91440" tIns="45720" rIns="91440" bIns="45720" anchor="t" anchorCtr="0"/>
          <a:lstStyle>
            <a:lvl1pPr>
              <a:defRPr baseline="0"/>
            </a:lvl1pPr>
          </a:lstStyle>
          <a:p>
            <a:pPr lvl="0"/>
            <a:r>
              <a:rPr lang="en-US" dirty="0"/>
              <a:t>Item 2</a:t>
            </a:r>
          </a:p>
        </p:txBody>
      </p:sp>
      <p:sp>
        <p:nvSpPr>
          <p:cNvPr id="27" name="Text Placeholder 23"/>
          <p:cNvSpPr>
            <a:spLocks noGrp="1"/>
          </p:cNvSpPr>
          <p:nvPr>
            <p:ph type="body" sz="quarter" idx="16" hasCustomPrompt="1"/>
          </p:nvPr>
        </p:nvSpPr>
        <p:spPr>
          <a:xfrm>
            <a:off x="7086600" y="944434"/>
            <a:ext cx="756938" cy="338554"/>
          </a:xfrm>
        </p:spPr>
        <p:txBody>
          <a:bodyPr wrap="square" lIns="91440" tIns="45720" rIns="91440" bIns="45720" anchor="t" anchorCtr="0"/>
          <a:lstStyle>
            <a:lvl1pPr>
              <a:defRPr baseline="0"/>
            </a:lvl1pPr>
          </a:lstStyle>
          <a:p>
            <a:pPr lvl="0"/>
            <a:r>
              <a:rPr lang="en-US" dirty="0"/>
              <a:t>Item 3</a:t>
            </a:r>
          </a:p>
        </p:txBody>
      </p:sp>
      <p:sp>
        <p:nvSpPr>
          <p:cNvPr id="4" name="Text Placeholder 3"/>
          <p:cNvSpPr>
            <a:spLocks noGrp="1"/>
          </p:cNvSpPr>
          <p:nvPr>
            <p:ph type="body" sz="quarter" idx="17"/>
          </p:nvPr>
        </p:nvSpPr>
        <p:spPr>
          <a:xfrm>
            <a:off x="2590800" y="1752600"/>
            <a:ext cx="2901756" cy="13234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630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11986474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 name="Objec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685800" y="1143000"/>
            <a:ext cx="2901756" cy="1323439"/>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6301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a:extLst>
              <a:ext uri="{FF2B5EF4-FFF2-40B4-BE49-F238E27FC236}">
                <a16:creationId xmlns:a16="http://schemas.microsoft.com/office/drawing/2014/main" id="{893C5E74-76C2-49BD-8A41-ABE23B960C05}"/>
              </a:ext>
            </a:extLst>
          </p:cNvPr>
          <p:cNvSpPr txBox="1"/>
          <p:nvPr userDrawn="1"/>
        </p:nvSpPr>
        <p:spPr bwMode="auto">
          <a:xfrm>
            <a:off x="5105400" y="6519474"/>
            <a:ext cx="3444022" cy="436454"/>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l"/>
            <a:r>
              <a:rPr lang="en-US" sz="1100" b="0" kern="0" dirty="0">
                <a:solidFill>
                  <a:srgbClr val="000000"/>
                </a:solidFill>
                <a:latin typeface="Arial" panose="020B0604020202020204" pitchFamily="34" charset="0"/>
                <a:cs typeface="Arial" panose="020B0604020202020204" pitchFamily="34" charset="0"/>
              </a:rPr>
              <a:t>Draft policy document.  Not for general distribution.</a:t>
            </a:r>
          </a:p>
        </p:txBody>
      </p:sp>
    </p:spTree>
    <p:extLst>
      <p:ext uri="{BB962C8B-B14F-4D97-AF65-F5344CB8AC3E}">
        <p14:creationId xmlns:p14="http://schemas.microsoft.com/office/powerpoint/2010/main" val="360901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9"/>
            </p:custDataLst>
            <p:extLst>
              <p:ext uri="{D42A27DB-BD31-4B8C-83A1-F6EECF244321}">
                <p14:modId xmlns:p14="http://schemas.microsoft.com/office/powerpoint/2010/main" val="36945802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1" imgW="270" imgH="270" progId="TCLayout.ActiveDocument.1">
                  <p:embed/>
                </p:oleObj>
              </mc:Choice>
              <mc:Fallback>
                <p:oleObj name="think-cell Slide" r:id="rId11" imgW="270" imgH="270" progId="TCLayout.ActiveDocument.1">
                  <p:embed/>
                  <p:pic>
                    <p:nvPicPr>
                      <p:cNvPr id="8" name="Object 7" hidden="1"/>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10"/>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Placeholder 1"/>
          <p:cNvSpPr>
            <a:spLocks noGrp="1"/>
          </p:cNvSpPr>
          <p:nvPr>
            <p:ph type="title"/>
          </p:nvPr>
        </p:nvSpPr>
        <p:spPr>
          <a:xfrm>
            <a:off x="173736" y="237744"/>
            <a:ext cx="8763000" cy="292388"/>
          </a:xfrm>
          <a:prstGeom prst="rect">
            <a:avLst/>
          </a:prstGeom>
        </p:spPr>
        <p:txBody>
          <a:bodyPr vert="horz" wrap="square" lIns="0" tIns="0" rIns="0" bIns="0" rtlCol="0" anchor="ctr">
            <a:spAutoFit/>
          </a:bodyPr>
          <a:lstStyle/>
          <a:p>
            <a:r>
              <a:rPr lang="en-US"/>
              <a:t>Click to edit Master title style</a:t>
            </a:r>
            <a:endParaRPr lang="en-US" dirty="0"/>
          </a:p>
        </p:txBody>
      </p:sp>
      <p:sp>
        <p:nvSpPr>
          <p:cNvPr id="3" name="Text Placeholder 2"/>
          <p:cNvSpPr>
            <a:spLocks noGrp="1"/>
          </p:cNvSpPr>
          <p:nvPr>
            <p:ph type="body" idx="1"/>
          </p:nvPr>
        </p:nvSpPr>
        <p:spPr>
          <a:xfrm>
            <a:off x="533400" y="914400"/>
            <a:ext cx="2901756" cy="1200329"/>
          </a:xfrm>
          <a:prstGeom prst="rect">
            <a:avLst/>
          </a:prstGeom>
        </p:spPr>
        <p:txBody>
          <a:bodyPr vert="horz" wrap="square" lIns="91440" tIns="45720" rIns="91440" bIns="4572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Slide Number"/>
          <p:cNvSpPr txBox="1">
            <a:spLocks/>
          </p:cNvSpPr>
          <p:nvPr userDrawn="1"/>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rgbClr val="000000"/>
                </a:solidFill>
                <a:latin typeface="Arial"/>
              </a:rPr>
              <a:pPr algn="r" fontAlgn="base">
                <a:spcBef>
                  <a:spcPct val="0"/>
                </a:spcBef>
                <a:spcAft>
                  <a:spcPct val="0"/>
                </a:spcAft>
              </a:pPr>
              <a:t>‹#›</a:t>
            </a:fld>
            <a:endParaRPr lang="en-US" dirty="0">
              <a:solidFill>
                <a:srgbClr val="000000"/>
              </a:solidFill>
              <a:latin typeface="Arial"/>
            </a:endParaRPr>
          </a:p>
        </p:txBody>
      </p:sp>
    </p:spTree>
    <p:extLst>
      <p:ext uri="{BB962C8B-B14F-4D97-AF65-F5344CB8AC3E}">
        <p14:creationId xmlns:p14="http://schemas.microsoft.com/office/powerpoint/2010/main" val="2497204213"/>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1" r:id="rId3"/>
    <p:sldLayoutId id="2147483652" r:id="rId4"/>
    <p:sldLayoutId id="2147483653" r:id="rId5"/>
    <p:sldLayoutId id="2147483654" r:id="rId6"/>
    <p:sldLayoutId id="2147483657" r:id="rId7"/>
  </p:sldLayoutIdLst>
  <p:hf hdr="0" dt="0"/>
  <p:txStyles>
    <p:titleStyle>
      <a:lvl1pPr algn="l" defTabSz="914400" rtl="0" eaLnBrk="1" latinLnBrk="0" hangingPunct="1">
        <a:spcBef>
          <a:spcPct val="0"/>
        </a:spcBef>
        <a:buNone/>
        <a:defRPr sz="1900" b="1" kern="1200">
          <a:solidFill>
            <a:schemeClr val="tx2"/>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3.emf"/><Relationship Id="rId4" Type="http://schemas.openxmlformats.org/officeDocument/2006/relationships/oleObject" Target="../embeddings/oleObject8.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41.xml"/><Relationship Id="rId5" Type="http://schemas.openxmlformats.org/officeDocument/2006/relationships/image" Target="../media/image7.emf"/><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44.xml"/><Relationship Id="rId7" Type="http://schemas.openxmlformats.org/officeDocument/2006/relationships/tags" Target="../tags/tag48.xml"/><Relationship Id="rId12" Type="http://schemas.openxmlformats.org/officeDocument/2006/relationships/hyperlink" Target="https://www.mass.gov/info-details/electronic-visit-verification-evv" TargetMode="Externa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7.emf"/><Relationship Id="rId5" Type="http://schemas.openxmlformats.org/officeDocument/2006/relationships/tags" Target="../tags/tag46.xml"/><Relationship Id="rId10" Type="http://schemas.openxmlformats.org/officeDocument/2006/relationships/oleObject" Target="../embeddings/oleObject14.bin"/><Relationship Id="rId4" Type="http://schemas.openxmlformats.org/officeDocument/2006/relationships/tags" Target="../tags/tag45.xml"/><Relationship Id="rId9"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hyperlink" Target="mailto:evvfeedback@state.ma.us" TargetMode="External"/><Relationship Id="rId2" Type="http://schemas.openxmlformats.org/officeDocument/2006/relationships/slideLayout" Target="../slideLayouts/slideLayout7.xml"/><Relationship Id="rId1" Type="http://schemas.openxmlformats.org/officeDocument/2006/relationships/tags" Target="../tags/tag49.xml"/><Relationship Id="rId6" Type="http://schemas.openxmlformats.org/officeDocument/2006/relationships/hyperlink" Target="https://www.mass.gov/info-details/electronic-visit-verification-evv" TargetMode="External"/><Relationship Id="rId5" Type="http://schemas.openxmlformats.org/officeDocument/2006/relationships/image" Target="../media/image7.emf"/><Relationship Id="rId4" Type="http://schemas.openxmlformats.org/officeDocument/2006/relationships/oleObject" Target="../embeddings/oleObject13.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image" Target="../media/image3.emf"/><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3.emf"/><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https://pixabay.com/en/clock-day-hour-measure-minute-160966/" TargetMode="Externa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hyperlink" Target="https://blog.okfn.org/2013/12/12/signing-on-to-civil-society-request-to-make-public-government-data-license-free-in-the-u-s/" TargetMode="Externa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image" Target="../media/image6.emf"/><Relationship Id="rId5" Type="http://schemas.openxmlformats.org/officeDocument/2006/relationships/tags" Target="../tags/tag28.xml"/><Relationship Id="rId10" Type="http://schemas.openxmlformats.org/officeDocument/2006/relationships/oleObject" Target="../embeddings/oleObject11.bin"/><Relationship Id="rId4" Type="http://schemas.openxmlformats.org/officeDocument/2006/relationships/tags" Target="../tags/tag27.xml"/><Relationship Id="rId9"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tags" Target="../tags/tag33.xml"/><Relationship Id="rId7" Type="http://schemas.openxmlformats.org/officeDocument/2006/relationships/image" Target="../media/image6.emf"/><Relationship Id="rId12" Type="http://schemas.microsoft.com/office/2007/relationships/diagramDrawing" Target="../diagrams/drawing1.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oleObject" Target="../embeddings/oleObject12.bin"/><Relationship Id="rId11" Type="http://schemas.openxmlformats.org/officeDocument/2006/relationships/diagramColors" Target="../diagrams/colors1.xml"/><Relationship Id="rId5" Type="http://schemas.openxmlformats.org/officeDocument/2006/relationships/notesSlide" Target="../notesSlides/notesSlide2.xml"/><Relationship Id="rId10" Type="http://schemas.openxmlformats.org/officeDocument/2006/relationships/diagramQuickStyle" Target="../diagrams/quickStyle1.xml"/><Relationship Id="rId4" Type="http://schemas.openxmlformats.org/officeDocument/2006/relationships/slideLayout" Target="../slideLayouts/slideLayout7.xml"/><Relationship Id="rId9"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image" Target="../media/image6.emf"/><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oleObject" Target="../embeddings/oleObject12.bin"/><Relationship Id="rId5" Type="http://schemas.openxmlformats.org/officeDocument/2006/relationships/notesSlide" Target="../notesSlides/notesSlide3.xml"/><Relationship Id="rId4"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image" Target="../media/image6.emf"/><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oleObject" Target="../embeddings/oleObject12.bin"/><Relationship Id="rId5" Type="http://schemas.openxmlformats.org/officeDocument/2006/relationships/notesSlide" Target="../notesSlides/notesSlide4.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0.xml"/><Relationship Id="rId6" Type="http://schemas.openxmlformats.org/officeDocument/2006/relationships/hyperlink" Target="mailto:mft@mass.gov" TargetMode="External"/><Relationship Id="rId5" Type="http://schemas.openxmlformats.org/officeDocument/2006/relationships/image" Target="../media/image7.emf"/><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08E1A0E-58FC-4C3A-BE87-CD4FC383EE3A}"/>
              </a:ext>
            </a:extLst>
          </p:cNvPr>
          <p:cNvGraphicFramePr>
            <a:graphicFrameLocks noChangeAspect="1"/>
          </p:cNvGraphicFramePr>
          <p:nvPr>
            <p:custDataLst>
              <p:tags r:id="rId1"/>
            </p:custDataLst>
            <p:extLst>
              <p:ext uri="{D42A27DB-BD31-4B8C-83A1-F6EECF244321}">
                <p14:modId xmlns:p14="http://schemas.microsoft.com/office/powerpoint/2010/main" val="40346144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208E1A0E-58FC-4C3A-BE87-CD4FC383EE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A8B720A-00B6-4D3C-8A4E-D6E4CDDB350E}"/>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8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ctrTitle"/>
          </p:nvPr>
        </p:nvSpPr>
        <p:spPr>
          <a:xfrm>
            <a:off x="2688336" y="1918156"/>
            <a:ext cx="5769864" cy="1292662"/>
          </a:xfrm>
        </p:spPr>
        <p:txBody>
          <a:bodyPr/>
          <a:lstStyle/>
          <a:p>
            <a:r>
              <a:rPr lang="en-US" dirty="0"/>
              <a:t>Electronic Visit Verification Implementation for </a:t>
            </a:r>
            <a:br>
              <a:rPr lang="en-US" dirty="0"/>
            </a:br>
            <a:r>
              <a:rPr lang="en-US" dirty="0"/>
              <a:t>ASAP-Contracted Providers </a:t>
            </a:r>
          </a:p>
        </p:txBody>
      </p:sp>
      <p:sp>
        <p:nvSpPr>
          <p:cNvPr id="3" name="Subtitle 2"/>
          <p:cNvSpPr>
            <a:spLocks noGrp="1"/>
          </p:cNvSpPr>
          <p:nvPr>
            <p:ph type="subTitle" idx="1"/>
          </p:nvPr>
        </p:nvSpPr>
        <p:spPr/>
        <p:txBody>
          <a:bodyPr/>
          <a:lstStyle/>
          <a:p>
            <a:r>
              <a:rPr lang="en-US" dirty="0"/>
              <a:t>December 16, 2020</a:t>
            </a:r>
          </a:p>
        </p:txBody>
      </p:sp>
    </p:spTree>
    <p:extLst>
      <p:ext uri="{BB962C8B-B14F-4D97-AF65-F5344CB8AC3E}">
        <p14:creationId xmlns:p14="http://schemas.microsoft.com/office/powerpoint/2010/main" val="2537078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5" name="Object 74"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EVV FAQs</a:t>
            </a:r>
          </a:p>
        </p:txBody>
      </p:sp>
      <p:sp>
        <p:nvSpPr>
          <p:cNvPr id="9" name="Content Placeholder 8"/>
          <p:cNvSpPr>
            <a:spLocks noGrp="1"/>
          </p:cNvSpPr>
          <p:nvPr>
            <p:ph idx="1"/>
          </p:nvPr>
        </p:nvSpPr>
        <p:spPr>
          <a:xfrm>
            <a:off x="373569" y="841248"/>
            <a:ext cx="8541831" cy="6001643"/>
          </a:xfrm>
        </p:spPr>
        <p:txBody>
          <a:bodyPr/>
          <a:lstStyle/>
          <a:p>
            <a:pPr lvl="0"/>
            <a:r>
              <a:rPr lang="en-US" sz="1600" dirty="0">
                <a:solidFill>
                  <a:srgbClr val="000000"/>
                </a:solidFill>
                <a:cs typeface="Calibri" pitchFamily="34" charset="0"/>
              </a:rPr>
              <a:t>Q: How are signatures handled with EVV?</a:t>
            </a:r>
          </a:p>
          <a:p>
            <a:pPr lvl="0"/>
            <a:endParaRPr lang="en-US" sz="1600" dirty="0">
              <a:solidFill>
                <a:srgbClr val="000000"/>
              </a:solidFill>
              <a:cs typeface="Calibri" pitchFamily="34" charset="0"/>
            </a:endParaRPr>
          </a:p>
          <a:p>
            <a:pPr lvl="0"/>
            <a:r>
              <a:rPr lang="en-US" sz="1600" dirty="0"/>
              <a:t>A: The current policy on signatures and service verification for services provided through the ASAP network has not changed   Any questions should be directed to the ASAP Contracts Manager</a:t>
            </a:r>
            <a:endParaRPr lang="en-US" sz="1600" dirty="0">
              <a:solidFill>
                <a:srgbClr val="000000"/>
              </a:solidFill>
              <a:cs typeface="Calibri" pitchFamily="34" charset="0"/>
            </a:endParaRPr>
          </a:p>
          <a:p>
            <a:pPr lvl="0"/>
            <a:endParaRPr lang="en-US" sz="1600" dirty="0">
              <a:solidFill>
                <a:srgbClr val="000000"/>
              </a:solidFill>
              <a:cs typeface="Calibri" pitchFamily="34" charset="0"/>
            </a:endParaRPr>
          </a:p>
          <a:p>
            <a:pPr lvl="0"/>
            <a:endParaRPr lang="en-US" sz="1600" dirty="0">
              <a:solidFill>
                <a:srgbClr val="000000"/>
              </a:solidFill>
              <a:cs typeface="Calibri" pitchFamily="34" charset="0"/>
            </a:endParaRPr>
          </a:p>
          <a:p>
            <a:pPr lvl="0"/>
            <a:r>
              <a:rPr lang="en-US" sz="1600" dirty="0">
                <a:solidFill>
                  <a:srgbClr val="000000"/>
                </a:solidFill>
                <a:cs typeface="Calibri" pitchFamily="34" charset="0"/>
              </a:rPr>
              <a:t>Q: Will EVV cover Home Health Aide Services?</a:t>
            </a:r>
          </a:p>
          <a:p>
            <a:pPr lvl="0"/>
            <a:endParaRPr lang="en-US" sz="1600" dirty="0">
              <a:solidFill>
                <a:srgbClr val="000000"/>
              </a:solidFill>
              <a:cs typeface="Calibri" pitchFamily="34" charset="0"/>
            </a:endParaRPr>
          </a:p>
          <a:p>
            <a:pPr lvl="0"/>
            <a:r>
              <a:rPr lang="en-US" sz="1600" dirty="0">
                <a:solidFill>
                  <a:srgbClr val="000000"/>
                </a:solidFill>
                <a:cs typeface="Calibri" pitchFamily="34" charset="0"/>
              </a:rPr>
              <a:t>A. EVV is currently required for Personal Care, Homemaking and Companion Services.  Starting in 2023, EVV will be required for Home Health Aide Services and Supportive Home Care Aide Services.  These services are not required now.  Records submitted by provider organizations with Alt-EVV systems that include home health aide or supportive home care aide services will be rejected.  The MyTimesheet system will only offer personal care, homemaking and companion service for scheduling.</a:t>
            </a:r>
          </a:p>
          <a:p>
            <a:pPr lvl="0"/>
            <a:endParaRPr lang="en-US" sz="1600" dirty="0">
              <a:solidFill>
                <a:srgbClr val="000000"/>
              </a:solidFill>
              <a:cs typeface="Calibri" pitchFamily="34" charset="0"/>
            </a:endParaRPr>
          </a:p>
          <a:p>
            <a:pPr lvl="0"/>
            <a:r>
              <a:rPr lang="en-US" sz="1600" dirty="0">
                <a:solidFill>
                  <a:srgbClr val="000000"/>
                </a:solidFill>
                <a:cs typeface="Calibri" pitchFamily="34" charset="0"/>
              </a:rPr>
              <a:t>Q:  How should I submit visits with multiple services?  </a:t>
            </a:r>
          </a:p>
          <a:p>
            <a:pPr lvl="0"/>
            <a:endParaRPr lang="en-US" sz="1600" dirty="0">
              <a:solidFill>
                <a:srgbClr val="000000"/>
              </a:solidFill>
              <a:cs typeface="Calibri" pitchFamily="34" charset="0"/>
            </a:endParaRPr>
          </a:p>
          <a:p>
            <a:pPr lvl="0"/>
            <a:r>
              <a:rPr lang="en-US" sz="1600" dirty="0">
                <a:solidFill>
                  <a:srgbClr val="000000"/>
                </a:solidFill>
                <a:cs typeface="Calibri" pitchFamily="34" charset="0"/>
              </a:rPr>
              <a:t>A:  Provider organizations with Alt-EVV systems should submit these visits with multiple services (personal care, homemaking and/or companion) with one row per service using the same visit ID.  Provider organizations using MyTimesheet will schedule an appointment that includes multiple services.  The worker will clock in at the start of the appointment and clock out at the end of the appointment.  The MyTimesheet system will divide the total time equally between the services.  </a:t>
            </a:r>
          </a:p>
        </p:txBody>
      </p:sp>
    </p:spTree>
    <p:extLst>
      <p:ext uri="{BB962C8B-B14F-4D97-AF65-F5344CB8AC3E}">
        <p14:creationId xmlns:p14="http://schemas.microsoft.com/office/powerpoint/2010/main" val="2519553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0" imgW="270" imgH="270" progId="TCLayout.ActiveDocument.1">
                  <p:embed/>
                </p:oleObj>
              </mc:Choice>
              <mc:Fallback>
                <p:oleObj name="think-cell Slide" r:id="rId10" imgW="270" imgH="270" progId="TCLayout.ActiveDocument.1">
                  <p:embed/>
                  <p:pic>
                    <p:nvPicPr>
                      <p:cNvPr id="75" name="Object 74" hidden="1"/>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EVV Implementation Process</a:t>
            </a:r>
          </a:p>
        </p:txBody>
      </p:sp>
      <p:sp>
        <p:nvSpPr>
          <p:cNvPr id="6" name="Rectangle 5">
            <a:extLst>
              <a:ext uri="{FF2B5EF4-FFF2-40B4-BE49-F238E27FC236}">
                <a16:creationId xmlns:a16="http://schemas.microsoft.com/office/drawing/2014/main" id="{ADD0B3C3-3AF9-4DC0-A128-2519C222F7F7}"/>
              </a:ext>
            </a:extLst>
          </p:cNvPr>
          <p:cNvSpPr>
            <a:spLocks noChangeArrowheads="1"/>
          </p:cNvSpPr>
          <p:nvPr>
            <p:custDataLst>
              <p:tags r:id="rId2"/>
            </p:custDataLst>
          </p:nvPr>
        </p:nvSpPr>
        <p:spPr bwMode="gray">
          <a:xfrm>
            <a:off x="304800" y="1364159"/>
            <a:ext cx="2743200" cy="1173301"/>
          </a:xfrm>
          <a:prstGeom prst="rect">
            <a:avLst/>
          </a:prstGeom>
          <a:solidFill>
            <a:schemeClr val="accent1"/>
          </a:solidFill>
          <a:ln w="9525" algn="ctr">
            <a:solidFill>
              <a:schemeClr val="accent2"/>
            </a:solidFill>
            <a:miter lim="800000"/>
            <a:headEnd/>
            <a:tailEnd/>
          </a:ln>
          <a:effectLst/>
        </p:spPr>
        <p:txBody>
          <a:bodyPr tIns="93297" bIns="93297" anchor="b">
            <a:spAutoFit/>
          </a:bodyPr>
          <a:lstStyle/>
          <a:p>
            <a:pPr algn="ctr">
              <a:defRPr/>
            </a:pPr>
            <a:r>
              <a:rPr lang="en-US" sz="1600" b="1" dirty="0">
                <a:latin typeface="Arial" panose="020B0604020202020204" pitchFamily="34" charset="0"/>
                <a:cs typeface="Arial" panose="020B0604020202020204" pitchFamily="34" charset="0"/>
              </a:rPr>
              <a:t>If you have an Alternate EVV System</a:t>
            </a:r>
          </a:p>
          <a:p>
            <a:pPr algn="ctr">
              <a:defRPr/>
            </a:pPr>
            <a:endParaRPr lang="en-US" sz="1600" b="1" dirty="0">
              <a:latin typeface="Arial" panose="020B0604020202020204" pitchFamily="34" charset="0"/>
              <a:cs typeface="Arial" panose="020B0604020202020204" pitchFamily="34" charset="0"/>
            </a:endParaRPr>
          </a:p>
          <a:p>
            <a:pPr algn="ctr">
              <a:defRPr/>
            </a:pPr>
            <a:endParaRPr lang="en-US" sz="1600" b="1"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A8A96F5-1623-4557-8150-ADC8E2F44D63}"/>
              </a:ext>
            </a:extLst>
          </p:cNvPr>
          <p:cNvSpPr txBox="1">
            <a:spLocks noChangeArrowheads="1"/>
          </p:cNvSpPr>
          <p:nvPr>
            <p:custDataLst>
              <p:tags r:id="rId3"/>
            </p:custDataLst>
          </p:nvPr>
        </p:nvSpPr>
        <p:spPr bwMode="auto">
          <a:xfrm>
            <a:off x="304800" y="2537458"/>
            <a:ext cx="2743200" cy="3854198"/>
          </a:xfrm>
          <a:prstGeom prst="rect">
            <a:avLst/>
          </a:prstGeom>
          <a:solidFill>
            <a:schemeClr val="bg1"/>
          </a:solidFill>
          <a:ln>
            <a:solidFill>
              <a:schemeClr val="accent2"/>
            </a:solidFill>
            <a:miter lim="800000"/>
            <a:headEnd/>
            <a:tailEnd/>
          </a:ln>
          <a:effectLst/>
        </p:spPr>
        <p:txBody>
          <a:bodyPr tIns="93297" bIns="93297"/>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a:defRPr/>
            </a:pPr>
            <a:r>
              <a:rPr lang="en-US" sz="1400" dirty="0">
                <a:latin typeface="Arial" panose="020B0604020202020204" pitchFamily="34" charset="0"/>
                <a:cs typeface="Arial" panose="020B0604020202020204" pitchFamily="34" charset="0"/>
              </a:rPr>
              <a:t>Download the EVV Data Aggregator Technical Specifications and User Guide at </a:t>
            </a:r>
            <a:r>
              <a:rPr lang="en-US" sz="1400" dirty="0">
                <a:latin typeface="Arial" panose="020B0604020202020204" pitchFamily="34" charset="0"/>
                <a:cs typeface="Arial" panose="020B0604020202020204" pitchFamily="34" charset="0"/>
                <a:hlinkClick r:id="rId12"/>
              </a:rPr>
              <a:t>https://www.mass.gov/info-details/electronic-visit-verification-evv</a:t>
            </a:r>
            <a:endParaRPr lang="en-US" sz="1400" dirty="0">
              <a:latin typeface="Arial" panose="020B0604020202020204" pitchFamily="34" charset="0"/>
              <a:cs typeface="Arial" panose="020B0604020202020204" pitchFamily="34" charset="0"/>
            </a:endParaRP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Begin developing the file that will go from your alternate EVV system to the EOHHS Data Aggregator</a:t>
            </a:r>
          </a:p>
        </p:txBody>
      </p:sp>
      <p:sp>
        <p:nvSpPr>
          <p:cNvPr id="10" name="Rectangle 4">
            <a:extLst>
              <a:ext uri="{FF2B5EF4-FFF2-40B4-BE49-F238E27FC236}">
                <a16:creationId xmlns:a16="http://schemas.microsoft.com/office/drawing/2014/main" id="{39D45FA2-3066-4C02-9234-204D7C6B1F5E}"/>
              </a:ext>
            </a:extLst>
          </p:cNvPr>
          <p:cNvSpPr>
            <a:spLocks noChangeArrowheads="1"/>
          </p:cNvSpPr>
          <p:nvPr>
            <p:custDataLst>
              <p:tags r:id="rId4"/>
            </p:custDataLst>
          </p:nvPr>
        </p:nvSpPr>
        <p:spPr bwMode="gray">
          <a:xfrm>
            <a:off x="3200400" y="1364159"/>
            <a:ext cx="2743200" cy="1173301"/>
          </a:xfrm>
          <a:prstGeom prst="rect">
            <a:avLst/>
          </a:prstGeom>
          <a:solidFill>
            <a:schemeClr val="accent1"/>
          </a:solidFill>
          <a:ln w="9525" algn="ctr">
            <a:solidFill>
              <a:schemeClr val="accent2"/>
            </a:solidFill>
            <a:miter lim="800000"/>
            <a:headEnd/>
            <a:tailEnd/>
          </a:ln>
          <a:effectLst/>
        </p:spPr>
        <p:txBody>
          <a:bodyPr tIns="93297" bIns="93297" anchor="b">
            <a:spAutoFit/>
          </a:bodyPr>
          <a:lstStyle/>
          <a:p>
            <a:pPr algn="ctr">
              <a:defRPr/>
            </a:pPr>
            <a:r>
              <a:rPr lang="en-US" sz="1600" b="1" dirty="0">
                <a:latin typeface="Arial" panose="020B0604020202020204" pitchFamily="34" charset="0"/>
                <a:cs typeface="Arial" panose="020B0604020202020204" pitchFamily="34" charset="0"/>
              </a:rPr>
              <a:t>If you plan to use MyTimesheet</a:t>
            </a:r>
          </a:p>
          <a:p>
            <a:pPr algn="ctr">
              <a:defRPr/>
            </a:pPr>
            <a:endParaRPr lang="en-US" sz="1600" b="1" dirty="0">
              <a:latin typeface="Arial" panose="020B0604020202020204" pitchFamily="34" charset="0"/>
              <a:cs typeface="Arial" panose="020B0604020202020204" pitchFamily="34" charset="0"/>
            </a:endParaRPr>
          </a:p>
          <a:p>
            <a:pPr algn="ctr">
              <a:defRPr/>
            </a:pPr>
            <a:endParaRPr lang="en-US" sz="1600" b="1" dirty="0">
              <a:latin typeface="Arial" panose="020B0604020202020204" pitchFamily="34" charset="0"/>
              <a:cs typeface="Arial" panose="020B0604020202020204" pitchFamily="34" charset="0"/>
            </a:endParaRPr>
          </a:p>
        </p:txBody>
      </p:sp>
      <p:sp>
        <p:nvSpPr>
          <p:cNvPr id="11" name="Rectangle 7">
            <a:extLst>
              <a:ext uri="{FF2B5EF4-FFF2-40B4-BE49-F238E27FC236}">
                <a16:creationId xmlns:a16="http://schemas.microsoft.com/office/drawing/2014/main" id="{2DC9E8AA-7234-4663-9493-2B23837FDC84}"/>
              </a:ext>
            </a:extLst>
          </p:cNvPr>
          <p:cNvSpPr txBox="1">
            <a:spLocks noChangeArrowheads="1"/>
          </p:cNvSpPr>
          <p:nvPr>
            <p:custDataLst>
              <p:tags r:id="rId5"/>
            </p:custDataLst>
          </p:nvPr>
        </p:nvSpPr>
        <p:spPr bwMode="auto">
          <a:xfrm>
            <a:off x="3200400" y="2537458"/>
            <a:ext cx="2743200" cy="3854198"/>
          </a:xfrm>
          <a:prstGeom prst="rect">
            <a:avLst/>
          </a:prstGeom>
          <a:solidFill>
            <a:schemeClr val="bg1"/>
          </a:solidFill>
          <a:ln>
            <a:solidFill>
              <a:schemeClr val="accent2"/>
            </a:solidFill>
            <a:miter lim="800000"/>
            <a:headEnd/>
            <a:tailEnd/>
          </a:ln>
          <a:effectLst/>
        </p:spPr>
        <p:txBody>
          <a:bodyPr tIns="93297" bIns="93297"/>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a:defRPr/>
            </a:pPr>
            <a:r>
              <a:rPr lang="en-US" sz="1400" dirty="0">
                <a:latin typeface="Arial" panose="020B0604020202020204" pitchFamily="34" charset="0"/>
                <a:cs typeface="Arial" panose="020B0604020202020204" pitchFamily="34" charset="0"/>
              </a:rPr>
              <a:t>Do your due diligence on alternate EVV systems.  If you decide MyTimesheet is not for you, you do not want to scramble for an EVV system at the last minute</a:t>
            </a: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Plan to attend the MyTimesheet demo </a:t>
            </a: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Determine how your organization will address the device requirement</a:t>
            </a:r>
          </a:p>
          <a:p>
            <a:pPr lvl="1">
              <a:defRPr/>
            </a:pPr>
            <a:endParaRPr lang="en-US" sz="1400" dirty="0">
              <a:latin typeface="Arial" panose="020B0604020202020204" pitchFamily="34" charset="0"/>
              <a:cs typeface="Arial" panose="020B0604020202020204" pitchFamily="34" charset="0"/>
            </a:endParaRPr>
          </a:p>
        </p:txBody>
      </p:sp>
      <p:sp>
        <p:nvSpPr>
          <p:cNvPr id="12" name="Rectangle 4">
            <a:extLst>
              <a:ext uri="{FF2B5EF4-FFF2-40B4-BE49-F238E27FC236}">
                <a16:creationId xmlns:a16="http://schemas.microsoft.com/office/drawing/2014/main" id="{B3348A7C-84F0-4912-8BCF-48A4F553FBAD}"/>
              </a:ext>
            </a:extLst>
          </p:cNvPr>
          <p:cNvSpPr>
            <a:spLocks noChangeArrowheads="1"/>
          </p:cNvSpPr>
          <p:nvPr>
            <p:custDataLst>
              <p:tags r:id="rId6"/>
            </p:custDataLst>
          </p:nvPr>
        </p:nvSpPr>
        <p:spPr bwMode="gray">
          <a:xfrm>
            <a:off x="6096000" y="1373303"/>
            <a:ext cx="2743200" cy="1173301"/>
          </a:xfrm>
          <a:prstGeom prst="rect">
            <a:avLst/>
          </a:prstGeom>
          <a:solidFill>
            <a:schemeClr val="accent1"/>
          </a:solidFill>
          <a:ln w="9525" algn="ctr">
            <a:solidFill>
              <a:schemeClr val="accent2"/>
            </a:solidFill>
            <a:miter lim="800000"/>
            <a:headEnd/>
            <a:tailEnd/>
          </a:ln>
          <a:effectLst/>
        </p:spPr>
        <p:txBody>
          <a:bodyPr tIns="93297" bIns="93297" anchor="b">
            <a:spAutoFit/>
          </a:bodyPr>
          <a:lstStyle/>
          <a:p>
            <a:pPr algn="ctr">
              <a:defRPr/>
            </a:pPr>
            <a:r>
              <a:rPr lang="en-US" sz="1600" b="1" dirty="0">
                <a:latin typeface="Arial" panose="020B0604020202020204" pitchFamily="34" charset="0"/>
                <a:cs typeface="Arial" panose="020B0604020202020204" pitchFamily="34" charset="0"/>
              </a:rPr>
              <a:t>If you are not sure if you are going to use MyTimesheet or purchase an alternate EVV system</a:t>
            </a:r>
          </a:p>
        </p:txBody>
      </p:sp>
      <p:sp>
        <p:nvSpPr>
          <p:cNvPr id="13" name="Rectangle 7">
            <a:extLst>
              <a:ext uri="{FF2B5EF4-FFF2-40B4-BE49-F238E27FC236}">
                <a16:creationId xmlns:a16="http://schemas.microsoft.com/office/drawing/2014/main" id="{470A19C6-55AF-4C2F-881B-A7A54D057D0A}"/>
              </a:ext>
            </a:extLst>
          </p:cNvPr>
          <p:cNvSpPr txBox="1">
            <a:spLocks noChangeArrowheads="1"/>
          </p:cNvSpPr>
          <p:nvPr>
            <p:custDataLst>
              <p:tags r:id="rId7"/>
            </p:custDataLst>
          </p:nvPr>
        </p:nvSpPr>
        <p:spPr bwMode="auto">
          <a:xfrm>
            <a:off x="6096000" y="2546602"/>
            <a:ext cx="2743200" cy="3854198"/>
          </a:xfrm>
          <a:prstGeom prst="rect">
            <a:avLst/>
          </a:prstGeom>
          <a:solidFill>
            <a:schemeClr val="bg1"/>
          </a:solidFill>
          <a:ln>
            <a:solidFill>
              <a:schemeClr val="accent2"/>
            </a:solidFill>
            <a:miter lim="800000"/>
            <a:headEnd/>
            <a:tailEnd/>
          </a:ln>
          <a:effectLst/>
        </p:spPr>
        <p:txBody>
          <a:bodyPr tIns="93297" bIns="93297"/>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a:defRPr/>
            </a:pPr>
            <a:r>
              <a:rPr lang="en-US" sz="1400" dirty="0">
                <a:latin typeface="Arial" panose="020B0604020202020204" pitchFamily="34" charset="0"/>
                <a:cs typeface="Arial" panose="020B0604020202020204" pitchFamily="34" charset="0"/>
              </a:rPr>
              <a:t>Research alternate EVV systems.  If you determine after the MyTimesheet demo that you want to pursue alternate EVV, you should have an alternate EVV vendor in mind</a:t>
            </a: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Plan to attend the MyTimesheet demo</a:t>
            </a: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Consider how you would address the device requirement if you selected MyTimesheet</a:t>
            </a:r>
          </a:p>
        </p:txBody>
      </p:sp>
      <p:sp>
        <p:nvSpPr>
          <p:cNvPr id="14" name="Text Placeholder 2">
            <a:extLst>
              <a:ext uri="{FF2B5EF4-FFF2-40B4-BE49-F238E27FC236}">
                <a16:creationId xmlns:a16="http://schemas.microsoft.com/office/drawing/2014/main" id="{62E064AB-CD59-488D-A63B-33541EB722C7}"/>
              </a:ext>
            </a:extLst>
          </p:cNvPr>
          <p:cNvSpPr txBox="1">
            <a:spLocks/>
          </p:cNvSpPr>
          <p:nvPr/>
        </p:nvSpPr>
        <p:spPr>
          <a:xfrm>
            <a:off x="440435" y="838200"/>
            <a:ext cx="8295120" cy="36933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t>What you can do now:</a:t>
            </a:r>
          </a:p>
        </p:txBody>
      </p:sp>
    </p:spTree>
    <p:extLst>
      <p:ext uri="{BB962C8B-B14F-4D97-AF65-F5344CB8AC3E}">
        <p14:creationId xmlns:p14="http://schemas.microsoft.com/office/powerpoint/2010/main" val="3108796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5" name="Object 74"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p:txBody>
          <a:bodyPr/>
          <a:lstStyle/>
          <a:p>
            <a:r>
              <a:rPr lang="en-US" dirty="0">
                <a:cs typeface="Calibri" pitchFamily="34" charset="0"/>
              </a:rPr>
              <a:t>EVV Communication</a:t>
            </a:r>
          </a:p>
        </p:txBody>
      </p:sp>
      <p:sp>
        <p:nvSpPr>
          <p:cNvPr id="9" name="Content Placeholder 8"/>
          <p:cNvSpPr>
            <a:spLocks noGrp="1"/>
          </p:cNvSpPr>
          <p:nvPr>
            <p:ph idx="1"/>
          </p:nvPr>
        </p:nvSpPr>
        <p:spPr>
          <a:xfrm>
            <a:off x="373569" y="841248"/>
            <a:ext cx="8541831" cy="5755422"/>
          </a:xfrm>
        </p:spPr>
        <p:txBody>
          <a:bodyPr/>
          <a:lstStyle/>
          <a:p>
            <a:pPr lvl="0"/>
            <a:r>
              <a:rPr lang="en-US" sz="1600" dirty="0">
                <a:solidFill>
                  <a:srgbClr val="000000"/>
                </a:solidFill>
                <a:cs typeface="Calibri" pitchFamily="34" charset="0"/>
              </a:rPr>
              <a:t>EOHHS and EOEA have developed multiple channels for you to obtain information</a:t>
            </a:r>
          </a:p>
          <a:p>
            <a:pPr lvl="0"/>
            <a:endParaRPr lang="en-US" sz="1600" dirty="0">
              <a:solidFill>
                <a:srgbClr val="000000"/>
              </a:solidFill>
              <a:cs typeface="Calibri" pitchFamily="34" charset="0"/>
            </a:endParaRPr>
          </a:p>
          <a:p>
            <a:pPr marL="285750" lvl="0" indent="-285750">
              <a:buFont typeface="Arial" panose="020B0604020202020204" pitchFamily="34" charset="0"/>
              <a:buChar char="•"/>
            </a:pPr>
            <a:r>
              <a:rPr lang="en-US" sz="1600" b="1" dirty="0">
                <a:solidFill>
                  <a:srgbClr val="000000"/>
                </a:solidFill>
                <a:cs typeface="Calibri" pitchFamily="34" charset="0"/>
              </a:rPr>
              <a:t>Mass.gov website</a:t>
            </a:r>
            <a:r>
              <a:rPr lang="en-US" sz="1600" dirty="0">
                <a:solidFill>
                  <a:srgbClr val="000000"/>
                </a:solidFill>
                <a:cs typeface="Calibri" pitchFamily="34" charset="0"/>
              </a:rPr>
              <a:t>. EOHHS posts provider resources, EVV documents and general EVV information on our EVV website: </a:t>
            </a:r>
            <a:r>
              <a:rPr lang="en-US" sz="1600" dirty="0">
                <a:solidFill>
                  <a:srgbClr val="000000"/>
                </a:solidFill>
                <a:cs typeface="Calibri" pitchFamily="34" charset="0"/>
                <a:hlinkClick r:id="rId6"/>
              </a:rPr>
              <a:t>https://www.mass.gov/info-details/electronic-visit-verification-evv</a:t>
            </a:r>
            <a:r>
              <a:rPr lang="en-US" sz="1600" dirty="0">
                <a:solidFill>
                  <a:srgbClr val="000000"/>
                </a:solidFill>
                <a:cs typeface="Calibri" pitchFamily="34" charset="0"/>
              </a:rPr>
              <a:t>.</a:t>
            </a:r>
          </a:p>
          <a:p>
            <a:pPr marL="285750" lvl="0" indent="-285750">
              <a:buFont typeface="Arial" panose="020B0604020202020204" pitchFamily="34" charset="0"/>
              <a:buChar char="•"/>
            </a:pPr>
            <a:endParaRPr lang="en-US" sz="1600" dirty="0">
              <a:solidFill>
                <a:srgbClr val="000000"/>
              </a:solidFill>
              <a:cs typeface="Calibri" pitchFamily="34" charset="0"/>
            </a:endParaRPr>
          </a:p>
          <a:p>
            <a:pPr marL="285750" lvl="0" indent="-285750">
              <a:buFont typeface="Arial" panose="020B0604020202020204" pitchFamily="34" charset="0"/>
              <a:buChar char="•"/>
            </a:pPr>
            <a:r>
              <a:rPr lang="en-US" sz="1600" b="1" dirty="0">
                <a:solidFill>
                  <a:srgbClr val="000000"/>
                </a:solidFill>
                <a:cs typeface="Calibri" pitchFamily="34" charset="0"/>
              </a:rPr>
              <a:t>Email blasts.  </a:t>
            </a:r>
            <a:r>
              <a:rPr lang="en-US" sz="1600" dirty="0">
                <a:solidFill>
                  <a:srgbClr val="000000"/>
                </a:solidFill>
                <a:cs typeface="Calibri" pitchFamily="34" charset="0"/>
              </a:rPr>
              <a:t>EOHHS has an email distribution group for ASAP-contracted providers that we use to provide information about EVV implementation.  If you would like to be added to this distribution list, please email us at </a:t>
            </a:r>
            <a:r>
              <a:rPr lang="en-US" sz="1600" dirty="0">
                <a:solidFill>
                  <a:srgbClr val="000000"/>
                </a:solidFill>
                <a:cs typeface="Calibri" pitchFamily="34" charset="0"/>
                <a:hlinkClick r:id="rId7"/>
              </a:rPr>
              <a:t>evvfeedback@state.ma.us</a:t>
            </a:r>
            <a:r>
              <a:rPr lang="en-US" sz="1600" dirty="0">
                <a:solidFill>
                  <a:srgbClr val="000000"/>
                </a:solidFill>
                <a:cs typeface="Calibri" pitchFamily="34" charset="0"/>
              </a:rPr>
              <a:t>.</a:t>
            </a:r>
          </a:p>
          <a:p>
            <a:pPr marL="285750" lvl="0" indent="-285750">
              <a:buFont typeface="Arial" panose="020B0604020202020204" pitchFamily="34" charset="0"/>
              <a:buChar char="•"/>
            </a:pPr>
            <a:endParaRPr lang="en-US" sz="1600" dirty="0">
              <a:solidFill>
                <a:srgbClr val="000000"/>
              </a:solidFill>
              <a:cs typeface="Calibri" pitchFamily="34" charset="0"/>
            </a:endParaRPr>
          </a:p>
          <a:p>
            <a:pPr marL="285750" lvl="0" indent="-285750">
              <a:buFont typeface="Arial" panose="020B0604020202020204" pitchFamily="34" charset="0"/>
              <a:buChar char="•"/>
            </a:pPr>
            <a:r>
              <a:rPr lang="en-US" sz="1600" b="1" dirty="0">
                <a:solidFill>
                  <a:srgbClr val="000000"/>
                </a:solidFill>
                <a:cs typeface="Calibri" pitchFamily="34" charset="0"/>
              </a:rPr>
              <a:t>Dedicated EVV email.  </a:t>
            </a:r>
            <a:r>
              <a:rPr lang="en-US" sz="1600" dirty="0">
                <a:solidFill>
                  <a:srgbClr val="000000"/>
                </a:solidFill>
                <a:cs typeface="Calibri" pitchFamily="34" charset="0"/>
              </a:rPr>
              <a:t>The </a:t>
            </a:r>
            <a:r>
              <a:rPr lang="en-US" sz="1600" dirty="0">
                <a:solidFill>
                  <a:srgbClr val="000000"/>
                </a:solidFill>
                <a:cs typeface="Calibri" pitchFamily="34" charset="0"/>
                <a:hlinkClick r:id="rId7"/>
              </a:rPr>
              <a:t>evvfeedback@state.ma.us</a:t>
            </a:r>
            <a:r>
              <a:rPr lang="en-US" sz="1600" dirty="0">
                <a:solidFill>
                  <a:srgbClr val="000000"/>
                </a:solidFill>
                <a:cs typeface="Calibri" pitchFamily="34" charset="0"/>
              </a:rPr>
              <a:t> email account is monitored by the EOHHS EVV team.  Feel free to contact us if you have a question about EVV implementation.</a:t>
            </a:r>
          </a:p>
          <a:p>
            <a:pPr marL="285750" lvl="0" indent="-285750">
              <a:buFont typeface="Arial" panose="020B0604020202020204" pitchFamily="34" charset="0"/>
              <a:buChar char="•"/>
            </a:pPr>
            <a:endParaRPr lang="en-US" sz="1600" dirty="0">
              <a:solidFill>
                <a:srgbClr val="000000"/>
              </a:solidFill>
              <a:cs typeface="Calibri" pitchFamily="34" charset="0"/>
            </a:endParaRPr>
          </a:p>
          <a:p>
            <a:pPr marL="285750" lvl="0" indent="-285750">
              <a:buFont typeface="Arial" panose="020B0604020202020204" pitchFamily="34" charset="0"/>
              <a:buChar char="•"/>
            </a:pPr>
            <a:r>
              <a:rPr lang="en-US" sz="1600" b="1" dirty="0">
                <a:solidFill>
                  <a:srgbClr val="000000"/>
                </a:solidFill>
                <a:cs typeface="Calibri" pitchFamily="34" charset="0"/>
              </a:rPr>
              <a:t>Bi-weekly WebEx sessions.  </a:t>
            </a:r>
            <a:r>
              <a:rPr lang="en-US" sz="1600" dirty="0">
                <a:solidFill>
                  <a:srgbClr val="000000"/>
                </a:solidFill>
                <a:cs typeface="Calibri" pitchFamily="34" charset="0"/>
              </a:rPr>
              <a:t>We will hold WebEx sessions every other Wednesday, starting November 18, 2020 from 12:30pm to 1:30pm.  We will present on an EVV-related topic and answer questions from attendees.  </a:t>
            </a:r>
          </a:p>
          <a:p>
            <a:pPr lvl="0"/>
            <a:endParaRPr lang="en-US" sz="1600" dirty="0">
              <a:solidFill>
                <a:srgbClr val="000000"/>
              </a:solidFill>
              <a:cs typeface="Calibri" pitchFamily="34" charset="0"/>
            </a:endParaRPr>
          </a:p>
          <a:p>
            <a:pPr lvl="0"/>
            <a:r>
              <a:rPr lang="en-US" sz="1600" dirty="0">
                <a:solidFill>
                  <a:srgbClr val="000000"/>
                </a:solidFill>
                <a:cs typeface="Calibri" pitchFamily="34" charset="0"/>
              </a:rPr>
              <a:t>EOHHS will be communicating with providers on EVV requirements, not EVV software vendors.  Since the federal requirements impact you, we want you to understand how we will work with you to meet them.  Our intent is to provide documentation that you can provide to your vendors that is self-explanatory and user friendly.  We welcome feedback on areas where we can improve our documentation to meet that standard.  </a:t>
            </a:r>
          </a:p>
        </p:txBody>
      </p:sp>
    </p:spTree>
    <p:extLst>
      <p:ext uri="{BB962C8B-B14F-4D97-AF65-F5344CB8AC3E}">
        <p14:creationId xmlns:p14="http://schemas.microsoft.com/office/powerpoint/2010/main" val="2470903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0013C4D-0280-4F3C-8E72-C728342F3D81}"/>
              </a:ext>
            </a:extLst>
          </p:cNvPr>
          <p:cNvGraphicFramePr>
            <a:graphicFrameLocks noChangeAspect="1"/>
          </p:cNvGraphicFramePr>
          <p:nvPr>
            <p:custDataLst>
              <p:tags r:id="rId1"/>
            </p:custDataLst>
            <p:extLst>
              <p:ext uri="{D42A27DB-BD31-4B8C-83A1-F6EECF244321}">
                <p14:modId xmlns:p14="http://schemas.microsoft.com/office/powerpoint/2010/main" val="32305667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C0013C4D-0280-4F3C-8E72-C728342F3D8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C85F58B-91C6-45E4-BF47-1B8E9D6735AA}"/>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Text Placeholder 2"/>
          <p:cNvSpPr>
            <a:spLocks noGrp="1"/>
          </p:cNvSpPr>
          <p:nvPr>
            <p:ph type="body" sz="quarter" idx="12"/>
          </p:nvPr>
        </p:nvSpPr>
        <p:spPr/>
        <p:txBody>
          <a:bodyPr/>
          <a:lstStyle/>
          <a:p>
            <a:pPr algn="ctr"/>
            <a:endParaRPr lang="en-US" sz="3200" b="1" dirty="0"/>
          </a:p>
          <a:p>
            <a:pPr algn="ctr"/>
            <a:r>
              <a:rPr lang="en-US" sz="3200" b="1" dirty="0"/>
              <a:t>Question Period</a:t>
            </a:r>
          </a:p>
          <a:p>
            <a:endParaRPr lang="en-US" dirty="0"/>
          </a:p>
          <a:p>
            <a:pPr marL="457200"/>
            <a:endParaRPr lang="en-US" sz="2000" dirty="0"/>
          </a:p>
          <a:p>
            <a:pPr marL="457200"/>
            <a:r>
              <a:rPr lang="en-US" sz="2000" dirty="0"/>
              <a:t>We will address questions submitted via Chat first and then open the lines for attendees to ask questions</a:t>
            </a:r>
            <a:endParaRPr lang="en-US" dirty="0"/>
          </a:p>
        </p:txBody>
      </p:sp>
    </p:spTree>
    <p:extLst>
      <p:ext uri="{BB962C8B-B14F-4D97-AF65-F5344CB8AC3E}">
        <p14:creationId xmlns:p14="http://schemas.microsoft.com/office/powerpoint/2010/main" val="143678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extLst>
              <p:ext uri="{D42A27DB-BD31-4B8C-83A1-F6EECF244321}">
                <p14:modId xmlns:p14="http://schemas.microsoft.com/office/powerpoint/2010/main" val="22379267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440436" y="914400"/>
            <a:ext cx="8229600" cy="480131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1200"/>
              </a:spcAft>
            </a:pPr>
            <a:r>
              <a:rPr lang="en-US" sz="1800" dirty="0"/>
              <a:t>High Level Overview of EVV</a:t>
            </a:r>
          </a:p>
          <a:p>
            <a:pPr lvl="1">
              <a:spcAft>
                <a:spcPts val="1200"/>
              </a:spcAft>
            </a:pPr>
            <a:r>
              <a:rPr lang="en-US" sz="1800" dirty="0"/>
              <a:t>Options for EVV Compliance</a:t>
            </a:r>
          </a:p>
          <a:p>
            <a:pPr lvl="1">
              <a:spcAft>
                <a:spcPts val="1200"/>
              </a:spcAft>
            </a:pPr>
            <a:r>
              <a:rPr lang="en-US" sz="1800" dirty="0"/>
              <a:t>EVV Implementation Schedule</a:t>
            </a:r>
          </a:p>
          <a:p>
            <a:pPr lvl="1">
              <a:spcAft>
                <a:spcPts val="1200"/>
              </a:spcAft>
            </a:pPr>
            <a:r>
              <a:rPr lang="en-US" sz="1800" dirty="0"/>
              <a:t>EVV Implementation Process</a:t>
            </a:r>
          </a:p>
          <a:p>
            <a:pPr lvl="1">
              <a:spcAft>
                <a:spcPts val="1200"/>
              </a:spcAft>
            </a:pPr>
            <a:r>
              <a:rPr lang="en-US" sz="1800" dirty="0"/>
              <a:t>The Provider Identification Packet Process</a:t>
            </a:r>
          </a:p>
          <a:p>
            <a:pPr lvl="1">
              <a:spcAft>
                <a:spcPts val="1200"/>
              </a:spcAft>
            </a:pPr>
            <a:r>
              <a:rPr lang="en-US" sz="1800" dirty="0"/>
              <a:t>EVV FAQ</a:t>
            </a:r>
          </a:p>
          <a:p>
            <a:pPr lvl="1">
              <a:spcAft>
                <a:spcPts val="1200"/>
              </a:spcAft>
            </a:pPr>
            <a:r>
              <a:rPr lang="en-US" sz="1800" dirty="0"/>
              <a:t>EVV Communication</a:t>
            </a:r>
          </a:p>
          <a:p>
            <a:pPr lvl="1">
              <a:spcAft>
                <a:spcPts val="1200"/>
              </a:spcAft>
            </a:pPr>
            <a:r>
              <a:rPr lang="en-US" sz="1800" dirty="0"/>
              <a:t>Q &amp; A</a:t>
            </a:r>
          </a:p>
          <a:p>
            <a:pPr lvl="1">
              <a:spcAft>
                <a:spcPts val="1200"/>
              </a:spcAft>
            </a:pPr>
            <a:endParaRPr lang="en-US" sz="1800" dirty="0"/>
          </a:p>
          <a:p>
            <a:pPr marL="0" lvl="1" indent="0">
              <a:spcAft>
                <a:spcPts val="1200"/>
              </a:spcAft>
              <a:buNone/>
            </a:pPr>
            <a:r>
              <a:rPr lang="en-US" sz="1800" dirty="0"/>
              <a:t>Please write your questions in the chat box.  We will go through any questions in the chat box first during the Q &amp; A period and then open it up for additional questions.  </a:t>
            </a:r>
          </a:p>
        </p:txBody>
      </p:sp>
      <p:sp>
        <p:nvSpPr>
          <p:cNvPr id="2" name="Title 1"/>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59686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440436" y="914400"/>
            <a:ext cx="8229600" cy="3231654"/>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1200"/>
              </a:spcAft>
            </a:pPr>
            <a:r>
              <a:rPr lang="en-US" sz="1800" dirty="0"/>
              <a:t>Electronic Visit Verification (EVV) refers to the technology used to capture timesheet and location information of a worker providing in-home services</a:t>
            </a:r>
          </a:p>
          <a:p>
            <a:pPr lvl="1">
              <a:spcAft>
                <a:spcPts val="1200"/>
              </a:spcAft>
            </a:pPr>
            <a:r>
              <a:rPr lang="en-US" sz="1800" dirty="0"/>
              <a:t>EVV systems can vary but, instead of a timesheet, the worker uses the EVV system to check in and check out</a:t>
            </a:r>
          </a:p>
          <a:p>
            <a:pPr lvl="1">
              <a:spcAft>
                <a:spcPts val="1200"/>
              </a:spcAft>
            </a:pPr>
            <a:r>
              <a:rPr lang="en-US" sz="1800" dirty="0"/>
              <a:t>The most common types of EVV systems are:</a:t>
            </a:r>
          </a:p>
          <a:p>
            <a:pPr lvl="3">
              <a:spcAft>
                <a:spcPts val="1200"/>
              </a:spcAft>
            </a:pPr>
            <a:r>
              <a:rPr lang="en-US" dirty="0"/>
              <a:t>Mobile (using a personal device, usually a phone)</a:t>
            </a:r>
          </a:p>
          <a:p>
            <a:pPr lvl="3">
              <a:spcAft>
                <a:spcPts val="1200"/>
              </a:spcAft>
            </a:pPr>
            <a:r>
              <a:rPr lang="en-US" dirty="0"/>
              <a:t>Telephony (using a landline)</a:t>
            </a:r>
          </a:p>
          <a:p>
            <a:pPr lvl="3">
              <a:spcAft>
                <a:spcPts val="1200"/>
              </a:spcAft>
            </a:pPr>
            <a:r>
              <a:rPr lang="en-US" dirty="0"/>
              <a:t>Fixed device (acquiring a code from a device that is “fixed” in the consumer’s </a:t>
            </a:r>
            <a:r>
              <a:rPr lang="en-US"/>
              <a:t>home) </a:t>
            </a:r>
            <a:endParaRPr lang="en-US" dirty="0"/>
          </a:p>
        </p:txBody>
      </p:sp>
      <p:sp>
        <p:nvSpPr>
          <p:cNvPr id="2" name="Title 1"/>
          <p:cNvSpPr>
            <a:spLocks noGrp="1"/>
          </p:cNvSpPr>
          <p:nvPr>
            <p:ph type="title"/>
          </p:nvPr>
        </p:nvSpPr>
        <p:spPr/>
        <p:txBody>
          <a:bodyPr/>
          <a:lstStyle/>
          <a:p>
            <a:r>
              <a:rPr lang="en-US" dirty="0"/>
              <a:t>High-Level Overview of EVV</a:t>
            </a:r>
          </a:p>
        </p:txBody>
      </p:sp>
      <p:pic>
        <p:nvPicPr>
          <p:cNvPr id="7" name="Picture 6" descr="Icon&#10;&#10;Description automatically generated">
            <a:extLst>
              <a:ext uri="{FF2B5EF4-FFF2-40B4-BE49-F238E27FC236}">
                <a16:creationId xmlns:a16="http://schemas.microsoft.com/office/drawing/2014/main" id="{2F2F1520-FD81-4E52-97CA-2FC05DF6D8B1}"/>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2895600" y="3877056"/>
            <a:ext cx="2743200" cy="2743200"/>
          </a:xfrm>
          <a:prstGeom prst="rect">
            <a:avLst/>
          </a:prstGeom>
        </p:spPr>
      </p:pic>
    </p:spTree>
    <p:extLst>
      <p:ext uri="{BB962C8B-B14F-4D97-AF65-F5344CB8AC3E}">
        <p14:creationId xmlns:p14="http://schemas.microsoft.com/office/powerpoint/2010/main" val="103399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4" name="Text Placeholder 2">
            <a:extLst>
              <a:ext uri="{FF2B5EF4-FFF2-40B4-BE49-F238E27FC236}">
                <a16:creationId xmlns:a16="http://schemas.microsoft.com/office/drawing/2014/main" id="{EB1D3693-44F1-4F73-8CE6-3E1E6FCE8142}"/>
              </a:ext>
            </a:extLst>
          </p:cNvPr>
          <p:cNvSpPr txBox="1">
            <a:spLocks/>
          </p:cNvSpPr>
          <p:nvPr/>
        </p:nvSpPr>
        <p:spPr>
          <a:xfrm>
            <a:off x="440436" y="762000"/>
            <a:ext cx="5426964" cy="6278642"/>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Aft>
                <a:spcPts val="1200"/>
              </a:spcAft>
            </a:pPr>
            <a:r>
              <a:rPr lang="en-US" sz="1800" dirty="0"/>
              <a:t>EVV is a federal requirement based on the 21</a:t>
            </a:r>
            <a:r>
              <a:rPr lang="en-US" sz="1800" baseline="30000" dirty="0"/>
              <a:t>st</a:t>
            </a:r>
            <a:r>
              <a:rPr lang="en-US" sz="1800" dirty="0"/>
              <a:t> Century Cures Act (Cures Act)</a:t>
            </a:r>
          </a:p>
          <a:p>
            <a:pPr lvl="1">
              <a:spcAft>
                <a:spcPts val="1200"/>
              </a:spcAft>
            </a:pPr>
            <a:r>
              <a:rPr lang="en-US" sz="1800" dirty="0"/>
              <a:t>The Cures Act requires EVV for all Medicaid-funded, in-home personal care services by January 1, 2020 and for all home health services by January 1, 2023.  (EOEA will also collect for Home Care services.)</a:t>
            </a:r>
          </a:p>
          <a:p>
            <a:pPr lvl="1">
              <a:spcAft>
                <a:spcPts val="1200"/>
              </a:spcAft>
            </a:pPr>
            <a:r>
              <a:rPr lang="en-US" sz="1800" dirty="0"/>
              <a:t>The Commonwealth of Massachusetts got a Good Faith Effort extension that extended our implementation deadline to January 1, 2021</a:t>
            </a:r>
          </a:p>
          <a:p>
            <a:pPr lvl="1">
              <a:spcAft>
                <a:spcPts val="1200"/>
              </a:spcAft>
            </a:pPr>
            <a:r>
              <a:rPr lang="en-US" sz="1800" dirty="0"/>
              <a:t>CMS will issue financial penalties to states that miss the federal deadline</a:t>
            </a:r>
          </a:p>
          <a:p>
            <a:pPr lvl="1">
              <a:spcAft>
                <a:spcPts val="1200"/>
              </a:spcAft>
            </a:pPr>
            <a:r>
              <a:rPr lang="en-US" sz="1800" dirty="0"/>
              <a:t>Because of Covid-related delays, the Commonwealth will not meet the January 2021 deadline</a:t>
            </a:r>
          </a:p>
          <a:p>
            <a:pPr lvl="1">
              <a:spcAft>
                <a:spcPts val="1200"/>
              </a:spcAft>
            </a:pPr>
            <a:r>
              <a:rPr lang="en-US" sz="1800" b="1" dirty="0">
                <a:cs typeface="Calibri" pitchFamily="34" charset="0"/>
              </a:rPr>
              <a:t>Providers will </a:t>
            </a:r>
            <a:r>
              <a:rPr lang="en-US" sz="1800" b="1" u="sng" dirty="0">
                <a:cs typeface="Calibri" pitchFamily="34" charset="0"/>
              </a:rPr>
              <a:t>not</a:t>
            </a:r>
            <a:r>
              <a:rPr lang="en-US" sz="1800" b="1" dirty="0">
                <a:cs typeface="Calibri" pitchFamily="34" charset="0"/>
              </a:rPr>
              <a:t> be held responsible for penalties associated with implementation after the federal deadline</a:t>
            </a:r>
          </a:p>
          <a:p>
            <a:pPr lvl="1">
              <a:spcAft>
                <a:spcPts val="1200"/>
              </a:spcAft>
            </a:pPr>
            <a:endParaRPr lang="en-US" sz="1800" dirty="0"/>
          </a:p>
        </p:txBody>
      </p:sp>
      <p:sp>
        <p:nvSpPr>
          <p:cNvPr id="2" name="Title 1"/>
          <p:cNvSpPr>
            <a:spLocks noGrp="1"/>
          </p:cNvSpPr>
          <p:nvPr>
            <p:ph type="title"/>
          </p:nvPr>
        </p:nvSpPr>
        <p:spPr/>
        <p:txBody>
          <a:bodyPr/>
          <a:lstStyle/>
          <a:p>
            <a:r>
              <a:rPr lang="en-US" dirty="0"/>
              <a:t>High-Level Overview of EVV</a:t>
            </a:r>
          </a:p>
        </p:txBody>
      </p:sp>
      <p:pic>
        <p:nvPicPr>
          <p:cNvPr id="7" name="Picture 6" descr="A picture containing shape&#10;&#10;Description automatically generated">
            <a:extLst>
              <a:ext uri="{FF2B5EF4-FFF2-40B4-BE49-F238E27FC236}">
                <a16:creationId xmlns:a16="http://schemas.microsoft.com/office/drawing/2014/main" id="{E024789D-538E-476D-8F1B-46AF7CE8B863}"/>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5867400" y="1524000"/>
            <a:ext cx="3009900" cy="3009900"/>
          </a:xfrm>
          <a:prstGeom prst="rect">
            <a:avLst/>
          </a:prstGeom>
        </p:spPr>
      </p:pic>
    </p:spTree>
    <p:extLst>
      <p:ext uri="{BB962C8B-B14F-4D97-AF65-F5344CB8AC3E}">
        <p14:creationId xmlns:p14="http://schemas.microsoft.com/office/powerpoint/2010/main" val="112387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8" hidden="1">
            <a:extLst>
              <a:ext uri="{FF2B5EF4-FFF2-40B4-BE49-F238E27FC236}">
                <a16:creationId xmlns:a16="http://schemas.microsoft.com/office/drawing/2014/main" id="{1E21D62B-7763-47F3-B6E2-C788320E2BDA}"/>
              </a:ext>
            </a:extLst>
          </p:cNvPr>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10" imgW="360" imgH="360" progId="TCLayout.ActiveDocument.1">
                  <p:embed/>
                </p:oleObj>
              </mc:Choice>
              <mc:Fallback>
                <p:oleObj name="think-cell Slide" r:id="rId10" imgW="360" imgH="360" progId="TCLayout.ActiveDocument.1">
                  <p:embed/>
                  <p:pic>
                    <p:nvPicPr>
                      <p:cNvPr id="60418" name="Object 8" hidden="1">
                        <a:extLst>
                          <a:ext uri="{FF2B5EF4-FFF2-40B4-BE49-F238E27FC236}">
                            <a16:creationId xmlns:a16="http://schemas.microsoft.com/office/drawing/2014/main" id="{1E21D62B-7763-47F3-B6E2-C788320E2BD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hidden="1">
            <a:extLst>
              <a:ext uri="{FF2B5EF4-FFF2-40B4-BE49-F238E27FC236}">
                <a16:creationId xmlns:a16="http://schemas.microsoft.com/office/drawing/2014/main" id="{37B8FEF4-146B-4C84-9434-F49B71B289EC}"/>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60419" name="Rectangle 2">
            <a:extLst>
              <a:ext uri="{FF2B5EF4-FFF2-40B4-BE49-F238E27FC236}">
                <a16:creationId xmlns:a16="http://schemas.microsoft.com/office/drawing/2014/main" id="{C258681D-53E3-4666-AC16-5577940D76A5}"/>
              </a:ext>
            </a:extLst>
          </p:cNvPr>
          <p:cNvSpPr>
            <a:spLocks noGrp="1" noChangeArrowheads="1"/>
          </p:cNvSpPr>
          <p:nvPr>
            <p:ph type="title"/>
            <p:custDataLst>
              <p:tags r:id="rId3"/>
            </p:custDataLst>
          </p:nvPr>
        </p:nvSpPr>
        <p:spPr bwMode="gray">
          <a:xfrm>
            <a:off x="173736" y="237744"/>
            <a:ext cx="8763000" cy="292388"/>
          </a:xfrm>
        </p:spPr>
        <p:txBody>
          <a:bodyPr/>
          <a:lstStyle/>
          <a:p>
            <a:r>
              <a:rPr lang="en-US" altLang="en-US" dirty="0"/>
              <a:t>Options for EVV Compliance</a:t>
            </a:r>
          </a:p>
        </p:txBody>
      </p:sp>
      <p:sp>
        <p:nvSpPr>
          <p:cNvPr id="543749" name="Rectangle 5">
            <a:extLst>
              <a:ext uri="{FF2B5EF4-FFF2-40B4-BE49-F238E27FC236}">
                <a16:creationId xmlns:a16="http://schemas.microsoft.com/office/drawing/2014/main" id="{83561FE3-3A4B-4048-A79A-1C21C1F81DAB}"/>
              </a:ext>
            </a:extLst>
          </p:cNvPr>
          <p:cNvSpPr>
            <a:spLocks noChangeArrowheads="1"/>
          </p:cNvSpPr>
          <p:nvPr>
            <p:custDataLst>
              <p:tags r:id="rId4"/>
            </p:custDataLst>
          </p:nvPr>
        </p:nvSpPr>
        <p:spPr bwMode="gray">
          <a:xfrm>
            <a:off x="408445" y="1752600"/>
            <a:ext cx="3958657" cy="988635"/>
          </a:xfrm>
          <a:prstGeom prst="rect">
            <a:avLst/>
          </a:prstGeom>
          <a:solidFill>
            <a:schemeClr val="accent1"/>
          </a:solidFill>
          <a:ln w="9525" algn="ctr">
            <a:solidFill>
              <a:schemeClr val="accent2"/>
            </a:solidFill>
            <a:miter lim="800000"/>
            <a:headEnd/>
            <a:tailEnd/>
          </a:ln>
          <a:effectLst/>
        </p:spPr>
        <p:txBody>
          <a:bodyPr tIns="93297" bIns="93297" anchor="b">
            <a:spAutoFit/>
          </a:bodyPr>
          <a:lstStyle/>
          <a:p>
            <a:pPr algn="ctr">
              <a:defRPr/>
            </a:pPr>
            <a:r>
              <a:rPr lang="en-US" sz="1600" b="1" dirty="0">
                <a:latin typeface="Arial" panose="020B0604020202020204" pitchFamily="34" charset="0"/>
                <a:cs typeface="Arial" panose="020B0604020202020204" pitchFamily="34" charset="0"/>
              </a:rPr>
              <a:t>Alternate EVV System</a:t>
            </a:r>
          </a:p>
          <a:p>
            <a:pPr algn="ctr">
              <a:defRPr/>
            </a:pPr>
            <a:endParaRPr lang="en-US" sz="1200" b="1" dirty="0">
              <a:latin typeface="Arial" panose="020B0604020202020204" pitchFamily="34" charset="0"/>
              <a:cs typeface="Arial" panose="020B0604020202020204" pitchFamily="34" charset="0"/>
            </a:endParaRPr>
          </a:p>
          <a:p>
            <a:pPr algn="ctr">
              <a:defRPr/>
            </a:pPr>
            <a:r>
              <a:rPr lang="en-US" sz="1200" b="1" dirty="0">
                <a:latin typeface="Arial" panose="020B0604020202020204" pitchFamily="34" charset="0"/>
                <a:cs typeface="Arial" panose="020B0604020202020204" pitchFamily="34" charset="0"/>
              </a:rPr>
              <a:t>Any system purchased by a provider that meets Cures Act and EOHHS requirements</a:t>
            </a:r>
          </a:p>
        </p:txBody>
      </p:sp>
      <p:sp>
        <p:nvSpPr>
          <p:cNvPr id="8" name="Rectangle 6">
            <a:extLst>
              <a:ext uri="{FF2B5EF4-FFF2-40B4-BE49-F238E27FC236}">
                <a16:creationId xmlns:a16="http://schemas.microsoft.com/office/drawing/2014/main" id="{1CEAAAEA-4F0D-447E-8751-C6D00808FB96}"/>
              </a:ext>
            </a:extLst>
          </p:cNvPr>
          <p:cNvSpPr txBox="1">
            <a:spLocks noChangeArrowheads="1"/>
          </p:cNvSpPr>
          <p:nvPr>
            <p:custDataLst>
              <p:tags r:id="rId5"/>
            </p:custDataLst>
          </p:nvPr>
        </p:nvSpPr>
        <p:spPr bwMode="auto">
          <a:xfrm>
            <a:off x="408445" y="2741233"/>
            <a:ext cx="3958657" cy="3396998"/>
          </a:xfrm>
          <a:prstGeom prst="rect">
            <a:avLst/>
          </a:prstGeom>
          <a:solidFill>
            <a:schemeClr val="bg1"/>
          </a:solidFill>
          <a:ln>
            <a:solidFill>
              <a:schemeClr val="accent2"/>
            </a:solidFill>
            <a:miter lim="800000"/>
            <a:headEnd/>
            <a:tailEnd/>
          </a:ln>
          <a:effectLst/>
        </p:spPr>
        <p:txBody>
          <a:bodyPr tIns="93297" bIns="93297"/>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a:defRPr/>
            </a:pPr>
            <a:r>
              <a:rPr lang="en-US" sz="1400" dirty="0">
                <a:latin typeface="Arial" panose="020B0604020202020204" pitchFamily="34" charset="0"/>
                <a:cs typeface="Arial" panose="020B0604020202020204" pitchFamily="34" charset="0"/>
              </a:rPr>
              <a:t>Systems can use a variety of technologies to meet EVV requirements </a:t>
            </a: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Systems are generally customized for the specific use of the provider</a:t>
            </a: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Cost of system and devices, if applicable, is borne by the provider</a:t>
            </a: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Providers upload a standard file on at least a monthly basis to EOHHS’ Data Aggregator (a data warehouse of EVV visit data)</a:t>
            </a:r>
          </a:p>
        </p:txBody>
      </p:sp>
      <p:sp>
        <p:nvSpPr>
          <p:cNvPr id="543748" name="Rectangle 4">
            <a:extLst>
              <a:ext uri="{FF2B5EF4-FFF2-40B4-BE49-F238E27FC236}">
                <a16:creationId xmlns:a16="http://schemas.microsoft.com/office/drawing/2014/main" id="{93C09F4B-6D27-4DA9-A8A8-DE7F9A965671}"/>
              </a:ext>
            </a:extLst>
          </p:cNvPr>
          <p:cNvSpPr>
            <a:spLocks noChangeArrowheads="1"/>
          </p:cNvSpPr>
          <p:nvPr>
            <p:custDataLst>
              <p:tags r:id="rId6"/>
            </p:custDataLst>
          </p:nvPr>
        </p:nvSpPr>
        <p:spPr bwMode="gray">
          <a:xfrm>
            <a:off x="4776898" y="1752600"/>
            <a:ext cx="3958657" cy="988635"/>
          </a:xfrm>
          <a:prstGeom prst="rect">
            <a:avLst/>
          </a:prstGeom>
          <a:solidFill>
            <a:schemeClr val="accent1"/>
          </a:solidFill>
          <a:ln w="9525" algn="ctr">
            <a:solidFill>
              <a:schemeClr val="accent2"/>
            </a:solidFill>
            <a:miter lim="800000"/>
            <a:headEnd/>
            <a:tailEnd/>
          </a:ln>
          <a:effectLst/>
        </p:spPr>
        <p:txBody>
          <a:bodyPr tIns="93297" bIns="93297" anchor="t">
            <a:spAutoFit/>
          </a:bodyPr>
          <a:lstStyle/>
          <a:p>
            <a:pPr algn="ctr">
              <a:defRPr/>
            </a:pPr>
            <a:r>
              <a:rPr lang="en-US" sz="1600" b="1" dirty="0">
                <a:latin typeface="Arial" panose="020B0604020202020204" pitchFamily="34" charset="0"/>
                <a:cs typeface="Arial" panose="020B0604020202020204" pitchFamily="34" charset="0"/>
              </a:rPr>
              <a:t>MyTimesheet</a:t>
            </a:r>
          </a:p>
          <a:p>
            <a:pPr algn="ctr">
              <a:defRPr/>
            </a:pPr>
            <a:endParaRPr lang="en-US" sz="1200" b="1" dirty="0">
              <a:latin typeface="Arial" panose="020B0604020202020204" pitchFamily="34" charset="0"/>
              <a:cs typeface="Arial" panose="020B0604020202020204" pitchFamily="34" charset="0"/>
            </a:endParaRPr>
          </a:p>
          <a:p>
            <a:pPr algn="ctr">
              <a:defRPr/>
            </a:pPr>
            <a:endParaRPr lang="en-US" sz="1200" b="1" dirty="0">
              <a:latin typeface="Arial" panose="020B0604020202020204" pitchFamily="34" charset="0"/>
              <a:cs typeface="Arial" panose="020B0604020202020204" pitchFamily="34" charset="0"/>
            </a:endParaRPr>
          </a:p>
          <a:p>
            <a:pPr algn="ctr">
              <a:defRPr/>
            </a:pPr>
            <a:r>
              <a:rPr lang="en-US" sz="1200" b="1" dirty="0">
                <a:latin typeface="Arial" panose="020B0604020202020204" pitchFamily="34" charset="0"/>
                <a:cs typeface="Arial" panose="020B0604020202020204" pitchFamily="34" charset="0"/>
              </a:rPr>
              <a:t>State-sponsored EVV system</a:t>
            </a:r>
          </a:p>
        </p:txBody>
      </p:sp>
      <p:sp>
        <p:nvSpPr>
          <p:cNvPr id="10" name="Rectangle 7">
            <a:extLst>
              <a:ext uri="{FF2B5EF4-FFF2-40B4-BE49-F238E27FC236}">
                <a16:creationId xmlns:a16="http://schemas.microsoft.com/office/drawing/2014/main" id="{EACA351E-BEA1-47B4-BB76-44E78914C304}"/>
              </a:ext>
            </a:extLst>
          </p:cNvPr>
          <p:cNvSpPr txBox="1">
            <a:spLocks noChangeArrowheads="1"/>
          </p:cNvSpPr>
          <p:nvPr>
            <p:custDataLst>
              <p:tags r:id="rId7"/>
            </p:custDataLst>
          </p:nvPr>
        </p:nvSpPr>
        <p:spPr bwMode="auto">
          <a:xfrm>
            <a:off x="4776898" y="2741233"/>
            <a:ext cx="3958657" cy="3396998"/>
          </a:xfrm>
          <a:prstGeom prst="rect">
            <a:avLst/>
          </a:prstGeom>
          <a:solidFill>
            <a:schemeClr val="bg1"/>
          </a:solidFill>
          <a:ln>
            <a:solidFill>
              <a:schemeClr val="accent2"/>
            </a:solidFill>
            <a:miter lim="800000"/>
            <a:headEnd/>
            <a:tailEnd/>
          </a:ln>
          <a:effectLst/>
        </p:spPr>
        <p:txBody>
          <a:bodyPr tIns="93297" bIns="93297"/>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a:defRPr/>
            </a:pPr>
            <a:r>
              <a:rPr lang="en-US" sz="1400" dirty="0">
                <a:latin typeface="Arial" panose="020B0604020202020204" pitchFamily="34" charset="0"/>
                <a:cs typeface="Arial" panose="020B0604020202020204" pitchFamily="34" charset="0"/>
              </a:rPr>
              <a:t>Mobile-based system offered by Optum and configured for Massachusetts’ use</a:t>
            </a: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Integrated with the SIMS system.  Consumer, provider, service plan and suspension data will be uploaded nightly to simplify creation of appointments </a:t>
            </a: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Use of MyTimesheet system is free of charge but does not include the cost of devices</a:t>
            </a:r>
          </a:p>
          <a:p>
            <a:pPr lvl="1">
              <a:defRPr/>
            </a:pPr>
            <a:endParaRPr lang="en-US" sz="1400" dirty="0">
              <a:latin typeface="Arial" panose="020B0604020202020204" pitchFamily="34" charset="0"/>
              <a:cs typeface="Arial" panose="020B0604020202020204" pitchFamily="34" charset="0"/>
            </a:endParaRPr>
          </a:p>
          <a:p>
            <a:pPr lvl="1">
              <a:defRPr/>
            </a:pPr>
            <a:r>
              <a:rPr lang="en-US" sz="1400" dirty="0">
                <a:latin typeface="Arial" panose="020B0604020202020204" pitchFamily="34" charset="0"/>
                <a:cs typeface="Arial" panose="020B0604020202020204" pitchFamily="34" charset="0"/>
              </a:rPr>
              <a:t>EVV data automatically uploaded to EOHHS’ Data Aggregator</a:t>
            </a:r>
          </a:p>
        </p:txBody>
      </p:sp>
      <p:sp>
        <p:nvSpPr>
          <p:cNvPr id="11" name="Text Placeholder 2">
            <a:extLst>
              <a:ext uri="{FF2B5EF4-FFF2-40B4-BE49-F238E27FC236}">
                <a16:creationId xmlns:a16="http://schemas.microsoft.com/office/drawing/2014/main" id="{8FAF46C3-1F73-4C58-BAF7-0D38E344042B}"/>
              </a:ext>
            </a:extLst>
          </p:cNvPr>
          <p:cNvSpPr txBox="1">
            <a:spLocks/>
          </p:cNvSpPr>
          <p:nvPr/>
        </p:nvSpPr>
        <p:spPr>
          <a:xfrm>
            <a:off x="440435" y="838200"/>
            <a:ext cx="8295120" cy="646331"/>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t>EOHHS offers ASAP-contracted providers two options for achieving EVV compliance</a:t>
            </a:r>
          </a:p>
        </p:txBody>
      </p:sp>
      <p:sp>
        <p:nvSpPr>
          <p:cNvPr id="3" name="Callout: Line 2">
            <a:extLst>
              <a:ext uri="{FF2B5EF4-FFF2-40B4-BE49-F238E27FC236}">
                <a16:creationId xmlns:a16="http://schemas.microsoft.com/office/drawing/2014/main" id="{00B2F911-F8F0-4482-B829-71032900EFEA}"/>
              </a:ext>
            </a:extLst>
          </p:cNvPr>
          <p:cNvSpPr/>
          <p:nvPr/>
        </p:nvSpPr>
        <p:spPr>
          <a:xfrm>
            <a:off x="5812536" y="5715000"/>
            <a:ext cx="3124200" cy="905256"/>
          </a:xfrm>
          <a:prstGeom prst="borderCallout1">
            <a:avLst>
              <a:gd name="adj1" fmla="val 18750"/>
              <a:gd name="adj2" fmla="val -8333"/>
              <a:gd name="adj3" fmla="val -5868"/>
              <a:gd name="adj4" fmla="val -180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Details on MyTimesheet operations will be posted publicly once they are finalized</a:t>
            </a:r>
          </a:p>
        </p:txBody>
      </p:sp>
    </p:spTree>
    <p:extLst>
      <p:ext uri="{BB962C8B-B14F-4D97-AF65-F5344CB8AC3E}">
        <p14:creationId xmlns:p14="http://schemas.microsoft.com/office/powerpoint/2010/main" val="2595467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8" hidden="1">
            <a:extLst>
              <a:ext uri="{FF2B5EF4-FFF2-40B4-BE49-F238E27FC236}">
                <a16:creationId xmlns:a16="http://schemas.microsoft.com/office/drawing/2014/main" id="{1E21D62B-7763-47F3-B6E2-C788320E2BDA}"/>
              </a:ext>
            </a:extLst>
          </p:cNvPr>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60418" name="Object 8" hidden="1">
                        <a:extLst>
                          <a:ext uri="{FF2B5EF4-FFF2-40B4-BE49-F238E27FC236}">
                            <a16:creationId xmlns:a16="http://schemas.microsoft.com/office/drawing/2014/main" id="{1E21D62B-7763-47F3-B6E2-C788320E2B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hidden="1">
            <a:extLst>
              <a:ext uri="{FF2B5EF4-FFF2-40B4-BE49-F238E27FC236}">
                <a16:creationId xmlns:a16="http://schemas.microsoft.com/office/drawing/2014/main" id="{37B8FEF4-146B-4C84-9434-F49B71B289EC}"/>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60419" name="Rectangle 2">
            <a:extLst>
              <a:ext uri="{FF2B5EF4-FFF2-40B4-BE49-F238E27FC236}">
                <a16:creationId xmlns:a16="http://schemas.microsoft.com/office/drawing/2014/main" id="{C258681D-53E3-4666-AC16-5577940D76A5}"/>
              </a:ext>
            </a:extLst>
          </p:cNvPr>
          <p:cNvSpPr>
            <a:spLocks noGrp="1" noChangeArrowheads="1"/>
          </p:cNvSpPr>
          <p:nvPr>
            <p:ph type="title"/>
            <p:custDataLst>
              <p:tags r:id="rId3"/>
            </p:custDataLst>
          </p:nvPr>
        </p:nvSpPr>
        <p:spPr bwMode="gray">
          <a:xfrm>
            <a:off x="173736" y="237744"/>
            <a:ext cx="8763000" cy="292388"/>
          </a:xfrm>
        </p:spPr>
        <p:txBody>
          <a:bodyPr/>
          <a:lstStyle/>
          <a:p>
            <a:r>
              <a:rPr lang="en-US" altLang="en-US" dirty="0"/>
              <a:t>EVV Implementation Schedule</a:t>
            </a:r>
          </a:p>
        </p:txBody>
      </p:sp>
      <p:sp>
        <p:nvSpPr>
          <p:cNvPr id="11" name="Text Placeholder 2">
            <a:extLst>
              <a:ext uri="{FF2B5EF4-FFF2-40B4-BE49-F238E27FC236}">
                <a16:creationId xmlns:a16="http://schemas.microsoft.com/office/drawing/2014/main" id="{8FAF46C3-1F73-4C58-BAF7-0D38E344042B}"/>
              </a:ext>
            </a:extLst>
          </p:cNvPr>
          <p:cNvSpPr txBox="1">
            <a:spLocks/>
          </p:cNvSpPr>
          <p:nvPr/>
        </p:nvSpPr>
        <p:spPr>
          <a:xfrm>
            <a:off x="440435" y="838200"/>
            <a:ext cx="8295120" cy="646331"/>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t>EOHHS plans to implement EVV for ASAP-Contracted Providers over the next six months</a:t>
            </a:r>
          </a:p>
        </p:txBody>
      </p:sp>
      <p:graphicFrame>
        <p:nvGraphicFramePr>
          <p:cNvPr id="3" name="Diagram 2">
            <a:extLst>
              <a:ext uri="{FF2B5EF4-FFF2-40B4-BE49-F238E27FC236}">
                <a16:creationId xmlns:a16="http://schemas.microsoft.com/office/drawing/2014/main" id="{3E023D00-1037-435D-8F4A-6A7E81BFBBB2}"/>
              </a:ext>
            </a:extLst>
          </p:cNvPr>
          <p:cNvGraphicFramePr/>
          <p:nvPr>
            <p:extLst>
              <p:ext uri="{D42A27DB-BD31-4B8C-83A1-F6EECF244321}">
                <p14:modId xmlns:p14="http://schemas.microsoft.com/office/powerpoint/2010/main" val="214837024"/>
              </p:ext>
            </p:extLst>
          </p:nvPr>
        </p:nvGraphicFramePr>
        <p:xfrm>
          <a:off x="173736" y="2006600"/>
          <a:ext cx="8763000" cy="4622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Right Brace 3">
            <a:extLst>
              <a:ext uri="{FF2B5EF4-FFF2-40B4-BE49-F238E27FC236}">
                <a16:creationId xmlns:a16="http://schemas.microsoft.com/office/drawing/2014/main" id="{0ABB8107-27DB-4DBF-B221-5C46FD238567}"/>
              </a:ext>
            </a:extLst>
          </p:cNvPr>
          <p:cNvSpPr/>
          <p:nvPr/>
        </p:nvSpPr>
        <p:spPr>
          <a:xfrm rot="16200000">
            <a:off x="1619934" y="2610534"/>
            <a:ext cx="646331" cy="2057400"/>
          </a:xfrm>
          <a:prstGeom prst="rightBrace">
            <a:avLst>
              <a:gd name="adj1" fmla="val 8333"/>
              <a:gd name="adj2" fmla="val 46840"/>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a:extLst>
              <a:ext uri="{FF2B5EF4-FFF2-40B4-BE49-F238E27FC236}">
                <a16:creationId xmlns:a16="http://schemas.microsoft.com/office/drawing/2014/main" id="{F3D61A50-2524-4440-AE0A-7E14EDAB14D8}"/>
              </a:ext>
            </a:extLst>
          </p:cNvPr>
          <p:cNvSpPr txBox="1"/>
          <p:nvPr/>
        </p:nvSpPr>
        <p:spPr bwMode="auto">
          <a:xfrm>
            <a:off x="990600" y="2667000"/>
            <a:ext cx="1752600" cy="496668"/>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400" kern="0" dirty="0">
                <a:solidFill>
                  <a:srgbClr val="000000"/>
                </a:solidFill>
                <a:latin typeface="Arial" panose="020B0604020202020204" pitchFamily="34" charset="0"/>
                <a:cs typeface="Arial" panose="020B0604020202020204" pitchFamily="34" charset="0"/>
              </a:rPr>
              <a:t>Data Aggregator Pilot</a:t>
            </a:r>
          </a:p>
          <a:p>
            <a:pPr algn="ctr"/>
            <a:r>
              <a:rPr lang="en-US" sz="1400" kern="0" dirty="0">
                <a:solidFill>
                  <a:srgbClr val="000000"/>
                </a:solidFill>
                <a:latin typeface="Arial" panose="020B0604020202020204" pitchFamily="34" charset="0"/>
                <a:cs typeface="Arial" panose="020B0604020202020204" pitchFamily="34" charset="0"/>
              </a:rPr>
              <a:t>11/18/20 - 12/31/20</a:t>
            </a:r>
          </a:p>
        </p:txBody>
      </p:sp>
      <p:cxnSp>
        <p:nvCxnSpPr>
          <p:cNvPr id="7" name="Straight Connector 6">
            <a:extLst>
              <a:ext uri="{FF2B5EF4-FFF2-40B4-BE49-F238E27FC236}">
                <a16:creationId xmlns:a16="http://schemas.microsoft.com/office/drawing/2014/main" id="{BFFCA4E1-06C1-492B-8004-7BAE06AACCAF}"/>
              </a:ext>
            </a:extLst>
          </p:cNvPr>
          <p:cNvCxnSpPr/>
          <p:nvPr/>
        </p:nvCxnSpPr>
        <p:spPr>
          <a:xfrm flipV="1">
            <a:off x="2971800" y="2667000"/>
            <a:ext cx="0" cy="1295400"/>
          </a:xfrm>
          <a:prstGeom prst="line">
            <a:avLst/>
          </a:prstGeom>
          <a:ln w="25400">
            <a:tailEnd type="oval"/>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632EF240-30A1-43E1-BA03-F5B9FAD32FCD}"/>
              </a:ext>
            </a:extLst>
          </p:cNvPr>
          <p:cNvSpPr txBox="1"/>
          <p:nvPr/>
        </p:nvSpPr>
        <p:spPr bwMode="auto">
          <a:xfrm>
            <a:off x="2057400" y="1976564"/>
            <a:ext cx="1752600" cy="496668"/>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400" kern="0" dirty="0">
                <a:solidFill>
                  <a:srgbClr val="000000"/>
                </a:solidFill>
                <a:latin typeface="Arial" panose="020B0604020202020204" pitchFamily="34" charset="0"/>
                <a:cs typeface="Arial" panose="020B0604020202020204" pitchFamily="34" charset="0"/>
              </a:rPr>
              <a:t>Data Aggregator Go-Live</a:t>
            </a:r>
          </a:p>
          <a:p>
            <a:pPr algn="ctr"/>
            <a:r>
              <a:rPr lang="en-US" sz="1400" kern="0" dirty="0">
                <a:solidFill>
                  <a:srgbClr val="000000"/>
                </a:solidFill>
                <a:latin typeface="Arial" panose="020B0604020202020204" pitchFamily="34" charset="0"/>
                <a:cs typeface="Arial" panose="020B0604020202020204" pitchFamily="34" charset="0"/>
              </a:rPr>
              <a:t>1/1/21</a:t>
            </a:r>
          </a:p>
        </p:txBody>
      </p:sp>
      <p:cxnSp>
        <p:nvCxnSpPr>
          <p:cNvPr id="16" name="Straight Connector 15">
            <a:extLst>
              <a:ext uri="{FF2B5EF4-FFF2-40B4-BE49-F238E27FC236}">
                <a16:creationId xmlns:a16="http://schemas.microsoft.com/office/drawing/2014/main" id="{7BA4FDCB-C2B0-461D-B393-353F390C2193}"/>
              </a:ext>
            </a:extLst>
          </p:cNvPr>
          <p:cNvCxnSpPr>
            <a:cxnSpLocks/>
          </p:cNvCxnSpPr>
          <p:nvPr/>
        </p:nvCxnSpPr>
        <p:spPr>
          <a:xfrm flipV="1">
            <a:off x="3799114" y="3429000"/>
            <a:ext cx="0" cy="546431"/>
          </a:xfrm>
          <a:prstGeom prst="line">
            <a:avLst/>
          </a:prstGeom>
          <a:ln w="25400">
            <a:tailEnd type="oval"/>
          </a:ln>
        </p:spPr>
        <p:style>
          <a:lnRef idx="1">
            <a:schemeClr val="accent2"/>
          </a:lnRef>
          <a:fillRef idx="0">
            <a:schemeClr val="accent2"/>
          </a:fillRef>
          <a:effectRef idx="0">
            <a:schemeClr val="accent2"/>
          </a:effectRef>
          <a:fontRef idx="minor">
            <a:schemeClr val="tx1"/>
          </a:fontRef>
        </p:style>
      </p:cxnSp>
      <p:sp>
        <p:nvSpPr>
          <p:cNvPr id="18" name="Right Brace 17">
            <a:extLst>
              <a:ext uri="{FF2B5EF4-FFF2-40B4-BE49-F238E27FC236}">
                <a16:creationId xmlns:a16="http://schemas.microsoft.com/office/drawing/2014/main" id="{25D4A8DD-8A87-488D-9C16-4396FC75DEB4}"/>
              </a:ext>
            </a:extLst>
          </p:cNvPr>
          <p:cNvSpPr/>
          <p:nvPr/>
        </p:nvSpPr>
        <p:spPr>
          <a:xfrm rot="16200000">
            <a:off x="6556172" y="2645474"/>
            <a:ext cx="646331" cy="2057400"/>
          </a:xfrm>
          <a:prstGeom prst="rightBrace">
            <a:avLst>
              <a:gd name="adj1" fmla="val 8333"/>
              <a:gd name="adj2" fmla="val 46840"/>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TextBox 18">
            <a:extLst>
              <a:ext uri="{FF2B5EF4-FFF2-40B4-BE49-F238E27FC236}">
                <a16:creationId xmlns:a16="http://schemas.microsoft.com/office/drawing/2014/main" id="{6BCFE132-3DDE-4F71-BBC7-BD16764D3BE3}"/>
              </a:ext>
            </a:extLst>
          </p:cNvPr>
          <p:cNvSpPr txBox="1"/>
          <p:nvPr/>
        </p:nvSpPr>
        <p:spPr bwMode="auto">
          <a:xfrm>
            <a:off x="2922814" y="2743200"/>
            <a:ext cx="1752600" cy="496668"/>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400" kern="0" dirty="0">
                <a:solidFill>
                  <a:srgbClr val="000000"/>
                </a:solidFill>
                <a:latin typeface="Arial" panose="020B0604020202020204" pitchFamily="34" charset="0"/>
                <a:cs typeface="Arial" panose="020B0604020202020204" pitchFamily="34" charset="0"/>
              </a:rPr>
              <a:t>MyTimesheet Demo</a:t>
            </a:r>
          </a:p>
          <a:p>
            <a:pPr algn="ctr"/>
            <a:r>
              <a:rPr lang="en-US" sz="1400" kern="0" dirty="0">
                <a:solidFill>
                  <a:srgbClr val="000000"/>
                </a:solidFill>
                <a:latin typeface="Arial" panose="020B0604020202020204" pitchFamily="34" charset="0"/>
                <a:cs typeface="Arial" panose="020B0604020202020204" pitchFamily="34" charset="0"/>
              </a:rPr>
              <a:t>Est. 1/15/21</a:t>
            </a:r>
          </a:p>
        </p:txBody>
      </p:sp>
      <p:sp>
        <p:nvSpPr>
          <p:cNvPr id="20" name="TextBox 19">
            <a:extLst>
              <a:ext uri="{FF2B5EF4-FFF2-40B4-BE49-F238E27FC236}">
                <a16:creationId xmlns:a16="http://schemas.microsoft.com/office/drawing/2014/main" id="{4F048533-3998-4F9F-AF68-A2F4210B816F}"/>
              </a:ext>
            </a:extLst>
          </p:cNvPr>
          <p:cNvSpPr txBox="1"/>
          <p:nvPr/>
        </p:nvSpPr>
        <p:spPr bwMode="auto">
          <a:xfrm>
            <a:off x="5929775" y="2712665"/>
            <a:ext cx="1752600" cy="496668"/>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400" kern="0" dirty="0">
                <a:solidFill>
                  <a:srgbClr val="000000"/>
                </a:solidFill>
                <a:latin typeface="Arial" panose="020B0604020202020204" pitchFamily="34" charset="0"/>
                <a:cs typeface="Arial" panose="020B0604020202020204" pitchFamily="34" charset="0"/>
              </a:rPr>
              <a:t>MyTimesheet Pilot</a:t>
            </a:r>
          </a:p>
          <a:p>
            <a:pPr algn="ctr"/>
            <a:r>
              <a:rPr lang="en-US" sz="1400" kern="0" dirty="0">
                <a:solidFill>
                  <a:srgbClr val="000000"/>
                </a:solidFill>
                <a:latin typeface="Arial" panose="020B0604020202020204" pitchFamily="34" charset="0"/>
                <a:cs typeface="Arial" panose="020B0604020202020204" pitchFamily="34" charset="0"/>
              </a:rPr>
              <a:t>Est. 3/1/21 - 4/14/21</a:t>
            </a:r>
          </a:p>
        </p:txBody>
      </p:sp>
      <p:cxnSp>
        <p:nvCxnSpPr>
          <p:cNvPr id="21" name="Straight Connector 20">
            <a:extLst>
              <a:ext uri="{FF2B5EF4-FFF2-40B4-BE49-F238E27FC236}">
                <a16:creationId xmlns:a16="http://schemas.microsoft.com/office/drawing/2014/main" id="{0F8065E3-3A27-4935-B814-1EE10D1E52E1}"/>
              </a:ext>
            </a:extLst>
          </p:cNvPr>
          <p:cNvCxnSpPr/>
          <p:nvPr/>
        </p:nvCxnSpPr>
        <p:spPr>
          <a:xfrm flipV="1">
            <a:off x="7924800" y="2671636"/>
            <a:ext cx="0" cy="1295400"/>
          </a:xfrm>
          <a:prstGeom prst="line">
            <a:avLst/>
          </a:prstGeom>
          <a:ln w="25400">
            <a:tailEnd type="oval"/>
          </a:ln>
        </p:spPr>
        <p:style>
          <a:lnRef idx="1">
            <a:schemeClr val="accent2"/>
          </a:lnRef>
          <a:fillRef idx="0">
            <a:schemeClr val="accent2"/>
          </a:fillRef>
          <a:effectRef idx="0">
            <a:schemeClr val="accent2"/>
          </a:effectRef>
          <a:fontRef idx="minor">
            <a:schemeClr val="tx1"/>
          </a:fontRef>
        </p:style>
      </p:cxnSp>
      <p:sp>
        <p:nvSpPr>
          <p:cNvPr id="22" name="TextBox 21">
            <a:extLst>
              <a:ext uri="{FF2B5EF4-FFF2-40B4-BE49-F238E27FC236}">
                <a16:creationId xmlns:a16="http://schemas.microsoft.com/office/drawing/2014/main" id="{1B8A0B51-4674-40F1-B01D-075DF9F3F91A}"/>
              </a:ext>
            </a:extLst>
          </p:cNvPr>
          <p:cNvSpPr txBox="1"/>
          <p:nvPr/>
        </p:nvSpPr>
        <p:spPr bwMode="auto">
          <a:xfrm>
            <a:off x="7010400" y="1981200"/>
            <a:ext cx="1752600" cy="496668"/>
          </a:xfrm>
          <a:prstGeom prst="rect">
            <a:avLst/>
          </a:prstGeom>
          <a:noFill/>
          <a:ln w="9525">
            <a:noFill/>
            <a:miter lim="800000"/>
            <a:headEnd/>
            <a:tailEnd/>
          </a:ln>
          <a:effectLst/>
        </p:spPr>
        <p:txBody>
          <a:bodyPr vert="horz" wrap="square" lIns="76200" tIns="76200" rIns="76200" bIns="76200" numCol="1" rtlCol="0" anchor="ctr" anchorCtr="0" compatLnSpc="1">
            <a:prstTxWarp prst="textNoShape">
              <a:avLst/>
            </a:prstTxWarp>
            <a:noAutofit/>
          </a:bodyPr>
          <a:lstStyle/>
          <a:p>
            <a:pPr algn="ctr"/>
            <a:r>
              <a:rPr lang="en-US" sz="1400" kern="0" dirty="0">
                <a:solidFill>
                  <a:srgbClr val="000000"/>
                </a:solidFill>
                <a:latin typeface="Arial" panose="020B0604020202020204" pitchFamily="34" charset="0"/>
                <a:cs typeface="Arial" panose="020B0604020202020204" pitchFamily="34" charset="0"/>
              </a:rPr>
              <a:t>MyTimesheet </a:t>
            </a:r>
          </a:p>
          <a:p>
            <a:pPr algn="ctr"/>
            <a:r>
              <a:rPr lang="en-US" sz="1400" kern="0" dirty="0">
                <a:solidFill>
                  <a:srgbClr val="000000"/>
                </a:solidFill>
                <a:latin typeface="Arial" panose="020B0604020202020204" pitchFamily="34" charset="0"/>
                <a:cs typeface="Arial" panose="020B0604020202020204" pitchFamily="34" charset="0"/>
              </a:rPr>
              <a:t>Go-Live</a:t>
            </a:r>
          </a:p>
          <a:p>
            <a:pPr algn="ctr"/>
            <a:r>
              <a:rPr lang="en-US" sz="1400" kern="0" dirty="0">
                <a:solidFill>
                  <a:srgbClr val="000000"/>
                </a:solidFill>
                <a:latin typeface="Arial" panose="020B0604020202020204" pitchFamily="34" charset="0"/>
                <a:cs typeface="Arial" panose="020B0604020202020204" pitchFamily="34" charset="0"/>
              </a:rPr>
              <a:t>Est. 4/15/21</a:t>
            </a:r>
          </a:p>
        </p:txBody>
      </p:sp>
    </p:spTree>
    <p:extLst>
      <p:ext uri="{BB962C8B-B14F-4D97-AF65-F5344CB8AC3E}">
        <p14:creationId xmlns:p14="http://schemas.microsoft.com/office/powerpoint/2010/main" val="339062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8" hidden="1">
            <a:extLst>
              <a:ext uri="{FF2B5EF4-FFF2-40B4-BE49-F238E27FC236}">
                <a16:creationId xmlns:a16="http://schemas.microsoft.com/office/drawing/2014/main" id="{1E21D62B-7763-47F3-B6E2-C788320E2BDA}"/>
              </a:ext>
            </a:extLst>
          </p:cNvPr>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60418" name="Object 8" hidden="1">
                        <a:extLst>
                          <a:ext uri="{FF2B5EF4-FFF2-40B4-BE49-F238E27FC236}">
                            <a16:creationId xmlns:a16="http://schemas.microsoft.com/office/drawing/2014/main" id="{1E21D62B-7763-47F3-B6E2-C788320E2B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hidden="1">
            <a:extLst>
              <a:ext uri="{FF2B5EF4-FFF2-40B4-BE49-F238E27FC236}">
                <a16:creationId xmlns:a16="http://schemas.microsoft.com/office/drawing/2014/main" id="{37B8FEF4-146B-4C84-9434-F49B71B289EC}"/>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60419" name="Rectangle 2">
            <a:extLst>
              <a:ext uri="{FF2B5EF4-FFF2-40B4-BE49-F238E27FC236}">
                <a16:creationId xmlns:a16="http://schemas.microsoft.com/office/drawing/2014/main" id="{C258681D-53E3-4666-AC16-5577940D76A5}"/>
              </a:ext>
            </a:extLst>
          </p:cNvPr>
          <p:cNvSpPr>
            <a:spLocks noGrp="1" noChangeArrowheads="1"/>
          </p:cNvSpPr>
          <p:nvPr>
            <p:ph type="title"/>
            <p:custDataLst>
              <p:tags r:id="rId3"/>
            </p:custDataLst>
          </p:nvPr>
        </p:nvSpPr>
        <p:spPr bwMode="gray">
          <a:xfrm>
            <a:off x="173736" y="237744"/>
            <a:ext cx="8763000" cy="292388"/>
          </a:xfrm>
        </p:spPr>
        <p:txBody>
          <a:bodyPr/>
          <a:lstStyle/>
          <a:p>
            <a:r>
              <a:rPr lang="en-US" altLang="en-US" dirty="0"/>
              <a:t>EVV Implementation Process</a:t>
            </a:r>
          </a:p>
        </p:txBody>
      </p:sp>
      <p:sp>
        <p:nvSpPr>
          <p:cNvPr id="11" name="Text Placeholder 2">
            <a:extLst>
              <a:ext uri="{FF2B5EF4-FFF2-40B4-BE49-F238E27FC236}">
                <a16:creationId xmlns:a16="http://schemas.microsoft.com/office/drawing/2014/main" id="{8FAF46C3-1F73-4C58-BAF7-0D38E344042B}"/>
              </a:ext>
            </a:extLst>
          </p:cNvPr>
          <p:cNvSpPr txBox="1">
            <a:spLocks/>
          </p:cNvSpPr>
          <p:nvPr/>
        </p:nvSpPr>
        <p:spPr>
          <a:xfrm>
            <a:off x="440435" y="838200"/>
            <a:ext cx="8295120" cy="646331"/>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t>For providers choosing to use an Alternate EVV system and send their EVV data to the EOHHS Data Aggregator, there is a 3-step process to going live </a:t>
            </a:r>
          </a:p>
        </p:txBody>
      </p:sp>
      <p:sp>
        <p:nvSpPr>
          <p:cNvPr id="8" name="TextBox 7">
            <a:extLst>
              <a:ext uri="{FF2B5EF4-FFF2-40B4-BE49-F238E27FC236}">
                <a16:creationId xmlns:a16="http://schemas.microsoft.com/office/drawing/2014/main" id="{DF361698-6810-4F93-86CE-146EEC6F76AE}"/>
              </a:ext>
            </a:extLst>
          </p:cNvPr>
          <p:cNvSpPr txBox="1"/>
          <p:nvPr/>
        </p:nvSpPr>
        <p:spPr bwMode="auto">
          <a:xfrm>
            <a:off x="609600" y="6018836"/>
            <a:ext cx="7848600" cy="435701"/>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kern="0" dirty="0">
                <a:solidFill>
                  <a:srgbClr val="000000"/>
                </a:solidFill>
                <a:latin typeface="Arial" panose="020B0604020202020204" pitchFamily="34" charset="0"/>
                <a:cs typeface="Arial" panose="020B0604020202020204" pitchFamily="34" charset="0"/>
              </a:rPr>
              <a:t>Each step is required</a:t>
            </a:r>
          </a:p>
        </p:txBody>
      </p:sp>
      <p:sp>
        <p:nvSpPr>
          <p:cNvPr id="9" name="TextBox 8">
            <a:extLst>
              <a:ext uri="{FF2B5EF4-FFF2-40B4-BE49-F238E27FC236}">
                <a16:creationId xmlns:a16="http://schemas.microsoft.com/office/drawing/2014/main" id="{543F1A16-9B25-48BE-AFA8-A0925BDF8052}"/>
              </a:ext>
            </a:extLst>
          </p:cNvPr>
          <p:cNvSpPr txBox="1"/>
          <p:nvPr/>
        </p:nvSpPr>
        <p:spPr bwMode="auto">
          <a:xfrm>
            <a:off x="609600" y="2744539"/>
            <a:ext cx="2971800" cy="1897658"/>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Complete the Provider Identification Packet (PIP)</a:t>
            </a:r>
          </a:p>
          <a:p>
            <a:pPr algn="ctr"/>
            <a:endParaRPr lang="en-US" sz="1400" b="1" kern="0" dirty="0">
              <a:solidFill>
                <a:srgbClr val="000000"/>
              </a:solidFill>
              <a:latin typeface="Arial" panose="020B0604020202020204" pitchFamily="34" charset="0"/>
              <a:cs typeface="Arial" panose="020B0604020202020204" pitchFamily="34" charset="0"/>
            </a:endParaRP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The PIP will be posted on mass.gov starting 12/21/20</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The PIP must be returned to EOHHS using the Massachusetts File Transfer website.  Instructions can be found in the PIP</a:t>
            </a:r>
            <a:endParaRPr lang="en-US" sz="1400" b="1" kern="0" dirty="0">
              <a:solidFill>
                <a:srgbClr val="000000"/>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68C1552A-EF90-4951-AF6F-7587041DC3F2}"/>
              </a:ext>
            </a:extLst>
          </p:cNvPr>
          <p:cNvSpPr txBox="1"/>
          <p:nvPr/>
        </p:nvSpPr>
        <p:spPr bwMode="auto">
          <a:xfrm>
            <a:off x="4932784" y="1847029"/>
            <a:ext cx="3505200" cy="1745257"/>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Complete Data Aggregator File Testing</a:t>
            </a:r>
          </a:p>
          <a:p>
            <a:pPr algn="ctr"/>
            <a:endParaRPr lang="en-US" sz="1400" b="1" kern="0" dirty="0">
              <a:solidFill>
                <a:srgbClr val="000000"/>
              </a:solidFill>
              <a:latin typeface="Arial" panose="020B0604020202020204" pitchFamily="34" charset="0"/>
              <a:cs typeface="Arial" panose="020B0604020202020204" pitchFamily="34" charset="0"/>
            </a:endParaRP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Data Aggregator File Specifications can be found on mass.gov</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Providers who complete the PIP receive test environment login credentials starting 1/2/21</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Providers must send at least one error free file  complete the testing process</a:t>
            </a:r>
            <a:endParaRPr lang="en-US" sz="1400" b="1" kern="0" dirty="0">
              <a:solidFill>
                <a:srgbClr val="000000"/>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E3C70FAE-A435-4585-95AD-F46FEC86E8CC}"/>
              </a:ext>
            </a:extLst>
          </p:cNvPr>
          <p:cNvSpPr txBox="1"/>
          <p:nvPr/>
        </p:nvSpPr>
        <p:spPr bwMode="auto">
          <a:xfrm>
            <a:off x="4953000" y="3809999"/>
            <a:ext cx="3505200" cy="1600197"/>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Complete Data Aggregator Training</a:t>
            </a:r>
          </a:p>
          <a:p>
            <a:pPr algn="ctr"/>
            <a:endParaRPr lang="en-US" sz="1400" b="1" kern="0" dirty="0">
              <a:solidFill>
                <a:srgbClr val="000000"/>
              </a:solidFill>
              <a:latin typeface="Arial" panose="020B0604020202020204" pitchFamily="34" charset="0"/>
              <a:cs typeface="Arial" panose="020B0604020202020204" pitchFamily="34" charset="0"/>
            </a:endParaRP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At least one individual from each provider organization must attend training</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Providers who complete the PIP receive access to a Learning Management System where they can register for training starting 1/2/21</a:t>
            </a:r>
          </a:p>
        </p:txBody>
      </p:sp>
      <p:cxnSp>
        <p:nvCxnSpPr>
          <p:cNvPr id="13" name="Straight Connector 12">
            <a:extLst>
              <a:ext uri="{FF2B5EF4-FFF2-40B4-BE49-F238E27FC236}">
                <a16:creationId xmlns:a16="http://schemas.microsoft.com/office/drawing/2014/main" id="{315F55BA-AA72-4D77-B8D9-509D37F86B75}"/>
              </a:ext>
            </a:extLst>
          </p:cNvPr>
          <p:cNvCxnSpPr>
            <a:stCxn id="9" idx="3"/>
          </p:cNvCxnSpPr>
          <p:nvPr/>
        </p:nvCxnSpPr>
        <p:spPr>
          <a:xfrm>
            <a:off x="3581400" y="3693368"/>
            <a:ext cx="685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0AE609F-25BF-4B9D-9A5E-E959A6718693}"/>
              </a:ext>
            </a:extLst>
          </p:cNvPr>
          <p:cNvCxnSpPr>
            <a:cxnSpLocks/>
          </p:cNvCxnSpPr>
          <p:nvPr/>
        </p:nvCxnSpPr>
        <p:spPr>
          <a:xfrm flipV="1">
            <a:off x="4267200" y="2744539"/>
            <a:ext cx="0" cy="9488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F47AB23-8DF6-4A92-8385-3DD6F89FCE01}"/>
              </a:ext>
            </a:extLst>
          </p:cNvPr>
          <p:cNvCxnSpPr>
            <a:cxnSpLocks/>
          </p:cNvCxnSpPr>
          <p:nvPr/>
        </p:nvCxnSpPr>
        <p:spPr>
          <a:xfrm flipV="1">
            <a:off x="4267200" y="3657600"/>
            <a:ext cx="0" cy="9488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601180D-68FF-4B8B-BF3B-E396D03B592B}"/>
              </a:ext>
            </a:extLst>
          </p:cNvPr>
          <p:cNvCxnSpPr>
            <a:cxnSpLocks/>
          </p:cNvCxnSpPr>
          <p:nvPr/>
        </p:nvCxnSpPr>
        <p:spPr>
          <a:xfrm>
            <a:off x="4267200" y="2743199"/>
            <a:ext cx="665584"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B81EE95-2EE2-416F-A6E9-55C17296BA33}"/>
              </a:ext>
            </a:extLst>
          </p:cNvPr>
          <p:cNvCxnSpPr>
            <a:cxnSpLocks/>
          </p:cNvCxnSpPr>
          <p:nvPr/>
        </p:nvCxnSpPr>
        <p:spPr>
          <a:xfrm>
            <a:off x="4255203" y="4618933"/>
            <a:ext cx="665584"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999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8" hidden="1">
            <a:extLst>
              <a:ext uri="{FF2B5EF4-FFF2-40B4-BE49-F238E27FC236}">
                <a16:creationId xmlns:a16="http://schemas.microsoft.com/office/drawing/2014/main" id="{1E21D62B-7763-47F3-B6E2-C788320E2BDA}"/>
              </a:ext>
            </a:extLst>
          </p:cNvPr>
          <p:cNvGraphicFramePr>
            <a:graphicFrameLocks noChangeAspect="1"/>
          </p:cNvGraphicFramePr>
          <p:nvPr>
            <p:custDataLst>
              <p:tags r:id="rId1"/>
            </p:custDataLst>
          </p:nvPr>
        </p:nvGraphicFramePr>
        <p:xfrm>
          <a:off x="270" y="1"/>
          <a:ext cx="161974" cy="161974"/>
        </p:xfrm>
        <a:graphic>
          <a:graphicData uri="http://schemas.openxmlformats.org/presentationml/2006/ole">
            <mc:AlternateContent xmlns:mc="http://schemas.openxmlformats.org/markup-compatibility/2006">
              <mc:Choice xmlns:v="urn:schemas-microsoft-com:vml" Requires="v">
                <p:oleObj name="think-cell Slide" r:id="rId6" imgW="360" imgH="360" progId="TCLayout.ActiveDocument.1">
                  <p:embed/>
                </p:oleObj>
              </mc:Choice>
              <mc:Fallback>
                <p:oleObj name="think-cell Slide" r:id="rId6" imgW="360" imgH="360" progId="TCLayout.ActiveDocument.1">
                  <p:embed/>
                  <p:pic>
                    <p:nvPicPr>
                      <p:cNvPr id="60418" name="Object 8" hidden="1">
                        <a:extLst>
                          <a:ext uri="{FF2B5EF4-FFF2-40B4-BE49-F238E27FC236}">
                            <a16:creationId xmlns:a16="http://schemas.microsoft.com/office/drawing/2014/main" id="{1E21D62B-7763-47F3-B6E2-C788320E2B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 y="1"/>
                        <a:ext cx="161974" cy="1619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tangle 1" hidden="1">
            <a:extLst>
              <a:ext uri="{FF2B5EF4-FFF2-40B4-BE49-F238E27FC236}">
                <a16:creationId xmlns:a16="http://schemas.microsoft.com/office/drawing/2014/main" id="{37B8FEF4-146B-4C84-9434-F49B71B289EC}"/>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60419" name="Rectangle 2">
            <a:extLst>
              <a:ext uri="{FF2B5EF4-FFF2-40B4-BE49-F238E27FC236}">
                <a16:creationId xmlns:a16="http://schemas.microsoft.com/office/drawing/2014/main" id="{C258681D-53E3-4666-AC16-5577940D76A5}"/>
              </a:ext>
            </a:extLst>
          </p:cNvPr>
          <p:cNvSpPr>
            <a:spLocks noGrp="1" noChangeArrowheads="1"/>
          </p:cNvSpPr>
          <p:nvPr>
            <p:ph type="title"/>
            <p:custDataLst>
              <p:tags r:id="rId3"/>
            </p:custDataLst>
          </p:nvPr>
        </p:nvSpPr>
        <p:spPr bwMode="gray">
          <a:xfrm>
            <a:off x="173736" y="237744"/>
            <a:ext cx="8763000" cy="292388"/>
          </a:xfrm>
        </p:spPr>
        <p:txBody>
          <a:bodyPr/>
          <a:lstStyle/>
          <a:p>
            <a:r>
              <a:rPr lang="en-US" altLang="en-US" dirty="0"/>
              <a:t>EVV Implementation Process</a:t>
            </a:r>
          </a:p>
        </p:txBody>
      </p:sp>
      <p:sp>
        <p:nvSpPr>
          <p:cNvPr id="11" name="Text Placeholder 2">
            <a:extLst>
              <a:ext uri="{FF2B5EF4-FFF2-40B4-BE49-F238E27FC236}">
                <a16:creationId xmlns:a16="http://schemas.microsoft.com/office/drawing/2014/main" id="{8FAF46C3-1F73-4C58-BAF7-0D38E344042B}"/>
              </a:ext>
            </a:extLst>
          </p:cNvPr>
          <p:cNvSpPr txBox="1">
            <a:spLocks/>
          </p:cNvSpPr>
          <p:nvPr/>
        </p:nvSpPr>
        <p:spPr>
          <a:xfrm>
            <a:off x="440435" y="838200"/>
            <a:ext cx="8295120" cy="646331"/>
          </a:xfrm>
          <a:prstGeom prst="rect">
            <a:avLst/>
          </a:prstGeom>
        </p:spPr>
        <p:txBody>
          <a:bodyPr vert="horz" wrap="square" lIns="91440" tIns="45720" rIns="91440" bIns="45720" rtlCol="0">
            <a:spAutoFit/>
          </a:bodyPr>
          <a:lstStyle>
            <a:lvl1pPr marL="0" indent="0" algn="l" defTabSz="914400" rtl="0" eaLnBrk="1" latinLnBrk="0" hangingPunct="1">
              <a:spcBef>
                <a:spcPts val="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Aft>
                <a:spcPts val="1200"/>
              </a:spcAft>
              <a:buNone/>
            </a:pPr>
            <a:r>
              <a:rPr lang="en-US" sz="1800" dirty="0"/>
              <a:t>For providers choosing to use the MyTimesheet system, there is a 2-step process to going live </a:t>
            </a:r>
          </a:p>
        </p:txBody>
      </p:sp>
      <p:sp>
        <p:nvSpPr>
          <p:cNvPr id="8" name="TextBox 7">
            <a:extLst>
              <a:ext uri="{FF2B5EF4-FFF2-40B4-BE49-F238E27FC236}">
                <a16:creationId xmlns:a16="http://schemas.microsoft.com/office/drawing/2014/main" id="{A76E1433-BB8A-4A0B-BD5D-73A950669DBA}"/>
              </a:ext>
            </a:extLst>
          </p:cNvPr>
          <p:cNvSpPr txBox="1"/>
          <p:nvPr/>
        </p:nvSpPr>
        <p:spPr bwMode="auto">
          <a:xfrm>
            <a:off x="609600" y="6018836"/>
            <a:ext cx="7848600" cy="435701"/>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kern="0" dirty="0">
                <a:solidFill>
                  <a:srgbClr val="000000"/>
                </a:solidFill>
                <a:latin typeface="Arial" panose="020B0604020202020204" pitchFamily="34" charset="0"/>
                <a:cs typeface="Arial" panose="020B0604020202020204" pitchFamily="34" charset="0"/>
              </a:rPr>
              <a:t>Both steps are required.</a:t>
            </a:r>
          </a:p>
        </p:txBody>
      </p:sp>
      <p:sp>
        <p:nvSpPr>
          <p:cNvPr id="9" name="TextBox 8">
            <a:extLst>
              <a:ext uri="{FF2B5EF4-FFF2-40B4-BE49-F238E27FC236}">
                <a16:creationId xmlns:a16="http://schemas.microsoft.com/office/drawing/2014/main" id="{56231E62-FEB3-40D1-AE74-1A6CAC1B51F1}"/>
              </a:ext>
            </a:extLst>
          </p:cNvPr>
          <p:cNvSpPr txBox="1"/>
          <p:nvPr/>
        </p:nvSpPr>
        <p:spPr bwMode="auto">
          <a:xfrm>
            <a:off x="609600" y="2369542"/>
            <a:ext cx="3566160" cy="1920240"/>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Complete the Provider Identification Packet (PIP)</a:t>
            </a:r>
          </a:p>
          <a:p>
            <a:pPr algn="ctr"/>
            <a:endParaRPr lang="en-US" sz="1400" b="1" kern="0" dirty="0">
              <a:solidFill>
                <a:srgbClr val="000000"/>
              </a:solidFill>
              <a:latin typeface="Arial" panose="020B0604020202020204" pitchFamily="34" charset="0"/>
              <a:cs typeface="Arial" panose="020B0604020202020204" pitchFamily="34" charset="0"/>
            </a:endParaRP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The PIP will be posted on mass.gov starting 12/21/20</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The PIP must be returned to EOHHS using the Massachusetts File Transfer website.  Instructions can be found in the PIP</a:t>
            </a:r>
            <a:endParaRPr lang="en-US" sz="1400" b="1" kern="0" dirty="0">
              <a:solidFill>
                <a:srgbClr val="000000"/>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1A75C6C-AD97-480C-94CD-A8DB4D8026DD}"/>
              </a:ext>
            </a:extLst>
          </p:cNvPr>
          <p:cNvSpPr txBox="1"/>
          <p:nvPr/>
        </p:nvSpPr>
        <p:spPr bwMode="auto">
          <a:xfrm>
            <a:off x="4953000" y="2369542"/>
            <a:ext cx="3566160" cy="1920240"/>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rtlCol="0" anchor="ctr" anchorCtr="0" compatLnSpc="1">
            <a:prstTxWarp prst="textNoShape">
              <a:avLst/>
            </a:prstTxWarp>
            <a:noAutofit/>
          </a:bodyPr>
          <a:lstStyle/>
          <a:p>
            <a:pPr algn="ctr"/>
            <a:r>
              <a:rPr lang="en-US" sz="1400" b="1" kern="0" dirty="0">
                <a:solidFill>
                  <a:srgbClr val="000000"/>
                </a:solidFill>
                <a:latin typeface="Arial" panose="020B0604020202020204" pitchFamily="34" charset="0"/>
                <a:cs typeface="Arial" panose="020B0604020202020204" pitchFamily="34" charset="0"/>
              </a:rPr>
              <a:t>Complete </a:t>
            </a:r>
            <a:r>
              <a:rPr lang="en-US" sz="1400" b="1" kern="0" dirty="0" err="1">
                <a:solidFill>
                  <a:srgbClr val="000000"/>
                </a:solidFill>
                <a:latin typeface="Arial" panose="020B0604020202020204" pitchFamily="34" charset="0"/>
                <a:cs typeface="Arial" panose="020B0604020202020204" pitchFamily="34" charset="0"/>
              </a:rPr>
              <a:t>MyTimesheet</a:t>
            </a:r>
            <a:r>
              <a:rPr lang="en-US" sz="1400" b="1" kern="0" dirty="0">
                <a:solidFill>
                  <a:srgbClr val="000000"/>
                </a:solidFill>
                <a:latin typeface="Arial" panose="020B0604020202020204" pitchFamily="34" charset="0"/>
                <a:cs typeface="Arial" panose="020B0604020202020204" pitchFamily="34" charset="0"/>
              </a:rPr>
              <a:t> Training</a:t>
            </a:r>
          </a:p>
          <a:p>
            <a:pPr algn="ctr"/>
            <a:endParaRPr lang="en-US" sz="1400" b="1" kern="0" dirty="0">
              <a:solidFill>
                <a:srgbClr val="000000"/>
              </a:solidFill>
              <a:latin typeface="Arial" panose="020B0604020202020204" pitchFamily="34" charset="0"/>
              <a:cs typeface="Arial" panose="020B0604020202020204" pitchFamily="34" charset="0"/>
            </a:endParaRP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At least one individual from each provider organization must attend training</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Providers who complete the PIP receive access to a Learning Management System where they can register for training</a:t>
            </a:r>
          </a:p>
          <a:p>
            <a:pPr marL="168275" indent="-168275">
              <a:buFont typeface="Arial" panose="020B0604020202020204" pitchFamily="34" charset="0"/>
              <a:buChar char="•"/>
            </a:pPr>
            <a:r>
              <a:rPr lang="en-US" sz="1200" kern="0" dirty="0">
                <a:solidFill>
                  <a:srgbClr val="000000"/>
                </a:solidFill>
                <a:latin typeface="Arial" panose="020B0604020202020204" pitchFamily="34" charset="0"/>
                <a:cs typeface="Arial" panose="020B0604020202020204" pitchFamily="34" charset="0"/>
              </a:rPr>
              <a:t>The training schedule for </a:t>
            </a:r>
            <a:r>
              <a:rPr lang="en-US" sz="1200" kern="0" dirty="0" err="1">
                <a:solidFill>
                  <a:srgbClr val="000000"/>
                </a:solidFill>
                <a:latin typeface="Arial" panose="020B0604020202020204" pitchFamily="34" charset="0"/>
                <a:cs typeface="Arial" panose="020B0604020202020204" pitchFamily="34" charset="0"/>
              </a:rPr>
              <a:t>MyTimesheet</a:t>
            </a:r>
            <a:r>
              <a:rPr lang="en-US" sz="1200" kern="0" dirty="0">
                <a:solidFill>
                  <a:srgbClr val="000000"/>
                </a:solidFill>
                <a:latin typeface="Arial" panose="020B0604020202020204" pitchFamily="34" charset="0"/>
                <a:cs typeface="Arial" panose="020B0604020202020204" pitchFamily="34" charset="0"/>
              </a:rPr>
              <a:t> is TBD</a:t>
            </a:r>
          </a:p>
        </p:txBody>
      </p:sp>
      <p:cxnSp>
        <p:nvCxnSpPr>
          <p:cNvPr id="12" name="Straight Arrow Connector 11">
            <a:extLst>
              <a:ext uri="{FF2B5EF4-FFF2-40B4-BE49-F238E27FC236}">
                <a16:creationId xmlns:a16="http://schemas.microsoft.com/office/drawing/2014/main" id="{0678C721-3535-4972-B85A-A49E175C1948}"/>
              </a:ext>
            </a:extLst>
          </p:cNvPr>
          <p:cNvCxnSpPr>
            <a:cxnSpLocks/>
            <a:stCxn id="9" idx="3"/>
            <a:endCxn id="10" idx="1"/>
          </p:cNvCxnSpPr>
          <p:nvPr/>
        </p:nvCxnSpPr>
        <p:spPr>
          <a:xfrm>
            <a:off x="4175760" y="3329662"/>
            <a:ext cx="77724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9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 name="Object 74"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75" name="Object 74"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Title 7"/>
          <p:cNvSpPr>
            <a:spLocks noGrp="1"/>
          </p:cNvSpPr>
          <p:nvPr>
            <p:ph type="title"/>
          </p:nvPr>
        </p:nvSpPr>
        <p:spPr>
          <a:xfrm>
            <a:off x="173736" y="230049"/>
            <a:ext cx="8763000" cy="307777"/>
          </a:xfrm>
        </p:spPr>
        <p:txBody>
          <a:bodyPr/>
          <a:lstStyle/>
          <a:p>
            <a:pPr lvl="0"/>
            <a:r>
              <a:rPr lang="en-US" sz="2000" dirty="0">
                <a:cs typeface="Calibri" pitchFamily="34" charset="0"/>
              </a:rPr>
              <a:t>The Provider Identification Packet Process</a:t>
            </a:r>
          </a:p>
        </p:txBody>
      </p:sp>
      <p:sp>
        <p:nvSpPr>
          <p:cNvPr id="9" name="Content Placeholder 8"/>
          <p:cNvSpPr>
            <a:spLocks noGrp="1"/>
          </p:cNvSpPr>
          <p:nvPr>
            <p:ph idx="1"/>
          </p:nvPr>
        </p:nvSpPr>
        <p:spPr>
          <a:xfrm>
            <a:off x="373569" y="841248"/>
            <a:ext cx="8541831" cy="5940088"/>
          </a:xfrm>
        </p:spPr>
        <p:txBody>
          <a:bodyPr/>
          <a:lstStyle/>
          <a:p>
            <a:pPr marL="285750" lvl="0" indent="-285750">
              <a:buFont typeface="Arial" panose="020B0604020202020204" pitchFamily="34" charset="0"/>
              <a:buChar char="•"/>
            </a:pPr>
            <a:r>
              <a:rPr lang="en-US" sz="1600" dirty="0">
                <a:solidFill>
                  <a:srgbClr val="000000"/>
                </a:solidFill>
                <a:cs typeface="Calibri" pitchFamily="34" charset="0"/>
              </a:rPr>
              <a:t>Each ASAP Contracted Provider Organization will need to submit its Provider Identification Packet (PIP) to EOHHS using the Massachusetts Managed File Transfer (MFT) website.</a:t>
            </a:r>
          </a:p>
          <a:p>
            <a:pPr marL="285750" lvl="0" indent="-285750">
              <a:buFont typeface="Arial" panose="020B0604020202020204" pitchFamily="34" charset="0"/>
              <a:buChar char="•"/>
            </a:pPr>
            <a:endParaRPr lang="en-US" sz="1600" dirty="0">
              <a:solidFill>
                <a:srgbClr val="000000"/>
              </a:solidFill>
              <a:cs typeface="Calibri" pitchFamily="34" charset="0"/>
            </a:endParaRPr>
          </a:p>
          <a:p>
            <a:pPr marL="285750" lvl="0" indent="-285750">
              <a:buFont typeface="Arial" panose="020B0604020202020204" pitchFamily="34" charset="0"/>
              <a:buChar char="•"/>
            </a:pPr>
            <a:r>
              <a:rPr lang="en-US" sz="1600" dirty="0">
                <a:solidFill>
                  <a:srgbClr val="000000"/>
                </a:solidFill>
                <a:cs typeface="Calibri" pitchFamily="34" charset="0"/>
              </a:rPr>
              <a:t>Each ASAP Contracted Provider Organization will receive an email from </a:t>
            </a:r>
            <a:r>
              <a:rPr lang="en-US" sz="1600" dirty="0">
                <a:solidFill>
                  <a:srgbClr val="000000"/>
                </a:solidFill>
                <a:cs typeface="Calibri" pitchFamily="34" charset="0"/>
                <a:hlinkClick r:id="rId6"/>
              </a:rPr>
              <a:t>mft@mass.gov</a:t>
            </a:r>
            <a:r>
              <a:rPr lang="en-US" sz="1600" dirty="0">
                <a:solidFill>
                  <a:srgbClr val="000000"/>
                </a:solidFill>
                <a:cs typeface="Calibri" pitchFamily="34" charset="0"/>
              </a:rPr>
              <a:t>.  The subject should be “New User Account for Commonwealth of Massachusetts.”  </a:t>
            </a:r>
          </a:p>
          <a:p>
            <a:pPr marL="515938" lvl="1" indent="-285750">
              <a:buFont typeface="Arial" panose="020B0604020202020204" pitchFamily="34" charset="0"/>
              <a:buChar char="•"/>
            </a:pPr>
            <a:endParaRPr lang="en-US" sz="1600" dirty="0">
              <a:solidFill>
                <a:srgbClr val="000000"/>
              </a:solidFill>
              <a:cs typeface="Calibri" pitchFamily="34" charset="0"/>
            </a:endParaRPr>
          </a:p>
          <a:p>
            <a:pPr marL="749300" lvl="2" indent="-285750">
              <a:buFont typeface="Courier New" panose="02070309020205020404" pitchFamily="49" charset="0"/>
              <a:buChar char="o"/>
            </a:pPr>
            <a:r>
              <a:rPr lang="en-US" dirty="0">
                <a:solidFill>
                  <a:srgbClr val="000000"/>
                </a:solidFill>
                <a:cs typeface="Calibri" pitchFamily="34" charset="0"/>
              </a:rPr>
              <a:t>The EOHHS EVV team will use the ASAP contract Provider distribution list to identify the individual at each organization to receive the above email.</a:t>
            </a:r>
          </a:p>
          <a:p>
            <a:pPr marL="749300" lvl="2" indent="-285750">
              <a:buFont typeface="Courier New" panose="02070309020205020404" pitchFamily="49" charset="0"/>
              <a:buChar char="o"/>
            </a:pPr>
            <a:endParaRPr lang="en-US" dirty="0">
              <a:solidFill>
                <a:srgbClr val="000000"/>
              </a:solidFill>
              <a:cs typeface="Calibri" pitchFamily="34" charset="0"/>
            </a:endParaRPr>
          </a:p>
          <a:p>
            <a:pPr marL="749300" lvl="2" indent="-285750">
              <a:buFont typeface="Courier New" panose="02070309020205020404" pitchFamily="49" charset="0"/>
              <a:buChar char="o"/>
            </a:pPr>
            <a:r>
              <a:rPr lang="en-US" dirty="0">
                <a:solidFill>
                  <a:srgbClr val="000000"/>
                </a:solidFill>
                <a:cs typeface="Calibri" pitchFamily="34" charset="0"/>
              </a:rPr>
              <a:t>If more than one individual at your organization is on the ASAP Contract provider distribution list, the EOHHS EVV team will email you this week asking you to identify the ONE individual who should receive the email from </a:t>
            </a:r>
            <a:r>
              <a:rPr lang="en-US" dirty="0">
                <a:solidFill>
                  <a:srgbClr val="000000"/>
                </a:solidFill>
                <a:cs typeface="Calibri" pitchFamily="34" charset="0"/>
                <a:hlinkClick r:id="rId6"/>
              </a:rPr>
              <a:t>mft@mass.gov</a:t>
            </a:r>
            <a:r>
              <a:rPr lang="en-US" dirty="0">
                <a:solidFill>
                  <a:srgbClr val="000000"/>
                </a:solidFill>
                <a:cs typeface="Calibri" pitchFamily="34" charset="0"/>
              </a:rPr>
              <a:t>.  </a:t>
            </a:r>
          </a:p>
          <a:p>
            <a:pPr marL="749300" lvl="2" indent="-285750">
              <a:buFont typeface="Courier New" panose="02070309020205020404" pitchFamily="49" charset="0"/>
              <a:buChar char="o"/>
            </a:pPr>
            <a:endParaRPr lang="en-US" dirty="0">
              <a:solidFill>
                <a:srgbClr val="000000"/>
              </a:solidFill>
              <a:cs typeface="Calibri" pitchFamily="34" charset="0"/>
            </a:endParaRPr>
          </a:p>
          <a:p>
            <a:pPr marL="749300" lvl="2" indent="-285750">
              <a:buFont typeface="Courier New" panose="02070309020205020404" pitchFamily="49" charset="0"/>
              <a:buChar char="o"/>
            </a:pPr>
            <a:r>
              <a:rPr lang="en-US" dirty="0">
                <a:solidFill>
                  <a:srgbClr val="000000"/>
                </a:solidFill>
                <a:cs typeface="Calibri" pitchFamily="34" charset="0"/>
              </a:rPr>
              <a:t>If the EOHHS EVV team does not hear back from provider organizations on that individual, we will sort the last names alphabetically and use the person with the first last name (i.e. closest to ‘A’) to receive the email.</a:t>
            </a:r>
          </a:p>
          <a:p>
            <a:pPr marL="285750" indent="-285750">
              <a:buFont typeface="Arial" panose="020B0604020202020204" pitchFamily="34" charset="0"/>
              <a:buChar char="•"/>
            </a:pPr>
            <a:endParaRPr lang="en-US" sz="1600" dirty="0">
              <a:solidFill>
                <a:srgbClr val="000000"/>
              </a:solidFill>
              <a:cs typeface="Calibri" pitchFamily="34" charset="0"/>
            </a:endParaRPr>
          </a:p>
          <a:p>
            <a:pPr marL="285750" indent="-285750">
              <a:buFont typeface="Arial" panose="020B0604020202020204" pitchFamily="34" charset="0"/>
              <a:buChar char="•"/>
            </a:pPr>
            <a:r>
              <a:rPr lang="en-US" sz="1600" dirty="0">
                <a:solidFill>
                  <a:srgbClr val="000000"/>
                </a:solidFill>
                <a:cs typeface="Calibri" pitchFamily="34" charset="0"/>
              </a:rPr>
              <a:t>Each provider organization must act on the email and set up a username and password for the MFT website to upload your PIP documents.  You </a:t>
            </a:r>
            <a:r>
              <a:rPr lang="en-US" sz="1600" b="1" dirty="0">
                <a:solidFill>
                  <a:srgbClr val="000000"/>
                </a:solidFill>
                <a:cs typeface="Calibri" pitchFamily="34" charset="0"/>
              </a:rPr>
              <a:t>cannot </a:t>
            </a:r>
            <a:r>
              <a:rPr lang="en-US" sz="1600" dirty="0">
                <a:solidFill>
                  <a:srgbClr val="000000"/>
                </a:solidFill>
                <a:cs typeface="Calibri" pitchFamily="34" charset="0"/>
              </a:rPr>
              <a:t>return them to evvfeedback@mass.gov.</a:t>
            </a:r>
          </a:p>
          <a:p>
            <a:pPr marL="285750" lvl="0" indent="-285750">
              <a:buFont typeface="Arial" panose="020B0604020202020204" pitchFamily="34" charset="0"/>
              <a:buChar char="•"/>
            </a:pPr>
            <a:endParaRPr lang="en-US" sz="1600" dirty="0">
              <a:solidFill>
                <a:srgbClr val="000000"/>
              </a:solidFill>
              <a:cs typeface="Calibri" pitchFamily="34" charset="0"/>
            </a:endParaRPr>
          </a:p>
          <a:p>
            <a:pPr marL="285750" lvl="0" indent="-285750">
              <a:buFont typeface="Arial" panose="020B0604020202020204" pitchFamily="34" charset="0"/>
              <a:buChar char="•"/>
            </a:pPr>
            <a:r>
              <a:rPr lang="en-US" sz="1600" dirty="0">
                <a:solidFill>
                  <a:srgbClr val="000000"/>
                </a:solidFill>
                <a:cs typeface="Calibri" pitchFamily="34" charset="0"/>
              </a:rPr>
              <a:t>There are some organizations on the distribution list who do not have ASAP contracts for personal care, homemaking and companion.  These organizations do not meet EVV requirements for Phase 1. </a:t>
            </a:r>
          </a:p>
        </p:txBody>
      </p:sp>
    </p:spTree>
    <p:extLst>
      <p:ext uri="{BB962C8B-B14F-4D97-AF65-F5344CB8AC3E}">
        <p14:creationId xmlns:p14="http://schemas.microsoft.com/office/powerpoint/2010/main" val="26840813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23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waqM3SISEIKLw7bvuLj2d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RcblEEfJJRA3Z_qO1pXby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4pLtj0HGAYi3pzGzFC9CP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UX3B_y27lZOhLn1IE7Lb0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7P3RbE9WdkKpT52nlJVy_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Xluef.Zhp06Cb4WK1P5LT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zbAMDDFknUmeN0IWtpVKP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MHRzCd.S.Uiakr1CdhQSZ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l.TcTX_dx.tdoQ_GivVBi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t9HP9rgw10a03JC93AgCP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UX3B_y27lZOhLn1IE7Lb0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7P3RbE9WdkKpT52nlJVy_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UX3B_y27lZOhLn1IE7Lb0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7P3RbE9WdkKpT52nlJVy_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UX3B_y27lZOhLn1IE7Lb0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7P3RbE9WdkKpT52nlJVy_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Xluef.Zhp06Cb4WK1P5LT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zbAMDDFknUmeN0IWtpVKP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MHRzCd.S.Uiakr1CdhQSZ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t9HP9rgw10a03JC93AgCP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MHRzCd.S.Uiakr1CdhQSZ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t9HP9rgw10a03JC93AgCP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Yrm8S55baQtz7LEf4MoC1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KXuMQZ9MR_CJteDoIdlrz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yKF_gv.pZbm2Rgq6p__oA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heme/theme1.xml><?xml version="1.0" encoding="utf-8"?>
<a:theme xmlns:a="http://schemas.openxmlformats.org/drawingml/2006/main" name="Office Theme">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6200" tIns="76200" rIns="76200" bIns="76200" numCol="1" anchor="ctr" anchorCtr="0" compatLnSpc="1">
        <a:prstTxWarp prst="textNoShape">
          <a:avLst/>
        </a:prstTxWarp>
        <a:noAutofit/>
      </a:bodyPr>
      <a:lstStyle>
        <a:defPPr algn="l">
          <a:defRPr sz="1400" b="1" kern="0" dirty="0">
            <a:solidFill>
              <a:srgbClr val="000000"/>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blank" id="{77B4EB40-FD74-49B2-B1AF-FCF58089CFC1}" vid="{F3B15EA4-F373-45A9-9C4E-B18186F699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4472</TotalTime>
  <Words>1707</Words>
  <Application>Microsoft Office PowerPoint</Application>
  <PresentationFormat>On-screen Show (4:3)</PresentationFormat>
  <Paragraphs>176</Paragraphs>
  <Slides>13</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Courier New</vt:lpstr>
      <vt:lpstr>Wingdings</vt:lpstr>
      <vt:lpstr>Office Theme</vt:lpstr>
      <vt:lpstr>think-cell Slide</vt:lpstr>
      <vt:lpstr>Electronic Visit Verification Implementation for  ASAP-Contracted Providers </vt:lpstr>
      <vt:lpstr>Agenda</vt:lpstr>
      <vt:lpstr>High-Level Overview of EVV</vt:lpstr>
      <vt:lpstr>High-Level Overview of EVV</vt:lpstr>
      <vt:lpstr>Options for EVV Compliance</vt:lpstr>
      <vt:lpstr>EVV Implementation Schedule</vt:lpstr>
      <vt:lpstr>EVV Implementation Process</vt:lpstr>
      <vt:lpstr>EVV Implementation Process</vt:lpstr>
      <vt:lpstr>The Provider Identification Packet Process</vt:lpstr>
      <vt:lpstr>EVV FAQs</vt:lpstr>
      <vt:lpstr>EVV Implementation Process</vt:lpstr>
      <vt:lpstr>EVV Communication</vt:lpstr>
      <vt:lpstr>PowerPoint Presentation</vt:lpstr>
    </vt:vector>
  </TitlesOfParts>
  <Company>EOHHS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MassHealth PowerPoint Templates</dc:title>
  <dc:creator>Rubel, Jeremy (EHS)</dc:creator>
  <cp:lastModifiedBy>Miatta Edi-Osagie</cp:lastModifiedBy>
  <cp:revision>117</cp:revision>
  <cp:lastPrinted>2020-11-20T15:02:53Z</cp:lastPrinted>
  <dcterms:created xsi:type="dcterms:W3CDTF">2020-02-28T12:40:34Z</dcterms:created>
  <dcterms:modified xsi:type="dcterms:W3CDTF">2020-12-21T21:25:56Z</dcterms:modified>
</cp:coreProperties>
</file>