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147470045" r:id="rId5"/>
    <p:sldId id="2147470555" r:id="rId6"/>
    <p:sldId id="2147470556" r:id="rId7"/>
    <p:sldId id="2147470557" r:id="rId8"/>
    <p:sldId id="2147470063" r:id="rId9"/>
    <p:sldId id="2147470558" r:id="rId10"/>
    <p:sldId id="2147470064" r:id="rId11"/>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6BB"/>
    <a:srgbClr val="032E53"/>
    <a:srgbClr val="055994"/>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63"/>
    <p:restoredTop sz="85577" autoAdjust="0"/>
  </p:normalViewPr>
  <p:slideViewPr>
    <p:cSldViewPr snapToGrid="0">
      <p:cViewPr varScale="1">
        <p:scale>
          <a:sx n="107" d="100"/>
          <a:sy n="107" d="100"/>
        </p:scale>
        <p:origin x="768" y="176"/>
      </p:cViewPr>
      <p:guideLst>
        <p:guide orient="horz" pos="4104"/>
        <p:guide pos="7080"/>
      </p:guideLst>
    </p:cSldViewPr>
  </p:slideViewPr>
  <p:outlineViewPr>
    <p:cViewPr>
      <p:scale>
        <a:sx n="33" d="100"/>
        <a:sy n="33" d="100"/>
      </p:scale>
      <p:origin x="0" y="-14392"/>
    </p:cViewPr>
  </p:outlineViewPr>
  <p:notesTextViewPr>
    <p:cViewPr>
      <p:scale>
        <a:sx n="1" d="1"/>
        <a:sy n="1" d="1"/>
      </p:scale>
      <p:origin x="0" y="0"/>
    </p:cViewPr>
  </p:notesTextViewPr>
  <p:notesViewPr>
    <p:cSldViewPr snapToGrid="0">
      <p:cViewPr>
        <p:scale>
          <a:sx n="1" d="2"/>
          <a:sy n="1" d="2"/>
        </p:scale>
        <p:origin x="0" y="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er, Scott W (DPH)" userId="9b959217-b051-4bd7-84b4-76ce9c9203a7" providerId="ADAL" clId="{F04525CE-2DBF-4BB0-B2AA-973FD2357799}"/>
    <pc:docChg chg="modSld">
      <pc:chgData name="Geer, Scott W (DPH)" userId="9b959217-b051-4bd7-84b4-76ce9c9203a7" providerId="ADAL" clId="{F04525CE-2DBF-4BB0-B2AA-973FD2357799}" dt="2024-11-20T21:26:36.967" v="25"/>
      <pc:docMkLst>
        <pc:docMk/>
      </pc:docMkLst>
      <pc:sldChg chg="modNotesTx">
        <pc:chgData name="Geer, Scott W (DPH)" userId="9b959217-b051-4bd7-84b4-76ce9c9203a7" providerId="ADAL" clId="{F04525CE-2DBF-4BB0-B2AA-973FD2357799}" dt="2024-11-20T21:23:15.937" v="22"/>
        <pc:sldMkLst>
          <pc:docMk/>
          <pc:sldMk cId="3050754853" sldId="2147470063"/>
        </pc:sldMkLst>
      </pc:sldChg>
      <pc:sldChg chg="modNotesTx">
        <pc:chgData name="Geer, Scott W (DPH)" userId="9b959217-b051-4bd7-84b4-76ce9c9203a7" providerId="ADAL" clId="{F04525CE-2DBF-4BB0-B2AA-973FD2357799}" dt="2024-11-20T21:26:36.967" v="25"/>
        <pc:sldMkLst>
          <pc:docMk/>
          <pc:sldMk cId="2677645936" sldId="2147470064"/>
        </pc:sldMkLst>
      </pc:sldChg>
      <pc:sldChg chg="modNotesTx">
        <pc:chgData name="Geer, Scott W (DPH)" userId="9b959217-b051-4bd7-84b4-76ce9c9203a7" providerId="ADAL" clId="{F04525CE-2DBF-4BB0-B2AA-973FD2357799}" dt="2024-11-20T19:56:16.663" v="7"/>
        <pc:sldMkLst>
          <pc:docMk/>
          <pc:sldMk cId="4073822655" sldId="2147470555"/>
        </pc:sldMkLst>
      </pc:sldChg>
      <pc:sldChg chg="modNotesTx">
        <pc:chgData name="Geer, Scott W (DPH)" userId="9b959217-b051-4bd7-84b4-76ce9c9203a7" providerId="ADAL" clId="{F04525CE-2DBF-4BB0-B2AA-973FD2357799}" dt="2024-11-20T19:58:56.969" v="9"/>
        <pc:sldMkLst>
          <pc:docMk/>
          <pc:sldMk cId="3169405574" sldId="2147470556"/>
        </pc:sldMkLst>
      </pc:sldChg>
      <pc:sldChg chg="modNotesTx">
        <pc:chgData name="Geer, Scott W (DPH)" userId="9b959217-b051-4bd7-84b4-76ce9c9203a7" providerId="ADAL" clId="{F04525CE-2DBF-4BB0-B2AA-973FD2357799}" dt="2024-11-20T21:23:50.610" v="23"/>
        <pc:sldMkLst>
          <pc:docMk/>
          <pc:sldMk cId="3093818659" sldId="2147470557"/>
        </pc:sldMkLst>
      </pc:sldChg>
      <pc:sldChg chg="modNotesTx">
        <pc:chgData name="Geer, Scott W (DPH)" userId="9b959217-b051-4bd7-84b4-76ce9c9203a7" providerId="ADAL" clId="{F04525CE-2DBF-4BB0-B2AA-973FD2357799}" dt="2024-11-20T21:26:02.012" v="24"/>
        <pc:sldMkLst>
          <pc:docMk/>
          <pc:sldMk cId="3709417461" sldId="21474705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11/27/24</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11/27/24</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Important Key Terms to keep in mind: </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OSEP stands for OFFICE SPECIAL EDUCATION PROGRAMS – Is the office of special education programs in which is the federal that administers the Individuals with Disabilities Education Act (IDEA) and provides funding to states for Early Intervention services through Part C of the Act. These funds are used to reimburse for services for children who are uninsured.</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Massachusetts Part C Program – All parties have roles and responsibilities in the program. All of US. FAMILIES, CONTRACTED PROVIDERS, DPH, AND THE EARLY INTERVENTION PROGRAM. WE ALL TAKE PART OF THE MA PART C PROGRAM.</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Lead Agency (LA): Is The state department that receives the Part C grant and has the single line of responsibility for the development and implementation of a statewide, comprehensive, that provides early intervention (EI) services for infants and toddlers with disabilities and their families. DPH is our Lead Agency.</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Single Line of Responsibility (SLOR): Sometimes referred to as single line of authority refers to the program, within the lead agency designated or established by the governor, which has the responsibility and authority for carrying out: The EI division is our SLOR.</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Cohort: The DMS 2.0 cycle started 2016. Massachusetts is in Cohort 3 Team C. The evaluation WILL BEGIN August 2025 and runs through January 2026. The monitoring cycle begins two years prior to the state's engagement. THIS WILL BE A REVIEW OF ALL OF US. THIS DOES NOT ONLY AFFECT DPH.</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Payor of Last Resort (POLR): Federal Part C dollars can only be used for EI services for an eligible infant or toddler when they are not currently entitled to receive or have payment made from any other Federal, State, local or private source.</a:t>
            </a:r>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2017793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DMS 2.0 - OSEP uses DMS 2.0 for cyclical monitoring of the states' general supervision systems.</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The monitoring varies for each state on their unique strengths, progress, challenges, and needs.</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General supervision – Each state's responsibility ensuring State, subgrantee and contractors meeting the IDEA requirements: improving EI results and functional outcomes.</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Fiscal Management is one part of DMS 2.0.</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Every state runs EI uniquely… some states are through the Department of education… THE STATE OF MASSACHUSETTS IS RUN UNDER THE DEPARTMENT OF PUBLIC HEALTH – DPH  IS THE LEAD AGENCY AND THE SINGLE LINE OF RESPONSIBILITY</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 addition to the core general supervision monitoring components, OSEP will focus on select topics or additional areas, based on the results of OSEP’s review of publicly available and state provided information, protocol analysis and local and stakeholder interviews.</a:t>
            </a:r>
          </a:p>
          <a:p>
            <a:pPr algn="l"/>
            <a:endParaRPr lang="en-US" b="0" i="0" dirty="0">
              <a:solidFill>
                <a:srgbClr val="000000"/>
              </a:solidFill>
              <a:effectLst/>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803260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Fiscal Management: Single Line of Responsibility.</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State does not have a general supervision system reasonably designed to monitor its EIS programs/providers to ensure fiscal compliance with IDEA Part C.</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Cited: no sufficient fiscal monitoring, no monitoring documented procedures, EI program expenses not ensured allowable in OMB.</a:t>
            </a:r>
          </a:p>
        </p:txBody>
      </p:sp>
      <p:sp>
        <p:nvSpPr>
          <p:cNvPr id="4" name="Slide Number Placeholder 3"/>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1598146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Cost Principles are important because it helps determine the allowable costs incurred by non-Federal entities under Federal awards. These principles are designed to provide that Federal awards bear the fair share of cost recognized, except where restricted or prohibited by statute.</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Internal Control: Must establish and maintain effective internal control over the Federal award; provides reasonable assurance that the non-Federal entity is managing the Federal award in compliance with Federal statutes, regulations, and the terms and conditions of the Federal award. In accordance with general principles. Require preventative and monitoring practices.</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Cited: No sufficient details on operational procedures for allowable expenses, internal controls system not reasonably designed, not much info on specific expenditures if allowable.</a:t>
            </a:r>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483848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Fiscal Management: Single Line of Responsibility.</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Cited for not having a general supervision system that includes policies/procedures reasonably designed to monitor its EIS providers to ensure compliance with IDEA Part C fiscal requirements (such as coordination of all available funding sources and payor of last resort).</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As well as not enough evidence on monitoring of programs, no system in place correction of noncompliance, monitoring manuals need update. </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THESE CITATIONS MUST BE CORRECTED WITHIN 90 DAYS.</a:t>
            </a:r>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657549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Part C has a role – everybody has a role – state, providers, claim billers, families, etc.</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Fiscal Monitoring - We need to develop checklists and train staff in submitting, reviewing and approving expenses to ensure only allowable expenses are paid using Part C funds.</a:t>
            </a:r>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9779878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7" y="2347919"/>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sites.ed.gov/idea/files/dms-framework-intended-outcome-09-23-2021.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E00BC6B-6DD3-4E8E-87B9-E2B52E56770E}"/>
              </a:ext>
            </a:extLst>
          </p:cNvPr>
          <p:cNvSpPr>
            <a:spLocks noGrp="1"/>
          </p:cNvSpPr>
          <p:nvPr>
            <p:ph type="body" sz="quarter" idx="11"/>
          </p:nvPr>
        </p:nvSpPr>
        <p:spPr>
          <a:xfrm>
            <a:off x="3439835" y="3648456"/>
            <a:ext cx="4797425" cy="757542"/>
          </a:xfrm>
        </p:spPr>
        <p:txBody>
          <a:bodyPr lIns="91440" tIns="45720" rIns="91440" bIns="45720" anchor="t"/>
          <a:lstStyle/>
          <a:p>
            <a:r>
              <a:rPr lang="en-US">
                <a:latin typeface="Arial"/>
                <a:cs typeface="Arial"/>
              </a:rPr>
              <a:t>September 19, 2024</a:t>
            </a:r>
            <a:endParaRPr lang="en-US"/>
          </a:p>
        </p:txBody>
      </p:sp>
      <p:sp>
        <p:nvSpPr>
          <p:cNvPr id="2" name="Slide Number Placeholder 1">
            <a:extLst>
              <a:ext uri="{FF2B5EF4-FFF2-40B4-BE49-F238E27FC236}">
                <a16:creationId xmlns:a16="http://schemas.microsoft.com/office/drawing/2014/main" id="{18ADEC86-AF9C-8AE9-5471-2CBE10667FAC}"/>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1</a:t>
            </a:fld>
            <a:endParaRPr lang="en-US"/>
          </a:p>
        </p:txBody>
      </p:sp>
      <p:sp>
        <p:nvSpPr>
          <p:cNvPr id="10" name="Title 9">
            <a:extLst>
              <a:ext uri="{FF2B5EF4-FFF2-40B4-BE49-F238E27FC236}">
                <a16:creationId xmlns:a16="http://schemas.microsoft.com/office/drawing/2014/main" id="{F1119BFE-E8B5-497E-0A82-F8635DC63E01}"/>
              </a:ext>
            </a:extLst>
          </p:cNvPr>
          <p:cNvSpPr>
            <a:spLocks noGrp="1"/>
          </p:cNvSpPr>
          <p:nvPr>
            <p:ph type="title" idx="4294967295"/>
          </p:nvPr>
        </p:nvSpPr>
        <p:spPr>
          <a:xfrm>
            <a:off x="838200" y="2766218"/>
            <a:ext cx="10515600" cy="1325563"/>
          </a:xfrm>
          <a:prstGeom prst="rect">
            <a:avLst/>
          </a:prstGeom>
        </p:spPr>
        <p:txBody>
          <a:bodyPr/>
          <a:lstStyle/>
          <a:p>
            <a:pPr algn="ctr"/>
            <a:r>
              <a:rPr lang="en-US" sz="5000" b="1" dirty="0">
                <a:solidFill>
                  <a:schemeClr val="bg1"/>
                </a:solidFill>
                <a:latin typeface="+mn-lt"/>
              </a:rPr>
              <a:t>DMS 2.0 &amp; Auditing</a:t>
            </a:r>
          </a:p>
        </p:txBody>
      </p:sp>
    </p:spTree>
    <p:extLst>
      <p:ext uri="{BB962C8B-B14F-4D97-AF65-F5344CB8AC3E}">
        <p14:creationId xmlns:p14="http://schemas.microsoft.com/office/powerpoint/2010/main" val="3876558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605A10-4B6A-6CD2-2A84-48DF440D9DFC}"/>
              </a:ext>
            </a:extLst>
          </p:cNvPr>
          <p:cNvSpPr>
            <a:spLocks noGrp="1"/>
          </p:cNvSpPr>
          <p:nvPr>
            <p:ph type="title"/>
          </p:nvPr>
        </p:nvSpPr>
        <p:spPr>
          <a:xfrm>
            <a:off x="592822" y="56524"/>
            <a:ext cx="10972800" cy="874654"/>
          </a:xfrm>
        </p:spPr>
        <p:txBody>
          <a:bodyPr vert="horz" lIns="91440" tIns="45720" rIns="91440" bIns="45720" rtlCol="0" anchor="ctr">
            <a:normAutofit/>
          </a:bodyPr>
          <a:lstStyle/>
          <a:p>
            <a:r>
              <a:rPr lang="en-US">
                <a:latin typeface="Arial"/>
                <a:cs typeface="Arial"/>
              </a:rPr>
              <a:t>Key Terms </a:t>
            </a:r>
            <a:endParaRPr lang="en-US" kern="1200"/>
          </a:p>
        </p:txBody>
      </p:sp>
      <p:sp>
        <p:nvSpPr>
          <p:cNvPr id="4" name="Content Placeholder 3">
            <a:extLst>
              <a:ext uri="{FF2B5EF4-FFF2-40B4-BE49-F238E27FC236}">
                <a16:creationId xmlns:a16="http://schemas.microsoft.com/office/drawing/2014/main" id="{CB1EEDE3-6100-46F1-6097-6ABA91AA6F48}"/>
              </a:ext>
            </a:extLst>
          </p:cNvPr>
          <p:cNvSpPr>
            <a:spLocks noGrp="1"/>
          </p:cNvSpPr>
          <p:nvPr>
            <p:ph idx="1"/>
          </p:nvPr>
        </p:nvSpPr>
        <p:spPr>
          <a:xfrm>
            <a:off x="595222" y="1079028"/>
            <a:ext cx="10958423" cy="5406187"/>
          </a:xfrm>
        </p:spPr>
        <p:txBody>
          <a:bodyPr vert="horz" lIns="91440" tIns="45720" rIns="91440" bIns="45720" rtlCol="0" anchor="t">
            <a:normAutofit/>
          </a:bodyPr>
          <a:lstStyle/>
          <a:p>
            <a:r>
              <a:rPr lang="en-US" sz="1600" b="1" dirty="0">
                <a:latin typeface="Arial"/>
                <a:cs typeface="Arial"/>
              </a:rPr>
              <a:t>The Office of Special Education Programs (OSEP): </a:t>
            </a:r>
            <a:r>
              <a:rPr lang="en-US" sz="1500" dirty="0">
                <a:latin typeface="Arial"/>
                <a:cs typeface="Arial"/>
              </a:rPr>
              <a:t>OSEP is the federal office that administers the Individuals with Disabilities Education Act (IDEA) and provides funding to states for Early Intervention services through Part C of the Act. These funds are used to reimburse for services for children who are uninsured.</a:t>
            </a:r>
            <a:endParaRPr lang="en-US" sz="1500" b="1" dirty="0">
              <a:latin typeface="Arial"/>
              <a:cs typeface="Arial"/>
            </a:endParaRPr>
          </a:p>
          <a:p>
            <a:r>
              <a:rPr lang="en-US" sz="1600" b="1" dirty="0">
                <a:latin typeface="Arial"/>
                <a:cs typeface="Arial"/>
              </a:rPr>
              <a:t>MA Part C Program:</a:t>
            </a:r>
            <a:r>
              <a:rPr lang="en-US" sz="1600" dirty="0">
                <a:latin typeface="Arial"/>
                <a:cs typeface="Arial"/>
              </a:rPr>
              <a:t> </a:t>
            </a:r>
            <a:r>
              <a:rPr lang="en-US" sz="1500" dirty="0">
                <a:latin typeface="Arial"/>
                <a:cs typeface="Arial"/>
              </a:rPr>
              <a:t>All parties with roles and responsibilities in the program: Families, Contracted Providers, DPH, and The Early Intervention Program</a:t>
            </a:r>
            <a:endParaRPr lang="en-US" sz="1500" b="1" dirty="0">
              <a:latin typeface="Arial"/>
              <a:cs typeface="Arial"/>
            </a:endParaRPr>
          </a:p>
          <a:p>
            <a:r>
              <a:rPr lang="en-US" sz="1600" b="1" dirty="0">
                <a:latin typeface="Arial"/>
                <a:cs typeface="Arial"/>
              </a:rPr>
              <a:t>Lead Agency (LA):</a:t>
            </a:r>
            <a:r>
              <a:rPr lang="en-US" sz="1500" dirty="0">
                <a:latin typeface="Arial"/>
                <a:cs typeface="Arial"/>
              </a:rPr>
              <a:t> The state department that receives the Part C grant and has the single line of responsibility for the development and implementation of a statewide, comprehensive, coordinated, multidisciplinary interagency system that provides early intervention (EI) services for infants and toddlers with disabilities and their families. </a:t>
            </a:r>
            <a:endParaRPr lang="en-US" sz="1500" b="1" dirty="0">
              <a:latin typeface="Arial"/>
              <a:cs typeface="Arial"/>
            </a:endParaRPr>
          </a:p>
          <a:p>
            <a:r>
              <a:rPr lang="en-US" sz="1600" b="1" dirty="0">
                <a:latin typeface="Arial"/>
                <a:cs typeface="Arial"/>
              </a:rPr>
              <a:t>Single Line of Responsibility (SLOR): </a:t>
            </a:r>
            <a:r>
              <a:rPr lang="en-US" sz="1500" dirty="0">
                <a:latin typeface="Arial"/>
                <a:cs typeface="Arial"/>
              </a:rPr>
              <a:t>Sometimes referred to as single line of authority refers to the program, within the lead agency designated or established by the governor, which has the responsibility and authority for carrying out:</a:t>
            </a:r>
            <a:endParaRPr lang="en-US" sz="1500" dirty="0"/>
          </a:p>
          <a:p>
            <a:pPr marL="1257300" lvl="1" indent="-514350">
              <a:buAutoNum type="alphaLcPeriod"/>
            </a:pPr>
            <a:r>
              <a:rPr lang="en-US" sz="1500" dirty="0">
                <a:latin typeface="Arial"/>
                <a:cs typeface="Arial"/>
              </a:rPr>
              <a:t>General administration and supervision</a:t>
            </a:r>
          </a:p>
          <a:p>
            <a:pPr marL="1257300" lvl="1" indent="-514350">
              <a:buAutoNum type="alphaLcPeriod"/>
            </a:pPr>
            <a:r>
              <a:rPr lang="en-US" sz="1500" dirty="0">
                <a:latin typeface="Arial"/>
                <a:cs typeface="Arial"/>
              </a:rPr>
              <a:t>Identification and coordination of all available resources</a:t>
            </a:r>
          </a:p>
          <a:p>
            <a:pPr marL="1257300" lvl="1" indent="-514350">
              <a:buAutoNum type="alphaLcPeriod"/>
            </a:pPr>
            <a:r>
              <a:rPr lang="en-US" sz="1500" dirty="0">
                <a:latin typeface="Arial"/>
                <a:cs typeface="Arial"/>
              </a:rPr>
              <a:t>Assignment of financial responsibility to the appropriate agencies</a:t>
            </a:r>
          </a:p>
          <a:p>
            <a:pPr marL="1257300" lvl="1" indent="-514350">
              <a:buAutoNum type="alphaLcPeriod"/>
            </a:pPr>
            <a:r>
              <a:rPr lang="en-US" sz="1500" dirty="0">
                <a:latin typeface="Arial"/>
                <a:cs typeface="Arial"/>
              </a:rPr>
              <a:t>Development of procedures to ensure that services are provided in a timely manner pending resolution of any disputes</a:t>
            </a:r>
          </a:p>
          <a:p>
            <a:pPr marL="1257300" lvl="1" indent="-514350">
              <a:buAutoNum type="alphaLcPeriod"/>
            </a:pPr>
            <a:r>
              <a:rPr lang="en-US" sz="1500" dirty="0">
                <a:latin typeface="Arial"/>
                <a:cs typeface="Arial"/>
              </a:rPr>
              <a:t>Resolution of intra- and interagency disputes</a:t>
            </a:r>
          </a:p>
          <a:p>
            <a:pPr marL="1257300" lvl="1" indent="-514350">
              <a:buAutoNum type="alphaLcPeriod"/>
            </a:pPr>
            <a:r>
              <a:rPr lang="en-US" sz="1500" dirty="0">
                <a:latin typeface="Arial"/>
                <a:cs typeface="Arial"/>
              </a:rPr>
              <a:t>Development of formal interagency agreements</a:t>
            </a:r>
            <a:endParaRPr lang="en-US" sz="1500" dirty="0"/>
          </a:p>
          <a:p>
            <a:r>
              <a:rPr lang="en-US" sz="1600" b="1" dirty="0">
                <a:latin typeface="Arial"/>
                <a:cs typeface="Arial"/>
              </a:rPr>
              <a:t>Cohort:</a:t>
            </a:r>
            <a:r>
              <a:rPr lang="en-US" sz="1600" dirty="0">
                <a:latin typeface="Arial"/>
                <a:cs typeface="Arial"/>
              </a:rPr>
              <a:t> </a:t>
            </a:r>
            <a:r>
              <a:rPr lang="en-US" sz="1500" dirty="0">
                <a:latin typeface="Arial"/>
                <a:cs typeface="Arial"/>
              </a:rPr>
              <a:t>The DMS 2.0 cycle started 2016. Massachusetts is in Cohort 3 Team C. The evaluation begins August 2025 and runs through January 2026. The monitoring cycle begins two year prior to the state's engagement.</a:t>
            </a:r>
          </a:p>
          <a:p>
            <a:r>
              <a:rPr lang="en-US" sz="1600" b="1" dirty="0">
                <a:latin typeface="Arial"/>
                <a:cs typeface="Arial"/>
              </a:rPr>
              <a:t>Payor of Last Resort (POLR): </a:t>
            </a:r>
            <a:r>
              <a:rPr lang="en-US" sz="1500" dirty="0">
                <a:latin typeface="Arial"/>
                <a:cs typeface="Arial"/>
              </a:rPr>
              <a:t>Federal Part C dollars can only be used for EI services for an eligible infant or toddler when they are not currently entitled to receive or have payment made from any other Federal, State, local or private source (non-substitution of funds) (§303.510(a)).</a:t>
            </a:r>
          </a:p>
        </p:txBody>
      </p:sp>
      <p:sp>
        <p:nvSpPr>
          <p:cNvPr id="2" name="Slide Number Placeholder 1">
            <a:extLst>
              <a:ext uri="{FF2B5EF4-FFF2-40B4-BE49-F238E27FC236}">
                <a16:creationId xmlns:a16="http://schemas.microsoft.com/office/drawing/2014/main" id="{9A309EBA-8169-3550-1F8C-8B1BDBE0F404}"/>
              </a:ext>
            </a:extLst>
          </p:cNvPr>
          <p:cNvSpPr>
            <a:spLocks noGrp="1"/>
          </p:cNvSpPr>
          <p:nvPr>
            <p:ph type="sldNum" sz="quarter" idx="4"/>
          </p:nvPr>
        </p:nvSpPr>
        <p:spPr>
          <a:xfrm>
            <a:off x="9034825" y="6492502"/>
            <a:ext cx="2736415" cy="365125"/>
          </a:xfrm>
        </p:spPr>
        <p:txBody>
          <a:bodyPr vert="horz" lIns="91440" tIns="45720" rIns="91440" bIns="45720" rtlCol="0" anchor="ctr">
            <a:normAutofit/>
          </a:bodyPr>
          <a:lstStyle/>
          <a:p>
            <a:pPr>
              <a:spcAft>
                <a:spcPts val="600"/>
              </a:spcAft>
            </a:pPr>
            <a:fld id="{CA49D0EE-DE7F-324B-A84C-F36708423CDB}" type="slidenum">
              <a:rPr lang="en-US"/>
              <a:pPr>
                <a:spcAft>
                  <a:spcPts val="600"/>
                </a:spcAft>
              </a:pPr>
              <a:t>2</a:t>
            </a:fld>
            <a:endParaRPr lang="en-US"/>
          </a:p>
        </p:txBody>
      </p:sp>
    </p:spTree>
    <p:extLst>
      <p:ext uri="{BB962C8B-B14F-4D97-AF65-F5344CB8AC3E}">
        <p14:creationId xmlns:p14="http://schemas.microsoft.com/office/powerpoint/2010/main" val="4073822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4B5246-0D43-D775-A337-CAA8269EB095}"/>
              </a:ext>
            </a:extLst>
          </p:cNvPr>
          <p:cNvSpPr>
            <a:spLocks noGrp="1"/>
          </p:cNvSpPr>
          <p:nvPr>
            <p:ph type="sldNum" sz="quarter" idx="4"/>
          </p:nvPr>
        </p:nvSpPr>
        <p:spPr/>
        <p:txBody>
          <a:bodyPr/>
          <a:lstStyle/>
          <a:p>
            <a:fld id="{CA49D0EE-DE7F-324B-A84C-F36708423CDB}" type="slidenum">
              <a:rPr lang="en-US" smtClean="0"/>
              <a:pPr/>
              <a:t>3</a:t>
            </a:fld>
            <a:endParaRPr lang="en-US"/>
          </a:p>
        </p:txBody>
      </p:sp>
      <p:sp>
        <p:nvSpPr>
          <p:cNvPr id="3" name="Title 2">
            <a:extLst>
              <a:ext uri="{FF2B5EF4-FFF2-40B4-BE49-F238E27FC236}">
                <a16:creationId xmlns:a16="http://schemas.microsoft.com/office/drawing/2014/main" id="{E2AC991C-D4E5-47BB-18FA-CF706805EF51}"/>
              </a:ext>
            </a:extLst>
          </p:cNvPr>
          <p:cNvSpPr>
            <a:spLocks noGrp="1"/>
          </p:cNvSpPr>
          <p:nvPr>
            <p:ph type="title"/>
          </p:nvPr>
        </p:nvSpPr>
        <p:spPr/>
        <p:txBody>
          <a:bodyPr>
            <a:normAutofit/>
          </a:bodyPr>
          <a:lstStyle/>
          <a:p>
            <a:r>
              <a:rPr lang="en-US" dirty="0">
                <a:solidFill>
                  <a:srgbClr val="FFFFFF"/>
                </a:solidFill>
                <a:latin typeface="Arial"/>
                <a:cs typeface="Arial"/>
              </a:rPr>
              <a:t>Differentiated Monitoring and Support (DMS) 2.0</a:t>
            </a:r>
          </a:p>
        </p:txBody>
      </p:sp>
      <p:sp>
        <p:nvSpPr>
          <p:cNvPr id="4" name="Content Placeholder 3">
            <a:extLst>
              <a:ext uri="{FF2B5EF4-FFF2-40B4-BE49-F238E27FC236}">
                <a16:creationId xmlns:a16="http://schemas.microsoft.com/office/drawing/2014/main" id="{768360BC-6A3E-3A98-CCC4-D56181D885B3}"/>
              </a:ext>
            </a:extLst>
          </p:cNvPr>
          <p:cNvSpPr>
            <a:spLocks noGrp="1"/>
          </p:cNvSpPr>
          <p:nvPr>
            <p:ph idx="1"/>
          </p:nvPr>
        </p:nvSpPr>
        <p:spPr>
          <a:xfrm>
            <a:off x="287350" y="1091231"/>
            <a:ext cx="11589332" cy="5132569"/>
          </a:xfrm>
        </p:spPr>
        <p:txBody>
          <a:bodyPr vert="horz" lIns="91440" tIns="45720" rIns="91440" bIns="45720" rtlCol="0" anchor="t">
            <a:noAutofit/>
          </a:bodyPr>
          <a:lstStyle/>
          <a:p>
            <a:r>
              <a:rPr lang="en-US" sz="1500">
                <a:solidFill>
                  <a:srgbClr val="030A13"/>
                </a:solidFill>
                <a:latin typeface="Arial"/>
                <a:cs typeface="Times New Roman"/>
              </a:rPr>
              <a:t>OSEP monitors all IDEA Part C and B programs through its Differentiated Monitoring and Support 2.0 system (DMS.2.0). OSEP differentiates its approach for each state based on the state's unique strengths, progress, challenges, and needs. DMS 2.0 is a cyclical monitoring process that focuses on a states’ general supervision systems.</a:t>
            </a:r>
          </a:p>
          <a:p>
            <a:endParaRPr lang="en-US" sz="1500">
              <a:solidFill>
                <a:srgbClr val="030A13"/>
              </a:solidFill>
              <a:latin typeface="Arial"/>
              <a:cs typeface="Times New Roman"/>
            </a:endParaRPr>
          </a:p>
          <a:p>
            <a:r>
              <a:rPr lang="en-US" sz="1500">
                <a:solidFill>
                  <a:srgbClr val="030A13"/>
                </a:solidFill>
                <a:latin typeface="Arial"/>
                <a:cs typeface="Times New Roman"/>
              </a:rPr>
              <a:t>General supervision encompasses each state’s responsibility to ensure that the state and its subgrantees and contractors meet the requirements of IDEA which includes: </a:t>
            </a:r>
            <a:endParaRPr lang="en-US" sz="1500">
              <a:latin typeface="Arial"/>
            </a:endParaRPr>
          </a:p>
          <a:p>
            <a:pPr marL="285750" indent="-285750">
              <a:buFont typeface="Arial"/>
              <a:buChar char="•"/>
            </a:pPr>
            <a:r>
              <a:rPr lang="en-US" sz="1500">
                <a:solidFill>
                  <a:srgbClr val="030A13"/>
                </a:solidFill>
                <a:latin typeface="Arial"/>
                <a:cs typeface="Times New Roman"/>
              </a:rPr>
              <a:t>Improving educational results and functional outcomes for all children with disabilities, and early intervention results and functional outcomes for all infants and toddlers with disabilities; and </a:t>
            </a:r>
            <a:endParaRPr lang="en-US" sz="1500">
              <a:latin typeface="Arial"/>
            </a:endParaRPr>
          </a:p>
          <a:p>
            <a:pPr marL="285750" indent="-285750">
              <a:buFont typeface="Arial"/>
              <a:buChar char="•"/>
            </a:pPr>
            <a:r>
              <a:rPr lang="en-US" sz="1500">
                <a:solidFill>
                  <a:srgbClr val="030A13"/>
                </a:solidFill>
                <a:latin typeface="Arial"/>
                <a:cs typeface="Times New Roman"/>
              </a:rPr>
              <a:t>Ensuring that public agencies meet the program requirements under Parts B and C of IDEA, with a particular emphasis on those requirements that are most closely related to improving early intervention results for infants and toddlers with disabilities and educational results for children and youth with disabilities. </a:t>
            </a:r>
            <a:endParaRPr lang="en-US" sz="1500">
              <a:latin typeface="Arial"/>
            </a:endParaRPr>
          </a:p>
          <a:p>
            <a:endParaRPr lang="en-US" sz="1500">
              <a:solidFill>
                <a:srgbClr val="030A13"/>
              </a:solidFill>
              <a:latin typeface="Arial"/>
              <a:cs typeface="Times New Roman"/>
            </a:endParaRPr>
          </a:p>
          <a:p>
            <a:r>
              <a:rPr lang="en-US" sz="1500">
                <a:solidFill>
                  <a:srgbClr val="030A13"/>
                </a:solidFill>
                <a:latin typeface="Arial"/>
                <a:cs typeface="Times New Roman"/>
              </a:rPr>
              <a:t>As outlined in the </a:t>
            </a:r>
            <a:r>
              <a:rPr lang="en-US" sz="1500">
                <a:solidFill>
                  <a:srgbClr val="115CA7"/>
                </a:solidFill>
                <a:latin typeface="Arial"/>
                <a:cs typeface="Times New Roman"/>
                <a:hlinkClick r:id="rId3"/>
              </a:rPr>
              <a:t>DMS Framework</a:t>
            </a:r>
            <a:r>
              <a:rPr lang="en-US" sz="1500">
                <a:solidFill>
                  <a:srgbClr val="030A13"/>
                </a:solidFill>
                <a:latin typeface="Arial"/>
                <a:cs typeface="Times New Roman"/>
              </a:rPr>
              <a:t>, OSEP will examine the state’s policies and procedures and state-level implementation of these policies and procedures regarding the following components of general supervision: </a:t>
            </a:r>
            <a:endParaRPr lang="en-US" sz="1500">
              <a:latin typeface="Arial"/>
            </a:endParaRPr>
          </a:p>
          <a:p>
            <a:pPr marL="285750" indent="-285750">
              <a:buFont typeface="Arial"/>
              <a:buChar char="•"/>
            </a:pPr>
            <a:r>
              <a:rPr lang="en-US" sz="1500">
                <a:solidFill>
                  <a:srgbClr val="030A13"/>
                </a:solidFill>
                <a:latin typeface="Arial"/>
                <a:cs typeface="Times New Roman"/>
              </a:rPr>
              <a:t>Monitoring and Improvement </a:t>
            </a:r>
            <a:endParaRPr lang="en-US" sz="1500">
              <a:latin typeface="Arial"/>
            </a:endParaRPr>
          </a:p>
          <a:p>
            <a:pPr marL="285750" indent="-285750">
              <a:buFont typeface="Arial"/>
              <a:buChar char="•"/>
            </a:pPr>
            <a:r>
              <a:rPr lang="en-US" sz="1500">
                <a:solidFill>
                  <a:srgbClr val="030A13"/>
                </a:solidFill>
                <a:latin typeface="Arial"/>
                <a:cs typeface="Times New Roman"/>
              </a:rPr>
              <a:t>Data, including the State Performance Plan/Annual Performance Report (SPP/APR) </a:t>
            </a:r>
            <a:endParaRPr lang="en-US" sz="1500">
              <a:latin typeface="Arial"/>
            </a:endParaRPr>
          </a:p>
          <a:p>
            <a:pPr marL="285750" indent="-285750">
              <a:buFont typeface="Arial"/>
              <a:buChar char="•"/>
            </a:pPr>
            <a:r>
              <a:rPr lang="en-US" sz="1500">
                <a:solidFill>
                  <a:srgbClr val="030A13"/>
                </a:solidFill>
                <a:latin typeface="Arial"/>
                <a:cs typeface="Times New Roman"/>
              </a:rPr>
              <a:t>Fiscal Management </a:t>
            </a:r>
            <a:endParaRPr lang="en-US" sz="1500">
              <a:latin typeface="Arial"/>
            </a:endParaRPr>
          </a:p>
          <a:p>
            <a:pPr marL="285750" indent="-285750">
              <a:buFont typeface="Arial"/>
              <a:buChar char="•"/>
            </a:pPr>
            <a:r>
              <a:rPr lang="en-US" sz="1500">
                <a:solidFill>
                  <a:srgbClr val="030A13"/>
                </a:solidFill>
                <a:latin typeface="Arial"/>
                <a:cs typeface="Times New Roman"/>
              </a:rPr>
              <a:t>Dispute Resolution </a:t>
            </a:r>
            <a:endParaRPr lang="en-US" sz="1500">
              <a:latin typeface="Arial"/>
            </a:endParaRPr>
          </a:p>
          <a:p>
            <a:endParaRPr lang="en-US" sz="1500">
              <a:solidFill>
                <a:srgbClr val="030A13"/>
              </a:solidFill>
              <a:cs typeface="Times New Roman"/>
            </a:endParaRPr>
          </a:p>
          <a:p>
            <a:pPr>
              <a:lnSpc>
                <a:spcPct val="120000"/>
              </a:lnSpc>
            </a:pPr>
            <a:endParaRPr lang="en-US" sz="1600">
              <a:solidFill>
                <a:srgbClr val="000000"/>
              </a:solidFill>
            </a:endParaRPr>
          </a:p>
        </p:txBody>
      </p:sp>
    </p:spTree>
    <p:extLst>
      <p:ext uri="{BB962C8B-B14F-4D97-AF65-F5344CB8AC3E}">
        <p14:creationId xmlns:p14="http://schemas.microsoft.com/office/powerpoint/2010/main" val="3169405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4B5246-0D43-D775-A337-CAA8269EB095}"/>
              </a:ext>
            </a:extLst>
          </p:cNvPr>
          <p:cNvSpPr>
            <a:spLocks noGrp="1"/>
          </p:cNvSpPr>
          <p:nvPr>
            <p:ph type="sldNum" sz="quarter" idx="4"/>
          </p:nvPr>
        </p:nvSpPr>
        <p:spPr/>
        <p:txBody>
          <a:bodyPr/>
          <a:lstStyle/>
          <a:p>
            <a:fld id="{CA49D0EE-DE7F-324B-A84C-F36708423CDB}" type="slidenum">
              <a:rPr lang="en-US" smtClean="0"/>
              <a:pPr/>
              <a:t>4</a:t>
            </a:fld>
            <a:endParaRPr lang="en-US"/>
          </a:p>
        </p:txBody>
      </p:sp>
      <p:sp>
        <p:nvSpPr>
          <p:cNvPr id="3" name="Title 2">
            <a:extLst>
              <a:ext uri="{FF2B5EF4-FFF2-40B4-BE49-F238E27FC236}">
                <a16:creationId xmlns:a16="http://schemas.microsoft.com/office/drawing/2014/main" id="{E2AC991C-D4E5-47BB-18FA-CF706805EF51}"/>
              </a:ext>
            </a:extLst>
          </p:cNvPr>
          <p:cNvSpPr>
            <a:spLocks noGrp="1"/>
          </p:cNvSpPr>
          <p:nvPr>
            <p:ph type="title"/>
          </p:nvPr>
        </p:nvSpPr>
        <p:spPr/>
        <p:txBody>
          <a:bodyPr/>
          <a:lstStyle/>
          <a:p>
            <a:r>
              <a:rPr lang="en-US" dirty="0">
                <a:latin typeface="Arial"/>
                <a:cs typeface="Arial"/>
              </a:rPr>
              <a:t>States Findings</a:t>
            </a:r>
          </a:p>
        </p:txBody>
      </p:sp>
      <p:sp>
        <p:nvSpPr>
          <p:cNvPr id="4" name="Content Placeholder 3">
            <a:extLst>
              <a:ext uri="{FF2B5EF4-FFF2-40B4-BE49-F238E27FC236}">
                <a16:creationId xmlns:a16="http://schemas.microsoft.com/office/drawing/2014/main" id="{768360BC-6A3E-3A98-CCC4-D56181D885B3}"/>
              </a:ext>
            </a:extLst>
          </p:cNvPr>
          <p:cNvSpPr>
            <a:spLocks noGrp="1"/>
          </p:cNvSpPr>
          <p:nvPr>
            <p:ph idx="1"/>
          </p:nvPr>
        </p:nvSpPr>
        <p:spPr>
          <a:xfrm>
            <a:off x="201740" y="1089158"/>
            <a:ext cx="11569500" cy="5403344"/>
          </a:xfrm>
        </p:spPr>
        <p:txBody>
          <a:bodyPr vert="horz" lIns="91440" tIns="45720" rIns="91440" bIns="45720" rtlCol="0" anchor="t">
            <a:noAutofit/>
          </a:bodyPr>
          <a:lstStyle/>
          <a:p>
            <a:pPr marL="285750">
              <a:lnSpc>
                <a:spcPct val="100000"/>
              </a:lnSpc>
              <a:spcBef>
                <a:spcPts val="0"/>
              </a:spcBef>
              <a:buFont typeface="Arial"/>
              <a:buChar char="•"/>
            </a:pPr>
            <a:r>
              <a:rPr lang="en-US" sz="1600" b="1">
                <a:latin typeface="Arial"/>
                <a:cs typeface="Times New Roman"/>
              </a:rPr>
              <a:t> Kentucky (April 12th, 2024)</a:t>
            </a:r>
            <a:endParaRPr lang="en-US" sz="1600" b="1">
              <a:latin typeface="Arial"/>
            </a:endParaRPr>
          </a:p>
          <a:p>
            <a:pPr lvl="1" indent="0">
              <a:lnSpc>
                <a:spcPct val="100000"/>
              </a:lnSpc>
              <a:spcBef>
                <a:spcPts val="0"/>
              </a:spcBef>
            </a:pPr>
            <a:r>
              <a:rPr lang="en-US" sz="1600">
                <a:latin typeface="Arial"/>
                <a:cs typeface="Times New Roman"/>
              </a:rPr>
              <a:t> </a:t>
            </a:r>
            <a:r>
              <a:rPr lang="en-US" sz="1600" b="1">
                <a:latin typeface="Arial"/>
                <a:cs typeface="Times New Roman"/>
              </a:rPr>
              <a:t>Fiscal Management: Single Line of Responsibility</a:t>
            </a:r>
            <a:endParaRPr lang="en-US" sz="1600" b="1">
              <a:latin typeface="Arial"/>
              <a:cs typeface="Arial" panose="020B0604020202020204" pitchFamily="34" charset="0"/>
            </a:endParaRPr>
          </a:p>
          <a:p>
            <a:pPr lvl="2" indent="0">
              <a:lnSpc>
                <a:spcPct val="100000"/>
              </a:lnSpc>
              <a:spcBef>
                <a:spcPts val="0"/>
              </a:spcBef>
            </a:pPr>
            <a:r>
              <a:rPr lang="en-US" sz="1500">
                <a:latin typeface="Arial"/>
                <a:cs typeface="Times New Roman"/>
              </a:rPr>
              <a:t> State does not have a general supervision system reasonably designed to monitor its EIS programs/providers to ensure fiscal compliance with IDEA Part C as required under 34 CFR 303.120, 303.205, and 303.700 and 303.704 and with the Office of Management and Budget’s Circular Uniform Administrative Requirements, Cost Principles and Audit Requirements for Federal Awards (OMB Uniform Guidance) 2 CFR Part 200.</a:t>
            </a:r>
            <a:endParaRPr lang="en-US" sz="1500">
              <a:latin typeface="Arial"/>
              <a:cs typeface="Arial"/>
            </a:endParaRPr>
          </a:p>
          <a:p>
            <a:pPr lvl="2" indent="0">
              <a:lnSpc>
                <a:spcPct val="100000"/>
              </a:lnSpc>
              <a:spcBef>
                <a:spcPts val="0"/>
              </a:spcBef>
            </a:pPr>
            <a:endParaRPr lang="en-US" sz="1600" b="1">
              <a:latin typeface="Arial"/>
              <a:cs typeface="Times New Roman"/>
            </a:endParaRPr>
          </a:p>
          <a:p>
            <a:pPr lvl="1" indent="0">
              <a:lnSpc>
                <a:spcPct val="100000"/>
              </a:lnSpc>
              <a:spcBef>
                <a:spcPts val="0"/>
              </a:spcBef>
            </a:pPr>
            <a:r>
              <a:rPr lang="en-US" sz="1600" b="1">
                <a:latin typeface="Arial"/>
                <a:cs typeface="Times New Roman"/>
              </a:rPr>
              <a:t> What these findings mean in plain language:</a:t>
            </a:r>
            <a:endParaRPr lang="en-US" sz="1600" b="1">
              <a:latin typeface="Arial"/>
              <a:cs typeface="Arial"/>
            </a:endParaRPr>
          </a:p>
          <a:p>
            <a:pPr lvl="2" indent="0">
              <a:lnSpc>
                <a:spcPct val="100000"/>
              </a:lnSpc>
              <a:spcBef>
                <a:spcPts val="0"/>
              </a:spcBef>
            </a:pPr>
            <a:r>
              <a:rPr lang="en-US" sz="1600">
                <a:latin typeface="Arial"/>
                <a:cs typeface="Arial"/>
              </a:rPr>
              <a:t> </a:t>
            </a:r>
            <a:r>
              <a:rPr lang="en-US" sz="1500">
                <a:latin typeface="Arial"/>
                <a:cs typeface="Arial"/>
              </a:rPr>
              <a:t>KY-C was cited for not having sufficient fiscal monitoring. Their monthly invoice review process was deemed necessary and insufficient. </a:t>
            </a:r>
          </a:p>
          <a:p>
            <a:pPr lvl="2" indent="0">
              <a:lnSpc>
                <a:spcPct val="100000"/>
              </a:lnSpc>
              <a:spcBef>
                <a:spcPts val="0"/>
              </a:spcBef>
            </a:pPr>
            <a:r>
              <a:rPr lang="en-US" sz="1500">
                <a:latin typeface="Arial"/>
                <a:cs typeface="Arial"/>
              </a:rPr>
              <a:t> KY-C was cited for having no documented procedures for monitoring. </a:t>
            </a:r>
          </a:p>
          <a:p>
            <a:pPr lvl="2" indent="0">
              <a:lnSpc>
                <a:spcPct val="100000"/>
              </a:lnSpc>
              <a:spcBef>
                <a:spcPts val="0"/>
              </a:spcBef>
            </a:pPr>
            <a:r>
              <a:rPr lang="en-US" sz="1500">
                <a:latin typeface="Arial"/>
                <a:cs typeface="Arial"/>
              </a:rPr>
              <a:t> KY-C was cited for not ensuring that EIS program expenses comported with OMB Uniform Guidance. </a:t>
            </a:r>
          </a:p>
          <a:p>
            <a:pPr lvl="2" indent="0">
              <a:lnSpc>
                <a:spcPct val="100000"/>
              </a:lnSpc>
              <a:spcBef>
                <a:spcPts val="0"/>
              </a:spcBef>
            </a:pPr>
            <a:r>
              <a:rPr lang="en-US" sz="1500">
                <a:latin typeface="Arial"/>
                <a:cs typeface="Arial"/>
              </a:rPr>
              <a:t> KY-C was given 90 days to correct these errors and revise policies and procedures. </a:t>
            </a:r>
          </a:p>
          <a:p>
            <a:pPr lvl="2" indent="0">
              <a:lnSpc>
                <a:spcPct val="100000"/>
              </a:lnSpc>
              <a:spcBef>
                <a:spcPts val="0"/>
              </a:spcBef>
            </a:pPr>
            <a:endParaRPr lang="en-US" sz="1600">
              <a:latin typeface="Arial"/>
              <a:cs typeface="Arial"/>
            </a:endParaRPr>
          </a:p>
          <a:p>
            <a:pPr lvl="1" indent="0">
              <a:lnSpc>
                <a:spcPct val="100000"/>
              </a:lnSpc>
              <a:spcBef>
                <a:spcPts val="0"/>
              </a:spcBef>
            </a:pPr>
            <a:r>
              <a:rPr lang="en-US" sz="1600">
                <a:latin typeface="Arial"/>
                <a:cs typeface="Arial"/>
              </a:rPr>
              <a:t> </a:t>
            </a:r>
            <a:r>
              <a:rPr lang="en-US" sz="1600" b="1">
                <a:latin typeface="Arial"/>
                <a:cs typeface="Arial"/>
              </a:rPr>
              <a:t>What MA-C can learn from KY-C:</a:t>
            </a:r>
            <a:r>
              <a:rPr lang="en-US" sz="1600">
                <a:latin typeface="Arial"/>
                <a:cs typeface="Arial"/>
              </a:rPr>
              <a:t>     </a:t>
            </a:r>
          </a:p>
          <a:p>
            <a:pPr lvl="2" indent="0">
              <a:lnSpc>
                <a:spcPct val="100000"/>
              </a:lnSpc>
              <a:spcBef>
                <a:spcPts val="0"/>
              </a:spcBef>
            </a:pPr>
            <a:r>
              <a:rPr lang="en-US" sz="1600">
                <a:latin typeface="Arial"/>
                <a:cs typeface="Arial"/>
              </a:rPr>
              <a:t> </a:t>
            </a:r>
            <a:r>
              <a:rPr lang="en-US" sz="1500">
                <a:latin typeface="Arial"/>
                <a:cs typeface="Arial"/>
              </a:rPr>
              <a:t>We need to develop fiscal monitoring procedures and include them in our cyclical monitoring.</a:t>
            </a:r>
          </a:p>
          <a:p>
            <a:pPr lvl="2" indent="0">
              <a:lnSpc>
                <a:spcPct val="100000"/>
              </a:lnSpc>
              <a:spcBef>
                <a:spcPts val="0"/>
              </a:spcBef>
            </a:pPr>
            <a:r>
              <a:rPr lang="en-US" sz="1500">
                <a:latin typeface="Arial"/>
                <a:cs typeface="Arial"/>
              </a:rPr>
              <a:t> We need to document every aspect of our fiscal process—how EICS receives and processes claims, how the Finance Unit reviews them, how they are approved, et cetera.</a:t>
            </a:r>
          </a:p>
          <a:p>
            <a:pPr lvl="2" indent="0">
              <a:lnSpc>
                <a:spcPct val="100000"/>
              </a:lnSpc>
              <a:spcBef>
                <a:spcPts val="0"/>
              </a:spcBef>
            </a:pPr>
            <a:r>
              <a:rPr lang="en-US" sz="1500">
                <a:latin typeface="Arial"/>
                <a:cs typeface="Arial"/>
              </a:rPr>
              <a:t> We need to develop checklists and train EI Division staff responsible for reviewing and approving expenses to ensure only allowable expenses are approved.</a:t>
            </a:r>
          </a:p>
          <a:p>
            <a:pPr lvl="2" indent="0">
              <a:lnSpc>
                <a:spcPct val="100000"/>
              </a:lnSpc>
              <a:spcBef>
                <a:spcPts val="0"/>
              </a:spcBef>
            </a:pPr>
            <a:r>
              <a:rPr lang="en-US" sz="1500">
                <a:latin typeface="Arial"/>
                <a:cs typeface="Arial"/>
              </a:rPr>
              <a:t> This compressed timeline OSEP gave KY-C to fix it underscores the level of seriousness and scrutiny they are giving fiscal monitoring.</a:t>
            </a:r>
            <a:r>
              <a:rPr lang="en-US" sz="1600">
                <a:latin typeface="Arial"/>
                <a:cs typeface="Arial"/>
              </a:rPr>
              <a:t> </a:t>
            </a:r>
          </a:p>
        </p:txBody>
      </p:sp>
    </p:spTree>
    <p:extLst>
      <p:ext uri="{BB962C8B-B14F-4D97-AF65-F5344CB8AC3E}">
        <p14:creationId xmlns:p14="http://schemas.microsoft.com/office/powerpoint/2010/main" val="3093818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4B5246-0D43-D775-A337-CAA8269EB095}"/>
              </a:ext>
            </a:extLst>
          </p:cNvPr>
          <p:cNvSpPr>
            <a:spLocks noGrp="1"/>
          </p:cNvSpPr>
          <p:nvPr>
            <p:ph type="sldNum" sz="quarter" idx="4"/>
          </p:nvPr>
        </p:nvSpPr>
        <p:spPr/>
        <p:txBody>
          <a:bodyPr/>
          <a:lstStyle/>
          <a:p>
            <a:fld id="{CA49D0EE-DE7F-324B-A84C-F36708423CDB}" type="slidenum">
              <a:rPr lang="en-US" smtClean="0"/>
              <a:pPr/>
              <a:t>5</a:t>
            </a:fld>
            <a:endParaRPr lang="en-US"/>
          </a:p>
        </p:txBody>
      </p:sp>
      <p:sp>
        <p:nvSpPr>
          <p:cNvPr id="3" name="Title 2">
            <a:extLst>
              <a:ext uri="{FF2B5EF4-FFF2-40B4-BE49-F238E27FC236}">
                <a16:creationId xmlns:a16="http://schemas.microsoft.com/office/drawing/2014/main" id="{E2AC991C-D4E5-47BB-18FA-CF706805EF51}"/>
              </a:ext>
            </a:extLst>
          </p:cNvPr>
          <p:cNvSpPr>
            <a:spLocks noGrp="1"/>
          </p:cNvSpPr>
          <p:nvPr>
            <p:ph type="title"/>
          </p:nvPr>
        </p:nvSpPr>
        <p:spPr/>
        <p:txBody>
          <a:bodyPr/>
          <a:lstStyle/>
          <a:p>
            <a:r>
              <a:rPr lang="en-US" dirty="0">
                <a:latin typeface="Arial"/>
                <a:cs typeface="Arial"/>
              </a:rPr>
              <a:t>States Findings (continued) </a:t>
            </a:r>
          </a:p>
        </p:txBody>
      </p:sp>
      <p:sp>
        <p:nvSpPr>
          <p:cNvPr id="4" name="Content Placeholder 3">
            <a:extLst>
              <a:ext uri="{FF2B5EF4-FFF2-40B4-BE49-F238E27FC236}">
                <a16:creationId xmlns:a16="http://schemas.microsoft.com/office/drawing/2014/main" id="{768360BC-6A3E-3A98-CCC4-D56181D885B3}"/>
              </a:ext>
            </a:extLst>
          </p:cNvPr>
          <p:cNvSpPr>
            <a:spLocks noGrp="1"/>
          </p:cNvSpPr>
          <p:nvPr>
            <p:ph idx="1"/>
          </p:nvPr>
        </p:nvSpPr>
        <p:spPr>
          <a:xfrm>
            <a:off x="210015" y="1068323"/>
            <a:ext cx="11713274" cy="5409802"/>
          </a:xfrm>
        </p:spPr>
        <p:txBody>
          <a:bodyPr vert="horz" lIns="91440" tIns="45720" rIns="91440" bIns="45720" rtlCol="0" anchor="t">
            <a:noAutofit/>
          </a:bodyPr>
          <a:lstStyle/>
          <a:p>
            <a:pPr marL="285750" indent="-285750">
              <a:buFont typeface="Arial"/>
              <a:buChar char="•"/>
            </a:pPr>
            <a:r>
              <a:rPr lang="en-US" sz="1500" b="1" dirty="0">
                <a:latin typeface="Arial"/>
                <a:cs typeface="Arial"/>
              </a:rPr>
              <a:t>American Samoa (April 2</a:t>
            </a:r>
            <a:r>
              <a:rPr lang="en-US" sz="1500" b="1" baseline="30000" dirty="0">
                <a:latin typeface="Arial"/>
                <a:cs typeface="Arial"/>
              </a:rPr>
              <a:t>nd</a:t>
            </a:r>
            <a:r>
              <a:rPr lang="en-US" sz="1500" b="1" dirty="0">
                <a:latin typeface="Arial"/>
                <a:cs typeface="Arial"/>
              </a:rPr>
              <a:t>, 2024)</a:t>
            </a:r>
          </a:p>
          <a:p>
            <a:pPr marL="1028700" lvl="1">
              <a:buFont typeface="Arial"/>
              <a:buChar char="•"/>
            </a:pPr>
            <a:r>
              <a:rPr lang="en-US" sz="1500" b="1" dirty="0">
                <a:latin typeface="Arial"/>
                <a:cs typeface="Arial"/>
              </a:rPr>
              <a:t>Cost Principles:</a:t>
            </a:r>
          </a:p>
          <a:p>
            <a:pPr marL="1428750" lvl="2" indent="-285750">
              <a:buFont typeface="Arial"/>
              <a:buChar char="•"/>
            </a:pPr>
            <a:r>
              <a:rPr lang="en-US" sz="1400" dirty="0">
                <a:latin typeface="Arial"/>
                <a:cs typeface="Arial"/>
              </a:rPr>
              <a:t>ASG provided only general information (budgets and assurances) on program requirements, it does not provide sufficient operational detail for finance staff/ASG offices for implementation.</a:t>
            </a:r>
            <a:endParaRPr lang="en-US" sz="1400" dirty="0">
              <a:solidFill>
                <a:srgbClr val="FF0000"/>
              </a:solidFill>
              <a:latin typeface="Arial"/>
              <a:cs typeface="Arial"/>
            </a:endParaRPr>
          </a:p>
          <a:p>
            <a:pPr marL="1428750" lvl="2">
              <a:buFont typeface="Arial"/>
              <a:buChar char="•"/>
            </a:pPr>
            <a:r>
              <a:rPr lang="en-US" sz="1400" dirty="0">
                <a:latin typeface="Arial"/>
                <a:cs typeface="Arial"/>
              </a:rPr>
              <a:t>ASG do not have written procedures that are reasonably designed to determine the allowability of costs in accordance with Cost Principles.</a:t>
            </a:r>
          </a:p>
          <a:p>
            <a:pPr marL="1028700" lvl="1">
              <a:buFont typeface="Arial"/>
              <a:buChar char="•"/>
            </a:pPr>
            <a:r>
              <a:rPr lang="en-US" sz="1500" b="1" dirty="0">
                <a:latin typeface="Arial"/>
                <a:cs typeface="Arial"/>
              </a:rPr>
              <a:t>Internal Controls:</a:t>
            </a:r>
          </a:p>
          <a:p>
            <a:pPr marL="1428750" lvl="2" indent="-285750">
              <a:buFont typeface="Arial"/>
              <a:buChar char="•"/>
            </a:pPr>
            <a:r>
              <a:rPr lang="en-US" sz="1400" dirty="0">
                <a:latin typeface="Arial"/>
                <a:cs typeface="Arial"/>
              </a:rPr>
              <a:t>The practices in place did not ensure accountability, consistency or continuation of those practices in the event of staff turnover.</a:t>
            </a:r>
          </a:p>
          <a:p>
            <a:pPr marL="1028700" lvl="1">
              <a:buFont typeface="Arial"/>
              <a:buChar char="•"/>
            </a:pPr>
            <a:r>
              <a:rPr lang="en-US" sz="1500" b="1" dirty="0">
                <a:latin typeface="Arial"/>
                <a:cs typeface="Arial"/>
              </a:rPr>
              <a:t>What these findings mean in plain language:</a:t>
            </a:r>
          </a:p>
          <a:p>
            <a:pPr marL="1428750" lvl="2" indent="-285750">
              <a:buFont typeface="Arial"/>
              <a:buChar char="•"/>
            </a:pPr>
            <a:r>
              <a:rPr lang="en-US" sz="1400">
                <a:latin typeface="Arial"/>
                <a:cs typeface="Arial"/>
              </a:rPr>
              <a:t>ASG is cited for not having sufficient details for finance staff/offices to determine expenses are reasonable, necessary or allocable of specific expenditures.</a:t>
            </a:r>
          </a:p>
          <a:p>
            <a:pPr marL="1428750" lvl="2" indent="-285750">
              <a:buFont typeface="Arial"/>
              <a:buChar char="•"/>
            </a:pPr>
            <a:r>
              <a:rPr lang="en-US" sz="1400" dirty="0">
                <a:latin typeface="Arial"/>
                <a:cs typeface="Arial"/>
              </a:rPr>
              <a:t>ASG was cited on budget narratives for not providing information on specific expenditures are allowable/unallowable.</a:t>
            </a:r>
          </a:p>
          <a:p>
            <a:pPr marL="1428750" lvl="2" indent="-285750">
              <a:buFont typeface="Arial"/>
              <a:buChar char="•"/>
            </a:pPr>
            <a:r>
              <a:rPr lang="en-US" sz="1400" dirty="0">
                <a:latin typeface="Arial"/>
                <a:cs typeface="Arial"/>
              </a:rPr>
              <a:t>ASG does not have a system of internal controls that is reasonably designed to ensure the policies and procedures reflecting program practices related to contract oversight, record retention, procurement, and prior approval requirements. </a:t>
            </a:r>
          </a:p>
          <a:p>
            <a:pPr marL="1428750" lvl="2" indent="-285750">
              <a:buFont typeface="Arial"/>
              <a:buChar char="•"/>
            </a:pPr>
            <a:r>
              <a:rPr lang="en-US" sz="1400" dirty="0">
                <a:latin typeface="Arial"/>
                <a:cs typeface="Arial"/>
              </a:rPr>
              <a:t>ASG was given 90 days to correct these errors and revise policies and procedures.</a:t>
            </a:r>
          </a:p>
          <a:p>
            <a:pPr marL="1028700" lvl="1">
              <a:buFont typeface="Arial"/>
              <a:buChar char="•"/>
            </a:pPr>
            <a:r>
              <a:rPr lang="en-US" sz="1500" b="1" dirty="0">
                <a:latin typeface="Arial"/>
                <a:cs typeface="Arial"/>
              </a:rPr>
              <a:t>What MA-C can learn from ASG:</a:t>
            </a:r>
          </a:p>
          <a:p>
            <a:pPr marL="1428750" lvl="2" indent="-285750">
              <a:buFont typeface="Arial"/>
              <a:buChar char="•"/>
            </a:pPr>
            <a:r>
              <a:rPr lang="en-US" sz="1400" dirty="0">
                <a:latin typeface="Arial"/>
                <a:cs typeface="Arial"/>
              </a:rPr>
              <a:t>We need to develop checklists and train EI Division staff responsible for reviewing and approving expenses to ensure only allowable expenses are approved.</a:t>
            </a:r>
          </a:p>
          <a:p>
            <a:pPr marL="1428750" lvl="2" indent="-285750">
              <a:buFont typeface="Arial"/>
              <a:buChar char="•"/>
            </a:pPr>
            <a:r>
              <a:rPr lang="en-US" sz="1400" dirty="0">
                <a:latin typeface="Arial"/>
                <a:cs typeface="Arial"/>
              </a:rPr>
              <a:t>We need to have written procedures that include practices for ensuring service providers are performing in accordance with contract terms and conditions.</a:t>
            </a:r>
          </a:p>
          <a:p>
            <a:pPr marL="1428750" lvl="2" indent="-285750">
              <a:buFont typeface="Arial"/>
              <a:buChar char="•"/>
            </a:pPr>
            <a:r>
              <a:rPr lang="en-US" sz="1400" dirty="0">
                <a:latin typeface="Arial"/>
                <a:cs typeface="Arial"/>
              </a:rPr>
              <a:t>We need to describe how the ongoing communication with contractors, make change orders to contracts as needed, and review reports from contractors prior to making payments for services.</a:t>
            </a:r>
          </a:p>
          <a:p>
            <a:pPr marL="1428750" lvl="2" indent="-285750">
              <a:buFont typeface="Arial"/>
              <a:buChar char="•"/>
            </a:pPr>
            <a:r>
              <a:rPr lang="en-US" sz="1400" dirty="0">
                <a:latin typeface="Arial"/>
                <a:cs typeface="Arial"/>
              </a:rPr>
              <a:t>We need to have formalized written operational procedures on record retention practices including details on what will be retained, in what manner, by whom and for how long.</a:t>
            </a:r>
          </a:p>
        </p:txBody>
      </p:sp>
    </p:spTree>
    <p:extLst>
      <p:ext uri="{BB962C8B-B14F-4D97-AF65-F5344CB8AC3E}">
        <p14:creationId xmlns:p14="http://schemas.microsoft.com/office/powerpoint/2010/main" val="3050754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4B5246-0D43-D775-A337-CAA8269EB095}"/>
              </a:ext>
            </a:extLst>
          </p:cNvPr>
          <p:cNvSpPr>
            <a:spLocks noGrp="1"/>
          </p:cNvSpPr>
          <p:nvPr>
            <p:ph type="sldNum" sz="quarter" idx="4"/>
          </p:nvPr>
        </p:nvSpPr>
        <p:spPr/>
        <p:txBody>
          <a:bodyPr/>
          <a:lstStyle/>
          <a:p>
            <a:fld id="{CA49D0EE-DE7F-324B-A84C-F36708423CDB}" type="slidenum">
              <a:rPr lang="en-US" smtClean="0"/>
              <a:pPr/>
              <a:t>6</a:t>
            </a:fld>
            <a:endParaRPr lang="en-US"/>
          </a:p>
        </p:txBody>
      </p:sp>
      <p:sp>
        <p:nvSpPr>
          <p:cNvPr id="3" name="Title 2">
            <a:extLst>
              <a:ext uri="{FF2B5EF4-FFF2-40B4-BE49-F238E27FC236}">
                <a16:creationId xmlns:a16="http://schemas.microsoft.com/office/drawing/2014/main" id="{E2AC991C-D4E5-47BB-18FA-CF706805EF51}"/>
              </a:ext>
            </a:extLst>
          </p:cNvPr>
          <p:cNvSpPr>
            <a:spLocks noGrp="1"/>
          </p:cNvSpPr>
          <p:nvPr>
            <p:ph type="title"/>
          </p:nvPr>
        </p:nvSpPr>
        <p:spPr/>
        <p:txBody>
          <a:bodyPr/>
          <a:lstStyle/>
          <a:p>
            <a:r>
              <a:rPr lang="en-US" dirty="0">
                <a:latin typeface="Arial"/>
                <a:cs typeface="Arial"/>
              </a:rPr>
              <a:t>States Findings (continued)</a:t>
            </a:r>
          </a:p>
        </p:txBody>
      </p:sp>
      <p:sp>
        <p:nvSpPr>
          <p:cNvPr id="4" name="Content Placeholder 3">
            <a:extLst>
              <a:ext uri="{FF2B5EF4-FFF2-40B4-BE49-F238E27FC236}">
                <a16:creationId xmlns:a16="http://schemas.microsoft.com/office/drawing/2014/main" id="{768360BC-6A3E-3A98-CCC4-D56181D885B3}"/>
              </a:ext>
            </a:extLst>
          </p:cNvPr>
          <p:cNvSpPr>
            <a:spLocks noGrp="1"/>
          </p:cNvSpPr>
          <p:nvPr>
            <p:ph idx="1"/>
          </p:nvPr>
        </p:nvSpPr>
        <p:spPr>
          <a:xfrm>
            <a:off x="210015" y="1073502"/>
            <a:ext cx="11583877" cy="5441682"/>
          </a:xfrm>
        </p:spPr>
        <p:txBody>
          <a:bodyPr vert="horz" lIns="91440" tIns="45720" rIns="91440" bIns="45720" rtlCol="0" anchor="t">
            <a:normAutofit/>
          </a:bodyPr>
          <a:lstStyle/>
          <a:p>
            <a:pPr marL="285750" indent="-285750">
              <a:lnSpc>
                <a:spcPct val="100000"/>
              </a:lnSpc>
              <a:spcBef>
                <a:spcPts val="0"/>
              </a:spcBef>
              <a:buFont typeface="Arial"/>
              <a:buChar char="•"/>
            </a:pPr>
            <a:r>
              <a:rPr lang="en-US" sz="1600" b="1" dirty="0">
                <a:latin typeface="Arial"/>
                <a:cs typeface="Times New Roman"/>
              </a:rPr>
              <a:t>Colorado (April 29th, 2024)</a:t>
            </a:r>
            <a:endParaRPr lang="en-US" b="1" dirty="0"/>
          </a:p>
          <a:p>
            <a:pPr marL="685800" lvl="2">
              <a:lnSpc>
                <a:spcPct val="100000"/>
              </a:lnSpc>
              <a:spcBef>
                <a:spcPts val="0"/>
              </a:spcBef>
              <a:buFont typeface="Arial"/>
              <a:buChar char="•"/>
            </a:pPr>
            <a:r>
              <a:rPr lang="en-US" sz="1600" b="1" dirty="0">
                <a:latin typeface="Arial"/>
                <a:cs typeface="Times New Roman"/>
              </a:rPr>
              <a:t>Fiscal Management: Single Line of Responsibility</a:t>
            </a:r>
          </a:p>
          <a:p>
            <a:pPr marL="1428750" lvl="2" indent="-285750">
              <a:buFont typeface="Arial"/>
              <a:buChar char="•"/>
            </a:pPr>
            <a:r>
              <a:rPr lang="en-US" sz="1500" dirty="0">
                <a:latin typeface="Arial"/>
                <a:cs typeface="Arial"/>
              </a:rPr>
              <a:t>CDEC was cited for not having a general supervision system that includes policies/procedures reasonably designed to monitor its EIS providers to ensure compliance with IDEA Part C fiscal requirements (such as coordination of all available funding sources and payor of last resort).</a:t>
            </a:r>
            <a:endParaRPr lang="en-US" dirty="0"/>
          </a:p>
          <a:p>
            <a:pPr marL="1428750" lvl="2">
              <a:buFont typeface="Arial"/>
              <a:buChar char="•"/>
            </a:pPr>
            <a:endParaRPr lang="en-US" sz="1500" dirty="0">
              <a:latin typeface="Arial"/>
              <a:cs typeface="Arial"/>
            </a:endParaRPr>
          </a:p>
          <a:p>
            <a:pPr marL="1028700" lvl="1">
              <a:buFont typeface="Arial"/>
              <a:buChar char="•"/>
            </a:pPr>
            <a:r>
              <a:rPr lang="en-US" sz="1600" b="1" dirty="0">
                <a:latin typeface="Arial"/>
                <a:cs typeface="Times New Roman"/>
              </a:rPr>
              <a:t>What these findings mean in plain language:</a:t>
            </a:r>
            <a:endParaRPr lang="en-US" sz="1600" b="1" dirty="0">
              <a:latin typeface="Arial"/>
              <a:cs typeface="Arial"/>
            </a:endParaRPr>
          </a:p>
          <a:p>
            <a:pPr marL="1428750" lvl="2" indent="-285750">
              <a:buFont typeface="Arial"/>
              <a:buChar char="•"/>
            </a:pPr>
            <a:r>
              <a:rPr lang="en-US" sz="1500" dirty="0">
                <a:latin typeface="Arial"/>
                <a:cs typeface="Arial"/>
              </a:rPr>
              <a:t>CDEC was cited for unable to demonstrate that they monitor local programs to ensure compliance with IDEA Part C fiscal requirements. </a:t>
            </a:r>
          </a:p>
          <a:p>
            <a:pPr marL="1428750" lvl="2" indent="-285750">
              <a:buFont typeface="Arial"/>
              <a:buChar char="•"/>
            </a:pPr>
            <a:r>
              <a:rPr lang="en-US" sz="1500" dirty="0">
                <a:latin typeface="Arial"/>
                <a:cs typeface="Arial"/>
              </a:rPr>
              <a:t>CDEC was cited for not having a system in place to identify and verify correction of noncompliance with IDEA Part C fiscal requirements. </a:t>
            </a:r>
          </a:p>
          <a:p>
            <a:pPr marL="1428750" lvl="2" indent="-285750">
              <a:buFont typeface="Arial"/>
              <a:buChar char="•"/>
            </a:pPr>
            <a:r>
              <a:rPr lang="en-US" sz="1500" dirty="0">
                <a:latin typeface="Arial"/>
                <a:cs typeface="Arial"/>
              </a:rPr>
              <a:t>CDEC was cited for monitoring manuals with no mention of IDEA Part C fiscal requirements in 34 CFR 303.500 through 303.510 and 303.520 through 303.521 and also referenced former lead agency in monitoring manuals. </a:t>
            </a:r>
          </a:p>
          <a:p>
            <a:pPr marL="1428750" lvl="2" indent="-285750">
              <a:buFont typeface="Arial"/>
              <a:buChar char="•"/>
            </a:pPr>
            <a:r>
              <a:rPr lang="en-US" sz="1500" dirty="0">
                <a:latin typeface="Arial"/>
                <a:cs typeface="Arial"/>
              </a:rPr>
              <a:t>CDEC was given 90 days to correct these errors and revise policies and procedures. </a:t>
            </a:r>
          </a:p>
          <a:p>
            <a:pPr marL="1428750" lvl="2">
              <a:buFont typeface="Arial"/>
              <a:buChar char="•"/>
            </a:pPr>
            <a:endParaRPr lang="en-US" sz="1500" dirty="0">
              <a:latin typeface="Arial"/>
              <a:cs typeface="Arial"/>
            </a:endParaRPr>
          </a:p>
          <a:p>
            <a:pPr marL="1028700" lvl="1">
              <a:buFont typeface="Arial"/>
              <a:buChar char="•"/>
            </a:pPr>
            <a:r>
              <a:rPr lang="en-US" sz="1600" b="1" dirty="0">
                <a:latin typeface="Arial"/>
                <a:cs typeface="Times New Roman"/>
              </a:rPr>
              <a:t>What MA-C can learn from CDEC:   </a:t>
            </a:r>
          </a:p>
          <a:p>
            <a:pPr marL="1428750" lvl="2" indent="-285750">
              <a:buFont typeface="Arial"/>
              <a:buChar char="•"/>
            </a:pPr>
            <a:r>
              <a:rPr lang="en-US" sz="1500" dirty="0">
                <a:latin typeface="Arial"/>
                <a:cs typeface="Arial"/>
              </a:rPr>
              <a:t>We need to develop fiscal monitoring procedures and include them in our cyclical monitoring.</a:t>
            </a:r>
          </a:p>
          <a:p>
            <a:pPr marL="1428750" lvl="2" indent="-285750">
              <a:buFont typeface="Arial"/>
              <a:buChar char="•"/>
            </a:pPr>
            <a:r>
              <a:rPr lang="en-US" sz="1500" dirty="0">
                <a:latin typeface="Arial"/>
                <a:cs typeface="Arial"/>
              </a:rPr>
              <a:t>We need to have operating policies and procedures in place and correcting noncompliance.</a:t>
            </a:r>
          </a:p>
          <a:p>
            <a:pPr marL="1428750" lvl="2" indent="-285750">
              <a:buFont typeface="Arial"/>
              <a:buChar char="•"/>
            </a:pPr>
            <a:r>
              <a:rPr lang="en-US" sz="1500" dirty="0">
                <a:latin typeface="Arial"/>
                <a:cs typeface="Arial"/>
              </a:rPr>
              <a:t>We need to make sure monitoring manuals are updated and accurate.</a:t>
            </a:r>
          </a:p>
          <a:p>
            <a:endParaRPr lang="en-US" dirty="0">
              <a:highlight>
                <a:srgbClr val="FFFF00"/>
              </a:highlight>
            </a:endParaRPr>
          </a:p>
          <a:p>
            <a:endParaRPr lang="en-US" dirty="0">
              <a:latin typeface="Arial"/>
              <a:cs typeface="Arial"/>
            </a:endParaRPr>
          </a:p>
        </p:txBody>
      </p:sp>
    </p:spTree>
    <p:extLst>
      <p:ext uri="{BB962C8B-B14F-4D97-AF65-F5344CB8AC3E}">
        <p14:creationId xmlns:p14="http://schemas.microsoft.com/office/powerpoint/2010/main" val="3709417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4B5246-0D43-D775-A337-CAA8269EB095}"/>
              </a:ext>
            </a:extLst>
          </p:cNvPr>
          <p:cNvSpPr>
            <a:spLocks noGrp="1"/>
          </p:cNvSpPr>
          <p:nvPr>
            <p:ph type="sldNum" sz="quarter" idx="4"/>
          </p:nvPr>
        </p:nvSpPr>
        <p:spPr/>
        <p:txBody>
          <a:bodyPr/>
          <a:lstStyle/>
          <a:p>
            <a:fld id="{CA49D0EE-DE7F-324B-A84C-F36708423CDB}" type="slidenum">
              <a:rPr lang="en-US" smtClean="0"/>
              <a:pPr/>
              <a:t>7</a:t>
            </a:fld>
            <a:endParaRPr lang="en-US"/>
          </a:p>
        </p:txBody>
      </p:sp>
      <p:sp>
        <p:nvSpPr>
          <p:cNvPr id="3" name="Title 2">
            <a:extLst>
              <a:ext uri="{FF2B5EF4-FFF2-40B4-BE49-F238E27FC236}">
                <a16:creationId xmlns:a16="http://schemas.microsoft.com/office/drawing/2014/main" id="{E2AC991C-D4E5-47BB-18FA-CF706805EF51}"/>
              </a:ext>
            </a:extLst>
          </p:cNvPr>
          <p:cNvSpPr>
            <a:spLocks noGrp="1"/>
          </p:cNvSpPr>
          <p:nvPr>
            <p:ph type="title"/>
          </p:nvPr>
        </p:nvSpPr>
        <p:spPr/>
        <p:txBody>
          <a:bodyPr/>
          <a:lstStyle/>
          <a:p>
            <a:r>
              <a:rPr lang="en-US" dirty="0">
                <a:latin typeface="Arial"/>
                <a:cs typeface="Arial"/>
              </a:rPr>
              <a:t>States Findings Highlights</a:t>
            </a:r>
          </a:p>
        </p:txBody>
      </p:sp>
      <p:sp>
        <p:nvSpPr>
          <p:cNvPr id="4" name="Content Placeholder 3">
            <a:extLst>
              <a:ext uri="{FF2B5EF4-FFF2-40B4-BE49-F238E27FC236}">
                <a16:creationId xmlns:a16="http://schemas.microsoft.com/office/drawing/2014/main" id="{768360BC-6A3E-3A98-CCC4-D56181D885B3}"/>
              </a:ext>
            </a:extLst>
          </p:cNvPr>
          <p:cNvSpPr>
            <a:spLocks noGrp="1"/>
          </p:cNvSpPr>
          <p:nvPr>
            <p:ph idx="1"/>
          </p:nvPr>
        </p:nvSpPr>
        <p:spPr>
          <a:xfrm>
            <a:off x="210015" y="1332294"/>
            <a:ext cx="11583877" cy="4679683"/>
          </a:xfrm>
        </p:spPr>
        <p:txBody>
          <a:bodyPr vert="horz" lIns="91440" tIns="45720" rIns="91440" bIns="45720" rtlCol="0" anchor="t">
            <a:normAutofit/>
          </a:bodyPr>
          <a:lstStyle/>
          <a:p>
            <a:pPr marL="285750" indent="-285750">
              <a:buFont typeface="Arial"/>
              <a:buChar char="•"/>
            </a:pPr>
            <a:r>
              <a:rPr lang="en-US" sz="2800" b="1">
                <a:latin typeface="Arial"/>
                <a:cs typeface="Times New Roman"/>
              </a:rPr>
              <a:t>What can Massachusetts learn from Findings:</a:t>
            </a:r>
          </a:p>
          <a:p>
            <a:pPr marL="1028700" lvl="1">
              <a:buFont typeface="Arial"/>
              <a:buChar char="•"/>
            </a:pPr>
            <a:r>
              <a:rPr lang="en-US" sz="2400">
                <a:latin typeface="Arial"/>
                <a:cs typeface="Arial"/>
              </a:rPr>
              <a:t>Everybody who touches Part C has a role.</a:t>
            </a:r>
            <a:endParaRPr lang="en-US" sz="2400">
              <a:latin typeface="Arial"/>
              <a:cs typeface="Times New Roman"/>
            </a:endParaRPr>
          </a:p>
          <a:p>
            <a:pPr marL="1028700" lvl="1">
              <a:buFont typeface="Arial"/>
              <a:buChar char="•"/>
            </a:pPr>
            <a:r>
              <a:rPr lang="en-US" sz="2400">
                <a:latin typeface="Arial"/>
                <a:cs typeface="Times New Roman"/>
              </a:rPr>
              <a:t>We need to have written policy and procedures in place and correcting noncompliance for the state and providers.</a:t>
            </a:r>
            <a:endParaRPr lang="en-US" sz="2400"/>
          </a:p>
          <a:p>
            <a:pPr marL="1028700" lvl="1">
              <a:buFont typeface="Arial"/>
              <a:buChar char="•"/>
            </a:pPr>
            <a:r>
              <a:rPr lang="en-US" sz="2400">
                <a:latin typeface="Arial"/>
                <a:cs typeface="Times New Roman"/>
              </a:rPr>
              <a:t>We need to develop fiscal monitoring procedures and include them in our cyclical monitoring.</a:t>
            </a:r>
          </a:p>
          <a:p>
            <a:pPr marL="1028700" lvl="1">
              <a:buFont typeface="Arial"/>
              <a:buChar char="•"/>
            </a:pPr>
            <a:r>
              <a:rPr lang="en-US" sz="2400">
                <a:latin typeface="Arial"/>
                <a:cs typeface="Arial"/>
              </a:rPr>
              <a:t>We need to have formalized written operational procedures for: </a:t>
            </a:r>
            <a:endParaRPr lang="en-US" sz="2400">
              <a:latin typeface="Arial"/>
              <a:cs typeface="Times New Roman"/>
            </a:endParaRPr>
          </a:p>
          <a:p>
            <a:pPr marL="1428750" lvl="2">
              <a:buFont typeface="Arial"/>
              <a:buChar char="•"/>
            </a:pPr>
            <a:r>
              <a:rPr lang="en-US" sz="1800">
                <a:latin typeface="Arial"/>
                <a:cs typeface="Times New Roman"/>
              </a:rPr>
              <a:t>The ongoing communication with contractors, how to make change orders to contracts as needed, and how to review reports from contractors prior to making payments for services.</a:t>
            </a:r>
            <a:endParaRPr lang="en-US" sz="1800"/>
          </a:p>
          <a:p>
            <a:pPr marL="1428750" lvl="2">
              <a:buFont typeface="Arial"/>
              <a:buChar char="•"/>
            </a:pPr>
            <a:r>
              <a:rPr lang="en-US" sz="1800">
                <a:latin typeface="Arial"/>
                <a:cs typeface="Times New Roman"/>
              </a:rPr>
              <a:t>For record retention practices, including details on what will be retained, in what manner, by whom and for how long.</a:t>
            </a:r>
            <a:endParaRPr lang="en-US" sz="1800">
              <a:latin typeface="Franklin Gothic Book"/>
              <a:cs typeface="Times New Roman"/>
            </a:endParaRPr>
          </a:p>
          <a:p>
            <a:pPr marL="1428750" lvl="2">
              <a:buFont typeface="Arial"/>
              <a:buChar char="•"/>
            </a:pPr>
            <a:r>
              <a:rPr lang="en-US" sz="1800">
                <a:latin typeface="Arial"/>
                <a:cs typeface="Times New Roman"/>
              </a:rPr>
              <a:t>Ensuring that monitoring manuals are routinely updated and accurate.</a:t>
            </a:r>
            <a:endParaRPr lang="en-US" sz="1800">
              <a:latin typeface="Franklin Gothic Book"/>
              <a:cs typeface="Times New Roman"/>
            </a:endParaRPr>
          </a:p>
          <a:p>
            <a:pPr marL="1028700" lvl="1">
              <a:buFont typeface="Arial"/>
              <a:buChar char="•"/>
            </a:pPr>
            <a:endParaRPr lang="en-US" sz="1600">
              <a:latin typeface="Times New Roman"/>
              <a:cs typeface="Times New Roman"/>
            </a:endParaRPr>
          </a:p>
          <a:p>
            <a:endParaRPr lang="en-US"/>
          </a:p>
          <a:p>
            <a:endParaRPr lang="en-US">
              <a:latin typeface="Arial"/>
              <a:cs typeface="Arial"/>
            </a:endParaRPr>
          </a:p>
        </p:txBody>
      </p:sp>
    </p:spTree>
    <p:extLst>
      <p:ext uri="{BB962C8B-B14F-4D97-AF65-F5344CB8AC3E}">
        <p14:creationId xmlns:p14="http://schemas.microsoft.com/office/powerpoint/2010/main" val="2677645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6883D9E03D8447BF77B0CE7CCEBF50" ma:contentTypeVersion="6" ma:contentTypeDescription="Create a new document." ma:contentTypeScope="" ma:versionID="e9261d879be5eb3a3d3b1e8714955416">
  <xsd:schema xmlns:xsd="http://www.w3.org/2001/XMLSchema" xmlns:xs="http://www.w3.org/2001/XMLSchema" xmlns:p="http://schemas.microsoft.com/office/2006/metadata/properties" xmlns:ns2="b2794a14-d2f2-4a21-87a1-2bf307f5e2b1" xmlns:ns3="602e8ada-c94d-47de-92a8-eff9311cb231" targetNamespace="http://schemas.microsoft.com/office/2006/metadata/properties" ma:root="true" ma:fieldsID="447e552dd9d83ae86574431a7f4b4fb7" ns2:_="" ns3:_="">
    <xsd:import namespace="b2794a14-d2f2-4a21-87a1-2bf307f5e2b1"/>
    <xsd:import namespace="602e8ada-c94d-47de-92a8-eff9311cb2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94a14-d2f2-4a21-87a1-2bf307f5e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2e8ada-c94d-47de-92a8-eff9311cb23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8AD35F-6594-4B15-9277-8BFC9EFD0490}">
  <ds:schemaRefs>
    <ds:schemaRef ds:uri="http://purl.org/dc/elements/1.1/"/>
    <ds:schemaRef ds:uri="http://schemas.microsoft.com/office/2006/metadata/properties"/>
    <ds:schemaRef ds:uri="602e8ada-c94d-47de-92a8-eff9311cb231"/>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b2794a14-d2f2-4a21-87a1-2bf307f5e2b1"/>
    <ds:schemaRef ds:uri="http://www.w3.org/XML/1998/namespace"/>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FDE49BC6-8039-4984-B00B-5AA70410891D}">
  <ds:schemaRefs>
    <ds:schemaRef ds:uri="602e8ada-c94d-47de-92a8-eff9311cb231"/>
    <ds:schemaRef ds:uri="b2794a14-d2f2-4a21-87a1-2bf307f5e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100</TotalTime>
  <Words>2294</Words>
  <Application>Microsoft Macintosh PowerPoint</Application>
  <PresentationFormat>Widescreen</PresentationFormat>
  <Paragraphs>123</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Arial</vt:lpstr>
      <vt:lpstr>Calibri</vt:lpstr>
      <vt:lpstr>Franklin Gothic Book</vt:lpstr>
      <vt:lpstr>Symbol</vt:lpstr>
      <vt:lpstr>Times New Roman</vt:lpstr>
      <vt:lpstr>Office Theme</vt:lpstr>
      <vt:lpstr>DMS 2.0 &amp; Auditing</vt:lpstr>
      <vt:lpstr>Key Terms </vt:lpstr>
      <vt:lpstr>Differentiated Monitoring and Support (DMS) 2.0</vt:lpstr>
      <vt:lpstr>States Findings</vt:lpstr>
      <vt:lpstr>States Findings (continued) </vt:lpstr>
      <vt:lpstr>States Findings (continued)</vt:lpstr>
      <vt:lpstr>States Findings Highlights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Aynsley Chaneco</cp:lastModifiedBy>
  <cp:revision>3</cp:revision>
  <cp:lastPrinted>2021-01-21T15:13:04Z</cp:lastPrinted>
  <dcterms:created xsi:type="dcterms:W3CDTF">2022-07-05T15:37:33Z</dcterms:created>
  <dcterms:modified xsi:type="dcterms:W3CDTF">2024-11-27T14:56:43Z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0x0101005F6883D9E03D8447BF77B0CE7CCEBF50</vt:lpwstr>
  </property>
  <property fmtid="{D5CDD505-2E9C-101B-9397-08002B2CF9AE}" pid="3" name="MediaServiceImageTags">
    <vt:lpwstr/>
  </property>
</Properties>
</file>