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147470045" r:id="rId5"/>
    <p:sldId id="2147470057" r:id="rId6"/>
    <p:sldId id="2147470048" r:id="rId7"/>
    <p:sldId id="2147470056" r:id="rId8"/>
    <p:sldId id="2147470055" r:id="rId9"/>
    <p:sldId id="2147470051" r:id="rId10"/>
    <p:sldId id="2147470060" r:id="rId11"/>
    <p:sldId id="2147470062" r:id="rId12"/>
    <p:sldId id="2147470061" r:id="rId13"/>
    <p:sldId id="2147470058" r:id="rId14"/>
    <p:sldId id="2147470049" r:id="rId15"/>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6BB"/>
    <a:srgbClr val="032E53"/>
    <a:srgbClr val="055994"/>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67" autoAdjust="0"/>
  </p:normalViewPr>
  <p:slideViewPr>
    <p:cSldViewPr snapToGrid="0">
      <p:cViewPr varScale="1">
        <p:scale>
          <a:sx n="90" d="100"/>
          <a:sy n="90" d="100"/>
        </p:scale>
        <p:origin x="1356" y="66"/>
      </p:cViewPr>
      <p:guideLst>
        <p:guide orient="horz" pos="4104"/>
        <p:guide pos="7080"/>
      </p:guideLst>
    </p:cSldViewPr>
  </p:slideViewPr>
  <p:notesTextViewPr>
    <p:cViewPr>
      <p:scale>
        <a:sx n="1" d="1"/>
        <a:sy n="1" d="1"/>
      </p:scale>
      <p:origin x="0" y="0"/>
    </p:cViewPr>
  </p:notesTextViewPr>
  <p:notesViewPr>
    <p:cSldViewPr snapToGrid="0">
      <p:cViewPr>
        <p:scale>
          <a:sx n="1" d="2"/>
          <a:sy n="1" d="2"/>
        </p:scale>
        <p:origin x="0" y="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10/4/2024</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10/4/2024</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As the Lead Agency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for the Part C program (Early Intervention) for the Commonwealth, we are the "single line of responsibility" and among other things, we are required to:</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Provide general administration and supervision;</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oversee the Identification and coordination of all available resources.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It is ALL our responsibility to ensure that Part C dollars are used only as the "Payor of Last Resort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As you all may know MA is a Fee Free state – which means families never pay for EI or EIBI services.</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Order of reimbursement must be: Private/Public source (i.e. Third-Party Insurance or Public Health Insurances), State Funding set aside for EI and Federal services when all other options have been exhausted.</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kern="100" dirty="0">
                <a:effectLst/>
                <a:latin typeface="Arial" panose="020B0604020202020204" pitchFamily="34" charset="0"/>
                <a:ea typeface="Aptos" panose="020B0004020202020204" pitchFamily="34" charset="0"/>
                <a:cs typeface="Times New Roman" panose="02020603050405020304" pitchFamily="18" charset="0"/>
              </a:rPr>
              <a:t>We’re also responsible for audit requirements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For Federal: The State must provide the annual grant application that it has a statewide system that meets the single line of responsibility for the program.</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For the State: it’s a Quarterly reports that are submitted to the house and senate committees on ways and means on the total number of units of service purchased and the total expenditures for the units of service paid by the department</a:t>
            </a:r>
            <a:r>
              <a:rPr lang="en-US" sz="1200" kern="100" dirty="0">
                <a:effectLst/>
                <a:latin typeface="Arial" panose="020B0604020202020204" pitchFamily="34" charset="0"/>
                <a:ea typeface="Aptos" panose="020B0004020202020204" pitchFamily="34" charset="0"/>
                <a:cs typeface="Times New Roman" panose="02020603050405020304" pitchFamily="18" charset="0"/>
              </a:rPr>
              <a: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dirty="0">
                <a:effectLst/>
                <a:latin typeface="Aptos" panose="020B0004020202020204" pitchFamily="34" charset="0"/>
                <a:ea typeface="Aptos" panose="020B0004020202020204" pitchFamily="34" charset="0"/>
                <a:cs typeface="Times New Roman" panose="02020603050405020304" pitchFamily="18" charset="0"/>
              </a:rPr>
              <a:t>In order to ensure our state remains financially viable and is in accordance with both state and federal regulations and requirements we need the encounter and charge claims to be submitted accurately</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803260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Encounter and Charge claims must be submitted by the 10th of each month. If the 10th falls on a weekend or holiday then the deadline is extended through the first business day following the weekend or holiday.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97891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All service billing activity is to be reported to the Department of Public Health. </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billing activity is categorized into two different types of claims</a:t>
            </a:r>
          </a:p>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Encounter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Charge</a:t>
            </a:r>
          </a:p>
          <a:p>
            <a:pPr marL="0" marR="0">
              <a:lnSpc>
                <a:spcPct val="107000"/>
              </a:lnSpc>
              <a:spcBef>
                <a:spcPts val="0"/>
              </a:spcBef>
              <a:spcAft>
                <a:spcPts val="800"/>
              </a:spcAf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The Early Intervention Client System also known as the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r>
              <a:rPr lang="en-US" sz="1100" b="1" kern="100" dirty="0">
                <a:effectLst/>
                <a:latin typeface="Aptos" panose="020B0004020202020204" pitchFamily="34" charset="0"/>
                <a:ea typeface="Aptos" panose="020B0004020202020204" pitchFamily="34" charset="0"/>
                <a:cs typeface="Times New Roman" panose="02020603050405020304" pitchFamily="18" charset="0"/>
              </a:rPr>
              <a:t>EICS) categorizes these claims into the following categories: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Early Intervention Services (EI) and  Early Intensive Behavior Intervention (EIBI)   and then it’s split between the following </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General</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Supplemental</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Uninsured</a:t>
            </a:r>
          </a:p>
          <a:p>
            <a:pPr marL="137160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137160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General and Supplemental are paid from our State funds</a:t>
            </a:r>
          </a:p>
          <a:p>
            <a:pPr marL="1371600" marR="0">
              <a:lnSpc>
                <a:spcPct val="107000"/>
              </a:lnSpc>
              <a:spcBef>
                <a:spcPts val="0"/>
              </a:spcBef>
              <a:spcAft>
                <a:spcPts val="80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And the Uninsured claims are paid from our Federal funds.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111552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Claim details on Early Intervention Services paid in full by insurance is the definition for an encounter claim.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They are uploaded in our EICS PORTAL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Utilizing an 837 or XML File Layout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57984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difference of a Charge claim which is a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Claim submission requesting full or partial payment by DPH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It’s also uploaded in our EICS PORTAL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it only  Utilizes an 837 to be uploaded</a:t>
            </a:r>
          </a:p>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552539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EICS system validates both Encounter and Charge claims as follows: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Documented formatting requirements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Hours and Date of service is within the enrollment start and discharge data</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Enrollment number and information and insurance information on each claim must match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Service type and procedure code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Proper adherence to service level requirements (waivers taken into consideration) and rates (only applies to charge)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76354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I will show a few claim samples  but first I would like to show you what we see in the EICS system on our end and how is interpret</a:t>
            </a:r>
          </a:p>
          <a:p>
            <a:pPr marL="342900" marR="0" lvl="0" indent="-342900">
              <a:lnSpc>
                <a:spcPct val="107000"/>
              </a:lnSpc>
              <a:spcBef>
                <a:spcPts val="0"/>
              </a:spcBef>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Total Claim [ Transaction] Charge Amount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 Is the </a:t>
            </a:r>
            <a:r>
              <a:rPr lang="en-US" sz="1800" kern="100" dirty="0" err="1">
                <a:effectLst/>
                <a:latin typeface="Arial" panose="020B0604020202020204" pitchFamily="34" charset="0"/>
                <a:ea typeface="Aptos" panose="020B0004020202020204" pitchFamily="34" charset="0"/>
                <a:cs typeface="Times New Roman" panose="02020603050405020304" pitchFamily="18" charset="0"/>
              </a:rPr>
              <a:t>the</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total amount you are billing for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Submitted Monetary Amount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is the amount expected to be paid by DPH.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Paid By Insurers Monetary Amount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This is the amount that was paid by the insurance company.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Approved for Payment By DPH Monetary Amount</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This is the amount that DPH has approved to pay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Total Service Quantity Count Minutes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This is the # of minutes that the service was provided for.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Quantity of Service (Minutes) </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“Same”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Paid By Insurers Service Unit Count- This is the # of minutes that the insurance paid for. </a:t>
            </a:r>
          </a:p>
          <a:p>
            <a:pPr marL="0" marR="0" lvl="0" indent="0">
              <a:lnSpc>
                <a:spcPct val="107000"/>
              </a:lnSpc>
              <a:spcBef>
                <a:spcPts val="0"/>
              </a:spcBef>
              <a:spcAft>
                <a:spcPts val="800"/>
              </a:spcAft>
              <a:buFont typeface="+mj-l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t>This is a sample of a Encounter claim</a:t>
            </a:r>
          </a:p>
          <a:p>
            <a:r>
              <a:rPr lang="en-US" sz="1800" dirty="0"/>
              <a:t>The provider submitted the claim to the insurance company for payment and received the full payment. The provider is reporting the claim to DPH for data/reporting purposes. </a:t>
            </a:r>
          </a:p>
          <a:p>
            <a:endParaRPr lang="en-US" sz="1800" dirty="0"/>
          </a:p>
          <a:p>
            <a:r>
              <a:rPr lang="en-US" sz="1800" dirty="0"/>
              <a:t>1. The total claim charge amount was $126.40</a:t>
            </a:r>
          </a:p>
          <a:p>
            <a:r>
              <a:rPr lang="en-US" sz="1800" dirty="0"/>
              <a:t>2. Claim being submitted to </a:t>
            </a:r>
            <a:r>
              <a:rPr lang="en-US" sz="1800" dirty="0" err="1"/>
              <a:t>dph</a:t>
            </a:r>
            <a:r>
              <a:rPr lang="en-US" sz="1800" dirty="0"/>
              <a:t> for $0</a:t>
            </a:r>
          </a:p>
          <a:p>
            <a:r>
              <a:rPr lang="en-US" sz="1800" dirty="0"/>
              <a:t>3. The insurance paid $126.40</a:t>
            </a:r>
          </a:p>
          <a:p>
            <a:r>
              <a:rPr lang="en-US" sz="1800" dirty="0"/>
              <a:t>4. DPH Paid $0</a:t>
            </a:r>
          </a:p>
          <a:p>
            <a:r>
              <a:rPr lang="en-US" sz="1800" dirty="0"/>
              <a:t>5. This was a claim for 75minutes </a:t>
            </a:r>
          </a:p>
          <a:p>
            <a:pPr marL="0" marR="0" lvl="0" indent="0">
              <a:lnSpc>
                <a:spcPct val="107000"/>
              </a:lnSpc>
              <a:spcBef>
                <a:spcPts val="0"/>
              </a:spcBef>
              <a:spcAft>
                <a:spcPts val="800"/>
              </a:spcAft>
              <a:buFont typeface="+mj-lt"/>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112127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a charge claim,</a:t>
            </a:r>
          </a:p>
          <a:p>
            <a:r>
              <a:rPr lang="en-US" dirty="0"/>
              <a:t>The provider submitted the claim to the insurance company for payment, and the remaining balance was submitted to DPH for payment. </a:t>
            </a:r>
          </a:p>
          <a:p>
            <a:endParaRPr lang="en-US" dirty="0"/>
          </a:p>
          <a:p>
            <a:r>
              <a:rPr lang="en-US" dirty="0"/>
              <a:t>1. The total claim charge amount was $251.76</a:t>
            </a:r>
          </a:p>
          <a:p>
            <a:r>
              <a:rPr lang="en-US" dirty="0"/>
              <a:t>2. Claim being submitted to </a:t>
            </a:r>
            <a:r>
              <a:rPr lang="en-US" dirty="0" err="1"/>
              <a:t>dph</a:t>
            </a:r>
            <a:r>
              <a:rPr lang="en-US" dirty="0"/>
              <a:t> for $232.80</a:t>
            </a:r>
          </a:p>
          <a:p>
            <a:r>
              <a:rPr lang="en-US" dirty="0"/>
              <a:t>3. The insurance paid $18.96</a:t>
            </a:r>
          </a:p>
          <a:p>
            <a:r>
              <a:rPr lang="en-US" dirty="0"/>
              <a:t>4. DPH approved the remaining balance of $232.80</a:t>
            </a:r>
          </a:p>
          <a:p>
            <a:r>
              <a:rPr lang="en-US" dirty="0"/>
              <a:t>5. This was a claim for 120 minutes </a:t>
            </a:r>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3263536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sample of a charge claim,</a:t>
            </a:r>
          </a:p>
          <a:p>
            <a:r>
              <a:rPr lang="en-US" dirty="0"/>
              <a:t>The provider does not have insurance, the claim has been submitted to DPH for payment. </a:t>
            </a:r>
          </a:p>
          <a:p>
            <a:endParaRPr lang="en-US" dirty="0"/>
          </a:p>
          <a:p>
            <a:r>
              <a:rPr lang="en-US" dirty="0"/>
              <a:t>1. The total claim charge amount was $101.12</a:t>
            </a:r>
          </a:p>
          <a:p>
            <a:r>
              <a:rPr lang="en-US" dirty="0"/>
              <a:t>2. Claim being submitted to </a:t>
            </a:r>
            <a:r>
              <a:rPr lang="en-US" dirty="0" err="1"/>
              <a:t>dph</a:t>
            </a:r>
            <a:r>
              <a:rPr lang="en-US" dirty="0"/>
              <a:t> for $101.12</a:t>
            </a:r>
          </a:p>
          <a:p>
            <a:r>
              <a:rPr lang="en-US" dirty="0"/>
              <a:t>3. The insurance paid $0</a:t>
            </a:r>
          </a:p>
          <a:p>
            <a:r>
              <a:rPr lang="en-US" dirty="0"/>
              <a:t>4. DPH approved the remaining balance of $101.12</a:t>
            </a:r>
          </a:p>
          <a:p>
            <a:r>
              <a:rPr lang="en-US" dirty="0"/>
              <a:t>5. This was a claim for 60 minutes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303988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view of what the quarterly federal report looks like </a:t>
            </a:r>
          </a:p>
          <a:p>
            <a:r>
              <a:rPr lang="en-US" dirty="0">
                <a:cs typeface="Calibri"/>
              </a:rPr>
              <a:t>As you can see in the graph</a:t>
            </a:r>
          </a:p>
          <a:p>
            <a:r>
              <a:rPr lang="en-US" dirty="0">
                <a:cs typeface="Calibri"/>
              </a:rPr>
              <a:t>•The total number of units of service purchased is shown on the top</a:t>
            </a:r>
          </a:p>
          <a:p>
            <a:r>
              <a:rPr lang="en-US" dirty="0">
                <a:cs typeface="Calibri"/>
              </a:rPr>
              <a:t>•versus</a:t>
            </a:r>
          </a:p>
          <a:p>
            <a:r>
              <a:rPr lang="en-US" dirty="0">
                <a:cs typeface="Calibri"/>
              </a:rPr>
              <a:t>• the total expenditures for the units of service paid by the department</a:t>
            </a:r>
          </a:p>
          <a:p>
            <a:r>
              <a:rPr lang="en-US" dirty="0">
                <a:cs typeface="Calibri"/>
              </a:rPr>
              <a:t>This is what is reported. </a:t>
            </a:r>
          </a:p>
          <a:p>
            <a:endParaRPr lang="en-US" dirty="0">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15981462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7" y="2347919"/>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410847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E3ED58-8636-79EA-2CAB-0EE48C0B241D}"/>
              </a:ext>
            </a:extLst>
          </p:cNvPr>
          <p:cNvSpPr>
            <a:spLocks noGrp="1"/>
          </p:cNvSpPr>
          <p:nvPr>
            <p:ph type="body" sz="quarter" idx="10"/>
          </p:nvPr>
        </p:nvSpPr>
        <p:spPr/>
        <p:txBody>
          <a:bodyPr lIns="91440" tIns="45720" rIns="91440" bIns="45720" anchor="t"/>
          <a:lstStyle/>
          <a:p>
            <a:r>
              <a:rPr lang="en-US" dirty="0">
                <a:solidFill>
                  <a:srgbClr val="FFFFFF"/>
                </a:solidFill>
                <a:latin typeface="Arial"/>
                <a:cs typeface="Arial"/>
              </a:rPr>
              <a:t>Encounter and Charge </a:t>
            </a:r>
          </a:p>
          <a:p>
            <a:r>
              <a:rPr lang="en-US" dirty="0">
                <a:solidFill>
                  <a:srgbClr val="FFFFFF"/>
                </a:solidFill>
                <a:latin typeface="Arial"/>
                <a:cs typeface="Arial"/>
              </a:rPr>
              <a:t>Claims</a:t>
            </a:r>
            <a:endParaRPr lang="en-US" dirty="0">
              <a:solidFill>
                <a:srgbClr val="FFFFFF"/>
              </a:solidFill>
            </a:endParaRPr>
          </a:p>
        </p:txBody>
      </p:sp>
      <p:sp>
        <p:nvSpPr>
          <p:cNvPr id="5" name="Text Placeholder 4">
            <a:extLst>
              <a:ext uri="{FF2B5EF4-FFF2-40B4-BE49-F238E27FC236}">
                <a16:creationId xmlns:a16="http://schemas.microsoft.com/office/drawing/2014/main" id="{FE00BC6B-6DD3-4E8E-87B9-E2B52E56770E}"/>
              </a:ext>
            </a:extLst>
          </p:cNvPr>
          <p:cNvSpPr>
            <a:spLocks noGrp="1"/>
          </p:cNvSpPr>
          <p:nvPr>
            <p:ph type="body" sz="quarter" idx="11"/>
          </p:nvPr>
        </p:nvSpPr>
        <p:spPr/>
        <p:txBody>
          <a:bodyPr lIns="91440" tIns="45720" rIns="91440" bIns="45720" anchor="t"/>
          <a:lstStyle/>
          <a:p>
            <a:r>
              <a:rPr lang="en-US" dirty="0">
                <a:latin typeface="Arial"/>
                <a:cs typeface="Arial"/>
              </a:rPr>
              <a:t>August 15, 2024</a:t>
            </a:r>
            <a:endParaRPr lang="en-US" dirty="0"/>
          </a:p>
        </p:txBody>
      </p:sp>
      <p:sp>
        <p:nvSpPr>
          <p:cNvPr id="2" name="Slide Number Placeholder 1">
            <a:extLst>
              <a:ext uri="{FF2B5EF4-FFF2-40B4-BE49-F238E27FC236}">
                <a16:creationId xmlns:a16="http://schemas.microsoft.com/office/drawing/2014/main" id="{18ADEC86-AF9C-8AE9-5471-2CBE10667FAC}"/>
              </a:ext>
            </a:extLst>
          </p:cNvPr>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pPr/>
              <a:t>1</a:t>
            </a:fld>
            <a:endParaRPr lang="en-US"/>
          </a:p>
        </p:txBody>
      </p:sp>
    </p:spTree>
    <p:extLst>
      <p:ext uri="{BB962C8B-B14F-4D97-AF65-F5344CB8AC3E}">
        <p14:creationId xmlns:p14="http://schemas.microsoft.com/office/powerpoint/2010/main" val="387655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4B5246-0D43-D775-A337-CAA8269EB095}"/>
              </a:ext>
            </a:extLst>
          </p:cNvPr>
          <p:cNvSpPr>
            <a:spLocks noGrp="1"/>
          </p:cNvSpPr>
          <p:nvPr>
            <p:ph type="sldNum" sz="quarter" idx="4"/>
          </p:nvPr>
        </p:nvSpPr>
        <p:spPr/>
        <p:txBody>
          <a:bodyPr/>
          <a:lstStyle/>
          <a:p>
            <a:fld id="{CA49D0EE-DE7F-324B-A84C-F36708423CDB}" type="slidenum">
              <a:rPr lang="en-US" smtClean="0"/>
              <a:pPr/>
              <a:t>10</a:t>
            </a:fld>
            <a:endParaRPr lang="en-US"/>
          </a:p>
        </p:txBody>
      </p:sp>
      <p:sp>
        <p:nvSpPr>
          <p:cNvPr id="3" name="Title 2">
            <a:extLst>
              <a:ext uri="{FF2B5EF4-FFF2-40B4-BE49-F238E27FC236}">
                <a16:creationId xmlns:a16="http://schemas.microsoft.com/office/drawing/2014/main" id="{E2AC991C-D4E5-47BB-18FA-CF706805EF51}"/>
              </a:ext>
            </a:extLst>
          </p:cNvPr>
          <p:cNvSpPr>
            <a:spLocks noGrp="1"/>
          </p:cNvSpPr>
          <p:nvPr>
            <p:ph type="title"/>
          </p:nvPr>
        </p:nvSpPr>
        <p:spPr/>
        <p:txBody>
          <a:bodyPr/>
          <a:lstStyle/>
          <a:p>
            <a:r>
              <a:rPr lang="en-US" dirty="0">
                <a:latin typeface="Arial"/>
                <a:cs typeface="Arial"/>
              </a:rPr>
              <a:t>Why is this important 2 of 2</a:t>
            </a:r>
            <a:endParaRPr lang="en-US" dirty="0"/>
          </a:p>
        </p:txBody>
      </p:sp>
      <p:sp>
        <p:nvSpPr>
          <p:cNvPr id="4" name="Content Placeholder 3">
            <a:extLst>
              <a:ext uri="{FF2B5EF4-FFF2-40B4-BE49-F238E27FC236}">
                <a16:creationId xmlns:a16="http://schemas.microsoft.com/office/drawing/2014/main" id="{768360BC-6A3E-3A98-CCC4-D56181D885B3}"/>
              </a:ext>
            </a:extLst>
          </p:cNvPr>
          <p:cNvSpPr>
            <a:spLocks noGrp="1"/>
          </p:cNvSpPr>
          <p:nvPr>
            <p:ph idx="1"/>
          </p:nvPr>
        </p:nvSpPr>
        <p:spPr>
          <a:xfrm>
            <a:off x="210015" y="1332294"/>
            <a:ext cx="6451161" cy="4679683"/>
          </a:xfrm>
        </p:spPr>
        <p:txBody>
          <a:bodyPr vert="horz" lIns="91440" tIns="45720" rIns="91440" bIns="45720" rtlCol="0" anchor="t">
            <a:normAutofit/>
          </a:bodyPr>
          <a:lstStyle/>
          <a:p>
            <a:r>
              <a:rPr lang="en-US" dirty="0">
                <a:latin typeface="Arial"/>
                <a:cs typeface="Arial"/>
              </a:rPr>
              <a:t>Federal Reporting</a:t>
            </a:r>
            <a:endParaRPr lang="en-US" dirty="0"/>
          </a:p>
          <a:p>
            <a:pPr>
              <a:buChar char="•"/>
            </a:pPr>
            <a:r>
              <a:rPr lang="en-US" sz="1900" dirty="0">
                <a:latin typeface="Arial"/>
                <a:cs typeface="Arial"/>
              </a:rPr>
              <a:t> Fiscal Indicators</a:t>
            </a:r>
            <a:endParaRPr lang="en-US" sz="1900" dirty="0"/>
          </a:p>
          <a:p>
            <a:r>
              <a:rPr lang="en-US" dirty="0">
                <a:latin typeface="Arial"/>
                <a:cs typeface="Arial"/>
              </a:rPr>
              <a:t>Legislative reporting requirements</a:t>
            </a:r>
          </a:p>
          <a:p>
            <a:pPr marL="171450" indent="-171450">
              <a:buChar char="•"/>
            </a:pPr>
            <a:r>
              <a:rPr lang="en-US" sz="1900" dirty="0">
                <a:latin typeface="Arial"/>
                <a:cs typeface="Arial"/>
              </a:rPr>
              <a:t>Quarterly reports are submitted to the State house and senate committees on ways and means on the total number of units of service purchased and the total expenditures for the units of service paid by the department</a:t>
            </a:r>
            <a:endParaRPr lang="en-US" sz="1900" dirty="0"/>
          </a:p>
          <a:p>
            <a:r>
              <a:rPr lang="en-US" dirty="0">
                <a:latin typeface="Arial"/>
                <a:cs typeface="Arial"/>
              </a:rPr>
              <a:t>Forecasting budgets (MOE)</a:t>
            </a:r>
            <a:endParaRPr lang="en-US" dirty="0"/>
          </a:p>
          <a:p>
            <a:r>
              <a:rPr lang="en-US" sz="1900" dirty="0">
                <a:latin typeface="Arial"/>
                <a:cs typeface="Arial"/>
              </a:rPr>
              <a:t>• The term maintenance of effort (MOE) cannot be found as such in the Part C regulations, it is the common term used to refer to the "supplement not supplant" requirement for IDEA Part C Funds. (34 CFR §303.225) </a:t>
            </a:r>
            <a:endParaRPr lang="en-US" sz="1900" dirty="0"/>
          </a:p>
          <a:p>
            <a:endParaRPr lang="en-US" dirty="0">
              <a:latin typeface="Arial"/>
              <a:cs typeface="Arial"/>
            </a:endParaRPr>
          </a:p>
          <a:p>
            <a:endParaRPr lang="en-US" dirty="0">
              <a:latin typeface="Arial"/>
              <a:cs typeface="Arial"/>
            </a:endParaRPr>
          </a:p>
        </p:txBody>
      </p:sp>
      <p:pic>
        <p:nvPicPr>
          <p:cNvPr id="5" name="Picture 4">
            <a:extLst>
              <a:ext uri="{FF2B5EF4-FFF2-40B4-BE49-F238E27FC236}">
                <a16:creationId xmlns:a16="http://schemas.microsoft.com/office/drawing/2014/main" id="{F8E7AFD5-F454-9728-4805-17840F2C953E}"/>
              </a:ext>
            </a:extLst>
          </p:cNvPr>
          <p:cNvPicPr>
            <a:picLocks noChangeAspect="1"/>
          </p:cNvPicPr>
          <p:nvPr/>
        </p:nvPicPr>
        <p:blipFill>
          <a:blip r:embed="rId3"/>
          <a:stretch>
            <a:fillRect/>
          </a:stretch>
        </p:blipFill>
        <p:spPr>
          <a:xfrm>
            <a:off x="6790395" y="1334429"/>
            <a:ext cx="5329818" cy="4086922"/>
          </a:xfrm>
          <a:prstGeom prst="rect">
            <a:avLst/>
          </a:prstGeom>
        </p:spPr>
      </p:pic>
    </p:spTree>
    <p:extLst>
      <p:ext uri="{BB962C8B-B14F-4D97-AF65-F5344CB8AC3E}">
        <p14:creationId xmlns:p14="http://schemas.microsoft.com/office/powerpoint/2010/main" val="405732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46653-7DB3-39D0-971D-7A8DB7E27065}"/>
              </a:ext>
            </a:extLst>
          </p:cNvPr>
          <p:cNvSpPr>
            <a:spLocks noGrp="1"/>
          </p:cNvSpPr>
          <p:nvPr>
            <p:ph type="sldNum" sz="quarter" idx="4"/>
          </p:nvPr>
        </p:nvSpPr>
        <p:spPr/>
        <p:txBody>
          <a:bodyPr/>
          <a:lstStyle/>
          <a:p>
            <a:fld id="{CA49D0EE-DE7F-324B-A84C-F36708423CDB}" type="slidenum">
              <a:rPr lang="en-US" smtClean="0"/>
              <a:pPr/>
              <a:t>11</a:t>
            </a:fld>
            <a:endParaRPr lang="en-US"/>
          </a:p>
        </p:txBody>
      </p:sp>
      <p:sp>
        <p:nvSpPr>
          <p:cNvPr id="3" name="Title 2">
            <a:extLst>
              <a:ext uri="{FF2B5EF4-FFF2-40B4-BE49-F238E27FC236}">
                <a16:creationId xmlns:a16="http://schemas.microsoft.com/office/drawing/2014/main" id="{2166B9C3-9296-363D-2117-49C8BD991583}"/>
              </a:ext>
            </a:extLst>
          </p:cNvPr>
          <p:cNvSpPr>
            <a:spLocks noGrp="1"/>
          </p:cNvSpPr>
          <p:nvPr>
            <p:ph type="title"/>
          </p:nvPr>
        </p:nvSpPr>
        <p:spPr/>
        <p:txBody>
          <a:bodyPr/>
          <a:lstStyle/>
          <a:p>
            <a:r>
              <a:rPr lang="en-US" dirty="0"/>
              <a:t>Claim Submission Deadline</a:t>
            </a:r>
          </a:p>
        </p:txBody>
      </p:sp>
      <p:sp>
        <p:nvSpPr>
          <p:cNvPr id="4" name="Content Placeholder 3">
            <a:extLst>
              <a:ext uri="{FF2B5EF4-FFF2-40B4-BE49-F238E27FC236}">
                <a16:creationId xmlns:a16="http://schemas.microsoft.com/office/drawing/2014/main" id="{FDF90097-A9FC-1D1D-8597-B399CD62BCCF}"/>
              </a:ext>
            </a:extLst>
          </p:cNvPr>
          <p:cNvSpPr>
            <a:spLocks noGrp="1"/>
          </p:cNvSpPr>
          <p:nvPr>
            <p:ph idx="1"/>
          </p:nvPr>
        </p:nvSpPr>
        <p:spPr/>
        <p:txBody>
          <a:bodyPr/>
          <a:lstStyle/>
          <a:p>
            <a:pPr marL="457200" indent="-457200">
              <a:buFont typeface="Arial" panose="020B0604020202020204" pitchFamily="34" charset="0"/>
              <a:buChar char="•"/>
            </a:pPr>
            <a:r>
              <a:rPr lang="en-US" dirty="0"/>
              <a:t>Monthly PV Cycle10</a:t>
            </a:r>
            <a:r>
              <a:rPr lang="en-US" baseline="30000" dirty="0"/>
              <a:t>th</a:t>
            </a:r>
            <a:r>
              <a:rPr lang="en-US" dirty="0"/>
              <a:t> of the month if not the next business day. </a:t>
            </a:r>
          </a:p>
          <a:p>
            <a:pPr marL="457200" indent="-45720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290B4E04-E2EC-066C-55BE-C675B81893D2}"/>
              </a:ext>
            </a:extLst>
          </p:cNvPr>
          <p:cNvPicPr>
            <a:picLocks noChangeAspect="1"/>
          </p:cNvPicPr>
          <p:nvPr/>
        </p:nvPicPr>
        <p:blipFill>
          <a:blip r:embed="rId3"/>
          <a:stretch>
            <a:fillRect/>
          </a:stretch>
        </p:blipFill>
        <p:spPr>
          <a:xfrm>
            <a:off x="1643952" y="2497571"/>
            <a:ext cx="8870540" cy="3367520"/>
          </a:xfrm>
          <a:prstGeom prst="rect">
            <a:avLst/>
          </a:prstGeom>
        </p:spPr>
      </p:pic>
    </p:spTree>
    <p:extLst>
      <p:ext uri="{BB962C8B-B14F-4D97-AF65-F5344CB8AC3E}">
        <p14:creationId xmlns:p14="http://schemas.microsoft.com/office/powerpoint/2010/main" val="117271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4B5246-0D43-D775-A337-CAA8269EB095}"/>
              </a:ext>
            </a:extLst>
          </p:cNvPr>
          <p:cNvSpPr>
            <a:spLocks noGrp="1"/>
          </p:cNvSpPr>
          <p:nvPr>
            <p:ph type="sldNum" sz="quarter" idx="4"/>
          </p:nvPr>
        </p:nvSpPr>
        <p:spPr/>
        <p:txBody>
          <a:bodyPr/>
          <a:lstStyle/>
          <a:p>
            <a:fld id="{CA49D0EE-DE7F-324B-A84C-F36708423CDB}" type="slidenum">
              <a:rPr lang="en-US" smtClean="0"/>
              <a:pPr/>
              <a:t>2</a:t>
            </a:fld>
            <a:endParaRPr lang="en-US"/>
          </a:p>
        </p:txBody>
      </p:sp>
      <p:sp>
        <p:nvSpPr>
          <p:cNvPr id="3" name="Title 2">
            <a:extLst>
              <a:ext uri="{FF2B5EF4-FFF2-40B4-BE49-F238E27FC236}">
                <a16:creationId xmlns:a16="http://schemas.microsoft.com/office/drawing/2014/main" id="{E2AC991C-D4E5-47BB-18FA-CF706805EF51}"/>
              </a:ext>
            </a:extLst>
          </p:cNvPr>
          <p:cNvSpPr>
            <a:spLocks noGrp="1"/>
          </p:cNvSpPr>
          <p:nvPr>
            <p:ph type="title"/>
          </p:nvPr>
        </p:nvSpPr>
        <p:spPr/>
        <p:txBody>
          <a:bodyPr>
            <a:normAutofit/>
          </a:bodyPr>
          <a:lstStyle/>
          <a:p>
            <a:r>
              <a:rPr lang="en-US" dirty="0">
                <a:latin typeface="Arial"/>
                <a:cs typeface="Arial"/>
              </a:rPr>
              <a:t>Why is this important 1 of 2</a:t>
            </a:r>
            <a:endParaRPr lang="en-US" dirty="0" err="1"/>
          </a:p>
        </p:txBody>
      </p:sp>
      <p:sp>
        <p:nvSpPr>
          <p:cNvPr id="4" name="Content Placeholder 3">
            <a:extLst>
              <a:ext uri="{FF2B5EF4-FFF2-40B4-BE49-F238E27FC236}">
                <a16:creationId xmlns:a16="http://schemas.microsoft.com/office/drawing/2014/main" id="{768360BC-6A3E-3A98-CCC4-D56181D885B3}"/>
              </a:ext>
            </a:extLst>
          </p:cNvPr>
          <p:cNvSpPr>
            <a:spLocks noGrp="1"/>
          </p:cNvSpPr>
          <p:nvPr>
            <p:ph idx="1"/>
          </p:nvPr>
        </p:nvSpPr>
        <p:spPr>
          <a:xfrm>
            <a:off x="287350" y="1163117"/>
            <a:ext cx="11589332" cy="5060683"/>
          </a:xfrm>
        </p:spPr>
        <p:txBody>
          <a:bodyPr vert="horz" lIns="91440" tIns="45720" rIns="91440" bIns="45720" rtlCol="0" anchor="t">
            <a:noAutofit/>
          </a:bodyPr>
          <a:lstStyle/>
          <a:p>
            <a:pPr>
              <a:lnSpc>
                <a:spcPct val="120000"/>
              </a:lnSpc>
            </a:pPr>
            <a:r>
              <a:rPr lang="en-US" sz="1600" dirty="0">
                <a:latin typeface="Arial"/>
                <a:cs typeface="Arial"/>
              </a:rPr>
              <a:t>As the Lead Agency (LA) for the Part C program (Early Intervention) for the Commonwealth, we are the "single line of responsibility" and among other things, we are required to:</a:t>
            </a:r>
            <a:endParaRPr lang="en-US" sz="1600" dirty="0"/>
          </a:p>
          <a:p>
            <a:pPr marL="457200" lvl="1" indent="-114300">
              <a:lnSpc>
                <a:spcPct val="120000"/>
              </a:lnSpc>
            </a:pPr>
            <a:r>
              <a:rPr lang="en-US" sz="1600" dirty="0">
                <a:latin typeface="Arial"/>
                <a:cs typeface="Arial"/>
              </a:rPr>
              <a:t>Provide general administration and supervision;</a:t>
            </a:r>
          </a:p>
          <a:p>
            <a:pPr marL="457200" lvl="1" indent="-114300">
              <a:lnSpc>
                <a:spcPct val="120000"/>
              </a:lnSpc>
            </a:pPr>
            <a:r>
              <a:rPr lang="en-US" sz="1600" dirty="0">
                <a:latin typeface="Arial"/>
                <a:cs typeface="Arial"/>
              </a:rPr>
              <a:t> And oversee the Identification and coordination of all available resources (Money).</a:t>
            </a:r>
          </a:p>
          <a:p>
            <a:pPr>
              <a:lnSpc>
                <a:spcPct val="120000"/>
              </a:lnSpc>
            </a:pPr>
            <a:r>
              <a:rPr lang="en-US" sz="1600" dirty="0">
                <a:latin typeface="Arial"/>
                <a:cs typeface="Arial"/>
              </a:rPr>
              <a:t>It is ALL our responsibility to ensure that Part C dollars are used only as the "Payor of Last Resort (POLR):</a:t>
            </a:r>
            <a:endParaRPr lang="en-US" sz="1600" dirty="0"/>
          </a:p>
          <a:p>
            <a:pPr marL="342900">
              <a:lnSpc>
                <a:spcPct val="120000"/>
              </a:lnSpc>
              <a:buChar char="•"/>
            </a:pPr>
            <a:r>
              <a:rPr lang="en-US" sz="1600" dirty="0">
                <a:latin typeface="Arial"/>
                <a:cs typeface="Arial"/>
              </a:rPr>
              <a:t> MA is a Fee Free state – which means families never pay for EI or EIBI services.</a:t>
            </a:r>
            <a:endParaRPr lang="en-US" sz="1600" dirty="0"/>
          </a:p>
          <a:p>
            <a:pPr marL="342900">
              <a:lnSpc>
                <a:spcPct val="120000"/>
              </a:lnSpc>
              <a:buChar char="•"/>
            </a:pPr>
            <a:r>
              <a:rPr lang="en-US" sz="1600" dirty="0">
                <a:latin typeface="Arial"/>
                <a:cs typeface="Arial"/>
              </a:rPr>
              <a:t> Order of reimbursement must be: Private/Public source (i.e. Third-Party Insurance or Public Health Insurances), State Funding set aside for EI and finally Federal services when all other options have been exhausted.</a:t>
            </a:r>
            <a:endParaRPr lang="en-US" sz="1600" dirty="0"/>
          </a:p>
          <a:p>
            <a:pPr>
              <a:lnSpc>
                <a:spcPct val="120000"/>
              </a:lnSpc>
            </a:pPr>
            <a:r>
              <a:rPr lang="en-US" sz="1600" dirty="0">
                <a:latin typeface="Arial"/>
                <a:cs typeface="Arial"/>
              </a:rPr>
              <a:t>Audit requirements:</a:t>
            </a:r>
          </a:p>
          <a:p>
            <a:pPr marL="342900">
              <a:lnSpc>
                <a:spcPct val="120000"/>
              </a:lnSpc>
              <a:buChar char="•"/>
            </a:pPr>
            <a:r>
              <a:rPr lang="en-US" sz="1600" dirty="0">
                <a:latin typeface="Arial"/>
                <a:cs typeface="Arial"/>
              </a:rPr>
              <a:t> Federal: The State must provide the assurance in Section II.B.13 of the annual grant application that it has a statewide system that meets the single line of responsibility for the program.</a:t>
            </a:r>
            <a:endParaRPr lang="en-US" sz="1600" dirty="0"/>
          </a:p>
          <a:p>
            <a:pPr marL="342900">
              <a:lnSpc>
                <a:spcPct val="120000"/>
              </a:lnSpc>
              <a:buChar char="•"/>
            </a:pPr>
            <a:r>
              <a:rPr lang="en-US" sz="1600" dirty="0">
                <a:latin typeface="Arial"/>
                <a:cs typeface="Arial"/>
              </a:rPr>
              <a:t> State: The department is required to submit routine reports on expenditures. </a:t>
            </a:r>
          </a:p>
          <a:p>
            <a:pPr>
              <a:lnSpc>
                <a:spcPct val="120000"/>
              </a:lnSpc>
            </a:pPr>
            <a:r>
              <a:rPr lang="en-US" sz="1600" dirty="0">
                <a:latin typeface="Arial"/>
                <a:cs typeface="Arial"/>
              </a:rPr>
              <a:t>Creates a sustainable Early Intervention system:</a:t>
            </a:r>
            <a:endParaRPr lang="en-US" sz="1600" dirty="0"/>
          </a:p>
          <a:p>
            <a:pPr marL="342900">
              <a:lnSpc>
                <a:spcPct val="120000"/>
              </a:lnSpc>
              <a:buChar char="•"/>
            </a:pPr>
            <a:r>
              <a:rPr lang="en-US" sz="1600" dirty="0">
                <a:latin typeface="Arial"/>
                <a:cs typeface="Arial"/>
              </a:rPr>
              <a:t> Accurate Encounter and Charge Claims allows for us to ensure our State remains financially viable and is in accordance with both State and Federal regulations and requirements.</a:t>
            </a:r>
            <a:endParaRPr lang="en-US" sz="1600" dirty="0"/>
          </a:p>
        </p:txBody>
      </p:sp>
    </p:spTree>
    <p:extLst>
      <p:ext uri="{BB962C8B-B14F-4D97-AF65-F5344CB8AC3E}">
        <p14:creationId xmlns:p14="http://schemas.microsoft.com/office/powerpoint/2010/main" val="325651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9F8FB-FAA1-BDC6-629E-38C38177C15E}"/>
              </a:ext>
            </a:extLst>
          </p:cNvPr>
          <p:cNvSpPr>
            <a:spLocks noGrp="1"/>
          </p:cNvSpPr>
          <p:nvPr>
            <p:ph type="sldNum" sz="quarter" idx="4"/>
          </p:nvPr>
        </p:nvSpPr>
        <p:spPr/>
        <p:txBody>
          <a:bodyPr/>
          <a:lstStyle/>
          <a:p>
            <a:fld id="{CA49D0EE-DE7F-324B-A84C-F36708423CDB}" type="slidenum">
              <a:rPr lang="en-US" smtClean="0"/>
              <a:pPr/>
              <a:t>3</a:t>
            </a:fld>
            <a:endParaRPr lang="en-US"/>
          </a:p>
        </p:txBody>
      </p:sp>
      <p:sp>
        <p:nvSpPr>
          <p:cNvPr id="3" name="Title 2">
            <a:extLst>
              <a:ext uri="{FF2B5EF4-FFF2-40B4-BE49-F238E27FC236}">
                <a16:creationId xmlns:a16="http://schemas.microsoft.com/office/drawing/2014/main" id="{308AE9E0-94CA-CD32-9BFD-C58D0FB81011}"/>
              </a:ext>
            </a:extLst>
          </p:cNvPr>
          <p:cNvSpPr>
            <a:spLocks noGrp="1"/>
          </p:cNvSpPr>
          <p:nvPr>
            <p:ph type="title"/>
          </p:nvPr>
        </p:nvSpPr>
        <p:spPr/>
        <p:txBody>
          <a:bodyPr>
            <a:normAutofit/>
          </a:bodyPr>
          <a:lstStyle/>
          <a:p>
            <a:r>
              <a:rPr lang="en-US" dirty="0"/>
              <a:t>Claim Types</a:t>
            </a:r>
          </a:p>
        </p:txBody>
      </p:sp>
      <p:sp>
        <p:nvSpPr>
          <p:cNvPr id="4" name="Content Placeholder 3">
            <a:extLst>
              <a:ext uri="{FF2B5EF4-FFF2-40B4-BE49-F238E27FC236}">
                <a16:creationId xmlns:a16="http://schemas.microsoft.com/office/drawing/2014/main" id="{AC3D4CB1-DA4A-66BA-D37E-A8C3BDD53AF6}"/>
              </a:ext>
            </a:extLst>
          </p:cNvPr>
          <p:cNvSpPr>
            <a:spLocks noGrp="1"/>
          </p:cNvSpPr>
          <p:nvPr>
            <p:ph idx="1"/>
          </p:nvPr>
        </p:nvSpPr>
        <p:spPr/>
        <p:txBody>
          <a:bodyPr vert="horz" lIns="91440" tIns="45720" rIns="91440" bIns="45720" rtlCol="0" anchor="t">
            <a:normAutofit fontScale="47500" lnSpcReduction="20000"/>
          </a:bodyPr>
          <a:lstStyle/>
          <a:p>
            <a:pPr algn="ctr"/>
            <a:r>
              <a:rPr lang="en-US" sz="3600" dirty="0"/>
              <a:t>All service billing activity is to be reported to the Department of Public Health. </a:t>
            </a:r>
          </a:p>
          <a:p>
            <a:pPr algn="ctr"/>
            <a:r>
              <a:rPr lang="en-US" sz="3600" dirty="0"/>
              <a:t>This billing activity is categorized into two different types of claims</a:t>
            </a:r>
          </a:p>
          <a:p>
            <a:endParaRPr lang="en-US" sz="3600" dirty="0"/>
          </a:p>
          <a:p>
            <a:endParaRPr lang="en-US" sz="3600" dirty="0"/>
          </a:p>
          <a:p>
            <a:r>
              <a:rPr lang="en-US" sz="3600" dirty="0"/>
              <a:t>	</a:t>
            </a:r>
            <a:r>
              <a:rPr lang="en-US" sz="3600" b="1" dirty="0"/>
              <a:t>Encounter </a:t>
            </a:r>
            <a:r>
              <a:rPr lang="en-US" sz="3600" dirty="0"/>
              <a:t>							</a:t>
            </a:r>
            <a:r>
              <a:rPr lang="en-US" sz="3600" b="1" dirty="0"/>
              <a:t>Charge</a:t>
            </a:r>
          </a:p>
          <a:p>
            <a:endParaRPr lang="en-US" sz="3600" b="1" dirty="0"/>
          </a:p>
          <a:p>
            <a:pPr lvl="1" indent="0">
              <a:buNone/>
            </a:pPr>
            <a:endParaRPr lang="en-US" sz="3600" b="1" dirty="0">
              <a:latin typeface="Arial" panose="020B0604020202020204" pitchFamily="34" charset="0"/>
              <a:cs typeface="Arial" panose="020B0604020202020204" pitchFamily="34" charset="0"/>
            </a:endParaRPr>
          </a:p>
          <a:p>
            <a:pPr lvl="1" indent="0">
              <a:buNone/>
            </a:pPr>
            <a:endParaRPr lang="en-US" sz="3600" b="1" dirty="0">
              <a:latin typeface="Arial" panose="020B0604020202020204" pitchFamily="34" charset="0"/>
              <a:cs typeface="Arial" panose="020B0604020202020204" pitchFamily="34" charset="0"/>
            </a:endParaRPr>
          </a:p>
          <a:p>
            <a:pPr lvl="1" indent="0">
              <a:buNone/>
            </a:pPr>
            <a:r>
              <a:rPr lang="en-US" sz="3600" b="1" dirty="0">
                <a:latin typeface="Arial" panose="020B0604020202020204" pitchFamily="34" charset="0"/>
                <a:cs typeface="Arial" panose="020B0604020202020204" pitchFamily="34" charset="0"/>
              </a:rPr>
              <a:t>Early Intervention Client System </a:t>
            </a:r>
            <a:r>
              <a:rPr lang="en-US" sz="3600"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EICS) categorizes these claims into the following categories:</a:t>
            </a:r>
          </a:p>
          <a:p>
            <a:pPr lvl="1" indent="0">
              <a:buNone/>
            </a:pPr>
            <a:endParaRPr lang="en-US" sz="3600" b="1" dirty="0">
              <a:latin typeface="Arial" panose="020B0604020202020204" pitchFamily="34" charset="0"/>
              <a:cs typeface="Arial" panose="020B0604020202020204" pitchFamily="34" charset="0"/>
            </a:endParaRPr>
          </a:p>
          <a:p>
            <a:pPr marL="1200150" lvl="1" indent="-457200"/>
            <a:r>
              <a:rPr lang="en-US" sz="3600" dirty="0">
                <a:latin typeface="Arial" panose="020B0604020202020204" pitchFamily="34" charset="0"/>
                <a:cs typeface="Arial" panose="020B0604020202020204" pitchFamily="34" charset="0"/>
              </a:rPr>
              <a:t>Early Intervention Services</a:t>
            </a:r>
          </a:p>
          <a:p>
            <a:pPr marL="1600200" lvl="2" indent="-457200"/>
            <a:r>
              <a:rPr lang="en-US" sz="3600" dirty="0">
                <a:latin typeface="Arial" panose="020B0604020202020204" pitchFamily="34" charset="0"/>
                <a:cs typeface="Arial" panose="020B0604020202020204" pitchFamily="34" charset="0"/>
              </a:rPr>
              <a:t>General</a:t>
            </a:r>
          </a:p>
          <a:p>
            <a:pPr marL="1600200" lvl="2" indent="-457200"/>
            <a:r>
              <a:rPr lang="en-US" sz="3600" dirty="0">
                <a:latin typeface="Arial" panose="020B0604020202020204" pitchFamily="34" charset="0"/>
                <a:cs typeface="Arial" panose="020B0604020202020204" pitchFamily="34" charset="0"/>
              </a:rPr>
              <a:t>Supplemental</a:t>
            </a:r>
          </a:p>
          <a:p>
            <a:pPr marL="1600200" lvl="2" indent="-457200"/>
            <a:r>
              <a:rPr lang="en-US" sz="3600" dirty="0">
                <a:latin typeface="Arial" panose="020B0604020202020204" pitchFamily="34" charset="0"/>
                <a:cs typeface="Arial" panose="020B0604020202020204" pitchFamily="34" charset="0"/>
              </a:rPr>
              <a:t>Uninsured</a:t>
            </a:r>
          </a:p>
          <a:p>
            <a:pPr marL="1600200" lvl="2" indent="-457200"/>
            <a:endParaRPr lang="en-US" sz="3600" dirty="0">
              <a:latin typeface="Arial" panose="020B0604020202020204" pitchFamily="34" charset="0"/>
              <a:cs typeface="Arial" panose="020B0604020202020204" pitchFamily="34" charset="0"/>
            </a:endParaRPr>
          </a:p>
          <a:p>
            <a:pPr marL="1200150" lvl="1" indent="-457200"/>
            <a:r>
              <a:rPr lang="en-US" sz="3600" dirty="0">
                <a:latin typeface="Arial" panose="020B0604020202020204" pitchFamily="34" charset="0"/>
                <a:cs typeface="Arial" panose="020B0604020202020204" pitchFamily="34" charset="0"/>
              </a:rPr>
              <a:t>Early Intensive Behavior Intervention   </a:t>
            </a:r>
          </a:p>
          <a:p>
            <a:pPr marL="1600200" lvl="2" indent="-457200"/>
            <a:r>
              <a:rPr lang="en-US" sz="3600" dirty="0">
                <a:latin typeface="Arial" panose="020B0604020202020204" pitchFamily="34" charset="0"/>
                <a:cs typeface="Arial" panose="020B0604020202020204" pitchFamily="34" charset="0"/>
              </a:rPr>
              <a:t>General</a:t>
            </a:r>
          </a:p>
          <a:p>
            <a:pPr marL="1600200" lvl="2" indent="-457200"/>
            <a:r>
              <a:rPr lang="en-US" sz="3600" dirty="0">
                <a:latin typeface="Arial" panose="020B0604020202020204" pitchFamily="34" charset="0"/>
                <a:cs typeface="Arial" panose="020B0604020202020204" pitchFamily="34" charset="0"/>
              </a:rPr>
              <a:t>Supplemental</a:t>
            </a:r>
          </a:p>
          <a:p>
            <a:pPr marL="1600200" lvl="2" indent="-457200"/>
            <a:r>
              <a:rPr lang="en-US" sz="3600" dirty="0">
                <a:latin typeface="Arial" panose="020B0604020202020204" pitchFamily="34" charset="0"/>
                <a:cs typeface="Arial" panose="020B0604020202020204" pitchFamily="34" charset="0"/>
              </a:rPr>
              <a:t>Uninsured</a:t>
            </a:r>
          </a:p>
          <a:p>
            <a:endParaRPr lang="en-US" sz="3600" b="1" dirty="0"/>
          </a:p>
          <a:p>
            <a:endParaRPr lang="en-US" dirty="0"/>
          </a:p>
        </p:txBody>
      </p:sp>
    </p:spTree>
    <p:extLst>
      <p:ext uri="{BB962C8B-B14F-4D97-AF65-F5344CB8AC3E}">
        <p14:creationId xmlns:p14="http://schemas.microsoft.com/office/powerpoint/2010/main" val="74752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8B5BBF-A786-8258-D6F8-3BBBE3A91C73}"/>
              </a:ext>
            </a:extLst>
          </p:cNvPr>
          <p:cNvSpPr>
            <a:spLocks noGrp="1"/>
          </p:cNvSpPr>
          <p:nvPr>
            <p:ph type="sldNum" sz="quarter" idx="4"/>
          </p:nvPr>
        </p:nvSpPr>
        <p:spPr/>
        <p:txBody>
          <a:bodyPr/>
          <a:lstStyle/>
          <a:p>
            <a:fld id="{CA49D0EE-DE7F-324B-A84C-F36708423CDB}" type="slidenum">
              <a:rPr lang="en-US" smtClean="0"/>
              <a:pPr/>
              <a:t>4</a:t>
            </a:fld>
            <a:endParaRPr lang="en-US"/>
          </a:p>
        </p:txBody>
      </p:sp>
      <p:sp>
        <p:nvSpPr>
          <p:cNvPr id="3" name="Title 2">
            <a:extLst>
              <a:ext uri="{FF2B5EF4-FFF2-40B4-BE49-F238E27FC236}">
                <a16:creationId xmlns:a16="http://schemas.microsoft.com/office/drawing/2014/main" id="{2EBF9EFF-E52E-F488-106D-23DFBD07B95B}"/>
              </a:ext>
            </a:extLst>
          </p:cNvPr>
          <p:cNvSpPr>
            <a:spLocks noGrp="1"/>
          </p:cNvSpPr>
          <p:nvPr>
            <p:ph type="title"/>
          </p:nvPr>
        </p:nvSpPr>
        <p:spPr/>
        <p:txBody>
          <a:bodyPr/>
          <a:lstStyle/>
          <a:p>
            <a:r>
              <a:rPr lang="en-US" dirty="0"/>
              <a:t>Encounter Claim</a:t>
            </a:r>
          </a:p>
        </p:txBody>
      </p:sp>
      <p:sp>
        <p:nvSpPr>
          <p:cNvPr id="4" name="Content Placeholder 3">
            <a:extLst>
              <a:ext uri="{FF2B5EF4-FFF2-40B4-BE49-F238E27FC236}">
                <a16:creationId xmlns:a16="http://schemas.microsoft.com/office/drawing/2014/main" id="{0560AEA2-D05A-461D-A6EB-261ABFB9321D}"/>
              </a:ext>
            </a:extLst>
          </p:cNvPr>
          <p:cNvSpPr>
            <a:spLocks noGrp="1"/>
          </p:cNvSpPr>
          <p:nvPr>
            <p:ph idx="1"/>
          </p:nvPr>
        </p:nvSpPr>
        <p:spPr>
          <a:xfrm>
            <a:off x="284732" y="1336987"/>
            <a:ext cx="10972800" cy="4600619"/>
          </a:xfrm>
        </p:spPr>
        <p:txBody>
          <a:bodyPr vert="horz" lIns="91440" tIns="45720" rIns="91440" bIns="45720" rtlCol="0" anchor="t">
            <a:normAutofit/>
          </a:bodyPr>
          <a:lstStyle/>
          <a:p>
            <a:pPr marL="342900" indent="-342900">
              <a:buChar char="•"/>
            </a:pPr>
            <a:r>
              <a:rPr lang="en-US" sz="2400" dirty="0">
                <a:latin typeface="Arial"/>
                <a:cs typeface="Arial"/>
              </a:rPr>
              <a:t>Claim details on Early Intervention Services paid in full by insurance</a:t>
            </a:r>
            <a:endParaRPr lang="en-US" sz="2400" dirty="0"/>
          </a:p>
          <a:p>
            <a:pPr marL="342900" indent="-342900">
              <a:buChar char="•"/>
            </a:pPr>
            <a:endParaRPr lang="en-US" sz="2400" dirty="0"/>
          </a:p>
          <a:p>
            <a:pPr marL="457200" indent="-457200">
              <a:spcBef>
                <a:spcPts val="0"/>
              </a:spcBef>
              <a:buFont typeface="Arial"/>
              <a:buChar char="•"/>
            </a:pPr>
            <a:r>
              <a:rPr lang="en-US" sz="2400" dirty="0">
                <a:latin typeface="Arial"/>
                <a:cs typeface="Arial"/>
              </a:rPr>
              <a:t>EICS PORTAL</a:t>
            </a:r>
          </a:p>
          <a:p>
            <a:pPr marL="342900" indent="-342900">
              <a:spcBef>
                <a:spcPts val="0"/>
              </a:spcBef>
              <a:buChar char="•"/>
            </a:pPr>
            <a:endParaRPr lang="en-US" sz="2400" dirty="0"/>
          </a:p>
          <a:p>
            <a:pPr marL="457200" indent="-457200">
              <a:spcBef>
                <a:spcPts val="0"/>
              </a:spcBef>
              <a:buFont typeface="Arial"/>
              <a:buChar char="•"/>
            </a:pPr>
            <a:r>
              <a:rPr lang="en-US" sz="2400" dirty="0">
                <a:latin typeface="Arial"/>
                <a:cs typeface="Arial"/>
              </a:rPr>
              <a:t>Encounter Claim Submission: Utilizes 837 or XML File Layout </a:t>
            </a:r>
          </a:p>
          <a:p>
            <a:endParaRPr lang="en-US" dirty="0"/>
          </a:p>
          <a:p>
            <a:endParaRPr lang="en-US" dirty="0"/>
          </a:p>
          <a:p>
            <a:endParaRPr lang="en-US" dirty="0"/>
          </a:p>
        </p:txBody>
      </p:sp>
    </p:spTree>
    <p:extLst>
      <p:ext uri="{BB962C8B-B14F-4D97-AF65-F5344CB8AC3E}">
        <p14:creationId xmlns:p14="http://schemas.microsoft.com/office/powerpoint/2010/main" val="38179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7F080A-4CBE-4464-337F-AFB8C0B66EEA}"/>
              </a:ext>
            </a:extLst>
          </p:cNvPr>
          <p:cNvSpPr>
            <a:spLocks noGrp="1"/>
          </p:cNvSpPr>
          <p:nvPr>
            <p:ph type="sldNum" sz="quarter" idx="4"/>
          </p:nvPr>
        </p:nvSpPr>
        <p:spPr/>
        <p:txBody>
          <a:bodyPr/>
          <a:lstStyle/>
          <a:p>
            <a:fld id="{CA49D0EE-DE7F-324B-A84C-F36708423CDB}" type="slidenum">
              <a:rPr lang="en-US" smtClean="0"/>
              <a:pPr/>
              <a:t>5</a:t>
            </a:fld>
            <a:endParaRPr lang="en-US"/>
          </a:p>
        </p:txBody>
      </p:sp>
      <p:sp>
        <p:nvSpPr>
          <p:cNvPr id="3" name="Title 2">
            <a:extLst>
              <a:ext uri="{FF2B5EF4-FFF2-40B4-BE49-F238E27FC236}">
                <a16:creationId xmlns:a16="http://schemas.microsoft.com/office/drawing/2014/main" id="{5BF098B4-C499-99F8-01C3-863E7D095D30}"/>
              </a:ext>
            </a:extLst>
          </p:cNvPr>
          <p:cNvSpPr>
            <a:spLocks noGrp="1"/>
          </p:cNvSpPr>
          <p:nvPr>
            <p:ph type="title"/>
          </p:nvPr>
        </p:nvSpPr>
        <p:spPr/>
        <p:txBody>
          <a:bodyPr/>
          <a:lstStyle/>
          <a:p>
            <a:r>
              <a:rPr lang="en-US" dirty="0"/>
              <a:t>Charge  Claim</a:t>
            </a:r>
          </a:p>
        </p:txBody>
      </p:sp>
      <p:sp>
        <p:nvSpPr>
          <p:cNvPr id="4" name="Content Placeholder 3">
            <a:extLst>
              <a:ext uri="{FF2B5EF4-FFF2-40B4-BE49-F238E27FC236}">
                <a16:creationId xmlns:a16="http://schemas.microsoft.com/office/drawing/2014/main" id="{8C95FB16-28FE-F417-F9EA-A08F38BC18DD}"/>
              </a:ext>
            </a:extLst>
          </p:cNvPr>
          <p:cNvSpPr>
            <a:spLocks noGrp="1"/>
          </p:cNvSpPr>
          <p:nvPr>
            <p:ph idx="1"/>
          </p:nvPr>
        </p:nvSpPr>
        <p:spPr>
          <a:xfrm>
            <a:off x="438845" y="1312780"/>
            <a:ext cx="11126912" cy="4859963"/>
          </a:xfrm>
        </p:spPr>
        <p:txBody>
          <a:bodyPr vert="horz" lIns="91440" tIns="45720" rIns="91440" bIns="45720" rtlCol="0" anchor="t">
            <a:normAutofit/>
          </a:bodyPr>
          <a:lstStyle/>
          <a:p>
            <a:pPr marL="457200" indent="-457200">
              <a:buChar char="•"/>
            </a:pPr>
            <a:r>
              <a:rPr lang="en-US" sz="2400" dirty="0">
                <a:latin typeface="Arial"/>
                <a:cs typeface="Arial"/>
              </a:rPr>
              <a:t>Claim submission requesting full or partial payment by DPH</a:t>
            </a:r>
            <a:endParaRPr lang="en-US" sz="2400" dirty="0"/>
          </a:p>
          <a:p>
            <a:pPr marL="457200" indent="-457200">
              <a:buFont typeface="Arial" panose="020B0604020202020204" pitchFamily="34" charset="0"/>
              <a:buChar char="•"/>
            </a:pPr>
            <a:endParaRPr lang="en-US" sz="2400" dirty="0">
              <a:latin typeface="Arial"/>
              <a:cs typeface="Arial"/>
            </a:endParaRPr>
          </a:p>
          <a:p>
            <a:pPr marL="571500" indent="-571500">
              <a:spcBef>
                <a:spcPts val="0"/>
              </a:spcBef>
              <a:buFont typeface="Arial"/>
              <a:buChar char="•"/>
            </a:pPr>
            <a:r>
              <a:rPr lang="en-US" sz="2400" dirty="0">
                <a:latin typeface="Arial"/>
                <a:cs typeface="Arial"/>
              </a:rPr>
              <a:t>EICS PORTAL</a:t>
            </a:r>
            <a:endParaRPr lang="en-US" sz="2400" dirty="0"/>
          </a:p>
          <a:p>
            <a:pPr marL="571500" indent="-571500">
              <a:spcBef>
                <a:spcPts val="0"/>
              </a:spcBef>
              <a:buFont typeface="Arial"/>
              <a:buChar char="•"/>
            </a:pPr>
            <a:endParaRPr lang="en-US" sz="2400" dirty="0"/>
          </a:p>
          <a:p>
            <a:pPr marL="571500" indent="-571500">
              <a:spcBef>
                <a:spcPts val="0"/>
              </a:spcBef>
              <a:buFont typeface="Arial"/>
              <a:buChar char="•"/>
            </a:pPr>
            <a:r>
              <a:rPr lang="en-US" sz="2400" dirty="0">
                <a:latin typeface="Arial"/>
                <a:cs typeface="Arial"/>
              </a:rPr>
              <a:t>Charge Claim Submission: Utilizes 837</a:t>
            </a:r>
          </a:p>
        </p:txBody>
      </p:sp>
    </p:spTree>
    <p:extLst>
      <p:ext uri="{BB962C8B-B14F-4D97-AF65-F5344CB8AC3E}">
        <p14:creationId xmlns:p14="http://schemas.microsoft.com/office/powerpoint/2010/main" val="296436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DF0E3D-75FF-50C5-F8CB-1B97F9E73B0A}"/>
              </a:ext>
            </a:extLst>
          </p:cNvPr>
          <p:cNvSpPr>
            <a:spLocks noGrp="1"/>
          </p:cNvSpPr>
          <p:nvPr>
            <p:ph type="sldNum" sz="quarter" idx="4"/>
          </p:nvPr>
        </p:nvSpPr>
        <p:spPr/>
        <p:txBody>
          <a:bodyPr/>
          <a:lstStyle/>
          <a:p>
            <a:fld id="{CA49D0EE-DE7F-324B-A84C-F36708423CDB}" type="slidenum">
              <a:rPr lang="en-US" smtClean="0"/>
              <a:pPr/>
              <a:t>6</a:t>
            </a:fld>
            <a:endParaRPr lang="en-US"/>
          </a:p>
        </p:txBody>
      </p:sp>
      <p:sp>
        <p:nvSpPr>
          <p:cNvPr id="3" name="Title 2">
            <a:extLst>
              <a:ext uri="{FF2B5EF4-FFF2-40B4-BE49-F238E27FC236}">
                <a16:creationId xmlns:a16="http://schemas.microsoft.com/office/drawing/2014/main" id="{99A05AF3-856B-04A7-D177-4D5CC30B3F3F}"/>
              </a:ext>
            </a:extLst>
          </p:cNvPr>
          <p:cNvSpPr>
            <a:spLocks noGrp="1"/>
          </p:cNvSpPr>
          <p:nvPr>
            <p:ph type="title"/>
          </p:nvPr>
        </p:nvSpPr>
        <p:spPr/>
        <p:txBody>
          <a:bodyPr/>
          <a:lstStyle/>
          <a:p>
            <a:r>
              <a:rPr lang="en-US" dirty="0">
                <a:latin typeface="Arial"/>
                <a:cs typeface="Arial"/>
              </a:rPr>
              <a:t>Encounter &amp; Charge Validation</a:t>
            </a:r>
          </a:p>
        </p:txBody>
      </p:sp>
      <p:sp>
        <p:nvSpPr>
          <p:cNvPr id="4" name="Content Placeholder 3">
            <a:extLst>
              <a:ext uri="{FF2B5EF4-FFF2-40B4-BE49-F238E27FC236}">
                <a16:creationId xmlns:a16="http://schemas.microsoft.com/office/drawing/2014/main" id="{C5AF93B2-F78D-C61F-54FF-EFBC117DC88F}"/>
              </a:ext>
            </a:extLst>
          </p:cNvPr>
          <p:cNvSpPr>
            <a:spLocks noGrp="1"/>
          </p:cNvSpPr>
          <p:nvPr>
            <p:ph idx="1"/>
          </p:nvPr>
        </p:nvSpPr>
        <p:spPr/>
        <p:txBody>
          <a:bodyPr vert="horz" lIns="91440" tIns="45720" rIns="91440" bIns="45720" rtlCol="0" anchor="t">
            <a:normAutofit fontScale="92500"/>
          </a:bodyPr>
          <a:lstStyle/>
          <a:p>
            <a:pPr marL="457200" marR="0" lvl="0" indent="-457200">
              <a:lnSpc>
                <a:spcPct val="107000"/>
              </a:lnSpc>
              <a:spcBef>
                <a:spcPts val="0"/>
              </a:spcBef>
              <a:spcAft>
                <a:spcPts val="0"/>
              </a:spcAft>
              <a:buSzPct val="100000"/>
              <a:buFont typeface="Arial" panose="020B0604020202020204" pitchFamily="34" charset="0"/>
              <a:buChar char="•"/>
              <a:tabLst>
                <a:tab pos="457200" algn="l"/>
              </a:tabLst>
            </a:pPr>
            <a:r>
              <a:rPr lang="en-US" sz="2600" dirty="0"/>
              <a:t>Documented formatting requirements</a:t>
            </a:r>
          </a:p>
          <a:p>
            <a:pPr marL="457200" marR="0" lvl="0" indent="-457200">
              <a:lnSpc>
                <a:spcPct val="107000"/>
              </a:lnSpc>
              <a:spcBef>
                <a:spcPts val="0"/>
              </a:spcBef>
              <a:spcAft>
                <a:spcPts val="0"/>
              </a:spcAft>
              <a:buSzPct val="100000"/>
              <a:buFont typeface="Arial" panose="020B0604020202020204" pitchFamily="34" charset="0"/>
              <a:buChar char="•"/>
              <a:tabLst>
                <a:tab pos="457200" algn="l"/>
              </a:tabLst>
            </a:pPr>
            <a:endParaRPr lang="en-US" sz="2600" dirty="0"/>
          </a:p>
          <a:p>
            <a:pPr marL="457200" marR="0" lvl="0" indent="-457200">
              <a:lnSpc>
                <a:spcPct val="107000"/>
              </a:lnSpc>
              <a:spcBef>
                <a:spcPts val="0"/>
              </a:spcBef>
              <a:spcAft>
                <a:spcPts val="0"/>
              </a:spcAft>
              <a:buSzPct val="100000"/>
              <a:buFont typeface="Arial" panose="020B0604020202020204" pitchFamily="34" charset="0"/>
              <a:buChar char="•"/>
              <a:tabLst>
                <a:tab pos="457200" algn="l"/>
              </a:tabLst>
            </a:pPr>
            <a:r>
              <a:rPr lang="en-US" sz="2600" dirty="0"/>
              <a:t>Hours and Date of service is within the enrollment start and discharge data</a:t>
            </a:r>
          </a:p>
          <a:p>
            <a:pPr marL="457200" marR="0" lvl="0" indent="-457200">
              <a:lnSpc>
                <a:spcPct val="107000"/>
              </a:lnSpc>
              <a:spcBef>
                <a:spcPts val="0"/>
              </a:spcBef>
              <a:spcAft>
                <a:spcPts val="0"/>
              </a:spcAft>
              <a:buSzPct val="100000"/>
              <a:buFont typeface="Arial" panose="020B0604020202020204" pitchFamily="34" charset="0"/>
              <a:buChar char="•"/>
              <a:tabLst>
                <a:tab pos="457200" algn="l"/>
              </a:tabLst>
            </a:pPr>
            <a:endParaRPr lang="en-US" sz="2600" dirty="0"/>
          </a:p>
          <a:p>
            <a:pPr marL="457200" marR="0" lvl="0" indent="-457200">
              <a:lnSpc>
                <a:spcPct val="107000"/>
              </a:lnSpc>
              <a:spcBef>
                <a:spcPts val="0"/>
              </a:spcBef>
              <a:spcAft>
                <a:spcPts val="0"/>
              </a:spcAft>
              <a:buSzPct val="100000"/>
              <a:buFont typeface="Arial" panose="020B0604020202020204" pitchFamily="34" charset="0"/>
              <a:buChar char="•"/>
              <a:tabLst>
                <a:tab pos="457200" algn="l"/>
              </a:tabLst>
            </a:pPr>
            <a:r>
              <a:rPr lang="en-US" sz="2600" dirty="0"/>
              <a:t>Enrollment number and information and insurance information on each claim must match the DPH Early Intervention Client System</a:t>
            </a:r>
          </a:p>
          <a:p>
            <a:pPr marL="457200" marR="0" lvl="0" indent="-457200">
              <a:lnSpc>
                <a:spcPct val="107000"/>
              </a:lnSpc>
              <a:spcBef>
                <a:spcPts val="0"/>
              </a:spcBef>
              <a:spcAft>
                <a:spcPts val="0"/>
              </a:spcAft>
              <a:buSzPct val="100000"/>
              <a:buFont typeface="Arial" panose="020B0604020202020204" pitchFamily="34" charset="0"/>
              <a:buChar char="•"/>
              <a:tabLst>
                <a:tab pos="457200" algn="l"/>
              </a:tabLst>
            </a:pPr>
            <a:endParaRPr lang="en-US" sz="2600" dirty="0"/>
          </a:p>
          <a:p>
            <a:pPr marL="457200" indent="-457200">
              <a:lnSpc>
                <a:spcPct val="107000"/>
              </a:lnSpc>
              <a:spcBef>
                <a:spcPts val="0"/>
              </a:spcBef>
              <a:buSzPct val="100000"/>
              <a:buFont typeface="Arial" panose="020B0604020202020204" pitchFamily="34" charset="0"/>
              <a:buChar char="•"/>
              <a:tabLst>
                <a:tab pos="457200" algn="l"/>
              </a:tabLst>
            </a:pPr>
            <a:r>
              <a:rPr lang="en-US" sz="2600" dirty="0"/>
              <a:t>Service type and procedure code</a:t>
            </a:r>
          </a:p>
          <a:p>
            <a:pPr marL="457200" indent="-457200">
              <a:lnSpc>
                <a:spcPct val="107000"/>
              </a:lnSpc>
              <a:spcBef>
                <a:spcPts val="0"/>
              </a:spcBef>
              <a:buSzPct val="100000"/>
              <a:buFont typeface="Arial" panose="020B0604020202020204" pitchFamily="34" charset="0"/>
              <a:buChar char="•"/>
              <a:tabLst>
                <a:tab pos="457200" algn="l"/>
              </a:tabLst>
            </a:pPr>
            <a:endParaRPr lang="en-US" sz="2600" dirty="0"/>
          </a:p>
          <a:p>
            <a:pPr marL="457200" indent="-457200">
              <a:lnSpc>
                <a:spcPct val="107000"/>
              </a:lnSpc>
              <a:spcBef>
                <a:spcPts val="0"/>
              </a:spcBef>
              <a:buSzPct val="100000"/>
              <a:buFont typeface="Arial" panose="020B0604020202020204" pitchFamily="34" charset="0"/>
              <a:buChar char="•"/>
              <a:tabLst>
                <a:tab pos="457200" algn="l"/>
              </a:tabLst>
            </a:pPr>
            <a:r>
              <a:rPr lang="en-US" sz="2600" b="1" dirty="0"/>
              <a:t>Proper adherence to service level requirements (waivers taken into consideration) and rates (only applies to charge)</a:t>
            </a:r>
          </a:p>
          <a:p>
            <a:pPr marR="0" lvl="0">
              <a:lnSpc>
                <a:spcPct val="107000"/>
              </a:lnSpc>
              <a:spcBef>
                <a:spcPts val="0"/>
              </a:spcBef>
              <a:spcAft>
                <a:spcPts val="0"/>
              </a:spcAft>
              <a:buSzPts val="1000"/>
              <a:tabLst>
                <a:tab pos="457200" algn="l"/>
              </a:tabLst>
            </a:pPr>
            <a:endParaRPr lang="en-US" sz="3500" dirty="0"/>
          </a:p>
          <a:p>
            <a:pPr marL="342900" indent="-342900">
              <a:lnSpc>
                <a:spcPct val="107000"/>
              </a:lnSpc>
              <a:spcBef>
                <a:spcPts val="0"/>
              </a:spcBef>
              <a:buSzPts val="1000"/>
              <a:buFont typeface="Symbol" panose="05050102010706020507" pitchFamily="18" charset="2"/>
              <a:buChar char=""/>
              <a:tabLst>
                <a:tab pos="457200" algn="l"/>
              </a:tabLst>
            </a:pPr>
            <a:endParaRPr lang="en-US" sz="3200" dirty="0">
              <a:latin typeface="Arial"/>
              <a:cs typeface="Arial"/>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dirty="0"/>
          </a:p>
          <a:p>
            <a:pPr>
              <a:lnSpc>
                <a:spcPct val="107000"/>
              </a:lnSpc>
              <a:spcBef>
                <a:spcPts val="0"/>
              </a:spcBef>
              <a:buSzPts val="1000"/>
            </a:pPr>
            <a:endParaRPr lang="en-US" sz="3000" b="1" dirty="0">
              <a:solidFill>
                <a:srgbClr val="000000"/>
              </a:solidFill>
              <a:effectLst/>
              <a:latin typeface="Arial"/>
              <a:ea typeface="Aptos" panose="020B0004020202020204" pitchFamily="34" charset="0"/>
              <a:cs typeface="Arial"/>
            </a:endParaRPr>
          </a:p>
          <a:p>
            <a:pPr>
              <a:lnSpc>
                <a:spcPct val="107000"/>
              </a:lnSpc>
              <a:spcBef>
                <a:spcPts val="0"/>
              </a:spcBef>
              <a:buSzPts val="1000"/>
            </a:pPr>
            <a:endParaRPr lang="en-US" sz="3500" dirty="0"/>
          </a:p>
          <a:p>
            <a:endParaRPr lang="en-US" sz="1800" kern="100" dirty="0">
              <a:latin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522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8BC319-5DB3-C944-A51D-184062C82E88}"/>
              </a:ext>
            </a:extLst>
          </p:cNvPr>
          <p:cNvSpPr>
            <a:spLocks noGrp="1"/>
          </p:cNvSpPr>
          <p:nvPr>
            <p:ph type="sldNum" sz="quarter" idx="4"/>
          </p:nvPr>
        </p:nvSpPr>
        <p:spPr/>
        <p:txBody>
          <a:bodyPr/>
          <a:lstStyle/>
          <a:p>
            <a:fld id="{CA49D0EE-DE7F-324B-A84C-F36708423CDB}" type="slidenum">
              <a:rPr lang="en-US" smtClean="0"/>
              <a:pPr/>
              <a:t>7</a:t>
            </a:fld>
            <a:endParaRPr lang="en-US"/>
          </a:p>
        </p:txBody>
      </p:sp>
      <p:sp>
        <p:nvSpPr>
          <p:cNvPr id="3" name="Title 2">
            <a:extLst>
              <a:ext uri="{FF2B5EF4-FFF2-40B4-BE49-F238E27FC236}">
                <a16:creationId xmlns:a16="http://schemas.microsoft.com/office/drawing/2014/main" id="{3FBA9303-16F9-849A-B47E-6F86E328BA5C}"/>
              </a:ext>
            </a:extLst>
          </p:cNvPr>
          <p:cNvSpPr>
            <a:spLocks noGrp="1"/>
          </p:cNvSpPr>
          <p:nvPr>
            <p:ph type="title"/>
          </p:nvPr>
        </p:nvSpPr>
        <p:spPr/>
        <p:txBody>
          <a:bodyPr/>
          <a:lstStyle/>
          <a:p>
            <a:r>
              <a:rPr lang="en-US" dirty="0">
                <a:latin typeface="Arial"/>
                <a:cs typeface="Arial"/>
              </a:rPr>
              <a:t>Encounter Claim View</a:t>
            </a:r>
            <a:endParaRPr lang="en-US" dirty="0"/>
          </a:p>
        </p:txBody>
      </p:sp>
      <p:pic>
        <p:nvPicPr>
          <p:cNvPr id="5" name="Content Placeholder 4">
            <a:extLst>
              <a:ext uri="{FF2B5EF4-FFF2-40B4-BE49-F238E27FC236}">
                <a16:creationId xmlns:a16="http://schemas.microsoft.com/office/drawing/2014/main" id="{FB5BCC4F-AC32-D065-0428-E0D92A202047}"/>
              </a:ext>
            </a:extLst>
          </p:cNvPr>
          <p:cNvPicPr>
            <a:picLocks noGrp="1" noChangeAspect="1"/>
          </p:cNvPicPr>
          <p:nvPr>
            <p:ph idx="1"/>
          </p:nvPr>
        </p:nvPicPr>
        <p:blipFill>
          <a:blip r:embed="rId3"/>
          <a:stretch>
            <a:fillRect/>
          </a:stretch>
        </p:blipFill>
        <p:spPr>
          <a:xfrm>
            <a:off x="780394" y="1317899"/>
            <a:ext cx="10903528" cy="1573735"/>
          </a:xfrm>
        </p:spPr>
      </p:pic>
      <p:sp>
        <p:nvSpPr>
          <p:cNvPr id="6" name="TextBox 5">
            <a:extLst>
              <a:ext uri="{FF2B5EF4-FFF2-40B4-BE49-F238E27FC236}">
                <a16:creationId xmlns:a16="http://schemas.microsoft.com/office/drawing/2014/main" id="{2E13AF93-ADCE-7084-253B-B170F155864F}"/>
              </a:ext>
            </a:extLst>
          </p:cNvPr>
          <p:cNvSpPr txBox="1"/>
          <p:nvPr/>
        </p:nvSpPr>
        <p:spPr>
          <a:xfrm>
            <a:off x="3355118" y="3429000"/>
            <a:ext cx="521867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dirty="0">
                <a:latin typeface="Arial"/>
                <a:cs typeface="Calibri"/>
              </a:rPr>
              <a:t>Total Claim [ Transaction] Charge Amount</a:t>
            </a:r>
          </a:p>
          <a:p>
            <a:pPr marL="342900" indent="-342900">
              <a:buAutoNum type="arabicPeriod"/>
            </a:pPr>
            <a:r>
              <a:rPr lang="en-US" dirty="0">
                <a:latin typeface="Arial"/>
                <a:cs typeface="Calibri"/>
              </a:rPr>
              <a:t>Submitted Monetary Amount</a:t>
            </a:r>
          </a:p>
          <a:p>
            <a:pPr marL="342900" indent="-342900">
              <a:buAutoNum type="arabicPeriod"/>
            </a:pPr>
            <a:r>
              <a:rPr lang="en-US" dirty="0">
                <a:latin typeface="Arial"/>
                <a:cs typeface="Calibri"/>
              </a:rPr>
              <a:t>Paid By Insurers Monetary Amount</a:t>
            </a:r>
          </a:p>
          <a:p>
            <a:pPr marL="342900" indent="-342900">
              <a:buAutoNum type="arabicPeriod"/>
            </a:pPr>
            <a:r>
              <a:rPr lang="en-US" dirty="0">
                <a:latin typeface="Arial"/>
                <a:cs typeface="Calibri"/>
              </a:rPr>
              <a:t>Approved for Payment By DPH Monetary Amount</a:t>
            </a:r>
          </a:p>
          <a:p>
            <a:pPr marL="342900" indent="-342900">
              <a:buAutoNum type="arabicPeriod"/>
            </a:pPr>
            <a:r>
              <a:rPr lang="en-US" dirty="0">
                <a:latin typeface="Arial"/>
                <a:cs typeface="Calibri"/>
              </a:rPr>
              <a:t>Total Service Quantity Count Minutes</a:t>
            </a:r>
          </a:p>
          <a:p>
            <a:pPr marL="342900" indent="-342900">
              <a:buAutoNum type="arabicPeriod"/>
            </a:pPr>
            <a:r>
              <a:rPr lang="en-US" dirty="0">
                <a:latin typeface="Arial"/>
                <a:cs typeface="Calibri"/>
              </a:rPr>
              <a:t>Quantity of Service (Minutes) </a:t>
            </a:r>
          </a:p>
          <a:p>
            <a:pPr marL="342900" indent="-342900">
              <a:buAutoNum type="arabicPeriod"/>
            </a:pPr>
            <a:r>
              <a:rPr lang="en-US" dirty="0">
                <a:latin typeface="Arial"/>
                <a:cs typeface="Calibri"/>
              </a:rPr>
              <a:t>Paid By Insurers Service Unit Count</a:t>
            </a:r>
          </a:p>
        </p:txBody>
      </p:sp>
      <p:sp>
        <p:nvSpPr>
          <p:cNvPr id="7" name="TextBox 6">
            <a:extLst>
              <a:ext uri="{FF2B5EF4-FFF2-40B4-BE49-F238E27FC236}">
                <a16:creationId xmlns:a16="http://schemas.microsoft.com/office/drawing/2014/main" id="{989DEA2E-58D9-786D-B135-0C10ED32091A}"/>
              </a:ext>
            </a:extLst>
          </p:cNvPr>
          <p:cNvSpPr txBox="1"/>
          <p:nvPr/>
        </p:nvSpPr>
        <p:spPr>
          <a:xfrm>
            <a:off x="590764" y="1344202"/>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1</a:t>
            </a:r>
            <a:endParaRPr lang="en-US">
              <a:latin typeface="Arial"/>
            </a:endParaRPr>
          </a:p>
        </p:txBody>
      </p:sp>
      <p:sp>
        <p:nvSpPr>
          <p:cNvPr id="10" name="TextBox 9">
            <a:extLst>
              <a:ext uri="{FF2B5EF4-FFF2-40B4-BE49-F238E27FC236}">
                <a16:creationId xmlns:a16="http://schemas.microsoft.com/office/drawing/2014/main" id="{02176859-99A2-98E0-65AC-D2C88C68B124}"/>
              </a:ext>
            </a:extLst>
          </p:cNvPr>
          <p:cNvSpPr txBox="1"/>
          <p:nvPr/>
        </p:nvSpPr>
        <p:spPr>
          <a:xfrm>
            <a:off x="4811729" y="1318516"/>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2</a:t>
            </a:r>
          </a:p>
        </p:txBody>
      </p:sp>
      <p:sp>
        <p:nvSpPr>
          <p:cNvPr id="11" name="TextBox 10">
            <a:extLst>
              <a:ext uri="{FF2B5EF4-FFF2-40B4-BE49-F238E27FC236}">
                <a16:creationId xmlns:a16="http://schemas.microsoft.com/office/drawing/2014/main" id="{290D66BA-4DDE-15D6-C900-1DAE6A043728}"/>
              </a:ext>
            </a:extLst>
          </p:cNvPr>
          <p:cNvSpPr txBox="1"/>
          <p:nvPr/>
        </p:nvSpPr>
        <p:spPr>
          <a:xfrm>
            <a:off x="9092629" y="1344202"/>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3</a:t>
            </a:r>
            <a:endParaRPr lang="en-US">
              <a:latin typeface="Arial"/>
            </a:endParaRPr>
          </a:p>
        </p:txBody>
      </p:sp>
      <p:sp>
        <p:nvSpPr>
          <p:cNvPr id="12" name="TextBox 11">
            <a:extLst>
              <a:ext uri="{FF2B5EF4-FFF2-40B4-BE49-F238E27FC236}">
                <a16:creationId xmlns:a16="http://schemas.microsoft.com/office/drawing/2014/main" id="{C13EBE46-E4B2-D55C-71E4-0BE871B9E6E5}"/>
              </a:ext>
            </a:extLst>
          </p:cNvPr>
          <p:cNvSpPr txBox="1"/>
          <p:nvPr/>
        </p:nvSpPr>
        <p:spPr>
          <a:xfrm>
            <a:off x="590763" y="1917842"/>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4</a:t>
            </a:r>
            <a:endParaRPr lang="en-US">
              <a:latin typeface="Arial"/>
            </a:endParaRPr>
          </a:p>
        </p:txBody>
      </p:sp>
      <p:sp>
        <p:nvSpPr>
          <p:cNvPr id="13" name="TextBox 12">
            <a:extLst>
              <a:ext uri="{FF2B5EF4-FFF2-40B4-BE49-F238E27FC236}">
                <a16:creationId xmlns:a16="http://schemas.microsoft.com/office/drawing/2014/main" id="{B17F6EA1-6ECB-4297-9B31-BEBC38944F56}"/>
              </a:ext>
            </a:extLst>
          </p:cNvPr>
          <p:cNvSpPr txBox="1"/>
          <p:nvPr/>
        </p:nvSpPr>
        <p:spPr>
          <a:xfrm>
            <a:off x="590764" y="2525730"/>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5</a:t>
            </a:r>
            <a:endParaRPr lang="en-US">
              <a:latin typeface="Arial"/>
            </a:endParaRPr>
          </a:p>
        </p:txBody>
      </p:sp>
      <p:sp>
        <p:nvSpPr>
          <p:cNvPr id="14" name="TextBox 13">
            <a:extLst>
              <a:ext uri="{FF2B5EF4-FFF2-40B4-BE49-F238E27FC236}">
                <a16:creationId xmlns:a16="http://schemas.microsoft.com/office/drawing/2014/main" id="{4D00FF7B-B5FF-4A72-B063-A37EA8D71E7D}"/>
              </a:ext>
            </a:extLst>
          </p:cNvPr>
          <p:cNvSpPr txBox="1"/>
          <p:nvPr/>
        </p:nvSpPr>
        <p:spPr>
          <a:xfrm>
            <a:off x="4811730" y="2285999"/>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6</a:t>
            </a:r>
            <a:endParaRPr lang="en-US">
              <a:latin typeface="Arial"/>
            </a:endParaRPr>
          </a:p>
        </p:txBody>
      </p:sp>
      <p:sp>
        <p:nvSpPr>
          <p:cNvPr id="15" name="TextBox 14">
            <a:extLst>
              <a:ext uri="{FF2B5EF4-FFF2-40B4-BE49-F238E27FC236}">
                <a16:creationId xmlns:a16="http://schemas.microsoft.com/office/drawing/2014/main" id="{FBC3C50E-56B3-5BE9-A93D-925D58974DEB}"/>
              </a:ext>
            </a:extLst>
          </p:cNvPr>
          <p:cNvSpPr txBox="1"/>
          <p:nvPr/>
        </p:nvSpPr>
        <p:spPr>
          <a:xfrm>
            <a:off x="9092629" y="2345932"/>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7</a:t>
            </a:r>
            <a:endParaRPr lang="en-US">
              <a:latin typeface="Arial"/>
            </a:endParaRPr>
          </a:p>
        </p:txBody>
      </p:sp>
    </p:spTree>
    <p:extLst>
      <p:ext uri="{BB962C8B-B14F-4D97-AF65-F5344CB8AC3E}">
        <p14:creationId xmlns:p14="http://schemas.microsoft.com/office/powerpoint/2010/main" val="2296003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B714C6-8220-91FE-7CE3-D499976CA1EA}"/>
              </a:ext>
            </a:extLst>
          </p:cNvPr>
          <p:cNvSpPr>
            <a:spLocks noGrp="1"/>
          </p:cNvSpPr>
          <p:nvPr>
            <p:ph type="sldNum" sz="quarter" idx="4"/>
          </p:nvPr>
        </p:nvSpPr>
        <p:spPr/>
        <p:txBody>
          <a:bodyPr/>
          <a:lstStyle/>
          <a:p>
            <a:fld id="{CA49D0EE-DE7F-324B-A84C-F36708423CDB}" type="slidenum">
              <a:rPr lang="en-US" smtClean="0"/>
              <a:pPr/>
              <a:t>8</a:t>
            </a:fld>
            <a:endParaRPr lang="en-US"/>
          </a:p>
        </p:txBody>
      </p:sp>
      <p:sp>
        <p:nvSpPr>
          <p:cNvPr id="3" name="Title 2">
            <a:extLst>
              <a:ext uri="{FF2B5EF4-FFF2-40B4-BE49-F238E27FC236}">
                <a16:creationId xmlns:a16="http://schemas.microsoft.com/office/drawing/2014/main" id="{29EC3A18-0C7B-8FC7-6943-FADE5C9BAB8E}"/>
              </a:ext>
            </a:extLst>
          </p:cNvPr>
          <p:cNvSpPr>
            <a:spLocks noGrp="1"/>
          </p:cNvSpPr>
          <p:nvPr>
            <p:ph type="title"/>
          </p:nvPr>
        </p:nvSpPr>
        <p:spPr/>
        <p:txBody>
          <a:bodyPr/>
          <a:lstStyle/>
          <a:p>
            <a:r>
              <a:rPr lang="en-US" dirty="0">
                <a:latin typeface="Arial"/>
                <a:cs typeface="Arial"/>
              </a:rPr>
              <a:t>Charge Claim View w/ Insurance Payment</a:t>
            </a:r>
            <a:endParaRPr lang="en-US" dirty="0"/>
          </a:p>
        </p:txBody>
      </p:sp>
      <p:pic>
        <p:nvPicPr>
          <p:cNvPr id="8" name="Content Placeholder 7">
            <a:extLst>
              <a:ext uri="{FF2B5EF4-FFF2-40B4-BE49-F238E27FC236}">
                <a16:creationId xmlns:a16="http://schemas.microsoft.com/office/drawing/2014/main" id="{4081D216-A395-6B51-DAED-8CE74DA1E6B7}"/>
              </a:ext>
            </a:extLst>
          </p:cNvPr>
          <p:cNvPicPr>
            <a:picLocks noGrp="1" noChangeAspect="1"/>
          </p:cNvPicPr>
          <p:nvPr>
            <p:ph idx="1"/>
          </p:nvPr>
        </p:nvPicPr>
        <p:blipFill>
          <a:blip r:embed="rId3"/>
          <a:stretch>
            <a:fillRect/>
          </a:stretch>
        </p:blipFill>
        <p:spPr>
          <a:xfrm>
            <a:off x="589808" y="1343572"/>
            <a:ext cx="11186844" cy="1907190"/>
          </a:xfrm>
        </p:spPr>
      </p:pic>
      <p:sp>
        <p:nvSpPr>
          <p:cNvPr id="10" name="TextBox 9">
            <a:extLst>
              <a:ext uri="{FF2B5EF4-FFF2-40B4-BE49-F238E27FC236}">
                <a16:creationId xmlns:a16="http://schemas.microsoft.com/office/drawing/2014/main" id="{64A87508-2094-1F1B-54B6-EEF84A383F93}"/>
              </a:ext>
            </a:extLst>
          </p:cNvPr>
          <p:cNvSpPr txBox="1"/>
          <p:nvPr/>
        </p:nvSpPr>
        <p:spPr>
          <a:xfrm>
            <a:off x="3280058" y="3427610"/>
            <a:ext cx="5218670" cy="230832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latin typeface="Arial"/>
                <a:cs typeface="Calibri"/>
              </a:rPr>
              <a:t>Total Claim [ Transaction] Charge Amount</a:t>
            </a:r>
          </a:p>
          <a:p>
            <a:pPr marL="342900" indent="-342900">
              <a:buAutoNum type="arabicPeriod"/>
            </a:pPr>
            <a:r>
              <a:rPr lang="en-US">
                <a:latin typeface="Arial"/>
                <a:cs typeface="Calibri"/>
              </a:rPr>
              <a:t>Submitted Monetary Amount</a:t>
            </a:r>
          </a:p>
          <a:p>
            <a:pPr marL="342900" indent="-342900">
              <a:buAutoNum type="arabicPeriod"/>
            </a:pPr>
            <a:r>
              <a:rPr lang="en-US">
                <a:latin typeface="Arial"/>
                <a:cs typeface="Calibri"/>
              </a:rPr>
              <a:t>Paid By Insurers Monetary Amount</a:t>
            </a:r>
          </a:p>
          <a:p>
            <a:pPr marL="342900" indent="-342900">
              <a:buAutoNum type="arabicPeriod"/>
            </a:pPr>
            <a:r>
              <a:rPr lang="en-US">
                <a:latin typeface="Arial"/>
                <a:cs typeface="Calibri"/>
              </a:rPr>
              <a:t>Approved for Payment By DPH Monetary Amount</a:t>
            </a:r>
          </a:p>
          <a:p>
            <a:pPr marL="342900" indent="-342900">
              <a:buAutoNum type="arabicPeriod"/>
            </a:pPr>
            <a:r>
              <a:rPr lang="en-US">
                <a:latin typeface="Arial"/>
                <a:cs typeface="Calibri"/>
              </a:rPr>
              <a:t>Total Service Quantity Count Minutes</a:t>
            </a:r>
          </a:p>
          <a:p>
            <a:pPr marL="342900" indent="-342900">
              <a:buAutoNum type="arabicPeriod"/>
            </a:pPr>
            <a:r>
              <a:rPr lang="en-US">
                <a:latin typeface="Arial"/>
                <a:cs typeface="Calibri"/>
              </a:rPr>
              <a:t>Quantity of Service (Minutes) </a:t>
            </a:r>
          </a:p>
          <a:p>
            <a:pPr marL="342900" indent="-342900">
              <a:buAutoNum type="arabicPeriod"/>
            </a:pPr>
            <a:r>
              <a:rPr lang="en-US">
                <a:latin typeface="Arial"/>
                <a:cs typeface="Calibri"/>
              </a:rPr>
              <a:t>Paid By Insurers Service Unit Count</a:t>
            </a:r>
          </a:p>
        </p:txBody>
      </p:sp>
      <p:sp>
        <p:nvSpPr>
          <p:cNvPr id="12" name="TextBox 11">
            <a:extLst>
              <a:ext uri="{FF2B5EF4-FFF2-40B4-BE49-F238E27FC236}">
                <a16:creationId xmlns:a16="http://schemas.microsoft.com/office/drawing/2014/main" id="{FE61C1DA-2CD8-058F-EE8B-6DFAD80F1194}"/>
              </a:ext>
            </a:extLst>
          </p:cNvPr>
          <p:cNvSpPr txBox="1"/>
          <p:nvPr/>
        </p:nvSpPr>
        <p:spPr>
          <a:xfrm>
            <a:off x="351034" y="1532561"/>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1</a:t>
            </a:r>
            <a:endParaRPr lang="en-US">
              <a:latin typeface="Arial"/>
            </a:endParaRPr>
          </a:p>
        </p:txBody>
      </p:sp>
      <p:sp>
        <p:nvSpPr>
          <p:cNvPr id="14" name="TextBox 13">
            <a:extLst>
              <a:ext uri="{FF2B5EF4-FFF2-40B4-BE49-F238E27FC236}">
                <a16:creationId xmlns:a16="http://schemas.microsoft.com/office/drawing/2014/main" id="{9A79682C-90CC-AC29-C89D-BBC71CF2E6AE}"/>
              </a:ext>
            </a:extLst>
          </p:cNvPr>
          <p:cNvSpPr txBox="1"/>
          <p:nvPr/>
        </p:nvSpPr>
        <p:spPr>
          <a:xfrm>
            <a:off x="4974404" y="1532561"/>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2</a:t>
            </a:r>
            <a:endParaRPr lang="en-US">
              <a:latin typeface="Arial"/>
            </a:endParaRPr>
          </a:p>
        </p:txBody>
      </p:sp>
      <p:sp>
        <p:nvSpPr>
          <p:cNvPr id="16" name="TextBox 15">
            <a:extLst>
              <a:ext uri="{FF2B5EF4-FFF2-40B4-BE49-F238E27FC236}">
                <a16:creationId xmlns:a16="http://schemas.microsoft.com/office/drawing/2014/main" id="{CD6E1208-2A04-DD78-5EF2-7AC325A02A8B}"/>
              </a:ext>
            </a:extLst>
          </p:cNvPr>
          <p:cNvSpPr txBox="1"/>
          <p:nvPr/>
        </p:nvSpPr>
        <p:spPr>
          <a:xfrm>
            <a:off x="9536130" y="1530849"/>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3</a:t>
            </a:r>
          </a:p>
        </p:txBody>
      </p:sp>
      <p:sp>
        <p:nvSpPr>
          <p:cNvPr id="18" name="TextBox 17">
            <a:extLst>
              <a:ext uri="{FF2B5EF4-FFF2-40B4-BE49-F238E27FC236}">
                <a16:creationId xmlns:a16="http://schemas.microsoft.com/office/drawing/2014/main" id="{FB633EE9-68B4-5935-0824-EA00A8C8859E}"/>
              </a:ext>
            </a:extLst>
          </p:cNvPr>
          <p:cNvSpPr txBox="1"/>
          <p:nvPr/>
        </p:nvSpPr>
        <p:spPr>
          <a:xfrm>
            <a:off x="351034" y="2114764"/>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4</a:t>
            </a:r>
            <a:endParaRPr lang="en-US">
              <a:latin typeface="Arial"/>
            </a:endParaRPr>
          </a:p>
        </p:txBody>
      </p:sp>
      <p:sp>
        <p:nvSpPr>
          <p:cNvPr id="20" name="TextBox 19">
            <a:extLst>
              <a:ext uri="{FF2B5EF4-FFF2-40B4-BE49-F238E27FC236}">
                <a16:creationId xmlns:a16="http://schemas.microsoft.com/office/drawing/2014/main" id="{82DF06CE-8732-1A65-F76A-EB769A369793}"/>
              </a:ext>
            </a:extLst>
          </p:cNvPr>
          <p:cNvSpPr txBox="1"/>
          <p:nvPr/>
        </p:nvSpPr>
        <p:spPr>
          <a:xfrm>
            <a:off x="351034" y="2705528"/>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5</a:t>
            </a:r>
            <a:endParaRPr lang="en-US">
              <a:latin typeface="Arial"/>
            </a:endParaRPr>
          </a:p>
        </p:txBody>
      </p:sp>
      <p:sp>
        <p:nvSpPr>
          <p:cNvPr id="22" name="TextBox 21">
            <a:extLst>
              <a:ext uri="{FF2B5EF4-FFF2-40B4-BE49-F238E27FC236}">
                <a16:creationId xmlns:a16="http://schemas.microsoft.com/office/drawing/2014/main" id="{79CABD38-795B-F767-9602-B751DDFD26A9}"/>
              </a:ext>
            </a:extLst>
          </p:cNvPr>
          <p:cNvSpPr txBox="1"/>
          <p:nvPr/>
        </p:nvSpPr>
        <p:spPr>
          <a:xfrm>
            <a:off x="4974404" y="2705528"/>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6</a:t>
            </a:r>
            <a:endParaRPr lang="en-US">
              <a:latin typeface="Arial"/>
            </a:endParaRPr>
          </a:p>
        </p:txBody>
      </p:sp>
      <p:sp>
        <p:nvSpPr>
          <p:cNvPr id="24" name="TextBox 23">
            <a:extLst>
              <a:ext uri="{FF2B5EF4-FFF2-40B4-BE49-F238E27FC236}">
                <a16:creationId xmlns:a16="http://schemas.microsoft.com/office/drawing/2014/main" id="{0FEE256E-4490-6D15-D1D6-9B1C61568CCD}"/>
              </a:ext>
            </a:extLst>
          </p:cNvPr>
          <p:cNvSpPr txBox="1"/>
          <p:nvPr/>
        </p:nvSpPr>
        <p:spPr>
          <a:xfrm>
            <a:off x="9537843" y="2705528"/>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7</a:t>
            </a:r>
            <a:endParaRPr lang="en-US">
              <a:latin typeface="Arial"/>
            </a:endParaRPr>
          </a:p>
        </p:txBody>
      </p:sp>
    </p:spTree>
    <p:extLst>
      <p:ext uri="{BB962C8B-B14F-4D97-AF65-F5344CB8AC3E}">
        <p14:creationId xmlns:p14="http://schemas.microsoft.com/office/powerpoint/2010/main" val="115473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FDD0B2-9DFF-8694-7702-B31F14803588}"/>
              </a:ext>
            </a:extLst>
          </p:cNvPr>
          <p:cNvSpPr>
            <a:spLocks noGrp="1"/>
          </p:cNvSpPr>
          <p:nvPr>
            <p:ph type="sldNum" sz="quarter" idx="4"/>
          </p:nvPr>
        </p:nvSpPr>
        <p:spPr/>
        <p:txBody>
          <a:bodyPr/>
          <a:lstStyle/>
          <a:p>
            <a:fld id="{CA49D0EE-DE7F-324B-A84C-F36708423CDB}" type="slidenum">
              <a:rPr lang="en-US" smtClean="0"/>
              <a:pPr/>
              <a:t>9</a:t>
            </a:fld>
            <a:endParaRPr lang="en-US"/>
          </a:p>
        </p:txBody>
      </p:sp>
      <p:sp>
        <p:nvSpPr>
          <p:cNvPr id="3" name="Title 2">
            <a:extLst>
              <a:ext uri="{FF2B5EF4-FFF2-40B4-BE49-F238E27FC236}">
                <a16:creationId xmlns:a16="http://schemas.microsoft.com/office/drawing/2014/main" id="{6070B61B-8795-C615-AB30-76CE92A583BA}"/>
              </a:ext>
            </a:extLst>
          </p:cNvPr>
          <p:cNvSpPr>
            <a:spLocks noGrp="1"/>
          </p:cNvSpPr>
          <p:nvPr>
            <p:ph type="title"/>
          </p:nvPr>
        </p:nvSpPr>
        <p:spPr/>
        <p:txBody>
          <a:bodyPr/>
          <a:lstStyle/>
          <a:p>
            <a:r>
              <a:rPr lang="en-US" dirty="0">
                <a:latin typeface="Arial"/>
                <a:cs typeface="Arial"/>
              </a:rPr>
              <a:t>Charge Claim View w/o Insurance Payment</a:t>
            </a:r>
            <a:endParaRPr lang="en-US" dirty="0"/>
          </a:p>
        </p:txBody>
      </p:sp>
      <p:pic>
        <p:nvPicPr>
          <p:cNvPr id="5" name="Content Placeholder 4">
            <a:extLst>
              <a:ext uri="{FF2B5EF4-FFF2-40B4-BE49-F238E27FC236}">
                <a16:creationId xmlns:a16="http://schemas.microsoft.com/office/drawing/2014/main" id="{0350A180-B9FC-D34D-4547-80BACA2DC9CC}"/>
              </a:ext>
            </a:extLst>
          </p:cNvPr>
          <p:cNvPicPr>
            <a:picLocks noGrp="1" noChangeAspect="1"/>
          </p:cNvPicPr>
          <p:nvPr>
            <p:ph idx="1"/>
          </p:nvPr>
        </p:nvPicPr>
        <p:blipFill>
          <a:blip r:embed="rId3"/>
          <a:stretch>
            <a:fillRect/>
          </a:stretch>
        </p:blipFill>
        <p:spPr>
          <a:xfrm>
            <a:off x="609600" y="1311830"/>
            <a:ext cx="10972800" cy="1620197"/>
          </a:xfrm>
        </p:spPr>
      </p:pic>
      <p:sp>
        <p:nvSpPr>
          <p:cNvPr id="7" name="TextBox 6">
            <a:extLst>
              <a:ext uri="{FF2B5EF4-FFF2-40B4-BE49-F238E27FC236}">
                <a16:creationId xmlns:a16="http://schemas.microsoft.com/office/drawing/2014/main" id="{584D5F0B-DDE7-5165-92B5-DF30AEDB6736}"/>
              </a:ext>
            </a:extLst>
          </p:cNvPr>
          <p:cNvSpPr txBox="1"/>
          <p:nvPr/>
        </p:nvSpPr>
        <p:spPr>
          <a:xfrm>
            <a:off x="2886215" y="3427610"/>
            <a:ext cx="521867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latin typeface="Arial"/>
                <a:cs typeface="Calibri"/>
              </a:rPr>
              <a:t>Total Claim [ Transaction] Charge Amount</a:t>
            </a:r>
          </a:p>
          <a:p>
            <a:pPr marL="342900" indent="-342900">
              <a:buAutoNum type="arabicPeriod"/>
            </a:pPr>
            <a:r>
              <a:rPr lang="en-US">
                <a:latin typeface="Arial"/>
                <a:cs typeface="Calibri"/>
              </a:rPr>
              <a:t>Submitted Monetary Amount</a:t>
            </a:r>
          </a:p>
          <a:p>
            <a:pPr marL="342900" indent="-342900">
              <a:buAutoNum type="arabicPeriod"/>
            </a:pPr>
            <a:r>
              <a:rPr lang="en-US">
                <a:latin typeface="Arial"/>
                <a:cs typeface="Calibri"/>
              </a:rPr>
              <a:t>Paid By Insurers Monetary Amount</a:t>
            </a:r>
          </a:p>
          <a:p>
            <a:pPr marL="342900" indent="-342900">
              <a:buAutoNum type="arabicPeriod"/>
            </a:pPr>
            <a:r>
              <a:rPr lang="en-US">
                <a:latin typeface="Arial"/>
                <a:cs typeface="Calibri"/>
              </a:rPr>
              <a:t>Approved for Payment By DPH Monetary Amount</a:t>
            </a:r>
          </a:p>
          <a:p>
            <a:pPr marL="342900" indent="-342900">
              <a:buAutoNum type="arabicPeriod"/>
            </a:pPr>
            <a:r>
              <a:rPr lang="en-US">
                <a:latin typeface="Arial"/>
                <a:cs typeface="Calibri"/>
              </a:rPr>
              <a:t>Total Service Quantity Count Minutes</a:t>
            </a:r>
          </a:p>
          <a:p>
            <a:pPr marL="342900" indent="-342900">
              <a:buAutoNum type="arabicPeriod"/>
            </a:pPr>
            <a:r>
              <a:rPr lang="en-US">
                <a:latin typeface="Arial"/>
                <a:cs typeface="Calibri"/>
              </a:rPr>
              <a:t>Quantity of Service (Minutes) </a:t>
            </a:r>
          </a:p>
          <a:p>
            <a:pPr marL="342900" indent="-342900">
              <a:buAutoNum type="arabicPeriod"/>
            </a:pPr>
            <a:r>
              <a:rPr lang="en-US">
                <a:latin typeface="Arial"/>
                <a:cs typeface="Calibri"/>
              </a:rPr>
              <a:t>Paid By Insurers Service Unit Count</a:t>
            </a:r>
          </a:p>
        </p:txBody>
      </p:sp>
      <p:sp>
        <p:nvSpPr>
          <p:cNvPr id="9" name="TextBox 8">
            <a:extLst>
              <a:ext uri="{FF2B5EF4-FFF2-40B4-BE49-F238E27FC236}">
                <a16:creationId xmlns:a16="http://schemas.microsoft.com/office/drawing/2014/main" id="{7B903C84-D23B-F492-C37B-0432309485D3}"/>
              </a:ext>
            </a:extLst>
          </p:cNvPr>
          <p:cNvSpPr txBox="1"/>
          <p:nvPr/>
        </p:nvSpPr>
        <p:spPr>
          <a:xfrm>
            <a:off x="368157" y="1429820"/>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1</a:t>
            </a:r>
            <a:endParaRPr lang="en-US">
              <a:latin typeface="Arial"/>
            </a:endParaRPr>
          </a:p>
        </p:txBody>
      </p:sp>
      <p:sp>
        <p:nvSpPr>
          <p:cNvPr id="11" name="TextBox 10">
            <a:extLst>
              <a:ext uri="{FF2B5EF4-FFF2-40B4-BE49-F238E27FC236}">
                <a16:creationId xmlns:a16="http://schemas.microsoft.com/office/drawing/2014/main" id="{41B50827-F858-22B6-250F-70B15A59A0DF}"/>
              </a:ext>
            </a:extLst>
          </p:cNvPr>
          <p:cNvSpPr txBox="1"/>
          <p:nvPr/>
        </p:nvSpPr>
        <p:spPr>
          <a:xfrm>
            <a:off x="5051460" y="1429820"/>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2</a:t>
            </a:r>
            <a:endParaRPr lang="en-US">
              <a:latin typeface="Arial"/>
            </a:endParaRPr>
          </a:p>
        </p:txBody>
      </p:sp>
      <p:sp>
        <p:nvSpPr>
          <p:cNvPr id="13" name="TextBox 12">
            <a:extLst>
              <a:ext uri="{FF2B5EF4-FFF2-40B4-BE49-F238E27FC236}">
                <a16:creationId xmlns:a16="http://schemas.microsoft.com/office/drawing/2014/main" id="{60C52421-1345-649B-4B4E-882A98F73384}"/>
              </a:ext>
            </a:extLst>
          </p:cNvPr>
          <p:cNvSpPr txBox="1"/>
          <p:nvPr/>
        </p:nvSpPr>
        <p:spPr>
          <a:xfrm>
            <a:off x="9709079" y="1429820"/>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3</a:t>
            </a:r>
            <a:endParaRPr lang="en-US">
              <a:latin typeface="Arial"/>
            </a:endParaRPr>
          </a:p>
        </p:txBody>
      </p:sp>
      <p:sp>
        <p:nvSpPr>
          <p:cNvPr id="15" name="TextBox 14">
            <a:extLst>
              <a:ext uri="{FF2B5EF4-FFF2-40B4-BE49-F238E27FC236}">
                <a16:creationId xmlns:a16="http://schemas.microsoft.com/office/drawing/2014/main" id="{F425E5B8-A11A-63DF-9EE1-044ECB184CDE}"/>
              </a:ext>
            </a:extLst>
          </p:cNvPr>
          <p:cNvSpPr txBox="1"/>
          <p:nvPr/>
        </p:nvSpPr>
        <p:spPr>
          <a:xfrm>
            <a:off x="366445" y="2035995"/>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4</a:t>
            </a:r>
            <a:endParaRPr lang="en-US">
              <a:latin typeface="Arial"/>
            </a:endParaRPr>
          </a:p>
        </p:txBody>
      </p:sp>
      <p:sp>
        <p:nvSpPr>
          <p:cNvPr id="17" name="TextBox 16">
            <a:extLst>
              <a:ext uri="{FF2B5EF4-FFF2-40B4-BE49-F238E27FC236}">
                <a16:creationId xmlns:a16="http://schemas.microsoft.com/office/drawing/2014/main" id="{AC82063B-F6AE-DBFE-C5D2-81806E069AEE}"/>
              </a:ext>
            </a:extLst>
          </p:cNvPr>
          <p:cNvSpPr txBox="1"/>
          <p:nvPr/>
        </p:nvSpPr>
        <p:spPr>
          <a:xfrm>
            <a:off x="368157" y="2491483"/>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5</a:t>
            </a:r>
            <a:endParaRPr lang="en-US">
              <a:latin typeface="Arial"/>
            </a:endParaRPr>
          </a:p>
        </p:txBody>
      </p:sp>
      <p:sp>
        <p:nvSpPr>
          <p:cNvPr id="19" name="TextBox 18">
            <a:extLst>
              <a:ext uri="{FF2B5EF4-FFF2-40B4-BE49-F238E27FC236}">
                <a16:creationId xmlns:a16="http://schemas.microsoft.com/office/drawing/2014/main" id="{72542909-7F2D-FF35-156B-56B0E08B5A96}"/>
              </a:ext>
            </a:extLst>
          </p:cNvPr>
          <p:cNvSpPr txBox="1"/>
          <p:nvPr/>
        </p:nvSpPr>
        <p:spPr>
          <a:xfrm>
            <a:off x="5051461" y="2491483"/>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6</a:t>
            </a:r>
            <a:endParaRPr lang="en-US">
              <a:latin typeface="Arial"/>
            </a:endParaRPr>
          </a:p>
        </p:txBody>
      </p:sp>
      <p:sp>
        <p:nvSpPr>
          <p:cNvPr id="21" name="TextBox 20">
            <a:extLst>
              <a:ext uri="{FF2B5EF4-FFF2-40B4-BE49-F238E27FC236}">
                <a16:creationId xmlns:a16="http://schemas.microsoft.com/office/drawing/2014/main" id="{D67790E5-99AD-149A-1DB8-84783C668054}"/>
              </a:ext>
            </a:extLst>
          </p:cNvPr>
          <p:cNvSpPr txBox="1"/>
          <p:nvPr/>
        </p:nvSpPr>
        <p:spPr>
          <a:xfrm>
            <a:off x="9709079" y="2405865"/>
            <a:ext cx="2397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atin typeface="Arial"/>
                <a:cs typeface="Calibri"/>
              </a:rPr>
              <a:t>7</a:t>
            </a:r>
            <a:endParaRPr lang="en-US">
              <a:latin typeface="Arial"/>
            </a:endParaRPr>
          </a:p>
        </p:txBody>
      </p:sp>
    </p:spTree>
    <p:extLst>
      <p:ext uri="{BB962C8B-B14F-4D97-AF65-F5344CB8AC3E}">
        <p14:creationId xmlns:p14="http://schemas.microsoft.com/office/powerpoint/2010/main" val="33064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6883D9E03D8447BF77B0CE7CCEBF50" ma:contentTypeVersion="6" ma:contentTypeDescription="Create a new document." ma:contentTypeScope="" ma:versionID="e9261d879be5eb3a3d3b1e8714955416">
  <xsd:schema xmlns:xsd="http://www.w3.org/2001/XMLSchema" xmlns:xs="http://www.w3.org/2001/XMLSchema" xmlns:p="http://schemas.microsoft.com/office/2006/metadata/properties" xmlns:ns2="b2794a14-d2f2-4a21-87a1-2bf307f5e2b1" xmlns:ns3="602e8ada-c94d-47de-92a8-eff9311cb231" targetNamespace="http://schemas.microsoft.com/office/2006/metadata/properties" ma:root="true" ma:fieldsID="447e552dd9d83ae86574431a7f4b4fb7" ns2:_="" ns3:_="">
    <xsd:import namespace="b2794a14-d2f2-4a21-87a1-2bf307f5e2b1"/>
    <xsd:import namespace="602e8ada-c94d-47de-92a8-eff9311cb2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94a14-d2f2-4a21-87a1-2bf307f5e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2e8ada-c94d-47de-92a8-eff9311cb2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AD35F-6594-4B15-9277-8BFC9EFD0490}">
  <ds:schemaRefs>
    <ds:schemaRef ds:uri="602e8ada-c94d-47de-92a8-eff9311cb231"/>
    <ds:schemaRef ds:uri="b2794a14-d2f2-4a21-87a1-2bf307f5e2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DE49BC6-8039-4984-B00B-5AA70410891D}">
  <ds:schemaRefs>
    <ds:schemaRef ds:uri="602e8ada-c94d-47de-92a8-eff9311cb231"/>
    <ds:schemaRef ds:uri="b2794a14-d2f2-4a21-87a1-2bf307f5e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4D9094-64B8-4632-A3B1-F24D23B186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1404</TotalTime>
  <Words>1683</Words>
  <Application>Microsoft Office PowerPoint</Application>
  <PresentationFormat>Widescreen</PresentationFormat>
  <Paragraphs>213</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Franklin Gothic Book</vt:lpstr>
      <vt:lpstr>Symbol</vt:lpstr>
      <vt:lpstr>Office Theme</vt:lpstr>
      <vt:lpstr>PowerPoint Presentation</vt:lpstr>
      <vt:lpstr>Why is this important 1 of 2</vt:lpstr>
      <vt:lpstr>Claim Types</vt:lpstr>
      <vt:lpstr>Encounter Claim</vt:lpstr>
      <vt:lpstr>Charge  Claim</vt:lpstr>
      <vt:lpstr>Encounter &amp; Charge Validation</vt:lpstr>
      <vt:lpstr>Encounter Claim View</vt:lpstr>
      <vt:lpstr>Charge Claim View w/ Insurance Payment</vt:lpstr>
      <vt:lpstr>Charge Claim View w/o Insurance Payment</vt:lpstr>
      <vt:lpstr>Why is this important 2 of 2</vt:lpstr>
      <vt:lpstr>Claim Submission Deadline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Atkinson, Jessica L (DPH)</dc:creator>
  <cp:lastModifiedBy>Wong, George (DPH)</cp:lastModifiedBy>
  <cp:revision>92</cp:revision>
  <cp:lastPrinted>2021-01-21T15:13:04Z</cp:lastPrinted>
  <dcterms:created xsi:type="dcterms:W3CDTF">2022-07-05T15:37:33Z</dcterms:created>
  <dcterms:modified xsi:type="dcterms:W3CDTF">2024-10-04T13:06:13Z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0x0101005F6883D9E03D8447BF77B0CE7CCEBF50</vt:lpwstr>
  </property>
  <property fmtid="{D5CDD505-2E9C-101B-9397-08002B2CF9AE}" pid="3" name="MediaServiceImageTags">
    <vt:lpwstr/>
  </property>
</Properties>
</file>