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handoutMasterIdLst>
    <p:handoutMasterId r:id="rId20"/>
  </p:handoutMasterIdLst>
  <p:sldIdLst>
    <p:sldId id="2147470567" r:id="rId5"/>
    <p:sldId id="2147470564" r:id="rId6"/>
    <p:sldId id="2147470565" r:id="rId7"/>
    <p:sldId id="2147470598" r:id="rId8"/>
    <p:sldId id="2147470568" r:id="rId9"/>
    <p:sldId id="2147470556" r:id="rId10"/>
    <p:sldId id="2147470597" r:id="rId11"/>
    <p:sldId id="2147470574" r:id="rId12"/>
    <p:sldId id="2147470575" r:id="rId13"/>
    <p:sldId id="2147470576" r:id="rId14"/>
    <p:sldId id="2147470570" r:id="rId15"/>
    <p:sldId id="2147470595" r:id="rId16"/>
    <p:sldId id="2147470599" r:id="rId17"/>
    <p:sldId id="2147470596" r:id="rId18"/>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D3013C-1B73-CD0F-D354-6A41A46CEA88}" name="Geer, Scott W (DPH)" initials="G(" userId="S::scott.w.geer@mass.gov::9b959217-b051-4bd7-84b4-76ce9c9203a7" providerId="AD"/>
  <p188:author id="{5F0A9E60-FB8B-7D1E-5FEC-A2C6E8AAFE54}" name="White, Emily A (DPH)" initials="EW" userId="S::emily.a.white@mass.gov::0ac31090-e55a-4514-908a-5a1dcd9e2cab" providerId="AD"/>
  <p188:author id="{933C12F6-9E0B-AE18-3612-E8F0C04D2864}" name="Geer, Scott W (DPH)" initials="SG" userId="S::Scott.W.Geer@mass.gov::9b959217-b051-4bd7-84b4-76ce9c9203a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5994"/>
    <a:srgbClr val="4376BB"/>
    <a:srgbClr val="032E53"/>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161AB4-42D8-4FB6-9715-3A047AC03916}" v="307" dt="2025-05-14T14:23:12.735"/>
    <p1510:client id="{04692019-253F-4692-8BD7-96E270503B81}" v="251" dt="2025-05-14T14:43:08.764"/>
    <p1510:client id="{145DD33C-2364-4F8E-9E33-392D46FA449E}" v="76" dt="2025-05-15T02:59:41.531"/>
    <p1510:client id="{CDC9F447-E170-4FFA-BDAC-548B2808E2E5}" v="7" dt="2025-05-13T16:50:03.059"/>
    <p1510:client id="{DA91E487-AAA0-4EDC-AFA8-837D62E134D3}" v="322" dt="2025-05-14T14:47:28.1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661" autoAdjust="0"/>
  </p:normalViewPr>
  <p:slideViewPr>
    <p:cSldViewPr snapToGrid="0">
      <p:cViewPr varScale="1">
        <p:scale>
          <a:sx n="50" d="100"/>
          <a:sy n="50" d="100"/>
        </p:scale>
        <p:origin x="348" y="40"/>
      </p:cViewPr>
      <p:guideLst>
        <p:guide orient="horz" pos="4104"/>
        <p:guide pos="7080"/>
      </p:guideLst>
    </p:cSldViewPr>
  </p:slideViewPr>
  <p:notesTextViewPr>
    <p:cViewPr>
      <p:scale>
        <a:sx n="1" d="1"/>
        <a:sy n="1" d="1"/>
      </p:scale>
      <p:origin x="0" y="0"/>
    </p:cViewPr>
  </p:notesTextViewPr>
  <p:notesViewPr>
    <p:cSldViewPr snapToGrid="0">
      <p:cViewPr>
        <p:scale>
          <a:sx n="1" d="2"/>
          <a:sy n="1" d="2"/>
        </p:scale>
        <p:origin x="0" y="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tista, Manuela C (DPH)" userId="S::manuela.c.batista@mass.gov::ef55f405-31ff-46e0-9071-eeba4d2ba03f" providerId="AD" clId="Web-{DA91E487-AAA0-4EDC-AFA8-837D62E134D3}"/>
    <pc:docChg chg="addSld modSld sldOrd">
      <pc:chgData name="Batista, Manuela C (DPH)" userId="S::manuela.c.batista@mass.gov::ef55f405-31ff-46e0-9071-eeba4d2ba03f" providerId="AD" clId="Web-{DA91E487-AAA0-4EDC-AFA8-837D62E134D3}" dt="2025-05-14T14:48:15.717" v="379"/>
      <pc:docMkLst>
        <pc:docMk/>
      </pc:docMkLst>
      <pc:sldChg chg="modSp">
        <pc:chgData name="Batista, Manuela C (DPH)" userId="S::manuela.c.batista@mass.gov::ef55f405-31ff-46e0-9071-eeba4d2ba03f" providerId="AD" clId="Web-{DA91E487-AAA0-4EDC-AFA8-837D62E134D3}" dt="2025-05-14T14:36:25.941" v="92" actId="20577"/>
        <pc:sldMkLst>
          <pc:docMk/>
          <pc:sldMk cId="251746750" sldId="2147470575"/>
        </pc:sldMkLst>
        <pc:spChg chg="mod">
          <ac:chgData name="Batista, Manuela C (DPH)" userId="S::manuela.c.batista@mass.gov::ef55f405-31ff-46e0-9071-eeba4d2ba03f" providerId="AD" clId="Web-{DA91E487-AAA0-4EDC-AFA8-837D62E134D3}" dt="2025-05-14T14:36:25.941" v="92" actId="20577"/>
          <ac:spMkLst>
            <pc:docMk/>
            <pc:sldMk cId="251746750" sldId="2147470575"/>
            <ac:spMk id="4" creationId="{B72DF556-1890-2688-81C3-C955027FA0EE}"/>
          </ac:spMkLst>
        </pc:spChg>
      </pc:sldChg>
      <pc:sldChg chg="modSp modNotes">
        <pc:chgData name="Batista, Manuela C (DPH)" userId="S::manuela.c.batista@mass.gov::ef55f405-31ff-46e0-9071-eeba4d2ba03f" providerId="AD" clId="Web-{DA91E487-AAA0-4EDC-AFA8-837D62E134D3}" dt="2025-05-14T14:48:15.717" v="379"/>
        <pc:sldMkLst>
          <pc:docMk/>
          <pc:sldMk cId="4114481089" sldId="2147470597"/>
        </pc:sldMkLst>
        <pc:spChg chg="mod">
          <ac:chgData name="Batista, Manuela C (DPH)" userId="S::manuela.c.batista@mass.gov::ef55f405-31ff-46e0-9071-eeba4d2ba03f" providerId="AD" clId="Web-{DA91E487-AAA0-4EDC-AFA8-837D62E134D3}" dt="2025-05-14T14:47:28.186" v="378" actId="20577"/>
          <ac:spMkLst>
            <pc:docMk/>
            <pc:sldMk cId="4114481089" sldId="2147470597"/>
            <ac:spMk id="4" creationId="{8ED2363D-B815-96BC-B475-5131F7C2CBCD}"/>
          </ac:spMkLst>
        </pc:spChg>
      </pc:sldChg>
      <pc:sldChg chg="modSp new ord">
        <pc:chgData name="Batista, Manuela C (DPH)" userId="S::manuela.c.batista@mass.gov::ef55f405-31ff-46e0-9071-eeba4d2ba03f" providerId="AD" clId="Web-{DA91E487-AAA0-4EDC-AFA8-837D62E134D3}" dt="2025-05-14T14:43:08.235" v="297" actId="20577"/>
        <pc:sldMkLst>
          <pc:docMk/>
          <pc:sldMk cId="3080079369" sldId="2147470599"/>
        </pc:sldMkLst>
        <pc:spChg chg="mod">
          <ac:chgData name="Batista, Manuela C (DPH)" userId="S::manuela.c.batista@mass.gov::ef55f405-31ff-46e0-9071-eeba4d2ba03f" providerId="AD" clId="Web-{DA91E487-AAA0-4EDC-AFA8-837D62E134D3}" dt="2025-05-14T14:43:08.235" v="297" actId="20577"/>
          <ac:spMkLst>
            <pc:docMk/>
            <pc:sldMk cId="3080079369" sldId="2147470599"/>
            <ac:spMk id="3" creationId="{0A11CDD5-67C0-6C40-BC9C-4A997C4DA417}"/>
          </ac:spMkLst>
        </pc:spChg>
      </pc:sldChg>
    </pc:docChg>
  </pc:docChgLst>
  <pc:docChgLst>
    <pc:chgData name="Batista, Manuela C (DPH)" userId="S::manuela.c.batista@mass.gov::ef55f405-31ff-46e0-9071-eeba4d2ba03f" providerId="AD" clId="Web-{145DD33C-2364-4F8E-9E33-392D46FA449E}"/>
    <pc:docChg chg="modSld">
      <pc:chgData name="Batista, Manuela C (DPH)" userId="S::manuela.c.batista@mass.gov::ef55f405-31ff-46e0-9071-eeba4d2ba03f" providerId="AD" clId="Web-{145DD33C-2364-4F8E-9E33-392D46FA449E}" dt="2025-05-15T02:59:41.531" v="74" actId="1076"/>
      <pc:docMkLst>
        <pc:docMk/>
      </pc:docMkLst>
      <pc:sldChg chg="addSp modSp">
        <pc:chgData name="Batista, Manuela C (DPH)" userId="S::manuela.c.batista@mass.gov::ef55f405-31ff-46e0-9071-eeba4d2ba03f" providerId="AD" clId="Web-{145DD33C-2364-4F8E-9E33-392D46FA449E}" dt="2025-05-15T02:59:41.531" v="74" actId="1076"/>
        <pc:sldMkLst>
          <pc:docMk/>
          <pc:sldMk cId="3080079369" sldId="2147470599"/>
        </pc:sldMkLst>
        <pc:spChg chg="mod">
          <ac:chgData name="Batista, Manuela C (DPH)" userId="S::manuela.c.batista@mass.gov::ef55f405-31ff-46e0-9071-eeba4d2ba03f" providerId="AD" clId="Web-{145DD33C-2364-4F8E-9E33-392D46FA449E}" dt="2025-05-15T02:45:14.576" v="23" actId="20577"/>
          <ac:spMkLst>
            <pc:docMk/>
            <pc:sldMk cId="3080079369" sldId="2147470599"/>
            <ac:spMk id="3" creationId="{0A11CDD5-67C0-6C40-BC9C-4A997C4DA417}"/>
          </ac:spMkLst>
        </pc:spChg>
        <pc:spChg chg="mod">
          <ac:chgData name="Batista, Manuela C (DPH)" userId="S::manuela.c.batista@mass.gov::ef55f405-31ff-46e0-9071-eeba4d2ba03f" providerId="AD" clId="Web-{145DD33C-2364-4F8E-9E33-392D46FA449E}" dt="2025-05-15T02:59:41.531" v="74" actId="1076"/>
          <ac:spMkLst>
            <pc:docMk/>
            <pc:sldMk cId="3080079369" sldId="2147470599"/>
            <ac:spMk id="4" creationId="{235AAAF9-821B-7BEF-E5E1-C0571702C40F}"/>
          </ac:spMkLst>
        </pc:spChg>
        <pc:picChg chg="add mod">
          <ac:chgData name="Batista, Manuela C (DPH)" userId="S::manuela.c.batista@mass.gov::ef55f405-31ff-46e0-9071-eeba4d2ba03f" providerId="AD" clId="Web-{145DD33C-2364-4F8E-9E33-392D46FA449E}" dt="2025-05-15T02:59:03.547" v="72" actId="1076"/>
          <ac:picMkLst>
            <pc:docMk/>
            <pc:sldMk cId="3080079369" sldId="2147470599"/>
            <ac:picMk id="5" creationId="{2970BA0A-B4D8-7263-0560-2FD5D942C2E4}"/>
          </ac:picMkLst>
        </pc:picChg>
      </pc:sldChg>
    </pc:docChg>
  </pc:docChgLst>
  <pc:docChgLst>
    <pc:chgData name="Batista, Manuela C (DPH)" userId="S::manuela.c.batista@mass.gov::ef55f405-31ff-46e0-9071-eeba4d2ba03f" providerId="AD" clId="Web-{CDC9F447-E170-4FFA-BDAC-548B2808E2E5}"/>
    <pc:docChg chg="modSld">
      <pc:chgData name="Batista, Manuela C (DPH)" userId="S::manuela.c.batista@mass.gov::ef55f405-31ff-46e0-9071-eeba4d2ba03f" providerId="AD" clId="Web-{CDC9F447-E170-4FFA-BDAC-548B2808E2E5}" dt="2025-05-13T16:50:01.872" v="5" actId="20577"/>
      <pc:docMkLst>
        <pc:docMk/>
      </pc:docMkLst>
      <pc:sldChg chg="modSp">
        <pc:chgData name="Batista, Manuela C (DPH)" userId="S::manuela.c.batista@mass.gov::ef55f405-31ff-46e0-9071-eeba4d2ba03f" providerId="AD" clId="Web-{CDC9F447-E170-4FFA-BDAC-548B2808E2E5}" dt="2025-05-13T16:50:01.872" v="5" actId="20577"/>
        <pc:sldMkLst>
          <pc:docMk/>
          <pc:sldMk cId="3884108693" sldId="2147470567"/>
        </pc:sldMkLst>
        <pc:spChg chg="mod">
          <ac:chgData name="Batista, Manuela C (DPH)" userId="S::manuela.c.batista@mass.gov::ef55f405-31ff-46e0-9071-eeba4d2ba03f" providerId="AD" clId="Web-{CDC9F447-E170-4FFA-BDAC-548B2808E2E5}" dt="2025-05-13T16:50:01.872" v="5" actId="20577"/>
          <ac:spMkLst>
            <pc:docMk/>
            <pc:sldMk cId="3884108693" sldId="2147470567"/>
            <ac:spMk id="3" creationId="{099112DC-8D01-BBF0-A7F0-7B8315DBFD3A}"/>
          </ac:spMkLst>
        </pc:spChg>
      </pc:sldChg>
    </pc:docChg>
  </pc:docChgLst>
  <pc:docChgLst>
    <pc:chgData name="Geer, Scott W (DPH)" userId="9b959217-b051-4bd7-84b4-76ce9c9203a7" providerId="ADAL" clId="{04692019-253F-4692-8BD7-96E270503B81}"/>
    <pc:docChg chg="custSel addSld modSld">
      <pc:chgData name="Geer, Scott W (DPH)" userId="9b959217-b051-4bd7-84b4-76ce9c9203a7" providerId="ADAL" clId="{04692019-253F-4692-8BD7-96E270503B81}" dt="2025-05-14T14:43:08.764" v="255" actId="20577"/>
      <pc:docMkLst>
        <pc:docMk/>
      </pc:docMkLst>
      <pc:sldChg chg="modSp mod">
        <pc:chgData name="Geer, Scott W (DPH)" userId="9b959217-b051-4bd7-84b4-76ce9c9203a7" providerId="ADAL" clId="{04692019-253F-4692-8BD7-96E270503B81}" dt="2025-05-14T14:31:24.916" v="28" actId="20577"/>
        <pc:sldMkLst>
          <pc:docMk/>
          <pc:sldMk cId="988912532" sldId="2147470565"/>
        </pc:sldMkLst>
        <pc:spChg chg="mod">
          <ac:chgData name="Geer, Scott W (DPH)" userId="9b959217-b051-4bd7-84b4-76ce9c9203a7" providerId="ADAL" clId="{04692019-253F-4692-8BD7-96E270503B81}" dt="2025-05-14T14:07:13.083" v="3" actId="27636"/>
          <ac:spMkLst>
            <pc:docMk/>
            <pc:sldMk cId="988912532" sldId="2147470565"/>
            <ac:spMk id="4" creationId="{D2C09F96-1681-7DD1-0357-36AE03DF91F2}"/>
          </ac:spMkLst>
        </pc:spChg>
        <pc:spChg chg="mod">
          <ac:chgData name="Geer, Scott W (DPH)" userId="9b959217-b051-4bd7-84b4-76ce9c9203a7" providerId="ADAL" clId="{04692019-253F-4692-8BD7-96E270503B81}" dt="2025-05-14T14:31:24.916" v="28" actId="20577"/>
          <ac:spMkLst>
            <pc:docMk/>
            <pc:sldMk cId="988912532" sldId="2147470565"/>
            <ac:spMk id="5" creationId="{678AACCE-D4A9-CBB4-ED51-3FEB660BC810}"/>
          </ac:spMkLst>
        </pc:spChg>
      </pc:sldChg>
      <pc:sldChg chg="modNotesTx">
        <pc:chgData name="Geer, Scott W (DPH)" userId="9b959217-b051-4bd7-84b4-76ce9c9203a7" providerId="ADAL" clId="{04692019-253F-4692-8BD7-96E270503B81}" dt="2025-05-14T14:43:08.764" v="255" actId="20577"/>
        <pc:sldMkLst>
          <pc:docMk/>
          <pc:sldMk cId="4114481089" sldId="2147470597"/>
        </pc:sldMkLst>
      </pc:sldChg>
      <pc:sldChg chg="addSp delSp modSp add mod">
        <pc:chgData name="Geer, Scott W (DPH)" userId="9b959217-b051-4bd7-84b4-76ce9c9203a7" providerId="ADAL" clId="{04692019-253F-4692-8BD7-96E270503B81}" dt="2025-05-14T14:33:26.432" v="65" actId="12788"/>
        <pc:sldMkLst>
          <pc:docMk/>
          <pc:sldMk cId="4041405855" sldId="2147470598"/>
        </pc:sldMkLst>
        <pc:spChg chg="mod">
          <ac:chgData name="Geer, Scott W (DPH)" userId="9b959217-b051-4bd7-84b4-76ce9c9203a7" providerId="ADAL" clId="{04692019-253F-4692-8BD7-96E270503B81}" dt="2025-05-14T14:31:58.696" v="54" actId="20577"/>
          <ac:spMkLst>
            <pc:docMk/>
            <pc:sldMk cId="4041405855" sldId="2147470598"/>
            <ac:spMk id="3" creationId="{37945250-8CDF-AD5A-F9AF-638EB5655C3A}"/>
          </ac:spMkLst>
        </pc:spChg>
        <pc:spChg chg="del">
          <ac:chgData name="Geer, Scott W (DPH)" userId="9b959217-b051-4bd7-84b4-76ce9c9203a7" providerId="ADAL" clId="{04692019-253F-4692-8BD7-96E270503B81}" dt="2025-05-14T14:32:08.033" v="56" actId="478"/>
          <ac:spMkLst>
            <pc:docMk/>
            <pc:sldMk cId="4041405855" sldId="2147470598"/>
            <ac:spMk id="4" creationId="{A4374E6F-F92D-BED4-98D6-7C62078C9E1F}"/>
          </ac:spMkLst>
        </pc:spChg>
        <pc:spChg chg="del mod">
          <ac:chgData name="Geer, Scott W (DPH)" userId="9b959217-b051-4bd7-84b4-76ce9c9203a7" providerId="ADAL" clId="{04692019-253F-4692-8BD7-96E270503B81}" dt="2025-05-14T14:32:08.035" v="58"/>
          <ac:spMkLst>
            <pc:docMk/>
            <pc:sldMk cId="4041405855" sldId="2147470598"/>
            <ac:spMk id="5" creationId="{3F2D29C9-724F-C158-A508-172605D713EE}"/>
          </ac:spMkLst>
        </pc:spChg>
        <pc:spChg chg="add del mod">
          <ac:chgData name="Geer, Scott W (DPH)" userId="9b959217-b051-4bd7-84b4-76ce9c9203a7" providerId="ADAL" clId="{04692019-253F-4692-8BD7-96E270503B81}" dt="2025-05-14T14:32:11.283" v="59" actId="478"/>
          <ac:spMkLst>
            <pc:docMk/>
            <pc:sldMk cId="4041405855" sldId="2147470598"/>
            <ac:spMk id="7" creationId="{3DF78B62-BAEA-BC93-4D9E-93FABD401582}"/>
          </ac:spMkLst>
        </pc:spChg>
        <pc:picChg chg="add mod">
          <ac:chgData name="Geer, Scott W (DPH)" userId="9b959217-b051-4bd7-84b4-76ce9c9203a7" providerId="ADAL" clId="{04692019-253F-4692-8BD7-96E270503B81}" dt="2025-05-14T14:33:26.432" v="65" actId="12788"/>
          <ac:picMkLst>
            <pc:docMk/>
            <pc:sldMk cId="4041405855" sldId="2147470598"/>
            <ac:picMk id="8" creationId="{5F2C30A8-5885-2C6F-7FF3-E6A5DB361029}"/>
          </ac:picMkLst>
        </pc:picChg>
      </pc:sldChg>
    </pc:docChg>
  </pc:docChgLst>
  <pc:docChgLst>
    <pc:chgData name="Pursley, Andrew L (DPH)" userId="c8f6ee23-659f-4905-b1a3-35c9641eed58" providerId="ADAL" clId="{04161AB4-42D8-4FB6-9715-3A047AC03916}"/>
    <pc:docChg chg="undo custSel modSld">
      <pc:chgData name="Pursley, Andrew L (DPH)" userId="c8f6ee23-659f-4905-b1a3-35c9641eed58" providerId="ADAL" clId="{04161AB4-42D8-4FB6-9715-3A047AC03916}" dt="2025-05-14T14:23:12.735" v="306" actId="33524"/>
      <pc:docMkLst>
        <pc:docMk/>
      </pc:docMkLst>
      <pc:sldChg chg="modSp mod">
        <pc:chgData name="Pursley, Andrew L (DPH)" userId="c8f6ee23-659f-4905-b1a3-35c9641eed58" providerId="ADAL" clId="{04161AB4-42D8-4FB6-9715-3A047AC03916}" dt="2025-05-14T14:23:12.735" v="306" actId="33524"/>
        <pc:sldMkLst>
          <pc:docMk/>
          <pc:sldMk cId="988912532" sldId="2147470565"/>
        </pc:sldMkLst>
        <pc:spChg chg="mod">
          <ac:chgData name="Pursley, Andrew L (DPH)" userId="c8f6ee23-659f-4905-b1a3-35c9641eed58" providerId="ADAL" clId="{04161AB4-42D8-4FB6-9715-3A047AC03916}" dt="2025-05-14T14:23:12.735" v="306" actId="33524"/>
          <ac:spMkLst>
            <pc:docMk/>
            <pc:sldMk cId="988912532" sldId="2147470565"/>
            <ac:spMk id="4" creationId="{D2C09F96-1681-7DD1-0357-36AE03DF91F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0BB86E-F48C-42C6-A0F7-D9F1456960C2}"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3DE56EC2-25F2-45F4-A7B0-A79D8E70555E}">
      <dgm:prSet/>
      <dgm:spPr/>
      <dgm:t>
        <a:bodyPr/>
        <a:lstStyle/>
        <a:p>
          <a:r>
            <a:rPr lang="en-US"/>
            <a:t>Early Intervention Updates</a:t>
          </a:r>
        </a:p>
      </dgm:t>
    </dgm:pt>
    <dgm:pt modelId="{1BD34F3F-4E71-4B97-91F8-D5D5588DB235}" type="parTrans" cxnId="{795C6804-1D22-4743-A3F2-39F345903BDF}">
      <dgm:prSet/>
      <dgm:spPr/>
      <dgm:t>
        <a:bodyPr/>
        <a:lstStyle/>
        <a:p>
          <a:endParaRPr lang="en-US"/>
        </a:p>
      </dgm:t>
    </dgm:pt>
    <dgm:pt modelId="{E606DCAC-7CF9-4957-9C0B-F3B3C6EEFBE7}" type="sibTrans" cxnId="{795C6804-1D22-4743-A3F2-39F345903BDF}">
      <dgm:prSet/>
      <dgm:spPr/>
      <dgm:t>
        <a:bodyPr/>
        <a:lstStyle/>
        <a:p>
          <a:endParaRPr lang="en-US"/>
        </a:p>
      </dgm:t>
    </dgm:pt>
    <dgm:pt modelId="{BEE2B17E-D6D7-4722-B8B3-79564B17518B}">
      <dgm:prSet/>
      <dgm:spPr/>
      <dgm:t>
        <a:bodyPr/>
        <a:lstStyle/>
        <a:p>
          <a:r>
            <a:rPr lang="en-US"/>
            <a:t>End of Fiscal Year July 10 Deadline</a:t>
          </a:r>
        </a:p>
      </dgm:t>
    </dgm:pt>
    <dgm:pt modelId="{AD21A2CB-473A-4DE5-BFF4-1E3F659E506C}" type="parTrans" cxnId="{DB878A19-C214-4572-AAA3-655639D803BA}">
      <dgm:prSet/>
      <dgm:spPr/>
      <dgm:t>
        <a:bodyPr/>
        <a:lstStyle/>
        <a:p>
          <a:endParaRPr lang="en-US"/>
        </a:p>
      </dgm:t>
    </dgm:pt>
    <dgm:pt modelId="{D8622875-4128-495C-8309-6F2D1E5D04E8}" type="sibTrans" cxnId="{DB878A19-C214-4572-AAA3-655639D803BA}">
      <dgm:prSet/>
      <dgm:spPr/>
      <dgm:t>
        <a:bodyPr/>
        <a:lstStyle/>
        <a:p>
          <a:endParaRPr lang="en-US"/>
        </a:p>
      </dgm:t>
    </dgm:pt>
    <dgm:pt modelId="{41484D54-EBDE-4A9A-B349-C35E726D7154}">
      <dgm:prSet phldr="0"/>
      <dgm:spPr/>
      <dgm:t>
        <a:bodyPr/>
        <a:lstStyle/>
        <a:p>
          <a:r>
            <a:rPr lang="en-US"/>
            <a:t>Ongoing Business</a:t>
          </a:r>
        </a:p>
      </dgm:t>
    </dgm:pt>
    <dgm:pt modelId="{D298FF82-0973-4AFD-84C1-A0BBC1145EE6}" type="parTrans" cxnId="{1BF2F16D-D98E-4931-AD74-F6E29F631146}">
      <dgm:prSet/>
      <dgm:spPr/>
      <dgm:t>
        <a:bodyPr/>
        <a:lstStyle/>
        <a:p>
          <a:endParaRPr lang="en-US"/>
        </a:p>
      </dgm:t>
    </dgm:pt>
    <dgm:pt modelId="{523E5909-B0A1-44A6-869E-EE5149701F55}" type="sibTrans" cxnId="{1BF2F16D-D98E-4931-AD74-F6E29F631146}">
      <dgm:prSet/>
      <dgm:spPr/>
      <dgm:t>
        <a:bodyPr/>
        <a:lstStyle/>
        <a:p>
          <a:endParaRPr lang="en-US"/>
        </a:p>
      </dgm:t>
    </dgm:pt>
    <dgm:pt modelId="{96984948-BC54-442B-9BBE-F300494E9806}" type="pres">
      <dgm:prSet presAssocID="{D20BB86E-F48C-42C6-A0F7-D9F1456960C2}" presName="Name0" presStyleCnt="0">
        <dgm:presLayoutVars>
          <dgm:dir/>
          <dgm:resizeHandles val="exact"/>
        </dgm:presLayoutVars>
      </dgm:prSet>
      <dgm:spPr/>
    </dgm:pt>
    <dgm:pt modelId="{E06B3A2A-0639-4F86-BE2F-FDC9D77F7645}" type="pres">
      <dgm:prSet presAssocID="{3DE56EC2-25F2-45F4-A7B0-A79D8E70555E}" presName="node" presStyleLbl="node1" presStyleIdx="0" presStyleCnt="3">
        <dgm:presLayoutVars>
          <dgm:bulletEnabled val="1"/>
        </dgm:presLayoutVars>
      </dgm:prSet>
      <dgm:spPr/>
    </dgm:pt>
    <dgm:pt modelId="{B8282DE4-0AC4-446D-A0E2-F43F1518A432}" type="pres">
      <dgm:prSet presAssocID="{E606DCAC-7CF9-4957-9C0B-F3B3C6EEFBE7}" presName="sibTrans" presStyleLbl="sibTrans1D1" presStyleIdx="0" presStyleCnt="2"/>
      <dgm:spPr/>
    </dgm:pt>
    <dgm:pt modelId="{B8BB6EE4-C015-42B7-AC2F-149D7751A27D}" type="pres">
      <dgm:prSet presAssocID="{E606DCAC-7CF9-4957-9C0B-F3B3C6EEFBE7}" presName="connectorText" presStyleLbl="sibTrans1D1" presStyleIdx="0" presStyleCnt="2"/>
      <dgm:spPr/>
    </dgm:pt>
    <dgm:pt modelId="{CA4414F8-B3F4-4F9C-9E45-8C12E5A84ED4}" type="pres">
      <dgm:prSet presAssocID="{BEE2B17E-D6D7-4722-B8B3-79564B17518B}" presName="node" presStyleLbl="node1" presStyleIdx="1" presStyleCnt="3">
        <dgm:presLayoutVars>
          <dgm:bulletEnabled val="1"/>
        </dgm:presLayoutVars>
      </dgm:prSet>
      <dgm:spPr/>
    </dgm:pt>
    <dgm:pt modelId="{B3BF1D20-08F6-4D99-B036-72A99EDE4F49}" type="pres">
      <dgm:prSet presAssocID="{D8622875-4128-495C-8309-6F2D1E5D04E8}" presName="sibTrans" presStyleLbl="sibTrans1D1" presStyleIdx="1" presStyleCnt="2"/>
      <dgm:spPr/>
    </dgm:pt>
    <dgm:pt modelId="{623526EF-8869-402C-92EF-4AE36713F61E}" type="pres">
      <dgm:prSet presAssocID="{D8622875-4128-495C-8309-6F2D1E5D04E8}" presName="connectorText" presStyleLbl="sibTrans1D1" presStyleIdx="1" presStyleCnt="2"/>
      <dgm:spPr/>
    </dgm:pt>
    <dgm:pt modelId="{9DB2591F-E9F9-4FDD-93C9-BD32B52EBF23}" type="pres">
      <dgm:prSet presAssocID="{41484D54-EBDE-4A9A-B349-C35E726D7154}" presName="node" presStyleLbl="node1" presStyleIdx="2" presStyleCnt="3">
        <dgm:presLayoutVars>
          <dgm:bulletEnabled val="1"/>
        </dgm:presLayoutVars>
      </dgm:prSet>
      <dgm:spPr/>
    </dgm:pt>
  </dgm:ptLst>
  <dgm:cxnLst>
    <dgm:cxn modelId="{795C6804-1D22-4743-A3F2-39F345903BDF}" srcId="{D20BB86E-F48C-42C6-A0F7-D9F1456960C2}" destId="{3DE56EC2-25F2-45F4-A7B0-A79D8E70555E}" srcOrd="0" destOrd="0" parTransId="{1BD34F3F-4E71-4B97-91F8-D5D5588DB235}" sibTransId="{E606DCAC-7CF9-4957-9C0B-F3B3C6EEFBE7}"/>
    <dgm:cxn modelId="{AC48DA07-8BEC-4E23-9539-D0BAD8C54B44}" type="presOf" srcId="{E606DCAC-7CF9-4957-9C0B-F3B3C6EEFBE7}" destId="{B8BB6EE4-C015-42B7-AC2F-149D7751A27D}" srcOrd="1" destOrd="0" presId="urn:microsoft.com/office/officeart/2016/7/layout/RepeatingBendingProcessNew"/>
    <dgm:cxn modelId="{DB878A19-C214-4572-AAA3-655639D803BA}" srcId="{D20BB86E-F48C-42C6-A0F7-D9F1456960C2}" destId="{BEE2B17E-D6D7-4722-B8B3-79564B17518B}" srcOrd="1" destOrd="0" parTransId="{AD21A2CB-473A-4DE5-BFF4-1E3F659E506C}" sibTransId="{D8622875-4128-495C-8309-6F2D1E5D04E8}"/>
    <dgm:cxn modelId="{00437729-8D2F-4508-9500-303405433BCA}" type="presOf" srcId="{E606DCAC-7CF9-4957-9C0B-F3B3C6EEFBE7}" destId="{B8282DE4-0AC4-446D-A0E2-F43F1518A432}" srcOrd="0" destOrd="0" presId="urn:microsoft.com/office/officeart/2016/7/layout/RepeatingBendingProcessNew"/>
    <dgm:cxn modelId="{60229D61-DA82-4BCE-A6EC-67389483DBBF}" type="presOf" srcId="{3DE56EC2-25F2-45F4-A7B0-A79D8E70555E}" destId="{E06B3A2A-0639-4F86-BE2F-FDC9D77F7645}" srcOrd="0" destOrd="0" presId="urn:microsoft.com/office/officeart/2016/7/layout/RepeatingBendingProcessNew"/>
    <dgm:cxn modelId="{77BF834B-1EFB-4424-BDCB-8627500ED64C}" type="presOf" srcId="{D20BB86E-F48C-42C6-A0F7-D9F1456960C2}" destId="{96984948-BC54-442B-9BBE-F300494E9806}" srcOrd="0" destOrd="0" presId="urn:microsoft.com/office/officeart/2016/7/layout/RepeatingBendingProcessNew"/>
    <dgm:cxn modelId="{1BF2F16D-D98E-4931-AD74-F6E29F631146}" srcId="{D20BB86E-F48C-42C6-A0F7-D9F1456960C2}" destId="{41484D54-EBDE-4A9A-B349-C35E726D7154}" srcOrd="2" destOrd="0" parTransId="{D298FF82-0973-4AFD-84C1-A0BBC1145EE6}" sibTransId="{523E5909-B0A1-44A6-869E-EE5149701F55}"/>
    <dgm:cxn modelId="{1B112389-FF62-4DBD-B0F8-6F309C0F7665}" type="presOf" srcId="{D8622875-4128-495C-8309-6F2D1E5D04E8}" destId="{623526EF-8869-402C-92EF-4AE36713F61E}" srcOrd="1" destOrd="0" presId="urn:microsoft.com/office/officeart/2016/7/layout/RepeatingBendingProcessNew"/>
    <dgm:cxn modelId="{430AB4A2-A149-41F8-A1B6-2F6378B8E3A6}" type="presOf" srcId="{D8622875-4128-495C-8309-6F2D1E5D04E8}" destId="{B3BF1D20-08F6-4D99-B036-72A99EDE4F49}" srcOrd="0" destOrd="0" presId="urn:microsoft.com/office/officeart/2016/7/layout/RepeatingBendingProcessNew"/>
    <dgm:cxn modelId="{EF6F2AA6-3B07-4254-9C3C-EAF207085815}" type="presOf" srcId="{BEE2B17E-D6D7-4722-B8B3-79564B17518B}" destId="{CA4414F8-B3F4-4F9C-9E45-8C12E5A84ED4}" srcOrd="0" destOrd="0" presId="urn:microsoft.com/office/officeart/2016/7/layout/RepeatingBendingProcessNew"/>
    <dgm:cxn modelId="{B0ED78B9-30C2-4C3A-9B5E-B9F213734DC2}" type="presOf" srcId="{41484D54-EBDE-4A9A-B349-C35E726D7154}" destId="{9DB2591F-E9F9-4FDD-93C9-BD32B52EBF23}" srcOrd="0" destOrd="0" presId="urn:microsoft.com/office/officeart/2016/7/layout/RepeatingBendingProcessNew"/>
    <dgm:cxn modelId="{BDB6C3B5-FBA3-4E5A-A86C-8511AB014618}" type="presParOf" srcId="{96984948-BC54-442B-9BBE-F300494E9806}" destId="{E06B3A2A-0639-4F86-BE2F-FDC9D77F7645}" srcOrd="0" destOrd="0" presId="urn:microsoft.com/office/officeart/2016/7/layout/RepeatingBendingProcessNew"/>
    <dgm:cxn modelId="{03404FC5-BE98-4447-B75B-41289228144E}" type="presParOf" srcId="{96984948-BC54-442B-9BBE-F300494E9806}" destId="{B8282DE4-0AC4-446D-A0E2-F43F1518A432}" srcOrd="1" destOrd="0" presId="urn:microsoft.com/office/officeart/2016/7/layout/RepeatingBendingProcessNew"/>
    <dgm:cxn modelId="{9EF593D9-7A87-4B59-A677-359E3C17C262}" type="presParOf" srcId="{B8282DE4-0AC4-446D-A0E2-F43F1518A432}" destId="{B8BB6EE4-C015-42B7-AC2F-149D7751A27D}" srcOrd="0" destOrd="0" presId="urn:microsoft.com/office/officeart/2016/7/layout/RepeatingBendingProcessNew"/>
    <dgm:cxn modelId="{1B7E8C52-63BD-4AC6-A68E-2EF074B6AB78}" type="presParOf" srcId="{96984948-BC54-442B-9BBE-F300494E9806}" destId="{CA4414F8-B3F4-4F9C-9E45-8C12E5A84ED4}" srcOrd="2" destOrd="0" presId="urn:microsoft.com/office/officeart/2016/7/layout/RepeatingBendingProcessNew"/>
    <dgm:cxn modelId="{5B09E585-E175-4EB6-BF04-B3C522F761CA}" type="presParOf" srcId="{96984948-BC54-442B-9BBE-F300494E9806}" destId="{B3BF1D20-08F6-4D99-B036-72A99EDE4F49}" srcOrd="3" destOrd="0" presId="urn:microsoft.com/office/officeart/2016/7/layout/RepeatingBendingProcessNew"/>
    <dgm:cxn modelId="{AA21438E-893C-4D85-9162-4A50883EA355}" type="presParOf" srcId="{B3BF1D20-08F6-4D99-B036-72A99EDE4F49}" destId="{623526EF-8869-402C-92EF-4AE36713F61E}" srcOrd="0" destOrd="0" presId="urn:microsoft.com/office/officeart/2016/7/layout/RepeatingBendingProcessNew"/>
    <dgm:cxn modelId="{13999245-CB5D-44E0-B4EC-3CE511C00CC0}" type="presParOf" srcId="{96984948-BC54-442B-9BBE-F300494E9806}" destId="{9DB2591F-E9F9-4FDD-93C9-BD32B52EBF23}"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282DE4-0AC4-446D-A0E2-F43F1518A432}">
      <dsp:nvSpPr>
        <dsp:cNvPr id="0" name=""/>
        <dsp:cNvSpPr/>
      </dsp:nvSpPr>
      <dsp:spPr>
        <a:xfrm>
          <a:off x="3160067" y="2050682"/>
          <a:ext cx="694702" cy="91440"/>
        </a:xfrm>
        <a:custGeom>
          <a:avLst/>
          <a:gdLst/>
          <a:ahLst/>
          <a:cxnLst/>
          <a:rect l="0" t="0" r="0" b="0"/>
          <a:pathLst>
            <a:path>
              <a:moveTo>
                <a:pt x="0" y="45720"/>
              </a:moveTo>
              <a:lnTo>
                <a:pt x="69470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89285" y="2092775"/>
        <a:ext cx="36265" cy="7253"/>
      </dsp:txXfrm>
    </dsp:sp>
    <dsp:sp modelId="{E06B3A2A-0639-4F86-BE2F-FDC9D77F7645}">
      <dsp:nvSpPr>
        <dsp:cNvPr id="0" name=""/>
        <dsp:cNvSpPr/>
      </dsp:nvSpPr>
      <dsp:spPr>
        <a:xfrm>
          <a:off x="8377"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Early Intervention Updates</a:t>
          </a:r>
        </a:p>
      </dsp:txBody>
      <dsp:txXfrm>
        <a:off x="8377" y="1150355"/>
        <a:ext cx="3153489" cy="1892093"/>
      </dsp:txXfrm>
    </dsp:sp>
    <dsp:sp modelId="{B3BF1D20-08F6-4D99-B036-72A99EDE4F49}">
      <dsp:nvSpPr>
        <dsp:cNvPr id="0" name=""/>
        <dsp:cNvSpPr/>
      </dsp:nvSpPr>
      <dsp:spPr>
        <a:xfrm>
          <a:off x="7038859" y="2050682"/>
          <a:ext cx="694702" cy="91440"/>
        </a:xfrm>
        <a:custGeom>
          <a:avLst/>
          <a:gdLst/>
          <a:ahLst/>
          <a:cxnLst/>
          <a:rect l="0" t="0" r="0" b="0"/>
          <a:pathLst>
            <a:path>
              <a:moveTo>
                <a:pt x="0" y="45720"/>
              </a:moveTo>
              <a:lnTo>
                <a:pt x="69470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68078" y="2092775"/>
        <a:ext cx="36265" cy="7253"/>
      </dsp:txXfrm>
    </dsp:sp>
    <dsp:sp modelId="{CA4414F8-B3F4-4F9C-9E45-8C12E5A84ED4}">
      <dsp:nvSpPr>
        <dsp:cNvPr id="0" name=""/>
        <dsp:cNvSpPr/>
      </dsp:nvSpPr>
      <dsp:spPr>
        <a:xfrm>
          <a:off x="3887169"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End of Fiscal Year July 10 Deadline</a:t>
          </a:r>
        </a:p>
      </dsp:txBody>
      <dsp:txXfrm>
        <a:off x="3887169" y="1150355"/>
        <a:ext cx="3153489" cy="1892093"/>
      </dsp:txXfrm>
    </dsp:sp>
    <dsp:sp modelId="{9DB2591F-E9F9-4FDD-93C9-BD32B52EBF23}">
      <dsp:nvSpPr>
        <dsp:cNvPr id="0" name=""/>
        <dsp:cNvSpPr/>
      </dsp:nvSpPr>
      <dsp:spPr>
        <a:xfrm>
          <a:off x="7765961"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Ongoing Business</a:t>
          </a:r>
        </a:p>
      </dsp:txBody>
      <dsp:txXfrm>
        <a:off x="7765961" y="1150355"/>
        <a:ext cx="3153489" cy="1892093"/>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10/14/2025</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10/14/2025</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Details on the new process will be covered by Manuela and the end of this Ask Away. </a:t>
            </a:r>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33282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42876-DDAD-3A6E-8B8E-AAEC67FEF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A2B2C0-82D6-7588-3ADD-E1D533DECA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C41925-C5AD-F415-84B6-4A4B05E2CA77}"/>
              </a:ext>
            </a:extLst>
          </p:cNvPr>
          <p:cNvSpPr>
            <a:spLocks noGrp="1"/>
          </p:cNvSpPr>
          <p:nvPr>
            <p:ph type="body" idx="1"/>
          </p:nvPr>
        </p:nvSpPr>
        <p:spPr/>
        <p:txBody>
          <a:bodyPr/>
          <a:lstStyle/>
          <a:p>
            <a:r>
              <a:rPr lang="en-US"/>
              <a:t>Details on the new process will be covered by Manuela and the end of this Ask Away. </a:t>
            </a:r>
          </a:p>
        </p:txBody>
      </p:sp>
      <p:sp>
        <p:nvSpPr>
          <p:cNvPr id="4" name="Slide Number Placeholder 3">
            <a:extLst>
              <a:ext uri="{FF2B5EF4-FFF2-40B4-BE49-F238E27FC236}">
                <a16:creationId xmlns:a16="http://schemas.microsoft.com/office/drawing/2014/main" id="{F675189C-DC3E-F7F2-6E0B-DED38E588821}"/>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2449508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We are the Massachusetts Early Intervention Massachusetts Early Intervention is a program for infants and toddlers (birth to 3 years old) who have developmental delays or are at risk of a developmental delay.</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88973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ptos"/>
                <a:ea typeface="Aptos" panose="020B0004020202020204" pitchFamily="34" charset="0"/>
                <a:cs typeface="Times New Roman" panose="02020603050405020304" pitchFamily="18" charset="0"/>
              </a:rPr>
              <a:t>End of Fiscal Year Deadline, the electronic claim submission of replacement and void claims must be submitted by July 10</a:t>
            </a:r>
            <a:r>
              <a:rPr lang="en-US" sz="1800" baseline="30000" dirty="0">
                <a:effectLst/>
                <a:latin typeface="Aptos"/>
                <a:ea typeface="Aptos" panose="020B0004020202020204" pitchFamily="34" charset="0"/>
                <a:cs typeface="Times New Roman" panose="02020603050405020304" pitchFamily="18" charset="0"/>
              </a:rPr>
              <a:t>th</a:t>
            </a:r>
            <a:r>
              <a:rPr lang="en-US" sz="1800" dirty="0">
                <a:effectLst/>
                <a:latin typeface="Aptos"/>
                <a:ea typeface="Aptos" panose="020B0004020202020204" pitchFamily="34" charset="0"/>
                <a:cs typeface="Times New Roman" panose="02020603050405020304" pitchFamily="18" charset="0"/>
              </a:rPr>
              <a:t> </a:t>
            </a:r>
          </a:p>
          <a:p>
            <a:r>
              <a:rPr lang="en-US" sz="1800" dirty="0">
                <a:effectLst/>
                <a:latin typeface="Aptos"/>
                <a:ea typeface="Aptos" panose="020B0004020202020204" pitchFamily="34" charset="0"/>
                <a:cs typeface="Times New Roman" panose="02020603050405020304" pitchFamily="18" charset="0"/>
              </a:rPr>
              <a:t>Per State statue Early intervention is only allowed to pay out claims from the current and prior fiscal year. It states “that funds in this item may be used to pay for current and prior year claims”</a:t>
            </a:r>
          </a:p>
          <a:p>
            <a:r>
              <a:rPr lang="en-US" dirty="0"/>
              <a:t>Please be aware after the July 10th deadline, all contracted programs will not be allowed to be paid for any claims older than </a:t>
            </a:r>
            <a:r>
              <a:rPr lang="en-US" b="1" dirty="0"/>
              <a:t>June 30, 2024. </a:t>
            </a:r>
            <a:endParaRPr lang="en-US" b="1" dirty="0">
              <a:ea typeface="Calibri"/>
              <a:cs typeface="Calibri"/>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1792295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Replacement Claims and Void Claims are distinct procedures in the EICS system.</a:t>
            </a:r>
          </a:p>
          <a:p>
            <a:pPr>
              <a:buFont typeface="Arial" panose="020B0604020202020204" pitchFamily="34" charset="0"/>
              <a:buChar char="•"/>
            </a:pPr>
            <a:r>
              <a:rPr lang="en-US"/>
              <a:t>A </a:t>
            </a:r>
            <a:r>
              <a:rPr lang="en-US" b="1"/>
              <a:t>Replacement Claim</a:t>
            </a:r>
            <a:r>
              <a:rPr lang="en-US"/>
              <a:t> is submitted with a claim frequency of 7, indicating that the previously submitted claim should be ignored and replaced with the new one.</a:t>
            </a:r>
          </a:p>
          <a:p>
            <a:pPr>
              <a:buFont typeface="Arial" panose="020B0604020202020204" pitchFamily="34" charset="0"/>
              <a:buChar char="•"/>
            </a:pPr>
            <a:r>
              <a:rPr lang="en-US"/>
              <a:t>A </a:t>
            </a:r>
            <a:r>
              <a:rPr lang="en-US" b="1"/>
              <a:t>Void Claim</a:t>
            </a:r>
            <a:r>
              <a:rPr lang="en-US"/>
              <a:t> is submitted with a claim frequency of 8, indicating that the original claim is being completely voided. The Original Claim ID should be included to reference the claim being voided.</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581544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To correct a previously submitted claim, you can submit a </a:t>
            </a:r>
            <a:r>
              <a:rPr lang="en-US" b="1"/>
              <a:t>replacement claim</a:t>
            </a:r>
            <a:r>
              <a:rPr lang="en-US"/>
              <a:t> to:</a:t>
            </a:r>
          </a:p>
          <a:p>
            <a:pPr>
              <a:buFont typeface="Arial" panose="020B0604020202020204" pitchFamily="34" charset="0"/>
              <a:buChar char="•"/>
            </a:pPr>
            <a:r>
              <a:rPr lang="en-US"/>
              <a:t>Correct the rate billed, location, procedure, or modifiers.</a:t>
            </a:r>
          </a:p>
          <a:p>
            <a:pPr>
              <a:buFont typeface="Arial" panose="020B0604020202020204" pitchFamily="34" charset="0"/>
              <a:buChar char="•"/>
            </a:pPr>
            <a:r>
              <a:rPr lang="en-US"/>
              <a:t>Add or correct patient data, such as diagnosis or prior authorization information.</a:t>
            </a:r>
          </a:p>
          <a:p>
            <a:pPr>
              <a:buFont typeface="Arial" panose="020B0604020202020204" pitchFamily="34" charset="0"/>
              <a:buChar char="•"/>
            </a:pPr>
            <a:r>
              <a:rPr lang="en-US"/>
              <a:t>Modify units, minutes, or charges for services originally submitted in error.</a:t>
            </a:r>
          </a:p>
          <a:p>
            <a:r>
              <a:rPr lang="en-US"/>
              <a:t>Make sure to use a new claim ID for the replacement claim, and reference the original claim number in the "Original Claim ID" field. The replacement claim should include a </a:t>
            </a:r>
            <a:r>
              <a:rPr lang="en-US" b="1"/>
              <a:t>claim frequency code of [7]</a:t>
            </a:r>
            <a:r>
              <a:rPr lang="en-US"/>
              <a:t> in Loop 2300 CLM05-3 and reference the original claim identifier.</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1200698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To void an already submitted claim, create a new claim with a </a:t>
            </a:r>
            <a:r>
              <a:rPr lang="en-US" b="1"/>
              <a:t>claim frequency of 8</a:t>
            </a:r>
            <a:r>
              <a:rPr lang="en-US"/>
              <a:t>, referencing the original claim to be voided. This void claim should be submitted to the Early Intervention Client System (EICS) when the previously submitted claim needs to be removed or not considered for payment. The void claim must match the original claim, except for the claim frequency code and payer-assigned claim number, and should not contain “negative” values.</a:t>
            </a:r>
          </a:p>
          <a:p>
            <a:r>
              <a:rPr lang="en-US"/>
              <a:t>The void claim must include a </a:t>
            </a:r>
            <a:r>
              <a:rPr lang="en-US" b="1"/>
              <a:t>claim frequency code of [8]</a:t>
            </a:r>
            <a:r>
              <a:rPr lang="en-US"/>
              <a:t> in Loop 2300 CLM05-3 and reference the </a:t>
            </a:r>
            <a:r>
              <a:rPr lang="en-US" b="1"/>
              <a:t>Original Reference Number</a:t>
            </a:r>
            <a:r>
              <a:rPr lang="en-US"/>
              <a:t> (Payer Claim Control Number) in Loop 2300 REF, with </a:t>
            </a:r>
            <a:r>
              <a:rPr lang="en-US" b="1"/>
              <a:t>REF01 = [F8]</a:t>
            </a:r>
            <a:r>
              <a:rPr lang="en-US"/>
              <a:t> and </a:t>
            </a:r>
            <a:r>
              <a:rPr lang="en-US" b="1"/>
              <a:t>REF02 = Original Reference Number</a:t>
            </a:r>
            <a:r>
              <a:rPr lang="en-US"/>
              <a:t>. Failure to submit this required information will result in the claim being rejected.</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202841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7" y="2347919"/>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mass.gov/info-details/early-intervention-billing-reimbursement"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teragency-coordinating-council-ic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06F706-22CC-F280-DAE6-87DD589D1C6A}"/>
              </a:ext>
            </a:extLst>
          </p:cNvPr>
          <p:cNvSpPr>
            <a:spLocks noGrp="1"/>
          </p:cNvSpPr>
          <p:nvPr>
            <p:ph type="title" idx="4294967295"/>
          </p:nvPr>
        </p:nvSpPr>
        <p:spPr>
          <a:xfrm>
            <a:off x="875727" y="2347919"/>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Ask Away</a:t>
            </a:r>
          </a:p>
        </p:txBody>
      </p:sp>
      <p:sp>
        <p:nvSpPr>
          <p:cNvPr id="3" name="Text Placeholder 2">
            <a:extLst>
              <a:ext uri="{FF2B5EF4-FFF2-40B4-BE49-F238E27FC236}">
                <a16:creationId xmlns:a16="http://schemas.microsoft.com/office/drawing/2014/main" id="{099112DC-8D01-BBF0-A7F0-7B8315DBFD3A}"/>
              </a:ext>
            </a:extLst>
          </p:cNvPr>
          <p:cNvSpPr>
            <a:spLocks noGrp="1"/>
          </p:cNvSpPr>
          <p:nvPr>
            <p:ph type="body" sz="quarter" idx="11"/>
          </p:nvPr>
        </p:nvSpPr>
        <p:spPr>
          <a:xfrm>
            <a:off x="3697287" y="4005119"/>
            <a:ext cx="4797425" cy="746846"/>
          </a:xfrm>
        </p:spPr>
        <p:txBody>
          <a:bodyPr lIns="91440" tIns="45720" rIns="91440" bIns="45720" anchor="t"/>
          <a:lstStyle/>
          <a:p>
            <a:r>
              <a:rPr lang="en-US">
                <a:latin typeface="Arial"/>
                <a:cs typeface="Arial"/>
              </a:rPr>
              <a:t>May 15, 2025</a:t>
            </a:r>
          </a:p>
        </p:txBody>
      </p:sp>
      <p:sp>
        <p:nvSpPr>
          <p:cNvPr id="4" name="Text Placeholder 3">
            <a:extLst>
              <a:ext uri="{FF2B5EF4-FFF2-40B4-BE49-F238E27FC236}">
                <a16:creationId xmlns:a16="http://schemas.microsoft.com/office/drawing/2014/main" id="{3AF42235-EB91-F055-7709-8333E20D104E}"/>
              </a:ext>
            </a:extLst>
          </p:cNvPr>
          <p:cNvSpPr>
            <a:spLocks noGrp="1"/>
          </p:cNvSpPr>
          <p:nvPr>
            <p:ph type="body" sz="quarter" idx="12"/>
          </p:nvPr>
        </p:nvSpPr>
        <p:spPr/>
        <p:txBody>
          <a:bodyPr lIns="91440" tIns="45720" rIns="91440" bIns="45720" anchor="t"/>
          <a:lstStyle/>
          <a:p>
            <a:r>
              <a:rPr lang="en-US">
                <a:latin typeface="Arial"/>
                <a:cs typeface="Arial"/>
              </a:rPr>
              <a:t>Deeptha Ramalingam, Scott Geer, Manuela Batista, Andrew Pursley</a:t>
            </a:r>
          </a:p>
        </p:txBody>
      </p:sp>
    </p:spTree>
    <p:extLst>
      <p:ext uri="{BB962C8B-B14F-4D97-AF65-F5344CB8AC3E}">
        <p14:creationId xmlns:p14="http://schemas.microsoft.com/office/powerpoint/2010/main" val="388410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866C54-1B43-87A0-3BEF-2A9A3389DBC5}"/>
              </a:ext>
            </a:extLst>
          </p:cNvPr>
          <p:cNvSpPr>
            <a:spLocks noGrp="1"/>
          </p:cNvSpPr>
          <p:nvPr>
            <p:ph type="title"/>
          </p:nvPr>
        </p:nvSpPr>
        <p:spPr/>
        <p:txBody>
          <a:bodyPr/>
          <a:lstStyle/>
          <a:p>
            <a:r>
              <a:rPr lang="en-US">
                <a:latin typeface="Arial"/>
                <a:cs typeface="Arial"/>
              </a:rPr>
              <a:t>Void Claim</a:t>
            </a:r>
            <a:endParaRPr lang="en-US"/>
          </a:p>
        </p:txBody>
      </p:sp>
      <p:sp>
        <p:nvSpPr>
          <p:cNvPr id="4" name="Content Placeholder 3">
            <a:extLst>
              <a:ext uri="{FF2B5EF4-FFF2-40B4-BE49-F238E27FC236}">
                <a16:creationId xmlns:a16="http://schemas.microsoft.com/office/drawing/2014/main" id="{5FF9B29C-51DB-48C6-9215-5B8FD6C002B1}"/>
              </a:ext>
            </a:extLst>
          </p:cNvPr>
          <p:cNvSpPr>
            <a:spLocks noGrp="1"/>
          </p:cNvSpPr>
          <p:nvPr>
            <p:ph idx="1"/>
          </p:nvPr>
        </p:nvSpPr>
        <p:spPr/>
        <p:txBody>
          <a:bodyPr vert="horz" lIns="91440" tIns="45720" rIns="91440" bIns="45720" rtlCol="0" anchor="t">
            <a:normAutofit fontScale="92500" lnSpcReduction="10000"/>
          </a:bodyPr>
          <a:lstStyle/>
          <a:p>
            <a:r>
              <a:rPr lang="en-US" sz="1900">
                <a:latin typeface="Times New Roman"/>
                <a:cs typeface="Times New Roman"/>
              </a:rPr>
              <a:t>Changes have occurred and is needed to void the claim</a:t>
            </a:r>
          </a:p>
          <a:p>
            <a:endParaRPr lang="en-US" sz="1900">
              <a:latin typeface="Times New Roman"/>
              <a:cs typeface="Times New Roman"/>
            </a:endParaRPr>
          </a:p>
          <a:p>
            <a:pPr marL="342900" indent="-342900">
              <a:buChar char="•"/>
            </a:pPr>
            <a:r>
              <a:rPr lang="en-US" sz="1900">
                <a:latin typeface="Times New Roman"/>
                <a:cs typeface="Times New Roman"/>
              </a:rPr>
              <a:t>Previous list of reasons to submit a replacement claim</a:t>
            </a:r>
          </a:p>
          <a:p>
            <a:pPr marL="342900" indent="-342900">
              <a:buChar char="•"/>
            </a:pPr>
            <a:endParaRPr lang="en-US" sz="1900">
              <a:latin typeface="Times New Roman"/>
              <a:cs typeface="Times New Roman"/>
            </a:endParaRPr>
          </a:p>
          <a:p>
            <a:pPr marL="342900" indent="-342900">
              <a:buChar char="•"/>
            </a:pPr>
            <a:r>
              <a:rPr lang="en-US" sz="1900">
                <a:latin typeface="Times New Roman"/>
                <a:cs typeface="Times New Roman"/>
              </a:rPr>
              <a:t>Charge claim has re-adjudicated and an Encounter claim needs to be submitted</a:t>
            </a:r>
            <a:endParaRPr lang="en-US"/>
          </a:p>
          <a:p>
            <a:pPr marL="342900" indent="-342900">
              <a:buChar char="•"/>
            </a:pPr>
            <a:endParaRPr lang="en-US" sz="1900">
              <a:latin typeface="Times New Roman"/>
              <a:cs typeface="Times New Roman"/>
            </a:endParaRPr>
          </a:p>
          <a:p>
            <a:pPr marL="342900" indent="-342900">
              <a:buChar char="•"/>
            </a:pPr>
            <a:r>
              <a:rPr lang="en-US" sz="1900">
                <a:latin typeface="Times New Roman"/>
                <a:cs typeface="Times New Roman"/>
              </a:rPr>
              <a:t>Encounter claim has re-adjudicated and a Charge claim needs to be submitted</a:t>
            </a:r>
          </a:p>
          <a:p>
            <a:pPr marL="342900" indent="-342900">
              <a:buChar char="•"/>
            </a:pPr>
            <a:endParaRPr lang="en-US" sz="1900">
              <a:latin typeface="Times New Roman"/>
              <a:cs typeface="Times New Roman"/>
            </a:endParaRPr>
          </a:p>
          <a:p>
            <a:pPr marL="342900" indent="-342900">
              <a:buChar char="•"/>
            </a:pPr>
            <a:endParaRPr lang="en-US" sz="1900">
              <a:latin typeface="Times New Roman"/>
              <a:cs typeface="Times New Roman"/>
            </a:endParaRPr>
          </a:p>
          <a:p>
            <a:pPr marL="342900" indent="-342900">
              <a:buChar char="•"/>
            </a:pPr>
            <a:r>
              <a:rPr lang="en-US" sz="1800">
                <a:latin typeface="Times New Roman"/>
                <a:cs typeface="Times New Roman"/>
              </a:rPr>
              <a:t>Void existing claim: In order to “void” an already submitted claim, a new claim should be created with a claim frequency of 8 and it should reference the original claim that is to be voided. The void claim should be sent to Early Intervention Client System (EICS) when the previously submitted claim should be removed/not considered for payment. A void claim must match the original claim with the exception of the claim frequency type code and the payer assigned claim number. A void claim should not contain “negative” values within the claim. It should contain a claim frequency code of [8] in Loop 2300 CLM05-3 segment. The replacement or void claim is required to be submitted with the “Original Reference Number” (Payer Claim Control Number) in Loop 2300 REF segment. REF01 must be [F8] and REF 02 must be the “Original Reference Number”. If the required information in Loop 2300 REF01 and REF02 is not submitted, the claim will reject back to the submitter</a:t>
            </a:r>
            <a:endParaRPr lang="en-US" sz="1900">
              <a:latin typeface="Times New Roman"/>
              <a:cs typeface="Times New Roman"/>
            </a:endParaRPr>
          </a:p>
        </p:txBody>
      </p:sp>
      <p:sp>
        <p:nvSpPr>
          <p:cNvPr id="2" name="Slide Number Placeholder 1">
            <a:extLst>
              <a:ext uri="{FF2B5EF4-FFF2-40B4-BE49-F238E27FC236}">
                <a16:creationId xmlns:a16="http://schemas.microsoft.com/office/drawing/2014/main" id="{EB018273-0EFB-4E9F-4FC6-2EFBD9E10D9B}"/>
              </a:ext>
            </a:extLst>
          </p:cNvPr>
          <p:cNvSpPr>
            <a:spLocks noGrp="1"/>
          </p:cNvSpPr>
          <p:nvPr>
            <p:ph type="sldNum" sz="quarter" idx="4"/>
          </p:nvPr>
        </p:nvSpPr>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2023787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D1194-848E-BBDC-632D-77AE03A98CC0}"/>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D539E6-23F1-C63F-5AA6-85EA6E8E9A05}"/>
              </a:ext>
            </a:extLst>
          </p:cNvPr>
          <p:cNvSpPr>
            <a:spLocks noGrp="1"/>
          </p:cNvSpPr>
          <p:nvPr>
            <p:ph type="title" idx="4294967295"/>
          </p:nvPr>
        </p:nvSpPr>
        <p:spPr>
          <a:xfrm>
            <a:off x="597529" y="2726690"/>
            <a:ext cx="10603329"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Ongoing Business</a:t>
            </a:r>
          </a:p>
        </p:txBody>
      </p:sp>
      <p:sp>
        <p:nvSpPr>
          <p:cNvPr id="2" name="Slide Number Placeholder 1">
            <a:extLst>
              <a:ext uri="{FF2B5EF4-FFF2-40B4-BE49-F238E27FC236}">
                <a16:creationId xmlns:a16="http://schemas.microsoft.com/office/drawing/2014/main" id="{E42858E9-72FA-3E4F-8392-2A63DCA1C941}"/>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11</a:t>
            </a:fld>
            <a:endParaRPr lang="en-US"/>
          </a:p>
        </p:txBody>
      </p:sp>
    </p:spTree>
    <p:extLst>
      <p:ext uri="{BB962C8B-B14F-4D97-AF65-F5344CB8AC3E}">
        <p14:creationId xmlns:p14="http://schemas.microsoft.com/office/powerpoint/2010/main" val="3221151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7E3BB01-B5E4-14F1-DAF8-8CE807C6B7FC}"/>
              </a:ext>
            </a:extLst>
          </p:cNvPr>
          <p:cNvSpPr>
            <a:spLocks noGrp="1"/>
          </p:cNvSpPr>
          <p:nvPr>
            <p:ph type="title"/>
          </p:nvPr>
        </p:nvSpPr>
        <p:spPr/>
        <p:txBody>
          <a:bodyPr/>
          <a:lstStyle/>
          <a:p>
            <a:r>
              <a:rPr lang="en-US"/>
              <a:t>Negative Payment Voucher</a:t>
            </a:r>
          </a:p>
        </p:txBody>
      </p:sp>
      <p:sp>
        <p:nvSpPr>
          <p:cNvPr id="4" name="Content Placeholder 3">
            <a:extLst>
              <a:ext uri="{FF2B5EF4-FFF2-40B4-BE49-F238E27FC236}">
                <a16:creationId xmlns:a16="http://schemas.microsoft.com/office/drawing/2014/main" id="{C2A40E50-5E99-042F-2EFE-B73021F0E654}"/>
              </a:ext>
            </a:extLst>
          </p:cNvPr>
          <p:cNvSpPr>
            <a:spLocks noGrp="1"/>
          </p:cNvSpPr>
          <p:nvPr>
            <p:ph idx="1"/>
          </p:nvPr>
        </p:nvSpPr>
        <p:spPr/>
        <p:txBody>
          <a:bodyPr/>
          <a:lstStyle/>
          <a:p>
            <a:pPr algn="ctr"/>
            <a:r>
              <a:rPr lang="en-US"/>
              <a:t>Mail Check: MA Department of Public Health (DPH) </a:t>
            </a:r>
          </a:p>
          <a:p>
            <a:pPr algn="ctr"/>
            <a:r>
              <a:rPr lang="en-US"/>
              <a:t>  Attention BFHN Early Intervention Finance Manager</a:t>
            </a:r>
          </a:p>
          <a:p>
            <a:pPr algn="ctr"/>
            <a:r>
              <a:rPr lang="en-US"/>
              <a:t>250 Washington St, (5th floor) </a:t>
            </a:r>
          </a:p>
          <a:p>
            <a:pPr algn="ctr"/>
            <a:r>
              <a:rPr lang="en-US"/>
              <a:t>Boston, Massachusetts 02108</a:t>
            </a:r>
          </a:p>
          <a:p>
            <a:endParaRPr lang="en-US"/>
          </a:p>
        </p:txBody>
      </p:sp>
      <p:pic>
        <p:nvPicPr>
          <p:cNvPr id="6" name="Picture 5" descr="Table for Negative Payment Voucher">
            <a:extLst>
              <a:ext uri="{FF2B5EF4-FFF2-40B4-BE49-F238E27FC236}">
                <a16:creationId xmlns:a16="http://schemas.microsoft.com/office/drawing/2014/main" id="{072D7851-D63E-0252-DAAA-63167E47293C}"/>
              </a:ext>
            </a:extLst>
          </p:cNvPr>
          <p:cNvPicPr>
            <a:picLocks noChangeAspect="1"/>
          </p:cNvPicPr>
          <p:nvPr/>
        </p:nvPicPr>
        <p:blipFill>
          <a:blip r:embed="rId2"/>
          <a:stretch>
            <a:fillRect/>
          </a:stretch>
        </p:blipFill>
        <p:spPr>
          <a:xfrm>
            <a:off x="0" y="3987131"/>
            <a:ext cx="12192000" cy="1074675"/>
          </a:xfrm>
          <a:prstGeom prst="rect">
            <a:avLst/>
          </a:prstGeom>
        </p:spPr>
      </p:pic>
      <p:sp>
        <p:nvSpPr>
          <p:cNvPr id="2" name="Slide Number Placeholder 1">
            <a:extLst>
              <a:ext uri="{FF2B5EF4-FFF2-40B4-BE49-F238E27FC236}">
                <a16:creationId xmlns:a16="http://schemas.microsoft.com/office/drawing/2014/main" id="{B6966A5B-B957-E5B4-86E8-902B70426035}"/>
              </a:ext>
            </a:extLst>
          </p:cNvPr>
          <p:cNvSpPr>
            <a:spLocks noGrp="1"/>
          </p:cNvSpPr>
          <p:nvPr>
            <p:ph type="sldNum" sz="quarter" idx="4"/>
          </p:nvPr>
        </p:nvSpPr>
        <p:spPr/>
        <p:txBody>
          <a:bodyPr/>
          <a:lstStyle/>
          <a:p>
            <a:fld id="{CA49D0EE-DE7F-324B-A84C-F36708423CDB}" type="slidenum">
              <a:rPr lang="en-US" smtClean="0"/>
              <a:pPr/>
              <a:t>12</a:t>
            </a:fld>
            <a:endParaRPr lang="en-US"/>
          </a:p>
        </p:txBody>
      </p:sp>
    </p:spTree>
    <p:extLst>
      <p:ext uri="{BB962C8B-B14F-4D97-AF65-F5344CB8AC3E}">
        <p14:creationId xmlns:p14="http://schemas.microsoft.com/office/powerpoint/2010/main" val="4172829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A11CDD5-67C0-6C40-BC9C-4A997C4DA417}"/>
              </a:ext>
            </a:extLst>
          </p:cNvPr>
          <p:cNvSpPr>
            <a:spLocks noGrp="1"/>
          </p:cNvSpPr>
          <p:nvPr>
            <p:ph type="title"/>
          </p:nvPr>
        </p:nvSpPr>
        <p:spPr/>
        <p:txBody>
          <a:bodyPr/>
          <a:lstStyle/>
          <a:p>
            <a:r>
              <a:rPr lang="en-US" dirty="0">
                <a:latin typeface="Arial"/>
                <a:cs typeface="Arial"/>
              </a:rPr>
              <a:t>Looking Ahead: Fiscal Year 2026 Schedule</a:t>
            </a:r>
            <a:endParaRPr lang="en-US" dirty="0"/>
          </a:p>
        </p:txBody>
      </p:sp>
      <p:sp>
        <p:nvSpPr>
          <p:cNvPr id="4" name="Content Placeholder 3">
            <a:extLst>
              <a:ext uri="{FF2B5EF4-FFF2-40B4-BE49-F238E27FC236}">
                <a16:creationId xmlns:a16="http://schemas.microsoft.com/office/drawing/2014/main" id="{235AAAF9-821B-7BEF-E5E1-C0571702C40F}"/>
              </a:ext>
            </a:extLst>
          </p:cNvPr>
          <p:cNvSpPr>
            <a:spLocks noGrp="1"/>
          </p:cNvSpPr>
          <p:nvPr>
            <p:ph idx="1"/>
          </p:nvPr>
        </p:nvSpPr>
        <p:spPr>
          <a:xfrm>
            <a:off x="673389" y="2470962"/>
            <a:ext cx="8783256" cy="4563937"/>
          </a:xfrm>
        </p:spPr>
        <p:txBody>
          <a:bodyPr vert="horz" lIns="91440" tIns="45720" rIns="91440" bIns="45720" rtlCol="0" anchor="t">
            <a:normAutofit/>
          </a:bodyPr>
          <a:lstStyle/>
          <a:p>
            <a:r>
              <a:rPr lang="en-US" sz="1800" dirty="0">
                <a:latin typeface="Times New Roman"/>
                <a:cs typeface="Arial"/>
              </a:rPr>
              <a:t>Next month we will be sharing our upcoming schedule for the next fiscal year.</a:t>
            </a:r>
            <a:endParaRPr lang="en-US" sz="1800">
              <a:latin typeface="Times New Roman"/>
            </a:endParaRPr>
          </a:p>
          <a:p>
            <a:endParaRPr lang="en-US" sz="1800" dirty="0">
              <a:latin typeface="Times New Roman"/>
              <a:cs typeface="Arial"/>
            </a:endParaRPr>
          </a:p>
          <a:p>
            <a:r>
              <a:rPr lang="en-US" sz="1800" dirty="0">
                <a:latin typeface="Times New Roman"/>
                <a:cs typeface="Arial"/>
              </a:rPr>
              <a:t>If there are any topics, themes, or initiatives you’d like us to consider, please let us know!</a:t>
            </a:r>
            <a:endParaRPr lang="en-US" sz="1800">
              <a:latin typeface="Times New Roman"/>
            </a:endParaRPr>
          </a:p>
          <a:p>
            <a:endParaRPr lang="en-US" sz="1800" dirty="0">
              <a:latin typeface="Times New Roman"/>
              <a:cs typeface="Arial"/>
            </a:endParaRPr>
          </a:p>
          <a:p>
            <a:r>
              <a:rPr lang="en-US" sz="1800" dirty="0">
                <a:latin typeface="Times New Roman"/>
                <a:cs typeface="Arial"/>
              </a:rPr>
              <a:t>Your input is valuable and helps us tailor our sessions to what matters most to you.</a:t>
            </a:r>
            <a:endParaRPr lang="en-US" sz="1800" dirty="0">
              <a:latin typeface="Times New Roman"/>
            </a:endParaRPr>
          </a:p>
          <a:p>
            <a:endParaRPr lang="en-US" dirty="0"/>
          </a:p>
        </p:txBody>
      </p:sp>
      <p:pic>
        <p:nvPicPr>
          <p:cNvPr id="5" name="Picture 4" descr="Chatty cartoon bee">
            <a:extLst>
              <a:ext uri="{FF2B5EF4-FFF2-40B4-BE49-F238E27FC236}">
                <a16:creationId xmlns:a16="http://schemas.microsoft.com/office/drawing/2014/main" id="{2970BA0A-B4D8-7263-0560-2FD5D942C2E4}"/>
              </a:ext>
            </a:extLst>
          </p:cNvPr>
          <p:cNvPicPr>
            <a:picLocks noChangeAspect="1"/>
          </p:cNvPicPr>
          <p:nvPr/>
        </p:nvPicPr>
        <p:blipFill>
          <a:blip r:embed="rId2"/>
          <a:stretch>
            <a:fillRect/>
          </a:stretch>
        </p:blipFill>
        <p:spPr>
          <a:xfrm>
            <a:off x="8376920" y="1620520"/>
            <a:ext cx="3810000" cy="4876800"/>
          </a:xfrm>
          <a:prstGeom prst="rect">
            <a:avLst/>
          </a:prstGeom>
        </p:spPr>
      </p:pic>
      <p:sp>
        <p:nvSpPr>
          <p:cNvPr id="2" name="Slide Number Placeholder 1">
            <a:extLst>
              <a:ext uri="{FF2B5EF4-FFF2-40B4-BE49-F238E27FC236}">
                <a16:creationId xmlns:a16="http://schemas.microsoft.com/office/drawing/2014/main" id="{AAAAC607-D965-8BDC-3BC5-52ECE9F7292B}"/>
              </a:ext>
            </a:extLst>
          </p:cNvPr>
          <p:cNvSpPr>
            <a:spLocks noGrp="1"/>
          </p:cNvSpPr>
          <p:nvPr>
            <p:ph type="sldNum" sz="quarter" idx="4"/>
          </p:nvPr>
        </p:nvSpPr>
        <p:spPr/>
        <p:txBody>
          <a:bodyPr/>
          <a:lstStyle/>
          <a:p>
            <a:fld id="{CA49D0EE-DE7F-324B-A84C-F36708423CDB}" type="slidenum">
              <a:rPr lang="en-US" smtClean="0"/>
              <a:pPr/>
              <a:t>13</a:t>
            </a:fld>
            <a:endParaRPr lang="en-US"/>
          </a:p>
        </p:txBody>
      </p:sp>
    </p:spTree>
    <p:extLst>
      <p:ext uri="{BB962C8B-B14F-4D97-AF65-F5344CB8AC3E}">
        <p14:creationId xmlns:p14="http://schemas.microsoft.com/office/powerpoint/2010/main" val="3080079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9692AB-FA30-6033-3524-438E949E001B}"/>
              </a:ext>
            </a:extLst>
          </p:cNvPr>
          <p:cNvSpPr>
            <a:spLocks noGrp="1"/>
          </p:cNvSpPr>
          <p:nvPr>
            <p:ph type="title"/>
          </p:nvPr>
        </p:nvSpPr>
        <p:spPr/>
        <p:txBody>
          <a:bodyPr/>
          <a:lstStyle/>
          <a:p>
            <a:r>
              <a:rPr lang="en-US" dirty="0"/>
              <a:t>Ask Away – Next trainings</a:t>
            </a:r>
          </a:p>
        </p:txBody>
      </p:sp>
      <p:sp>
        <p:nvSpPr>
          <p:cNvPr id="10" name="TextBox 9">
            <a:extLst>
              <a:ext uri="{FF2B5EF4-FFF2-40B4-BE49-F238E27FC236}">
                <a16:creationId xmlns:a16="http://schemas.microsoft.com/office/drawing/2014/main" id="{77B64B67-DE83-79A9-B115-2D0EC74FC34D}"/>
              </a:ext>
            </a:extLst>
          </p:cNvPr>
          <p:cNvSpPr txBox="1"/>
          <p:nvPr/>
        </p:nvSpPr>
        <p:spPr>
          <a:xfrm>
            <a:off x="2868328" y="992365"/>
            <a:ext cx="4517903" cy="646331"/>
          </a:xfrm>
          <a:prstGeom prst="rect">
            <a:avLst/>
          </a:prstGeom>
          <a:noFill/>
        </p:spPr>
        <p:txBody>
          <a:bodyPr wrap="none" rtlCol="0">
            <a:spAutoFit/>
          </a:bodyPr>
          <a:lstStyle/>
          <a:p>
            <a:r>
              <a:rPr lang="en-US"/>
              <a:t>Next meeting June 12, 2025 at 10am-10:45am</a:t>
            </a:r>
          </a:p>
          <a:p>
            <a:pPr algn="ctr"/>
            <a:r>
              <a:rPr lang="en-US"/>
              <a:t>End of Year close out Report</a:t>
            </a:r>
          </a:p>
        </p:txBody>
      </p:sp>
      <p:pic>
        <p:nvPicPr>
          <p:cNvPr id="9" name="Picture 8" descr="Table for upcoming Ask Away trainings">
            <a:extLst>
              <a:ext uri="{FF2B5EF4-FFF2-40B4-BE49-F238E27FC236}">
                <a16:creationId xmlns:a16="http://schemas.microsoft.com/office/drawing/2014/main" id="{52AD8B98-0239-CBA8-D585-2A6E5821698D}"/>
              </a:ext>
            </a:extLst>
          </p:cNvPr>
          <p:cNvPicPr>
            <a:picLocks noChangeAspect="1"/>
          </p:cNvPicPr>
          <p:nvPr/>
        </p:nvPicPr>
        <p:blipFill>
          <a:blip r:embed="rId2"/>
          <a:stretch>
            <a:fillRect/>
          </a:stretch>
        </p:blipFill>
        <p:spPr>
          <a:xfrm>
            <a:off x="2991921" y="1959743"/>
            <a:ext cx="5803895" cy="3535986"/>
          </a:xfrm>
          <a:prstGeom prst="rect">
            <a:avLst/>
          </a:prstGeom>
        </p:spPr>
      </p:pic>
      <p:sp>
        <p:nvSpPr>
          <p:cNvPr id="5" name="TextBox 4">
            <a:extLst>
              <a:ext uri="{FF2B5EF4-FFF2-40B4-BE49-F238E27FC236}">
                <a16:creationId xmlns:a16="http://schemas.microsoft.com/office/drawing/2014/main" id="{43D720BD-17D5-C92D-B81D-A1D5378C562C}"/>
              </a:ext>
            </a:extLst>
          </p:cNvPr>
          <p:cNvSpPr txBox="1"/>
          <p:nvPr/>
        </p:nvSpPr>
        <p:spPr>
          <a:xfrm>
            <a:off x="0" y="5861327"/>
            <a:ext cx="12192000" cy="646331"/>
          </a:xfrm>
          <a:prstGeom prst="rect">
            <a:avLst/>
          </a:prstGeom>
          <a:noFill/>
        </p:spPr>
        <p:txBody>
          <a:bodyPr wrap="square">
            <a:spAutoFit/>
          </a:bodyPr>
          <a:lstStyle/>
          <a:p>
            <a:pPr marL="342900" algn="ctr"/>
            <a:r>
              <a:rPr lang="en-US">
                <a:latin typeface="Arial" panose="020B0604020202020204" pitchFamily="34" charset="0"/>
                <a:cs typeface="Arial" panose="020B0604020202020204" pitchFamily="34" charset="0"/>
              </a:rPr>
              <a:t>Ask Away trainings are available online in the Early Intervention website under the billing and reimbursement tab.</a:t>
            </a:r>
          </a:p>
          <a:p>
            <a:pPr marL="1543050" lvl="1" indent="-457200"/>
            <a:r>
              <a:rPr lang="en-US">
                <a:latin typeface="Arial" panose="020B0604020202020204" pitchFamily="34" charset="0"/>
                <a:cs typeface="Arial" panose="020B0604020202020204" pitchFamily="34" charset="0"/>
              </a:rPr>
              <a:t>Link: </a:t>
            </a:r>
            <a:r>
              <a:rPr lang="en-US">
                <a:latin typeface="Arial" panose="020B0604020202020204" pitchFamily="34" charset="0"/>
                <a:cs typeface="Arial" panose="020B0604020202020204" pitchFamily="34" charset="0"/>
                <a:hlinkClick r:id="rId3"/>
              </a:rPr>
              <a:t>https://www.mass.gov/info-details/early-intervention-billing-reimbursement</a:t>
            </a:r>
            <a:endParaRPr lang="en-US">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9364F067-E017-A829-0E51-649563221B27}"/>
              </a:ext>
            </a:extLst>
          </p:cNvPr>
          <p:cNvSpPr>
            <a:spLocks noGrp="1"/>
          </p:cNvSpPr>
          <p:nvPr>
            <p:ph type="sldNum" sz="quarter" idx="4"/>
          </p:nvPr>
        </p:nvSpPr>
        <p:spPr/>
        <p:txBody>
          <a:bodyPr/>
          <a:lstStyle/>
          <a:p>
            <a:fld id="{CA49D0EE-DE7F-324B-A84C-F36708423CDB}" type="slidenum">
              <a:rPr lang="en-US" smtClean="0"/>
              <a:pPr/>
              <a:t>14</a:t>
            </a:fld>
            <a:endParaRPr lang="en-US"/>
          </a:p>
        </p:txBody>
      </p:sp>
    </p:spTree>
    <p:extLst>
      <p:ext uri="{BB962C8B-B14F-4D97-AF65-F5344CB8AC3E}">
        <p14:creationId xmlns:p14="http://schemas.microsoft.com/office/powerpoint/2010/main" val="397491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B5FE54-DD51-7A4D-585B-273BB6C306D3}"/>
              </a:ext>
            </a:extLst>
          </p:cNvPr>
          <p:cNvSpPr>
            <a:spLocks noGrp="1"/>
          </p:cNvSpPr>
          <p:nvPr>
            <p:ph type="title"/>
          </p:nvPr>
        </p:nvSpPr>
        <p:spPr>
          <a:xfrm>
            <a:off x="644056" y="113751"/>
            <a:ext cx="10044023" cy="877729"/>
          </a:xfrm>
        </p:spPr>
        <p:txBody>
          <a:bodyPr vert="horz" lIns="91440" tIns="45720" rIns="91440" bIns="45720" rtlCol="0" anchor="ctr">
            <a:normAutofit/>
          </a:bodyPr>
          <a:lstStyle/>
          <a:p>
            <a:r>
              <a:rPr lang="en-US" sz="4000" kern="1200" dirty="0">
                <a:solidFill>
                  <a:srgbClr val="FFFFFF"/>
                </a:solidFill>
                <a:latin typeface="+mn-lt"/>
                <a:ea typeface="+mj-ea"/>
                <a:cs typeface="+mj-cs"/>
              </a:rPr>
              <a:t>Agenda</a:t>
            </a:r>
          </a:p>
        </p:txBody>
      </p:sp>
      <p:graphicFrame>
        <p:nvGraphicFramePr>
          <p:cNvPr id="8" name="Content Placeholder 3" descr="Agenda for Ask Away meeting">
            <a:extLst>
              <a:ext uri="{FF2B5EF4-FFF2-40B4-BE49-F238E27FC236}">
                <a16:creationId xmlns:a16="http://schemas.microsoft.com/office/drawing/2014/main" id="{DBA62EA1-8B97-08A9-AC3D-A02879F5E13A}"/>
              </a:ext>
            </a:extLst>
          </p:cNvPr>
          <p:cNvGraphicFramePr>
            <a:graphicFrameLocks noGrp="1"/>
          </p:cNvGraphicFramePr>
          <p:nvPr>
            <p:ph idx="1"/>
            <p:extLst>
              <p:ext uri="{D42A27DB-BD31-4B8C-83A1-F6EECF244321}">
                <p14:modId xmlns:p14="http://schemas.microsoft.com/office/powerpoint/2010/main" val="278183149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0BD01881-52BD-A364-2F6A-3D1608DB932B}"/>
              </a:ext>
            </a:extLst>
          </p:cNvPr>
          <p:cNvSpPr>
            <a:spLocks noGrp="1"/>
          </p:cNvSpPr>
          <p:nvPr>
            <p:ph type="sldNum" sz="quarter" idx="4"/>
          </p:nvPr>
        </p:nvSpPr>
        <p:spPr>
          <a:xfrm>
            <a:off x="11704320" y="6455664"/>
            <a:ext cx="448056" cy="365125"/>
          </a:xfrm>
        </p:spPr>
        <p:txBody>
          <a:bodyPr vert="horz" lIns="91440" tIns="45720" rIns="91440" bIns="45720" rtlCol="0" anchor="ctr">
            <a:normAutofit/>
          </a:bodyPr>
          <a:lstStyle/>
          <a:p>
            <a:pPr>
              <a:spcAft>
                <a:spcPts val="600"/>
              </a:spcAft>
              <a:defRPr/>
            </a:pPr>
            <a:fld id="{CA49D0EE-DE7F-324B-A84C-F36708423CDB}" type="slidenum">
              <a:rPr lang="en-US" sz="1100">
                <a:solidFill>
                  <a:schemeClr val="tx1">
                    <a:lumMod val="50000"/>
                    <a:lumOff val="50000"/>
                  </a:schemeClr>
                </a:solidFill>
                <a:latin typeface="+mn-lt"/>
                <a:cs typeface="+mn-cs"/>
              </a:rPr>
              <a:pPr>
                <a:spcAft>
                  <a:spcPts val="600"/>
                </a:spcAft>
                <a:defRPr/>
              </a:pPr>
              <a:t>2</a:t>
            </a:fld>
            <a:endParaRPr lang="en-US" sz="1100">
              <a:solidFill>
                <a:schemeClr val="tx1">
                  <a:lumMod val="50000"/>
                  <a:lumOff val="50000"/>
                </a:schemeClr>
              </a:solidFill>
              <a:latin typeface="+mn-lt"/>
              <a:cs typeface="+mn-cs"/>
            </a:endParaRPr>
          </a:p>
        </p:txBody>
      </p:sp>
    </p:spTree>
    <p:extLst>
      <p:ext uri="{BB962C8B-B14F-4D97-AF65-F5344CB8AC3E}">
        <p14:creationId xmlns:p14="http://schemas.microsoft.com/office/powerpoint/2010/main" val="164984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707A13-D21B-7BFE-D2F1-7AFAFFA5FBED}"/>
              </a:ext>
            </a:extLst>
          </p:cNvPr>
          <p:cNvSpPr>
            <a:spLocks noGrp="1"/>
          </p:cNvSpPr>
          <p:nvPr>
            <p:ph type="title"/>
          </p:nvPr>
        </p:nvSpPr>
        <p:spPr/>
        <p:txBody>
          <a:bodyPr/>
          <a:lstStyle/>
          <a:p>
            <a:r>
              <a:rPr lang="en-US"/>
              <a:t>Early Intervention Updates</a:t>
            </a:r>
          </a:p>
        </p:txBody>
      </p:sp>
      <p:sp>
        <p:nvSpPr>
          <p:cNvPr id="4" name="Content Placeholder 3">
            <a:extLst>
              <a:ext uri="{FF2B5EF4-FFF2-40B4-BE49-F238E27FC236}">
                <a16:creationId xmlns:a16="http://schemas.microsoft.com/office/drawing/2014/main" id="{D2C09F96-1681-7DD1-0357-36AE03DF91F2}"/>
              </a:ext>
            </a:extLst>
          </p:cNvPr>
          <p:cNvSpPr>
            <a:spLocks noGrp="1"/>
          </p:cNvSpPr>
          <p:nvPr>
            <p:ph idx="1"/>
          </p:nvPr>
        </p:nvSpPr>
        <p:spPr>
          <a:xfrm>
            <a:off x="150471" y="1134320"/>
            <a:ext cx="11875625" cy="4988850"/>
          </a:xfrm>
        </p:spPr>
        <p:txBody>
          <a:bodyPr vert="horz" lIns="91440" tIns="45720" rIns="91440" bIns="45720" rtlCol="0" anchor="t">
            <a:normAutofit fontScale="92500" lnSpcReduction="10000"/>
          </a:bodyPr>
          <a:lstStyle/>
          <a:p>
            <a:pPr marL="800100" indent="-457200">
              <a:buFont typeface="Arial" panose="020B0604020202020204" pitchFamily="34" charset="0"/>
              <a:buChar char="•"/>
            </a:pPr>
            <a:r>
              <a:rPr lang="en-US" sz="2400">
                <a:latin typeface="Arial"/>
                <a:cs typeface="Arial"/>
              </a:rPr>
              <a:t>ICC Fiscal Subcommittee’s next meeting is Thursday, June 12, 2025, 2:00pm – 4:00pm</a:t>
            </a:r>
          </a:p>
          <a:p>
            <a:pPr marL="1543050" lvl="1" indent="-457200"/>
            <a:r>
              <a:rPr lang="en-US" sz="2400">
                <a:latin typeface="Arial"/>
                <a:cs typeface="Arial"/>
              </a:rPr>
              <a:t>Topic: FY25 Review and FY26 Scheduling </a:t>
            </a:r>
          </a:p>
          <a:p>
            <a:pPr marL="1543050" lvl="1" indent="-457200"/>
            <a:r>
              <a:rPr lang="en-US" sz="2400">
                <a:latin typeface="Arial"/>
                <a:cs typeface="Arial"/>
              </a:rPr>
              <a:t>Link:   </a:t>
            </a:r>
            <a:r>
              <a:rPr lang="en-US" sz="2400">
                <a:latin typeface="Arial"/>
                <a:cs typeface="Arial"/>
                <a:hlinkClick r:id="rId3">
                  <a:extLst>
                    <a:ext uri="{A12FA001-AC4F-418D-AE19-62706E023703}">
                      <ahyp:hlinkClr xmlns:ahyp="http://schemas.microsoft.com/office/drawing/2018/hyperlinkcolor" val="tx"/>
                    </a:ext>
                  </a:extLst>
                </a:hlinkClick>
              </a:rPr>
              <a:t>Interagency Coordinating Council (ICC) | Mass.gov</a:t>
            </a:r>
            <a:endParaRPr lang="en-US" sz="2400">
              <a:latin typeface="Arial"/>
              <a:cs typeface="Arial"/>
            </a:endParaRP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The FY26 Senate Ways &amp; Means Budget was released on May 6th</a:t>
            </a:r>
          </a:p>
          <a:p>
            <a:pPr marL="1543050" lvl="1" indent="-457200"/>
            <a:r>
              <a:rPr lang="en-US" sz="2400">
                <a:latin typeface="Arial"/>
                <a:cs typeface="Arial"/>
              </a:rPr>
              <a:t>There was a slight increase from the Governor’s budget</a:t>
            </a:r>
            <a:endParaRPr lang="en-US" sz="2400">
              <a:latin typeface="Arial" panose="020B0604020202020204" pitchFamily="34" charset="0"/>
              <a:cs typeface="Arial" panose="020B0604020202020204" pitchFamily="34" charset="0"/>
            </a:endParaRP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We have received FFY25 OSEP Part C Allocation Table.  Massachusetts allocation is $9,423,457.</a:t>
            </a: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The MA Accounting Office recently changed the minimum required information to deposit checks. Because of the uniqueness of EI it has caused a considerable backlog in our ability to deposit checks. This system issue has been resolved, and we are working to process the checks on hand. We apologize for this inconvenience, and we appreciate your patience and help as we resolve the backlog.      </a:t>
            </a:r>
          </a:p>
        </p:txBody>
      </p:sp>
      <p:sp>
        <p:nvSpPr>
          <p:cNvPr id="5" name="TextBox 4">
            <a:extLst>
              <a:ext uri="{FF2B5EF4-FFF2-40B4-BE49-F238E27FC236}">
                <a16:creationId xmlns:a16="http://schemas.microsoft.com/office/drawing/2014/main" id="{678AACCE-D4A9-CBB4-ED51-3FEB660BC810}"/>
              </a:ext>
            </a:extLst>
          </p:cNvPr>
          <p:cNvSpPr txBox="1"/>
          <p:nvPr/>
        </p:nvSpPr>
        <p:spPr>
          <a:xfrm>
            <a:off x="-16778" y="6123170"/>
            <a:ext cx="12192000" cy="369332"/>
          </a:xfrm>
          <a:prstGeom prst="rect">
            <a:avLst/>
          </a:prstGeom>
          <a:noFill/>
        </p:spPr>
        <p:txBody>
          <a:bodyPr wrap="square" rtlCol="0">
            <a:spAutoFit/>
          </a:bodyPr>
          <a:lstStyle/>
          <a:p>
            <a:pPr algn="ctr"/>
            <a:r>
              <a:rPr lang="en-US" sz="1800" b="1">
                <a:latin typeface="Arial"/>
                <a:cs typeface="Arial"/>
              </a:rPr>
              <a:t>The current version for the Reimbursement Policy Manual v10 (pending publication)</a:t>
            </a:r>
          </a:p>
        </p:txBody>
      </p:sp>
      <p:sp>
        <p:nvSpPr>
          <p:cNvPr id="2" name="Slide Number Placeholder 1">
            <a:extLst>
              <a:ext uri="{FF2B5EF4-FFF2-40B4-BE49-F238E27FC236}">
                <a16:creationId xmlns:a16="http://schemas.microsoft.com/office/drawing/2014/main" id="{372870CE-2598-B8C5-6107-6AEB90DA5290}"/>
              </a:ext>
            </a:extLst>
          </p:cNvPr>
          <p:cNvSpPr>
            <a:spLocks noGrp="1"/>
          </p:cNvSpPr>
          <p:nvPr>
            <p:ph type="sldNum" sz="quarter" idx="4"/>
          </p:nvPr>
        </p:nvSpPr>
        <p:spPr/>
        <p:txBody>
          <a:bodyPr/>
          <a:lstStyle/>
          <a:p>
            <a:fld id="{CA49D0EE-DE7F-324B-A84C-F36708423CDB}" type="slidenum">
              <a:rPr lang="en-US" smtClean="0"/>
              <a:pPr/>
              <a:t>3</a:t>
            </a:fld>
            <a:endParaRPr lang="en-US"/>
          </a:p>
        </p:txBody>
      </p:sp>
    </p:spTree>
    <p:extLst>
      <p:ext uri="{BB962C8B-B14F-4D97-AF65-F5344CB8AC3E}">
        <p14:creationId xmlns:p14="http://schemas.microsoft.com/office/powerpoint/2010/main" val="988912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0FF63-C4ED-03B4-9AAF-2472BCE829E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945250-8CDF-AD5A-F9AF-638EB5655C3A}"/>
              </a:ext>
            </a:extLst>
          </p:cNvPr>
          <p:cNvSpPr>
            <a:spLocks noGrp="1"/>
          </p:cNvSpPr>
          <p:nvPr>
            <p:ph type="title"/>
          </p:nvPr>
        </p:nvSpPr>
        <p:spPr/>
        <p:txBody>
          <a:bodyPr/>
          <a:lstStyle/>
          <a:p>
            <a:r>
              <a:rPr lang="en-US" sz="3600" b="1">
                <a:latin typeface="Arial"/>
                <a:cs typeface="Arial"/>
              </a:rPr>
              <a:t>Reimbursement Policy Manual Changes</a:t>
            </a:r>
            <a:endParaRPr lang="en-US"/>
          </a:p>
        </p:txBody>
      </p:sp>
      <p:pic>
        <p:nvPicPr>
          <p:cNvPr id="8" name="Picture 7" descr="Table for Reimbursement Policy Manual Changes">
            <a:extLst>
              <a:ext uri="{FF2B5EF4-FFF2-40B4-BE49-F238E27FC236}">
                <a16:creationId xmlns:a16="http://schemas.microsoft.com/office/drawing/2014/main" id="{5F2C30A8-5885-2C6F-7FF3-E6A5DB361029}"/>
              </a:ext>
            </a:extLst>
          </p:cNvPr>
          <p:cNvPicPr>
            <a:picLocks noChangeAspect="1"/>
          </p:cNvPicPr>
          <p:nvPr/>
        </p:nvPicPr>
        <p:blipFill>
          <a:blip r:embed="rId3"/>
          <a:stretch>
            <a:fillRect/>
          </a:stretch>
        </p:blipFill>
        <p:spPr>
          <a:xfrm>
            <a:off x="605833" y="1419490"/>
            <a:ext cx="10980334" cy="3743060"/>
          </a:xfrm>
          <a:prstGeom prst="rect">
            <a:avLst/>
          </a:prstGeom>
        </p:spPr>
      </p:pic>
      <p:sp>
        <p:nvSpPr>
          <p:cNvPr id="2" name="Slide Number Placeholder 1">
            <a:extLst>
              <a:ext uri="{FF2B5EF4-FFF2-40B4-BE49-F238E27FC236}">
                <a16:creationId xmlns:a16="http://schemas.microsoft.com/office/drawing/2014/main" id="{848DED0A-5A1A-D75A-1975-9E5476F997A1}"/>
              </a:ext>
            </a:extLst>
          </p:cNvPr>
          <p:cNvSpPr>
            <a:spLocks noGrp="1"/>
          </p:cNvSpPr>
          <p:nvPr>
            <p:ph type="sldNum" sz="quarter" idx="4"/>
          </p:nvPr>
        </p:nvSpPr>
        <p:spPr/>
        <p:txBody>
          <a:bodyPr/>
          <a:lstStyle/>
          <a:p>
            <a:fld id="{CA49D0EE-DE7F-324B-A84C-F36708423CDB}" type="slidenum">
              <a:rPr lang="en-US" smtClean="0"/>
              <a:pPr/>
              <a:t>4</a:t>
            </a:fld>
            <a:endParaRPr lang="en-US"/>
          </a:p>
        </p:txBody>
      </p:sp>
    </p:spTree>
    <p:extLst>
      <p:ext uri="{BB962C8B-B14F-4D97-AF65-F5344CB8AC3E}">
        <p14:creationId xmlns:p14="http://schemas.microsoft.com/office/powerpoint/2010/main" val="4041405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7EFF5-57E9-3DF2-2FBB-432F02DEF42D}"/>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A1704E0-7DC8-EB3C-41F9-20EA5E2C17A8}"/>
              </a:ext>
            </a:extLst>
          </p:cNvPr>
          <p:cNvSpPr>
            <a:spLocks noGrp="1"/>
          </p:cNvSpPr>
          <p:nvPr>
            <p:ph type="title" idx="4294967295"/>
          </p:nvPr>
        </p:nvSpPr>
        <p:spPr>
          <a:xfrm>
            <a:off x="597529" y="2726690"/>
            <a:ext cx="10603329"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Aptos" panose="020B0004020202020204" pitchFamily="34" charset="0"/>
                <a:cs typeface="Arial" panose="020B0604020202020204" pitchFamily="34" charset="0"/>
              </a:rPr>
              <a:t>End of Fiscal Year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Aptos" panose="020B0004020202020204" pitchFamily="34" charset="0"/>
                <a:cs typeface="Arial" panose="020B0604020202020204" pitchFamily="34" charset="0"/>
              </a:rPr>
              <a:t>July 10 Deadline</a:t>
            </a:r>
            <a:endPar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5" name="Text Placeholder 4">
            <a:extLst>
              <a:ext uri="{FF2B5EF4-FFF2-40B4-BE49-F238E27FC236}">
                <a16:creationId xmlns:a16="http://schemas.microsoft.com/office/drawing/2014/main" id="{E88BD44A-FF19-2454-7476-99365A91AD9D}"/>
              </a:ext>
            </a:extLst>
          </p:cNvPr>
          <p:cNvSpPr>
            <a:spLocks noGrp="1"/>
          </p:cNvSpPr>
          <p:nvPr>
            <p:ph type="body" sz="quarter" idx="11"/>
          </p:nvPr>
        </p:nvSpPr>
        <p:spPr>
          <a:xfrm>
            <a:off x="3697287" y="4279198"/>
            <a:ext cx="4797425" cy="757542"/>
          </a:xfrm>
        </p:spPr>
        <p:txBody>
          <a:bodyPr lIns="91440" tIns="45720" rIns="91440" bIns="45720" anchor="t"/>
          <a:lstStyle/>
          <a:p>
            <a:r>
              <a:rPr lang="en-US"/>
              <a:t>May 15, 2025</a:t>
            </a:r>
          </a:p>
        </p:txBody>
      </p:sp>
      <p:sp>
        <p:nvSpPr>
          <p:cNvPr id="2" name="Slide Number Placeholder 1">
            <a:extLst>
              <a:ext uri="{FF2B5EF4-FFF2-40B4-BE49-F238E27FC236}">
                <a16:creationId xmlns:a16="http://schemas.microsoft.com/office/drawing/2014/main" id="{13FD5E6E-FF56-51D4-D5A3-019FB237C519}"/>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5</a:t>
            </a:fld>
            <a:endParaRPr lang="en-US"/>
          </a:p>
        </p:txBody>
      </p:sp>
    </p:spTree>
    <p:extLst>
      <p:ext uri="{BB962C8B-B14F-4D97-AF65-F5344CB8AC3E}">
        <p14:creationId xmlns:p14="http://schemas.microsoft.com/office/powerpoint/2010/main" val="838706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A029311-59AA-55AC-48C4-02E6C523764C}"/>
              </a:ext>
            </a:extLst>
          </p:cNvPr>
          <p:cNvSpPr>
            <a:spLocks noGrp="1"/>
          </p:cNvSpPr>
          <p:nvPr>
            <p:ph type="title"/>
          </p:nvPr>
        </p:nvSpPr>
        <p:spPr/>
        <p:txBody>
          <a:bodyPr/>
          <a:lstStyle/>
          <a:p>
            <a:r>
              <a:rPr kumimoji="0" lang="en-US" sz="3200" b="1" i="0" u="none" strike="noStrike" kern="1200" cap="none" spc="0" normalizeH="0" baseline="0" noProof="0">
                <a:ln>
                  <a:noFill/>
                </a:ln>
                <a:solidFill>
                  <a:prstClr val="white"/>
                </a:solidFill>
                <a:effectLst/>
                <a:uLnTx/>
                <a:uFillTx/>
                <a:latin typeface="Arial"/>
                <a:ea typeface="+mj-ea"/>
                <a:cs typeface="Arial"/>
              </a:rPr>
              <a:t>Early Intervention</a:t>
            </a:r>
            <a:endParaRPr lang="en-US"/>
          </a:p>
        </p:txBody>
      </p:sp>
      <p:sp>
        <p:nvSpPr>
          <p:cNvPr id="4" name="Content Placeholder 3">
            <a:extLst>
              <a:ext uri="{FF2B5EF4-FFF2-40B4-BE49-F238E27FC236}">
                <a16:creationId xmlns:a16="http://schemas.microsoft.com/office/drawing/2014/main" id="{BB4E49C2-F87B-EE97-1138-A2917967D2AD}"/>
              </a:ext>
            </a:extLst>
          </p:cNvPr>
          <p:cNvSpPr>
            <a:spLocks noGrp="1"/>
          </p:cNvSpPr>
          <p:nvPr>
            <p:ph idx="1"/>
          </p:nvPr>
        </p:nvSpPr>
        <p:spPr>
          <a:xfrm>
            <a:off x="609600" y="2856044"/>
            <a:ext cx="10972800" cy="1027894"/>
          </a:xfrm>
        </p:spPr>
        <p:txBody>
          <a:bodyPr vert="horz" lIns="91440" tIns="45720" rIns="91440" bIns="45720" rtlCol="0" anchor="t">
            <a:normAutofit/>
          </a:bodyPr>
          <a:lstStyle/>
          <a:p>
            <a:r>
              <a:rPr lang="en-US" sz="2000">
                <a:latin typeface="Arial"/>
                <a:cs typeface="Arial"/>
              </a:rPr>
              <a:t>Massachusetts Early Intervention (EI) is a program for infants and toddlers (birth to 3 years old) who have developmental delays or are at risk of a developmental delay.</a:t>
            </a:r>
            <a:endParaRPr lang="en-US" sz="2000"/>
          </a:p>
          <a:p>
            <a:endParaRPr lang="en-US"/>
          </a:p>
        </p:txBody>
      </p:sp>
      <p:sp>
        <p:nvSpPr>
          <p:cNvPr id="2" name="Slide Number Placeholder 1">
            <a:extLst>
              <a:ext uri="{FF2B5EF4-FFF2-40B4-BE49-F238E27FC236}">
                <a16:creationId xmlns:a16="http://schemas.microsoft.com/office/drawing/2014/main" id="{B73B1B06-9627-FAE6-C658-E5DF3E7122F3}"/>
              </a:ext>
            </a:extLst>
          </p:cNvPr>
          <p:cNvSpPr>
            <a:spLocks noGrp="1"/>
          </p:cNvSpPr>
          <p:nvPr>
            <p:ph type="sldNum" sz="quarter" idx="4"/>
          </p:nvPr>
        </p:nvSpPr>
        <p:spPr/>
        <p:txBody>
          <a:bodyPr/>
          <a:lstStyle/>
          <a:p>
            <a:fld id="{CA49D0EE-DE7F-324B-A84C-F36708423CDB}" type="slidenum">
              <a:rPr lang="en-US" smtClean="0"/>
              <a:pPr/>
              <a:t>6</a:t>
            </a:fld>
            <a:endParaRPr lang="en-US"/>
          </a:p>
        </p:txBody>
      </p:sp>
    </p:spTree>
    <p:extLst>
      <p:ext uri="{BB962C8B-B14F-4D97-AF65-F5344CB8AC3E}">
        <p14:creationId xmlns:p14="http://schemas.microsoft.com/office/powerpoint/2010/main" val="1719305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4AA58-0EF8-D591-AC58-0D9EE8FFFA3F}"/>
              </a:ext>
            </a:extLst>
          </p:cNvPr>
          <p:cNvSpPr>
            <a:spLocks noGrp="1"/>
          </p:cNvSpPr>
          <p:nvPr>
            <p:ph type="title"/>
          </p:nvPr>
        </p:nvSpPr>
        <p:spPr/>
        <p:txBody>
          <a:bodyPr/>
          <a:lstStyle/>
          <a:p>
            <a:r>
              <a:rPr lang="en-US"/>
              <a:t>End of Fiscal Year Deadline </a:t>
            </a:r>
          </a:p>
        </p:txBody>
      </p:sp>
      <p:sp>
        <p:nvSpPr>
          <p:cNvPr id="2" name="Slide Number Placeholder 1">
            <a:extLst>
              <a:ext uri="{FF2B5EF4-FFF2-40B4-BE49-F238E27FC236}">
                <a16:creationId xmlns:a16="http://schemas.microsoft.com/office/drawing/2014/main" id="{0864D4AC-F3E7-EF95-55D3-507382D3025B}"/>
              </a:ext>
            </a:extLst>
          </p:cNvPr>
          <p:cNvSpPr>
            <a:spLocks noGrp="1"/>
          </p:cNvSpPr>
          <p:nvPr>
            <p:ph type="sldNum" sz="quarter" idx="4"/>
          </p:nvPr>
        </p:nvSpPr>
        <p:spPr/>
        <p:txBody>
          <a:bodyPr/>
          <a:lstStyle/>
          <a:p>
            <a:fld id="{CA49D0EE-DE7F-324B-A84C-F36708423CDB}" type="slidenum">
              <a:rPr lang="en-US" smtClean="0"/>
              <a:pPr/>
              <a:t>7</a:t>
            </a:fld>
            <a:endParaRPr lang="en-US"/>
          </a:p>
        </p:txBody>
      </p:sp>
      <p:sp>
        <p:nvSpPr>
          <p:cNvPr id="4" name="Content Placeholder 3">
            <a:extLst>
              <a:ext uri="{FF2B5EF4-FFF2-40B4-BE49-F238E27FC236}">
                <a16:creationId xmlns:a16="http://schemas.microsoft.com/office/drawing/2014/main" id="{8ED2363D-B815-96BC-B475-5131F7C2CBCD}"/>
              </a:ext>
            </a:extLst>
          </p:cNvPr>
          <p:cNvSpPr>
            <a:spLocks noGrp="1"/>
          </p:cNvSpPr>
          <p:nvPr>
            <p:ph idx="1"/>
          </p:nvPr>
        </p:nvSpPr>
        <p:spPr/>
        <p:txBody>
          <a:bodyPr vert="horz" lIns="91440" tIns="45720" rIns="91440" bIns="45720" rtlCol="0" anchor="t">
            <a:normAutofit/>
          </a:bodyPr>
          <a:lstStyle/>
          <a:p>
            <a:pPr marL="457200" indent="-457200">
              <a:buFont typeface="Arial" panose="020B0604020202020204" pitchFamily="34" charset="0"/>
              <a:buChar char="•"/>
            </a:pPr>
            <a:r>
              <a:rPr lang="en-US" sz="1800">
                <a:latin typeface="Times New Roman"/>
                <a:cs typeface="Arial"/>
              </a:rPr>
              <a:t>Claim submission Deadline </a:t>
            </a:r>
            <a:endParaRPr lang="en-US" sz="1800" b="1">
              <a:latin typeface="Times New Roman"/>
              <a:cs typeface="Arial"/>
            </a:endParaRPr>
          </a:p>
          <a:p>
            <a:pPr marL="457200" indent="-457200">
              <a:buFont typeface="Arial" panose="020B0604020202020204" pitchFamily="34" charset="0"/>
              <a:buChar char="•"/>
            </a:pPr>
            <a:endParaRPr lang="en-US" sz="1800">
              <a:latin typeface="Times New Roman"/>
              <a:cs typeface="Arial"/>
            </a:endParaRPr>
          </a:p>
          <a:p>
            <a:pPr marL="457200" indent="-457200">
              <a:buFont typeface="Arial" panose="020B0604020202020204" pitchFamily="34" charset="0"/>
              <a:buChar char="•"/>
            </a:pPr>
            <a:r>
              <a:rPr lang="en-US" sz="1800">
                <a:latin typeface="Times New Roman"/>
                <a:cs typeface="Arial"/>
              </a:rPr>
              <a:t>Electronic submission of </a:t>
            </a:r>
            <a:r>
              <a:rPr lang="en-US" sz="1800" b="1">
                <a:latin typeface="Times New Roman"/>
                <a:cs typeface="Arial"/>
              </a:rPr>
              <a:t>replacement and void claims </a:t>
            </a:r>
            <a:r>
              <a:rPr lang="en-US" sz="1800">
                <a:latin typeface="Times New Roman"/>
                <a:cs typeface="Arial"/>
              </a:rPr>
              <a:t>must be submitted by </a:t>
            </a:r>
            <a:r>
              <a:rPr lang="en-US" sz="1800" b="1">
                <a:latin typeface="Times New Roman"/>
                <a:cs typeface="Arial"/>
              </a:rPr>
              <a:t>July 10</a:t>
            </a:r>
            <a:r>
              <a:rPr lang="en-US" sz="1800" b="1" baseline="30000">
                <a:latin typeface="Times New Roman"/>
                <a:cs typeface="Arial"/>
              </a:rPr>
              <a:t>th</a:t>
            </a:r>
            <a:endParaRPr lang="en-US" sz="1800" b="1">
              <a:latin typeface="Times New Roman"/>
              <a:cs typeface="Arial"/>
            </a:endParaRPr>
          </a:p>
          <a:p>
            <a:pPr marL="457200" indent="-457200">
              <a:buFont typeface="Arial" panose="020B0604020202020204" pitchFamily="34" charset="0"/>
              <a:buChar char="•"/>
            </a:pPr>
            <a:endParaRPr lang="en-US" sz="1800" b="1" baseline="30000">
              <a:latin typeface="Times New Roman"/>
              <a:cs typeface="Arial"/>
            </a:endParaRPr>
          </a:p>
          <a:p>
            <a:pPr marL="457200" indent="-457200">
              <a:buFont typeface="Arial" panose="020B0604020202020204" pitchFamily="34" charset="0"/>
              <a:buChar char="•"/>
            </a:pPr>
            <a:r>
              <a:rPr lang="en-US" sz="1800">
                <a:latin typeface="Times New Roman"/>
                <a:cs typeface="Arial"/>
              </a:rPr>
              <a:t>After this deadline any credits that a contracted program receives from other payers where DPH has also paid should be included on a check made to the “Commonwealth of Massachusetts” and submitted to the DPH/EI Division, in addition to supporting documentation through our secure portal. </a:t>
            </a:r>
          </a:p>
          <a:p>
            <a:pPr marL="457200" indent="-457200">
              <a:buFont typeface="Arial" panose="020B0604020202020204" pitchFamily="34" charset="0"/>
              <a:buChar char="•"/>
            </a:pPr>
            <a:endParaRPr lang="en-US" sz="1800">
              <a:latin typeface="Times New Roman"/>
              <a:cs typeface="Arial"/>
            </a:endParaRPr>
          </a:p>
          <a:p>
            <a:pPr marL="285750" indent="-285750">
              <a:lnSpc>
                <a:spcPct val="100000"/>
              </a:lnSpc>
              <a:spcBef>
                <a:spcPts val="0"/>
              </a:spcBef>
              <a:buFont typeface="Arial" panose="020B0604020202020204" pitchFamily="34" charset="0"/>
              <a:buChar char="•"/>
            </a:pPr>
            <a:r>
              <a:rPr lang="en-US" sz="1800">
                <a:latin typeface="Times New Roman"/>
                <a:cs typeface="Arial"/>
              </a:rPr>
              <a:t>Per State statue Early intervention is only allowed to pay out claims from the current and prior fiscal year. It states “that funds in this item may be used to pay for current and prior year claims”. Please be aware after the July 10th deadline, all contracted programs will not be allowed to be reimbursed for any claims older than June 30, 2024. </a:t>
            </a:r>
          </a:p>
        </p:txBody>
      </p:sp>
    </p:spTree>
    <p:extLst>
      <p:ext uri="{BB962C8B-B14F-4D97-AF65-F5344CB8AC3E}">
        <p14:creationId xmlns:p14="http://schemas.microsoft.com/office/powerpoint/2010/main" val="4114481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7A715-3E37-ACAC-B34E-F2C908308612}"/>
              </a:ext>
            </a:extLst>
          </p:cNvPr>
          <p:cNvSpPr>
            <a:spLocks noGrp="1"/>
          </p:cNvSpPr>
          <p:nvPr>
            <p:ph type="title"/>
          </p:nvPr>
        </p:nvSpPr>
        <p:spPr/>
        <p:txBody>
          <a:bodyPr/>
          <a:lstStyle/>
          <a:p>
            <a:r>
              <a:rPr lang="en-US">
                <a:latin typeface="Arial"/>
                <a:cs typeface="Arial"/>
              </a:rPr>
              <a:t>Replacement Claim and Void Claim</a:t>
            </a:r>
            <a:endParaRPr lang="en-US"/>
          </a:p>
        </p:txBody>
      </p:sp>
      <p:sp>
        <p:nvSpPr>
          <p:cNvPr id="4" name="Content Placeholder 3">
            <a:extLst>
              <a:ext uri="{FF2B5EF4-FFF2-40B4-BE49-F238E27FC236}">
                <a16:creationId xmlns:a16="http://schemas.microsoft.com/office/drawing/2014/main" id="{C317434E-C479-435B-7BB7-2206D086BA1B}"/>
              </a:ext>
            </a:extLst>
          </p:cNvPr>
          <p:cNvSpPr>
            <a:spLocks noGrp="1"/>
          </p:cNvSpPr>
          <p:nvPr>
            <p:ph idx="1"/>
          </p:nvPr>
        </p:nvSpPr>
        <p:spPr/>
        <p:txBody>
          <a:bodyPr vert="horz" lIns="91440" tIns="45720" rIns="91440" bIns="45720" rtlCol="0" anchor="t">
            <a:normAutofit/>
          </a:bodyPr>
          <a:lstStyle/>
          <a:p>
            <a:pPr>
              <a:buFont typeface="Arial"/>
              <a:buChar char="•"/>
            </a:pPr>
            <a:r>
              <a:rPr lang="en-US" sz="1800" dirty="0">
                <a:latin typeface="Times New Roman"/>
                <a:cs typeface="Arial"/>
              </a:rPr>
              <a:t>Replacement Claims and Void Claims are different procedures within the EICS system</a:t>
            </a: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r>
              <a:rPr lang="en-US" sz="1800" dirty="0">
                <a:latin typeface="Times New Roman"/>
                <a:cs typeface="Arial"/>
              </a:rPr>
              <a:t> The replacement claim should be submitted with a claim frequency of 7. The Claim Frequency Code should be 7 to indicate that what was previously submitted should be ignored and the submitted claim taken in its place</a:t>
            </a:r>
          </a:p>
          <a:p>
            <a:pPr>
              <a:buFont typeface="Arial"/>
              <a:buChar char="•"/>
            </a:pPr>
            <a:endParaRPr lang="en-US" sz="1800" dirty="0">
              <a:latin typeface="Times New Roman" panose="02020603050405020304" pitchFamily="18" charset="0"/>
            </a:endParaRPr>
          </a:p>
          <a:p>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r>
              <a:rPr lang="en-US" sz="1800" dirty="0">
                <a:latin typeface="Times New Roman" panose="02020603050405020304" pitchFamily="18" charset="0"/>
              </a:rPr>
              <a:t>Void Claim should be submitted with a claim frequency of 8.  The Claim Frequency Code 8 should be used to indicate a complete void of the original claim referenced. The Original Claim ID should be populated with the claim</a:t>
            </a:r>
          </a:p>
          <a:p>
            <a:pPr marL="285750" indent="-285750">
              <a:buFont typeface="Arial"/>
              <a:buChar char="•"/>
            </a:pPr>
            <a:endParaRPr lang="en-US" dirty="0"/>
          </a:p>
          <a:p>
            <a:endParaRPr lang="en-US" dirty="0"/>
          </a:p>
        </p:txBody>
      </p:sp>
      <p:sp>
        <p:nvSpPr>
          <p:cNvPr id="2" name="Slide Number Placeholder 1">
            <a:extLst>
              <a:ext uri="{FF2B5EF4-FFF2-40B4-BE49-F238E27FC236}">
                <a16:creationId xmlns:a16="http://schemas.microsoft.com/office/drawing/2014/main" id="{5E81C8C4-3FB5-7E41-8D85-64237C34317C}"/>
              </a:ext>
            </a:extLst>
          </p:cNvPr>
          <p:cNvSpPr>
            <a:spLocks noGrp="1"/>
          </p:cNvSpPr>
          <p:nvPr>
            <p:ph type="sldNum" sz="quarter" idx="4"/>
          </p:nvPr>
        </p:nvSpPr>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361894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0B7C82-94B2-1315-5E89-2C8E27DCA0E2}"/>
              </a:ext>
            </a:extLst>
          </p:cNvPr>
          <p:cNvSpPr>
            <a:spLocks noGrp="1"/>
          </p:cNvSpPr>
          <p:nvPr>
            <p:ph type="title"/>
          </p:nvPr>
        </p:nvSpPr>
        <p:spPr/>
        <p:txBody>
          <a:bodyPr/>
          <a:lstStyle/>
          <a:p>
            <a:r>
              <a:rPr lang="en-US">
                <a:latin typeface="Arial"/>
                <a:cs typeface="Arial"/>
              </a:rPr>
              <a:t>Replacement Claim</a:t>
            </a:r>
            <a:endParaRPr lang="en-US"/>
          </a:p>
        </p:txBody>
      </p:sp>
      <p:sp>
        <p:nvSpPr>
          <p:cNvPr id="4" name="Content Placeholder 3">
            <a:extLst>
              <a:ext uri="{FF2B5EF4-FFF2-40B4-BE49-F238E27FC236}">
                <a16:creationId xmlns:a16="http://schemas.microsoft.com/office/drawing/2014/main" id="{B72DF556-1890-2688-81C3-C955027FA0EE}"/>
              </a:ext>
            </a:extLst>
          </p:cNvPr>
          <p:cNvSpPr>
            <a:spLocks noGrp="1"/>
          </p:cNvSpPr>
          <p:nvPr>
            <p:ph idx="1"/>
          </p:nvPr>
        </p:nvSpPr>
        <p:spPr>
          <a:xfrm>
            <a:off x="589280" y="1221154"/>
            <a:ext cx="10972800" cy="4679683"/>
          </a:xfrm>
        </p:spPr>
        <p:txBody>
          <a:bodyPr vert="horz" lIns="91440" tIns="45720" rIns="91440" bIns="45720" rtlCol="0" anchor="t">
            <a:noAutofit/>
          </a:bodyPr>
          <a:lstStyle/>
          <a:p>
            <a:r>
              <a:rPr lang="en-US" sz="1900">
                <a:latin typeface="Times New Roman"/>
                <a:cs typeface="Arial"/>
              </a:rPr>
              <a:t>If a correction to a previously submitted claim is needed, you can submit a replacement claim to: </a:t>
            </a:r>
            <a:endParaRPr lang="en-US"/>
          </a:p>
          <a:p>
            <a:pPr marL="342900" indent="-342900">
              <a:buChar char="•"/>
            </a:pPr>
            <a:endParaRPr lang="en-US" sz="1900">
              <a:latin typeface="Times New Roman"/>
              <a:cs typeface="Arial"/>
            </a:endParaRPr>
          </a:p>
          <a:p>
            <a:pPr marL="342900" indent="-342900">
              <a:buChar char="•"/>
            </a:pPr>
            <a:r>
              <a:rPr lang="en-US" sz="1900">
                <a:latin typeface="Times New Roman"/>
                <a:cs typeface="Arial"/>
              </a:rPr>
              <a:t> Correct the rate billed, location, procedure, or modifiers </a:t>
            </a:r>
          </a:p>
          <a:p>
            <a:pPr marL="342900" indent="-342900">
              <a:buChar char="•"/>
            </a:pPr>
            <a:endParaRPr lang="en-US" sz="1900">
              <a:latin typeface="Times New Roman"/>
              <a:cs typeface="Arial"/>
            </a:endParaRPr>
          </a:p>
          <a:p>
            <a:pPr marL="342900" indent="-342900">
              <a:buChar char="•"/>
            </a:pPr>
            <a:r>
              <a:rPr lang="en-US" sz="1900">
                <a:latin typeface="Times New Roman"/>
                <a:cs typeface="Arial"/>
              </a:rPr>
              <a:t> Add/Correct some patient data such as diagnosis or prior authorization information specific to prior payer information </a:t>
            </a:r>
          </a:p>
          <a:p>
            <a:pPr marL="342900" indent="-342900">
              <a:buChar char="•"/>
            </a:pPr>
            <a:endParaRPr lang="en-US" sz="1900">
              <a:latin typeface="Times New Roman"/>
              <a:cs typeface="Arial"/>
            </a:endParaRPr>
          </a:p>
          <a:p>
            <a:pPr marL="342900" indent="-342900">
              <a:buChar char="•"/>
            </a:pPr>
            <a:r>
              <a:rPr lang="en-US" sz="1900">
                <a:latin typeface="Times New Roman"/>
                <a:cs typeface="Arial"/>
              </a:rPr>
              <a:t> Make changes to your original claim such as modify units/minutes or charges for services originally submitted in error </a:t>
            </a:r>
          </a:p>
          <a:p>
            <a:pPr marL="342900" indent="-342900">
              <a:buChar char="•"/>
            </a:pPr>
            <a:endParaRPr lang="en-US" sz="1900">
              <a:latin typeface="Times New Roman"/>
              <a:cs typeface="Arial"/>
            </a:endParaRPr>
          </a:p>
          <a:p>
            <a:pPr marL="342900" indent="-342900">
              <a:buChar char="•"/>
            </a:pPr>
            <a:r>
              <a:rPr lang="en-US" sz="1900">
                <a:latin typeface="Times New Roman"/>
                <a:cs typeface="Arial"/>
              </a:rPr>
              <a:t> Ensure a new claim id number is used for the replacement claim and that the Original Claim ID is populated with the Claim Number that needs replacement (need a new replacement claim, you will need a new claim identifier, original claim 123, the replacement claim will be 1234, and you will need to reference the original claim in the replacement claim submission) </a:t>
            </a:r>
          </a:p>
          <a:p>
            <a:pPr marL="342900" indent="-342900">
              <a:buChar char="•"/>
            </a:pPr>
            <a:endParaRPr lang="en-US" sz="1900">
              <a:latin typeface="Times New Roman"/>
              <a:cs typeface="Arial"/>
            </a:endParaRPr>
          </a:p>
          <a:p>
            <a:r>
              <a:rPr lang="en-US" sz="1900">
                <a:latin typeface="Times New Roman"/>
                <a:cs typeface="Arial"/>
              </a:rPr>
              <a:t>***A replacement claim should contain a claim frequency code of [7] in Loop 2300 CLM05-3 segment and reference the original claim identifier</a:t>
            </a:r>
          </a:p>
          <a:p>
            <a:pPr marL="457200" indent="-457200">
              <a:buChar char="•"/>
            </a:pPr>
            <a:endParaRPr lang="en-US"/>
          </a:p>
        </p:txBody>
      </p:sp>
      <p:sp>
        <p:nvSpPr>
          <p:cNvPr id="2" name="Slide Number Placeholder 1">
            <a:extLst>
              <a:ext uri="{FF2B5EF4-FFF2-40B4-BE49-F238E27FC236}">
                <a16:creationId xmlns:a16="http://schemas.microsoft.com/office/drawing/2014/main" id="{38E66A64-640E-CD11-F73A-4BA086BCC4C9}"/>
              </a:ext>
            </a:extLst>
          </p:cNvPr>
          <p:cNvSpPr>
            <a:spLocks noGrp="1"/>
          </p:cNvSpPr>
          <p:nvPr>
            <p:ph type="sldNum" sz="quarter" idx="4"/>
          </p:nvPr>
        </p:nvSpPr>
        <p:spPr/>
        <p:txBody>
          <a:bodyPr/>
          <a:lstStyle/>
          <a:p>
            <a:fld id="{CA49D0EE-DE7F-324B-A84C-F36708423CDB}" type="slidenum">
              <a:rPr lang="en-US" smtClean="0"/>
              <a:pPr/>
              <a:t>9</a:t>
            </a:fld>
            <a:endParaRPr lang="en-US"/>
          </a:p>
        </p:txBody>
      </p:sp>
    </p:spTree>
    <p:extLst>
      <p:ext uri="{BB962C8B-B14F-4D97-AF65-F5344CB8AC3E}">
        <p14:creationId xmlns:p14="http://schemas.microsoft.com/office/powerpoint/2010/main" val="251746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6883D9E03D8447BF77B0CE7CCEBF50" ma:contentTypeVersion="6" ma:contentTypeDescription="Create a new document." ma:contentTypeScope="" ma:versionID="e9261d879be5eb3a3d3b1e8714955416">
  <xsd:schema xmlns:xsd="http://www.w3.org/2001/XMLSchema" xmlns:xs="http://www.w3.org/2001/XMLSchema" xmlns:p="http://schemas.microsoft.com/office/2006/metadata/properties" xmlns:ns2="b2794a14-d2f2-4a21-87a1-2bf307f5e2b1" xmlns:ns3="602e8ada-c94d-47de-92a8-eff9311cb231" targetNamespace="http://schemas.microsoft.com/office/2006/metadata/properties" ma:root="true" ma:fieldsID="447e552dd9d83ae86574431a7f4b4fb7" ns2:_="" ns3:_="">
    <xsd:import namespace="b2794a14-d2f2-4a21-87a1-2bf307f5e2b1"/>
    <xsd:import namespace="602e8ada-c94d-47de-92a8-eff9311cb2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94a14-d2f2-4a21-87a1-2bf307f5e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2e8ada-c94d-47de-92a8-eff9311cb23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8AD35F-6594-4B15-9277-8BFC9EFD0490}">
  <ds:schemaRefs>
    <ds:schemaRef ds:uri="602e8ada-c94d-47de-92a8-eff9311cb231"/>
    <ds:schemaRef ds:uri="b2794a14-d2f2-4a21-87a1-2bf307f5e2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FDE49BC6-8039-4984-B00B-5AA70410891D}">
  <ds:schemaRefs>
    <ds:schemaRef ds:uri="602e8ada-c94d-47de-92a8-eff9311cb231"/>
    <ds:schemaRef ds:uri="b2794a14-d2f2-4a21-87a1-2bf307f5e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5</TotalTime>
  <Words>1536</Words>
  <Application>Microsoft Office PowerPoint</Application>
  <PresentationFormat>Widescreen</PresentationFormat>
  <Paragraphs>119</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Franklin Gothic Book</vt:lpstr>
      <vt:lpstr>Times New Roman</vt:lpstr>
      <vt:lpstr>Office Theme</vt:lpstr>
      <vt:lpstr>Ask Away</vt:lpstr>
      <vt:lpstr>Agenda</vt:lpstr>
      <vt:lpstr>Early Intervention Updates</vt:lpstr>
      <vt:lpstr>Reimbursement Policy Manual Changes</vt:lpstr>
      <vt:lpstr>End of Fiscal Year  July 10 Deadline</vt:lpstr>
      <vt:lpstr>Early Intervention</vt:lpstr>
      <vt:lpstr>End of Fiscal Year Deadline </vt:lpstr>
      <vt:lpstr>Replacement Claim and Void Claim</vt:lpstr>
      <vt:lpstr>Replacement Claim</vt:lpstr>
      <vt:lpstr>Void Claim</vt:lpstr>
      <vt:lpstr>Ongoing Business</vt:lpstr>
      <vt:lpstr>Negative Payment Voucher</vt:lpstr>
      <vt:lpstr>Looking Ahead: Fiscal Year 2026 Schedule</vt:lpstr>
      <vt:lpstr>Ask Away – Next trainings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Chaneco, Aynsley</cp:lastModifiedBy>
  <cp:revision>26</cp:revision>
  <cp:lastPrinted>2021-01-21T15:13:04Z</cp:lastPrinted>
  <dcterms:created xsi:type="dcterms:W3CDTF">2022-07-05T15:37:33Z</dcterms:created>
  <dcterms:modified xsi:type="dcterms:W3CDTF">2025-10-14T16:52:50Z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0x0101005F6883D9E03D8447BF77B0CE7CCEBF50</vt:lpwstr>
  </property>
  <property fmtid="{D5CDD505-2E9C-101B-9397-08002B2CF9AE}" pid="3" name="MediaServiceImageTags">
    <vt:lpwstr/>
  </property>
</Properties>
</file>