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handoutMasterIdLst>
    <p:handoutMasterId r:id="rId19"/>
  </p:handoutMasterIdLst>
  <p:sldIdLst>
    <p:sldId id="2147470567" r:id="rId5"/>
    <p:sldId id="2147470564" r:id="rId6"/>
    <p:sldId id="2147470565" r:id="rId7"/>
    <p:sldId id="2147470568" r:id="rId8"/>
    <p:sldId id="2147470556" r:id="rId9"/>
    <p:sldId id="2147470597" r:id="rId10"/>
    <p:sldId id="2147470605" r:id="rId11"/>
    <p:sldId id="2147470602" r:id="rId12"/>
    <p:sldId id="2147470603" r:id="rId13"/>
    <p:sldId id="2147470891" r:id="rId14"/>
    <p:sldId id="2147470890" r:id="rId15"/>
    <p:sldId id="2147470600" r:id="rId16"/>
    <p:sldId id="2147470596" r:id="rId17"/>
  </p:sldIdLst>
  <p:sldSz cx="12192000" cy="6858000"/>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4" userDrawn="1">
          <p15:clr>
            <a:srgbClr val="A4A3A4"/>
          </p15:clr>
        </p15:guide>
        <p15:guide id="2" pos="7080" userDrawn="1">
          <p15:clr>
            <a:srgbClr val="A4A3A4"/>
          </p15:clr>
        </p15:guide>
      </p15:sldGuideLst>
    </p:ext>
    <p:ext uri="{2D200454-40CA-4A62-9FC3-DE9A4176ACB9}">
      <p15:notesGuideLst xmlns:p15="http://schemas.microsoft.com/office/powerpoint/2012/main">
        <p15:guide id="1" orient="horz" pos="2952" userDrawn="1">
          <p15:clr>
            <a:srgbClr val="A4A3A4"/>
          </p15:clr>
        </p15:guide>
        <p15:guide id="2" pos="223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0D3013C-1B73-CD0F-D354-6A41A46CEA88}" name="Geer, Scott W (DPH)" initials="G(" userId="S::scott.w.geer@mass.gov::9b959217-b051-4bd7-84b4-76ce9c9203a7" providerId="AD"/>
  <p188:author id="{5F0A9E60-FB8B-7D1E-5FEC-A2C6E8AAFE54}" name="White, Emily A (DPH)" initials="EW" userId="S::emily.a.white@mass.gov::0ac31090-e55a-4514-908a-5a1dcd9e2cab" providerId="AD"/>
  <p188:author id="{933C12F6-9E0B-AE18-3612-E8F0C04D2864}" name="Geer, Scott W (DPH)" initials="SG" userId="S::Scott.W.Geer@mass.gov::9b959217-b051-4bd7-84b4-76ce9c9203a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4" clrIdx="0"/>
  <p:cmAuthor id="1" name="Karen" initials="K" lastIdx="2" clrIdx="1"/>
  <p:cmAuthor id="2" name="Bharel, Monica (DPH)" initials="BM(" lastIdx="3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5994"/>
    <a:srgbClr val="4376BB"/>
    <a:srgbClr val="032E53"/>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5407AC-CA47-4E3B-ACDA-22E59B9F732B}" v="1" dt="2025-06-12T10:18:28.878"/>
    <p1510:client id="{61ACD92A-D46D-4888-A61D-EBE1EB5E77C1}" v="84" dt="2025-06-12T11:12:24.355"/>
    <p1510:client id="{D4A08CE4-2598-4524-8150-1FBD87130E79}" v="3" dt="2025-06-12T12:32:41.881"/>
    <p1510:client id="{D56DC0CC-7060-4D74-ABB3-35537E18CE04}" v="118" dt="2025-06-12T13:16:11.5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326" autoAdjust="0"/>
  </p:normalViewPr>
  <p:slideViewPr>
    <p:cSldViewPr snapToGrid="0">
      <p:cViewPr>
        <p:scale>
          <a:sx n="33" d="100"/>
          <a:sy n="33" d="100"/>
        </p:scale>
        <p:origin x="1012" y="324"/>
      </p:cViewPr>
      <p:guideLst>
        <p:guide orient="horz" pos="4104"/>
        <p:guide pos="7080"/>
      </p:guideLst>
    </p:cSldViewPr>
  </p:slideViewPr>
  <p:notesTextViewPr>
    <p:cViewPr>
      <p:scale>
        <a:sx n="1" d="1"/>
        <a:sy n="1" d="1"/>
      </p:scale>
      <p:origin x="0" y="0"/>
    </p:cViewPr>
  </p:notesTextViewPr>
  <p:notesViewPr>
    <p:cSldViewPr snapToGrid="0">
      <p:cViewPr>
        <p:scale>
          <a:sx n="1" d="2"/>
          <a:sy n="1" d="2"/>
        </p:scale>
        <p:origin x="0" y="0"/>
      </p:cViewPr>
      <p:guideLst>
        <p:guide orient="horz" pos="2952"/>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er, Scott W (DPH)" userId="9b959217-b051-4bd7-84b4-76ce9c9203a7" providerId="ADAL" clId="{C8D43D0A-603E-4843-BF3E-23F502952EDF}"/>
    <pc:docChg chg="undo custSel modSld">
      <pc:chgData name="Geer, Scott W (DPH)" userId="9b959217-b051-4bd7-84b4-76ce9c9203a7" providerId="ADAL" clId="{C8D43D0A-603E-4843-BF3E-23F502952EDF}" dt="2025-06-11T18:32:36.437" v="26" actId="6549"/>
      <pc:docMkLst>
        <pc:docMk/>
      </pc:docMkLst>
      <pc:sldChg chg="modSp mod">
        <pc:chgData name="Geer, Scott W (DPH)" userId="9b959217-b051-4bd7-84b4-76ce9c9203a7" providerId="ADAL" clId="{C8D43D0A-603E-4843-BF3E-23F502952EDF}" dt="2025-06-11T17:07:55.666" v="23" actId="20577"/>
        <pc:sldMkLst>
          <pc:docMk/>
          <pc:sldMk cId="988912532" sldId="2147470565"/>
        </pc:sldMkLst>
        <pc:spChg chg="mod">
          <ac:chgData name="Geer, Scott W (DPH)" userId="9b959217-b051-4bd7-84b4-76ce9c9203a7" providerId="ADAL" clId="{C8D43D0A-603E-4843-BF3E-23F502952EDF}" dt="2025-06-11T17:07:55.666" v="23" actId="20577"/>
          <ac:spMkLst>
            <pc:docMk/>
            <pc:sldMk cId="988912532" sldId="2147470565"/>
            <ac:spMk id="5" creationId="{678AACCE-D4A9-CBB4-ED51-3FEB660BC810}"/>
          </ac:spMkLst>
        </pc:spChg>
      </pc:sldChg>
      <pc:sldChg chg="modSp mod">
        <pc:chgData name="Geer, Scott W (DPH)" userId="9b959217-b051-4bd7-84b4-76ce9c9203a7" providerId="ADAL" clId="{C8D43D0A-603E-4843-BF3E-23F502952EDF}" dt="2025-06-11T18:32:36.437" v="26" actId="6549"/>
        <pc:sldMkLst>
          <pc:docMk/>
          <pc:sldMk cId="3385951844" sldId="2147470605"/>
        </pc:sldMkLst>
        <pc:spChg chg="mod">
          <ac:chgData name="Geer, Scott W (DPH)" userId="9b959217-b051-4bd7-84b4-76ce9c9203a7" providerId="ADAL" clId="{C8D43D0A-603E-4843-BF3E-23F502952EDF}" dt="2025-06-11T18:32:30.977" v="25" actId="20577"/>
          <ac:spMkLst>
            <pc:docMk/>
            <pc:sldMk cId="3385951844" sldId="2147470605"/>
            <ac:spMk id="3" creationId="{A2873574-576D-4D5A-F9CC-F3F19DAE0F71}"/>
          </ac:spMkLst>
        </pc:spChg>
        <pc:spChg chg="mod">
          <ac:chgData name="Geer, Scott W (DPH)" userId="9b959217-b051-4bd7-84b4-76ce9c9203a7" providerId="ADAL" clId="{C8D43D0A-603E-4843-BF3E-23F502952EDF}" dt="2025-06-11T18:32:36.437" v="26" actId="6549"/>
          <ac:spMkLst>
            <pc:docMk/>
            <pc:sldMk cId="3385951844" sldId="2147470605"/>
            <ac:spMk id="5" creationId="{49FFBFFF-09AA-C24E-79EB-5EAA0711B756}"/>
          </ac:spMkLst>
        </pc:spChg>
      </pc:sldChg>
    </pc:docChg>
  </pc:docChgLst>
  <pc:docChgLst>
    <pc:chgData name="Batista, Manuela C (DPH)" userId="S::manuela.c.batista@mass.gov::ef55f405-31ff-46e0-9071-eeba4d2ba03f" providerId="AD" clId="Web-{97105369-7521-4189-89B1-F1FEE16FFEF4}"/>
    <pc:docChg chg="modSld">
      <pc:chgData name="Batista, Manuela C (DPH)" userId="S::manuela.c.batista@mass.gov::ef55f405-31ff-46e0-9071-eeba4d2ba03f" providerId="AD" clId="Web-{97105369-7521-4189-89B1-F1FEE16FFEF4}" dt="2025-06-10T18:48:32.297" v="1" actId="1076"/>
      <pc:docMkLst>
        <pc:docMk/>
      </pc:docMkLst>
      <pc:sldChg chg="modSp">
        <pc:chgData name="Batista, Manuela C (DPH)" userId="S::manuela.c.batista@mass.gov::ef55f405-31ff-46e0-9071-eeba4d2ba03f" providerId="AD" clId="Web-{97105369-7521-4189-89B1-F1FEE16FFEF4}" dt="2025-06-10T18:48:32.297" v="1" actId="1076"/>
        <pc:sldMkLst>
          <pc:docMk/>
          <pc:sldMk cId="3974917428" sldId="2147470596"/>
        </pc:sldMkLst>
      </pc:sldChg>
    </pc:docChg>
  </pc:docChgLst>
  <pc:docChgLst>
    <pc:chgData name="Batista, Manuela C (DPH)" userId="S::manuela.c.batista@mass.gov::ef55f405-31ff-46e0-9071-eeba4d2ba03f" providerId="AD" clId="Web-{D4A08CE4-2598-4524-8150-1FBD87130E79}"/>
    <pc:docChg chg="addSld delSld">
      <pc:chgData name="Batista, Manuela C (DPH)" userId="S::manuela.c.batista@mass.gov::ef55f405-31ff-46e0-9071-eeba4d2ba03f" providerId="AD" clId="Web-{D4A08CE4-2598-4524-8150-1FBD87130E79}" dt="2025-06-12T12:32:41.881" v="2"/>
      <pc:docMkLst>
        <pc:docMk/>
      </pc:docMkLst>
      <pc:sldChg chg="del">
        <pc:chgData name="Batista, Manuela C (DPH)" userId="S::manuela.c.batista@mass.gov::ef55f405-31ff-46e0-9071-eeba4d2ba03f" providerId="AD" clId="Web-{D4A08CE4-2598-4524-8150-1FBD87130E79}" dt="2025-06-12T12:32:41.881" v="2"/>
        <pc:sldMkLst>
          <pc:docMk/>
          <pc:sldMk cId="1819206274" sldId="2147470606"/>
        </pc:sldMkLst>
      </pc:sldChg>
      <pc:sldChg chg="add">
        <pc:chgData name="Batista, Manuela C (DPH)" userId="S::manuela.c.batista@mass.gov::ef55f405-31ff-46e0-9071-eeba4d2ba03f" providerId="AD" clId="Web-{D4A08CE4-2598-4524-8150-1FBD87130E79}" dt="2025-06-12T12:32:21.506" v="0"/>
        <pc:sldMkLst>
          <pc:docMk/>
          <pc:sldMk cId="2285180023" sldId="2147470890"/>
        </pc:sldMkLst>
      </pc:sldChg>
      <pc:sldChg chg="add">
        <pc:chgData name="Batista, Manuela C (DPH)" userId="S::manuela.c.batista@mass.gov::ef55f405-31ff-46e0-9071-eeba4d2ba03f" providerId="AD" clId="Web-{D4A08CE4-2598-4524-8150-1FBD87130E79}" dt="2025-06-12T12:32:39.709" v="1"/>
        <pc:sldMkLst>
          <pc:docMk/>
          <pc:sldMk cId="1194372414" sldId="2147470891"/>
        </pc:sldMkLst>
      </pc:sldChg>
    </pc:docChg>
  </pc:docChgLst>
  <pc:docChgLst>
    <pc:chgData name="Batista, Manuela C (DPH)" userId="S::manuela.c.batista@mass.gov::ef55f405-31ff-46e0-9071-eeba4d2ba03f" providerId="AD" clId="Web-{365407AC-CA47-4E3B-ACDA-22E59B9F732B}"/>
    <pc:docChg chg="modSld">
      <pc:chgData name="Batista, Manuela C (DPH)" userId="S::manuela.c.batista@mass.gov::ef55f405-31ff-46e0-9071-eeba4d2ba03f" providerId="AD" clId="Web-{365407AC-CA47-4E3B-ACDA-22E59B9F732B}" dt="2025-06-12T10:18:35.019" v="1"/>
      <pc:docMkLst>
        <pc:docMk/>
      </pc:docMkLst>
      <pc:sldChg chg="addSp delSp modSp mod setBg">
        <pc:chgData name="Batista, Manuela C (DPH)" userId="S::manuela.c.batista@mass.gov::ef55f405-31ff-46e0-9071-eeba4d2ba03f" providerId="AD" clId="Web-{365407AC-CA47-4E3B-ACDA-22E59B9F732B}" dt="2025-06-12T10:18:35.019" v="1"/>
        <pc:sldMkLst>
          <pc:docMk/>
          <pc:sldMk cId="2388237550" sldId="2147470600"/>
        </pc:sldMkLst>
        <pc:spChg chg="mod ord">
          <ac:chgData name="Batista, Manuela C (DPH)" userId="S::manuela.c.batista@mass.gov::ef55f405-31ff-46e0-9071-eeba4d2ba03f" providerId="AD" clId="Web-{365407AC-CA47-4E3B-ACDA-22E59B9F732B}" dt="2025-06-12T10:18:35.019" v="1"/>
          <ac:spMkLst>
            <pc:docMk/>
            <pc:sldMk cId="2388237550" sldId="2147470600"/>
            <ac:spMk id="2" creationId="{57D3A384-2574-1917-AB41-9AF557C718AF}"/>
          </ac:spMkLst>
        </pc:spChg>
        <pc:spChg chg="mod">
          <ac:chgData name="Batista, Manuela C (DPH)" userId="S::manuela.c.batista@mass.gov::ef55f405-31ff-46e0-9071-eeba4d2ba03f" providerId="AD" clId="Web-{365407AC-CA47-4E3B-ACDA-22E59B9F732B}" dt="2025-06-12T10:18:35.019" v="1"/>
          <ac:spMkLst>
            <pc:docMk/>
            <pc:sldMk cId="2388237550" sldId="2147470600"/>
            <ac:spMk id="3" creationId="{A3D6C6E5-265E-9BC3-D6BD-CA0C901B4702}"/>
          </ac:spMkLst>
        </pc:spChg>
        <pc:spChg chg="del">
          <ac:chgData name="Batista, Manuela C (DPH)" userId="S::manuela.c.batista@mass.gov::ef55f405-31ff-46e0-9071-eeba4d2ba03f" providerId="AD" clId="Web-{365407AC-CA47-4E3B-ACDA-22E59B9F732B}" dt="2025-06-12T10:18:28.878" v="0"/>
          <ac:spMkLst>
            <pc:docMk/>
            <pc:sldMk cId="2388237550" sldId="2147470600"/>
            <ac:spMk id="4" creationId="{97E4CBE0-8069-C484-9EA8-981723585530}"/>
          </ac:spMkLst>
        </pc:spChg>
        <pc:spChg chg="add">
          <ac:chgData name="Batista, Manuela C (DPH)" userId="S::manuela.c.batista@mass.gov::ef55f405-31ff-46e0-9071-eeba4d2ba03f" providerId="AD" clId="Web-{365407AC-CA47-4E3B-ACDA-22E59B9F732B}" dt="2025-06-12T10:18:35.019" v="1"/>
          <ac:spMkLst>
            <pc:docMk/>
            <pc:sldMk cId="2388237550" sldId="2147470600"/>
            <ac:spMk id="11" creationId="{A4AC5506-6312-4701-8D3C-40187889A947}"/>
          </ac:spMkLst>
        </pc:spChg>
        <pc:graphicFrameChg chg="add mod ord modGraphic">
          <ac:chgData name="Batista, Manuela C (DPH)" userId="S::manuela.c.batista@mass.gov::ef55f405-31ff-46e0-9071-eeba4d2ba03f" providerId="AD" clId="Web-{365407AC-CA47-4E3B-ACDA-22E59B9F732B}" dt="2025-06-12T10:18:35.019" v="1"/>
          <ac:graphicFrameMkLst>
            <pc:docMk/>
            <pc:sldMk cId="2388237550" sldId="2147470600"/>
            <ac:graphicFrameMk id="6" creationId="{52D7E347-2171-AD06-7092-09D16A77D032}"/>
          </ac:graphicFrameMkLst>
        </pc:graphicFrameChg>
      </pc:sldChg>
    </pc:docChg>
  </pc:docChgLst>
  <pc:docChgLst>
    <pc:chgData name="Pursley, Andrew L (DPH)" userId="c8f6ee23-659f-4905-b1a3-35c9641eed58" providerId="ADAL" clId="{D3B12753-8178-4E94-B4B2-09422C7BC84D}"/>
    <pc:docChg chg="modSld">
      <pc:chgData name="Pursley, Andrew L (DPH)" userId="c8f6ee23-659f-4905-b1a3-35c9641eed58" providerId="ADAL" clId="{D3B12753-8178-4E94-B4B2-09422C7BC84D}" dt="2025-06-10T19:29:33.272" v="5" actId="20577"/>
      <pc:docMkLst>
        <pc:docMk/>
      </pc:docMkLst>
      <pc:sldChg chg="modSp mod">
        <pc:chgData name="Pursley, Andrew L (DPH)" userId="c8f6ee23-659f-4905-b1a3-35c9641eed58" providerId="ADAL" clId="{D3B12753-8178-4E94-B4B2-09422C7BC84D}" dt="2025-06-10T19:29:33.272" v="5" actId="20577"/>
        <pc:sldMkLst>
          <pc:docMk/>
          <pc:sldMk cId="988912532" sldId="2147470565"/>
        </pc:sldMkLst>
        <pc:spChg chg="mod">
          <ac:chgData name="Pursley, Andrew L (DPH)" userId="c8f6ee23-659f-4905-b1a3-35c9641eed58" providerId="ADAL" clId="{D3B12753-8178-4E94-B4B2-09422C7BC84D}" dt="2025-06-10T19:29:33.272" v="5" actId="20577"/>
          <ac:spMkLst>
            <pc:docMk/>
            <pc:sldMk cId="988912532" sldId="2147470565"/>
            <ac:spMk id="4" creationId="{D2C09F96-1681-7DD1-0357-36AE03DF91F2}"/>
          </ac:spMkLst>
        </pc:spChg>
      </pc:sldChg>
    </pc:docChg>
  </pc:docChgLst>
  <pc:docChgLst>
    <pc:chgData name="Batista, Manuela C (DPH)" userId="S::manuela.c.batista@mass.gov::ef55f405-31ff-46e0-9071-eeba4d2ba03f" providerId="AD" clId="Web-{D56DC0CC-7060-4D74-ABB3-35537E18CE04}"/>
    <pc:docChg chg="delSld modSld sldOrd">
      <pc:chgData name="Batista, Manuela C (DPH)" userId="S::manuela.c.batista@mass.gov::ef55f405-31ff-46e0-9071-eeba4d2ba03f" providerId="AD" clId="Web-{D56DC0CC-7060-4D74-ABB3-35537E18CE04}" dt="2025-06-12T13:16:43.096" v="171"/>
      <pc:docMkLst>
        <pc:docMk/>
      </pc:docMkLst>
      <pc:sldChg chg="del">
        <pc:chgData name="Batista, Manuela C (DPH)" userId="S::manuela.c.batista@mass.gov::ef55f405-31ff-46e0-9071-eeba4d2ba03f" providerId="AD" clId="Web-{D56DC0CC-7060-4D74-ABB3-35537E18CE04}" dt="2025-06-12T13:16:11.549" v="149"/>
        <pc:sldMkLst>
          <pc:docMk/>
          <pc:sldMk cId="3221151234" sldId="2147470570"/>
        </pc:sldMkLst>
      </pc:sldChg>
      <pc:sldChg chg="modNotes">
        <pc:chgData name="Batista, Manuela C (DPH)" userId="S::manuela.c.batista@mass.gov::ef55f405-31ff-46e0-9071-eeba4d2ba03f" providerId="AD" clId="Web-{D56DC0CC-7060-4D74-ABB3-35537E18CE04}" dt="2025-06-12T13:16:43.096" v="171"/>
        <pc:sldMkLst>
          <pc:docMk/>
          <pc:sldMk cId="3974917428" sldId="2147470596"/>
        </pc:sldMkLst>
      </pc:sldChg>
      <pc:sldChg chg="modSp">
        <pc:chgData name="Batista, Manuela C (DPH)" userId="S::manuela.c.batista@mass.gov::ef55f405-31ff-46e0-9071-eeba4d2ba03f" providerId="AD" clId="Web-{D56DC0CC-7060-4D74-ABB3-35537E18CE04}" dt="2025-06-12T13:14:55.518" v="148"/>
        <pc:sldMkLst>
          <pc:docMk/>
          <pc:sldMk cId="2388237550" sldId="2147470600"/>
        </pc:sldMkLst>
        <pc:graphicFrameChg chg="mod modGraphic">
          <ac:chgData name="Batista, Manuela C (DPH)" userId="S::manuela.c.batista@mass.gov::ef55f405-31ff-46e0-9071-eeba4d2ba03f" providerId="AD" clId="Web-{D56DC0CC-7060-4D74-ABB3-35537E18CE04}" dt="2025-06-12T13:14:55.518" v="148"/>
          <ac:graphicFrameMkLst>
            <pc:docMk/>
            <pc:sldMk cId="2388237550" sldId="2147470600"/>
            <ac:graphicFrameMk id="6" creationId="{52D7E347-2171-AD06-7092-09D16A77D032}"/>
          </ac:graphicFrameMkLst>
        </pc:graphicFrameChg>
      </pc:sldChg>
      <pc:sldChg chg="modNotes">
        <pc:chgData name="Batista, Manuela C (DPH)" userId="S::manuela.c.batista@mass.gov::ef55f405-31ff-46e0-9071-eeba4d2ba03f" providerId="AD" clId="Web-{D56DC0CC-7060-4D74-ABB3-35537E18CE04}" dt="2025-06-12T13:09:28.114" v="52"/>
        <pc:sldMkLst>
          <pc:docMk/>
          <pc:sldMk cId="2123168906" sldId="2147470603"/>
        </pc:sldMkLst>
      </pc:sldChg>
      <pc:sldChg chg="ord modNotes">
        <pc:chgData name="Batista, Manuela C (DPH)" userId="S::manuela.c.batista@mass.gov::ef55f405-31ff-46e0-9071-eeba4d2ba03f" providerId="AD" clId="Web-{D56DC0CC-7060-4D74-ABB3-35537E18CE04}" dt="2025-06-12T13:12:23.738" v="57"/>
        <pc:sldMkLst>
          <pc:docMk/>
          <pc:sldMk cId="2285180023" sldId="2147470890"/>
        </pc:sldMkLst>
      </pc:sldChg>
      <pc:sldChg chg="modNotes">
        <pc:chgData name="Batista, Manuela C (DPH)" userId="S::manuela.c.batista@mass.gov::ef55f405-31ff-46e0-9071-eeba4d2ba03f" providerId="AD" clId="Web-{D56DC0CC-7060-4D74-ABB3-35537E18CE04}" dt="2025-06-12T13:12:30.800" v="63"/>
        <pc:sldMkLst>
          <pc:docMk/>
          <pc:sldMk cId="1194372414" sldId="2147470891"/>
        </pc:sldMkLst>
      </pc:sldChg>
    </pc:docChg>
  </pc:docChgLst>
  <pc:docChgLst>
    <pc:chgData name="Batista, Manuela C (DPH)" userId="ef55f405-31ff-46e0-9071-eeba4d2ba03f" providerId="ADAL" clId="{61ACD92A-D46D-4888-A61D-EBE1EB5E77C1}"/>
    <pc:docChg chg="undo custSel addSld delSld modSld">
      <pc:chgData name="Batista, Manuela C (DPH)" userId="ef55f405-31ff-46e0-9071-eeba4d2ba03f" providerId="ADAL" clId="{61ACD92A-D46D-4888-A61D-EBE1EB5E77C1}" dt="2025-06-12T11:13:22.316" v="669" actId="20577"/>
      <pc:docMkLst>
        <pc:docMk/>
      </pc:docMkLst>
      <pc:sldChg chg="del">
        <pc:chgData name="Batista, Manuela C (DPH)" userId="ef55f405-31ff-46e0-9071-eeba4d2ba03f" providerId="ADAL" clId="{61ACD92A-D46D-4888-A61D-EBE1EB5E77C1}" dt="2025-06-12T10:27:09.074" v="18" actId="2696"/>
        <pc:sldMkLst>
          <pc:docMk/>
          <pc:sldMk cId="4172829218" sldId="2147470595"/>
        </pc:sldMkLst>
      </pc:sldChg>
      <pc:sldChg chg="addSp delSp modSp mod">
        <pc:chgData name="Batista, Manuela C (DPH)" userId="ef55f405-31ff-46e0-9071-eeba4d2ba03f" providerId="ADAL" clId="{61ACD92A-D46D-4888-A61D-EBE1EB5E77C1}" dt="2025-06-12T10:35:31.362" v="73" actId="1076"/>
        <pc:sldMkLst>
          <pc:docMk/>
          <pc:sldMk cId="3974917428" sldId="2147470596"/>
        </pc:sldMkLst>
        <pc:spChg chg="mod">
          <ac:chgData name="Batista, Manuela C (DPH)" userId="ef55f405-31ff-46e0-9071-eeba4d2ba03f" providerId="ADAL" clId="{61ACD92A-D46D-4888-A61D-EBE1EB5E77C1}" dt="2025-06-12T10:27:38.121" v="66" actId="20577"/>
          <ac:spMkLst>
            <pc:docMk/>
            <pc:sldMk cId="3974917428" sldId="2147470596"/>
            <ac:spMk id="10" creationId="{77B64B67-DE83-79A9-B115-2D0EC74FC34D}"/>
          </ac:spMkLst>
        </pc:spChg>
        <pc:picChg chg="add del mod">
          <ac:chgData name="Batista, Manuela C (DPH)" userId="ef55f405-31ff-46e0-9071-eeba4d2ba03f" providerId="ADAL" clId="{61ACD92A-D46D-4888-A61D-EBE1EB5E77C1}" dt="2025-06-12T10:29:08.560" v="70" actId="478"/>
          <ac:picMkLst>
            <pc:docMk/>
            <pc:sldMk cId="3974917428" sldId="2147470596"/>
            <ac:picMk id="6" creationId="{FD699512-8594-1887-E22E-077334F2E0AC}"/>
          </ac:picMkLst>
        </pc:picChg>
        <pc:picChg chg="add mod">
          <ac:chgData name="Batista, Manuela C (DPH)" userId="ef55f405-31ff-46e0-9071-eeba4d2ba03f" providerId="ADAL" clId="{61ACD92A-D46D-4888-A61D-EBE1EB5E77C1}" dt="2025-06-12T10:35:31.362" v="73" actId="1076"/>
          <ac:picMkLst>
            <pc:docMk/>
            <pc:sldMk cId="3974917428" sldId="2147470596"/>
            <ac:picMk id="7" creationId="{2B498BAD-899E-6C31-4312-DDABAD820BE4}"/>
          </ac:picMkLst>
        </pc:picChg>
        <pc:picChg chg="del">
          <ac:chgData name="Batista, Manuela C (DPH)" userId="ef55f405-31ff-46e0-9071-eeba4d2ba03f" providerId="ADAL" clId="{61ACD92A-D46D-4888-A61D-EBE1EB5E77C1}" dt="2025-06-12T10:27:44.702" v="67" actId="478"/>
          <ac:picMkLst>
            <pc:docMk/>
            <pc:sldMk cId="3974917428" sldId="2147470596"/>
            <ac:picMk id="9" creationId="{52AD8B98-0239-CBA8-D585-2A6E5821698D}"/>
          </ac:picMkLst>
        </pc:picChg>
      </pc:sldChg>
      <pc:sldChg chg="modSp mod">
        <pc:chgData name="Batista, Manuela C (DPH)" userId="ef55f405-31ff-46e0-9071-eeba4d2ba03f" providerId="ADAL" clId="{61ACD92A-D46D-4888-A61D-EBE1EB5E77C1}" dt="2025-06-12T10:26:50.823" v="16" actId="108"/>
        <pc:sldMkLst>
          <pc:docMk/>
          <pc:sldMk cId="4114481089" sldId="2147470597"/>
        </pc:sldMkLst>
        <pc:spChg chg="mod">
          <ac:chgData name="Batista, Manuela C (DPH)" userId="ef55f405-31ff-46e0-9071-eeba4d2ba03f" providerId="ADAL" clId="{61ACD92A-D46D-4888-A61D-EBE1EB5E77C1}" dt="2025-06-12T10:26:50.823" v="16" actId="108"/>
          <ac:spMkLst>
            <pc:docMk/>
            <pc:sldMk cId="4114481089" sldId="2147470597"/>
            <ac:spMk id="4" creationId="{8ED2363D-B815-96BC-B475-5131F7C2CBCD}"/>
          </ac:spMkLst>
        </pc:spChg>
      </pc:sldChg>
      <pc:sldChg chg="modSp mod">
        <pc:chgData name="Batista, Manuela C (DPH)" userId="ef55f405-31ff-46e0-9071-eeba4d2ba03f" providerId="ADAL" clId="{61ACD92A-D46D-4888-A61D-EBE1EB5E77C1}" dt="2025-06-12T10:20:31.093" v="14" actId="20577"/>
        <pc:sldMkLst>
          <pc:docMk/>
          <pc:sldMk cId="2388237550" sldId="2147470600"/>
        </pc:sldMkLst>
        <pc:graphicFrameChg chg="modGraphic">
          <ac:chgData name="Batista, Manuela C (DPH)" userId="ef55f405-31ff-46e0-9071-eeba4d2ba03f" providerId="ADAL" clId="{61ACD92A-D46D-4888-A61D-EBE1EB5E77C1}" dt="2025-06-12T10:20:31.093" v="14" actId="20577"/>
          <ac:graphicFrameMkLst>
            <pc:docMk/>
            <pc:sldMk cId="2388237550" sldId="2147470600"/>
            <ac:graphicFrameMk id="6" creationId="{52D7E347-2171-AD06-7092-09D16A77D032}"/>
          </ac:graphicFrameMkLst>
        </pc:graphicFrameChg>
      </pc:sldChg>
      <pc:sldChg chg="addSp modSp mod modNotesTx">
        <pc:chgData name="Batista, Manuela C (DPH)" userId="ef55f405-31ff-46e0-9071-eeba4d2ba03f" providerId="ADAL" clId="{61ACD92A-D46D-4888-A61D-EBE1EB5E77C1}" dt="2025-06-12T11:11:00.512" v="507" actId="14100"/>
        <pc:sldMkLst>
          <pc:docMk/>
          <pc:sldMk cId="2855349522" sldId="2147470602"/>
        </pc:sldMkLst>
        <pc:spChg chg="add mod">
          <ac:chgData name="Batista, Manuela C (DPH)" userId="ef55f405-31ff-46e0-9071-eeba4d2ba03f" providerId="ADAL" clId="{61ACD92A-D46D-4888-A61D-EBE1EB5E77C1}" dt="2025-06-12T11:10:35.599" v="501" actId="1076"/>
          <ac:spMkLst>
            <pc:docMk/>
            <pc:sldMk cId="2855349522" sldId="2147470602"/>
            <ac:spMk id="4" creationId="{8962A502-22E0-767F-6133-1684E4771D21}"/>
          </ac:spMkLst>
        </pc:spChg>
        <pc:picChg chg="mod">
          <ac:chgData name="Batista, Manuela C (DPH)" userId="ef55f405-31ff-46e0-9071-eeba4d2ba03f" providerId="ADAL" clId="{61ACD92A-D46D-4888-A61D-EBE1EB5E77C1}" dt="2025-06-12T11:11:00.512" v="507" actId="14100"/>
          <ac:picMkLst>
            <pc:docMk/>
            <pc:sldMk cId="2855349522" sldId="2147470602"/>
            <ac:picMk id="1029" creationId="{B772E78D-4569-55F4-F071-C65CC7DAC4E0}"/>
          </ac:picMkLst>
        </pc:picChg>
      </pc:sldChg>
      <pc:sldChg chg="addSp modSp mod modNotesTx">
        <pc:chgData name="Batista, Manuela C (DPH)" userId="ef55f405-31ff-46e0-9071-eeba4d2ba03f" providerId="ADAL" clId="{61ACD92A-D46D-4888-A61D-EBE1EB5E77C1}" dt="2025-06-12T11:13:00.456" v="616" actId="20577"/>
        <pc:sldMkLst>
          <pc:docMk/>
          <pc:sldMk cId="2123168906" sldId="2147470603"/>
        </pc:sldMkLst>
        <pc:picChg chg="add mod">
          <ac:chgData name="Batista, Manuela C (DPH)" userId="ef55f405-31ff-46e0-9071-eeba4d2ba03f" providerId="ADAL" clId="{61ACD92A-D46D-4888-A61D-EBE1EB5E77C1}" dt="2025-06-12T11:12:36.920" v="547" actId="1076"/>
          <ac:picMkLst>
            <pc:docMk/>
            <pc:sldMk cId="2123168906" sldId="2147470603"/>
            <ac:picMk id="4" creationId="{948D9DAC-BE30-2F71-2D50-3068AFEFDB90}"/>
          </ac:picMkLst>
        </pc:picChg>
        <pc:picChg chg="mod">
          <ac:chgData name="Batista, Manuela C (DPH)" userId="ef55f405-31ff-46e0-9071-eeba4d2ba03f" providerId="ADAL" clId="{61ACD92A-D46D-4888-A61D-EBE1EB5E77C1}" dt="2025-06-12T10:26:34.255" v="15" actId="14100"/>
          <ac:picMkLst>
            <pc:docMk/>
            <pc:sldMk cId="2123168906" sldId="2147470603"/>
            <ac:picMk id="2049" creationId="{7C7DDB7B-6A31-35DD-FCDE-1DAB5846728A}"/>
          </ac:picMkLst>
        </pc:picChg>
      </pc:sldChg>
      <pc:sldChg chg="modSp mod modNotesTx">
        <pc:chgData name="Batista, Manuela C (DPH)" userId="ef55f405-31ff-46e0-9071-eeba4d2ba03f" providerId="ADAL" clId="{61ACD92A-D46D-4888-A61D-EBE1EB5E77C1}" dt="2025-06-12T11:06:01.750" v="354" actId="20577"/>
        <pc:sldMkLst>
          <pc:docMk/>
          <pc:sldMk cId="3385951844" sldId="2147470605"/>
        </pc:sldMkLst>
        <pc:spChg chg="mod">
          <ac:chgData name="Batista, Manuela C (DPH)" userId="ef55f405-31ff-46e0-9071-eeba4d2ba03f" providerId="ADAL" clId="{61ACD92A-D46D-4888-A61D-EBE1EB5E77C1}" dt="2025-06-12T11:03:27.413" v="230" actId="1076"/>
          <ac:spMkLst>
            <pc:docMk/>
            <pc:sldMk cId="3385951844" sldId="2147470605"/>
            <ac:spMk id="2" creationId="{B09ACC20-B23E-0D71-116C-7024DF775286}"/>
          </ac:spMkLst>
        </pc:spChg>
        <pc:spChg chg="mod">
          <ac:chgData name="Batista, Manuela C (DPH)" userId="ef55f405-31ff-46e0-9071-eeba4d2ba03f" providerId="ADAL" clId="{61ACD92A-D46D-4888-A61D-EBE1EB5E77C1}" dt="2025-06-12T11:04:56.666" v="239" actId="255"/>
          <ac:spMkLst>
            <pc:docMk/>
            <pc:sldMk cId="3385951844" sldId="2147470605"/>
            <ac:spMk id="3" creationId="{A2873574-576D-4D5A-F9CC-F3F19DAE0F71}"/>
          </ac:spMkLst>
        </pc:spChg>
        <pc:spChg chg="mod">
          <ac:chgData name="Batista, Manuela C (DPH)" userId="ef55f405-31ff-46e0-9071-eeba4d2ba03f" providerId="ADAL" clId="{61ACD92A-D46D-4888-A61D-EBE1EB5E77C1}" dt="2025-06-12T11:03:21.294" v="229" actId="1076"/>
          <ac:spMkLst>
            <pc:docMk/>
            <pc:sldMk cId="3385951844" sldId="2147470605"/>
            <ac:spMk id="4" creationId="{17AAE4A0-CCF4-9279-EC11-1EE85576D771}"/>
          </ac:spMkLst>
        </pc:spChg>
        <pc:spChg chg="mod">
          <ac:chgData name="Batista, Manuela C (DPH)" userId="ef55f405-31ff-46e0-9071-eeba4d2ba03f" providerId="ADAL" clId="{61ACD92A-D46D-4888-A61D-EBE1EB5E77C1}" dt="2025-06-12T11:05:34.445" v="243" actId="20577"/>
          <ac:spMkLst>
            <pc:docMk/>
            <pc:sldMk cId="3385951844" sldId="2147470605"/>
            <ac:spMk id="5" creationId="{49FFBFFF-09AA-C24E-79EB-5EAA0711B756}"/>
          </ac:spMkLst>
        </pc:spChg>
      </pc:sldChg>
      <pc:sldChg chg="modSp new mod">
        <pc:chgData name="Batista, Manuela C (DPH)" userId="ef55f405-31ff-46e0-9071-eeba4d2ba03f" providerId="ADAL" clId="{61ACD92A-D46D-4888-A61D-EBE1EB5E77C1}" dt="2025-06-12T11:13:22.316" v="669" actId="20577"/>
        <pc:sldMkLst>
          <pc:docMk/>
          <pc:sldMk cId="1819206274" sldId="2147470606"/>
        </pc:sldMkLst>
        <pc:spChg chg="mod">
          <ac:chgData name="Batista, Manuela C (DPH)" userId="ef55f405-31ff-46e0-9071-eeba4d2ba03f" providerId="ADAL" clId="{61ACD92A-D46D-4888-A61D-EBE1EB5E77C1}" dt="2025-06-12T11:13:22.316" v="669" actId="20577"/>
          <ac:spMkLst>
            <pc:docMk/>
            <pc:sldMk cId="1819206274" sldId="2147470606"/>
            <ac:spMk id="3" creationId="{20F78624-69DE-ED94-83E7-1D0A51DBC775}"/>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0BB86E-F48C-42C6-A0F7-D9F1456960C2}" type="doc">
      <dgm:prSet loTypeId="urn:microsoft.com/office/officeart/2016/7/layout/RepeatingBendingProcessNew" loCatId="process" qsTypeId="urn:microsoft.com/office/officeart/2005/8/quickstyle/simple1" qsCatId="simple" csTypeId="urn:microsoft.com/office/officeart/2005/8/colors/accent1_2" csCatId="accent1" phldr="1"/>
      <dgm:spPr/>
      <dgm:t>
        <a:bodyPr/>
        <a:lstStyle/>
        <a:p>
          <a:endParaRPr lang="en-US"/>
        </a:p>
      </dgm:t>
    </dgm:pt>
    <dgm:pt modelId="{3DE56EC2-25F2-45F4-A7B0-A79D8E70555E}">
      <dgm:prSet/>
      <dgm:spPr/>
      <dgm:t>
        <a:bodyPr/>
        <a:lstStyle/>
        <a:p>
          <a:r>
            <a:rPr lang="en-US"/>
            <a:t>Early Intervention Updates</a:t>
          </a:r>
        </a:p>
      </dgm:t>
    </dgm:pt>
    <dgm:pt modelId="{1BD34F3F-4E71-4B97-91F8-D5D5588DB235}" type="parTrans" cxnId="{795C6804-1D22-4743-A3F2-39F345903BDF}">
      <dgm:prSet/>
      <dgm:spPr/>
      <dgm:t>
        <a:bodyPr/>
        <a:lstStyle/>
        <a:p>
          <a:endParaRPr lang="en-US"/>
        </a:p>
      </dgm:t>
    </dgm:pt>
    <dgm:pt modelId="{E606DCAC-7CF9-4957-9C0B-F3B3C6EEFBE7}" type="sibTrans" cxnId="{795C6804-1D22-4743-A3F2-39F345903BDF}">
      <dgm:prSet/>
      <dgm:spPr/>
      <dgm:t>
        <a:bodyPr/>
        <a:lstStyle/>
        <a:p>
          <a:endParaRPr lang="en-US"/>
        </a:p>
      </dgm:t>
    </dgm:pt>
    <dgm:pt modelId="{BEE2B17E-D6D7-4722-B8B3-79564B17518B}">
      <dgm:prSet/>
      <dgm:spPr/>
      <dgm:t>
        <a:bodyPr/>
        <a:lstStyle/>
        <a:p>
          <a:r>
            <a:rPr lang="en-US"/>
            <a:t>End of Fiscal Year July 10 Deadline</a:t>
          </a:r>
        </a:p>
      </dgm:t>
    </dgm:pt>
    <dgm:pt modelId="{AD21A2CB-473A-4DE5-BFF4-1E3F659E506C}" type="parTrans" cxnId="{DB878A19-C214-4572-AAA3-655639D803BA}">
      <dgm:prSet/>
      <dgm:spPr/>
      <dgm:t>
        <a:bodyPr/>
        <a:lstStyle/>
        <a:p>
          <a:endParaRPr lang="en-US"/>
        </a:p>
      </dgm:t>
    </dgm:pt>
    <dgm:pt modelId="{D8622875-4128-495C-8309-6F2D1E5D04E8}" type="sibTrans" cxnId="{DB878A19-C214-4572-AAA3-655639D803BA}">
      <dgm:prSet/>
      <dgm:spPr/>
      <dgm:t>
        <a:bodyPr/>
        <a:lstStyle/>
        <a:p>
          <a:endParaRPr lang="en-US"/>
        </a:p>
      </dgm:t>
    </dgm:pt>
    <dgm:pt modelId="{41484D54-EBDE-4A9A-B349-C35E726D7154}">
      <dgm:prSet phldr="0"/>
      <dgm:spPr/>
      <dgm:t>
        <a:bodyPr/>
        <a:lstStyle/>
        <a:p>
          <a:r>
            <a:rPr lang="en-US"/>
            <a:t>Ongoing Business</a:t>
          </a:r>
        </a:p>
      </dgm:t>
    </dgm:pt>
    <dgm:pt modelId="{D298FF82-0973-4AFD-84C1-A0BBC1145EE6}" type="parTrans" cxnId="{1BF2F16D-D98E-4931-AD74-F6E29F631146}">
      <dgm:prSet/>
      <dgm:spPr/>
      <dgm:t>
        <a:bodyPr/>
        <a:lstStyle/>
        <a:p>
          <a:endParaRPr lang="en-US"/>
        </a:p>
      </dgm:t>
    </dgm:pt>
    <dgm:pt modelId="{523E5909-B0A1-44A6-869E-EE5149701F55}" type="sibTrans" cxnId="{1BF2F16D-D98E-4931-AD74-F6E29F631146}">
      <dgm:prSet/>
      <dgm:spPr/>
      <dgm:t>
        <a:bodyPr/>
        <a:lstStyle/>
        <a:p>
          <a:endParaRPr lang="en-US"/>
        </a:p>
      </dgm:t>
    </dgm:pt>
    <dgm:pt modelId="{96984948-BC54-442B-9BBE-F300494E9806}" type="pres">
      <dgm:prSet presAssocID="{D20BB86E-F48C-42C6-A0F7-D9F1456960C2}" presName="Name0" presStyleCnt="0">
        <dgm:presLayoutVars>
          <dgm:dir/>
          <dgm:resizeHandles val="exact"/>
        </dgm:presLayoutVars>
      </dgm:prSet>
      <dgm:spPr/>
    </dgm:pt>
    <dgm:pt modelId="{E06B3A2A-0639-4F86-BE2F-FDC9D77F7645}" type="pres">
      <dgm:prSet presAssocID="{3DE56EC2-25F2-45F4-A7B0-A79D8E70555E}" presName="node" presStyleLbl="node1" presStyleIdx="0" presStyleCnt="3">
        <dgm:presLayoutVars>
          <dgm:bulletEnabled val="1"/>
        </dgm:presLayoutVars>
      </dgm:prSet>
      <dgm:spPr/>
    </dgm:pt>
    <dgm:pt modelId="{B8282DE4-0AC4-446D-A0E2-F43F1518A432}" type="pres">
      <dgm:prSet presAssocID="{E606DCAC-7CF9-4957-9C0B-F3B3C6EEFBE7}" presName="sibTrans" presStyleLbl="sibTrans1D1" presStyleIdx="0" presStyleCnt="2"/>
      <dgm:spPr/>
    </dgm:pt>
    <dgm:pt modelId="{B8BB6EE4-C015-42B7-AC2F-149D7751A27D}" type="pres">
      <dgm:prSet presAssocID="{E606DCAC-7CF9-4957-9C0B-F3B3C6EEFBE7}" presName="connectorText" presStyleLbl="sibTrans1D1" presStyleIdx="0" presStyleCnt="2"/>
      <dgm:spPr/>
    </dgm:pt>
    <dgm:pt modelId="{CA4414F8-B3F4-4F9C-9E45-8C12E5A84ED4}" type="pres">
      <dgm:prSet presAssocID="{BEE2B17E-D6D7-4722-B8B3-79564B17518B}" presName="node" presStyleLbl="node1" presStyleIdx="1" presStyleCnt="3">
        <dgm:presLayoutVars>
          <dgm:bulletEnabled val="1"/>
        </dgm:presLayoutVars>
      </dgm:prSet>
      <dgm:spPr/>
    </dgm:pt>
    <dgm:pt modelId="{B3BF1D20-08F6-4D99-B036-72A99EDE4F49}" type="pres">
      <dgm:prSet presAssocID="{D8622875-4128-495C-8309-6F2D1E5D04E8}" presName="sibTrans" presStyleLbl="sibTrans1D1" presStyleIdx="1" presStyleCnt="2"/>
      <dgm:spPr/>
    </dgm:pt>
    <dgm:pt modelId="{623526EF-8869-402C-92EF-4AE36713F61E}" type="pres">
      <dgm:prSet presAssocID="{D8622875-4128-495C-8309-6F2D1E5D04E8}" presName="connectorText" presStyleLbl="sibTrans1D1" presStyleIdx="1" presStyleCnt="2"/>
      <dgm:spPr/>
    </dgm:pt>
    <dgm:pt modelId="{9DB2591F-E9F9-4FDD-93C9-BD32B52EBF23}" type="pres">
      <dgm:prSet presAssocID="{41484D54-EBDE-4A9A-B349-C35E726D7154}" presName="node" presStyleLbl="node1" presStyleIdx="2" presStyleCnt="3">
        <dgm:presLayoutVars>
          <dgm:bulletEnabled val="1"/>
        </dgm:presLayoutVars>
      </dgm:prSet>
      <dgm:spPr/>
    </dgm:pt>
  </dgm:ptLst>
  <dgm:cxnLst>
    <dgm:cxn modelId="{795C6804-1D22-4743-A3F2-39F345903BDF}" srcId="{D20BB86E-F48C-42C6-A0F7-D9F1456960C2}" destId="{3DE56EC2-25F2-45F4-A7B0-A79D8E70555E}" srcOrd="0" destOrd="0" parTransId="{1BD34F3F-4E71-4B97-91F8-D5D5588DB235}" sibTransId="{E606DCAC-7CF9-4957-9C0B-F3B3C6EEFBE7}"/>
    <dgm:cxn modelId="{AC48DA07-8BEC-4E23-9539-D0BAD8C54B44}" type="presOf" srcId="{E606DCAC-7CF9-4957-9C0B-F3B3C6EEFBE7}" destId="{B8BB6EE4-C015-42B7-AC2F-149D7751A27D}" srcOrd="1" destOrd="0" presId="urn:microsoft.com/office/officeart/2016/7/layout/RepeatingBendingProcessNew"/>
    <dgm:cxn modelId="{DB878A19-C214-4572-AAA3-655639D803BA}" srcId="{D20BB86E-F48C-42C6-A0F7-D9F1456960C2}" destId="{BEE2B17E-D6D7-4722-B8B3-79564B17518B}" srcOrd="1" destOrd="0" parTransId="{AD21A2CB-473A-4DE5-BFF4-1E3F659E506C}" sibTransId="{D8622875-4128-495C-8309-6F2D1E5D04E8}"/>
    <dgm:cxn modelId="{00437729-8D2F-4508-9500-303405433BCA}" type="presOf" srcId="{E606DCAC-7CF9-4957-9C0B-F3B3C6EEFBE7}" destId="{B8282DE4-0AC4-446D-A0E2-F43F1518A432}" srcOrd="0" destOrd="0" presId="urn:microsoft.com/office/officeart/2016/7/layout/RepeatingBendingProcessNew"/>
    <dgm:cxn modelId="{60229D61-DA82-4BCE-A6EC-67389483DBBF}" type="presOf" srcId="{3DE56EC2-25F2-45F4-A7B0-A79D8E70555E}" destId="{E06B3A2A-0639-4F86-BE2F-FDC9D77F7645}" srcOrd="0" destOrd="0" presId="urn:microsoft.com/office/officeart/2016/7/layout/RepeatingBendingProcessNew"/>
    <dgm:cxn modelId="{77BF834B-1EFB-4424-BDCB-8627500ED64C}" type="presOf" srcId="{D20BB86E-F48C-42C6-A0F7-D9F1456960C2}" destId="{96984948-BC54-442B-9BBE-F300494E9806}" srcOrd="0" destOrd="0" presId="urn:microsoft.com/office/officeart/2016/7/layout/RepeatingBendingProcessNew"/>
    <dgm:cxn modelId="{1BF2F16D-D98E-4931-AD74-F6E29F631146}" srcId="{D20BB86E-F48C-42C6-A0F7-D9F1456960C2}" destId="{41484D54-EBDE-4A9A-B349-C35E726D7154}" srcOrd="2" destOrd="0" parTransId="{D298FF82-0973-4AFD-84C1-A0BBC1145EE6}" sibTransId="{523E5909-B0A1-44A6-869E-EE5149701F55}"/>
    <dgm:cxn modelId="{1B112389-FF62-4DBD-B0F8-6F309C0F7665}" type="presOf" srcId="{D8622875-4128-495C-8309-6F2D1E5D04E8}" destId="{623526EF-8869-402C-92EF-4AE36713F61E}" srcOrd="1" destOrd="0" presId="urn:microsoft.com/office/officeart/2016/7/layout/RepeatingBendingProcessNew"/>
    <dgm:cxn modelId="{430AB4A2-A149-41F8-A1B6-2F6378B8E3A6}" type="presOf" srcId="{D8622875-4128-495C-8309-6F2D1E5D04E8}" destId="{B3BF1D20-08F6-4D99-B036-72A99EDE4F49}" srcOrd="0" destOrd="0" presId="urn:microsoft.com/office/officeart/2016/7/layout/RepeatingBendingProcessNew"/>
    <dgm:cxn modelId="{EF6F2AA6-3B07-4254-9C3C-EAF207085815}" type="presOf" srcId="{BEE2B17E-D6D7-4722-B8B3-79564B17518B}" destId="{CA4414F8-B3F4-4F9C-9E45-8C12E5A84ED4}" srcOrd="0" destOrd="0" presId="urn:microsoft.com/office/officeart/2016/7/layout/RepeatingBendingProcessNew"/>
    <dgm:cxn modelId="{B0ED78B9-30C2-4C3A-9B5E-B9F213734DC2}" type="presOf" srcId="{41484D54-EBDE-4A9A-B349-C35E726D7154}" destId="{9DB2591F-E9F9-4FDD-93C9-BD32B52EBF23}" srcOrd="0" destOrd="0" presId="urn:microsoft.com/office/officeart/2016/7/layout/RepeatingBendingProcessNew"/>
    <dgm:cxn modelId="{BDB6C3B5-FBA3-4E5A-A86C-8511AB014618}" type="presParOf" srcId="{96984948-BC54-442B-9BBE-F300494E9806}" destId="{E06B3A2A-0639-4F86-BE2F-FDC9D77F7645}" srcOrd="0" destOrd="0" presId="urn:microsoft.com/office/officeart/2016/7/layout/RepeatingBendingProcessNew"/>
    <dgm:cxn modelId="{03404FC5-BE98-4447-B75B-41289228144E}" type="presParOf" srcId="{96984948-BC54-442B-9BBE-F300494E9806}" destId="{B8282DE4-0AC4-446D-A0E2-F43F1518A432}" srcOrd="1" destOrd="0" presId="urn:microsoft.com/office/officeart/2016/7/layout/RepeatingBendingProcessNew"/>
    <dgm:cxn modelId="{9EF593D9-7A87-4B59-A677-359E3C17C262}" type="presParOf" srcId="{B8282DE4-0AC4-446D-A0E2-F43F1518A432}" destId="{B8BB6EE4-C015-42B7-AC2F-149D7751A27D}" srcOrd="0" destOrd="0" presId="urn:microsoft.com/office/officeart/2016/7/layout/RepeatingBendingProcessNew"/>
    <dgm:cxn modelId="{1B7E8C52-63BD-4AC6-A68E-2EF074B6AB78}" type="presParOf" srcId="{96984948-BC54-442B-9BBE-F300494E9806}" destId="{CA4414F8-B3F4-4F9C-9E45-8C12E5A84ED4}" srcOrd="2" destOrd="0" presId="urn:microsoft.com/office/officeart/2016/7/layout/RepeatingBendingProcessNew"/>
    <dgm:cxn modelId="{5B09E585-E175-4EB6-BF04-B3C522F761CA}" type="presParOf" srcId="{96984948-BC54-442B-9BBE-F300494E9806}" destId="{B3BF1D20-08F6-4D99-B036-72A99EDE4F49}" srcOrd="3" destOrd="0" presId="urn:microsoft.com/office/officeart/2016/7/layout/RepeatingBendingProcessNew"/>
    <dgm:cxn modelId="{AA21438E-893C-4D85-9162-4A50883EA355}" type="presParOf" srcId="{B3BF1D20-08F6-4D99-B036-72A99EDE4F49}" destId="{623526EF-8869-402C-92EF-4AE36713F61E}" srcOrd="0" destOrd="0" presId="urn:microsoft.com/office/officeart/2016/7/layout/RepeatingBendingProcessNew"/>
    <dgm:cxn modelId="{13999245-CB5D-44E0-B4EC-3CE511C00CC0}" type="presParOf" srcId="{96984948-BC54-442B-9BBE-F300494E9806}" destId="{9DB2591F-E9F9-4FDD-93C9-BD32B52EBF23}" srcOrd="4"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282DE4-0AC4-446D-A0E2-F43F1518A432}">
      <dsp:nvSpPr>
        <dsp:cNvPr id="0" name=""/>
        <dsp:cNvSpPr/>
      </dsp:nvSpPr>
      <dsp:spPr>
        <a:xfrm>
          <a:off x="3160067" y="2050682"/>
          <a:ext cx="694702" cy="91440"/>
        </a:xfrm>
        <a:custGeom>
          <a:avLst/>
          <a:gdLst/>
          <a:ahLst/>
          <a:cxnLst/>
          <a:rect l="0" t="0" r="0" b="0"/>
          <a:pathLst>
            <a:path>
              <a:moveTo>
                <a:pt x="0" y="45720"/>
              </a:moveTo>
              <a:lnTo>
                <a:pt x="69470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89285" y="2092775"/>
        <a:ext cx="36265" cy="7253"/>
      </dsp:txXfrm>
    </dsp:sp>
    <dsp:sp modelId="{E06B3A2A-0639-4F86-BE2F-FDC9D77F7645}">
      <dsp:nvSpPr>
        <dsp:cNvPr id="0" name=""/>
        <dsp:cNvSpPr/>
      </dsp:nvSpPr>
      <dsp:spPr>
        <a:xfrm>
          <a:off x="8377" y="1150355"/>
          <a:ext cx="3153489" cy="189209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4524" tIns="162200" rIns="154524" bIns="162200" numCol="1" spcCol="1270" anchor="ctr" anchorCtr="0">
          <a:noAutofit/>
        </a:bodyPr>
        <a:lstStyle/>
        <a:p>
          <a:pPr marL="0" lvl="0" indent="0" algn="ctr" defTabSz="1644650">
            <a:lnSpc>
              <a:spcPct val="90000"/>
            </a:lnSpc>
            <a:spcBef>
              <a:spcPct val="0"/>
            </a:spcBef>
            <a:spcAft>
              <a:spcPct val="35000"/>
            </a:spcAft>
            <a:buNone/>
          </a:pPr>
          <a:r>
            <a:rPr lang="en-US" sz="3700" kern="1200"/>
            <a:t>Early Intervention Updates</a:t>
          </a:r>
        </a:p>
      </dsp:txBody>
      <dsp:txXfrm>
        <a:off x="8377" y="1150355"/>
        <a:ext cx="3153489" cy="1892093"/>
      </dsp:txXfrm>
    </dsp:sp>
    <dsp:sp modelId="{B3BF1D20-08F6-4D99-B036-72A99EDE4F49}">
      <dsp:nvSpPr>
        <dsp:cNvPr id="0" name=""/>
        <dsp:cNvSpPr/>
      </dsp:nvSpPr>
      <dsp:spPr>
        <a:xfrm>
          <a:off x="7038859" y="2050682"/>
          <a:ext cx="694702" cy="91440"/>
        </a:xfrm>
        <a:custGeom>
          <a:avLst/>
          <a:gdLst/>
          <a:ahLst/>
          <a:cxnLst/>
          <a:rect l="0" t="0" r="0" b="0"/>
          <a:pathLst>
            <a:path>
              <a:moveTo>
                <a:pt x="0" y="45720"/>
              </a:moveTo>
              <a:lnTo>
                <a:pt x="69470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368078" y="2092775"/>
        <a:ext cx="36265" cy="7253"/>
      </dsp:txXfrm>
    </dsp:sp>
    <dsp:sp modelId="{CA4414F8-B3F4-4F9C-9E45-8C12E5A84ED4}">
      <dsp:nvSpPr>
        <dsp:cNvPr id="0" name=""/>
        <dsp:cNvSpPr/>
      </dsp:nvSpPr>
      <dsp:spPr>
        <a:xfrm>
          <a:off x="3887169" y="1150355"/>
          <a:ext cx="3153489" cy="189209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4524" tIns="162200" rIns="154524" bIns="162200" numCol="1" spcCol="1270" anchor="ctr" anchorCtr="0">
          <a:noAutofit/>
        </a:bodyPr>
        <a:lstStyle/>
        <a:p>
          <a:pPr marL="0" lvl="0" indent="0" algn="ctr" defTabSz="1644650">
            <a:lnSpc>
              <a:spcPct val="90000"/>
            </a:lnSpc>
            <a:spcBef>
              <a:spcPct val="0"/>
            </a:spcBef>
            <a:spcAft>
              <a:spcPct val="35000"/>
            </a:spcAft>
            <a:buNone/>
          </a:pPr>
          <a:r>
            <a:rPr lang="en-US" sz="3700" kern="1200"/>
            <a:t>End of Fiscal Year July 10 Deadline</a:t>
          </a:r>
        </a:p>
      </dsp:txBody>
      <dsp:txXfrm>
        <a:off x="3887169" y="1150355"/>
        <a:ext cx="3153489" cy="1892093"/>
      </dsp:txXfrm>
    </dsp:sp>
    <dsp:sp modelId="{9DB2591F-E9F9-4FDD-93C9-BD32B52EBF23}">
      <dsp:nvSpPr>
        <dsp:cNvPr id="0" name=""/>
        <dsp:cNvSpPr/>
      </dsp:nvSpPr>
      <dsp:spPr>
        <a:xfrm>
          <a:off x="7765961" y="1150355"/>
          <a:ext cx="3153489" cy="189209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4524" tIns="162200" rIns="154524" bIns="162200" numCol="1" spcCol="1270" anchor="ctr" anchorCtr="0">
          <a:noAutofit/>
        </a:bodyPr>
        <a:lstStyle/>
        <a:p>
          <a:pPr marL="0" lvl="0" indent="0" algn="ctr" defTabSz="1644650">
            <a:lnSpc>
              <a:spcPct val="90000"/>
            </a:lnSpc>
            <a:spcBef>
              <a:spcPct val="0"/>
            </a:spcBef>
            <a:spcAft>
              <a:spcPct val="35000"/>
            </a:spcAft>
            <a:buNone/>
          </a:pPr>
          <a:r>
            <a:rPr lang="en-US" sz="3700" kern="1200"/>
            <a:t>Ongoing Business</a:t>
          </a:r>
        </a:p>
      </dsp:txBody>
      <dsp:txXfrm>
        <a:off x="7765961" y="1150355"/>
        <a:ext cx="3153489" cy="1892093"/>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1502" cy="468951"/>
          </a:xfrm>
          <a:prstGeom prst="rect">
            <a:avLst/>
          </a:prstGeom>
        </p:spPr>
        <p:txBody>
          <a:bodyPr vert="horz" lIns="92290" tIns="46145" rIns="92290" bIns="46145" rtlCol="0"/>
          <a:lstStyle>
            <a:lvl1pPr algn="l">
              <a:defRPr sz="1200"/>
            </a:lvl1pPr>
          </a:lstStyle>
          <a:p>
            <a:endParaRPr lang="en-US"/>
          </a:p>
        </p:txBody>
      </p:sp>
      <p:sp>
        <p:nvSpPr>
          <p:cNvPr id="3" name="Date Placeholder 2"/>
          <p:cNvSpPr>
            <a:spLocks noGrp="1"/>
          </p:cNvSpPr>
          <p:nvPr>
            <p:ph type="dt" sz="quarter" idx="1"/>
          </p:nvPr>
        </p:nvSpPr>
        <p:spPr>
          <a:xfrm>
            <a:off x="4013494" y="0"/>
            <a:ext cx="3071502" cy="468951"/>
          </a:xfrm>
          <a:prstGeom prst="rect">
            <a:avLst/>
          </a:prstGeom>
        </p:spPr>
        <p:txBody>
          <a:bodyPr vert="horz" lIns="92290" tIns="46145" rIns="92290" bIns="46145" rtlCol="0"/>
          <a:lstStyle>
            <a:lvl1pPr algn="r">
              <a:defRPr sz="1200"/>
            </a:lvl1pPr>
          </a:lstStyle>
          <a:p>
            <a:fld id="{F33EE6C5-4F47-4445-8BCE-B8BE9FB65DED}" type="datetimeFigureOut">
              <a:rPr lang="en-US" smtClean="0"/>
              <a:t>10/14/2025</a:t>
            </a:fld>
            <a:endParaRPr lang="en-US"/>
          </a:p>
        </p:txBody>
      </p:sp>
      <p:sp>
        <p:nvSpPr>
          <p:cNvPr id="4" name="Footer Placeholder 3"/>
          <p:cNvSpPr>
            <a:spLocks noGrp="1"/>
          </p:cNvSpPr>
          <p:nvPr>
            <p:ph type="ftr" sz="quarter" idx="2"/>
          </p:nvPr>
        </p:nvSpPr>
        <p:spPr>
          <a:xfrm>
            <a:off x="0" y="8902049"/>
            <a:ext cx="3071502" cy="468951"/>
          </a:xfrm>
          <a:prstGeom prst="rect">
            <a:avLst/>
          </a:prstGeom>
        </p:spPr>
        <p:txBody>
          <a:bodyPr vert="horz" lIns="92290" tIns="46145" rIns="92290" bIns="46145" rtlCol="0" anchor="b"/>
          <a:lstStyle>
            <a:lvl1pPr algn="l">
              <a:defRPr sz="1200"/>
            </a:lvl1pPr>
          </a:lstStyle>
          <a:p>
            <a:endParaRPr lang="en-US"/>
          </a:p>
        </p:txBody>
      </p:sp>
      <p:sp>
        <p:nvSpPr>
          <p:cNvPr id="5" name="Slide Number Placeholder 4"/>
          <p:cNvSpPr>
            <a:spLocks noGrp="1"/>
          </p:cNvSpPr>
          <p:nvPr>
            <p:ph type="sldNum" sz="quarter" idx="3"/>
          </p:nvPr>
        </p:nvSpPr>
        <p:spPr>
          <a:xfrm>
            <a:off x="4013494" y="8902049"/>
            <a:ext cx="3071502" cy="468951"/>
          </a:xfrm>
          <a:prstGeom prst="rect">
            <a:avLst/>
          </a:prstGeom>
        </p:spPr>
        <p:txBody>
          <a:bodyPr vert="horz" lIns="92290" tIns="46145" rIns="92290" bIns="46145" rtlCol="0" anchor="b"/>
          <a:lstStyle>
            <a:lvl1pPr algn="r">
              <a:defRPr sz="1200"/>
            </a:lvl1pPr>
          </a:lstStyle>
          <a:p>
            <a:fld id="{B8A8D0D6-5496-4D9E-81CA-3E43FBC8EAE3}" type="slidenum">
              <a:rPr lang="en-US" smtClean="0"/>
              <a:t>‹#›</a:t>
            </a:fld>
            <a:endParaRPr lang="en-US"/>
          </a:p>
        </p:txBody>
      </p:sp>
    </p:spTree>
    <p:extLst>
      <p:ext uri="{BB962C8B-B14F-4D97-AF65-F5344CB8AC3E}">
        <p14:creationId xmlns:p14="http://schemas.microsoft.com/office/powerpoint/2010/main" val="1885630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70257"/>
          </a:xfrm>
          <a:prstGeom prst="rect">
            <a:avLst/>
          </a:prstGeom>
        </p:spPr>
        <p:txBody>
          <a:bodyPr vert="horz" lIns="94044" tIns="47022" rIns="94044" bIns="47022" rtlCol="0"/>
          <a:lstStyle>
            <a:lvl1pPr algn="l">
              <a:defRPr sz="1200"/>
            </a:lvl1pPr>
          </a:lstStyle>
          <a:p>
            <a:endParaRPr lang="en-US"/>
          </a:p>
        </p:txBody>
      </p:sp>
      <p:sp>
        <p:nvSpPr>
          <p:cNvPr id="3" name="Date Placeholder 2"/>
          <p:cNvSpPr>
            <a:spLocks noGrp="1"/>
          </p:cNvSpPr>
          <p:nvPr>
            <p:ph type="dt" idx="1"/>
          </p:nvPr>
        </p:nvSpPr>
        <p:spPr>
          <a:xfrm>
            <a:off x="4014100" y="0"/>
            <a:ext cx="3070860" cy="470257"/>
          </a:xfrm>
          <a:prstGeom prst="rect">
            <a:avLst/>
          </a:prstGeom>
        </p:spPr>
        <p:txBody>
          <a:bodyPr vert="horz" lIns="94044" tIns="47022" rIns="94044" bIns="47022" rtlCol="0"/>
          <a:lstStyle>
            <a:lvl1pPr algn="r">
              <a:defRPr sz="1200"/>
            </a:lvl1pPr>
          </a:lstStyle>
          <a:p>
            <a:fld id="{5A6C4BF5-E566-BD4E-BF84-8EF979555B2D}" type="datetimeFigureOut">
              <a:rPr lang="en-US" smtClean="0"/>
              <a:t>10/14/2025</a:t>
            </a:fld>
            <a:endParaRPr lang="en-US"/>
          </a:p>
        </p:txBody>
      </p:sp>
      <p:sp>
        <p:nvSpPr>
          <p:cNvPr id="5" name="Notes Placeholder 4"/>
          <p:cNvSpPr>
            <a:spLocks noGrp="1"/>
          </p:cNvSpPr>
          <p:nvPr>
            <p:ph type="body" sz="quarter" idx="3"/>
          </p:nvPr>
        </p:nvSpPr>
        <p:spPr>
          <a:xfrm>
            <a:off x="708660" y="4510563"/>
            <a:ext cx="5669280" cy="3690462"/>
          </a:xfrm>
          <a:prstGeom prst="rect">
            <a:avLst/>
          </a:prstGeom>
        </p:spPr>
        <p:txBody>
          <a:bodyPr vert="horz" lIns="94044" tIns="47022" rIns="94044" bIns="4702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02344"/>
            <a:ext cx="3070860" cy="470256"/>
          </a:xfrm>
          <a:prstGeom prst="rect">
            <a:avLst/>
          </a:prstGeom>
        </p:spPr>
        <p:txBody>
          <a:bodyPr vert="horz" lIns="94044" tIns="47022" rIns="94044" bIns="47022"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4"/>
            <a:ext cx="3070860" cy="470256"/>
          </a:xfrm>
          <a:prstGeom prst="rect">
            <a:avLst/>
          </a:prstGeom>
        </p:spPr>
        <p:txBody>
          <a:bodyPr vert="horz" lIns="94044" tIns="47022" rIns="94044" bIns="47022" rtlCol="0" anchor="b"/>
          <a:lstStyle>
            <a:lvl1pPr algn="r">
              <a:defRPr sz="1200"/>
            </a:lvl1pPr>
          </a:lstStyle>
          <a:p>
            <a:fld id="{D34CBBDB-52D0-FE4C-8729-D7393D454E10}" type="slidenum">
              <a:rPr lang="en-US" smtClean="0"/>
              <a:t>‹#›</a:t>
            </a:fld>
            <a:endParaRPr lang="en-US"/>
          </a:p>
        </p:txBody>
      </p:sp>
      <p:sp>
        <p:nvSpPr>
          <p:cNvPr id="8" name="Slide Image Placeholder 7"/>
          <p:cNvSpPr>
            <a:spLocks noGrp="1" noRot="1" noChangeAspect="1"/>
          </p:cNvSpPr>
          <p:nvPr>
            <p:ph type="sldImg" idx="2"/>
          </p:nvPr>
        </p:nvSpPr>
        <p:spPr>
          <a:xfrm>
            <a:off x="419100" y="703263"/>
            <a:ext cx="6248400" cy="3514725"/>
          </a:xfrm>
          <a:prstGeom prst="rect">
            <a:avLst/>
          </a:prstGeom>
          <a:noFill/>
          <a:ln w="12700">
            <a:solidFill>
              <a:prstClr val="black"/>
            </a:solidFill>
          </a:ln>
        </p:spPr>
        <p:txBody>
          <a:bodyPr vert="horz" lIns="92290" tIns="46145" rIns="92290" bIns="46145" rtlCol="0" anchor="ctr"/>
          <a:lstStyle/>
          <a:p>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Details on the new process will be covered by Manuela and the end of this Ask Away. </a:t>
            </a:r>
          </a:p>
        </p:txBody>
      </p:sp>
      <p:sp>
        <p:nvSpPr>
          <p:cNvPr id="4" name="Slide Number Placeholder 3"/>
          <p:cNvSpPr>
            <a:spLocks noGrp="1"/>
          </p:cNvSpPr>
          <p:nvPr>
            <p:ph type="sldNum" sz="quarter" idx="5"/>
          </p:nvPr>
        </p:nvSpPr>
        <p:spPr/>
        <p:txBody>
          <a:bodyPr/>
          <a:lstStyle/>
          <a:p>
            <a:fld id="{D34CBBDB-52D0-FE4C-8729-D7393D454E10}" type="slidenum">
              <a:rPr lang="en-US" smtClean="0"/>
              <a:t>3</a:t>
            </a:fld>
            <a:endParaRPr lang="en-US"/>
          </a:p>
        </p:txBody>
      </p:sp>
    </p:spTree>
    <p:extLst>
      <p:ext uri="{BB962C8B-B14F-4D97-AF65-F5344CB8AC3E}">
        <p14:creationId xmlns:p14="http://schemas.microsoft.com/office/powerpoint/2010/main" val="233282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We are the Massachusetts Early Intervention Massachusetts Early Intervention is a program for infants and toddlers (birth to 3 years old) who have developmental delays or are at risk of a developmental delay.</a:t>
            </a:r>
          </a:p>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5</a:t>
            </a:fld>
            <a:endParaRPr lang="en-US"/>
          </a:p>
        </p:txBody>
      </p:sp>
    </p:spTree>
    <p:extLst>
      <p:ext uri="{BB962C8B-B14F-4D97-AF65-F5344CB8AC3E}">
        <p14:creationId xmlns:p14="http://schemas.microsoft.com/office/powerpoint/2010/main" val="88973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a:effectLst/>
                <a:latin typeface="Aptos"/>
                <a:ea typeface="Aptos" panose="020B0004020202020204" pitchFamily="34" charset="0"/>
                <a:cs typeface="Times New Roman" panose="02020603050405020304" pitchFamily="18" charset="0"/>
              </a:rPr>
              <a:t>Per State statue Early intervention is only allowed to pay out claims from the current and prior fiscal year. It states “that funds in this item may be used to pay for current and prior year claims”</a:t>
            </a:r>
          </a:p>
          <a:p>
            <a:r>
              <a:rPr lang="en-US"/>
              <a:t>Please be aware after the July 10th deadline, all contracted programs will not be allowed to be paid for any claims older than June 30, 2024. </a:t>
            </a:r>
            <a:endParaRPr lang="en-US">
              <a:ea typeface="Calibri"/>
              <a:cs typeface="Calibri"/>
            </a:endParaRPr>
          </a:p>
          <a:p>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D34CBBDB-52D0-FE4C-8729-D7393D454E10}" type="slidenum">
              <a:rPr lang="en-US" smtClean="0"/>
              <a:t>6</a:t>
            </a:fld>
            <a:endParaRPr lang="en-US"/>
          </a:p>
        </p:txBody>
      </p:sp>
    </p:spTree>
    <p:extLst>
      <p:ext uri="{BB962C8B-B14F-4D97-AF65-F5344CB8AC3E}">
        <p14:creationId xmlns:p14="http://schemas.microsoft.com/office/powerpoint/2010/main" val="1792295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big news!!! PREVIOULSY OUR MONTHLY PAYMENT VOUCHERS WERE NOT BEING REFLECTED CORRECTLY IN THE REMITTANCE FILE. </a:t>
            </a:r>
          </a:p>
          <a:p>
            <a:r>
              <a:rPr lang="en-US" dirty="0"/>
              <a:t>Moving forward the Remittance File will reflect six different type of Vouchers. </a:t>
            </a:r>
          </a:p>
          <a:p>
            <a:r>
              <a:rPr lang="en-US" sz="1800" dirty="0">
                <a:latin typeface="Arial"/>
                <a:cs typeface="Arial"/>
              </a:rPr>
              <a:t>Regular EI Payment Voucher</a:t>
            </a:r>
          </a:p>
          <a:p>
            <a:pPr marL="457200" lvl="1" indent="0">
              <a:buNone/>
            </a:pPr>
            <a:r>
              <a:rPr lang="en-US" sz="1800" dirty="0"/>
              <a:t>	2025 MAN250707</a:t>
            </a:r>
            <a:r>
              <a:rPr lang="en-US" sz="1800" b="1" dirty="0"/>
              <a:t>R</a:t>
            </a:r>
            <a:r>
              <a:rPr lang="en-US" sz="1800" dirty="0"/>
              <a:t>25</a:t>
            </a:r>
            <a:endParaRPr lang="en-US" sz="1800" dirty="0">
              <a:latin typeface="Arial"/>
              <a:cs typeface="Arial"/>
            </a:endParaRPr>
          </a:p>
          <a:p>
            <a:r>
              <a:rPr lang="en-US" sz="1800" dirty="0">
                <a:latin typeface="Arial"/>
                <a:cs typeface="Arial"/>
              </a:rPr>
              <a:t>Regular EIBI Payment Voucher</a:t>
            </a:r>
          </a:p>
          <a:p>
            <a:pPr marL="0" indent="0">
              <a:buNone/>
            </a:pPr>
            <a:r>
              <a:rPr lang="en-US" sz="1800" dirty="0">
                <a:latin typeface="Arial"/>
                <a:cs typeface="Arial"/>
              </a:rPr>
              <a:t>	</a:t>
            </a:r>
            <a:r>
              <a:rPr lang="en-US" sz="1800" dirty="0"/>
              <a:t>2025 MAN250707</a:t>
            </a:r>
            <a:r>
              <a:rPr lang="en-US" sz="1800" b="1" dirty="0"/>
              <a:t>A</a:t>
            </a:r>
            <a:r>
              <a:rPr lang="en-US" sz="1800" dirty="0"/>
              <a:t>25</a:t>
            </a:r>
            <a:endParaRPr lang="en-US" sz="1800" dirty="0">
              <a:latin typeface="Arial"/>
              <a:cs typeface="Arial"/>
            </a:endParaRPr>
          </a:p>
          <a:p>
            <a:r>
              <a:rPr lang="en-US" sz="1800" dirty="0">
                <a:latin typeface="Arial"/>
                <a:cs typeface="Arial"/>
              </a:rPr>
              <a:t>Supplemental EI Payment voucher </a:t>
            </a:r>
          </a:p>
          <a:p>
            <a:pPr marL="0" indent="0">
              <a:buNone/>
            </a:pPr>
            <a:r>
              <a:rPr lang="en-US" sz="1800" dirty="0">
                <a:latin typeface="Arial"/>
                <a:cs typeface="Arial"/>
              </a:rPr>
              <a:t>	</a:t>
            </a:r>
            <a:r>
              <a:rPr lang="en-US" sz="1800" dirty="0"/>
              <a:t>2025 MAN250707</a:t>
            </a:r>
            <a:r>
              <a:rPr lang="en-US" sz="1800" b="1" dirty="0"/>
              <a:t>S</a:t>
            </a:r>
            <a:r>
              <a:rPr lang="en-US" sz="1800" dirty="0"/>
              <a:t>25</a:t>
            </a:r>
            <a:endParaRPr lang="en-US" sz="1800" dirty="0">
              <a:latin typeface="Arial"/>
              <a:cs typeface="Arial"/>
            </a:endParaRPr>
          </a:p>
          <a:p>
            <a:r>
              <a:rPr lang="en-US" sz="1800" dirty="0">
                <a:latin typeface="Arial"/>
                <a:cs typeface="Arial"/>
              </a:rPr>
              <a:t>Supplemental EIBI Payment Voucher</a:t>
            </a:r>
          </a:p>
          <a:p>
            <a:pPr marL="0" indent="0">
              <a:buNone/>
            </a:pPr>
            <a:r>
              <a:rPr lang="en-US" sz="1800" dirty="0">
                <a:latin typeface="Arial"/>
                <a:cs typeface="Arial"/>
              </a:rPr>
              <a:t>	</a:t>
            </a:r>
            <a:r>
              <a:rPr lang="en-US" sz="1800" dirty="0"/>
              <a:t>2025 MAN250707</a:t>
            </a:r>
            <a:r>
              <a:rPr lang="en-US" sz="1800" b="1" dirty="0"/>
              <a:t>B</a:t>
            </a:r>
            <a:r>
              <a:rPr lang="en-US" sz="1800" dirty="0"/>
              <a:t>25</a:t>
            </a:r>
            <a:endParaRPr lang="en-US" sz="1800" dirty="0">
              <a:latin typeface="Arial"/>
              <a:cs typeface="Arial"/>
            </a:endParaRPr>
          </a:p>
          <a:p>
            <a:r>
              <a:rPr lang="en-US" sz="1800" dirty="0">
                <a:latin typeface="Arial"/>
                <a:cs typeface="Arial"/>
              </a:rPr>
              <a:t>Uninsured EI Payment Voucher</a:t>
            </a:r>
          </a:p>
          <a:p>
            <a:pPr marL="0" indent="0">
              <a:buNone/>
            </a:pPr>
            <a:r>
              <a:rPr lang="en-US" sz="1800" dirty="0">
                <a:latin typeface="Arial"/>
                <a:cs typeface="Arial"/>
              </a:rPr>
              <a:t>	</a:t>
            </a:r>
            <a:r>
              <a:rPr lang="en-US" sz="1800" dirty="0"/>
              <a:t>2025 MAN250707</a:t>
            </a:r>
            <a:r>
              <a:rPr lang="en-US" sz="1800" b="1" dirty="0"/>
              <a:t>D</a:t>
            </a:r>
            <a:r>
              <a:rPr lang="en-US" sz="1800" dirty="0"/>
              <a:t>25</a:t>
            </a:r>
            <a:endParaRPr lang="en-US" sz="1800" dirty="0">
              <a:latin typeface="Arial"/>
              <a:cs typeface="Arial"/>
            </a:endParaRPr>
          </a:p>
          <a:p>
            <a:r>
              <a:rPr lang="en-US" sz="1800" dirty="0">
                <a:latin typeface="Arial"/>
                <a:cs typeface="Arial"/>
              </a:rPr>
              <a:t>Uninsured EIBI Payment Voucher</a:t>
            </a:r>
          </a:p>
          <a:p>
            <a:pPr marL="457200" lvl="1" indent="0">
              <a:buNone/>
            </a:pPr>
            <a:r>
              <a:rPr lang="en-US" sz="1800" dirty="0">
                <a:latin typeface="Arial"/>
                <a:cs typeface="Arial"/>
              </a:rPr>
              <a:t>	</a:t>
            </a:r>
            <a:r>
              <a:rPr lang="en-US" sz="1800" dirty="0"/>
              <a:t>2025 MAN250707</a:t>
            </a:r>
            <a:r>
              <a:rPr lang="en-US" sz="1800" b="1" dirty="0"/>
              <a:t>C</a:t>
            </a:r>
            <a:r>
              <a:rPr lang="en-US" sz="1800" dirty="0"/>
              <a:t>25</a:t>
            </a:r>
            <a:endParaRPr lang="en-US" sz="1800" dirty="0">
              <a:latin typeface="Arial"/>
              <a:cs typeface="Arial"/>
            </a:endParaRP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7</a:t>
            </a:fld>
            <a:endParaRPr lang="en-US"/>
          </a:p>
        </p:txBody>
      </p:sp>
    </p:spTree>
    <p:extLst>
      <p:ext uri="{BB962C8B-B14F-4D97-AF65-F5344CB8AC3E}">
        <p14:creationId xmlns:p14="http://schemas.microsoft.com/office/powerpoint/2010/main" val="3643704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graphs reflect a pattern of how claims are being submitted throughout the year for Fiscal Year 2024 and Fiscal Year 2025. </a:t>
            </a:r>
          </a:p>
          <a:p>
            <a:r>
              <a:rPr lang="en-US" dirty="0"/>
              <a:t>All claims are reflected for both EI and EIBI claims.</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8</a:t>
            </a:fld>
            <a:endParaRPr lang="en-US"/>
          </a:p>
        </p:txBody>
      </p:sp>
    </p:spTree>
    <p:extLst>
      <p:ext uri="{BB962C8B-B14F-4D97-AF65-F5344CB8AC3E}">
        <p14:creationId xmlns:p14="http://schemas.microsoft.com/office/powerpoint/2010/main" val="2406309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different look at our data-  Uninsured claims tend to stay low throughout the year.  The graphs due show an increase due to the rate change. </a:t>
            </a:r>
          </a:p>
          <a:p>
            <a:r>
              <a:rPr lang="en-US" dirty="0"/>
              <a:t>This does not include any Earmark payments. </a:t>
            </a:r>
          </a:p>
        </p:txBody>
      </p:sp>
      <p:sp>
        <p:nvSpPr>
          <p:cNvPr id="4" name="Slide Number Placeholder 3"/>
          <p:cNvSpPr>
            <a:spLocks noGrp="1"/>
          </p:cNvSpPr>
          <p:nvPr>
            <p:ph type="sldNum" sz="quarter" idx="5"/>
          </p:nvPr>
        </p:nvSpPr>
        <p:spPr/>
        <p:txBody>
          <a:bodyPr/>
          <a:lstStyle/>
          <a:p>
            <a:fld id="{D34CBBDB-52D0-FE4C-8729-D7393D454E10}" type="slidenum">
              <a:rPr lang="en-US" smtClean="0"/>
              <a:t>9</a:t>
            </a:fld>
            <a:endParaRPr lang="en-US"/>
          </a:p>
        </p:txBody>
      </p:sp>
    </p:spTree>
    <p:extLst>
      <p:ext uri="{BB962C8B-B14F-4D97-AF65-F5344CB8AC3E}">
        <p14:creationId xmlns:p14="http://schemas.microsoft.com/office/powerpoint/2010/main" val="42025533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This shows all Regular and Supplemental Claims submitted for both FY24 and FY25. These claims we paid out from our State dollars. </a:t>
            </a:r>
          </a:p>
        </p:txBody>
      </p:sp>
      <p:sp>
        <p:nvSpPr>
          <p:cNvPr id="4" name="Slide Number Placeholder 3"/>
          <p:cNvSpPr>
            <a:spLocks noGrp="1"/>
          </p:cNvSpPr>
          <p:nvPr>
            <p:ph type="sldNum" sz="quarter" idx="5"/>
          </p:nvPr>
        </p:nvSpPr>
        <p:spPr/>
        <p:txBody>
          <a:bodyPr/>
          <a:lstStyle/>
          <a:p>
            <a:fld id="{D34CBBDB-52D0-FE4C-8729-D7393D454E10}" type="slidenum">
              <a:rPr lang="en-US" smtClean="0"/>
              <a:t>10</a:t>
            </a:fld>
            <a:endParaRPr lang="en-US"/>
          </a:p>
        </p:txBody>
      </p:sp>
    </p:spTree>
    <p:extLst>
      <p:ext uri="{BB962C8B-B14F-4D97-AF65-F5344CB8AC3E}">
        <p14:creationId xmlns:p14="http://schemas.microsoft.com/office/powerpoint/2010/main" val="13666310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This graph shows all the Uninsured Claims paid in FY24 and FY25 from our Federal dollars. </a:t>
            </a:r>
          </a:p>
        </p:txBody>
      </p:sp>
      <p:sp>
        <p:nvSpPr>
          <p:cNvPr id="4" name="Slide Number Placeholder 3"/>
          <p:cNvSpPr>
            <a:spLocks noGrp="1"/>
          </p:cNvSpPr>
          <p:nvPr>
            <p:ph type="sldNum" sz="quarter" idx="5"/>
          </p:nvPr>
        </p:nvSpPr>
        <p:spPr/>
        <p:txBody>
          <a:bodyPr/>
          <a:lstStyle/>
          <a:p>
            <a:fld id="{D34CBBDB-52D0-FE4C-8729-D7393D454E10}" type="slidenum">
              <a:rPr lang="en-US" smtClean="0"/>
              <a:t>11</a:t>
            </a:fld>
            <a:endParaRPr lang="en-US"/>
          </a:p>
        </p:txBody>
      </p:sp>
    </p:spTree>
    <p:extLst>
      <p:ext uri="{BB962C8B-B14F-4D97-AF65-F5344CB8AC3E}">
        <p14:creationId xmlns:p14="http://schemas.microsoft.com/office/powerpoint/2010/main" val="27171882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Summer starts June 20th </a:t>
            </a:r>
          </a:p>
        </p:txBody>
      </p:sp>
      <p:sp>
        <p:nvSpPr>
          <p:cNvPr id="4" name="Slide Number Placeholder 3"/>
          <p:cNvSpPr>
            <a:spLocks noGrp="1"/>
          </p:cNvSpPr>
          <p:nvPr>
            <p:ph type="sldNum" sz="quarter" idx="5"/>
          </p:nvPr>
        </p:nvSpPr>
        <p:spPr/>
        <p:txBody>
          <a:bodyPr/>
          <a:lstStyle/>
          <a:p>
            <a:fld id="{D34CBBDB-52D0-FE4C-8729-D7393D454E10}" type="slidenum">
              <a:rPr lang="en-US" smtClean="0"/>
              <a:t>13</a:t>
            </a:fld>
            <a:endParaRPr lang="en-US"/>
          </a:p>
        </p:txBody>
      </p:sp>
    </p:spTree>
    <p:extLst>
      <p:ext uri="{BB962C8B-B14F-4D97-AF65-F5344CB8AC3E}">
        <p14:creationId xmlns:p14="http://schemas.microsoft.com/office/powerpoint/2010/main" val="28527614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055994"/>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5"/>
            <a:ext cx="12192000" cy="977549"/>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85708" y="196391"/>
            <a:ext cx="10423375" cy="584775"/>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w="12700">
                  <a:solidFill>
                    <a:schemeClr val="tx1"/>
                  </a:solidFill>
                  <a:prstDash val="solid"/>
                </a:ln>
                <a:solidFill>
                  <a:srgbClr val="FFFFFF"/>
                </a:solidFill>
                <a:effectLst/>
                <a:uLnTx/>
                <a:uFillTx/>
                <a:latin typeface="Arial" panose="020B0604020202020204" pitchFamily="34" charset="0"/>
                <a:cs typeface="Arial" panose="020B0604020202020204" pitchFamily="34" charset="0"/>
              </a:rPr>
              <a:t>  </a:t>
            </a:r>
            <a:r>
              <a:rPr kumimoji="0" lang="en-US" sz="3200" b="1" i="0" u="none" strike="noStrike" kern="0" cap="none" spc="0" normalizeH="0" baseline="0" noProof="0">
                <a:ln w="12700">
                  <a:noFill/>
                  <a:prstDash val="solid"/>
                </a:ln>
                <a:solidFill>
                  <a:srgbClr val="FFFFFF"/>
                </a:solidFill>
                <a:effectLst/>
                <a:uLnTx/>
                <a:uFillTx/>
                <a:latin typeface="Arial" panose="020B0604020202020204" pitchFamily="34" charset="0"/>
                <a:cs typeface="Arial" panose="020B0604020202020204" pitchFamily="34" charset="0"/>
              </a:rPr>
              <a:t>Massachusetts Department of Public Health</a:t>
            </a:r>
          </a:p>
        </p:txBody>
      </p:sp>
      <p:sp>
        <p:nvSpPr>
          <p:cNvPr id="5" name="Oval 4">
            <a:extLst>
              <a:ext uri="{FF2B5EF4-FFF2-40B4-BE49-F238E27FC236}">
                <a16:creationId xmlns:a16="http://schemas.microsoft.com/office/drawing/2014/main" id="{F1BF8888-4050-4221-AD57-59EFEBA7E08D}"/>
              </a:ext>
            </a:extLst>
          </p:cNvPr>
          <p:cNvSpPr/>
          <p:nvPr userDrawn="1"/>
        </p:nvSpPr>
        <p:spPr>
          <a:xfrm>
            <a:off x="271206" y="120304"/>
            <a:ext cx="1697871" cy="17145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397F3066-0720-4C67-9304-D6F544BFF96F}"/>
              </a:ext>
            </a:extLst>
          </p:cNvPr>
          <p:cNvPicPr>
            <a:picLocks noChangeAspect="1" noChangeArrowheads="1"/>
          </p:cNvPicPr>
          <p:nvPr userDrawn="1"/>
        </p:nvPicPr>
        <p:blipFill>
          <a:blip r:embed="rId2"/>
          <a:srcRect/>
          <a:stretch/>
        </p:blipFill>
        <p:spPr bwMode="auto">
          <a:xfrm>
            <a:off x="361896" y="208410"/>
            <a:ext cx="1538288" cy="1538288"/>
          </a:xfrm>
          <a:prstGeom prst="rect">
            <a:avLst/>
          </a:prstGeom>
          <a:noFill/>
          <a:extLst>
            <a:ext uri="{909E8E84-426E-40DD-AFC4-6F175D3DCCD1}">
              <a14:hiddenFill xmlns:a14="http://schemas.microsoft.com/office/drawing/2010/main">
                <a:solidFill>
                  <a:srgbClr val="FFFFFF"/>
                </a:solidFill>
              </a14:hiddenFill>
            </a:ext>
          </a:extLst>
        </p:spPr>
      </p:pic>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875727" y="2347919"/>
            <a:ext cx="10440537" cy="1373701"/>
          </a:xfrm>
          <a:prstGeom prst="rect">
            <a:avLst/>
          </a:prstGeom>
        </p:spPr>
        <p:txBody>
          <a:bodyPr/>
          <a:lstStyle>
            <a:lvl1pPr marL="0" indent="0" algn="ctr">
              <a:buNone/>
              <a:defRPr sz="4400" b="1">
                <a:solidFill>
                  <a:schemeClr val="bg1"/>
                </a:solidFill>
                <a:latin typeface="Arial" panose="020B0604020202020204" pitchFamily="34" charset="0"/>
                <a:cs typeface="Arial" panose="020B0604020202020204" pitchFamily="34" charset="0"/>
              </a:defRPr>
            </a:lvl1pPr>
          </a:lstStyle>
          <a:p>
            <a:pPr lvl="0"/>
            <a:r>
              <a:rPr lang="en-US"/>
              <a:t>Click to Add Presentation Title</a:t>
            </a:r>
          </a:p>
          <a:p>
            <a:pPr lvl="0"/>
            <a:r>
              <a:rPr lang="en-US"/>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3697287" y="4032280"/>
            <a:ext cx="4797425" cy="746846"/>
          </a:xfrm>
          <a:prstGeom prst="rect">
            <a:avLst/>
          </a:prstGeom>
        </p:spPr>
        <p:txBody>
          <a:bodyPr/>
          <a:lstStyle>
            <a:lvl1pPr marL="0" indent="0" algn="ctr">
              <a:buNone/>
              <a:defRPr sz="3000" b="0">
                <a:solidFill>
                  <a:schemeClr val="bg1"/>
                </a:solidFill>
                <a:latin typeface="Arial" panose="020B0604020202020204" pitchFamily="34" charset="0"/>
                <a:cs typeface="Arial" panose="020B0604020202020204" pitchFamily="34" charset="0"/>
              </a:defRPr>
            </a:lvl1pPr>
          </a:lstStyle>
          <a:p>
            <a:pPr lvl="0"/>
            <a:r>
              <a:rPr lang="en-US"/>
              <a:t>Click to 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3174203" y="5400446"/>
            <a:ext cx="5843587" cy="850228"/>
          </a:xfrm>
          <a:prstGeom prst="rect">
            <a:avLst/>
          </a:prstGeo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stStyle>
          <a:p>
            <a:pPr lvl="0"/>
            <a:r>
              <a:rPr lang="en-US"/>
              <a:t>Click to Add Presenter</a:t>
            </a:r>
            <a:br>
              <a:rPr lang="en-US"/>
            </a:br>
            <a:r>
              <a:rPr lang="en-US"/>
              <a:t>Title</a:t>
            </a:r>
          </a:p>
        </p:txBody>
      </p:sp>
    </p:spTree>
    <p:extLst>
      <p:ext uri="{BB962C8B-B14F-4D97-AF65-F5344CB8AC3E}">
        <p14:creationId xmlns:p14="http://schemas.microsoft.com/office/powerpoint/2010/main" val="4108470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367321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edit level one bullet text. </a:t>
            </a:r>
          </a:p>
          <a:p>
            <a:pPr lvl="1"/>
            <a:r>
              <a:rPr lang="en-US"/>
              <a:t>Second level bullet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11" name="Slide Number Placeholder 5">
            <a:extLst>
              <a:ext uri="{FF2B5EF4-FFF2-40B4-BE49-F238E27FC236}">
                <a16:creationId xmlns:a16="http://schemas.microsoft.com/office/drawing/2014/main" id="{663A3D56-7B2F-49EE-B824-21DADD1106DB}"/>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C: Columns with Bulle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hasCustomPrompt="1"/>
          </p:nvPr>
        </p:nvSpPr>
        <p:spPr>
          <a:xfrm>
            <a:off x="839789" y="1097280"/>
            <a:ext cx="5157787"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 </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9" y="1920238"/>
            <a:ext cx="5157787" cy="4297680"/>
          </a:xfrm>
          <a:prstGeom prst="rect">
            <a:avLst/>
          </a:prstGeom>
        </p:spPr>
        <p:txBody>
          <a:bodyPr/>
          <a:lstStyle>
            <a:lvl1pPr>
              <a:defRPr sz="24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a:latin typeface="Franklin Gothic Book" panose="020B0503020102020204" pitchFamily="34" charset="0"/>
              </a:defRPr>
            </a:lvl3pPr>
            <a:lvl4pPr>
              <a:defRPr>
                <a:latin typeface="Franklin Gothic Book" panose="020B0503020102020204" pitchFamily="34" charset="0"/>
              </a:defRPr>
            </a:lvl4pPr>
            <a:lvl5pPr marL="1828800" indent="0">
              <a:buNone/>
              <a:defRPr/>
            </a:lvl5pPr>
          </a:lstStyle>
          <a:p>
            <a:pPr lvl="0"/>
            <a:r>
              <a:rPr lang="en-US"/>
              <a:t>Edit bullet level one text.</a:t>
            </a:r>
          </a:p>
          <a:p>
            <a:pPr lvl="1"/>
            <a:r>
              <a:rPr lang="en-US"/>
              <a:t>Edit bullet level two text.</a:t>
            </a:r>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hasCustomPrompt="1"/>
          </p:nvPr>
        </p:nvSpPr>
        <p:spPr>
          <a:xfrm>
            <a:off x="6172203" y="1097280"/>
            <a:ext cx="5183188"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3" y="1920238"/>
            <a:ext cx="5183188" cy="4297680"/>
          </a:xfrm>
          <a:prstGeom prst="rect">
            <a:avLst/>
          </a:prstGeom>
        </p:spPr>
        <p:txBody>
          <a:bodyPr/>
          <a:lstStyle>
            <a:lvl1pPr>
              <a:defRPr sz="24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Franklin Gothic Book" panose="020B0503020102020204" pitchFamily="34" charset="0"/>
              </a:defRPr>
            </a:lvl3pPr>
            <a:lvl4pPr>
              <a:defRPr>
                <a:latin typeface="Franklin Gothic Book" panose="020B0503020102020204" pitchFamily="34" charset="0"/>
              </a:defRPr>
            </a:lvl4pPr>
          </a:lstStyle>
          <a:p>
            <a:pPr lvl="0"/>
            <a:r>
              <a:rPr lang="en-US"/>
              <a:t>Edit bullet level one text.</a:t>
            </a:r>
          </a:p>
          <a:p>
            <a:pPr lvl="1"/>
            <a:r>
              <a:rPr lang="en-US"/>
              <a:t>Edit bullet level two text.</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Title 1">
            <a:extLst>
              <a:ext uri="{FF2B5EF4-FFF2-40B4-BE49-F238E27FC236}">
                <a16:creationId xmlns:a16="http://schemas.microsoft.com/office/drawing/2014/main" id="{8F696F47-27EC-4DEC-B31C-E3E63F7FBE4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13" name="TextBox 12">
            <a:extLst>
              <a:ext uri="{FF2B5EF4-FFF2-40B4-BE49-F238E27FC236}">
                <a16:creationId xmlns:a16="http://schemas.microsoft.com/office/drawing/2014/main" id="{03F1034B-732A-43E2-993F-868DF0D2772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14" name="Slide Number Placeholder 5">
            <a:extLst>
              <a:ext uri="{FF2B5EF4-FFF2-40B4-BE49-F238E27FC236}">
                <a16:creationId xmlns:a16="http://schemas.microsoft.com/office/drawing/2014/main" id="{BE009795-B8D9-482E-96A1-D1025E613A3F}"/>
              </a:ext>
            </a:extLst>
          </p:cNvPr>
          <p:cNvSpPr>
            <a:spLocks noGrp="1"/>
          </p:cNvSpPr>
          <p:nvPr>
            <p:ph type="sldNum" sz="quarter" idx="10"/>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166365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nect with DPH">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5" y="204033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10" y="3158760"/>
            <a:ext cx="838201"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33" y="2138083"/>
            <a:ext cx="9220201" cy="3016210"/>
          </a:xfrm>
          <a:prstGeom prst="rect">
            <a:avLst/>
          </a:prstGeom>
        </p:spPr>
        <p:txBody>
          <a:bodyPr wrap="square">
            <a:spAutoFit/>
          </a:bodyPr>
          <a:lstStyle/>
          <a:p>
            <a:pPr marL="0" marR="0" lvl="0" indent="0" algn="l" defTabSz="914400" rtl="0" eaLnBrk="1" fontAlgn="base" latinLnBrk="0" hangingPunct="1">
              <a:lnSpc>
                <a:spcPct val="100000"/>
              </a:lnSpc>
              <a:spcBef>
                <a:spcPts val="1800"/>
              </a:spcBef>
              <a:spcAft>
                <a:spcPts val="0"/>
              </a:spcAft>
              <a:buClrTx/>
              <a:buSzTx/>
              <a:buFontTx/>
              <a:buNone/>
              <a:tabLst/>
              <a:defRPr/>
            </a:pPr>
            <a:r>
              <a:rPr lang="en-US" sz="3200">
                <a:latin typeface="Arial" panose="020B0604020202020204" pitchFamily="34" charset="0"/>
                <a:cs typeface="Arial" panose="020B0604020202020204" pitchFamily="34" charset="0"/>
              </a:rPr>
              <a:t>@MassDPH</a:t>
            </a:r>
            <a:br>
              <a:rPr lang="en-US" sz="3200">
                <a:latin typeface="Arial" panose="020B0604020202020204" pitchFamily="34" charset="0"/>
                <a:cs typeface="Arial" panose="020B0604020202020204" pitchFamily="34" charset="0"/>
              </a:rPr>
            </a:br>
            <a:endParaRPr lang="en-US" sz="3200">
              <a:latin typeface="Arial" panose="020B0604020202020204" pitchFamily="34" charset="0"/>
              <a:cs typeface="Arial" panose="020B0604020202020204" pitchFamily="34" charset="0"/>
            </a:endParaRPr>
          </a:p>
          <a:p>
            <a:pPr fontAlgn="base">
              <a:lnSpc>
                <a:spcPct val="100000"/>
              </a:lnSpc>
              <a:spcBef>
                <a:spcPts val="1800"/>
              </a:spcBef>
            </a:pPr>
            <a:r>
              <a:rPr lang="en-US" sz="3200">
                <a:latin typeface="Arial" panose="020B0604020202020204" pitchFamily="34" charset="0"/>
                <a:cs typeface="Arial" panose="020B0604020202020204" pitchFamily="34" charset="0"/>
              </a:rPr>
              <a:t>Massachusetts Department of Public Health</a:t>
            </a:r>
            <a:br>
              <a:rPr lang="en-US" sz="3200">
                <a:latin typeface="Arial" panose="020B0604020202020204" pitchFamily="34" charset="0"/>
                <a:cs typeface="Arial" panose="020B0604020202020204" pitchFamily="34" charset="0"/>
              </a:rPr>
            </a:br>
            <a:endParaRPr lang="en-US" sz="3200">
              <a:latin typeface="Arial" panose="020B0604020202020204" pitchFamily="34" charset="0"/>
              <a:cs typeface="Arial" panose="020B0604020202020204" pitchFamily="34" charset="0"/>
            </a:endParaRPr>
          </a:p>
          <a:p>
            <a:pPr fontAlgn="base">
              <a:lnSpc>
                <a:spcPct val="100000"/>
              </a:lnSpc>
              <a:spcBef>
                <a:spcPts val="1800"/>
              </a:spcBef>
            </a:pPr>
            <a:r>
              <a:rPr lang="en-US" sz="3200">
                <a:latin typeface="Arial" panose="020B0604020202020204" pitchFamily="34" charset="0"/>
                <a:cs typeface="Arial" panose="020B0604020202020204" pitchFamily="34" charset="0"/>
              </a:rPr>
              <a:t>mass.gov/dph</a:t>
            </a:r>
          </a:p>
        </p:txBody>
      </p:sp>
      <p:pic>
        <p:nvPicPr>
          <p:cNvPr id="16" name="Picture 4">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a:srcRect/>
          <a:stretch/>
        </p:blipFill>
        <p:spPr bwMode="auto">
          <a:xfrm>
            <a:off x="1093807" y="4248351"/>
            <a:ext cx="1200149" cy="1200149"/>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2" name="TextBox 1">
            <a:extLst>
              <a:ext uri="{FF2B5EF4-FFF2-40B4-BE49-F238E27FC236}">
                <a16:creationId xmlns:a16="http://schemas.microsoft.com/office/drawing/2014/main" id="{01573CFF-FEB4-457F-90DC-D389438D4775}"/>
              </a:ext>
            </a:extLst>
          </p:cNvPr>
          <p:cNvSpPr txBox="1"/>
          <p:nvPr userDrawn="1"/>
        </p:nvSpPr>
        <p:spPr>
          <a:xfrm>
            <a:off x="596900" y="140213"/>
            <a:ext cx="8864600" cy="646331"/>
          </a:xfrm>
          <a:prstGeom prst="rect">
            <a:avLst/>
          </a:prstGeom>
          <a:noFill/>
        </p:spPr>
        <p:txBody>
          <a:bodyPr wrap="square" rtlCol="0">
            <a:spAutoFit/>
          </a:bodyPr>
          <a:lstStyle/>
          <a:p>
            <a:r>
              <a:rPr lang="en-US" sz="3600" b="1">
                <a:solidFill>
                  <a:schemeClr val="bg1"/>
                </a:solidFill>
                <a:latin typeface="Arial" panose="020B0604020202020204" pitchFamily="34" charset="0"/>
                <a:cs typeface="Arial" panose="020B0604020202020204" pitchFamily="34" charset="0"/>
              </a:rPr>
              <a:t>Connect with DPH</a:t>
            </a:r>
          </a:p>
        </p:txBody>
      </p:sp>
      <p:sp>
        <p:nvSpPr>
          <p:cNvPr id="12" name="Slide Number Placeholder 5">
            <a:extLst>
              <a:ext uri="{FF2B5EF4-FFF2-40B4-BE49-F238E27FC236}">
                <a16:creationId xmlns:a16="http://schemas.microsoft.com/office/drawing/2014/main" id="{7C9B6E2D-48CD-4F33-96D0-5E3155FDD014}"/>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1355803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5" name="Slide Number Placeholder 5">
            <a:extLst>
              <a:ext uri="{FF2B5EF4-FFF2-40B4-BE49-F238E27FC236}">
                <a16:creationId xmlns:a16="http://schemas.microsoft.com/office/drawing/2014/main" id="{2585A0BC-7D09-4814-A71B-C90669C60B8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780067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6889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56" r:id="rId1"/>
    <p:sldLayoutId id="2147483658" r:id="rId2"/>
    <p:sldLayoutId id="2147483650" r:id="rId3"/>
    <p:sldLayoutId id="2147483653" r:id="rId4"/>
    <p:sldLayoutId id="2147483654" r:id="rId5"/>
    <p:sldLayoutId id="2147483659" r:id="rId6"/>
    <p:sldLayoutId id="2147483657"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www.mass.gov/info-details/early-intervention-billing-reimbursement"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hyperlink" Target="https://www.mass.gov/interagency-coordinating-council-icc"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206F706-22CC-F280-DAE6-87DD589D1C6A}"/>
              </a:ext>
            </a:extLst>
          </p:cNvPr>
          <p:cNvSpPr>
            <a:spLocks noGrp="1"/>
          </p:cNvSpPr>
          <p:nvPr>
            <p:ph type="title" idx="4294967295"/>
          </p:nvPr>
        </p:nvSpPr>
        <p:spPr>
          <a:xfrm>
            <a:off x="875727" y="2347919"/>
            <a:ext cx="10440537" cy="13737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Ask Away</a:t>
            </a:r>
          </a:p>
        </p:txBody>
      </p:sp>
      <p:sp>
        <p:nvSpPr>
          <p:cNvPr id="3" name="Text Placeholder 2">
            <a:extLst>
              <a:ext uri="{FF2B5EF4-FFF2-40B4-BE49-F238E27FC236}">
                <a16:creationId xmlns:a16="http://schemas.microsoft.com/office/drawing/2014/main" id="{099112DC-8D01-BBF0-A7F0-7B8315DBFD3A}"/>
              </a:ext>
            </a:extLst>
          </p:cNvPr>
          <p:cNvSpPr>
            <a:spLocks noGrp="1"/>
          </p:cNvSpPr>
          <p:nvPr>
            <p:ph type="body" sz="quarter" idx="11"/>
          </p:nvPr>
        </p:nvSpPr>
        <p:spPr>
          <a:xfrm>
            <a:off x="3697287" y="4005119"/>
            <a:ext cx="4797425" cy="746846"/>
          </a:xfrm>
        </p:spPr>
        <p:txBody>
          <a:bodyPr lIns="91440" tIns="45720" rIns="91440" bIns="45720" anchor="t"/>
          <a:lstStyle/>
          <a:p>
            <a:r>
              <a:rPr lang="en-US">
                <a:latin typeface="Arial"/>
                <a:cs typeface="Arial"/>
              </a:rPr>
              <a:t>June 12, 2025</a:t>
            </a:r>
          </a:p>
        </p:txBody>
      </p:sp>
      <p:sp>
        <p:nvSpPr>
          <p:cNvPr id="4" name="Text Placeholder 3">
            <a:extLst>
              <a:ext uri="{FF2B5EF4-FFF2-40B4-BE49-F238E27FC236}">
                <a16:creationId xmlns:a16="http://schemas.microsoft.com/office/drawing/2014/main" id="{3AF42235-EB91-F055-7709-8333E20D104E}"/>
              </a:ext>
            </a:extLst>
          </p:cNvPr>
          <p:cNvSpPr>
            <a:spLocks noGrp="1"/>
          </p:cNvSpPr>
          <p:nvPr>
            <p:ph type="body" sz="quarter" idx="12"/>
          </p:nvPr>
        </p:nvSpPr>
        <p:spPr/>
        <p:txBody>
          <a:bodyPr lIns="91440" tIns="45720" rIns="91440" bIns="45720" anchor="t"/>
          <a:lstStyle/>
          <a:p>
            <a:r>
              <a:rPr lang="en-US">
                <a:latin typeface="Arial"/>
                <a:cs typeface="Arial"/>
              </a:rPr>
              <a:t>Deeptha Ramalingam, Scott Geer, Manuela Batista, Andrew Pursley</a:t>
            </a:r>
          </a:p>
        </p:txBody>
      </p:sp>
    </p:spTree>
    <p:extLst>
      <p:ext uri="{BB962C8B-B14F-4D97-AF65-F5344CB8AC3E}">
        <p14:creationId xmlns:p14="http://schemas.microsoft.com/office/powerpoint/2010/main" val="3884108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0F1E0-5451-A4FF-BB26-E3A3F3FB82A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39F4E02-4CE4-BD40-E28B-C28054508684}"/>
              </a:ext>
            </a:extLst>
          </p:cNvPr>
          <p:cNvSpPr>
            <a:spLocks noGrp="1"/>
          </p:cNvSpPr>
          <p:nvPr>
            <p:ph type="title"/>
          </p:nvPr>
        </p:nvSpPr>
        <p:spPr/>
        <p:txBody>
          <a:bodyPr>
            <a:normAutofit fontScale="90000"/>
          </a:bodyPr>
          <a:lstStyle/>
          <a:p>
            <a:r>
              <a:rPr lang="en-US"/>
              <a:t>Early Intervention State Monthly Trends</a:t>
            </a:r>
            <a:br>
              <a:rPr lang="en-US"/>
            </a:br>
            <a:r>
              <a:rPr lang="en-US"/>
              <a:t> Fiscal Year 2024 - 2025</a:t>
            </a:r>
          </a:p>
        </p:txBody>
      </p:sp>
      <p:pic>
        <p:nvPicPr>
          <p:cNvPr id="9" name="Picture 8" descr="Early Intervention State Monthly Trends for Fiscal Year 2024-2025: Total State Dollars Expended on Direct Services">
            <a:extLst>
              <a:ext uri="{FF2B5EF4-FFF2-40B4-BE49-F238E27FC236}">
                <a16:creationId xmlns:a16="http://schemas.microsoft.com/office/drawing/2014/main" id="{ADD9A181-2C67-1D68-5519-498CEB5F0293}"/>
              </a:ext>
            </a:extLst>
          </p:cNvPr>
          <p:cNvPicPr>
            <a:picLocks noChangeAspect="1"/>
          </p:cNvPicPr>
          <p:nvPr/>
        </p:nvPicPr>
        <p:blipFill>
          <a:blip r:embed="rId3"/>
          <a:stretch>
            <a:fillRect/>
          </a:stretch>
        </p:blipFill>
        <p:spPr>
          <a:xfrm>
            <a:off x="2218232" y="1327883"/>
            <a:ext cx="7794255" cy="4767914"/>
          </a:xfrm>
          <a:prstGeom prst="rect">
            <a:avLst/>
          </a:prstGeom>
        </p:spPr>
      </p:pic>
      <p:sp>
        <p:nvSpPr>
          <p:cNvPr id="2" name="Slide Number Placeholder 1">
            <a:extLst>
              <a:ext uri="{FF2B5EF4-FFF2-40B4-BE49-F238E27FC236}">
                <a16:creationId xmlns:a16="http://schemas.microsoft.com/office/drawing/2014/main" id="{63502C5F-9944-F478-DF3E-8AE12709CA0D}"/>
              </a:ext>
            </a:extLst>
          </p:cNvPr>
          <p:cNvSpPr>
            <a:spLocks noGrp="1"/>
          </p:cNvSpPr>
          <p:nvPr>
            <p:ph type="sldNum" sz="quarter" idx="4"/>
          </p:nvPr>
        </p:nvSpPr>
        <p:spPr/>
        <p:txBody>
          <a:bodyPr/>
          <a:lstStyle/>
          <a:p>
            <a:fld id="{CA49D0EE-DE7F-324B-A84C-F36708423CDB}" type="slidenum">
              <a:rPr lang="en-US" smtClean="0"/>
              <a:pPr/>
              <a:t>10</a:t>
            </a:fld>
            <a:endParaRPr lang="en-US"/>
          </a:p>
        </p:txBody>
      </p:sp>
    </p:spTree>
    <p:extLst>
      <p:ext uri="{BB962C8B-B14F-4D97-AF65-F5344CB8AC3E}">
        <p14:creationId xmlns:p14="http://schemas.microsoft.com/office/powerpoint/2010/main" val="11943724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06654B-3326-1AB2-3BC7-AD731AE7E677}"/>
              </a:ext>
            </a:extLst>
          </p:cNvPr>
          <p:cNvSpPr>
            <a:spLocks noGrp="1"/>
          </p:cNvSpPr>
          <p:nvPr>
            <p:ph type="title"/>
          </p:nvPr>
        </p:nvSpPr>
        <p:spPr/>
        <p:txBody>
          <a:bodyPr>
            <a:normAutofit fontScale="90000"/>
          </a:bodyPr>
          <a:lstStyle/>
          <a:p>
            <a:r>
              <a:rPr lang="en-US"/>
              <a:t>Early Intervention Federal Monthly Trends</a:t>
            </a:r>
            <a:br>
              <a:rPr lang="en-US"/>
            </a:br>
            <a:r>
              <a:rPr lang="en-US"/>
              <a:t> Fiscal Year 2024 - 2025</a:t>
            </a:r>
          </a:p>
        </p:txBody>
      </p:sp>
      <p:pic>
        <p:nvPicPr>
          <p:cNvPr id="8" name="Picture 7" descr="Early Intervention State Monthly Trends for Fiscal Year 2024-2025: Total Federal Dollars Expended on Direct Services">
            <a:extLst>
              <a:ext uri="{FF2B5EF4-FFF2-40B4-BE49-F238E27FC236}">
                <a16:creationId xmlns:a16="http://schemas.microsoft.com/office/drawing/2014/main" id="{856C0F2C-E570-65FF-E0C0-B0EDEE8EA793}"/>
              </a:ext>
            </a:extLst>
          </p:cNvPr>
          <p:cNvPicPr>
            <a:picLocks noChangeAspect="1"/>
          </p:cNvPicPr>
          <p:nvPr/>
        </p:nvPicPr>
        <p:blipFill>
          <a:blip r:embed="rId3"/>
          <a:stretch>
            <a:fillRect/>
          </a:stretch>
        </p:blipFill>
        <p:spPr>
          <a:xfrm>
            <a:off x="2218232" y="1327883"/>
            <a:ext cx="7755535" cy="4767914"/>
          </a:xfrm>
          <a:prstGeom prst="rect">
            <a:avLst/>
          </a:prstGeom>
        </p:spPr>
      </p:pic>
      <p:sp>
        <p:nvSpPr>
          <p:cNvPr id="2" name="Slide Number Placeholder 1">
            <a:extLst>
              <a:ext uri="{FF2B5EF4-FFF2-40B4-BE49-F238E27FC236}">
                <a16:creationId xmlns:a16="http://schemas.microsoft.com/office/drawing/2014/main" id="{98AFDDCC-004F-0D6E-3438-97806C60A46D}"/>
              </a:ext>
            </a:extLst>
          </p:cNvPr>
          <p:cNvSpPr>
            <a:spLocks noGrp="1"/>
          </p:cNvSpPr>
          <p:nvPr>
            <p:ph type="sldNum" sz="quarter" idx="4"/>
          </p:nvPr>
        </p:nvSpPr>
        <p:spPr/>
        <p:txBody>
          <a:bodyPr/>
          <a:lstStyle/>
          <a:p>
            <a:fld id="{CA49D0EE-DE7F-324B-A84C-F36708423CDB}" type="slidenum">
              <a:rPr lang="en-US" smtClean="0"/>
              <a:pPr/>
              <a:t>11</a:t>
            </a:fld>
            <a:endParaRPr lang="en-US"/>
          </a:p>
        </p:txBody>
      </p:sp>
    </p:spTree>
    <p:extLst>
      <p:ext uri="{BB962C8B-B14F-4D97-AF65-F5344CB8AC3E}">
        <p14:creationId xmlns:p14="http://schemas.microsoft.com/office/powerpoint/2010/main" val="2285180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3D6C6E5-265E-9BC3-D6BD-CA0C901B4702}"/>
              </a:ext>
            </a:extLst>
          </p:cNvPr>
          <p:cNvSpPr>
            <a:spLocks noGrp="1"/>
          </p:cNvSpPr>
          <p:nvPr>
            <p:ph type="title"/>
          </p:nvPr>
        </p:nvSpPr>
        <p:spPr>
          <a:xfrm>
            <a:off x="556532" y="136525"/>
            <a:ext cx="11210925" cy="744836"/>
          </a:xfrm>
        </p:spPr>
        <p:txBody>
          <a:bodyPr vert="horz" lIns="91440" tIns="45720" rIns="91440" bIns="45720" rtlCol="0" anchor="ctr">
            <a:normAutofit/>
          </a:bodyPr>
          <a:lstStyle/>
          <a:p>
            <a:pPr algn="ctr"/>
            <a:r>
              <a:rPr lang="en-US" sz="3200" kern="1200" dirty="0">
                <a:latin typeface="+mn-lt"/>
                <a:ea typeface="+mj-ea"/>
                <a:cs typeface="+mj-cs"/>
              </a:rPr>
              <a:t>New Ask Away Schedule/Topics for FY26</a:t>
            </a:r>
          </a:p>
        </p:txBody>
      </p:sp>
      <p:graphicFrame>
        <p:nvGraphicFramePr>
          <p:cNvPr id="6" name="Content Placeholder 5" descr="New Ask Away Schedule and Topics">
            <a:extLst>
              <a:ext uri="{FF2B5EF4-FFF2-40B4-BE49-F238E27FC236}">
                <a16:creationId xmlns:a16="http://schemas.microsoft.com/office/drawing/2014/main" id="{52D7E347-2171-AD06-7092-09D16A77D032}"/>
              </a:ext>
            </a:extLst>
          </p:cNvPr>
          <p:cNvGraphicFramePr>
            <a:graphicFrameLocks noGrp="1"/>
          </p:cNvGraphicFramePr>
          <p:nvPr>
            <p:ph idx="1"/>
            <p:extLst>
              <p:ext uri="{D42A27DB-BD31-4B8C-83A1-F6EECF244321}">
                <p14:modId xmlns:p14="http://schemas.microsoft.com/office/powerpoint/2010/main" val="2374337677"/>
              </p:ext>
            </p:extLst>
          </p:nvPr>
        </p:nvGraphicFramePr>
        <p:xfrm>
          <a:off x="892483" y="1745673"/>
          <a:ext cx="10407035" cy="3808311"/>
        </p:xfrm>
        <a:graphic>
          <a:graphicData uri="http://schemas.openxmlformats.org/drawingml/2006/table">
            <a:tbl>
              <a:tblPr firstRow="1" bandRow="1">
                <a:solidFill>
                  <a:schemeClr val="accent1">
                    <a:lumMod val="20000"/>
                    <a:lumOff val="80000"/>
                  </a:schemeClr>
                </a:solidFill>
                <a:tableStyleId>{5C22544A-7EE6-4342-B048-85BDC9FD1C3A}</a:tableStyleId>
              </a:tblPr>
              <a:tblGrid>
                <a:gridCol w="3082184">
                  <a:extLst>
                    <a:ext uri="{9D8B030D-6E8A-4147-A177-3AD203B41FA5}">
                      <a16:colId xmlns:a16="http://schemas.microsoft.com/office/drawing/2014/main" val="3318702279"/>
                    </a:ext>
                  </a:extLst>
                </a:gridCol>
                <a:gridCol w="7324851">
                  <a:extLst>
                    <a:ext uri="{9D8B030D-6E8A-4147-A177-3AD203B41FA5}">
                      <a16:colId xmlns:a16="http://schemas.microsoft.com/office/drawing/2014/main" val="3851833834"/>
                    </a:ext>
                  </a:extLst>
                </a:gridCol>
              </a:tblGrid>
              <a:tr h="292947">
                <a:tc>
                  <a:txBody>
                    <a:bodyPr/>
                    <a:lstStyle/>
                    <a:p>
                      <a:r>
                        <a:rPr lang="en-US" sz="1300" b="1" u="none" cap="none" spc="0" dirty="0">
                          <a:solidFill>
                            <a:schemeClr val="tx1"/>
                          </a:solidFill>
                          <a:effectLst/>
                        </a:rPr>
                        <a:t>Date</a:t>
                      </a:r>
                    </a:p>
                  </a:txBody>
                  <a:tcPr marL="0" marR="0" marT="0" marB="72036" anchor="ctr">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tc>
                  <a:txBody>
                    <a:bodyPr/>
                    <a:lstStyle/>
                    <a:p>
                      <a:r>
                        <a:rPr lang="en-US" sz="1300" b="1" u="none" cap="none" spc="0" dirty="0">
                          <a:solidFill>
                            <a:schemeClr val="tx1"/>
                          </a:solidFill>
                          <a:effectLst/>
                        </a:rPr>
                        <a:t>Topics</a:t>
                      </a:r>
                    </a:p>
                  </a:txBody>
                  <a:tcPr marL="0" marR="0" marT="0" marB="72036" anchor="ctr">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extLst>
                  <a:ext uri="{0D108BD9-81ED-4DB2-BD59-A6C34878D82A}">
                    <a16:rowId xmlns:a16="http://schemas.microsoft.com/office/drawing/2014/main" val="2156263531"/>
                  </a:ext>
                </a:extLst>
              </a:tr>
              <a:tr h="292947">
                <a:tc>
                  <a:txBody>
                    <a:bodyPr/>
                    <a:lstStyle/>
                    <a:p>
                      <a:r>
                        <a:rPr lang="en-US" sz="1300" u="none" cap="none" spc="0" dirty="0">
                          <a:solidFill>
                            <a:schemeClr val="tx1"/>
                          </a:solidFill>
                          <a:effectLst/>
                        </a:rPr>
                        <a:t>July 17, 2025</a:t>
                      </a:r>
                    </a:p>
                  </a:txBody>
                  <a:tcPr marL="0" marR="0" marT="0" marB="72036"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300" u="none" cap="none" spc="0" dirty="0">
                          <a:solidFill>
                            <a:schemeClr val="tx1"/>
                          </a:solidFill>
                          <a:effectLst/>
                        </a:rPr>
                        <a:t>Negative PVs – Why/How Are They Created? What’s the Process?</a:t>
                      </a:r>
                    </a:p>
                  </a:txBody>
                  <a:tcPr marL="0" marR="0" marT="0" marB="72036"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569873263"/>
                  </a:ext>
                </a:extLst>
              </a:tr>
              <a:tr h="292947">
                <a:tc>
                  <a:txBody>
                    <a:bodyPr/>
                    <a:lstStyle/>
                    <a:p>
                      <a:r>
                        <a:rPr lang="en-US" sz="1300" u="none" cap="none" spc="0" dirty="0">
                          <a:solidFill>
                            <a:schemeClr val="tx1"/>
                          </a:solidFill>
                          <a:effectLst/>
                        </a:rPr>
                        <a:t>August 14, 2025</a:t>
                      </a:r>
                    </a:p>
                  </a:txBody>
                  <a:tcPr marL="0" marR="0" marT="0" marB="72036" anchor="ctr">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tc>
                  <a:txBody>
                    <a:bodyPr/>
                    <a:lstStyle/>
                    <a:p>
                      <a:r>
                        <a:rPr lang="en-US" sz="1300" u="none" cap="none" spc="0" dirty="0">
                          <a:solidFill>
                            <a:schemeClr val="tx1"/>
                          </a:solidFill>
                          <a:effectLst/>
                        </a:rPr>
                        <a:t>(TBD)</a:t>
                      </a:r>
                    </a:p>
                  </a:txBody>
                  <a:tcPr marL="0" marR="0" marT="0" marB="72036" anchor="ctr">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extLst>
                  <a:ext uri="{0D108BD9-81ED-4DB2-BD59-A6C34878D82A}">
                    <a16:rowId xmlns:a16="http://schemas.microsoft.com/office/drawing/2014/main" val="793505844"/>
                  </a:ext>
                </a:extLst>
              </a:tr>
              <a:tr h="292947">
                <a:tc>
                  <a:txBody>
                    <a:bodyPr/>
                    <a:lstStyle/>
                    <a:p>
                      <a:r>
                        <a:rPr lang="en-US" sz="1300" u="none" cap="none" spc="0" dirty="0">
                          <a:solidFill>
                            <a:schemeClr val="tx1"/>
                          </a:solidFill>
                          <a:effectLst/>
                        </a:rPr>
                        <a:t>September 18, 2025</a:t>
                      </a:r>
                    </a:p>
                  </a:txBody>
                  <a:tcPr marL="0" marR="0" marT="0" marB="72036"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300" u="none" cap="none" spc="0" dirty="0">
                          <a:solidFill>
                            <a:schemeClr val="tx1"/>
                          </a:solidFill>
                          <a:effectLst/>
                        </a:rPr>
                        <a:t>(TBD)</a:t>
                      </a:r>
                    </a:p>
                  </a:txBody>
                  <a:tcPr marL="0" marR="0" marT="0" marB="72036"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863859345"/>
                  </a:ext>
                </a:extLst>
              </a:tr>
              <a:tr h="292947">
                <a:tc>
                  <a:txBody>
                    <a:bodyPr/>
                    <a:lstStyle/>
                    <a:p>
                      <a:r>
                        <a:rPr lang="en-US" sz="1300" u="none" cap="none" spc="0" dirty="0">
                          <a:solidFill>
                            <a:schemeClr val="tx1"/>
                          </a:solidFill>
                          <a:effectLst/>
                        </a:rPr>
                        <a:t>October 16, 2025</a:t>
                      </a:r>
                    </a:p>
                  </a:txBody>
                  <a:tcPr marL="0" marR="0" marT="0" marB="72036" anchor="ctr">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tc>
                  <a:txBody>
                    <a:bodyPr/>
                    <a:lstStyle/>
                    <a:p>
                      <a:r>
                        <a:rPr lang="en-US" sz="1300" u="none" cap="none" spc="0" dirty="0">
                          <a:solidFill>
                            <a:schemeClr val="tx1"/>
                          </a:solidFill>
                          <a:effectLst/>
                        </a:rPr>
                        <a:t>(TBD)</a:t>
                      </a:r>
                    </a:p>
                  </a:txBody>
                  <a:tcPr marL="0" marR="0" marT="0" marB="72036" anchor="ctr">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extLst>
                  <a:ext uri="{0D108BD9-81ED-4DB2-BD59-A6C34878D82A}">
                    <a16:rowId xmlns:a16="http://schemas.microsoft.com/office/drawing/2014/main" val="3940492333"/>
                  </a:ext>
                </a:extLst>
              </a:tr>
              <a:tr h="292947">
                <a:tc>
                  <a:txBody>
                    <a:bodyPr/>
                    <a:lstStyle/>
                    <a:p>
                      <a:r>
                        <a:rPr lang="en-US" sz="1300" u="none" cap="none" spc="0" dirty="0">
                          <a:solidFill>
                            <a:schemeClr val="tx1"/>
                          </a:solidFill>
                          <a:effectLst/>
                        </a:rPr>
                        <a:t>November 13, 2025</a:t>
                      </a:r>
                    </a:p>
                  </a:txBody>
                  <a:tcPr marL="0" marR="0" marT="0" marB="72036"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300" u="none" cap="none" spc="0" dirty="0">
                          <a:solidFill>
                            <a:schemeClr val="tx1"/>
                          </a:solidFill>
                          <a:effectLst/>
                        </a:rPr>
                        <a:t>No Training</a:t>
                      </a:r>
                    </a:p>
                  </a:txBody>
                  <a:tcPr marL="0" marR="0" marT="0" marB="72036"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850656674"/>
                  </a:ext>
                </a:extLst>
              </a:tr>
              <a:tr h="292947">
                <a:tc>
                  <a:txBody>
                    <a:bodyPr/>
                    <a:lstStyle/>
                    <a:p>
                      <a:r>
                        <a:rPr lang="en-US" sz="1300" u="none" cap="none" spc="0" dirty="0">
                          <a:solidFill>
                            <a:schemeClr val="tx1"/>
                          </a:solidFill>
                          <a:effectLst/>
                        </a:rPr>
                        <a:t>December 18, 2025</a:t>
                      </a:r>
                    </a:p>
                  </a:txBody>
                  <a:tcPr marL="0" marR="0" marT="0" marB="72036" anchor="ctr">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tc>
                  <a:txBody>
                    <a:bodyPr/>
                    <a:lstStyle/>
                    <a:p>
                      <a:r>
                        <a:rPr lang="en-US" sz="1300" u="none" cap="none" spc="0" dirty="0">
                          <a:solidFill>
                            <a:schemeClr val="tx1"/>
                          </a:solidFill>
                          <a:effectLst/>
                        </a:rPr>
                        <a:t>(TBD)</a:t>
                      </a:r>
                    </a:p>
                  </a:txBody>
                  <a:tcPr marL="0" marR="0" marT="0" marB="72036" anchor="ctr">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extLst>
                  <a:ext uri="{0D108BD9-81ED-4DB2-BD59-A6C34878D82A}">
                    <a16:rowId xmlns:a16="http://schemas.microsoft.com/office/drawing/2014/main" val="1935857909"/>
                  </a:ext>
                </a:extLst>
              </a:tr>
              <a:tr h="292947">
                <a:tc>
                  <a:txBody>
                    <a:bodyPr/>
                    <a:lstStyle/>
                    <a:p>
                      <a:r>
                        <a:rPr lang="en-US" sz="1300" u="none" cap="none" spc="0" dirty="0">
                          <a:solidFill>
                            <a:schemeClr val="tx1"/>
                          </a:solidFill>
                          <a:effectLst/>
                        </a:rPr>
                        <a:t>January 15, 2026</a:t>
                      </a:r>
                    </a:p>
                  </a:txBody>
                  <a:tcPr marL="0" marR="0" marT="0" marB="72036"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300" u="none" cap="none" spc="0" dirty="0">
                          <a:solidFill>
                            <a:schemeClr val="tx1"/>
                          </a:solidFill>
                          <a:effectLst/>
                        </a:rPr>
                        <a:t>(TBD)</a:t>
                      </a:r>
                    </a:p>
                  </a:txBody>
                  <a:tcPr marL="0" marR="0" marT="0" marB="72036"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455529358"/>
                  </a:ext>
                </a:extLst>
              </a:tr>
              <a:tr h="292947">
                <a:tc>
                  <a:txBody>
                    <a:bodyPr/>
                    <a:lstStyle/>
                    <a:p>
                      <a:r>
                        <a:rPr lang="en-US" sz="1300" u="none" cap="none" spc="0" dirty="0">
                          <a:solidFill>
                            <a:schemeClr val="tx1"/>
                          </a:solidFill>
                          <a:effectLst/>
                        </a:rPr>
                        <a:t>February 12, 2026</a:t>
                      </a:r>
                    </a:p>
                  </a:txBody>
                  <a:tcPr marL="0" marR="0" marT="0" marB="72036" anchor="ctr">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tc>
                  <a:txBody>
                    <a:bodyPr/>
                    <a:lstStyle/>
                    <a:p>
                      <a:r>
                        <a:rPr lang="en-US" sz="1300" u="none" cap="none" spc="0" dirty="0">
                          <a:solidFill>
                            <a:schemeClr val="tx1"/>
                          </a:solidFill>
                          <a:effectLst/>
                        </a:rPr>
                        <a:t>(TBD)</a:t>
                      </a:r>
                    </a:p>
                  </a:txBody>
                  <a:tcPr marL="0" marR="0" marT="0" marB="72036" anchor="ctr">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extLst>
                  <a:ext uri="{0D108BD9-81ED-4DB2-BD59-A6C34878D82A}">
                    <a16:rowId xmlns:a16="http://schemas.microsoft.com/office/drawing/2014/main" val="4170464075"/>
                  </a:ext>
                </a:extLst>
              </a:tr>
              <a:tr h="292947">
                <a:tc>
                  <a:txBody>
                    <a:bodyPr/>
                    <a:lstStyle/>
                    <a:p>
                      <a:r>
                        <a:rPr lang="en-US" sz="1300" u="none" cap="none" spc="0" dirty="0">
                          <a:solidFill>
                            <a:schemeClr val="tx1"/>
                          </a:solidFill>
                          <a:effectLst/>
                        </a:rPr>
                        <a:t>March 12, 2026</a:t>
                      </a:r>
                    </a:p>
                  </a:txBody>
                  <a:tcPr marL="0" marR="0" marT="0" marB="72036"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300" u="none" cap="none" spc="0" dirty="0">
                          <a:solidFill>
                            <a:schemeClr val="tx1"/>
                          </a:solidFill>
                          <a:effectLst/>
                        </a:rPr>
                        <a:t>(TBD)</a:t>
                      </a:r>
                    </a:p>
                  </a:txBody>
                  <a:tcPr marL="0" marR="0" marT="0" marB="72036"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4155481858"/>
                  </a:ext>
                </a:extLst>
              </a:tr>
              <a:tr h="292947">
                <a:tc>
                  <a:txBody>
                    <a:bodyPr/>
                    <a:lstStyle/>
                    <a:p>
                      <a:r>
                        <a:rPr lang="en-US" sz="1300" u="none" cap="none" spc="0" dirty="0">
                          <a:solidFill>
                            <a:schemeClr val="tx1"/>
                          </a:solidFill>
                          <a:effectLst/>
                        </a:rPr>
                        <a:t>April 9, 2026</a:t>
                      </a:r>
                    </a:p>
                  </a:txBody>
                  <a:tcPr marL="0" marR="0" marT="0" marB="72036" anchor="ctr">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tc>
                  <a:txBody>
                    <a:bodyPr/>
                    <a:lstStyle/>
                    <a:p>
                      <a:r>
                        <a:rPr lang="en-US" sz="1300" u="none" cap="none" spc="0" dirty="0">
                          <a:solidFill>
                            <a:schemeClr val="tx1"/>
                          </a:solidFill>
                          <a:effectLst/>
                        </a:rPr>
                        <a:t>(TBD)</a:t>
                      </a:r>
                    </a:p>
                  </a:txBody>
                  <a:tcPr marL="0" marR="0" marT="0" marB="72036" anchor="ctr">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extLst>
                  <a:ext uri="{0D108BD9-81ED-4DB2-BD59-A6C34878D82A}">
                    <a16:rowId xmlns:a16="http://schemas.microsoft.com/office/drawing/2014/main" val="1917003483"/>
                  </a:ext>
                </a:extLst>
              </a:tr>
              <a:tr h="292947">
                <a:tc>
                  <a:txBody>
                    <a:bodyPr/>
                    <a:lstStyle/>
                    <a:p>
                      <a:r>
                        <a:rPr lang="en-US" sz="1300" u="none" cap="none" spc="0" dirty="0">
                          <a:solidFill>
                            <a:schemeClr val="tx1"/>
                          </a:solidFill>
                          <a:effectLst/>
                        </a:rPr>
                        <a:t>May 14, 2026</a:t>
                      </a:r>
                    </a:p>
                  </a:txBody>
                  <a:tcPr marL="0" marR="0" marT="0" marB="72036" anchor="ctr">
                    <a:lnL w="12700" cmpd="sng">
                      <a:noFill/>
                      <a:prstDash val="solid"/>
                    </a:lnL>
                    <a:lnR w="12700" cmpd="sng">
                      <a:noFill/>
                      <a:prstDash val="solid"/>
                    </a:lnR>
                    <a:lnT w="12700" cmpd="sng">
                      <a:noFill/>
                      <a:prstDash val="solid"/>
                    </a:lnT>
                    <a:lnB w="12700" cmpd="sng">
                      <a:noFill/>
                      <a:prstDash val="solid"/>
                    </a:lnB>
                    <a:noFill/>
                  </a:tcPr>
                </a:tc>
                <a:tc>
                  <a:txBody>
                    <a:bodyPr/>
                    <a:lstStyle/>
                    <a:p>
                      <a:r>
                        <a:rPr lang="en-US" sz="1300" u="none" cap="none" spc="0" dirty="0">
                          <a:solidFill>
                            <a:schemeClr val="tx1"/>
                          </a:solidFill>
                          <a:effectLst/>
                        </a:rPr>
                        <a:t>(TBD)</a:t>
                      </a:r>
                    </a:p>
                  </a:txBody>
                  <a:tcPr marL="0" marR="0" marT="0" marB="72036"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661560079"/>
                  </a:ext>
                </a:extLst>
              </a:tr>
              <a:tr h="292947">
                <a:tc>
                  <a:txBody>
                    <a:bodyPr/>
                    <a:lstStyle/>
                    <a:p>
                      <a:r>
                        <a:rPr lang="en-US" sz="1300" u="none" cap="none" spc="0" dirty="0">
                          <a:solidFill>
                            <a:schemeClr val="tx1"/>
                          </a:solidFill>
                          <a:effectLst/>
                        </a:rPr>
                        <a:t>June 11, 2026</a:t>
                      </a:r>
                    </a:p>
                  </a:txBody>
                  <a:tcPr marL="0" marR="0" marT="0" marB="72036" anchor="ctr">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tc>
                  <a:txBody>
                    <a:bodyPr/>
                    <a:lstStyle/>
                    <a:p>
                      <a:r>
                        <a:rPr lang="en-US" sz="1300" u="none" cap="none" spc="0" dirty="0">
                          <a:solidFill>
                            <a:schemeClr val="tx1"/>
                          </a:solidFill>
                          <a:effectLst/>
                        </a:rPr>
                        <a:t>(TBD)</a:t>
                      </a:r>
                    </a:p>
                  </a:txBody>
                  <a:tcPr marL="0" marR="0" marT="0" marB="72036" anchor="ctr">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extLst>
                  <a:ext uri="{0D108BD9-81ED-4DB2-BD59-A6C34878D82A}">
                    <a16:rowId xmlns:a16="http://schemas.microsoft.com/office/drawing/2014/main" val="4035502822"/>
                  </a:ext>
                </a:extLst>
              </a:tr>
            </a:tbl>
          </a:graphicData>
        </a:graphic>
      </p:graphicFrame>
      <p:sp>
        <p:nvSpPr>
          <p:cNvPr id="5" name="TextBox 4">
            <a:extLst>
              <a:ext uri="{FF2B5EF4-FFF2-40B4-BE49-F238E27FC236}">
                <a16:creationId xmlns:a16="http://schemas.microsoft.com/office/drawing/2014/main" id="{67C87F21-D078-AF97-E1CB-6C8787BE9864}"/>
              </a:ext>
            </a:extLst>
          </p:cNvPr>
          <p:cNvSpPr txBox="1"/>
          <p:nvPr/>
        </p:nvSpPr>
        <p:spPr>
          <a:xfrm>
            <a:off x="892483" y="5632001"/>
            <a:ext cx="10874974" cy="369332"/>
          </a:xfrm>
          <a:prstGeom prst="rect">
            <a:avLst/>
          </a:prstGeom>
          <a:noFill/>
        </p:spPr>
        <p:txBody>
          <a:bodyPr wrap="square">
            <a:spAutoFit/>
          </a:bodyPr>
          <a:lstStyle/>
          <a:p>
            <a:r>
              <a:rPr lang="en-US" sz="1800" cap="none" spc="0" dirty="0">
                <a:solidFill>
                  <a:schemeClr val="tx1"/>
                </a:solidFill>
                <a:effectLst/>
              </a:rPr>
              <a:t>Join us on the for a focused session on different key topics, billing, reimbursement, etc. </a:t>
            </a:r>
          </a:p>
        </p:txBody>
      </p:sp>
      <p:sp>
        <p:nvSpPr>
          <p:cNvPr id="2" name="Slide Number Placeholder 1">
            <a:extLst>
              <a:ext uri="{FF2B5EF4-FFF2-40B4-BE49-F238E27FC236}">
                <a16:creationId xmlns:a16="http://schemas.microsoft.com/office/drawing/2014/main" id="{57D3A384-2574-1917-AB41-9AF557C718AF}"/>
              </a:ext>
            </a:extLst>
          </p:cNvPr>
          <p:cNvSpPr>
            <a:spLocks noGrp="1"/>
          </p:cNvSpPr>
          <p:nvPr>
            <p:ph type="sldNum" sz="quarter" idx="4"/>
          </p:nvPr>
        </p:nvSpPr>
        <p:spPr>
          <a:xfrm>
            <a:off x="8610600" y="6356350"/>
            <a:ext cx="2743200" cy="365125"/>
          </a:xfrm>
        </p:spPr>
        <p:txBody>
          <a:bodyPr vert="horz" lIns="91440" tIns="45720" rIns="91440" bIns="45720" rtlCol="0" anchor="ctr">
            <a:normAutofit/>
          </a:bodyPr>
          <a:lstStyle/>
          <a:p>
            <a:pPr>
              <a:spcAft>
                <a:spcPts val="600"/>
              </a:spcAft>
            </a:pPr>
            <a:fld id="{CA49D0EE-DE7F-324B-A84C-F36708423CDB}" type="slidenum">
              <a:rPr lang="en-US" smtClean="0">
                <a:solidFill>
                  <a:schemeClr val="tx1">
                    <a:tint val="75000"/>
                  </a:schemeClr>
                </a:solidFill>
                <a:latin typeface="+mn-lt"/>
                <a:cs typeface="+mn-cs"/>
              </a:rPr>
              <a:pPr>
                <a:spcAft>
                  <a:spcPts val="600"/>
                </a:spcAft>
              </a:pPr>
              <a:t>12</a:t>
            </a:fld>
            <a:endParaRPr lang="en-US">
              <a:solidFill>
                <a:schemeClr val="tx1">
                  <a:tint val="75000"/>
                </a:schemeClr>
              </a:solidFill>
              <a:latin typeface="+mn-lt"/>
              <a:cs typeface="+mn-cs"/>
            </a:endParaRPr>
          </a:p>
        </p:txBody>
      </p:sp>
    </p:spTree>
    <p:extLst>
      <p:ext uri="{BB962C8B-B14F-4D97-AF65-F5344CB8AC3E}">
        <p14:creationId xmlns:p14="http://schemas.microsoft.com/office/powerpoint/2010/main" val="2388237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19692AB-FA30-6033-3524-438E949E001B}"/>
              </a:ext>
            </a:extLst>
          </p:cNvPr>
          <p:cNvSpPr>
            <a:spLocks noGrp="1"/>
          </p:cNvSpPr>
          <p:nvPr>
            <p:ph type="title"/>
          </p:nvPr>
        </p:nvSpPr>
        <p:spPr/>
        <p:txBody>
          <a:bodyPr/>
          <a:lstStyle/>
          <a:p>
            <a:r>
              <a:rPr lang="en-US" dirty="0"/>
              <a:t>Ask Away – Next meeting</a:t>
            </a:r>
          </a:p>
        </p:txBody>
      </p:sp>
      <p:sp>
        <p:nvSpPr>
          <p:cNvPr id="10" name="TextBox 9">
            <a:extLst>
              <a:ext uri="{FF2B5EF4-FFF2-40B4-BE49-F238E27FC236}">
                <a16:creationId xmlns:a16="http://schemas.microsoft.com/office/drawing/2014/main" id="{77B64B67-DE83-79A9-B115-2D0EC74FC34D}"/>
              </a:ext>
            </a:extLst>
          </p:cNvPr>
          <p:cNvSpPr txBox="1"/>
          <p:nvPr/>
        </p:nvSpPr>
        <p:spPr>
          <a:xfrm>
            <a:off x="2868328" y="992365"/>
            <a:ext cx="4689425" cy="646331"/>
          </a:xfrm>
          <a:prstGeom prst="rect">
            <a:avLst/>
          </a:prstGeom>
          <a:noFill/>
        </p:spPr>
        <p:txBody>
          <a:bodyPr wrap="none" rtlCol="0">
            <a:spAutoFit/>
          </a:bodyPr>
          <a:lstStyle/>
          <a:p>
            <a:r>
              <a:rPr lang="en-US"/>
              <a:t>Next meeting July 17</a:t>
            </a:r>
            <a:r>
              <a:rPr lang="en-US" baseline="30000"/>
              <a:t>th</a:t>
            </a:r>
            <a:r>
              <a:rPr lang="en-US"/>
              <a:t> , 2025 at 10am-10:45am</a:t>
            </a:r>
          </a:p>
          <a:p>
            <a:pPr algn="ctr"/>
            <a:r>
              <a:rPr lang="en-US"/>
              <a:t>All about Negative Payment Vouchers</a:t>
            </a:r>
          </a:p>
        </p:txBody>
      </p:sp>
      <p:pic>
        <p:nvPicPr>
          <p:cNvPr id="7" name="Picture 6" descr="Photo of beach with sun shining over the word &quot;SUMMER&quot; written in the sand">
            <a:extLst>
              <a:ext uri="{FF2B5EF4-FFF2-40B4-BE49-F238E27FC236}">
                <a16:creationId xmlns:a16="http://schemas.microsoft.com/office/drawing/2014/main" id="{2B498BAD-899E-6C31-4312-DDABAD820BE4}"/>
              </a:ext>
            </a:extLst>
          </p:cNvPr>
          <p:cNvPicPr>
            <a:picLocks noChangeAspect="1"/>
          </p:cNvPicPr>
          <p:nvPr/>
        </p:nvPicPr>
        <p:blipFill>
          <a:blip r:embed="rId3"/>
          <a:stretch>
            <a:fillRect/>
          </a:stretch>
        </p:blipFill>
        <p:spPr>
          <a:xfrm>
            <a:off x="3680151" y="2327120"/>
            <a:ext cx="3877602" cy="2305241"/>
          </a:xfrm>
          <a:prstGeom prst="rect">
            <a:avLst/>
          </a:prstGeom>
        </p:spPr>
      </p:pic>
      <p:sp>
        <p:nvSpPr>
          <p:cNvPr id="5" name="TextBox 4">
            <a:extLst>
              <a:ext uri="{FF2B5EF4-FFF2-40B4-BE49-F238E27FC236}">
                <a16:creationId xmlns:a16="http://schemas.microsoft.com/office/drawing/2014/main" id="{43D720BD-17D5-C92D-B81D-A1D5378C562C}"/>
              </a:ext>
            </a:extLst>
          </p:cNvPr>
          <p:cNvSpPr txBox="1"/>
          <p:nvPr/>
        </p:nvSpPr>
        <p:spPr>
          <a:xfrm>
            <a:off x="0" y="5861327"/>
            <a:ext cx="12192000" cy="646331"/>
          </a:xfrm>
          <a:prstGeom prst="rect">
            <a:avLst/>
          </a:prstGeom>
          <a:noFill/>
        </p:spPr>
        <p:txBody>
          <a:bodyPr wrap="square">
            <a:spAutoFit/>
          </a:bodyPr>
          <a:lstStyle/>
          <a:p>
            <a:pPr marL="342900" algn="ctr"/>
            <a:r>
              <a:rPr lang="en-US">
                <a:latin typeface="Arial" panose="020B0604020202020204" pitchFamily="34" charset="0"/>
                <a:cs typeface="Arial" panose="020B0604020202020204" pitchFamily="34" charset="0"/>
              </a:rPr>
              <a:t>Ask Away trainings are available online in the Early Intervention website under the billing and reimbursement tab.</a:t>
            </a:r>
          </a:p>
          <a:p>
            <a:pPr marL="1543050" lvl="1" indent="-457200"/>
            <a:r>
              <a:rPr lang="en-US">
                <a:latin typeface="Arial" panose="020B0604020202020204" pitchFamily="34" charset="0"/>
                <a:cs typeface="Arial" panose="020B0604020202020204" pitchFamily="34" charset="0"/>
              </a:rPr>
              <a:t>Link: </a:t>
            </a:r>
            <a:r>
              <a:rPr lang="en-US">
                <a:latin typeface="Arial" panose="020B0604020202020204" pitchFamily="34" charset="0"/>
                <a:cs typeface="Arial" panose="020B0604020202020204" pitchFamily="34" charset="0"/>
                <a:hlinkClick r:id="rId4"/>
              </a:rPr>
              <a:t>https://www.mass.gov/info-details/early-intervention-billing-reimbursement</a:t>
            </a:r>
            <a:endParaRPr lang="en-US">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9364F067-E017-A829-0E51-649563221B27}"/>
              </a:ext>
            </a:extLst>
          </p:cNvPr>
          <p:cNvSpPr>
            <a:spLocks noGrp="1"/>
          </p:cNvSpPr>
          <p:nvPr>
            <p:ph type="sldNum" sz="quarter" idx="4"/>
          </p:nvPr>
        </p:nvSpPr>
        <p:spPr/>
        <p:txBody>
          <a:bodyPr/>
          <a:lstStyle/>
          <a:p>
            <a:fld id="{CA49D0EE-DE7F-324B-A84C-F36708423CDB}" type="slidenum">
              <a:rPr lang="en-US" smtClean="0"/>
              <a:pPr/>
              <a:t>13</a:t>
            </a:fld>
            <a:endParaRPr lang="en-US"/>
          </a:p>
        </p:txBody>
      </p:sp>
    </p:spTree>
    <p:extLst>
      <p:ext uri="{BB962C8B-B14F-4D97-AF65-F5344CB8AC3E}">
        <p14:creationId xmlns:p14="http://schemas.microsoft.com/office/powerpoint/2010/main" val="3974917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6B5FE54-DD51-7A4D-585B-273BB6C306D3}"/>
              </a:ext>
            </a:extLst>
          </p:cNvPr>
          <p:cNvSpPr>
            <a:spLocks noGrp="1"/>
          </p:cNvSpPr>
          <p:nvPr>
            <p:ph type="title"/>
          </p:nvPr>
        </p:nvSpPr>
        <p:spPr>
          <a:xfrm>
            <a:off x="644056" y="113751"/>
            <a:ext cx="10044023" cy="877729"/>
          </a:xfrm>
        </p:spPr>
        <p:txBody>
          <a:bodyPr vert="horz" lIns="91440" tIns="45720" rIns="91440" bIns="45720" rtlCol="0" anchor="ctr">
            <a:normAutofit/>
          </a:bodyPr>
          <a:lstStyle/>
          <a:p>
            <a:r>
              <a:rPr lang="en-US" sz="4000" kern="1200" dirty="0">
                <a:solidFill>
                  <a:srgbClr val="FFFFFF"/>
                </a:solidFill>
                <a:latin typeface="+mn-lt"/>
                <a:ea typeface="+mj-ea"/>
                <a:cs typeface="+mj-cs"/>
              </a:rPr>
              <a:t>Agenda</a:t>
            </a:r>
          </a:p>
        </p:txBody>
      </p:sp>
      <p:graphicFrame>
        <p:nvGraphicFramePr>
          <p:cNvPr id="8" name="Content Placeholder 3" descr="Agenda for Ask Away meeting">
            <a:extLst>
              <a:ext uri="{FF2B5EF4-FFF2-40B4-BE49-F238E27FC236}">
                <a16:creationId xmlns:a16="http://schemas.microsoft.com/office/drawing/2014/main" id="{DBA62EA1-8B97-08A9-AC3D-A02879F5E13A}"/>
              </a:ext>
            </a:extLst>
          </p:cNvPr>
          <p:cNvGraphicFramePr>
            <a:graphicFrameLocks noGrp="1"/>
          </p:cNvGraphicFramePr>
          <p:nvPr>
            <p:ph idx="1"/>
            <p:extLst>
              <p:ext uri="{D42A27DB-BD31-4B8C-83A1-F6EECF244321}">
                <p14:modId xmlns:p14="http://schemas.microsoft.com/office/powerpoint/2010/main" val="3739221995"/>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a:extLst>
              <a:ext uri="{FF2B5EF4-FFF2-40B4-BE49-F238E27FC236}">
                <a16:creationId xmlns:a16="http://schemas.microsoft.com/office/drawing/2014/main" id="{0BD01881-52BD-A364-2F6A-3D1608DB932B}"/>
              </a:ext>
            </a:extLst>
          </p:cNvPr>
          <p:cNvSpPr>
            <a:spLocks noGrp="1"/>
          </p:cNvSpPr>
          <p:nvPr>
            <p:ph type="sldNum" sz="quarter" idx="4"/>
          </p:nvPr>
        </p:nvSpPr>
        <p:spPr>
          <a:xfrm>
            <a:off x="11704320" y="6455664"/>
            <a:ext cx="448056" cy="365125"/>
          </a:xfrm>
        </p:spPr>
        <p:txBody>
          <a:bodyPr vert="horz" lIns="91440" tIns="45720" rIns="91440" bIns="45720" rtlCol="0" anchor="ctr">
            <a:normAutofit/>
          </a:bodyPr>
          <a:lstStyle/>
          <a:p>
            <a:pPr>
              <a:spcAft>
                <a:spcPts val="600"/>
              </a:spcAft>
              <a:defRPr/>
            </a:pPr>
            <a:fld id="{CA49D0EE-DE7F-324B-A84C-F36708423CDB}" type="slidenum">
              <a:rPr lang="en-US" sz="1100">
                <a:solidFill>
                  <a:schemeClr val="tx1">
                    <a:lumMod val="50000"/>
                    <a:lumOff val="50000"/>
                  </a:schemeClr>
                </a:solidFill>
                <a:latin typeface="+mn-lt"/>
                <a:cs typeface="+mn-cs"/>
              </a:rPr>
              <a:pPr>
                <a:spcAft>
                  <a:spcPts val="600"/>
                </a:spcAft>
                <a:defRPr/>
              </a:pPr>
              <a:t>2</a:t>
            </a:fld>
            <a:endParaRPr lang="en-US" sz="1100">
              <a:solidFill>
                <a:schemeClr val="tx1">
                  <a:lumMod val="50000"/>
                  <a:lumOff val="50000"/>
                </a:schemeClr>
              </a:solidFill>
              <a:latin typeface="+mn-lt"/>
              <a:cs typeface="+mn-cs"/>
            </a:endParaRPr>
          </a:p>
        </p:txBody>
      </p:sp>
    </p:spTree>
    <p:extLst>
      <p:ext uri="{BB962C8B-B14F-4D97-AF65-F5344CB8AC3E}">
        <p14:creationId xmlns:p14="http://schemas.microsoft.com/office/powerpoint/2010/main" val="164984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7707A13-D21B-7BFE-D2F1-7AFAFFA5FBED}"/>
              </a:ext>
            </a:extLst>
          </p:cNvPr>
          <p:cNvSpPr>
            <a:spLocks noGrp="1"/>
          </p:cNvSpPr>
          <p:nvPr>
            <p:ph type="title"/>
          </p:nvPr>
        </p:nvSpPr>
        <p:spPr/>
        <p:txBody>
          <a:bodyPr/>
          <a:lstStyle/>
          <a:p>
            <a:r>
              <a:rPr lang="en-US"/>
              <a:t>Early Intervention Updates</a:t>
            </a:r>
          </a:p>
        </p:txBody>
      </p:sp>
      <p:sp>
        <p:nvSpPr>
          <p:cNvPr id="4" name="Content Placeholder 3">
            <a:extLst>
              <a:ext uri="{FF2B5EF4-FFF2-40B4-BE49-F238E27FC236}">
                <a16:creationId xmlns:a16="http://schemas.microsoft.com/office/drawing/2014/main" id="{D2C09F96-1681-7DD1-0357-36AE03DF91F2}"/>
              </a:ext>
            </a:extLst>
          </p:cNvPr>
          <p:cNvSpPr>
            <a:spLocks noGrp="1"/>
          </p:cNvSpPr>
          <p:nvPr>
            <p:ph idx="1"/>
          </p:nvPr>
        </p:nvSpPr>
        <p:spPr>
          <a:xfrm>
            <a:off x="150471" y="1134320"/>
            <a:ext cx="11875625" cy="4988850"/>
          </a:xfrm>
        </p:spPr>
        <p:txBody>
          <a:bodyPr vert="horz" lIns="91440" tIns="45720" rIns="91440" bIns="45720" rtlCol="0" anchor="t">
            <a:normAutofit fontScale="92500" lnSpcReduction="10000"/>
          </a:bodyPr>
          <a:lstStyle/>
          <a:p>
            <a:pPr marL="800100" indent="-457200">
              <a:buFont typeface="Arial" panose="020B0604020202020204" pitchFamily="34" charset="0"/>
              <a:buChar char="•"/>
            </a:pPr>
            <a:r>
              <a:rPr lang="en-US" sz="2400">
                <a:latin typeface="Arial"/>
                <a:cs typeface="Arial"/>
              </a:rPr>
              <a:t>ICC Fiscal Subcommittee’s next meeting is TBD, 2:00pm – 4:00pm</a:t>
            </a:r>
          </a:p>
          <a:p>
            <a:pPr marL="1543050" lvl="1" indent="-457200"/>
            <a:r>
              <a:rPr lang="en-US" sz="2400">
                <a:latin typeface="Arial"/>
                <a:cs typeface="Arial"/>
              </a:rPr>
              <a:t>Topic: TBD</a:t>
            </a:r>
          </a:p>
          <a:p>
            <a:pPr marL="1543050" lvl="1" indent="-457200"/>
            <a:r>
              <a:rPr lang="en-US" sz="2400">
                <a:latin typeface="Arial"/>
                <a:cs typeface="Arial"/>
              </a:rPr>
              <a:t>Link:   </a:t>
            </a:r>
            <a:r>
              <a:rPr lang="en-US" sz="2400">
                <a:latin typeface="Arial"/>
                <a:cs typeface="Arial"/>
                <a:hlinkClick r:id="rId3">
                  <a:extLst>
                    <a:ext uri="{A12FA001-AC4F-418D-AE19-62706E023703}">
                      <ahyp:hlinkClr xmlns:ahyp="http://schemas.microsoft.com/office/drawing/2018/hyperlinkcolor" val="tx"/>
                    </a:ext>
                  </a:extLst>
                </a:hlinkClick>
              </a:rPr>
              <a:t>Interagency Coordinating Council (ICC) | Mass.gov</a:t>
            </a:r>
            <a:endParaRPr lang="en-US" sz="2400">
              <a:latin typeface="Arial"/>
              <a:cs typeface="Arial"/>
            </a:endParaRPr>
          </a:p>
          <a:p>
            <a:pPr marL="800100" indent="-457200">
              <a:buFont typeface="Arial" panose="020B0604020202020204" pitchFamily="34" charset="0"/>
              <a:buChar char="•"/>
            </a:pPr>
            <a:endParaRPr lang="en-US" sz="2400">
              <a:latin typeface="Arial"/>
              <a:cs typeface="Arial"/>
            </a:endParaRPr>
          </a:p>
          <a:p>
            <a:pPr marL="800100" indent="-457200">
              <a:buFont typeface="Arial" panose="020B0604020202020204" pitchFamily="34" charset="0"/>
              <a:buChar char="•"/>
            </a:pPr>
            <a:r>
              <a:rPr lang="en-US" sz="2400">
                <a:latin typeface="Arial"/>
                <a:cs typeface="Arial"/>
              </a:rPr>
              <a:t>The FY26 Senate Ways &amp; Means Budget was released on May 6th</a:t>
            </a:r>
          </a:p>
          <a:p>
            <a:pPr marL="1543050" lvl="1" indent="-457200"/>
            <a:r>
              <a:rPr lang="en-US" sz="2400">
                <a:latin typeface="Arial"/>
                <a:cs typeface="Arial"/>
              </a:rPr>
              <a:t>There was a slight increase from the Governor’s budget</a:t>
            </a:r>
            <a:endParaRPr lang="en-US" sz="2400">
              <a:latin typeface="Arial" panose="020B0604020202020204" pitchFamily="34" charset="0"/>
              <a:cs typeface="Arial" panose="020B0604020202020204" pitchFamily="34" charset="0"/>
            </a:endParaRPr>
          </a:p>
          <a:p>
            <a:pPr marL="800100" indent="-457200">
              <a:buFont typeface="Arial" panose="020B0604020202020204" pitchFamily="34" charset="0"/>
              <a:buChar char="•"/>
            </a:pPr>
            <a:endParaRPr lang="en-US" sz="2400">
              <a:latin typeface="Arial"/>
              <a:cs typeface="Arial"/>
            </a:endParaRPr>
          </a:p>
          <a:p>
            <a:pPr marL="800100" indent="-457200">
              <a:buFont typeface="Arial" panose="020B0604020202020204" pitchFamily="34" charset="0"/>
              <a:buChar char="•"/>
            </a:pPr>
            <a:r>
              <a:rPr lang="en-US" sz="2400">
                <a:latin typeface="Arial"/>
                <a:cs typeface="Arial"/>
              </a:rPr>
              <a:t>We have received FFY25 OSEP Part C Allocation Table.  Massachusetts allocation is $9,423,457.</a:t>
            </a:r>
          </a:p>
          <a:p>
            <a:pPr marL="800100" indent="-457200">
              <a:buFont typeface="Arial" panose="020B0604020202020204" pitchFamily="34" charset="0"/>
              <a:buChar char="•"/>
            </a:pPr>
            <a:endParaRPr lang="en-US" sz="2400">
              <a:latin typeface="Arial"/>
              <a:cs typeface="Arial"/>
            </a:endParaRPr>
          </a:p>
          <a:p>
            <a:pPr marL="800100" indent="-457200">
              <a:buFont typeface="Arial" panose="020B0604020202020204" pitchFamily="34" charset="0"/>
              <a:buChar char="•"/>
            </a:pPr>
            <a:r>
              <a:rPr lang="en-US" sz="2400">
                <a:latin typeface="Arial"/>
                <a:cs typeface="Arial"/>
              </a:rPr>
              <a:t>The MA Accounting Office recently changed the minimum required information to deposit checks. Because of the uniqueness of EI it has caused a considerable backlog in our ability to deposit checks. This system issue has been resolved, and we are working to process the checks on hand. We apologize for this inconvenience, and we appreciate your patience and help as we resolve the backlog.      </a:t>
            </a:r>
          </a:p>
        </p:txBody>
      </p:sp>
      <p:sp>
        <p:nvSpPr>
          <p:cNvPr id="5" name="TextBox 4">
            <a:extLst>
              <a:ext uri="{FF2B5EF4-FFF2-40B4-BE49-F238E27FC236}">
                <a16:creationId xmlns:a16="http://schemas.microsoft.com/office/drawing/2014/main" id="{678AACCE-D4A9-CBB4-ED51-3FEB660BC810}"/>
              </a:ext>
            </a:extLst>
          </p:cNvPr>
          <p:cNvSpPr txBox="1"/>
          <p:nvPr/>
        </p:nvSpPr>
        <p:spPr>
          <a:xfrm>
            <a:off x="-16778" y="6123170"/>
            <a:ext cx="12192000" cy="369332"/>
          </a:xfrm>
          <a:prstGeom prst="rect">
            <a:avLst/>
          </a:prstGeom>
          <a:noFill/>
        </p:spPr>
        <p:txBody>
          <a:bodyPr wrap="square" rtlCol="0">
            <a:spAutoFit/>
          </a:bodyPr>
          <a:lstStyle/>
          <a:p>
            <a:pPr algn="ctr"/>
            <a:r>
              <a:rPr lang="en-US" sz="1800" b="1">
                <a:latin typeface="Arial"/>
                <a:cs typeface="Arial"/>
              </a:rPr>
              <a:t>The current version for the Reimbursement Policy Manual v10</a:t>
            </a:r>
          </a:p>
        </p:txBody>
      </p:sp>
      <p:sp>
        <p:nvSpPr>
          <p:cNvPr id="2" name="Slide Number Placeholder 1">
            <a:extLst>
              <a:ext uri="{FF2B5EF4-FFF2-40B4-BE49-F238E27FC236}">
                <a16:creationId xmlns:a16="http://schemas.microsoft.com/office/drawing/2014/main" id="{372870CE-2598-B8C5-6107-6AEB90DA5290}"/>
              </a:ext>
            </a:extLst>
          </p:cNvPr>
          <p:cNvSpPr>
            <a:spLocks noGrp="1"/>
          </p:cNvSpPr>
          <p:nvPr>
            <p:ph type="sldNum" sz="quarter" idx="4"/>
          </p:nvPr>
        </p:nvSpPr>
        <p:spPr/>
        <p:txBody>
          <a:bodyPr/>
          <a:lstStyle/>
          <a:p>
            <a:fld id="{CA49D0EE-DE7F-324B-A84C-F36708423CDB}" type="slidenum">
              <a:rPr lang="en-US" smtClean="0"/>
              <a:pPr/>
              <a:t>3</a:t>
            </a:fld>
            <a:endParaRPr lang="en-US"/>
          </a:p>
        </p:txBody>
      </p:sp>
    </p:spTree>
    <p:extLst>
      <p:ext uri="{BB962C8B-B14F-4D97-AF65-F5344CB8AC3E}">
        <p14:creationId xmlns:p14="http://schemas.microsoft.com/office/powerpoint/2010/main" val="988912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7EFF5-57E9-3DF2-2FBB-432F02DEF42D}"/>
            </a:ext>
          </a:extLst>
        </p:cNvPr>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A1704E0-7DC8-EB3C-41F9-20EA5E2C17A8}"/>
              </a:ext>
            </a:extLst>
          </p:cNvPr>
          <p:cNvSpPr>
            <a:spLocks noGrp="1"/>
          </p:cNvSpPr>
          <p:nvPr>
            <p:ph type="title" idx="4294967295"/>
          </p:nvPr>
        </p:nvSpPr>
        <p:spPr>
          <a:xfrm>
            <a:off x="597529" y="2726690"/>
            <a:ext cx="10603329" cy="13737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Aptos" panose="020B0004020202020204" pitchFamily="34" charset="0"/>
                <a:cs typeface="Arial" panose="020B0604020202020204" pitchFamily="34" charset="0"/>
              </a:rPr>
              <a:t>End of Fiscal Year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Aptos" panose="020B0004020202020204" pitchFamily="34" charset="0"/>
                <a:cs typeface="Arial" panose="020B0604020202020204" pitchFamily="34" charset="0"/>
              </a:rPr>
              <a:t>July 10 Deadline</a:t>
            </a:r>
            <a:endPar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5" name="Text Placeholder 4">
            <a:extLst>
              <a:ext uri="{FF2B5EF4-FFF2-40B4-BE49-F238E27FC236}">
                <a16:creationId xmlns:a16="http://schemas.microsoft.com/office/drawing/2014/main" id="{E88BD44A-FF19-2454-7476-99365A91AD9D}"/>
              </a:ext>
            </a:extLst>
          </p:cNvPr>
          <p:cNvSpPr>
            <a:spLocks noGrp="1"/>
          </p:cNvSpPr>
          <p:nvPr>
            <p:ph type="body" sz="quarter" idx="11"/>
          </p:nvPr>
        </p:nvSpPr>
        <p:spPr>
          <a:xfrm>
            <a:off x="3697287" y="4279198"/>
            <a:ext cx="4797425" cy="757542"/>
          </a:xfrm>
        </p:spPr>
        <p:txBody>
          <a:bodyPr lIns="91440" tIns="45720" rIns="91440" bIns="45720" anchor="t"/>
          <a:lstStyle/>
          <a:p>
            <a:r>
              <a:rPr lang="en-US"/>
              <a:t>June 12, 2025</a:t>
            </a:r>
          </a:p>
        </p:txBody>
      </p:sp>
      <p:sp>
        <p:nvSpPr>
          <p:cNvPr id="2" name="Slide Number Placeholder 1">
            <a:extLst>
              <a:ext uri="{FF2B5EF4-FFF2-40B4-BE49-F238E27FC236}">
                <a16:creationId xmlns:a16="http://schemas.microsoft.com/office/drawing/2014/main" id="{13FD5E6E-FF56-51D4-D5A3-019FB237C519}"/>
              </a:ext>
            </a:extLst>
          </p:cNvPr>
          <p:cNvSpPr>
            <a:spLocks noGrp="1"/>
          </p:cNvSpPr>
          <p:nvPr>
            <p:ph type="sldNum" sz="quarter" idx="4294967295"/>
          </p:nvPr>
        </p:nvSpPr>
        <p:spPr>
          <a:xfrm>
            <a:off x="9455150" y="6492875"/>
            <a:ext cx="2736850" cy="365125"/>
          </a:xfrm>
          <a:prstGeom prst="rect">
            <a:avLst/>
          </a:prstGeom>
        </p:spPr>
        <p:txBody>
          <a:bodyPr/>
          <a:lstStyle/>
          <a:p>
            <a:fld id="{CA49D0EE-DE7F-324B-A84C-F36708423CDB}" type="slidenum">
              <a:rPr lang="en-US" smtClean="0"/>
              <a:pPr/>
              <a:t>4</a:t>
            </a:fld>
            <a:endParaRPr lang="en-US"/>
          </a:p>
        </p:txBody>
      </p:sp>
    </p:spTree>
    <p:extLst>
      <p:ext uri="{BB962C8B-B14F-4D97-AF65-F5344CB8AC3E}">
        <p14:creationId xmlns:p14="http://schemas.microsoft.com/office/powerpoint/2010/main" val="838706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A029311-59AA-55AC-48C4-02E6C523764C}"/>
              </a:ext>
            </a:extLst>
          </p:cNvPr>
          <p:cNvSpPr>
            <a:spLocks noGrp="1"/>
          </p:cNvSpPr>
          <p:nvPr>
            <p:ph type="title"/>
          </p:nvPr>
        </p:nvSpPr>
        <p:spPr/>
        <p:txBody>
          <a:bodyPr/>
          <a:lstStyle/>
          <a:p>
            <a:r>
              <a:rPr kumimoji="0" lang="en-US" sz="3200" b="1" i="0" u="none" strike="noStrike" kern="1200" cap="none" spc="0" normalizeH="0" baseline="0" noProof="0">
                <a:ln>
                  <a:noFill/>
                </a:ln>
                <a:solidFill>
                  <a:prstClr val="white"/>
                </a:solidFill>
                <a:effectLst/>
                <a:uLnTx/>
                <a:uFillTx/>
                <a:latin typeface="Arial"/>
                <a:ea typeface="+mj-ea"/>
                <a:cs typeface="Arial"/>
              </a:rPr>
              <a:t>Early Intervention</a:t>
            </a:r>
            <a:endParaRPr lang="en-US"/>
          </a:p>
        </p:txBody>
      </p:sp>
      <p:sp>
        <p:nvSpPr>
          <p:cNvPr id="2" name="Slide Number Placeholder 1">
            <a:extLst>
              <a:ext uri="{FF2B5EF4-FFF2-40B4-BE49-F238E27FC236}">
                <a16:creationId xmlns:a16="http://schemas.microsoft.com/office/drawing/2014/main" id="{B73B1B06-9627-FAE6-C658-E5DF3E7122F3}"/>
              </a:ext>
            </a:extLst>
          </p:cNvPr>
          <p:cNvSpPr>
            <a:spLocks noGrp="1"/>
          </p:cNvSpPr>
          <p:nvPr>
            <p:ph type="sldNum" sz="quarter" idx="4"/>
          </p:nvPr>
        </p:nvSpPr>
        <p:spPr/>
        <p:txBody>
          <a:bodyPr/>
          <a:lstStyle/>
          <a:p>
            <a:fld id="{CA49D0EE-DE7F-324B-A84C-F36708423CDB}" type="slidenum">
              <a:rPr lang="en-US" smtClean="0"/>
              <a:pPr/>
              <a:t>5</a:t>
            </a:fld>
            <a:endParaRPr lang="en-US"/>
          </a:p>
        </p:txBody>
      </p:sp>
      <p:sp>
        <p:nvSpPr>
          <p:cNvPr id="4" name="Content Placeholder 3">
            <a:extLst>
              <a:ext uri="{FF2B5EF4-FFF2-40B4-BE49-F238E27FC236}">
                <a16:creationId xmlns:a16="http://schemas.microsoft.com/office/drawing/2014/main" id="{BB4E49C2-F87B-EE97-1138-A2917967D2AD}"/>
              </a:ext>
            </a:extLst>
          </p:cNvPr>
          <p:cNvSpPr>
            <a:spLocks noGrp="1"/>
          </p:cNvSpPr>
          <p:nvPr>
            <p:ph idx="1"/>
          </p:nvPr>
        </p:nvSpPr>
        <p:spPr>
          <a:xfrm>
            <a:off x="609600" y="2856044"/>
            <a:ext cx="10972800" cy="1027894"/>
          </a:xfrm>
        </p:spPr>
        <p:txBody>
          <a:bodyPr vert="horz" lIns="91440" tIns="45720" rIns="91440" bIns="45720" rtlCol="0" anchor="t">
            <a:normAutofit/>
          </a:bodyPr>
          <a:lstStyle/>
          <a:p>
            <a:r>
              <a:rPr lang="en-US" sz="2000">
                <a:latin typeface="Arial"/>
                <a:cs typeface="Arial"/>
              </a:rPr>
              <a:t>Massachusetts Early Intervention (EI) is a program for infants and toddlers (birth to 3 years old) who have developmental delays or are at risk of a developmental delay.</a:t>
            </a:r>
            <a:endParaRPr lang="en-US" sz="2000"/>
          </a:p>
          <a:p>
            <a:endParaRPr lang="en-US"/>
          </a:p>
        </p:txBody>
      </p:sp>
    </p:spTree>
    <p:extLst>
      <p:ext uri="{BB962C8B-B14F-4D97-AF65-F5344CB8AC3E}">
        <p14:creationId xmlns:p14="http://schemas.microsoft.com/office/powerpoint/2010/main" val="1719305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C94AA58-0EF8-D591-AC58-0D9EE8FFFA3F}"/>
              </a:ext>
            </a:extLst>
          </p:cNvPr>
          <p:cNvSpPr>
            <a:spLocks noGrp="1"/>
          </p:cNvSpPr>
          <p:nvPr>
            <p:ph type="title"/>
          </p:nvPr>
        </p:nvSpPr>
        <p:spPr/>
        <p:txBody>
          <a:bodyPr/>
          <a:lstStyle/>
          <a:p>
            <a:r>
              <a:rPr lang="en-US"/>
              <a:t>End of Fiscal Year Deadline </a:t>
            </a:r>
          </a:p>
        </p:txBody>
      </p:sp>
      <p:sp>
        <p:nvSpPr>
          <p:cNvPr id="2" name="Slide Number Placeholder 1">
            <a:extLst>
              <a:ext uri="{FF2B5EF4-FFF2-40B4-BE49-F238E27FC236}">
                <a16:creationId xmlns:a16="http://schemas.microsoft.com/office/drawing/2014/main" id="{0864D4AC-F3E7-EF95-55D3-507382D3025B}"/>
              </a:ext>
            </a:extLst>
          </p:cNvPr>
          <p:cNvSpPr>
            <a:spLocks noGrp="1"/>
          </p:cNvSpPr>
          <p:nvPr>
            <p:ph type="sldNum" sz="quarter" idx="4"/>
          </p:nvPr>
        </p:nvSpPr>
        <p:spPr/>
        <p:txBody>
          <a:bodyPr/>
          <a:lstStyle/>
          <a:p>
            <a:fld id="{CA49D0EE-DE7F-324B-A84C-F36708423CDB}" type="slidenum">
              <a:rPr lang="en-US" smtClean="0"/>
              <a:pPr/>
              <a:t>6</a:t>
            </a:fld>
            <a:endParaRPr lang="en-US"/>
          </a:p>
        </p:txBody>
      </p:sp>
      <p:sp>
        <p:nvSpPr>
          <p:cNvPr id="4" name="Content Placeholder 3">
            <a:extLst>
              <a:ext uri="{FF2B5EF4-FFF2-40B4-BE49-F238E27FC236}">
                <a16:creationId xmlns:a16="http://schemas.microsoft.com/office/drawing/2014/main" id="{8ED2363D-B815-96BC-B475-5131F7C2CBCD}"/>
              </a:ext>
            </a:extLst>
          </p:cNvPr>
          <p:cNvSpPr>
            <a:spLocks noGrp="1"/>
          </p:cNvSpPr>
          <p:nvPr>
            <p:ph idx="1"/>
          </p:nvPr>
        </p:nvSpPr>
        <p:spPr/>
        <p:txBody>
          <a:bodyPr vert="horz" lIns="91440" tIns="45720" rIns="91440" bIns="45720" rtlCol="0" anchor="t">
            <a:normAutofit/>
          </a:bodyPr>
          <a:lstStyle/>
          <a:p>
            <a:pPr marL="457200" indent="-457200">
              <a:buFont typeface="Arial" panose="020B0604020202020204" pitchFamily="34" charset="0"/>
              <a:buChar char="•"/>
            </a:pPr>
            <a:r>
              <a:rPr lang="en-US" sz="2000">
                <a:latin typeface="Arial"/>
                <a:cs typeface="Arial"/>
              </a:rPr>
              <a:t>Claim submission Deadline </a:t>
            </a:r>
          </a:p>
          <a:p>
            <a:pPr marL="457200" indent="-457200">
              <a:buFont typeface="Arial" panose="020B0604020202020204" pitchFamily="34" charset="0"/>
              <a:buChar char="•"/>
            </a:pPr>
            <a:endParaRPr lang="en-US" sz="2000">
              <a:latin typeface="Arial"/>
              <a:cs typeface="Arial"/>
            </a:endParaRPr>
          </a:p>
          <a:p>
            <a:pPr marL="457200" indent="-457200">
              <a:buFont typeface="Arial" panose="020B0604020202020204" pitchFamily="34" charset="0"/>
              <a:buChar char="•"/>
            </a:pPr>
            <a:r>
              <a:rPr lang="en-US" sz="2000">
                <a:latin typeface="Arial"/>
                <a:cs typeface="Arial"/>
              </a:rPr>
              <a:t>Electronic submission of replacement and void claims must be submitted by July 10th</a:t>
            </a:r>
          </a:p>
          <a:p>
            <a:pPr marL="457200" indent="-457200">
              <a:buFont typeface="Arial" panose="020B0604020202020204" pitchFamily="34" charset="0"/>
              <a:buChar char="•"/>
            </a:pPr>
            <a:endParaRPr lang="en-US" sz="2000">
              <a:latin typeface="Arial"/>
              <a:cs typeface="Arial"/>
            </a:endParaRPr>
          </a:p>
          <a:p>
            <a:pPr marL="457200" indent="-457200">
              <a:buFont typeface="Arial" panose="020B0604020202020204" pitchFamily="34" charset="0"/>
              <a:buChar char="•"/>
            </a:pPr>
            <a:r>
              <a:rPr lang="en-US" sz="2000">
                <a:latin typeface="Arial"/>
                <a:cs typeface="Arial"/>
              </a:rPr>
              <a:t>After this deadline any credits that a contracted program receives from other payers where DPH has also paid should be included on a check made to the “Commonwealth of Massachusetts” and submitted to the DPH/EI Division, in addition to supporting documentation through our secure portal. </a:t>
            </a:r>
          </a:p>
          <a:p>
            <a:pPr marL="457200" indent="-457200">
              <a:buFont typeface="Arial" panose="020B0604020202020204" pitchFamily="34" charset="0"/>
              <a:buChar char="•"/>
            </a:pPr>
            <a:endParaRPr lang="en-US" sz="2000">
              <a:latin typeface="Arial"/>
              <a:cs typeface="Arial"/>
            </a:endParaRPr>
          </a:p>
          <a:p>
            <a:pPr marL="285750" indent="-285750">
              <a:lnSpc>
                <a:spcPct val="100000"/>
              </a:lnSpc>
              <a:spcBef>
                <a:spcPts val="0"/>
              </a:spcBef>
              <a:buFont typeface="Arial" panose="020B0604020202020204" pitchFamily="34" charset="0"/>
              <a:buChar char="•"/>
            </a:pPr>
            <a:r>
              <a:rPr lang="en-US" sz="2000">
                <a:latin typeface="Arial"/>
                <a:cs typeface="Arial"/>
              </a:rPr>
              <a:t>Per State statue Early intervention is only allowed to pay out claims from the current and prior fiscal year. It states “that funds in this item may be used to pay for current and prior year claims”. Please be aware after the July 10th deadline, all contracted programs will not be allowed to be reimbursed for any claims older than June 30, 2024. </a:t>
            </a:r>
          </a:p>
        </p:txBody>
      </p:sp>
    </p:spTree>
    <p:extLst>
      <p:ext uri="{BB962C8B-B14F-4D97-AF65-F5344CB8AC3E}">
        <p14:creationId xmlns:p14="http://schemas.microsoft.com/office/powerpoint/2010/main" val="4114481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C6948E5-8B59-7867-D778-6BD8B2573AE1}"/>
              </a:ext>
            </a:extLst>
          </p:cNvPr>
          <p:cNvSpPr>
            <a:spLocks noGrp="1"/>
          </p:cNvSpPr>
          <p:nvPr>
            <p:ph type="title"/>
          </p:nvPr>
        </p:nvSpPr>
        <p:spPr/>
        <p:txBody>
          <a:bodyPr/>
          <a:lstStyle/>
          <a:p>
            <a:r>
              <a:rPr lang="en-US"/>
              <a:t>Monthly Payment Vouchers</a:t>
            </a:r>
          </a:p>
        </p:txBody>
      </p:sp>
      <p:sp>
        <p:nvSpPr>
          <p:cNvPr id="2" name="Text Placeholder 1">
            <a:extLst>
              <a:ext uri="{FF2B5EF4-FFF2-40B4-BE49-F238E27FC236}">
                <a16:creationId xmlns:a16="http://schemas.microsoft.com/office/drawing/2014/main" id="{B09ACC20-B23E-0D71-116C-7024DF775286}"/>
              </a:ext>
            </a:extLst>
          </p:cNvPr>
          <p:cNvSpPr>
            <a:spLocks noGrp="1"/>
          </p:cNvSpPr>
          <p:nvPr>
            <p:ph type="body" idx="1"/>
          </p:nvPr>
        </p:nvSpPr>
        <p:spPr>
          <a:xfrm>
            <a:off x="782802" y="664360"/>
            <a:ext cx="5157787" cy="823912"/>
          </a:xfrm>
        </p:spPr>
        <p:txBody>
          <a:bodyPr/>
          <a:lstStyle/>
          <a:p>
            <a:r>
              <a:rPr lang="en-US"/>
              <a:t>Previously</a:t>
            </a:r>
          </a:p>
        </p:txBody>
      </p:sp>
      <p:sp>
        <p:nvSpPr>
          <p:cNvPr id="3" name="Content Placeholder 2">
            <a:extLst>
              <a:ext uri="{FF2B5EF4-FFF2-40B4-BE49-F238E27FC236}">
                <a16:creationId xmlns:a16="http://schemas.microsoft.com/office/drawing/2014/main" id="{A2873574-576D-4D5A-F9CC-F3F19DAE0F71}"/>
              </a:ext>
            </a:extLst>
          </p:cNvPr>
          <p:cNvSpPr>
            <a:spLocks noGrp="1"/>
          </p:cNvSpPr>
          <p:nvPr>
            <p:ph sz="half" idx="2"/>
          </p:nvPr>
        </p:nvSpPr>
        <p:spPr>
          <a:xfrm>
            <a:off x="626378" y="1539014"/>
            <a:ext cx="5157787" cy="4297680"/>
          </a:xfrm>
        </p:spPr>
        <p:txBody>
          <a:bodyPr/>
          <a:lstStyle/>
          <a:p>
            <a:r>
              <a:rPr lang="en-US" sz="1800">
                <a:latin typeface="Arial"/>
                <a:cs typeface="Arial"/>
              </a:rPr>
              <a:t>Regular EI/EIBI Payment Voucher</a:t>
            </a:r>
          </a:p>
          <a:p>
            <a:pPr marL="0" indent="0">
              <a:buNone/>
            </a:pPr>
            <a:r>
              <a:rPr lang="en-US" sz="1800">
                <a:latin typeface="Arial"/>
                <a:cs typeface="Arial"/>
              </a:rPr>
              <a:t> 	2025 MAN250707</a:t>
            </a:r>
            <a:r>
              <a:rPr lang="en-US" sz="1800" b="1">
                <a:latin typeface="Arial"/>
                <a:cs typeface="Arial"/>
              </a:rPr>
              <a:t>R</a:t>
            </a:r>
            <a:r>
              <a:rPr lang="en-US" sz="1800">
                <a:latin typeface="Arial"/>
                <a:cs typeface="Arial"/>
              </a:rPr>
              <a:t>25</a:t>
            </a:r>
          </a:p>
          <a:p>
            <a:r>
              <a:rPr lang="en-US" sz="1800">
                <a:latin typeface="Arial"/>
                <a:cs typeface="Arial"/>
              </a:rPr>
              <a:t>Supplemental EI/EIBI Payment Voucher</a:t>
            </a:r>
          </a:p>
          <a:p>
            <a:pPr marL="0" indent="0">
              <a:buNone/>
            </a:pPr>
            <a:r>
              <a:rPr lang="en-US" sz="1800">
                <a:latin typeface="Arial"/>
                <a:cs typeface="Arial"/>
              </a:rPr>
              <a:t>	2025 MAN250707</a:t>
            </a:r>
            <a:r>
              <a:rPr lang="en-US" sz="1800" b="1">
                <a:latin typeface="Arial"/>
                <a:cs typeface="Arial"/>
              </a:rPr>
              <a:t>S</a:t>
            </a:r>
            <a:r>
              <a:rPr lang="en-US" sz="1800">
                <a:latin typeface="Arial"/>
                <a:cs typeface="Arial"/>
              </a:rPr>
              <a:t>25</a:t>
            </a:r>
          </a:p>
          <a:p>
            <a:r>
              <a:rPr lang="en-US" sz="1800">
                <a:latin typeface="Arial"/>
                <a:cs typeface="Arial"/>
              </a:rPr>
              <a:t>Uninsured EI/EIBI Payment Voucher</a:t>
            </a:r>
          </a:p>
          <a:p>
            <a:pPr marL="457200" lvl="1" indent="0">
              <a:buNone/>
            </a:pPr>
            <a:r>
              <a:rPr lang="en-US" sz="1800">
                <a:latin typeface="Arial"/>
                <a:cs typeface="Arial"/>
              </a:rPr>
              <a:t>	2025 MAN250707</a:t>
            </a:r>
            <a:r>
              <a:rPr lang="en-US" sz="1800" b="1">
                <a:latin typeface="Arial"/>
                <a:cs typeface="Arial"/>
              </a:rPr>
              <a:t>D</a:t>
            </a:r>
            <a:r>
              <a:rPr lang="en-US" sz="1800">
                <a:latin typeface="Arial"/>
                <a:cs typeface="Arial"/>
              </a:rPr>
              <a:t>25</a:t>
            </a:r>
          </a:p>
          <a:p>
            <a:pPr marL="457200" lvl="1" indent="0">
              <a:buNone/>
            </a:pPr>
            <a:endParaRPr lang="en-US" sz="1800">
              <a:latin typeface="Arial"/>
              <a:cs typeface="Arial"/>
            </a:endParaRPr>
          </a:p>
          <a:p>
            <a:pPr marL="457200" lvl="1" indent="0">
              <a:buNone/>
            </a:pPr>
            <a:endParaRPr lang="en-US" sz="1800">
              <a:latin typeface="Arial"/>
              <a:cs typeface="Arial"/>
            </a:endParaRPr>
          </a:p>
          <a:p>
            <a:r>
              <a:rPr lang="en-US" sz="1800">
                <a:latin typeface="Arial"/>
                <a:cs typeface="Arial"/>
              </a:rPr>
              <a:t>Account Analyst manually making changes to reflect autism payments being separated</a:t>
            </a:r>
          </a:p>
          <a:p>
            <a:r>
              <a:rPr lang="en-US" sz="1800">
                <a:latin typeface="Arial"/>
                <a:cs typeface="Arial"/>
              </a:rPr>
              <a:t>Remittance file only reflected </a:t>
            </a:r>
            <a:r>
              <a:rPr lang="en-US" sz="1800" b="1">
                <a:latin typeface="Arial"/>
                <a:cs typeface="Arial"/>
              </a:rPr>
              <a:t>3</a:t>
            </a:r>
            <a:r>
              <a:rPr lang="en-US" sz="1800">
                <a:latin typeface="Arial"/>
                <a:cs typeface="Arial"/>
              </a:rPr>
              <a:t> different type of Vouchers</a:t>
            </a:r>
          </a:p>
          <a:p>
            <a:endParaRPr lang="en-US"/>
          </a:p>
        </p:txBody>
      </p:sp>
      <p:sp>
        <p:nvSpPr>
          <p:cNvPr id="4" name="Text Placeholder 3">
            <a:extLst>
              <a:ext uri="{FF2B5EF4-FFF2-40B4-BE49-F238E27FC236}">
                <a16:creationId xmlns:a16="http://schemas.microsoft.com/office/drawing/2014/main" id="{17AAE4A0-CCF4-9279-EC11-1EE85576D771}"/>
              </a:ext>
            </a:extLst>
          </p:cNvPr>
          <p:cNvSpPr>
            <a:spLocks noGrp="1"/>
          </p:cNvSpPr>
          <p:nvPr>
            <p:ph type="body" sz="quarter" idx="3"/>
          </p:nvPr>
        </p:nvSpPr>
        <p:spPr>
          <a:xfrm>
            <a:off x="6130569" y="664360"/>
            <a:ext cx="5183188" cy="823912"/>
          </a:xfrm>
        </p:spPr>
        <p:txBody>
          <a:bodyPr/>
          <a:lstStyle/>
          <a:p>
            <a:r>
              <a:rPr lang="en-US"/>
              <a:t>Currently</a:t>
            </a:r>
          </a:p>
        </p:txBody>
      </p:sp>
      <p:sp>
        <p:nvSpPr>
          <p:cNvPr id="5" name="Content Placeholder 4">
            <a:extLst>
              <a:ext uri="{FF2B5EF4-FFF2-40B4-BE49-F238E27FC236}">
                <a16:creationId xmlns:a16="http://schemas.microsoft.com/office/drawing/2014/main" id="{49FFBFFF-09AA-C24E-79EB-5EAA0711B756}"/>
              </a:ext>
            </a:extLst>
          </p:cNvPr>
          <p:cNvSpPr>
            <a:spLocks noGrp="1"/>
          </p:cNvSpPr>
          <p:nvPr>
            <p:ph sz="quarter" idx="4"/>
          </p:nvPr>
        </p:nvSpPr>
        <p:spPr>
          <a:xfrm>
            <a:off x="6079222" y="1488272"/>
            <a:ext cx="5469622" cy="4297680"/>
          </a:xfrm>
        </p:spPr>
        <p:txBody>
          <a:bodyPr/>
          <a:lstStyle/>
          <a:p>
            <a:r>
              <a:rPr lang="en-US" sz="1800" dirty="0">
                <a:latin typeface="Arial"/>
                <a:cs typeface="Arial"/>
              </a:rPr>
              <a:t>Regular EI Payment Voucher</a:t>
            </a:r>
          </a:p>
          <a:p>
            <a:pPr marL="457200" lvl="1" indent="0">
              <a:buNone/>
            </a:pPr>
            <a:r>
              <a:rPr lang="en-US" sz="1800" dirty="0"/>
              <a:t>	2025 MAN250707</a:t>
            </a:r>
            <a:r>
              <a:rPr lang="en-US" sz="1800" b="1" dirty="0"/>
              <a:t>R</a:t>
            </a:r>
            <a:r>
              <a:rPr lang="en-US" sz="1800" dirty="0"/>
              <a:t>25</a:t>
            </a:r>
            <a:endParaRPr lang="en-US" sz="1800" dirty="0">
              <a:latin typeface="Arial"/>
              <a:cs typeface="Arial"/>
            </a:endParaRPr>
          </a:p>
          <a:p>
            <a:r>
              <a:rPr lang="en-US" sz="1800" dirty="0">
                <a:latin typeface="Arial"/>
                <a:cs typeface="Arial"/>
              </a:rPr>
              <a:t>Regular EIBI Payment Voucher</a:t>
            </a:r>
          </a:p>
          <a:p>
            <a:pPr marL="0" indent="0">
              <a:buNone/>
            </a:pPr>
            <a:r>
              <a:rPr lang="en-US" sz="1800" dirty="0">
                <a:latin typeface="Arial"/>
                <a:cs typeface="Arial"/>
              </a:rPr>
              <a:t>	</a:t>
            </a:r>
            <a:r>
              <a:rPr lang="en-US" sz="1800" dirty="0"/>
              <a:t>2025 MAN250707</a:t>
            </a:r>
            <a:r>
              <a:rPr lang="en-US" sz="1800" b="1" dirty="0"/>
              <a:t>A</a:t>
            </a:r>
            <a:r>
              <a:rPr lang="en-US" sz="1800" dirty="0"/>
              <a:t>25</a:t>
            </a:r>
            <a:endParaRPr lang="en-US" sz="1800" dirty="0">
              <a:latin typeface="Arial"/>
              <a:cs typeface="Arial"/>
            </a:endParaRPr>
          </a:p>
          <a:p>
            <a:r>
              <a:rPr lang="en-US" sz="1800" dirty="0">
                <a:latin typeface="Arial"/>
                <a:cs typeface="Arial"/>
              </a:rPr>
              <a:t>Supplemental EI Payment voucher </a:t>
            </a:r>
          </a:p>
          <a:p>
            <a:pPr marL="0" indent="0">
              <a:buNone/>
            </a:pPr>
            <a:r>
              <a:rPr lang="en-US" sz="1800" dirty="0">
                <a:latin typeface="Arial"/>
                <a:cs typeface="Arial"/>
              </a:rPr>
              <a:t>	</a:t>
            </a:r>
            <a:r>
              <a:rPr lang="en-US" sz="1800" dirty="0"/>
              <a:t>2025 MAN250707</a:t>
            </a:r>
            <a:r>
              <a:rPr lang="en-US" sz="1800" b="1" dirty="0"/>
              <a:t>S</a:t>
            </a:r>
            <a:r>
              <a:rPr lang="en-US" sz="1800" dirty="0"/>
              <a:t>25</a:t>
            </a:r>
            <a:endParaRPr lang="en-US" sz="1800" dirty="0">
              <a:latin typeface="Arial"/>
              <a:cs typeface="Arial"/>
            </a:endParaRPr>
          </a:p>
          <a:p>
            <a:r>
              <a:rPr lang="en-US" sz="1800" dirty="0">
                <a:latin typeface="Arial"/>
                <a:cs typeface="Arial"/>
              </a:rPr>
              <a:t>Supplemental EIBI Payment Voucher</a:t>
            </a:r>
          </a:p>
          <a:p>
            <a:pPr marL="0" indent="0">
              <a:buNone/>
            </a:pPr>
            <a:r>
              <a:rPr lang="en-US" sz="1800" dirty="0">
                <a:latin typeface="Arial"/>
                <a:cs typeface="Arial"/>
              </a:rPr>
              <a:t>	</a:t>
            </a:r>
            <a:r>
              <a:rPr lang="en-US" sz="1800" dirty="0"/>
              <a:t>2025 MAN250707</a:t>
            </a:r>
            <a:r>
              <a:rPr lang="en-US" sz="1800" b="1" dirty="0"/>
              <a:t>B</a:t>
            </a:r>
            <a:r>
              <a:rPr lang="en-US" sz="1800" dirty="0"/>
              <a:t>25</a:t>
            </a:r>
            <a:endParaRPr lang="en-US" sz="1800" dirty="0">
              <a:latin typeface="Arial"/>
              <a:cs typeface="Arial"/>
            </a:endParaRPr>
          </a:p>
          <a:p>
            <a:r>
              <a:rPr lang="en-US" sz="1800" dirty="0">
                <a:latin typeface="Arial"/>
                <a:cs typeface="Arial"/>
              </a:rPr>
              <a:t>Uninsured EI Payment Voucher</a:t>
            </a:r>
          </a:p>
          <a:p>
            <a:pPr marL="0" indent="0">
              <a:buNone/>
            </a:pPr>
            <a:r>
              <a:rPr lang="en-US" sz="1800" dirty="0">
                <a:latin typeface="Arial"/>
                <a:cs typeface="Arial"/>
              </a:rPr>
              <a:t>	</a:t>
            </a:r>
            <a:r>
              <a:rPr lang="en-US" sz="1800" dirty="0"/>
              <a:t>2025 MAN250707</a:t>
            </a:r>
            <a:r>
              <a:rPr lang="en-US" sz="1800" b="1" dirty="0"/>
              <a:t>D</a:t>
            </a:r>
            <a:r>
              <a:rPr lang="en-US" sz="1800" dirty="0"/>
              <a:t>25</a:t>
            </a:r>
            <a:endParaRPr lang="en-US" sz="1800" dirty="0">
              <a:latin typeface="Arial"/>
              <a:cs typeface="Arial"/>
            </a:endParaRPr>
          </a:p>
          <a:p>
            <a:r>
              <a:rPr lang="en-US" sz="1800" dirty="0">
                <a:latin typeface="Arial"/>
                <a:cs typeface="Arial"/>
              </a:rPr>
              <a:t>Uninsured EIBI Payment Voucher</a:t>
            </a:r>
          </a:p>
          <a:p>
            <a:pPr marL="457200" lvl="1" indent="0">
              <a:buNone/>
            </a:pPr>
            <a:r>
              <a:rPr lang="en-US" sz="1800" dirty="0">
                <a:latin typeface="Arial"/>
                <a:cs typeface="Arial"/>
              </a:rPr>
              <a:t>	</a:t>
            </a:r>
            <a:r>
              <a:rPr lang="en-US" sz="1800" dirty="0"/>
              <a:t>2025 MAN250707</a:t>
            </a:r>
            <a:r>
              <a:rPr lang="en-US" sz="1800" b="1" dirty="0"/>
              <a:t>C</a:t>
            </a:r>
            <a:r>
              <a:rPr lang="en-US" sz="1800" dirty="0"/>
              <a:t>25</a:t>
            </a:r>
            <a:endParaRPr lang="en-US" sz="1800" dirty="0">
              <a:latin typeface="Arial"/>
              <a:cs typeface="Arial"/>
            </a:endParaRPr>
          </a:p>
          <a:p>
            <a:r>
              <a:rPr lang="en-US" sz="1800" dirty="0">
                <a:latin typeface="Arial"/>
                <a:cs typeface="Arial"/>
              </a:rPr>
              <a:t>Remittance File </a:t>
            </a:r>
            <a:r>
              <a:rPr lang="en-US" sz="1800" b="1" dirty="0">
                <a:latin typeface="Arial"/>
                <a:cs typeface="Arial"/>
              </a:rPr>
              <a:t>will</a:t>
            </a:r>
            <a:r>
              <a:rPr lang="en-US" sz="1800" dirty="0">
                <a:latin typeface="Arial"/>
                <a:cs typeface="Arial"/>
              </a:rPr>
              <a:t> reflect </a:t>
            </a:r>
            <a:r>
              <a:rPr lang="en-US" sz="1800" b="1" dirty="0">
                <a:latin typeface="Arial"/>
                <a:cs typeface="Arial"/>
              </a:rPr>
              <a:t>6</a:t>
            </a:r>
            <a:r>
              <a:rPr lang="en-US" sz="1800" dirty="0">
                <a:latin typeface="Arial"/>
                <a:cs typeface="Arial"/>
              </a:rPr>
              <a:t> different type of Vouchers</a:t>
            </a:r>
          </a:p>
        </p:txBody>
      </p:sp>
      <p:sp>
        <p:nvSpPr>
          <p:cNvPr id="7" name="Slide Number Placeholder 6">
            <a:extLst>
              <a:ext uri="{FF2B5EF4-FFF2-40B4-BE49-F238E27FC236}">
                <a16:creationId xmlns:a16="http://schemas.microsoft.com/office/drawing/2014/main" id="{E87BBF10-BED7-BA88-191C-9938B7C21976}"/>
              </a:ext>
            </a:extLst>
          </p:cNvPr>
          <p:cNvSpPr>
            <a:spLocks noGrp="1"/>
          </p:cNvSpPr>
          <p:nvPr>
            <p:ph type="sldNum" sz="quarter" idx="10"/>
          </p:nvPr>
        </p:nvSpPr>
        <p:spPr/>
        <p:txBody>
          <a:bodyPr/>
          <a:lstStyle/>
          <a:p>
            <a:fld id="{CA49D0EE-DE7F-324B-A84C-F36708423CDB}" type="slidenum">
              <a:rPr lang="en-US" smtClean="0"/>
              <a:pPr/>
              <a:t>7</a:t>
            </a:fld>
            <a:endParaRPr lang="en-US"/>
          </a:p>
        </p:txBody>
      </p:sp>
    </p:spTree>
    <p:extLst>
      <p:ext uri="{BB962C8B-B14F-4D97-AF65-F5344CB8AC3E}">
        <p14:creationId xmlns:p14="http://schemas.microsoft.com/office/powerpoint/2010/main" val="3385951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734C324-3506-30EB-C138-7F15AC14E1B3}"/>
              </a:ext>
            </a:extLst>
          </p:cNvPr>
          <p:cNvSpPr>
            <a:spLocks noGrp="1"/>
          </p:cNvSpPr>
          <p:nvPr>
            <p:ph type="title"/>
          </p:nvPr>
        </p:nvSpPr>
        <p:spPr/>
        <p:txBody>
          <a:bodyPr>
            <a:normAutofit fontScale="90000"/>
          </a:bodyPr>
          <a:lstStyle/>
          <a:p>
            <a:r>
              <a:rPr lang="en-US"/>
              <a:t>Early Intervention Monthly Trends</a:t>
            </a:r>
            <a:br>
              <a:rPr lang="en-US"/>
            </a:br>
            <a:r>
              <a:rPr lang="en-US"/>
              <a:t> Fiscal Year 2024 - 2025</a:t>
            </a:r>
          </a:p>
        </p:txBody>
      </p:sp>
      <p:sp>
        <p:nvSpPr>
          <p:cNvPr id="4" name="TextBox 3">
            <a:extLst>
              <a:ext uri="{FF2B5EF4-FFF2-40B4-BE49-F238E27FC236}">
                <a16:creationId xmlns:a16="http://schemas.microsoft.com/office/drawing/2014/main" id="{8962A502-22E0-767F-6133-1684E4771D21}"/>
              </a:ext>
            </a:extLst>
          </p:cNvPr>
          <p:cNvSpPr txBox="1"/>
          <p:nvPr/>
        </p:nvSpPr>
        <p:spPr>
          <a:xfrm>
            <a:off x="1854200" y="1336743"/>
            <a:ext cx="8737600" cy="369332"/>
          </a:xfrm>
          <a:prstGeom prst="rect">
            <a:avLst/>
          </a:prstGeom>
          <a:noFill/>
        </p:spPr>
        <p:txBody>
          <a:bodyPr wrap="square" rtlCol="0">
            <a:spAutoFit/>
          </a:bodyPr>
          <a:lstStyle/>
          <a:p>
            <a:r>
              <a:rPr lang="en-US"/>
              <a:t>Early Intervention/ Early Intensive Behavioral Intervention Monthly Payments for FY 24 - 25</a:t>
            </a:r>
          </a:p>
        </p:txBody>
      </p:sp>
      <p:pic>
        <p:nvPicPr>
          <p:cNvPr id="1029" name="Picture 5" descr="Early Intervention Monthly Trends for Fiscal Year 2024">
            <a:extLst>
              <a:ext uri="{FF2B5EF4-FFF2-40B4-BE49-F238E27FC236}">
                <a16:creationId xmlns:a16="http://schemas.microsoft.com/office/drawing/2014/main" id="{B772E78D-4569-55F4-F071-C65CC7DAC4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9880" y="2111639"/>
            <a:ext cx="5265420" cy="3252769"/>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Early Intervention Monthly Trends for Fiscal Year 2025">
            <a:extLst>
              <a:ext uri="{FF2B5EF4-FFF2-40B4-BE49-F238E27FC236}">
                <a16:creationId xmlns:a16="http://schemas.microsoft.com/office/drawing/2014/main" id="{1CF62B99-57B4-F185-69EB-3DE37C14DA68}"/>
              </a:ext>
            </a:extLst>
          </p:cNvPr>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5938520" y="2111640"/>
            <a:ext cx="5943600" cy="320040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3C17B39B-88AD-F7FF-30F5-8C5AB63477A2}"/>
              </a:ext>
            </a:extLst>
          </p:cNvPr>
          <p:cNvSpPr>
            <a:spLocks noGrp="1"/>
          </p:cNvSpPr>
          <p:nvPr>
            <p:ph type="sldNum" sz="quarter" idx="4"/>
          </p:nvPr>
        </p:nvSpPr>
        <p:spPr/>
        <p:txBody>
          <a:bodyPr/>
          <a:lstStyle/>
          <a:p>
            <a:fld id="{CA49D0EE-DE7F-324B-A84C-F36708423CDB}" type="slidenum">
              <a:rPr lang="en-US" smtClean="0"/>
              <a:pPr/>
              <a:t>8</a:t>
            </a:fld>
            <a:endParaRPr lang="en-US"/>
          </a:p>
        </p:txBody>
      </p:sp>
    </p:spTree>
    <p:extLst>
      <p:ext uri="{BB962C8B-B14F-4D97-AF65-F5344CB8AC3E}">
        <p14:creationId xmlns:p14="http://schemas.microsoft.com/office/powerpoint/2010/main" val="2855349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4B07C05-62C3-CDDB-FA2B-6CE337A94225}"/>
              </a:ext>
            </a:extLst>
          </p:cNvPr>
          <p:cNvSpPr>
            <a:spLocks noGrp="1"/>
          </p:cNvSpPr>
          <p:nvPr>
            <p:ph type="title"/>
          </p:nvPr>
        </p:nvSpPr>
        <p:spPr/>
        <p:txBody>
          <a:bodyPr/>
          <a:lstStyle/>
          <a:p>
            <a:r>
              <a:rPr lang="en-US" dirty="0"/>
              <a:t>EI/EIBI Monthly Payments for FY24-FY25</a:t>
            </a:r>
          </a:p>
        </p:txBody>
      </p:sp>
      <p:pic>
        <p:nvPicPr>
          <p:cNvPr id="2049" name="Picture 1" descr="EI Monthly Payments for FY24">
            <a:extLst>
              <a:ext uri="{FF2B5EF4-FFF2-40B4-BE49-F238E27FC236}">
                <a16:creationId xmlns:a16="http://schemas.microsoft.com/office/drawing/2014/main" id="{7C7DDB7B-6A31-35DD-FCDE-1DAB5846728A}"/>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92821" y="1924050"/>
            <a:ext cx="5072967" cy="314325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EI Monthly Payments for FY25">
            <a:extLst>
              <a:ext uri="{FF2B5EF4-FFF2-40B4-BE49-F238E27FC236}">
                <a16:creationId xmlns:a16="http://schemas.microsoft.com/office/drawing/2014/main" id="{F2F450BB-C6AB-049D-80B9-060D7553F24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9300" y="1939919"/>
            <a:ext cx="5848350" cy="314325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04AFF6E3-0233-7421-57CA-B2489B3E5817}"/>
              </a:ext>
            </a:extLst>
          </p:cNvPr>
          <p:cNvSpPr>
            <a:spLocks noGrp="1"/>
          </p:cNvSpPr>
          <p:nvPr>
            <p:ph type="sldNum" sz="quarter" idx="4"/>
          </p:nvPr>
        </p:nvSpPr>
        <p:spPr/>
        <p:txBody>
          <a:bodyPr/>
          <a:lstStyle/>
          <a:p>
            <a:fld id="{CA49D0EE-DE7F-324B-A84C-F36708423CDB}" type="slidenum">
              <a:rPr lang="en-US" smtClean="0"/>
              <a:pPr/>
              <a:t>9</a:t>
            </a:fld>
            <a:endParaRPr lang="en-US"/>
          </a:p>
        </p:txBody>
      </p:sp>
    </p:spTree>
    <p:extLst>
      <p:ext uri="{BB962C8B-B14F-4D97-AF65-F5344CB8AC3E}">
        <p14:creationId xmlns:p14="http://schemas.microsoft.com/office/powerpoint/2010/main" val="21231689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H-PPT-Template.pptx" id="{96C2E639-D294-4220-9985-8E2F7284829E}" vid="{6F8A1C8D-C38C-43CD-AF9D-6986CE62D2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F6883D9E03D8447BF77B0CE7CCEBF50" ma:contentTypeVersion="6" ma:contentTypeDescription="Create a new document." ma:contentTypeScope="" ma:versionID="e9261d879be5eb3a3d3b1e8714955416">
  <xsd:schema xmlns:xsd="http://www.w3.org/2001/XMLSchema" xmlns:xs="http://www.w3.org/2001/XMLSchema" xmlns:p="http://schemas.microsoft.com/office/2006/metadata/properties" xmlns:ns2="b2794a14-d2f2-4a21-87a1-2bf307f5e2b1" xmlns:ns3="602e8ada-c94d-47de-92a8-eff9311cb231" targetNamespace="http://schemas.microsoft.com/office/2006/metadata/properties" ma:root="true" ma:fieldsID="447e552dd9d83ae86574431a7f4b4fb7" ns2:_="" ns3:_="">
    <xsd:import namespace="b2794a14-d2f2-4a21-87a1-2bf307f5e2b1"/>
    <xsd:import namespace="602e8ada-c94d-47de-92a8-eff9311cb23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794a14-d2f2-4a21-87a1-2bf307f5e2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02e8ada-c94d-47de-92a8-eff9311cb23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8AD35F-6594-4B15-9277-8BFC9EFD0490}">
  <ds:schemaRefs>
    <ds:schemaRef ds:uri="602e8ada-c94d-47de-92a8-eff9311cb231"/>
    <ds:schemaRef ds:uri="b2794a14-d2f2-4a21-87a1-2bf307f5e2b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DE49BC6-8039-4984-B00B-5AA70410891D}">
  <ds:schemaRefs>
    <ds:schemaRef ds:uri="602e8ada-c94d-47de-92a8-eff9311cb231"/>
    <ds:schemaRef ds:uri="b2794a14-d2f2-4a21-87a1-2bf307f5e2b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24D9094-64B8-4632-A3B1-F24D23B1867F}">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
  <TotalTime>7</TotalTime>
  <Words>1029</Words>
  <Application>Microsoft Office PowerPoint</Application>
  <PresentationFormat>Widescreen</PresentationFormat>
  <Paragraphs>142</Paragraphs>
  <Slides>13</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Arial</vt:lpstr>
      <vt:lpstr>Calibri</vt:lpstr>
      <vt:lpstr>Franklin Gothic Book</vt:lpstr>
      <vt:lpstr>Office Theme</vt:lpstr>
      <vt:lpstr>Ask Away</vt:lpstr>
      <vt:lpstr>Agenda</vt:lpstr>
      <vt:lpstr>Early Intervention Updates</vt:lpstr>
      <vt:lpstr>End of Fiscal Year  July 10 Deadline</vt:lpstr>
      <vt:lpstr>Early Intervention</vt:lpstr>
      <vt:lpstr>End of Fiscal Year Deadline </vt:lpstr>
      <vt:lpstr>Monthly Payment Vouchers</vt:lpstr>
      <vt:lpstr>Early Intervention Monthly Trends  Fiscal Year 2024 - 2025</vt:lpstr>
      <vt:lpstr>EI/EIBI Monthly Payments for FY24-FY25</vt:lpstr>
      <vt:lpstr>Early Intervention State Monthly Trends  Fiscal Year 2024 - 2025</vt:lpstr>
      <vt:lpstr>Early Intervention Federal Monthly Trends  Fiscal Year 2024 - 2025</vt:lpstr>
      <vt:lpstr>New Ask Away Schedule/Topics for FY26</vt:lpstr>
      <vt:lpstr>Ask Away – Next meeting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Atkinson, Jessica L (DPH)</dc:creator>
  <cp:lastModifiedBy>Chaneco, Aynsley</cp:lastModifiedBy>
  <cp:revision>33</cp:revision>
  <cp:lastPrinted>2021-01-21T15:13:04Z</cp:lastPrinted>
  <dcterms:created xsi:type="dcterms:W3CDTF">2022-07-05T15:37:33Z</dcterms:created>
  <dcterms:modified xsi:type="dcterms:W3CDTF">2025-10-14T17:01:15Z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0x0101005F6883D9E03D8447BF77B0CE7CCEBF50</vt:lpwstr>
  </property>
  <property fmtid="{D5CDD505-2E9C-101B-9397-08002B2CF9AE}" pid="3" name="MediaServiceImageTags">
    <vt:lpwstr/>
  </property>
</Properties>
</file>