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8"/>
  </p:notesMasterIdLst>
  <p:handoutMasterIdLst>
    <p:handoutMasterId r:id="rId19"/>
  </p:handoutMasterIdLst>
  <p:sldIdLst>
    <p:sldId id="2147470567" r:id="rId5"/>
    <p:sldId id="2147470045" r:id="rId6"/>
    <p:sldId id="2147470581" r:id="rId7"/>
    <p:sldId id="2147470582" r:id="rId8"/>
    <p:sldId id="2147470583" r:id="rId9"/>
    <p:sldId id="2147470584" r:id="rId10"/>
    <p:sldId id="2147470585" r:id="rId11"/>
    <p:sldId id="2147470568" r:id="rId12"/>
    <p:sldId id="2147470556" r:id="rId13"/>
    <p:sldId id="2147470574" r:id="rId14"/>
    <p:sldId id="2147470575" r:id="rId15"/>
    <p:sldId id="2147470576" r:id="rId16"/>
    <p:sldId id="2147470042" r:id="rId17"/>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D3013C-1B73-CD0F-D354-6A41A46CEA88}" name="Geer, Scott W (DPH)" initials="G(" userId="S::scott.w.geer@mass.gov::9b959217-b051-4bd7-84b4-76ce9c9203a7" providerId="AD"/>
  <p188:author id="{5F0A9E60-FB8B-7D1E-5FEC-A2C6E8AAFE54}" name="White, Emily A (DPH)" initials="EW" userId="S::emily.a.white@mass.gov::0ac31090-e55a-4514-908a-5a1dcd9e2cab" providerId="AD"/>
  <p188:author id="{933C12F6-9E0B-AE18-3612-E8F0C04D2864}" name="Geer, Scott W (DPH)" initials="SG" userId="S::Scott.W.Geer@mass.gov::9b959217-b051-4bd7-84b4-76ce9c9203a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5994"/>
    <a:srgbClr val="4376BB"/>
    <a:srgbClr val="032E53"/>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58" autoAdjust="0"/>
  </p:normalViewPr>
  <p:slideViewPr>
    <p:cSldViewPr snapToGrid="0">
      <p:cViewPr varScale="1">
        <p:scale>
          <a:sx n="86" d="100"/>
          <a:sy n="86" d="100"/>
        </p:scale>
        <p:origin x="1518" y="78"/>
      </p:cViewPr>
      <p:guideLst>
        <p:guide orient="horz" pos="4104"/>
        <p:guide pos="7080"/>
      </p:guideLst>
    </p:cSldViewPr>
  </p:slideViewPr>
  <p:notesTextViewPr>
    <p:cViewPr>
      <p:scale>
        <a:sx n="1" d="1"/>
        <a:sy n="1" d="1"/>
      </p:scale>
      <p:origin x="0" y="0"/>
    </p:cViewPr>
  </p:notesTextViewPr>
  <p:notesViewPr>
    <p:cSldViewPr snapToGrid="0">
      <p:cViewPr>
        <p:scale>
          <a:sx n="1" d="2"/>
          <a:sy n="1" d="2"/>
        </p:scale>
        <p:origin x="0" y="0"/>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er, Scott W (DPH)" userId="9b959217-b051-4bd7-84b4-76ce9c9203a7" providerId="ADAL" clId="{7347A3E8-6E8E-4BB7-89A0-9F05C413A4B2}"/>
    <pc:docChg chg="delSld">
      <pc:chgData name="Geer, Scott W (DPH)" userId="9b959217-b051-4bd7-84b4-76ce9c9203a7" providerId="ADAL" clId="{7347A3E8-6E8E-4BB7-89A0-9F05C413A4B2}" dt="2025-04-14T14:43:23.882" v="1" actId="47"/>
      <pc:docMkLst>
        <pc:docMk/>
      </pc:docMkLst>
      <pc:sldChg chg="del">
        <pc:chgData name="Geer, Scott W (DPH)" userId="9b959217-b051-4bd7-84b4-76ce9c9203a7" providerId="ADAL" clId="{7347A3E8-6E8E-4BB7-89A0-9F05C413A4B2}" dt="2025-04-14T14:43:23.882" v="1" actId="47"/>
        <pc:sldMkLst>
          <pc:docMk/>
          <pc:sldMk cId="1215694420" sldId="2147470044"/>
        </pc:sldMkLst>
      </pc:sldChg>
      <pc:sldChg chg="del">
        <pc:chgData name="Geer, Scott W (DPH)" userId="9b959217-b051-4bd7-84b4-76ce9c9203a7" providerId="ADAL" clId="{7347A3E8-6E8E-4BB7-89A0-9F05C413A4B2}" dt="2025-04-14T14:43:23.882" v="1" actId="47"/>
        <pc:sldMkLst>
          <pc:docMk/>
          <pc:sldMk cId="1316421927" sldId="2147470558"/>
        </pc:sldMkLst>
      </pc:sldChg>
      <pc:sldChg chg="del">
        <pc:chgData name="Geer, Scott W (DPH)" userId="9b959217-b051-4bd7-84b4-76ce9c9203a7" providerId="ADAL" clId="{7347A3E8-6E8E-4BB7-89A0-9F05C413A4B2}" dt="2025-04-14T14:43:23.882" v="1" actId="47"/>
        <pc:sldMkLst>
          <pc:docMk/>
          <pc:sldMk cId="3178330923" sldId="2147470560"/>
        </pc:sldMkLst>
      </pc:sldChg>
      <pc:sldChg chg="del">
        <pc:chgData name="Geer, Scott W (DPH)" userId="9b959217-b051-4bd7-84b4-76ce9c9203a7" providerId="ADAL" clId="{7347A3E8-6E8E-4BB7-89A0-9F05C413A4B2}" dt="2025-04-14T14:43:01.294" v="0" actId="47"/>
        <pc:sldMkLst>
          <pc:docMk/>
          <pc:sldMk cId="164984568" sldId="2147470564"/>
        </pc:sldMkLst>
      </pc:sldChg>
      <pc:sldChg chg="del">
        <pc:chgData name="Geer, Scott W (DPH)" userId="9b959217-b051-4bd7-84b4-76ce9c9203a7" providerId="ADAL" clId="{7347A3E8-6E8E-4BB7-89A0-9F05C413A4B2}" dt="2025-04-14T14:43:01.294" v="0" actId="47"/>
        <pc:sldMkLst>
          <pc:docMk/>
          <pc:sldMk cId="988912532" sldId="2147470565"/>
        </pc:sldMkLst>
      </pc:sldChg>
      <pc:sldChg chg="del">
        <pc:chgData name="Geer, Scott W (DPH)" userId="9b959217-b051-4bd7-84b4-76ce9c9203a7" providerId="ADAL" clId="{7347A3E8-6E8E-4BB7-89A0-9F05C413A4B2}" dt="2025-04-14T14:43:23.882" v="1" actId="47"/>
        <pc:sldMkLst>
          <pc:docMk/>
          <pc:sldMk cId="3221151234" sldId="2147470570"/>
        </pc:sldMkLst>
      </pc:sldChg>
    </pc:docChg>
  </pc:docChgLst>
  <pc:docChgLst>
    <pc:chgData name="Batista, Manuela C (DPH)" userId="S::manuela.c.batista@mass.gov::ef55f405-31ff-46e0-9071-eeba4d2ba03f" providerId="AD" clId="Web-{75205A89-6B1B-4816-A0E2-C7EAAAB6B3E5}"/>
    <pc:docChg chg="modSld">
      <pc:chgData name="Batista, Manuela C (DPH)" userId="S::manuela.c.batista@mass.gov::ef55f405-31ff-46e0-9071-eeba4d2ba03f" providerId="AD" clId="Web-{75205A89-6B1B-4816-A0E2-C7EAAAB6B3E5}" dt="2025-02-20T11:58:54.778" v="64"/>
      <pc:docMkLst>
        <pc:docMk/>
      </pc:docMkLst>
      <pc:sldChg chg="addSp delSp modSp mod setBg setClrOvrMap">
        <pc:chgData name="Batista, Manuela C (DPH)" userId="S::manuela.c.batista@mass.gov::ef55f405-31ff-46e0-9071-eeba4d2ba03f" providerId="AD" clId="Web-{75205A89-6B1B-4816-A0E2-C7EAAAB6B3E5}" dt="2025-02-20T11:58:54.778" v="64"/>
        <pc:sldMkLst>
          <pc:docMk/>
          <pc:sldMk cId="164984568" sldId="2147470564"/>
        </pc:sldMkLst>
      </pc:sldChg>
    </pc:docChg>
  </pc:docChgLst>
  <pc:docChgLst>
    <pc:chgData name="Geer, Scott W (DPH)" userId="9b959217-b051-4bd7-84b4-76ce9c9203a7" providerId="ADAL" clId="{3ADE90E5-392C-4B07-99D7-CDBADEE3E782}"/>
    <pc:docChg chg="undo redo custSel addSld delSld modSld sldOrd">
      <pc:chgData name="Geer, Scott W (DPH)" userId="9b959217-b051-4bd7-84b4-76ce9c9203a7" providerId="ADAL" clId="{3ADE90E5-392C-4B07-99D7-CDBADEE3E782}" dt="2025-02-20T14:02:26.262" v="1619" actId="1076"/>
      <pc:docMkLst>
        <pc:docMk/>
      </pc:docMkLst>
      <pc:sldChg chg="modSp mod ord">
        <pc:chgData name="Geer, Scott W (DPH)" userId="9b959217-b051-4bd7-84b4-76ce9c9203a7" providerId="ADAL" clId="{3ADE90E5-392C-4B07-99D7-CDBADEE3E782}" dt="2025-02-19T18:12:24.022" v="105"/>
        <pc:sldMkLst>
          <pc:docMk/>
          <pc:sldMk cId="3876558343" sldId="2147470045"/>
        </pc:sldMkLst>
        <pc:spChg chg="mod">
          <ac:chgData name="Geer, Scott W (DPH)" userId="9b959217-b051-4bd7-84b4-76ce9c9203a7" providerId="ADAL" clId="{3ADE90E5-392C-4B07-99D7-CDBADEE3E782}" dt="2025-02-19T18:12:24.022" v="105"/>
          <ac:spMkLst>
            <pc:docMk/>
            <pc:sldMk cId="3876558343" sldId="2147470045"/>
            <ac:spMk id="4" creationId="{54E3ED58-8636-79EA-2CAB-0EE48C0B241D}"/>
          </ac:spMkLst>
        </pc:spChg>
      </pc:sldChg>
      <pc:sldChg chg="modSp mod ord">
        <pc:chgData name="Geer, Scott W (DPH)" userId="9b959217-b051-4bd7-84b4-76ce9c9203a7" providerId="ADAL" clId="{3ADE90E5-392C-4B07-99D7-CDBADEE3E782}" dt="2025-02-19T19:51:07.212" v="1039" actId="27107"/>
        <pc:sldMkLst>
          <pc:docMk/>
          <pc:sldMk cId="1361889378" sldId="2147470562"/>
        </pc:sldMkLst>
      </pc:sldChg>
      <pc:sldChg chg="modSp mod">
        <pc:chgData name="Geer, Scott W (DPH)" userId="9b959217-b051-4bd7-84b4-76ce9c9203a7" providerId="ADAL" clId="{3ADE90E5-392C-4B07-99D7-CDBADEE3E782}" dt="2025-02-19T19:55:13.530" v="1043" actId="20577"/>
        <pc:sldMkLst>
          <pc:docMk/>
          <pc:sldMk cId="1263935276" sldId="2147470563"/>
        </pc:sldMkLst>
      </pc:sldChg>
      <pc:sldChg chg="modSp mod">
        <pc:chgData name="Geer, Scott W (DPH)" userId="9b959217-b051-4bd7-84b4-76ce9c9203a7" providerId="ADAL" clId="{3ADE90E5-392C-4B07-99D7-CDBADEE3E782}" dt="2025-02-19T20:05:42.866" v="1236" actId="2711"/>
        <pc:sldMkLst>
          <pc:docMk/>
          <pc:sldMk cId="988912532" sldId="2147470565"/>
        </pc:sldMkLst>
      </pc:sldChg>
      <pc:sldChg chg="add">
        <pc:chgData name="Geer, Scott W (DPH)" userId="9b959217-b051-4bd7-84b4-76ce9c9203a7" providerId="ADAL" clId="{3ADE90E5-392C-4B07-99D7-CDBADEE3E782}" dt="2025-02-19T13:50:46.784" v="0" actId="2890"/>
        <pc:sldMkLst>
          <pc:docMk/>
          <pc:sldMk cId="838706638" sldId="2147470568"/>
        </pc:sldMkLst>
      </pc:sldChg>
      <pc:sldChg chg="modSp del mod modNotesTx">
        <pc:chgData name="Geer, Scott W (DPH)" userId="9b959217-b051-4bd7-84b4-76ce9c9203a7" providerId="ADAL" clId="{3ADE90E5-392C-4B07-99D7-CDBADEE3E782}" dt="2025-02-20T14:00:54.458" v="1614" actId="47"/>
        <pc:sldMkLst>
          <pc:docMk/>
          <pc:sldMk cId="1256458798" sldId="2147470569"/>
        </pc:sldMkLst>
      </pc:sldChg>
      <pc:sldChg chg="delSp modSp add mod ord">
        <pc:chgData name="Geer, Scott W (DPH)" userId="9b959217-b051-4bd7-84b4-76ce9c9203a7" providerId="ADAL" clId="{3ADE90E5-392C-4B07-99D7-CDBADEE3E782}" dt="2025-02-19T13:58:09.484" v="37" actId="478"/>
        <pc:sldMkLst>
          <pc:docMk/>
          <pc:sldMk cId="3221151234" sldId="2147470570"/>
        </pc:sldMkLst>
        <pc:spChg chg="mod">
          <ac:chgData name="Geer, Scott W (DPH)" userId="9b959217-b051-4bd7-84b4-76ce9c9203a7" providerId="ADAL" clId="{3ADE90E5-392C-4B07-99D7-CDBADEE3E782}" dt="2025-02-19T13:58:03.299" v="35" actId="20577"/>
          <ac:spMkLst>
            <pc:docMk/>
            <pc:sldMk cId="3221151234" sldId="2147470570"/>
            <ac:spMk id="4" creationId="{74D539E6-23F1-C63F-5AA6-85EA6E8E9A05}"/>
          </ac:spMkLst>
        </pc:spChg>
      </pc:sldChg>
      <pc:sldChg chg="addSp delSp modSp new del mod">
        <pc:chgData name="Geer, Scott W (DPH)" userId="9b959217-b051-4bd7-84b4-76ce9c9203a7" providerId="ADAL" clId="{3ADE90E5-392C-4B07-99D7-CDBADEE3E782}" dt="2025-02-19T18:23:09.858" v="213" actId="47"/>
        <pc:sldMkLst>
          <pc:docMk/>
          <pc:sldMk cId="2431822769" sldId="2147470571"/>
        </pc:sldMkLst>
      </pc:sldChg>
      <pc:sldChg chg="addSp delSp modSp new del mod">
        <pc:chgData name="Geer, Scott W (DPH)" userId="9b959217-b051-4bd7-84b4-76ce9c9203a7" providerId="ADAL" clId="{3ADE90E5-392C-4B07-99D7-CDBADEE3E782}" dt="2025-02-20T14:00:54.458" v="1614" actId="47"/>
        <pc:sldMkLst>
          <pc:docMk/>
          <pc:sldMk cId="1446133278" sldId="2147470572"/>
        </pc:sldMkLst>
      </pc:sldChg>
      <pc:sldChg chg="modSp add del mod ord">
        <pc:chgData name="Geer, Scott W (DPH)" userId="9b959217-b051-4bd7-84b4-76ce9c9203a7" providerId="ADAL" clId="{3ADE90E5-392C-4B07-99D7-CDBADEE3E782}" dt="2025-02-20T14:00:54.458" v="1614" actId="47"/>
        <pc:sldMkLst>
          <pc:docMk/>
          <pc:sldMk cId="2260323462" sldId="2147470573"/>
        </pc:sldMkLst>
      </pc:sldChg>
      <pc:sldChg chg="addSp delSp modSp new del mod ord">
        <pc:chgData name="Geer, Scott W (DPH)" userId="9b959217-b051-4bd7-84b4-76ce9c9203a7" providerId="ADAL" clId="{3ADE90E5-392C-4B07-99D7-CDBADEE3E782}" dt="2025-02-20T14:00:54.458" v="1614" actId="47"/>
        <pc:sldMkLst>
          <pc:docMk/>
          <pc:sldMk cId="2247913956" sldId="2147470578"/>
        </pc:sldMkLst>
      </pc:sldChg>
      <pc:sldChg chg="addSp delSp modSp new del mod">
        <pc:chgData name="Geer, Scott W (DPH)" userId="9b959217-b051-4bd7-84b4-76ce9c9203a7" providerId="ADAL" clId="{3ADE90E5-392C-4B07-99D7-CDBADEE3E782}" dt="2025-02-20T14:00:54.458" v="1614" actId="47"/>
        <pc:sldMkLst>
          <pc:docMk/>
          <pc:sldMk cId="1993899919" sldId="2147470580"/>
        </pc:sldMkLst>
      </pc:sldChg>
      <pc:sldChg chg="addSp modSp mod">
        <pc:chgData name="Geer, Scott W (DPH)" userId="9b959217-b051-4bd7-84b4-76ce9c9203a7" providerId="ADAL" clId="{3ADE90E5-392C-4B07-99D7-CDBADEE3E782}" dt="2025-02-20T14:02:26.262" v="1619" actId="1076"/>
        <pc:sldMkLst>
          <pc:docMk/>
          <pc:sldMk cId="1824331880" sldId="2147470583"/>
        </pc:sldMkLst>
        <pc:spChg chg="add mod">
          <ac:chgData name="Geer, Scott W (DPH)" userId="9b959217-b051-4bd7-84b4-76ce9c9203a7" providerId="ADAL" clId="{3ADE90E5-392C-4B07-99D7-CDBADEE3E782}" dt="2025-02-20T14:02:26.262" v="1619" actId="1076"/>
          <ac:spMkLst>
            <pc:docMk/>
            <pc:sldMk cId="1824331880" sldId="2147470583"/>
            <ac:spMk id="4" creationId="{1BE1C898-455C-260D-0796-5F480955F04C}"/>
          </ac:spMkLst>
        </pc:spChg>
      </pc:sldChg>
    </pc:docChg>
  </pc:docChgLst>
  <pc:docChgLst>
    <pc:chgData name="Batista, Manuela C (DPH)" userId="S::manuela.c.batista@mass.gov::ef55f405-31ff-46e0-9071-eeba4d2ba03f" providerId="AD" clId="Web-{BCF88E31-D47F-44EB-B5A7-46D91B6D61A8}"/>
    <pc:docChg chg="addSld delSld modSld sldOrd">
      <pc:chgData name="Batista, Manuela C (DPH)" userId="S::manuela.c.batista@mass.gov::ef55f405-31ff-46e0-9071-eeba4d2ba03f" providerId="AD" clId="Web-{BCF88E31-D47F-44EB-B5A7-46D91B6D61A8}" dt="2025-02-19T20:10:46.344" v="673" actId="20577"/>
      <pc:docMkLst>
        <pc:docMk/>
      </pc:docMkLst>
      <pc:sldChg chg="ord">
        <pc:chgData name="Batista, Manuela C (DPH)" userId="S::manuela.c.batista@mass.gov::ef55f405-31ff-46e0-9071-eeba4d2ba03f" providerId="AD" clId="Web-{BCF88E31-D47F-44EB-B5A7-46D91B6D61A8}" dt="2025-02-19T19:43:59.981" v="0"/>
        <pc:sldMkLst>
          <pc:docMk/>
          <pc:sldMk cId="1719305198" sldId="2147470556"/>
        </pc:sldMkLst>
      </pc:sldChg>
      <pc:sldChg chg="modSp">
        <pc:chgData name="Batista, Manuela C (DPH)" userId="S::manuela.c.batista@mass.gov::ef55f405-31ff-46e0-9071-eeba4d2ba03f" providerId="AD" clId="Web-{BCF88E31-D47F-44EB-B5A7-46D91B6D61A8}" dt="2025-02-19T19:49:09.947" v="43" actId="20577"/>
        <pc:sldMkLst>
          <pc:docMk/>
          <pc:sldMk cId="3618947871" sldId="2147470574"/>
        </pc:sldMkLst>
        <pc:spChg chg="mod">
          <ac:chgData name="Batista, Manuela C (DPH)" userId="S::manuela.c.batista@mass.gov::ef55f405-31ff-46e0-9071-eeba4d2ba03f" providerId="AD" clId="Web-{BCF88E31-D47F-44EB-B5A7-46D91B6D61A8}" dt="2025-02-19T19:48:49.838" v="36" actId="20577"/>
          <ac:spMkLst>
            <pc:docMk/>
            <pc:sldMk cId="3618947871" sldId="2147470574"/>
            <ac:spMk id="3" creationId="{5287A715-3E37-ACAC-B34E-F2C908308612}"/>
          </ac:spMkLst>
        </pc:spChg>
        <pc:spChg chg="mod">
          <ac:chgData name="Batista, Manuela C (DPH)" userId="S::manuela.c.batista@mass.gov::ef55f405-31ff-46e0-9071-eeba4d2ba03f" providerId="AD" clId="Web-{BCF88E31-D47F-44EB-B5A7-46D91B6D61A8}" dt="2025-02-19T19:49:09.947" v="43" actId="20577"/>
          <ac:spMkLst>
            <pc:docMk/>
            <pc:sldMk cId="3618947871" sldId="2147470574"/>
            <ac:spMk id="4" creationId="{C317434E-C479-435B-7BB7-2206D086BA1B}"/>
          </ac:spMkLst>
        </pc:spChg>
      </pc:sldChg>
      <pc:sldChg chg="modSp">
        <pc:chgData name="Batista, Manuela C (DPH)" userId="S::manuela.c.batista@mass.gov::ef55f405-31ff-46e0-9071-eeba4d2ba03f" providerId="AD" clId="Web-{BCF88E31-D47F-44EB-B5A7-46D91B6D61A8}" dt="2025-02-19T20:07:06.830" v="646" actId="20577"/>
        <pc:sldMkLst>
          <pc:docMk/>
          <pc:sldMk cId="251746750" sldId="2147470575"/>
        </pc:sldMkLst>
        <pc:spChg chg="mod">
          <ac:chgData name="Batista, Manuela C (DPH)" userId="S::manuela.c.batista@mass.gov::ef55f405-31ff-46e0-9071-eeba4d2ba03f" providerId="AD" clId="Web-{BCF88E31-D47F-44EB-B5A7-46D91B6D61A8}" dt="2025-02-19T19:49:32.135" v="55" actId="20577"/>
          <ac:spMkLst>
            <pc:docMk/>
            <pc:sldMk cId="251746750" sldId="2147470575"/>
            <ac:spMk id="3" creationId="{560B7C82-94B2-1315-5E89-2C8E27DCA0E2}"/>
          </ac:spMkLst>
        </pc:spChg>
        <pc:spChg chg="mod">
          <ac:chgData name="Batista, Manuela C (DPH)" userId="S::manuela.c.batista@mass.gov::ef55f405-31ff-46e0-9071-eeba4d2ba03f" providerId="AD" clId="Web-{BCF88E31-D47F-44EB-B5A7-46D91B6D61A8}" dt="2025-02-19T20:07:06.830" v="646" actId="20577"/>
          <ac:spMkLst>
            <pc:docMk/>
            <pc:sldMk cId="251746750" sldId="2147470575"/>
            <ac:spMk id="4" creationId="{B72DF556-1890-2688-81C3-C955027FA0EE}"/>
          </ac:spMkLst>
        </pc:spChg>
      </pc:sldChg>
      <pc:sldChg chg="modSp new">
        <pc:chgData name="Batista, Manuela C (DPH)" userId="S::manuela.c.batista@mass.gov::ef55f405-31ff-46e0-9071-eeba4d2ba03f" providerId="AD" clId="Web-{BCF88E31-D47F-44EB-B5A7-46D91B6D61A8}" dt="2025-02-19T20:10:46.344" v="673" actId="20577"/>
        <pc:sldMkLst>
          <pc:docMk/>
          <pc:sldMk cId="2023787541" sldId="2147470576"/>
        </pc:sldMkLst>
        <pc:spChg chg="mod">
          <ac:chgData name="Batista, Manuela C (DPH)" userId="S::manuela.c.batista@mass.gov::ef55f405-31ff-46e0-9071-eeba4d2ba03f" providerId="AD" clId="Web-{BCF88E31-D47F-44EB-B5A7-46D91B6D61A8}" dt="2025-02-19T19:55:04.851" v="273" actId="20577"/>
          <ac:spMkLst>
            <pc:docMk/>
            <pc:sldMk cId="2023787541" sldId="2147470576"/>
            <ac:spMk id="3" creationId="{95866C54-1B43-87A0-3BEF-2A9A3389DBC5}"/>
          </ac:spMkLst>
        </pc:spChg>
        <pc:spChg chg="mod">
          <ac:chgData name="Batista, Manuela C (DPH)" userId="S::manuela.c.batista@mass.gov::ef55f405-31ff-46e0-9071-eeba4d2ba03f" providerId="AD" clId="Web-{BCF88E31-D47F-44EB-B5A7-46D91B6D61A8}" dt="2025-02-19T20:10:46.344" v="673" actId="20577"/>
          <ac:spMkLst>
            <pc:docMk/>
            <pc:sldMk cId="2023787541" sldId="2147470576"/>
            <ac:spMk id="4" creationId="{5FF9B29C-51DB-48C6-9215-5B8FD6C002B1}"/>
          </ac:spMkLst>
        </pc:spChg>
      </pc:sldChg>
      <pc:sldChg chg="modSp new del">
        <pc:chgData name="Batista, Manuela C (DPH)" userId="S::manuela.c.batista@mass.gov::ef55f405-31ff-46e0-9071-eeba4d2ba03f" providerId="AD" clId="Web-{BCF88E31-D47F-44EB-B5A7-46D91B6D61A8}" dt="2025-02-19T20:10:38.531" v="670"/>
        <pc:sldMkLst>
          <pc:docMk/>
          <pc:sldMk cId="4148154195" sldId="2147470577"/>
        </pc:sldMkLst>
      </pc:sldChg>
      <pc:sldChg chg="new del">
        <pc:chgData name="Batista, Manuela C (DPH)" userId="S::manuela.c.batista@mass.gov::ef55f405-31ff-46e0-9071-eeba4d2ba03f" providerId="AD" clId="Web-{BCF88E31-D47F-44EB-B5A7-46D91B6D61A8}" dt="2025-02-19T20:10:42.187" v="671"/>
        <pc:sldMkLst>
          <pc:docMk/>
          <pc:sldMk cId="1746920195" sldId="2147470579"/>
        </pc:sldMkLst>
      </pc:sldChg>
    </pc:docChg>
  </pc:docChgLst>
  <pc:docChgLst>
    <pc:chgData name="Batista, Manuela C (DPH)" userId="S::manuela.c.batista@mass.gov::ef55f405-31ff-46e0-9071-eeba4d2ba03f" providerId="AD" clId="Web-{5FC865FF-30F5-4FF7-98C1-C7214A4588E7}"/>
    <pc:docChg chg="addSld">
      <pc:chgData name="Batista, Manuela C (DPH)" userId="S::manuela.c.batista@mass.gov::ef55f405-31ff-46e0-9071-eeba4d2ba03f" providerId="AD" clId="Web-{5FC865FF-30F5-4FF7-98C1-C7214A4588E7}" dt="2025-02-19T19:41:40.843" v="1"/>
      <pc:docMkLst>
        <pc:docMk/>
      </pc:docMkLst>
      <pc:sldChg chg="new">
        <pc:chgData name="Batista, Manuela C (DPH)" userId="S::manuela.c.batista@mass.gov::ef55f405-31ff-46e0-9071-eeba4d2ba03f" providerId="AD" clId="Web-{5FC865FF-30F5-4FF7-98C1-C7214A4588E7}" dt="2025-02-19T19:41:37.796" v="0"/>
        <pc:sldMkLst>
          <pc:docMk/>
          <pc:sldMk cId="3618947871" sldId="2147470574"/>
        </pc:sldMkLst>
      </pc:sldChg>
      <pc:sldChg chg="new">
        <pc:chgData name="Batista, Manuela C (DPH)" userId="S::manuela.c.batista@mass.gov::ef55f405-31ff-46e0-9071-eeba4d2ba03f" providerId="AD" clId="Web-{5FC865FF-30F5-4FF7-98C1-C7214A4588E7}" dt="2025-02-19T19:41:40.843" v="1"/>
        <pc:sldMkLst>
          <pc:docMk/>
          <pc:sldMk cId="251746750" sldId="2147470575"/>
        </pc:sldMkLst>
      </pc:sldChg>
    </pc:docChg>
  </pc:docChgLst>
  <pc:docChgLst>
    <pc:chgData name="Batista, Manuela C (DPH)" userId="S::manuela.c.batista@mass.gov::ef55f405-31ff-46e0-9071-eeba4d2ba03f" providerId="AD" clId="Web-{623242F4-5510-44C8-A33E-64CB9F937D53}"/>
    <pc:docChg chg="modSld">
      <pc:chgData name="Batista, Manuela C (DPH)" userId="S::manuela.c.batista@mass.gov::ef55f405-31ff-46e0-9071-eeba4d2ba03f" providerId="AD" clId="Web-{623242F4-5510-44C8-A33E-64CB9F937D53}" dt="2025-02-20T14:38:56.614" v="4" actId="20577"/>
      <pc:docMkLst>
        <pc:docMk/>
      </pc:docMkLst>
      <pc:sldChg chg="modSp">
        <pc:chgData name="Batista, Manuela C (DPH)" userId="S::manuela.c.batista@mass.gov::ef55f405-31ff-46e0-9071-eeba4d2ba03f" providerId="AD" clId="Web-{623242F4-5510-44C8-A33E-64CB9F937D53}" dt="2025-02-20T14:38:56.614" v="4" actId="20577"/>
        <pc:sldMkLst>
          <pc:docMk/>
          <pc:sldMk cId="1215694420" sldId="2147470044"/>
        </pc:sldMkLst>
        <pc:spChg chg="mod">
          <ac:chgData name="Batista, Manuela C (DPH)" userId="S::manuela.c.batista@mass.gov::ef55f405-31ff-46e0-9071-eeba4d2ba03f" providerId="AD" clId="Web-{623242F4-5510-44C8-A33E-64CB9F937D53}" dt="2025-02-20T14:38:56.614" v="4" actId="20577"/>
          <ac:spMkLst>
            <pc:docMk/>
            <pc:sldMk cId="1215694420" sldId="2147470044"/>
            <ac:spMk id="8" creationId="{7FAA21C6-5E27-9909-6327-381E620E46B0}"/>
          </ac:spMkLst>
        </pc:spChg>
      </pc:sldChg>
      <pc:sldChg chg="modSp">
        <pc:chgData name="Batista, Manuela C (DPH)" userId="S::manuela.c.batista@mass.gov::ef55f405-31ff-46e0-9071-eeba4d2ba03f" providerId="AD" clId="Web-{623242F4-5510-44C8-A33E-64CB9F937D53}" dt="2025-02-20T14:30:35.340" v="1" actId="20577"/>
        <pc:sldMkLst>
          <pc:docMk/>
          <pc:sldMk cId="251746750" sldId="2147470575"/>
        </pc:sldMkLst>
        <pc:spChg chg="mod">
          <ac:chgData name="Batista, Manuela C (DPH)" userId="S::manuela.c.batista@mass.gov::ef55f405-31ff-46e0-9071-eeba4d2ba03f" providerId="AD" clId="Web-{623242F4-5510-44C8-A33E-64CB9F937D53}" dt="2025-02-20T14:30:35.340" v="1" actId="20577"/>
          <ac:spMkLst>
            <pc:docMk/>
            <pc:sldMk cId="251746750" sldId="2147470575"/>
            <ac:spMk id="4" creationId="{B72DF556-1890-2688-81C3-C955027FA0EE}"/>
          </ac:spMkLst>
        </pc:spChg>
      </pc:sldChg>
    </pc:docChg>
  </pc:docChgLst>
  <pc:docChgLst>
    <pc:chgData name="Batista, Manuela C (DPH)" userId="ef55f405-31ff-46e0-9071-eeba4d2ba03f" providerId="ADAL" clId="{7DCFA207-EB28-4164-B4E4-7CFB4704EDAE}"/>
    <pc:docChg chg="modSld">
      <pc:chgData name="Batista, Manuela C (DPH)" userId="ef55f405-31ff-46e0-9071-eeba4d2ba03f" providerId="ADAL" clId="{7DCFA207-EB28-4164-B4E4-7CFB4704EDAE}" dt="2025-02-18T13:50:40.960" v="19"/>
      <pc:docMkLst>
        <pc:docMk/>
      </pc:docMkLst>
      <pc:sldChg chg="modSp mod">
        <pc:chgData name="Batista, Manuela C (DPH)" userId="ef55f405-31ff-46e0-9071-eeba4d2ba03f" providerId="ADAL" clId="{7DCFA207-EB28-4164-B4E4-7CFB4704EDAE}" dt="2025-02-18T13:50:27.135" v="18" actId="20577"/>
        <pc:sldMkLst>
          <pc:docMk/>
          <pc:sldMk cId="3876558343" sldId="2147470045"/>
        </pc:sldMkLst>
        <pc:spChg chg="mod">
          <ac:chgData name="Batista, Manuela C (DPH)" userId="ef55f405-31ff-46e0-9071-eeba4d2ba03f" providerId="ADAL" clId="{7DCFA207-EB28-4164-B4E4-7CFB4704EDAE}" dt="2025-02-18T13:50:19.141" v="3" actId="20577"/>
          <ac:spMkLst>
            <pc:docMk/>
            <pc:sldMk cId="3876558343" sldId="2147470045"/>
            <ac:spMk id="4" creationId="{54E3ED58-8636-79EA-2CAB-0EE48C0B241D}"/>
          </ac:spMkLst>
        </pc:spChg>
        <pc:spChg chg="mod">
          <ac:chgData name="Batista, Manuela C (DPH)" userId="ef55f405-31ff-46e0-9071-eeba4d2ba03f" providerId="ADAL" clId="{7DCFA207-EB28-4164-B4E4-7CFB4704EDAE}" dt="2025-02-18T13:50:27.135" v="18" actId="20577"/>
          <ac:spMkLst>
            <pc:docMk/>
            <pc:sldMk cId="3876558343" sldId="2147470045"/>
            <ac:spMk id="5" creationId="{FE00BC6B-6DD3-4E8E-87B9-E2B52E56770E}"/>
          </ac:spMkLst>
        </pc:spChg>
      </pc:sldChg>
      <pc:sldChg chg="modSp">
        <pc:chgData name="Batista, Manuela C (DPH)" userId="ef55f405-31ff-46e0-9071-eeba4d2ba03f" providerId="ADAL" clId="{7DCFA207-EB28-4164-B4E4-7CFB4704EDAE}" dt="2025-02-18T13:50:40.960" v="19"/>
        <pc:sldMkLst>
          <pc:docMk/>
          <pc:sldMk cId="164984568" sldId="214747056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4/14/2025</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4/14/2025</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58BB6-3B40-785C-0282-E9627F56D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EDDA8C-2E85-A8A8-F146-CC6AC87DC0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B9B2E3-95C8-7119-2A2A-3AD89E7750BB}"/>
              </a:ext>
            </a:extLst>
          </p:cNvPr>
          <p:cNvSpPr>
            <a:spLocks noGrp="1"/>
          </p:cNvSpPr>
          <p:nvPr>
            <p:ph type="body" idx="1"/>
          </p:nvPr>
        </p:nvSpPr>
        <p:spPr/>
        <p:txBody>
          <a:bodyPr/>
          <a:lstStyle/>
          <a:p>
            <a:r>
              <a:rPr lang="en-US" dirty="0"/>
              <a:t>The Early Intervention Division provides high-quality, individualized Part C/early intervention services for infants and toddlers at no cost to families. Parental consent is required before using public or private insurance to access services. Families can choose to use Medicaid, CHIP, or private insurance voluntarily, and their decision will not impact the quality or availability of services. If parents opt not to use insurance, they will not face any penalties or extra charges.</a:t>
            </a:r>
          </a:p>
        </p:txBody>
      </p:sp>
      <p:sp>
        <p:nvSpPr>
          <p:cNvPr id="4" name="Slide Number Placeholder 3">
            <a:extLst>
              <a:ext uri="{FF2B5EF4-FFF2-40B4-BE49-F238E27FC236}">
                <a16:creationId xmlns:a16="http://schemas.microsoft.com/office/drawing/2014/main" id="{095D6D90-8B21-B0E8-DA29-15A10F42818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4CBBDB-52D0-FE4C-8729-D7393D454E1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89850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To void an already submitted claim, create a new claim with a </a:t>
            </a:r>
            <a:r>
              <a:rPr lang="en-US" b="1" dirty="0"/>
              <a:t>claim frequency of 8</a:t>
            </a:r>
            <a:r>
              <a:rPr lang="en-US" dirty="0"/>
              <a:t>, referencing the original claim to be voided. This void claim should be submitted to the Early Intervention Client System (EICS) when the previously submitted claim needs to be removed or not considered for payment. The void claim must match the original claim, except for the claim frequency code and payer-assigned claim number, and should not contain “negative” values.</a:t>
            </a:r>
          </a:p>
          <a:p>
            <a:r>
              <a:rPr lang="en-US" dirty="0"/>
              <a:t>The void claim must include a </a:t>
            </a:r>
            <a:r>
              <a:rPr lang="en-US" b="1" dirty="0"/>
              <a:t>claim frequency code of [8]</a:t>
            </a:r>
            <a:r>
              <a:rPr lang="en-US" dirty="0"/>
              <a:t> in Loop 2300 CLM05-3 and reference the </a:t>
            </a:r>
            <a:r>
              <a:rPr lang="en-US" b="1" dirty="0"/>
              <a:t>Original Reference Number</a:t>
            </a:r>
            <a:r>
              <a:rPr lang="en-US" dirty="0"/>
              <a:t> (Payer Claim Control Number) in Loop 2300 REF, with </a:t>
            </a:r>
            <a:r>
              <a:rPr lang="en-US" b="1" dirty="0"/>
              <a:t>REF01 = [F8]</a:t>
            </a:r>
            <a:r>
              <a:rPr lang="en-US" dirty="0"/>
              <a:t> and </a:t>
            </a:r>
            <a:r>
              <a:rPr lang="en-US" b="1" dirty="0"/>
              <a:t>REF02 = Original Reference Number</a:t>
            </a:r>
            <a:r>
              <a:rPr lang="en-US" dirty="0"/>
              <a:t>. Failure to submit this required information will result in the claim being rejected.</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12</a:t>
            </a:fld>
            <a:endParaRPr lang="en-US"/>
          </a:p>
        </p:txBody>
      </p:sp>
    </p:spTree>
    <p:extLst>
      <p:ext uri="{BB962C8B-B14F-4D97-AF65-F5344CB8AC3E}">
        <p14:creationId xmlns:p14="http://schemas.microsoft.com/office/powerpoint/2010/main" val="2202841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to find the consent selection in EICS</a:t>
            </a:r>
          </a:p>
        </p:txBody>
      </p:sp>
      <p:sp>
        <p:nvSpPr>
          <p:cNvPr id="4" name="Slide Number Placeholder 3"/>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514315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EICS Consent To Access  visual on the client profile.</a:t>
            </a:r>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30024936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Obtain written consent to use public benefits or private insurance at the start, whenever service provisions change, and when private insurance is required for public benefits. For EMR users, ensure the “consent to access” insurance section with the date and yes/no response is submitted. This consent must be attested in EICS before claim submission. Also, ensure that “Consent to Bill” is selected under Service Details. If not, update the Insurance/PCP Information or create an Update Insurance Ad Hoc task before submitting the claim. Complete the Insurance Confirmation task if required by your role.</a:t>
            </a:r>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457645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Obtain written consent to use public benefits or private insurance at the start, whenever service provision changes, and when private insurance is required for public benefits. Keep this consent on file and available upon request. Ensure insurance information in EICS is up-to-date, and verify consent to access insurance before providing services and submitting claims (both encounter and charge) to DPH.</a:t>
            </a:r>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4986725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22067267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We are the Massachusetts Early Intervention Massachusetts Early Intervention is a program for infants and toddlers (birth to 3 years old) who have developmental delays or are at risk of a developmental delay.</a:t>
            </a:r>
          </a:p>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a:p>
        </p:txBody>
      </p:sp>
    </p:spTree>
    <p:extLst>
      <p:ext uri="{BB962C8B-B14F-4D97-AF65-F5344CB8AC3E}">
        <p14:creationId xmlns:p14="http://schemas.microsoft.com/office/powerpoint/2010/main" val="889732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Replacement Claims and Void Claims are distinct procedures in the EICS system.</a:t>
            </a:r>
          </a:p>
          <a:p>
            <a:pPr>
              <a:buFont typeface="Arial" panose="020B0604020202020204" pitchFamily="34" charset="0"/>
              <a:buChar char="•"/>
            </a:pPr>
            <a:r>
              <a:rPr lang="en-US" dirty="0"/>
              <a:t>A </a:t>
            </a:r>
            <a:r>
              <a:rPr lang="en-US" b="1" dirty="0"/>
              <a:t>Replacement Claim</a:t>
            </a:r>
            <a:r>
              <a:rPr lang="en-US" dirty="0"/>
              <a:t> is submitted with a claim frequency of 7, indicating that the previously submitted claim should be ignored and replaced with the new one.</a:t>
            </a:r>
          </a:p>
          <a:p>
            <a:pPr>
              <a:buFont typeface="Arial" panose="020B0604020202020204" pitchFamily="34" charset="0"/>
              <a:buChar char="•"/>
            </a:pPr>
            <a:r>
              <a:rPr lang="en-US" dirty="0"/>
              <a:t>A </a:t>
            </a:r>
            <a:r>
              <a:rPr lang="en-US" b="1" dirty="0"/>
              <a:t>Void Claim</a:t>
            </a:r>
            <a:r>
              <a:rPr lang="en-US" dirty="0"/>
              <a:t> is submitted with a claim frequency of 8, indicating that the original claim is being completely voided. The Original Claim ID should be included to reference the claim being voided.</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a:p>
        </p:txBody>
      </p:sp>
    </p:spTree>
    <p:extLst>
      <p:ext uri="{BB962C8B-B14F-4D97-AF65-F5344CB8AC3E}">
        <p14:creationId xmlns:p14="http://schemas.microsoft.com/office/powerpoint/2010/main" val="581544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None/>
            </a:pPr>
            <a:r>
              <a:rPr lang="en-US" dirty="0"/>
              <a:t>To correct a previously submitted claim, you can submit a </a:t>
            </a:r>
            <a:r>
              <a:rPr lang="en-US" b="1" dirty="0"/>
              <a:t>replacement claim</a:t>
            </a:r>
            <a:r>
              <a:rPr lang="en-US" dirty="0"/>
              <a:t> to:</a:t>
            </a:r>
          </a:p>
          <a:p>
            <a:pPr>
              <a:buFont typeface="Arial" panose="020B0604020202020204" pitchFamily="34" charset="0"/>
              <a:buChar char="•"/>
            </a:pPr>
            <a:r>
              <a:rPr lang="en-US" dirty="0"/>
              <a:t>Correct the rate billed, location, procedure, or modifiers.</a:t>
            </a:r>
          </a:p>
          <a:p>
            <a:pPr>
              <a:buFont typeface="Arial" panose="020B0604020202020204" pitchFamily="34" charset="0"/>
              <a:buChar char="•"/>
            </a:pPr>
            <a:r>
              <a:rPr lang="en-US" dirty="0"/>
              <a:t>Add or correct patient data, such as diagnosis or prior authorization information.</a:t>
            </a:r>
          </a:p>
          <a:p>
            <a:pPr>
              <a:buFont typeface="Arial" panose="020B0604020202020204" pitchFamily="34" charset="0"/>
              <a:buChar char="•"/>
            </a:pPr>
            <a:r>
              <a:rPr lang="en-US" dirty="0"/>
              <a:t>Modify units, minutes, or charges for services originally submitted in error.</a:t>
            </a:r>
          </a:p>
          <a:p>
            <a:r>
              <a:rPr lang="en-US" dirty="0"/>
              <a:t>Make sure to use a new claim ID for the replacement claim, and reference the original claim number in the "Original Claim ID" field. The replacement claim should include a </a:t>
            </a:r>
            <a:r>
              <a:rPr lang="en-US" b="1" dirty="0"/>
              <a:t>claim frequency code of [7]</a:t>
            </a:r>
            <a:r>
              <a:rPr lang="en-US" dirty="0"/>
              <a:t> in Loop 2300 CLM05-3 and reference the original claim identifier.</a:t>
            </a: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a:p>
        </p:txBody>
      </p:sp>
    </p:spTree>
    <p:extLst>
      <p:ext uri="{BB962C8B-B14F-4D97-AF65-F5344CB8AC3E}">
        <p14:creationId xmlns:p14="http://schemas.microsoft.com/office/powerpoint/2010/main" val="12006984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5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w="12700">
                  <a:solidFill>
                    <a:schemeClr val="tx1"/>
                  </a:solidFill>
                  <a:prstDash val="solid"/>
                </a:ln>
                <a:solidFill>
                  <a:srgbClr val="FFFFFF"/>
                </a:solidFill>
                <a:effectLst/>
                <a:uLnTx/>
                <a:uFillTx/>
                <a:latin typeface="Arial" panose="020B0604020202020204" pitchFamily="34" charset="0"/>
                <a:cs typeface="Arial" panose="020B0604020202020204" pitchFamily="34" charset="0"/>
              </a:rPr>
              <a:t>  </a:t>
            </a:r>
            <a:r>
              <a:rPr kumimoji="0" lang="en-US" sz="3200" b="1" i="0" u="none" strike="noStrike" kern="0" cap="none" spc="0" normalizeH="0" baseline="0" noProof="0">
                <a:ln w="12700">
                  <a:noFill/>
                  <a:prstDash val="solid"/>
                </a:ln>
                <a:solidFill>
                  <a:srgbClr val="FFFFFF"/>
                </a:solidFill>
                <a:effectLst/>
                <a:uLnTx/>
                <a:uFillTx/>
                <a:latin typeface="Arial" panose="020B0604020202020204" pitchFamily="34" charset="0"/>
                <a:cs typeface="Arial" panose="020B0604020202020204" pitchFamily="34" charset="0"/>
              </a:rPr>
              <a:t>Massachusetts Department of Public Health</a:t>
            </a:r>
          </a:p>
        </p:txBody>
      </p:sp>
      <p:sp>
        <p:nvSpPr>
          <p:cNvPr id="5" name="Oval 4">
            <a:extLst>
              <a:ext uri="{FF2B5EF4-FFF2-40B4-BE49-F238E27FC236}">
                <a16:creationId xmlns:a16="http://schemas.microsoft.com/office/drawing/2014/main" id="{F1BF8888-4050-4221-AD57-59EFEBA7E08D}"/>
              </a:ext>
            </a:extLst>
          </p:cNvPr>
          <p:cNvSpPr/>
          <p:nvPr userDrawn="1"/>
        </p:nvSpPr>
        <p:spPr>
          <a:xfrm>
            <a:off x="271206" y="120304"/>
            <a:ext cx="1697871" cy="1714500"/>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397F3066-0720-4C67-9304-D6F544BFF96F}"/>
              </a:ext>
            </a:extLst>
          </p:cNvPr>
          <p:cNvPicPr>
            <a:picLocks noChangeAspect="1" noChangeArrowheads="1"/>
          </p:cNvPicPr>
          <p:nvPr userDrawn="1"/>
        </p:nvPicPr>
        <p:blipFill>
          <a:blip r:embed="rId2"/>
          <a:srcRect/>
          <a:stretch/>
        </p:blipFill>
        <p:spPr bwMode="auto">
          <a:xfrm>
            <a:off x="361896" y="208410"/>
            <a:ext cx="1538288" cy="1538288"/>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7" y="2347919"/>
            <a:ext cx="10440537" cy="1373701"/>
          </a:xfrm>
          <a:prstGeom prst="rect">
            <a:avLst/>
          </a:prstGeom>
        </p:spPr>
        <p:txBody>
          <a:bodyPr/>
          <a:lstStyle>
            <a:lvl1pPr marL="0" indent="0" algn="ctr">
              <a:buNone/>
              <a:defRPr sz="4400" b="1">
                <a:solidFill>
                  <a:schemeClr val="bg1"/>
                </a:solidFill>
                <a:latin typeface="Arial" panose="020B0604020202020204" pitchFamily="34" charset="0"/>
                <a:cs typeface="Arial" panose="020B0604020202020204" pitchFamily="34" charset="0"/>
              </a:defRPr>
            </a:lvl1pPr>
          </a:lstStyle>
          <a:p>
            <a:pPr lvl="0"/>
            <a:r>
              <a:rPr lang="en-US"/>
              <a:t>Click to Add Presentation Title</a:t>
            </a:r>
          </a:p>
          <a:p>
            <a:pPr lvl="0"/>
            <a:r>
              <a:rPr lang="en-US"/>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rial" panose="020B0604020202020204" pitchFamily="34" charset="0"/>
                <a:cs typeface="Arial" panose="020B0604020202020204" pitchFamily="34" charset="0"/>
              </a:defRPr>
            </a:lvl1pPr>
          </a:lstStyle>
          <a:p>
            <a:pPr lvl="0"/>
            <a:r>
              <a:rPr lang="en-US"/>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rial" panose="020B0604020202020204" pitchFamily="34" charset="0"/>
                <a:cs typeface="Arial" panose="020B0604020202020204" pitchFamily="34" charset="0"/>
              </a:defRPr>
            </a:lvl1pPr>
          </a:lstStyle>
          <a:p>
            <a:pPr lvl="0"/>
            <a:r>
              <a:rPr lang="en-US"/>
              <a:t>Click to Add Presenter</a:t>
            </a:r>
            <a:br>
              <a:rPr lang="en-US"/>
            </a:br>
            <a:r>
              <a:rPr lang="en-US"/>
              <a:t>Title</a:t>
            </a:r>
          </a:p>
        </p:txBody>
      </p:sp>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t>Click to edit level one bullet text. </a:t>
            </a:r>
          </a:p>
          <a:p>
            <a:pPr lvl="1"/>
            <a:r>
              <a:rPr lang="en-US"/>
              <a:t>Second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9" y="1920238"/>
            <a:ext cx="5157787"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sz="2200">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vl5pPr marL="1828800" indent="0">
              <a:buNone/>
              <a:defRPr/>
            </a:lvl5pPr>
          </a:lstStyle>
          <a:p>
            <a:pPr lvl="0"/>
            <a:r>
              <a:rPr lang="en-US"/>
              <a:t>Edit bullet level one text.</a:t>
            </a:r>
          </a:p>
          <a:p>
            <a:pPr lvl="1"/>
            <a:r>
              <a:rPr lang="en-US"/>
              <a:t>Edit bullet level two text.</a:t>
            </a:r>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Franklin Gothic Book" panose="020B0503020102020204" pitchFamily="34" charset="0"/>
              </a:defRPr>
            </a:lvl3pPr>
            <a:lvl4pPr>
              <a:defRPr>
                <a:latin typeface="Franklin Gothic Book" panose="020B0503020102020204" pitchFamily="34" charset="0"/>
              </a:defRPr>
            </a:lvl4pPr>
          </a:lstStyle>
          <a:p>
            <a:pPr lvl="0"/>
            <a:r>
              <a:rPr lang="en-US"/>
              <a:t>Edit bullet level one text.</a:t>
            </a:r>
          </a:p>
          <a:p>
            <a:pPr lvl="1"/>
            <a:r>
              <a:rPr lang="en-US"/>
              <a:t>Edit bullet level two text.</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rial" panose="020B0604020202020204" pitchFamily="34" charset="0"/>
                <a:ea typeface="+mj-ea"/>
                <a:cs typeface="Arial" panose="020B0604020202020204" pitchFamily="34" charset="0"/>
              </a:defRPr>
            </a:lvl1pPr>
          </a:lstStyle>
          <a:p>
            <a:r>
              <a:rPr lang="en-US"/>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nect with DPH">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5"/>
            <a:ext cx="12192000" cy="977549"/>
          </a:xfrm>
          <a:prstGeom prst="rect">
            <a:avLst/>
          </a:prstGeom>
          <a:solidFill>
            <a:srgbClr val="05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5" y="204033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10" y="3158760"/>
            <a:ext cx="838201"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33" y="2138083"/>
            <a:ext cx="9220201" cy="3016210"/>
          </a:xfrm>
          <a:prstGeom prst="rect">
            <a:avLst/>
          </a:prstGeom>
        </p:spPr>
        <p:txBody>
          <a:bodyPr wrap="square">
            <a:spAutoFit/>
          </a:bodyPr>
          <a:lstStyle/>
          <a:p>
            <a:pPr marL="0" marR="0" lvl="0" indent="0" algn="l" defTabSz="914400" rtl="0" eaLnBrk="1" fontAlgn="base" latinLnBrk="0" hangingPunct="1">
              <a:lnSpc>
                <a:spcPct val="100000"/>
              </a:lnSpc>
              <a:spcBef>
                <a:spcPts val="1800"/>
              </a:spcBef>
              <a:spcAft>
                <a:spcPts val="0"/>
              </a:spcAft>
              <a:buClrTx/>
              <a:buSzTx/>
              <a:buFontTx/>
              <a:buNone/>
              <a:tabLst/>
              <a:defRPr/>
            </a:pPr>
            <a:r>
              <a:rPr lang="en-US" sz="3200">
                <a:latin typeface="Arial" panose="020B0604020202020204" pitchFamily="34" charset="0"/>
                <a:cs typeface="Arial" panose="020B0604020202020204" pitchFamily="34" charset="0"/>
              </a:rPr>
              <a:t>@MassDPH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Massachusetts Department of Public Health</a:t>
            </a:r>
            <a:br>
              <a:rPr lang="en-US" sz="3200">
                <a:latin typeface="Arial" panose="020B0604020202020204" pitchFamily="34" charset="0"/>
                <a:cs typeface="Arial" panose="020B0604020202020204" pitchFamily="34" charset="0"/>
              </a:rPr>
            </a:br>
            <a:endParaRPr lang="en-US" sz="3200">
              <a:latin typeface="Arial" panose="020B0604020202020204" pitchFamily="34" charset="0"/>
              <a:cs typeface="Arial" panose="020B0604020202020204" pitchFamily="34" charset="0"/>
            </a:endParaRPr>
          </a:p>
          <a:p>
            <a:pPr fontAlgn="base">
              <a:lnSpc>
                <a:spcPct val="100000"/>
              </a:lnSpc>
              <a:spcBef>
                <a:spcPts val="1800"/>
              </a:spcBef>
            </a:pPr>
            <a:r>
              <a:rPr lang="en-US" sz="3200">
                <a:latin typeface="Arial" panose="020B0604020202020204" pitchFamily="34" charset="0"/>
                <a:cs typeface="Arial" panose="020B0604020202020204" pitchFamily="34" charset="0"/>
              </a:rPr>
              <a:t>mass.gov/dph</a:t>
            </a:r>
          </a:p>
        </p:txBody>
      </p:sp>
      <p:pic>
        <p:nvPicPr>
          <p:cNvPr id="16" name="Picture 4">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a:srcRect/>
          <a:stretch/>
        </p:blipFill>
        <p:spPr bwMode="auto">
          <a:xfrm>
            <a:off x="1093807" y="4248351"/>
            <a:ext cx="1200149" cy="1200149"/>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2" name="TextBox 1">
            <a:extLst>
              <a:ext uri="{FF2B5EF4-FFF2-40B4-BE49-F238E27FC236}">
                <a16:creationId xmlns:a16="http://schemas.microsoft.com/office/drawing/2014/main" id="{01573CFF-FEB4-457F-90DC-D389438D4775}"/>
              </a:ext>
            </a:extLst>
          </p:cNvPr>
          <p:cNvSpPr txBox="1"/>
          <p:nvPr userDrawn="1"/>
        </p:nvSpPr>
        <p:spPr>
          <a:xfrm>
            <a:off x="596900" y="140213"/>
            <a:ext cx="8864600" cy="646331"/>
          </a:xfrm>
          <a:prstGeom prst="rect">
            <a:avLst/>
          </a:prstGeom>
          <a:noFill/>
        </p:spPr>
        <p:txBody>
          <a:bodyPr wrap="square" rtlCol="0">
            <a:spAutoFit/>
          </a:bodyPr>
          <a:lstStyle/>
          <a:p>
            <a:r>
              <a:rPr lang="en-US" sz="3600" b="1">
                <a:solidFill>
                  <a:schemeClr val="bg1"/>
                </a:solidFill>
                <a:latin typeface="Arial" panose="020B0604020202020204" pitchFamily="34" charset="0"/>
                <a:cs typeface="Arial" panose="020B0604020202020204" pitchFamily="34" charset="0"/>
              </a:rPr>
              <a:t>Connect with DPH</a:t>
            </a:r>
          </a:p>
        </p:txBody>
      </p:sp>
      <p:sp>
        <p:nvSpPr>
          <p:cNvPr id="12" name="Slide Number Placeholder 5">
            <a:extLst>
              <a:ext uri="{FF2B5EF4-FFF2-40B4-BE49-F238E27FC236}">
                <a16:creationId xmlns:a16="http://schemas.microsoft.com/office/drawing/2014/main" id="{7C9B6E2D-48CD-4F33-96D0-5E3155FDD014}"/>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1355803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a:solidFill>
                  <a:schemeClr val="bg1"/>
                </a:solidFill>
                <a:latin typeface="Arial" panose="020B06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a:p>
        </p:txBody>
      </p:sp>
    </p:spTree>
    <p:extLst>
      <p:ext uri="{BB962C8B-B14F-4D97-AF65-F5344CB8AC3E}">
        <p14:creationId xmlns:p14="http://schemas.microsoft.com/office/powerpoint/2010/main" val="2780067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2968896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4" r:id="rId5"/>
    <p:sldLayoutId id="2147483659" r:id="rId6"/>
    <p:sldLayoutId id="2147483657"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206F706-22CC-F280-DAE6-87DD589D1C6A}"/>
              </a:ext>
            </a:extLst>
          </p:cNvPr>
          <p:cNvSpPr>
            <a:spLocks noGrp="1"/>
          </p:cNvSpPr>
          <p:nvPr>
            <p:ph type="body" sz="quarter" idx="10"/>
          </p:nvPr>
        </p:nvSpPr>
        <p:spPr/>
        <p:txBody>
          <a:bodyPr/>
          <a:lstStyle/>
          <a:p>
            <a:r>
              <a:rPr lang="en-US" dirty="0"/>
              <a:t>Ask Away</a:t>
            </a:r>
          </a:p>
        </p:txBody>
      </p:sp>
      <p:sp>
        <p:nvSpPr>
          <p:cNvPr id="3" name="Text Placeholder 2">
            <a:extLst>
              <a:ext uri="{FF2B5EF4-FFF2-40B4-BE49-F238E27FC236}">
                <a16:creationId xmlns:a16="http://schemas.microsoft.com/office/drawing/2014/main" id="{099112DC-8D01-BBF0-A7F0-7B8315DBFD3A}"/>
              </a:ext>
            </a:extLst>
          </p:cNvPr>
          <p:cNvSpPr>
            <a:spLocks noGrp="1"/>
          </p:cNvSpPr>
          <p:nvPr>
            <p:ph type="body" sz="quarter" idx="11"/>
          </p:nvPr>
        </p:nvSpPr>
        <p:spPr/>
        <p:txBody>
          <a:bodyPr/>
          <a:lstStyle/>
          <a:p>
            <a:r>
              <a:rPr lang="en-US" dirty="0"/>
              <a:t>February 20, 2024</a:t>
            </a:r>
          </a:p>
        </p:txBody>
      </p:sp>
      <p:sp>
        <p:nvSpPr>
          <p:cNvPr id="4" name="Text Placeholder 3">
            <a:extLst>
              <a:ext uri="{FF2B5EF4-FFF2-40B4-BE49-F238E27FC236}">
                <a16:creationId xmlns:a16="http://schemas.microsoft.com/office/drawing/2014/main" id="{3AF42235-EB91-F055-7709-8333E20D104E}"/>
              </a:ext>
            </a:extLst>
          </p:cNvPr>
          <p:cNvSpPr>
            <a:spLocks noGrp="1"/>
          </p:cNvSpPr>
          <p:nvPr>
            <p:ph type="body" sz="quarter" idx="12"/>
          </p:nvPr>
        </p:nvSpPr>
        <p:spPr/>
        <p:txBody>
          <a:bodyPr/>
          <a:lstStyle/>
          <a:p>
            <a:r>
              <a:rPr lang="en-US" dirty="0"/>
              <a:t>Deeptha Ramalingam, Scott Geer, Manuela Batista </a:t>
            </a:r>
          </a:p>
        </p:txBody>
      </p:sp>
    </p:spTree>
    <p:extLst>
      <p:ext uri="{BB962C8B-B14F-4D97-AF65-F5344CB8AC3E}">
        <p14:creationId xmlns:p14="http://schemas.microsoft.com/office/powerpoint/2010/main" val="3884108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E81C8C4-3FB5-7E41-8D85-64237C34317C}"/>
              </a:ext>
            </a:extLst>
          </p:cNvPr>
          <p:cNvSpPr>
            <a:spLocks noGrp="1"/>
          </p:cNvSpPr>
          <p:nvPr>
            <p:ph type="sldNum" sz="quarter" idx="4"/>
          </p:nvPr>
        </p:nvSpPr>
        <p:spPr/>
        <p:txBody>
          <a:bodyPr/>
          <a:lstStyle/>
          <a:p>
            <a:fld id="{CA49D0EE-DE7F-324B-A84C-F36708423CDB}" type="slidenum">
              <a:rPr lang="en-US" smtClean="0"/>
              <a:pPr/>
              <a:t>10</a:t>
            </a:fld>
            <a:endParaRPr lang="en-US"/>
          </a:p>
        </p:txBody>
      </p:sp>
      <p:sp>
        <p:nvSpPr>
          <p:cNvPr id="3" name="Title 2">
            <a:extLst>
              <a:ext uri="{FF2B5EF4-FFF2-40B4-BE49-F238E27FC236}">
                <a16:creationId xmlns:a16="http://schemas.microsoft.com/office/drawing/2014/main" id="{5287A715-3E37-ACAC-B34E-F2C908308612}"/>
              </a:ext>
            </a:extLst>
          </p:cNvPr>
          <p:cNvSpPr>
            <a:spLocks noGrp="1"/>
          </p:cNvSpPr>
          <p:nvPr>
            <p:ph type="title"/>
          </p:nvPr>
        </p:nvSpPr>
        <p:spPr/>
        <p:txBody>
          <a:bodyPr/>
          <a:lstStyle/>
          <a:p>
            <a:r>
              <a:rPr lang="en-US">
                <a:latin typeface="Arial"/>
                <a:cs typeface="Arial"/>
              </a:rPr>
              <a:t>Replacement Claim and Void Claim</a:t>
            </a:r>
            <a:endParaRPr lang="en-US"/>
          </a:p>
        </p:txBody>
      </p:sp>
      <p:sp>
        <p:nvSpPr>
          <p:cNvPr id="4" name="Content Placeholder 3">
            <a:extLst>
              <a:ext uri="{FF2B5EF4-FFF2-40B4-BE49-F238E27FC236}">
                <a16:creationId xmlns:a16="http://schemas.microsoft.com/office/drawing/2014/main" id="{C317434E-C479-435B-7BB7-2206D086BA1B}"/>
              </a:ext>
            </a:extLst>
          </p:cNvPr>
          <p:cNvSpPr>
            <a:spLocks noGrp="1"/>
          </p:cNvSpPr>
          <p:nvPr>
            <p:ph idx="1"/>
          </p:nvPr>
        </p:nvSpPr>
        <p:spPr/>
        <p:txBody>
          <a:bodyPr vert="horz" lIns="91440" tIns="45720" rIns="91440" bIns="45720" rtlCol="0" anchor="t">
            <a:normAutofit/>
          </a:bodyPr>
          <a:lstStyle/>
          <a:p>
            <a:pPr>
              <a:buFont typeface="Arial"/>
              <a:buChar char="•"/>
            </a:pPr>
            <a:r>
              <a:rPr lang="en-US" sz="1800" dirty="0">
                <a:latin typeface="Times New Roman"/>
                <a:cs typeface="Arial"/>
              </a:rPr>
              <a:t>Replacement Claims and Void Claims are different procedures within the EICS system</a:t>
            </a: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r>
              <a:rPr lang="en-US" sz="1800" dirty="0">
                <a:latin typeface="Times New Roman"/>
                <a:cs typeface="Arial"/>
              </a:rPr>
              <a:t> The replacement claim should be submitted with a claim frequency of 7. The Claim Frequency Code should be 7 to indicate that what was previously submitted should be ignored and the submitted claim taken in its place</a:t>
            </a:r>
          </a:p>
          <a:p>
            <a:pPr>
              <a:buFont typeface="Arial"/>
              <a:buChar char="•"/>
            </a:pPr>
            <a:endParaRPr lang="en-US" sz="1800" dirty="0">
              <a:latin typeface="Times New Roman" panose="02020603050405020304" pitchFamily="18" charset="0"/>
            </a:endParaRP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endParaRPr lang="en-US" sz="1800" dirty="0">
              <a:latin typeface="Times New Roman"/>
              <a:cs typeface="Arial"/>
            </a:endParaRPr>
          </a:p>
          <a:p>
            <a:pPr>
              <a:buFont typeface="Arial"/>
              <a:buChar char="•"/>
            </a:pPr>
            <a:r>
              <a:rPr lang="en-US" sz="1800" dirty="0">
                <a:latin typeface="Times New Roman" panose="02020603050405020304" pitchFamily="18" charset="0"/>
              </a:rPr>
              <a:t>Void Claim should be submitted with a claim frequency of 8.  The Claim Frequency Code 8 should be used to indicate a complete void of the original claim referenced. The Original Claim ID should be populated with the claim</a:t>
            </a:r>
          </a:p>
          <a:p>
            <a:pPr marL="285750" indent="-285750">
              <a:buFont typeface="Arial"/>
              <a:buChar char="•"/>
            </a:pPr>
            <a:endParaRPr lang="en-US" dirty="0"/>
          </a:p>
          <a:p>
            <a:endParaRPr lang="en-US" dirty="0"/>
          </a:p>
        </p:txBody>
      </p:sp>
    </p:spTree>
    <p:extLst>
      <p:ext uri="{BB962C8B-B14F-4D97-AF65-F5344CB8AC3E}">
        <p14:creationId xmlns:p14="http://schemas.microsoft.com/office/powerpoint/2010/main" val="3618947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8E66A64-640E-CD11-F73A-4BA086BCC4C9}"/>
              </a:ext>
            </a:extLst>
          </p:cNvPr>
          <p:cNvSpPr>
            <a:spLocks noGrp="1"/>
          </p:cNvSpPr>
          <p:nvPr>
            <p:ph type="sldNum" sz="quarter" idx="4"/>
          </p:nvPr>
        </p:nvSpPr>
        <p:spPr/>
        <p:txBody>
          <a:bodyPr/>
          <a:lstStyle/>
          <a:p>
            <a:fld id="{CA49D0EE-DE7F-324B-A84C-F36708423CDB}" type="slidenum">
              <a:rPr lang="en-US" smtClean="0"/>
              <a:pPr/>
              <a:t>11</a:t>
            </a:fld>
            <a:endParaRPr lang="en-US"/>
          </a:p>
        </p:txBody>
      </p:sp>
      <p:sp>
        <p:nvSpPr>
          <p:cNvPr id="3" name="Title 2">
            <a:extLst>
              <a:ext uri="{FF2B5EF4-FFF2-40B4-BE49-F238E27FC236}">
                <a16:creationId xmlns:a16="http://schemas.microsoft.com/office/drawing/2014/main" id="{560B7C82-94B2-1315-5E89-2C8E27DCA0E2}"/>
              </a:ext>
            </a:extLst>
          </p:cNvPr>
          <p:cNvSpPr>
            <a:spLocks noGrp="1"/>
          </p:cNvSpPr>
          <p:nvPr>
            <p:ph type="title"/>
          </p:nvPr>
        </p:nvSpPr>
        <p:spPr/>
        <p:txBody>
          <a:bodyPr/>
          <a:lstStyle/>
          <a:p>
            <a:r>
              <a:rPr lang="en-US">
                <a:latin typeface="Arial"/>
                <a:cs typeface="Arial"/>
              </a:rPr>
              <a:t>Replacement Claim</a:t>
            </a:r>
            <a:endParaRPr lang="en-US"/>
          </a:p>
        </p:txBody>
      </p:sp>
      <p:sp>
        <p:nvSpPr>
          <p:cNvPr id="4" name="Content Placeholder 3">
            <a:extLst>
              <a:ext uri="{FF2B5EF4-FFF2-40B4-BE49-F238E27FC236}">
                <a16:creationId xmlns:a16="http://schemas.microsoft.com/office/drawing/2014/main" id="{B72DF556-1890-2688-81C3-C955027FA0EE}"/>
              </a:ext>
            </a:extLst>
          </p:cNvPr>
          <p:cNvSpPr>
            <a:spLocks noGrp="1"/>
          </p:cNvSpPr>
          <p:nvPr>
            <p:ph idx="1"/>
          </p:nvPr>
        </p:nvSpPr>
        <p:spPr/>
        <p:txBody>
          <a:bodyPr vert="horz" lIns="91440" tIns="45720" rIns="91440" bIns="45720" rtlCol="0" anchor="t">
            <a:normAutofit lnSpcReduction="10000"/>
          </a:bodyPr>
          <a:lstStyle/>
          <a:p>
            <a:r>
              <a:rPr lang="en-US" sz="1900" dirty="0">
                <a:latin typeface="Times New Roman"/>
                <a:cs typeface="Arial"/>
              </a:rPr>
              <a:t>If a correction to a previously submitted claim is needed, you can submit a replacement claim to: </a:t>
            </a:r>
          </a:p>
          <a:p>
            <a:endParaRPr lang="en-US" sz="1900" dirty="0">
              <a:latin typeface="Times New Roman"/>
              <a:cs typeface="Arial"/>
            </a:endParaRPr>
          </a:p>
          <a:p>
            <a:r>
              <a:rPr lang="en-US" sz="1900" dirty="0">
                <a:latin typeface="Times New Roman"/>
                <a:cs typeface="Arial"/>
              </a:rPr>
              <a:t>➢ Correct the rate billed, location, procedure, or modifiers </a:t>
            </a:r>
          </a:p>
          <a:p>
            <a:endParaRPr lang="en-US" sz="1900" dirty="0">
              <a:latin typeface="Times New Roman"/>
              <a:cs typeface="Arial"/>
            </a:endParaRPr>
          </a:p>
          <a:p>
            <a:r>
              <a:rPr lang="en-US" sz="1900" dirty="0">
                <a:latin typeface="Times New Roman"/>
                <a:cs typeface="Arial"/>
              </a:rPr>
              <a:t>➢ Add/Correct some patient data such as diagnosis or prior authorization information specific to prior payer information </a:t>
            </a:r>
          </a:p>
          <a:p>
            <a:endParaRPr lang="en-US" sz="1900" dirty="0">
              <a:latin typeface="Times New Roman"/>
              <a:cs typeface="Arial"/>
            </a:endParaRPr>
          </a:p>
          <a:p>
            <a:r>
              <a:rPr lang="en-US" sz="1900" dirty="0">
                <a:latin typeface="Times New Roman"/>
                <a:cs typeface="Arial"/>
              </a:rPr>
              <a:t>➢ Make changes to your original claim such as modify units/minutes or charges for services originally submitted in error </a:t>
            </a:r>
          </a:p>
          <a:p>
            <a:endParaRPr lang="en-US" sz="1900" dirty="0">
              <a:latin typeface="Times New Roman"/>
              <a:cs typeface="Arial"/>
            </a:endParaRPr>
          </a:p>
          <a:p>
            <a:r>
              <a:rPr lang="en-US" sz="1900" dirty="0">
                <a:latin typeface="Times New Roman"/>
                <a:cs typeface="Arial"/>
              </a:rPr>
              <a:t>➢ Ensure a new claim id number is used for the replacement claim and that the Original Claim ID is populated with the Claim Number that needs replacement (need a new replacement claim, you will need a new claim identifier, original claim 123, the replacement claim will be 1234, and you will need to reference the original claim in the replacement claim submission) </a:t>
            </a:r>
          </a:p>
          <a:p>
            <a:endParaRPr lang="en-US" sz="1900" dirty="0">
              <a:latin typeface="Times New Roman"/>
              <a:cs typeface="Arial"/>
            </a:endParaRPr>
          </a:p>
          <a:p>
            <a:r>
              <a:rPr lang="en-US" sz="1900" dirty="0">
                <a:latin typeface="Times New Roman"/>
                <a:cs typeface="Arial"/>
              </a:rPr>
              <a:t>***A replacement claim should contain a claim frequency code of [7] in Loop 2300 CLM05-3 segment and reference the original claim identifier</a:t>
            </a:r>
          </a:p>
          <a:p>
            <a:endParaRPr lang="en-US" dirty="0"/>
          </a:p>
        </p:txBody>
      </p:sp>
    </p:spTree>
    <p:extLst>
      <p:ext uri="{BB962C8B-B14F-4D97-AF65-F5344CB8AC3E}">
        <p14:creationId xmlns:p14="http://schemas.microsoft.com/office/powerpoint/2010/main" val="251746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B018273-0EFB-4E9F-4FC6-2EFBD9E10D9B}"/>
              </a:ext>
            </a:extLst>
          </p:cNvPr>
          <p:cNvSpPr>
            <a:spLocks noGrp="1"/>
          </p:cNvSpPr>
          <p:nvPr>
            <p:ph type="sldNum" sz="quarter" idx="4"/>
          </p:nvPr>
        </p:nvSpPr>
        <p:spPr/>
        <p:txBody>
          <a:bodyPr/>
          <a:lstStyle/>
          <a:p>
            <a:fld id="{CA49D0EE-DE7F-324B-A84C-F36708423CDB}" type="slidenum">
              <a:rPr lang="en-US" smtClean="0"/>
              <a:pPr/>
              <a:t>12</a:t>
            </a:fld>
            <a:endParaRPr lang="en-US"/>
          </a:p>
        </p:txBody>
      </p:sp>
      <p:sp>
        <p:nvSpPr>
          <p:cNvPr id="3" name="Title 2">
            <a:extLst>
              <a:ext uri="{FF2B5EF4-FFF2-40B4-BE49-F238E27FC236}">
                <a16:creationId xmlns:a16="http://schemas.microsoft.com/office/drawing/2014/main" id="{95866C54-1B43-87A0-3BEF-2A9A3389DBC5}"/>
              </a:ext>
            </a:extLst>
          </p:cNvPr>
          <p:cNvSpPr>
            <a:spLocks noGrp="1"/>
          </p:cNvSpPr>
          <p:nvPr>
            <p:ph type="title"/>
          </p:nvPr>
        </p:nvSpPr>
        <p:spPr/>
        <p:txBody>
          <a:bodyPr/>
          <a:lstStyle/>
          <a:p>
            <a:r>
              <a:rPr lang="en-US">
                <a:latin typeface="Arial"/>
                <a:cs typeface="Arial"/>
              </a:rPr>
              <a:t>Void Claim</a:t>
            </a:r>
            <a:endParaRPr lang="en-US"/>
          </a:p>
        </p:txBody>
      </p:sp>
      <p:sp>
        <p:nvSpPr>
          <p:cNvPr id="4" name="Content Placeholder 3">
            <a:extLst>
              <a:ext uri="{FF2B5EF4-FFF2-40B4-BE49-F238E27FC236}">
                <a16:creationId xmlns:a16="http://schemas.microsoft.com/office/drawing/2014/main" id="{5FF9B29C-51DB-48C6-9215-5B8FD6C002B1}"/>
              </a:ext>
            </a:extLst>
          </p:cNvPr>
          <p:cNvSpPr>
            <a:spLocks noGrp="1"/>
          </p:cNvSpPr>
          <p:nvPr>
            <p:ph idx="1"/>
          </p:nvPr>
        </p:nvSpPr>
        <p:spPr/>
        <p:txBody>
          <a:bodyPr vert="horz" lIns="91440" tIns="45720" rIns="91440" bIns="45720" rtlCol="0" anchor="t">
            <a:normAutofit fontScale="92500" lnSpcReduction="10000"/>
          </a:bodyPr>
          <a:lstStyle/>
          <a:p>
            <a:r>
              <a:rPr lang="en-US" sz="1900" dirty="0">
                <a:latin typeface="Times New Roman"/>
                <a:cs typeface="Times New Roman"/>
              </a:rPr>
              <a:t>Changes have occurred and is needed to void the claim</a:t>
            </a:r>
          </a:p>
          <a:p>
            <a:endParaRPr lang="en-US" sz="1900" dirty="0">
              <a:latin typeface="Times New Roman"/>
              <a:cs typeface="Times New Roman"/>
            </a:endParaRPr>
          </a:p>
          <a:p>
            <a:pPr marL="342900" indent="-342900">
              <a:buChar char="•"/>
            </a:pPr>
            <a:r>
              <a:rPr lang="en-US" sz="1900" dirty="0">
                <a:latin typeface="Times New Roman"/>
                <a:cs typeface="Times New Roman"/>
              </a:rPr>
              <a:t>Previous list of reasons to submit a replacement claim</a:t>
            </a:r>
          </a:p>
          <a:p>
            <a:pPr marL="342900" indent="-342900">
              <a:buChar char="•"/>
            </a:pPr>
            <a:endParaRPr lang="en-US" sz="1900" dirty="0">
              <a:latin typeface="Times New Roman"/>
              <a:cs typeface="Times New Roman"/>
            </a:endParaRPr>
          </a:p>
          <a:p>
            <a:pPr marL="342900" indent="-342900">
              <a:buChar char="•"/>
            </a:pPr>
            <a:r>
              <a:rPr lang="en-US" sz="1900" dirty="0">
                <a:latin typeface="Times New Roman"/>
                <a:cs typeface="Times New Roman"/>
              </a:rPr>
              <a:t>Charge claim has re-adjudicated and an Encounter claim needs to be submitted</a:t>
            </a:r>
            <a:endParaRPr lang="en-US" dirty="0"/>
          </a:p>
          <a:p>
            <a:pPr marL="342900" indent="-342900">
              <a:buChar char="•"/>
            </a:pPr>
            <a:endParaRPr lang="en-US" sz="1900" dirty="0">
              <a:latin typeface="Times New Roman"/>
              <a:cs typeface="Times New Roman"/>
            </a:endParaRPr>
          </a:p>
          <a:p>
            <a:pPr marL="342900" indent="-342900">
              <a:buChar char="•"/>
            </a:pPr>
            <a:r>
              <a:rPr lang="en-US" sz="1900" dirty="0">
                <a:latin typeface="Times New Roman"/>
                <a:cs typeface="Times New Roman"/>
              </a:rPr>
              <a:t>Encounter claim has re-adjudicated and a Charge claim needs to be submitted</a:t>
            </a:r>
          </a:p>
          <a:p>
            <a:pPr marL="342900" indent="-342900">
              <a:buChar char="•"/>
            </a:pPr>
            <a:endParaRPr lang="en-US" sz="1900" dirty="0">
              <a:latin typeface="Times New Roman"/>
              <a:cs typeface="Times New Roman"/>
            </a:endParaRPr>
          </a:p>
          <a:p>
            <a:pPr marL="342900" indent="-342900">
              <a:buChar char="•"/>
            </a:pPr>
            <a:endParaRPr lang="en-US" sz="1900" dirty="0">
              <a:latin typeface="Times New Roman"/>
              <a:cs typeface="Times New Roman"/>
            </a:endParaRPr>
          </a:p>
          <a:p>
            <a:pPr marL="342900" indent="-342900">
              <a:buChar char="•"/>
            </a:pPr>
            <a:r>
              <a:rPr lang="en-US" sz="1800" dirty="0">
                <a:latin typeface="Times New Roman"/>
                <a:cs typeface="Times New Roman"/>
              </a:rPr>
              <a:t>Void existing claim: In order to “void” an already submitted claim, a new claim should be created with a claim frequency of 8 and it should reference the original claim that is to be voided. The void claim should be sent to Early Intervention Client System (EICS) when the previously submitted claim should be removed/not considered for payment. A void claim must match the original claim with the exception of the claim frequency type code and the payer assigned claim number. A void claim should not contain “negative” values within the claim. It should contain a claim frequency code of [8] in Loop 2300 CLM05-3 segment. The replacement or void claim is required to be submitted with the “Original Reference Number” (Payer Claim Control Number) in Loop 2300 REF segment. REF01 must be [F8] and REF 02 must be the “Original Reference Number”. If the required information in Loop 2300 REF01 and REF02 is not submitted, the claim will reject back to the submitter</a:t>
            </a:r>
            <a:endParaRPr lang="en-US" sz="1900" dirty="0">
              <a:latin typeface="Times New Roman"/>
              <a:cs typeface="Times New Roman"/>
            </a:endParaRPr>
          </a:p>
        </p:txBody>
      </p:sp>
    </p:spTree>
    <p:extLst>
      <p:ext uri="{BB962C8B-B14F-4D97-AF65-F5344CB8AC3E}">
        <p14:creationId xmlns:p14="http://schemas.microsoft.com/office/powerpoint/2010/main" val="2023787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4B5AC7F-92A2-E4F2-AD46-6CAB592E1C09}"/>
              </a:ext>
            </a:extLst>
          </p:cNvPr>
          <p:cNvSpPr>
            <a:spLocks noGrp="1"/>
          </p:cNvSpPr>
          <p:nvPr>
            <p:ph type="sldNum" sz="quarter" idx="4"/>
          </p:nvPr>
        </p:nvSpPr>
        <p:spPr/>
        <p:txBody>
          <a:bodyPr/>
          <a:lstStyle/>
          <a:p>
            <a:fld id="{CA49D0EE-DE7F-324B-A84C-F36708423CDB}" type="slidenum">
              <a:rPr lang="en-US" smtClean="0"/>
              <a:pPr/>
              <a:t>13</a:t>
            </a:fld>
            <a:endParaRPr lang="en-US"/>
          </a:p>
        </p:txBody>
      </p:sp>
      <p:sp>
        <p:nvSpPr>
          <p:cNvPr id="3" name="Title 2">
            <a:extLst>
              <a:ext uri="{FF2B5EF4-FFF2-40B4-BE49-F238E27FC236}">
                <a16:creationId xmlns:a16="http://schemas.microsoft.com/office/drawing/2014/main" id="{74319F99-A1B1-C208-C632-886028DE0039}"/>
              </a:ext>
            </a:extLst>
          </p:cNvPr>
          <p:cNvSpPr>
            <a:spLocks noGrp="1"/>
          </p:cNvSpPr>
          <p:nvPr>
            <p:ph type="title"/>
          </p:nvPr>
        </p:nvSpPr>
        <p:spPr/>
        <p:txBody>
          <a:bodyPr/>
          <a:lstStyle/>
          <a:p>
            <a:r>
              <a:rPr lang="en-US">
                <a:latin typeface="Arial"/>
                <a:cs typeface="Arial"/>
              </a:rPr>
              <a:t>CONNECT WITH DPH </a:t>
            </a:r>
            <a:endParaRPr lang="en-US"/>
          </a:p>
        </p:txBody>
      </p:sp>
      <p:pic>
        <p:nvPicPr>
          <p:cNvPr id="5" name="Picture 4">
            <a:extLst>
              <a:ext uri="{FF2B5EF4-FFF2-40B4-BE49-F238E27FC236}">
                <a16:creationId xmlns:a16="http://schemas.microsoft.com/office/drawing/2014/main" id="{CDB3E702-16C0-9021-5F30-13B75933AE9A}"/>
              </a:ext>
            </a:extLst>
          </p:cNvPr>
          <p:cNvPicPr>
            <a:picLocks noChangeAspect="1"/>
          </p:cNvPicPr>
          <p:nvPr/>
        </p:nvPicPr>
        <p:blipFill>
          <a:blip r:embed="rId2"/>
          <a:stretch>
            <a:fillRect/>
          </a:stretch>
        </p:blipFill>
        <p:spPr>
          <a:xfrm>
            <a:off x="1223963" y="1538288"/>
            <a:ext cx="9744075" cy="3781425"/>
          </a:xfrm>
          <a:prstGeom prst="rect">
            <a:avLst/>
          </a:prstGeom>
        </p:spPr>
      </p:pic>
    </p:spTree>
    <p:extLst>
      <p:ext uri="{BB962C8B-B14F-4D97-AF65-F5344CB8AC3E}">
        <p14:creationId xmlns:p14="http://schemas.microsoft.com/office/powerpoint/2010/main" val="857222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4E3ED58-8636-79EA-2CAB-0EE48C0B241D}"/>
              </a:ext>
            </a:extLst>
          </p:cNvPr>
          <p:cNvSpPr>
            <a:spLocks noGrp="1"/>
          </p:cNvSpPr>
          <p:nvPr>
            <p:ph type="body" sz="quarter" idx="10"/>
          </p:nvPr>
        </p:nvSpPr>
        <p:spPr>
          <a:xfrm>
            <a:off x="597529" y="2726690"/>
            <a:ext cx="10603329" cy="1373701"/>
          </a:xfrm>
        </p:spPr>
        <p:txBody>
          <a:bodyPr lIns="91440" tIns="45720" rIns="91440" bIns="45720" anchor="t"/>
          <a:lstStyle/>
          <a:p>
            <a:r>
              <a:rPr lang="en-US" dirty="0"/>
              <a:t>Parental Consent to Access Insurance Requirement Reminder </a:t>
            </a:r>
          </a:p>
        </p:txBody>
      </p:sp>
      <p:sp>
        <p:nvSpPr>
          <p:cNvPr id="5" name="Text Placeholder 4">
            <a:extLst>
              <a:ext uri="{FF2B5EF4-FFF2-40B4-BE49-F238E27FC236}">
                <a16:creationId xmlns:a16="http://schemas.microsoft.com/office/drawing/2014/main" id="{FE00BC6B-6DD3-4E8E-87B9-E2B52E56770E}"/>
              </a:ext>
            </a:extLst>
          </p:cNvPr>
          <p:cNvSpPr>
            <a:spLocks noGrp="1"/>
          </p:cNvSpPr>
          <p:nvPr>
            <p:ph type="body" sz="quarter" idx="11"/>
          </p:nvPr>
        </p:nvSpPr>
        <p:spPr>
          <a:xfrm>
            <a:off x="3697287" y="4279198"/>
            <a:ext cx="4797425" cy="757542"/>
          </a:xfrm>
        </p:spPr>
        <p:txBody>
          <a:bodyPr lIns="91440" tIns="45720" rIns="91440" bIns="45720" anchor="t"/>
          <a:lstStyle/>
          <a:p>
            <a:r>
              <a:rPr lang="en-US">
                <a:latin typeface="Arial"/>
                <a:cs typeface="Arial"/>
              </a:rPr>
              <a:t>February 20, 2024</a:t>
            </a:r>
            <a:endParaRPr lang="en-US"/>
          </a:p>
        </p:txBody>
      </p:sp>
      <p:sp>
        <p:nvSpPr>
          <p:cNvPr id="2" name="Slide Number Placeholder 1">
            <a:extLst>
              <a:ext uri="{FF2B5EF4-FFF2-40B4-BE49-F238E27FC236}">
                <a16:creationId xmlns:a16="http://schemas.microsoft.com/office/drawing/2014/main" id="{18ADEC86-AF9C-8AE9-5471-2CBE10667FAC}"/>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2</a:t>
            </a:fld>
            <a:endParaRPr lang="en-US"/>
          </a:p>
        </p:txBody>
      </p:sp>
    </p:spTree>
    <p:extLst>
      <p:ext uri="{BB962C8B-B14F-4D97-AF65-F5344CB8AC3E}">
        <p14:creationId xmlns:p14="http://schemas.microsoft.com/office/powerpoint/2010/main" val="3876558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F82527-B91B-4CB7-EEF0-FEE38E00FBD5}"/>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1B6E941-5EAD-BA4D-0805-1390C2D2E444}"/>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6F96A60C-2D02-F676-2613-70B3556BAA48}"/>
              </a:ext>
            </a:extLst>
          </p:cNvPr>
          <p:cNvSpPr>
            <a:spLocks noGrp="1"/>
          </p:cNvSpPr>
          <p:nvPr>
            <p:ph type="title"/>
          </p:nvPr>
        </p:nvSpPr>
        <p:spPr/>
        <p:txBody>
          <a:bodyPr>
            <a:normAutofit/>
          </a:bodyPr>
          <a:lstStyle/>
          <a:p>
            <a:r>
              <a:rPr kumimoji="0" lang="en-US" sz="3200" b="1" i="0" u="none" strike="noStrike" kern="1200" cap="none" spc="0" normalizeH="0" baseline="0" noProof="0">
                <a:ln>
                  <a:noFill/>
                </a:ln>
                <a:solidFill>
                  <a:prstClr val="white"/>
                </a:solidFill>
                <a:effectLst/>
                <a:uLnTx/>
                <a:uFillTx/>
                <a:latin typeface="Arial"/>
                <a:ea typeface="+mj-ea"/>
                <a:cs typeface="Arial"/>
              </a:rPr>
              <a:t>Consent to Access Insurance </a:t>
            </a:r>
            <a:endParaRPr lang="en-US"/>
          </a:p>
        </p:txBody>
      </p:sp>
      <p:sp>
        <p:nvSpPr>
          <p:cNvPr id="4" name="Content Placeholder 3">
            <a:extLst>
              <a:ext uri="{FF2B5EF4-FFF2-40B4-BE49-F238E27FC236}">
                <a16:creationId xmlns:a16="http://schemas.microsoft.com/office/drawing/2014/main" id="{EE26C819-3120-603B-3996-7D02A7A31C65}"/>
              </a:ext>
            </a:extLst>
          </p:cNvPr>
          <p:cNvSpPr>
            <a:spLocks noGrp="1"/>
          </p:cNvSpPr>
          <p:nvPr>
            <p:ph idx="1"/>
          </p:nvPr>
        </p:nvSpPr>
        <p:spPr>
          <a:xfrm>
            <a:off x="609600" y="1235947"/>
            <a:ext cx="10972800" cy="4913643"/>
          </a:xfrm>
        </p:spPr>
        <p:txBody>
          <a:bodyPr vert="horz" lIns="91440" tIns="45720" rIns="91440" bIns="45720" rtlCol="0" anchor="t">
            <a:normAutofit/>
          </a:bodyPr>
          <a:lstStyle/>
          <a:p>
            <a:pPr marL="285750" indent="-285750">
              <a:buFont typeface="Arial" panose="020B0604020202020204" pitchFamily="34" charset="0"/>
              <a:buChar char="•"/>
            </a:pPr>
            <a:r>
              <a:rPr lang="en-US" sz="1800" dirty="0">
                <a:solidFill>
                  <a:srgbClr val="000000"/>
                </a:solidFill>
                <a:latin typeface="Times New Roman" panose="02020603050405020304" pitchFamily="18" charset="0"/>
                <a:cs typeface="Times New Roman" panose="02020603050405020304" pitchFamily="18" charset="0"/>
              </a:rPr>
              <a:t>The Early Intervention Division is committed to providing high-quality Part C/early intervention services to enhance the development and learning of infants and toddlers through individualized, developmentally appropriate interventions embedded in everyday activities at no cost to families. </a:t>
            </a:r>
          </a:p>
          <a:p>
            <a:pPr marL="285750" indent="-285750">
              <a:buFont typeface="Arial" panose="020B0604020202020204" pitchFamily="34" charset="0"/>
              <a:buChar char="•"/>
            </a:pPr>
            <a:r>
              <a:rPr lang="en-US" sz="1800" dirty="0">
                <a:solidFill>
                  <a:srgbClr val="000000"/>
                </a:solidFill>
                <a:latin typeface="Times New Roman"/>
                <a:cs typeface="Times New Roman"/>
              </a:rPr>
              <a:t>Part C of the Individuals with Disabilities Education Act (IDEA) requires that parental consent is obtained </a:t>
            </a:r>
            <a:r>
              <a:rPr lang="en-US" sz="1800" b="1" dirty="0">
                <a:solidFill>
                  <a:srgbClr val="000000"/>
                </a:solidFill>
                <a:latin typeface="Times New Roman"/>
                <a:cs typeface="Times New Roman"/>
              </a:rPr>
              <a:t>before </a:t>
            </a:r>
            <a:r>
              <a:rPr lang="en-US" sz="1800" dirty="0">
                <a:solidFill>
                  <a:srgbClr val="000000"/>
                </a:solidFill>
                <a:latin typeface="Times New Roman"/>
                <a:cs typeface="Times New Roman"/>
              </a:rPr>
              <a:t>public benefits insurance or private insurance is used.  </a:t>
            </a:r>
          </a:p>
          <a:p>
            <a:pPr algn="ctr" rtl="0" fontAlgn="base">
              <a:lnSpc>
                <a:spcPts val="1538"/>
              </a:lnSpc>
            </a:pPr>
            <a:endParaRPr lang="en-US" sz="1800" b="1" u="sng" dirty="0">
              <a:solidFill>
                <a:srgbClr val="000000"/>
              </a:solidFill>
              <a:latin typeface="Times New Roman" panose="02020603050405020304" pitchFamily="18" charset="0"/>
              <a:cs typeface="Times New Roman" panose="02020603050405020304" pitchFamily="18" charset="0"/>
            </a:endParaRPr>
          </a:p>
          <a:p>
            <a:pPr algn="ctr" rtl="0" fontAlgn="base">
              <a:lnSpc>
                <a:spcPts val="1538"/>
              </a:lnSpc>
            </a:pPr>
            <a:r>
              <a:rPr lang="en-US" sz="1800" b="1" u="sng" dirty="0">
                <a:solidFill>
                  <a:srgbClr val="000000"/>
                </a:solidFill>
                <a:latin typeface="Times New Roman" panose="02020603050405020304" pitchFamily="18" charset="0"/>
                <a:cs typeface="Times New Roman" panose="02020603050405020304" pitchFamily="18" charset="0"/>
              </a:rPr>
              <a:t>The Department of Public Health Consent to Access Insurance </a:t>
            </a:r>
          </a:p>
          <a:p>
            <a:pPr marL="285750" indent="-285750" algn="l" rtl="0" fontAlgn="base">
              <a:lnSpc>
                <a:spcPts val="1538"/>
              </a:lnSpc>
              <a:buFont typeface="Arial" panose="020B0604020202020204" pitchFamily="34" charset="0"/>
              <a:buChar char="•"/>
            </a:pPr>
            <a:r>
              <a:rPr lang="en-US" sz="1800" dirty="0">
                <a:solidFill>
                  <a:srgbClr val="000000"/>
                </a:solidFill>
                <a:latin typeface="Times New Roman" panose="02020603050405020304" pitchFamily="18" charset="0"/>
                <a:cs typeface="Times New Roman" panose="02020603050405020304" pitchFamily="18" charset="0"/>
              </a:rPr>
              <a:t>Under the Individuals with Disabilities Education Act (IDEA), Part C/early intervention services are provided to infants and toddlers with disabilities or developmental delays. Use of public benefits or insurance or private insurance is allowable under 34 CFR 303.520; it is not required.  </a:t>
            </a:r>
          </a:p>
          <a:p>
            <a:pPr algn="l" rtl="0" fontAlgn="base">
              <a:lnSpc>
                <a:spcPts val="1538"/>
              </a:lnSpc>
            </a:pPr>
            <a:endParaRPr lang="en-US" sz="1800" dirty="0">
              <a:solidFill>
                <a:srgbClr val="000000"/>
              </a:solidFill>
              <a:latin typeface="Times New Roman" panose="02020603050405020304" pitchFamily="18" charset="0"/>
              <a:cs typeface="Times New Roman" panose="02020603050405020304" pitchFamily="18" charset="0"/>
            </a:endParaRPr>
          </a:p>
          <a:p>
            <a:pPr marL="285750" indent="-285750" algn="l" rtl="0" fontAlgn="base">
              <a:lnSpc>
                <a:spcPts val="1538"/>
              </a:lnSpc>
              <a:buFont typeface="Arial" panose="020B0604020202020204" pitchFamily="34" charset="0"/>
              <a:buChar char="•"/>
            </a:pPr>
            <a:r>
              <a:rPr lang="en-US" sz="1800" dirty="0">
                <a:solidFill>
                  <a:srgbClr val="000000"/>
                </a:solidFill>
                <a:latin typeface="Times New Roman" panose="02020603050405020304" pitchFamily="18" charset="0"/>
                <a:cs typeface="Times New Roman" panose="02020603050405020304" pitchFamily="18" charset="0"/>
              </a:rPr>
              <a:t>Families who choose to use Medicaid, Children’s Health Insurance Program (CHIP), or private insurance, must do so voluntarily. The same applies to private insurance; parents may choose to use it but are not obligated to do so. In either case, written parental consent is required before insurance is accessed. This consent can be changed at any time. </a:t>
            </a:r>
          </a:p>
          <a:p>
            <a:pPr marL="285750" indent="-285750" algn="l" rtl="0" fontAlgn="base">
              <a:lnSpc>
                <a:spcPts val="1538"/>
              </a:lnSpc>
              <a:buFont typeface="Arial" panose="020B0604020202020204" pitchFamily="34" charset="0"/>
              <a:buChar char="•"/>
            </a:pPr>
            <a:endParaRPr lang="en-US" sz="1800" dirty="0">
              <a:solidFill>
                <a:srgbClr val="000000"/>
              </a:solidFill>
              <a:latin typeface="Times New Roman" panose="02020603050405020304" pitchFamily="18" charset="0"/>
              <a:cs typeface="Times New Roman" panose="02020603050405020304" pitchFamily="18" charset="0"/>
            </a:endParaRPr>
          </a:p>
          <a:p>
            <a:pPr marL="285750" indent="-285750" algn="l" rtl="0" fontAlgn="base">
              <a:lnSpc>
                <a:spcPts val="1538"/>
              </a:lnSpc>
              <a:buFont typeface="Arial" panose="020B0604020202020204" pitchFamily="34" charset="0"/>
              <a:buChar char="•"/>
            </a:pPr>
            <a:r>
              <a:rPr lang="en-US" sz="1800" dirty="0">
                <a:solidFill>
                  <a:srgbClr val="000000"/>
                </a:solidFill>
                <a:latin typeface="Times New Roman" panose="02020603050405020304" pitchFamily="18" charset="0"/>
                <a:cs typeface="Times New Roman" panose="02020603050405020304" pitchFamily="18" charset="0"/>
              </a:rPr>
              <a:t>Families who do not provide consent to use public benefits or insurance or private insurance must not be penalized in any way. These families must not lose access to services or experience a reduction in the quality of services provided. If a parent chooses not to use insurance, it must not result in any extra charges.</a:t>
            </a:r>
          </a:p>
          <a:p>
            <a:pPr marL="285750" indent="-28575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7799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252BD9F6-3806-24BE-AC12-0E3F8A780613}"/>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0852F79E-B649-83A7-7504-C518F3B49829}"/>
              </a:ext>
            </a:extLst>
          </p:cNvPr>
          <p:cNvSpPr>
            <a:spLocks noGrp="1"/>
          </p:cNvSpPr>
          <p:nvPr>
            <p:ph type="title"/>
          </p:nvPr>
        </p:nvSpPr>
        <p:spPr/>
        <p:txBody>
          <a:bodyPr/>
          <a:lstStyle/>
          <a:p>
            <a:r>
              <a:rPr lang="en-US"/>
              <a:t>How to capture consent in EICS</a:t>
            </a:r>
          </a:p>
        </p:txBody>
      </p:sp>
      <p:pic>
        <p:nvPicPr>
          <p:cNvPr id="1026" name="Picture 2">
            <a:extLst>
              <a:ext uri="{FF2B5EF4-FFF2-40B4-BE49-F238E27FC236}">
                <a16:creationId xmlns:a16="http://schemas.microsoft.com/office/drawing/2014/main" id="{77A77428-B4CD-05EE-38BC-0086DB83E881}"/>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2249459" y="2523227"/>
            <a:ext cx="7693081" cy="304033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EDA71E8-360E-8C25-2AC8-6587F1132D70}"/>
              </a:ext>
            </a:extLst>
          </p:cNvPr>
          <p:cNvSpPr txBox="1"/>
          <p:nvPr/>
        </p:nvSpPr>
        <p:spPr>
          <a:xfrm>
            <a:off x="592821" y="1404037"/>
            <a:ext cx="10905079" cy="646331"/>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This is the initial appointment prompt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You are also required to respond to the 'consent to access' insurance when each IFSP is completed</a:t>
            </a:r>
          </a:p>
        </p:txBody>
      </p:sp>
      <p:sp>
        <p:nvSpPr>
          <p:cNvPr id="7" name="TextBox 6">
            <a:extLst>
              <a:ext uri="{FF2B5EF4-FFF2-40B4-BE49-F238E27FC236}">
                <a16:creationId xmlns:a16="http://schemas.microsoft.com/office/drawing/2014/main" id="{0FB0FC2C-DAEE-F0FF-F14C-194472ED49D5}"/>
              </a:ext>
            </a:extLst>
          </p:cNvPr>
          <p:cNvSpPr txBox="1"/>
          <p:nvPr/>
        </p:nvSpPr>
        <p:spPr>
          <a:xfrm rot="609133">
            <a:off x="4191753" y="2967578"/>
            <a:ext cx="356706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0000"/>
                </a:solidFill>
                <a:effectLst/>
                <a:uLnTx/>
                <a:uFillTx/>
                <a:latin typeface="Calibri"/>
                <a:ea typeface="+mn-ea"/>
                <a:cs typeface="+mn-cs"/>
              </a:rPr>
              <a:t>TRAINING – NOT AN ACTUAL CLIENT</a:t>
            </a:r>
          </a:p>
        </p:txBody>
      </p:sp>
    </p:spTree>
    <p:extLst>
      <p:ext uri="{BB962C8B-B14F-4D97-AF65-F5344CB8AC3E}">
        <p14:creationId xmlns:p14="http://schemas.microsoft.com/office/powerpoint/2010/main" val="3209591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241E94-086A-E918-6E16-78CDC8E73266}"/>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AF3498A1-D5EB-A7EB-E06E-75BCB1E8CF43}"/>
              </a:ext>
            </a:extLst>
          </p:cNvPr>
          <p:cNvSpPr>
            <a:spLocks noGrp="1"/>
          </p:cNvSpPr>
          <p:nvPr>
            <p:ph type="title"/>
          </p:nvPr>
        </p:nvSpPr>
        <p:spPr/>
        <p:txBody>
          <a:bodyPr/>
          <a:lstStyle/>
          <a:p>
            <a:r>
              <a:rPr lang="en-US"/>
              <a:t>How to capture consent in EICS</a:t>
            </a:r>
          </a:p>
        </p:txBody>
      </p:sp>
      <p:sp>
        <p:nvSpPr>
          <p:cNvPr id="5" name="TextBox 4">
            <a:extLst>
              <a:ext uri="{FF2B5EF4-FFF2-40B4-BE49-F238E27FC236}">
                <a16:creationId xmlns:a16="http://schemas.microsoft.com/office/drawing/2014/main" id="{67CD22E4-AF13-4667-A376-DE352F700EA5}"/>
              </a:ext>
            </a:extLst>
          </p:cNvPr>
          <p:cNvSpPr txBox="1"/>
          <p:nvPr/>
        </p:nvSpPr>
        <p:spPr>
          <a:xfrm rot="1878838">
            <a:off x="4133544" y="2510161"/>
            <a:ext cx="356706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FF0000"/>
                </a:solidFill>
                <a:effectLst/>
                <a:uLnTx/>
                <a:uFillTx/>
                <a:latin typeface="Calibri"/>
                <a:ea typeface="+mn-ea"/>
                <a:cs typeface="+mn-cs"/>
              </a:rPr>
              <a:t>TRAINING – NOT AN ACTUAL CLIENT</a:t>
            </a:r>
          </a:p>
        </p:txBody>
      </p:sp>
      <p:sp>
        <p:nvSpPr>
          <p:cNvPr id="7" name="Content Placeholder 6">
            <a:extLst>
              <a:ext uri="{FF2B5EF4-FFF2-40B4-BE49-F238E27FC236}">
                <a16:creationId xmlns:a16="http://schemas.microsoft.com/office/drawing/2014/main" id="{DA6C125B-4ADB-332E-9794-C0173069609E}"/>
              </a:ext>
            </a:extLst>
          </p:cNvPr>
          <p:cNvSpPr>
            <a:spLocks noGrp="1"/>
          </p:cNvSpPr>
          <p:nvPr>
            <p:ph idx="1"/>
          </p:nvPr>
        </p:nvSpPr>
        <p:spPr>
          <a:xfrm>
            <a:off x="508612" y="1434514"/>
            <a:ext cx="10972800" cy="4679683"/>
          </a:xfrm>
        </p:spPr>
        <p:txBody>
          <a:bodyPr/>
          <a:lstStyle/>
          <a:p>
            <a:endParaRPr lang="en-US"/>
          </a:p>
        </p:txBody>
      </p:sp>
      <p:pic>
        <p:nvPicPr>
          <p:cNvPr id="9" name="Content Placeholder 5">
            <a:extLst>
              <a:ext uri="{FF2B5EF4-FFF2-40B4-BE49-F238E27FC236}">
                <a16:creationId xmlns:a16="http://schemas.microsoft.com/office/drawing/2014/main" id="{78C38AD8-429B-40A6-F7FF-8ED6D9A64020}"/>
              </a:ext>
            </a:extLst>
          </p:cNvPr>
          <p:cNvPicPr>
            <a:picLocks noChangeAspect="1"/>
          </p:cNvPicPr>
          <p:nvPr/>
        </p:nvPicPr>
        <p:blipFill>
          <a:blip r:embed="rId3"/>
          <a:stretch>
            <a:fillRect/>
          </a:stretch>
        </p:blipFill>
        <p:spPr>
          <a:xfrm>
            <a:off x="694928" y="1435100"/>
            <a:ext cx="10802143" cy="4678363"/>
          </a:xfrm>
          <a:prstGeom prst="rect">
            <a:avLst/>
          </a:prstGeom>
        </p:spPr>
      </p:pic>
      <p:sp>
        <p:nvSpPr>
          <p:cNvPr id="6" name="Oval 5">
            <a:extLst>
              <a:ext uri="{FF2B5EF4-FFF2-40B4-BE49-F238E27FC236}">
                <a16:creationId xmlns:a16="http://schemas.microsoft.com/office/drawing/2014/main" id="{62267699-4AD4-6F1A-8F9E-EC4D5A350581}"/>
              </a:ext>
            </a:extLst>
          </p:cNvPr>
          <p:cNvSpPr/>
          <p:nvPr/>
        </p:nvSpPr>
        <p:spPr>
          <a:xfrm>
            <a:off x="1674692" y="3426955"/>
            <a:ext cx="5613148" cy="1901227"/>
          </a:xfrm>
          <a:prstGeom prst="ellipse">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1BE1C898-455C-260D-0796-5F480955F04C}"/>
              </a:ext>
            </a:extLst>
          </p:cNvPr>
          <p:cNvSpPr txBox="1"/>
          <p:nvPr/>
        </p:nvSpPr>
        <p:spPr>
          <a:xfrm rot="222720">
            <a:off x="3677966" y="1644899"/>
            <a:ext cx="356706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FF0000"/>
                </a:solidFill>
                <a:effectLst/>
                <a:uLnTx/>
                <a:uFillTx/>
                <a:latin typeface="Calibri"/>
                <a:ea typeface="+mn-ea"/>
                <a:cs typeface="+mn-cs"/>
              </a:rPr>
              <a:t>TRAINING – NOT AN ACTUAL CLIENT</a:t>
            </a:r>
          </a:p>
        </p:txBody>
      </p:sp>
    </p:spTree>
    <p:extLst>
      <p:ext uri="{BB962C8B-B14F-4D97-AF65-F5344CB8AC3E}">
        <p14:creationId xmlns:p14="http://schemas.microsoft.com/office/powerpoint/2010/main" val="1824331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2C57C-CDEB-2500-6A07-D5B591B95661}"/>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F52CEE-50BF-F607-3964-5E0441B36F37}"/>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2F44ADAB-A47E-92C7-B40E-C0E01716521B}"/>
              </a:ext>
            </a:extLst>
          </p:cNvPr>
          <p:cNvSpPr>
            <a:spLocks noGrp="1"/>
          </p:cNvSpPr>
          <p:nvPr>
            <p:ph type="title"/>
          </p:nvPr>
        </p:nvSpPr>
        <p:spPr/>
        <p:txBody>
          <a:bodyPr/>
          <a:lstStyle/>
          <a:p>
            <a:r>
              <a:rPr lang="en-US"/>
              <a:t>EICS </a:t>
            </a:r>
          </a:p>
        </p:txBody>
      </p:sp>
      <p:sp>
        <p:nvSpPr>
          <p:cNvPr id="4" name="Content Placeholder 3">
            <a:extLst>
              <a:ext uri="{FF2B5EF4-FFF2-40B4-BE49-F238E27FC236}">
                <a16:creationId xmlns:a16="http://schemas.microsoft.com/office/drawing/2014/main" id="{0EF8E48F-6870-407B-5185-A73FCFE0BFD4}"/>
              </a:ext>
            </a:extLst>
          </p:cNvPr>
          <p:cNvSpPr>
            <a:spLocks noGrp="1"/>
          </p:cNvSpPr>
          <p:nvPr>
            <p:ph idx="1"/>
          </p:nvPr>
        </p:nvSpPr>
        <p:spPr/>
        <p:txBody>
          <a:bodyPr/>
          <a:lstStyle/>
          <a:p>
            <a:pPr marL="285750" marR="0" indent="-285750">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rPr>
              <a:t>Ensure to obtain written consent to use public benefits or private insurance initially, each time there is a change in service provision, and when private insurance is a prerequisite for public benefit. </a:t>
            </a:r>
          </a:p>
          <a:p>
            <a:pPr marL="285750" marR="0" indent="-285750">
              <a:buFont typeface="Arial" panose="020B0604020202020204" pitchFamily="34" charset="0"/>
              <a:buChar char="•"/>
            </a:pPr>
            <a:r>
              <a:rPr lang="en-US" sz="1800" dirty="0">
                <a:latin typeface="Times New Roman" panose="02020603050405020304" pitchFamily="18" charset="0"/>
              </a:rPr>
              <a:t>EMR users – ensure “consent to access” insurance segment with the date and yes/no is sent in.</a:t>
            </a:r>
          </a:p>
          <a:p>
            <a:pPr marL="0" marR="0"/>
            <a:r>
              <a:rPr lang="en-US" sz="1800" dirty="0">
                <a:effectLst/>
                <a:latin typeface="Times New Roman" panose="02020603050405020304" pitchFamily="18" charset="0"/>
                <a:ea typeface="Times New Roman" panose="02020603050405020304" pitchFamily="18" charset="0"/>
              </a:rPr>
              <a:t> </a:t>
            </a:r>
          </a:p>
          <a:p>
            <a:pPr marL="285750" marR="0" indent="-285750">
              <a:buFont typeface="Arial" panose="020B0604020202020204" pitchFamily="34" charset="0"/>
              <a:buChar char="•"/>
            </a:pPr>
            <a:endParaRPr lang="en-US" sz="1800" dirty="0">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rPr>
              <a:t>This must be attested in EICS prior to each claim submission. Ensure that “Consent to Bill” under Service Details is selected. If not, you will need to go back </a:t>
            </a:r>
            <a:r>
              <a:rPr lang="en-US" sz="1800" dirty="0">
                <a:latin typeface="Times New Roman" panose="02020603050405020304" pitchFamily="18" charset="0"/>
              </a:rPr>
              <a:t>to the Insurance/PCP Information task or create an Update Insurance Ad Hoc task and complete that section before submitting your claim. Depending on your roles, the Insurance Confirmation task must also be completed.</a:t>
            </a:r>
            <a:endParaRPr lang="en-US" sz="1800" dirty="0">
              <a:effectLst/>
              <a:latin typeface="Times New Roman" panose="02020603050405020304" pitchFamily="18" charset="0"/>
              <a:ea typeface="Times New Roman" panose="02020603050405020304" pitchFamily="18" charset="0"/>
            </a:endParaRPr>
          </a:p>
          <a:p>
            <a:endParaRPr lang="en-US" dirty="0"/>
          </a:p>
        </p:txBody>
      </p:sp>
      <p:pic>
        <p:nvPicPr>
          <p:cNvPr id="5" name="Picture 4">
            <a:extLst>
              <a:ext uri="{FF2B5EF4-FFF2-40B4-BE49-F238E27FC236}">
                <a16:creationId xmlns:a16="http://schemas.microsoft.com/office/drawing/2014/main" id="{2C649648-F966-B0DD-1283-40A9B3172DEB}"/>
              </a:ext>
            </a:extLst>
          </p:cNvPr>
          <p:cNvPicPr>
            <a:picLocks noChangeAspect="1"/>
          </p:cNvPicPr>
          <p:nvPr/>
        </p:nvPicPr>
        <p:blipFill>
          <a:blip r:embed="rId3"/>
          <a:stretch>
            <a:fillRect/>
          </a:stretch>
        </p:blipFill>
        <p:spPr>
          <a:xfrm>
            <a:off x="4429348" y="3938029"/>
            <a:ext cx="3733160" cy="2176168"/>
          </a:xfrm>
          <a:prstGeom prst="rect">
            <a:avLst/>
          </a:prstGeom>
        </p:spPr>
      </p:pic>
    </p:spTree>
    <p:extLst>
      <p:ext uri="{BB962C8B-B14F-4D97-AF65-F5344CB8AC3E}">
        <p14:creationId xmlns:p14="http://schemas.microsoft.com/office/powerpoint/2010/main" val="2834390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696C9F0-2D66-1551-B25A-C16A778A62B0}"/>
              </a:ext>
            </a:extLst>
          </p:cNvPr>
          <p:cNvSpPr>
            <a:spLocks noGrp="1"/>
          </p:cNvSpPr>
          <p:nvPr>
            <p:ph type="sldNum" sz="quarter" idx="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49D0EE-DE7F-324B-A84C-F36708423CDB}" type="slidenum">
              <a:rPr kumimoji="0" lang="en-US" sz="1200" b="0" i="0" u="none" strike="noStrike" kern="1200" cap="none" spc="0" normalizeH="0" baseline="0" noProof="0" smtClean="0">
                <a:ln>
                  <a:noFill/>
                </a:ln>
                <a:solidFill>
                  <a:prstClr val="whit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Title 2">
            <a:extLst>
              <a:ext uri="{FF2B5EF4-FFF2-40B4-BE49-F238E27FC236}">
                <a16:creationId xmlns:a16="http://schemas.microsoft.com/office/drawing/2014/main" id="{B75824B9-A279-EE84-B3FA-0B9A403D3F91}"/>
              </a:ext>
            </a:extLst>
          </p:cNvPr>
          <p:cNvSpPr>
            <a:spLocks noGrp="1"/>
          </p:cNvSpPr>
          <p:nvPr>
            <p:ph type="title"/>
          </p:nvPr>
        </p:nvSpPr>
        <p:spPr/>
        <p:txBody>
          <a:bodyPr>
            <a:normAutofit fontScale="90000"/>
          </a:bodyPr>
          <a:lstStyle/>
          <a:p>
            <a:r>
              <a:rPr lang="en-US">
                <a:latin typeface="Arial"/>
                <a:cs typeface="Arial"/>
              </a:rPr>
              <a:t>Remember: There are many different consents in EICS</a:t>
            </a:r>
          </a:p>
        </p:txBody>
      </p:sp>
      <p:sp>
        <p:nvSpPr>
          <p:cNvPr id="4" name="Content Placeholder 3">
            <a:extLst>
              <a:ext uri="{FF2B5EF4-FFF2-40B4-BE49-F238E27FC236}">
                <a16:creationId xmlns:a16="http://schemas.microsoft.com/office/drawing/2014/main" id="{7B658E5A-9070-CA5B-BC94-CB20655BF554}"/>
              </a:ext>
            </a:extLst>
          </p:cNvPr>
          <p:cNvSpPr>
            <a:spLocks noGrp="1"/>
          </p:cNvSpPr>
          <p:nvPr>
            <p:ph idx="1"/>
          </p:nvPr>
        </p:nvSpPr>
        <p:spPr/>
        <p:txBody>
          <a:bodyPr/>
          <a:lstStyle/>
          <a:p>
            <a:pPr marL="285750" marR="0" indent="-285750">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rPr>
              <a:t>Ensure to obtain written consent to use public benefits or private insurance initially, each time there is a change in service provision, and when private insurance is a prerequisite for public benefit. This should be maintained at your location and presented upon request.</a:t>
            </a:r>
          </a:p>
          <a:p>
            <a:pPr marL="285750" marR="0" indent="-285750">
              <a:buFont typeface="Arial" panose="020B0604020202020204" pitchFamily="34" charset="0"/>
              <a:buChar char="•"/>
            </a:pPr>
            <a:endParaRPr lang="en-US" sz="1800" dirty="0">
              <a:latin typeface="Times New Roman" panose="02020603050405020304" pitchFamily="18" charset="0"/>
              <a:ea typeface="Times New Roman" panose="02020603050405020304" pitchFamily="18" charset="0"/>
            </a:endParaRPr>
          </a:p>
          <a:p>
            <a:pPr marL="285750" marR="0" indent="-285750">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rPr>
              <a:t>Ensure Insurance information in the EICS is current and up to date. </a:t>
            </a:r>
          </a:p>
          <a:p>
            <a:pPr marL="285750" marR="0" indent="-285750">
              <a:buFont typeface="Arial" panose="020B0604020202020204" pitchFamily="34" charset="0"/>
              <a:buChar char="•"/>
            </a:pPr>
            <a:endParaRPr lang="en-US" sz="1800" dirty="0">
              <a:latin typeface="Times New Roman" panose="02020603050405020304" pitchFamily="18" charset="0"/>
              <a:ea typeface="Times New Roman" panose="02020603050405020304" pitchFamily="18" charset="0"/>
            </a:endParaRPr>
          </a:p>
          <a:p>
            <a:pPr marL="285750" marR="0" indent="-285750">
              <a:buFont typeface="Arial" panose="020B0604020202020204" pitchFamily="34" charset="0"/>
              <a:buChar char="•"/>
            </a:pPr>
            <a:r>
              <a:rPr lang="en-US" sz="1800" dirty="0">
                <a:effectLst/>
                <a:latin typeface="Times New Roman" panose="02020603050405020304" pitchFamily="18" charset="0"/>
                <a:ea typeface="Times New Roman" panose="02020603050405020304" pitchFamily="18" charset="0"/>
              </a:rPr>
              <a:t>Ensure consent </a:t>
            </a:r>
            <a:r>
              <a:rPr lang="en-US" sz="1800" dirty="0">
                <a:solidFill>
                  <a:srgbClr val="FF0000"/>
                </a:solidFill>
                <a:effectLst/>
                <a:latin typeface="Times New Roman" panose="02020603050405020304" pitchFamily="18" charset="0"/>
                <a:ea typeface="Times New Roman" panose="02020603050405020304" pitchFamily="18" charset="0"/>
              </a:rPr>
              <a:t>to access insurance</a:t>
            </a:r>
            <a:r>
              <a:rPr lang="en-US" sz="1800" dirty="0">
                <a:effectLst/>
                <a:latin typeface="Times New Roman" panose="02020603050405020304" pitchFamily="18" charset="0"/>
                <a:ea typeface="Times New Roman" panose="02020603050405020304" pitchFamily="18" charset="0"/>
              </a:rPr>
              <a:t> is verified before servi</a:t>
            </a:r>
            <a:r>
              <a:rPr lang="en-US" sz="1800" dirty="0">
                <a:latin typeface="Times New Roman" panose="02020603050405020304" pitchFamily="18" charset="0"/>
                <a:ea typeface="Times New Roman" panose="02020603050405020304" pitchFamily="18" charset="0"/>
              </a:rPr>
              <a:t>ces are provided and before claims (for both encounter and </a:t>
            </a:r>
            <a:r>
              <a:rPr lang="en-US" sz="1800" dirty="0">
                <a:solidFill>
                  <a:srgbClr val="FF0000"/>
                </a:solidFill>
                <a:latin typeface="Times New Roman" panose="02020603050405020304" pitchFamily="18" charset="0"/>
                <a:ea typeface="Times New Roman" panose="02020603050405020304" pitchFamily="18" charset="0"/>
              </a:rPr>
              <a:t>charge</a:t>
            </a:r>
            <a:r>
              <a:rPr lang="en-US" sz="1800" dirty="0">
                <a:latin typeface="Times New Roman" panose="02020603050405020304" pitchFamily="18" charset="0"/>
                <a:ea typeface="Times New Roman" panose="02020603050405020304" pitchFamily="18" charset="0"/>
              </a:rPr>
              <a:t>) are submitted to DPH.</a:t>
            </a:r>
            <a:endParaRPr lang="en-US" sz="1800" dirty="0">
              <a:effectLst/>
              <a:latin typeface="Times New Roman" panose="02020603050405020304" pitchFamily="18" charset="0"/>
              <a:ea typeface="Times New Roman" panose="02020603050405020304" pitchFamily="18" charset="0"/>
            </a:endParaRPr>
          </a:p>
          <a:p>
            <a:pPr marL="0" marR="0"/>
            <a:r>
              <a:rPr lang="en-US" sz="1800" dirty="0">
                <a:effectLst/>
                <a:latin typeface="Times New Roman" panose="02020603050405020304" pitchFamily="18" charset="0"/>
                <a:ea typeface="Times New Roman" panose="02020603050405020304" pitchFamily="18" charset="0"/>
              </a:rPr>
              <a:t> </a:t>
            </a:r>
          </a:p>
          <a:p>
            <a:endParaRPr lang="en-US" dirty="0"/>
          </a:p>
        </p:txBody>
      </p:sp>
    </p:spTree>
    <p:extLst>
      <p:ext uri="{BB962C8B-B14F-4D97-AF65-F5344CB8AC3E}">
        <p14:creationId xmlns:p14="http://schemas.microsoft.com/office/powerpoint/2010/main" val="32076580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77EFF5-57E9-3DF2-2FBB-432F02DEF42D}"/>
            </a:ext>
          </a:extLst>
        </p:cNvPr>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A1704E0-7DC8-EB3C-41F9-20EA5E2C17A8}"/>
              </a:ext>
            </a:extLst>
          </p:cNvPr>
          <p:cNvSpPr>
            <a:spLocks noGrp="1"/>
          </p:cNvSpPr>
          <p:nvPr>
            <p:ph type="body" sz="quarter" idx="10"/>
          </p:nvPr>
        </p:nvSpPr>
        <p:spPr>
          <a:xfrm>
            <a:off x="597529" y="2726690"/>
            <a:ext cx="10603329" cy="1373701"/>
          </a:xfrm>
        </p:spPr>
        <p:txBody>
          <a:bodyPr lIns="91440" tIns="45720" rIns="91440" bIns="45720" anchor="t"/>
          <a:lstStyle/>
          <a:p>
            <a:r>
              <a:rPr lang="en-US" sz="4400" u="none" strike="noStrike">
                <a:effectLst/>
              </a:rPr>
              <a:t>How to resubmit claims </a:t>
            </a:r>
          </a:p>
          <a:p>
            <a:r>
              <a:rPr lang="en-US" sz="4400" u="none" strike="noStrike">
                <a:effectLst/>
              </a:rPr>
              <a:t>(void claims)  </a:t>
            </a:r>
            <a:endParaRPr lang="en-US"/>
          </a:p>
        </p:txBody>
      </p:sp>
      <p:sp>
        <p:nvSpPr>
          <p:cNvPr id="5" name="Text Placeholder 4">
            <a:extLst>
              <a:ext uri="{FF2B5EF4-FFF2-40B4-BE49-F238E27FC236}">
                <a16:creationId xmlns:a16="http://schemas.microsoft.com/office/drawing/2014/main" id="{E88BD44A-FF19-2454-7476-99365A91AD9D}"/>
              </a:ext>
            </a:extLst>
          </p:cNvPr>
          <p:cNvSpPr>
            <a:spLocks noGrp="1"/>
          </p:cNvSpPr>
          <p:nvPr>
            <p:ph type="body" sz="quarter" idx="11"/>
          </p:nvPr>
        </p:nvSpPr>
        <p:spPr>
          <a:xfrm>
            <a:off x="3697287" y="4279198"/>
            <a:ext cx="4797425" cy="757542"/>
          </a:xfrm>
        </p:spPr>
        <p:txBody>
          <a:bodyPr lIns="91440" tIns="45720" rIns="91440" bIns="45720" anchor="t"/>
          <a:lstStyle/>
          <a:p>
            <a:r>
              <a:rPr lang="en-US">
                <a:latin typeface="Arial"/>
                <a:cs typeface="Arial"/>
              </a:rPr>
              <a:t>February 20, 2024</a:t>
            </a:r>
            <a:endParaRPr lang="en-US"/>
          </a:p>
        </p:txBody>
      </p:sp>
      <p:sp>
        <p:nvSpPr>
          <p:cNvPr id="2" name="Slide Number Placeholder 1">
            <a:extLst>
              <a:ext uri="{FF2B5EF4-FFF2-40B4-BE49-F238E27FC236}">
                <a16:creationId xmlns:a16="http://schemas.microsoft.com/office/drawing/2014/main" id="{13FD5E6E-FF56-51D4-D5A3-019FB237C519}"/>
              </a:ext>
            </a:extLst>
          </p:cNvPr>
          <p:cNvSpPr>
            <a:spLocks noGrp="1"/>
          </p:cNvSpPr>
          <p:nvPr>
            <p:ph type="sldNum" sz="quarter" idx="4294967295"/>
          </p:nvPr>
        </p:nvSpPr>
        <p:spPr>
          <a:xfrm>
            <a:off x="9455150" y="6492875"/>
            <a:ext cx="2736850" cy="365125"/>
          </a:xfrm>
          <a:prstGeom prst="rect">
            <a:avLst/>
          </a:prstGeom>
        </p:spPr>
        <p:txBody>
          <a:bodyPr/>
          <a:lstStyle/>
          <a:p>
            <a:fld id="{CA49D0EE-DE7F-324B-A84C-F36708423CDB}" type="slidenum">
              <a:rPr lang="en-US" smtClean="0"/>
              <a:pPr/>
              <a:t>8</a:t>
            </a:fld>
            <a:endParaRPr lang="en-US"/>
          </a:p>
        </p:txBody>
      </p:sp>
    </p:spTree>
    <p:extLst>
      <p:ext uri="{BB962C8B-B14F-4D97-AF65-F5344CB8AC3E}">
        <p14:creationId xmlns:p14="http://schemas.microsoft.com/office/powerpoint/2010/main" val="838706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73B1B06-9627-FAE6-C658-E5DF3E7122F3}"/>
              </a:ext>
            </a:extLst>
          </p:cNvPr>
          <p:cNvSpPr>
            <a:spLocks noGrp="1"/>
          </p:cNvSpPr>
          <p:nvPr>
            <p:ph type="sldNum" sz="quarter" idx="4"/>
          </p:nvPr>
        </p:nvSpPr>
        <p:spPr/>
        <p:txBody>
          <a:bodyPr/>
          <a:lstStyle/>
          <a:p>
            <a:fld id="{CA49D0EE-DE7F-324B-A84C-F36708423CDB}" type="slidenum">
              <a:rPr lang="en-US" smtClean="0"/>
              <a:pPr/>
              <a:t>9</a:t>
            </a:fld>
            <a:endParaRPr lang="en-US"/>
          </a:p>
        </p:txBody>
      </p:sp>
      <p:sp>
        <p:nvSpPr>
          <p:cNvPr id="3" name="Title 2">
            <a:extLst>
              <a:ext uri="{FF2B5EF4-FFF2-40B4-BE49-F238E27FC236}">
                <a16:creationId xmlns:a16="http://schemas.microsoft.com/office/drawing/2014/main" id="{5A029311-59AA-55AC-48C4-02E6C523764C}"/>
              </a:ext>
            </a:extLst>
          </p:cNvPr>
          <p:cNvSpPr>
            <a:spLocks noGrp="1"/>
          </p:cNvSpPr>
          <p:nvPr>
            <p:ph type="title"/>
          </p:nvPr>
        </p:nvSpPr>
        <p:spPr/>
        <p:txBody>
          <a:bodyPr/>
          <a:lstStyle/>
          <a:p>
            <a:r>
              <a:rPr kumimoji="0" lang="en-US" sz="3200" b="1" i="0" u="none" strike="noStrike" kern="1200" cap="none" spc="0" normalizeH="0" baseline="0" noProof="0">
                <a:ln>
                  <a:noFill/>
                </a:ln>
                <a:solidFill>
                  <a:prstClr val="white"/>
                </a:solidFill>
                <a:effectLst/>
                <a:uLnTx/>
                <a:uFillTx/>
                <a:latin typeface="Arial"/>
                <a:ea typeface="+mj-ea"/>
                <a:cs typeface="Arial"/>
              </a:rPr>
              <a:t>Early Intervention</a:t>
            </a:r>
            <a:endParaRPr lang="en-US"/>
          </a:p>
        </p:txBody>
      </p:sp>
      <p:sp>
        <p:nvSpPr>
          <p:cNvPr id="4" name="Content Placeholder 3">
            <a:extLst>
              <a:ext uri="{FF2B5EF4-FFF2-40B4-BE49-F238E27FC236}">
                <a16:creationId xmlns:a16="http://schemas.microsoft.com/office/drawing/2014/main" id="{BB4E49C2-F87B-EE97-1138-A2917967D2AD}"/>
              </a:ext>
            </a:extLst>
          </p:cNvPr>
          <p:cNvSpPr>
            <a:spLocks noGrp="1"/>
          </p:cNvSpPr>
          <p:nvPr>
            <p:ph idx="1"/>
          </p:nvPr>
        </p:nvSpPr>
        <p:spPr>
          <a:xfrm>
            <a:off x="609600" y="2430530"/>
            <a:ext cx="10972800" cy="1996941"/>
          </a:xfrm>
        </p:spPr>
        <p:txBody>
          <a:bodyPr/>
          <a:lstStyle/>
          <a:p>
            <a:r>
              <a:rPr lang="en-US"/>
              <a:t>Massachusetts Early Intervention (EI) is a program for infants and toddlers (birth to 3 years old) who have developmental delays or are at risk of a developmental delay</a:t>
            </a:r>
          </a:p>
          <a:p>
            <a:endParaRPr lang="en-US"/>
          </a:p>
        </p:txBody>
      </p:sp>
    </p:spTree>
    <p:extLst>
      <p:ext uri="{BB962C8B-B14F-4D97-AF65-F5344CB8AC3E}">
        <p14:creationId xmlns:p14="http://schemas.microsoft.com/office/powerpoint/2010/main" val="1719305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F6883D9E03D8447BF77B0CE7CCEBF50" ma:contentTypeVersion="6" ma:contentTypeDescription="Create a new document." ma:contentTypeScope="" ma:versionID="e9261d879be5eb3a3d3b1e8714955416">
  <xsd:schema xmlns:xsd="http://www.w3.org/2001/XMLSchema" xmlns:xs="http://www.w3.org/2001/XMLSchema" xmlns:p="http://schemas.microsoft.com/office/2006/metadata/properties" xmlns:ns2="b2794a14-d2f2-4a21-87a1-2bf307f5e2b1" xmlns:ns3="602e8ada-c94d-47de-92a8-eff9311cb231" targetNamespace="http://schemas.microsoft.com/office/2006/metadata/properties" ma:root="true" ma:fieldsID="447e552dd9d83ae86574431a7f4b4fb7" ns2:_="" ns3:_="">
    <xsd:import namespace="b2794a14-d2f2-4a21-87a1-2bf307f5e2b1"/>
    <xsd:import namespace="602e8ada-c94d-47de-92a8-eff9311cb23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794a14-d2f2-4a21-87a1-2bf307f5e2b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02e8ada-c94d-47de-92a8-eff9311cb23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8AD35F-6594-4B15-9277-8BFC9EFD0490}">
  <ds:schemaRefs>
    <ds:schemaRef ds:uri="602e8ada-c94d-47de-92a8-eff9311cb231"/>
    <ds:schemaRef ds:uri="b2794a14-d2f2-4a21-87a1-2bf307f5e2b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DE49BC6-8039-4984-B00B-5AA70410891D}">
  <ds:schemaRefs>
    <ds:schemaRef ds:uri="602e8ada-c94d-47de-92a8-eff9311cb231"/>
    <ds:schemaRef ds:uri="b2794a14-d2f2-4a21-87a1-2bf307f5e2b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24D9094-64B8-4632-A3B1-F24D23B1867F}">
  <ds:schemaRefs>
    <ds:schemaRef ds:uri="http://schemas.microsoft.com/sharepoint/v3/contenttype/form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31</TotalTime>
  <Words>1782</Words>
  <Application>Microsoft Office PowerPoint</Application>
  <PresentationFormat>Widescreen</PresentationFormat>
  <Paragraphs>113</Paragraphs>
  <Slides>13</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Franklin Gothic Book</vt:lpstr>
      <vt:lpstr>Times New Roman</vt:lpstr>
      <vt:lpstr>Office Theme</vt:lpstr>
      <vt:lpstr>PowerPoint Presentation</vt:lpstr>
      <vt:lpstr>PowerPoint Presentation</vt:lpstr>
      <vt:lpstr>Consent to Access Insurance </vt:lpstr>
      <vt:lpstr>How to capture consent in EICS</vt:lpstr>
      <vt:lpstr>How to capture consent in EICS</vt:lpstr>
      <vt:lpstr>EICS </vt:lpstr>
      <vt:lpstr>Remember: There are many different consents in EICS</vt:lpstr>
      <vt:lpstr>PowerPoint Presentation</vt:lpstr>
      <vt:lpstr>Early Intervention</vt:lpstr>
      <vt:lpstr>Replacement Claim and Void Claim</vt:lpstr>
      <vt:lpstr>Replacement Claim</vt:lpstr>
      <vt:lpstr>Void Claim</vt:lpstr>
      <vt:lpstr>CONNECT WITH DPH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Geer, Scott W (DPH)</cp:lastModifiedBy>
  <cp:revision>39</cp:revision>
  <cp:lastPrinted>2021-01-21T15:13:04Z</cp:lastPrinted>
  <dcterms:created xsi:type="dcterms:W3CDTF">2022-07-05T15:37:33Z</dcterms:created>
  <dcterms:modified xsi:type="dcterms:W3CDTF">2025-04-14T14:43:33Z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0x0101005F6883D9E03D8447BF77B0CE7CCEBF50</vt:lpwstr>
  </property>
  <property fmtid="{D5CDD505-2E9C-101B-9397-08002B2CF9AE}" pid="3" name="MediaServiceImageTags">
    <vt:lpwstr/>
  </property>
</Properties>
</file>