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7"/>
  </p:notesMasterIdLst>
  <p:handoutMasterIdLst>
    <p:handoutMasterId r:id="rId18"/>
  </p:handoutMasterIdLst>
  <p:sldIdLst>
    <p:sldId id="2147470003" r:id="rId5"/>
    <p:sldId id="2147470045" r:id="rId6"/>
    <p:sldId id="2147470557" r:id="rId7"/>
    <p:sldId id="2147470556" r:id="rId8"/>
    <p:sldId id="2147470560" r:id="rId9"/>
    <p:sldId id="2147470559" r:id="rId10"/>
    <p:sldId id="2147470561" r:id="rId11"/>
    <p:sldId id="2147470563" r:id="rId12"/>
    <p:sldId id="2147470564" r:id="rId13"/>
    <p:sldId id="2147470565" r:id="rId14"/>
    <p:sldId id="2147470566" r:id="rId15"/>
    <p:sldId id="2147470042" r:id="rId16"/>
  </p:sldIdLst>
  <p:sldSz cx="12192000" cy="6858000"/>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4" userDrawn="1">
          <p15:clr>
            <a:srgbClr val="A4A3A4"/>
          </p15:clr>
        </p15:guide>
        <p15:guide id="2" pos="7080" userDrawn="1">
          <p15:clr>
            <a:srgbClr val="A4A3A4"/>
          </p15:clr>
        </p15:guide>
      </p15:sldGuideLst>
    </p:ext>
    <p:ext uri="{2D200454-40CA-4A62-9FC3-DE9A4176ACB9}">
      <p15:notesGuideLst xmlns:p15="http://schemas.microsoft.com/office/powerpoint/2012/main">
        <p15:guide id="1" orient="horz" pos="2952" userDrawn="1">
          <p15:clr>
            <a:srgbClr val="A4A3A4"/>
          </p15:clr>
        </p15:guide>
        <p15:guide id="2" pos="223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4" clrIdx="0"/>
  <p:cmAuthor id="1" name="Karen" initials="K" lastIdx="2" clrIdx="1"/>
  <p:cmAuthor id="2" name="Bharel, Monica (DPH)" initials="BM(" lastIdx="3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76BB"/>
    <a:srgbClr val="032E53"/>
    <a:srgbClr val="055994"/>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FFA8C2-5725-44DC-9E53-405D79DBE839}" v="1" dt="2025-04-14T14:34:54.5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523" autoAdjust="0"/>
  </p:normalViewPr>
  <p:slideViewPr>
    <p:cSldViewPr snapToGrid="0">
      <p:cViewPr varScale="1">
        <p:scale>
          <a:sx n="76" d="100"/>
          <a:sy n="76" d="100"/>
        </p:scale>
        <p:origin x="1914" y="54"/>
      </p:cViewPr>
      <p:guideLst>
        <p:guide orient="horz" pos="4104"/>
        <p:guide pos="70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52"/>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er, Scott W (DPH)" userId="9b959217-b051-4bd7-84b4-76ce9c9203a7" providerId="ADAL" clId="{1DFFA8C2-5725-44DC-9E53-405D79DBE839}"/>
    <pc:docChg chg="modSld">
      <pc:chgData name="Geer, Scott W (DPH)" userId="9b959217-b051-4bd7-84b4-76ce9c9203a7" providerId="ADAL" clId="{1DFFA8C2-5725-44DC-9E53-405D79DBE839}" dt="2025-04-14T14:39:22.401" v="0"/>
      <pc:docMkLst>
        <pc:docMk/>
      </pc:docMkLst>
      <pc:sldChg chg="modSp mod">
        <pc:chgData name="Geer, Scott W (DPH)" userId="9b959217-b051-4bd7-84b4-76ce9c9203a7" providerId="ADAL" clId="{1DFFA8C2-5725-44DC-9E53-405D79DBE839}" dt="2025-04-14T14:39:22.401" v="0"/>
        <pc:sldMkLst>
          <pc:docMk/>
          <pc:sldMk cId="3876558343" sldId="2147470045"/>
        </pc:sldMkLst>
        <pc:spChg chg="mod">
          <ac:chgData name="Geer, Scott W (DPH)" userId="9b959217-b051-4bd7-84b4-76ce9c9203a7" providerId="ADAL" clId="{1DFFA8C2-5725-44DC-9E53-405D79DBE839}" dt="2025-04-14T14:39:22.401" v="0"/>
          <ac:spMkLst>
            <pc:docMk/>
            <pc:sldMk cId="3876558343" sldId="2147470045"/>
            <ac:spMk id="5" creationId="{FE00BC6B-6DD3-4E8E-87B9-E2B52E56770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1502" cy="468951"/>
          </a:xfrm>
          <a:prstGeom prst="rect">
            <a:avLst/>
          </a:prstGeom>
        </p:spPr>
        <p:txBody>
          <a:bodyPr vert="horz" lIns="92290" tIns="46145" rIns="92290" bIns="46145" rtlCol="0"/>
          <a:lstStyle>
            <a:lvl1pPr algn="l">
              <a:defRPr sz="1200"/>
            </a:lvl1pPr>
          </a:lstStyle>
          <a:p>
            <a:endParaRPr lang="en-US"/>
          </a:p>
        </p:txBody>
      </p:sp>
      <p:sp>
        <p:nvSpPr>
          <p:cNvPr id="3" name="Date Placeholder 2"/>
          <p:cNvSpPr>
            <a:spLocks noGrp="1"/>
          </p:cNvSpPr>
          <p:nvPr>
            <p:ph type="dt" sz="quarter" idx="1"/>
          </p:nvPr>
        </p:nvSpPr>
        <p:spPr>
          <a:xfrm>
            <a:off x="4013494" y="0"/>
            <a:ext cx="3071502" cy="468951"/>
          </a:xfrm>
          <a:prstGeom prst="rect">
            <a:avLst/>
          </a:prstGeom>
        </p:spPr>
        <p:txBody>
          <a:bodyPr vert="horz" lIns="92290" tIns="46145" rIns="92290" bIns="46145" rtlCol="0"/>
          <a:lstStyle>
            <a:lvl1pPr algn="r">
              <a:defRPr sz="1200"/>
            </a:lvl1pPr>
          </a:lstStyle>
          <a:p>
            <a:fld id="{F33EE6C5-4F47-4445-8BCE-B8BE9FB65DED}" type="datetimeFigureOut">
              <a:rPr lang="en-US" smtClean="0"/>
              <a:t>4/14/2025</a:t>
            </a:fld>
            <a:endParaRPr lang="en-US"/>
          </a:p>
        </p:txBody>
      </p:sp>
      <p:sp>
        <p:nvSpPr>
          <p:cNvPr id="4" name="Footer Placeholder 3"/>
          <p:cNvSpPr>
            <a:spLocks noGrp="1"/>
          </p:cNvSpPr>
          <p:nvPr>
            <p:ph type="ftr" sz="quarter" idx="2"/>
          </p:nvPr>
        </p:nvSpPr>
        <p:spPr>
          <a:xfrm>
            <a:off x="0" y="8902049"/>
            <a:ext cx="3071502" cy="468951"/>
          </a:xfrm>
          <a:prstGeom prst="rect">
            <a:avLst/>
          </a:prstGeom>
        </p:spPr>
        <p:txBody>
          <a:bodyPr vert="horz" lIns="92290" tIns="46145" rIns="92290" bIns="46145" rtlCol="0" anchor="b"/>
          <a:lstStyle>
            <a:lvl1pPr algn="l">
              <a:defRPr sz="1200"/>
            </a:lvl1pPr>
          </a:lstStyle>
          <a:p>
            <a:endParaRPr lang="en-US"/>
          </a:p>
        </p:txBody>
      </p:sp>
      <p:sp>
        <p:nvSpPr>
          <p:cNvPr id="5" name="Slide Number Placeholder 4"/>
          <p:cNvSpPr>
            <a:spLocks noGrp="1"/>
          </p:cNvSpPr>
          <p:nvPr>
            <p:ph type="sldNum" sz="quarter" idx="3"/>
          </p:nvPr>
        </p:nvSpPr>
        <p:spPr>
          <a:xfrm>
            <a:off x="4013494" y="8902049"/>
            <a:ext cx="3071502" cy="468951"/>
          </a:xfrm>
          <a:prstGeom prst="rect">
            <a:avLst/>
          </a:prstGeom>
        </p:spPr>
        <p:txBody>
          <a:bodyPr vert="horz" lIns="92290" tIns="46145" rIns="92290" bIns="46145" rtlCol="0" anchor="b"/>
          <a:lstStyle>
            <a:lvl1pPr algn="r">
              <a:defRPr sz="1200"/>
            </a:lvl1pPr>
          </a:lstStyle>
          <a:p>
            <a:fld id="{B8A8D0D6-5496-4D9E-81CA-3E43FBC8EAE3}" type="slidenum">
              <a:rPr lang="en-US" smtClean="0"/>
              <a:t>‹#›</a:t>
            </a:fld>
            <a:endParaRPr lang="en-US"/>
          </a:p>
        </p:txBody>
      </p:sp>
    </p:spTree>
    <p:extLst>
      <p:ext uri="{BB962C8B-B14F-4D97-AF65-F5344CB8AC3E}">
        <p14:creationId xmlns:p14="http://schemas.microsoft.com/office/powerpoint/2010/main" val="1885630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70257"/>
          </a:xfrm>
          <a:prstGeom prst="rect">
            <a:avLst/>
          </a:prstGeom>
        </p:spPr>
        <p:txBody>
          <a:bodyPr vert="horz" lIns="94044" tIns="47022" rIns="94044" bIns="47022" rtlCol="0"/>
          <a:lstStyle>
            <a:lvl1pPr algn="l">
              <a:defRPr sz="1200"/>
            </a:lvl1pPr>
          </a:lstStyle>
          <a:p>
            <a:endParaRPr lang="en-US"/>
          </a:p>
        </p:txBody>
      </p:sp>
      <p:sp>
        <p:nvSpPr>
          <p:cNvPr id="3" name="Date Placeholder 2"/>
          <p:cNvSpPr>
            <a:spLocks noGrp="1"/>
          </p:cNvSpPr>
          <p:nvPr>
            <p:ph type="dt" idx="1"/>
          </p:nvPr>
        </p:nvSpPr>
        <p:spPr>
          <a:xfrm>
            <a:off x="4014100" y="0"/>
            <a:ext cx="3070860" cy="470257"/>
          </a:xfrm>
          <a:prstGeom prst="rect">
            <a:avLst/>
          </a:prstGeom>
        </p:spPr>
        <p:txBody>
          <a:bodyPr vert="horz" lIns="94044" tIns="47022" rIns="94044" bIns="47022" rtlCol="0"/>
          <a:lstStyle>
            <a:lvl1pPr algn="r">
              <a:defRPr sz="1200"/>
            </a:lvl1pPr>
          </a:lstStyle>
          <a:p>
            <a:fld id="{5A6C4BF5-E566-BD4E-BF84-8EF979555B2D}" type="datetimeFigureOut">
              <a:rPr lang="en-US" smtClean="0"/>
              <a:t>4/14/2025</a:t>
            </a:fld>
            <a:endParaRPr lang="en-US"/>
          </a:p>
        </p:txBody>
      </p:sp>
      <p:sp>
        <p:nvSpPr>
          <p:cNvPr id="5" name="Notes Placeholder 4"/>
          <p:cNvSpPr>
            <a:spLocks noGrp="1"/>
          </p:cNvSpPr>
          <p:nvPr>
            <p:ph type="body" sz="quarter" idx="3"/>
          </p:nvPr>
        </p:nvSpPr>
        <p:spPr>
          <a:xfrm>
            <a:off x="708660" y="4510563"/>
            <a:ext cx="5669280" cy="3690462"/>
          </a:xfrm>
          <a:prstGeom prst="rect">
            <a:avLst/>
          </a:prstGeom>
        </p:spPr>
        <p:txBody>
          <a:bodyPr vert="horz" lIns="94044" tIns="47022" rIns="94044" bIns="4702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344"/>
            <a:ext cx="3070860" cy="470256"/>
          </a:xfrm>
          <a:prstGeom prst="rect">
            <a:avLst/>
          </a:prstGeom>
        </p:spPr>
        <p:txBody>
          <a:bodyPr vert="horz" lIns="94044" tIns="47022" rIns="94044" bIns="47022"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4"/>
            <a:ext cx="3070860" cy="470256"/>
          </a:xfrm>
          <a:prstGeom prst="rect">
            <a:avLst/>
          </a:prstGeom>
        </p:spPr>
        <p:txBody>
          <a:bodyPr vert="horz" lIns="94044" tIns="47022" rIns="94044" bIns="47022" rtlCol="0" anchor="b"/>
          <a:lstStyle>
            <a:lvl1pPr algn="r">
              <a:defRPr sz="1200"/>
            </a:lvl1pPr>
          </a:lstStyle>
          <a:p>
            <a:fld id="{D34CBBDB-52D0-FE4C-8729-D7393D454E10}" type="slidenum">
              <a:rPr lang="en-US" smtClean="0"/>
              <a:t>‹#›</a:t>
            </a:fld>
            <a:endParaRPr lang="en-US"/>
          </a:p>
        </p:txBody>
      </p:sp>
      <p:sp>
        <p:nvSpPr>
          <p:cNvPr id="8" name="Slide Image Placeholder 7"/>
          <p:cNvSpPr>
            <a:spLocks noGrp="1" noRot="1" noChangeAspect="1"/>
          </p:cNvSpPr>
          <p:nvPr>
            <p:ph type="sldImg" idx="2"/>
          </p:nvPr>
        </p:nvSpPr>
        <p:spPr>
          <a:xfrm>
            <a:off x="419100" y="703263"/>
            <a:ext cx="6248400" cy="3514725"/>
          </a:xfrm>
          <a:prstGeom prst="rect">
            <a:avLst/>
          </a:prstGeom>
          <a:noFill/>
          <a:ln w="12700">
            <a:solidFill>
              <a:prstClr val="black"/>
            </a:solidFill>
          </a:ln>
        </p:spPr>
        <p:txBody>
          <a:bodyPr vert="horz" lIns="92290" tIns="46145" rIns="92290" bIns="46145" rtlCol="0" anchor="ctr"/>
          <a:lstStyle/>
          <a:p>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Welcome to Ask </a:t>
            </a:r>
          </a:p>
        </p:txBody>
      </p:sp>
      <p:sp>
        <p:nvSpPr>
          <p:cNvPr id="4" name="Slide Number Placeholder 3"/>
          <p:cNvSpPr>
            <a:spLocks noGrp="1"/>
          </p:cNvSpPr>
          <p:nvPr>
            <p:ph type="sldNum" sz="quarter" idx="5"/>
          </p:nvPr>
        </p:nvSpPr>
        <p:spPr/>
        <p:txBody>
          <a:bodyPr/>
          <a:lstStyle/>
          <a:p>
            <a:fld id="{D34CBBDB-52D0-FE4C-8729-D7393D454E10}" type="slidenum">
              <a:rPr lang="en-US" smtClean="0"/>
              <a:t>1</a:t>
            </a:fld>
            <a:endParaRPr lang="en-US"/>
          </a:p>
        </p:txBody>
      </p:sp>
    </p:spTree>
    <p:extLst>
      <p:ext uri="{BB962C8B-B14F-4D97-AF65-F5344CB8AC3E}">
        <p14:creationId xmlns:p14="http://schemas.microsoft.com/office/powerpoint/2010/main" val="4157835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a:cs typeface="Arial"/>
              </a:rPr>
              <a:t>Negative Vouchers happen when claim adjustments exceed payments resulting in a deficit for any reporting month</a:t>
            </a:r>
          </a:p>
          <a:p>
            <a:endParaRPr lang="en-US" b="1" dirty="0">
              <a:latin typeface="Arial"/>
              <a:cs typeface="Arial"/>
            </a:endParaRPr>
          </a:p>
          <a:p>
            <a:r>
              <a:rPr lang="en-US" dirty="0">
                <a:latin typeface="Arial"/>
                <a:cs typeface="Arial"/>
              </a:rPr>
              <a:t>It will be necessary to issue and mail out payment to DPH with supporting documentation</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10</a:t>
            </a:fld>
            <a:endParaRPr lang="en-US"/>
          </a:p>
        </p:txBody>
      </p:sp>
    </p:spTree>
    <p:extLst>
      <p:ext uri="{BB962C8B-B14F-4D97-AF65-F5344CB8AC3E}">
        <p14:creationId xmlns:p14="http://schemas.microsoft.com/office/powerpoint/2010/main" val="27820989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Font typeface="+mj-lt"/>
              <a:buAutoNum type="arabicPeriod"/>
            </a:pPr>
            <a:r>
              <a:rPr lang="en-US" sz="1200" kern="100" dirty="0">
                <a:latin typeface="Aptos" panose="020B0004020202020204" pitchFamily="34" charset="0"/>
                <a:ea typeface="Aptos" panose="020B0004020202020204" pitchFamily="34" charset="0"/>
                <a:cs typeface="Times New Roman" panose="02020603050405020304" pitchFamily="18" charset="0"/>
              </a:rPr>
              <a:t>Verify amount you are returning </a:t>
            </a:r>
          </a:p>
          <a:p>
            <a:pPr marL="342900" marR="0" lvl="0" indent="-342900">
              <a:lnSpc>
                <a:spcPct val="107000"/>
              </a:lnSpc>
              <a:spcBef>
                <a:spcPts val="0"/>
              </a:spcBef>
              <a:spcAft>
                <a:spcPts val="0"/>
              </a:spcAft>
              <a:buFont typeface="+mj-lt"/>
              <a:buAutoNum type="arabicPeriod"/>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Provide original </a:t>
            </a:r>
            <a:r>
              <a:rPr lang="en-US" sz="1200" kern="100" dirty="0">
                <a:latin typeface="Aptos" panose="020B0004020202020204" pitchFamily="34" charset="0"/>
                <a:ea typeface="Aptos" panose="020B0004020202020204" pitchFamily="34" charset="0"/>
                <a:cs typeface="Times New Roman" panose="02020603050405020304" pitchFamily="18" charset="0"/>
              </a:rPr>
              <a:t>Payment Voucher Reference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200" b="1" kern="100" dirty="0">
                <a:effectLst/>
                <a:latin typeface="Aptos" panose="020B0004020202020204" pitchFamily="34" charset="0"/>
                <a:ea typeface="Aptos" panose="020B0004020202020204" pitchFamily="34" charset="0"/>
                <a:cs typeface="Times New Roman" panose="02020603050405020304" pitchFamily="18" charset="0"/>
              </a:rPr>
              <a:t>As </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well as a negative Payment Voucher Reference # if applicable</a:t>
            </a:r>
          </a:p>
          <a:p>
            <a:pPr marL="342900" marR="0" lvl="0" indent="-342900">
              <a:lnSpc>
                <a:spcPct val="107000"/>
              </a:lnSpc>
              <a:spcBef>
                <a:spcPts val="0"/>
              </a:spcBef>
              <a:spcAft>
                <a:spcPts val="800"/>
              </a:spcAft>
              <a:buFont typeface="+mj-lt"/>
              <a:buAutoNum type="arabicPeriod"/>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Reason of adjustment</a:t>
            </a:r>
          </a:p>
          <a:p>
            <a:pPr marL="342900" marR="0" lvl="0" indent="-342900">
              <a:lnSpc>
                <a:spcPct val="107000"/>
              </a:lnSpc>
              <a:spcBef>
                <a:spcPts val="0"/>
              </a:spcBef>
              <a:spcAft>
                <a:spcPts val="800"/>
              </a:spcAft>
              <a:buFont typeface="+mj-lt"/>
              <a:buAutoNum type="arabicPeriod"/>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indent="-342900" algn="l">
              <a:lnSpc>
                <a:spcPct val="107000"/>
              </a:lnSpc>
              <a:spcBef>
                <a:spcPts val="0"/>
              </a:spcBef>
              <a:spcAft>
                <a:spcPts val="800"/>
              </a:spcAft>
              <a:buFont typeface="+mj-lt"/>
              <a:buAutoNum type="arabicPeriod"/>
            </a:pPr>
            <a:r>
              <a:rPr lang="en-US" sz="1050" kern="100" dirty="0">
                <a:effectLst/>
                <a:latin typeface="Aptos" panose="020B0004020202020204" pitchFamily="34" charset="0"/>
                <a:ea typeface="Aptos" panose="020B0004020202020204" pitchFamily="34" charset="0"/>
                <a:cs typeface="Times New Roman" panose="02020603050405020304" pitchFamily="18" charset="0"/>
              </a:rPr>
              <a:t>- </a:t>
            </a:r>
            <a:r>
              <a:rPr lang="en-US" sz="1200" b="1" kern="100" dirty="0">
                <a:effectLst/>
                <a:latin typeface="Aptos" panose="020B0004020202020204" pitchFamily="34" charset="0"/>
                <a:ea typeface="Aptos" panose="020B0004020202020204" pitchFamily="34" charset="0"/>
                <a:cs typeface="Times New Roman" panose="02020603050405020304" pitchFamily="18" charset="0"/>
              </a:rPr>
              <a:t>All checks should be sent to:</a:t>
            </a:r>
          </a:p>
          <a:p>
            <a:pPr marR="0" algn="l">
              <a:lnSpc>
                <a:spcPct val="107000"/>
              </a:lnSpc>
              <a:spcBef>
                <a:spcPts val="0"/>
              </a:spcBef>
              <a:spcAft>
                <a:spcPts val="800"/>
              </a:spcAft>
            </a:pPr>
            <a:r>
              <a:rPr lang="en-US" sz="1050" b="1" kern="100" dirty="0">
                <a:effectLst/>
                <a:latin typeface="Aptos" panose="020B0004020202020204" pitchFamily="34" charset="0"/>
                <a:ea typeface="Aptos" panose="020B0004020202020204" pitchFamily="34" charset="0"/>
                <a:cs typeface="Times New Roman" panose="02020603050405020304" pitchFamily="18" charset="0"/>
              </a:rPr>
              <a:t> </a:t>
            </a:r>
            <a:r>
              <a:rPr lang="en-US" sz="1400" kern="100" dirty="0">
                <a:effectLst/>
                <a:latin typeface="Aptos" panose="020B0004020202020204" pitchFamily="34" charset="0"/>
                <a:ea typeface="Aptos" panose="020B0004020202020204" pitchFamily="34" charset="0"/>
                <a:cs typeface="Times New Roman" panose="02020603050405020304" pitchFamily="18" charset="0"/>
              </a:rPr>
              <a:t>MA Department of Public Health (DPH) Early Intervention</a:t>
            </a:r>
          </a:p>
          <a:p>
            <a:pPr marR="0" algn="l">
              <a:lnSpc>
                <a:spcPct val="107000"/>
              </a:lnSpc>
              <a:spcBef>
                <a:spcPts val="0"/>
              </a:spcBef>
              <a:spcAft>
                <a:spcPts val="800"/>
              </a:spcAft>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Attention: Early Intervention Financial Manager</a:t>
            </a:r>
          </a:p>
          <a:p>
            <a:pPr marR="0" algn="l">
              <a:lnSpc>
                <a:spcPct val="107000"/>
              </a:lnSpc>
              <a:spcBef>
                <a:spcPts val="0"/>
              </a:spcBef>
              <a:spcAft>
                <a:spcPts val="800"/>
              </a:spcAft>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 250 Washington St, (5th floor), Boston, Massachusetts 02108</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11</a:t>
            </a:fld>
            <a:endParaRPr lang="en-US"/>
          </a:p>
        </p:txBody>
      </p:sp>
    </p:spTree>
    <p:extLst>
      <p:ext uri="{BB962C8B-B14F-4D97-AF65-F5344CB8AC3E}">
        <p14:creationId xmlns:p14="http://schemas.microsoft.com/office/powerpoint/2010/main" val="1839121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2</a:t>
            </a:fld>
            <a:endParaRPr lang="en-US"/>
          </a:p>
        </p:txBody>
      </p:sp>
    </p:spTree>
    <p:extLst>
      <p:ext uri="{BB962C8B-B14F-4D97-AF65-F5344CB8AC3E}">
        <p14:creationId xmlns:p14="http://schemas.microsoft.com/office/powerpoint/2010/main" val="31003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Who do we serve?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We serve the Massachusetts families with children under the age of three who are not reaching age-appropriate milestones, diagnosed with certain conditions, or have medical or social histories which may put them at risk for a developmental delay. EI services are meant to help support families and to enhance the development and learning of infants and toddlers.</a:t>
            </a:r>
          </a:p>
          <a:p>
            <a:endParaRPr lang="en-US"/>
          </a:p>
          <a:p>
            <a:r>
              <a:rPr lang="en-US"/>
              <a:t>When it comes to our early intervention system, our network of providers are a fundamental part of the overall success and functioning of the system. Every day, hundreds of service coordinators, therapists, and program directors come together to invest their time, resources, and skills into improving the lives of infants and toddlers across our Commonwealth.</a:t>
            </a:r>
          </a:p>
        </p:txBody>
      </p:sp>
      <p:sp>
        <p:nvSpPr>
          <p:cNvPr id="4" name="Slide Number Placeholder 3"/>
          <p:cNvSpPr>
            <a:spLocks noGrp="1"/>
          </p:cNvSpPr>
          <p:nvPr>
            <p:ph type="sldNum" sz="quarter" idx="5"/>
          </p:nvPr>
        </p:nvSpPr>
        <p:spPr/>
        <p:txBody>
          <a:bodyPr/>
          <a:lstStyle/>
          <a:p>
            <a:fld id="{D34CBBDB-52D0-FE4C-8729-D7393D454E10}" type="slidenum">
              <a:rPr lang="en-US" smtClean="0"/>
              <a:t>3</a:t>
            </a:fld>
            <a:endParaRPr lang="en-US"/>
          </a:p>
        </p:txBody>
      </p:sp>
    </p:spTree>
    <p:extLst>
      <p:ext uri="{BB962C8B-B14F-4D97-AF65-F5344CB8AC3E}">
        <p14:creationId xmlns:p14="http://schemas.microsoft.com/office/powerpoint/2010/main" val="940617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pPr marL="457200" indent="-457200">
              <a:buFont typeface="Arial" panose="020B0604020202020204" pitchFamily="34" charset="0"/>
              <a:buChar char="•"/>
            </a:pPr>
            <a:endParaRPr lang="en-US"/>
          </a:p>
          <a:p>
            <a:pPr marL="457200" indent="-457200">
              <a:buFont typeface="Arial" panose="020B0604020202020204" pitchFamily="34" charset="0"/>
              <a:buChar char="•"/>
            </a:pPr>
            <a:r>
              <a:rPr lang="en-US"/>
              <a:t>WE  ARE  the Massachusetts Early Intervention (EI) WHICH is a program for infants and toddlers (birth to 3 years old) who have developmental delays or are at risk of a developmental delay</a:t>
            </a:r>
          </a:p>
          <a:p>
            <a:pPr marL="457200" indent="-457200">
              <a:buFont typeface="Arial" panose="020B0604020202020204" pitchFamily="34" charset="0"/>
              <a:buChar char="•"/>
            </a:pPr>
            <a:endParaRPr lang="en-US"/>
          </a:p>
          <a:p>
            <a:pPr marL="457200" indent="-457200">
              <a:buFont typeface="Arial" panose="020B0604020202020204" pitchFamily="34" charset="0"/>
              <a:buChar char="•"/>
            </a:pPr>
            <a:r>
              <a:rPr lang="en-US"/>
              <a:t>Which we already mentioned in our previous slide. </a:t>
            </a:r>
          </a:p>
          <a:p>
            <a:pPr marL="457200" indent="-457200">
              <a:buFont typeface="Arial" panose="020B0604020202020204" pitchFamily="34" charset="0"/>
              <a:buChar char="•"/>
            </a:pPr>
            <a:endParaRPr lang="en-US"/>
          </a:p>
          <a:p>
            <a:pPr marL="457200" indent="-457200">
              <a:buFont typeface="Arial" panose="020B0604020202020204" pitchFamily="34" charset="0"/>
              <a:buChar char="•"/>
            </a:pPr>
            <a:r>
              <a:rPr lang="en-US"/>
              <a:t>WE ARE THE</a:t>
            </a:r>
          </a:p>
          <a:p>
            <a:pPr marL="457200" indent="-457200">
              <a:buFont typeface="Arial" panose="020B0604020202020204" pitchFamily="34" charset="0"/>
              <a:buChar char="•"/>
            </a:pPr>
            <a:endParaRPr lang="en-US"/>
          </a:p>
          <a:p>
            <a:pPr marL="457200" indent="-457200">
              <a:buFont typeface="Arial" panose="020B0604020202020204" pitchFamily="34" charset="0"/>
              <a:buChar char="•"/>
            </a:pPr>
            <a:r>
              <a:rPr lang="en-US" sz="1200" u="sng">
                <a:latin typeface="Arial"/>
                <a:cs typeface="Arial"/>
              </a:rPr>
              <a:t>MA Part C Program</a:t>
            </a:r>
            <a:r>
              <a:rPr lang="en-US" sz="1200">
                <a:latin typeface="Arial"/>
                <a:cs typeface="Arial"/>
              </a:rPr>
              <a:t>: All parties with roles and responsibilities in the program: Families, Contracted Providers, DPH, and The Early Intervention Program</a:t>
            </a:r>
          </a:p>
          <a:p>
            <a:pPr marL="457200" indent="-457200">
              <a:buFont typeface="Arial" panose="020B0604020202020204" pitchFamily="34" charset="0"/>
              <a:buChar char="•"/>
            </a:pPr>
            <a:endParaRPr lang="en-US" sz="1200">
              <a:latin typeface="Arial"/>
              <a:cs typeface="Arial"/>
            </a:endParaRPr>
          </a:p>
          <a:p>
            <a:pPr marL="457200" indent="-457200">
              <a:buFont typeface="Arial" panose="020B0604020202020204" pitchFamily="34" charset="0"/>
              <a:buChar char="•"/>
            </a:pPr>
            <a:r>
              <a:rPr lang="en-US" sz="1200" b="1" u="sng">
                <a:latin typeface="Arial"/>
                <a:cs typeface="Arial"/>
              </a:rPr>
              <a:t>Its completely all of us!  And </a:t>
            </a:r>
          </a:p>
          <a:p>
            <a:r>
              <a:rPr lang="en-US"/>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	Early Intervention Division part of the Bureau of Family Health and Nutrition</a:t>
            </a:r>
          </a:p>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4</a:t>
            </a:fld>
            <a:endParaRPr lang="en-US"/>
          </a:p>
        </p:txBody>
      </p:sp>
    </p:spTree>
    <p:extLst>
      <p:ext uri="{BB962C8B-B14F-4D97-AF65-F5344CB8AC3E}">
        <p14:creationId xmlns:p14="http://schemas.microsoft.com/office/powerpoint/2010/main" val="24807724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Federal Part C dollars can only be used for early intervention services for an eligible infant or toddler when they are not currently entitled to receive or have payment made from any other Federal, State, local or private source (non-substitution of funds) (§303.510(a))  This is not a substitution of funds-  The provider needs to exhaust all other options before submitting a claim to DPH.  WE ARE THE PAYER OF LAST RESORT</a:t>
            </a:r>
          </a:p>
        </p:txBody>
      </p:sp>
      <p:sp>
        <p:nvSpPr>
          <p:cNvPr id="4" name="Slide Number Placeholder 3"/>
          <p:cNvSpPr>
            <a:spLocks noGrp="1"/>
          </p:cNvSpPr>
          <p:nvPr>
            <p:ph type="sldNum" sz="quarter" idx="5"/>
          </p:nvPr>
        </p:nvSpPr>
        <p:spPr/>
        <p:txBody>
          <a:bodyPr/>
          <a:lstStyle/>
          <a:p>
            <a:fld id="{D34CBBDB-52D0-FE4C-8729-D7393D454E10}" type="slidenum">
              <a:rPr lang="en-US" smtClean="0"/>
              <a:t>5</a:t>
            </a:fld>
            <a:endParaRPr lang="en-US"/>
          </a:p>
        </p:txBody>
      </p:sp>
    </p:spTree>
    <p:extLst>
      <p:ext uri="{BB962C8B-B14F-4D97-AF65-F5344CB8AC3E}">
        <p14:creationId xmlns:p14="http://schemas.microsoft.com/office/powerpoint/2010/main" val="2858347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encourage for the payment of services to go through the following steps. </a:t>
            </a:r>
          </a:p>
          <a:p>
            <a:endParaRPr lang="en-US" dirty="0"/>
          </a:p>
          <a:p>
            <a:r>
              <a:rPr lang="en-US" dirty="0"/>
              <a:t>We expect the providers to bill the insurance provided by the families </a:t>
            </a:r>
          </a:p>
          <a:p>
            <a:endParaRPr lang="en-US" dirty="0"/>
          </a:p>
          <a:p>
            <a:r>
              <a:rPr lang="en-US" dirty="0"/>
              <a:t>DPH WILL ONLY COVER THE COST OF EI SERVICES FOR CHILDREN WHO: </a:t>
            </a:r>
          </a:p>
          <a:p>
            <a:endParaRPr lang="en-US" dirty="0"/>
          </a:p>
          <a:p>
            <a:pPr marL="1200150" lvl="1" indent="-457200">
              <a:lnSpc>
                <a:spcPct val="120000"/>
              </a:lnSpc>
              <a:buFont typeface="Wingdings" panose="05000000000000000000" pitchFamily="2" charset="2"/>
              <a:buChar char="Ø"/>
            </a:pPr>
            <a:r>
              <a:rPr lang="en-US" sz="3200" dirty="0">
                <a:latin typeface="Arial" panose="020B0604020202020204" pitchFamily="34" charset="0"/>
                <a:cs typeface="Arial" panose="020B0604020202020204" pitchFamily="34" charset="0"/>
              </a:rPr>
              <a:t> have charges that are appropriately denied by an insurance, </a:t>
            </a:r>
          </a:p>
          <a:p>
            <a:pPr>
              <a:lnSpc>
                <a:spcPct val="120000"/>
              </a:lnSpc>
            </a:pPr>
            <a:endParaRPr lang="en-US" dirty="0"/>
          </a:p>
          <a:p>
            <a:pPr marL="1200150" lvl="1" indent="-457200">
              <a:lnSpc>
                <a:spcPct val="120000"/>
              </a:lnSpc>
              <a:buFont typeface="Wingdings" panose="05000000000000000000" pitchFamily="2" charset="2"/>
              <a:buChar char="Ø"/>
            </a:pPr>
            <a:r>
              <a:rPr lang="en-US" sz="3200" dirty="0">
                <a:latin typeface="Arial" panose="020B0604020202020204" pitchFamily="34" charset="0"/>
                <a:cs typeface="Arial" panose="020B0604020202020204" pitchFamily="34" charset="0"/>
              </a:rPr>
              <a:t> have parents/guardians who have not consented to have their insurance billed</a:t>
            </a:r>
          </a:p>
          <a:p>
            <a:pPr lvl="1" indent="0">
              <a:lnSpc>
                <a:spcPct val="120000"/>
              </a:lnSpc>
              <a:buNone/>
            </a:pPr>
            <a:endParaRPr lang="en-US" sz="3200" dirty="0">
              <a:latin typeface="Arial" panose="020B0604020202020204" pitchFamily="34" charset="0"/>
              <a:cs typeface="Arial" panose="020B0604020202020204" pitchFamily="34" charset="0"/>
            </a:endParaRPr>
          </a:p>
          <a:p>
            <a:pPr marL="1200150" lvl="1" indent="-457200">
              <a:lnSpc>
                <a:spcPct val="120000"/>
              </a:lnSpc>
              <a:buFont typeface="Wingdings" panose="05000000000000000000" pitchFamily="2" charset="2"/>
              <a:buChar char="Ø"/>
            </a:pPr>
            <a:r>
              <a:rPr lang="en-US" sz="3200" dirty="0">
                <a:latin typeface="Arial" panose="020B0604020202020204" pitchFamily="34" charset="0"/>
                <a:cs typeface="Arial" panose="020B0604020202020204" pitchFamily="34" charset="0"/>
              </a:rPr>
              <a:t>uninsured</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6</a:t>
            </a:fld>
            <a:endParaRPr lang="en-US"/>
          </a:p>
        </p:txBody>
      </p:sp>
    </p:spTree>
    <p:extLst>
      <p:ext uri="{BB962C8B-B14F-4D97-AF65-F5344CB8AC3E}">
        <p14:creationId xmlns:p14="http://schemas.microsoft.com/office/powerpoint/2010/main" val="33989765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DPH, IS the payer of last resort,  WHICH will deny claims determined to be ineligible for reimbursement per the guidelines in the reimbursement manual </a:t>
            </a:r>
          </a:p>
          <a:p>
            <a:endParaRPr lang="en-US" dirty="0"/>
          </a:p>
          <a:p>
            <a:pPr marL="457200" indent="-457200">
              <a:buFont typeface="Arial" panose="020B0604020202020204" pitchFamily="34" charset="0"/>
              <a:buChar char="•"/>
            </a:pPr>
            <a:r>
              <a:rPr lang="en-US" dirty="0"/>
              <a:t>EI agencies/programs must follow insurers’ established procedures and billing rules (including efforts to resolve denied claims) in order to secure reimbursement for EI and Autism services PRIOR to submission of charge claims to DPH</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r>
              <a:rPr lang="en-US" dirty="0"/>
              <a:t>All charges must be fully justifiable before submitting to DPH</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7</a:t>
            </a:fld>
            <a:endParaRPr lang="en-US"/>
          </a:p>
        </p:txBody>
      </p:sp>
    </p:spTree>
    <p:extLst>
      <p:ext uri="{BB962C8B-B14F-4D97-AF65-F5344CB8AC3E}">
        <p14:creationId xmlns:p14="http://schemas.microsoft.com/office/powerpoint/2010/main" val="10357050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claim Billing process goes as follow </a:t>
            </a:r>
          </a:p>
          <a:p>
            <a:pPr marL="514350" indent="-514350">
              <a:buAutoNum type="arabicPeriod"/>
            </a:pPr>
            <a:r>
              <a:rPr lang="en-US" dirty="0"/>
              <a:t>Bill insurance</a:t>
            </a:r>
          </a:p>
          <a:p>
            <a:pPr marL="514350" indent="-514350">
              <a:buAutoNum type="arabicPeriod"/>
            </a:pPr>
            <a:r>
              <a:rPr lang="en-US" dirty="0"/>
              <a:t>Wait to receive a resolution from insurance before billing to DPH </a:t>
            </a:r>
          </a:p>
          <a:p>
            <a:pPr marL="514350" indent="-514350">
              <a:buAutoNum type="arabicPeriod"/>
            </a:pPr>
            <a:endParaRPr lang="en-US" dirty="0"/>
          </a:p>
          <a:p>
            <a:pPr marL="514350" indent="-514350">
              <a:buAutoNum type="arabicPeriod"/>
            </a:pPr>
            <a:r>
              <a:rPr lang="en-US" dirty="0"/>
              <a:t>Claims paid in full by insurance submit Encounter Claims </a:t>
            </a:r>
          </a:p>
          <a:p>
            <a:pPr marL="514350" indent="-514350">
              <a:buAutoNum type="arabicPeriod"/>
            </a:pPr>
            <a:endParaRPr lang="en-US" dirty="0"/>
          </a:p>
          <a:p>
            <a:pPr marL="514350" indent="-514350">
              <a:buAutoNum type="arabicPeriod"/>
            </a:pPr>
            <a:r>
              <a:rPr lang="en-US" dirty="0"/>
              <a:t>Claims partially paid by insurance with member responsibility submit charge claim</a:t>
            </a:r>
          </a:p>
          <a:p>
            <a:pPr marL="514350" indent="-514350">
              <a:buAutoNum type="arabicPeriod"/>
            </a:pPr>
            <a:endParaRPr lang="en-US" dirty="0"/>
          </a:p>
          <a:p>
            <a:pPr marL="514350" indent="-514350">
              <a:buAutoNum type="arabicPeriod"/>
            </a:pPr>
            <a:r>
              <a:rPr lang="en-US" dirty="0"/>
              <a:t>The following claims be submitted to DPH</a:t>
            </a:r>
          </a:p>
          <a:p>
            <a:pPr marL="1257300" lvl="1" indent="-514350">
              <a:buFont typeface="Wingdings" panose="05000000000000000000" pitchFamily="2" charset="2"/>
              <a:buChar char="ü"/>
            </a:pPr>
            <a:r>
              <a:rPr lang="en-US" dirty="0"/>
              <a:t>Uninsured</a:t>
            </a:r>
          </a:p>
          <a:p>
            <a:pPr marL="1257300" lvl="1" indent="-514350">
              <a:buFont typeface="Wingdings" panose="05000000000000000000" pitchFamily="2" charset="2"/>
              <a:buChar char="ü"/>
            </a:pPr>
            <a:r>
              <a:rPr lang="en-US" dirty="0"/>
              <a:t>Parent/Guardian denied consent to bill to insurance</a:t>
            </a:r>
          </a:p>
          <a:p>
            <a:endParaRPr lang="en-US" dirty="0">
              <a:cs typeface="Calibri"/>
            </a:endParaRPr>
          </a:p>
        </p:txBody>
      </p:sp>
      <p:sp>
        <p:nvSpPr>
          <p:cNvPr id="4" name="Slide Number Placeholder 3"/>
          <p:cNvSpPr>
            <a:spLocks noGrp="1"/>
          </p:cNvSpPr>
          <p:nvPr>
            <p:ph type="sldNum" sz="quarter" idx="5"/>
          </p:nvPr>
        </p:nvSpPr>
        <p:spPr/>
        <p:txBody>
          <a:bodyPr/>
          <a:lstStyle/>
          <a:p>
            <a:fld id="{D34CBBDB-52D0-FE4C-8729-D7393D454E10}" type="slidenum">
              <a:rPr lang="en-US" smtClean="0"/>
              <a:t>8</a:t>
            </a:fld>
            <a:endParaRPr lang="en-US"/>
          </a:p>
        </p:txBody>
      </p:sp>
    </p:spTree>
    <p:extLst>
      <p:ext uri="{BB962C8B-B14F-4D97-AF65-F5344CB8AC3E}">
        <p14:creationId xmlns:p14="http://schemas.microsoft.com/office/powerpoint/2010/main" val="39144192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a:cs typeface="Arial"/>
              </a:rPr>
              <a:t>Claim adjustments are allowed... </a:t>
            </a:r>
          </a:p>
          <a:p>
            <a:endParaRPr lang="en-US" dirty="0"/>
          </a:p>
          <a:p>
            <a:r>
              <a:rPr lang="en-US" dirty="0">
                <a:latin typeface="Arial"/>
                <a:cs typeface="Arial"/>
              </a:rPr>
              <a:t>If any changes are made to the original claim for example the insurance re-adjudicates the original payment, you </a:t>
            </a:r>
            <a:r>
              <a:rPr lang="en-US" b="1" dirty="0">
                <a:latin typeface="Arial"/>
                <a:cs typeface="Arial"/>
              </a:rPr>
              <a:t>MUST</a:t>
            </a:r>
            <a:r>
              <a:rPr lang="en-US" dirty="0">
                <a:latin typeface="Arial"/>
                <a:cs typeface="Arial"/>
              </a:rPr>
              <a:t>: </a:t>
            </a:r>
          </a:p>
          <a:p>
            <a:endParaRPr lang="en-US" dirty="0">
              <a:latin typeface="Arial"/>
              <a:cs typeface="Arial"/>
            </a:endParaRPr>
          </a:p>
          <a:p>
            <a:pPr marL="1257300" lvl="1" indent="-514350">
              <a:buFont typeface="Wingdings" panose="05000000000000000000" pitchFamily="2" charset="2"/>
              <a:buChar char="Ø"/>
            </a:pPr>
            <a:r>
              <a:rPr lang="en-US" dirty="0">
                <a:latin typeface="Arial"/>
                <a:cs typeface="Arial"/>
              </a:rPr>
              <a:t>Void original encounter claim and submit a charge claim</a:t>
            </a:r>
          </a:p>
          <a:p>
            <a:pPr lvl="1" indent="0" algn="ctr">
              <a:buNone/>
            </a:pPr>
            <a:r>
              <a:rPr lang="en-US" sz="3600" b="1" dirty="0">
                <a:latin typeface="Arial"/>
                <a:cs typeface="Arial"/>
              </a:rPr>
              <a:t>or</a:t>
            </a:r>
            <a:r>
              <a:rPr lang="en-US" dirty="0">
                <a:latin typeface="Arial"/>
                <a:cs typeface="Arial"/>
              </a:rPr>
              <a:t>			</a:t>
            </a:r>
          </a:p>
          <a:p>
            <a:pPr marL="1257300" lvl="1" indent="-514350">
              <a:buFont typeface="Wingdings" panose="05000000000000000000" pitchFamily="2" charset="2"/>
              <a:buChar char="Ø"/>
            </a:pPr>
            <a:r>
              <a:rPr lang="en-US" dirty="0">
                <a:latin typeface="Arial"/>
                <a:cs typeface="Arial"/>
              </a:rPr>
              <a:t>Update the charge claim according to the insurance bill and resubmit to DPH</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9</a:t>
            </a:fld>
            <a:endParaRPr lang="en-US"/>
          </a:p>
        </p:txBody>
      </p:sp>
    </p:spTree>
    <p:extLst>
      <p:ext uri="{BB962C8B-B14F-4D97-AF65-F5344CB8AC3E}">
        <p14:creationId xmlns:p14="http://schemas.microsoft.com/office/powerpoint/2010/main" val="36735159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55994"/>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5"/>
            <a:ext cx="12192000" cy="977549"/>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85708" y="196391"/>
            <a:ext cx="10423375" cy="584775"/>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w="12700">
                  <a:solidFill>
                    <a:schemeClr val="tx1"/>
                  </a:solidFill>
                  <a:prstDash val="solid"/>
                </a:ln>
                <a:solidFill>
                  <a:srgbClr val="FFFFFF"/>
                </a:solidFill>
                <a:effectLst/>
                <a:uLnTx/>
                <a:uFillTx/>
                <a:latin typeface="Arial" panose="020B0604020202020204" pitchFamily="34" charset="0"/>
                <a:cs typeface="Arial" panose="020B0604020202020204" pitchFamily="34" charset="0"/>
              </a:rPr>
              <a:t>  </a:t>
            </a:r>
            <a:r>
              <a:rPr kumimoji="0" lang="en-US" sz="3200" b="1" i="0" u="none" strike="noStrike" kern="0" cap="none" spc="0" normalizeH="0" baseline="0" noProof="0">
                <a:ln w="12700">
                  <a:noFill/>
                  <a:prstDash val="solid"/>
                </a:ln>
                <a:solidFill>
                  <a:srgbClr val="FFFFFF"/>
                </a:solidFill>
                <a:effectLst/>
                <a:uLnTx/>
                <a:uFillTx/>
                <a:latin typeface="Arial" panose="020B0604020202020204" pitchFamily="34" charset="0"/>
                <a:cs typeface="Arial" panose="020B0604020202020204" pitchFamily="34" charset="0"/>
              </a:rPr>
              <a:t>Massachusetts Department of Public Health</a:t>
            </a:r>
          </a:p>
        </p:txBody>
      </p:sp>
      <p:sp>
        <p:nvSpPr>
          <p:cNvPr id="5" name="Oval 4">
            <a:extLst>
              <a:ext uri="{FF2B5EF4-FFF2-40B4-BE49-F238E27FC236}">
                <a16:creationId xmlns:a16="http://schemas.microsoft.com/office/drawing/2014/main" id="{F1BF8888-4050-4221-AD57-59EFEBA7E08D}"/>
              </a:ext>
            </a:extLst>
          </p:cNvPr>
          <p:cNvSpPr/>
          <p:nvPr userDrawn="1"/>
        </p:nvSpPr>
        <p:spPr>
          <a:xfrm>
            <a:off x="271206" y="120304"/>
            <a:ext cx="1697871" cy="17145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397F3066-0720-4C67-9304-D6F544BFF96F}"/>
              </a:ext>
            </a:extLst>
          </p:cNvPr>
          <p:cNvPicPr>
            <a:picLocks noChangeAspect="1" noChangeArrowheads="1"/>
          </p:cNvPicPr>
          <p:nvPr userDrawn="1"/>
        </p:nvPicPr>
        <p:blipFill>
          <a:blip r:embed="rId2"/>
          <a:srcRect/>
          <a:stretch/>
        </p:blipFill>
        <p:spPr bwMode="auto">
          <a:xfrm>
            <a:off x="361896" y="208410"/>
            <a:ext cx="1538288" cy="1538288"/>
          </a:xfrm>
          <a:prstGeom prst="rect">
            <a:avLst/>
          </a:prstGeom>
          <a:noFill/>
          <a:extLst>
            <a:ext uri="{909E8E84-426E-40DD-AFC4-6F175D3DCCD1}">
              <a14:hiddenFill xmlns:a14="http://schemas.microsoft.com/office/drawing/2010/main">
                <a:solidFill>
                  <a:srgbClr val="FFFFFF"/>
                </a:solidFill>
              </a14:hiddenFill>
            </a:ext>
          </a:extLst>
        </p:spPr>
      </p:pic>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875727" y="2347919"/>
            <a:ext cx="10440537" cy="1373701"/>
          </a:xfrm>
          <a:prstGeom prst="rect">
            <a:avLst/>
          </a:prstGeom>
        </p:spPr>
        <p:txBody>
          <a:bodyPr/>
          <a:lstStyle>
            <a:lvl1pPr marL="0" indent="0" algn="ctr">
              <a:buNone/>
              <a:defRPr sz="4400" b="1">
                <a:solidFill>
                  <a:schemeClr val="bg1"/>
                </a:solidFill>
                <a:latin typeface="Arial" panose="020B0604020202020204" pitchFamily="34" charset="0"/>
                <a:cs typeface="Arial" panose="020B0604020202020204" pitchFamily="34" charset="0"/>
              </a:defRPr>
            </a:lvl1pPr>
          </a:lstStyle>
          <a:p>
            <a:pPr lvl="0"/>
            <a:r>
              <a:rPr lang="en-US"/>
              <a:t>Click to Add Presentation Title</a:t>
            </a:r>
          </a:p>
          <a:p>
            <a:pPr lvl="0"/>
            <a:r>
              <a:rPr lang="en-US"/>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3697287" y="4032280"/>
            <a:ext cx="4797425" cy="746846"/>
          </a:xfrm>
          <a:prstGeom prst="rect">
            <a:avLst/>
          </a:prstGeom>
        </p:spPr>
        <p:txBody>
          <a:bodyPr/>
          <a:lstStyle>
            <a:lvl1pPr marL="0" indent="0" algn="ctr">
              <a:buNone/>
              <a:defRPr sz="3000" b="0">
                <a:solidFill>
                  <a:schemeClr val="bg1"/>
                </a:solidFill>
                <a:latin typeface="Arial" panose="020B0604020202020204" pitchFamily="34" charset="0"/>
                <a:cs typeface="Arial" panose="020B0604020202020204" pitchFamily="34" charset="0"/>
              </a:defRPr>
            </a:lvl1pPr>
          </a:lstStyle>
          <a:p>
            <a:pPr lvl="0"/>
            <a:r>
              <a:rPr lang="en-US"/>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3174203" y="5400446"/>
            <a:ext cx="5843587" cy="850228"/>
          </a:xfrm>
          <a:prstGeom prst="rect">
            <a:avLst/>
          </a:prstGeo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stStyle>
          <a:p>
            <a:pPr lvl="0"/>
            <a:r>
              <a:rPr lang="en-US"/>
              <a:t>Click to Add Presenter</a:t>
            </a:r>
            <a:br>
              <a:rPr lang="en-US"/>
            </a:br>
            <a:r>
              <a:rPr lang="en-US"/>
              <a:t>Title</a:t>
            </a:r>
          </a:p>
        </p:txBody>
      </p:sp>
    </p:spTree>
    <p:extLst>
      <p:ext uri="{BB962C8B-B14F-4D97-AF65-F5344CB8AC3E}">
        <p14:creationId xmlns:p14="http://schemas.microsoft.com/office/powerpoint/2010/main" val="4108470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367321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edit level one bullet text. </a:t>
            </a:r>
          </a:p>
          <a:p>
            <a:pPr lvl="1"/>
            <a:r>
              <a:rPr lang="en-US"/>
              <a:t>Second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39789" y="1097280"/>
            <a:ext cx="5157787"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9" y="1920238"/>
            <a:ext cx="5157787" cy="4297680"/>
          </a:xfrm>
          <a:prstGeom prst="rect">
            <a:avLst/>
          </a:prstGeom>
        </p:spPr>
        <p:txBody>
          <a:bodyPr/>
          <a:lstStyle>
            <a:lvl1pPr>
              <a:defRPr sz="24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a:latin typeface="Franklin Gothic Book" panose="020B0503020102020204" pitchFamily="34" charset="0"/>
              </a:defRPr>
            </a:lvl3pPr>
            <a:lvl4pPr>
              <a:defRPr>
                <a:latin typeface="Franklin Gothic Book" panose="020B0503020102020204" pitchFamily="34" charset="0"/>
              </a:defRPr>
            </a:lvl4pPr>
            <a:lvl5pPr marL="1828800" indent="0">
              <a:buNone/>
              <a:defRPr/>
            </a:lvl5pPr>
          </a:lstStyle>
          <a:p>
            <a:pPr lvl="0"/>
            <a:r>
              <a:rPr lang="en-US"/>
              <a:t>Edit bullet level one text.</a:t>
            </a:r>
          </a:p>
          <a:p>
            <a:pPr lvl="1"/>
            <a:r>
              <a:rPr lang="en-US"/>
              <a:t>Edit bullet level two text.</a:t>
            </a:r>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defRPr sz="24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Franklin Gothic Book" panose="020B0503020102020204" pitchFamily="34" charset="0"/>
              </a:defRPr>
            </a:lvl3pPr>
            <a:lvl4pPr>
              <a:defRPr>
                <a:latin typeface="Franklin Gothic Book" panose="020B0503020102020204" pitchFamily="34" charset="0"/>
              </a:defRPr>
            </a:lvl4pPr>
          </a:lstStyle>
          <a:p>
            <a:pPr lvl="0"/>
            <a:r>
              <a:rPr lang="en-US"/>
              <a:t>Edit bullet level one text.</a:t>
            </a:r>
          </a:p>
          <a:p>
            <a:pPr lvl="1"/>
            <a:r>
              <a:rPr lang="en-US"/>
              <a:t>Edit bullet level two text.</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13" name="TextBox 12">
            <a:extLst>
              <a:ext uri="{FF2B5EF4-FFF2-40B4-BE49-F238E27FC236}">
                <a16:creationId xmlns:a16="http://schemas.microsoft.com/office/drawing/2014/main" id="{03F1034B-732A-43E2-993F-868DF0D2772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14" name="Slide Number Placeholder 5">
            <a:extLst>
              <a:ext uri="{FF2B5EF4-FFF2-40B4-BE49-F238E27FC236}">
                <a16:creationId xmlns:a16="http://schemas.microsoft.com/office/drawing/2014/main" id="{BE009795-B8D9-482E-96A1-D1025E613A3F}"/>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66365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nect with DPH">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5" y="204033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10" y="3158760"/>
            <a:ext cx="838201"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33" y="2138083"/>
            <a:ext cx="9220201" cy="3016210"/>
          </a:xfrm>
          <a:prstGeom prst="rect">
            <a:avLst/>
          </a:prstGeom>
        </p:spPr>
        <p:txBody>
          <a:bodyPr wrap="square">
            <a:spAutoFit/>
          </a:bodyPr>
          <a:lstStyle/>
          <a:p>
            <a:pPr marL="0" marR="0" lvl="0" indent="0" algn="l" defTabSz="914400" rtl="0" eaLnBrk="1" fontAlgn="base" latinLnBrk="0" hangingPunct="1">
              <a:lnSpc>
                <a:spcPct val="100000"/>
              </a:lnSpc>
              <a:spcBef>
                <a:spcPts val="1800"/>
              </a:spcBef>
              <a:spcAft>
                <a:spcPts val="0"/>
              </a:spcAft>
              <a:buClrTx/>
              <a:buSzTx/>
              <a:buFontTx/>
              <a:buNone/>
              <a:tabLst/>
              <a:defRPr/>
            </a:pPr>
            <a:r>
              <a:rPr lang="en-US" sz="3200">
                <a:latin typeface="Arial" panose="020B0604020202020204" pitchFamily="34" charset="0"/>
                <a:cs typeface="Arial" panose="020B0604020202020204" pitchFamily="34" charset="0"/>
              </a:rPr>
              <a:t>@MassDPH</a:t>
            </a:r>
            <a:br>
              <a:rPr lang="en-US" sz="3200">
                <a:latin typeface="Arial" panose="020B0604020202020204" pitchFamily="34" charset="0"/>
                <a:cs typeface="Arial" panose="020B0604020202020204" pitchFamily="34" charset="0"/>
              </a:rPr>
            </a:br>
            <a:endParaRPr lang="en-US" sz="3200">
              <a:latin typeface="Arial" panose="020B0604020202020204" pitchFamily="34" charset="0"/>
              <a:cs typeface="Arial" panose="020B0604020202020204" pitchFamily="34" charset="0"/>
            </a:endParaRPr>
          </a:p>
          <a:p>
            <a:pPr fontAlgn="base">
              <a:lnSpc>
                <a:spcPct val="100000"/>
              </a:lnSpc>
              <a:spcBef>
                <a:spcPts val="1800"/>
              </a:spcBef>
            </a:pPr>
            <a:r>
              <a:rPr lang="en-US" sz="3200">
                <a:latin typeface="Arial" panose="020B0604020202020204" pitchFamily="34" charset="0"/>
                <a:cs typeface="Arial" panose="020B0604020202020204" pitchFamily="34" charset="0"/>
              </a:rPr>
              <a:t>Massachusetts Department of Public Health</a:t>
            </a:r>
            <a:br>
              <a:rPr lang="en-US" sz="3200">
                <a:latin typeface="Arial" panose="020B0604020202020204" pitchFamily="34" charset="0"/>
                <a:cs typeface="Arial" panose="020B0604020202020204" pitchFamily="34" charset="0"/>
              </a:rPr>
            </a:br>
            <a:endParaRPr lang="en-US" sz="3200">
              <a:latin typeface="Arial" panose="020B0604020202020204" pitchFamily="34" charset="0"/>
              <a:cs typeface="Arial" panose="020B0604020202020204" pitchFamily="34" charset="0"/>
            </a:endParaRPr>
          </a:p>
          <a:p>
            <a:pPr fontAlgn="base">
              <a:lnSpc>
                <a:spcPct val="100000"/>
              </a:lnSpc>
              <a:spcBef>
                <a:spcPts val="1800"/>
              </a:spcBef>
            </a:pPr>
            <a:r>
              <a:rPr lang="en-US" sz="3200">
                <a:latin typeface="Arial" panose="020B0604020202020204" pitchFamily="34" charset="0"/>
                <a:cs typeface="Arial" panose="020B0604020202020204" pitchFamily="34" charset="0"/>
              </a:rPr>
              <a:t>mass.gov/dph</a:t>
            </a:r>
          </a:p>
        </p:txBody>
      </p:sp>
      <p:pic>
        <p:nvPicPr>
          <p:cNvPr id="16" name="Picture 4">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a:srcRect/>
          <a:stretch/>
        </p:blipFill>
        <p:spPr bwMode="auto">
          <a:xfrm>
            <a:off x="1093807" y="4248351"/>
            <a:ext cx="1200149" cy="1200149"/>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2" name="TextBox 1">
            <a:extLst>
              <a:ext uri="{FF2B5EF4-FFF2-40B4-BE49-F238E27FC236}">
                <a16:creationId xmlns:a16="http://schemas.microsoft.com/office/drawing/2014/main" id="{01573CFF-FEB4-457F-90DC-D389438D4775}"/>
              </a:ext>
            </a:extLst>
          </p:cNvPr>
          <p:cNvSpPr txBox="1"/>
          <p:nvPr userDrawn="1"/>
        </p:nvSpPr>
        <p:spPr>
          <a:xfrm>
            <a:off x="596900" y="140213"/>
            <a:ext cx="8864600" cy="646331"/>
          </a:xfrm>
          <a:prstGeom prst="rect">
            <a:avLst/>
          </a:prstGeom>
          <a:noFill/>
        </p:spPr>
        <p:txBody>
          <a:bodyPr wrap="square" rtlCol="0">
            <a:spAutoFit/>
          </a:bodyPr>
          <a:lstStyle/>
          <a:p>
            <a:r>
              <a:rPr lang="en-US" sz="3600" b="1">
                <a:solidFill>
                  <a:schemeClr val="bg1"/>
                </a:solidFill>
                <a:latin typeface="Arial" panose="020B0604020202020204" pitchFamily="34" charset="0"/>
                <a:cs typeface="Arial" panose="020B0604020202020204" pitchFamily="34" charset="0"/>
              </a:rPr>
              <a:t>Connect with DPH</a:t>
            </a:r>
          </a:p>
        </p:txBody>
      </p:sp>
      <p:sp>
        <p:nvSpPr>
          <p:cNvPr id="12" name="Slide Number Placeholder 5">
            <a:extLst>
              <a:ext uri="{FF2B5EF4-FFF2-40B4-BE49-F238E27FC236}">
                <a16:creationId xmlns:a16="http://schemas.microsoft.com/office/drawing/2014/main" id="{7C9B6E2D-48CD-4F33-96D0-5E3155FDD014}"/>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355803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780067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6889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56" r:id="rId1"/>
    <p:sldLayoutId id="2147483658" r:id="rId2"/>
    <p:sldLayoutId id="2147483650" r:id="rId3"/>
    <p:sldLayoutId id="2147483653" r:id="rId4"/>
    <p:sldLayoutId id="2147483654" r:id="rId5"/>
    <p:sldLayoutId id="2147483659" r:id="rId6"/>
    <p:sldLayoutId id="2147483657"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A8825F0-0E87-4C6A-B41F-867F47A64931}"/>
              </a:ext>
            </a:extLst>
          </p:cNvPr>
          <p:cNvSpPr>
            <a:spLocks noGrp="1"/>
          </p:cNvSpPr>
          <p:nvPr>
            <p:ph type="body" sz="quarter" idx="10"/>
          </p:nvPr>
        </p:nvSpPr>
        <p:spPr>
          <a:xfrm>
            <a:off x="875730" y="1566684"/>
            <a:ext cx="10440537" cy="1373701"/>
          </a:xfrm>
        </p:spPr>
        <p:txBody>
          <a:bodyPr lIns="91440" tIns="45720" rIns="91440" bIns="45720" anchor="t"/>
          <a:lstStyle/>
          <a:p>
            <a:r>
              <a:rPr lang="en-US"/>
              <a:t>Ask Away</a:t>
            </a:r>
          </a:p>
        </p:txBody>
      </p:sp>
      <p:sp>
        <p:nvSpPr>
          <p:cNvPr id="3" name="Text Placeholder 2">
            <a:extLst>
              <a:ext uri="{FF2B5EF4-FFF2-40B4-BE49-F238E27FC236}">
                <a16:creationId xmlns:a16="http://schemas.microsoft.com/office/drawing/2014/main" id="{CD5482B7-38F0-4285-A028-461B8B9E3463}"/>
              </a:ext>
            </a:extLst>
          </p:cNvPr>
          <p:cNvSpPr>
            <a:spLocks noGrp="1"/>
          </p:cNvSpPr>
          <p:nvPr>
            <p:ph type="body" sz="quarter" idx="11"/>
          </p:nvPr>
        </p:nvSpPr>
        <p:spPr>
          <a:xfrm>
            <a:off x="3696242" y="3204357"/>
            <a:ext cx="4797425" cy="746846"/>
          </a:xfrm>
        </p:spPr>
        <p:txBody>
          <a:bodyPr lIns="91440" tIns="45720" rIns="91440" bIns="45720" anchor="t"/>
          <a:lstStyle/>
          <a:p>
            <a:r>
              <a:rPr lang="en-US" dirty="0">
                <a:latin typeface="Arial"/>
                <a:cs typeface="Arial"/>
              </a:rPr>
              <a:t>October 17, 2024</a:t>
            </a:r>
          </a:p>
        </p:txBody>
      </p:sp>
      <p:sp>
        <p:nvSpPr>
          <p:cNvPr id="4" name="Text Placeholder 3">
            <a:extLst>
              <a:ext uri="{FF2B5EF4-FFF2-40B4-BE49-F238E27FC236}">
                <a16:creationId xmlns:a16="http://schemas.microsoft.com/office/drawing/2014/main" id="{5F3D6EC8-B6C5-4622-932A-4778744E57DA}"/>
              </a:ext>
            </a:extLst>
          </p:cNvPr>
          <p:cNvSpPr>
            <a:spLocks noGrp="1"/>
          </p:cNvSpPr>
          <p:nvPr>
            <p:ph type="body" sz="quarter" idx="12"/>
          </p:nvPr>
        </p:nvSpPr>
        <p:spPr>
          <a:xfrm>
            <a:off x="1735120" y="4064965"/>
            <a:ext cx="9120957" cy="1914820"/>
          </a:xfrm>
        </p:spPr>
        <p:txBody>
          <a:bodyPr lIns="91440" tIns="45720" rIns="91440" bIns="45720" anchor="ctr"/>
          <a:lstStyle/>
          <a:p>
            <a:r>
              <a:rPr lang="en-US">
                <a:latin typeface="Arial"/>
                <a:cs typeface="Arial"/>
              </a:rPr>
              <a:t>Bureau of Family Health and Nutrition</a:t>
            </a:r>
          </a:p>
          <a:p>
            <a:r>
              <a:rPr lang="en-US">
                <a:latin typeface="Arial"/>
                <a:cs typeface="Arial"/>
              </a:rPr>
              <a:t>Early Intervention Division</a:t>
            </a:r>
          </a:p>
          <a:p>
            <a:r>
              <a:rPr lang="en-US">
                <a:latin typeface="Arial"/>
                <a:cs typeface="Arial"/>
              </a:rPr>
              <a:t>Finance Team</a:t>
            </a:r>
          </a:p>
          <a:p>
            <a:r>
              <a:rPr lang="en-US">
                <a:latin typeface="Arial"/>
                <a:cs typeface="Arial"/>
              </a:rPr>
              <a:t> Deeptha Ramalingam &amp; Manuela Batista </a:t>
            </a:r>
            <a:endParaRPr lang="en-US"/>
          </a:p>
        </p:txBody>
      </p:sp>
    </p:spTree>
    <p:extLst>
      <p:ext uri="{BB962C8B-B14F-4D97-AF65-F5344CB8AC3E}">
        <p14:creationId xmlns:p14="http://schemas.microsoft.com/office/powerpoint/2010/main" val="1145287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3CF35FE-B234-938B-57E2-1FC361826371}"/>
              </a:ext>
            </a:extLst>
          </p:cNvPr>
          <p:cNvSpPr>
            <a:spLocks noGrp="1"/>
          </p:cNvSpPr>
          <p:nvPr>
            <p:ph type="sldNum" sz="quarter" idx="4"/>
          </p:nvPr>
        </p:nvSpPr>
        <p:spPr/>
        <p:txBody>
          <a:bodyPr/>
          <a:lstStyle/>
          <a:p>
            <a:fld id="{CA49D0EE-DE7F-324B-A84C-F36708423CDB}" type="slidenum">
              <a:rPr lang="en-US" smtClean="0"/>
              <a:pPr/>
              <a:t>10</a:t>
            </a:fld>
            <a:endParaRPr lang="en-US"/>
          </a:p>
        </p:txBody>
      </p:sp>
      <p:sp>
        <p:nvSpPr>
          <p:cNvPr id="3" name="Title 2">
            <a:extLst>
              <a:ext uri="{FF2B5EF4-FFF2-40B4-BE49-F238E27FC236}">
                <a16:creationId xmlns:a16="http://schemas.microsoft.com/office/drawing/2014/main" id="{7C7541CB-9DFC-59FD-2CE7-07923B5FA7B1}"/>
              </a:ext>
            </a:extLst>
          </p:cNvPr>
          <p:cNvSpPr>
            <a:spLocks noGrp="1"/>
          </p:cNvSpPr>
          <p:nvPr>
            <p:ph type="title"/>
          </p:nvPr>
        </p:nvSpPr>
        <p:spPr/>
        <p:txBody>
          <a:bodyPr/>
          <a:lstStyle/>
          <a:p>
            <a:r>
              <a:rPr lang="en-US">
                <a:latin typeface="Arial"/>
                <a:cs typeface="Arial"/>
              </a:rPr>
              <a:t>NEGATIVE VOUCHER</a:t>
            </a:r>
            <a:endParaRPr lang="en-US"/>
          </a:p>
        </p:txBody>
      </p:sp>
      <p:sp>
        <p:nvSpPr>
          <p:cNvPr id="4" name="Content Placeholder 3">
            <a:extLst>
              <a:ext uri="{FF2B5EF4-FFF2-40B4-BE49-F238E27FC236}">
                <a16:creationId xmlns:a16="http://schemas.microsoft.com/office/drawing/2014/main" id="{3FFD04D3-AEE4-1C88-C731-C1F3565F8784}"/>
              </a:ext>
            </a:extLst>
          </p:cNvPr>
          <p:cNvSpPr>
            <a:spLocks noGrp="1"/>
          </p:cNvSpPr>
          <p:nvPr>
            <p:ph idx="1"/>
          </p:nvPr>
        </p:nvSpPr>
        <p:spPr>
          <a:xfrm>
            <a:off x="798440" y="1799639"/>
            <a:ext cx="10972800" cy="3223211"/>
          </a:xfrm>
        </p:spPr>
        <p:txBody>
          <a:bodyPr vert="horz" lIns="91440" tIns="45720" rIns="91440" bIns="45720" rtlCol="0" anchor="t">
            <a:normAutofit/>
          </a:bodyPr>
          <a:lstStyle/>
          <a:p>
            <a:r>
              <a:rPr lang="en-US">
                <a:latin typeface="Arial"/>
                <a:cs typeface="Arial"/>
              </a:rPr>
              <a:t>Negative Vouchers happen when claim adjustments exceed payments resulting in a deficit for any reporting month</a:t>
            </a:r>
          </a:p>
          <a:p>
            <a:endParaRPr lang="en-US" b="1">
              <a:latin typeface="Arial"/>
              <a:cs typeface="Arial"/>
            </a:endParaRPr>
          </a:p>
          <a:p>
            <a:r>
              <a:rPr lang="en-US">
                <a:latin typeface="Arial"/>
                <a:cs typeface="Arial"/>
              </a:rPr>
              <a:t>It will be necessary to issue and mail out payment to DPH with supporting documentation</a:t>
            </a:r>
          </a:p>
        </p:txBody>
      </p:sp>
    </p:spTree>
    <p:extLst>
      <p:ext uri="{BB962C8B-B14F-4D97-AF65-F5344CB8AC3E}">
        <p14:creationId xmlns:p14="http://schemas.microsoft.com/office/powerpoint/2010/main" val="2532386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A2D3C02-4B15-5EAD-ED62-A253E06D0633}"/>
              </a:ext>
            </a:extLst>
          </p:cNvPr>
          <p:cNvSpPr>
            <a:spLocks noGrp="1"/>
          </p:cNvSpPr>
          <p:nvPr>
            <p:ph type="sldNum" sz="quarter" idx="4"/>
          </p:nvPr>
        </p:nvSpPr>
        <p:spPr/>
        <p:txBody>
          <a:bodyPr/>
          <a:lstStyle/>
          <a:p>
            <a:fld id="{CA49D0EE-DE7F-324B-A84C-F36708423CDB}" type="slidenum">
              <a:rPr lang="en-US" smtClean="0"/>
              <a:pPr/>
              <a:t>11</a:t>
            </a:fld>
            <a:endParaRPr lang="en-US"/>
          </a:p>
        </p:txBody>
      </p:sp>
      <p:sp>
        <p:nvSpPr>
          <p:cNvPr id="3" name="Title 2">
            <a:extLst>
              <a:ext uri="{FF2B5EF4-FFF2-40B4-BE49-F238E27FC236}">
                <a16:creationId xmlns:a16="http://schemas.microsoft.com/office/drawing/2014/main" id="{6B5990C6-A42F-E155-F3E4-EBD531098F8E}"/>
              </a:ext>
            </a:extLst>
          </p:cNvPr>
          <p:cNvSpPr>
            <a:spLocks noGrp="1"/>
          </p:cNvSpPr>
          <p:nvPr>
            <p:ph type="title"/>
          </p:nvPr>
        </p:nvSpPr>
        <p:spPr/>
        <p:txBody>
          <a:bodyPr/>
          <a:lstStyle/>
          <a:p>
            <a:r>
              <a:rPr lang="en-US"/>
              <a:t>Payment Voucher Instructions </a:t>
            </a:r>
          </a:p>
        </p:txBody>
      </p:sp>
      <p:sp>
        <p:nvSpPr>
          <p:cNvPr id="4" name="Content Placeholder 3">
            <a:extLst>
              <a:ext uri="{FF2B5EF4-FFF2-40B4-BE49-F238E27FC236}">
                <a16:creationId xmlns:a16="http://schemas.microsoft.com/office/drawing/2014/main" id="{701BFCF2-74F9-8B33-91A7-366150E48DC2}"/>
              </a:ext>
            </a:extLst>
          </p:cNvPr>
          <p:cNvSpPr>
            <a:spLocks noGrp="1"/>
          </p:cNvSpPr>
          <p:nvPr>
            <p:ph idx="1"/>
          </p:nvPr>
        </p:nvSpPr>
        <p:spPr/>
        <p:txBody>
          <a:bodyPr/>
          <a:lstStyle/>
          <a:p>
            <a:pPr marL="342900" marR="0" lvl="0" indent="-342900">
              <a:lnSpc>
                <a:spcPct val="107000"/>
              </a:lnSpc>
              <a:spcBef>
                <a:spcPts val="0"/>
              </a:spcBef>
              <a:spcAft>
                <a:spcPts val="0"/>
              </a:spcAft>
              <a:buFont typeface="+mj-lt"/>
              <a:buAutoNum type="arabicPeriod"/>
            </a:pPr>
            <a:r>
              <a:rPr lang="en-US" sz="2400" kern="100" dirty="0">
                <a:latin typeface="Aptos" panose="020B0004020202020204" pitchFamily="34" charset="0"/>
                <a:ea typeface="Aptos" panose="020B0004020202020204" pitchFamily="34" charset="0"/>
                <a:cs typeface="Times New Roman" panose="02020603050405020304" pitchFamily="18" charset="0"/>
              </a:rPr>
              <a:t>Verify amount you are returning </a:t>
            </a:r>
          </a:p>
          <a:p>
            <a:pPr marL="342900" marR="0" lvl="0" indent="-342900">
              <a:lnSpc>
                <a:spcPct val="107000"/>
              </a:lnSpc>
              <a:spcBef>
                <a:spcPts val="0"/>
              </a:spcBef>
              <a:spcAft>
                <a:spcPts val="0"/>
              </a:spcAft>
              <a:buFont typeface="+mj-lt"/>
              <a:buAutoNum type="arabicPeriod"/>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Provide original </a:t>
            </a:r>
            <a:r>
              <a:rPr lang="en-US" sz="2400" kern="100" dirty="0">
                <a:latin typeface="Aptos" panose="020B0004020202020204" pitchFamily="34" charset="0"/>
                <a:ea typeface="Aptos" panose="020B0004020202020204" pitchFamily="34" charset="0"/>
                <a:cs typeface="Times New Roman" panose="02020603050405020304" pitchFamily="18" charset="0"/>
              </a:rPr>
              <a:t>Payment Voucher Reference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As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well as a negative Payment Voucher Reference # if applicable</a:t>
            </a:r>
          </a:p>
          <a:p>
            <a:pPr marL="342900" marR="0" lvl="0" indent="-342900">
              <a:lnSpc>
                <a:spcPct val="107000"/>
              </a:lnSpc>
              <a:spcBef>
                <a:spcPts val="0"/>
              </a:spcBef>
              <a:spcAft>
                <a:spcPts val="800"/>
              </a:spcAft>
              <a:buFont typeface="+mj-lt"/>
              <a:buAutoNum type="arabicPeriod"/>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Reason of adjustment</a:t>
            </a:r>
          </a:p>
          <a:p>
            <a:pPr marL="342900" marR="0" lvl="0" indent="-342900">
              <a:lnSpc>
                <a:spcPct val="107000"/>
              </a:lnSpc>
              <a:spcBef>
                <a:spcPts val="0"/>
              </a:spcBef>
              <a:spcAft>
                <a:spcPts val="800"/>
              </a:spcAft>
              <a:buFont typeface="+mj-lt"/>
              <a:buAutoNum type="arabicPeriod"/>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indent="-342900">
              <a:lnSpc>
                <a:spcPct val="107000"/>
              </a:lnSpc>
              <a:spcBef>
                <a:spcPts val="0"/>
              </a:spcBef>
              <a:spcAft>
                <a:spcPts val="800"/>
              </a:spcAft>
              <a:buFont typeface="+mj-lt"/>
              <a:buAutoNum type="arabicPeriod"/>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All checks should be sent to:</a:t>
            </a:r>
          </a:p>
          <a:p>
            <a:pPr marR="0" algn="ctr">
              <a:lnSpc>
                <a:spcPct val="107000"/>
              </a:lnSpc>
              <a:spcBef>
                <a:spcPts val="0"/>
              </a:spcBef>
              <a:spcAft>
                <a:spcPts val="800"/>
              </a:spcAf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MA Department of Public Health (DPH) Early Intervention</a:t>
            </a:r>
          </a:p>
          <a:p>
            <a:pPr marR="0" algn="ctr">
              <a:lnSpc>
                <a:spcPct val="107000"/>
              </a:lnSpc>
              <a:spcBef>
                <a:spcPts val="0"/>
              </a:spcBef>
              <a:spcAft>
                <a:spcPts val="80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Attention: Early Intervention Financial Manager</a:t>
            </a:r>
          </a:p>
          <a:p>
            <a:pPr marR="0" algn="ctr">
              <a:lnSpc>
                <a:spcPct val="107000"/>
              </a:lnSpc>
              <a:spcBef>
                <a:spcPts val="0"/>
              </a:spcBef>
              <a:spcAft>
                <a:spcPts val="80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250 Washington St, (5th floor), Boston, Massachusetts 02108</a:t>
            </a:r>
          </a:p>
        </p:txBody>
      </p:sp>
    </p:spTree>
    <p:extLst>
      <p:ext uri="{BB962C8B-B14F-4D97-AF65-F5344CB8AC3E}">
        <p14:creationId xmlns:p14="http://schemas.microsoft.com/office/powerpoint/2010/main" val="1108056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4B5AC7F-92A2-E4F2-AD46-6CAB592E1C09}"/>
              </a:ext>
            </a:extLst>
          </p:cNvPr>
          <p:cNvSpPr>
            <a:spLocks noGrp="1"/>
          </p:cNvSpPr>
          <p:nvPr>
            <p:ph type="sldNum" sz="quarter" idx="4"/>
          </p:nvPr>
        </p:nvSpPr>
        <p:spPr/>
        <p:txBody>
          <a:bodyPr/>
          <a:lstStyle/>
          <a:p>
            <a:fld id="{CA49D0EE-DE7F-324B-A84C-F36708423CDB}" type="slidenum">
              <a:rPr lang="en-US" smtClean="0"/>
              <a:pPr/>
              <a:t>12</a:t>
            </a:fld>
            <a:endParaRPr lang="en-US"/>
          </a:p>
        </p:txBody>
      </p:sp>
      <p:sp>
        <p:nvSpPr>
          <p:cNvPr id="3" name="Title 2">
            <a:extLst>
              <a:ext uri="{FF2B5EF4-FFF2-40B4-BE49-F238E27FC236}">
                <a16:creationId xmlns:a16="http://schemas.microsoft.com/office/drawing/2014/main" id="{74319F99-A1B1-C208-C632-886028DE0039}"/>
              </a:ext>
            </a:extLst>
          </p:cNvPr>
          <p:cNvSpPr>
            <a:spLocks noGrp="1"/>
          </p:cNvSpPr>
          <p:nvPr>
            <p:ph type="title"/>
          </p:nvPr>
        </p:nvSpPr>
        <p:spPr/>
        <p:txBody>
          <a:bodyPr/>
          <a:lstStyle/>
          <a:p>
            <a:r>
              <a:rPr lang="en-US">
                <a:latin typeface="Arial"/>
                <a:cs typeface="Arial"/>
              </a:rPr>
              <a:t>CONNECT WITH DPH </a:t>
            </a:r>
            <a:endParaRPr lang="en-US"/>
          </a:p>
        </p:txBody>
      </p:sp>
      <p:pic>
        <p:nvPicPr>
          <p:cNvPr id="5" name="Picture 4">
            <a:extLst>
              <a:ext uri="{FF2B5EF4-FFF2-40B4-BE49-F238E27FC236}">
                <a16:creationId xmlns:a16="http://schemas.microsoft.com/office/drawing/2014/main" id="{CDB3E702-16C0-9021-5F30-13B75933AE9A}"/>
              </a:ext>
            </a:extLst>
          </p:cNvPr>
          <p:cNvPicPr>
            <a:picLocks noChangeAspect="1"/>
          </p:cNvPicPr>
          <p:nvPr/>
        </p:nvPicPr>
        <p:blipFill>
          <a:blip r:embed="rId2"/>
          <a:stretch>
            <a:fillRect/>
          </a:stretch>
        </p:blipFill>
        <p:spPr>
          <a:xfrm>
            <a:off x="1223963" y="1538288"/>
            <a:ext cx="9744075" cy="3781425"/>
          </a:xfrm>
          <a:prstGeom prst="rect">
            <a:avLst/>
          </a:prstGeom>
        </p:spPr>
      </p:pic>
    </p:spTree>
    <p:extLst>
      <p:ext uri="{BB962C8B-B14F-4D97-AF65-F5344CB8AC3E}">
        <p14:creationId xmlns:p14="http://schemas.microsoft.com/office/powerpoint/2010/main" val="857222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4E3ED58-8636-79EA-2CAB-0EE48C0B241D}"/>
              </a:ext>
            </a:extLst>
          </p:cNvPr>
          <p:cNvSpPr>
            <a:spLocks noGrp="1"/>
          </p:cNvSpPr>
          <p:nvPr>
            <p:ph type="body" sz="quarter" idx="10"/>
          </p:nvPr>
        </p:nvSpPr>
        <p:spPr>
          <a:xfrm>
            <a:off x="597529" y="2726690"/>
            <a:ext cx="10603329" cy="1373701"/>
          </a:xfrm>
        </p:spPr>
        <p:txBody>
          <a:bodyPr lIns="91440" tIns="45720" rIns="91440" bIns="45720" anchor="t"/>
          <a:lstStyle/>
          <a:p>
            <a:r>
              <a:rPr lang="en-US" dirty="0">
                <a:solidFill>
                  <a:srgbClr val="FFFFFF"/>
                </a:solidFill>
                <a:latin typeface="Arial"/>
                <a:cs typeface="Arial"/>
              </a:rPr>
              <a:t>Payer of Last Resort /</a:t>
            </a:r>
          </a:p>
          <a:p>
            <a:r>
              <a:rPr lang="en-US" dirty="0">
                <a:solidFill>
                  <a:srgbClr val="FFFFFF"/>
                </a:solidFill>
                <a:latin typeface="Arial"/>
                <a:cs typeface="Arial"/>
              </a:rPr>
              <a:t> Claim Adjustment</a:t>
            </a:r>
          </a:p>
        </p:txBody>
      </p:sp>
      <p:sp>
        <p:nvSpPr>
          <p:cNvPr id="5" name="Text Placeholder 4">
            <a:extLst>
              <a:ext uri="{FF2B5EF4-FFF2-40B4-BE49-F238E27FC236}">
                <a16:creationId xmlns:a16="http://schemas.microsoft.com/office/drawing/2014/main" id="{FE00BC6B-6DD3-4E8E-87B9-E2B52E56770E}"/>
              </a:ext>
            </a:extLst>
          </p:cNvPr>
          <p:cNvSpPr>
            <a:spLocks noGrp="1"/>
          </p:cNvSpPr>
          <p:nvPr>
            <p:ph type="body" sz="quarter" idx="11"/>
          </p:nvPr>
        </p:nvSpPr>
        <p:spPr>
          <a:xfrm>
            <a:off x="3697287" y="4279198"/>
            <a:ext cx="4797425" cy="757542"/>
          </a:xfrm>
        </p:spPr>
        <p:txBody>
          <a:bodyPr lIns="91440" tIns="45720" rIns="91440" bIns="45720" anchor="t"/>
          <a:lstStyle/>
          <a:p>
            <a:r>
              <a:rPr lang="en-US" dirty="0">
                <a:latin typeface="Arial"/>
                <a:cs typeface="Arial"/>
              </a:rPr>
              <a:t>October 17, 2024</a:t>
            </a:r>
          </a:p>
        </p:txBody>
      </p:sp>
      <p:sp>
        <p:nvSpPr>
          <p:cNvPr id="2" name="Slide Number Placeholder 1">
            <a:extLst>
              <a:ext uri="{FF2B5EF4-FFF2-40B4-BE49-F238E27FC236}">
                <a16:creationId xmlns:a16="http://schemas.microsoft.com/office/drawing/2014/main" id="{18ADEC86-AF9C-8AE9-5471-2CBE10667FAC}"/>
              </a:ext>
            </a:extLst>
          </p:cNvPr>
          <p:cNvSpPr>
            <a:spLocks noGrp="1"/>
          </p:cNvSpPr>
          <p:nvPr>
            <p:ph type="sldNum" sz="quarter" idx="4294967295"/>
          </p:nvPr>
        </p:nvSpPr>
        <p:spPr>
          <a:xfrm>
            <a:off x="9455150" y="6492875"/>
            <a:ext cx="2736850" cy="365125"/>
          </a:xfrm>
          <a:prstGeom prst="rect">
            <a:avLst/>
          </a:prstGeom>
        </p:spPr>
        <p:txBody>
          <a:bodyPr/>
          <a:lstStyle/>
          <a:p>
            <a:fld id="{CA49D0EE-DE7F-324B-A84C-F36708423CDB}" type="slidenum">
              <a:rPr lang="en-US" smtClean="0"/>
              <a:pPr/>
              <a:t>2</a:t>
            </a:fld>
            <a:endParaRPr lang="en-US"/>
          </a:p>
        </p:txBody>
      </p:sp>
    </p:spTree>
    <p:extLst>
      <p:ext uri="{BB962C8B-B14F-4D97-AF65-F5344CB8AC3E}">
        <p14:creationId xmlns:p14="http://schemas.microsoft.com/office/powerpoint/2010/main" val="3876558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461F07A-7D92-8B5E-B9C3-A24F2AE49538}"/>
              </a:ext>
            </a:extLst>
          </p:cNvPr>
          <p:cNvSpPr>
            <a:spLocks noGrp="1"/>
          </p:cNvSpPr>
          <p:nvPr>
            <p:ph type="sldNum" sz="quarter" idx="4"/>
          </p:nvPr>
        </p:nvSpPr>
        <p:spPr/>
        <p:txBody>
          <a:bodyPr/>
          <a:lstStyle/>
          <a:p>
            <a:fld id="{CA49D0EE-DE7F-324B-A84C-F36708423CDB}" type="slidenum">
              <a:rPr lang="en-US" smtClean="0"/>
              <a:pPr/>
              <a:t>3</a:t>
            </a:fld>
            <a:endParaRPr lang="en-US"/>
          </a:p>
        </p:txBody>
      </p:sp>
      <p:sp>
        <p:nvSpPr>
          <p:cNvPr id="3" name="Title 2">
            <a:extLst>
              <a:ext uri="{FF2B5EF4-FFF2-40B4-BE49-F238E27FC236}">
                <a16:creationId xmlns:a16="http://schemas.microsoft.com/office/drawing/2014/main" id="{1D6B3442-836E-696D-3F2E-29214E349B17}"/>
              </a:ext>
            </a:extLst>
          </p:cNvPr>
          <p:cNvSpPr>
            <a:spLocks noGrp="1"/>
          </p:cNvSpPr>
          <p:nvPr>
            <p:ph type="title"/>
          </p:nvPr>
        </p:nvSpPr>
        <p:spPr/>
        <p:txBody>
          <a:bodyPr/>
          <a:lstStyle/>
          <a:p>
            <a:r>
              <a:rPr lang="en-US"/>
              <a:t>Who we serve?</a:t>
            </a:r>
          </a:p>
        </p:txBody>
      </p:sp>
      <p:sp>
        <p:nvSpPr>
          <p:cNvPr id="4" name="Content Placeholder 3">
            <a:extLst>
              <a:ext uri="{FF2B5EF4-FFF2-40B4-BE49-F238E27FC236}">
                <a16:creationId xmlns:a16="http://schemas.microsoft.com/office/drawing/2014/main" id="{6E36CAB6-3F6A-3859-0CBF-9128E37DEB13}"/>
              </a:ext>
            </a:extLst>
          </p:cNvPr>
          <p:cNvSpPr>
            <a:spLocks noGrp="1"/>
          </p:cNvSpPr>
          <p:nvPr>
            <p:ph idx="1"/>
          </p:nvPr>
        </p:nvSpPr>
        <p:spPr>
          <a:xfrm>
            <a:off x="385762" y="1182846"/>
            <a:ext cx="11420475" cy="5057988"/>
          </a:xfrm>
        </p:spPr>
        <p:txBody>
          <a:bodyPr>
            <a:normAutofit fontScale="92500" lnSpcReduction="10000"/>
          </a:bodyPr>
          <a:lstStyle/>
          <a:p>
            <a:r>
              <a:rPr lang="en-US"/>
              <a:t>We serve Massachusetts families with children under the age of three who are not reaching age-appropriate milestones, diagnosed with certain conditions, or have medical or social histories which may put them at risk for a developmental delay. EI services are meant to help support families and to enhance the development and learning of infants and toddlers.</a:t>
            </a:r>
          </a:p>
          <a:p>
            <a:endParaRPr lang="en-US"/>
          </a:p>
          <a:p>
            <a:r>
              <a:rPr lang="en-US"/>
              <a:t>When it comes to our early intervention system, our network of providers are a fundamental part of the overall success and functioning of the system. Every day, hundreds of service coordinators, therapists, and program directors come together to invest their time, resources, and skills into improving the lives of infants and toddlers across our Commonwealth.</a:t>
            </a:r>
          </a:p>
          <a:p>
            <a:endParaRPr lang="en-US"/>
          </a:p>
        </p:txBody>
      </p:sp>
    </p:spTree>
    <p:extLst>
      <p:ext uri="{BB962C8B-B14F-4D97-AF65-F5344CB8AC3E}">
        <p14:creationId xmlns:p14="http://schemas.microsoft.com/office/powerpoint/2010/main" val="3014524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73B1B06-9627-FAE6-C658-E5DF3E7122F3}"/>
              </a:ext>
            </a:extLst>
          </p:cNvPr>
          <p:cNvSpPr>
            <a:spLocks noGrp="1"/>
          </p:cNvSpPr>
          <p:nvPr>
            <p:ph type="sldNum" sz="quarter" idx="4"/>
          </p:nvPr>
        </p:nvSpPr>
        <p:spPr/>
        <p:txBody>
          <a:bodyPr/>
          <a:lstStyle/>
          <a:p>
            <a:fld id="{CA49D0EE-DE7F-324B-A84C-F36708423CDB}" type="slidenum">
              <a:rPr lang="en-US" smtClean="0"/>
              <a:pPr/>
              <a:t>4</a:t>
            </a:fld>
            <a:endParaRPr lang="en-US"/>
          </a:p>
        </p:txBody>
      </p:sp>
      <p:sp>
        <p:nvSpPr>
          <p:cNvPr id="3" name="Title 2">
            <a:extLst>
              <a:ext uri="{FF2B5EF4-FFF2-40B4-BE49-F238E27FC236}">
                <a16:creationId xmlns:a16="http://schemas.microsoft.com/office/drawing/2014/main" id="{5A029311-59AA-55AC-48C4-02E6C523764C}"/>
              </a:ext>
            </a:extLst>
          </p:cNvPr>
          <p:cNvSpPr>
            <a:spLocks noGrp="1"/>
          </p:cNvSpPr>
          <p:nvPr>
            <p:ph type="title"/>
          </p:nvPr>
        </p:nvSpPr>
        <p:spPr/>
        <p:txBody>
          <a:bodyPr>
            <a:normAutofit/>
          </a:bodyPr>
          <a:lstStyle/>
          <a:p>
            <a:r>
              <a:rPr lang="en-US">
                <a:latin typeface="Arial"/>
                <a:cs typeface="Arial"/>
              </a:rPr>
              <a:t>Who are we?</a:t>
            </a:r>
          </a:p>
        </p:txBody>
      </p:sp>
      <p:sp>
        <p:nvSpPr>
          <p:cNvPr id="4" name="Content Placeholder 3">
            <a:extLst>
              <a:ext uri="{FF2B5EF4-FFF2-40B4-BE49-F238E27FC236}">
                <a16:creationId xmlns:a16="http://schemas.microsoft.com/office/drawing/2014/main" id="{BB4E49C2-F87B-EE97-1138-A2917967D2AD}"/>
              </a:ext>
            </a:extLst>
          </p:cNvPr>
          <p:cNvSpPr>
            <a:spLocks noGrp="1"/>
          </p:cNvSpPr>
          <p:nvPr>
            <p:ph idx="1"/>
          </p:nvPr>
        </p:nvSpPr>
        <p:spPr>
          <a:xfrm>
            <a:off x="609600" y="1042988"/>
            <a:ext cx="10956022" cy="5071209"/>
          </a:xfrm>
        </p:spPr>
        <p:txBody>
          <a:bodyPr>
            <a:normAutofit fontScale="92500" lnSpcReduction="10000"/>
          </a:bodyPr>
          <a:lstStyle/>
          <a:p>
            <a:pPr marL="457200" indent="-457200">
              <a:buFont typeface="Arial" panose="020B0604020202020204" pitchFamily="34" charset="0"/>
              <a:buChar char="•"/>
            </a:pPr>
            <a:endParaRPr lang="en-US"/>
          </a:p>
          <a:p>
            <a:pPr marL="457200" indent="-457200">
              <a:buFont typeface="Arial" panose="020B0604020202020204" pitchFamily="34" charset="0"/>
              <a:buChar char="•"/>
            </a:pPr>
            <a:r>
              <a:rPr lang="en-US"/>
              <a:t>Massachusetts Early Intervention (EI) is a program for infants and toddlers (birth to 3 years old) who have developmental delays or are at risk of a developmental delay</a:t>
            </a:r>
          </a:p>
          <a:p>
            <a:pPr marL="457200" indent="-457200">
              <a:buFont typeface="Arial" panose="020B0604020202020204" pitchFamily="34" charset="0"/>
              <a:buChar char="•"/>
            </a:pPr>
            <a:endParaRPr lang="en-US"/>
          </a:p>
          <a:p>
            <a:pPr marL="457200" indent="-457200">
              <a:buFont typeface="Arial" panose="020B0604020202020204" pitchFamily="34" charset="0"/>
              <a:buChar char="•"/>
            </a:pPr>
            <a:r>
              <a:rPr lang="en-US" sz="3200" u="sng">
                <a:latin typeface="Arial"/>
                <a:cs typeface="Arial"/>
              </a:rPr>
              <a:t>MA Part C Program</a:t>
            </a:r>
            <a:r>
              <a:rPr lang="en-US" sz="3200">
                <a:latin typeface="Arial"/>
                <a:cs typeface="Arial"/>
              </a:rPr>
              <a:t>: All parties with roles and responsibilities in the program: Families, Contracted Providers, DPH, and The Early Intervention Program</a:t>
            </a:r>
            <a:endParaRPr lang="en-US" sz="3200" b="1" u="sng">
              <a:latin typeface="Arial"/>
              <a:cs typeface="Arial"/>
            </a:endParaRPr>
          </a:p>
          <a:p>
            <a:pPr marL="457200" indent="-457200">
              <a:buFont typeface="Arial" panose="020B0604020202020204" pitchFamily="34" charset="0"/>
              <a:buChar char="•"/>
            </a:pPr>
            <a:endParaRPr lang="en-US"/>
          </a:p>
          <a:p>
            <a:pPr marL="457200" indent="-457200">
              <a:buFont typeface="Arial" panose="020B0604020202020204" pitchFamily="34" charset="0"/>
              <a:buChar char="•"/>
            </a:pPr>
            <a:r>
              <a:rPr lang="en-US"/>
              <a:t>Early Intervention Division part of the Bureau of Family Health and Nutrition</a:t>
            </a:r>
          </a:p>
          <a:p>
            <a:pPr marL="457200" indent="-457200">
              <a:buFont typeface="Arial" panose="020B0604020202020204" pitchFamily="34" charset="0"/>
              <a:buChar char="•"/>
            </a:pPr>
            <a:endParaRPr lang="en-US"/>
          </a:p>
          <a:p>
            <a:pPr marL="457200" indent="-457200">
              <a:buFont typeface="Arial" panose="020B0604020202020204" pitchFamily="34" charset="0"/>
              <a:buChar char="•"/>
            </a:pPr>
            <a:endParaRPr lang="en-US"/>
          </a:p>
        </p:txBody>
      </p:sp>
    </p:spTree>
    <p:extLst>
      <p:ext uri="{BB962C8B-B14F-4D97-AF65-F5344CB8AC3E}">
        <p14:creationId xmlns:p14="http://schemas.microsoft.com/office/powerpoint/2010/main" val="1719305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153642B-DC7E-A8E6-1F02-0C357683E579}"/>
              </a:ext>
            </a:extLst>
          </p:cNvPr>
          <p:cNvSpPr>
            <a:spLocks noGrp="1"/>
          </p:cNvSpPr>
          <p:nvPr>
            <p:ph type="sldNum" sz="quarter" idx="4"/>
          </p:nvPr>
        </p:nvSpPr>
        <p:spPr/>
        <p:txBody>
          <a:bodyPr/>
          <a:lstStyle/>
          <a:p>
            <a:fld id="{CA49D0EE-DE7F-324B-A84C-F36708423CDB}" type="slidenum">
              <a:rPr lang="en-US" smtClean="0"/>
              <a:pPr/>
              <a:t>5</a:t>
            </a:fld>
            <a:endParaRPr lang="en-US"/>
          </a:p>
        </p:txBody>
      </p:sp>
      <p:sp>
        <p:nvSpPr>
          <p:cNvPr id="3" name="Title 2">
            <a:extLst>
              <a:ext uri="{FF2B5EF4-FFF2-40B4-BE49-F238E27FC236}">
                <a16:creationId xmlns:a16="http://schemas.microsoft.com/office/drawing/2014/main" id="{23D18314-2D33-80AB-232D-CA6275E6FCB8}"/>
              </a:ext>
            </a:extLst>
          </p:cNvPr>
          <p:cNvSpPr>
            <a:spLocks noGrp="1"/>
          </p:cNvSpPr>
          <p:nvPr>
            <p:ph type="title"/>
          </p:nvPr>
        </p:nvSpPr>
        <p:spPr/>
        <p:txBody>
          <a:bodyPr/>
          <a:lstStyle/>
          <a:p>
            <a:r>
              <a:rPr lang="en-US"/>
              <a:t>Payment of Last Resort</a:t>
            </a:r>
          </a:p>
        </p:txBody>
      </p:sp>
      <p:sp>
        <p:nvSpPr>
          <p:cNvPr id="4" name="Content Placeholder 3">
            <a:extLst>
              <a:ext uri="{FF2B5EF4-FFF2-40B4-BE49-F238E27FC236}">
                <a16:creationId xmlns:a16="http://schemas.microsoft.com/office/drawing/2014/main" id="{450B7F57-DEBB-CE6E-018D-72AD0FD8C779}"/>
              </a:ext>
            </a:extLst>
          </p:cNvPr>
          <p:cNvSpPr>
            <a:spLocks noGrp="1"/>
          </p:cNvSpPr>
          <p:nvPr>
            <p:ph idx="1"/>
          </p:nvPr>
        </p:nvSpPr>
        <p:spPr>
          <a:xfrm>
            <a:off x="723900" y="2291764"/>
            <a:ext cx="11161640" cy="3594686"/>
          </a:xfrm>
        </p:spPr>
        <p:txBody>
          <a:bodyPr/>
          <a:lstStyle/>
          <a:p>
            <a:r>
              <a:rPr lang="en-US"/>
              <a:t>Federal Part C dollars can only be used for early intervention services for an eligible infant or toddler when they are not currently entitled to receive or have payment made from any other Federal, State, local or private source (non-substitution of funds) (§303.510(a)).</a:t>
            </a:r>
          </a:p>
          <a:p>
            <a:endParaRPr lang="en-US"/>
          </a:p>
        </p:txBody>
      </p:sp>
    </p:spTree>
    <p:extLst>
      <p:ext uri="{BB962C8B-B14F-4D97-AF65-F5344CB8AC3E}">
        <p14:creationId xmlns:p14="http://schemas.microsoft.com/office/powerpoint/2010/main" val="2144189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30A7803-6F17-D91E-984C-1922DBB8AD21}"/>
              </a:ext>
            </a:extLst>
          </p:cNvPr>
          <p:cNvSpPr>
            <a:spLocks noGrp="1"/>
          </p:cNvSpPr>
          <p:nvPr>
            <p:ph type="sldNum" sz="quarter" idx="4"/>
          </p:nvPr>
        </p:nvSpPr>
        <p:spPr/>
        <p:txBody>
          <a:bodyPr/>
          <a:lstStyle/>
          <a:p>
            <a:fld id="{CA49D0EE-DE7F-324B-A84C-F36708423CDB}" type="slidenum">
              <a:rPr lang="en-US" smtClean="0"/>
              <a:pPr/>
              <a:t>6</a:t>
            </a:fld>
            <a:endParaRPr lang="en-US"/>
          </a:p>
        </p:txBody>
      </p:sp>
      <p:sp>
        <p:nvSpPr>
          <p:cNvPr id="3" name="Title 2">
            <a:extLst>
              <a:ext uri="{FF2B5EF4-FFF2-40B4-BE49-F238E27FC236}">
                <a16:creationId xmlns:a16="http://schemas.microsoft.com/office/drawing/2014/main" id="{797FEFF9-2FEA-4D84-9780-25F3D1CFDE53}"/>
              </a:ext>
            </a:extLst>
          </p:cNvPr>
          <p:cNvSpPr>
            <a:spLocks noGrp="1"/>
          </p:cNvSpPr>
          <p:nvPr>
            <p:ph type="title"/>
          </p:nvPr>
        </p:nvSpPr>
        <p:spPr/>
        <p:txBody>
          <a:bodyPr/>
          <a:lstStyle/>
          <a:p>
            <a:r>
              <a:rPr lang="en-US"/>
              <a:t>Payment for Services</a:t>
            </a:r>
          </a:p>
        </p:txBody>
      </p:sp>
      <p:sp>
        <p:nvSpPr>
          <p:cNvPr id="4" name="Content Placeholder 3">
            <a:extLst>
              <a:ext uri="{FF2B5EF4-FFF2-40B4-BE49-F238E27FC236}">
                <a16:creationId xmlns:a16="http://schemas.microsoft.com/office/drawing/2014/main" id="{AD1644BE-2C00-197F-CDB4-20A9A9FD4808}"/>
              </a:ext>
            </a:extLst>
          </p:cNvPr>
          <p:cNvSpPr>
            <a:spLocks noGrp="1"/>
          </p:cNvSpPr>
          <p:nvPr>
            <p:ph idx="1"/>
          </p:nvPr>
        </p:nvSpPr>
        <p:spPr/>
        <p:txBody>
          <a:bodyPr>
            <a:normAutofit fontScale="85000" lnSpcReduction="20000"/>
          </a:bodyPr>
          <a:lstStyle/>
          <a:p>
            <a:r>
              <a:rPr lang="en-US"/>
              <a:t>The providers will bill the insurance provided by the families</a:t>
            </a:r>
          </a:p>
          <a:p>
            <a:pPr marL="457200" indent="-457200">
              <a:buFont typeface="Arial" panose="020B0604020202020204" pitchFamily="34" charset="0"/>
              <a:buChar char="•"/>
            </a:pPr>
            <a:endParaRPr lang="en-US"/>
          </a:p>
          <a:p>
            <a:pPr marL="171450" indent="-171450">
              <a:lnSpc>
                <a:spcPct val="120000"/>
              </a:lnSpc>
              <a:buFont typeface="Arial" panose="020B0604020202020204" pitchFamily="34" charset="0"/>
              <a:buChar char="•"/>
            </a:pPr>
            <a:r>
              <a:rPr lang="en-US" sz="3200"/>
              <a:t>DPH covers the cost of EI services for children who:</a:t>
            </a:r>
          </a:p>
          <a:p>
            <a:pPr marL="171450" indent="-171450">
              <a:lnSpc>
                <a:spcPct val="120000"/>
              </a:lnSpc>
              <a:buFont typeface="Arial" panose="020B0604020202020204" pitchFamily="34" charset="0"/>
              <a:buChar char="•"/>
            </a:pPr>
            <a:endParaRPr lang="en-US" sz="3200"/>
          </a:p>
          <a:p>
            <a:pPr marL="1200150" lvl="1" indent="-457200">
              <a:lnSpc>
                <a:spcPct val="120000"/>
              </a:lnSpc>
              <a:buFont typeface="Wingdings" panose="05000000000000000000" pitchFamily="2" charset="2"/>
              <a:buChar char="Ø"/>
            </a:pPr>
            <a:r>
              <a:rPr lang="en-US" sz="3200">
                <a:latin typeface="Arial" panose="020B0604020202020204" pitchFamily="34" charset="0"/>
                <a:cs typeface="Arial" panose="020B0604020202020204" pitchFamily="34" charset="0"/>
              </a:rPr>
              <a:t> have charges that are appropriately denied by an insurance</a:t>
            </a:r>
          </a:p>
          <a:p>
            <a:pPr>
              <a:lnSpc>
                <a:spcPct val="120000"/>
              </a:lnSpc>
            </a:pPr>
            <a:endParaRPr lang="en-US"/>
          </a:p>
          <a:p>
            <a:pPr marL="1200150" lvl="1" indent="-457200">
              <a:lnSpc>
                <a:spcPct val="120000"/>
              </a:lnSpc>
              <a:buFont typeface="Wingdings" panose="05000000000000000000" pitchFamily="2" charset="2"/>
              <a:buChar char="Ø"/>
            </a:pPr>
            <a:r>
              <a:rPr lang="en-US" sz="3200">
                <a:latin typeface="Arial" panose="020B0604020202020204" pitchFamily="34" charset="0"/>
                <a:cs typeface="Arial" panose="020B0604020202020204" pitchFamily="34" charset="0"/>
              </a:rPr>
              <a:t> have parents/guardians who have not consented to have their insurance billed</a:t>
            </a:r>
          </a:p>
          <a:p>
            <a:pPr lvl="1" indent="0">
              <a:lnSpc>
                <a:spcPct val="120000"/>
              </a:lnSpc>
              <a:buNone/>
            </a:pPr>
            <a:endParaRPr lang="en-US" sz="3200">
              <a:latin typeface="Arial" panose="020B0604020202020204" pitchFamily="34" charset="0"/>
              <a:cs typeface="Arial" panose="020B0604020202020204" pitchFamily="34" charset="0"/>
            </a:endParaRPr>
          </a:p>
          <a:p>
            <a:pPr marL="1200150" lvl="1" indent="-457200">
              <a:lnSpc>
                <a:spcPct val="120000"/>
              </a:lnSpc>
              <a:buFont typeface="Wingdings" panose="05000000000000000000" pitchFamily="2" charset="2"/>
              <a:buChar char="Ø"/>
            </a:pPr>
            <a:r>
              <a:rPr lang="en-US" sz="3200">
                <a:latin typeface="Arial" panose="020B0604020202020204" pitchFamily="34" charset="0"/>
                <a:cs typeface="Arial" panose="020B0604020202020204" pitchFamily="34" charset="0"/>
              </a:rPr>
              <a:t>uninsured</a:t>
            </a:r>
          </a:p>
          <a:p>
            <a:endParaRPr lang="en-US"/>
          </a:p>
          <a:p>
            <a:endParaRPr lang="en-US"/>
          </a:p>
        </p:txBody>
      </p:sp>
    </p:spTree>
    <p:extLst>
      <p:ext uri="{BB962C8B-B14F-4D97-AF65-F5344CB8AC3E}">
        <p14:creationId xmlns:p14="http://schemas.microsoft.com/office/powerpoint/2010/main" val="939778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E39FAB0-04AF-7F4B-BBD3-0CC634E92183}"/>
              </a:ext>
            </a:extLst>
          </p:cNvPr>
          <p:cNvSpPr>
            <a:spLocks noGrp="1"/>
          </p:cNvSpPr>
          <p:nvPr>
            <p:ph type="sldNum" sz="quarter" idx="4"/>
          </p:nvPr>
        </p:nvSpPr>
        <p:spPr/>
        <p:txBody>
          <a:bodyPr/>
          <a:lstStyle/>
          <a:p>
            <a:fld id="{CA49D0EE-DE7F-324B-A84C-F36708423CDB}" type="slidenum">
              <a:rPr lang="en-US" smtClean="0"/>
              <a:pPr/>
              <a:t>7</a:t>
            </a:fld>
            <a:endParaRPr lang="en-US"/>
          </a:p>
        </p:txBody>
      </p:sp>
      <p:sp>
        <p:nvSpPr>
          <p:cNvPr id="3" name="Title 2">
            <a:extLst>
              <a:ext uri="{FF2B5EF4-FFF2-40B4-BE49-F238E27FC236}">
                <a16:creationId xmlns:a16="http://schemas.microsoft.com/office/drawing/2014/main" id="{041A3C80-96B6-CEB5-8D5D-21C376DBA519}"/>
              </a:ext>
            </a:extLst>
          </p:cNvPr>
          <p:cNvSpPr>
            <a:spLocks noGrp="1"/>
          </p:cNvSpPr>
          <p:nvPr>
            <p:ph type="title"/>
          </p:nvPr>
        </p:nvSpPr>
        <p:spPr/>
        <p:txBody>
          <a:bodyPr/>
          <a:lstStyle/>
          <a:p>
            <a:r>
              <a:rPr lang="en-US"/>
              <a:t>DPH Regulations</a:t>
            </a:r>
          </a:p>
        </p:txBody>
      </p:sp>
      <p:sp>
        <p:nvSpPr>
          <p:cNvPr id="4" name="Content Placeholder 3">
            <a:extLst>
              <a:ext uri="{FF2B5EF4-FFF2-40B4-BE49-F238E27FC236}">
                <a16:creationId xmlns:a16="http://schemas.microsoft.com/office/drawing/2014/main" id="{8F7C3CEF-C741-6271-C5F3-A18C067AA94C}"/>
              </a:ext>
            </a:extLst>
          </p:cNvPr>
          <p:cNvSpPr>
            <a:spLocks noGrp="1"/>
          </p:cNvSpPr>
          <p:nvPr>
            <p:ph idx="1"/>
          </p:nvPr>
        </p:nvSpPr>
        <p:spPr/>
        <p:txBody>
          <a:bodyPr>
            <a:normAutofit/>
          </a:bodyPr>
          <a:lstStyle/>
          <a:p>
            <a:pPr marL="457200" indent="-457200">
              <a:buFont typeface="Arial" panose="020B0604020202020204" pitchFamily="34" charset="0"/>
              <a:buChar char="•"/>
            </a:pPr>
            <a:r>
              <a:rPr lang="en-US"/>
              <a:t>DPH, as the payer of last resort, will deny claims determined to be ineligible </a:t>
            </a:r>
          </a:p>
          <a:p>
            <a:pPr marL="457200" indent="-457200">
              <a:buFont typeface="Arial" panose="020B0604020202020204" pitchFamily="34" charset="0"/>
              <a:buChar char="•"/>
            </a:pPr>
            <a:endParaRPr lang="en-US"/>
          </a:p>
          <a:p>
            <a:pPr marL="457200" indent="-457200">
              <a:buFont typeface="Arial" panose="020B0604020202020204" pitchFamily="34" charset="0"/>
              <a:buChar char="•"/>
            </a:pPr>
            <a:r>
              <a:rPr lang="en-US"/>
              <a:t>Prior to submission of charge claims to DPH, EI programs must follow insurers procedures and billing rules</a:t>
            </a:r>
          </a:p>
          <a:p>
            <a:pPr marL="457200" indent="-457200">
              <a:buFont typeface="Arial" panose="020B0604020202020204" pitchFamily="34" charset="0"/>
              <a:buChar char="•"/>
            </a:pPr>
            <a:endParaRPr lang="en-US"/>
          </a:p>
          <a:p>
            <a:pPr marL="457200" indent="-457200">
              <a:buFont typeface="Arial" panose="020B0604020202020204" pitchFamily="34" charset="0"/>
              <a:buChar char="•"/>
            </a:pPr>
            <a:r>
              <a:rPr lang="en-US"/>
              <a:t> All charges to DPH must be fully justified as charges that another payer is not mandated or obligated to cover</a:t>
            </a:r>
          </a:p>
          <a:p>
            <a:endParaRPr lang="en-US"/>
          </a:p>
        </p:txBody>
      </p:sp>
    </p:spTree>
    <p:extLst>
      <p:ext uri="{BB962C8B-B14F-4D97-AF65-F5344CB8AC3E}">
        <p14:creationId xmlns:p14="http://schemas.microsoft.com/office/powerpoint/2010/main" val="4285497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CF4F368-DE91-7593-6734-C84E2A8BF7E0}"/>
              </a:ext>
            </a:extLst>
          </p:cNvPr>
          <p:cNvSpPr>
            <a:spLocks noGrp="1"/>
          </p:cNvSpPr>
          <p:nvPr>
            <p:ph type="sldNum" sz="quarter" idx="4"/>
          </p:nvPr>
        </p:nvSpPr>
        <p:spPr/>
        <p:txBody>
          <a:bodyPr/>
          <a:lstStyle/>
          <a:p>
            <a:fld id="{CA49D0EE-DE7F-324B-A84C-F36708423CDB}" type="slidenum">
              <a:rPr lang="en-US" smtClean="0"/>
              <a:pPr/>
              <a:t>8</a:t>
            </a:fld>
            <a:endParaRPr lang="en-US"/>
          </a:p>
        </p:txBody>
      </p:sp>
      <p:sp>
        <p:nvSpPr>
          <p:cNvPr id="3" name="Title 2">
            <a:extLst>
              <a:ext uri="{FF2B5EF4-FFF2-40B4-BE49-F238E27FC236}">
                <a16:creationId xmlns:a16="http://schemas.microsoft.com/office/drawing/2014/main" id="{6213597C-9D7B-0C32-0D97-9078F1EF4437}"/>
              </a:ext>
            </a:extLst>
          </p:cNvPr>
          <p:cNvSpPr>
            <a:spLocks noGrp="1"/>
          </p:cNvSpPr>
          <p:nvPr>
            <p:ph type="title"/>
          </p:nvPr>
        </p:nvSpPr>
        <p:spPr/>
        <p:txBody>
          <a:bodyPr/>
          <a:lstStyle/>
          <a:p>
            <a:r>
              <a:rPr lang="en-US"/>
              <a:t>Claim Process</a:t>
            </a:r>
          </a:p>
        </p:txBody>
      </p:sp>
      <p:sp>
        <p:nvSpPr>
          <p:cNvPr id="4" name="Content Placeholder 3">
            <a:extLst>
              <a:ext uri="{FF2B5EF4-FFF2-40B4-BE49-F238E27FC236}">
                <a16:creationId xmlns:a16="http://schemas.microsoft.com/office/drawing/2014/main" id="{F050C07B-A2B2-68B1-9AA4-221F091E4D6E}"/>
              </a:ext>
            </a:extLst>
          </p:cNvPr>
          <p:cNvSpPr>
            <a:spLocks noGrp="1"/>
          </p:cNvSpPr>
          <p:nvPr>
            <p:ph idx="1"/>
          </p:nvPr>
        </p:nvSpPr>
        <p:spPr>
          <a:xfrm>
            <a:off x="592822" y="1715297"/>
            <a:ext cx="10972800" cy="4679683"/>
          </a:xfrm>
        </p:spPr>
        <p:txBody>
          <a:bodyPr vert="horz" lIns="91440" tIns="45720" rIns="91440" bIns="45720" rtlCol="0" anchor="t">
            <a:normAutofit/>
          </a:bodyPr>
          <a:lstStyle/>
          <a:p>
            <a:pPr marL="514350" indent="-514350">
              <a:buFont typeface="Arial" panose="020B0604020202020204" pitchFamily="34" charset="0"/>
              <a:buChar char="•"/>
            </a:pPr>
            <a:r>
              <a:rPr lang="en-US" dirty="0"/>
              <a:t>Verify and Bill to Insurance</a:t>
            </a:r>
          </a:p>
          <a:p>
            <a:pPr marL="514350" indent="-514350">
              <a:buFont typeface="Arial" panose="020B0604020202020204" pitchFamily="34" charset="0"/>
              <a:buChar char="•"/>
            </a:pPr>
            <a:endParaRPr lang="en-US" dirty="0"/>
          </a:p>
          <a:p>
            <a:pPr marL="514350" indent="-514350">
              <a:buFont typeface="Arial" panose="020B0604020202020204" pitchFamily="34" charset="0"/>
              <a:buChar char="•"/>
            </a:pPr>
            <a:r>
              <a:rPr lang="en-US" b="1" dirty="0">
                <a:latin typeface="Arial"/>
                <a:cs typeface="Arial"/>
              </a:rPr>
              <a:t>Wait for resolution</a:t>
            </a:r>
          </a:p>
          <a:p>
            <a:pPr marL="514350" indent="-514350">
              <a:buFont typeface="Arial" panose="020B0604020202020204" pitchFamily="34" charset="0"/>
              <a:buChar char="•"/>
            </a:pPr>
            <a:endParaRPr lang="en-US" dirty="0"/>
          </a:p>
          <a:p>
            <a:pPr marL="514350" indent="-514350">
              <a:buFont typeface="Arial" panose="020B0604020202020204" pitchFamily="34" charset="0"/>
              <a:buChar char="•"/>
            </a:pPr>
            <a:r>
              <a:rPr lang="en-US" dirty="0"/>
              <a:t>Bill Encounter or Charge Claim to DPH for reporting and reimbursement purposes</a:t>
            </a:r>
          </a:p>
        </p:txBody>
      </p:sp>
    </p:spTree>
    <p:extLst>
      <p:ext uri="{BB962C8B-B14F-4D97-AF65-F5344CB8AC3E}">
        <p14:creationId xmlns:p14="http://schemas.microsoft.com/office/powerpoint/2010/main" val="1963599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F33A70C-F328-9837-2465-40823905CF13}"/>
              </a:ext>
            </a:extLst>
          </p:cNvPr>
          <p:cNvSpPr>
            <a:spLocks noGrp="1"/>
          </p:cNvSpPr>
          <p:nvPr>
            <p:ph type="sldNum" sz="quarter" idx="4"/>
          </p:nvPr>
        </p:nvSpPr>
        <p:spPr/>
        <p:txBody>
          <a:bodyPr/>
          <a:lstStyle/>
          <a:p>
            <a:fld id="{CA49D0EE-DE7F-324B-A84C-F36708423CDB}" type="slidenum">
              <a:rPr lang="en-US" smtClean="0"/>
              <a:pPr/>
              <a:t>9</a:t>
            </a:fld>
            <a:endParaRPr lang="en-US"/>
          </a:p>
        </p:txBody>
      </p:sp>
      <p:sp>
        <p:nvSpPr>
          <p:cNvPr id="3" name="Title 2">
            <a:extLst>
              <a:ext uri="{FF2B5EF4-FFF2-40B4-BE49-F238E27FC236}">
                <a16:creationId xmlns:a16="http://schemas.microsoft.com/office/drawing/2014/main" id="{6F1010D4-990A-7808-8E3B-1DCF62F11278}"/>
              </a:ext>
            </a:extLst>
          </p:cNvPr>
          <p:cNvSpPr>
            <a:spLocks noGrp="1"/>
          </p:cNvSpPr>
          <p:nvPr>
            <p:ph type="title"/>
          </p:nvPr>
        </p:nvSpPr>
        <p:spPr/>
        <p:txBody>
          <a:bodyPr/>
          <a:lstStyle/>
          <a:p>
            <a:r>
              <a:rPr lang="en-US">
                <a:latin typeface="Arial"/>
                <a:cs typeface="Arial"/>
              </a:rPr>
              <a:t>Claim Adjustments </a:t>
            </a:r>
            <a:endParaRPr lang="en-US"/>
          </a:p>
        </p:txBody>
      </p:sp>
      <p:sp>
        <p:nvSpPr>
          <p:cNvPr id="4" name="Content Placeholder 3">
            <a:extLst>
              <a:ext uri="{FF2B5EF4-FFF2-40B4-BE49-F238E27FC236}">
                <a16:creationId xmlns:a16="http://schemas.microsoft.com/office/drawing/2014/main" id="{8255907D-E708-7AB0-9B84-BA6144B1A316}"/>
              </a:ext>
            </a:extLst>
          </p:cNvPr>
          <p:cNvSpPr>
            <a:spLocks noGrp="1"/>
          </p:cNvSpPr>
          <p:nvPr>
            <p:ph idx="1"/>
          </p:nvPr>
        </p:nvSpPr>
        <p:spPr/>
        <p:txBody>
          <a:bodyPr vert="horz" lIns="91440" tIns="45720" rIns="91440" bIns="45720" rtlCol="0" anchor="ctr">
            <a:normAutofit/>
          </a:bodyPr>
          <a:lstStyle/>
          <a:p>
            <a:r>
              <a:rPr lang="en-US">
                <a:latin typeface="Arial"/>
                <a:cs typeface="Arial"/>
              </a:rPr>
              <a:t>If any changes are made to the original claim for example the insurance re-adjudicates the original payment, you </a:t>
            </a:r>
            <a:r>
              <a:rPr lang="en-US" b="1">
                <a:latin typeface="Arial"/>
                <a:cs typeface="Arial"/>
              </a:rPr>
              <a:t>MUST</a:t>
            </a:r>
            <a:r>
              <a:rPr lang="en-US">
                <a:latin typeface="Arial"/>
                <a:cs typeface="Arial"/>
              </a:rPr>
              <a:t>: </a:t>
            </a:r>
          </a:p>
          <a:p>
            <a:endParaRPr lang="en-US">
              <a:latin typeface="Arial"/>
              <a:cs typeface="Arial"/>
            </a:endParaRPr>
          </a:p>
          <a:p>
            <a:pPr marL="1257300" lvl="1" indent="-514350">
              <a:buFont typeface="Wingdings" panose="05000000000000000000" pitchFamily="2" charset="2"/>
              <a:buChar char="Ø"/>
            </a:pPr>
            <a:r>
              <a:rPr lang="en-US">
                <a:latin typeface="Arial"/>
                <a:cs typeface="Arial"/>
              </a:rPr>
              <a:t>Void original encounter claim and submit a charge claim</a:t>
            </a:r>
          </a:p>
          <a:p>
            <a:pPr lvl="1" indent="0" algn="ctr">
              <a:buNone/>
            </a:pPr>
            <a:r>
              <a:rPr lang="en-US" sz="3600" b="1">
                <a:latin typeface="Arial"/>
                <a:cs typeface="Arial"/>
              </a:rPr>
              <a:t>or</a:t>
            </a:r>
            <a:r>
              <a:rPr lang="en-US">
                <a:latin typeface="Arial"/>
                <a:cs typeface="Arial"/>
              </a:rPr>
              <a:t>			</a:t>
            </a:r>
          </a:p>
          <a:p>
            <a:pPr marL="1257300" lvl="1" indent="-514350">
              <a:buFont typeface="Wingdings" panose="05000000000000000000" pitchFamily="2" charset="2"/>
              <a:buChar char="Ø"/>
            </a:pPr>
            <a:r>
              <a:rPr lang="en-US">
                <a:latin typeface="Arial"/>
                <a:cs typeface="Arial"/>
              </a:rPr>
              <a:t>Update the charge claim according to the insurance bill and resubmit to DPH</a:t>
            </a:r>
          </a:p>
          <a:p>
            <a:endParaRPr lang="en-US">
              <a:latin typeface="Arial"/>
              <a:cs typeface="Arial"/>
            </a:endParaRPr>
          </a:p>
        </p:txBody>
      </p:sp>
    </p:spTree>
    <p:extLst>
      <p:ext uri="{BB962C8B-B14F-4D97-AF65-F5344CB8AC3E}">
        <p14:creationId xmlns:p14="http://schemas.microsoft.com/office/powerpoint/2010/main" val="20427384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PPT-Template.pptx" id="{96C2E639-D294-4220-9985-8E2F7284829E}" vid="{6F8A1C8D-C38C-43CD-AF9D-6986CE62D2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F6883D9E03D8447BF77B0CE7CCEBF50" ma:contentTypeVersion="6" ma:contentTypeDescription="Create a new document." ma:contentTypeScope="" ma:versionID="e9261d879be5eb3a3d3b1e8714955416">
  <xsd:schema xmlns:xsd="http://www.w3.org/2001/XMLSchema" xmlns:xs="http://www.w3.org/2001/XMLSchema" xmlns:p="http://schemas.microsoft.com/office/2006/metadata/properties" xmlns:ns2="b2794a14-d2f2-4a21-87a1-2bf307f5e2b1" xmlns:ns3="602e8ada-c94d-47de-92a8-eff9311cb231" targetNamespace="http://schemas.microsoft.com/office/2006/metadata/properties" ma:root="true" ma:fieldsID="447e552dd9d83ae86574431a7f4b4fb7" ns2:_="" ns3:_="">
    <xsd:import namespace="b2794a14-d2f2-4a21-87a1-2bf307f5e2b1"/>
    <xsd:import namespace="602e8ada-c94d-47de-92a8-eff9311cb23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794a14-d2f2-4a21-87a1-2bf307f5e2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02e8ada-c94d-47de-92a8-eff9311cb23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DE49BC6-8039-4984-B00B-5AA70410891D}">
  <ds:schemaRefs>
    <ds:schemaRef ds:uri="602e8ada-c94d-47de-92a8-eff9311cb231"/>
    <ds:schemaRef ds:uri="b2794a14-d2f2-4a21-87a1-2bf307f5e2b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24D9094-64B8-4632-A3B1-F24D23B1867F}">
  <ds:schemaRefs>
    <ds:schemaRef ds:uri="http://schemas.microsoft.com/sharepoint/v3/contenttype/forms"/>
  </ds:schemaRefs>
</ds:datastoreItem>
</file>

<file path=customXml/itemProps3.xml><?xml version="1.0" encoding="utf-8"?>
<ds:datastoreItem xmlns:ds="http://schemas.openxmlformats.org/officeDocument/2006/customXml" ds:itemID="{6E8AD35F-6594-4B15-9277-8BFC9EFD0490}">
  <ds:schemaRefs>
    <ds:schemaRef ds:uri="602e8ada-c94d-47de-92a8-eff9311cb231"/>
    <ds:schemaRef ds:uri="b2794a14-d2f2-4a21-87a1-2bf307f5e2b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28</TotalTime>
  <Words>1244</Words>
  <Application>Microsoft Office PowerPoint</Application>
  <PresentationFormat>Widescreen</PresentationFormat>
  <Paragraphs>157</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Arial</vt:lpstr>
      <vt:lpstr>Calibri</vt:lpstr>
      <vt:lpstr>Franklin Gothic Book</vt:lpstr>
      <vt:lpstr>Wingdings</vt:lpstr>
      <vt:lpstr>Office Theme</vt:lpstr>
      <vt:lpstr>PowerPoint Presentation</vt:lpstr>
      <vt:lpstr>PowerPoint Presentation</vt:lpstr>
      <vt:lpstr>Who we serve?</vt:lpstr>
      <vt:lpstr>Who are we?</vt:lpstr>
      <vt:lpstr>Payment of Last Resort</vt:lpstr>
      <vt:lpstr>Payment for Services</vt:lpstr>
      <vt:lpstr>DPH Regulations</vt:lpstr>
      <vt:lpstr>Claim Process</vt:lpstr>
      <vt:lpstr>Claim Adjustments </vt:lpstr>
      <vt:lpstr>NEGATIVE VOUCHER</vt:lpstr>
      <vt:lpstr>Payment Voucher Instructions </vt:lpstr>
      <vt:lpstr>CONNECT WITH DPH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Atkinson, Jessica L (DPH)</dc:creator>
  <cp:lastModifiedBy>Geer, Scott W (DPH)</cp:lastModifiedBy>
  <cp:revision>4</cp:revision>
  <cp:lastPrinted>2021-01-21T15:13:04Z</cp:lastPrinted>
  <dcterms:created xsi:type="dcterms:W3CDTF">2022-07-05T15:37:33Z</dcterms:created>
  <dcterms:modified xsi:type="dcterms:W3CDTF">2025-04-14T14:39:31Z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0x0101005F6883D9E03D8447BF77B0CE7CCEBF50</vt:lpwstr>
  </property>
  <property fmtid="{D5CDD505-2E9C-101B-9397-08002B2CF9AE}" pid="3" name="MediaServiceImageTags">
    <vt:lpwstr/>
  </property>
</Properties>
</file>