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8" r:id="rId3"/>
    <p:sldId id="343" r:id="rId4"/>
    <p:sldId id="344" r:id="rId5"/>
    <p:sldId id="345" r:id="rId6"/>
    <p:sldId id="329" r:id="rId7"/>
    <p:sldId id="330" r:id="rId8"/>
    <p:sldId id="331" r:id="rId9"/>
    <p:sldId id="350" r:id="rId10"/>
    <p:sldId id="333" r:id="rId11"/>
    <p:sldId id="336" r:id="rId12"/>
    <p:sldId id="335" r:id="rId13"/>
    <p:sldId id="348" r:id="rId14"/>
    <p:sldId id="339" r:id="rId15"/>
    <p:sldId id="340" r:id="rId16"/>
    <p:sldId id="337" r:id="rId17"/>
    <p:sldId id="347" r:id="rId18"/>
    <p:sldId id="341" r:id="rId19"/>
    <p:sldId id="3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89C"/>
    <a:srgbClr val="585755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ccone, Michael G (MCB)" userId="fbf33f5d-01cc-46b4-8084-d775080fd97f" providerId="ADAL" clId="{29818035-9643-4B38-862E-2CF1E17C9089}"/>
    <pc:docChg chg="undo custSel modSld">
      <pc:chgData name="Saccone, Michael G (MCB)" userId="fbf33f5d-01cc-46b4-8084-d775080fd97f" providerId="ADAL" clId="{29818035-9643-4B38-862E-2CF1E17C9089}" dt="2025-03-20T13:42:22.781" v="118" actId="20577"/>
      <pc:docMkLst>
        <pc:docMk/>
      </pc:docMkLst>
      <pc:sldChg chg="modSp mod">
        <pc:chgData name="Saccone, Michael G (MCB)" userId="fbf33f5d-01cc-46b4-8084-d775080fd97f" providerId="ADAL" clId="{29818035-9643-4B38-862E-2CF1E17C9089}" dt="2025-03-20T13:41:49.154" v="43" actId="20577"/>
        <pc:sldMkLst>
          <pc:docMk/>
          <pc:sldMk cId="1489187649" sldId="307"/>
        </pc:sldMkLst>
        <pc:spChg chg="mod">
          <ac:chgData name="Saccone, Michael G (MCB)" userId="fbf33f5d-01cc-46b4-8084-d775080fd97f" providerId="ADAL" clId="{29818035-9643-4B38-862E-2CF1E17C9089}" dt="2025-03-20T13:41:49.154" v="43" actId="20577"/>
          <ac:spMkLst>
            <pc:docMk/>
            <pc:sldMk cId="1489187649" sldId="307"/>
            <ac:spMk id="7" creationId="{AC621C55-0473-5F34-66A0-E8C40F0EE30E}"/>
          </ac:spMkLst>
        </pc:spChg>
      </pc:sldChg>
      <pc:sldChg chg="modSp mod">
        <pc:chgData name="Saccone, Michael G (MCB)" userId="fbf33f5d-01cc-46b4-8084-d775080fd97f" providerId="ADAL" clId="{29818035-9643-4B38-862E-2CF1E17C9089}" dt="2025-03-20T01:47:46.326" v="12" actId="20577"/>
        <pc:sldMkLst>
          <pc:docMk/>
          <pc:sldMk cId="1782560228" sldId="308"/>
        </pc:sldMkLst>
        <pc:spChg chg="mod">
          <ac:chgData name="Saccone, Michael G (MCB)" userId="fbf33f5d-01cc-46b4-8084-d775080fd97f" providerId="ADAL" clId="{29818035-9643-4B38-862E-2CF1E17C9089}" dt="2025-03-20T01:47:46.326" v="12" actId="20577"/>
          <ac:spMkLst>
            <pc:docMk/>
            <pc:sldMk cId="1782560228" sldId="308"/>
            <ac:spMk id="5" creationId="{3DCFEE7D-BAB6-0C00-FFCB-96C706325408}"/>
          </ac:spMkLst>
        </pc:spChg>
      </pc:sldChg>
      <pc:sldChg chg="modSp mod">
        <pc:chgData name="Saccone, Michael G (MCB)" userId="fbf33f5d-01cc-46b4-8084-d775080fd97f" providerId="ADAL" clId="{29818035-9643-4B38-862E-2CF1E17C9089}" dt="2025-03-20T13:42:22.781" v="118" actId="20577"/>
        <pc:sldMkLst>
          <pc:docMk/>
          <pc:sldMk cId="3831373158" sldId="312"/>
        </pc:sldMkLst>
        <pc:spChg chg="mod">
          <ac:chgData name="Saccone, Michael G (MCB)" userId="fbf33f5d-01cc-46b4-8084-d775080fd97f" providerId="ADAL" clId="{29818035-9643-4B38-862E-2CF1E17C9089}" dt="2025-03-20T13:42:22.781" v="118" actId="20577"/>
          <ac:spMkLst>
            <pc:docMk/>
            <pc:sldMk cId="3831373158" sldId="312"/>
            <ac:spMk id="7" creationId="{1CE5AF87-0980-7C37-D8B3-089C5DC93827}"/>
          </ac:spMkLst>
        </pc:spChg>
      </pc:sldChg>
      <pc:sldChg chg="modSp mod">
        <pc:chgData name="Saccone, Michael G (MCB)" userId="fbf33f5d-01cc-46b4-8084-d775080fd97f" providerId="ADAL" clId="{29818035-9643-4B38-862E-2CF1E17C9089}" dt="2025-03-20T13:41:33.299" v="13" actId="20577"/>
        <pc:sldMkLst>
          <pc:docMk/>
          <pc:sldMk cId="1581844116" sldId="325"/>
        </pc:sldMkLst>
        <pc:spChg chg="mod">
          <ac:chgData name="Saccone, Michael G (MCB)" userId="fbf33f5d-01cc-46b4-8084-d775080fd97f" providerId="ADAL" clId="{29818035-9643-4B38-862E-2CF1E17C9089}" dt="2025-03-20T13:41:33.299" v="13" actId="20577"/>
          <ac:spMkLst>
            <pc:docMk/>
            <pc:sldMk cId="1581844116" sldId="325"/>
            <ac:spMk id="7" creationId="{15305AAB-F3C2-69F3-03BC-C8D21845EE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618C-F83F-90CD-0417-6EA6C12A8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9C492-F108-4D87-62A7-AEE176934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C5E1D-D638-EDF0-B8BD-3A6FB029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37CB2-CCF4-F3DD-F46A-0296F7EC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D0EAB-FAF5-5F24-3CCD-08875597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43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2D37F-CE69-3468-33DE-85F9AE923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61284-A52C-52BC-FAEF-CB8950D5E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60CD2-C3E1-3043-F450-F1F7A786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0B590-DE1C-764A-B54D-A040F4A6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BDF0-1EF1-10D2-4CA9-EC8A728A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6FB14-8989-2EFB-96C6-3DF92CAC6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7CA6B-26D1-11E9-AD78-2DA98924D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49B8-0F0D-82CD-49A8-C1BDFAC9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DD73-9BAD-D578-15AB-4C41EDE0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48CFF-9E0C-07A4-A900-C2793D15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9EC3-FAD0-F593-090C-81C4A586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B3130-6060-FF76-A911-EF951B7B8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14AA3-6CDA-3D59-5EE7-E609D106B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4933D-CEE1-DDFD-C280-83431AC2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7F3BF-ECE3-4BB3-48FD-69CB9576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4B26-D8C9-D739-77ED-D067B52D1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69042-6829-9A07-3217-EA8A27CED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A0C47-B627-FCAD-9B17-BA15A0FE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5754-EE54-0CF8-6DE4-FAF8591E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4173B-71E2-0515-DAE3-F20799CC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5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8A2C-8DFA-ED0E-2808-2F18B9D5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DB4F9-E301-1201-B424-BF72F2AAC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910A0-5E56-36BD-B8F2-06C8CD8A8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B3FFE-C777-5BA4-E68D-578648DD7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42490-C43A-4353-AA14-79ABE674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B0D2C-B083-6295-35EA-17B352EB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250B-E660-4DF3-7E88-1EE8AD684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C07E4-05A1-7DC6-B313-22CC6771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4676B-8298-5EF6-1D57-497B0C06C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14DF3-ED1B-1EBB-9463-3AA984EC2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F6814-4924-3CF4-8B9F-9D74EB240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FB4B7-256C-134F-90DE-2E24489C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7ED9E9-D78B-7DAF-E21C-DADCEE9E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20CAE-E6B0-9677-5FEE-00BCA660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6A5A9-046D-2BAF-7306-2E3001F6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C18BC-3E5B-D948-3985-DC25BFB3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913F2-7FBE-25AA-E308-0A0EE0AC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A7C0-B7ED-DA79-1FAD-3A5E855A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4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4E621-1223-DBAF-EE99-4ED31F24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37CBC-F145-3962-6A79-41A7B70A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F6C14-75CE-1840-308F-B618C6E6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700B-ED38-BE2A-B7DC-409952E9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353E-6FA6-2CE6-5AEB-536B1FED4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B4D8E-2ECB-3552-60DF-246885BEF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366C4-6B99-82F4-8830-38231804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065A8-7044-B951-5739-1B4EA345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0F266-40A6-D7C4-240D-AE412E7E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503BF-9292-7979-913F-3174818C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C89CC6-6400-6363-C304-721C969E92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98E0F-E207-BC21-F940-B00176104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ABF8A-7524-DDEB-E107-8F3F1E1B2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73C80-754C-DD04-30F2-5E8D06A8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D3B4B-951F-1C83-8C88-C7047F61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4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94C08-B573-90CA-EF5C-3D8E9DF9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4FC8E-8DCF-DA2D-9BC1-857D67252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4C519-3B5D-D985-6EAC-1B3FED600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F1243C-B993-4BDB-A251-D14E5C72753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98483-6322-3E92-C1EE-9F682EA6D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33A6E-52E2-9493-BE97-8FE4FF2D7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04E799-D811-46D2-9981-0C80F718A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2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487DF9-8BC3-ACA0-B09A-9806C393D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9093CEB-1BB6-5946-2026-7398E454AF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301785" y="4659087"/>
            <a:ext cx="7675518" cy="5934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 &amp;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Vision Devices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4FFDD56-BFC8-090D-4601-ECDBB30395D4}"/>
              </a:ext>
            </a:extLst>
          </p:cNvPr>
          <p:cNvSpPr txBox="1">
            <a:spLocks/>
          </p:cNvSpPr>
          <p:nvPr/>
        </p:nvSpPr>
        <p:spPr>
          <a:xfrm>
            <a:off x="2732314" y="5350459"/>
            <a:ext cx="6760029" cy="1115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Alexander Pooler, MPA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Supervisor, Vocational Rehabilitation &amp; Children’s Services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28, 2025</a:t>
            </a:r>
          </a:p>
        </p:txBody>
      </p:sp>
    </p:spTree>
    <p:extLst>
      <p:ext uri="{BB962C8B-B14F-4D97-AF65-F5344CB8AC3E}">
        <p14:creationId xmlns:p14="http://schemas.microsoft.com/office/powerpoint/2010/main" val="279190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CAE50-71D8-4328-3C1C-1F14EE2D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7FF9B8-230F-03B5-9CF1-152984B4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B471C3E-6DAC-A568-C9EC-9BBE58067DE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8929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Responsibility of Students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BF53AF-E9AB-A59B-C7B3-FEF0B0C22287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067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proper care of technology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trips to the beach or family vacations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maintain communication with case manager, AT unit, disability services, school, teachers, and professors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 us of access issues with digital materials with as much advance notice as possible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mindful of deadlines and set reasonable expectations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aboard considerations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Leaving Massachusetts for school</a:t>
            </a:r>
          </a:p>
          <a:p>
            <a:pPr lvl="2" eaLnBrk="1" hangingPunct="1"/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MCB cannot provide services outside of Massachusetts; coordination with a local vocational rehabilitation (VR) agency may be required</a:t>
            </a:r>
          </a:p>
        </p:txBody>
      </p:sp>
    </p:spTree>
    <p:extLst>
      <p:ext uri="{BB962C8B-B14F-4D97-AF65-F5344CB8AC3E}">
        <p14:creationId xmlns:p14="http://schemas.microsoft.com/office/powerpoint/2010/main" val="263871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34043-1DF4-EDC1-3797-8C804BCA2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38D402-37E2-4B0B-CEAC-F2E722C57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2DE67AC-6314-05A1-7B8B-9862479BF5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8929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 Expectations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27147A-2431-3533-92EB-9A50FD01EC5B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067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MCB provides the tools to succeed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always the “cool” tools, but the ones that work best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items can be upgraded, others cannot: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operating systems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Adaptive software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issues arise, they may take time to resolve: 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Timely communication is key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Repairs may take time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Loaner equipment may or may not be available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 are  responsible for keeping teachers, professors and instructors updated on status of any issues</a:t>
            </a:r>
          </a:p>
        </p:txBody>
      </p:sp>
    </p:spTree>
    <p:extLst>
      <p:ext uri="{BB962C8B-B14F-4D97-AF65-F5344CB8AC3E}">
        <p14:creationId xmlns:p14="http://schemas.microsoft.com/office/powerpoint/2010/main" val="1186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AEE9F-0CA4-4EF4-DBFF-68E2BFD6A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E72872-D1EE-8D19-2468-4C3BE78D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CCCDE26-C4B1-149E-485A-E25A64D5DA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1" y="712337"/>
            <a:ext cx="8559219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 of Introducing</a:t>
            </a:r>
            <a:b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 Early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410EFB-CAE9-34FB-DC25-80F90810C04A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067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the issue of Chrome vs. PC?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introduction allows the student to become comfortable with the technology while receiving maximum support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Helps stretch the student’s comfort zone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Encourages greater individual independence </a:t>
            </a:r>
          </a:p>
        </p:txBody>
      </p:sp>
    </p:spTree>
    <p:extLst>
      <p:ext uri="{BB962C8B-B14F-4D97-AF65-F5344CB8AC3E}">
        <p14:creationId xmlns:p14="http://schemas.microsoft.com/office/powerpoint/2010/main" val="181819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94C7E-C0BB-9DF9-216A-97385094E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8E109-AC8C-C564-5C37-5EBB42A18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B14AC3D3-F93E-C744-B1F4-312A378A12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Approach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C07BE-649A-B8C6-D2F9-5B5C3E2856E5}"/>
              </a:ext>
            </a:extLst>
          </p:cNvPr>
          <p:cNvSpPr txBox="1"/>
          <p:nvPr/>
        </p:nvSpPr>
        <p:spPr>
          <a:xfrm>
            <a:off x="1672318" y="2496664"/>
            <a:ext cx="38807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clear goal 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93FA2-CEF2-F9C1-4957-3CCDFF936358}"/>
              </a:ext>
            </a:extLst>
          </p:cNvPr>
          <p:cNvSpPr txBox="1"/>
          <p:nvPr/>
        </p:nvSpPr>
        <p:spPr>
          <a:xfrm>
            <a:off x="7225392" y="2363987"/>
            <a:ext cx="38018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the student’s limits &amp; 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C133BC-381C-CB9B-58AD-40A72B539753}"/>
              </a:ext>
            </a:extLst>
          </p:cNvPr>
          <p:cNvSpPr txBox="1"/>
          <p:nvPr/>
        </p:nvSpPr>
        <p:spPr>
          <a:xfrm>
            <a:off x="1650546" y="4814078"/>
            <a:ext cx="38807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best technology is only as useful as the student's ability to use 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9FAE3B-C08F-D778-FF26-25586A42139A}"/>
              </a:ext>
            </a:extLst>
          </p:cNvPr>
          <p:cNvSpPr txBox="1"/>
          <p:nvPr/>
        </p:nvSpPr>
        <p:spPr>
          <a:xfrm>
            <a:off x="7225390" y="4775637"/>
            <a:ext cx="404132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 student to continue using familiar technology while exploring new options</a:t>
            </a:r>
          </a:p>
        </p:txBody>
      </p:sp>
    </p:spTree>
    <p:extLst>
      <p:ext uri="{BB962C8B-B14F-4D97-AF65-F5344CB8AC3E}">
        <p14:creationId xmlns:p14="http://schemas.microsoft.com/office/powerpoint/2010/main" val="144503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20574-B5DB-2F9D-2D9A-A7D64F845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2302A7-58E1-0C69-7252-EBE0C8F2EC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8929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Determining Success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18742-2C70-61AB-EA5F-A44AB0FA9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E116C8-2033-B1AF-3486-9AAF95CE0862}"/>
              </a:ext>
            </a:extLst>
          </p:cNvPr>
          <p:cNvSpPr txBox="1"/>
          <p:nvPr/>
        </p:nvSpPr>
        <p:spPr>
          <a:xfrm>
            <a:off x="598714" y="1915886"/>
            <a:ext cx="5344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Desktop Video Magnifier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538C2-7414-86E1-E7D0-E8EAA75949B7}"/>
              </a:ext>
            </a:extLst>
          </p:cNvPr>
          <p:cNvSpPr txBox="1"/>
          <p:nvPr/>
        </p:nvSpPr>
        <p:spPr>
          <a:xfrm>
            <a:off x="6148905" y="1915886"/>
            <a:ext cx="5344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Portable Magnifier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3FEBDA8-1449-6FF4-2E28-9ACBDE3FD6BF}"/>
              </a:ext>
            </a:extLst>
          </p:cNvPr>
          <p:cNvSpPr txBox="1">
            <a:spLocks/>
          </p:cNvSpPr>
          <p:nvPr/>
        </p:nvSpPr>
        <p:spPr>
          <a:xfrm>
            <a:off x="1825752" y="407537"/>
            <a:ext cx="8929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55879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C2926-0991-CB68-956C-75D3A7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AC458-DDB1-5E68-DA90-3C648574B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E280411-58C8-634B-FB1F-2749422BBAE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5752" y="407537"/>
            <a:ext cx="8929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32689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8BCDF-1E39-3463-C552-BEF817562E7D}"/>
              </a:ext>
            </a:extLst>
          </p:cNvPr>
          <p:cNvSpPr txBox="1"/>
          <p:nvPr/>
        </p:nvSpPr>
        <p:spPr>
          <a:xfrm>
            <a:off x="598714" y="1915886"/>
            <a:ext cx="5344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Standalone OCR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4F6802-0DAA-E325-B092-4115603C1835}"/>
              </a:ext>
            </a:extLst>
          </p:cNvPr>
          <p:cNvSpPr txBox="1"/>
          <p:nvPr/>
        </p:nvSpPr>
        <p:spPr>
          <a:xfrm>
            <a:off x="6148905" y="1915886"/>
            <a:ext cx="5344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Phone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192913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F4FC8-472B-9DB9-338B-D80836D53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E229BF-9187-615D-E85C-90DD2CD92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9F8AEF-9370-2271-C73C-D4CFA07591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8929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&amp; Ongoing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FCC4C1-2472-B77F-25CB-A11834AD545A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067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is changing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Classroom expectations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Integrating technology with the curriculum</a:t>
            </a:r>
          </a:p>
        </p:txBody>
      </p:sp>
      <p:grpSp>
        <p:nvGrpSpPr>
          <p:cNvPr id="3" name="Group 2" descr="As the student progresses with assistive technology, their understanding, comfort, and expectations grow.">
            <a:extLst>
              <a:ext uri="{FF2B5EF4-FFF2-40B4-BE49-F238E27FC236}">
                <a16:creationId xmlns:a16="http://schemas.microsoft.com/office/drawing/2014/main" id="{9D8C7C9B-0944-3880-57A4-921490D9917C}"/>
              </a:ext>
            </a:extLst>
          </p:cNvPr>
          <p:cNvGrpSpPr/>
          <p:nvPr/>
        </p:nvGrpSpPr>
        <p:grpSpPr>
          <a:xfrm>
            <a:off x="908809" y="3984385"/>
            <a:ext cx="10131874" cy="1599769"/>
            <a:chOff x="908809" y="3984385"/>
            <a:chExt cx="10131874" cy="159976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3B4B58-9477-B820-3DD3-1A76354506F4}"/>
                </a:ext>
              </a:extLst>
            </p:cNvPr>
            <p:cNvSpPr/>
            <p:nvPr/>
          </p:nvSpPr>
          <p:spPr>
            <a:xfrm>
              <a:off x="908809" y="3984385"/>
              <a:ext cx="2666282" cy="1599769"/>
            </a:xfrm>
            <a:custGeom>
              <a:avLst/>
              <a:gdLst>
                <a:gd name="connsiteX0" fmla="*/ 0 w 2666282"/>
                <a:gd name="connsiteY0" fmla="*/ 159977 h 1599769"/>
                <a:gd name="connsiteX1" fmla="*/ 159977 w 2666282"/>
                <a:gd name="connsiteY1" fmla="*/ 0 h 1599769"/>
                <a:gd name="connsiteX2" fmla="*/ 2506305 w 2666282"/>
                <a:gd name="connsiteY2" fmla="*/ 0 h 1599769"/>
                <a:gd name="connsiteX3" fmla="*/ 2666282 w 2666282"/>
                <a:gd name="connsiteY3" fmla="*/ 159977 h 1599769"/>
                <a:gd name="connsiteX4" fmla="*/ 2666282 w 2666282"/>
                <a:gd name="connsiteY4" fmla="*/ 1439792 h 1599769"/>
                <a:gd name="connsiteX5" fmla="*/ 2506305 w 2666282"/>
                <a:gd name="connsiteY5" fmla="*/ 1599769 h 1599769"/>
                <a:gd name="connsiteX6" fmla="*/ 159977 w 2666282"/>
                <a:gd name="connsiteY6" fmla="*/ 1599769 h 1599769"/>
                <a:gd name="connsiteX7" fmla="*/ 0 w 2666282"/>
                <a:gd name="connsiteY7" fmla="*/ 1439792 h 1599769"/>
                <a:gd name="connsiteX8" fmla="*/ 0 w 2666282"/>
                <a:gd name="connsiteY8" fmla="*/ 159977 h 15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282" h="1599769">
                  <a:moveTo>
                    <a:pt x="0" y="159977"/>
                  </a:moveTo>
                  <a:cubicBezTo>
                    <a:pt x="0" y="71624"/>
                    <a:pt x="71624" y="0"/>
                    <a:pt x="159977" y="0"/>
                  </a:cubicBezTo>
                  <a:lnTo>
                    <a:pt x="2506305" y="0"/>
                  </a:lnTo>
                  <a:cubicBezTo>
                    <a:pt x="2594658" y="0"/>
                    <a:pt x="2666282" y="71624"/>
                    <a:pt x="2666282" y="159977"/>
                  </a:cubicBezTo>
                  <a:lnTo>
                    <a:pt x="2666282" y="1439792"/>
                  </a:lnTo>
                  <a:cubicBezTo>
                    <a:pt x="2666282" y="1528145"/>
                    <a:pt x="2594658" y="1599769"/>
                    <a:pt x="2506305" y="1599769"/>
                  </a:cubicBezTo>
                  <a:lnTo>
                    <a:pt x="159977" y="1599769"/>
                  </a:lnTo>
                  <a:cubicBezTo>
                    <a:pt x="71624" y="1599769"/>
                    <a:pt x="0" y="1528145"/>
                    <a:pt x="0" y="1439792"/>
                  </a:cubicBezTo>
                  <a:lnTo>
                    <a:pt x="0" y="159977"/>
                  </a:lnTo>
                  <a:close/>
                </a:path>
              </a:pathLst>
            </a:custGeom>
            <a:solidFill>
              <a:srgbClr val="32689C"/>
            </a:solidFill>
            <a:ln>
              <a:solidFill>
                <a:srgbClr val="32689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56" tIns="123056" rIns="123056" bIns="12305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 the student progresses with assistive technology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F64C4C2-5139-3ADD-2876-993B81BBCBC2}"/>
                </a:ext>
              </a:extLst>
            </p:cNvPr>
            <p:cNvSpPr/>
            <p:nvPr/>
          </p:nvSpPr>
          <p:spPr>
            <a:xfrm>
              <a:off x="3841720" y="4453650"/>
              <a:ext cx="565251" cy="661238"/>
            </a:xfrm>
            <a:custGeom>
              <a:avLst/>
              <a:gdLst>
                <a:gd name="connsiteX0" fmla="*/ 0 w 565251"/>
                <a:gd name="connsiteY0" fmla="*/ 132248 h 661238"/>
                <a:gd name="connsiteX1" fmla="*/ 282626 w 565251"/>
                <a:gd name="connsiteY1" fmla="*/ 132248 h 661238"/>
                <a:gd name="connsiteX2" fmla="*/ 282626 w 565251"/>
                <a:gd name="connsiteY2" fmla="*/ 0 h 661238"/>
                <a:gd name="connsiteX3" fmla="*/ 565251 w 565251"/>
                <a:gd name="connsiteY3" fmla="*/ 330619 h 661238"/>
                <a:gd name="connsiteX4" fmla="*/ 282626 w 565251"/>
                <a:gd name="connsiteY4" fmla="*/ 661238 h 661238"/>
                <a:gd name="connsiteX5" fmla="*/ 282626 w 565251"/>
                <a:gd name="connsiteY5" fmla="*/ 528990 h 661238"/>
                <a:gd name="connsiteX6" fmla="*/ 0 w 565251"/>
                <a:gd name="connsiteY6" fmla="*/ 528990 h 661238"/>
                <a:gd name="connsiteX7" fmla="*/ 0 w 565251"/>
                <a:gd name="connsiteY7" fmla="*/ 132248 h 6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251" h="661238">
                  <a:moveTo>
                    <a:pt x="0" y="132248"/>
                  </a:moveTo>
                  <a:lnTo>
                    <a:pt x="282626" y="132248"/>
                  </a:lnTo>
                  <a:lnTo>
                    <a:pt x="282626" y="0"/>
                  </a:lnTo>
                  <a:lnTo>
                    <a:pt x="565251" y="330619"/>
                  </a:lnTo>
                  <a:lnTo>
                    <a:pt x="282626" y="661238"/>
                  </a:lnTo>
                  <a:lnTo>
                    <a:pt x="282626" y="528990"/>
                  </a:lnTo>
                  <a:lnTo>
                    <a:pt x="0" y="528990"/>
                  </a:lnTo>
                  <a:lnTo>
                    <a:pt x="0" y="132248"/>
                  </a:lnTo>
                  <a:close/>
                </a:path>
              </a:pathLst>
            </a:custGeom>
            <a:solidFill>
              <a:srgbClr val="585755"/>
            </a:solidFill>
            <a:ln>
              <a:solidFill>
                <a:srgbClr val="585755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2248" rIns="169575" bIns="13224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b="1" kern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: Shape 7" descr="As the student progresses with assistive technology, their understanding, comfort, and expectations grow. Now we can do more!&#10;">
              <a:extLst>
                <a:ext uri="{FF2B5EF4-FFF2-40B4-BE49-F238E27FC236}">
                  <a16:creationId xmlns:a16="http://schemas.microsoft.com/office/drawing/2014/main" id="{69860C00-1A06-5BF8-0CAA-4E4D9C1114B9}"/>
                </a:ext>
              </a:extLst>
            </p:cNvPr>
            <p:cNvSpPr/>
            <p:nvPr/>
          </p:nvSpPr>
          <p:spPr>
            <a:xfrm>
              <a:off x="4641605" y="3984385"/>
              <a:ext cx="2666282" cy="1599769"/>
            </a:xfrm>
            <a:custGeom>
              <a:avLst/>
              <a:gdLst>
                <a:gd name="connsiteX0" fmla="*/ 0 w 2666282"/>
                <a:gd name="connsiteY0" fmla="*/ 159977 h 1599769"/>
                <a:gd name="connsiteX1" fmla="*/ 159977 w 2666282"/>
                <a:gd name="connsiteY1" fmla="*/ 0 h 1599769"/>
                <a:gd name="connsiteX2" fmla="*/ 2506305 w 2666282"/>
                <a:gd name="connsiteY2" fmla="*/ 0 h 1599769"/>
                <a:gd name="connsiteX3" fmla="*/ 2666282 w 2666282"/>
                <a:gd name="connsiteY3" fmla="*/ 159977 h 1599769"/>
                <a:gd name="connsiteX4" fmla="*/ 2666282 w 2666282"/>
                <a:gd name="connsiteY4" fmla="*/ 1439792 h 1599769"/>
                <a:gd name="connsiteX5" fmla="*/ 2506305 w 2666282"/>
                <a:gd name="connsiteY5" fmla="*/ 1599769 h 1599769"/>
                <a:gd name="connsiteX6" fmla="*/ 159977 w 2666282"/>
                <a:gd name="connsiteY6" fmla="*/ 1599769 h 1599769"/>
                <a:gd name="connsiteX7" fmla="*/ 0 w 2666282"/>
                <a:gd name="connsiteY7" fmla="*/ 1439792 h 1599769"/>
                <a:gd name="connsiteX8" fmla="*/ 0 w 2666282"/>
                <a:gd name="connsiteY8" fmla="*/ 159977 h 15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282" h="1599769">
                  <a:moveTo>
                    <a:pt x="0" y="159977"/>
                  </a:moveTo>
                  <a:cubicBezTo>
                    <a:pt x="0" y="71624"/>
                    <a:pt x="71624" y="0"/>
                    <a:pt x="159977" y="0"/>
                  </a:cubicBezTo>
                  <a:lnTo>
                    <a:pt x="2506305" y="0"/>
                  </a:lnTo>
                  <a:cubicBezTo>
                    <a:pt x="2594658" y="0"/>
                    <a:pt x="2666282" y="71624"/>
                    <a:pt x="2666282" y="159977"/>
                  </a:cubicBezTo>
                  <a:lnTo>
                    <a:pt x="2666282" y="1439792"/>
                  </a:lnTo>
                  <a:cubicBezTo>
                    <a:pt x="2666282" y="1528145"/>
                    <a:pt x="2594658" y="1599769"/>
                    <a:pt x="2506305" y="1599769"/>
                  </a:cubicBezTo>
                  <a:lnTo>
                    <a:pt x="159977" y="1599769"/>
                  </a:lnTo>
                  <a:cubicBezTo>
                    <a:pt x="71624" y="1599769"/>
                    <a:pt x="0" y="1528145"/>
                    <a:pt x="0" y="1439792"/>
                  </a:cubicBezTo>
                  <a:lnTo>
                    <a:pt x="0" y="159977"/>
                  </a:lnTo>
                  <a:close/>
                </a:path>
              </a:pathLst>
            </a:custGeom>
            <a:solidFill>
              <a:srgbClr val="32689C"/>
            </a:solidFill>
            <a:ln>
              <a:solidFill>
                <a:srgbClr val="32689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56" tIns="123056" rIns="123056" bIns="12305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Their understanding, comfort, and expectations grow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3219EF-ACC0-84B3-2FC8-D43F703BB50A}"/>
                </a:ext>
              </a:extLst>
            </p:cNvPr>
            <p:cNvSpPr/>
            <p:nvPr/>
          </p:nvSpPr>
          <p:spPr>
            <a:xfrm>
              <a:off x="7574516" y="4453650"/>
              <a:ext cx="565251" cy="661238"/>
            </a:xfrm>
            <a:custGeom>
              <a:avLst/>
              <a:gdLst>
                <a:gd name="connsiteX0" fmla="*/ 0 w 565251"/>
                <a:gd name="connsiteY0" fmla="*/ 132248 h 661238"/>
                <a:gd name="connsiteX1" fmla="*/ 282626 w 565251"/>
                <a:gd name="connsiteY1" fmla="*/ 132248 h 661238"/>
                <a:gd name="connsiteX2" fmla="*/ 282626 w 565251"/>
                <a:gd name="connsiteY2" fmla="*/ 0 h 661238"/>
                <a:gd name="connsiteX3" fmla="*/ 565251 w 565251"/>
                <a:gd name="connsiteY3" fmla="*/ 330619 h 661238"/>
                <a:gd name="connsiteX4" fmla="*/ 282626 w 565251"/>
                <a:gd name="connsiteY4" fmla="*/ 661238 h 661238"/>
                <a:gd name="connsiteX5" fmla="*/ 282626 w 565251"/>
                <a:gd name="connsiteY5" fmla="*/ 528990 h 661238"/>
                <a:gd name="connsiteX6" fmla="*/ 0 w 565251"/>
                <a:gd name="connsiteY6" fmla="*/ 528990 h 661238"/>
                <a:gd name="connsiteX7" fmla="*/ 0 w 565251"/>
                <a:gd name="connsiteY7" fmla="*/ 132248 h 66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5251" h="661238">
                  <a:moveTo>
                    <a:pt x="0" y="132248"/>
                  </a:moveTo>
                  <a:lnTo>
                    <a:pt x="282626" y="132248"/>
                  </a:lnTo>
                  <a:lnTo>
                    <a:pt x="282626" y="0"/>
                  </a:lnTo>
                  <a:lnTo>
                    <a:pt x="565251" y="330619"/>
                  </a:lnTo>
                  <a:lnTo>
                    <a:pt x="282626" y="661238"/>
                  </a:lnTo>
                  <a:lnTo>
                    <a:pt x="282626" y="528990"/>
                  </a:lnTo>
                  <a:lnTo>
                    <a:pt x="0" y="528990"/>
                  </a:lnTo>
                  <a:lnTo>
                    <a:pt x="0" y="132248"/>
                  </a:lnTo>
                  <a:close/>
                </a:path>
              </a:pathLst>
            </a:custGeom>
            <a:solidFill>
              <a:srgbClr val="585755"/>
            </a:solidFill>
            <a:ln>
              <a:solidFill>
                <a:srgbClr val="585755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2248" rIns="169575" bIns="13224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b="1" kern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: Shape 10" descr="As the student progresses with assistive technology, their understanding, comfort, and expectations grow. We can now do more!&#10;">
              <a:extLst>
                <a:ext uri="{FF2B5EF4-FFF2-40B4-BE49-F238E27FC236}">
                  <a16:creationId xmlns:a16="http://schemas.microsoft.com/office/drawing/2014/main" id="{D7BEE99B-713B-C9CE-21F1-D8323841D6ED}"/>
                </a:ext>
              </a:extLst>
            </p:cNvPr>
            <p:cNvSpPr/>
            <p:nvPr/>
          </p:nvSpPr>
          <p:spPr>
            <a:xfrm>
              <a:off x="8374401" y="3984385"/>
              <a:ext cx="2666282" cy="1599769"/>
            </a:xfrm>
            <a:custGeom>
              <a:avLst/>
              <a:gdLst>
                <a:gd name="connsiteX0" fmla="*/ 0 w 2666282"/>
                <a:gd name="connsiteY0" fmla="*/ 159977 h 1599769"/>
                <a:gd name="connsiteX1" fmla="*/ 159977 w 2666282"/>
                <a:gd name="connsiteY1" fmla="*/ 0 h 1599769"/>
                <a:gd name="connsiteX2" fmla="*/ 2506305 w 2666282"/>
                <a:gd name="connsiteY2" fmla="*/ 0 h 1599769"/>
                <a:gd name="connsiteX3" fmla="*/ 2666282 w 2666282"/>
                <a:gd name="connsiteY3" fmla="*/ 159977 h 1599769"/>
                <a:gd name="connsiteX4" fmla="*/ 2666282 w 2666282"/>
                <a:gd name="connsiteY4" fmla="*/ 1439792 h 1599769"/>
                <a:gd name="connsiteX5" fmla="*/ 2506305 w 2666282"/>
                <a:gd name="connsiteY5" fmla="*/ 1599769 h 1599769"/>
                <a:gd name="connsiteX6" fmla="*/ 159977 w 2666282"/>
                <a:gd name="connsiteY6" fmla="*/ 1599769 h 1599769"/>
                <a:gd name="connsiteX7" fmla="*/ 0 w 2666282"/>
                <a:gd name="connsiteY7" fmla="*/ 1439792 h 1599769"/>
                <a:gd name="connsiteX8" fmla="*/ 0 w 2666282"/>
                <a:gd name="connsiteY8" fmla="*/ 159977 h 15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282" h="1599769">
                  <a:moveTo>
                    <a:pt x="0" y="159977"/>
                  </a:moveTo>
                  <a:cubicBezTo>
                    <a:pt x="0" y="71624"/>
                    <a:pt x="71624" y="0"/>
                    <a:pt x="159977" y="0"/>
                  </a:cubicBezTo>
                  <a:lnTo>
                    <a:pt x="2506305" y="0"/>
                  </a:lnTo>
                  <a:cubicBezTo>
                    <a:pt x="2594658" y="0"/>
                    <a:pt x="2666282" y="71624"/>
                    <a:pt x="2666282" y="159977"/>
                  </a:cubicBezTo>
                  <a:lnTo>
                    <a:pt x="2666282" y="1439792"/>
                  </a:lnTo>
                  <a:cubicBezTo>
                    <a:pt x="2666282" y="1528145"/>
                    <a:pt x="2594658" y="1599769"/>
                    <a:pt x="2506305" y="1599769"/>
                  </a:cubicBezTo>
                  <a:lnTo>
                    <a:pt x="159977" y="1599769"/>
                  </a:lnTo>
                  <a:cubicBezTo>
                    <a:pt x="71624" y="1599769"/>
                    <a:pt x="0" y="1528145"/>
                    <a:pt x="0" y="1439792"/>
                  </a:cubicBezTo>
                  <a:lnTo>
                    <a:pt x="0" y="159977"/>
                  </a:lnTo>
                  <a:close/>
                </a:path>
              </a:pathLst>
            </a:custGeom>
            <a:solidFill>
              <a:srgbClr val="32689C"/>
            </a:solidFill>
            <a:ln>
              <a:solidFill>
                <a:srgbClr val="32689C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056" tIns="123056" rIns="123056" bIns="12305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 can now do more!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285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E7377-18D5-1866-AC98-D289D8AC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7615BC-2D48-44AD-E132-377BBF571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790B245-8A1E-D146-E783-BB77AFCB75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8929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kumimoji="0" lang="en-US" sz="4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Success Looks Like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32689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91FCA-4386-1FC8-5771-115329FF56C6}"/>
              </a:ext>
            </a:extLst>
          </p:cNvPr>
          <p:cNvSpPr txBox="1"/>
          <p:nvPr/>
        </p:nvSpPr>
        <p:spPr>
          <a:xfrm>
            <a:off x="1672318" y="2474893"/>
            <a:ext cx="38807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Achieving </a:t>
            </a:r>
          </a:p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 goals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8DB7C5-5134-7AA5-C0CA-272328573042}"/>
              </a:ext>
            </a:extLst>
          </p:cNvPr>
          <p:cNvSpPr txBox="1"/>
          <p:nvPr/>
        </p:nvSpPr>
        <p:spPr>
          <a:xfrm>
            <a:off x="7225392" y="2483728"/>
            <a:ext cx="38018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</a:t>
            </a:r>
          </a:p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self-confidence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8FF42-2C84-C320-A540-7C79269D90A3}"/>
              </a:ext>
            </a:extLst>
          </p:cNvPr>
          <p:cNvSpPr txBox="1"/>
          <p:nvPr/>
        </p:nvSpPr>
        <p:spPr>
          <a:xfrm>
            <a:off x="1650546" y="4857622"/>
            <a:ext cx="38807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Greater personal &amp; community independence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4D946-2A90-97F0-05EA-C9B9D805519B}"/>
              </a:ext>
            </a:extLst>
          </p:cNvPr>
          <p:cNvSpPr txBox="1"/>
          <p:nvPr/>
        </p:nvSpPr>
        <p:spPr>
          <a:xfrm>
            <a:off x="7225390" y="4688552"/>
            <a:ext cx="40413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Expanded access to </a:t>
            </a:r>
          </a:p>
          <a:p>
            <a:pPr eaLnBrk="1" hangingPunct="1"/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wider range of technology that enhances outcomes </a:t>
            </a:r>
          </a:p>
        </p:txBody>
      </p:sp>
    </p:spTree>
    <p:extLst>
      <p:ext uri="{BB962C8B-B14F-4D97-AF65-F5344CB8AC3E}">
        <p14:creationId xmlns:p14="http://schemas.microsoft.com/office/powerpoint/2010/main" val="10556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385B24-D17B-8C84-ABE4-D39E4029D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C8F898A-A577-953D-BED0-F50F00994A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5752" y="407537"/>
            <a:ext cx="8929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Future…</a:t>
            </a:r>
          </a:p>
        </p:txBody>
      </p:sp>
    </p:spTree>
    <p:extLst>
      <p:ext uri="{BB962C8B-B14F-4D97-AF65-F5344CB8AC3E}">
        <p14:creationId xmlns:p14="http://schemas.microsoft.com/office/powerpoint/2010/main" val="281745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7AC44-C1A3-801A-3027-5AAF05C65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14078B-DA17-CFA4-4FB0-8E41DBF45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B39377-0BAE-F4AC-1D5A-17D100CCD5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6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 With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ED0A6-A4C1-1013-8069-BDD8806310F7}"/>
              </a:ext>
            </a:extLst>
          </p:cNvPr>
          <p:cNvSpPr txBox="1"/>
          <p:nvPr/>
        </p:nvSpPr>
        <p:spPr>
          <a:xfrm>
            <a:off x="2836234" y="1883366"/>
            <a:ext cx="794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600 Washington Street, Boston, MA 02111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AF708-12EC-E78A-9E24-E5E365841F3C}"/>
              </a:ext>
            </a:extLst>
          </p:cNvPr>
          <p:cNvSpPr txBox="1"/>
          <p:nvPr/>
        </p:nvSpPr>
        <p:spPr>
          <a:xfrm>
            <a:off x="2836234" y="2795851"/>
            <a:ext cx="794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1-800-392-6450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D923-170F-CDEB-8FEA-6D0302AA646C}"/>
              </a:ext>
            </a:extLst>
          </p:cNvPr>
          <p:cNvSpPr txBox="1"/>
          <p:nvPr/>
        </p:nvSpPr>
        <p:spPr>
          <a:xfrm>
            <a:off x="2836234" y="3655702"/>
            <a:ext cx="794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mcbinfo@mass.gov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10F09B-2B08-9DEB-B9A2-8878B47D8E4D}"/>
              </a:ext>
            </a:extLst>
          </p:cNvPr>
          <p:cNvSpPr txBox="1"/>
          <p:nvPr/>
        </p:nvSpPr>
        <p:spPr>
          <a:xfrm>
            <a:off x="2836234" y="4605280"/>
            <a:ext cx="7945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mass.gov/mcb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90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DAE6-7FED-105E-0437-959B3363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82010E-9300-34C9-FD23-AD1EB460B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FA933B-A8FE-026A-3E77-9D857EFEAB8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6839712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371780-97A7-E505-D0F3-E5BF01E641BB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067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how MCB determines the best-fit technology and training for students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student success through technology-based tools and training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assistive technology solutions: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Hardware</a:t>
            </a:r>
          </a:p>
          <a:p>
            <a:pPr lvl="1">
              <a:lnSpc>
                <a:spcPct val="100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training options for consumers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of effective and ineffective solutions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look at the future of assistive technology</a:t>
            </a:r>
          </a:p>
        </p:txBody>
      </p:sp>
    </p:spTree>
    <p:extLst>
      <p:ext uri="{BB962C8B-B14F-4D97-AF65-F5344CB8AC3E}">
        <p14:creationId xmlns:p14="http://schemas.microsoft.com/office/powerpoint/2010/main" val="301371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768A7-D6B3-5B53-CD8C-586DB914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959027-EC56-283D-37CD-B3FB963D5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13D7A91-A2C5-601C-D341-877710FBD3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87089"/>
            <a:ext cx="8548334" cy="9708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None/>
            </a:pPr>
            <a:r>
              <a:rPr kumimoji="0" lang="en-US" sz="4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Disability in Massachusetts</a:t>
            </a:r>
            <a:br>
              <a:rPr kumimoji="0" lang="en-US" sz="4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kumimoji="0" lang="en-US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Census Bureau, </a:t>
            </a:r>
            <a:r>
              <a:rPr lang="en-US" sz="140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American Community Survey 1-Year Estimates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D4A7958-5A2C-D4E8-973D-7E449CB482FA}"/>
              </a:ext>
            </a:extLst>
          </p:cNvPr>
          <p:cNvSpPr txBox="1">
            <a:spLocks/>
          </p:cNvSpPr>
          <p:nvPr/>
        </p:nvSpPr>
        <p:spPr>
          <a:xfrm>
            <a:off x="2067683" y="1842398"/>
            <a:ext cx="4452859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Population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00B1BCD-BA97-8B45-9162-056B1D156DA6}"/>
              </a:ext>
            </a:extLst>
          </p:cNvPr>
          <p:cNvSpPr txBox="1">
            <a:spLocks/>
          </p:cNvSpPr>
          <p:nvPr/>
        </p:nvSpPr>
        <p:spPr>
          <a:xfrm>
            <a:off x="8533795" y="1831512"/>
            <a:ext cx="2428117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7,029,917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A0327D3-B0A7-91C8-008B-112AD31FA4CD}"/>
              </a:ext>
            </a:extLst>
          </p:cNvPr>
          <p:cNvSpPr txBox="1">
            <a:spLocks/>
          </p:cNvSpPr>
          <p:nvPr/>
        </p:nvSpPr>
        <p:spPr>
          <a:xfrm>
            <a:off x="2067683" y="3137155"/>
            <a:ext cx="5236024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with Disabilities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E7A124D-CF11-ABCB-E32C-2D26354C3B26}"/>
              </a:ext>
            </a:extLst>
          </p:cNvPr>
          <p:cNvSpPr txBox="1">
            <a:spLocks/>
          </p:cNvSpPr>
          <p:nvPr/>
        </p:nvSpPr>
        <p:spPr>
          <a:xfrm>
            <a:off x="8533795" y="3126269"/>
            <a:ext cx="2428117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12.8%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9C3AAA51-A003-7EAB-B05A-2FA35DCF0CFB}"/>
              </a:ext>
            </a:extLst>
          </p:cNvPr>
          <p:cNvSpPr txBox="1">
            <a:spLocks/>
          </p:cNvSpPr>
          <p:nvPr/>
        </p:nvSpPr>
        <p:spPr>
          <a:xfrm>
            <a:off x="2067683" y="4442798"/>
            <a:ext cx="4452859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Hearing Difficulty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178D91E-61F0-4808-54CA-2029D30E038D}"/>
              </a:ext>
            </a:extLst>
          </p:cNvPr>
          <p:cNvSpPr txBox="1">
            <a:spLocks/>
          </p:cNvSpPr>
          <p:nvPr/>
        </p:nvSpPr>
        <p:spPr>
          <a:xfrm>
            <a:off x="8533795" y="4431912"/>
            <a:ext cx="2428117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3.1%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60F4E80C-F47C-5350-7511-CDDCD28818C6}"/>
              </a:ext>
            </a:extLst>
          </p:cNvPr>
          <p:cNvSpPr txBox="1">
            <a:spLocks/>
          </p:cNvSpPr>
          <p:nvPr/>
        </p:nvSpPr>
        <p:spPr>
          <a:xfrm>
            <a:off x="2067683" y="5737555"/>
            <a:ext cx="4452859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 Difficulty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5F34984F-D09F-CCCF-0AAA-5F8222F501EF}"/>
              </a:ext>
            </a:extLst>
          </p:cNvPr>
          <p:cNvSpPr txBox="1">
            <a:spLocks/>
          </p:cNvSpPr>
          <p:nvPr/>
        </p:nvSpPr>
        <p:spPr>
          <a:xfrm>
            <a:off x="8533795" y="5410984"/>
            <a:ext cx="2428117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2.0%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61366CB-3AD7-101C-7F8E-98FB5A373F54}"/>
              </a:ext>
            </a:extLst>
          </p:cNvPr>
          <p:cNvSpPr txBox="1">
            <a:spLocks/>
          </p:cNvSpPr>
          <p:nvPr/>
        </p:nvSpPr>
        <p:spPr>
          <a:xfrm>
            <a:off x="8533794" y="6022309"/>
            <a:ext cx="2428117" cy="6707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~30,000                 Massachusetts residents        are legally blind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283D2E-8680-41D0-9598-E939587B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001000" y="6000537"/>
            <a:ext cx="353785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500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95DA1-B1ED-07C8-4078-90638A62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6D9FD8-9516-DAF7-2980-D53EAF77D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9D9FFB-A7C0-E094-4D74-F7EA9BA149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429307"/>
            <a:ext cx="8548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 Unit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E00B15-4D5A-A3BA-E291-9D10590AB593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7808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Alexander Pooler, Director of Assistive Technology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alexander.pooler@mass.gov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Mobile: </a:t>
            </a:r>
            <a:r>
              <a:rPr lang="en-US" alt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857-248-2607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Richard Flint, Vocational Rehabilitation (VR) Trainer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 Silver, Assistant Director of Assistive Technology</a:t>
            </a:r>
          </a:p>
          <a:p>
            <a:pPr lvl="1"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1:	William Hersh</a:t>
            </a:r>
          </a:p>
          <a:p>
            <a:pPr lvl="1"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2:	Brendan Finn</a:t>
            </a:r>
          </a:p>
          <a:p>
            <a:pPr lvl="1"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3:	James Verrill</a:t>
            </a:r>
          </a:p>
          <a:p>
            <a:pPr lvl="1"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4:	Jeffery Tillinghast</a:t>
            </a:r>
          </a:p>
          <a:p>
            <a:pPr lvl="1"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5:	Frank Ventura</a:t>
            </a:r>
          </a:p>
          <a:p>
            <a:pPr lvl="1"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 6:	Hope Paulos</a:t>
            </a:r>
          </a:p>
        </p:txBody>
      </p:sp>
    </p:spTree>
    <p:extLst>
      <p:ext uri="{BB962C8B-B14F-4D97-AF65-F5344CB8AC3E}">
        <p14:creationId xmlns:p14="http://schemas.microsoft.com/office/powerpoint/2010/main" val="378469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A1785-918E-AB62-C93C-968AE0202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EFB80C-178C-5334-09C9-D349C56DA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4F0CAC6-D9C1-2E45-AE17-5527645CE2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2" y="712334"/>
            <a:ext cx="8548334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 Unit</a:t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Staff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D7AAE7-C0D7-2EF5-289F-A01D0EB0762A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067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Lauren Nardini, ADA Specialist &amp; Social Work Technician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Alvin Calderon, ADA Specialist &amp; Social Work Technician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Joseph Trudeau, ADA Specialist &amp; Social Work Technician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External Contractors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Vision Specialist at The Carroll Center for the Blind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JAWS Scripting with occupational rehabilitation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services at: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non-profit organizations, such as Perkins School for the Blind 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Private entities, such as New England Low Vision and Blindness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9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010D0-CFBE-5AA0-B08A-53E7F3AC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19B052-659B-DB51-7EF6-99808ED57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8C277C-091D-1E2B-F8D4-CF2936DB0A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1" y="712337"/>
            <a:ext cx="8559219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 Rehabilitation (VR) Services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4C358F-1980-3505-AF34-6B4B419D1D31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067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registered with MCB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 services and receive a regionally assigned case manager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 and agree upon a vocational rehabilitation plan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the need for assistive/adaptive technology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manager refers to the Assistive Technology (AT) Unit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assigned to an AT Specialist in the region</a:t>
            </a:r>
          </a:p>
        </p:txBody>
      </p:sp>
    </p:spTree>
    <p:extLst>
      <p:ext uri="{BB962C8B-B14F-4D97-AF65-F5344CB8AC3E}">
        <p14:creationId xmlns:p14="http://schemas.microsoft.com/office/powerpoint/2010/main" val="31987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779AE-02DB-23C6-C619-213FD966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571677-6E35-597F-9CF9-506AAC093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39843F-C6D3-96FC-47F2-689B59E257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1" y="712337"/>
            <a:ext cx="8559219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 (AT)</a:t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C4F987-A0C5-7604-BAEE-3AD5476BE0B2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2782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the student’s current skillset and visual impairment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tasks and goals to be addressed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Deploy appropriate hardware/software solutions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training and ongoing support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Coordinate with disability services at the institution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Collaborate with the MCB team and relevant stakeholders: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3028D-6E6C-E06A-C3B8-1A83E81D02A3}"/>
              </a:ext>
            </a:extLst>
          </p:cNvPr>
          <p:cNvSpPr txBox="1"/>
          <p:nvPr/>
        </p:nvSpPr>
        <p:spPr>
          <a:xfrm>
            <a:off x="681812" y="4429677"/>
            <a:ext cx="5414188" cy="5415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lvl="0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5BC2C0-89F6-F2E8-6DB6-3F7BEE3F6D98}"/>
              </a:ext>
            </a:extLst>
          </p:cNvPr>
          <p:cNvSpPr txBox="1"/>
          <p:nvPr/>
        </p:nvSpPr>
        <p:spPr>
          <a:xfrm>
            <a:off x="6254511" y="4429677"/>
            <a:ext cx="5414188" cy="5415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Professors &amp; Instructors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674A69-9575-2A7A-DAB2-5DAF5184E52F}"/>
              </a:ext>
            </a:extLst>
          </p:cNvPr>
          <p:cNvSpPr txBox="1"/>
          <p:nvPr/>
        </p:nvSpPr>
        <p:spPr>
          <a:xfrm>
            <a:off x="681812" y="5069122"/>
            <a:ext cx="5414188" cy="5433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rmAutofit/>
          </a:bodyPr>
          <a:lstStyle/>
          <a:p>
            <a:pPr lvl="0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C9344-9619-4241-0AD7-502532AD3B1C}"/>
              </a:ext>
            </a:extLst>
          </p:cNvPr>
          <p:cNvSpPr txBox="1"/>
          <p:nvPr/>
        </p:nvSpPr>
        <p:spPr>
          <a:xfrm>
            <a:off x="6254511" y="5069122"/>
            <a:ext cx="5414188" cy="5433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 anchor="ctr">
            <a:noAutofit/>
          </a:bodyPr>
          <a:lstStyle/>
          <a:p>
            <a:pPr lvl="0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internship, volunteer, or academic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10846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34836-DF80-E266-F9CE-EF0EB8B30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DF6B35-6C1D-D2CB-3E8E-1B84FFDD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36A556-9E13-99B9-257F-76438E3C66E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1" y="712337"/>
            <a:ext cx="8559219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Assessing the Student’s</a:t>
            </a:r>
            <a:b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Needs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5BC0E6-08C4-CFDD-C0D9-D9A8C981CF8F}"/>
              </a:ext>
            </a:extLst>
          </p:cNvPr>
          <p:cNvSpPr txBox="1">
            <a:spLocks/>
          </p:cNvSpPr>
          <p:nvPr/>
        </p:nvSpPr>
        <p:spPr>
          <a:xfrm>
            <a:off x="663427" y="1647879"/>
            <a:ext cx="10865146" cy="40671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Assistive Technology needs evolve from secondary to post-secondary education or vocation training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literacy on Chrome differs from literacy in a PC environment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</a:t>
            </a:r>
          </a:p>
          <a:p>
            <a:pPr eaLnBrk="1" hangingPunct="1"/>
            <a:r>
              <a:rPr lang="en-US" alt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Clarify the difference between “want” vs. “need” in technology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Considerations for Apple products</a:t>
            </a:r>
          </a:p>
          <a:p>
            <a:pPr lvl="1" eaLnBrk="1" hangingPunct="1"/>
            <a:r>
              <a:rPr lang="en-US" alt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school has a computer or equipment requirements, MCB will work to meet them</a:t>
            </a:r>
          </a:p>
        </p:txBody>
      </p:sp>
    </p:spTree>
    <p:extLst>
      <p:ext uri="{BB962C8B-B14F-4D97-AF65-F5344CB8AC3E}">
        <p14:creationId xmlns:p14="http://schemas.microsoft.com/office/powerpoint/2010/main" val="47016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38AA-397F-BA93-6853-F62D66F09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10B7C2-A83C-557E-282C-89F13F758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B69D8433-467C-DAAC-A1CB-0CB404F0AD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3351" y="712337"/>
            <a:ext cx="8559219" cy="5415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 Solutions </a:t>
            </a:r>
            <a:b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MCB Deploys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27640-8B0D-BB31-3665-AD4B0CACCA4E}"/>
              </a:ext>
            </a:extLst>
          </p:cNvPr>
          <p:cNvSpPr txBox="1"/>
          <p:nvPr/>
        </p:nvSpPr>
        <p:spPr>
          <a:xfrm>
            <a:off x="598716" y="174348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Dedicated Low-Vision </a:t>
            </a: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62F25-BA80-F985-A329-7B30A7DDB017}"/>
              </a:ext>
            </a:extLst>
          </p:cNvPr>
          <p:cNvSpPr txBox="1"/>
          <p:nvPr/>
        </p:nvSpPr>
        <p:spPr>
          <a:xfrm>
            <a:off x="598716" y="321646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Blindness Technology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BF7EF-2A9A-28A0-5367-0EC4B8E917BA}"/>
              </a:ext>
            </a:extLst>
          </p:cNvPr>
          <p:cNvSpPr txBox="1"/>
          <p:nvPr/>
        </p:nvSpPr>
        <p:spPr>
          <a:xfrm>
            <a:off x="598716" y="4406403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Mainstream Technology </a:t>
            </a:r>
            <a:r>
              <a:rPr lang="en-US" alt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(Adapted for Accessibility Technology)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94D94-9254-66F7-4EE5-736077B23AF8}"/>
              </a:ext>
            </a:extLst>
          </p:cNvPr>
          <p:cNvSpPr txBox="1"/>
          <p:nvPr/>
        </p:nvSpPr>
        <p:spPr>
          <a:xfrm>
            <a:off x="598716" y="560498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That Renders </a:t>
            </a:r>
          </a:p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Computer Accessible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37F6B-C969-347E-93DA-15FFFC726269}"/>
              </a:ext>
            </a:extLst>
          </p:cNvPr>
          <p:cNvSpPr txBox="1"/>
          <p:nvPr/>
        </p:nvSpPr>
        <p:spPr>
          <a:xfrm>
            <a:off x="5170716" y="19495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Desktop and portable video magnification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96416-C7E4-DEAB-69B9-D9389A78A20E}"/>
              </a:ext>
            </a:extLst>
          </p:cNvPr>
          <p:cNvSpPr txBox="1"/>
          <p:nvPr/>
        </p:nvSpPr>
        <p:spPr>
          <a:xfrm>
            <a:off x="5170716" y="33087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sz="1800" b="1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Optical Character Recognition (</a:t>
            </a: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OCR) devices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719DEB-E048-DA18-0BE3-D528B9820465}"/>
              </a:ext>
            </a:extLst>
          </p:cNvPr>
          <p:cNvSpPr txBox="1"/>
          <p:nvPr/>
        </p:nvSpPr>
        <p:spPr>
          <a:xfrm>
            <a:off x="5170716" y="45675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D3095B-BB67-2C0F-D991-A7A158F51DC0}"/>
              </a:ext>
            </a:extLst>
          </p:cNvPr>
          <p:cNvSpPr txBox="1"/>
          <p:nvPr/>
        </p:nvSpPr>
        <p:spPr>
          <a:xfrm>
            <a:off x="5170716" y="56148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JAWS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ZoomText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1143931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835</Words>
  <Application>Microsoft Office PowerPoint</Application>
  <PresentationFormat>Widescreen</PresentationFormat>
  <Paragraphs>149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Tahoma</vt:lpstr>
      <vt:lpstr>Office Theme</vt:lpstr>
      <vt:lpstr>Assistive Technology &amp;  Low Vision Devices</vt:lpstr>
      <vt:lpstr>Objective</vt:lpstr>
      <vt:lpstr>Disability in Massachusetts Source: U.S. Census Bureau, 2023 American Community Survey 1-Year Estimates</vt:lpstr>
      <vt:lpstr>Assistive Technology Unit</vt:lpstr>
      <vt:lpstr>Assistive Technology Unit Support Staff</vt:lpstr>
      <vt:lpstr>Vocational Rehabilitation (VR) Services</vt:lpstr>
      <vt:lpstr>Assistive Technology (AT) Assessment</vt:lpstr>
      <vt:lpstr>Assessing the Student’s Current Needs</vt:lpstr>
      <vt:lpstr>Technology Solutions  MCB Deploys</vt:lpstr>
      <vt:lpstr>Responsibility of Students</vt:lpstr>
      <vt:lpstr>Managing Expectations</vt:lpstr>
      <vt:lpstr>Benefits of Introducing Assistive Technology Early</vt:lpstr>
      <vt:lpstr>Best Approach</vt:lpstr>
      <vt:lpstr>Determining Success</vt:lpstr>
      <vt:lpstr>Example Continued</vt:lpstr>
      <vt:lpstr>Training &amp; Ongoing Support</vt:lpstr>
      <vt:lpstr>What Success Looks Like</vt:lpstr>
      <vt:lpstr>The Future…</vt:lpstr>
      <vt:lpstr>Connect With Us</vt:lpstr>
    </vt:vector>
  </TitlesOfParts>
  <Company>Commonwealth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Saccone, Michael G (MCB)</dc:creator>
  <cp:lastModifiedBy>Saccone, Michael G (MCB)</cp:lastModifiedBy>
  <cp:revision>5</cp:revision>
  <dcterms:created xsi:type="dcterms:W3CDTF">2025-03-19T17:49:05Z</dcterms:created>
  <dcterms:modified xsi:type="dcterms:W3CDTF">2025-03-24T17:39:32Z</dcterms:modified>
</cp:coreProperties>
</file>