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62" r:id="rId2"/>
    <p:sldMasterId id="2147484048" r:id="rId3"/>
  </p:sldMasterIdLst>
  <p:notesMasterIdLst>
    <p:notesMasterId r:id="rId29"/>
  </p:notesMasterIdLst>
  <p:sldIdLst>
    <p:sldId id="256" r:id="rId4"/>
    <p:sldId id="283" r:id="rId5"/>
    <p:sldId id="284" r:id="rId6"/>
    <p:sldId id="264" r:id="rId7"/>
    <p:sldId id="268" r:id="rId8"/>
    <p:sldId id="265" r:id="rId9"/>
    <p:sldId id="269" r:id="rId10"/>
    <p:sldId id="270" r:id="rId11"/>
    <p:sldId id="266" r:id="rId12"/>
    <p:sldId id="271" r:id="rId13"/>
    <p:sldId id="282" r:id="rId14"/>
    <p:sldId id="267" r:id="rId15"/>
    <p:sldId id="261" r:id="rId16"/>
    <p:sldId id="285" r:id="rId17"/>
    <p:sldId id="287" r:id="rId18"/>
    <p:sldId id="286" r:id="rId19"/>
    <p:sldId id="262" r:id="rId20"/>
    <p:sldId id="272" r:id="rId21"/>
    <p:sldId id="273" r:id="rId22"/>
    <p:sldId id="278" r:id="rId23"/>
    <p:sldId id="275" r:id="rId24"/>
    <p:sldId id="277" r:id="rId25"/>
    <p:sldId id="279"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66FF3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71" autoAdjust="0"/>
  </p:normalViewPr>
  <p:slideViewPr>
    <p:cSldViewPr>
      <p:cViewPr>
        <p:scale>
          <a:sx n="80" d="100"/>
          <a:sy n="80" d="100"/>
        </p:scale>
        <p:origin x="-1662" y="-240"/>
      </p:cViewPr>
      <p:guideLst>
        <p:guide orient="horz" pos="2160"/>
        <p:guide pos="2880"/>
      </p:guideLst>
    </p:cSldViewPr>
  </p:slideViewPr>
  <p:outlineViewPr>
    <p:cViewPr>
      <p:scale>
        <a:sx n="33" d="100"/>
        <a:sy n="33" d="100"/>
      </p:scale>
      <p:origin x="48" y="14304"/>
    </p:cViewPr>
  </p:outlineViewPr>
  <p:notesTextViewPr>
    <p:cViewPr>
      <p:scale>
        <a:sx n="1" d="1"/>
        <a:sy n="1" d="1"/>
      </p:scale>
      <p:origin x="0" y="0"/>
    </p:cViewPr>
  </p:notesText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notesMaster" Target="notesMasters/notesMaster1.xml"/>
  <Relationship Id="rId3" Type="http://schemas.openxmlformats.org/officeDocument/2006/relationships/slideMaster" Target="slideMasters/slideMaster3.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xml version="1.0" encoding="UTF-8"?>

<Relationships xmlns="http://schemas.openxmlformats.org/package/2006/relationships">
  <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0F7FB5-991B-4611-961D-32E30BD3A528}" type="datetimeFigureOut">
              <a:rPr lang="en-US" smtClean="0"/>
              <a:t>8/2/2016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3FABCB-E2AB-412A-A368-BF3A0D9431FE}" type="slidenum">
              <a:rPr lang="en-US" smtClean="0"/>
              <a:t>‹#›</a:t>
            </a:fld>
            <a:endParaRPr lang="en-US"/>
          </a:p>
        </p:txBody>
      </p:sp>
    </p:spTree>
    <p:extLst>
      <p:ext uri="{BB962C8B-B14F-4D97-AF65-F5344CB8AC3E}">
        <p14:creationId xmlns:p14="http://schemas.microsoft.com/office/powerpoint/2010/main" val="3130052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3FABCB-E2AB-412A-A368-BF3A0D9431FE}" type="slidenum">
              <a:rPr lang="en-US" smtClean="0"/>
              <a:t>13</a:t>
            </a:fld>
            <a:endParaRPr lang="en-US"/>
          </a:p>
        </p:txBody>
      </p:sp>
    </p:spTree>
    <p:extLst>
      <p:ext uri="{BB962C8B-B14F-4D97-AF65-F5344CB8AC3E}">
        <p14:creationId xmlns:p14="http://schemas.microsoft.com/office/powerpoint/2010/main" val="2182454137"/>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3.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6.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7.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8.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9.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1.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2.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3.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4.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5.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fontAlgn="base">
              <a:spcBef>
                <a:spcPct val="0"/>
              </a:spcBef>
              <a:spcAft>
                <a:spcPct val="0"/>
              </a:spcAft>
              <a:buSzTx/>
              <a:defRPr sz="1800" b="0">
                <a:solidFill>
                  <a:srgbClr val="000000"/>
                </a:solidFill>
              </a:defRPr>
            </a:lvl1pPr>
          </a:lstStyle>
          <a:p>
            <a:pPr>
              <a:defRPr/>
            </a:pPr>
            <a:fld id="{9549A0BB-97C9-4C53-8039-0CBC170738BA}" type="datetimeFigureOut">
              <a:rPr lang="en-US" altLang="en-US"/>
              <a:pPr>
                <a:defRPr/>
              </a:pPr>
              <a:t>8/2/2016</a:t>
            </a:fld>
            <a:endParaRPr lang="en-US" altLang="en-US"/>
          </a:p>
        </p:txBody>
      </p:sp>
      <p:sp>
        <p:nvSpPr>
          <p:cNvPr id="3"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fontAlgn="base">
              <a:spcBef>
                <a:spcPct val="0"/>
              </a:spcBef>
              <a:spcAft>
                <a:spcPct val="0"/>
              </a:spcAft>
              <a:buSzTx/>
              <a:defRPr sz="1800" b="0">
                <a:solidFill>
                  <a:srgbClr val="000000"/>
                </a:solidFill>
              </a:defRPr>
            </a:lvl1pPr>
          </a:lstStyle>
          <a:p>
            <a:pPr>
              <a:defRPr/>
            </a:pPr>
            <a:endParaRPr lang="en-US" altLang="en-US"/>
          </a:p>
        </p:txBody>
      </p:sp>
      <p:sp>
        <p:nvSpPr>
          <p:cNvPr id="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fontAlgn="base">
              <a:spcBef>
                <a:spcPct val="0"/>
              </a:spcBef>
              <a:spcAft>
                <a:spcPct val="0"/>
              </a:spcAft>
              <a:buSzTx/>
              <a:defRPr sz="1800" b="0">
                <a:solidFill>
                  <a:srgbClr val="000000"/>
                </a:solidFill>
              </a:defRPr>
            </a:lvl1pPr>
          </a:lstStyle>
          <a:p>
            <a:pPr>
              <a:defRPr/>
            </a:pPr>
            <a:fld id="{90A9E658-6C7B-4546-9FE3-35CF73600A22}" type="slidenum">
              <a:rPr lang="en-US" altLang="en-US"/>
              <a:pPr>
                <a:defRPr/>
              </a:pPr>
              <a:t>‹#›</a:t>
            </a:fld>
            <a:endParaRPr lang="en-US" altLang="en-US"/>
          </a:p>
        </p:txBody>
      </p:sp>
    </p:spTree>
    <p:extLst>
      <p:ext uri="{BB962C8B-B14F-4D97-AF65-F5344CB8AC3E}">
        <p14:creationId xmlns:p14="http://schemas.microsoft.com/office/powerpoint/2010/main" val="425347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355304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0379289"/>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6725" y="381000"/>
            <a:ext cx="2039938"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3738" y="381000"/>
            <a:ext cx="5970587"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1817553"/>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93738" y="381000"/>
            <a:ext cx="8162925"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896803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084263"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93738"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56138" y="2133600"/>
            <a:ext cx="3810000" cy="4114800"/>
          </a:xfrm>
        </p:spPr>
        <p:txBody>
          <a:bodyPr/>
          <a:lstStyle/>
          <a:p>
            <a:pPr lvl="0"/>
            <a:endParaRPr lang="en-US" noProof="0" smtClean="0"/>
          </a:p>
        </p:txBody>
      </p:sp>
    </p:spTree>
    <p:extLst>
      <p:ext uri="{BB962C8B-B14F-4D97-AF65-F5344CB8AC3E}">
        <p14:creationId xmlns:p14="http://schemas.microsoft.com/office/powerpoint/2010/main" val="3048929461"/>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F4847B3D-FB8D-435D-AC93-EE45DABFED65}" type="datetimeFigureOut">
              <a:rPr lang="en-US" smtClean="0"/>
              <a:t>8/2/2016</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EB1D8D26-D2B2-4D4D-94C5-648A358811A7}"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847B3D-FB8D-435D-AC93-EE45DABFED65}"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1D8D26-D2B2-4D4D-94C5-648A358811A7}"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F4847B3D-FB8D-435D-AC93-EE45DABFED65}" type="datetimeFigureOut">
              <a:rPr lang="en-US" smtClean="0"/>
              <a:t>8/2/2016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EB1D8D26-D2B2-4D4D-94C5-648A358811A7}"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847B3D-FB8D-435D-AC93-EE45DABFED65}"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1D8D26-D2B2-4D4D-94C5-648A358811A7}"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847B3D-FB8D-435D-AC93-EE45DABFED65}"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1D8D26-D2B2-4D4D-94C5-648A358811A7}"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68890409"/>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4847B3D-FB8D-435D-AC93-EE45DABFED65}"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1D8D26-D2B2-4D4D-94C5-648A358811A7}"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4847B3D-FB8D-435D-AC93-EE45DABFED65}"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1D8D26-D2B2-4D4D-94C5-648A358811A7}"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847B3D-FB8D-435D-AC93-EE45DABFED65}"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EB1D8D26-D2B2-4D4D-94C5-648A358811A7}"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847B3D-FB8D-435D-AC93-EE45DABFED65}"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1D8D26-D2B2-4D4D-94C5-648A358811A7}"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847B3D-FB8D-435D-AC93-EE45DABFED65}"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1D8D26-D2B2-4D4D-94C5-648A358811A7}"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847B3D-FB8D-435D-AC93-EE45DABFED65}"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EB1D8D26-D2B2-4D4D-94C5-648A358811A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766236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012548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3738"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138"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854975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306629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6300754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60063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47539983"/>
      </p:ext>
    </p:extLst>
  </p:cSld>
  <p:clrMapOvr>
    <a:masterClrMapping/>
  </p:clrMapOvr>
  <p:transition spd="slow">
    <p:fade/>
  </p:transition>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_rels/slideMaster2.xml.rels><?xml version="1.0" encoding="UTF-8"?>

<Relationships xmlns="http://schemas.openxmlformats.org/package/2006/relationships">
  <Relationship Id="rId1" Type="http://schemas.openxmlformats.org/officeDocument/2006/relationships/slideLayout" Target="../slideLayouts/slideLayout2.xml"/>
  <Relationship Id="rId10" Type="http://schemas.openxmlformats.org/officeDocument/2006/relationships/slideLayout" Target="../slideLayouts/slideLayout11.xml"/>
  <Relationship Id="rId11" Type="http://schemas.openxmlformats.org/officeDocument/2006/relationships/slideLayout" Target="../slideLayouts/slideLayout12.xml"/>
  <Relationship Id="rId12" Type="http://schemas.openxmlformats.org/officeDocument/2006/relationships/slideLayout" Target="../slideLayouts/slideLayout13.xml"/>
  <Relationship Id="rId13" Type="http://schemas.openxmlformats.org/officeDocument/2006/relationships/slideLayout" Target="../slideLayouts/slideLayout14.xml"/>
  <Relationship Id="rId14" Type="http://schemas.openxmlformats.org/officeDocument/2006/relationships/theme" Target="../theme/theme2.xml"/>
  <Relationship Id="rId15" Type="http://schemas.openxmlformats.org/officeDocument/2006/relationships/image" Target="../media/image1.jpeg"/>
  <Relationship Id="rId16" Type="http://schemas.openxmlformats.org/officeDocument/2006/relationships/image" Target="../media/image2.png"/>
  <Relationship Id="rId2" Type="http://schemas.openxmlformats.org/officeDocument/2006/relationships/slideLayout" Target="../slideLayouts/slideLayout3.xml"/>
  <Relationship Id="rId3" Type="http://schemas.openxmlformats.org/officeDocument/2006/relationships/slideLayout" Target="../slideLayouts/slideLayout4.xml"/>
  <Relationship Id="rId4" Type="http://schemas.openxmlformats.org/officeDocument/2006/relationships/slideLayout" Target="../slideLayouts/slideLayout5.xml"/>
  <Relationship Id="rId5" Type="http://schemas.openxmlformats.org/officeDocument/2006/relationships/slideLayout" Target="../slideLayouts/slideLayout6.xml"/>
  <Relationship Id="rId6" Type="http://schemas.openxmlformats.org/officeDocument/2006/relationships/slideLayout" Target="../slideLayouts/slideLayout7.xml"/>
  <Relationship Id="rId7" Type="http://schemas.openxmlformats.org/officeDocument/2006/relationships/slideLayout" Target="../slideLayouts/slideLayout8.xml"/>
  <Relationship Id="rId8" Type="http://schemas.openxmlformats.org/officeDocument/2006/relationships/slideLayout" Target="../slideLayouts/slideLayout9.xml"/>
  <Relationship Id="rId9" Type="http://schemas.openxmlformats.org/officeDocument/2006/relationships/slideLayout" Target="../slideLayouts/slideLayout10.xml"/>
</Relationships>

</file>

<file path=ppt/slideMasters/_rels/slideMaster3.xml.rels><?xml version="1.0" encoding="UTF-8"?>

<Relationships xmlns="http://schemas.openxmlformats.org/package/2006/relationships">
  <Relationship Id="rId1" Type="http://schemas.openxmlformats.org/officeDocument/2006/relationships/slideLayout" Target="../slideLayouts/slideLayout15.xml"/>
  <Relationship Id="rId10" Type="http://schemas.openxmlformats.org/officeDocument/2006/relationships/slideLayout" Target="../slideLayouts/slideLayout24.xml"/>
  <Relationship Id="rId11" Type="http://schemas.openxmlformats.org/officeDocument/2006/relationships/slideLayout" Target="../slideLayouts/slideLayout25.xml"/>
  <Relationship Id="rId12" Type="http://schemas.openxmlformats.org/officeDocument/2006/relationships/theme" Target="../theme/theme3.xml"/>
  <Relationship Id="rId2" Type="http://schemas.openxmlformats.org/officeDocument/2006/relationships/slideLayout" Target="../slideLayouts/slideLayout16.xml"/>
  <Relationship Id="rId3" Type="http://schemas.openxmlformats.org/officeDocument/2006/relationships/slideLayout" Target="../slideLayouts/slideLayout17.xml"/>
  <Relationship Id="rId4" Type="http://schemas.openxmlformats.org/officeDocument/2006/relationships/slideLayout" Target="../slideLayouts/slideLayout18.xml"/>
  <Relationship Id="rId5" Type="http://schemas.openxmlformats.org/officeDocument/2006/relationships/slideLayout" Target="../slideLayouts/slideLayout19.xml"/>
  <Relationship Id="rId6" Type="http://schemas.openxmlformats.org/officeDocument/2006/relationships/slideLayout" Target="../slideLayouts/slideLayout20.xml"/>
  <Relationship Id="rId7" Type="http://schemas.openxmlformats.org/officeDocument/2006/relationships/slideLayout" Target="../slideLayouts/slideLayout21.xml"/>
  <Relationship Id="rId8" Type="http://schemas.openxmlformats.org/officeDocument/2006/relationships/slideLayout" Target="../slideLayouts/slideLayout22.xml"/>
  <Relationship Id="rId9" Type="http://schemas.openxmlformats.org/officeDocument/2006/relationships/slideLayout" Target="../slideLayouts/slideLayout23.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buSzPct val="100000"/>
              <a:defRPr sz="1200">
                <a:solidFill>
                  <a:schemeClr val="tx1">
                    <a:tint val="75000"/>
                  </a:schemeClr>
                </a:solidFill>
                <a:latin typeface="+mn-lt"/>
              </a:defRPr>
            </a:lvl1pPr>
          </a:lstStyle>
          <a:p>
            <a:pPr>
              <a:defRPr/>
            </a:pPr>
            <a:fld id="{C72D40F0-6AB9-4A9B-9030-95E7AD887794}" type="datetimeFigureOut">
              <a:rPr lang="en-US" b="1">
                <a:solidFill>
                  <a:prstClr val="black">
                    <a:tint val="75000"/>
                  </a:prstClr>
                </a:solidFill>
              </a:rPr>
              <a:pPr>
                <a:defRPr/>
              </a:pPr>
              <a:t>8/2/2016</a:t>
            </a:fld>
            <a:endParaRPr lang="en-US" b="1">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buSzPct val="100000"/>
              <a:defRPr sz="1200">
                <a:solidFill>
                  <a:schemeClr val="tx1">
                    <a:tint val="75000"/>
                  </a:schemeClr>
                </a:solidFill>
                <a:latin typeface="+mn-lt"/>
              </a:defRPr>
            </a:lvl1pPr>
          </a:lstStyle>
          <a:p>
            <a:pPr>
              <a:defRPr/>
            </a:pPr>
            <a:endParaRPr lang="en-US" b="1">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buSzPct val="100000"/>
              <a:defRPr sz="1200">
                <a:solidFill>
                  <a:schemeClr val="tx1">
                    <a:tint val="75000"/>
                  </a:schemeClr>
                </a:solidFill>
                <a:latin typeface="+mn-lt"/>
              </a:defRPr>
            </a:lvl1pPr>
          </a:lstStyle>
          <a:p>
            <a:pPr>
              <a:defRPr/>
            </a:pPr>
            <a:fld id="{9C0CE6A8-29A4-4DCA-8DF6-58DCCC5D35C7}" type="slidenum">
              <a:rPr lang="en-US" b="1">
                <a:solidFill>
                  <a:prstClr val="black">
                    <a:tint val="75000"/>
                  </a:prstClr>
                </a:solidFill>
              </a:rPr>
              <a:pPr>
                <a:defRPr/>
              </a:pPr>
              <a:t>‹#›</a:t>
            </a:fld>
            <a:endParaRPr lang="en-US" b="1">
              <a:solidFill>
                <a:prstClr val="black">
                  <a:tint val="75000"/>
                </a:prstClr>
              </a:solidFill>
            </a:endParaRPr>
          </a:p>
        </p:txBody>
      </p:sp>
    </p:spTree>
    <p:extLst>
      <p:ext uri="{BB962C8B-B14F-4D97-AF65-F5344CB8AC3E}">
        <p14:creationId xmlns:p14="http://schemas.microsoft.com/office/powerpoint/2010/main" val="2862802845"/>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2413" cy="6856413"/>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defRPr sz="2600" b="1">
                <a:solidFill>
                  <a:srgbClr val="000000"/>
                </a:solidFill>
                <a:latin typeface="Goudy" pitchFamily="18" charset="0"/>
              </a:defRPr>
            </a:lvl1pPr>
            <a:lvl2pPr marL="742950" indent="-285750">
              <a:spcBef>
                <a:spcPct val="20000"/>
              </a:spcBef>
              <a:buSzPct val="100000"/>
              <a:defRPr sz="2600" b="1">
                <a:solidFill>
                  <a:srgbClr val="000000"/>
                </a:solidFill>
                <a:latin typeface="Goudy" pitchFamily="18" charset="0"/>
              </a:defRPr>
            </a:lvl2pPr>
            <a:lvl3pPr marL="1143000" indent="-228600">
              <a:spcBef>
                <a:spcPct val="20000"/>
              </a:spcBef>
              <a:buSzPct val="100000"/>
              <a:defRPr sz="2600" b="1">
                <a:solidFill>
                  <a:srgbClr val="000000"/>
                </a:solidFill>
                <a:latin typeface="Goudy" pitchFamily="18" charset="0"/>
              </a:defRPr>
            </a:lvl3pPr>
            <a:lvl4pPr marL="1600200" indent="-228600">
              <a:spcBef>
                <a:spcPct val="20000"/>
              </a:spcBef>
              <a:buSzPct val="100000"/>
              <a:defRPr sz="2600" b="1">
                <a:solidFill>
                  <a:srgbClr val="000000"/>
                </a:solidFill>
                <a:latin typeface="Goudy" pitchFamily="18" charset="0"/>
              </a:defRPr>
            </a:lvl4pPr>
            <a:lvl5pPr marL="2057400" indent="-228600">
              <a:spcBef>
                <a:spcPct val="20000"/>
              </a:spcBef>
              <a:buSzPct val="100000"/>
              <a:defRPr sz="2600" b="1">
                <a:solidFill>
                  <a:srgbClr val="000000"/>
                </a:solidFill>
                <a:latin typeface="Goudy" pitchFamily="18" charset="0"/>
              </a:defRPr>
            </a:lvl5pPr>
            <a:lvl6pPr marL="2514600" indent="-228600" eaLnBrk="0" fontAlgn="base" hangingPunct="0">
              <a:spcBef>
                <a:spcPct val="20000"/>
              </a:spcBef>
              <a:spcAft>
                <a:spcPct val="0"/>
              </a:spcAft>
              <a:buSzPct val="100000"/>
              <a:defRPr sz="2600" b="1">
                <a:solidFill>
                  <a:srgbClr val="000000"/>
                </a:solidFill>
                <a:latin typeface="Goudy" pitchFamily="18" charset="0"/>
              </a:defRPr>
            </a:lvl6pPr>
            <a:lvl7pPr marL="2971800" indent="-228600" eaLnBrk="0" fontAlgn="base" hangingPunct="0">
              <a:spcBef>
                <a:spcPct val="20000"/>
              </a:spcBef>
              <a:spcAft>
                <a:spcPct val="0"/>
              </a:spcAft>
              <a:buSzPct val="100000"/>
              <a:defRPr sz="2600" b="1">
                <a:solidFill>
                  <a:srgbClr val="000000"/>
                </a:solidFill>
                <a:latin typeface="Goudy" pitchFamily="18" charset="0"/>
              </a:defRPr>
            </a:lvl7pPr>
            <a:lvl8pPr marL="3429000" indent="-228600" eaLnBrk="0" fontAlgn="base" hangingPunct="0">
              <a:spcBef>
                <a:spcPct val="20000"/>
              </a:spcBef>
              <a:spcAft>
                <a:spcPct val="0"/>
              </a:spcAft>
              <a:buSzPct val="100000"/>
              <a:defRPr sz="2600" b="1">
                <a:solidFill>
                  <a:srgbClr val="000000"/>
                </a:solidFill>
                <a:latin typeface="Goudy" pitchFamily="18" charset="0"/>
              </a:defRPr>
            </a:lvl8pPr>
            <a:lvl9pPr marL="3886200" indent="-228600" eaLnBrk="0" fontAlgn="base" hangingPunct="0">
              <a:spcBef>
                <a:spcPct val="20000"/>
              </a:spcBef>
              <a:spcAft>
                <a:spcPct val="0"/>
              </a:spcAft>
              <a:buSzPct val="100000"/>
              <a:defRPr sz="2600" b="1">
                <a:solidFill>
                  <a:srgbClr val="000000"/>
                </a:solidFill>
                <a:latin typeface="Goudy" pitchFamily="18" charset="0"/>
              </a:defRPr>
            </a:lvl9pPr>
          </a:lstStyle>
          <a:p>
            <a:pPr eaLnBrk="0" fontAlgn="base" hangingPunct="0">
              <a:spcAft>
                <a:spcPct val="0"/>
              </a:spcAft>
              <a:defRPr/>
            </a:pPr>
            <a:endParaRPr lang="en-US" altLang="en-US" sz="2000" smtClean="0"/>
          </a:p>
        </p:txBody>
      </p:sp>
      <p:sp>
        <p:nvSpPr>
          <p:cNvPr id="1027" name="Rectangle 3"/>
          <p:cNvSpPr>
            <a:spLocks noGrp="1" noChangeArrowheads="1"/>
          </p:cNvSpPr>
          <p:nvPr>
            <p:ph type="title"/>
          </p:nvPr>
        </p:nvSpPr>
        <p:spPr bwMode="auto">
          <a:xfrm>
            <a:off x="1084263"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93738" y="2133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7" descr="justlogo"/>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0" y="0"/>
            <a:ext cx="146685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96103"/>
      </p:ext>
    </p:extLst>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spd="slow">
    <p:fade/>
  </p:transition>
  <p:timing>
    <p:tnLst>
      <p:par>
        <p:cTn id="1" dur="indefinite" restart="never" nodeType="tmRoot"/>
      </p:par>
    </p:tnLst>
  </p:timing>
  <p:txStyles>
    <p:titleStyle>
      <a:lvl1pPr algn="l" rtl="0" eaLnBrk="0" fontAlgn="base" hangingPunct="0">
        <a:spcBef>
          <a:spcPct val="0"/>
        </a:spcBef>
        <a:spcAft>
          <a:spcPct val="0"/>
        </a:spcAft>
        <a:defRPr sz="4400" b="1" i="1">
          <a:solidFill>
            <a:srgbClr val="000000"/>
          </a:solidFill>
          <a:latin typeface="+mj-lt"/>
          <a:ea typeface="+mj-ea"/>
          <a:cs typeface="+mj-cs"/>
        </a:defRPr>
      </a:lvl1pPr>
      <a:lvl2pPr algn="l" rtl="0" eaLnBrk="0" fontAlgn="base" hangingPunct="0">
        <a:spcBef>
          <a:spcPct val="0"/>
        </a:spcBef>
        <a:spcAft>
          <a:spcPct val="0"/>
        </a:spcAft>
        <a:defRPr sz="4400" b="1" i="1">
          <a:solidFill>
            <a:srgbClr val="000000"/>
          </a:solidFill>
          <a:latin typeface="Times New Roman" pitchFamily="18" charset="0"/>
        </a:defRPr>
      </a:lvl2pPr>
      <a:lvl3pPr algn="l" rtl="0" eaLnBrk="0" fontAlgn="base" hangingPunct="0">
        <a:spcBef>
          <a:spcPct val="0"/>
        </a:spcBef>
        <a:spcAft>
          <a:spcPct val="0"/>
        </a:spcAft>
        <a:defRPr sz="4400" b="1" i="1">
          <a:solidFill>
            <a:srgbClr val="000000"/>
          </a:solidFill>
          <a:latin typeface="Times New Roman" pitchFamily="18" charset="0"/>
        </a:defRPr>
      </a:lvl3pPr>
      <a:lvl4pPr algn="l" rtl="0" eaLnBrk="0" fontAlgn="base" hangingPunct="0">
        <a:spcBef>
          <a:spcPct val="0"/>
        </a:spcBef>
        <a:spcAft>
          <a:spcPct val="0"/>
        </a:spcAft>
        <a:defRPr sz="4400" b="1" i="1">
          <a:solidFill>
            <a:srgbClr val="000000"/>
          </a:solidFill>
          <a:latin typeface="Times New Roman" pitchFamily="18" charset="0"/>
        </a:defRPr>
      </a:lvl4pPr>
      <a:lvl5pPr algn="l" rtl="0" eaLnBrk="0" fontAlgn="base" hangingPunct="0">
        <a:spcBef>
          <a:spcPct val="0"/>
        </a:spcBef>
        <a:spcAft>
          <a:spcPct val="0"/>
        </a:spcAft>
        <a:defRPr sz="4400" b="1" i="1">
          <a:solidFill>
            <a:srgbClr val="000000"/>
          </a:solidFill>
          <a:latin typeface="Times New Roman" pitchFamily="18" charset="0"/>
        </a:defRPr>
      </a:lvl5pPr>
      <a:lvl6pPr marL="457200" algn="l" rtl="0" eaLnBrk="0" fontAlgn="base" hangingPunct="0">
        <a:spcBef>
          <a:spcPct val="0"/>
        </a:spcBef>
        <a:spcAft>
          <a:spcPct val="0"/>
        </a:spcAft>
        <a:defRPr sz="4400" b="1" i="1">
          <a:solidFill>
            <a:srgbClr val="000000"/>
          </a:solidFill>
          <a:latin typeface="Times New Roman" pitchFamily="18" charset="0"/>
        </a:defRPr>
      </a:lvl6pPr>
      <a:lvl7pPr marL="914400" algn="l" rtl="0" eaLnBrk="0" fontAlgn="base" hangingPunct="0">
        <a:spcBef>
          <a:spcPct val="0"/>
        </a:spcBef>
        <a:spcAft>
          <a:spcPct val="0"/>
        </a:spcAft>
        <a:defRPr sz="4400" b="1" i="1">
          <a:solidFill>
            <a:srgbClr val="000000"/>
          </a:solidFill>
          <a:latin typeface="Times New Roman" pitchFamily="18" charset="0"/>
        </a:defRPr>
      </a:lvl7pPr>
      <a:lvl8pPr marL="1371600" algn="l" rtl="0" eaLnBrk="0" fontAlgn="base" hangingPunct="0">
        <a:spcBef>
          <a:spcPct val="0"/>
        </a:spcBef>
        <a:spcAft>
          <a:spcPct val="0"/>
        </a:spcAft>
        <a:defRPr sz="4400" b="1" i="1">
          <a:solidFill>
            <a:srgbClr val="000000"/>
          </a:solidFill>
          <a:latin typeface="Times New Roman" pitchFamily="18" charset="0"/>
        </a:defRPr>
      </a:lvl8pPr>
      <a:lvl9pPr marL="1828800" algn="l" rtl="0" eaLnBrk="0" fontAlgn="base" hangingPunct="0">
        <a:spcBef>
          <a:spcPct val="0"/>
        </a:spcBef>
        <a:spcAft>
          <a:spcPct val="0"/>
        </a:spcAft>
        <a:defRPr sz="4400" b="1" i="1">
          <a:solidFill>
            <a:srgbClr val="000000"/>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rgbClr val="000000"/>
          </a:solidFill>
          <a:latin typeface="+mn-lt"/>
        </a:defRPr>
      </a:lvl2pPr>
      <a:lvl3pPr marL="1143000" indent="-228600" algn="l" rtl="0" eaLnBrk="0" fontAlgn="base" hangingPunct="0">
        <a:spcBef>
          <a:spcPct val="20000"/>
        </a:spcBef>
        <a:spcAft>
          <a:spcPct val="0"/>
        </a:spcAft>
        <a:buSzPct val="100000"/>
        <a:buChar char="•"/>
        <a:defRPr sz="2400">
          <a:solidFill>
            <a:srgbClr val="000000"/>
          </a:solidFill>
          <a:latin typeface="+mn-lt"/>
        </a:defRPr>
      </a:lvl3pPr>
      <a:lvl4pPr marL="1600200" indent="-228600" algn="l" rtl="0" eaLnBrk="0" fontAlgn="base" hangingPunct="0">
        <a:spcBef>
          <a:spcPct val="20000"/>
        </a:spcBef>
        <a:spcAft>
          <a:spcPct val="0"/>
        </a:spcAft>
        <a:buSzPct val="100000"/>
        <a:buChar char="–"/>
        <a:defRPr sz="2000">
          <a:solidFill>
            <a:srgbClr val="000000"/>
          </a:solidFill>
          <a:latin typeface="+mn-lt"/>
        </a:defRPr>
      </a:lvl4pPr>
      <a:lvl5pPr marL="2057400" indent="-228600" algn="l" rtl="0" eaLnBrk="0" fontAlgn="base" hangingPunct="0">
        <a:spcBef>
          <a:spcPct val="20000"/>
        </a:spcBef>
        <a:spcAft>
          <a:spcPct val="0"/>
        </a:spcAft>
        <a:buSzPct val="100000"/>
        <a:buChar char="•"/>
        <a:defRPr sz="2000">
          <a:solidFill>
            <a:srgbClr val="000000"/>
          </a:solidFill>
          <a:latin typeface="+mn-lt"/>
        </a:defRPr>
      </a:lvl5pPr>
      <a:lvl6pPr marL="2514600" indent="-228600" algn="l" rtl="0" eaLnBrk="0" fontAlgn="base" hangingPunct="0">
        <a:spcBef>
          <a:spcPct val="20000"/>
        </a:spcBef>
        <a:spcAft>
          <a:spcPct val="0"/>
        </a:spcAft>
        <a:buSzPct val="100000"/>
        <a:buChar char="•"/>
        <a:defRPr sz="2000">
          <a:solidFill>
            <a:srgbClr val="000000"/>
          </a:solidFill>
          <a:latin typeface="+mn-lt"/>
        </a:defRPr>
      </a:lvl6pPr>
      <a:lvl7pPr marL="2971800" indent="-228600" algn="l" rtl="0" eaLnBrk="0" fontAlgn="base" hangingPunct="0">
        <a:spcBef>
          <a:spcPct val="20000"/>
        </a:spcBef>
        <a:spcAft>
          <a:spcPct val="0"/>
        </a:spcAft>
        <a:buSzPct val="100000"/>
        <a:buChar char="•"/>
        <a:defRPr sz="2000">
          <a:solidFill>
            <a:srgbClr val="000000"/>
          </a:solidFill>
          <a:latin typeface="+mn-lt"/>
        </a:defRPr>
      </a:lvl7pPr>
      <a:lvl8pPr marL="3429000" indent="-228600" algn="l" rtl="0" eaLnBrk="0" fontAlgn="base" hangingPunct="0">
        <a:spcBef>
          <a:spcPct val="20000"/>
        </a:spcBef>
        <a:spcAft>
          <a:spcPct val="0"/>
        </a:spcAft>
        <a:buSzPct val="100000"/>
        <a:buChar char="•"/>
        <a:defRPr sz="2000">
          <a:solidFill>
            <a:srgbClr val="000000"/>
          </a:solidFill>
          <a:latin typeface="+mn-lt"/>
        </a:defRPr>
      </a:lvl8pPr>
      <a:lvl9pPr marL="3886200" indent="-228600" algn="l" rtl="0" eaLnBrk="0" fontAlgn="base" hangingPunct="0">
        <a:spcBef>
          <a:spcPct val="20000"/>
        </a:spcBef>
        <a:spcAft>
          <a:spcPct val="0"/>
        </a:spcAft>
        <a:buSzPct val="10000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a:defRPr/>
            </a:pPr>
            <a:fld id="{C72D40F0-6AB9-4A9B-9030-95E7AD887794}" type="datetimeFigureOut">
              <a:rPr lang="en-US" b="1" smtClean="0">
                <a:solidFill>
                  <a:prstClr val="black">
                    <a:tint val="75000"/>
                  </a:prstClr>
                </a:solidFill>
              </a:rPr>
              <a:pPr>
                <a:defRPr/>
              </a:pPr>
              <a:t>8/2/2016</a:t>
            </a:fld>
            <a:endParaRPr lang="en-US" b="1">
              <a:solidFill>
                <a:prstClr val="black">
                  <a:tint val="75000"/>
                </a:prstClr>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a:defRPr/>
            </a:pPr>
            <a:endParaRPr lang="en-US" b="1">
              <a:solidFill>
                <a:prstClr val="black">
                  <a:tint val="75000"/>
                </a:prstClr>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defRPr/>
            </a:pPr>
            <a:fld id="{9C0CE6A8-29A4-4DCA-8DF6-58DCCC5D35C7}" type="slidenum">
              <a:rPr lang="en-US" b="1" smtClean="0">
                <a:solidFill>
                  <a:prstClr val="black">
                    <a:tint val="75000"/>
                  </a:prstClr>
                </a:solidFill>
              </a:rPr>
              <a:pPr>
                <a:defRPr/>
              </a:pPr>
              <a:t>‹#›</a:t>
            </a:fld>
            <a:endParaRPr lang="en-US" b="1">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15.xml"/>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16.xml"/>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16.xml"/>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16.xml"/>
  <Relationship Id="rId2" Type="http://schemas.openxmlformats.org/officeDocument/2006/relationships/image" Target="../media/image9.jpeg"/>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21.xml"/>
  <Relationship Id="rId10" Type="http://schemas.openxmlformats.org/officeDocument/2006/relationships/hyperlink" TargetMode="External" Target="http://www.rehabtool.com/at.html#Universal%20Design"/>
  <Relationship Id="rId11" Type="http://schemas.openxmlformats.org/officeDocument/2006/relationships/hyperlink" TargetMode="External" Target="http://www.rehabtool.com/at.html#Education%20and%20Learning%20Aids"/>
  <Relationship Id="rId12" Type="http://schemas.openxmlformats.org/officeDocument/2006/relationships/hyperlink" TargetMode="External" Target="http://www.rehabtool.com/at.html#Cognitive%20Aids"/>
  <Relationship Id="rId13" Type="http://schemas.openxmlformats.org/officeDocument/2006/relationships/hyperlink" TargetMode="External" Target="http://www.rehabtool.com/at.html#Early%20Intervention%20Aids"/>
  <Relationship Id="rId14" Type="http://schemas.openxmlformats.org/officeDocument/2006/relationships/hyperlink" TargetMode="External" Target="http://www.rehabtool.com/at.html#Environmental%20Aids"/>
  <Relationship Id="rId15" Type="http://schemas.openxmlformats.org/officeDocument/2006/relationships/hyperlink" TargetMode="External" Target="http://www.rehabtool.com/at.html#Environmental%20Controls"/>
  <Relationship Id="rId16" Type="http://schemas.openxmlformats.org/officeDocument/2006/relationships/hyperlink" TargetMode="External" Target="http://www.rehabtool.com/at.html#Home-Workplace%20Adaptations"/>
  <Relationship Id="rId17" Type="http://schemas.openxmlformats.org/officeDocument/2006/relationships/hyperlink" TargetMode="External" Target="http://www.rehabtool.com/at.html#Ergonomic%20Equipment"/>
  <Relationship Id="rId18" Type="http://schemas.openxmlformats.org/officeDocument/2006/relationships/hyperlink" TargetMode="External" Target="http://www.rehabtool.com/at.html#Hearing%20and%20Listening%20Aids"/>
  <Relationship Id="rId19" Type="http://schemas.openxmlformats.org/officeDocument/2006/relationships/hyperlink" TargetMode="External" Target="http://www.rehabtool.com/at.html#Mobility%20and%20Transportation%20Aids"/>
  <Relationship Id="rId2" Type="http://schemas.openxmlformats.org/officeDocument/2006/relationships/notesSlide" Target="../notesSlides/notesSlide1.xml"/>
  <Relationship Id="rId20" Type="http://schemas.openxmlformats.org/officeDocument/2006/relationships/hyperlink" TargetMode="External" Target="http://www.rehabtool.com/at.html#Ambulation%20Aids"/>
  <Relationship Id="rId21" Type="http://schemas.openxmlformats.org/officeDocument/2006/relationships/hyperlink" TargetMode="External" Target="http://www.rehabtool.com/at.html#Scooters%20and%20Powerchairs"/>
  <Relationship Id="rId22" Type="http://schemas.openxmlformats.org/officeDocument/2006/relationships/hyperlink" TargetMode="External" Target="http://www.rehabtool.com/at.html#Wheelchairs"/>
  <Relationship Id="rId23" Type="http://schemas.openxmlformats.org/officeDocument/2006/relationships/hyperlink" TargetMode="External" Target="http://www.rehabtool.com/at.html#Vehicle%20Conversions"/>
  <Relationship Id="rId24" Type="http://schemas.openxmlformats.org/officeDocument/2006/relationships/hyperlink" TargetMode="External" Target="http://www.rehabtool.com/at.html#Prosthetics%20and%20Orthotics"/>
  <Relationship Id="rId25" Type="http://schemas.openxmlformats.org/officeDocument/2006/relationships/hyperlink" TargetMode="External" Target="http://www.rehabtool.com/at.html#Recreation%20and%20Leisure%20Aids"/>
  <Relationship Id="rId26" Type="http://schemas.openxmlformats.org/officeDocument/2006/relationships/hyperlink" TargetMode="External" Target="http://www.rehabtool.com/at.html#Sports%20Aids"/>
  <Relationship Id="rId27" Type="http://schemas.openxmlformats.org/officeDocument/2006/relationships/hyperlink" TargetMode="External" Target="http://www.rehabtool.com/at.html#Toys%20and%20Games"/>
  <Relationship Id="rId28" Type="http://schemas.openxmlformats.org/officeDocument/2006/relationships/hyperlink" TargetMode="External" Target="http://www.rehabtool.com/at.html#Travel%20Aids"/>
  <Relationship Id="rId29" Type="http://schemas.openxmlformats.org/officeDocument/2006/relationships/hyperlink" TargetMode="External" Target="http://www.rehabtool.com/at.html#Seating%20and%20Positioning%20Aids"/>
  <Relationship Id="rId3" Type="http://schemas.openxmlformats.org/officeDocument/2006/relationships/hyperlink" TargetMode="External" Target="http://www.rehabtool.com/at.html#Communication%20Aids"/>
  <Relationship Id="rId30" Type="http://schemas.openxmlformats.org/officeDocument/2006/relationships/hyperlink" TargetMode="External" Target="http://www.rehabtool.com/at.html#Vision%20and%20Reading%20Aids"/>
  <Relationship Id="rId31" Type="http://schemas.openxmlformats.org/officeDocument/2006/relationships/hyperlink" TargetMode="External" Target="http://www.rehabtool.com/at.html#Services"/>
  <Relationship Id="rId32" Type="http://schemas.openxmlformats.org/officeDocument/2006/relationships/hyperlink" TargetMode="External" Target="http://www.rehabtool.com/at.html#Daily%20Living%20Aids"/>
  <Relationship Id="rId33" Type="http://schemas.openxmlformats.org/officeDocument/2006/relationships/hyperlink" TargetMode="External" Target="http://www.rehabtool.com/at.html#Clothing%20and%20Dressing%20Aids"/>
  <Relationship Id="rId4" Type="http://schemas.openxmlformats.org/officeDocument/2006/relationships/hyperlink" TargetMode="External" Target="http://www.rehabtool.com/at.html#Speech%20and%20Augmentative%20Communication%20Aids"/>
  <Relationship Id="rId5" Type="http://schemas.openxmlformats.org/officeDocument/2006/relationships/hyperlink" Target="#Writing%20and%20Typing%20Aids"/>
  <Relationship Id="rId6" Type="http://schemas.openxmlformats.org/officeDocument/2006/relationships/hyperlink" TargetMode="External" Target="http://www.rehabtool.com/at.html#Computer%20Access%20Aids"/>
  <Relationship Id="rId7" Type="http://schemas.openxmlformats.org/officeDocument/2006/relationships/hyperlink" Target="#Alternative%20Input%20Devices"/>
  <Relationship Id="rId8" Type="http://schemas.openxmlformats.org/officeDocument/2006/relationships/hyperlink" TargetMode="External" Target="http://www.rehabtool.com/at.html#Alternative%20Output%20Devices"/>
  <Relationship Id="rId9" Type="http://schemas.openxmlformats.org/officeDocument/2006/relationships/hyperlink" TargetMode="External" Target="http://www.rehabtool.com/at.html#Software"/>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16.xml"/>
  <Relationship Id="rId2" Type="http://schemas.openxmlformats.org/officeDocument/2006/relationships/image" Target="../media/image10.png"/>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16.xml"/>
  <Relationship Id="rId2" Type="http://schemas.openxmlformats.org/officeDocument/2006/relationships/image" Target="../media/image11.jpeg"/>
  <Relationship Id="rId3" Type="http://schemas.openxmlformats.org/officeDocument/2006/relationships/image" Target="../media/image12.jpeg"/>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16.xml"/>
  <Relationship Id="rId2" Type="http://schemas.openxmlformats.org/officeDocument/2006/relationships/image" Target="../media/image13.png"/>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14.png"/>
  <Relationship Id="rId3" Type="http://schemas.openxmlformats.org/officeDocument/2006/relationships/image" Target="../media/image15.jpeg"/>
  <Relationship Id="rId4" Type="http://schemas.openxmlformats.org/officeDocument/2006/relationships/image" Target="../media/image16.png"/>
  <Relationship Id="rId5" Type="http://schemas.openxmlformats.org/officeDocument/2006/relationships/image" Target="../media/image17.jpeg"/>
  <Relationship Id="rId6" Type="http://schemas.openxmlformats.org/officeDocument/2006/relationships/image" Target="../media/image18.png"/>
  <Relationship Id="rId7" Type="http://schemas.openxmlformats.org/officeDocument/2006/relationships/image" Target="../media/image19.png"/>
  <Relationship Id="rId8" Type="http://schemas.openxmlformats.org/officeDocument/2006/relationships/image" Target="../media/image20.png"/>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15.jpeg"/>
  <Relationship Id="rId3" Type="http://schemas.openxmlformats.org/officeDocument/2006/relationships/image" Target="../media/image21.png"/>
  <Relationship Id="rId4" Type="http://schemas.openxmlformats.org/officeDocument/2006/relationships/image" Target="../media/image22.png"/>
  <Relationship Id="rId5" Type="http://schemas.openxmlformats.org/officeDocument/2006/relationships/image" Target="../media/image23.jpeg"/>
  <Relationship Id="rId6" Type="http://schemas.openxmlformats.org/officeDocument/2006/relationships/image" Target="../media/image24.png"/>
  <Relationship Id="rId7" Type="http://schemas.openxmlformats.org/officeDocument/2006/relationships/image" Target="../media/image25.png"/>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15.jpeg"/>
  <Relationship Id="rId3" Type="http://schemas.openxmlformats.org/officeDocument/2006/relationships/image" Target="../media/image26.jpeg"/>
  <Relationship Id="rId4" Type="http://schemas.openxmlformats.org/officeDocument/2006/relationships/image" Target="../media/image27.png"/>
  <Relationship Id="rId5" Type="http://schemas.openxmlformats.org/officeDocument/2006/relationships/image" Target="../media/image28.png"/>
</Relationships>

</file>

<file path=ppt/slides/_rels/slide2.xml.rels><?xml version="1.0" encoding="UTF-8"?>

<Relationships xmlns="http://schemas.openxmlformats.org/package/2006/relationships">
  <Relationship Id="rId1" Type="http://schemas.openxmlformats.org/officeDocument/2006/relationships/slideLayout" Target="../slideLayouts/slideLayout16.xml"/>
  <Relationship Id="rId2" Type="http://schemas.openxmlformats.org/officeDocument/2006/relationships/hyperlink" TargetMode="External" Target="http://www.techpotential.net/"/>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29.png"/>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15.jpeg"/>
  <Relationship Id="rId3" Type="http://schemas.openxmlformats.org/officeDocument/2006/relationships/image" Target="../media/image30.jpeg"/>
  <Relationship Id="rId4" Type="http://schemas.openxmlformats.org/officeDocument/2006/relationships/image" Target="../media/image31.jpeg"/>
  <Relationship Id="rId5" Type="http://schemas.openxmlformats.org/officeDocument/2006/relationships/image" Target="../media/image32.png"/>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3.xml"/>
  <Relationship Id="rId10" Type="http://schemas.openxmlformats.org/officeDocument/2006/relationships/image" Target="../media/image40.png"/>
  <Relationship Id="rId11" Type="http://schemas.openxmlformats.org/officeDocument/2006/relationships/image" Target="../media/image41.png"/>
  <Relationship Id="rId2" Type="http://schemas.openxmlformats.org/officeDocument/2006/relationships/image" Target="../media/image15.jpeg"/>
  <Relationship Id="rId3" Type="http://schemas.openxmlformats.org/officeDocument/2006/relationships/image" Target="../media/image33.png"/>
  <Relationship Id="rId4" Type="http://schemas.openxmlformats.org/officeDocument/2006/relationships/image" Target="../media/image34.png"/>
  <Relationship Id="rId5" Type="http://schemas.openxmlformats.org/officeDocument/2006/relationships/image" Target="../media/image35.png"/>
  <Relationship Id="rId6" Type="http://schemas.openxmlformats.org/officeDocument/2006/relationships/image" Target="../media/image36.png"/>
  <Relationship Id="rId7" Type="http://schemas.openxmlformats.org/officeDocument/2006/relationships/image" Target="../media/image37.png"/>
  <Relationship Id="rId8" Type="http://schemas.openxmlformats.org/officeDocument/2006/relationships/image" Target="../media/image38.png"/>
  <Relationship Id="rId9" Type="http://schemas.openxmlformats.org/officeDocument/2006/relationships/image" Target="../media/image39.png"/>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16.xml"/>
  <Relationship Id="rId2" Type="http://schemas.openxmlformats.org/officeDocument/2006/relationships/audio" Target="../media/audio1.wav"/>
  <Relationship Id="rId3" Type="http://schemas.openxmlformats.org/officeDocument/2006/relationships/image" Target="../media/image15.jpeg"/>
  <Relationship Id="rId4" Type="http://schemas.openxmlformats.org/officeDocument/2006/relationships/image" Target="../media/image42.png"/>
  <Relationship Id="rId5" Type="http://schemas.openxmlformats.org/officeDocument/2006/relationships/image" Target="../media/image43.png"/>
</Relationships>

</file>

<file path=ppt/slides/_rels/slide24.xml.rels><?xml version="1.0" encoding="UTF-8"?>

<Relationships xmlns="http://schemas.openxmlformats.org/package/2006/relationships">
  <Relationship Id="rId1" Type="http://schemas.openxmlformats.org/officeDocument/2006/relationships/slideLayout" Target="../slideLayouts/slideLayout16.xml"/>
  <Relationship Id="rId2" Type="http://schemas.openxmlformats.org/officeDocument/2006/relationships/image" Target="../media/image15.jpeg"/>
  <Relationship Id="rId3" Type="http://schemas.openxmlformats.org/officeDocument/2006/relationships/audio" Target="../media/audio2.wav"/>
  <Relationship Id="rId4" Type="http://schemas.openxmlformats.org/officeDocument/2006/relationships/image" Target="../media/image44.png"/>
</Relationships>

</file>

<file path=ppt/slides/_rels/slide25.xml.rels><?xml version="1.0" encoding="UTF-8"?>

<Relationships xmlns="http://schemas.openxmlformats.org/package/2006/relationships">
  <Relationship Id="rId1" Type="http://schemas.openxmlformats.org/officeDocument/2006/relationships/slideLayout" Target="../slideLayouts/slideLayout16.xml"/>
  <Relationship Id="rId2" Type="http://schemas.openxmlformats.org/officeDocument/2006/relationships/hyperlink" TargetMode="External" Target="http://www.massmatch.org/index.php"/>
  <Relationship Id="rId3" Type="http://schemas.openxmlformats.org/officeDocument/2006/relationships/image" Target="../media/image45.jpeg"/>
  <Relationship Id="rId4" Type="http://schemas.openxmlformats.org/officeDocument/2006/relationships/hyperlink" TargetMode="External" Target="http://www.ablelinktech.com/"/>
  <Relationship Id="rId5" Type="http://schemas.openxmlformats.org/officeDocument/2006/relationships/image" Target="../media/image46.png"/>
</Relationships>

</file>

<file path=ppt/slides/_rels/slide3.xml.rels><?xml version="1.0" encoding="UTF-8"?>

<Relationships xmlns="http://schemas.openxmlformats.org/package/2006/relationships">
  <Relationship Id="rId1" Type="http://schemas.openxmlformats.org/officeDocument/2006/relationships/slideLayout" Target="../slideLayouts/slideLayout16.x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16.xml"/>
  <Relationship Id="rId2" Type="http://schemas.openxmlformats.org/officeDocument/2006/relationships/image" Target="../media/image4.png"/>
</Relationships>

</file>

<file path=ppt/slides/_rels/slide5.xml.rels><?xml version="1.0" encoding="UTF-8"?>

<Relationships xmlns="http://schemas.openxmlformats.org/package/2006/relationships">
  <Relationship Id="rId1" Type="http://schemas.openxmlformats.org/officeDocument/2006/relationships/slideLayout" Target="../slideLayouts/slideLayout16.xml"/>
</Relationships>

</file>

<file path=ppt/slides/_rels/slide6.xml.rels><?xml version="1.0" encoding="UTF-8"?>

<Relationships xmlns="http://schemas.openxmlformats.org/package/2006/relationships">
  <Relationship Id="rId1" Type="http://schemas.openxmlformats.org/officeDocument/2006/relationships/slideLayout" Target="../slideLayouts/slideLayout16.xml"/>
  <Relationship Id="rId2" Type="http://schemas.openxmlformats.org/officeDocument/2006/relationships/image" Target="../media/image5.png"/>
  <Relationship Id="rId3" Type="http://schemas.openxmlformats.org/officeDocument/2006/relationships/image" Target="../media/image6.png"/>
</Relationships>

</file>

<file path=ppt/slides/_rels/slide7.xml.rels><?xml version="1.0" encoding="UTF-8"?>

<Relationships xmlns="http://schemas.openxmlformats.org/package/2006/relationships">
  <Relationship Id="rId1" Type="http://schemas.openxmlformats.org/officeDocument/2006/relationships/slideLayout" Target="../slideLayouts/slideLayout16.xml"/>
  <Relationship Id="rId2" Type="http://schemas.openxmlformats.org/officeDocument/2006/relationships/image" Target="../media/image7.gif"/>
</Relationships>

</file>

<file path=ppt/slides/_rels/slide8.xml.rels><?xml version="1.0" encoding="UTF-8"?>

<Relationships xmlns="http://schemas.openxmlformats.org/package/2006/relationships">
  <Relationship Id="rId1" Type="http://schemas.openxmlformats.org/officeDocument/2006/relationships/slideLayout" Target="../slideLayouts/slideLayout16.xml"/>
  <Relationship Id="rId2" Type="http://schemas.openxmlformats.org/officeDocument/2006/relationships/image" Target="../media/image8.jpeg"/>
</Relationships>

</file>

<file path=ppt/slides/_rels/slide9.xml.rels><?xml version="1.0" encoding="UTF-8"?>

<Relationships xmlns="http://schemas.openxmlformats.org/package/2006/relationships">
  <Relationship Id="rId1" Type="http://schemas.openxmlformats.org/officeDocument/2006/relationships/slideLayout" Target="../slideLayouts/slideLayout1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June 2016</a:t>
            </a:r>
          </a:p>
          <a:p>
            <a:endParaRPr lang="en-US" dirty="0" smtClean="0"/>
          </a:p>
          <a:p>
            <a:endParaRPr lang="en-US" dirty="0"/>
          </a:p>
        </p:txBody>
      </p:sp>
      <p:sp>
        <p:nvSpPr>
          <p:cNvPr id="2" name="Title 1"/>
          <p:cNvSpPr>
            <a:spLocks noGrp="1"/>
          </p:cNvSpPr>
          <p:nvPr>
            <p:ph type="title"/>
          </p:nvPr>
        </p:nvSpPr>
        <p:spPr>
          <a:xfrm>
            <a:off x="457200" y="2052960"/>
            <a:ext cx="6324600" cy="1909440"/>
          </a:xfrm>
        </p:spPr>
        <p:txBody>
          <a:bodyPr/>
          <a:lstStyle/>
          <a:p>
            <a:pPr algn="ctr"/>
            <a:r>
              <a:rPr lang="en-US" dirty="0" smtClean="0"/>
              <a:t/>
            </a:r>
            <a:br>
              <a:rPr lang="en-US" dirty="0" smtClean="0"/>
            </a:br>
            <a:r>
              <a:rPr lang="en-US" dirty="0" smtClean="0"/>
              <a:t>Assistive technology overview</a:t>
            </a:r>
            <a:r>
              <a:rPr lang="en-US" dirty="0"/>
              <a:t/>
            </a:r>
            <a:br>
              <a:rPr lang="en-US" dirty="0"/>
            </a:br>
            <a:endParaRPr lang="en-US" dirty="0"/>
          </a:p>
        </p:txBody>
      </p:sp>
    </p:spTree>
    <p:extLst>
      <p:ext uri="{BB962C8B-B14F-4D97-AF65-F5344CB8AC3E}">
        <p14:creationId xmlns:p14="http://schemas.microsoft.com/office/powerpoint/2010/main" val="3367911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828800"/>
            <a:ext cx="8534400" cy="4114800"/>
          </a:xfrm>
        </p:spPr>
        <p:txBody>
          <a:bodyPr>
            <a:normAutofit/>
          </a:bodyPr>
          <a:lstStyle/>
          <a:p>
            <a:endParaRPr lang="en-US" sz="2800" dirty="0" smtClean="0"/>
          </a:p>
          <a:p>
            <a:r>
              <a:rPr lang="en-US" sz="2800" dirty="0" smtClean="0"/>
              <a:t> Depending on the expertise within the team, they may seek the services of an outside AT specialist to conduct specialized evaluation and training, recommend specific assistive technologies, and coordinate the needs assessment process. </a:t>
            </a:r>
          </a:p>
        </p:txBody>
      </p:sp>
      <p:sp>
        <p:nvSpPr>
          <p:cNvPr id="2" name="Title 1"/>
          <p:cNvSpPr>
            <a:spLocks noGrp="1"/>
          </p:cNvSpPr>
          <p:nvPr>
            <p:ph type="title"/>
          </p:nvPr>
        </p:nvSpPr>
        <p:spPr>
          <a:xfrm>
            <a:off x="618506" y="152400"/>
            <a:ext cx="8229600" cy="1371600"/>
          </a:xfrm>
        </p:spPr>
        <p:txBody>
          <a:bodyPr>
            <a:normAutofit fontScale="90000"/>
          </a:bodyPr>
          <a:lstStyle/>
          <a:p>
            <a:r>
              <a:rPr lang="en-US" u="sng" smtClean="0"/>
              <a:t>AT assessment is a collaborative process, not a one-time event by a specialist</a:t>
            </a:r>
            <a:endParaRPr lang="en-US" u="sng" dirty="0"/>
          </a:p>
        </p:txBody>
      </p:sp>
    </p:spTree>
    <p:extLst>
      <p:ext uri="{BB962C8B-B14F-4D97-AF65-F5344CB8AC3E}">
        <p14:creationId xmlns:p14="http://schemas.microsoft.com/office/powerpoint/2010/main" val="1529909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a:bodyPr>
          <a:lstStyle/>
          <a:p>
            <a:r>
              <a:rPr lang="en-US" dirty="0" smtClean="0"/>
              <a:t>Assistive Technology Specialists (ATP) – Are certified.   There </a:t>
            </a:r>
            <a:r>
              <a:rPr lang="en-US" dirty="0"/>
              <a:t>are </a:t>
            </a:r>
            <a:r>
              <a:rPr lang="en-US" dirty="0" smtClean="0"/>
              <a:t>two types of certification</a:t>
            </a:r>
          </a:p>
          <a:p>
            <a:pPr marL="45720" indent="0">
              <a:buNone/>
            </a:pPr>
            <a:endParaRPr lang="en-US" dirty="0" smtClean="0"/>
          </a:p>
          <a:p>
            <a:pPr lvl="1"/>
            <a:r>
              <a:rPr lang="en-US" sz="2000" b="1" dirty="0" smtClean="0"/>
              <a:t>The </a:t>
            </a:r>
            <a:r>
              <a:rPr lang="en-US" sz="2000" b="1" dirty="0"/>
              <a:t>Assistive Technology Certification (ATP) </a:t>
            </a:r>
            <a:r>
              <a:rPr lang="en-US" sz="2000" dirty="0"/>
              <a:t>recognizes demonstrated competence in analyzing the needs of consumers with disabilities, assisting in the selection of appropriate assistive technology for the consumer’s needs, and providing training in the use of the selected device(s</a:t>
            </a:r>
            <a:r>
              <a:rPr lang="en-US" sz="2000" dirty="0" smtClean="0"/>
              <a:t>).</a:t>
            </a:r>
          </a:p>
          <a:p>
            <a:pPr lvl="1"/>
            <a:r>
              <a:rPr lang="en-US" sz="2000" b="1" dirty="0"/>
              <a:t>Seating and Mobility Specialist </a:t>
            </a:r>
            <a:r>
              <a:rPr lang="en-US" sz="2000" b="1" dirty="0" smtClean="0"/>
              <a:t>Certification </a:t>
            </a:r>
            <a:r>
              <a:rPr lang="en-US" sz="2000" dirty="0" smtClean="0"/>
              <a:t>- The </a:t>
            </a:r>
            <a:r>
              <a:rPr lang="en-US" sz="2000" dirty="0"/>
              <a:t>SMS certification is a specialty certification for professionals working in seating and mobility. While the ATP is a broad-based exam covering all major areas of assistive technology, the SMS exam is focused specifically on seating, positioning, and mobility. </a:t>
            </a:r>
          </a:p>
        </p:txBody>
      </p:sp>
      <p:sp>
        <p:nvSpPr>
          <p:cNvPr id="3" name="Title 2"/>
          <p:cNvSpPr>
            <a:spLocks noGrp="1"/>
          </p:cNvSpPr>
          <p:nvPr>
            <p:ph type="title"/>
          </p:nvPr>
        </p:nvSpPr>
        <p:spPr/>
        <p:txBody>
          <a:bodyPr/>
          <a:lstStyle/>
          <a:p>
            <a:r>
              <a:rPr lang="en-US" dirty="0" smtClean="0"/>
              <a:t>Assistive technology Specialist (ATP)</a:t>
            </a:r>
            <a:endParaRPr lang="en-US" dirty="0"/>
          </a:p>
        </p:txBody>
      </p:sp>
    </p:spTree>
    <p:extLst>
      <p:ext uri="{BB962C8B-B14F-4D97-AF65-F5344CB8AC3E}">
        <p14:creationId xmlns:p14="http://schemas.microsoft.com/office/powerpoint/2010/main" val="2409470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8077200" cy="4724400"/>
          </a:xfrm>
        </p:spPr>
        <p:txBody>
          <a:bodyPr>
            <a:normAutofit/>
          </a:bodyPr>
          <a:lstStyle/>
          <a:p>
            <a:endParaRPr lang="en-US" sz="2800" dirty="0" smtClean="0"/>
          </a:p>
          <a:p>
            <a:r>
              <a:rPr lang="en-US" sz="2800" dirty="0" smtClean="0"/>
              <a:t>Lastly, a proper AT assessment also considers necessary supporting services.</a:t>
            </a:r>
          </a:p>
          <a:p>
            <a:pPr lvl="1"/>
            <a:r>
              <a:rPr lang="en-US" sz="2600" dirty="0" smtClean="0"/>
              <a:t>Training for the person and/or staff</a:t>
            </a:r>
          </a:p>
          <a:p>
            <a:pPr lvl="1"/>
            <a:r>
              <a:rPr lang="en-US" sz="2800" dirty="0" smtClean="0"/>
              <a:t>Integration of the AT into day/work and home life</a:t>
            </a:r>
          </a:p>
          <a:p>
            <a:pPr lvl="1"/>
            <a:r>
              <a:rPr lang="en-US" sz="2800" dirty="0" smtClean="0"/>
              <a:t>Technical support issues</a:t>
            </a:r>
          </a:p>
          <a:p>
            <a:pPr marL="457200" lvl="1" indent="-457200"/>
            <a:r>
              <a:rPr lang="en-US" sz="2800" dirty="0" smtClean="0"/>
              <a:t>It also provides a plan for implementation and for evaluating progress with the AT.  </a:t>
            </a:r>
          </a:p>
          <a:p>
            <a:endParaRPr lang="en-US" dirty="0"/>
          </a:p>
        </p:txBody>
      </p:sp>
      <p:sp>
        <p:nvSpPr>
          <p:cNvPr id="2" name="Title 1"/>
          <p:cNvSpPr>
            <a:spLocks noGrp="1"/>
          </p:cNvSpPr>
          <p:nvPr>
            <p:ph type="title"/>
          </p:nvPr>
        </p:nvSpPr>
        <p:spPr>
          <a:xfrm>
            <a:off x="3352800" y="533400"/>
            <a:ext cx="4953000" cy="1447800"/>
          </a:xfrm>
        </p:spPr>
        <p:txBody>
          <a:bodyPr>
            <a:normAutofit/>
          </a:bodyPr>
          <a:lstStyle/>
          <a:p>
            <a:r>
              <a:rPr lang="en-US" u="sng" dirty="0" smtClean="0"/>
              <a:t>AT Assessment </a:t>
            </a:r>
            <a:br>
              <a:rPr lang="en-US" u="sng" dirty="0" smtClean="0"/>
            </a:br>
            <a:endParaRPr lang="en-US" u="sng" dirty="0"/>
          </a:p>
        </p:txBody>
      </p:sp>
      <p:pic>
        <p:nvPicPr>
          <p:cNvPr id="2050"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260453"/>
            <a:ext cx="274320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579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91468525"/>
              </p:ext>
            </p:extLst>
          </p:nvPr>
        </p:nvGraphicFramePr>
        <p:xfrm>
          <a:off x="1456907" y="228600"/>
          <a:ext cx="6544294" cy="739140"/>
        </p:xfrm>
        <a:graphic>
          <a:graphicData uri="http://schemas.openxmlformats.org/drawingml/2006/table">
            <a:tbl>
              <a:tblPr/>
              <a:tblGrid>
                <a:gridCol w="6544294"/>
              </a:tblGrid>
              <a:tr h="333286">
                <a:tc>
                  <a:txBody>
                    <a:bodyPr/>
                    <a:lstStyle/>
                    <a:p>
                      <a:pPr algn="ctr"/>
                      <a:r>
                        <a:rPr lang="en-US" b="1" spc="300" dirty="0">
                          <a:solidFill>
                            <a:schemeClr val="bg1"/>
                          </a:solidFill>
                          <a:effectLst/>
                          <a:latin typeface="Arial"/>
                        </a:rPr>
                        <a:t>ASSISTIVE TECHNOLOGY CATEGORIES</a:t>
                      </a:r>
                      <a:endParaRPr lang="en-US" dirty="0">
                        <a:solidFill>
                          <a:schemeClr val="bg1"/>
                        </a:solidFill>
                      </a:endParaRPr>
                    </a:p>
                  </a:txBody>
                  <a:tcPr marL="47625" marR="47625" marT="47625" marB="47625" anchor="ctr">
                    <a:lnL>
                      <a:noFill/>
                    </a:lnL>
                    <a:lnR>
                      <a:noFill/>
                    </a:lnR>
                    <a:lnT>
                      <a:noFill/>
                    </a:lnT>
                    <a:lnB>
                      <a:noFill/>
                    </a:lnB>
                    <a:solidFill>
                      <a:schemeClr val="tx1">
                        <a:lumMod val="95000"/>
                        <a:lumOff val="5000"/>
                        <a:alpha val="77000"/>
                      </a:schemeClr>
                    </a:solidFill>
                  </a:tcPr>
                </a:tc>
              </a:tr>
              <a:tr h="276314">
                <a:tc>
                  <a:txBody>
                    <a:bodyPr/>
                    <a:lstStyle/>
                    <a:p>
                      <a:r>
                        <a:rPr lang="en-US" dirty="0"/>
                        <a:t> </a:t>
                      </a:r>
                    </a:p>
                  </a:txBody>
                  <a:tcPr marL="47625" marR="47625" marT="47625" marB="47625" anchor="ctr">
                    <a:lnL>
                      <a:noFill/>
                    </a:lnL>
                    <a:lnR>
                      <a:noFill/>
                    </a:lnR>
                    <a:lnT>
                      <a:noFill/>
                    </a:lnT>
                    <a:lnB>
                      <a:noFill/>
                    </a:lnB>
                    <a:solidFill>
                      <a:schemeClr val="tx1">
                        <a:lumMod val="95000"/>
                        <a:lumOff val="5000"/>
                        <a:alpha val="77000"/>
                      </a:schemeClr>
                    </a:solidFill>
                  </a:tcPr>
                </a:tc>
              </a:tr>
            </a:tbl>
          </a:graphicData>
        </a:graphic>
      </p:graphicFrame>
      <p:sp>
        <p:nvSpPr>
          <p:cNvPr id="8" name="Rectangle 1"/>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685800" y="990600"/>
            <a:ext cx="3733800" cy="1261884"/>
          </a:xfrm>
          <a:prstGeom prst="rect">
            <a:avLst/>
          </a:prstGeom>
        </p:spPr>
        <p:txBody>
          <a:bodyPr wrap="square">
            <a:spAutoFit/>
          </a:bodyPr>
          <a:lstStyle/>
          <a:p>
            <a:pPr marL="285750" indent="-285750">
              <a:buFont typeface="Arial" panose="020B0604020202020204" pitchFamily="34" charset="0"/>
              <a:buChar char="•"/>
            </a:pPr>
            <a:r>
              <a:rPr lang="en-US" sz="1600" b="1" dirty="0">
                <a:solidFill>
                  <a:schemeClr val="tx1">
                    <a:lumMod val="95000"/>
                    <a:lumOff val="5000"/>
                  </a:schemeClr>
                </a:solidFill>
                <a:hlinkClick r:id="rId3"/>
              </a:rPr>
              <a:t>Communication Aids </a:t>
            </a:r>
            <a:r>
              <a:rPr lang="en-US" b="1" dirty="0">
                <a:solidFill>
                  <a:schemeClr val="tx1">
                    <a:lumMod val="95000"/>
                    <a:lumOff val="5000"/>
                  </a:schemeClr>
                </a:solidFill>
              </a:rPr>
              <a:t/>
            </a:r>
            <a:br>
              <a:rPr lang="en-US" b="1" dirty="0">
                <a:solidFill>
                  <a:schemeClr val="tx1">
                    <a:lumMod val="95000"/>
                    <a:lumOff val="5000"/>
                  </a:schemeClr>
                </a:solidFill>
              </a:rPr>
            </a:br>
            <a:r>
              <a:rPr lang="en-US" sz="1400" dirty="0" smtClean="0">
                <a:solidFill>
                  <a:schemeClr val="tx1">
                    <a:lumMod val="95000"/>
                    <a:lumOff val="5000"/>
                  </a:schemeClr>
                </a:solidFill>
                <a:hlinkClick r:id="rId4"/>
              </a:rPr>
              <a:t>Speech </a:t>
            </a:r>
            <a:r>
              <a:rPr lang="en-US" sz="1400" dirty="0">
                <a:solidFill>
                  <a:schemeClr val="tx1">
                    <a:lumMod val="95000"/>
                    <a:lumOff val="5000"/>
                  </a:schemeClr>
                </a:solidFill>
                <a:hlinkClick r:id="rId4"/>
              </a:rPr>
              <a:t>and </a:t>
            </a:r>
            <a:r>
              <a:rPr lang="en-US" sz="1400" dirty="0" smtClean="0">
                <a:solidFill>
                  <a:schemeClr val="tx1">
                    <a:lumMod val="95000"/>
                    <a:lumOff val="5000"/>
                  </a:schemeClr>
                </a:solidFill>
                <a:hlinkClick r:id="rId4"/>
              </a:rPr>
              <a:t>Augmentative   Communication  Aids</a:t>
            </a:r>
            <a:r>
              <a:rPr lang="en-US" sz="1400" dirty="0">
                <a:solidFill>
                  <a:schemeClr val="tx1">
                    <a:lumMod val="95000"/>
                    <a:lumOff val="5000"/>
                  </a:schemeClr>
                </a:solidFill>
              </a:rPr>
              <a:t/>
            </a:r>
            <a:br>
              <a:rPr lang="en-US" sz="1400" dirty="0">
                <a:solidFill>
                  <a:schemeClr val="tx1">
                    <a:lumMod val="95000"/>
                    <a:lumOff val="5000"/>
                  </a:schemeClr>
                </a:solidFill>
              </a:rPr>
            </a:br>
            <a:r>
              <a:rPr lang="en-US" sz="1400" dirty="0">
                <a:solidFill>
                  <a:schemeClr val="tx1">
                    <a:lumMod val="95000"/>
                    <a:lumOff val="5000"/>
                  </a:schemeClr>
                </a:solidFill>
              </a:rPr>
              <a:t> </a:t>
            </a:r>
            <a:r>
              <a:rPr lang="en-US" sz="1400" dirty="0" smtClean="0">
                <a:solidFill>
                  <a:schemeClr val="tx1">
                    <a:lumMod val="95000"/>
                    <a:lumOff val="5000"/>
                  </a:schemeClr>
                </a:solidFill>
                <a:hlinkClick r:id="rId5" action="ppaction://hlinkfile"/>
              </a:rPr>
              <a:t>Writing </a:t>
            </a:r>
            <a:r>
              <a:rPr lang="en-US" sz="1400" dirty="0">
                <a:solidFill>
                  <a:schemeClr val="tx1">
                    <a:lumMod val="95000"/>
                    <a:lumOff val="5000"/>
                  </a:schemeClr>
                </a:solidFill>
                <a:hlinkClick r:id="rId5" action="ppaction://hlinkfile"/>
              </a:rPr>
              <a:t>and Typing Aids</a:t>
            </a:r>
            <a:r>
              <a:rPr lang="en-US" dirty="0">
                <a:solidFill>
                  <a:schemeClr val="tx1">
                    <a:lumMod val="95000"/>
                    <a:lumOff val="5000"/>
                  </a:schemeClr>
                </a:solidFill>
              </a:rPr>
              <a:t/>
            </a:r>
            <a:br>
              <a:rPr lang="en-US" dirty="0">
                <a:solidFill>
                  <a:schemeClr val="tx1">
                    <a:lumMod val="95000"/>
                    <a:lumOff val="5000"/>
                  </a:schemeClr>
                </a:solidFill>
              </a:rPr>
            </a:br>
            <a:endParaRPr lang="en-US" dirty="0">
              <a:solidFill>
                <a:schemeClr val="tx1">
                  <a:lumMod val="95000"/>
                  <a:lumOff val="5000"/>
                </a:schemeClr>
              </a:solidFill>
            </a:endParaRPr>
          </a:p>
        </p:txBody>
      </p:sp>
      <p:sp>
        <p:nvSpPr>
          <p:cNvPr id="9" name="Rectangle 8"/>
          <p:cNvSpPr/>
          <p:nvPr/>
        </p:nvSpPr>
        <p:spPr>
          <a:xfrm>
            <a:off x="696686" y="1026945"/>
            <a:ext cx="304800" cy="10167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96686" y="2086143"/>
            <a:ext cx="293914" cy="1219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1" name="Rectangle 10"/>
          <p:cNvSpPr/>
          <p:nvPr/>
        </p:nvSpPr>
        <p:spPr>
          <a:xfrm>
            <a:off x="696686" y="3417275"/>
            <a:ext cx="293914" cy="102325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29200" y="5557980"/>
            <a:ext cx="304800" cy="42994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29200" y="5066399"/>
            <a:ext cx="304800" cy="36933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029200" y="6109269"/>
            <a:ext cx="304800" cy="30664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5800" y="5502365"/>
            <a:ext cx="293915" cy="76022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96686" y="4570867"/>
            <a:ext cx="283028" cy="751114"/>
          </a:xfrm>
          <a:prstGeom prst="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FF"/>
              </a:solidFill>
            </a:endParaRPr>
          </a:p>
        </p:txBody>
      </p:sp>
      <p:sp>
        <p:nvSpPr>
          <p:cNvPr id="17" name="Rectangle 16"/>
          <p:cNvSpPr/>
          <p:nvPr/>
        </p:nvSpPr>
        <p:spPr>
          <a:xfrm>
            <a:off x="5029200" y="4069261"/>
            <a:ext cx="304800" cy="877163"/>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029201" y="3514159"/>
            <a:ext cx="304800" cy="457862"/>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029201" y="1981202"/>
            <a:ext cx="304800" cy="142908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40086" y="1535314"/>
            <a:ext cx="304800" cy="36948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029200" y="1042719"/>
            <a:ext cx="304800" cy="4214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023257" y="2019856"/>
            <a:ext cx="2873829" cy="1415772"/>
          </a:xfrm>
          <a:prstGeom prst="rect">
            <a:avLst/>
          </a:prstGeom>
        </p:spPr>
        <p:txBody>
          <a:bodyPr wrap="square">
            <a:spAutoFit/>
          </a:bodyPr>
          <a:lstStyle/>
          <a:p>
            <a:r>
              <a:rPr lang="en-US" sz="1600" b="1" dirty="0" smtClean="0">
                <a:hlinkClick r:id="rId6"/>
              </a:rPr>
              <a:t>Computer </a:t>
            </a:r>
            <a:r>
              <a:rPr lang="en-US" sz="1600" b="1" dirty="0">
                <a:hlinkClick r:id="rId6"/>
              </a:rPr>
              <a:t>Access Aids</a:t>
            </a:r>
            <a:r>
              <a:rPr lang="en-US" sz="1600" dirty="0">
                <a:hlinkClick r:id="rId6"/>
              </a:rPr>
              <a:t> </a:t>
            </a:r>
            <a:r>
              <a:rPr lang="en-US" dirty="0">
                <a:hlinkClick r:id="rId6"/>
              </a:rPr>
              <a:t/>
            </a:r>
            <a:br>
              <a:rPr lang="en-US" dirty="0">
                <a:hlinkClick r:id="rId6"/>
              </a:rPr>
            </a:br>
            <a:r>
              <a:rPr lang="en-US" sz="1400" dirty="0" smtClean="0">
                <a:hlinkClick r:id="rId7" action="ppaction://hlinkfile"/>
              </a:rPr>
              <a:t>Alternative Input Devices</a:t>
            </a:r>
            <a:r>
              <a:rPr lang="en-US" sz="1400" dirty="0"/>
              <a:t/>
            </a:r>
            <a:br>
              <a:rPr lang="en-US" sz="1400" dirty="0"/>
            </a:br>
            <a:r>
              <a:rPr lang="en-US" sz="1400" dirty="0" smtClean="0">
                <a:hlinkClick r:id="rId8"/>
              </a:rPr>
              <a:t>Alternative Output Devices</a:t>
            </a:r>
            <a:r>
              <a:rPr lang="en-US" sz="1400" dirty="0"/>
              <a:t/>
            </a:r>
            <a:br>
              <a:rPr lang="en-US" sz="1400" dirty="0"/>
            </a:br>
            <a:r>
              <a:rPr lang="en-US" sz="1400" dirty="0" smtClean="0">
                <a:hlinkClick r:id="rId9"/>
              </a:rPr>
              <a:t>Accessible Software</a:t>
            </a:r>
            <a:r>
              <a:rPr lang="en-US" sz="1400" dirty="0"/>
              <a:t/>
            </a:r>
            <a:br>
              <a:rPr lang="en-US" sz="1400" dirty="0"/>
            </a:br>
            <a:r>
              <a:rPr lang="en-US" sz="1400" dirty="0" smtClean="0">
                <a:hlinkClick r:id="rId10"/>
              </a:rPr>
              <a:t>Universal Design</a:t>
            </a:r>
            <a:r>
              <a:rPr lang="en-US" sz="1400" dirty="0"/>
              <a:t/>
            </a:r>
            <a:br>
              <a:rPr lang="en-US" sz="1400" dirty="0"/>
            </a:br>
            <a:endParaRPr lang="en-US" sz="1400" dirty="0" smtClean="0"/>
          </a:p>
        </p:txBody>
      </p:sp>
      <p:sp>
        <p:nvSpPr>
          <p:cNvPr id="23" name="Rectangle 22"/>
          <p:cNvSpPr/>
          <p:nvPr/>
        </p:nvSpPr>
        <p:spPr>
          <a:xfrm>
            <a:off x="1023257" y="4620123"/>
            <a:ext cx="2939143" cy="892552"/>
          </a:xfrm>
          <a:prstGeom prst="rect">
            <a:avLst/>
          </a:prstGeom>
        </p:spPr>
        <p:txBody>
          <a:bodyPr wrap="square">
            <a:spAutoFit/>
          </a:bodyPr>
          <a:lstStyle/>
          <a:p>
            <a:r>
              <a:rPr lang="en-US" sz="1600" b="1" dirty="0">
                <a:hlinkClick r:id="rId11"/>
              </a:rPr>
              <a:t>Education and Learning Aids</a:t>
            </a:r>
            <a:r>
              <a:rPr lang="en-US" sz="1600" dirty="0">
                <a:hlinkClick r:id="rId11"/>
              </a:rPr>
              <a:t> </a:t>
            </a:r>
            <a:r>
              <a:rPr lang="en-US" dirty="0"/>
              <a:t/>
            </a:r>
            <a:br>
              <a:rPr lang="en-US" dirty="0"/>
            </a:br>
            <a:r>
              <a:rPr lang="en-US" sz="1200" dirty="0" smtClean="0">
                <a:hlinkClick r:id="rId12"/>
              </a:rPr>
              <a:t>Cognitive Aids </a:t>
            </a:r>
            <a:r>
              <a:rPr lang="en-US" sz="1200" dirty="0"/>
              <a:t/>
            </a:r>
            <a:br>
              <a:rPr lang="en-US" sz="1200" dirty="0"/>
            </a:br>
            <a:r>
              <a:rPr lang="en-US" sz="1200" dirty="0" smtClean="0">
                <a:hlinkClick r:id="rId13"/>
              </a:rPr>
              <a:t>Early Intervention Aids </a:t>
            </a:r>
            <a:r>
              <a:rPr lang="en-US" sz="1200" dirty="0"/>
              <a:t/>
            </a:r>
            <a:br>
              <a:rPr lang="en-US" sz="1200" dirty="0"/>
            </a:br>
            <a:endParaRPr lang="en-US" sz="1200" dirty="0"/>
          </a:p>
        </p:txBody>
      </p:sp>
      <p:sp>
        <p:nvSpPr>
          <p:cNvPr id="24" name="Rectangle 23"/>
          <p:cNvSpPr/>
          <p:nvPr/>
        </p:nvSpPr>
        <p:spPr>
          <a:xfrm>
            <a:off x="1023257" y="5464629"/>
            <a:ext cx="4691743" cy="769441"/>
          </a:xfrm>
          <a:prstGeom prst="rect">
            <a:avLst/>
          </a:prstGeom>
        </p:spPr>
        <p:txBody>
          <a:bodyPr wrap="square">
            <a:spAutoFit/>
          </a:bodyPr>
          <a:lstStyle/>
          <a:p>
            <a:r>
              <a:rPr lang="en-US" sz="1600" b="1" dirty="0">
                <a:hlinkClick r:id="rId14"/>
              </a:rPr>
              <a:t>Environmental Aids</a:t>
            </a:r>
            <a:r>
              <a:rPr lang="en-US" sz="1600" dirty="0">
                <a:hlinkClick r:id="rId14"/>
              </a:rPr>
              <a:t> </a:t>
            </a:r>
            <a:r>
              <a:rPr lang="en-US" dirty="0"/>
              <a:t/>
            </a:r>
            <a:br>
              <a:rPr lang="en-US" dirty="0"/>
            </a:br>
            <a:r>
              <a:rPr lang="en-US" sz="1400" dirty="0" smtClean="0">
                <a:hlinkClick r:id="rId15"/>
              </a:rPr>
              <a:t>Environmental </a:t>
            </a:r>
            <a:r>
              <a:rPr lang="en-US" sz="1400" dirty="0">
                <a:hlinkClick r:id="rId15"/>
              </a:rPr>
              <a:t>Controls and </a:t>
            </a:r>
            <a:r>
              <a:rPr lang="en-US" sz="1400" dirty="0" smtClean="0">
                <a:hlinkClick r:id="rId15"/>
              </a:rPr>
              <a:t>Switches</a:t>
            </a:r>
            <a:r>
              <a:rPr lang="en-US" sz="1400" dirty="0"/>
              <a:t/>
            </a:r>
            <a:br>
              <a:rPr lang="en-US" sz="1400" dirty="0"/>
            </a:br>
            <a:r>
              <a:rPr lang="en-US" sz="1400" dirty="0" smtClean="0">
                <a:hlinkClick r:id="rId16"/>
              </a:rPr>
              <a:t>Home-Workplace Adaptations</a:t>
            </a:r>
            <a:endParaRPr lang="en-US" sz="1400" dirty="0"/>
          </a:p>
        </p:txBody>
      </p:sp>
      <p:sp>
        <p:nvSpPr>
          <p:cNvPr id="25" name="Rectangle 24"/>
          <p:cNvSpPr/>
          <p:nvPr/>
        </p:nvSpPr>
        <p:spPr>
          <a:xfrm>
            <a:off x="5410201" y="1042719"/>
            <a:ext cx="2425354" cy="369332"/>
          </a:xfrm>
          <a:prstGeom prst="rect">
            <a:avLst/>
          </a:prstGeom>
        </p:spPr>
        <p:txBody>
          <a:bodyPr wrap="square">
            <a:spAutoFit/>
          </a:bodyPr>
          <a:lstStyle/>
          <a:p>
            <a:r>
              <a:rPr lang="en-US" b="1" dirty="0">
                <a:hlinkClick r:id="rId17"/>
              </a:rPr>
              <a:t>Ergonomic Equipment</a:t>
            </a:r>
            <a:r>
              <a:rPr lang="en-US" dirty="0">
                <a:hlinkClick r:id="rId17"/>
              </a:rPr>
              <a:t> </a:t>
            </a:r>
            <a:endParaRPr lang="en-US" dirty="0"/>
          </a:p>
        </p:txBody>
      </p:sp>
      <p:sp>
        <p:nvSpPr>
          <p:cNvPr id="26" name="Rectangle 25"/>
          <p:cNvSpPr/>
          <p:nvPr/>
        </p:nvSpPr>
        <p:spPr>
          <a:xfrm>
            <a:off x="5377543" y="1535314"/>
            <a:ext cx="2912514" cy="369332"/>
          </a:xfrm>
          <a:prstGeom prst="rect">
            <a:avLst/>
          </a:prstGeom>
        </p:spPr>
        <p:txBody>
          <a:bodyPr wrap="square">
            <a:spAutoFit/>
          </a:bodyPr>
          <a:lstStyle/>
          <a:p>
            <a:r>
              <a:rPr lang="en-US" b="1" dirty="0">
                <a:hlinkClick r:id="rId18"/>
              </a:rPr>
              <a:t>Hearing and Listening Aids</a:t>
            </a:r>
            <a:r>
              <a:rPr lang="en-US" dirty="0">
                <a:hlinkClick r:id="rId18"/>
              </a:rPr>
              <a:t> </a:t>
            </a:r>
            <a:endParaRPr lang="en-US" dirty="0"/>
          </a:p>
        </p:txBody>
      </p:sp>
      <p:sp>
        <p:nvSpPr>
          <p:cNvPr id="27" name="Rectangle 26"/>
          <p:cNvSpPr/>
          <p:nvPr/>
        </p:nvSpPr>
        <p:spPr>
          <a:xfrm>
            <a:off x="5410199" y="1987191"/>
            <a:ext cx="2847201" cy="1723549"/>
          </a:xfrm>
          <a:prstGeom prst="rect">
            <a:avLst/>
          </a:prstGeom>
        </p:spPr>
        <p:txBody>
          <a:bodyPr wrap="square">
            <a:spAutoFit/>
          </a:bodyPr>
          <a:lstStyle/>
          <a:p>
            <a:r>
              <a:rPr lang="en-US" sz="1600" b="1" dirty="0" smtClean="0">
                <a:hlinkClick r:id="rId19"/>
              </a:rPr>
              <a:t>Mobility and Transportation Aids</a:t>
            </a:r>
            <a:r>
              <a:rPr lang="en-US" sz="1600" dirty="0" smtClean="0">
                <a:hlinkClick r:id="rId19"/>
              </a:rPr>
              <a:t> </a:t>
            </a:r>
            <a:r>
              <a:rPr lang="en-US" dirty="0" smtClean="0"/>
              <a:t/>
            </a:r>
            <a:br>
              <a:rPr lang="en-US" dirty="0" smtClean="0"/>
            </a:br>
            <a:r>
              <a:rPr lang="en-US" sz="1400" dirty="0" smtClean="0">
                <a:hlinkClick r:id="rId20"/>
              </a:rPr>
              <a:t>Ambulation Aids </a:t>
            </a:r>
            <a:r>
              <a:rPr lang="en-US" sz="1400" dirty="0" smtClean="0"/>
              <a:t/>
            </a:r>
            <a:br>
              <a:rPr lang="en-US" sz="1400" dirty="0" smtClean="0"/>
            </a:br>
            <a:r>
              <a:rPr lang="en-US" sz="1400" dirty="0" smtClean="0">
                <a:hlinkClick r:id="rId21"/>
              </a:rPr>
              <a:t>Scooters and Power Chairs</a:t>
            </a:r>
            <a:r>
              <a:rPr lang="en-US" sz="1400" dirty="0" smtClean="0"/>
              <a:t/>
            </a:r>
            <a:br>
              <a:rPr lang="en-US" sz="1400" dirty="0" smtClean="0"/>
            </a:br>
            <a:r>
              <a:rPr lang="en-US" sz="1400" dirty="0" smtClean="0">
                <a:hlinkClick r:id="rId22"/>
              </a:rPr>
              <a:t>Wheelchairs</a:t>
            </a:r>
            <a:r>
              <a:rPr lang="en-US" sz="1400" dirty="0" smtClean="0"/>
              <a:t/>
            </a:r>
            <a:br>
              <a:rPr lang="en-US" sz="1400" dirty="0" smtClean="0"/>
            </a:br>
            <a:r>
              <a:rPr lang="en-US" sz="1400" dirty="0" smtClean="0">
                <a:hlinkClick r:id="rId23"/>
              </a:rPr>
              <a:t>Vehicle Conversions</a:t>
            </a:r>
            <a:r>
              <a:rPr lang="en-US" dirty="0" smtClean="0"/>
              <a:t/>
            </a:r>
            <a:br>
              <a:rPr lang="en-US" dirty="0" smtClean="0"/>
            </a:br>
            <a:endParaRPr lang="en-US" dirty="0"/>
          </a:p>
        </p:txBody>
      </p:sp>
      <p:sp>
        <p:nvSpPr>
          <p:cNvPr id="28" name="Rectangle 27"/>
          <p:cNvSpPr/>
          <p:nvPr/>
        </p:nvSpPr>
        <p:spPr>
          <a:xfrm>
            <a:off x="5410198" y="3514159"/>
            <a:ext cx="3276601" cy="646331"/>
          </a:xfrm>
          <a:prstGeom prst="rect">
            <a:avLst/>
          </a:prstGeom>
        </p:spPr>
        <p:txBody>
          <a:bodyPr wrap="square">
            <a:spAutoFit/>
          </a:bodyPr>
          <a:lstStyle/>
          <a:p>
            <a:r>
              <a:rPr lang="en-US" b="1" dirty="0">
                <a:hlinkClick r:id="rId24"/>
              </a:rPr>
              <a:t>Prosthetics </a:t>
            </a:r>
            <a:r>
              <a:rPr lang="en-US" b="1" dirty="0" smtClean="0">
                <a:hlinkClick r:id="rId24"/>
              </a:rPr>
              <a:t>and Orthotics </a:t>
            </a:r>
            <a:endParaRPr lang="en-US" b="1" dirty="0"/>
          </a:p>
          <a:p>
            <a:r>
              <a:rPr lang="en-US" b="1" dirty="0" smtClean="0"/>
              <a:t> </a:t>
            </a:r>
            <a:endParaRPr lang="en-US" dirty="0"/>
          </a:p>
        </p:txBody>
      </p:sp>
      <p:sp>
        <p:nvSpPr>
          <p:cNvPr id="29" name="Rectangle 28"/>
          <p:cNvSpPr/>
          <p:nvPr/>
        </p:nvSpPr>
        <p:spPr>
          <a:xfrm>
            <a:off x="5377543" y="3974062"/>
            <a:ext cx="2603866" cy="1508105"/>
          </a:xfrm>
          <a:prstGeom prst="rect">
            <a:avLst/>
          </a:prstGeom>
        </p:spPr>
        <p:txBody>
          <a:bodyPr wrap="square">
            <a:spAutoFit/>
          </a:bodyPr>
          <a:lstStyle/>
          <a:p>
            <a:r>
              <a:rPr lang="en-US" sz="1600" b="1" dirty="0">
                <a:hlinkClick r:id="rId25"/>
              </a:rPr>
              <a:t>Recreation and Leisure Aids</a:t>
            </a:r>
            <a:r>
              <a:rPr lang="en-US" sz="1600" dirty="0">
                <a:hlinkClick r:id="rId25"/>
              </a:rPr>
              <a:t> </a:t>
            </a:r>
            <a:r>
              <a:rPr lang="en-US" dirty="0"/>
              <a:t/>
            </a:r>
            <a:br>
              <a:rPr lang="en-US" dirty="0"/>
            </a:br>
            <a:r>
              <a:rPr lang="en-US" sz="1400" dirty="0" smtClean="0">
                <a:hlinkClick r:id="rId26"/>
              </a:rPr>
              <a:t>Sports Aids</a:t>
            </a:r>
            <a:r>
              <a:rPr lang="en-US" sz="1400" dirty="0"/>
              <a:t/>
            </a:r>
            <a:br>
              <a:rPr lang="en-US" sz="1400" dirty="0"/>
            </a:br>
            <a:r>
              <a:rPr lang="en-US" sz="1400" dirty="0">
                <a:hlinkClick r:id="rId27"/>
              </a:rPr>
              <a:t>T</a:t>
            </a:r>
            <a:r>
              <a:rPr lang="en-US" sz="1400" dirty="0" smtClean="0">
                <a:hlinkClick r:id="rId27"/>
              </a:rPr>
              <a:t>oys and Games</a:t>
            </a:r>
            <a:r>
              <a:rPr lang="en-US" sz="1400" dirty="0"/>
              <a:t/>
            </a:r>
            <a:br>
              <a:rPr lang="en-US" sz="1400" dirty="0"/>
            </a:br>
            <a:r>
              <a:rPr lang="en-US" sz="1400" dirty="0" smtClean="0">
                <a:hlinkClick r:id="rId28"/>
              </a:rPr>
              <a:t>Travel Aids </a:t>
            </a:r>
            <a:r>
              <a:rPr lang="en-US" dirty="0"/>
              <a:t/>
            </a:r>
            <a:br>
              <a:rPr lang="en-US" dirty="0"/>
            </a:br>
            <a:endParaRPr lang="en-US" dirty="0"/>
          </a:p>
        </p:txBody>
      </p:sp>
      <p:sp>
        <p:nvSpPr>
          <p:cNvPr id="30" name="Rectangle 29"/>
          <p:cNvSpPr/>
          <p:nvPr/>
        </p:nvSpPr>
        <p:spPr>
          <a:xfrm>
            <a:off x="5410200" y="5081788"/>
            <a:ext cx="3033894" cy="369332"/>
          </a:xfrm>
          <a:prstGeom prst="rect">
            <a:avLst/>
          </a:prstGeom>
        </p:spPr>
        <p:txBody>
          <a:bodyPr wrap="square">
            <a:spAutoFit/>
          </a:bodyPr>
          <a:lstStyle/>
          <a:p>
            <a:r>
              <a:rPr lang="en-US" b="1" dirty="0" smtClean="0">
                <a:hlinkClick r:id="rId29"/>
              </a:rPr>
              <a:t>Seating and Positioning Aids </a:t>
            </a:r>
            <a:endParaRPr lang="en-US" dirty="0"/>
          </a:p>
        </p:txBody>
      </p:sp>
      <p:sp>
        <p:nvSpPr>
          <p:cNvPr id="31" name="Rectangle 30"/>
          <p:cNvSpPr/>
          <p:nvPr/>
        </p:nvSpPr>
        <p:spPr>
          <a:xfrm>
            <a:off x="5410200" y="5573290"/>
            <a:ext cx="2571209" cy="369332"/>
          </a:xfrm>
          <a:prstGeom prst="rect">
            <a:avLst/>
          </a:prstGeom>
        </p:spPr>
        <p:txBody>
          <a:bodyPr wrap="square">
            <a:spAutoFit/>
          </a:bodyPr>
          <a:lstStyle/>
          <a:p>
            <a:r>
              <a:rPr lang="en-US" b="1" dirty="0">
                <a:hlinkClick r:id="rId30"/>
              </a:rPr>
              <a:t>Vision and Reading Aids</a:t>
            </a:r>
            <a:r>
              <a:rPr lang="en-US" dirty="0">
                <a:hlinkClick r:id="rId30"/>
              </a:rPr>
              <a:t> </a:t>
            </a:r>
            <a:endParaRPr lang="en-US" dirty="0"/>
          </a:p>
        </p:txBody>
      </p:sp>
      <p:sp>
        <p:nvSpPr>
          <p:cNvPr id="32" name="Rectangle 31"/>
          <p:cNvSpPr/>
          <p:nvPr/>
        </p:nvSpPr>
        <p:spPr>
          <a:xfrm>
            <a:off x="5410201" y="6046586"/>
            <a:ext cx="1056916" cy="369332"/>
          </a:xfrm>
          <a:prstGeom prst="rect">
            <a:avLst/>
          </a:prstGeom>
        </p:spPr>
        <p:txBody>
          <a:bodyPr wrap="square">
            <a:spAutoFit/>
          </a:bodyPr>
          <a:lstStyle/>
          <a:p>
            <a:r>
              <a:rPr lang="en-US" b="1" dirty="0" smtClean="0">
                <a:hlinkClick r:id="rId31"/>
              </a:rPr>
              <a:t>Services </a:t>
            </a:r>
            <a:r>
              <a:rPr lang="en-US" dirty="0" smtClean="0"/>
              <a:t> </a:t>
            </a:r>
            <a:endParaRPr lang="en-US" dirty="0"/>
          </a:p>
        </p:txBody>
      </p:sp>
      <p:sp>
        <p:nvSpPr>
          <p:cNvPr id="3" name="Rectangle 2"/>
          <p:cNvSpPr/>
          <p:nvPr/>
        </p:nvSpPr>
        <p:spPr>
          <a:xfrm>
            <a:off x="1023257" y="3342850"/>
            <a:ext cx="3680361" cy="1292662"/>
          </a:xfrm>
          <a:prstGeom prst="rect">
            <a:avLst/>
          </a:prstGeom>
        </p:spPr>
        <p:txBody>
          <a:bodyPr wrap="square">
            <a:spAutoFit/>
          </a:bodyPr>
          <a:lstStyle/>
          <a:p>
            <a:r>
              <a:rPr lang="en-US" b="1" dirty="0">
                <a:hlinkClick r:id="rId32"/>
              </a:rPr>
              <a:t>Daily Living Aids </a:t>
            </a:r>
            <a:r>
              <a:rPr lang="en-US" b="1" dirty="0"/>
              <a:t/>
            </a:r>
            <a:br>
              <a:rPr lang="en-US" b="1" dirty="0"/>
            </a:br>
            <a:r>
              <a:rPr lang="en-US" sz="1200" dirty="0">
                <a:hlinkClick r:id="rId33"/>
              </a:rPr>
              <a:t>Clothing and Dressing Aids</a:t>
            </a:r>
            <a:r>
              <a:rPr lang="en-US" sz="1200" dirty="0"/>
              <a:t/>
            </a:r>
            <a:br>
              <a:rPr lang="en-US" sz="1200" dirty="0"/>
            </a:br>
            <a:r>
              <a:rPr lang="en-US" sz="1200" dirty="0">
                <a:hlinkClick r:id="rId33"/>
              </a:rPr>
              <a:t>Eating and Cooking Aids </a:t>
            </a:r>
            <a:r>
              <a:rPr lang="en-US" sz="1200" dirty="0"/>
              <a:t/>
            </a:r>
            <a:br>
              <a:rPr lang="en-US" sz="1200" dirty="0"/>
            </a:br>
            <a:r>
              <a:rPr lang="en-US" sz="1200" dirty="0">
                <a:hlinkClick r:id="rId33"/>
              </a:rPr>
              <a:t>Home Maintenance Aids</a:t>
            </a:r>
            <a:endParaRPr lang="en-US" sz="1200" dirty="0"/>
          </a:p>
          <a:p>
            <a:r>
              <a:rPr lang="en-US" sz="1200" dirty="0">
                <a:hlinkClick r:id="rId33"/>
              </a:rPr>
              <a:t>Toileting and Bathing Aids</a:t>
            </a:r>
            <a:r>
              <a:rPr lang="en-US" sz="1200" b="1" dirty="0">
                <a:hlinkClick r:id="rId33"/>
              </a:rPr>
              <a:t> </a:t>
            </a:r>
            <a:r>
              <a:rPr lang="en-US" sz="1200" b="1" dirty="0"/>
              <a:t/>
            </a:r>
            <a:br>
              <a:rPr lang="en-US" sz="1200" b="1" dirty="0"/>
            </a:br>
            <a:endParaRPr lang="en-US" sz="1200" b="1" dirty="0"/>
          </a:p>
        </p:txBody>
      </p:sp>
    </p:spTree>
    <p:extLst>
      <p:ext uri="{BB962C8B-B14F-4D97-AF65-F5344CB8AC3E}">
        <p14:creationId xmlns:p14="http://schemas.microsoft.com/office/powerpoint/2010/main" val="3149791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AT Examples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719262"/>
            <a:ext cx="8458199" cy="483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8789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Content Placeholder 3" descr="Barrier-Free Base Cabinet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3657600" cy="2971800"/>
          </a:xfrm>
          <a:prstGeom prst="rect">
            <a:avLst/>
          </a:prstGeom>
          <a:noFill/>
          <a:ln>
            <a:noFill/>
          </a:ln>
        </p:spPr>
      </p:pic>
      <p:pic>
        <p:nvPicPr>
          <p:cNvPr id="5" name="Picture 4" descr="Universal Cabinets"/>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971800"/>
            <a:ext cx="3505200" cy="3048000"/>
          </a:xfrm>
          <a:prstGeom prst="rect">
            <a:avLst/>
          </a:prstGeom>
          <a:noFill/>
          <a:ln>
            <a:noFill/>
          </a:ln>
        </p:spPr>
      </p:pic>
    </p:spTree>
    <p:extLst>
      <p:ext uri="{BB962C8B-B14F-4D97-AF65-F5344CB8AC3E}">
        <p14:creationId xmlns:p14="http://schemas.microsoft.com/office/powerpoint/2010/main" val="1722737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descr="C:\Users\petersen\AppData\Local\Microsoft\Windows\Temporary Internet Files\Content.IE5\8VUKMDHG\adaptiveequipmentcollagebig[1].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719262"/>
            <a:ext cx="8382000" cy="4833938"/>
          </a:xfrm>
          <a:prstGeom prst="rect">
            <a:avLst/>
          </a:prstGeom>
          <a:noFill/>
          <a:ln>
            <a:noFill/>
          </a:ln>
        </p:spPr>
      </p:pic>
    </p:spTree>
    <p:extLst>
      <p:ext uri="{BB962C8B-B14F-4D97-AF65-F5344CB8AC3E}">
        <p14:creationId xmlns:p14="http://schemas.microsoft.com/office/powerpoint/2010/main" val="1519542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0898"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363" y="6323013"/>
            <a:ext cx="122237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3" descr="poco.010-00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1"/>
          <p:cNvSpPr txBox="1">
            <a:spLocks noChangeArrowheads="1"/>
          </p:cNvSpPr>
          <p:nvPr/>
        </p:nvSpPr>
        <p:spPr bwMode="auto">
          <a:xfrm>
            <a:off x="34925" y="0"/>
            <a:ext cx="91297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3200" b="1" kern="0" dirty="0" smtClean="0">
                <a:solidFill>
                  <a:srgbClr val="0E6C92"/>
                </a:solidFill>
                <a:latin typeface="Geeza Pro Bold"/>
              </a:rPr>
              <a:t>Technology Use – Novelty to Necessity:  </a:t>
            </a:r>
          </a:p>
          <a:p>
            <a:pPr algn="ctr">
              <a:lnSpc>
                <a:spcPct val="100000"/>
              </a:lnSpc>
              <a:spcBef>
                <a:spcPct val="0"/>
              </a:spcBef>
              <a:buFontTx/>
              <a:buNone/>
              <a:defRPr/>
            </a:pPr>
            <a:r>
              <a:rPr lang="en-US" altLang="en-US" sz="3200" b="1" kern="0" dirty="0" smtClean="0">
                <a:solidFill>
                  <a:srgbClr val="0E6C92"/>
                </a:solidFill>
                <a:latin typeface="Geeza Pro Bold"/>
              </a:rPr>
              <a:t>No Longer Optional for Full Access to Society</a:t>
            </a:r>
          </a:p>
        </p:txBody>
      </p:sp>
      <p:pic>
        <p:nvPicPr>
          <p:cNvPr id="80901"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3363" y="3746500"/>
            <a:ext cx="3211512" cy="2325688"/>
          </a:xfrm>
          <a:prstGeom prst="rect">
            <a:avLst/>
          </a:prstGeom>
          <a:noFill/>
          <a:ln w="25400">
            <a:solidFill>
              <a:srgbClr val="0E6C92"/>
            </a:solidFill>
            <a:miter lim="800000"/>
            <a:headEnd/>
            <a:tailEnd/>
          </a:ln>
          <a:extLst>
            <a:ext uri="{909E8E84-426E-40DD-AFC4-6F175D3DCCD1}">
              <a14:hiddenFill xmlns:a14="http://schemas.microsoft.com/office/drawing/2010/main">
                <a:solidFill>
                  <a:srgbClr val="FFFFFF"/>
                </a:solidFill>
              </a14:hiddenFill>
            </a:ext>
          </a:extLst>
        </p:spPr>
      </p:pic>
      <p:pic>
        <p:nvPicPr>
          <p:cNvPr id="80902" name="Picture 15" descr="iStock_000002260608Larg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67338" y="4572000"/>
            <a:ext cx="2808287" cy="1838325"/>
          </a:xfrm>
          <a:prstGeom prst="rect">
            <a:avLst/>
          </a:prstGeom>
          <a:noFill/>
          <a:ln w="25400">
            <a:solidFill>
              <a:srgbClr val="0E6C92"/>
            </a:solidFill>
            <a:miter lim="800000"/>
            <a:headEnd/>
            <a:tailEnd/>
          </a:ln>
          <a:extLst>
            <a:ext uri="{909E8E84-426E-40DD-AFC4-6F175D3DCCD1}">
              <a14:hiddenFill xmlns:a14="http://schemas.microsoft.com/office/drawing/2010/main">
                <a:solidFill>
                  <a:srgbClr val="FFFFFF"/>
                </a:solidFill>
              </a14:hiddenFill>
            </a:ext>
          </a:extLst>
        </p:spPr>
      </p:pic>
      <p:pic>
        <p:nvPicPr>
          <p:cNvPr id="80903" name="Picture 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67400" y="1190625"/>
            <a:ext cx="3057525" cy="1978025"/>
          </a:xfrm>
          <a:prstGeom prst="rect">
            <a:avLst/>
          </a:prstGeom>
          <a:noFill/>
          <a:ln w="28575">
            <a:solidFill>
              <a:srgbClr val="0E6C92"/>
            </a:solidFill>
            <a:miter lim="800000"/>
            <a:headEnd/>
            <a:tailEnd/>
          </a:ln>
          <a:extLst>
            <a:ext uri="{909E8E84-426E-40DD-AFC4-6F175D3DCCD1}">
              <a14:hiddenFill xmlns:a14="http://schemas.microsoft.com/office/drawing/2010/main">
                <a:solidFill>
                  <a:srgbClr val="FFFFFF"/>
                </a:solidFill>
              </a14:hiddenFill>
            </a:ext>
          </a:extLst>
        </p:spPr>
      </p:pic>
      <p:pic>
        <p:nvPicPr>
          <p:cNvPr id="80904" name="Picture 6"/>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1328738" y="1190625"/>
            <a:ext cx="2476500" cy="2305050"/>
          </a:xfrm>
          <a:prstGeom prst="rect">
            <a:avLst/>
          </a:prstGeom>
          <a:noFill/>
          <a:ln w="25400">
            <a:solidFill>
              <a:srgbClr val="0E6C92"/>
            </a:solidFill>
            <a:miter lim="800000"/>
            <a:headEnd/>
            <a:tailEnd/>
          </a:ln>
          <a:extLst>
            <a:ext uri="{909E8E84-426E-40DD-AFC4-6F175D3DCCD1}">
              <a14:hiddenFill xmlns:a14="http://schemas.microsoft.com/office/drawing/2010/main">
                <a:solidFill>
                  <a:srgbClr val="FFFFFF"/>
                </a:solidFill>
              </a14:hiddenFill>
            </a:ext>
          </a:extLst>
        </p:spPr>
      </p:pic>
      <p:pic>
        <p:nvPicPr>
          <p:cNvPr id="80905" name="Picture 2"/>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92450" y="2822575"/>
            <a:ext cx="3538538" cy="2154238"/>
          </a:xfrm>
          <a:prstGeom prst="rect">
            <a:avLst/>
          </a:prstGeom>
          <a:noFill/>
          <a:ln w="25400">
            <a:solidFill>
              <a:srgbClr val="0E6C9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760536"/>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3" descr="poco.010-00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2"/>
          <p:cNvSpPr>
            <a:spLocks noGrp="1" noChangeArrowheads="1"/>
          </p:cNvSpPr>
          <p:nvPr>
            <p:ph type="title" idx="4294967295"/>
          </p:nvPr>
        </p:nvSpPr>
        <p:spPr>
          <a:xfrm>
            <a:off x="0" y="152400"/>
            <a:ext cx="9144000" cy="457200"/>
          </a:xfrm>
        </p:spPr>
        <p:txBody>
          <a:bodyPr/>
          <a:lstStyle/>
          <a:p>
            <a:r>
              <a:rPr lang="en-US" altLang="en-US" sz="2700" smtClean="0">
                <a:solidFill>
                  <a:srgbClr val="0E6C92"/>
                </a:solidFill>
                <a:latin typeface="Geeza Pro Bold"/>
              </a:rPr>
              <a:t>Type 1: Cognitively Accessible Everyday Technologies</a:t>
            </a:r>
          </a:p>
        </p:txBody>
      </p:sp>
      <p:sp>
        <p:nvSpPr>
          <p:cNvPr id="99332" name="Rectangle 3"/>
          <p:cNvSpPr>
            <a:spLocks noGrp="1" noChangeArrowheads="1"/>
          </p:cNvSpPr>
          <p:nvPr>
            <p:ph type="body" idx="4294967295"/>
          </p:nvPr>
        </p:nvSpPr>
        <p:spPr>
          <a:xfrm>
            <a:off x="304800" y="990600"/>
            <a:ext cx="8915400" cy="5562600"/>
          </a:xfrm>
        </p:spPr>
        <p:txBody>
          <a:bodyPr/>
          <a:lstStyle/>
          <a:p>
            <a:pPr>
              <a:lnSpc>
                <a:spcPct val="80000"/>
              </a:lnSpc>
              <a:buFontTx/>
              <a:buNone/>
            </a:pPr>
            <a:r>
              <a:rPr lang="en-US" altLang="en-US" sz="1800" smtClean="0">
                <a:solidFill>
                  <a:srgbClr val="0E6C92"/>
                </a:solidFill>
                <a:latin typeface="JuniusModern" pitchFamily="2" charset="0"/>
              </a:rPr>
              <a:t> </a:t>
            </a:r>
            <a:r>
              <a:rPr lang="en-US" altLang="en-US" sz="2400" smtClean="0">
                <a:solidFill>
                  <a:srgbClr val="0E6C92"/>
                </a:solidFill>
                <a:latin typeface="Geeza Pro Bold"/>
              </a:rPr>
              <a:t>Needs-based, person centered design results in everyday technologies that are simpler to use</a:t>
            </a:r>
          </a:p>
          <a:p>
            <a:pPr>
              <a:lnSpc>
                <a:spcPct val="80000"/>
              </a:lnSpc>
              <a:buFontTx/>
              <a:buNone/>
            </a:pPr>
            <a:endParaRPr lang="en-US" altLang="en-US" sz="2400" smtClean="0">
              <a:latin typeface="JuniusModern" pitchFamily="2" charset="0"/>
            </a:endParaRPr>
          </a:p>
          <a:p>
            <a:pPr>
              <a:lnSpc>
                <a:spcPct val="80000"/>
              </a:lnSpc>
              <a:buFontTx/>
              <a:buNone/>
            </a:pPr>
            <a:endParaRPr lang="en-US" altLang="en-US" sz="1800" smtClean="0">
              <a:latin typeface="JuniusModern" pitchFamily="2" charset="0"/>
            </a:endParaRPr>
          </a:p>
          <a:p>
            <a:pPr>
              <a:lnSpc>
                <a:spcPct val="80000"/>
              </a:lnSpc>
              <a:buFontTx/>
              <a:buNone/>
            </a:pPr>
            <a:endParaRPr lang="en-US" altLang="en-US" sz="18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r>
              <a:rPr lang="en-US" altLang="en-US" sz="2200" smtClean="0">
                <a:solidFill>
                  <a:srgbClr val="0E6C92"/>
                </a:solidFill>
                <a:latin typeface="Geeza Pro Bold"/>
              </a:rPr>
              <a:t>Purpose:  access core functionality of a specific everyday technology</a:t>
            </a:r>
          </a:p>
        </p:txBody>
      </p:sp>
      <p:pic>
        <p:nvPicPr>
          <p:cNvPr id="99333"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38725" y="1787525"/>
            <a:ext cx="39528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4"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8925" y="1890713"/>
            <a:ext cx="4419600"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5" name="Picture 7" descr="va-screen-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400" y="3179763"/>
            <a:ext cx="3124200" cy="1893887"/>
          </a:xfrm>
          <a:prstGeom prst="rect">
            <a:avLst/>
          </a:prstGeom>
          <a:noFill/>
          <a:ln w="15875">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99336" name="Picture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62713" y="2886075"/>
            <a:ext cx="1919287"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7" name="Picture 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08288" y="3732213"/>
            <a:ext cx="3071812" cy="2060575"/>
          </a:xfrm>
          <a:prstGeom prst="rect">
            <a:avLst/>
          </a:prstGeom>
          <a:noFill/>
          <a:ln w="12700">
            <a:solidFill>
              <a:srgbClr val="0E6C9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478244"/>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3" descr="poco.010-00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p:cNvSpPr>
            <a:spLocks noChangeArrowheads="1"/>
          </p:cNvSpPr>
          <p:nvPr/>
        </p:nvSpPr>
        <p:spPr bwMode="auto">
          <a:xfrm>
            <a:off x="34290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Char char="•"/>
              <a:defRPr sz="3200">
                <a:solidFill>
                  <a:srgbClr val="000000"/>
                </a:solidFill>
                <a:latin typeface="Times New Roman" panose="02020603050405020304" pitchFamily="18" charset="0"/>
              </a:defRPr>
            </a:lvl1pPr>
            <a:lvl2pPr marL="742950" indent="-285750">
              <a:spcBef>
                <a:spcPct val="20000"/>
              </a:spcBef>
              <a:buSzPct val="100000"/>
              <a:buChar char="–"/>
              <a:defRPr sz="2800">
                <a:solidFill>
                  <a:srgbClr val="000000"/>
                </a:solidFill>
                <a:latin typeface="Times New Roman" panose="02020603050405020304" pitchFamily="18" charset="0"/>
              </a:defRPr>
            </a:lvl2pPr>
            <a:lvl3pPr marL="1143000" indent="-228600">
              <a:spcBef>
                <a:spcPct val="20000"/>
              </a:spcBef>
              <a:buSzPct val="100000"/>
              <a:buChar char="•"/>
              <a:defRPr sz="2400">
                <a:solidFill>
                  <a:srgbClr val="000000"/>
                </a:solidFill>
                <a:latin typeface="Times New Roman" panose="02020603050405020304" pitchFamily="18" charset="0"/>
              </a:defRPr>
            </a:lvl3pPr>
            <a:lvl4pPr marL="1600200" indent="-228600">
              <a:spcBef>
                <a:spcPct val="20000"/>
              </a:spcBef>
              <a:buSzPct val="100000"/>
              <a:buChar char="–"/>
              <a:defRPr sz="2000">
                <a:solidFill>
                  <a:srgbClr val="000000"/>
                </a:solidFill>
                <a:latin typeface="Times New Roman" panose="02020603050405020304" pitchFamily="18" charset="0"/>
              </a:defRPr>
            </a:lvl4pPr>
            <a:lvl5pPr marL="2057400" indent="-228600">
              <a:spcBef>
                <a:spcPct val="20000"/>
              </a:spcBef>
              <a:buSzPct val="100000"/>
              <a:buChar char="•"/>
              <a:defRPr sz="2000">
                <a:solidFill>
                  <a:srgbClr val="000000"/>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9pPr>
          </a:lstStyle>
          <a:p>
            <a:pPr>
              <a:buFontTx/>
              <a:buNone/>
            </a:pPr>
            <a:endParaRPr lang="en-US" altLang="en-US" sz="2600">
              <a:latin typeface="Goudy" pitchFamily="18" charset="0"/>
            </a:endParaRPr>
          </a:p>
        </p:txBody>
      </p:sp>
      <p:sp>
        <p:nvSpPr>
          <p:cNvPr id="101380" name="Rectangle 4"/>
          <p:cNvSpPr>
            <a:spLocks noChangeArrowheads="1"/>
          </p:cNvSpPr>
          <p:nvPr/>
        </p:nvSpPr>
        <p:spPr bwMode="auto">
          <a:xfrm>
            <a:off x="2743200" y="6629400"/>
            <a:ext cx="76200"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marL="342900" indent="-342900">
              <a:spcBef>
                <a:spcPct val="20000"/>
              </a:spcBef>
              <a:buSzPct val="100000"/>
              <a:buChar char="•"/>
              <a:defRPr sz="3200">
                <a:solidFill>
                  <a:srgbClr val="000000"/>
                </a:solidFill>
                <a:latin typeface="Times New Roman" panose="02020603050405020304" pitchFamily="18" charset="0"/>
              </a:defRPr>
            </a:lvl1pPr>
            <a:lvl2pPr marL="742950" indent="-285750">
              <a:spcBef>
                <a:spcPct val="20000"/>
              </a:spcBef>
              <a:buSzPct val="100000"/>
              <a:buChar char="–"/>
              <a:defRPr sz="2800">
                <a:solidFill>
                  <a:srgbClr val="000000"/>
                </a:solidFill>
                <a:latin typeface="Times New Roman" panose="02020603050405020304" pitchFamily="18" charset="0"/>
              </a:defRPr>
            </a:lvl2pPr>
            <a:lvl3pPr marL="1143000" indent="-228600">
              <a:spcBef>
                <a:spcPct val="20000"/>
              </a:spcBef>
              <a:buSzPct val="100000"/>
              <a:buChar char="•"/>
              <a:defRPr sz="2400">
                <a:solidFill>
                  <a:srgbClr val="000000"/>
                </a:solidFill>
                <a:latin typeface="Times New Roman" panose="02020603050405020304" pitchFamily="18" charset="0"/>
              </a:defRPr>
            </a:lvl3pPr>
            <a:lvl4pPr marL="1600200" indent="-228600">
              <a:spcBef>
                <a:spcPct val="20000"/>
              </a:spcBef>
              <a:buSzPct val="100000"/>
              <a:buChar char="–"/>
              <a:defRPr sz="2000">
                <a:solidFill>
                  <a:srgbClr val="000000"/>
                </a:solidFill>
                <a:latin typeface="Times New Roman" panose="02020603050405020304" pitchFamily="18" charset="0"/>
              </a:defRPr>
            </a:lvl4pPr>
            <a:lvl5pPr marL="2057400" indent="-228600">
              <a:spcBef>
                <a:spcPct val="20000"/>
              </a:spcBef>
              <a:buSzPct val="100000"/>
              <a:buChar char="•"/>
              <a:defRPr sz="2000">
                <a:solidFill>
                  <a:srgbClr val="000000"/>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9pPr>
          </a:lstStyle>
          <a:p>
            <a:pPr algn="ctr">
              <a:buFontTx/>
              <a:buNone/>
            </a:pPr>
            <a:endParaRPr lang="en-US" altLang="en-US" sz="2000">
              <a:latin typeface="Arial Black" panose="020B0A04020102020204" pitchFamily="34" charset="0"/>
            </a:endParaRPr>
          </a:p>
        </p:txBody>
      </p:sp>
      <p:pic>
        <p:nvPicPr>
          <p:cNvPr id="101381" name="Picture 13" descr="Pic-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447800"/>
            <a:ext cx="5486400" cy="3657600"/>
          </a:xfrm>
          <a:prstGeom prst="rect">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pic>
      <p:grpSp>
        <p:nvGrpSpPr>
          <p:cNvPr id="288780" name="Group 12"/>
          <p:cNvGrpSpPr>
            <a:grpSpLocks/>
          </p:cNvGrpSpPr>
          <p:nvPr/>
        </p:nvGrpSpPr>
        <p:grpSpPr bwMode="auto">
          <a:xfrm>
            <a:off x="5486400" y="1981200"/>
            <a:ext cx="2886075" cy="4229100"/>
            <a:chOff x="1776" y="624"/>
            <a:chExt cx="2250" cy="3336"/>
          </a:xfrm>
        </p:grpSpPr>
        <p:pic>
          <p:nvPicPr>
            <p:cNvPr id="101384"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76" y="624"/>
              <a:ext cx="2250" cy="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5" name="Picture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40" y="3360"/>
              <a:ext cx="558" cy="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1383" name="Rectangle 2"/>
          <p:cNvSpPr>
            <a:spLocks noChangeArrowheads="1"/>
          </p:cNvSpPr>
          <p:nvPr/>
        </p:nvSpPr>
        <p:spPr bwMode="auto">
          <a:xfrm>
            <a:off x="0" y="3048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SzPct val="100000"/>
              <a:buChar char="•"/>
              <a:defRPr sz="3200">
                <a:solidFill>
                  <a:srgbClr val="000000"/>
                </a:solidFill>
                <a:latin typeface="Times New Roman" panose="02020603050405020304" pitchFamily="18" charset="0"/>
              </a:defRPr>
            </a:lvl1pPr>
            <a:lvl2pPr marL="742950" indent="-285750">
              <a:spcBef>
                <a:spcPct val="20000"/>
              </a:spcBef>
              <a:buSzPct val="100000"/>
              <a:buChar char="–"/>
              <a:defRPr sz="2800">
                <a:solidFill>
                  <a:srgbClr val="000000"/>
                </a:solidFill>
                <a:latin typeface="Times New Roman" panose="02020603050405020304" pitchFamily="18" charset="0"/>
              </a:defRPr>
            </a:lvl2pPr>
            <a:lvl3pPr marL="1143000" indent="-228600">
              <a:spcBef>
                <a:spcPct val="20000"/>
              </a:spcBef>
              <a:buSzPct val="100000"/>
              <a:buChar char="•"/>
              <a:defRPr sz="2400">
                <a:solidFill>
                  <a:srgbClr val="000000"/>
                </a:solidFill>
                <a:latin typeface="Times New Roman" panose="02020603050405020304" pitchFamily="18" charset="0"/>
              </a:defRPr>
            </a:lvl3pPr>
            <a:lvl4pPr marL="1600200" indent="-228600">
              <a:spcBef>
                <a:spcPct val="20000"/>
              </a:spcBef>
              <a:buSzPct val="100000"/>
              <a:buChar char="–"/>
              <a:defRPr sz="2000">
                <a:solidFill>
                  <a:srgbClr val="000000"/>
                </a:solidFill>
                <a:latin typeface="Times New Roman" panose="02020603050405020304" pitchFamily="18" charset="0"/>
              </a:defRPr>
            </a:lvl4pPr>
            <a:lvl5pPr marL="2057400" indent="-228600">
              <a:spcBef>
                <a:spcPct val="20000"/>
              </a:spcBef>
              <a:buSzPct val="100000"/>
              <a:buChar char="•"/>
              <a:defRPr sz="2000">
                <a:solidFill>
                  <a:srgbClr val="000000"/>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9pPr>
          </a:lstStyle>
          <a:p>
            <a:pPr>
              <a:spcBef>
                <a:spcPct val="0"/>
              </a:spcBef>
              <a:buSzTx/>
              <a:buFontTx/>
              <a:buNone/>
            </a:pPr>
            <a:r>
              <a:rPr lang="en-US" altLang="en-US" sz="3000" i="1">
                <a:solidFill>
                  <a:srgbClr val="0E6C92"/>
                </a:solidFill>
                <a:latin typeface="Geeza Pro Bold"/>
              </a:rPr>
              <a:t>Example: Mainstream Scheduling Technologies, </a:t>
            </a:r>
          </a:p>
          <a:p>
            <a:pPr>
              <a:spcBef>
                <a:spcPct val="0"/>
              </a:spcBef>
              <a:buSzTx/>
              <a:buFontTx/>
              <a:buNone/>
            </a:pPr>
            <a:r>
              <a:rPr lang="en-US" altLang="en-US" sz="3000" i="1">
                <a:solidFill>
                  <a:srgbClr val="0E6C92"/>
                </a:solidFill>
                <a:latin typeface="Geeza Pro Bold"/>
              </a:rPr>
              <a:t>Too Often Reading is Required</a:t>
            </a:r>
            <a:endParaRPr lang="en-US" altLang="en-US" sz="3000" i="1">
              <a:solidFill>
                <a:srgbClr val="006666"/>
              </a:solidFill>
              <a:latin typeface="Geeza Pro Bold"/>
            </a:endParaRPr>
          </a:p>
        </p:txBody>
      </p:sp>
    </p:spTree>
    <p:extLst>
      <p:ext uri="{BB962C8B-B14F-4D97-AF65-F5344CB8AC3E}">
        <p14:creationId xmlns:p14="http://schemas.microsoft.com/office/powerpoint/2010/main" val="21949422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8780"/>
                                        </p:tgtEl>
                                        <p:attrNameLst>
                                          <p:attrName>style.visibility</p:attrName>
                                        </p:attrNameLst>
                                      </p:cBhvr>
                                      <p:to>
                                        <p:strVal val="visible"/>
                                      </p:to>
                                    </p:set>
                                    <p:animEffect transition="in" filter="fade">
                                      <p:cBhvr>
                                        <p:cTn id="7" dur="1000"/>
                                        <p:tgtEl>
                                          <p:spTgt spid="288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a:bodyPr>
          <a:lstStyle/>
          <a:p>
            <a:r>
              <a:rPr lang="en-US" b="1" dirty="0" smtClean="0"/>
              <a:t>Assistive </a:t>
            </a:r>
            <a:r>
              <a:rPr lang="en-US" b="1" dirty="0"/>
              <a:t>technology (AT) </a:t>
            </a:r>
            <a:r>
              <a:rPr lang="en-US" dirty="0"/>
              <a:t>is any item, piece of equipment, software program, or product system that is used to increase, maintain, or improve the functional capabilities of persons with disabilities.</a:t>
            </a:r>
          </a:p>
          <a:p>
            <a:endParaRPr lang="en-US" dirty="0"/>
          </a:p>
          <a:p>
            <a:r>
              <a:rPr lang="en-US" dirty="0"/>
              <a:t>Paraphrasing the legal definition, assistive technologies, or “AT”, are tools (and associated supporting services) which help an individual work around the functional limitations imposed by a disability.  AT for learning disabilities and learning differences includes not only computers and high-tech devices, but also innovative uses of everyday technology like voice recorders, cameras, and smart phones, and even low tech items like day planners, timers, and sticky notes. </a:t>
            </a:r>
          </a:p>
          <a:p>
            <a:pPr lvl="8"/>
            <a:r>
              <a:rPr lang="en-US" dirty="0" smtClean="0"/>
              <a:t>Information regarding what AT is and how to asses was obtained from </a:t>
            </a:r>
            <a:r>
              <a:rPr lang="en-US" dirty="0" smtClean="0">
                <a:hlinkClick r:id="rId2"/>
              </a:rPr>
              <a:t>Shelley </a:t>
            </a:r>
            <a:r>
              <a:rPr lang="en-US" dirty="0">
                <a:hlinkClick r:id="rId2"/>
              </a:rPr>
              <a:t>Haven ATP</a:t>
            </a:r>
            <a:r>
              <a:rPr lang="en-US" dirty="0"/>
              <a:t>, </a:t>
            </a:r>
            <a:r>
              <a:rPr lang="en-US" dirty="0" smtClean="0"/>
              <a:t>RET, website</a:t>
            </a:r>
            <a:endParaRPr lang="en-US" dirty="0"/>
          </a:p>
          <a:p>
            <a:endParaRPr lang="en-US" dirty="0"/>
          </a:p>
        </p:txBody>
      </p:sp>
      <p:sp>
        <p:nvSpPr>
          <p:cNvPr id="3" name="Title 2"/>
          <p:cNvSpPr>
            <a:spLocks noGrp="1"/>
          </p:cNvSpPr>
          <p:nvPr>
            <p:ph type="title"/>
          </p:nvPr>
        </p:nvSpPr>
        <p:spPr/>
        <p:txBody>
          <a:bodyPr/>
          <a:lstStyle/>
          <a:p>
            <a:r>
              <a:rPr lang="en-US" dirty="0" smtClean="0"/>
              <a:t/>
            </a:r>
            <a:br>
              <a:rPr lang="en-US" dirty="0" smtClean="0"/>
            </a:br>
            <a:r>
              <a:rPr lang="en-US" dirty="0" smtClean="0"/>
              <a:t>What </a:t>
            </a:r>
            <a:r>
              <a:rPr lang="en-US" dirty="0"/>
              <a:t>is and Why assistive technology is important!</a:t>
            </a:r>
            <a:br>
              <a:rPr lang="en-US" dirty="0"/>
            </a:br>
            <a:endParaRPr lang="en-US" dirty="0"/>
          </a:p>
        </p:txBody>
      </p:sp>
    </p:spTree>
    <p:extLst>
      <p:ext uri="{BB962C8B-B14F-4D97-AF65-F5344CB8AC3E}">
        <p14:creationId xmlns:p14="http://schemas.microsoft.com/office/powerpoint/2010/main" val="3027091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7" descr="e3-screen-0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2044" y="673924"/>
            <a:ext cx="7775570" cy="549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667135"/>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3" descr="poco.010-00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Rectangle 2"/>
          <p:cNvSpPr>
            <a:spLocks noGrp="1" noChangeArrowheads="1"/>
          </p:cNvSpPr>
          <p:nvPr>
            <p:ph type="title" idx="4294967295"/>
          </p:nvPr>
        </p:nvSpPr>
        <p:spPr>
          <a:xfrm>
            <a:off x="0" y="152400"/>
            <a:ext cx="8610600" cy="533400"/>
          </a:xfrm>
        </p:spPr>
        <p:txBody>
          <a:bodyPr/>
          <a:lstStyle/>
          <a:p>
            <a:r>
              <a:rPr lang="en-US" altLang="en-US" sz="2700" smtClean="0">
                <a:solidFill>
                  <a:srgbClr val="0E6C92"/>
                </a:solidFill>
                <a:latin typeface="Geeza Pro Bold"/>
              </a:rPr>
              <a:t>Example:  Media Players</a:t>
            </a:r>
          </a:p>
        </p:txBody>
      </p:sp>
      <p:pic>
        <p:nvPicPr>
          <p:cNvPr id="106500" name="Picture 4" descr="windows-musi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066800"/>
            <a:ext cx="6553200"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7" name="Picture 5" descr="itunes-music"/>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0600" y="1600200"/>
            <a:ext cx="6553200" cy="396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9"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47800" y="1981200"/>
            <a:ext cx="7486650"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7131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1077"/>
                                        </p:tgtEl>
                                        <p:attrNameLst>
                                          <p:attrName>style.visibility</p:attrName>
                                        </p:attrNameLst>
                                      </p:cBhvr>
                                      <p:to>
                                        <p:strVal val="visible"/>
                                      </p:to>
                                    </p:set>
                                    <p:animEffect transition="in" filter="fade">
                                      <p:cBhvr>
                                        <p:cTn id="7" dur="2000"/>
                                        <p:tgtEl>
                                          <p:spTgt spid="131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1079"/>
                                        </p:tgtEl>
                                        <p:attrNameLst>
                                          <p:attrName>style.visibility</p:attrName>
                                        </p:attrNameLst>
                                      </p:cBhvr>
                                      <p:to>
                                        <p:strVal val="visible"/>
                                      </p:to>
                                    </p:set>
                                    <p:animEffect transition="in" filter="fade">
                                      <p:cBhvr>
                                        <p:cTn id="12" dur="2000"/>
                                        <p:tgtEl>
                                          <p:spTgt spid="131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3" descr="poco.010-00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Rectangle 3"/>
          <p:cNvSpPr>
            <a:spLocks noChangeArrowheads="1"/>
          </p:cNvSpPr>
          <p:nvPr/>
        </p:nvSpPr>
        <p:spPr bwMode="auto">
          <a:xfrm>
            <a:off x="152400" y="180975"/>
            <a:ext cx="929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SzPct val="100000"/>
              <a:buChar char="•"/>
              <a:defRPr sz="3200">
                <a:solidFill>
                  <a:srgbClr val="000000"/>
                </a:solidFill>
                <a:latin typeface="Times New Roman" panose="02020603050405020304" pitchFamily="18" charset="0"/>
              </a:defRPr>
            </a:lvl1pPr>
            <a:lvl2pPr marL="742950" indent="-285750">
              <a:spcBef>
                <a:spcPct val="20000"/>
              </a:spcBef>
              <a:buSzPct val="100000"/>
              <a:buChar char="–"/>
              <a:defRPr sz="2800">
                <a:solidFill>
                  <a:srgbClr val="000000"/>
                </a:solidFill>
                <a:latin typeface="Times New Roman" panose="02020603050405020304" pitchFamily="18" charset="0"/>
              </a:defRPr>
            </a:lvl2pPr>
            <a:lvl3pPr marL="1143000" indent="-228600">
              <a:spcBef>
                <a:spcPct val="20000"/>
              </a:spcBef>
              <a:buSzPct val="100000"/>
              <a:buChar char="•"/>
              <a:defRPr sz="2400">
                <a:solidFill>
                  <a:srgbClr val="000000"/>
                </a:solidFill>
                <a:latin typeface="Times New Roman" panose="02020603050405020304" pitchFamily="18" charset="0"/>
              </a:defRPr>
            </a:lvl3pPr>
            <a:lvl4pPr marL="1600200" indent="-228600">
              <a:spcBef>
                <a:spcPct val="20000"/>
              </a:spcBef>
              <a:buSzPct val="100000"/>
              <a:buChar char="–"/>
              <a:defRPr sz="2000">
                <a:solidFill>
                  <a:srgbClr val="000000"/>
                </a:solidFill>
                <a:latin typeface="Times New Roman" panose="02020603050405020304" pitchFamily="18" charset="0"/>
              </a:defRPr>
            </a:lvl4pPr>
            <a:lvl5pPr marL="2057400" indent="-228600">
              <a:spcBef>
                <a:spcPct val="20000"/>
              </a:spcBef>
              <a:buSzPct val="100000"/>
              <a:buChar char="•"/>
              <a:defRPr sz="2000">
                <a:solidFill>
                  <a:srgbClr val="000000"/>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9pPr>
          </a:lstStyle>
          <a:p>
            <a:pPr>
              <a:spcBef>
                <a:spcPct val="0"/>
              </a:spcBef>
              <a:buSzTx/>
              <a:buFontTx/>
              <a:buNone/>
            </a:pPr>
            <a:r>
              <a:rPr lang="en-US" altLang="en-US" sz="2400" i="1">
                <a:solidFill>
                  <a:srgbClr val="0E6C92"/>
                </a:solidFill>
                <a:latin typeface="Geeza Pro Bold"/>
              </a:rPr>
              <a:t>Cross-Platform, Cloud-supported Visual Task Prompting Technologies for Self-Direction, with Remote Notifications</a:t>
            </a:r>
          </a:p>
        </p:txBody>
      </p:sp>
      <p:sp>
        <p:nvSpPr>
          <p:cNvPr id="247812" name="Rectangle 4"/>
          <p:cNvSpPr>
            <a:spLocks noChangeArrowheads="1"/>
          </p:cNvSpPr>
          <p:nvPr/>
        </p:nvSpPr>
        <p:spPr bwMode="auto">
          <a:xfrm>
            <a:off x="1219200" y="5562600"/>
            <a:ext cx="739140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spcBef>
                <a:spcPct val="20000"/>
              </a:spcBef>
              <a:buSzPct val="100000"/>
              <a:buChar char="•"/>
              <a:defRPr sz="3200">
                <a:solidFill>
                  <a:srgbClr val="000000"/>
                </a:solidFill>
                <a:latin typeface="Times New Roman" panose="02020603050405020304" pitchFamily="18" charset="0"/>
              </a:defRPr>
            </a:lvl1pPr>
            <a:lvl2pPr marL="742950" indent="-285750">
              <a:spcBef>
                <a:spcPct val="20000"/>
              </a:spcBef>
              <a:buSzPct val="100000"/>
              <a:buChar char="–"/>
              <a:defRPr sz="2800">
                <a:solidFill>
                  <a:srgbClr val="000000"/>
                </a:solidFill>
                <a:latin typeface="Times New Roman" panose="02020603050405020304" pitchFamily="18" charset="0"/>
              </a:defRPr>
            </a:lvl2pPr>
            <a:lvl3pPr marL="1143000" indent="-228600">
              <a:spcBef>
                <a:spcPct val="20000"/>
              </a:spcBef>
              <a:buSzPct val="100000"/>
              <a:buChar char="•"/>
              <a:defRPr sz="2400">
                <a:solidFill>
                  <a:srgbClr val="000000"/>
                </a:solidFill>
                <a:latin typeface="Times New Roman" panose="02020603050405020304" pitchFamily="18" charset="0"/>
              </a:defRPr>
            </a:lvl3pPr>
            <a:lvl4pPr marL="1600200" indent="-228600">
              <a:spcBef>
                <a:spcPct val="20000"/>
              </a:spcBef>
              <a:buSzPct val="100000"/>
              <a:buChar char="–"/>
              <a:defRPr sz="2000">
                <a:solidFill>
                  <a:srgbClr val="000000"/>
                </a:solidFill>
                <a:latin typeface="Times New Roman" panose="02020603050405020304" pitchFamily="18" charset="0"/>
              </a:defRPr>
            </a:lvl4pPr>
            <a:lvl5pPr marL="2057400" indent="-228600">
              <a:spcBef>
                <a:spcPct val="20000"/>
              </a:spcBef>
              <a:buSzPct val="100000"/>
              <a:buChar char="•"/>
              <a:defRPr sz="2000">
                <a:solidFill>
                  <a:srgbClr val="000000"/>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9pPr>
          </a:lstStyle>
          <a:p>
            <a:pPr>
              <a:lnSpc>
                <a:spcPct val="90000"/>
              </a:lnSpc>
              <a:buFontTx/>
              <a:buNone/>
            </a:pPr>
            <a:endParaRPr lang="en-US" altLang="en-US" sz="1800">
              <a:solidFill>
                <a:srgbClr val="0E6C92"/>
              </a:solidFill>
              <a:latin typeface="JuniusModern" pitchFamily="2" charset="0"/>
            </a:endParaRPr>
          </a:p>
        </p:txBody>
      </p:sp>
      <p:pic>
        <p:nvPicPr>
          <p:cNvPr id="122885"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49450" y="2422525"/>
            <a:ext cx="418623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6"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4850" y="2781300"/>
            <a:ext cx="170815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7" name="Picture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2150" y="1069975"/>
            <a:ext cx="413702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8" name="Picture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62663" y="1204913"/>
            <a:ext cx="1746250"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9" name="Picture 7"/>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2400" y="5934075"/>
            <a:ext cx="91122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0" name="Picture 8"/>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13100" y="5967413"/>
            <a:ext cx="9334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1" name="Picture 9"/>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343400" y="5816600"/>
            <a:ext cx="617538"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2" name="Picture 10"/>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72063" y="6078538"/>
            <a:ext cx="26670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3" name="Picture 11"/>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85850" y="5930900"/>
            <a:ext cx="18351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98161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47812"/>
                                        </p:tgtEl>
                                        <p:attrNameLst>
                                          <p:attrName>style.visibility</p:attrName>
                                        </p:attrNameLst>
                                      </p:cBhvr>
                                      <p:to>
                                        <p:strVal val="visible"/>
                                      </p:to>
                                    </p:set>
                                    <p:animEffect transition="in" filter="fade">
                                      <p:cBhvr>
                                        <p:cTn id="7" dur="2000"/>
                                        <p:tgtEl>
                                          <p:spTgt spid="247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3" descr="poco.010-00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Rectangle 3"/>
          <p:cNvSpPr>
            <a:spLocks noChangeArrowheads="1"/>
          </p:cNvSpPr>
          <p:nvPr/>
        </p:nvSpPr>
        <p:spPr bwMode="auto">
          <a:xfrm>
            <a:off x="0" y="0"/>
            <a:ext cx="929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SzPct val="100000"/>
              <a:buChar char="•"/>
              <a:defRPr sz="3200">
                <a:solidFill>
                  <a:srgbClr val="000000"/>
                </a:solidFill>
                <a:latin typeface="Times New Roman" panose="02020603050405020304" pitchFamily="18" charset="0"/>
              </a:defRPr>
            </a:lvl1pPr>
            <a:lvl2pPr marL="742950" indent="-285750">
              <a:spcBef>
                <a:spcPct val="20000"/>
              </a:spcBef>
              <a:buSzPct val="100000"/>
              <a:buChar char="–"/>
              <a:defRPr sz="2800">
                <a:solidFill>
                  <a:srgbClr val="000000"/>
                </a:solidFill>
                <a:latin typeface="Times New Roman" panose="02020603050405020304" pitchFamily="18" charset="0"/>
              </a:defRPr>
            </a:lvl2pPr>
            <a:lvl3pPr marL="1143000" indent="-228600">
              <a:spcBef>
                <a:spcPct val="20000"/>
              </a:spcBef>
              <a:buSzPct val="100000"/>
              <a:buChar char="•"/>
              <a:defRPr sz="2400">
                <a:solidFill>
                  <a:srgbClr val="000000"/>
                </a:solidFill>
                <a:latin typeface="Times New Roman" panose="02020603050405020304" pitchFamily="18" charset="0"/>
              </a:defRPr>
            </a:lvl3pPr>
            <a:lvl4pPr marL="1600200" indent="-228600">
              <a:spcBef>
                <a:spcPct val="20000"/>
              </a:spcBef>
              <a:buSzPct val="100000"/>
              <a:buChar char="–"/>
              <a:defRPr sz="2000">
                <a:solidFill>
                  <a:srgbClr val="000000"/>
                </a:solidFill>
                <a:latin typeface="Times New Roman" panose="02020603050405020304" pitchFamily="18" charset="0"/>
              </a:defRPr>
            </a:lvl4pPr>
            <a:lvl5pPr marL="2057400" indent="-228600">
              <a:spcBef>
                <a:spcPct val="20000"/>
              </a:spcBef>
              <a:buSzPct val="100000"/>
              <a:buChar char="•"/>
              <a:defRPr sz="2000">
                <a:solidFill>
                  <a:srgbClr val="000000"/>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9pPr>
          </a:lstStyle>
          <a:p>
            <a:pPr>
              <a:spcBef>
                <a:spcPct val="0"/>
              </a:spcBef>
              <a:buSzTx/>
              <a:buFontTx/>
              <a:buNone/>
            </a:pPr>
            <a:r>
              <a:rPr lang="en-US" altLang="en-US" sz="2400" i="1">
                <a:solidFill>
                  <a:srgbClr val="0E6C92"/>
                </a:solidFill>
                <a:latin typeface="Geeza Pro Bold"/>
              </a:rPr>
              <a:t>Cloud-based Activity Support System for Self-Direction</a:t>
            </a:r>
          </a:p>
        </p:txBody>
      </p:sp>
      <p:sp>
        <p:nvSpPr>
          <p:cNvPr id="125956" name="Rectangle 4"/>
          <p:cNvSpPr>
            <a:spLocks noChangeArrowheads="1"/>
          </p:cNvSpPr>
          <p:nvPr/>
        </p:nvSpPr>
        <p:spPr bwMode="auto">
          <a:xfrm>
            <a:off x="228600" y="6172200"/>
            <a:ext cx="876300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spcBef>
                <a:spcPct val="20000"/>
              </a:spcBef>
              <a:buSzPct val="100000"/>
              <a:buChar char="•"/>
              <a:defRPr sz="3200">
                <a:solidFill>
                  <a:srgbClr val="000000"/>
                </a:solidFill>
                <a:latin typeface="Times New Roman" panose="02020603050405020304" pitchFamily="18" charset="0"/>
              </a:defRPr>
            </a:lvl1pPr>
            <a:lvl2pPr marL="742950" indent="-285750">
              <a:spcBef>
                <a:spcPct val="20000"/>
              </a:spcBef>
              <a:buSzPct val="100000"/>
              <a:buChar char="–"/>
              <a:defRPr sz="2800">
                <a:solidFill>
                  <a:srgbClr val="000000"/>
                </a:solidFill>
                <a:latin typeface="Times New Roman" panose="02020603050405020304" pitchFamily="18" charset="0"/>
              </a:defRPr>
            </a:lvl2pPr>
            <a:lvl3pPr marL="1143000" indent="-228600">
              <a:spcBef>
                <a:spcPct val="20000"/>
              </a:spcBef>
              <a:buSzPct val="100000"/>
              <a:buChar char="•"/>
              <a:defRPr sz="2400">
                <a:solidFill>
                  <a:srgbClr val="000000"/>
                </a:solidFill>
                <a:latin typeface="Times New Roman" panose="02020603050405020304" pitchFamily="18" charset="0"/>
              </a:defRPr>
            </a:lvl3pPr>
            <a:lvl4pPr marL="1600200" indent="-228600">
              <a:spcBef>
                <a:spcPct val="20000"/>
              </a:spcBef>
              <a:buSzPct val="100000"/>
              <a:buChar char="–"/>
              <a:defRPr sz="2000">
                <a:solidFill>
                  <a:srgbClr val="000000"/>
                </a:solidFill>
                <a:latin typeface="Times New Roman" panose="02020603050405020304" pitchFamily="18" charset="0"/>
              </a:defRPr>
            </a:lvl4pPr>
            <a:lvl5pPr marL="2057400" indent="-228600">
              <a:spcBef>
                <a:spcPct val="20000"/>
              </a:spcBef>
              <a:buSzPct val="100000"/>
              <a:buChar char="•"/>
              <a:defRPr sz="2000">
                <a:solidFill>
                  <a:srgbClr val="000000"/>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9pPr>
          </a:lstStyle>
          <a:p>
            <a:pPr>
              <a:lnSpc>
                <a:spcPct val="90000"/>
              </a:lnSpc>
              <a:buFontTx/>
              <a:buNone/>
            </a:pPr>
            <a:r>
              <a:rPr lang="en-US" altLang="en-US" sz="1900">
                <a:solidFill>
                  <a:srgbClr val="0E6C92"/>
                </a:solidFill>
                <a:latin typeface="JuniusModern" pitchFamily="2" charset="0"/>
              </a:rPr>
              <a:t>Visual Impact – Step-by-step multimedia</a:t>
            </a:r>
          </a:p>
          <a:p>
            <a:pPr>
              <a:lnSpc>
                <a:spcPct val="90000"/>
              </a:lnSpc>
              <a:buFontTx/>
              <a:buNone/>
            </a:pPr>
            <a:r>
              <a:rPr lang="en-US" altLang="en-US" sz="1900">
                <a:solidFill>
                  <a:srgbClr val="0E6C92"/>
                </a:solidFill>
                <a:latin typeface="JuniusModern" pitchFamily="2" charset="0"/>
              </a:rPr>
              <a:t>task instructions available in cloud-based Learning Library</a:t>
            </a:r>
          </a:p>
        </p:txBody>
      </p:sp>
      <p:pic>
        <p:nvPicPr>
          <p:cNvPr id="12595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 y="685800"/>
            <a:ext cx="7315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9862"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8200" y="685800"/>
            <a:ext cx="7315200" cy="551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286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9862"/>
                                        </p:tgtEl>
                                        <p:attrNameLst>
                                          <p:attrName>style.visibility</p:attrName>
                                        </p:attrNameLst>
                                      </p:cBhvr>
                                      <p:to>
                                        <p:strVal val="visible"/>
                                      </p:to>
                                    </p:set>
                                    <p:animEffect transition="in" filter="fade">
                                      <p:cBhvr>
                                        <p:cTn id="7" dur="500"/>
                                        <p:tgtEl>
                                          <p:spTgt spid="249862"/>
                                        </p:tgtEl>
                                      </p:cBhvr>
                                    </p:animEffect>
                                  </p:childTnLst>
                                  <p:subTnLst>
                                    <p:audio>
                                      <p:cMediaNode>
                                        <p:cTn display="0" masterRel="sameClick">
                                          <p:stCondLst>
                                            <p:cond evt="begin" delay="0">
                                              <p:tn val="5"/>
                                            </p:cond>
                                          </p:stCondLst>
                                          <p:endCondLst>
                                            <p:cond evt="onStopAudio" delay="0">
                                              <p:tgtEl>
                                                <p:sldTgt/>
                                              </p:tgtEl>
                                            </p:cond>
                                          </p:endCondLst>
                                        </p:cTn>
                                        <p:tgtEl>
                                          <p:sndTgt r:embed="rId2" name="Grilled Cheese Sandwic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3" descr="poco.010-00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Rectangle 3"/>
          <p:cNvSpPr>
            <a:spLocks noChangeArrowheads="1"/>
          </p:cNvSpPr>
          <p:nvPr/>
        </p:nvSpPr>
        <p:spPr bwMode="auto">
          <a:xfrm>
            <a:off x="0" y="0"/>
            <a:ext cx="929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SzPct val="100000"/>
              <a:buChar char="•"/>
              <a:defRPr sz="3200">
                <a:solidFill>
                  <a:srgbClr val="000000"/>
                </a:solidFill>
                <a:latin typeface="Times New Roman" panose="02020603050405020304" pitchFamily="18" charset="0"/>
              </a:defRPr>
            </a:lvl1pPr>
            <a:lvl2pPr marL="742950" indent="-285750">
              <a:spcBef>
                <a:spcPct val="20000"/>
              </a:spcBef>
              <a:buSzPct val="100000"/>
              <a:buChar char="–"/>
              <a:defRPr sz="2800">
                <a:solidFill>
                  <a:srgbClr val="000000"/>
                </a:solidFill>
                <a:latin typeface="Times New Roman" panose="02020603050405020304" pitchFamily="18" charset="0"/>
              </a:defRPr>
            </a:lvl2pPr>
            <a:lvl3pPr marL="1143000" indent="-228600">
              <a:spcBef>
                <a:spcPct val="20000"/>
              </a:spcBef>
              <a:buSzPct val="100000"/>
              <a:buChar char="•"/>
              <a:defRPr sz="2400">
                <a:solidFill>
                  <a:srgbClr val="000000"/>
                </a:solidFill>
                <a:latin typeface="Times New Roman" panose="02020603050405020304" pitchFamily="18" charset="0"/>
              </a:defRPr>
            </a:lvl3pPr>
            <a:lvl4pPr marL="1600200" indent="-228600">
              <a:spcBef>
                <a:spcPct val="20000"/>
              </a:spcBef>
              <a:buSzPct val="100000"/>
              <a:buChar char="–"/>
              <a:defRPr sz="2000">
                <a:solidFill>
                  <a:srgbClr val="000000"/>
                </a:solidFill>
                <a:latin typeface="Times New Roman" panose="02020603050405020304" pitchFamily="18" charset="0"/>
              </a:defRPr>
            </a:lvl4pPr>
            <a:lvl5pPr marL="2057400" indent="-228600">
              <a:spcBef>
                <a:spcPct val="20000"/>
              </a:spcBef>
              <a:buSzPct val="100000"/>
              <a:buChar char="•"/>
              <a:defRPr sz="2000">
                <a:solidFill>
                  <a:srgbClr val="000000"/>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9pPr>
          </a:lstStyle>
          <a:p>
            <a:pPr>
              <a:spcBef>
                <a:spcPct val="0"/>
              </a:spcBef>
              <a:buSzTx/>
              <a:buFontTx/>
              <a:buNone/>
            </a:pPr>
            <a:r>
              <a:rPr lang="en-US" altLang="en-US" sz="2400" i="1">
                <a:solidFill>
                  <a:srgbClr val="0E6C92"/>
                </a:solidFill>
                <a:latin typeface="Geeza Pro Bold"/>
              </a:rPr>
              <a:t>Cloud-based Activity Support System for Self-Direction</a:t>
            </a:r>
          </a:p>
        </p:txBody>
      </p:sp>
      <p:sp>
        <p:nvSpPr>
          <p:cNvPr id="126980" name="Rectangle 4"/>
          <p:cNvSpPr>
            <a:spLocks noChangeArrowheads="1"/>
          </p:cNvSpPr>
          <p:nvPr/>
        </p:nvSpPr>
        <p:spPr bwMode="auto">
          <a:xfrm>
            <a:off x="228600" y="6172200"/>
            <a:ext cx="876300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spcBef>
                <a:spcPct val="20000"/>
              </a:spcBef>
              <a:buSzPct val="100000"/>
              <a:buChar char="•"/>
              <a:defRPr sz="3200">
                <a:solidFill>
                  <a:srgbClr val="000000"/>
                </a:solidFill>
                <a:latin typeface="Times New Roman" panose="02020603050405020304" pitchFamily="18" charset="0"/>
              </a:defRPr>
            </a:lvl1pPr>
            <a:lvl2pPr marL="742950" indent="-285750">
              <a:spcBef>
                <a:spcPct val="20000"/>
              </a:spcBef>
              <a:buSzPct val="100000"/>
              <a:buChar char="–"/>
              <a:defRPr sz="2800">
                <a:solidFill>
                  <a:srgbClr val="000000"/>
                </a:solidFill>
                <a:latin typeface="Times New Roman" panose="02020603050405020304" pitchFamily="18" charset="0"/>
              </a:defRPr>
            </a:lvl2pPr>
            <a:lvl3pPr marL="1143000" indent="-228600">
              <a:spcBef>
                <a:spcPct val="20000"/>
              </a:spcBef>
              <a:buSzPct val="100000"/>
              <a:buChar char="•"/>
              <a:defRPr sz="2400">
                <a:solidFill>
                  <a:srgbClr val="000000"/>
                </a:solidFill>
                <a:latin typeface="Times New Roman" panose="02020603050405020304" pitchFamily="18" charset="0"/>
              </a:defRPr>
            </a:lvl3pPr>
            <a:lvl4pPr marL="1600200" indent="-228600">
              <a:spcBef>
                <a:spcPct val="20000"/>
              </a:spcBef>
              <a:buSzPct val="100000"/>
              <a:buChar char="–"/>
              <a:defRPr sz="2000">
                <a:solidFill>
                  <a:srgbClr val="000000"/>
                </a:solidFill>
                <a:latin typeface="Times New Roman" panose="02020603050405020304" pitchFamily="18" charset="0"/>
              </a:defRPr>
            </a:lvl4pPr>
            <a:lvl5pPr marL="2057400" indent="-228600">
              <a:spcBef>
                <a:spcPct val="20000"/>
              </a:spcBef>
              <a:buSzPct val="100000"/>
              <a:buChar char="•"/>
              <a:defRPr sz="2000">
                <a:solidFill>
                  <a:srgbClr val="000000"/>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9pPr>
          </a:lstStyle>
          <a:p>
            <a:pPr>
              <a:lnSpc>
                <a:spcPct val="90000"/>
              </a:lnSpc>
              <a:buFontTx/>
              <a:buNone/>
            </a:pPr>
            <a:r>
              <a:rPr lang="en-US" altLang="en-US" sz="1900" dirty="0">
                <a:solidFill>
                  <a:srgbClr val="0E6C92"/>
                </a:solidFill>
                <a:latin typeface="JuniusModern" pitchFamily="2" charset="0"/>
              </a:rPr>
              <a:t>Visual Impact – Step-by-step multimedia</a:t>
            </a:r>
          </a:p>
          <a:p>
            <a:pPr>
              <a:lnSpc>
                <a:spcPct val="90000"/>
              </a:lnSpc>
              <a:buFontTx/>
              <a:buNone/>
            </a:pPr>
            <a:r>
              <a:rPr lang="en-US" altLang="en-US" sz="1900" dirty="0">
                <a:solidFill>
                  <a:srgbClr val="0E6C92"/>
                </a:solidFill>
                <a:latin typeface="JuniusModern" pitchFamily="2" charset="0"/>
              </a:rPr>
              <a:t>task instructions available in cloud-based Learning Library</a:t>
            </a:r>
          </a:p>
        </p:txBody>
      </p:sp>
      <p:pic>
        <p:nvPicPr>
          <p:cNvPr id="126981" name="Picture 5">
            <a:hlinkClick r:id="" action="ppaction://noaction">
              <a:snd r:embed="rId3" name="Step 1-Take two slices of bread.wav"/>
            </a:hlinkClick>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 y="685800"/>
            <a:ext cx="78676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63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a:t>http://www.mass.gov/eohhs/gov/departments/dds/assistive-technology.html</a:t>
            </a:r>
          </a:p>
        </p:txBody>
      </p:sp>
      <p:sp>
        <p:nvSpPr>
          <p:cNvPr id="3" name="Title 2"/>
          <p:cNvSpPr>
            <a:spLocks noGrp="1"/>
          </p:cNvSpPr>
          <p:nvPr>
            <p:ph type="title"/>
          </p:nvPr>
        </p:nvSpPr>
        <p:spPr/>
        <p:txBody>
          <a:bodyPr/>
          <a:lstStyle/>
          <a:p>
            <a:r>
              <a:rPr lang="en-US" dirty="0" smtClean="0"/>
              <a:t>ASSISTIVE TECHNOLOGY resources</a:t>
            </a:r>
            <a:endParaRPr lang="en-US" dirty="0"/>
          </a:p>
        </p:txBody>
      </p:sp>
      <p:pic>
        <p:nvPicPr>
          <p:cNvPr id="4" name="Picture 3" descr="MassMATCH - Massachusetts's Initiative to Maximize Assistive Technology (AT) in Consumer's Hands. A photo collage containing 5 images: first image is a close up view of a keyboard with a blue key labeled Access; next image is of a grandson sitting in the lap of his grandfather at a table with a white laptop computer; the third image is of a teenage girl in a wheelchair looking out at the ocean; next image is of a smiling woman holding her young son who has down syndrome; final image is a close up of the hands of a blind person reading a book in braill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371599" y="2362200"/>
            <a:ext cx="5943600" cy="1497965"/>
          </a:xfrm>
          <a:prstGeom prst="rect">
            <a:avLst/>
          </a:prstGeom>
          <a:noFill/>
          <a:ln>
            <a:noFill/>
          </a:ln>
        </p:spPr>
      </p:pic>
      <p:pic>
        <p:nvPicPr>
          <p:cNvPr id="5" name="Picture 2" descr="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08066">
            <a:off x="562690" y="5128084"/>
            <a:ext cx="3571875" cy="66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797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Overall, assistive technology aims to allow people with disabilities to "participate more fully in all aspects of life (home, </a:t>
            </a:r>
            <a:r>
              <a:rPr lang="en-US" sz="2800" dirty="0" smtClean="0"/>
              <a:t>work, </a:t>
            </a:r>
            <a:r>
              <a:rPr lang="en-US" sz="2800" dirty="0"/>
              <a:t>and community)" and increases their opportunities for "education, social interactions, and potential for meaningful employment</a:t>
            </a:r>
            <a:r>
              <a:rPr lang="en-US" sz="2800" dirty="0" smtClean="0"/>
              <a:t>.“ It </a:t>
            </a:r>
            <a:r>
              <a:rPr lang="en-US" sz="2800" dirty="0"/>
              <a:t>creates greater independence and </a:t>
            </a:r>
            <a:r>
              <a:rPr lang="en-US" sz="2800" dirty="0" smtClean="0"/>
              <a:t>control </a:t>
            </a:r>
            <a:r>
              <a:rPr lang="en-US" sz="2800" dirty="0"/>
              <a:t>for disabled </a:t>
            </a:r>
            <a:r>
              <a:rPr lang="en-US" sz="2800" dirty="0" smtClean="0"/>
              <a:t>individuals.</a:t>
            </a:r>
          </a:p>
          <a:p>
            <a:pPr lvl="1"/>
            <a:endParaRPr lang="en-US" dirty="0" smtClean="0"/>
          </a:p>
          <a:p>
            <a:pPr lvl="1"/>
            <a:r>
              <a:rPr lang="en-US" sz="1200" dirty="0" smtClean="0"/>
              <a:t>"</a:t>
            </a:r>
            <a:r>
              <a:rPr lang="en-US" sz="1200" dirty="0"/>
              <a:t>Considering Assistive </a:t>
            </a:r>
            <a:r>
              <a:rPr lang="en-US" sz="1200" dirty="0" smtClean="0"/>
              <a:t>Technology”, Center </a:t>
            </a:r>
            <a:r>
              <a:rPr lang="en-US" sz="1200" dirty="0"/>
              <a:t>for Parent Information and Resources". www.parentcenterhub.org</a:t>
            </a:r>
            <a:r>
              <a:rPr lang="en-US" dirty="0"/>
              <a:t>.</a:t>
            </a:r>
          </a:p>
        </p:txBody>
      </p:sp>
      <p:sp>
        <p:nvSpPr>
          <p:cNvPr id="3" name="Title 2"/>
          <p:cNvSpPr>
            <a:spLocks noGrp="1"/>
          </p:cNvSpPr>
          <p:nvPr>
            <p:ph type="title"/>
          </p:nvPr>
        </p:nvSpPr>
        <p:spPr/>
        <p:txBody>
          <a:bodyPr/>
          <a:lstStyle/>
          <a:p>
            <a:r>
              <a:rPr lang="en-US" dirty="0" smtClean="0"/>
              <a:t>Why is at important?</a:t>
            </a:r>
            <a:endParaRPr lang="en-US" dirty="0"/>
          </a:p>
        </p:txBody>
      </p:sp>
    </p:spTree>
    <p:extLst>
      <p:ext uri="{BB962C8B-B14F-4D97-AF65-F5344CB8AC3E}">
        <p14:creationId xmlns:p14="http://schemas.microsoft.com/office/powerpoint/2010/main" val="295808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828800"/>
            <a:ext cx="2323011" cy="2438400"/>
          </a:xfrm>
          <a:prstGeom prst="rect">
            <a:avLst/>
          </a:prstGeom>
        </p:spPr>
      </p:pic>
      <p:sp>
        <p:nvSpPr>
          <p:cNvPr id="3" name="Content Placeholder 2"/>
          <p:cNvSpPr>
            <a:spLocks noGrp="1"/>
          </p:cNvSpPr>
          <p:nvPr>
            <p:ph idx="1"/>
          </p:nvPr>
        </p:nvSpPr>
        <p:spPr>
          <a:xfrm>
            <a:off x="1447800" y="1828800"/>
            <a:ext cx="7239000" cy="4571999"/>
          </a:xfrm>
        </p:spPr>
        <p:txBody>
          <a:bodyPr>
            <a:normAutofit lnSpcReduction="10000"/>
          </a:bodyPr>
          <a:lstStyle/>
          <a:p>
            <a:pPr marL="1371600" lvl="3" indent="0">
              <a:buNone/>
            </a:pPr>
            <a:r>
              <a:rPr lang="en-US" sz="2800" dirty="0" smtClean="0"/>
              <a:t>More than anything, matching an individual with the appropriate assistive technology involves asking, and seeking answers to the right questions: </a:t>
            </a:r>
          </a:p>
          <a:p>
            <a:pPr lvl="5">
              <a:buFont typeface="Arial" panose="020B0604020202020204" pitchFamily="34" charset="0"/>
              <a:buChar char="•"/>
            </a:pPr>
            <a:r>
              <a:rPr lang="en-US" sz="2600" dirty="0" smtClean="0"/>
              <a:t>Which tasks does the person have difficulties with?</a:t>
            </a:r>
          </a:p>
          <a:p>
            <a:pPr lvl="5">
              <a:buFont typeface="Arial" panose="020B0604020202020204" pitchFamily="34" charset="0"/>
              <a:buChar char="•"/>
            </a:pPr>
            <a:r>
              <a:rPr lang="en-US" sz="2600" dirty="0" smtClean="0"/>
              <a:t>What are the Person’s abilities and challenges?</a:t>
            </a:r>
          </a:p>
          <a:p>
            <a:pPr lvl="5">
              <a:buFont typeface="Arial" panose="020B0604020202020204" pitchFamily="34" charset="0"/>
              <a:buChar char="•"/>
            </a:pPr>
            <a:r>
              <a:rPr lang="en-US" sz="2600" dirty="0" smtClean="0"/>
              <a:t>In which context will the person perform those tasks?</a:t>
            </a:r>
          </a:p>
          <a:p>
            <a:endParaRPr lang="en-US" sz="2800" dirty="0" smtClean="0"/>
          </a:p>
          <a:p>
            <a:endParaRPr lang="en-US" dirty="0"/>
          </a:p>
        </p:txBody>
      </p:sp>
      <p:sp>
        <p:nvSpPr>
          <p:cNvPr id="2" name="Title 1"/>
          <p:cNvSpPr>
            <a:spLocks noGrp="1"/>
          </p:cNvSpPr>
          <p:nvPr>
            <p:ph type="title"/>
          </p:nvPr>
        </p:nvSpPr>
        <p:spPr>
          <a:xfrm>
            <a:off x="609600" y="609600"/>
            <a:ext cx="8229600" cy="1143000"/>
          </a:xfrm>
        </p:spPr>
        <p:txBody>
          <a:bodyPr>
            <a:normAutofit fontScale="90000"/>
          </a:bodyPr>
          <a:lstStyle/>
          <a:p>
            <a:r>
              <a:rPr lang="en-US" sz="4000" u="sng" smtClean="0"/>
              <a:t>AT assessment starts with asking the right questions</a:t>
            </a:r>
            <a:r>
              <a:rPr lang="en-US" smtClean="0"/>
              <a:t/>
            </a:r>
            <a:br>
              <a:rPr lang="en-US" smtClean="0"/>
            </a:br>
            <a:endParaRPr lang="en-US" dirty="0"/>
          </a:p>
        </p:txBody>
      </p:sp>
    </p:spTree>
    <p:extLst>
      <p:ext uri="{BB962C8B-B14F-4D97-AF65-F5344CB8AC3E}">
        <p14:creationId xmlns:p14="http://schemas.microsoft.com/office/powerpoint/2010/main" val="3996517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sz="3000" dirty="0" smtClean="0"/>
              <a:t>The most effective technology tools are those selected with these factors in mind. </a:t>
            </a:r>
          </a:p>
          <a:p>
            <a:pPr marL="45720" indent="0">
              <a:buNone/>
            </a:pPr>
            <a:endParaRPr lang="en-US" sz="3000" dirty="0" smtClean="0"/>
          </a:p>
          <a:p>
            <a:r>
              <a:rPr lang="en-US" sz="3000" dirty="0" smtClean="0"/>
              <a:t>The more we understand about the interaction between the PERSON, the TASK or activity they have difficulty with, and the ENVIRONMENT or context in which they perform that task -- WHO needs to do WHAT, WHERE? -- the better equipped we are to identify TOOLS (the assistive technology) to help produce the desired outcomes.</a:t>
            </a:r>
          </a:p>
          <a:p>
            <a:endParaRPr lang="en-US" dirty="0"/>
          </a:p>
        </p:txBody>
      </p:sp>
      <p:sp>
        <p:nvSpPr>
          <p:cNvPr id="2" name="Title 1"/>
          <p:cNvSpPr>
            <a:spLocks noGrp="1"/>
          </p:cNvSpPr>
          <p:nvPr>
            <p:ph type="title"/>
          </p:nvPr>
        </p:nvSpPr>
        <p:spPr/>
        <p:txBody>
          <a:bodyPr>
            <a:normAutofit fontScale="90000"/>
          </a:bodyPr>
          <a:lstStyle/>
          <a:p>
            <a:r>
              <a:rPr lang="en-US" u="sng" smtClean="0"/>
              <a:t>AT assessment starts with asking the right questions</a:t>
            </a:r>
            <a:endParaRPr lang="en-US" dirty="0"/>
          </a:p>
        </p:txBody>
      </p:sp>
    </p:spTree>
    <p:extLst>
      <p:ext uri="{BB962C8B-B14F-4D97-AF65-F5344CB8AC3E}">
        <p14:creationId xmlns:p14="http://schemas.microsoft.com/office/powerpoint/2010/main" val="486791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828800"/>
            <a:ext cx="2833863" cy="2209800"/>
          </a:xfrm>
          <a:prstGeom prst="rect">
            <a:avLst/>
          </a:prstGeom>
        </p:spPr>
      </p:pic>
      <p:sp>
        <p:nvSpPr>
          <p:cNvPr id="3" name="Content Placeholder 2"/>
          <p:cNvSpPr>
            <a:spLocks noGrp="1"/>
          </p:cNvSpPr>
          <p:nvPr>
            <p:ph idx="1"/>
          </p:nvPr>
        </p:nvSpPr>
        <p:spPr>
          <a:xfrm>
            <a:off x="609600" y="1752600"/>
            <a:ext cx="5181600" cy="4572000"/>
          </a:xfrm>
        </p:spPr>
        <p:txBody>
          <a:bodyPr>
            <a:normAutofit/>
          </a:bodyPr>
          <a:lstStyle/>
          <a:p>
            <a:r>
              <a:rPr lang="en-US" dirty="0" smtClean="0"/>
              <a:t>  </a:t>
            </a:r>
            <a:r>
              <a:rPr lang="en-US" sz="2400" dirty="0" smtClean="0"/>
              <a:t>Assessing an individual's   assistive technology needs makes it far more likely to identify AT devices and services which will improve their functional capabilities.</a:t>
            </a:r>
          </a:p>
          <a:p>
            <a:r>
              <a:rPr lang="en-US" sz="2400" dirty="0" smtClean="0"/>
              <a:t>  A poor match between technology and user more often than not leads to abandonment of the technology, and thus loss of the desired outcome.  </a:t>
            </a:r>
          </a:p>
          <a:p>
            <a:endParaRPr lang="en-US" dirty="0"/>
          </a:p>
        </p:txBody>
      </p:sp>
      <p:sp>
        <p:nvSpPr>
          <p:cNvPr id="2" name="Title 1"/>
          <p:cNvSpPr>
            <a:spLocks noGrp="1"/>
          </p:cNvSpPr>
          <p:nvPr>
            <p:ph type="title"/>
          </p:nvPr>
        </p:nvSpPr>
        <p:spPr>
          <a:xfrm>
            <a:off x="533400" y="381000"/>
            <a:ext cx="8229600" cy="1143000"/>
          </a:xfrm>
        </p:spPr>
        <p:txBody>
          <a:bodyPr>
            <a:normAutofit fontScale="90000"/>
          </a:bodyPr>
          <a:lstStyle/>
          <a:p>
            <a:r>
              <a:rPr lang="en-US" u="sng" dirty="0" smtClean="0"/>
              <a:t>Why is AT assessment so important?</a:t>
            </a:r>
            <a:br>
              <a:rPr lang="en-US" u="sng" dirty="0" smtClean="0"/>
            </a:br>
            <a:endParaRPr lang="en-US" u="sng" dirty="0"/>
          </a:p>
        </p:txBody>
      </p:sp>
      <p:pic>
        <p:nvPicPr>
          <p:cNvPr id="5" name="Picture 4" descr="C:\Users\petersen\AppData\Local\Microsoft\Windows\Temporary Internet Files\Content.IE5\2YHY68W1\One-Size-Does-NOT-Fit-All[1].png"/>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530436"/>
            <a:ext cx="2438400" cy="1908958"/>
          </a:xfrm>
          <a:prstGeom prst="rect">
            <a:avLst/>
          </a:prstGeom>
          <a:noFill/>
          <a:ln>
            <a:noFill/>
          </a:ln>
        </p:spPr>
      </p:pic>
    </p:spTree>
    <p:extLst>
      <p:ext uri="{BB962C8B-B14F-4D97-AF65-F5344CB8AC3E}">
        <p14:creationId xmlns:p14="http://schemas.microsoft.com/office/powerpoint/2010/main" val="3305973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0"/>
            <a:ext cx="8229600" cy="4221163"/>
          </a:xfrm>
        </p:spPr>
        <p:txBody>
          <a:bodyPr>
            <a:normAutofit fontScale="92500" lnSpcReduction="20000"/>
          </a:bodyPr>
          <a:lstStyle/>
          <a:p>
            <a:r>
              <a:rPr lang="en-US" sz="3000" dirty="0" smtClean="0"/>
              <a:t>Various studies and surveys indicate that half and possibly as much as 80% of assistive technology is abandoned by the prospective user.  </a:t>
            </a:r>
          </a:p>
          <a:p>
            <a:r>
              <a:rPr lang="en-US" sz="3000" dirty="0" smtClean="0"/>
              <a:t>Often, this is because the technology was  not a good match for the user's abilities, needs, preferences, the task to be accomplished, or the context of the technology's use.  </a:t>
            </a:r>
          </a:p>
          <a:p>
            <a:r>
              <a:rPr lang="en-US" sz="3000" dirty="0" smtClean="0"/>
              <a:t>So the first and arguably most important step is to </a:t>
            </a:r>
            <a:r>
              <a:rPr lang="en-US" sz="3000" b="1" i="1" dirty="0" smtClean="0"/>
              <a:t>identify the right tool for the job.</a:t>
            </a:r>
          </a:p>
          <a:p>
            <a:endParaRPr lang="en-US" dirty="0"/>
          </a:p>
        </p:txBody>
      </p:sp>
      <p:sp>
        <p:nvSpPr>
          <p:cNvPr id="2" name="Title 1"/>
          <p:cNvSpPr>
            <a:spLocks noGrp="1"/>
          </p:cNvSpPr>
          <p:nvPr>
            <p:ph type="title"/>
          </p:nvPr>
        </p:nvSpPr>
        <p:spPr>
          <a:xfrm>
            <a:off x="1981200" y="533400"/>
            <a:ext cx="6629400" cy="1143000"/>
          </a:xfrm>
        </p:spPr>
        <p:txBody>
          <a:bodyPr>
            <a:normAutofit fontScale="90000"/>
          </a:bodyPr>
          <a:lstStyle/>
          <a:p>
            <a:r>
              <a:rPr lang="en-US" u="sng" smtClean="0"/>
              <a:t>Why is AT assessment so important?</a:t>
            </a:r>
            <a:br>
              <a:rPr lang="en-US" u="sng" smtClean="0"/>
            </a:br>
            <a:endParaRPr lang="en-US" dirty="0"/>
          </a:p>
        </p:txBody>
      </p:sp>
      <p:pic>
        <p:nvPicPr>
          <p:cNvPr id="4100" name="Picture 4" descr="C:\Users\VFerreira\AppData\Local\Microsoft\Windows\Temporary Internet Files\Content.IE5\1P5M75YF\first_year_7[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38964"/>
            <a:ext cx="1828058" cy="1742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454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81200"/>
            <a:ext cx="7772400" cy="4648200"/>
          </a:xfrm>
        </p:spPr>
        <p:txBody>
          <a:bodyPr>
            <a:normAutofit fontScale="92500" lnSpcReduction="20000"/>
          </a:bodyPr>
          <a:lstStyle/>
          <a:p>
            <a:r>
              <a:rPr lang="en-US" sz="2800" dirty="0" smtClean="0"/>
              <a:t>Rather than a one-time </a:t>
            </a:r>
          </a:p>
          <a:p>
            <a:pPr marL="0" indent="0">
              <a:buNone/>
            </a:pPr>
            <a:r>
              <a:rPr lang="en-US" sz="2800" dirty="0"/>
              <a:t> </a:t>
            </a:r>
            <a:r>
              <a:rPr lang="en-US" sz="2800" dirty="0" smtClean="0"/>
              <a:t> “event” conducted by a specialist,</a:t>
            </a:r>
          </a:p>
          <a:p>
            <a:pPr marL="0" indent="0">
              <a:buNone/>
            </a:pPr>
            <a:r>
              <a:rPr lang="en-US" sz="2800" dirty="0" smtClean="0"/>
              <a:t>  assistive technology assessment is </a:t>
            </a:r>
          </a:p>
          <a:p>
            <a:pPr marL="0" indent="0">
              <a:buNone/>
            </a:pPr>
            <a:r>
              <a:rPr lang="en-US" sz="2800" dirty="0" smtClean="0"/>
              <a:t>  best thought of as a collaborative process. </a:t>
            </a:r>
          </a:p>
          <a:p>
            <a:pPr marL="0" indent="0">
              <a:buNone/>
            </a:pPr>
            <a:endParaRPr lang="en-US" sz="2800" dirty="0" smtClean="0"/>
          </a:p>
          <a:p>
            <a:r>
              <a:rPr lang="en-US" sz="2800" dirty="0" smtClean="0"/>
              <a:t>Accomplishing this relies on the collective knowledge and skills of the individual team members, each of whom has a unique perspective of the person and his/her abilities and challenges across their life (home, work, college, day supports, recreation).</a:t>
            </a:r>
          </a:p>
          <a:p>
            <a:endParaRPr lang="en-US" dirty="0"/>
          </a:p>
        </p:txBody>
      </p:sp>
      <p:sp>
        <p:nvSpPr>
          <p:cNvPr id="2" name="Title 1"/>
          <p:cNvSpPr>
            <a:spLocks noGrp="1"/>
          </p:cNvSpPr>
          <p:nvPr>
            <p:ph type="title"/>
          </p:nvPr>
        </p:nvSpPr>
        <p:spPr>
          <a:xfrm>
            <a:off x="457200" y="304800"/>
            <a:ext cx="8229600" cy="1143000"/>
          </a:xfrm>
        </p:spPr>
        <p:txBody>
          <a:bodyPr>
            <a:normAutofit fontScale="90000"/>
          </a:bodyPr>
          <a:lstStyle/>
          <a:p>
            <a:r>
              <a:rPr lang="en-US" u="sng" dirty="0" smtClean="0"/>
              <a:t>AT assessment is a collaborative process, not a one-time event by a specialist</a:t>
            </a:r>
            <a:endParaRPr lang="en-US" u="sng" dirty="0"/>
          </a:p>
        </p:txBody>
      </p:sp>
      <p:pic>
        <p:nvPicPr>
          <p:cNvPr id="5" name="Picture 2" descr="C:\Users\VFerreira\AppData\Local\Microsoft\Windows\Temporary Internet Files\Content.IE5\1P5M75YF\Basic-Scrum-Team-Connect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524000"/>
            <a:ext cx="2785753"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404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525963"/>
          </a:xfrm>
        </p:spPr>
        <p:txBody>
          <a:bodyPr>
            <a:normAutofit/>
          </a:bodyPr>
          <a:lstStyle/>
          <a:p>
            <a:r>
              <a:rPr lang="en-US" sz="2800" dirty="0" smtClean="0"/>
              <a:t>The </a:t>
            </a:r>
            <a:r>
              <a:rPr lang="en-US" sz="2800" dirty="0"/>
              <a:t>inputs and involvement of the </a:t>
            </a:r>
            <a:r>
              <a:rPr lang="en-US" sz="2800" dirty="0" smtClean="0"/>
              <a:t>entire </a:t>
            </a:r>
            <a:r>
              <a:rPr lang="en-US" sz="2800" dirty="0"/>
              <a:t>team are what produce </a:t>
            </a:r>
            <a:r>
              <a:rPr lang="en-US" sz="2800" dirty="0" smtClean="0"/>
              <a:t>successful </a:t>
            </a:r>
            <a:r>
              <a:rPr lang="en-US" sz="2800" dirty="0"/>
              <a:t>results.</a:t>
            </a:r>
          </a:p>
          <a:p>
            <a:pPr marL="457200" lvl="1" indent="-457200" algn="ctr">
              <a:buClr>
                <a:srgbClr val="726056"/>
              </a:buClr>
            </a:pPr>
            <a:r>
              <a:rPr lang="en-US" sz="2600" b="1" u="sng" dirty="0">
                <a:solidFill>
                  <a:srgbClr val="AD0101"/>
                </a:solidFill>
              </a:rPr>
              <a:t>An AT assessment always considers the perspective and inputs of the person.</a:t>
            </a:r>
          </a:p>
          <a:p>
            <a:pPr marL="45720" indent="0">
              <a:buNone/>
            </a:pPr>
            <a:endParaRPr lang="en-US" sz="2800" dirty="0" smtClean="0"/>
          </a:p>
          <a:p>
            <a:pPr>
              <a:buFont typeface="Wingdings" panose="05000000000000000000" pitchFamily="2" charset="2"/>
              <a:buChar char="§"/>
            </a:pPr>
            <a:r>
              <a:rPr lang="en-US" sz="2800" dirty="0" smtClean="0"/>
              <a:t>Determining which AT will be effective often requires an "assessment of assistive technology needs".</a:t>
            </a:r>
          </a:p>
          <a:p>
            <a:pPr marL="0" indent="0">
              <a:buNone/>
            </a:pPr>
            <a:endParaRPr lang="en-US" dirty="0" smtClean="0"/>
          </a:p>
          <a:p>
            <a:endParaRPr lang="en-US" dirty="0"/>
          </a:p>
        </p:txBody>
      </p:sp>
      <p:sp>
        <p:nvSpPr>
          <p:cNvPr id="2" name="Title 1"/>
          <p:cNvSpPr>
            <a:spLocks noGrp="1"/>
          </p:cNvSpPr>
          <p:nvPr>
            <p:ph type="title"/>
          </p:nvPr>
        </p:nvSpPr>
        <p:spPr>
          <a:xfrm>
            <a:off x="609600" y="457200"/>
            <a:ext cx="8229600" cy="1143000"/>
          </a:xfrm>
        </p:spPr>
        <p:txBody>
          <a:bodyPr>
            <a:normAutofit fontScale="90000"/>
          </a:bodyPr>
          <a:lstStyle/>
          <a:p>
            <a:r>
              <a:rPr lang="en-US" u="sng" smtClean="0"/>
              <a:t>AT assessment is a collaborative process, not a one-time event by a specialist</a:t>
            </a:r>
            <a:br>
              <a:rPr lang="en-US" u="sng" smtClean="0"/>
            </a:br>
            <a:endParaRPr lang="en-US" u="sng" dirty="0"/>
          </a:p>
        </p:txBody>
      </p:sp>
    </p:spTree>
    <p:extLst>
      <p:ext uri="{BB962C8B-B14F-4D97-AF65-F5344CB8AC3E}">
        <p14:creationId xmlns:p14="http://schemas.microsoft.com/office/powerpoint/2010/main" val="2778051126"/>
      </p:ext>
    </p:extLst>
  </p:cSld>
  <p:clrMapOvr>
    <a:masterClrMapping/>
  </p:clrMapOvr>
  <p:timing>
    <p:tnLst>
      <p:par>
        <p:cTn id="1" dur="indefinite" restart="never" nodeType="tmRoot"/>
      </p:par>
    </p:tnLst>
  </p:timing>
</p:sld>
</file>

<file path=ppt/theme/_rels/theme3.xml.rels><?xml version="1.0" encoding="UTF-8"?>

<Relationships xmlns="http://schemas.openxmlformats.org/package/2006/relationships">
  <Relationship Id="rId1" Type="http://schemas.openxmlformats.org/officeDocument/2006/relationships/image" Target="../media/image3.jpeg"/>
</Relationships>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ATP">
  <a:themeElements>
    <a:clrScheme name="">
      <a:dk1>
        <a:srgbClr val="5F5F5F"/>
      </a:dk1>
      <a:lt1>
        <a:srgbClr val="FFFFFF"/>
      </a:lt1>
      <a:dk2>
        <a:srgbClr val="993300"/>
      </a:dk2>
      <a:lt2>
        <a:srgbClr val="FFFFFF"/>
      </a:lt2>
      <a:accent1>
        <a:srgbClr val="663300"/>
      </a:accent1>
      <a:accent2>
        <a:srgbClr val="FF9900"/>
      </a:accent2>
      <a:accent3>
        <a:srgbClr val="CAADAA"/>
      </a:accent3>
      <a:accent4>
        <a:srgbClr val="DADADA"/>
      </a:accent4>
      <a:accent5>
        <a:srgbClr val="B8ADAA"/>
      </a:accent5>
      <a:accent6>
        <a:srgbClr val="E78A00"/>
      </a:accent6>
      <a:hlink>
        <a:srgbClr val="FFCC00"/>
      </a:hlink>
      <a:folHlink>
        <a:srgbClr val="B2B2B2"/>
      </a:folHlink>
    </a:clrScheme>
    <a:fontScheme name="ATP">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Pct val="100000"/>
          <a:buFontTx/>
          <a:buNone/>
          <a:tabLst/>
          <a:defRPr kumimoji="0" lang="en-US" sz="2000" b="1" i="0" u="none" strike="noStrike" cap="none" normalizeH="0" baseline="0" smtClean="0">
            <a:ln>
              <a:noFill/>
            </a:ln>
            <a:solidFill>
              <a:srgbClr val="000000"/>
            </a:solidFill>
            <a:effectLst/>
            <a:latin typeface="Goudy"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Pct val="100000"/>
          <a:buFontTx/>
          <a:buNone/>
          <a:tabLst/>
          <a:defRPr kumimoji="0" lang="en-US" sz="2000" b="1" i="0" u="none" strike="noStrike" cap="none" normalizeH="0" baseline="0" smtClean="0">
            <a:ln>
              <a:noFill/>
            </a:ln>
            <a:solidFill>
              <a:srgbClr val="000000"/>
            </a:solidFill>
            <a:effectLst/>
            <a:latin typeface="Goudy" pitchFamily="18" charset="0"/>
          </a:defRPr>
        </a:defPPr>
      </a:lstStyle>
    </a:lnDef>
  </a:objectDefaults>
  <a:extraClrSchemeLst>
    <a:extraClrScheme>
      <a:clrScheme name="AT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T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T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T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T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T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T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rid">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TotalTime>
  <Words>1017</Words>
  <Application>Microsoft Office PowerPoint</Application>
  <PresentationFormat>On-screen Show (4:3)</PresentationFormat>
  <Paragraphs>109</Paragraphs>
  <Slides>25</Slides>
  <Notes>1</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1_Office Theme</vt:lpstr>
      <vt:lpstr>ATP</vt:lpstr>
      <vt:lpstr>Grid</vt:lpstr>
      <vt:lpstr> Assistive technology overview </vt:lpstr>
      <vt:lpstr> What is and Why assistive technology is important! </vt:lpstr>
      <vt:lpstr>Why is at important?</vt:lpstr>
      <vt:lpstr>AT assessment starts with asking the right questions </vt:lpstr>
      <vt:lpstr>AT assessment starts with asking the right questions</vt:lpstr>
      <vt:lpstr>Why is AT assessment so important? </vt:lpstr>
      <vt:lpstr>Why is AT assessment so important? </vt:lpstr>
      <vt:lpstr>AT assessment is a collaborative process, not a one-time event by a specialist</vt:lpstr>
      <vt:lpstr>AT assessment is a collaborative process, not a one-time event by a specialist </vt:lpstr>
      <vt:lpstr>AT assessment is a collaborative process, not a one-time event by a specialist</vt:lpstr>
      <vt:lpstr>Assistive technology Specialist (ATP)</vt:lpstr>
      <vt:lpstr>AT Assessment  </vt:lpstr>
      <vt:lpstr>PowerPoint Presentation</vt:lpstr>
      <vt:lpstr>AT Examples</vt:lpstr>
      <vt:lpstr>PowerPoint Presentation</vt:lpstr>
      <vt:lpstr>PowerPoint Presentation</vt:lpstr>
      <vt:lpstr>PowerPoint Presentation</vt:lpstr>
      <vt:lpstr>Type 1: Cognitively Accessible Everyday Technologies</vt:lpstr>
      <vt:lpstr>PowerPoint Presentation</vt:lpstr>
      <vt:lpstr>PowerPoint Presentation</vt:lpstr>
      <vt:lpstr>Example:  Media Players</vt:lpstr>
      <vt:lpstr>PowerPoint Presentation</vt:lpstr>
      <vt:lpstr>PowerPoint Presentation</vt:lpstr>
      <vt:lpstr>PowerPoint Presentation</vt:lpstr>
      <vt:lpstr>ASSISTIVE TECHNOLOGY resources</vt:lpstr>
    </vt:vector>
  </TitlesOfParts>
  <Company>EOHHS</Company>
  <LinksUpToDate>false</LinksUpToDate>
  <SharedDoc>false</SharedDoc>
  <HyperlinksChanged>false</HyperlinksChanged>
  <AppVersion>14.0000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2016-05-19T17:04:07Z</dcterms:created>
  <dc:creator>Petersen, Jennifer (DDS)</dc:creator>
  <lastModifiedBy/>
  <dcterms:modified xsi:type="dcterms:W3CDTF">2016-08-02T11:52:21Z</dcterms:modified>
  <revision>65</revision>
  <dc:title>PowerPoint Presentation</dc:title>
</coreProperties>
</file>