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12"/>
  </p:notesMasterIdLst>
  <p:handoutMasterIdLst>
    <p:handoutMasterId r:id="rId13"/>
  </p:handoutMasterIdLst>
  <p:sldIdLst>
    <p:sldId id="436" r:id="rId2"/>
    <p:sldId id="437" r:id="rId3"/>
    <p:sldId id="439" r:id="rId4"/>
    <p:sldId id="440" r:id="rId5"/>
    <p:sldId id="449" r:id="rId6"/>
    <p:sldId id="441" r:id="rId7"/>
    <p:sldId id="442" r:id="rId8"/>
    <p:sldId id="445" r:id="rId9"/>
    <p:sldId id="446" r:id="rId10"/>
    <p:sldId id="438" r:id="rId1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la Yarramsetti" initials="BY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54759E"/>
    <a:srgbClr val="6E8DB2"/>
    <a:srgbClr val="8AC4FF"/>
    <a:srgbClr val="BBDFFF"/>
    <a:srgbClr val="C3E2FF"/>
    <a:srgbClr val="FF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693" autoAdjust="0"/>
    <p:restoredTop sz="94037" autoAdjust="0"/>
  </p:normalViewPr>
  <p:slideViewPr>
    <p:cSldViewPr snapToGrid="0">
      <p:cViewPr>
        <p:scale>
          <a:sx n="110" d="100"/>
          <a:sy n="110" d="100"/>
        </p:scale>
        <p:origin x="1216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914" y="-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notesMaster" Target="notesMasters/notesMaster1.xml"/>
  <Relationship Id="rId13" Type="http://schemas.openxmlformats.org/officeDocument/2006/relationships/handoutMaster" Target="handoutMasters/handoutMaster1.xml"/>
  <Relationship Id="rId14" Type="http://schemas.openxmlformats.org/officeDocument/2006/relationships/commentAuthors" Target="commentAuthors.xml"/>
  <Relationship Id="rId15" Type="http://schemas.openxmlformats.org/officeDocument/2006/relationships/presProps" Target="presProps.xml"/>
  <Relationship Id="rId16" Type="http://schemas.openxmlformats.org/officeDocument/2006/relationships/viewProps" Target="viewProps.xml"/>
  <Relationship Id="rId17" Type="http://schemas.openxmlformats.org/officeDocument/2006/relationships/theme" Target="theme/theme1.xml"/>
  <Relationship Id="rId18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t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40" tIns="45820" rIns="91640" bIns="45820" numCol="1" anchor="b" anchorCtr="0" compatLnSpc="1">
            <a:prstTxWarp prst="textNoShape">
              <a:avLst/>
            </a:prstTxWarp>
          </a:bodyPr>
          <a:lstStyle>
            <a:lvl1pPr algn="r" defTabSz="915988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C0A0AD01-4FBE-4EAF-A2A7-E71A85EE0E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5258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191"/>
            <a:ext cx="5607050" cy="4182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180"/>
            <a:ext cx="3036888" cy="4656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52" tIns="46576" rIns="93152" bIns="46576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cs typeface="+mn-cs"/>
              </a:defRPr>
            </a:lvl1pPr>
          </a:lstStyle>
          <a:p>
            <a:pPr>
              <a:defRPr/>
            </a:pPr>
            <a:fld id="{FC40C652-4344-4BF0-B2D6-05C320ECF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76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  <Relationship Id="rId2" Type="http://schemas.openxmlformats.org/officeDocument/2006/relationships/image" Target="../media/image2.png"/>
  <Relationship Id="rId3" Type="http://schemas.openxmlformats.org/officeDocument/2006/relationships/image" Target="../media/image3.gif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 dirty="0" smtClean="0"/>
              <a:t>[Cover Slide Text]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 dirty="0" smtClean="0"/>
              <a:t>Slide Title</a:t>
            </a:r>
          </a:p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[Slide Title]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slideLayout" Target="../slideLayouts/slideLayout13.xml"/>
  <Relationship Id="rId14" Type="http://schemas.openxmlformats.org/officeDocument/2006/relationships/slideLayout" Target="../slideLayouts/slideLayout14.xml"/>
  <Relationship Id="rId15" Type="http://schemas.openxmlformats.org/officeDocument/2006/relationships/slideLayout" Target="../slideLayouts/slideLayout15.xml"/>
  <Relationship Id="rId16" Type="http://schemas.openxmlformats.org/officeDocument/2006/relationships/theme" Target="../theme/theme1.xml"/>
  <Relationship Id="rId17" Type="http://schemas.openxmlformats.org/officeDocument/2006/relationships/image" Target="../media/image1.gif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8/8/16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x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mass.gov/edu/docs/eec/financial-assistance/ccfa-regular-intermittent-school-closure-attendance-codes-cheat-sheet.pdf"/>
  <Relationship Id="rId3" Type="http://schemas.openxmlformats.org/officeDocument/2006/relationships/hyperlink" TargetMode="External" Target="http://www.mass.gov/edu/docs/eec/financial-assistance/ccfa-flex-intermittent-flex-attendance-codes-cheat-sheet.pdf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4.png"/>
  <Relationship Id="rId3" Type="http://schemas.openxmlformats.org/officeDocument/2006/relationships/image" Target="../media/image5.pn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6.png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7.png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8.png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9.png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1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2352675" y="2073350"/>
            <a:ext cx="6105525" cy="15271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1800" b="0" i="1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400" b="0" dirty="0" smtClean="0"/>
              <a:t>CCFA Attendance Codes</a:t>
            </a:r>
            <a:endParaRPr lang="en-US" sz="14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CCFA Attendance Codes Cheat Sheet</a:t>
            </a:r>
          </a:p>
          <a:p>
            <a:pPr lvl="1"/>
            <a:r>
              <a:rPr lang="en-US" dirty="0" smtClean="0">
                <a:hlinkClick r:id="rId2"/>
              </a:rPr>
              <a:t>Regular, Intermittent and School Closure Attendance Codes</a:t>
            </a:r>
            <a:endParaRPr lang="en-US" dirty="0" smtClean="0"/>
          </a:p>
          <a:p>
            <a:pPr lvl="1"/>
            <a:r>
              <a:rPr lang="en-US" dirty="0" smtClean="0">
                <a:hlinkClick r:id="rId3"/>
              </a:rPr>
              <a:t>Flex and Intermittent Flex Attendance Codes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Supplemental Materials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956686"/>
          </a:xfrm>
        </p:spPr>
        <p:txBody>
          <a:bodyPr/>
          <a:lstStyle/>
          <a:p>
            <a:r>
              <a:rPr lang="en-US" dirty="0" smtClean="0"/>
              <a:t>Attendance and absence codes</a:t>
            </a:r>
          </a:p>
          <a:p>
            <a:r>
              <a:rPr lang="en-US" dirty="0" smtClean="0"/>
              <a:t>Intermittent codes</a:t>
            </a:r>
          </a:p>
          <a:p>
            <a:r>
              <a:rPr lang="en-US" dirty="0" smtClean="0"/>
              <a:t>Closure codes</a:t>
            </a:r>
          </a:p>
          <a:p>
            <a:r>
              <a:rPr lang="en-US" dirty="0" smtClean="0"/>
              <a:t>Non-payment codes</a:t>
            </a:r>
          </a:p>
          <a:p>
            <a:r>
              <a:rPr lang="en-US" dirty="0" smtClean="0"/>
              <a:t>Flexible Placement Attendance Codes</a:t>
            </a:r>
          </a:p>
          <a:p>
            <a:r>
              <a:rPr lang="en-US" dirty="0" smtClean="0"/>
              <a:t>Intermittent Flexible Attendance Codes</a:t>
            </a:r>
          </a:p>
          <a:p>
            <a:r>
              <a:rPr lang="en-US" dirty="0" smtClean="0"/>
              <a:t>Supplemental Materials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076045"/>
            <a:ext cx="6753225" cy="5518429"/>
          </a:xfrm>
        </p:spPr>
        <p:txBody>
          <a:bodyPr/>
          <a:lstStyle/>
          <a:p>
            <a:r>
              <a:rPr lang="en-US" sz="1700" dirty="0" smtClean="0"/>
              <a:t>Codes to indicate an attendance (A) or an absence (EA/UA) apply to all regular, intermittent, and school closure only placements, regardless of schedule or authorization (FT/PT).</a:t>
            </a:r>
          </a:p>
          <a:p>
            <a:pPr lvl="1"/>
            <a:r>
              <a:rPr lang="en-US" sz="1700" dirty="0" smtClean="0"/>
              <a:t>Absences must be entered as either explained (EA) or unexplained (UA)</a:t>
            </a:r>
          </a:p>
          <a:p>
            <a:r>
              <a:rPr lang="en-US" sz="1700" dirty="0" smtClean="0"/>
              <a:t>These codes pay from placement schedule.</a:t>
            </a:r>
          </a:p>
          <a:p>
            <a:r>
              <a:rPr lang="en-US" sz="1700" dirty="0" smtClean="0"/>
              <a:t>If the child is authorized for transportation, the attendance code drop down will populate with all possible options.</a:t>
            </a:r>
          </a:p>
          <a:p>
            <a:r>
              <a:rPr lang="en-US" sz="1700" dirty="0" smtClean="0"/>
              <a:t>When clicking “as scheduled” CCFA will assume the max transportation allowed by the placement schedule.</a:t>
            </a:r>
          </a:p>
          <a:p>
            <a:pPr lvl="1"/>
            <a:r>
              <a:rPr lang="en-US" sz="1700" dirty="0" smtClean="0"/>
              <a:t>Transportation can be less than the max allowed and should be marked as such if the cost was not incurred.</a:t>
            </a:r>
          </a:p>
          <a:p>
            <a:endParaRPr lang="en-US" sz="17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Attendance and Absence Codes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240" y="1118855"/>
            <a:ext cx="1124169" cy="20202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240" y="3510243"/>
            <a:ext cx="850900" cy="2755900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 bwMode="auto">
          <a:xfrm>
            <a:off x="5706322" y="3993262"/>
            <a:ext cx="1759352" cy="266217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5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949124"/>
            <a:ext cx="7228391" cy="5719241"/>
          </a:xfrm>
        </p:spPr>
        <p:txBody>
          <a:bodyPr/>
          <a:lstStyle/>
          <a:p>
            <a:r>
              <a:rPr lang="en-US" sz="1500" dirty="0" smtClean="0"/>
              <a:t>Intermittent placements indicate that a child is of school age and needs to attend care for a different number of hours when school is closed</a:t>
            </a:r>
          </a:p>
          <a:p>
            <a:pPr lvl="1"/>
            <a:r>
              <a:rPr lang="en-US" sz="1500" dirty="0" smtClean="0"/>
              <a:t>IF indicates a full day attendance on an intermittent day (up to 10 hours of care)</a:t>
            </a:r>
          </a:p>
          <a:p>
            <a:pPr lvl="1"/>
            <a:r>
              <a:rPr lang="en-US" sz="1500" dirty="0" smtClean="0"/>
              <a:t>IP indicates a partial day attendance on an intermittent day (up to 6 hours of care)</a:t>
            </a:r>
          </a:p>
          <a:p>
            <a:pPr lvl="1"/>
            <a:r>
              <a:rPr lang="en-US" sz="1500" dirty="0" smtClean="0"/>
              <a:t>Applies to Before School (BS), After School (AS), Before and After school (BA), Kindergarten, </a:t>
            </a:r>
            <a:r>
              <a:rPr lang="en-US" sz="1500" dirty="0" err="1" smtClean="0"/>
              <a:t>Headstart</a:t>
            </a:r>
            <a:r>
              <a:rPr lang="en-US" sz="1500" dirty="0" smtClean="0"/>
              <a:t>, and Preschool placements</a:t>
            </a:r>
          </a:p>
          <a:p>
            <a:pPr lvl="1"/>
            <a:r>
              <a:rPr lang="en-US" sz="1500" dirty="0" smtClean="0"/>
              <a:t>Intermittent codes pay as follows:</a:t>
            </a:r>
          </a:p>
          <a:p>
            <a:pPr lvl="2"/>
            <a:r>
              <a:rPr lang="en-US" sz="1500" dirty="0" smtClean="0"/>
              <a:t>IF pays full day rate</a:t>
            </a:r>
          </a:p>
          <a:p>
            <a:pPr lvl="2"/>
            <a:r>
              <a:rPr lang="en-US" sz="1500" dirty="0" smtClean="0"/>
              <a:t>IP pays 60% of the full day rate</a:t>
            </a:r>
          </a:p>
          <a:p>
            <a:r>
              <a:rPr lang="en-US" sz="1500" dirty="0" smtClean="0"/>
              <a:t>IFEA/IFUA are used to indicate a full day absence on an intermittent day</a:t>
            </a:r>
          </a:p>
          <a:p>
            <a:pPr lvl="1"/>
            <a:r>
              <a:rPr lang="en-US" sz="1500" dirty="0" smtClean="0"/>
              <a:t>Pays the full day rate</a:t>
            </a:r>
            <a:endParaRPr lang="en-US" sz="1500" dirty="0" smtClean="0">
              <a:solidFill>
                <a:srgbClr val="FF0000"/>
              </a:solidFill>
            </a:endParaRPr>
          </a:p>
          <a:p>
            <a:r>
              <a:rPr lang="en-US" sz="1500" dirty="0" smtClean="0"/>
              <a:t>IPEA/IPUA are used to indicate a partial day absence on an intermittent day</a:t>
            </a:r>
          </a:p>
          <a:p>
            <a:pPr lvl="1"/>
            <a:r>
              <a:rPr lang="en-US" sz="1500" dirty="0" smtClean="0"/>
              <a:t>Pays 60% of the full day rate</a:t>
            </a:r>
            <a:endParaRPr lang="en-US" sz="1500" dirty="0" smtClean="0">
              <a:solidFill>
                <a:srgbClr val="FF0000"/>
              </a:solidFill>
            </a:endParaRPr>
          </a:p>
          <a:p>
            <a:r>
              <a:rPr lang="en-US" sz="1500" dirty="0" smtClean="0">
                <a:sym typeface="Wingdings"/>
              </a:rPr>
              <a:t>The example to the right shows a BS or AS placement with two-way transportation</a:t>
            </a:r>
          </a:p>
          <a:p>
            <a:endParaRPr lang="en-US" sz="1500" dirty="0" smtClean="0"/>
          </a:p>
          <a:p>
            <a:endParaRPr lang="en-US" sz="15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Intermittent Codes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129" y="1064872"/>
            <a:ext cx="825662" cy="5603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9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2744"/>
            <a:ext cx="6580208" cy="5471731"/>
          </a:xfrm>
        </p:spPr>
        <p:txBody>
          <a:bodyPr/>
          <a:lstStyle/>
          <a:p>
            <a:r>
              <a:rPr lang="en-US" dirty="0" smtClean="0"/>
              <a:t>The image to the right shows the attendance codes for a Before and After School placement with no transportation.</a:t>
            </a:r>
            <a:endParaRPr lang="en-US" dirty="0">
              <a:sym typeface="Wingdings"/>
            </a:endParaRPr>
          </a:p>
          <a:p>
            <a:r>
              <a:rPr lang="en-US" dirty="0" smtClean="0">
                <a:sym typeface="Wingdings"/>
              </a:rPr>
              <a:t>It </a:t>
            </a:r>
            <a:r>
              <a:rPr lang="en-US" dirty="0">
                <a:sym typeface="Wingdings"/>
              </a:rPr>
              <a:t>is </a:t>
            </a:r>
            <a:r>
              <a:rPr lang="en-US" dirty="0" smtClean="0">
                <a:sym typeface="Wingdings"/>
              </a:rPr>
              <a:t>necessary to </a:t>
            </a:r>
            <a:r>
              <a:rPr lang="en-US" dirty="0">
                <a:sym typeface="Wingdings"/>
              </a:rPr>
              <a:t>distinguish between before school and after school absences</a:t>
            </a:r>
          </a:p>
          <a:p>
            <a:pPr lvl="1"/>
            <a:r>
              <a:rPr lang="en-US" dirty="0">
                <a:sym typeface="Wingdings"/>
              </a:rPr>
              <a:t>If a child accrues more than 30 before school absences, only </a:t>
            </a:r>
            <a:r>
              <a:rPr lang="en-US" dirty="0" smtClean="0">
                <a:sym typeface="Wingdings"/>
              </a:rPr>
              <a:t>after </a:t>
            </a:r>
            <a:r>
              <a:rPr lang="en-US" dirty="0">
                <a:sym typeface="Wingdings"/>
              </a:rPr>
              <a:t>school absences will be paid</a:t>
            </a:r>
          </a:p>
          <a:p>
            <a:pPr lvl="1"/>
            <a:r>
              <a:rPr lang="en-US" dirty="0">
                <a:sym typeface="Wingdings"/>
              </a:rPr>
              <a:t>If a child accrues more than 30 after school absences, only before school absences will be paid.</a:t>
            </a:r>
          </a:p>
          <a:p>
            <a:r>
              <a:rPr lang="en-US" dirty="0" smtClean="0">
                <a:sym typeface="Wingdings"/>
              </a:rPr>
              <a:t>EA or UA indicates an absence from both before school and after school care.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Intermittent Codes—BA Placements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7138" y="1874044"/>
            <a:ext cx="1041400" cy="359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4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99595"/>
            <a:ext cx="8394700" cy="5494879"/>
          </a:xfrm>
        </p:spPr>
        <p:txBody>
          <a:bodyPr/>
          <a:lstStyle/>
          <a:p>
            <a:r>
              <a:rPr lang="en-US" sz="1400" dirty="0" smtClean="0"/>
              <a:t>Closure codes are only populated in attendance when entered either</a:t>
            </a:r>
          </a:p>
          <a:p>
            <a:pPr lvl="1"/>
            <a:r>
              <a:rPr lang="en-US" sz="1400" dirty="0" smtClean="0"/>
              <a:t>on the admin calendar and inherited by the provider</a:t>
            </a:r>
          </a:p>
          <a:p>
            <a:pPr lvl="2"/>
            <a:r>
              <a:rPr lang="en-US" sz="1400" dirty="0" smtClean="0"/>
              <a:t>Approved Closure (State holiday closures)</a:t>
            </a:r>
          </a:p>
          <a:p>
            <a:pPr lvl="2"/>
            <a:r>
              <a:rPr lang="en-US" sz="1400" dirty="0" smtClean="0"/>
              <a:t>Professional days</a:t>
            </a:r>
          </a:p>
          <a:p>
            <a:pPr lvl="1"/>
            <a:r>
              <a:rPr lang="en-US" sz="1400" dirty="0" smtClean="0"/>
              <a:t>OR on the provider calendar</a:t>
            </a:r>
          </a:p>
          <a:p>
            <a:pPr lvl="2"/>
            <a:r>
              <a:rPr lang="en-US" sz="1400" dirty="0" smtClean="0"/>
              <a:t>Emergency closures</a:t>
            </a:r>
          </a:p>
          <a:p>
            <a:pPr lvl="2"/>
            <a:r>
              <a:rPr lang="en-US" sz="1400" dirty="0" smtClean="0"/>
              <a:t>Unapproved closures</a:t>
            </a:r>
          </a:p>
          <a:p>
            <a:pPr lvl="2"/>
            <a:r>
              <a:rPr lang="en-US" sz="1400" dirty="0" smtClean="0"/>
              <a:t>Professional days</a:t>
            </a:r>
          </a:p>
          <a:p>
            <a:pPr lvl="2"/>
            <a:r>
              <a:rPr lang="en-US" sz="1400" dirty="0" smtClean="0"/>
              <a:t>State holiday closures (uncommon)</a:t>
            </a:r>
            <a:endParaRPr lang="en-US" sz="1400" dirty="0"/>
          </a:p>
          <a:p>
            <a:r>
              <a:rPr lang="en-US" sz="1400" dirty="0" smtClean="0"/>
              <a:t>CF is the approved closure code for a full day</a:t>
            </a:r>
          </a:p>
          <a:p>
            <a:pPr lvl="1"/>
            <a:r>
              <a:rPr lang="en-US" sz="1400" dirty="0" smtClean="0"/>
              <a:t>Pays to the placement schedule</a:t>
            </a:r>
          </a:p>
          <a:p>
            <a:r>
              <a:rPr lang="en-US" sz="1400" dirty="0" smtClean="0"/>
              <a:t>CP is used to indicate a closure for a placement with a part time schedule</a:t>
            </a:r>
          </a:p>
          <a:p>
            <a:pPr lvl="1"/>
            <a:r>
              <a:rPr lang="en-US" sz="1400" dirty="0" smtClean="0"/>
              <a:t>Pays 60% of the regular rate for the placement program type</a:t>
            </a:r>
          </a:p>
          <a:p>
            <a:r>
              <a:rPr lang="en-US" sz="1400" dirty="0" smtClean="0"/>
              <a:t>IC(0,1,2) are used to indicate an intermittent closure</a:t>
            </a:r>
          </a:p>
          <a:p>
            <a:pPr lvl="1"/>
            <a:r>
              <a:rPr lang="en-US" sz="1400" dirty="0" smtClean="0"/>
              <a:t>Pays the full day rate</a:t>
            </a:r>
          </a:p>
          <a:p>
            <a:pPr lvl="1"/>
            <a:r>
              <a:rPr lang="en-US" sz="1400" dirty="0" smtClean="0"/>
              <a:t>This code is an option only for school age placements that are intermittent.</a:t>
            </a:r>
          </a:p>
          <a:p>
            <a:r>
              <a:rPr lang="en-US" sz="1400" dirty="0" smtClean="0"/>
              <a:t>UC is an unapproved closure</a:t>
            </a:r>
          </a:p>
          <a:p>
            <a:pPr lvl="1"/>
            <a:r>
              <a:rPr lang="en-US" sz="1400" dirty="0" smtClean="0"/>
              <a:t>No payment</a:t>
            </a:r>
          </a:p>
          <a:p>
            <a:endParaRPr lang="en-US" sz="1400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Closure Codes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825" y="1798899"/>
            <a:ext cx="86360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698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4500" y="1072814"/>
            <a:ext cx="8282811" cy="5432158"/>
          </a:xfrm>
        </p:spPr>
        <p:txBody>
          <a:bodyPr/>
          <a:lstStyle/>
          <a:p>
            <a:r>
              <a:rPr lang="en-US" sz="1700" dirty="0" smtClean="0"/>
              <a:t>X is to be used when the child’s placement start date is before the actual date the child starts attending the program. </a:t>
            </a:r>
          </a:p>
          <a:p>
            <a:pPr lvl="1"/>
            <a:r>
              <a:rPr lang="en-US" sz="1700" dirty="0" smtClean="0"/>
              <a:t>Providers cannot bill EEC until the child starts attending the program</a:t>
            </a:r>
          </a:p>
          <a:p>
            <a:pPr lvl="1"/>
            <a:r>
              <a:rPr lang="en-US" sz="1700" dirty="0" smtClean="0"/>
              <a:t>Providers cannot use the X code after another attendance code has been entered</a:t>
            </a:r>
          </a:p>
          <a:p>
            <a:r>
              <a:rPr lang="en-US" sz="1700" dirty="0" smtClean="0"/>
              <a:t>PR means Provider Refused</a:t>
            </a:r>
          </a:p>
          <a:p>
            <a:pPr lvl="1"/>
            <a:r>
              <a:rPr lang="en-US" sz="1700" dirty="0" smtClean="0"/>
              <a:t>For example, if a provider refuses to continue care for behavioral issues.</a:t>
            </a:r>
          </a:p>
          <a:p>
            <a:r>
              <a:rPr lang="en-US" sz="1700" dirty="0" smtClean="0"/>
              <a:t>RS means Parent Refused</a:t>
            </a:r>
          </a:p>
          <a:p>
            <a:pPr lvl="1"/>
            <a:r>
              <a:rPr lang="en-US" sz="1700" dirty="0"/>
              <a:t>For example, </a:t>
            </a:r>
            <a:r>
              <a:rPr lang="en-US" sz="1700" dirty="0" smtClean="0"/>
              <a:t>family refuses substitute care or has conflict with provider</a:t>
            </a:r>
            <a:endParaRPr lang="en-US" sz="1700" dirty="0"/>
          </a:p>
          <a:p>
            <a:r>
              <a:rPr lang="en-US" sz="1700" dirty="0" smtClean="0"/>
              <a:t>NA is the default code in CCFA for school closures, which assume no attendance.</a:t>
            </a:r>
          </a:p>
          <a:p>
            <a:pPr lvl="1"/>
            <a:r>
              <a:rPr lang="en-US" sz="1700" dirty="0" smtClean="0"/>
              <a:t>This code also applies to flexible and intermittent flexible placements (see next slide).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Non-Payment Codes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172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11170"/>
            <a:ext cx="7425159" cy="5220182"/>
          </a:xfrm>
        </p:spPr>
        <p:txBody>
          <a:bodyPr/>
          <a:lstStyle/>
          <a:p>
            <a:r>
              <a:rPr lang="en-US" sz="1600" dirty="0" smtClean="0"/>
              <a:t>Flexible placements attend based on a set number of days for each week</a:t>
            </a:r>
          </a:p>
          <a:p>
            <a:pPr lvl="1"/>
            <a:r>
              <a:rPr lang="en-US" sz="1600" dirty="0" smtClean="0"/>
              <a:t>The exact days can change from week to week</a:t>
            </a:r>
          </a:p>
          <a:p>
            <a:pPr lvl="1"/>
            <a:r>
              <a:rPr lang="en-US" sz="1600" dirty="0" smtClean="0"/>
              <a:t>For example: A child may need to attend care 4 days per week and attends Monday—Thursday one week and then Tuesday—Friday the following week</a:t>
            </a:r>
          </a:p>
          <a:p>
            <a:pPr lvl="1"/>
            <a:r>
              <a:rPr lang="en-US" sz="1600" dirty="0" smtClean="0"/>
              <a:t>CCFA will expect an attendance or absence entry for the number of days the child is expected to attend each week.</a:t>
            </a:r>
          </a:p>
          <a:p>
            <a:r>
              <a:rPr lang="en-US" sz="1600" dirty="0" smtClean="0"/>
              <a:t>FF codes indicate attendance for a full day.</a:t>
            </a:r>
          </a:p>
          <a:p>
            <a:pPr lvl="1"/>
            <a:r>
              <a:rPr lang="en-US" sz="1600" dirty="0" smtClean="0"/>
              <a:t>Pays program from placement</a:t>
            </a:r>
          </a:p>
          <a:p>
            <a:r>
              <a:rPr lang="en-US" sz="1600" dirty="0" smtClean="0"/>
              <a:t>FP codes indicate attendance for a partial day</a:t>
            </a:r>
          </a:p>
          <a:p>
            <a:pPr lvl="1"/>
            <a:r>
              <a:rPr lang="en-US" sz="1600" dirty="0" smtClean="0"/>
              <a:t>Pays 60% program from placement</a:t>
            </a:r>
          </a:p>
          <a:p>
            <a:r>
              <a:rPr lang="en-US" sz="1600" dirty="0" smtClean="0"/>
              <a:t>Absence codes remain the same for flexible placements</a:t>
            </a:r>
          </a:p>
          <a:p>
            <a:r>
              <a:rPr lang="en-US" sz="1600" dirty="0" smtClean="0"/>
              <a:t>Flexible placements have an additional NA code to indicate no attendance</a:t>
            </a:r>
          </a:p>
          <a:p>
            <a:pPr lvl="1"/>
            <a:r>
              <a:rPr lang="en-US" sz="1600" dirty="0" smtClean="0"/>
              <a:t>This code </a:t>
            </a:r>
            <a:r>
              <a:rPr lang="en-US" sz="1600" u="sng" dirty="0" smtClean="0"/>
              <a:t>CANNOT</a:t>
            </a:r>
            <a:r>
              <a:rPr lang="en-US" sz="1600" dirty="0" smtClean="0"/>
              <a:t> be used to indicate an absence</a:t>
            </a:r>
          </a:p>
          <a:p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Flexible Placement Attendance Codes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2359" y="2743361"/>
            <a:ext cx="863600" cy="195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8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199" y="1064871"/>
            <a:ext cx="7443245" cy="5625295"/>
          </a:xfrm>
        </p:spPr>
        <p:txBody>
          <a:bodyPr/>
          <a:lstStyle/>
          <a:p>
            <a:r>
              <a:rPr lang="en-US" sz="1600" dirty="0" smtClean="0"/>
              <a:t>For school age placements that also need a flexible schedule</a:t>
            </a:r>
          </a:p>
          <a:p>
            <a:pPr lvl="1"/>
            <a:r>
              <a:rPr lang="en-US" sz="1600" dirty="0" smtClean="0"/>
              <a:t>The placement attends a set number of days each week, but which days vary from week to week</a:t>
            </a:r>
          </a:p>
          <a:p>
            <a:r>
              <a:rPr lang="en-US" sz="1600" dirty="0" smtClean="0"/>
              <a:t>FA codes indicate attendance on a school day</a:t>
            </a:r>
          </a:p>
          <a:p>
            <a:pPr lvl="1"/>
            <a:r>
              <a:rPr lang="en-US" sz="1600" dirty="0" smtClean="0"/>
              <a:t>Pays program from placement</a:t>
            </a:r>
          </a:p>
          <a:p>
            <a:pPr lvl="1"/>
            <a:r>
              <a:rPr lang="en-US" sz="1600" dirty="0" smtClean="0"/>
              <a:t>This code only applies to school age placements in a Before School, After School, or Before and After School program</a:t>
            </a:r>
          </a:p>
          <a:p>
            <a:pPr lvl="1"/>
            <a:r>
              <a:rPr lang="en-US" sz="1600" dirty="0" smtClean="0"/>
              <a:t>For example: the image to the right shows attendance codes for an intermittent flexible placement in an FCC &gt; 2 School Age program</a:t>
            </a:r>
          </a:p>
          <a:p>
            <a:r>
              <a:rPr lang="en-US" sz="1600" dirty="0" smtClean="0"/>
              <a:t>IFF codes indicate a full day intermittent attendance</a:t>
            </a:r>
          </a:p>
          <a:p>
            <a:pPr lvl="1"/>
            <a:r>
              <a:rPr lang="en-US" sz="1600" dirty="0" smtClean="0"/>
              <a:t>Pays full day rate</a:t>
            </a:r>
          </a:p>
          <a:p>
            <a:pPr lvl="1"/>
            <a:r>
              <a:rPr lang="en-US" sz="1600" dirty="0" smtClean="0"/>
              <a:t>BS, AS, and BA placements use this code on a school closure day</a:t>
            </a:r>
          </a:p>
          <a:p>
            <a:r>
              <a:rPr lang="en-US" sz="1600" dirty="0" smtClean="0"/>
              <a:t>IFP codes indicate a partial day intermittent attendance</a:t>
            </a:r>
          </a:p>
          <a:p>
            <a:pPr lvl="1"/>
            <a:r>
              <a:rPr lang="en-US" sz="1600" dirty="0" smtClean="0"/>
              <a:t>Pays 60% full day rate</a:t>
            </a:r>
          </a:p>
          <a:p>
            <a:pPr lvl="1"/>
            <a:r>
              <a:rPr lang="en-US" sz="1600" dirty="0" smtClean="0"/>
              <a:t>BS, AS, and BA placements use this code on a school closure day</a:t>
            </a: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EC657DF-FE95-454F-AB66-42CBA9BDA6D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Intermittent Flexible Attendance Codes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872" y="2407273"/>
            <a:ext cx="1028700" cy="2844800"/>
          </a:xfrm>
          <a:prstGeom prst="rect">
            <a:avLst/>
          </a:prstGeom>
        </p:spPr>
      </p:pic>
      <p:sp>
        <p:nvSpPr>
          <p:cNvPr id="6" name="Right Arrow 5"/>
          <p:cNvSpPr/>
          <p:nvPr/>
        </p:nvSpPr>
        <p:spPr bwMode="auto">
          <a:xfrm>
            <a:off x="6141092" y="3708140"/>
            <a:ext cx="1759352" cy="266217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6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bsidy Management Technical Assistance Business Process - 3-12-2015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2787</TotalTime>
  <Words>936</Words>
  <Application>Microsoft Macintosh PowerPoint</Application>
  <PresentationFormat>On-screen Show (4:3)</PresentationFormat>
  <Paragraphs>103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Verdana</vt:lpstr>
      <vt:lpstr>Wingdings</vt:lpstr>
      <vt:lpstr>Arial</vt:lpstr>
      <vt:lpstr>Subsidy Management Technical Assistance Business Process - 3-12-2015</vt:lpstr>
      <vt:lpstr>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15.0022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2015-03-12T16:09:09Z</dcterms:created>
  <dc:creator>Audrey Willoughby</dc:creator>
  <dc:description>Edited project list on slide 7 -- Proposed Bond IV Projects.</dc:description>
  <lastModifiedBy>Miranda Roberson</lastModifiedBy>
  <lastPrinted>2016-08-08T12:14:41Z</lastPrinted>
  <dcterms:modified xsi:type="dcterms:W3CDTF">2016-08-08T12:19:15Z</dcterms:modified>
  <revision>165</revision>
  <dc:title>CCFA – Single Authorizations</dc:title>
</coreProperties>
</file>