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436" r:id="rId2"/>
    <p:sldId id="437" r:id="rId3"/>
    <p:sldId id="439" r:id="rId4"/>
    <p:sldId id="440" r:id="rId5"/>
    <p:sldId id="449" r:id="rId6"/>
    <p:sldId id="441" r:id="rId7"/>
    <p:sldId id="442" r:id="rId8"/>
    <p:sldId id="445" r:id="rId9"/>
    <p:sldId id="446" r:id="rId10"/>
    <p:sldId id="438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la Yarramsetti" initials="BY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54759E"/>
    <a:srgbClr val="6E8DB2"/>
    <a:srgbClr val="8AC4FF"/>
    <a:srgbClr val="BBDFFF"/>
    <a:srgbClr val="C3E2FF"/>
    <a:srgbClr val="FF99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693" autoAdjust="0"/>
    <p:restoredTop sz="94037" autoAdjust="0"/>
  </p:normalViewPr>
  <p:slideViewPr>
    <p:cSldViewPr snapToGrid="0">
      <p:cViewPr>
        <p:scale>
          <a:sx n="110" d="100"/>
          <a:sy n="110" d="100"/>
        </p:scale>
        <p:origin x="1216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914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9.xml"/>
  <Relationship Id="rId11" Type="http://schemas.openxmlformats.org/officeDocument/2006/relationships/slide" Target="slides/slide10.xml"/>
  <Relationship Id="rId12" Type="http://schemas.openxmlformats.org/officeDocument/2006/relationships/notesMaster" Target="notesMasters/notesMaster1.xml"/>
  <Relationship Id="rId13" Type="http://schemas.openxmlformats.org/officeDocument/2006/relationships/handoutMaster" Target="handoutMasters/handoutMaster1.xml"/>
  <Relationship Id="rId14" Type="http://schemas.openxmlformats.org/officeDocument/2006/relationships/commentAuthors" Target="commentAuthors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heme" Target="theme/theme1.xml"/>
  <Relationship Id="rId18" Type="http://schemas.openxmlformats.org/officeDocument/2006/relationships/tableStyles" Target="tableStyles.xml"/>
  <Relationship Id="rId2" Type="http://schemas.openxmlformats.org/officeDocument/2006/relationships/slide" Target="slides/slide1.xml"/>
  <Relationship Id="rId3" Type="http://schemas.openxmlformats.org/officeDocument/2006/relationships/slide" Target="slides/slide2.xml"/>
  <Relationship Id="rId4" Type="http://schemas.openxmlformats.org/officeDocument/2006/relationships/slide" Target="slides/slide3.xml"/>
  <Relationship Id="rId5" Type="http://schemas.openxmlformats.org/officeDocument/2006/relationships/slide" Target="slides/slide4.xml"/>
  <Relationship Id="rId6" Type="http://schemas.openxmlformats.org/officeDocument/2006/relationships/slide" Target="slides/slide5.xml"/>
  <Relationship Id="rId7" Type="http://schemas.openxmlformats.org/officeDocument/2006/relationships/slide" Target="slides/slide6.xml"/>
  <Relationship Id="rId8" Type="http://schemas.openxmlformats.org/officeDocument/2006/relationships/slide" Target="slides/slide7.xml"/>
  <Relationship Id="rId9" Type="http://schemas.openxmlformats.org/officeDocument/2006/relationships/slide" Target="slides/slide8.xml"/>
</Relationships>
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3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18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18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fld id="{C0A0AD01-4FBE-4EAF-A2A7-E71A85EE0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25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2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191"/>
            <a:ext cx="5607050" cy="418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18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18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fld id="{FC40C652-4344-4BF0-B2D6-05C320ECF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7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2.png"/>
  <Relationship Id="rId3" Type="http://schemas.openxmlformats.org/officeDocument/2006/relationships/image" Target="../media/image3.gif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he Commonwealth of Massachusetts state 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" y="1125538"/>
            <a:ext cx="1479550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2065338" y="1165225"/>
            <a:ext cx="14287" cy="4557713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352675" y="1143000"/>
            <a:ext cx="6105525" cy="2457450"/>
          </a:xfrm>
        </p:spPr>
        <p:txBody>
          <a:bodyPr anchor="t"/>
          <a:lstStyle>
            <a:lvl1pPr>
              <a:spcAft>
                <a:spcPct val="25000"/>
              </a:spcAft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C5BF77-A12D-4A4E-81A1-2E51B85A9F4E}" type="datetime1">
              <a:rPr lang="en-US"/>
              <a:pPr>
                <a:defRPr/>
              </a:pPr>
              <a:t>8/8/16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800" b="0">
                <a:latin typeface="Verdana" pitchFamily="9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D085D-A9F1-4868-B5F8-23B3C88EC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EEC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814889" y="5590718"/>
            <a:ext cx="2857500" cy="638175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449513" y="3927475"/>
            <a:ext cx="5716587" cy="446088"/>
          </a:xfrm>
        </p:spPr>
        <p:txBody>
          <a:bodyPr/>
          <a:lstStyle>
            <a:lvl1pPr>
              <a:buNone/>
              <a:defRPr sz="180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 dirty="0" smtClean="0"/>
              <a:t>[Cover Slide Text]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E5007-E2A8-4F28-B02C-D9B4778A4FBC}" type="datetime1">
              <a:rPr lang="en-US"/>
              <a:pPr>
                <a:defRPr/>
              </a:pPr>
              <a:t>8/8/16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8001B-4A50-453B-B357-D338BCF54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47625"/>
            <a:ext cx="2105025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4338" y="47625"/>
            <a:ext cx="6167437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D285B-DACB-42BB-B653-47C1841396BB}" type="datetime1">
              <a:rPr lang="en-US"/>
              <a:pPr>
                <a:defRPr/>
              </a:pPr>
              <a:t>8/8/16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940A9-B102-4401-A51E-99B08281D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7625"/>
            <a:ext cx="7734300" cy="1201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74A1A-8E78-422A-B8B2-80C17E336868}" type="datetime1">
              <a:rPr lang="en-US"/>
              <a:pPr>
                <a:defRPr/>
              </a:pPr>
              <a:t>8/8/16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47839-9A1B-4AE2-A730-CDFB28550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7625"/>
            <a:ext cx="7734300" cy="1201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C6CFE-4E4B-440B-BF1B-C97C32263C65}" type="datetime1">
              <a:rPr lang="en-US"/>
              <a:pPr>
                <a:defRPr/>
              </a:pPr>
              <a:t>8/8/16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6153-7E97-4A73-A199-10036E3EA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06A53-99B1-4A5A-AAED-521BB5A1F7AE}" type="datetime1">
              <a:rPr lang="en-US"/>
              <a:pPr>
                <a:defRPr/>
              </a:pPr>
              <a:t>8/8/16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1BF2A-6D13-4D22-85B7-693EDEFE1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152400"/>
            <a:ext cx="7734300" cy="8016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600200"/>
            <a:ext cx="411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938588"/>
            <a:ext cx="411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5B36A-9BCD-40BE-9DCA-02D555224E8C}" type="datetime1">
              <a:rPr lang="en-US"/>
              <a:pPr>
                <a:defRPr/>
              </a:pPr>
              <a:t>8/8/16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BF940-2A7D-475F-AF5E-4A25A2E6E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942"/>
            <a:ext cx="83820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CC710-1491-4E4E-9152-D3737FD39707}" type="datetime1">
              <a:rPr lang="en-US"/>
              <a:pPr>
                <a:defRPr/>
              </a:pPr>
              <a:t>8/8/16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657DF-FE95-454F-AB66-42CBA9BDA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277813"/>
            <a:ext cx="7132638" cy="469900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 dirty="0" smtClean="0"/>
              <a:t>Slide Title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A21A5-9DCB-4E47-A5D6-C59403ACF65D}" type="datetime1">
              <a:rPr lang="en-US"/>
              <a:pPr>
                <a:defRPr/>
              </a:pPr>
              <a:t>8/8/16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F46B9-8171-45E1-A369-0EA009B04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76B26-D525-4B3A-AD1F-0F749DCB5CEA}" type="datetime1">
              <a:rPr lang="en-US"/>
              <a:pPr>
                <a:defRPr/>
              </a:pPr>
              <a:t>8/8/16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71D79-3FCF-470B-A39E-9BBB02B9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CAF8B-6BB1-4D78-91A4-9088E87EBD16}" type="datetime1">
              <a:rPr lang="en-US"/>
              <a:pPr>
                <a:defRPr/>
              </a:pPr>
              <a:t>8/8/16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959ED-9753-44BA-B55A-7B20CE503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6232C-64F3-4BC7-A9F4-9AD666360C45}" type="datetime1">
              <a:rPr lang="en-US"/>
              <a:pPr>
                <a:defRPr/>
              </a:pPr>
              <a:t>8/8/16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52CFE-2BB0-48A7-9F53-4B9D51B44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414338" y="152400"/>
            <a:ext cx="7584674" cy="72224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[Slide Title]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26A74-AA3F-4EF0-A4AF-04DB0CC29C2B}" type="datetime1">
              <a:rPr lang="en-US"/>
              <a:pPr>
                <a:defRPr/>
              </a:pPr>
              <a:t>8/8/16</a:t>
            </a:fld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B79F6-C316-4021-B029-814B015AF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D3D5E-105C-4907-9B60-C6F5CE58284D}" type="datetime1">
              <a:rPr lang="en-US"/>
              <a:pPr>
                <a:defRPr/>
              </a:pPr>
              <a:t>8/8/16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25644-1B45-4695-9AFB-0497CF045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0D742-E7EE-41B8-9B65-6DB397F6AFB3}" type="datetime1">
              <a:rPr lang="en-US"/>
              <a:pPr>
                <a:defRPr/>
              </a:pPr>
              <a:t>8/8/16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A53D9-FB86-4668-B944-96648E8AE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slideLayout" Target="../slideLayouts/slideLayout13.xml"/>
  <Relationship Id="rId14" Type="http://schemas.openxmlformats.org/officeDocument/2006/relationships/slideLayout" Target="../slideLayouts/slideLayout14.xml"/>
  <Relationship Id="rId15" Type="http://schemas.openxmlformats.org/officeDocument/2006/relationships/slideLayout" Target="../slideLayouts/slideLayout15.xml"/>
  <Relationship Id="rId16" Type="http://schemas.openxmlformats.org/officeDocument/2006/relationships/theme" Target="../theme/theme1.xml"/>
  <Relationship Id="rId17" Type="http://schemas.openxmlformats.org/officeDocument/2006/relationships/image" Target="../media/image1.gif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152400"/>
            <a:ext cx="77343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7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4475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 b="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0E272F6-1708-4844-BC38-1E403A83FDAA}" type="datetime1">
              <a:rPr lang="en-US"/>
              <a:pPr>
                <a:defRPr/>
              </a:pPr>
              <a:t>8/8/16</a:t>
            </a:fld>
            <a:endParaRPr lang="en-US"/>
          </a:p>
        </p:txBody>
      </p:sp>
      <p:sp>
        <p:nvSpPr>
          <p:cNvPr id="757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0425" y="6594475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8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CF0C1523-E9F1-42F5-83FF-A196C03FC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32"/>
          <p:cNvSpPr>
            <a:spLocks noChangeShapeType="1"/>
          </p:cNvSpPr>
          <p:nvPr/>
        </p:nvSpPr>
        <p:spPr bwMode="auto">
          <a:xfrm>
            <a:off x="444500" y="919163"/>
            <a:ext cx="8415338" cy="1587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8" name="Picture 7" descr="EEC-Happle2.gif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8181890" y="182878"/>
            <a:ext cx="659958" cy="6558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hyperlink" TargetMode="External" Target="http://www.mass.gov/edu/docs/eec/financial-assistance/ccfa-regular-intermittent-school-closure-attendance-codes-cheat-sheet.pdf"/>
  <Relationship Id="rId3" Type="http://schemas.openxmlformats.org/officeDocument/2006/relationships/hyperlink" TargetMode="External" Target="http://www.mass.gov/edu/docs/eec/financial-assistance/ccfa-flex-intermittent-flex-attendance-codes-cheat-sheet.pdf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4.png"/>
  <Relationship Id="rId3" Type="http://schemas.openxmlformats.org/officeDocument/2006/relationships/image" Target="../media/image5.png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6.png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7.png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8.png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9.png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1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2352675" y="2073350"/>
            <a:ext cx="6105525" cy="15271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800" b="0" i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400" b="0" dirty="0" smtClean="0"/>
              <a:t>CCFA Attendance Codes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CCFA Attendance Codes Cheat Sheet</a:t>
            </a:r>
          </a:p>
          <a:p>
            <a:pPr lvl="1"/>
            <a:r>
              <a:rPr lang="en-US" dirty="0" smtClean="0">
                <a:hlinkClick r:id="rId2"/>
              </a:rPr>
              <a:t>Regular, Intermittent and School Closure Attendance Codes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Flex and Intermittent Flex Attendance Codes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Supplemental Materials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39942"/>
            <a:ext cx="8382000" cy="4956686"/>
          </a:xfrm>
        </p:spPr>
        <p:txBody>
          <a:bodyPr/>
          <a:lstStyle/>
          <a:p>
            <a:r>
              <a:rPr lang="en-US" dirty="0" smtClean="0"/>
              <a:t>Attendance and absence codes</a:t>
            </a:r>
          </a:p>
          <a:p>
            <a:r>
              <a:rPr lang="en-US" dirty="0" smtClean="0"/>
              <a:t>Intermittent codes</a:t>
            </a:r>
          </a:p>
          <a:p>
            <a:r>
              <a:rPr lang="en-US" dirty="0" smtClean="0"/>
              <a:t>Closure codes</a:t>
            </a:r>
          </a:p>
          <a:p>
            <a:r>
              <a:rPr lang="en-US" dirty="0" smtClean="0"/>
              <a:t>Non-payment codes</a:t>
            </a:r>
          </a:p>
          <a:p>
            <a:r>
              <a:rPr lang="en-US" dirty="0" smtClean="0"/>
              <a:t>Flexible Placement Attendance Codes</a:t>
            </a:r>
          </a:p>
          <a:p>
            <a:r>
              <a:rPr lang="en-US" dirty="0" smtClean="0"/>
              <a:t>Intermittent Flexible Attendance Codes</a:t>
            </a:r>
          </a:p>
          <a:p>
            <a:r>
              <a:rPr lang="en-US" dirty="0" smtClean="0"/>
              <a:t>Supplemental Materials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076045"/>
            <a:ext cx="6753225" cy="5518429"/>
          </a:xfrm>
        </p:spPr>
        <p:txBody>
          <a:bodyPr/>
          <a:lstStyle/>
          <a:p>
            <a:r>
              <a:rPr lang="en-US" sz="1700" dirty="0" smtClean="0"/>
              <a:t>Codes to indicate an attendance (A) or an absence (EA/UA) apply to all regular, intermittent, and school closure only placements, regardless of schedule or authorization (FT/PT).</a:t>
            </a:r>
          </a:p>
          <a:p>
            <a:pPr lvl="1"/>
            <a:r>
              <a:rPr lang="en-US" sz="1700" dirty="0" smtClean="0"/>
              <a:t>Absences must be entered as either explained (EA) or unexplained (UA)</a:t>
            </a:r>
          </a:p>
          <a:p>
            <a:r>
              <a:rPr lang="en-US" sz="1700" dirty="0" smtClean="0"/>
              <a:t>These codes pay from placement schedule.</a:t>
            </a:r>
          </a:p>
          <a:p>
            <a:r>
              <a:rPr lang="en-US" sz="1700" dirty="0" smtClean="0"/>
              <a:t>If the child is authorized for transportation, the attendance code drop down will populate with all possible options.</a:t>
            </a:r>
          </a:p>
          <a:p>
            <a:r>
              <a:rPr lang="en-US" sz="1700" dirty="0" smtClean="0"/>
              <a:t>When clicking “as scheduled” CCFA will assume the max transportation allowed by the placement schedule.</a:t>
            </a:r>
          </a:p>
          <a:p>
            <a:pPr lvl="1"/>
            <a:r>
              <a:rPr lang="en-US" sz="1700" dirty="0" smtClean="0"/>
              <a:t>Transportation can be less than the max allowed and should be marked as such if the cost was not incurred.</a:t>
            </a:r>
          </a:p>
          <a:p>
            <a:endParaRPr lang="en-US" sz="17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Attendance and Absence Codes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240" y="1118855"/>
            <a:ext cx="1124169" cy="20202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240" y="3510243"/>
            <a:ext cx="850900" cy="27559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 bwMode="auto">
          <a:xfrm>
            <a:off x="5706322" y="3993262"/>
            <a:ext cx="1759352" cy="266217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15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949124"/>
            <a:ext cx="7228391" cy="5719241"/>
          </a:xfrm>
        </p:spPr>
        <p:txBody>
          <a:bodyPr/>
          <a:lstStyle/>
          <a:p>
            <a:r>
              <a:rPr lang="en-US" sz="1500" dirty="0" smtClean="0"/>
              <a:t>Intermittent placements indicate that a child is of school age and needs to attend care for a different number of hours when school is closed</a:t>
            </a:r>
          </a:p>
          <a:p>
            <a:pPr lvl="1"/>
            <a:r>
              <a:rPr lang="en-US" sz="1500" dirty="0" smtClean="0"/>
              <a:t>IF indicates a full day attendance on an intermittent day (up to 10 hours of care)</a:t>
            </a:r>
          </a:p>
          <a:p>
            <a:pPr lvl="1"/>
            <a:r>
              <a:rPr lang="en-US" sz="1500" dirty="0" smtClean="0"/>
              <a:t>IP indicates a partial day attendance on an intermittent day (up to 6 hours of care)</a:t>
            </a:r>
          </a:p>
          <a:p>
            <a:pPr lvl="1"/>
            <a:r>
              <a:rPr lang="en-US" sz="1500" dirty="0" smtClean="0"/>
              <a:t>Applies to Before School (BS), After School (AS), Before and After school (BA), Kindergarten, </a:t>
            </a:r>
            <a:r>
              <a:rPr lang="en-US" sz="1500" dirty="0" err="1" smtClean="0"/>
              <a:t>Headstart</a:t>
            </a:r>
            <a:r>
              <a:rPr lang="en-US" sz="1500" dirty="0" smtClean="0"/>
              <a:t>, and Preschool placements</a:t>
            </a:r>
          </a:p>
          <a:p>
            <a:pPr lvl="1"/>
            <a:r>
              <a:rPr lang="en-US" sz="1500" dirty="0" smtClean="0"/>
              <a:t>Intermittent codes pay as follows:</a:t>
            </a:r>
          </a:p>
          <a:p>
            <a:pPr lvl="2"/>
            <a:r>
              <a:rPr lang="en-US" sz="1500" dirty="0" smtClean="0"/>
              <a:t>IF pays full day rate</a:t>
            </a:r>
          </a:p>
          <a:p>
            <a:pPr lvl="2"/>
            <a:r>
              <a:rPr lang="en-US" sz="1500" dirty="0" smtClean="0"/>
              <a:t>IP pays 60% of the full day rate</a:t>
            </a:r>
          </a:p>
          <a:p>
            <a:r>
              <a:rPr lang="en-US" sz="1500" dirty="0" smtClean="0"/>
              <a:t>IFEA/IFUA are used to indicate a full day absence on an intermittent day</a:t>
            </a:r>
          </a:p>
          <a:p>
            <a:pPr lvl="1"/>
            <a:r>
              <a:rPr lang="en-US" sz="1500" dirty="0" smtClean="0"/>
              <a:t>Pays the full day rate</a:t>
            </a:r>
            <a:endParaRPr lang="en-US" sz="1500" dirty="0" smtClean="0">
              <a:solidFill>
                <a:srgbClr val="FF0000"/>
              </a:solidFill>
            </a:endParaRPr>
          </a:p>
          <a:p>
            <a:r>
              <a:rPr lang="en-US" sz="1500" dirty="0" smtClean="0"/>
              <a:t>IPEA/IPUA are used to indicate a partial day absence on an intermittent day</a:t>
            </a:r>
          </a:p>
          <a:p>
            <a:pPr lvl="1"/>
            <a:r>
              <a:rPr lang="en-US" sz="1500" dirty="0" smtClean="0"/>
              <a:t>Pays 60% of the full day rate</a:t>
            </a:r>
            <a:endParaRPr lang="en-US" sz="1500" dirty="0" smtClean="0">
              <a:solidFill>
                <a:srgbClr val="FF0000"/>
              </a:solidFill>
            </a:endParaRPr>
          </a:p>
          <a:p>
            <a:r>
              <a:rPr lang="en-US" sz="1500" dirty="0" smtClean="0">
                <a:sym typeface="Wingdings"/>
              </a:rPr>
              <a:t>The example to the right shows a BS or AS placement with two-way transportation</a:t>
            </a:r>
          </a:p>
          <a:p>
            <a:endParaRPr lang="en-US" sz="1500" dirty="0" smtClean="0"/>
          </a:p>
          <a:p>
            <a:endParaRPr lang="en-US" sz="15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Intermittent Codes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129" y="1064872"/>
            <a:ext cx="825662" cy="560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89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2744"/>
            <a:ext cx="6580208" cy="5471731"/>
          </a:xfrm>
        </p:spPr>
        <p:txBody>
          <a:bodyPr/>
          <a:lstStyle/>
          <a:p>
            <a:r>
              <a:rPr lang="en-US" dirty="0" smtClean="0"/>
              <a:t>The image to the right shows the attendance codes for a Before and After School placement with no transportation.</a:t>
            </a: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It </a:t>
            </a:r>
            <a:r>
              <a:rPr lang="en-US" dirty="0">
                <a:sym typeface="Wingdings"/>
              </a:rPr>
              <a:t>is </a:t>
            </a:r>
            <a:r>
              <a:rPr lang="en-US" dirty="0" smtClean="0">
                <a:sym typeface="Wingdings"/>
              </a:rPr>
              <a:t>necessary to </a:t>
            </a:r>
            <a:r>
              <a:rPr lang="en-US" dirty="0">
                <a:sym typeface="Wingdings"/>
              </a:rPr>
              <a:t>distinguish between before school and after school absences</a:t>
            </a:r>
          </a:p>
          <a:p>
            <a:pPr lvl="1"/>
            <a:r>
              <a:rPr lang="en-US" dirty="0">
                <a:sym typeface="Wingdings"/>
              </a:rPr>
              <a:t>If a child accrues more than 30 before school absences, only </a:t>
            </a:r>
            <a:r>
              <a:rPr lang="en-US" dirty="0" smtClean="0">
                <a:sym typeface="Wingdings"/>
              </a:rPr>
              <a:t>after </a:t>
            </a:r>
            <a:r>
              <a:rPr lang="en-US" dirty="0">
                <a:sym typeface="Wingdings"/>
              </a:rPr>
              <a:t>school absences will be paid</a:t>
            </a:r>
          </a:p>
          <a:p>
            <a:pPr lvl="1"/>
            <a:r>
              <a:rPr lang="en-US" dirty="0">
                <a:sym typeface="Wingdings"/>
              </a:rPr>
              <a:t>If a child accrues more than 30 after school absences, only before school absences will be paid.</a:t>
            </a:r>
          </a:p>
          <a:p>
            <a:r>
              <a:rPr lang="en-US" dirty="0" smtClean="0">
                <a:sym typeface="Wingdings"/>
              </a:rPr>
              <a:t>EA or UA indicates an absence from both before school and after school care.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Intermittent Codes—BA Placements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138" y="1874044"/>
            <a:ext cx="10414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47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0" y="1099595"/>
            <a:ext cx="8394700" cy="5494879"/>
          </a:xfrm>
        </p:spPr>
        <p:txBody>
          <a:bodyPr/>
          <a:lstStyle/>
          <a:p>
            <a:r>
              <a:rPr lang="en-US" sz="1400" dirty="0" smtClean="0"/>
              <a:t>Closure codes are only populated in attendance when entered either</a:t>
            </a:r>
          </a:p>
          <a:p>
            <a:pPr lvl="1"/>
            <a:r>
              <a:rPr lang="en-US" sz="1400" dirty="0" smtClean="0"/>
              <a:t>on the admin calendar and inherited by the provider</a:t>
            </a:r>
          </a:p>
          <a:p>
            <a:pPr lvl="2"/>
            <a:r>
              <a:rPr lang="en-US" sz="1400" dirty="0" smtClean="0"/>
              <a:t>Approved Closure (State holiday closures)</a:t>
            </a:r>
          </a:p>
          <a:p>
            <a:pPr lvl="2"/>
            <a:r>
              <a:rPr lang="en-US" sz="1400" dirty="0" smtClean="0"/>
              <a:t>Professional days</a:t>
            </a:r>
          </a:p>
          <a:p>
            <a:pPr lvl="1"/>
            <a:r>
              <a:rPr lang="en-US" sz="1400" dirty="0" smtClean="0"/>
              <a:t>OR on the provider calendar</a:t>
            </a:r>
          </a:p>
          <a:p>
            <a:pPr lvl="2"/>
            <a:r>
              <a:rPr lang="en-US" sz="1400" dirty="0" smtClean="0"/>
              <a:t>Emergency closures</a:t>
            </a:r>
          </a:p>
          <a:p>
            <a:pPr lvl="2"/>
            <a:r>
              <a:rPr lang="en-US" sz="1400" dirty="0" smtClean="0"/>
              <a:t>Unapproved closures</a:t>
            </a:r>
          </a:p>
          <a:p>
            <a:pPr lvl="2"/>
            <a:r>
              <a:rPr lang="en-US" sz="1400" dirty="0" smtClean="0"/>
              <a:t>Professional days</a:t>
            </a:r>
          </a:p>
          <a:p>
            <a:pPr lvl="2"/>
            <a:r>
              <a:rPr lang="en-US" sz="1400" dirty="0" smtClean="0"/>
              <a:t>State holiday closures (uncommon)</a:t>
            </a:r>
            <a:endParaRPr lang="en-US" sz="1400" dirty="0"/>
          </a:p>
          <a:p>
            <a:r>
              <a:rPr lang="en-US" sz="1400" dirty="0" smtClean="0"/>
              <a:t>CF is the approved closure code for a full day</a:t>
            </a:r>
          </a:p>
          <a:p>
            <a:pPr lvl="1"/>
            <a:r>
              <a:rPr lang="en-US" sz="1400" dirty="0" smtClean="0"/>
              <a:t>Pays to the placement schedule</a:t>
            </a:r>
          </a:p>
          <a:p>
            <a:r>
              <a:rPr lang="en-US" sz="1400" dirty="0" smtClean="0"/>
              <a:t>CP is used to indicate a closure for a placement with a part time schedule</a:t>
            </a:r>
          </a:p>
          <a:p>
            <a:pPr lvl="1"/>
            <a:r>
              <a:rPr lang="en-US" sz="1400" dirty="0" smtClean="0"/>
              <a:t>Pays 60% of the regular rate for the placement program type</a:t>
            </a:r>
          </a:p>
          <a:p>
            <a:r>
              <a:rPr lang="en-US" sz="1400" dirty="0" smtClean="0"/>
              <a:t>IC(0,1,2) are used to indicate an intermittent closure</a:t>
            </a:r>
          </a:p>
          <a:p>
            <a:pPr lvl="1"/>
            <a:r>
              <a:rPr lang="en-US" sz="1400" dirty="0" smtClean="0"/>
              <a:t>Pays the full day rate</a:t>
            </a:r>
          </a:p>
          <a:p>
            <a:pPr lvl="1"/>
            <a:r>
              <a:rPr lang="en-US" sz="1400" dirty="0" smtClean="0"/>
              <a:t>This code is an option only for school age placements that are intermittent.</a:t>
            </a:r>
          </a:p>
          <a:p>
            <a:r>
              <a:rPr lang="en-US" sz="1400" dirty="0" smtClean="0"/>
              <a:t>UC is an unapproved closure</a:t>
            </a:r>
          </a:p>
          <a:p>
            <a:pPr lvl="1"/>
            <a:r>
              <a:rPr lang="en-US" sz="1400" dirty="0" smtClean="0"/>
              <a:t>No payment</a:t>
            </a:r>
          </a:p>
          <a:p>
            <a:endParaRPr lang="en-US" sz="1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Closure Codes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825" y="1798899"/>
            <a:ext cx="8636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69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0" y="1072814"/>
            <a:ext cx="8282811" cy="5432158"/>
          </a:xfrm>
        </p:spPr>
        <p:txBody>
          <a:bodyPr/>
          <a:lstStyle/>
          <a:p>
            <a:r>
              <a:rPr lang="en-US" sz="1700" dirty="0" smtClean="0"/>
              <a:t>X is to be used when the child’s placement start date is before the actual date the child starts attending the program. </a:t>
            </a:r>
          </a:p>
          <a:p>
            <a:pPr lvl="1"/>
            <a:r>
              <a:rPr lang="en-US" sz="1700" dirty="0" smtClean="0"/>
              <a:t>Providers cannot bill EEC until the child starts attending the program</a:t>
            </a:r>
          </a:p>
          <a:p>
            <a:pPr lvl="1"/>
            <a:r>
              <a:rPr lang="en-US" sz="1700" dirty="0" smtClean="0"/>
              <a:t>Providers cannot use the X code after another attendance code has been entered</a:t>
            </a:r>
          </a:p>
          <a:p>
            <a:r>
              <a:rPr lang="en-US" sz="1700" dirty="0" smtClean="0"/>
              <a:t>PR means Provider Refused</a:t>
            </a:r>
          </a:p>
          <a:p>
            <a:pPr lvl="1"/>
            <a:r>
              <a:rPr lang="en-US" sz="1700" dirty="0" smtClean="0"/>
              <a:t>For example, if a provider refuses to continue care for behavioral issues.</a:t>
            </a:r>
          </a:p>
          <a:p>
            <a:r>
              <a:rPr lang="en-US" sz="1700" dirty="0" smtClean="0"/>
              <a:t>RS means Parent Refused</a:t>
            </a:r>
          </a:p>
          <a:p>
            <a:pPr lvl="1"/>
            <a:r>
              <a:rPr lang="en-US" sz="1700" dirty="0"/>
              <a:t>For example, </a:t>
            </a:r>
            <a:r>
              <a:rPr lang="en-US" sz="1700" dirty="0" smtClean="0"/>
              <a:t>family refuses substitute care or has conflict with provider</a:t>
            </a:r>
            <a:endParaRPr lang="en-US" sz="1700" dirty="0"/>
          </a:p>
          <a:p>
            <a:r>
              <a:rPr lang="en-US" sz="1700" dirty="0" smtClean="0"/>
              <a:t>NA is the default code in CCFA for school closures, which assume no attendance.</a:t>
            </a:r>
          </a:p>
          <a:p>
            <a:pPr lvl="1"/>
            <a:r>
              <a:rPr lang="en-US" sz="1700" dirty="0" smtClean="0"/>
              <a:t>This code also applies to flexible and intermittent flexible placements (see next slide).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Non-Payment Codes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7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1170"/>
            <a:ext cx="7425159" cy="5220182"/>
          </a:xfrm>
        </p:spPr>
        <p:txBody>
          <a:bodyPr/>
          <a:lstStyle/>
          <a:p>
            <a:r>
              <a:rPr lang="en-US" sz="1600" dirty="0" smtClean="0"/>
              <a:t>Flexible placements attend based on a set number of days for each week</a:t>
            </a:r>
          </a:p>
          <a:p>
            <a:pPr lvl="1"/>
            <a:r>
              <a:rPr lang="en-US" sz="1600" dirty="0" smtClean="0"/>
              <a:t>The exact days can change from week to week</a:t>
            </a:r>
          </a:p>
          <a:p>
            <a:pPr lvl="1"/>
            <a:r>
              <a:rPr lang="en-US" sz="1600" dirty="0" smtClean="0"/>
              <a:t>For example: A child may need to attend care 4 days per week and attends Monday—Thursday one week and then Tuesday—Friday the following week</a:t>
            </a:r>
          </a:p>
          <a:p>
            <a:pPr lvl="1"/>
            <a:r>
              <a:rPr lang="en-US" sz="1600" dirty="0" smtClean="0"/>
              <a:t>CCFA will expect an attendance or absence entry for the number of days the child is expected to attend each week.</a:t>
            </a:r>
          </a:p>
          <a:p>
            <a:r>
              <a:rPr lang="en-US" sz="1600" dirty="0" smtClean="0"/>
              <a:t>FF codes indicate attendance for a full day.</a:t>
            </a:r>
          </a:p>
          <a:p>
            <a:pPr lvl="1"/>
            <a:r>
              <a:rPr lang="en-US" sz="1600" dirty="0" smtClean="0"/>
              <a:t>Pays program from placement</a:t>
            </a:r>
          </a:p>
          <a:p>
            <a:r>
              <a:rPr lang="en-US" sz="1600" dirty="0" smtClean="0"/>
              <a:t>FP codes indicate attendance for a partial day</a:t>
            </a:r>
          </a:p>
          <a:p>
            <a:pPr lvl="1"/>
            <a:r>
              <a:rPr lang="en-US" sz="1600" dirty="0" smtClean="0"/>
              <a:t>Pays 60% program from placement</a:t>
            </a:r>
          </a:p>
          <a:p>
            <a:r>
              <a:rPr lang="en-US" sz="1600" dirty="0" smtClean="0"/>
              <a:t>Absence codes remain the same for flexible placements</a:t>
            </a:r>
          </a:p>
          <a:p>
            <a:r>
              <a:rPr lang="en-US" sz="1600" dirty="0" smtClean="0"/>
              <a:t>Flexible placements have an additional NA code to indicate no attendance</a:t>
            </a:r>
          </a:p>
          <a:p>
            <a:pPr lvl="1"/>
            <a:r>
              <a:rPr lang="en-US" sz="1600" dirty="0" smtClean="0"/>
              <a:t>This code </a:t>
            </a:r>
            <a:r>
              <a:rPr lang="en-US" sz="1600" u="sng" dirty="0" smtClean="0"/>
              <a:t>CANNOT</a:t>
            </a:r>
            <a:r>
              <a:rPr lang="en-US" sz="1600" dirty="0" smtClean="0"/>
              <a:t> be used to indicate an absence</a:t>
            </a:r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Flexible Placement Attendance Codes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359" y="2743361"/>
            <a:ext cx="8636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8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064871"/>
            <a:ext cx="7443245" cy="5625295"/>
          </a:xfrm>
        </p:spPr>
        <p:txBody>
          <a:bodyPr/>
          <a:lstStyle/>
          <a:p>
            <a:r>
              <a:rPr lang="en-US" sz="1600" dirty="0" smtClean="0"/>
              <a:t>For school age placements that also need a flexible schedule</a:t>
            </a:r>
          </a:p>
          <a:p>
            <a:pPr lvl="1"/>
            <a:r>
              <a:rPr lang="en-US" sz="1600" dirty="0" smtClean="0"/>
              <a:t>The placement attends a set number of days each week, but which days vary from week to week</a:t>
            </a:r>
          </a:p>
          <a:p>
            <a:r>
              <a:rPr lang="en-US" sz="1600" dirty="0" smtClean="0"/>
              <a:t>FA codes indicate attendance on a school day</a:t>
            </a:r>
          </a:p>
          <a:p>
            <a:pPr lvl="1"/>
            <a:r>
              <a:rPr lang="en-US" sz="1600" dirty="0" smtClean="0"/>
              <a:t>Pays program from placement</a:t>
            </a:r>
          </a:p>
          <a:p>
            <a:pPr lvl="1"/>
            <a:r>
              <a:rPr lang="en-US" sz="1600" dirty="0" smtClean="0"/>
              <a:t>This code only applies to school age placements in a Before School, After School, or Before and After School program</a:t>
            </a:r>
          </a:p>
          <a:p>
            <a:pPr lvl="1"/>
            <a:r>
              <a:rPr lang="en-US" sz="1600" dirty="0" smtClean="0"/>
              <a:t>For example: the image to the right shows attendance codes for an intermittent flexible placement in an FCC &gt; 2 School Age program</a:t>
            </a:r>
          </a:p>
          <a:p>
            <a:r>
              <a:rPr lang="en-US" sz="1600" dirty="0" smtClean="0"/>
              <a:t>IFF codes indicate a full day intermittent attendance</a:t>
            </a:r>
          </a:p>
          <a:p>
            <a:pPr lvl="1"/>
            <a:r>
              <a:rPr lang="en-US" sz="1600" dirty="0" smtClean="0"/>
              <a:t>Pays full day rate</a:t>
            </a:r>
          </a:p>
          <a:p>
            <a:pPr lvl="1"/>
            <a:r>
              <a:rPr lang="en-US" sz="1600" dirty="0" smtClean="0"/>
              <a:t>BS, AS, and BA placements use this code on a school closure day</a:t>
            </a:r>
          </a:p>
          <a:p>
            <a:r>
              <a:rPr lang="en-US" sz="1600" dirty="0" smtClean="0"/>
              <a:t>IFP codes indicate a partial day intermittent attendance</a:t>
            </a:r>
          </a:p>
          <a:p>
            <a:pPr lvl="1"/>
            <a:r>
              <a:rPr lang="en-US" sz="1600" dirty="0" smtClean="0"/>
              <a:t>Pays 60% full day rate</a:t>
            </a:r>
          </a:p>
          <a:p>
            <a:pPr lvl="1"/>
            <a:r>
              <a:rPr lang="en-US" sz="1600" dirty="0" smtClean="0"/>
              <a:t>BS, AS, and BA placements use this code on a school closure day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Intermittent Flexible Attendance Codes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872" y="2407273"/>
            <a:ext cx="1028700" cy="28448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 bwMode="auto">
          <a:xfrm>
            <a:off x="6141092" y="3708140"/>
            <a:ext cx="1759352" cy="266217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bsidy Management Technical Assistance Business Process - 3-12-2015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2787</TotalTime>
  <Words>936</Words>
  <Application>Microsoft Macintosh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Verdana</vt:lpstr>
      <vt:lpstr>Wingdings</vt:lpstr>
      <vt:lpstr>Arial</vt:lpstr>
      <vt:lpstr>Subsidy Management Technical Assistance Business Process - 3-12-2015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15.0022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2015-03-12T16:09:09Z</dcterms:created>
  <dc:creator>Audrey Willoughby</dc:creator>
  <dc:description>Edited project list on slide 7 -- Proposed Bond IV Projects.</dc:description>
  <lastModifiedBy>Miranda Roberson</lastModifiedBy>
  <lastPrinted>2016-08-08T12:14:41Z</lastPrinted>
  <dcterms:modified xsi:type="dcterms:W3CDTF">2016-08-08T12:19:15Z</dcterms:modified>
  <revision>165</revision>
  <dc:title>CCFA – Single Authorizations</dc:title>
</coreProperties>
</file>