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436" r:id="rId2"/>
    <p:sldId id="437" r:id="rId3"/>
    <p:sldId id="438" r:id="rId4"/>
    <p:sldId id="522" r:id="rId5"/>
    <p:sldId id="523" r:id="rId6"/>
    <p:sldId id="481" r:id="rId7"/>
    <p:sldId id="524" r:id="rId8"/>
    <p:sldId id="509" r:id="rId9"/>
    <p:sldId id="484" r:id="rId10"/>
    <p:sldId id="467" r:id="rId11"/>
    <p:sldId id="488" r:id="rId12"/>
    <p:sldId id="489" r:id="rId13"/>
    <p:sldId id="490" r:id="rId14"/>
    <p:sldId id="463" r:id="rId15"/>
    <p:sldId id="517" r:id="rId16"/>
    <p:sldId id="525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eith Dynan" initials="KD [7]" lastIdx="1" clrIdx="6">
    <p:extLst/>
  </p:cmAuthor>
  <p:cmAuthor id="1" name="Keith Dynan" initials="KD" lastIdx="7" clrIdx="0">
    <p:extLst/>
  </p:cmAuthor>
  <p:cmAuthor id="8" name="Roberson, Miranda (EEC)" initials="RM(" lastIdx="2" clrIdx="7">
    <p:extLst>
      <p:ext uri="{19B8F6BF-5375-455C-9EA6-DF929625EA0E}">
        <p15:presenceInfo xmlns:p15="http://schemas.microsoft.com/office/powerpoint/2012/main" userId="S-1-5-21-1078081533-706699826-839522115-58413" providerId="AD"/>
      </p:ext>
    </p:extLst>
  </p:cmAuthor>
  <p:cmAuthor id="2" name="Keith Dynan" initials="KD [2]" lastIdx="1" clrIdx="1">
    <p:extLst/>
  </p:cmAuthor>
  <p:cmAuthor id="3" name="Keith Dynan" initials="KD [3]" lastIdx="1" clrIdx="2">
    <p:extLst/>
  </p:cmAuthor>
  <p:cmAuthor id="4" name="Keith Dynan" initials="KD [4]" lastIdx="1" clrIdx="3">
    <p:extLst/>
  </p:cmAuthor>
  <p:cmAuthor id="5" name="Keith Dynan" initials="KD [5]" lastIdx="1" clrIdx="4">
    <p:extLst/>
  </p:cmAuthor>
  <p:cmAuthor id="6" name="Keith Dynan" initials="KD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03" autoAdjust="0"/>
    <p:restoredTop sz="93540" autoAdjust="0"/>
  </p:normalViewPr>
  <p:slideViewPr>
    <p:cSldViewPr snapToGrid="0">
      <p:cViewPr varScale="1">
        <p:scale>
          <a:sx n="90" d="100"/>
          <a:sy n="90" d="100"/>
        </p:scale>
        <p:origin x="12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E0F928-62B7-4D00-B358-FD1672B1B719}" type="doc">
      <dgm:prSet loTypeId="urn:microsoft.com/office/officeart/2005/8/layout/hChevron3" loCatId="process" qsTypeId="urn:microsoft.com/office/officeart/2005/8/quickstyle/simple1" qsCatId="simple" csTypeId="urn:microsoft.com/office/officeart/2005/8/colors/accent1_4" csCatId="accent1" phldr="1"/>
      <dgm:spPr/>
    </dgm:pt>
    <dgm:pt modelId="{76ABE8CE-DB83-4722-8C48-B008ACDB06F6}">
      <dgm:prSet phldrT="[Text]"/>
      <dgm:spPr/>
      <dgm:t>
        <a:bodyPr/>
        <a:lstStyle/>
        <a:p>
          <a:r>
            <a:rPr lang="en-US" dirty="0" smtClean="0"/>
            <a:t>Family</a:t>
          </a:r>
          <a:endParaRPr lang="en-US" dirty="0"/>
        </a:p>
      </dgm:t>
    </dgm:pt>
    <dgm:pt modelId="{F2DC7003-D040-42F2-9750-60624CF529E5}" type="parTrans" cxnId="{5A8A0220-B334-4399-8ECC-AAF09FC49290}">
      <dgm:prSet/>
      <dgm:spPr/>
      <dgm:t>
        <a:bodyPr/>
        <a:lstStyle/>
        <a:p>
          <a:endParaRPr lang="en-US"/>
        </a:p>
      </dgm:t>
    </dgm:pt>
    <dgm:pt modelId="{7DD85A33-F251-4230-ACDE-0CD89078039E}" type="sibTrans" cxnId="{5A8A0220-B334-4399-8ECC-AAF09FC49290}">
      <dgm:prSet/>
      <dgm:spPr/>
      <dgm:t>
        <a:bodyPr/>
        <a:lstStyle/>
        <a:p>
          <a:endParaRPr lang="en-US"/>
        </a:p>
      </dgm:t>
    </dgm:pt>
    <dgm:pt modelId="{F82C79DA-C2D5-49DF-880B-37A667C45492}">
      <dgm:prSet phldrT="[Text]"/>
      <dgm:spPr/>
      <dgm:t>
        <a:bodyPr/>
        <a:lstStyle/>
        <a:p>
          <a:r>
            <a:rPr lang="en-US" dirty="0" smtClean="0"/>
            <a:t>Placement</a:t>
          </a:r>
          <a:endParaRPr lang="en-US" dirty="0"/>
        </a:p>
      </dgm:t>
    </dgm:pt>
    <dgm:pt modelId="{D9AC40BB-3D6E-447F-9C70-71D28FFBE1E2}" type="parTrans" cxnId="{A9AF9B8C-56B7-4355-AC45-C751F0200984}">
      <dgm:prSet/>
      <dgm:spPr/>
      <dgm:t>
        <a:bodyPr/>
        <a:lstStyle/>
        <a:p>
          <a:endParaRPr lang="en-US"/>
        </a:p>
      </dgm:t>
    </dgm:pt>
    <dgm:pt modelId="{7022105A-6472-4BB9-8DB3-CB5AF795209A}" type="sibTrans" cxnId="{A9AF9B8C-56B7-4355-AC45-C751F0200984}">
      <dgm:prSet/>
      <dgm:spPr/>
      <dgm:t>
        <a:bodyPr/>
        <a:lstStyle/>
        <a:p>
          <a:endParaRPr lang="en-US"/>
        </a:p>
      </dgm:t>
    </dgm:pt>
    <dgm:pt modelId="{1042D277-FC8F-4599-A263-12C4D46FAB38}">
      <dgm:prSet phldrT="[Text]"/>
      <dgm:spPr/>
      <dgm:t>
        <a:bodyPr/>
        <a:lstStyle/>
        <a:p>
          <a:r>
            <a:rPr lang="en-US" dirty="0" smtClean="0"/>
            <a:t>Attendance</a:t>
          </a:r>
          <a:endParaRPr lang="en-US" dirty="0"/>
        </a:p>
      </dgm:t>
    </dgm:pt>
    <dgm:pt modelId="{7517DC06-8514-4C5E-AB47-9F745C472090}" type="parTrans" cxnId="{90B88570-614C-4E01-980B-E4F015CA56E5}">
      <dgm:prSet/>
      <dgm:spPr/>
      <dgm:t>
        <a:bodyPr/>
        <a:lstStyle/>
        <a:p>
          <a:endParaRPr lang="en-US"/>
        </a:p>
      </dgm:t>
    </dgm:pt>
    <dgm:pt modelId="{5366E873-497D-4C5D-9BE5-F2B212A019AF}" type="sibTrans" cxnId="{90B88570-614C-4E01-980B-E4F015CA56E5}">
      <dgm:prSet/>
      <dgm:spPr/>
      <dgm:t>
        <a:bodyPr/>
        <a:lstStyle/>
        <a:p>
          <a:endParaRPr lang="en-US"/>
        </a:p>
      </dgm:t>
    </dgm:pt>
    <dgm:pt modelId="{D72716D4-8E16-4262-A45A-148BD9EE3412}">
      <dgm:prSet/>
      <dgm:spPr/>
      <dgm:t>
        <a:bodyPr/>
        <a:lstStyle/>
        <a:p>
          <a:r>
            <a:rPr lang="en-US" dirty="0" smtClean="0"/>
            <a:t>Authorization</a:t>
          </a:r>
          <a:endParaRPr lang="en-US" dirty="0"/>
        </a:p>
      </dgm:t>
    </dgm:pt>
    <dgm:pt modelId="{CC3DCA17-D9A9-4366-9ED0-BE05DA4CA2C2}" type="parTrans" cxnId="{85204822-5CCE-4EE2-B647-3D25B03F05C7}">
      <dgm:prSet/>
      <dgm:spPr/>
      <dgm:t>
        <a:bodyPr/>
        <a:lstStyle/>
        <a:p>
          <a:endParaRPr lang="en-US"/>
        </a:p>
      </dgm:t>
    </dgm:pt>
    <dgm:pt modelId="{7493BB25-7A5F-411A-A009-AFF105C3B792}" type="sibTrans" cxnId="{85204822-5CCE-4EE2-B647-3D25B03F05C7}">
      <dgm:prSet/>
      <dgm:spPr/>
      <dgm:t>
        <a:bodyPr/>
        <a:lstStyle/>
        <a:p>
          <a:endParaRPr lang="en-US"/>
        </a:p>
      </dgm:t>
    </dgm:pt>
    <dgm:pt modelId="{6E8CD549-AD06-4C4A-8F76-89BC9B88F35D}" type="pres">
      <dgm:prSet presAssocID="{DDE0F928-62B7-4D00-B358-FD1672B1B719}" presName="Name0" presStyleCnt="0">
        <dgm:presLayoutVars>
          <dgm:dir/>
          <dgm:resizeHandles val="exact"/>
        </dgm:presLayoutVars>
      </dgm:prSet>
      <dgm:spPr/>
    </dgm:pt>
    <dgm:pt modelId="{6A412980-CED7-4ECF-8D43-E4BF9D2B9A46}" type="pres">
      <dgm:prSet presAssocID="{76ABE8CE-DB83-4722-8C48-B008ACDB06F6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2AB7F-35A0-4563-9B4D-80081703FCC7}" type="pres">
      <dgm:prSet presAssocID="{7DD85A33-F251-4230-ACDE-0CD89078039E}" presName="parSpace" presStyleCnt="0"/>
      <dgm:spPr/>
    </dgm:pt>
    <dgm:pt modelId="{9AC82847-B6E4-48D2-A905-45D1B497D912}" type="pres">
      <dgm:prSet presAssocID="{D72716D4-8E16-4262-A45A-148BD9EE3412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C337E-8D89-45A0-BA6F-E57F257F6675}" type="pres">
      <dgm:prSet presAssocID="{7493BB25-7A5F-411A-A009-AFF105C3B792}" presName="parSpace" presStyleCnt="0"/>
      <dgm:spPr/>
    </dgm:pt>
    <dgm:pt modelId="{9CB6F681-0DE2-49E5-82AD-5605276B0A8E}" type="pres">
      <dgm:prSet presAssocID="{F82C79DA-C2D5-49DF-880B-37A667C45492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335FD-4E44-4E0E-BBBF-A5EEB61E076D}" type="pres">
      <dgm:prSet presAssocID="{7022105A-6472-4BB9-8DB3-CB5AF795209A}" presName="parSpace" presStyleCnt="0"/>
      <dgm:spPr/>
    </dgm:pt>
    <dgm:pt modelId="{AB8D675E-74E8-4707-8296-F04472A0A9D5}" type="pres">
      <dgm:prSet presAssocID="{1042D277-FC8F-4599-A263-12C4D46FAB38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204822-5CCE-4EE2-B647-3D25B03F05C7}" srcId="{DDE0F928-62B7-4D00-B358-FD1672B1B719}" destId="{D72716D4-8E16-4262-A45A-148BD9EE3412}" srcOrd="1" destOrd="0" parTransId="{CC3DCA17-D9A9-4366-9ED0-BE05DA4CA2C2}" sibTransId="{7493BB25-7A5F-411A-A009-AFF105C3B792}"/>
    <dgm:cxn modelId="{D4773E04-F703-4CEF-A75A-7726E483C4A8}" type="presOf" srcId="{1042D277-FC8F-4599-A263-12C4D46FAB38}" destId="{AB8D675E-74E8-4707-8296-F04472A0A9D5}" srcOrd="0" destOrd="0" presId="urn:microsoft.com/office/officeart/2005/8/layout/hChevron3"/>
    <dgm:cxn modelId="{6D12C73C-97DB-48F9-B524-52B78A126A91}" type="presOf" srcId="{76ABE8CE-DB83-4722-8C48-B008ACDB06F6}" destId="{6A412980-CED7-4ECF-8D43-E4BF9D2B9A46}" srcOrd="0" destOrd="0" presId="urn:microsoft.com/office/officeart/2005/8/layout/hChevron3"/>
    <dgm:cxn modelId="{A9AF9B8C-56B7-4355-AC45-C751F0200984}" srcId="{DDE0F928-62B7-4D00-B358-FD1672B1B719}" destId="{F82C79DA-C2D5-49DF-880B-37A667C45492}" srcOrd="2" destOrd="0" parTransId="{D9AC40BB-3D6E-447F-9C70-71D28FFBE1E2}" sibTransId="{7022105A-6472-4BB9-8DB3-CB5AF795209A}"/>
    <dgm:cxn modelId="{7B4CBC18-CBEE-4D61-BA8C-CC0DE8C2ED65}" type="presOf" srcId="{DDE0F928-62B7-4D00-B358-FD1672B1B719}" destId="{6E8CD549-AD06-4C4A-8F76-89BC9B88F35D}" srcOrd="0" destOrd="0" presId="urn:microsoft.com/office/officeart/2005/8/layout/hChevron3"/>
    <dgm:cxn modelId="{5A8A0220-B334-4399-8ECC-AAF09FC49290}" srcId="{DDE0F928-62B7-4D00-B358-FD1672B1B719}" destId="{76ABE8CE-DB83-4722-8C48-B008ACDB06F6}" srcOrd="0" destOrd="0" parTransId="{F2DC7003-D040-42F2-9750-60624CF529E5}" sibTransId="{7DD85A33-F251-4230-ACDE-0CD89078039E}"/>
    <dgm:cxn modelId="{E653066B-E449-444A-86CD-C30AF7AA70B8}" type="presOf" srcId="{D72716D4-8E16-4262-A45A-148BD9EE3412}" destId="{9AC82847-B6E4-48D2-A905-45D1B497D912}" srcOrd="0" destOrd="0" presId="urn:microsoft.com/office/officeart/2005/8/layout/hChevron3"/>
    <dgm:cxn modelId="{90B88570-614C-4E01-980B-E4F015CA56E5}" srcId="{DDE0F928-62B7-4D00-B358-FD1672B1B719}" destId="{1042D277-FC8F-4599-A263-12C4D46FAB38}" srcOrd="3" destOrd="0" parTransId="{7517DC06-8514-4C5E-AB47-9F745C472090}" sibTransId="{5366E873-497D-4C5D-9BE5-F2B212A019AF}"/>
    <dgm:cxn modelId="{9A561184-A46E-4684-B1BF-EC159BB8D68D}" type="presOf" srcId="{F82C79DA-C2D5-49DF-880B-37A667C45492}" destId="{9CB6F681-0DE2-49E5-82AD-5605276B0A8E}" srcOrd="0" destOrd="0" presId="urn:microsoft.com/office/officeart/2005/8/layout/hChevron3"/>
    <dgm:cxn modelId="{D031EF40-A43F-4567-B91A-37E87563B2D7}" type="presParOf" srcId="{6E8CD549-AD06-4C4A-8F76-89BC9B88F35D}" destId="{6A412980-CED7-4ECF-8D43-E4BF9D2B9A46}" srcOrd="0" destOrd="0" presId="urn:microsoft.com/office/officeart/2005/8/layout/hChevron3"/>
    <dgm:cxn modelId="{158C2471-F5C4-4F1F-9653-4CF761612A53}" type="presParOf" srcId="{6E8CD549-AD06-4C4A-8F76-89BC9B88F35D}" destId="{4EA2AB7F-35A0-4563-9B4D-80081703FCC7}" srcOrd="1" destOrd="0" presId="urn:microsoft.com/office/officeart/2005/8/layout/hChevron3"/>
    <dgm:cxn modelId="{4050B78D-EF32-4FF7-A62B-3BDB69D819A5}" type="presParOf" srcId="{6E8CD549-AD06-4C4A-8F76-89BC9B88F35D}" destId="{9AC82847-B6E4-48D2-A905-45D1B497D912}" srcOrd="2" destOrd="0" presId="urn:microsoft.com/office/officeart/2005/8/layout/hChevron3"/>
    <dgm:cxn modelId="{2BCE2244-C95D-46EA-84F1-2BC86AE5CF65}" type="presParOf" srcId="{6E8CD549-AD06-4C4A-8F76-89BC9B88F35D}" destId="{AB2C337E-8D89-45A0-BA6F-E57F257F6675}" srcOrd="3" destOrd="0" presId="urn:microsoft.com/office/officeart/2005/8/layout/hChevron3"/>
    <dgm:cxn modelId="{8B412102-414B-4535-B304-5C93AAD5FC1E}" type="presParOf" srcId="{6E8CD549-AD06-4C4A-8F76-89BC9B88F35D}" destId="{9CB6F681-0DE2-49E5-82AD-5605276B0A8E}" srcOrd="4" destOrd="0" presId="urn:microsoft.com/office/officeart/2005/8/layout/hChevron3"/>
    <dgm:cxn modelId="{3138A1AE-6181-4AE7-8AB0-D3BA123CE3FD}" type="presParOf" srcId="{6E8CD549-AD06-4C4A-8F76-89BC9B88F35D}" destId="{39A335FD-4E44-4E0E-BBBF-A5EEB61E076D}" srcOrd="5" destOrd="0" presId="urn:microsoft.com/office/officeart/2005/8/layout/hChevron3"/>
    <dgm:cxn modelId="{487F75B0-7F94-4D47-9178-34F2F34C32BF}" type="presParOf" srcId="{6E8CD549-AD06-4C4A-8F76-89BC9B88F35D}" destId="{AB8D675E-74E8-4707-8296-F04472A0A9D5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12980-CED7-4ECF-8D43-E4BF9D2B9A46}">
      <dsp:nvSpPr>
        <dsp:cNvPr id="0" name=""/>
        <dsp:cNvSpPr/>
      </dsp:nvSpPr>
      <dsp:spPr>
        <a:xfrm>
          <a:off x="2101" y="533147"/>
          <a:ext cx="2108817" cy="843527"/>
        </a:xfrm>
        <a:prstGeom prst="homePlat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Family</a:t>
          </a:r>
          <a:endParaRPr lang="en-US" sz="1400" kern="1200" dirty="0"/>
        </a:p>
      </dsp:txBody>
      <dsp:txXfrm>
        <a:off x="2101" y="533147"/>
        <a:ext cx="1897935" cy="843527"/>
      </dsp:txXfrm>
    </dsp:sp>
    <dsp:sp modelId="{9AC82847-B6E4-48D2-A905-45D1B497D912}">
      <dsp:nvSpPr>
        <dsp:cNvPr id="0" name=""/>
        <dsp:cNvSpPr/>
      </dsp:nvSpPr>
      <dsp:spPr>
        <a:xfrm>
          <a:off x="1689156" y="533147"/>
          <a:ext cx="2108817" cy="843527"/>
        </a:xfrm>
        <a:prstGeom prst="chevron">
          <a:avLst/>
        </a:prstGeom>
        <a:solidFill>
          <a:schemeClr val="accent1">
            <a:shade val="50000"/>
            <a:hueOff val="85671"/>
            <a:satOff val="31925"/>
            <a:lumOff val="160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Authorization</a:t>
          </a:r>
          <a:endParaRPr lang="en-US" sz="1400" kern="1200" dirty="0"/>
        </a:p>
      </dsp:txBody>
      <dsp:txXfrm>
        <a:off x="2110920" y="533147"/>
        <a:ext cx="1265290" cy="843527"/>
      </dsp:txXfrm>
    </dsp:sp>
    <dsp:sp modelId="{9CB6F681-0DE2-49E5-82AD-5605276B0A8E}">
      <dsp:nvSpPr>
        <dsp:cNvPr id="0" name=""/>
        <dsp:cNvSpPr/>
      </dsp:nvSpPr>
      <dsp:spPr>
        <a:xfrm>
          <a:off x="3376210" y="533147"/>
          <a:ext cx="2108817" cy="843527"/>
        </a:xfrm>
        <a:prstGeom prst="chevron">
          <a:avLst/>
        </a:prstGeom>
        <a:solidFill>
          <a:schemeClr val="accent1">
            <a:shade val="50000"/>
            <a:hueOff val="171343"/>
            <a:satOff val="63850"/>
            <a:lumOff val="3207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Placement</a:t>
          </a:r>
          <a:endParaRPr lang="en-US" sz="1400" kern="1200" dirty="0"/>
        </a:p>
      </dsp:txBody>
      <dsp:txXfrm>
        <a:off x="3797974" y="533147"/>
        <a:ext cx="1265290" cy="843527"/>
      </dsp:txXfrm>
    </dsp:sp>
    <dsp:sp modelId="{AB8D675E-74E8-4707-8296-F04472A0A9D5}">
      <dsp:nvSpPr>
        <dsp:cNvPr id="0" name=""/>
        <dsp:cNvSpPr/>
      </dsp:nvSpPr>
      <dsp:spPr>
        <a:xfrm>
          <a:off x="5063264" y="533147"/>
          <a:ext cx="2108817" cy="843527"/>
        </a:xfrm>
        <a:prstGeom prst="chevron">
          <a:avLst/>
        </a:prstGeom>
        <a:solidFill>
          <a:schemeClr val="accent1">
            <a:shade val="50000"/>
            <a:hueOff val="85671"/>
            <a:satOff val="31925"/>
            <a:lumOff val="160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Attendance</a:t>
          </a:r>
          <a:endParaRPr lang="en-US" sz="1400" kern="1200" dirty="0"/>
        </a:p>
      </dsp:txBody>
      <dsp:txXfrm>
        <a:off x="5485028" y="533147"/>
        <a:ext cx="1265290" cy="843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5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0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WE UPDATED THIS SHEET YET?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04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6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64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9/21/2020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ecsubsidymanagement@mass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edu/docs/eec/financial-assistance/ccfa-flex-intermittent-flex-attendance-codes-cheat-sheet.pdf" TargetMode="External"/><Relationship Id="rId2" Type="http://schemas.openxmlformats.org/officeDocument/2006/relationships/hyperlink" Target="http://www.mass.gov/edu/docs/eec/financial-assistance/ccfa-regular-intermittent-school-closure-attendance-codes-cheat-sheet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5" y="2073350"/>
            <a:ext cx="6105525" cy="15271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0" dirty="0" smtClean="0"/>
              <a:t>CCFA Attendance: entering attendance, codes, and placement schedules</a:t>
            </a:r>
            <a:endParaRPr lang="en-US" sz="1400" b="0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 bwMode="auto">
          <a:xfrm>
            <a:off x="6428926" y="6210599"/>
            <a:ext cx="1737174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  <a:defRPr sz="1800" b="1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900" b="0" kern="0" dirty="0" smtClean="0"/>
              <a:t>Updated: April 2017</a:t>
            </a:r>
            <a:endParaRPr lang="en-US" sz="9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Schedules—Intermittent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44500" y="1078787"/>
            <a:ext cx="8382000" cy="31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200" b="0" dirty="0" smtClean="0"/>
              <a:t>Placement details on the left say if the child is intermittent.</a:t>
            </a:r>
          </a:p>
          <a:p>
            <a:r>
              <a:rPr lang="en-US" sz="1200" b="0" dirty="0" smtClean="0"/>
              <a:t>Attendance and absence codes remain the same for intermittent placements on school days (A, EA, UA).</a:t>
            </a:r>
          </a:p>
          <a:p>
            <a:r>
              <a:rPr lang="en-US" sz="1200" b="0" dirty="0" smtClean="0"/>
              <a:t>If </a:t>
            </a:r>
            <a:r>
              <a:rPr lang="en-US" sz="1200" b="0" dirty="0"/>
              <a:t>the child is a Before and After school placement, and is only absent from one program, mark </a:t>
            </a:r>
            <a:r>
              <a:rPr lang="en-US" sz="1200" b="0" dirty="0" smtClean="0"/>
              <a:t>with </a:t>
            </a:r>
            <a:r>
              <a:rPr lang="en-US" sz="1200" b="0" dirty="0"/>
              <a:t>the appropriate </a:t>
            </a:r>
            <a:r>
              <a:rPr lang="en-US" sz="1200" b="0" dirty="0" smtClean="0"/>
              <a:t>code.</a:t>
            </a:r>
          </a:p>
          <a:p>
            <a:pPr lvl="1"/>
            <a:r>
              <a:rPr lang="en-US" sz="1200" b="0" dirty="0" smtClean="0"/>
              <a:t>BSEA/BSUA—absent </a:t>
            </a:r>
            <a:r>
              <a:rPr lang="en-US" sz="1200" b="0" dirty="0"/>
              <a:t>from before school, attended after </a:t>
            </a:r>
            <a:r>
              <a:rPr lang="en-US" sz="1200" b="0" dirty="0" smtClean="0"/>
              <a:t>school</a:t>
            </a:r>
          </a:p>
          <a:p>
            <a:pPr lvl="1"/>
            <a:r>
              <a:rPr lang="en-US" sz="1200" b="0" dirty="0" smtClean="0"/>
              <a:t>ASEA/ASUA—absent </a:t>
            </a:r>
            <a:r>
              <a:rPr lang="en-US" sz="1200" b="0" dirty="0"/>
              <a:t>from after school, attended before </a:t>
            </a:r>
            <a:r>
              <a:rPr lang="en-US" sz="1200" b="0" dirty="0" smtClean="0"/>
              <a:t>school</a:t>
            </a:r>
          </a:p>
          <a:p>
            <a:r>
              <a:rPr lang="en-US" sz="1200" b="0" dirty="0" smtClean="0"/>
              <a:t>IF, and IP codes denote attendance on an intermittent day, when school is closed but the provider is open.</a:t>
            </a:r>
          </a:p>
          <a:p>
            <a:pPr lvl="1"/>
            <a:r>
              <a:rPr lang="en-US" sz="1200" b="0" dirty="0" smtClean="0"/>
              <a:t>IF—attended the full day (up to 10 hours)</a:t>
            </a:r>
          </a:p>
          <a:p>
            <a:pPr lvl="1"/>
            <a:r>
              <a:rPr lang="en-US" sz="1200" b="0" dirty="0" smtClean="0"/>
              <a:t>IP—attended partial day (up to 6 hours)</a:t>
            </a:r>
          </a:p>
          <a:p>
            <a:r>
              <a:rPr lang="en-US" sz="1200" b="0" dirty="0" smtClean="0"/>
              <a:t>Absences on intermittent days are marked as either IFEA/IPEA (explained) or IFUA/IPUA (unexplained)</a:t>
            </a:r>
          </a:p>
          <a:p>
            <a:r>
              <a:rPr lang="en-US" sz="1200" b="0" dirty="0" smtClean="0"/>
              <a:t>Recall that the </a:t>
            </a:r>
            <a:r>
              <a:rPr lang="en-US" sz="1200" b="0" dirty="0"/>
              <a:t>total number of allowable service hours per week depends on the </a:t>
            </a:r>
            <a:r>
              <a:rPr lang="en-US" sz="1200" b="0" dirty="0" smtClean="0"/>
              <a:t>authorization. </a:t>
            </a:r>
            <a:endParaRPr lang="en-US" sz="1200" b="0" dirty="0"/>
          </a:p>
          <a:p>
            <a:pPr lvl="1"/>
            <a:r>
              <a:rPr lang="en-US" sz="1200" b="0" dirty="0" smtClean="0"/>
              <a:t>Full-time </a:t>
            </a:r>
            <a:r>
              <a:rPr lang="en-US" sz="1200" b="0" dirty="0"/>
              <a:t>authorizations allow for up to 50 hours of care each week </a:t>
            </a:r>
            <a:r>
              <a:rPr lang="en-US" sz="1200" b="0" dirty="0" smtClean="0"/>
              <a:t>(i.e. 5-IF </a:t>
            </a:r>
            <a:r>
              <a:rPr lang="en-US" sz="1200" b="0" dirty="0"/>
              <a:t>days during a school vacation week</a:t>
            </a:r>
            <a:r>
              <a:rPr lang="en-US" sz="1200" b="0" dirty="0" smtClean="0"/>
              <a:t>). </a:t>
            </a:r>
            <a:endParaRPr lang="en-US" sz="1200" b="0" dirty="0"/>
          </a:p>
          <a:p>
            <a:pPr lvl="1"/>
            <a:r>
              <a:rPr lang="en-US" sz="1200" b="0" dirty="0" smtClean="0"/>
              <a:t>Part-time </a:t>
            </a:r>
            <a:r>
              <a:rPr lang="en-US" sz="1200" b="0" dirty="0"/>
              <a:t>authorizations allow for up to 30 hours of care </a:t>
            </a:r>
            <a:r>
              <a:rPr lang="en-US" sz="1200" b="0" dirty="0" smtClean="0"/>
              <a:t>each week (i.e. 3-IF </a:t>
            </a:r>
            <a:r>
              <a:rPr lang="en-US" sz="1200" b="0" dirty="0"/>
              <a:t>or 5-IP days during a school vacation week</a:t>
            </a:r>
            <a:r>
              <a:rPr lang="en-US" sz="1200" b="0" dirty="0" smtClean="0"/>
              <a:t>).</a:t>
            </a:r>
            <a:endParaRPr lang="en-US" sz="1200" b="0" dirty="0"/>
          </a:p>
        </p:txBody>
      </p:sp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6945330" y="4484291"/>
            <a:ext cx="1881170" cy="224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200" b="0" dirty="0" smtClean="0"/>
              <a:t>The Month Totals on the right include master auth. before school (MABS) and master auth. after school (MAAS) counts in addition to the MA total.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79" y="4453474"/>
            <a:ext cx="5582093" cy="2141001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9281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Schedules—Flexible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65506" y="1222625"/>
            <a:ext cx="8382000" cy="283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b="0" kern="0" dirty="0" smtClean="0"/>
              <a:t>Placement details will say if the child is Flex</a:t>
            </a:r>
          </a:p>
          <a:p>
            <a:r>
              <a:rPr lang="en-US" sz="1400" b="0" kern="0" dirty="0" smtClean="0"/>
              <a:t>There is no option for “as scheduled”.</a:t>
            </a:r>
          </a:p>
          <a:p>
            <a:r>
              <a:rPr lang="en-US" sz="1400" b="0" kern="0" dirty="0" smtClean="0"/>
              <a:t>Must </a:t>
            </a:r>
            <a:r>
              <a:rPr lang="en-US" sz="1400" b="0" kern="0" dirty="0"/>
              <a:t>enter an attended or absence code for the number of days the child is expected to </a:t>
            </a:r>
            <a:r>
              <a:rPr lang="en-US" sz="1400" b="0" kern="0" dirty="0" smtClean="0"/>
              <a:t>attend</a:t>
            </a:r>
          </a:p>
          <a:p>
            <a:r>
              <a:rPr lang="en-US" sz="1400" b="0" kern="0" dirty="0" smtClean="0"/>
              <a:t>FF denotes full day attendance. FP denotes partial day attendance.</a:t>
            </a:r>
          </a:p>
          <a:p>
            <a:r>
              <a:rPr lang="en-US" sz="1400" b="0" kern="0" dirty="0" smtClean="0"/>
              <a:t>Absence codes remain the same—EA or UA</a:t>
            </a:r>
          </a:p>
          <a:p>
            <a:r>
              <a:rPr lang="en-US" sz="1400" b="0" kern="0" dirty="0" smtClean="0"/>
              <a:t>Flexible placements have an additional NA code to be used on the day(s) the child was not expected to attend that week.</a:t>
            </a:r>
          </a:p>
          <a:p>
            <a:pPr lvl="1"/>
            <a:r>
              <a:rPr lang="en-US" sz="1400" b="0" kern="0" dirty="0" smtClean="0"/>
              <a:t>Cannot use NA to denote an absence.</a:t>
            </a:r>
          </a:p>
          <a:p>
            <a:r>
              <a:rPr lang="en-US" sz="1400" b="0" kern="0" dirty="0" smtClean="0"/>
              <a:t>The monthly totals will contain an FH category displaying the total number of hours allotted for the child for that week.</a:t>
            </a:r>
          </a:p>
          <a:p>
            <a:pPr lvl="1"/>
            <a:r>
              <a:rPr lang="en-US" sz="1400" b="0" kern="0" dirty="0" smtClean="0"/>
              <a:t>The count will go down as attendance is entered.</a:t>
            </a:r>
          </a:p>
          <a:p>
            <a:endParaRPr lang="en-US" sz="1400" kern="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07" y="4166684"/>
            <a:ext cx="8382000" cy="2051987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771" y="4636803"/>
            <a:ext cx="323810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4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Schedules—Intermittent Flexible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44500" y="1109609"/>
            <a:ext cx="8382000" cy="4027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b="0" dirty="0" smtClean="0"/>
              <a:t>Placement details will say if the child is Intermittent Flex</a:t>
            </a:r>
          </a:p>
          <a:p>
            <a:r>
              <a:rPr lang="en-US" sz="1400" b="0" dirty="0" smtClean="0"/>
              <a:t>As with Flexible placements, there</a:t>
            </a:r>
            <a:r>
              <a:rPr lang="en-US" sz="1400" b="0" dirty="0"/>
              <a:t> </a:t>
            </a:r>
            <a:r>
              <a:rPr lang="en-US" sz="1400" b="0" dirty="0" smtClean="0"/>
              <a:t>is no option for “as scheduled”.</a:t>
            </a:r>
          </a:p>
          <a:p>
            <a:r>
              <a:rPr lang="en-US" sz="1400" b="0" dirty="0" smtClean="0"/>
              <a:t>Must enter an attendance or absence code for the number of days the child is expected to attend.</a:t>
            </a:r>
          </a:p>
          <a:p>
            <a:r>
              <a:rPr lang="en-US" sz="1400" b="0" kern="0" dirty="0" smtClean="0"/>
              <a:t>The </a:t>
            </a:r>
            <a:r>
              <a:rPr lang="en-US" sz="1400" b="0" kern="0" dirty="0"/>
              <a:t>FA code denotes attendance on a school </a:t>
            </a:r>
            <a:r>
              <a:rPr lang="en-US" sz="1400" b="0" kern="0" dirty="0" smtClean="0"/>
              <a:t>day</a:t>
            </a:r>
          </a:p>
          <a:p>
            <a:r>
              <a:rPr lang="en-US" sz="1400" b="0" kern="0" dirty="0" smtClean="0"/>
              <a:t>The </a:t>
            </a:r>
            <a:r>
              <a:rPr lang="en-US" sz="1400" b="0" kern="0" dirty="0"/>
              <a:t>IFF and IFP codes denote attendance on an intermittent </a:t>
            </a:r>
            <a:r>
              <a:rPr lang="en-US" sz="1400" b="0" kern="0" dirty="0" smtClean="0"/>
              <a:t>day.</a:t>
            </a:r>
          </a:p>
          <a:p>
            <a:r>
              <a:rPr lang="en-US" sz="1400" b="0" kern="0" dirty="0" smtClean="0"/>
              <a:t>Absence </a:t>
            </a:r>
            <a:r>
              <a:rPr lang="en-US" sz="1400" b="0" kern="0" dirty="0"/>
              <a:t>codes remain the same—EA or </a:t>
            </a:r>
            <a:r>
              <a:rPr lang="en-US" sz="1400" b="0" kern="0" dirty="0" smtClean="0"/>
              <a:t>UA.</a:t>
            </a:r>
          </a:p>
          <a:p>
            <a:r>
              <a:rPr lang="en-US" sz="1400" b="0" kern="0" dirty="0" smtClean="0"/>
              <a:t>NA is a date not attended by Flexible Placement if the service days number is reached.</a:t>
            </a:r>
          </a:p>
          <a:p>
            <a:r>
              <a:rPr lang="en-US" sz="1400" b="0" kern="0" dirty="0" smtClean="0"/>
              <a:t>The </a:t>
            </a:r>
            <a:r>
              <a:rPr lang="en-US" sz="1400" b="0" kern="0" dirty="0"/>
              <a:t>monthly totals will contain </a:t>
            </a:r>
            <a:r>
              <a:rPr lang="en-US" sz="1400" b="0" kern="0" dirty="0" smtClean="0"/>
              <a:t>an </a:t>
            </a:r>
            <a:r>
              <a:rPr lang="en-US" sz="1400" b="0" kern="0" dirty="0"/>
              <a:t>FH category displaying the total number of hours allotted for that child for that </a:t>
            </a:r>
            <a:r>
              <a:rPr lang="en-US" sz="1400" b="0" kern="0" dirty="0" smtClean="0"/>
              <a:t>week.</a:t>
            </a:r>
          </a:p>
          <a:p>
            <a:pPr lvl="1"/>
            <a:r>
              <a:rPr lang="en-US" sz="1400" b="0" kern="0" dirty="0" smtClean="0"/>
              <a:t>The </a:t>
            </a:r>
            <a:r>
              <a:rPr lang="en-US" sz="1400" b="0" kern="0" dirty="0"/>
              <a:t>count will go down as attendance is </a:t>
            </a:r>
            <a:r>
              <a:rPr lang="en-US" sz="1400" b="0" kern="0" dirty="0" smtClean="0"/>
              <a:t>entered.</a:t>
            </a:r>
          </a:p>
          <a:p>
            <a:pPr lvl="1"/>
            <a:endParaRPr lang="en-US" sz="1400" dirty="0" smtClean="0"/>
          </a:p>
          <a:p>
            <a:pPr lvl="1"/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9" y="5334458"/>
            <a:ext cx="8507002" cy="8896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52" y="5904296"/>
            <a:ext cx="299278" cy="22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1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Schedules—School Closure Only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44500" y="1198753"/>
            <a:ext cx="8382000" cy="285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b="0" dirty="0" smtClean="0"/>
              <a:t>OCCASIONAL is listed under the placement details on the left.</a:t>
            </a:r>
          </a:p>
          <a:p>
            <a:r>
              <a:rPr lang="en-US" sz="1400" b="0" dirty="0" smtClean="0"/>
              <a:t>NA is the default code and is prepopulated. Enter attendance only when child attends the program.</a:t>
            </a:r>
          </a:p>
          <a:p>
            <a:r>
              <a:rPr lang="en-US" sz="1400" b="0" dirty="0" smtClean="0"/>
              <a:t>IF denotes full day attendance</a:t>
            </a:r>
          </a:p>
          <a:p>
            <a:r>
              <a:rPr lang="en-US" sz="1400" b="0" dirty="0" smtClean="0"/>
              <a:t>IP denotes partial day attendance</a:t>
            </a:r>
          </a:p>
          <a:p>
            <a:r>
              <a:rPr lang="en-US" sz="1400" b="0" dirty="0" smtClean="0"/>
              <a:t>The remainder of the codes denote an absence.</a:t>
            </a:r>
          </a:p>
          <a:p>
            <a:pPr lvl="1"/>
            <a:r>
              <a:rPr lang="en-US" sz="1400" b="0" dirty="0" smtClean="0"/>
              <a:t>IFEA/IFUA: full-day explained/ unexplained</a:t>
            </a:r>
          </a:p>
          <a:p>
            <a:pPr lvl="1"/>
            <a:r>
              <a:rPr lang="en-US" sz="1400" b="0" dirty="0" smtClean="0"/>
              <a:t>IPEA/IPUA: part-day explained/ unexplained</a:t>
            </a:r>
          </a:p>
          <a:p>
            <a:pPr marL="342900" lvl="1" indent="0">
              <a:buNone/>
            </a:pPr>
            <a:endParaRPr lang="en-US" sz="1400" b="0" kern="0" dirty="0" smtClean="0"/>
          </a:p>
          <a:p>
            <a:pPr lvl="1"/>
            <a:endParaRPr lang="en-US" sz="1400" kern="0" dirty="0"/>
          </a:p>
          <a:p>
            <a:endParaRPr lang="en-US" sz="1400" kern="0" dirty="0" smtClean="0"/>
          </a:p>
          <a:p>
            <a:endParaRPr lang="en-US" sz="1400" kern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4362216"/>
            <a:ext cx="8140305" cy="181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How to Locate Absence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istory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23088" y="990789"/>
            <a:ext cx="8382000" cy="560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600" kern="0" dirty="0" smtClean="0"/>
              <a:t>Attendance Page</a:t>
            </a:r>
          </a:p>
          <a:p>
            <a:pPr lvl="1"/>
            <a:r>
              <a:rPr lang="en-US" sz="1400" b="0" kern="0" dirty="0" smtClean="0"/>
              <a:t>See above screen shots, able to see MA, MAAS, MABS totals</a:t>
            </a:r>
          </a:p>
          <a:p>
            <a:pPr lvl="0"/>
            <a:r>
              <a:rPr lang="en-US" sz="1600" dirty="0" smtClean="0"/>
              <a:t>Person Details Page</a:t>
            </a:r>
            <a:endParaRPr lang="en-US" sz="1400" b="0" dirty="0"/>
          </a:p>
          <a:p>
            <a:pPr lvl="1"/>
            <a:r>
              <a:rPr lang="en-US" sz="1400" b="0" dirty="0" smtClean="0"/>
              <a:t>The Absence Counts section shows absences over a 12-month period, looking back from the current month</a:t>
            </a:r>
            <a:r>
              <a:rPr lang="en-US" sz="1400" b="0" dirty="0" smtClean="0"/>
              <a:t>.</a:t>
            </a:r>
          </a:p>
          <a:p>
            <a:pPr lvl="1"/>
            <a:r>
              <a:rPr lang="en-US" sz="1400" b="0" dirty="0" smtClean="0"/>
              <a:t>Absences in this view could span more than one master authorization</a:t>
            </a:r>
            <a:endParaRPr lang="en-US" sz="1400" b="0" dirty="0" smtClean="0"/>
          </a:p>
          <a:p>
            <a:pPr lvl="1"/>
            <a:r>
              <a:rPr lang="en-US" sz="1400" b="0" dirty="0" smtClean="0"/>
              <a:t>For scenarios where the child has more than one absence type, like Before and/or After School absences, the total number of absences is </a:t>
            </a:r>
            <a:r>
              <a:rPr lang="en-US" sz="1400" b="0" dirty="0" smtClean="0"/>
              <a:t>displayed.</a:t>
            </a:r>
            <a:endParaRPr lang="en-US" sz="1400" b="0" dirty="0" smtClean="0"/>
          </a:p>
          <a:p>
            <a:pPr lvl="1"/>
            <a:endParaRPr lang="en-US" b="0" dirty="0" smtClean="0"/>
          </a:p>
          <a:p>
            <a:pPr lvl="0"/>
            <a:endParaRPr lang="en-US" dirty="0" smtClean="0"/>
          </a:p>
          <a:p>
            <a:r>
              <a:rPr lang="en-US" sz="1600" dirty="0" smtClean="0"/>
              <a:t>Days Absent Report</a:t>
            </a:r>
          </a:p>
          <a:p>
            <a:pPr lvl="1"/>
            <a:r>
              <a:rPr lang="en-US" sz="1400" b="0" dirty="0" smtClean="0"/>
              <a:t>Select </a:t>
            </a:r>
            <a:r>
              <a:rPr lang="en-US" sz="1400" b="0" dirty="0"/>
              <a:t>Reports + </a:t>
            </a:r>
            <a:r>
              <a:rPr lang="en-US" sz="1400" b="0" dirty="0" smtClean="0"/>
              <a:t>General </a:t>
            </a:r>
            <a:r>
              <a:rPr lang="en-US" sz="1400" b="0" dirty="0"/>
              <a:t>Reports + </a:t>
            </a:r>
            <a:r>
              <a:rPr lang="en-US" sz="1400" b="0" dirty="0" smtClean="0"/>
              <a:t>Days </a:t>
            </a:r>
            <a:r>
              <a:rPr lang="en-US" sz="1400" b="0" dirty="0"/>
              <a:t>Absent </a:t>
            </a:r>
            <a:r>
              <a:rPr lang="en-US" sz="1400" b="0" dirty="0" smtClean="0"/>
              <a:t>Report or</a:t>
            </a:r>
          </a:p>
          <a:p>
            <a:pPr lvl="1"/>
            <a:r>
              <a:rPr lang="en-US" sz="1400" b="0" dirty="0" smtClean="0"/>
              <a:t>Reports + General Reports + Days Absent Report post 3/1/2019</a:t>
            </a:r>
          </a:p>
          <a:p>
            <a:pPr lvl="1"/>
            <a:r>
              <a:rPr lang="en-US" sz="1400" b="0" dirty="0" smtClean="0"/>
              <a:t>Set parameters: Service Month, Min. Days Absent, Provider List</a:t>
            </a:r>
            <a:endParaRPr lang="en-US" dirty="0" smtClean="0"/>
          </a:p>
          <a:p>
            <a:endParaRPr lang="en-US" sz="16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35" y="3269791"/>
            <a:ext cx="7020905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45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28462"/>
            <a:ext cx="8382000" cy="5370448"/>
          </a:xfrm>
        </p:spPr>
        <p:txBody>
          <a:bodyPr/>
          <a:lstStyle/>
          <a:p>
            <a:r>
              <a:rPr lang="en-US" sz="1400" dirty="0" smtClean="0"/>
              <a:t>How do I tell if my attendance is complete?</a:t>
            </a:r>
          </a:p>
          <a:p>
            <a:pPr lvl="1"/>
            <a:r>
              <a:rPr lang="en-US" sz="1400" dirty="0" smtClean="0"/>
              <a:t>Go to Provider + Submit Monthly Invoices</a:t>
            </a:r>
          </a:p>
          <a:p>
            <a:pPr lvl="1"/>
            <a:r>
              <a:rPr lang="en-US" sz="1400" dirty="0" smtClean="0"/>
              <a:t>Look at the status of the month in question</a:t>
            </a:r>
          </a:p>
          <a:p>
            <a:pPr lvl="1"/>
            <a:r>
              <a:rPr lang="en-US" sz="1400" dirty="0" smtClean="0"/>
              <a:t>If the status is Incomplete, you have missing attendance</a:t>
            </a:r>
          </a:p>
          <a:p>
            <a:pPr lvl="2"/>
            <a:r>
              <a:rPr lang="en-US" sz="1400" dirty="0" smtClean="0"/>
              <a:t>Note: the attendance status will say incomplete until you click “Save and Review”.</a:t>
            </a:r>
          </a:p>
          <a:p>
            <a:r>
              <a:rPr lang="en-US" sz="1400" dirty="0"/>
              <a:t>My attendance status is incomplete. How do I find the incomplete record?</a:t>
            </a:r>
          </a:p>
          <a:p>
            <a:pPr lvl="1"/>
            <a:r>
              <a:rPr lang="en-US" sz="1400" dirty="0"/>
              <a:t>Go to Provider + Attendance </a:t>
            </a:r>
          </a:p>
          <a:p>
            <a:pPr lvl="1"/>
            <a:r>
              <a:rPr lang="en-US" sz="1400" dirty="0"/>
              <a:t>Click on “Save and Review”</a:t>
            </a:r>
          </a:p>
          <a:p>
            <a:pPr lvl="1"/>
            <a:r>
              <a:rPr lang="en-US" sz="1400" dirty="0"/>
              <a:t>CCFA will display the list of placements with incomplete </a:t>
            </a:r>
            <a:r>
              <a:rPr lang="en-US" sz="1400" dirty="0" smtClean="0"/>
              <a:t>attendance</a:t>
            </a:r>
            <a:endParaRPr lang="en-US" sz="1400" dirty="0"/>
          </a:p>
          <a:p>
            <a:r>
              <a:rPr lang="en-US" sz="1400" dirty="0" smtClean="0"/>
              <a:t>How do I enter attendance when a family is on vacation?</a:t>
            </a:r>
          </a:p>
          <a:p>
            <a:pPr lvl="1"/>
            <a:r>
              <a:rPr lang="en-US" sz="1400" dirty="0" smtClean="0"/>
              <a:t>Please refer to the Policy Guide for vacation and approved break in care guidelines. If you have additional questions, please email </a:t>
            </a:r>
            <a:r>
              <a:rPr lang="en-US" sz="1400" dirty="0" smtClean="0">
                <a:hlinkClick r:id="rId3"/>
              </a:rPr>
              <a:t>eecsubsidymanagement@mass.gov</a:t>
            </a:r>
            <a:r>
              <a:rPr lang="en-US" sz="1400" dirty="0" smtClean="0"/>
              <a:t>. </a:t>
            </a:r>
            <a:endParaRPr lang="en-US" sz="1400" dirty="0" smtClean="0"/>
          </a:p>
          <a:p>
            <a:r>
              <a:rPr lang="en-US" sz="1400" dirty="0" smtClean="0"/>
              <a:t>What are some best practices for entering attendance?</a:t>
            </a:r>
          </a:p>
          <a:p>
            <a:pPr lvl="1"/>
            <a:r>
              <a:rPr lang="en-US" sz="1400" dirty="0" smtClean="0"/>
              <a:t>Each organization should determine how they will handle entering attendance across their provider locations. For example, each center enters their own attendance. The attendance is then approved at a secondary level by a billing manager</a:t>
            </a:r>
          </a:p>
          <a:p>
            <a:pPr lvl="1"/>
            <a:r>
              <a:rPr lang="en-US" sz="1400" dirty="0" smtClean="0"/>
              <a:t>Ideally, providers are entering attendance on a weekly basis.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FAQs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00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30157"/>
            <a:ext cx="3036013" cy="5464317"/>
          </a:xfrm>
        </p:spPr>
        <p:txBody>
          <a:bodyPr/>
          <a:lstStyle/>
          <a:p>
            <a:r>
              <a:rPr lang="en-US" sz="1800" dirty="0" smtClean="0"/>
              <a:t>How can </a:t>
            </a:r>
            <a:r>
              <a:rPr lang="en-US" sz="1800" dirty="0"/>
              <a:t>I see which of my providers have complete attendance in a single view?	</a:t>
            </a:r>
          </a:p>
          <a:p>
            <a:pPr lvl="1"/>
            <a:r>
              <a:rPr lang="en-US" sz="1600" dirty="0"/>
              <a:t>G</a:t>
            </a:r>
            <a:r>
              <a:rPr lang="en-US" sz="1600" dirty="0" smtClean="0"/>
              <a:t>o </a:t>
            </a:r>
            <a:r>
              <a:rPr lang="en-US" sz="1600" dirty="0"/>
              <a:t>to Home and select the Attendance by Date tab to see the attendance status of all providers under your </a:t>
            </a:r>
            <a:r>
              <a:rPr lang="en-US" sz="1600" dirty="0" smtClean="0"/>
              <a:t>organization.</a:t>
            </a:r>
            <a:endParaRPr lang="en-US" sz="1600" dirty="0"/>
          </a:p>
          <a:p>
            <a:pPr lvl="1"/>
            <a:r>
              <a:rPr lang="en-US" sz="1600" dirty="0"/>
              <a:t>Select the Attendance by Provider tab to see current and historical views of attendance by service month.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FAQs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52" y="3404446"/>
            <a:ext cx="3992192" cy="3037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52" y="1211142"/>
            <a:ext cx="5034649" cy="204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32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How to Enter Attendance</a:t>
            </a:r>
          </a:p>
          <a:p>
            <a:r>
              <a:rPr lang="en-US" dirty="0" smtClean="0"/>
              <a:t>Attendance Codes</a:t>
            </a:r>
          </a:p>
          <a:p>
            <a:r>
              <a:rPr lang="en-US" dirty="0" smtClean="0"/>
              <a:t>Month Totals</a:t>
            </a:r>
          </a:p>
          <a:p>
            <a:r>
              <a:rPr lang="en-US" dirty="0" smtClean="0"/>
              <a:t>Placement Schedules</a:t>
            </a:r>
          </a:p>
          <a:p>
            <a:r>
              <a:rPr lang="en-US" dirty="0"/>
              <a:t>How to Locate Absence History</a:t>
            </a:r>
          </a:p>
          <a:p>
            <a:r>
              <a:rPr lang="en-US" dirty="0" smtClean="0"/>
              <a:t>FAQs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Agenda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2662177"/>
            <a:ext cx="8382000" cy="3932298"/>
          </a:xfrm>
        </p:spPr>
        <p:txBody>
          <a:bodyPr/>
          <a:lstStyle/>
          <a:p>
            <a:r>
              <a:rPr lang="en-US" sz="1400" dirty="0" smtClean="0"/>
              <a:t>The above graphic shows where attendance falls in the CCFA workflow.</a:t>
            </a:r>
          </a:p>
          <a:p>
            <a:r>
              <a:rPr lang="en-US" sz="1400" dirty="0" smtClean="0"/>
              <a:t>Providers should enter their own attendance.</a:t>
            </a:r>
            <a:endParaRPr lang="en-US" sz="1400" dirty="0"/>
          </a:p>
          <a:p>
            <a:pPr lvl="1"/>
            <a:r>
              <a:rPr lang="en-US" sz="1400" dirty="0" smtClean="0"/>
              <a:t>Final </a:t>
            </a:r>
            <a:r>
              <a:rPr lang="en-US" sz="1400" dirty="0"/>
              <a:t>submission for review reflects accuracy and completeness</a:t>
            </a:r>
          </a:p>
          <a:p>
            <a:r>
              <a:rPr lang="en-US" sz="1400" dirty="0"/>
              <a:t>Admin </a:t>
            </a:r>
            <a:r>
              <a:rPr lang="en-US" sz="1400" dirty="0" smtClean="0"/>
              <a:t>Orgs and CCRR admins can enter attendance for any providers under their umbrella.</a:t>
            </a:r>
          </a:p>
          <a:p>
            <a:pPr lvl="1"/>
            <a:r>
              <a:rPr lang="en-US" sz="1400" dirty="0" smtClean="0"/>
              <a:t>FCCs</a:t>
            </a:r>
            <a:r>
              <a:rPr lang="en-US" sz="1400" dirty="0"/>
              <a:t>, Center Based </a:t>
            </a:r>
            <a:r>
              <a:rPr lang="en-US" sz="1400" dirty="0" smtClean="0"/>
              <a:t>Care for contract admins</a:t>
            </a:r>
          </a:p>
          <a:p>
            <a:pPr lvl="1"/>
            <a:r>
              <a:rPr lang="en-US" sz="1400" dirty="0" smtClean="0"/>
              <a:t>IFCs/ICCs for CCRRs</a:t>
            </a:r>
            <a:endParaRPr lang="en-US" sz="1400" dirty="0"/>
          </a:p>
          <a:p>
            <a:pPr lvl="1"/>
            <a:r>
              <a:rPr lang="en-US" sz="1400" dirty="0"/>
              <a:t>N</a:t>
            </a:r>
            <a:r>
              <a:rPr lang="en-US" sz="1400" dirty="0" smtClean="0"/>
              <a:t>ot </a:t>
            </a:r>
            <a:r>
              <a:rPr lang="en-US" sz="1400" dirty="0"/>
              <a:t>optimal or recommended</a:t>
            </a:r>
          </a:p>
          <a:p>
            <a:pPr lvl="1"/>
            <a:r>
              <a:rPr lang="en-US" sz="1400" dirty="0"/>
              <a:t>Submission for review reflects </a:t>
            </a:r>
            <a:r>
              <a:rPr lang="en-US" sz="1400" dirty="0" smtClean="0"/>
              <a:t>Admin reviewed </a:t>
            </a:r>
            <a:r>
              <a:rPr lang="en-US" sz="1400" dirty="0"/>
              <a:t>and approved of the paper record and implies accuracy and </a:t>
            </a:r>
            <a:r>
              <a:rPr lang="en-US" sz="1400" dirty="0" smtClean="0"/>
              <a:t>completeness</a:t>
            </a:r>
            <a:endParaRPr lang="en-US" sz="1400" dirty="0"/>
          </a:p>
          <a:p>
            <a:r>
              <a:rPr lang="en-US" sz="1400" dirty="0" smtClean="0"/>
              <a:t>Attendance is complete when the attendance status on the Submit Monthly Billing page says “Ready to Submit.”</a:t>
            </a:r>
            <a:endParaRPr lang="en-US" sz="1400" dirty="0"/>
          </a:p>
          <a:p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Overview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21517444"/>
              </p:ext>
            </p:extLst>
          </p:nvPr>
        </p:nvGraphicFramePr>
        <p:xfrm>
          <a:off x="962819" y="1027122"/>
          <a:ext cx="7174184" cy="1909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1627" y="5293918"/>
            <a:ext cx="8382000" cy="1120828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US" sz="1600" dirty="0" smtClean="0"/>
              <a:t>Click </a:t>
            </a:r>
            <a:r>
              <a:rPr lang="en-US" sz="1600" dirty="0"/>
              <a:t>“</a:t>
            </a:r>
            <a:r>
              <a:rPr lang="en-US" sz="1600" dirty="0" smtClean="0"/>
              <a:t>Next.” You will be brought to the attendance page for the Service Month selected.</a:t>
            </a:r>
          </a:p>
          <a:p>
            <a:pPr marL="342900" indent="-342900">
              <a:buFont typeface="+mj-lt"/>
              <a:buAutoNum type="arabicPeriod" startAt="3"/>
            </a:pPr>
            <a:endParaRPr lang="en-US" sz="1600" dirty="0" smtClean="0"/>
          </a:p>
          <a:p>
            <a:pPr marL="342900" indent="-342900">
              <a:buFont typeface="+mj-lt"/>
              <a:buAutoNum type="arabicPeriod" startAt="3"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775864" cy="4699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How to Enter Attendance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726" y="2011042"/>
            <a:ext cx="4305901" cy="1971950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44500" y="1279452"/>
            <a:ext cx="4163226" cy="370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1600" kern="0" dirty="0" smtClean="0"/>
              <a:t>Go to Provider + Attendance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kern="0" dirty="0" smtClean="0"/>
              <a:t>Enter criteria</a:t>
            </a:r>
          </a:p>
          <a:p>
            <a:pPr marL="804863" lvl="1" indent="-457200"/>
            <a:r>
              <a:rPr lang="en-US" sz="1600" b="0" kern="0" dirty="0" smtClean="0"/>
              <a:t>Service Month and Provider(s) are required fields.</a:t>
            </a:r>
          </a:p>
          <a:p>
            <a:pPr marL="804863" lvl="1" indent="-457200"/>
            <a:r>
              <a:rPr lang="en-US" sz="1600" b="0" kern="0" dirty="0" smtClean="0"/>
              <a:t>You can enter attendance for more than one provider.</a:t>
            </a:r>
          </a:p>
          <a:p>
            <a:pPr marL="804863" lvl="1" indent="-457200"/>
            <a:r>
              <a:rPr lang="en-US" sz="1600" b="0" kern="0" dirty="0" smtClean="0"/>
              <a:t>Additional option to select agreement type, program type, and first letter(s) of the last name.</a:t>
            </a:r>
          </a:p>
          <a:p>
            <a:pPr marL="1143000" lvl="2" indent="-457200"/>
            <a:r>
              <a:rPr lang="en-US" sz="1600" b="0" kern="0" dirty="0" smtClean="0"/>
              <a:t>These filters are useful for LOCs with many children in attendance.</a:t>
            </a:r>
            <a:endParaRPr lang="en-US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2962667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69581"/>
            <a:ext cx="8382000" cy="5424893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US" sz="1600" dirty="0"/>
              <a:t>Enter attendance by week and select “Save” until attendance for that month is complete.</a:t>
            </a:r>
          </a:p>
          <a:p>
            <a:pPr marL="804863" lvl="1" indent="-457200"/>
            <a:r>
              <a:rPr lang="en-US" sz="1600" dirty="0"/>
              <a:t>CCFA automatically saves attendance records when you navigate between weeks</a:t>
            </a:r>
            <a:r>
              <a:rPr lang="en-US" sz="1600" dirty="0" smtClean="0"/>
              <a:t>.</a:t>
            </a:r>
          </a:p>
          <a:p>
            <a:pPr marL="804863" lvl="1" indent="-457200"/>
            <a:r>
              <a:rPr lang="en-US" sz="1600" dirty="0" smtClean="0"/>
              <a:t>You cannot enter attendance for future days.</a:t>
            </a:r>
            <a:endParaRPr lang="en-US" sz="16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1600" dirty="0"/>
              <a:t>When the month is complete, select “Save and Review” to check for completeness.</a:t>
            </a:r>
          </a:p>
          <a:p>
            <a:pPr marL="804863" lvl="1" indent="-457200"/>
            <a:r>
              <a:rPr lang="en-US" sz="1600" dirty="0" smtClean="0"/>
              <a:t>There is no option to “Save and Review” until the month is complete.</a:t>
            </a:r>
          </a:p>
          <a:p>
            <a:pPr marL="804863" lvl="1" indent="-457200"/>
            <a:r>
              <a:rPr lang="en-US" sz="1600" dirty="0" smtClean="0"/>
              <a:t>CCFA </a:t>
            </a:r>
            <a:r>
              <a:rPr lang="en-US" sz="1600" dirty="0"/>
              <a:t>runs a check to make sure a code is entered for all children in the </a:t>
            </a:r>
            <a:r>
              <a:rPr lang="en-US" sz="1600" dirty="0" smtClean="0"/>
              <a:t>month.</a:t>
            </a:r>
            <a:endParaRPr lang="en-US" sz="1600" dirty="0"/>
          </a:p>
          <a:p>
            <a:pPr marL="804863" lvl="1" indent="-457200"/>
            <a:r>
              <a:rPr lang="en-US" sz="1600" dirty="0"/>
              <a:t>If attendance is confirmed as complete, you will be asked if you would like to do more attendance</a:t>
            </a:r>
          </a:p>
          <a:p>
            <a:pPr marL="1143000" lvl="2" indent="-457200"/>
            <a:r>
              <a:rPr lang="en-US" sz="1600" dirty="0"/>
              <a:t>“Yes”—you will be brought back to the Provider + Attendance page</a:t>
            </a:r>
          </a:p>
          <a:p>
            <a:pPr marL="1143000" lvl="2" indent="-457200"/>
            <a:r>
              <a:rPr lang="en-US" sz="1600" dirty="0"/>
              <a:t>“No”—you will be brought to the Provider + Submit Monthly Billing page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Attendance is complete. See </a:t>
            </a:r>
            <a:r>
              <a:rPr lang="en-US" sz="1600" dirty="0" smtClean="0"/>
              <a:t>the CCFA Billing slide deck for </a:t>
            </a:r>
            <a:r>
              <a:rPr lang="en-US" sz="1600" dirty="0"/>
              <a:t>next steps.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How to Enter Attendance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43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987552"/>
            <a:ext cx="8382000" cy="533095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Attendance Codes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65327" y="1143638"/>
            <a:ext cx="8740345" cy="167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kern="0" dirty="0" smtClean="0"/>
              <a:t>CCFA limits the attendance codes based on program and the child’s schedule.</a:t>
            </a:r>
          </a:p>
          <a:p>
            <a:r>
              <a:rPr lang="en-US" sz="1400" kern="0" dirty="0" smtClean="0"/>
              <a:t>There’s a link at the top of the screen that will display the legend for the attendance codes.</a:t>
            </a:r>
          </a:p>
          <a:p>
            <a:pPr lvl="1"/>
            <a:r>
              <a:rPr lang="en-US" sz="1400" b="0" kern="0" dirty="0" smtClean="0"/>
              <a:t>Note: the legend shows attendance codes for all placement types, not just those in the selected program.</a:t>
            </a:r>
            <a:endParaRPr lang="en-US" sz="1400" b="0" kern="0" dirty="0"/>
          </a:p>
          <a:p>
            <a:endParaRPr lang="en-US" sz="1400" kern="0" dirty="0" smtClean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802002" y="3517861"/>
            <a:ext cx="4024498" cy="307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kern="0" dirty="0" smtClean="0"/>
              <a:t>It is important to use the correct code </a:t>
            </a:r>
          </a:p>
          <a:p>
            <a:pPr lvl="1"/>
            <a:r>
              <a:rPr lang="en-US" sz="1400" b="0" kern="0" dirty="0" smtClean="0"/>
              <a:t>A0 denotes attendance with no transportation.</a:t>
            </a:r>
          </a:p>
          <a:p>
            <a:pPr lvl="1"/>
            <a:r>
              <a:rPr lang="en-US" sz="1400" b="0" kern="0" dirty="0" smtClean="0"/>
              <a:t>The attendance code pays to the placement schedule.</a:t>
            </a:r>
          </a:p>
          <a:p>
            <a:pPr lvl="1"/>
            <a:r>
              <a:rPr lang="en-US" sz="1400" b="0" kern="0" dirty="0" smtClean="0"/>
              <a:t>Transportation codes populate based on maximum allowed for the placement.</a:t>
            </a:r>
          </a:p>
          <a:p>
            <a:pPr lvl="1"/>
            <a:r>
              <a:rPr lang="en-US" sz="1400" b="0" kern="0" dirty="0" smtClean="0"/>
              <a:t>Transportation may be less than the maximum allowed.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221" y="2395412"/>
            <a:ext cx="3942279" cy="1052063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2815119"/>
            <a:ext cx="4123062" cy="3411020"/>
          </a:xfrm>
          <a:prstGeom prst="rect">
            <a:avLst/>
          </a:prstGeom>
          <a:ln>
            <a:solidFill>
              <a:schemeClr val="bg2"/>
            </a:solidFill>
          </a:ln>
        </p:spPr>
      </p:pic>
      <p:cxnSp>
        <p:nvCxnSpPr>
          <p:cNvPr id="10" name="Straight Arrow Connector 9"/>
          <p:cNvCxnSpPr/>
          <p:nvPr/>
        </p:nvCxnSpPr>
        <p:spPr bwMode="auto">
          <a:xfrm>
            <a:off x="7577138" y="2465798"/>
            <a:ext cx="786026" cy="42124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6917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Attendance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Codes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12196" y="1140431"/>
            <a:ext cx="8513306" cy="545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800" kern="0" dirty="0" smtClean="0"/>
              <a:t>All non attended days </a:t>
            </a:r>
            <a:r>
              <a:rPr lang="en-US" sz="1800" kern="0" dirty="0" smtClean="0">
                <a:solidFill>
                  <a:schemeClr val="accent2">
                    <a:lumMod val="50000"/>
                  </a:schemeClr>
                </a:solidFill>
              </a:rPr>
              <a:t>must</a:t>
            </a:r>
            <a:r>
              <a:rPr lang="en-US" sz="1800" kern="0" dirty="0" smtClean="0"/>
              <a:t> be marked.</a:t>
            </a:r>
          </a:p>
          <a:p>
            <a:pPr lvl="1"/>
            <a:r>
              <a:rPr lang="en-US" sz="1600" b="0" kern="0" dirty="0" smtClean="0"/>
              <a:t>Absences </a:t>
            </a:r>
            <a:r>
              <a:rPr lang="en-US" sz="1600" b="0" kern="0" dirty="0" smtClean="0"/>
              <a:t>are marked as either explained or unexplained.</a:t>
            </a:r>
          </a:p>
          <a:p>
            <a:pPr lvl="2"/>
            <a:r>
              <a:rPr lang="en-US" sz="1600" b="0" kern="0" dirty="0"/>
              <a:t>Explained—the program was informed by the parent</a:t>
            </a:r>
          </a:p>
          <a:p>
            <a:pPr lvl="2"/>
            <a:r>
              <a:rPr lang="en-US" sz="1600" b="0" kern="0" dirty="0"/>
              <a:t>Unexplained—no show, no </a:t>
            </a:r>
            <a:r>
              <a:rPr lang="en-US" sz="1600" b="0" kern="0" dirty="0" smtClean="0"/>
              <a:t>call</a:t>
            </a:r>
          </a:p>
          <a:p>
            <a:pPr lvl="1"/>
            <a:r>
              <a:rPr lang="en-US" sz="1600" b="0" kern="0" dirty="0" smtClean="0"/>
              <a:t>CCFA makes the determination regarding payment.</a:t>
            </a:r>
          </a:p>
          <a:p>
            <a:pPr lvl="2"/>
            <a:r>
              <a:rPr lang="en-US" sz="1600" b="0" kern="0" dirty="0" smtClean="0"/>
              <a:t>Non attended days pay to the placement’s schedule.</a:t>
            </a:r>
          </a:p>
          <a:p>
            <a:pPr lvl="2"/>
            <a:r>
              <a:rPr lang="en-US" sz="1600" b="0" kern="0" dirty="0" smtClean="0"/>
              <a:t>Consecutive unexplained absences—after an initial warning has been issued—beyond 3 are not paid.</a:t>
            </a:r>
          </a:p>
          <a:p>
            <a:pPr lvl="2"/>
            <a:r>
              <a:rPr lang="en-US" sz="1600" b="0" kern="0" dirty="0" smtClean="0"/>
              <a:t>EEC pays all attended days.</a:t>
            </a:r>
          </a:p>
          <a:p>
            <a:r>
              <a:rPr lang="en-US" sz="1800" kern="0" dirty="0" smtClean="0"/>
              <a:t>See Chapter 10 of the Financial Assistance Policy Guide for complete guidance on attendance.</a:t>
            </a:r>
          </a:p>
          <a:p>
            <a:r>
              <a:rPr lang="en-US" sz="1800" kern="0" dirty="0" smtClean="0"/>
              <a:t>See </a:t>
            </a:r>
            <a:r>
              <a:rPr lang="en-US" sz="1800" kern="0" dirty="0" smtClean="0"/>
              <a:t>attendance code cheat sheets for more details regarding attendance codes, placement programs, and billing </a:t>
            </a:r>
            <a:r>
              <a:rPr lang="en-US" sz="1800" kern="0" dirty="0" smtClean="0"/>
              <a:t>patterns.</a:t>
            </a:r>
            <a:endParaRPr lang="en-US" sz="1800" kern="0" dirty="0" smtClean="0"/>
          </a:p>
          <a:p>
            <a:pPr lvl="1"/>
            <a:r>
              <a:rPr lang="en-US" sz="1600" b="0" kern="0" dirty="0" smtClean="0">
                <a:hlinkClick r:id="rId2"/>
              </a:rPr>
              <a:t>Regular, Intermittent and School Closure Attendance Codes Cheat Sheet</a:t>
            </a:r>
            <a:endParaRPr lang="en-US" sz="1600" b="0" kern="0" dirty="0" smtClean="0"/>
          </a:p>
          <a:p>
            <a:pPr lvl="1"/>
            <a:r>
              <a:rPr lang="en-US" sz="1600" b="0" kern="0" dirty="0" smtClean="0">
                <a:hlinkClick r:id="rId3"/>
              </a:rPr>
              <a:t>Flex and Intermittent Flex Attendance Codes Cheat Sheet</a:t>
            </a:r>
            <a:endParaRPr lang="en-US" sz="1600" b="0" kern="0" dirty="0" smtClean="0"/>
          </a:p>
          <a:p>
            <a:pPr lvl="1"/>
            <a:endParaRPr lang="en-US" b="0" kern="0" dirty="0" smtClean="0"/>
          </a:p>
          <a:p>
            <a:pPr lvl="1"/>
            <a:endParaRPr lang="en-US" b="0" kern="0" dirty="0" smtClean="0"/>
          </a:p>
          <a:p>
            <a:pPr lvl="1"/>
            <a:endParaRPr lang="en-US" kern="0" dirty="0"/>
          </a:p>
          <a:p>
            <a:endParaRPr lang="en-US" sz="1800" kern="0" dirty="0" smtClean="0"/>
          </a:p>
          <a:p>
            <a:endParaRPr lang="en-US" sz="1800" b="0" kern="0" dirty="0" smtClean="0"/>
          </a:p>
          <a:p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221174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06871"/>
            <a:ext cx="8382000" cy="3400745"/>
          </a:xfrm>
        </p:spPr>
        <p:txBody>
          <a:bodyPr/>
          <a:lstStyle/>
          <a:p>
            <a:r>
              <a:rPr lang="en-US" sz="1600" dirty="0" smtClean="0"/>
              <a:t>The attendance screen displays Month Totals for each placement. </a:t>
            </a:r>
          </a:p>
          <a:p>
            <a:pPr lvl="1"/>
            <a:r>
              <a:rPr lang="en-US" sz="1600" dirty="0" smtClean="0"/>
              <a:t>The categories depend on the placement type and schedule.</a:t>
            </a:r>
          </a:p>
          <a:p>
            <a:pPr lvl="1"/>
            <a:r>
              <a:rPr lang="en-US" sz="1600" dirty="0" smtClean="0"/>
              <a:t>Contains counts for days attended, absences, and master auth. totals</a:t>
            </a:r>
          </a:p>
          <a:p>
            <a:pPr lvl="1"/>
            <a:r>
              <a:rPr lang="en-US" sz="1600" dirty="0" smtClean="0"/>
              <a:t>Other totals may include transportation, intermittent days, etc.</a:t>
            </a:r>
          </a:p>
          <a:p>
            <a:pPr lvl="1"/>
            <a:r>
              <a:rPr lang="en-US" sz="1600" dirty="0" smtClean="0"/>
              <a:t>A month icon will link to the monthly view for that placement.</a:t>
            </a:r>
          </a:p>
          <a:p>
            <a:pPr lvl="1"/>
            <a:r>
              <a:rPr lang="en-US" sz="1600" dirty="0" smtClean="0"/>
              <a:t>See Placement Schedules slides below for more details.</a:t>
            </a:r>
          </a:p>
          <a:p>
            <a:r>
              <a:rPr lang="en-US" sz="1600" dirty="0" smtClean="0"/>
              <a:t>The MA category displays </a:t>
            </a:r>
            <a:r>
              <a:rPr lang="en-US" sz="1600" dirty="0"/>
              <a:t>the total number of absences for the </a:t>
            </a:r>
            <a:r>
              <a:rPr lang="en-US" sz="1600" dirty="0" smtClean="0"/>
              <a:t>child and all placements within </a:t>
            </a:r>
            <a:r>
              <a:rPr lang="en-US" sz="1600" dirty="0"/>
              <a:t>the </a:t>
            </a:r>
            <a:r>
              <a:rPr lang="en-US" sz="1600" dirty="0" smtClean="0"/>
              <a:t>master </a:t>
            </a:r>
            <a:r>
              <a:rPr lang="en-US" sz="1600" dirty="0" smtClean="0"/>
              <a:t>authorization.</a:t>
            </a:r>
            <a:endParaRPr lang="en-US" sz="1600" dirty="0" smtClean="0"/>
          </a:p>
          <a:p>
            <a:pPr lvl="1"/>
            <a:r>
              <a:rPr lang="en-US" sz="1600" dirty="0" smtClean="0"/>
              <a:t>Exceptions include DCF and DTA referrals where the MA count displays as N/A.</a:t>
            </a:r>
            <a:endParaRPr lang="en-US" sz="1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Month Totals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19" y="3911017"/>
            <a:ext cx="6778559" cy="2683457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17246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Schedules—Regular 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444499" y="945222"/>
            <a:ext cx="8382000" cy="34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b="0" dirty="0" smtClean="0"/>
              <a:t>For weeks where the child attends all scheduled days, use the ‘As Scheduled’ button to prepopulate the attended (A) code and transportation maximum, if applicable.</a:t>
            </a:r>
          </a:p>
          <a:p>
            <a:r>
              <a:rPr lang="en-US" sz="1400" b="0" dirty="0" smtClean="0"/>
              <a:t>Modify transportation as needed.</a:t>
            </a:r>
          </a:p>
          <a:p>
            <a:r>
              <a:rPr lang="en-US" sz="1400" b="0" dirty="0" smtClean="0"/>
              <a:t>Mark explained absences using the EA code.</a:t>
            </a:r>
            <a:endParaRPr lang="en-US" sz="1400" b="0" dirty="0"/>
          </a:p>
          <a:p>
            <a:r>
              <a:rPr lang="en-US" sz="1400" b="0" dirty="0" smtClean="0"/>
              <a:t>Mark unexplained absences using the UA code.</a:t>
            </a:r>
            <a:endParaRPr lang="en-US" sz="1400" b="0" dirty="0"/>
          </a:p>
          <a:p>
            <a:r>
              <a:rPr lang="en-US" sz="1400" b="0" kern="0" dirty="0" smtClean="0"/>
              <a:t>Use the “X” code if the placement start date is before the child begins attending the program.</a:t>
            </a:r>
          </a:p>
          <a:p>
            <a:r>
              <a:rPr lang="en-US" sz="1400" b="0" kern="0" dirty="0" smtClean="0"/>
              <a:t>Use “PR” for days when the provider refused service.</a:t>
            </a:r>
          </a:p>
          <a:p>
            <a:r>
              <a:rPr lang="en-US" sz="1400" b="0" kern="0" dirty="0" smtClean="0"/>
              <a:t>Use “RS” for days when the parent refused service.</a:t>
            </a:r>
            <a:endParaRPr lang="en-US" sz="1400" kern="0" dirty="0" smtClean="0"/>
          </a:p>
          <a:p>
            <a:endParaRPr lang="en-US" sz="1400" b="0" kern="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299" y="4232435"/>
            <a:ext cx="5486400" cy="2260674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4793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bsidy Management Technical Assistance Business Process - 3-12-2015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Use as EEC Template</Template>
  <TotalTime>12446</TotalTime>
  <Words>1664</Words>
  <Application>Microsoft Office PowerPoint</Application>
  <PresentationFormat>On-screen Show (4:3)</PresentationFormat>
  <Paragraphs>190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Verdana</vt:lpstr>
      <vt:lpstr>Subsidy Management Technical Assistance Business Process - 3-12-2015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Danielle Norton</dc:creator>
  <dc:description>Edited project list on slide 7 -- Proposed Bond IV Projects.</dc:description>
  <cp:lastModifiedBy>Roberson, Miranda (EEC)</cp:lastModifiedBy>
  <cp:revision>294</cp:revision>
  <cp:lastPrinted>2017-03-29T16:15:00Z</cp:lastPrinted>
  <dcterms:created xsi:type="dcterms:W3CDTF">2015-12-28T23:31:57Z</dcterms:created>
  <dcterms:modified xsi:type="dcterms:W3CDTF">2020-09-21T15:10:23Z</dcterms:modified>
</cp:coreProperties>
</file>