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4"/>
  </p:notesMasterIdLst>
  <p:sldIdLst>
    <p:sldId id="256" r:id="rId4"/>
    <p:sldId id="257" r:id="rId5"/>
    <p:sldId id="258" r:id="rId6"/>
    <p:sldId id="259" r:id="rId7"/>
    <p:sldId id="318" r:id="rId8"/>
    <p:sldId id="321" r:id="rId9"/>
    <p:sldId id="336" r:id="rId10"/>
    <p:sldId id="339" r:id="rId11"/>
    <p:sldId id="311" r:id="rId12"/>
    <p:sldId id="335" r:id="rId13"/>
    <p:sldId id="325" r:id="rId14"/>
    <p:sldId id="326" r:id="rId15"/>
    <p:sldId id="327" r:id="rId16"/>
    <p:sldId id="338" r:id="rId17"/>
    <p:sldId id="333" r:id="rId18"/>
    <p:sldId id="275" r:id="rId19"/>
    <p:sldId id="266" r:id="rId20"/>
    <p:sldId id="267" r:id="rId21"/>
    <p:sldId id="269" r:id="rId22"/>
    <p:sldId id="27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2177" autoAdjust="0"/>
  </p:normalViewPr>
  <p:slideViewPr>
    <p:cSldViewPr snapToGrid="0">
      <p:cViewPr varScale="1">
        <p:scale>
          <a:sx n="74" d="100"/>
          <a:sy n="74" d="100"/>
        </p:scale>
        <p:origin x="66"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8/12/2024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16</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8/12/2024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8/12/2024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a:t>
            </a:r>
            <a:br>
              <a:rPr lang="en-US" dirty="0">
                <a:solidFill>
                  <a:schemeClr val="bg2"/>
                </a:solidFill>
              </a:rPr>
            </a:br>
            <a:r>
              <a:rPr lang="en-US" dirty="0">
                <a:solidFill>
                  <a:schemeClr val="bg2"/>
                </a:solidFill>
              </a:rPr>
              <a:t>Accessibility Training </a:t>
            </a:r>
            <a:br>
              <a:rPr lang="en-US" dirty="0">
                <a:solidFill>
                  <a:schemeClr val="bg2"/>
                </a:solidFill>
              </a:rPr>
            </a:br>
            <a:r>
              <a:rPr lang="en-US" dirty="0">
                <a:solidFill>
                  <a:schemeClr val="bg2"/>
                </a:solidFill>
              </a:rPr>
              <a:t>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August 12,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705B9-4949-A9AF-058D-3473C50A2355}"/>
              </a:ext>
            </a:extLst>
          </p:cNvPr>
          <p:cNvSpPr>
            <a:spLocks noGrp="1"/>
          </p:cNvSpPr>
          <p:nvPr>
            <p:ph type="title"/>
          </p:nvPr>
        </p:nvSpPr>
        <p:spPr/>
        <p:txBody>
          <a:bodyPr/>
          <a:lstStyle/>
          <a:p>
            <a:pPr algn="ctr"/>
            <a:r>
              <a:rPr lang="en-US" dirty="0"/>
              <a:t>Goal for Objective Working Groups</a:t>
            </a:r>
          </a:p>
        </p:txBody>
      </p:sp>
      <p:sp>
        <p:nvSpPr>
          <p:cNvPr id="3" name="Content Placeholder 2">
            <a:extLst>
              <a:ext uri="{FF2B5EF4-FFF2-40B4-BE49-F238E27FC236}">
                <a16:creationId xmlns:a16="http://schemas.microsoft.com/office/drawing/2014/main" id="{28EA8279-798A-E2E8-7F9F-B1D20E4F1228}"/>
              </a:ext>
            </a:extLst>
          </p:cNvPr>
          <p:cNvSpPr>
            <a:spLocks noGrp="1"/>
          </p:cNvSpPr>
          <p:nvPr>
            <p:ph idx="1"/>
          </p:nvPr>
        </p:nvSpPr>
        <p:spPr/>
        <p:txBody>
          <a:bodyPr/>
          <a:lstStyle/>
          <a:p>
            <a:pPr marL="0" indent="0">
              <a:buNone/>
            </a:pPr>
            <a:r>
              <a:rPr lang="en-US" dirty="0"/>
              <a:t>Advance digital accessibility and equity for all Commonwealth employees and the public</a:t>
            </a:r>
          </a:p>
          <a:p>
            <a:pPr marL="0" indent="0">
              <a:buNone/>
            </a:pPr>
            <a:endParaRPr lang="en-US" dirty="0"/>
          </a:p>
          <a:p>
            <a:pPr marL="0" indent="0">
              <a:buNone/>
            </a:pPr>
            <a:r>
              <a:rPr lang="en-US" dirty="0"/>
              <a:t>Provide recommendations to create an accessible, usable and inclusive digital environment for all MA employees and residents to fully participate in programs, services and activities</a:t>
            </a:r>
          </a:p>
        </p:txBody>
      </p:sp>
    </p:spTree>
    <p:extLst>
      <p:ext uri="{BB962C8B-B14F-4D97-AF65-F5344CB8AC3E}">
        <p14:creationId xmlns:p14="http://schemas.microsoft.com/office/powerpoint/2010/main" val="3200332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C22B0-94C1-E245-DB44-C0911CEBFEC5}"/>
              </a:ext>
            </a:extLst>
          </p:cNvPr>
          <p:cNvSpPr>
            <a:spLocks noGrp="1"/>
          </p:cNvSpPr>
          <p:nvPr>
            <p:ph type="title"/>
          </p:nvPr>
        </p:nvSpPr>
        <p:spPr/>
        <p:txBody>
          <a:bodyPr/>
          <a:lstStyle/>
          <a:p>
            <a:pPr algn="ctr"/>
            <a:r>
              <a:rPr lang="en-US" dirty="0"/>
              <a:t>Objective Working Groups Composition</a:t>
            </a:r>
          </a:p>
        </p:txBody>
      </p:sp>
      <p:sp>
        <p:nvSpPr>
          <p:cNvPr id="3" name="Content Placeholder 2">
            <a:extLst>
              <a:ext uri="{FF2B5EF4-FFF2-40B4-BE49-F238E27FC236}">
                <a16:creationId xmlns:a16="http://schemas.microsoft.com/office/drawing/2014/main" id="{882BAA00-0ABB-84F3-A0D5-0B6AF1466FF4}"/>
              </a:ext>
            </a:extLst>
          </p:cNvPr>
          <p:cNvSpPr>
            <a:spLocks noGrp="1"/>
          </p:cNvSpPr>
          <p:nvPr>
            <p:ph idx="1"/>
          </p:nvPr>
        </p:nvSpPr>
        <p:spPr/>
        <p:txBody>
          <a:bodyPr>
            <a:normAutofit/>
          </a:bodyPr>
          <a:lstStyle/>
          <a:p>
            <a:pPr marL="0" indent="0">
              <a:buNone/>
            </a:pPr>
            <a:r>
              <a:rPr lang="en-US" dirty="0"/>
              <a:t>Objective working groups will consist of the following:</a:t>
            </a:r>
          </a:p>
          <a:p>
            <a:pPr marL="0" indent="0">
              <a:buNone/>
            </a:pPr>
            <a:endParaRPr lang="en-US" dirty="0"/>
          </a:p>
          <a:p>
            <a:r>
              <a:rPr lang="en-US" dirty="0"/>
              <a:t>4 working groups to cover the objectives</a:t>
            </a:r>
          </a:p>
          <a:p>
            <a:r>
              <a:rPr lang="en-US" dirty="0"/>
              <a:t>Groups will have co-leads consisting of a board member(s) and a public board member</a:t>
            </a:r>
          </a:p>
          <a:p>
            <a:r>
              <a:rPr lang="en-US" dirty="0"/>
              <a:t>Groups will include additional board members</a:t>
            </a:r>
          </a:p>
          <a:p>
            <a:r>
              <a:rPr lang="en-US" dirty="0"/>
              <a:t>Groups may bring in external expertise if needed</a:t>
            </a:r>
          </a:p>
          <a:p>
            <a:r>
              <a:rPr lang="en-US" dirty="0"/>
              <a:t>Groups can collaborate with EOTSS staff</a:t>
            </a:r>
          </a:p>
          <a:p>
            <a:pPr marL="0" indent="0">
              <a:buNone/>
            </a:pPr>
            <a:endParaRPr lang="en-US" dirty="0"/>
          </a:p>
        </p:txBody>
      </p:sp>
    </p:spTree>
    <p:extLst>
      <p:ext uri="{BB962C8B-B14F-4D97-AF65-F5344CB8AC3E}">
        <p14:creationId xmlns:p14="http://schemas.microsoft.com/office/powerpoint/2010/main" val="4166084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C6D93-6BF3-4A7E-4F1D-6789F56F10EE}"/>
              </a:ext>
            </a:extLst>
          </p:cNvPr>
          <p:cNvSpPr>
            <a:spLocks noGrp="1"/>
          </p:cNvSpPr>
          <p:nvPr>
            <p:ph type="title"/>
          </p:nvPr>
        </p:nvSpPr>
        <p:spPr/>
        <p:txBody>
          <a:bodyPr/>
          <a:lstStyle/>
          <a:p>
            <a:pPr algn="ctr"/>
            <a:r>
              <a:rPr lang="en-US" dirty="0"/>
              <a:t>Purpose for Objective working Groups</a:t>
            </a:r>
          </a:p>
        </p:txBody>
      </p:sp>
      <p:sp>
        <p:nvSpPr>
          <p:cNvPr id="3" name="Content Placeholder 2">
            <a:extLst>
              <a:ext uri="{FF2B5EF4-FFF2-40B4-BE49-F238E27FC236}">
                <a16:creationId xmlns:a16="http://schemas.microsoft.com/office/drawing/2014/main" id="{FE019644-3B0C-9F1E-BA5E-92235938967F}"/>
              </a:ext>
            </a:extLst>
          </p:cNvPr>
          <p:cNvSpPr>
            <a:spLocks noGrp="1"/>
          </p:cNvSpPr>
          <p:nvPr>
            <p:ph idx="1"/>
          </p:nvPr>
        </p:nvSpPr>
        <p:spPr>
          <a:xfrm>
            <a:off x="838200" y="1825625"/>
            <a:ext cx="10515600" cy="4351338"/>
          </a:xfrm>
        </p:spPr>
        <p:txBody>
          <a:bodyPr>
            <a:normAutofit lnSpcReduction="10000"/>
          </a:bodyPr>
          <a:lstStyle/>
          <a:p>
            <a:pPr marL="0" indent="0">
              <a:buNone/>
            </a:pPr>
            <a:r>
              <a:rPr lang="en-US" dirty="0"/>
              <a:t>Objective working groups created to accomplish the following:</a:t>
            </a:r>
          </a:p>
          <a:p>
            <a:pPr marL="0" indent="0">
              <a:buNone/>
            </a:pPr>
            <a:endParaRPr lang="en-US" dirty="0"/>
          </a:p>
          <a:p>
            <a:r>
              <a:rPr lang="en-US" dirty="0"/>
              <a:t>Meet throughout the fiscal year to identify strategies and milestones related to the goals and objectives</a:t>
            </a:r>
          </a:p>
          <a:p>
            <a:r>
              <a:rPr lang="en-US" dirty="0"/>
              <a:t>Decide on 1 or 2 measurable and achievable goals related to the objectives</a:t>
            </a:r>
          </a:p>
          <a:p>
            <a:r>
              <a:rPr lang="en-US" dirty="0"/>
              <a:t>Identify what success looks like for each of the objectives</a:t>
            </a:r>
          </a:p>
          <a:p>
            <a:r>
              <a:rPr lang="en-US" dirty="0"/>
              <a:t>Present group updates related to the objectives and goals at future board meetings for additional feedback leading to final recommendations</a:t>
            </a:r>
          </a:p>
        </p:txBody>
      </p:sp>
    </p:spTree>
    <p:extLst>
      <p:ext uri="{BB962C8B-B14F-4D97-AF65-F5344CB8AC3E}">
        <p14:creationId xmlns:p14="http://schemas.microsoft.com/office/powerpoint/2010/main" val="3925676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Objective Working Group 4: Accessibility Training</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fontScale="92500"/>
          </a:bodyPr>
          <a:lstStyle/>
          <a:p>
            <a:pPr marL="0" indent="0">
              <a:buNone/>
            </a:pPr>
            <a:r>
              <a:rPr lang="en-US" dirty="0"/>
              <a:t>Provide accessibility training to introduce Commonwealth employees to digital accessibility in conjunction with role-based accessibility requirements</a:t>
            </a:r>
          </a:p>
          <a:p>
            <a:pPr marL="0" indent="0">
              <a:buNone/>
            </a:pPr>
            <a:endParaRPr lang="en-US" dirty="0"/>
          </a:p>
          <a:p>
            <a:pPr marL="0" indent="0">
              <a:buNone/>
            </a:pPr>
            <a:r>
              <a:rPr lang="en-US" b="1" dirty="0"/>
              <a:t>Group members:</a:t>
            </a:r>
          </a:p>
          <a:p>
            <a:pPr marL="0" indent="0">
              <a:buNone/>
            </a:pPr>
            <a:r>
              <a:rPr lang="en-US" dirty="0"/>
              <a:t>Co-leads Ashley Bloom and David Kingsbury</a:t>
            </a:r>
          </a:p>
          <a:p>
            <a:pPr marL="0" indent="0">
              <a:buNone/>
            </a:pPr>
            <a:endParaRPr lang="en-US" dirty="0"/>
          </a:p>
          <a:p>
            <a:pPr marL="0" indent="0">
              <a:buNone/>
            </a:pPr>
            <a:r>
              <a:rPr lang="en-US" b="1" dirty="0"/>
              <a:t>Questions for discussion:</a:t>
            </a:r>
          </a:p>
          <a:p>
            <a:r>
              <a:rPr lang="en-US" dirty="0"/>
              <a:t>Is there accessibility training provided to state employees?</a:t>
            </a:r>
          </a:p>
          <a:p>
            <a:r>
              <a:rPr lang="en-US" dirty="0"/>
              <a:t>What accessibility areas and employee roles should be considered?</a:t>
            </a:r>
          </a:p>
        </p:txBody>
      </p:sp>
    </p:spTree>
    <p:extLst>
      <p:ext uri="{BB962C8B-B14F-4D97-AF65-F5344CB8AC3E}">
        <p14:creationId xmlns:p14="http://schemas.microsoft.com/office/powerpoint/2010/main" val="2689717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Training</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lstStyle/>
          <a:p>
            <a:pPr marL="0" indent="0">
              <a:buNone/>
            </a:pPr>
            <a:r>
              <a:rPr lang="en-US" dirty="0"/>
              <a:t>From Executive Order 614:</a:t>
            </a:r>
          </a:p>
          <a:p>
            <a:pPr marL="0" indent="0">
              <a:buNone/>
            </a:pPr>
            <a:endParaRPr lang="en-US" dirty="0"/>
          </a:p>
          <a:p>
            <a:pPr marL="0" indent="0">
              <a:buNone/>
            </a:pPr>
            <a:r>
              <a:rPr lang="en-US" dirty="0"/>
              <a:t>The CIAO, in consultation with the Board, shall assess the current digital accessibility training requirements for executive department employees with responsibility for digital content and, in collaboration with Massachusetts Office on Disability and the Human Resources Division, develop and implement a Digital Accessibility and Equity Training Plan that may establish new training or continuing education requirements for such employees.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lstStyle/>
          <a:p>
            <a:r>
              <a:rPr lang="en-US" dirty="0">
                <a:solidFill>
                  <a:schemeClr val="bg2"/>
                </a:solidFill>
              </a:rPr>
              <a:t>Next Steps </a:t>
            </a:r>
            <a:br>
              <a:rPr lang="en-US" dirty="0">
                <a:solidFill>
                  <a:schemeClr val="bg2"/>
                </a:solidFill>
              </a:rPr>
            </a:br>
            <a:r>
              <a:rPr lang="en-US" dirty="0">
                <a:solidFill>
                  <a:schemeClr val="bg2"/>
                </a:solidFill>
              </a:rPr>
              <a:t>for Objective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fontScale="77500" lnSpcReduction="20000"/>
          </a:bodyPr>
          <a:lstStyle/>
          <a:p>
            <a:pPr marL="0" indent="0">
              <a:buNone/>
            </a:pPr>
            <a:r>
              <a:rPr lang="en-US" dirty="0"/>
              <a:t>Coming up for the group:</a:t>
            </a:r>
          </a:p>
          <a:p>
            <a:pPr marL="0" indent="0">
              <a:buNone/>
            </a:pPr>
            <a:endParaRPr lang="en-US" dirty="0"/>
          </a:p>
          <a:p>
            <a:pPr marL="514350" indent="-514350">
              <a:lnSpc>
                <a:spcPct val="120000"/>
              </a:lnSpc>
              <a:buFont typeface="+mj-lt"/>
              <a:buAutoNum type="arabicPeriod"/>
            </a:pPr>
            <a:r>
              <a:rPr lang="en-US" dirty="0"/>
              <a:t>EOTSS accessibility team and group co-leads schedule a 2nd meeting before September 11th</a:t>
            </a:r>
          </a:p>
          <a:p>
            <a:pPr marL="514350" indent="-514350">
              <a:lnSpc>
                <a:spcPct val="120000"/>
              </a:lnSpc>
              <a:buFont typeface="+mj-lt"/>
              <a:buAutoNum type="arabicPeriod"/>
            </a:pPr>
            <a:r>
              <a:rPr lang="en-US" dirty="0"/>
              <a:t>Deep dive into objective at 2</a:t>
            </a:r>
            <a:r>
              <a:rPr lang="en-US" baseline="30000" dirty="0"/>
              <a:t>nd</a:t>
            </a:r>
            <a:r>
              <a:rPr lang="en-US" dirty="0"/>
              <a:t> meeting and create 1 of 2 measurable and achievable goals</a:t>
            </a:r>
          </a:p>
          <a:p>
            <a:pPr marL="514350" indent="-514350">
              <a:lnSpc>
                <a:spcPct val="120000"/>
              </a:lnSpc>
              <a:buFont typeface="+mj-lt"/>
              <a:buAutoNum type="arabicPeriod"/>
            </a:pPr>
            <a:r>
              <a:rPr lang="en-US" dirty="0"/>
              <a:t>Present working group goals for feedback at the September 11</a:t>
            </a:r>
            <a:r>
              <a:rPr lang="en-US" baseline="30000" dirty="0"/>
              <a:t>th</a:t>
            </a:r>
            <a:r>
              <a:rPr lang="en-US" dirty="0"/>
              <a:t> board meeting</a:t>
            </a:r>
          </a:p>
          <a:p>
            <a:pPr marL="514350" indent="-514350">
              <a:lnSpc>
                <a:spcPct val="120000"/>
              </a:lnSpc>
              <a:buFont typeface="+mj-lt"/>
              <a:buAutoNum type="arabicPeriod"/>
            </a:pPr>
            <a:r>
              <a:rPr lang="en-US" dirty="0"/>
              <a:t>Schedule follow-up meetings to create recommendations for board feedback TBD </a:t>
            </a:r>
          </a:p>
          <a:p>
            <a:pPr marL="514350" indent="-514350">
              <a:lnSpc>
                <a:spcPct val="120000"/>
              </a:lnSpc>
              <a:buFont typeface="+mj-lt"/>
              <a:buAutoNum type="arabicPeriod"/>
            </a:pPr>
            <a:r>
              <a:rPr lang="en-US" dirty="0"/>
              <a:t>Create final recommendations to present to the board based on feedback TBD</a:t>
            </a:r>
          </a:p>
        </p:txBody>
      </p:sp>
    </p:spTree>
    <p:extLst>
      <p:ext uri="{BB962C8B-B14F-4D97-AF65-F5344CB8AC3E}">
        <p14:creationId xmlns:p14="http://schemas.microsoft.com/office/powerpoint/2010/main" val="289062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OML Training Presentation</a:t>
            </a:r>
          </a:p>
          <a:p>
            <a:pPr marL="514350" indent="-514350">
              <a:buFont typeface="+mj-lt"/>
              <a:buAutoNum type="arabicPeriod"/>
            </a:pPr>
            <a:r>
              <a:rPr lang="en-US" dirty="0"/>
              <a:t>Review group expectations</a:t>
            </a:r>
          </a:p>
          <a:p>
            <a:pPr marL="514350" indent="-514350">
              <a:buFont typeface="+mj-lt"/>
              <a:buAutoNum type="arabicPeriod"/>
            </a:pPr>
            <a:r>
              <a:rPr lang="en-US" dirty="0"/>
              <a:t>Review and Discuss Working Group Objective</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lnSpcReduction="1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Brian Chase</a:t>
            </a:r>
            <a:r>
              <a:rPr lang="en-US" dirty="0"/>
              <a:t>, </a:t>
            </a:r>
            <a:r>
              <a:rPr lang="en-US" dirty="0">
                <a:ea typeface="Noto Sans Light" panose="020B0402040504020204" pitchFamily="34" charset="0"/>
                <a:cs typeface="Noto Sans Light" panose="020B0402040504020204" pitchFamily="34" charset="0"/>
              </a:rPr>
              <a:t>Secretariat CIO, Executive Office of Veterans Services</a:t>
            </a:r>
          </a:p>
          <a:p>
            <a:pPr marL="609600" indent="-457200"/>
            <a:r>
              <a:rPr lang="en-US" b="1" dirty="0"/>
              <a:t>Ellen Christy, </a:t>
            </a:r>
            <a:r>
              <a:rPr lang="en-US" dirty="0"/>
              <a:t>Secretariat CIO, Executive Office of Economic Development</a:t>
            </a:r>
          </a:p>
          <a:p>
            <a:pPr marL="609600" indent="-457200"/>
            <a:r>
              <a:rPr lang="en-US" b="1" dirty="0"/>
              <a:t>Larry Goldberg, </a:t>
            </a:r>
            <a:r>
              <a:rPr lang="en-US" dirty="0"/>
              <a:t>Public Board Member</a:t>
            </a:r>
          </a:p>
          <a:p>
            <a:pPr marL="609600" indent="-457200"/>
            <a:r>
              <a:rPr lang="en-US" b="1" dirty="0"/>
              <a:t>David Kingsbury, </a:t>
            </a:r>
            <a:r>
              <a:rPr lang="en-US" dirty="0"/>
              <a:t>Public Board Member</a:t>
            </a:r>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5C4FBB-C0C9-1809-323F-D5D3DC4617DA}"/>
              </a:ext>
            </a:extLst>
          </p:cNvPr>
          <p:cNvSpPr>
            <a:spLocks noGrp="1"/>
          </p:cNvSpPr>
          <p:nvPr>
            <p:ph type="ctrTitle"/>
          </p:nvPr>
        </p:nvSpPr>
        <p:spPr/>
        <p:txBody>
          <a:bodyPr/>
          <a:lstStyle/>
          <a:p>
            <a:r>
              <a:rPr lang="en-US" dirty="0">
                <a:solidFill>
                  <a:schemeClr val="bg2"/>
                </a:solidFill>
              </a:rPr>
              <a:t>Open Meeting Law Presentation</a:t>
            </a:r>
          </a:p>
        </p:txBody>
      </p:sp>
      <p:sp>
        <p:nvSpPr>
          <p:cNvPr id="5" name="Subtitle 4">
            <a:extLst>
              <a:ext uri="{FF2B5EF4-FFF2-40B4-BE49-F238E27FC236}">
                <a16:creationId xmlns:a16="http://schemas.microsoft.com/office/drawing/2014/main" id="{04707B7B-9C71-2011-368B-AB6FC18BB2C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94205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5C4FBB-C0C9-1809-323F-D5D3DC4617DA}"/>
              </a:ext>
            </a:extLst>
          </p:cNvPr>
          <p:cNvSpPr>
            <a:spLocks noGrp="1"/>
          </p:cNvSpPr>
          <p:nvPr>
            <p:ph type="title"/>
          </p:nvPr>
        </p:nvSpPr>
        <p:spPr/>
        <p:txBody>
          <a:bodyPr>
            <a:normAutofit/>
          </a:bodyPr>
          <a:lstStyle/>
          <a:p>
            <a:pPr algn="ctr"/>
            <a:r>
              <a:rPr lang="en-US" dirty="0"/>
              <a:t>Open Meeting Law Presentation Info</a:t>
            </a:r>
          </a:p>
        </p:txBody>
      </p:sp>
      <p:sp>
        <p:nvSpPr>
          <p:cNvPr id="2" name="Content Placeholder 1">
            <a:extLst>
              <a:ext uri="{FF2B5EF4-FFF2-40B4-BE49-F238E27FC236}">
                <a16:creationId xmlns:a16="http://schemas.microsoft.com/office/drawing/2014/main" id="{F294EE36-9757-A459-D27E-8B9B078AA112}"/>
              </a:ext>
            </a:extLst>
          </p:cNvPr>
          <p:cNvSpPr>
            <a:spLocks noGrp="1"/>
          </p:cNvSpPr>
          <p:nvPr>
            <p:ph idx="1"/>
          </p:nvPr>
        </p:nvSpPr>
        <p:spPr/>
        <p:txBody>
          <a:bodyPr/>
          <a:lstStyle/>
          <a:p>
            <a:r>
              <a:rPr lang="en-US" dirty="0"/>
              <a:t>Provided by Attorney General’s Office</a:t>
            </a:r>
          </a:p>
          <a:p>
            <a:r>
              <a:rPr lang="en-US" dirty="0"/>
              <a:t>August 8</a:t>
            </a:r>
            <a:r>
              <a:rPr lang="en-US" baseline="30000" dirty="0"/>
              <a:t>th</a:t>
            </a:r>
            <a:r>
              <a:rPr lang="en-US" dirty="0"/>
              <a:t> presentation from 12-1 PM EST with future webinar dates</a:t>
            </a:r>
          </a:p>
          <a:p>
            <a:r>
              <a:rPr lang="en-US" dirty="0"/>
              <a:t>Basic introduction to open meeting law requirements</a:t>
            </a:r>
          </a:p>
          <a:p>
            <a:pPr marL="0" indent="0">
              <a:buNone/>
            </a:pPr>
            <a:endParaRPr lang="en-US" dirty="0"/>
          </a:p>
        </p:txBody>
      </p:sp>
    </p:spTree>
    <p:extLst>
      <p:ext uri="{BB962C8B-B14F-4D97-AF65-F5344CB8AC3E}">
        <p14:creationId xmlns:p14="http://schemas.microsoft.com/office/powerpoint/2010/main" val="518607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D00528-9751-C23D-7535-8C07BA7B18A3}"/>
              </a:ext>
            </a:extLst>
          </p:cNvPr>
          <p:cNvSpPr>
            <a:spLocks noGrp="1"/>
          </p:cNvSpPr>
          <p:nvPr>
            <p:ph type="ctrTitle"/>
          </p:nvPr>
        </p:nvSpPr>
        <p:spPr/>
        <p:txBody>
          <a:bodyPr/>
          <a:lstStyle/>
          <a:p>
            <a:r>
              <a:rPr lang="en-US" dirty="0">
                <a:solidFill>
                  <a:schemeClr val="bg2"/>
                </a:solidFill>
              </a:rPr>
              <a:t>Review Working Group Expectations</a:t>
            </a:r>
          </a:p>
        </p:txBody>
      </p:sp>
      <p:sp>
        <p:nvSpPr>
          <p:cNvPr id="5" name="Subtitle 4">
            <a:extLst>
              <a:ext uri="{FF2B5EF4-FFF2-40B4-BE49-F238E27FC236}">
                <a16:creationId xmlns:a16="http://schemas.microsoft.com/office/drawing/2014/main" id="{3AA94BBB-B9CC-C70B-C37E-DFA5A3F85AC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20738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08EC3-9EB5-C4D1-31E4-DD0D663FA257}"/>
              </a:ext>
            </a:extLst>
          </p:cNvPr>
          <p:cNvSpPr>
            <a:spLocks noGrp="1"/>
          </p:cNvSpPr>
          <p:nvPr>
            <p:ph type="title"/>
          </p:nvPr>
        </p:nvSpPr>
        <p:spPr/>
        <p:txBody>
          <a:bodyPr/>
          <a:lstStyle/>
          <a:p>
            <a:pPr algn="ctr"/>
            <a:r>
              <a:rPr lang="en-US" dirty="0"/>
              <a:t>Working Group Expectations</a:t>
            </a:r>
          </a:p>
        </p:txBody>
      </p:sp>
      <p:sp>
        <p:nvSpPr>
          <p:cNvPr id="3" name="Content Placeholder 2">
            <a:extLst>
              <a:ext uri="{FF2B5EF4-FFF2-40B4-BE49-F238E27FC236}">
                <a16:creationId xmlns:a16="http://schemas.microsoft.com/office/drawing/2014/main" id="{8A9F5955-B3F6-4B05-9E58-AD90AC89E959}"/>
              </a:ext>
            </a:extLst>
          </p:cNvPr>
          <p:cNvSpPr>
            <a:spLocks noGrp="1"/>
          </p:cNvSpPr>
          <p:nvPr>
            <p:ph idx="1"/>
          </p:nvPr>
        </p:nvSpPr>
        <p:spPr/>
        <p:txBody>
          <a:bodyPr/>
          <a:lstStyle/>
          <a:p>
            <a:pPr marL="0" indent="0">
              <a:buNone/>
            </a:pPr>
            <a:r>
              <a:rPr lang="en-US" dirty="0"/>
              <a:t>Group outcomes:</a:t>
            </a:r>
          </a:p>
          <a:p>
            <a:pPr marL="0" indent="0">
              <a:buNone/>
            </a:pPr>
            <a:endParaRPr lang="en-US" dirty="0"/>
          </a:p>
          <a:p>
            <a:r>
              <a:rPr lang="en-US" dirty="0"/>
              <a:t>Creates goal(s) related to the objective</a:t>
            </a:r>
          </a:p>
          <a:p>
            <a:r>
              <a:rPr lang="en-US" dirty="0"/>
              <a:t>Captures full-board feedback and incorporates into goals and recommendations</a:t>
            </a:r>
          </a:p>
          <a:p>
            <a:r>
              <a:rPr lang="en-US" dirty="0"/>
              <a:t>Presents recommendations for full-board feedback</a:t>
            </a:r>
          </a:p>
          <a:p>
            <a:r>
              <a:rPr lang="en-US" dirty="0"/>
              <a:t>Presents final recommendations to the board for implementation</a:t>
            </a:r>
          </a:p>
          <a:p>
            <a:r>
              <a:rPr lang="en-US" dirty="0"/>
              <a:t>Provides additional future recommendations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54986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10731A-A3C1-9E72-06BF-8198567D139F}"/>
              </a:ext>
            </a:extLst>
          </p:cNvPr>
          <p:cNvSpPr>
            <a:spLocks noGrp="1"/>
          </p:cNvSpPr>
          <p:nvPr>
            <p:ph type="ctrTitle"/>
          </p:nvPr>
        </p:nvSpPr>
        <p:spPr/>
        <p:txBody>
          <a:bodyPr/>
          <a:lstStyle/>
          <a:p>
            <a:r>
              <a:rPr lang="en-US" dirty="0">
                <a:solidFill>
                  <a:schemeClr val="bg2"/>
                </a:solidFill>
              </a:rPr>
              <a:t>Fiscal Year 2025 Objective</a:t>
            </a:r>
          </a:p>
        </p:txBody>
      </p:sp>
      <p:sp>
        <p:nvSpPr>
          <p:cNvPr id="5" name="Subtitle 4">
            <a:extLst>
              <a:ext uri="{FF2B5EF4-FFF2-40B4-BE49-F238E27FC236}">
                <a16:creationId xmlns:a16="http://schemas.microsoft.com/office/drawing/2014/main" id="{DECC07A5-56E5-E9FA-45EB-CBC7C8B7E00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542028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8156</TotalTime>
  <Words>675</Words>
  <Application>Microsoft Office PowerPoint</Application>
  <PresentationFormat>Widescreen</PresentationFormat>
  <Paragraphs>85</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Noto Sans Light</vt:lpstr>
      <vt:lpstr>Aptos</vt:lpstr>
      <vt:lpstr>Aptos Display</vt:lpstr>
      <vt:lpstr>Arial</vt:lpstr>
      <vt:lpstr>Noto Sans</vt:lpstr>
      <vt:lpstr>Wingdings</vt:lpstr>
      <vt:lpstr>Office Theme</vt:lpstr>
      <vt:lpstr>Digital Accessibility and Equity Governance Board  Accessibility Training  Working Group Meeting</vt:lpstr>
      <vt:lpstr>Meeting Agenda</vt:lpstr>
      <vt:lpstr>Introduction and Roll Call</vt:lpstr>
      <vt:lpstr>Working Group Member Roll Call</vt:lpstr>
      <vt:lpstr>Open Meeting Law Presentation</vt:lpstr>
      <vt:lpstr>Open Meeting Law Presentation Info</vt:lpstr>
      <vt:lpstr>Review Working Group Expectations</vt:lpstr>
      <vt:lpstr>Working Group Expectations</vt:lpstr>
      <vt:lpstr>Fiscal Year 2025 Objective</vt:lpstr>
      <vt:lpstr>Goal for Objective Working Groups</vt:lpstr>
      <vt:lpstr>Objective Working Groups Composition</vt:lpstr>
      <vt:lpstr>Purpose for Objective working Groups</vt:lpstr>
      <vt:lpstr>Objective Working Group 4: Accessibility Training</vt:lpstr>
      <vt:lpstr>Executive Order 614 Training</vt:lpstr>
      <vt:lpstr>Next Steps  for Objective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29</cp:revision>
  <dcterms:created xsi:type="dcterms:W3CDTF">2024-03-08T14:56:14Z</dcterms:created>
  <dcterms:modified xsi:type="dcterms:W3CDTF">2024-08-12T15:01:55Z</dcterms:modified>
</cp:coreProperties>
</file>