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3.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4.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5.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6.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27.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28.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29.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32.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33.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88" r:id="rId4"/>
  </p:sldMasterIdLst>
  <p:notesMasterIdLst>
    <p:notesMasterId r:id="rId45"/>
  </p:notesMasterIdLst>
  <p:handoutMasterIdLst>
    <p:handoutMasterId r:id="rId46"/>
  </p:handoutMasterIdLst>
  <p:sldIdLst>
    <p:sldId id="2147470002" r:id="rId5"/>
    <p:sldId id="279" r:id="rId6"/>
    <p:sldId id="2147470248" r:id="rId7"/>
    <p:sldId id="2147470250" r:id="rId8"/>
    <p:sldId id="2147470264" r:id="rId9"/>
    <p:sldId id="2147470265" r:id="rId10"/>
    <p:sldId id="2147470267" r:id="rId11"/>
    <p:sldId id="2147470266" r:id="rId12"/>
    <p:sldId id="2147470268" r:id="rId13"/>
    <p:sldId id="2147470269" r:id="rId14"/>
    <p:sldId id="2147470270" r:id="rId15"/>
    <p:sldId id="2147470271" r:id="rId16"/>
    <p:sldId id="2147470258" r:id="rId17"/>
    <p:sldId id="273" r:id="rId18"/>
    <p:sldId id="278" r:id="rId19"/>
    <p:sldId id="303" r:id="rId20"/>
    <p:sldId id="307" r:id="rId21"/>
    <p:sldId id="334" r:id="rId22"/>
    <p:sldId id="310" r:id="rId23"/>
    <p:sldId id="283" r:id="rId24"/>
    <p:sldId id="285" r:id="rId25"/>
    <p:sldId id="314" r:id="rId26"/>
    <p:sldId id="320" r:id="rId27"/>
    <p:sldId id="337" r:id="rId28"/>
    <p:sldId id="315" r:id="rId29"/>
    <p:sldId id="317" r:id="rId30"/>
    <p:sldId id="318" r:id="rId31"/>
    <p:sldId id="336" r:id="rId32"/>
    <p:sldId id="275" r:id="rId33"/>
    <p:sldId id="338" r:id="rId34"/>
    <p:sldId id="319" r:id="rId35"/>
    <p:sldId id="290" r:id="rId36"/>
    <p:sldId id="321" r:id="rId37"/>
    <p:sldId id="304" r:id="rId38"/>
    <p:sldId id="322" r:id="rId39"/>
    <p:sldId id="323" r:id="rId40"/>
    <p:sldId id="305" r:id="rId41"/>
    <p:sldId id="276" r:id="rId42"/>
    <p:sldId id="297" r:id="rId43"/>
    <p:sldId id="277"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slide" id="{91A06889-3741-4739-8606-6A8B3C5D4D2B}">
          <p14:sldIdLst>
            <p14:sldId id="2147470002"/>
          </p14:sldIdLst>
        </p14:section>
        <p14:section name="Updates slides" id="{0A794F5C-28F0-4931-A28F-2D8137CC4073}">
          <p14:sldIdLst>
            <p14:sldId id="279"/>
            <p14:sldId id="2147470248"/>
            <p14:sldId id="2147470250"/>
            <p14:sldId id="2147470264"/>
            <p14:sldId id="2147470265"/>
            <p14:sldId id="2147470267"/>
            <p14:sldId id="2147470266"/>
            <p14:sldId id="2147470268"/>
            <p14:sldId id="2147470269"/>
            <p14:sldId id="2147470270"/>
            <p14:sldId id="2147470271"/>
            <p14:sldId id="2147470258"/>
          </p14:sldIdLst>
        </p14:section>
        <p14:section name="Informational Presentation" id="{A7EC7DB5-B02A-475D-9ED0-F4978B8FF821}">
          <p14:sldIdLst>
            <p14:sldId id="273"/>
            <p14:sldId id="278"/>
            <p14:sldId id="303"/>
            <p14:sldId id="307"/>
            <p14:sldId id="334"/>
            <p14:sldId id="310"/>
            <p14:sldId id="283"/>
            <p14:sldId id="285"/>
            <p14:sldId id="314"/>
            <p14:sldId id="320"/>
            <p14:sldId id="337"/>
            <p14:sldId id="315"/>
            <p14:sldId id="317"/>
            <p14:sldId id="318"/>
            <p14:sldId id="336"/>
            <p14:sldId id="275"/>
            <p14:sldId id="338"/>
            <p14:sldId id="319"/>
            <p14:sldId id="290"/>
            <p14:sldId id="321"/>
            <p14:sldId id="304"/>
            <p14:sldId id="322"/>
            <p14:sldId id="323"/>
            <p14:sldId id="305"/>
            <p14:sldId id="276"/>
            <p14:sldId id="297"/>
          </p14:sldIdLst>
        </p14:section>
        <p14:section name="Next meeting notice" id="{CDEE2D27-B5F7-4944-AE0D-4B3E8A84372E}">
          <p14:sldIdLst>
            <p14:sldId id="277"/>
          </p14:sldIdLst>
        </p14:section>
      </p14:sectionLst>
    </p:ext>
    <p:ext uri="{EFAFB233-063F-42B5-8137-9DF3F51BA10A}">
      <p15:sldGuideLst xmlns:p15="http://schemas.microsoft.com/office/powerpoint/2012/main">
        <p15:guide id="1" orient="horz" pos="840" userDrawn="1">
          <p15:clr>
            <a:srgbClr val="A4A3A4"/>
          </p15:clr>
        </p15:guide>
        <p15:guide id="2" pos="384"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E058A00-ACF4-D62A-03F0-4CAD7A00EC66}" name="Pomponio Chipman, Nina (DPH)" initials="NP" userId="S::Nina.PomponioChipman@mass.gov::949aec94-aa96-4b1c-8f71-072d55a8012e" providerId="AD"/>
  <p188:author id="{BB9B210C-DC92-5CC7-25EC-C71BFF271A81}" name="Arterian, Susannah C (DPH)" initials="SA" userId="S::Susannah.C.Arterian@mass.gov::22b774b7-5dc5-48a5-9e78-2828b7883d2a" providerId="AD"/>
  <p188:author id="{6C725C28-B413-453F-9762-73D7E1A8290C}" name="Callahan, Marita (DPH)" initials="CM" userId="S::marita.callahan@mass.gov::2191c78b-82c4-402d-b7cd-5da9af6d330e" providerId="AD"/>
  <p188:author id="{89BEF631-2278-725A-89FF-3C77F4197AE9}" name="Catulle, Fabiola (DPH)" initials="FC" userId="S::Fabiola.Catulle@mass.gov::39ad42f0-e36a-45bb-b14e-c775535e0185" providerId="AD"/>
  <p188:author id="{6682F638-61C9-9FF3-D282-9B2109D50310}" name="Catulle, Fabiola (DPH)" initials="CF" userId="S::fabiola.catulle@mass.gov::39ad42f0-e36a-45bb-b14e-c775535e0185" providerId="AD"/>
  <p188:author id="{CA176A39-9273-B998-A2E8-BCA26DD9F429}" name="Ashby, Rebecca S (DPH)" initials="A(" userId="S::rebecca.s.ashby@mass.gov::a4195206-7b32-4fe3-a538-687f24599572" providerId="AD"/>
  <p188:author id="{714E2B48-A401-0A88-FF56-DC5C6928DFEC}" name="Zeidman, Jessica (DPH)" initials="ZJ" userId="S::jessica.zeidman@mass.gov::33c3030e-80b1-478e-97c9-d1cb951975fe" providerId="AD"/>
  <p188:author id="{A3F84F56-AD76-25D4-48BF-33CF58081D7D}" name="Chaneco, Aynsley" initials="CA" userId="S::aynsley.chaneco@mass.gov::681a52f2-92cf-46ea-b0ca-264ed9471fd1" providerId="AD"/>
  <p188:author id="{0952145B-E5C7-D191-F869-983BECF295A9}" name="Kaplan, Amy (DPH)" initials="KA(" userId="S::amy.kaplan@mass.gov::f1015638-69ff-4a80-acb4-9827cd3c3602" providerId="AD"/>
  <p188:author id="{5BA22F5D-3AC5-CBCE-A794-E737E011E953}" name="Squillace, Lynn (DPH)" initials="LS" userId="S::Lynn.Squillace@mass.gov::99acabb6-0ec4-4888-9b3c-80f3cc23abed" providerId="AD"/>
  <p188:author id="{727CE162-5789-DA99-CC56-73CF4C3868CB}" name="Moore, Chiara (DPH)" initials="CM" userId="S::Chiara.Moore@mass.gov::24d490fc-a7b0-48eb-a6be-57a1f19704ba" providerId="AD"/>
  <p188:author id="{2F7A9C65-6E7E-085A-48DC-132D4E966EA4}" name="Dally, Emily I (DPH)" initials="D(" userId="S::emily.i.dally@mass.gov::7adfd95f-ab90-4089-be71-8f1d6032eb81" providerId="AD"/>
  <p188:author id="{8267A780-D2E6-07A8-E864-43117F9AA7F0}" name="Gagne, Jaclyn K (DPH)" initials="G(" userId="S::jaclyn.k.gagne@mass.gov::ed86fbee-45bc-4148-93bc-182cd80bef14" providerId="AD"/>
  <p188:author id="{1DF1128C-F4E4-85DE-6AF7-C49F0434837A}" name="McNamara, Torey (DPH)" initials="TM" userId="S::Torey.McNamara@mass.gov::b32fb533-af4f-4b36-a14b-9287fe83d78b" providerId="AD"/>
  <p188:author id="{49DBCB8D-7F55-CAE1-B4C5-6B7C201BB238}" name="Atkinson, Jessica L (DPH)" initials="JA" userId="S::Jessica.L.Atkinson@mass.gov::37894235-441c-42dc-8dd8-63479420428b" providerId="AD"/>
  <p188:author id="{A36CB394-F940-7C1D-1D65-E2C8475B590A}" name="Raynor, Maia (DPH)" initials="MR" userId="S::Maia.Raynor@mass.gov::4fee901e-672a-469e-bcf9-e49bbfee13d1" providerId="AD"/>
  <p188:author id="{6DFDF196-64A0-F0EB-1871-700ED90C9582}" name="Raynor, Maia (DPH)" initials="RM" userId="S::maia.raynor@mass.gov::4fee901e-672a-469e-bcf9-e49bbfee13d1" providerId="AD"/>
  <p188:author id="{F154B6A1-A1D2-36D6-6C30-FBDD065D8F90}" name="Zeidman, Jessica (DPH)" initials="JZ" userId="S::Jessica.Zeidman@mass.gov::33c3030e-80b1-478e-97c9-d1cb951975fe" providerId="AD"/>
  <p188:author id="{4FD714AF-D299-8C06-7DBB-6C56A1DB0187}" name="Mello, Elizabeth (DPH)" initials="ME" userId="S::elizabeth.r.mello@mass.gov::7bc5da72-379f-45fb-b6d0-6a25d0a9a1dd" providerId="AD"/>
  <p188:author id="{DC423BBF-E089-1720-4E1A-E3F1338DE8D0}" name="Teague, Katelyn (DPH)" initials="KT" userId="S::Katelyn.Teague@mass.gov::249a0ccd-0315-4529-a459-9dc21248967e" providerId="AD"/>
  <p188:author id="{2C32B0E0-8561-884E-0217-76DE0AF35D3D}" name="McNamara, Torey (DPH)" initials="MT" userId="S::torey.mcnamara@mass.gov::b32fb533-af4f-4b36-a14b-9287fe83d78b" providerId="AD"/>
  <p188:author id="{B7FFB2E3-1E48-E1FB-FEFD-0741C0176E06}" name="Brown, Catherine (DPH)" initials="CB" userId="S::catherine.brown@mass.gov::4a77f272-69bf-4d4c-a0b7-e8d5503ac332" providerId="AD"/>
  <p188:author id="{5A1299E4-5918-B048-6772-34C6C2F98D09}" name="Blodgett, Ruth (DPH)" initials="BR" userId="S::ruth.blodgett@mass.gov::e12a8cf4-5fa8-4e7a-b5a0-49546c9a30c0" providerId="AD"/>
  <p188:author id="{1E10E1E6-6BB7-6B3A-D173-CB5729C80727}" name="Davis, Stephen (DPH)" initials="SD" userId="S::stephen.davis@mass.gov::ceeb181e-c58c-4cc6-bb9f-4b036ac28b03" providerId="AD"/>
  <p188:author id="{87157EE9-8983-DCE1-52BC-7AD0CF365F84}" name="Alonso Lord, Cristina E (DPH)" initials="A(" userId="S::cristina.e.alonsolord@mass.gov::6b001053-4c37-4a7c-928f-8eb411e33422" providerId="AD"/>
  <p188:author id="{1CF247EA-7267-F0EB-9E0E-E961DD89DAA6}" name="ScurriaMorgan, Elizabeth (DPH)" initials="ES" userId="S::elizabeth.scurriamorgan@mass.gov::7752373c-8fe0-427e-86f3-770f0bde3514" providerId="AD"/>
  <p188:author id="{592DF4EF-14E4-5AC0-74FE-55B7EE93216C}" name="Christian, Brittany S (DPH)" initials="C(" userId="S::brittany.s.christian@mass.gov::eca924d6-6130-499e-9f01-47bca6910ce3" providerId="AD"/>
  <p188:author id="{557F4AF9-4B60-2D44-4131-2F5B64115D5A}" name="Price, Christin N (DPH)" initials="P(" userId="S::christin.n.price@mass.gov::e54ace0f-6323-491e-b1a4-9d9dcbda350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ohen, Alison B (DPH)" initials="CAB(" lastIdx="1" clrIdx="0">
    <p:extLst>
      <p:ext uri="{19B8F6BF-5375-455C-9EA6-DF929625EA0E}">
        <p15:presenceInfo xmlns:p15="http://schemas.microsoft.com/office/powerpoint/2012/main" userId="S::Alison.B.Cohen@mass.gov::476fe2ad-4475-43c1-a402-684819d93fc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5994"/>
    <a:srgbClr val="032E53"/>
    <a:srgbClr val="013366"/>
    <a:srgbClr val="022F54"/>
    <a:srgbClr val="114A35"/>
    <a:srgbClr val="EFF6FF"/>
    <a:srgbClr val="005994"/>
    <a:srgbClr val="6CA5C2"/>
    <a:srgbClr val="92BDD2"/>
    <a:srgbClr val="D4D6D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879597-159E-77BF-F338-D1335F9FF986}" v="1" dt="2026-08-11T13:12:30.009"/>
    <p1510:client id="{F3566E15-7B8E-4481-B193-C48F420F1B63}" v="4" dt="2026-08-11T17:09:39.322"/>
  </p1510:revLst>
</p1510:revInfo>
</file>

<file path=ppt/tableStyles.xml><?xml version="1.0" encoding="utf-8"?>
<a:tblStyleLst xmlns:a="http://schemas.openxmlformats.org/drawingml/2006/main" def="{5C22544A-7EE6-4342-B048-85BDC9FD1C3A}">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32" autoAdjust="0"/>
    <p:restoredTop sz="96247" autoAdjust="0"/>
  </p:normalViewPr>
  <p:slideViewPr>
    <p:cSldViewPr snapToGrid="0">
      <p:cViewPr varScale="1">
        <p:scale>
          <a:sx n="56" d="100"/>
          <a:sy n="56" d="100"/>
        </p:scale>
        <p:origin x="920" y="44"/>
      </p:cViewPr>
      <p:guideLst>
        <p:guide orient="horz" pos="840"/>
        <p:guide pos="384"/>
      </p:guideLst>
    </p:cSldViewPr>
  </p:slideViewPr>
  <p:outlineViewPr>
    <p:cViewPr>
      <p:scale>
        <a:sx n="33" d="100"/>
        <a:sy n="33" d="100"/>
      </p:scale>
      <p:origin x="0" y="-12870"/>
    </p:cViewPr>
  </p:outlin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3" Type="http://schemas.microsoft.com/office/2018/10/relationships/authors" Target="author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handoutMaster" Target="handoutMasters/handoutMaster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s>
</file>

<file path=ppt/diagrams/_rels/data1.xml.rels><?xml version="1.0" encoding="UTF-8" standalone="yes"?>
<Relationships xmlns="http://schemas.openxmlformats.org/package/2006/relationships"><Relationship Id="rId1" Type="http://schemas.openxmlformats.org/officeDocument/2006/relationships/image" Target="../media/image14.svg"/></Relationships>
</file>

<file path=ppt/diagrams/_rels/data2.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svg"/><Relationship Id="rId1" Type="http://schemas.openxmlformats.org/officeDocument/2006/relationships/image" Target="../media/image15.svg"/></Relationships>
</file>

<file path=ppt/diagrams/_rels/data3.xml.rels><?xml version="1.0" encoding="UTF-8" standalone="yes"?>
<Relationships xmlns="http://schemas.openxmlformats.org/package/2006/relationships"><Relationship Id="rId2" Type="http://schemas.openxmlformats.org/officeDocument/2006/relationships/image" Target="../media/image19.svg"/><Relationship Id="rId1" Type="http://schemas.openxmlformats.org/officeDocument/2006/relationships/image" Target="../media/image18.svg"/></Relationships>
</file>

<file path=ppt/diagrams/_rels/data4.xml.rels><?xml version="1.0" encoding="UTF-8" standalone="yes"?>
<Relationships xmlns="http://schemas.openxmlformats.org/package/2006/relationships"><Relationship Id="rId1" Type="http://schemas.openxmlformats.org/officeDocument/2006/relationships/image" Target="../media/image14.svg"/></Relationships>
</file>

<file path=ppt/diagrams/_rels/data5.xml.rels><?xml version="1.0" encoding="UTF-8" standalone="yes"?>
<Relationships xmlns="http://schemas.openxmlformats.org/package/2006/relationships"><Relationship Id="rId1" Type="http://schemas.openxmlformats.org/officeDocument/2006/relationships/image" Target="../media/image14.svg"/></Relationships>
</file>

<file path=ppt/diagrams/_rels/data6.xml.rels><?xml version="1.0" encoding="UTF-8" standalone="yes"?>
<Relationships xmlns="http://schemas.openxmlformats.org/package/2006/relationships"><Relationship Id="rId1" Type="http://schemas.openxmlformats.org/officeDocument/2006/relationships/image" Target="../media/image14.svg"/></Relationships>
</file>

<file path=ppt/diagrams/_rels/data7.xml.rels><?xml version="1.0" encoding="UTF-8" standalone="yes"?>
<Relationships xmlns="http://schemas.openxmlformats.org/package/2006/relationships"><Relationship Id="rId1" Type="http://schemas.openxmlformats.org/officeDocument/2006/relationships/image" Target="../media/image14.svg"/></Relationships>
</file>

<file path=ppt/diagrams/_rels/data8.xml.rels><?xml version="1.0" encoding="UTF-8" standalone="yes"?>
<Relationships xmlns="http://schemas.openxmlformats.org/package/2006/relationships"><Relationship Id="rId1" Type="http://schemas.openxmlformats.org/officeDocument/2006/relationships/image" Target="../media/image14.svg"/></Relationships>
</file>

<file path=ppt/diagrams/_rels/data9.xml.rels><?xml version="1.0" encoding="UTF-8" standalone="yes"?>
<Relationships xmlns="http://schemas.openxmlformats.org/package/2006/relationships"><Relationship Id="rId1" Type="http://schemas.openxmlformats.org/officeDocument/2006/relationships/image" Target="../media/image14.svg"/></Relationships>
</file>

<file path=ppt/diagrams/_rels/data10.xml.rels><?xml version="1.0" encoding="UTF-8" standalone="yes"?>
<Relationships xmlns="http://schemas.openxmlformats.org/package/2006/relationships"><Relationship Id="rId1" Type="http://schemas.openxmlformats.org/officeDocument/2006/relationships/image" Target="../media/image14.svg"/></Relationships>
</file>

<file path=ppt/diagrams/_rels/data12.xml.rels><?xml version="1.0" encoding="UTF-8" standalone="yes"?>
<Relationships xmlns="http://schemas.openxmlformats.org/package/2006/relationships"><Relationship Id="rId1" Type="http://schemas.openxmlformats.org/officeDocument/2006/relationships/image" Target="../media/image14.svg"/></Relationships>
</file>

<file path=ppt/diagrams/_rels/data13.xml.rels><?xml version="1.0" encoding="UTF-8" standalone="yes"?>
<Relationships xmlns="http://schemas.openxmlformats.org/package/2006/relationships"><Relationship Id="rId1" Type="http://schemas.openxmlformats.org/officeDocument/2006/relationships/image" Target="../media/image14.svg"/></Relationships>
</file>

<file path=ppt/diagrams/_rels/data14.xml.rels><?xml version="1.0" encoding="UTF-8" standalone="yes"?>
<Relationships xmlns="http://schemas.openxmlformats.org/package/2006/relationships"><Relationship Id="rId1" Type="http://schemas.openxmlformats.org/officeDocument/2006/relationships/image" Target="../media/image14.svg"/></Relationships>
</file>

<file path=ppt/diagrams/_rels/data15.xml.rels><?xml version="1.0" encoding="UTF-8" standalone="yes"?>
<Relationships xmlns="http://schemas.openxmlformats.org/package/2006/relationships"><Relationship Id="rId1" Type="http://schemas.openxmlformats.org/officeDocument/2006/relationships/image" Target="../media/image14.svg"/></Relationships>
</file>

<file path=ppt/diagrams/_rels/data16.xml.rels><?xml version="1.0" encoding="UTF-8" standalone="yes"?>
<Relationships xmlns="http://schemas.openxmlformats.org/package/2006/relationships"><Relationship Id="rId1" Type="http://schemas.openxmlformats.org/officeDocument/2006/relationships/image" Target="../media/image14.svg"/></Relationships>
</file>

<file path=ppt/diagrams/_rels/data17.xml.rels><?xml version="1.0" encoding="UTF-8" standalone="yes"?>
<Relationships xmlns="http://schemas.openxmlformats.org/package/2006/relationships"><Relationship Id="rId1" Type="http://schemas.openxmlformats.org/officeDocument/2006/relationships/image" Target="../media/image14.svg"/></Relationships>
</file>

<file path=ppt/diagrams/_rels/data18.xml.rels><?xml version="1.0" encoding="UTF-8" standalone="yes"?>
<Relationships xmlns="http://schemas.openxmlformats.org/package/2006/relationships"><Relationship Id="rId1" Type="http://schemas.openxmlformats.org/officeDocument/2006/relationships/image" Target="../media/image14.svg"/></Relationships>
</file>

<file path=ppt/diagrams/_rels/drawing1.xml.rels><?xml version="1.0" encoding="UTF-8" standalone="yes"?>
<Relationships xmlns="http://schemas.openxmlformats.org/package/2006/relationships"><Relationship Id="rId1" Type="http://schemas.openxmlformats.org/officeDocument/2006/relationships/image" Target="../media/image14.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svg"/><Relationship Id="rId1" Type="http://schemas.openxmlformats.org/officeDocument/2006/relationships/image" Target="../media/image15.svg"/></Relationships>
</file>

<file path=ppt/diagrams/_rels/drawing3.xml.rels><?xml version="1.0" encoding="UTF-8" standalone="yes"?>
<Relationships xmlns="http://schemas.openxmlformats.org/package/2006/relationships"><Relationship Id="rId2" Type="http://schemas.openxmlformats.org/officeDocument/2006/relationships/image" Target="../media/image19.svg"/><Relationship Id="rId1" Type="http://schemas.openxmlformats.org/officeDocument/2006/relationships/image" Target="../media/image18.svg"/></Relationships>
</file>

<file path=ppt/diagrams/_rels/drawing4.xml.rels><?xml version="1.0" encoding="UTF-8" standalone="yes"?>
<Relationships xmlns="http://schemas.openxmlformats.org/package/2006/relationships"><Relationship Id="rId1" Type="http://schemas.openxmlformats.org/officeDocument/2006/relationships/image" Target="../media/image14.svg"/></Relationships>
</file>

<file path=ppt/diagrams/_rels/drawing5.xml.rels><?xml version="1.0" encoding="UTF-8" standalone="yes"?>
<Relationships xmlns="http://schemas.openxmlformats.org/package/2006/relationships"><Relationship Id="rId1" Type="http://schemas.openxmlformats.org/officeDocument/2006/relationships/image" Target="../media/image14.svg"/></Relationships>
</file>

<file path=ppt/diagrams/_rels/drawing6.xml.rels><?xml version="1.0" encoding="UTF-8" standalone="yes"?>
<Relationships xmlns="http://schemas.openxmlformats.org/package/2006/relationships"><Relationship Id="rId1" Type="http://schemas.openxmlformats.org/officeDocument/2006/relationships/image" Target="../media/image14.svg"/></Relationships>
</file>

<file path=ppt/diagrams/_rels/drawing7.xml.rels><?xml version="1.0" encoding="UTF-8" standalone="yes"?>
<Relationships xmlns="http://schemas.openxmlformats.org/package/2006/relationships"><Relationship Id="rId1" Type="http://schemas.openxmlformats.org/officeDocument/2006/relationships/image" Target="../media/image14.svg"/></Relationships>
</file>

<file path=ppt/diagrams/_rels/drawing8.xml.rels><?xml version="1.0" encoding="UTF-8" standalone="yes"?>
<Relationships xmlns="http://schemas.openxmlformats.org/package/2006/relationships"><Relationship Id="rId1" Type="http://schemas.openxmlformats.org/officeDocument/2006/relationships/image" Target="../media/image14.svg"/></Relationships>
</file>

<file path=ppt/diagrams/_rels/drawing9.xml.rels><?xml version="1.0" encoding="UTF-8" standalone="yes"?>
<Relationships xmlns="http://schemas.openxmlformats.org/package/2006/relationships"><Relationship Id="rId1" Type="http://schemas.openxmlformats.org/officeDocument/2006/relationships/image" Target="../media/image14.svg"/></Relationships>
</file>

<file path=ppt/diagrams/_rels/drawing10.xml.rels><?xml version="1.0" encoding="UTF-8" standalone="yes"?>
<Relationships xmlns="http://schemas.openxmlformats.org/package/2006/relationships"><Relationship Id="rId1" Type="http://schemas.openxmlformats.org/officeDocument/2006/relationships/image" Target="../media/image14.svg"/></Relationships>
</file>

<file path=ppt/diagrams/_rels/drawing12.xml.rels><?xml version="1.0" encoding="UTF-8" standalone="yes"?>
<Relationships xmlns="http://schemas.openxmlformats.org/package/2006/relationships"><Relationship Id="rId1" Type="http://schemas.openxmlformats.org/officeDocument/2006/relationships/image" Target="../media/image14.svg"/></Relationships>
</file>

<file path=ppt/diagrams/_rels/drawing13.xml.rels><?xml version="1.0" encoding="UTF-8" standalone="yes"?>
<Relationships xmlns="http://schemas.openxmlformats.org/package/2006/relationships"><Relationship Id="rId1" Type="http://schemas.openxmlformats.org/officeDocument/2006/relationships/image" Target="../media/image14.svg"/></Relationships>
</file>

<file path=ppt/diagrams/_rels/drawing14.xml.rels><?xml version="1.0" encoding="UTF-8" standalone="yes"?>
<Relationships xmlns="http://schemas.openxmlformats.org/package/2006/relationships"><Relationship Id="rId1" Type="http://schemas.openxmlformats.org/officeDocument/2006/relationships/image" Target="../media/image14.svg"/></Relationships>
</file>

<file path=ppt/diagrams/_rels/drawing15.xml.rels><?xml version="1.0" encoding="UTF-8" standalone="yes"?>
<Relationships xmlns="http://schemas.openxmlformats.org/package/2006/relationships"><Relationship Id="rId1" Type="http://schemas.openxmlformats.org/officeDocument/2006/relationships/image" Target="../media/image14.svg"/></Relationships>
</file>

<file path=ppt/diagrams/_rels/drawing16.xml.rels><?xml version="1.0" encoding="UTF-8" standalone="yes"?>
<Relationships xmlns="http://schemas.openxmlformats.org/package/2006/relationships"><Relationship Id="rId1" Type="http://schemas.openxmlformats.org/officeDocument/2006/relationships/image" Target="../media/image14.svg"/></Relationships>
</file>

<file path=ppt/diagrams/_rels/drawing17.xml.rels><?xml version="1.0" encoding="UTF-8" standalone="yes"?>
<Relationships xmlns="http://schemas.openxmlformats.org/package/2006/relationships"><Relationship Id="rId1" Type="http://schemas.openxmlformats.org/officeDocument/2006/relationships/image" Target="../media/image14.svg"/></Relationships>
</file>

<file path=ppt/diagrams/_rels/drawing18.xml.rels><?xml version="1.0" encoding="UTF-8" standalone="yes"?>
<Relationships xmlns="http://schemas.openxmlformats.org/package/2006/relationships"><Relationship Id="rId1" Type="http://schemas.openxmlformats.org/officeDocument/2006/relationships/image" Target="../media/image14.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A6C5A0A-E950-49DC-BC0B-6A76FEC8F4AC}" type="doc">
      <dgm:prSet loTypeId="urn:microsoft.com/office/officeart/2024/layout/IconCircleLabelList" loCatId="list" qsTypeId="urn:microsoft.com/office/officeart/2005/8/quickstyle/simple1" qsCatId="simple" csTypeId="urn:microsoft.com/office/officeart/2005/8/colors/accent1_2" csCatId="accent1" phldr="1"/>
      <dgm:spPr/>
      <dgm:t>
        <a:bodyPr/>
        <a:lstStyle/>
        <a:p>
          <a:endParaRPr lang="en-US"/>
        </a:p>
      </dgm:t>
    </dgm:pt>
    <dgm:pt modelId="{5234CBB7-6974-4699-B787-2461610F977F}">
      <dgm:prSet phldrT="[Text]"/>
      <dgm:spPr/>
      <dgm:t>
        <a:bodyPr/>
        <a:lstStyle/>
        <a:p>
          <a:pPr>
            <a:lnSpc>
              <a:spcPct val="100000"/>
            </a:lnSpc>
            <a:defRPr/>
          </a:pPr>
          <a:r>
            <a:rPr lang="en-US"/>
            <a:t>Elizabeth Mello, MS; </a:t>
          </a:r>
          <a:r>
            <a:rPr lang="en-US" i="1"/>
            <a:t>OPEM - Preparedness Data Systems Epidemiologist</a:t>
          </a:r>
        </a:p>
      </dgm:t>
    </dgm:pt>
    <dgm:pt modelId="{F100DDAC-06DA-4C54-A52B-07865A430327}" type="parTrans" cxnId="{A68D7015-5AFD-4F2E-ABE9-E1C64A3B13A5}">
      <dgm:prSet/>
      <dgm:spPr/>
      <dgm:t>
        <a:bodyPr/>
        <a:lstStyle/>
        <a:p>
          <a:endParaRPr lang="en-US"/>
        </a:p>
      </dgm:t>
    </dgm:pt>
    <dgm:pt modelId="{08A8F6B1-26B7-4F0F-8F8E-A41F4ADFAE5E}" type="sibTrans" cxnId="{A68D7015-5AFD-4F2E-ABE9-E1C64A3B13A5}">
      <dgm:prSet/>
      <dgm:spPr/>
      <dgm:t>
        <a:bodyPr/>
        <a:lstStyle/>
        <a:p>
          <a:endParaRPr lang="en-US"/>
        </a:p>
      </dgm:t>
    </dgm:pt>
    <dgm:pt modelId="{A7307C28-6848-4AA9-8C29-9A9518CEF20C}" type="pres">
      <dgm:prSet presAssocID="{8A6C5A0A-E950-49DC-BC0B-6A76FEC8F4AC}" presName="root" presStyleCnt="0">
        <dgm:presLayoutVars>
          <dgm:dir/>
          <dgm:resizeHandles val="exact"/>
        </dgm:presLayoutVars>
      </dgm:prSet>
      <dgm:spPr/>
    </dgm:pt>
    <dgm:pt modelId="{F3E99AB6-9A9D-4B0F-8C8D-F6DA28A16159}" type="pres">
      <dgm:prSet presAssocID="{5234CBB7-6974-4699-B787-2461610F977F}" presName="compNode" presStyleCnt="0"/>
      <dgm:spPr/>
    </dgm:pt>
    <dgm:pt modelId="{913F4211-1935-4D06-B3A9-D91A9DF90CF7}" type="pres">
      <dgm:prSet presAssocID="{5234CBB7-6974-4699-B787-2461610F977F}" presName="iconBgRect" presStyleLbl="node1" presStyleIdx="0" presStyleCnt="1"/>
      <dgm:spPr>
        <a:solidFill>
          <a:schemeClr val="accent5"/>
        </a:solidFill>
        <a:ln>
          <a:solidFill>
            <a:schemeClr val="accent5"/>
          </a:solidFill>
        </a:ln>
      </dgm:spPr>
    </dgm:pt>
    <dgm:pt modelId="{5E168ECC-A6C6-455A-B9F7-E65486A75F98}" type="pres">
      <dgm:prSet presAssocID="{5234CBB7-6974-4699-B787-2461610F977F}" presName="iconRect" presStyleLbl="solidFgAcc1" presStyleIdx="0" presStyleCnt="1"/>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pt>
    <dgm:pt modelId="{DA670811-FD90-4E96-AA62-1F5B14B05F22}" type="pres">
      <dgm:prSet presAssocID="{5234CBB7-6974-4699-B787-2461610F977F}" presName="spaceRect" presStyleCnt="0"/>
      <dgm:spPr/>
    </dgm:pt>
    <dgm:pt modelId="{F5A7D67B-9B4F-412F-9E85-4FF2D6D0EC6F}" type="pres">
      <dgm:prSet presAssocID="{5234CBB7-6974-4699-B787-2461610F977F}" presName="textRect" presStyleLbl="revTx" presStyleIdx="0" presStyleCnt="1">
        <dgm:presLayoutVars>
          <dgm:chMax val="1"/>
          <dgm:chPref val="1"/>
        </dgm:presLayoutVars>
      </dgm:prSet>
      <dgm:spPr/>
    </dgm:pt>
  </dgm:ptLst>
  <dgm:cxnLst>
    <dgm:cxn modelId="{A68D7015-5AFD-4F2E-ABE9-E1C64A3B13A5}" srcId="{8A6C5A0A-E950-49DC-BC0B-6A76FEC8F4AC}" destId="{5234CBB7-6974-4699-B787-2461610F977F}" srcOrd="0" destOrd="0" parTransId="{F100DDAC-06DA-4C54-A52B-07865A430327}" sibTransId="{08A8F6B1-26B7-4F0F-8F8E-A41F4ADFAE5E}"/>
    <dgm:cxn modelId="{0644C28D-959B-49D7-9781-558795027E93}" type="presOf" srcId="{5234CBB7-6974-4699-B787-2461610F977F}" destId="{F5A7D67B-9B4F-412F-9E85-4FF2D6D0EC6F}" srcOrd="0" destOrd="0" presId="urn:microsoft.com/office/officeart/2024/layout/IconCircleLabelList"/>
    <dgm:cxn modelId="{5AD7F7EA-E533-452B-802C-8970748FC2C0}" type="presOf" srcId="{8A6C5A0A-E950-49DC-BC0B-6A76FEC8F4AC}" destId="{A7307C28-6848-4AA9-8C29-9A9518CEF20C}" srcOrd="0" destOrd="0" presId="urn:microsoft.com/office/officeart/2024/layout/IconCircleLabelList"/>
    <dgm:cxn modelId="{CE5C78D8-2A78-4F79-8270-978B518B89C6}" type="presParOf" srcId="{A7307C28-6848-4AA9-8C29-9A9518CEF20C}" destId="{F3E99AB6-9A9D-4B0F-8C8D-F6DA28A16159}" srcOrd="0" destOrd="0" presId="urn:microsoft.com/office/officeart/2024/layout/IconCircleLabelList"/>
    <dgm:cxn modelId="{020AF87F-0E07-4FF4-A04D-801985F11319}" type="presParOf" srcId="{F3E99AB6-9A9D-4B0F-8C8D-F6DA28A16159}" destId="{913F4211-1935-4D06-B3A9-D91A9DF90CF7}" srcOrd="0" destOrd="0" presId="urn:microsoft.com/office/officeart/2024/layout/IconCircleLabelList"/>
    <dgm:cxn modelId="{9AFEE73F-FC75-49EB-A9C4-721DF7DAD8E5}" type="presParOf" srcId="{F3E99AB6-9A9D-4B0F-8C8D-F6DA28A16159}" destId="{5E168ECC-A6C6-455A-B9F7-E65486A75F98}" srcOrd="1" destOrd="0" presId="urn:microsoft.com/office/officeart/2024/layout/IconCircleLabelList"/>
    <dgm:cxn modelId="{3473BB3D-3B74-4A6E-92BD-C8F9DC30037A}" type="presParOf" srcId="{F3E99AB6-9A9D-4B0F-8C8D-F6DA28A16159}" destId="{DA670811-FD90-4E96-AA62-1F5B14B05F22}" srcOrd="2" destOrd="0" presId="urn:microsoft.com/office/officeart/2024/layout/IconCircleLabelList"/>
    <dgm:cxn modelId="{8E281FD0-5D48-460D-864E-D8FF47696D13}" type="presParOf" srcId="{F3E99AB6-9A9D-4B0F-8C8D-F6DA28A16159}" destId="{F5A7D67B-9B4F-412F-9E85-4FF2D6D0EC6F}" srcOrd="3" destOrd="0" presId="urn:microsoft.com/office/officeart/2024/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D6A09EB-030F-491A-BE1F-C95F5D3E6F62}" type="doc">
      <dgm:prSet loTypeId="urn:microsoft.com/office/officeart/2005/8/layout/vList3" loCatId="list" qsTypeId="urn:microsoft.com/office/officeart/2005/8/quickstyle/simple1" qsCatId="simple" csTypeId="urn:microsoft.com/office/officeart/2005/8/colors/colorful4" csCatId="colorful" phldr="1"/>
      <dgm:spPr/>
      <dgm:t>
        <a:bodyPr/>
        <a:lstStyle/>
        <a:p>
          <a:endParaRPr lang="en-US"/>
        </a:p>
      </dgm:t>
    </dgm:pt>
    <dgm:pt modelId="{BB8E44AD-34B0-4D21-A51E-9D87DE890928}">
      <dgm:prSet phldrT="[Text]" phldr="0"/>
      <dgm:spPr/>
      <dgm:t>
        <a:bodyPr/>
        <a:lstStyle/>
        <a:p>
          <a:r>
            <a:rPr lang="en-US"/>
            <a:t>BIDLS: Syndromic Surveillance</a:t>
          </a:r>
        </a:p>
      </dgm:t>
    </dgm:pt>
    <dgm:pt modelId="{B3DA4B3F-6319-494B-875E-8FF56FA65E68}" type="parTrans" cxnId="{ECCA3156-145B-49EB-92E6-DE2B33EA791D}">
      <dgm:prSet/>
      <dgm:spPr/>
      <dgm:t>
        <a:bodyPr/>
        <a:lstStyle/>
        <a:p>
          <a:endParaRPr lang="en-US"/>
        </a:p>
      </dgm:t>
    </dgm:pt>
    <dgm:pt modelId="{2853AC30-885D-4B12-8084-089460A4DCCC}" type="sibTrans" cxnId="{ECCA3156-145B-49EB-92E6-DE2B33EA791D}">
      <dgm:prSet/>
      <dgm:spPr/>
      <dgm:t>
        <a:bodyPr/>
        <a:lstStyle/>
        <a:p>
          <a:endParaRPr lang="en-US"/>
        </a:p>
      </dgm:t>
    </dgm:pt>
    <dgm:pt modelId="{FC795DB7-F5C8-4609-BD53-2F145EF04059}">
      <dgm:prSet phldrT="[Text]" phldr="0"/>
      <dgm:spPr/>
      <dgm:t>
        <a:bodyPr/>
        <a:lstStyle/>
        <a:p>
          <a:r>
            <a:rPr lang="en-US"/>
            <a:t>BHCSQ: Massachusetts Ambulance Trip Registry Information System</a:t>
          </a:r>
        </a:p>
      </dgm:t>
    </dgm:pt>
    <dgm:pt modelId="{F7EAA9FC-D696-424F-AB6A-280632CD1C6B}" type="parTrans" cxnId="{12C84D5D-5696-490F-AEB0-19248F0FB22A}">
      <dgm:prSet/>
      <dgm:spPr/>
      <dgm:t>
        <a:bodyPr/>
        <a:lstStyle/>
        <a:p>
          <a:endParaRPr lang="en-US"/>
        </a:p>
      </dgm:t>
    </dgm:pt>
    <dgm:pt modelId="{ED038CE0-B8A3-480B-BDD8-2BEA99458088}" type="sibTrans" cxnId="{12C84D5D-5696-490F-AEB0-19248F0FB22A}">
      <dgm:prSet/>
      <dgm:spPr/>
      <dgm:t>
        <a:bodyPr/>
        <a:lstStyle/>
        <a:p>
          <a:endParaRPr lang="en-US"/>
        </a:p>
      </dgm:t>
    </dgm:pt>
    <dgm:pt modelId="{F20158DE-7B05-4BA1-B40B-EBC8436AFBC9}">
      <dgm:prSet phldrT="[Text]" phldr="0"/>
      <dgm:spPr/>
      <dgm:t>
        <a:bodyPr/>
        <a:lstStyle/>
        <a:p>
          <a:r>
            <a:rPr lang="en-US"/>
            <a:t>BCEH: Unhealthy heat alerts, weather forecasts, air quality</a:t>
          </a:r>
        </a:p>
      </dgm:t>
    </dgm:pt>
    <dgm:pt modelId="{C64367DE-3B7C-4529-8D30-F76CFA0FFB77}" type="parTrans" cxnId="{5AB035EC-A2A4-4413-B992-66DAE61CFFBC}">
      <dgm:prSet/>
      <dgm:spPr/>
      <dgm:t>
        <a:bodyPr/>
        <a:lstStyle/>
        <a:p>
          <a:endParaRPr lang="en-US"/>
        </a:p>
      </dgm:t>
    </dgm:pt>
    <dgm:pt modelId="{B0D8C880-D82E-4E07-96DC-BF2A19A89F0F}" type="sibTrans" cxnId="{5AB035EC-A2A4-4413-B992-66DAE61CFFBC}">
      <dgm:prSet/>
      <dgm:spPr/>
      <dgm:t>
        <a:bodyPr/>
        <a:lstStyle/>
        <a:p>
          <a:endParaRPr lang="en-US"/>
        </a:p>
      </dgm:t>
    </dgm:pt>
    <dgm:pt modelId="{F0E25FBF-5DD2-4EBF-9EE8-5B7D094B2196}" type="pres">
      <dgm:prSet presAssocID="{5D6A09EB-030F-491A-BE1F-C95F5D3E6F62}" presName="linearFlow" presStyleCnt="0">
        <dgm:presLayoutVars>
          <dgm:dir/>
          <dgm:resizeHandles val="exact"/>
        </dgm:presLayoutVars>
      </dgm:prSet>
      <dgm:spPr/>
    </dgm:pt>
    <dgm:pt modelId="{20D80AEA-CB94-41BB-83B4-D633F21ADC2B}" type="pres">
      <dgm:prSet presAssocID="{BB8E44AD-34B0-4D21-A51E-9D87DE890928}" presName="composite" presStyleCnt="0"/>
      <dgm:spPr/>
    </dgm:pt>
    <dgm:pt modelId="{2F9FCEC8-55C1-4853-9E7A-111365F0C2D6}" type="pres">
      <dgm:prSet presAssocID="{BB8E44AD-34B0-4D21-A51E-9D87DE890928}" presName="imgShp" presStyleLbl="fgImgPlace1" presStyleIdx="0" presStyleCnt="3"/>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Germ with solid fill"/>
        </a:ext>
      </dgm:extLst>
    </dgm:pt>
    <dgm:pt modelId="{DCF336F8-D2F2-4D93-A26C-EB0B4D2514F2}" type="pres">
      <dgm:prSet presAssocID="{BB8E44AD-34B0-4D21-A51E-9D87DE890928}" presName="txShp" presStyleLbl="node1" presStyleIdx="0" presStyleCnt="3">
        <dgm:presLayoutVars>
          <dgm:bulletEnabled val="1"/>
        </dgm:presLayoutVars>
      </dgm:prSet>
      <dgm:spPr/>
    </dgm:pt>
    <dgm:pt modelId="{00799AFF-8A10-4A2D-93D8-D69CA44DDBF2}" type="pres">
      <dgm:prSet presAssocID="{2853AC30-885D-4B12-8084-089460A4DCCC}" presName="spacing" presStyleCnt="0"/>
      <dgm:spPr/>
    </dgm:pt>
    <dgm:pt modelId="{1F71FA59-5E3E-42D3-B152-93890B53C71C}" type="pres">
      <dgm:prSet presAssocID="{FC795DB7-F5C8-4609-BD53-2F145EF04059}" presName="composite" presStyleCnt="0"/>
      <dgm:spPr/>
    </dgm:pt>
    <dgm:pt modelId="{5937E9B7-D7BE-44F5-9247-C6B5F13B5252}" type="pres">
      <dgm:prSet presAssocID="{FC795DB7-F5C8-4609-BD53-2F145EF04059}" presName="imgShp" presStyleLbl="fgImgPlace1" presStyleIdx="1" presStyleCnt="3"/>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Ambulance with solid fill"/>
        </a:ext>
      </dgm:extLst>
    </dgm:pt>
    <dgm:pt modelId="{C660A422-7841-40BD-95AA-4E7392717DB2}" type="pres">
      <dgm:prSet presAssocID="{FC795DB7-F5C8-4609-BD53-2F145EF04059}" presName="txShp" presStyleLbl="node1" presStyleIdx="1" presStyleCnt="3">
        <dgm:presLayoutVars>
          <dgm:bulletEnabled val="1"/>
        </dgm:presLayoutVars>
      </dgm:prSet>
      <dgm:spPr/>
    </dgm:pt>
    <dgm:pt modelId="{26EA3A86-9A19-4153-B5D3-32E0ADC30F71}" type="pres">
      <dgm:prSet presAssocID="{ED038CE0-B8A3-480B-BDD8-2BEA99458088}" presName="spacing" presStyleCnt="0"/>
      <dgm:spPr/>
    </dgm:pt>
    <dgm:pt modelId="{51B4012D-B92E-4FD4-8440-68A8C240B39A}" type="pres">
      <dgm:prSet presAssocID="{F20158DE-7B05-4BA1-B40B-EBC8436AFBC9}" presName="composite" presStyleCnt="0"/>
      <dgm:spPr/>
    </dgm:pt>
    <dgm:pt modelId="{955298B2-9EAB-42F8-89FE-09965AC7A069}" type="pres">
      <dgm:prSet presAssocID="{F20158DE-7B05-4BA1-B40B-EBC8436AFBC9}" presName="imgShp" presStyleLbl="fgImgPlace1" presStyleIdx="2" presStyleCnt="3"/>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Sun with solid fill"/>
        </a:ext>
      </dgm:extLst>
    </dgm:pt>
    <dgm:pt modelId="{B64939C3-CA23-4377-8923-087CBDBECCF0}" type="pres">
      <dgm:prSet presAssocID="{F20158DE-7B05-4BA1-B40B-EBC8436AFBC9}" presName="txShp" presStyleLbl="node1" presStyleIdx="2" presStyleCnt="3">
        <dgm:presLayoutVars>
          <dgm:bulletEnabled val="1"/>
        </dgm:presLayoutVars>
      </dgm:prSet>
      <dgm:spPr/>
    </dgm:pt>
  </dgm:ptLst>
  <dgm:cxnLst>
    <dgm:cxn modelId="{F17A2E29-D2B7-4F00-9E08-E0DB692AB62D}" type="presOf" srcId="{5D6A09EB-030F-491A-BE1F-C95F5D3E6F62}" destId="{F0E25FBF-5DD2-4EBF-9EE8-5B7D094B2196}" srcOrd="0" destOrd="0" presId="urn:microsoft.com/office/officeart/2005/8/layout/vList3"/>
    <dgm:cxn modelId="{12C84D5D-5696-490F-AEB0-19248F0FB22A}" srcId="{5D6A09EB-030F-491A-BE1F-C95F5D3E6F62}" destId="{FC795DB7-F5C8-4609-BD53-2F145EF04059}" srcOrd="1" destOrd="0" parTransId="{F7EAA9FC-D696-424F-AB6A-280632CD1C6B}" sibTransId="{ED038CE0-B8A3-480B-BDD8-2BEA99458088}"/>
    <dgm:cxn modelId="{ECCA3156-145B-49EB-92E6-DE2B33EA791D}" srcId="{5D6A09EB-030F-491A-BE1F-C95F5D3E6F62}" destId="{BB8E44AD-34B0-4D21-A51E-9D87DE890928}" srcOrd="0" destOrd="0" parTransId="{B3DA4B3F-6319-494B-875E-8FF56FA65E68}" sibTransId="{2853AC30-885D-4B12-8084-089460A4DCCC}"/>
    <dgm:cxn modelId="{76922F89-A77B-4E9E-984D-7E2846A59669}" type="presOf" srcId="{F20158DE-7B05-4BA1-B40B-EBC8436AFBC9}" destId="{B64939C3-CA23-4377-8923-087CBDBECCF0}" srcOrd="0" destOrd="0" presId="urn:microsoft.com/office/officeart/2005/8/layout/vList3"/>
    <dgm:cxn modelId="{5A5C0C8D-F537-414D-B177-B7F3E942EA89}" type="presOf" srcId="{FC795DB7-F5C8-4609-BD53-2F145EF04059}" destId="{C660A422-7841-40BD-95AA-4E7392717DB2}" srcOrd="0" destOrd="0" presId="urn:microsoft.com/office/officeart/2005/8/layout/vList3"/>
    <dgm:cxn modelId="{CDCB9597-3FB2-43E3-9E1E-EFF23739204D}" type="presOf" srcId="{BB8E44AD-34B0-4D21-A51E-9D87DE890928}" destId="{DCF336F8-D2F2-4D93-A26C-EB0B4D2514F2}" srcOrd="0" destOrd="0" presId="urn:microsoft.com/office/officeart/2005/8/layout/vList3"/>
    <dgm:cxn modelId="{5AB035EC-A2A4-4413-B992-66DAE61CFFBC}" srcId="{5D6A09EB-030F-491A-BE1F-C95F5D3E6F62}" destId="{F20158DE-7B05-4BA1-B40B-EBC8436AFBC9}" srcOrd="2" destOrd="0" parTransId="{C64367DE-3B7C-4529-8D30-F76CFA0FFB77}" sibTransId="{B0D8C880-D82E-4E07-96DC-BF2A19A89F0F}"/>
    <dgm:cxn modelId="{F7ED982B-EC8E-42C8-BFB2-44C139AD76B7}" type="presParOf" srcId="{F0E25FBF-5DD2-4EBF-9EE8-5B7D094B2196}" destId="{20D80AEA-CB94-41BB-83B4-D633F21ADC2B}" srcOrd="0" destOrd="0" presId="urn:microsoft.com/office/officeart/2005/8/layout/vList3"/>
    <dgm:cxn modelId="{B4CF71E2-9DA4-4D8B-B10B-7E9D84835EE3}" type="presParOf" srcId="{20D80AEA-CB94-41BB-83B4-D633F21ADC2B}" destId="{2F9FCEC8-55C1-4853-9E7A-111365F0C2D6}" srcOrd="0" destOrd="0" presId="urn:microsoft.com/office/officeart/2005/8/layout/vList3"/>
    <dgm:cxn modelId="{A9C3129F-6C4D-4A49-93A0-2A2C0A54B50E}" type="presParOf" srcId="{20D80AEA-CB94-41BB-83B4-D633F21ADC2B}" destId="{DCF336F8-D2F2-4D93-A26C-EB0B4D2514F2}" srcOrd="1" destOrd="0" presId="urn:microsoft.com/office/officeart/2005/8/layout/vList3"/>
    <dgm:cxn modelId="{068D208C-435B-4AF6-A25B-C075A2F5A645}" type="presParOf" srcId="{F0E25FBF-5DD2-4EBF-9EE8-5B7D094B2196}" destId="{00799AFF-8A10-4A2D-93D8-D69CA44DDBF2}" srcOrd="1" destOrd="0" presId="urn:microsoft.com/office/officeart/2005/8/layout/vList3"/>
    <dgm:cxn modelId="{43392589-9C5E-4FD6-8725-B2EFA74F9BBE}" type="presParOf" srcId="{F0E25FBF-5DD2-4EBF-9EE8-5B7D094B2196}" destId="{1F71FA59-5E3E-42D3-B152-93890B53C71C}" srcOrd="2" destOrd="0" presId="urn:microsoft.com/office/officeart/2005/8/layout/vList3"/>
    <dgm:cxn modelId="{462BB8B4-5575-4B8F-8FD8-36CF3000F83E}" type="presParOf" srcId="{1F71FA59-5E3E-42D3-B152-93890B53C71C}" destId="{5937E9B7-D7BE-44F5-9247-C6B5F13B5252}" srcOrd="0" destOrd="0" presId="urn:microsoft.com/office/officeart/2005/8/layout/vList3"/>
    <dgm:cxn modelId="{19656299-94C1-460D-84E2-E56052E26111}" type="presParOf" srcId="{1F71FA59-5E3E-42D3-B152-93890B53C71C}" destId="{C660A422-7841-40BD-95AA-4E7392717DB2}" srcOrd="1" destOrd="0" presId="urn:microsoft.com/office/officeart/2005/8/layout/vList3"/>
    <dgm:cxn modelId="{4FC2E37F-502A-48DB-B7EF-624BE28E0A8E}" type="presParOf" srcId="{F0E25FBF-5DD2-4EBF-9EE8-5B7D094B2196}" destId="{26EA3A86-9A19-4153-B5D3-32E0ADC30F71}" srcOrd="3" destOrd="0" presId="urn:microsoft.com/office/officeart/2005/8/layout/vList3"/>
    <dgm:cxn modelId="{1DAE7D31-84C0-4C79-BF03-1B69940940D2}" type="presParOf" srcId="{F0E25FBF-5DD2-4EBF-9EE8-5B7D094B2196}" destId="{51B4012D-B92E-4FD4-8440-68A8C240B39A}" srcOrd="4" destOrd="0" presId="urn:microsoft.com/office/officeart/2005/8/layout/vList3"/>
    <dgm:cxn modelId="{64DC61B3-2EED-465D-990E-7F58A6C716FC}" type="presParOf" srcId="{51B4012D-B92E-4FD4-8440-68A8C240B39A}" destId="{955298B2-9EAB-42F8-89FE-09965AC7A069}" srcOrd="0" destOrd="0" presId="urn:microsoft.com/office/officeart/2005/8/layout/vList3"/>
    <dgm:cxn modelId="{B3D364C5-4C0C-454D-9A3F-2EFEF01EE476}" type="presParOf" srcId="{51B4012D-B92E-4FD4-8440-68A8C240B39A}" destId="{B64939C3-CA23-4377-8923-087CBDBECCF0}"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C0D5B8D-70BF-406F-A881-3CF555A28F9B}" type="doc">
      <dgm:prSet loTypeId="urn:microsoft.com/office/officeart/2005/8/layout/pList2" loCatId="list" qsTypeId="urn:microsoft.com/office/officeart/2005/8/quickstyle/simple1" qsCatId="simple" csTypeId="urn:microsoft.com/office/officeart/2005/8/colors/colorful4" csCatId="colorful" phldr="1"/>
      <dgm:spPr/>
      <dgm:t>
        <a:bodyPr/>
        <a:lstStyle/>
        <a:p>
          <a:endParaRPr lang="en-US"/>
        </a:p>
      </dgm:t>
    </dgm:pt>
    <dgm:pt modelId="{5FA5396C-F034-4991-8521-977937C9BDCF}">
      <dgm:prSet phldrT="[Text]" phldr="0" custT="1"/>
      <dgm:spPr/>
      <dgm:t>
        <a:bodyPr/>
        <a:lstStyle/>
        <a:p>
          <a:r>
            <a:rPr lang="en-US" sz="2400"/>
            <a:t>OHSP: Define Capacity Measures</a:t>
          </a:r>
        </a:p>
      </dgm:t>
    </dgm:pt>
    <dgm:pt modelId="{ACD426F0-2DD4-4034-9BEC-3EE54425EA6A}" type="parTrans" cxnId="{6045EBBA-7C09-4ED1-AF51-F47BC6681AB0}">
      <dgm:prSet/>
      <dgm:spPr/>
      <dgm:t>
        <a:bodyPr/>
        <a:lstStyle/>
        <a:p>
          <a:endParaRPr lang="en-US"/>
        </a:p>
      </dgm:t>
    </dgm:pt>
    <dgm:pt modelId="{1CE51899-BD02-4D25-8DAC-A2755E1E3230}" type="sibTrans" cxnId="{6045EBBA-7C09-4ED1-AF51-F47BC6681AB0}">
      <dgm:prSet/>
      <dgm:spPr/>
      <dgm:t>
        <a:bodyPr/>
        <a:lstStyle/>
        <a:p>
          <a:endParaRPr lang="en-US"/>
        </a:p>
      </dgm:t>
    </dgm:pt>
    <dgm:pt modelId="{4ED8AD22-420E-46BB-BACA-D34B004EA456}">
      <dgm:prSet phldrT="[Text]" phldr="0" custT="1"/>
      <dgm:spPr/>
      <dgm:t>
        <a:bodyPr/>
        <a:lstStyle/>
        <a:p>
          <a:r>
            <a:rPr lang="en-US" sz="2400"/>
            <a:t>OPEM: Develop Visualizations and Communication</a:t>
          </a:r>
        </a:p>
      </dgm:t>
    </dgm:pt>
    <dgm:pt modelId="{E725A5D4-0ABE-4987-9C56-136176A06EEF}" type="parTrans" cxnId="{1902BA71-4217-481B-9AFD-FD092D2D0066}">
      <dgm:prSet/>
      <dgm:spPr/>
      <dgm:t>
        <a:bodyPr/>
        <a:lstStyle/>
        <a:p>
          <a:endParaRPr lang="en-US"/>
        </a:p>
      </dgm:t>
    </dgm:pt>
    <dgm:pt modelId="{493686A8-E99F-4F42-A26B-80776DFB7D4C}" type="sibTrans" cxnId="{1902BA71-4217-481B-9AFD-FD092D2D0066}">
      <dgm:prSet/>
      <dgm:spPr/>
      <dgm:t>
        <a:bodyPr/>
        <a:lstStyle/>
        <a:p>
          <a:endParaRPr lang="en-US"/>
        </a:p>
      </dgm:t>
    </dgm:pt>
    <dgm:pt modelId="{2D90765C-0E87-4C7A-851E-380146B791B3}" type="pres">
      <dgm:prSet presAssocID="{AC0D5B8D-70BF-406F-A881-3CF555A28F9B}" presName="Name0" presStyleCnt="0">
        <dgm:presLayoutVars>
          <dgm:dir/>
          <dgm:resizeHandles val="exact"/>
        </dgm:presLayoutVars>
      </dgm:prSet>
      <dgm:spPr/>
    </dgm:pt>
    <dgm:pt modelId="{E29DCC06-F6C0-46AC-920A-BD1273028C45}" type="pres">
      <dgm:prSet presAssocID="{AC0D5B8D-70BF-406F-A881-3CF555A28F9B}" presName="bkgdShp" presStyleLbl="alignAccFollowNode1" presStyleIdx="0" presStyleCnt="1"/>
      <dgm:spPr/>
    </dgm:pt>
    <dgm:pt modelId="{3B818C87-DF78-43B5-9DF1-3901432FB6E6}" type="pres">
      <dgm:prSet presAssocID="{AC0D5B8D-70BF-406F-A881-3CF555A28F9B}" presName="linComp" presStyleCnt="0"/>
      <dgm:spPr/>
    </dgm:pt>
    <dgm:pt modelId="{FAAD0847-0806-4382-9C23-E142662033E3}" type="pres">
      <dgm:prSet presAssocID="{4ED8AD22-420E-46BB-BACA-D34B004EA456}" presName="compNode" presStyleCnt="0"/>
      <dgm:spPr/>
    </dgm:pt>
    <dgm:pt modelId="{868C65AE-F2B7-407C-9430-AA88FB826562}" type="pres">
      <dgm:prSet presAssocID="{4ED8AD22-420E-46BB-BACA-D34B004EA456}" presName="node" presStyleLbl="node1" presStyleIdx="0" presStyleCnt="2">
        <dgm:presLayoutVars>
          <dgm:bulletEnabled val="1"/>
        </dgm:presLayoutVars>
      </dgm:prSet>
      <dgm:spPr/>
    </dgm:pt>
    <dgm:pt modelId="{C0CF3798-B4F8-4879-82FC-30AB50EE492F}" type="pres">
      <dgm:prSet presAssocID="{4ED8AD22-420E-46BB-BACA-D34B004EA456}" presName="invisiNode" presStyleLbl="node1" presStyleIdx="0" presStyleCnt="2"/>
      <dgm:spPr/>
    </dgm:pt>
    <dgm:pt modelId="{6DA083E5-612A-4450-AEE1-4056FB261CDF}" type="pres">
      <dgm:prSet presAssocID="{4ED8AD22-420E-46BB-BACA-D34B004EA456}" presName="imagNode" presStyleLbl="fgImgPlace1" presStyleIdx="0" presStyleCnt="2"/>
      <dgm:spPr>
        <a:blipFill>
          <a:blip xmlns:r="http://schemas.openxmlformats.org/officeDocument/2006/relationships">
            <a:extLst>
              <a:ext uri="{96DAC541-7B7A-43D3-8B79-37D633B846F1}">
                <asvg:svgBlip xmlns:asvg="http://schemas.microsoft.com/office/drawing/2016/SVG/main" r:embed="rId1"/>
              </a:ext>
            </a:extLst>
          </a:blip>
          <a:srcRect/>
          <a:stretch>
            <a:fillRect t="-8000" b="-8000"/>
          </a:stretch>
        </a:blipFill>
      </dgm:spPr>
      <dgm:extLst>
        <a:ext uri="{E40237B7-FDA0-4F09-8148-C483321AD2D9}">
          <dgm14:cNvPr xmlns:dgm14="http://schemas.microsoft.com/office/drawing/2010/diagram" id="0" name="" descr="Siren with solid fill"/>
        </a:ext>
      </dgm:extLst>
    </dgm:pt>
    <dgm:pt modelId="{9B931A37-89D2-498B-BA54-19BCBB57DFE3}" type="pres">
      <dgm:prSet presAssocID="{493686A8-E99F-4F42-A26B-80776DFB7D4C}" presName="sibTrans" presStyleLbl="sibTrans2D1" presStyleIdx="0" presStyleCnt="0"/>
      <dgm:spPr/>
    </dgm:pt>
    <dgm:pt modelId="{46F1D9F7-7154-4CF3-A3CC-D5019959ACB0}" type="pres">
      <dgm:prSet presAssocID="{5FA5396C-F034-4991-8521-977937C9BDCF}" presName="compNode" presStyleCnt="0"/>
      <dgm:spPr/>
    </dgm:pt>
    <dgm:pt modelId="{0983B070-095A-4C5A-B52B-C62774E63EF1}" type="pres">
      <dgm:prSet presAssocID="{5FA5396C-F034-4991-8521-977937C9BDCF}" presName="node" presStyleLbl="node1" presStyleIdx="1" presStyleCnt="2">
        <dgm:presLayoutVars>
          <dgm:bulletEnabled val="1"/>
        </dgm:presLayoutVars>
      </dgm:prSet>
      <dgm:spPr/>
    </dgm:pt>
    <dgm:pt modelId="{327AA222-A883-4802-973C-8F07CC582564}" type="pres">
      <dgm:prSet presAssocID="{5FA5396C-F034-4991-8521-977937C9BDCF}" presName="invisiNode" presStyleLbl="node1" presStyleIdx="1" presStyleCnt="2"/>
      <dgm:spPr/>
    </dgm:pt>
    <dgm:pt modelId="{8B921460-F444-4342-9AA8-F5CF4959C669}" type="pres">
      <dgm:prSet presAssocID="{5FA5396C-F034-4991-8521-977937C9BDCF}" presName="imagNode" presStyleLbl="fgImgPlace1" presStyleIdx="1" presStyleCnt="2"/>
      <dgm:spPr>
        <a:blipFill>
          <a:blip xmlns:r="http://schemas.openxmlformats.org/officeDocument/2006/relationships">
            <a:extLst>
              <a:ext uri="{96DAC541-7B7A-43D3-8B79-37D633B846F1}">
                <asvg:svgBlip xmlns:asvg="http://schemas.microsoft.com/office/drawing/2016/SVG/main" r:embed="rId2"/>
              </a:ext>
            </a:extLst>
          </a:blip>
          <a:srcRect/>
          <a:stretch>
            <a:fillRect t="-8000" b="-8000"/>
          </a:stretch>
        </a:blipFill>
      </dgm:spPr>
      <dgm:extLst>
        <a:ext uri="{E40237B7-FDA0-4F09-8148-C483321AD2D9}">
          <dgm14:cNvPr xmlns:dgm14="http://schemas.microsoft.com/office/drawing/2010/diagram" id="0" name="" descr="Hospital with solid fill"/>
        </a:ext>
      </dgm:extLst>
    </dgm:pt>
  </dgm:ptLst>
  <dgm:cxnLst>
    <dgm:cxn modelId="{42774339-9574-445B-8526-766AD93A0C25}" type="presOf" srcId="{493686A8-E99F-4F42-A26B-80776DFB7D4C}" destId="{9B931A37-89D2-498B-BA54-19BCBB57DFE3}" srcOrd="0" destOrd="0" presId="urn:microsoft.com/office/officeart/2005/8/layout/pList2"/>
    <dgm:cxn modelId="{1902BA71-4217-481B-9AFD-FD092D2D0066}" srcId="{AC0D5B8D-70BF-406F-A881-3CF555A28F9B}" destId="{4ED8AD22-420E-46BB-BACA-D34B004EA456}" srcOrd="0" destOrd="0" parTransId="{E725A5D4-0ABE-4987-9C56-136176A06EEF}" sibTransId="{493686A8-E99F-4F42-A26B-80776DFB7D4C}"/>
    <dgm:cxn modelId="{927F7483-7F92-45C2-89F4-21DE4C3530F3}" type="presOf" srcId="{AC0D5B8D-70BF-406F-A881-3CF555A28F9B}" destId="{2D90765C-0E87-4C7A-851E-380146B791B3}" srcOrd="0" destOrd="0" presId="urn:microsoft.com/office/officeart/2005/8/layout/pList2"/>
    <dgm:cxn modelId="{6045EBBA-7C09-4ED1-AF51-F47BC6681AB0}" srcId="{AC0D5B8D-70BF-406F-A881-3CF555A28F9B}" destId="{5FA5396C-F034-4991-8521-977937C9BDCF}" srcOrd="1" destOrd="0" parTransId="{ACD426F0-2DD4-4034-9BEC-3EE54425EA6A}" sibTransId="{1CE51899-BD02-4D25-8DAC-A2755E1E3230}"/>
    <dgm:cxn modelId="{62B8F8CD-A27B-4E0B-A662-CCEBE53D1091}" type="presOf" srcId="{5FA5396C-F034-4991-8521-977937C9BDCF}" destId="{0983B070-095A-4C5A-B52B-C62774E63EF1}" srcOrd="0" destOrd="0" presId="urn:microsoft.com/office/officeart/2005/8/layout/pList2"/>
    <dgm:cxn modelId="{830C22E8-1309-4925-9B2B-9FA9D8563E22}" type="presOf" srcId="{4ED8AD22-420E-46BB-BACA-D34B004EA456}" destId="{868C65AE-F2B7-407C-9430-AA88FB826562}" srcOrd="0" destOrd="0" presId="urn:microsoft.com/office/officeart/2005/8/layout/pList2"/>
    <dgm:cxn modelId="{17D8E313-96D3-4B9F-9443-22985CFF4A34}" type="presParOf" srcId="{2D90765C-0E87-4C7A-851E-380146B791B3}" destId="{E29DCC06-F6C0-46AC-920A-BD1273028C45}" srcOrd="0" destOrd="0" presId="urn:microsoft.com/office/officeart/2005/8/layout/pList2"/>
    <dgm:cxn modelId="{D3A2AF4C-0220-4611-97B0-B30D0DF548A5}" type="presParOf" srcId="{2D90765C-0E87-4C7A-851E-380146B791B3}" destId="{3B818C87-DF78-43B5-9DF1-3901432FB6E6}" srcOrd="1" destOrd="0" presId="urn:microsoft.com/office/officeart/2005/8/layout/pList2"/>
    <dgm:cxn modelId="{C2C55689-DA36-4363-9B68-B4452DE30799}" type="presParOf" srcId="{3B818C87-DF78-43B5-9DF1-3901432FB6E6}" destId="{FAAD0847-0806-4382-9C23-E142662033E3}" srcOrd="0" destOrd="0" presId="urn:microsoft.com/office/officeart/2005/8/layout/pList2"/>
    <dgm:cxn modelId="{B0196F43-A2D9-49EB-86F5-5FE2AF4B1550}" type="presParOf" srcId="{FAAD0847-0806-4382-9C23-E142662033E3}" destId="{868C65AE-F2B7-407C-9430-AA88FB826562}" srcOrd="0" destOrd="0" presId="urn:microsoft.com/office/officeart/2005/8/layout/pList2"/>
    <dgm:cxn modelId="{D10C18B0-0236-426C-8940-8DDD99AEF935}" type="presParOf" srcId="{FAAD0847-0806-4382-9C23-E142662033E3}" destId="{C0CF3798-B4F8-4879-82FC-30AB50EE492F}" srcOrd="1" destOrd="0" presId="urn:microsoft.com/office/officeart/2005/8/layout/pList2"/>
    <dgm:cxn modelId="{753250D6-2FB4-412E-BAB2-0EE20E6A0C2A}" type="presParOf" srcId="{FAAD0847-0806-4382-9C23-E142662033E3}" destId="{6DA083E5-612A-4450-AEE1-4056FB261CDF}" srcOrd="2" destOrd="0" presId="urn:microsoft.com/office/officeart/2005/8/layout/pList2"/>
    <dgm:cxn modelId="{BA1E9D30-4AE1-4BE7-B508-B7CA78CA7EF7}" type="presParOf" srcId="{3B818C87-DF78-43B5-9DF1-3901432FB6E6}" destId="{9B931A37-89D2-498B-BA54-19BCBB57DFE3}" srcOrd="1" destOrd="0" presId="urn:microsoft.com/office/officeart/2005/8/layout/pList2"/>
    <dgm:cxn modelId="{E82C51A5-AF5C-4A41-9C9B-F80BDDBA38A4}" type="presParOf" srcId="{3B818C87-DF78-43B5-9DF1-3901432FB6E6}" destId="{46F1D9F7-7154-4CF3-A3CC-D5019959ACB0}" srcOrd="2" destOrd="0" presId="urn:microsoft.com/office/officeart/2005/8/layout/pList2"/>
    <dgm:cxn modelId="{67647503-9FE3-4B42-877D-3BAE81ACE0CD}" type="presParOf" srcId="{46F1D9F7-7154-4CF3-A3CC-D5019959ACB0}" destId="{0983B070-095A-4C5A-B52B-C62774E63EF1}" srcOrd="0" destOrd="0" presId="urn:microsoft.com/office/officeart/2005/8/layout/pList2"/>
    <dgm:cxn modelId="{BEB06177-13AF-430D-B854-0C3D2D7FC197}" type="presParOf" srcId="{46F1D9F7-7154-4CF3-A3CC-D5019959ACB0}" destId="{327AA222-A883-4802-973C-8F07CC582564}" srcOrd="1" destOrd="0" presId="urn:microsoft.com/office/officeart/2005/8/layout/pList2"/>
    <dgm:cxn modelId="{17D1EE72-6E91-4C4E-8D4E-C0721171279C}" type="presParOf" srcId="{46F1D9F7-7154-4CF3-A3CC-D5019959ACB0}" destId="{8B921460-F444-4342-9AA8-F5CF4959C669}" srcOrd="2" destOrd="0" presId="urn:microsoft.com/office/officeart/2005/8/layout/p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A6C5A0A-E950-49DC-BC0B-6A76FEC8F4AC}" type="doc">
      <dgm:prSet loTypeId="urn:microsoft.com/office/officeart/2024/layout/IconCircleLabelList" loCatId="list" qsTypeId="urn:microsoft.com/office/officeart/2005/8/quickstyle/simple1" qsCatId="simple" csTypeId="urn:microsoft.com/office/officeart/2005/8/colors/accent1_2" csCatId="accent1" phldr="1"/>
      <dgm:spPr/>
      <dgm:t>
        <a:bodyPr/>
        <a:lstStyle/>
        <a:p>
          <a:endParaRPr lang="en-US"/>
        </a:p>
      </dgm:t>
    </dgm:pt>
    <dgm:pt modelId="{5234CBB7-6974-4699-B787-2461610F977F}">
      <dgm:prSet phldrT="[Text]"/>
      <dgm:spPr/>
      <dgm:t>
        <a:bodyPr/>
        <a:lstStyle/>
        <a:p>
          <a:pPr>
            <a:lnSpc>
              <a:spcPct val="100000"/>
            </a:lnSpc>
            <a:defRPr/>
          </a:pPr>
          <a:r>
            <a:rPr lang="en-US"/>
            <a:t>Elizabeth Mello, MS; </a:t>
          </a:r>
          <a:r>
            <a:rPr lang="en-US" i="1"/>
            <a:t>OPEM - Preparedness Data Systems Epidemiologist</a:t>
          </a:r>
        </a:p>
      </dgm:t>
    </dgm:pt>
    <dgm:pt modelId="{F100DDAC-06DA-4C54-A52B-07865A430327}" type="parTrans" cxnId="{A68D7015-5AFD-4F2E-ABE9-E1C64A3B13A5}">
      <dgm:prSet/>
      <dgm:spPr/>
      <dgm:t>
        <a:bodyPr/>
        <a:lstStyle/>
        <a:p>
          <a:endParaRPr lang="en-US"/>
        </a:p>
      </dgm:t>
    </dgm:pt>
    <dgm:pt modelId="{08A8F6B1-26B7-4F0F-8F8E-A41F4ADFAE5E}" type="sibTrans" cxnId="{A68D7015-5AFD-4F2E-ABE9-E1C64A3B13A5}">
      <dgm:prSet/>
      <dgm:spPr/>
      <dgm:t>
        <a:bodyPr/>
        <a:lstStyle/>
        <a:p>
          <a:endParaRPr lang="en-US"/>
        </a:p>
      </dgm:t>
    </dgm:pt>
    <dgm:pt modelId="{A7307C28-6848-4AA9-8C29-9A9518CEF20C}" type="pres">
      <dgm:prSet presAssocID="{8A6C5A0A-E950-49DC-BC0B-6A76FEC8F4AC}" presName="root" presStyleCnt="0">
        <dgm:presLayoutVars>
          <dgm:dir/>
          <dgm:resizeHandles val="exact"/>
        </dgm:presLayoutVars>
      </dgm:prSet>
      <dgm:spPr/>
    </dgm:pt>
    <dgm:pt modelId="{F3E99AB6-9A9D-4B0F-8C8D-F6DA28A16159}" type="pres">
      <dgm:prSet presAssocID="{5234CBB7-6974-4699-B787-2461610F977F}" presName="compNode" presStyleCnt="0"/>
      <dgm:spPr/>
    </dgm:pt>
    <dgm:pt modelId="{913F4211-1935-4D06-B3A9-D91A9DF90CF7}" type="pres">
      <dgm:prSet presAssocID="{5234CBB7-6974-4699-B787-2461610F977F}" presName="iconBgRect" presStyleLbl="node1" presStyleIdx="0" presStyleCnt="1"/>
      <dgm:spPr>
        <a:solidFill>
          <a:schemeClr val="accent5"/>
        </a:solidFill>
        <a:ln>
          <a:solidFill>
            <a:schemeClr val="accent5"/>
          </a:solidFill>
        </a:ln>
      </dgm:spPr>
    </dgm:pt>
    <dgm:pt modelId="{5E168ECC-A6C6-455A-B9F7-E65486A75F98}" type="pres">
      <dgm:prSet presAssocID="{5234CBB7-6974-4699-B787-2461610F977F}" presName="iconRect" presStyleLbl="solidFgAcc1" presStyleIdx="0" presStyleCnt="1"/>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Call center with solid fill"/>
        </a:ext>
      </dgm:extLst>
    </dgm:pt>
    <dgm:pt modelId="{DA670811-FD90-4E96-AA62-1F5B14B05F22}" type="pres">
      <dgm:prSet presAssocID="{5234CBB7-6974-4699-B787-2461610F977F}" presName="spaceRect" presStyleCnt="0"/>
      <dgm:spPr/>
    </dgm:pt>
    <dgm:pt modelId="{F5A7D67B-9B4F-412F-9E85-4FF2D6D0EC6F}" type="pres">
      <dgm:prSet presAssocID="{5234CBB7-6974-4699-B787-2461610F977F}" presName="textRect" presStyleLbl="revTx" presStyleIdx="0" presStyleCnt="1">
        <dgm:presLayoutVars>
          <dgm:chMax val="1"/>
          <dgm:chPref val="1"/>
        </dgm:presLayoutVars>
      </dgm:prSet>
      <dgm:spPr/>
    </dgm:pt>
  </dgm:ptLst>
  <dgm:cxnLst>
    <dgm:cxn modelId="{A68D7015-5AFD-4F2E-ABE9-E1C64A3B13A5}" srcId="{8A6C5A0A-E950-49DC-BC0B-6A76FEC8F4AC}" destId="{5234CBB7-6974-4699-B787-2461610F977F}" srcOrd="0" destOrd="0" parTransId="{F100DDAC-06DA-4C54-A52B-07865A430327}" sibTransId="{08A8F6B1-26B7-4F0F-8F8E-A41F4ADFAE5E}"/>
    <dgm:cxn modelId="{0644C28D-959B-49D7-9781-558795027E93}" type="presOf" srcId="{5234CBB7-6974-4699-B787-2461610F977F}" destId="{F5A7D67B-9B4F-412F-9E85-4FF2D6D0EC6F}" srcOrd="0" destOrd="0" presId="urn:microsoft.com/office/officeart/2024/layout/IconCircleLabelList"/>
    <dgm:cxn modelId="{5AD7F7EA-E533-452B-802C-8970748FC2C0}" type="presOf" srcId="{8A6C5A0A-E950-49DC-BC0B-6A76FEC8F4AC}" destId="{A7307C28-6848-4AA9-8C29-9A9518CEF20C}" srcOrd="0" destOrd="0" presId="urn:microsoft.com/office/officeart/2024/layout/IconCircleLabelList"/>
    <dgm:cxn modelId="{CE5C78D8-2A78-4F79-8270-978B518B89C6}" type="presParOf" srcId="{A7307C28-6848-4AA9-8C29-9A9518CEF20C}" destId="{F3E99AB6-9A9D-4B0F-8C8D-F6DA28A16159}" srcOrd="0" destOrd="0" presId="urn:microsoft.com/office/officeart/2024/layout/IconCircleLabelList"/>
    <dgm:cxn modelId="{020AF87F-0E07-4FF4-A04D-801985F11319}" type="presParOf" srcId="{F3E99AB6-9A9D-4B0F-8C8D-F6DA28A16159}" destId="{913F4211-1935-4D06-B3A9-D91A9DF90CF7}" srcOrd="0" destOrd="0" presId="urn:microsoft.com/office/officeart/2024/layout/IconCircleLabelList"/>
    <dgm:cxn modelId="{9AFEE73F-FC75-49EB-A9C4-721DF7DAD8E5}" type="presParOf" srcId="{F3E99AB6-9A9D-4B0F-8C8D-F6DA28A16159}" destId="{5E168ECC-A6C6-455A-B9F7-E65486A75F98}" srcOrd="1" destOrd="0" presId="urn:microsoft.com/office/officeart/2024/layout/IconCircleLabelList"/>
    <dgm:cxn modelId="{3473BB3D-3B74-4A6E-92BD-C8F9DC30037A}" type="presParOf" srcId="{F3E99AB6-9A9D-4B0F-8C8D-F6DA28A16159}" destId="{DA670811-FD90-4E96-AA62-1F5B14B05F22}" srcOrd="2" destOrd="0" presId="urn:microsoft.com/office/officeart/2024/layout/IconCircleLabelList"/>
    <dgm:cxn modelId="{8E281FD0-5D48-460D-864E-D8FF47696D13}" type="presParOf" srcId="{F3E99AB6-9A9D-4B0F-8C8D-F6DA28A16159}" destId="{F5A7D67B-9B4F-412F-9E85-4FF2D6D0EC6F}" srcOrd="3" destOrd="0" presId="urn:microsoft.com/office/officeart/2024/layout/IconCircleLabelList"/>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A6C5A0A-E950-49DC-BC0B-6A76FEC8F4AC}" type="doc">
      <dgm:prSet loTypeId="urn:microsoft.com/office/officeart/2024/layout/IconCircleLabelList" loCatId="list" qsTypeId="urn:microsoft.com/office/officeart/2005/8/quickstyle/simple1" qsCatId="simple" csTypeId="urn:microsoft.com/office/officeart/2005/8/colors/accent1_2" csCatId="accent1" phldr="1"/>
      <dgm:spPr/>
      <dgm:t>
        <a:bodyPr/>
        <a:lstStyle/>
        <a:p>
          <a:endParaRPr lang="en-US"/>
        </a:p>
      </dgm:t>
    </dgm:pt>
    <dgm:pt modelId="{5234CBB7-6974-4699-B787-2461610F977F}">
      <dgm:prSet phldrT="[Text]"/>
      <dgm:spPr/>
      <dgm:t>
        <a:bodyPr/>
        <a:lstStyle/>
        <a:p>
          <a:pPr>
            <a:lnSpc>
              <a:spcPct val="100000"/>
            </a:lnSpc>
            <a:defRPr/>
          </a:pPr>
          <a:r>
            <a:rPr lang="en-US"/>
            <a:t>Chiara Moore, MPH; </a:t>
          </a:r>
          <a:r>
            <a:rPr lang="en-US" i="1"/>
            <a:t>OHSP – Assistant Director of Healthcare Strategy and Planning</a:t>
          </a:r>
        </a:p>
      </dgm:t>
    </dgm:pt>
    <dgm:pt modelId="{F100DDAC-06DA-4C54-A52B-07865A430327}" type="parTrans" cxnId="{A68D7015-5AFD-4F2E-ABE9-E1C64A3B13A5}">
      <dgm:prSet/>
      <dgm:spPr/>
      <dgm:t>
        <a:bodyPr/>
        <a:lstStyle/>
        <a:p>
          <a:endParaRPr lang="en-US"/>
        </a:p>
      </dgm:t>
    </dgm:pt>
    <dgm:pt modelId="{08A8F6B1-26B7-4F0F-8F8E-A41F4ADFAE5E}" type="sibTrans" cxnId="{A68D7015-5AFD-4F2E-ABE9-E1C64A3B13A5}">
      <dgm:prSet/>
      <dgm:spPr/>
      <dgm:t>
        <a:bodyPr/>
        <a:lstStyle/>
        <a:p>
          <a:endParaRPr lang="en-US"/>
        </a:p>
      </dgm:t>
    </dgm:pt>
    <dgm:pt modelId="{A7307C28-6848-4AA9-8C29-9A9518CEF20C}" type="pres">
      <dgm:prSet presAssocID="{8A6C5A0A-E950-49DC-BC0B-6A76FEC8F4AC}" presName="root" presStyleCnt="0">
        <dgm:presLayoutVars>
          <dgm:dir/>
          <dgm:resizeHandles val="exact"/>
        </dgm:presLayoutVars>
      </dgm:prSet>
      <dgm:spPr/>
    </dgm:pt>
    <dgm:pt modelId="{F3E99AB6-9A9D-4B0F-8C8D-F6DA28A16159}" type="pres">
      <dgm:prSet presAssocID="{5234CBB7-6974-4699-B787-2461610F977F}" presName="compNode" presStyleCnt="0"/>
      <dgm:spPr/>
    </dgm:pt>
    <dgm:pt modelId="{913F4211-1935-4D06-B3A9-D91A9DF90CF7}" type="pres">
      <dgm:prSet presAssocID="{5234CBB7-6974-4699-B787-2461610F977F}" presName="iconBgRect" presStyleLbl="node1" presStyleIdx="0" presStyleCnt="1"/>
      <dgm:spPr>
        <a:solidFill>
          <a:schemeClr val="accent5"/>
        </a:solidFill>
        <a:ln>
          <a:solidFill>
            <a:schemeClr val="accent5"/>
          </a:solidFill>
        </a:ln>
      </dgm:spPr>
    </dgm:pt>
    <dgm:pt modelId="{5E168ECC-A6C6-455A-B9F7-E65486A75F98}" type="pres">
      <dgm:prSet presAssocID="{5234CBB7-6974-4699-B787-2461610F977F}" presName="iconRect" presStyleLbl="solidFgAcc1" presStyleIdx="0" presStyleCnt="1"/>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pt>
    <dgm:pt modelId="{DA670811-FD90-4E96-AA62-1F5B14B05F22}" type="pres">
      <dgm:prSet presAssocID="{5234CBB7-6974-4699-B787-2461610F977F}" presName="spaceRect" presStyleCnt="0"/>
      <dgm:spPr/>
    </dgm:pt>
    <dgm:pt modelId="{F5A7D67B-9B4F-412F-9E85-4FF2D6D0EC6F}" type="pres">
      <dgm:prSet presAssocID="{5234CBB7-6974-4699-B787-2461610F977F}" presName="textRect" presStyleLbl="revTx" presStyleIdx="0" presStyleCnt="1">
        <dgm:presLayoutVars>
          <dgm:chMax val="1"/>
          <dgm:chPref val="1"/>
        </dgm:presLayoutVars>
      </dgm:prSet>
      <dgm:spPr/>
    </dgm:pt>
  </dgm:ptLst>
  <dgm:cxnLst>
    <dgm:cxn modelId="{A68D7015-5AFD-4F2E-ABE9-E1C64A3B13A5}" srcId="{8A6C5A0A-E950-49DC-BC0B-6A76FEC8F4AC}" destId="{5234CBB7-6974-4699-B787-2461610F977F}" srcOrd="0" destOrd="0" parTransId="{F100DDAC-06DA-4C54-A52B-07865A430327}" sibTransId="{08A8F6B1-26B7-4F0F-8F8E-A41F4ADFAE5E}"/>
    <dgm:cxn modelId="{0644C28D-959B-49D7-9781-558795027E93}" type="presOf" srcId="{5234CBB7-6974-4699-B787-2461610F977F}" destId="{F5A7D67B-9B4F-412F-9E85-4FF2D6D0EC6F}" srcOrd="0" destOrd="0" presId="urn:microsoft.com/office/officeart/2024/layout/IconCircleLabelList"/>
    <dgm:cxn modelId="{5AD7F7EA-E533-452B-802C-8970748FC2C0}" type="presOf" srcId="{8A6C5A0A-E950-49DC-BC0B-6A76FEC8F4AC}" destId="{A7307C28-6848-4AA9-8C29-9A9518CEF20C}" srcOrd="0" destOrd="0" presId="urn:microsoft.com/office/officeart/2024/layout/IconCircleLabelList"/>
    <dgm:cxn modelId="{CE5C78D8-2A78-4F79-8270-978B518B89C6}" type="presParOf" srcId="{A7307C28-6848-4AA9-8C29-9A9518CEF20C}" destId="{F3E99AB6-9A9D-4B0F-8C8D-F6DA28A16159}" srcOrd="0" destOrd="0" presId="urn:microsoft.com/office/officeart/2024/layout/IconCircleLabelList"/>
    <dgm:cxn modelId="{020AF87F-0E07-4FF4-A04D-801985F11319}" type="presParOf" srcId="{F3E99AB6-9A9D-4B0F-8C8D-F6DA28A16159}" destId="{913F4211-1935-4D06-B3A9-D91A9DF90CF7}" srcOrd="0" destOrd="0" presId="urn:microsoft.com/office/officeart/2024/layout/IconCircleLabelList"/>
    <dgm:cxn modelId="{9AFEE73F-FC75-49EB-A9C4-721DF7DAD8E5}" type="presParOf" srcId="{F3E99AB6-9A9D-4B0F-8C8D-F6DA28A16159}" destId="{5E168ECC-A6C6-455A-B9F7-E65486A75F98}" srcOrd="1" destOrd="0" presId="urn:microsoft.com/office/officeart/2024/layout/IconCircleLabelList"/>
    <dgm:cxn modelId="{3473BB3D-3B74-4A6E-92BD-C8F9DC30037A}" type="presParOf" srcId="{F3E99AB6-9A9D-4B0F-8C8D-F6DA28A16159}" destId="{DA670811-FD90-4E96-AA62-1F5B14B05F22}" srcOrd="2" destOrd="0" presId="urn:microsoft.com/office/officeart/2024/layout/IconCircleLabelList"/>
    <dgm:cxn modelId="{8E281FD0-5D48-460D-864E-D8FF47696D13}" type="presParOf" srcId="{F3E99AB6-9A9D-4B0F-8C8D-F6DA28A16159}" destId="{F5A7D67B-9B4F-412F-9E85-4FF2D6D0EC6F}" srcOrd="3" destOrd="0" presId="urn:microsoft.com/office/officeart/2024/layout/IconCircleLabel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A6C5A0A-E950-49DC-BC0B-6A76FEC8F4AC}" type="doc">
      <dgm:prSet loTypeId="urn:microsoft.com/office/officeart/2024/layout/IconCircleLabelList" loCatId="list" qsTypeId="urn:microsoft.com/office/officeart/2005/8/quickstyle/simple1" qsCatId="simple" csTypeId="urn:microsoft.com/office/officeart/2005/8/colors/accent1_2" csCatId="accent1" phldr="1"/>
      <dgm:spPr/>
      <dgm:t>
        <a:bodyPr/>
        <a:lstStyle/>
        <a:p>
          <a:endParaRPr lang="en-US"/>
        </a:p>
      </dgm:t>
    </dgm:pt>
    <dgm:pt modelId="{5234CBB7-6974-4699-B787-2461610F977F}">
      <dgm:prSet phldrT="[Text]"/>
      <dgm:spPr/>
      <dgm:t>
        <a:bodyPr/>
        <a:lstStyle/>
        <a:p>
          <a:pPr>
            <a:lnSpc>
              <a:spcPct val="100000"/>
            </a:lnSpc>
            <a:defRPr/>
          </a:pPr>
          <a:r>
            <a:rPr lang="en-US"/>
            <a:t>Chiara Moore, MPH; </a:t>
          </a:r>
          <a:r>
            <a:rPr lang="en-US" i="1"/>
            <a:t>OHSP – Assistant Director of Healthcare Strategy and Planning</a:t>
          </a:r>
        </a:p>
      </dgm:t>
    </dgm:pt>
    <dgm:pt modelId="{F100DDAC-06DA-4C54-A52B-07865A430327}" type="parTrans" cxnId="{A68D7015-5AFD-4F2E-ABE9-E1C64A3B13A5}">
      <dgm:prSet/>
      <dgm:spPr/>
      <dgm:t>
        <a:bodyPr/>
        <a:lstStyle/>
        <a:p>
          <a:endParaRPr lang="en-US"/>
        </a:p>
      </dgm:t>
    </dgm:pt>
    <dgm:pt modelId="{08A8F6B1-26B7-4F0F-8F8E-A41F4ADFAE5E}" type="sibTrans" cxnId="{A68D7015-5AFD-4F2E-ABE9-E1C64A3B13A5}">
      <dgm:prSet/>
      <dgm:spPr/>
      <dgm:t>
        <a:bodyPr/>
        <a:lstStyle/>
        <a:p>
          <a:endParaRPr lang="en-US"/>
        </a:p>
      </dgm:t>
    </dgm:pt>
    <dgm:pt modelId="{A7307C28-6848-4AA9-8C29-9A9518CEF20C}" type="pres">
      <dgm:prSet presAssocID="{8A6C5A0A-E950-49DC-BC0B-6A76FEC8F4AC}" presName="root" presStyleCnt="0">
        <dgm:presLayoutVars>
          <dgm:dir/>
          <dgm:resizeHandles val="exact"/>
        </dgm:presLayoutVars>
      </dgm:prSet>
      <dgm:spPr/>
    </dgm:pt>
    <dgm:pt modelId="{F3E99AB6-9A9D-4B0F-8C8D-F6DA28A16159}" type="pres">
      <dgm:prSet presAssocID="{5234CBB7-6974-4699-B787-2461610F977F}" presName="compNode" presStyleCnt="0"/>
      <dgm:spPr/>
    </dgm:pt>
    <dgm:pt modelId="{913F4211-1935-4D06-B3A9-D91A9DF90CF7}" type="pres">
      <dgm:prSet presAssocID="{5234CBB7-6974-4699-B787-2461610F977F}" presName="iconBgRect" presStyleLbl="node1" presStyleIdx="0" presStyleCnt="1"/>
      <dgm:spPr>
        <a:solidFill>
          <a:schemeClr val="accent5"/>
        </a:solidFill>
        <a:ln>
          <a:solidFill>
            <a:schemeClr val="accent5"/>
          </a:solidFill>
        </a:ln>
      </dgm:spPr>
    </dgm:pt>
    <dgm:pt modelId="{5E168ECC-A6C6-455A-B9F7-E65486A75F98}" type="pres">
      <dgm:prSet presAssocID="{5234CBB7-6974-4699-B787-2461610F977F}" presName="iconRect" presStyleLbl="solidFgAcc1" presStyleIdx="0" presStyleCnt="1"/>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pt>
    <dgm:pt modelId="{DA670811-FD90-4E96-AA62-1F5B14B05F22}" type="pres">
      <dgm:prSet presAssocID="{5234CBB7-6974-4699-B787-2461610F977F}" presName="spaceRect" presStyleCnt="0"/>
      <dgm:spPr/>
    </dgm:pt>
    <dgm:pt modelId="{F5A7D67B-9B4F-412F-9E85-4FF2D6D0EC6F}" type="pres">
      <dgm:prSet presAssocID="{5234CBB7-6974-4699-B787-2461610F977F}" presName="textRect" presStyleLbl="revTx" presStyleIdx="0" presStyleCnt="1">
        <dgm:presLayoutVars>
          <dgm:chMax val="1"/>
          <dgm:chPref val="1"/>
        </dgm:presLayoutVars>
      </dgm:prSet>
      <dgm:spPr/>
    </dgm:pt>
  </dgm:ptLst>
  <dgm:cxnLst>
    <dgm:cxn modelId="{A68D7015-5AFD-4F2E-ABE9-E1C64A3B13A5}" srcId="{8A6C5A0A-E950-49DC-BC0B-6A76FEC8F4AC}" destId="{5234CBB7-6974-4699-B787-2461610F977F}" srcOrd="0" destOrd="0" parTransId="{F100DDAC-06DA-4C54-A52B-07865A430327}" sibTransId="{08A8F6B1-26B7-4F0F-8F8E-A41F4ADFAE5E}"/>
    <dgm:cxn modelId="{0644C28D-959B-49D7-9781-558795027E93}" type="presOf" srcId="{5234CBB7-6974-4699-B787-2461610F977F}" destId="{F5A7D67B-9B4F-412F-9E85-4FF2D6D0EC6F}" srcOrd="0" destOrd="0" presId="urn:microsoft.com/office/officeart/2024/layout/IconCircleLabelList"/>
    <dgm:cxn modelId="{5AD7F7EA-E533-452B-802C-8970748FC2C0}" type="presOf" srcId="{8A6C5A0A-E950-49DC-BC0B-6A76FEC8F4AC}" destId="{A7307C28-6848-4AA9-8C29-9A9518CEF20C}" srcOrd="0" destOrd="0" presId="urn:microsoft.com/office/officeart/2024/layout/IconCircleLabelList"/>
    <dgm:cxn modelId="{CE5C78D8-2A78-4F79-8270-978B518B89C6}" type="presParOf" srcId="{A7307C28-6848-4AA9-8C29-9A9518CEF20C}" destId="{F3E99AB6-9A9D-4B0F-8C8D-F6DA28A16159}" srcOrd="0" destOrd="0" presId="urn:microsoft.com/office/officeart/2024/layout/IconCircleLabelList"/>
    <dgm:cxn modelId="{020AF87F-0E07-4FF4-A04D-801985F11319}" type="presParOf" srcId="{F3E99AB6-9A9D-4B0F-8C8D-F6DA28A16159}" destId="{913F4211-1935-4D06-B3A9-D91A9DF90CF7}" srcOrd="0" destOrd="0" presId="urn:microsoft.com/office/officeart/2024/layout/IconCircleLabelList"/>
    <dgm:cxn modelId="{9AFEE73F-FC75-49EB-A9C4-721DF7DAD8E5}" type="presParOf" srcId="{F3E99AB6-9A9D-4B0F-8C8D-F6DA28A16159}" destId="{5E168ECC-A6C6-455A-B9F7-E65486A75F98}" srcOrd="1" destOrd="0" presId="urn:microsoft.com/office/officeart/2024/layout/IconCircleLabelList"/>
    <dgm:cxn modelId="{3473BB3D-3B74-4A6E-92BD-C8F9DC30037A}" type="presParOf" srcId="{F3E99AB6-9A9D-4B0F-8C8D-F6DA28A16159}" destId="{DA670811-FD90-4E96-AA62-1F5B14B05F22}" srcOrd="2" destOrd="0" presId="urn:microsoft.com/office/officeart/2024/layout/IconCircleLabelList"/>
    <dgm:cxn modelId="{8E281FD0-5D48-460D-864E-D8FF47696D13}" type="presParOf" srcId="{F3E99AB6-9A9D-4B0F-8C8D-F6DA28A16159}" destId="{F5A7D67B-9B4F-412F-9E85-4FF2D6D0EC6F}" srcOrd="3" destOrd="0" presId="urn:microsoft.com/office/officeart/2024/layout/IconCircleLabel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A6C5A0A-E950-49DC-BC0B-6A76FEC8F4AC}" type="doc">
      <dgm:prSet loTypeId="urn:microsoft.com/office/officeart/2024/layout/IconCircleLabelList" loCatId="list" qsTypeId="urn:microsoft.com/office/officeart/2005/8/quickstyle/simple1" qsCatId="simple" csTypeId="urn:microsoft.com/office/officeart/2005/8/colors/accent1_2" csCatId="accent1" phldr="1"/>
      <dgm:spPr/>
      <dgm:t>
        <a:bodyPr/>
        <a:lstStyle/>
        <a:p>
          <a:endParaRPr lang="en-US"/>
        </a:p>
      </dgm:t>
    </dgm:pt>
    <dgm:pt modelId="{5234CBB7-6974-4699-B787-2461610F977F}">
      <dgm:prSet phldrT="[Text]"/>
      <dgm:spPr/>
      <dgm:t>
        <a:bodyPr/>
        <a:lstStyle/>
        <a:p>
          <a:pPr>
            <a:lnSpc>
              <a:spcPct val="100000"/>
            </a:lnSpc>
            <a:defRPr/>
          </a:pPr>
          <a:r>
            <a:rPr lang="en-US"/>
            <a:t>Kerin Milesky; OPEM</a:t>
          </a:r>
          <a:r>
            <a:rPr lang="en-US" i="1"/>
            <a:t> – Director</a:t>
          </a:r>
        </a:p>
      </dgm:t>
    </dgm:pt>
    <dgm:pt modelId="{F100DDAC-06DA-4C54-A52B-07865A430327}" type="parTrans" cxnId="{A68D7015-5AFD-4F2E-ABE9-E1C64A3B13A5}">
      <dgm:prSet/>
      <dgm:spPr/>
      <dgm:t>
        <a:bodyPr/>
        <a:lstStyle/>
        <a:p>
          <a:endParaRPr lang="en-US"/>
        </a:p>
      </dgm:t>
    </dgm:pt>
    <dgm:pt modelId="{08A8F6B1-26B7-4F0F-8F8E-A41F4ADFAE5E}" type="sibTrans" cxnId="{A68D7015-5AFD-4F2E-ABE9-E1C64A3B13A5}">
      <dgm:prSet/>
      <dgm:spPr/>
      <dgm:t>
        <a:bodyPr/>
        <a:lstStyle/>
        <a:p>
          <a:endParaRPr lang="en-US"/>
        </a:p>
      </dgm:t>
    </dgm:pt>
    <dgm:pt modelId="{A7307C28-6848-4AA9-8C29-9A9518CEF20C}" type="pres">
      <dgm:prSet presAssocID="{8A6C5A0A-E950-49DC-BC0B-6A76FEC8F4AC}" presName="root" presStyleCnt="0">
        <dgm:presLayoutVars>
          <dgm:dir/>
          <dgm:resizeHandles val="exact"/>
        </dgm:presLayoutVars>
      </dgm:prSet>
      <dgm:spPr/>
    </dgm:pt>
    <dgm:pt modelId="{F3E99AB6-9A9D-4B0F-8C8D-F6DA28A16159}" type="pres">
      <dgm:prSet presAssocID="{5234CBB7-6974-4699-B787-2461610F977F}" presName="compNode" presStyleCnt="0"/>
      <dgm:spPr/>
    </dgm:pt>
    <dgm:pt modelId="{913F4211-1935-4D06-B3A9-D91A9DF90CF7}" type="pres">
      <dgm:prSet presAssocID="{5234CBB7-6974-4699-B787-2461610F977F}" presName="iconBgRect" presStyleLbl="node1" presStyleIdx="0" presStyleCnt="1"/>
      <dgm:spPr>
        <a:solidFill>
          <a:schemeClr val="accent5"/>
        </a:solidFill>
        <a:ln>
          <a:solidFill>
            <a:schemeClr val="accent5"/>
          </a:solidFill>
        </a:ln>
      </dgm:spPr>
    </dgm:pt>
    <dgm:pt modelId="{5E168ECC-A6C6-455A-B9F7-E65486A75F98}" type="pres">
      <dgm:prSet presAssocID="{5234CBB7-6974-4699-B787-2461610F977F}" presName="iconRect" presStyleLbl="solidFgAcc1" presStyleIdx="0" presStyleCnt="1"/>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pt>
    <dgm:pt modelId="{DA670811-FD90-4E96-AA62-1F5B14B05F22}" type="pres">
      <dgm:prSet presAssocID="{5234CBB7-6974-4699-B787-2461610F977F}" presName="spaceRect" presStyleCnt="0"/>
      <dgm:spPr/>
    </dgm:pt>
    <dgm:pt modelId="{F5A7D67B-9B4F-412F-9E85-4FF2D6D0EC6F}" type="pres">
      <dgm:prSet presAssocID="{5234CBB7-6974-4699-B787-2461610F977F}" presName="textRect" presStyleLbl="revTx" presStyleIdx="0" presStyleCnt="1">
        <dgm:presLayoutVars>
          <dgm:chMax val="1"/>
          <dgm:chPref val="1"/>
        </dgm:presLayoutVars>
      </dgm:prSet>
      <dgm:spPr/>
    </dgm:pt>
  </dgm:ptLst>
  <dgm:cxnLst>
    <dgm:cxn modelId="{A68D7015-5AFD-4F2E-ABE9-E1C64A3B13A5}" srcId="{8A6C5A0A-E950-49DC-BC0B-6A76FEC8F4AC}" destId="{5234CBB7-6974-4699-B787-2461610F977F}" srcOrd="0" destOrd="0" parTransId="{F100DDAC-06DA-4C54-A52B-07865A430327}" sibTransId="{08A8F6B1-26B7-4F0F-8F8E-A41F4ADFAE5E}"/>
    <dgm:cxn modelId="{0644C28D-959B-49D7-9781-558795027E93}" type="presOf" srcId="{5234CBB7-6974-4699-B787-2461610F977F}" destId="{F5A7D67B-9B4F-412F-9E85-4FF2D6D0EC6F}" srcOrd="0" destOrd="0" presId="urn:microsoft.com/office/officeart/2024/layout/IconCircleLabelList"/>
    <dgm:cxn modelId="{5AD7F7EA-E533-452B-802C-8970748FC2C0}" type="presOf" srcId="{8A6C5A0A-E950-49DC-BC0B-6A76FEC8F4AC}" destId="{A7307C28-6848-4AA9-8C29-9A9518CEF20C}" srcOrd="0" destOrd="0" presId="urn:microsoft.com/office/officeart/2024/layout/IconCircleLabelList"/>
    <dgm:cxn modelId="{CE5C78D8-2A78-4F79-8270-978B518B89C6}" type="presParOf" srcId="{A7307C28-6848-4AA9-8C29-9A9518CEF20C}" destId="{F3E99AB6-9A9D-4B0F-8C8D-F6DA28A16159}" srcOrd="0" destOrd="0" presId="urn:microsoft.com/office/officeart/2024/layout/IconCircleLabelList"/>
    <dgm:cxn modelId="{020AF87F-0E07-4FF4-A04D-801985F11319}" type="presParOf" srcId="{F3E99AB6-9A9D-4B0F-8C8D-F6DA28A16159}" destId="{913F4211-1935-4D06-B3A9-D91A9DF90CF7}" srcOrd="0" destOrd="0" presId="urn:microsoft.com/office/officeart/2024/layout/IconCircleLabelList"/>
    <dgm:cxn modelId="{9AFEE73F-FC75-49EB-A9C4-721DF7DAD8E5}" type="presParOf" srcId="{F3E99AB6-9A9D-4B0F-8C8D-F6DA28A16159}" destId="{5E168ECC-A6C6-455A-B9F7-E65486A75F98}" srcOrd="1" destOrd="0" presId="urn:microsoft.com/office/officeart/2024/layout/IconCircleLabelList"/>
    <dgm:cxn modelId="{3473BB3D-3B74-4A6E-92BD-C8F9DC30037A}" type="presParOf" srcId="{F3E99AB6-9A9D-4B0F-8C8D-F6DA28A16159}" destId="{DA670811-FD90-4E96-AA62-1F5B14B05F22}" srcOrd="2" destOrd="0" presId="urn:microsoft.com/office/officeart/2024/layout/IconCircleLabelList"/>
    <dgm:cxn modelId="{8E281FD0-5D48-460D-864E-D8FF47696D13}" type="presParOf" srcId="{F3E99AB6-9A9D-4B0F-8C8D-F6DA28A16159}" destId="{F5A7D67B-9B4F-412F-9E85-4FF2D6D0EC6F}" srcOrd="3" destOrd="0" presId="urn:microsoft.com/office/officeart/2024/layout/IconCircleLabel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A6C5A0A-E950-49DC-BC0B-6A76FEC8F4AC}" type="doc">
      <dgm:prSet loTypeId="urn:microsoft.com/office/officeart/2024/layout/IconCircleLabelList" loCatId="list" qsTypeId="urn:microsoft.com/office/officeart/2005/8/quickstyle/simple1" qsCatId="simple" csTypeId="urn:microsoft.com/office/officeart/2005/8/colors/accent1_2" csCatId="accent1" phldr="1"/>
      <dgm:spPr/>
      <dgm:t>
        <a:bodyPr/>
        <a:lstStyle/>
        <a:p>
          <a:endParaRPr lang="en-US"/>
        </a:p>
      </dgm:t>
    </dgm:pt>
    <dgm:pt modelId="{5234CBB7-6974-4699-B787-2461610F977F}">
      <dgm:prSet phldrT="[Text]"/>
      <dgm:spPr/>
      <dgm:t>
        <a:bodyPr/>
        <a:lstStyle/>
        <a:p>
          <a:pPr>
            <a:lnSpc>
              <a:spcPct val="100000"/>
            </a:lnSpc>
            <a:defRPr/>
          </a:pPr>
          <a:r>
            <a:rPr lang="en-US"/>
            <a:t>Kathleen Roosevelt, MPH; BIDLS</a:t>
          </a:r>
          <a:r>
            <a:rPr lang="en-US" i="1"/>
            <a:t> – Deputy Director</a:t>
          </a:r>
        </a:p>
      </dgm:t>
    </dgm:pt>
    <dgm:pt modelId="{F100DDAC-06DA-4C54-A52B-07865A430327}" type="parTrans" cxnId="{A68D7015-5AFD-4F2E-ABE9-E1C64A3B13A5}">
      <dgm:prSet/>
      <dgm:spPr/>
      <dgm:t>
        <a:bodyPr/>
        <a:lstStyle/>
        <a:p>
          <a:endParaRPr lang="en-US"/>
        </a:p>
      </dgm:t>
    </dgm:pt>
    <dgm:pt modelId="{08A8F6B1-26B7-4F0F-8F8E-A41F4ADFAE5E}" type="sibTrans" cxnId="{A68D7015-5AFD-4F2E-ABE9-E1C64A3B13A5}">
      <dgm:prSet/>
      <dgm:spPr/>
      <dgm:t>
        <a:bodyPr/>
        <a:lstStyle/>
        <a:p>
          <a:endParaRPr lang="en-US"/>
        </a:p>
      </dgm:t>
    </dgm:pt>
    <dgm:pt modelId="{A7307C28-6848-4AA9-8C29-9A9518CEF20C}" type="pres">
      <dgm:prSet presAssocID="{8A6C5A0A-E950-49DC-BC0B-6A76FEC8F4AC}" presName="root" presStyleCnt="0">
        <dgm:presLayoutVars>
          <dgm:dir/>
          <dgm:resizeHandles val="exact"/>
        </dgm:presLayoutVars>
      </dgm:prSet>
      <dgm:spPr/>
    </dgm:pt>
    <dgm:pt modelId="{F3E99AB6-9A9D-4B0F-8C8D-F6DA28A16159}" type="pres">
      <dgm:prSet presAssocID="{5234CBB7-6974-4699-B787-2461610F977F}" presName="compNode" presStyleCnt="0"/>
      <dgm:spPr/>
    </dgm:pt>
    <dgm:pt modelId="{913F4211-1935-4D06-B3A9-D91A9DF90CF7}" type="pres">
      <dgm:prSet presAssocID="{5234CBB7-6974-4699-B787-2461610F977F}" presName="iconBgRect" presStyleLbl="node1" presStyleIdx="0" presStyleCnt="1"/>
      <dgm:spPr>
        <a:solidFill>
          <a:schemeClr val="accent5"/>
        </a:solidFill>
        <a:ln>
          <a:solidFill>
            <a:schemeClr val="accent5"/>
          </a:solidFill>
        </a:ln>
      </dgm:spPr>
    </dgm:pt>
    <dgm:pt modelId="{5E168ECC-A6C6-455A-B9F7-E65486A75F98}" type="pres">
      <dgm:prSet presAssocID="{5234CBB7-6974-4699-B787-2461610F977F}" presName="iconRect" presStyleLbl="solidFgAcc1" presStyleIdx="0" presStyleCnt="1"/>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pt>
    <dgm:pt modelId="{DA670811-FD90-4E96-AA62-1F5B14B05F22}" type="pres">
      <dgm:prSet presAssocID="{5234CBB7-6974-4699-B787-2461610F977F}" presName="spaceRect" presStyleCnt="0"/>
      <dgm:spPr/>
    </dgm:pt>
    <dgm:pt modelId="{F5A7D67B-9B4F-412F-9E85-4FF2D6D0EC6F}" type="pres">
      <dgm:prSet presAssocID="{5234CBB7-6974-4699-B787-2461610F977F}" presName="textRect" presStyleLbl="revTx" presStyleIdx="0" presStyleCnt="1">
        <dgm:presLayoutVars>
          <dgm:chMax val="1"/>
          <dgm:chPref val="1"/>
        </dgm:presLayoutVars>
      </dgm:prSet>
      <dgm:spPr/>
    </dgm:pt>
  </dgm:ptLst>
  <dgm:cxnLst>
    <dgm:cxn modelId="{A68D7015-5AFD-4F2E-ABE9-E1C64A3B13A5}" srcId="{8A6C5A0A-E950-49DC-BC0B-6A76FEC8F4AC}" destId="{5234CBB7-6974-4699-B787-2461610F977F}" srcOrd="0" destOrd="0" parTransId="{F100DDAC-06DA-4C54-A52B-07865A430327}" sibTransId="{08A8F6B1-26B7-4F0F-8F8E-A41F4ADFAE5E}"/>
    <dgm:cxn modelId="{0644C28D-959B-49D7-9781-558795027E93}" type="presOf" srcId="{5234CBB7-6974-4699-B787-2461610F977F}" destId="{F5A7D67B-9B4F-412F-9E85-4FF2D6D0EC6F}" srcOrd="0" destOrd="0" presId="urn:microsoft.com/office/officeart/2024/layout/IconCircleLabelList"/>
    <dgm:cxn modelId="{5AD7F7EA-E533-452B-802C-8970748FC2C0}" type="presOf" srcId="{8A6C5A0A-E950-49DC-BC0B-6A76FEC8F4AC}" destId="{A7307C28-6848-4AA9-8C29-9A9518CEF20C}" srcOrd="0" destOrd="0" presId="urn:microsoft.com/office/officeart/2024/layout/IconCircleLabelList"/>
    <dgm:cxn modelId="{CE5C78D8-2A78-4F79-8270-978B518B89C6}" type="presParOf" srcId="{A7307C28-6848-4AA9-8C29-9A9518CEF20C}" destId="{F3E99AB6-9A9D-4B0F-8C8D-F6DA28A16159}" srcOrd="0" destOrd="0" presId="urn:microsoft.com/office/officeart/2024/layout/IconCircleLabelList"/>
    <dgm:cxn modelId="{020AF87F-0E07-4FF4-A04D-801985F11319}" type="presParOf" srcId="{F3E99AB6-9A9D-4B0F-8C8D-F6DA28A16159}" destId="{913F4211-1935-4D06-B3A9-D91A9DF90CF7}" srcOrd="0" destOrd="0" presId="urn:microsoft.com/office/officeart/2024/layout/IconCircleLabelList"/>
    <dgm:cxn modelId="{9AFEE73F-FC75-49EB-A9C4-721DF7DAD8E5}" type="presParOf" srcId="{F3E99AB6-9A9D-4B0F-8C8D-F6DA28A16159}" destId="{5E168ECC-A6C6-455A-B9F7-E65486A75F98}" srcOrd="1" destOrd="0" presId="urn:microsoft.com/office/officeart/2024/layout/IconCircleLabelList"/>
    <dgm:cxn modelId="{3473BB3D-3B74-4A6E-92BD-C8F9DC30037A}" type="presParOf" srcId="{F3E99AB6-9A9D-4B0F-8C8D-F6DA28A16159}" destId="{DA670811-FD90-4E96-AA62-1F5B14B05F22}" srcOrd="2" destOrd="0" presId="urn:microsoft.com/office/officeart/2024/layout/IconCircleLabelList"/>
    <dgm:cxn modelId="{8E281FD0-5D48-460D-864E-D8FF47696D13}" type="presParOf" srcId="{F3E99AB6-9A9D-4B0F-8C8D-F6DA28A16159}" destId="{F5A7D67B-9B4F-412F-9E85-4FF2D6D0EC6F}" srcOrd="3" destOrd="0" presId="urn:microsoft.com/office/officeart/2024/layout/IconCircleLabel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A6C5A0A-E950-49DC-BC0B-6A76FEC8F4AC}" type="doc">
      <dgm:prSet loTypeId="urn:microsoft.com/office/officeart/2024/layout/IconCircleLabelList" loCatId="list" qsTypeId="urn:microsoft.com/office/officeart/2005/8/quickstyle/simple1" qsCatId="simple" csTypeId="urn:microsoft.com/office/officeart/2005/8/colors/accent1_2" csCatId="accent1" phldr="1"/>
      <dgm:spPr/>
      <dgm:t>
        <a:bodyPr/>
        <a:lstStyle/>
        <a:p>
          <a:endParaRPr lang="en-US"/>
        </a:p>
      </dgm:t>
    </dgm:pt>
    <dgm:pt modelId="{5234CBB7-6974-4699-B787-2461610F977F}">
      <dgm:prSet phldrT="[Text]"/>
      <dgm:spPr/>
      <dgm:t>
        <a:bodyPr/>
        <a:lstStyle/>
        <a:p>
          <a:pPr>
            <a:lnSpc>
              <a:spcPct val="100000"/>
            </a:lnSpc>
            <a:defRPr/>
          </a:pPr>
          <a:r>
            <a:rPr lang="en-US"/>
            <a:t>Johanna Vostok, MPH; </a:t>
          </a:r>
          <a:r>
            <a:rPr lang="en-US" i="1"/>
            <a:t>BIDLS – Epidemiologist, Foodborne &amp; Waterborne Illness Coordinator</a:t>
          </a:r>
        </a:p>
      </dgm:t>
    </dgm:pt>
    <dgm:pt modelId="{F100DDAC-06DA-4C54-A52B-07865A430327}" type="parTrans" cxnId="{A68D7015-5AFD-4F2E-ABE9-E1C64A3B13A5}">
      <dgm:prSet/>
      <dgm:spPr/>
      <dgm:t>
        <a:bodyPr/>
        <a:lstStyle/>
        <a:p>
          <a:endParaRPr lang="en-US"/>
        </a:p>
      </dgm:t>
    </dgm:pt>
    <dgm:pt modelId="{08A8F6B1-26B7-4F0F-8F8E-A41F4ADFAE5E}" type="sibTrans" cxnId="{A68D7015-5AFD-4F2E-ABE9-E1C64A3B13A5}">
      <dgm:prSet/>
      <dgm:spPr/>
      <dgm:t>
        <a:bodyPr/>
        <a:lstStyle/>
        <a:p>
          <a:endParaRPr lang="en-US"/>
        </a:p>
      </dgm:t>
    </dgm:pt>
    <dgm:pt modelId="{A7307C28-6848-4AA9-8C29-9A9518CEF20C}" type="pres">
      <dgm:prSet presAssocID="{8A6C5A0A-E950-49DC-BC0B-6A76FEC8F4AC}" presName="root" presStyleCnt="0">
        <dgm:presLayoutVars>
          <dgm:dir/>
          <dgm:resizeHandles val="exact"/>
        </dgm:presLayoutVars>
      </dgm:prSet>
      <dgm:spPr/>
    </dgm:pt>
    <dgm:pt modelId="{F3E99AB6-9A9D-4B0F-8C8D-F6DA28A16159}" type="pres">
      <dgm:prSet presAssocID="{5234CBB7-6974-4699-B787-2461610F977F}" presName="compNode" presStyleCnt="0"/>
      <dgm:spPr/>
    </dgm:pt>
    <dgm:pt modelId="{913F4211-1935-4D06-B3A9-D91A9DF90CF7}" type="pres">
      <dgm:prSet presAssocID="{5234CBB7-6974-4699-B787-2461610F977F}" presName="iconBgRect" presStyleLbl="node1" presStyleIdx="0" presStyleCnt="1"/>
      <dgm:spPr>
        <a:solidFill>
          <a:schemeClr val="accent5"/>
        </a:solidFill>
        <a:ln>
          <a:solidFill>
            <a:schemeClr val="accent5"/>
          </a:solidFill>
        </a:ln>
      </dgm:spPr>
    </dgm:pt>
    <dgm:pt modelId="{5E168ECC-A6C6-455A-B9F7-E65486A75F98}" type="pres">
      <dgm:prSet presAssocID="{5234CBB7-6974-4699-B787-2461610F977F}" presName="iconRect" presStyleLbl="solidFgAcc1" presStyleIdx="0" presStyleCnt="1"/>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pt>
    <dgm:pt modelId="{DA670811-FD90-4E96-AA62-1F5B14B05F22}" type="pres">
      <dgm:prSet presAssocID="{5234CBB7-6974-4699-B787-2461610F977F}" presName="spaceRect" presStyleCnt="0"/>
      <dgm:spPr/>
    </dgm:pt>
    <dgm:pt modelId="{F5A7D67B-9B4F-412F-9E85-4FF2D6D0EC6F}" type="pres">
      <dgm:prSet presAssocID="{5234CBB7-6974-4699-B787-2461610F977F}" presName="textRect" presStyleLbl="revTx" presStyleIdx="0" presStyleCnt="1">
        <dgm:presLayoutVars>
          <dgm:chMax val="1"/>
          <dgm:chPref val="1"/>
        </dgm:presLayoutVars>
      </dgm:prSet>
      <dgm:spPr/>
    </dgm:pt>
  </dgm:ptLst>
  <dgm:cxnLst>
    <dgm:cxn modelId="{A68D7015-5AFD-4F2E-ABE9-E1C64A3B13A5}" srcId="{8A6C5A0A-E950-49DC-BC0B-6A76FEC8F4AC}" destId="{5234CBB7-6974-4699-B787-2461610F977F}" srcOrd="0" destOrd="0" parTransId="{F100DDAC-06DA-4C54-A52B-07865A430327}" sibTransId="{08A8F6B1-26B7-4F0F-8F8E-A41F4ADFAE5E}"/>
    <dgm:cxn modelId="{0644C28D-959B-49D7-9781-558795027E93}" type="presOf" srcId="{5234CBB7-6974-4699-B787-2461610F977F}" destId="{F5A7D67B-9B4F-412F-9E85-4FF2D6D0EC6F}" srcOrd="0" destOrd="0" presId="urn:microsoft.com/office/officeart/2024/layout/IconCircleLabelList"/>
    <dgm:cxn modelId="{5AD7F7EA-E533-452B-802C-8970748FC2C0}" type="presOf" srcId="{8A6C5A0A-E950-49DC-BC0B-6A76FEC8F4AC}" destId="{A7307C28-6848-4AA9-8C29-9A9518CEF20C}" srcOrd="0" destOrd="0" presId="urn:microsoft.com/office/officeart/2024/layout/IconCircleLabelList"/>
    <dgm:cxn modelId="{CE5C78D8-2A78-4F79-8270-978B518B89C6}" type="presParOf" srcId="{A7307C28-6848-4AA9-8C29-9A9518CEF20C}" destId="{F3E99AB6-9A9D-4B0F-8C8D-F6DA28A16159}" srcOrd="0" destOrd="0" presId="urn:microsoft.com/office/officeart/2024/layout/IconCircleLabelList"/>
    <dgm:cxn modelId="{020AF87F-0E07-4FF4-A04D-801985F11319}" type="presParOf" srcId="{F3E99AB6-9A9D-4B0F-8C8D-F6DA28A16159}" destId="{913F4211-1935-4D06-B3A9-D91A9DF90CF7}" srcOrd="0" destOrd="0" presId="urn:microsoft.com/office/officeart/2024/layout/IconCircleLabelList"/>
    <dgm:cxn modelId="{9AFEE73F-FC75-49EB-A9C4-721DF7DAD8E5}" type="presParOf" srcId="{F3E99AB6-9A9D-4B0F-8C8D-F6DA28A16159}" destId="{5E168ECC-A6C6-455A-B9F7-E65486A75F98}" srcOrd="1" destOrd="0" presId="urn:microsoft.com/office/officeart/2024/layout/IconCircleLabelList"/>
    <dgm:cxn modelId="{3473BB3D-3B74-4A6E-92BD-C8F9DC30037A}" type="presParOf" srcId="{F3E99AB6-9A9D-4B0F-8C8D-F6DA28A16159}" destId="{DA670811-FD90-4E96-AA62-1F5B14B05F22}" srcOrd="2" destOrd="0" presId="urn:microsoft.com/office/officeart/2024/layout/IconCircleLabelList"/>
    <dgm:cxn modelId="{8E281FD0-5D48-460D-864E-D8FF47696D13}" type="presParOf" srcId="{F3E99AB6-9A9D-4B0F-8C8D-F6DA28A16159}" destId="{F5A7D67B-9B4F-412F-9E85-4FF2D6D0EC6F}" srcOrd="3" destOrd="0" presId="urn:microsoft.com/office/officeart/2024/layout/IconCircle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A6C5A0A-E950-49DC-BC0B-6A76FEC8F4AC}" type="doc">
      <dgm:prSet loTypeId="urn:microsoft.com/office/officeart/2024/layout/IconCircleLabelList" loCatId="list" qsTypeId="urn:microsoft.com/office/officeart/2005/8/quickstyle/simple1" qsCatId="simple" csTypeId="urn:microsoft.com/office/officeart/2005/8/colors/accent1_2" csCatId="accent1" phldr="1"/>
      <dgm:spPr/>
      <dgm:t>
        <a:bodyPr/>
        <a:lstStyle/>
        <a:p>
          <a:endParaRPr lang="en-US"/>
        </a:p>
      </dgm:t>
    </dgm:pt>
    <dgm:pt modelId="{5234CBB7-6974-4699-B787-2461610F977F}">
      <dgm:prSet phldrT="[Text]"/>
      <dgm:spPr/>
      <dgm:t>
        <a:bodyPr/>
        <a:lstStyle/>
        <a:p>
          <a:pPr>
            <a:lnSpc>
              <a:spcPct val="100000"/>
            </a:lnSpc>
            <a:defRPr/>
          </a:pPr>
          <a:r>
            <a:rPr lang="en-US"/>
            <a:t>Johanna Vostok, MPH; </a:t>
          </a:r>
          <a:r>
            <a:rPr lang="en-US" i="1"/>
            <a:t>BIDLS – Epidemiologist, Foodborne &amp; Waterborne Illness Coordinator</a:t>
          </a:r>
        </a:p>
      </dgm:t>
    </dgm:pt>
    <dgm:pt modelId="{F100DDAC-06DA-4C54-A52B-07865A430327}" type="parTrans" cxnId="{A68D7015-5AFD-4F2E-ABE9-E1C64A3B13A5}">
      <dgm:prSet/>
      <dgm:spPr/>
      <dgm:t>
        <a:bodyPr/>
        <a:lstStyle/>
        <a:p>
          <a:endParaRPr lang="en-US"/>
        </a:p>
      </dgm:t>
    </dgm:pt>
    <dgm:pt modelId="{08A8F6B1-26B7-4F0F-8F8E-A41F4ADFAE5E}" type="sibTrans" cxnId="{A68D7015-5AFD-4F2E-ABE9-E1C64A3B13A5}">
      <dgm:prSet/>
      <dgm:spPr/>
      <dgm:t>
        <a:bodyPr/>
        <a:lstStyle/>
        <a:p>
          <a:endParaRPr lang="en-US"/>
        </a:p>
      </dgm:t>
    </dgm:pt>
    <dgm:pt modelId="{A7307C28-6848-4AA9-8C29-9A9518CEF20C}" type="pres">
      <dgm:prSet presAssocID="{8A6C5A0A-E950-49DC-BC0B-6A76FEC8F4AC}" presName="root" presStyleCnt="0">
        <dgm:presLayoutVars>
          <dgm:dir/>
          <dgm:resizeHandles val="exact"/>
        </dgm:presLayoutVars>
      </dgm:prSet>
      <dgm:spPr/>
    </dgm:pt>
    <dgm:pt modelId="{F3E99AB6-9A9D-4B0F-8C8D-F6DA28A16159}" type="pres">
      <dgm:prSet presAssocID="{5234CBB7-6974-4699-B787-2461610F977F}" presName="compNode" presStyleCnt="0"/>
      <dgm:spPr/>
    </dgm:pt>
    <dgm:pt modelId="{913F4211-1935-4D06-B3A9-D91A9DF90CF7}" type="pres">
      <dgm:prSet presAssocID="{5234CBB7-6974-4699-B787-2461610F977F}" presName="iconBgRect" presStyleLbl="node1" presStyleIdx="0" presStyleCnt="1"/>
      <dgm:spPr>
        <a:solidFill>
          <a:schemeClr val="accent5"/>
        </a:solidFill>
        <a:ln>
          <a:solidFill>
            <a:schemeClr val="accent5"/>
          </a:solidFill>
        </a:ln>
      </dgm:spPr>
    </dgm:pt>
    <dgm:pt modelId="{5E168ECC-A6C6-455A-B9F7-E65486A75F98}" type="pres">
      <dgm:prSet presAssocID="{5234CBB7-6974-4699-B787-2461610F977F}" presName="iconRect" presStyleLbl="solidFgAcc1" presStyleIdx="0" presStyleCnt="1"/>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pt>
    <dgm:pt modelId="{DA670811-FD90-4E96-AA62-1F5B14B05F22}" type="pres">
      <dgm:prSet presAssocID="{5234CBB7-6974-4699-B787-2461610F977F}" presName="spaceRect" presStyleCnt="0"/>
      <dgm:spPr/>
    </dgm:pt>
    <dgm:pt modelId="{F5A7D67B-9B4F-412F-9E85-4FF2D6D0EC6F}" type="pres">
      <dgm:prSet presAssocID="{5234CBB7-6974-4699-B787-2461610F977F}" presName="textRect" presStyleLbl="revTx" presStyleIdx="0" presStyleCnt="1">
        <dgm:presLayoutVars>
          <dgm:chMax val="1"/>
          <dgm:chPref val="1"/>
        </dgm:presLayoutVars>
      </dgm:prSet>
      <dgm:spPr/>
    </dgm:pt>
  </dgm:ptLst>
  <dgm:cxnLst>
    <dgm:cxn modelId="{A68D7015-5AFD-4F2E-ABE9-E1C64A3B13A5}" srcId="{8A6C5A0A-E950-49DC-BC0B-6A76FEC8F4AC}" destId="{5234CBB7-6974-4699-B787-2461610F977F}" srcOrd="0" destOrd="0" parTransId="{F100DDAC-06DA-4C54-A52B-07865A430327}" sibTransId="{08A8F6B1-26B7-4F0F-8F8E-A41F4ADFAE5E}"/>
    <dgm:cxn modelId="{0644C28D-959B-49D7-9781-558795027E93}" type="presOf" srcId="{5234CBB7-6974-4699-B787-2461610F977F}" destId="{F5A7D67B-9B4F-412F-9E85-4FF2D6D0EC6F}" srcOrd="0" destOrd="0" presId="urn:microsoft.com/office/officeart/2024/layout/IconCircleLabelList"/>
    <dgm:cxn modelId="{5AD7F7EA-E533-452B-802C-8970748FC2C0}" type="presOf" srcId="{8A6C5A0A-E950-49DC-BC0B-6A76FEC8F4AC}" destId="{A7307C28-6848-4AA9-8C29-9A9518CEF20C}" srcOrd="0" destOrd="0" presId="urn:microsoft.com/office/officeart/2024/layout/IconCircleLabelList"/>
    <dgm:cxn modelId="{CE5C78D8-2A78-4F79-8270-978B518B89C6}" type="presParOf" srcId="{A7307C28-6848-4AA9-8C29-9A9518CEF20C}" destId="{F3E99AB6-9A9D-4B0F-8C8D-F6DA28A16159}" srcOrd="0" destOrd="0" presId="urn:microsoft.com/office/officeart/2024/layout/IconCircleLabelList"/>
    <dgm:cxn modelId="{020AF87F-0E07-4FF4-A04D-801985F11319}" type="presParOf" srcId="{F3E99AB6-9A9D-4B0F-8C8D-F6DA28A16159}" destId="{913F4211-1935-4D06-B3A9-D91A9DF90CF7}" srcOrd="0" destOrd="0" presId="urn:microsoft.com/office/officeart/2024/layout/IconCircleLabelList"/>
    <dgm:cxn modelId="{9AFEE73F-FC75-49EB-A9C4-721DF7DAD8E5}" type="presParOf" srcId="{F3E99AB6-9A9D-4B0F-8C8D-F6DA28A16159}" destId="{5E168ECC-A6C6-455A-B9F7-E65486A75F98}" srcOrd="1" destOrd="0" presId="urn:microsoft.com/office/officeart/2024/layout/IconCircleLabelList"/>
    <dgm:cxn modelId="{3473BB3D-3B74-4A6E-92BD-C8F9DC30037A}" type="presParOf" srcId="{F3E99AB6-9A9D-4B0F-8C8D-F6DA28A16159}" destId="{DA670811-FD90-4E96-AA62-1F5B14B05F22}" srcOrd="2" destOrd="0" presId="urn:microsoft.com/office/officeart/2024/layout/IconCircleLabelList"/>
    <dgm:cxn modelId="{8E281FD0-5D48-460D-864E-D8FF47696D13}" type="presParOf" srcId="{F3E99AB6-9A9D-4B0F-8C8D-F6DA28A16159}" destId="{F5A7D67B-9B4F-412F-9E85-4FF2D6D0EC6F}" srcOrd="3" destOrd="0" presId="urn:microsoft.com/office/officeart/2024/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057A5323-E60A-4D86-9596-DA8117264E97}" type="doc">
      <dgm:prSet loTypeId="urn:microsoft.com/office/officeart/2005/8/layout/default" loCatId="list" qsTypeId="urn:microsoft.com/office/officeart/2005/8/quickstyle/simple1" qsCatId="simple" csTypeId="urn:microsoft.com/office/officeart/2005/8/colors/accent4_2" csCatId="accent4" phldr="1"/>
      <dgm:spPr/>
      <dgm:t>
        <a:bodyPr/>
        <a:lstStyle/>
        <a:p>
          <a:endParaRPr lang="en-US"/>
        </a:p>
      </dgm:t>
    </dgm:pt>
    <dgm:pt modelId="{5E179FFF-203F-4BA8-A3ED-43C725BAF267}">
      <dgm:prSet phldrT="[Text]" custT="1"/>
      <dgm:spPr/>
      <dgm:t>
        <a:bodyPr/>
        <a:lstStyle/>
        <a:p>
          <a:r>
            <a:rPr lang="en-US" sz="1300"/>
            <a:t>Healthcare Sector</a:t>
          </a:r>
        </a:p>
      </dgm:t>
    </dgm:pt>
    <dgm:pt modelId="{0E5DB494-6743-4AFB-A0BB-F1F94AF044F9}" type="parTrans" cxnId="{DB38FFFE-C620-4431-BD3F-69A6ADC09B1C}">
      <dgm:prSet/>
      <dgm:spPr/>
      <dgm:t>
        <a:bodyPr/>
        <a:lstStyle/>
        <a:p>
          <a:endParaRPr lang="en-US" sz="1300"/>
        </a:p>
      </dgm:t>
    </dgm:pt>
    <dgm:pt modelId="{E743022C-DC57-40D5-9418-8918B23045D1}" type="sibTrans" cxnId="{DB38FFFE-C620-4431-BD3F-69A6ADC09B1C}">
      <dgm:prSet/>
      <dgm:spPr/>
      <dgm:t>
        <a:bodyPr/>
        <a:lstStyle/>
        <a:p>
          <a:endParaRPr lang="en-US" sz="1300"/>
        </a:p>
      </dgm:t>
    </dgm:pt>
    <dgm:pt modelId="{48E46160-5B4F-44E7-B88A-368ACD089B39}">
      <dgm:prSet phldrT="[Text]" custT="1"/>
      <dgm:spPr/>
      <dgm:t>
        <a:bodyPr/>
        <a:lstStyle/>
        <a:p>
          <a:r>
            <a:rPr lang="en-US" sz="1300"/>
            <a:t>Long-term Care Facilities</a:t>
          </a:r>
        </a:p>
      </dgm:t>
    </dgm:pt>
    <dgm:pt modelId="{412BA96B-E05E-4D67-8707-455446011C26}" type="parTrans" cxnId="{738D36A8-9DB8-4A64-9558-D1FB4129ED9F}">
      <dgm:prSet/>
      <dgm:spPr/>
      <dgm:t>
        <a:bodyPr/>
        <a:lstStyle/>
        <a:p>
          <a:endParaRPr lang="en-US" sz="1300"/>
        </a:p>
      </dgm:t>
    </dgm:pt>
    <dgm:pt modelId="{19485852-4995-43A1-A751-613DC362F8BE}" type="sibTrans" cxnId="{738D36A8-9DB8-4A64-9558-D1FB4129ED9F}">
      <dgm:prSet/>
      <dgm:spPr/>
      <dgm:t>
        <a:bodyPr/>
        <a:lstStyle/>
        <a:p>
          <a:endParaRPr lang="en-US" sz="1300"/>
        </a:p>
      </dgm:t>
    </dgm:pt>
    <dgm:pt modelId="{2D5DE2D8-70A6-4F03-A3B6-725B4457B1AB}">
      <dgm:prSet phldrT="[Text]" custT="1"/>
      <dgm:spPr/>
      <dgm:t>
        <a:bodyPr/>
        <a:lstStyle/>
        <a:p>
          <a:r>
            <a:rPr lang="en-US" sz="1300"/>
            <a:t>Local Boards of Health</a:t>
          </a:r>
        </a:p>
      </dgm:t>
    </dgm:pt>
    <dgm:pt modelId="{B21AF076-7698-42D9-92D9-04CCFAC0A252}" type="parTrans" cxnId="{33DFB14C-5E29-44F5-81F2-2F5373B40E4F}">
      <dgm:prSet/>
      <dgm:spPr/>
      <dgm:t>
        <a:bodyPr/>
        <a:lstStyle/>
        <a:p>
          <a:endParaRPr lang="en-US" sz="1300"/>
        </a:p>
      </dgm:t>
    </dgm:pt>
    <dgm:pt modelId="{57A47E0C-CA4E-4293-8445-26BEA4055A9D}" type="sibTrans" cxnId="{33DFB14C-5E29-44F5-81F2-2F5373B40E4F}">
      <dgm:prSet/>
      <dgm:spPr/>
      <dgm:t>
        <a:bodyPr/>
        <a:lstStyle/>
        <a:p>
          <a:endParaRPr lang="en-US" sz="1300"/>
        </a:p>
      </dgm:t>
    </dgm:pt>
    <dgm:pt modelId="{E45E91B7-F617-45E2-B403-9D8ECE10FE85}">
      <dgm:prSet phldrT="[Text]" custT="1"/>
      <dgm:spPr/>
      <dgm:t>
        <a:bodyPr/>
        <a:lstStyle/>
        <a:p>
          <a:r>
            <a:rPr lang="en-US" sz="1300"/>
            <a:t>Health Equity Partners</a:t>
          </a:r>
        </a:p>
      </dgm:t>
    </dgm:pt>
    <dgm:pt modelId="{9C34B437-BA5E-4B35-8355-D11D08989B52}" type="parTrans" cxnId="{3F967734-6E9A-4B49-BCC3-A0BD3CC06137}">
      <dgm:prSet/>
      <dgm:spPr/>
      <dgm:t>
        <a:bodyPr/>
        <a:lstStyle/>
        <a:p>
          <a:endParaRPr lang="en-US" sz="1300"/>
        </a:p>
      </dgm:t>
    </dgm:pt>
    <dgm:pt modelId="{6BC0D0E3-1F15-44C8-BF07-434E8DA31B33}" type="sibTrans" cxnId="{3F967734-6E9A-4B49-BCC3-A0BD3CC06137}">
      <dgm:prSet/>
      <dgm:spPr/>
      <dgm:t>
        <a:bodyPr/>
        <a:lstStyle/>
        <a:p>
          <a:endParaRPr lang="en-US" sz="1300"/>
        </a:p>
      </dgm:t>
    </dgm:pt>
    <dgm:pt modelId="{2E6FF561-D06F-413D-9E24-4E7C45223F81}">
      <dgm:prSet phldrT="[Text]" custT="1"/>
      <dgm:spPr/>
      <dgm:t>
        <a:bodyPr/>
        <a:lstStyle/>
        <a:p>
          <a:r>
            <a:rPr lang="en-US" sz="1300"/>
            <a:t>Correctional Facilities</a:t>
          </a:r>
        </a:p>
      </dgm:t>
    </dgm:pt>
    <dgm:pt modelId="{9B00F2AD-9774-4426-BBFD-6C421768B249}" type="parTrans" cxnId="{65F36730-AF99-4783-B970-2211355FDC43}">
      <dgm:prSet/>
      <dgm:spPr/>
      <dgm:t>
        <a:bodyPr/>
        <a:lstStyle/>
        <a:p>
          <a:endParaRPr lang="en-US" sz="1300"/>
        </a:p>
      </dgm:t>
    </dgm:pt>
    <dgm:pt modelId="{13A9556A-0F73-48EE-9274-7323B1DBAC8A}" type="sibTrans" cxnId="{65F36730-AF99-4783-B970-2211355FDC43}">
      <dgm:prSet/>
      <dgm:spPr/>
      <dgm:t>
        <a:bodyPr/>
        <a:lstStyle/>
        <a:p>
          <a:endParaRPr lang="en-US" sz="1300"/>
        </a:p>
      </dgm:t>
    </dgm:pt>
    <dgm:pt modelId="{8B55FC49-E2AF-4BD6-B3F1-691083B81D6B}">
      <dgm:prSet phldrT="[Text]" custT="1"/>
      <dgm:spPr/>
      <dgm:t>
        <a:bodyPr/>
        <a:lstStyle/>
        <a:p>
          <a:r>
            <a:rPr lang="en-US" sz="1300"/>
            <a:t>Recreational Camps for Children</a:t>
          </a:r>
        </a:p>
      </dgm:t>
    </dgm:pt>
    <dgm:pt modelId="{A3A10974-9E81-47BB-9369-420B04FE73D7}" type="parTrans" cxnId="{3D3D4BAC-4BF7-4EFC-92C3-978E293242A4}">
      <dgm:prSet/>
      <dgm:spPr/>
      <dgm:t>
        <a:bodyPr/>
        <a:lstStyle/>
        <a:p>
          <a:endParaRPr lang="en-US" sz="1300"/>
        </a:p>
      </dgm:t>
    </dgm:pt>
    <dgm:pt modelId="{0841566F-C597-4176-AAFB-C0692E67862D}" type="sibTrans" cxnId="{3D3D4BAC-4BF7-4EFC-92C3-978E293242A4}">
      <dgm:prSet/>
      <dgm:spPr/>
      <dgm:t>
        <a:bodyPr/>
        <a:lstStyle/>
        <a:p>
          <a:endParaRPr lang="en-US" sz="1300"/>
        </a:p>
      </dgm:t>
    </dgm:pt>
    <dgm:pt modelId="{11B8CFD6-63D4-4C47-B745-9AFEE8C94D3B}">
      <dgm:prSet phldrT="[Text]" custT="1"/>
      <dgm:spPr/>
      <dgm:t>
        <a:bodyPr/>
        <a:lstStyle/>
        <a:p>
          <a:r>
            <a:rPr lang="en-US" sz="1300"/>
            <a:t>Farm Labor Camps</a:t>
          </a:r>
        </a:p>
      </dgm:t>
    </dgm:pt>
    <dgm:pt modelId="{D45DACAA-6655-4B06-A329-0A9173A4C754}" type="parTrans" cxnId="{4563D9F1-A2FD-413C-B7C4-51D3E087A1E6}">
      <dgm:prSet/>
      <dgm:spPr/>
      <dgm:t>
        <a:bodyPr/>
        <a:lstStyle/>
        <a:p>
          <a:endParaRPr lang="en-US" sz="1300"/>
        </a:p>
      </dgm:t>
    </dgm:pt>
    <dgm:pt modelId="{D3188160-53BD-4F2A-9BAE-7FBE80AE47B8}" type="sibTrans" cxnId="{4563D9F1-A2FD-413C-B7C4-51D3E087A1E6}">
      <dgm:prSet/>
      <dgm:spPr/>
      <dgm:t>
        <a:bodyPr/>
        <a:lstStyle/>
        <a:p>
          <a:endParaRPr lang="en-US" sz="1300"/>
        </a:p>
      </dgm:t>
    </dgm:pt>
    <dgm:pt modelId="{D0FFA4D1-7EC9-4352-BE27-48958C08AC34}">
      <dgm:prSet phldrT="[Text]" custT="1"/>
      <dgm:spPr/>
      <dgm:t>
        <a:bodyPr/>
        <a:lstStyle/>
        <a:p>
          <a:r>
            <a:rPr lang="en-US" sz="1300"/>
            <a:t>DCR Partners for Pool Operators</a:t>
          </a:r>
        </a:p>
      </dgm:t>
    </dgm:pt>
    <dgm:pt modelId="{BABF9F34-E04F-44EF-9282-143DC7EAE3B0}" type="parTrans" cxnId="{2137DEFB-9085-4788-BC1B-BE7E08A631A6}">
      <dgm:prSet/>
      <dgm:spPr/>
      <dgm:t>
        <a:bodyPr/>
        <a:lstStyle/>
        <a:p>
          <a:endParaRPr lang="en-US" sz="1300"/>
        </a:p>
      </dgm:t>
    </dgm:pt>
    <dgm:pt modelId="{86C482A3-525E-49A9-8417-2B9D062603B4}" type="sibTrans" cxnId="{2137DEFB-9085-4788-BC1B-BE7E08A631A6}">
      <dgm:prSet/>
      <dgm:spPr/>
      <dgm:t>
        <a:bodyPr/>
        <a:lstStyle/>
        <a:p>
          <a:endParaRPr lang="en-US" sz="1300"/>
        </a:p>
      </dgm:t>
    </dgm:pt>
    <dgm:pt modelId="{E81A8A1D-B582-4659-AD44-3FF5CF77B577}">
      <dgm:prSet phldrT="[Text]" custT="1"/>
      <dgm:spPr/>
      <dgm:t>
        <a:bodyPr/>
        <a:lstStyle/>
        <a:p>
          <a:r>
            <a:rPr lang="en-US" sz="1300"/>
            <a:t>Regional Planning Agencies</a:t>
          </a:r>
        </a:p>
      </dgm:t>
    </dgm:pt>
    <dgm:pt modelId="{A3358FBD-AB3E-4BE4-9E5D-6436CA82CDA2}" type="parTrans" cxnId="{AB601EBA-767B-4935-9843-3070464B967C}">
      <dgm:prSet/>
      <dgm:spPr/>
      <dgm:t>
        <a:bodyPr/>
        <a:lstStyle/>
        <a:p>
          <a:endParaRPr lang="en-US" sz="1300"/>
        </a:p>
      </dgm:t>
    </dgm:pt>
    <dgm:pt modelId="{F1AF960D-8813-412C-8358-24B15C1788DF}" type="sibTrans" cxnId="{AB601EBA-767B-4935-9843-3070464B967C}">
      <dgm:prSet/>
      <dgm:spPr/>
      <dgm:t>
        <a:bodyPr/>
        <a:lstStyle/>
        <a:p>
          <a:endParaRPr lang="en-US" sz="1300"/>
        </a:p>
      </dgm:t>
    </dgm:pt>
    <dgm:pt modelId="{F0FD5468-31F1-4B89-A128-FA54B8AC8CD7}" type="pres">
      <dgm:prSet presAssocID="{057A5323-E60A-4D86-9596-DA8117264E97}" presName="diagram" presStyleCnt="0">
        <dgm:presLayoutVars>
          <dgm:dir/>
          <dgm:resizeHandles val="exact"/>
        </dgm:presLayoutVars>
      </dgm:prSet>
      <dgm:spPr/>
    </dgm:pt>
    <dgm:pt modelId="{54CC2703-2ECC-46F8-BE6A-431F079B8969}" type="pres">
      <dgm:prSet presAssocID="{5E179FFF-203F-4BA8-A3ED-43C725BAF267}" presName="node" presStyleLbl="node1" presStyleIdx="0" presStyleCnt="9">
        <dgm:presLayoutVars>
          <dgm:bulletEnabled val="1"/>
        </dgm:presLayoutVars>
      </dgm:prSet>
      <dgm:spPr/>
    </dgm:pt>
    <dgm:pt modelId="{5312C740-62CD-49BD-ABD2-83B174B02C33}" type="pres">
      <dgm:prSet presAssocID="{E743022C-DC57-40D5-9418-8918B23045D1}" presName="sibTrans" presStyleCnt="0"/>
      <dgm:spPr/>
    </dgm:pt>
    <dgm:pt modelId="{EFCAE652-036C-4920-BB69-35B49BD1F820}" type="pres">
      <dgm:prSet presAssocID="{48E46160-5B4F-44E7-B88A-368ACD089B39}" presName="node" presStyleLbl="node1" presStyleIdx="1" presStyleCnt="9">
        <dgm:presLayoutVars>
          <dgm:bulletEnabled val="1"/>
        </dgm:presLayoutVars>
      </dgm:prSet>
      <dgm:spPr/>
    </dgm:pt>
    <dgm:pt modelId="{E32D8863-9FCB-468B-905B-469C4F192982}" type="pres">
      <dgm:prSet presAssocID="{19485852-4995-43A1-A751-613DC362F8BE}" presName="sibTrans" presStyleCnt="0"/>
      <dgm:spPr/>
    </dgm:pt>
    <dgm:pt modelId="{AA1D053D-1AC6-4FD0-9FC3-31C800F0CD33}" type="pres">
      <dgm:prSet presAssocID="{2D5DE2D8-70A6-4F03-A3B6-725B4457B1AB}" presName="node" presStyleLbl="node1" presStyleIdx="2" presStyleCnt="9">
        <dgm:presLayoutVars>
          <dgm:bulletEnabled val="1"/>
        </dgm:presLayoutVars>
      </dgm:prSet>
      <dgm:spPr/>
    </dgm:pt>
    <dgm:pt modelId="{A60A3E6B-39F4-45DB-BACE-C0839D200EC6}" type="pres">
      <dgm:prSet presAssocID="{57A47E0C-CA4E-4293-8445-26BEA4055A9D}" presName="sibTrans" presStyleCnt="0"/>
      <dgm:spPr/>
    </dgm:pt>
    <dgm:pt modelId="{B0CBF10E-F8A5-4634-A32D-D095D2265D65}" type="pres">
      <dgm:prSet presAssocID="{E45E91B7-F617-45E2-B403-9D8ECE10FE85}" presName="node" presStyleLbl="node1" presStyleIdx="3" presStyleCnt="9">
        <dgm:presLayoutVars>
          <dgm:bulletEnabled val="1"/>
        </dgm:presLayoutVars>
      </dgm:prSet>
      <dgm:spPr/>
    </dgm:pt>
    <dgm:pt modelId="{977483DD-EB0C-46E1-8587-26BE713C7B13}" type="pres">
      <dgm:prSet presAssocID="{6BC0D0E3-1F15-44C8-BF07-434E8DA31B33}" presName="sibTrans" presStyleCnt="0"/>
      <dgm:spPr/>
    </dgm:pt>
    <dgm:pt modelId="{599334B7-53EC-4C4D-9071-D65B98E7DACA}" type="pres">
      <dgm:prSet presAssocID="{2E6FF561-D06F-413D-9E24-4E7C45223F81}" presName="node" presStyleLbl="node1" presStyleIdx="4" presStyleCnt="9">
        <dgm:presLayoutVars>
          <dgm:bulletEnabled val="1"/>
        </dgm:presLayoutVars>
      </dgm:prSet>
      <dgm:spPr/>
    </dgm:pt>
    <dgm:pt modelId="{41A2F077-29A3-4158-B80A-08CC1CC0ADBF}" type="pres">
      <dgm:prSet presAssocID="{13A9556A-0F73-48EE-9274-7323B1DBAC8A}" presName="sibTrans" presStyleCnt="0"/>
      <dgm:spPr/>
    </dgm:pt>
    <dgm:pt modelId="{54401EA5-2074-43FD-AFE4-CEC1FE1DB536}" type="pres">
      <dgm:prSet presAssocID="{8B55FC49-E2AF-4BD6-B3F1-691083B81D6B}" presName="node" presStyleLbl="node1" presStyleIdx="5" presStyleCnt="9">
        <dgm:presLayoutVars>
          <dgm:bulletEnabled val="1"/>
        </dgm:presLayoutVars>
      </dgm:prSet>
      <dgm:spPr/>
    </dgm:pt>
    <dgm:pt modelId="{CAC74A99-EB76-4296-94CA-E69745541B40}" type="pres">
      <dgm:prSet presAssocID="{0841566F-C597-4176-AAFB-C0692E67862D}" presName="sibTrans" presStyleCnt="0"/>
      <dgm:spPr/>
    </dgm:pt>
    <dgm:pt modelId="{F7FAC38C-BACB-4E55-8A3B-36AF8B3B66F0}" type="pres">
      <dgm:prSet presAssocID="{11B8CFD6-63D4-4C47-B745-9AFEE8C94D3B}" presName="node" presStyleLbl="node1" presStyleIdx="6" presStyleCnt="9">
        <dgm:presLayoutVars>
          <dgm:bulletEnabled val="1"/>
        </dgm:presLayoutVars>
      </dgm:prSet>
      <dgm:spPr/>
    </dgm:pt>
    <dgm:pt modelId="{B7869F2F-42BB-4F5D-AB10-4A904A47C425}" type="pres">
      <dgm:prSet presAssocID="{D3188160-53BD-4F2A-9BAE-7FBE80AE47B8}" presName="sibTrans" presStyleCnt="0"/>
      <dgm:spPr/>
    </dgm:pt>
    <dgm:pt modelId="{06A676B4-FFF5-46AA-8379-5802E48F3D34}" type="pres">
      <dgm:prSet presAssocID="{D0FFA4D1-7EC9-4352-BE27-48958C08AC34}" presName="node" presStyleLbl="node1" presStyleIdx="7" presStyleCnt="9">
        <dgm:presLayoutVars>
          <dgm:bulletEnabled val="1"/>
        </dgm:presLayoutVars>
      </dgm:prSet>
      <dgm:spPr/>
    </dgm:pt>
    <dgm:pt modelId="{332ED07E-2F8E-4F72-BEC9-80C0122265DF}" type="pres">
      <dgm:prSet presAssocID="{86C482A3-525E-49A9-8417-2B9D062603B4}" presName="sibTrans" presStyleCnt="0"/>
      <dgm:spPr/>
    </dgm:pt>
    <dgm:pt modelId="{EE453538-D3F7-4C81-9B1D-6FB736880986}" type="pres">
      <dgm:prSet presAssocID="{E81A8A1D-B582-4659-AD44-3FF5CF77B577}" presName="node" presStyleLbl="node1" presStyleIdx="8" presStyleCnt="9">
        <dgm:presLayoutVars>
          <dgm:bulletEnabled val="1"/>
        </dgm:presLayoutVars>
      </dgm:prSet>
      <dgm:spPr/>
    </dgm:pt>
  </dgm:ptLst>
  <dgm:cxnLst>
    <dgm:cxn modelId="{F535E900-8864-4D02-954D-15A95270BFA4}" type="presOf" srcId="{D0FFA4D1-7EC9-4352-BE27-48958C08AC34}" destId="{06A676B4-FFF5-46AA-8379-5802E48F3D34}" srcOrd="0" destOrd="0" presId="urn:microsoft.com/office/officeart/2005/8/layout/default"/>
    <dgm:cxn modelId="{000A8028-65E2-49E8-A9F8-989D956931B9}" type="presOf" srcId="{5E179FFF-203F-4BA8-A3ED-43C725BAF267}" destId="{54CC2703-2ECC-46F8-BE6A-431F079B8969}" srcOrd="0" destOrd="0" presId="urn:microsoft.com/office/officeart/2005/8/layout/default"/>
    <dgm:cxn modelId="{65F36730-AF99-4783-B970-2211355FDC43}" srcId="{057A5323-E60A-4D86-9596-DA8117264E97}" destId="{2E6FF561-D06F-413D-9E24-4E7C45223F81}" srcOrd="4" destOrd="0" parTransId="{9B00F2AD-9774-4426-BBFD-6C421768B249}" sibTransId="{13A9556A-0F73-48EE-9274-7323B1DBAC8A}"/>
    <dgm:cxn modelId="{3F967734-6E9A-4B49-BCC3-A0BD3CC06137}" srcId="{057A5323-E60A-4D86-9596-DA8117264E97}" destId="{E45E91B7-F617-45E2-B403-9D8ECE10FE85}" srcOrd="3" destOrd="0" parTransId="{9C34B437-BA5E-4B35-8355-D11D08989B52}" sibTransId="{6BC0D0E3-1F15-44C8-BF07-434E8DA31B33}"/>
    <dgm:cxn modelId="{33DFB14C-5E29-44F5-81F2-2F5373B40E4F}" srcId="{057A5323-E60A-4D86-9596-DA8117264E97}" destId="{2D5DE2D8-70A6-4F03-A3B6-725B4457B1AB}" srcOrd="2" destOrd="0" parTransId="{B21AF076-7698-42D9-92D9-04CCFAC0A252}" sibTransId="{57A47E0C-CA4E-4293-8445-26BEA4055A9D}"/>
    <dgm:cxn modelId="{DD1F906D-96BD-4F2D-8D5A-778272CA0EC4}" type="presOf" srcId="{E45E91B7-F617-45E2-B403-9D8ECE10FE85}" destId="{B0CBF10E-F8A5-4634-A32D-D095D2265D65}" srcOrd="0" destOrd="0" presId="urn:microsoft.com/office/officeart/2005/8/layout/default"/>
    <dgm:cxn modelId="{F4DEB45A-188D-4BC6-B6CA-B6748729CDE4}" type="presOf" srcId="{E81A8A1D-B582-4659-AD44-3FF5CF77B577}" destId="{EE453538-D3F7-4C81-9B1D-6FB736880986}" srcOrd="0" destOrd="0" presId="urn:microsoft.com/office/officeart/2005/8/layout/default"/>
    <dgm:cxn modelId="{2A18A787-6EC7-4C40-BE40-AEA4864A011C}" type="presOf" srcId="{8B55FC49-E2AF-4BD6-B3F1-691083B81D6B}" destId="{54401EA5-2074-43FD-AFE4-CEC1FE1DB536}" srcOrd="0" destOrd="0" presId="urn:microsoft.com/office/officeart/2005/8/layout/default"/>
    <dgm:cxn modelId="{B51AAF8C-29C7-4A16-8B7C-DC21EB5DA418}" type="presOf" srcId="{2E6FF561-D06F-413D-9E24-4E7C45223F81}" destId="{599334B7-53EC-4C4D-9071-D65B98E7DACA}" srcOrd="0" destOrd="0" presId="urn:microsoft.com/office/officeart/2005/8/layout/default"/>
    <dgm:cxn modelId="{9F10439A-FCF5-4556-8FB8-17F812EC2D6F}" type="presOf" srcId="{2D5DE2D8-70A6-4F03-A3B6-725B4457B1AB}" destId="{AA1D053D-1AC6-4FD0-9FC3-31C800F0CD33}" srcOrd="0" destOrd="0" presId="urn:microsoft.com/office/officeart/2005/8/layout/default"/>
    <dgm:cxn modelId="{BA9D93A1-8B9E-4672-BE18-3418442CBE16}" type="presOf" srcId="{11B8CFD6-63D4-4C47-B745-9AFEE8C94D3B}" destId="{F7FAC38C-BACB-4E55-8A3B-36AF8B3B66F0}" srcOrd="0" destOrd="0" presId="urn:microsoft.com/office/officeart/2005/8/layout/default"/>
    <dgm:cxn modelId="{738D36A8-9DB8-4A64-9558-D1FB4129ED9F}" srcId="{057A5323-E60A-4D86-9596-DA8117264E97}" destId="{48E46160-5B4F-44E7-B88A-368ACD089B39}" srcOrd="1" destOrd="0" parTransId="{412BA96B-E05E-4D67-8707-455446011C26}" sibTransId="{19485852-4995-43A1-A751-613DC362F8BE}"/>
    <dgm:cxn modelId="{3D3D4BAC-4BF7-4EFC-92C3-978E293242A4}" srcId="{057A5323-E60A-4D86-9596-DA8117264E97}" destId="{8B55FC49-E2AF-4BD6-B3F1-691083B81D6B}" srcOrd="5" destOrd="0" parTransId="{A3A10974-9E81-47BB-9369-420B04FE73D7}" sibTransId="{0841566F-C597-4176-AAFB-C0692E67862D}"/>
    <dgm:cxn modelId="{AB601EBA-767B-4935-9843-3070464B967C}" srcId="{057A5323-E60A-4D86-9596-DA8117264E97}" destId="{E81A8A1D-B582-4659-AD44-3FF5CF77B577}" srcOrd="8" destOrd="0" parTransId="{A3358FBD-AB3E-4BE4-9E5D-6436CA82CDA2}" sibTransId="{F1AF960D-8813-412C-8358-24B15C1788DF}"/>
    <dgm:cxn modelId="{5865B4BF-A056-411A-8A84-6783FBC9A2AC}" type="presOf" srcId="{48E46160-5B4F-44E7-B88A-368ACD089B39}" destId="{EFCAE652-036C-4920-BB69-35B49BD1F820}" srcOrd="0" destOrd="0" presId="urn:microsoft.com/office/officeart/2005/8/layout/default"/>
    <dgm:cxn modelId="{18098EDC-6C85-46E2-BC93-BC21B8065991}" type="presOf" srcId="{057A5323-E60A-4D86-9596-DA8117264E97}" destId="{F0FD5468-31F1-4B89-A128-FA54B8AC8CD7}" srcOrd="0" destOrd="0" presId="urn:microsoft.com/office/officeart/2005/8/layout/default"/>
    <dgm:cxn modelId="{4563D9F1-A2FD-413C-B7C4-51D3E087A1E6}" srcId="{057A5323-E60A-4D86-9596-DA8117264E97}" destId="{11B8CFD6-63D4-4C47-B745-9AFEE8C94D3B}" srcOrd="6" destOrd="0" parTransId="{D45DACAA-6655-4B06-A329-0A9173A4C754}" sibTransId="{D3188160-53BD-4F2A-9BAE-7FBE80AE47B8}"/>
    <dgm:cxn modelId="{2137DEFB-9085-4788-BC1B-BE7E08A631A6}" srcId="{057A5323-E60A-4D86-9596-DA8117264E97}" destId="{D0FFA4D1-7EC9-4352-BE27-48958C08AC34}" srcOrd="7" destOrd="0" parTransId="{BABF9F34-E04F-44EF-9282-143DC7EAE3B0}" sibTransId="{86C482A3-525E-49A9-8417-2B9D062603B4}"/>
    <dgm:cxn modelId="{DB38FFFE-C620-4431-BD3F-69A6ADC09B1C}" srcId="{057A5323-E60A-4D86-9596-DA8117264E97}" destId="{5E179FFF-203F-4BA8-A3ED-43C725BAF267}" srcOrd="0" destOrd="0" parTransId="{0E5DB494-6743-4AFB-A0BB-F1F94AF044F9}" sibTransId="{E743022C-DC57-40D5-9418-8918B23045D1}"/>
    <dgm:cxn modelId="{8167F525-FAAA-4858-8CAD-E275864293CB}" type="presParOf" srcId="{F0FD5468-31F1-4B89-A128-FA54B8AC8CD7}" destId="{54CC2703-2ECC-46F8-BE6A-431F079B8969}" srcOrd="0" destOrd="0" presId="urn:microsoft.com/office/officeart/2005/8/layout/default"/>
    <dgm:cxn modelId="{D4F85481-E208-4626-A915-15D0E26D2CB6}" type="presParOf" srcId="{F0FD5468-31F1-4B89-A128-FA54B8AC8CD7}" destId="{5312C740-62CD-49BD-ABD2-83B174B02C33}" srcOrd="1" destOrd="0" presId="urn:microsoft.com/office/officeart/2005/8/layout/default"/>
    <dgm:cxn modelId="{FDC18330-911C-417A-AA9E-A893DFBA1866}" type="presParOf" srcId="{F0FD5468-31F1-4B89-A128-FA54B8AC8CD7}" destId="{EFCAE652-036C-4920-BB69-35B49BD1F820}" srcOrd="2" destOrd="0" presId="urn:microsoft.com/office/officeart/2005/8/layout/default"/>
    <dgm:cxn modelId="{E4BA9187-4A91-4293-BAFE-E9F917945D9D}" type="presParOf" srcId="{F0FD5468-31F1-4B89-A128-FA54B8AC8CD7}" destId="{E32D8863-9FCB-468B-905B-469C4F192982}" srcOrd="3" destOrd="0" presId="urn:microsoft.com/office/officeart/2005/8/layout/default"/>
    <dgm:cxn modelId="{03514253-E3B9-4BA7-B345-D88C78503499}" type="presParOf" srcId="{F0FD5468-31F1-4B89-A128-FA54B8AC8CD7}" destId="{AA1D053D-1AC6-4FD0-9FC3-31C800F0CD33}" srcOrd="4" destOrd="0" presId="urn:microsoft.com/office/officeart/2005/8/layout/default"/>
    <dgm:cxn modelId="{93083E7A-18D3-4B9E-8710-98F899F3C48D}" type="presParOf" srcId="{F0FD5468-31F1-4B89-A128-FA54B8AC8CD7}" destId="{A60A3E6B-39F4-45DB-BACE-C0839D200EC6}" srcOrd="5" destOrd="0" presId="urn:microsoft.com/office/officeart/2005/8/layout/default"/>
    <dgm:cxn modelId="{A92BADC4-9B7A-44E9-9AA6-E8B0C9B9629D}" type="presParOf" srcId="{F0FD5468-31F1-4B89-A128-FA54B8AC8CD7}" destId="{B0CBF10E-F8A5-4634-A32D-D095D2265D65}" srcOrd="6" destOrd="0" presId="urn:microsoft.com/office/officeart/2005/8/layout/default"/>
    <dgm:cxn modelId="{E024EA69-D3EC-41F4-ABC2-08DCD3105366}" type="presParOf" srcId="{F0FD5468-31F1-4B89-A128-FA54B8AC8CD7}" destId="{977483DD-EB0C-46E1-8587-26BE713C7B13}" srcOrd="7" destOrd="0" presId="urn:microsoft.com/office/officeart/2005/8/layout/default"/>
    <dgm:cxn modelId="{28194C16-9CED-499C-ABBB-42E64D56ED40}" type="presParOf" srcId="{F0FD5468-31F1-4B89-A128-FA54B8AC8CD7}" destId="{599334B7-53EC-4C4D-9071-D65B98E7DACA}" srcOrd="8" destOrd="0" presId="urn:microsoft.com/office/officeart/2005/8/layout/default"/>
    <dgm:cxn modelId="{710A1E78-AABF-4723-B5E0-0C8750EA2D6B}" type="presParOf" srcId="{F0FD5468-31F1-4B89-A128-FA54B8AC8CD7}" destId="{41A2F077-29A3-4158-B80A-08CC1CC0ADBF}" srcOrd="9" destOrd="0" presId="urn:microsoft.com/office/officeart/2005/8/layout/default"/>
    <dgm:cxn modelId="{C9977CD4-3CF4-42E7-A50D-BE6ED327AA82}" type="presParOf" srcId="{F0FD5468-31F1-4B89-A128-FA54B8AC8CD7}" destId="{54401EA5-2074-43FD-AFE4-CEC1FE1DB536}" srcOrd="10" destOrd="0" presId="urn:microsoft.com/office/officeart/2005/8/layout/default"/>
    <dgm:cxn modelId="{DF4EE393-EF52-4B95-98FA-71C03CFE1C9B}" type="presParOf" srcId="{F0FD5468-31F1-4B89-A128-FA54B8AC8CD7}" destId="{CAC74A99-EB76-4296-94CA-E69745541B40}" srcOrd="11" destOrd="0" presId="urn:microsoft.com/office/officeart/2005/8/layout/default"/>
    <dgm:cxn modelId="{6CC86681-CB79-4792-93FB-0E768E68CE7B}" type="presParOf" srcId="{F0FD5468-31F1-4B89-A128-FA54B8AC8CD7}" destId="{F7FAC38C-BACB-4E55-8A3B-36AF8B3B66F0}" srcOrd="12" destOrd="0" presId="urn:microsoft.com/office/officeart/2005/8/layout/default"/>
    <dgm:cxn modelId="{2D869AF4-6709-40AE-ACED-220D84D71794}" type="presParOf" srcId="{F0FD5468-31F1-4B89-A128-FA54B8AC8CD7}" destId="{B7869F2F-42BB-4F5D-AB10-4A904A47C425}" srcOrd="13" destOrd="0" presId="urn:microsoft.com/office/officeart/2005/8/layout/default"/>
    <dgm:cxn modelId="{DD4F2ADC-5240-4BF0-B537-DD2AF8202AFD}" type="presParOf" srcId="{F0FD5468-31F1-4B89-A128-FA54B8AC8CD7}" destId="{06A676B4-FFF5-46AA-8379-5802E48F3D34}" srcOrd="14" destOrd="0" presId="urn:microsoft.com/office/officeart/2005/8/layout/default"/>
    <dgm:cxn modelId="{F94C9499-1E70-4B19-A580-6EAD0B977493}" type="presParOf" srcId="{F0FD5468-31F1-4B89-A128-FA54B8AC8CD7}" destId="{332ED07E-2F8E-4F72-BEC9-80C0122265DF}" srcOrd="15" destOrd="0" presId="urn:microsoft.com/office/officeart/2005/8/layout/default"/>
    <dgm:cxn modelId="{305B970F-A540-4A1A-8A50-7056F40FDCC0}" type="presParOf" srcId="{F0FD5468-31F1-4B89-A128-FA54B8AC8CD7}" destId="{EE453538-D3F7-4C81-9B1D-6FB736880986}" srcOrd="16"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8A6C5A0A-E950-49DC-BC0B-6A76FEC8F4AC}" type="doc">
      <dgm:prSet loTypeId="urn:microsoft.com/office/officeart/2024/layout/IconCircleLabelList" loCatId="list" qsTypeId="urn:microsoft.com/office/officeart/2005/8/quickstyle/simple1" qsCatId="simple" csTypeId="urn:microsoft.com/office/officeart/2005/8/colors/accent1_2" csCatId="accent1" phldr="1"/>
      <dgm:spPr/>
      <dgm:t>
        <a:bodyPr/>
        <a:lstStyle/>
        <a:p>
          <a:endParaRPr lang="en-US"/>
        </a:p>
      </dgm:t>
    </dgm:pt>
    <dgm:pt modelId="{5234CBB7-6974-4699-B787-2461610F977F}">
      <dgm:prSet phldrT="[Text]"/>
      <dgm:spPr/>
      <dgm:t>
        <a:bodyPr/>
        <a:lstStyle/>
        <a:p>
          <a:pPr>
            <a:lnSpc>
              <a:spcPct val="100000"/>
            </a:lnSpc>
            <a:defRPr/>
          </a:pPr>
          <a:r>
            <a:rPr lang="en-US"/>
            <a:t>Terry Howard;  BCEH</a:t>
          </a:r>
          <a:r>
            <a:rPr lang="en-US" i="1"/>
            <a:t> – Deputy Director</a:t>
          </a:r>
        </a:p>
      </dgm:t>
    </dgm:pt>
    <dgm:pt modelId="{F100DDAC-06DA-4C54-A52B-07865A430327}" type="parTrans" cxnId="{A68D7015-5AFD-4F2E-ABE9-E1C64A3B13A5}">
      <dgm:prSet/>
      <dgm:spPr/>
      <dgm:t>
        <a:bodyPr/>
        <a:lstStyle/>
        <a:p>
          <a:endParaRPr lang="en-US"/>
        </a:p>
      </dgm:t>
    </dgm:pt>
    <dgm:pt modelId="{08A8F6B1-26B7-4F0F-8F8E-A41F4ADFAE5E}" type="sibTrans" cxnId="{A68D7015-5AFD-4F2E-ABE9-E1C64A3B13A5}">
      <dgm:prSet/>
      <dgm:spPr/>
      <dgm:t>
        <a:bodyPr/>
        <a:lstStyle/>
        <a:p>
          <a:endParaRPr lang="en-US"/>
        </a:p>
      </dgm:t>
    </dgm:pt>
    <dgm:pt modelId="{A7307C28-6848-4AA9-8C29-9A9518CEF20C}" type="pres">
      <dgm:prSet presAssocID="{8A6C5A0A-E950-49DC-BC0B-6A76FEC8F4AC}" presName="root" presStyleCnt="0">
        <dgm:presLayoutVars>
          <dgm:dir/>
          <dgm:resizeHandles val="exact"/>
        </dgm:presLayoutVars>
      </dgm:prSet>
      <dgm:spPr/>
    </dgm:pt>
    <dgm:pt modelId="{F3E99AB6-9A9D-4B0F-8C8D-F6DA28A16159}" type="pres">
      <dgm:prSet presAssocID="{5234CBB7-6974-4699-B787-2461610F977F}" presName="compNode" presStyleCnt="0"/>
      <dgm:spPr/>
    </dgm:pt>
    <dgm:pt modelId="{913F4211-1935-4D06-B3A9-D91A9DF90CF7}" type="pres">
      <dgm:prSet presAssocID="{5234CBB7-6974-4699-B787-2461610F977F}" presName="iconBgRect" presStyleLbl="node1" presStyleIdx="0" presStyleCnt="1"/>
      <dgm:spPr>
        <a:solidFill>
          <a:schemeClr val="accent5"/>
        </a:solidFill>
        <a:ln>
          <a:solidFill>
            <a:schemeClr val="accent5"/>
          </a:solidFill>
        </a:ln>
      </dgm:spPr>
    </dgm:pt>
    <dgm:pt modelId="{5E168ECC-A6C6-455A-B9F7-E65486A75F98}" type="pres">
      <dgm:prSet presAssocID="{5234CBB7-6974-4699-B787-2461610F977F}" presName="iconRect" presStyleLbl="solidFgAcc1" presStyleIdx="0" presStyleCnt="1"/>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pt>
    <dgm:pt modelId="{DA670811-FD90-4E96-AA62-1F5B14B05F22}" type="pres">
      <dgm:prSet presAssocID="{5234CBB7-6974-4699-B787-2461610F977F}" presName="spaceRect" presStyleCnt="0"/>
      <dgm:spPr/>
    </dgm:pt>
    <dgm:pt modelId="{F5A7D67B-9B4F-412F-9E85-4FF2D6D0EC6F}" type="pres">
      <dgm:prSet presAssocID="{5234CBB7-6974-4699-B787-2461610F977F}" presName="textRect" presStyleLbl="revTx" presStyleIdx="0" presStyleCnt="1">
        <dgm:presLayoutVars>
          <dgm:chMax val="1"/>
          <dgm:chPref val="1"/>
        </dgm:presLayoutVars>
      </dgm:prSet>
      <dgm:spPr/>
    </dgm:pt>
  </dgm:ptLst>
  <dgm:cxnLst>
    <dgm:cxn modelId="{A68D7015-5AFD-4F2E-ABE9-E1C64A3B13A5}" srcId="{8A6C5A0A-E950-49DC-BC0B-6A76FEC8F4AC}" destId="{5234CBB7-6974-4699-B787-2461610F977F}" srcOrd="0" destOrd="0" parTransId="{F100DDAC-06DA-4C54-A52B-07865A430327}" sibTransId="{08A8F6B1-26B7-4F0F-8F8E-A41F4ADFAE5E}"/>
    <dgm:cxn modelId="{0644C28D-959B-49D7-9781-558795027E93}" type="presOf" srcId="{5234CBB7-6974-4699-B787-2461610F977F}" destId="{F5A7D67B-9B4F-412F-9E85-4FF2D6D0EC6F}" srcOrd="0" destOrd="0" presId="urn:microsoft.com/office/officeart/2024/layout/IconCircleLabelList"/>
    <dgm:cxn modelId="{5AD7F7EA-E533-452B-802C-8970748FC2C0}" type="presOf" srcId="{8A6C5A0A-E950-49DC-BC0B-6A76FEC8F4AC}" destId="{A7307C28-6848-4AA9-8C29-9A9518CEF20C}" srcOrd="0" destOrd="0" presId="urn:microsoft.com/office/officeart/2024/layout/IconCircleLabelList"/>
    <dgm:cxn modelId="{CE5C78D8-2A78-4F79-8270-978B518B89C6}" type="presParOf" srcId="{A7307C28-6848-4AA9-8C29-9A9518CEF20C}" destId="{F3E99AB6-9A9D-4B0F-8C8D-F6DA28A16159}" srcOrd="0" destOrd="0" presId="urn:microsoft.com/office/officeart/2024/layout/IconCircleLabelList"/>
    <dgm:cxn modelId="{020AF87F-0E07-4FF4-A04D-801985F11319}" type="presParOf" srcId="{F3E99AB6-9A9D-4B0F-8C8D-F6DA28A16159}" destId="{913F4211-1935-4D06-B3A9-D91A9DF90CF7}" srcOrd="0" destOrd="0" presId="urn:microsoft.com/office/officeart/2024/layout/IconCircleLabelList"/>
    <dgm:cxn modelId="{9AFEE73F-FC75-49EB-A9C4-721DF7DAD8E5}" type="presParOf" srcId="{F3E99AB6-9A9D-4B0F-8C8D-F6DA28A16159}" destId="{5E168ECC-A6C6-455A-B9F7-E65486A75F98}" srcOrd="1" destOrd="0" presId="urn:microsoft.com/office/officeart/2024/layout/IconCircleLabelList"/>
    <dgm:cxn modelId="{3473BB3D-3B74-4A6E-92BD-C8F9DC30037A}" type="presParOf" srcId="{F3E99AB6-9A9D-4B0F-8C8D-F6DA28A16159}" destId="{DA670811-FD90-4E96-AA62-1F5B14B05F22}" srcOrd="2" destOrd="0" presId="urn:microsoft.com/office/officeart/2024/layout/IconCircleLabelList"/>
    <dgm:cxn modelId="{8E281FD0-5D48-460D-864E-D8FF47696D13}" type="presParOf" srcId="{F3E99AB6-9A9D-4B0F-8C8D-F6DA28A16159}" destId="{F5A7D67B-9B4F-412F-9E85-4FF2D6D0EC6F}" srcOrd="3" destOrd="0" presId="urn:microsoft.com/office/officeart/2024/layout/IconCircleLabelList"/>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8A6C5A0A-E950-49DC-BC0B-6A76FEC8F4AC}" type="doc">
      <dgm:prSet loTypeId="urn:microsoft.com/office/officeart/2024/layout/IconCircleLabelList" loCatId="list" qsTypeId="urn:microsoft.com/office/officeart/2005/8/quickstyle/simple1" qsCatId="simple" csTypeId="urn:microsoft.com/office/officeart/2005/8/colors/accent1_2" csCatId="accent1" phldr="1"/>
      <dgm:spPr/>
      <dgm:t>
        <a:bodyPr/>
        <a:lstStyle/>
        <a:p>
          <a:endParaRPr lang="en-US"/>
        </a:p>
      </dgm:t>
    </dgm:pt>
    <dgm:pt modelId="{5234CBB7-6974-4699-B787-2461610F977F}">
      <dgm:prSet phldrT="[Text]"/>
      <dgm:spPr/>
      <dgm:t>
        <a:bodyPr/>
        <a:lstStyle/>
        <a:p>
          <a:pPr>
            <a:lnSpc>
              <a:spcPct val="100000"/>
            </a:lnSpc>
            <a:defRPr/>
          </a:pPr>
          <a:r>
            <a:rPr lang="en-US"/>
            <a:t>Terry Howard; BCEH</a:t>
          </a:r>
          <a:r>
            <a:rPr lang="en-US" i="1"/>
            <a:t> – Deputy Director</a:t>
          </a:r>
        </a:p>
      </dgm:t>
    </dgm:pt>
    <dgm:pt modelId="{F100DDAC-06DA-4C54-A52B-07865A430327}" type="parTrans" cxnId="{A68D7015-5AFD-4F2E-ABE9-E1C64A3B13A5}">
      <dgm:prSet/>
      <dgm:spPr/>
      <dgm:t>
        <a:bodyPr/>
        <a:lstStyle/>
        <a:p>
          <a:endParaRPr lang="en-US"/>
        </a:p>
      </dgm:t>
    </dgm:pt>
    <dgm:pt modelId="{08A8F6B1-26B7-4F0F-8F8E-A41F4ADFAE5E}" type="sibTrans" cxnId="{A68D7015-5AFD-4F2E-ABE9-E1C64A3B13A5}">
      <dgm:prSet/>
      <dgm:spPr/>
      <dgm:t>
        <a:bodyPr/>
        <a:lstStyle/>
        <a:p>
          <a:endParaRPr lang="en-US"/>
        </a:p>
      </dgm:t>
    </dgm:pt>
    <dgm:pt modelId="{A7307C28-6848-4AA9-8C29-9A9518CEF20C}" type="pres">
      <dgm:prSet presAssocID="{8A6C5A0A-E950-49DC-BC0B-6A76FEC8F4AC}" presName="root" presStyleCnt="0">
        <dgm:presLayoutVars>
          <dgm:dir/>
          <dgm:resizeHandles val="exact"/>
        </dgm:presLayoutVars>
      </dgm:prSet>
      <dgm:spPr/>
    </dgm:pt>
    <dgm:pt modelId="{F3E99AB6-9A9D-4B0F-8C8D-F6DA28A16159}" type="pres">
      <dgm:prSet presAssocID="{5234CBB7-6974-4699-B787-2461610F977F}" presName="compNode" presStyleCnt="0"/>
      <dgm:spPr/>
    </dgm:pt>
    <dgm:pt modelId="{913F4211-1935-4D06-B3A9-D91A9DF90CF7}" type="pres">
      <dgm:prSet presAssocID="{5234CBB7-6974-4699-B787-2461610F977F}" presName="iconBgRect" presStyleLbl="node1" presStyleIdx="0" presStyleCnt="1"/>
      <dgm:spPr>
        <a:solidFill>
          <a:schemeClr val="accent5"/>
        </a:solidFill>
        <a:ln>
          <a:solidFill>
            <a:schemeClr val="accent5"/>
          </a:solidFill>
        </a:ln>
      </dgm:spPr>
    </dgm:pt>
    <dgm:pt modelId="{5E168ECC-A6C6-455A-B9F7-E65486A75F98}" type="pres">
      <dgm:prSet presAssocID="{5234CBB7-6974-4699-B787-2461610F977F}" presName="iconRect" presStyleLbl="solidFgAcc1" presStyleIdx="0" presStyleCnt="1"/>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pt>
    <dgm:pt modelId="{DA670811-FD90-4E96-AA62-1F5B14B05F22}" type="pres">
      <dgm:prSet presAssocID="{5234CBB7-6974-4699-B787-2461610F977F}" presName="spaceRect" presStyleCnt="0"/>
      <dgm:spPr/>
    </dgm:pt>
    <dgm:pt modelId="{F5A7D67B-9B4F-412F-9E85-4FF2D6D0EC6F}" type="pres">
      <dgm:prSet presAssocID="{5234CBB7-6974-4699-B787-2461610F977F}" presName="textRect" presStyleLbl="revTx" presStyleIdx="0" presStyleCnt="1">
        <dgm:presLayoutVars>
          <dgm:chMax val="1"/>
          <dgm:chPref val="1"/>
        </dgm:presLayoutVars>
      </dgm:prSet>
      <dgm:spPr/>
    </dgm:pt>
  </dgm:ptLst>
  <dgm:cxnLst>
    <dgm:cxn modelId="{A68D7015-5AFD-4F2E-ABE9-E1C64A3B13A5}" srcId="{8A6C5A0A-E950-49DC-BC0B-6A76FEC8F4AC}" destId="{5234CBB7-6974-4699-B787-2461610F977F}" srcOrd="0" destOrd="0" parTransId="{F100DDAC-06DA-4C54-A52B-07865A430327}" sibTransId="{08A8F6B1-26B7-4F0F-8F8E-A41F4ADFAE5E}"/>
    <dgm:cxn modelId="{0644C28D-959B-49D7-9781-558795027E93}" type="presOf" srcId="{5234CBB7-6974-4699-B787-2461610F977F}" destId="{F5A7D67B-9B4F-412F-9E85-4FF2D6D0EC6F}" srcOrd="0" destOrd="0" presId="urn:microsoft.com/office/officeart/2024/layout/IconCircleLabelList"/>
    <dgm:cxn modelId="{5AD7F7EA-E533-452B-802C-8970748FC2C0}" type="presOf" srcId="{8A6C5A0A-E950-49DC-BC0B-6A76FEC8F4AC}" destId="{A7307C28-6848-4AA9-8C29-9A9518CEF20C}" srcOrd="0" destOrd="0" presId="urn:microsoft.com/office/officeart/2024/layout/IconCircleLabelList"/>
    <dgm:cxn modelId="{CE5C78D8-2A78-4F79-8270-978B518B89C6}" type="presParOf" srcId="{A7307C28-6848-4AA9-8C29-9A9518CEF20C}" destId="{F3E99AB6-9A9D-4B0F-8C8D-F6DA28A16159}" srcOrd="0" destOrd="0" presId="urn:microsoft.com/office/officeart/2024/layout/IconCircleLabelList"/>
    <dgm:cxn modelId="{020AF87F-0E07-4FF4-A04D-801985F11319}" type="presParOf" srcId="{F3E99AB6-9A9D-4B0F-8C8D-F6DA28A16159}" destId="{913F4211-1935-4D06-B3A9-D91A9DF90CF7}" srcOrd="0" destOrd="0" presId="urn:microsoft.com/office/officeart/2024/layout/IconCircleLabelList"/>
    <dgm:cxn modelId="{9AFEE73F-FC75-49EB-A9C4-721DF7DAD8E5}" type="presParOf" srcId="{F3E99AB6-9A9D-4B0F-8C8D-F6DA28A16159}" destId="{5E168ECC-A6C6-455A-B9F7-E65486A75F98}" srcOrd="1" destOrd="0" presId="urn:microsoft.com/office/officeart/2024/layout/IconCircleLabelList"/>
    <dgm:cxn modelId="{3473BB3D-3B74-4A6E-92BD-C8F9DC30037A}" type="presParOf" srcId="{F3E99AB6-9A9D-4B0F-8C8D-F6DA28A16159}" destId="{DA670811-FD90-4E96-AA62-1F5B14B05F22}" srcOrd="2" destOrd="0" presId="urn:microsoft.com/office/officeart/2024/layout/IconCircleLabelList"/>
    <dgm:cxn modelId="{8E281FD0-5D48-460D-864E-D8FF47696D13}" type="presParOf" srcId="{F3E99AB6-9A9D-4B0F-8C8D-F6DA28A16159}" destId="{F5A7D67B-9B4F-412F-9E85-4FF2D6D0EC6F}" srcOrd="3" destOrd="0" presId="urn:microsoft.com/office/officeart/2024/layout/IconCircleLabelLis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8A6C5A0A-E950-49DC-BC0B-6A76FEC8F4AC}" type="doc">
      <dgm:prSet loTypeId="urn:microsoft.com/office/officeart/2024/layout/IconCircleLabelList" loCatId="list" qsTypeId="urn:microsoft.com/office/officeart/2005/8/quickstyle/simple1" qsCatId="simple" csTypeId="urn:microsoft.com/office/officeart/2005/8/colors/accent1_2" csCatId="accent1" phldr="1"/>
      <dgm:spPr/>
      <dgm:t>
        <a:bodyPr/>
        <a:lstStyle/>
        <a:p>
          <a:endParaRPr lang="en-US"/>
        </a:p>
      </dgm:t>
    </dgm:pt>
    <dgm:pt modelId="{5234CBB7-6974-4699-B787-2461610F977F}">
      <dgm:prSet phldrT="[Text]"/>
      <dgm:spPr/>
      <dgm:t>
        <a:bodyPr/>
        <a:lstStyle/>
        <a:p>
          <a:pPr>
            <a:lnSpc>
              <a:spcPct val="100000"/>
            </a:lnSpc>
            <a:defRPr/>
          </a:pPr>
          <a:r>
            <a:rPr lang="en-US" dirty="0"/>
            <a:t>Deirdre Calvert; BSAS</a:t>
          </a:r>
          <a:r>
            <a:rPr lang="en-US" i="1" dirty="0"/>
            <a:t> – Director</a:t>
          </a:r>
        </a:p>
      </dgm:t>
    </dgm:pt>
    <dgm:pt modelId="{F100DDAC-06DA-4C54-A52B-07865A430327}" type="parTrans" cxnId="{A68D7015-5AFD-4F2E-ABE9-E1C64A3B13A5}">
      <dgm:prSet/>
      <dgm:spPr/>
      <dgm:t>
        <a:bodyPr/>
        <a:lstStyle/>
        <a:p>
          <a:endParaRPr lang="en-US"/>
        </a:p>
      </dgm:t>
    </dgm:pt>
    <dgm:pt modelId="{08A8F6B1-26B7-4F0F-8F8E-A41F4ADFAE5E}" type="sibTrans" cxnId="{A68D7015-5AFD-4F2E-ABE9-E1C64A3B13A5}">
      <dgm:prSet/>
      <dgm:spPr/>
      <dgm:t>
        <a:bodyPr/>
        <a:lstStyle/>
        <a:p>
          <a:endParaRPr lang="en-US"/>
        </a:p>
      </dgm:t>
    </dgm:pt>
    <dgm:pt modelId="{A7307C28-6848-4AA9-8C29-9A9518CEF20C}" type="pres">
      <dgm:prSet presAssocID="{8A6C5A0A-E950-49DC-BC0B-6A76FEC8F4AC}" presName="root" presStyleCnt="0">
        <dgm:presLayoutVars>
          <dgm:dir/>
          <dgm:resizeHandles val="exact"/>
        </dgm:presLayoutVars>
      </dgm:prSet>
      <dgm:spPr/>
    </dgm:pt>
    <dgm:pt modelId="{F3E99AB6-9A9D-4B0F-8C8D-F6DA28A16159}" type="pres">
      <dgm:prSet presAssocID="{5234CBB7-6974-4699-B787-2461610F977F}" presName="compNode" presStyleCnt="0"/>
      <dgm:spPr/>
    </dgm:pt>
    <dgm:pt modelId="{913F4211-1935-4D06-B3A9-D91A9DF90CF7}" type="pres">
      <dgm:prSet presAssocID="{5234CBB7-6974-4699-B787-2461610F977F}" presName="iconBgRect" presStyleLbl="node1" presStyleIdx="0" presStyleCnt="1"/>
      <dgm:spPr>
        <a:solidFill>
          <a:schemeClr val="accent5"/>
        </a:solidFill>
        <a:ln>
          <a:solidFill>
            <a:schemeClr val="accent5"/>
          </a:solidFill>
        </a:ln>
      </dgm:spPr>
    </dgm:pt>
    <dgm:pt modelId="{5E168ECC-A6C6-455A-B9F7-E65486A75F98}" type="pres">
      <dgm:prSet presAssocID="{5234CBB7-6974-4699-B787-2461610F977F}" presName="iconRect" presStyleLbl="solidFgAcc1" presStyleIdx="0" presStyleCnt="1"/>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pt>
    <dgm:pt modelId="{DA670811-FD90-4E96-AA62-1F5B14B05F22}" type="pres">
      <dgm:prSet presAssocID="{5234CBB7-6974-4699-B787-2461610F977F}" presName="spaceRect" presStyleCnt="0"/>
      <dgm:spPr/>
    </dgm:pt>
    <dgm:pt modelId="{F5A7D67B-9B4F-412F-9E85-4FF2D6D0EC6F}" type="pres">
      <dgm:prSet presAssocID="{5234CBB7-6974-4699-B787-2461610F977F}" presName="textRect" presStyleLbl="revTx" presStyleIdx="0" presStyleCnt="1">
        <dgm:presLayoutVars>
          <dgm:chMax val="1"/>
          <dgm:chPref val="1"/>
        </dgm:presLayoutVars>
      </dgm:prSet>
      <dgm:spPr/>
    </dgm:pt>
  </dgm:ptLst>
  <dgm:cxnLst>
    <dgm:cxn modelId="{A68D7015-5AFD-4F2E-ABE9-E1C64A3B13A5}" srcId="{8A6C5A0A-E950-49DC-BC0B-6A76FEC8F4AC}" destId="{5234CBB7-6974-4699-B787-2461610F977F}" srcOrd="0" destOrd="0" parTransId="{F100DDAC-06DA-4C54-A52B-07865A430327}" sibTransId="{08A8F6B1-26B7-4F0F-8F8E-A41F4ADFAE5E}"/>
    <dgm:cxn modelId="{0644C28D-959B-49D7-9781-558795027E93}" type="presOf" srcId="{5234CBB7-6974-4699-B787-2461610F977F}" destId="{F5A7D67B-9B4F-412F-9E85-4FF2D6D0EC6F}" srcOrd="0" destOrd="0" presId="urn:microsoft.com/office/officeart/2024/layout/IconCircleLabelList"/>
    <dgm:cxn modelId="{5AD7F7EA-E533-452B-802C-8970748FC2C0}" type="presOf" srcId="{8A6C5A0A-E950-49DC-BC0B-6A76FEC8F4AC}" destId="{A7307C28-6848-4AA9-8C29-9A9518CEF20C}" srcOrd="0" destOrd="0" presId="urn:microsoft.com/office/officeart/2024/layout/IconCircleLabelList"/>
    <dgm:cxn modelId="{CE5C78D8-2A78-4F79-8270-978B518B89C6}" type="presParOf" srcId="{A7307C28-6848-4AA9-8C29-9A9518CEF20C}" destId="{F3E99AB6-9A9D-4B0F-8C8D-F6DA28A16159}" srcOrd="0" destOrd="0" presId="urn:microsoft.com/office/officeart/2024/layout/IconCircleLabelList"/>
    <dgm:cxn modelId="{020AF87F-0E07-4FF4-A04D-801985F11319}" type="presParOf" srcId="{F3E99AB6-9A9D-4B0F-8C8D-F6DA28A16159}" destId="{913F4211-1935-4D06-B3A9-D91A9DF90CF7}" srcOrd="0" destOrd="0" presId="urn:microsoft.com/office/officeart/2024/layout/IconCircleLabelList"/>
    <dgm:cxn modelId="{9AFEE73F-FC75-49EB-A9C4-721DF7DAD8E5}" type="presParOf" srcId="{F3E99AB6-9A9D-4B0F-8C8D-F6DA28A16159}" destId="{5E168ECC-A6C6-455A-B9F7-E65486A75F98}" srcOrd="1" destOrd="0" presId="urn:microsoft.com/office/officeart/2024/layout/IconCircleLabelList"/>
    <dgm:cxn modelId="{3473BB3D-3B74-4A6E-92BD-C8F9DC30037A}" type="presParOf" srcId="{F3E99AB6-9A9D-4B0F-8C8D-F6DA28A16159}" destId="{DA670811-FD90-4E96-AA62-1F5B14B05F22}" srcOrd="2" destOrd="0" presId="urn:microsoft.com/office/officeart/2024/layout/IconCircleLabelList"/>
    <dgm:cxn modelId="{8E281FD0-5D48-460D-864E-D8FF47696D13}" type="presParOf" srcId="{F3E99AB6-9A9D-4B0F-8C8D-F6DA28A16159}" destId="{F5A7D67B-9B4F-412F-9E85-4FF2D6D0EC6F}" srcOrd="3" destOrd="0" presId="urn:microsoft.com/office/officeart/2024/layout/IconCircleLabel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8A6C5A0A-E950-49DC-BC0B-6A76FEC8F4AC}" type="doc">
      <dgm:prSet loTypeId="urn:microsoft.com/office/officeart/2024/layout/IconCircleLabelList" loCatId="list" qsTypeId="urn:microsoft.com/office/officeart/2005/8/quickstyle/simple1" qsCatId="simple" csTypeId="urn:microsoft.com/office/officeart/2005/8/colors/accent1_2" csCatId="accent1" phldr="1"/>
      <dgm:spPr/>
      <dgm:t>
        <a:bodyPr/>
        <a:lstStyle/>
        <a:p>
          <a:endParaRPr lang="en-US"/>
        </a:p>
      </dgm:t>
    </dgm:pt>
    <dgm:pt modelId="{5234CBB7-6974-4699-B787-2461610F977F}">
      <dgm:prSet phldrT="[Text]" custT="1"/>
      <dgm:spPr/>
      <dgm:t>
        <a:bodyPr/>
        <a:lstStyle/>
        <a:p>
          <a:pPr>
            <a:lnSpc>
              <a:spcPct val="100000"/>
            </a:lnSpc>
            <a:defRPr/>
          </a:pPr>
          <a:r>
            <a:rPr lang="en-US" sz="1600"/>
            <a:t>Keesha LaTulippe; </a:t>
          </a:r>
          <a:r>
            <a:rPr lang="en-US" sz="1600" i="0"/>
            <a:t>BCHAP - </a:t>
          </a:r>
          <a:r>
            <a:rPr lang="en-US" sz="1600" i="1"/>
            <a:t>Deputy Director</a:t>
          </a:r>
        </a:p>
      </dgm:t>
    </dgm:pt>
    <dgm:pt modelId="{F100DDAC-06DA-4C54-A52B-07865A430327}" type="parTrans" cxnId="{A68D7015-5AFD-4F2E-ABE9-E1C64A3B13A5}">
      <dgm:prSet/>
      <dgm:spPr/>
      <dgm:t>
        <a:bodyPr/>
        <a:lstStyle/>
        <a:p>
          <a:endParaRPr lang="en-US" sz="2000"/>
        </a:p>
      </dgm:t>
    </dgm:pt>
    <dgm:pt modelId="{08A8F6B1-26B7-4F0F-8F8E-A41F4ADFAE5E}" type="sibTrans" cxnId="{A68D7015-5AFD-4F2E-ABE9-E1C64A3B13A5}">
      <dgm:prSet/>
      <dgm:spPr/>
      <dgm:t>
        <a:bodyPr/>
        <a:lstStyle/>
        <a:p>
          <a:endParaRPr lang="en-US" sz="2000"/>
        </a:p>
      </dgm:t>
    </dgm:pt>
    <dgm:pt modelId="{A7307C28-6848-4AA9-8C29-9A9518CEF20C}" type="pres">
      <dgm:prSet presAssocID="{8A6C5A0A-E950-49DC-BC0B-6A76FEC8F4AC}" presName="root" presStyleCnt="0">
        <dgm:presLayoutVars>
          <dgm:dir/>
          <dgm:resizeHandles val="exact"/>
        </dgm:presLayoutVars>
      </dgm:prSet>
      <dgm:spPr/>
    </dgm:pt>
    <dgm:pt modelId="{F3E99AB6-9A9D-4B0F-8C8D-F6DA28A16159}" type="pres">
      <dgm:prSet presAssocID="{5234CBB7-6974-4699-B787-2461610F977F}" presName="compNode" presStyleCnt="0"/>
      <dgm:spPr/>
    </dgm:pt>
    <dgm:pt modelId="{913F4211-1935-4D06-B3A9-D91A9DF90CF7}" type="pres">
      <dgm:prSet presAssocID="{5234CBB7-6974-4699-B787-2461610F977F}" presName="iconBgRect" presStyleLbl="node1" presStyleIdx="0" presStyleCnt="1"/>
      <dgm:spPr>
        <a:solidFill>
          <a:schemeClr val="accent5"/>
        </a:solidFill>
        <a:ln>
          <a:solidFill>
            <a:schemeClr val="accent5"/>
          </a:solidFill>
        </a:ln>
      </dgm:spPr>
    </dgm:pt>
    <dgm:pt modelId="{5E168ECC-A6C6-455A-B9F7-E65486A75F98}" type="pres">
      <dgm:prSet presAssocID="{5234CBB7-6974-4699-B787-2461610F977F}" presName="iconRect" presStyleLbl="solidFgAcc1" presStyleIdx="0" presStyleCnt="1"/>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pt>
    <dgm:pt modelId="{DA670811-FD90-4E96-AA62-1F5B14B05F22}" type="pres">
      <dgm:prSet presAssocID="{5234CBB7-6974-4699-B787-2461610F977F}" presName="spaceRect" presStyleCnt="0"/>
      <dgm:spPr/>
    </dgm:pt>
    <dgm:pt modelId="{F5A7D67B-9B4F-412F-9E85-4FF2D6D0EC6F}" type="pres">
      <dgm:prSet presAssocID="{5234CBB7-6974-4699-B787-2461610F977F}" presName="textRect" presStyleLbl="revTx" presStyleIdx="0" presStyleCnt="1">
        <dgm:presLayoutVars>
          <dgm:chMax val="1"/>
          <dgm:chPref val="1"/>
        </dgm:presLayoutVars>
      </dgm:prSet>
      <dgm:spPr/>
    </dgm:pt>
  </dgm:ptLst>
  <dgm:cxnLst>
    <dgm:cxn modelId="{A68D7015-5AFD-4F2E-ABE9-E1C64A3B13A5}" srcId="{8A6C5A0A-E950-49DC-BC0B-6A76FEC8F4AC}" destId="{5234CBB7-6974-4699-B787-2461610F977F}" srcOrd="0" destOrd="0" parTransId="{F100DDAC-06DA-4C54-A52B-07865A430327}" sibTransId="{08A8F6B1-26B7-4F0F-8F8E-A41F4ADFAE5E}"/>
    <dgm:cxn modelId="{0644C28D-959B-49D7-9781-558795027E93}" type="presOf" srcId="{5234CBB7-6974-4699-B787-2461610F977F}" destId="{F5A7D67B-9B4F-412F-9E85-4FF2D6D0EC6F}" srcOrd="0" destOrd="0" presId="urn:microsoft.com/office/officeart/2024/layout/IconCircleLabelList"/>
    <dgm:cxn modelId="{5AD7F7EA-E533-452B-802C-8970748FC2C0}" type="presOf" srcId="{8A6C5A0A-E950-49DC-BC0B-6A76FEC8F4AC}" destId="{A7307C28-6848-4AA9-8C29-9A9518CEF20C}" srcOrd="0" destOrd="0" presId="urn:microsoft.com/office/officeart/2024/layout/IconCircleLabelList"/>
    <dgm:cxn modelId="{CE5C78D8-2A78-4F79-8270-978B518B89C6}" type="presParOf" srcId="{A7307C28-6848-4AA9-8C29-9A9518CEF20C}" destId="{F3E99AB6-9A9D-4B0F-8C8D-F6DA28A16159}" srcOrd="0" destOrd="0" presId="urn:microsoft.com/office/officeart/2024/layout/IconCircleLabelList"/>
    <dgm:cxn modelId="{020AF87F-0E07-4FF4-A04D-801985F11319}" type="presParOf" srcId="{F3E99AB6-9A9D-4B0F-8C8D-F6DA28A16159}" destId="{913F4211-1935-4D06-B3A9-D91A9DF90CF7}" srcOrd="0" destOrd="0" presId="urn:microsoft.com/office/officeart/2024/layout/IconCircleLabelList"/>
    <dgm:cxn modelId="{9AFEE73F-FC75-49EB-A9C4-721DF7DAD8E5}" type="presParOf" srcId="{F3E99AB6-9A9D-4B0F-8C8D-F6DA28A16159}" destId="{5E168ECC-A6C6-455A-B9F7-E65486A75F98}" srcOrd="1" destOrd="0" presId="urn:microsoft.com/office/officeart/2024/layout/IconCircleLabelList"/>
    <dgm:cxn modelId="{3473BB3D-3B74-4A6E-92BD-C8F9DC30037A}" type="presParOf" srcId="{F3E99AB6-9A9D-4B0F-8C8D-F6DA28A16159}" destId="{DA670811-FD90-4E96-AA62-1F5B14B05F22}" srcOrd="2" destOrd="0" presId="urn:microsoft.com/office/officeart/2024/layout/IconCircleLabelList"/>
    <dgm:cxn modelId="{8E281FD0-5D48-460D-864E-D8FF47696D13}" type="presParOf" srcId="{F3E99AB6-9A9D-4B0F-8C8D-F6DA28A16159}" destId="{F5A7D67B-9B4F-412F-9E85-4FF2D6D0EC6F}" srcOrd="3" destOrd="0" presId="urn:microsoft.com/office/officeart/2024/layout/IconCircleLabel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8A6C5A0A-E950-49DC-BC0B-6A76FEC8F4AC}" type="doc">
      <dgm:prSet loTypeId="urn:microsoft.com/office/officeart/2024/layout/IconCircleLabelList" loCatId="list" qsTypeId="urn:microsoft.com/office/officeart/2005/8/quickstyle/simple1" qsCatId="simple" csTypeId="urn:microsoft.com/office/officeart/2005/8/colors/accent1_2" csCatId="accent1" phldr="1"/>
      <dgm:spPr/>
      <dgm:t>
        <a:bodyPr/>
        <a:lstStyle/>
        <a:p>
          <a:endParaRPr lang="en-US"/>
        </a:p>
      </dgm:t>
    </dgm:pt>
    <dgm:pt modelId="{5234CBB7-6974-4699-B787-2461610F977F}">
      <dgm:prSet phldrT="[Text]"/>
      <dgm:spPr/>
      <dgm:t>
        <a:bodyPr/>
        <a:lstStyle/>
        <a:p>
          <a:pPr>
            <a:lnSpc>
              <a:spcPct val="100000"/>
            </a:lnSpc>
            <a:defRPr/>
          </a:pPr>
          <a:r>
            <a:rPr lang="en-US"/>
            <a:t>Katherine T. Fillo, Ph.D., MPH, RN-BC ; </a:t>
          </a:r>
          <a:r>
            <a:rPr lang="en-US" i="1"/>
            <a:t>Chief Clinical Officer-Director of Healthcare Strategy &amp; Planning</a:t>
          </a:r>
        </a:p>
      </dgm:t>
    </dgm:pt>
    <dgm:pt modelId="{F100DDAC-06DA-4C54-A52B-07865A430327}" type="parTrans" cxnId="{A68D7015-5AFD-4F2E-ABE9-E1C64A3B13A5}">
      <dgm:prSet/>
      <dgm:spPr/>
      <dgm:t>
        <a:bodyPr/>
        <a:lstStyle/>
        <a:p>
          <a:endParaRPr lang="en-US"/>
        </a:p>
      </dgm:t>
    </dgm:pt>
    <dgm:pt modelId="{08A8F6B1-26B7-4F0F-8F8E-A41F4ADFAE5E}" type="sibTrans" cxnId="{A68D7015-5AFD-4F2E-ABE9-E1C64A3B13A5}">
      <dgm:prSet/>
      <dgm:spPr/>
      <dgm:t>
        <a:bodyPr/>
        <a:lstStyle/>
        <a:p>
          <a:endParaRPr lang="en-US"/>
        </a:p>
      </dgm:t>
    </dgm:pt>
    <dgm:pt modelId="{A7307C28-6848-4AA9-8C29-9A9518CEF20C}" type="pres">
      <dgm:prSet presAssocID="{8A6C5A0A-E950-49DC-BC0B-6A76FEC8F4AC}" presName="root" presStyleCnt="0">
        <dgm:presLayoutVars>
          <dgm:dir/>
          <dgm:resizeHandles val="exact"/>
        </dgm:presLayoutVars>
      </dgm:prSet>
      <dgm:spPr/>
    </dgm:pt>
    <dgm:pt modelId="{F3E99AB6-9A9D-4B0F-8C8D-F6DA28A16159}" type="pres">
      <dgm:prSet presAssocID="{5234CBB7-6974-4699-B787-2461610F977F}" presName="compNode" presStyleCnt="0"/>
      <dgm:spPr/>
    </dgm:pt>
    <dgm:pt modelId="{913F4211-1935-4D06-B3A9-D91A9DF90CF7}" type="pres">
      <dgm:prSet presAssocID="{5234CBB7-6974-4699-B787-2461610F977F}" presName="iconBgRect" presStyleLbl="node1" presStyleIdx="0" presStyleCnt="1"/>
      <dgm:spPr>
        <a:solidFill>
          <a:schemeClr val="accent5"/>
        </a:solidFill>
        <a:ln>
          <a:solidFill>
            <a:schemeClr val="accent5"/>
          </a:solidFill>
        </a:ln>
      </dgm:spPr>
    </dgm:pt>
    <dgm:pt modelId="{5E168ECC-A6C6-455A-B9F7-E65486A75F98}" type="pres">
      <dgm:prSet presAssocID="{5234CBB7-6974-4699-B787-2461610F977F}" presName="iconRect" presStyleLbl="solidFgAcc1" presStyleIdx="0" presStyleCnt="1"/>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pt>
    <dgm:pt modelId="{DA670811-FD90-4E96-AA62-1F5B14B05F22}" type="pres">
      <dgm:prSet presAssocID="{5234CBB7-6974-4699-B787-2461610F977F}" presName="spaceRect" presStyleCnt="0"/>
      <dgm:spPr/>
    </dgm:pt>
    <dgm:pt modelId="{F5A7D67B-9B4F-412F-9E85-4FF2D6D0EC6F}" type="pres">
      <dgm:prSet presAssocID="{5234CBB7-6974-4699-B787-2461610F977F}" presName="textRect" presStyleLbl="revTx" presStyleIdx="0" presStyleCnt="1">
        <dgm:presLayoutVars>
          <dgm:chMax val="1"/>
          <dgm:chPref val="1"/>
        </dgm:presLayoutVars>
      </dgm:prSet>
      <dgm:spPr/>
    </dgm:pt>
  </dgm:ptLst>
  <dgm:cxnLst>
    <dgm:cxn modelId="{A68D7015-5AFD-4F2E-ABE9-E1C64A3B13A5}" srcId="{8A6C5A0A-E950-49DC-BC0B-6A76FEC8F4AC}" destId="{5234CBB7-6974-4699-B787-2461610F977F}" srcOrd="0" destOrd="0" parTransId="{F100DDAC-06DA-4C54-A52B-07865A430327}" sibTransId="{08A8F6B1-26B7-4F0F-8F8E-A41F4ADFAE5E}"/>
    <dgm:cxn modelId="{0644C28D-959B-49D7-9781-558795027E93}" type="presOf" srcId="{5234CBB7-6974-4699-B787-2461610F977F}" destId="{F5A7D67B-9B4F-412F-9E85-4FF2D6D0EC6F}" srcOrd="0" destOrd="0" presId="urn:microsoft.com/office/officeart/2024/layout/IconCircleLabelList"/>
    <dgm:cxn modelId="{5AD7F7EA-E533-452B-802C-8970748FC2C0}" type="presOf" srcId="{8A6C5A0A-E950-49DC-BC0B-6A76FEC8F4AC}" destId="{A7307C28-6848-4AA9-8C29-9A9518CEF20C}" srcOrd="0" destOrd="0" presId="urn:microsoft.com/office/officeart/2024/layout/IconCircleLabelList"/>
    <dgm:cxn modelId="{CE5C78D8-2A78-4F79-8270-978B518B89C6}" type="presParOf" srcId="{A7307C28-6848-4AA9-8C29-9A9518CEF20C}" destId="{F3E99AB6-9A9D-4B0F-8C8D-F6DA28A16159}" srcOrd="0" destOrd="0" presId="urn:microsoft.com/office/officeart/2024/layout/IconCircleLabelList"/>
    <dgm:cxn modelId="{020AF87F-0E07-4FF4-A04D-801985F11319}" type="presParOf" srcId="{F3E99AB6-9A9D-4B0F-8C8D-F6DA28A16159}" destId="{913F4211-1935-4D06-B3A9-D91A9DF90CF7}" srcOrd="0" destOrd="0" presId="urn:microsoft.com/office/officeart/2024/layout/IconCircleLabelList"/>
    <dgm:cxn modelId="{9AFEE73F-FC75-49EB-A9C4-721DF7DAD8E5}" type="presParOf" srcId="{F3E99AB6-9A9D-4B0F-8C8D-F6DA28A16159}" destId="{5E168ECC-A6C6-455A-B9F7-E65486A75F98}" srcOrd="1" destOrd="0" presId="urn:microsoft.com/office/officeart/2024/layout/IconCircleLabelList"/>
    <dgm:cxn modelId="{3473BB3D-3B74-4A6E-92BD-C8F9DC30037A}" type="presParOf" srcId="{F3E99AB6-9A9D-4B0F-8C8D-F6DA28A16159}" destId="{DA670811-FD90-4E96-AA62-1F5B14B05F22}" srcOrd="2" destOrd="0" presId="urn:microsoft.com/office/officeart/2024/layout/IconCircleLabelList"/>
    <dgm:cxn modelId="{8E281FD0-5D48-460D-864E-D8FF47696D13}" type="presParOf" srcId="{F3E99AB6-9A9D-4B0F-8C8D-F6DA28A16159}" destId="{F5A7D67B-9B4F-412F-9E85-4FF2D6D0EC6F}" srcOrd="3" destOrd="0" presId="urn:microsoft.com/office/officeart/2024/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8A6C5A0A-E950-49DC-BC0B-6A76FEC8F4AC}" type="doc">
      <dgm:prSet loTypeId="urn:microsoft.com/office/officeart/2024/layout/IconCircleLabelList" loCatId="list" qsTypeId="urn:microsoft.com/office/officeart/2005/8/quickstyle/simple1" qsCatId="simple" csTypeId="urn:microsoft.com/office/officeart/2005/8/colors/accent1_2" csCatId="accent1" phldr="1"/>
      <dgm:spPr/>
      <dgm:t>
        <a:bodyPr/>
        <a:lstStyle/>
        <a:p>
          <a:endParaRPr lang="en-US"/>
        </a:p>
      </dgm:t>
    </dgm:pt>
    <dgm:pt modelId="{5234CBB7-6974-4699-B787-2461610F977F}">
      <dgm:prSet phldrT="[Text]"/>
      <dgm:spPr/>
      <dgm:t>
        <a:bodyPr/>
        <a:lstStyle/>
        <a:p>
          <a:pPr>
            <a:lnSpc>
              <a:spcPct val="100000"/>
            </a:lnSpc>
            <a:defRPr/>
          </a:pPr>
          <a:r>
            <a:rPr lang="en-US"/>
            <a:t>Katherine T. Fillo, Ph.D., MPH, RN-BC ; </a:t>
          </a:r>
          <a:r>
            <a:rPr lang="en-US" i="1"/>
            <a:t>Chief Clinical Officer-Director of Healthcare Strategy &amp; Planning</a:t>
          </a:r>
        </a:p>
      </dgm:t>
    </dgm:pt>
    <dgm:pt modelId="{F100DDAC-06DA-4C54-A52B-07865A430327}" type="parTrans" cxnId="{A68D7015-5AFD-4F2E-ABE9-E1C64A3B13A5}">
      <dgm:prSet/>
      <dgm:spPr/>
      <dgm:t>
        <a:bodyPr/>
        <a:lstStyle/>
        <a:p>
          <a:endParaRPr lang="en-US"/>
        </a:p>
      </dgm:t>
    </dgm:pt>
    <dgm:pt modelId="{08A8F6B1-26B7-4F0F-8F8E-A41F4ADFAE5E}" type="sibTrans" cxnId="{A68D7015-5AFD-4F2E-ABE9-E1C64A3B13A5}">
      <dgm:prSet/>
      <dgm:spPr/>
      <dgm:t>
        <a:bodyPr/>
        <a:lstStyle/>
        <a:p>
          <a:endParaRPr lang="en-US"/>
        </a:p>
      </dgm:t>
    </dgm:pt>
    <dgm:pt modelId="{A7307C28-6848-4AA9-8C29-9A9518CEF20C}" type="pres">
      <dgm:prSet presAssocID="{8A6C5A0A-E950-49DC-BC0B-6A76FEC8F4AC}" presName="root" presStyleCnt="0">
        <dgm:presLayoutVars>
          <dgm:dir/>
          <dgm:resizeHandles val="exact"/>
        </dgm:presLayoutVars>
      </dgm:prSet>
      <dgm:spPr/>
    </dgm:pt>
    <dgm:pt modelId="{F3E99AB6-9A9D-4B0F-8C8D-F6DA28A16159}" type="pres">
      <dgm:prSet presAssocID="{5234CBB7-6974-4699-B787-2461610F977F}" presName="compNode" presStyleCnt="0"/>
      <dgm:spPr/>
    </dgm:pt>
    <dgm:pt modelId="{913F4211-1935-4D06-B3A9-D91A9DF90CF7}" type="pres">
      <dgm:prSet presAssocID="{5234CBB7-6974-4699-B787-2461610F977F}" presName="iconBgRect" presStyleLbl="node1" presStyleIdx="0" presStyleCnt="1"/>
      <dgm:spPr>
        <a:solidFill>
          <a:schemeClr val="accent5"/>
        </a:solidFill>
        <a:ln>
          <a:solidFill>
            <a:schemeClr val="accent5"/>
          </a:solidFill>
        </a:ln>
      </dgm:spPr>
    </dgm:pt>
    <dgm:pt modelId="{5E168ECC-A6C6-455A-B9F7-E65486A75F98}" type="pres">
      <dgm:prSet presAssocID="{5234CBB7-6974-4699-B787-2461610F977F}" presName="iconRect" presStyleLbl="solidFgAcc1" presStyleIdx="0" presStyleCnt="1"/>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Call center with solid fill"/>
        </a:ext>
      </dgm:extLst>
    </dgm:pt>
    <dgm:pt modelId="{DA670811-FD90-4E96-AA62-1F5B14B05F22}" type="pres">
      <dgm:prSet presAssocID="{5234CBB7-6974-4699-B787-2461610F977F}" presName="spaceRect" presStyleCnt="0"/>
      <dgm:spPr/>
    </dgm:pt>
    <dgm:pt modelId="{F5A7D67B-9B4F-412F-9E85-4FF2D6D0EC6F}" type="pres">
      <dgm:prSet presAssocID="{5234CBB7-6974-4699-B787-2461610F977F}" presName="textRect" presStyleLbl="revTx" presStyleIdx="0" presStyleCnt="1">
        <dgm:presLayoutVars>
          <dgm:chMax val="1"/>
          <dgm:chPref val="1"/>
        </dgm:presLayoutVars>
      </dgm:prSet>
      <dgm:spPr/>
    </dgm:pt>
  </dgm:ptLst>
  <dgm:cxnLst>
    <dgm:cxn modelId="{A68D7015-5AFD-4F2E-ABE9-E1C64A3B13A5}" srcId="{8A6C5A0A-E950-49DC-BC0B-6A76FEC8F4AC}" destId="{5234CBB7-6974-4699-B787-2461610F977F}" srcOrd="0" destOrd="0" parTransId="{F100DDAC-06DA-4C54-A52B-07865A430327}" sibTransId="{08A8F6B1-26B7-4F0F-8F8E-A41F4ADFAE5E}"/>
    <dgm:cxn modelId="{0644C28D-959B-49D7-9781-558795027E93}" type="presOf" srcId="{5234CBB7-6974-4699-B787-2461610F977F}" destId="{F5A7D67B-9B4F-412F-9E85-4FF2D6D0EC6F}" srcOrd="0" destOrd="0" presId="urn:microsoft.com/office/officeart/2024/layout/IconCircleLabelList"/>
    <dgm:cxn modelId="{5AD7F7EA-E533-452B-802C-8970748FC2C0}" type="presOf" srcId="{8A6C5A0A-E950-49DC-BC0B-6A76FEC8F4AC}" destId="{A7307C28-6848-4AA9-8C29-9A9518CEF20C}" srcOrd="0" destOrd="0" presId="urn:microsoft.com/office/officeart/2024/layout/IconCircleLabelList"/>
    <dgm:cxn modelId="{CE5C78D8-2A78-4F79-8270-978B518B89C6}" type="presParOf" srcId="{A7307C28-6848-4AA9-8C29-9A9518CEF20C}" destId="{F3E99AB6-9A9D-4B0F-8C8D-F6DA28A16159}" srcOrd="0" destOrd="0" presId="urn:microsoft.com/office/officeart/2024/layout/IconCircleLabelList"/>
    <dgm:cxn modelId="{020AF87F-0E07-4FF4-A04D-801985F11319}" type="presParOf" srcId="{F3E99AB6-9A9D-4B0F-8C8D-F6DA28A16159}" destId="{913F4211-1935-4D06-B3A9-D91A9DF90CF7}" srcOrd="0" destOrd="0" presId="urn:microsoft.com/office/officeart/2024/layout/IconCircleLabelList"/>
    <dgm:cxn modelId="{9AFEE73F-FC75-49EB-A9C4-721DF7DAD8E5}" type="presParOf" srcId="{F3E99AB6-9A9D-4B0F-8C8D-F6DA28A16159}" destId="{5E168ECC-A6C6-455A-B9F7-E65486A75F98}" srcOrd="1" destOrd="0" presId="urn:microsoft.com/office/officeart/2024/layout/IconCircleLabelList"/>
    <dgm:cxn modelId="{3473BB3D-3B74-4A6E-92BD-C8F9DC30037A}" type="presParOf" srcId="{F3E99AB6-9A9D-4B0F-8C8D-F6DA28A16159}" destId="{DA670811-FD90-4E96-AA62-1F5B14B05F22}" srcOrd="2" destOrd="0" presId="urn:microsoft.com/office/officeart/2024/layout/IconCircleLabelList"/>
    <dgm:cxn modelId="{8E281FD0-5D48-460D-864E-D8FF47696D13}" type="presParOf" srcId="{F3E99AB6-9A9D-4B0F-8C8D-F6DA28A16159}" destId="{F5A7D67B-9B4F-412F-9E85-4FF2D6D0EC6F}" srcOrd="3" destOrd="0" presId="urn:microsoft.com/office/officeart/2024/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8A6C5A0A-E950-49DC-BC0B-6A76FEC8F4AC}" type="doc">
      <dgm:prSet loTypeId="urn:microsoft.com/office/officeart/2024/layout/IconCircleLabelList" loCatId="list" qsTypeId="urn:microsoft.com/office/officeart/2005/8/quickstyle/simple1" qsCatId="simple" csTypeId="urn:microsoft.com/office/officeart/2005/8/colors/accent1_2" csCatId="accent1" phldr="1"/>
      <dgm:spPr/>
      <dgm:t>
        <a:bodyPr/>
        <a:lstStyle/>
        <a:p>
          <a:endParaRPr lang="en-US"/>
        </a:p>
      </dgm:t>
    </dgm:pt>
    <dgm:pt modelId="{5234CBB7-6974-4699-B787-2461610F977F}">
      <dgm:prSet phldrT="[Text]"/>
      <dgm:spPr/>
      <dgm:t>
        <a:bodyPr/>
        <a:lstStyle/>
        <a:p>
          <a:pPr>
            <a:lnSpc>
              <a:spcPct val="100000"/>
            </a:lnSpc>
            <a:defRPr/>
          </a:pPr>
          <a:r>
            <a:rPr lang="en-US"/>
            <a:t>Katherine T. Fillo, Ph.D., MPH, RN-BC ; </a:t>
          </a:r>
          <a:r>
            <a:rPr lang="en-US" i="1"/>
            <a:t>Chief Clinical Officer-Director of Healthcare Strategy &amp; Planning</a:t>
          </a:r>
        </a:p>
      </dgm:t>
    </dgm:pt>
    <dgm:pt modelId="{F100DDAC-06DA-4C54-A52B-07865A430327}" type="parTrans" cxnId="{A68D7015-5AFD-4F2E-ABE9-E1C64A3B13A5}">
      <dgm:prSet/>
      <dgm:spPr/>
      <dgm:t>
        <a:bodyPr/>
        <a:lstStyle/>
        <a:p>
          <a:endParaRPr lang="en-US"/>
        </a:p>
      </dgm:t>
    </dgm:pt>
    <dgm:pt modelId="{08A8F6B1-26B7-4F0F-8F8E-A41F4ADFAE5E}" type="sibTrans" cxnId="{A68D7015-5AFD-4F2E-ABE9-E1C64A3B13A5}">
      <dgm:prSet/>
      <dgm:spPr/>
      <dgm:t>
        <a:bodyPr/>
        <a:lstStyle/>
        <a:p>
          <a:endParaRPr lang="en-US"/>
        </a:p>
      </dgm:t>
    </dgm:pt>
    <dgm:pt modelId="{A7307C28-6848-4AA9-8C29-9A9518CEF20C}" type="pres">
      <dgm:prSet presAssocID="{8A6C5A0A-E950-49DC-BC0B-6A76FEC8F4AC}" presName="root" presStyleCnt="0">
        <dgm:presLayoutVars>
          <dgm:dir/>
          <dgm:resizeHandles val="exact"/>
        </dgm:presLayoutVars>
      </dgm:prSet>
      <dgm:spPr/>
    </dgm:pt>
    <dgm:pt modelId="{F3E99AB6-9A9D-4B0F-8C8D-F6DA28A16159}" type="pres">
      <dgm:prSet presAssocID="{5234CBB7-6974-4699-B787-2461610F977F}" presName="compNode" presStyleCnt="0"/>
      <dgm:spPr/>
    </dgm:pt>
    <dgm:pt modelId="{913F4211-1935-4D06-B3A9-D91A9DF90CF7}" type="pres">
      <dgm:prSet presAssocID="{5234CBB7-6974-4699-B787-2461610F977F}" presName="iconBgRect" presStyleLbl="node1" presStyleIdx="0" presStyleCnt="1"/>
      <dgm:spPr>
        <a:solidFill>
          <a:schemeClr val="accent5"/>
        </a:solidFill>
        <a:ln>
          <a:solidFill>
            <a:schemeClr val="accent5"/>
          </a:solidFill>
        </a:ln>
      </dgm:spPr>
    </dgm:pt>
    <dgm:pt modelId="{5E168ECC-A6C6-455A-B9F7-E65486A75F98}" type="pres">
      <dgm:prSet presAssocID="{5234CBB7-6974-4699-B787-2461610F977F}" presName="iconRect" presStyleLbl="solidFgAcc1" presStyleIdx="0" presStyleCnt="1"/>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pt>
    <dgm:pt modelId="{DA670811-FD90-4E96-AA62-1F5B14B05F22}" type="pres">
      <dgm:prSet presAssocID="{5234CBB7-6974-4699-B787-2461610F977F}" presName="spaceRect" presStyleCnt="0"/>
      <dgm:spPr/>
    </dgm:pt>
    <dgm:pt modelId="{F5A7D67B-9B4F-412F-9E85-4FF2D6D0EC6F}" type="pres">
      <dgm:prSet presAssocID="{5234CBB7-6974-4699-B787-2461610F977F}" presName="textRect" presStyleLbl="revTx" presStyleIdx="0" presStyleCnt="1">
        <dgm:presLayoutVars>
          <dgm:chMax val="1"/>
          <dgm:chPref val="1"/>
        </dgm:presLayoutVars>
      </dgm:prSet>
      <dgm:spPr/>
    </dgm:pt>
  </dgm:ptLst>
  <dgm:cxnLst>
    <dgm:cxn modelId="{A68D7015-5AFD-4F2E-ABE9-E1C64A3B13A5}" srcId="{8A6C5A0A-E950-49DC-BC0B-6A76FEC8F4AC}" destId="{5234CBB7-6974-4699-B787-2461610F977F}" srcOrd="0" destOrd="0" parTransId="{F100DDAC-06DA-4C54-A52B-07865A430327}" sibTransId="{08A8F6B1-26B7-4F0F-8F8E-A41F4ADFAE5E}"/>
    <dgm:cxn modelId="{0644C28D-959B-49D7-9781-558795027E93}" type="presOf" srcId="{5234CBB7-6974-4699-B787-2461610F977F}" destId="{F5A7D67B-9B4F-412F-9E85-4FF2D6D0EC6F}" srcOrd="0" destOrd="0" presId="urn:microsoft.com/office/officeart/2024/layout/IconCircleLabelList"/>
    <dgm:cxn modelId="{5AD7F7EA-E533-452B-802C-8970748FC2C0}" type="presOf" srcId="{8A6C5A0A-E950-49DC-BC0B-6A76FEC8F4AC}" destId="{A7307C28-6848-4AA9-8C29-9A9518CEF20C}" srcOrd="0" destOrd="0" presId="urn:microsoft.com/office/officeart/2024/layout/IconCircleLabelList"/>
    <dgm:cxn modelId="{CE5C78D8-2A78-4F79-8270-978B518B89C6}" type="presParOf" srcId="{A7307C28-6848-4AA9-8C29-9A9518CEF20C}" destId="{F3E99AB6-9A9D-4B0F-8C8D-F6DA28A16159}" srcOrd="0" destOrd="0" presId="urn:microsoft.com/office/officeart/2024/layout/IconCircleLabelList"/>
    <dgm:cxn modelId="{020AF87F-0E07-4FF4-A04D-801985F11319}" type="presParOf" srcId="{F3E99AB6-9A9D-4B0F-8C8D-F6DA28A16159}" destId="{913F4211-1935-4D06-B3A9-D91A9DF90CF7}" srcOrd="0" destOrd="0" presId="urn:microsoft.com/office/officeart/2024/layout/IconCircleLabelList"/>
    <dgm:cxn modelId="{9AFEE73F-FC75-49EB-A9C4-721DF7DAD8E5}" type="presParOf" srcId="{F3E99AB6-9A9D-4B0F-8C8D-F6DA28A16159}" destId="{5E168ECC-A6C6-455A-B9F7-E65486A75F98}" srcOrd="1" destOrd="0" presId="urn:microsoft.com/office/officeart/2024/layout/IconCircleLabelList"/>
    <dgm:cxn modelId="{3473BB3D-3B74-4A6E-92BD-C8F9DC30037A}" type="presParOf" srcId="{F3E99AB6-9A9D-4B0F-8C8D-F6DA28A16159}" destId="{DA670811-FD90-4E96-AA62-1F5B14B05F22}" srcOrd="2" destOrd="0" presId="urn:microsoft.com/office/officeart/2024/layout/IconCircleLabelList"/>
    <dgm:cxn modelId="{8E281FD0-5D48-460D-864E-D8FF47696D13}" type="presParOf" srcId="{F3E99AB6-9A9D-4B0F-8C8D-F6DA28A16159}" destId="{F5A7D67B-9B4F-412F-9E85-4FF2D6D0EC6F}" srcOrd="3" destOrd="0" presId="urn:microsoft.com/office/officeart/2024/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3F4211-1935-4D06-B3A9-D91A9DF90CF7}">
      <dsp:nvSpPr>
        <dsp:cNvPr id="0" name=""/>
        <dsp:cNvSpPr/>
      </dsp:nvSpPr>
      <dsp:spPr>
        <a:xfrm>
          <a:off x="318867" y="288790"/>
          <a:ext cx="996134" cy="996134"/>
        </a:xfrm>
        <a:prstGeom prst="ellipse">
          <a:avLst/>
        </a:prstGeom>
        <a:solidFill>
          <a:schemeClr val="accent5"/>
        </a:solidFill>
        <a:ln w="12700" cap="flat" cmpd="sng" algn="ctr">
          <a:solidFill>
            <a:schemeClr val="accent5"/>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E168ECC-A6C6-455A-B9F7-E65486A75F98}">
      <dsp:nvSpPr>
        <dsp:cNvPr id="0" name=""/>
        <dsp:cNvSpPr/>
      </dsp:nvSpPr>
      <dsp:spPr>
        <a:xfrm>
          <a:off x="465838" y="435761"/>
          <a:ext cx="702193" cy="702193"/>
        </a:xfrm>
        <a:prstGeom prst="ellipse">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5A7D67B-9B4F-412F-9E85-4FF2D6D0EC6F}">
      <dsp:nvSpPr>
        <dsp:cNvPr id="0" name=""/>
        <dsp:cNvSpPr/>
      </dsp:nvSpPr>
      <dsp:spPr>
        <a:xfrm>
          <a:off x="431" y="1595196"/>
          <a:ext cx="1633007" cy="6532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a:pPr>
          <a:r>
            <a:rPr lang="en-US" sz="1100" kern="1200"/>
            <a:t>Elizabeth Mello, MS; </a:t>
          </a:r>
          <a:r>
            <a:rPr lang="en-US" sz="1100" i="1" kern="1200"/>
            <a:t>OPEM - Preparedness Data Systems Epidemiologist</a:t>
          </a:r>
        </a:p>
      </dsp:txBody>
      <dsp:txXfrm>
        <a:off x="431" y="1595196"/>
        <a:ext cx="1633007" cy="65320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F336F8-D2F2-4D93-A26C-EB0B4D2514F2}">
      <dsp:nvSpPr>
        <dsp:cNvPr id="0" name=""/>
        <dsp:cNvSpPr/>
      </dsp:nvSpPr>
      <dsp:spPr>
        <a:xfrm rot="10800000">
          <a:off x="1365316" y="548"/>
          <a:ext cx="4132987" cy="1297203"/>
        </a:xfrm>
        <a:prstGeom prst="homePlat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2031" tIns="80010" rIns="149352" bIns="80010" numCol="1" spcCol="1270" anchor="ctr" anchorCtr="0">
          <a:noAutofit/>
        </a:bodyPr>
        <a:lstStyle/>
        <a:p>
          <a:pPr marL="0" lvl="0" indent="0" algn="ctr" defTabSz="933450">
            <a:lnSpc>
              <a:spcPct val="90000"/>
            </a:lnSpc>
            <a:spcBef>
              <a:spcPct val="0"/>
            </a:spcBef>
            <a:spcAft>
              <a:spcPct val="35000"/>
            </a:spcAft>
            <a:buNone/>
          </a:pPr>
          <a:r>
            <a:rPr lang="en-US" sz="2100" kern="1200"/>
            <a:t>BIDLS: Syndromic Surveillance</a:t>
          </a:r>
        </a:p>
      </dsp:txBody>
      <dsp:txXfrm rot="10800000">
        <a:off x="1689617" y="548"/>
        <a:ext cx="3808686" cy="1297203"/>
      </dsp:txXfrm>
    </dsp:sp>
    <dsp:sp modelId="{2F9FCEC8-55C1-4853-9E7A-111365F0C2D6}">
      <dsp:nvSpPr>
        <dsp:cNvPr id="0" name=""/>
        <dsp:cNvSpPr/>
      </dsp:nvSpPr>
      <dsp:spPr>
        <a:xfrm>
          <a:off x="716714" y="548"/>
          <a:ext cx="1297203" cy="1297203"/>
        </a:xfrm>
        <a:prstGeom prst="ellipse">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660A422-7841-40BD-95AA-4E7392717DB2}">
      <dsp:nvSpPr>
        <dsp:cNvPr id="0" name=""/>
        <dsp:cNvSpPr/>
      </dsp:nvSpPr>
      <dsp:spPr>
        <a:xfrm rot="10800000">
          <a:off x="1365316" y="1684976"/>
          <a:ext cx="4132987" cy="1297203"/>
        </a:xfrm>
        <a:prstGeom prst="homePlate">
          <a:avLst/>
        </a:prstGeom>
        <a:solidFill>
          <a:schemeClr val="accent4">
            <a:hueOff val="-6111644"/>
            <a:satOff val="-20846"/>
            <a:lumOff val="735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2031" tIns="80010" rIns="149352" bIns="80010" numCol="1" spcCol="1270" anchor="ctr" anchorCtr="0">
          <a:noAutofit/>
        </a:bodyPr>
        <a:lstStyle/>
        <a:p>
          <a:pPr marL="0" lvl="0" indent="0" algn="ctr" defTabSz="933450">
            <a:lnSpc>
              <a:spcPct val="90000"/>
            </a:lnSpc>
            <a:spcBef>
              <a:spcPct val="0"/>
            </a:spcBef>
            <a:spcAft>
              <a:spcPct val="35000"/>
            </a:spcAft>
            <a:buNone/>
          </a:pPr>
          <a:r>
            <a:rPr lang="en-US" sz="2100" kern="1200"/>
            <a:t>BHCSQ: Massachusetts Ambulance Trip Registry Information System</a:t>
          </a:r>
        </a:p>
      </dsp:txBody>
      <dsp:txXfrm rot="10800000">
        <a:off x="1689617" y="1684976"/>
        <a:ext cx="3808686" cy="1297203"/>
      </dsp:txXfrm>
    </dsp:sp>
    <dsp:sp modelId="{5937E9B7-D7BE-44F5-9247-C6B5F13B5252}">
      <dsp:nvSpPr>
        <dsp:cNvPr id="0" name=""/>
        <dsp:cNvSpPr/>
      </dsp:nvSpPr>
      <dsp:spPr>
        <a:xfrm>
          <a:off x="716714" y="1684976"/>
          <a:ext cx="1297203" cy="1297203"/>
        </a:xfrm>
        <a:prstGeom prst="ellipse">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64939C3-CA23-4377-8923-087CBDBECCF0}">
      <dsp:nvSpPr>
        <dsp:cNvPr id="0" name=""/>
        <dsp:cNvSpPr/>
      </dsp:nvSpPr>
      <dsp:spPr>
        <a:xfrm rot="10800000">
          <a:off x="1365316" y="3369404"/>
          <a:ext cx="4132987" cy="1297203"/>
        </a:xfrm>
        <a:prstGeom prst="homePlate">
          <a:avLst/>
        </a:prstGeom>
        <a:solidFill>
          <a:schemeClr val="accent4">
            <a:hueOff val="-12223287"/>
            <a:satOff val="-41692"/>
            <a:lumOff val="1470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2031" tIns="80010" rIns="149352" bIns="80010" numCol="1" spcCol="1270" anchor="ctr" anchorCtr="0">
          <a:noAutofit/>
        </a:bodyPr>
        <a:lstStyle/>
        <a:p>
          <a:pPr marL="0" lvl="0" indent="0" algn="ctr" defTabSz="933450">
            <a:lnSpc>
              <a:spcPct val="90000"/>
            </a:lnSpc>
            <a:spcBef>
              <a:spcPct val="0"/>
            </a:spcBef>
            <a:spcAft>
              <a:spcPct val="35000"/>
            </a:spcAft>
            <a:buNone/>
          </a:pPr>
          <a:r>
            <a:rPr lang="en-US" sz="2100" kern="1200"/>
            <a:t>BCEH: Unhealthy heat alerts, weather forecasts, air quality</a:t>
          </a:r>
        </a:p>
      </dsp:txBody>
      <dsp:txXfrm rot="10800000">
        <a:off x="1689617" y="3369404"/>
        <a:ext cx="3808686" cy="1297203"/>
      </dsp:txXfrm>
    </dsp:sp>
    <dsp:sp modelId="{955298B2-9EAB-42F8-89FE-09965AC7A069}">
      <dsp:nvSpPr>
        <dsp:cNvPr id="0" name=""/>
        <dsp:cNvSpPr/>
      </dsp:nvSpPr>
      <dsp:spPr>
        <a:xfrm>
          <a:off x="716714" y="3369404"/>
          <a:ext cx="1297203" cy="1297203"/>
        </a:xfrm>
        <a:prstGeom prst="ellipse">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9DCC06-F6C0-46AC-920A-BD1273028C45}">
      <dsp:nvSpPr>
        <dsp:cNvPr id="0" name=""/>
        <dsp:cNvSpPr/>
      </dsp:nvSpPr>
      <dsp:spPr>
        <a:xfrm>
          <a:off x="0" y="0"/>
          <a:ext cx="4844577" cy="2249397"/>
        </a:xfrm>
        <a:prstGeom prst="roundRect">
          <a:avLst>
            <a:gd name="adj" fmla="val 10000"/>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DA083E5-612A-4450-AEE1-4056FB261CDF}">
      <dsp:nvSpPr>
        <dsp:cNvPr id="0" name=""/>
        <dsp:cNvSpPr/>
      </dsp:nvSpPr>
      <dsp:spPr>
        <a:xfrm>
          <a:off x="145893" y="299919"/>
          <a:ext cx="2167995" cy="1649558"/>
        </a:xfrm>
        <a:prstGeom prst="roundRect">
          <a:avLst>
            <a:gd name="adj" fmla="val 10000"/>
          </a:avLst>
        </a:prstGeom>
        <a:blipFill>
          <a:blip xmlns:r="http://schemas.openxmlformats.org/officeDocument/2006/relationships">
            <a:extLst>
              <a:ext uri="{96DAC541-7B7A-43D3-8B79-37D633B846F1}">
                <asvg:svgBlip xmlns:asvg="http://schemas.microsoft.com/office/drawing/2016/SVG/main" r:embed="rId1"/>
              </a:ext>
            </a:extLst>
          </a:blip>
          <a:srcRect/>
          <a:stretch>
            <a:fillRect t="-8000" b="-8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68C65AE-F2B7-407C-9430-AA88FB826562}">
      <dsp:nvSpPr>
        <dsp:cNvPr id="0" name=""/>
        <dsp:cNvSpPr/>
      </dsp:nvSpPr>
      <dsp:spPr>
        <a:xfrm rot="10800000">
          <a:off x="145893" y="2249397"/>
          <a:ext cx="2167995" cy="2749264"/>
        </a:xfrm>
        <a:prstGeom prst="round2SameRect">
          <a:avLst>
            <a:gd name="adj1" fmla="val 10500"/>
            <a:gd name="adj2" fmla="val 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r>
            <a:rPr lang="en-US" sz="2400" kern="1200"/>
            <a:t>OPEM: Develop Visualizations and Communication</a:t>
          </a:r>
        </a:p>
      </dsp:txBody>
      <dsp:txXfrm rot="10800000">
        <a:off x="212566" y="2249397"/>
        <a:ext cx="2034649" cy="2682591"/>
      </dsp:txXfrm>
    </dsp:sp>
    <dsp:sp modelId="{8B921460-F444-4342-9AA8-F5CF4959C669}">
      <dsp:nvSpPr>
        <dsp:cNvPr id="0" name=""/>
        <dsp:cNvSpPr/>
      </dsp:nvSpPr>
      <dsp:spPr>
        <a:xfrm>
          <a:off x="2530688" y="299919"/>
          <a:ext cx="2167995" cy="1649558"/>
        </a:xfrm>
        <a:prstGeom prst="roundRect">
          <a:avLst>
            <a:gd name="adj" fmla="val 10000"/>
          </a:avLst>
        </a:prstGeom>
        <a:blipFill>
          <a:blip xmlns:r="http://schemas.openxmlformats.org/officeDocument/2006/relationships">
            <a:extLst>
              <a:ext uri="{96DAC541-7B7A-43D3-8B79-37D633B846F1}">
                <asvg:svgBlip xmlns:asvg="http://schemas.microsoft.com/office/drawing/2016/SVG/main" r:embed="rId2"/>
              </a:ext>
            </a:extLst>
          </a:blip>
          <a:srcRect/>
          <a:stretch>
            <a:fillRect t="-8000" b="-8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983B070-095A-4C5A-B52B-C62774E63EF1}">
      <dsp:nvSpPr>
        <dsp:cNvPr id="0" name=""/>
        <dsp:cNvSpPr/>
      </dsp:nvSpPr>
      <dsp:spPr>
        <a:xfrm rot="10800000">
          <a:off x="2530688" y="2249397"/>
          <a:ext cx="2167995" cy="2749264"/>
        </a:xfrm>
        <a:prstGeom prst="round2SameRect">
          <a:avLst>
            <a:gd name="adj1" fmla="val 10500"/>
            <a:gd name="adj2" fmla="val 0"/>
          </a:avLst>
        </a:prstGeom>
        <a:solidFill>
          <a:schemeClr val="accent4">
            <a:hueOff val="-12223287"/>
            <a:satOff val="-41692"/>
            <a:lumOff val="1470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r>
            <a:rPr lang="en-US" sz="2400" kern="1200"/>
            <a:t>OHSP: Define Capacity Measures</a:t>
          </a:r>
        </a:p>
      </dsp:txBody>
      <dsp:txXfrm rot="10800000">
        <a:off x="2597361" y="2249397"/>
        <a:ext cx="2034649" cy="268259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3F4211-1935-4D06-B3A9-D91A9DF90CF7}">
      <dsp:nvSpPr>
        <dsp:cNvPr id="0" name=""/>
        <dsp:cNvSpPr/>
      </dsp:nvSpPr>
      <dsp:spPr>
        <a:xfrm>
          <a:off x="318867" y="288790"/>
          <a:ext cx="996134" cy="996134"/>
        </a:xfrm>
        <a:prstGeom prst="ellipse">
          <a:avLst/>
        </a:prstGeom>
        <a:solidFill>
          <a:schemeClr val="accent5"/>
        </a:solidFill>
        <a:ln w="12700" cap="flat" cmpd="sng" algn="ctr">
          <a:solidFill>
            <a:schemeClr val="accent5"/>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E168ECC-A6C6-455A-B9F7-E65486A75F98}">
      <dsp:nvSpPr>
        <dsp:cNvPr id="0" name=""/>
        <dsp:cNvSpPr/>
      </dsp:nvSpPr>
      <dsp:spPr>
        <a:xfrm>
          <a:off x="465838" y="435761"/>
          <a:ext cx="702193" cy="702193"/>
        </a:xfrm>
        <a:prstGeom prst="ellipse">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5A7D67B-9B4F-412F-9E85-4FF2D6D0EC6F}">
      <dsp:nvSpPr>
        <dsp:cNvPr id="0" name=""/>
        <dsp:cNvSpPr/>
      </dsp:nvSpPr>
      <dsp:spPr>
        <a:xfrm>
          <a:off x="431" y="1595196"/>
          <a:ext cx="1633007" cy="6532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a:pPr>
          <a:r>
            <a:rPr lang="en-US" sz="1100" kern="1200"/>
            <a:t>Elizabeth Mello, MS; </a:t>
          </a:r>
          <a:r>
            <a:rPr lang="en-US" sz="1100" i="1" kern="1200"/>
            <a:t>OPEM - Preparedness Data Systems Epidemiologist</a:t>
          </a:r>
        </a:p>
      </dsp:txBody>
      <dsp:txXfrm>
        <a:off x="431" y="1595196"/>
        <a:ext cx="1633007" cy="65320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3F4211-1935-4D06-B3A9-D91A9DF90CF7}">
      <dsp:nvSpPr>
        <dsp:cNvPr id="0" name=""/>
        <dsp:cNvSpPr/>
      </dsp:nvSpPr>
      <dsp:spPr>
        <a:xfrm>
          <a:off x="318867" y="288790"/>
          <a:ext cx="996134" cy="996134"/>
        </a:xfrm>
        <a:prstGeom prst="ellipse">
          <a:avLst/>
        </a:prstGeom>
        <a:solidFill>
          <a:schemeClr val="accent5"/>
        </a:solidFill>
        <a:ln w="12700" cap="flat" cmpd="sng" algn="ctr">
          <a:solidFill>
            <a:schemeClr val="accent5"/>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E168ECC-A6C6-455A-B9F7-E65486A75F98}">
      <dsp:nvSpPr>
        <dsp:cNvPr id="0" name=""/>
        <dsp:cNvSpPr/>
      </dsp:nvSpPr>
      <dsp:spPr>
        <a:xfrm>
          <a:off x="465838" y="435761"/>
          <a:ext cx="702193" cy="702193"/>
        </a:xfrm>
        <a:prstGeom prst="ellipse">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5A7D67B-9B4F-412F-9E85-4FF2D6D0EC6F}">
      <dsp:nvSpPr>
        <dsp:cNvPr id="0" name=""/>
        <dsp:cNvSpPr/>
      </dsp:nvSpPr>
      <dsp:spPr>
        <a:xfrm>
          <a:off x="431" y="1595196"/>
          <a:ext cx="1633007" cy="6532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a:pPr>
          <a:r>
            <a:rPr lang="en-US" sz="1100" kern="1200"/>
            <a:t>Chiara Moore, MPH; </a:t>
          </a:r>
          <a:r>
            <a:rPr lang="en-US" sz="1100" i="1" kern="1200"/>
            <a:t>OHSP – Assistant Director of Healthcare Strategy and Planning</a:t>
          </a:r>
        </a:p>
      </dsp:txBody>
      <dsp:txXfrm>
        <a:off x="431" y="1595196"/>
        <a:ext cx="1633007" cy="65320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3F4211-1935-4D06-B3A9-D91A9DF90CF7}">
      <dsp:nvSpPr>
        <dsp:cNvPr id="0" name=""/>
        <dsp:cNvSpPr/>
      </dsp:nvSpPr>
      <dsp:spPr>
        <a:xfrm>
          <a:off x="318867" y="288790"/>
          <a:ext cx="996134" cy="996134"/>
        </a:xfrm>
        <a:prstGeom prst="ellipse">
          <a:avLst/>
        </a:prstGeom>
        <a:solidFill>
          <a:schemeClr val="accent5"/>
        </a:solidFill>
        <a:ln w="12700" cap="flat" cmpd="sng" algn="ctr">
          <a:solidFill>
            <a:schemeClr val="accent5"/>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E168ECC-A6C6-455A-B9F7-E65486A75F98}">
      <dsp:nvSpPr>
        <dsp:cNvPr id="0" name=""/>
        <dsp:cNvSpPr/>
      </dsp:nvSpPr>
      <dsp:spPr>
        <a:xfrm>
          <a:off x="465838" y="435761"/>
          <a:ext cx="702193" cy="702193"/>
        </a:xfrm>
        <a:prstGeom prst="ellipse">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5A7D67B-9B4F-412F-9E85-4FF2D6D0EC6F}">
      <dsp:nvSpPr>
        <dsp:cNvPr id="0" name=""/>
        <dsp:cNvSpPr/>
      </dsp:nvSpPr>
      <dsp:spPr>
        <a:xfrm>
          <a:off x="431" y="1595196"/>
          <a:ext cx="1633007" cy="6532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a:pPr>
          <a:r>
            <a:rPr lang="en-US" sz="1100" kern="1200"/>
            <a:t>Chiara Moore, MPH; </a:t>
          </a:r>
          <a:r>
            <a:rPr lang="en-US" sz="1100" i="1" kern="1200"/>
            <a:t>OHSP – Assistant Director of Healthcare Strategy and Planning</a:t>
          </a:r>
        </a:p>
      </dsp:txBody>
      <dsp:txXfrm>
        <a:off x="431" y="1595196"/>
        <a:ext cx="1633007" cy="65320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3F4211-1935-4D06-B3A9-D91A9DF90CF7}">
      <dsp:nvSpPr>
        <dsp:cNvPr id="0" name=""/>
        <dsp:cNvSpPr/>
      </dsp:nvSpPr>
      <dsp:spPr>
        <a:xfrm>
          <a:off x="318867" y="288790"/>
          <a:ext cx="996134" cy="996134"/>
        </a:xfrm>
        <a:prstGeom prst="ellipse">
          <a:avLst/>
        </a:prstGeom>
        <a:solidFill>
          <a:schemeClr val="accent5"/>
        </a:solidFill>
        <a:ln w="12700" cap="flat" cmpd="sng" algn="ctr">
          <a:solidFill>
            <a:schemeClr val="accent5"/>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E168ECC-A6C6-455A-B9F7-E65486A75F98}">
      <dsp:nvSpPr>
        <dsp:cNvPr id="0" name=""/>
        <dsp:cNvSpPr/>
      </dsp:nvSpPr>
      <dsp:spPr>
        <a:xfrm>
          <a:off x="465838" y="435761"/>
          <a:ext cx="702193" cy="702193"/>
        </a:xfrm>
        <a:prstGeom prst="ellipse">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5A7D67B-9B4F-412F-9E85-4FF2D6D0EC6F}">
      <dsp:nvSpPr>
        <dsp:cNvPr id="0" name=""/>
        <dsp:cNvSpPr/>
      </dsp:nvSpPr>
      <dsp:spPr>
        <a:xfrm>
          <a:off x="431" y="1595196"/>
          <a:ext cx="1633007" cy="6532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defRPr/>
          </a:pPr>
          <a:r>
            <a:rPr lang="en-US" sz="1700" kern="1200"/>
            <a:t>Kerin Milesky; OPEM</a:t>
          </a:r>
          <a:r>
            <a:rPr lang="en-US" sz="1700" i="1" kern="1200"/>
            <a:t> – Director</a:t>
          </a:r>
        </a:p>
      </dsp:txBody>
      <dsp:txXfrm>
        <a:off x="431" y="1595196"/>
        <a:ext cx="1633007" cy="65320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3F4211-1935-4D06-B3A9-D91A9DF90CF7}">
      <dsp:nvSpPr>
        <dsp:cNvPr id="0" name=""/>
        <dsp:cNvSpPr/>
      </dsp:nvSpPr>
      <dsp:spPr>
        <a:xfrm>
          <a:off x="318867" y="288790"/>
          <a:ext cx="996134" cy="996134"/>
        </a:xfrm>
        <a:prstGeom prst="ellipse">
          <a:avLst/>
        </a:prstGeom>
        <a:solidFill>
          <a:schemeClr val="accent5"/>
        </a:solidFill>
        <a:ln w="12700" cap="flat" cmpd="sng" algn="ctr">
          <a:solidFill>
            <a:schemeClr val="accent5"/>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E168ECC-A6C6-455A-B9F7-E65486A75F98}">
      <dsp:nvSpPr>
        <dsp:cNvPr id="0" name=""/>
        <dsp:cNvSpPr/>
      </dsp:nvSpPr>
      <dsp:spPr>
        <a:xfrm>
          <a:off x="465838" y="435761"/>
          <a:ext cx="702193" cy="702193"/>
        </a:xfrm>
        <a:prstGeom prst="ellipse">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5A7D67B-9B4F-412F-9E85-4FF2D6D0EC6F}">
      <dsp:nvSpPr>
        <dsp:cNvPr id="0" name=""/>
        <dsp:cNvSpPr/>
      </dsp:nvSpPr>
      <dsp:spPr>
        <a:xfrm>
          <a:off x="431" y="1595196"/>
          <a:ext cx="1633007" cy="6532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a:pPr>
          <a:r>
            <a:rPr lang="en-US" sz="1400" kern="1200"/>
            <a:t>Kathleen Roosevelt, MPH; BIDLS</a:t>
          </a:r>
          <a:r>
            <a:rPr lang="en-US" sz="1400" i="1" kern="1200"/>
            <a:t> – Deputy Director</a:t>
          </a:r>
        </a:p>
      </dsp:txBody>
      <dsp:txXfrm>
        <a:off x="431" y="1595196"/>
        <a:ext cx="1633007" cy="65320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3F4211-1935-4D06-B3A9-D91A9DF90CF7}">
      <dsp:nvSpPr>
        <dsp:cNvPr id="0" name=""/>
        <dsp:cNvSpPr/>
      </dsp:nvSpPr>
      <dsp:spPr>
        <a:xfrm>
          <a:off x="318867" y="288790"/>
          <a:ext cx="996134" cy="996134"/>
        </a:xfrm>
        <a:prstGeom prst="ellipse">
          <a:avLst/>
        </a:prstGeom>
        <a:solidFill>
          <a:schemeClr val="accent5"/>
        </a:solidFill>
        <a:ln w="12700" cap="flat" cmpd="sng" algn="ctr">
          <a:solidFill>
            <a:schemeClr val="accent5"/>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E168ECC-A6C6-455A-B9F7-E65486A75F98}">
      <dsp:nvSpPr>
        <dsp:cNvPr id="0" name=""/>
        <dsp:cNvSpPr/>
      </dsp:nvSpPr>
      <dsp:spPr>
        <a:xfrm>
          <a:off x="465838" y="435761"/>
          <a:ext cx="702193" cy="702193"/>
        </a:xfrm>
        <a:prstGeom prst="ellipse">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5A7D67B-9B4F-412F-9E85-4FF2D6D0EC6F}">
      <dsp:nvSpPr>
        <dsp:cNvPr id="0" name=""/>
        <dsp:cNvSpPr/>
      </dsp:nvSpPr>
      <dsp:spPr>
        <a:xfrm>
          <a:off x="431" y="1595196"/>
          <a:ext cx="1633007" cy="6532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a:pPr>
          <a:r>
            <a:rPr lang="en-US" sz="1100" kern="1200"/>
            <a:t>Johanna Vostok, MPH; </a:t>
          </a:r>
          <a:r>
            <a:rPr lang="en-US" sz="1100" i="1" kern="1200"/>
            <a:t>BIDLS – Epidemiologist, Foodborne &amp; Waterborne Illness Coordinator</a:t>
          </a:r>
        </a:p>
      </dsp:txBody>
      <dsp:txXfrm>
        <a:off x="431" y="1595196"/>
        <a:ext cx="1633007" cy="65320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3F4211-1935-4D06-B3A9-D91A9DF90CF7}">
      <dsp:nvSpPr>
        <dsp:cNvPr id="0" name=""/>
        <dsp:cNvSpPr/>
      </dsp:nvSpPr>
      <dsp:spPr>
        <a:xfrm>
          <a:off x="318867" y="288790"/>
          <a:ext cx="996134" cy="996134"/>
        </a:xfrm>
        <a:prstGeom prst="ellipse">
          <a:avLst/>
        </a:prstGeom>
        <a:solidFill>
          <a:schemeClr val="accent5"/>
        </a:solidFill>
        <a:ln w="12700" cap="flat" cmpd="sng" algn="ctr">
          <a:solidFill>
            <a:schemeClr val="accent5"/>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E168ECC-A6C6-455A-B9F7-E65486A75F98}">
      <dsp:nvSpPr>
        <dsp:cNvPr id="0" name=""/>
        <dsp:cNvSpPr/>
      </dsp:nvSpPr>
      <dsp:spPr>
        <a:xfrm>
          <a:off x="465838" y="435761"/>
          <a:ext cx="702193" cy="702193"/>
        </a:xfrm>
        <a:prstGeom prst="ellipse">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5A7D67B-9B4F-412F-9E85-4FF2D6D0EC6F}">
      <dsp:nvSpPr>
        <dsp:cNvPr id="0" name=""/>
        <dsp:cNvSpPr/>
      </dsp:nvSpPr>
      <dsp:spPr>
        <a:xfrm>
          <a:off x="431" y="1595196"/>
          <a:ext cx="1633007" cy="6532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a:pPr>
          <a:r>
            <a:rPr lang="en-US" sz="1100" kern="1200"/>
            <a:t>Johanna Vostok, MPH; </a:t>
          </a:r>
          <a:r>
            <a:rPr lang="en-US" sz="1100" i="1" kern="1200"/>
            <a:t>BIDLS – Epidemiologist, Foodborne &amp; Waterborne Illness Coordinator</a:t>
          </a:r>
        </a:p>
      </dsp:txBody>
      <dsp:txXfrm>
        <a:off x="431" y="1595196"/>
        <a:ext cx="1633007" cy="653203"/>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CC2703-2ECC-46F8-BE6A-431F079B8969}">
      <dsp:nvSpPr>
        <dsp:cNvPr id="0" name=""/>
        <dsp:cNvSpPr/>
      </dsp:nvSpPr>
      <dsp:spPr>
        <a:xfrm>
          <a:off x="2102" y="302325"/>
          <a:ext cx="1138507" cy="683104"/>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a:t>Healthcare Sector</a:t>
          </a:r>
        </a:p>
      </dsp:txBody>
      <dsp:txXfrm>
        <a:off x="2102" y="302325"/>
        <a:ext cx="1138507" cy="683104"/>
      </dsp:txXfrm>
    </dsp:sp>
    <dsp:sp modelId="{EFCAE652-036C-4920-BB69-35B49BD1F820}">
      <dsp:nvSpPr>
        <dsp:cNvPr id="0" name=""/>
        <dsp:cNvSpPr/>
      </dsp:nvSpPr>
      <dsp:spPr>
        <a:xfrm>
          <a:off x="1254461" y="302325"/>
          <a:ext cx="1138507" cy="683104"/>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a:t>Long-term Care Facilities</a:t>
          </a:r>
        </a:p>
      </dsp:txBody>
      <dsp:txXfrm>
        <a:off x="1254461" y="302325"/>
        <a:ext cx="1138507" cy="683104"/>
      </dsp:txXfrm>
    </dsp:sp>
    <dsp:sp modelId="{AA1D053D-1AC6-4FD0-9FC3-31C800F0CD33}">
      <dsp:nvSpPr>
        <dsp:cNvPr id="0" name=""/>
        <dsp:cNvSpPr/>
      </dsp:nvSpPr>
      <dsp:spPr>
        <a:xfrm>
          <a:off x="2506819" y="302325"/>
          <a:ext cx="1138507" cy="683104"/>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a:t>Local Boards of Health</a:t>
          </a:r>
        </a:p>
      </dsp:txBody>
      <dsp:txXfrm>
        <a:off x="2506819" y="302325"/>
        <a:ext cx="1138507" cy="683104"/>
      </dsp:txXfrm>
    </dsp:sp>
    <dsp:sp modelId="{B0CBF10E-F8A5-4634-A32D-D095D2265D65}">
      <dsp:nvSpPr>
        <dsp:cNvPr id="0" name=""/>
        <dsp:cNvSpPr/>
      </dsp:nvSpPr>
      <dsp:spPr>
        <a:xfrm>
          <a:off x="3759178" y="302325"/>
          <a:ext cx="1138507" cy="683104"/>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a:t>Health Equity Partners</a:t>
          </a:r>
        </a:p>
      </dsp:txBody>
      <dsp:txXfrm>
        <a:off x="3759178" y="302325"/>
        <a:ext cx="1138507" cy="683104"/>
      </dsp:txXfrm>
    </dsp:sp>
    <dsp:sp modelId="{599334B7-53EC-4C4D-9071-D65B98E7DACA}">
      <dsp:nvSpPr>
        <dsp:cNvPr id="0" name=""/>
        <dsp:cNvSpPr/>
      </dsp:nvSpPr>
      <dsp:spPr>
        <a:xfrm>
          <a:off x="5011536" y="302325"/>
          <a:ext cx="1138507" cy="683104"/>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a:t>Correctional Facilities</a:t>
          </a:r>
        </a:p>
      </dsp:txBody>
      <dsp:txXfrm>
        <a:off x="5011536" y="302325"/>
        <a:ext cx="1138507" cy="683104"/>
      </dsp:txXfrm>
    </dsp:sp>
    <dsp:sp modelId="{54401EA5-2074-43FD-AFE4-CEC1FE1DB536}">
      <dsp:nvSpPr>
        <dsp:cNvPr id="0" name=""/>
        <dsp:cNvSpPr/>
      </dsp:nvSpPr>
      <dsp:spPr>
        <a:xfrm>
          <a:off x="628282" y="1099280"/>
          <a:ext cx="1138507" cy="683104"/>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a:t>Recreational Camps for Children</a:t>
          </a:r>
        </a:p>
      </dsp:txBody>
      <dsp:txXfrm>
        <a:off x="628282" y="1099280"/>
        <a:ext cx="1138507" cy="683104"/>
      </dsp:txXfrm>
    </dsp:sp>
    <dsp:sp modelId="{F7FAC38C-BACB-4E55-8A3B-36AF8B3B66F0}">
      <dsp:nvSpPr>
        <dsp:cNvPr id="0" name=""/>
        <dsp:cNvSpPr/>
      </dsp:nvSpPr>
      <dsp:spPr>
        <a:xfrm>
          <a:off x="1880640" y="1099280"/>
          <a:ext cx="1138507" cy="683104"/>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a:t>Farm Labor Camps</a:t>
          </a:r>
        </a:p>
      </dsp:txBody>
      <dsp:txXfrm>
        <a:off x="1880640" y="1099280"/>
        <a:ext cx="1138507" cy="683104"/>
      </dsp:txXfrm>
    </dsp:sp>
    <dsp:sp modelId="{06A676B4-FFF5-46AA-8379-5802E48F3D34}">
      <dsp:nvSpPr>
        <dsp:cNvPr id="0" name=""/>
        <dsp:cNvSpPr/>
      </dsp:nvSpPr>
      <dsp:spPr>
        <a:xfrm>
          <a:off x="3132998" y="1099280"/>
          <a:ext cx="1138507" cy="683104"/>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a:t>DCR Partners for Pool Operators</a:t>
          </a:r>
        </a:p>
      </dsp:txBody>
      <dsp:txXfrm>
        <a:off x="3132998" y="1099280"/>
        <a:ext cx="1138507" cy="683104"/>
      </dsp:txXfrm>
    </dsp:sp>
    <dsp:sp modelId="{EE453538-D3F7-4C81-9B1D-6FB736880986}">
      <dsp:nvSpPr>
        <dsp:cNvPr id="0" name=""/>
        <dsp:cNvSpPr/>
      </dsp:nvSpPr>
      <dsp:spPr>
        <a:xfrm>
          <a:off x="4385357" y="1099280"/>
          <a:ext cx="1138507" cy="683104"/>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a:t>Regional Planning Agencies</a:t>
          </a:r>
        </a:p>
      </dsp:txBody>
      <dsp:txXfrm>
        <a:off x="4385357" y="1099280"/>
        <a:ext cx="1138507" cy="683104"/>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3F4211-1935-4D06-B3A9-D91A9DF90CF7}">
      <dsp:nvSpPr>
        <dsp:cNvPr id="0" name=""/>
        <dsp:cNvSpPr/>
      </dsp:nvSpPr>
      <dsp:spPr>
        <a:xfrm>
          <a:off x="318867" y="135551"/>
          <a:ext cx="996134" cy="996134"/>
        </a:xfrm>
        <a:prstGeom prst="ellipse">
          <a:avLst/>
        </a:prstGeom>
        <a:solidFill>
          <a:schemeClr val="accent5"/>
        </a:solidFill>
        <a:ln w="12700" cap="flat" cmpd="sng" algn="ctr">
          <a:solidFill>
            <a:schemeClr val="accent5"/>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E168ECC-A6C6-455A-B9F7-E65486A75F98}">
      <dsp:nvSpPr>
        <dsp:cNvPr id="0" name=""/>
        <dsp:cNvSpPr/>
      </dsp:nvSpPr>
      <dsp:spPr>
        <a:xfrm>
          <a:off x="465838" y="282522"/>
          <a:ext cx="702193" cy="702193"/>
        </a:xfrm>
        <a:prstGeom prst="ellipse">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5A7D67B-9B4F-412F-9E85-4FF2D6D0EC6F}">
      <dsp:nvSpPr>
        <dsp:cNvPr id="0" name=""/>
        <dsp:cNvSpPr/>
      </dsp:nvSpPr>
      <dsp:spPr>
        <a:xfrm>
          <a:off x="431" y="1441958"/>
          <a:ext cx="1633007" cy="6532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a:pPr>
          <a:r>
            <a:rPr lang="en-US" sz="1400" kern="1200"/>
            <a:t>Terry Howard;  BCEH</a:t>
          </a:r>
          <a:r>
            <a:rPr lang="en-US" sz="1400" i="1" kern="1200"/>
            <a:t> – Deputy Director</a:t>
          </a:r>
        </a:p>
      </dsp:txBody>
      <dsp:txXfrm>
        <a:off x="431" y="1441958"/>
        <a:ext cx="1633007" cy="653203"/>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3F4211-1935-4D06-B3A9-D91A9DF90CF7}">
      <dsp:nvSpPr>
        <dsp:cNvPr id="0" name=""/>
        <dsp:cNvSpPr/>
      </dsp:nvSpPr>
      <dsp:spPr>
        <a:xfrm>
          <a:off x="318867" y="288790"/>
          <a:ext cx="996134" cy="996134"/>
        </a:xfrm>
        <a:prstGeom prst="ellipse">
          <a:avLst/>
        </a:prstGeom>
        <a:solidFill>
          <a:schemeClr val="accent5"/>
        </a:solidFill>
        <a:ln w="12700" cap="flat" cmpd="sng" algn="ctr">
          <a:solidFill>
            <a:schemeClr val="accent5"/>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E168ECC-A6C6-455A-B9F7-E65486A75F98}">
      <dsp:nvSpPr>
        <dsp:cNvPr id="0" name=""/>
        <dsp:cNvSpPr/>
      </dsp:nvSpPr>
      <dsp:spPr>
        <a:xfrm>
          <a:off x="465838" y="435761"/>
          <a:ext cx="702193" cy="702193"/>
        </a:xfrm>
        <a:prstGeom prst="ellipse">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5A7D67B-9B4F-412F-9E85-4FF2D6D0EC6F}">
      <dsp:nvSpPr>
        <dsp:cNvPr id="0" name=""/>
        <dsp:cNvSpPr/>
      </dsp:nvSpPr>
      <dsp:spPr>
        <a:xfrm>
          <a:off x="431" y="1595196"/>
          <a:ext cx="1633007" cy="6532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a:pPr>
          <a:r>
            <a:rPr lang="en-US" sz="1400" kern="1200"/>
            <a:t>Terry Howard; BCEH</a:t>
          </a:r>
          <a:r>
            <a:rPr lang="en-US" sz="1400" i="1" kern="1200"/>
            <a:t> – Deputy Director</a:t>
          </a:r>
        </a:p>
      </dsp:txBody>
      <dsp:txXfrm>
        <a:off x="431" y="1595196"/>
        <a:ext cx="1633007" cy="653203"/>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3F4211-1935-4D06-B3A9-D91A9DF90CF7}">
      <dsp:nvSpPr>
        <dsp:cNvPr id="0" name=""/>
        <dsp:cNvSpPr/>
      </dsp:nvSpPr>
      <dsp:spPr>
        <a:xfrm>
          <a:off x="318867" y="288790"/>
          <a:ext cx="996134" cy="996134"/>
        </a:xfrm>
        <a:prstGeom prst="ellipse">
          <a:avLst/>
        </a:prstGeom>
        <a:solidFill>
          <a:schemeClr val="accent5"/>
        </a:solidFill>
        <a:ln w="12700" cap="flat" cmpd="sng" algn="ctr">
          <a:solidFill>
            <a:schemeClr val="accent5"/>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E168ECC-A6C6-455A-B9F7-E65486A75F98}">
      <dsp:nvSpPr>
        <dsp:cNvPr id="0" name=""/>
        <dsp:cNvSpPr/>
      </dsp:nvSpPr>
      <dsp:spPr>
        <a:xfrm>
          <a:off x="465838" y="435761"/>
          <a:ext cx="702193" cy="702193"/>
        </a:xfrm>
        <a:prstGeom prst="ellipse">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5A7D67B-9B4F-412F-9E85-4FF2D6D0EC6F}">
      <dsp:nvSpPr>
        <dsp:cNvPr id="0" name=""/>
        <dsp:cNvSpPr/>
      </dsp:nvSpPr>
      <dsp:spPr>
        <a:xfrm>
          <a:off x="431" y="1595196"/>
          <a:ext cx="1633007" cy="6532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defRPr/>
          </a:pPr>
          <a:r>
            <a:rPr lang="en-US" sz="1700" kern="1200" dirty="0"/>
            <a:t>Deirdre Calvert; BSAS</a:t>
          </a:r>
          <a:r>
            <a:rPr lang="en-US" sz="1700" i="1" kern="1200" dirty="0"/>
            <a:t> – Director</a:t>
          </a:r>
        </a:p>
      </dsp:txBody>
      <dsp:txXfrm>
        <a:off x="431" y="1595196"/>
        <a:ext cx="1633007" cy="653203"/>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3F4211-1935-4D06-B3A9-D91A9DF90CF7}">
      <dsp:nvSpPr>
        <dsp:cNvPr id="0" name=""/>
        <dsp:cNvSpPr/>
      </dsp:nvSpPr>
      <dsp:spPr>
        <a:xfrm>
          <a:off x="318867" y="278584"/>
          <a:ext cx="996134" cy="996134"/>
        </a:xfrm>
        <a:prstGeom prst="ellipse">
          <a:avLst/>
        </a:prstGeom>
        <a:solidFill>
          <a:schemeClr val="accent5"/>
        </a:solidFill>
        <a:ln w="12700" cap="flat" cmpd="sng" algn="ctr">
          <a:solidFill>
            <a:schemeClr val="accent5"/>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E168ECC-A6C6-455A-B9F7-E65486A75F98}">
      <dsp:nvSpPr>
        <dsp:cNvPr id="0" name=""/>
        <dsp:cNvSpPr/>
      </dsp:nvSpPr>
      <dsp:spPr>
        <a:xfrm>
          <a:off x="465838" y="425554"/>
          <a:ext cx="702193" cy="702193"/>
        </a:xfrm>
        <a:prstGeom prst="ellipse">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5A7D67B-9B4F-412F-9E85-4FF2D6D0EC6F}">
      <dsp:nvSpPr>
        <dsp:cNvPr id="0" name=""/>
        <dsp:cNvSpPr/>
      </dsp:nvSpPr>
      <dsp:spPr>
        <a:xfrm>
          <a:off x="431" y="1584990"/>
          <a:ext cx="1633007" cy="6736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a:pPr>
          <a:r>
            <a:rPr lang="en-US" sz="1600" kern="1200"/>
            <a:t>Keesha LaTulippe; </a:t>
          </a:r>
          <a:r>
            <a:rPr lang="en-US" sz="1600" i="0" kern="1200"/>
            <a:t>BCHAP - </a:t>
          </a:r>
          <a:r>
            <a:rPr lang="en-US" sz="1600" i="1" kern="1200"/>
            <a:t>Deputy Director</a:t>
          </a:r>
        </a:p>
      </dsp:txBody>
      <dsp:txXfrm>
        <a:off x="431" y="1584990"/>
        <a:ext cx="1633007" cy="673615"/>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3F4211-1935-4D06-B3A9-D91A9DF90CF7}">
      <dsp:nvSpPr>
        <dsp:cNvPr id="0" name=""/>
        <dsp:cNvSpPr/>
      </dsp:nvSpPr>
      <dsp:spPr>
        <a:xfrm>
          <a:off x="318867" y="227552"/>
          <a:ext cx="996134" cy="996134"/>
        </a:xfrm>
        <a:prstGeom prst="ellipse">
          <a:avLst/>
        </a:prstGeom>
        <a:solidFill>
          <a:schemeClr val="accent5"/>
        </a:solidFill>
        <a:ln w="12700" cap="flat" cmpd="sng" algn="ctr">
          <a:solidFill>
            <a:schemeClr val="accent5"/>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E168ECC-A6C6-455A-B9F7-E65486A75F98}">
      <dsp:nvSpPr>
        <dsp:cNvPr id="0" name=""/>
        <dsp:cNvSpPr/>
      </dsp:nvSpPr>
      <dsp:spPr>
        <a:xfrm>
          <a:off x="465838" y="374523"/>
          <a:ext cx="702193" cy="702193"/>
        </a:xfrm>
        <a:prstGeom prst="ellipse">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5A7D67B-9B4F-412F-9E85-4FF2D6D0EC6F}">
      <dsp:nvSpPr>
        <dsp:cNvPr id="0" name=""/>
        <dsp:cNvSpPr/>
      </dsp:nvSpPr>
      <dsp:spPr>
        <a:xfrm>
          <a:off x="431" y="1533958"/>
          <a:ext cx="1633007" cy="7756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a:pPr>
          <a:r>
            <a:rPr lang="en-US" sz="1100" kern="1200"/>
            <a:t>Katherine T. Fillo, Ph.D., MPH, RN-BC ; </a:t>
          </a:r>
          <a:r>
            <a:rPr lang="en-US" sz="1100" i="1" kern="1200"/>
            <a:t>Chief Clinical Officer-Director of Healthcare Strategy &amp; Planning</a:t>
          </a:r>
        </a:p>
      </dsp:txBody>
      <dsp:txXfrm>
        <a:off x="431" y="1533958"/>
        <a:ext cx="1633007" cy="775678"/>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3F4211-1935-4D06-B3A9-D91A9DF90CF7}">
      <dsp:nvSpPr>
        <dsp:cNvPr id="0" name=""/>
        <dsp:cNvSpPr/>
      </dsp:nvSpPr>
      <dsp:spPr>
        <a:xfrm>
          <a:off x="318867" y="227552"/>
          <a:ext cx="996134" cy="996134"/>
        </a:xfrm>
        <a:prstGeom prst="ellipse">
          <a:avLst/>
        </a:prstGeom>
        <a:solidFill>
          <a:schemeClr val="accent5"/>
        </a:solidFill>
        <a:ln w="12700" cap="flat" cmpd="sng" algn="ctr">
          <a:solidFill>
            <a:schemeClr val="accent5"/>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E168ECC-A6C6-455A-B9F7-E65486A75F98}">
      <dsp:nvSpPr>
        <dsp:cNvPr id="0" name=""/>
        <dsp:cNvSpPr/>
      </dsp:nvSpPr>
      <dsp:spPr>
        <a:xfrm>
          <a:off x="465838" y="374523"/>
          <a:ext cx="702193" cy="702193"/>
        </a:xfrm>
        <a:prstGeom prst="ellipse">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5A7D67B-9B4F-412F-9E85-4FF2D6D0EC6F}">
      <dsp:nvSpPr>
        <dsp:cNvPr id="0" name=""/>
        <dsp:cNvSpPr/>
      </dsp:nvSpPr>
      <dsp:spPr>
        <a:xfrm>
          <a:off x="431" y="1533958"/>
          <a:ext cx="1633007" cy="7756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a:pPr>
          <a:r>
            <a:rPr lang="en-US" sz="1100" kern="1200"/>
            <a:t>Katherine T. Fillo, Ph.D., MPH, RN-BC ; </a:t>
          </a:r>
          <a:r>
            <a:rPr lang="en-US" sz="1100" i="1" kern="1200"/>
            <a:t>Chief Clinical Officer-Director of Healthcare Strategy &amp; Planning</a:t>
          </a:r>
        </a:p>
      </dsp:txBody>
      <dsp:txXfrm>
        <a:off x="431" y="1533958"/>
        <a:ext cx="1633007" cy="775678"/>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3F4211-1935-4D06-B3A9-D91A9DF90CF7}">
      <dsp:nvSpPr>
        <dsp:cNvPr id="0" name=""/>
        <dsp:cNvSpPr/>
      </dsp:nvSpPr>
      <dsp:spPr>
        <a:xfrm>
          <a:off x="318867" y="227552"/>
          <a:ext cx="996134" cy="996134"/>
        </a:xfrm>
        <a:prstGeom prst="ellipse">
          <a:avLst/>
        </a:prstGeom>
        <a:solidFill>
          <a:schemeClr val="accent5"/>
        </a:solidFill>
        <a:ln w="12700" cap="flat" cmpd="sng" algn="ctr">
          <a:solidFill>
            <a:schemeClr val="accent5"/>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E168ECC-A6C6-455A-B9F7-E65486A75F98}">
      <dsp:nvSpPr>
        <dsp:cNvPr id="0" name=""/>
        <dsp:cNvSpPr/>
      </dsp:nvSpPr>
      <dsp:spPr>
        <a:xfrm>
          <a:off x="465838" y="374523"/>
          <a:ext cx="702193" cy="702193"/>
        </a:xfrm>
        <a:prstGeom prst="ellipse">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5A7D67B-9B4F-412F-9E85-4FF2D6D0EC6F}">
      <dsp:nvSpPr>
        <dsp:cNvPr id="0" name=""/>
        <dsp:cNvSpPr/>
      </dsp:nvSpPr>
      <dsp:spPr>
        <a:xfrm>
          <a:off x="431" y="1533958"/>
          <a:ext cx="1633007" cy="7756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a:pPr>
          <a:r>
            <a:rPr lang="en-US" sz="1100" kern="1200"/>
            <a:t>Katherine T. Fillo, Ph.D., MPH, RN-BC ; </a:t>
          </a:r>
          <a:r>
            <a:rPr lang="en-US" sz="1100" i="1" kern="1200"/>
            <a:t>Chief Clinical Officer-Director of Healthcare Strategy &amp; Planning</a:t>
          </a:r>
        </a:p>
      </dsp:txBody>
      <dsp:txXfrm>
        <a:off x="431" y="1533958"/>
        <a:ext cx="1633007" cy="775678"/>
      </dsp:txXfrm>
    </dsp:sp>
  </dsp:spTree>
</dsp:drawing>
</file>

<file path=ppt/diagrams/layout1.xml><?xml version="1.0" encoding="utf-8"?>
<dgm:layoutDef xmlns:dgm="http://schemas.openxmlformats.org/drawingml/2006/diagram" xmlns:a="http://schemas.openxmlformats.org/drawingml/2006/main" uniqueId="urn:microsoft.com/office/officeart/2024/layout/IconCircleLabelList">
  <dgm:title val=""/>
  <dgm:desc val=""/>
  <dgm:catLst>
    <dgm:cat type="list" pri="18500"/>
    <dgm:cat type="picture" pri="8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43"/>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node1">
          <dgm:alg type="sp"/>
          <dgm:shape xmlns:r="http://schemas.openxmlformats.org/officeDocument/2006/relationships" type="ellipse" r:blip="">
            <dgm:adjLst/>
          </dgm:shape>
          <dgm:presOf/>
          <dgm:constrLst/>
          <dgm:ruleLst/>
        </dgm:layoutNode>
        <dgm:layoutNode name="iconRect" styleLbl="solidFgAcc1">
          <dgm:alg type="sp"/>
          <dgm:shape xmlns:r="http://schemas.openxmlformats.org/officeDocument/2006/relationships" type="ellipse"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4.xml><?xml version="1.0" encoding="utf-8"?>
<dgm:layoutDef xmlns:dgm="http://schemas.openxmlformats.org/drawingml/2006/diagram" xmlns:a="http://schemas.openxmlformats.org/drawingml/2006/main" uniqueId="urn:microsoft.com/office/officeart/2024/layout/IconCircleLabelList">
  <dgm:title val=""/>
  <dgm:desc val=""/>
  <dgm:catLst>
    <dgm:cat type="list" pri="18500"/>
    <dgm:cat type="picture" pri="8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43"/>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node1">
          <dgm:alg type="sp"/>
          <dgm:shape xmlns:r="http://schemas.openxmlformats.org/officeDocument/2006/relationships" type="ellipse" r:blip="">
            <dgm:adjLst/>
          </dgm:shape>
          <dgm:presOf/>
          <dgm:constrLst/>
          <dgm:ruleLst/>
        </dgm:layoutNode>
        <dgm:layoutNode name="iconRect" styleLbl="solidFgAcc1">
          <dgm:alg type="sp"/>
          <dgm:shape xmlns:r="http://schemas.openxmlformats.org/officeDocument/2006/relationships" type="ellipse"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a:lvl1pPr>
      </dgm1612:lstStyle>
    </a:ext>
  </dgm:extLst>
</dgm:layoutDef>
</file>

<file path=ppt/diagrams/layout5.xml><?xml version="1.0" encoding="utf-8"?>
<dgm:layoutDef xmlns:dgm="http://schemas.openxmlformats.org/drawingml/2006/diagram" xmlns:a="http://schemas.openxmlformats.org/drawingml/2006/main" uniqueId="urn:microsoft.com/office/officeart/2024/layout/IconCircleLabelList">
  <dgm:title val=""/>
  <dgm:desc val=""/>
  <dgm:catLst>
    <dgm:cat type="list" pri="18500"/>
    <dgm:cat type="picture" pri="8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43"/>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node1">
          <dgm:alg type="sp"/>
          <dgm:shape xmlns:r="http://schemas.openxmlformats.org/officeDocument/2006/relationships" type="ellipse" r:blip="">
            <dgm:adjLst/>
          </dgm:shape>
          <dgm:presOf/>
          <dgm:constrLst/>
          <dgm:ruleLst/>
        </dgm:layoutNode>
        <dgm:layoutNode name="iconRect" styleLbl="solidFgAcc1">
          <dgm:alg type="sp"/>
          <dgm:shape xmlns:r="http://schemas.openxmlformats.org/officeDocument/2006/relationships" type="ellipse"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a:lvl1pPr>
      </dgm1612:lstStyle>
    </a:ext>
  </dgm:extLst>
</dgm:layoutDef>
</file>

<file path=ppt/diagrams/layout6.xml><?xml version="1.0" encoding="utf-8"?>
<dgm:layoutDef xmlns:dgm="http://schemas.openxmlformats.org/drawingml/2006/diagram" xmlns:a="http://schemas.openxmlformats.org/drawingml/2006/main" uniqueId="urn:microsoft.com/office/officeart/2024/layout/IconCircleLabelList">
  <dgm:title val=""/>
  <dgm:desc val=""/>
  <dgm:catLst>
    <dgm:cat type="list" pri="18500"/>
    <dgm:cat type="picture" pri="8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43"/>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node1">
          <dgm:alg type="sp"/>
          <dgm:shape xmlns:r="http://schemas.openxmlformats.org/officeDocument/2006/relationships" type="ellipse" r:blip="">
            <dgm:adjLst/>
          </dgm:shape>
          <dgm:presOf/>
          <dgm:constrLst/>
          <dgm:ruleLst/>
        </dgm:layoutNode>
        <dgm:layoutNode name="iconRect" styleLbl="solidFgAcc1">
          <dgm:alg type="sp"/>
          <dgm:shape xmlns:r="http://schemas.openxmlformats.org/officeDocument/2006/relationships" type="ellipse"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a:lvl1pPr>
      </dgm1612:lstStyle>
    </a:ext>
  </dgm:extLst>
</dgm:layoutDef>
</file>

<file path=ppt/diagrams/layout7.xml><?xml version="1.0" encoding="utf-8"?>
<dgm:layoutDef xmlns:dgm="http://schemas.openxmlformats.org/drawingml/2006/diagram" xmlns:a="http://schemas.openxmlformats.org/drawingml/2006/main" uniqueId="urn:microsoft.com/office/officeart/2024/layout/IconCircleLabelList">
  <dgm:title val=""/>
  <dgm:desc val=""/>
  <dgm:catLst>
    <dgm:cat type="list" pri="18500"/>
    <dgm:cat type="picture" pri="8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43"/>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node1">
          <dgm:alg type="sp"/>
          <dgm:shape xmlns:r="http://schemas.openxmlformats.org/officeDocument/2006/relationships" type="ellipse" r:blip="">
            <dgm:adjLst/>
          </dgm:shape>
          <dgm:presOf/>
          <dgm:constrLst/>
          <dgm:ruleLst/>
        </dgm:layoutNode>
        <dgm:layoutNode name="iconRect" styleLbl="solidFgAcc1">
          <dgm:alg type="sp"/>
          <dgm:shape xmlns:r="http://schemas.openxmlformats.org/officeDocument/2006/relationships" type="ellipse"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a:lvl1pPr>
      </dgm1612:lstStyle>
    </a:ext>
  </dgm:extLst>
</dgm:layoutDef>
</file>

<file path=ppt/diagrams/layout8.xml><?xml version="1.0" encoding="utf-8"?>
<dgm:layoutDef xmlns:dgm="http://schemas.openxmlformats.org/drawingml/2006/diagram" xmlns:a="http://schemas.openxmlformats.org/drawingml/2006/main" uniqueId="urn:microsoft.com/office/officeart/2024/layout/IconCircleLabelList">
  <dgm:title val=""/>
  <dgm:desc val=""/>
  <dgm:catLst>
    <dgm:cat type="list" pri="18500"/>
    <dgm:cat type="picture" pri="8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43"/>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node1">
          <dgm:alg type="sp"/>
          <dgm:shape xmlns:r="http://schemas.openxmlformats.org/officeDocument/2006/relationships" type="ellipse" r:blip="">
            <dgm:adjLst/>
          </dgm:shape>
          <dgm:presOf/>
          <dgm:constrLst/>
          <dgm:ruleLst/>
        </dgm:layoutNode>
        <dgm:layoutNode name="iconRect" styleLbl="solidFgAcc1">
          <dgm:alg type="sp"/>
          <dgm:shape xmlns:r="http://schemas.openxmlformats.org/officeDocument/2006/relationships" type="ellipse"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a:lvl1pPr>
      </dgm1612:lstStyle>
    </a:ext>
  </dgm:extLst>
</dgm:layoutDef>
</file>

<file path=ppt/diagrams/layout9.xml><?xml version="1.0" encoding="utf-8"?>
<dgm:layoutDef xmlns:dgm="http://schemas.openxmlformats.org/drawingml/2006/diagram" xmlns:a="http://schemas.openxmlformats.org/drawingml/2006/main" uniqueId="urn:microsoft.com/office/officeart/2024/layout/IconCircleLabelList">
  <dgm:title val=""/>
  <dgm:desc val=""/>
  <dgm:catLst>
    <dgm:cat type="list" pri="18500"/>
    <dgm:cat type="picture" pri="8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43"/>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node1">
          <dgm:alg type="sp"/>
          <dgm:shape xmlns:r="http://schemas.openxmlformats.org/officeDocument/2006/relationships" type="ellipse" r:blip="">
            <dgm:adjLst/>
          </dgm:shape>
          <dgm:presOf/>
          <dgm:constrLst/>
          <dgm:ruleLst/>
        </dgm:layoutNode>
        <dgm:layoutNode name="iconRect" styleLbl="solidFgAcc1">
          <dgm:alg type="sp"/>
          <dgm:shape xmlns:r="http://schemas.openxmlformats.org/officeDocument/2006/relationships" type="ellipse"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a:lvl1pPr>
      </dgm1612:lstStyle>
    </a:ext>
  </dgm:extLst>
</dgm:layoutDef>
</file>

<file path=ppt/diagrams/layout10.xml><?xml version="1.0" encoding="utf-8"?>
<dgm:layoutDef xmlns:dgm="http://schemas.openxmlformats.org/drawingml/2006/diagram" xmlns:a="http://schemas.openxmlformats.org/drawingml/2006/main" uniqueId="urn:microsoft.com/office/officeart/2024/layout/IconCircleLabelList">
  <dgm:title val=""/>
  <dgm:desc val=""/>
  <dgm:catLst>
    <dgm:cat type="list" pri="18500"/>
    <dgm:cat type="picture" pri="8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43"/>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node1">
          <dgm:alg type="sp"/>
          <dgm:shape xmlns:r="http://schemas.openxmlformats.org/officeDocument/2006/relationships" type="ellipse" r:blip="">
            <dgm:adjLst/>
          </dgm:shape>
          <dgm:presOf/>
          <dgm:constrLst/>
          <dgm:ruleLst/>
        </dgm:layoutNode>
        <dgm:layoutNode name="iconRect" styleLbl="solidFgAcc1">
          <dgm:alg type="sp"/>
          <dgm:shape xmlns:r="http://schemas.openxmlformats.org/officeDocument/2006/relationships" type="ellipse"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a:lvl1pPr>
      </dgm1612:lstStyle>
    </a:ext>
  </dgm:extLst>
</dgm:layoutDef>
</file>

<file path=ppt/diagrams/layout1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24/layout/IconCircleLabelList">
  <dgm:title val=""/>
  <dgm:desc val=""/>
  <dgm:catLst>
    <dgm:cat type="list" pri="18500"/>
    <dgm:cat type="picture" pri="8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43"/>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node1">
          <dgm:alg type="sp"/>
          <dgm:shape xmlns:r="http://schemas.openxmlformats.org/officeDocument/2006/relationships" type="ellipse" r:blip="">
            <dgm:adjLst/>
          </dgm:shape>
          <dgm:presOf/>
          <dgm:constrLst/>
          <dgm:ruleLst/>
        </dgm:layoutNode>
        <dgm:layoutNode name="iconRect" styleLbl="solidFgAcc1">
          <dgm:alg type="sp"/>
          <dgm:shape xmlns:r="http://schemas.openxmlformats.org/officeDocument/2006/relationships" type="ellipse"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a:lvl1pPr>
      </dgm1612:lstStyle>
    </a:ext>
  </dgm:extLst>
</dgm:layoutDef>
</file>

<file path=ppt/diagrams/layout13.xml><?xml version="1.0" encoding="utf-8"?>
<dgm:layoutDef xmlns:dgm="http://schemas.openxmlformats.org/drawingml/2006/diagram" xmlns:a="http://schemas.openxmlformats.org/drawingml/2006/main" uniqueId="urn:microsoft.com/office/officeart/2024/layout/IconCircleLabelList">
  <dgm:title val=""/>
  <dgm:desc val=""/>
  <dgm:catLst>
    <dgm:cat type="list" pri="18500"/>
    <dgm:cat type="picture" pri="8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43"/>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node1">
          <dgm:alg type="sp"/>
          <dgm:shape xmlns:r="http://schemas.openxmlformats.org/officeDocument/2006/relationships" type="ellipse" r:blip="">
            <dgm:adjLst/>
          </dgm:shape>
          <dgm:presOf/>
          <dgm:constrLst/>
          <dgm:ruleLst/>
        </dgm:layoutNode>
        <dgm:layoutNode name="iconRect" styleLbl="solidFgAcc1">
          <dgm:alg type="sp"/>
          <dgm:shape xmlns:r="http://schemas.openxmlformats.org/officeDocument/2006/relationships" type="ellipse"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a:lvl1pPr>
      </dgm1612:lstStyle>
    </a:ext>
  </dgm:extLst>
</dgm:layoutDef>
</file>

<file path=ppt/diagrams/layout14.xml><?xml version="1.0" encoding="utf-8"?>
<dgm:layoutDef xmlns:dgm="http://schemas.openxmlformats.org/drawingml/2006/diagram" xmlns:a="http://schemas.openxmlformats.org/drawingml/2006/main" uniqueId="urn:microsoft.com/office/officeart/2024/layout/IconCircleLabelList">
  <dgm:title val=""/>
  <dgm:desc val=""/>
  <dgm:catLst>
    <dgm:cat type="list" pri="18500"/>
    <dgm:cat type="picture" pri="8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43"/>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node1">
          <dgm:alg type="sp"/>
          <dgm:shape xmlns:r="http://schemas.openxmlformats.org/officeDocument/2006/relationships" type="ellipse" r:blip="">
            <dgm:adjLst/>
          </dgm:shape>
          <dgm:presOf/>
          <dgm:constrLst/>
          <dgm:ruleLst/>
        </dgm:layoutNode>
        <dgm:layoutNode name="iconRect" styleLbl="solidFgAcc1">
          <dgm:alg type="sp"/>
          <dgm:shape xmlns:r="http://schemas.openxmlformats.org/officeDocument/2006/relationships" type="ellipse"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a:lvl1pPr>
      </dgm1612:lstStyle>
    </a:ext>
  </dgm:extLst>
</dgm:layoutDef>
</file>

<file path=ppt/diagrams/layout15.xml><?xml version="1.0" encoding="utf-8"?>
<dgm:layoutDef xmlns:dgm="http://schemas.openxmlformats.org/drawingml/2006/diagram" xmlns:a="http://schemas.openxmlformats.org/drawingml/2006/main" uniqueId="urn:microsoft.com/office/officeart/2024/layout/IconCircleLabelList">
  <dgm:title val=""/>
  <dgm:desc val=""/>
  <dgm:catLst>
    <dgm:cat type="list" pri="18500"/>
    <dgm:cat type="picture" pri="8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43"/>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node1">
          <dgm:alg type="sp"/>
          <dgm:shape xmlns:r="http://schemas.openxmlformats.org/officeDocument/2006/relationships" type="ellipse" r:blip="">
            <dgm:adjLst/>
          </dgm:shape>
          <dgm:presOf/>
          <dgm:constrLst/>
          <dgm:ruleLst/>
        </dgm:layoutNode>
        <dgm:layoutNode name="iconRect" styleLbl="solidFgAcc1">
          <dgm:alg type="sp"/>
          <dgm:shape xmlns:r="http://schemas.openxmlformats.org/officeDocument/2006/relationships" type="ellipse"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a:lvl1pPr>
      </dgm1612:lstStyle>
    </a:ext>
  </dgm:extLst>
</dgm:layoutDef>
</file>

<file path=ppt/diagrams/layout16.xml><?xml version="1.0" encoding="utf-8"?>
<dgm:layoutDef xmlns:dgm="http://schemas.openxmlformats.org/drawingml/2006/diagram" xmlns:a="http://schemas.openxmlformats.org/drawingml/2006/main" uniqueId="urn:microsoft.com/office/officeart/2024/layout/IconCircleLabelList">
  <dgm:title val=""/>
  <dgm:desc val=""/>
  <dgm:catLst>
    <dgm:cat type="list" pri="18500"/>
    <dgm:cat type="picture" pri="8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43"/>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node1">
          <dgm:alg type="sp"/>
          <dgm:shape xmlns:r="http://schemas.openxmlformats.org/officeDocument/2006/relationships" type="ellipse" r:blip="">
            <dgm:adjLst/>
          </dgm:shape>
          <dgm:presOf/>
          <dgm:constrLst/>
          <dgm:ruleLst/>
        </dgm:layoutNode>
        <dgm:layoutNode name="iconRect" styleLbl="solidFgAcc1">
          <dgm:alg type="sp"/>
          <dgm:shape xmlns:r="http://schemas.openxmlformats.org/officeDocument/2006/relationships" type="ellipse"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a:lvl1pPr>
      </dgm1612:lstStyle>
    </a:ext>
  </dgm:extLst>
</dgm:layoutDef>
</file>

<file path=ppt/diagrams/layout17.xml><?xml version="1.0" encoding="utf-8"?>
<dgm:layoutDef xmlns:dgm="http://schemas.openxmlformats.org/drawingml/2006/diagram" xmlns:a="http://schemas.openxmlformats.org/drawingml/2006/main" uniqueId="urn:microsoft.com/office/officeart/2024/layout/IconCircleLabelList">
  <dgm:title val=""/>
  <dgm:desc val=""/>
  <dgm:catLst>
    <dgm:cat type="list" pri="18500"/>
    <dgm:cat type="picture" pri="8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43"/>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node1">
          <dgm:alg type="sp"/>
          <dgm:shape xmlns:r="http://schemas.openxmlformats.org/officeDocument/2006/relationships" type="ellipse" r:blip="">
            <dgm:adjLst/>
          </dgm:shape>
          <dgm:presOf/>
          <dgm:constrLst/>
          <dgm:ruleLst/>
        </dgm:layoutNode>
        <dgm:layoutNode name="iconRect" styleLbl="solidFgAcc1">
          <dgm:alg type="sp"/>
          <dgm:shape xmlns:r="http://schemas.openxmlformats.org/officeDocument/2006/relationships" type="ellipse"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a:lvl1pPr>
      </dgm1612:lstStyle>
    </a:ext>
  </dgm:extLst>
</dgm:layoutDef>
</file>

<file path=ppt/diagrams/layout18.xml><?xml version="1.0" encoding="utf-8"?>
<dgm:layoutDef xmlns:dgm="http://schemas.openxmlformats.org/drawingml/2006/diagram" xmlns:a="http://schemas.openxmlformats.org/drawingml/2006/main" uniqueId="urn:microsoft.com/office/officeart/2024/layout/IconCircleLabelList">
  <dgm:title val=""/>
  <dgm:desc val=""/>
  <dgm:catLst>
    <dgm:cat type="list" pri="18500"/>
    <dgm:cat type="picture" pri="8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43"/>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node1">
          <dgm:alg type="sp"/>
          <dgm:shape xmlns:r="http://schemas.openxmlformats.org/officeDocument/2006/relationships" type="ellipse" r:blip="">
            <dgm:adjLst/>
          </dgm:shape>
          <dgm:presOf/>
          <dgm:constrLst/>
          <dgm:ruleLst/>
        </dgm:layoutNode>
        <dgm:layoutNode name="iconRect" styleLbl="solidFgAcc1">
          <dgm:alg type="sp"/>
          <dgm:shape xmlns:r="http://schemas.openxmlformats.org/officeDocument/2006/relationships" type="ellipse"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38BCECD-7351-A242-CC9D-27F14BC7A29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F31069A-433A-EC26-06CF-F585C7998FF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14A39EC-16FF-4AC9-9D6D-4532782DEA3F}" type="datetimeFigureOut">
              <a:rPr lang="en-US" smtClean="0"/>
              <a:t>8/12/2026</a:t>
            </a:fld>
            <a:endParaRPr lang="en-US"/>
          </a:p>
        </p:txBody>
      </p:sp>
      <p:sp>
        <p:nvSpPr>
          <p:cNvPr id="4" name="Footer Placeholder 3">
            <a:extLst>
              <a:ext uri="{FF2B5EF4-FFF2-40B4-BE49-F238E27FC236}">
                <a16:creationId xmlns:a16="http://schemas.microsoft.com/office/drawing/2014/main" id="{D8E269C4-20D0-9AB6-0590-C3887DA4D06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4F05288-804D-1D65-4C15-0D9FD4AB005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ED83F12-B65C-4018-9CAE-0CC417DE3507}" type="slidenum">
              <a:rPr lang="en-US" smtClean="0"/>
              <a:t>‹#›</a:t>
            </a:fld>
            <a:endParaRPr lang="en-US"/>
          </a:p>
        </p:txBody>
      </p:sp>
    </p:spTree>
    <p:extLst>
      <p:ext uri="{BB962C8B-B14F-4D97-AF65-F5344CB8AC3E}">
        <p14:creationId xmlns:p14="http://schemas.microsoft.com/office/powerpoint/2010/main" val="42269055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6C4BF5-E566-BD4E-BF84-8EF979555B2D}" type="datetimeFigureOut">
              <a:rPr lang="en-US" smtClean="0"/>
              <a:t>8/12/2026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CBBDB-52D0-FE4C-8729-D7393D454E10}" type="slidenum">
              <a:rPr lang="en-US" smtClean="0"/>
              <a:t>‹#›</a:t>
            </a:fld>
            <a:endParaRPr lang="en-US"/>
          </a:p>
        </p:txBody>
      </p:sp>
    </p:spTree>
    <p:extLst>
      <p:ext uri="{BB962C8B-B14F-4D97-AF65-F5344CB8AC3E}">
        <p14:creationId xmlns:p14="http://schemas.microsoft.com/office/powerpoint/2010/main" val="1613369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6A3B25-90B1-8BE7-C75A-71D4F80677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2BF2C6-953B-30AD-3291-22C7817CD0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053121-B8D4-A76D-A1C8-6BD7059CAE9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ED9C98A-EE7C-672A-F18A-1A54F32CCC56}"/>
              </a:ext>
            </a:extLst>
          </p:cNvPr>
          <p:cNvSpPr>
            <a:spLocks noGrp="1"/>
          </p:cNvSpPr>
          <p:nvPr>
            <p:ph type="sldNum" sz="quarter" idx="5"/>
          </p:nvPr>
        </p:nvSpPr>
        <p:spPr/>
        <p:txBody>
          <a:bodyPr/>
          <a:lstStyle/>
          <a:p>
            <a:fld id="{D34CBBDB-52D0-FE4C-8729-D7393D454E10}" type="slidenum">
              <a:rPr lang="en-US" smtClean="0"/>
              <a:t>4</a:t>
            </a:fld>
            <a:endParaRPr lang="en-US"/>
          </a:p>
        </p:txBody>
      </p:sp>
    </p:spTree>
    <p:extLst>
      <p:ext uri="{BB962C8B-B14F-4D97-AF65-F5344CB8AC3E}">
        <p14:creationId xmlns:p14="http://schemas.microsoft.com/office/powerpoint/2010/main" val="38232550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94BD99-8AAA-EFC4-0F41-9D319FA47A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86C131-C308-F282-A986-C4A49FE528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6062FA-0224-E35F-4D31-E6AF0D71C09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163E04C-3F42-BF95-1C05-B356E768ABEA}"/>
              </a:ext>
            </a:extLst>
          </p:cNvPr>
          <p:cNvSpPr>
            <a:spLocks noGrp="1"/>
          </p:cNvSpPr>
          <p:nvPr>
            <p:ph type="sldNum" sz="quarter" idx="5"/>
          </p:nvPr>
        </p:nvSpPr>
        <p:spPr/>
        <p:txBody>
          <a:bodyPr/>
          <a:lstStyle/>
          <a:p>
            <a:fld id="{D34CBBDB-52D0-FE4C-8729-D7393D454E10}" type="slidenum">
              <a:rPr lang="en-US" smtClean="0"/>
              <a:t>5</a:t>
            </a:fld>
            <a:endParaRPr lang="en-US"/>
          </a:p>
        </p:txBody>
      </p:sp>
    </p:spTree>
    <p:extLst>
      <p:ext uri="{BB962C8B-B14F-4D97-AF65-F5344CB8AC3E}">
        <p14:creationId xmlns:p14="http://schemas.microsoft.com/office/powerpoint/2010/main" val="18396818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B57CF4-742D-9F2D-01AB-A22998DBF1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13AC9A-17EC-AA10-87DE-D939C5A678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AB640B-9972-2481-8B3A-2223943C98C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0A4D762-8FDA-A3A0-AD2D-1EC4DB2805A2}"/>
              </a:ext>
            </a:extLst>
          </p:cNvPr>
          <p:cNvSpPr>
            <a:spLocks noGrp="1"/>
          </p:cNvSpPr>
          <p:nvPr>
            <p:ph type="sldNum" sz="quarter" idx="5"/>
          </p:nvPr>
        </p:nvSpPr>
        <p:spPr/>
        <p:txBody>
          <a:bodyPr/>
          <a:lstStyle/>
          <a:p>
            <a:fld id="{D34CBBDB-52D0-FE4C-8729-D7393D454E10}" type="slidenum">
              <a:rPr lang="en-US" smtClean="0"/>
              <a:t>6</a:t>
            </a:fld>
            <a:endParaRPr lang="en-US"/>
          </a:p>
        </p:txBody>
      </p:sp>
    </p:spTree>
    <p:extLst>
      <p:ext uri="{BB962C8B-B14F-4D97-AF65-F5344CB8AC3E}">
        <p14:creationId xmlns:p14="http://schemas.microsoft.com/office/powerpoint/2010/main" val="18172435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819CF-42AE-AA4E-E02F-D88A48F8D1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FA1CBC-D81A-5222-BB7E-DA0D672B9A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11FCC6-DEA6-86F2-3B5E-C46685F6277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8CD72FE-D660-2113-3BAD-27173A5FB104}"/>
              </a:ext>
            </a:extLst>
          </p:cNvPr>
          <p:cNvSpPr>
            <a:spLocks noGrp="1"/>
          </p:cNvSpPr>
          <p:nvPr>
            <p:ph type="sldNum" sz="quarter" idx="5"/>
          </p:nvPr>
        </p:nvSpPr>
        <p:spPr/>
        <p:txBody>
          <a:bodyPr/>
          <a:lstStyle/>
          <a:p>
            <a:fld id="{D34CBBDB-52D0-FE4C-8729-D7393D454E10}" type="slidenum">
              <a:rPr lang="en-US" smtClean="0"/>
              <a:t>7</a:t>
            </a:fld>
            <a:endParaRPr lang="en-US"/>
          </a:p>
        </p:txBody>
      </p:sp>
    </p:spTree>
    <p:extLst>
      <p:ext uri="{BB962C8B-B14F-4D97-AF65-F5344CB8AC3E}">
        <p14:creationId xmlns:p14="http://schemas.microsoft.com/office/powerpoint/2010/main" val="9184240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75A3C9-B1D4-810A-A0FC-2503CA1CDA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4C3A97-336C-50E0-2528-4432682E5B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8883DB-6502-C135-0919-CC7656B3205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E4C5EA8-CEF7-7490-58CE-90ACECD5E42A}"/>
              </a:ext>
            </a:extLst>
          </p:cNvPr>
          <p:cNvSpPr>
            <a:spLocks noGrp="1"/>
          </p:cNvSpPr>
          <p:nvPr>
            <p:ph type="sldNum" sz="quarter" idx="5"/>
          </p:nvPr>
        </p:nvSpPr>
        <p:spPr/>
        <p:txBody>
          <a:bodyPr/>
          <a:lstStyle/>
          <a:p>
            <a:fld id="{D34CBBDB-52D0-FE4C-8729-D7393D454E10}" type="slidenum">
              <a:rPr lang="en-US" smtClean="0"/>
              <a:t>8</a:t>
            </a:fld>
            <a:endParaRPr lang="en-US"/>
          </a:p>
        </p:txBody>
      </p:sp>
    </p:spTree>
    <p:extLst>
      <p:ext uri="{BB962C8B-B14F-4D97-AF65-F5344CB8AC3E}">
        <p14:creationId xmlns:p14="http://schemas.microsoft.com/office/powerpoint/2010/main" val="12692883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774875-0C4D-A4A3-6367-DFD60726DA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094378-21B3-F565-B1E6-09758103F2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1F5198-C68F-0A7B-21C6-0482B665A95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71248A9-2A44-BB91-51F0-4BE3CE079B46}"/>
              </a:ext>
            </a:extLst>
          </p:cNvPr>
          <p:cNvSpPr>
            <a:spLocks noGrp="1"/>
          </p:cNvSpPr>
          <p:nvPr>
            <p:ph type="sldNum" sz="quarter" idx="5"/>
          </p:nvPr>
        </p:nvSpPr>
        <p:spPr/>
        <p:txBody>
          <a:bodyPr/>
          <a:lstStyle/>
          <a:p>
            <a:fld id="{D34CBBDB-52D0-FE4C-8729-D7393D454E10}" type="slidenum">
              <a:rPr lang="en-US" smtClean="0"/>
              <a:t>9</a:t>
            </a:fld>
            <a:endParaRPr lang="en-US"/>
          </a:p>
        </p:txBody>
      </p:sp>
    </p:spTree>
    <p:extLst>
      <p:ext uri="{BB962C8B-B14F-4D97-AF65-F5344CB8AC3E}">
        <p14:creationId xmlns:p14="http://schemas.microsoft.com/office/powerpoint/2010/main" val="34240194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611014-B265-DE2D-C6E6-FF9D975DE3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B8C634-ADCC-146B-10C6-69DD41903A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C82923-F4D9-528F-157D-2A0E9173277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302C439-886C-1225-1807-EFBD9EDEAD4F}"/>
              </a:ext>
            </a:extLst>
          </p:cNvPr>
          <p:cNvSpPr>
            <a:spLocks noGrp="1"/>
          </p:cNvSpPr>
          <p:nvPr>
            <p:ph type="sldNum" sz="quarter" idx="5"/>
          </p:nvPr>
        </p:nvSpPr>
        <p:spPr/>
        <p:txBody>
          <a:bodyPr/>
          <a:lstStyle/>
          <a:p>
            <a:fld id="{D34CBBDB-52D0-FE4C-8729-D7393D454E10}" type="slidenum">
              <a:rPr lang="en-US" smtClean="0"/>
              <a:t>10</a:t>
            </a:fld>
            <a:endParaRPr lang="en-US"/>
          </a:p>
        </p:txBody>
      </p:sp>
    </p:spTree>
    <p:extLst>
      <p:ext uri="{BB962C8B-B14F-4D97-AF65-F5344CB8AC3E}">
        <p14:creationId xmlns:p14="http://schemas.microsoft.com/office/powerpoint/2010/main" val="39525803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B219E2-B48C-8B78-1A99-32D896F8D1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42380B-8CFD-AE91-066A-510B35E303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9BC54A-D04A-FD4D-BFF7-9B568ADFC9F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0DA3A9C-5720-1EDE-6C72-4B64A73F0E89}"/>
              </a:ext>
            </a:extLst>
          </p:cNvPr>
          <p:cNvSpPr>
            <a:spLocks noGrp="1"/>
          </p:cNvSpPr>
          <p:nvPr>
            <p:ph type="sldNum" sz="quarter" idx="5"/>
          </p:nvPr>
        </p:nvSpPr>
        <p:spPr/>
        <p:txBody>
          <a:bodyPr/>
          <a:lstStyle/>
          <a:p>
            <a:fld id="{D34CBBDB-52D0-FE4C-8729-D7393D454E10}" type="slidenum">
              <a:rPr lang="en-US" smtClean="0"/>
              <a:t>11</a:t>
            </a:fld>
            <a:endParaRPr lang="en-US"/>
          </a:p>
        </p:txBody>
      </p:sp>
    </p:spTree>
    <p:extLst>
      <p:ext uri="{BB962C8B-B14F-4D97-AF65-F5344CB8AC3E}">
        <p14:creationId xmlns:p14="http://schemas.microsoft.com/office/powerpoint/2010/main" val="30157148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3EDA76-6747-125B-8DFC-EB5887CF01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2FDEEE-A22B-4894-CC79-0886E79057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689838-6C70-372A-C96E-6A924B297D9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898676E-6616-A0BD-9828-BD9FE7C9F2FB}"/>
              </a:ext>
            </a:extLst>
          </p:cNvPr>
          <p:cNvSpPr>
            <a:spLocks noGrp="1"/>
          </p:cNvSpPr>
          <p:nvPr>
            <p:ph type="sldNum" sz="quarter" idx="5"/>
          </p:nvPr>
        </p:nvSpPr>
        <p:spPr/>
        <p:txBody>
          <a:bodyPr/>
          <a:lstStyle/>
          <a:p>
            <a:fld id="{D34CBBDB-52D0-FE4C-8729-D7393D454E10}" type="slidenum">
              <a:rPr lang="en-US" smtClean="0"/>
              <a:t>12</a:t>
            </a:fld>
            <a:endParaRPr lang="en-US"/>
          </a:p>
        </p:txBody>
      </p:sp>
    </p:spTree>
    <p:extLst>
      <p:ext uri="{BB962C8B-B14F-4D97-AF65-F5344CB8AC3E}">
        <p14:creationId xmlns:p14="http://schemas.microsoft.com/office/powerpoint/2010/main" val="41180738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D34CBBDB-52D0-FE4C-8729-D7393D454E10}" type="slidenum">
              <a:rPr lang="en-US" smtClean="0"/>
              <a:t>14</a:t>
            </a:fld>
            <a:endParaRPr lang="en-US"/>
          </a:p>
        </p:txBody>
      </p:sp>
    </p:spTree>
    <p:extLst>
      <p:ext uri="{BB962C8B-B14F-4D97-AF65-F5344CB8AC3E}">
        <p14:creationId xmlns:p14="http://schemas.microsoft.com/office/powerpoint/2010/main" val="14841043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4"/>
            <a:ext cx="5608320" cy="3780758"/>
          </a:xfrm>
        </p:spPr>
        <p:txBody>
          <a:bodyPr/>
          <a:lstStyle/>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15</a:t>
            </a:fld>
            <a:endParaRPr lang="en-US"/>
          </a:p>
        </p:txBody>
      </p:sp>
    </p:spTree>
    <p:extLst>
      <p:ext uri="{BB962C8B-B14F-4D97-AF65-F5344CB8AC3E}">
        <p14:creationId xmlns:p14="http://schemas.microsoft.com/office/powerpoint/2010/main" val="24819249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16</a:t>
            </a:fld>
            <a:endParaRPr lang="en-US"/>
          </a:p>
        </p:txBody>
      </p:sp>
    </p:spTree>
    <p:extLst>
      <p:ext uri="{BB962C8B-B14F-4D97-AF65-F5344CB8AC3E}">
        <p14:creationId xmlns:p14="http://schemas.microsoft.com/office/powerpoint/2010/main" val="8540368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4"/>
            <a:ext cx="5608320" cy="3868440"/>
          </a:xfrm>
        </p:spPr>
        <p:txBody>
          <a:bodyPr/>
          <a:lstStyle/>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17</a:t>
            </a:fld>
            <a:endParaRPr lang="en-US"/>
          </a:p>
        </p:txBody>
      </p:sp>
    </p:spTree>
    <p:extLst>
      <p:ext uri="{BB962C8B-B14F-4D97-AF65-F5344CB8AC3E}">
        <p14:creationId xmlns:p14="http://schemas.microsoft.com/office/powerpoint/2010/main" val="36815185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3"/>
            <a:ext cx="5608320" cy="4219169"/>
          </a:xfrm>
        </p:spPr>
        <p:txBody>
          <a:bodyPr/>
          <a:lstStyle/>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18</a:t>
            </a:fld>
            <a:endParaRPr lang="en-US"/>
          </a:p>
        </p:txBody>
      </p:sp>
    </p:spTree>
    <p:extLst>
      <p:ext uri="{BB962C8B-B14F-4D97-AF65-F5344CB8AC3E}">
        <p14:creationId xmlns:p14="http://schemas.microsoft.com/office/powerpoint/2010/main" val="1308568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19</a:t>
            </a:fld>
            <a:endParaRPr lang="en-US"/>
          </a:p>
        </p:txBody>
      </p:sp>
    </p:spTree>
    <p:extLst>
      <p:ext uri="{BB962C8B-B14F-4D97-AF65-F5344CB8AC3E}">
        <p14:creationId xmlns:p14="http://schemas.microsoft.com/office/powerpoint/2010/main" val="38305799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20</a:t>
            </a:fld>
            <a:endParaRPr lang="en-US"/>
          </a:p>
        </p:txBody>
      </p:sp>
    </p:spTree>
    <p:extLst>
      <p:ext uri="{BB962C8B-B14F-4D97-AF65-F5344CB8AC3E}">
        <p14:creationId xmlns:p14="http://schemas.microsoft.com/office/powerpoint/2010/main" val="14593147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3"/>
            <a:ext cx="5608320" cy="4356073"/>
          </a:xfrm>
        </p:spPr>
        <p:txBody>
          <a:bodyPr/>
          <a:lstStyle/>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21</a:t>
            </a:fld>
            <a:endParaRPr lang="en-US"/>
          </a:p>
        </p:txBody>
      </p:sp>
    </p:spTree>
    <p:extLst>
      <p:ext uri="{BB962C8B-B14F-4D97-AF65-F5344CB8AC3E}">
        <p14:creationId xmlns:p14="http://schemas.microsoft.com/office/powerpoint/2010/main" val="5158428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D34CBBDB-52D0-FE4C-8729-D7393D454E10}" type="slidenum">
              <a:rPr lang="en-US" smtClean="0"/>
              <a:t>22</a:t>
            </a:fld>
            <a:endParaRPr lang="en-US"/>
          </a:p>
        </p:txBody>
      </p:sp>
    </p:spTree>
    <p:extLst>
      <p:ext uri="{BB962C8B-B14F-4D97-AF65-F5344CB8AC3E}">
        <p14:creationId xmlns:p14="http://schemas.microsoft.com/office/powerpoint/2010/main" val="4157305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a:p>
            <a:endParaRPr lang="en-US" dirty="0">
              <a:ea typeface="Calibri"/>
              <a:cs typeface="Calibri"/>
            </a:endParaRPr>
          </a:p>
          <a:p>
            <a:endParaRPr lang="en-US" dirty="0">
              <a:ea typeface="Calibri"/>
              <a:cs typeface="Calibri"/>
            </a:endParaRPr>
          </a:p>
          <a:p>
            <a:endParaRPr lang="en-US" dirty="0">
              <a:ea typeface="Calibri"/>
              <a:cs typeface="Calibri"/>
            </a:endParaRPr>
          </a:p>
          <a:p>
            <a:endParaRPr lang="en-US" dirty="0">
              <a:ea typeface="Calibri"/>
              <a:cs typeface="Calibri"/>
            </a:endParaRPr>
          </a:p>
          <a:p>
            <a:endParaRPr lang="en-US" dirty="0">
              <a:ea typeface="Calibri"/>
              <a:cs typeface="Calibri"/>
            </a:endParaRPr>
          </a:p>
          <a:p>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D34CBBDB-52D0-FE4C-8729-D7393D454E10}" type="slidenum">
              <a:rPr lang="en-US" smtClean="0"/>
              <a:t>23</a:t>
            </a:fld>
            <a:endParaRPr lang="en-US"/>
          </a:p>
        </p:txBody>
      </p:sp>
    </p:spTree>
    <p:extLst>
      <p:ext uri="{BB962C8B-B14F-4D97-AF65-F5344CB8AC3E}">
        <p14:creationId xmlns:p14="http://schemas.microsoft.com/office/powerpoint/2010/main" val="19454904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71773F-6DE8-73C8-6A4F-E932340E0D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15AA82-BA4D-5469-593A-E685B31586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E15B80-DB9A-298B-BEB9-99F8F8E16874}"/>
              </a:ext>
            </a:extLst>
          </p:cNvPr>
          <p:cNvSpPr>
            <a:spLocks noGrp="1"/>
          </p:cNvSpPr>
          <p:nvPr>
            <p:ph type="body" idx="1"/>
          </p:nvPr>
        </p:nvSpPr>
        <p:spPr/>
        <p:txBody>
          <a:bodyPr/>
          <a:lstStyle/>
          <a:p>
            <a:pPr marL="291118" indent="-291118">
              <a:buFont typeface="Arial"/>
              <a:buChar char="•"/>
            </a:pPr>
            <a:endParaRPr lang="en-US" dirty="0">
              <a:ea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32DA7A74-4255-57E5-436E-B8DFCB332FE9}"/>
              </a:ext>
            </a:extLst>
          </p:cNvPr>
          <p:cNvSpPr>
            <a:spLocks noGrp="1"/>
          </p:cNvSpPr>
          <p:nvPr>
            <p:ph type="sldNum" sz="quarter" idx="5"/>
          </p:nvPr>
        </p:nvSpPr>
        <p:spPr/>
        <p:txBody>
          <a:bodyPr/>
          <a:lstStyle/>
          <a:p>
            <a:fld id="{D34CBBDB-52D0-FE4C-8729-D7393D454E10}" type="slidenum">
              <a:rPr lang="en-US" smtClean="0"/>
              <a:t>24</a:t>
            </a:fld>
            <a:endParaRPr lang="en-US"/>
          </a:p>
        </p:txBody>
      </p:sp>
    </p:spTree>
    <p:extLst>
      <p:ext uri="{BB962C8B-B14F-4D97-AF65-F5344CB8AC3E}">
        <p14:creationId xmlns:p14="http://schemas.microsoft.com/office/powerpoint/2010/main" val="24512118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91118" indent="-291118">
              <a:buFont typeface="Arial"/>
              <a:buChar char="•"/>
            </a:pPr>
            <a:endParaRPr lang="en-US" dirty="0">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D34CBBDB-52D0-FE4C-8729-D7393D454E10}" type="slidenum">
              <a:rPr lang="en-US" smtClean="0"/>
              <a:t>25</a:t>
            </a:fld>
            <a:endParaRPr lang="en-US"/>
          </a:p>
        </p:txBody>
      </p:sp>
    </p:spTree>
    <p:extLst>
      <p:ext uri="{BB962C8B-B14F-4D97-AF65-F5344CB8AC3E}">
        <p14:creationId xmlns:p14="http://schemas.microsoft.com/office/powerpoint/2010/main" val="6500101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1173C2-D737-5C6D-A266-BDCBD3E06D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4C18C6-479C-47F1-3D63-36EF26FC5A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0758C6-9CAD-BC71-0446-1DF12DC46475}"/>
              </a:ext>
            </a:extLst>
          </p:cNvPr>
          <p:cNvSpPr>
            <a:spLocks noGrp="1"/>
          </p:cNvSpPr>
          <p:nvPr>
            <p:ph type="body" idx="1"/>
          </p:nvPr>
        </p:nvSpPr>
        <p:spPr/>
        <p:txBody>
          <a:bodyPr/>
          <a:lstStyle/>
          <a:p>
            <a:pPr>
              <a:lnSpc>
                <a:spcPct val="113999"/>
              </a:lnSpc>
            </a:pPr>
            <a:endParaRPr lang="en-US" dirty="0">
              <a:latin typeface="Avenir Next LT Pro"/>
              <a:cs typeface="Arial"/>
            </a:endParaRPr>
          </a:p>
          <a:p>
            <a:pPr>
              <a:lnSpc>
                <a:spcPct val="113999"/>
              </a:lnSpc>
            </a:pPr>
            <a:endParaRPr lang="en-US" dirty="0">
              <a:latin typeface="Avenir Next LT Pro"/>
              <a:cs typeface="Arial"/>
            </a:endParaRPr>
          </a:p>
          <a:p>
            <a:pPr>
              <a:lnSpc>
                <a:spcPct val="113999"/>
              </a:lnSpc>
            </a:pPr>
            <a:endParaRPr lang="en-US" dirty="0"/>
          </a:p>
        </p:txBody>
      </p:sp>
      <p:sp>
        <p:nvSpPr>
          <p:cNvPr id="4" name="Slide Number Placeholder 3">
            <a:extLst>
              <a:ext uri="{FF2B5EF4-FFF2-40B4-BE49-F238E27FC236}">
                <a16:creationId xmlns:a16="http://schemas.microsoft.com/office/drawing/2014/main" id="{ACFC9303-F2EA-2511-FA8A-EAB7D62BE123}"/>
              </a:ext>
            </a:extLst>
          </p:cNvPr>
          <p:cNvSpPr>
            <a:spLocks noGrp="1"/>
          </p:cNvSpPr>
          <p:nvPr>
            <p:ph type="sldNum" sz="quarter" idx="5"/>
          </p:nvPr>
        </p:nvSpPr>
        <p:spPr/>
        <p:txBody>
          <a:bodyPr/>
          <a:lstStyle/>
          <a:p>
            <a:fld id="{D34CBBDB-52D0-FE4C-8729-D7393D454E10}" type="slidenum">
              <a:rPr lang="en-US" smtClean="0"/>
              <a:t>26</a:t>
            </a:fld>
            <a:endParaRPr lang="en-US"/>
          </a:p>
        </p:txBody>
      </p:sp>
    </p:spTree>
    <p:extLst>
      <p:ext uri="{BB962C8B-B14F-4D97-AF65-F5344CB8AC3E}">
        <p14:creationId xmlns:p14="http://schemas.microsoft.com/office/powerpoint/2010/main" val="37489391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2E66B4-6C53-A496-6652-53D8EE7929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B25E4B-9745-77A4-C0A8-FEFD9DC194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3C2B2A-9324-70A5-0F84-F9AFF9DAEEB1}"/>
              </a:ext>
            </a:extLst>
          </p:cNvPr>
          <p:cNvSpPr>
            <a:spLocks noGrp="1"/>
          </p:cNvSpPr>
          <p:nvPr>
            <p:ph type="body" idx="1"/>
          </p:nvPr>
        </p:nvSpPr>
        <p:spPr/>
        <p:txBody>
          <a:bodyPr/>
          <a:lstStyle/>
          <a:p>
            <a:pPr marL="291118" indent="-291118">
              <a:lnSpc>
                <a:spcPct val="113999"/>
              </a:lnSpc>
              <a:buFont typeface="Arial"/>
              <a:buChar char="•"/>
            </a:pPr>
            <a:endParaRPr lang="en-US" dirty="0"/>
          </a:p>
        </p:txBody>
      </p:sp>
      <p:sp>
        <p:nvSpPr>
          <p:cNvPr id="4" name="Slide Number Placeholder 3">
            <a:extLst>
              <a:ext uri="{FF2B5EF4-FFF2-40B4-BE49-F238E27FC236}">
                <a16:creationId xmlns:a16="http://schemas.microsoft.com/office/drawing/2014/main" id="{F66CACCF-7C63-137B-9620-4D4FFCB9F882}"/>
              </a:ext>
            </a:extLst>
          </p:cNvPr>
          <p:cNvSpPr>
            <a:spLocks noGrp="1"/>
          </p:cNvSpPr>
          <p:nvPr>
            <p:ph type="sldNum" sz="quarter" idx="5"/>
          </p:nvPr>
        </p:nvSpPr>
        <p:spPr/>
        <p:txBody>
          <a:bodyPr/>
          <a:lstStyle/>
          <a:p>
            <a:fld id="{D34CBBDB-52D0-FE4C-8729-D7393D454E10}" type="slidenum">
              <a:rPr lang="en-US" smtClean="0"/>
              <a:t>27</a:t>
            </a:fld>
            <a:endParaRPr lang="en-US"/>
          </a:p>
        </p:txBody>
      </p:sp>
    </p:spTree>
    <p:extLst>
      <p:ext uri="{BB962C8B-B14F-4D97-AF65-F5344CB8AC3E}">
        <p14:creationId xmlns:p14="http://schemas.microsoft.com/office/powerpoint/2010/main" val="25118757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28</a:t>
            </a:fld>
            <a:endParaRPr lang="en-US"/>
          </a:p>
        </p:txBody>
      </p:sp>
    </p:spTree>
    <p:extLst>
      <p:ext uri="{BB962C8B-B14F-4D97-AF65-F5344CB8AC3E}">
        <p14:creationId xmlns:p14="http://schemas.microsoft.com/office/powerpoint/2010/main" val="23929066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65100" indent="-165100">
              <a:buFont typeface="Arial" panose="020B0604020202020204" pitchFamily="34" charset="0"/>
              <a:buChar char="•"/>
            </a:pPr>
            <a:endParaRPr lang="en-US" b="1" dirty="0">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D34CBBDB-52D0-FE4C-8729-D7393D454E10}" type="slidenum">
              <a:rPr lang="en-US" smtClean="0"/>
              <a:t>29</a:t>
            </a:fld>
            <a:endParaRPr lang="en-US"/>
          </a:p>
        </p:txBody>
      </p:sp>
    </p:spTree>
    <p:extLst>
      <p:ext uri="{BB962C8B-B14F-4D97-AF65-F5344CB8AC3E}">
        <p14:creationId xmlns:p14="http://schemas.microsoft.com/office/powerpoint/2010/main" val="39702043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30</a:t>
            </a:fld>
            <a:endParaRPr lang="en-US"/>
          </a:p>
        </p:txBody>
      </p:sp>
    </p:spTree>
    <p:extLst>
      <p:ext uri="{BB962C8B-B14F-4D97-AF65-F5344CB8AC3E}">
        <p14:creationId xmlns:p14="http://schemas.microsoft.com/office/powerpoint/2010/main" val="11155858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628D55-C759-CC35-5893-3F58924B53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686BF6-FBB7-ED30-EC47-06E605F17E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760042-6A0D-166C-49D6-9D72AE4B6D8B}"/>
              </a:ext>
            </a:extLst>
          </p:cNvPr>
          <p:cNvSpPr>
            <a:spLocks noGrp="1"/>
          </p:cNvSpPr>
          <p:nvPr>
            <p:ph type="body" idx="1"/>
          </p:nvPr>
        </p:nvSpPr>
        <p:spPr/>
        <p:txBody>
          <a:bodyPr/>
          <a:lstStyle/>
          <a:p>
            <a:pPr marL="291118" indent="-291118">
              <a:lnSpc>
                <a:spcPct val="113999"/>
              </a:lnSpc>
              <a:buFont typeface="Arial"/>
              <a:buChar char="•"/>
            </a:pPr>
            <a:endParaRPr lang="en-US" dirty="0"/>
          </a:p>
        </p:txBody>
      </p:sp>
      <p:sp>
        <p:nvSpPr>
          <p:cNvPr id="4" name="Slide Number Placeholder 3">
            <a:extLst>
              <a:ext uri="{FF2B5EF4-FFF2-40B4-BE49-F238E27FC236}">
                <a16:creationId xmlns:a16="http://schemas.microsoft.com/office/drawing/2014/main" id="{DE57AEEB-8698-410E-C996-B5B1D86BF725}"/>
              </a:ext>
            </a:extLst>
          </p:cNvPr>
          <p:cNvSpPr>
            <a:spLocks noGrp="1"/>
          </p:cNvSpPr>
          <p:nvPr>
            <p:ph type="sldNum" sz="quarter" idx="5"/>
          </p:nvPr>
        </p:nvSpPr>
        <p:spPr/>
        <p:txBody>
          <a:bodyPr/>
          <a:lstStyle/>
          <a:p>
            <a:fld id="{D34CBBDB-52D0-FE4C-8729-D7393D454E10}" type="slidenum">
              <a:rPr lang="en-US" smtClean="0"/>
              <a:t>31</a:t>
            </a:fld>
            <a:endParaRPr lang="en-US"/>
          </a:p>
        </p:txBody>
      </p:sp>
    </p:spTree>
    <p:extLst>
      <p:ext uri="{BB962C8B-B14F-4D97-AF65-F5344CB8AC3E}">
        <p14:creationId xmlns:p14="http://schemas.microsoft.com/office/powerpoint/2010/main" val="28708579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D34CBBDB-52D0-FE4C-8729-D7393D454E10}" type="slidenum">
              <a:rPr lang="en-US" smtClean="0"/>
              <a:t>32</a:t>
            </a:fld>
            <a:endParaRPr lang="en-US"/>
          </a:p>
        </p:txBody>
      </p:sp>
    </p:spTree>
    <p:extLst>
      <p:ext uri="{BB962C8B-B14F-4D97-AF65-F5344CB8AC3E}">
        <p14:creationId xmlns:p14="http://schemas.microsoft.com/office/powerpoint/2010/main" val="12497990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2FBF82-B9F2-4733-2453-7A7149A926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10EAD4-5293-F905-B085-2438750347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779817-A1DD-C6A0-D4FF-632B0D2E0F92}"/>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C85CCC0D-32C2-0A6D-A418-E734CC2AF95C}"/>
              </a:ext>
            </a:extLst>
          </p:cNvPr>
          <p:cNvSpPr>
            <a:spLocks noGrp="1"/>
          </p:cNvSpPr>
          <p:nvPr>
            <p:ph type="sldNum" sz="quarter" idx="5"/>
          </p:nvPr>
        </p:nvSpPr>
        <p:spPr/>
        <p:txBody>
          <a:bodyPr/>
          <a:lstStyle/>
          <a:p>
            <a:fld id="{D34CBBDB-52D0-FE4C-8729-D7393D454E10}" type="slidenum">
              <a:rPr lang="en-US" smtClean="0"/>
              <a:t>33</a:t>
            </a:fld>
            <a:endParaRPr lang="en-US"/>
          </a:p>
        </p:txBody>
      </p:sp>
    </p:spTree>
    <p:extLst>
      <p:ext uri="{BB962C8B-B14F-4D97-AF65-F5344CB8AC3E}">
        <p14:creationId xmlns:p14="http://schemas.microsoft.com/office/powerpoint/2010/main" val="26565741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fld id="{D34CBBDB-52D0-FE4C-8729-D7393D454E10}" type="slidenum">
              <a:rPr lang="en-US" smtClean="0"/>
              <a:t>34</a:t>
            </a:fld>
            <a:endParaRPr lang="en-US"/>
          </a:p>
        </p:txBody>
      </p:sp>
    </p:spTree>
    <p:extLst>
      <p:ext uri="{BB962C8B-B14F-4D97-AF65-F5344CB8AC3E}">
        <p14:creationId xmlns:p14="http://schemas.microsoft.com/office/powerpoint/2010/main" val="420477488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D34CBBDB-52D0-FE4C-8729-D7393D454E10}" type="slidenum">
              <a:rPr lang="en-US" smtClean="0"/>
              <a:t>35</a:t>
            </a:fld>
            <a:endParaRPr lang="en-US"/>
          </a:p>
        </p:txBody>
      </p:sp>
    </p:spTree>
    <p:extLst>
      <p:ext uri="{BB962C8B-B14F-4D97-AF65-F5344CB8AC3E}">
        <p14:creationId xmlns:p14="http://schemas.microsoft.com/office/powerpoint/2010/main" val="318405263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D34CBBDB-52D0-FE4C-8729-D7393D454E10}" type="slidenum">
              <a:rPr lang="en-US" smtClean="0"/>
              <a:t>36</a:t>
            </a:fld>
            <a:endParaRPr lang="en-US"/>
          </a:p>
        </p:txBody>
      </p:sp>
    </p:spTree>
    <p:extLst>
      <p:ext uri="{BB962C8B-B14F-4D97-AF65-F5344CB8AC3E}">
        <p14:creationId xmlns:p14="http://schemas.microsoft.com/office/powerpoint/2010/main" val="9947738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D34CBBDB-52D0-FE4C-8729-D7393D454E10}" type="slidenum">
              <a:rPr lang="en-US" smtClean="0"/>
              <a:t>37</a:t>
            </a:fld>
            <a:endParaRPr lang="en-US"/>
          </a:p>
        </p:txBody>
      </p:sp>
    </p:spTree>
    <p:extLst>
      <p:ext uri="{BB962C8B-B14F-4D97-AF65-F5344CB8AC3E}">
        <p14:creationId xmlns:p14="http://schemas.microsoft.com/office/powerpoint/2010/main" val="99423825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38</a:t>
            </a:fld>
            <a:endParaRPr lang="en-US"/>
          </a:p>
        </p:txBody>
      </p:sp>
    </p:spTree>
    <p:extLst>
      <p:ext uri="{BB962C8B-B14F-4D97-AF65-F5344CB8AC3E}">
        <p14:creationId xmlns:p14="http://schemas.microsoft.com/office/powerpoint/2010/main" val="294272912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39</a:t>
            </a:fld>
            <a:endParaRPr lang="en-US"/>
          </a:p>
        </p:txBody>
      </p:sp>
    </p:spTree>
    <p:extLst>
      <p:ext uri="{BB962C8B-B14F-4D97-AF65-F5344CB8AC3E}">
        <p14:creationId xmlns:p14="http://schemas.microsoft.com/office/powerpoint/2010/main" val="21139828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ull Deck Intro/Outro Slide">
    <p:bg>
      <p:bgPr>
        <a:solidFill>
          <a:srgbClr val="00599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3F6374C-68F8-D7E2-CE2A-8A21E5C3B3F8}"/>
              </a:ext>
              <a:ext uri="{C183D7F6-B498-43B3-948B-1728B52AA6E4}">
                <adec:decorative xmlns:adec="http://schemas.microsoft.com/office/drawing/2017/decorative" val="1"/>
              </a:ext>
            </a:extLst>
          </p:cNvPr>
          <p:cNvSpPr/>
          <p:nvPr userDrawn="1"/>
        </p:nvSpPr>
        <p:spPr>
          <a:xfrm>
            <a:off x="0" y="2360427"/>
            <a:ext cx="12192000" cy="3009015"/>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8">
            <a:extLst>
              <a:ext uri="{FF2B5EF4-FFF2-40B4-BE49-F238E27FC236}">
                <a16:creationId xmlns:a16="http://schemas.microsoft.com/office/drawing/2014/main" id="{21722467-00D5-48C4-A0E3-DBA0E54CD48E}"/>
              </a:ext>
            </a:extLst>
          </p:cNvPr>
          <p:cNvSpPr>
            <a:spLocks noGrp="1"/>
          </p:cNvSpPr>
          <p:nvPr>
            <p:ph type="body" sz="quarter" idx="10" hasCustomPrompt="1"/>
          </p:nvPr>
        </p:nvSpPr>
        <p:spPr>
          <a:xfrm>
            <a:off x="681893" y="2767670"/>
            <a:ext cx="10440537" cy="1373701"/>
          </a:xfrm>
          <a:prstGeom prst="rect">
            <a:avLst/>
          </a:prstGeom>
        </p:spPr>
        <p:txBody>
          <a:bodyPr/>
          <a:lstStyle>
            <a:lvl1pPr marL="0" indent="0" algn="l">
              <a:buNone/>
              <a:defRPr sz="5400" b="1" i="0">
                <a:solidFill>
                  <a:schemeClr val="bg1"/>
                </a:solidFill>
                <a:latin typeface="Avenir Next LT Pro" panose="020B0504020202020204" pitchFamily="34" charset="0"/>
                <a:cs typeface="Arial" panose="020B0604020202020204" pitchFamily="34" charset="0"/>
              </a:defRPr>
            </a:lvl1pPr>
          </a:lstStyle>
          <a:p>
            <a:pPr lvl="0"/>
            <a:r>
              <a:rPr lang="en-US"/>
              <a:t>Click to Add Presentation Title</a:t>
            </a:r>
          </a:p>
          <a:p>
            <a:pPr lvl="0"/>
            <a:r>
              <a:rPr lang="en-US"/>
              <a:t>or Closing Contact</a:t>
            </a:r>
          </a:p>
        </p:txBody>
      </p:sp>
      <p:sp>
        <p:nvSpPr>
          <p:cNvPr id="10" name="Text Placeholder 10">
            <a:extLst>
              <a:ext uri="{FF2B5EF4-FFF2-40B4-BE49-F238E27FC236}">
                <a16:creationId xmlns:a16="http://schemas.microsoft.com/office/drawing/2014/main" id="{5F0FA26E-40B5-44FF-A084-1554D187A6EE}"/>
              </a:ext>
            </a:extLst>
          </p:cNvPr>
          <p:cNvSpPr>
            <a:spLocks noGrp="1"/>
          </p:cNvSpPr>
          <p:nvPr>
            <p:ph type="body" sz="quarter" idx="11" hasCustomPrompt="1"/>
          </p:nvPr>
        </p:nvSpPr>
        <p:spPr>
          <a:xfrm>
            <a:off x="681893" y="4659309"/>
            <a:ext cx="4797425" cy="469382"/>
          </a:xfrm>
          <a:prstGeom prst="rect">
            <a:avLst/>
          </a:prstGeom>
        </p:spPr>
        <p:txBody>
          <a:bodyPr/>
          <a:lstStyle>
            <a:lvl1pPr marL="0" indent="0" algn="l">
              <a:buNone/>
              <a:defRPr sz="3000" b="0">
                <a:solidFill>
                  <a:schemeClr val="bg1"/>
                </a:solidFill>
                <a:latin typeface="Avenir Next LT Pro" panose="020B0504020202020204" pitchFamily="34" charset="0"/>
                <a:cs typeface="Arial" panose="020B0604020202020204" pitchFamily="34" charset="0"/>
              </a:defRPr>
            </a:lvl1pPr>
          </a:lstStyle>
          <a:p>
            <a:pPr lvl="0"/>
            <a:r>
              <a:rPr lang="en-US"/>
              <a:t>Click to add Date, Year</a:t>
            </a:r>
          </a:p>
        </p:txBody>
      </p:sp>
      <p:sp>
        <p:nvSpPr>
          <p:cNvPr id="11" name="Text Placeholder 12">
            <a:extLst>
              <a:ext uri="{FF2B5EF4-FFF2-40B4-BE49-F238E27FC236}">
                <a16:creationId xmlns:a16="http://schemas.microsoft.com/office/drawing/2014/main" id="{ADDB5EC3-5D37-4757-9A9B-5A9AF30AC57E}"/>
              </a:ext>
            </a:extLst>
          </p:cNvPr>
          <p:cNvSpPr>
            <a:spLocks noGrp="1"/>
          </p:cNvSpPr>
          <p:nvPr>
            <p:ph type="body" sz="quarter" idx="12" hasCustomPrompt="1"/>
          </p:nvPr>
        </p:nvSpPr>
        <p:spPr>
          <a:xfrm>
            <a:off x="681893" y="5552844"/>
            <a:ext cx="5843587" cy="879853"/>
          </a:xfrm>
          <a:prstGeom prst="rect">
            <a:avLst/>
          </a:prstGeom>
        </p:spPr>
        <p:txBody>
          <a:bodyPr/>
          <a:lstStyle>
            <a:lvl1pPr marL="0" indent="0" algn="l">
              <a:buNone/>
              <a:defRPr sz="2400" b="0" i="0">
                <a:solidFill>
                  <a:schemeClr val="bg1"/>
                </a:solidFill>
                <a:latin typeface="Avenir Next LT Pro" panose="020B0504020202020204" pitchFamily="34" charset="0"/>
                <a:cs typeface="Arial" panose="020B0604020202020204" pitchFamily="34" charset="0"/>
              </a:defRPr>
            </a:lvl1pPr>
          </a:lstStyle>
          <a:p>
            <a:pPr lvl="0"/>
            <a:r>
              <a:rPr lang="en-US"/>
              <a:t>Click to Add Presenter</a:t>
            </a:r>
            <a:br>
              <a:rPr lang="en-US"/>
            </a:br>
            <a:r>
              <a:rPr lang="en-US"/>
              <a:t>Title</a:t>
            </a:r>
          </a:p>
        </p:txBody>
      </p:sp>
      <p:pic>
        <p:nvPicPr>
          <p:cNvPr id="6" name="Picture 5" descr="Massachusetts Department of Public Health logo">
            <a:extLst>
              <a:ext uri="{FF2B5EF4-FFF2-40B4-BE49-F238E27FC236}">
                <a16:creationId xmlns:a16="http://schemas.microsoft.com/office/drawing/2014/main" id="{EAEC6726-A866-0444-9ED7-490F0E2826C5}"/>
              </a:ext>
            </a:extLst>
          </p:cNvPr>
          <p:cNvPicPr>
            <a:picLocks noChangeAspect="1"/>
          </p:cNvPicPr>
          <p:nvPr userDrawn="1"/>
        </p:nvPicPr>
        <p:blipFill>
          <a:blip r:embed="rId2"/>
          <a:stretch>
            <a:fillRect/>
          </a:stretch>
        </p:blipFill>
        <p:spPr>
          <a:xfrm>
            <a:off x="705339" y="510148"/>
            <a:ext cx="2980225" cy="1662048"/>
          </a:xfrm>
          <a:prstGeom prst="rect">
            <a:avLst/>
          </a:prstGeom>
        </p:spPr>
      </p:pic>
    </p:spTree>
    <p:extLst>
      <p:ext uri="{BB962C8B-B14F-4D97-AF65-F5344CB8AC3E}">
        <p14:creationId xmlns:p14="http://schemas.microsoft.com/office/powerpoint/2010/main" val="2892688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egulation Opening">
    <p:bg>
      <p:bgPr>
        <a:solidFill>
          <a:srgbClr val="005994"/>
        </a:solidFill>
        <a:effectLst/>
      </p:bgPr>
    </p:bg>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9B6AEF81-13A3-FACB-C353-68A3CE57C42D}"/>
              </a:ext>
            </a:extLst>
          </p:cNvPr>
          <p:cNvSpPr>
            <a:spLocks noGrp="1"/>
          </p:cNvSpPr>
          <p:nvPr>
            <p:ph sz="quarter" idx="10" hasCustomPrompt="1"/>
          </p:nvPr>
        </p:nvSpPr>
        <p:spPr>
          <a:xfrm>
            <a:off x="677863" y="2353205"/>
            <a:ext cx="10328275" cy="779462"/>
          </a:xfrm>
          <a:prstGeom prst="rect">
            <a:avLst/>
          </a:prstGeom>
        </p:spPr>
        <p:txBody>
          <a:bodyPr/>
          <a:lstStyle>
            <a:lvl1pPr marL="0" indent="0">
              <a:buNone/>
              <a:defRPr lang="en-US" sz="4400" b="1" kern="1200" dirty="0">
                <a:solidFill>
                  <a:schemeClr val="bg1"/>
                </a:solidFill>
                <a:latin typeface="Avenir Next LT Pro" panose="020B0504020202020204" pitchFamily="34" charset="0"/>
                <a:ea typeface="+mn-ea"/>
                <a:cs typeface="Arial" panose="020B0604020202020204" pitchFamily="34" charset="0"/>
              </a:defRPr>
            </a:lvl1pPr>
          </a:lstStyle>
          <a:p>
            <a:pPr lvl="0"/>
            <a:r>
              <a:rPr lang="en-US"/>
              <a:t>Text</a:t>
            </a:r>
          </a:p>
        </p:txBody>
      </p:sp>
      <p:sp>
        <p:nvSpPr>
          <p:cNvPr id="10" name="Content Placeholder 9">
            <a:extLst>
              <a:ext uri="{FF2B5EF4-FFF2-40B4-BE49-F238E27FC236}">
                <a16:creationId xmlns:a16="http://schemas.microsoft.com/office/drawing/2014/main" id="{C168AEA3-E6E5-BBF3-8906-9F05094573FC}"/>
              </a:ext>
            </a:extLst>
          </p:cNvPr>
          <p:cNvSpPr>
            <a:spLocks noGrp="1"/>
          </p:cNvSpPr>
          <p:nvPr>
            <p:ph sz="quarter" idx="11" hasCustomPrompt="1"/>
          </p:nvPr>
        </p:nvSpPr>
        <p:spPr>
          <a:xfrm>
            <a:off x="677863" y="3166004"/>
            <a:ext cx="10328275" cy="779462"/>
          </a:xfrm>
          <a:prstGeom prst="rect">
            <a:avLst/>
          </a:prstGeom>
        </p:spPr>
        <p:txBody>
          <a:bodyPr/>
          <a:lstStyle>
            <a:lvl1pPr marL="0" indent="0">
              <a:buNone/>
              <a:defRPr lang="en-US" sz="4400" b="1" kern="1200" dirty="0">
                <a:solidFill>
                  <a:schemeClr val="bg1"/>
                </a:solidFill>
                <a:latin typeface="Avenir Next LT Pro" panose="020B0504020202020204" pitchFamily="34" charset="0"/>
                <a:ea typeface="+mn-ea"/>
                <a:cs typeface="Arial" panose="020B0604020202020204" pitchFamily="34" charset="0"/>
              </a:defRPr>
            </a:lvl1pPr>
          </a:lstStyle>
          <a:p>
            <a:pPr lvl="0"/>
            <a:r>
              <a:rPr lang="en-US"/>
              <a:t>Regulation citation</a:t>
            </a:r>
          </a:p>
        </p:txBody>
      </p:sp>
      <p:sp>
        <p:nvSpPr>
          <p:cNvPr id="15" name="Content Placeholder 14">
            <a:extLst>
              <a:ext uri="{FF2B5EF4-FFF2-40B4-BE49-F238E27FC236}">
                <a16:creationId xmlns:a16="http://schemas.microsoft.com/office/drawing/2014/main" id="{D37EDFC7-4A55-E5CE-754D-4082496E93C6}"/>
              </a:ext>
            </a:extLst>
          </p:cNvPr>
          <p:cNvSpPr>
            <a:spLocks noGrp="1"/>
          </p:cNvSpPr>
          <p:nvPr>
            <p:ph sz="quarter" idx="12" hasCustomPrompt="1"/>
          </p:nvPr>
        </p:nvSpPr>
        <p:spPr>
          <a:xfrm>
            <a:off x="677863" y="3944938"/>
            <a:ext cx="10328275" cy="779462"/>
          </a:xfrm>
          <a:prstGeom prst="rect">
            <a:avLst/>
          </a:prstGeom>
        </p:spPr>
        <p:txBody>
          <a:bodyPr/>
          <a:lstStyle>
            <a:lvl1pPr marL="0" indent="0">
              <a:buNone/>
              <a:defRPr sz="3200">
                <a:solidFill>
                  <a:schemeClr val="bg1"/>
                </a:solidFill>
                <a:latin typeface="Avenir Next LT Pro" panose="020B0504020202020204" pitchFamily="34" charset="0"/>
                <a:cs typeface="Arial" panose="020B0604020202020204" pitchFamily="34" charset="0"/>
              </a:defRPr>
            </a:lvl1pPr>
          </a:lstStyle>
          <a:p>
            <a:pPr lvl="0"/>
            <a:r>
              <a:rPr lang="en-US"/>
              <a:t>Regulation name</a:t>
            </a:r>
          </a:p>
        </p:txBody>
      </p:sp>
      <p:sp>
        <p:nvSpPr>
          <p:cNvPr id="17" name="Content Placeholder 16">
            <a:extLst>
              <a:ext uri="{FF2B5EF4-FFF2-40B4-BE49-F238E27FC236}">
                <a16:creationId xmlns:a16="http://schemas.microsoft.com/office/drawing/2014/main" id="{E943059C-2C9A-0BC2-CDBD-5C1A76918357}"/>
              </a:ext>
            </a:extLst>
          </p:cNvPr>
          <p:cNvSpPr>
            <a:spLocks noGrp="1"/>
          </p:cNvSpPr>
          <p:nvPr>
            <p:ph sz="quarter" idx="13" hasCustomPrompt="1"/>
          </p:nvPr>
        </p:nvSpPr>
        <p:spPr>
          <a:xfrm>
            <a:off x="677863" y="5079484"/>
            <a:ext cx="8770937" cy="389995"/>
          </a:xfrm>
          <a:prstGeom prst="rect">
            <a:avLst/>
          </a:prstGeom>
        </p:spPr>
        <p:txBody>
          <a:bodyPr/>
          <a:lstStyle>
            <a:lvl1pPr marL="0" indent="0">
              <a:buNone/>
              <a:defRPr sz="2400" b="1">
                <a:solidFill>
                  <a:schemeClr val="bg1"/>
                </a:solidFill>
                <a:latin typeface="Avenir Next LT Pro" panose="020B0504020202020204" pitchFamily="34" charset="0"/>
                <a:cs typeface="Arial" panose="020B0604020202020204" pitchFamily="34" charset="0"/>
              </a:defRPr>
            </a:lvl1pPr>
          </a:lstStyle>
          <a:p>
            <a:pPr lvl="0"/>
            <a:r>
              <a:rPr lang="en-US"/>
              <a:t>Presenter Name</a:t>
            </a:r>
          </a:p>
        </p:txBody>
      </p:sp>
      <p:sp>
        <p:nvSpPr>
          <p:cNvPr id="19" name="Content Placeholder 18">
            <a:extLst>
              <a:ext uri="{FF2B5EF4-FFF2-40B4-BE49-F238E27FC236}">
                <a16:creationId xmlns:a16="http://schemas.microsoft.com/office/drawing/2014/main" id="{E61A5C3A-2FF4-FA0F-AAC9-A4480B78EF98}"/>
              </a:ext>
            </a:extLst>
          </p:cNvPr>
          <p:cNvSpPr>
            <a:spLocks noGrp="1"/>
          </p:cNvSpPr>
          <p:nvPr>
            <p:ph sz="quarter" idx="14" hasCustomPrompt="1"/>
          </p:nvPr>
        </p:nvSpPr>
        <p:spPr>
          <a:xfrm>
            <a:off x="677863" y="5470009"/>
            <a:ext cx="8770937" cy="388937"/>
          </a:xfrm>
          <a:prstGeom prst="rect">
            <a:avLst/>
          </a:prstGeom>
        </p:spPr>
        <p:txBody>
          <a:bodyPr/>
          <a:lstStyle>
            <a:lvl1pPr marL="0" indent="0">
              <a:buNone/>
              <a:defRPr sz="2400">
                <a:solidFill>
                  <a:schemeClr val="bg1"/>
                </a:solidFill>
                <a:latin typeface="Avenir Next LT Pro" panose="020B0504020202020204" pitchFamily="34" charset="0"/>
                <a:cs typeface="Arial" panose="020B0604020202020204" pitchFamily="34" charset="0"/>
              </a:defRPr>
            </a:lvl1pPr>
          </a:lstStyle>
          <a:p>
            <a:pPr lvl="0"/>
            <a:r>
              <a:rPr lang="en-US"/>
              <a:t>Title, Bureau/Office/Hospital</a:t>
            </a:r>
          </a:p>
        </p:txBody>
      </p:sp>
      <p:sp>
        <p:nvSpPr>
          <p:cNvPr id="21" name="Content Placeholder 20">
            <a:extLst>
              <a:ext uri="{FF2B5EF4-FFF2-40B4-BE49-F238E27FC236}">
                <a16:creationId xmlns:a16="http://schemas.microsoft.com/office/drawing/2014/main" id="{CACC1D09-601F-25E5-B1A5-7835F944D879}"/>
              </a:ext>
            </a:extLst>
          </p:cNvPr>
          <p:cNvSpPr>
            <a:spLocks noGrp="1"/>
          </p:cNvSpPr>
          <p:nvPr>
            <p:ph sz="quarter" idx="15" hasCustomPrompt="1"/>
          </p:nvPr>
        </p:nvSpPr>
        <p:spPr>
          <a:xfrm>
            <a:off x="677863" y="5944129"/>
            <a:ext cx="8770937" cy="388937"/>
          </a:xfrm>
          <a:prstGeom prst="rect">
            <a:avLst/>
          </a:prstGeom>
        </p:spPr>
        <p:txBody>
          <a:bodyPr/>
          <a:lstStyle>
            <a:lvl1pPr marL="0" indent="0">
              <a:buNone/>
              <a:defRPr lang="en-US" sz="2400" b="1" kern="1200" dirty="0">
                <a:solidFill>
                  <a:schemeClr val="bg1"/>
                </a:solidFill>
                <a:latin typeface="Avenir Next LT Pro" panose="020B0504020202020204" pitchFamily="34" charset="0"/>
                <a:ea typeface="+mn-ea"/>
                <a:cs typeface="Arial" panose="020B0604020202020204" pitchFamily="34" charset="0"/>
              </a:defRPr>
            </a:lvl1pPr>
          </a:lstStyle>
          <a:p>
            <a:pPr lvl="0"/>
            <a:r>
              <a:rPr lang="en-US"/>
              <a:t>Presenter 2 Name</a:t>
            </a:r>
          </a:p>
        </p:txBody>
      </p:sp>
      <p:sp>
        <p:nvSpPr>
          <p:cNvPr id="23" name="Content Placeholder 22">
            <a:extLst>
              <a:ext uri="{FF2B5EF4-FFF2-40B4-BE49-F238E27FC236}">
                <a16:creationId xmlns:a16="http://schemas.microsoft.com/office/drawing/2014/main" id="{22D0DE6E-3ACA-1263-9D6E-EBFA979B19FE}"/>
              </a:ext>
            </a:extLst>
          </p:cNvPr>
          <p:cNvSpPr>
            <a:spLocks noGrp="1"/>
          </p:cNvSpPr>
          <p:nvPr>
            <p:ph sz="quarter" idx="16" hasCustomPrompt="1"/>
          </p:nvPr>
        </p:nvSpPr>
        <p:spPr>
          <a:xfrm>
            <a:off x="677863" y="6332538"/>
            <a:ext cx="8770937" cy="388937"/>
          </a:xfrm>
          <a:prstGeom prst="rect">
            <a:avLst/>
          </a:prstGeom>
        </p:spPr>
        <p:txBody>
          <a:bodyPr/>
          <a:lstStyle>
            <a:lvl1pPr marL="0" indent="0">
              <a:buNone/>
              <a:defRPr sz="2400">
                <a:solidFill>
                  <a:schemeClr val="bg1"/>
                </a:solidFill>
                <a:latin typeface="Avenir Next LT Pro" panose="020B0504020202020204" pitchFamily="34" charset="0"/>
                <a:cs typeface="Arial" panose="020B0604020202020204" pitchFamily="34" charset="0"/>
              </a:defRPr>
            </a:lvl1pPr>
          </a:lstStyle>
          <a:p>
            <a:pPr lvl="0"/>
            <a:r>
              <a:rPr lang="en-US"/>
              <a:t>Presenter 2 Title, Bureau/Office/Hospital</a:t>
            </a:r>
          </a:p>
        </p:txBody>
      </p:sp>
      <p:pic>
        <p:nvPicPr>
          <p:cNvPr id="2" name="Picture 1" descr="Massachusetts Department of Public Health logo">
            <a:extLst>
              <a:ext uri="{FF2B5EF4-FFF2-40B4-BE49-F238E27FC236}">
                <a16:creationId xmlns:a16="http://schemas.microsoft.com/office/drawing/2014/main" id="{7D42A9F7-26B2-0719-65EE-90E490303551}"/>
              </a:ext>
            </a:extLst>
          </p:cNvPr>
          <p:cNvPicPr>
            <a:picLocks noChangeAspect="1"/>
          </p:cNvPicPr>
          <p:nvPr userDrawn="1"/>
        </p:nvPicPr>
        <p:blipFill>
          <a:blip r:embed="rId2"/>
          <a:stretch>
            <a:fillRect/>
          </a:stretch>
        </p:blipFill>
        <p:spPr>
          <a:xfrm>
            <a:off x="705339" y="510148"/>
            <a:ext cx="2980225" cy="1662048"/>
          </a:xfrm>
          <a:prstGeom prst="rect">
            <a:avLst/>
          </a:prstGeom>
        </p:spPr>
      </p:pic>
    </p:spTree>
    <p:extLst>
      <p:ext uri="{BB962C8B-B14F-4D97-AF65-F5344CB8AC3E}">
        <p14:creationId xmlns:p14="http://schemas.microsoft.com/office/powerpoint/2010/main" val="33553178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Regulation thank-you">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BE18D-D9A3-B977-9DC8-2A1D3517F65A}"/>
              </a:ext>
            </a:extLst>
          </p:cNvPr>
          <p:cNvSpPr>
            <a:spLocks noGrp="1"/>
          </p:cNvSpPr>
          <p:nvPr>
            <p:ph type="title" hasCustomPrompt="1"/>
          </p:nvPr>
        </p:nvSpPr>
        <p:spPr>
          <a:xfrm>
            <a:off x="838200" y="-879211"/>
            <a:ext cx="10515600" cy="640821"/>
          </a:xfrm>
          <a:prstGeom prst="rect">
            <a:avLst/>
          </a:prstGeom>
        </p:spPr>
        <p:txBody>
          <a:bodyPr/>
          <a:lstStyle>
            <a:lvl1pPr>
              <a:defRPr sz="1200">
                <a:latin typeface="Arial" panose="020B0604020202020204" pitchFamily="34" charset="0"/>
                <a:cs typeface="Arial" panose="020B0604020202020204" pitchFamily="34" charset="0"/>
              </a:defRPr>
            </a:lvl1pPr>
          </a:lstStyle>
          <a:p>
            <a:r>
              <a:rPr lang="en-US"/>
              <a:t>Regulation thank-you</a:t>
            </a:r>
          </a:p>
        </p:txBody>
      </p:sp>
      <p:sp>
        <p:nvSpPr>
          <p:cNvPr id="4" name="Content Placeholder 3">
            <a:extLst>
              <a:ext uri="{FF2B5EF4-FFF2-40B4-BE49-F238E27FC236}">
                <a16:creationId xmlns:a16="http://schemas.microsoft.com/office/drawing/2014/main" id="{7899E3AD-691C-E642-9591-4D70A528B1E6}"/>
              </a:ext>
            </a:extLst>
          </p:cNvPr>
          <p:cNvSpPr>
            <a:spLocks noGrp="1"/>
          </p:cNvSpPr>
          <p:nvPr>
            <p:ph sz="quarter" idx="10" hasCustomPrompt="1"/>
          </p:nvPr>
        </p:nvSpPr>
        <p:spPr>
          <a:xfrm>
            <a:off x="838200" y="711200"/>
            <a:ext cx="10515600" cy="944403"/>
          </a:xfrm>
          <a:prstGeom prst="rect">
            <a:avLst/>
          </a:prstGeom>
        </p:spPr>
        <p:txBody>
          <a:bodyPr/>
          <a:lstStyle>
            <a:lvl1pPr marL="0" indent="0">
              <a:buNone/>
              <a:defRPr sz="4400" b="1">
                <a:solidFill>
                  <a:srgbClr val="005994"/>
                </a:solidFill>
                <a:latin typeface="Avenir Next LT Pro" panose="020B0504020202020204" pitchFamily="34" charset="0"/>
                <a:cs typeface="Arial" panose="020B0604020202020204" pitchFamily="34" charset="0"/>
              </a:defRPr>
            </a:lvl1pPr>
          </a:lstStyle>
          <a:p>
            <a:pPr lvl="0"/>
            <a:r>
              <a:rPr lang="en-US"/>
              <a:t>Thank you</a:t>
            </a:r>
          </a:p>
        </p:txBody>
      </p:sp>
      <p:sp>
        <p:nvSpPr>
          <p:cNvPr id="6" name="Content Placeholder 5">
            <a:extLst>
              <a:ext uri="{FF2B5EF4-FFF2-40B4-BE49-F238E27FC236}">
                <a16:creationId xmlns:a16="http://schemas.microsoft.com/office/drawing/2014/main" id="{5ED2CEBF-C421-0F66-95F8-7E282F148795}"/>
              </a:ext>
            </a:extLst>
          </p:cNvPr>
          <p:cNvSpPr>
            <a:spLocks noGrp="1"/>
          </p:cNvSpPr>
          <p:nvPr>
            <p:ph sz="quarter" idx="11" hasCustomPrompt="1"/>
          </p:nvPr>
        </p:nvSpPr>
        <p:spPr>
          <a:xfrm>
            <a:off x="838200" y="2604475"/>
            <a:ext cx="10515600" cy="398463"/>
          </a:xfrm>
          <a:prstGeom prst="rect">
            <a:avLst/>
          </a:prstGeom>
        </p:spPr>
        <p:txBody>
          <a:bodyPr/>
          <a:lstStyle>
            <a:lvl1pPr marL="0" indent="0">
              <a:buNone/>
              <a:defRPr sz="2000" b="1">
                <a:latin typeface="Avenir Next LT Pro" panose="020B0504020202020204" pitchFamily="34" charset="0"/>
                <a:cs typeface="Arial" panose="020B0604020202020204" pitchFamily="34" charset="0"/>
              </a:defRPr>
            </a:lvl1pPr>
          </a:lstStyle>
          <a:p>
            <a:pPr lvl="0"/>
            <a:r>
              <a:rPr lang="en-US"/>
              <a:t>Massachusetts law: </a:t>
            </a:r>
          </a:p>
        </p:txBody>
      </p:sp>
      <p:sp>
        <p:nvSpPr>
          <p:cNvPr id="8" name="Content Placeholder 7">
            <a:extLst>
              <a:ext uri="{FF2B5EF4-FFF2-40B4-BE49-F238E27FC236}">
                <a16:creationId xmlns:a16="http://schemas.microsoft.com/office/drawing/2014/main" id="{602802E8-0AB7-9BF8-BA8B-CADA5B7FF405}"/>
              </a:ext>
            </a:extLst>
          </p:cNvPr>
          <p:cNvSpPr>
            <a:spLocks noGrp="1"/>
          </p:cNvSpPr>
          <p:nvPr>
            <p:ph sz="quarter" idx="12" hasCustomPrompt="1"/>
          </p:nvPr>
        </p:nvSpPr>
        <p:spPr>
          <a:xfrm>
            <a:off x="838200" y="3035749"/>
            <a:ext cx="10515600" cy="398462"/>
          </a:xfrm>
          <a:prstGeom prst="rect">
            <a:avLst/>
          </a:prstGeom>
        </p:spPr>
        <p:txBody>
          <a:bodyPr/>
          <a:lstStyle>
            <a:lvl1pPr marL="0" indent="0">
              <a:buNone/>
              <a:defRPr sz="2000" u="sng">
                <a:solidFill>
                  <a:srgbClr val="005994"/>
                </a:solidFill>
                <a:latin typeface="Avenir Next LT Pro" panose="020B0504020202020204" pitchFamily="34" charset="0"/>
                <a:cs typeface="Arial" panose="020B0604020202020204" pitchFamily="34" charset="0"/>
              </a:defRPr>
            </a:lvl1pPr>
          </a:lstStyle>
          <a:p>
            <a:pPr lvl="0"/>
            <a:r>
              <a:rPr lang="en-US"/>
              <a:t>URL for relevant law</a:t>
            </a:r>
          </a:p>
        </p:txBody>
      </p:sp>
      <p:sp>
        <p:nvSpPr>
          <p:cNvPr id="10" name="Content Placeholder 9">
            <a:extLst>
              <a:ext uri="{FF2B5EF4-FFF2-40B4-BE49-F238E27FC236}">
                <a16:creationId xmlns:a16="http://schemas.microsoft.com/office/drawing/2014/main" id="{9C984FC8-63FB-524C-01E5-74D848B99078}"/>
              </a:ext>
            </a:extLst>
          </p:cNvPr>
          <p:cNvSpPr>
            <a:spLocks noGrp="1"/>
          </p:cNvSpPr>
          <p:nvPr>
            <p:ph sz="quarter" idx="13" hasCustomPrompt="1"/>
          </p:nvPr>
        </p:nvSpPr>
        <p:spPr>
          <a:xfrm>
            <a:off x="838200" y="3602751"/>
            <a:ext cx="10515600" cy="398462"/>
          </a:xfrm>
          <a:prstGeom prst="rect">
            <a:avLst/>
          </a:prstGeom>
        </p:spPr>
        <p:txBody>
          <a:bodyPr/>
          <a:lstStyle>
            <a:lvl1pPr marL="0" indent="0">
              <a:buNone/>
              <a:defRPr sz="2000" b="1">
                <a:latin typeface="Avenir Next LT Pro" panose="020B0504020202020204" pitchFamily="34" charset="0"/>
                <a:cs typeface="Arial" panose="020B0604020202020204" pitchFamily="34" charset="0"/>
              </a:defRPr>
            </a:lvl1pPr>
          </a:lstStyle>
          <a:p>
            <a:pPr lvl="0"/>
            <a:r>
              <a:rPr lang="en-US"/>
              <a:t>Current regulation:</a:t>
            </a:r>
          </a:p>
        </p:txBody>
      </p:sp>
      <p:sp>
        <p:nvSpPr>
          <p:cNvPr id="12" name="Content Placeholder 11">
            <a:extLst>
              <a:ext uri="{FF2B5EF4-FFF2-40B4-BE49-F238E27FC236}">
                <a16:creationId xmlns:a16="http://schemas.microsoft.com/office/drawing/2014/main" id="{289B8D39-70B8-0840-B0CE-13EFB209C4EA}"/>
              </a:ext>
            </a:extLst>
          </p:cNvPr>
          <p:cNvSpPr>
            <a:spLocks noGrp="1"/>
          </p:cNvSpPr>
          <p:nvPr>
            <p:ph sz="quarter" idx="14" hasCustomPrompt="1"/>
          </p:nvPr>
        </p:nvSpPr>
        <p:spPr>
          <a:xfrm>
            <a:off x="838200" y="4034550"/>
            <a:ext cx="10515600" cy="398462"/>
          </a:xfrm>
          <a:prstGeom prst="rect">
            <a:avLst/>
          </a:prstGeom>
        </p:spPr>
        <p:txBody>
          <a:bodyPr/>
          <a:lstStyle>
            <a:lvl1pPr marL="0" indent="0">
              <a:buNone/>
              <a:defRPr sz="2000" u="sng">
                <a:solidFill>
                  <a:srgbClr val="005994"/>
                </a:solidFill>
                <a:latin typeface="Avenir Next LT Pro" panose="020B0504020202020204" pitchFamily="34" charset="0"/>
                <a:cs typeface="Arial" panose="020B0604020202020204" pitchFamily="34" charset="0"/>
              </a:defRPr>
            </a:lvl1pPr>
          </a:lstStyle>
          <a:p>
            <a:pPr lvl="0"/>
            <a:r>
              <a:rPr lang="en-US"/>
              <a:t>URL for relevant regulation</a:t>
            </a:r>
          </a:p>
        </p:txBody>
      </p:sp>
      <p:sp>
        <p:nvSpPr>
          <p:cNvPr id="14" name="Content Placeholder 13">
            <a:extLst>
              <a:ext uri="{FF2B5EF4-FFF2-40B4-BE49-F238E27FC236}">
                <a16:creationId xmlns:a16="http://schemas.microsoft.com/office/drawing/2014/main" id="{6E51744C-AB20-4C1D-C666-66973480472D}"/>
              </a:ext>
            </a:extLst>
          </p:cNvPr>
          <p:cNvSpPr>
            <a:spLocks noGrp="1"/>
          </p:cNvSpPr>
          <p:nvPr>
            <p:ph sz="quarter" idx="15" hasCustomPrompt="1"/>
          </p:nvPr>
        </p:nvSpPr>
        <p:spPr>
          <a:xfrm>
            <a:off x="838200" y="4581047"/>
            <a:ext cx="10515600" cy="398461"/>
          </a:xfrm>
          <a:prstGeom prst="rect">
            <a:avLst/>
          </a:prstGeom>
        </p:spPr>
        <p:txBody>
          <a:bodyPr/>
          <a:lstStyle>
            <a:lvl1pPr marL="0" indent="0">
              <a:buNone/>
              <a:defRPr sz="2000" b="1">
                <a:latin typeface="Avenir Next LT Pro" panose="020B0504020202020204" pitchFamily="34" charset="0"/>
                <a:cs typeface="Arial" panose="020B0604020202020204" pitchFamily="34" charset="0"/>
              </a:defRPr>
            </a:lvl1pPr>
          </a:lstStyle>
          <a:p>
            <a:pPr lvl="0"/>
            <a:r>
              <a:rPr lang="en-US"/>
              <a:t>Proposed amendment:</a:t>
            </a:r>
          </a:p>
        </p:txBody>
      </p:sp>
      <p:sp>
        <p:nvSpPr>
          <p:cNvPr id="16" name="Content Placeholder 15">
            <a:extLst>
              <a:ext uri="{FF2B5EF4-FFF2-40B4-BE49-F238E27FC236}">
                <a16:creationId xmlns:a16="http://schemas.microsoft.com/office/drawing/2014/main" id="{4601E8C0-87C6-2717-2F76-CA6078AD2BB7}"/>
              </a:ext>
            </a:extLst>
          </p:cNvPr>
          <p:cNvSpPr>
            <a:spLocks noGrp="1"/>
          </p:cNvSpPr>
          <p:nvPr>
            <p:ph sz="quarter" idx="16" hasCustomPrompt="1"/>
          </p:nvPr>
        </p:nvSpPr>
        <p:spPr>
          <a:xfrm>
            <a:off x="838200" y="4996441"/>
            <a:ext cx="10515600" cy="398460"/>
          </a:xfrm>
          <a:prstGeom prst="rect">
            <a:avLst/>
          </a:prstGeom>
        </p:spPr>
        <p:txBody>
          <a:bodyPr/>
          <a:lstStyle>
            <a:lvl1pPr marL="0" indent="0">
              <a:buNone/>
              <a:defRPr sz="2000" u="sng">
                <a:solidFill>
                  <a:srgbClr val="005994"/>
                </a:solidFill>
                <a:latin typeface="Avenir Next LT Pro" panose="020B0504020202020204" pitchFamily="34" charset="0"/>
                <a:cs typeface="Arial" panose="020B0604020202020204" pitchFamily="34" charset="0"/>
              </a:defRPr>
            </a:lvl1pPr>
          </a:lstStyle>
          <a:p>
            <a:pPr lvl="0"/>
            <a:r>
              <a:rPr lang="en-US"/>
              <a:t>URL for proposed amendment page</a:t>
            </a:r>
          </a:p>
        </p:txBody>
      </p:sp>
      <p:sp>
        <p:nvSpPr>
          <p:cNvPr id="18" name="Content Placeholder 17">
            <a:extLst>
              <a:ext uri="{FF2B5EF4-FFF2-40B4-BE49-F238E27FC236}">
                <a16:creationId xmlns:a16="http://schemas.microsoft.com/office/drawing/2014/main" id="{5E9710E5-E1E9-F4CC-EDE3-D4A17AF44B44}"/>
              </a:ext>
            </a:extLst>
          </p:cNvPr>
          <p:cNvSpPr>
            <a:spLocks noGrp="1"/>
          </p:cNvSpPr>
          <p:nvPr>
            <p:ph sz="quarter" idx="17" hasCustomPrompt="1"/>
          </p:nvPr>
        </p:nvSpPr>
        <p:spPr>
          <a:xfrm>
            <a:off x="838200" y="5532877"/>
            <a:ext cx="10515600" cy="398460"/>
          </a:xfrm>
          <a:prstGeom prst="rect">
            <a:avLst/>
          </a:prstGeom>
        </p:spPr>
        <p:txBody>
          <a:bodyPr/>
          <a:lstStyle>
            <a:lvl1pPr marL="0" indent="0">
              <a:buNone/>
              <a:defRPr sz="2000" b="1">
                <a:latin typeface="Avenir Next LT Pro" panose="020B0504020202020204" pitchFamily="34" charset="0"/>
                <a:cs typeface="Arial" panose="020B0604020202020204" pitchFamily="34" charset="0"/>
              </a:defRPr>
            </a:lvl1pPr>
          </a:lstStyle>
          <a:p>
            <a:pPr lvl="0"/>
            <a:r>
              <a:rPr lang="en-US"/>
              <a:t>Please direct any questions to:</a:t>
            </a:r>
          </a:p>
        </p:txBody>
      </p:sp>
      <p:sp>
        <p:nvSpPr>
          <p:cNvPr id="20" name="Content Placeholder 19">
            <a:extLst>
              <a:ext uri="{FF2B5EF4-FFF2-40B4-BE49-F238E27FC236}">
                <a16:creationId xmlns:a16="http://schemas.microsoft.com/office/drawing/2014/main" id="{698EC311-1832-4E7E-C0B0-0AA70AAFFE1B}"/>
              </a:ext>
            </a:extLst>
          </p:cNvPr>
          <p:cNvSpPr>
            <a:spLocks noGrp="1"/>
          </p:cNvSpPr>
          <p:nvPr>
            <p:ph sz="quarter" idx="18" hasCustomPrompt="1"/>
          </p:nvPr>
        </p:nvSpPr>
        <p:spPr>
          <a:xfrm>
            <a:off x="838200" y="5948796"/>
            <a:ext cx="10515600" cy="398463"/>
          </a:xfrm>
          <a:prstGeom prst="rect">
            <a:avLst/>
          </a:prstGeom>
        </p:spPr>
        <p:txBody>
          <a:bodyPr/>
          <a:lstStyle>
            <a:lvl1pPr marL="0" indent="0">
              <a:buNone/>
              <a:defRPr sz="2000" u="sng">
                <a:solidFill>
                  <a:srgbClr val="005994"/>
                </a:solidFill>
                <a:latin typeface="Avenir Next LT Pro" panose="020B0504020202020204" pitchFamily="34" charset="0"/>
                <a:cs typeface="Arial" panose="020B0604020202020204" pitchFamily="34" charset="0"/>
              </a:defRPr>
            </a:lvl1pPr>
          </a:lstStyle>
          <a:p>
            <a:pPr lvl="0"/>
            <a:r>
              <a:rPr lang="en-US"/>
              <a:t>email@mass.gov</a:t>
            </a:r>
          </a:p>
        </p:txBody>
      </p:sp>
      <p:sp>
        <p:nvSpPr>
          <p:cNvPr id="22" name="Rectangle 21">
            <a:extLst>
              <a:ext uri="{FF2B5EF4-FFF2-40B4-BE49-F238E27FC236}">
                <a16:creationId xmlns:a16="http://schemas.microsoft.com/office/drawing/2014/main" id="{D7C1275C-B968-9DC2-203D-C1EFECC7CF9E}"/>
              </a:ext>
              <a:ext uri="{C183D7F6-B498-43B3-948B-1728B52AA6E4}">
                <adec:decorative xmlns:adec="http://schemas.microsoft.com/office/drawing/2017/decorative" val="1"/>
              </a:ext>
            </a:extLst>
          </p:cNvPr>
          <p:cNvSpPr/>
          <p:nvPr userDrawn="1"/>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TextBox 2">
            <a:extLst>
              <a:ext uri="{FF2B5EF4-FFF2-40B4-BE49-F238E27FC236}">
                <a16:creationId xmlns:a16="http://schemas.microsoft.com/office/drawing/2014/main" id="{203AD83B-C701-0CAB-82D6-4A14AA04434C}"/>
              </a:ext>
            </a:extLst>
          </p:cNvPr>
          <p:cNvSpPr txBox="1"/>
          <p:nvPr userDrawn="1"/>
        </p:nvSpPr>
        <p:spPr>
          <a:xfrm>
            <a:off x="451263" y="6545764"/>
            <a:ext cx="5035137" cy="276999"/>
          </a:xfrm>
          <a:prstGeom prst="rect">
            <a:avLst/>
          </a:prstGeom>
          <a:noFill/>
        </p:spPr>
        <p:txBody>
          <a:bodyPr wrap="square" rtlCol="0">
            <a:spAutoFit/>
          </a:bodyPr>
          <a:lstStyle/>
          <a:p>
            <a:r>
              <a:rPr lang="en-US" sz="1200">
                <a:solidFill>
                  <a:schemeClr val="bg1"/>
                </a:solidFill>
                <a:latin typeface="Avenir Next LT Pro" panose="020B0504020202020204" pitchFamily="34" charset="0"/>
                <a:cs typeface="Arial" panose="020B0604020202020204" pitchFamily="34" charset="0"/>
              </a:rPr>
              <a:t>Massachusetts Department of Public Health | mass.gov/</a:t>
            </a:r>
            <a:r>
              <a:rPr lang="en-US" sz="1200" err="1">
                <a:solidFill>
                  <a:schemeClr val="bg1"/>
                </a:solidFill>
                <a:latin typeface="Avenir Next LT Pro" panose="020B0504020202020204" pitchFamily="34" charset="0"/>
                <a:cs typeface="Arial" panose="020B0604020202020204" pitchFamily="34" charset="0"/>
              </a:rPr>
              <a:t>dph</a:t>
            </a:r>
            <a:endParaRPr lang="en-US" sz="1200">
              <a:solidFill>
                <a:schemeClr val="bg1"/>
              </a:solidFill>
              <a:latin typeface="Avenir Next LT Pro" panose="020B0504020202020204" pitchFamily="34" charset="0"/>
              <a:cs typeface="Arial" panose="020B0604020202020204" pitchFamily="34" charset="0"/>
            </a:endParaRPr>
          </a:p>
        </p:txBody>
      </p:sp>
      <p:sp>
        <p:nvSpPr>
          <p:cNvPr id="7" name="Slide Number Placeholder 5">
            <a:extLst>
              <a:ext uri="{FF2B5EF4-FFF2-40B4-BE49-F238E27FC236}">
                <a16:creationId xmlns:a16="http://schemas.microsoft.com/office/drawing/2014/main" id="{7BAD9EFE-F787-7661-014A-655CA44FB297}"/>
              </a:ext>
            </a:extLst>
          </p:cNvPr>
          <p:cNvSpPr>
            <a:spLocks noGrp="1"/>
          </p:cNvSpPr>
          <p:nvPr>
            <p:ph type="sldNum" sz="quarter" idx="4"/>
          </p:nvPr>
        </p:nvSpPr>
        <p:spPr>
          <a:xfrm>
            <a:off x="9034825" y="6492502"/>
            <a:ext cx="2736415" cy="365125"/>
          </a:xfrm>
          <a:prstGeom prst="rect">
            <a:avLst/>
          </a:prstGeom>
        </p:spPr>
        <p:txBody>
          <a:bodyPr vert="horz" lIns="91440" tIns="45720" rIns="91440" bIns="45720" rtlCol="0" anchor="ctr"/>
          <a:lstStyle>
            <a:lvl1pPr algn="r">
              <a:defRPr sz="1200">
                <a:solidFill>
                  <a:schemeClr val="bg1"/>
                </a:solidFill>
                <a:latin typeface="Avenir Next LT Pro" panose="020B0504020202020204" pitchFamily="34" charset="0"/>
                <a:cs typeface="Arial" panose="020B0604020202020204" pitchFamily="34" charset="0"/>
              </a:defRPr>
            </a:lvl1pPr>
          </a:lstStyle>
          <a:p>
            <a:fld id="{CA49D0EE-DE7F-324B-A84C-F36708423CDB}" type="slidenum">
              <a:rPr lang="en-US" smtClean="0"/>
              <a:pPr/>
              <a:t>‹#›</a:t>
            </a:fld>
            <a:endParaRPr lang="en-US"/>
          </a:p>
        </p:txBody>
      </p:sp>
    </p:spTree>
    <p:extLst>
      <p:ext uri="{BB962C8B-B14F-4D97-AF65-F5344CB8AC3E}">
        <p14:creationId xmlns:p14="http://schemas.microsoft.com/office/powerpoint/2010/main" val="2508645036"/>
      </p:ext>
    </p:extLst>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fo Presentation Opening Slide">
    <p:bg>
      <p:bgPr>
        <a:solidFill>
          <a:srgbClr val="055994"/>
        </a:solidFill>
        <a:effectLst/>
      </p:bgPr>
    </p:bg>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21722467-00D5-48C4-A0E3-DBA0E54CD48E}"/>
              </a:ext>
            </a:extLst>
          </p:cNvPr>
          <p:cNvSpPr>
            <a:spLocks noGrp="1"/>
          </p:cNvSpPr>
          <p:nvPr>
            <p:ph type="body" sz="quarter" idx="10" hasCustomPrompt="1"/>
          </p:nvPr>
        </p:nvSpPr>
        <p:spPr>
          <a:xfrm>
            <a:off x="616224" y="2358615"/>
            <a:ext cx="10700042" cy="1373701"/>
          </a:xfrm>
          <a:prstGeom prst="rect">
            <a:avLst/>
          </a:prstGeom>
        </p:spPr>
        <p:txBody>
          <a:bodyPr/>
          <a:lstStyle>
            <a:lvl1pPr marL="0" indent="0" algn="l">
              <a:buNone/>
              <a:defRPr sz="4400" b="1">
                <a:solidFill>
                  <a:schemeClr val="bg1"/>
                </a:solidFill>
                <a:latin typeface="Avenir Next LT Pro" panose="020B0504020202020204" pitchFamily="34" charset="0"/>
                <a:cs typeface="Arial" panose="020B0604020202020204" pitchFamily="34" charset="0"/>
              </a:defRPr>
            </a:lvl1pPr>
          </a:lstStyle>
          <a:p>
            <a:pPr lvl="0"/>
            <a:r>
              <a:rPr lang="en-US"/>
              <a:t>Click to add presentation title</a:t>
            </a:r>
          </a:p>
        </p:txBody>
      </p:sp>
      <p:sp>
        <p:nvSpPr>
          <p:cNvPr id="10" name="Text Placeholder 10">
            <a:extLst>
              <a:ext uri="{FF2B5EF4-FFF2-40B4-BE49-F238E27FC236}">
                <a16:creationId xmlns:a16="http://schemas.microsoft.com/office/drawing/2014/main" id="{5F0FA26E-40B5-44FF-A084-1554D187A6EE}"/>
              </a:ext>
            </a:extLst>
          </p:cNvPr>
          <p:cNvSpPr>
            <a:spLocks noGrp="1"/>
          </p:cNvSpPr>
          <p:nvPr>
            <p:ph type="body" sz="quarter" idx="11" hasCustomPrompt="1"/>
          </p:nvPr>
        </p:nvSpPr>
        <p:spPr>
          <a:xfrm>
            <a:off x="616224" y="3819535"/>
            <a:ext cx="7878488" cy="746846"/>
          </a:xfrm>
          <a:prstGeom prst="rect">
            <a:avLst/>
          </a:prstGeom>
        </p:spPr>
        <p:txBody>
          <a:bodyPr/>
          <a:lstStyle>
            <a:lvl1pPr marL="0" indent="0" algn="l">
              <a:buNone/>
              <a:defRPr sz="3200" b="0">
                <a:solidFill>
                  <a:schemeClr val="bg1"/>
                </a:solidFill>
                <a:latin typeface="Avenir Next LT Pro" panose="020B0504020202020204" pitchFamily="34" charset="0"/>
                <a:cs typeface="Arial" panose="020B0604020202020204" pitchFamily="34" charset="0"/>
              </a:defRPr>
            </a:lvl1pPr>
          </a:lstStyle>
          <a:p>
            <a:pPr lvl="0"/>
            <a:r>
              <a:rPr lang="en-US"/>
              <a:t>Click to add subtitle</a:t>
            </a:r>
          </a:p>
        </p:txBody>
      </p:sp>
      <p:sp>
        <p:nvSpPr>
          <p:cNvPr id="12" name="Text Placeholder 12">
            <a:extLst>
              <a:ext uri="{FF2B5EF4-FFF2-40B4-BE49-F238E27FC236}">
                <a16:creationId xmlns:a16="http://schemas.microsoft.com/office/drawing/2014/main" id="{E9BAFF98-5524-442B-AFF2-47280A15D622}"/>
              </a:ext>
            </a:extLst>
          </p:cNvPr>
          <p:cNvSpPr>
            <a:spLocks noGrp="1"/>
          </p:cNvSpPr>
          <p:nvPr>
            <p:ph type="body" sz="quarter" idx="12" hasCustomPrompt="1"/>
          </p:nvPr>
        </p:nvSpPr>
        <p:spPr>
          <a:xfrm>
            <a:off x="616224" y="4893990"/>
            <a:ext cx="8401568" cy="423884"/>
          </a:xfrm>
          <a:prstGeom prst="rect">
            <a:avLst/>
          </a:prstGeom>
        </p:spPr>
        <p:txBody>
          <a:bodyPr/>
          <a:lstStyle>
            <a:lvl1pPr marL="0" indent="0" algn="l">
              <a:buNone/>
              <a:defRPr sz="2400" b="1" i="0">
                <a:solidFill>
                  <a:schemeClr val="bg1"/>
                </a:solidFill>
                <a:latin typeface="Avenir Next LT Pro" panose="020B0504020202020204" pitchFamily="34" charset="0"/>
                <a:cs typeface="Arial" panose="020B0604020202020204" pitchFamily="34" charset="0"/>
              </a:defRPr>
            </a:lvl1pPr>
          </a:lstStyle>
          <a:p>
            <a:pPr lvl="0"/>
            <a:r>
              <a:rPr lang="en-US"/>
              <a:t>Presenter Name</a:t>
            </a:r>
          </a:p>
        </p:txBody>
      </p:sp>
      <p:sp>
        <p:nvSpPr>
          <p:cNvPr id="13" name="Text Placeholder 12">
            <a:extLst>
              <a:ext uri="{FF2B5EF4-FFF2-40B4-BE49-F238E27FC236}">
                <a16:creationId xmlns:a16="http://schemas.microsoft.com/office/drawing/2014/main" id="{22ADD84B-974E-49B7-BBBD-5023B3276100}"/>
              </a:ext>
            </a:extLst>
          </p:cNvPr>
          <p:cNvSpPr>
            <a:spLocks noGrp="1"/>
          </p:cNvSpPr>
          <p:nvPr>
            <p:ph type="body" sz="quarter" idx="13" hasCustomPrompt="1"/>
          </p:nvPr>
        </p:nvSpPr>
        <p:spPr>
          <a:xfrm>
            <a:off x="616225" y="5331126"/>
            <a:ext cx="8401565" cy="423884"/>
          </a:xfrm>
          <a:prstGeom prst="rect">
            <a:avLst/>
          </a:prstGeom>
        </p:spPr>
        <p:txBody>
          <a:bodyPr/>
          <a:lstStyle>
            <a:lvl1pPr marL="0" indent="0" algn="l">
              <a:buNone/>
              <a:defRPr sz="2400" b="0" i="0">
                <a:solidFill>
                  <a:schemeClr val="bg1"/>
                </a:solidFill>
                <a:latin typeface="Avenir Next LT Pro" panose="020B0504020202020204" pitchFamily="34" charset="0"/>
                <a:cs typeface="Arial" panose="020B0604020202020204" pitchFamily="34" charset="0"/>
              </a:defRPr>
            </a:lvl1pPr>
          </a:lstStyle>
          <a:p>
            <a:pPr lvl="0"/>
            <a:r>
              <a:rPr lang="en-US"/>
              <a:t>Title, Bureau/Office/Program</a:t>
            </a:r>
          </a:p>
        </p:txBody>
      </p:sp>
      <p:sp>
        <p:nvSpPr>
          <p:cNvPr id="14" name="Text Placeholder 12">
            <a:extLst>
              <a:ext uri="{FF2B5EF4-FFF2-40B4-BE49-F238E27FC236}">
                <a16:creationId xmlns:a16="http://schemas.microsoft.com/office/drawing/2014/main" id="{EB03ED66-67A4-4C98-8E6F-E5C65B8D8D0D}"/>
              </a:ext>
            </a:extLst>
          </p:cNvPr>
          <p:cNvSpPr>
            <a:spLocks noGrp="1"/>
          </p:cNvSpPr>
          <p:nvPr>
            <p:ph type="body" sz="quarter" idx="14" hasCustomPrompt="1"/>
          </p:nvPr>
        </p:nvSpPr>
        <p:spPr>
          <a:xfrm>
            <a:off x="616225" y="5845205"/>
            <a:ext cx="8401568" cy="423884"/>
          </a:xfrm>
          <a:prstGeom prst="rect">
            <a:avLst/>
          </a:prstGeom>
        </p:spPr>
        <p:txBody>
          <a:bodyPr/>
          <a:lstStyle>
            <a:lvl1pPr marL="0" indent="0" algn="l">
              <a:buNone/>
              <a:defRPr sz="2400" b="1" i="0">
                <a:solidFill>
                  <a:schemeClr val="bg1"/>
                </a:solidFill>
                <a:latin typeface="Avenir Next LT Pro" panose="020B0504020202020204" pitchFamily="34" charset="0"/>
                <a:cs typeface="Arial" panose="020B0604020202020204" pitchFamily="34" charset="0"/>
              </a:defRPr>
            </a:lvl1pPr>
          </a:lstStyle>
          <a:p>
            <a:pPr lvl="0"/>
            <a:r>
              <a:rPr lang="en-US"/>
              <a:t>Presenter Name</a:t>
            </a:r>
          </a:p>
        </p:txBody>
      </p:sp>
      <p:sp>
        <p:nvSpPr>
          <p:cNvPr id="15" name="Text Placeholder 12">
            <a:extLst>
              <a:ext uri="{FF2B5EF4-FFF2-40B4-BE49-F238E27FC236}">
                <a16:creationId xmlns:a16="http://schemas.microsoft.com/office/drawing/2014/main" id="{FF4BF661-36FF-4B02-9B69-812F87370076}"/>
              </a:ext>
            </a:extLst>
          </p:cNvPr>
          <p:cNvSpPr>
            <a:spLocks noGrp="1"/>
          </p:cNvSpPr>
          <p:nvPr>
            <p:ph type="body" sz="quarter" idx="15" hasCustomPrompt="1"/>
          </p:nvPr>
        </p:nvSpPr>
        <p:spPr>
          <a:xfrm>
            <a:off x="616224" y="6282341"/>
            <a:ext cx="8401568" cy="423884"/>
          </a:xfrm>
          <a:prstGeom prst="rect">
            <a:avLst/>
          </a:prstGeom>
        </p:spPr>
        <p:txBody>
          <a:bodyPr/>
          <a:lstStyle>
            <a:lvl1pPr marL="0" indent="0" algn="l">
              <a:buNone/>
              <a:defRPr sz="2400" b="0" i="0">
                <a:solidFill>
                  <a:schemeClr val="bg1"/>
                </a:solidFill>
                <a:latin typeface="Avenir Next LT Pro" panose="020B0504020202020204" pitchFamily="34" charset="0"/>
                <a:cs typeface="Arial" panose="020B0604020202020204" pitchFamily="34" charset="0"/>
              </a:defRPr>
            </a:lvl1pPr>
          </a:lstStyle>
          <a:p>
            <a:pPr lvl="0"/>
            <a:r>
              <a:rPr lang="en-US"/>
              <a:t>Title, Bureau/Office/Program</a:t>
            </a:r>
          </a:p>
        </p:txBody>
      </p:sp>
      <p:pic>
        <p:nvPicPr>
          <p:cNvPr id="2" name="Picture 1" descr="Massachusetts Department of Public Health logo">
            <a:extLst>
              <a:ext uri="{FF2B5EF4-FFF2-40B4-BE49-F238E27FC236}">
                <a16:creationId xmlns:a16="http://schemas.microsoft.com/office/drawing/2014/main" id="{9813AF5F-9E1C-D5A0-547D-C7ED4C5952CD}"/>
              </a:ext>
            </a:extLst>
          </p:cNvPr>
          <p:cNvPicPr>
            <a:picLocks noChangeAspect="1"/>
          </p:cNvPicPr>
          <p:nvPr userDrawn="1"/>
        </p:nvPicPr>
        <p:blipFill>
          <a:blip r:embed="rId2"/>
          <a:stretch>
            <a:fillRect/>
          </a:stretch>
        </p:blipFill>
        <p:spPr>
          <a:xfrm>
            <a:off x="705339" y="510148"/>
            <a:ext cx="2980225" cy="1662048"/>
          </a:xfrm>
          <a:prstGeom prst="rect">
            <a:avLst/>
          </a:prstGeom>
        </p:spPr>
      </p:pic>
    </p:spTree>
    <p:extLst>
      <p:ext uri="{BB962C8B-B14F-4D97-AF65-F5344CB8AC3E}">
        <p14:creationId xmlns:p14="http://schemas.microsoft.com/office/powerpoint/2010/main" val="29057678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Style A: Regular Tex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1E840A-BCBE-4B40-B158-B16879D32C9F}"/>
              </a:ext>
              <a:ext uri="{C183D7F6-B498-43B3-948B-1728B52AA6E4}">
                <adec:decorative xmlns:adec="http://schemas.microsoft.com/office/drawing/2017/decorative" val="1"/>
              </a:ext>
            </a:extLst>
          </p:cNvPr>
          <p:cNvSpPr/>
          <p:nvPr userDrawn="1"/>
        </p:nvSpPr>
        <p:spPr>
          <a:xfrm>
            <a:off x="0" y="5"/>
            <a:ext cx="12192000" cy="977549"/>
          </a:xfrm>
          <a:prstGeom prst="rect">
            <a:avLst/>
          </a:prstGeom>
          <a:solidFill>
            <a:srgbClr val="0059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BB607E6-0B1F-BB4A-9794-46A0CA431F4F}"/>
              </a:ext>
              <a:ext uri="{C183D7F6-B498-43B3-948B-1728B52AA6E4}">
                <adec:decorative xmlns:adec="http://schemas.microsoft.com/office/drawing/2017/decorative" val="1"/>
              </a:ext>
            </a:extLst>
          </p:cNvPr>
          <p:cNvSpPr/>
          <p:nvPr userDrawn="1"/>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9034825" y="6492502"/>
            <a:ext cx="2736415" cy="365125"/>
          </a:xfrm>
          <a:prstGeom prst="rect">
            <a:avLst/>
          </a:prstGeom>
        </p:spPr>
        <p:txBody>
          <a:bodyPr vert="horz" lIns="91440" tIns="45720" rIns="91440" bIns="45720" rtlCol="0" anchor="ctr"/>
          <a:lstStyle>
            <a:lvl1pPr algn="r">
              <a:defRPr sz="1200">
                <a:solidFill>
                  <a:schemeClr val="bg1"/>
                </a:solidFill>
                <a:latin typeface="Avenir Next LT Pro" panose="020B0504020202020204" pitchFamily="34" charset="0"/>
                <a:cs typeface="Arial" panose="020B0604020202020204" pitchFamily="34" charset="0"/>
              </a:defRPr>
            </a:lvl1pPr>
          </a:lstStyle>
          <a:p>
            <a:fld id="{CA49D0EE-DE7F-324B-A84C-F36708423CDB}" type="slidenum">
              <a:rPr lang="en-US" smtClean="0"/>
              <a:pPr/>
              <a:t>‹#›</a:t>
            </a:fld>
            <a:endParaRPr lang="en-US"/>
          </a:p>
        </p:txBody>
      </p:sp>
      <p:sp>
        <p:nvSpPr>
          <p:cNvPr id="8" name="Content Placeholder 2">
            <a:extLst>
              <a:ext uri="{FF2B5EF4-FFF2-40B4-BE49-F238E27FC236}">
                <a16:creationId xmlns:a16="http://schemas.microsoft.com/office/drawing/2014/main" id="{FABA3EC1-E8C0-4AA8-BEE7-D199FD603044}"/>
              </a:ext>
            </a:extLst>
          </p:cNvPr>
          <p:cNvSpPr>
            <a:spLocks noGrp="1"/>
          </p:cNvSpPr>
          <p:nvPr>
            <p:ph idx="1" hasCustomPrompt="1"/>
          </p:nvPr>
        </p:nvSpPr>
        <p:spPr>
          <a:xfrm>
            <a:off x="609600" y="1434514"/>
            <a:ext cx="10972800" cy="4679683"/>
          </a:xfrm>
          <a:prstGeom prst="rect">
            <a:avLst/>
          </a:prstGeom>
        </p:spPr>
        <p:txBody>
          <a:bodyPr vert="horz" lIns="91440" tIns="45720" rIns="91440" bIns="45720" rtlCol="0">
            <a:normAutofit/>
          </a:bodyPr>
          <a:lstStyle>
            <a:lvl1pPr marL="0" indent="0" algn="l" defTabSz="914400" rtl="0" eaLnBrk="1" latinLnBrk="0" hangingPunct="1">
              <a:lnSpc>
                <a:spcPct val="114000"/>
              </a:lnSpc>
              <a:spcBef>
                <a:spcPct val="20000"/>
              </a:spcBef>
              <a:buFont typeface="Arial" panose="020B0604020202020204" pitchFamily="34" charset="0"/>
              <a:buNone/>
              <a:defRPr sz="3200" kern="1200">
                <a:solidFill>
                  <a:srgbClr val="032E53"/>
                </a:solidFill>
                <a:latin typeface="Avenir Next LT Pro" panose="020B05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t>Click to add regular text.</a:t>
            </a:r>
          </a:p>
        </p:txBody>
      </p:sp>
      <p:sp>
        <p:nvSpPr>
          <p:cNvPr id="2" name="TextBox 1">
            <a:extLst>
              <a:ext uri="{FF2B5EF4-FFF2-40B4-BE49-F238E27FC236}">
                <a16:creationId xmlns:a16="http://schemas.microsoft.com/office/drawing/2014/main" id="{02685929-CD5C-4159-9F1A-33CD10D7166D}"/>
              </a:ext>
            </a:extLst>
          </p:cNvPr>
          <p:cNvSpPr txBox="1"/>
          <p:nvPr userDrawn="1"/>
        </p:nvSpPr>
        <p:spPr>
          <a:xfrm>
            <a:off x="451263" y="6545764"/>
            <a:ext cx="5035137" cy="276999"/>
          </a:xfrm>
          <a:prstGeom prst="rect">
            <a:avLst/>
          </a:prstGeom>
          <a:noFill/>
        </p:spPr>
        <p:txBody>
          <a:bodyPr wrap="square" rtlCol="0">
            <a:spAutoFit/>
          </a:bodyPr>
          <a:lstStyle/>
          <a:p>
            <a:r>
              <a:rPr lang="en-US" sz="1200">
                <a:solidFill>
                  <a:schemeClr val="bg1"/>
                </a:solidFill>
                <a:latin typeface="Avenir Next LT Pro" panose="020B0504020202020204" pitchFamily="34" charset="0"/>
                <a:cs typeface="Arial" panose="020B0604020202020204" pitchFamily="34" charset="0"/>
              </a:rPr>
              <a:t>Massachusetts Department of Public Health | mass.gov/</a:t>
            </a:r>
            <a:r>
              <a:rPr lang="en-US" sz="1200" err="1">
                <a:solidFill>
                  <a:schemeClr val="bg1"/>
                </a:solidFill>
                <a:latin typeface="Avenir Next LT Pro" panose="020B0504020202020204" pitchFamily="34" charset="0"/>
                <a:cs typeface="Arial" panose="020B0604020202020204" pitchFamily="34" charset="0"/>
              </a:rPr>
              <a:t>dph</a:t>
            </a:r>
            <a:endParaRPr lang="en-US" sz="1200">
              <a:solidFill>
                <a:schemeClr val="bg1"/>
              </a:solidFill>
              <a:latin typeface="Avenir Next LT Pro" panose="020B0504020202020204" pitchFamily="34" charset="0"/>
              <a:cs typeface="Arial" panose="020B0604020202020204" pitchFamily="34" charset="0"/>
            </a:endParaRPr>
          </a:p>
        </p:txBody>
      </p:sp>
      <p:sp>
        <p:nvSpPr>
          <p:cNvPr id="3" name="Title 1">
            <a:extLst>
              <a:ext uri="{FF2B5EF4-FFF2-40B4-BE49-F238E27FC236}">
                <a16:creationId xmlns:a16="http://schemas.microsoft.com/office/drawing/2014/main" id="{A5F94BD1-E74E-4058-8122-844053A505F5}"/>
              </a:ext>
            </a:extLst>
          </p:cNvPr>
          <p:cNvSpPr>
            <a:spLocks noGrp="1"/>
          </p:cNvSpPr>
          <p:nvPr>
            <p:ph type="title" hasCustomPrompt="1"/>
          </p:nvPr>
        </p:nvSpPr>
        <p:spPr>
          <a:xfrm>
            <a:off x="592822" y="56524"/>
            <a:ext cx="10972800" cy="874654"/>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600" b="1" i="0" kern="1200">
                <a:solidFill>
                  <a:schemeClr val="bg1"/>
                </a:solidFill>
                <a:latin typeface="Avenir Next LT Pro" panose="020B0504020202020204" pitchFamily="34" charset="0"/>
                <a:ea typeface="+mj-ea"/>
                <a:cs typeface="Arial" panose="020B0604020202020204" pitchFamily="34" charset="0"/>
              </a:defRPr>
            </a:lvl1pPr>
          </a:lstStyle>
          <a:p>
            <a:r>
              <a:rPr lang="en-US"/>
              <a:t>Click to add slide title</a:t>
            </a:r>
          </a:p>
        </p:txBody>
      </p:sp>
    </p:spTree>
    <p:extLst>
      <p:ext uri="{BB962C8B-B14F-4D97-AF65-F5344CB8AC3E}">
        <p14:creationId xmlns:p14="http://schemas.microsoft.com/office/powerpoint/2010/main" val="1882423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Style B: Bullet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1E840A-BCBE-4B40-B158-B16879D32C9F}"/>
              </a:ext>
              <a:ext uri="{C183D7F6-B498-43B3-948B-1728B52AA6E4}">
                <adec:decorative xmlns:adec="http://schemas.microsoft.com/office/drawing/2017/decorative" val="1"/>
              </a:ext>
            </a:extLst>
          </p:cNvPr>
          <p:cNvSpPr/>
          <p:nvPr userDrawn="1"/>
        </p:nvSpPr>
        <p:spPr>
          <a:xfrm>
            <a:off x="0" y="5"/>
            <a:ext cx="12192000" cy="977549"/>
          </a:xfrm>
          <a:prstGeom prst="rect">
            <a:avLst/>
          </a:prstGeom>
          <a:solidFill>
            <a:srgbClr val="0059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BB607E6-0B1F-BB4A-9794-46A0CA431F4F}"/>
              </a:ext>
              <a:ext uri="{C183D7F6-B498-43B3-948B-1728B52AA6E4}">
                <adec:decorative xmlns:adec="http://schemas.microsoft.com/office/drawing/2017/decorative" val="1"/>
              </a:ext>
            </a:extLst>
          </p:cNvPr>
          <p:cNvSpPr/>
          <p:nvPr userDrawn="1"/>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Content Placeholder 2">
            <a:extLst>
              <a:ext uri="{FF2B5EF4-FFF2-40B4-BE49-F238E27FC236}">
                <a16:creationId xmlns:a16="http://schemas.microsoft.com/office/drawing/2014/main" id="{FABA3EC1-E8C0-4AA8-BEE7-D199FD603044}"/>
              </a:ext>
            </a:extLst>
          </p:cNvPr>
          <p:cNvSpPr>
            <a:spLocks noGrp="1"/>
          </p:cNvSpPr>
          <p:nvPr>
            <p:ph idx="1" hasCustomPrompt="1"/>
          </p:nvPr>
        </p:nvSpPr>
        <p:spPr>
          <a:xfrm>
            <a:off x="609600" y="1438462"/>
            <a:ext cx="10972800" cy="4703031"/>
          </a:xfrm>
          <a:prstGeom prst="rect">
            <a:avLst/>
          </a:prstGeom>
        </p:spPr>
        <p:txBody>
          <a:bodyPr vert="horz" lIns="91440" tIns="45720" rIns="91440" bIns="45720" rtlCol="0">
            <a:normAutofit/>
          </a:bodyPr>
          <a:lstStyle>
            <a:lvl1pPr marL="342900" indent="-342900" algn="l" defTabSz="914400" rtl="0" eaLnBrk="1" latinLnBrk="0" hangingPunct="1">
              <a:lnSpc>
                <a:spcPct val="114000"/>
              </a:lnSpc>
              <a:spcBef>
                <a:spcPct val="20000"/>
              </a:spcBef>
              <a:buFont typeface="Arial" panose="020B0604020202020204" pitchFamily="34" charset="0"/>
              <a:buChar char="•"/>
              <a:defRPr sz="3200" kern="1200">
                <a:solidFill>
                  <a:srgbClr val="032E53"/>
                </a:solidFill>
                <a:latin typeface="Avenir Next LT Pro" panose="020B0504020202020204" pitchFamily="34" charset="0"/>
                <a:ea typeface="+mn-ea"/>
                <a:cs typeface="Arial" panose="020B0604020202020204" pitchFamily="34" charset="0"/>
              </a:defRPr>
            </a:lvl1pPr>
            <a:lvl2pPr marL="742950" indent="-285750" algn="l" defTabSz="914400" rtl="0" eaLnBrk="1" latinLnBrk="0" hangingPunct="1">
              <a:lnSpc>
                <a:spcPct val="114000"/>
              </a:lnSpc>
              <a:spcBef>
                <a:spcPct val="20000"/>
              </a:spcBef>
              <a:buFont typeface="Arial" panose="020B0604020202020204" pitchFamily="34" charset="0"/>
              <a:buChar char="•"/>
              <a:defRPr sz="2800" kern="1200">
                <a:solidFill>
                  <a:srgbClr val="032E53"/>
                </a:solidFill>
                <a:latin typeface="Avenir Next LT Pro" panose="020B0504020202020204" pitchFamily="34" charset="0"/>
                <a:ea typeface="+mn-ea"/>
                <a:cs typeface="Arial" panose="020B0604020202020204" pitchFamily="34" charset="0"/>
              </a:defRPr>
            </a:lvl2pPr>
            <a:lvl3pPr marL="1143000" indent="-228600" algn="l" defTabSz="914400" rtl="0" eaLnBrk="1" latinLnBrk="0" hangingPunct="1">
              <a:lnSpc>
                <a:spcPct val="114000"/>
              </a:lnSpc>
              <a:spcBef>
                <a:spcPct val="20000"/>
              </a:spcBef>
              <a:buFont typeface="Arial" panose="020B0604020202020204" pitchFamily="34" charset="0"/>
              <a:buChar char="•"/>
              <a:defRPr sz="2400" kern="1200">
                <a:solidFill>
                  <a:srgbClr val="032E53"/>
                </a:solidFill>
                <a:latin typeface="Avenir Next LT Pro" panose="020B05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t>Click to edit level one bullet text (add periods if more than one full sentence; no periods needed otherwise)</a:t>
            </a:r>
          </a:p>
          <a:p>
            <a:pPr lvl="1"/>
            <a:r>
              <a:rPr lang="en-US"/>
              <a:t>Second level bullet text</a:t>
            </a:r>
          </a:p>
          <a:p>
            <a:pPr lvl="2"/>
            <a:r>
              <a:rPr lang="en-US"/>
              <a:t>Third level bullet text</a:t>
            </a:r>
          </a:p>
        </p:txBody>
      </p:sp>
      <p:sp>
        <p:nvSpPr>
          <p:cNvPr id="2" name="TextBox 1">
            <a:extLst>
              <a:ext uri="{FF2B5EF4-FFF2-40B4-BE49-F238E27FC236}">
                <a16:creationId xmlns:a16="http://schemas.microsoft.com/office/drawing/2014/main" id="{02685929-CD5C-4159-9F1A-33CD10D7166D}"/>
              </a:ext>
            </a:extLst>
          </p:cNvPr>
          <p:cNvSpPr txBox="1"/>
          <p:nvPr userDrawn="1"/>
        </p:nvSpPr>
        <p:spPr>
          <a:xfrm>
            <a:off x="451263" y="6545764"/>
            <a:ext cx="5035137" cy="276999"/>
          </a:xfrm>
          <a:prstGeom prst="rect">
            <a:avLst/>
          </a:prstGeom>
          <a:noFill/>
        </p:spPr>
        <p:txBody>
          <a:bodyPr wrap="square" rtlCol="0">
            <a:spAutoFit/>
          </a:bodyPr>
          <a:lstStyle/>
          <a:p>
            <a:r>
              <a:rPr lang="en-US" sz="1200">
                <a:solidFill>
                  <a:schemeClr val="bg1"/>
                </a:solidFill>
                <a:latin typeface="Avenir Next LT Pro" panose="020B0504020202020204" pitchFamily="34" charset="0"/>
                <a:cs typeface="Arial" panose="020B0604020202020204" pitchFamily="34" charset="0"/>
              </a:rPr>
              <a:t>Massachusetts Department of Public Health | mass.gov/</a:t>
            </a:r>
            <a:r>
              <a:rPr lang="en-US" sz="1200" err="1">
                <a:solidFill>
                  <a:schemeClr val="bg1"/>
                </a:solidFill>
                <a:latin typeface="Avenir Next LT Pro" panose="020B0504020202020204" pitchFamily="34" charset="0"/>
                <a:cs typeface="Arial" panose="020B0604020202020204" pitchFamily="34" charset="0"/>
              </a:rPr>
              <a:t>dph</a:t>
            </a:r>
            <a:endParaRPr lang="en-US" sz="1200">
              <a:solidFill>
                <a:schemeClr val="bg1"/>
              </a:solidFill>
              <a:latin typeface="Avenir Next LT Pro" panose="020B0504020202020204" pitchFamily="34" charset="0"/>
              <a:cs typeface="Arial" panose="020B0604020202020204" pitchFamily="34" charset="0"/>
            </a:endParaRPr>
          </a:p>
        </p:txBody>
      </p:sp>
      <p:sp>
        <p:nvSpPr>
          <p:cNvPr id="11" name="Slide Number Placeholder 5">
            <a:extLst>
              <a:ext uri="{FF2B5EF4-FFF2-40B4-BE49-F238E27FC236}">
                <a16:creationId xmlns:a16="http://schemas.microsoft.com/office/drawing/2014/main" id="{663A3D56-7B2F-49EE-B824-21DADD1106DB}"/>
              </a:ext>
            </a:extLst>
          </p:cNvPr>
          <p:cNvSpPr>
            <a:spLocks noGrp="1"/>
          </p:cNvSpPr>
          <p:nvPr>
            <p:ph type="sldNum" sz="quarter" idx="4"/>
          </p:nvPr>
        </p:nvSpPr>
        <p:spPr>
          <a:xfrm>
            <a:off x="9034825" y="6492502"/>
            <a:ext cx="2736415" cy="365125"/>
          </a:xfrm>
          <a:prstGeom prst="rect">
            <a:avLst/>
          </a:prstGeom>
        </p:spPr>
        <p:txBody>
          <a:bodyPr vert="horz" lIns="91440" tIns="45720" rIns="91440" bIns="45720" rtlCol="0" anchor="ctr"/>
          <a:lstStyle>
            <a:lvl1pPr algn="r">
              <a:defRPr sz="1200">
                <a:solidFill>
                  <a:schemeClr val="bg1"/>
                </a:solidFill>
                <a:latin typeface="Avenir Next LT Pro" panose="020B0504020202020204" pitchFamily="34" charset="0"/>
                <a:cs typeface="Arial" panose="020B0604020202020204" pitchFamily="34" charset="0"/>
              </a:defRPr>
            </a:lvl1pPr>
          </a:lstStyle>
          <a:p>
            <a:fld id="{CA49D0EE-DE7F-324B-A84C-F36708423CDB}" type="slidenum">
              <a:rPr lang="en-US" smtClean="0"/>
              <a:pPr/>
              <a:t>‹#›</a:t>
            </a:fld>
            <a:endParaRPr lang="en-US"/>
          </a:p>
        </p:txBody>
      </p:sp>
      <p:sp>
        <p:nvSpPr>
          <p:cNvPr id="3" name="Title 1">
            <a:extLst>
              <a:ext uri="{FF2B5EF4-FFF2-40B4-BE49-F238E27FC236}">
                <a16:creationId xmlns:a16="http://schemas.microsoft.com/office/drawing/2014/main" id="{494959E2-EEB2-23E3-14AB-DE9E290B62F3}"/>
              </a:ext>
            </a:extLst>
          </p:cNvPr>
          <p:cNvSpPr>
            <a:spLocks noGrp="1"/>
          </p:cNvSpPr>
          <p:nvPr>
            <p:ph type="title" hasCustomPrompt="1"/>
          </p:nvPr>
        </p:nvSpPr>
        <p:spPr>
          <a:xfrm>
            <a:off x="592822" y="56524"/>
            <a:ext cx="10972800" cy="874654"/>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600" b="1" i="0" kern="1200">
                <a:solidFill>
                  <a:schemeClr val="bg1"/>
                </a:solidFill>
                <a:latin typeface="Avenir Next LT Pro" panose="020B0504020202020204" pitchFamily="34" charset="0"/>
                <a:ea typeface="+mj-ea"/>
                <a:cs typeface="Arial" panose="020B0604020202020204" pitchFamily="34" charset="0"/>
              </a:defRPr>
            </a:lvl1pPr>
          </a:lstStyle>
          <a:p>
            <a:r>
              <a:rPr lang="en-US"/>
              <a:t>Click to add slide title</a:t>
            </a:r>
          </a:p>
        </p:txBody>
      </p:sp>
    </p:spTree>
    <p:extLst>
      <p:ext uri="{BB962C8B-B14F-4D97-AF65-F5344CB8AC3E}">
        <p14:creationId xmlns:p14="http://schemas.microsoft.com/office/powerpoint/2010/main" val="17347356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Style C: Columns with Bullets">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61A8284-67CC-404B-90F5-554DCBF9132D}"/>
              </a:ext>
            </a:extLst>
          </p:cNvPr>
          <p:cNvSpPr>
            <a:spLocks noGrp="1"/>
          </p:cNvSpPr>
          <p:nvPr>
            <p:ph type="body" idx="1" hasCustomPrompt="1"/>
          </p:nvPr>
        </p:nvSpPr>
        <p:spPr>
          <a:xfrm>
            <a:off x="839789" y="1097280"/>
            <a:ext cx="5157787" cy="823912"/>
          </a:xfrm>
          <a:prstGeom prst="rect">
            <a:avLst/>
          </a:prstGeom>
        </p:spPr>
        <p:txBody>
          <a:bodyPr anchor="b"/>
          <a:lstStyle>
            <a:lvl1pPr marL="0" indent="0">
              <a:lnSpc>
                <a:spcPct val="114000"/>
              </a:lnSpc>
              <a:buNone/>
              <a:defRPr sz="3200" b="1">
                <a:solidFill>
                  <a:srgbClr val="032E53"/>
                </a:solidFill>
                <a:latin typeface="Avenir Next LT Pro" panose="020B05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header text </a:t>
            </a:r>
          </a:p>
        </p:txBody>
      </p:sp>
      <p:sp>
        <p:nvSpPr>
          <p:cNvPr id="4" name="Content Placeholder 3">
            <a:extLst>
              <a:ext uri="{FF2B5EF4-FFF2-40B4-BE49-F238E27FC236}">
                <a16:creationId xmlns:a16="http://schemas.microsoft.com/office/drawing/2014/main" id="{5A90A712-FBB8-5B49-9A19-7524CF76EC3A}"/>
              </a:ext>
            </a:extLst>
          </p:cNvPr>
          <p:cNvSpPr>
            <a:spLocks noGrp="1"/>
          </p:cNvSpPr>
          <p:nvPr>
            <p:ph sz="half" idx="2" hasCustomPrompt="1"/>
          </p:nvPr>
        </p:nvSpPr>
        <p:spPr>
          <a:xfrm>
            <a:off x="862011" y="1920238"/>
            <a:ext cx="5157787" cy="4297680"/>
          </a:xfrm>
          <a:prstGeom prst="rect">
            <a:avLst/>
          </a:prstGeom>
        </p:spPr>
        <p:txBody>
          <a:bodyPr/>
          <a:lstStyle>
            <a:lvl1pPr>
              <a:lnSpc>
                <a:spcPct val="114000"/>
              </a:lnSpc>
              <a:defRPr sz="2800">
                <a:solidFill>
                  <a:srgbClr val="032E53"/>
                </a:solidFill>
                <a:latin typeface="Avenir Next LT Pro" panose="020B0504020202020204" pitchFamily="34" charset="0"/>
                <a:cs typeface="Arial" panose="020B0604020202020204" pitchFamily="34" charset="0"/>
              </a:defRPr>
            </a:lvl1pPr>
            <a:lvl2pPr>
              <a:lnSpc>
                <a:spcPct val="114000"/>
              </a:lnSpc>
              <a:defRPr sz="2400">
                <a:solidFill>
                  <a:srgbClr val="032E53"/>
                </a:solidFill>
                <a:latin typeface="Avenir Next LT Pro" panose="020B0504020202020204" pitchFamily="34" charset="0"/>
                <a:cs typeface="Arial" panose="020B0604020202020204" pitchFamily="34" charset="0"/>
              </a:defRPr>
            </a:lvl2pPr>
            <a:lvl3pPr marL="914400" indent="0">
              <a:buNone/>
              <a:defRPr>
                <a:solidFill>
                  <a:srgbClr val="032E53"/>
                </a:solidFill>
                <a:latin typeface="Avenir Next LT Pro" panose="020B0504020202020204" pitchFamily="34" charset="0"/>
                <a:cs typeface="Arial" panose="020B0604020202020204" pitchFamily="34" charset="0"/>
              </a:defRPr>
            </a:lvl3pPr>
            <a:lvl4pPr>
              <a:defRPr>
                <a:latin typeface="Franklin Gothic Book" panose="020B0503020102020204" pitchFamily="34" charset="0"/>
              </a:defRPr>
            </a:lvl4pPr>
            <a:lvl5pPr marL="1828800" indent="0">
              <a:buNone/>
              <a:defRPr/>
            </a:lvl5pPr>
          </a:lstStyle>
          <a:p>
            <a:pPr lvl="0"/>
            <a:r>
              <a:rPr lang="en-US"/>
              <a:t>Edit bullet level one text</a:t>
            </a:r>
          </a:p>
          <a:p>
            <a:pPr lvl="1"/>
            <a:r>
              <a:rPr lang="en-US"/>
              <a:t>Edit bullet level two text</a:t>
            </a:r>
          </a:p>
          <a:p>
            <a:pPr lvl="2"/>
            <a:endParaRPr lang="en-US"/>
          </a:p>
        </p:txBody>
      </p:sp>
      <p:sp>
        <p:nvSpPr>
          <p:cNvPr id="5" name="Text Placeholder 4">
            <a:extLst>
              <a:ext uri="{FF2B5EF4-FFF2-40B4-BE49-F238E27FC236}">
                <a16:creationId xmlns:a16="http://schemas.microsoft.com/office/drawing/2014/main" id="{55855752-6A74-934C-B334-F2DD6B79DA48}"/>
              </a:ext>
            </a:extLst>
          </p:cNvPr>
          <p:cNvSpPr>
            <a:spLocks noGrp="1"/>
          </p:cNvSpPr>
          <p:nvPr>
            <p:ph type="body" sz="quarter" idx="3" hasCustomPrompt="1"/>
          </p:nvPr>
        </p:nvSpPr>
        <p:spPr>
          <a:xfrm>
            <a:off x="6172203" y="1097280"/>
            <a:ext cx="5183188" cy="823912"/>
          </a:xfrm>
          <a:prstGeom prst="rect">
            <a:avLst/>
          </a:prstGeom>
        </p:spPr>
        <p:txBody>
          <a:bodyPr anchor="b"/>
          <a:lstStyle>
            <a:lvl1pPr marL="0" indent="0">
              <a:lnSpc>
                <a:spcPct val="114000"/>
              </a:lnSpc>
              <a:buNone/>
              <a:defRPr sz="3200" b="1">
                <a:solidFill>
                  <a:srgbClr val="032E53"/>
                </a:solidFill>
                <a:latin typeface="Avenir Next LT Pro" panose="020B05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header text</a:t>
            </a:r>
          </a:p>
        </p:txBody>
      </p:sp>
      <p:sp>
        <p:nvSpPr>
          <p:cNvPr id="6" name="Content Placeholder 5">
            <a:extLst>
              <a:ext uri="{FF2B5EF4-FFF2-40B4-BE49-F238E27FC236}">
                <a16:creationId xmlns:a16="http://schemas.microsoft.com/office/drawing/2014/main" id="{E51ED7E2-1F15-7C46-9001-20B2F8A00C5A}"/>
              </a:ext>
            </a:extLst>
          </p:cNvPr>
          <p:cNvSpPr>
            <a:spLocks noGrp="1"/>
          </p:cNvSpPr>
          <p:nvPr>
            <p:ph sz="quarter" idx="4" hasCustomPrompt="1"/>
          </p:nvPr>
        </p:nvSpPr>
        <p:spPr>
          <a:xfrm>
            <a:off x="6172203" y="1920238"/>
            <a:ext cx="5183188" cy="4297680"/>
          </a:xfrm>
          <a:prstGeom prst="rect">
            <a:avLst/>
          </a:prstGeom>
        </p:spPr>
        <p:txBody>
          <a:bodyPr/>
          <a:lstStyle>
            <a:lvl1pPr>
              <a:lnSpc>
                <a:spcPct val="114000"/>
              </a:lnSpc>
              <a:defRPr sz="2800">
                <a:solidFill>
                  <a:srgbClr val="032E53"/>
                </a:solidFill>
                <a:latin typeface="Avenir Next LT Pro" panose="020B0504020202020204" pitchFamily="34" charset="0"/>
                <a:cs typeface="Arial" panose="020B0604020202020204" pitchFamily="34" charset="0"/>
              </a:defRPr>
            </a:lvl1pPr>
            <a:lvl2pPr>
              <a:lnSpc>
                <a:spcPct val="114000"/>
              </a:lnSpc>
              <a:defRPr sz="2400">
                <a:solidFill>
                  <a:srgbClr val="032E53"/>
                </a:solidFill>
                <a:latin typeface="Avenir Next LT Pro" panose="020B0504020202020204" pitchFamily="34" charset="0"/>
                <a:cs typeface="Arial" panose="020B0604020202020204" pitchFamily="34" charset="0"/>
              </a:defRPr>
            </a:lvl2pPr>
            <a:lvl3pPr>
              <a:defRPr>
                <a:solidFill>
                  <a:srgbClr val="032E53"/>
                </a:solidFill>
                <a:latin typeface="Avenir Next LT Pro" panose="020B0504020202020204" pitchFamily="34" charset="0"/>
                <a:cs typeface="Arial" panose="020B0604020202020204" pitchFamily="34" charset="0"/>
              </a:defRPr>
            </a:lvl3pPr>
            <a:lvl4pPr>
              <a:defRPr>
                <a:latin typeface="Franklin Gothic Book" panose="020B0503020102020204" pitchFamily="34" charset="0"/>
              </a:defRPr>
            </a:lvl4pPr>
          </a:lstStyle>
          <a:p>
            <a:pPr lvl="0"/>
            <a:r>
              <a:rPr lang="en-US"/>
              <a:t>Edit bullet level one text</a:t>
            </a:r>
          </a:p>
          <a:p>
            <a:pPr lvl="1"/>
            <a:r>
              <a:rPr lang="en-US"/>
              <a:t>Edit bullet level two text</a:t>
            </a:r>
          </a:p>
          <a:p>
            <a:pPr lvl="2"/>
            <a:endParaRPr lang="en-US"/>
          </a:p>
        </p:txBody>
      </p:sp>
      <p:sp>
        <p:nvSpPr>
          <p:cNvPr id="10" name="Rectangle 9">
            <a:extLst>
              <a:ext uri="{FF2B5EF4-FFF2-40B4-BE49-F238E27FC236}">
                <a16:creationId xmlns:a16="http://schemas.microsoft.com/office/drawing/2014/main" id="{599027F3-96A1-F54F-89E8-F47E6B10DE1B}"/>
              </a:ext>
              <a:ext uri="{C183D7F6-B498-43B3-948B-1728B52AA6E4}">
                <adec:decorative xmlns:adec="http://schemas.microsoft.com/office/drawing/2017/decorative" val="1"/>
              </a:ext>
            </a:extLst>
          </p:cNvPr>
          <p:cNvSpPr/>
          <p:nvPr userDrawn="1"/>
        </p:nvSpPr>
        <p:spPr>
          <a:xfrm>
            <a:off x="0" y="5"/>
            <a:ext cx="12192000" cy="977549"/>
          </a:xfrm>
          <a:prstGeom prst="rect">
            <a:avLst/>
          </a:prstGeom>
          <a:solidFill>
            <a:srgbClr val="0059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7CFBF09-BBCF-454C-91A3-1D89A60FA302}"/>
              </a:ext>
              <a:ext uri="{C183D7F6-B498-43B3-948B-1728B52AA6E4}">
                <adec:decorative xmlns:adec="http://schemas.microsoft.com/office/drawing/2017/decorative" val="1"/>
              </a:ext>
            </a:extLst>
          </p:cNvPr>
          <p:cNvSpPr/>
          <p:nvPr userDrawn="1"/>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6" name="Title 1">
            <a:extLst>
              <a:ext uri="{FF2B5EF4-FFF2-40B4-BE49-F238E27FC236}">
                <a16:creationId xmlns:a16="http://schemas.microsoft.com/office/drawing/2014/main" id="{8F696F47-27EC-4DEC-B31C-E3E63F7FBE43}"/>
              </a:ext>
            </a:extLst>
          </p:cNvPr>
          <p:cNvSpPr>
            <a:spLocks noGrp="1"/>
          </p:cNvSpPr>
          <p:nvPr>
            <p:ph type="title" hasCustomPrompt="1"/>
          </p:nvPr>
        </p:nvSpPr>
        <p:spPr>
          <a:xfrm>
            <a:off x="592822" y="56524"/>
            <a:ext cx="10972800" cy="874654"/>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600" b="1" i="0" kern="1200">
                <a:solidFill>
                  <a:schemeClr val="bg1"/>
                </a:solidFill>
                <a:latin typeface="Avenir Next LT Pro" panose="020B0504020202020204" pitchFamily="34" charset="0"/>
                <a:ea typeface="+mj-ea"/>
                <a:cs typeface="Arial" panose="020B0604020202020204" pitchFamily="34" charset="0"/>
              </a:defRPr>
            </a:lvl1pPr>
          </a:lstStyle>
          <a:p>
            <a:r>
              <a:rPr lang="en-US"/>
              <a:t>Click to add slide title</a:t>
            </a:r>
          </a:p>
        </p:txBody>
      </p:sp>
      <p:sp>
        <p:nvSpPr>
          <p:cNvPr id="13" name="TextBox 12">
            <a:extLst>
              <a:ext uri="{FF2B5EF4-FFF2-40B4-BE49-F238E27FC236}">
                <a16:creationId xmlns:a16="http://schemas.microsoft.com/office/drawing/2014/main" id="{03F1034B-732A-43E2-993F-868DF0D2772D}"/>
              </a:ext>
            </a:extLst>
          </p:cNvPr>
          <p:cNvSpPr txBox="1"/>
          <p:nvPr userDrawn="1"/>
        </p:nvSpPr>
        <p:spPr>
          <a:xfrm>
            <a:off x="451263" y="6545764"/>
            <a:ext cx="5035137" cy="276999"/>
          </a:xfrm>
          <a:prstGeom prst="rect">
            <a:avLst/>
          </a:prstGeom>
          <a:noFill/>
        </p:spPr>
        <p:txBody>
          <a:bodyPr wrap="square" rtlCol="0">
            <a:spAutoFit/>
          </a:bodyPr>
          <a:lstStyle/>
          <a:p>
            <a:r>
              <a:rPr lang="en-US" sz="1200">
                <a:solidFill>
                  <a:schemeClr val="bg1"/>
                </a:solidFill>
                <a:latin typeface="Avenir Next LT Pro" panose="020B0504020202020204" pitchFamily="34" charset="0"/>
                <a:cs typeface="Arial" panose="020B0604020202020204" pitchFamily="34" charset="0"/>
              </a:rPr>
              <a:t>Massachusetts Department of Public Health | mass.gov/</a:t>
            </a:r>
            <a:r>
              <a:rPr lang="en-US" sz="1200" err="1">
                <a:solidFill>
                  <a:schemeClr val="bg1"/>
                </a:solidFill>
                <a:latin typeface="Avenir Next LT Pro" panose="020B0504020202020204" pitchFamily="34" charset="0"/>
                <a:cs typeface="Arial" panose="020B0604020202020204" pitchFamily="34" charset="0"/>
              </a:rPr>
              <a:t>dph</a:t>
            </a:r>
            <a:endParaRPr lang="en-US" sz="1200">
              <a:solidFill>
                <a:schemeClr val="bg1"/>
              </a:solidFill>
              <a:latin typeface="Avenir Next LT Pro" panose="020B0504020202020204" pitchFamily="34" charset="0"/>
              <a:cs typeface="Arial" panose="020B0604020202020204" pitchFamily="34" charset="0"/>
            </a:endParaRPr>
          </a:p>
        </p:txBody>
      </p:sp>
      <p:sp>
        <p:nvSpPr>
          <p:cNvPr id="14" name="Slide Number Placeholder 5">
            <a:extLst>
              <a:ext uri="{FF2B5EF4-FFF2-40B4-BE49-F238E27FC236}">
                <a16:creationId xmlns:a16="http://schemas.microsoft.com/office/drawing/2014/main" id="{BE009795-B8D9-482E-96A1-D1025E613A3F}"/>
              </a:ext>
            </a:extLst>
          </p:cNvPr>
          <p:cNvSpPr>
            <a:spLocks noGrp="1"/>
          </p:cNvSpPr>
          <p:nvPr>
            <p:ph type="sldNum" sz="quarter" idx="10"/>
          </p:nvPr>
        </p:nvSpPr>
        <p:spPr>
          <a:xfrm>
            <a:off x="9034825" y="6492502"/>
            <a:ext cx="2736415" cy="365125"/>
          </a:xfrm>
          <a:prstGeom prst="rect">
            <a:avLst/>
          </a:prstGeom>
        </p:spPr>
        <p:txBody>
          <a:bodyPr vert="horz" lIns="91440" tIns="45720" rIns="91440" bIns="45720" rtlCol="0" anchor="ctr"/>
          <a:lstStyle>
            <a:lvl1pPr algn="r">
              <a:defRPr sz="1200">
                <a:solidFill>
                  <a:schemeClr val="bg1"/>
                </a:solidFill>
                <a:latin typeface="Avenir Next LT Pro" panose="020B0504020202020204" pitchFamily="34" charset="0"/>
                <a:cs typeface="Arial" panose="020B0604020202020204" pitchFamily="34" charset="0"/>
              </a:defRPr>
            </a:lvl1pPr>
          </a:lstStyle>
          <a:p>
            <a:fld id="{CA49D0EE-DE7F-324B-A84C-F36708423CDB}" type="slidenum">
              <a:rPr lang="en-US" smtClean="0"/>
              <a:pPr/>
              <a:t>‹#›</a:t>
            </a:fld>
            <a:endParaRPr lang="en-US"/>
          </a:p>
        </p:txBody>
      </p:sp>
    </p:spTree>
    <p:extLst>
      <p:ext uri="{BB962C8B-B14F-4D97-AF65-F5344CB8AC3E}">
        <p14:creationId xmlns:p14="http://schemas.microsoft.com/office/powerpoint/2010/main" val="42650030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Just Foote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BB607E6-0B1F-BB4A-9794-46A0CA431F4F}"/>
              </a:ext>
              <a:ext uri="{C183D7F6-B498-43B3-948B-1728B52AA6E4}">
                <adec:decorative xmlns:adec="http://schemas.microsoft.com/office/drawing/2017/decorative" val="1"/>
              </a:ext>
            </a:extLst>
          </p:cNvPr>
          <p:cNvSpPr/>
          <p:nvPr userDrawn="1"/>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venir Next LT Pro" panose="020B0504020202020204" pitchFamily="34" charset="0"/>
            </a:endParaRPr>
          </a:p>
        </p:txBody>
      </p:sp>
      <p:sp>
        <p:nvSpPr>
          <p:cNvPr id="11" name="TextBox 10">
            <a:extLst>
              <a:ext uri="{FF2B5EF4-FFF2-40B4-BE49-F238E27FC236}">
                <a16:creationId xmlns:a16="http://schemas.microsoft.com/office/drawing/2014/main" id="{53D0130E-9D3A-4D88-A99C-681EBB4E32AF}"/>
              </a:ext>
            </a:extLst>
          </p:cNvPr>
          <p:cNvSpPr txBox="1"/>
          <p:nvPr userDrawn="1"/>
        </p:nvSpPr>
        <p:spPr>
          <a:xfrm>
            <a:off x="451263" y="6545764"/>
            <a:ext cx="5035137" cy="276999"/>
          </a:xfrm>
          <a:prstGeom prst="rect">
            <a:avLst/>
          </a:prstGeom>
          <a:noFill/>
        </p:spPr>
        <p:txBody>
          <a:bodyPr wrap="square" rtlCol="0">
            <a:spAutoFit/>
          </a:bodyPr>
          <a:lstStyle/>
          <a:p>
            <a:r>
              <a:rPr lang="en-US" sz="1200">
                <a:solidFill>
                  <a:schemeClr val="bg1"/>
                </a:solidFill>
                <a:latin typeface="Avenir Next LT Pro" panose="020B0504020202020204" pitchFamily="34" charset="0"/>
                <a:cs typeface="Arial" panose="020B0604020202020204" pitchFamily="34" charset="0"/>
              </a:rPr>
              <a:t>Massachusetts Department of Public Health | mass.gov/dph</a:t>
            </a:r>
          </a:p>
        </p:txBody>
      </p:sp>
      <p:sp>
        <p:nvSpPr>
          <p:cNvPr id="5" name="Slide Number Placeholder 5">
            <a:extLst>
              <a:ext uri="{FF2B5EF4-FFF2-40B4-BE49-F238E27FC236}">
                <a16:creationId xmlns:a16="http://schemas.microsoft.com/office/drawing/2014/main" id="{2585A0BC-7D09-4814-A71B-C90669C60B81}"/>
              </a:ext>
            </a:extLst>
          </p:cNvPr>
          <p:cNvSpPr>
            <a:spLocks noGrp="1"/>
          </p:cNvSpPr>
          <p:nvPr>
            <p:ph type="sldNum" sz="quarter" idx="4"/>
          </p:nvPr>
        </p:nvSpPr>
        <p:spPr>
          <a:xfrm>
            <a:off x="9034825" y="6492502"/>
            <a:ext cx="2736415" cy="365125"/>
          </a:xfrm>
          <a:prstGeom prst="rect">
            <a:avLst/>
          </a:prstGeom>
        </p:spPr>
        <p:txBody>
          <a:bodyPr vert="horz" lIns="91440" tIns="45720" rIns="91440" bIns="45720" rtlCol="0" anchor="ctr"/>
          <a:lstStyle>
            <a:lvl1pPr algn="r">
              <a:defRPr sz="1200">
                <a:solidFill>
                  <a:schemeClr val="bg1"/>
                </a:solidFill>
                <a:latin typeface="Avenir Next LT Pro" panose="020B0504020202020204" pitchFamily="34" charset="0"/>
                <a:cs typeface="Arial" panose="020B0604020202020204" pitchFamily="34" charset="0"/>
              </a:defRPr>
            </a:lvl1pPr>
          </a:lstStyle>
          <a:p>
            <a:fld id="{CA49D0EE-DE7F-324B-A84C-F36708423CDB}" type="slidenum">
              <a:rPr lang="en-US" smtClean="0"/>
              <a:pPr/>
              <a:t>‹#›</a:t>
            </a:fld>
            <a:endParaRPr lang="en-US"/>
          </a:p>
        </p:txBody>
      </p:sp>
    </p:spTree>
    <p:extLst>
      <p:ext uri="{BB962C8B-B14F-4D97-AF65-F5344CB8AC3E}">
        <p14:creationId xmlns:p14="http://schemas.microsoft.com/office/powerpoint/2010/main" val="6666562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Intro">
    <p:bg>
      <p:bgPr>
        <a:solidFill>
          <a:srgbClr val="005994"/>
        </a:solidFill>
        <a:effectLst/>
      </p:bgPr>
    </p:bg>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849108D5-E6A2-E374-F491-40DDE4CC949E}"/>
              </a:ext>
              <a:ext uri="{C183D7F6-B498-43B3-948B-1728B52AA6E4}">
                <adec:decorative xmlns:adec="http://schemas.microsoft.com/office/drawing/2017/decorative" val="1"/>
              </a:ext>
            </a:extLst>
          </p:cNvPr>
          <p:cNvCxnSpPr/>
          <p:nvPr userDrawn="1"/>
        </p:nvCxnSpPr>
        <p:spPr>
          <a:xfrm>
            <a:off x="2049517" y="2228193"/>
            <a:ext cx="8113986"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E2F8765F-34CF-EDAB-B5EF-A28E0BDB163D}"/>
              </a:ext>
              <a:ext uri="{C183D7F6-B498-43B3-948B-1728B52AA6E4}">
                <adec:decorative xmlns:adec="http://schemas.microsoft.com/office/drawing/2017/decorative" val="1"/>
              </a:ext>
            </a:extLst>
          </p:cNvPr>
          <p:cNvCxnSpPr/>
          <p:nvPr userDrawn="1"/>
        </p:nvCxnSpPr>
        <p:spPr>
          <a:xfrm>
            <a:off x="2039007" y="4703379"/>
            <a:ext cx="8113986"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Text Placeholder 5">
            <a:extLst>
              <a:ext uri="{FF2B5EF4-FFF2-40B4-BE49-F238E27FC236}">
                <a16:creationId xmlns:a16="http://schemas.microsoft.com/office/drawing/2014/main" id="{3CE05C00-0C08-7FEC-4EE1-897B5C522B54}"/>
              </a:ext>
            </a:extLst>
          </p:cNvPr>
          <p:cNvSpPr>
            <a:spLocks noGrp="1"/>
          </p:cNvSpPr>
          <p:nvPr>
            <p:ph type="body" sz="quarter" idx="10" hasCustomPrompt="1"/>
          </p:nvPr>
        </p:nvSpPr>
        <p:spPr>
          <a:xfrm>
            <a:off x="2995886" y="2814637"/>
            <a:ext cx="6032500" cy="1228725"/>
          </a:xfrm>
          <a:prstGeom prst="rect">
            <a:avLst/>
          </a:prstGeom>
        </p:spPr>
        <p:txBody>
          <a:bodyPr anchor="ctr" anchorCtr="0"/>
          <a:lstStyle>
            <a:lvl1pPr marL="0" indent="0" algn="ctr">
              <a:buNone/>
              <a:defRPr sz="4400" b="1" i="0">
                <a:solidFill>
                  <a:schemeClr val="bg1"/>
                </a:solidFill>
                <a:latin typeface="Avenir Next LT Pro" panose="020B0504020202020204" pitchFamily="34" charset="0"/>
                <a:cs typeface="Arial" panose="020B0604020202020204" pitchFamily="34" charset="0"/>
              </a:defRPr>
            </a:lvl1pPr>
          </a:lstStyle>
          <a:p>
            <a:pPr lvl="0"/>
            <a:r>
              <a:rPr lang="en-US"/>
              <a:t>Enter section title</a:t>
            </a:r>
          </a:p>
        </p:txBody>
      </p:sp>
    </p:spTree>
    <p:extLst>
      <p:ext uri="{BB962C8B-B14F-4D97-AF65-F5344CB8AC3E}">
        <p14:creationId xmlns:p14="http://schemas.microsoft.com/office/powerpoint/2010/main" val="12303743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fo Presentation Closin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BB607E6-0B1F-BB4A-9794-46A0CA431F4F}"/>
              </a:ext>
              <a:ext uri="{C183D7F6-B498-43B3-948B-1728B52AA6E4}">
                <adec:decorative xmlns:adec="http://schemas.microsoft.com/office/drawing/2017/decorative" val="1"/>
              </a:ext>
            </a:extLst>
          </p:cNvPr>
          <p:cNvSpPr/>
          <p:nvPr userDrawn="1"/>
        </p:nvSpPr>
        <p:spPr>
          <a:xfrm>
            <a:off x="0" y="6510528"/>
            <a:ext cx="12192000" cy="347472"/>
          </a:xfrm>
          <a:prstGeom prst="rect">
            <a:avLst/>
          </a:prstGeom>
          <a:solidFill>
            <a:srgbClr val="032E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venir Next LT Pro" panose="020B0504020202020204" pitchFamily="34" charset="0"/>
            </a:endParaRPr>
          </a:p>
        </p:txBody>
      </p:sp>
      <p:sp>
        <p:nvSpPr>
          <p:cNvPr id="15" name="Content Placeholder 14">
            <a:extLst>
              <a:ext uri="{FF2B5EF4-FFF2-40B4-BE49-F238E27FC236}">
                <a16:creationId xmlns:a16="http://schemas.microsoft.com/office/drawing/2014/main" id="{19214EA6-D676-63A5-1726-76DCD4554947}"/>
              </a:ext>
            </a:extLst>
          </p:cNvPr>
          <p:cNvSpPr>
            <a:spLocks noGrp="1"/>
          </p:cNvSpPr>
          <p:nvPr>
            <p:ph sz="quarter" idx="14" hasCustomPrompt="1"/>
          </p:nvPr>
        </p:nvSpPr>
        <p:spPr>
          <a:xfrm>
            <a:off x="606425" y="636589"/>
            <a:ext cx="11069638" cy="1518102"/>
          </a:xfrm>
          <a:prstGeom prst="rect">
            <a:avLst/>
          </a:prstGeom>
        </p:spPr>
        <p:txBody>
          <a:bodyPr/>
          <a:lstStyle>
            <a:lvl1pPr marL="0" indent="0">
              <a:buNone/>
              <a:defRPr lang="en-US" sz="4400" b="1" kern="1200" dirty="0" smtClean="0">
                <a:solidFill>
                  <a:srgbClr val="055994"/>
                </a:solidFill>
                <a:latin typeface="Avenir Next LT Pro" panose="020B0504020202020204" pitchFamily="34" charset="0"/>
                <a:ea typeface="+mn-ea"/>
                <a:cs typeface="Arial" panose="020B0604020202020204" pitchFamily="34" charset="0"/>
              </a:defRPr>
            </a:lvl1pPr>
          </a:lstStyle>
          <a:p>
            <a:pPr lvl="0"/>
            <a:r>
              <a:rPr lang="en-US"/>
              <a:t>Text</a:t>
            </a:r>
          </a:p>
        </p:txBody>
      </p:sp>
      <p:sp>
        <p:nvSpPr>
          <p:cNvPr id="16" name="Text Placeholder 8">
            <a:extLst>
              <a:ext uri="{FF2B5EF4-FFF2-40B4-BE49-F238E27FC236}">
                <a16:creationId xmlns:a16="http://schemas.microsoft.com/office/drawing/2014/main" id="{1455A039-E0BF-49E8-4165-AFB26E2F0361}"/>
              </a:ext>
            </a:extLst>
          </p:cNvPr>
          <p:cNvSpPr>
            <a:spLocks noGrp="1"/>
          </p:cNvSpPr>
          <p:nvPr>
            <p:ph type="body" sz="quarter" idx="15" hasCustomPrompt="1"/>
          </p:nvPr>
        </p:nvSpPr>
        <p:spPr>
          <a:xfrm>
            <a:off x="606425" y="2383290"/>
            <a:ext cx="11070272" cy="519457"/>
          </a:xfrm>
          <a:prstGeom prst="rect">
            <a:avLst/>
          </a:prstGeom>
        </p:spPr>
        <p:txBody>
          <a:bodyPr/>
          <a:lstStyle>
            <a:lvl1pPr marL="0" indent="0" algn="l">
              <a:buNone/>
              <a:defRPr sz="2800" b="0">
                <a:solidFill>
                  <a:schemeClr val="tx1"/>
                </a:solidFill>
                <a:latin typeface="Avenir Next LT Pro" panose="020B0504020202020204" pitchFamily="34" charset="0"/>
                <a:cs typeface="Arial" panose="020B0604020202020204" pitchFamily="34" charset="0"/>
              </a:defRPr>
            </a:lvl1pPr>
          </a:lstStyle>
          <a:p>
            <a:pPr lvl="0"/>
            <a:r>
              <a:rPr lang="en-US"/>
              <a:t>Please direct any questions to:</a:t>
            </a:r>
          </a:p>
        </p:txBody>
      </p:sp>
      <p:sp>
        <p:nvSpPr>
          <p:cNvPr id="7" name="Text Placeholder 8">
            <a:extLst>
              <a:ext uri="{FF2B5EF4-FFF2-40B4-BE49-F238E27FC236}">
                <a16:creationId xmlns:a16="http://schemas.microsoft.com/office/drawing/2014/main" id="{FBF5C4D3-82E3-4146-9B24-5FEF8E23C13F}"/>
              </a:ext>
            </a:extLst>
          </p:cNvPr>
          <p:cNvSpPr>
            <a:spLocks noGrp="1"/>
          </p:cNvSpPr>
          <p:nvPr>
            <p:ph type="body" sz="quarter" idx="10" hasCustomPrompt="1"/>
          </p:nvPr>
        </p:nvSpPr>
        <p:spPr>
          <a:xfrm>
            <a:off x="606287" y="2909543"/>
            <a:ext cx="11070272" cy="519457"/>
          </a:xfrm>
          <a:prstGeom prst="rect">
            <a:avLst/>
          </a:prstGeom>
        </p:spPr>
        <p:txBody>
          <a:bodyPr/>
          <a:lstStyle>
            <a:lvl1pPr marL="0" indent="0" algn="l">
              <a:buNone/>
              <a:defRPr sz="2800" b="1">
                <a:solidFill>
                  <a:schemeClr val="tx1"/>
                </a:solidFill>
                <a:latin typeface="Avenir Next LT Pro" panose="020B0504020202020204" pitchFamily="34" charset="0"/>
                <a:cs typeface="Arial" panose="020B0604020202020204" pitchFamily="34" charset="0"/>
              </a:defRPr>
            </a:lvl1pPr>
          </a:lstStyle>
          <a:p>
            <a:pPr lvl="0"/>
            <a:r>
              <a:rPr lang="en-US"/>
              <a:t>Name</a:t>
            </a:r>
          </a:p>
        </p:txBody>
      </p:sp>
      <p:sp>
        <p:nvSpPr>
          <p:cNvPr id="8" name="Text Placeholder 8">
            <a:extLst>
              <a:ext uri="{FF2B5EF4-FFF2-40B4-BE49-F238E27FC236}">
                <a16:creationId xmlns:a16="http://schemas.microsoft.com/office/drawing/2014/main" id="{5249240E-EFB8-4267-86F2-93F9B2BB011C}"/>
              </a:ext>
            </a:extLst>
          </p:cNvPr>
          <p:cNvSpPr>
            <a:spLocks noGrp="1"/>
          </p:cNvSpPr>
          <p:nvPr>
            <p:ph type="body" sz="quarter" idx="11" hasCustomPrompt="1"/>
          </p:nvPr>
        </p:nvSpPr>
        <p:spPr>
          <a:xfrm>
            <a:off x="606284" y="3456296"/>
            <a:ext cx="11070275" cy="519457"/>
          </a:xfrm>
          <a:prstGeom prst="rect">
            <a:avLst/>
          </a:prstGeom>
        </p:spPr>
        <p:txBody>
          <a:bodyPr/>
          <a:lstStyle>
            <a:lvl1pPr marL="0" indent="0" algn="l">
              <a:buNone/>
              <a:defRPr sz="2800" b="0">
                <a:solidFill>
                  <a:schemeClr val="tx1"/>
                </a:solidFill>
                <a:latin typeface="Avenir Next LT Pro" panose="020B0504020202020204" pitchFamily="34" charset="0"/>
                <a:cs typeface="Arial" panose="020B0604020202020204" pitchFamily="34" charset="0"/>
              </a:defRPr>
            </a:lvl1pPr>
          </a:lstStyle>
          <a:p>
            <a:pPr lvl="0"/>
            <a:r>
              <a:rPr lang="en-US"/>
              <a:t>Title</a:t>
            </a:r>
          </a:p>
        </p:txBody>
      </p:sp>
      <p:sp>
        <p:nvSpPr>
          <p:cNvPr id="10" name="Text Placeholder 8">
            <a:extLst>
              <a:ext uri="{FF2B5EF4-FFF2-40B4-BE49-F238E27FC236}">
                <a16:creationId xmlns:a16="http://schemas.microsoft.com/office/drawing/2014/main" id="{0F0AB19A-C647-40DC-A9E6-E61809C38A53}"/>
              </a:ext>
            </a:extLst>
          </p:cNvPr>
          <p:cNvSpPr>
            <a:spLocks noGrp="1"/>
          </p:cNvSpPr>
          <p:nvPr>
            <p:ph type="body" sz="quarter" idx="12" hasCustomPrompt="1"/>
          </p:nvPr>
        </p:nvSpPr>
        <p:spPr>
          <a:xfrm>
            <a:off x="606286" y="3999460"/>
            <a:ext cx="11070273" cy="519457"/>
          </a:xfrm>
          <a:prstGeom prst="rect">
            <a:avLst/>
          </a:prstGeom>
        </p:spPr>
        <p:txBody>
          <a:bodyPr/>
          <a:lstStyle>
            <a:lvl1pPr marL="0" indent="0" algn="l">
              <a:buNone/>
              <a:defRPr sz="2800" b="0">
                <a:solidFill>
                  <a:schemeClr val="tx1"/>
                </a:solidFill>
                <a:latin typeface="Avenir Next LT Pro" panose="020B0504020202020204" pitchFamily="34" charset="0"/>
                <a:cs typeface="Arial" panose="020B0604020202020204" pitchFamily="34" charset="0"/>
              </a:defRPr>
            </a:lvl1pPr>
          </a:lstStyle>
          <a:p>
            <a:pPr lvl="0"/>
            <a:r>
              <a:rPr lang="en-US"/>
              <a:t>Bureau/Office/Program</a:t>
            </a:r>
          </a:p>
        </p:txBody>
      </p:sp>
      <p:sp>
        <p:nvSpPr>
          <p:cNvPr id="12" name="Text Placeholder 8">
            <a:extLst>
              <a:ext uri="{FF2B5EF4-FFF2-40B4-BE49-F238E27FC236}">
                <a16:creationId xmlns:a16="http://schemas.microsoft.com/office/drawing/2014/main" id="{9D0B9CC8-4E7E-41B9-9011-DCA8C9E073BC}"/>
              </a:ext>
            </a:extLst>
          </p:cNvPr>
          <p:cNvSpPr>
            <a:spLocks noGrp="1"/>
          </p:cNvSpPr>
          <p:nvPr>
            <p:ph type="body" sz="quarter" idx="13" hasCustomPrompt="1"/>
          </p:nvPr>
        </p:nvSpPr>
        <p:spPr>
          <a:xfrm>
            <a:off x="606286" y="4542975"/>
            <a:ext cx="11070271" cy="519457"/>
          </a:xfrm>
          <a:prstGeom prst="rect">
            <a:avLst/>
          </a:prstGeom>
        </p:spPr>
        <p:txBody>
          <a:bodyPr/>
          <a:lstStyle>
            <a:lvl1pPr marL="0" indent="0" algn="l">
              <a:buNone/>
              <a:defRPr sz="2800" b="0" u="sng">
                <a:solidFill>
                  <a:srgbClr val="055994"/>
                </a:solidFill>
                <a:latin typeface="Avenir Next LT Pro" panose="020B0504020202020204" pitchFamily="34" charset="0"/>
                <a:cs typeface="Arial" panose="020B0604020202020204" pitchFamily="34" charset="0"/>
              </a:defRPr>
            </a:lvl1pPr>
          </a:lstStyle>
          <a:p>
            <a:pPr lvl="0"/>
            <a:r>
              <a:rPr lang="en-US"/>
              <a:t>email@mass.gov </a:t>
            </a:r>
          </a:p>
        </p:txBody>
      </p:sp>
      <p:sp>
        <p:nvSpPr>
          <p:cNvPr id="11" name="TextBox 10">
            <a:extLst>
              <a:ext uri="{FF2B5EF4-FFF2-40B4-BE49-F238E27FC236}">
                <a16:creationId xmlns:a16="http://schemas.microsoft.com/office/drawing/2014/main" id="{53D0130E-9D3A-4D88-A99C-681EBB4E32AF}"/>
              </a:ext>
            </a:extLst>
          </p:cNvPr>
          <p:cNvSpPr txBox="1"/>
          <p:nvPr userDrawn="1"/>
        </p:nvSpPr>
        <p:spPr>
          <a:xfrm>
            <a:off x="451263" y="6545764"/>
            <a:ext cx="5035137" cy="276999"/>
          </a:xfrm>
          <a:prstGeom prst="rect">
            <a:avLst/>
          </a:prstGeom>
          <a:noFill/>
        </p:spPr>
        <p:txBody>
          <a:bodyPr wrap="square" rtlCol="0">
            <a:spAutoFit/>
          </a:bodyPr>
          <a:lstStyle/>
          <a:p>
            <a:r>
              <a:rPr lang="en-US" sz="1200">
                <a:solidFill>
                  <a:schemeClr val="bg1"/>
                </a:solidFill>
                <a:latin typeface="Avenir Next LT Pro" panose="020B0504020202020204" pitchFamily="34" charset="0"/>
                <a:cs typeface="Arial" panose="020B0604020202020204" pitchFamily="34" charset="0"/>
              </a:rPr>
              <a:t>Massachusetts Department of Public Health | mass.gov/dph</a:t>
            </a:r>
          </a:p>
        </p:txBody>
      </p:sp>
      <p:sp>
        <p:nvSpPr>
          <p:cNvPr id="5" name="Slide Number Placeholder 5">
            <a:extLst>
              <a:ext uri="{FF2B5EF4-FFF2-40B4-BE49-F238E27FC236}">
                <a16:creationId xmlns:a16="http://schemas.microsoft.com/office/drawing/2014/main" id="{2585A0BC-7D09-4814-A71B-C90669C60B81}"/>
              </a:ext>
            </a:extLst>
          </p:cNvPr>
          <p:cNvSpPr>
            <a:spLocks noGrp="1"/>
          </p:cNvSpPr>
          <p:nvPr>
            <p:ph type="sldNum" sz="quarter" idx="4"/>
          </p:nvPr>
        </p:nvSpPr>
        <p:spPr>
          <a:xfrm>
            <a:off x="9034825" y="6492502"/>
            <a:ext cx="2736415" cy="365125"/>
          </a:xfrm>
          <a:prstGeom prst="rect">
            <a:avLst/>
          </a:prstGeom>
        </p:spPr>
        <p:txBody>
          <a:bodyPr vert="horz" lIns="91440" tIns="45720" rIns="91440" bIns="45720" rtlCol="0" anchor="ctr"/>
          <a:lstStyle>
            <a:lvl1pPr algn="r">
              <a:defRPr sz="1200">
                <a:solidFill>
                  <a:schemeClr val="bg1"/>
                </a:solidFill>
                <a:latin typeface="Avenir Next LT Pro" panose="020B0504020202020204" pitchFamily="34" charset="0"/>
                <a:cs typeface="Arial" panose="020B0604020202020204" pitchFamily="34" charset="0"/>
              </a:defRPr>
            </a:lvl1pPr>
          </a:lstStyle>
          <a:p>
            <a:fld id="{CA49D0EE-DE7F-324B-A84C-F36708423CDB}" type="slidenum">
              <a:rPr lang="en-US" smtClean="0"/>
              <a:pPr/>
              <a:t>‹#›</a:t>
            </a:fld>
            <a:endParaRPr lang="en-US"/>
          </a:p>
        </p:txBody>
      </p:sp>
    </p:spTree>
    <p:extLst>
      <p:ext uri="{BB962C8B-B14F-4D97-AF65-F5344CB8AC3E}">
        <p14:creationId xmlns:p14="http://schemas.microsoft.com/office/powerpoint/2010/main" val="17725590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45272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1896346"/>
      </p:ext>
    </p:extLst>
  </p:cSld>
  <p:clrMap bg1="lt1" tx1="dk1" bg2="lt2" tx2="dk2" accent1="accent1" accent2="accent2" accent3="accent3" accent4="accent4" accent5="accent5" accent6="accent6" hlink="hlink" folHlink="folHlink"/>
  <p:sldLayoutIdLst>
    <p:sldLayoutId id="2147483889" r:id="rId1"/>
    <p:sldLayoutId id="2147483896" r:id="rId2"/>
    <p:sldLayoutId id="2147483897" r:id="rId3"/>
    <p:sldLayoutId id="2147483898" r:id="rId4"/>
    <p:sldLayoutId id="2147483890" r:id="rId5"/>
    <p:sldLayoutId id="2147483891" r:id="rId6"/>
    <p:sldLayoutId id="2147483892" r:id="rId7"/>
    <p:sldLayoutId id="2147483893" r:id="rId8"/>
    <p:sldLayoutId id="2147483894" r:id="rId9"/>
    <p:sldLayoutId id="2147483899" r:id="rId10"/>
    <p:sldLayoutId id="2147483895"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hyperlink" Target="https://www.mass.gov/info-details/respiratory-illness-reporting" TargetMode="External"/><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hyperlink" Target="https://www.mass.gov/info-details/foodborne-and-waterborne-illness-data"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hyperlink" Target="https://mass.gov/HealthSurvey"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microsoft.com/office/2007/relationships/hdphoto" Target="../media/hdphoto2.wdp"/><Relationship Id="rId5" Type="http://schemas.openxmlformats.org/officeDocument/2006/relationships/image" Target="../media/image11.png"/><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hyperlink" Target="https://bostonfwc26.com/fifa-fan-festival/" TargetMode="External"/><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hyperlink" Target="https://www.wbur.org/news/2026/07/14/globe-trotting-scottish-traffic-cone-gets-heros-welcome-in-boston" TargetMode="External"/><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7.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2.xml.rels><?xml version="1.0" encoding="UTF-8" standalone="yes"?>
<Relationships xmlns="http://schemas.openxmlformats.org/package/2006/relationships"><Relationship Id="rId8" Type="http://schemas.openxmlformats.org/officeDocument/2006/relationships/diagramData" Target="../diagrams/data3.xml"/><Relationship Id="rId13" Type="http://schemas.openxmlformats.org/officeDocument/2006/relationships/image" Target="../media/image20.svg"/><Relationship Id="rId18" Type="http://schemas.microsoft.com/office/2007/relationships/diagramDrawing" Target="../diagrams/drawing4.xml"/><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17" Type="http://schemas.openxmlformats.org/officeDocument/2006/relationships/diagramColors" Target="../diagrams/colors4.xml"/><Relationship Id="rId2" Type="http://schemas.openxmlformats.org/officeDocument/2006/relationships/notesSlide" Target="../notesSlides/notesSlide18.xml"/><Relationship Id="rId16" Type="http://schemas.openxmlformats.org/officeDocument/2006/relationships/diagramQuickStyle" Target="../diagrams/quickStyle4.xml"/><Relationship Id="rId1" Type="http://schemas.openxmlformats.org/officeDocument/2006/relationships/slideLayout" Target="../slideLayouts/slideLayout5.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5" Type="http://schemas.openxmlformats.org/officeDocument/2006/relationships/diagramLayout" Target="../diagrams/layout4.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 Id="rId14" Type="http://schemas.openxmlformats.org/officeDocument/2006/relationships/diagramData" Target="../diagrams/data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image" Target="../media/image21.png"/><Relationship Id="rId7" Type="http://schemas.openxmlformats.org/officeDocument/2006/relationships/diagramQuickStyle" Target="../diagrams/quickStyle5.xml"/><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diagramLayout" Target="../diagrams/layout5.xml"/><Relationship Id="rId5" Type="http://schemas.openxmlformats.org/officeDocument/2006/relationships/diagramData" Target="../diagrams/data5.xml"/><Relationship Id="rId4" Type="http://schemas.openxmlformats.org/officeDocument/2006/relationships/hyperlink" Target="https://www.cdc.gov/nssp/index.html" TargetMode="External"/><Relationship Id="rId9" Type="http://schemas.microsoft.com/office/2007/relationships/diagramDrawing" Target="../diagrams/drawing5.xml"/></Relationships>
</file>

<file path=ppt/slides/_rels/slide25.xml.rels><?xml version="1.0" encoding="UTF-8" standalone="yes"?>
<Relationships xmlns="http://schemas.openxmlformats.org/package/2006/relationships"><Relationship Id="rId8" Type="http://schemas.openxmlformats.org/officeDocument/2006/relationships/diagramColors" Target="../diagrams/colors6.xml"/><Relationship Id="rId3" Type="http://schemas.openxmlformats.org/officeDocument/2006/relationships/image" Target="../media/image22.png"/><Relationship Id="rId7" Type="http://schemas.openxmlformats.org/officeDocument/2006/relationships/diagramQuickStyle" Target="../diagrams/quickStyle6.xml"/><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diagramLayout" Target="../diagrams/layout6.xml"/><Relationship Id="rId5" Type="http://schemas.openxmlformats.org/officeDocument/2006/relationships/diagramData" Target="../diagrams/data6.xml"/><Relationship Id="rId4" Type="http://schemas.openxmlformats.org/officeDocument/2006/relationships/hyperlink" Target="https://www.cdc.gov/nssp/index.html" TargetMode="External"/><Relationship Id="rId9" Type="http://schemas.microsoft.com/office/2007/relationships/diagramDrawing" Target="../diagrams/drawing6.xml"/></Relationships>
</file>

<file path=ppt/slides/_rels/slide26.xml.rels><?xml version="1.0" encoding="UTF-8" standalone="yes"?>
<Relationships xmlns="http://schemas.openxmlformats.org/package/2006/relationships"><Relationship Id="rId8" Type="http://schemas.openxmlformats.org/officeDocument/2006/relationships/diagramColors" Target="../diagrams/colors7.xml"/><Relationship Id="rId3" Type="http://schemas.openxmlformats.org/officeDocument/2006/relationships/image" Target="../media/image23.png"/><Relationship Id="rId7" Type="http://schemas.openxmlformats.org/officeDocument/2006/relationships/diagramQuickStyle" Target="../diagrams/quickStyle7.xml"/><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diagramLayout" Target="../diagrams/layout7.xml"/><Relationship Id="rId5" Type="http://schemas.openxmlformats.org/officeDocument/2006/relationships/diagramData" Target="../diagrams/data7.xml"/><Relationship Id="rId4" Type="http://schemas.openxmlformats.org/officeDocument/2006/relationships/hyperlink" Target="https://www.mass.gov/info-details/massachusetts-ambulance-trip-record-information-system-matris" TargetMode="External"/><Relationship Id="rId9" Type="http://schemas.microsoft.com/office/2007/relationships/diagramDrawing" Target="../diagrams/drawing7.xml"/></Relationships>
</file>

<file path=ppt/slides/_rels/slide27.xml.rels><?xml version="1.0" encoding="UTF-8" standalone="yes"?>
<Relationships xmlns="http://schemas.openxmlformats.org/package/2006/relationships"><Relationship Id="rId8" Type="http://schemas.openxmlformats.org/officeDocument/2006/relationships/diagramColors" Target="../diagrams/colors8.xml"/><Relationship Id="rId3" Type="http://schemas.openxmlformats.org/officeDocument/2006/relationships/image" Target="../media/image24.png"/><Relationship Id="rId7" Type="http://schemas.openxmlformats.org/officeDocument/2006/relationships/diagramQuickStyle" Target="../diagrams/quickStyle8.xml"/><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diagramLayout" Target="../diagrams/layout8.xml"/><Relationship Id="rId5" Type="http://schemas.openxmlformats.org/officeDocument/2006/relationships/diagramData" Target="../diagrams/data8.xml"/><Relationship Id="rId4" Type="http://schemas.openxmlformats.org/officeDocument/2006/relationships/hyperlink" Target="https://www.cdc.gov/nssp/index.html" TargetMode="External"/><Relationship Id="rId9" Type="http://schemas.microsoft.com/office/2007/relationships/diagramDrawing" Target="../diagrams/drawing8.xml"/></Relationships>
</file>

<file path=ppt/slides/_rels/slide28.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image" Target="../media/image25.png"/><Relationship Id="rId7" Type="http://schemas.openxmlformats.org/officeDocument/2006/relationships/diagramColors" Target="../diagrams/colors9.xml"/><Relationship Id="rId2" Type="http://schemas.openxmlformats.org/officeDocument/2006/relationships/notesSlide" Target="../notesSlides/notesSlide24.xml"/><Relationship Id="rId1" Type="http://schemas.openxmlformats.org/officeDocument/2006/relationships/slideLayout" Target="../slideLayouts/slideLayout5.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25.xml"/><Relationship Id="rId1" Type="http://schemas.openxmlformats.org/officeDocument/2006/relationships/slideLayout" Target="../slideLayouts/slideLayout5.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30.xml.rels><?xml version="1.0" encoding="UTF-8" standalone="yes"?>
<Relationships xmlns="http://schemas.openxmlformats.org/package/2006/relationships"><Relationship Id="rId8" Type="http://schemas.microsoft.com/office/2007/relationships/diagramDrawing" Target="../diagrams/drawing11.xml"/><Relationship Id="rId13" Type="http://schemas.openxmlformats.org/officeDocument/2006/relationships/diagramColors" Target="../diagrams/colors12.xml"/><Relationship Id="rId3" Type="http://schemas.openxmlformats.org/officeDocument/2006/relationships/image" Target="../media/image26.jpeg"/><Relationship Id="rId7" Type="http://schemas.openxmlformats.org/officeDocument/2006/relationships/diagramColors" Target="../diagrams/colors11.xml"/><Relationship Id="rId12" Type="http://schemas.openxmlformats.org/officeDocument/2006/relationships/diagramQuickStyle" Target="../diagrams/quickStyle12.xml"/><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diagramQuickStyle" Target="../diagrams/quickStyle11.xml"/><Relationship Id="rId11" Type="http://schemas.openxmlformats.org/officeDocument/2006/relationships/diagramLayout" Target="../diagrams/layout12.xml"/><Relationship Id="rId5" Type="http://schemas.openxmlformats.org/officeDocument/2006/relationships/diagramLayout" Target="../diagrams/layout11.xml"/><Relationship Id="rId10" Type="http://schemas.openxmlformats.org/officeDocument/2006/relationships/diagramData" Target="../diagrams/data12.xml"/><Relationship Id="rId4" Type="http://schemas.openxmlformats.org/officeDocument/2006/relationships/diagramData" Target="../diagrams/data11.xml"/><Relationship Id="rId9" Type="http://schemas.openxmlformats.org/officeDocument/2006/relationships/hyperlink" Target="https://www.mass.gov/extreme-heat" TargetMode="External"/><Relationship Id="rId14" Type="http://schemas.microsoft.com/office/2007/relationships/diagramDrawing" Target="../diagrams/drawing12.xml"/></Relationships>
</file>

<file path=ppt/slides/_rels/slide31.xml.rels><?xml version="1.0" encoding="UTF-8" standalone="yes"?>
<Relationships xmlns="http://schemas.openxmlformats.org/package/2006/relationships"><Relationship Id="rId8" Type="http://schemas.openxmlformats.org/officeDocument/2006/relationships/diagramQuickStyle" Target="../diagrams/quickStyle13.xml"/><Relationship Id="rId3" Type="http://schemas.openxmlformats.org/officeDocument/2006/relationships/image" Target="../media/image27.png"/><Relationship Id="rId7" Type="http://schemas.openxmlformats.org/officeDocument/2006/relationships/diagramLayout" Target="../diagrams/layout13.xml"/><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diagramData" Target="../diagrams/data13.xml"/><Relationship Id="rId5" Type="http://schemas.openxmlformats.org/officeDocument/2006/relationships/hyperlink" Target="https://www.mass.gov/info-details/massachusetts-unhealthy-heat-forecast" TargetMode="External"/><Relationship Id="rId10" Type="http://schemas.microsoft.com/office/2007/relationships/diagramDrawing" Target="../diagrams/drawing13.xml"/><Relationship Id="rId4" Type="http://schemas.openxmlformats.org/officeDocument/2006/relationships/hyperlink" Target="https://www.cdc.gov/nssp/index.html" TargetMode="External"/><Relationship Id="rId9" Type="http://schemas.openxmlformats.org/officeDocument/2006/relationships/diagramColors" Target="../diagrams/colors13.xml"/></Relationships>
</file>

<file path=ppt/slides/_rels/slide32.xml.rels><?xml version="1.0" encoding="UTF-8" standalone="yes"?>
<Relationships xmlns="http://schemas.openxmlformats.org/package/2006/relationships"><Relationship Id="rId8" Type="http://schemas.openxmlformats.org/officeDocument/2006/relationships/diagramColors" Target="../diagrams/colors14.xml"/><Relationship Id="rId3" Type="http://schemas.openxmlformats.org/officeDocument/2006/relationships/image" Target="../media/image28.png"/><Relationship Id="rId7" Type="http://schemas.openxmlformats.org/officeDocument/2006/relationships/diagramQuickStyle" Target="../diagrams/quickStyle14.xml"/><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diagramLayout" Target="../diagrams/layout14.xml"/><Relationship Id="rId5" Type="http://schemas.openxmlformats.org/officeDocument/2006/relationships/diagramData" Target="../diagrams/data14.xml"/><Relationship Id="rId4" Type="http://schemas.openxmlformats.org/officeDocument/2006/relationships/hyperlink" Target="https://www.cdc.gov/nssp/index.html" TargetMode="External"/><Relationship Id="rId9" Type="http://schemas.microsoft.com/office/2007/relationships/diagramDrawing" Target="../diagrams/drawing14.xml"/></Relationships>
</file>

<file path=ppt/slides/_rels/slide33.xml.rels><?xml version="1.0" encoding="UTF-8" standalone="yes"?>
<Relationships xmlns="http://schemas.openxmlformats.org/package/2006/relationships"><Relationship Id="rId8" Type="http://schemas.openxmlformats.org/officeDocument/2006/relationships/diagramColors" Target="../diagrams/colors15.xml"/><Relationship Id="rId3" Type="http://schemas.openxmlformats.org/officeDocument/2006/relationships/image" Target="../media/image29.png"/><Relationship Id="rId7" Type="http://schemas.openxmlformats.org/officeDocument/2006/relationships/diagramQuickStyle" Target="../diagrams/quickStyle15.xml"/><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diagramLayout" Target="../diagrams/layout15.xml"/><Relationship Id="rId5" Type="http://schemas.openxmlformats.org/officeDocument/2006/relationships/diagramData" Target="../diagrams/data15.xml"/><Relationship Id="rId4" Type="http://schemas.openxmlformats.org/officeDocument/2006/relationships/hyperlink" Target="https://www.mass.gov/doc/human-trafficking-recognition-and-response-in-healthcare-0/download" TargetMode="External"/><Relationship Id="rId9" Type="http://schemas.microsoft.com/office/2007/relationships/diagramDrawing" Target="../diagrams/drawing1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31.xml"/><Relationship Id="rId1" Type="http://schemas.openxmlformats.org/officeDocument/2006/relationships/slideLayout" Target="../slideLayouts/slideLayout5.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32.xml"/><Relationship Id="rId1" Type="http://schemas.openxmlformats.org/officeDocument/2006/relationships/slideLayout" Target="../slideLayouts/slideLayout5.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33.xml"/><Relationship Id="rId1" Type="http://schemas.openxmlformats.org/officeDocument/2006/relationships/slideLayout" Target="../slideLayouts/slideLayout5.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38.xml.rels><?xml version="1.0" encoding="UTF-8" standalone="yes"?>
<Relationships xmlns="http://schemas.openxmlformats.org/package/2006/relationships"><Relationship Id="rId3" Type="http://schemas.openxmlformats.org/officeDocument/2006/relationships/hyperlink" Target="mailto:kerin.milesky@mass.gov" TargetMode="External"/><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785A978-E8DF-43C5-81AD-9E02D99320AA}"/>
              </a:ext>
            </a:extLst>
          </p:cNvPr>
          <p:cNvSpPr>
            <a:spLocks noGrp="1"/>
          </p:cNvSpPr>
          <p:nvPr>
            <p:ph type="title" idx="4294967295"/>
          </p:nvPr>
        </p:nvSpPr>
        <p:spPr>
          <a:xfrm>
            <a:off x="681893" y="2767670"/>
            <a:ext cx="10440537" cy="137370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5400" b="1" i="0" u="none" strike="noStrike" kern="1200" cap="none" spc="0" normalizeH="0" baseline="0" noProof="0" dirty="0">
                <a:ln>
                  <a:noFill/>
                </a:ln>
                <a:solidFill>
                  <a:schemeClr val="bg1"/>
                </a:solidFill>
                <a:effectLst/>
                <a:uLnTx/>
                <a:uFillTx/>
                <a:latin typeface="Avenir Next LT Pro" panose="020B0504020202020204" pitchFamily="34" charset="0"/>
                <a:ea typeface="+mn-ea"/>
                <a:cs typeface="Arial" panose="020B0604020202020204" pitchFamily="34" charset="0"/>
              </a:rPr>
              <a:t>Public Health Council Meeting</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5400" b="1" dirty="0">
                <a:solidFill>
                  <a:schemeClr val="bg1"/>
                </a:solidFill>
                <a:latin typeface="Avenir Next LT Pro" panose="020B0504020202020204" pitchFamily="34" charset="0"/>
                <a:ea typeface="+mn-ea"/>
                <a:cs typeface="Arial" panose="020B0604020202020204" pitchFamily="34" charset="0"/>
              </a:rPr>
              <a:t>August 12</a:t>
            </a:r>
            <a:r>
              <a:rPr kumimoji="0" lang="en-US" sz="5400" b="1" i="0" u="none" strike="noStrike" kern="1200" cap="none" spc="0" normalizeH="0" baseline="0" noProof="0" dirty="0">
                <a:ln>
                  <a:noFill/>
                </a:ln>
                <a:solidFill>
                  <a:schemeClr val="bg1"/>
                </a:solidFill>
                <a:effectLst/>
                <a:uLnTx/>
                <a:uFillTx/>
                <a:latin typeface="Avenir Next LT Pro" panose="020B0504020202020204" pitchFamily="34" charset="0"/>
                <a:ea typeface="+mn-ea"/>
                <a:cs typeface="Arial" panose="020B0604020202020204" pitchFamily="34" charset="0"/>
              </a:rPr>
              <a:t>, 2026</a:t>
            </a:r>
          </a:p>
        </p:txBody>
      </p:sp>
      <p:sp>
        <p:nvSpPr>
          <p:cNvPr id="6" name="Text Placeholder 5">
            <a:extLst>
              <a:ext uri="{FF2B5EF4-FFF2-40B4-BE49-F238E27FC236}">
                <a16:creationId xmlns:a16="http://schemas.microsoft.com/office/drawing/2014/main" id="{47C6150D-AC60-4C53-BF42-5D0DCA499FFF}"/>
              </a:ext>
            </a:extLst>
          </p:cNvPr>
          <p:cNvSpPr>
            <a:spLocks noGrp="1"/>
          </p:cNvSpPr>
          <p:nvPr>
            <p:ph type="body" sz="quarter" idx="11"/>
          </p:nvPr>
        </p:nvSpPr>
        <p:spPr>
          <a:xfrm>
            <a:off x="681893" y="4522149"/>
            <a:ext cx="7296247" cy="469382"/>
          </a:xfrm>
        </p:spPr>
        <p:txBody>
          <a:bodyPr lIns="91440" tIns="45720" rIns="91440" bIns="45720" anchor="t"/>
          <a:lstStyle/>
          <a:p>
            <a:r>
              <a:rPr lang="en-US" sz="3600"/>
              <a:t>Robert Goldstein, Commissioner</a:t>
            </a:r>
          </a:p>
        </p:txBody>
      </p:sp>
      <p:sp>
        <p:nvSpPr>
          <p:cNvPr id="7" name="Text Placeholder 6">
            <a:extLst>
              <a:ext uri="{FF2B5EF4-FFF2-40B4-BE49-F238E27FC236}">
                <a16:creationId xmlns:a16="http://schemas.microsoft.com/office/drawing/2014/main" id="{A9AD708C-07C5-4CCE-B44A-7D309F3B522C}"/>
              </a:ext>
            </a:extLst>
          </p:cNvPr>
          <p:cNvSpPr>
            <a:spLocks noGrp="1"/>
          </p:cNvSpPr>
          <p:nvPr>
            <p:ph type="body" sz="quarter" idx="12"/>
          </p:nvPr>
        </p:nvSpPr>
        <p:spPr>
          <a:xfrm>
            <a:off x="681893" y="5552844"/>
            <a:ext cx="10965277" cy="879853"/>
          </a:xfrm>
        </p:spPr>
        <p:txBody>
          <a:bodyPr lIns="91440" tIns="45720" rIns="91440" bIns="45720" anchor="t"/>
          <a:lstStyle/>
          <a:p>
            <a:r>
              <a:rPr lang="en-US" dirty="0"/>
              <a:t>Today’s presentation is available on mass.gov/</a:t>
            </a:r>
            <a:r>
              <a:rPr lang="en-US" dirty="0" err="1"/>
              <a:t>dph</a:t>
            </a:r>
            <a:r>
              <a:rPr lang="en-US" dirty="0"/>
              <a:t> under “Upcoming Events” by clicking on the August Public Health Council listing.​</a:t>
            </a:r>
          </a:p>
          <a:p>
            <a:endParaRPr lang="en-US" dirty="0"/>
          </a:p>
        </p:txBody>
      </p:sp>
    </p:spTree>
    <p:extLst>
      <p:ext uri="{BB962C8B-B14F-4D97-AF65-F5344CB8AC3E}">
        <p14:creationId xmlns:p14="http://schemas.microsoft.com/office/powerpoint/2010/main" val="25525313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5FAB5873-7FA9-9AD0-7610-E02072B6A4BA}"/>
              </a:ext>
            </a:extLst>
          </p:cNvPr>
          <p:cNvSpPr>
            <a:spLocks noGrp="1"/>
          </p:cNvSpPr>
          <p:nvPr>
            <p:ph type="title" idx="4294967295"/>
          </p:nvPr>
        </p:nvSpPr>
        <p:spPr>
          <a:xfrm>
            <a:off x="616224" y="2968880"/>
            <a:ext cx="10700042" cy="137370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400" b="1" i="0" u="none" strike="noStrike" kern="1200" cap="none" spc="0" normalizeH="0" baseline="0" noProof="0">
                <a:ln>
                  <a:noFill/>
                </a:ln>
                <a:solidFill>
                  <a:schemeClr val="bg1"/>
                </a:solidFill>
                <a:effectLst/>
                <a:uLnTx/>
                <a:uFillTx/>
                <a:latin typeface="Avenir Next LT Pro" panose="020B0504020202020204" pitchFamily="34" charset="0"/>
                <a:ea typeface="+mn-ea"/>
                <a:cs typeface="Arial" panose="020B0604020202020204" pitchFamily="34" charset="0"/>
              </a:rPr>
              <a:t>Updates</a:t>
            </a:r>
          </a:p>
        </p:txBody>
      </p:sp>
      <p:sp>
        <p:nvSpPr>
          <p:cNvPr id="7" name="Text Placeholder 6">
            <a:extLst>
              <a:ext uri="{FF2B5EF4-FFF2-40B4-BE49-F238E27FC236}">
                <a16:creationId xmlns:a16="http://schemas.microsoft.com/office/drawing/2014/main" id="{7464E306-63DD-476F-2131-D7C3442892B0}"/>
              </a:ext>
            </a:extLst>
          </p:cNvPr>
          <p:cNvSpPr>
            <a:spLocks noGrp="1"/>
          </p:cNvSpPr>
          <p:nvPr>
            <p:ph type="body" sz="quarter" idx="11"/>
          </p:nvPr>
        </p:nvSpPr>
        <p:spPr/>
        <p:txBody>
          <a:bodyPr/>
          <a:lstStyle/>
          <a:p>
            <a:r>
              <a:rPr lang="en-US"/>
              <a:t>Commissioner Robbie Goldstein</a:t>
            </a:r>
          </a:p>
        </p:txBody>
      </p:sp>
    </p:spTree>
    <p:extLst>
      <p:ext uri="{BB962C8B-B14F-4D97-AF65-F5344CB8AC3E}">
        <p14:creationId xmlns:p14="http://schemas.microsoft.com/office/powerpoint/2010/main" val="38308225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2F044F9-312B-DF20-2EE5-B60E78548E1C}"/>
              </a:ext>
            </a:extLst>
          </p:cNvPr>
          <p:cNvSpPr>
            <a:spLocks noGrp="1"/>
          </p:cNvSpPr>
          <p:nvPr>
            <p:ph type="title" idx="4294967295"/>
          </p:nvPr>
        </p:nvSpPr>
        <p:spPr>
          <a:xfrm>
            <a:off x="2621304" y="2814637"/>
            <a:ext cx="6949392" cy="12287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4400" i="0" u="none" strike="noStrike" kern="1200" cap="none" spc="0" normalizeH="0" baseline="0" noProof="0" dirty="0">
                <a:ln>
                  <a:noFill/>
                </a:ln>
                <a:solidFill>
                  <a:schemeClr val="bg1"/>
                </a:solidFill>
                <a:effectLst/>
                <a:uLnTx/>
                <a:uFillTx/>
                <a:latin typeface="Avenir Next LT Pro" panose="020B0504020202020204" pitchFamily="34" charset="0"/>
                <a:ea typeface="+mn-ea"/>
                <a:cs typeface="Arial" panose="020B0604020202020204" pitchFamily="34" charset="0"/>
              </a:rPr>
              <a:t>Welcome, </a:t>
            </a:r>
            <a:r>
              <a:rPr lang="en-US" b="1" dirty="0">
                <a:solidFill>
                  <a:schemeClr val="bg1"/>
                </a:solidFill>
                <a:latin typeface="Avenir Next LT Pro" panose="020B0504020202020204" pitchFamily="34" charset="0"/>
                <a:ea typeface="+mn-ea"/>
                <a:cs typeface="Arial" panose="020B0604020202020204" pitchFamily="34" charset="0"/>
              </a:rPr>
              <a:t>Taylor Rich </a:t>
            </a:r>
            <a:r>
              <a:rPr lang="en-US" dirty="0">
                <a:solidFill>
                  <a:schemeClr val="bg1"/>
                </a:solidFill>
                <a:latin typeface="Avenir Next LT Pro" panose="020B0504020202020204" pitchFamily="34" charset="0"/>
                <a:ea typeface="+mn-ea"/>
                <a:cs typeface="Arial" panose="020B0604020202020204" pitchFamily="34" charset="0"/>
              </a:rPr>
              <a:t>and </a:t>
            </a:r>
            <a:r>
              <a:rPr lang="en-US" b="1" dirty="0" err="1">
                <a:solidFill>
                  <a:schemeClr val="bg1"/>
                </a:solidFill>
                <a:latin typeface="Avenir Next LT Pro" panose="020B0504020202020204" pitchFamily="34" charset="0"/>
                <a:ea typeface="+mn-ea"/>
                <a:cs typeface="Arial" panose="020B0604020202020204" pitchFamily="34" charset="0"/>
              </a:rPr>
              <a:t>Kahoney</a:t>
            </a:r>
            <a:r>
              <a:rPr lang="en-US" b="1" dirty="0">
                <a:solidFill>
                  <a:schemeClr val="bg1"/>
                </a:solidFill>
                <a:latin typeface="Avenir Next LT Pro" panose="020B0504020202020204" pitchFamily="34" charset="0"/>
                <a:ea typeface="+mn-ea"/>
                <a:cs typeface="Arial" panose="020B0604020202020204" pitchFamily="34" charset="0"/>
              </a:rPr>
              <a:t> Anderson</a:t>
            </a:r>
            <a:r>
              <a:rPr lang="en-US" dirty="0">
                <a:solidFill>
                  <a:schemeClr val="bg1"/>
                </a:solidFill>
                <a:latin typeface="Avenir Next LT Pro" panose="020B0504020202020204" pitchFamily="34" charset="0"/>
                <a:ea typeface="+mn-ea"/>
                <a:cs typeface="Arial" panose="020B0604020202020204" pitchFamily="34" charset="0"/>
              </a:rPr>
              <a:t>!</a:t>
            </a:r>
            <a:endParaRPr kumimoji="0" lang="en-US" sz="4400" i="0" u="none" strike="noStrike" kern="1200" cap="none" spc="0" normalizeH="0" baseline="0" noProof="0" dirty="0">
              <a:ln>
                <a:noFill/>
              </a:ln>
              <a:solidFill>
                <a:schemeClr val="bg1"/>
              </a:solidFill>
              <a:effectLst/>
              <a:uLnTx/>
              <a:uFillTx/>
              <a:latin typeface="Avenir Next LT Pro" panose="020B05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575341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302DE6-D913-6B4D-B3BF-5824CD2C78FD}"/>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E91751F2-30AF-C6DA-6593-33AF53DD6A12}"/>
              </a:ext>
            </a:extLst>
          </p:cNvPr>
          <p:cNvSpPr>
            <a:spLocks noGrp="1"/>
          </p:cNvSpPr>
          <p:nvPr>
            <p:ph type="title"/>
          </p:nvPr>
        </p:nvSpPr>
        <p:spPr/>
        <p:txBody>
          <a:bodyPr/>
          <a:lstStyle/>
          <a:p>
            <a:r>
              <a:rPr lang="en-US" dirty="0"/>
              <a:t>The Boston Hunters</a:t>
            </a:r>
          </a:p>
        </p:txBody>
      </p:sp>
      <p:pic>
        <p:nvPicPr>
          <p:cNvPr id="6" name="Content Placeholder 5" descr="Women's Pro Baseball League Boston Hunters logo">
            <a:extLst>
              <a:ext uri="{FF2B5EF4-FFF2-40B4-BE49-F238E27FC236}">
                <a16:creationId xmlns:a16="http://schemas.microsoft.com/office/drawing/2014/main" id="{8B03C28F-D0BD-2D8D-39D0-BC29F9298A66}"/>
              </a:ext>
            </a:extLst>
          </p:cNvPr>
          <p:cNvPicPr>
            <a:picLocks noGrp="1" noChangeAspect="1"/>
          </p:cNvPicPr>
          <p:nvPr>
            <p:ph idx="1"/>
          </p:nvPr>
        </p:nvPicPr>
        <p:blipFill>
          <a:blip r:embed="rId3"/>
          <a:stretch>
            <a:fillRect/>
          </a:stretch>
        </p:blipFill>
        <p:spPr>
          <a:xfrm>
            <a:off x="1400859" y="1264163"/>
            <a:ext cx="4678363" cy="4678363"/>
          </a:xfrm>
          <a:prstGeom prst="rect">
            <a:avLst/>
          </a:prstGeom>
        </p:spPr>
      </p:pic>
      <p:sp>
        <p:nvSpPr>
          <p:cNvPr id="7" name="TextBox 6">
            <a:extLst>
              <a:ext uri="{FF2B5EF4-FFF2-40B4-BE49-F238E27FC236}">
                <a16:creationId xmlns:a16="http://schemas.microsoft.com/office/drawing/2014/main" id="{F1DEC792-781A-7108-9B4A-333E6F6566B9}"/>
              </a:ext>
            </a:extLst>
          </p:cNvPr>
          <p:cNvSpPr txBox="1"/>
          <p:nvPr/>
        </p:nvSpPr>
        <p:spPr>
          <a:xfrm>
            <a:off x="927392" y="5918246"/>
            <a:ext cx="5625296" cy="369332"/>
          </a:xfrm>
          <a:prstGeom prst="rect">
            <a:avLst/>
          </a:prstGeom>
          <a:noFill/>
        </p:spPr>
        <p:txBody>
          <a:bodyPr wrap="square" rtlCol="0">
            <a:spAutoFit/>
          </a:bodyPr>
          <a:lstStyle/>
          <a:p>
            <a:pPr algn="ctr"/>
            <a:r>
              <a:rPr lang="en-US" dirty="0"/>
              <a:t>Image courtesy Women's Pro Baseball League </a:t>
            </a:r>
          </a:p>
        </p:txBody>
      </p:sp>
      <p:pic>
        <p:nvPicPr>
          <p:cNvPr id="3" name="Picture 2" descr="Harriot Hunt portrait">
            <a:extLst>
              <a:ext uri="{FF2B5EF4-FFF2-40B4-BE49-F238E27FC236}">
                <a16:creationId xmlns:a16="http://schemas.microsoft.com/office/drawing/2014/main" id="{97AAA7F4-E3AC-9858-11CE-44F05E3BDA6B}"/>
              </a:ext>
            </a:extLst>
          </p:cNvPr>
          <p:cNvPicPr>
            <a:picLocks noChangeAspect="1"/>
          </p:cNvPicPr>
          <p:nvPr/>
        </p:nvPicPr>
        <p:blipFill>
          <a:blip r:embed="rId4"/>
          <a:srcRect t="14973"/>
          <a:stretch>
            <a:fillRect/>
          </a:stretch>
        </p:blipFill>
        <p:spPr>
          <a:xfrm>
            <a:off x="7287225" y="1369350"/>
            <a:ext cx="3146968" cy="4467990"/>
          </a:xfrm>
          <a:prstGeom prst="rect">
            <a:avLst/>
          </a:prstGeom>
        </p:spPr>
      </p:pic>
      <p:sp>
        <p:nvSpPr>
          <p:cNvPr id="5" name="TextBox 4">
            <a:extLst>
              <a:ext uri="{FF2B5EF4-FFF2-40B4-BE49-F238E27FC236}">
                <a16:creationId xmlns:a16="http://schemas.microsoft.com/office/drawing/2014/main" id="{7A402505-471A-34FF-0FE2-3503E7F0671D}"/>
              </a:ext>
            </a:extLst>
          </p:cNvPr>
          <p:cNvSpPr txBox="1"/>
          <p:nvPr/>
        </p:nvSpPr>
        <p:spPr>
          <a:xfrm>
            <a:off x="6048061" y="5921453"/>
            <a:ext cx="5625296" cy="369332"/>
          </a:xfrm>
          <a:prstGeom prst="rect">
            <a:avLst/>
          </a:prstGeom>
          <a:noFill/>
        </p:spPr>
        <p:txBody>
          <a:bodyPr wrap="square" rtlCol="0">
            <a:spAutoFit/>
          </a:bodyPr>
          <a:lstStyle/>
          <a:p>
            <a:pPr algn="ctr"/>
            <a:r>
              <a:rPr lang="en-US" dirty="0"/>
              <a:t>Harriot Hunt</a:t>
            </a:r>
          </a:p>
        </p:txBody>
      </p:sp>
      <p:sp>
        <p:nvSpPr>
          <p:cNvPr id="12" name="Slide Number Placeholder 14">
            <a:extLst>
              <a:ext uri="{FF2B5EF4-FFF2-40B4-BE49-F238E27FC236}">
                <a16:creationId xmlns:a16="http://schemas.microsoft.com/office/drawing/2014/main" id="{9F75B267-7C33-4410-B643-9631F9A90497}"/>
              </a:ext>
            </a:extLst>
          </p:cNvPr>
          <p:cNvSpPr>
            <a:spLocks noGrp="1"/>
          </p:cNvSpPr>
          <p:nvPr>
            <p:ph type="sldNum" sz="quarter" idx="4"/>
          </p:nvPr>
        </p:nvSpPr>
        <p:spPr/>
        <p:txBody>
          <a:bodyPr/>
          <a:lstStyle/>
          <a:p>
            <a:fld id="{CA49D0EE-DE7F-324B-A84C-F36708423CDB}" type="slidenum">
              <a:rPr lang="en-US" smtClean="0"/>
              <a:pPr/>
              <a:t>4</a:t>
            </a:fld>
            <a:endParaRPr lang="en-US"/>
          </a:p>
        </p:txBody>
      </p:sp>
    </p:spTree>
    <p:extLst>
      <p:ext uri="{BB962C8B-B14F-4D97-AF65-F5344CB8AC3E}">
        <p14:creationId xmlns:p14="http://schemas.microsoft.com/office/powerpoint/2010/main" val="40826215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3A1863-6D30-D31E-BDC6-C023D86055F4}"/>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DDFD01E8-0873-EE22-A4B5-14E1F60AD006}"/>
              </a:ext>
            </a:extLst>
          </p:cNvPr>
          <p:cNvSpPr>
            <a:spLocks noGrp="1"/>
          </p:cNvSpPr>
          <p:nvPr>
            <p:ph type="title"/>
          </p:nvPr>
        </p:nvSpPr>
        <p:spPr/>
        <p:txBody>
          <a:bodyPr>
            <a:normAutofit/>
          </a:bodyPr>
          <a:lstStyle/>
          <a:p>
            <a:r>
              <a:rPr lang="en-US" dirty="0"/>
              <a:t>National Immunization Awareness Month</a:t>
            </a:r>
          </a:p>
        </p:txBody>
      </p:sp>
      <p:pic>
        <p:nvPicPr>
          <p:cNvPr id="9" name="Content Placeholder 8" descr="Graphic with vaccine vial, syringe, bandage, blood drop on shield, and check mark with text: National Immunization Awareness Month August ">
            <a:extLst>
              <a:ext uri="{FF2B5EF4-FFF2-40B4-BE49-F238E27FC236}">
                <a16:creationId xmlns:a16="http://schemas.microsoft.com/office/drawing/2014/main" id="{1B41C8CF-38EE-D813-D3CD-E690CB93C197}"/>
              </a:ext>
            </a:extLst>
          </p:cNvPr>
          <p:cNvPicPr>
            <a:picLocks noGrp="1" noChangeAspect="1"/>
          </p:cNvPicPr>
          <p:nvPr>
            <p:ph idx="1"/>
          </p:nvPr>
        </p:nvPicPr>
        <p:blipFill>
          <a:blip r:embed="rId3"/>
          <a:stretch>
            <a:fillRect/>
          </a:stretch>
        </p:blipFill>
        <p:spPr>
          <a:xfrm>
            <a:off x="2197364" y="1435100"/>
            <a:ext cx="7797271" cy="4678363"/>
          </a:xfrm>
          <a:prstGeom prst="rect">
            <a:avLst/>
          </a:prstGeom>
        </p:spPr>
      </p:pic>
      <p:sp>
        <p:nvSpPr>
          <p:cNvPr id="12" name="Slide Number Placeholder 14">
            <a:extLst>
              <a:ext uri="{FF2B5EF4-FFF2-40B4-BE49-F238E27FC236}">
                <a16:creationId xmlns:a16="http://schemas.microsoft.com/office/drawing/2014/main" id="{7B2A2728-1C8A-E1D1-C888-89A5C97FFF7A}"/>
              </a:ext>
            </a:extLst>
          </p:cNvPr>
          <p:cNvSpPr>
            <a:spLocks noGrp="1"/>
          </p:cNvSpPr>
          <p:nvPr>
            <p:ph type="sldNum" sz="quarter" idx="4"/>
          </p:nvPr>
        </p:nvSpPr>
        <p:spPr/>
        <p:txBody>
          <a:bodyPr/>
          <a:lstStyle/>
          <a:p>
            <a:fld id="{CA49D0EE-DE7F-324B-A84C-F36708423CDB}" type="slidenum">
              <a:rPr lang="en-US" smtClean="0"/>
              <a:pPr/>
              <a:t>5</a:t>
            </a:fld>
            <a:endParaRPr lang="en-US"/>
          </a:p>
        </p:txBody>
      </p:sp>
    </p:spTree>
    <p:extLst>
      <p:ext uri="{BB962C8B-B14F-4D97-AF65-F5344CB8AC3E}">
        <p14:creationId xmlns:p14="http://schemas.microsoft.com/office/powerpoint/2010/main" val="27293598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75C64C-0FA3-E996-748C-B741D05FE0E2}"/>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D94942F3-C8FC-5E15-BDC0-FCDC54999590}"/>
              </a:ext>
            </a:extLst>
          </p:cNvPr>
          <p:cNvSpPr>
            <a:spLocks noGrp="1"/>
          </p:cNvSpPr>
          <p:nvPr>
            <p:ph type="title"/>
          </p:nvPr>
        </p:nvSpPr>
        <p:spPr/>
        <p:txBody>
          <a:bodyPr>
            <a:normAutofit/>
          </a:bodyPr>
          <a:lstStyle/>
          <a:p>
            <a:r>
              <a:rPr lang="en-US" dirty="0"/>
              <a:t>Back-to-School Readiness</a:t>
            </a:r>
          </a:p>
        </p:txBody>
      </p:sp>
      <p:pic>
        <p:nvPicPr>
          <p:cNvPr id="3" name="Content Placeholder 2" descr="Boy receiving vaccine from healthcare professional">
            <a:extLst>
              <a:ext uri="{FF2B5EF4-FFF2-40B4-BE49-F238E27FC236}">
                <a16:creationId xmlns:a16="http://schemas.microsoft.com/office/drawing/2014/main" id="{2A5DFF9F-7751-3E36-8293-ED28953B0DFA}"/>
              </a:ext>
            </a:extLst>
          </p:cNvPr>
          <p:cNvPicPr>
            <a:picLocks noGrp="1" noChangeAspect="1"/>
          </p:cNvPicPr>
          <p:nvPr>
            <p:ph idx="1"/>
          </p:nvPr>
        </p:nvPicPr>
        <p:blipFill>
          <a:blip r:embed="rId3"/>
          <a:stretch>
            <a:fillRect/>
          </a:stretch>
        </p:blipFill>
        <p:spPr>
          <a:xfrm>
            <a:off x="1904966" y="1435100"/>
            <a:ext cx="8382067" cy="4678363"/>
          </a:xfrm>
          <a:prstGeom prst="rect">
            <a:avLst/>
          </a:prstGeom>
        </p:spPr>
      </p:pic>
      <p:sp>
        <p:nvSpPr>
          <p:cNvPr id="12" name="Slide Number Placeholder 14">
            <a:extLst>
              <a:ext uri="{FF2B5EF4-FFF2-40B4-BE49-F238E27FC236}">
                <a16:creationId xmlns:a16="http://schemas.microsoft.com/office/drawing/2014/main" id="{A17BC828-AF07-1AEA-A949-5D719DA57EC7}"/>
              </a:ext>
            </a:extLst>
          </p:cNvPr>
          <p:cNvSpPr>
            <a:spLocks noGrp="1"/>
          </p:cNvSpPr>
          <p:nvPr>
            <p:ph type="sldNum" sz="quarter" idx="4"/>
          </p:nvPr>
        </p:nvSpPr>
        <p:spPr/>
        <p:txBody>
          <a:bodyPr/>
          <a:lstStyle/>
          <a:p>
            <a:fld id="{CA49D0EE-DE7F-324B-A84C-F36708423CDB}" type="slidenum">
              <a:rPr lang="en-US" smtClean="0"/>
              <a:pPr/>
              <a:t>6</a:t>
            </a:fld>
            <a:endParaRPr lang="en-US"/>
          </a:p>
        </p:txBody>
      </p:sp>
    </p:spTree>
    <p:extLst>
      <p:ext uri="{BB962C8B-B14F-4D97-AF65-F5344CB8AC3E}">
        <p14:creationId xmlns:p14="http://schemas.microsoft.com/office/powerpoint/2010/main" val="39878960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C1FF81-61F8-F777-177C-F54A705D4FD7}"/>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D3D9C552-2AD3-98BA-8A77-701EDED8C57F}"/>
              </a:ext>
            </a:extLst>
          </p:cNvPr>
          <p:cNvSpPr>
            <a:spLocks noGrp="1"/>
          </p:cNvSpPr>
          <p:nvPr>
            <p:ph type="title"/>
          </p:nvPr>
        </p:nvSpPr>
        <p:spPr/>
        <p:txBody>
          <a:bodyPr/>
          <a:lstStyle/>
          <a:p>
            <a:r>
              <a:rPr lang="en-US" dirty="0"/>
              <a:t>Fall and Winter Respiratory Readiness</a:t>
            </a:r>
          </a:p>
        </p:txBody>
      </p:sp>
      <p:pic>
        <p:nvPicPr>
          <p:cNvPr id="3" name="Content Placeholder 2" descr="Screenshot of Respiratory Illness Dashboard, showing historical trends in cases of acute respiratory disease, COVID-19, RSV, and influenza, with peaks in fall/winter">
            <a:hlinkClick r:id="rId3"/>
            <a:extLst>
              <a:ext uri="{FF2B5EF4-FFF2-40B4-BE49-F238E27FC236}">
                <a16:creationId xmlns:a16="http://schemas.microsoft.com/office/drawing/2014/main" id="{C34F0781-9787-4C01-C6FA-E6269412AFFE}"/>
              </a:ext>
            </a:extLst>
          </p:cNvPr>
          <p:cNvPicPr>
            <a:picLocks noGrp="1" noChangeAspect="1"/>
          </p:cNvPicPr>
          <p:nvPr>
            <p:ph idx="1"/>
          </p:nvPr>
        </p:nvPicPr>
        <p:blipFill>
          <a:blip r:embed="rId4"/>
          <a:stretch>
            <a:fillRect/>
          </a:stretch>
        </p:blipFill>
        <p:spPr>
          <a:xfrm>
            <a:off x="1738214" y="1182349"/>
            <a:ext cx="8715572" cy="4920081"/>
          </a:xfrm>
          <a:prstGeom prst="rect">
            <a:avLst/>
          </a:prstGeom>
        </p:spPr>
      </p:pic>
      <p:sp>
        <p:nvSpPr>
          <p:cNvPr id="5" name="TextBox 4">
            <a:extLst>
              <a:ext uri="{FF2B5EF4-FFF2-40B4-BE49-F238E27FC236}">
                <a16:creationId xmlns:a16="http://schemas.microsoft.com/office/drawing/2014/main" id="{29F5877E-D707-6E05-6CFC-F1A2722B0D87}"/>
              </a:ext>
            </a:extLst>
          </p:cNvPr>
          <p:cNvSpPr txBox="1"/>
          <p:nvPr/>
        </p:nvSpPr>
        <p:spPr>
          <a:xfrm>
            <a:off x="2606233" y="6104654"/>
            <a:ext cx="6979534" cy="369332"/>
          </a:xfrm>
          <a:prstGeom prst="rect">
            <a:avLst/>
          </a:prstGeom>
          <a:noFill/>
        </p:spPr>
        <p:txBody>
          <a:bodyPr wrap="square" rtlCol="0">
            <a:spAutoFit/>
          </a:bodyPr>
          <a:lstStyle/>
          <a:p>
            <a:pPr algn="ctr"/>
            <a:r>
              <a:rPr lang="en-US">
                <a:hlinkClick r:id="rId3"/>
              </a:rPr>
              <a:t>Respiratory Illness Dashboard</a:t>
            </a:r>
            <a:r>
              <a:rPr lang="en-US"/>
              <a:t> historical trends</a:t>
            </a:r>
          </a:p>
        </p:txBody>
      </p:sp>
      <p:sp>
        <p:nvSpPr>
          <p:cNvPr id="12" name="Slide Number Placeholder 14">
            <a:extLst>
              <a:ext uri="{FF2B5EF4-FFF2-40B4-BE49-F238E27FC236}">
                <a16:creationId xmlns:a16="http://schemas.microsoft.com/office/drawing/2014/main" id="{A5372F69-104A-DA85-EB06-4796F85382AD}"/>
              </a:ext>
            </a:extLst>
          </p:cNvPr>
          <p:cNvSpPr>
            <a:spLocks noGrp="1"/>
          </p:cNvSpPr>
          <p:nvPr>
            <p:ph type="sldNum" sz="quarter" idx="4"/>
          </p:nvPr>
        </p:nvSpPr>
        <p:spPr/>
        <p:txBody>
          <a:bodyPr/>
          <a:lstStyle/>
          <a:p>
            <a:fld id="{CA49D0EE-DE7F-324B-A84C-F36708423CDB}" type="slidenum">
              <a:rPr lang="en-US" smtClean="0"/>
              <a:pPr/>
              <a:t>7</a:t>
            </a:fld>
            <a:endParaRPr lang="en-US"/>
          </a:p>
        </p:txBody>
      </p:sp>
    </p:spTree>
    <p:extLst>
      <p:ext uri="{BB962C8B-B14F-4D97-AF65-F5344CB8AC3E}">
        <p14:creationId xmlns:p14="http://schemas.microsoft.com/office/powerpoint/2010/main" val="32922713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F90263-4AAA-1C66-CF35-6EC3B1861B06}"/>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78B39F2B-B8F2-A58F-5EC9-C1CA92FC7425}"/>
              </a:ext>
            </a:extLst>
          </p:cNvPr>
          <p:cNvSpPr>
            <a:spLocks noGrp="1"/>
          </p:cNvSpPr>
          <p:nvPr>
            <p:ph type="title"/>
          </p:nvPr>
        </p:nvSpPr>
        <p:spPr/>
        <p:txBody>
          <a:bodyPr/>
          <a:lstStyle/>
          <a:p>
            <a:r>
              <a:rPr lang="en-US" dirty="0"/>
              <a:t>Mosquitoes, Ticks, and Foodborne Illness</a:t>
            </a:r>
          </a:p>
        </p:txBody>
      </p:sp>
      <p:sp>
        <p:nvSpPr>
          <p:cNvPr id="12" name="Slide Number Placeholder 14">
            <a:extLst>
              <a:ext uri="{FF2B5EF4-FFF2-40B4-BE49-F238E27FC236}">
                <a16:creationId xmlns:a16="http://schemas.microsoft.com/office/drawing/2014/main" id="{AE195A41-DD3D-B35A-EDEA-4A51B9C4F042}"/>
              </a:ext>
            </a:extLst>
          </p:cNvPr>
          <p:cNvSpPr>
            <a:spLocks noGrp="1"/>
          </p:cNvSpPr>
          <p:nvPr>
            <p:ph type="sldNum" sz="quarter" idx="4"/>
          </p:nvPr>
        </p:nvSpPr>
        <p:spPr/>
        <p:txBody>
          <a:bodyPr/>
          <a:lstStyle/>
          <a:p>
            <a:fld id="{CA49D0EE-DE7F-324B-A84C-F36708423CDB}" type="slidenum">
              <a:rPr lang="en-US" smtClean="0"/>
              <a:pPr/>
              <a:t>8</a:t>
            </a:fld>
            <a:endParaRPr lang="en-US"/>
          </a:p>
        </p:txBody>
      </p:sp>
      <p:pic>
        <p:nvPicPr>
          <p:cNvPr id="9" name="Content Placeholder 8" descr="Illustrations of a mosquito, lone star tick, and cyclospora cell">
            <a:extLst>
              <a:ext uri="{FF2B5EF4-FFF2-40B4-BE49-F238E27FC236}">
                <a16:creationId xmlns:a16="http://schemas.microsoft.com/office/drawing/2014/main" id="{430FB57A-EA8D-647C-4815-E7EBD7CFDB7D}"/>
              </a:ext>
            </a:extLst>
          </p:cNvPr>
          <p:cNvPicPr>
            <a:picLocks noGrp="1" noChangeAspect="1"/>
          </p:cNvPicPr>
          <p:nvPr>
            <p:ph idx="1"/>
          </p:nvPr>
        </p:nvPicPr>
        <p:blipFill>
          <a:blip r:embed="rId3"/>
          <a:srcRect t="10643" b="14887"/>
          <a:stretch>
            <a:fillRect/>
          </a:stretch>
        </p:blipFill>
        <p:spPr>
          <a:xfrm>
            <a:off x="322985" y="1174207"/>
            <a:ext cx="11546030" cy="4514127"/>
          </a:xfrm>
          <a:prstGeom prst="rect">
            <a:avLst/>
          </a:prstGeom>
        </p:spPr>
      </p:pic>
      <p:sp>
        <p:nvSpPr>
          <p:cNvPr id="2" name="TextBox 1">
            <a:extLst>
              <a:ext uri="{FF2B5EF4-FFF2-40B4-BE49-F238E27FC236}">
                <a16:creationId xmlns:a16="http://schemas.microsoft.com/office/drawing/2014/main" id="{305492EF-A007-DA3C-ABC6-4D4591757D4B}"/>
              </a:ext>
            </a:extLst>
          </p:cNvPr>
          <p:cNvSpPr txBox="1"/>
          <p:nvPr/>
        </p:nvSpPr>
        <p:spPr>
          <a:xfrm>
            <a:off x="704700" y="5391405"/>
            <a:ext cx="10782599" cy="584775"/>
          </a:xfrm>
          <a:prstGeom prst="rect">
            <a:avLst/>
          </a:prstGeom>
          <a:noFill/>
        </p:spPr>
        <p:txBody>
          <a:bodyPr wrap="square" rtlCol="0">
            <a:spAutoFit/>
          </a:bodyPr>
          <a:lstStyle/>
          <a:p>
            <a:pPr algn="ctr"/>
            <a:r>
              <a:rPr lang="en-US" sz="3200" dirty="0">
                <a:hlinkClick r:id="rId4"/>
              </a:rPr>
              <a:t>View</a:t>
            </a:r>
            <a:r>
              <a:rPr lang="en-US" sz="3200" b="1" dirty="0">
                <a:hlinkClick r:id="rId4"/>
              </a:rPr>
              <a:t> </a:t>
            </a:r>
            <a:r>
              <a:rPr lang="en-US" sz="3200" dirty="0">
                <a:hlinkClick r:id="rId4"/>
              </a:rPr>
              <a:t>foodborne and waterborne illness data online.</a:t>
            </a:r>
            <a:endParaRPr lang="en-US" sz="3200" dirty="0"/>
          </a:p>
        </p:txBody>
      </p:sp>
    </p:spTree>
    <p:extLst>
      <p:ext uri="{BB962C8B-B14F-4D97-AF65-F5344CB8AC3E}">
        <p14:creationId xmlns:p14="http://schemas.microsoft.com/office/powerpoint/2010/main" val="11360685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D267F0-ECE7-2FCD-6AA0-D34A13353042}"/>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E99BA11B-B2AF-1472-5CC9-2EDE25ECFE21}"/>
              </a:ext>
            </a:extLst>
          </p:cNvPr>
          <p:cNvSpPr>
            <a:spLocks noGrp="1"/>
          </p:cNvSpPr>
          <p:nvPr>
            <p:ph type="title"/>
          </p:nvPr>
        </p:nvSpPr>
        <p:spPr/>
        <p:txBody>
          <a:bodyPr>
            <a:normAutofit fontScale="90000"/>
          </a:bodyPr>
          <a:lstStyle/>
          <a:p>
            <a:r>
              <a:rPr lang="en-US" dirty="0"/>
              <a:t>International Overdose Awareness Day</a:t>
            </a:r>
            <a:r>
              <a:rPr lang="en-US"/>
              <a:t>, August 31</a:t>
            </a:r>
            <a:endParaRPr lang="en-US" dirty="0"/>
          </a:p>
        </p:txBody>
      </p:sp>
      <p:sp>
        <p:nvSpPr>
          <p:cNvPr id="12" name="Slide Number Placeholder 14">
            <a:extLst>
              <a:ext uri="{FF2B5EF4-FFF2-40B4-BE49-F238E27FC236}">
                <a16:creationId xmlns:a16="http://schemas.microsoft.com/office/drawing/2014/main" id="{292A96A4-1FF6-45DA-6E1F-DBA8A677B2A8}"/>
              </a:ext>
            </a:extLst>
          </p:cNvPr>
          <p:cNvSpPr>
            <a:spLocks noGrp="1"/>
          </p:cNvSpPr>
          <p:nvPr>
            <p:ph type="sldNum" sz="quarter" idx="4"/>
          </p:nvPr>
        </p:nvSpPr>
        <p:spPr/>
        <p:txBody>
          <a:bodyPr/>
          <a:lstStyle/>
          <a:p>
            <a:fld id="{CA49D0EE-DE7F-324B-A84C-F36708423CDB}" type="slidenum">
              <a:rPr lang="en-US" smtClean="0"/>
              <a:pPr/>
              <a:t>9</a:t>
            </a:fld>
            <a:endParaRPr lang="en-US"/>
          </a:p>
        </p:txBody>
      </p:sp>
      <p:pic>
        <p:nvPicPr>
          <p:cNvPr id="3" name="Picture 6" descr="Many purple flags planted on Boston Common">
            <a:extLst>
              <a:ext uri="{FF2B5EF4-FFF2-40B4-BE49-F238E27FC236}">
                <a16:creationId xmlns:a16="http://schemas.microsoft.com/office/drawing/2014/main" id="{09CFAE3C-33B6-2868-ED69-543EBC89D2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8574" y="1277467"/>
            <a:ext cx="9894851" cy="49728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59429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1141A8-128F-5845-C6F7-388FA980E573}"/>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58A7D731-E821-BC5E-DC7F-CDF3A1D8F360}"/>
              </a:ext>
            </a:extLst>
          </p:cNvPr>
          <p:cNvSpPr>
            <a:spLocks noGrp="1"/>
          </p:cNvSpPr>
          <p:nvPr>
            <p:ph type="title"/>
          </p:nvPr>
        </p:nvSpPr>
        <p:spPr/>
        <p:txBody>
          <a:bodyPr/>
          <a:lstStyle/>
          <a:p>
            <a:r>
              <a:rPr lang="en-US"/>
              <a:t>Community Health Equity </a:t>
            </a:r>
            <a:r>
              <a:rPr lang="en-US" dirty="0"/>
              <a:t>Survey </a:t>
            </a:r>
            <a:r>
              <a:rPr lang="en-US"/>
              <a:t>launch</a:t>
            </a:r>
            <a:endParaRPr lang="en-US" dirty="0"/>
          </a:p>
        </p:txBody>
      </p:sp>
      <p:sp>
        <p:nvSpPr>
          <p:cNvPr id="12" name="Slide Number Placeholder 14">
            <a:extLst>
              <a:ext uri="{FF2B5EF4-FFF2-40B4-BE49-F238E27FC236}">
                <a16:creationId xmlns:a16="http://schemas.microsoft.com/office/drawing/2014/main" id="{15BB911C-BFA1-A0E1-6CE2-FDA151735A87}"/>
              </a:ext>
            </a:extLst>
          </p:cNvPr>
          <p:cNvSpPr>
            <a:spLocks noGrp="1"/>
          </p:cNvSpPr>
          <p:nvPr>
            <p:ph type="sldNum" sz="quarter" idx="4"/>
          </p:nvPr>
        </p:nvSpPr>
        <p:spPr/>
        <p:txBody>
          <a:bodyPr/>
          <a:lstStyle/>
          <a:p>
            <a:fld id="{CA49D0EE-DE7F-324B-A84C-F36708423CDB}" type="slidenum">
              <a:rPr lang="en-US" smtClean="0"/>
              <a:pPr/>
              <a:t>10</a:t>
            </a:fld>
            <a:endParaRPr lang="en-US"/>
          </a:p>
        </p:txBody>
      </p:sp>
      <p:pic>
        <p:nvPicPr>
          <p:cNvPr id="3" name="Content Placeholder 2" descr="Seven diverse individuals smiling against colorful backgrounds, with text saying, &quot;What makes a community healthy &amp; strong? Your voice.&quot; There's a prompt to &quot;Take the survey now!&quot; and a Massachusetts Department of Public Health (DPH) logo with a website link: mass.gov/HealthSurvey.">
            <a:hlinkClick r:id="rId3"/>
            <a:extLst>
              <a:ext uri="{FF2B5EF4-FFF2-40B4-BE49-F238E27FC236}">
                <a16:creationId xmlns:a16="http://schemas.microsoft.com/office/drawing/2014/main" id="{A69DC10B-A99B-52E1-A662-8F2AB5C12B7B}"/>
              </a:ext>
            </a:extLst>
          </p:cNvPr>
          <p:cNvPicPr>
            <a:picLocks noGrp="1" noChangeAspect="1"/>
          </p:cNvPicPr>
          <p:nvPr>
            <p:ph idx="1"/>
          </p:nvPr>
        </p:nvPicPr>
        <p:blipFill>
          <a:blip r:embed="rId4"/>
          <a:stretch>
            <a:fillRect/>
          </a:stretch>
        </p:blipFill>
        <p:spPr>
          <a:xfrm>
            <a:off x="1619098" y="1435100"/>
            <a:ext cx="8953803" cy="4678363"/>
          </a:xfrm>
          <a:prstGeom prst="rect">
            <a:avLst/>
          </a:prstGeom>
        </p:spPr>
      </p:pic>
    </p:spTree>
    <p:extLst>
      <p:ext uri="{BB962C8B-B14F-4D97-AF65-F5344CB8AC3E}">
        <p14:creationId xmlns:p14="http://schemas.microsoft.com/office/powerpoint/2010/main" val="39078548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452FBB-A5E0-9CB9-02E5-ECEA6B1F3741}"/>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65500C8E-BB35-A550-9C5F-D221681EFBE0}"/>
              </a:ext>
            </a:extLst>
          </p:cNvPr>
          <p:cNvSpPr>
            <a:spLocks noGrp="1"/>
          </p:cNvSpPr>
          <p:nvPr>
            <p:ph type="title"/>
          </p:nvPr>
        </p:nvSpPr>
        <p:spPr/>
        <p:txBody>
          <a:bodyPr/>
          <a:lstStyle/>
          <a:p>
            <a:r>
              <a:rPr lang="en-US" dirty="0"/>
              <a:t>Danish Delegation Visit</a:t>
            </a:r>
          </a:p>
        </p:txBody>
      </p:sp>
      <p:pic>
        <p:nvPicPr>
          <p:cNvPr id="5" name="Picture 4" descr="Group photo in front of DPH logo backdrop of DPH staff with visitors from the Danish Health Authority and the Ministry of Health ">
            <a:extLst>
              <a:ext uri="{FF2B5EF4-FFF2-40B4-BE49-F238E27FC236}">
                <a16:creationId xmlns:a16="http://schemas.microsoft.com/office/drawing/2014/main" id="{8EB86B14-37DC-CF37-587B-F152B8BD47C1}"/>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5900"/>
                    </a14:imgEffect>
                  </a14:imgLayer>
                </a14:imgProps>
              </a:ext>
            </a:extLst>
          </a:blip>
          <a:srcRect t="16723"/>
          <a:stretch>
            <a:fillRect/>
          </a:stretch>
        </p:blipFill>
        <p:spPr>
          <a:xfrm>
            <a:off x="592822" y="1958183"/>
            <a:ext cx="5504294" cy="3437864"/>
          </a:xfrm>
          <a:prstGeom prst="rect">
            <a:avLst/>
          </a:prstGeom>
        </p:spPr>
      </p:pic>
      <p:pic>
        <p:nvPicPr>
          <p:cNvPr id="10" name="Picture 9" descr="DPH staff and visitors from the Danish Health Authority and the Ministry of Health in conversation seated at tables arranged in a U shape ">
            <a:extLst>
              <a:ext uri="{FF2B5EF4-FFF2-40B4-BE49-F238E27FC236}">
                <a16:creationId xmlns:a16="http://schemas.microsoft.com/office/drawing/2014/main" id="{40054B09-C459-E9C2-386F-B1803BB8A020}"/>
              </a:ext>
            </a:extLst>
          </p:cNvPr>
          <p:cNvPicPr>
            <a:picLocks noChangeAspect="1"/>
          </p:cNvPicPr>
          <p:nvPr/>
        </p:nvPicPr>
        <p:blipFill>
          <a:blip r:embed="rId5">
            <a:extLst>
              <a:ext uri="{BEBA8EAE-BF5A-486C-A8C5-ECC9F3942E4B}">
                <a14:imgProps xmlns:a14="http://schemas.microsoft.com/office/drawing/2010/main">
                  <a14:imgLayer r:embed="rId6">
                    <a14:imgEffect>
                      <a14:colorTemperature colorTemp="5900"/>
                    </a14:imgEffect>
                  </a14:imgLayer>
                </a14:imgProps>
              </a:ext>
            </a:extLst>
          </a:blip>
          <a:srcRect t="13026"/>
          <a:stretch>
            <a:fillRect/>
          </a:stretch>
        </p:blipFill>
        <p:spPr>
          <a:xfrm>
            <a:off x="6500901" y="1958182"/>
            <a:ext cx="5270339" cy="3437865"/>
          </a:xfrm>
          <a:prstGeom prst="rect">
            <a:avLst/>
          </a:prstGeom>
        </p:spPr>
      </p:pic>
      <p:sp>
        <p:nvSpPr>
          <p:cNvPr id="12" name="Slide Number Placeholder 14">
            <a:extLst>
              <a:ext uri="{FF2B5EF4-FFF2-40B4-BE49-F238E27FC236}">
                <a16:creationId xmlns:a16="http://schemas.microsoft.com/office/drawing/2014/main" id="{8AB5DB04-E016-84D2-95E7-5013EC8A67FA}"/>
              </a:ext>
            </a:extLst>
          </p:cNvPr>
          <p:cNvSpPr>
            <a:spLocks noGrp="1"/>
          </p:cNvSpPr>
          <p:nvPr>
            <p:ph type="sldNum" sz="quarter" idx="4"/>
          </p:nvPr>
        </p:nvSpPr>
        <p:spPr/>
        <p:txBody>
          <a:bodyPr/>
          <a:lstStyle/>
          <a:p>
            <a:fld id="{CA49D0EE-DE7F-324B-A84C-F36708423CDB}" type="slidenum">
              <a:rPr lang="en-US" smtClean="0"/>
              <a:pPr/>
              <a:t>11</a:t>
            </a:fld>
            <a:endParaRPr lang="en-US"/>
          </a:p>
        </p:txBody>
      </p:sp>
    </p:spTree>
    <p:extLst>
      <p:ext uri="{BB962C8B-B14F-4D97-AF65-F5344CB8AC3E}">
        <p14:creationId xmlns:p14="http://schemas.microsoft.com/office/powerpoint/2010/main" val="12560557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A95E1E-3B81-B218-2987-11007EA2642D}"/>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199110D4-A4A4-9146-9E23-8C8F3CC634AF}"/>
              </a:ext>
            </a:extLst>
          </p:cNvPr>
          <p:cNvSpPr>
            <a:spLocks noGrp="1"/>
          </p:cNvSpPr>
          <p:nvPr>
            <p:ph type="title"/>
          </p:nvPr>
        </p:nvSpPr>
        <p:spPr/>
        <p:txBody>
          <a:bodyPr>
            <a:normAutofit/>
          </a:bodyPr>
          <a:lstStyle/>
          <a:p>
            <a:r>
              <a:rPr lang="en-US" dirty="0"/>
              <a:t>End of the </a:t>
            </a:r>
            <a:r>
              <a:rPr lang="en-US"/>
              <a:t>legislative session</a:t>
            </a:r>
            <a:r>
              <a:rPr lang="en-US" dirty="0"/>
              <a:t> </a:t>
            </a:r>
          </a:p>
        </p:txBody>
      </p:sp>
      <p:sp>
        <p:nvSpPr>
          <p:cNvPr id="2" name="Content Placeholder 1">
            <a:extLst>
              <a:ext uri="{FF2B5EF4-FFF2-40B4-BE49-F238E27FC236}">
                <a16:creationId xmlns:a16="http://schemas.microsoft.com/office/drawing/2014/main" id="{5E0813BE-70C5-18F9-198B-C8E285C20C95}"/>
              </a:ext>
            </a:extLst>
          </p:cNvPr>
          <p:cNvSpPr>
            <a:spLocks noGrp="1"/>
          </p:cNvSpPr>
          <p:nvPr>
            <p:ph idx="1"/>
          </p:nvPr>
        </p:nvSpPr>
        <p:spPr/>
        <p:txBody>
          <a:bodyPr>
            <a:normAutofit lnSpcReduction="10000"/>
          </a:bodyPr>
          <a:lstStyle/>
          <a:p>
            <a:r>
              <a:rPr lang="en-US"/>
              <a:t>Passed and signed: </a:t>
            </a:r>
          </a:p>
          <a:p>
            <a:pPr lvl="1"/>
            <a:r>
              <a:rPr lang="en-US"/>
              <a:t>PROTECT Act for immigration reform</a:t>
            </a:r>
          </a:p>
          <a:p>
            <a:r>
              <a:rPr lang="en-US"/>
              <a:t>Governor’s desk: </a:t>
            </a:r>
          </a:p>
          <a:p>
            <a:pPr lvl="1"/>
            <a:r>
              <a:rPr lang="en-US"/>
              <a:t>Essential expansions for abortion access</a:t>
            </a:r>
          </a:p>
          <a:p>
            <a:pPr lvl="1"/>
            <a:r>
              <a:rPr lang="en-US"/>
              <a:t>Key home care licensure reform</a:t>
            </a:r>
          </a:p>
          <a:p>
            <a:r>
              <a:rPr lang="en-US"/>
              <a:t>Pending in conference committees:</a:t>
            </a:r>
          </a:p>
          <a:p>
            <a:pPr lvl="1"/>
            <a:r>
              <a:rPr lang="en-US"/>
              <a:t>Economic development bill </a:t>
            </a:r>
          </a:p>
          <a:p>
            <a:pPr lvl="1"/>
            <a:r>
              <a:rPr lang="en-US"/>
              <a:t>Primary care access</a:t>
            </a:r>
          </a:p>
        </p:txBody>
      </p:sp>
      <p:sp>
        <p:nvSpPr>
          <p:cNvPr id="12" name="Slide Number Placeholder 14">
            <a:extLst>
              <a:ext uri="{FF2B5EF4-FFF2-40B4-BE49-F238E27FC236}">
                <a16:creationId xmlns:a16="http://schemas.microsoft.com/office/drawing/2014/main" id="{CC6B8720-783C-CCC7-27DB-1EBDB24C4D89}"/>
              </a:ext>
            </a:extLst>
          </p:cNvPr>
          <p:cNvSpPr>
            <a:spLocks noGrp="1"/>
          </p:cNvSpPr>
          <p:nvPr>
            <p:ph type="sldNum" sz="quarter" idx="4"/>
          </p:nvPr>
        </p:nvSpPr>
        <p:spPr/>
        <p:txBody>
          <a:bodyPr/>
          <a:lstStyle/>
          <a:p>
            <a:fld id="{CA49D0EE-DE7F-324B-A84C-F36708423CDB}" type="slidenum">
              <a:rPr lang="en-US" smtClean="0"/>
              <a:pPr/>
              <a:t>12</a:t>
            </a:fld>
            <a:endParaRPr lang="en-US"/>
          </a:p>
        </p:txBody>
      </p:sp>
    </p:spTree>
    <p:extLst>
      <p:ext uri="{BB962C8B-B14F-4D97-AF65-F5344CB8AC3E}">
        <p14:creationId xmlns:p14="http://schemas.microsoft.com/office/powerpoint/2010/main" val="35559899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59E930-866E-D5C2-0F45-93C8FBDE1F15}"/>
              </a:ext>
            </a:extLst>
          </p:cNvPr>
          <p:cNvSpPr>
            <a:spLocks noGrp="1"/>
          </p:cNvSpPr>
          <p:nvPr>
            <p:ph type="title" idx="4294967295"/>
          </p:nvPr>
        </p:nvSpPr>
        <p:spPr>
          <a:xfrm>
            <a:off x="2995886" y="2814637"/>
            <a:ext cx="6032500" cy="12287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400" b="1" i="0" u="none" strike="noStrike" kern="1200" cap="none" spc="0" normalizeH="0" baseline="0" noProof="0" dirty="0">
                <a:ln>
                  <a:noFill/>
                </a:ln>
                <a:solidFill>
                  <a:schemeClr val="bg1"/>
                </a:solidFill>
                <a:effectLst/>
                <a:uLnTx/>
                <a:uFillTx/>
                <a:latin typeface="Avenir Next LT Pro" panose="020B0504020202020204" pitchFamily="34" charset="0"/>
                <a:ea typeface="+mn-ea"/>
                <a:cs typeface="Arial" panose="020B0604020202020204" pitchFamily="34" charset="0"/>
              </a:rPr>
              <a:t>Federal Updates</a:t>
            </a:r>
          </a:p>
        </p:txBody>
      </p:sp>
    </p:spTree>
    <p:extLst>
      <p:ext uri="{BB962C8B-B14F-4D97-AF65-F5344CB8AC3E}">
        <p14:creationId xmlns:p14="http://schemas.microsoft.com/office/powerpoint/2010/main" val="10942077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1FC35DE-E4C1-FE6C-90A2-9A3935F46033}"/>
              </a:ext>
            </a:extLst>
          </p:cNvPr>
          <p:cNvSpPr>
            <a:spLocks noGrp="1"/>
          </p:cNvSpPr>
          <p:nvPr>
            <p:ph type="title" idx="4294967295"/>
          </p:nvPr>
        </p:nvSpPr>
        <p:spPr>
          <a:xfrm>
            <a:off x="616224" y="2358615"/>
            <a:ext cx="10700042" cy="1373701"/>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lvl="0">
              <a:spcBef>
                <a:spcPts val="1000"/>
              </a:spcBef>
              <a:defRPr/>
            </a:pPr>
            <a:r>
              <a:rPr lang="en-US" b="1">
                <a:solidFill>
                  <a:schemeClr val="bg1"/>
                </a:solidFill>
                <a:latin typeface="Avenir Next LT Pro" panose="020B0504020202020204" pitchFamily="34" charset="0"/>
                <a:ea typeface="+mn-ea"/>
                <a:cs typeface="Arial" panose="020B0604020202020204" pitchFamily="34" charset="0"/>
              </a:rPr>
              <a:t>DPH FIFA </a:t>
            </a:r>
            <a:r>
              <a:rPr lang="en-US" b="1">
                <a:solidFill>
                  <a:schemeClr val="bg1"/>
                </a:solidFill>
                <a:latin typeface="Avenir Next LT Pro" panose="020B0504020202020204" pitchFamily="34" charset="0"/>
                <a:cs typeface="Arial" panose="020B0604020202020204" pitchFamily="34" charset="0"/>
              </a:rPr>
              <a:t>World Cup™ </a:t>
            </a:r>
            <a:r>
              <a:rPr lang="en-US" b="1">
                <a:solidFill>
                  <a:schemeClr val="bg1"/>
                </a:solidFill>
                <a:latin typeface="Avenir Next LT Pro" panose="020B0504020202020204" pitchFamily="34" charset="0"/>
                <a:ea typeface="+mn-ea"/>
                <a:cs typeface="Arial" panose="020B0604020202020204" pitchFamily="34" charset="0"/>
              </a:rPr>
              <a:t>Response</a:t>
            </a:r>
            <a:endParaRPr kumimoji="0" lang="en-US" sz="4400" b="1" i="0" u="none" strike="noStrike" kern="1200" cap="none" spc="0" normalizeH="0" baseline="0" noProof="0">
              <a:ln>
                <a:noFill/>
              </a:ln>
              <a:solidFill>
                <a:schemeClr val="bg1"/>
              </a:solidFill>
              <a:effectLst/>
              <a:uLnTx/>
              <a:uFillTx/>
              <a:latin typeface="Avenir Next LT Pro" panose="020B0504020202020204" pitchFamily="34" charset="0"/>
              <a:ea typeface="+mn-ea"/>
              <a:cs typeface="Arial" panose="020B0604020202020204" pitchFamily="34" charset="0"/>
            </a:endParaRPr>
          </a:p>
        </p:txBody>
      </p:sp>
      <p:sp>
        <p:nvSpPr>
          <p:cNvPr id="3" name="Text Placeholder 2">
            <a:extLst>
              <a:ext uri="{FF2B5EF4-FFF2-40B4-BE49-F238E27FC236}">
                <a16:creationId xmlns:a16="http://schemas.microsoft.com/office/drawing/2014/main" id="{1CC6ACB5-9DF1-7668-FF5F-FCCE05779A5B}"/>
              </a:ext>
            </a:extLst>
          </p:cNvPr>
          <p:cNvSpPr>
            <a:spLocks noGrp="1"/>
          </p:cNvSpPr>
          <p:nvPr>
            <p:ph type="body" sz="quarter" idx="11"/>
          </p:nvPr>
        </p:nvSpPr>
        <p:spPr/>
        <p:txBody>
          <a:bodyPr lIns="91440" tIns="45720" rIns="91440" bIns="45720" anchor="t"/>
          <a:lstStyle/>
          <a:p>
            <a:r>
              <a:rPr lang="en-US"/>
              <a:t>A Cross-Bureau Activation</a:t>
            </a:r>
          </a:p>
        </p:txBody>
      </p:sp>
      <p:sp>
        <p:nvSpPr>
          <p:cNvPr id="4" name="Text Placeholder 3">
            <a:extLst>
              <a:ext uri="{FF2B5EF4-FFF2-40B4-BE49-F238E27FC236}">
                <a16:creationId xmlns:a16="http://schemas.microsoft.com/office/drawing/2014/main" id="{085CA629-8878-1A41-69EF-85144CCE625F}"/>
              </a:ext>
            </a:extLst>
          </p:cNvPr>
          <p:cNvSpPr>
            <a:spLocks noGrp="1"/>
          </p:cNvSpPr>
          <p:nvPr>
            <p:ph type="body" sz="quarter" idx="12"/>
          </p:nvPr>
        </p:nvSpPr>
        <p:spPr>
          <a:xfrm>
            <a:off x="616224" y="4811694"/>
            <a:ext cx="8401568" cy="423884"/>
          </a:xfrm>
        </p:spPr>
        <p:txBody>
          <a:bodyPr lIns="91440" tIns="45720" rIns="91440" bIns="45720" anchor="t"/>
          <a:lstStyle/>
          <a:p>
            <a:r>
              <a:rPr lang="en-US">
                <a:latin typeface="Avenir Next LT Pro"/>
                <a:cs typeface="Arial"/>
              </a:rPr>
              <a:t>Kerin Milesky</a:t>
            </a:r>
            <a:endParaRPr lang="en-US"/>
          </a:p>
        </p:txBody>
      </p:sp>
      <p:sp>
        <p:nvSpPr>
          <p:cNvPr id="5" name="Text Placeholder 4">
            <a:extLst>
              <a:ext uri="{FF2B5EF4-FFF2-40B4-BE49-F238E27FC236}">
                <a16:creationId xmlns:a16="http://schemas.microsoft.com/office/drawing/2014/main" id="{4E0E5437-49BE-A49A-29A5-549A370BAEE3}"/>
              </a:ext>
            </a:extLst>
          </p:cNvPr>
          <p:cNvSpPr>
            <a:spLocks noGrp="1"/>
          </p:cNvSpPr>
          <p:nvPr>
            <p:ph type="body" sz="quarter" idx="13"/>
          </p:nvPr>
        </p:nvSpPr>
        <p:spPr>
          <a:xfrm>
            <a:off x="616225" y="5248830"/>
            <a:ext cx="10502879" cy="423884"/>
          </a:xfrm>
        </p:spPr>
        <p:txBody>
          <a:bodyPr/>
          <a:lstStyle/>
          <a:p>
            <a:r>
              <a:rPr lang="en-US"/>
              <a:t>Director, Office of Preparedness and Emergency Management</a:t>
            </a:r>
          </a:p>
        </p:txBody>
      </p:sp>
    </p:spTree>
    <p:extLst>
      <p:ext uri="{BB962C8B-B14F-4D97-AF65-F5344CB8AC3E}">
        <p14:creationId xmlns:p14="http://schemas.microsoft.com/office/powerpoint/2010/main" val="16717779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1725579-A3EA-5A34-7FEA-E8C765ABC74E}"/>
              </a:ext>
            </a:extLst>
          </p:cNvPr>
          <p:cNvSpPr>
            <a:spLocks noGrp="1"/>
          </p:cNvSpPr>
          <p:nvPr>
            <p:ph type="title" idx="4294967295"/>
          </p:nvPr>
        </p:nvSpPr>
        <p:spPr>
          <a:xfrm>
            <a:off x="2995886" y="2814637"/>
            <a:ext cx="6032500" cy="12287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400" b="1" i="0" u="none" strike="noStrike" kern="1200" cap="none" spc="0" normalizeH="0" baseline="0" noProof="0">
                <a:ln>
                  <a:noFill/>
                </a:ln>
                <a:solidFill>
                  <a:schemeClr val="bg1"/>
                </a:solidFill>
                <a:effectLst/>
                <a:uLnTx/>
                <a:uFillTx/>
                <a:latin typeface="Avenir Next LT Pro"/>
                <a:ea typeface="+mn-ea"/>
                <a:cs typeface="Arial"/>
              </a:rPr>
              <a:t>Recap and Reflections</a:t>
            </a:r>
            <a:endParaRPr kumimoji="0" lang="en-US" sz="4400" b="1" i="0" u="none" strike="noStrike" kern="1200" cap="none" spc="0" normalizeH="0" baseline="0" noProof="0">
              <a:ln>
                <a:noFill/>
              </a:ln>
              <a:solidFill>
                <a:schemeClr val="bg1"/>
              </a:solidFill>
              <a:effectLst/>
              <a:uLnTx/>
              <a:uFillTx/>
              <a:latin typeface="Avenir Next LT Pro" panose="020B05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6182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EC215-329D-8A8E-9DC6-1700E2DA11BF}"/>
              </a:ext>
            </a:extLst>
          </p:cNvPr>
          <p:cNvSpPr>
            <a:spLocks noGrp="1"/>
          </p:cNvSpPr>
          <p:nvPr>
            <p:ph type="title"/>
          </p:nvPr>
        </p:nvSpPr>
        <p:spPr/>
        <p:txBody>
          <a:bodyPr/>
          <a:lstStyle/>
          <a:p>
            <a:r>
              <a:rPr lang="en-US">
                <a:latin typeface="Avenir Next LT Pro"/>
                <a:cs typeface="Arial"/>
              </a:rPr>
              <a:t>Seven matches at Boston Stadium</a:t>
            </a:r>
            <a:endParaRPr lang="en-US"/>
          </a:p>
        </p:txBody>
      </p:sp>
      <p:pic>
        <p:nvPicPr>
          <p:cNvPr id="5" name="Content Placeholder 4" descr="This is a graphic of the schedule of 2026 FIFA World Cup matches that were hosted at Boston Stadium. There were 7 matches on June 13th, 16th, 19th, 23rd, 26th, 29th and July 9th.">
            <a:extLst>
              <a:ext uri="{FF2B5EF4-FFF2-40B4-BE49-F238E27FC236}">
                <a16:creationId xmlns:a16="http://schemas.microsoft.com/office/drawing/2014/main" id="{4441B466-2FF9-8215-3A63-36DD1E47540E}"/>
              </a:ext>
            </a:extLst>
          </p:cNvPr>
          <p:cNvPicPr>
            <a:picLocks noGrp="1" noChangeAspect="1"/>
          </p:cNvPicPr>
          <p:nvPr>
            <p:ph idx="1"/>
          </p:nvPr>
        </p:nvPicPr>
        <p:blipFill>
          <a:blip r:embed="rId3"/>
          <a:stretch>
            <a:fillRect/>
          </a:stretch>
        </p:blipFill>
        <p:spPr>
          <a:xfrm>
            <a:off x="49305" y="1442176"/>
            <a:ext cx="12082183" cy="3980800"/>
          </a:xfrm>
          <a:prstGeom prst="rect">
            <a:avLst/>
          </a:prstGeom>
        </p:spPr>
      </p:pic>
      <p:sp>
        <p:nvSpPr>
          <p:cNvPr id="4" name="Slide Number Placeholder 3">
            <a:extLst>
              <a:ext uri="{FF2B5EF4-FFF2-40B4-BE49-F238E27FC236}">
                <a16:creationId xmlns:a16="http://schemas.microsoft.com/office/drawing/2014/main" id="{A9DCA3F8-2416-F577-336A-B168D05E05CC}"/>
              </a:ext>
            </a:extLst>
          </p:cNvPr>
          <p:cNvSpPr>
            <a:spLocks noGrp="1"/>
          </p:cNvSpPr>
          <p:nvPr>
            <p:ph type="sldNum" sz="quarter" idx="4"/>
          </p:nvPr>
        </p:nvSpPr>
        <p:spPr/>
        <p:txBody>
          <a:bodyPr/>
          <a:lstStyle/>
          <a:p>
            <a:fld id="{CA49D0EE-DE7F-324B-A84C-F36708423CDB}" type="slidenum">
              <a:rPr lang="en-US" smtClean="0"/>
              <a:pPr/>
              <a:t>16</a:t>
            </a:fld>
            <a:endParaRPr lang="en-US"/>
          </a:p>
        </p:txBody>
      </p:sp>
    </p:spTree>
    <p:extLst>
      <p:ext uri="{BB962C8B-B14F-4D97-AF65-F5344CB8AC3E}">
        <p14:creationId xmlns:p14="http://schemas.microsoft.com/office/powerpoint/2010/main" val="14568205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0A12D-ACB5-62FD-56F5-8149B4F010B0}"/>
              </a:ext>
            </a:extLst>
          </p:cNvPr>
          <p:cNvSpPr>
            <a:spLocks noGrp="1"/>
          </p:cNvSpPr>
          <p:nvPr>
            <p:ph type="title"/>
          </p:nvPr>
        </p:nvSpPr>
        <p:spPr/>
        <p:txBody>
          <a:bodyPr/>
          <a:lstStyle/>
          <a:p>
            <a:r>
              <a:rPr lang="en-US">
                <a:latin typeface="Avenir Next LT Pro"/>
                <a:cs typeface="Arial"/>
              </a:rPr>
              <a:t>Fan Fest and Watch Parties</a:t>
            </a:r>
            <a:endParaRPr lang="en-US"/>
          </a:p>
        </p:txBody>
      </p:sp>
      <p:sp>
        <p:nvSpPr>
          <p:cNvPr id="3" name="Content Placeholder 2">
            <a:extLst>
              <a:ext uri="{FF2B5EF4-FFF2-40B4-BE49-F238E27FC236}">
                <a16:creationId xmlns:a16="http://schemas.microsoft.com/office/drawing/2014/main" id="{9082CBD7-F3BC-12BE-8B65-59C092E6BDB4}"/>
              </a:ext>
            </a:extLst>
          </p:cNvPr>
          <p:cNvSpPr>
            <a:spLocks noGrp="1"/>
          </p:cNvSpPr>
          <p:nvPr>
            <p:ph idx="1"/>
          </p:nvPr>
        </p:nvSpPr>
        <p:spPr>
          <a:xfrm>
            <a:off x="590309" y="1266426"/>
            <a:ext cx="6948565" cy="4760961"/>
          </a:xfrm>
        </p:spPr>
        <p:txBody>
          <a:bodyPr vert="horz" lIns="91440" tIns="45720" rIns="91440" bIns="45720" rtlCol="0" anchor="t">
            <a:normAutofit fontScale="85000" lnSpcReduction="20000"/>
          </a:bodyPr>
          <a:lstStyle/>
          <a:p>
            <a:pPr marL="457200" indent="-457200">
              <a:buChar char="•"/>
            </a:pPr>
            <a:r>
              <a:rPr lang="en-US">
                <a:latin typeface="Avenir Next LT Pro"/>
                <a:cs typeface="Arial"/>
              </a:rPr>
              <a:t>Boston Fan Fest</a:t>
            </a:r>
          </a:p>
          <a:p>
            <a:pPr marL="1200150" lvl="1" indent="-457200">
              <a:lnSpc>
                <a:spcPct val="113999"/>
              </a:lnSpc>
            </a:pPr>
            <a:r>
              <a:rPr lang="en-US">
                <a:solidFill>
                  <a:srgbClr val="032E53"/>
                </a:solidFill>
                <a:latin typeface="Avenir Next LT Pro"/>
                <a:cs typeface="Arial"/>
              </a:rPr>
              <a:t>15 days of operation</a:t>
            </a:r>
          </a:p>
          <a:p>
            <a:pPr marL="1200150" lvl="1" indent="-457200">
              <a:lnSpc>
                <a:spcPct val="113999"/>
              </a:lnSpc>
            </a:pPr>
            <a:r>
              <a:rPr lang="en-US">
                <a:solidFill>
                  <a:srgbClr val="032E53"/>
                </a:solidFill>
                <a:latin typeface="Avenir Next LT Pro"/>
                <a:cs typeface="Arial"/>
              </a:rPr>
              <a:t>More than 155,000 fans from more than 108+ countries*</a:t>
            </a:r>
            <a:endParaRPr lang="en-US">
              <a:solidFill>
                <a:srgbClr val="032E53"/>
              </a:solidFill>
            </a:endParaRPr>
          </a:p>
          <a:p>
            <a:pPr marL="1200150" lvl="1" indent="-457200">
              <a:lnSpc>
                <a:spcPct val="113999"/>
              </a:lnSpc>
            </a:pPr>
            <a:r>
              <a:rPr lang="en-US">
                <a:solidFill>
                  <a:srgbClr val="032E53"/>
                </a:solidFill>
                <a:latin typeface="Avenir Next LT Pro"/>
                <a:cs typeface="Arial"/>
              </a:rPr>
              <a:t>43 live matches*</a:t>
            </a:r>
            <a:endParaRPr lang="en-US">
              <a:solidFill>
                <a:srgbClr val="032E53"/>
              </a:solidFill>
            </a:endParaRPr>
          </a:p>
          <a:p>
            <a:pPr marL="457200" indent="-457200">
              <a:lnSpc>
                <a:spcPct val="113999"/>
              </a:lnSpc>
              <a:buChar char="•"/>
            </a:pPr>
            <a:r>
              <a:rPr lang="en-US">
                <a:latin typeface="Avenir Next LT Pro"/>
                <a:cs typeface="Arial"/>
              </a:rPr>
              <a:t>49 tracked, large watch parties (each with 1000+ participants)</a:t>
            </a:r>
          </a:p>
          <a:p>
            <a:pPr marL="457200" indent="-457200">
              <a:lnSpc>
                <a:spcPct val="113999"/>
              </a:lnSpc>
              <a:buChar char="•"/>
            </a:pPr>
            <a:r>
              <a:rPr lang="en-US">
                <a:latin typeface="Avenir Next LT Pro"/>
                <a:cs typeface="Arial"/>
              </a:rPr>
              <a:t>All while there were several co-occurring events</a:t>
            </a:r>
          </a:p>
          <a:p>
            <a:pPr marL="1200150" lvl="1" indent="-457200">
              <a:lnSpc>
                <a:spcPct val="113999"/>
              </a:lnSpc>
            </a:pPr>
            <a:r>
              <a:rPr lang="en-US">
                <a:latin typeface="Avenir Next LT Pro"/>
                <a:cs typeface="Arial"/>
              </a:rPr>
              <a:t>4th of July, 250th celebration, Sail Boston, Brigham nurses strike</a:t>
            </a:r>
          </a:p>
        </p:txBody>
      </p:sp>
      <p:sp>
        <p:nvSpPr>
          <p:cNvPr id="6" name="TextBox 5">
            <a:extLst>
              <a:ext uri="{FF2B5EF4-FFF2-40B4-BE49-F238E27FC236}">
                <a16:creationId xmlns:a16="http://schemas.microsoft.com/office/drawing/2014/main" id="{591C6CDC-E2B4-A436-08C1-4EA752565C3F}"/>
              </a:ext>
            </a:extLst>
          </p:cNvPr>
          <p:cNvSpPr txBox="1"/>
          <p:nvPr/>
        </p:nvSpPr>
        <p:spPr>
          <a:xfrm>
            <a:off x="145676" y="6208058"/>
            <a:ext cx="66675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solidFill>
                  <a:srgbClr val="767676"/>
                </a:solidFill>
              </a:rPr>
              <a:t>*Source: Boston26, </a:t>
            </a:r>
            <a:r>
              <a:rPr lang="en-US" sz="1200">
                <a:solidFill>
                  <a:srgbClr val="767676"/>
                </a:solidFill>
                <a:ea typeface="+mn-lt"/>
                <a:cs typeface="+mn-lt"/>
                <a:hlinkClick r:id="rId3"/>
              </a:rPr>
              <a:t>https://bostonfwc26.com/fifa-fan-festival/</a:t>
            </a:r>
            <a:r>
              <a:rPr lang="en-US" sz="1200">
                <a:solidFill>
                  <a:srgbClr val="767676"/>
                </a:solidFill>
                <a:ea typeface="+mn-lt"/>
                <a:cs typeface="+mn-lt"/>
              </a:rPr>
              <a:t> </a:t>
            </a:r>
            <a:endParaRPr lang="en-US"/>
          </a:p>
        </p:txBody>
      </p:sp>
      <p:pic>
        <p:nvPicPr>
          <p:cNvPr id="5" name="Picture 4" descr="This is a picture of Boston Mayor Michelle Wu and a host of Massachusetts and Scottish officials look on as Massachusetts Gov. Maura Healey lauds a traffic cone at Logan Airport (Source: Robin Lubbock/WBUR)">
            <a:extLst>
              <a:ext uri="{FF2B5EF4-FFF2-40B4-BE49-F238E27FC236}">
                <a16:creationId xmlns:a16="http://schemas.microsoft.com/office/drawing/2014/main" id="{13B3C730-1C1C-15D3-958E-B08CA9EB4289}"/>
              </a:ext>
            </a:extLst>
          </p:cNvPr>
          <p:cNvPicPr>
            <a:picLocks noChangeAspect="1"/>
          </p:cNvPicPr>
          <p:nvPr/>
        </p:nvPicPr>
        <p:blipFill>
          <a:blip r:embed="rId4"/>
          <a:stretch>
            <a:fillRect/>
          </a:stretch>
        </p:blipFill>
        <p:spPr>
          <a:xfrm>
            <a:off x="7538874" y="1396293"/>
            <a:ext cx="4232366" cy="2821577"/>
          </a:xfrm>
          <a:prstGeom prst="rect">
            <a:avLst/>
          </a:prstGeom>
        </p:spPr>
      </p:pic>
      <p:sp>
        <p:nvSpPr>
          <p:cNvPr id="7" name="TextBox 6">
            <a:extLst>
              <a:ext uri="{FF2B5EF4-FFF2-40B4-BE49-F238E27FC236}">
                <a16:creationId xmlns:a16="http://schemas.microsoft.com/office/drawing/2014/main" id="{5D3AAFFC-7DB6-2242-6BF8-55E9DF3AB24B}"/>
              </a:ext>
            </a:extLst>
          </p:cNvPr>
          <p:cNvSpPr txBox="1"/>
          <p:nvPr/>
        </p:nvSpPr>
        <p:spPr>
          <a:xfrm>
            <a:off x="7538874" y="4217870"/>
            <a:ext cx="4232365" cy="954107"/>
          </a:xfrm>
          <a:prstGeom prst="rect">
            <a:avLst/>
          </a:prstGeom>
          <a:noFill/>
        </p:spPr>
        <p:txBody>
          <a:bodyPr wrap="square" rtlCol="0">
            <a:spAutoFit/>
          </a:bodyPr>
          <a:lstStyle/>
          <a:p>
            <a:r>
              <a:rPr lang="en-US" sz="1400">
                <a:hlinkClick r:id="rId5"/>
              </a:rPr>
              <a:t>Boston Mayor Michelle Wu and a host of Massachusetts and Scottish officials look on as Massachusetts Gov. Maura Healey lauds a traffic cone at Logan Airport (Robin Lubbock/WBUR)</a:t>
            </a:r>
            <a:endParaRPr lang="en-US" sz="1400"/>
          </a:p>
        </p:txBody>
      </p:sp>
      <p:sp>
        <p:nvSpPr>
          <p:cNvPr id="4" name="Slide Number Placeholder 3">
            <a:extLst>
              <a:ext uri="{FF2B5EF4-FFF2-40B4-BE49-F238E27FC236}">
                <a16:creationId xmlns:a16="http://schemas.microsoft.com/office/drawing/2014/main" id="{F47ED7DA-6DEF-0447-4BC6-C498D361916F}"/>
              </a:ext>
            </a:extLst>
          </p:cNvPr>
          <p:cNvSpPr>
            <a:spLocks noGrp="1"/>
          </p:cNvSpPr>
          <p:nvPr>
            <p:ph type="sldNum" sz="quarter" idx="4"/>
          </p:nvPr>
        </p:nvSpPr>
        <p:spPr/>
        <p:txBody>
          <a:bodyPr/>
          <a:lstStyle/>
          <a:p>
            <a:fld id="{CA49D0EE-DE7F-324B-A84C-F36708423CDB}" type="slidenum">
              <a:rPr lang="en-US" smtClean="0"/>
              <a:pPr/>
              <a:t>17</a:t>
            </a:fld>
            <a:endParaRPr lang="en-US"/>
          </a:p>
        </p:txBody>
      </p:sp>
    </p:spTree>
    <p:extLst>
      <p:ext uri="{BB962C8B-B14F-4D97-AF65-F5344CB8AC3E}">
        <p14:creationId xmlns:p14="http://schemas.microsoft.com/office/powerpoint/2010/main" val="2041008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0A205-7045-ADD6-9FF3-7043C1929572}"/>
              </a:ext>
            </a:extLst>
          </p:cNvPr>
          <p:cNvSpPr>
            <a:spLocks noGrp="1"/>
          </p:cNvSpPr>
          <p:nvPr>
            <p:ph type="title"/>
          </p:nvPr>
        </p:nvSpPr>
        <p:spPr/>
        <p:txBody>
          <a:bodyPr/>
          <a:lstStyle/>
          <a:p>
            <a:r>
              <a:rPr lang="en-US">
                <a:latin typeface="Avenir Next LT Pro"/>
                <a:cs typeface="Arial"/>
              </a:rPr>
              <a:t>DPH Activities: Planning</a:t>
            </a:r>
            <a:endParaRPr lang="en-US"/>
          </a:p>
        </p:txBody>
      </p:sp>
      <p:sp>
        <p:nvSpPr>
          <p:cNvPr id="3" name="Content Placeholder 2">
            <a:extLst>
              <a:ext uri="{FF2B5EF4-FFF2-40B4-BE49-F238E27FC236}">
                <a16:creationId xmlns:a16="http://schemas.microsoft.com/office/drawing/2014/main" id="{B4BC8482-FB0E-1339-46D3-0C3C345CF3FD}"/>
              </a:ext>
            </a:extLst>
          </p:cNvPr>
          <p:cNvSpPr>
            <a:spLocks noGrp="1"/>
          </p:cNvSpPr>
          <p:nvPr>
            <p:ph idx="1"/>
          </p:nvPr>
        </p:nvSpPr>
        <p:spPr/>
        <p:txBody>
          <a:bodyPr vert="horz" lIns="91440" tIns="45720" rIns="91440" bIns="45720" rtlCol="0" anchor="t">
            <a:normAutofit fontScale="92500" lnSpcReduction="10000"/>
          </a:bodyPr>
          <a:lstStyle/>
          <a:p>
            <a:pPr marL="457200" indent="-457200">
              <a:buChar char="•"/>
            </a:pPr>
            <a:r>
              <a:rPr lang="en-US">
                <a:latin typeface="Avenir Next LT Pro"/>
                <a:cs typeface="Arial"/>
              </a:rPr>
              <a:t>DPH coordinated departmental and external planning efforts. </a:t>
            </a:r>
          </a:p>
          <a:p>
            <a:pPr marL="457200" indent="-457200">
              <a:lnSpc>
                <a:spcPct val="113999"/>
              </a:lnSpc>
              <a:buChar char="•"/>
            </a:pPr>
            <a:r>
              <a:rPr lang="en-US">
                <a:latin typeface="Avenir Next LT Pro"/>
                <a:cs typeface="Arial"/>
              </a:rPr>
              <a:t>Engaged key stakeholders including many acute care hospital systems, BPHC, COBTH, 4 licensed ambulance services, 4 CMED centers, 3 regional HMCCs, RIDOH, Boston 26, and other external agencies</a:t>
            </a:r>
          </a:p>
          <a:p>
            <a:pPr marL="457200" indent="-457200">
              <a:lnSpc>
                <a:spcPct val="113999"/>
              </a:lnSpc>
              <a:buChar char="•"/>
            </a:pPr>
            <a:r>
              <a:rPr lang="en-US">
                <a:latin typeface="Avenir Next LT Pro"/>
                <a:cs typeface="Arial"/>
              </a:rPr>
              <a:t>DPH posted World Cup specific web content and public health guidance was distributed in 5 languages.</a:t>
            </a:r>
            <a:endParaRPr lang="en-US"/>
          </a:p>
          <a:p>
            <a:pPr marL="457200" indent="-457200">
              <a:lnSpc>
                <a:spcPct val="113999"/>
              </a:lnSpc>
              <a:buChar char="•"/>
            </a:pPr>
            <a:r>
              <a:rPr lang="en-US">
                <a:latin typeface="Avenir Next LT Pro"/>
                <a:cs typeface="Arial"/>
              </a:rPr>
              <a:t>Focused support to local boards of health. </a:t>
            </a:r>
            <a:endParaRPr lang="en-US"/>
          </a:p>
        </p:txBody>
      </p:sp>
      <p:sp>
        <p:nvSpPr>
          <p:cNvPr id="4" name="Slide Number Placeholder 3">
            <a:extLst>
              <a:ext uri="{FF2B5EF4-FFF2-40B4-BE49-F238E27FC236}">
                <a16:creationId xmlns:a16="http://schemas.microsoft.com/office/drawing/2014/main" id="{0CF29547-1D2A-6065-F2BD-AD4F0FF2D2BE}"/>
              </a:ext>
            </a:extLst>
          </p:cNvPr>
          <p:cNvSpPr>
            <a:spLocks noGrp="1"/>
          </p:cNvSpPr>
          <p:nvPr>
            <p:ph type="sldNum" sz="quarter" idx="4"/>
          </p:nvPr>
        </p:nvSpPr>
        <p:spPr/>
        <p:txBody>
          <a:bodyPr/>
          <a:lstStyle/>
          <a:p>
            <a:fld id="{CA49D0EE-DE7F-324B-A84C-F36708423CDB}" type="slidenum">
              <a:rPr lang="en-US" smtClean="0"/>
              <a:pPr/>
              <a:t>18</a:t>
            </a:fld>
            <a:endParaRPr lang="en-US"/>
          </a:p>
        </p:txBody>
      </p:sp>
    </p:spTree>
    <p:extLst>
      <p:ext uri="{BB962C8B-B14F-4D97-AF65-F5344CB8AC3E}">
        <p14:creationId xmlns:p14="http://schemas.microsoft.com/office/powerpoint/2010/main" val="732777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EF101-C525-6BA4-E45C-466D6576DD34}"/>
              </a:ext>
            </a:extLst>
          </p:cNvPr>
          <p:cNvSpPr>
            <a:spLocks noGrp="1"/>
          </p:cNvSpPr>
          <p:nvPr>
            <p:ph type="title"/>
          </p:nvPr>
        </p:nvSpPr>
        <p:spPr/>
        <p:txBody>
          <a:bodyPr/>
          <a:lstStyle/>
          <a:p>
            <a:r>
              <a:rPr lang="en-US">
                <a:latin typeface="Avenir Next LT Pro"/>
                <a:cs typeface="Arial"/>
              </a:rPr>
              <a:t>DPH Activities: Activations</a:t>
            </a:r>
            <a:endParaRPr lang="en-US"/>
          </a:p>
        </p:txBody>
      </p:sp>
      <p:sp>
        <p:nvSpPr>
          <p:cNvPr id="3" name="Content Placeholder 2">
            <a:extLst>
              <a:ext uri="{FF2B5EF4-FFF2-40B4-BE49-F238E27FC236}">
                <a16:creationId xmlns:a16="http://schemas.microsoft.com/office/drawing/2014/main" id="{3709E6E4-91E8-14DB-E8A9-E63F2015208E}"/>
              </a:ext>
            </a:extLst>
          </p:cNvPr>
          <p:cNvSpPr>
            <a:spLocks noGrp="1"/>
          </p:cNvSpPr>
          <p:nvPr>
            <p:ph idx="1"/>
          </p:nvPr>
        </p:nvSpPr>
        <p:spPr>
          <a:xfrm>
            <a:off x="202362" y="1060703"/>
            <a:ext cx="11993591" cy="5290721"/>
          </a:xfrm>
        </p:spPr>
        <p:txBody>
          <a:bodyPr vert="horz" lIns="91440" tIns="45720" rIns="91440" bIns="45720" rtlCol="0" anchor="t">
            <a:noAutofit/>
          </a:bodyPr>
          <a:lstStyle/>
          <a:p>
            <a:pPr>
              <a:lnSpc>
                <a:spcPct val="113999"/>
              </a:lnSpc>
            </a:pPr>
            <a:r>
              <a:rPr lang="en-US" sz="2000" b="1">
                <a:latin typeface="Avenir Next LT Pro"/>
                <a:cs typeface="Arial"/>
              </a:rPr>
              <a:t>Emergency Operations Plan (EOP) to Level 1 – Enhanced Monitoring</a:t>
            </a:r>
            <a:r>
              <a:rPr lang="en-US" sz="2000">
                <a:latin typeface="Avenir Next LT Pro"/>
                <a:cs typeface="Arial"/>
              </a:rPr>
              <a:t> started 6/1</a:t>
            </a:r>
            <a:endParaRPr lang="en-US" sz="2000"/>
          </a:p>
          <a:p>
            <a:pPr marL="457200" indent="-457200">
              <a:lnSpc>
                <a:spcPct val="113999"/>
              </a:lnSpc>
              <a:buFont typeface="Arial" panose="020B0604020202020204" pitchFamily="34" charset="0"/>
              <a:buChar char="•"/>
            </a:pPr>
            <a:r>
              <a:rPr lang="en-US" sz="2000">
                <a:solidFill>
                  <a:srgbClr val="032E53"/>
                </a:solidFill>
                <a:latin typeface="Avenir Next LT Pro"/>
                <a:cs typeface="Arial"/>
              </a:rPr>
              <a:t>Approximately 100 individuals rostered to support preparedness and response activities for the entirety of the tournament and its associated celebrations.</a:t>
            </a:r>
          </a:p>
          <a:p>
            <a:pPr>
              <a:lnSpc>
                <a:spcPct val="113999"/>
              </a:lnSpc>
            </a:pPr>
            <a:r>
              <a:rPr lang="en-US" sz="2000" b="1">
                <a:latin typeface="Avenir Next LT Pro"/>
                <a:cs typeface="Arial"/>
              </a:rPr>
              <a:t>Escalated to Level 3 – Full Activation of the Department Operations Center (DOC)</a:t>
            </a:r>
            <a:r>
              <a:rPr lang="en-US" sz="2000">
                <a:latin typeface="Avenir Next LT Pro"/>
                <a:cs typeface="Arial"/>
              </a:rPr>
              <a:t> on each of the seven matches held at Boston Stadium </a:t>
            </a:r>
          </a:p>
          <a:p>
            <a:pPr marL="457200" indent="-457200">
              <a:lnSpc>
                <a:spcPct val="113999"/>
              </a:lnSpc>
              <a:buFont typeface="Arial" panose="020B0604020202020204" pitchFamily="34" charset="0"/>
              <a:buChar char="•"/>
            </a:pPr>
            <a:r>
              <a:rPr lang="en-US" sz="2000">
                <a:solidFill>
                  <a:srgbClr val="032E53"/>
                </a:solidFill>
                <a:latin typeface="Avenir Next LT Pro"/>
                <a:cs typeface="Arial"/>
              </a:rPr>
              <a:t>Approximately 40 individuals rostered to support each match in either an in-person, virtual, or on-call capacity </a:t>
            </a:r>
          </a:p>
          <a:p>
            <a:pPr marL="457200" indent="-457200">
              <a:lnSpc>
                <a:spcPct val="113999"/>
              </a:lnSpc>
              <a:buChar char="•"/>
            </a:pPr>
            <a:r>
              <a:rPr lang="en-US" sz="2000">
                <a:solidFill>
                  <a:srgbClr val="032E53"/>
                </a:solidFill>
                <a:latin typeface="Avenir Next LT Pro"/>
                <a:cs typeface="Arial"/>
              </a:rPr>
              <a:t>Promoted situational awareness, provided heat mitigation supplies, monitored and mitigated health and medical impacts, and closely collaborated with other agencies to provide executive level decision making, strategic public safety and security guidance, and alignment of Federal, State, and local operational resources. </a:t>
            </a:r>
          </a:p>
          <a:p>
            <a:pPr marL="457200" indent="-457200">
              <a:lnSpc>
                <a:spcPct val="113999"/>
              </a:lnSpc>
              <a:buFont typeface="Arial" panose="020B0604020202020204" pitchFamily="34" charset="0"/>
              <a:buChar char="•"/>
            </a:pPr>
            <a:r>
              <a:rPr lang="en-US" sz="2000">
                <a:solidFill>
                  <a:srgbClr val="032E53"/>
                </a:solidFill>
                <a:latin typeface="Avenir Next LT Pro"/>
                <a:cs typeface="Arial"/>
              </a:rPr>
              <a:t>Held pre-event calls ahead of each match and was in touch with impacted hospitals during each match.  </a:t>
            </a:r>
          </a:p>
        </p:txBody>
      </p:sp>
      <p:sp>
        <p:nvSpPr>
          <p:cNvPr id="4" name="Slide Number Placeholder 3">
            <a:extLst>
              <a:ext uri="{FF2B5EF4-FFF2-40B4-BE49-F238E27FC236}">
                <a16:creationId xmlns:a16="http://schemas.microsoft.com/office/drawing/2014/main" id="{0CF3C343-0144-FA8A-CD7A-B13773EF78C4}"/>
              </a:ext>
            </a:extLst>
          </p:cNvPr>
          <p:cNvSpPr>
            <a:spLocks noGrp="1"/>
          </p:cNvSpPr>
          <p:nvPr>
            <p:ph type="sldNum" sz="quarter" idx="4"/>
          </p:nvPr>
        </p:nvSpPr>
        <p:spPr/>
        <p:txBody>
          <a:bodyPr/>
          <a:lstStyle/>
          <a:p>
            <a:fld id="{CA49D0EE-DE7F-324B-A84C-F36708423CDB}" type="slidenum">
              <a:rPr lang="en-US" smtClean="0"/>
              <a:pPr/>
              <a:t>19</a:t>
            </a:fld>
            <a:endParaRPr lang="en-US"/>
          </a:p>
        </p:txBody>
      </p:sp>
    </p:spTree>
    <p:extLst>
      <p:ext uri="{BB962C8B-B14F-4D97-AF65-F5344CB8AC3E}">
        <p14:creationId xmlns:p14="http://schemas.microsoft.com/office/powerpoint/2010/main" val="4079158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C8844C-B61E-6D15-653D-79F7519715DB}"/>
              </a:ext>
            </a:extLst>
          </p:cNvPr>
          <p:cNvSpPr>
            <a:spLocks noGrp="1"/>
          </p:cNvSpPr>
          <p:nvPr>
            <p:ph type="title" idx="4294967295"/>
          </p:nvPr>
        </p:nvSpPr>
        <p:spPr>
          <a:xfrm>
            <a:off x="2995886" y="2814637"/>
            <a:ext cx="6032500" cy="12287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400" b="1" i="0" u="none" strike="noStrike" kern="1200" cap="none" spc="0" normalizeH="0" baseline="0" noProof="0">
                <a:ln>
                  <a:noFill/>
                </a:ln>
                <a:solidFill>
                  <a:schemeClr val="bg1"/>
                </a:solidFill>
                <a:effectLst/>
                <a:uLnTx/>
                <a:uFillTx/>
                <a:latin typeface="Avenir Next LT Pro"/>
                <a:ea typeface="+mn-ea"/>
                <a:cs typeface="Arial"/>
              </a:rPr>
              <a:t>Data Tracking and Analysis</a:t>
            </a:r>
            <a:endParaRPr kumimoji="0" lang="en-US" sz="4400" b="1" i="0" u="none" strike="noStrike" kern="1200" cap="none" spc="0" normalizeH="0" baseline="0" noProof="0">
              <a:ln>
                <a:noFill/>
              </a:ln>
              <a:solidFill>
                <a:schemeClr val="bg1"/>
              </a:solidFill>
              <a:effectLst/>
              <a:uLnTx/>
              <a:uFillTx/>
              <a:latin typeface="Avenir Next LT Pro" panose="020B05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686001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8D092-810C-55CF-B699-31804FEE99F2}"/>
              </a:ext>
            </a:extLst>
          </p:cNvPr>
          <p:cNvSpPr>
            <a:spLocks noGrp="1"/>
          </p:cNvSpPr>
          <p:nvPr>
            <p:ph type="title"/>
          </p:nvPr>
        </p:nvSpPr>
        <p:spPr/>
        <p:txBody>
          <a:bodyPr/>
          <a:lstStyle/>
          <a:p>
            <a:r>
              <a:rPr lang="en-US" sz="3100"/>
              <a:t>Data Tracking &amp; Analysis</a:t>
            </a:r>
            <a:endParaRPr lang="en-US"/>
          </a:p>
        </p:txBody>
      </p:sp>
      <p:sp>
        <p:nvSpPr>
          <p:cNvPr id="3" name="Content Placeholder 2">
            <a:extLst>
              <a:ext uri="{FF2B5EF4-FFF2-40B4-BE49-F238E27FC236}">
                <a16:creationId xmlns:a16="http://schemas.microsoft.com/office/drawing/2014/main" id="{15C358FD-814D-7993-6A89-CCC80D710093}"/>
              </a:ext>
            </a:extLst>
          </p:cNvPr>
          <p:cNvSpPr>
            <a:spLocks noGrp="1"/>
          </p:cNvSpPr>
          <p:nvPr>
            <p:ph idx="1"/>
          </p:nvPr>
        </p:nvSpPr>
        <p:spPr>
          <a:xfrm>
            <a:off x="609600" y="1434514"/>
            <a:ext cx="10001693" cy="4679683"/>
          </a:xfrm>
        </p:spPr>
        <p:txBody>
          <a:bodyPr vert="horz" lIns="91440" tIns="45720" rIns="91440" bIns="45720" rtlCol="0" anchor="t">
            <a:normAutofit lnSpcReduction="10000"/>
          </a:bodyPr>
          <a:lstStyle/>
          <a:p>
            <a:pPr marL="457200" indent="-457200">
              <a:buChar char="•"/>
            </a:pPr>
            <a:r>
              <a:rPr lang="en-US">
                <a:latin typeface="Avenir Next LT Pro"/>
                <a:cs typeface="Arial"/>
              </a:rPr>
              <a:t>Goal: Track a wide variety of data sources and metrics to get early notification of strain or impacts on the health of everyone within Massachusetts.</a:t>
            </a:r>
          </a:p>
          <a:p>
            <a:pPr marL="457200" indent="-457200">
              <a:buChar char="•"/>
            </a:pPr>
            <a:r>
              <a:rPr lang="en-US">
                <a:latin typeface="Avenir Next LT Pro"/>
                <a:cs typeface="Arial"/>
              </a:rPr>
              <a:t>Developed two primary data products</a:t>
            </a:r>
          </a:p>
          <a:p>
            <a:pPr marL="1200150" lvl="1" indent="-457200">
              <a:lnSpc>
                <a:spcPct val="113999"/>
              </a:lnSpc>
            </a:pPr>
            <a:r>
              <a:rPr lang="en-US">
                <a:latin typeface="Avenir Next LT Pro"/>
                <a:cs typeface="Arial"/>
              </a:rPr>
              <a:t>Daily Dashboard was more expansive and served multiple purposes.</a:t>
            </a:r>
          </a:p>
          <a:p>
            <a:pPr marL="1200150" lvl="1" indent="-457200">
              <a:lnSpc>
                <a:spcPct val="113999"/>
              </a:lnSpc>
            </a:pPr>
            <a:r>
              <a:rPr lang="en-US">
                <a:latin typeface="Avenir Next LT Pro"/>
                <a:cs typeface="Arial"/>
              </a:rPr>
              <a:t>Match Day Dashboard tracked emergency department volume during matches as a potential early warning system.</a:t>
            </a:r>
          </a:p>
          <a:p>
            <a:pPr marL="1200150" lvl="1" indent="-457200"/>
            <a:endParaRPr lang="en-US">
              <a:latin typeface="Avenir Next LT Pro"/>
              <a:cs typeface="Arial"/>
            </a:endParaRPr>
          </a:p>
        </p:txBody>
      </p:sp>
      <p:graphicFrame>
        <p:nvGraphicFramePr>
          <p:cNvPr id="8" name="Diagram 7" descr="Speaker: Elizabeth Mello, MS; OPEM - Preparedness Data Systems Epidemiologist​">
            <a:extLst>
              <a:ext uri="{FF2B5EF4-FFF2-40B4-BE49-F238E27FC236}">
                <a16:creationId xmlns:a16="http://schemas.microsoft.com/office/drawing/2014/main" id="{7770E38D-5436-02DA-BAF5-E050E06F0F32}"/>
              </a:ext>
              <a:ext uri="{C183D7F6-B498-43B3-948B-1728B52AA6E4}">
                <adec:decorative xmlns:adec="http://schemas.microsoft.com/office/drawing/2017/decorative" val="0"/>
              </a:ext>
            </a:extLst>
          </p:cNvPr>
          <p:cNvGraphicFramePr/>
          <p:nvPr/>
        </p:nvGraphicFramePr>
        <p:xfrm>
          <a:off x="10558130" y="3955312"/>
          <a:ext cx="1633870" cy="25371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3CD0C943-4B3A-92D3-99D4-819CBED71A2C}"/>
              </a:ext>
            </a:extLst>
          </p:cNvPr>
          <p:cNvSpPr>
            <a:spLocks noGrp="1"/>
          </p:cNvSpPr>
          <p:nvPr>
            <p:ph type="sldNum" sz="quarter" idx="4"/>
          </p:nvPr>
        </p:nvSpPr>
        <p:spPr/>
        <p:txBody>
          <a:bodyPr/>
          <a:lstStyle/>
          <a:p>
            <a:fld id="{CA49D0EE-DE7F-324B-A84C-F36708423CDB}" type="slidenum">
              <a:rPr lang="en-US" smtClean="0"/>
              <a:pPr/>
              <a:t>21</a:t>
            </a:fld>
            <a:endParaRPr lang="en-US"/>
          </a:p>
        </p:txBody>
      </p:sp>
    </p:spTree>
    <p:extLst>
      <p:ext uri="{BB962C8B-B14F-4D97-AF65-F5344CB8AC3E}">
        <p14:creationId xmlns:p14="http://schemas.microsoft.com/office/powerpoint/2010/main" val="12708734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22552-F111-46B7-6E6D-875AD56C4623}"/>
              </a:ext>
            </a:extLst>
          </p:cNvPr>
          <p:cNvSpPr>
            <a:spLocks noGrp="1"/>
          </p:cNvSpPr>
          <p:nvPr>
            <p:ph type="title"/>
          </p:nvPr>
        </p:nvSpPr>
        <p:spPr/>
        <p:txBody>
          <a:bodyPr/>
          <a:lstStyle/>
          <a:p>
            <a:r>
              <a:rPr lang="en-US">
                <a:latin typeface="Avenir Next LT Pro"/>
                <a:cs typeface="Arial"/>
              </a:rPr>
              <a:t>Data Expertise Across DPH</a:t>
            </a:r>
            <a:endParaRPr lang="en-US"/>
          </a:p>
        </p:txBody>
      </p:sp>
      <p:graphicFrame>
        <p:nvGraphicFramePr>
          <p:cNvPr id="5" name="Content Placeholder 4" descr="This graphic lists the primary data sources used in our analysis and the bureaus that manage them and have expertise in these data: Syndromic Surveillance from the Bureau of Infectious Disease and Laboratory Sciences, the Massachusetts Ambulance Trip Registry Information System from the Bureau of Healthcare Safety and Quality, and several data sources from the Bureau of Climate and Environmental Health, including unhealthy heat alerts, and weather and air quality forecasts.">
            <a:extLst>
              <a:ext uri="{FF2B5EF4-FFF2-40B4-BE49-F238E27FC236}">
                <a16:creationId xmlns:a16="http://schemas.microsoft.com/office/drawing/2014/main" id="{E38D94E6-28D7-D41D-BEE2-6490F04A5D45}"/>
              </a:ext>
            </a:extLst>
          </p:cNvPr>
          <p:cNvGraphicFramePr>
            <a:graphicFrameLocks noGrp="1"/>
          </p:cNvGraphicFramePr>
          <p:nvPr>
            <p:ph idx="1"/>
          </p:nvPr>
        </p:nvGraphicFramePr>
        <p:xfrm>
          <a:off x="-502035" y="1566879"/>
          <a:ext cx="6215019" cy="46671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ight Brace 5">
            <a:extLst>
              <a:ext uri="{FF2B5EF4-FFF2-40B4-BE49-F238E27FC236}">
                <a16:creationId xmlns:a16="http://schemas.microsoft.com/office/drawing/2014/main" id="{9C7F4DE4-0608-14F2-F09D-3A08CB1AAD2F}"/>
              </a:ext>
              <a:ext uri="{C183D7F6-B498-43B3-948B-1728B52AA6E4}">
                <adec:decorative xmlns:adec="http://schemas.microsoft.com/office/drawing/2017/decorative" val="1"/>
              </a:ext>
            </a:extLst>
          </p:cNvPr>
          <p:cNvSpPr/>
          <p:nvPr/>
        </p:nvSpPr>
        <p:spPr>
          <a:xfrm>
            <a:off x="5096223" y="1285347"/>
            <a:ext cx="753979" cy="5085347"/>
          </a:xfrm>
          <a:prstGeom prst="rightBrace">
            <a:avLst/>
          </a:prstGeom>
          <a:ln w="57150">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aphicFrame>
        <p:nvGraphicFramePr>
          <p:cNvPr id="7" name="Diagram 6" descr="This graphic shows the two offices that oversaw the data analysis process. The Office of Preparedness and Emergency Management developed the visualizations and preparing data communication materials. The Office of Healthcare Strategy and Planning defined capacity measures.">
            <a:extLst>
              <a:ext uri="{FF2B5EF4-FFF2-40B4-BE49-F238E27FC236}">
                <a16:creationId xmlns:a16="http://schemas.microsoft.com/office/drawing/2014/main" id="{8F9E9704-96D0-6ECB-F08A-CEDAD5DDEB3C}"/>
              </a:ext>
            </a:extLst>
          </p:cNvPr>
          <p:cNvGraphicFramePr/>
          <p:nvPr/>
        </p:nvGraphicFramePr>
        <p:xfrm>
          <a:off x="5850202" y="1388779"/>
          <a:ext cx="4844577" cy="499866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8" name="Graphic 7">
            <a:extLst>
              <a:ext uri="{FF2B5EF4-FFF2-40B4-BE49-F238E27FC236}">
                <a16:creationId xmlns:a16="http://schemas.microsoft.com/office/drawing/2014/main" id="{349C782B-8BE8-E950-33E5-F1980171717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5938072" y="1566879"/>
            <a:ext cx="2310064" cy="1947182"/>
          </a:xfrm>
          <a:prstGeom prst="rect">
            <a:avLst/>
          </a:prstGeom>
        </p:spPr>
      </p:pic>
      <p:graphicFrame>
        <p:nvGraphicFramePr>
          <p:cNvPr id="9" name="Diagram 8" descr="Speaker: Elizabeth Mello, MS; OPEM - Preparedness Data Systems Epidemiologist​">
            <a:extLst>
              <a:ext uri="{FF2B5EF4-FFF2-40B4-BE49-F238E27FC236}">
                <a16:creationId xmlns:a16="http://schemas.microsoft.com/office/drawing/2014/main" id="{3375EDE4-0C83-4342-BC4B-0627EFFDA4C3}"/>
              </a:ext>
            </a:extLst>
          </p:cNvPr>
          <p:cNvGraphicFramePr/>
          <p:nvPr/>
        </p:nvGraphicFramePr>
        <p:xfrm>
          <a:off x="10558130" y="3955312"/>
          <a:ext cx="1633870" cy="2537190"/>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sp>
        <p:nvSpPr>
          <p:cNvPr id="4" name="Slide Number Placeholder 3">
            <a:extLst>
              <a:ext uri="{FF2B5EF4-FFF2-40B4-BE49-F238E27FC236}">
                <a16:creationId xmlns:a16="http://schemas.microsoft.com/office/drawing/2014/main" id="{3E333C6F-A670-080D-4D4D-E845B0DE7F18}"/>
              </a:ext>
            </a:extLst>
          </p:cNvPr>
          <p:cNvSpPr>
            <a:spLocks noGrp="1"/>
          </p:cNvSpPr>
          <p:nvPr>
            <p:ph type="sldNum" sz="quarter" idx="4"/>
          </p:nvPr>
        </p:nvSpPr>
        <p:spPr/>
        <p:txBody>
          <a:bodyPr/>
          <a:lstStyle/>
          <a:p>
            <a:fld id="{CA49D0EE-DE7F-324B-A84C-F36708423CDB}" type="slidenum">
              <a:rPr lang="en-US" smtClean="0"/>
              <a:pPr/>
              <a:t>22</a:t>
            </a:fld>
            <a:endParaRPr lang="en-US"/>
          </a:p>
        </p:txBody>
      </p:sp>
    </p:spTree>
    <p:extLst>
      <p:ext uri="{BB962C8B-B14F-4D97-AF65-F5344CB8AC3E}">
        <p14:creationId xmlns:p14="http://schemas.microsoft.com/office/powerpoint/2010/main" val="19553706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7B2D024-AA0F-38DD-3C30-FDAC3041D980}"/>
              </a:ext>
            </a:extLst>
          </p:cNvPr>
          <p:cNvSpPr>
            <a:spLocks noGrp="1"/>
          </p:cNvSpPr>
          <p:nvPr>
            <p:ph type="title" idx="4294967295"/>
          </p:nvPr>
        </p:nvSpPr>
        <p:spPr>
          <a:xfrm>
            <a:off x="2995886" y="2814637"/>
            <a:ext cx="6032500" cy="12287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400" b="1" i="0" u="none" strike="noStrike" kern="1200" cap="none" spc="0" normalizeH="0" baseline="0" noProof="0">
                <a:ln>
                  <a:noFill/>
                </a:ln>
                <a:solidFill>
                  <a:schemeClr val="bg1"/>
                </a:solidFill>
                <a:effectLst/>
                <a:uLnTx/>
                <a:uFillTx/>
                <a:latin typeface="Avenir Next LT Pro" panose="020B0504020202020204" pitchFamily="34" charset="0"/>
                <a:ea typeface="+mn-ea"/>
                <a:cs typeface="Arial" panose="020B0604020202020204" pitchFamily="34" charset="0"/>
              </a:rPr>
              <a:t>Results</a:t>
            </a:r>
          </a:p>
        </p:txBody>
      </p:sp>
    </p:spTree>
    <p:extLst>
      <p:ext uri="{BB962C8B-B14F-4D97-AF65-F5344CB8AC3E}">
        <p14:creationId xmlns:p14="http://schemas.microsoft.com/office/powerpoint/2010/main" val="10497933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3FC05-FB8C-885F-80F4-9F5A96F3C9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3A289A-C86B-CE22-42DA-2748EAA4BF18}"/>
              </a:ext>
            </a:extLst>
          </p:cNvPr>
          <p:cNvSpPr>
            <a:spLocks noGrp="1"/>
          </p:cNvSpPr>
          <p:nvPr>
            <p:ph type="title"/>
          </p:nvPr>
        </p:nvSpPr>
        <p:spPr/>
        <p:txBody>
          <a:bodyPr/>
          <a:lstStyle/>
          <a:p>
            <a:r>
              <a:rPr lang="en-US">
                <a:latin typeface="Avenir Next LT Pro"/>
                <a:cs typeface="Arial"/>
              </a:rPr>
              <a:t>Utilization: Urgent Care</a:t>
            </a:r>
          </a:p>
        </p:txBody>
      </p:sp>
      <p:pic>
        <p:nvPicPr>
          <p:cNvPr id="17" name="Picture 16" descr="This is a map of Massachusetts with all of the emergency department and urgent care locations that report to Syndromic Surveillance. ">
            <a:extLst>
              <a:ext uri="{FF2B5EF4-FFF2-40B4-BE49-F238E27FC236}">
                <a16:creationId xmlns:a16="http://schemas.microsoft.com/office/drawing/2014/main" id="{5B2429FC-24AD-A773-DACC-8C07FD96C952}"/>
              </a:ext>
            </a:extLst>
          </p:cNvPr>
          <p:cNvPicPr>
            <a:picLocks noChangeAspect="1"/>
          </p:cNvPicPr>
          <p:nvPr/>
        </p:nvPicPr>
        <p:blipFill>
          <a:blip r:embed="rId3"/>
          <a:stretch>
            <a:fillRect/>
          </a:stretch>
        </p:blipFill>
        <p:spPr>
          <a:xfrm>
            <a:off x="190500" y="1047750"/>
            <a:ext cx="5715000" cy="4762500"/>
          </a:xfrm>
          <a:prstGeom prst="rect">
            <a:avLst/>
          </a:prstGeom>
        </p:spPr>
      </p:pic>
      <p:sp>
        <p:nvSpPr>
          <p:cNvPr id="12" name="TextBox 11">
            <a:extLst>
              <a:ext uri="{FF2B5EF4-FFF2-40B4-BE49-F238E27FC236}">
                <a16:creationId xmlns:a16="http://schemas.microsoft.com/office/drawing/2014/main" id="{637A2DD1-830A-F6DF-B995-B8D47CDD8790}"/>
              </a:ext>
            </a:extLst>
          </p:cNvPr>
          <p:cNvSpPr txBox="1"/>
          <p:nvPr/>
        </p:nvSpPr>
        <p:spPr>
          <a:xfrm>
            <a:off x="107157" y="5895626"/>
            <a:ext cx="5696867"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solidFill>
                  <a:srgbClr val="767676"/>
                </a:solidFill>
              </a:rPr>
              <a:t>Source: Syndromic Surveillance Program. Data are preliminary (as of 7/22/2026) and subject to change. For more information: </a:t>
            </a:r>
            <a:r>
              <a:rPr lang="en-US" sz="1200">
                <a:solidFill>
                  <a:srgbClr val="767676"/>
                </a:solidFill>
                <a:ea typeface="+mn-lt"/>
                <a:cs typeface="+mn-lt"/>
                <a:hlinkClick r:id="rId4"/>
              </a:rPr>
              <a:t>https://www.cdc.gov/nssp/index.html</a:t>
            </a:r>
            <a:r>
              <a:rPr lang="en-US" sz="1200">
                <a:solidFill>
                  <a:srgbClr val="767676"/>
                </a:solidFill>
                <a:ea typeface="+mn-lt"/>
                <a:cs typeface="+mn-lt"/>
              </a:rPr>
              <a:t> </a:t>
            </a:r>
            <a:endParaRPr lang="en-US" sz="1200">
              <a:solidFill>
                <a:srgbClr val="767676"/>
              </a:solidFill>
            </a:endParaRPr>
          </a:p>
        </p:txBody>
      </p:sp>
      <p:sp>
        <p:nvSpPr>
          <p:cNvPr id="6" name="Content Placeholder 5">
            <a:extLst>
              <a:ext uri="{FF2B5EF4-FFF2-40B4-BE49-F238E27FC236}">
                <a16:creationId xmlns:a16="http://schemas.microsoft.com/office/drawing/2014/main" id="{3E0EE11B-28FC-C206-7307-4A869317FE70}"/>
              </a:ext>
            </a:extLst>
          </p:cNvPr>
          <p:cNvSpPr>
            <a:spLocks noGrp="1"/>
          </p:cNvSpPr>
          <p:nvPr>
            <p:ph sz="quarter" idx="4"/>
          </p:nvPr>
        </p:nvSpPr>
        <p:spPr>
          <a:xfrm>
            <a:off x="6172204" y="1097280"/>
            <a:ext cx="4404060" cy="5120638"/>
          </a:xfrm>
        </p:spPr>
        <p:txBody>
          <a:bodyPr lIns="91440" tIns="45720" rIns="91440" bIns="45720" anchor="t"/>
          <a:lstStyle/>
          <a:p>
            <a:pPr marL="0" indent="0">
              <a:buNone/>
            </a:pPr>
            <a:r>
              <a:rPr lang="en-US" sz="1900" b="1">
                <a:latin typeface="Avenir Next LT Pro"/>
                <a:cs typeface="Arial"/>
              </a:rPr>
              <a:t>Activities </a:t>
            </a:r>
            <a:r>
              <a:rPr lang="en-US" sz="1900">
                <a:latin typeface="Avenir Next LT Pro"/>
                <a:cs typeface="Arial"/>
              </a:rPr>
              <a:t>Messaging on appropriate care utilization, web content translated into 5 languages. </a:t>
            </a:r>
          </a:p>
          <a:p>
            <a:pPr marL="0" indent="0">
              <a:buNone/>
            </a:pPr>
            <a:r>
              <a:rPr lang="en-US" sz="1900" b="1">
                <a:latin typeface="Avenir Next LT Pro"/>
                <a:cs typeface="Arial"/>
              </a:rPr>
              <a:t>Data </a:t>
            </a:r>
            <a:r>
              <a:rPr lang="en-US" sz="1900">
                <a:latin typeface="Avenir Next LT Pro"/>
                <a:cs typeface="Arial"/>
              </a:rPr>
              <a:t>Onboarded new urgent care centers to Syndromic Surveillance. Urgent care visits within normal volume for summer.</a:t>
            </a:r>
          </a:p>
          <a:p>
            <a:pPr marL="0" indent="0">
              <a:buNone/>
            </a:pPr>
            <a:r>
              <a:rPr lang="en-US" sz="1900" b="1">
                <a:latin typeface="Avenir Next LT Pro"/>
                <a:cs typeface="Arial"/>
              </a:rPr>
              <a:t>Next Steps </a:t>
            </a:r>
            <a:r>
              <a:rPr lang="en-US" sz="1900">
                <a:latin typeface="Avenir Next LT Pro"/>
                <a:cs typeface="Arial"/>
              </a:rPr>
              <a:t>Continue onboarding urgent care centers to reporting database in collaboration North East Regional Urgent Care Association (NERUCA).</a:t>
            </a:r>
            <a:endParaRPr lang="en-US" sz="1900" b="1">
              <a:latin typeface="Avenir Next LT Pro"/>
              <a:cs typeface="Arial"/>
            </a:endParaRPr>
          </a:p>
          <a:p>
            <a:endParaRPr lang="en-US" sz="1900"/>
          </a:p>
        </p:txBody>
      </p:sp>
      <p:graphicFrame>
        <p:nvGraphicFramePr>
          <p:cNvPr id="4" name="Diagram 3" descr="  Speaker: Chiara Moore, MPH; OHSP – Assistant Director of Healthcare Strategy and Planning​">
            <a:extLst>
              <a:ext uri="{FF2B5EF4-FFF2-40B4-BE49-F238E27FC236}">
                <a16:creationId xmlns:a16="http://schemas.microsoft.com/office/drawing/2014/main" id="{7EF37A33-1954-3BF1-46C5-8160CE426F7E}"/>
              </a:ext>
            </a:extLst>
          </p:cNvPr>
          <p:cNvGraphicFramePr/>
          <p:nvPr/>
        </p:nvGraphicFramePr>
        <p:xfrm>
          <a:off x="10450973" y="3955312"/>
          <a:ext cx="1633870" cy="253719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7" name="Slide Number Placeholder 6">
            <a:extLst>
              <a:ext uri="{FF2B5EF4-FFF2-40B4-BE49-F238E27FC236}">
                <a16:creationId xmlns:a16="http://schemas.microsoft.com/office/drawing/2014/main" id="{1EAE6CD9-E37B-335B-77BD-E2CADACCBAEF}"/>
              </a:ext>
            </a:extLst>
          </p:cNvPr>
          <p:cNvSpPr>
            <a:spLocks noGrp="1"/>
          </p:cNvSpPr>
          <p:nvPr>
            <p:ph type="sldNum" sz="quarter" idx="10"/>
          </p:nvPr>
        </p:nvSpPr>
        <p:spPr/>
        <p:txBody>
          <a:bodyPr/>
          <a:lstStyle/>
          <a:p>
            <a:fld id="{CA49D0EE-DE7F-324B-A84C-F36708423CDB}" type="slidenum">
              <a:rPr lang="en-US" smtClean="0"/>
              <a:pPr/>
              <a:t>24</a:t>
            </a:fld>
            <a:endParaRPr lang="en-US"/>
          </a:p>
        </p:txBody>
      </p:sp>
    </p:spTree>
    <p:extLst>
      <p:ext uri="{BB962C8B-B14F-4D97-AF65-F5344CB8AC3E}">
        <p14:creationId xmlns:p14="http://schemas.microsoft.com/office/powerpoint/2010/main" val="35823907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CB580-0684-07E7-AB3E-DD5B553ED20C}"/>
              </a:ext>
            </a:extLst>
          </p:cNvPr>
          <p:cNvSpPr>
            <a:spLocks noGrp="1"/>
          </p:cNvSpPr>
          <p:nvPr>
            <p:ph type="title"/>
          </p:nvPr>
        </p:nvSpPr>
        <p:spPr/>
        <p:txBody>
          <a:bodyPr/>
          <a:lstStyle/>
          <a:p>
            <a:r>
              <a:rPr lang="en-US">
                <a:latin typeface="Avenir Next LT Pro"/>
                <a:cs typeface="Arial"/>
              </a:rPr>
              <a:t>Utilization: Emergency Departments</a:t>
            </a:r>
          </a:p>
        </p:txBody>
      </p:sp>
      <p:pic>
        <p:nvPicPr>
          <p:cNvPr id="5" name="Picture 4" descr="This is a bar chart of emergency department visits statewide from June 7 to July 18, comparing the years of 2025 and 2026. It shows that the average number of visits was not greater in 2026 compared with 2025. ">
            <a:extLst>
              <a:ext uri="{FF2B5EF4-FFF2-40B4-BE49-F238E27FC236}">
                <a16:creationId xmlns:a16="http://schemas.microsoft.com/office/drawing/2014/main" id="{B3D5CA18-09FE-ABDE-3CF0-CEC437A59729}"/>
              </a:ext>
            </a:extLst>
          </p:cNvPr>
          <p:cNvPicPr>
            <a:picLocks noChangeAspect="1"/>
          </p:cNvPicPr>
          <p:nvPr/>
        </p:nvPicPr>
        <p:blipFill>
          <a:blip r:embed="rId3"/>
          <a:stretch>
            <a:fillRect/>
          </a:stretch>
        </p:blipFill>
        <p:spPr>
          <a:xfrm>
            <a:off x="107157" y="1047750"/>
            <a:ext cx="5715000" cy="4762500"/>
          </a:xfrm>
          <a:prstGeom prst="rect">
            <a:avLst/>
          </a:prstGeom>
        </p:spPr>
      </p:pic>
      <p:sp>
        <p:nvSpPr>
          <p:cNvPr id="12" name="TextBox 11">
            <a:extLst>
              <a:ext uri="{FF2B5EF4-FFF2-40B4-BE49-F238E27FC236}">
                <a16:creationId xmlns:a16="http://schemas.microsoft.com/office/drawing/2014/main" id="{AB665E0A-E5ED-6331-27C0-F121B367CD9B}"/>
              </a:ext>
            </a:extLst>
          </p:cNvPr>
          <p:cNvSpPr txBox="1"/>
          <p:nvPr/>
        </p:nvSpPr>
        <p:spPr>
          <a:xfrm>
            <a:off x="107157" y="5895626"/>
            <a:ext cx="5696867"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solidFill>
                  <a:srgbClr val="767676"/>
                </a:solidFill>
              </a:rPr>
              <a:t>Source: Syndromic Surveillance Program. Data are preliminary (as of 7/22/2026) and subject to change. For more information: </a:t>
            </a:r>
            <a:r>
              <a:rPr lang="en-US" sz="1200">
                <a:solidFill>
                  <a:srgbClr val="767676"/>
                </a:solidFill>
                <a:ea typeface="+mn-lt"/>
                <a:cs typeface="+mn-lt"/>
                <a:hlinkClick r:id="rId4"/>
              </a:rPr>
              <a:t>https://www.cdc.gov/nssp/index.html</a:t>
            </a:r>
            <a:r>
              <a:rPr lang="en-US" sz="1200">
                <a:solidFill>
                  <a:srgbClr val="767676"/>
                </a:solidFill>
                <a:ea typeface="+mn-lt"/>
                <a:cs typeface="+mn-lt"/>
              </a:rPr>
              <a:t> </a:t>
            </a:r>
            <a:endParaRPr lang="en-US" sz="1200">
              <a:solidFill>
                <a:srgbClr val="767676"/>
              </a:solidFill>
            </a:endParaRPr>
          </a:p>
        </p:txBody>
      </p:sp>
      <p:sp>
        <p:nvSpPr>
          <p:cNvPr id="6" name="Content Placeholder 5">
            <a:extLst>
              <a:ext uri="{FF2B5EF4-FFF2-40B4-BE49-F238E27FC236}">
                <a16:creationId xmlns:a16="http://schemas.microsoft.com/office/drawing/2014/main" id="{E7084718-221F-7F89-EA85-93FCCB74788F}"/>
              </a:ext>
            </a:extLst>
          </p:cNvPr>
          <p:cNvSpPr>
            <a:spLocks noGrp="1"/>
          </p:cNvSpPr>
          <p:nvPr>
            <p:ph sz="quarter" idx="4"/>
          </p:nvPr>
        </p:nvSpPr>
        <p:spPr>
          <a:xfrm>
            <a:off x="6184235" y="1324740"/>
            <a:ext cx="4404060" cy="5120638"/>
          </a:xfrm>
        </p:spPr>
        <p:txBody>
          <a:bodyPr lIns="91440" tIns="45720" rIns="91440" bIns="45720" anchor="t"/>
          <a:lstStyle/>
          <a:p>
            <a:pPr marL="0" indent="0">
              <a:buNone/>
            </a:pPr>
            <a:r>
              <a:rPr lang="en-US" sz="1900" b="1">
                <a:latin typeface="Avenir Next LT Pro"/>
                <a:cs typeface="Arial"/>
              </a:rPr>
              <a:t>Activities </a:t>
            </a:r>
            <a:r>
              <a:rPr lang="en-US" sz="1900">
                <a:latin typeface="Avenir Next LT Pro"/>
                <a:cs typeface="Arial"/>
              </a:rPr>
              <a:t>Coordination with MA and RI hospitals including preparedness meetings. Direct coordination with Sturdy Memorial Hospital during matches. </a:t>
            </a:r>
          </a:p>
          <a:p>
            <a:pPr marL="0" indent="0">
              <a:buNone/>
            </a:pPr>
            <a:r>
              <a:rPr lang="en-US" sz="1900" b="1">
                <a:latin typeface="Avenir Next LT Pro"/>
                <a:cs typeface="Arial"/>
              </a:rPr>
              <a:t>Data </a:t>
            </a:r>
            <a:r>
              <a:rPr lang="en-US" sz="1900">
                <a:latin typeface="Avenir Next LT Pro"/>
                <a:cs typeface="Arial"/>
              </a:rPr>
              <a:t>ED visit volume was within normal ranges for summer. People presenting with primary care and urgent care needs did not increase.</a:t>
            </a:r>
          </a:p>
          <a:p>
            <a:pPr marL="0" indent="0">
              <a:buNone/>
            </a:pPr>
            <a:r>
              <a:rPr lang="en-US" sz="1900" b="1">
                <a:latin typeface="Avenir Next LT Pro"/>
                <a:cs typeface="Arial"/>
              </a:rPr>
              <a:t>Next Steps </a:t>
            </a:r>
            <a:r>
              <a:rPr lang="en-US" sz="1900">
                <a:latin typeface="Avenir Next LT Pro"/>
                <a:cs typeface="Arial"/>
              </a:rPr>
              <a:t>Deeper analysis to understand visitor utilization and healthcare costs. </a:t>
            </a:r>
            <a:endParaRPr lang="en-US" sz="1900" b="1">
              <a:latin typeface="Avenir Next LT Pro"/>
              <a:cs typeface="Arial"/>
            </a:endParaRPr>
          </a:p>
          <a:p>
            <a:endParaRPr lang="en-US" sz="1900"/>
          </a:p>
        </p:txBody>
      </p:sp>
      <p:graphicFrame>
        <p:nvGraphicFramePr>
          <p:cNvPr id="4" name="Diagram 3" descr="Speaker: Chiara Moore, MPH; OHSP – Assistant Director of Healthcare Strategy and Planning​">
            <a:extLst>
              <a:ext uri="{FF2B5EF4-FFF2-40B4-BE49-F238E27FC236}">
                <a16:creationId xmlns:a16="http://schemas.microsoft.com/office/drawing/2014/main" id="{695CEFE3-72D8-2405-E989-028A32ED1BF5}"/>
              </a:ext>
            </a:extLst>
          </p:cNvPr>
          <p:cNvGraphicFramePr/>
          <p:nvPr/>
        </p:nvGraphicFramePr>
        <p:xfrm>
          <a:off x="10450973" y="3955312"/>
          <a:ext cx="1633870" cy="253719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7" name="Slide Number Placeholder 6">
            <a:extLst>
              <a:ext uri="{FF2B5EF4-FFF2-40B4-BE49-F238E27FC236}">
                <a16:creationId xmlns:a16="http://schemas.microsoft.com/office/drawing/2014/main" id="{B54BD6CC-CE03-2B23-473B-F08B336B7EAE}"/>
              </a:ext>
            </a:extLst>
          </p:cNvPr>
          <p:cNvSpPr>
            <a:spLocks noGrp="1"/>
          </p:cNvSpPr>
          <p:nvPr>
            <p:ph type="sldNum" sz="quarter" idx="10"/>
          </p:nvPr>
        </p:nvSpPr>
        <p:spPr/>
        <p:txBody>
          <a:bodyPr/>
          <a:lstStyle/>
          <a:p>
            <a:fld id="{CA49D0EE-DE7F-324B-A84C-F36708423CDB}" type="slidenum">
              <a:rPr lang="en-US" smtClean="0"/>
              <a:pPr/>
              <a:t>25</a:t>
            </a:fld>
            <a:endParaRPr lang="en-US"/>
          </a:p>
        </p:txBody>
      </p:sp>
    </p:spTree>
    <p:extLst>
      <p:ext uri="{BB962C8B-B14F-4D97-AF65-F5344CB8AC3E}">
        <p14:creationId xmlns:p14="http://schemas.microsoft.com/office/powerpoint/2010/main" val="1309630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792B9F-5DF7-2BFA-1BD4-99960B4B3B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0CBDF5-1D84-FE3B-8F79-F5D974BA8C58}"/>
              </a:ext>
            </a:extLst>
          </p:cNvPr>
          <p:cNvSpPr>
            <a:spLocks noGrp="1"/>
          </p:cNvSpPr>
          <p:nvPr>
            <p:ph type="title"/>
          </p:nvPr>
        </p:nvSpPr>
        <p:spPr/>
        <p:txBody>
          <a:bodyPr/>
          <a:lstStyle/>
          <a:p>
            <a:r>
              <a:rPr lang="en-US"/>
              <a:t>Utilization: Emergency Medical Services</a:t>
            </a:r>
          </a:p>
        </p:txBody>
      </p:sp>
      <p:pic>
        <p:nvPicPr>
          <p:cNvPr id="9" name="Content Placeholder 8" descr="This is a bar chart that compares EMS volume in all of the town of Foxborough, broken down by the areas inside and outside of Boston Stadium/ Patriot Place.">
            <a:extLst>
              <a:ext uri="{FF2B5EF4-FFF2-40B4-BE49-F238E27FC236}">
                <a16:creationId xmlns:a16="http://schemas.microsoft.com/office/drawing/2014/main" id="{7705991B-798A-05BF-9FC5-0E923380927B}"/>
              </a:ext>
            </a:extLst>
          </p:cNvPr>
          <p:cNvPicPr>
            <a:picLocks noGrp="1" noChangeAspect="1"/>
          </p:cNvPicPr>
          <p:nvPr>
            <p:ph sz="half" idx="2"/>
          </p:nvPr>
        </p:nvPicPr>
        <p:blipFill>
          <a:blip r:embed="rId3"/>
          <a:stretch>
            <a:fillRect/>
          </a:stretch>
        </p:blipFill>
        <p:spPr>
          <a:xfrm>
            <a:off x="283562" y="1096346"/>
            <a:ext cx="5684372" cy="4665819"/>
          </a:xfrm>
          <a:prstGeom prst="rect">
            <a:avLst/>
          </a:prstGeom>
        </p:spPr>
      </p:pic>
      <p:sp>
        <p:nvSpPr>
          <p:cNvPr id="4" name="TextBox 3">
            <a:extLst>
              <a:ext uri="{FF2B5EF4-FFF2-40B4-BE49-F238E27FC236}">
                <a16:creationId xmlns:a16="http://schemas.microsoft.com/office/drawing/2014/main" id="{24CD9724-C3B6-92D1-7BB1-A5C651CE3325}"/>
              </a:ext>
            </a:extLst>
          </p:cNvPr>
          <p:cNvSpPr txBox="1"/>
          <p:nvPr/>
        </p:nvSpPr>
        <p:spPr>
          <a:xfrm>
            <a:off x="286450" y="5663773"/>
            <a:ext cx="5513294"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a:solidFill>
                  <a:srgbClr val="767676"/>
                </a:solidFill>
              </a:rPr>
              <a:t>Source: Massachusetts Ambulance Trip Record Information System (MATRIS). Data are preliminary (as of 7/22/2026) and subject to change. For more information: </a:t>
            </a:r>
            <a:r>
              <a:rPr lang="en-US" sz="1100">
                <a:solidFill>
                  <a:schemeClr val="bg2">
                    <a:lumMod val="49000"/>
                  </a:schemeClr>
                </a:solidFill>
                <a:ea typeface="+mn-lt"/>
                <a:cs typeface="+mn-lt"/>
                <a:hlinkClick r:id="rId4">
                  <a:extLst>
                    <a:ext uri="{A12FA001-AC4F-418D-AE19-62706E023703}">
                      <ahyp:hlinkClr xmlns:ahyp="http://schemas.microsoft.com/office/drawing/2018/hyperlinkcolor" val="tx"/>
                    </a:ext>
                  </a:extLst>
                </a:hlinkClick>
              </a:rPr>
              <a:t>https://www.mass.gov/info-details/massachusetts-ambulance-trip-record-information-system-matris</a:t>
            </a:r>
            <a:endParaRPr lang="en-US" sz="1100">
              <a:solidFill>
                <a:schemeClr val="bg2">
                  <a:lumMod val="49000"/>
                </a:schemeClr>
              </a:solidFill>
            </a:endParaRPr>
          </a:p>
        </p:txBody>
      </p:sp>
      <p:sp>
        <p:nvSpPr>
          <p:cNvPr id="6" name="Content Placeholder 5">
            <a:extLst>
              <a:ext uri="{FF2B5EF4-FFF2-40B4-BE49-F238E27FC236}">
                <a16:creationId xmlns:a16="http://schemas.microsoft.com/office/drawing/2014/main" id="{22DB356A-14C6-90DE-A3DD-CBB7ECB19FA1}"/>
              </a:ext>
            </a:extLst>
          </p:cNvPr>
          <p:cNvSpPr>
            <a:spLocks noGrp="1"/>
          </p:cNvSpPr>
          <p:nvPr>
            <p:ph sz="quarter" idx="4"/>
          </p:nvPr>
        </p:nvSpPr>
        <p:spPr>
          <a:xfrm>
            <a:off x="5967934" y="1097280"/>
            <a:ext cx="4514937" cy="5393808"/>
          </a:xfrm>
        </p:spPr>
        <p:txBody>
          <a:bodyPr lIns="91440" tIns="45720" rIns="91440" bIns="45720" anchor="t"/>
          <a:lstStyle/>
          <a:p>
            <a:pPr marL="0" indent="0">
              <a:buNone/>
            </a:pPr>
            <a:r>
              <a:rPr lang="en-US" sz="1900" b="1">
                <a:latin typeface="Avenir Next LT Pro"/>
                <a:cs typeface="Arial"/>
              </a:rPr>
              <a:t>Activities </a:t>
            </a:r>
            <a:r>
              <a:rPr lang="en-US" sz="1900">
                <a:latin typeface="Avenir Next LT Pro"/>
                <a:cs typeface="Arial"/>
              </a:rPr>
              <a:t>Strike teams staged at Foxborough to support EMS response. Strong collaboration with Coastal EMS. </a:t>
            </a:r>
          </a:p>
          <a:p>
            <a:pPr marL="0" indent="0">
              <a:buNone/>
            </a:pPr>
            <a:r>
              <a:rPr lang="en-US" sz="1900" b="1">
                <a:latin typeface="Avenir Next LT Pro"/>
                <a:cs typeface="Arial"/>
              </a:rPr>
              <a:t>Data </a:t>
            </a:r>
            <a:r>
              <a:rPr lang="en-US" sz="1900">
                <a:latin typeface="Avenir Next LT Pro"/>
                <a:cs typeface="Arial"/>
              </a:rPr>
              <a:t>Boston Stadium transports went to 14 hospitals, Sturdy Memorial Hospital received 50% of them. There were 32 transports from Boston Fan Fest to Boston hospitals. There was a 20% year over year increase in runs from the stadium area but nearly the same number from the rest of Foxborough.</a:t>
            </a:r>
          </a:p>
          <a:p>
            <a:pPr marL="0" indent="0">
              <a:buNone/>
            </a:pPr>
            <a:r>
              <a:rPr lang="en-US" sz="1900" b="1">
                <a:latin typeface="Avenir Next LT Pro"/>
                <a:cs typeface="Arial"/>
              </a:rPr>
              <a:t>Next Steps </a:t>
            </a:r>
            <a:r>
              <a:rPr lang="en-US" sz="1900">
                <a:latin typeface="Avenir Next LT Pro"/>
                <a:cs typeface="Arial"/>
              </a:rPr>
              <a:t>Improve timely reporting of EMS data, incorporate best practices for event support into routine practice.</a:t>
            </a:r>
            <a:endParaRPr lang="en-US" sz="1900"/>
          </a:p>
        </p:txBody>
      </p:sp>
      <p:graphicFrame>
        <p:nvGraphicFramePr>
          <p:cNvPr id="5" name="Diagram 4" descr="Speaker: Kerin Milesky; OPEM – Director​">
            <a:extLst>
              <a:ext uri="{FF2B5EF4-FFF2-40B4-BE49-F238E27FC236}">
                <a16:creationId xmlns:a16="http://schemas.microsoft.com/office/drawing/2014/main" id="{6DA3B8EA-BB51-AC17-FE29-D92ACDFDB436}"/>
              </a:ext>
            </a:extLst>
          </p:cNvPr>
          <p:cNvGraphicFramePr/>
          <p:nvPr/>
        </p:nvGraphicFramePr>
        <p:xfrm>
          <a:off x="10482871" y="3953898"/>
          <a:ext cx="1633870" cy="253719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7" name="Slide Number Placeholder 6">
            <a:extLst>
              <a:ext uri="{FF2B5EF4-FFF2-40B4-BE49-F238E27FC236}">
                <a16:creationId xmlns:a16="http://schemas.microsoft.com/office/drawing/2014/main" id="{E82FB313-7E11-E9D2-061B-3E5E08A53688}"/>
              </a:ext>
            </a:extLst>
          </p:cNvPr>
          <p:cNvSpPr>
            <a:spLocks noGrp="1"/>
          </p:cNvSpPr>
          <p:nvPr>
            <p:ph type="sldNum" sz="quarter" idx="10"/>
          </p:nvPr>
        </p:nvSpPr>
        <p:spPr/>
        <p:txBody>
          <a:bodyPr/>
          <a:lstStyle/>
          <a:p>
            <a:fld id="{CA49D0EE-DE7F-324B-A84C-F36708423CDB}" type="slidenum">
              <a:rPr lang="en-US" smtClean="0"/>
              <a:pPr/>
              <a:t>26</a:t>
            </a:fld>
            <a:endParaRPr lang="en-US"/>
          </a:p>
        </p:txBody>
      </p:sp>
    </p:spTree>
    <p:extLst>
      <p:ext uri="{BB962C8B-B14F-4D97-AF65-F5344CB8AC3E}">
        <p14:creationId xmlns:p14="http://schemas.microsoft.com/office/powerpoint/2010/main" val="29294577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C3EB03-1EE0-EF8B-7027-12E7DF9479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DDEBEE-7A2D-D7D1-2475-A5B0578077E7}"/>
              </a:ext>
            </a:extLst>
          </p:cNvPr>
          <p:cNvSpPr>
            <a:spLocks noGrp="1"/>
          </p:cNvSpPr>
          <p:nvPr>
            <p:ph type="title"/>
          </p:nvPr>
        </p:nvSpPr>
        <p:spPr/>
        <p:txBody>
          <a:bodyPr/>
          <a:lstStyle/>
          <a:p>
            <a:r>
              <a:rPr lang="en-US"/>
              <a:t>Infectious Disease Surveillance</a:t>
            </a:r>
          </a:p>
        </p:txBody>
      </p:sp>
      <p:pic>
        <p:nvPicPr>
          <p:cNvPr id="5" name="Content Placeholder 4" descr="This is a line graph of emergency department visits in Massachusetts related to foodborne and respiratory diseases from June 7th to July 18th 2025 and 2026. ">
            <a:extLst>
              <a:ext uri="{FF2B5EF4-FFF2-40B4-BE49-F238E27FC236}">
                <a16:creationId xmlns:a16="http://schemas.microsoft.com/office/drawing/2014/main" id="{37E02FD6-CEC8-AE61-775A-ED7102E69B99}"/>
              </a:ext>
            </a:extLst>
          </p:cNvPr>
          <p:cNvPicPr>
            <a:picLocks noGrp="1" noChangeAspect="1"/>
          </p:cNvPicPr>
          <p:nvPr>
            <p:ph sz="half" idx="2"/>
          </p:nvPr>
        </p:nvPicPr>
        <p:blipFill>
          <a:blip r:embed="rId3"/>
          <a:stretch>
            <a:fillRect/>
          </a:stretch>
        </p:blipFill>
        <p:spPr>
          <a:xfrm>
            <a:off x="184963" y="1097762"/>
            <a:ext cx="5822454" cy="4938727"/>
          </a:xfrm>
          <a:prstGeom prst="rect">
            <a:avLst/>
          </a:prstGeom>
        </p:spPr>
      </p:pic>
      <p:sp>
        <p:nvSpPr>
          <p:cNvPr id="8" name="TextBox 7">
            <a:extLst>
              <a:ext uri="{FF2B5EF4-FFF2-40B4-BE49-F238E27FC236}">
                <a16:creationId xmlns:a16="http://schemas.microsoft.com/office/drawing/2014/main" id="{959CCC16-5921-02D4-69D6-12CEB16BAB05}"/>
              </a:ext>
            </a:extLst>
          </p:cNvPr>
          <p:cNvSpPr txBox="1"/>
          <p:nvPr/>
        </p:nvSpPr>
        <p:spPr>
          <a:xfrm>
            <a:off x="105834" y="6028764"/>
            <a:ext cx="6140200" cy="47224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solidFill>
                  <a:srgbClr val="767676"/>
                </a:solidFill>
              </a:rPr>
              <a:t>Source: Syndromic Surveillance Program. Data are preliminary (as of 7/22/2026) and subject to change. For more information: </a:t>
            </a:r>
            <a:r>
              <a:rPr lang="en-US" sz="1200">
                <a:solidFill>
                  <a:srgbClr val="767676"/>
                </a:solidFill>
                <a:ea typeface="+mn-lt"/>
                <a:cs typeface="+mn-lt"/>
                <a:hlinkClick r:id="rId4"/>
              </a:rPr>
              <a:t>https://www.cdc.gov/nssp/index.html</a:t>
            </a:r>
            <a:r>
              <a:rPr lang="en-US" sz="1200">
                <a:solidFill>
                  <a:srgbClr val="767676"/>
                </a:solidFill>
                <a:ea typeface="+mn-lt"/>
                <a:cs typeface="+mn-lt"/>
              </a:rPr>
              <a:t> </a:t>
            </a:r>
            <a:endParaRPr lang="en-US" sz="1200">
              <a:solidFill>
                <a:srgbClr val="767676"/>
              </a:solidFill>
            </a:endParaRPr>
          </a:p>
        </p:txBody>
      </p:sp>
      <p:sp>
        <p:nvSpPr>
          <p:cNvPr id="6" name="Content Placeholder 5">
            <a:extLst>
              <a:ext uri="{FF2B5EF4-FFF2-40B4-BE49-F238E27FC236}">
                <a16:creationId xmlns:a16="http://schemas.microsoft.com/office/drawing/2014/main" id="{E994E5D4-A903-0019-961C-1B5E456EDBB5}"/>
              </a:ext>
            </a:extLst>
          </p:cNvPr>
          <p:cNvSpPr>
            <a:spLocks noGrp="1"/>
          </p:cNvSpPr>
          <p:nvPr>
            <p:ph sz="quarter" idx="4"/>
          </p:nvPr>
        </p:nvSpPr>
        <p:spPr>
          <a:xfrm>
            <a:off x="6172204" y="1097280"/>
            <a:ext cx="4310668" cy="5165461"/>
          </a:xfrm>
        </p:spPr>
        <p:txBody>
          <a:bodyPr lIns="91440" tIns="45720" rIns="91440" bIns="45720" anchor="t"/>
          <a:lstStyle/>
          <a:p>
            <a:pPr marL="0" indent="0">
              <a:buNone/>
            </a:pPr>
            <a:r>
              <a:rPr lang="en-US" sz="1900" b="1">
                <a:latin typeface="Avenir Next LT Pro"/>
                <a:cs typeface="Arial"/>
              </a:rPr>
              <a:t>Activities </a:t>
            </a:r>
            <a:r>
              <a:rPr lang="en-US" sz="1900">
                <a:latin typeface="Avenir Next LT Pro"/>
                <a:cs typeface="Arial"/>
              </a:rPr>
              <a:t>DPH tracked broad infectious disease syndromes for foodborne and respiratory illnesses from Syndromic Surveillance. Additional cluster detection analyses (TreeScan), SPHL readiness, and Report My Meal reporting. Deployed processes for communications with international visitors.</a:t>
            </a:r>
          </a:p>
          <a:p>
            <a:pPr marL="0" indent="0">
              <a:buNone/>
            </a:pPr>
            <a:r>
              <a:rPr lang="en-US" sz="1900" b="1">
                <a:latin typeface="Avenir Next LT Pro"/>
                <a:cs typeface="Arial"/>
              </a:rPr>
              <a:t>Data </a:t>
            </a:r>
            <a:r>
              <a:rPr lang="en-US" sz="1900">
                <a:latin typeface="Avenir Next LT Pro"/>
                <a:cs typeface="Arial"/>
              </a:rPr>
              <a:t>Foodborne illness and respiratory illness were within normal ranges. No outbreaks related to FIFA were identified.</a:t>
            </a:r>
          </a:p>
          <a:p>
            <a:pPr marL="0" indent="0">
              <a:buNone/>
            </a:pPr>
            <a:r>
              <a:rPr lang="en-US" sz="1900" b="1">
                <a:latin typeface="Avenir Next LT Pro"/>
                <a:cs typeface="Arial"/>
              </a:rPr>
              <a:t>Next Steps </a:t>
            </a:r>
            <a:r>
              <a:rPr lang="en-US" sz="1900">
                <a:latin typeface="Avenir Next LT Pro"/>
                <a:cs typeface="Arial"/>
              </a:rPr>
              <a:t>Integrate TreeScan into routine surveillance</a:t>
            </a:r>
            <a:endParaRPr lang="en-US" sz="1900"/>
          </a:p>
        </p:txBody>
      </p:sp>
      <p:graphicFrame>
        <p:nvGraphicFramePr>
          <p:cNvPr id="4" name="Diagram 3" descr="Speaker: Kathleen Roosevelt, MPH; BIDLS – Deputy Director​">
            <a:extLst>
              <a:ext uri="{FF2B5EF4-FFF2-40B4-BE49-F238E27FC236}">
                <a16:creationId xmlns:a16="http://schemas.microsoft.com/office/drawing/2014/main" id="{9F594863-908B-26A0-BEB3-9B0DF66732A9}"/>
              </a:ext>
            </a:extLst>
          </p:cNvPr>
          <p:cNvGraphicFramePr/>
          <p:nvPr/>
        </p:nvGraphicFramePr>
        <p:xfrm>
          <a:off x="10482871" y="3953898"/>
          <a:ext cx="1633870" cy="253719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7" name="Slide Number Placeholder 6">
            <a:extLst>
              <a:ext uri="{FF2B5EF4-FFF2-40B4-BE49-F238E27FC236}">
                <a16:creationId xmlns:a16="http://schemas.microsoft.com/office/drawing/2014/main" id="{EC28CB63-1EFE-749B-0533-D6EFFB64DD7F}"/>
              </a:ext>
            </a:extLst>
          </p:cNvPr>
          <p:cNvSpPr>
            <a:spLocks noGrp="1"/>
          </p:cNvSpPr>
          <p:nvPr>
            <p:ph type="sldNum" sz="quarter" idx="10"/>
          </p:nvPr>
        </p:nvSpPr>
        <p:spPr/>
        <p:txBody>
          <a:bodyPr/>
          <a:lstStyle/>
          <a:p>
            <a:fld id="{CA49D0EE-DE7F-324B-A84C-F36708423CDB}" type="slidenum">
              <a:rPr lang="en-US" smtClean="0"/>
              <a:pPr/>
              <a:t>27</a:t>
            </a:fld>
            <a:endParaRPr lang="en-US"/>
          </a:p>
        </p:txBody>
      </p:sp>
    </p:spTree>
    <p:extLst>
      <p:ext uri="{BB962C8B-B14F-4D97-AF65-F5344CB8AC3E}">
        <p14:creationId xmlns:p14="http://schemas.microsoft.com/office/powerpoint/2010/main" val="42618121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CDE03A3-9868-10EB-3766-360E9D39098A}"/>
              </a:ext>
            </a:extLst>
          </p:cNvPr>
          <p:cNvSpPr>
            <a:spLocks noGrp="1"/>
          </p:cNvSpPr>
          <p:nvPr>
            <p:ph type="title"/>
          </p:nvPr>
        </p:nvSpPr>
        <p:spPr/>
        <p:txBody>
          <a:bodyPr/>
          <a:lstStyle/>
          <a:p>
            <a:r>
              <a:rPr lang="en-US">
                <a:latin typeface="Avenir Next LT Pro"/>
                <a:cs typeface="Arial"/>
              </a:rPr>
              <a:t>Foodborne Illness: Report My Meal</a:t>
            </a:r>
          </a:p>
        </p:txBody>
      </p:sp>
      <p:sp>
        <p:nvSpPr>
          <p:cNvPr id="9" name="Content Placeholder 8">
            <a:extLst>
              <a:ext uri="{FF2B5EF4-FFF2-40B4-BE49-F238E27FC236}">
                <a16:creationId xmlns:a16="http://schemas.microsoft.com/office/drawing/2014/main" id="{A3FEF3BE-7091-F8FD-65EB-D43531ACB2B1}"/>
              </a:ext>
            </a:extLst>
          </p:cNvPr>
          <p:cNvSpPr>
            <a:spLocks noGrp="1"/>
          </p:cNvSpPr>
          <p:nvPr>
            <p:ph idx="1"/>
          </p:nvPr>
        </p:nvSpPr>
        <p:spPr>
          <a:xfrm>
            <a:off x="1446028" y="1241174"/>
            <a:ext cx="5634598" cy="4839357"/>
          </a:xfrm>
        </p:spPr>
        <p:txBody>
          <a:bodyPr>
            <a:normAutofit fontScale="85000" lnSpcReduction="20000"/>
          </a:bodyPr>
          <a:lstStyle/>
          <a:p>
            <a:pPr marL="457200" indent="-457200">
              <a:buFont typeface="Arial" panose="020B0604020202020204" pitchFamily="34" charset="0"/>
              <a:buChar char="•"/>
            </a:pPr>
            <a:r>
              <a:rPr lang="en-US"/>
              <a:t>New online platform for the public to report suspected foodborne illness directly to local and state public health officials</a:t>
            </a:r>
          </a:p>
          <a:p>
            <a:pPr marL="457200" indent="-457200">
              <a:buFont typeface="Arial" panose="020B0604020202020204" pitchFamily="34" charset="0"/>
              <a:buChar char="•"/>
            </a:pPr>
            <a:r>
              <a:rPr lang="en-US"/>
              <a:t>Promoted during the FIFA World Cup games to encourage reporting and aid outbreak detection</a:t>
            </a:r>
          </a:p>
          <a:p>
            <a:pPr marL="457200" indent="-457200">
              <a:buFont typeface="Arial" panose="020B0604020202020204" pitchFamily="34" charset="0"/>
              <a:buChar char="•"/>
            </a:pPr>
            <a:r>
              <a:rPr lang="en-US"/>
              <a:t>Informational flyer translated into 10 languages</a:t>
            </a:r>
          </a:p>
        </p:txBody>
      </p:sp>
      <p:pic>
        <p:nvPicPr>
          <p:cNvPr id="4" name="Picture 3" descr="This is an example of an informational flyer on the Report My Meal tool.  It explains that Report My Meal is an online system for notifying Massachusetts public health officials of foodborne illness and common symptoms of foodborne illness. It also includes a link and QR code for accessing the system. ">
            <a:extLst>
              <a:ext uri="{FF2B5EF4-FFF2-40B4-BE49-F238E27FC236}">
                <a16:creationId xmlns:a16="http://schemas.microsoft.com/office/drawing/2014/main" id="{460E9E79-7C47-265F-9EBC-58D29DAC96CA}"/>
              </a:ext>
            </a:extLst>
          </p:cNvPr>
          <p:cNvPicPr>
            <a:picLocks noChangeAspect="1"/>
          </p:cNvPicPr>
          <p:nvPr/>
        </p:nvPicPr>
        <p:blipFill>
          <a:blip r:embed="rId3"/>
          <a:stretch>
            <a:fillRect/>
          </a:stretch>
        </p:blipFill>
        <p:spPr>
          <a:xfrm>
            <a:off x="7692956" y="1014414"/>
            <a:ext cx="4270289" cy="5487810"/>
          </a:xfrm>
          <a:prstGeom prst="rect">
            <a:avLst/>
          </a:prstGeom>
          <a:ln>
            <a:solidFill>
              <a:schemeClr val="bg2">
                <a:lumMod val="90000"/>
              </a:schemeClr>
            </a:solidFill>
          </a:ln>
        </p:spPr>
      </p:pic>
      <p:graphicFrame>
        <p:nvGraphicFramePr>
          <p:cNvPr id="3" name="Diagram 2" descr="Speaker: Johanna Vostok, MPH; BIDLS – Epidemiologist, Foodborne &amp; Waterborne Illness Coordinator​">
            <a:extLst>
              <a:ext uri="{FF2B5EF4-FFF2-40B4-BE49-F238E27FC236}">
                <a16:creationId xmlns:a16="http://schemas.microsoft.com/office/drawing/2014/main" id="{7DBA0A7F-2E4B-E369-1BED-56FED24C896D}"/>
              </a:ext>
            </a:extLst>
          </p:cNvPr>
          <p:cNvGraphicFramePr/>
          <p:nvPr/>
        </p:nvGraphicFramePr>
        <p:xfrm>
          <a:off x="16763" y="3955312"/>
          <a:ext cx="1633870" cy="253719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Slide Number Placeholder 3">
            <a:extLst>
              <a:ext uri="{FF2B5EF4-FFF2-40B4-BE49-F238E27FC236}">
                <a16:creationId xmlns:a16="http://schemas.microsoft.com/office/drawing/2014/main" id="{48D5189E-DBED-8274-C23D-9A0DAE43EBB2}"/>
              </a:ext>
            </a:extLst>
          </p:cNvPr>
          <p:cNvSpPr>
            <a:spLocks noGrp="1"/>
          </p:cNvSpPr>
          <p:nvPr>
            <p:ph type="sldNum" sz="quarter" idx="4"/>
          </p:nvPr>
        </p:nvSpPr>
        <p:spPr/>
        <p:txBody>
          <a:bodyPr/>
          <a:lstStyle/>
          <a:p>
            <a:fld id="{CA49D0EE-DE7F-324B-A84C-F36708423CDB}" type="slidenum">
              <a:rPr lang="en-US" smtClean="0"/>
              <a:pPr/>
              <a:t>28</a:t>
            </a:fld>
            <a:endParaRPr lang="en-US"/>
          </a:p>
        </p:txBody>
      </p:sp>
    </p:spTree>
    <p:extLst>
      <p:ext uri="{BB962C8B-B14F-4D97-AF65-F5344CB8AC3E}">
        <p14:creationId xmlns:p14="http://schemas.microsoft.com/office/powerpoint/2010/main" val="4148860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A9B4A-1ED1-4ECB-D350-7DBC311FEB8E}"/>
              </a:ext>
            </a:extLst>
          </p:cNvPr>
          <p:cNvSpPr>
            <a:spLocks noGrp="1"/>
          </p:cNvSpPr>
          <p:nvPr>
            <p:ph type="title"/>
          </p:nvPr>
        </p:nvSpPr>
        <p:spPr/>
        <p:txBody>
          <a:bodyPr>
            <a:normAutofit fontScale="90000"/>
          </a:bodyPr>
          <a:lstStyle/>
          <a:p>
            <a:r>
              <a:rPr lang="en-US"/>
              <a:t>Promotion of Report My Meal during the World Cup</a:t>
            </a:r>
          </a:p>
        </p:txBody>
      </p:sp>
      <p:sp>
        <p:nvSpPr>
          <p:cNvPr id="3" name="Content Placeholder 2">
            <a:extLst>
              <a:ext uri="{FF2B5EF4-FFF2-40B4-BE49-F238E27FC236}">
                <a16:creationId xmlns:a16="http://schemas.microsoft.com/office/drawing/2014/main" id="{50F42FEE-E65C-68E3-E150-A05CBB8E5B0E}"/>
              </a:ext>
            </a:extLst>
          </p:cNvPr>
          <p:cNvSpPr>
            <a:spLocks noGrp="1"/>
          </p:cNvSpPr>
          <p:nvPr>
            <p:ph idx="1"/>
          </p:nvPr>
        </p:nvSpPr>
        <p:spPr>
          <a:xfrm>
            <a:off x="609600" y="1434514"/>
            <a:ext cx="9873271" cy="4679683"/>
          </a:xfrm>
        </p:spPr>
        <p:txBody>
          <a:bodyPr vert="horz" lIns="91440" tIns="45720" rIns="91440" bIns="45720" rtlCol="0" anchor="t">
            <a:normAutofit fontScale="92500" lnSpcReduction="10000"/>
          </a:bodyPr>
          <a:lstStyle/>
          <a:p>
            <a:pPr marL="457200" indent="-457200">
              <a:buFont typeface="Arial" panose="020B0604020202020204" pitchFamily="34" charset="0"/>
              <a:buChar char="•"/>
            </a:pPr>
            <a:r>
              <a:rPr lang="en-US">
                <a:latin typeface="Avenir Next LT Pro"/>
                <a:cs typeface="Arial"/>
              </a:rPr>
              <a:t>Included on mass.gov’s World Cup guidance for keeping the public healthy </a:t>
            </a:r>
          </a:p>
          <a:p>
            <a:pPr marL="457200" indent="-457200">
              <a:buFont typeface="Arial" panose="020B0604020202020204" pitchFamily="34" charset="0"/>
              <a:buChar char="•"/>
            </a:pPr>
            <a:r>
              <a:rPr lang="en-US"/>
              <a:t>Shared with clinicians across the state</a:t>
            </a:r>
          </a:p>
          <a:p>
            <a:pPr marL="457200" indent="-457200">
              <a:buFont typeface="Arial" panose="020B0604020202020204" pitchFamily="34" charset="0"/>
              <a:buChar char="•"/>
            </a:pPr>
            <a:r>
              <a:rPr lang="en-US"/>
              <a:t>Communication to LBOHs encouraging promotion of Report My Meal via social media, posting flyers in communities, and further sharing with clinical settings</a:t>
            </a:r>
          </a:p>
          <a:p>
            <a:pPr marL="457200" indent="-457200">
              <a:lnSpc>
                <a:spcPct val="113999"/>
              </a:lnSpc>
              <a:buFont typeface="Arial" panose="020B0604020202020204" pitchFamily="34" charset="0"/>
              <a:buChar char="•"/>
            </a:pPr>
            <a:r>
              <a:rPr lang="en-US">
                <a:latin typeface="Avenir Next LT Pro"/>
                <a:cs typeface="Arial"/>
              </a:rPr>
              <a:t>Timely launch of new reporting capacity to enable more rapid detection of clusters</a:t>
            </a:r>
            <a:endParaRPr lang="en-US"/>
          </a:p>
          <a:p>
            <a:pPr marL="457200" indent="-457200">
              <a:buFont typeface="Arial" panose="020B0604020202020204" pitchFamily="34" charset="0"/>
              <a:buChar char="•"/>
            </a:pPr>
            <a:endParaRPr lang="en-US"/>
          </a:p>
        </p:txBody>
      </p:sp>
      <p:graphicFrame>
        <p:nvGraphicFramePr>
          <p:cNvPr id="8" name="Diagram 7" descr="Speaker: Johanna Vostok, MPH; BIDLS – Epidemiologist, Foodborne &amp; Waterborne Illness Coordinator​">
            <a:extLst>
              <a:ext uri="{FF2B5EF4-FFF2-40B4-BE49-F238E27FC236}">
                <a16:creationId xmlns:a16="http://schemas.microsoft.com/office/drawing/2014/main" id="{6E9626C4-3E6F-8D77-05B4-6E9B7D9EAF8D}"/>
              </a:ext>
            </a:extLst>
          </p:cNvPr>
          <p:cNvGraphicFramePr/>
          <p:nvPr/>
        </p:nvGraphicFramePr>
        <p:xfrm>
          <a:off x="10558130" y="3955312"/>
          <a:ext cx="1633870" cy="25371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DDFA6454-8ACA-F332-6789-298B7FEAC282}"/>
              </a:ext>
            </a:extLst>
          </p:cNvPr>
          <p:cNvSpPr>
            <a:spLocks noGrp="1"/>
          </p:cNvSpPr>
          <p:nvPr>
            <p:ph type="sldNum" sz="quarter" idx="4"/>
          </p:nvPr>
        </p:nvSpPr>
        <p:spPr/>
        <p:txBody>
          <a:bodyPr/>
          <a:lstStyle/>
          <a:p>
            <a:fld id="{CA49D0EE-DE7F-324B-A84C-F36708423CDB}" type="slidenum">
              <a:rPr lang="en-US" smtClean="0"/>
              <a:pPr/>
              <a:t>29</a:t>
            </a:fld>
            <a:endParaRPr lang="en-US"/>
          </a:p>
        </p:txBody>
      </p:sp>
    </p:spTree>
    <p:extLst>
      <p:ext uri="{BB962C8B-B14F-4D97-AF65-F5344CB8AC3E}">
        <p14:creationId xmlns:p14="http://schemas.microsoft.com/office/powerpoint/2010/main" val="22626991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269DA2-E804-C71F-EFC2-752657F8A503}"/>
              </a:ext>
            </a:extLst>
          </p:cNvPr>
          <p:cNvSpPr>
            <a:spLocks noGrp="1"/>
          </p:cNvSpPr>
          <p:nvPr>
            <p:ph type="title"/>
          </p:nvPr>
        </p:nvSpPr>
        <p:spPr/>
        <p:txBody>
          <a:bodyPr>
            <a:normAutofit fontScale="90000"/>
          </a:bodyPr>
          <a:lstStyle/>
          <a:p>
            <a:r>
              <a:rPr lang="en-US"/>
              <a:t>HHAN Heat Outreach: Targeted Alerts for Audience-Specific Action</a:t>
            </a:r>
          </a:p>
        </p:txBody>
      </p:sp>
      <p:sp>
        <p:nvSpPr>
          <p:cNvPr id="6" name="Content Placeholder 5">
            <a:extLst>
              <a:ext uri="{FF2B5EF4-FFF2-40B4-BE49-F238E27FC236}">
                <a16:creationId xmlns:a16="http://schemas.microsoft.com/office/drawing/2014/main" id="{F71A064F-52A5-580E-8AB0-D65DA0B97B7B}"/>
              </a:ext>
            </a:extLst>
          </p:cNvPr>
          <p:cNvSpPr>
            <a:spLocks noGrp="1"/>
          </p:cNvSpPr>
          <p:nvPr>
            <p:ph sz="quarter" idx="4"/>
          </p:nvPr>
        </p:nvSpPr>
        <p:spPr>
          <a:xfrm>
            <a:off x="5958751" y="979622"/>
            <a:ext cx="5911516" cy="3544633"/>
          </a:xfrm>
        </p:spPr>
        <p:txBody>
          <a:bodyPr/>
          <a:lstStyle/>
          <a:p>
            <a:pPr marL="285750" lvl="0" indent="-285750">
              <a:spcBef>
                <a:spcPts val="0"/>
              </a:spcBef>
              <a:buClr>
                <a:schemeClr val="dk1"/>
              </a:buClr>
              <a:buSzPts val="2000"/>
              <a:buFont typeface="Arial"/>
              <a:buChar char="•"/>
            </a:pPr>
            <a:r>
              <a:rPr lang="en-US" sz="2000">
                <a:solidFill>
                  <a:schemeClr val="dk1"/>
                </a:solidFill>
                <a:latin typeface="Avenir Next LT Pro"/>
                <a:ea typeface="Arial"/>
                <a:cs typeface="Arial"/>
                <a:sym typeface="Arial"/>
              </a:rPr>
              <a:t>Uses the Unhealthy Heat Forecast to guide timely alerts and outreach </a:t>
            </a:r>
          </a:p>
          <a:p>
            <a:pPr marL="285750" lvl="0" indent="-285750">
              <a:buClr>
                <a:schemeClr val="dk1"/>
              </a:buClr>
              <a:buSzPts val="2000"/>
              <a:buFont typeface="Arial"/>
              <a:buChar char="•"/>
            </a:pPr>
            <a:r>
              <a:rPr lang="en-US" sz="2000">
                <a:solidFill>
                  <a:schemeClr val="dk1"/>
                </a:solidFill>
                <a:latin typeface="Avenir Next LT Pro"/>
                <a:ea typeface="Arial"/>
                <a:cs typeface="Arial"/>
                <a:sym typeface="Arial"/>
              </a:rPr>
              <a:t>Provides audience-specific guidance, links, and ready-to-share resources </a:t>
            </a:r>
          </a:p>
          <a:p>
            <a:pPr marL="285750" lvl="0" indent="-285750">
              <a:buClr>
                <a:schemeClr val="dk1"/>
              </a:buClr>
              <a:buSzPts val="2000"/>
              <a:buFont typeface="Arial"/>
              <a:buChar char="•"/>
            </a:pPr>
            <a:r>
              <a:rPr lang="en-US" sz="2000">
                <a:solidFill>
                  <a:schemeClr val="dk1"/>
                </a:solidFill>
                <a:latin typeface="Avenir Next LT Pro"/>
                <a:ea typeface="Arial"/>
                <a:cs typeface="Arial"/>
                <a:sym typeface="Arial"/>
              </a:rPr>
              <a:t>Connects heat safety to timely topics, including FIFA, Fourth of July, boating, and outdoor events </a:t>
            </a:r>
          </a:p>
          <a:p>
            <a:pPr marL="285750" lvl="0" indent="-285750">
              <a:buClr>
                <a:schemeClr val="dk1"/>
              </a:buClr>
              <a:buSzPts val="2000"/>
              <a:buFont typeface="Arial"/>
              <a:buChar char="•"/>
            </a:pPr>
            <a:r>
              <a:rPr lang="en-US" sz="2000">
                <a:solidFill>
                  <a:schemeClr val="dk1"/>
                </a:solidFill>
                <a:latin typeface="Avenir Next LT Pro"/>
                <a:ea typeface="Arial"/>
                <a:cs typeface="Arial"/>
                <a:sym typeface="Arial"/>
              </a:rPr>
              <a:t>Helps partners quickly amplify consistent, actionable heat safety messages </a:t>
            </a:r>
          </a:p>
          <a:p>
            <a:endParaRPr lang="en-US" sz="2000"/>
          </a:p>
        </p:txBody>
      </p:sp>
      <p:pic>
        <p:nvPicPr>
          <p:cNvPr id="8" name="Google Shape;866;p37" descr="Example of an unhealthy heat alert email.">
            <a:extLst>
              <a:ext uri="{FF2B5EF4-FFF2-40B4-BE49-F238E27FC236}">
                <a16:creationId xmlns:a16="http://schemas.microsoft.com/office/drawing/2014/main" id="{B74EE176-E24C-0EBB-849C-D7FA756B2074}"/>
              </a:ext>
            </a:extLst>
          </p:cNvPr>
          <p:cNvPicPr preferRelativeResize="0">
            <a:picLocks noGrp="1"/>
          </p:cNvPicPr>
          <p:nvPr>
            <p:ph type="body" idx="1"/>
          </p:nvPr>
        </p:nvPicPr>
        <p:blipFill rotWithShape="1">
          <a:blip r:embed="rId3">
            <a:alphaModFix/>
          </a:blip>
          <a:srcRect/>
          <a:stretch/>
        </p:blipFill>
        <p:spPr>
          <a:xfrm>
            <a:off x="1358019" y="1219872"/>
            <a:ext cx="4350041" cy="4160202"/>
          </a:xfrm>
          <a:prstGeom prst="rect">
            <a:avLst/>
          </a:prstGeom>
          <a:noFill/>
          <a:ln>
            <a:noFill/>
          </a:ln>
          <a:effectLst>
            <a:outerShdw blurRad="190500" algn="tl" rotWithShape="0">
              <a:srgbClr val="000000">
                <a:alpha val="70196"/>
              </a:srgbClr>
            </a:outerShdw>
          </a:effectLst>
        </p:spPr>
      </p:pic>
      <p:graphicFrame>
        <p:nvGraphicFramePr>
          <p:cNvPr id="10" name="Diagram 9" descr="Diagram listing examples of audiences that receive heat alerts.">
            <a:extLst>
              <a:ext uri="{FF2B5EF4-FFF2-40B4-BE49-F238E27FC236}">
                <a16:creationId xmlns:a16="http://schemas.microsoft.com/office/drawing/2014/main" id="{C4A9E38B-6179-5E34-DB16-B26091542091}"/>
              </a:ext>
            </a:extLst>
          </p:cNvPr>
          <p:cNvGraphicFramePr/>
          <p:nvPr/>
        </p:nvGraphicFramePr>
        <p:xfrm>
          <a:off x="5958751" y="4223126"/>
          <a:ext cx="6152147" cy="208471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1" name="TextBox 10">
            <a:extLst>
              <a:ext uri="{FF2B5EF4-FFF2-40B4-BE49-F238E27FC236}">
                <a16:creationId xmlns:a16="http://schemas.microsoft.com/office/drawing/2014/main" id="{54F899E6-2B13-AB92-0602-52893187D91F}"/>
              </a:ext>
            </a:extLst>
          </p:cNvPr>
          <p:cNvSpPr txBox="1"/>
          <p:nvPr/>
        </p:nvSpPr>
        <p:spPr>
          <a:xfrm>
            <a:off x="6834574" y="6030837"/>
            <a:ext cx="4400500" cy="369332"/>
          </a:xfrm>
          <a:prstGeom prst="rect">
            <a:avLst/>
          </a:prstGeom>
          <a:noFill/>
        </p:spPr>
        <p:txBody>
          <a:bodyPr wrap="none" rtlCol="0">
            <a:spAutoFit/>
          </a:bodyPr>
          <a:lstStyle/>
          <a:p>
            <a:r>
              <a:rPr lang="en-US" b="1" u="sng">
                <a:solidFill>
                  <a:schemeClr val="dk1"/>
                </a:solidFill>
                <a:ea typeface="Arial"/>
                <a:cs typeface="Arial"/>
                <a:sym typeface="Arial"/>
                <a:hlinkClick r:id="rId9">
                  <a:extLst>
                    <a:ext uri="{A12FA001-AC4F-418D-AE19-62706E023703}">
                      <ahyp:hlinkClr xmlns:ahyp="http://schemas.microsoft.com/office/drawing/2018/hyperlinkcolor" val="tx"/>
                    </a:ext>
                  </a:extLst>
                </a:hlinkClick>
              </a:rPr>
              <a:t>https://www.mass.gov/extreme-heat</a:t>
            </a:r>
            <a:r>
              <a:rPr lang="en-US" b="1">
                <a:solidFill>
                  <a:schemeClr val="dk1"/>
                </a:solidFill>
                <a:ea typeface="Arial"/>
                <a:cs typeface="Arial"/>
                <a:sym typeface="Arial"/>
              </a:rPr>
              <a:t> </a:t>
            </a:r>
            <a:endParaRPr lang="en-US"/>
          </a:p>
        </p:txBody>
      </p:sp>
      <p:graphicFrame>
        <p:nvGraphicFramePr>
          <p:cNvPr id="9" name="Diagram 8" descr="Speaker: Terry Howard; BCEH – Deputy Director​">
            <a:extLst>
              <a:ext uri="{FF2B5EF4-FFF2-40B4-BE49-F238E27FC236}">
                <a16:creationId xmlns:a16="http://schemas.microsoft.com/office/drawing/2014/main" id="{2C4C243E-3C9C-C19B-2923-13761513882F}"/>
              </a:ext>
            </a:extLst>
          </p:cNvPr>
          <p:cNvGraphicFramePr/>
          <p:nvPr/>
        </p:nvGraphicFramePr>
        <p:xfrm>
          <a:off x="0" y="4359348"/>
          <a:ext cx="1633870" cy="2230713"/>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7" name="Slide Number Placeholder 6">
            <a:extLst>
              <a:ext uri="{FF2B5EF4-FFF2-40B4-BE49-F238E27FC236}">
                <a16:creationId xmlns:a16="http://schemas.microsoft.com/office/drawing/2014/main" id="{2EEDD8EB-765A-4910-190E-D029F16B4213}"/>
              </a:ext>
            </a:extLst>
          </p:cNvPr>
          <p:cNvSpPr>
            <a:spLocks noGrp="1"/>
          </p:cNvSpPr>
          <p:nvPr>
            <p:ph type="sldNum" sz="quarter" idx="10"/>
          </p:nvPr>
        </p:nvSpPr>
        <p:spPr/>
        <p:txBody>
          <a:bodyPr/>
          <a:lstStyle/>
          <a:p>
            <a:fld id="{CA49D0EE-DE7F-324B-A84C-F36708423CDB}" type="slidenum">
              <a:rPr lang="en-US" smtClean="0"/>
              <a:pPr/>
              <a:t>30</a:t>
            </a:fld>
            <a:endParaRPr lang="en-US"/>
          </a:p>
        </p:txBody>
      </p:sp>
    </p:spTree>
    <p:extLst>
      <p:ext uri="{BB962C8B-B14F-4D97-AF65-F5344CB8AC3E}">
        <p14:creationId xmlns:p14="http://schemas.microsoft.com/office/powerpoint/2010/main" val="17959005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52775-4D85-A37F-C02D-8DF2A3A7F2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C7057D-69A5-C5D1-803B-47C76D5B6BD0}"/>
              </a:ext>
            </a:extLst>
          </p:cNvPr>
          <p:cNvSpPr>
            <a:spLocks noGrp="1"/>
          </p:cNvSpPr>
          <p:nvPr>
            <p:ph type="title"/>
          </p:nvPr>
        </p:nvSpPr>
        <p:spPr/>
        <p:txBody>
          <a:bodyPr/>
          <a:lstStyle/>
          <a:p>
            <a:r>
              <a:rPr lang="en-US">
                <a:latin typeface="Avenir Next LT Pro"/>
                <a:cs typeface="Arial"/>
              </a:rPr>
              <a:t>Heat Alerts</a:t>
            </a:r>
            <a:endParaRPr lang="en-US"/>
          </a:p>
        </p:txBody>
      </p:sp>
      <p:pic>
        <p:nvPicPr>
          <p:cNvPr id="15" name="Content Placeholder 14" descr="Comparison between the 2025 and 2026 Heat related illnesses (HRI) by date and unhealthy heat temperature category. Data shows that the hottest days correlate with an increase in HRI, but also showing that 2025 had higher rates of HRI despite similar termperatures.">
            <a:extLst>
              <a:ext uri="{FF2B5EF4-FFF2-40B4-BE49-F238E27FC236}">
                <a16:creationId xmlns:a16="http://schemas.microsoft.com/office/drawing/2014/main" id="{F5FA9D29-1387-7B0D-BC22-7BC185D79E69}"/>
              </a:ext>
            </a:extLst>
          </p:cNvPr>
          <p:cNvPicPr>
            <a:picLocks noGrp="1" noChangeAspect="1"/>
          </p:cNvPicPr>
          <p:nvPr>
            <p:ph sz="half" idx="2"/>
          </p:nvPr>
        </p:nvPicPr>
        <p:blipFill>
          <a:blip r:embed="rId3"/>
          <a:stretch>
            <a:fillRect/>
          </a:stretch>
        </p:blipFill>
        <p:spPr>
          <a:xfrm>
            <a:off x="168851" y="981257"/>
            <a:ext cx="5623908" cy="4682673"/>
          </a:xfrm>
          <a:prstGeom prst="rect">
            <a:avLst/>
          </a:prstGeom>
        </p:spPr>
      </p:pic>
      <p:sp>
        <p:nvSpPr>
          <p:cNvPr id="3" name="TextBox 2">
            <a:extLst>
              <a:ext uri="{FF2B5EF4-FFF2-40B4-BE49-F238E27FC236}">
                <a16:creationId xmlns:a16="http://schemas.microsoft.com/office/drawing/2014/main" id="{653C4EBE-E5EF-08B7-3384-DC98177100B9}"/>
              </a:ext>
              <a:ext uri="{C183D7F6-B498-43B3-948B-1728B52AA6E4}">
                <adec:decorative xmlns:adec="http://schemas.microsoft.com/office/drawing/2017/decorative" val="0"/>
              </a:ext>
            </a:extLst>
          </p:cNvPr>
          <p:cNvSpPr txBox="1"/>
          <p:nvPr/>
        </p:nvSpPr>
        <p:spPr>
          <a:xfrm>
            <a:off x="168851" y="5559863"/>
            <a:ext cx="6002868" cy="9387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a:solidFill>
                  <a:srgbClr val="7F7F7F"/>
                </a:solidFill>
              </a:rPr>
              <a:t>Source: Syndromic Surveillance Program. For more information: </a:t>
            </a:r>
            <a:r>
              <a:rPr lang="en-US" sz="1100">
                <a:solidFill>
                  <a:srgbClr val="7F7F7F"/>
                </a:solidFill>
                <a:hlinkClick r:id="rId4"/>
              </a:rPr>
              <a:t>https://www.cdc.gov/nssp/index.html</a:t>
            </a:r>
            <a:r>
              <a:rPr lang="en-US" sz="1100">
                <a:solidFill>
                  <a:srgbClr val="7F7F7F"/>
                </a:solidFill>
              </a:rPr>
              <a:t>  </a:t>
            </a:r>
          </a:p>
          <a:p>
            <a:r>
              <a:rPr lang="en-US" sz="1100">
                <a:solidFill>
                  <a:srgbClr val="7F7F7F"/>
                </a:solidFill>
              </a:rPr>
              <a:t>DPH Unhealthy Heat Forecast. For more information: </a:t>
            </a:r>
            <a:r>
              <a:rPr lang="en-US" sz="1100">
                <a:solidFill>
                  <a:srgbClr val="7F7F7F"/>
                </a:solidFill>
                <a:hlinkClick r:id="rId5"/>
              </a:rPr>
              <a:t>https://www.mass.gov/info-details/massachusetts-unhealthy-heat-forecast</a:t>
            </a:r>
            <a:r>
              <a:rPr lang="en-US" sz="1100">
                <a:solidFill>
                  <a:srgbClr val="7F7F7F"/>
                </a:solidFill>
              </a:rPr>
              <a:t>  Data are preliminary (as of 7/22/2026) and subject to change. </a:t>
            </a:r>
          </a:p>
        </p:txBody>
      </p:sp>
      <p:sp>
        <p:nvSpPr>
          <p:cNvPr id="6" name="Content Placeholder 5">
            <a:extLst>
              <a:ext uri="{FF2B5EF4-FFF2-40B4-BE49-F238E27FC236}">
                <a16:creationId xmlns:a16="http://schemas.microsoft.com/office/drawing/2014/main" id="{88A116FA-6259-3D15-4F58-15DE24C1CF97}"/>
              </a:ext>
            </a:extLst>
          </p:cNvPr>
          <p:cNvSpPr>
            <a:spLocks noGrp="1"/>
          </p:cNvSpPr>
          <p:nvPr>
            <p:ph sz="quarter" idx="4"/>
          </p:nvPr>
        </p:nvSpPr>
        <p:spPr>
          <a:xfrm>
            <a:off x="5878974" y="1103360"/>
            <a:ext cx="4603897" cy="5395222"/>
          </a:xfrm>
        </p:spPr>
        <p:txBody>
          <a:bodyPr lIns="91440" tIns="45720" rIns="91440" bIns="45720" anchor="t"/>
          <a:lstStyle/>
          <a:p>
            <a:pPr marL="0" indent="0">
              <a:buNone/>
            </a:pPr>
            <a:r>
              <a:rPr lang="en-US" sz="1900" b="1">
                <a:latin typeface="Avenir Next LT Pro"/>
                <a:cs typeface="Arial"/>
              </a:rPr>
              <a:t>Activities </a:t>
            </a:r>
            <a:r>
              <a:rPr lang="en-US" sz="1900">
                <a:latin typeface="Avenir Next LT Pro"/>
                <a:cs typeface="Arial"/>
              </a:rPr>
              <a:t>Issued alerts for four periods of unhealthy heat across 16 days with three of those days coinciding with Boston Stadium match days. Distributed 56,000 cans of water, 60,000 sunscreen packets, 81,000 hand sanitizer wipes, 28,000 insect repellant wipes.</a:t>
            </a:r>
          </a:p>
          <a:p>
            <a:pPr marL="0" indent="0">
              <a:buNone/>
            </a:pPr>
            <a:r>
              <a:rPr lang="en-US" sz="1900" b="1">
                <a:latin typeface="Avenir Next LT Pro"/>
                <a:cs typeface="Arial"/>
              </a:rPr>
              <a:t>Data </a:t>
            </a:r>
            <a:r>
              <a:rPr lang="en-US" sz="1900">
                <a:latin typeface="Avenir Next LT Pro"/>
                <a:cs typeface="Arial"/>
                <a:hlinkClick r:id="rId5"/>
              </a:rPr>
              <a:t>DPH's Unhealthy Heat forecast</a:t>
            </a:r>
            <a:r>
              <a:rPr lang="en-US" sz="1900">
                <a:latin typeface="Avenir Next LT Pro"/>
                <a:cs typeface="Arial"/>
              </a:rPr>
              <a:t> identifies periods of heat with higher than usual Heat Related Illness rates. </a:t>
            </a:r>
          </a:p>
          <a:p>
            <a:pPr marL="0" indent="0">
              <a:buNone/>
            </a:pPr>
            <a:r>
              <a:rPr lang="en-US" sz="1900" b="1">
                <a:latin typeface="Avenir Next LT Pro"/>
                <a:cs typeface="Arial"/>
              </a:rPr>
              <a:t>Next Steps </a:t>
            </a:r>
            <a:r>
              <a:rPr lang="en-US" sz="1900">
                <a:latin typeface="Avenir Next LT Pro"/>
                <a:cs typeface="Arial"/>
              </a:rPr>
              <a:t>Formal data analysis for the season for HRI data and review of our new community alert platform data analytics.</a:t>
            </a:r>
            <a:endParaRPr lang="en-US" sz="1900"/>
          </a:p>
        </p:txBody>
      </p:sp>
      <p:sp>
        <p:nvSpPr>
          <p:cNvPr id="7" name="Slide Number Placeholder 6">
            <a:extLst>
              <a:ext uri="{FF2B5EF4-FFF2-40B4-BE49-F238E27FC236}">
                <a16:creationId xmlns:a16="http://schemas.microsoft.com/office/drawing/2014/main" id="{34A56255-5F25-D965-48F6-E305134DC797}"/>
              </a:ext>
              <a:ext uri="{C183D7F6-B498-43B3-948B-1728B52AA6E4}">
                <adec:decorative xmlns:adec="http://schemas.microsoft.com/office/drawing/2017/decorative" val="0"/>
              </a:ext>
            </a:extLst>
          </p:cNvPr>
          <p:cNvSpPr>
            <a:spLocks noGrp="1"/>
          </p:cNvSpPr>
          <p:nvPr>
            <p:ph type="sldNum" sz="quarter" idx="10"/>
          </p:nvPr>
        </p:nvSpPr>
        <p:spPr/>
        <p:txBody>
          <a:bodyPr/>
          <a:lstStyle/>
          <a:p>
            <a:fld id="{CA49D0EE-DE7F-324B-A84C-F36708423CDB}" type="slidenum">
              <a:rPr lang="en-US" smtClean="0"/>
              <a:pPr/>
              <a:t>31</a:t>
            </a:fld>
            <a:endParaRPr lang="en-US"/>
          </a:p>
        </p:txBody>
      </p:sp>
      <p:graphicFrame>
        <p:nvGraphicFramePr>
          <p:cNvPr id="5" name="Diagram 4" descr="Speaker: Terry Howard; BCEH – Deputy Director​">
            <a:extLst>
              <a:ext uri="{FF2B5EF4-FFF2-40B4-BE49-F238E27FC236}">
                <a16:creationId xmlns:a16="http://schemas.microsoft.com/office/drawing/2014/main" id="{BBAE265A-6616-63A6-2E97-CE4506596468}"/>
              </a:ext>
            </a:extLst>
          </p:cNvPr>
          <p:cNvGraphicFramePr/>
          <p:nvPr/>
        </p:nvGraphicFramePr>
        <p:xfrm>
          <a:off x="10467825" y="4140915"/>
          <a:ext cx="1633870" cy="253719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5833343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F1AE1-B197-DD53-9964-7F6067EAA274}"/>
              </a:ext>
            </a:extLst>
          </p:cNvPr>
          <p:cNvSpPr>
            <a:spLocks noGrp="1"/>
          </p:cNvSpPr>
          <p:nvPr>
            <p:ph type="title"/>
          </p:nvPr>
        </p:nvSpPr>
        <p:spPr/>
        <p:txBody>
          <a:bodyPr/>
          <a:lstStyle/>
          <a:p>
            <a:r>
              <a:rPr lang="en-US">
                <a:latin typeface="Avenir Next LT Pro"/>
                <a:cs typeface="Arial"/>
              </a:rPr>
              <a:t>Alcohol and Other Substance Use Surveillance</a:t>
            </a:r>
          </a:p>
        </p:txBody>
      </p:sp>
      <p:pic>
        <p:nvPicPr>
          <p:cNvPr id="8" name="Content Placeholder 7" descr="Comparison between the 2025 and 2026 alcohol related emergency department visits by date, with dates called out.">
            <a:extLst>
              <a:ext uri="{FF2B5EF4-FFF2-40B4-BE49-F238E27FC236}">
                <a16:creationId xmlns:a16="http://schemas.microsoft.com/office/drawing/2014/main" id="{3FC7D7ED-5EC2-700A-4D1F-6005E8144737}"/>
              </a:ext>
            </a:extLst>
          </p:cNvPr>
          <p:cNvPicPr>
            <a:picLocks noGrp="1" noChangeAspect="1"/>
          </p:cNvPicPr>
          <p:nvPr>
            <p:ph sz="half" idx="2"/>
          </p:nvPr>
        </p:nvPicPr>
        <p:blipFill>
          <a:blip r:embed="rId3"/>
          <a:stretch>
            <a:fillRect/>
          </a:stretch>
        </p:blipFill>
        <p:spPr>
          <a:xfrm>
            <a:off x="156326" y="1012562"/>
            <a:ext cx="6031271" cy="4891591"/>
          </a:xfrm>
          <a:prstGeom prst="rect">
            <a:avLst/>
          </a:prstGeom>
        </p:spPr>
      </p:pic>
      <p:sp>
        <p:nvSpPr>
          <p:cNvPr id="11" name="TextBox 10">
            <a:extLst>
              <a:ext uri="{FF2B5EF4-FFF2-40B4-BE49-F238E27FC236}">
                <a16:creationId xmlns:a16="http://schemas.microsoft.com/office/drawing/2014/main" id="{5795E0B6-ABC3-5419-51DD-CBCA2FB33F01}"/>
              </a:ext>
            </a:extLst>
          </p:cNvPr>
          <p:cNvSpPr txBox="1"/>
          <p:nvPr/>
        </p:nvSpPr>
        <p:spPr>
          <a:xfrm>
            <a:off x="161745" y="5985632"/>
            <a:ext cx="623618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solidFill>
                  <a:srgbClr val="767676"/>
                </a:solidFill>
              </a:rPr>
              <a:t>Source: Syndromic Surveillance Program. Data are preliminary (as of 7/22/2026) and subject to change. For more information: </a:t>
            </a:r>
            <a:r>
              <a:rPr lang="en-US" sz="1200">
                <a:solidFill>
                  <a:srgbClr val="767676"/>
                </a:solidFill>
                <a:ea typeface="+mn-lt"/>
                <a:cs typeface="+mn-lt"/>
                <a:hlinkClick r:id="rId4"/>
              </a:rPr>
              <a:t>https://www.cdc.gov/nssp/index.html</a:t>
            </a:r>
            <a:r>
              <a:rPr lang="en-US" sz="1200">
                <a:solidFill>
                  <a:srgbClr val="767676"/>
                </a:solidFill>
                <a:ea typeface="+mn-lt"/>
                <a:cs typeface="+mn-lt"/>
              </a:rPr>
              <a:t> </a:t>
            </a:r>
            <a:endParaRPr lang="en-US" sz="1200">
              <a:solidFill>
                <a:srgbClr val="767676"/>
              </a:solidFill>
            </a:endParaRPr>
          </a:p>
        </p:txBody>
      </p:sp>
      <p:sp>
        <p:nvSpPr>
          <p:cNvPr id="3" name="Content Placeholder 5">
            <a:extLst>
              <a:ext uri="{FF2B5EF4-FFF2-40B4-BE49-F238E27FC236}">
                <a16:creationId xmlns:a16="http://schemas.microsoft.com/office/drawing/2014/main" id="{D0656C75-6B7C-6824-E0E7-6DA315D130CE}"/>
              </a:ext>
            </a:extLst>
          </p:cNvPr>
          <p:cNvSpPr txBox="1">
            <a:spLocks/>
          </p:cNvSpPr>
          <p:nvPr/>
        </p:nvSpPr>
        <p:spPr>
          <a:xfrm>
            <a:off x="6397926" y="1097280"/>
            <a:ext cx="4213368" cy="5366027"/>
          </a:xfrm>
          <a:prstGeom prst="rect">
            <a:avLst/>
          </a:prstGeom>
        </p:spPr>
        <p:txBody>
          <a:bodyPr lIns="91440" tIns="45720" rIns="91440" bIns="45720" anchor="t"/>
          <a:lstStyle>
            <a:lvl1pPr marL="228600" indent="-228600" algn="l" defTabSz="914400" rtl="0" eaLnBrk="1" latinLnBrk="0" hangingPunct="1">
              <a:lnSpc>
                <a:spcPct val="114000"/>
              </a:lnSpc>
              <a:spcBef>
                <a:spcPts val="1000"/>
              </a:spcBef>
              <a:buFont typeface="Arial" panose="020B0604020202020204" pitchFamily="34" charset="0"/>
              <a:buChar char="•"/>
              <a:defRPr sz="2800" kern="1200">
                <a:solidFill>
                  <a:srgbClr val="032E53"/>
                </a:solidFill>
                <a:latin typeface="Avenir Next LT Pro" panose="020B0504020202020204" pitchFamily="34" charset="0"/>
                <a:ea typeface="+mn-ea"/>
                <a:cs typeface="Arial" panose="020B0604020202020204" pitchFamily="34" charset="0"/>
              </a:defRPr>
            </a:lvl1pPr>
            <a:lvl2pPr marL="685800" indent="-228600" algn="l" defTabSz="914400" rtl="0" eaLnBrk="1" latinLnBrk="0" hangingPunct="1">
              <a:lnSpc>
                <a:spcPct val="114000"/>
              </a:lnSpc>
              <a:spcBef>
                <a:spcPts val="500"/>
              </a:spcBef>
              <a:buFont typeface="Arial" panose="020B0604020202020204" pitchFamily="34" charset="0"/>
              <a:buChar char="•"/>
              <a:defRPr sz="2400" kern="1200">
                <a:solidFill>
                  <a:srgbClr val="032E53"/>
                </a:solidFill>
                <a:latin typeface="Avenir Next LT Pro" panose="020B05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32E53"/>
                </a:solidFill>
                <a:latin typeface="Avenir Next LT Pro" panose="020B05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900" b="1">
                <a:latin typeface="Avenir Next LT Pro"/>
                <a:cs typeface="Arial"/>
              </a:rPr>
              <a:t>Activities </a:t>
            </a:r>
            <a:r>
              <a:rPr lang="en-US" sz="1900">
                <a:latin typeface="Avenir Next LT Pro"/>
                <a:cs typeface="Arial"/>
              </a:rPr>
              <a:t>Monitored uptake of extended hours for alcohol consumption.</a:t>
            </a:r>
            <a:endParaRPr lang="en-US" sz="1900" b="1">
              <a:latin typeface="Avenir Next LT Pro"/>
              <a:cs typeface="Arial"/>
            </a:endParaRPr>
          </a:p>
          <a:p>
            <a:pPr marL="0" indent="0">
              <a:buNone/>
            </a:pPr>
            <a:r>
              <a:rPr lang="en-US" sz="1900" b="1">
                <a:latin typeface="Avenir Next LT Pro"/>
                <a:cs typeface="Arial"/>
              </a:rPr>
              <a:t>Data </a:t>
            </a:r>
            <a:r>
              <a:rPr lang="en-US" sz="1900">
                <a:latin typeface="Avenir Next LT Pro"/>
                <a:cs typeface="Arial"/>
              </a:rPr>
              <a:t>Observed increased alcohol-related visits for days around weekend matches (6/13 Haiti vs. Scotland, 6/19 Scotland vs. Morocco, 6/26 Norway vs. France). Typical increase 7/4</a:t>
            </a:r>
            <a:r>
              <a:rPr lang="en-US" sz="1900" baseline="30000">
                <a:latin typeface="Avenir Next LT Pro"/>
                <a:cs typeface="Arial"/>
              </a:rPr>
              <a:t>th</a:t>
            </a:r>
            <a:r>
              <a:rPr lang="en-US" sz="1900">
                <a:latin typeface="Avenir Next LT Pro"/>
                <a:cs typeface="Arial"/>
              </a:rPr>
              <a:t> holiday. </a:t>
            </a:r>
          </a:p>
          <a:p>
            <a:pPr marL="0" indent="0">
              <a:buNone/>
            </a:pPr>
            <a:r>
              <a:rPr lang="en-US" sz="1900" b="1">
                <a:latin typeface="Avenir Next LT Pro"/>
                <a:cs typeface="Arial"/>
              </a:rPr>
              <a:t>Next Steps </a:t>
            </a:r>
            <a:r>
              <a:rPr lang="en-US" sz="1900">
                <a:latin typeface="Avenir Next LT Pro"/>
                <a:cs typeface="Arial"/>
              </a:rPr>
              <a:t>Improve messaging &amp; education regarding the impact of alcohol in MA, including the release of data briefs and fact sheets. </a:t>
            </a:r>
          </a:p>
        </p:txBody>
      </p:sp>
      <p:graphicFrame>
        <p:nvGraphicFramePr>
          <p:cNvPr id="5" name="Diagram 4" descr="Speaker: Deirdre Calvert; BSAS –Director​">
            <a:extLst>
              <a:ext uri="{FF2B5EF4-FFF2-40B4-BE49-F238E27FC236}">
                <a16:creationId xmlns:a16="http://schemas.microsoft.com/office/drawing/2014/main" id="{E70D8173-B50A-9E40-9BF0-E770C5F46294}"/>
              </a:ext>
            </a:extLst>
          </p:cNvPr>
          <p:cNvGraphicFramePr/>
          <p:nvPr>
            <p:extLst>
              <p:ext uri="{D42A27DB-BD31-4B8C-83A1-F6EECF244321}">
                <p14:modId xmlns:p14="http://schemas.microsoft.com/office/powerpoint/2010/main" val="1648623961"/>
              </p:ext>
            </p:extLst>
          </p:nvPr>
        </p:nvGraphicFramePr>
        <p:xfrm>
          <a:off x="10512999" y="4264286"/>
          <a:ext cx="1633870" cy="253719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7" name="Slide Number Placeholder 6">
            <a:extLst>
              <a:ext uri="{FF2B5EF4-FFF2-40B4-BE49-F238E27FC236}">
                <a16:creationId xmlns:a16="http://schemas.microsoft.com/office/drawing/2014/main" id="{B8FB0CE1-2ECE-C310-0AB4-1C6AD98B3B16}"/>
              </a:ext>
            </a:extLst>
          </p:cNvPr>
          <p:cNvSpPr>
            <a:spLocks noGrp="1"/>
          </p:cNvSpPr>
          <p:nvPr>
            <p:ph type="sldNum" sz="quarter" idx="10"/>
          </p:nvPr>
        </p:nvSpPr>
        <p:spPr/>
        <p:txBody>
          <a:bodyPr/>
          <a:lstStyle/>
          <a:p>
            <a:fld id="{CA49D0EE-DE7F-324B-A84C-F36708423CDB}" type="slidenum">
              <a:rPr lang="en-US" smtClean="0"/>
              <a:pPr/>
              <a:t>32</a:t>
            </a:fld>
            <a:endParaRPr lang="en-US"/>
          </a:p>
        </p:txBody>
      </p:sp>
    </p:spTree>
    <p:extLst>
      <p:ext uri="{BB962C8B-B14F-4D97-AF65-F5344CB8AC3E}">
        <p14:creationId xmlns:p14="http://schemas.microsoft.com/office/powerpoint/2010/main" val="21234867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B6DFA3-CE86-B44E-7D2F-2062BE0C30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FB0D92-C0C7-92A2-66D4-2EBF980CDA57}"/>
              </a:ext>
            </a:extLst>
          </p:cNvPr>
          <p:cNvSpPr>
            <a:spLocks noGrp="1"/>
          </p:cNvSpPr>
          <p:nvPr>
            <p:ph type="title"/>
          </p:nvPr>
        </p:nvSpPr>
        <p:spPr/>
        <p:txBody>
          <a:bodyPr/>
          <a:lstStyle/>
          <a:p>
            <a:r>
              <a:rPr lang="en-US">
                <a:latin typeface="Avenir Next LT Pro"/>
                <a:cs typeface="Arial"/>
              </a:rPr>
              <a:t>Human Trafficking and Sexual Assaults</a:t>
            </a:r>
            <a:endParaRPr lang="en-US"/>
          </a:p>
        </p:txBody>
      </p:sp>
      <p:pic>
        <p:nvPicPr>
          <p:cNvPr id="9" name="Picture 8" descr="This is an example of a flyer on recognizing human trafficking in an healthcare environment. It explains what human trafficking is, why it matters, and some clinical indicators that might indicate human trafficking. ">
            <a:extLst>
              <a:ext uri="{FF2B5EF4-FFF2-40B4-BE49-F238E27FC236}">
                <a16:creationId xmlns:a16="http://schemas.microsoft.com/office/drawing/2014/main" id="{CD53C0A5-39AA-2A62-4477-565A8E6D880D}"/>
              </a:ext>
            </a:extLst>
          </p:cNvPr>
          <p:cNvPicPr>
            <a:picLocks noChangeAspect="1"/>
          </p:cNvPicPr>
          <p:nvPr/>
        </p:nvPicPr>
        <p:blipFill>
          <a:blip r:embed="rId3"/>
          <a:srcRect l="5801" t="3972" r="7182" b="2493"/>
          <a:stretch>
            <a:fillRect/>
          </a:stretch>
        </p:blipFill>
        <p:spPr>
          <a:xfrm>
            <a:off x="911844" y="981882"/>
            <a:ext cx="3809729" cy="5508390"/>
          </a:xfrm>
          <a:prstGeom prst="rect">
            <a:avLst/>
          </a:prstGeom>
        </p:spPr>
      </p:pic>
      <p:sp>
        <p:nvSpPr>
          <p:cNvPr id="3" name="Content Placeholder 5">
            <a:extLst>
              <a:ext uri="{FF2B5EF4-FFF2-40B4-BE49-F238E27FC236}">
                <a16:creationId xmlns:a16="http://schemas.microsoft.com/office/drawing/2014/main" id="{A80BD4DF-9FDC-241D-DE6B-46B83AD7E728}"/>
              </a:ext>
            </a:extLst>
          </p:cNvPr>
          <p:cNvSpPr txBox="1">
            <a:spLocks/>
          </p:cNvSpPr>
          <p:nvPr/>
        </p:nvSpPr>
        <p:spPr>
          <a:xfrm>
            <a:off x="4983898" y="1101306"/>
            <a:ext cx="5842219" cy="5221068"/>
          </a:xfrm>
          <a:prstGeom prst="rect">
            <a:avLst/>
          </a:prstGeom>
        </p:spPr>
        <p:txBody>
          <a:bodyPr lIns="91440" tIns="45720" rIns="91440" bIns="45720" anchor="t"/>
          <a:lstStyle>
            <a:lvl1pPr marL="228600" indent="-228600" algn="l" defTabSz="914400" rtl="0" eaLnBrk="1" latinLnBrk="0" hangingPunct="1">
              <a:lnSpc>
                <a:spcPct val="114000"/>
              </a:lnSpc>
              <a:spcBef>
                <a:spcPts val="1000"/>
              </a:spcBef>
              <a:buFont typeface="Arial" panose="020B0604020202020204" pitchFamily="34" charset="0"/>
              <a:buChar char="•"/>
              <a:defRPr sz="2800" kern="1200">
                <a:solidFill>
                  <a:srgbClr val="032E53"/>
                </a:solidFill>
                <a:latin typeface="Avenir Next LT Pro" panose="020B0504020202020204" pitchFamily="34" charset="0"/>
                <a:ea typeface="+mn-ea"/>
                <a:cs typeface="Arial" panose="020B0604020202020204" pitchFamily="34" charset="0"/>
              </a:defRPr>
            </a:lvl1pPr>
            <a:lvl2pPr marL="685800" indent="-228600" algn="l" defTabSz="914400" rtl="0" eaLnBrk="1" latinLnBrk="0" hangingPunct="1">
              <a:lnSpc>
                <a:spcPct val="114000"/>
              </a:lnSpc>
              <a:spcBef>
                <a:spcPts val="500"/>
              </a:spcBef>
              <a:buFont typeface="Arial" panose="020B0604020202020204" pitchFamily="34" charset="0"/>
              <a:buChar char="•"/>
              <a:defRPr sz="2400" kern="1200">
                <a:solidFill>
                  <a:srgbClr val="032E53"/>
                </a:solidFill>
                <a:latin typeface="Avenir Next LT Pro" panose="020B05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32E53"/>
                </a:solidFill>
                <a:latin typeface="Avenir Next LT Pro" panose="020B05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b="1">
                <a:latin typeface="Avenir Next LT Pro"/>
                <a:cs typeface="Arial"/>
              </a:rPr>
              <a:t>Activities </a:t>
            </a:r>
            <a:r>
              <a:rPr lang="en-US" sz="2000">
                <a:latin typeface="Avenir Next LT Pro"/>
                <a:cs typeface="Arial"/>
              </a:rPr>
              <a:t>BCHAP’s SANE and SDV programs created a </a:t>
            </a:r>
            <a:r>
              <a:rPr lang="en-US" sz="2000">
                <a:latin typeface="Avenir Next LT Pro"/>
                <a:cs typeface="Arial"/>
                <a:hlinkClick r:id="rId4"/>
              </a:rPr>
              <a:t>flyer</a:t>
            </a:r>
            <a:r>
              <a:rPr lang="en-US" sz="2000">
                <a:latin typeface="Avenir Next LT Pro"/>
                <a:cs typeface="Arial"/>
              </a:rPr>
              <a:t> distributed to clinicians statewide on HT indicators, screening, and response. The SANE program also took steps to ensure thorough coverage at all SANE sites during the relevant time period. </a:t>
            </a:r>
          </a:p>
          <a:p>
            <a:pPr marL="0" indent="0">
              <a:buNone/>
            </a:pPr>
            <a:r>
              <a:rPr lang="en-US" sz="2000" b="1">
                <a:latin typeface="Avenir Next LT Pro"/>
                <a:cs typeface="Arial"/>
              </a:rPr>
              <a:t>Data </a:t>
            </a:r>
            <a:r>
              <a:rPr lang="en-US" sz="2000">
                <a:latin typeface="Avenir Next LT Pro"/>
                <a:cs typeface="Arial"/>
              </a:rPr>
              <a:t>While the daily number of suspected sexual assault ED visits fluctuated over the course of the tournament, the weekly volume was consistent week to week and compared with last year.</a:t>
            </a:r>
          </a:p>
          <a:p>
            <a:pPr marL="0" indent="0">
              <a:buNone/>
            </a:pPr>
            <a:r>
              <a:rPr lang="en-US" sz="2000" b="1">
                <a:latin typeface="Avenir Next LT Pro"/>
                <a:cs typeface="Arial"/>
              </a:rPr>
              <a:t>Next Steps</a:t>
            </a:r>
            <a:r>
              <a:rPr lang="en-US" sz="2000">
                <a:latin typeface="Avenir Next LT Pro"/>
                <a:cs typeface="Arial"/>
              </a:rPr>
              <a:t> Continue work to integrate human trafficking stakeholders into emergency preparedness event planning.</a:t>
            </a:r>
            <a:endParaRPr lang="en-US" sz="2000" b="1">
              <a:latin typeface="Avenir Next LT Pro"/>
              <a:cs typeface="Arial"/>
            </a:endParaRPr>
          </a:p>
          <a:p>
            <a:pPr marL="0" indent="0">
              <a:buFont typeface="Arial" panose="020B0604020202020204" pitchFamily="34" charset="0"/>
              <a:buNone/>
            </a:pPr>
            <a:endParaRPr lang="en-US" sz="2000"/>
          </a:p>
        </p:txBody>
      </p:sp>
      <p:graphicFrame>
        <p:nvGraphicFramePr>
          <p:cNvPr id="5" name="Diagram 4" descr="Speaker: Judy Benitez Clancy, M.Ed; Director, Division of Sexual and Domestic Violence Prevention and Services​">
            <a:extLst>
              <a:ext uri="{FF2B5EF4-FFF2-40B4-BE49-F238E27FC236}">
                <a16:creationId xmlns:a16="http://schemas.microsoft.com/office/drawing/2014/main" id="{BF39E6B5-752A-50AD-F629-AB2018BA9B83}"/>
              </a:ext>
            </a:extLst>
          </p:cNvPr>
          <p:cNvGraphicFramePr/>
          <p:nvPr/>
        </p:nvGraphicFramePr>
        <p:xfrm>
          <a:off x="10463221" y="3785184"/>
          <a:ext cx="1633870" cy="253719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7" name="Slide Number Placeholder 6">
            <a:extLst>
              <a:ext uri="{FF2B5EF4-FFF2-40B4-BE49-F238E27FC236}">
                <a16:creationId xmlns:a16="http://schemas.microsoft.com/office/drawing/2014/main" id="{3E0D8F89-5DE3-753A-7036-860A7882DA0A}"/>
              </a:ext>
            </a:extLst>
          </p:cNvPr>
          <p:cNvSpPr>
            <a:spLocks noGrp="1"/>
          </p:cNvSpPr>
          <p:nvPr>
            <p:ph type="sldNum" sz="quarter" idx="10"/>
          </p:nvPr>
        </p:nvSpPr>
        <p:spPr/>
        <p:txBody>
          <a:bodyPr/>
          <a:lstStyle/>
          <a:p>
            <a:fld id="{CA49D0EE-DE7F-324B-A84C-F36708423CDB}" type="slidenum">
              <a:rPr lang="en-US" smtClean="0"/>
              <a:pPr/>
              <a:t>33</a:t>
            </a:fld>
            <a:endParaRPr lang="en-US"/>
          </a:p>
        </p:txBody>
      </p:sp>
    </p:spTree>
    <p:extLst>
      <p:ext uri="{BB962C8B-B14F-4D97-AF65-F5344CB8AC3E}">
        <p14:creationId xmlns:p14="http://schemas.microsoft.com/office/powerpoint/2010/main" val="25916898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D1AC204-CBDC-957A-69BB-91B55F1BD33E}"/>
              </a:ext>
            </a:extLst>
          </p:cNvPr>
          <p:cNvSpPr>
            <a:spLocks noGrp="1"/>
          </p:cNvSpPr>
          <p:nvPr>
            <p:ph type="title" idx="4294967295"/>
          </p:nvPr>
        </p:nvSpPr>
        <p:spPr>
          <a:xfrm>
            <a:off x="2995886" y="2814637"/>
            <a:ext cx="6032500" cy="12287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400" b="1" i="0" u="none" strike="noStrike" kern="1200" cap="none" spc="0" normalizeH="0" baseline="0" noProof="0">
                <a:ln>
                  <a:noFill/>
                </a:ln>
                <a:solidFill>
                  <a:schemeClr val="bg1"/>
                </a:solidFill>
                <a:effectLst/>
                <a:uLnTx/>
                <a:uFillTx/>
                <a:latin typeface="Avenir Next LT Pro"/>
                <a:ea typeface="+mn-ea"/>
                <a:cs typeface="Arial"/>
              </a:rPr>
              <a:t>Conclusions</a:t>
            </a:r>
            <a:endParaRPr kumimoji="0" lang="en-US" sz="4400" b="1" i="0" u="none" strike="noStrike" kern="1200" cap="none" spc="0" normalizeH="0" baseline="0" noProof="0">
              <a:ln>
                <a:noFill/>
              </a:ln>
              <a:solidFill>
                <a:schemeClr val="bg1"/>
              </a:solidFill>
              <a:effectLst/>
              <a:uLnTx/>
              <a:uFillTx/>
              <a:latin typeface="Avenir Next LT Pro" panose="020B05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5139952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791D1-C46C-2B1C-64A9-C5F01EDB8414}"/>
              </a:ext>
            </a:extLst>
          </p:cNvPr>
          <p:cNvSpPr>
            <a:spLocks noGrp="1"/>
          </p:cNvSpPr>
          <p:nvPr>
            <p:ph type="title"/>
          </p:nvPr>
        </p:nvSpPr>
        <p:spPr/>
        <p:txBody>
          <a:bodyPr/>
          <a:lstStyle/>
          <a:p>
            <a:r>
              <a:rPr lang="en-US">
                <a:latin typeface="Avenir Next LT Pro"/>
                <a:cs typeface="Arial"/>
              </a:rPr>
              <a:t>Primary Data Conclusions</a:t>
            </a:r>
            <a:endParaRPr lang="en-US"/>
          </a:p>
        </p:txBody>
      </p:sp>
      <p:sp>
        <p:nvSpPr>
          <p:cNvPr id="3" name="Content Placeholder 2">
            <a:extLst>
              <a:ext uri="{FF2B5EF4-FFF2-40B4-BE49-F238E27FC236}">
                <a16:creationId xmlns:a16="http://schemas.microsoft.com/office/drawing/2014/main" id="{9467E1B9-079A-7EEC-2452-113CC4C38354}"/>
              </a:ext>
            </a:extLst>
          </p:cNvPr>
          <p:cNvSpPr>
            <a:spLocks noGrp="1"/>
          </p:cNvSpPr>
          <p:nvPr>
            <p:ph idx="1"/>
          </p:nvPr>
        </p:nvSpPr>
        <p:spPr>
          <a:xfrm>
            <a:off x="609600" y="1434514"/>
            <a:ext cx="9873271" cy="4679683"/>
          </a:xfrm>
        </p:spPr>
        <p:txBody>
          <a:bodyPr vert="horz" lIns="91440" tIns="45720" rIns="91440" bIns="45720" rtlCol="0" anchor="t">
            <a:normAutofit fontScale="85000" lnSpcReduction="10000"/>
          </a:bodyPr>
          <a:lstStyle/>
          <a:p>
            <a:pPr marL="457200" indent="-457200">
              <a:buChar char="•"/>
            </a:pPr>
            <a:r>
              <a:rPr lang="en-US">
                <a:latin typeface="Avenir Next LT Pro"/>
                <a:cs typeface="Arial"/>
              </a:rPr>
              <a:t>While emergency department and urgent care volume changed over time, there was not a large increase over the World Cup period compared with last year.</a:t>
            </a:r>
          </a:p>
          <a:p>
            <a:pPr marL="457200" indent="-457200">
              <a:lnSpc>
                <a:spcPct val="113999"/>
              </a:lnSpc>
              <a:buChar char="•"/>
            </a:pPr>
            <a:r>
              <a:rPr lang="en-US">
                <a:latin typeface="Avenir Next LT Pro"/>
                <a:cs typeface="Arial"/>
              </a:rPr>
              <a:t>Increases in alcohol-related and heat-related emergency department visits were observed on specific days.</a:t>
            </a:r>
          </a:p>
          <a:p>
            <a:pPr marL="457200" indent="-457200">
              <a:lnSpc>
                <a:spcPct val="113999"/>
              </a:lnSpc>
              <a:buChar char="•"/>
            </a:pPr>
            <a:r>
              <a:rPr lang="en-US">
                <a:latin typeface="Avenir Next LT Pro"/>
                <a:cs typeface="Arial"/>
              </a:rPr>
              <a:t>While increases alcohol-related visits aligned with some matches, it's less clear if other types of ED visits increased directly related to hosting the World Cup.</a:t>
            </a:r>
          </a:p>
          <a:p>
            <a:pPr marL="457200" indent="-457200">
              <a:lnSpc>
                <a:spcPct val="113999"/>
              </a:lnSpc>
              <a:buChar char="•"/>
            </a:pPr>
            <a:r>
              <a:rPr lang="en-US">
                <a:latin typeface="Avenir Next LT Pro"/>
                <a:cs typeface="Arial"/>
              </a:rPr>
              <a:t>Volumes did not overwhelm EMS, urgent care, or hospital settings.</a:t>
            </a:r>
          </a:p>
          <a:p>
            <a:pPr>
              <a:lnSpc>
                <a:spcPct val="113999"/>
              </a:lnSpc>
            </a:pPr>
            <a:endParaRPr lang="en-US">
              <a:latin typeface="Avenir Next LT Pro"/>
              <a:cs typeface="Arial"/>
            </a:endParaRPr>
          </a:p>
        </p:txBody>
      </p:sp>
      <p:graphicFrame>
        <p:nvGraphicFramePr>
          <p:cNvPr id="8" name="Diagram 7" descr="Speaker: Katherine T. Fillo, Ph.D., MPH, RN-BC ; Chief Clinical Officer-Director of Healthcare Strategy &amp; Planning​">
            <a:extLst>
              <a:ext uri="{FF2B5EF4-FFF2-40B4-BE49-F238E27FC236}">
                <a16:creationId xmlns:a16="http://schemas.microsoft.com/office/drawing/2014/main" id="{B7F3D1EE-2700-527F-45CB-B3EA3F2F5C97}"/>
              </a:ext>
            </a:extLst>
          </p:cNvPr>
          <p:cNvGraphicFramePr/>
          <p:nvPr/>
        </p:nvGraphicFramePr>
        <p:xfrm>
          <a:off x="10482871" y="3953898"/>
          <a:ext cx="1633870" cy="25371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BA68333A-7C7A-5F5D-CEC5-29EAD638570C}"/>
              </a:ext>
            </a:extLst>
          </p:cNvPr>
          <p:cNvSpPr>
            <a:spLocks noGrp="1"/>
          </p:cNvSpPr>
          <p:nvPr>
            <p:ph type="sldNum" sz="quarter" idx="4"/>
          </p:nvPr>
        </p:nvSpPr>
        <p:spPr/>
        <p:txBody>
          <a:bodyPr/>
          <a:lstStyle/>
          <a:p>
            <a:fld id="{CA49D0EE-DE7F-324B-A84C-F36708423CDB}" type="slidenum">
              <a:rPr lang="en-US" smtClean="0"/>
              <a:pPr/>
              <a:t>35</a:t>
            </a:fld>
            <a:endParaRPr lang="en-US"/>
          </a:p>
        </p:txBody>
      </p:sp>
    </p:spTree>
    <p:extLst>
      <p:ext uri="{BB962C8B-B14F-4D97-AF65-F5344CB8AC3E}">
        <p14:creationId xmlns:p14="http://schemas.microsoft.com/office/powerpoint/2010/main" val="26270604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D75B4-C0BD-496C-E023-3CA981C341AF}"/>
              </a:ext>
            </a:extLst>
          </p:cNvPr>
          <p:cNvSpPr>
            <a:spLocks noGrp="1"/>
          </p:cNvSpPr>
          <p:nvPr>
            <p:ph type="title"/>
          </p:nvPr>
        </p:nvSpPr>
        <p:spPr/>
        <p:txBody>
          <a:bodyPr/>
          <a:lstStyle/>
          <a:p>
            <a:r>
              <a:rPr lang="en-US">
                <a:latin typeface="Avenir Next LT Pro"/>
                <a:cs typeface="Arial"/>
              </a:rPr>
              <a:t>Looking Ahead</a:t>
            </a:r>
            <a:endParaRPr lang="en-US"/>
          </a:p>
        </p:txBody>
      </p:sp>
      <p:sp>
        <p:nvSpPr>
          <p:cNvPr id="3" name="Content Placeholder 2">
            <a:extLst>
              <a:ext uri="{FF2B5EF4-FFF2-40B4-BE49-F238E27FC236}">
                <a16:creationId xmlns:a16="http://schemas.microsoft.com/office/drawing/2014/main" id="{1B0B6215-C27F-6062-66CE-CF28E6D9FDED}"/>
              </a:ext>
            </a:extLst>
          </p:cNvPr>
          <p:cNvSpPr>
            <a:spLocks noGrp="1"/>
          </p:cNvSpPr>
          <p:nvPr>
            <p:ph idx="1"/>
          </p:nvPr>
        </p:nvSpPr>
        <p:spPr>
          <a:xfrm>
            <a:off x="609600" y="1434514"/>
            <a:ext cx="9873271" cy="4679683"/>
          </a:xfrm>
        </p:spPr>
        <p:txBody>
          <a:bodyPr vert="horz" lIns="91440" tIns="45720" rIns="91440" bIns="45720" rtlCol="0" anchor="t">
            <a:normAutofit lnSpcReduction="10000"/>
          </a:bodyPr>
          <a:lstStyle/>
          <a:p>
            <a:pPr marL="457200" indent="-457200">
              <a:buChar char="•"/>
            </a:pPr>
            <a:r>
              <a:rPr lang="en-US">
                <a:latin typeface="Avenir Next LT Pro"/>
                <a:cs typeface="Arial"/>
              </a:rPr>
              <a:t>It will take time to understand how much of an impact can be ascribed directly to hosting the World Cup in Massachusetts.</a:t>
            </a:r>
            <a:endParaRPr lang="en-US"/>
          </a:p>
          <a:p>
            <a:pPr marL="1200150" lvl="1"/>
            <a:r>
              <a:rPr lang="en-US">
                <a:latin typeface="Avenir Next LT Pro"/>
                <a:cs typeface="Arial"/>
              </a:rPr>
              <a:t>For example, healthcare claims data will not be considered complete and be made available until early 2027.</a:t>
            </a:r>
          </a:p>
          <a:p>
            <a:pPr marL="457200" indent="-457200">
              <a:lnSpc>
                <a:spcPct val="113999"/>
              </a:lnSpc>
              <a:buChar char="•"/>
            </a:pPr>
            <a:r>
              <a:rPr lang="en-US">
                <a:latin typeface="Avenir Next LT Pro"/>
                <a:cs typeface="Arial"/>
              </a:rPr>
              <a:t>We plan to conduct fuller analyses on if there were healthcare costs and visits above what we would expect to see.</a:t>
            </a:r>
          </a:p>
          <a:p>
            <a:pPr marL="457200" indent="-457200">
              <a:lnSpc>
                <a:spcPct val="113999"/>
              </a:lnSpc>
              <a:buChar char="•"/>
            </a:pPr>
            <a:endParaRPr lang="en-US">
              <a:latin typeface="Avenir Next LT Pro"/>
              <a:cs typeface="Arial"/>
            </a:endParaRPr>
          </a:p>
        </p:txBody>
      </p:sp>
      <p:graphicFrame>
        <p:nvGraphicFramePr>
          <p:cNvPr id="6" name="Diagram 5" descr="Speaker: Katherine T. Fillo, Ph.D., MPH, RN-BC ; Chief Clinical Officer-Director of Healthcare Strategy &amp; Planning​">
            <a:extLst>
              <a:ext uri="{FF2B5EF4-FFF2-40B4-BE49-F238E27FC236}">
                <a16:creationId xmlns:a16="http://schemas.microsoft.com/office/drawing/2014/main" id="{AA9E08AF-D7C6-93F2-44E5-5C84F40FB11C}"/>
              </a:ext>
            </a:extLst>
          </p:cNvPr>
          <p:cNvGraphicFramePr/>
          <p:nvPr/>
        </p:nvGraphicFramePr>
        <p:xfrm>
          <a:off x="10482871" y="3953898"/>
          <a:ext cx="1633870" cy="25371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C7460A32-A886-F55E-CEF4-0A4883B19291}"/>
              </a:ext>
            </a:extLst>
          </p:cNvPr>
          <p:cNvSpPr>
            <a:spLocks noGrp="1"/>
          </p:cNvSpPr>
          <p:nvPr>
            <p:ph type="sldNum" sz="quarter" idx="4"/>
          </p:nvPr>
        </p:nvSpPr>
        <p:spPr/>
        <p:txBody>
          <a:bodyPr/>
          <a:lstStyle/>
          <a:p>
            <a:fld id="{CA49D0EE-DE7F-324B-A84C-F36708423CDB}" type="slidenum">
              <a:rPr lang="en-US" smtClean="0"/>
              <a:pPr/>
              <a:t>36</a:t>
            </a:fld>
            <a:endParaRPr lang="en-US"/>
          </a:p>
        </p:txBody>
      </p:sp>
    </p:spTree>
    <p:extLst>
      <p:ext uri="{BB962C8B-B14F-4D97-AF65-F5344CB8AC3E}">
        <p14:creationId xmlns:p14="http://schemas.microsoft.com/office/powerpoint/2010/main" val="27171678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E3AE1-2DA8-FAB7-28CF-FCEF68E9D729}"/>
              </a:ext>
            </a:extLst>
          </p:cNvPr>
          <p:cNvSpPr>
            <a:spLocks noGrp="1"/>
          </p:cNvSpPr>
          <p:nvPr>
            <p:ph type="title"/>
          </p:nvPr>
        </p:nvSpPr>
        <p:spPr/>
        <p:txBody>
          <a:bodyPr/>
          <a:lstStyle/>
          <a:p>
            <a:r>
              <a:rPr lang="en-US">
                <a:latin typeface="Avenir Next LT Pro"/>
                <a:cs typeface="Arial"/>
              </a:rPr>
              <a:t>Event Summary</a:t>
            </a:r>
            <a:endParaRPr lang="en-US"/>
          </a:p>
        </p:txBody>
      </p:sp>
      <p:sp>
        <p:nvSpPr>
          <p:cNvPr id="3" name="Content Placeholder 2">
            <a:extLst>
              <a:ext uri="{FF2B5EF4-FFF2-40B4-BE49-F238E27FC236}">
                <a16:creationId xmlns:a16="http://schemas.microsoft.com/office/drawing/2014/main" id="{A9260F08-6FFE-BABD-CC56-4F0ADE94FCAE}"/>
              </a:ext>
            </a:extLst>
          </p:cNvPr>
          <p:cNvSpPr>
            <a:spLocks noGrp="1"/>
          </p:cNvSpPr>
          <p:nvPr>
            <p:ph idx="1"/>
          </p:nvPr>
        </p:nvSpPr>
        <p:spPr>
          <a:xfrm>
            <a:off x="598395" y="1434514"/>
            <a:ext cx="10353140" cy="4971035"/>
          </a:xfrm>
        </p:spPr>
        <p:txBody>
          <a:bodyPr vert="horz" lIns="91440" tIns="45720" rIns="91440" bIns="45720" rtlCol="0" anchor="t">
            <a:normAutofit fontScale="92500" lnSpcReduction="10000"/>
          </a:bodyPr>
          <a:lstStyle/>
          <a:p>
            <a:pPr marL="457200" indent="-457200">
              <a:buChar char="•"/>
            </a:pPr>
            <a:r>
              <a:rPr lang="en-US">
                <a:latin typeface="Avenir Next LT Pro"/>
                <a:cs typeface="Arial"/>
              </a:rPr>
              <a:t>At this point, there are no concerning or unexpected trends in our data.</a:t>
            </a:r>
          </a:p>
          <a:p>
            <a:pPr marL="457200" indent="-457200">
              <a:lnSpc>
                <a:spcPct val="113999"/>
              </a:lnSpc>
              <a:buChar char="•"/>
            </a:pPr>
            <a:r>
              <a:rPr lang="en-US">
                <a:latin typeface="Avenir Next LT Pro"/>
                <a:cs typeface="Arial"/>
              </a:rPr>
              <a:t>A smooth and uneventful tournament did a lot to ensure this. </a:t>
            </a:r>
          </a:p>
          <a:p>
            <a:pPr marL="457200" indent="-457200">
              <a:lnSpc>
                <a:spcPct val="113999"/>
              </a:lnSpc>
              <a:buChar char="•"/>
            </a:pPr>
            <a:r>
              <a:rPr lang="en-US">
                <a:latin typeface="Avenir Next LT Pro"/>
                <a:cs typeface="Arial"/>
              </a:rPr>
              <a:t>Planning efforts around heat mitigation also may have helped keep healthcare impacts low.</a:t>
            </a:r>
          </a:p>
          <a:p>
            <a:pPr marL="457200" indent="-457200">
              <a:lnSpc>
                <a:spcPct val="113999"/>
              </a:lnSpc>
              <a:buChar char="•"/>
            </a:pPr>
            <a:r>
              <a:rPr lang="en-US">
                <a:latin typeface="Avenir Next LT Pro"/>
                <a:cs typeface="Arial"/>
              </a:rPr>
              <a:t>Overall, while the planning and execution took a tremendous amount of work, we had the best possible outcome, a safe and smooth event period.</a:t>
            </a:r>
            <a:endParaRPr lang="en-US"/>
          </a:p>
        </p:txBody>
      </p:sp>
      <p:graphicFrame>
        <p:nvGraphicFramePr>
          <p:cNvPr id="6" name="Diagram 5" descr="Speaker: Katherine T. Fillo, Ph.D., MPH, RN-BC ; Chief Clinical Officer-Director of Healthcare Strategy &amp; Planning​">
            <a:extLst>
              <a:ext uri="{FF2B5EF4-FFF2-40B4-BE49-F238E27FC236}">
                <a16:creationId xmlns:a16="http://schemas.microsoft.com/office/drawing/2014/main" id="{B16A840B-22F9-D4EB-8DE3-D49B022E1378}"/>
              </a:ext>
            </a:extLst>
          </p:cNvPr>
          <p:cNvGraphicFramePr/>
          <p:nvPr/>
        </p:nvGraphicFramePr>
        <p:xfrm>
          <a:off x="10482871" y="3953898"/>
          <a:ext cx="1633870" cy="25371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C7A6E12E-FC54-70B5-55B3-BA35533DFE9B}"/>
              </a:ext>
            </a:extLst>
          </p:cNvPr>
          <p:cNvSpPr>
            <a:spLocks noGrp="1"/>
          </p:cNvSpPr>
          <p:nvPr>
            <p:ph type="sldNum" sz="quarter" idx="4"/>
          </p:nvPr>
        </p:nvSpPr>
        <p:spPr/>
        <p:txBody>
          <a:bodyPr/>
          <a:lstStyle/>
          <a:p>
            <a:fld id="{CA49D0EE-DE7F-324B-A84C-F36708423CDB}" type="slidenum">
              <a:rPr lang="en-US" smtClean="0"/>
              <a:pPr/>
              <a:t>37</a:t>
            </a:fld>
            <a:endParaRPr lang="en-US"/>
          </a:p>
        </p:txBody>
      </p:sp>
    </p:spTree>
    <p:extLst>
      <p:ext uri="{BB962C8B-B14F-4D97-AF65-F5344CB8AC3E}">
        <p14:creationId xmlns:p14="http://schemas.microsoft.com/office/powerpoint/2010/main" val="21291127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0F274E57-FE5A-B198-FCBA-6363D15BF180}"/>
              </a:ext>
            </a:extLst>
          </p:cNvPr>
          <p:cNvSpPr>
            <a:spLocks noGrp="1"/>
          </p:cNvSpPr>
          <p:nvPr>
            <p:ph sz="quarter" idx="14"/>
          </p:nvPr>
        </p:nvSpPr>
        <p:spPr>
          <a:xfrm>
            <a:off x="606284" y="518619"/>
            <a:ext cx="11069638" cy="1518102"/>
          </a:xfrm>
        </p:spPr>
        <p:txBody>
          <a:bodyPr lIns="91440" tIns="45720" rIns="91440" bIns="45720" anchor="t"/>
          <a:lstStyle/>
          <a:p>
            <a:r>
              <a:rPr lang="en-US">
                <a:latin typeface="Avenir Next LT Pro"/>
                <a:cs typeface="Arial"/>
              </a:rPr>
              <a:t>Thank you for the opportunity to share about DPH’s FIFA health monitoring today.</a:t>
            </a:r>
          </a:p>
        </p:txBody>
      </p:sp>
      <p:sp>
        <p:nvSpPr>
          <p:cNvPr id="10" name="Text Placeholder 9">
            <a:extLst>
              <a:ext uri="{FF2B5EF4-FFF2-40B4-BE49-F238E27FC236}">
                <a16:creationId xmlns:a16="http://schemas.microsoft.com/office/drawing/2014/main" id="{E552EB8A-A65E-BF65-2B88-45EB78EC54CC}"/>
              </a:ext>
            </a:extLst>
          </p:cNvPr>
          <p:cNvSpPr>
            <a:spLocks noGrp="1"/>
          </p:cNvSpPr>
          <p:nvPr>
            <p:ph type="body" sz="quarter" idx="15"/>
          </p:nvPr>
        </p:nvSpPr>
        <p:spPr>
          <a:xfrm>
            <a:off x="606425" y="2498309"/>
            <a:ext cx="11070272" cy="519457"/>
          </a:xfrm>
        </p:spPr>
        <p:txBody>
          <a:bodyPr lIns="91440" tIns="45720" rIns="91440" bIns="45720" anchor="t"/>
          <a:lstStyle/>
          <a:p>
            <a:r>
              <a:rPr lang="en-US"/>
              <a:t>Please direct any questions to:</a:t>
            </a:r>
          </a:p>
        </p:txBody>
      </p:sp>
      <p:sp>
        <p:nvSpPr>
          <p:cNvPr id="2" name="Text Placeholder 1">
            <a:extLst>
              <a:ext uri="{FF2B5EF4-FFF2-40B4-BE49-F238E27FC236}">
                <a16:creationId xmlns:a16="http://schemas.microsoft.com/office/drawing/2014/main" id="{794C9E96-D047-B6B8-33B1-7B12FAFEB0AD}"/>
              </a:ext>
            </a:extLst>
          </p:cNvPr>
          <p:cNvSpPr>
            <a:spLocks noGrp="1"/>
          </p:cNvSpPr>
          <p:nvPr>
            <p:ph type="body" sz="quarter" idx="10"/>
          </p:nvPr>
        </p:nvSpPr>
        <p:spPr>
          <a:xfrm>
            <a:off x="649419" y="3312109"/>
            <a:ext cx="11070272" cy="519457"/>
          </a:xfrm>
        </p:spPr>
        <p:txBody>
          <a:bodyPr/>
          <a:lstStyle/>
          <a:p>
            <a:r>
              <a:rPr lang="en-US"/>
              <a:t>Kerin Milesky</a:t>
            </a:r>
          </a:p>
        </p:txBody>
      </p:sp>
      <p:sp>
        <p:nvSpPr>
          <p:cNvPr id="3" name="Text Placeholder 2">
            <a:extLst>
              <a:ext uri="{FF2B5EF4-FFF2-40B4-BE49-F238E27FC236}">
                <a16:creationId xmlns:a16="http://schemas.microsoft.com/office/drawing/2014/main" id="{934BD4DD-15DB-E842-5857-B0F57CD11BA4}"/>
              </a:ext>
            </a:extLst>
          </p:cNvPr>
          <p:cNvSpPr>
            <a:spLocks noGrp="1"/>
          </p:cNvSpPr>
          <p:nvPr>
            <p:ph type="body" sz="quarter" idx="11"/>
          </p:nvPr>
        </p:nvSpPr>
        <p:spPr>
          <a:xfrm>
            <a:off x="649416" y="3858862"/>
            <a:ext cx="11070275" cy="519457"/>
          </a:xfrm>
        </p:spPr>
        <p:txBody>
          <a:bodyPr/>
          <a:lstStyle/>
          <a:p>
            <a:r>
              <a:rPr lang="en-US"/>
              <a:t>Director</a:t>
            </a:r>
          </a:p>
          <a:p>
            <a:endParaRPr lang="en-US"/>
          </a:p>
        </p:txBody>
      </p:sp>
      <p:sp>
        <p:nvSpPr>
          <p:cNvPr id="12" name="Text Placeholder 11">
            <a:extLst>
              <a:ext uri="{FF2B5EF4-FFF2-40B4-BE49-F238E27FC236}">
                <a16:creationId xmlns:a16="http://schemas.microsoft.com/office/drawing/2014/main" id="{913D0E61-AD90-63F4-4080-DC3E9D1178B2}"/>
              </a:ext>
            </a:extLst>
          </p:cNvPr>
          <p:cNvSpPr>
            <a:spLocks noGrp="1"/>
          </p:cNvSpPr>
          <p:nvPr>
            <p:ph type="body" sz="quarter" idx="12"/>
          </p:nvPr>
        </p:nvSpPr>
        <p:spPr>
          <a:xfrm>
            <a:off x="649418" y="4402026"/>
            <a:ext cx="11070273" cy="519457"/>
          </a:xfrm>
        </p:spPr>
        <p:txBody>
          <a:bodyPr/>
          <a:lstStyle/>
          <a:p>
            <a:r>
              <a:rPr lang="en-US"/>
              <a:t>Office of Preparedness and Emergency Management</a:t>
            </a:r>
          </a:p>
        </p:txBody>
      </p:sp>
      <p:sp>
        <p:nvSpPr>
          <p:cNvPr id="13" name="Text Placeholder 12">
            <a:extLst>
              <a:ext uri="{FF2B5EF4-FFF2-40B4-BE49-F238E27FC236}">
                <a16:creationId xmlns:a16="http://schemas.microsoft.com/office/drawing/2014/main" id="{C04ED8F0-74BA-64A9-87E1-67375F426384}"/>
              </a:ext>
            </a:extLst>
          </p:cNvPr>
          <p:cNvSpPr>
            <a:spLocks noGrp="1"/>
          </p:cNvSpPr>
          <p:nvPr>
            <p:ph type="body" sz="quarter" idx="13"/>
          </p:nvPr>
        </p:nvSpPr>
        <p:spPr>
          <a:xfrm>
            <a:off x="649418" y="4945541"/>
            <a:ext cx="11070271" cy="519457"/>
          </a:xfrm>
        </p:spPr>
        <p:txBody>
          <a:bodyPr/>
          <a:lstStyle/>
          <a:p>
            <a:r>
              <a:rPr lang="en-US">
                <a:hlinkClick r:id="rId3"/>
              </a:rPr>
              <a:t>kerin.milesky@mass.gov</a:t>
            </a:r>
            <a:endParaRPr lang="en-US"/>
          </a:p>
        </p:txBody>
      </p:sp>
      <p:sp>
        <p:nvSpPr>
          <p:cNvPr id="4" name="Slide Number Placeholder 3">
            <a:extLst>
              <a:ext uri="{FF2B5EF4-FFF2-40B4-BE49-F238E27FC236}">
                <a16:creationId xmlns:a16="http://schemas.microsoft.com/office/drawing/2014/main" id="{8FCCCE7C-F543-B585-46BD-38FCE5F3323D}"/>
              </a:ext>
            </a:extLst>
          </p:cNvPr>
          <p:cNvSpPr>
            <a:spLocks noGrp="1"/>
          </p:cNvSpPr>
          <p:nvPr>
            <p:ph type="sldNum" sz="quarter" idx="4"/>
          </p:nvPr>
        </p:nvSpPr>
        <p:spPr/>
        <p:txBody>
          <a:bodyPr/>
          <a:lstStyle/>
          <a:p>
            <a:fld id="{CA49D0EE-DE7F-324B-A84C-F36708423CDB}" type="slidenum">
              <a:rPr lang="en-US" smtClean="0"/>
              <a:pPr/>
              <a:t>38</a:t>
            </a:fld>
            <a:endParaRPr lang="en-US"/>
          </a:p>
        </p:txBody>
      </p:sp>
      <p:sp>
        <p:nvSpPr>
          <p:cNvPr id="5" name="Title 4">
            <a:extLst>
              <a:ext uri="{FF2B5EF4-FFF2-40B4-BE49-F238E27FC236}">
                <a16:creationId xmlns:a16="http://schemas.microsoft.com/office/drawing/2014/main" id="{893C826F-7390-523C-FAEE-C104ABA3134E}"/>
              </a:ext>
              <a:ext uri="{C183D7F6-B498-43B3-948B-1728B52AA6E4}">
                <adec:decorative xmlns:adec="http://schemas.microsoft.com/office/drawing/2017/decorative" val="1"/>
              </a:ext>
            </a:extLst>
          </p:cNvPr>
          <p:cNvSpPr>
            <a:spLocks noGrp="1"/>
          </p:cNvSpPr>
          <p:nvPr>
            <p:ph type="title" idx="4294967295"/>
          </p:nvPr>
        </p:nvSpPr>
        <p:spPr>
          <a:xfrm>
            <a:off x="402771" y="-711385"/>
            <a:ext cx="10515600" cy="1325563"/>
          </a:xfrm>
          <a:prstGeom prst="rect">
            <a:avLst/>
          </a:prstGeom>
        </p:spPr>
        <p:txBody>
          <a:bodyPr/>
          <a:lstStyle/>
          <a:p>
            <a:r>
              <a:rPr lang="en-US"/>
              <a:t>Thank you</a:t>
            </a:r>
          </a:p>
        </p:txBody>
      </p:sp>
    </p:spTree>
    <p:extLst>
      <p:ext uri="{BB962C8B-B14F-4D97-AF65-F5344CB8AC3E}">
        <p14:creationId xmlns:p14="http://schemas.microsoft.com/office/powerpoint/2010/main" val="33799093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F7E82-FDA3-0FB9-BDA3-EFB4AFA089D8}"/>
              </a:ext>
            </a:extLst>
          </p:cNvPr>
          <p:cNvSpPr>
            <a:spLocks noGrp="1"/>
          </p:cNvSpPr>
          <p:nvPr>
            <p:ph type="title"/>
          </p:nvPr>
        </p:nvSpPr>
        <p:spPr/>
        <p:txBody>
          <a:bodyPr/>
          <a:lstStyle/>
          <a:p>
            <a:r>
              <a:rPr lang="en-US" sz="3100"/>
              <a:t>Thanks to our slide contributors!</a:t>
            </a:r>
            <a:endParaRPr lang="en-US"/>
          </a:p>
        </p:txBody>
      </p:sp>
      <p:sp>
        <p:nvSpPr>
          <p:cNvPr id="3" name="Text Placeholder 2">
            <a:extLst>
              <a:ext uri="{FF2B5EF4-FFF2-40B4-BE49-F238E27FC236}">
                <a16:creationId xmlns:a16="http://schemas.microsoft.com/office/drawing/2014/main" id="{E83330B8-0976-9FF1-8105-DB288E0DBA9B}"/>
              </a:ext>
            </a:extLst>
          </p:cNvPr>
          <p:cNvSpPr>
            <a:spLocks noGrp="1"/>
          </p:cNvSpPr>
          <p:nvPr>
            <p:ph type="body" idx="1"/>
          </p:nvPr>
        </p:nvSpPr>
        <p:spPr/>
        <p:txBody>
          <a:bodyPr lIns="91440" tIns="45720" rIns="91440" bIns="45720" anchor="b"/>
          <a:lstStyle/>
          <a:p>
            <a:r>
              <a:rPr lang="en-US">
                <a:latin typeface="Avenir Next LT Pro"/>
                <a:cs typeface="Arial"/>
              </a:rPr>
              <a:t>Analysts</a:t>
            </a:r>
            <a:endParaRPr lang="en-US"/>
          </a:p>
        </p:txBody>
      </p:sp>
      <p:sp>
        <p:nvSpPr>
          <p:cNvPr id="4" name="Content Placeholder 3">
            <a:extLst>
              <a:ext uri="{FF2B5EF4-FFF2-40B4-BE49-F238E27FC236}">
                <a16:creationId xmlns:a16="http://schemas.microsoft.com/office/drawing/2014/main" id="{AE33707C-C202-6EF8-CCDE-48666AE5B578}"/>
              </a:ext>
            </a:extLst>
          </p:cNvPr>
          <p:cNvSpPr>
            <a:spLocks noGrp="1"/>
          </p:cNvSpPr>
          <p:nvPr>
            <p:ph sz="half" idx="2"/>
          </p:nvPr>
        </p:nvSpPr>
        <p:spPr>
          <a:xfrm>
            <a:off x="839600" y="1920238"/>
            <a:ext cx="2692493" cy="4297680"/>
          </a:xfrm>
        </p:spPr>
        <p:txBody>
          <a:bodyPr lIns="91440" tIns="45720" rIns="91440" bIns="45720" anchor="t"/>
          <a:lstStyle/>
          <a:p>
            <a:r>
              <a:rPr lang="en-US" sz="1800">
                <a:latin typeface="Avenir Next LT Pro"/>
                <a:cs typeface="Arial"/>
              </a:rPr>
              <a:t>Matthew Blackburn</a:t>
            </a:r>
          </a:p>
          <a:p>
            <a:pPr>
              <a:lnSpc>
                <a:spcPct val="113999"/>
              </a:lnSpc>
            </a:pPr>
            <a:r>
              <a:rPr lang="en-US" sz="1800">
                <a:latin typeface="Avenir Next LT Pro"/>
                <a:cs typeface="Arial"/>
              </a:rPr>
              <a:t>Rosa Ergas</a:t>
            </a:r>
          </a:p>
          <a:p>
            <a:pPr>
              <a:lnSpc>
                <a:spcPct val="113999"/>
              </a:lnSpc>
            </a:pPr>
            <a:r>
              <a:rPr lang="en-US" sz="1800">
                <a:latin typeface="Avenir Next LT Pro"/>
                <a:cs typeface="Arial"/>
              </a:rPr>
              <a:t>Gerard Gonzales</a:t>
            </a:r>
          </a:p>
          <a:p>
            <a:pPr>
              <a:lnSpc>
                <a:spcPct val="113999"/>
              </a:lnSpc>
            </a:pPr>
            <a:r>
              <a:rPr lang="en-US" sz="1800">
                <a:latin typeface="Avenir Next LT Pro"/>
                <a:cs typeface="Arial"/>
              </a:rPr>
              <a:t>Fareesa Hasan</a:t>
            </a:r>
          </a:p>
          <a:p>
            <a:pPr>
              <a:lnSpc>
                <a:spcPct val="113999"/>
              </a:lnSpc>
            </a:pPr>
            <a:r>
              <a:rPr lang="en-US" sz="1800">
                <a:latin typeface="Avenir Next LT Pro"/>
                <a:cs typeface="Arial"/>
              </a:rPr>
              <a:t>Megan Hatch</a:t>
            </a:r>
          </a:p>
          <a:p>
            <a:pPr>
              <a:lnSpc>
                <a:spcPct val="113999"/>
              </a:lnSpc>
            </a:pPr>
            <a:r>
              <a:rPr lang="en-US" sz="1800">
                <a:latin typeface="Avenir Next LT Pro"/>
                <a:cs typeface="Arial"/>
              </a:rPr>
              <a:t>Lizzy Mello</a:t>
            </a:r>
          </a:p>
          <a:p>
            <a:pPr>
              <a:lnSpc>
                <a:spcPct val="113999"/>
              </a:lnSpc>
            </a:pPr>
            <a:r>
              <a:rPr lang="en-US" sz="1800">
                <a:latin typeface="Avenir Next LT Pro"/>
                <a:cs typeface="Arial"/>
              </a:rPr>
              <a:t>Amber Mullen</a:t>
            </a:r>
          </a:p>
          <a:p>
            <a:pPr>
              <a:lnSpc>
                <a:spcPct val="113999"/>
              </a:lnSpc>
            </a:pPr>
            <a:r>
              <a:rPr lang="en-US" sz="1800">
                <a:latin typeface="Avenir Next LT Pro"/>
                <a:cs typeface="Arial"/>
              </a:rPr>
              <a:t>Jaclyn Skidmore</a:t>
            </a:r>
          </a:p>
          <a:p>
            <a:pPr>
              <a:lnSpc>
                <a:spcPct val="113999"/>
              </a:lnSpc>
            </a:pPr>
            <a:r>
              <a:rPr lang="en-US" sz="1800">
                <a:latin typeface="Avenir Next LT Pro"/>
                <a:cs typeface="Arial"/>
              </a:rPr>
              <a:t>Claire Wilkinson</a:t>
            </a:r>
          </a:p>
          <a:p>
            <a:pPr>
              <a:lnSpc>
                <a:spcPct val="113999"/>
              </a:lnSpc>
            </a:pPr>
            <a:endParaRPr lang="en-US" sz="1800"/>
          </a:p>
        </p:txBody>
      </p:sp>
      <p:sp>
        <p:nvSpPr>
          <p:cNvPr id="5" name="Text Placeholder 4">
            <a:extLst>
              <a:ext uri="{FF2B5EF4-FFF2-40B4-BE49-F238E27FC236}">
                <a16:creationId xmlns:a16="http://schemas.microsoft.com/office/drawing/2014/main" id="{82C7D12D-1B58-6298-A8C9-91D0741A6F26}"/>
              </a:ext>
            </a:extLst>
          </p:cNvPr>
          <p:cNvSpPr>
            <a:spLocks noGrp="1"/>
          </p:cNvSpPr>
          <p:nvPr>
            <p:ph type="body" sz="quarter" idx="3"/>
          </p:nvPr>
        </p:nvSpPr>
        <p:spPr/>
        <p:txBody>
          <a:bodyPr lIns="91440" tIns="45720" rIns="91440" bIns="45720" anchor="b"/>
          <a:lstStyle/>
          <a:p>
            <a:r>
              <a:rPr lang="en-US">
                <a:latin typeface="Avenir Next LT Pro"/>
                <a:cs typeface="Arial"/>
              </a:rPr>
              <a:t>Leadership</a:t>
            </a:r>
            <a:endParaRPr lang="en-US"/>
          </a:p>
        </p:txBody>
      </p:sp>
      <p:sp>
        <p:nvSpPr>
          <p:cNvPr id="8" name="TextBox 7">
            <a:extLst>
              <a:ext uri="{FF2B5EF4-FFF2-40B4-BE49-F238E27FC236}">
                <a16:creationId xmlns:a16="http://schemas.microsoft.com/office/drawing/2014/main" id="{D777F470-FC7D-A6DA-C965-29DA4532A62A}"/>
              </a:ext>
            </a:extLst>
          </p:cNvPr>
          <p:cNvSpPr txBox="1"/>
          <p:nvPr/>
        </p:nvSpPr>
        <p:spPr>
          <a:xfrm>
            <a:off x="5997576" y="2019483"/>
            <a:ext cx="5982510" cy="34830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spcBef>
                <a:spcPts val="1000"/>
              </a:spcBef>
              <a:buFont typeface="Arial"/>
              <a:buChar char="•"/>
            </a:pPr>
            <a:r>
              <a:rPr lang="en-US"/>
              <a:t>Deirdre Calvert</a:t>
            </a:r>
          </a:p>
          <a:p>
            <a:pPr marL="285750" indent="-285750">
              <a:spcBef>
                <a:spcPts val="1000"/>
              </a:spcBef>
              <a:buFont typeface="Arial"/>
              <a:buChar char="•"/>
            </a:pPr>
            <a:r>
              <a:rPr lang="en-US"/>
              <a:t>Katherine Fillo</a:t>
            </a:r>
          </a:p>
          <a:p>
            <a:pPr marL="285750" indent="-285750">
              <a:spcBef>
                <a:spcPts val="1000"/>
              </a:spcBef>
              <a:buFont typeface="Arial"/>
              <a:buChar char="•"/>
            </a:pPr>
            <a:r>
              <a:rPr lang="en-US"/>
              <a:t>Terry Howard</a:t>
            </a:r>
          </a:p>
          <a:p>
            <a:pPr marL="285750" indent="-285750">
              <a:spcBef>
                <a:spcPts val="1000"/>
              </a:spcBef>
              <a:buFont typeface="Arial"/>
              <a:buChar char="•"/>
            </a:pPr>
            <a:r>
              <a:rPr lang="en-US"/>
              <a:t>Keesha </a:t>
            </a:r>
            <a:r>
              <a:rPr lang="en-US" err="1"/>
              <a:t>LaTulippe</a:t>
            </a:r>
            <a:endParaRPr lang="en-US"/>
          </a:p>
          <a:p>
            <a:pPr marL="285750" indent="-285750">
              <a:spcBef>
                <a:spcPts val="1000"/>
              </a:spcBef>
              <a:buFont typeface="Arial"/>
              <a:buChar char="•"/>
            </a:pPr>
            <a:r>
              <a:rPr lang="en-US"/>
              <a:t>Kerin Milesky</a:t>
            </a:r>
          </a:p>
          <a:p>
            <a:pPr marL="285750" indent="-285750">
              <a:spcBef>
                <a:spcPts val="1000"/>
              </a:spcBef>
              <a:buFont typeface="Arial"/>
              <a:buChar char="•"/>
            </a:pPr>
            <a:r>
              <a:rPr lang="en-US"/>
              <a:t>Chiara Moore</a:t>
            </a:r>
          </a:p>
          <a:p>
            <a:pPr marL="285750" indent="-285750">
              <a:spcBef>
                <a:spcPts val="1000"/>
              </a:spcBef>
              <a:buFont typeface="Arial"/>
              <a:buChar char="•"/>
            </a:pPr>
            <a:r>
              <a:rPr lang="en-US"/>
              <a:t>Kathleen Roosevelt</a:t>
            </a:r>
          </a:p>
          <a:p>
            <a:pPr marL="285750" indent="-285750">
              <a:spcBef>
                <a:spcPts val="1000"/>
              </a:spcBef>
              <a:buFont typeface="Arial"/>
              <a:buChar char="•"/>
            </a:pPr>
            <a:r>
              <a:rPr lang="en-US"/>
              <a:t>Johanna Vostok</a:t>
            </a:r>
          </a:p>
          <a:p>
            <a:pPr marL="285750" indent="-285750">
              <a:buFont typeface="Arial"/>
              <a:buChar char="•"/>
            </a:pPr>
            <a:endParaRPr lang="en-US"/>
          </a:p>
        </p:txBody>
      </p:sp>
      <p:sp>
        <p:nvSpPr>
          <p:cNvPr id="7" name="Slide Number Placeholder 6">
            <a:extLst>
              <a:ext uri="{FF2B5EF4-FFF2-40B4-BE49-F238E27FC236}">
                <a16:creationId xmlns:a16="http://schemas.microsoft.com/office/drawing/2014/main" id="{665043D1-71B6-5A77-3FBA-80CCAFBDE8FE}"/>
              </a:ext>
            </a:extLst>
          </p:cNvPr>
          <p:cNvSpPr>
            <a:spLocks noGrp="1"/>
          </p:cNvSpPr>
          <p:nvPr>
            <p:ph type="sldNum" sz="quarter" idx="10"/>
          </p:nvPr>
        </p:nvSpPr>
        <p:spPr/>
        <p:txBody>
          <a:bodyPr/>
          <a:lstStyle/>
          <a:p>
            <a:fld id="{CA49D0EE-DE7F-324B-A84C-F36708423CDB}" type="slidenum">
              <a:rPr lang="en-US" smtClean="0"/>
              <a:pPr/>
              <a:t>39</a:t>
            </a:fld>
            <a:endParaRPr lang="en-US"/>
          </a:p>
        </p:txBody>
      </p:sp>
    </p:spTree>
    <p:extLst>
      <p:ext uri="{BB962C8B-B14F-4D97-AF65-F5344CB8AC3E}">
        <p14:creationId xmlns:p14="http://schemas.microsoft.com/office/powerpoint/2010/main" val="8353104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2F855C0-9A20-9A85-24EA-FBBC71E70669}"/>
              </a:ext>
            </a:extLst>
          </p:cNvPr>
          <p:cNvSpPr>
            <a:spLocks noGrp="1"/>
          </p:cNvSpPr>
          <p:nvPr>
            <p:ph type="title" idx="4294967295"/>
          </p:nvPr>
        </p:nvSpPr>
        <p:spPr>
          <a:xfrm>
            <a:off x="681893" y="2961980"/>
            <a:ext cx="10440537" cy="178147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5400" b="1" i="0" u="none" strike="noStrike" kern="1200" cap="none" spc="0" normalizeH="0" baseline="0" noProof="0" dirty="0">
                <a:ln>
                  <a:noFill/>
                </a:ln>
                <a:solidFill>
                  <a:schemeClr val="bg1"/>
                </a:solidFill>
                <a:effectLst/>
                <a:uLnTx/>
                <a:uFillTx/>
                <a:latin typeface="Avenir Next LT Pro" panose="020B0504020202020204" pitchFamily="34" charset="0"/>
                <a:ea typeface="+mn-ea"/>
                <a:cs typeface="Arial" panose="020B0604020202020204" pitchFamily="34" charset="0"/>
              </a:rPr>
              <a:t>Next meeting:</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5400" b="1" i="0" u="none" strike="noStrike" kern="1200" cap="none" spc="0" normalizeH="0" baseline="0" noProof="0" dirty="0">
                <a:ln>
                  <a:noFill/>
                </a:ln>
                <a:solidFill>
                  <a:schemeClr val="bg1"/>
                </a:solidFill>
                <a:effectLst/>
                <a:uLnTx/>
                <a:uFillTx/>
                <a:latin typeface="Avenir Next LT Pro" panose="020B0504020202020204" pitchFamily="34" charset="0"/>
                <a:ea typeface="+mn-ea"/>
                <a:cs typeface="Arial" panose="020B0604020202020204" pitchFamily="34" charset="0"/>
              </a:rPr>
              <a:t>September 9, 2026</a:t>
            </a:r>
          </a:p>
        </p:txBody>
      </p:sp>
    </p:spTree>
    <p:extLst>
      <p:ext uri="{BB962C8B-B14F-4D97-AF65-F5344CB8AC3E}">
        <p14:creationId xmlns:p14="http://schemas.microsoft.com/office/powerpoint/2010/main" val="1865787048"/>
      </p:ext>
    </p:extLst>
  </p:cSld>
  <p:clrMapOvr>
    <a:masterClrMapping/>
  </p:clrMapOvr>
</p:sld>
</file>

<file path=ppt/theme/theme1.xml><?xml version="1.0" encoding="utf-8"?>
<a:theme xmlns:a="http://schemas.openxmlformats.org/drawingml/2006/main" name="PHC Presentation Template">
  <a:themeElements>
    <a:clrScheme name="Custom 7">
      <a:dk1>
        <a:srgbClr val="032E53"/>
      </a:dk1>
      <a:lt1>
        <a:sysClr val="window" lastClr="FFFFFF"/>
      </a:lt1>
      <a:dk2>
        <a:srgbClr val="005994"/>
      </a:dk2>
      <a:lt2>
        <a:srgbClr val="ECECEC"/>
      </a:lt2>
      <a:accent1>
        <a:srgbClr val="92CAD6"/>
      </a:accent1>
      <a:accent2>
        <a:srgbClr val="F2BC1A"/>
      </a:accent2>
      <a:accent3>
        <a:srgbClr val="F68D29"/>
      </a:accent3>
      <a:accent4>
        <a:srgbClr val="680A1D"/>
      </a:accent4>
      <a:accent5>
        <a:srgbClr val="388557"/>
      </a:accent5>
      <a:accent6>
        <a:srgbClr val="FFFFFF"/>
      </a:accent6>
      <a:hlink>
        <a:srgbClr val="005994"/>
      </a:hlink>
      <a:folHlink>
        <a:srgbClr val="005994"/>
      </a:folHlink>
    </a:clrScheme>
    <a:fontScheme name="Custom DPH">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PH-PPT-Template.pptx" id="{96C2E639-D294-4220-9985-8E2F7284829E}" vid="{6F8A1C8D-C38C-43CD-AF9D-6986CE62D2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2DB0E4AB7AFA849B0BC829D831B14DE" ma:contentTypeVersion="15" ma:contentTypeDescription="Create a new document." ma:contentTypeScope="" ma:versionID="4ce563cf46be97849e80752bf38deb19">
  <xsd:schema xmlns:xsd="http://www.w3.org/2001/XMLSchema" xmlns:xs="http://www.w3.org/2001/XMLSchema" xmlns:p="http://schemas.microsoft.com/office/2006/metadata/properties" xmlns:ns2="7b31eccf-3de9-421c-9492-84c307f0bde8" xmlns:ns3="ab045aec-5986-4200-9f61-ee1f4f3e375b" targetNamespace="http://schemas.microsoft.com/office/2006/metadata/properties" ma:root="true" ma:fieldsID="925c4149c41c73da4df18255d90e08af" ns2:_="" ns3:_="">
    <xsd:import namespace="7b31eccf-3de9-421c-9492-84c307f0bde8"/>
    <xsd:import namespace="ab045aec-5986-4200-9f61-ee1f4f3e375b"/>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31eccf-3de9-421c-9492-84c307f0bde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b045aec-5986-4200-9f61-ee1f4f3e375b"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dafb0490-7fff-461e-b54b-0bdd5c422f91}" ma:internalName="TaxCatchAll" ma:showField="CatchAllData" ma:web="ab045aec-5986-4200-9f61-ee1f4f3e375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7b31eccf-3de9-421c-9492-84c307f0bde8">
      <Terms xmlns="http://schemas.microsoft.com/office/infopath/2007/PartnerControls"/>
    </lcf76f155ced4ddcb4097134ff3c332f>
    <TaxCatchAll xmlns="ab045aec-5986-4200-9f61-ee1f4f3e375b" xsi:nil="true"/>
    <SharedWithUsers xmlns="ab045aec-5986-4200-9f61-ee1f4f3e375b">
      <UserInfo>
        <DisplayName/>
        <AccountId xsi:nil="true"/>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D9696CD-6A3A-4FC0-864C-BB604A22F7B4}">
  <ds:schemaRefs>
    <ds:schemaRef ds:uri="7b31eccf-3de9-421c-9492-84c307f0bde8"/>
    <ds:schemaRef ds:uri="ab045aec-5986-4200-9f61-ee1f4f3e375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0E79D1A1-0027-47F0-AB91-56ED88FC8FD7}">
  <ds:schemaRefs>
    <ds:schemaRef ds:uri="http://schemas.microsoft.com/office/2006/metadata/properties"/>
    <ds:schemaRef ds:uri="http://purl.org/dc/elements/1.1/"/>
    <ds:schemaRef ds:uri="7b31eccf-3de9-421c-9492-84c307f0bde8"/>
    <ds:schemaRef ds:uri="http://purl.org/dc/terms/"/>
    <ds:schemaRef ds:uri="http://schemas.openxmlformats.org/package/2006/metadata/core-properties"/>
    <ds:schemaRef ds:uri="http://purl.org/dc/dcmitype/"/>
    <ds:schemaRef ds:uri="http://schemas.microsoft.com/office/2006/documentManagement/types"/>
    <ds:schemaRef ds:uri="http://schemas.microsoft.com/office/infopath/2007/PartnerControls"/>
    <ds:schemaRef ds:uri="ab045aec-5986-4200-9f61-ee1f4f3e375b"/>
    <ds:schemaRef ds:uri="http://www.w3.org/XML/1998/namespace"/>
  </ds:schemaRefs>
</ds:datastoreItem>
</file>

<file path=customXml/itemProps3.xml><?xml version="1.0" encoding="utf-8"?>
<ds:datastoreItem xmlns:ds="http://schemas.openxmlformats.org/officeDocument/2006/customXml" ds:itemID="{24FE4D16-795A-45CB-A41C-467D9A7B3489}">
  <ds:schemaRefs>
    <ds:schemaRef ds:uri="http://schemas.microsoft.com/sharepoint/v3/contenttype/forms"/>
  </ds:schemaRefs>
</ds:datastoreItem>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otalTime>4876</TotalTime>
  <Words>2147</Words>
  <Application>Microsoft Office PowerPoint</Application>
  <PresentationFormat>Widescreen</PresentationFormat>
  <Paragraphs>261</Paragraphs>
  <Slides>40</Slides>
  <Notes>35</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PHC Presentation Template</vt:lpstr>
      <vt:lpstr>Public Health Council Meeting August 12, 2026</vt:lpstr>
      <vt:lpstr>Updates</vt:lpstr>
      <vt:lpstr>Welcome, Taylor Rich and Kahoney Anderson!</vt:lpstr>
      <vt:lpstr>The Boston Hunters</vt:lpstr>
      <vt:lpstr>National Immunization Awareness Month</vt:lpstr>
      <vt:lpstr>Back-to-School Readiness</vt:lpstr>
      <vt:lpstr>Fall and Winter Respiratory Readiness</vt:lpstr>
      <vt:lpstr>Mosquitoes, Ticks, and Foodborne Illness</vt:lpstr>
      <vt:lpstr>International Overdose Awareness Day, August 31</vt:lpstr>
      <vt:lpstr>Community Health Equity Survey launch</vt:lpstr>
      <vt:lpstr>Danish Delegation Visit</vt:lpstr>
      <vt:lpstr>End of the legislative session </vt:lpstr>
      <vt:lpstr>Federal Updates</vt:lpstr>
      <vt:lpstr>DPH FIFA World Cup™ Response</vt:lpstr>
      <vt:lpstr>Recap and Reflections</vt:lpstr>
      <vt:lpstr>Seven matches at Boston Stadium</vt:lpstr>
      <vt:lpstr>Fan Fest and Watch Parties</vt:lpstr>
      <vt:lpstr>DPH Activities: Planning</vt:lpstr>
      <vt:lpstr>DPH Activities: Activations</vt:lpstr>
      <vt:lpstr>Data Tracking and Analysis</vt:lpstr>
      <vt:lpstr>Data Tracking &amp; Analysis</vt:lpstr>
      <vt:lpstr>Data Expertise Across DPH</vt:lpstr>
      <vt:lpstr>Results</vt:lpstr>
      <vt:lpstr>Utilization: Urgent Care</vt:lpstr>
      <vt:lpstr>Utilization: Emergency Departments</vt:lpstr>
      <vt:lpstr>Utilization: Emergency Medical Services</vt:lpstr>
      <vt:lpstr>Infectious Disease Surveillance</vt:lpstr>
      <vt:lpstr>Foodborne Illness: Report My Meal</vt:lpstr>
      <vt:lpstr>Promotion of Report My Meal during the World Cup</vt:lpstr>
      <vt:lpstr>HHAN Heat Outreach: Targeted Alerts for Audience-Specific Action</vt:lpstr>
      <vt:lpstr>Heat Alerts</vt:lpstr>
      <vt:lpstr>Alcohol and Other Substance Use Surveillance</vt:lpstr>
      <vt:lpstr>Human Trafficking and Sexual Assaults</vt:lpstr>
      <vt:lpstr>Conclusions</vt:lpstr>
      <vt:lpstr>Primary Data Conclusions</vt:lpstr>
      <vt:lpstr>Looking Ahead</vt:lpstr>
      <vt:lpstr>Event Summary</vt:lpstr>
      <vt:lpstr>Thank you</vt:lpstr>
      <vt:lpstr>Thanks to our slide contributors!</vt:lpstr>
      <vt:lpstr>Next meeting: September 9, 2026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Microsoft Office User</dc:creator>
  <cp:lastModifiedBy>Atkinson, Jessica L (DPH)</cp:lastModifiedBy>
  <cp:revision>11</cp:revision>
  <dcterms:created xsi:type="dcterms:W3CDTF">2019-01-10T19:26:50Z</dcterms:created>
  <dcterms:modified xsi:type="dcterms:W3CDTF">2026-08-12T12:42:18Z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0x01010002DB0E4AB7AFA849B0BC829D831B14DE</vt:lpwstr>
  </property>
  <property fmtid="{D5CDD505-2E9C-101B-9397-08002B2CF9AE}" pid="4" name="Order">
    <vt:r8>625600</vt:r8>
  </property>
  <property fmtid="{D5CDD505-2E9C-101B-9397-08002B2CF9AE}" pid="5" name="ComplianceAssetId">
    <vt:lpwstr/>
  </property>
  <property fmtid="{D5CDD505-2E9C-101B-9397-08002B2CF9AE}" pid="6" name="_ExtendedDescription">
    <vt:lpwstr/>
  </property>
  <property fmtid="{D5CDD505-2E9C-101B-9397-08002B2CF9AE}" pid="7" name="TriggerFlowInfo">
    <vt:lpwstr/>
  </property>
</Properties>
</file>