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5"/>
  </p:notesMasterIdLst>
  <p:sldIdLst>
    <p:sldId id="256" r:id="rId4"/>
    <p:sldId id="257" r:id="rId5"/>
    <p:sldId id="258" r:id="rId6"/>
    <p:sldId id="259" r:id="rId7"/>
    <p:sldId id="332" r:id="rId8"/>
    <p:sldId id="318" r:id="rId9"/>
    <p:sldId id="321" r:id="rId10"/>
    <p:sldId id="336" r:id="rId11"/>
    <p:sldId id="337" r:id="rId12"/>
    <p:sldId id="311" r:id="rId13"/>
    <p:sldId id="335" r:id="rId14"/>
    <p:sldId id="325" r:id="rId15"/>
    <p:sldId id="326" r:id="rId16"/>
    <p:sldId id="328" r:id="rId17"/>
    <p:sldId id="338" r:id="rId18"/>
    <p:sldId id="333" r:id="rId19"/>
    <p:sldId id="275" r:id="rId20"/>
    <p:sldId id="266" r:id="rId21"/>
    <p:sldId id="267" r:id="rId22"/>
    <p:sldId id="269"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74" d="100"/>
          <a:sy n="74" d="100"/>
        </p:scale>
        <p:origin x="66"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5T16:41:13.277" v="2034" actId="313"/>
      <pc:docMkLst>
        <pc:docMk/>
      </pc:docMkLst>
      <pc:sldChg chg="modSp mod">
        <pc:chgData name="Bloom, Ashley (EOTSS)" userId="72d0e8ae-2e4f-4bb9-94cd-a4385f38aed0" providerId="ADAL" clId="{22E14732-C1F2-4214-BF17-C33A70748E2C}" dt="2024-08-05T12:59:06.253" v="4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5T13:21:23.748" v="218"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5T16:41:13.277" v="2034" actId="313"/>
        <pc:sldMkLst>
          <pc:docMk/>
          <pc:sldMk cId="518607733" sldId="321"/>
        </pc:sldMkLst>
        <pc:spChg chg="mod">
          <ac:chgData name="Bloom, Ashley (EOTSS)" userId="72d0e8ae-2e4f-4bb9-94cd-a4385f38aed0" providerId="ADAL" clId="{22E14732-C1F2-4214-BF17-C33A70748E2C}" dt="2024-08-05T16:41:13.277" v="2034" actId="313"/>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docChg>
  </pc:docChgLst>
  <pc:docChgLst>
    <pc:chgData name="Bloom, Ashley (EOTSS)" userId="72d0e8ae-2e4f-4bb9-94cd-a4385f38aed0" providerId="ADAL" clId="{381FF7E6-9F62-4BF5-9AD6-9BF50FC1332F}"/>
    <pc:docChg chg="undo custSel delSld modSld">
      <pc:chgData name="Bloom, Ashley (EOTSS)" userId="72d0e8ae-2e4f-4bb9-94cd-a4385f38aed0" providerId="ADAL" clId="{381FF7E6-9F62-4BF5-9AD6-9BF50FC1332F}" dt="2024-08-06T17:16:26.394" v="274" actId="20577"/>
      <pc:docMkLst>
        <pc:docMk/>
      </pc:docMkLst>
      <pc:sldChg chg="modSp mod">
        <pc:chgData name="Bloom, Ashley (EOTSS)" userId="72d0e8ae-2e4f-4bb9-94cd-a4385f38aed0" providerId="ADAL" clId="{381FF7E6-9F62-4BF5-9AD6-9BF50FC1332F}" dt="2024-08-05T21:53:52.054" v="99" actId="20577"/>
        <pc:sldMkLst>
          <pc:docMk/>
          <pc:sldMk cId="4274120308" sldId="256"/>
        </pc:sldMkLst>
        <pc:spChg chg="mod">
          <ac:chgData name="Bloom, Ashley (EOTSS)" userId="72d0e8ae-2e4f-4bb9-94cd-a4385f38aed0" providerId="ADAL" clId="{381FF7E6-9F62-4BF5-9AD6-9BF50FC1332F}" dt="2024-08-05T21:53:52.054" v="99" actId="20577"/>
          <ac:spMkLst>
            <pc:docMk/>
            <pc:sldMk cId="4274120308" sldId="256"/>
            <ac:spMk id="2" creationId="{5688927A-E7A3-ED63-CCF9-F733A80C60E4}"/>
          </ac:spMkLst>
        </pc:spChg>
        <pc:spChg chg="mod">
          <ac:chgData name="Bloom, Ashley (EOTSS)" userId="72d0e8ae-2e4f-4bb9-94cd-a4385f38aed0" providerId="ADAL" clId="{381FF7E6-9F62-4BF5-9AD6-9BF50FC1332F}" dt="2024-08-05T21:53:12.416" v="84" actId="20577"/>
          <ac:spMkLst>
            <pc:docMk/>
            <pc:sldMk cId="4274120308" sldId="256"/>
            <ac:spMk id="3" creationId="{73DF786E-4EF4-B345-0F01-3F2D068BD41E}"/>
          </ac:spMkLst>
        </pc:spChg>
      </pc:sldChg>
      <pc:sldChg chg="modSp mod">
        <pc:chgData name="Bloom, Ashley (EOTSS)" userId="72d0e8ae-2e4f-4bb9-94cd-a4385f38aed0" providerId="ADAL" clId="{381FF7E6-9F62-4BF5-9AD6-9BF50FC1332F}" dt="2024-08-06T17:14:54.960" v="241" actId="20577"/>
        <pc:sldMkLst>
          <pc:docMk/>
          <pc:sldMk cId="3646040335" sldId="259"/>
        </pc:sldMkLst>
        <pc:spChg chg="mod">
          <ac:chgData name="Bloom, Ashley (EOTSS)" userId="72d0e8ae-2e4f-4bb9-94cd-a4385f38aed0" providerId="ADAL" clId="{381FF7E6-9F62-4BF5-9AD6-9BF50FC1332F}" dt="2024-08-06T17:14:54.960" v="241" actId="20577"/>
          <ac:spMkLst>
            <pc:docMk/>
            <pc:sldMk cId="3646040335" sldId="259"/>
            <ac:spMk id="3" creationId="{81D5494F-5A5D-A52F-E47A-0CC0583B1BDA}"/>
          </ac:spMkLst>
        </pc:spChg>
      </pc:sldChg>
      <pc:sldChg chg="modSp mod">
        <pc:chgData name="Bloom, Ashley (EOTSS)" userId="72d0e8ae-2e4f-4bb9-94cd-a4385f38aed0" providerId="ADAL" clId="{381FF7E6-9F62-4BF5-9AD6-9BF50FC1332F}" dt="2024-08-06T17:13:27.190" v="186" actId="20577"/>
        <pc:sldMkLst>
          <pc:docMk/>
          <pc:sldMk cId="518607733" sldId="321"/>
        </pc:sldMkLst>
        <pc:spChg chg="mod">
          <ac:chgData name="Bloom, Ashley (EOTSS)" userId="72d0e8ae-2e4f-4bb9-94cd-a4385f38aed0" providerId="ADAL" clId="{381FF7E6-9F62-4BF5-9AD6-9BF50FC1332F}" dt="2024-08-06T17:13:27.190" v="186" actId="20577"/>
          <ac:spMkLst>
            <pc:docMk/>
            <pc:sldMk cId="518607733" sldId="321"/>
            <ac:spMk id="2" creationId="{F294EE36-9757-A459-D27E-8B9B078AA112}"/>
          </ac:spMkLst>
        </pc:spChg>
      </pc:sldChg>
      <pc:sldChg chg="del">
        <pc:chgData name="Bloom, Ashley (EOTSS)" userId="72d0e8ae-2e4f-4bb9-94cd-a4385f38aed0" providerId="ADAL" clId="{381FF7E6-9F62-4BF5-9AD6-9BF50FC1332F}" dt="2024-08-05T21:56:36.921" v="115" actId="2696"/>
        <pc:sldMkLst>
          <pc:docMk/>
          <pc:sldMk cId="2333721303" sldId="324"/>
        </pc:sldMkLst>
      </pc:sldChg>
      <pc:sldChg chg="del">
        <pc:chgData name="Bloom, Ashley (EOTSS)" userId="72d0e8ae-2e4f-4bb9-94cd-a4385f38aed0" providerId="ADAL" clId="{381FF7E6-9F62-4BF5-9AD6-9BF50FC1332F}" dt="2024-08-05T21:57:12.587" v="134" actId="2696"/>
        <pc:sldMkLst>
          <pc:docMk/>
          <pc:sldMk cId="2689717624" sldId="327"/>
        </pc:sldMkLst>
      </pc:sldChg>
      <pc:sldChg chg="modSp mod">
        <pc:chgData name="Bloom, Ashley (EOTSS)" userId="72d0e8ae-2e4f-4bb9-94cd-a4385f38aed0" providerId="ADAL" clId="{381FF7E6-9F62-4BF5-9AD6-9BF50FC1332F}" dt="2024-08-06T17:16:26.394" v="274" actId="20577"/>
        <pc:sldMkLst>
          <pc:docMk/>
          <pc:sldMk cId="3377139557" sldId="328"/>
        </pc:sldMkLst>
        <pc:spChg chg="mod">
          <ac:chgData name="Bloom, Ashley (EOTSS)" userId="72d0e8ae-2e4f-4bb9-94cd-a4385f38aed0" providerId="ADAL" clId="{381FF7E6-9F62-4BF5-9AD6-9BF50FC1332F}" dt="2024-08-06T17:16:26.394" v="274" actId="20577"/>
          <ac:spMkLst>
            <pc:docMk/>
            <pc:sldMk cId="3377139557" sldId="328"/>
            <ac:spMk id="3" creationId="{86789A9A-004D-B769-8591-EF871F7F365D}"/>
          </ac:spMkLst>
        </pc:spChg>
      </pc:sldChg>
      <pc:sldChg chg="del">
        <pc:chgData name="Bloom, Ashley (EOTSS)" userId="72d0e8ae-2e4f-4bb9-94cd-a4385f38aed0" providerId="ADAL" clId="{381FF7E6-9F62-4BF5-9AD6-9BF50FC1332F}" dt="2024-08-05T21:57:20.832" v="135" actId="2696"/>
        <pc:sldMkLst>
          <pc:docMk/>
          <pc:sldMk cId="4168508011" sldId="329"/>
        </pc:sldMkLst>
      </pc:sldChg>
      <pc:sldChg chg="modSp mod">
        <pc:chgData name="Bloom, Ashley (EOTSS)" userId="72d0e8ae-2e4f-4bb9-94cd-a4385f38aed0" providerId="ADAL" clId="{381FF7E6-9F62-4BF5-9AD6-9BF50FC1332F}" dt="2024-08-06T17:15:15.024" v="247" actId="20577"/>
        <pc:sldMkLst>
          <pc:docMk/>
          <pc:sldMk cId="193191685" sldId="332"/>
        </pc:sldMkLst>
        <pc:spChg chg="mod">
          <ac:chgData name="Bloom, Ashley (EOTSS)" userId="72d0e8ae-2e4f-4bb9-94cd-a4385f38aed0" providerId="ADAL" clId="{381FF7E6-9F62-4BF5-9AD6-9BF50FC1332F}" dt="2024-08-05T21:56:51.002" v="133" actId="20577"/>
          <ac:spMkLst>
            <pc:docMk/>
            <pc:sldMk cId="193191685" sldId="332"/>
            <ac:spMk id="2" creationId="{9F6013B6-22C5-C5C2-3703-5A033EC84952}"/>
          </ac:spMkLst>
        </pc:spChg>
        <pc:spChg chg="mod">
          <ac:chgData name="Bloom, Ashley (EOTSS)" userId="72d0e8ae-2e4f-4bb9-94cd-a4385f38aed0" providerId="ADAL" clId="{381FF7E6-9F62-4BF5-9AD6-9BF50FC1332F}" dt="2024-08-06T17:15:15.024" v="247" actId="20577"/>
          <ac:spMkLst>
            <pc:docMk/>
            <pc:sldMk cId="193191685" sldId="332"/>
            <ac:spMk id="3" creationId="{81D5494F-5A5D-A52F-E47A-0CC0583B1BDA}"/>
          </ac:spMkLst>
        </pc:spChg>
      </pc:sldChg>
      <pc:sldChg chg="del">
        <pc:chgData name="Bloom, Ashley (EOTSS)" userId="72d0e8ae-2e4f-4bb9-94cd-a4385f38aed0" providerId="ADAL" clId="{381FF7E6-9F62-4BF5-9AD6-9BF50FC1332F}" dt="2024-08-05T21:57:29.360" v="136" actId="2696"/>
        <pc:sldMkLst>
          <pc:docMk/>
          <pc:sldMk cId="1017622597" sldId="334"/>
        </pc:sldMkLst>
      </pc:sldChg>
    </pc:docChg>
  </pc:docChgLst>
  <pc:docChgLst>
    <pc:chgData name="Bloom, Ashley (EOTSS)" userId="72d0e8ae-2e4f-4bb9-94cd-a4385f38aed0" providerId="ADAL" clId="{E85EECA4-E4E7-40C7-B6AE-C94791A88D0E}"/>
    <pc:docChg chg="custSel addSld delSld modSld">
      <pc:chgData name="Bloom, Ashley (EOTSS)" userId="72d0e8ae-2e4f-4bb9-94cd-a4385f38aed0" providerId="ADAL" clId="{E85EECA4-E4E7-40C7-B6AE-C94791A88D0E}" dt="2024-08-09T23:26:30.171" v="194" actId="27636"/>
      <pc:docMkLst>
        <pc:docMk/>
      </pc:docMkLst>
      <pc:sldChg chg="modSp mod">
        <pc:chgData name="Bloom, Ashley (EOTSS)" userId="72d0e8ae-2e4f-4bb9-94cd-a4385f38aed0" providerId="ADAL" clId="{E85EECA4-E4E7-40C7-B6AE-C94791A88D0E}" dt="2024-08-09T22:56:55.587" v="0" actId="20577"/>
        <pc:sldMkLst>
          <pc:docMk/>
          <pc:sldMk cId="518607733" sldId="321"/>
        </pc:sldMkLst>
        <pc:spChg chg="mod">
          <ac:chgData name="Bloom, Ashley (EOTSS)" userId="72d0e8ae-2e4f-4bb9-94cd-a4385f38aed0" providerId="ADAL" clId="{E85EECA4-E4E7-40C7-B6AE-C94791A88D0E}" dt="2024-08-09T22:56:55.587" v="0" actId="20577"/>
          <ac:spMkLst>
            <pc:docMk/>
            <pc:sldMk cId="518607733" sldId="321"/>
            <ac:spMk id="2" creationId="{F294EE36-9757-A459-D27E-8B9B078AA112}"/>
          </ac:spMkLst>
        </pc:spChg>
      </pc:sldChg>
      <pc:sldChg chg="modSp mod">
        <pc:chgData name="Bloom, Ashley (EOTSS)" userId="72d0e8ae-2e4f-4bb9-94cd-a4385f38aed0" providerId="ADAL" clId="{E85EECA4-E4E7-40C7-B6AE-C94791A88D0E}" dt="2024-08-09T22:58:19.245" v="57" actId="20577"/>
        <pc:sldMkLst>
          <pc:docMk/>
          <pc:sldMk cId="3925676025" sldId="326"/>
        </pc:sldMkLst>
        <pc:spChg chg="mod">
          <ac:chgData name="Bloom, Ashley (EOTSS)" userId="72d0e8ae-2e4f-4bb9-94cd-a4385f38aed0" providerId="ADAL" clId="{E85EECA4-E4E7-40C7-B6AE-C94791A88D0E}" dt="2024-08-09T22:58:19.245" v="57" actId="20577"/>
          <ac:spMkLst>
            <pc:docMk/>
            <pc:sldMk cId="3925676025" sldId="326"/>
            <ac:spMk id="3" creationId="{FE019644-3B0C-9F1E-BA5E-92235938967F}"/>
          </ac:spMkLst>
        </pc:spChg>
      </pc:sldChg>
      <pc:sldChg chg="del">
        <pc:chgData name="Bloom, Ashley (EOTSS)" userId="72d0e8ae-2e4f-4bb9-94cd-a4385f38aed0" providerId="ADAL" clId="{E85EECA4-E4E7-40C7-B6AE-C94791A88D0E}" dt="2024-08-09T22:58:34.770" v="58" actId="2696"/>
        <pc:sldMkLst>
          <pc:docMk/>
          <pc:sldMk cId="2729007047" sldId="331"/>
        </pc:sldMkLst>
      </pc:sldChg>
      <pc:sldChg chg="modSp new mod">
        <pc:chgData name="Bloom, Ashley (EOTSS)" userId="72d0e8ae-2e4f-4bb9-94cd-a4385f38aed0" providerId="ADAL" clId="{E85EECA4-E4E7-40C7-B6AE-C94791A88D0E}" dt="2024-08-09T22:59:49.444" v="59" actId="12"/>
        <pc:sldMkLst>
          <pc:docMk/>
          <pc:sldMk cId="1317202483" sldId="337"/>
        </pc:sldMkLst>
        <pc:spChg chg="mod">
          <ac:chgData name="Bloom, Ashley (EOTSS)" userId="72d0e8ae-2e4f-4bb9-94cd-a4385f38aed0" providerId="ADAL" clId="{E85EECA4-E4E7-40C7-B6AE-C94791A88D0E}" dt="2024-08-09T22:57:47.590" v="39" actId="122"/>
          <ac:spMkLst>
            <pc:docMk/>
            <pc:sldMk cId="1317202483" sldId="337"/>
            <ac:spMk id="2" creationId="{8CB7EE7D-0E5E-2068-6DD5-888BFAA01C04}"/>
          </ac:spMkLst>
        </pc:spChg>
        <pc:spChg chg="mod">
          <ac:chgData name="Bloom, Ashley (EOTSS)" userId="72d0e8ae-2e4f-4bb9-94cd-a4385f38aed0" providerId="ADAL" clId="{E85EECA4-E4E7-40C7-B6AE-C94791A88D0E}" dt="2024-08-09T22:59:49.444" v="59" actId="12"/>
          <ac:spMkLst>
            <pc:docMk/>
            <pc:sldMk cId="1317202483" sldId="337"/>
            <ac:spMk id="3" creationId="{E955D9C4-2A79-06CB-CED5-34FFA3335902}"/>
          </ac:spMkLst>
        </pc:spChg>
      </pc:sldChg>
      <pc:sldChg chg="del">
        <pc:chgData name="Bloom, Ashley (EOTSS)" userId="72d0e8ae-2e4f-4bb9-94cd-a4385f38aed0" providerId="ADAL" clId="{E85EECA4-E4E7-40C7-B6AE-C94791A88D0E}" dt="2024-08-09T22:57:27.392" v="1" actId="2696"/>
        <pc:sldMkLst>
          <pc:docMk/>
          <pc:sldMk cId="1793753156" sldId="337"/>
        </pc:sldMkLst>
      </pc:sldChg>
      <pc:sldChg chg="modSp new mod">
        <pc:chgData name="Bloom, Ashley (EOTSS)" userId="72d0e8ae-2e4f-4bb9-94cd-a4385f38aed0" providerId="ADAL" clId="{E85EECA4-E4E7-40C7-B6AE-C94791A88D0E}" dt="2024-08-09T23:26:30.171" v="194" actId="27636"/>
        <pc:sldMkLst>
          <pc:docMk/>
          <pc:sldMk cId="1878654136" sldId="338"/>
        </pc:sldMkLst>
        <pc:spChg chg="mod">
          <ac:chgData name="Bloom, Ashley (EOTSS)" userId="72d0e8ae-2e4f-4bb9-94cd-a4385f38aed0" providerId="ADAL" clId="{E85EECA4-E4E7-40C7-B6AE-C94791A88D0E}" dt="2024-08-09T23:26:10.308" v="122" actId="122"/>
          <ac:spMkLst>
            <pc:docMk/>
            <pc:sldMk cId="1878654136" sldId="338"/>
            <ac:spMk id="2" creationId="{24FAA493-6767-122C-1C41-5F95F48F63E7}"/>
          </ac:spMkLst>
        </pc:spChg>
        <pc:spChg chg="mod">
          <ac:chgData name="Bloom, Ashley (EOTSS)" userId="72d0e8ae-2e4f-4bb9-94cd-a4385f38aed0" providerId="ADAL" clId="{E85EECA4-E4E7-40C7-B6AE-C94791A88D0E}" dt="2024-08-09T23:26:30.171" v="194" actId="27636"/>
          <ac:spMkLst>
            <pc:docMk/>
            <pc:sldMk cId="1878654136" sldId="338"/>
            <ac:spMk id="3" creationId="{4F08BF9E-107C-9B33-ADC0-02C9289C566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8/12/2024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317171"/>
            <a:ext cx="9144000" cy="3226934"/>
          </a:xfrm>
        </p:spPr>
        <p:txBody>
          <a:bodyPr>
            <a:normAutofit fontScale="90000"/>
          </a:bodyPr>
          <a:lstStyle/>
          <a:p>
            <a:r>
              <a:rPr lang="en-US" dirty="0">
                <a:solidFill>
                  <a:schemeClr val="bg2"/>
                </a:solidFill>
              </a:rPr>
              <a:t>Digital Accessibility and Equity Governance Board </a:t>
            </a:r>
            <a:br>
              <a:rPr lang="en-US" dirty="0">
                <a:solidFill>
                  <a:schemeClr val="bg2"/>
                </a:solidFill>
              </a:rPr>
            </a:br>
            <a:r>
              <a:rPr lang="en-US" dirty="0">
                <a:solidFill>
                  <a:schemeClr val="bg2"/>
                </a:solidFill>
              </a:rPr>
              <a:t>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5072743"/>
            <a:ext cx="9144000" cy="468086"/>
          </a:xfrm>
        </p:spPr>
        <p:txBody>
          <a:bodyPr/>
          <a:lstStyle/>
          <a:p>
            <a:r>
              <a:rPr lang="en-US" dirty="0">
                <a:solidFill>
                  <a:schemeClr val="bg2"/>
                </a:solidFill>
              </a:rPr>
              <a:t>August 14,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0731A-A3C1-9E72-06BF-8198567D139F}"/>
              </a:ext>
            </a:extLst>
          </p:cNvPr>
          <p:cNvSpPr>
            <a:spLocks noGrp="1"/>
          </p:cNvSpPr>
          <p:nvPr>
            <p:ph type="ctrTitle"/>
          </p:nvPr>
        </p:nvSpPr>
        <p:spPr/>
        <p:txBody>
          <a:bodyPr/>
          <a:lstStyle/>
          <a:p>
            <a:r>
              <a:rPr lang="en-US" dirty="0">
                <a:solidFill>
                  <a:schemeClr val="bg2"/>
                </a:solidFill>
              </a:rPr>
              <a:t>Fiscal Year 2025 Objective</a:t>
            </a:r>
          </a:p>
        </p:txBody>
      </p:sp>
      <p:sp>
        <p:nvSpPr>
          <p:cNvPr id="5" name="Subtitle 4">
            <a:extLst>
              <a:ext uri="{FF2B5EF4-FFF2-40B4-BE49-F238E27FC236}">
                <a16:creationId xmlns:a16="http://schemas.microsoft.com/office/drawing/2014/main" id="{DECC07A5-56E5-E9FA-45EB-CBC7C8B7E00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4202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705B9-4949-A9AF-058D-3473C50A2355}"/>
              </a:ext>
            </a:extLst>
          </p:cNvPr>
          <p:cNvSpPr>
            <a:spLocks noGrp="1"/>
          </p:cNvSpPr>
          <p:nvPr>
            <p:ph type="title"/>
          </p:nvPr>
        </p:nvSpPr>
        <p:spPr/>
        <p:txBody>
          <a:bodyPr/>
          <a:lstStyle/>
          <a:p>
            <a:pPr algn="ctr"/>
            <a:r>
              <a:rPr lang="en-US" dirty="0"/>
              <a:t>Goal for Objective Working Groups</a:t>
            </a:r>
          </a:p>
        </p:txBody>
      </p:sp>
      <p:sp>
        <p:nvSpPr>
          <p:cNvPr id="3" name="Content Placeholder 2">
            <a:extLst>
              <a:ext uri="{FF2B5EF4-FFF2-40B4-BE49-F238E27FC236}">
                <a16:creationId xmlns:a16="http://schemas.microsoft.com/office/drawing/2014/main" id="{28EA8279-798A-E2E8-7F9F-B1D20E4F1228}"/>
              </a:ext>
            </a:extLst>
          </p:cNvPr>
          <p:cNvSpPr>
            <a:spLocks noGrp="1"/>
          </p:cNvSpPr>
          <p:nvPr>
            <p:ph idx="1"/>
          </p:nvPr>
        </p:nvSpPr>
        <p:spPr/>
        <p:txBody>
          <a:bodyPr/>
          <a:lstStyle/>
          <a:p>
            <a:pPr marL="0" indent="0">
              <a:buNone/>
            </a:pPr>
            <a:r>
              <a:rPr lang="en-US" dirty="0"/>
              <a:t>Advance digital accessibility and equity for all Commonwealth employees and the public</a:t>
            </a:r>
          </a:p>
          <a:p>
            <a:pPr marL="0" indent="0">
              <a:buNone/>
            </a:pPr>
            <a:endParaRPr lang="en-US" dirty="0"/>
          </a:p>
          <a:p>
            <a:pPr marL="0" indent="0">
              <a:buNone/>
            </a:pPr>
            <a:r>
              <a:rPr lang="en-US" dirty="0"/>
              <a:t>Provide recommendations to create an accessible, usable and inclusive digital environment for all MA employees and residents to fully participate in programs, services and activities</a:t>
            </a:r>
          </a:p>
        </p:txBody>
      </p:sp>
    </p:spTree>
    <p:extLst>
      <p:ext uri="{BB962C8B-B14F-4D97-AF65-F5344CB8AC3E}">
        <p14:creationId xmlns:p14="http://schemas.microsoft.com/office/powerpoint/2010/main" val="3200332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C22B0-94C1-E245-DB44-C0911CEBFEC5}"/>
              </a:ext>
            </a:extLst>
          </p:cNvPr>
          <p:cNvSpPr>
            <a:spLocks noGrp="1"/>
          </p:cNvSpPr>
          <p:nvPr>
            <p:ph type="title"/>
          </p:nvPr>
        </p:nvSpPr>
        <p:spPr/>
        <p:txBody>
          <a:bodyPr/>
          <a:lstStyle/>
          <a:p>
            <a:pPr algn="ctr"/>
            <a:r>
              <a:rPr lang="en-US" dirty="0"/>
              <a:t>Objective Working Groups Composition</a:t>
            </a:r>
          </a:p>
        </p:txBody>
      </p:sp>
      <p:sp>
        <p:nvSpPr>
          <p:cNvPr id="3" name="Content Placeholder 2">
            <a:extLst>
              <a:ext uri="{FF2B5EF4-FFF2-40B4-BE49-F238E27FC236}">
                <a16:creationId xmlns:a16="http://schemas.microsoft.com/office/drawing/2014/main" id="{882BAA00-0ABB-84F3-A0D5-0B6AF1466FF4}"/>
              </a:ext>
            </a:extLst>
          </p:cNvPr>
          <p:cNvSpPr>
            <a:spLocks noGrp="1"/>
          </p:cNvSpPr>
          <p:nvPr>
            <p:ph idx="1"/>
          </p:nvPr>
        </p:nvSpPr>
        <p:spPr/>
        <p:txBody>
          <a:bodyPr>
            <a:normAutofit/>
          </a:bodyPr>
          <a:lstStyle/>
          <a:p>
            <a:pPr marL="0" indent="0">
              <a:buNone/>
            </a:pPr>
            <a:r>
              <a:rPr lang="en-US" dirty="0"/>
              <a:t>Objective working groups will consist of the following:</a:t>
            </a:r>
          </a:p>
          <a:p>
            <a:pPr marL="0" indent="0">
              <a:buNone/>
            </a:pPr>
            <a:endParaRPr lang="en-US" dirty="0"/>
          </a:p>
          <a:p>
            <a:r>
              <a:rPr lang="en-US" dirty="0"/>
              <a:t>4 working groups to cover the objectives</a:t>
            </a:r>
          </a:p>
          <a:p>
            <a:r>
              <a:rPr lang="en-US" dirty="0"/>
              <a:t>Groups will have co-leads consisting of a board member(s) and a public board member</a:t>
            </a:r>
          </a:p>
          <a:p>
            <a:r>
              <a:rPr lang="en-US" dirty="0"/>
              <a:t>Groups will include additional board members</a:t>
            </a:r>
          </a:p>
          <a:p>
            <a:r>
              <a:rPr lang="en-US" dirty="0"/>
              <a:t>Groups may bring in external expertise if needed</a:t>
            </a:r>
          </a:p>
          <a:p>
            <a:r>
              <a:rPr lang="en-US" dirty="0"/>
              <a:t>Groups can collaborate with EOTSS staff</a:t>
            </a:r>
          </a:p>
          <a:p>
            <a:pPr marL="0" indent="0">
              <a:buNone/>
            </a:pPr>
            <a:endParaRPr lang="en-US" dirty="0"/>
          </a:p>
        </p:txBody>
      </p:sp>
    </p:spTree>
    <p:extLst>
      <p:ext uri="{BB962C8B-B14F-4D97-AF65-F5344CB8AC3E}">
        <p14:creationId xmlns:p14="http://schemas.microsoft.com/office/powerpoint/2010/main" val="4166084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6D93-6BF3-4A7E-4F1D-6789F56F10EE}"/>
              </a:ext>
            </a:extLst>
          </p:cNvPr>
          <p:cNvSpPr>
            <a:spLocks noGrp="1"/>
          </p:cNvSpPr>
          <p:nvPr>
            <p:ph type="title"/>
          </p:nvPr>
        </p:nvSpPr>
        <p:spPr/>
        <p:txBody>
          <a:bodyPr/>
          <a:lstStyle/>
          <a:p>
            <a:pPr algn="ctr"/>
            <a:r>
              <a:rPr lang="en-US" dirty="0"/>
              <a:t>Purpose for Objective working Groups</a:t>
            </a:r>
          </a:p>
        </p:txBody>
      </p:sp>
      <p:sp>
        <p:nvSpPr>
          <p:cNvPr id="3" name="Content Placeholder 2">
            <a:extLst>
              <a:ext uri="{FF2B5EF4-FFF2-40B4-BE49-F238E27FC236}">
                <a16:creationId xmlns:a16="http://schemas.microsoft.com/office/drawing/2014/main" id="{FE019644-3B0C-9F1E-BA5E-92235938967F}"/>
              </a:ext>
            </a:extLst>
          </p:cNvPr>
          <p:cNvSpPr>
            <a:spLocks noGrp="1"/>
          </p:cNvSpPr>
          <p:nvPr>
            <p:ph idx="1"/>
          </p:nvPr>
        </p:nvSpPr>
        <p:spPr>
          <a:xfrm>
            <a:off x="838200" y="1825625"/>
            <a:ext cx="10515600" cy="4351338"/>
          </a:xfrm>
        </p:spPr>
        <p:txBody>
          <a:bodyPr>
            <a:normAutofit lnSpcReduction="10000"/>
          </a:bodyPr>
          <a:lstStyle/>
          <a:p>
            <a:pPr marL="0" indent="0">
              <a:buNone/>
            </a:pPr>
            <a:r>
              <a:rPr lang="en-US" dirty="0"/>
              <a:t>Objective working groups created to accomplish the following:</a:t>
            </a:r>
          </a:p>
          <a:p>
            <a:pPr marL="0" indent="0">
              <a:buNone/>
            </a:pPr>
            <a:endParaRPr lang="en-US" dirty="0"/>
          </a:p>
          <a:p>
            <a:r>
              <a:rPr lang="en-US" dirty="0"/>
              <a:t>Meet throughout the fiscal year to identify strategies and milestones related to the goals and objectives</a:t>
            </a:r>
          </a:p>
          <a:p>
            <a:r>
              <a:rPr lang="en-US" dirty="0"/>
              <a:t>Decide on 1 or 2 measurable and achievable goals related to the objectives</a:t>
            </a:r>
          </a:p>
          <a:p>
            <a:r>
              <a:rPr lang="en-US" dirty="0"/>
              <a:t>Identify what success looks like for each of the objectives</a:t>
            </a:r>
          </a:p>
          <a:p>
            <a:r>
              <a:rPr lang="en-US" dirty="0"/>
              <a:t>Present group updates related to the objectives and goals at future board meetings for additional feedback leading to final recommendations</a:t>
            </a:r>
          </a:p>
        </p:txBody>
      </p:sp>
    </p:spTree>
    <p:extLst>
      <p:ext uri="{BB962C8B-B14F-4D97-AF65-F5344CB8AC3E}">
        <p14:creationId xmlns:p14="http://schemas.microsoft.com/office/powerpoint/2010/main" val="3925676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603A7-BF95-8CA2-415A-699DAE8AE1C1}"/>
              </a:ext>
            </a:extLst>
          </p:cNvPr>
          <p:cNvSpPr>
            <a:spLocks noGrp="1"/>
          </p:cNvSpPr>
          <p:nvPr>
            <p:ph type="title"/>
          </p:nvPr>
        </p:nvSpPr>
        <p:spPr/>
        <p:txBody>
          <a:bodyPr/>
          <a:lstStyle/>
          <a:p>
            <a:pPr algn="ctr"/>
            <a:r>
              <a:rPr lang="en-US" dirty="0"/>
              <a:t>Objective Working Group 3: Public Reporting</a:t>
            </a:r>
          </a:p>
        </p:txBody>
      </p:sp>
      <p:sp>
        <p:nvSpPr>
          <p:cNvPr id="3" name="Content Placeholder 2">
            <a:extLst>
              <a:ext uri="{FF2B5EF4-FFF2-40B4-BE49-F238E27FC236}">
                <a16:creationId xmlns:a16="http://schemas.microsoft.com/office/drawing/2014/main" id="{86789A9A-004D-B769-8591-EF871F7F365D}"/>
              </a:ext>
            </a:extLst>
          </p:cNvPr>
          <p:cNvSpPr>
            <a:spLocks noGrp="1"/>
          </p:cNvSpPr>
          <p:nvPr>
            <p:ph idx="1"/>
          </p:nvPr>
        </p:nvSpPr>
        <p:spPr/>
        <p:txBody>
          <a:bodyPr>
            <a:normAutofit fontScale="92500" lnSpcReduction="20000"/>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a:p>
            <a:pPr marL="0" indent="0">
              <a:buNone/>
            </a:pPr>
            <a:r>
              <a:rPr lang="en-US" b="1" dirty="0"/>
              <a:t>Group members:</a:t>
            </a:r>
          </a:p>
          <a:p>
            <a:pPr marL="0" indent="0">
              <a:buNone/>
            </a:pPr>
            <a:r>
              <a:rPr lang="en-US" dirty="0"/>
              <a:t>Co-leads: Dave Bedard and Ashley Bloom </a:t>
            </a:r>
          </a:p>
          <a:p>
            <a:pPr marL="0" indent="0">
              <a:buNone/>
            </a:pPr>
            <a:endParaRPr lang="en-US" dirty="0"/>
          </a:p>
          <a:p>
            <a:pPr marL="0" indent="0">
              <a:buNone/>
            </a:pPr>
            <a:r>
              <a:rPr lang="en-US" b="1" dirty="0"/>
              <a:t>Questions for discussion:</a:t>
            </a:r>
          </a:p>
          <a:p>
            <a:r>
              <a:rPr lang="en-US" dirty="0"/>
              <a:t>What accessibility metrics can be used to identify accessibility and equity trends, gaps, opportunities and maturity?</a:t>
            </a:r>
          </a:p>
          <a:p>
            <a:r>
              <a:rPr lang="en-US" dirty="0"/>
              <a:t>What tooling is available to provide an accessible dashboard and data?</a:t>
            </a:r>
          </a:p>
        </p:txBody>
      </p:sp>
    </p:spTree>
    <p:extLst>
      <p:ext uri="{BB962C8B-B14F-4D97-AF65-F5344CB8AC3E}">
        <p14:creationId xmlns:p14="http://schemas.microsoft.com/office/powerpoint/2010/main" val="3377139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AA493-6767-122C-1C41-5F95F48F63E7}"/>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4F08BF9E-107C-9B33-ADC0-02C9289C5661}"/>
              </a:ext>
            </a:extLst>
          </p:cNvPr>
          <p:cNvSpPr>
            <a:spLocks noGrp="1"/>
          </p:cNvSpPr>
          <p:nvPr>
            <p:ph idx="1"/>
          </p:nvPr>
        </p:nvSpPr>
        <p:spPr/>
        <p:txBody>
          <a:bodyPr>
            <a:normAutofit lnSpcReduction="10000"/>
          </a:bodyPr>
          <a:lstStyle/>
          <a:p>
            <a:pPr marL="0" indent="0">
              <a:buNone/>
            </a:pPr>
            <a:r>
              <a:rPr lang="en-US" dirty="0"/>
              <a:t>Executive Order 614 state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p:txBody>
      </p:sp>
    </p:spTree>
    <p:extLst>
      <p:ext uri="{BB962C8B-B14F-4D97-AF65-F5344CB8AC3E}">
        <p14:creationId xmlns:p14="http://schemas.microsoft.com/office/powerpoint/2010/main" val="1878654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lstStyle/>
          <a:p>
            <a:r>
              <a:rPr lang="en-US" dirty="0">
                <a:solidFill>
                  <a:schemeClr val="bg2"/>
                </a:solidFill>
              </a:rPr>
              <a:t>Next Steps for Objective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dirty="0"/>
              <a:t>Coming up for the group:</a:t>
            </a:r>
          </a:p>
          <a:p>
            <a:pPr marL="0" indent="0">
              <a:buNone/>
            </a:pPr>
            <a:endParaRPr lang="en-US" dirty="0"/>
          </a:p>
          <a:p>
            <a:pPr marL="514350" indent="-514350">
              <a:buFont typeface="+mj-lt"/>
              <a:buAutoNum type="arabicPeriod"/>
            </a:pPr>
            <a:r>
              <a:rPr lang="en-US" dirty="0"/>
              <a:t>EOTSS accessibility team and group co-leads schedule a 2nd meeting before September 11th</a:t>
            </a:r>
          </a:p>
          <a:p>
            <a:pPr marL="514350" indent="-514350">
              <a:buFont typeface="+mj-lt"/>
              <a:buAutoNum type="arabicPeriod"/>
            </a:pPr>
            <a:r>
              <a:rPr lang="en-US" dirty="0"/>
              <a:t>Deep dive into objective at 2</a:t>
            </a:r>
            <a:r>
              <a:rPr lang="en-US" baseline="30000" dirty="0"/>
              <a:t>nd</a:t>
            </a:r>
            <a:r>
              <a:rPr lang="en-US" dirty="0"/>
              <a:t> meeting and create 1 of 2 measurable and achievable goals,</a:t>
            </a:r>
          </a:p>
          <a:p>
            <a:pPr marL="514350" indent="-514350">
              <a:buFont typeface="+mj-lt"/>
              <a:buAutoNum type="arabicPeriod"/>
            </a:pPr>
            <a:r>
              <a:rPr lang="en-US" dirty="0"/>
              <a:t>Present working group goals for feedback at the September 11</a:t>
            </a:r>
            <a:r>
              <a:rPr lang="en-US" baseline="30000" dirty="0"/>
              <a:t>th</a:t>
            </a:r>
            <a:r>
              <a:rPr lang="en-US" dirty="0"/>
              <a:t> board meeting</a:t>
            </a:r>
          </a:p>
          <a:p>
            <a:pPr marL="514350" indent="-514350">
              <a:buFont typeface="+mj-lt"/>
              <a:buAutoNum type="arabicPeriod"/>
            </a:pPr>
            <a:r>
              <a:rPr lang="en-US" dirty="0"/>
              <a:t>Schedule follow-up meetings to create recommendations for board feedback TBD </a:t>
            </a:r>
          </a:p>
          <a:p>
            <a:pPr marL="514350" indent="-514350">
              <a:buFont typeface="+mj-lt"/>
              <a:buAutoNum type="arabicPeriod"/>
            </a:pPr>
            <a:r>
              <a:rPr lang="en-US" dirty="0"/>
              <a:t>Create final recommendations to present to the board based on feedback TBD</a:t>
            </a:r>
          </a:p>
        </p:txBody>
      </p:sp>
    </p:spTree>
    <p:extLst>
      <p:ext uri="{BB962C8B-B14F-4D97-AF65-F5344CB8AC3E}">
        <p14:creationId xmlns:p14="http://schemas.microsoft.com/office/powerpoint/2010/main" val="2890622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OML Training Presentation</a:t>
            </a:r>
          </a:p>
          <a:p>
            <a:pPr marL="514350" indent="-514350">
              <a:buFont typeface="+mj-lt"/>
              <a:buAutoNum type="arabicPeriod"/>
            </a:pPr>
            <a:r>
              <a:rPr lang="en-US" dirty="0"/>
              <a:t>Review group expectations</a:t>
            </a:r>
          </a:p>
          <a:p>
            <a:pPr marL="514350" indent="-514350">
              <a:buFont typeface="+mj-lt"/>
              <a:buAutoNum type="arabicPeriod"/>
            </a:pPr>
            <a:r>
              <a:rPr lang="en-US" dirty="0"/>
              <a:t>Review and Discuss Working Group Objective</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690688"/>
            <a:ext cx="10765971" cy="4858205"/>
          </a:xfrm>
        </p:spPr>
        <p:txBody>
          <a:bodyPr>
            <a:normAutofit fontScale="85000" lnSpcReduction="1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or designee,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p:txBody>
          <a:bodyPr>
            <a:normAutofit/>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p:txBody>
      </p:sp>
    </p:spTree>
    <p:extLst>
      <p:ext uri="{BB962C8B-B14F-4D97-AF65-F5344CB8AC3E}">
        <p14:creationId xmlns:p14="http://schemas.microsoft.com/office/powerpoint/2010/main" val="19319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ctrTitle"/>
          </p:nvPr>
        </p:nvSpPr>
        <p:spPr/>
        <p:txBody>
          <a:bodyPr/>
          <a:lstStyle/>
          <a:p>
            <a:r>
              <a:rPr lang="en-US" dirty="0">
                <a:solidFill>
                  <a:schemeClr val="bg2"/>
                </a:solidFill>
              </a:rPr>
              <a:t>Open Meeting Law Presentation</a:t>
            </a:r>
          </a:p>
        </p:txBody>
      </p:sp>
      <p:sp>
        <p:nvSpPr>
          <p:cNvPr id="5" name="Subtitle 4">
            <a:extLst>
              <a:ext uri="{FF2B5EF4-FFF2-40B4-BE49-F238E27FC236}">
                <a16:creationId xmlns:a16="http://schemas.microsoft.com/office/drawing/2014/main" id="{04707B7B-9C71-2011-368B-AB6FC18BB2C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94205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title"/>
          </p:nvPr>
        </p:nvSpPr>
        <p:spPr/>
        <p:txBody>
          <a:bodyPr>
            <a:normAutofit/>
          </a:bodyPr>
          <a:lstStyle/>
          <a:p>
            <a:pPr algn="ctr"/>
            <a:r>
              <a:rPr lang="en-US" dirty="0"/>
              <a:t>Open Meeting Law Presentation Info</a:t>
            </a:r>
          </a:p>
        </p:txBody>
      </p:sp>
      <p:sp>
        <p:nvSpPr>
          <p:cNvPr id="2" name="Content Placeholder 1">
            <a:extLst>
              <a:ext uri="{FF2B5EF4-FFF2-40B4-BE49-F238E27FC236}">
                <a16:creationId xmlns:a16="http://schemas.microsoft.com/office/drawing/2014/main" id="{F294EE36-9757-A459-D27E-8B9B078AA112}"/>
              </a:ext>
            </a:extLst>
          </p:cNvPr>
          <p:cNvSpPr>
            <a:spLocks noGrp="1"/>
          </p:cNvSpPr>
          <p:nvPr>
            <p:ph idx="1"/>
          </p:nvPr>
        </p:nvSpPr>
        <p:spPr/>
        <p:txBody>
          <a:bodyPr/>
          <a:lstStyle/>
          <a:p>
            <a:r>
              <a:rPr lang="en-US" dirty="0"/>
              <a:t>Provided by Attorney General’s Office</a:t>
            </a:r>
          </a:p>
          <a:p>
            <a:r>
              <a:rPr lang="en-US" dirty="0"/>
              <a:t>August 8</a:t>
            </a:r>
            <a:r>
              <a:rPr lang="en-US" baseline="30000" dirty="0"/>
              <a:t>th</a:t>
            </a:r>
            <a:r>
              <a:rPr lang="en-US" dirty="0"/>
              <a:t> presentation from 12-1 PM EST with future webinar dates</a:t>
            </a:r>
          </a:p>
          <a:p>
            <a:r>
              <a:rPr lang="en-US" dirty="0"/>
              <a:t>Basic introduction to open meeting law requirements</a:t>
            </a:r>
          </a:p>
          <a:p>
            <a:pPr marL="0" indent="0">
              <a:buNone/>
            </a:pPr>
            <a:endParaRPr lang="en-US" dirty="0"/>
          </a:p>
        </p:txBody>
      </p:sp>
    </p:spTree>
    <p:extLst>
      <p:ext uri="{BB962C8B-B14F-4D97-AF65-F5344CB8AC3E}">
        <p14:creationId xmlns:p14="http://schemas.microsoft.com/office/powerpoint/2010/main" val="518607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D00528-9751-C23D-7535-8C07BA7B18A3}"/>
              </a:ext>
            </a:extLst>
          </p:cNvPr>
          <p:cNvSpPr>
            <a:spLocks noGrp="1"/>
          </p:cNvSpPr>
          <p:nvPr>
            <p:ph type="ctrTitle"/>
          </p:nvPr>
        </p:nvSpPr>
        <p:spPr/>
        <p:txBody>
          <a:bodyPr/>
          <a:lstStyle/>
          <a:p>
            <a:r>
              <a:rPr lang="en-US" dirty="0">
                <a:solidFill>
                  <a:schemeClr val="bg2"/>
                </a:solidFill>
              </a:rPr>
              <a:t>Review Working Group Expectations</a:t>
            </a:r>
          </a:p>
        </p:txBody>
      </p:sp>
      <p:sp>
        <p:nvSpPr>
          <p:cNvPr id="5" name="Subtitle 4">
            <a:extLst>
              <a:ext uri="{FF2B5EF4-FFF2-40B4-BE49-F238E27FC236}">
                <a16:creationId xmlns:a16="http://schemas.microsoft.com/office/drawing/2014/main" id="{3AA94BBB-B9CC-C70B-C37E-DFA5A3F85AC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20738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7EE7D-0E5E-2068-6DD5-888BFAA01C04}"/>
              </a:ext>
            </a:extLst>
          </p:cNvPr>
          <p:cNvSpPr>
            <a:spLocks noGrp="1"/>
          </p:cNvSpPr>
          <p:nvPr>
            <p:ph type="title"/>
          </p:nvPr>
        </p:nvSpPr>
        <p:spPr/>
        <p:txBody>
          <a:bodyPr/>
          <a:lstStyle/>
          <a:p>
            <a:pPr algn="ctr"/>
            <a:r>
              <a:rPr lang="en-US" dirty="0"/>
              <a:t>Working Group Expectations</a:t>
            </a:r>
          </a:p>
        </p:txBody>
      </p:sp>
      <p:sp>
        <p:nvSpPr>
          <p:cNvPr id="3" name="Content Placeholder 2">
            <a:extLst>
              <a:ext uri="{FF2B5EF4-FFF2-40B4-BE49-F238E27FC236}">
                <a16:creationId xmlns:a16="http://schemas.microsoft.com/office/drawing/2014/main" id="{E955D9C4-2A79-06CB-CED5-34FFA3335902}"/>
              </a:ext>
            </a:extLst>
          </p:cNvPr>
          <p:cNvSpPr>
            <a:spLocks noGrp="1"/>
          </p:cNvSpPr>
          <p:nvPr>
            <p:ph idx="1"/>
          </p:nvPr>
        </p:nvSpPr>
        <p:spPr/>
        <p:txBody>
          <a:bodyPr/>
          <a:lstStyle/>
          <a:p>
            <a:pPr marL="0" indent="0">
              <a:buNone/>
            </a:pPr>
            <a:r>
              <a:rPr lang="en-US" dirty="0"/>
              <a:t>Group outcomes:</a:t>
            </a:r>
          </a:p>
          <a:p>
            <a:pPr marL="0" indent="0">
              <a:buNone/>
            </a:pPr>
            <a:endParaRPr lang="en-US" dirty="0"/>
          </a:p>
          <a:p>
            <a:r>
              <a:rPr lang="en-US" dirty="0"/>
              <a:t>Creates goal(s) related to the objective</a:t>
            </a:r>
          </a:p>
          <a:p>
            <a:r>
              <a:rPr lang="en-US" dirty="0"/>
              <a:t>Captures full-board feedback and incorporates into goals and recommendations</a:t>
            </a:r>
          </a:p>
          <a:p>
            <a:r>
              <a:rPr lang="en-US" dirty="0"/>
              <a:t>Presents recommendations for full-board feedback</a:t>
            </a:r>
          </a:p>
          <a:p>
            <a:r>
              <a:rPr lang="en-US" dirty="0"/>
              <a:t>Presents final recommendations to the board for implementation</a:t>
            </a:r>
          </a:p>
          <a:p>
            <a:r>
              <a:rPr lang="en-US" dirty="0"/>
              <a:t>Provides additional future recommendations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7202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8023</TotalTime>
  <Words>774</Words>
  <Application>Microsoft Office PowerPoint</Application>
  <PresentationFormat>Widescreen</PresentationFormat>
  <Paragraphs>88</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Introduction and Roll Call</vt:lpstr>
      <vt:lpstr>Working Group Member Roll Call</vt:lpstr>
      <vt:lpstr>Working Group Member Roll Call Continued</vt:lpstr>
      <vt:lpstr>Open Meeting Law Presentation</vt:lpstr>
      <vt:lpstr>Open Meeting Law Presentation Info</vt:lpstr>
      <vt:lpstr>Review Working Group Expectations</vt:lpstr>
      <vt:lpstr>Working Group Expectations</vt:lpstr>
      <vt:lpstr>Fiscal Year 2025 Objective</vt:lpstr>
      <vt:lpstr>Goal for Objective Working Groups</vt:lpstr>
      <vt:lpstr>Objective Working Groups Composition</vt:lpstr>
      <vt:lpstr>Purpose for Objective working Groups</vt:lpstr>
      <vt:lpstr>Objective Working Group 3: Public Reporting</vt:lpstr>
      <vt:lpstr>Executive Order 614 Reporting Requirements</vt:lpstr>
      <vt:lpstr>Next Steps for Objective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29</cp:revision>
  <dcterms:created xsi:type="dcterms:W3CDTF">2024-03-08T14:56:14Z</dcterms:created>
  <dcterms:modified xsi:type="dcterms:W3CDTF">2024-08-12T15:01:16Z</dcterms:modified>
</cp:coreProperties>
</file>