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4"/>
    <p:sldMasterId id="2147483693" r:id="rId5"/>
    <p:sldMasterId id="2147483701" r:id="rId6"/>
    <p:sldMasterId id="2147483714" r:id="rId7"/>
  </p:sldMasterIdLst>
  <p:notesMasterIdLst>
    <p:notesMasterId r:id="rId22"/>
  </p:notesMasterIdLst>
  <p:sldIdLst>
    <p:sldId id="256" r:id="rId8"/>
    <p:sldId id="2145705583" r:id="rId9"/>
    <p:sldId id="2145705641" r:id="rId10"/>
    <p:sldId id="2146847992" r:id="rId11"/>
    <p:sldId id="2146848101" r:id="rId12"/>
    <p:sldId id="2146848090" r:id="rId13"/>
    <p:sldId id="2146848093" r:id="rId14"/>
    <p:sldId id="2146848094" r:id="rId15"/>
    <p:sldId id="2146848095" r:id="rId16"/>
    <p:sldId id="2146848098" r:id="rId17"/>
    <p:sldId id="2146848102" r:id="rId18"/>
    <p:sldId id="2146848103" r:id="rId19"/>
    <p:sldId id="2145705702" r:id="rId20"/>
    <p:sldId id="2145705740"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pos="218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21B9E0C-1823-9ABF-8D52-FAC168531F6B}" name="Delaney, Megan R. (A&amp;F)" initials="DMR(" userId="S::Megan.R.Delaney2@mass.gov::730d6824-8d60-4eb8-89aa-b1380896617a" providerId="AD"/>
  <p188:author id="{9752AE1A-BD6E-C802-793E-6B450C9BDE1C}" name="Stone, Ben (EOHLC)" initials="S(" userId="S::ben.stone@mass.gov::0f424737-e0a8-485e-8b2b-d868465df3b2" providerId="AD"/>
  <p188:author id="{DDF49221-BD9C-7E7D-BD1D-1FED62A37D93}" name="Simao, Conor (A&amp;F)" initials="S(" userId="S::conor.simao@mass.gov::24a3fdc9-76f9-44a5-9eb3-4d4cffee8da6" providerId="AD"/>
  <p188:author id="{02DF5826-D80F-0AD6-7A68-3C181699E5B1}" name="Marceau, Amelia (A&amp;F)" initials="M(" userId="S::amelia.marceau@mass.gov::6c42bb6f-22e3-476b-a51a-b4799ff4565c" providerId="AD"/>
  <p188:author id="{0F560030-612C-8125-DAE7-D4DDF11834FF}" name="Cuddy, Joshua (EOHLC)" initials="CJ" userId="S::joshua.cuddy@mass.gov::fe00c576-5af3-4d2a-ade8-c0f212999735" providerId="AD"/>
  <p188:author id="{87268935-4B0D-9DCD-E85C-FDE5BA153150}" name="Rooney, Jake (A&amp;F)" initials="R(" userId="S::jake.rooney@mass.gov::0b895a14-7b0d-4122-bdb6-b61f1a8e0c82" providerId="AD"/>
  <p188:author id="{03BF0441-3D68-6BF3-0FE4-8DAB55A9CE1E}" name="Caljouw, John (A&amp;F)" initials="CJ(" userId="S::john.Caljouw@mass.gov::98f79e61-9be3-4869-99d8-e269d906329f" providerId="AD"/>
  <p188:author id="{80AAC445-F916-5087-4AF0-9E650705E59A}" name="Taronas, Laura (A&amp;F)" initials="T(" userId="S::laura.taronas@mass.gov::e61f96bf-22d5-46a2-8cbd-f483af5681fd" providerId="AD"/>
  <p188:author id="{1470584B-79CF-69EE-322C-2705A162878B}" name="Bryant, Benjamin (EOHLC)" initials="BB(" userId="S::Benjamin.Bryant@mass.gov::d9f20d2d-3d0a-4c4c-bc1c-5d95aab57509" providerId="AD"/>
  <p188:author id="{443E475D-F7FC-48AD-626B-2B54DA243E12}" name="Sullivan, David (EOHLC)" initials="DS" userId="S::David.Sullivan2@mass.gov::84f6fce2-769d-434b-a659-4d43ea5e1c20" providerId="AD"/>
  <p188:author id="{A531355E-2B15-76AA-81D6-FA6682EA9573}" name="Walsh, Matthew (EOHLC)" initials="WM" userId="S::matthew.walsh@mass.gov::6b9d2727-13b7-4fba-bda7-e67533322e9c" providerId="AD"/>
  <p188:author id="{5D0B106C-19C5-C25D-CC22-1F2C9A8B4A47}" name="Rubin, Roberta (EOHLC)" initials="RR" userId="S::roberta.rubin@mass.gov::2cbd6095-3de4-4e08-a541-e182ee3ba991" providerId="AD"/>
  <p188:author id="{755CA26C-E983-2981-90EC-EECEB853650F}" name="McLaughlin, Gina (EOHLC)" initials="M(" userId="S::gina.mclaughlin@mass.gov::34be0a45-b8e4-4c3b-8f50-cef1dc2b6f0b" providerId="AD"/>
  <p188:author id="{7D38A573-056E-60D3-8E60-1F2A5A13B5D1}" name="Sullivan, Dana C. (ANF)" initials="DCS" userId="Sullivan, Dana C. (ANF)" providerId="None"/>
  <p188:author id="{DD852876-9768-2730-E848-51568AB9C37A}" name="Ricciarelli, Julia (A&amp;F)" initials="R(" userId="S::julia.ricciarelli@mass.gov::22b536b9-b675-40a9-b573-19d5593eb837" providerId="AD"/>
  <p188:author id="{C631F979-F338-EDEB-5F1D-2578B91121E3}" name="Attia, Mark (A&amp;F)" initials="A(" userId="S::mark.attia@mass.gov::4aeb8811-86d4-4fe3-aa7a-edc5a4bee0c3" providerId="AD"/>
  <p188:author id="{DD67527A-C5DA-C6BC-AF98-9F9921C092EE}" name="Walsh, Matthew (EOHLC)" initials="WM(" userId="S::Matthew.Walsh@mass.gov::6b9d2727-13b7-4fba-bda7-e67533322e9c" providerId="AD"/>
  <p188:author id="{4CAE6795-1068-CD6B-6BD3-1F72B1FA07A8}" name="Jesse Kanson-Benanav" initials="JK" userId="S::JesseKanson-Benanav@abundanthousingma.onmicrosoft.com::4cf58c7c-58fa-4e69-a99b-62f500f06064" providerId="AD"/>
  <p188:author id="{4E2B4199-C085-8E73-9EF6-9AFD60BEE019}" name="DeHaven, Carter (A&amp;F)" initials="D(" userId="S::carter.dehaven@mass.gov::481c3a8d-9d64-40e7-8e99-d539b562e513" providerId="AD"/>
  <p188:author id="{36AB639B-E166-9380-9F55-3ED993DE57A1}" name="Barrese, Sarah (EOHLC)" initials="SB" userId="S::Sarah.Barrese2@mass.gov::60d0b564-cec7-47ef-b244-e30e0cfbf4b7" providerId="AD"/>
  <p188:author id="{7F64CD9D-A50E-A048-F989-5748E3F4AF09}" name="Kluchman, Chris (EOHLC)" initials="CK" userId="S::Chris.Kluchman@mass.gov::3b2805cf-7dc0-4105-8ee7-e9f9424f61fe" providerId="AD"/>
  <p188:author id="{E928B0A5-0EEB-7C36-140C-297ACD6F18B2}" name="Tierney, Sean (EOHLC)" initials="ST" userId="S::Sean.Tierney@mass.gov::7a98376c-9b3b-40c3-bb0f-571004252cd9" providerId="AD"/>
  <p188:author id="{C752CCA5-7AF5-D364-3402-6DA15FFE710B}" name="Cuddy, Joshua (EOHLC)" initials="JC" userId="S::Joshua.Cuddy@mass.gov::fe00c576-5af3-4d2a-ade8-c0f212999735" providerId="AD"/>
  <p188:author id="{557D60B5-E313-7BFF-B708-0D087EF5CC2E}" name="Razzaq, Fatima (EOHLC)" initials="R(" userId="S::fatima.razzaq@mass.gov::cde9a7e3-8673-4b79-b8f3-7056c8fe4543" providerId="AD"/>
  <p188:author id="{250876BA-F1AD-14B1-2976-6B6B94EB1832}" name="Coogan, John (A&amp;F)" initials="CJ(" userId="S::John.Coogan2@mass.gov::9ac26b41-245e-4f87-940c-21856b06aa5b" providerId="AD"/>
  <p188:author id="{2EFB27D2-5561-7D95-F0B4-D9E809F4A868}" name="Shupin, Eric (EOHLC)" initials="S(" userId="S::eric.shupin@mass.gov::c0128860-9151-4cc9-aba2-fd00b56a7c93" providerId="AD"/>
  <p188:author id="{37A928D6-7D11-640A-825D-EF51D928CA94}" name="Simao, Conor (A&amp;F)" initials="SC(" userId="S::Conor.Simao@mass.gov::24a3fdc9-76f9-44a5-9eb3-4d4cffee8da6" providerId="AD"/>
  <p188:author id="{44063EDF-C9FF-F029-E99B-05E45AD09F2D}" name="Renkert, Sara (A&amp;F)" initials="R(" userId="S::sara.renkert@mass.gov::bbfca1a2-6040-42c4-9130-046d166ca358" providerId="AD"/>
  <p188:author id="{08D39AE3-2E1A-88DB-8ACD-0938F12EC3B9}" name="Reardon, Timothy (EOHLC)" initials="RT" userId="S::timothy.reardon2@mass.gov::31339d56-df5e-429b-974c-d8934eead266" providerId="AD"/>
  <p188:author id="{5B6282E4-328C-95C6-0EEE-93E1EB5BFD61}" name="Connors, Kaitlyn (A&amp;F)" initials="CK(" userId="S::Kaitlyn.Connors@mass.gov::40e30303-1c2c-4e3c-8345-7c82e4704ecd" providerId="AD"/>
  <p188:author id="{318524F4-E8AA-09B8-D395-D4B952D3FB85}" name="Christopher Marino" initials="CM" userId="S::Christopher.Marino@mass.gov::6cf04f02-1305-410e-ba8b-a7e1fa5d7de3" providerId="AD"/>
  <p188:author id="{B9E483F5-1E99-AD31-9F70-1FF1F133CDED}" name="DeHaven, Carter (A&amp;F)" initials="CD" userId="S::Carter.DeHaven@mass.gov::481c3a8d-9d64-40e7-8e99-d539b562e513" providerId="AD"/>
  <p188:author id="{874EF8FB-0CE7-0198-341B-19C8688BAF69}" name="Coogan, John (A&amp;F)" initials="C(" userId="S::john.coogan2@mass.gov::9ac26b41-245e-4f87-940c-21856b06aa5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ee, Jihae A. (A&amp;F)" initials="LJA(" lastIdx="1" clrIdx="0">
    <p:extLst>
      <p:ext uri="{19B8F6BF-5375-455C-9EA6-DF929625EA0E}">
        <p15:presenceInfo xmlns:p15="http://schemas.microsoft.com/office/powerpoint/2012/main" userId="S::Jihae.A.Lee@mass.gov::f5d32d7f-c765-4fd4-bae8-c6ceadb603e2" providerId="AD"/>
      </p:ext>
    </p:extLst>
  </p:cmAuthor>
  <p:cmAuthor id="2" name="Attia, Mark (A&amp;F)" initials="A(" lastIdx="1" clrIdx="1">
    <p:extLst>
      <p:ext uri="{19B8F6BF-5375-455C-9EA6-DF929625EA0E}">
        <p15:presenceInfo xmlns:p15="http://schemas.microsoft.com/office/powerpoint/2012/main" userId="S::mark.attia@mass.gov::4aeb8811-86d4-4fe3-aa7a-edc5a4bee0c3" providerId="AD"/>
      </p:ext>
    </p:extLst>
  </p:cmAuthor>
  <p:cmAuthor id="3" name="Amanda Lee" initials="AL" lastIdx="1" clrIdx="2">
    <p:extLst>
      <p:ext uri="{19B8F6BF-5375-455C-9EA6-DF929625EA0E}">
        <p15:presenceInfo xmlns:p15="http://schemas.microsoft.com/office/powerpoint/2012/main" userId="S::Amanda.Lee@Jefferies.com::a687420c-f119-4693-8740-1458f753c6f2" providerId="AD"/>
      </p:ext>
    </p:extLst>
  </p:cmAuthor>
  <p:cmAuthor id="4" name="Simao, Conor (A&amp;F)" initials="SC(" lastIdx="6" clrIdx="3">
    <p:extLst>
      <p:ext uri="{19B8F6BF-5375-455C-9EA6-DF929625EA0E}">
        <p15:presenceInfo xmlns:p15="http://schemas.microsoft.com/office/powerpoint/2012/main" userId="S::Conor.Simao@mass.gov::24a3fdc9-76f9-44a5-9eb3-4d4cffee8da6" providerId="AD"/>
      </p:ext>
    </p:extLst>
  </p:cmAuthor>
  <p:cmAuthor id="5" name="Delaney, Megan R. (A&amp;F)" initials="D(" lastIdx="5" clrIdx="4">
    <p:extLst>
      <p:ext uri="{19B8F6BF-5375-455C-9EA6-DF929625EA0E}">
        <p15:presenceInfo xmlns:p15="http://schemas.microsoft.com/office/powerpoint/2012/main" userId="S::megan.r.delaney2@mass.gov::730d6824-8d60-4eb8-89aa-b1380896617a" providerId="AD"/>
      </p:ext>
    </p:extLst>
  </p:cmAuthor>
  <p:cmAuthor id="6" name="Coogan, John (A&amp;F)" initials="C(" lastIdx="2" clrIdx="5">
    <p:extLst>
      <p:ext uri="{19B8F6BF-5375-455C-9EA6-DF929625EA0E}">
        <p15:presenceInfo xmlns:p15="http://schemas.microsoft.com/office/powerpoint/2012/main" userId="S::john.coogan2@mass.gov::9ac26b41-245e-4f87-940c-21856b06aa5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558F"/>
    <a:srgbClr val="FAE2D5"/>
    <a:srgbClr val="E97132"/>
    <a:srgbClr val="D9F2D0"/>
    <a:srgbClr val="F2CEED"/>
    <a:srgbClr val="CAEDFB"/>
    <a:srgbClr val="4EA72E"/>
    <a:srgbClr val="A02B93"/>
    <a:srgbClr val="0F9ED5"/>
    <a:srgbClr val="3885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3252C2-EF67-C891-5EC7-85ECC035AFE4}" v="245" dt="2025-09-29T16:17:30.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155" autoAdjust="0"/>
  </p:normalViewPr>
  <p:slideViewPr>
    <p:cSldViewPr snapToGrid="0">
      <p:cViewPr>
        <p:scale>
          <a:sx n="50" d="100"/>
          <a:sy n="50" d="100"/>
        </p:scale>
        <p:origin x="1428" y="42"/>
      </p:cViewPr>
      <p:guideLst>
        <p:guide orient="horz" pos="1080"/>
        <p:guide pos="218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nnor, Kevin (EOHLC)" userId="S::kevin.connor@mass.gov::2d07c8f2-4521-4aff-94a4-f1c70178cf67" providerId="AD" clId="Web-{8BB22C52-88A5-B2E5-6FA7-2A202E40B299}"/>
    <pc:docChg chg="modSld">
      <pc:chgData name="Connor, Kevin (EOHLC)" userId="S::kevin.connor@mass.gov::2d07c8f2-4521-4aff-94a4-f1c70178cf67" providerId="AD" clId="Web-{8BB22C52-88A5-B2E5-6FA7-2A202E40B299}" dt="2025-09-25T19:52:39.481" v="2" actId="1076"/>
      <pc:docMkLst>
        <pc:docMk/>
      </pc:docMkLst>
      <pc:sldChg chg="modSp">
        <pc:chgData name="Connor, Kevin (EOHLC)" userId="S::kevin.connor@mass.gov::2d07c8f2-4521-4aff-94a4-f1c70178cf67" providerId="AD" clId="Web-{8BB22C52-88A5-B2E5-6FA7-2A202E40B299}" dt="2025-09-25T19:52:39.481" v="2" actId="1076"/>
        <pc:sldMkLst>
          <pc:docMk/>
          <pc:sldMk cId="460189696" sldId="2146848103"/>
        </pc:sldMkLst>
        <pc:spChg chg="mod">
          <ac:chgData name="Connor, Kevin (EOHLC)" userId="S::kevin.connor@mass.gov::2d07c8f2-4521-4aff-94a4-f1c70178cf67" providerId="AD" clId="Web-{8BB22C52-88A5-B2E5-6FA7-2A202E40B299}" dt="2025-09-25T19:52:39.481" v="2" actId="1076"/>
          <ac:spMkLst>
            <pc:docMk/>
            <pc:sldMk cId="460189696" sldId="2146848103"/>
            <ac:spMk id="3" creationId="{163DA202-74BB-0E30-E940-0B3F84012660}"/>
          </ac:spMkLst>
        </pc:spChg>
      </pc:sldChg>
    </pc:docChg>
  </pc:docChgLst>
  <pc:docChgLst>
    <pc:chgData name="Cuddy, Joshua (EOHLC)" userId="fe00c576-5af3-4d2a-ade8-c0f212999735" providerId="ADAL" clId="{A52B08B4-C0A6-4B6D-B977-3CE696FF5716}"/>
    <pc:docChg chg="custSel modSld">
      <pc:chgData name="Cuddy, Joshua (EOHLC)" userId="fe00c576-5af3-4d2a-ade8-c0f212999735" providerId="ADAL" clId="{A52B08B4-C0A6-4B6D-B977-3CE696FF5716}" dt="2025-08-19T11:52:57.594" v="954" actId="20577"/>
      <pc:docMkLst>
        <pc:docMk/>
      </pc:docMkLst>
      <pc:sldChg chg="modNotesTx">
        <pc:chgData name="Cuddy, Joshua (EOHLC)" userId="fe00c576-5af3-4d2a-ade8-c0f212999735" providerId="ADAL" clId="{A52B08B4-C0A6-4B6D-B977-3CE696FF5716}" dt="2025-08-19T11:29:42.978" v="48" actId="20577"/>
        <pc:sldMkLst>
          <pc:docMk/>
          <pc:sldMk cId="847511936" sldId="256"/>
        </pc:sldMkLst>
      </pc:sldChg>
      <pc:sldChg chg="modNotesTx">
        <pc:chgData name="Cuddy, Joshua (EOHLC)" userId="fe00c576-5af3-4d2a-ade8-c0f212999735" providerId="ADAL" clId="{A52B08B4-C0A6-4B6D-B977-3CE696FF5716}" dt="2025-08-19T11:38:17.805" v="337" actId="20577"/>
        <pc:sldMkLst>
          <pc:docMk/>
          <pc:sldMk cId="2718007075" sldId="2145705583"/>
        </pc:sldMkLst>
      </pc:sldChg>
      <pc:sldChg chg="modNotesTx">
        <pc:chgData name="Cuddy, Joshua (EOHLC)" userId="fe00c576-5af3-4d2a-ade8-c0f212999735" providerId="ADAL" clId="{A52B08B4-C0A6-4B6D-B977-3CE696FF5716}" dt="2025-08-19T11:39:09.768" v="398" actId="20577"/>
        <pc:sldMkLst>
          <pc:docMk/>
          <pc:sldMk cId="3936441335" sldId="2145705641"/>
        </pc:sldMkLst>
      </pc:sldChg>
      <pc:sldChg chg="modNotesTx">
        <pc:chgData name="Cuddy, Joshua (EOHLC)" userId="fe00c576-5af3-4d2a-ade8-c0f212999735" providerId="ADAL" clId="{A52B08B4-C0A6-4B6D-B977-3CE696FF5716}" dt="2025-08-19T11:52:25.748" v="944" actId="20577"/>
        <pc:sldMkLst>
          <pc:docMk/>
          <pc:sldMk cId="2091034526" sldId="2145705702"/>
        </pc:sldMkLst>
      </pc:sldChg>
      <pc:sldChg chg="modNotesTx">
        <pc:chgData name="Cuddy, Joshua (EOHLC)" userId="fe00c576-5af3-4d2a-ade8-c0f212999735" providerId="ADAL" clId="{A52B08B4-C0A6-4B6D-B977-3CE696FF5716}" dt="2025-08-19T11:52:57.594" v="954" actId="20577"/>
        <pc:sldMkLst>
          <pc:docMk/>
          <pc:sldMk cId="1123645404" sldId="2145705740"/>
        </pc:sldMkLst>
      </pc:sldChg>
      <pc:sldChg chg="modSp mod modNotesTx">
        <pc:chgData name="Cuddy, Joshua (EOHLC)" userId="fe00c576-5af3-4d2a-ade8-c0f212999735" providerId="ADAL" clId="{A52B08B4-C0A6-4B6D-B977-3CE696FF5716}" dt="2025-08-19T11:41:08.747" v="424" actId="20577"/>
        <pc:sldMkLst>
          <pc:docMk/>
          <pc:sldMk cId="2370852923" sldId="2146848093"/>
        </pc:sldMkLst>
      </pc:sldChg>
      <pc:sldChg chg="modNotesTx">
        <pc:chgData name="Cuddy, Joshua (EOHLC)" userId="fe00c576-5af3-4d2a-ade8-c0f212999735" providerId="ADAL" clId="{A52B08B4-C0A6-4B6D-B977-3CE696FF5716}" dt="2025-08-19T11:42:44.781" v="571" actId="20577"/>
        <pc:sldMkLst>
          <pc:docMk/>
          <pc:sldMk cId="1112943009" sldId="2146848094"/>
        </pc:sldMkLst>
      </pc:sldChg>
      <pc:sldChg chg="modNotesTx">
        <pc:chgData name="Cuddy, Joshua (EOHLC)" userId="fe00c576-5af3-4d2a-ade8-c0f212999735" providerId="ADAL" clId="{A52B08B4-C0A6-4B6D-B977-3CE696FF5716}" dt="2025-08-19T11:48:01.931" v="722" actId="20577"/>
        <pc:sldMkLst>
          <pc:docMk/>
          <pc:sldMk cId="1156674993" sldId="2146848098"/>
        </pc:sldMkLst>
      </pc:sldChg>
      <pc:sldChg chg="modSp mod modNotesTx">
        <pc:chgData name="Cuddy, Joshua (EOHLC)" userId="fe00c576-5af3-4d2a-ade8-c0f212999735" providerId="ADAL" clId="{A52B08B4-C0A6-4B6D-B977-3CE696FF5716}" dt="2025-08-19T11:50:38.027" v="811" actId="20577"/>
        <pc:sldMkLst>
          <pc:docMk/>
          <pc:sldMk cId="460189696" sldId="2146848103"/>
        </pc:sldMkLst>
      </pc:sldChg>
    </pc:docChg>
  </pc:docChgLst>
  <pc:docChgLst>
    <pc:chgData name="Dearing, Philip (EOHLC)" userId="S::philip.dearing@mass.gov::ce333ee0-ab1a-4fe1-9c34-5cddae6d31b6" providerId="AD" clId="Web-{FE3252C2-EF67-C891-5EC7-85ECC035AFE4}"/>
    <pc:docChg chg="addSld delSld modSld">
      <pc:chgData name="Dearing, Philip (EOHLC)" userId="S::philip.dearing@mass.gov::ce333ee0-ab1a-4fe1-9c34-5cddae6d31b6" providerId="AD" clId="Web-{FE3252C2-EF67-C891-5EC7-85ECC035AFE4}" dt="2025-09-29T16:17:28.984" v="128" actId="20577"/>
      <pc:docMkLst>
        <pc:docMk/>
      </pc:docMkLst>
      <pc:sldChg chg="modSp">
        <pc:chgData name="Dearing, Philip (EOHLC)" userId="S::philip.dearing@mass.gov::ce333ee0-ab1a-4fe1-9c34-5cddae6d31b6" providerId="AD" clId="Web-{FE3252C2-EF67-C891-5EC7-85ECC035AFE4}" dt="2025-09-29T16:10:07.968" v="14" actId="20577"/>
        <pc:sldMkLst>
          <pc:docMk/>
          <pc:sldMk cId="1112943009" sldId="2146848094"/>
        </pc:sldMkLst>
        <pc:spChg chg="mod">
          <ac:chgData name="Dearing, Philip (EOHLC)" userId="S::philip.dearing@mass.gov::ce333ee0-ab1a-4fe1-9c34-5cddae6d31b6" providerId="AD" clId="Web-{FE3252C2-EF67-C891-5EC7-85ECC035AFE4}" dt="2025-09-29T16:10:07.968" v="14" actId="20577"/>
          <ac:spMkLst>
            <pc:docMk/>
            <pc:sldMk cId="1112943009" sldId="2146848094"/>
            <ac:spMk id="3" creationId="{EB37657C-43A2-0FAA-B2DF-2474858CB165}"/>
          </ac:spMkLst>
        </pc:spChg>
      </pc:sldChg>
      <pc:sldChg chg="modSp">
        <pc:chgData name="Dearing, Philip (EOHLC)" userId="S::philip.dearing@mass.gov::ce333ee0-ab1a-4fe1-9c34-5cddae6d31b6" providerId="AD" clId="Web-{FE3252C2-EF67-C891-5EC7-85ECC035AFE4}" dt="2025-09-29T16:10:43.280" v="24" actId="20577"/>
        <pc:sldMkLst>
          <pc:docMk/>
          <pc:sldMk cId="2628035582" sldId="2146848095"/>
        </pc:sldMkLst>
        <pc:spChg chg="mod">
          <ac:chgData name="Dearing, Philip (EOHLC)" userId="S::philip.dearing@mass.gov::ce333ee0-ab1a-4fe1-9c34-5cddae6d31b6" providerId="AD" clId="Web-{FE3252C2-EF67-C891-5EC7-85ECC035AFE4}" dt="2025-09-29T16:10:43.280" v="24" actId="20577"/>
          <ac:spMkLst>
            <pc:docMk/>
            <pc:sldMk cId="2628035582" sldId="2146848095"/>
            <ac:spMk id="3" creationId="{4C9BF311-028D-9C1E-8067-A5067DDABEC1}"/>
          </ac:spMkLst>
        </pc:spChg>
      </pc:sldChg>
      <pc:sldChg chg="modSp">
        <pc:chgData name="Dearing, Philip (EOHLC)" userId="S::philip.dearing@mass.gov::ce333ee0-ab1a-4fe1-9c34-5cddae6d31b6" providerId="AD" clId="Web-{FE3252C2-EF67-C891-5EC7-85ECC035AFE4}" dt="2025-09-29T16:13:41.718" v="27" actId="20577"/>
        <pc:sldMkLst>
          <pc:docMk/>
          <pc:sldMk cId="1156674993" sldId="2146848098"/>
        </pc:sldMkLst>
        <pc:spChg chg="mod">
          <ac:chgData name="Dearing, Philip (EOHLC)" userId="S::philip.dearing@mass.gov::ce333ee0-ab1a-4fe1-9c34-5cddae6d31b6" providerId="AD" clId="Web-{FE3252C2-EF67-C891-5EC7-85ECC035AFE4}" dt="2025-09-29T16:13:41.718" v="27" actId="20577"/>
          <ac:spMkLst>
            <pc:docMk/>
            <pc:sldMk cId="1156674993" sldId="2146848098"/>
            <ac:spMk id="7" creationId="{10539C92-96F8-6EC4-D599-C8B82422369A}"/>
          </ac:spMkLst>
        </pc:spChg>
      </pc:sldChg>
      <pc:sldChg chg="modSp">
        <pc:chgData name="Dearing, Philip (EOHLC)" userId="S::philip.dearing@mass.gov::ce333ee0-ab1a-4fe1-9c34-5cddae6d31b6" providerId="AD" clId="Web-{FE3252C2-EF67-C891-5EC7-85ECC035AFE4}" dt="2025-09-29T16:07:50.201" v="6" actId="20577"/>
        <pc:sldMkLst>
          <pc:docMk/>
          <pc:sldMk cId="3394456712" sldId="2146848101"/>
        </pc:sldMkLst>
        <pc:spChg chg="mod">
          <ac:chgData name="Dearing, Philip (EOHLC)" userId="S::philip.dearing@mass.gov::ce333ee0-ab1a-4fe1-9c34-5cddae6d31b6" providerId="AD" clId="Web-{FE3252C2-EF67-C891-5EC7-85ECC035AFE4}" dt="2025-09-29T16:07:50.201" v="6" actId="20577"/>
          <ac:spMkLst>
            <pc:docMk/>
            <pc:sldMk cId="3394456712" sldId="2146848101"/>
            <ac:spMk id="5" creationId="{84796386-D91A-2C04-367A-57A9F375DAB0}"/>
          </ac:spMkLst>
        </pc:spChg>
      </pc:sldChg>
      <pc:sldChg chg="modSp add del">
        <pc:chgData name="Dearing, Philip (EOHLC)" userId="S::philip.dearing@mass.gov::ce333ee0-ab1a-4fe1-9c34-5cddae6d31b6" providerId="AD" clId="Web-{FE3252C2-EF67-C891-5EC7-85ECC035AFE4}" dt="2025-09-29T16:17:28.984" v="128" actId="20577"/>
        <pc:sldMkLst>
          <pc:docMk/>
          <pc:sldMk cId="3087325228" sldId="2146848102"/>
        </pc:sldMkLst>
        <pc:spChg chg="mod">
          <ac:chgData name="Dearing, Philip (EOHLC)" userId="S::philip.dearing@mass.gov::ce333ee0-ab1a-4fe1-9c34-5cddae6d31b6" providerId="AD" clId="Web-{FE3252C2-EF67-C891-5EC7-85ECC035AFE4}" dt="2025-09-29T16:17:28.984" v="128" actId="20577"/>
          <ac:spMkLst>
            <pc:docMk/>
            <pc:sldMk cId="3087325228" sldId="2146848102"/>
            <ac:spMk id="3" creationId="{2E48395A-4A34-6AC4-29B6-14AA97A220CA}"/>
          </ac:spMkLst>
        </pc:spChg>
      </pc:sldChg>
      <pc:sldChg chg="modSp">
        <pc:chgData name="Dearing, Philip (EOHLC)" userId="S::philip.dearing@mass.gov::ce333ee0-ab1a-4fe1-9c34-5cddae6d31b6" providerId="AD" clId="Web-{FE3252C2-EF67-C891-5EC7-85ECC035AFE4}" dt="2025-09-29T16:15:27.515" v="113" actId="20577"/>
        <pc:sldMkLst>
          <pc:docMk/>
          <pc:sldMk cId="460189696" sldId="2146848103"/>
        </pc:sldMkLst>
        <pc:spChg chg="mod">
          <ac:chgData name="Dearing, Philip (EOHLC)" userId="S::philip.dearing@mass.gov::ce333ee0-ab1a-4fe1-9c34-5cddae6d31b6" providerId="AD" clId="Web-{FE3252C2-EF67-C891-5EC7-85ECC035AFE4}" dt="2025-09-29T16:15:27.515" v="113" actId="20577"/>
          <ac:spMkLst>
            <pc:docMk/>
            <pc:sldMk cId="460189696" sldId="2146848103"/>
            <ac:spMk id="3" creationId="{163DA202-74BB-0E30-E940-0B3F8401266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80168" tIns="40085" rIns="80168" bIns="40085" rtlCol="0"/>
          <a:lstStyle>
            <a:lvl1pPr algn="l">
              <a:defRPr sz="11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80168" tIns="40085" rIns="80168" bIns="40085" rtlCol="0"/>
          <a:lstStyle>
            <a:lvl1pPr algn="r">
              <a:defRPr sz="1100"/>
            </a:lvl1pPr>
          </a:lstStyle>
          <a:p>
            <a:fld id="{AAB89070-0BFF-4174-9B51-8A7B8537D771}" type="datetimeFigureOut">
              <a:rPr lang="en-US" smtClean="0"/>
              <a:t>9/29/2025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80168" tIns="40085" rIns="80168" bIns="40085"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80168" tIns="40085" rIns="80168" bIns="4008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80168" tIns="40085" rIns="80168" bIns="40085" rtlCol="0" anchor="b"/>
          <a:lstStyle>
            <a:lvl1pPr algn="l">
              <a:defRPr sz="11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80168" tIns="40085" rIns="80168" bIns="40085" rtlCol="0" anchor="b"/>
          <a:lstStyle>
            <a:lvl1pPr algn="r">
              <a:defRPr sz="1100"/>
            </a:lvl1pPr>
          </a:lstStyle>
          <a:p>
            <a:fld id="{DA14EB8E-230F-42FB-9C39-F1454E1689F2}" type="slidenum">
              <a:rPr lang="en-US" smtClean="0"/>
              <a:t>‹#›</a:t>
            </a:fld>
            <a:endParaRPr lang="en-US"/>
          </a:p>
        </p:txBody>
      </p:sp>
    </p:spTree>
    <p:extLst>
      <p:ext uri="{BB962C8B-B14F-4D97-AF65-F5344CB8AC3E}">
        <p14:creationId xmlns:p14="http://schemas.microsoft.com/office/powerpoint/2010/main" val="3954028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Symbol,Sans-Serif"/>
              <a:buChar char="•"/>
            </a:pPr>
            <a:endParaRPr lang="en-US" dirty="0">
              <a:ea typeface="Calibri"/>
              <a:cs typeface="Calibri"/>
            </a:endParaRPr>
          </a:p>
          <a:p>
            <a:r>
              <a:rPr lang="en-US" b="1" u="sng" dirty="0"/>
              <a:t>CALL TO ORDER: 10:00 – 1:07</a:t>
            </a:r>
            <a:endParaRPr lang="en-US" dirty="0"/>
          </a:p>
          <a:p>
            <a:endParaRPr lang="en-US" b="1" dirty="0">
              <a:ea typeface="Calibri"/>
              <a:cs typeface="Calibri"/>
            </a:endParaRPr>
          </a:p>
          <a:p>
            <a:pPr marL="171450" indent="-171450">
              <a:buFont typeface="Arial"/>
              <a:buChar char="•"/>
            </a:pPr>
            <a:r>
              <a:rPr lang="en-US" dirty="0">
                <a:ea typeface="Calibri"/>
                <a:cs typeface="Calibri"/>
              </a:rPr>
              <a:t>Good</a:t>
            </a:r>
            <a:r>
              <a:rPr lang="en-US" dirty="0"/>
              <a:t> afternoon everyone! I now call to order this meeting of the Commission on Senior Housing. </a:t>
            </a:r>
            <a:endParaRPr lang="en-US" dirty="0">
              <a:ea typeface="Calibri"/>
              <a:cs typeface="Calibri"/>
            </a:endParaRPr>
          </a:p>
          <a:p>
            <a:pPr marL="171450" indent="-171450">
              <a:buFont typeface="Arial"/>
              <a:buChar char="•"/>
            </a:pPr>
            <a:r>
              <a:rPr lang="en-US" dirty="0"/>
              <a:t>Before we get to the substance of today's meeting, I will now ask Josh to call the roll for attendance.</a:t>
            </a:r>
            <a:endParaRPr lang="en-US" dirty="0">
              <a:ea typeface="Calibri"/>
              <a:cs typeface="Calibri"/>
            </a:endParaRPr>
          </a:p>
          <a:p>
            <a:endParaRPr lang="en-US" dirty="0">
              <a:ea typeface="Calibri"/>
              <a:cs typeface="Calibri"/>
            </a:endParaRPr>
          </a:p>
          <a:p>
            <a:r>
              <a:rPr lang="en-US" b="1" dirty="0"/>
              <a:t>[Josh CALLS ROLL, STARTING WITH YOU]</a:t>
            </a:r>
            <a:endParaRPr lang="en-US" dirty="0"/>
          </a:p>
          <a:p>
            <a:endParaRPr lang="en-US" b="1" dirty="0">
              <a:ea typeface="Calibri"/>
              <a:cs typeface="Calibri"/>
            </a:endParaRPr>
          </a:p>
          <a:p>
            <a:pPr marL="171450" indent="-171450">
              <a:buFont typeface="Arial"/>
              <a:buChar char="•"/>
            </a:pPr>
            <a:r>
              <a:rPr lang="en-US" dirty="0">
                <a:ea typeface="Calibri"/>
                <a:cs typeface="Calibri"/>
              </a:rPr>
              <a:t>As required by Open Meeting Law, Josh will also announce the names of members participating remotely:</a:t>
            </a:r>
          </a:p>
          <a:p>
            <a:endParaRPr lang="en-US" dirty="0">
              <a:ea typeface="Calibri"/>
              <a:cs typeface="Calibri"/>
            </a:endParaRPr>
          </a:p>
          <a:p>
            <a:r>
              <a:rPr lang="en-US" b="1" dirty="0">
                <a:ea typeface="Calibri"/>
                <a:cs typeface="Calibri"/>
              </a:rPr>
              <a:t>[JOSH READS REMOTE PARTICIPANTS]</a:t>
            </a:r>
          </a:p>
          <a:p>
            <a:endParaRPr lang="en-US" b="1" dirty="0">
              <a:ea typeface="Calibri"/>
              <a:cs typeface="Calibri"/>
            </a:endParaRPr>
          </a:p>
          <a:p>
            <a:pPr marL="171450" indent="-171450">
              <a:buFont typeface="Arial"/>
              <a:buChar char="•"/>
            </a:pPr>
            <a:r>
              <a:rPr lang="en-US" dirty="0">
                <a:ea typeface="Calibri"/>
                <a:cs typeface="Calibri"/>
              </a:rPr>
              <a:t>You all should have received last meeting's minutes for your review and approval. I will now entertain a motion to approve those minutes. Do we have a motion? A second? JOSH, please call the roll.</a:t>
            </a:r>
            <a:endParaRPr lang="en-US" b="1" dirty="0">
              <a:ea typeface="Calibri"/>
              <a:cs typeface="Calibri"/>
            </a:endParaRPr>
          </a:p>
          <a:p>
            <a:pPr marL="171450" indent="-171450">
              <a:buFont typeface="Arial"/>
              <a:buChar char="•"/>
            </a:pPr>
            <a:endParaRPr lang="en-US" dirty="0">
              <a:ea typeface="Calibri"/>
              <a:cs typeface="Calibri"/>
            </a:endParaRPr>
          </a:p>
          <a:p>
            <a:r>
              <a:rPr lang="en-US" b="1" dirty="0">
                <a:ea typeface="Calibri"/>
                <a:cs typeface="Calibri"/>
              </a:rPr>
              <a:t>[JOSH CALLS ROLL, STARTING WITH YOU]</a:t>
            </a:r>
          </a:p>
          <a:p>
            <a:endParaRPr lang="en-US" dirty="0">
              <a:ea typeface="Calibri"/>
              <a:cs typeface="Calibri"/>
            </a:endParaRPr>
          </a:p>
          <a:p>
            <a:pPr marL="171450" indent="-171450">
              <a:buFont typeface="Arial"/>
              <a:buChar char="•"/>
            </a:pPr>
            <a:r>
              <a:rPr lang="en-US" dirty="0">
                <a:ea typeface="Calibri"/>
                <a:cs typeface="Calibri"/>
              </a:rPr>
              <a:t>With [X] members voting in the affirmative, the motion passes and minutes are approved.</a:t>
            </a:r>
          </a:p>
          <a:p>
            <a:endParaRPr lang="en-US" dirty="0">
              <a:ea typeface="Calibri"/>
              <a:cs typeface="Calibri"/>
            </a:endParaRPr>
          </a:p>
          <a:p>
            <a:endParaRPr lang="en-US" dirty="0">
              <a:ea typeface="Calibri"/>
              <a:cs typeface="Calibri"/>
            </a:endParaRPr>
          </a:p>
          <a:p>
            <a:pPr marL="171450" indent="-171450">
              <a:buFont typeface="Symbol,Sans-Serif"/>
              <a:buChar char="•"/>
            </a:pPr>
            <a:endParaRPr lang="en-US" dirty="0">
              <a:ea typeface="Calibri"/>
              <a:cs typeface="Calibri"/>
            </a:endParaRP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1</a:t>
            </a:fld>
            <a:endParaRPr lang="en-US"/>
          </a:p>
        </p:txBody>
      </p:sp>
    </p:spTree>
    <p:extLst>
      <p:ext uri="{BB962C8B-B14F-4D97-AF65-F5344CB8AC3E}">
        <p14:creationId xmlns:p14="http://schemas.microsoft.com/office/powerpoint/2010/main" val="44594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A39AC-FF7C-B360-79BC-30C44E83DB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702E04-6DEF-6C5F-2D07-0F98CE4B6E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59E713-F1A9-1EFB-A55D-E770407501B2}"/>
              </a:ext>
            </a:extLst>
          </p:cNvPr>
          <p:cNvSpPr>
            <a:spLocks noGrp="1"/>
          </p:cNvSpPr>
          <p:nvPr>
            <p:ph type="body" idx="1"/>
          </p:nvPr>
        </p:nvSpPr>
        <p:spPr/>
        <p:txBody>
          <a:bodyPr/>
          <a:lstStyle/>
          <a:p>
            <a:r>
              <a:rPr lang="en-US" dirty="0"/>
              <a:t>10:35-10:45</a:t>
            </a:r>
          </a:p>
          <a:p>
            <a:r>
              <a:rPr lang="en-US" dirty="0"/>
              <a:t>Thank you Kim and Jeff—now I will turn it over to Jennifer for recommendations from the Accessibility, Maintenance &amp; Modification Group</a:t>
            </a:r>
          </a:p>
        </p:txBody>
      </p:sp>
      <p:sp>
        <p:nvSpPr>
          <p:cNvPr id="4" name="Slide Number Placeholder 3">
            <a:extLst>
              <a:ext uri="{FF2B5EF4-FFF2-40B4-BE49-F238E27FC236}">
                <a16:creationId xmlns:a16="http://schemas.microsoft.com/office/drawing/2014/main" id="{A87B4D2B-1F17-C850-8B8E-060AC2F597D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98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B7D5B-41A8-657A-FB9B-8EF10D4F4C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D8EBF7-F23D-9D16-C01D-E2CAE1236E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798099-6EA3-0D06-2324-215404002C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E6F0BE-460D-22CC-FED4-336F8EB20D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18589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463C-D842-D6EE-0498-0C9817AC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A6C8C-74D4-7C92-1E69-146881DE6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C8CD7-2F53-4F20-5B41-0004B4E543F7}"/>
              </a:ext>
            </a:extLst>
          </p:cNvPr>
          <p:cNvSpPr>
            <a:spLocks noGrp="1"/>
          </p:cNvSpPr>
          <p:nvPr>
            <p:ph type="body" idx="1"/>
          </p:nvPr>
        </p:nvSpPr>
        <p:spPr/>
        <p:txBody>
          <a:bodyPr/>
          <a:lstStyle/>
          <a:p>
            <a:r>
              <a:rPr lang="en-US" dirty="0"/>
              <a:t>10:35-10:45</a:t>
            </a:r>
          </a:p>
          <a:p>
            <a:r>
              <a:rPr lang="en-US" dirty="0"/>
              <a:t>Thank you Jennifer—now I will turn it over to James for recommendations from the Housing Lifecycle Management and Search working group</a:t>
            </a: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112FE75-7EF5-A8C8-DB2A-1369C6F340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15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ea typeface="Calibri"/>
                <a:cs typeface="Calibri"/>
              </a:rPr>
              <a:t>10:55-11:00</a:t>
            </a:r>
          </a:p>
          <a:p>
            <a:r>
              <a:rPr lang="en-US" b="0" u="none" dirty="0">
                <a:ea typeface="Calibri"/>
                <a:cs typeface="Calibri"/>
              </a:rPr>
              <a:t>Thank you James and thank you all for joining us today! I will turn to Josh to go over planned next steps. </a:t>
            </a:r>
          </a:p>
        </p:txBody>
      </p:sp>
      <p:sp>
        <p:nvSpPr>
          <p:cNvPr id="4" name="Slide Number Placeholder 3"/>
          <p:cNvSpPr>
            <a:spLocks noGrp="1"/>
          </p:cNvSpPr>
          <p:nvPr>
            <p:ph type="sldNum" sz="quarter" idx="5"/>
          </p:nvPr>
        </p:nvSpPr>
        <p:spPr/>
        <p:txBody>
          <a:bodyPr/>
          <a:lstStyle/>
          <a:p>
            <a:fld id="{DA14EB8E-230F-42FB-9C39-F1454E1689F2}" type="slidenum">
              <a:rPr lang="en-US" smtClean="0"/>
              <a:t>13</a:t>
            </a:fld>
            <a:endParaRPr lang="en-US"/>
          </a:p>
        </p:txBody>
      </p:sp>
    </p:spTree>
    <p:extLst>
      <p:ext uri="{BB962C8B-B14F-4D97-AF65-F5344CB8AC3E}">
        <p14:creationId xmlns:p14="http://schemas.microsoft.com/office/powerpoint/2010/main" val="2408657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92F27-3D4F-A196-2B95-5AAC54EA05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BA73EC-4CE3-A451-8BDB-94C06B4A49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C7F3B-8BFA-D74A-9125-1E126AE3B7A5}"/>
              </a:ext>
            </a:extLst>
          </p:cNvPr>
          <p:cNvSpPr>
            <a:spLocks noGrp="1"/>
          </p:cNvSpPr>
          <p:nvPr>
            <p:ph type="body" idx="1"/>
          </p:nvPr>
        </p:nvSpPr>
        <p:spPr/>
        <p:txBody>
          <a:bodyPr/>
          <a:lstStyle/>
          <a:p>
            <a:r>
              <a:rPr lang="en-US" b="1" u="sng" dirty="0">
                <a:ea typeface="Calibri"/>
                <a:cs typeface="Calibri"/>
              </a:rPr>
              <a:t>ADJOURN – 11:00</a:t>
            </a:r>
          </a:p>
          <a:p>
            <a:pPr marL="171450" indent="-171450">
              <a:buFont typeface="Arial"/>
              <a:buChar char="•"/>
            </a:pPr>
            <a:r>
              <a:rPr lang="en-US" dirty="0">
                <a:ea typeface="Calibri"/>
                <a:cs typeface="Calibri"/>
              </a:rPr>
              <a:t>Thank you, all, for a great discussion, and in advance for the work you'll keep doing over the coming months to further develop recommendations.</a:t>
            </a:r>
            <a:endParaRPr lang="en-US" u="sng" dirty="0">
              <a:ea typeface="Calibri"/>
              <a:cs typeface="Calibri"/>
            </a:endParaRPr>
          </a:p>
          <a:p>
            <a:endParaRPr lang="en-US" dirty="0">
              <a:ea typeface="Calibri"/>
              <a:cs typeface="Calibri"/>
            </a:endParaRPr>
          </a:p>
          <a:p>
            <a:pPr marL="171450" indent="-171450">
              <a:buFont typeface="Arial"/>
              <a:buChar char="•"/>
            </a:pPr>
            <a:r>
              <a:rPr lang="en-US" dirty="0">
                <a:ea typeface="Calibri"/>
                <a:cs typeface="Calibri"/>
              </a:rPr>
              <a:t>With our business for today concluded, I will now entertain a motion to adjourn. Is there a motion? Is there a second?</a:t>
            </a:r>
            <a:endParaRPr lang="en-US" u="sng" dirty="0">
              <a:ea typeface="Calibri"/>
              <a:cs typeface="Calibri"/>
            </a:endParaRPr>
          </a:p>
          <a:p>
            <a:endParaRPr lang="en-US" dirty="0">
              <a:ea typeface="Calibri"/>
              <a:cs typeface="Calibri"/>
            </a:endParaRPr>
          </a:p>
          <a:p>
            <a:pPr marL="171450" indent="-171450">
              <a:buFont typeface="Arial"/>
              <a:buChar char="•"/>
            </a:pPr>
            <a:r>
              <a:rPr lang="en-US" dirty="0">
                <a:ea typeface="Calibri"/>
                <a:cs typeface="Calibri"/>
              </a:rPr>
              <a:t>Having a motion and a second, I will now turn </a:t>
            </a:r>
            <a:r>
              <a:rPr lang="en-US">
                <a:ea typeface="Calibri"/>
                <a:cs typeface="Calibri"/>
              </a:rPr>
              <a:t>to Josh </a:t>
            </a:r>
            <a:r>
              <a:rPr lang="en-US" dirty="0">
                <a:ea typeface="Calibri"/>
                <a:cs typeface="Calibri"/>
              </a:rPr>
              <a:t>to call the roll.</a:t>
            </a:r>
          </a:p>
          <a:p>
            <a:pPr marL="171450" indent="-171450">
              <a:buFont typeface="Arial"/>
              <a:buChar char="•"/>
            </a:pPr>
            <a:endParaRPr lang="en-US" dirty="0">
              <a:ea typeface="Calibri"/>
              <a:cs typeface="Calibri"/>
            </a:endParaRPr>
          </a:p>
          <a:p>
            <a:r>
              <a:rPr lang="en-US" b="1" dirty="0">
                <a:ea typeface="Calibri"/>
                <a:cs typeface="Calibri"/>
              </a:rPr>
              <a:t>[MATT TO CONDUCT ROLL CALL]</a:t>
            </a:r>
          </a:p>
          <a:p>
            <a:endParaRPr lang="en-US" b="1" dirty="0">
              <a:ea typeface="Calibri"/>
              <a:cs typeface="Calibri"/>
            </a:endParaRPr>
          </a:p>
          <a:p>
            <a:pPr marL="171450" indent="-171450">
              <a:buFont typeface="Arial"/>
              <a:buChar char="•"/>
            </a:pPr>
            <a:r>
              <a:rPr lang="en-US" dirty="0">
                <a:ea typeface="Calibri"/>
                <a:cs typeface="Calibri"/>
              </a:rPr>
              <a:t>With [X] members having voted in the affirmative, the ayes have it. The motion passes and the meeting is adjourned.</a:t>
            </a:r>
          </a:p>
          <a:p>
            <a:endParaRPr lang="en-US" dirty="0">
              <a:ea typeface="Calibri"/>
              <a:cs typeface="Calibri"/>
            </a:endParaRPr>
          </a:p>
          <a:p>
            <a:pPr marL="171450" indent="-171450">
              <a:buFont typeface="Arial"/>
              <a:buChar char="•"/>
            </a:pPr>
            <a:r>
              <a:rPr lang="en-US" dirty="0">
                <a:ea typeface="Calibri"/>
                <a:cs typeface="Calibri"/>
              </a:rPr>
              <a:t>Thank you all again! We will see you soon.</a:t>
            </a:r>
          </a:p>
          <a:p>
            <a:endParaRPr lang="en-US" dirty="0">
              <a:ea typeface="Calibri"/>
              <a:cs typeface="Calibri"/>
            </a:endParaRPr>
          </a:p>
        </p:txBody>
      </p:sp>
      <p:sp>
        <p:nvSpPr>
          <p:cNvPr id="4" name="Slide Number Placeholder 3">
            <a:extLst>
              <a:ext uri="{FF2B5EF4-FFF2-40B4-BE49-F238E27FC236}">
                <a16:creationId xmlns:a16="http://schemas.microsoft.com/office/drawing/2014/main" id="{FB10FC85-8D84-31FB-2289-D076957833C7}"/>
              </a:ext>
            </a:extLst>
          </p:cNvPr>
          <p:cNvSpPr>
            <a:spLocks noGrp="1"/>
          </p:cNvSpPr>
          <p:nvPr>
            <p:ph type="sldNum" sz="quarter" idx="5"/>
          </p:nvPr>
        </p:nvSpPr>
        <p:spPr/>
        <p:txBody>
          <a:bodyPr/>
          <a:lstStyle/>
          <a:p>
            <a:fld id="{DA14EB8E-230F-42FB-9C39-F1454E1689F2}" type="slidenum">
              <a:rPr lang="en-US" smtClean="0"/>
              <a:t>14</a:t>
            </a:fld>
            <a:endParaRPr lang="en-US"/>
          </a:p>
        </p:txBody>
      </p:sp>
    </p:spTree>
    <p:extLst>
      <p:ext uri="{BB962C8B-B14F-4D97-AF65-F5344CB8AC3E}">
        <p14:creationId xmlns:p14="http://schemas.microsoft.com/office/powerpoint/2010/main" val="167840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AGENDA REVIEW – 10:07– 10:10</a:t>
            </a:r>
            <a:endParaRPr lang="en-US" dirty="0"/>
          </a:p>
          <a:p>
            <a:pPr marL="171450" indent="-171450">
              <a:buFont typeface="Arial,Sans-Serif"/>
              <a:buChar char="•"/>
            </a:pPr>
            <a:r>
              <a:rPr lang="en-US" dirty="0"/>
              <a:t>Today, we are glad to be turning to you all to hear your first sets of draft recommendations.</a:t>
            </a:r>
            <a:endParaRPr lang="en-US" dirty="0">
              <a:ea typeface="Calibri"/>
              <a:cs typeface="Calibri"/>
            </a:endParaRPr>
          </a:p>
          <a:p>
            <a:endParaRPr lang="en-US" dirty="0">
              <a:ea typeface="Calibri"/>
              <a:cs typeface="Calibri"/>
            </a:endParaRPr>
          </a:p>
          <a:p>
            <a:pPr marL="171450" indent="-171450">
              <a:buFont typeface="Arial,Sans-Serif"/>
              <a:buChar char="•"/>
            </a:pPr>
            <a:r>
              <a:rPr lang="en-US" dirty="0">
                <a:ea typeface="Calibri"/>
                <a:cs typeface="Calibri"/>
              </a:rPr>
              <a:t>Before we get started, I want to thank Amy, Kim, Jeff, Jennifer, and James for taking on leadership of the working groups which met over the last month to develop these recommendations. We're grateful for the work you have all put in. Today, we will hear from all four groups: 1. Finance &amp; Gen. Development; 2. Place-Based Supports; 3. Accessibility, Maintenance, and Modification; 4. Lifecycle. </a:t>
            </a:r>
          </a:p>
          <a:p>
            <a:pPr marL="171450" indent="-171450">
              <a:buFont typeface="Arial,Sans-Serif"/>
              <a:buChar char="•"/>
            </a:pPr>
            <a:endParaRPr lang="en-US" dirty="0">
              <a:ea typeface="Calibri"/>
              <a:cs typeface="Calibri"/>
            </a:endParaRPr>
          </a:p>
          <a:p>
            <a:pPr marL="171450" indent="-171450">
              <a:buFont typeface="Arial,Sans-Serif"/>
              <a:buChar char="•"/>
            </a:pPr>
            <a:r>
              <a:rPr lang="en-US" dirty="0">
                <a:ea typeface="Calibri"/>
                <a:cs typeface="Calibri"/>
              </a:rPr>
              <a:t>I also want to note that the Commission's reporting date was officially extended when the Governor signed a recent supplemental budget into law, so the Commission will have until December 31 to submit its report to the Legislature. </a:t>
            </a:r>
          </a:p>
          <a:p>
            <a:endParaRPr lang="en-US" dirty="0">
              <a:ea typeface="Calibri"/>
              <a:cs typeface="Calibri"/>
            </a:endParaRPr>
          </a:p>
          <a:p>
            <a:pPr marL="171450" indent="-171450">
              <a:buFont typeface="Arial,Sans-Serif"/>
              <a:buChar char="•"/>
            </a:pPr>
            <a:r>
              <a:rPr lang="en-US" dirty="0">
                <a:ea typeface="Calibri"/>
                <a:cs typeface="Calibri"/>
              </a:rPr>
              <a:t>We will talk more about our timeline for drafting and submission later in today's meeting, but I will say for now that we hope to get your approval on a final draft and submit before folks are out of office for the holidays.</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2</a:t>
            </a:fld>
            <a:endParaRPr lang="en-US"/>
          </a:p>
        </p:txBody>
      </p:sp>
    </p:spTree>
    <p:extLst>
      <p:ext uri="{BB962C8B-B14F-4D97-AF65-F5344CB8AC3E}">
        <p14:creationId xmlns:p14="http://schemas.microsoft.com/office/powerpoint/2010/main" val="279543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INITIAL WORKING GROUP RECOMMENDATIONS</a:t>
            </a:r>
            <a:r>
              <a:rPr lang="en-US" b="1" u="sng" dirty="0">
                <a:ea typeface="Calibri"/>
                <a:cs typeface="Calibri"/>
              </a:rPr>
              <a:t> – 10:10-2:00</a:t>
            </a:r>
            <a:endParaRPr lang="en-US" dirty="0"/>
          </a:p>
          <a:p>
            <a:pPr marL="171450" indent="-171450">
              <a:buFont typeface="Arial"/>
              <a:buChar char="•"/>
            </a:pPr>
            <a:r>
              <a:rPr lang="en-US" dirty="0"/>
              <a:t>Now, before I turn to our working group leads to review initial recommendations, I want to clarify that we won't be asking for any votes on recommendations today. </a:t>
            </a:r>
            <a:endParaRPr lang="en-US" b="1" u="sng" dirty="0"/>
          </a:p>
          <a:p>
            <a:endParaRPr lang="en-US" dirty="0">
              <a:ea typeface="Calibri" panose="020F0502020204030204"/>
              <a:cs typeface="Calibri" panose="020F0502020204030204"/>
            </a:endParaRPr>
          </a:p>
          <a:p>
            <a:pPr marL="171450" indent="-171450">
              <a:buFont typeface="Arial"/>
              <a:buChar char="•"/>
            </a:pPr>
            <a:r>
              <a:rPr lang="en-US" dirty="0"/>
              <a:t>Instead, we will plan to take the recommendations presented today, follow up with you all and relevant staff to gather more information where necessary, then report back to you with formalized recommendations over the months to come. </a:t>
            </a:r>
            <a:endParaRPr lang="en-US" b="1" u="sng" dirty="0"/>
          </a:p>
          <a:p>
            <a:pPr marL="171450" indent="-171450">
              <a:buFont typeface="Arial"/>
              <a:buChar char="•"/>
            </a:pPr>
            <a:endParaRPr lang="en-US" dirty="0"/>
          </a:p>
          <a:p>
            <a:pPr marL="171450" indent="-171450">
              <a:buFont typeface="Arial"/>
              <a:buChar char="•"/>
            </a:pPr>
            <a:r>
              <a:rPr lang="en-US" dirty="0"/>
              <a:t>As I mentioned, we'll go over this process in more detail when we get to next steps, but I wanted to give clarity on that before we get started today as well.</a:t>
            </a:r>
            <a:endParaRPr lang="en-US" b="1" u="sng" dirty="0">
              <a:ea typeface="Calibri"/>
              <a:cs typeface="Calibri"/>
            </a:endParaRPr>
          </a:p>
          <a:p>
            <a:endParaRPr lang="en-US" dirty="0">
              <a:ea typeface="Calibri" panose="020F0502020204030204"/>
              <a:cs typeface="Calibri" panose="020F0502020204030204"/>
            </a:endParaRPr>
          </a:p>
          <a:p>
            <a:pPr marL="171450" indent="-171450">
              <a:buFont typeface="Arial"/>
              <a:buChar char="•"/>
            </a:pPr>
            <a:r>
              <a:rPr lang="en-US" dirty="0"/>
              <a:t>Now, I will turn to Amy Schectman and the Finance &amp; General Development group</a:t>
            </a:r>
            <a:endParaRPr lang="en-US" b="1" u="sng" dirty="0"/>
          </a:p>
          <a:p>
            <a:endParaRPr lang="en-US" dirty="0">
              <a:ea typeface="Calibri" panose="020F0502020204030204"/>
              <a:cs typeface="Calibri" panose="020F0502020204030204"/>
            </a:endParaRPr>
          </a:p>
          <a:p>
            <a:pPr marL="171450" indent="-171450">
              <a:buFont typeface="Arial"/>
              <a:buChar char="•"/>
            </a:pPr>
            <a:r>
              <a:rPr lang="en-US" dirty="0"/>
              <a:t>Amy... </a:t>
            </a:r>
            <a:endParaRPr lang="en-US" b="1" u="sng" dirty="0">
              <a:ea typeface="Calibri"/>
              <a:cs typeface="Calibri"/>
            </a:endParaRPr>
          </a:p>
          <a:p>
            <a:endParaRPr lang="en-US" b="1" u="sng" dirty="0">
              <a:ea typeface="Calibri"/>
              <a:cs typeface="Calibri"/>
            </a:endParaRPr>
          </a:p>
        </p:txBody>
      </p:sp>
      <p:sp>
        <p:nvSpPr>
          <p:cNvPr id="4" name="Slide Number Placeholder 3"/>
          <p:cNvSpPr>
            <a:spLocks noGrp="1"/>
          </p:cNvSpPr>
          <p:nvPr>
            <p:ph type="sldNum" sz="quarter" idx="5"/>
          </p:nvPr>
        </p:nvSpPr>
        <p:spPr/>
        <p:txBody>
          <a:bodyPr/>
          <a:lstStyle/>
          <a:p>
            <a:fld id="{DA14EB8E-230F-42FB-9C39-F1454E1689F2}" type="slidenum">
              <a:rPr lang="en-US" smtClean="0"/>
              <a:t>3</a:t>
            </a:fld>
            <a:endParaRPr lang="en-US"/>
          </a:p>
        </p:txBody>
      </p:sp>
    </p:spTree>
    <p:extLst>
      <p:ext uri="{BB962C8B-B14F-4D97-AF65-F5344CB8AC3E}">
        <p14:creationId xmlns:p14="http://schemas.microsoft.com/office/powerpoint/2010/main" val="2611948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EC73-F42A-946F-7A80-16D51C3F5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0328A0-09D0-0D99-BAD3-483C1AA487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784768-6678-5163-B0E3-E436949A2B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50E5EEF-1E30-E585-796D-FE806E06B0E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5217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683D05-6C3F-649A-259D-BBEA22C774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DBFC582-BC59-57FF-8C44-E73BAC4E73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0CF10E-4C21-0199-E442-39460F44A9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48D1C6E-2824-0525-E8CC-C4470E9DEB8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2078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0C868-B294-D08C-C2A6-7E7FF088C7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6A4090-BFD0-2102-AC50-256B4AE8F3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4247C7-83B8-8D43-1FA1-78DF267A9A5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CF13E5-E6BC-2CA8-FBF5-0319F4BFD79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3210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8463C-D842-D6EE-0498-0C9817ACE9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6A6C8C-74D4-7C92-1E69-146881DE64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7C8CD7-2F53-4F20-5B41-0004B4E543F7}"/>
              </a:ext>
            </a:extLst>
          </p:cNvPr>
          <p:cNvSpPr>
            <a:spLocks noGrp="1"/>
          </p:cNvSpPr>
          <p:nvPr>
            <p:ph type="body" idx="1"/>
          </p:nvPr>
        </p:nvSpPr>
        <p:spPr/>
        <p:txBody>
          <a:bodyPr/>
          <a:lstStyle/>
          <a:p>
            <a:r>
              <a:rPr lang="en-US" dirty="0">
                <a:ea typeface="Calibri" panose="020F0502020204030204"/>
                <a:cs typeface="Calibri" panose="020F0502020204030204"/>
              </a:rPr>
              <a:t>10:25-10:35 am </a:t>
            </a:r>
          </a:p>
          <a:p>
            <a:endParaRPr lang="en-US" dirty="0">
              <a:ea typeface="Calibri" panose="020F0502020204030204"/>
              <a:cs typeface="Calibri" panose="020F0502020204030204"/>
            </a:endParaRPr>
          </a:p>
        </p:txBody>
      </p:sp>
      <p:sp>
        <p:nvSpPr>
          <p:cNvPr id="4" name="Slide Number Placeholder 3">
            <a:extLst>
              <a:ext uri="{FF2B5EF4-FFF2-40B4-BE49-F238E27FC236}">
                <a16:creationId xmlns:a16="http://schemas.microsoft.com/office/drawing/2014/main" id="{7112FE75-7EF5-A8C8-DB2A-1369C6F340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15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D4986-5072-262D-1325-90E38CB552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424E3E-8402-D9C4-D42A-81A2FD772D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479AD-A521-B846-3845-ED45E83DD7B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ea typeface="Calibri" panose="020F0502020204030204"/>
                <a:cs typeface="Calibri" panose="020F0502020204030204"/>
              </a:rPr>
              <a:t>Place-Based Services 10:25-10:35 am </a:t>
            </a:r>
          </a:p>
          <a:p>
            <a:r>
              <a:rPr lang="en-US" dirty="0"/>
              <a:t>Thank you Amy! Now I will turn it over to Kim Brooks and Jeff Saks from the Place-Based Services working group. </a:t>
            </a:r>
          </a:p>
        </p:txBody>
      </p:sp>
      <p:sp>
        <p:nvSpPr>
          <p:cNvPr id="4" name="Slide Number Placeholder 3">
            <a:extLst>
              <a:ext uri="{FF2B5EF4-FFF2-40B4-BE49-F238E27FC236}">
                <a16:creationId xmlns:a16="http://schemas.microsoft.com/office/drawing/2014/main" id="{47197F6A-3627-0720-DD7D-496DADD0D84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7906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501BF-C338-9C89-385C-B173F03DBB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143E426-28B6-E3D6-7431-1B8839C549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D7EB90D-1ADA-3844-D250-158E8A2FEF8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26F6A44-852A-0335-35EB-AEB5394C38C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14EB8E-230F-42FB-9C39-F1454E1689F2}" type="slidenum">
              <a:rPr kumimoji="0" lang="en-US" sz="11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1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616813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2.xml"/><Relationship Id="rId7" Type="http://schemas.openxmlformats.org/officeDocument/2006/relationships/oleObject" Target="../embeddings/oleObject2.bin"/><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slideMaster" Target="../slideMasters/slideMaster1.xml"/><Relationship Id="rId5" Type="http://schemas.openxmlformats.org/officeDocument/2006/relationships/tags" Target="../tags/tag24.xml"/><Relationship Id="rId10" Type="http://schemas.openxmlformats.org/officeDocument/2006/relationships/image" Target="../media/image5.png"/><Relationship Id="rId4" Type="http://schemas.openxmlformats.org/officeDocument/2006/relationships/tags" Target="../tags/tag23.xml"/><Relationship Id="rId9"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5.xml"/><Relationship Id="rId7" Type="http://schemas.openxmlformats.org/officeDocument/2006/relationships/oleObject" Target="../embeddings/oleObject2.bin"/><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slideMaster" Target="../slideMasters/slideMaster2.xml"/><Relationship Id="rId5" Type="http://schemas.openxmlformats.org/officeDocument/2006/relationships/tags" Target="../tags/tag77.xml"/><Relationship Id="rId4" Type="http://schemas.openxmlformats.org/officeDocument/2006/relationships/tags" Target="../tags/tag76.xml"/><Relationship Id="rId9"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80.xml"/><Relationship Id="rId7" Type="http://schemas.openxmlformats.org/officeDocument/2006/relationships/image" Target="../media/image1.emf"/><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84.xml"/><Relationship Id="rId7" Type="http://schemas.openxmlformats.org/officeDocument/2006/relationships/image" Target="../media/image1.emf"/><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5.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88.xml"/><Relationship Id="rId7" Type="http://schemas.openxmlformats.org/officeDocument/2006/relationships/image" Target="../media/image1.emf"/><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8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emf"/><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3.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18.xml"/><Relationship Id="rId7" Type="http://schemas.openxmlformats.org/officeDocument/2006/relationships/oleObject" Target="../embeddings/oleObject2.bin"/><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slideMaster" Target="../slideMasters/slideMaster3.xml"/><Relationship Id="rId5" Type="http://schemas.openxmlformats.org/officeDocument/2006/relationships/tags" Target="../tags/tag120.xml"/><Relationship Id="rId10" Type="http://schemas.openxmlformats.org/officeDocument/2006/relationships/image" Target="../media/image5.png"/><Relationship Id="rId4" Type="http://schemas.openxmlformats.org/officeDocument/2006/relationships/tags" Target="../tags/tag119.xml"/><Relationship Id="rId9"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23.xml"/><Relationship Id="rId7" Type="http://schemas.openxmlformats.org/officeDocument/2006/relationships/oleObject" Target="../embeddings/oleObject2.bin"/><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3.xml"/><Relationship Id="rId5" Type="http://schemas.openxmlformats.org/officeDocument/2006/relationships/tags" Target="../tags/tag125.xml"/><Relationship Id="rId4" Type="http://schemas.openxmlformats.org/officeDocument/2006/relationships/tags" Target="../tags/tag124.xml"/><Relationship Id="rId9"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28.xml"/><Relationship Id="rId7" Type="http://schemas.openxmlformats.org/officeDocument/2006/relationships/image" Target="../media/image1.emf"/><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29.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32.xml"/><Relationship Id="rId7" Type="http://schemas.openxmlformats.org/officeDocument/2006/relationships/image" Target="../media/image1.emf"/><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3.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7.xml"/><Relationship Id="rId7" Type="http://schemas.openxmlformats.org/officeDocument/2006/relationships/oleObject" Target="../embeddings/oleObject2.bin"/><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slideMaster" Target="../slideMasters/slideMaster1.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1.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3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40.xml"/><Relationship Id="rId7" Type="http://schemas.openxmlformats.org/officeDocument/2006/relationships/image" Target="../media/image1.emf"/><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oleObject" Target="../embeddings/oleObject3.bin"/><Relationship Id="rId5" Type="http://schemas.openxmlformats.org/officeDocument/2006/relationships/slideMaster" Target="../slideMasters/slideMaster3.xml"/><Relationship Id="rId4" Type="http://schemas.openxmlformats.org/officeDocument/2006/relationships/tags" Target="../tags/tag14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44.xml"/><Relationship Id="rId7" Type="http://schemas.openxmlformats.org/officeDocument/2006/relationships/image" Target="../media/image5.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66.xml"/><Relationship Id="rId7" Type="http://schemas.openxmlformats.org/officeDocument/2006/relationships/oleObject" Target="../embeddings/oleObject2.bin"/><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Master" Target="../slideMasters/slideMaster4.xml"/><Relationship Id="rId5" Type="http://schemas.openxmlformats.org/officeDocument/2006/relationships/tags" Target="../tags/tag168.xml"/><Relationship Id="rId10" Type="http://schemas.openxmlformats.org/officeDocument/2006/relationships/image" Target="../media/image5.png"/><Relationship Id="rId4" Type="http://schemas.openxmlformats.org/officeDocument/2006/relationships/tags" Target="../tags/tag167.xml"/><Relationship Id="rId9"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171.xml"/><Relationship Id="rId7" Type="http://schemas.openxmlformats.org/officeDocument/2006/relationships/oleObject" Target="../embeddings/oleObject2.bin"/><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Master" Target="../slideMasters/slideMaster4.xml"/><Relationship Id="rId5" Type="http://schemas.openxmlformats.org/officeDocument/2006/relationships/tags" Target="../tags/tag173.xml"/><Relationship Id="rId4" Type="http://schemas.openxmlformats.org/officeDocument/2006/relationships/tags" Target="../tags/tag172.xml"/><Relationship Id="rId9"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1.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77.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0.xml"/><Relationship Id="rId7" Type="http://schemas.openxmlformats.org/officeDocument/2006/relationships/image" Target="../media/image1.emf"/><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4.xml"/><Relationship Id="rId7" Type="http://schemas.openxmlformats.org/officeDocument/2006/relationships/image" Target="../media/image1.emf"/><Relationship Id="rId2" Type="http://schemas.openxmlformats.org/officeDocument/2006/relationships/tags" Target="../tags/tag183.xml"/><Relationship Id="rId1" Type="http://schemas.openxmlformats.org/officeDocument/2006/relationships/tags" Target="../tags/tag182.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5.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188.xml"/><Relationship Id="rId7"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oleObject" Target="../embeddings/oleObject3.bin"/><Relationship Id="rId5" Type="http://schemas.openxmlformats.org/officeDocument/2006/relationships/slideMaster" Target="../slideMasters/slideMaster4.xml"/><Relationship Id="rId4" Type="http://schemas.openxmlformats.org/officeDocument/2006/relationships/tags" Target="../tags/tag189.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2.xml"/><Relationship Id="rId7" Type="http://schemas.openxmlformats.org/officeDocument/2006/relationships/image" Target="../media/image5.pn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1.emf"/><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image" Target="../media/image1.emf"/><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3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1.emf"/><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4.xml"/><Relationship Id="rId7" Type="http://schemas.openxmlformats.org/officeDocument/2006/relationships/image" Target="../media/image1.emf"/><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oleObject" Target="../embeddings/oleObject3.bin"/><Relationship Id="rId5" Type="http://schemas.openxmlformats.org/officeDocument/2006/relationships/slideMaster" Target="../slideMasters/slideMaster1.xml"/><Relationship Id="rId4" Type="http://schemas.openxmlformats.org/officeDocument/2006/relationships/tags" Target="../tags/tag45.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image" Target="../media/image5.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image" Target="../media/image3.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70.xml"/><Relationship Id="rId7" Type="http://schemas.openxmlformats.org/officeDocument/2006/relationships/oleObject" Target="../embeddings/oleObject2.bin"/><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2.xml"/><Relationship Id="rId5" Type="http://schemas.openxmlformats.org/officeDocument/2006/relationships/tags" Target="../tags/tag72.xml"/><Relationship Id="rId10" Type="http://schemas.openxmlformats.org/officeDocument/2006/relationships/image" Target="../media/image5.png"/><Relationship Id="rId4" Type="http://schemas.openxmlformats.org/officeDocument/2006/relationships/tags" Target="../tags/tag71.xml"/><Relationship Id="rId9"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1868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994892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6887370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10191985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9523464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787744661"/>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871280860"/>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8643197"/>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2556197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03325384"/>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285182881"/>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71206944"/>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128869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323909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DCFBF15-1051-FCF6-43DD-23A96E7E4983}"/>
              </a:ext>
            </a:extLst>
          </p:cNvPr>
          <p:cNvSpPr/>
          <p:nvPr userDrawn="1"/>
        </p:nvSpPr>
        <p:spPr>
          <a:xfrm>
            <a:off x="0" y="0"/>
            <a:ext cx="1219140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3"/>
            </p:custDataLst>
          </p:nvPr>
        </p:nvSpPr>
        <p:spPr>
          <a:xfrm>
            <a:off x="2893929" y="3454055"/>
            <a:ext cx="818150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4"/>
            </p:custDataLst>
          </p:nvPr>
        </p:nvSpPr>
        <p:spPr>
          <a:xfrm>
            <a:off x="2893929" y="2655901"/>
            <a:ext cx="8181508"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498623" y="2305359"/>
            <a:ext cx="1778045" cy="17775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a:extLst>
              <a:ext uri="{FF2B5EF4-FFF2-40B4-BE49-F238E27FC236}">
                <a16:creationId xmlns:a16="http://schemas.microsoft.com/office/drawing/2014/main" id="{A4EEE50B-DE53-0267-B987-86DDCD5611E6}"/>
              </a:ext>
            </a:extLst>
          </p:cNvPr>
          <p:cNvSpPr>
            <a:spLocks noChangeArrowheads="1"/>
          </p:cNvSpPr>
          <p:nvPr userDrawn="1">
            <p:custDataLst>
              <p:tags r:id="rId5"/>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cxnSp>
        <p:nvCxnSpPr>
          <p:cNvPr id="9" name="Straight Connector 8">
            <a:extLst>
              <a:ext uri="{FF2B5EF4-FFF2-40B4-BE49-F238E27FC236}">
                <a16:creationId xmlns:a16="http://schemas.microsoft.com/office/drawing/2014/main" id="{DDC07408-8552-DE7C-EE84-27BD15DAEB34}"/>
              </a:ext>
            </a:extLst>
          </p:cNvPr>
          <p:cNvCxnSpPr>
            <a:cxnSpLocks/>
          </p:cNvCxnSpPr>
          <p:nvPr userDrawn="1"/>
        </p:nvCxnSpPr>
        <p:spPr>
          <a:xfrm>
            <a:off x="2621900" y="2305359"/>
            <a:ext cx="0" cy="1777582"/>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245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Sub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7" name="Text Placeholder 12">
            <a:extLst>
              <a:ext uri="{FF2B5EF4-FFF2-40B4-BE49-F238E27FC236}">
                <a16:creationId xmlns:a16="http://schemas.microsoft.com/office/drawing/2014/main" id="{0E5C6D73-C03E-A17A-DB6A-E78B3DA81804}"/>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33518322-8913-5D27-9601-BFE9BEFB4AB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1698125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4" name="Slide Number">
            <a:extLst>
              <a:ext uri="{FF2B5EF4-FFF2-40B4-BE49-F238E27FC236}">
                <a16:creationId xmlns:a16="http://schemas.microsoft.com/office/drawing/2014/main" id="{323EB21B-95AA-2B4C-9134-1269A575FFFE}"/>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763524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037" y="1514475"/>
            <a:ext cx="11082528"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B2E21AFB-10B9-74DC-B192-87E6947FA258}"/>
              </a:ext>
            </a:extLst>
          </p:cNvPr>
          <p:cNvSpPr>
            <a:spLocks noGrp="1"/>
          </p:cNvSpPr>
          <p:nvPr>
            <p:ph type="body" sz="quarter" idx="12"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4" name="Slide Number">
            <a:extLst>
              <a:ext uri="{FF2B5EF4-FFF2-40B4-BE49-F238E27FC236}">
                <a16:creationId xmlns:a16="http://schemas.microsoft.com/office/drawing/2014/main" id="{FDB5644E-EE7D-06EC-1B37-CA063FC4E5E3}"/>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63247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0270178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2" name="Title 1">
            <a:extLst>
              <a:ext uri="{FF2B5EF4-FFF2-40B4-BE49-F238E27FC236}">
                <a16:creationId xmlns:a16="http://schemas.microsoft.com/office/drawing/2014/main" id="{38BBD363-9B0F-4C6C-AEB1-A224173EB797}"/>
              </a:ext>
            </a:extLst>
          </p:cNvPr>
          <p:cNvSpPr>
            <a:spLocks noGrp="1"/>
          </p:cNvSpPr>
          <p:nvPr>
            <p:ph type="title"/>
          </p:nvPr>
        </p:nvSpPr>
        <p:spPr/>
        <p:txBody>
          <a:bodyPr/>
          <a:lstStyle>
            <a:lvl1pPr>
              <a:defRPr sz="2400"/>
            </a:lvl1pPr>
          </a:lstStyle>
          <a:p>
            <a:r>
              <a:rPr lang="en-US"/>
              <a:t>Click to edit Master title style</a:t>
            </a:r>
          </a:p>
        </p:txBody>
      </p:sp>
      <p:sp>
        <p:nvSpPr>
          <p:cNvPr id="10" name="Content Placeholder 9">
            <a:extLst>
              <a:ext uri="{FF2B5EF4-FFF2-40B4-BE49-F238E27FC236}">
                <a16:creationId xmlns:a16="http://schemas.microsoft.com/office/drawing/2014/main" id="{5264D26E-6FA9-ED28-5A65-6241195C2D89}"/>
              </a:ext>
            </a:extLst>
          </p:cNvPr>
          <p:cNvSpPr>
            <a:spLocks noGrp="1"/>
          </p:cNvSpPr>
          <p:nvPr>
            <p:ph sz="quarter" idx="11"/>
          </p:nvPr>
        </p:nvSpPr>
        <p:spPr>
          <a:xfrm>
            <a:off x="554735"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9">
            <a:extLst>
              <a:ext uri="{FF2B5EF4-FFF2-40B4-BE49-F238E27FC236}">
                <a16:creationId xmlns:a16="http://schemas.microsoft.com/office/drawing/2014/main" id="{D3CB03F8-3FD8-C7CD-0FF1-0432A52AACA4}"/>
              </a:ext>
            </a:extLst>
          </p:cNvPr>
          <p:cNvSpPr>
            <a:spLocks noGrp="1"/>
          </p:cNvSpPr>
          <p:nvPr>
            <p:ph sz="quarter" idx="12"/>
          </p:nvPr>
        </p:nvSpPr>
        <p:spPr>
          <a:xfrm>
            <a:off x="6198489" y="1514475"/>
            <a:ext cx="5438775" cy="4857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2">
            <a:extLst>
              <a:ext uri="{FF2B5EF4-FFF2-40B4-BE49-F238E27FC236}">
                <a16:creationId xmlns:a16="http://schemas.microsoft.com/office/drawing/2014/main" id="{454CE8EF-B3B7-CDFC-9AF7-EE2F780B20D5}"/>
              </a:ext>
            </a:extLst>
          </p:cNvPr>
          <p:cNvSpPr>
            <a:spLocks noGrp="1"/>
          </p:cNvSpPr>
          <p:nvPr>
            <p:ph type="body" sz="quarter" idx="13" hasCustomPrompt="1"/>
          </p:nvPr>
        </p:nvSpPr>
        <p:spPr>
          <a:xfrm>
            <a:off x="554037" y="1101337"/>
            <a:ext cx="11082528" cy="276999"/>
          </a:xfrm>
        </p:spPr>
        <p:txBody>
          <a:bodyPr/>
          <a:lstStyle>
            <a:lvl1pPr marL="0" indent="0">
              <a:buNone/>
              <a:defRPr b="1" i="1">
                <a:solidFill>
                  <a:schemeClr val="accent1"/>
                </a:solidFill>
              </a:defRPr>
            </a:lvl1pPr>
          </a:lstStyle>
          <a:p>
            <a:pPr lvl="0"/>
            <a:r>
              <a:rPr lang="en-US"/>
              <a:t>Click to edit subtitle</a:t>
            </a:r>
          </a:p>
        </p:txBody>
      </p:sp>
      <p:sp>
        <p:nvSpPr>
          <p:cNvPr id="7" name="Slide Number">
            <a:extLst>
              <a:ext uri="{FF2B5EF4-FFF2-40B4-BE49-F238E27FC236}">
                <a16:creationId xmlns:a16="http://schemas.microsoft.com/office/drawing/2014/main" id="{8824416D-AFE6-08A7-E4B9-0CFE919218ED}"/>
              </a:ext>
            </a:extLst>
          </p:cNvPr>
          <p:cNvSpPr>
            <a:spLocks noChangeArrowheads="1"/>
          </p:cNvSpPr>
          <p:nvPr userDrawn="1">
            <p:custDataLst>
              <p:tags r:id="rId4"/>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25912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14820009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5. Source" hidden="1">
            <a:extLst>
              <a:ext uri="{FF2B5EF4-FFF2-40B4-BE49-F238E27FC236}">
                <a16:creationId xmlns:a16="http://schemas.microsoft.com/office/drawing/2014/main" id="{09F9A864-CDB7-4063-BBF8-591908AA18D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pic>
        <p:nvPicPr>
          <p:cNvPr id="6" name="Picture 2" descr="Seal of Massachusetts - Wikipedia">
            <a:extLst>
              <a:ext uri="{FF2B5EF4-FFF2-40B4-BE49-F238E27FC236}">
                <a16:creationId xmlns:a16="http://schemas.microsoft.com/office/drawing/2014/main" id="{80C093E0-C817-4F0A-A377-B08ED9F22A4C}"/>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1271380" y="65317"/>
            <a:ext cx="845972" cy="845752"/>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a:extLst>
              <a:ext uri="{FF2B5EF4-FFF2-40B4-BE49-F238E27FC236}">
                <a16:creationId xmlns:a16="http://schemas.microsoft.com/office/drawing/2014/main" id="{4A14795E-7C1B-5C31-ACF6-1E34D7B703C2}"/>
              </a:ext>
            </a:extLst>
          </p:cNvPr>
          <p:cNvSpPr>
            <a:spLocks noChangeArrowheads="1"/>
          </p:cNvSpPr>
          <p:nvPr userDrawn="1">
            <p:custDataLst>
              <p:tags r:id="rId3"/>
            </p:custDataLst>
          </p:nvPr>
        </p:nvSpPr>
        <p:spPr bwMode="black">
          <a:xfrm>
            <a:off x="11716610" y="661359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393258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2247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9F20DF4-2614-7F5A-76D3-4F3EABFDBF30}"/>
              </a:ext>
            </a:extLst>
          </p:cNvPr>
          <p:cNvSpPr/>
          <p:nvPr userDrawn="1"/>
        </p:nvSpPr>
        <p:spPr>
          <a:xfrm>
            <a:off x="0" y="0"/>
            <a:ext cx="7278624"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accent1"/>
              </a:solidFill>
            </a:endParaRPr>
          </a:p>
        </p:txBody>
      </p:sp>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769644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50800" y="5187276"/>
            <a:ext cx="6173979"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1400" dirty="0">
                <a:solidFill>
                  <a:schemeClr val="accent1"/>
                </a:solidFill>
              </a:defRPr>
            </a:lvl1pPr>
          </a:lstStyle>
          <a:p>
            <a:pPr marL="228600" lvl="0" indent="-22860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51941" y="4769667"/>
            <a:ext cx="6173979"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ctr">
              <a:buNone/>
              <a:defRPr lang="en-US" sz="2000" dirty="0">
                <a:solidFill>
                  <a:schemeClr val="accent1"/>
                </a:solidFill>
              </a:defRPr>
            </a:lvl1pPr>
          </a:lstStyle>
          <a:p>
            <a:pPr marL="228600" lvl="0" indent="-22860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51941" y="3294404"/>
            <a:ext cx="6173979"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ctr">
              <a:defRPr lang="en-US" sz="4400" dirty="0">
                <a:solidFill>
                  <a:schemeClr val="accent1"/>
                </a:solidFill>
              </a:defRPr>
            </a:lvl1pPr>
          </a:lstStyle>
          <a:p>
            <a:pPr lvl="0"/>
            <a:r>
              <a:rPr lang="en-US"/>
              <a:t>Click to edit Master title style</a:t>
            </a:r>
          </a:p>
        </p:txBody>
      </p:sp>
      <p:pic>
        <p:nvPicPr>
          <p:cNvPr id="6" name="Picture 5">
            <a:extLst>
              <a:ext uri="{FF2B5EF4-FFF2-40B4-BE49-F238E27FC236}">
                <a16:creationId xmlns:a16="http://schemas.microsoft.com/office/drawing/2014/main" id="{A63D0C57-9906-930F-C061-20C2B9697510}"/>
              </a:ext>
            </a:extLst>
          </p:cNvPr>
          <p:cNvPicPr>
            <a:picLocks noChangeAspect="1"/>
          </p:cNvPicPr>
          <p:nvPr userDrawn="1"/>
        </p:nvPicPr>
        <p:blipFill>
          <a:blip r:embed="rId9"/>
          <a:stretch>
            <a:fillRect/>
          </a:stretch>
        </p:blipFill>
        <p:spPr>
          <a:xfrm>
            <a:off x="7278624" y="0"/>
            <a:ext cx="4913376" cy="6858000"/>
          </a:xfrm>
          <a:prstGeom prst="rect">
            <a:avLst/>
          </a:prstGeom>
        </p:spPr>
      </p:pic>
      <p:pic>
        <p:nvPicPr>
          <p:cNvPr id="10" name="Picture 2" descr="Seal of Massachusetts - Wikipedia">
            <a:extLst>
              <a:ext uri="{FF2B5EF4-FFF2-40B4-BE49-F238E27FC236}">
                <a16:creationId xmlns:a16="http://schemas.microsoft.com/office/drawing/2014/main" id="{240B148E-504A-11A8-DFC1-2E317A8ED152}"/>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91930" y="895739"/>
            <a:ext cx="1353127" cy="135277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1F4C31E0-FE61-6220-BFB9-B1E9B7A0E32D}"/>
              </a:ext>
            </a:extLst>
          </p:cNvPr>
          <p:cNvCxnSpPr/>
          <p:nvPr userDrawn="1"/>
        </p:nvCxnSpPr>
        <p:spPr>
          <a:xfrm>
            <a:off x="2211353" y="914236"/>
            <a:ext cx="0" cy="1334278"/>
          </a:xfrm>
          <a:prstGeom prst="line">
            <a:avLst/>
          </a:prstGeom>
          <a:ln w="57150" cap="flat">
            <a:solidFill>
              <a:schemeClr val="accent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40EB922-D971-A4F7-34F9-8EF47A437A1F}"/>
              </a:ext>
            </a:extLst>
          </p:cNvPr>
          <p:cNvSpPr txBox="1"/>
          <p:nvPr userDrawn="1"/>
        </p:nvSpPr>
        <p:spPr>
          <a:xfrm>
            <a:off x="2464027" y="1100360"/>
            <a:ext cx="3778900" cy="326823"/>
          </a:xfrm>
          <a:prstGeom prst="rect">
            <a:avLst/>
          </a:prstGeom>
          <a:ln w="6350">
            <a:noFill/>
            <a:miter lim="800000"/>
          </a:ln>
        </p:spPr>
        <p:txBody>
          <a:bodyPr vert="horz" wrap="none" lIns="0" tIns="0" rIns="0" bIns="0" rtlCol="0">
            <a:noAutofit/>
          </a:bodyPr>
          <a:lstStyle/>
          <a:p>
            <a:pPr algn="l">
              <a:spcBef>
                <a:spcPts val="300"/>
              </a:spcBef>
              <a:spcAft>
                <a:spcPts val="300"/>
              </a:spcAft>
              <a:buNone/>
            </a:pPr>
            <a:r>
              <a:rPr lang="en-US" sz="2000" b="1">
                <a:solidFill>
                  <a:schemeClr val="accent1"/>
                </a:solidFill>
              </a:rPr>
              <a:t>Commonwealth of Massachusetts</a:t>
            </a:r>
          </a:p>
        </p:txBody>
      </p:sp>
      <p:sp>
        <p:nvSpPr>
          <p:cNvPr id="14" name="TextBox 13">
            <a:extLst>
              <a:ext uri="{FF2B5EF4-FFF2-40B4-BE49-F238E27FC236}">
                <a16:creationId xmlns:a16="http://schemas.microsoft.com/office/drawing/2014/main" id="{255A5555-129C-09F4-91DC-889097E4247D}"/>
              </a:ext>
            </a:extLst>
          </p:cNvPr>
          <p:cNvSpPr txBox="1"/>
          <p:nvPr userDrawn="1"/>
        </p:nvSpPr>
        <p:spPr>
          <a:xfrm>
            <a:off x="2477650" y="1503684"/>
            <a:ext cx="4161455" cy="744830"/>
          </a:xfrm>
          <a:prstGeom prst="rect">
            <a:avLst/>
          </a:prstGeom>
          <a:ln w="6350">
            <a:noFill/>
            <a:miter lim="800000"/>
          </a:ln>
        </p:spPr>
        <p:txBody>
          <a:bodyPr vert="horz" wrap="none" lIns="0" tIns="0" rIns="0" bIns="0" rtlCol="0">
            <a:noAutofit/>
          </a:bodyPr>
          <a:lstStyle/>
          <a:p>
            <a:pPr algn="l">
              <a:spcBef>
                <a:spcPts val="0"/>
              </a:spcBef>
              <a:spcAft>
                <a:spcPts val="0"/>
              </a:spcAft>
              <a:buNone/>
            </a:pPr>
            <a:r>
              <a:rPr lang="en-US" sz="1600" b="1">
                <a:solidFill>
                  <a:schemeClr val="accent1"/>
                </a:solidFill>
              </a:rPr>
              <a:t>Executive Office of</a:t>
            </a:r>
          </a:p>
          <a:p>
            <a:pPr algn="l">
              <a:spcBef>
                <a:spcPts val="0"/>
              </a:spcBef>
              <a:spcAft>
                <a:spcPts val="0"/>
              </a:spcAft>
              <a:buNone/>
            </a:pPr>
            <a:r>
              <a:rPr lang="en-US" sz="1600" b="1">
                <a:solidFill>
                  <a:schemeClr val="accent1"/>
                </a:solidFill>
              </a:rPr>
              <a:t>Housing and Livable Communities</a:t>
            </a:r>
          </a:p>
        </p:txBody>
      </p:sp>
    </p:spTree>
    <p:extLst>
      <p:ext uri="{BB962C8B-B14F-4D97-AF65-F5344CB8AC3E}">
        <p14:creationId xmlns:p14="http://schemas.microsoft.com/office/powerpoint/2010/main" val="292685811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18" Type="http://schemas.openxmlformats.org/officeDocument/2006/relationships/tags" Target="../tags/tag9.xml"/><Relationship Id="rId26" Type="http://schemas.openxmlformats.org/officeDocument/2006/relationships/tags" Target="../tags/tag17.xml"/><Relationship Id="rId3" Type="http://schemas.openxmlformats.org/officeDocument/2006/relationships/slideLayout" Target="../slideLayouts/slideLayout3.xml"/><Relationship Id="rId21" Type="http://schemas.openxmlformats.org/officeDocument/2006/relationships/tags" Target="../tags/tag12.xml"/><Relationship Id="rId7" Type="http://schemas.openxmlformats.org/officeDocument/2006/relationships/slideLayout" Target="../slideLayouts/slideLayout7.xml"/><Relationship Id="rId12" Type="http://schemas.openxmlformats.org/officeDocument/2006/relationships/tags" Target="../tags/tag3.xml"/><Relationship Id="rId17" Type="http://schemas.openxmlformats.org/officeDocument/2006/relationships/tags" Target="../tags/tag8.xml"/><Relationship Id="rId25"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tags" Target="../tags/tag7.xml"/><Relationship Id="rId20" Type="http://schemas.openxmlformats.org/officeDocument/2006/relationships/tags" Target="../tags/tag11.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24" Type="http://schemas.openxmlformats.org/officeDocument/2006/relationships/tags" Target="../tags/tag15.xml"/><Relationship Id="rId5" Type="http://schemas.openxmlformats.org/officeDocument/2006/relationships/slideLayout" Target="../slideLayouts/slideLayout5.xml"/><Relationship Id="rId15" Type="http://schemas.openxmlformats.org/officeDocument/2006/relationships/tags" Target="../tags/tag6.xml"/><Relationship Id="rId23" Type="http://schemas.openxmlformats.org/officeDocument/2006/relationships/tags" Target="../tags/tag14.xml"/><Relationship Id="rId28" Type="http://schemas.openxmlformats.org/officeDocument/2006/relationships/tags" Target="../tags/tag19.xml"/><Relationship Id="rId10" Type="http://schemas.openxmlformats.org/officeDocument/2006/relationships/tags" Target="../tags/tag1.xml"/><Relationship Id="rId19" Type="http://schemas.openxmlformats.org/officeDocument/2006/relationships/tags" Target="../tags/tag10.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tags" Target="../tags/tag5.xml"/><Relationship Id="rId22" Type="http://schemas.openxmlformats.org/officeDocument/2006/relationships/tags" Target="../tags/tag13.xml"/><Relationship Id="rId27" Type="http://schemas.openxmlformats.org/officeDocument/2006/relationships/tags" Target="../tags/tag18.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53.xml"/><Relationship Id="rId18" Type="http://schemas.openxmlformats.org/officeDocument/2006/relationships/tags" Target="../tags/tag58.xml"/><Relationship Id="rId26" Type="http://schemas.openxmlformats.org/officeDocument/2006/relationships/tags" Target="../tags/tag66.xml"/><Relationship Id="rId3" Type="http://schemas.openxmlformats.org/officeDocument/2006/relationships/slideLayout" Target="../slideLayouts/slideLayout11.xml"/><Relationship Id="rId21" Type="http://schemas.openxmlformats.org/officeDocument/2006/relationships/tags" Target="../tags/tag61.xml"/><Relationship Id="rId7" Type="http://schemas.openxmlformats.org/officeDocument/2006/relationships/slideLayout" Target="../slideLayouts/slideLayout15.xml"/><Relationship Id="rId12" Type="http://schemas.openxmlformats.org/officeDocument/2006/relationships/tags" Target="../tags/tag52.xml"/><Relationship Id="rId17" Type="http://schemas.openxmlformats.org/officeDocument/2006/relationships/tags" Target="../tags/tag57.xml"/><Relationship Id="rId25" Type="http://schemas.openxmlformats.org/officeDocument/2006/relationships/tags" Target="../tags/tag65.xml"/><Relationship Id="rId2" Type="http://schemas.openxmlformats.org/officeDocument/2006/relationships/slideLayout" Target="../slideLayouts/slideLayout10.xml"/><Relationship Id="rId16" Type="http://schemas.openxmlformats.org/officeDocument/2006/relationships/tags" Target="../tags/tag56.xml"/><Relationship Id="rId20" Type="http://schemas.openxmlformats.org/officeDocument/2006/relationships/tags" Target="../tags/tag60.xml"/><Relationship Id="rId29" Type="http://schemas.openxmlformats.org/officeDocument/2006/relationships/image" Target="../media/image1.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51.xml"/><Relationship Id="rId24" Type="http://schemas.openxmlformats.org/officeDocument/2006/relationships/tags" Target="../tags/tag64.xml"/><Relationship Id="rId5" Type="http://schemas.openxmlformats.org/officeDocument/2006/relationships/slideLayout" Target="../slideLayouts/slideLayout13.xml"/><Relationship Id="rId15" Type="http://schemas.openxmlformats.org/officeDocument/2006/relationships/tags" Target="../tags/tag55.xml"/><Relationship Id="rId23" Type="http://schemas.openxmlformats.org/officeDocument/2006/relationships/tags" Target="../tags/tag63.xml"/><Relationship Id="rId28" Type="http://schemas.openxmlformats.org/officeDocument/2006/relationships/oleObject" Target="../embeddings/oleObject1.bin"/><Relationship Id="rId10" Type="http://schemas.openxmlformats.org/officeDocument/2006/relationships/tags" Target="../tags/tag50.xml"/><Relationship Id="rId19" Type="http://schemas.openxmlformats.org/officeDocument/2006/relationships/tags" Target="../tags/tag59.xml"/><Relationship Id="rId4" Type="http://schemas.openxmlformats.org/officeDocument/2006/relationships/slideLayout" Target="../slideLayouts/slideLayout12.xml"/><Relationship Id="rId9" Type="http://schemas.openxmlformats.org/officeDocument/2006/relationships/tags" Target="../tags/tag49.xml"/><Relationship Id="rId14" Type="http://schemas.openxmlformats.org/officeDocument/2006/relationships/tags" Target="../tags/tag54.xml"/><Relationship Id="rId22" Type="http://schemas.openxmlformats.org/officeDocument/2006/relationships/tags" Target="../tags/tag62.xml"/><Relationship Id="rId27" Type="http://schemas.openxmlformats.org/officeDocument/2006/relationships/tags" Target="../tags/tag67.xml"/><Relationship Id="rId30"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13" Type="http://schemas.openxmlformats.org/officeDocument/2006/relationships/tags" Target="../tags/tag101.xml"/><Relationship Id="rId18" Type="http://schemas.openxmlformats.org/officeDocument/2006/relationships/tags" Target="../tags/tag106.xml"/><Relationship Id="rId26" Type="http://schemas.openxmlformats.org/officeDocument/2006/relationships/tags" Target="../tags/tag114.xml"/><Relationship Id="rId3" Type="http://schemas.openxmlformats.org/officeDocument/2006/relationships/slideLayout" Target="../slideLayouts/slideLayout18.xml"/><Relationship Id="rId21" Type="http://schemas.openxmlformats.org/officeDocument/2006/relationships/tags" Target="../tags/tag109.xml"/><Relationship Id="rId7" Type="http://schemas.openxmlformats.org/officeDocument/2006/relationships/slideLayout" Target="../slideLayouts/slideLayout22.xml"/><Relationship Id="rId12" Type="http://schemas.openxmlformats.org/officeDocument/2006/relationships/tags" Target="../tags/tag100.xml"/><Relationship Id="rId17" Type="http://schemas.openxmlformats.org/officeDocument/2006/relationships/tags" Target="../tags/tag105.xml"/><Relationship Id="rId25" Type="http://schemas.openxmlformats.org/officeDocument/2006/relationships/tags" Target="../tags/tag113.xml"/><Relationship Id="rId2" Type="http://schemas.openxmlformats.org/officeDocument/2006/relationships/slideLayout" Target="../slideLayouts/slideLayout17.xml"/><Relationship Id="rId16" Type="http://schemas.openxmlformats.org/officeDocument/2006/relationships/tags" Target="../tags/tag104.xml"/><Relationship Id="rId20" Type="http://schemas.openxmlformats.org/officeDocument/2006/relationships/tags" Target="../tags/tag108.xml"/><Relationship Id="rId29"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ags" Target="../tags/tag99.xml"/><Relationship Id="rId24" Type="http://schemas.openxmlformats.org/officeDocument/2006/relationships/tags" Target="../tags/tag112.xml"/><Relationship Id="rId5" Type="http://schemas.openxmlformats.org/officeDocument/2006/relationships/slideLayout" Target="../slideLayouts/slideLayout20.xml"/><Relationship Id="rId15" Type="http://schemas.openxmlformats.org/officeDocument/2006/relationships/tags" Target="../tags/tag103.xml"/><Relationship Id="rId23" Type="http://schemas.openxmlformats.org/officeDocument/2006/relationships/tags" Target="../tags/tag111.xml"/><Relationship Id="rId28" Type="http://schemas.openxmlformats.org/officeDocument/2006/relationships/oleObject" Target="../embeddings/oleObject1.bin"/><Relationship Id="rId10" Type="http://schemas.openxmlformats.org/officeDocument/2006/relationships/tags" Target="../tags/tag98.xml"/><Relationship Id="rId19" Type="http://schemas.openxmlformats.org/officeDocument/2006/relationships/tags" Target="../tags/tag107.xml"/><Relationship Id="rId4" Type="http://schemas.openxmlformats.org/officeDocument/2006/relationships/slideLayout" Target="../slideLayouts/slideLayout19.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tags" Target="../tags/tag110.xml"/><Relationship Id="rId27" Type="http://schemas.openxmlformats.org/officeDocument/2006/relationships/tags" Target="../tags/tag115.xml"/><Relationship Id="rId30"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13" Type="http://schemas.openxmlformats.org/officeDocument/2006/relationships/tags" Target="../tags/tag149.xml"/><Relationship Id="rId18" Type="http://schemas.openxmlformats.org/officeDocument/2006/relationships/tags" Target="../tags/tag154.xml"/><Relationship Id="rId26" Type="http://schemas.openxmlformats.org/officeDocument/2006/relationships/tags" Target="../tags/tag162.xml"/><Relationship Id="rId3" Type="http://schemas.openxmlformats.org/officeDocument/2006/relationships/slideLayout" Target="../slideLayouts/slideLayout25.xml"/><Relationship Id="rId21" Type="http://schemas.openxmlformats.org/officeDocument/2006/relationships/tags" Target="../tags/tag157.xml"/><Relationship Id="rId7" Type="http://schemas.openxmlformats.org/officeDocument/2006/relationships/slideLayout" Target="../slideLayouts/slideLayout29.xml"/><Relationship Id="rId12" Type="http://schemas.openxmlformats.org/officeDocument/2006/relationships/tags" Target="../tags/tag148.xml"/><Relationship Id="rId17" Type="http://schemas.openxmlformats.org/officeDocument/2006/relationships/tags" Target="../tags/tag153.xml"/><Relationship Id="rId25" Type="http://schemas.openxmlformats.org/officeDocument/2006/relationships/tags" Target="../tags/tag161.xml"/><Relationship Id="rId2" Type="http://schemas.openxmlformats.org/officeDocument/2006/relationships/slideLayout" Target="../slideLayouts/slideLayout24.xml"/><Relationship Id="rId16" Type="http://schemas.openxmlformats.org/officeDocument/2006/relationships/tags" Target="../tags/tag152.xml"/><Relationship Id="rId20" Type="http://schemas.openxmlformats.org/officeDocument/2006/relationships/tags" Target="../tags/tag156.xml"/><Relationship Id="rId29" Type="http://schemas.openxmlformats.org/officeDocument/2006/relationships/image" Target="../media/image1.emf"/><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ags" Target="../tags/tag147.xml"/><Relationship Id="rId24" Type="http://schemas.openxmlformats.org/officeDocument/2006/relationships/tags" Target="../tags/tag160.xml"/><Relationship Id="rId5" Type="http://schemas.openxmlformats.org/officeDocument/2006/relationships/slideLayout" Target="../slideLayouts/slideLayout27.xml"/><Relationship Id="rId15" Type="http://schemas.openxmlformats.org/officeDocument/2006/relationships/tags" Target="../tags/tag151.xml"/><Relationship Id="rId23" Type="http://schemas.openxmlformats.org/officeDocument/2006/relationships/tags" Target="../tags/tag159.xml"/><Relationship Id="rId28" Type="http://schemas.openxmlformats.org/officeDocument/2006/relationships/oleObject" Target="../embeddings/oleObject1.bin"/><Relationship Id="rId10" Type="http://schemas.openxmlformats.org/officeDocument/2006/relationships/tags" Target="../tags/tag146.xml"/><Relationship Id="rId19" Type="http://schemas.openxmlformats.org/officeDocument/2006/relationships/tags" Target="../tags/tag155.xml"/><Relationship Id="rId4" Type="http://schemas.openxmlformats.org/officeDocument/2006/relationships/slideLayout" Target="../slideLayouts/slideLayout26.xml"/><Relationship Id="rId9" Type="http://schemas.openxmlformats.org/officeDocument/2006/relationships/tags" Target="../tags/tag145.xml"/><Relationship Id="rId14" Type="http://schemas.openxmlformats.org/officeDocument/2006/relationships/tags" Target="../tags/tag150.xml"/><Relationship Id="rId22" Type="http://schemas.openxmlformats.org/officeDocument/2006/relationships/tags" Target="../tags/tag158.xml"/><Relationship Id="rId27" Type="http://schemas.openxmlformats.org/officeDocument/2006/relationships/tags" Target="../tags/tag163.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0"/>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13" imgH="416" progId="TCLayout.ActiveDocument.1">
                  <p:embed/>
                </p:oleObj>
              </mc:Choice>
              <mc:Fallback>
                <p:oleObj name="think-cell Slide" r:id="rId29"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1"/>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2"/>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3"/>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4"/>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8"/>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5"/>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6"/>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6"/>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7"/>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2"/>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8"/>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20"/>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676" r:id="rId1"/>
    <p:sldLayoutId id="2147483691" r:id="rId2"/>
    <p:sldLayoutId id="2147483677" r:id="rId3"/>
    <p:sldLayoutId id="2147483692" r:id="rId4"/>
    <p:sldLayoutId id="2147483689" r:id="rId5"/>
    <p:sldLayoutId id="2147483690" r:id="rId6"/>
    <p:sldLayoutId id="2147483688" r:id="rId7"/>
    <p:sldLayoutId id="2147483709" r:id="rId8"/>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111835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extLst>
              <p:ext uri="{D42A27DB-BD31-4B8C-83A1-F6EECF244321}">
                <p14:modId xmlns:p14="http://schemas.microsoft.com/office/powerpoint/2010/main" val="10359142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2983206850"/>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Lst>
  <p:hf hdr="0" ft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9"/>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413" imgH="416" progId="TCLayout.ActiveDocument.1">
                  <p:embed/>
                </p:oleObj>
              </mc:Choice>
              <mc:Fallback>
                <p:oleObj name="think-cell Slide" r:id="rId2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150" name="Rectangle 149">
            <a:extLst>
              <a:ext uri="{FF2B5EF4-FFF2-40B4-BE49-F238E27FC236}">
                <a16:creationId xmlns:a16="http://schemas.microsoft.com/office/drawing/2014/main" id="{FB1479BB-3467-409E-A104-0D87D27AAC4B}"/>
              </a:ext>
            </a:extLst>
          </p:cNvPr>
          <p:cNvSpPr/>
          <p:nvPr userDrawn="1"/>
        </p:nvSpPr>
        <p:spPr>
          <a:xfrm>
            <a:off x="0" y="0"/>
            <a:ext cx="12192000" cy="1003952"/>
          </a:xfrm>
          <a:prstGeom prst="rect">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10"/>
            </p:custDataLst>
          </p:nvPr>
        </p:nvSpPr>
        <p:spPr>
          <a:xfrm>
            <a:off x="553972" y="6278400"/>
            <a:ext cx="7278624"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11"/>
            </p:custDataLst>
          </p:nvPr>
        </p:nvSpPr>
        <p:spPr>
          <a:xfrm>
            <a:off x="554736" y="172212"/>
            <a:ext cx="10602418" cy="731520"/>
          </a:xfrm>
          <a:prstGeom prst="rect">
            <a:avLst/>
          </a:prstGeom>
        </p:spPr>
        <p:txBody>
          <a:bodyPr vert="horz" wrap="square" lIns="0" tIns="0" rIns="0" bIns="0" rtlCol="0" anchor="b" anchorCtr="0">
            <a:noAutofit/>
          </a:bodyPr>
          <a:lstStyle/>
          <a:p>
            <a:pPr lvl="0"/>
            <a:r>
              <a:rPr lang="en-US"/>
              <a:t>Click to edit Master title style</a:t>
            </a:r>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865376"/>
              <a:ext cx="11082528" cy="4352544"/>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331720"/>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88163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411265"/>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12"/>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815882"/>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70" name="LegendLines" hidden="1">
            <a:extLst>
              <a:ext uri="{FF2B5EF4-FFF2-40B4-BE49-F238E27FC236}">
                <a16:creationId xmlns:a16="http://schemas.microsoft.com/office/drawing/2014/main" id="{211646D3-F78C-4B25-8400-C661FAD08A4E}"/>
              </a:ext>
            </a:extLst>
          </p:cNvPr>
          <p:cNvGrpSpPr/>
          <p:nvPr userDrawn="1"/>
        </p:nvGrpSpPr>
        <p:grpSpPr>
          <a:xfrm>
            <a:off x="10317304" y="3150223"/>
            <a:ext cx="1319960" cy="958286"/>
            <a:chOff x="10162879" y="3243772"/>
            <a:chExt cx="1319960" cy="958286"/>
          </a:xfrm>
        </p:grpSpPr>
        <p:sp>
          <p:nvSpPr>
            <p:cNvPr id="171" name="Legend1">
              <a:extLst>
                <a:ext uri="{FF2B5EF4-FFF2-40B4-BE49-F238E27FC236}">
                  <a16:creationId xmlns:a16="http://schemas.microsoft.com/office/drawing/2014/main" id="{0B021BBA-48A1-429D-AA7E-AC9A036BC7FF}"/>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2" name="Legend2">
              <a:extLst>
                <a:ext uri="{FF2B5EF4-FFF2-40B4-BE49-F238E27FC236}">
                  <a16:creationId xmlns:a16="http://schemas.microsoft.com/office/drawing/2014/main" id="{0AC70767-09D6-4921-87E1-C04A7A85D819}"/>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3" name="Legend3">
              <a:extLst>
                <a:ext uri="{FF2B5EF4-FFF2-40B4-BE49-F238E27FC236}">
                  <a16:creationId xmlns:a16="http://schemas.microsoft.com/office/drawing/2014/main" id="{9F3F402B-1959-4C86-B039-9DEA006D844A}"/>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4" name="LineLegend3">
              <a:extLst>
                <a:ext uri="{FF2B5EF4-FFF2-40B4-BE49-F238E27FC236}">
                  <a16:creationId xmlns:a16="http://schemas.microsoft.com/office/drawing/2014/main" id="{F117518E-15B0-4AA6-BDED-9D4E3B0E5B15}"/>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5" name="LineLegend2">
              <a:extLst>
                <a:ext uri="{FF2B5EF4-FFF2-40B4-BE49-F238E27FC236}">
                  <a16:creationId xmlns:a16="http://schemas.microsoft.com/office/drawing/2014/main" id="{15FADA6A-22D9-4F7E-B242-9B37942876B4}"/>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sp>
          <p:nvSpPr>
            <p:cNvPr id="176" name="LineLegend1">
              <a:extLst>
                <a:ext uri="{FF2B5EF4-FFF2-40B4-BE49-F238E27FC236}">
                  <a16:creationId xmlns:a16="http://schemas.microsoft.com/office/drawing/2014/main" id="{107AB14C-664F-48E5-B849-8B34F08AEE9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400" baseline="0">
                <a:ea typeface="+mn-ea"/>
              </a:endParaRPr>
            </a:p>
          </p:txBody>
        </p:sp>
      </p:grpSp>
      <p:grpSp>
        <p:nvGrpSpPr>
          <p:cNvPr id="177" name="LegendMoons" hidden="1">
            <a:extLst>
              <a:ext uri="{FF2B5EF4-FFF2-40B4-BE49-F238E27FC236}">
                <a16:creationId xmlns:a16="http://schemas.microsoft.com/office/drawing/2014/main" id="{BDF7B842-1ABC-48A3-80EB-6CE45E94B1A8}"/>
              </a:ext>
            </a:extLst>
          </p:cNvPr>
          <p:cNvGrpSpPr/>
          <p:nvPr userDrawn="1"/>
        </p:nvGrpSpPr>
        <p:grpSpPr>
          <a:xfrm>
            <a:off x="10688315" y="1145373"/>
            <a:ext cx="948949" cy="1731859"/>
            <a:chOff x="7723680" y="1702457"/>
            <a:chExt cx="948949" cy="1731859"/>
          </a:xfrm>
        </p:grpSpPr>
        <p:sp>
          <p:nvSpPr>
            <p:cNvPr id="178" name="Legend1">
              <a:extLst>
                <a:ext uri="{FF2B5EF4-FFF2-40B4-BE49-F238E27FC236}">
                  <a16:creationId xmlns:a16="http://schemas.microsoft.com/office/drawing/2014/main" id="{E4295754-646D-423F-B67B-4DE55D3505A8}"/>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6" name="Legend2">
              <a:extLst>
                <a:ext uri="{FF2B5EF4-FFF2-40B4-BE49-F238E27FC236}">
                  <a16:creationId xmlns:a16="http://schemas.microsoft.com/office/drawing/2014/main" id="{3FFEC667-EC80-4497-8AC9-AB964A0B7419}"/>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8" name="Legend3">
              <a:extLst>
                <a:ext uri="{FF2B5EF4-FFF2-40B4-BE49-F238E27FC236}">
                  <a16:creationId xmlns:a16="http://schemas.microsoft.com/office/drawing/2014/main" id="{D8A52052-770F-4D10-BC37-4F3CD2A190E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9" name="Legend4">
              <a:extLst>
                <a:ext uri="{FF2B5EF4-FFF2-40B4-BE49-F238E27FC236}">
                  <a16:creationId xmlns:a16="http://schemas.microsoft.com/office/drawing/2014/main" id="{0D17E38E-FA20-4D94-AAE9-C1214F8D21B0}"/>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0" name="Legend5">
              <a:extLst>
                <a:ext uri="{FF2B5EF4-FFF2-40B4-BE49-F238E27FC236}">
                  <a16:creationId xmlns:a16="http://schemas.microsoft.com/office/drawing/2014/main" id="{F3D7D201-9065-4BA2-8174-C06ADE0EC9E5}"/>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01" name="MoonLegend1">
              <a:extLst>
                <a:ext uri="{FF2B5EF4-FFF2-40B4-BE49-F238E27FC236}">
                  <a16:creationId xmlns:a16="http://schemas.microsoft.com/office/drawing/2014/main" id="{3CBE9DD3-6EA1-4E1C-B31C-078C64F019CC}"/>
                </a:ext>
              </a:extLst>
            </p:cNvPr>
            <p:cNvGrpSpPr>
              <a:grpSpLocks noChangeAspect="1"/>
            </p:cNvGrpSpPr>
            <p:nvPr>
              <p:custDataLst>
                <p:tags r:id="rId13"/>
              </p:custDataLst>
            </p:nvPr>
          </p:nvGrpSpPr>
          <p:grpSpPr>
            <a:xfrm>
              <a:off x="7723680" y="1702457"/>
              <a:ext cx="228600" cy="228600"/>
              <a:chOff x="762000" y="1270000"/>
              <a:chExt cx="254000" cy="254000"/>
            </a:xfrm>
          </p:grpSpPr>
          <p:sp>
            <p:nvSpPr>
              <p:cNvPr id="214" name="Oval 213">
                <a:extLst>
                  <a:ext uri="{FF2B5EF4-FFF2-40B4-BE49-F238E27FC236}">
                    <a16:creationId xmlns:a16="http://schemas.microsoft.com/office/drawing/2014/main" id="{F18EB24D-60A7-4E7B-8C92-584C918D6F28}"/>
                  </a:ext>
                </a:extLst>
              </p:cNvPr>
              <p:cNvSpPr/>
              <p:nvPr>
                <p:custDataLst>
                  <p:tags r:id="rId2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5" name="Arc 214">
                <a:extLst>
                  <a:ext uri="{FF2B5EF4-FFF2-40B4-BE49-F238E27FC236}">
                    <a16:creationId xmlns:a16="http://schemas.microsoft.com/office/drawing/2014/main" id="{FA2E9A3E-201E-44F7-B8A2-EB045F5DC738}"/>
                  </a:ext>
                </a:extLst>
              </p:cNvPr>
              <p:cNvSpPr/>
              <p:nvPr>
                <p:custDataLst>
                  <p:tags r:id="rId2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2" name="MoonLegend2">
              <a:extLst>
                <a:ext uri="{FF2B5EF4-FFF2-40B4-BE49-F238E27FC236}">
                  <a16:creationId xmlns:a16="http://schemas.microsoft.com/office/drawing/2014/main" id="{B8F539DC-1462-4592-8D65-533D04087074}"/>
                </a:ext>
              </a:extLst>
            </p:cNvPr>
            <p:cNvGrpSpPr>
              <a:grpSpLocks noChangeAspect="1"/>
            </p:cNvGrpSpPr>
            <p:nvPr>
              <p:custDataLst>
                <p:tags r:id="rId14"/>
              </p:custDataLst>
            </p:nvPr>
          </p:nvGrpSpPr>
          <p:grpSpPr>
            <a:xfrm>
              <a:off x="7723680" y="2078270"/>
              <a:ext cx="228600" cy="228600"/>
              <a:chOff x="762000" y="1270000"/>
              <a:chExt cx="254000" cy="254000"/>
            </a:xfrm>
          </p:grpSpPr>
          <p:sp>
            <p:nvSpPr>
              <p:cNvPr id="212" name="Oval 211">
                <a:extLst>
                  <a:ext uri="{FF2B5EF4-FFF2-40B4-BE49-F238E27FC236}">
                    <a16:creationId xmlns:a16="http://schemas.microsoft.com/office/drawing/2014/main" id="{3F42F8DB-B562-4ED4-8ED5-5A971C7B9871}"/>
                  </a:ext>
                </a:extLst>
              </p:cNvPr>
              <p:cNvSpPr/>
              <p:nvPr>
                <p:custDataLst>
                  <p:tags r:id="rId2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3" name="Arc 212">
                <a:extLst>
                  <a:ext uri="{FF2B5EF4-FFF2-40B4-BE49-F238E27FC236}">
                    <a16:creationId xmlns:a16="http://schemas.microsoft.com/office/drawing/2014/main" id="{4A13A721-530D-48D9-9C3C-841459236201}"/>
                  </a:ext>
                </a:extLst>
              </p:cNvPr>
              <p:cNvSpPr/>
              <p:nvPr>
                <p:custDataLst>
                  <p:tags r:id="rId2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3" name="MoonLegend3">
              <a:extLst>
                <a:ext uri="{FF2B5EF4-FFF2-40B4-BE49-F238E27FC236}">
                  <a16:creationId xmlns:a16="http://schemas.microsoft.com/office/drawing/2014/main" id="{48D5F220-86F6-47D7-A1D1-D19205E2A598}"/>
                </a:ext>
              </a:extLst>
            </p:cNvPr>
            <p:cNvGrpSpPr>
              <a:grpSpLocks noChangeAspect="1"/>
            </p:cNvGrpSpPr>
            <p:nvPr>
              <p:custDataLst>
                <p:tags r:id="rId15"/>
              </p:custDataLst>
            </p:nvPr>
          </p:nvGrpSpPr>
          <p:grpSpPr>
            <a:xfrm>
              <a:off x="7723680" y="2454085"/>
              <a:ext cx="228600" cy="228600"/>
              <a:chOff x="762000" y="1270000"/>
              <a:chExt cx="254000" cy="254000"/>
            </a:xfrm>
          </p:grpSpPr>
          <p:sp>
            <p:nvSpPr>
              <p:cNvPr id="210" name="Oval 209">
                <a:extLst>
                  <a:ext uri="{FF2B5EF4-FFF2-40B4-BE49-F238E27FC236}">
                    <a16:creationId xmlns:a16="http://schemas.microsoft.com/office/drawing/2014/main" id="{CBF3CE22-7BA6-42A1-83BD-D41C363738B5}"/>
                  </a:ext>
                </a:extLst>
              </p:cNvPr>
              <p:cNvSpPr/>
              <p:nvPr>
                <p:custDataLst>
                  <p:tags r:id="rId2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11" name="Arc 210">
                <a:extLst>
                  <a:ext uri="{FF2B5EF4-FFF2-40B4-BE49-F238E27FC236}">
                    <a16:creationId xmlns:a16="http://schemas.microsoft.com/office/drawing/2014/main" id="{6C9D0E8E-0975-4B29-A4AD-AB48A3F1BD5E}"/>
                  </a:ext>
                </a:extLst>
              </p:cNvPr>
              <p:cNvSpPr/>
              <p:nvPr>
                <p:custDataLst>
                  <p:tags r:id="rId2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4" name="MoonLegend4">
              <a:extLst>
                <a:ext uri="{FF2B5EF4-FFF2-40B4-BE49-F238E27FC236}">
                  <a16:creationId xmlns:a16="http://schemas.microsoft.com/office/drawing/2014/main" id="{D139EA4C-B92F-4DFE-B991-1AF2ACD5B2D7}"/>
                </a:ext>
              </a:extLst>
            </p:cNvPr>
            <p:cNvGrpSpPr>
              <a:grpSpLocks noChangeAspect="1"/>
            </p:cNvGrpSpPr>
            <p:nvPr>
              <p:custDataLst>
                <p:tags r:id="rId16"/>
              </p:custDataLst>
            </p:nvPr>
          </p:nvGrpSpPr>
          <p:grpSpPr>
            <a:xfrm>
              <a:off x="7723680" y="2829900"/>
              <a:ext cx="228600" cy="228600"/>
              <a:chOff x="762000" y="1270000"/>
              <a:chExt cx="254000" cy="254000"/>
            </a:xfrm>
          </p:grpSpPr>
          <p:sp>
            <p:nvSpPr>
              <p:cNvPr id="208" name="Oval 207">
                <a:extLst>
                  <a:ext uri="{FF2B5EF4-FFF2-40B4-BE49-F238E27FC236}">
                    <a16:creationId xmlns:a16="http://schemas.microsoft.com/office/drawing/2014/main" id="{102F0F19-90EE-488E-9352-AF3D808ACB3B}"/>
                  </a:ext>
                </a:extLst>
              </p:cNvPr>
              <p:cNvSpPr/>
              <p:nvPr>
                <p:custDataLst>
                  <p:tags r:id="rId2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9" name="Arc 208">
                <a:extLst>
                  <a:ext uri="{FF2B5EF4-FFF2-40B4-BE49-F238E27FC236}">
                    <a16:creationId xmlns:a16="http://schemas.microsoft.com/office/drawing/2014/main" id="{4EB8594A-A475-4AE5-8DA2-25F4DF3A7C4C}"/>
                  </a:ext>
                </a:extLst>
              </p:cNvPr>
              <p:cNvSpPr/>
              <p:nvPr>
                <p:custDataLst>
                  <p:tags r:id="rId2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05" name="MoonLegend5">
              <a:extLst>
                <a:ext uri="{FF2B5EF4-FFF2-40B4-BE49-F238E27FC236}">
                  <a16:creationId xmlns:a16="http://schemas.microsoft.com/office/drawing/2014/main" id="{F037FB3B-A298-46B9-B5AC-43C63B060311}"/>
                </a:ext>
              </a:extLst>
            </p:cNvPr>
            <p:cNvGrpSpPr>
              <a:grpSpLocks noChangeAspect="1"/>
            </p:cNvGrpSpPr>
            <p:nvPr>
              <p:custDataLst>
                <p:tags r:id="rId17"/>
              </p:custDataLst>
            </p:nvPr>
          </p:nvGrpSpPr>
          <p:grpSpPr>
            <a:xfrm>
              <a:off x="7723680" y="3205716"/>
              <a:ext cx="228600" cy="228600"/>
              <a:chOff x="762000" y="1270000"/>
              <a:chExt cx="254000" cy="254000"/>
            </a:xfrm>
          </p:grpSpPr>
          <p:sp>
            <p:nvSpPr>
              <p:cNvPr id="206" name="Oval 205">
                <a:extLst>
                  <a:ext uri="{FF2B5EF4-FFF2-40B4-BE49-F238E27FC236}">
                    <a16:creationId xmlns:a16="http://schemas.microsoft.com/office/drawing/2014/main" id="{AAE0541F-C09C-4180-88B5-9D227A184922}"/>
                  </a:ext>
                </a:extLst>
              </p:cNvPr>
              <p:cNvSpPr/>
              <p:nvPr>
                <p:custDataLst>
                  <p:tags r:id="rId1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07" name="Arc 206">
                <a:extLst>
                  <a:ext uri="{FF2B5EF4-FFF2-40B4-BE49-F238E27FC236}">
                    <a16:creationId xmlns:a16="http://schemas.microsoft.com/office/drawing/2014/main" id="{48728647-1FDA-48A8-9913-AAAA99F369D1}"/>
                  </a:ext>
                </a:extLst>
              </p:cNvPr>
              <p:cNvSpPr/>
              <p:nvPr>
                <p:custDataLst>
                  <p:tags r:id="rId1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216" name="LegendBoxes" hidden="1">
            <a:extLst>
              <a:ext uri="{FF2B5EF4-FFF2-40B4-BE49-F238E27FC236}">
                <a16:creationId xmlns:a16="http://schemas.microsoft.com/office/drawing/2014/main" id="{9AC5E30E-42F9-4F3E-96F6-75B07AFB41C7}"/>
              </a:ext>
            </a:extLst>
          </p:cNvPr>
          <p:cNvGrpSpPr/>
          <p:nvPr userDrawn="1"/>
        </p:nvGrpSpPr>
        <p:grpSpPr>
          <a:xfrm>
            <a:off x="10714801" y="4381500"/>
            <a:ext cx="922463" cy="1717282"/>
            <a:chOff x="10652400" y="4322824"/>
            <a:chExt cx="922463" cy="1717282"/>
          </a:xfrm>
        </p:grpSpPr>
        <p:sp>
          <p:nvSpPr>
            <p:cNvPr id="217" name="RectangleLegend1">
              <a:extLst>
                <a:ext uri="{FF2B5EF4-FFF2-40B4-BE49-F238E27FC236}">
                  <a16:creationId xmlns:a16="http://schemas.microsoft.com/office/drawing/2014/main" id="{77E130E0-46CA-4B27-9B39-FF8BB4C297CC}"/>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8" name="RectangleLegend2">
              <a:extLst>
                <a:ext uri="{FF2B5EF4-FFF2-40B4-BE49-F238E27FC236}">
                  <a16:creationId xmlns:a16="http://schemas.microsoft.com/office/drawing/2014/main" id="{7ECA85FA-CF5C-40DE-BDB1-AEBD248992AC}"/>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19" name="RectangleLegend3">
              <a:extLst>
                <a:ext uri="{FF2B5EF4-FFF2-40B4-BE49-F238E27FC236}">
                  <a16:creationId xmlns:a16="http://schemas.microsoft.com/office/drawing/2014/main" id="{4C65CC24-94AC-4BCA-9DF2-1F7B276A854A}"/>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0" name="RectangleLegend4">
              <a:extLst>
                <a:ext uri="{FF2B5EF4-FFF2-40B4-BE49-F238E27FC236}">
                  <a16:creationId xmlns:a16="http://schemas.microsoft.com/office/drawing/2014/main" id="{56200114-E40E-4A8E-AE10-F89A1D77D4DC}"/>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1" name="RectangleLegend5">
              <a:extLst>
                <a:ext uri="{FF2B5EF4-FFF2-40B4-BE49-F238E27FC236}">
                  <a16:creationId xmlns:a16="http://schemas.microsoft.com/office/drawing/2014/main" id="{A7C0AE57-9CA5-4DCD-81B0-00B01DC0471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222" name="Legend1">
              <a:extLst>
                <a:ext uri="{FF2B5EF4-FFF2-40B4-BE49-F238E27FC236}">
                  <a16:creationId xmlns:a16="http://schemas.microsoft.com/office/drawing/2014/main" id="{06A73F36-16E3-43A8-AB3E-09620D2FFBEC}"/>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3" name="Legend2">
              <a:extLst>
                <a:ext uri="{FF2B5EF4-FFF2-40B4-BE49-F238E27FC236}">
                  <a16:creationId xmlns:a16="http://schemas.microsoft.com/office/drawing/2014/main" id="{D8625409-BDD1-45C7-AD1E-3BDAEDB5094C}"/>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4" name="Legend3">
              <a:extLst>
                <a:ext uri="{FF2B5EF4-FFF2-40B4-BE49-F238E27FC236}">
                  <a16:creationId xmlns:a16="http://schemas.microsoft.com/office/drawing/2014/main" id="{7B8563CB-99B9-46F3-9F32-999D5EBE12F2}"/>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5" name="Legend4">
              <a:extLst>
                <a:ext uri="{FF2B5EF4-FFF2-40B4-BE49-F238E27FC236}">
                  <a16:creationId xmlns:a16="http://schemas.microsoft.com/office/drawing/2014/main" id="{C0D429E6-96A8-4BE1-AB91-221C57BB01AD}"/>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26" name="Legend5">
              <a:extLst>
                <a:ext uri="{FF2B5EF4-FFF2-40B4-BE49-F238E27FC236}">
                  <a16:creationId xmlns:a16="http://schemas.microsoft.com/office/drawing/2014/main" id="{0C9A666D-7268-404F-BCEC-978D1FD5E546}"/>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7" name="Picture 6" descr="Logo&#10;&#10;Description automatically generated">
            <a:extLst>
              <a:ext uri="{FF2B5EF4-FFF2-40B4-BE49-F238E27FC236}">
                <a16:creationId xmlns:a16="http://schemas.microsoft.com/office/drawing/2014/main" id="{685B6943-4B16-4DBA-FC8B-554C77CC2CB0}"/>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11248293" y="76430"/>
            <a:ext cx="853046" cy="853391"/>
          </a:xfrm>
          <a:prstGeom prst="rect">
            <a:avLst/>
          </a:prstGeom>
        </p:spPr>
      </p:pic>
    </p:spTree>
    <p:extLst>
      <p:ext uri="{BB962C8B-B14F-4D97-AF65-F5344CB8AC3E}">
        <p14:creationId xmlns:p14="http://schemas.microsoft.com/office/powerpoint/2010/main" val="91786510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Lst>
  <p:hf sldNum="0" hdr="0" dt="0"/>
  <p:txStyles>
    <p:titleStyle>
      <a:lvl1pPr algn="l" defTabSz="914400" rtl="0" eaLnBrk="1" latinLnBrk="0" hangingPunct="1">
        <a:lnSpc>
          <a:spcPct val="100000"/>
        </a:lnSpc>
        <a:spcBef>
          <a:spcPct val="0"/>
        </a:spcBef>
        <a:buNone/>
        <a:defRPr lang="en-US" sz="2400" b="1" kern="1200" spc="0" baseline="0" dirty="0">
          <a:ln w="6350" cap="flat">
            <a:noFill/>
            <a:miter lim="800000"/>
          </a:ln>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30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Arial" panose="020B0604020202020204" pitchFamily="34" charset="0"/>
        </a:defRPr>
      </a:lvl1pPr>
      <a:lvl2pPr marL="457200" indent="-225425"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2pPr>
      <a:lvl3pPr marL="685800" indent="-214313"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3pPr>
      <a:lvl4pPr marL="9144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4pPr>
      <a:lvl5pPr marL="11430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64">
          <p15:clr>
            <a:srgbClr val="5ACBF0"/>
          </p15:clr>
        </p15:guide>
        <p15:guide id="3" orient="horz" pos="3912">
          <p15:clr>
            <a:srgbClr val="5ACBF0"/>
          </p15:clr>
        </p15:guide>
        <p15:guide id="4" orient="horz" pos="1176">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25771-1314-5BF7-7213-1785A2AB17C0}"/>
              </a:ext>
            </a:extLst>
          </p:cNvPr>
          <p:cNvSpPr>
            <a:spLocks noGrp="1"/>
          </p:cNvSpPr>
          <p:nvPr>
            <p:ph type="body" sz="quarter" idx="13"/>
          </p:nvPr>
        </p:nvSpPr>
        <p:spPr>
          <a:xfrm>
            <a:off x="551940" y="5865069"/>
            <a:ext cx="6173979" cy="215444"/>
          </a:xfrm>
        </p:spPr>
        <p:txBody>
          <a:bodyPr/>
          <a:lstStyle/>
          <a:p>
            <a:r>
              <a:rPr lang="en-US" dirty="0">
                <a:cs typeface="Arial"/>
              </a:rPr>
              <a:t>August 19, 2025</a:t>
            </a:r>
            <a:endParaRPr lang="en-US" dirty="0"/>
          </a:p>
        </p:txBody>
      </p:sp>
      <p:sp>
        <p:nvSpPr>
          <p:cNvPr id="4" name="Title 3">
            <a:extLst>
              <a:ext uri="{FF2B5EF4-FFF2-40B4-BE49-F238E27FC236}">
                <a16:creationId xmlns:a16="http://schemas.microsoft.com/office/drawing/2014/main" id="{F9D1A61C-8CFC-7695-51FC-A864F0CF7918}"/>
              </a:ext>
            </a:extLst>
          </p:cNvPr>
          <p:cNvSpPr>
            <a:spLocks noGrp="1"/>
          </p:cNvSpPr>
          <p:nvPr>
            <p:ph type="title"/>
          </p:nvPr>
        </p:nvSpPr>
        <p:spPr>
          <a:xfrm>
            <a:off x="794533" y="2910560"/>
            <a:ext cx="5688792" cy="1631216"/>
          </a:xfrm>
        </p:spPr>
        <p:txBody>
          <a:bodyPr/>
          <a:lstStyle/>
          <a:p>
            <a:pPr>
              <a:spcBef>
                <a:spcPts val="0"/>
              </a:spcBef>
              <a:spcAft>
                <a:spcPts val="1400"/>
              </a:spcAft>
            </a:pPr>
            <a:r>
              <a:rPr lang="en-US" sz="3800" dirty="0"/>
              <a:t>Senior Housing </a:t>
            </a:r>
            <a:br>
              <a:rPr lang="en-US" sz="3800" dirty="0"/>
            </a:br>
            <a:r>
              <a:rPr lang="en-US" sz="3800" dirty="0"/>
              <a:t>Commission:</a:t>
            </a:r>
            <a:br>
              <a:rPr lang="en-US" sz="3600" dirty="0"/>
            </a:br>
            <a:r>
              <a:rPr lang="en-US" sz="3000" dirty="0">
                <a:cs typeface="Arial"/>
              </a:rPr>
              <a:t>Initial Recommendations</a:t>
            </a:r>
          </a:p>
        </p:txBody>
      </p:sp>
    </p:spTree>
    <p:extLst>
      <p:ext uri="{BB962C8B-B14F-4D97-AF65-F5344CB8AC3E}">
        <p14:creationId xmlns:p14="http://schemas.microsoft.com/office/powerpoint/2010/main" val="847511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3A6C2-27E3-CA13-C0DA-B228B4E8F4B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10539C92-96F8-6EC4-D599-C8B82422369A}"/>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dirty="0">
                <a:solidFill>
                  <a:srgbClr val="F2F2F2"/>
                </a:solidFill>
                <a:latin typeface="Arial" panose="020B0604020202020204"/>
                <a:cs typeface="Arial" panose="020B0604020202020204"/>
              </a:rPr>
              <a:t>3)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Accessibility, Maintenance &amp; Modification (Page 1 of 2)</a:t>
            </a:r>
            <a:endPar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cs typeface="Arial" panose="020B0604020202020204"/>
            </a:endParaRPr>
          </a:p>
        </p:txBody>
      </p:sp>
      <p:sp>
        <p:nvSpPr>
          <p:cNvPr id="3" name="TextBox 2">
            <a:extLst>
              <a:ext uri="{FF2B5EF4-FFF2-40B4-BE49-F238E27FC236}">
                <a16:creationId xmlns:a16="http://schemas.microsoft.com/office/drawing/2014/main" id="{DD478BFC-EA3E-F885-3BD1-A7975FC68D47}"/>
              </a:ext>
            </a:extLst>
          </p:cNvPr>
          <p:cNvSpPr txBox="1"/>
          <p:nvPr/>
        </p:nvSpPr>
        <p:spPr>
          <a:xfrm>
            <a:off x="136358" y="1054100"/>
            <a:ext cx="11919283" cy="6178614"/>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1" i="0" u="sng" strike="noStrike" kern="1200" cap="none" spc="0" normalizeH="0" baseline="0" noProof="0" dirty="0">
                <a:ln>
                  <a:noFill/>
                </a:ln>
                <a:solidFill>
                  <a:srgbClr val="14558F"/>
                </a:solidFill>
                <a:effectLst/>
                <a:uLnTx/>
                <a:uFillTx/>
                <a:latin typeface="Aptos"/>
                <a:ea typeface="+mn-lt"/>
                <a:cs typeface="Arial" panose="020B0604020202020204"/>
              </a:rPr>
              <a:t>Require 100% of housing be visitable and 10-20% of units to be fully ADA accessible when leveraging any public funding stream in development. </a:t>
            </a:r>
          </a:p>
          <a:p>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Legislative</a:t>
            </a:r>
          </a:p>
          <a:p>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Funding, New Program</a:t>
            </a:r>
          </a:p>
          <a:p>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Summary: </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Require 100% of housing be visitable and 10-20% of units to be fully ADA accessible when leveraging any public funding stream in development. </a:t>
            </a:r>
          </a:p>
          <a:p>
            <a:endParaRPr kumimoji="0" lang="en-US" sz="20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a:spcBef>
                <a:spcPts val="300"/>
              </a:spcBef>
              <a:spcAft>
                <a:spcPts val="300"/>
              </a:spcAft>
            </a:pPr>
            <a:r>
              <a:rPr lang="en-US" sz="2000" b="1" u="sng" dirty="0">
                <a:solidFill>
                  <a:srgbClr val="14558F"/>
                </a:solidFill>
                <a:latin typeface="Aptos"/>
                <a:ea typeface="+mn-lt"/>
                <a:cs typeface="Arial" panose="020B0604020202020204"/>
              </a:rPr>
              <a:t>Create a community development block grant to make accessible unit enhancements in public housing to provide funding between CIP cycles (rolling opportunity, adaptable to community needs).</a:t>
            </a:r>
          </a:p>
          <a:p>
            <a:r>
              <a:rPr lang="en-US" sz="1600" b="1" dirty="0">
                <a:solidFill>
                  <a:srgbClr val="000000"/>
                </a:solidFill>
                <a:latin typeface="Aptos"/>
                <a:ea typeface="+mn-lt"/>
                <a:cs typeface="Arial" panose="020B0604020202020204"/>
              </a:rPr>
              <a:t>Type of Action:</a:t>
            </a:r>
            <a:r>
              <a:rPr lang="en-US" sz="1600" dirty="0">
                <a:solidFill>
                  <a:srgbClr val="000000"/>
                </a:solidFill>
                <a:latin typeface="Aptos"/>
                <a:ea typeface="+mn-lt"/>
                <a:cs typeface="Arial" panose="020B0604020202020204"/>
              </a:rPr>
              <a:t> Administrative, Legislative </a:t>
            </a:r>
          </a:p>
          <a:p>
            <a:r>
              <a:rPr lang="en-US" sz="1600" b="1" dirty="0">
                <a:solidFill>
                  <a:srgbClr val="000000"/>
                </a:solidFill>
                <a:latin typeface="Aptos"/>
                <a:ea typeface="+mn-lt"/>
                <a:cs typeface="Arial" panose="020B0604020202020204"/>
              </a:rPr>
              <a:t>Summary: </a:t>
            </a:r>
            <a:r>
              <a:rPr lang="en-US" sz="1600" dirty="0">
                <a:solidFill>
                  <a:srgbClr val="000000"/>
                </a:solidFill>
                <a:latin typeface="Aptos"/>
                <a:ea typeface="+mn-lt"/>
                <a:cs typeface="Arial" panose="020B0604020202020204"/>
              </a:rPr>
              <a:t>Block grant would be a rolling opportunity for smaller projects like bathroom modifications, particularly in instances when healthcare cannot cover and the person cannot wait for CIP funding or turnover of another unit. </a:t>
            </a:r>
          </a:p>
          <a:p>
            <a:r>
              <a:rPr lang="en-US" sz="1600" b="1" u="sng" dirty="0">
                <a:solidFill>
                  <a:srgbClr val="000000"/>
                </a:solidFill>
                <a:latin typeface="Aptos"/>
                <a:ea typeface="+mn-lt"/>
                <a:cs typeface="Arial" panose="020B0604020202020204"/>
              </a:rPr>
              <a:t>Potential Actions: </a:t>
            </a:r>
          </a:p>
          <a:p>
            <a:pPr marL="285750" indent="-285750">
              <a:buFont typeface="Arial" panose="020B0604020202020204" pitchFamily="34" charset="0"/>
              <a:buChar char="•"/>
            </a:pPr>
            <a:r>
              <a:rPr lang="en-US" sz="1600" dirty="0">
                <a:solidFill>
                  <a:srgbClr val="000000"/>
                </a:solidFill>
                <a:latin typeface="Aptos"/>
                <a:ea typeface="+mn-lt"/>
                <a:cs typeface="Arial" panose="020B0604020202020204"/>
              </a:rPr>
              <a:t>Ensure the public housing accessibility Capital Investment Plan (pp38-39) is fully utilized at the legislatively authorized $2 billion.</a:t>
            </a:r>
          </a:p>
          <a:p>
            <a:pPr marL="285750" indent="-285750">
              <a:buFont typeface="Arial" panose="020B0604020202020204" pitchFamily="34" charset="0"/>
              <a:buChar char="•"/>
            </a:pPr>
            <a:r>
              <a:rPr lang="en-US" sz="1600" dirty="0">
                <a:solidFill>
                  <a:srgbClr val="000000"/>
                </a:solidFill>
                <a:latin typeface="Aptos"/>
                <a:ea typeface="+mn-lt"/>
                <a:cs typeface="Arial" panose="020B0604020202020204"/>
              </a:rPr>
              <a:t>Help public housing to identify and connect residents with health plan payors who may be able to pay for modifications when outside of grant cycles when individual needs arise.</a:t>
            </a:r>
          </a:p>
          <a:p>
            <a:pPr marL="285750" indent="-285750">
              <a:buFont typeface="Arial" panose="020B0604020202020204" pitchFamily="34" charset="0"/>
              <a:buChar char="•"/>
            </a:pPr>
            <a:r>
              <a:rPr lang="en-US" sz="1600" dirty="0">
                <a:solidFill>
                  <a:srgbClr val="000000"/>
                </a:solidFill>
                <a:latin typeface="Aptos"/>
                <a:ea typeface="+mn-lt"/>
                <a:cs typeface="Arial" panose="020B0604020202020204"/>
              </a:rPr>
              <a:t>Increase funding for the Home Modification Loan Program under the state’s Capital Investment Plan. Item 7004-0069 under the Affordable Homes Act Session Law - Acts of 2024 Chapter 150 authorized $60 million over 5 years, to ensure the full authorized amount is used. </a:t>
            </a:r>
          </a:p>
          <a:p>
            <a:endParaRPr lang="en-US" sz="1600" dirty="0">
              <a:solidFill>
                <a:srgbClr val="000000"/>
              </a:solidFill>
              <a:latin typeface="Aptos"/>
              <a:ea typeface="+mn-lt"/>
              <a:cs typeface="Arial" panose="020B0604020202020204"/>
            </a:endParaRPr>
          </a:p>
          <a:p>
            <a:endParaRPr lang="en-US" sz="1600" dirty="0">
              <a:solidFill>
                <a:srgbClr val="000000"/>
              </a:solidFill>
              <a:latin typeface="Aptos"/>
              <a:ea typeface="+mn-lt"/>
              <a:cs typeface="Arial" panose="020B0604020202020204"/>
            </a:endParaRPr>
          </a:p>
          <a:p>
            <a:endParaRPr lang="en-US" sz="1600" b="1" u="sng" dirty="0">
              <a:solidFill>
                <a:srgbClr val="14558F"/>
              </a:solidFill>
              <a:latin typeface="Aptos"/>
              <a:ea typeface="+mn-lt"/>
              <a:cs typeface="Arial" panose="020B0604020202020204"/>
            </a:endParaRPr>
          </a:p>
          <a:p>
            <a:pPr marL="0" marR="0" lvl="0" indent="0" algn="l"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panose="020B0604020202020204"/>
              <a:ea typeface="+mn-ea"/>
              <a:cs typeface="Arial"/>
            </a:endParaRPr>
          </a:p>
        </p:txBody>
      </p:sp>
      <p:sp>
        <p:nvSpPr>
          <p:cNvPr id="2" name="TextBox 7">
            <a:extLst>
              <a:ext uri="{FF2B5EF4-FFF2-40B4-BE49-F238E27FC236}">
                <a16:creationId xmlns:a16="http://schemas.microsoft.com/office/drawing/2014/main" id="{578226F5-033F-DF21-4D08-05DB1DD5B4AC}"/>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a:ln>
                  <a:noFill/>
                </a:ln>
                <a:solidFill>
                  <a:srgbClr val="FF0000"/>
                </a:solidFill>
                <a:effectLst/>
                <a:uLnTx/>
                <a:uFillTx/>
                <a:latin typeface="Aptos"/>
                <a:ea typeface="+mn-ea"/>
                <a:cs typeface="+mn-cs"/>
              </a:rPr>
              <a:t>Note:</a:t>
            </a:r>
            <a:r>
              <a:rPr kumimoji="0" lang="en-US" sz="1200" b="0" i="0" u="none" strike="noStrike" kern="1200" cap="none" spc="0" normalizeH="0" baseline="0" noProof="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115667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83C76-0BE3-4736-B6F5-61442FD6ADA3}"/>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CBECC9B-456D-60B5-1B2B-780569DE68D7}"/>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lang="en-US" sz="1700" dirty="0">
                <a:solidFill>
                  <a:srgbClr val="F2F2F2"/>
                </a:solidFill>
                <a:latin typeface="Arial" panose="020B0604020202020204"/>
                <a:cs typeface="Arial" panose="020B0604020202020204"/>
              </a:rPr>
              <a:t>3)  </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Accessibility, Maintenance &amp; Modification (Page </a:t>
            </a:r>
            <a:r>
              <a:rPr lang="en-US" sz="1700" dirty="0">
                <a:solidFill>
                  <a:srgbClr val="F2F2F2"/>
                </a:solidFill>
                <a:latin typeface="Arial" panose="020B0604020202020204"/>
                <a:cs typeface="Arial" panose="020B0604020202020204"/>
              </a:rPr>
              <a:t>2</a:t>
            </a:r>
            <a:r>
              <a:rPr kumimoji="0" lang="en-US" sz="17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 of 2)</a:t>
            </a:r>
          </a:p>
        </p:txBody>
      </p:sp>
      <p:sp>
        <p:nvSpPr>
          <p:cNvPr id="3" name="TextBox 2">
            <a:extLst>
              <a:ext uri="{FF2B5EF4-FFF2-40B4-BE49-F238E27FC236}">
                <a16:creationId xmlns:a16="http://schemas.microsoft.com/office/drawing/2014/main" id="{2E48395A-4A34-6AC4-29B6-14AA97A220CA}"/>
              </a:ext>
            </a:extLst>
          </p:cNvPr>
          <p:cNvSpPr txBox="1"/>
          <p:nvPr/>
        </p:nvSpPr>
        <p:spPr>
          <a:xfrm>
            <a:off x="136358" y="1054100"/>
            <a:ext cx="11919283" cy="3262432"/>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Bef>
                <a:spcPts val="300"/>
              </a:spcBef>
              <a:spcAft>
                <a:spcPts val="300"/>
              </a:spcAft>
            </a:pPr>
            <a:r>
              <a:rPr lang="en-US" sz="2400" b="1" u="sng" dirty="0">
                <a:solidFill>
                  <a:srgbClr val="14558F"/>
                </a:solidFill>
                <a:latin typeface="Aptos"/>
                <a:ea typeface="+mn-lt"/>
                <a:cs typeface="Arial" panose="020B0604020202020204"/>
              </a:rPr>
              <a:t>Create a single source of truth for finding housing that identifies accessible accommodation available (like Housing Navigator, </a:t>
            </a:r>
            <a:r>
              <a:rPr lang="en-US" sz="2400" b="1" u="sng" dirty="0" err="1">
                <a:solidFill>
                  <a:srgbClr val="14558F"/>
                </a:solidFill>
                <a:latin typeface="Aptos"/>
                <a:ea typeface="+mn-lt"/>
                <a:cs typeface="Arial" panose="020B0604020202020204"/>
              </a:rPr>
              <a:t>MassOptions</a:t>
            </a:r>
            <a:r>
              <a:rPr lang="en-US" sz="2400" b="1" u="sng" dirty="0">
                <a:solidFill>
                  <a:srgbClr val="14558F"/>
                </a:solidFill>
                <a:latin typeface="Aptos"/>
                <a:ea typeface="+mn-lt"/>
                <a:cs typeface="Arial" panose="020B0604020202020204"/>
              </a:rPr>
              <a:t>).</a:t>
            </a:r>
          </a:p>
          <a:p>
            <a:pPr>
              <a:spcBef>
                <a:spcPts val="300"/>
              </a:spcBef>
              <a:spcAft>
                <a:spcPts val="300"/>
              </a:spcAft>
            </a:pPr>
            <a:r>
              <a:rPr lang="en-US" b="1" dirty="0">
                <a:solidFill>
                  <a:srgbClr val="000000"/>
                </a:solidFill>
                <a:latin typeface="Aptos"/>
                <a:ea typeface="+mn-lt"/>
                <a:cs typeface="Arial" panose="020B0604020202020204"/>
              </a:rPr>
              <a:t>Type of Action:</a:t>
            </a:r>
            <a:r>
              <a:rPr lang="en-US" dirty="0">
                <a:solidFill>
                  <a:srgbClr val="000000"/>
                </a:solidFill>
                <a:latin typeface="Aptos"/>
                <a:ea typeface="+mn-lt"/>
                <a:cs typeface="Arial" panose="020B0604020202020204"/>
              </a:rPr>
              <a:t> Administrative </a:t>
            </a:r>
          </a:p>
          <a:p>
            <a:r>
              <a:rPr lang="en-US" b="1" dirty="0">
                <a:solidFill>
                  <a:srgbClr val="000000"/>
                </a:solidFill>
                <a:latin typeface="Aptos"/>
                <a:ea typeface="+mn-lt"/>
                <a:cs typeface="Arial" panose="020B0604020202020204"/>
              </a:rPr>
              <a:t>Summary: </a:t>
            </a:r>
            <a:r>
              <a:rPr lang="en-US" dirty="0">
                <a:solidFill>
                  <a:srgbClr val="000000"/>
                </a:solidFill>
                <a:latin typeface="Aptos"/>
                <a:ea typeface="+mn-lt"/>
                <a:cs typeface="Arial" panose="020B0604020202020204"/>
              </a:rPr>
              <a:t>Improve the ability for individuals needing accessible accommodation to find it in one place</a:t>
            </a:r>
          </a:p>
          <a:p>
            <a:r>
              <a:rPr lang="en-US" b="1" u="sng" dirty="0">
                <a:solidFill>
                  <a:srgbClr val="000000"/>
                </a:solidFill>
                <a:latin typeface="Aptos"/>
                <a:ea typeface="+mn-lt"/>
                <a:cs typeface="Arial" panose="020B0604020202020204"/>
              </a:rPr>
              <a:t>Potential Actions: </a:t>
            </a:r>
          </a:p>
          <a:p>
            <a:pPr marL="285750" indent="-285750">
              <a:buFont typeface="Arial" panose="020B0604020202020204" pitchFamily="34" charset="0"/>
              <a:buChar char="•"/>
            </a:pPr>
            <a:r>
              <a:rPr lang="en-US" dirty="0">
                <a:solidFill>
                  <a:srgbClr val="000000"/>
                </a:solidFill>
                <a:latin typeface="Aptos"/>
                <a:ea typeface="+mn-lt"/>
                <a:cs typeface="Arial" panose="020B0604020202020204"/>
              </a:rPr>
              <a:t>Add features to Housing Navigator or </a:t>
            </a:r>
            <a:r>
              <a:rPr lang="en-US" dirty="0" err="1">
                <a:solidFill>
                  <a:srgbClr val="000000"/>
                </a:solidFill>
                <a:latin typeface="Aptos"/>
                <a:ea typeface="+mn-lt"/>
                <a:cs typeface="Arial" panose="020B0604020202020204"/>
              </a:rPr>
              <a:t>MassOptions</a:t>
            </a:r>
            <a:endParaRPr lang="en-US">
              <a:solidFill>
                <a:srgbClr val="000000"/>
              </a:solidFill>
              <a:latin typeface="Aptos"/>
              <a:ea typeface="+mn-lt"/>
              <a:cs typeface="Arial" panose="020B0604020202020204"/>
            </a:endParaRPr>
          </a:p>
          <a:p>
            <a:pPr marL="285750" indent="-285750">
              <a:buFont typeface="Arial" panose="020B0604020202020204" pitchFamily="34" charset="0"/>
              <a:buChar char="•"/>
            </a:pPr>
            <a:r>
              <a:rPr lang="en-US" dirty="0">
                <a:solidFill>
                  <a:srgbClr val="000000"/>
                </a:solidFill>
                <a:latin typeface="Aptos"/>
                <a:ea typeface="+mn-lt"/>
                <a:cs typeface="Arial" panose="020B0604020202020204"/>
              </a:rPr>
              <a:t>Develop a new tool or single source of truth</a:t>
            </a:r>
          </a:p>
          <a:p>
            <a:endParaRPr lang="en-US" sz="1600" dirty="0">
              <a:solidFill>
                <a:srgbClr val="000000"/>
              </a:solidFill>
              <a:latin typeface="Aptos"/>
              <a:ea typeface="+mn-lt"/>
              <a:cs typeface="Arial" panose="020B0604020202020204"/>
            </a:endParaRPr>
          </a:p>
          <a:p>
            <a:endParaRPr lang="en-US" sz="1600" dirty="0">
              <a:solidFill>
                <a:srgbClr val="000000"/>
              </a:solidFill>
              <a:latin typeface="Aptos"/>
              <a:ea typeface="+mn-lt"/>
              <a:cs typeface="Arial" panose="020B0604020202020204"/>
            </a:endParaRPr>
          </a:p>
          <a:p>
            <a:endParaRPr lang="en-US" sz="1600" b="1" u="sng" dirty="0">
              <a:solidFill>
                <a:srgbClr val="14558F"/>
              </a:solidFill>
              <a:latin typeface="Aptos"/>
              <a:ea typeface="+mn-lt"/>
              <a:cs typeface="Arial" panose="020B0604020202020204"/>
            </a:endParaRPr>
          </a:p>
          <a:p>
            <a:pPr>
              <a:spcBef>
                <a:spcPts val="300"/>
              </a:spcBef>
              <a:spcAft>
                <a:spcPts val="300"/>
              </a:spcAft>
            </a:pPr>
            <a:endParaRPr lang="en-US" sz="1600" dirty="0">
              <a:solidFill>
                <a:srgbClr val="000000"/>
              </a:solidFill>
              <a:latin typeface="Arial" panose="020B0604020202020204"/>
              <a:ea typeface="+mn-lt"/>
              <a:cs typeface="Arial" panose="020B0604020202020204"/>
            </a:endParaRPr>
          </a:p>
        </p:txBody>
      </p:sp>
      <p:sp>
        <p:nvSpPr>
          <p:cNvPr id="2" name="TextBox 7">
            <a:extLst>
              <a:ext uri="{FF2B5EF4-FFF2-40B4-BE49-F238E27FC236}">
                <a16:creationId xmlns:a16="http://schemas.microsoft.com/office/drawing/2014/main" id="{B03F2537-46E9-9F47-57B7-4A7E6AF8D554}"/>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1" i="0" u="none" strike="noStrike" kern="1200" cap="none" spc="0" normalizeH="0" baseline="0" noProof="0" dirty="0">
                <a:ln>
                  <a:noFill/>
                </a:ln>
                <a:solidFill>
                  <a:srgbClr val="FF0000"/>
                </a:solidFill>
                <a:effectLst/>
                <a:uLnTx/>
                <a:uFillTx/>
                <a:latin typeface="Aptos"/>
                <a:ea typeface="+mn-ea"/>
                <a:cs typeface="+mn-cs"/>
              </a:rPr>
              <a:t>Note:</a:t>
            </a:r>
            <a:r>
              <a:rPr kumimoji="0" lang="en-US" sz="1200" b="0" i="0" u="none" strike="noStrike" kern="1200" cap="none" spc="0" normalizeH="0" baseline="0" noProof="0" dirty="0">
                <a:ln>
                  <a:noFill/>
                </a:ln>
                <a:solidFill>
                  <a:srgbClr val="FF0000"/>
                </a:solidFill>
                <a:effectLst/>
                <a:uLnTx/>
                <a:uFillTx/>
                <a:latin typeface="Aptos"/>
                <a:ea typeface="+mn-ea"/>
                <a:cs typeface="+mn-c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308732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9F00-29C6-28AD-F06F-1BD915C5FEE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D24C61E-81D3-EBEC-1F58-CB56C224B46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Initial Working Group Recommendations: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a:ln w="6350" cap="flat">
                  <a:noFill/>
                  <a:miter lim="800000"/>
                </a:ln>
                <a:solidFill>
                  <a:srgbClr val="F2F2F2"/>
                </a:solidFill>
                <a:effectLst/>
                <a:uLnTx/>
                <a:uFillTx/>
                <a:latin typeface="Arial" panose="020B0604020202020204"/>
                <a:ea typeface="+mj-ea"/>
                <a:cs typeface="Arial" panose="020B0604020202020204"/>
              </a:rPr>
              <a:t>Housing Lifecycle Management and Search (page 1 of 1)</a:t>
            </a:r>
          </a:p>
        </p:txBody>
      </p:sp>
      <p:sp>
        <p:nvSpPr>
          <p:cNvPr id="3" name="TextBox 2">
            <a:extLst>
              <a:ext uri="{FF2B5EF4-FFF2-40B4-BE49-F238E27FC236}">
                <a16:creationId xmlns:a16="http://schemas.microsoft.com/office/drawing/2014/main" id="{163DA202-74BB-0E30-E940-0B3F84012660}"/>
              </a:ext>
            </a:extLst>
          </p:cNvPr>
          <p:cNvSpPr txBox="1"/>
          <p:nvPr/>
        </p:nvSpPr>
        <p:spPr>
          <a:xfrm>
            <a:off x="390460" y="1216935"/>
            <a:ext cx="11710736" cy="4893647"/>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4558F"/>
                </a:solidFill>
                <a:effectLst/>
                <a:uLnTx/>
                <a:uFillTx/>
                <a:latin typeface="Aptos"/>
                <a:ea typeface="+mn-lt"/>
                <a:cs typeface="Arial" panose="020B0604020202020204"/>
              </a:rPr>
              <a:t>Reframing language and communication on senior housing </a:t>
            </a:r>
            <a:endParaRPr lang="en-US" sz="2000" b="1" i="0" u="sng" strike="noStrike" kern="1200" cap="none" spc="0" normalizeH="0" baseline="0" noProof="0" dirty="0">
              <a:ln>
                <a:noFill/>
              </a:ln>
              <a:solidFill>
                <a:srgbClr val="14558F"/>
              </a:solidFill>
              <a:effectLst/>
              <a:uLnTx/>
              <a:uFillTx/>
              <a:latin typeface="Aptos"/>
              <a:ea typeface="+mn-lt"/>
              <a:cs typeface="Arial" panose="020B0604020202020204"/>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Level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Administrative</a:t>
            </a:r>
            <a:endParaRPr lang="en-US" sz="16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Type of Action:</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 New Program/Technical Fix (Communication guide for messaging, language embedded in policy and</a:t>
            </a:r>
            <a:r>
              <a:rPr kumimoji="0" lang="en-US" sz="1600" b="0" i="0" u="none" strike="noStrike" kern="1200" cap="none" spc="0" normalizeH="0" noProof="0" dirty="0">
                <a:ln>
                  <a:noFill/>
                </a:ln>
                <a:solidFill>
                  <a:srgbClr val="000000"/>
                </a:solidFill>
                <a:effectLst/>
                <a:uLnTx/>
                <a:uFillTx/>
                <a:latin typeface="Aptos"/>
                <a:ea typeface="+mn-lt"/>
                <a:cs typeface="Arial" panose="020B0604020202020204"/>
              </a:rPr>
              <a:t> funding</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a:t>
            </a:r>
            <a:endParaRPr lang="en-US" sz="1600" b="0" i="0" u="none" strike="noStrike" kern="1200" cap="none" spc="0" normalizeH="0" baseline="0" noProof="0" dirty="0">
              <a:ln>
                <a:noFill/>
              </a:ln>
              <a:solidFill>
                <a:srgbClr val="000000"/>
              </a:solidFill>
              <a:effectLst/>
              <a:uLnTx/>
              <a:uFillTx/>
              <a:latin typeface="Aptos"/>
              <a:ea typeface="+mn-lt"/>
              <a:cs typeface="Arial" panose="020B0604020202020204"/>
            </a:endParaRPr>
          </a:p>
          <a:p>
            <a:pPr marL="742950" marR="0" lvl="1" indent="-285750" algn="l" defTabSz="914400" rtl="0" eaLnBrk="1" fontAlgn="auto" latinLnBrk="0" hangingPunct="1">
              <a:lnSpc>
                <a:spcPct val="100000"/>
              </a:lnSpc>
              <a:spcBef>
                <a:spcPts val="0"/>
              </a:spcBef>
              <a:spcAft>
                <a:spcPts val="0"/>
              </a:spcAft>
              <a:buClrTx/>
              <a:buSzTx/>
              <a:buFont typeface="Arial"/>
              <a:buChar char="•"/>
              <a:tabLst/>
              <a:defRPr/>
            </a:pPr>
            <a:r>
              <a:rPr kumimoji="0" lang="en-US" sz="1600" b="1" i="0" u="none" strike="noStrike" kern="1200" cap="none" spc="0" normalizeH="0" baseline="0" noProof="0" dirty="0">
                <a:ln>
                  <a:noFill/>
                </a:ln>
                <a:solidFill>
                  <a:srgbClr val="000000"/>
                </a:solidFill>
                <a:effectLst/>
                <a:uLnTx/>
                <a:uFillTx/>
                <a:latin typeface="Aptos"/>
                <a:ea typeface="+mn-lt"/>
                <a:cs typeface="Arial" panose="020B0604020202020204"/>
              </a:rPr>
              <a:t>Summary: </a:t>
            </a:r>
            <a:r>
              <a:rPr kumimoji="0" lang="en-US" sz="1600" b="0" i="0" u="none" strike="noStrike" kern="1200" cap="none" spc="0" normalizeH="0" baseline="0" noProof="0" dirty="0">
                <a:ln>
                  <a:noFill/>
                </a:ln>
                <a:solidFill>
                  <a:srgbClr val="000000"/>
                </a:solidFill>
                <a:effectLst/>
                <a:uLnTx/>
                <a:uFillTx/>
                <a:latin typeface="Aptos"/>
                <a:ea typeface="+mn-lt"/>
                <a:cs typeface="Arial" panose="020B0604020202020204"/>
              </a:rPr>
              <a:t>Our group believes </a:t>
            </a:r>
            <a:r>
              <a:rPr lang="en-US" sz="1600" dirty="0">
                <a:solidFill>
                  <a:srgbClr val="000000"/>
                </a:solidFill>
                <a:latin typeface="Aptos"/>
                <a:ea typeface="+mn-lt"/>
                <a:cs typeface="Arial" panose="020B0604020202020204"/>
              </a:rPr>
              <a:t>a foundational element </a:t>
            </a:r>
            <a:r>
              <a:rPr kumimoji="0" lang="en-US" sz="1600" b="0" i="0" u="none" strike="noStrike" kern="1200" cap="none" spc="0" normalizeH="0" noProof="0" dirty="0">
                <a:ln>
                  <a:noFill/>
                </a:ln>
                <a:solidFill>
                  <a:srgbClr val="000000"/>
                </a:solidFill>
                <a:effectLst/>
                <a:uLnTx/>
                <a:uFillTx/>
                <a:latin typeface="Aptos"/>
                <a:ea typeface="+mn-lt"/>
                <a:cs typeface="Arial" panose="020B0604020202020204"/>
              </a:rPr>
              <a:t>of advancing all the goals of the Senior Housing Commission is the use of productive language. </a:t>
            </a:r>
            <a:r>
              <a:rPr lang="en-US" sz="1600" dirty="0">
                <a:solidFill>
                  <a:srgbClr val="000000"/>
                </a:solidFill>
                <a:latin typeface="Aptos"/>
                <a:ea typeface="+mn-lt"/>
                <a:cs typeface="Arial" panose="020B0604020202020204"/>
              </a:rPr>
              <a:t>More</a:t>
            </a:r>
            <a:r>
              <a:rPr kumimoji="0" lang="en-US" sz="1600" b="0" i="0" u="none" strike="noStrike" kern="1200" cap="none" spc="0" normalizeH="0" noProof="0" dirty="0">
                <a:ln>
                  <a:noFill/>
                </a:ln>
                <a:solidFill>
                  <a:srgbClr val="000000"/>
                </a:solidFill>
                <a:effectLst/>
                <a:uLnTx/>
                <a:uFillTx/>
                <a:latin typeface="Aptos"/>
                <a:ea typeface="+mn-lt"/>
                <a:cs typeface="Arial" panose="020B0604020202020204"/>
              </a:rPr>
              <a:t> inclusive messaging promotes housing goals that end up supporting people of all ages and can be mirrored in press comms, social media, policy language, and funding solicitations. This can include helping people plan for housing transitions similar to health care proxies and other legal and financial considerations. Home-sharing is one strategy example because older adults with spare room are a key part of a solution </a:t>
            </a:r>
            <a:endParaRPr lang="en-US" sz="1600" b="0" i="0" u="none" strike="noStrike" kern="1200" cap="none" spc="0" normalizeH="0" baseline="0" noProof="0">
              <a:ln>
                <a:noFill/>
              </a:ln>
              <a:solidFill>
                <a:srgbClr val="000000"/>
              </a:solidFill>
              <a:effectLst/>
              <a:uLnTx/>
              <a:uFillTx/>
              <a:latin typeface="Aptos"/>
              <a:cs typeface="Arial"/>
            </a:endParaRPr>
          </a:p>
          <a:p>
            <a:pPr marL="457200" marR="0" lvl="1" indent="0" algn="l" defTabSz="914400" rtl="0" eaLnBrk="1" fontAlgn="auto" latinLnBrk="0" hangingPunct="1">
              <a:lnSpc>
                <a:spcPct val="100000"/>
              </a:lnSpc>
              <a:spcBef>
                <a:spcPts val="0"/>
              </a:spcBef>
              <a:spcAft>
                <a:spcPts val="0"/>
              </a:spcAft>
              <a:buClrTx/>
              <a:buSzTx/>
              <a:buFont typeface="Arial"/>
              <a:buChar char="•"/>
              <a:tabLst/>
              <a:defRPr/>
            </a:pPr>
            <a:endParaRPr kumimoji="0" lang="en-US" sz="1800" b="0" i="0" u="none" strike="noStrike" kern="1200" cap="none" spc="0" normalizeH="0" baseline="0" noProof="0" dirty="0">
              <a:ln>
                <a:noFill/>
              </a:ln>
              <a:solidFill>
                <a:srgbClr val="000000"/>
              </a:solidFill>
              <a:effectLst/>
              <a:uLnTx/>
              <a:uFillTx/>
              <a:latin typeface="Aptos"/>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dirty="0">
                <a:ln>
                  <a:noFill/>
                </a:ln>
                <a:solidFill>
                  <a:srgbClr val="14558F"/>
                </a:solidFill>
                <a:effectLst/>
                <a:uLnTx/>
                <a:uFillTx/>
                <a:latin typeface="Aptos"/>
                <a:cs typeface="Arial"/>
              </a:rPr>
              <a:t>Simplify housing</a:t>
            </a:r>
            <a:r>
              <a:rPr kumimoji="0" lang="en-US" sz="2000" b="1" i="0" u="sng" strike="noStrike" kern="1200" cap="none" spc="0" normalizeH="0" noProof="0" dirty="0">
                <a:ln>
                  <a:noFill/>
                </a:ln>
                <a:solidFill>
                  <a:srgbClr val="14558F"/>
                </a:solidFill>
                <a:effectLst/>
                <a:uLnTx/>
                <a:uFillTx/>
                <a:latin typeface="Aptos"/>
                <a:cs typeface="Arial"/>
              </a:rPr>
              <a:t> search and application to a single website, or create “no wrong door” approach to accessing information</a:t>
            </a:r>
            <a:endParaRPr lang="en-US" sz="2000" b="1" i="0" u="sng" strike="noStrike" kern="1200" cap="none" spc="0" normalizeH="0" baseline="0" noProof="0" dirty="0">
              <a:ln>
                <a:noFill/>
              </a:ln>
              <a:solidFill>
                <a:srgbClr val="14558F"/>
              </a:solidFill>
              <a:effectLst/>
              <a:uLnTx/>
              <a:uFillTx/>
              <a:latin typeface="Aptos"/>
              <a:cs typeface="Arial"/>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dirty="0">
                <a:ln>
                  <a:noFill/>
                </a:ln>
                <a:solidFill>
                  <a:srgbClr val="000000"/>
                </a:solidFill>
                <a:effectLst/>
                <a:uLnTx/>
                <a:uFillTx/>
                <a:latin typeface="Aptos"/>
                <a:cs typeface="Arial"/>
              </a:rPr>
              <a:t>Level of Action:</a:t>
            </a:r>
            <a:r>
              <a:rPr kumimoji="0" lang="en-US" sz="1600" b="0" i="0" u="none" strike="noStrike" kern="1200" cap="none" spc="0" normalizeH="0" baseline="0" noProof="0" dirty="0">
                <a:ln>
                  <a:noFill/>
                </a:ln>
                <a:solidFill>
                  <a:srgbClr val="000000"/>
                </a:solidFill>
                <a:effectLst/>
                <a:uLnTx/>
                <a:uFillTx/>
                <a:latin typeface="Aptos"/>
                <a:cs typeface="Arial"/>
              </a:rPr>
              <a:t> Administrative</a:t>
            </a:r>
            <a:endParaRPr lang="en-US" sz="1600" b="0" i="0" u="none" strike="noStrike" kern="1200" cap="none" spc="0" normalizeH="0" baseline="0" noProof="0" dirty="0">
              <a:ln>
                <a:noFill/>
              </a:ln>
              <a:solidFill>
                <a:srgbClr val="000000"/>
              </a:solidFill>
              <a:effectLst/>
              <a:uLnTx/>
              <a:uFillTx/>
              <a:latin typeface="Aptos"/>
              <a:cs typeface="Arial"/>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600" b="1" i="0" u="none" strike="noStrike" kern="1200" cap="none" spc="0" normalizeH="0" baseline="0" noProof="0" dirty="0">
                <a:ln>
                  <a:noFill/>
                </a:ln>
                <a:solidFill>
                  <a:srgbClr val="000000"/>
                </a:solidFill>
                <a:effectLst/>
                <a:uLnTx/>
                <a:uFillTx/>
                <a:latin typeface="Aptos"/>
                <a:cs typeface="Arial"/>
              </a:rPr>
              <a:t>Type of Action:</a:t>
            </a:r>
            <a:r>
              <a:rPr kumimoji="0" lang="en-US" sz="1600" b="0" i="0" u="none" strike="noStrike" kern="1200" cap="none" spc="0" normalizeH="0" baseline="0" noProof="0" dirty="0">
                <a:ln>
                  <a:noFill/>
                </a:ln>
                <a:solidFill>
                  <a:srgbClr val="000000"/>
                </a:solidFill>
                <a:effectLst/>
                <a:uLnTx/>
                <a:uFillTx/>
                <a:latin typeface="Aptos"/>
                <a:cs typeface="Arial"/>
              </a:rPr>
              <a:t> Program Improvement/New Program</a:t>
            </a:r>
            <a:endParaRPr lang="en-US" sz="1600" b="0" i="0" u="none" strike="noStrike" kern="1200" cap="none" spc="0" normalizeH="0" baseline="0" noProof="0" dirty="0">
              <a:ln>
                <a:noFill/>
              </a:ln>
              <a:solidFill>
                <a:srgbClr val="000000"/>
              </a:solidFill>
              <a:effectLst/>
              <a:uLnTx/>
              <a:uFillTx/>
              <a:latin typeface="Aptos"/>
              <a:cs typeface="Arial"/>
            </a:endParaRPr>
          </a:p>
          <a:p>
            <a:pPr marL="742950" marR="0" lvl="1" indent="-285750" algn="l" defTabSz="914400" rtl="0" eaLnBrk="1" fontAlgn="auto" latinLnBrk="0" hangingPunct="1">
              <a:lnSpc>
                <a:spcPct val="100000"/>
              </a:lnSpc>
              <a:spcBef>
                <a:spcPts val="0"/>
              </a:spcBef>
              <a:spcAft>
                <a:spcPts val="0"/>
              </a:spcAft>
              <a:buClrTx/>
              <a:buSzTx/>
              <a:buFont typeface="Arial,Sans-Serif"/>
              <a:buChar char="•"/>
              <a:tabLst/>
              <a:defRPr/>
            </a:pPr>
            <a:r>
              <a:rPr kumimoji="0" lang="en-US" sz="1600" b="1" i="0" u="none" strike="noStrike" kern="1200" cap="none" spc="0" normalizeH="0" baseline="0" noProof="0" dirty="0">
                <a:ln>
                  <a:noFill/>
                </a:ln>
                <a:solidFill>
                  <a:srgbClr val="000000"/>
                </a:solidFill>
                <a:effectLst/>
                <a:uLnTx/>
                <a:uFillTx/>
                <a:latin typeface="Aptos"/>
                <a:cs typeface="Arial"/>
              </a:rPr>
              <a:t>Summary:</a:t>
            </a:r>
            <a:r>
              <a:rPr kumimoji="0" lang="en-US" sz="1600" b="0" i="0" u="none" strike="noStrike" kern="1200" cap="none" spc="0" normalizeH="0" baseline="0" noProof="0" dirty="0">
                <a:ln>
                  <a:noFill/>
                </a:ln>
                <a:solidFill>
                  <a:srgbClr val="000000"/>
                </a:solidFill>
                <a:effectLst/>
                <a:uLnTx/>
                <a:uFillTx/>
                <a:latin typeface="Aptos"/>
                <a:cs typeface="Arial"/>
              </a:rPr>
              <a:t> Older adults,</a:t>
            </a:r>
            <a:r>
              <a:rPr kumimoji="0" lang="en-US" sz="1600" b="0" i="0" u="none" strike="noStrike" kern="1200" cap="none" spc="0" normalizeH="0" noProof="0" dirty="0">
                <a:ln>
                  <a:noFill/>
                </a:ln>
                <a:solidFill>
                  <a:srgbClr val="000000"/>
                </a:solidFill>
                <a:effectLst/>
                <a:uLnTx/>
                <a:uFillTx/>
                <a:latin typeface="Aptos"/>
                <a:cs typeface="Arial"/>
              </a:rPr>
              <a:t> and others seeking accessible and affordable housing, should have access to simplified information for search and applications. Our group recommends consolidating existing webpages and reworking existing sources of information that capture housing funded through state and federal sources. We recommend exploring the addition of these functions to </a:t>
            </a:r>
            <a:r>
              <a:rPr kumimoji="0" lang="en-US" sz="1600" b="0" i="0" u="none" strike="noStrike" kern="1200" cap="none" spc="0" normalizeH="0" noProof="0" dirty="0" err="1">
                <a:ln>
                  <a:noFill/>
                </a:ln>
                <a:solidFill>
                  <a:srgbClr val="000000"/>
                </a:solidFill>
                <a:effectLst/>
                <a:uLnTx/>
                <a:uFillTx/>
                <a:latin typeface="Aptos"/>
                <a:cs typeface="Arial"/>
              </a:rPr>
              <a:t>MassOptions</a:t>
            </a:r>
            <a:r>
              <a:rPr lang="en-US" sz="1600" dirty="0">
                <a:solidFill>
                  <a:srgbClr val="000000"/>
                </a:solidFill>
                <a:latin typeface="Aptos"/>
                <a:cs typeface="Arial"/>
              </a:rPr>
              <a:t> as one possibility, but having the same information used across access points or having a single source is preferred. Our group also discussed a need for having updated and relevant info for staff at councils on aging, ASAPs and other partners.</a:t>
            </a:r>
            <a:endParaRPr lang="en-US" sz="1600" b="0" i="0" u="none" strike="noStrike" kern="1200" cap="none" spc="0" normalizeH="0" baseline="0" noProof="0" dirty="0">
              <a:ln>
                <a:noFill/>
              </a:ln>
              <a:solidFill>
                <a:srgbClr val="000000"/>
              </a:solidFill>
              <a:effectLst/>
              <a:uLnTx/>
              <a:uFillTx/>
              <a:latin typeface="Aptos"/>
              <a:cs typeface="Arial"/>
            </a:endParaRPr>
          </a:p>
        </p:txBody>
      </p:sp>
    </p:spTree>
    <p:extLst>
      <p:ext uri="{BB962C8B-B14F-4D97-AF65-F5344CB8AC3E}">
        <p14:creationId xmlns:p14="http://schemas.microsoft.com/office/powerpoint/2010/main" val="460189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93929" y="2973324"/>
            <a:ext cx="8181508" cy="553998"/>
          </a:xfrm>
        </p:spPr>
        <p:txBody>
          <a:bodyPr/>
          <a:lstStyle/>
          <a:p>
            <a:pPr algn="l"/>
            <a:r>
              <a:rPr lang="en-US" sz="3600"/>
              <a:t>Next Steps</a:t>
            </a:r>
          </a:p>
        </p:txBody>
      </p:sp>
    </p:spTree>
    <p:extLst>
      <p:ext uri="{BB962C8B-B14F-4D97-AF65-F5344CB8AC3E}">
        <p14:creationId xmlns:p14="http://schemas.microsoft.com/office/powerpoint/2010/main" val="20910345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AC3B35-388D-026D-316C-3E4426C912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E7BD1E-AA2B-A562-CB37-4A01029A12E0}"/>
              </a:ext>
            </a:extLst>
          </p:cNvPr>
          <p:cNvSpPr>
            <a:spLocks noGrp="1"/>
          </p:cNvSpPr>
          <p:nvPr>
            <p:ph type="title"/>
          </p:nvPr>
        </p:nvSpPr>
        <p:spPr/>
        <p:txBody>
          <a:bodyPr/>
          <a:lstStyle/>
          <a:p>
            <a:r>
              <a:rPr lang="en-US" sz="2800">
                <a:cs typeface="Arial"/>
              </a:rPr>
              <a:t>5) Next Steps</a:t>
            </a:r>
          </a:p>
        </p:txBody>
      </p:sp>
      <p:graphicFrame>
        <p:nvGraphicFramePr>
          <p:cNvPr id="3" name="Table 7">
            <a:extLst>
              <a:ext uri="{FF2B5EF4-FFF2-40B4-BE49-F238E27FC236}">
                <a16:creationId xmlns:a16="http://schemas.microsoft.com/office/drawing/2014/main" id="{61B6610D-18A3-DD5C-9D4C-784429CE10DA}"/>
              </a:ext>
            </a:extLst>
          </p:cNvPr>
          <p:cNvGraphicFramePr>
            <a:graphicFrameLocks noGrp="1"/>
          </p:cNvGraphicFramePr>
          <p:nvPr>
            <p:extLst>
              <p:ext uri="{D42A27DB-BD31-4B8C-83A1-F6EECF244321}">
                <p14:modId xmlns:p14="http://schemas.microsoft.com/office/powerpoint/2010/main" val="2706928678"/>
              </p:ext>
            </p:extLst>
          </p:nvPr>
        </p:nvGraphicFramePr>
        <p:xfrm>
          <a:off x="263178" y="1102338"/>
          <a:ext cx="11668942" cy="5439120"/>
        </p:xfrm>
        <a:graphic>
          <a:graphicData uri="http://schemas.openxmlformats.org/drawingml/2006/table">
            <a:tbl>
              <a:tblPr firstRow="1" bandRow="1">
                <a:tableStyleId>{5C22544A-7EE6-4342-B048-85BDC9FD1C3A}</a:tableStyleId>
              </a:tblPr>
              <a:tblGrid>
                <a:gridCol w="11668942">
                  <a:extLst>
                    <a:ext uri="{9D8B030D-6E8A-4147-A177-3AD203B41FA5}">
                      <a16:colId xmlns:a16="http://schemas.microsoft.com/office/drawing/2014/main" val="3478081800"/>
                    </a:ext>
                  </a:extLst>
                </a:gridCol>
              </a:tblGrid>
              <a:tr h="790612">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ptos"/>
                        </a:rPr>
                        <a:t>Rest of August: </a:t>
                      </a:r>
                      <a:r>
                        <a:rPr lang="en-US" sz="2400" b="0" i="0" u="none" strike="noStrike" noProof="0">
                          <a:solidFill>
                            <a:schemeClr val="tx1"/>
                          </a:solidFill>
                          <a:latin typeface="Aptos"/>
                        </a:rPr>
                        <a:t>Working Groups continue to meet, develop recommendations</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6833232"/>
                  </a:ext>
                </a:extLst>
              </a:tr>
              <a:tr h="1341120">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ptos"/>
                        </a:rPr>
                        <a:t>September: </a:t>
                      </a:r>
                      <a:r>
                        <a:rPr lang="en-US" sz="2400" b="0" i="0" u="none" strike="noStrike" noProof="0">
                          <a:solidFill>
                            <a:schemeClr val="tx1"/>
                          </a:solidFill>
                          <a:latin typeface="Aptos"/>
                        </a:rPr>
                        <a:t>Working Groups continue to meet, develop recommendations; present next tranche of recommendations to full Commission </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2517589"/>
                  </a:ext>
                </a:extLst>
              </a:tr>
              <a:tr h="1027611">
                <a:tc>
                  <a:txBody>
                    <a:bodyPr/>
                    <a:lstStyle/>
                    <a:p>
                      <a:pPr marL="229870" lvl="0" indent="0" algn="l">
                        <a:lnSpc>
                          <a:spcPct val="100000"/>
                        </a:lnSpc>
                        <a:spcBef>
                          <a:spcPts val="0"/>
                        </a:spcBef>
                        <a:spcAft>
                          <a:spcPts val="2000"/>
                        </a:spcAft>
                        <a:buNone/>
                      </a:pPr>
                      <a:r>
                        <a:rPr lang="en-US" sz="2400" b="1" i="0" u="none" strike="noStrike" noProof="0">
                          <a:solidFill>
                            <a:schemeClr val="tx1"/>
                          </a:solidFill>
                          <a:latin typeface="Aptos"/>
                        </a:rPr>
                        <a:t>October: </a:t>
                      </a:r>
                      <a:r>
                        <a:rPr lang="en-US" sz="2400" b="0" i="0" u="none" strike="noStrike" noProof="0">
                          <a:solidFill>
                            <a:schemeClr val="tx1"/>
                          </a:solidFill>
                          <a:latin typeface="Aptos"/>
                        </a:rPr>
                        <a:t>Working Groups continue to meet, develop recommendations; present final tranche of recommendations at full Commission meeting</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741586"/>
                  </a:ext>
                </a:extLst>
              </a:tr>
              <a:tr h="790612">
                <a:tc>
                  <a:txBody>
                    <a:bodyPr/>
                    <a:lstStyle/>
                    <a:p>
                      <a:pPr marL="229870" lvl="0" indent="0" algn="l">
                        <a:lnSpc>
                          <a:spcPct val="100000"/>
                        </a:lnSpc>
                        <a:spcBef>
                          <a:spcPts val="0"/>
                        </a:spcBef>
                        <a:spcAft>
                          <a:spcPts val="2000"/>
                        </a:spcAft>
                        <a:buNone/>
                      </a:pPr>
                      <a:r>
                        <a:rPr lang="en-US" sz="2400" b="1" i="0" u="none" strike="noStrike" noProof="0" dirty="0">
                          <a:solidFill>
                            <a:schemeClr val="tx1"/>
                          </a:solidFill>
                          <a:latin typeface="Aptos"/>
                        </a:rPr>
                        <a:t>November:</a:t>
                      </a:r>
                      <a:r>
                        <a:rPr lang="en-US" sz="2400" b="0" i="0" u="none" strike="noStrike" noProof="0" dirty="0">
                          <a:solidFill>
                            <a:schemeClr val="tx1"/>
                          </a:solidFill>
                          <a:latin typeface="Aptos"/>
                        </a:rPr>
                        <a:t> EOHLC drafts report based on recommendations</a:t>
                      </a:r>
                      <a:endParaRPr lang="en-US" sz="2400" b="1" i="0" u="none" strike="noStrike" noProof="0" dirty="0">
                        <a:solidFill>
                          <a:schemeClr val="tx1"/>
                        </a:solidFill>
                        <a:latin typeface="Aptos"/>
                      </a:endParaRP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5010400"/>
                  </a:ext>
                </a:extLst>
              </a:tr>
              <a:tr h="1489165">
                <a:tc>
                  <a:txBody>
                    <a:bodyPr/>
                    <a:lstStyle/>
                    <a:p>
                      <a:pPr marL="229870" lvl="0" indent="0" algn="l">
                        <a:lnSpc>
                          <a:spcPct val="100000"/>
                        </a:lnSpc>
                        <a:spcBef>
                          <a:spcPts val="0"/>
                        </a:spcBef>
                        <a:spcAft>
                          <a:spcPts val="500"/>
                        </a:spcAft>
                        <a:buNone/>
                      </a:pPr>
                      <a:r>
                        <a:rPr lang="en-US" sz="2400" b="1" i="0" u="none" strike="noStrike" noProof="0" dirty="0">
                          <a:solidFill>
                            <a:schemeClr val="tx1"/>
                          </a:solidFill>
                          <a:latin typeface="Aptos"/>
                        </a:rPr>
                        <a:t>December: </a:t>
                      </a:r>
                    </a:p>
                    <a:p>
                      <a:pPr marL="572770" lvl="0" indent="-342900" algn="l">
                        <a:lnSpc>
                          <a:spcPct val="100000"/>
                        </a:lnSpc>
                        <a:spcBef>
                          <a:spcPts val="0"/>
                        </a:spcBef>
                        <a:spcAft>
                          <a:spcPts val="2000"/>
                        </a:spcAft>
                        <a:buFont typeface="Arial"/>
                        <a:buChar char="•"/>
                      </a:pPr>
                      <a:r>
                        <a:rPr lang="en-US" sz="2000" b="0" i="0" u="sng" strike="noStrike" noProof="0" dirty="0">
                          <a:solidFill>
                            <a:schemeClr val="tx1"/>
                          </a:solidFill>
                          <a:latin typeface="Aptos"/>
                        </a:rPr>
                        <a:t>Early:</a:t>
                      </a:r>
                      <a:r>
                        <a:rPr lang="en-US" sz="2000" b="0" i="0" u="none" strike="noStrike" noProof="0" dirty="0">
                          <a:solidFill>
                            <a:schemeClr val="tx1"/>
                          </a:solidFill>
                          <a:latin typeface="Aptos"/>
                        </a:rPr>
                        <a:t> EOHLC returns draft report for Commission review, adjusts for feedback</a:t>
                      </a:r>
                      <a:endParaRPr lang="en-US" sz="2000" b="1" i="0" u="none" strike="noStrike" noProof="0" dirty="0">
                        <a:solidFill>
                          <a:schemeClr val="tx1"/>
                        </a:solidFill>
                        <a:latin typeface="Aptos"/>
                      </a:endParaRPr>
                    </a:p>
                    <a:p>
                      <a:pPr marL="572770" lvl="0" indent="-342900" algn="l">
                        <a:lnSpc>
                          <a:spcPct val="100000"/>
                        </a:lnSpc>
                        <a:spcBef>
                          <a:spcPts val="0"/>
                        </a:spcBef>
                        <a:spcAft>
                          <a:spcPts val="2000"/>
                        </a:spcAft>
                        <a:buFont typeface="Arial"/>
                        <a:buChar char="•"/>
                      </a:pPr>
                      <a:r>
                        <a:rPr lang="en-US" sz="2000" b="0" i="0" u="sng" strike="noStrike" noProof="0" dirty="0">
                          <a:solidFill>
                            <a:schemeClr val="tx1"/>
                          </a:solidFill>
                          <a:latin typeface="Aptos"/>
                        </a:rPr>
                        <a:t>Mid-to-Late:</a:t>
                      </a:r>
                      <a:r>
                        <a:rPr lang="en-US" sz="2000" b="0" i="0" u="none" strike="noStrike" noProof="0" dirty="0">
                          <a:solidFill>
                            <a:schemeClr val="tx1"/>
                          </a:solidFill>
                          <a:latin typeface="Aptos"/>
                        </a:rPr>
                        <a:t> EOHLC sends report to Legislature</a:t>
                      </a:r>
                    </a:p>
                  </a:txBody>
                  <a:tcPr marT="33920" marB="339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40466219"/>
                  </a:ext>
                </a:extLst>
              </a:tr>
            </a:tbl>
          </a:graphicData>
        </a:graphic>
      </p:graphicFrame>
    </p:spTree>
    <p:extLst>
      <p:ext uri="{BB962C8B-B14F-4D97-AF65-F5344CB8AC3E}">
        <p14:creationId xmlns:p14="http://schemas.microsoft.com/office/powerpoint/2010/main" val="1123645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7">
            <a:extLst>
              <a:ext uri="{FF2B5EF4-FFF2-40B4-BE49-F238E27FC236}">
                <a16:creationId xmlns:a16="http://schemas.microsoft.com/office/drawing/2014/main" id="{5028B61B-25D8-5187-F9E2-429ADA71341A}"/>
              </a:ext>
            </a:extLst>
          </p:cNvPr>
          <p:cNvGraphicFramePr>
            <a:graphicFrameLocks noGrp="1"/>
          </p:cNvGraphicFramePr>
          <p:nvPr>
            <p:extLst>
              <p:ext uri="{D42A27DB-BD31-4B8C-83A1-F6EECF244321}">
                <p14:modId xmlns:p14="http://schemas.microsoft.com/office/powerpoint/2010/main" val="3508581931"/>
              </p:ext>
            </p:extLst>
          </p:nvPr>
        </p:nvGraphicFramePr>
        <p:xfrm>
          <a:off x="616856" y="1360714"/>
          <a:ext cx="10975979" cy="4316187"/>
        </p:xfrm>
        <a:graphic>
          <a:graphicData uri="http://schemas.openxmlformats.org/drawingml/2006/table">
            <a:tbl>
              <a:tblPr firstRow="1" bandRow="1">
                <a:tableStyleId>{5C22544A-7EE6-4342-B048-85BDC9FD1C3A}</a:tableStyleId>
              </a:tblPr>
              <a:tblGrid>
                <a:gridCol w="9088085">
                  <a:extLst>
                    <a:ext uri="{9D8B030D-6E8A-4147-A177-3AD203B41FA5}">
                      <a16:colId xmlns:a16="http://schemas.microsoft.com/office/drawing/2014/main" val="3478081800"/>
                    </a:ext>
                  </a:extLst>
                </a:gridCol>
                <a:gridCol w="1887894">
                  <a:extLst>
                    <a:ext uri="{9D8B030D-6E8A-4147-A177-3AD203B41FA5}">
                      <a16:colId xmlns:a16="http://schemas.microsoft.com/office/drawing/2014/main" val="1808871423"/>
                    </a:ext>
                  </a:extLst>
                </a:gridCol>
              </a:tblGrid>
              <a:tr h="1438729">
                <a:tc>
                  <a:txBody>
                    <a:bodyPr/>
                    <a:lstStyle/>
                    <a:p>
                      <a:pPr lvl="0">
                        <a:buNone/>
                      </a:pPr>
                      <a:r>
                        <a:rPr lang="en-US" sz="2000" b="1" strike="noStrike">
                          <a:solidFill>
                            <a:schemeClr val="tx1"/>
                          </a:solidFill>
                        </a:rPr>
                        <a:t>Call to Order, Approval of Minutes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chemeClr val="tx1">
                              <a:lumMod val="50000"/>
                              <a:lumOff val="50000"/>
                            </a:schemeClr>
                          </a:solidFill>
                          <a:effectLst/>
                          <a:uLnTx/>
                          <a:uFillTx/>
                          <a:latin typeface="Arial"/>
                          <a:ea typeface="+mn-ea"/>
                          <a:cs typeface="+mn-cs"/>
                        </a:rPr>
                        <a:t>N/A</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18982569"/>
                  </a:ext>
                </a:extLst>
              </a:tr>
              <a:tr h="1438729">
                <a:tc>
                  <a:txBody>
                    <a:bodyPr/>
                    <a:lstStyle/>
                    <a:p>
                      <a:pPr marL="0" lvl="0" indent="0">
                        <a:buNone/>
                      </a:pPr>
                      <a:r>
                        <a:rPr lang="en-US" sz="2000" b="1" strike="noStrike">
                          <a:solidFill>
                            <a:schemeClr val="tx1"/>
                          </a:solidFill>
                        </a:rPr>
                        <a:t>Initial Working Group Recommendations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3 – 12</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534489"/>
                  </a:ext>
                </a:extLst>
              </a:tr>
              <a:tr h="1438729">
                <a:tc>
                  <a:txBody>
                    <a:bodyPr/>
                    <a:lstStyle/>
                    <a:p>
                      <a:r>
                        <a:rPr lang="en-US" sz="2000" b="1" strike="noStrike" dirty="0">
                          <a:solidFill>
                            <a:schemeClr val="tx1"/>
                          </a:solidFill>
                        </a:rPr>
                        <a:t>Next Steps</a:t>
                      </a: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2000" b="0" i="0" u="none" strike="noStrike" kern="1200" cap="none" spc="0" normalizeH="0" baseline="0" noProof="0" dirty="0">
                          <a:ln>
                            <a:noFill/>
                          </a:ln>
                          <a:solidFill>
                            <a:srgbClr val="000000"/>
                          </a:solidFill>
                          <a:effectLst/>
                          <a:uLnTx/>
                          <a:uFillTx/>
                          <a:latin typeface="Arial"/>
                          <a:ea typeface="+mn-ea"/>
                          <a:cs typeface="+mn-cs"/>
                        </a:rPr>
                        <a:t>14 </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a:txBody>
                  <a:tcPr marL="86141" marR="86141" marT="48052" marB="4805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9293923"/>
                  </a:ext>
                </a:extLst>
              </a:tr>
            </a:tbl>
          </a:graphicData>
        </a:graphic>
      </p:graphicFrame>
      <p:sp>
        <p:nvSpPr>
          <p:cNvPr id="7" name="Title 1">
            <a:extLst>
              <a:ext uri="{FF2B5EF4-FFF2-40B4-BE49-F238E27FC236}">
                <a16:creationId xmlns:a16="http://schemas.microsoft.com/office/drawing/2014/main" id="{4CA91A0F-8708-3D73-4D59-9DC4E67C33D8}"/>
              </a:ext>
            </a:extLst>
          </p:cNvPr>
          <p:cNvSpPr>
            <a:spLocks noGrp="1"/>
          </p:cNvSpPr>
          <p:nvPr>
            <p:ph type="title"/>
          </p:nvPr>
        </p:nvSpPr>
        <p:spPr>
          <a:xfrm>
            <a:off x="614458" y="-316"/>
            <a:ext cx="10602418" cy="731520"/>
          </a:xfrm>
        </p:spPr>
        <p:txBody>
          <a:bodyPr/>
          <a:lstStyle/>
          <a:p>
            <a:r>
              <a:rPr lang="en-US" sz="2800">
                <a:cs typeface="Arial"/>
              </a:rPr>
              <a:t>Agenda</a:t>
            </a:r>
          </a:p>
        </p:txBody>
      </p:sp>
    </p:spTree>
    <p:extLst>
      <p:ext uri="{BB962C8B-B14F-4D97-AF65-F5344CB8AC3E}">
        <p14:creationId xmlns:p14="http://schemas.microsoft.com/office/powerpoint/2010/main" val="2718007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2202F3-A765-B91A-27D3-4A84739697F9}"/>
              </a:ext>
            </a:extLst>
          </p:cNvPr>
          <p:cNvSpPr>
            <a:spLocks noGrp="1"/>
          </p:cNvSpPr>
          <p:nvPr>
            <p:ph type="title"/>
          </p:nvPr>
        </p:nvSpPr>
        <p:spPr>
          <a:xfrm>
            <a:off x="2821671" y="2638984"/>
            <a:ext cx="8181508" cy="1107996"/>
          </a:xfrm>
        </p:spPr>
        <p:txBody>
          <a:bodyPr/>
          <a:lstStyle/>
          <a:p>
            <a:pPr algn="l"/>
            <a:r>
              <a:rPr lang="en-US" sz="3600">
                <a:cs typeface="Arial"/>
              </a:rPr>
              <a:t>Initial Working Group Recommendations</a:t>
            </a:r>
            <a:endParaRPr lang="en-US"/>
          </a:p>
        </p:txBody>
      </p:sp>
    </p:spTree>
    <p:extLst>
      <p:ext uri="{BB962C8B-B14F-4D97-AF65-F5344CB8AC3E}">
        <p14:creationId xmlns:p14="http://schemas.microsoft.com/office/powerpoint/2010/main" val="3936441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F7BD18-4BD7-5F29-4C4A-D0CBF7F91BC1}"/>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E31B89F4-08C4-E012-DF20-09A2683B6DA8}"/>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endParaRPr lang="en-US" dirty="0">
              <a:cs typeface="Arial" panose="020B0604020202020204"/>
            </a:endParaRPr>
          </a:p>
          <a:p>
            <a:pPr marL="342900" indent="-342900">
              <a:buAutoNum type="arabicParenR"/>
              <a:defRPr/>
            </a:pPr>
            <a:r>
              <a:rPr lang="en-US" sz="1800" dirty="0">
                <a:cs typeface="Arial" panose="020B0604020202020204"/>
              </a:rPr>
              <a:t>Finance &amp; General Development (Page 1 of 4)</a:t>
            </a:r>
          </a:p>
        </p:txBody>
      </p:sp>
      <p:sp>
        <p:nvSpPr>
          <p:cNvPr id="5" name="TextBox 4">
            <a:extLst>
              <a:ext uri="{FF2B5EF4-FFF2-40B4-BE49-F238E27FC236}">
                <a16:creationId xmlns:a16="http://schemas.microsoft.com/office/drawing/2014/main" id="{B4A95BD1-4A1F-BC28-E791-B2BFE7AEE7C8}"/>
              </a:ext>
            </a:extLst>
          </p:cNvPr>
          <p:cNvSpPr txBox="1"/>
          <p:nvPr/>
        </p:nvSpPr>
        <p:spPr>
          <a:xfrm>
            <a:off x="264634" y="1206500"/>
            <a:ext cx="11696307" cy="3216265"/>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mn-lt"/>
                <a:cs typeface="+mn-lt"/>
              </a:rPr>
              <a:t>Create standardized design/best practices to create excellent senior supportive housing. This will ensure design quality in senior housing and serve to control architectural and development costs.</a:t>
            </a:r>
            <a:endParaRPr lang="en-US" sz="2400" b="1" u="sng" dirty="0">
              <a:solidFill>
                <a:srgbClr val="14558F"/>
              </a:solidFill>
              <a:latin typeface="Aptos"/>
              <a:cs typeface="Arial"/>
            </a:endParaRPr>
          </a:p>
          <a:p>
            <a:pPr marL="742950" lvl="1" indent="-285750">
              <a:buFont typeface="Arial"/>
              <a:buChar char="•"/>
            </a:pPr>
            <a:r>
              <a:rPr lang="en-US" sz="2000" b="1" dirty="0">
                <a:latin typeface="Aptos"/>
                <a:ea typeface="+mn-lt"/>
                <a:cs typeface="+mn-lt"/>
              </a:rPr>
              <a:t>Level of Action:</a:t>
            </a:r>
            <a:r>
              <a:rPr lang="en-US" sz="2000" dirty="0">
                <a:latin typeface="Aptos"/>
                <a:ea typeface="+mn-lt"/>
                <a:cs typeface="+mn-lt"/>
              </a:rPr>
              <a:t> Administrative </a:t>
            </a:r>
            <a:endParaRPr lang="en-US" sz="2000" dirty="0">
              <a:latin typeface="Aptos"/>
            </a:endParaRPr>
          </a:p>
          <a:p>
            <a:pPr marL="742950" lvl="1" indent="-285750">
              <a:buFont typeface="Arial"/>
              <a:buChar char="•"/>
            </a:pPr>
            <a:r>
              <a:rPr lang="en-US" sz="2000" b="1" dirty="0">
                <a:latin typeface="Aptos"/>
                <a:ea typeface="+mn-lt"/>
                <a:cs typeface="+mn-lt"/>
              </a:rPr>
              <a:t>Type of Action:</a:t>
            </a:r>
            <a:r>
              <a:rPr lang="en-US" sz="2000" dirty="0">
                <a:latin typeface="Aptos"/>
                <a:ea typeface="+mn-lt"/>
                <a:cs typeface="+mn-lt"/>
              </a:rPr>
              <a:t> Convening </a:t>
            </a:r>
            <a:endParaRPr lang="en-US" sz="2000" dirty="0">
              <a:latin typeface="Aptos"/>
            </a:endParaRPr>
          </a:p>
          <a:p>
            <a:pPr marL="742950" lvl="1" indent="-285750">
              <a:buFont typeface="Arial"/>
              <a:buChar char="•"/>
            </a:pPr>
            <a:r>
              <a:rPr lang="en-US" sz="2000" b="1" dirty="0">
                <a:latin typeface="Aptos"/>
                <a:ea typeface="+mn-lt"/>
                <a:cs typeface="+mn-lt"/>
              </a:rPr>
              <a:t>Summary:</a:t>
            </a:r>
            <a:r>
              <a:rPr lang="en-US" sz="2000" dirty="0">
                <a:latin typeface="Aptos"/>
                <a:ea typeface="+mn-lt"/>
                <a:cs typeface="+mn-lt"/>
              </a:rPr>
              <a:t> The Administration should convene developers, owners, and managers of affordable senior housing with architects and designers to develop common templates for apartment design, common space configurations and spatial considerations for quality programming. Such design guidelines (or templates) will save time and money during the pre-development process.</a:t>
            </a:r>
          </a:p>
          <a:p>
            <a:pPr lvl="1"/>
            <a:endParaRPr lang="en-US" sz="1700" dirty="0"/>
          </a:p>
        </p:txBody>
      </p:sp>
      <p:sp>
        <p:nvSpPr>
          <p:cNvPr id="2" name="TextBox 7">
            <a:extLst>
              <a:ext uri="{FF2B5EF4-FFF2-40B4-BE49-F238E27FC236}">
                <a16:creationId xmlns:a16="http://schemas.microsoft.com/office/drawing/2014/main" id="{D43BB123-6BA5-9889-2384-78CA98C330E1}"/>
              </a:ext>
            </a:extLst>
          </p:cNvPr>
          <p:cNvSpPr txBox="1"/>
          <p:nvPr/>
        </p:nvSpPr>
        <p:spPr>
          <a:xfrm>
            <a:off x="264635" y="6031468"/>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dirty="0">
                <a:solidFill>
                  <a:srgbClr val="FF0000"/>
                </a:solidFill>
                <a:latin typeface="Aptos"/>
              </a:rPr>
              <a:t>Note:</a:t>
            </a:r>
            <a:r>
              <a:rPr lang="en-US" sz="1200" dirty="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1701157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207C46-F14B-9971-763B-851B0002C16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223378F2-FE18-6C23-FBD8-FB6A85C7526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endParaRPr lang="en-US" dirty="0">
              <a:cs typeface="Arial" panose="020B0604020202020204"/>
            </a:endParaRPr>
          </a:p>
          <a:p>
            <a:pPr marL="342900" indent="-342900">
              <a:buAutoNum type="arabicParenR"/>
              <a:defRPr/>
            </a:pPr>
            <a:r>
              <a:rPr lang="en-US" sz="1800" dirty="0">
                <a:cs typeface="Arial" panose="020B0604020202020204"/>
              </a:rPr>
              <a:t>Finance &amp; General Development (Page 2 of 4)</a:t>
            </a:r>
          </a:p>
        </p:txBody>
      </p:sp>
      <p:sp>
        <p:nvSpPr>
          <p:cNvPr id="5" name="TextBox 4">
            <a:extLst>
              <a:ext uri="{FF2B5EF4-FFF2-40B4-BE49-F238E27FC236}">
                <a16:creationId xmlns:a16="http://schemas.microsoft.com/office/drawing/2014/main" id="{84796386-D91A-2C04-367A-57A9F375DAB0}"/>
              </a:ext>
            </a:extLst>
          </p:cNvPr>
          <p:cNvSpPr txBox="1"/>
          <p:nvPr/>
        </p:nvSpPr>
        <p:spPr>
          <a:xfrm>
            <a:off x="137988" y="1206500"/>
            <a:ext cx="11787312" cy="350865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mn-lt"/>
                <a:cs typeface="+mn-lt"/>
              </a:rPr>
              <a:t>Include community/program space and 100% apartment adaptability as an eligible capital expenditure for state funding rounds. </a:t>
            </a:r>
          </a:p>
          <a:p>
            <a:pPr marL="800100" lvl="1" indent="-342900">
              <a:buFont typeface="Arial"/>
              <a:buChar char="•"/>
            </a:pPr>
            <a:r>
              <a:rPr lang="en-US" sz="2000" b="1" dirty="0">
                <a:latin typeface="Aptos"/>
                <a:ea typeface="+mn-lt"/>
                <a:cs typeface="+mn-lt"/>
              </a:rPr>
              <a:t>Level of Action:</a:t>
            </a:r>
            <a:r>
              <a:rPr lang="en-US" sz="2000" dirty="0">
                <a:latin typeface="Aptos"/>
                <a:ea typeface="+mn-lt"/>
                <a:cs typeface="+mn-lt"/>
              </a:rPr>
              <a:t> Administrative</a:t>
            </a:r>
            <a:endParaRPr lang="en-US" sz="2000" dirty="0">
              <a:latin typeface="Aptos"/>
            </a:endParaRPr>
          </a:p>
          <a:p>
            <a:pPr marL="742950" lvl="1" indent="-285750">
              <a:buFont typeface="Arial"/>
              <a:buChar char="•"/>
            </a:pPr>
            <a:r>
              <a:rPr lang="en-US" sz="2000" b="1" dirty="0">
                <a:latin typeface="Aptos"/>
                <a:ea typeface="+mn-lt"/>
                <a:cs typeface="+mn-lt"/>
              </a:rPr>
              <a:t> Type of Action:</a:t>
            </a:r>
            <a:r>
              <a:rPr lang="en-US" sz="2000" dirty="0">
                <a:latin typeface="Aptos"/>
                <a:ea typeface="+mn-lt"/>
                <a:cs typeface="+mn-lt"/>
              </a:rPr>
              <a:t> Funding—adds amount of capital costs allowed in state funding rounds</a:t>
            </a:r>
          </a:p>
          <a:p>
            <a:pPr marL="742950" lvl="1" indent="-285750">
              <a:buFont typeface="Arial"/>
              <a:buChar char="•"/>
            </a:pPr>
            <a:r>
              <a:rPr lang="en-US" sz="2000" b="1" dirty="0">
                <a:latin typeface="Aptos"/>
                <a:ea typeface="+mn-lt"/>
                <a:cs typeface="+mn-lt"/>
              </a:rPr>
              <a:t> Summary: </a:t>
            </a:r>
            <a:r>
              <a:rPr lang="en-US" sz="2000" dirty="0">
                <a:latin typeface="Aptos"/>
                <a:ea typeface="+mn-lt"/>
                <a:cs typeface="+mn-lt"/>
              </a:rPr>
              <a:t>We believe all senior housing is a community resource that addresses both loneliness and economic insecurity and that significant community/program space is vital for the health of older adults. Recognize that 100% adaptability will allow seniors, as they become frailer, to be able to age in community and not have to move to assisted living or a nursing home. Additionally,  if a project is outside of a DDT/QCT, make up the lost equity in state funding.100% unit adaptability postpones older adults having to move as their mobility lessens. This responds well to recent attention by government and activists to reduce nursing home utilization for those for whom housing is the barrier.</a:t>
            </a:r>
            <a:endParaRPr lang="en-US" sz="2000" dirty="0">
              <a:cs typeface="Arial"/>
            </a:endParaRPr>
          </a:p>
        </p:txBody>
      </p:sp>
      <p:sp>
        <p:nvSpPr>
          <p:cNvPr id="2" name="TextBox 7">
            <a:extLst>
              <a:ext uri="{FF2B5EF4-FFF2-40B4-BE49-F238E27FC236}">
                <a16:creationId xmlns:a16="http://schemas.microsoft.com/office/drawing/2014/main" id="{0FCA29A6-6A48-94CF-4D2E-61B8D4DA3D29}"/>
              </a:ext>
            </a:extLst>
          </p:cNvPr>
          <p:cNvSpPr txBox="1"/>
          <p:nvPr/>
        </p:nvSpPr>
        <p:spPr>
          <a:xfrm>
            <a:off x="137988" y="6153324"/>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dirty="0">
                <a:solidFill>
                  <a:srgbClr val="FF0000"/>
                </a:solidFill>
                <a:latin typeface="Aptos"/>
              </a:rPr>
              <a:t>Note:</a:t>
            </a:r>
            <a:r>
              <a:rPr lang="en-US" sz="1200" dirty="0">
                <a:solidFill>
                  <a:srgbClr val="FF0000"/>
                </a:solidFill>
                <a:latin typeface="Aptos"/>
              </a:rPr>
              <a:t> The recommendations above are drafts, to be further developed by working groups, formalized by EOHLC staff, and returned to Commissioners for review before being considered finalized recommendations.</a:t>
            </a:r>
          </a:p>
        </p:txBody>
      </p:sp>
    </p:spTree>
    <p:extLst>
      <p:ext uri="{BB962C8B-B14F-4D97-AF65-F5344CB8AC3E}">
        <p14:creationId xmlns:p14="http://schemas.microsoft.com/office/powerpoint/2010/main" val="3394456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5E97C-267D-1D75-D3E8-91097167E38A}"/>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03F4869-5352-4734-34CF-9EA9BC63AC26}"/>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marL="342900" indent="-342900">
              <a:buAutoNum type="arabicParenR"/>
              <a:defRPr/>
            </a:pPr>
            <a:r>
              <a:rPr lang="en-US" sz="1800" dirty="0">
                <a:cs typeface="Arial" panose="020B0604020202020204"/>
              </a:rPr>
              <a:t>Finance &amp; General Development (Page 3 of 4)</a:t>
            </a:r>
          </a:p>
        </p:txBody>
      </p:sp>
      <p:sp>
        <p:nvSpPr>
          <p:cNvPr id="3" name="TextBox 2">
            <a:extLst>
              <a:ext uri="{FF2B5EF4-FFF2-40B4-BE49-F238E27FC236}">
                <a16:creationId xmlns:a16="http://schemas.microsoft.com/office/drawing/2014/main" id="{7AD0C59D-C32E-1399-6363-F04ADCDB0C95}"/>
              </a:ext>
            </a:extLst>
          </p:cNvPr>
          <p:cNvSpPr txBox="1"/>
          <p:nvPr/>
        </p:nvSpPr>
        <p:spPr>
          <a:xfrm>
            <a:off x="391584" y="1206500"/>
            <a:ext cx="11239499" cy="5178341"/>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200" b="1" u="sng" dirty="0">
                <a:solidFill>
                  <a:srgbClr val="14558F"/>
                </a:solidFill>
                <a:latin typeface="Aptos"/>
                <a:ea typeface="+mn-lt"/>
                <a:cs typeface="+mn-lt"/>
              </a:rPr>
              <a:t>Make all senior affordable housing truly affordable to seniors.</a:t>
            </a:r>
            <a:endParaRPr lang="en-US" sz="2200" dirty="0">
              <a:latin typeface="Aptos"/>
              <a:ea typeface="+mn-lt"/>
              <a:cs typeface="+mn-lt"/>
            </a:endParaRPr>
          </a:p>
          <a:p>
            <a:pPr marL="742950" lvl="1" indent="-285750">
              <a:buFont typeface="Arial"/>
              <a:buChar char="•"/>
            </a:pPr>
            <a:r>
              <a:rPr lang="en-US" b="1" dirty="0">
                <a:latin typeface="Aptos"/>
                <a:ea typeface="+mn-lt"/>
                <a:cs typeface="+mn-lt"/>
              </a:rPr>
              <a:t>Level of Action:</a:t>
            </a:r>
            <a:r>
              <a:rPr lang="en-US" dirty="0">
                <a:latin typeface="Aptos"/>
                <a:ea typeface="+mn-lt"/>
                <a:cs typeface="+mn-lt"/>
              </a:rPr>
              <a:t> Administrative</a:t>
            </a:r>
          </a:p>
          <a:p>
            <a:pPr marL="742950" lvl="1" indent="-285750">
              <a:buFont typeface="Arial"/>
              <a:buChar char="•"/>
            </a:pPr>
            <a:r>
              <a:rPr lang="en-US" b="1" dirty="0">
                <a:latin typeface="Aptos"/>
                <a:ea typeface="+mn-lt"/>
                <a:cs typeface="+mn-lt"/>
              </a:rPr>
              <a:t>Type of Action:</a:t>
            </a:r>
            <a:r>
              <a:rPr lang="en-US" dirty="0">
                <a:latin typeface="Aptos"/>
                <a:ea typeface="+mn-lt"/>
                <a:cs typeface="+mn-lt"/>
              </a:rPr>
              <a:t> Funding</a:t>
            </a:r>
          </a:p>
          <a:p>
            <a:pPr marL="742950" lvl="1" indent="-285750">
              <a:buFont typeface="Arial"/>
              <a:buChar char="•"/>
            </a:pPr>
            <a:r>
              <a:rPr lang="en-US" b="1" dirty="0">
                <a:latin typeface="Aptos"/>
                <a:ea typeface="+mn-lt"/>
                <a:cs typeface="+mn-lt"/>
              </a:rPr>
              <a:t>Summary: </a:t>
            </a:r>
            <a:r>
              <a:rPr lang="en-US" dirty="0">
                <a:latin typeface="Aptos"/>
                <a:ea typeface="+mn-lt"/>
                <a:cs typeface="+mn-lt"/>
              </a:rPr>
              <a:t>older adults who need subsidized housing are overwhelmingly Extremely Low Income (ELI)  or Very Low Income (VLI) . The allocation of project-based vouchers (PBVs) should mirror the percentage of ELI/VLI in that community.  LIHTC rents should be underwritten at well below the maximum rents (target: 70%).</a:t>
            </a:r>
            <a:endParaRPr lang="en-US" dirty="0">
              <a:latin typeface="Aptos"/>
            </a:endParaRPr>
          </a:p>
          <a:p>
            <a:r>
              <a:rPr lang="en-US" sz="2200" b="1" u="sng" dirty="0">
                <a:solidFill>
                  <a:srgbClr val="14558F"/>
                </a:solidFill>
                <a:latin typeface="Aptos"/>
                <a:ea typeface="+mn-lt"/>
                <a:cs typeface="+mn-lt"/>
              </a:rPr>
              <a:t>Make all senior housing fully supportive housing to provide staffing levels and services that prevent or slow declining health as people age.</a:t>
            </a:r>
          </a:p>
          <a:p>
            <a:pPr marL="742950" lvl="1" indent="-285750">
              <a:buFont typeface="Arial" panose="020B0604020202020204" pitchFamily="34" charset="0"/>
              <a:buChar char="•"/>
            </a:pPr>
            <a:r>
              <a:rPr lang="en-US" b="1" dirty="0">
                <a:latin typeface="Aptos"/>
                <a:ea typeface="+mn-lt"/>
                <a:cs typeface="+mn-lt"/>
              </a:rPr>
              <a:t>Level of Action:</a:t>
            </a:r>
            <a:r>
              <a:rPr lang="en-US" dirty="0">
                <a:latin typeface="Aptos"/>
                <a:ea typeface="+mn-lt"/>
                <a:cs typeface="+mn-lt"/>
              </a:rPr>
              <a:t> Administrative</a:t>
            </a:r>
          </a:p>
          <a:p>
            <a:pPr marL="742950" lvl="1" indent="-285750">
              <a:buFont typeface="Arial"/>
              <a:buChar char="•"/>
            </a:pPr>
            <a:r>
              <a:rPr lang="en-US" b="1" dirty="0">
                <a:latin typeface="Aptos"/>
                <a:ea typeface="+mn-lt"/>
                <a:cs typeface="+mn-lt"/>
              </a:rPr>
              <a:t>Type of Action:</a:t>
            </a:r>
            <a:r>
              <a:rPr lang="en-US" dirty="0">
                <a:latin typeface="Aptos"/>
                <a:ea typeface="+mn-lt"/>
                <a:cs typeface="+mn-lt"/>
              </a:rPr>
              <a:t> Funding</a:t>
            </a:r>
          </a:p>
          <a:p>
            <a:pPr marL="742950" lvl="1" indent="-285750">
              <a:buFont typeface="Arial"/>
              <a:buChar char="•"/>
            </a:pPr>
            <a:r>
              <a:rPr lang="en-US" b="1" dirty="0">
                <a:latin typeface="Aptos"/>
                <a:ea typeface="+mn-lt"/>
                <a:cs typeface="+mn-lt"/>
              </a:rPr>
              <a:t>Summary: </a:t>
            </a:r>
            <a:r>
              <a:rPr lang="en-US" dirty="0">
                <a:latin typeface="Aptos"/>
                <a:ea typeface="+mn-lt"/>
                <a:cs typeface="+mn-lt"/>
              </a:rPr>
              <a:t>Acknowledge and underwrite operating costs that include staffing levels and services that recognize that affordable senior housing developments are THE place-based platform to deliver health/social services needed to keep seniors out of nursing homes. One possible funding source is to require insurance companies offering Medicare plans in MA to pay into a fund. [Note: this recommendation is well articulated in Placed-Based Services working group and is the subject of a pending piece of state legislation—H1369.]</a:t>
            </a:r>
            <a:endParaRPr lang="en-US" sz="2000" b="1" u="sng" dirty="0">
              <a:solidFill>
                <a:srgbClr val="14558F"/>
              </a:solidFill>
              <a:cs typeface="Arial"/>
            </a:endParaRPr>
          </a:p>
          <a:p>
            <a:pPr algn="l">
              <a:spcBef>
                <a:spcPts val="300"/>
              </a:spcBef>
              <a:spcAft>
                <a:spcPts val="300"/>
              </a:spcAft>
              <a:buNone/>
            </a:pPr>
            <a:endParaRPr lang="en-US" sz="1600" dirty="0">
              <a:cs typeface="Arial"/>
            </a:endParaRPr>
          </a:p>
        </p:txBody>
      </p:sp>
      <p:sp>
        <p:nvSpPr>
          <p:cNvPr id="2" name="TextBox 7">
            <a:extLst>
              <a:ext uri="{FF2B5EF4-FFF2-40B4-BE49-F238E27FC236}">
                <a16:creationId xmlns:a16="http://schemas.microsoft.com/office/drawing/2014/main" id="{B77639C5-2371-C10F-EBC9-02CE99BBC88C}"/>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73208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A49F00-29C6-28AD-F06F-1BD915C5FEE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9D24C61E-81D3-EBEC-1F58-CB56C224B46C}"/>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a:defRPr/>
            </a:pPr>
            <a:r>
              <a:rPr lang="en-US" sz="1800" dirty="0">
                <a:cs typeface="Arial" panose="020B0604020202020204"/>
              </a:rPr>
              <a:t>1)    Finance &amp; General Development (Page 4 of 4)</a:t>
            </a:r>
          </a:p>
        </p:txBody>
      </p:sp>
      <p:sp>
        <p:nvSpPr>
          <p:cNvPr id="3" name="TextBox 2">
            <a:extLst>
              <a:ext uri="{FF2B5EF4-FFF2-40B4-BE49-F238E27FC236}">
                <a16:creationId xmlns:a16="http://schemas.microsoft.com/office/drawing/2014/main" id="{163DA202-74BB-0E30-E940-0B3F84012660}"/>
              </a:ext>
            </a:extLst>
          </p:cNvPr>
          <p:cNvSpPr txBox="1"/>
          <p:nvPr/>
        </p:nvSpPr>
        <p:spPr>
          <a:xfrm>
            <a:off x="160422" y="1145048"/>
            <a:ext cx="11710736" cy="3970318"/>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mn-lt"/>
                <a:cs typeface="+mn-lt"/>
              </a:rPr>
              <a:t>Create a program for older adults earning between 60% -120% of AMI, similar to income eligibility parameters for  workforce housing programs </a:t>
            </a:r>
          </a:p>
          <a:p>
            <a:pPr marL="742950" lvl="1" indent="-285750">
              <a:buFont typeface="Arial" panose="020B0604020202020204" pitchFamily="34" charset="0"/>
              <a:buChar char="•"/>
            </a:pPr>
            <a:r>
              <a:rPr lang="en-US" b="1" dirty="0">
                <a:latin typeface="Aptos"/>
                <a:ea typeface="+mn-lt"/>
                <a:cs typeface="+mn-lt"/>
              </a:rPr>
              <a:t>Level of Action:</a:t>
            </a:r>
            <a:r>
              <a:rPr lang="en-US" dirty="0">
                <a:latin typeface="Aptos"/>
                <a:ea typeface="+mn-lt"/>
                <a:cs typeface="+mn-lt"/>
              </a:rPr>
              <a:t> Administrative</a:t>
            </a:r>
          </a:p>
          <a:p>
            <a:pPr marL="742950" lvl="1" indent="-285750">
              <a:buFont typeface="Arial"/>
              <a:buChar char="•"/>
            </a:pPr>
            <a:r>
              <a:rPr lang="en-US" b="1" dirty="0">
                <a:latin typeface="Aptos"/>
                <a:ea typeface="+mn-lt"/>
                <a:cs typeface="+mn-lt"/>
              </a:rPr>
              <a:t>Type of Action:</a:t>
            </a:r>
            <a:r>
              <a:rPr lang="en-US" dirty="0">
                <a:latin typeface="Aptos"/>
                <a:ea typeface="+mn-lt"/>
                <a:cs typeface="+mn-lt"/>
              </a:rPr>
              <a:t> New Program (New resource site)</a:t>
            </a:r>
          </a:p>
          <a:p>
            <a:pPr marL="742950" lvl="1" indent="-285750">
              <a:buFont typeface="Arial"/>
              <a:buChar char="•"/>
            </a:pPr>
            <a:r>
              <a:rPr lang="en-US" b="1" dirty="0">
                <a:latin typeface="Aptos"/>
                <a:ea typeface="+mn-lt"/>
                <a:cs typeface="+mn-lt"/>
              </a:rPr>
              <a:t>Summary: </a:t>
            </a:r>
            <a:r>
              <a:rPr lang="en-US" dirty="0">
                <a:latin typeface="Aptos"/>
                <a:ea typeface="+mn-lt"/>
                <a:cs typeface="+mn-lt"/>
              </a:rPr>
              <a:t>use the 2Life Opus as the model for middle-income senior supportive housing. To keep monthly rents affordable, replace or subsidize the up-front capital contribution.  [Note: need to explore what aspects of the Opus model would need to be modified to access public funds</a:t>
            </a:r>
            <a:r>
              <a:rPr lang="en-US" b="1" dirty="0">
                <a:latin typeface="Aptos"/>
                <a:ea typeface="+mn-lt"/>
                <a:cs typeface="+mn-lt"/>
              </a:rPr>
              <a:t>.</a:t>
            </a:r>
            <a:endParaRPr lang="en-US" dirty="0">
              <a:latin typeface="Aptos"/>
            </a:endParaRPr>
          </a:p>
          <a:p>
            <a:r>
              <a:rPr lang="en-US" sz="2400" b="1" u="sng" dirty="0">
                <a:solidFill>
                  <a:srgbClr val="14558F"/>
                </a:solidFill>
                <a:latin typeface="Aptos"/>
                <a:cs typeface="Arial"/>
              </a:rPr>
              <a:t>Allocation of 4% tax credits and tax-exempt bonds for preservation deals should facilitate upgrading existing senior housing for adaptability and sustainability </a:t>
            </a:r>
          </a:p>
          <a:p>
            <a:pPr marL="742950" lvl="1" indent="-285750">
              <a:buFont typeface="Arial" panose="020B0604020202020204" pitchFamily="34" charset="0"/>
              <a:buChar char="•"/>
            </a:pPr>
            <a:r>
              <a:rPr lang="en-US" b="1" dirty="0">
                <a:solidFill>
                  <a:srgbClr val="000000"/>
                </a:solidFill>
                <a:latin typeface="Aptos"/>
                <a:cs typeface="Arial"/>
              </a:rPr>
              <a:t>Level of Action:</a:t>
            </a:r>
            <a:r>
              <a:rPr lang="en-US" dirty="0">
                <a:solidFill>
                  <a:srgbClr val="000000"/>
                </a:solidFill>
                <a:latin typeface="Aptos"/>
                <a:cs typeface="Arial"/>
              </a:rPr>
              <a:t> Administrative</a:t>
            </a:r>
          </a:p>
          <a:p>
            <a:pPr marL="742950" lvl="1" indent="-285750">
              <a:buFont typeface="Arial,Sans-Serif"/>
              <a:buChar char="•"/>
            </a:pPr>
            <a:r>
              <a:rPr lang="en-US" b="1" dirty="0">
                <a:solidFill>
                  <a:srgbClr val="000000"/>
                </a:solidFill>
                <a:latin typeface="Aptos"/>
                <a:cs typeface="Arial"/>
              </a:rPr>
              <a:t>Type of Action:</a:t>
            </a:r>
            <a:r>
              <a:rPr lang="en-US" dirty="0">
                <a:solidFill>
                  <a:srgbClr val="000000"/>
                </a:solidFill>
                <a:latin typeface="Aptos"/>
                <a:cs typeface="Arial"/>
              </a:rPr>
              <a:t> Program Improvement</a:t>
            </a:r>
          </a:p>
          <a:p>
            <a:pPr marL="742950" lvl="1" indent="-285750">
              <a:buFont typeface="Arial,Sans-Serif"/>
              <a:buChar char="•"/>
            </a:pPr>
            <a:r>
              <a:rPr lang="en-US" b="1" dirty="0">
                <a:solidFill>
                  <a:srgbClr val="000000"/>
                </a:solidFill>
                <a:latin typeface="Aptos"/>
                <a:cs typeface="Arial"/>
              </a:rPr>
              <a:t>Summary:</a:t>
            </a:r>
            <a:r>
              <a:rPr lang="en-US" dirty="0">
                <a:solidFill>
                  <a:srgbClr val="000000"/>
                </a:solidFill>
                <a:latin typeface="Aptos"/>
                <a:cs typeface="Arial"/>
              </a:rPr>
              <a:t> We should encourage existing senior housing to be upgraded for adaptability and sustainability. The tool is how we allocate volume cap to make these comprehensive upgrades possible.</a:t>
            </a:r>
            <a:endParaRPr lang="en-US" dirty="0">
              <a:latin typeface="Aptos"/>
              <a:cs typeface="Arial"/>
            </a:endParaRPr>
          </a:p>
        </p:txBody>
      </p:sp>
      <p:sp>
        <p:nvSpPr>
          <p:cNvPr id="2" name="TextBox 7">
            <a:extLst>
              <a:ext uri="{FF2B5EF4-FFF2-40B4-BE49-F238E27FC236}">
                <a16:creationId xmlns:a16="http://schemas.microsoft.com/office/drawing/2014/main" id="{83423FBC-1EDF-880D-133E-4E1F28A81033}"/>
              </a:ext>
            </a:extLst>
          </p:cNvPr>
          <p:cNvSpPr txBox="1"/>
          <p:nvPr/>
        </p:nvSpPr>
        <p:spPr>
          <a:xfrm>
            <a:off x="391282" y="644296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dirty="0">
                <a:solidFill>
                  <a:srgbClr val="FF0000"/>
                </a:solidFill>
                <a:latin typeface="Aptos"/>
              </a:rPr>
              <a:t>Note:</a:t>
            </a:r>
            <a:r>
              <a:rPr lang="en-US" sz="1200" dirty="0">
                <a:solidFill>
                  <a:srgbClr val="FF0000"/>
                </a:solidFill>
                <a:latin typeface="Apto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2370852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F3973-14E2-C737-92E2-B310E1AF5942}"/>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86A91D8-B564-F9E8-86C7-02E53C5AC7C9}"/>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a:defRPr/>
            </a:pPr>
            <a:r>
              <a:rPr lang="en-US" sz="1700" dirty="0">
                <a:cs typeface="Arial" panose="020B0604020202020204"/>
              </a:rPr>
              <a:t>2)    Place-Based Services (Page 1 of 2)</a:t>
            </a:r>
          </a:p>
        </p:txBody>
      </p:sp>
      <p:sp>
        <p:nvSpPr>
          <p:cNvPr id="3" name="TextBox 2">
            <a:extLst>
              <a:ext uri="{FF2B5EF4-FFF2-40B4-BE49-F238E27FC236}">
                <a16:creationId xmlns:a16="http://schemas.microsoft.com/office/drawing/2014/main" id="{EB37657C-43A2-0FAA-B2DF-2474858CB165}"/>
              </a:ext>
            </a:extLst>
          </p:cNvPr>
          <p:cNvSpPr txBox="1"/>
          <p:nvPr/>
        </p:nvSpPr>
        <p:spPr>
          <a:xfrm>
            <a:off x="144379" y="1206500"/>
            <a:ext cx="11919283" cy="4885953"/>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sz="2400" b="1" u="sng" dirty="0">
                <a:solidFill>
                  <a:srgbClr val="14558F"/>
                </a:solidFill>
                <a:latin typeface="Aptos"/>
                <a:ea typeface="+mn-lt"/>
                <a:cs typeface="+mn-lt"/>
              </a:rPr>
              <a:t>Create a defined and funded place-based services program to be implemented in all affordable congregate housing for older adults (1 of 2).</a:t>
            </a:r>
          </a:p>
          <a:p>
            <a:pPr marL="742950" lvl="1" indent="-285750">
              <a:buFont typeface="Arial"/>
              <a:buChar char="•"/>
            </a:pPr>
            <a:r>
              <a:rPr lang="en-US" b="1" dirty="0">
                <a:latin typeface="Aptos"/>
                <a:ea typeface="+mn-lt"/>
                <a:cs typeface="+mn-lt"/>
              </a:rPr>
              <a:t>Level of Action:</a:t>
            </a:r>
            <a:r>
              <a:rPr lang="en-US" dirty="0">
                <a:latin typeface="Aptos"/>
                <a:ea typeface="+mn-lt"/>
                <a:cs typeface="+mn-lt"/>
              </a:rPr>
              <a:t> Legislative</a:t>
            </a:r>
          </a:p>
          <a:p>
            <a:pPr marL="742950" lvl="1" indent="-285750">
              <a:buFont typeface="Arial"/>
              <a:buChar char="•"/>
            </a:pPr>
            <a:r>
              <a:rPr lang="en-US" b="1" dirty="0">
                <a:latin typeface="Aptos"/>
                <a:ea typeface="+mn-lt"/>
                <a:cs typeface="+mn-lt"/>
              </a:rPr>
              <a:t>Type of Action:</a:t>
            </a:r>
            <a:r>
              <a:rPr lang="en-US" dirty="0">
                <a:latin typeface="Aptos"/>
                <a:ea typeface="+mn-lt"/>
                <a:cs typeface="+mn-lt"/>
              </a:rPr>
              <a:t> New program</a:t>
            </a:r>
          </a:p>
          <a:p>
            <a:pPr marL="742950" lvl="1" indent="-285750">
              <a:buFont typeface="Arial"/>
              <a:buChar char="•"/>
            </a:pPr>
            <a:r>
              <a:rPr lang="en-US" b="1" dirty="0">
                <a:latin typeface="Aptos"/>
                <a:ea typeface="+mn-lt"/>
                <a:cs typeface="+mn-lt"/>
              </a:rPr>
              <a:t>Context: </a:t>
            </a:r>
            <a:r>
              <a:rPr lang="en-US" dirty="0">
                <a:latin typeface="Aptos"/>
                <a:ea typeface="+mn-lt"/>
                <a:cs typeface="+mn-lt"/>
              </a:rPr>
              <a:t>Older adults living in affordable senior housing face a variety of obstacles to remaining healthy and independent.  Systemic eligibility gaps and lack of communication and coordination between housing staff and health providers/plans result in costly, inefficient, and fragmented supports.  An opportunity exists to utilize the congregate housing setting to support older adults; however, the health care system is not well-positioned to leverage this opportunity, in part due to a lack of critical mass of patients/payers in any given affordable housing community. The current system serving these older adults was built in siloed pieces and structures, resulting in an inefficient use of the workforce as well as a lack of flexibility to meet the growing and diverse needs of older adults.  Affordable housing has not been developed and financed to date, with an expectation of proactive outreach to its residents to provide the support they need for health and well-being. This results in shortened residency tenure, premature placement in more costly settings, direct care worker dissatisfaction and turnover, and perhaps most impactfully, avoidable disruption for older adults living in affordable senior housing.</a:t>
            </a:r>
          </a:p>
          <a:p>
            <a:pPr lvl="1"/>
            <a:endParaRPr lang="en-US" sz="1700" dirty="0">
              <a:latin typeface="Aptos"/>
              <a:ea typeface="+mn-lt"/>
              <a:cs typeface="+mn-lt"/>
            </a:endParaRPr>
          </a:p>
          <a:p>
            <a:pPr>
              <a:spcBef>
                <a:spcPts val="300"/>
              </a:spcBef>
              <a:spcAft>
                <a:spcPts val="300"/>
              </a:spcAft>
            </a:pPr>
            <a:endParaRPr lang="en-US" sz="1600" dirty="0">
              <a:solidFill>
                <a:srgbClr val="000000"/>
              </a:solidFill>
              <a:cs typeface="Arial"/>
            </a:endParaRPr>
          </a:p>
        </p:txBody>
      </p:sp>
      <p:sp>
        <p:nvSpPr>
          <p:cNvPr id="2" name="TextBox 7">
            <a:extLst>
              <a:ext uri="{FF2B5EF4-FFF2-40B4-BE49-F238E27FC236}">
                <a16:creationId xmlns:a16="http://schemas.microsoft.com/office/drawing/2014/main" id="{37D8D18A-1865-7A16-ACAE-605E406773BB}"/>
              </a:ext>
            </a:extLst>
          </p:cNvPr>
          <p:cNvSpPr txBox="1"/>
          <p:nvPr/>
        </p:nvSpPr>
        <p:spPr>
          <a:xfrm>
            <a:off x="687167" y="6348325"/>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1112943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BD2E97-3E91-4149-F1CE-64628B318E00}"/>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03D6FAAA-3BC8-7E3B-2C7B-CA8BBD23AF00}"/>
              </a:ext>
            </a:extLst>
          </p:cNvPr>
          <p:cNvSpPr txBox="1">
            <a:spLocks/>
          </p:cNvSpPr>
          <p:nvPr/>
        </p:nvSpPr>
        <p:spPr>
          <a:xfrm>
            <a:off x="391282" y="132365"/>
            <a:ext cx="10602418" cy="731520"/>
          </a:xfrm>
          <a:prstGeom prst="rect">
            <a:avLst/>
          </a:prstGeom>
        </p:spPr>
        <p:txBody>
          <a:bodyPr vert="horz" wrap="square" lIns="0" tIns="0" rIns="0" bIns="0" rtlCol="0" anchor="b" anchorCtr="0">
            <a:noAutofit/>
          </a:bodyPr>
          <a:lstStyle>
            <a:lvl1pPr algn="l" defTabSz="914400" rtl="0" eaLnBrk="1" latinLnBrk="0" hangingPunct="1">
              <a:lnSpc>
                <a:spcPct val="100000"/>
              </a:lnSpc>
              <a:spcBef>
                <a:spcPct val="0"/>
              </a:spcBef>
              <a:buNone/>
              <a:defRPr lang="en-US" sz="2400" b="1" kern="1200" spc="0" baseline="0">
                <a:ln w="6350" cap="flat">
                  <a:noFill/>
                  <a:miter lim="800000"/>
                </a:ln>
                <a:solidFill>
                  <a:schemeClr val="bg2"/>
                </a:solidFill>
                <a:latin typeface="+mj-lt"/>
                <a:ea typeface="+mj-ea"/>
                <a:cs typeface="+mj-cs"/>
              </a:defRPr>
            </a:lvl1pPr>
          </a:lstStyle>
          <a:p>
            <a:pPr>
              <a:defRPr/>
            </a:pPr>
            <a:r>
              <a:rPr lang="en-US" sz="2800" dirty="0">
                <a:cs typeface="Arial" panose="020B0604020202020204"/>
              </a:rPr>
              <a:t>Initial Working Group Recommendations:</a:t>
            </a:r>
          </a:p>
          <a:p>
            <a:pPr>
              <a:defRPr/>
            </a:pPr>
            <a:r>
              <a:rPr lang="en-US" sz="1700" dirty="0">
                <a:cs typeface="Arial" panose="020B0604020202020204"/>
              </a:rPr>
              <a:t>2)    Place-Based Services (Page 2 of 2)</a:t>
            </a:r>
          </a:p>
        </p:txBody>
      </p:sp>
      <p:sp>
        <p:nvSpPr>
          <p:cNvPr id="3" name="TextBox 2">
            <a:extLst>
              <a:ext uri="{FF2B5EF4-FFF2-40B4-BE49-F238E27FC236}">
                <a16:creationId xmlns:a16="http://schemas.microsoft.com/office/drawing/2014/main" id="{4C9BF311-028D-9C1E-8067-A5067DDABEC1}"/>
              </a:ext>
            </a:extLst>
          </p:cNvPr>
          <p:cNvSpPr txBox="1"/>
          <p:nvPr/>
        </p:nvSpPr>
        <p:spPr>
          <a:xfrm>
            <a:off x="209550" y="1206500"/>
            <a:ext cx="11772900" cy="6158096"/>
          </a:xfrm>
          <a:prstGeom prst="rect">
            <a:avLst/>
          </a:prstGeom>
          <a:noFill/>
          <a:ln w="6350">
            <a:noFill/>
            <a:miter lim="800000"/>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defRPr/>
            </a:pPr>
            <a:r>
              <a:rPr kumimoji="0" lang="en-US" sz="2400" b="1" i="0" u="sng" strike="noStrike" kern="1200" cap="none" spc="0" normalizeH="0" baseline="0" noProof="0" dirty="0">
                <a:ln>
                  <a:noFill/>
                </a:ln>
                <a:solidFill>
                  <a:srgbClr val="14558F"/>
                </a:solidFill>
                <a:effectLst/>
                <a:uLnTx/>
                <a:uFillTx/>
                <a:latin typeface="Aptos"/>
                <a:ea typeface="+mn-lt"/>
                <a:cs typeface="Arial" panose="020B0604020202020204"/>
              </a:rPr>
              <a:t>Create a defined and funded place-based services program to be implemented in all affordable congregate housing for older adults (</a:t>
            </a:r>
            <a:r>
              <a:rPr lang="en-US" sz="2400" b="1" u="sng" dirty="0">
                <a:solidFill>
                  <a:srgbClr val="14558F"/>
                </a:solidFill>
                <a:latin typeface="Aptos"/>
                <a:ea typeface="+mn-lt"/>
                <a:cs typeface="Arial" panose="020B0604020202020204"/>
              </a:rPr>
              <a:t>2 of 2 continued</a:t>
            </a:r>
            <a:r>
              <a:rPr kumimoji="0" lang="en-US" sz="2400" b="1" i="0" u="sng" strike="noStrike" kern="1200" cap="none" spc="0" normalizeH="0" baseline="0" noProof="0" dirty="0">
                <a:ln>
                  <a:noFill/>
                </a:ln>
                <a:solidFill>
                  <a:srgbClr val="14558F"/>
                </a:solidFill>
                <a:effectLst/>
                <a:uLnTx/>
                <a:uFillTx/>
                <a:latin typeface="Aptos"/>
                <a:ea typeface="+mn-lt"/>
                <a:cs typeface="Arial" panose="020B0604020202020204"/>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dirty="0"/>
          </a:p>
          <a:p>
            <a:pPr marL="0" marR="0">
              <a:spcAft>
                <a:spcPts val="800"/>
              </a:spcAft>
              <a:buNone/>
            </a:pPr>
            <a:r>
              <a:rPr lang="en-US" b="1" dirty="0">
                <a:latin typeface="Aptos" panose="020B0004020202020204" pitchFamily="34" charset="0"/>
              </a:rPr>
              <a:t>Summary: </a:t>
            </a:r>
            <a:r>
              <a:rPr lang="en-US" dirty="0">
                <a:solidFill>
                  <a:srgbClr val="242424"/>
                </a:solidFill>
                <a:effectLst/>
                <a:latin typeface="Aptos" panose="020B0004020202020204" pitchFamily="34" charset="0"/>
                <a:ea typeface="Times New Roman" panose="02020603050405020304" pitchFamily="18" charset="0"/>
                <a:cs typeface="Calibri" panose="020F0502020204030204" pitchFamily="34" charset="0"/>
              </a:rPr>
              <a:t>Every older adult living in affordable senior housing in the Commonwealth would have access to a place-based program of services and supports aimed at enhancing their ability to remain in their home and community. From a systems perspective, affordable senior housing serves as the organizing framework for integrating housing and care, leveraging a structured funding mechanism to serve residents and ensure/support:</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dirty="0">
                <a:solidFill>
                  <a:srgbClr val="242424"/>
                </a:solidFill>
                <a:effectLst/>
                <a:latin typeface="Aptos" panose="020B0004020202020204" pitchFamily="34" charset="0"/>
                <a:ea typeface="Times New Roman" panose="02020603050405020304" pitchFamily="18" charset="0"/>
                <a:cs typeface="Calibri" panose="020F0502020204030204" pitchFamily="34" charset="0"/>
              </a:rPr>
              <a:t>Housing preservation/residency </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dirty="0">
                <a:solidFill>
                  <a:srgbClr val="242424"/>
                </a:solidFill>
                <a:effectLst/>
                <a:latin typeface="Aptos" panose="020B0004020202020204" pitchFamily="34" charset="0"/>
                <a:ea typeface="Times New Roman" panose="02020603050405020304" pitchFamily="18" charset="0"/>
                <a:cs typeface="Calibri" panose="020F0502020204030204" pitchFamily="34" charset="0"/>
              </a:rPr>
              <a:t>Long-term care placement avoidance or delay</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dirty="0">
                <a:solidFill>
                  <a:srgbClr val="242424"/>
                </a:solidFill>
                <a:effectLst/>
                <a:latin typeface="Aptos" panose="020B0004020202020204" pitchFamily="34" charset="0"/>
                <a:ea typeface="Times New Roman" panose="02020603050405020304" pitchFamily="18" charset="0"/>
                <a:cs typeface="Calibri" panose="020F0502020204030204" pitchFamily="34" charset="0"/>
              </a:rPr>
              <a:t>Positive health outcomes (e.g., reduced hospitalizations, ER trips, falls, loneliness, food insecurity; risk mitigation; improved health activation)</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buFont typeface="Symbol" panose="05050102010706020507" pitchFamily="18" charset="2"/>
              <a:buChar char=""/>
            </a:pPr>
            <a:r>
              <a:rPr lang="en-US" dirty="0">
                <a:solidFill>
                  <a:srgbClr val="242424"/>
                </a:solidFill>
                <a:effectLst/>
                <a:latin typeface="Aptos" panose="020B0004020202020204" pitchFamily="34" charset="0"/>
                <a:ea typeface="Times New Roman" panose="02020603050405020304" pitchFamily="18" charset="0"/>
                <a:cs typeface="Calibri" panose="020F0502020204030204" pitchFamily="34" charset="0"/>
              </a:rPr>
              <a:t>Satisfaction – with the program/service and overall quality of life </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342900" marR="0" lvl="0" indent="-342900">
              <a:spcAft>
                <a:spcPts val="800"/>
              </a:spcAft>
              <a:buFont typeface="Symbol" panose="05050102010706020507" pitchFamily="18" charset="2"/>
              <a:buChar char=""/>
            </a:pPr>
            <a:r>
              <a:rPr lang="en-US" dirty="0">
                <a:solidFill>
                  <a:srgbClr val="242424"/>
                </a:solidFill>
                <a:effectLst/>
                <a:latin typeface="Aptos" panose="020B0004020202020204" pitchFamily="34" charset="0"/>
                <a:ea typeface="Times New Roman" panose="02020603050405020304" pitchFamily="18" charset="0"/>
                <a:cs typeface="Calibri" panose="020F0502020204030204" pitchFamily="34" charset="0"/>
              </a:rPr>
              <a:t>Process measures (increased primary care visits, vaccinations, health care proxies, program engagement)</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marL="0" marR="0">
              <a:spcAft>
                <a:spcPts val="800"/>
              </a:spcAft>
              <a:buNone/>
            </a:pPr>
            <a:r>
              <a:rPr lang="en-US" dirty="0">
                <a:solidFill>
                  <a:srgbClr val="242424"/>
                </a:solidFill>
                <a:effectLst/>
                <a:latin typeface="Aptos" panose="020B0004020202020204" pitchFamily="34" charset="0"/>
                <a:ea typeface="Times New Roman" panose="02020603050405020304" pitchFamily="18" charset="0"/>
                <a:cs typeface="Calibri" panose="020F0502020204030204" pitchFamily="34" charset="0"/>
              </a:rPr>
              <a:t>This applies to existing infrastructure and new developments and incorporates privately owned and public housing.</a:t>
            </a:r>
          </a:p>
          <a:p>
            <a:pPr marL="0" marR="0">
              <a:spcAft>
                <a:spcPts val="800"/>
              </a:spcAft>
              <a:buNone/>
            </a:pPr>
            <a:r>
              <a:rPr lang="en-US" b="1" dirty="0">
                <a:solidFill>
                  <a:srgbClr val="242424"/>
                </a:solidFill>
                <a:latin typeface="Aptos" panose="020B0004020202020204" pitchFamily="34" charset="0"/>
                <a:ea typeface="Calibri" panose="020F0502020204030204" pitchFamily="34" charset="0"/>
                <a:cs typeface="Calibri" panose="020F0502020204030204" pitchFamily="34" charset="0"/>
              </a:rPr>
              <a:t>Considerations: </a:t>
            </a:r>
            <a:r>
              <a:rPr lang="en-US" dirty="0">
                <a:solidFill>
                  <a:srgbClr val="242424"/>
                </a:solidFill>
                <a:latin typeface="Aptos" panose="020B0004020202020204" pitchFamily="34" charset="0"/>
                <a:ea typeface="Calibri" panose="020F0502020204030204" pitchFamily="34" charset="0"/>
                <a:cs typeface="Calibri" panose="020F0502020204030204" pitchFamily="34" charset="0"/>
              </a:rPr>
              <a:t>Further work with all involved stakeholders is needed, such as definitions, fees and cost structures, and accountability/outcomes measures.</a:t>
            </a:r>
            <a:endParaRPr lang="en-US" dirty="0">
              <a:effectLst/>
              <a:latin typeface="Aptos" panose="020B0004020202020204" pitchFamily="34" charset="0"/>
              <a:ea typeface="Calibri" panose="020F0502020204030204" pitchFamily="34" charset="0"/>
              <a:cs typeface="Times New Roman" panose="02020603050405020304" pitchFamily="18" charset="0"/>
            </a:endParaRPr>
          </a:p>
          <a:p>
            <a:pPr fontAlgn="base">
              <a:lnSpc>
                <a:spcPct val="100000"/>
              </a:lnSpc>
              <a:spcBef>
                <a:spcPts val="300"/>
              </a:spcBef>
              <a:spcAft>
                <a:spcPts val="300"/>
              </a:spcAft>
            </a:pPr>
            <a:endParaRPr lang="en-US" sz="1600" dirty="0"/>
          </a:p>
          <a:p>
            <a:pPr marL="1200150" lvl="2" indent="-285750">
              <a:buFont typeface="Arial"/>
              <a:buChar char="•"/>
            </a:pPr>
            <a:endParaRPr lang="en-US" dirty="0">
              <a:solidFill>
                <a:srgbClr val="000000"/>
              </a:solidFill>
              <a:latin typeface="Aptos"/>
              <a:cs typeface="Arial"/>
            </a:endParaRPr>
          </a:p>
          <a:p>
            <a:endParaRPr lang="en-US" b="1" u="sng" dirty="0">
              <a:solidFill>
                <a:srgbClr val="14558F"/>
              </a:solidFill>
              <a:highlight>
                <a:srgbClr val="FFFF00"/>
              </a:highlight>
              <a:latin typeface="Aptos"/>
              <a:cs typeface="Arial"/>
            </a:endParaRPr>
          </a:p>
          <a:p>
            <a:pPr>
              <a:spcBef>
                <a:spcPts val="300"/>
              </a:spcBef>
              <a:spcAft>
                <a:spcPts val="300"/>
              </a:spcAft>
            </a:pPr>
            <a:endParaRPr lang="en-US" sz="1600" dirty="0">
              <a:solidFill>
                <a:srgbClr val="000000"/>
              </a:solidFill>
              <a:cs typeface="Arial"/>
            </a:endParaRPr>
          </a:p>
        </p:txBody>
      </p:sp>
      <p:sp>
        <p:nvSpPr>
          <p:cNvPr id="2" name="TextBox 7">
            <a:extLst>
              <a:ext uri="{FF2B5EF4-FFF2-40B4-BE49-F238E27FC236}">
                <a16:creationId xmlns:a16="http://schemas.microsoft.com/office/drawing/2014/main" id="{2C3C6435-1719-FB60-444E-8B643A8FECE2}"/>
              </a:ext>
            </a:extLst>
          </p:cNvPr>
          <p:cNvSpPr txBox="1"/>
          <p:nvPr/>
        </p:nvSpPr>
        <p:spPr>
          <a:xfrm>
            <a:off x="687167" y="6287849"/>
            <a:ext cx="10855712" cy="369332"/>
          </a:xfrm>
          <a:prstGeom prst="rect">
            <a:avLst/>
          </a:prstGeom>
          <a:noFill/>
          <a:ln w="6350">
            <a:noFill/>
            <a:miter lim="800000"/>
          </a:ln>
        </p:spPr>
        <p:txBody>
          <a:bodyPr rot="0" spcFirstLastPara="0" vert="horz" wrap="square" lIns="0" tIns="0" rIns="0" bIns="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300"/>
              </a:spcBef>
              <a:spcAft>
                <a:spcPts val="300"/>
              </a:spcAft>
            </a:pPr>
            <a:r>
              <a:rPr lang="en-US" sz="1200" b="1">
                <a:solidFill>
                  <a:srgbClr val="FF0000"/>
                </a:solidFill>
                <a:latin typeface="Aptos"/>
              </a:rPr>
              <a:t>Note:</a:t>
            </a:r>
            <a:r>
              <a:rPr lang="en-US" sz="1200">
                <a:solidFill>
                  <a:srgbClr val="FF0000"/>
                </a:solidFill>
                <a:latin typeface="Aptos"/>
              </a:rPr>
              <a:t> The sections identified above are based on Commissioners' survey responses. These do not reflect the final sections of the Commission's report. A more holistic, but still not exhaustive, summary of responses within these categories can be found in the appendix.</a:t>
            </a:r>
          </a:p>
        </p:txBody>
      </p:sp>
    </p:spTree>
    <p:extLst>
      <p:ext uri="{BB962C8B-B14F-4D97-AF65-F5344CB8AC3E}">
        <p14:creationId xmlns:p14="http://schemas.microsoft.com/office/powerpoint/2010/main" val="2628035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NAME" val="ACET"/>
</p:tagLst>
</file>

<file path=ppt/tags/tag101.xml><?xml version="1.0" encoding="utf-8"?>
<p:tagLst xmlns:a="http://schemas.openxmlformats.org/drawingml/2006/main" xmlns:r="http://schemas.openxmlformats.org/officeDocument/2006/relationships" xmlns:p="http://schemas.openxmlformats.org/presentationml/2006/main">
  <p:tag name="NAME" val="Moon"/>
</p:tagLst>
</file>

<file path=ppt/tags/tag102.xml><?xml version="1.0" encoding="utf-8"?>
<p:tagLst xmlns:a="http://schemas.openxmlformats.org/drawingml/2006/main" xmlns:r="http://schemas.openxmlformats.org/officeDocument/2006/relationships" xmlns:p="http://schemas.openxmlformats.org/presentationml/2006/main">
  <p:tag name="NAME" val="Moon"/>
</p:tagLst>
</file>

<file path=ppt/tags/tag103.xml><?xml version="1.0" encoding="utf-8"?>
<p:tagLst xmlns:a="http://schemas.openxmlformats.org/drawingml/2006/main" xmlns:r="http://schemas.openxmlformats.org/officeDocument/2006/relationships" xmlns:p="http://schemas.openxmlformats.org/presentationml/2006/main">
  <p:tag name="NAME" val="Moon"/>
</p:tagLst>
</file>

<file path=ppt/tags/tag104.xml><?xml version="1.0" encoding="utf-8"?>
<p:tagLst xmlns:a="http://schemas.openxmlformats.org/drawingml/2006/main" xmlns:r="http://schemas.openxmlformats.org/officeDocument/2006/relationships" xmlns:p="http://schemas.openxmlformats.org/presentationml/2006/main">
  <p:tag name="NAME" val="Moon"/>
</p:tagLst>
</file>

<file path=ppt/tags/tag105.xml><?xml version="1.0" encoding="utf-8"?>
<p:tagLst xmlns:a="http://schemas.openxmlformats.org/drawingml/2006/main" xmlns:r="http://schemas.openxmlformats.org/officeDocument/2006/relationships" xmlns:p="http://schemas.openxmlformats.org/presentationml/2006/main">
  <p:tag name="NAME" val="Moon"/>
</p:tagLst>
</file>

<file path=ppt/tags/tag106.xml><?xml version="1.0" encoding="utf-8"?>
<p:tagLst xmlns:a="http://schemas.openxmlformats.org/drawingml/2006/main" xmlns:r="http://schemas.openxmlformats.org/officeDocument/2006/relationships" xmlns:p="http://schemas.openxmlformats.org/presentationml/2006/main">
  <p:tag name="ANGLE" val="5"/>
</p:tagLst>
</file>

<file path=ppt/tags/tag107.xml><?xml version="1.0" encoding="utf-8"?>
<p:tagLst xmlns:a="http://schemas.openxmlformats.org/drawingml/2006/main" xmlns:r="http://schemas.openxmlformats.org/officeDocument/2006/relationships" xmlns:p="http://schemas.openxmlformats.org/presentationml/2006/main">
  <p:tag name="ANGLE" val="5"/>
</p:tagLst>
</file>

<file path=ppt/tags/tag108.xml><?xml version="1.0" encoding="utf-8"?>
<p:tagLst xmlns:a="http://schemas.openxmlformats.org/drawingml/2006/main" xmlns:r="http://schemas.openxmlformats.org/officeDocument/2006/relationships" xmlns:p="http://schemas.openxmlformats.org/presentationml/2006/main">
  <p:tag name="ANGLE" val="4"/>
</p:tagLst>
</file>

<file path=ppt/tags/tag109.xml><?xml version="1.0" encoding="utf-8"?>
<p:tagLst xmlns:a="http://schemas.openxmlformats.org/drawingml/2006/main" xmlns:r="http://schemas.openxmlformats.org/officeDocument/2006/relationships" xmlns:p="http://schemas.openxmlformats.org/presentationml/2006/main">
  <p:tag name="ANGLE" val="4"/>
</p:tagLst>
</file>

<file path=ppt/tags/tag11.xml><?xml version="1.0" encoding="utf-8"?>
<p:tagLst xmlns:a="http://schemas.openxmlformats.org/drawingml/2006/main" xmlns:r="http://schemas.openxmlformats.org/officeDocument/2006/relationships" xmlns:p="http://schemas.openxmlformats.org/presentationml/2006/main">
  <p:tag name="ANGLE" val="5"/>
</p:tagLst>
</file>

<file path=ppt/tags/tag110.xml><?xml version="1.0" encoding="utf-8"?>
<p:tagLst xmlns:a="http://schemas.openxmlformats.org/drawingml/2006/main" xmlns:r="http://schemas.openxmlformats.org/officeDocument/2006/relationships" xmlns:p="http://schemas.openxmlformats.org/presentationml/2006/main">
  <p:tag name="ANGLE" val="3"/>
</p:tagLst>
</file>

<file path=ppt/tags/tag111.xml><?xml version="1.0" encoding="utf-8"?>
<p:tagLst xmlns:a="http://schemas.openxmlformats.org/drawingml/2006/main" xmlns:r="http://schemas.openxmlformats.org/officeDocument/2006/relationships" xmlns:p="http://schemas.openxmlformats.org/presentationml/2006/main">
  <p:tag name="ANGLE" val="3"/>
</p:tagLst>
</file>

<file path=ppt/tags/tag112.xml><?xml version="1.0" encoding="utf-8"?>
<p:tagLst xmlns:a="http://schemas.openxmlformats.org/drawingml/2006/main" xmlns:r="http://schemas.openxmlformats.org/officeDocument/2006/relationships" xmlns:p="http://schemas.openxmlformats.org/presentationml/2006/main">
  <p:tag name="ANGLE" val="2"/>
</p:tagLst>
</file>

<file path=ppt/tags/tag113.xml><?xml version="1.0" encoding="utf-8"?>
<p:tagLst xmlns:a="http://schemas.openxmlformats.org/drawingml/2006/main" xmlns:r="http://schemas.openxmlformats.org/officeDocument/2006/relationships" xmlns:p="http://schemas.openxmlformats.org/presentationml/2006/main">
  <p:tag name="ANGLE" val="2"/>
</p:tagLst>
</file>

<file path=ppt/tags/tag114.xml><?xml version="1.0" encoding="utf-8"?>
<p:tagLst xmlns:a="http://schemas.openxmlformats.org/drawingml/2006/main" xmlns:r="http://schemas.openxmlformats.org/officeDocument/2006/relationships" xmlns:p="http://schemas.openxmlformats.org/presentationml/2006/main">
  <p:tag name="ANGLE" val="1"/>
</p:tagLst>
</file>

<file path=ppt/tags/tag115.xml><?xml version="1.0" encoding="utf-8"?>
<p:tagLst xmlns:a="http://schemas.openxmlformats.org/drawingml/2006/main" xmlns:r="http://schemas.openxmlformats.org/officeDocument/2006/relationships" xmlns:p="http://schemas.openxmlformats.org/presentationml/2006/main">
  <p:tag name="ANGLE" val="1"/>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18.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19.xml><?xml version="1.0" encoding="utf-8"?>
<p:tagLst xmlns:a="http://schemas.openxmlformats.org/drawingml/2006/main" xmlns:r="http://schemas.openxmlformats.org/officeDocument/2006/relationships" xmlns:p="http://schemas.openxmlformats.org/presentationml/2006/main">
  <p:tag name="SHAPENAME" val="Subtitl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SHAPENAME" val="Titl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23.xml><?xml version="1.0" encoding="utf-8"?>
<p:tagLst xmlns:a="http://schemas.openxmlformats.org/drawingml/2006/main" xmlns:r="http://schemas.openxmlformats.org/officeDocument/2006/relationships" xmlns:p="http://schemas.openxmlformats.org/presentationml/2006/main">
  <p:tag name="SHAPENAME" val="Subtitle"/>
</p:tagLst>
</file>

<file path=ppt/tags/tag124.xml><?xml version="1.0" encoding="utf-8"?>
<p:tagLst xmlns:a="http://schemas.openxmlformats.org/drawingml/2006/main" xmlns:r="http://schemas.openxmlformats.org/officeDocument/2006/relationships" xmlns:p="http://schemas.openxmlformats.org/presentationml/2006/main">
  <p:tag name="SHAPENAME" val="Title"/>
</p:tagLst>
</file>

<file path=ppt/tags/tag12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28.xml><?xml version="1.0" encoding="utf-8"?>
<p:tagLst xmlns:a="http://schemas.openxmlformats.org/drawingml/2006/main" xmlns:r="http://schemas.openxmlformats.org/officeDocument/2006/relationships" xmlns:p="http://schemas.openxmlformats.org/presentationml/2006/main">
  <p:tag name="SHAPENAME" val="5. Source"/>
</p:tagLst>
</file>

<file path=ppt/tags/tag1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xml><?xml version="1.0" encoding="utf-8"?>
<p:tagLst xmlns:a="http://schemas.openxmlformats.org/drawingml/2006/main" xmlns:r="http://schemas.openxmlformats.org/officeDocument/2006/relationships" xmlns:p="http://schemas.openxmlformats.org/presentationml/2006/main">
  <p:tag name="ANGLE" val="4"/>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2.xml><?xml version="1.0" encoding="utf-8"?>
<p:tagLst xmlns:a="http://schemas.openxmlformats.org/drawingml/2006/main" xmlns:r="http://schemas.openxmlformats.org/officeDocument/2006/relationships" xmlns:p="http://schemas.openxmlformats.org/presentationml/2006/main">
  <p:tag name="SHAPENAME" val="5. Source"/>
</p:tagLst>
</file>

<file path=ppt/tags/tag1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36.xml><?xml version="1.0" encoding="utf-8"?>
<p:tagLst xmlns:a="http://schemas.openxmlformats.org/drawingml/2006/main" xmlns:r="http://schemas.openxmlformats.org/officeDocument/2006/relationships" xmlns:p="http://schemas.openxmlformats.org/presentationml/2006/main">
  <p:tag name="SHAPENAME" val="5. Source"/>
</p:tagLst>
</file>

<file path=ppt/tags/tag1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SHAPENAME" val="5. Source"/>
</p:tagLst>
</file>

<file path=ppt/tags/tag1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SHAPENAME" val="5. Source"/>
</p:tagLst>
</file>

<file path=ppt/tags/tag1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8.xml><?xml version="1.0" encoding="utf-8"?>
<p:tagLst xmlns:a="http://schemas.openxmlformats.org/drawingml/2006/main" xmlns:r="http://schemas.openxmlformats.org/officeDocument/2006/relationships" xmlns:p="http://schemas.openxmlformats.org/presentationml/2006/main">
  <p:tag name="NAME" val="ACET"/>
</p:tagLst>
</file>

<file path=ppt/tags/tag149.xml><?xml version="1.0" encoding="utf-8"?>
<p:tagLst xmlns:a="http://schemas.openxmlformats.org/drawingml/2006/main" xmlns:r="http://schemas.openxmlformats.org/officeDocument/2006/relationships" xmlns:p="http://schemas.openxmlformats.org/presentationml/2006/main">
  <p:tag name="NAME" val="Moon"/>
</p:tagLst>
</file>

<file path=ppt/tags/tag15.xml><?xml version="1.0" encoding="utf-8"?>
<p:tagLst xmlns:a="http://schemas.openxmlformats.org/drawingml/2006/main" xmlns:r="http://schemas.openxmlformats.org/officeDocument/2006/relationships" xmlns:p="http://schemas.openxmlformats.org/presentationml/2006/main">
  <p:tag name="ANGLE" val="3"/>
</p:tagLst>
</file>

<file path=ppt/tags/tag150.xml><?xml version="1.0" encoding="utf-8"?>
<p:tagLst xmlns:a="http://schemas.openxmlformats.org/drawingml/2006/main" xmlns:r="http://schemas.openxmlformats.org/officeDocument/2006/relationships" xmlns:p="http://schemas.openxmlformats.org/presentationml/2006/main">
  <p:tag name="NAME" val="Moon"/>
</p:tagLst>
</file>

<file path=ppt/tags/tag151.xml><?xml version="1.0" encoding="utf-8"?>
<p:tagLst xmlns:a="http://schemas.openxmlformats.org/drawingml/2006/main" xmlns:r="http://schemas.openxmlformats.org/officeDocument/2006/relationships" xmlns:p="http://schemas.openxmlformats.org/presentationml/2006/main">
  <p:tag name="NAME" val="Moon"/>
</p:tagLst>
</file>

<file path=ppt/tags/tag152.xml><?xml version="1.0" encoding="utf-8"?>
<p:tagLst xmlns:a="http://schemas.openxmlformats.org/drawingml/2006/main" xmlns:r="http://schemas.openxmlformats.org/officeDocument/2006/relationships" xmlns:p="http://schemas.openxmlformats.org/presentationml/2006/main">
  <p:tag name="NAME" val="Moon"/>
</p:tagLst>
</file>

<file path=ppt/tags/tag153.xml><?xml version="1.0" encoding="utf-8"?>
<p:tagLst xmlns:a="http://schemas.openxmlformats.org/drawingml/2006/main" xmlns:r="http://schemas.openxmlformats.org/officeDocument/2006/relationships" xmlns:p="http://schemas.openxmlformats.org/presentationml/2006/main">
  <p:tag name="NAME" val="Moon"/>
</p:tagLst>
</file>

<file path=ppt/tags/tag154.xml><?xml version="1.0" encoding="utf-8"?>
<p:tagLst xmlns:a="http://schemas.openxmlformats.org/drawingml/2006/main" xmlns:r="http://schemas.openxmlformats.org/officeDocument/2006/relationships" xmlns:p="http://schemas.openxmlformats.org/presentationml/2006/main">
  <p:tag name="ANGLE" val="5"/>
</p:tagLst>
</file>

<file path=ppt/tags/tag155.xml><?xml version="1.0" encoding="utf-8"?>
<p:tagLst xmlns:a="http://schemas.openxmlformats.org/drawingml/2006/main" xmlns:r="http://schemas.openxmlformats.org/officeDocument/2006/relationships" xmlns:p="http://schemas.openxmlformats.org/presentationml/2006/main">
  <p:tag name="ANGLE" val="5"/>
</p:tagLst>
</file>

<file path=ppt/tags/tag156.xml><?xml version="1.0" encoding="utf-8"?>
<p:tagLst xmlns:a="http://schemas.openxmlformats.org/drawingml/2006/main" xmlns:r="http://schemas.openxmlformats.org/officeDocument/2006/relationships" xmlns:p="http://schemas.openxmlformats.org/presentationml/2006/main">
  <p:tag name="ANGLE" val="4"/>
</p:tagLst>
</file>

<file path=ppt/tags/tag157.xml><?xml version="1.0" encoding="utf-8"?>
<p:tagLst xmlns:a="http://schemas.openxmlformats.org/drawingml/2006/main" xmlns:r="http://schemas.openxmlformats.org/officeDocument/2006/relationships" xmlns:p="http://schemas.openxmlformats.org/presentationml/2006/main">
  <p:tag name="ANGLE" val="4"/>
</p:tagLst>
</file>

<file path=ppt/tags/tag158.xml><?xml version="1.0" encoding="utf-8"?>
<p:tagLst xmlns:a="http://schemas.openxmlformats.org/drawingml/2006/main" xmlns:r="http://schemas.openxmlformats.org/officeDocument/2006/relationships" xmlns:p="http://schemas.openxmlformats.org/presentationml/2006/main">
  <p:tag name="ANGLE" val="3"/>
</p:tagLst>
</file>

<file path=ppt/tags/tag159.xml><?xml version="1.0" encoding="utf-8"?>
<p:tagLst xmlns:a="http://schemas.openxmlformats.org/drawingml/2006/main" xmlns:r="http://schemas.openxmlformats.org/officeDocument/2006/relationships" xmlns:p="http://schemas.openxmlformats.org/presentationml/2006/main">
  <p:tag name="ANGLE" val="3"/>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ANGLE" val="2"/>
</p:tagLst>
</file>

<file path=ppt/tags/tag161.xml><?xml version="1.0" encoding="utf-8"?>
<p:tagLst xmlns:a="http://schemas.openxmlformats.org/drawingml/2006/main" xmlns:r="http://schemas.openxmlformats.org/officeDocument/2006/relationships" xmlns:p="http://schemas.openxmlformats.org/presentationml/2006/main">
  <p:tag name="ANGLE" val="2"/>
</p:tagLst>
</file>

<file path=ppt/tags/tag162.xml><?xml version="1.0" encoding="utf-8"?>
<p:tagLst xmlns:a="http://schemas.openxmlformats.org/drawingml/2006/main" xmlns:r="http://schemas.openxmlformats.org/officeDocument/2006/relationships" xmlns:p="http://schemas.openxmlformats.org/presentationml/2006/main">
  <p:tag name="ANGLE" val="1"/>
</p:tagLst>
</file>

<file path=ppt/tags/tag163.xml><?xml version="1.0" encoding="utf-8"?>
<p:tagLst xmlns:a="http://schemas.openxmlformats.org/drawingml/2006/main" xmlns:r="http://schemas.openxmlformats.org/officeDocument/2006/relationships" xmlns:p="http://schemas.openxmlformats.org/presentationml/2006/main">
  <p:tag name="ANGLE" val="1"/>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6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67.xml><?xml version="1.0" encoding="utf-8"?>
<p:tagLst xmlns:a="http://schemas.openxmlformats.org/drawingml/2006/main" xmlns:r="http://schemas.openxmlformats.org/officeDocument/2006/relationships" xmlns:p="http://schemas.openxmlformats.org/presentationml/2006/main">
  <p:tag name="SHAPENAME" val="Subtitle"/>
</p:tagLst>
</file>

<file path=ppt/tags/tag168.xml><?xml version="1.0" encoding="utf-8"?>
<p:tagLst xmlns:a="http://schemas.openxmlformats.org/drawingml/2006/main" xmlns:r="http://schemas.openxmlformats.org/officeDocument/2006/relationships" xmlns:p="http://schemas.openxmlformats.org/presentationml/2006/main">
  <p:tag name="SHAPENAME" val="Titl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ANGLE" val="2"/>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171.xml><?xml version="1.0" encoding="utf-8"?>
<p:tagLst xmlns:a="http://schemas.openxmlformats.org/drawingml/2006/main" xmlns:r="http://schemas.openxmlformats.org/officeDocument/2006/relationships" xmlns:p="http://schemas.openxmlformats.org/presentationml/2006/main">
  <p:tag name="SHAPENAME" val="Subtitle"/>
</p:tagLst>
</file>

<file path=ppt/tags/tag172.xml><?xml version="1.0" encoding="utf-8"?>
<p:tagLst xmlns:a="http://schemas.openxmlformats.org/drawingml/2006/main" xmlns:r="http://schemas.openxmlformats.org/officeDocument/2006/relationships" xmlns:p="http://schemas.openxmlformats.org/presentationml/2006/main">
  <p:tag name="SHAPENAME" val="Title"/>
</p:tagLst>
</file>

<file path=ppt/tags/tag17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76.xml><?xml version="1.0" encoding="utf-8"?>
<p:tagLst xmlns:a="http://schemas.openxmlformats.org/drawingml/2006/main" xmlns:r="http://schemas.openxmlformats.org/officeDocument/2006/relationships" xmlns:p="http://schemas.openxmlformats.org/presentationml/2006/main">
  <p:tag name="SHAPENAME" val="5. Source"/>
</p:tagLst>
</file>

<file path=ppt/tags/tag1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80.xml><?xml version="1.0" encoding="utf-8"?>
<p:tagLst xmlns:a="http://schemas.openxmlformats.org/drawingml/2006/main" xmlns:r="http://schemas.openxmlformats.org/officeDocument/2006/relationships" xmlns:p="http://schemas.openxmlformats.org/presentationml/2006/main">
  <p:tag name="SHAPENAME" val="5. Source"/>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88.xml><?xml version="1.0" encoding="utf-8"?>
<p:tagLst xmlns:a="http://schemas.openxmlformats.org/drawingml/2006/main" xmlns:r="http://schemas.openxmlformats.org/officeDocument/2006/relationships" xmlns:p="http://schemas.openxmlformats.org/presentationml/2006/main">
  <p:tag name="SHAPENAME" val="5. Source"/>
</p:tagLst>
</file>

<file path=ppt/tags/tag1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xml><?xml version="1.0" encoding="utf-8"?>
<p:tagLst xmlns:a="http://schemas.openxmlformats.org/drawingml/2006/main" xmlns:r="http://schemas.openxmlformats.org/officeDocument/2006/relationships" xmlns:p="http://schemas.openxmlformats.org/presentationml/2006/main">
  <p:tag name="ANGLE" val="1"/>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SHAPENAME" val="5. Source"/>
</p:tagLst>
</file>

<file path=ppt/tags/tag1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2.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3.xml><?xml version="1.0" encoding="utf-8"?>
<p:tagLst xmlns:a="http://schemas.openxmlformats.org/drawingml/2006/main" xmlns:r="http://schemas.openxmlformats.org/officeDocument/2006/relationships" xmlns:p="http://schemas.openxmlformats.org/presentationml/2006/main">
  <p:tag name="SHAPENAME" val="Subtitle"/>
</p:tagLst>
</file>

<file path=ppt/tags/tag24.xml><?xml version="1.0" encoding="utf-8"?>
<p:tagLst xmlns:a="http://schemas.openxmlformats.org/drawingml/2006/main" xmlns:r="http://schemas.openxmlformats.org/officeDocument/2006/relationships" xmlns:p="http://schemas.openxmlformats.org/presentationml/2006/main">
  <p:tag name="SHAPENAME" val="Titl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7.xml><?xml version="1.0" encoding="utf-8"?>
<p:tagLst xmlns:a="http://schemas.openxmlformats.org/drawingml/2006/main" xmlns:r="http://schemas.openxmlformats.org/officeDocument/2006/relationships" xmlns:p="http://schemas.openxmlformats.org/presentationml/2006/main">
  <p:tag name="SHAPENAME" val="Subtitle"/>
</p:tagLst>
</file>

<file path=ppt/tags/tag28.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5. Sourc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xml><?xml version="1.0" encoding="utf-8"?>
<p:tagLst xmlns:a="http://schemas.openxmlformats.org/drawingml/2006/main" xmlns:r="http://schemas.openxmlformats.org/officeDocument/2006/relationships" xmlns:p="http://schemas.openxmlformats.org/presentationml/2006/main">
  <p:tag name="NAME" val="ACET"/>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2.xml><?xml version="1.0" encoding="utf-8"?>
<p:tagLst xmlns:a="http://schemas.openxmlformats.org/drawingml/2006/main" xmlns:r="http://schemas.openxmlformats.org/officeDocument/2006/relationships" xmlns:p="http://schemas.openxmlformats.org/presentationml/2006/main">
  <p:tag name="NAME" val="ACET"/>
</p:tagLst>
</file>

<file path=ppt/tags/tag53.xml><?xml version="1.0" encoding="utf-8"?>
<p:tagLst xmlns:a="http://schemas.openxmlformats.org/drawingml/2006/main" xmlns:r="http://schemas.openxmlformats.org/officeDocument/2006/relationships" xmlns:p="http://schemas.openxmlformats.org/presentationml/2006/main">
  <p:tag name="NAME" val="Moon"/>
</p:tagLst>
</file>

<file path=ppt/tags/tag54.xml><?xml version="1.0" encoding="utf-8"?>
<p:tagLst xmlns:a="http://schemas.openxmlformats.org/drawingml/2006/main" xmlns:r="http://schemas.openxmlformats.org/officeDocument/2006/relationships" xmlns:p="http://schemas.openxmlformats.org/presentationml/2006/main">
  <p:tag name="NAME" val="Moon"/>
</p:tagLst>
</file>

<file path=ppt/tags/tag55.xml><?xml version="1.0" encoding="utf-8"?>
<p:tagLst xmlns:a="http://schemas.openxmlformats.org/drawingml/2006/main" xmlns:r="http://schemas.openxmlformats.org/officeDocument/2006/relationships" xmlns:p="http://schemas.openxmlformats.org/presentationml/2006/main">
  <p:tag name="NAME" val="Moon"/>
</p:tagLst>
</file>

<file path=ppt/tags/tag56.xml><?xml version="1.0" encoding="utf-8"?>
<p:tagLst xmlns:a="http://schemas.openxmlformats.org/drawingml/2006/main" xmlns:r="http://schemas.openxmlformats.org/officeDocument/2006/relationships" xmlns:p="http://schemas.openxmlformats.org/presentationml/2006/main">
  <p:tag name="NAME" val="Moon"/>
</p:tagLst>
</file>

<file path=ppt/tags/tag57.xml><?xml version="1.0" encoding="utf-8"?>
<p:tagLst xmlns:a="http://schemas.openxmlformats.org/drawingml/2006/main" xmlns:r="http://schemas.openxmlformats.org/officeDocument/2006/relationships" xmlns:p="http://schemas.openxmlformats.org/presentationml/2006/main">
  <p:tag name="NAME" val="Moon"/>
</p:tagLst>
</file>

<file path=ppt/tags/tag58.xml><?xml version="1.0" encoding="utf-8"?>
<p:tagLst xmlns:a="http://schemas.openxmlformats.org/drawingml/2006/main" xmlns:r="http://schemas.openxmlformats.org/officeDocument/2006/relationships" xmlns:p="http://schemas.openxmlformats.org/presentationml/2006/main">
  <p:tag name="ANGLE" val="5"/>
</p:tagLst>
</file>

<file path=ppt/tags/tag59.xml><?xml version="1.0" encoding="utf-8"?>
<p:tagLst xmlns:a="http://schemas.openxmlformats.org/drawingml/2006/main" xmlns:r="http://schemas.openxmlformats.org/officeDocument/2006/relationships" xmlns:p="http://schemas.openxmlformats.org/presentationml/2006/main">
  <p:tag name="ANGLE" val="5"/>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ANGLE" val="4"/>
</p:tagLst>
</file>

<file path=ppt/tags/tag61.xml><?xml version="1.0" encoding="utf-8"?>
<p:tagLst xmlns:a="http://schemas.openxmlformats.org/drawingml/2006/main" xmlns:r="http://schemas.openxmlformats.org/officeDocument/2006/relationships" xmlns:p="http://schemas.openxmlformats.org/presentationml/2006/main">
  <p:tag name="ANGLE" val="4"/>
</p:tagLst>
</file>

<file path=ppt/tags/tag62.xml><?xml version="1.0" encoding="utf-8"?>
<p:tagLst xmlns:a="http://schemas.openxmlformats.org/drawingml/2006/main" xmlns:r="http://schemas.openxmlformats.org/officeDocument/2006/relationships" xmlns:p="http://schemas.openxmlformats.org/presentationml/2006/main">
  <p:tag name="ANGLE" val="3"/>
</p:tagLst>
</file>

<file path=ppt/tags/tag63.xml><?xml version="1.0" encoding="utf-8"?>
<p:tagLst xmlns:a="http://schemas.openxmlformats.org/drawingml/2006/main" xmlns:r="http://schemas.openxmlformats.org/officeDocument/2006/relationships" xmlns:p="http://schemas.openxmlformats.org/presentationml/2006/main">
  <p:tag name="ANGLE" val="3"/>
</p:tagLst>
</file>

<file path=ppt/tags/tag64.xml><?xml version="1.0" encoding="utf-8"?>
<p:tagLst xmlns:a="http://schemas.openxmlformats.org/drawingml/2006/main" xmlns:r="http://schemas.openxmlformats.org/officeDocument/2006/relationships" xmlns:p="http://schemas.openxmlformats.org/presentationml/2006/main">
  <p:tag name="ANGLE" val="2"/>
</p:tagLst>
</file>

<file path=ppt/tags/tag65.xml><?xml version="1.0" encoding="utf-8"?>
<p:tagLst xmlns:a="http://schemas.openxmlformats.org/drawingml/2006/main" xmlns:r="http://schemas.openxmlformats.org/officeDocument/2006/relationships" xmlns:p="http://schemas.openxmlformats.org/presentationml/2006/main">
  <p:tag name="ANGLE" val="2"/>
</p:tagLst>
</file>

<file path=ppt/tags/tag66.xml><?xml version="1.0" encoding="utf-8"?>
<p:tagLst xmlns:a="http://schemas.openxmlformats.org/drawingml/2006/main" xmlns:r="http://schemas.openxmlformats.org/officeDocument/2006/relationships" xmlns:p="http://schemas.openxmlformats.org/presentationml/2006/main">
  <p:tag name="ANGLE" val="1"/>
</p:tagLst>
</file>

<file path=ppt/tags/tag67.xml><?xml version="1.0" encoding="utf-8"?>
<p:tagLst xmlns:a="http://schemas.openxmlformats.org/drawingml/2006/main" xmlns:r="http://schemas.openxmlformats.org/officeDocument/2006/relationships" xmlns:p="http://schemas.openxmlformats.org/presentationml/2006/main">
  <p:tag name="ANGLE" val="1"/>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71.xml><?xml version="1.0" encoding="utf-8"?>
<p:tagLst xmlns:a="http://schemas.openxmlformats.org/drawingml/2006/main" xmlns:r="http://schemas.openxmlformats.org/officeDocument/2006/relationships" xmlns:p="http://schemas.openxmlformats.org/presentationml/2006/main">
  <p:tag name="SHAPENAME" val="Subtitle"/>
</p:tagLst>
</file>

<file path=ppt/tags/tag72.xml><?xml version="1.0" encoding="utf-8"?>
<p:tagLst xmlns:a="http://schemas.openxmlformats.org/drawingml/2006/main" xmlns:r="http://schemas.openxmlformats.org/officeDocument/2006/relationships" xmlns:p="http://schemas.openxmlformats.org/presentationml/2006/main">
  <p:tag name="SHAPENAME" val="Titl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75.xml><?xml version="1.0" encoding="utf-8"?>
<p:tagLst xmlns:a="http://schemas.openxmlformats.org/drawingml/2006/main" xmlns:r="http://schemas.openxmlformats.org/officeDocument/2006/relationships" xmlns:p="http://schemas.openxmlformats.org/presentationml/2006/main">
  <p:tag name="SHAPENAME" val="Subtitle"/>
</p:tagLst>
</file>

<file path=ppt/tags/tag76.xml><?xml version="1.0" encoding="utf-8"?>
<p:tagLst xmlns:a="http://schemas.openxmlformats.org/drawingml/2006/main" xmlns:r="http://schemas.openxmlformats.org/officeDocument/2006/relationships" xmlns:p="http://schemas.openxmlformats.org/presentationml/2006/main">
  <p:tag name="SHAPENAME" val="Title"/>
</p:tagLst>
</file>

<file path=ppt/tags/tag7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88.xml><?xml version="1.0" encoding="utf-8"?>
<p:tagLst xmlns:a="http://schemas.openxmlformats.org/drawingml/2006/main" xmlns:r="http://schemas.openxmlformats.org/officeDocument/2006/relationships" xmlns:p="http://schemas.openxmlformats.org/presentationml/2006/main">
  <p:tag name="SHAPENAME" val="5. Source"/>
</p:tagLst>
</file>

<file path=ppt/tags/tag8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4. Footnote"/>
</p:tagLst>
</file>

<file path=ppt/tags/tag99.xml><?xml version="1.0" encoding="utf-8"?>
<p:tagLst xmlns:a="http://schemas.openxmlformats.org/drawingml/2006/main" xmlns:r="http://schemas.openxmlformats.org/officeDocument/2006/relationships" xmlns:p="http://schemas.openxmlformats.org/presentationml/2006/main">
  <p:tag name="SHAPENAME" val="2. Slide Title"/>
</p:tagLst>
</file>

<file path=ppt/theme/theme1.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2.xml><?xml version="1.0" encoding="utf-8"?>
<a:theme xmlns:a="http://schemas.openxmlformats.org/drawingml/2006/main" name="1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3.xml><?xml version="1.0" encoding="utf-8"?>
<a:theme xmlns:a="http://schemas.openxmlformats.org/drawingml/2006/main" name="2_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4.xml><?xml version="1.0" encoding="utf-8"?>
<a:theme xmlns:a="http://schemas.openxmlformats.org/drawingml/2006/main" name="White">
  <a:themeElements>
    <a:clrScheme name="Official Mass.gov">
      <a:dk1>
        <a:srgbClr val="000000"/>
      </a:dk1>
      <a:lt1>
        <a:srgbClr val="FFFFFF"/>
      </a:lt1>
      <a:dk2>
        <a:srgbClr val="535353"/>
      </a:dk2>
      <a:lt2>
        <a:srgbClr val="F2F2F2"/>
      </a:lt2>
      <a:accent1>
        <a:srgbClr val="14558F"/>
      </a:accent1>
      <a:accent2>
        <a:srgbClr val="388557"/>
      </a:accent2>
      <a:accent3>
        <a:srgbClr val="F6C51B"/>
      </a:accent3>
      <a:accent4>
        <a:srgbClr val="CD0D0D"/>
      </a:accent4>
      <a:accent5>
        <a:srgbClr val="680A1D"/>
      </a:accent5>
      <a:accent6>
        <a:srgbClr val="3E92CF"/>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F497D"/>
        </a:accent1>
        <a:accent2>
          <a:srgbClr val="4F81BD"/>
        </a:accent2>
        <a:accent3>
          <a:srgbClr val="C0504D"/>
        </a:accent3>
        <a:accent4>
          <a:srgbClr val="9BBB59"/>
        </a:accent4>
        <a:accent5>
          <a:srgbClr val="00269E"/>
        </a:accent5>
        <a:accent6>
          <a:srgbClr val="4D4D4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8064A2"/>
    </a:custClr>
    <a:custClr name="Custom Color7">
      <a:srgbClr val="4BACC6"/>
    </a:custClr>
    <a:custClr name="Custom Color8">
      <a:srgbClr val="F79646"/>
    </a:custClr>
    <a:custClr name="Custom Color9">
      <a:srgbClr val="EEECE1"/>
    </a:custClr>
  </a:custClrLst>
  <a:extLst>
    <a:ext uri="{05A4C25C-085E-4340-85A3-A5531E510DB2}">
      <thm15:themeFamily xmlns:thm15="http://schemas.microsoft.com/office/thememl/2012/main" name="20210518_HAF_Kickoff_v1.potx" id="{A0B862EF-0DE6-4840-AD4F-1140F8E4C274}" vid="{364821FC-BB00-4440-A08F-FB81417C5FD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17B14D604B3B48B5D202D444E0E01D" ma:contentTypeVersion="12" ma:contentTypeDescription="Create a new document." ma:contentTypeScope="" ma:versionID="9f0e071d3f3d1ed91323eec309a5aec1">
  <xsd:schema xmlns:xsd="http://www.w3.org/2001/XMLSchema" xmlns:xs="http://www.w3.org/2001/XMLSchema" xmlns:p="http://schemas.microsoft.com/office/2006/metadata/properties" xmlns:ns2="00f635cb-58c7-4c7c-a2be-5f3d12299da6" xmlns:ns3="dc119905-464d-4721-bcb1-84ed6b26f144" targetNamespace="http://schemas.microsoft.com/office/2006/metadata/properties" ma:root="true" ma:fieldsID="f899fb4bd9a6fc178a7b64ac3985bfaa" ns2:_="" ns3:_="">
    <xsd:import namespace="00f635cb-58c7-4c7c-a2be-5f3d12299da6"/>
    <xsd:import namespace="dc119905-464d-4721-bcb1-84ed6b26f1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f635cb-58c7-4c7c-a2be-5f3d12299da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c119905-464d-4721-bcb1-84ed6b26f1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2721042-d6a3-44fb-989f-696d1307e643}" ma:internalName="TaxCatchAll" ma:showField="CatchAllData" ma:web="dc119905-464d-4721-bcb1-84ed6b26f1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c119905-464d-4721-bcb1-84ed6b26f144" xsi:nil="true"/>
    <lcf76f155ced4ddcb4097134ff3c332f xmlns="00f635cb-58c7-4c7c-a2be-5f3d12299da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23C8FED-CEB0-4D0B-AD68-8E940203FB53}">
  <ds:schemaRefs>
    <ds:schemaRef ds:uri="00f635cb-58c7-4c7c-a2be-5f3d12299da6"/>
    <ds:schemaRef ds:uri="dc119905-464d-4721-bcb1-84ed6b26f1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69879CA0-DAEF-4A32-952C-8A46A48293FE}">
  <ds:schemaRefs>
    <ds:schemaRef ds:uri="http://schemas.microsoft.com/sharepoint/v3/contenttype/forms"/>
  </ds:schemaRefs>
</ds:datastoreItem>
</file>

<file path=customXml/itemProps3.xml><?xml version="1.0" encoding="utf-8"?>
<ds:datastoreItem xmlns:ds="http://schemas.openxmlformats.org/officeDocument/2006/customXml" ds:itemID="{FE111BB3-6091-45DD-8E22-425CEAE2FC56}">
  <ds:schemaRefs>
    <ds:schemaRef ds:uri="dc119905-464d-4721-bcb1-84ed6b26f144"/>
    <ds:schemaRef ds:uri="http://www.w3.org/XML/1998/namespace"/>
    <ds:schemaRef ds:uri="http://schemas.microsoft.com/office/2006/documentManagement/types"/>
    <ds:schemaRef ds:uri="http://purl.org/dc/dcmitype/"/>
    <ds:schemaRef ds:uri="http://purl.org/dc/elements/1.1/"/>
    <ds:schemaRef ds:uri="00f635cb-58c7-4c7c-a2be-5f3d12299da6"/>
    <ds:schemaRef ds:uri="http://schemas.openxmlformats.org/package/2006/metadata/core-properties"/>
    <ds:schemaRef ds:uri="http://purl.org/dc/terms/"/>
    <ds:schemaRef ds:uri="http://schemas.microsoft.com/office/infopath/2007/PartnerControls"/>
    <ds:schemaRef ds:uri="http://schemas.microsoft.com/office/2006/metadata/propertie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6763</TotalTime>
  <Words>3061</Words>
  <Application>Microsoft Office PowerPoint</Application>
  <PresentationFormat>Widescreen</PresentationFormat>
  <Paragraphs>189</Paragraphs>
  <Slides>14</Slides>
  <Notes>14</Notes>
  <HiddenSlides>0</HiddenSlides>
  <MMClips>0</MMClips>
  <ScaleCrop>false</ScaleCrop>
  <HeadingPairs>
    <vt:vector size="4" baseType="variant">
      <vt:variant>
        <vt:lpstr>Theme</vt:lpstr>
      </vt:variant>
      <vt:variant>
        <vt:i4>4</vt:i4>
      </vt:variant>
      <vt:variant>
        <vt:lpstr>Slide Titles</vt:lpstr>
      </vt:variant>
      <vt:variant>
        <vt:i4>14</vt:i4>
      </vt:variant>
    </vt:vector>
  </HeadingPairs>
  <TitlesOfParts>
    <vt:vector size="18" baseType="lpstr">
      <vt:lpstr>White</vt:lpstr>
      <vt:lpstr>1_White</vt:lpstr>
      <vt:lpstr>2_White</vt:lpstr>
      <vt:lpstr>White</vt:lpstr>
      <vt:lpstr>Senior Housing  Commission: Initial Recommendations</vt:lpstr>
      <vt:lpstr>Agenda</vt:lpstr>
      <vt:lpstr>Initial Working Group 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Steps</vt:lpstr>
      <vt:lpstr>5)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ANF Template</dc:title>
  <dc:creator>Bryant, Benjamin (EOHLC)</dc:creator>
  <cp:lastModifiedBy>Cuddy, Joshua (EOHLC)</cp:lastModifiedBy>
  <cp:revision>52</cp:revision>
  <cp:lastPrinted>2025-08-15T14:45:38Z</cp:lastPrinted>
  <dcterms:created xsi:type="dcterms:W3CDTF">2021-09-26T22:27:24Z</dcterms:created>
  <dcterms:modified xsi:type="dcterms:W3CDTF">2025-09-29T16:17:34Z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eSubTitleWidth">
    <vt:r8>9.80000019073485</vt:r8>
  </property>
  <property fmtid="{D5CDD505-2E9C-101B-9397-08002B2CF9AE}" pid="3" name="AutoPageNumberingON">
    <vt:bool>true</vt:bool>
  </property>
  <property fmtid="{D5CDD505-2E9C-101B-9397-08002B2CF9AE}" pid="4" name="TabStyleTOC">
    <vt:bool>false</vt:bool>
  </property>
  <property fmtid="{D5CDD505-2E9C-101B-9397-08002B2CF9AE}" pid="5" name="MediaServiceImageTags">
    <vt:lpwstr/>
  </property>
  <property fmtid="{D5CDD505-2E9C-101B-9397-08002B2CF9AE}" pid="6" name="ContentTypeId">
    <vt:lpwstr>0x0101001517B14D604B3B48B5D202D444E0E01D</vt:lpwstr>
  </property>
</Properties>
</file>