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5"/>
  </p:notesMasterIdLst>
  <p:sldIdLst>
    <p:sldId id="256" r:id="rId4"/>
    <p:sldId id="257" r:id="rId5"/>
    <p:sldId id="258" r:id="rId6"/>
    <p:sldId id="259" r:id="rId7"/>
    <p:sldId id="332" r:id="rId8"/>
    <p:sldId id="324" r:id="rId9"/>
    <p:sldId id="349" r:id="rId10"/>
    <p:sldId id="352" r:id="rId11"/>
    <p:sldId id="353" r:id="rId12"/>
    <p:sldId id="354" r:id="rId13"/>
    <p:sldId id="355" r:id="rId14"/>
    <p:sldId id="357" r:id="rId15"/>
    <p:sldId id="356" r:id="rId16"/>
    <p:sldId id="350" r:id="rId17"/>
    <p:sldId id="358" r:id="rId18"/>
    <p:sldId id="351" r:id="rId19"/>
    <p:sldId id="359" r:id="rId20"/>
    <p:sldId id="342" r:id="rId21"/>
    <p:sldId id="267" r:id="rId22"/>
    <p:sldId id="269" r:id="rId23"/>
    <p:sldId id="27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44C6C7-4285-40C7-84E7-CE2A1E16098F}" v="1" dt="2026-08-31T19:54:52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2225" autoAdjust="0"/>
  </p:normalViewPr>
  <p:slideViewPr>
    <p:cSldViewPr snapToGrid="0">
      <p:cViewPr varScale="1">
        <p:scale>
          <a:sx n="62" d="100"/>
          <a:sy n="62" d="100"/>
        </p:scale>
        <p:origin x="66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nett, Yukiko (EOTSS)" userId="1a375f8e-71eb-464a-9d86-65c78107010f" providerId="ADAL" clId="{75645D18-2E61-4DF0-BF38-0D0C0FE103F2}"/>
    <pc:docChg chg="modSld">
      <pc:chgData name="Gannett, Yukiko (EOTSS)" userId="1a375f8e-71eb-464a-9d86-65c78107010f" providerId="ADAL" clId="{75645D18-2E61-4DF0-BF38-0D0C0FE103F2}" dt="2026-08-31T19:54:40.670" v="0" actId="20577"/>
      <pc:docMkLst>
        <pc:docMk/>
      </pc:docMkLst>
      <pc:sldChg chg="modSp mod">
        <pc:chgData name="Gannett, Yukiko (EOTSS)" userId="1a375f8e-71eb-464a-9d86-65c78107010f" providerId="ADAL" clId="{75645D18-2E61-4DF0-BF38-0D0C0FE103F2}" dt="2026-08-31T19:54:40.670" v="0" actId="20577"/>
        <pc:sldMkLst>
          <pc:docMk/>
          <pc:sldMk cId="193191685" sldId="332"/>
        </pc:sldMkLst>
        <pc:spChg chg="mod">
          <ac:chgData name="Gannett, Yukiko (EOTSS)" userId="1a375f8e-71eb-464a-9d86-65c78107010f" providerId="ADAL" clId="{75645D18-2E61-4DF0-BF38-0D0C0FE103F2}" dt="2026-08-31T19:54:40.670" v="0" actId="20577"/>
          <ac:spMkLst>
            <pc:docMk/>
            <pc:sldMk cId="193191685" sldId="332"/>
            <ac:spMk id="3" creationId="{81D5494F-5A5D-A52F-E47A-0CC0583B1BD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927A-E7A3-ED63-CCF9-F733A80C60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Digital Accessibility and Equity Governance Board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F786E-4EF4-B345-0F01-3F2D068BD4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August 20, 2025</a:t>
            </a:r>
          </a:p>
        </p:txBody>
      </p:sp>
    </p:spTree>
    <p:extLst>
      <p:ext uri="{BB962C8B-B14F-4D97-AF65-F5344CB8AC3E}">
        <p14:creationId xmlns:p14="http://schemas.microsoft.com/office/powerpoint/2010/main" val="427412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Welcome and Roll Call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Discuss FY26 Working Groups and Goals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Chief IT Accessibility Officer Updates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Next Steps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Public Remarks</a:t>
            </a:r>
          </a:p>
        </p:txBody>
      </p:sp>
    </p:spTree>
    <p:extLst>
      <p:ext uri="{BB962C8B-B14F-4D97-AF65-F5344CB8AC3E}">
        <p14:creationId xmlns:p14="http://schemas.microsoft.com/office/powerpoint/2010/main" val="90764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Welcome and Roll Call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A65178F-16A7-D9D2-1A6F-346C7012AD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09600" indent="-457200"/>
            <a:r>
              <a:rPr lang="en-US" b="1" dirty="0"/>
              <a:t>Jason Snyder,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 marL="609600" indent="-457200"/>
            <a:r>
              <a:rPr lang="en-US" b="1" dirty="0"/>
              <a:t>Ashley Bloom, </a:t>
            </a:r>
            <a:r>
              <a:rPr lang="en-US" dirty="0"/>
              <a:t>CIAO, Executive Office of Technology Services and Security</a:t>
            </a:r>
          </a:p>
          <a:p>
            <a:pPr marL="609600" indent="-457200"/>
            <a:r>
              <a:rPr lang="en-US" b="1" dirty="0"/>
              <a:t>Mark Fine,</a:t>
            </a:r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Assistant Secretary for Administration, Executive Office of Administration and Finance</a:t>
            </a:r>
          </a:p>
          <a:p>
            <a:pPr marL="609600" indent="-457200"/>
            <a:r>
              <a:rPr lang="en-US" b="1" dirty="0"/>
              <a:t>Heath Fahle,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Assistant Secretary for Finance, Executive Office of Economic Development</a:t>
            </a:r>
          </a:p>
          <a:p>
            <a:pPr marL="609600" indent="-457200"/>
            <a:r>
              <a:rPr lang="en-US" b="1" dirty="0"/>
              <a:t>Antoine Harrison, </a:t>
            </a:r>
            <a:r>
              <a:rPr lang="en-US" dirty="0"/>
              <a:t>Secretariat CIO</a:t>
            </a:r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Office of Education</a:t>
            </a:r>
          </a:p>
          <a:p>
            <a:pPr marL="609600" indent="-457200"/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Greg Martin,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Secretariat CIO, Executive Office of Energy and Environmental Affairs</a:t>
            </a:r>
          </a:p>
          <a:p>
            <a:pPr marL="609600" indent="-457200"/>
            <a:r>
              <a:rPr lang="en-US" b="1" dirty="0"/>
              <a:t>Brian Chase,</a:t>
            </a:r>
            <a:r>
              <a:rPr lang="en-US" dirty="0"/>
              <a:t> Secretariat accessibility Officer,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Office of Health and Human Services</a:t>
            </a:r>
          </a:p>
          <a:p>
            <a:pPr marL="609600" indent="-457200"/>
            <a:r>
              <a:rPr lang="en-US" b="1" dirty="0"/>
              <a:t>Dan Sionkiewicz,</a:t>
            </a:r>
            <a:r>
              <a:rPr lang="en-US" dirty="0"/>
              <a:t> Secretariat CIO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Housing and Livable Communities 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Paul Franzese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COO, Executive Office of Labor and Workforce Development</a:t>
            </a:r>
          </a:p>
          <a:p>
            <a:r>
              <a:rPr lang="en-US" b="1" dirty="0"/>
              <a:t>Maria Michalski, </a:t>
            </a:r>
            <a:r>
              <a:rPr lang="en-US" dirty="0"/>
              <a:t>Secretariat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CIO, Executive Office of Public Safety and Security</a:t>
            </a:r>
          </a:p>
          <a:p>
            <a:r>
              <a:rPr lang="en-US" b="1" dirty="0"/>
              <a:t>Dave Bedard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Secretariat CIO, Massachusetts Department of Transportation</a:t>
            </a:r>
          </a:p>
          <a:p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Bing Chen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</a:t>
            </a:r>
            <a:r>
              <a:rPr lang="en-US" dirty="0"/>
              <a:t>Secretariat Chief Information Officer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Veterans Services</a:t>
            </a:r>
          </a:p>
          <a:p>
            <a:r>
              <a:rPr lang="en-US" b="1" dirty="0"/>
              <a:t>Yarlennys Villaman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Director of Community Affairs, Governor’s Office</a:t>
            </a:r>
          </a:p>
          <a:p>
            <a:r>
              <a:rPr lang="en-US" b="1" dirty="0"/>
              <a:t>Dr. Opeoluwa Sotonwa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Deaf and Hard of Hearing</a:t>
            </a:r>
          </a:p>
          <a:p>
            <a:r>
              <a:rPr lang="en-US" b="1" dirty="0"/>
              <a:t>John Oliveira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Blind</a:t>
            </a:r>
          </a:p>
          <a:p>
            <a:r>
              <a:rPr lang="en-US" b="1" dirty="0"/>
              <a:t>Allan Motenko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Director, Massachusetts Office on Disability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91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161C-0C76-62D2-9A51-489513EB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E5712-4B96-A073-7A72-16E715D17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457200"/>
            <a:r>
              <a:rPr lang="en-US" b="1" dirty="0"/>
              <a:t>Larry Goldberg, Public Board Member</a:t>
            </a:r>
          </a:p>
          <a:p>
            <a:pPr marL="609600" indent="-457200"/>
            <a:r>
              <a:rPr lang="en-US" b="1" dirty="0"/>
              <a:t>Minh Ha, Public Board Member</a:t>
            </a:r>
          </a:p>
          <a:p>
            <a:pPr marL="609600" indent="-457200"/>
            <a:r>
              <a:rPr lang="en-US" b="1" dirty="0"/>
              <a:t>David Kingsbury, Public Board Member</a:t>
            </a:r>
          </a:p>
          <a:p>
            <a:endParaRPr lang="en-US" b="1" dirty="0">
              <a:ea typeface="Noto Sans Light" panose="020B0402040504020204" pitchFamily="34" charset="0"/>
              <a:cs typeface="Noto Sans Light" panose="020B0402040504020204" pitchFamily="34" charset="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3372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5E1593-30CF-3235-1D2A-F10752D1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582D26-4D11-F4FD-E167-EE427FC0B0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Discuss FY26 Working Groups and Goals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BF352AF-9C91-F48C-A9BB-DB3A8636FC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027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4A155-FE31-ABF6-39F8-93272838C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Goal for Working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E287F-9FF8-C920-6D5F-B56E91873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66" y="1825625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Advance digital accessibility and equity for all Commonwealth employees and the public.</a:t>
            </a:r>
          </a:p>
          <a:p>
            <a:pPr>
              <a:lnSpc>
                <a:spcPct val="150000"/>
              </a:lnSpc>
            </a:pPr>
            <a:r>
              <a:rPr lang="en-US" dirty="0"/>
              <a:t>Provide recommendations to create an accessible, usable and inclusive digital environment for all MA employees and residents to fully participate in programs, services and activities.       </a:t>
            </a:r>
          </a:p>
        </p:txBody>
      </p:sp>
    </p:spTree>
    <p:extLst>
      <p:ext uri="{BB962C8B-B14F-4D97-AF65-F5344CB8AC3E}">
        <p14:creationId xmlns:p14="http://schemas.microsoft.com/office/powerpoint/2010/main" val="1778142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DB4C7-9EA3-839E-B271-C077F98A0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Working groups 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70721-5CA7-4B64-43B2-6FAA63C75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747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Working groups will consist of the following:</a:t>
            </a:r>
          </a:p>
          <a:p>
            <a:pPr marL="0" indent="0">
              <a:buNone/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3 or more working groups</a:t>
            </a:r>
          </a:p>
          <a:p>
            <a:pPr>
              <a:lnSpc>
                <a:spcPct val="110000"/>
              </a:lnSpc>
            </a:pPr>
            <a:r>
              <a:rPr lang="en-US" dirty="0"/>
              <a:t>Groups may be decided at a later date</a:t>
            </a:r>
          </a:p>
          <a:p>
            <a:pPr>
              <a:lnSpc>
                <a:spcPct val="110000"/>
              </a:lnSpc>
            </a:pPr>
            <a:r>
              <a:rPr lang="en-US" dirty="0"/>
              <a:t>FY25 working groups will be reassembled for policy review/additional activities</a:t>
            </a:r>
          </a:p>
          <a:p>
            <a:pPr>
              <a:lnSpc>
                <a:spcPct val="110000"/>
              </a:lnSpc>
            </a:pPr>
            <a:r>
              <a:rPr lang="en-US" dirty="0"/>
              <a:t>Groups will continue to have co-leads</a:t>
            </a:r>
          </a:p>
          <a:p>
            <a:pPr>
              <a:lnSpc>
                <a:spcPct val="110000"/>
              </a:lnSpc>
            </a:pPr>
            <a:r>
              <a:rPr lang="en-US" dirty="0"/>
              <a:t>Groups may bring in external experts if needed</a:t>
            </a:r>
          </a:p>
          <a:p>
            <a:pPr>
              <a:lnSpc>
                <a:spcPct val="110000"/>
              </a:lnSpc>
            </a:pPr>
            <a:r>
              <a:rPr lang="en-US" dirty="0"/>
              <a:t>Groups can collaborate with EOTSS staff</a:t>
            </a:r>
          </a:p>
        </p:txBody>
      </p:sp>
    </p:spTree>
    <p:extLst>
      <p:ext uri="{BB962C8B-B14F-4D97-AF65-F5344CB8AC3E}">
        <p14:creationId xmlns:p14="http://schemas.microsoft.com/office/powerpoint/2010/main" val="1570343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CE5F0-96CD-08C7-D766-A744383C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Working Group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A94B3-5F90-EE75-D7FE-9CB92E802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Each group will decide on measurable and achievable goals to accomplish by end of FY26</a:t>
            </a:r>
          </a:p>
          <a:p>
            <a:pPr>
              <a:lnSpc>
                <a:spcPct val="100000"/>
              </a:lnSpc>
            </a:pPr>
            <a:r>
              <a:rPr lang="en-US" dirty="0"/>
              <a:t>Identify what success looks like for the goals</a:t>
            </a:r>
          </a:p>
          <a:p>
            <a:pPr>
              <a:lnSpc>
                <a:spcPct val="100000"/>
              </a:lnSpc>
            </a:pPr>
            <a:r>
              <a:rPr lang="en-US" dirty="0"/>
              <a:t>Present on group progress at future board meetings for input and feedback</a:t>
            </a:r>
          </a:p>
        </p:txBody>
      </p:sp>
    </p:spTree>
    <p:extLst>
      <p:ext uri="{BB962C8B-B14F-4D97-AF65-F5344CB8AC3E}">
        <p14:creationId xmlns:p14="http://schemas.microsoft.com/office/powerpoint/2010/main" val="2203047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0E323-EE0B-7C27-AB24-E6474AEA4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Outreach Working Group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E1232-601B-025C-A654-5F99DC8CB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latin typeface="Aptos" panose="020B0004020202020204" pitchFamily="34" charset="0"/>
              </a:rPr>
              <a:t>Connect and engage with disability and accessibility organizations including municipalities.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latin typeface="Aptos" panose="020B0004020202020204" pitchFamily="34" charset="0"/>
              </a:rPr>
              <a:t>Connect and engage with schools and higher education institutions.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latin typeface="Aptos" panose="020B0004020202020204" pitchFamily="34" charset="0"/>
              </a:rPr>
              <a:t>Host feedback sessions with employees and external constituents to learn about their digital experiences.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latin typeface="Aptos" panose="020B0004020202020204" pitchFamily="34" charset="0"/>
              </a:rPr>
              <a:t>Implement the feedback form to create a scalable feedback mechanism.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05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C168-EEC5-9653-4773-A55031F28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Additional Working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171BB-61B5-A038-B0DB-F7689A522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323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300" b="1" dirty="0"/>
              <a:t>Title II Advisory Group</a:t>
            </a:r>
          </a:p>
          <a:p>
            <a:pPr>
              <a:lnSpc>
                <a:spcPct val="120000"/>
              </a:lnSpc>
            </a:pPr>
            <a:r>
              <a:rPr lang="en-US" dirty="0"/>
              <a:t>Contributes to planning for the new regulatory requirements under Title II of the Americans with Disabilities Act.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3300" b="1" dirty="0"/>
              <a:t>Board public member selection </a:t>
            </a:r>
            <a:r>
              <a:rPr lang="en-US" dirty="0"/>
              <a:t>(Board Chair will select members, will commence in January of 2026)</a:t>
            </a:r>
          </a:p>
          <a:p>
            <a:pPr>
              <a:lnSpc>
                <a:spcPct val="120000"/>
              </a:lnSpc>
            </a:pPr>
            <a:r>
              <a:rPr lang="en-US" dirty="0"/>
              <a:t>Increase board member constituent representation through the process of public member selection and appointment.</a:t>
            </a:r>
          </a:p>
          <a:p>
            <a:pPr>
              <a:lnSpc>
                <a:spcPct val="120000"/>
              </a:lnSpc>
            </a:pPr>
            <a:r>
              <a:rPr lang="en-US" dirty="0"/>
              <a:t>Discuss fiscal working group formation in October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Any other groups to focus on program initiatives?</a:t>
            </a:r>
          </a:p>
        </p:txBody>
      </p:sp>
    </p:spTree>
    <p:extLst>
      <p:ext uri="{BB962C8B-B14F-4D97-AF65-F5344CB8AC3E}">
        <p14:creationId xmlns:p14="http://schemas.microsoft.com/office/powerpoint/2010/main" val="874902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20976-628D-E3CE-F617-5BD38E44C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Working Group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798E3-9A3A-41AF-771A-F9B444A59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1742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Group action steps to take next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Sign up for 1 or more groups using the shared signup spreadsheet by Friday, August 29th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Yukiko will organize the first meeting and assist with organizing follow-up group public meetings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Create measurable and achievable goals related to the assigned objective at first group meeting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Present goals for board review and feedback at the next board meeting</a:t>
            </a:r>
          </a:p>
        </p:txBody>
      </p:sp>
    </p:spTree>
    <p:extLst>
      <p:ext uri="{BB962C8B-B14F-4D97-AF65-F5344CB8AC3E}">
        <p14:creationId xmlns:p14="http://schemas.microsoft.com/office/powerpoint/2010/main" val="3223580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216DD8-668A-4893-88AE-03ECFB01E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04A1FA-8871-1EB8-9E7E-138B182B56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Chief IT Accessibility Officer Updates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61C0B39-1A8B-9F0F-FD4C-477A39185C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36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2FC06-8D2C-75D1-224A-200CC160B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Digital Accessibility Program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60AED-7075-25D9-331A-093A79AE6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0128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Hired one Secretariat IT Accessibility Officer, in progress with hiring additional Officers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Updated and published the enterprise digital accessibility policy, accessibility statement, procurement accessibility program requirements and action steps and testing requirements/checklists for web, apps and documents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Created trainings on PDF forms, social media, data visualization and procurement forthcoming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Finalized mandatory digital accessibility training course for all employees to complete and role-specific modules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Extended trainings and office hours to cities, towns and schools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In progress with hiring additional accessibility testers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In progress with hiring a design accessibility development specialist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Published ITS82 accessibility vendors contract </a:t>
            </a:r>
          </a:p>
        </p:txBody>
      </p:sp>
    </p:spTree>
    <p:extLst>
      <p:ext uri="{BB962C8B-B14F-4D97-AF65-F5344CB8AC3E}">
        <p14:creationId xmlns:p14="http://schemas.microsoft.com/office/powerpoint/2010/main" val="1515472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4E4A4-6F09-7418-EDE3-32D5C3902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B7C1BB-B9A8-E41D-A39F-50BB79267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Board Next Steps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E64AFCD-F935-53A0-99D0-0A3946DAA4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22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95037-A58A-42EE-F527-E10B38B9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Next Steps for the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B892B-BBC3-D609-4BD1-AB33EAE29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4608"/>
            <a:ext cx="10515600" cy="557942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What is coming up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600" b="1" dirty="0"/>
              <a:t>Be sure to sign up for working groups using the signup sheet by August 29th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Working groups to meet to discuss goals, plans and activities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Discuss board charter at next meeting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Groups to share a progress update at next meeting </a:t>
            </a:r>
          </a:p>
        </p:txBody>
      </p:sp>
    </p:spTree>
    <p:extLst>
      <p:ext uri="{BB962C8B-B14F-4D97-AF65-F5344CB8AC3E}">
        <p14:creationId xmlns:p14="http://schemas.microsoft.com/office/powerpoint/2010/main" val="2131463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E6FCA4-FA99-3FF4-BA12-002C94CD3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307744-9060-9C43-C302-AA219EBC1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Board Member Remarks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4BC89ED-9145-4503-4FC0-7E2375DDC0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9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C97FB7-B290-1CEE-5386-BFD7E91F9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Public Remarks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5BD7953-CE80-490A-A859-65590FA370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962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Guidelines for Public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1CBB8-6783-3D3A-8FBF-39106B8B5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Time permitting, members of the public are welcomed to provide comments and feedback.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You may also send a comment in the chat (include your name) and the comment will be read out loud on your behalf.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7CDE48-60C5-49D5-683E-B41FBA9497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013A583-8731-560D-F34E-65B9CB494D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0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EB0132D6C36148A79FBDFBA8F89EE9" ma:contentTypeVersion="22" ma:contentTypeDescription="Create a new document." ma:contentTypeScope="" ma:versionID="7d46e8fdc322f6bb84e57261dc700421">
  <xsd:schema xmlns:xsd="http://www.w3.org/2001/XMLSchema" xmlns:xs="http://www.w3.org/2001/XMLSchema" xmlns:p="http://schemas.microsoft.com/office/2006/metadata/properties" xmlns:ns1="http://schemas.microsoft.com/sharepoint/v3" xmlns:ns2="09a0a711-4b0f-4fc4-96a2-145169229931" xmlns:ns3="925d310d-53cb-4c77-be22-c5fffb1d936d" xmlns:ns4="0df21c9d-47b1-4fd6-87c3-022582b370a5" targetNamespace="http://schemas.microsoft.com/office/2006/metadata/properties" ma:root="true" ma:fieldsID="a52f3fd8f7f0ac67af8ba3235db2ef0f" ns1:_="" ns2:_="" ns3:_="" ns4:_="">
    <xsd:import namespace="http://schemas.microsoft.com/sharepoint/v3"/>
    <xsd:import namespace="09a0a711-4b0f-4fc4-96a2-145169229931"/>
    <xsd:import namespace="925d310d-53cb-4c77-be22-c5fffb1d936d"/>
    <xsd:import namespace="0df21c9d-47b1-4fd6-87c3-022582b370a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test" minOccurs="0"/>
                <xsd:element ref="ns1:_ip_UnifiedCompliancePolicyProperties" minOccurs="0"/>
                <xsd:element ref="ns1:_ip_UnifiedCompliancePolicyUIAction" minOccurs="0"/>
                <xsd:element ref="ns3:_x0073_su5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a0a711-4b0f-4fc4-96a2-1451692299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d310d-53cb-4c77-be22-c5fffb1d93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test" ma:index="18" nillable="true" ma:displayName="test" ma:default="1" ma:format="Dropdown" ma:internalName="test">
      <xsd:simpleType>
        <xsd:restriction base="dms:Boolean"/>
      </xsd:simpleType>
    </xsd:element>
    <xsd:element name="_x0073_su5" ma:index="21" nillable="true" ma:displayName="Text" ma:internalName="_x0073_su5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21c9d-47b1-4fd6-87c3-022582b370a5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19CA51A5-FC6B-418D-BD38-4D70BDAEB1B0}" ma:internalName="TaxCatchAll" ma:showField="CatchAllData" ma:web="{09a0a711-4b0f-4fc4-96a2-14516922993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43E715-9717-4AD2-95C5-3126680A42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9a0a711-4b0f-4fc4-96a2-145169229931"/>
    <ds:schemaRef ds:uri="925d310d-53cb-4c77-be22-c5fffb1d936d"/>
    <ds:schemaRef ds:uri="0df21c9d-47b1-4fd6-87c3-022582b370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8598</TotalTime>
  <Words>865</Words>
  <Application>Microsoft Office PowerPoint</Application>
  <PresentationFormat>Widescreen</PresentationFormat>
  <Paragraphs>97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Noto Sans Light</vt:lpstr>
      <vt:lpstr>Aptos</vt:lpstr>
      <vt:lpstr>Aptos Display</vt:lpstr>
      <vt:lpstr>Arial</vt:lpstr>
      <vt:lpstr>Noto Sans</vt:lpstr>
      <vt:lpstr>Wingdings</vt:lpstr>
      <vt:lpstr>Office Theme</vt:lpstr>
      <vt:lpstr>Digital Accessibility and Equity Governance Board Meeting</vt:lpstr>
      <vt:lpstr>Meeting Agenda</vt:lpstr>
      <vt:lpstr>Welcome and Roll Call</vt:lpstr>
      <vt:lpstr>Board Member Roll Call</vt:lpstr>
      <vt:lpstr>Board Member Roll Call Continued</vt:lpstr>
      <vt:lpstr>Board Member Roll Call Continued</vt:lpstr>
      <vt:lpstr>Discuss FY26 Working Groups and Goals</vt:lpstr>
      <vt:lpstr>Goal for Working Groups</vt:lpstr>
      <vt:lpstr>Working groups Composition</vt:lpstr>
      <vt:lpstr>Working Group Goals</vt:lpstr>
      <vt:lpstr>Community Outreach Working Group Goals</vt:lpstr>
      <vt:lpstr>Additional Working Groups</vt:lpstr>
      <vt:lpstr>Working Group Next Steps</vt:lpstr>
      <vt:lpstr>Chief IT Accessibility Officer Updates</vt:lpstr>
      <vt:lpstr>Digital Accessibility Program Updates</vt:lpstr>
      <vt:lpstr>Board Next Steps</vt:lpstr>
      <vt:lpstr>Next Steps for the Board</vt:lpstr>
      <vt:lpstr>Board Member Remarks</vt:lpstr>
      <vt:lpstr>Public Remarks</vt:lpstr>
      <vt:lpstr>Guidelines for Public Remarks</vt:lpstr>
      <vt:lpstr>Thank You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28</cp:revision>
  <dcterms:created xsi:type="dcterms:W3CDTF">2024-03-08T14:56:14Z</dcterms:created>
  <dcterms:modified xsi:type="dcterms:W3CDTF">2026-08-31T19:54:58Z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