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>
        <p:scale>
          <a:sx n="81" d="100"/>
          <a:sy n="81" d="100"/>
        </p:scale>
        <p:origin x="-204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22AA0-813B-4929-B29B-705A9A014F05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3350C-D7AA-44B1-80EA-8159DB741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03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0D24-7505-486E-A9AD-A164AF3EF495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AD35-D1DB-4995-BB42-6A021AB1A049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376B-7057-4A6E-A763-D2D95F95D87B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5B63-B57F-4339-951D-CDE95169C381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4CBD-95D5-4405-8057-74BA9A0A7518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113D-0DF4-4823-A4BA-E204F90020DE}" type="datetime1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3CBC-4678-412A-AF76-1658325FE98A}" type="datetime1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27B8D-A4AA-4FC3-BB72-B2F89248052D}" type="datetime1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B77A1-F87E-4E27-97E3-3E20C4BEA995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6822-1F59-4814-BE4D-07B458739A03}" type="datetime1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7C9E-549B-4B51-82FF-59EE1D3B41AE}" type="datetime1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A1AE3-85FC-4D7A-8EFF-373E1B35059F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204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xmlns="" id="{7DB1BEE4-BD52-44D3-911C-CBEF693192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hlinkClick r:id="rId2"/>
              </a:rPr>
              <a:t>EPIA</a:t>
            </a:r>
            <a:r>
              <a:rPr lang="en-US" dirty="0">
                <a:hlinkClick r:id="rId2"/>
              </a:rPr>
              <a:t> </a:t>
            </a:r>
            <a:r>
              <a:rPr lang="en-US" dirty="0" smtClean="0">
                <a:hlinkClick r:id="rId2"/>
              </a:rPr>
              <a:t>– </a:t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August 2020</a:t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Age 18+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xmlns="" id="{4C727DD8-427F-48D4-9AC5-AA51AA9236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Referrals in Period: 502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EA70-EF64-4589-BAFE-FA081E0EB687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Type of Referral">
            <a:extLst>
              <a:ext uri="{FF2B5EF4-FFF2-40B4-BE49-F238E27FC236}">
                <a16:creationId xmlns:a16="http://schemas.microsoft.com/office/drawing/2014/main" xmlns="" id="{435E8703-D646-44CC-B991-10058382F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9148-5FC2-4DEE-AABE-0553051B7C9C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Type of Referral by Age Group">
            <a:extLst>
              <a:ext uri="{FF2B5EF4-FFF2-40B4-BE49-F238E27FC236}">
                <a16:creationId xmlns:a16="http://schemas.microsoft.com/office/drawing/2014/main" xmlns="" id="{09ADB0A8-A6A1-4214-A2CE-1A66AFCCE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22CB-3A1A-4F9C-92C5-03AEEE540ADF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Time to Referral (Days) from Initial Evaluation">
            <a:extLst>
              <a:ext uri="{FF2B5EF4-FFF2-40B4-BE49-F238E27FC236}">
                <a16:creationId xmlns:a16="http://schemas.microsoft.com/office/drawing/2014/main" xmlns="" id="{A4FF0EFB-5ABB-4B51-B16F-6612D8AA9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84" y="0"/>
            <a:ext cx="9095632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DBE2-4702-4437-AD41-9B8CF83411E9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Primary Barriers to Placement">
            <a:extLst>
              <a:ext uri="{FF2B5EF4-FFF2-40B4-BE49-F238E27FC236}">
                <a16:creationId xmlns:a16="http://schemas.microsoft.com/office/drawing/2014/main" xmlns="" id="{AED8F5E0-474B-48C6-9D5F-2D58D3C4E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48" y="0"/>
            <a:ext cx="9356103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A078-E1CC-4C26-88D6-0A3910FBEC3A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Primary Diagnosis">
            <a:extLst>
              <a:ext uri="{FF2B5EF4-FFF2-40B4-BE49-F238E27FC236}">
                <a16:creationId xmlns:a16="http://schemas.microsoft.com/office/drawing/2014/main" xmlns="" id="{334D31CB-197B-4A32-813C-0F6A1A737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12" y="0"/>
            <a:ext cx="9597976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9EDC-2643-4E91-A65A-F2AA146EBBED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Top 10 Boarding / Placement Hospitals">
            <a:extLst>
              <a:ext uri="{FF2B5EF4-FFF2-40B4-BE49-F238E27FC236}">
                <a16:creationId xmlns:a16="http://schemas.microsoft.com/office/drawing/2014/main" xmlns="" id="{F12B7A60-EF92-482B-B216-9948193AB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2397-55A1-4554-95E7-CE6F344E307F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Boarding Facilities where  &amp;quot;Level of Care Changed&amp;quot;">
            <a:extLst>
              <a:ext uri="{FF2B5EF4-FFF2-40B4-BE49-F238E27FC236}">
                <a16:creationId xmlns:a16="http://schemas.microsoft.com/office/drawing/2014/main" xmlns="" id="{A2ECEAD9-7C43-4500-853E-434FC4B4F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20128-50FF-4AA1-9D9A-08EDB3C2E65A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Referrals for Uninsured by Boarding / Placement Hospital">
            <a:extLst>
              <a:ext uri="{FF2B5EF4-FFF2-40B4-BE49-F238E27FC236}">
                <a16:creationId xmlns:a16="http://schemas.microsoft.com/office/drawing/2014/main" xmlns="" id="{6FDC2777-27A1-49AB-A296-95F908E91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3BFB-AA42-4EC5-A769-76CECF59D035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Last 12 Months Accumulated Data (White page)">
            <a:extLst>
              <a:ext uri="{FF2B5EF4-FFF2-40B4-BE49-F238E27FC236}">
                <a16:creationId xmlns:a16="http://schemas.microsoft.com/office/drawing/2014/main" xmlns="" id="{3DD86932-C745-4928-A0F6-DD07F6842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23C0-B0D9-41F9-B27F-910335863A75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Number of Referrals - 12 months">
            <a:extLst>
              <a:ext uri="{FF2B5EF4-FFF2-40B4-BE49-F238E27FC236}">
                <a16:creationId xmlns:a16="http://schemas.microsoft.com/office/drawing/2014/main" xmlns="" id="{EB938B94-FD75-4AE0-BCA0-C03075784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2FA9-FCB9-4392-82F1-69A3EA971156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Age Group">
            <a:extLst>
              <a:ext uri="{FF2B5EF4-FFF2-40B4-BE49-F238E27FC236}">
                <a16:creationId xmlns:a16="http://schemas.microsoft.com/office/drawing/2014/main" xmlns="" id="{980C2F3D-F9F4-408B-8F01-57ED706A8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2C58-5AC6-47DF-9EFD-7FE77DDF8837}" type="datetime1">
              <a:rPr lang="en-US" smtClean="0"/>
              <a:t>10/7/2020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Top 15 Primary Barriers to Placement - 12 months">
            <a:extLst>
              <a:ext uri="{FF2B5EF4-FFF2-40B4-BE49-F238E27FC236}">
                <a16:creationId xmlns:a16="http://schemas.microsoft.com/office/drawing/2014/main" xmlns="" id="{E7DA2E13-565B-403D-8CBF-318C8C6BF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84" y="0"/>
            <a:ext cx="9366832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C5D2E-B833-4FFE-AB54-E0CAD90246F1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5 Barriers to Placement by Month - 12 months (Line graph)">
            <a:extLst>
              <a:ext uri="{FF2B5EF4-FFF2-40B4-BE49-F238E27FC236}">
                <a16:creationId xmlns:a16="http://schemas.microsoft.com/office/drawing/2014/main" xmlns="" id="{AD345B25-54FC-48ED-A254-23309306C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0439-70E4-47BA-8128-3AA0A4A99710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Table)">
            <a:extLst>
              <a:ext uri="{FF2B5EF4-FFF2-40B4-BE49-F238E27FC236}">
                <a16:creationId xmlns:a16="http://schemas.microsoft.com/office/drawing/2014/main" xmlns="" id="{AEDD18CC-41F0-4111-9D35-E3AF7D9BF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7D93-4488-442F-A5C5-0AE5AF207552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Average Time (Days) to Placement after Referral by Referral Date - 12 months">
            <a:extLst>
              <a:ext uri="{FF2B5EF4-FFF2-40B4-BE49-F238E27FC236}">
                <a16:creationId xmlns:a16="http://schemas.microsoft.com/office/drawing/2014/main" xmlns="" id="{21FC446A-B226-403D-99C9-8DED5C3DA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55" y="0"/>
            <a:ext cx="10652289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6219-F48C-48A0-9C18-9BAE224F1C23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Number of Referrals by Age Group - 12 months (Line)">
            <a:extLst>
              <a:ext uri="{FF2B5EF4-FFF2-40B4-BE49-F238E27FC236}">
                <a16:creationId xmlns:a16="http://schemas.microsoft.com/office/drawing/2014/main" xmlns="" id="{B4BFAE1D-369E-4546-A64B-034B2ABE8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45" y="0"/>
            <a:ext cx="10542309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F835-AE21-4803-883E-8B6B2FFB28AD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de25" descr="Number of Referrals with State Agency Involvement - 12 months (Line)">
            <a:extLst>
              <a:ext uri="{FF2B5EF4-FFF2-40B4-BE49-F238E27FC236}">
                <a16:creationId xmlns:a16="http://schemas.microsoft.com/office/drawing/2014/main" xmlns="" id="{79026B72-1579-4EF0-9B72-32E75AA26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" y="0"/>
            <a:ext cx="10636577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4E7E-F711-4FFB-B3E2-B36235767D14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lide26" descr="Top 10 Boarding / Placement Hospitals - 12 months">
            <a:extLst>
              <a:ext uri="{FF2B5EF4-FFF2-40B4-BE49-F238E27FC236}">
                <a16:creationId xmlns:a16="http://schemas.microsoft.com/office/drawing/2014/main" xmlns="" id="{29F2A5CB-D089-41B0-A8E3-DBF6BE166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3D56-5153-44C6-ADED-A2E8BA36CBE6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lide27" descr="Top 10 Boarding / Placement Hospitals - 12 months (0-17 and 18+)">
            <a:extLst>
              <a:ext uri="{FF2B5EF4-FFF2-40B4-BE49-F238E27FC236}">
                <a16:creationId xmlns:a16="http://schemas.microsoft.com/office/drawing/2014/main" xmlns="" id="{CC0DA92D-F1E8-4932-ADCE-42B2E1C76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CFB74-D437-47C9-AC4A-CBE0590ABE97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Referrals by Insurance Plan Type">
            <a:extLst>
              <a:ext uri="{FF2B5EF4-FFF2-40B4-BE49-F238E27FC236}">
                <a16:creationId xmlns:a16="http://schemas.microsoft.com/office/drawing/2014/main" xmlns="" id="{1973191D-0C3A-4BCF-8BB7-AA6EBBDAE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AA11-A0A9-4440-8DCE-0BAD570742C7}" type="datetime1">
              <a:rPr lang="en-US" smtClean="0"/>
              <a:t>10/7/2020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Average Time to Placement from Referral by Age Group">
            <a:extLst>
              <a:ext uri="{FF2B5EF4-FFF2-40B4-BE49-F238E27FC236}">
                <a16:creationId xmlns:a16="http://schemas.microsoft.com/office/drawing/2014/main" xmlns="" id="{E7D763BC-FCD7-4DC7-B97E-EE01B3FBB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01ED-E35E-4007-8A50-3D7F78E04BC3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Average Time to Placement from Referral by Age">
            <a:extLst>
              <a:ext uri="{FF2B5EF4-FFF2-40B4-BE49-F238E27FC236}">
                <a16:creationId xmlns:a16="http://schemas.microsoft.com/office/drawing/2014/main" xmlns="" id="{F2CA07CF-9ACD-4EB3-8B3E-240F98B2A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E483-F1EC-4DDD-B0CF-278B57A0C5B5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Average Time to Placement (Days) from Referral by Insurance Carrier">
            <a:extLst>
              <a:ext uri="{FF2B5EF4-FFF2-40B4-BE49-F238E27FC236}">
                <a16:creationId xmlns:a16="http://schemas.microsoft.com/office/drawing/2014/main" xmlns="" id="{B01B1A69-6355-4A5A-BF9A-17F5213BB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360" y="0"/>
            <a:ext cx="9025279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73FE-9FC3-4B9A-818B-ADE02FF1FF2A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Race">
            <a:extLst>
              <a:ext uri="{FF2B5EF4-FFF2-40B4-BE49-F238E27FC236}">
                <a16:creationId xmlns:a16="http://schemas.microsoft.com/office/drawing/2014/main" xmlns="" id="{D8B5118D-176E-4594-90EB-977BACE84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73C7-B207-4A76-BAC5-BF5377DF19DC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Gender">
            <a:extLst>
              <a:ext uri="{FF2B5EF4-FFF2-40B4-BE49-F238E27FC236}">
                <a16:creationId xmlns:a16="http://schemas.microsoft.com/office/drawing/2014/main" xmlns="" id="{BAC2ECD7-A726-45A2-85B7-3DB380477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8E45-9BD6-4886-8CD2-F652A4805096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Ethnicity">
            <a:extLst>
              <a:ext uri="{FF2B5EF4-FFF2-40B4-BE49-F238E27FC236}">
                <a16:creationId xmlns:a16="http://schemas.microsoft.com/office/drawing/2014/main" xmlns="" id="{4E2492F3-82F4-487D-B848-C76ED86A9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D06E-C0C1-458E-A27D-0A6A227C6636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61</Words>
  <Application>Microsoft Office PowerPoint</Application>
  <PresentationFormat>Custom</PresentationFormat>
  <Paragraphs>56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EPIA –  August 2020 Age 18+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–  August 2020 Age 18+</dc:title>
  <dc:creator>MacLeod, Jill (DMH)</dc:creator>
  <cp:lastModifiedBy>MacLeod, Jill (DMH)</cp:lastModifiedBy>
  <cp:revision>1</cp:revision>
  <dcterms:created xsi:type="dcterms:W3CDTF">2020-10-07T17:02:44Z</dcterms:created>
  <dcterms:modified xsi:type="dcterms:W3CDTF">2020-10-07T17:04:57Z</dcterms:modified>
</cp:coreProperties>
</file>