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20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DBBA3-E26E-41C4-9F4F-6EE55E210F1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9AAF6-FC85-4620-9927-41713B77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4418-69E4-4302-AF84-997D42935646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655-25CA-4E17-9C8F-B59E92142DA8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233-A640-47D1-9985-F473ECEC7BBD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8F53-F705-46D6-AAA9-6B537D890A5D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375B-E8F3-45A4-889E-0CE3A02DD722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D600-9C9F-4D7D-B572-2194D9B187BD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D482-9CDF-460F-ADF5-A66F1859B52E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7D3-5D99-4B7A-B6C8-E40859379FBF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7177-0A57-48F4-98B2-C07876B97D5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DA2-E85D-4E4E-ACB2-6AA5E5DD693E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04A8-A749-4A37-9D54-AA641F219813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407F-662C-4CB9-8C46-D52897785370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04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="" xmlns:a16="http://schemas.microsoft.com/office/drawing/2014/main" id="{116D2191-D53D-4AB4-910D-0E8C6150E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August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="" xmlns:a16="http://schemas.microsoft.com/office/drawing/2014/main" id="{4FE19911-70CF-49FF-88BB-096AD50C58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time period: 585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6857-A6D9-4C2C-AD82-BBAD0AB61E3E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="" xmlns:a16="http://schemas.microsoft.com/office/drawing/2014/main" id="{C61AA531-44D3-4B70-927D-8DAA89B6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A8BF-1ADC-46F2-A395-84DC39E4AFB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ype of Referral">
            <a:extLst>
              <a:ext uri="{FF2B5EF4-FFF2-40B4-BE49-F238E27FC236}">
                <a16:creationId xmlns="" xmlns:a16="http://schemas.microsoft.com/office/drawing/2014/main" id="{F50A5388-7A73-418F-8E15-41E1B22C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25BF-78DD-48F5-B750-4978AEEF3C90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Type of Referral by Age Group">
            <a:extLst>
              <a:ext uri="{FF2B5EF4-FFF2-40B4-BE49-F238E27FC236}">
                <a16:creationId xmlns="" xmlns:a16="http://schemas.microsoft.com/office/drawing/2014/main" id="{0BAB5580-AB26-4680-82CC-F2856EC9E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61C6-75A1-463A-BE56-2250D76576A4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ime to Referral (Days) from Initial Evaluation">
            <a:extLst>
              <a:ext uri="{FF2B5EF4-FFF2-40B4-BE49-F238E27FC236}">
                <a16:creationId xmlns="" xmlns:a16="http://schemas.microsoft.com/office/drawing/2014/main" id="{BF9C52FE-6AFF-4A43-87D2-A89E6879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7B1D-10DF-44EF-B6C2-0233528A95DD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Primary Barriers to Placement">
            <a:extLst>
              <a:ext uri="{FF2B5EF4-FFF2-40B4-BE49-F238E27FC236}">
                <a16:creationId xmlns="" xmlns:a16="http://schemas.microsoft.com/office/drawing/2014/main" id="{6C5183B2-3ED5-42F1-B786-7FB0E318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9CA-70AF-475D-AFB0-6AA9E4923B6A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Primary Diagnosis">
            <a:extLst>
              <a:ext uri="{FF2B5EF4-FFF2-40B4-BE49-F238E27FC236}">
                <a16:creationId xmlns="" xmlns:a16="http://schemas.microsoft.com/office/drawing/2014/main" id="{2B5E64E9-DFFB-4C93-B418-276D435A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A0F3-7462-4E33-B190-AC933FC65067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10 Boarding / Placement Hospitals">
            <a:extLst>
              <a:ext uri="{FF2B5EF4-FFF2-40B4-BE49-F238E27FC236}">
                <a16:creationId xmlns="" xmlns:a16="http://schemas.microsoft.com/office/drawing/2014/main" id="{C495FA07-A2BD-42DD-8FBA-E05D12FB5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E4FF-27C3-4ECA-B70D-BFAE2786CF86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="" xmlns:a16="http://schemas.microsoft.com/office/drawing/2014/main" id="{460438F4-308E-4900-A44C-ED5EFDD3A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721E-843B-4B18-A5A3-98F017DD117B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="" xmlns:a16="http://schemas.microsoft.com/office/drawing/2014/main" id="{8A95A84F-085D-449D-9E00-AFCBD5A65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F263-C700-4F2E-8AC9-983D9E45212D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Last 12 Months Accumulated Data (White page)">
            <a:extLst>
              <a:ext uri="{FF2B5EF4-FFF2-40B4-BE49-F238E27FC236}">
                <a16:creationId xmlns="" xmlns:a16="http://schemas.microsoft.com/office/drawing/2014/main" id="{18E60EFE-7FD3-4C6F-973E-8C4274414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A41-C044-4C0B-B276-38D09DCF8D9A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8" y="493834"/>
            <a:ext cx="12625755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"/>
            <a:ext cx="11037278" cy="691662"/>
          </a:xfrm>
        </p:spPr>
        <p:txBody>
          <a:bodyPr>
            <a:noAutofit/>
          </a:bodyPr>
          <a:lstStyle/>
          <a:p>
            <a:r>
              <a:rPr lang="en-US" sz="3600" dirty="0"/>
              <a:t>Expedited Psychiatric Admissions </a:t>
            </a:r>
            <a:r>
              <a:rPr lang="en-US" sz="3600" dirty="0" smtClean="0"/>
              <a:t>Dashboard-August 2020</a:t>
            </a:r>
            <a:r>
              <a:rPr lang="en-US" sz="1400" baseline="30000" dirty="0" smtClean="0"/>
              <a:t>1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8F53-F705-46D6-AAA9-6B537D890A5D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494585"/>
            <a:ext cx="9507416" cy="42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93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- 12 months">
            <a:extLst>
              <a:ext uri="{FF2B5EF4-FFF2-40B4-BE49-F238E27FC236}">
                <a16:creationId xmlns="" xmlns:a16="http://schemas.microsoft.com/office/drawing/2014/main" id="{6B5D84AB-0537-4D8D-9F69-2B101BAD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7531-1DC3-4403-9CB1-825265AB0610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="" xmlns:a16="http://schemas.microsoft.com/office/drawing/2014/main" id="{A99CF3EF-C20D-4B9E-80AB-DB8B4742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4" y="0"/>
            <a:ext cx="93668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942E-B493-4AC0-BD1F-E2E61407C53A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="" xmlns:a16="http://schemas.microsoft.com/office/drawing/2014/main" id="{B6C0A637-CDDF-4A1A-8A0D-B417E67F4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5473-3918-4DBC-99F7-B32E881C1A98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="" xmlns:a16="http://schemas.microsoft.com/office/drawing/2014/main" id="{74DC3B4F-1595-48EC-8801-A4581BBBF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3A73-DAB7-40A4-B86A-CAD557A65A51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Average Time (Days) to Placement after Referral by Referral Date - 12 months">
            <a:extLst>
              <a:ext uri="{FF2B5EF4-FFF2-40B4-BE49-F238E27FC236}">
                <a16:creationId xmlns="" xmlns:a16="http://schemas.microsoft.com/office/drawing/2014/main" id="{52EEFEB9-DED7-4193-871D-7A0302A22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ADA2-9B85-4544-84EB-741A2F90D0FD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Number of Referrals by Age Group - 12 months (Line)">
            <a:extLst>
              <a:ext uri="{FF2B5EF4-FFF2-40B4-BE49-F238E27FC236}">
                <a16:creationId xmlns="" xmlns:a16="http://schemas.microsoft.com/office/drawing/2014/main" id="{4763CB2E-131D-40C4-83FE-3A16DD205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4B9-8C5F-4E28-8906-4DBEA3E48ED5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Number of Referrals with State Agency Involvement - 12 months (Line)">
            <a:extLst>
              <a:ext uri="{FF2B5EF4-FFF2-40B4-BE49-F238E27FC236}">
                <a16:creationId xmlns="" xmlns:a16="http://schemas.microsoft.com/office/drawing/2014/main" id="{EC89EF2B-946D-445A-A8A5-8C4DEBC41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EAF-12AC-4B64-8FC3-804EBD70B1E8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Top 10 Boarding / Placement Hospitals - 12 months">
            <a:extLst>
              <a:ext uri="{FF2B5EF4-FFF2-40B4-BE49-F238E27FC236}">
                <a16:creationId xmlns="" xmlns:a16="http://schemas.microsoft.com/office/drawing/2014/main" id="{AB47D08B-B745-4858-8F63-3E0D101F5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29EA-167D-4AAF-85EE-E31A2754A239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de27" descr="Top 10 Boarding / Placement Hospitals - 12 months (0-17 and 18+)">
            <a:extLst>
              <a:ext uri="{FF2B5EF4-FFF2-40B4-BE49-F238E27FC236}">
                <a16:creationId xmlns="" xmlns:a16="http://schemas.microsoft.com/office/drawing/2014/main" id="{EE86A604-52F0-4F2A-AB52-8FD803CAC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A50A-1163-4D67-9A56-0264D0D81AF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Age Group">
            <a:extLst>
              <a:ext uri="{FF2B5EF4-FFF2-40B4-BE49-F238E27FC236}">
                <a16:creationId xmlns="" xmlns:a16="http://schemas.microsoft.com/office/drawing/2014/main" id="{D1E7961C-A180-48D8-803F-0CBFA031D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3C8C-8641-4882-A513-2C7F1363D1C7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">
            <a:extLst>
              <a:ext uri="{FF2B5EF4-FFF2-40B4-BE49-F238E27FC236}">
                <a16:creationId xmlns="" xmlns:a16="http://schemas.microsoft.com/office/drawing/2014/main" id="{366FCBF6-5F3F-4478-A7A0-72B0A81CD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15B2-AA06-40E4-990C-FF346FA36A73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verage Time to Placement from Referral by Age Group">
            <a:extLst>
              <a:ext uri="{FF2B5EF4-FFF2-40B4-BE49-F238E27FC236}">
                <a16:creationId xmlns="" xmlns:a16="http://schemas.microsoft.com/office/drawing/2014/main" id="{8701912D-C351-4CE7-B611-071DE3DBE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0E75-80FB-4116-A7E2-5727BAB17E61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Average Time to Placement from Referral by Age">
            <a:extLst>
              <a:ext uri="{FF2B5EF4-FFF2-40B4-BE49-F238E27FC236}">
                <a16:creationId xmlns="" xmlns:a16="http://schemas.microsoft.com/office/drawing/2014/main" id="{39CCB3AD-EF0F-402D-8274-467943A8D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F19B-9C8E-4652-942B-680CC25E99B3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to Placement (Days) from Referral by Insurance Carrier">
            <a:extLst>
              <a:ext uri="{FF2B5EF4-FFF2-40B4-BE49-F238E27FC236}">
                <a16:creationId xmlns="" xmlns:a16="http://schemas.microsoft.com/office/drawing/2014/main" id="{88B429FD-38EF-40D9-85D6-75A3A9D77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1" y="0"/>
            <a:ext cx="864325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1ECD-560B-4563-A548-3907B6878EE6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Race">
            <a:extLst>
              <a:ext uri="{FF2B5EF4-FFF2-40B4-BE49-F238E27FC236}">
                <a16:creationId xmlns="" xmlns:a16="http://schemas.microsoft.com/office/drawing/2014/main" id="{93CEBD9F-28E9-4961-BC93-98CF03A88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61C6-B183-472A-8648-1B0EBD48954F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="" xmlns:a16="http://schemas.microsoft.com/office/drawing/2014/main" id="{33E1B15C-8669-4926-B1A9-D8D8B46B7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0A83-AA6C-4E50-A5D7-75F5E79A1202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</Words>
  <Application>Microsoft Office PowerPoint</Application>
  <PresentationFormat>Custom</PresentationFormat>
  <Paragraphs>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EPIA August 2020 All Ages</vt:lpstr>
      <vt:lpstr>Expedited Psychiatric Admissions Dashboard-August 20201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August 2020</dc:title>
  <dc:creator>MacLeod, Jill (DMH)</dc:creator>
  <cp:lastModifiedBy>MacLeod, Jill (DMH)</cp:lastModifiedBy>
  <cp:revision>4</cp:revision>
  <dcterms:created xsi:type="dcterms:W3CDTF">2020-10-07T16:45:34Z</dcterms:created>
  <dcterms:modified xsi:type="dcterms:W3CDTF">2020-10-07T17:46:47Z</dcterms:modified>
</cp:coreProperties>
</file>