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6571F-C786-4386-90E7-49BD1F333ACC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B7128-47F1-41FE-8C52-087E69948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87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12/30/2021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578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4ECE86D6-0F63-439C-8B2E-C2799E6340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</a:t>
            </a:r>
            <a:r>
              <a:rPr lang="en-US" dirty="0">
                <a:hlinkClick r:id="rId2"/>
              </a:rPr>
              <a:t>–</a:t>
            </a:r>
            <a:r>
              <a:rPr lang="en-us" dirty="0">
                <a:hlinkClick r:id="rId2"/>
              </a:rPr>
              <a:t>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August 2021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All Ages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FF72C85F-6154-4BA8-9C22-3D7DDFE436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679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85689-ED69-443F-AAAA-F9BCE85C7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E13E5-0DED-4E1B-BC51-30EDCA1B8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Ethnicity">
            <a:extLst>
              <a:ext uri="{FF2B5EF4-FFF2-40B4-BE49-F238E27FC236}">
                <a16:creationId xmlns:a16="http://schemas.microsoft.com/office/drawing/2014/main" id="{E447D366-245A-45B2-A4A7-499C3F6C0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D05620-A7CB-4F1C-98EE-42FFDE5B9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DC7859-7F0F-49EC-9935-94A99015A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Primary Barriers to Placement">
            <a:extLst>
              <a:ext uri="{FF2B5EF4-FFF2-40B4-BE49-F238E27FC236}">
                <a16:creationId xmlns:a16="http://schemas.microsoft.com/office/drawing/2014/main" id="{06FBF9CA-8BA3-489B-A1B8-034981D0C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70" y="0"/>
            <a:ext cx="7127659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58565B-7C58-40F0-B4F7-02ECC23A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2EC9E6-6BE3-48B0-BFB6-B5F8D13B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Diagnosis">
            <a:extLst>
              <a:ext uri="{FF2B5EF4-FFF2-40B4-BE49-F238E27FC236}">
                <a16:creationId xmlns:a16="http://schemas.microsoft.com/office/drawing/2014/main" id="{6EE154BE-59F5-44FB-8881-55AA306DA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50" y="0"/>
            <a:ext cx="7243699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F9712A-FF60-4C22-88B8-35ACE7C7C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F88C07-4684-45DA-94EF-BF5D643B3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Top 20 Boarding / Placement Hospitals">
            <a:extLst>
              <a:ext uri="{FF2B5EF4-FFF2-40B4-BE49-F238E27FC236}">
                <a16:creationId xmlns:a16="http://schemas.microsoft.com/office/drawing/2014/main" id="{0EEF1EF3-CB12-4164-861E-EFC7146C4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8B53BC-B2D6-4C5E-BA1F-142103E59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EE8DB3-3B71-4BD3-BACA-84FE5E3DB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oarding Facilities where  &amp;quot;Level of Care Changed&amp;quot;">
            <a:extLst>
              <a:ext uri="{FF2B5EF4-FFF2-40B4-BE49-F238E27FC236}">
                <a16:creationId xmlns:a16="http://schemas.microsoft.com/office/drawing/2014/main" id="{B6D34C03-02CA-453F-B0CF-E0D5A78D1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BAFBAD-DD2C-4307-9966-ADBC552D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10AE64-F41B-420B-9420-C88351FBB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Referrals for Uninsured by Boarding / Placement Hospital">
            <a:extLst>
              <a:ext uri="{FF2B5EF4-FFF2-40B4-BE49-F238E27FC236}">
                <a16:creationId xmlns:a16="http://schemas.microsoft.com/office/drawing/2014/main" id="{430D8620-BF46-46A8-BAD7-6C1568B2E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5F8EF-A896-473A-A0DF-5633B8A5A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8A9D98-24B1-4D00-B6F8-A09872419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Last 12 Months Accumulated Data (White page)">
            <a:extLst>
              <a:ext uri="{FF2B5EF4-FFF2-40B4-BE49-F238E27FC236}">
                <a16:creationId xmlns:a16="http://schemas.microsoft.com/office/drawing/2014/main" id="{FE0655E8-5828-4E65-81CA-3F6E39DFD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D65279-E4A1-480B-8135-2A4CCB000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27F6F6-FAB5-42BF-AA3B-9E3C44BB2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Number of Referrals - 12 months">
            <a:extLst>
              <a:ext uri="{FF2B5EF4-FFF2-40B4-BE49-F238E27FC236}">
                <a16:creationId xmlns:a16="http://schemas.microsoft.com/office/drawing/2014/main" id="{D9792C15-4B21-44C9-AC30-A6BC741ED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B81135-DF8B-4745-8C46-3DD204294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43FD42-6EB9-4590-9E93-B772190B6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by Age Group - 12 months (Line)">
            <a:extLst>
              <a:ext uri="{FF2B5EF4-FFF2-40B4-BE49-F238E27FC236}">
                <a16:creationId xmlns:a16="http://schemas.microsoft.com/office/drawing/2014/main" id="{F94F6559-9E2A-4C39-818A-A287AB276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79" y="0"/>
            <a:ext cx="78800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2DC972-F5D6-4BFA-A2BB-111837EA5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F3149B-296E-45D8-A352-0281D5C01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with State Agency Involvement - 12 months (Line)">
            <a:extLst>
              <a:ext uri="{FF2B5EF4-FFF2-40B4-BE49-F238E27FC236}">
                <a16:creationId xmlns:a16="http://schemas.microsoft.com/office/drawing/2014/main" id="{34AE8199-3019-45CA-8C77-ABD4F4F90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17" y="0"/>
            <a:ext cx="793996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953725-9FA4-44DF-8EE9-E54AA188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4F264B-984D-487E-A027-ABC20743C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99DE349-7390-41D7-A282-71B051870E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1309687"/>
              </p:ext>
            </p:extLst>
          </p:nvPr>
        </p:nvGraphicFramePr>
        <p:xfrm>
          <a:off x="416560" y="309245"/>
          <a:ext cx="11429994" cy="6040425"/>
        </p:xfrm>
        <a:graphic>
          <a:graphicData uri="http://schemas.openxmlformats.org/drawingml/2006/table">
            <a:tbl>
              <a:tblPr/>
              <a:tblGrid>
                <a:gridCol w="1941579">
                  <a:extLst>
                    <a:ext uri="{9D8B030D-6E8A-4147-A177-3AD203B41FA5}">
                      <a16:colId xmlns:a16="http://schemas.microsoft.com/office/drawing/2014/main" val="3834700041"/>
                    </a:ext>
                  </a:extLst>
                </a:gridCol>
                <a:gridCol w="540266">
                  <a:extLst>
                    <a:ext uri="{9D8B030D-6E8A-4147-A177-3AD203B41FA5}">
                      <a16:colId xmlns:a16="http://schemas.microsoft.com/office/drawing/2014/main" val="1500512006"/>
                    </a:ext>
                  </a:extLst>
                </a:gridCol>
                <a:gridCol w="540266">
                  <a:extLst>
                    <a:ext uri="{9D8B030D-6E8A-4147-A177-3AD203B41FA5}">
                      <a16:colId xmlns:a16="http://schemas.microsoft.com/office/drawing/2014/main" val="1560300605"/>
                    </a:ext>
                  </a:extLst>
                </a:gridCol>
                <a:gridCol w="540266">
                  <a:extLst>
                    <a:ext uri="{9D8B030D-6E8A-4147-A177-3AD203B41FA5}">
                      <a16:colId xmlns:a16="http://schemas.microsoft.com/office/drawing/2014/main" val="3479447741"/>
                    </a:ext>
                  </a:extLst>
                </a:gridCol>
                <a:gridCol w="540266">
                  <a:extLst>
                    <a:ext uri="{9D8B030D-6E8A-4147-A177-3AD203B41FA5}">
                      <a16:colId xmlns:a16="http://schemas.microsoft.com/office/drawing/2014/main" val="3158943182"/>
                    </a:ext>
                  </a:extLst>
                </a:gridCol>
                <a:gridCol w="379874">
                  <a:extLst>
                    <a:ext uri="{9D8B030D-6E8A-4147-A177-3AD203B41FA5}">
                      <a16:colId xmlns:a16="http://schemas.microsoft.com/office/drawing/2014/main" val="990924687"/>
                    </a:ext>
                  </a:extLst>
                </a:gridCol>
                <a:gridCol w="540266">
                  <a:extLst>
                    <a:ext uri="{9D8B030D-6E8A-4147-A177-3AD203B41FA5}">
                      <a16:colId xmlns:a16="http://schemas.microsoft.com/office/drawing/2014/main" val="2876125428"/>
                    </a:ext>
                  </a:extLst>
                </a:gridCol>
                <a:gridCol w="540266">
                  <a:extLst>
                    <a:ext uri="{9D8B030D-6E8A-4147-A177-3AD203B41FA5}">
                      <a16:colId xmlns:a16="http://schemas.microsoft.com/office/drawing/2014/main" val="4146054072"/>
                    </a:ext>
                  </a:extLst>
                </a:gridCol>
                <a:gridCol w="540266">
                  <a:extLst>
                    <a:ext uri="{9D8B030D-6E8A-4147-A177-3AD203B41FA5}">
                      <a16:colId xmlns:a16="http://schemas.microsoft.com/office/drawing/2014/main" val="3693244428"/>
                    </a:ext>
                  </a:extLst>
                </a:gridCol>
                <a:gridCol w="540266">
                  <a:extLst>
                    <a:ext uri="{9D8B030D-6E8A-4147-A177-3AD203B41FA5}">
                      <a16:colId xmlns:a16="http://schemas.microsoft.com/office/drawing/2014/main" val="2549073731"/>
                    </a:ext>
                  </a:extLst>
                </a:gridCol>
                <a:gridCol w="540266">
                  <a:extLst>
                    <a:ext uri="{9D8B030D-6E8A-4147-A177-3AD203B41FA5}">
                      <a16:colId xmlns:a16="http://schemas.microsoft.com/office/drawing/2014/main" val="1244607014"/>
                    </a:ext>
                  </a:extLst>
                </a:gridCol>
                <a:gridCol w="810398">
                  <a:extLst>
                    <a:ext uri="{9D8B030D-6E8A-4147-A177-3AD203B41FA5}">
                      <a16:colId xmlns:a16="http://schemas.microsoft.com/office/drawing/2014/main" val="1236684515"/>
                    </a:ext>
                  </a:extLst>
                </a:gridCol>
                <a:gridCol w="464289">
                  <a:extLst>
                    <a:ext uri="{9D8B030D-6E8A-4147-A177-3AD203B41FA5}">
                      <a16:colId xmlns:a16="http://schemas.microsoft.com/office/drawing/2014/main" val="3173854184"/>
                    </a:ext>
                  </a:extLst>
                </a:gridCol>
                <a:gridCol w="810398">
                  <a:extLst>
                    <a:ext uri="{9D8B030D-6E8A-4147-A177-3AD203B41FA5}">
                      <a16:colId xmlns:a16="http://schemas.microsoft.com/office/drawing/2014/main" val="2815387133"/>
                    </a:ext>
                  </a:extLst>
                </a:gridCol>
                <a:gridCol w="810398">
                  <a:extLst>
                    <a:ext uri="{9D8B030D-6E8A-4147-A177-3AD203B41FA5}">
                      <a16:colId xmlns:a16="http://schemas.microsoft.com/office/drawing/2014/main" val="3268249165"/>
                    </a:ext>
                  </a:extLst>
                </a:gridCol>
                <a:gridCol w="810398">
                  <a:extLst>
                    <a:ext uri="{9D8B030D-6E8A-4147-A177-3AD203B41FA5}">
                      <a16:colId xmlns:a16="http://schemas.microsoft.com/office/drawing/2014/main" val="2342998901"/>
                    </a:ext>
                  </a:extLst>
                </a:gridCol>
                <a:gridCol w="540266">
                  <a:extLst>
                    <a:ext uri="{9D8B030D-6E8A-4147-A177-3AD203B41FA5}">
                      <a16:colId xmlns:a16="http://schemas.microsoft.com/office/drawing/2014/main" val="2485853192"/>
                    </a:ext>
                  </a:extLst>
                </a:gridCol>
              </a:tblGrid>
              <a:tr h="6703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Expedited Psychiatric Inpatient Admission  Dashboard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Aug-21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Jul-21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Aug-20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Variance               (Aug 20 vs. Aug 21)</a:t>
                      </a:r>
                    </a:p>
                  </a:txBody>
                  <a:tcPr marL="4953" marR="4953" marT="495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Percent Change (Aug 20 vs. Aug 21)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0956"/>
                  </a:ext>
                </a:extLst>
              </a:tr>
              <a:tr h="3919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to Placement  (Days)</a:t>
                      </a:r>
                    </a:p>
                  </a:txBody>
                  <a:tcPr marL="4953" marR="4953" marT="4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ATP</a:t>
                      </a:r>
                      <a:r>
                        <a:rPr lang="en-US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Time to Placement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ATP</a:t>
                      </a:r>
                      <a:r>
                        <a:rPr lang="en-US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ATP</a:t>
                      </a:r>
                      <a:r>
                        <a:rPr lang="en-US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242400"/>
                  </a:ext>
                </a:extLst>
              </a:tr>
              <a:tr h="206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Average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Median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Max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Average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Max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091995"/>
                  </a:ext>
                </a:extLst>
              </a:tr>
              <a:tr h="2062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SUMMARY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679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2.89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537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2.64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585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1.98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0.91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251284"/>
                  </a:ext>
                </a:extLst>
              </a:tr>
              <a:tr h="206275"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499034"/>
                  </a:ext>
                </a:extLst>
              </a:tr>
              <a:tr h="2062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0-12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4.02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4.98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3.85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574428"/>
                  </a:ext>
                </a:extLst>
              </a:tr>
              <a:tr h="2062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13-17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3.34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2.60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1.54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557730"/>
                  </a:ext>
                </a:extLst>
              </a:tr>
              <a:tr h="2062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Subtotal: 0-17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4.11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3.23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0.88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253886"/>
                  </a:ext>
                </a:extLst>
              </a:tr>
              <a:tr h="2062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18-22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2.46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2.31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1.68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0.78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606026"/>
                  </a:ext>
                </a:extLst>
              </a:tr>
              <a:tr h="2062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23-64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430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2.58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334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397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1.80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0.78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638383"/>
                  </a:ext>
                </a:extLst>
              </a:tr>
              <a:tr h="2062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65+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2.34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3.65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2.28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0.06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875762"/>
                  </a:ext>
                </a:extLst>
              </a:tr>
              <a:tr h="206275"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Insurance Coverage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593021"/>
                  </a:ext>
                </a:extLst>
              </a:tr>
              <a:tr h="2062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Commercial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3.49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3.40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2.25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1.24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836729"/>
                  </a:ext>
                </a:extLst>
              </a:tr>
              <a:tr h="2062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Health Safety Net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4.83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1.80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1.60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3.23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463518"/>
                  </a:ext>
                </a:extLst>
              </a:tr>
              <a:tr h="233779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MassHealth ACO/MCO</a:t>
                      </a:r>
                      <a:r>
                        <a:rPr lang="en-US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386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2.57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2.23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258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1.72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128.00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0.85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655759"/>
                  </a:ext>
                </a:extLst>
              </a:tr>
              <a:tr h="2062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MassHealth Fee-for-Service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3.56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3.33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605375"/>
                  </a:ext>
                </a:extLst>
              </a:tr>
              <a:tr h="2062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MassHealth (Unspecified)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1.60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2.86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-1.26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929757"/>
                  </a:ext>
                </a:extLst>
              </a:tr>
              <a:tr h="2062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Medicare Only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3.73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2.83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-9.00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0.90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749821"/>
                  </a:ext>
                </a:extLst>
              </a:tr>
              <a:tr h="2062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Medicaid only - Out of State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4.67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2.60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2.60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571054"/>
                  </a:ext>
                </a:extLst>
              </a:tr>
              <a:tr h="2062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Medicaid-Medicare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2.85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0.79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074443"/>
                  </a:ext>
                </a:extLst>
              </a:tr>
              <a:tr h="2062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Uninsured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4.74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3.28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2.46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-16.00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2.28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830361"/>
                  </a:ext>
                </a:extLst>
              </a:tr>
              <a:tr h="206275"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State Agency Engagement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179825"/>
                  </a:ext>
                </a:extLst>
              </a:tr>
              <a:tr h="2062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DCF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4.11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4.87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4953" marR="4953" marT="495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1.11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057896"/>
                  </a:ext>
                </a:extLst>
              </a:tr>
              <a:tr h="2062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DDS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4953" marR="4953" marT="495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580055"/>
                  </a:ext>
                </a:extLst>
              </a:tr>
              <a:tr h="2062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DMH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1.91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4953" marR="4953" marT="495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899342"/>
                  </a:ext>
                </a:extLst>
              </a:tr>
              <a:tr h="2062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DYS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3.25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-1.25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-50%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151414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C065-0FA8-4131-B16D-D6A464115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F0D6C-96C3-4277-8A22-4DCA634F1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095CBD-3A4E-4371-A6BB-049B7CF31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372" y="6456998"/>
            <a:ext cx="9507416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141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30FD886C-7A1F-4FCF-8012-963968F2A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23" y="0"/>
            <a:ext cx="7949953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22AFEE-B452-4610-9777-01D83723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7D1DE-AC38-4DDC-95E1-FE5BDB1C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Top 15 Primary Barriers to Placement - 12 months">
            <a:extLst>
              <a:ext uri="{FF2B5EF4-FFF2-40B4-BE49-F238E27FC236}">
                <a16:creationId xmlns:a16="http://schemas.microsoft.com/office/drawing/2014/main" id="{EDFC4E53-062D-4736-8023-82124ECFA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70" y="0"/>
            <a:ext cx="7127659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C92A9-B66E-433E-B7C4-429D8F22D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626C3-F311-4655-A45F-5CE3BB943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5 Barriers to Placement by Month - 12 months (Line graph)">
            <a:extLst>
              <a:ext uri="{FF2B5EF4-FFF2-40B4-BE49-F238E27FC236}">
                <a16:creationId xmlns:a16="http://schemas.microsoft.com/office/drawing/2014/main" id="{2D14E082-0854-4C8B-8CDA-49FE2BC86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96FE8C-04FC-4590-AB0D-3B7591B21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0EB533-B26F-4EA4-BAB0-009BC9D89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Table)">
            <a:extLst>
              <a:ext uri="{FF2B5EF4-FFF2-40B4-BE49-F238E27FC236}">
                <a16:creationId xmlns:a16="http://schemas.microsoft.com/office/drawing/2014/main" id="{B9B5D880-6C04-4344-B838-93D95BA2C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922C11-8824-4C31-B1A3-80EF15CD0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279ECB-A75C-43B5-A340-DA5597599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20 Boarding / Placement Hospitals - 12 months">
            <a:extLst>
              <a:ext uri="{FF2B5EF4-FFF2-40B4-BE49-F238E27FC236}">
                <a16:creationId xmlns:a16="http://schemas.microsoft.com/office/drawing/2014/main" id="{87245991-EE9C-44D6-B939-4CF73FBB0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7D7049-7179-4B0C-B4CD-FFC150BE2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E295F9-C3BE-409A-BC62-88284815B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Repeat EPIA Referrals">
            <a:extLst>
              <a:ext uri="{FF2B5EF4-FFF2-40B4-BE49-F238E27FC236}">
                <a16:creationId xmlns:a16="http://schemas.microsoft.com/office/drawing/2014/main" id="{F58F9D80-E205-41AA-A91E-983546E61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7F1EE2-8DC6-4004-9CA3-30AB24CC9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0E9DA8-EF75-4891-8CAF-CD662BBB6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de25" descr="RePeat Boarding Risk">
            <a:extLst>
              <a:ext uri="{FF2B5EF4-FFF2-40B4-BE49-F238E27FC236}">
                <a16:creationId xmlns:a16="http://schemas.microsoft.com/office/drawing/2014/main" id="{CE767C4A-3177-4CEB-A7E4-118598B67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3F1D9-94E9-4B08-9209-114982F99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98266C-D369-4742-9D95-D165B5256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">
            <a:extLst>
              <a:ext uri="{FF2B5EF4-FFF2-40B4-BE49-F238E27FC236}">
                <a16:creationId xmlns:a16="http://schemas.microsoft.com/office/drawing/2014/main" id="{5CD1FC0F-C6BD-44ED-86BD-712EE5CBD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78185D-964B-41CA-AB41-BFD035E1E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CAA11-96DE-4695-90FF-DCA6E74C6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CC60BB26-6D21-46D7-AE1C-5325CEE7C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CB53FA-F49D-4DB1-AB82-1766255CE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DFEF5-628F-468C-AFAB-2482BFEF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07DD4B14-26C3-4DE5-979D-FA10C49F6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51" y="0"/>
            <a:ext cx="700189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6457D5-56BB-4D30-B733-201305576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227E3-DBA1-4E41-B055-DD52F403E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07C7FA2D-92B7-4AB4-99CA-F92A04FA2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586" y="0"/>
            <a:ext cx="8364828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0BB552-599E-4B14-9CD6-A1EFBE16B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08358-45AC-49A8-A219-D28818D88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Referrals by Age Group">
            <a:extLst>
              <a:ext uri="{FF2B5EF4-FFF2-40B4-BE49-F238E27FC236}">
                <a16:creationId xmlns:a16="http://schemas.microsoft.com/office/drawing/2014/main" id="{65B05961-9174-474C-B1A3-1868D5099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10CF1B-41F9-45D7-90F0-024CD332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8E48DA-DED3-4495-8D8B-2EBD63470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Gender">
            <a:extLst>
              <a:ext uri="{FF2B5EF4-FFF2-40B4-BE49-F238E27FC236}">
                <a16:creationId xmlns:a16="http://schemas.microsoft.com/office/drawing/2014/main" id="{649B374F-B731-40EC-AA26-C1F3EC32A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0E4790-5B22-4432-B673-AB1E7DDD2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DAD60E-5BD3-4B2D-A160-0AE359053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Race">
            <a:extLst>
              <a:ext uri="{FF2B5EF4-FFF2-40B4-BE49-F238E27FC236}">
                <a16:creationId xmlns:a16="http://schemas.microsoft.com/office/drawing/2014/main" id="{38BEE412-D663-443F-A6AA-7AB480F52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E29FD9-740E-473B-8951-BC05359EB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666935-AC1E-4042-A939-5E4C76F89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566</Words>
  <Application>Microsoft Office PowerPoint</Application>
  <PresentationFormat>Widescreen</PresentationFormat>
  <Paragraphs>403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Garamond</vt:lpstr>
      <vt:lpstr>Office Theme</vt:lpstr>
      <vt:lpstr>EPIA –  August 2021 All 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August 2021</dc:title>
  <dc:creator>MacLeod, Jill (DMH)</dc:creator>
  <cp:lastModifiedBy>MacLeod, Jill (DMH)</cp:lastModifiedBy>
  <cp:revision>3</cp:revision>
  <dcterms:created xsi:type="dcterms:W3CDTF">2021-12-30T14:53:22Z</dcterms:created>
  <dcterms:modified xsi:type="dcterms:W3CDTF">2021-12-30T15:52:16Z</dcterms:modified>
</cp:coreProperties>
</file>