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BA121-27EB-49F6-9642-7B642795F9A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6E9F6-6731-4E9D-8F9B-18E3AABDA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8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6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910802C4-A198-4A33-A9E5-7C8900C7A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August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616515B4-CF8C-4BB0-8AD5-7E9BCB589C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572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A440C-AE17-40EA-98C7-6D56E0F4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9D23-B241-4721-9394-EDCBC431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193B8242-1B81-4CD5-B9D3-6C5B042E2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163A4-1199-4E5C-BF39-4003CF06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493DB2-F956-40B6-89E3-7B46C889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D70E5BF9-3766-4A7F-992C-4D97B60F0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BF7976-BA28-4A2D-A1FF-6193E226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3296A3-79A3-4920-B178-E657A578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BF74ED08-84B3-45E3-B250-6E2E9037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3F27C-F9F5-475B-9A87-6A98F0F4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17141C-3835-421D-94FF-9C182E63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D9368CD9-C8F3-4B67-8FC5-1DC91B71F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8F105-6098-4F03-B8DE-E57EDEF0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FDC195-38DA-4249-BD5E-642524C4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C6C59610-753E-4195-A97C-262CB03A4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48530-3986-425E-8887-3278FC9B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5D8199-0392-4819-8D89-FF8FD9BE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3E24DD76-377B-4B64-BC2E-E6FF1DA31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1A74C-9F63-46F5-ADF9-FE90668A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AC5AA-968E-472C-A15E-94665E02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F693D70D-30E2-4F61-9C37-3FFE5C804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ED0C1-E7A3-43D9-8103-51B67910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ECDCE6-EB2C-4CC2-AA52-90C84266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829D023B-298C-4DD7-B112-73D29A686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EB874-6AA8-435A-B765-6BF38DFD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9755D9-0E25-4EA9-BA64-50CB8F20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78FA7FA0-F297-424D-BFBC-154B71D84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4A887-C0A9-4E9F-A14F-45DCBDF7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06D06-2C54-4EDB-9C4F-1258B519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FE9F6735-6CE2-4777-877C-FFEBD5B3E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2EA117-76DC-4381-BC0D-786C6208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D8694D-EAAD-48BB-9E0A-9E07187F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1354E-8904-49BA-955C-71C0835A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277A66-6FDB-4EC8-A84D-AB690E1C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9874E-0F95-4905-9810-5FBA1EF1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38238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D598E72-F75A-4F98-A40F-28E284065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00137"/>
              </p:ext>
            </p:extLst>
          </p:nvPr>
        </p:nvGraphicFramePr>
        <p:xfrm>
          <a:off x="223520" y="243840"/>
          <a:ext cx="11755123" cy="6112516"/>
        </p:xfrm>
        <a:graphic>
          <a:graphicData uri="http://schemas.openxmlformats.org/drawingml/2006/table">
            <a:tbl>
              <a:tblPr/>
              <a:tblGrid>
                <a:gridCol w="1996807">
                  <a:extLst>
                    <a:ext uri="{9D8B030D-6E8A-4147-A177-3AD203B41FA5}">
                      <a16:colId xmlns:a16="http://schemas.microsoft.com/office/drawing/2014/main" val="1987054117"/>
                    </a:ext>
                  </a:extLst>
                </a:gridCol>
                <a:gridCol w="555634">
                  <a:extLst>
                    <a:ext uri="{9D8B030D-6E8A-4147-A177-3AD203B41FA5}">
                      <a16:colId xmlns:a16="http://schemas.microsoft.com/office/drawing/2014/main" val="2175192871"/>
                    </a:ext>
                  </a:extLst>
                </a:gridCol>
                <a:gridCol w="555634">
                  <a:extLst>
                    <a:ext uri="{9D8B030D-6E8A-4147-A177-3AD203B41FA5}">
                      <a16:colId xmlns:a16="http://schemas.microsoft.com/office/drawing/2014/main" val="355573541"/>
                    </a:ext>
                  </a:extLst>
                </a:gridCol>
                <a:gridCol w="555634">
                  <a:extLst>
                    <a:ext uri="{9D8B030D-6E8A-4147-A177-3AD203B41FA5}">
                      <a16:colId xmlns:a16="http://schemas.microsoft.com/office/drawing/2014/main" val="1554396954"/>
                    </a:ext>
                  </a:extLst>
                </a:gridCol>
                <a:gridCol w="555634">
                  <a:extLst>
                    <a:ext uri="{9D8B030D-6E8A-4147-A177-3AD203B41FA5}">
                      <a16:colId xmlns:a16="http://schemas.microsoft.com/office/drawing/2014/main" val="37737943"/>
                    </a:ext>
                  </a:extLst>
                </a:gridCol>
                <a:gridCol w="390679">
                  <a:extLst>
                    <a:ext uri="{9D8B030D-6E8A-4147-A177-3AD203B41FA5}">
                      <a16:colId xmlns:a16="http://schemas.microsoft.com/office/drawing/2014/main" val="1945995885"/>
                    </a:ext>
                  </a:extLst>
                </a:gridCol>
                <a:gridCol w="555634">
                  <a:extLst>
                    <a:ext uri="{9D8B030D-6E8A-4147-A177-3AD203B41FA5}">
                      <a16:colId xmlns:a16="http://schemas.microsoft.com/office/drawing/2014/main" val="2704917333"/>
                    </a:ext>
                  </a:extLst>
                </a:gridCol>
                <a:gridCol w="555634">
                  <a:extLst>
                    <a:ext uri="{9D8B030D-6E8A-4147-A177-3AD203B41FA5}">
                      <a16:colId xmlns:a16="http://schemas.microsoft.com/office/drawing/2014/main" val="3499552188"/>
                    </a:ext>
                  </a:extLst>
                </a:gridCol>
                <a:gridCol w="555634">
                  <a:extLst>
                    <a:ext uri="{9D8B030D-6E8A-4147-A177-3AD203B41FA5}">
                      <a16:colId xmlns:a16="http://schemas.microsoft.com/office/drawing/2014/main" val="1540987073"/>
                    </a:ext>
                  </a:extLst>
                </a:gridCol>
                <a:gridCol w="555634">
                  <a:extLst>
                    <a:ext uri="{9D8B030D-6E8A-4147-A177-3AD203B41FA5}">
                      <a16:colId xmlns:a16="http://schemas.microsoft.com/office/drawing/2014/main" val="2873145913"/>
                    </a:ext>
                  </a:extLst>
                </a:gridCol>
                <a:gridCol w="555634">
                  <a:extLst>
                    <a:ext uri="{9D8B030D-6E8A-4147-A177-3AD203B41FA5}">
                      <a16:colId xmlns:a16="http://schemas.microsoft.com/office/drawing/2014/main" val="1482755789"/>
                    </a:ext>
                  </a:extLst>
                </a:gridCol>
                <a:gridCol w="833450">
                  <a:extLst>
                    <a:ext uri="{9D8B030D-6E8A-4147-A177-3AD203B41FA5}">
                      <a16:colId xmlns:a16="http://schemas.microsoft.com/office/drawing/2014/main" val="2425716086"/>
                    </a:ext>
                  </a:extLst>
                </a:gridCol>
                <a:gridCol w="477497">
                  <a:extLst>
                    <a:ext uri="{9D8B030D-6E8A-4147-A177-3AD203B41FA5}">
                      <a16:colId xmlns:a16="http://schemas.microsoft.com/office/drawing/2014/main" val="2369909361"/>
                    </a:ext>
                  </a:extLst>
                </a:gridCol>
                <a:gridCol w="833450">
                  <a:extLst>
                    <a:ext uri="{9D8B030D-6E8A-4147-A177-3AD203B41FA5}">
                      <a16:colId xmlns:a16="http://schemas.microsoft.com/office/drawing/2014/main" val="963115173"/>
                    </a:ext>
                  </a:extLst>
                </a:gridCol>
                <a:gridCol w="833450">
                  <a:extLst>
                    <a:ext uri="{9D8B030D-6E8A-4147-A177-3AD203B41FA5}">
                      <a16:colId xmlns:a16="http://schemas.microsoft.com/office/drawing/2014/main" val="3227587440"/>
                    </a:ext>
                  </a:extLst>
                </a:gridCol>
                <a:gridCol w="833450">
                  <a:extLst>
                    <a:ext uri="{9D8B030D-6E8A-4147-A177-3AD203B41FA5}">
                      <a16:colId xmlns:a16="http://schemas.microsoft.com/office/drawing/2014/main" val="2965118776"/>
                    </a:ext>
                  </a:extLst>
                </a:gridCol>
                <a:gridCol w="555634">
                  <a:extLst>
                    <a:ext uri="{9D8B030D-6E8A-4147-A177-3AD203B41FA5}">
                      <a16:colId xmlns:a16="http://schemas.microsoft.com/office/drawing/2014/main" val="2952336627"/>
                    </a:ext>
                  </a:extLst>
                </a:gridCol>
              </a:tblGrid>
              <a:tr h="6783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Aug-22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Jul-22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Aug-21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 (Jul 20 vs. Jul 21)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 (Jul 20 vs. Jul 21)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166756"/>
                  </a:ext>
                </a:extLst>
              </a:tr>
              <a:tr h="396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953" marR="4953" marT="4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17172"/>
                  </a:ext>
                </a:extLst>
              </a:tr>
              <a:tr h="2087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45939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43898"/>
                  </a:ext>
                </a:extLst>
              </a:tr>
              <a:tr h="208737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Age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(Note 2 referrals in August had unknown age and are not included in age groupings)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0031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7.11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575587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3.38</a:t>
                      </a:r>
                    </a:p>
                  </a:txBody>
                  <a:tcPr marL="4953" marR="4953" marT="49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561451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-84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95093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27735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42593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50293"/>
                  </a:ext>
                </a:extLst>
              </a:tr>
              <a:tr h="208737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Insurance Coverage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444551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-38.00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861264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-90%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312554"/>
                  </a:ext>
                </a:extLst>
              </a:tr>
              <a:tr h="2365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-27.00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-0.02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814369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-2.56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21108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337365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-0.02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460830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91273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-38.00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61875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387046"/>
                  </a:ext>
                </a:extLst>
              </a:tr>
              <a:tr h="208737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State Agency Engagement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30676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12097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418228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57200"/>
                  </a:ext>
                </a:extLst>
              </a:tr>
              <a:tr h="208737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41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754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11B1231C-2D3F-402B-9377-F8025426D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97FAB-68B0-46A1-A4ED-AB85EDB1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1704B-DD6D-412F-8349-C485B41B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8A7807A2-3104-4B3C-990D-097D30C1E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169CD-2321-452F-BBFC-EED40CCF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D8B4B-EB17-4A87-B808-C03EA609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3899D61A-50BB-461F-8FD8-A9350B79F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26FD9-8EE4-4A00-8D59-51B88C3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90F459-1534-43FF-9E8B-C1384709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A4ABC648-22F5-423E-B883-5EC4B1CD3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AE6C4-4F5E-4C68-93F2-E593119A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AEF89-48E0-4C53-ACF0-4C73B9D8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E8C597F5-BE61-4742-B227-4B5395E1E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F8E95-A4E5-42E6-A26E-F497277B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9FBEC-78AE-47BC-B461-4A07B174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357079F1-9DE1-4E86-8292-93D72DB1A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EB7C5-C4F9-408F-B877-8ACED816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47BF5F-E966-43EE-99C6-C6705811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65406B48-F625-4762-AE73-E5750D44A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FAD51-C113-4C54-9E94-2BFA7C34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D4365-48D4-415C-B15B-0762B9C5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F7AB4455-0600-4A46-9B41-A32F27BB7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9E737-7D14-4016-8F5B-29342E3F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A58DA5-35B2-4ED9-9D2A-B8B5DB31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CCE50AAC-E84E-480D-967D-D76C3DB64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92A3E-3A1D-4D76-B02E-32EF58A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1FD25-429D-45AC-83A3-246307AE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81CE2A77-FE59-45C9-84DA-B09ACC29A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BBECC-0EB5-44BF-B646-A36B8DC0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2869F-7836-4E7D-941D-D2EFD849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4684B582-21A8-46E4-9AB7-A7DAA2CA6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74C26-48AB-463E-B329-6B257D85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CEF7E9-34E4-4805-A648-B03A4B4B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81842D38-C9DC-4212-98AE-B333E69A5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697C1-BF0F-4DA6-B95E-39BCACD8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835112-5755-45BD-B4BC-082179FB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D4417068-3960-4B32-AFB2-69CE7CB14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AE103-8DB2-4D89-B75C-A2869D24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3BD9B8-9CD3-44CF-8994-7F331CD8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69BE8295-321D-41D3-8C2E-82B08A848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2BD1F-E333-4FE7-8FB1-D5F75EF4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F286-0913-448A-B1B6-CDFD38EE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F241D28B-F7BF-4725-8F0E-E4AE70FA6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38AAB-AA6F-4F1D-B1C3-220B51EE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4/28/2023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D6915-2268-4A77-BA73-08E5774E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627</Words>
  <Application>Microsoft Office PowerPoint</Application>
  <PresentationFormat>Widescreen</PresentationFormat>
  <Paragraphs>405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Office Theme</vt:lpstr>
      <vt:lpstr>EPIA - August 2022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August 2022 All Ages</dc:title>
  <dc:creator>MacLeod, Jill (DMH)</dc:creator>
  <cp:lastModifiedBy>MacLeod, Jill (DMH)</cp:lastModifiedBy>
  <cp:revision>2</cp:revision>
  <dcterms:created xsi:type="dcterms:W3CDTF">2023-04-28T14:15:46Z</dcterms:created>
  <dcterms:modified xsi:type="dcterms:W3CDTF">2023-04-28T14:33:53Z</dcterms:modified>
</cp:coreProperties>
</file>