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BA121-27EB-49F6-9642-7B642795F9A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6E9F6-6731-4E9D-8F9B-18E3AABD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86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2066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910802C4-A198-4A33-A9E5-7C8900C7A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- August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616515B4-CF8C-4BB0-8AD5-7E9BCB589C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572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A440C-AE17-40EA-98C7-6D56E0F46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A59D23-B241-4721-9394-EDCBC431B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193B8242-1B81-4CD5-B9D3-6C5B042E2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8163A4-1199-4E5C-BF39-4003CF068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493DB2-F956-40B6-89E3-7B46C8898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D70E5BF9-3766-4A7F-992C-4D97B60F0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BF7976-BA28-4A2D-A1FF-6193E2265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3296A3-79A3-4920-B178-E657A578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BF74ED08-84B3-45E3-B250-6E2E90375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73F27C-F9F5-475B-9A87-6A98F0F42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17141C-3835-421D-94FF-9C182E63E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D9368CD9-C8F3-4B67-8FC5-1DC91B71F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68" y="0"/>
            <a:ext cx="742146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68F105-6098-4F03-B8DE-E57EDEF0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FDC195-38DA-4249-BD5E-642524C42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C6C59610-753E-4195-A97C-262CB03A4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348530-3986-425E-8887-3278FC9BC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5D8199-0392-4819-8D89-FF8FD9BE9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3E24DD76-377B-4B64-BC2E-E6FF1DA31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81A74C-9F63-46F5-ADF9-FE90668AA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2AC5AA-968E-472C-A15E-94665E02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F693D70D-30E2-4F61-9C37-3FFE5C804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ED0C1-E7A3-43D9-8103-51B679104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ECDCE6-EB2C-4CC2-AA52-90C84266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829D023B-298C-4DD7-B112-73D29A686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FEB874-6AA8-435A-B765-6BF38DFD8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9755D9-0E25-4EA9-BA64-50CB8F20D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78FA7FA0-F297-424D-BFBC-154B71D84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E4A887-C0A9-4E9F-A14F-45DCBDF78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B06D06-2C54-4EDB-9C4F-1258B519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FE9F6735-6CE2-4777-877C-FFEBD5B3E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12" y="0"/>
            <a:ext cx="805677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2EA117-76DC-4381-BC0D-786C62080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D8694D-EAAD-48BB-9E0A-9E07187F6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F1354E-8904-49BA-955C-71C0835A7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277A66-6FDB-4EC8-A84D-AB690E1CB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79874E-0F95-4905-9810-5FBA1EF1F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04" y="6382385"/>
            <a:ext cx="95074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D598E72-F75A-4F98-A40F-28E2840654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700137"/>
              </p:ext>
            </p:extLst>
          </p:nvPr>
        </p:nvGraphicFramePr>
        <p:xfrm>
          <a:off x="223520" y="243840"/>
          <a:ext cx="11755123" cy="6112516"/>
        </p:xfrm>
        <a:graphic>
          <a:graphicData uri="http://schemas.openxmlformats.org/drawingml/2006/table">
            <a:tbl>
              <a:tblPr/>
              <a:tblGrid>
                <a:gridCol w="1996807">
                  <a:extLst>
                    <a:ext uri="{9D8B030D-6E8A-4147-A177-3AD203B41FA5}">
                      <a16:colId xmlns:a16="http://schemas.microsoft.com/office/drawing/2014/main" val="1987054117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2175192871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355573541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1554396954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37737943"/>
                    </a:ext>
                  </a:extLst>
                </a:gridCol>
                <a:gridCol w="390679">
                  <a:extLst>
                    <a:ext uri="{9D8B030D-6E8A-4147-A177-3AD203B41FA5}">
                      <a16:colId xmlns:a16="http://schemas.microsoft.com/office/drawing/2014/main" val="1945995885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2704917333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3499552188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1540987073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2873145913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1482755789"/>
                    </a:ext>
                  </a:extLst>
                </a:gridCol>
                <a:gridCol w="833450">
                  <a:extLst>
                    <a:ext uri="{9D8B030D-6E8A-4147-A177-3AD203B41FA5}">
                      <a16:colId xmlns:a16="http://schemas.microsoft.com/office/drawing/2014/main" val="2425716086"/>
                    </a:ext>
                  </a:extLst>
                </a:gridCol>
                <a:gridCol w="477497">
                  <a:extLst>
                    <a:ext uri="{9D8B030D-6E8A-4147-A177-3AD203B41FA5}">
                      <a16:colId xmlns:a16="http://schemas.microsoft.com/office/drawing/2014/main" val="2369909361"/>
                    </a:ext>
                  </a:extLst>
                </a:gridCol>
                <a:gridCol w="833450">
                  <a:extLst>
                    <a:ext uri="{9D8B030D-6E8A-4147-A177-3AD203B41FA5}">
                      <a16:colId xmlns:a16="http://schemas.microsoft.com/office/drawing/2014/main" val="963115173"/>
                    </a:ext>
                  </a:extLst>
                </a:gridCol>
                <a:gridCol w="833450">
                  <a:extLst>
                    <a:ext uri="{9D8B030D-6E8A-4147-A177-3AD203B41FA5}">
                      <a16:colId xmlns:a16="http://schemas.microsoft.com/office/drawing/2014/main" val="3227587440"/>
                    </a:ext>
                  </a:extLst>
                </a:gridCol>
                <a:gridCol w="833450">
                  <a:extLst>
                    <a:ext uri="{9D8B030D-6E8A-4147-A177-3AD203B41FA5}">
                      <a16:colId xmlns:a16="http://schemas.microsoft.com/office/drawing/2014/main" val="2965118776"/>
                    </a:ext>
                  </a:extLst>
                </a:gridCol>
                <a:gridCol w="555634">
                  <a:extLst>
                    <a:ext uri="{9D8B030D-6E8A-4147-A177-3AD203B41FA5}">
                      <a16:colId xmlns:a16="http://schemas.microsoft.com/office/drawing/2014/main" val="2952336627"/>
                    </a:ext>
                  </a:extLst>
                </a:gridCol>
              </a:tblGrid>
              <a:tr h="6783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Garamond" panose="02020404030301010803" pitchFamily="18" charset="0"/>
                        </a:rPr>
                        <a:t>Expedited Psychiatric Inpatient Admission  Dashboard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Aug-22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Jul-22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Aug-21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Variance               (Jul 20 vs. Jul 21)</a:t>
                      </a:r>
                    </a:p>
                  </a:txBody>
                  <a:tcPr marL="4953" marR="4953" marT="495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Percent Change (Jul 20 vs. Jul 21)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166756"/>
                  </a:ext>
                </a:extLst>
              </a:tr>
              <a:tr h="396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 to Placement  (Days)</a:t>
                      </a:r>
                    </a:p>
                  </a:txBody>
                  <a:tcPr marL="4953" marR="4953" marT="49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Time to Placement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817172"/>
                  </a:ext>
                </a:extLst>
              </a:tr>
              <a:tr h="2087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Median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645939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SUMMARY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572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494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679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-107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243898"/>
                  </a:ext>
                </a:extLst>
              </a:tr>
              <a:tr h="208737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Age </a:t>
                      </a: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(Note 2 referrals in August had unknown age and are not included in age groupings)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0031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0-12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7.11</a:t>
                      </a:r>
                    </a:p>
                  </a:txBody>
                  <a:tcPr marL="4953" marR="4953" marT="4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575587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13-17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14%</a:t>
                      </a:r>
                    </a:p>
                  </a:txBody>
                  <a:tcPr marL="4953" marR="4953" marT="4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3.38</a:t>
                      </a:r>
                    </a:p>
                  </a:txBody>
                  <a:tcPr marL="4953" marR="4953" marT="4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-1.23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561451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1" i="1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Subtotal: 0-17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-84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-1.31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195093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2.46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527735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23-64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942593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65+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2.34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0.82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350293"/>
                  </a:ext>
                </a:extLst>
              </a:tr>
              <a:tr h="208737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Insurance Coverage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444551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Commercial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4.35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-38.00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-1.04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861264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Health Safety Net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4.83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-4.33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-90%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312554"/>
                  </a:ext>
                </a:extLst>
              </a:tr>
              <a:tr h="23656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ACO/MCO</a:t>
                      </a:r>
                      <a:r>
                        <a:rPr lang="en-US" sz="9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386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-27.00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-0.02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814369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Fee-for-Service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3.88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-7.00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-2.56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-78%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-72%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421108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(Unspecified)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337365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Medicare Only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3.71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3.73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-0.02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460830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Medicaid only - Out of State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-1.06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091273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Medicaid-Medicare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-38.00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0.29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61875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Uninsured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4.74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387046"/>
                  </a:ext>
                </a:extLst>
              </a:tr>
              <a:tr h="208737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State Agency Engagement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930676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DCF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4.75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412097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DDS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418228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DMH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3.98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757200"/>
                  </a:ext>
                </a:extLst>
              </a:tr>
              <a:tr h="208737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DYS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414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754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11B1231C-2D3F-402B-9377-F8025426D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683" y="0"/>
            <a:ext cx="819663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097FAB-68B0-46A1-A4ED-AB85EDB1A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81704B-DD6D-412F-8349-C485B41BA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8A7807A2-3104-4B3C-990D-097D30C1E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57" y="0"/>
            <a:ext cx="9125685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3169CD-2321-452F-BBFC-EED40CCF4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0D8B4B-EB17-4A87-B808-C03EA609C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3899D61A-50BB-461F-8FD8-A9350B79F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E26FD9-8EE4-4A00-8D59-51B88C3ED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90F459-1534-43FF-9E8B-C13847092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A4ABC648-22F5-423E-B883-5EC4B1CD3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DAE6C4-4F5E-4C68-93F2-E593119AE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4AEF89-48E0-4C53-ACF0-4C73B9D84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E8C597F5-BE61-4742-B227-4B5395E1E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DF8E95-A4E5-42E6-A26E-F497277BA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B9FBEC-78AE-47BC-B461-4A07B174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357079F1-9DE1-4E86-8292-93D72DB1A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FEB7C5-C4F9-408F-B877-8ACED816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7BF5F-E966-43EE-99C6-C6705811A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EPIA Referrals">
            <a:extLst>
              <a:ext uri="{FF2B5EF4-FFF2-40B4-BE49-F238E27FC236}">
                <a16:creationId xmlns:a16="http://schemas.microsoft.com/office/drawing/2014/main" id="{65406B48-F625-4762-AE73-E5750D44A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8FAD51-C113-4C54-9E94-2BFA7C34C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ED4365-48D4-415C-B15B-0762B9C52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RePeat Boarding Risk">
            <a:extLst>
              <a:ext uri="{FF2B5EF4-FFF2-40B4-BE49-F238E27FC236}">
                <a16:creationId xmlns:a16="http://schemas.microsoft.com/office/drawing/2014/main" id="{F7AB4455-0600-4A46-9B41-A32F27BB7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49E737-7D14-4016-8F5B-29342E3FD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A58DA5-35B2-4ED9-9D2A-B8B5DB313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CCE50AAC-E84E-480D-967D-D76C3DB64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692A3E-3A1D-4D76-B02E-32EF58A9E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1FD25-429D-45AC-83A3-246307AEA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81CE2A77-FE59-45C9-84DA-B09ACC29A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BBBECC-0EB5-44BF-B646-A36B8DC07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2869F-7836-4E7D-941D-D2EFD849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4684B582-21A8-46E4-9AB7-A7DAA2CA6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74C26-48AB-463E-B329-6B257D85E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CEF7E9-34E4-4805-A648-B03A4B4B9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81842D38-C9DC-4212-98AE-B333E69A5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80" y="0"/>
            <a:ext cx="856284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A697C1-BF0F-4DA6-B95E-39BCACD80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835112-5755-45BD-B4BC-082179FB1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D4417068-3960-4B32-AFB2-69CE7CB14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FAE103-8DB2-4D89-B75C-A2869D24B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3BD9B8-9CD3-44CF-8994-7F331CD82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69BE8295-321D-41D3-8C2E-82B08A848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42BD1F-E333-4FE7-8FB1-D5F75EF4E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22F286-0913-448A-B1B6-CDFD38EE3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F241D28B-F7BF-4725-8F0E-E4AE70FA6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038AAB-AA6F-4F1D-B1C3-220B51EEF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5D6915-2268-4A77-BA73-08E5774E0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627</Words>
  <Application>Microsoft Office PowerPoint</Application>
  <PresentationFormat>Widescreen</PresentationFormat>
  <Paragraphs>405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Garamond</vt:lpstr>
      <vt:lpstr>Office Theme</vt:lpstr>
      <vt:lpstr>EPIA - August 2022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August 2022 All Ages</dc:title>
  <dc:creator>MacLeod, Jill (DMH)</dc:creator>
  <cp:lastModifiedBy>MacLeod, Jill (DMH)</cp:lastModifiedBy>
  <cp:revision>2</cp:revision>
  <dcterms:created xsi:type="dcterms:W3CDTF">2023-04-28T14:15:46Z</dcterms:created>
  <dcterms:modified xsi:type="dcterms:W3CDTF">2023-04-28T14:33:53Z</dcterms:modified>
</cp:coreProperties>
</file>