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616CB-F724-46AF-A366-1FA8A665417B}" type="datetimeFigureOut">
              <a:rPr lang="en-US" smtClean="0"/>
              <a:t>9/13/2023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458CF-86FD-4838-ADD2-247C13012F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48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9/13/2023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mhtbl-wap1.cs.govt.state.ma.us/#/site/Others/workbooks/2017/view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02255071-A795-41CC-B8EF-C230E7131D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EPIA Monthly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August 2023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Ages 18 and over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2953DA84-7E50-444F-A575-50CD5C040B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Number of referrals in Period: 244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A595F9-526C-77D4-3393-4C94BDCBF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89A0E3-3BD3-CE9B-36AB-7D26C0418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Referrals by Race">
            <a:extLst>
              <a:ext uri="{FF2B5EF4-FFF2-40B4-BE49-F238E27FC236}">
                <a16:creationId xmlns:a16="http://schemas.microsoft.com/office/drawing/2014/main" id="{4E1BF63C-45F5-44DF-91CF-0264F68B4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81CB40-A0F5-8540-7F73-E14232C86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334045C-C94F-A840-058F-F83CC7594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Referrals by Ethnicity">
            <a:extLst>
              <a:ext uri="{FF2B5EF4-FFF2-40B4-BE49-F238E27FC236}">
                <a16:creationId xmlns:a16="http://schemas.microsoft.com/office/drawing/2014/main" id="{6388827B-7EAC-47C4-BDEE-31C09F0D9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AAA11D-125B-0738-FF73-0B06ED99E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059902-F781-0495-3588-83BBD91F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Diagnosis ">
            <a:extLst>
              <a:ext uri="{FF2B5EF4-FFF2-40B4-BE49-F238E27FC236}">
                <a16:creationId xmlns:a16="http://schemas.microsoft.com/office/drawing/2014/main" id="{4B6650D5-647B-4F41-94BD-9A4EF9CF1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415"/>
            <a:ext cx="12192000" cy="340316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6A7C60-94C5-4CAC-DDE5-535B219BA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B5DAD6-DABB-C1CE-684B-2681807DC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Barriers">
            <a:extLst>
              <a:ext uri="{FF2B5EF4-FFF2-40B4-BE49-F238E27FC236}">
                <a16:creationId xmlns:a16="http://schemas.microsoft.com/office/drawing/2014/main" id="{2979DEEB-D8FA-4938-8367-4433BF5AB2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868"/>
            <a:ext cx="12192000" cy="3648262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0C1B20-DF63-CE07-0E2B-EFC75783A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80827F-754F-6771-0A57-5DCA80D3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Top 20 Boarding / Placement Hospitals">
            <a:extLst>
              <a:ext uri="{FF2B5EF4-FFF2-40B4-BE49-F238E27FC236}">
                <a16:creationId xmlns:a16="http://schemas.microsoft.com/office/drawing/2014/main" id="{A35DDBA5-9AC1-4D97-B56A-884BFA65E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162076-6100-9871-E6A2-F82FA8F6A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05F71B-834A-B060-97EF-F83E73446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Boarding Facilities where  &amp;quot;Level of Care Changed&amp;quot;">
            <a:extLst>
              <a:ext uri="{FF2B5EF4-FFF2-40B4-BE49-F238E27FC236}">
                <a16:creationId xmlns:a16="http://schemas.microsoft.com/office/drawing/2014/main" id="{552D3691-0D58-44C8-9F52-F76EACC0C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92" y="0"/>
            <a:ext cx="8440616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BC1E4E-E15E-5872-610D-CE69A605F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ACF5A2-275F-A169-A722-DF86CBC3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Referrals for Uninsured by Boarding / Placement Hospital">
            <a:extLst>
              <a:ext uri="{FF2B5EF4-FFF2-40B4-BE49-F238E27FC236}">
                <a16:creationId xmlns:a16="http://schemas.microsoft.com/office/drawing/2014/main" id="{25C3FAB0-EAF1-46D6-B6BE-2F34FFE31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983A33-1488-B020-AE93-9B9F748A0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FFD7BD-41F5-FFD2-504F-A0B45CDDF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">
            <a:extLst>
              <a:ext uri="{FF2B5EF4-FFF2-40B4-BE49-F238E27FC236}">
                <a16:creationId xmlns:a16="http://schemas.microsoft.com/office/drawing/2014/main" id="{C32DCC74-EBB3-411A-9441-C419E3EA7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94268E-DD03-5C2C-2CBE-6FC2A6D1C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4729F-2E83-9764-AA5E-F815C1F19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Referrals by Insurance Plan Type Commercial split">
            <a:extLst>
              <a:ext uri="{FF2B5EF4-FFF2-40B4-BE49-F238E27FC236}">
                <a16:creationId xmlns:a16="http://schemas.microsoft.com/office/drawing/2014/main" id="{7ADEACBE-5B9A-4AF9-A7C9-EA7704081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24F718-FD8C-87CD-96F6-E2417C4F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663BD8-639D-4552-3F3B-BFE3F994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 Referring Organization Type">
            <a:extLst>
              <a:ext uri="{FF2B5EF4-FFF2-40B4-BE49-F238E27FC236}">
                <a16:creationId xmlns:a16="http://schemas.microsoft.com/office/drawing/2014/main" id="{D7658134-00E9-4A98-9E6A-1DDE3B76E4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6D5265-EF0F-303E-38CA-1D24A28D1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E56296-F151-6B05-EA35-2D6911431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Time to Referral (Days) from Initial Evaluation">
            <a:extLst>
              <a:ext uri="{FF2B5EF4-FFF2-40B4-BE49-F238E27FC236}">
                <a16:creationId xmlns:a16="http://schemas.microsoft.com/office/drawing/2014/main" id="{6627BDB7-8ED9-4BFD-B47E-1AAD25BBD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6334E0-D402-E1F7-D63B-C8FD7CFC5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3960C1-6BBA-AC4B-AAEB-067E1A56C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Time to Referral (Days) from Initial Evaluation by Outcome">
            <a:extLst>
              <a:ext uri="{FF2B5EF4-FFF2-40B4-BE49-F238E27FC236}">
                <a16:creationId xmlns:a16="http://schemas.microsoft.com/office/drawing/2014/main" id="{19BAC882-523F-4550-813E-B2C9770006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00" y="0"/>
            <a:ext cx="10250599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D4EE9D-2E69-FAFB-EFD5-92A7EAA5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F43F18-CE23-3315-203E-16D7CF1A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Time to Placement from Referral">
            <a:extLst>
              <a:ext uri="{FF2B5EF4-FFF2-40B4-BE49-F238E27FC236}">
                <a16:creationId xmlns:a16="http://schemas.microsoft.com/office/drawing/2014/main" id="{C057A896-7EE3-4AA0-ADB1-D0DB26194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829" y="0"/>
            <a:ext cx="9308342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C85BB-968E-AEDA-F1CB-480AA6F3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DFD82-0515-31DE-C33F-EEBE21575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Referrals by Age Group">
            <a:extLst>
              <a:ext uri="{FF2B5EF4-FFF2-40B4-BE49-F238E27FC236}">
                <a16:creationId xmlns:a16="http://schemas.microsoft.com/office/drawing/2014/main" id="{49FE576F-8ED3-42C0-961B-F5F718678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2631C-9090-C5FA-F0D7-23D7138F5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0A89FC-1575-9A17-52F4-F01F70C06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Referrals by Gender">
            <a:extLst>
              <a:ext uri="{FF2B5EF4-FFF2-40B4-BE49-F238E27FC236}">
                <a16:creationId xmlns:a16="http://schemas.microsoft.com/office/drawing/2014/main" id="{F0217B86-EBA5-4F6C-BC3F-D2F042EB4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5250"/>
            <a:ext cx="9525000" cy="666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C8471-12D9-3DE4-3F79-75658CC86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9/13/2023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0889D7-AF97-558E-F973-836007620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50</Words>
  <Application>Microsoft Office PowerPoint</Application>
  <PresentationFormat>Widescreen</PresentationFormat>
  <Paragraphs>34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EPIA Monthly Report August 2023 Ages 18 and 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EPIA Monthly Report August 2023 Ages 18 and over</dc:title>
  <dc:creator>MacLeod, Jill (DMH)</dc:creator>
  <cp:lastModifiedBy>MacLeod, Jill (DMH)</cp:lastModifiedBy>
  <cp:revision>1</cp:revision>
  <dcterms:created xsi:type="dcterms:W3CDTF">2023-09-13T13:29:42Z</dcterms:created>
  <dcterms:modified xsi:type="dcterms:W3CDTF">2023-09-13T13:31:09Z</dcterms:modified>
</cp:coreProperties>
</file>