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18"/>
  </p:notesMasterIdLst>
  <p:sldIdLst>
    <p:sldId id="257" r:id="rId6"/>
    <p:sldId id="2145705583" r:id="rId7"/>
    <p:sldId id="2145705641" r:id="rId8"/>
    <p:sldId id="2146848098" r:id="rId9"/>
    <p:sldId id="2146848099" r:id="rId10"/>
    <p:sldId id="2146848100" r:id="rId11"/>
    <p:sldId id="2146848101" r:id="rId12"/>
    <p:sldId id="2146848102" r:id="rId13"/>
    <p:sldId id="2146848104" r:id="rId14"/>
    <p:sldId id="2146848105" r:id="rId15"/>
    <p:sldId id="2145705702" r:id="rId16"/>
    <p:sldId id="21457057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265B33-ECC5-5A3A-7BDD-640D2871ACCD}" name="MacArthur, William (EOHLC)" initials="MW" userId="S::william.macarthur@mass.gov::1340b185-fa10-4516-b0d8-7c54c47e4ff7" providerId="AD"/>
  <p188:author id="{18CC7F4C-439E-CFA7-BD51-C4E901705248}" name="Dearing, Philip (EOHLC)" initials="DP" userId="S::philip.dearing@mass.gov::ce333ee0-ab1a-4fe1-9c34-5cddae6d31b6" providerId="AD"/>
  <p188:author id="{C752CCA5-7AF5-D364-3402-6DA15FFE710B}" name="Cuddy, Joshua (EOHLC)" initials="JC" userId="S::Joshua.Cuddy@mass.gov::fe00c576-5af3-4d2a-ade8-c0f21299973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0206DA-B76D-189C-ED21-B06C16B1F70E}" v="2" dt="2025-09-26T17:02:00.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9" autoAdjust="0"/>
    <p:restoredTop sz="55702" autoAdjust="0"/>
  </p:normalViewPr>
  <p:slideViewPr>
    <p:cSldViewPr snapToGrid="0">
      <p:cViewPr varScale="1">
        <p:scale>
          <a:sx n="42" d="100"/>
          <a:sy n="42" d="100"/>
        </p:scale>
        <p:origin x="19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19855-2798-4EEF-8BBD-154CE84415B1}"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65DC4-017D-4742-8CED-B230D8B9DF1F}" type="slidenum">
              <a:rPr lang="en-US" smtClean="0"/>
              <a:t>‹#›</a:t>
            </a:fld>
            <a:endParaRPr lang="en-US"/>
          </a:p>
        </p:txBody>
      </p:sp>
    </p:spTree>
    <p:extLst>
      <p:ext uri="{BB962C8B-B14F-4D97-AF65-F5344CB8AC3E}">
        <p14:creationId xmlns:p14="http://schemas.microsoft.com/office/powerpoint/2010/main" val="319420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9695F-D09E-9541-1CF7-17C178FA4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084A1-46A7-C27F-2D43-E27DE77C4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95A6E-7762-66ED-93BD-553DEE8C5B50}"/>
              </a:ext>
            </a:extLst>
          </p:cNvPr>
          <p:cNvSpPr>
            <a:spLocks noGrp="1"/>
          </p:cNvSpPr>
          <p:nvPr>
            <p:ph type="body" idx="1"/>
          </p:nvPr>
        </p:nvSpPr>
        <p:spPr/>
        <p:txBody>
          <a:bodyPr/>
          <a:lstStyle/>
          <a:p>
            <a:endParaRPr lang="en-US" b="0" u="none" dirty="0"/>
          </a:p>
        </p:txBody>
      </p:sp>
      <p:sp>
        <p:nvSpPr>
          <p:cNvPr id="4" name="Slide Number Placeholder 3">
            <a:extLst>
              <a:ext uri="{FF2B5EF4-FFF2-40B4-BE49-F238E27FC236}">
                <a16:creationId xmlns:a16="http://schemas.microsoft.com/office/drawing/2014/main" id="{9BB50028-2905-3E44-E054-254E63365E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10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240865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12</a:t>
            </a:fld>
            <a:endParaRPr lang="en-US"/>
          </a:p>
        </p:txBody>
      </p:sp>
    </p:spTree>
    <p:extLst>
      <p:ext uri="{BB962C8B-B14F-4D97-AF65-F5344CB8AC3E}">
        <p14:creationId xmlns:p14="http://schemas.microsoft.com/office/powerpoint/2010/main" val="16784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39AC-FF7C-B360-79BC-30C44E83D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02E04-6DEF-6C5F-2D07-0F98CE4B6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9E713-F1A9-1EFB-A55D-E770407501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B4D2B-1F17-C850-8B8E-060AC2F597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9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CC67-6CE7-E26D-4B4B-A2D574291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98FEC-E38D-BE29-FACB-B414B6C34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69EC8B-CD76-FBF2-0110-F80ED5597B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31E6FF-D713-F17E-431C-166016344E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34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CBB7A-6318-D136-3FA0-58629CDEB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76FF2-A9E4-E8F6-F889-67F7F36DD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1A3F0-517E-3FC5-37F6-21B0BA8E74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8D180D-EB1D-C596-D567-D76584C7F2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69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35493-D9A2-AC34-0B87-52778EAE6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B6463-2F35-D6AB-7AF0-BFA218586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B7FBA-641A-DA03-E693-80B0D58075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3A5935-B96B-7984-888D-DC7EE5C0C2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76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B919F-F352-44A9-4582-662F4DD07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D0EA0-8CAE-87D7-E57B-ED9FE7C65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E3CC4-94AD-CFDE-C412-91978B2CC0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EEE15A-EDA3-8D6F-45DA-B8BECC5EEA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40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654AE-1465-560F-7915-71ECA06B0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52FFE-0D60-63E2-043D-B08E3535E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4BA36-05CC-60F3-FE5F-FDA89D4F0F35}"/>
              </a:ext>
            </a:extLst>
          </p:cNvPr>
          <p:cNvSpPr>
            <a:spLocks noGrp="1"/>
          </p:cNvSpPr>
          <p:nvPr>
            <p:ph type="body" idx="1"/>
          </p:nvPr>
        </p:nvSpPr>
        <p:spPr/>
        <p:txBody>
          <a:bodyPr/>
          <a:lstStyle/>
          <a:p>
            <a:endParaRPr lang="en-US" b="0" u="none" dirty="0"/>
          </a:p>
        </p:txBody>
      </p:sp>
      <p:sp>
        <p:nvSpPr>
          <p:cNvPr id="4" name="Slide Number Placeholder 3">
            <a:extLst>
              <a:ext uri="{FF2B5EF4-FFF2-40B4-BE49-F238E27FC236}">
                <a16:creationId xmlns:a16="http://schemas.microsoft.com/office/drawing/2014/main" id="{891250ED-F65A-BBD6-6D76-5510B83C99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7655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44546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1044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4009813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810976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9970519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6774312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2562673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15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222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77769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51692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0962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89531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9342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36998047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1465412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3578826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August 26, 2025</a:t>
            </a:r>
            <a:endParaRPr lang="en-US"/>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4533" y="2325785"/>
            <a:ext cx="5688792" cy="2215991"/>
          </a:xfrm>
        </p:spPr>
        <p:txBody>
          <a:bodyPr/>
          <a:lstStyle/>
          <a:p>
            <a:pPr>
              <a:spcBef>
                <a:spcPts val="0"/>
              </a:spcBef>
              <a:spcAft>
                <a:spcPts val="1400"/>
              </a:spcAft>
            </a:pPr>
            <a:r>
              <a:rPr lang="en-US" sz="3800"/>
              <a:t>Extremely Low-Income Housing </a:t>
            </a:r>
            <a:br>
              <a:rPr lang="en-US" sz="3800"/>
            </a:br>
            <a:r>
              <a:rPr lang="en-US" sz="3800"/>
              <a:t>Commission:</a:t>
            </a:r>
            <a:br>
              <a:rPr lang="en-US" sz="3600"/>
            </a:br>
            <a:r>
              <a:rPr lang="en-US" sz="3000">
                <a:cs typeface="Arial"/>
              </a:rPr>
              <a:t>Initial Recommendations</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CFC68-A504-7934-FD94-7CA5D67E1EA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FA26059-E90C-DF75-919D-BE24E0660C78}"/>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dirty="0">
                <a:solidFill>
                  <a:srgbClr val="F2F2F2"/>
                </a:solidFill>
                <a:latin typeface="Arial" panose="020B0604020202020204"/>
                <a:cs typeface="Arial" panose="020B0604020202020204"/>
              </a:rPr>
              <a:t>3</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  Preservation (Page 2</a:t>
            </a:r>
            <a:r>
              <a:rPr lang="en-US" sz="1700" dirty="0">
                <a:solidFill>
                  <a:srgbClr val="F2F2F2"/>
                </a:solidFill>
                <a:latin typeface="Arial" panose="020B0604020202020204"/>
                <a:cs typeface="Arial" panose="020B0604020202020204"/>
              </a:rPr>
              <a:t> </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of 2)</a:t>
            </a:r>
          </a:p>
        </p:txBody>
      </p:sp>
      <p:sp>
        <p:nvSpPr>
          <p:cNvPr id="3" name="TextBox 2">
            <a:extLst>
              <a:ext uri="{FF2B5EF4-FFF2-40B4-BE49-F238E27FC236}">
                <a16:creationId xmlns:a16="http://schemas.microsoft.com/office/drawing/2014/main" id="{2E681C25-22D8-B195-CC26-D8EC4F7FCB22}"/>
              </a:ext>
            </a:extLst>
          </p:cNvPr>
          <p:cNvSpPr txBox="1"/>
          <p:nvPr/>
        </p:nvSpPr>
        <p:spPr>
          <a:xfrm>
            <a:off x="156679" y="1100356"/>
            <a:ext cx="12035321" cy="178510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r>
              <a:rPr lang="en-US" sz="2000" b="1" u="sng" dirty="0">
                <a:solidFill>
                  <a:schemeClr val="accent1"/>
                </a:solidFill>
                <a:latin typeface="Aptos"/>
              </a:rPr>
              <a:t>Create a priority for general population ELI housing in state-funded programs that are used to support the preservation of public housing, subsidized affordable housing and naturally occurring affordable housing that serves ELI households, including DOER, Brownfields and climate-ready housing where not prohibited by statute.</a:t>
            </a:r>
          </a:p>
          <a:p>
            <a:pPr lvl="0"/>
            <a:r>
              <a:rPr kumimoji="0" lang="en-US" b="1" i="0" strike="noStrike" kern="1200" cap="none" spc="0" normalizeH="0" baseline="0" noProof="0" dirty="0">
                <a:ln>
                  <a:noFill/>
                </a:ln>
                <a:effectLst/>
                <a:uLnTx/>
                <a:uFillTx/>
                <a:latin typeface="Aptos"/>
                <a:ea typeface="+mn-lt"/>
                <a:cs typeface="Arial" panose="020B0604020202020204"/>
              </a:rPr>
              <a:t>Level of Action</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Administrative</a:t>
            </a:r>
            <a:endParaRPr lang="en-US" i="0" strike="noStrike" kern="1200" cap="none" spc="0" normalizeH="0" baseline="0" noProof="0" dirty="0">
              <a:ln>
                <a:noFill/>
              </a:ln>
              <a:effectLst/>
              <a:uLnTx/>
              <a:uFillTx/>
              <a:latin typeface="Aptos"/>
              <a:ea typeface="+mn-lt"/>
              <a:cs typeface="Arial" panose="020B0604020202020204"/>
            </a:endParaRPr>
          </a:p>
          <a:p>
            <a:pPr lvl="0"/>
            <a:r>
              <a:rPr lang="en-US" b="1" dirty="0">
                <a:latin typeface="Aptos"/>
                <a:ea typeface="+mn-lt"/>
                <a:cs typeface="Arial" panose="020B0604020202020204"/>
              </a:rPr>
              <a:t>Type of Action</a:t>
            </a:r>
            <a:r>
              <a:rPr lang="en-US" dirty="0">
                <a:latin typeface="Aptos"/>
                <a:ea typeface="+mn-lt"/>
                <a:cs typeface="Arial" panose="020B0604020202020204"/>
              </a:rPr>
              <a:t>: Program</a:t>
            </a:r>
          </a:p>
        </p:txBody>
      </p:sp>
      <p:sp>
        <p:nvSpPr>
          <p:cNvPr id="2" name="TextBox 7">
            <a:extLst>
              <a:ext uri="{FF2B5EF4-FFF2-40B4-BE49-F238E27FC236}">
                <a16:creationId xmlns:a16="http://schemas.microsoft.com/office/drawing/2014/main" id="{1CED45C0-669D-71AF-4F30-9939C27FD9C6}"/>
              </a:ext>
            </a:extLst>
          </p:cNvPr>
          <p:cNvSpPr txBox="1"/>
          <p:nvPr/>
        </p:nvSpPr>
        <p:spPr>
          <a:xfrm>
            <a:off x="687167" y="6348325"/>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
        <p:nvSpPr>
          <p:cNvPr id="9" name="TextBox 8">
            <a:extLst>
              <a:ext uri="{FF2B5EF4-FFF2-40B4-BE49-F238E27FC236}">
                <a16:creationId xmlns:a16="http://schemas.microsoft.com/office/drawing/2014/main" id="{188D8231-EDC4-6043-272B-5904C5FA301D}"/>
              </a:ext>
            </a:extLst>
          </p:cNvPr>
          <p:cNvSpPr txBox="1"/>
          <p:nvPr/>
        </p:nvSpPr>
        <p:spPr>
          <a:xfrm>
            <a:off x="156679" y="3121931"/>
            <a:ext cx="12035321" cy="116955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r>
              <a:rPr lang="en-US" sz="2000" b="1" u="sng" dirty="0">
                <a:solidFill>
                  <a:schemeClr val="accent1"/>
                </a:solidFill>
                <a:latin typeface="Aptos"/>
              </a:rPr>
              <a:t>Allow more time for public housing, subsidized affordable housing and naturally occurring affordable housing to meet state and local building, energy and related codes that are triggered by interim repairs.</a:t>
            </a:r>
          </a:p>
          <a:p>
            <a:pPr lvl="0"/>
            <a:r>
              <a:rPr kumimoji="0" lang="en-US" b="1" i="0" strike="noStrike" kern="1200" cap="none" spc="0" normalizeH="0" baseline="0" noProof="0" dirty="0">
                <a:ln>
                  <a:noFill/>
                </a:ln>
                <a:effectLst/>
                <a:uLnTx/>
                <a:uFillTx/>
                <a:latin typeface="Aptos"/>
                <a:ea typeface="+mn-lt"/>
                <a:cs typeface="Arial" panose="020B0604020202020204"/>
              </a:rPr>
              <a:t>Level of Action</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Legislative</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Regulatory</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Administrative</a:t>
            </a:r>
            <a:endParaRPr lang="en-US" i="0" strike="noStrike" kern="1200" cap="none" spc="0" normalizeH="0" baseline="0" noProof="0" dirty="0">
              <a:ln>
                <a:noFill/>
              </a:ln>
              <a:effectLst/>
              <a:uLnTx/>
              <a:uFillTx/>
              <a:latin typeface="Aptos"/>
              <a:ea typeface="+mn-lt"/>
              <a:cs typeface="Arial" panose="020B0604020202020204"/>
            </a:endParaRPr>
          </a:p>
          <a:p>
            <a:pPr lvl="0"/>
            <a:r>
              <a:rPr lang="en-US" b="1" dirty="0">
                <a:latin typeface="Aptos"/>
                <a:ea typeface="+mn-lt"/>
                <a:cs typeface="Arial" panose="020B0604020202020204"/>
              </a:rPr>
              <a:t>Type of Action</a:t>
            </a:r>
            <a:r>
              <a:rPr lang="en-US" dirty="0">
                <a:latin typeface="Aptos"/>
                <a:ea typeface="+mn-lt"/>
                <a:cs typeface="Arial" panose="020B0604020202020204"/>
              </a:rPr>
              <a:t>: Program</a:t>
            </a:r>
            <a:endParaRPr lang="en-US" dirty="0">
              <a:latin typeface="Aptos" panose="020B0004020202020204" pitchFamily="34" charset="0"/>
              <a:ea typeface="+mn-lt"/>
              <a:cs typeface="Arial" panose="020B0604020202020204"/>
            </a:endParaRPr>
          </a:p>
        </p:txBody>
      </p:sp>
      <p:sp>
        <p:nvSpPr>
          <p:cNvPr id="4" name="TextBox 3">
            <a:extLst>
              <a:ext uri="{FF2B5EF4-FFF2-40B4-BE49-F238E27FC236}">
                <a16:creationId xmlns:a16="http://schemas.microsoft.com/office/drawing/2014/main" id="{6401028E-4473-7247-8AD0-8B36C8941E4C}"/>
              </a:ext>
            </a:extLst>
          </p:cNvPr>
          <p:cNvSpPr txBox="1"/>
          <p:nvPr/>
        </p:nvSpPr>
        <p:spPr>
          <a:xfrm>
            <a:off x="156679" y="4596628"/>
            <a:ext cx="12035321" cy="147732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r>
              <a:rPr lang="en-US" sz="2000" b="1" u="sng" dirty="0">
                <a:solidFill>
                  <a:schemeClr val="accent1"/>
                </a:solidFill>
                <a:latin typeface="Aptos"/>
              </a:rPr>
              <a:t>Gather data as to existing ELI units (including location, # of bedrooms, name of any governmentally involved program restricting the rent, any special population occupancy requirement) and update annually. This may include having each city/town assessor’s office obtain rent rolls for rental housing</a:t>
            </a:r>
            <a:r>
              <a:rPr lang="en-US" sz="2000" b="1" u="sng">
                <a:solidFill>
                  <a:schemeClr val="accent1"/>
                </a:solidFill>
                <a:latin typeface="Aptos"/>
              </a:rPr>
              <a:t>.</a:t>
            </a:r>
            <a:endParaRPr lang="en-US" sz="2000" b="1" u="sng" dirty="0">
              <a:solidFill>
                <a:schemeClr val="accent1"/>
              </a:solidFill>
              <a:latin typeface="Aptos"/>
            </a:endParaRPr>
          </a:p>
          <a:p>
            <a:r>
              <a:rPr kumimoji="0" lang="en-US" b="1" i="0" strike="noStrike" kern="1200" cap="none" spc="0" normalizeH="0" baseline="0" noProof="0" dirty="0">
                <a:ln>
                  <a:noFill/>
                </a:ln>
                <a:effectLst/>
                <a:uLnTx/>
                <a:uFillTx/>
                <a:latin typeface="Aptos"/>
                <a:ea typeface="+mn-lt"/>
                <a:cs typeface="Arial" panose="020B0604020202020204"/>
              </a:rPr>
              <a:t>Level of Action</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Administrative, </a:t>
            </a:r>
            <a:r>
              <a:rPr lang="en-US" i="1">
                <a:latin typeface="Aptos"/>
                <a:ea typeface="+mn-lt"/>
                <a:cs typeface="Arial" panose="020B0604020202020204"/>
              </a:rPr>
              <a:t>Legislative</a:t>
            </a:r>
            <a:endParaRPr lang="en-US" i="1" strike="noStrike" kern="1200" cap="none" spc="0" normalizeH="0" baseline="0" noProof="0">
              <a:ln>
                <a:noFill/>
              </a:ln>
              <a:effectLst/>
              <a:uLnTx/>
              <a:uFillTx/>
              <a:latin typeface="Aptos"/>
              <a:ea typeface="+mn-lt"/>
              <a:cs typeface="Arial" panose="020B0604020202020204"/>
            </a:endParaRPr>
          </a:p>
          <a:p>
            <a:pPr lvl="0"/>
            <a:r>
              <a:rPr lang="en-US" b="1" dirty="0">
                <a:latin typeface="Aptos"/>
                <a:ea typeface="+mn-lt"/>
                <a:cs typeface="Arial" panose="020B0604020202020204"/>
              </a:rPr>
              <a:t>Type of Action</a:t>
            </a:r>
            <a:r>
              <a:rPr lang="en-US" dirty="0">
                <a:latin typeface="Aptos"/>
                <a:ea typeface="+mn-lt"/>
                <a:cs typeface="Arial" panose="020B0604020202020204"/>
              </a:rPr>
              <a:t>:  Program</a:t>
            </a:r>
            <a:endParaRPr lang="en-US" dirty="0">
              <a:latin typeface="Aptos" panose="020B0004020202020204" pitchFamily="34" charset="0"/>
              <a:ea typeface="+mn-lt"/>
              <a:cs typeface="Arial" panose="020B0604020202020204"/>
            </a:endParaRPr>
          </a:p>
        </p:txBody>
      </p:sp>
    </p:spTree>
    <p:extLst>
      <p:ext uri="{BB962C8B-B14F-4D97-AF65-F5344CB8AC3E}">
        <p14:creationId xmlns:p14="http://schemas.microsoft.com/office/powerpoint/2010/main" val="305263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973324"/>
            <a:ext cx="8181508" cy="553998"/>
          </a:xfrm>
        </p:spPr>
        <p:txBody>
          <a:bodyPr/>
          <a:lstStyle/>
          <a:p>
            <a:pPr algn="l"/>
            <a:r>
              <a:rPr lang="en-US" sz="3600"/>
              <a:t>Next Steps</a:t>
            </a:r>
          </a:p>
        </p:txBody>
      </p:sp>
    </p:spTree>
    <p:extLst>
      <p:ext uri="{BB962C8B-B14F-4D97-AF65-F5344CB8AC3E}">
        <p14:creationId xmlns:p14="http://schemas.microsoft.com/office/powerpoint/2010/main" val="209103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3154156846"/>
              </p:ext>
            </p:extLst>
          </p:nvPr>
        </p:nvGraphicFramePr>
        <p:xfrm>
          <a:off x="263178" y="1102338"/>
          <a:ext cx="11668942" cy="5439120"/>
        </p:xfrm>
        <a:graphic>
          <a:graphicData uri="http://schemas.openxmlformats.org/drawingml/2006/table">
            <a:tbl>
              <a:tblPr firstRow="1" bandRow="1">
                <a:tableStyleId>{5C22544A-7EE6-4342-B048-85BDC9FD1C3A}</a:tableStyleId>
              </a:tblPr>
              <a:tblGrid>
                <a:gridCol w="11668942">
                  <a:extLst>
                    <a:ext uri="{9D8B030D-6E8A-4147-A177-3AD203B41FA5}">
                      <a16:colId xmlns:a16="http://schemas.microsoft.com/office/drawing/2014/main" val="3478081800"/>
                    </a:ext>
                  </a:extLst>
                </a:gridCol>
              </a:tblGrid>
              <a:tr h="790612">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ptos"/>
                        </a:rPr>
                        <a:t>Rest of August: </a:t>
                      </a:r>
                      <a:r>
                        <a:rPr lang="en-US" sz="2400" b="0" i="0" u="none" strike="noStrike" noProof="0">
                          <a:solidFill>
                            <a:schemeClr val="tx1"/>
                          </a:solidFill>
                          <a:latin typeface="Aptos"/>
                        </a:rPr>
                        <a:t>Working Groups continue to meet, develop recommendations</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33232"/>
                  </a:ext>
                </a:extLst>
              </a:tr>
              <a:tr h="1341120">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ptos"/>
                        </a:rPr>
                        <a:t>September: </a:t>
                      </a:r>
                      <a:r>
                        <a:rPr lang="en-US" sz="2400" b="0" i="0" u="none" strike="noStrike" noProof="0">
                          <a:solidFill>
                            <a:schemeClr val="tx1"/>
                          </a:solidFill>
                          <a:latin typeface="Aptos"/>
                        </a:rPr>
                        <a:t>Working Groups continue to meet, develop recommendations; present next tranche of recommendations to full Commission at next meeting</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17589"/>
                  </a:ext>
                </a:extLst>
              </a:tr>
              <a:tr h="1027611">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ptos"/>
                        </a:rPr>
                        <a:t>October: </a:t>
                      </a:r>
                      <a:r>
                        <a:rPr lang="en-US" sz="2400" b="0" i="0" u="none" strike="noStrike" noProof="0">
                          <a:solidFill>
                            <a:schemeClr val="tx1"/>
                          </a:solidFill>
                          <a:latin typeface="Aptos"/>
                        </a:rPr>
                        <a:t>Working Groups continue to meet, develop recommendations; present final tranche of recommendations at full Commission meeting</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741586"/>
                  </a:ext>
                </a:extLst>
              </a:tr>
              <a:tr h="790612">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ptos"/>
                        </a:rPr>
                        <a:t>November:</a:t>
                      </a:r>
                      <a:r>
                        <a:rPr lang="en-US" sz="2400" b="0" i="0" u="none" strike="noStrike" noProof="0">
                          <a:solidFill>
                            <a:schemeClr val="tx1"/>
                          </a:solidFill>
                          <a:latin typeface="Aptos"/>
                        </a:rPr>
                        <a:t> EOHLC drafts report based on recommendations</a:t>
                      </a:r>
                      <a:endParaRPr lang="en-US" sz="2400" b="1" i="0" u="none" strike="noStrike" noProof="0">
                        <a:solidFill>
                          <a:schemeClr val="tx1"/>
                        </a:solidFill>
                        <a:latin typeface="Aptos"/>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010400"/>
                  </a:ext>
                </a:extLst>
              </a:tr>
              <a:tr h="1489165">
                <a:tc>
                  <a:txBody>
                    <a:bodyPr/>
                    <a:lstStyle/>
                    <a:p>
                      <a:pPr marL="229870" lvl="0" indent="0" algn="l">
                        <a:lnSpc>
                          <a:spcPct val="100000"/>
                        </a:lnSpc>
                        <a:spcBef>
                          <a:spcPts val="0"/>
                        </a:spcBef>
                        <a:spcAft>
                          <a:spcPts val="500"/>
                        </a:spcAft>
                        <a:buNone/>
                      </a:pPr>
                      <a:r>
                        <a:rPr lang="en-US" sz="2400" b="1" i="0" u="none" strike="noStrike" noProof="0">
                          <a:solidFill>
                            <a:schemeClr val="tx1"/>
                          </a:solidFill>
                          <a:latin typeface="Aptos"/>
                        </a:rPr>
                        <a:t>December: </a:t>
                      </a:r>
                    </a:p>
                    <a:p>
                      <a:pPr marL="572770" lvl="0" indent="-342900" algn="l">
                        <a:lnSpc>
                          <a:spcPct val="100000"/>
                        </a:lnSpc>
                        <a:spcBef>
                          <a:spcPts val="0"/>
                        </a:spcBef>
                        <a:spcAft>
                          <a:spcPts val="2000"/>
                        </a:spcAft>
                        <a:buFont typeface="Arial"/>
                        <a:buChar char="•"/>
                      </a:pPr>
                      <a:r>
                        <a:rPr lang="en-US" sz="2000" b="0" i="0" u="sng" strike="noStrike" noProof="0">
                          <a:solidFill>
                            <a:schemeClr val="tx1"/>
                          </a:solidFill>
                          <a:latin typeface="Aptos"/>
                        </a:rPr>
                        <a:t>Early:</a:t>
                      </a:r>
                      <a:r>
                        <a:rPr lang="en-US" sz="2000" b="0" i="0" u="none" strike="noStrike" noProof="0">
                          <a:solidFill>
                            <a:schemeClr val="tx1"/>
                          </a:solidFill>
                          <a:latin typeface="Aptos"/>
                        </a:rPr>
                        <a:t> EOHLC returns draft report for Commission review, adjusts for feedback</a:t>
                      </a:r>
                      <a:endParaRPr lang="en-US" sz="2000" b="1" i="0" u="none" strike="noStrike" noProof="0">
                        <a:solidFill>
                          <a:schemeClr val="tx1"/>
                        </a:solidFill>
                        <a:latin typeface="Aptos"/>
                      </a:endParaRPr>
                    </a:p>
                    <a:p>
                      <a:pPr marL="572770" lvl="0" indent="-342900" algn="l">
                        <a:lnSpc>
                          <a:spcPct val="100000"/>
                        </a:lnSpc>
                        <a:spcBef>
                          <a:spcPts val="0"/>
                        </a:spcBef>
                        <a:spcAft>
                          <a:spcPts val="2000"/>
                        </a:spcAft>
                        <a:buFont typeface="Arial"/>
                        <a:buChar char="•"/>
                      </a:pPr>
                      <a:r>
                        <a:rPr lang="en-US" sz="2000" b="0" i="0" u="sng" strike="noStrike" noProof="0">
                          <a:solidFill>
                            <a:schemeClr val="tx1"/>
                          </a:solidFill>
                          <a:latin typeface="Aptos"/>
                        </a:rPr>
                        <a:t>Mid-to-Late:</a:t>
                      </a:r>
                      <a:r>
                        <a:rPr lang="en-US" sz="2000" b="0" i="0" u="none" strike="noStrike" noProof="0">
                          <a:solidFill>
                            <a:schemeClr val="tx1"/>
                          </a:solidFill>
                          <a:latin typeface="Aptos"/>
                        </a:rPr>
                        <a:t> EOHLC sends report to Legislature</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466219"/>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1978184542"/>
              </p:ext>
            </p:extLst>
          </p:nvPr>
        </p:nvGraphicFramePr>
        <p:xfrm>
          <a:off x="616856" y="1360714"/>
          <a:ext cx="10975979" cy="3356736"/>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118912">
                <a:tc>
                  <a:txBody>
                    <a:bodyPr/>
                    <a:lstStyle/>
                    <a:p>
                      <a:pPr lvl="0">
                        <a:buNone/>
                      </a:pPr>
                      <a:r>
                        <a:rPr lang="en-US" sz="2000" b="1" strike="noStrike">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118912">
                <a:tc>
                  <a:txBody>
                    <a:bodyPr/>
                    <a:lstStyle/>
                    <a:p>
                      <a:pPr marL="0" lvl="0" indent="0">
                        <a:buNone/>
                      </a:pPr>
                      <a:r>
                        <a:rPr lang="en-US" sz="2000" b="1" strike="noStrike">
                          <a:solidFill>
                            <a:schemeClr val="tx1"/>
                          </a:solidFill>
                        </a:rPr>
                        <a:t>Initial Working Group Recommendations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3 – 10</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118912">
                <a:tc>
                  <a:txBody>
                    <a:bodyPr/>
                    <a:lstStyle/>
                    <a:p>
                      <a:r>
                        <a:rPr lang="en-US" sz="2000" b="1" strike="noStrike">
                          <a:solidFill>
                            <a:schemeClr val="tx1"/>
                          </a:solidFill>
                        </a:rPr>
                        <a:t>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11 </a:t>
                      </a:r>
                      <a:r>
                        <a:rPr lang="en-US" sz="1700" b="0" i="0" u="none" strike="noStrike" kern="1200" cap="none" spc="0" normalizeH="0" baseline="0" noProof="0" dirty="0">
                          <a:ln>
                            <a:noFill/>
                          </a:ln>
                          <a:solidFill>
                            <a:srgbClr val="000000"/>
                          </a:solidFill>
                          <a:effectLst/>
                          <a:uLnTx/>
                          <a:uFillTx/>
                          <a:latin typeface="Arial"/>
                        </a:rPr>
                        <a:t>–</a:t>
                      </a:r>
                      <a:r>
                        <a:rPr lang="en-US" sz="2000" b="0" i="0" u="none" strike="noStrike" kern="1200" cap="none" spc="0" normalizeH="0" baseline="0" noProof="0" dirty="0">
                          <a:ln>
                            <a:noFill/>
                          </a:ln>
                          <a:solidFill>
                            <a:srgbClr val="000000"/>
                          </a:solidFill>
                          <a:effectLst/>
                          <a:uLnTx/>
                          <a:uFillTx/>
                          <a:latin typeface="Arial"/>
                          <a:ea typeface="+mn-ea"/>
                          <a:cs typeface="+mn-cs"/>
                        </a:rPr>
                        <a:t>12</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21671" y="2638984"/>
            <a:ext cx="8181508" cy="1107996"/>
          </a:xfrm>
        </p:spPr>
        <p:txBody>
          <a:bodyPr/>
          <a:lstStyle/>
          <a:p>
            <a:pPr algn="l"/>
            <a:r>
              <a:rPr lang="en-US" sz="3600">
                <a:cs typeface="Arial"/>
              </a:rPr>
              <a:t>Initial Working Group Recommendations</a:t>
            </a:r>
            <a:endParaRPr lang="en-US"/>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A6C2-27E3-CA13-C0DA-B228B4E8F4B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0539C92-96F8-6EC4-D599-C8B82422369A}"/>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Supporting Households &amp; Affordable Housing Owners (Page 1 of </a:t>
            </a:r>
            <a:r>
              <a:rPr lang="en-US" sz="1700">
                <a:solidFill>
                  <a:srgbClr val="F2F2F2"/>
                </a:solidFill>
                <a:latin typeface="Arial" panose="020B0604020202020204"/>
                <a:cs typeface="Arial" panose="020B0604020202020204"/>
              </a:rPr>
              <a:t>3</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p>
        </p:txBody>
      </p:sp>
      <p:sp>
        <p:nvSpPr>
          <p:cNvPr id="3" name="TextBox 2">
            <a:extLst>
              <a:ext uri="{FF2B5EF4-FFF2-40B4-BE49-F238E27FC236}">
                <a16:creationId xmlns:a16="http://schemas.microsoft.com/office/drawing/2014/main" id="{DD478BFC-EA3E-F885-3BD1-A7975FC68D47}"/>
              </a:ext>
            </a:extLst>
          </p:cNvPr>
          <p:cNvSpPr txBox="1"/>
          <p:nvPr/>
        </p:nvSpPr>
        <p:spPr>
          <a:xfrm>
            <a:off x="116038" y="1054100"/>
            <a:ext cx="11919283" cy="407034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000" b="1" i="0" u="sng" strike="noStrike" kern="1200" cap="none" spc="0" normalizeH="0" baseline="0" noProof="0">
                <a:ln>
                  <a:noFill/>
                </a:ln>
                <a:solidFill>
                  <a:srgbClr val="14558F"/>
                </a:solidFill>
                <a:effectLst/>
                <a:uLnTx/>
                <a:uFillTx/>
                <a:latin typeface="Aptos"/>
                <a:ea typeface="+mn-lt"/>
                <a:cs typeface="Arial" panose="020B0604020202020204"/>
              </a:rPr>
              <a:t>Expand and improve state funded operating subsidies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1" dirty="0">
                <a:solidFill>
                  <a:srgbClr val="000000"/>
                </a:solidFill>
                <a:latin typeface="Aptos"/>
                <a:ea typeface="+mn-lt"/>
                <a:cs typeface="Arial" panose="020B0604020202020204"/>
              </a:rPr>
              <a:t>Level</a:t>
            </a:r>
            <a:r>
              <a:rPr kumimoji="0" lang="en-US" b="1" i="0" u="none" strike="noStrike" kern="1200" cap="none" spc="0" normalizeH="0" baseline="0" noProof="0" dirty="0">
                <a:ln>
                  <a:noFill/>
                </a:ln>
                <a:solidFill>
                  <a:srgbClr val="000000"/>
                </a:solidFill>
                <a:effectLst/>
                <a:uLnTx/>
                <a:uFillTx/>
                <a:latin typeface="Aptos"/>
                <a:ea typeface="+mn-lt"/>
                <a:cs typeface="Arial" panose="020B0604020202020204"/>
              </a:rPr>
              <a:t> of Action:</a:t>
            </a:r>
            <a:r>
              <a:rPr kumimoji="0" lang="en-US" b="0" i="0" u="none" strike="noStrike" kern="1200" cap="none" spc="0" normalizeH="0" baseline="0" noProof="0" dirty="0">
                <a:ln>
                  <a:noFill/>
                </a:ln>
                <a:solidFill>
                  <a:srgbClr val="000000"/>
                </a:solidFill>
                <a:effectLst/>
                <a:uLnTx/>
                <a:uFillTx/>
                <a:latin typeface="Aptos"/>
                <a:ea typeface="+mn-lt"/>
                <a:cs typeface="Arial" panose="020B0604020202020204"/>
              </a:rPr>
              <a:t> Legislative, </a:t>
            </a:r>
            <a:r>
              <a:rPr lang="en-US" dirty="0">
                <a:solidFill>
                  <a:srgbClr val="000000"/>
                </a:solidFill>
                <a:latin typeface="Aptos"/>
                <a:ea typeface="+mn-lt"/>
                <a:cs typeface="Arial" panose="020B0604020202020204"/>
              </a:rPr>
              <a:t>Administrative</a:t>
            </a:r>
            <a:endParaRPr lang="en-US"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1" dirty="0">
                <a:solidFill>
                  <a:srgbClr val="000000"/>
                </a:solidFill>
                <a:latin typeface="Aptos"/>
                <a:ea typeface="+mn-lt"/>
                <a:cs typeface="Arial" panose="020B0604020202020204"/>
              </a:rPr>
              <a:t>Type of Action</a:t>
            </a:r>
            <a:r>
              <a:rPr lang="en-US" dirty="0">
                <a:solidFill>
                  <a:srgbClr val="000000"/>
                </a:solidFill>
                <a:latin typeface="Aptos"/>
                <a:ea typeface="+mn-lt"/>
                <a:cs typeface="Arial" panose="020B0604020202020204"/>
              </a:rPr>
              <a:t>: Funding, Regulatory</a:t>
            </a:r>
            <a:endParaRPr kumimoji="0" lang="en-US"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ptos"/>
                <a:ea typeface="+mn-lt"/>
                <a:cs typeface="Arial" panose="020B0604020202020204"/>
              </a:rPr>
              <a:t>Summary: </a:t>
            </a:r>
            <a:r>
              <a:rPr kumimoji="0" lang="en-US" b="0" i="0" u="none" strike="noStrike" kern="1200" cap="none" spc="0" normalizeH="0" baseline="0" noProof="0" dirty="0">
                <a:ln>
                  <a:noFill/>
                </a:ln>
                <a:solidFill>
                  <a:srgbClr val="000000"/>
                </a:solidFill>
                <a:effectLst/>
                <a:uLnTx/>
                <a:uFillTx/>
                <a:latin typeface="Aptos"/>
                <a:ea typeface="+mn-lt"/>
                <a:cs typeface="Arial" panose="020B0604020202020204"/>
              </a:rPr>
              <a:t>Households with extremely low incomes cannot afford market rent or other income restricted rent levels without paying more than 30</a:t>
            </a:r>
            <a:r>
              <a:rPr lang="en-US" dirty="0">
                <a:solidFill>
                  <a:srgbClr val="000000"/>
                </a:solidFill>
                <a:latin typeface="Aptos"/>
                <a:ea typeface="+mn-lt"/>
                <a:cs typeface="Arial" panose="020B0604020202020204"/>
              </a:rPr>
              <a:t>%</a:t>
            </a:r>
            <a:r>
              <a:rPr kumimoji="0" lang="en-US" b="0" i="0" u="none" strike="noStrike" kern="1200" cap="none" spc="0" normalizeH="0" baseline="0" noProof="0" dirty="0">
                <a:ln>
                  <a:noFill/>
                </a:ln>
                <a:solidFill>
                  <a:srgbClr val="000000"/>
                </a:solidFill>
                <a:effectLst/>
                <a:uLnTx/>
                <a:uFillTx/>
                <a:latin typeface="Aptos"/>
                <a:ea typeface="+mn-lt"/>
                <a:cs typeface="Arial" panose="020B0604020202020204"/>
              </a:rPr>
              <a:t> of their income towards rent. Owners are often not able to manage the operating costs and maintain rents affordable for households with very low incomes.</a:t>
            </a:r>
            <a:endParaRPr lang="en-US"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ptos"/>
                <a:ea typeface="+mn-lt"/>
                <a:cs typeface="Arial" panose="020B0604020202020204"/>
              </a:rPr>
              <a:t>Proposed Actions: </a:t>
            </a:r>
            <a:endParaRPr lang="en-US" b="1" i="0" u="none" strike="noStrike" kern="1200" cap="none" spc="0" normalizeH="0" baseline="0" noProof="0" dirty="0">
              <a:ln>
                <a:noFill/>
              </a:ln>
              <a:solidFill>
                <a:srgbClr val="000000"/>
              </a:solidFill>
              <a:effectLst/>
              <a:uLnTx/>
              <a:uFillTx/>
              <a:latin typeface="Aptos"/>
              <a:ea typeface="+mn-lt"/>
              <a:cs typeface="Arial" panose="020B0604020202020204"/>
            </a:endParaRPr>
          </a:p>
          <a:p>
            <a:pPr marL="285750" indent="-285750">
              <a:buFont typeface="Arial" panose="020B0604020202020204" pitchFamily="34" charset="0"/>
              <a:buChar char="•"/>
              <a:defRPr/>
            </a:pPr>
            <a:r>
              <a:rPr lang="en-US" dirty="0">
                <a:solidFill>
                  <a:srgbClr val="000000"/>
                </a:solidFill>
                <a:latin typeface="Aptos"/>
                <a:ea typeface="+mn-lt"/>
                <a:cs typeface="Arial" panose="020B0604020202020204"/>
              </a:rPr>
              <a:t>Expand the</a:t>
            </a:r>
            <a:r>
              <a:rPr kumimoji="0" lang="en-US" b="0" i="0" u="none" strike="noStrike" kern="1200" cap="none" spc="0" normalizeH="0" baseline="0" noProof="0" dirty="0">
                <a:ln>
                  <a:noFill/>
                </a:ln>
                <a:solidFill>
                  <a:srgbClr val="000000"/>
                </a:solidFill>
                <a:effectLst/>
                <a:uLnTx/>
                <a:uFillTx/>
                <a:latin typeface="Aptos"/>
                <a:ea typeface="+mn-lt"/>
                <a:cs typeface="Arial" panose="020B0604020202020204"/>
              </a:rPr>
              <a:t> Massachusetts Rental Voucher Program – codify the program, increase investments, and make administrative and programmatic enhancements.</a:t>
            </a:r>
            <a:endParaRPr lang="en-US"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285750" indent="-28575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ptos"/>
                <a:ea typeface="+mn-lt"/>
                <a:cs typeface="Arial" panose="020B0604020202020204"/>
              </a:rPr>
              <a:t>Increased investments </a:t>
            </a:r>
            <a:r>
              <a:rPr lang="en-US" dirty="0">
                <a:solidFill>
                  <a:srgbClr val="000000"/>
                </a:solidFill>
                <a:latin typeface="Aptos"/>
                <a:ea typeface="+mn-lt"/>
                <a:cs typeface="Arial" panose="020B0604020202020204"/>
              </a:rPr>
              <a:t>in public</a:t>
            </a:r>
            <a:r>
              <a:rPr kumimoji="0" lang="en-US" b="0" i="0" u="none" strike="noStrike" kern="1200" cap="none" spc="0" normalizeH="0" baseline="0" noProof="0" dirty="0">
                <a:ln>
                  <a:noFill/>
                </a:ln>
                <a:solidFill>
                  <a:srgbClr val="000000"/>
                </a:solidFill>
                <a:effectLst/>
                <a:uLnTx/>
                <a:uFillTx/>
                <a:latin typeface="Aptos"/>
                <a:ea typeface="+mn-lt"/>
                <a:cs typeface="Arial" panose="020B0604020202020204"/>
              </a:rPr>
              <a:t> </a:t>
            </a:r>
            <a:r>
              <a:rPr lang="en-US" dirty="0">
                <a:solidFill>
                  <a:srgbClr val="000000"/>
                </a:solidFill>
                <a:latin typeface="Aptos"/>
                <a:ea typeface="+mn-lt"/>
                <a:cs typeface="Arial" panose="020B0604020202020204"/>
              </a:rPr>
              <a:t>housing</a:t>
            </a:r>
            <a:r>
              <a:rPr kumimoji="0" lang="en-US" b="0" i="0" u="none" strike="noStrike" kern="1200" cap="none" spc="0" normalizeH="0" baseline="0" noProof="0" dirty="0">
                <a:ln>
                  <a:noFill/>
                </a:ln>
                <a:solidFill>
                  <a:srgbClr val="000000"/>
                </a:solidFill>
                <a:effectLst/>
                <a:uLnTx/>
                <a:uFillTx/>
                <a:latin typeface="Aptos"/>
                <a:ea typeface="+mn-lt"/>
                <a:cs typeface="Arial" panose="020B0604020202020204"/>
              </a:rPr>
              <a:t> operating subsidies, AHVP,</a:t>
            </a:r>
            <a:r>
              <a:rPr lang="en-US" dirty="0">
                <a:solidFill>
                  <a:srgbClr val="000000"/>
                </a:solidFill>
                <a:latin typeface="Aptos"/>
                <a:ea typeface="+mn-lt"/>
                <a:cs typeface="Arial" panose="020B0604020202020204"/>
              </a:rPr>
              <a:t> and</a:t>
            </a:r>
            <a:r>
              <a:rPr kumimoji="0" lang="en-US" b="0" i="0" u="none" strike="noStrike" kern="1200" cap="none" spc="0" normalizeH="0" baseline="0" noProof="0" dirty="0">
                <a:ln>
                  <a:noFill/>
                </a:ln>
                <a:solidFill>
                  <a:srgbClr val="000000"/>
                </a:solidFill>
                <a:effectLst/>
                <a:uLnTx/>
                <a:uFillTx/>
                <a:latin typeface="Aptos"/>
                <a:ea typeface="+mn-lt"/>
                <a:cs typeface="Arial" panose="020B0604020202020204"/>
              </a:rPr>
              <a:t> DMH subsidies.</a:t>
            </a:r>
            <a:endParaRPr lang="en-US"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0000"/>
              </a:solidFill>
              <a:latin typeface="Aptos"/>
              <a:ea typeface="+mn-lt"/>
              <a:cs typeface="Arial" panose="020B0604020202020204"/>
            </a:endParaRPr>
          </a:p>
          <a:p>
            <a:pPr lvl="0"/>
            <a:br>
              <a:rPr lang="en-US" sz="1600" dirty="0">
                <a:latin typeface="Aptos" panose="020B0004020202020204" pitchFamily="34" charset="0"/>
              </a:rPr>
            </a:br>
            <a:br>
              <a:rPr lang="en-US" sz="1600" dirty="0">
                <a:latin typeface="Aptos" panose="020B0004020202020204" pitchFamily="34" charset="0"/>
              </a:rPr>
            </a:b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2" name="TextBox 7">
            <a:extLst>
              <a:ext uri="{FF2B5EF4-FFF2-40B4-BE49-F238E27FC236}">
                <a16:creationId xmlns:a16="http://schemas.microsoft.com/office/drawing/2014/main" id="{578226F5-033F-DF21-4D08-05DB1DD5B4AC}"/>
              </a:ext>
            </a:extLst>
          </p:cNvPr>
          <p:cNvSpPr txBox="1"/>
          <p:nvPr/>
        </p:nvSpPr>
        <p:spPr>
          <a:xfrm>
            <a:off x="687167" y="6348325"/>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115667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052F0-17DC-0DBB-5C9A-0145B8E3C2E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70FFAB9-354F-2ADF-4DE0-E0EE2354F633}"/>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Supporting Households &amp; Affordable Housing Owners (Page 2 of 3)</a:t>
            </a:r>
          </a:p>
        </p:txBody>
      </p:sp>
      <p:sp>
        <p:nvSpPr>
          <p:cNvPr id="3" name="TextBox 2">
            <a:extLst>
              <a:ext uri="{FF2B5EF4-FFF2-40B4-BE49-F238E27FC236}">
                <a16:creationId xmlns:a16="http://schemas.microsoft.com/office/drawing/2014/main" id="{901193FC-B102-372F-D94F-BDA0C2ADB537}"/>
              </a:ext>
            </a:extLst>
          </p:cNvPr>
          <p:cNvSpPr txBox="1"/>
          <p:nvPr/>
        </p:nvSpPr>
        <p:spPr>
          <a:xfrm>
            <a:off x="78339" y="1120676"/>
            <a:ext cx="12035321" cy="473975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b="1" u="sng">
                <a:solidFill>
                  <a:schemeClr val="accent1"/>
                </a:solidFill>
              </a:rPr>
              <a:t>Invest in a range of services and supports that prioritize upstream interventions</a:t>
            </a:r>
            <a:endParaRPr lang="en-US" b="1">
              <a:solidFill>
                <a:schemeClr val="accent1"/>
              </a:solidFill>
              <a:latin typeface="Aptos"/>
              <a:ea typeface="+mn-lt"/>
              <a:cs typeface="Arial" panose="020B0604020202020204"/>
            </a:endParaRPr>
          </a:p>
          <a:p>
            <a:pPr>
              <a:defRPr/>
            </a:pPr>
            <a:endParaRPr lang="en-US" b="1">
              <a:latin typeface="Aptos"/>
              <a:ea typeface="+mn-lt"/>
              <a:cs typeface="Arial" panose="020B0604020202020204"/>
            </a:endParaRPr>
          </a:p>
          <a:p>
            <a:pPr marL="0" marR="0" lvl="0" indent="0" algn="l" defTabSz="914400">
              <a:lnSpc>
                <a:spcPct val="100000"/>
              </a:lnSpc>
              <a:spcBef>
                <a:spcPts val="0"/>
              </a:spcBef>
              <a:spcAft>
                <a:spcPts val="0"/>
              </a:spcAft>
              <a:buClrTx/>
              <a:buSzTx/>
              <a:buFontTx/>
              <a:buNone/>
              <a:tabLst/>
              <a:defRPr/>
            </a:pPr>
            <a:r>
              <a:rPr kumimoji="0" lang="en-US" b="1" i="0" strike="noStrike" kern="1200" cap="none" spc="0" normalizeH="0" baseline="0" noProof="0">
                <a:ln>
                  <a:noFill/>
                </a:ln>
                <a:effectLst/>
                <a:uLnTx/>
                <a:uFillTx/>
                <a:latin typeface="Aptos"/>
                <a:ea typeface="+mn-lt"/>
                <a:cs typeface="Arial" panose="020B0604020202020204"/>
              </a:rPr>
              <a:t>Level of Action</a:t>
            </a:r>
            <a:r>
              <a:rPr kumimoji="0" lang="en-US" i="0" strike="noStrike" kern="1200" cap="none" spc="0" normalizeH="0" baseline="0" noProof="0">
                <a:ln>
                  <a:noFill/>
                </a:ln>
                <a:effectLst/>
                <a:uLnTx/>
                <a:uFillTx/>
                <a:latin typeface="Aptos"/>
                <a:ea typeface="+mn-lt"/>
                <a:cs typeface="Arial" panose="020B0604020202020204"/>
              </a:rPr>
              <a:t>: Legislative, </a:t>
            </a:r>
            <a:r>
              <a:rPr lang="en-US">
                <a:latin typeface="Aptos"/>
                <a:ea typeface="+mn-lt"/>
                <a:cs typeface="Arial" panose="020B0604020202020204"/>
              </a:rPr>
              <a:t>Administrative</a:t>
            </a:r>
            <a:r>
              <a:rPr kumimoji="0" lang="en-US" i="0" strike="noStrike" kern="1200" cap="none" spc="0" normalizeH="0" baseline="0" noProof="0">
                <a:ln>
                  <a:noFill/>
                </a:ln>
                <a:effectLst/>
                <a:uLnTx/>
                <a:uFillTx/>
                <a:latin typeface="Aptos"/>
                <a:ea typeface="+mn-lt"/>
                <a:cs typeface="Arial" panose="020B0604020202020204"/>
              </a:rPr>
              <a:t>, Regulatory</a:t>
            </a:r>
            <a:endParaRPr lang="en-US">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ptos"/>
                <a:ea typeface="+mn-lt"/>
                <a:cs typeface="Arial" panose="020B0604020202020204"/>
              </a:rPr>
              <a:t>Type of Action</a:t>
            </a:r>
            <a:r>
              <a:rPr lang="en-US">
                <a:latin typeface="Aptos"/>
                <a:ea typeface="+mn-lt"/>
                <a:cs typeface="Arial" panose="020B0604020202020204"/>
              </a:rPr>
              <a:t>:  Funding, Policy, Program</a:t>
            </a:r>
          </a:p>
          <a:p>
            <a:pPr>
              <a:defRPr/>
            </a:pPr>
            <a:r>
              <a:rPr kumimoji="0" lang="en-US" b="1" i="0" strike="noStrike" kern="1200" cap="none" spc="0" normalizeH="0" baseline="0" noProof="0">
                <a:ln>
                  <a:noFill/>
                </a:ln>
                <a:effectLst/>
                <a:uLnTx/>
                <a:uFillTx/>
                <a:latin typeface="Aptos"/>
                <a:ea typeface="+mn-lt"/>
                <a:cs typeface="Arial" panose="020B0604020202020204"/>
              </a:rPr>
              <a:t>Summary: </a:t>
            </a:r>
            <a:r>
              <a:rPr lang="en-US" b="0" i="0">
                <a:effectLst/>
                <a:latin typeface="Aptos"/>
              </a:rPr>
              <a:t>Elevated rates of eviction filings continue to be the norm in Massachusetts, with </a:t>
            </a:r>
            <a:r>
              <a:rPr lang="en-US">
                <a:latin typeface="Aptos"/>
              </a:rPr>
              <a:t>most </a:t>
            </a:r>
            <a:r>
              <a:rPr lang="en-US" b="0" i="0">
                <a:effectLst/>
                <a:latin typeface="Aptos"/>
              </a:rPr>
              <a:t>cases filed for non-payment of rent. Limited pathways from ELI housing to market rent and homeownership</a:t>
            </a:r>
          </a:p>
          <a:p>
            <a:pPr marR="0" lvl="0" algn="l" defTabSz="914400" rtl="0" eaLnBrk="1" fontAlgn="auto" latinLnBrk="0" hangingPunct="1">
              <a:lnSpc>
                <a:spcPct val="100000"/>
              </a:lnSpc>
              <a:spcBef>
                <a:spcPts val="0"/>
              </a:spcBef>
              <a:spcAft>
                <a:spcPts val="0"/>
              </a:spcAft>
              <a:buClrTx/>
              <a:buSzTx/>
              <a:tabLst/>
              <a:defRPr/>
            </a:pPr>
            <a:r>
              <a:rPr lang="en-US" b="1">
                <a:latin typeface="Aptos"/>
              </a:rPr>
              <a:t>Proposed Actions</a:t>
            </a:r>
            <a:r>
              <a:rPr lang="en-US">
                <a:latin typeface="Aptos"/>
              </a:rPr>
              <a:t>: </a:t>
            </a:r>
            <a:br>
              <a:rPr lang="en-US">
                <a:latin typeface="Aptos" panose="020B0004020202020204" pitchFamily="34" charset="0"/>
              </a:rPr>
            </a:br>
            <a:r>
              <a:rPr lang="en-US">
                <a:latin typeface="Aptos"/>
              </a:rPr>
              <a:t>Invest in a range of services and supports from eviction prevention/rent stabilization to economic mobility programs and downpayment assistance for residents with extremely low incomes. Advance policies and implement program efficiencies to increase access and effectiveness.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atin typeface="Aptos" panose="020B0004020202020204" pitchFamily="34" charset="0"/>
            </a:endParaRPr>
          </a:p>
          <a:p>
            <a:pPr marL="285750" indent="-285750">
              <a:buFont typeface="Arial" panose="020B0604020202020204" pitchFamily="34" charset="0"/>
              <a:buChar char="•"/>
              <a:defRPr/>
            </a:pPr>
            <a:r>
              <a:rPr lang="en-US">
                <a:latin typeface="Aptos"/>
              </a:rPr>
              <a:t>Examples of investments: (1)TPP/TPP-CSP, (2)State FSS/mobility programs, (3)rent reporting for credit, (4)downpayment assistance, (5)resident service coordinators in public/affordable housing, and (6) technical assistance for tenants undergoing redevelopment pursuant to the new law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atin typeface="Aptos" panose="020B0004020202020204" pitchFamily="34" charset="0"/>
            </a:endParaRPr>
          </a:p>
          <a:p>
            <a:pPr marL="285750" indent="-285750">
              <a:buFont typeface="Arial" panose="020B0604020202020204" pitchFamily="34" charset="0"/>
              <a:buChar char="•"/>
              <a:defRPr/>
            </a:pPr>
            <a:r>
              <a:rPr lang="en-US">
                <a:latin typeface="Aptos"/>
              </a:rPr>
              <a:t>Examples of policy advancements: (1) remove the notice to quit threshold for RAFT, (2)pilot owner applications for rental assistance, and (3)update regulations to allow for universal income and other resident benefit programs.</a:t>
            </a:r>
            <a:endParaRPr kumimoji="0" lang="en-US" b="0" i="0" u="none" strike="noStrike" kern="1200" cap="none" spc="0" normalizeH="0" baseline="0" noProof="0">
              <a:ln>
                <a:noFill/>
              </a:ln>
              <a:solidFill>
                <a:srgbClr val="000000"/>
              </a:solidFill>
              <a:effectLst/>
              <a:uLnTx/>
              <a:uFillTx/>
              <a:latin typeface="Aptos"/>
              <a:cs typeface="Arial"/>
            </a:endParaRPr>
          </a:p>
        </p:txBody>
      </p:sp>
      <p:sp>
        <p:nvSpPr>
          <p:cNvPr id="2" name="TextBox 7">
            <a:extLst>
              <a:ext uri="{FF2B5EF4-FFF2-40B4-BE49-F238E27FC236}">
                <a16:creationId xmlns:a16="http://schemas.microsoft.com/office/drawing/2014/main" id="{9F28A3F3-17E5-F97C-A5B3-123BD25EDDC7}"/>
              </a:ext>
            </a:extLst>
          </p:cNvPr>
          <p:cNvSpPr txBox="1"/>
          <p:nvPr/>
        </p:nvSpPr>
        <p:spPr>
          <a:xfrm>
            <a:off x="687167" y="6348325"/>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219773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BEA1-7AC6-FF0F-F6B5-3077B6AA7A3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9C0CD99-096A-E052-7173-22065B8324DA}"/>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Supporting Households &amp; Affordable Housing Owners (Page 3 of 3)</a:t>
            </a:r>
          </a:p>
        </p:txBody>
      </p:sp>
      <p:sp>
        <p:nvSpPr>
          <p:cNvPr id="3" name="TextBox 2">
            <a:extLst>
              <a:ext uri="{FF2B5EF4-FFF2-40B4-BE49-F238E27FC236}">
                <a16:creationId xmlns:a16="http://schemas.microsoft.com/office/drawing/2014/main" id="{5D92F4F1-8444-8BCE-E504-615011BC36EC}"/>
              </a:ext>
            </a:extLst>
          </p:cNvPr>
          <p:cNvSpPr txBox="1"/>
          <p:nvPr/>
        </p:nvSpPr>
        <p:spPr>
          <a:xfrm>
            <a:off x="78339" y="1120676"/>
            <a:ext cx="12035321" cy="480131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r>
              <a:rPr lang="en-US" sz="2000" b="1" u="sng">
                <a:solidFill>
                  <a:schemeClr val="accent1"/>
                </a:solidFill>
              </a:rPr>
              <a:t>Reinstate an interagency entity focused on the implementation, oversight, and ongoing planning to address housing stability needs of households with extremely low incomes in the Commonwealth. Ensure external engagement from multiple disciplines</a:t>
            </a:r>
          </a:p>
          <a:p>
            <a:endParaRPr lang="en-US" b="1">
              <a:latin typeface="Aptos"/>
              <a:ea typeface="+mn-lt"/>
              <a:cs typeface="Arial" panose="020B0604020202020204"/>
            </a:endParaRPr>
          </a:p>
          <a:p>
            <a:pPr lvl="0"/>
            <a:r>
              <a:rPr kumimoji="0" lang="en-US" b="1" i="0" strike="noStrike" kern="1200" cap="none" spc="0" normalizeH="0" baseline="0" noProof="0">
                <a:ln>
                  <a:noFill/>
                </a:ln>
                <a:effectLst/>
                <a:uLnTx/>
                <a:uFillTx/>
                <a:latin typeface="Aptos"/>
                <a:ea typeface="+mn-lt"/>
                <a:cs typeface="Arial" panose="020B0604020202020204"/>
              </a:rPr>
              <a:t>Level of Action</a:t>
            </a:r>
            <a:r>
              <a:rPr kumimoji="0" lang="en-US" i="0" strike="noStrike" kern="1200" cap="none" spc="0" normalizeH="0" baseline="0" noProof="0">
                <a:ln>
                  <a:noFill/>
                </a:ln>
                <a:effectLst/>
                <a:uLnTx/>
                <a:uFillTx/>
                <a:latin typeface="Aptos"/>
                <a:ea typeface="+mn-lt"/>
                <a:cs typeface="Arial" panose="020B0604020202020204"/>
              </a:rPr>
              <a:t>: </a:t>
            </a:r>
            <a:r>
              <a:rPr lang="en-US">
                <a:latin typeface="Aptos"/>
                <a:ea typeface="+mn-lt"/>
                <a:cs typeface="Arial" panose="020B0604020202020204"/>
              </a:rPr>
              <a:t>Administrative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ptos"/>
                <a:ea typeface="+mn-lt"/>
                <a:cs typeface="Arial" panose="020B0604020202020204"/>
              </a:rPr>
              <a:t>Type of Action</a:t>
            </a:r>
            <a:r>
              <a:rPr lang="en-US">
                <a:latin typeface="Aptos"/>
                <a:ea typeface="+mn-lt"/>
                <a:cs typeface="Arial" panose="020B0604020202020204"/>
              </a:rPr>
              <a:t>: Program</a:t>
            </a:r>
          </a:p>
          <a:p>
            <a:pPr>
              <a:spcBef>
                <a:spcPct val="0"/>
              </a:spcBef>
              <a:defRPr/>
            </a:pPr>
            <a:r>
              <a:rPr kumimoji="0" lang="en-US" b="1" i="0" strike="noStrike" kern="1200" cap="none" spc="0" normalizeH="0" baseline="0" noProof="0">
                <a:ln>
                  <a:noFill/>
                </a:ln>
                <a:effectLst/>
                <a:uLnTx/>
                <a:uFillTx/>
                <a:latin typeface="Aptos"/>
                <a:ea typeface="+mn-lt"/>
                <a:cs typeface="Arial" panose="020B0604020202020204"/>
              </a:rPr>
              <a:t>Summary:</a:t>
            </a:r>
            <a:r>
              <a:rPr lang="en-US">
                <a:latin typeface="Aptos"/>
              </a:rPr>
              <a:t> ELI supports face a rapidly changing landscape: federal policy changes and divestments, technology advances, funding limitations, and impacts from COVID. There is also internal work for the Commonwealth to take on: conflicting policies, duplication in services, underutilized resources, burdensome paperwork, and complicated system navigation.</a:t>
            </a:r>
          </a:p>
          <a:p>
            <a:pPr marR="0" lvl="0" algn="l" defTabSz="914400" rtl="0" eaLnBrk="1" fontAlgn="auto" latinLnBrk="0" hangingPunct="1">
              <a:lnSpc>
                <a:spcPct val="100000"/>
              </a:lnSpc>
              <a:spcBef>
                <a:spcPts val="0"/>
              </a:spcBef>
              <a:spcAft>
                <a:spcPts val="0"/>
              </a:spcAft>
              <a:buClrTx/>
              <a:buSzTx/>
              <a:tabLst/>
              <a:defRPr/>
            </a:pPr>
            <a:r>
              <a:rPr lang="en-US" b="1">
                <a:latin typeface="Aptos"/>
              </a:rPr>
              <a:t>Proposed Actions</a:t>
            </a:r>
            <a:r>
              <a:rPr lang="en-US">
                <a:latin typeface="Aptos"/>
              </a:rPr>
              <a:t>: A reinstated interagency entity would focus on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ptos"/>
              </a:rPr>
              <a:t>Analysis and promotion of underutilized resources</a:t>
            </a:r>
          </a:p>
          <a:p>
            <a:pPr marL="285750" indent="-285750">
              <a:buFont typeface="Arial" panose="020B0604020202020204" pitchFamily="34" charset="0"/>
              <a:buChar char="•"/>
              <a:defRPr/>
            </a:pPr>
            <a:r>
              <a:rPr lang="en-US">
                <a:latin typeface="Aptos"/>
              </a:rPr>
              <a:t>Re-implementation of data sharing and cross program eligibility, along with other positive policy advances tested during the COVID pandemic</a:t>
            </a:r>
          </a:p>
          <a:p>
            <a:pPr marL="285750" indent="-285750">
              <a:buFont typeface="Arial" panose="020B0604020202020204" pitchFamily="34" charset="0"/>
              <a:buChar char="•"/>
              <a:defRPr/>
            </a:pPr>
            <a:r>
              <a:rPr lang="en-US">
                <a:latin typeface="Aptos"/>
              </a:rPr>
              <a:t>Clear goals and benchmarks, maximized resources, improved planning</a:t>
            </a:r>
          </a:p>
          <a:p>
            <a:pPr marL="285750" indent="-285750">
              <a:buFont typeface="Arial" panose="020B0604020202020204" pitchFamily="34" charset="0"/>
              <a:buChar char="•"/>
              <a:defRPr/>
            </a:pPr>
            <a:r>
              <a:rPr lang="en-US">
                <a:latin typeface="Aptos"/>
              </a:rPr>
              <a:t>Increased coordination, consistent policies, and aligned messaging between housing, economic mobility, and other programs</a:t>
            </a:r>
            <a:endParaRPr lang="en-US">
              <a:latin typeface="Arial" panose="020B0604020202020204"/>
              <a:cs typeface="Arial" panose="020B0604020202020204"/>
            </a:endParaRPr>
          </a:p>
          <a:p>
            <a:pPr marL="285750" indent="-285750">
              <a:buFont typeface="Arial" panose="020B0604020202020204" pitchFamily="34" charset="0"/>
              <a:buChar char="•"/>
              <a:defRPr/>
            </a:pPr>
            <a:r>
              <a:rPr lang="en-US">
                <a:latin typeface="Aptos"/>
              </a:rPr>
              <a:t>Increased use of common applications, auto-enrollment, and other upstream interventions</a:t>
            </a:r>
            <a:endParaRPr lang="en-US">
              <a:cs typeface="Arial"/>
            </a:endParaRPr>
          </a:p>
        </p:txBody>
      </p:sp>
      <p:sp>
        <p:nvSpPr>
          <p:cNvPr id="2" name="TextBox 7">
            <a:extLst>
              <a:ext uri="{FF2B5EF4-FFF2-40B4-BE49-F238E27FC236}">
                <a16:creationId xmlns:a16="http://schemas.microsoft.com/office/drawing/2014/main" id="{62F6C166-9C5C-1F5B-1CD8-D8CBE8A27CC9}"/>
              </a:ext>
            </a:extLst>
          </p:cNvPr>
          <p:cNvSpPr txBox="1"/>
          <p:nvPr/>
        </p:nvSpPr>
        <p:spPr>
          <a:xfrm>
            <a:off x="687167" y="6348325"/>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177115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FCA51-2DC3-76CB-B585-4B09102C0DD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0BC5F94-62D8-ED71-3989-2B00D2EA60F1}"/>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2)  Development &amp; Market Dynamics (Page 1 of 2)</a:t>
            </a:r>
          </a:p>
        </p:txBody>
      </p:sp>
      <p:sp>
        <p:nvSpPr>
          <p:cNvPr id="3" name="TextBox 2">
            <a:extLst>
              <a:ext uri="{FF2B5EF4-FFF2-40B4-BE49-F238E27FC236}">
                <a16:creationId xmlns:a16="http://schemas.microsoft.com/office/drawing/2014/main" id="{E0527B0F-1F77-EF5E-E756-87B4DF0F2920}"/>
              </a:ext>
            </a:extLst>
          </p:cNvPr>
          <p:cNvSpPr txBox="1"/>
          <p:nvPr/>
        </p:nvSpPr>
        <p:spPr>
          <a:xfrm>
            <a:off x="156679" y="1100356"/>
            <a:ext cx="12035321" cy="507831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r>
              <a:rPr lang="en-US" sz="2000" b="1" u="sng" dirty="0">
                <a:solidFill>
                  <a:schemeClr val="accent1"/>
                </a:solidFill>
              </a:rPr>
              <a:t>EOHLC should set a goal to develop at least 2,200 new units of ELI housing each year from 2025 to 2035, with at least 50% of those new units specifically identified as permanent supportive housing units with supportive services</a:t>
            </a:r>
          </a:p>
          <a:p>
            <a:endParaRPr lang="en-US" b="1" dirty="0">
              <a:latin typeface="Aptos"/>
              <a:ea typeface="+mn-lt"/>
              <a:cs typeface="Arial" panose="020B0604020202020204"/>
            </a:endParaRPr>
          </a:p>
          <a:p>
            <a:pPr lvl="0"/>
            <a:r>
              <a:rPr kumimoji="0" lang="en-US" b="1" i="0" strike="noStrike" kern="1200" cap="none" spc="0" normalizeH="0" baseline="0" noProof="0" dirty="0">
                <a:ln>
                  <a:noFill/>
                </a:ln>
                <a:effectLst/>
                <a:uLnTx/>
                <a:uFillTx/>
                <a:latin typeface="Aptos"/>
                <a:ea typeface="+mn-lt"/>
                <a:cs typeface="Arial" panose="020B0604020202020204"/>
              </a:rPr>
              <a:t>Level of Action</a:t>
            </a:r>
            <a:r>
              <a:rPr kumimoji="0" lang="en-US" i="0" strike="noStrike" kern="1200" cap="none" spc="0" normalizeH="0" baseline="0" noProof="0" dirty="0">
                <a:ln>
                  <a:noFill/>
                </a:ln>
                <a:effectLst/>
                <a:uLnTx/>
                <a:uFillTx/>
                <a:latin typeface="Aptos"/>
                <a:ea typeface="+mn-lt"/>
                <a:cs typeface="Arial" panose="020B0604020202020204"/>
              </a:rPr>
              <a:t>: Legislative, </a:t>
            </a:r>
            <a:r>
              <a:rPr lang="en-US" dirty="0">
                <a:latin typeface="Aptos"/>
                <a:ea typeface="+mn-lt"/>
                <a:cs typeface="Arial" panose="020B0604020202020204"/>
              </a:rPr>
              <a:t>Administrative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ptos"/>
                <a:ea typeface="+mn-lt"/>
                <a:cs typeface="Arial" panose="020B0604020202020204"/>
              </a:rPr>
              <a:t>Type of Action</a:t>
            </a:r>
            <a:r>
              <a:rPr lang="en-US" dirty="0">
                <a:latin typeface="Aptos"/>
                <a:ea typeface="+mn-lt"/>
                <a:cs typeface="Arial" panose="020B0604020202020204"/>
              </a:rPr>
              <a:t>:  Policy</a:t>
            </a:r>
          </a:p>
          <a:p>
            <a:pPr>
              <a:defRPr/>
            </a:pPr>
            <a:r>
              <a:rPr kumimoji="0" lang="en-US" b="1" i="0" strike="noStrike" kern="1200" cap="none" spc="0" normalizeH="0" baseline="0" noProof="0" dirty="0">
                <a:ln>
                  <a:noFill/>
                </a:ln>
                <a:effectLst/>
                <a:uLnTx/>
                <a:uFillTx/>
                <a:latin typeface="Aptos"/>
                <a:ea typeface="+mn-lt"/>
                <a:cs typeface="Arial" panose="020B0604020202020204"/>
              </a:rPr>
              <a:t>Summary: </a:t>
            </a:r>
            <a:r>
              <a:rPr lang="en-US">
                <a:latin typeface="Aptos"/>
              </a:rPr>
              <a:t>In </a:t>
            </a:r>
            <a:r>
              <a:rPr lang="en-US" i="1">
                <a:latin typeface="Aptos"/>
              </a:rPr>
              <a:t>A</a:t>
            </a:r>
            <a:r>
              <a:rPr lang="en-US">
                <a:latin typeface="Aptos"/>
              </a:rPr>
              <a:t> </a:t>
            </a:r>
            <a:r>
              <a:rPr lang="en-US" i="1">
                <a:latin typeface="Aptos"/>
              </a:rPr>
              <a:t>Home for Everyone</a:t>
            </a:r>
            <a:r>
              <a:rPr lang="en-US">
                <a:latin typeface="Aptos"/>
              </a:rPr>
              <a:t>, the Healey-Driscoll Administration identified the need to increase the statewide supply of year-round housing by at least 222,000 units from 2025 to 2035.  Approximately 325,000 renter households are extremely low-income (ELI), representing nearly one-third (31%) of all Massachusetts renter households.  These households are particularly impacted by the high housing costs in Massachusetts.  80% of ELI households are cost burdened and nearly two-thirds of ELI households are severely cost burdened.  There is an estimated shortage of 183,000 rental homes that are affordable and available for ELI renters.  As a result, the need to develop more ELI housing is greater than ever.  By setting a specific housing development goal, EOHLC will be able to track progress towards increasing ELI housing production and addressing the shortage of ELI housing. Given that these units cannot be developed without capital and operating funding, there should be a focus on modifying existing programs (e.g., expand ability to use “income averaging” on low-income housing tax credit projects to develop more ELI units) and developing new capital, operating and service funding (e.g., implement the Flexible Supportive Housing Pool) to support more ELI housing development.</a:t>
            </a:r>
            <a:endParaRPr lang="en-US">
              <a:latin typeface="Aptos"/>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ptos" panose="020B0004020202020204" pitchFamily="34" charset="0"/>
            </a:endParaRPr>
          </a:p>
        </p:txBody>
      </p:sp>
      <p:sp>
        <p:nvSpPr>
          <p:cNvPr id="2" name="TextBox 7">
            <a:extLst>
              <a:ext uri="{FF2B5EF4-FFF2-40B4-BE49-F238E27FC236}">
                <a16:creationId xmlns:a16="http://schemas.microsoft.com/office/drawing/2014/main" id="{41EB84B4-4317-DE7A-2C84-5CF8BD4FADC5}"/>
              </a:ext>
            </a:extLst>
          </p:cNvPr>
          <p:cNvSpPr txBox="1"/>
          <p:nvPr/>
        </p:nvSpPr>
        <p:spPr>
          <a:xfrm>
            <a:off x="687167" y="6348325"/>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176691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DB711-61A6-0458-3B93-053B6996651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A15EA4C-28A9-DAAA-5678-E39D756284BC}"/>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2)  Development &amp; Market Dynamics (Page </a:t>
            </a:r>
            <a:r>
              <a:rPr lang="en-US" sz="1700">
                <a:solidFill>
                  <a:srgbClr val="F2F2F2"/>
                </a:solidFill>
                <a:latin typeface="Arial" panose="020B0604020202020204"/>
                <a:cs typeface="Arial" panose="020B0604020202020204"/>
              </a:rPr>
              <a:t>2 </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of 2)</a:t>
            </a:r>
          </a:p>
        </p:txBody>
      </p:sp>
      <p:sp>
        <p:nvSpPr>
          <p:cNvPr id="3" name="TextBox 2">
            <a:extLst>
              <a:ext uri="{FF2B5EF4-FFF2-40B4-BE49-F238E27FC236}">
                <a16:creationId xmlns:a16="http://schemas.microsoft.com/office/drawing/2014/main" id="{F8072F48-B2CA-F9EC-5978-91B29DB7EC34}"/>
              </a:ext>
            </a:extLst>
          </p:cNvPr>
          <p:cNvSpPr txBox="1"/>
          <p:nvPr/>
        </p:nvSpPr>
        <p:spPr>
          <a:xfrm>
            <a:off x="156679" y="1100356"/>
            <a:ext cx="12035321" cy="280076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r>
              <a:rPr lang="en-US" sz="2000" b="1" u="sng">
                <a:solidFill>
                  <a:schemeClr val="accent1"/>
                </a:solidFill>
              </a:rPr>
              <a:t>Expand the Massachusetts Rental Voucher Program for ELI Households</a:t>
            </a:r>
          </a:p>
          <a:p>
            <a:pPr lvl="0"/>
            <a:r>
              <a:rPr kumimoji="0" lang="en-US" b="1" i="0" strike="noStrike" kern="1200" cap="none" spc="0" normalizeH="0" baseline="0" noProof="0">
                <a:ln>
                  <a:noFill/>
                </a:ln>
                <a:effectLst/>
                <a:uLnTx/>
                <a:uFillTx/>
                <a:latin typeface="Aptos"/>
                <a:ea typeface="+mn-lt"/>
                <a:cs typeface="Arial" panose="020B0604020202020204"/>
              </a:rPr>
              <a:t>Level of Action</a:t>
            </a:r>
            <a:r>
              <a:rPr kumimoji="0" lang="en-US" i="0" strike="noStrike" kern="1200" cap="none" spc="0" normalizeH="0" baseline="0" noProof="0">
                <a:ln>
                  <a:noFill/>
                </a:ln>
                <a:effectLst/>
                <a:uLnTx/>
                <a:uFillTx/>
                <a:latin typeface="Aptos"/>
                <a:ea typeface="+mn-lt"/>
                <a:cs typeface="Arial" panose="020B0604020202020204"/>
              </a:rPr>
              <a:t>: </a:t>
            </a:r>
            <a:r>
              <a:rPr lang="en-US">
                <a:latin typeface="Aptos"/>
                <a:ea typeface="+mn-lt"/>
                <a:cs typeface="Arial" panose="020B0604020202020204"/>
              </a:rPr>
              <a:t>Legislative</a:t>
            </a:r>
            <a:endParaRPr lang="en-US" i="0" strike="noStrike" kern="1200" cap="none" spc="0" normalizeH="0" baseline="0" noProof="0">
              <a:ln>
                <a:noFill/>
              </a:ln>
              <a:effectLst/>
              <a:uLnTx/>
              <a:uFillTx/>
              <a:latin typeface="Aptos"/>
              <a:ea typeface="+mn-lt"/>
              <a:cs typeface="Arial" panose="020B0604020202020204"/>
            </a:endParaRPr>
          </a:p>
          <a:p>
            <a:pPr lvl="0"/>
            <a:r>
              <a:rPr lang="en-US" b="1">
                <a:latin typeface="Aptos"/>
                <a:ea typeface="+mn-lt"/>
                <a:cs typeface="Arial" panose="020B0604020202020204"/>
              </a:rPr>
              <a:t>Type of Action</a:t>
            </a:r>
            <a:r>
              <a:rPr lang="en-US">
                <a:latin typeface="Aptos"/>
                <a:ea typeface="+mn-lt"/>
                <a:cs typeface="Arial" panose="020B0604020202020204"/>
              </a:rPr>
              <a:t>: Funding</a:t>
            </a:r>
          </a:p>
          <a:p>
            <a:r>
              <a:rPr lang="en-US" b="1">
                <a:latin typeface="Aptos"/>
                <a:ea typeface="+mn-lt"/>
                <a:cs typeface="Arial" panose="020B0604020202020204"/>
              </a:rPr>
              <a:t>Summary: </a:t>
            </a:r>
            <a:r>
              <a:rPr lang="en-US">
                <a:latin typeface="Aptos"/>
                <a:ea typeface="+mn-lt"/>
                <a:cs typeface="Arial" panose="020B0604020202020204"/>
              </a:rPr>
              <a:t>The ability to develop new units of ELI housing is directly tied to the availability of project-based MRVP vouchers to support ELI housing units.  There is estimated shortage of 183,000 rental homes that are affordable and available for ELI renters, and an expansion of the project-based MRVP program for ELI households is the most direct way to meaningfully create new ELI housing units that address this shortage. Each project-based voucher would cost $21,120/ year (at a voucher cost of $1,760 per month) or $46,464,000/year for 2,200 project-based vouchers.  The 5-year cost would be at least $232,320,000 for 11,000 project-based vouchers.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effectLst/>
              <a:latin typeface="Aptos" panose="020B0004020202020204" pitchFamily="34" charset="0"/>
            </a:endParaRPr>
          </a:p>
        </p:txBody>
      </p:sp>
      <p:sp>
        <p:nvSpPr>
          <p:cNvPr id="2" name="TextBox 7">
            <a:extLst>
              <a:ext uri="{FF2B5EF4-FFF2-40B4-BE49-F238E27FC236}">
                <a16:creationId xmlns:a16="http://schemas.microsoft.com/office/drawing/2014/main" id="{0FCBB95A-2A1A-22B1-2660-50988DAA6E39}"/>
              </a:ext>
            </a:extLst>
          </p:cNvPr>
          <p:cNvSpPr txBox="1"/>
          <p:nvPr/>
        </p:nvSpPr>
        <p:spPr>
          <a:xfrm>
            <a:off x="687167" y="6348325"/>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
        <p:nvSpPr>
          <p:cNvPr id="9" name="TextBox 8">
            <a:extLst>
              <a:ext uri="{FF2B5EF4-FFF2-40B4-BE49-F238E27FC236}">
                <a16:creationId xmlns:a16="http://schemas.microsoft.com/office/drawing/2014/main" id="{7D58B2DC-A733-7DF7-20A2-68757207463F}"/>
              </a:ext>
            </a:extLst>
          </p:cNvPr>
          <p:cNvSpPr txBox="1"/>
          <p:nvPr/>
        </p:nvSpPr>
        <p:spPr>
          <a:xfrm>
            <a:off x="156678" y="3901123"/>
            <a:ext cx="12035321" cy="196977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r>
              <a:rPr lang="en-US" sz="2000" b="1" u="sng" dirty="0">
                <a:solidFill>
                  <a:schemeClr val="accent1"/>
                </a:solidFill>
              </a:rPr>
              <a:t>Take Steps to Reduce Development Timelines and Project Costs</a:t>
            </a:r>
          </a:p>
          <a:p>
            <a:pPr lvl="0"/>
            <a:r>
              <a:rPr kumimoji="0" lang="en-US" b="1" i="0" strike="noStrike" kern="1200" cap="none" spc="0" normalizeH="0" baseline="0" noProof="0" dirty="0">
                <a:ln>
                  <a:noFill/>
                </a:ln>
                <a:effectLst/>
                <a:uLnTx/>
                <a:uFillTx/>
                <a:latin typeface="Aptos"/>
                <a:ea typeface="+mn-lt"/>
                <a:cs typeface="Arial" panose="020B0604020202020204"/>
              </a:rPr>
              <a:t>Level of Action</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Legislative</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Regulatory</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Administrative</a:t>
            </a:r>
            <a:endParaRPr lang="en-US" i="0" strike="noStrike" kern="1200" cap="none" spc="0" normalizeH="0" baseline="0" noProof="0" dirty="0">
              <a:ln>
                <a:noFill/>
              </a:ln>
              <a:effectLst/>
              <a:uLnTx/>
              <a:uFillTx/>
              <a:latin typeface="Aptos"/>
              <a:ea typeface="+mn-lt"/>
              <a:cs typeface="Arial" panose="020B0604020202020204"/>
            </a:endParaRPr>
          </a:p>
          <a:p>
            <a:pPr lvl="0"/>
            <a:r>
              <a:rPr lang="en-US" b="1" dirty="0">
                <a:latin typeface="Aptos"/>
                <a:ea typeface="+mn-lt"/>
                <a:cs typeface="Arial" panose="020B0604020202020204"/>
              </a:rPr>
              <a:t>Type of Action</a:t>
            </a:r>
            <a:r>
              <a:rPr lang="en-US" dirty="0">
                <a:latin typeface="Aptos"/>
                <a:ea typeface="+mn-lt"/>
                <a:cs typeface="Arial" panose="020B0604020202020204"/>
              </a:rPr>
              <a:t>: Funding</a:t>
            </a:r>
          </a:p>
          <a:p>
            <a:pPr lvl="0"/>
            <a:r>
              <a:rPr lang="en-US" b="1" dirty="0">
                <a:latin typeface="Aptos"/>
                <a:ea typeface="+mn-lt"/>
                <a:cs typeface="Arial" panose="020B0604020202020204"/>
              </a:rPr>
              <a:t>Summary: </a:t>
            </a:r>
            <a:r>
              <a:rPr lang="en-US" dirty="0">
                <a:latin typeface="Aptos"/>
                <a:ea typeface="+mn-lt"/>
                <a:cs typeface="Arial" panose="020B0604020202020204"/>
              </a:rPr>
              <a:t>The Commonwealth should take steps to reduce development timelines and project costs for the development of ELI housing by adopting measures to standardize zoning and site plan review, expedite the permitting process, prioritize approval of any State required permits, incentivize the use of modular construction, strengthen and streamline the appeals process, and align inter-agency decision making and funding programs.</a:t>
            </a:r>
            <a:endParaRPr lang="en-US" b="0" i="0" dirty="0">
              <a:effectLst/>
              <a:latin typeface="Aptos" panose="020B0004020202020204" pitchFamily="34" charset="0"/>
            </a:endParaRPr>
          </a:p>
        </p:txBody>
      </p:sp>
    </p:spTree>
    <p:extLst>
      <p:ext uri="{BB962C8B-B14F-4D97-AF65-F5344CB8AC3E}">
        <p14:creationId xmlns:p14="http://schemas.microsoft.com/office/powerpoint/2010/main" val="73684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8ACD5-6DF8-3E73-8F16-FAF09CBFF87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7E964D6-0E46-8074-54EA-B888BE4C99D4}"/>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dirty="0">
                <a:solidFill>
                  <a:srgbClr val="F2F2F2"/>
                </a:solidFill>
                <a:latin typeface="Arial" panose="020B0604020202020204"/>
                <a:cs typeface="Arial" panose="020B0604020202020204"/>
              </a:rPr>
              <a:t>3</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  Preservation (Page 1</a:t>
            </a:r>
            <a:r>
              <a:rPr lang="en-US" sz="1700" dirty="0">
                <a:solidFill>
                  <a:srgbClr val="F2F2F2"/>
                </a:solidFill>
                <a:latin typeface="Arial" panose="020B0604020202020204"/>
                <a:cs typeface="Arial" panose="020B0604020202020204"/>
              </a:rPr>
              <a:t> </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of 2)</a:t>
            </a:r>
          </a:p>
        </p:txBody>
      </p:sp>
      <p:sp>
        <p:nvSpPr>
          <p:cNvPr id="3" name="TextBox 2">
            <a:extLst>
              <a:ext uri="{FF2B5EF4-FFF2-40B4-BE49-F238E27FC236}">
                <a16:creationId xmlns:a16="http://schemas.microsoft.com/office/drawing/2014/main" id="{7E58EC4B-3C1D-B69E-4045-2F54016E5F84}"/>
              </a:ext>
            </a:extLst>
          </p:cNvPr>
          <p:cNvSpPr txBox="1"/>
          <p:nvPr/>
        </p:nvSpPr>
        <p:spPr>
          <a:xfrm>
            <a:off x="156679" y="1100356"/>
            <a:ext cx="12035321" cy="200054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r>
              <a:rPr lang="en-US" sz="2000" b="1" u="sng" dirty="0">
                <a:solidFill>
                  <a:schemeClr val="accent1"/>
                </a:solidFill>
                <a:latin typeface="Aptos"/>
              </a:rPr>
              <a:t>Increase the MRVP budget line to add 1,000 project-based vouchers per year specifically for preservation to provide operating support for units occupied or set aside for occupancy by ELI households</a:t>
            </a:r>
          </a:p>
          <a:p>
            <a:pPr lvl="0"/>
            <a:r>
              <a:rPr kumimoji="0" lang="en-US" b="1" i="0" strike="noStrike" kern="1200" cap="none" spc="0" normalizeH="0" baseline="0" noProof="0" dirty="0">
                <a:ln>
                  <a:noFill/>
                </a:ln>
                <a:effectLst/>
                <a:uLnTx/>
                <a:uFillTx/>
                <a:latin typeface="Aptos"/>
                <a:ea typeface="+mn-lt"/>
                <a:cs typeface="Arial" panose="020B0604020202020204"/>
              </a:rPr>
              <a:t>Level of Action</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Legislative</a:t>
            </a:r>
            <a:endParaRPr lang="en-US" i="0" strike="noStrike" kern="1200" cap="none" spc="0" normalizeH="0" baseline="0" noProof="0" dirty="0">
              <a:ln>
                <a:noFill/>
              </a:ln>
              <a:effectLst/>
              <a:uLnTx/>
              <a:uFillTx/>
              <a:latin typeface="Aptos"/>
              <a:ea typeface="+mn-lt"/>
              <a:cs typeface="Arial" panose="020B0604020202020204"/>
            </a:endParaRPr>
          </a:p>
          <a:p>
            <a:pPr lvl="0"/>
            <a:r>
              <a:rPr lang="en-US" b="1" dirty="0">
                <a:latin typeface="Aptos"/>
                <a:ea typeface="+mn-lt"/>
                <a:cs typeface="Arial" panose="020B0604020202020204"/>
              </a:rPr>
              <a:t>Type of Action</a:t>
            </a:r>
            <a:r>
              <a:rPr lang="en-US" dirty="0">
                <a:latin typeface="Aptos"/>
                <a:ea typeface="+mn-lt"/>
                <a:cs typeface="Arial" panose="020B0604020202020204"/>
              </a:rPr>
              <a:t>: Funding</a:t>
            </a:r>
          </a:p>
          <a:p>
            <a:pPr lvl="0"/>
            <a:r>
              <a:rPr lang="en-US" b="1" dirty="0">
                <a:latin typeface="Aptos"/>
                <a:ea typeface="+mn-lt"/>
                <a:cs typeface="Arial" panose="020B0604020202020204"/>
              </a:rPr>
              <a:t>Summary</a:t>
            </a:r>
            <a:r>
              <a:rPr lang="en-US" dirty="0">
                <a:latin typeface="Aptos"/>
                <a:ea typeface="+mn-lt"/>
                <a:cs typeface="Arial" panose="020B0604020202020204"/>
              </a:rPr>
              <a:t>: This operating support will enable existing affordable housing not currently supported with project-based vouchers to physically maintain their properties while housing this vulnerable population. Mobile vouchers must also be added to the overall MRVP portfolio each year to ensure housing choice. </a:t>
            </a:r>
            <a:endParaRPr lang="en-US" b="0" i="0" dirty="0">
              <a:effectLst/>
              <a:latin typeface="Aptos" panose="020B0004020202020204" pitchFamily="34" charset="0"/>
            </a:endParaRPr>
          </a:p>
        </p:txBody>
      </p:sp>
      <p:sp>
        <p:nvSpPr>
          <p:cNvPr id="2" name="TextBox 7">
            <a:extLst>
              <a:ext uri="{FF2B5EF4-FFF2-40B4-BE49-F238E27FC236}">
                <a16:creationId xmlns:a16="http://schemas.microsoft.com/office/drawing/2014/main" id="{E5B29F08-DB1B-E3E7-98AA-B88D9F0816A1}"/>
              </a:ext>
            </a:extLst>
          </p:cNvPr>
          <p:cNvSpPr txBox="1"/>
          <p:nvPr/>
        </p:nvSpPr>
        <p:spPr>
          <a:xfrm>
            <a:off x="687167" y="6348325"/>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
        <p:nvSpPr>
          <p:cNvPr id="9" name="TextBox 8">
            <a:extLst>
              <a:ext uri="{FF2B5EF4-FFF2-40B4-BE49-F238E27FC236}">
                <a16:creationId xmlns:a16="http://schemas.microsoft.com/office/drawing/2014/main" id="{497EA9C0-11DE-5C89-10A2-27EBF387B73D}"/>
              </a:ext>
            </a:extLst>
          </p:cNvPr>
          <p:cNvSpPr txBox="1"/>
          <p:nvPr/>
        </p:nvSpPr>
        <p:spPr>
          <a:xfrm>
            <a:off x="97362" y="3703321"/>
            <a:ext cx="12035321" cy="230832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b="1" u="sng">
                <a:solidFill>
                  <a:schemeClr val="accent1"/>
                </a:solidFill>
                <a:latin typeface="Aptos"/>
              </a:rPr>
              <a:t>Make </a:t>
            </a:r>
            <a:r>
              <a:rPr lang="en-US" sz="2000" b="1" u="sng" dirty="0">
                <a:solidFill>
                  <a:schemeClr val="accent1"/>
                </a:solidFill>
                <a:latin typeface="Aptos"/>
              </a:rPr>
              <a:t>a plan to address the $8 billion backlog of capital needs in the state public housing portfolio, </a:t>
            </a:r>
            <a:r>
              <a:rPr lang="en-US" sz="2000" b="1" u="sng">
                <a:solidFill>
                  <a:schemeClr val="accent1"/>
                </a:solidFill>
                <a:latin typeface="Aptos"/>
              </a:rPr>
              <a:t>with input from housing authorities and tenants, </a:t>
            </a:r>
            <a:r>
              <a:rPr lang="en-US" sz="2000" b="1" u="sng" dirty="0">
                <a:solidFill>
                  <a:schemeClr val="accent1"/>
                </a:solidFill>
                <a:latin typeface="Aptos"/>
              </a:rPr>
              <a:t>by reducing regulatory processes and identifying other strategies to reduce costs and streamline processes</a:t>
            </a:r>
            <a:endParaRPr lang="en-US" sz="2000" b="1" u="sng">
              <a:solidFill>
                <a:schemeClr val="accent1"/>
              </a:solidFill>
              <a:latin typeface="Aptos"/>
            </a:endParaRPr>
          </a:p>
          <a:p>
            <a:pPr lvl="0"/>
            <a:r>
              <a:rPr kumimoji="0" lang="en-US" b="1" i="0" strike="noStrike" kern="1200" cap="none" spc="0" normalizeH="0" baseline="0" noProof="0" dirty="0">
                <a:ln>
                  <a:noFill/>
                </a:ln>
                <a:effectLst/>
                <a:uLnTx/>
                <a:uFillTx/>
                <a:latin typeface="Aptos"/>
                <a:ea typeface="+mn-lt"/>
                <a:cs typeface="Arial" panose="020B0604020202020204"/>
              </a:rPr>
              <a:t>Level of Action</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Legislative</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Regulatory</a:t>
            </a:r>
            <a:r>
              <a:rPr kumimoji="0" lang="en-US" i="0" strike="noStrike" kern="1200" cap="none" spc="0" normalizeH="0" baseline="0" noProof="0" dirty="0">
                <a:ln>
                  <a:noFill/>
                </a:ln>
                <a:effectLst/>
                <a:uLnTx/>
                <a:uFillTx/>
                <a:latin typeface="Aptos"/>
                <a:ea typeface="+mn-lt"/>
                <a:cs typeface="Arial" panose="020B0604020202020204"/>
              </a:rPr>
              <a:t>, </a:t>
            </a:r>
            <a:r>
              <a:rPr lang="en-US" dirty="0">
                <a:latin typeface="Aptos"/>
                <a:ea typeface="+mn-lt"/>
                <a:cs typeface="Arial" panose="020B0604020202020204"/>
              </a:rPr>
              <a:t>Administrative</a:t>
            </a:r>
            <a:endParaRPr lang="en-US" i="0" strike="noStrike" kern="1200" cap="none" spc="0" normalizeH="0" baseline="0" noProof="0" dirty="0">
              <a:ln>
                <a:noFill/>
              </a:ln>
              <a:effectLst/>
              <a:uLnTx/>
              <a:uFillTx/>
              <a:latin typeface="Aptos"/>
              <a:ea typeface="+mn-lt"/>
              <a:cs typeface="Arial" panose="020B0604020202020204"/>
            </a:endParaRPr>
          </a:p>
          <a:p>
            <a:pPr lvl="0"/>
            <a:r>
              <a:rPr lang="en-US" b="1" dirty="0">
                <a:latin typeface="Aptos"/>
                <a:ea typeface="+mn-lt"/>
                <a:cs typeface="Arial" panose="020B0604020202020204"/>
              </a:rPr>
              <a:t>Type of Action</a:t>
            </a:r>
            <a:r>
              <a:rPr lang="en-US" dirty="0">
                <a:latin typeface="Aptos"/>
                <a:ea typeface="+mn-lt"/>
                <a:cs typeface="Arial" panose="020B0604020202020204"/>
              </a:rPr>
              <a:t>: Funding</a:t>
            </a:r>
            <a:endParaRPr lang="en-US" dirty="0">
              <a:latin typeface="Aptos" panose="020B0004020202020204" pitchFamily="34" charset="0"/>
              <a:ea typeface="+mn-lt"/>
              <a:cs typeface="Arial" panose="020B0604020202020204"/>
            </a:endParaRPr>
          </a:p>
          <a:p>
            <a:pPr lvl="0"/>
            <a:r>
              <a:rPr lang="en-US" b="1" dirty="0">
                <a:latin typeface="Aptos"/>
                <a:ea typeface="+mn-lt"/>
                <a:cs typeface="Arial" panose="020B0604020202020204"/>
              </a:rPr>
              <a:t>Summary</a:t>
            </a:r>
            <a:r>
              <a:rPr lang="en-US" dirty="0">
                <a:latin typeface="Aptos"/>
                <a:ea typeface="+mn-lt"/>
                <a:cs typeface="Arial" panose="020B0604020202020204"/>
              </a:rPr>
              <a:t>: EOHLC should convene a working group of public housing authorities and Mass Union to identify strategies for meeting the capital and operating needs to preserve this extremely important housing stock for ELI. We will be submitting </a:t>
            </a:r>
            <a:r>
              <a:rPr lang="en-US">
                <a:latin typeface="Aptos"/>
                <a:ea typeface="+mn-lt"/>
                <a:cs typeface="Arial" panose="020B0604020202020204"/>
              </a:rPr>
              <a:t>separate</a:t>
            </a:r>
            <a:r>
              <a:rPr lang="en-US" dirty="0">
                <a:latin typeface="Aptos"/>
                <a:ea typeface="+mn-lt"/>
                <a:cs typeface="Arial" panose="020B0604020202020204"/>
              </a:rPr>
              <a:t> preliminary recommendations from a subset of housing authorities across the state.</a:t>
            </a:r>
            <a:endParaRPr lang="en-US" b="0" i="0" dirty="0">
              <a:effectLst/>
              <a:latin typeface="Aptos" panose="020B0004020202020204" pitchFamily="34" charset="0"/>
            </a:endParaRPr>
          </a:p>
        </p:txBody>
      </p:sp>
    </p:spTree>
    <p:extLst>
      <p:ext uri="{BB962C8B-B14F-4D97-AF65-F5344CB8AC3E}">
        <p14:creationId xmlns:p14="http://schemas.microsoft.com/office/powerpoint/2010/main" val="899876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E8BC35-13CC-49ED-9C03-456CA50E8956}">
  <ds:schemaRefs>
    <ds:schemaRef ds:uri="http://schemas.microsoft.com/sharepoint/v3/contenttype/forms"/>
  </ds:schemaRefs>
</ds:datastoreItem>
</file>

<file path=customXml/itemProps2.xml><?xml version="1.0" encoding="utf-8"?>
<ds:datastoreItem xmlns:ds="http://schemas.openxmlformats.org/officeDocument/2006/customXml" ds:itemID="{E8F027AF-032A-493A-BDB0-E28055DEB150}">
  <ds:schemaRefs>
    <ds:schemaRef ds:uri="http://purl.org/dc/terms/"/>
    <ds:schemaRef ds:uri="http://schemas.microsoft.com/office/2006/metadata/properties"/>
    <ds:schemaRef ds:uri="http://schemas.microsoft.com/office/2006/documentManagement/types"/>
    <ds:schemaRef ds:uri="http://purl.org/dc/elements/1.1/"/>
    <ds:schemaRef ds:uri="dc119905-464d-4721-bcb1-84ed6b26f144"/>
    <ds:schemaRef ds:uri="http://schemas.microsoft.com/office/infopath/2007/PartnerControls"/>
    <ds:schemaRef ds:uri="http://schemas.openxmlformats.org/package/2006/metadata/core-properties"/>
    <ds:schemaRef ds:uri="http://www.w3.org/XML/1998/namespace"/>
    <ds:schemaRef ds:uri="00f635cb-58c7-4c7c-a2be-5f3d12299da6"/>
    <ds:schemaRef ds:uri="http://purl.org/dc/dcmitype/"/>
  </ds:schemaRefs>
</ds:datastoreItem>
</file>

<file path=customXml/itemProps3.xml><?xml version="1.0" encoding="utf-8"?>
<ds:datastoreItem xmlns:ds="http://schemas.openxmlformats.org/officeDocument/2006/customXml" ds:itemID="{5EF8159B-2714-4D8C-AE4B-9ADA44E9F595}">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TotalTime>
  <Words>1965</Words>
  <Application>Microsoft Office PowerPoint</Application>
  <PresentationFormat>Widescreen</PresentationFormat>
  <Paragraphs>112</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White</vt:lpstr>
      <vt:lpstr>1_White</vt:lpstr>
      <vt:lpstr>Extremely Low-Income Housing  Commission: Initial Recommendations</vt:lpstr>
      <vt:lpstr>Agenda</vt:lpstr>
      <vt:lpstr>Initial Working Group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5) Next Steps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Cuddy, Joshua (EOHLC)</dc:creator>
  <cp:lastModifiedBy>Cuddy, Joshua (EOHLC)</cp:lastModifiedBy>
  <cp:revision>5</cp:revision>
  <dcterms:created xsi:type="dcterms:W3CDTF">2025-08-20T13:48:20Z</dcterms:created>
  <dcterms:modified xsi:type="dcterms:W3CDTF">2025-09-30T21:03:17Z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0x0101001517B14D604B3B48B5D202D444E0E01D</vt:lpwstr>
  </property>
  <property fmtid="{D5CDD505-2E9C-101B-9397-08002B2CF9AE}" pid="3" name="MediaServiceImageTags">
    <vt:lpwstr/>
  </property>
</Properties>
</file>