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39"/>
  </p:notesMasterIdLst>
  <p:sldIdLst>
    <p:sldId id="256" r:id="rId4"/>
    <p:sldId id="257" r:id="rId5"/>
    <p:sldId id="258" r:id="rId6"/>
    <p:sldId id="361" r:id="rId7"/>
    <p:sldId id="332" r:id="rId8"/>
    <p:sldId id="324" r:id="rId9"/>
    <p:sldId id="343" r:id="rId10"/>
    <p:sldId id="357" r:id="rId11"/>
    <p:sldId id="410" r:id="rId12"/>
    <p:sldId id="420" r:id="rId13"/>
    <p:sldId id="419" r:id="rId14"/>
    <p:sldId id="418" r:id="rId15"/>
    <p:sldId id="421" r:id="rId16"/>
    <p:sldId id="439" r:id="rId17"/>
    <p:sldId id="437" r:id="rId18"/>
    <p:sldId id="438" r:id="rId19"/>
    <p:sldId id="436" r:id="rId20"/>
    <p:sldId id="441" r:id="rId21"/>
    <p:sldId id="442" r:id="rId22"/>
    <p:sldId id="443" r:id="rId23"/>
    <p:sldId id="444" r:id="rId24"/>
    <p:sldId id="445" r:id="rId25"/>
    <p:sldId id="446" r:id="rId26"/>
    <p:sldId id="454" r:id="rId27"/>
    <p:sldId id="448" r:id="rId28"/>
    <p:sldId id="449" r:id="rId29"/>
    <p:sldId id="452" r:id="rId30"/>
    <p:sldId id="451" r:id="rId31"/>
    <p:sldId id="453" r:id="rId32"/>
    <p:sldId id="440" r:id="rId33"/>
    <p:sldId id="275" r:id="rId34"/>
    <p:sldId id="266" r:id="rId35"/>
    <p:sldId id="267" r:id="rId36"/>
    <p:sldId id="269" r:id="rId37"/>
    <p:sldId id="271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BBC370-DA62-4595-BC2A-74AAFDDE0C06}" v="2" dt="2026-08-31T19:45:53.5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31" autoAdjust="0"/>
    <p:restoredTop sz="92177" autoAdjust="0"/>
  </p:normalViewPr>
  <p:slideViewPr>
    <p:cSldViewPr snapToGrid="0">
      <p:cViewPr varScale="1">
        <p:scale>
          <a:sx n="55" d="100"/>
          <a:sy n="55" d="100"/>
        </p:scale>
        <p:origin x="108" y="1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0" Type="http://schemas.openxmlformats.org/officeDocument/2006/relationships/slide" Target="slides/slide17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nnett, Yukiko (EOTSS)" userId="1a375f8e-71eb-464a-9d86-65c78107010f" providerId="ADAL" clId="{75645D18-2E61-4DF0-BF38-0D0C0FE103F2}"/>
    <pc:docChg chg="undo custSel addSld delSld modSld sldOrd">
      <pc:chgData name="Gannett, Yukiko (EOTSS)" userId="1a375f8e-71eb-464a-9d86-65c78107010f" providerId="ADAL" clId="{75645D18-2E61-4DF0-BF38-0D0C0FE103F2}" dt="2026-08-31T19:45:39.448" v="179" actId="20577"/>
      <pc:docMkLst>
        <pc:docMk/>
      </pc:docMkLst>
      <pc:sldChg chg="ord">
        <pc:chgData name="Gannett, Yukiko (EOTSS)" userId="1a375f8e-71eb-464a-9d86-65c78107010f" providerId="ADAL" clId="{75645D18-2E61-4DF0-BF38-0D0C0FE103F2}" dt="2026-08-27T14:36:41.940" v="115"/>
        <pc:sldMkLst>
          <pc:docMk/>
          <pc:sldMk cId="4274120308" sldId="256"/>
        </pc:sldMkLst>
      </pc:sldChg>
      <pc:sldChg chg="modSp mod">
        <pc:chgData name="Gannett, Yukiko (EOTSS)" userId="1a375f8e-71eb-464a-9d86-65c78107010f" providerId="ADAL" clId="{75645D18-2E61-4DF0-BF38-0D0C0FE103F2}" dt="2026-08-26T16:51:35.668" v="111" actId="2710"/>
        <pc:sldMkLst>
          <pc:docMk/>
          <pc:sldMk cId="2890622037" sldId="275"/>
        </pc:sldMkLst>
        <pc:spChg chg="mod">
          <ac:chgData name="Gannett, Yukiko (EOTSS)" userId="1a375f8e-71eb-464a-9d86-65c78107010f" providerId="ADAL" clId="{75645D18-2E61-4DF0-BF38-0D0C0FE103F2}" dt="2026-08-26T16:51:35.668" v="111" actId="2710"/>
          <ac:spMkLst>
            <pc:docMk/>
            <pc:sldMk cId="2890622037" sldId="275"/>
            <ac:spMk id="3" creationId="{4DBBF46A-1C58-3DFA-BEE3-38876A216B60}"/>
          </ac:spMkLst>
        </pc:spChg>
      </pc:sldChg>
      <pc:sldChg chg="modSp mod">
        <pc:chgData name="Gannett, Yukiko (EOTSS)" userId="1a375f8e-71eb-464a-9d86-65c78107010f" providerId="ADAL" clId="{75645D18-2E61-4DF0-BF38-0D0C0FE103F2}" dt="2026-08-31T19:45:39.448" v="179" actId="20577"/>
        <pc:sldMkLst>
          <pc:docMk/>
          <pc:sldMk cId="193191685" sldId="332"/>
        </pc:sldMkLst>
        <pc:spChg chg="mod">
          <ac:chgData name="Gannett, Yukiko (EOTSS)" userId="1a375f8e-71eb-464a-9d86-65c78107010f" providerId="ADAL" clId="{75645D18-2E61-4DF0-BF38-0D0C0FE103F2}" dt="2026-08-31T19:45:39.448" v="179" actId="20577"/>
          <ac:spMkLst>
            <pc:docMk/>
            <pc:sldMk cId="193191685" sldId="332"/>
            <ac:spMk id="3" creationId="{81D5494F-5A5D-A52F-E47A-0CC0583B1BDA}"/>
          </ac:spMkLst>
        </pc:spChg>
      </pc:sldChg>
      <pc:sldChg chg="add">
        <pc:chgData name="Gannett, Yukiko (EOTSS)" userId="1a375f8e-71eb-464a-9d86-65c78107010f" providerId="ADAL" clId="{75645D18-2E61-4DF0-BF38-0D0C0FE103F2}" dt="2026-08-26T15:57:14.884" v="1"/>
        <pc:sldMkLst>
          <pc:docMk/>
          <pc:sldMk cId="1471980942" sldId="357"/>
        </pc:sldMkLst>
      </pc:sldChg>
      <pc:sldChg chg="add">
        <pc:chgData name="Gannett, Yukiko (EOTSS)" userId="1a375f8e-71eb-464a-9d86-65c78107010f" providerId="ADAL" clId="{75645D18-2E61-4DF0-BF38-0D0C0FE103F2}" dt="2026-08-26T21:00:37.884" v="112"/>
        <pc:sldMkLst>
          <pc:docMk/>
          <pc:sldMk cId="296728430" sldId="410"/>
        </pc:sldMkLst>
      </pc:sldChg>
      <pc:sldChg chg="add">
        <pc:chgData name="Gannett, Yukiko (EOTSS)" userId="1a375f8e-71eb-464a-9d86-65c78107010f" providerId="ADAL" clId="{75645D18-2E61-4DF0-BF38-0D0C0FE103F2}" dt="2026-08-26T21:00:37.884" v="112"/>
        <pc:sldMkLst>
          <pc:docMk/>
          <pc:sldMk cId="4026191691" sldId="418"/>
        </pc:sldMkLst>
      </pc:sldChg>
      <pc:sldChg chg="add">
        <pc:chgData name="Gannett, Yukiko (EOTSS)" userId="1a375f8e-71eb-464a-9d86-65c78107010f" providerId="ADAL" clId="{75645D18-2E61-4DF0-BF38-0D0C0FE103F2}" dt="2026-08-26T21:00:37.884" v="112"/>
        <pc:sldMkLst>
          <pc:docMk/>
          <pc:sldMk cId="2938805681" sldId="419"/>
        </pc:sldMkLst>
      </pc:sldChg>
      <pc:sldChg chg="add">
        <pc:chgData name="Gannett, Yukiko (EOTSS)" userId="1a375f8e-71eb-464a-9d86-65c78107010f" providerId="ADAL" clId="{75645D18-2E61-4DF0-BF38-0D0C0FE103F2}" dt="2026-08-26T21:00:37.884" v="112"/>
        <pc:sldMkLst>
          <pc:docMk/>
          <pc:sldMk cId="1655774725" sldId="420"/>
        </pc:sldMkLst>
      </pc:sldChg>
      <pc:sldChg chg="add">
        <pc:chgData name="Gannett, Yukiko (EOTSS)" userId="1a375f8e-71eb-464a-9d86-65c78107010f" providerId="ADAL" clId="{75645D18-2E61-4DF0-BF38-0D0C0FE103F2}" dt="2026-08-26T21:00:37.884" v="112"/>
        <pc:sldMkLst>
          <pc:docMk/>
          <pc:sldMk cId="2008038234" sldId="421"/>
        </pc:sldMkLst>
      </pc:sldChg>
      <pc:sldChg chg="modSp mod">
        <pc:chgData name="Gannett, Yukiko (EOTSS)" userId="1a375f8e-71eb-464a-9d86-65c78107010f" providerId="ADAL" clId="{75645D18-2E61-4DF0-BF38-0D0C0FE103F2}" dt="2026-08-26T16:45:01.297" v="102" actId="20577"/>
        <pc:sldMkLst>
          <pc:docMk/>
          <pc:sldMk cId="1383941399" sldId="438"/>
        </pc:sldMkLst>
        <pc:spChg chg="mod">
          <ac:chgData name="Gannett, Yukiko (EOTSS)" userId="1a375f8e-71eb-464a-9d86-65c78107010f" providerId="ADAL" clId="{75645D18-2E61-4DF0-BF38-0D0C0FE103F2}" dt="2026-08-26T16:45:01.297" v="102" actId="20577"/>
          <ac:spMkLst>
            <pc:docMk/>
            <pc:sldMk cId="1383941399" sldId="438"/>
            <ac:spMk id="3" creationId="{B1C34670-A604-09FD-F7BE-0AC350D2D11A}"/>
          </ac:spMkLst>
        </pc:spChg>
      </pc:sldChg>
      <pc:sldChg chg="modSp mod">
        <pc:chgData name="Gannett, Yukiko (EOTSS)" userId="1a375f8e-71eb-464a-9d86-65c78107010f" providerId="ADAL" clId="{75645D18-2E61-4DF0-BF38-0D0C0FE103F2}" dt="2026-08-26T16:43:48.598" v="91" actId="113"/>
        <pc:sldMkLst>
          <pc:docMk/>
          <pc:sldMk cId="3189825079" sldId="439"/>
        </pc:sldMkLst>
        <pc:spChg chg="mod">
          <ac:chgData name="Gannett, Yukiko (EOTSS)" userId="1a375f8e-71eb-464a-9d86-65c78107010f" providerId="ADAL" clId="{75645D18-2E61-4DF0-BF38-0D0C0FE103F2}" dt="2026-08-26T16:43:48.598" v="91" actId="113"/>
          <ac:spMkLst>
            <pc:docMk/>
            <pc:sldMk cId="3189825079" sldId="439"/>
            <ac:spMk id="3" creationId="{3589AC2D-8EEC-6E28-265C-2A10A62F1B2F}"/>
          </ac:spMkLst>
        </pc:spChg>
      </pc:sldChg>
      <pc:sldChg chg="modSp mod">
        <pc:chgData name="Gannett, Yukiko (EOTSS)" userId="1a375f8e-71eb-464a-9d86-65c78107010f" providerId="ADAL" clId="{75645D18-2E61-4DF0-BF38-0D0C0FE103F2}" dt="2026-08-26T16:26:01.554" v="27" actId="2710"/>
        <pc:sldMkLst>
          <pc:docMk/>
          <pc:sldMk cId="4093238935" sldId="441"/>
        </pc:sldMkLst>
        <pc:spChg chg="mod">
          <ac:chgData name="Gannett, Yukiko (EOTSS)" userId="1a375f8e-71eb-464a-9d86-65c78107010f" providerId="ADAL" clId="{75645D18-2E61-4DF0-BF38-0D0C0FE103F2}" dt="2026-08-26T16:26:01.554" v="27" actId="2710"/>
          <ac:spMkLst>
            <pc:docMk/>
            <pc:sldMk cId="4093238935" sldId="441"/>
            <ac:spMk id="3" creationId="{918C2F86-8D93-C296-9FF1-EB014077EDA5}"/>
          </ac:spMkLst>
        </pc:spChg>
      </pc:sldChg>
      <pc:sldChg chg="modSp mod">
        <pc:chgData name="Gannett, Yukiko (EOTSS)" userId="1a375f8e-71eb-464a-9d86-65c78107010f" providerId="ADAL" clId="{75645D18-2E61-4DF0-BF38-0D0C0FE103F2}" dt="2026-08-26T16:45:24.793" v="103" actId="1076"/>
        <pc:sldMkLst>
          <pc:docMk/>
          <pc:sldMk cId="3641272726" sldId="442"/>
        </pc:sldMkLst>
        <pc:spChg chg="mod">
          <ac:chgData name="Gannett, Yukiko (EOTSS)" userId="1a375f8e-71eb-464a-9d86-65c78107010f" providerId="ADAL" clId="{75645D18-2E61-4DF0-BF38-0D0C0FE103F2}" dt="2026-08-26T16:45:24.793" v="103" actId="1076"/>
          <ac:spMkLst>
            <pc:docMk/>
            <pc:sldMk cId="3641272726" sldId="442"/>
            <ac:spMk id="3" creationId="{5282C87C-34F7-9F56-A495-DFD3ED4666D7}"/>
          </ac:spMkLst>
        </pc:spChg>
      </pc:sldChg>
      <pc:sldChg chg="modSp mod">
        <pc:chgData name="Gannett, Yukiko (EOTSS)" userId="1a375f8e-71eb-464a-9d86-65c78107010f" providerId="ADAL" clId="{75645D18-2E61-4DF0-BF38-0D0C0FE103F2}" dt="2026-08-26T16:30:37.475" v="44" actId="1076"/>
        <pc:sldMkLst>
          <pc:docMk/>
          <pc:sldMk cId="512687905" sldId="443"/>
        </pc:sldMkLst>
        <pc:spChg chg="mod">
          <ac:chgData name="Gannett, Yukiko (EOTSS)" userId="1a375f8e-71eb-464a-9d86-65c78107010f" providerId="ADAL" clId="{75645D18-2E61-4DF0-BF38-0D0C0FE103F2}" dt="2026-08-26T16:30:37.475" v="44" actId="1076"/>
          <ac:spMkLst>
            <pc:docMk/>
            <pc:sldMk cId="512687905" sldId="443"/>
            <ac:spMk id="3" creationId="{9141B645-8EDC-3926-D4C2-8DCE94548D2D}"/>
          </ac:spMkLst>
        </pc:spChg>
      </pc:sldChg>
      <pc:sldChg chg="modSp mod">
        <pc:chgData name="Gannett, Yukiko (EOTSS)" userId="1a375f8e-71eb-464a-9d86-65c78107010f" providerId="ADAL" clId="{75645D18-2E61-4DF0-BF38-0D0C0FE103F2}" dt="2026-08-26T16:30:58.993" v="45" actId="1076"/>
        <pc:sldMkLst>
          <pc:docMk/>
          <pc:sldMk cId="2045968454" sldId="444"/>
        </pc:sldMkLst>
        <pc:spChg chg="mod">
          <ac:chgData name="Gannett, Yukiko (EOTSS)" userId="1a375f8e-71eb-464a-9d86-65c78107010f" providerId="ADAL" clId="{75645D18-2E61-4DF0-BF38-0D0C0FE103F2}" dt="2026-08-26T16:30:58.993" v="45" actId="1076"/>
          <ac:spMkLst>
            <pc:docMk/>
            <pc:sldMk cId="2045968454" sldId="444"/>
            <ac:spMk id="3" creationId="{10F27AC7-5B43-AECB-F5B2-3E7D7DD954B7}"/>
          </ac:spMkLst>
        </pc:spChg>
      </pc:sldChg>
      <pc:sldChg chg="modSp mod">
        <pc:chgData name="Gannett, Yukiko (EOTSS)" userId="1a375f8e-71eb-464a-9d86-65c78107010f" providerId="ADAL" clId="{75645D18-2E61-4DF0-BF38-0D0C0FE103F2}" dt="2026-08-26T16:49:03.465" v="110" actId="113"/>
        <pc:sldMkLst>
          <pc:docMk/>
          <pc:sldMk cId="926426651" sldId="445"/>
        </pc:sldMkLst>
        <pc:spChg chg="mod">
          <ac:chgData name="Gannett, Yukiko (EOTSS)" userId="1a375f8e-71eb-464a-9d86-65c78107010f" providerId="ADAL" clId="{75645D18-2E61-4DF0-BF38-0D0C0FE103F2}" dt="2026-08-26T16:49:03.465" v="110" actId="113"/>
          <ac:spMkLst>
            <pc:docMk/>
            <pc:sldMk cId="926426651" sldId="445"/>
            <ac:spMk id="3" creationId="{E6CB297E-381B-D9EA-EC9C-1F78B6FD82E2}"/>
          </ac:spMkLst>
        </pc:spChg>
      </pc:sldChg>
      <pc:sldChg chg="modSp mod">
        <pc:chgData name="Gannett, Yukiko (EOTSS)" userId="1a375f8e-71eb-464a-9d86-65c78107010f" providerId="ADAL" clId="{75645D18-2E61-4DF0-BF38-0D0C0FE103F2}" dt="2026-08-26T16:41:51.323" v="68" actId="20577"/>
        <pc:sldMkLst>
          <pc:docMk/>
          <pc:sldMk cId="1902521831" sldId="446"/>
        </pc:sldMkLst>
        <pc:spChg chg="mod">
          <ac:chgData name="Gannett, Yukiko (EOTSS)" userId="1a375f8e-71eb-464a-9d86-65c78107010f" providerId="ADAL" clId="{75645D18-2E61-4DF0-BF38-0D0C0FE103F2}" dt="2026-08-26T16:41:51.323" v="68" actId="20577"/>
          <ac:spMkLst>
            <pc:docMk/>
            <pc:sldMk cId="1902521831" sldId="446"/>
            <ac:spMk id="2" creationId="{125159A5-F16C-AF4F-9BE5-1D43C2DAA8B4}"/>
          </ac:spMkLst>
        </pc:spChg>
        <pc:spChg chg="mod">
          <ac:chgData name="Gannett, Yukiko (EOTSS)" userId="1a375f8e-71eb-464a-9d86-65c78107010f" providerId="ADAL" clId="{75645D18-2E61-4DF0-BF38-0D0C0FE103F2}" dt="2026-08-26T16:41:38.993" v="67" actId="20577"/>
          <ac:spMkLst>
            <pc:docMk/>
            <pc:sldMk cId="1902521831" sldId="446"/>
            <ac:spMk id="3" creationId="{E708A5F6-6B9F-B6E3-FBE0-A7F62A01DDC5}"/>
          </ac:spMkLst>
        </pc:spChg>
      </pc:sldChg>
      <pc:sldChg chg="modSp mod">
        <pc:chgData name="Gannett, Yukiko (EOTSS)" userId="1a375f8e-71eb-464a-9d86-65c78107010f" providerId="ADAL" clId="{75645D18-2E61-4DF0-BF38-0D0C0FE103F2}" dt="2026-08-26T16:42:31.955" v="86" actId="20577"/>
        <pc:sldMkLst>
          <pc:docMk/>
          <pc:sldMk cId="2563424634" sldId="448"/>
        </pc:sldMkLst>
        <pc:spChg chg="mod">
          <ac:chgData name="Gannett, Yukiko (EOTSS)" userId="1a375f8e-71eb-464a-9d86-65c78107010f" providerId="ADAL" clId="{75645D18-2E61-4DF0-BF38-0D0C0FE103F2}" dt="2026-08-26T16:42:31.955" v="86" actId="20577"/>
          <ac:spMkLst>
            <pc:docMk/>
            <pc:sldMk cId="2563424634" sldId="448"/>
            <ac:spMk id="2" creationId="{700300AB-D841-DB36-26E9-9911046D8B7C}"/>
          </ac:spMkLst>
        </pc:spChg>
        <pc:spChg chg="mod">
          <ac:chgData name="Gannett, Yukiko (EOTSS)" userId="1a375f8e-71eb-464a-9d86-65c78107010f" providerId="ADAL" clId="{75645D18-2E61-4DF0-BF38-0D0C0FE103F2}" dt="2026-08-26T16:41:15.942" v="63" actId="113"/>
          <ac:spMkLst>
            <pc:docMk/>
            <pc:sldMk cId="2563424634" sldId="448"/>
            <ac:spMk id="3" creationId="{3265E88A-F575-1A11-8C04-0C7FF4EE0030}"/>
          </ac:spMkLst>
        </pc:spChg>
      </pc:sldChg>
      <pc:sldChg chg="modSp mod">
        <pc:chgData name="Gannett, Yukiko (EOTSS)" userId="1a375f8e-71eb-464a-9d86-65c78107010f" providerId="ADAL" clId="{75645D18-2E61-4DF0-BF38-0D0C0FE103F2}" dt="2026-08-26T16:42:38.255" v="88" actId="20577"/>
        <pc:sldMkLst>
          <pc:docMk/>
          <pc:sldMk cId="2039160689" sldId="449"/>
        </pc:sldMkLst>
        <pc:spChg chg="mod">
          <ac:chgData name="Gannett, Yukiko (EOTSS)" userId="1a375f8e-71eb-464a-9d86-65c78107010f" providerId="ADAL" clId="{75645D18-2E61-4DF0-BF38-0D0C0FE103F2}" dt="2026-08-26T16:42:38.255" v="88" actId="20577"/>
          <ac:spMkLst>
            <pc:docMk/>
            <pc:sldMk cId="2039160689" sldId="449"/>
            <ac:spMk id="2" creationId="{7D292E81-5423-2C52-5B94-335895DCFB79}"/>
          </ac:spMkLst>
        </pc:spChg>
      </pc:sldChg>
      <pc:sldChg chg="modSp add mod">
        <pc:chgData name="Gannett, Yukiko (EOTSS)" userId="1a375f8e-71eb-464a-9d86-65c78107010f" providerId="ADAL" clId="{75645D18-2E61-4DF0-BF38-0D0C0FE103F2}" dt="2026-08-26T16:42:21.159" v="84" actId="20577"/>
        <pc:sldMkLst>
          <pc:docMk/>
          <pc:sldMk cId="109066213" sldId="454"/>
        </pc:sldMkLst>
        <pc:spChg chg="mod">
          <ac:chgData name="Gannett, Yukiko (EOTSS)" userId="1a375f8e-71eb-464a-9d86-65c78107010f" providerId="ADAL" clId="{75645D18-2E61-4DF0-BF38-0D0C0FE103F2}" dt="2026-08-26T16:42:07.888" v="72" actId="20577"/>
          <ac:spMkLst>
            <pc:docMk/>
            <pc:sldMk cId="109066213" sldId="454"/>
            <ac:spMk id="2" creationId="{B96D6AF0-D9BB-7A40-223E-43773537791A}"/>
          </ac:spMkLst>
        </pc:spChg>
        <pc:spChg chg="mod">
          <ac:chgData name="Gannett, Yukiko (EOTSS)" userId="1a375f8e-71eb-464a-9d86-65c78107010f" providerId="ADAL" clId="{75645D18-2E61-4DF0-BF38-0D0C0FE103F2}" dt="2026-08-26T16:42:21.159" v="84" actId="20577"/>
          <ac:spMkLst>
            <pc:docMk/>
            <pc:sldMk cId="109066213" sldId="454"/>
            <ac:spMk id="3" creationId="{6F724348-82AC-4EFC-3BC9-37C90F622CB1}"/>
          </ac:spMkLst>
        </pc:spChg>
      </pc:sldChg>
      <pc:sldChg chg="modSp add del mod">
        <pc:chgData name="Gannett, Yukiko (EOTSS)" userId="1a375f8e-71eb-464a-9d86-65c78107010f" providerId="ADAL" clId="{75645D18-2E61-4DF0-BF38-0D0C0FE103F2}" dt="2026-08-31T19:29:12.011" v="178" actId="2696"/>
        <pc:sldMkLst>
          <pc:docMk/>
          <pc:sldMk cId="842989447" sldId="455"/>
        </pc:sldMkLst>
        <pc:spChg chg="mod">
          <ac:chgData name="Gannett, Yukiko (EOTSS)" userId="1a375f8e-71eb-464a-9d86-65c78107010f" providerId="ADAL" clId="{75645D18-2E61-4DF0-BF38-0D0C0FE103F2}" dt="2026-08-31T13:36:30.535" v="177" actId="20577"/>
          <ac:spMkLst>
            <pc:docMk/>
            <pc:sldMk cId="842989447" sldId="455"/>
            <ac:spMk id="3" creationId="{464E4529-0AE8-C2AE-04B8-8237695B9B8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59A4-CFB1-4D06-8925-EC3924A511DC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3370E-3DCD-4A56-9665-5CD0A0C5A0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81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91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16CD3-E3F8-65FF-D157-8B9D7FCF9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96A5CD-045D-2873-692A-7BA52738F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3DB61-D7FD-F04B-D86C-02E79E7DB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834E9-A8E2-9BD6-4F03-4F109C3B0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D6593-6B78-3691-CA63-918F7D68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10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ABB31-44E9-9CFF-8654-752C24BC6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42D67-B94A-38F0-651C-7CCC2E87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C2729-6239-A731-E746-3CF5D9575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7C237-8FF2-7A31-DEAD-40723FBCE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34098-D748-40D9-E23C-1589F5CC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3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5F6E-6598-6429-C068-BCF84D8AF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53C6E-C0CF-EDB7-4D50-9C4E6BE29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6935C-9378-8E3E-8E33-BA942178A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FDEE4-67BF-3A8C-9105-CBAE7024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CCC85-D3D0-57D6-5D23-F638773DA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97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477ED-6505-51AA-808C-DD8D7A04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CBC13-45A3-9AD7-4FB0-F1B604B2C1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0E6A47-0777-21F2-0CE2-86BD3D5A9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6B289-D712-EEDF-63B8-A42279079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64FFA-DBE8-A256-1903-1ABCD5D50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70608-DF96-540D-04AA-5E7C02303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30081-C479-1023-2DB5-25EA19116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1CB3D-F768-A9F4-1960-213034D64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774AE-4207-6D44-B471-0AB914588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F353F-295C-D9FD-2ED3-7B73233F7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A6F19C-EFC6-E5D5-1812-FBCA5E4D9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C3060-A6EF-510E-8AB5-0C9D75E90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C91ECF-4C69-C510-400C-D91035C6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CC3A4-1AB9-0CC7-EBE7-E32D7724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0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DC9A1-08EB-282A-A916-CFC3E9B3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3B006D-8437-1DA1-5B2B-AC78260B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154CDF-E821-BAEF-48A7-098F3164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940F1-7CE4-C7A4-3D99-B0E27D7B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876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4BACEF-2F50-EA22-6C4F-18039AF28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2C514-4569-3945-8ED6-46C9783A9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D7AAC-DB7F-B53A-E845-368AD323C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2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201D-3C20-08A2-1A00-BB35A2C81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CC649-78C2-440E-288E-AD182EB7F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A293A-BD92-F92A-2FB5-60171094A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653482-A118-DE70-728C-B7881B8B9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BCC79B-4F40-5B84-6179-B7B70402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B295F-D339-27FB-B83D-77C8DC7DE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0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37AEC-1759-2D55-981E-685B58E3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2AB652-DF4D-4B97-498F-D61510548F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4531E-F73B-B054-6FFA-F3178FAA2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0A044-E9EB-8740-E05D-F33FFE73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4EF77-5084-4696-08FD-C3CF2ED43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C74D91-A9A4-D327-CC76-423883CD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77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06F8-9682-A0AE-CF43-0BB8DAF65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4DA7CB-C508-2362-B80B-D99171B05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AD474-20A6-3028-12C2-A950110A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40357-D3D4-A5CF-09BF-8D580540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CCCA4-E0E8-D74B-34A7-0289DA341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35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E342D-8F58-5396-C2CA-B9CFC17A8E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CF945-525E-98CE-ADE7-6B5F390B9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A1449-BEEA-2C1F-BA27-64BE6A77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E24E2-82C8-B0A7-EF2F-8A0A1BAB9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CBBF6-EA44-13C4-0918-C500762A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5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py, 1c">
  <p:cSld name="Title, copy, 1c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9" name="Google Shape;69;p11"/>
          <p:cNvSpPr/>
          <p:nvPr/>
        </p:nvSpPr>
        <p:spPr>
          <a:xfrm>
            <a:off x="594367" y="763767"/>
            <a:ext cx="731739" cy="83924"/>
          </a:xfrm>
          <a:custGeom>
            <a:avLst/>
            <a:gdLst/>
            <a:ahLst/>
            <a:cxnLst/>
            <a:rect l="l" t="t" r="r" b="b"/>
            <a:pathLst>
              <a:path w="162729" h="19234" extrusionOk="0">
                <a:moveTo>
                  <a:pt x="305" y="0"/>
                </a:moveTo>
                <a:lnTo>
                  <a:pt x="162729" y="0"/>
                </a:lnTo>
                <a:lnTo>
                  <a:pt x="147464" y="19234"/>
                </a:lnTo>
                <a:lnTo>
                  <a:pt x="0" y="19234"/>
                </a:lnTo>
                <a:close/>
              </a:path>
            </a:pathLst>
          </a:custGeom>
          <a:solidFill>
            <a:srgbClr val="43956F"/>
          </a:solidFill>
          <a:ln>
            <a:noFill/>
          </a:ln>
        </p:spPr>
      </p: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594367" y="847700"/>
            <a:ext cx="109880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/>
          <p:nvPr/>
        </p:nvSpPr>
        <p:spPr>
          <a:xfrm>
            <a:off x="0" y="0"/>
            <a:ext cx="12192000" cy="5248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72" name="Google Shape;72;p11"/>
          <p:cNvSpPr>
            <a:spLocks noGrp="1"/>
          </p:cNvSpPr>
          <p:nvPr>
            <p:ph type="pic" idx="2"/>
          </p:nvPr>
        </p:nvSpPr>
        <p:spPr>
          <a:xfrm>
            <a:off x="8077025" y="1524000"/>
            <a:ext cx="3505200" cy="45704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609600" y="1524000"/>
            <a:ext cx="7246800" cy="45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0505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FA7B17"/>
          </p15:clr>
        </p15:guide>
        <p15:guide id="2" pos="2048">
          <p15:clr>
            <a:srgbClr val="FA7B17"/>
          </p15:clr>
        </p15:guide>
        <p15:guide id="3" orient="horz" pos="2952">
          <p15:clr>
            <a:srgbClr val="FA7B17"/>
          </p15:clr>
        </p15:guide>
        <p15:guide id="4" orient="horz" pos="361">
          <p15:clr>
            <a:srgbClr val="FA7B17"/>
          </p15:clr>
        </p15:guide>
        <p15:guide id="5" orient="horz" pos="2879">
          <p15:clr>
            <a:srgbClr val="FA7B17"/>
          </p15:clr>
        </p15:guide>
        <p15:guide id="6" orient="horz" pos="648">
          <p15:clr>
            <a:srgbClr val="FA7B17"/>
          </p15:clr>
        </p15:guide>
        <p15:guide id="7" orient="horz" pos="720">
          <p15:clr>
            <a:srgbClr val="FA7B17"/>
          </p15:clr>
        </p15:guide>
        <p15:guide id="8" pos="3712">
          <p15:clr>
            <a:srgbClr val="FA7B17"/>
          </p15:clr>
        </p15:guide>
        <p15:guide id="9" pos="5472">
          <p15:clr>
            <a:srgbClr val="FA7B17"/>
          </p15:clr>
        </p15:guide>
        <p15:guide id="10" pos="288">
          <p15:clr>
            <a:srgbClr val="FA7B17"/>
          </p15:clr>
        </p15:guide>
        <p15:guide id="11" pos="1944">
          <p15:clr>
            <a:srgbClr val="FA7B17"/>
          </p15:clr>
        </p15:guide>
        <p15:guide id="12" pos="3816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E52C21-55AD-7802-F193-5BA63E1C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74C75-AEB6-4584-F94E-530AD4C2E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A5DB0-C1BD-DCE8-93AA-39D37CC3C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C0291-F365-C302-7660-17A8604B8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FE432-992F-558C-8D40-3AD218D1A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01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8927A-E7A3-ED63-CCF9-F733A80C6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36916"/>
            <a:ext cx="9144000" cy="306365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/>
                </a:solidFill>
              </a:rPr>
              <a:t>Digital Accessibility and Equity Governance Board 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AI and Accessibility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Working Group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F786E-4EF4-B345-0F01-3F2D068BD4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11485"/>
            <a:ext cx="9144000" cy="1436917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August 31, 2026</a:t>
            </a:r>
          </a:p>
        </p:txBody>
      </p:sp>
    </p:spTree>
    <p:extLst>
      <p:ext uri="{BB962C8B-B14F-4D97-AF65-F5344CB8AC3E}">
        <p14:creationId xmlns:p14="http://schemas.microsoft.com/office/powerpoint/2010/main" val="427412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63F9F-DF46-6B09-C33E-3F7355B11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Meeting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C0BF8-ACE0-1642-E7A4-63B54E626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Introduction and Roll Call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Working Group Overview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Working Group Roadmap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Working Group Next Steps 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Working Group Remarks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Public Remarks</a:t>
            </a:r>
          </a:p>
        </p:txBody>
      </p:sp>
    </p:spTree>
    <p:extLst>
      <p:ext uri="{BB962C8B-B14F-4D97-AF65-F5344CB8AC3E}">
        <p14:creationId xmlns:p14="http://schemas.microsoft.com/office/powerpoint/2010/main" val="90764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760525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Introduction and Roll Call</a:t>
            </a:r>
          </a:p>
        </p:txBody>
      </p:sp>
    </p:spTree>
    <p:extLst>
      <p:ext uri="{BB962C8B-B14F-4D97-AF65-F5344CB8AC3E}">
        <p14:creationId xmlns:p14="http://schemas.microsoft.com/office/powerpoint/2010/main" val="1519259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Working Group Roll 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2351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600" b="1" dirty="0"/>
              <a:t>Jason Snyder</a:t>
            </a:r>
            <a:r>
              <a:rPr lang="en-US" sz="2600" dirty="0"/>
              <a:t>,</a:t>
            </a:r>
            <a:r>
              <a:rPr lang="en-US" sz="2600" b="1" dirty="0"/>
              <a:t> </a:t>
            </a:r>
            <a:r>
              <a:rPr lang="en-US" sz="2600" dirty="0">
                <a:ea typeface="Noto Sans Light" panose="020B0402040504020204" pitchFamily="34" charset="0"/>
                <a:cs typeface="Noto Sans Light" panose="020B0402040504020204" pitchFamily="34" charset="0"/>
              </a:rPr>
              <a:t>Secretary, Executive Office of Technology Services and Security</a:t>
            </a:r>
          </a:p>
          <a:p>
            <a:pPr>
              <a:lnSpc>
                <a:spcPct val="120000"/>
              </a:lnSpc>
            </a:pPr>
            <a:r>
              <a:rPr lang="en-US" sz="2600" b="1" dirty="0"/>
              <a:t>Ashley Bloom</a:t>
            </a:r>
            <a:r>
              <a:rPr lang="en-US" sz="2600" dirty="0"/>
              <a:t>, CIAO, Executive Office of Technology Services and Security</a:t>
            </a:r>
          </a:p>
          <a:p>
            <a:pPr>
              <a:lnSpc>
                <a:spcPct val="120000"/>
              </a:lnSpc>
            </a:pPr>
            <a:r>
              <a:rPr lang="en-US" sz="2600" b="1" dirty="0"/>
              <a:t>Julia Wong</a:t>
            </a:r>
            <a:r>
              <a:rPr lang="en-US" sz="2600" dirty="0"/>
              <a:t>, Secretariat Accessibility Officer</a:t>
            </a:r>
            <a:r>
              <a:rPr lang="en-US" sz="2600" dirty="0"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Administration and Finance</a:t>
            </a:r>
          </a:p>
          <a:p>
            <a:r>
              <a:rPr lang="en-US" sz="2600" b="1" dirty="0"/>
              <a:t>Ken Klau, </a:t>
            </a:r>
            <a:r>
              <a:rPr lang="en-US" sz="2600" dirty="0"/>
              <a:t>Acting SCIO, Executive Office of Education</a:t>
            </a:r>
          </a:p>
          <a:p>
            <a:pPr>
              <a:lnSpc>
                <a:spcPct val="120000"/>
              </a:lnSpc>
            </a:pPr>
            <a:r>
              <a:rPr lang="en-US" sz="2600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Greg Martin</a:t>
            </a:r>
            <a:r>
              <a:rPr lang="en-US" sz="2600" dirty="0">
                <a:ea typeface="Noto Sans Light" panose="020B0402040504020204" pitchFamily="34" charset="0"/>
                <a:cs typeface="Noto Sans Light" panose="020B0402040504020204" pitchFamily="34" charset="0"/>
              </a:rPr>
              <a:t>, Secretariat CIO, Executive Office of Energy and Environmental Affairs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31258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Working Group Roll Call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b="1" dirty="0"/>
              <a:t>Brian Chase</a:t>
            </a:r>
            <a:r>
              <a:rPr lang="en-US" dirty="0"/>
              <a:t>, Secretariat Accessibility Officer,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Executive Office of Health and Human Services</a:t>
            </a:r>
            <a:endParaRPr lang="en-US" b="1" dirty="0"/>
          </a:p>
          <a:p>
            <a:pPr>
              <a:lnSpc>
                <a:spcPct val="120000"/>
              </a:lnSpc>
            </a:pPr>
            <a:r>
              <a:rPr lang="en-US" b="1" dirty="0"/>
              <a:t>Maria Michalski</a:t>
            </a:r>
            <a:r>
              <a:rPr lang="en-US" dirty="0"/>
              <a:t>,</a:t>
            </a:r>
            <a:r>
              <a:rPr lang="en-US" b="1" dirty="0"/>
              <a:t> </a:t>
            </a:r>
            <a:r>
              <a:rPr lang="en-US" dirty="0"/>
              <a:t>Secretariat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CIO, Executive Office of Public Safety and Security</a:t>
            </a:r>
          </a:p>
          <a:p>
            <a:pPr>
              <a:lnSpc>
                <a:spcPct val="120000"/>
              </a:lnSpc>
            </a:pPr>
            <a:r>
              <a:rPr lang="en-US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Bing Chen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</a:t>
            </a:r>
            <a:r>
              <a:rPr lang="en-US" dirty="0"/>
              <a:t>Secretariat CIO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Veterans Services</a:t>
            </a:r>
          </a:p>
          <a:p>
            <a:pPr>
              <a:lnSpc>
                <a:spcPct val="120000"/>
              </a:lnSpc>
            </a:pPr>
            <a:r>
              <a:rPr lang="en-US" b="1" dirty="0"/>
              <a:t>Dr. Opeoluwa Sotonwa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Commissioner, Massachusetts Commission for the Deaf and Hard of Hearing</a:t>
            </a:r>
          </a:p>
          <a:p>
            <a:pPr>
              <a:lnSpc>
                <a:spcPct val="120000"/>
              </a:lnSpc>
            </a:pPr>
            <a:r>
              <a:rPr lang="en-US" b="1" dirty="0"/>
              <a:t>John Oliveira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Commissioner, Massachusetts Commission for the Blind</a:t>
            </a:r>
          </a:p>
        </p:txBody>
      </p:sp>
    </p:spTree>
    <p:extLst>
      <p:ext uri="{BB962C8B-B14F-4D97-AF65-F5344CB8AC3E}">
        <p14:creationId xmlns:p14="http://schemas.microsoft.com/office/powerpoint/2010/main" val="193191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6161C-0C76-62D2-9A51-489513EB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Working Group Roll Call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E5712-4B96-A073-7A72-16E715D178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166" y="1825625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600" b="1" dirty="0"/>
              <a:t>Nicholas Cook</a:t>
            </a:r>
            <a:r>
              <a:rPr lang="en-US" sz="2600" dirty="0"/>
              <a:t>, Public Member</a:t>
            </a:r>
          </a:p>
          <a:p>
            <a:pPr>
              <a:lnSpc>
                <a:spcPct val="100000"/>
              </a:lnSpc>
            </a:pPr>
            <a:r>
              <a:rPr lang="en-US" sz="2600" b="1" dirty="0"/>
              <a:t>David Kingsbury</a:t>
            </a:r>
            <a:r>
              <a:rPr lang="en-US" sz="2600" dirty="0"/>
              <a:t>, Public Member</a:t>
            </a:r>
          </a:p>
          <a:p>
            <a:pPr>
              <a:lnSpc>
                <a:spcPct val="100000"/>
              </a:lnSpc>
            </a:pPr>
            <a:r>
              <a:rPr lang="en-US" sz="2600" b="1" dirty="0"/>
              <a:t>Carl Richardson</a:t>
            </a:r>
            <a:r>
              <a:rPr lang="en-US" sz="2600" dirty="0"/>
              <a:t>, Public Member</a:t>
            </a:r>
          </a:p>
          <a:p>
            <a:pPr>
              <a:lnSpc>
                <a:spcPct val="100000"/>
              </a:lnSpc>
            </a:pPr>
            <a:r>
              <a:rPr lang="en-US" sz="2600" b="1" dirty="0"/>
              <a:t>Erin Robins</a:t>
            </a:r>
            <a:r>
              <a:rPr lang="en-US" sz="2600" dirty="0"/>
              <a:t>, Public Member</a:t>
            </a:r>
          </a:p>
          <a:p>
            <a:pPr>
              <a:lnSpc>
                <a:spcPct val="10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33721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409513-F21E-7F63-32EA-FD3C2DCD2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D07E2F-E085-F874-964A-6C8DB4A92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69051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2"/>
                </a:solidFill>
              </a:rPr>
              <a:t>Working Group Overview</a:t>
            </a:r>
          </a:p>
        </p:txBody>
      </p:sp>
    </p:spTree>
    <p:extLst>
      <p:ext uri="{BB962C8B-B14F-4D97-AF65-F5344CB8AC3E}">
        <p14:creationId xmlns:p14="http://schemas.microsoft.com/office/powerpoint/2010/main" val="68174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85E6C-3CEC-F173-3F21-3690CC20E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1C136-D853-DF71-E8B4-F003E841A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en-US" dirty="0"/>
              <a:t>Working Group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17FBE-AC1D-88E7-D47E-BB9F1DC20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Co-leads</a:t>
            </a:r>
          </a:p>
          <a:p>
            <a:pPr marL="569913" indent="-346075">
              <a:lnSpc>
                <a:spcPct val="150000"/>
              </a:lnSpc>
            </a:pPr>
            <a:r>
              <a:rPr lang="en-US" dirty="0"/>
              <a:t>Ashley Bloom</a:t>
            </a:r>
          </a:p>
          <a:p>
            <a:pPr marL="569913" indent="-346075">
              <a:lnSpc>
                <a:spcPct val="150000"/>
              </a:lnSpc>
            </a:pPr>
            <a:r>
              <a:rPr lang="en-US" dirty="0"/>
              <a:t>Caitlin Parton</a:t>
            </a:r>
          </a:p>
          <a:p>
            <a:pPr marL="569913" indent="-346075">
              <a:lnSpc>
                <a:spcPct val="150000"/>
              </a:lnSpc>
            </a:pPr>
            <a:r>
              <a:rPr lang="en-US" dirty="0"/>
              <a:t>Erin Robins</a:t>
            </a:r>
          </a:p>
        </p:txBody>
      </p:sp>
    </p:spTree>
    <p:extLst>
      <p:ext uri="{BB962C8B-B14F-4D97-AF65-F5344CB8AC3E}">
        <p14:creationId xmlns:p14="http://schemas.microsoft.com/office/powerpoint/2010/main" val="1471980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E30DD-30F6-F091-E2C3-BCF7CB507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515E8-CE1F-EFAF-5A8E-6C86259F8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89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C5F5C-CEF3-A970-8A90-2728870C2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48454"/>
            <a:ext cx="10515600" cy="5123566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/>
              <a:t>Promote the responsible, ethical, and inclusive use of AI to improve accessibility by: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safeguarding </a:t>
            </a:r>
            <a:r>
              <a:rPr lang="en-US" b="1" dirty="0"/>
              <a:t>civil rights</a:t>
            </a:r>
            <a:r>
              <a:rPr lang="en-US" dirty="0"/>
              <a:t> 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supporting </a:t>
            </a:r>
            <a:r>
              <a:rPr lang="en-US" b="1" dirty="0"/>
              <a:t>language access</a:t>
            </a:r>
            <a:r>
              <a:rPr lang="en-US" dirty="0"/>
              <a:t> 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protecting </a:t>
            </a:r>
            <a:r>
              <a:rPr lang="en-US" b="1" dirty="0"/>
              <a:t>privacy</a:t>
            </a:r>
            <a:r>
              <a:rPr lang="en-US" dirty="0"/>
              <a:t> 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promoting </a:t>
            </a:r>
            <a:r>
              <a:rPr lang="en-US" b="1" dirty="0"/>
              <a:t>equitable participation</a:t>
            </a:r>
            <a:endParaRPr lang="en-US" dirty="0"/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Evaluate emerging AI technologies to ensure they: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advance </a:t>
            </a:r>
            <a:r>
              <a:rPr lang="en-US" b="1" dirty="0"/>
              <a:t>inclusion</a:t>
            </a:r>
            <a:r>
              <a:rPr lang="en-US" dirty="0"/>
              <a:t> without creating new barriers 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support </a:t>
            </a:r>
            <a:r>
              <a:rPr lang="en-US" b="1" dirty="0"/>
              <a:t>communication access</a:t>
            </a:r>
            <a:r>
              <a:rPr lang="en-US" dirty="0"/>
              <a:t>, including sign language technologies, captioning, translation, and other assistive AI solutions 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align with </a:t>
            </a:r>
            <a:r>
              <a:rPr lang="en-US" b="1" dirty="0"/>
              <a:t>accessibility standards</a:t>
            </a:r>
            <a:r>
              <a:rPr lang="en-US" dirty="0"/>
              <a:t>, </a:t>
            </a:r>
            <a:r>
              <a:rPr lang="en-US" b="1" dirty="0"/>
              <a:t>disability rights</a:t>
            </a:r>
            <a:r>
              <a:rPr lang="en-US" dirty="0"/>
              <a:t>, and </a:t>
            </a:r>
            <a:r>
              <a:rPr lang="en-US" b="1" dirty="0"/>
              <a:t>Commonwealth values</a:t>
            </a:r>
            <a:endParaRPr lang="en-US" dirty="0"/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28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AE3BA-DB7C-B765-E3F4-419193D37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4BA77-F747-77EA-7947-DB8651A2E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5812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17FE4-99E6-743E-FFD9-3209CD499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8"/>
            <a:ext cx="10515600" cy="4462139"/>
          </a:xfrm>
        </p:spPr>
        <p:txBody>
          <a:bodyPr>
            <a:normAutofit/>
          </a:bodyPr>
          <a:lstStyle/>
          <a:p>
            <a:r>
              <a:rPr lang="en-US" sz="2600" dirty="0"/>
              <a:t>Develop Commonwealth-wide </a:t>
            </a:r>
            <a:r>
              <a:rPr lang="en-US" sz="2600" b="1" dirty="0"/>
              <a:t>principles</a:t>
            </a:r>
            <a:r>
              <a:rPr lang="en-US" sz="2600" dirty="0"/>
              <a:t> and </a:t>
            </a:r>
            <a:r>
              <a:rPr lang="en-US" sz="2600" b="1" dirty="0"/>
              <a:t>governance guidance</a:t>
            </a:r>
            <a:r>
              <a:rPr lang="en-US" sz="2600" dirty="0"/>
              <a:t> for the ethical and responsible use of AI in accessibility.</a:t>
            </a:r>
          </a:p>
          <a:p>
            <a:r>
              <a:rPr lang="en-US" sz="2600" dirty="0"/>
              <a:t>Evaluate </a:t>
            </a:r>
            <a:r>
              <a:rPr lang="en-US" sz="2600" b="1" dirty="0"/>
              <a:t>AI technologies</a:t>
            </a:r>
            <a:r>
              <a:rPr lang="en-US" sz="2600" dirty="0"/>
              <a:t> for both </a:t>
            </a:r>
            <a:r>
              <a:rPr lang="en-US" sz="2600" b="1" dirty="0"/>
              <a:t>accessibility benefits </a:t>
            </a:r>
            <a:r>
              <a:rPr lang="en-US" sz="2600" dirty="0"/>
              <a:t>and </a:t>
            </a:r>
            <a:r>
              <a:rPr lang="en-US" sz="2600" b="1" dirty="0"/>
              <a:t>potential risks</a:t>
            </a:r>
            <a:r>
              <a:rPr lang="en-US" sz="2600" dirty="0"/>
              <a:t>, including bias, accuracy, privacy, security, and unintended barriers.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Develop recommendations for the </a:t>
            </a:r>
            <a:r>
              <a:rPr lang="en-US" sz="2600" b="1" dirty="0"/>
              <a:t>appropriate use of AI </a:t>
            </a:r>
            <a:r>
              <a:rPr lang="en-US" sz="2600" dirty="0"/>
              <a:t>in communication access and other accessibility-related services, including identifying when human expertise and oversight remain essential.</a:t>
            </a:r>
          </a:p>
        </p:txBody>
      </p:sp>
    </p:spTree>
    <p:extLst>
      <p:ext uri="{BB962C8B-B14F-4D97-AF65-F5344CB8AC3E}">
        <p14:creationId xmlns:p14="http://schemas.microsoft.com/office/powerpoint/2010/main" val="1655774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BD43F-B51D-934D-A8FA-3A3875739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F62E2-1E82-C6FF-4261-8AA8503A8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5812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Goals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37750-B25A-3E2C-CFEB-399105CC5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8"/>
            <a:ext cx="10515600" cy="5167311"/>
          </a:xfrm>
        </p:spPr>
        <p:txBody>
          <a:bodyPr>
            <a:noAutofit/>
          </a:bodyPr>
          <a:lstStyle/>
          <a:p>
            <a:r>
              <a:rPr lang="en-US" sz="2600" dirty="0"/>
              <a:t>Promote </a:t>
            </a:r>
            <a:r>
              <a:rPr lang="en-US" sz="2600" b="1" dirty="0"/>
              <a:t>inclusive AI design</a:t>
            </a:r>
            <a:r>
              <a:rPr lang="en-US" sz="2600" dirty="0"/>
              <a:t>, </a:t>
            </a:r>
            <a:r>
              <a:rPr lang="en-US" sz="2600" b="1" dirty="0"/>
              <a:t>procurement</a:t>
            </a:r>
            <a:r>
              <a:rPr lang="en-US" sz="2600" dirty="0"/>
              <a:t>, </a:t>
            </a:r>
            <a:r>
              <a:rPr lang="en-US" sz="2600" b="1" dirty="0"/>
              <a:t>implementation</a:t>
            </a:r>
            <a:r>
              <a:rPr lang="en-US" sz="2600" dirty="0"/>
              <a:t>, and ongoing </a:t>
            </a:r>
            <a:r>
              <a:rPr lang="en-US" sz="2600" b="1" dirty="0"/>
              <a:t>evaluation practices</a:t>
            </a:r>
            <a:r>
              <a:rPr lang="en-US" sz="2600" dirty="0"/>
              <a:t> across Executive Branch agencies.</a:t>
            </a:r>
          </a:p>
          <a:p>
            <a:r>
              <a:rPr lang="en-US" sz="2600" dirty="0"/>
              <a:t>Monitor evolving federal and state </a:t>
            </a:r>
            <a:r>
              <a:rPr lang="en-US" sz="2600" b="1" dirty="0"/>
              <a:t>regulations</a:t>
            </a:r>
            <a:r>
              <a:rPr lang="en-US" sz="2600" dirty="0"/>
              <a:t>, </a:t>
            </a:r>
            <a:r>
              <a:rPr lang="en-US" sz="2600" b="1" dirty="0"/>
              <a:t>industry standards</a:t>
            </a:r>
            <a:r>
              <a:rPr lang="en-US" sz="2600" dirty="0"/>
              <a:t>, and </a:t>
            </a:r>
            <a:r>
              <a:rPr lang="en-US" sz="2600" b="1" dirty="0"/>
              <a:t>emerging technologies </a:t>
            </a:r>
            <a:r>
              <a:rPr lang="en-US" sz="2600" dirty="0"/>
              <a:t>affecting accessibility.</a:t>
            </a:r>
          </a:p>
          <a:p>
            <a:r>
              <a:rPr lang="en-US" sz="2600" dirty="0"/>
              <a:t>Engage </a:t>
            </a:r>
            <a:r>
              <a:rPr lang="en-US" sz="2600" b="1" dirty="0"/>
              <a:t>people with disabilities</a:t>
            </a:r>
            <a:r>
              <a:rPr lang="en-US" sz="2600" dirty="0"/>
              <a:t>, </a:t>
            </a:r>
            <a:r>
              <a:rPr lang="en-US" sz="2600" b="1" dirty="0"/>
              <a:t>accessibility professionals</a:t>
            </a:r>
            <a:r>
              <a:rPr lang="en-US" sz="2600" dirty="0"/>
              <a:t>, and </a:t>
            </a:r>
            <a:r>
              <a:rPr lang="en-US" sz="2600" b="1" dirty="0"/>
              <a:t>subject matter experts</a:t>
            </a:r>
            <a:r>
              <a:rPr lang="en-US" sz="2600" dirty="0"/>
              <a:t> in evaluating AI technologies and informing Commonwealth guidance.</a:t>
            </a:r>
          </a:p>
          <a:p>
            <a:r>
              <a:rPr lang="en-US" sz="2600" dirty="0"/>
              <a:t>Recommend </a:t>
            </a:r>
            <a:r>
              <a:rPr lang="en-US" sz="2600" b="1" dirty="0"/>
              <a:t>responsible and innovative use cases </a:t>
            </a:r>
            <a:r>
              <a:rPr lang="en-US" sz="2600" dirty="0"/>
              <a:t>where AI can enhance accessibility while preserving existing rights and accommodations.</a:t>
            </a:r>
          </a:p>
        </p:txBody>
      </p:sp>
    </p:spTree>
    <p:extLst>
      <p:ext uri="{BB962C8B-B14F-4D97-AF65-F5344CB8AC3E}">
        <p14:creationId xmlns:p14="http://schemas.microsoft.com/office/powerpoint/2010/main" val="2938805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01334-5C30-4F8E-57D2-D3ABD6B98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DCCB6-73C9-0FB7-E680-647ADBB80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5812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Potential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3B762-FB3A-6FD1-42EA-AEB131F53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8"/>
            <a:ext cx="10515600" cy="4989081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/>
              <a:t>Governance Deliverables:</a:t>
            </a:r>
            <a:endParaRPr lang="en-US" sz="2700" dirty="0"/>
          </a:p>
          <a:p>
            <a:pPr>
              <a:lnSpc>
                <a:spcPct val="120000"/>
              </a:lnSpc>
            </a:pPr>
            <a:r>
              <a:rPr lang="en-US" sz="2700" b="1" dirty="0"/>
              <a:t>Commonwealth AI Accessibility Governance Framework</a:t>
            </a:r>
            <a:endParaRPr lang="en-US" sz="2700" dirty="0"/>
          </a:p>
          <a:p>
            <a:r>
              <a:rPr lang="en-US" sz="2700" b="1" dirty="0"/>
              <a:t>AI Accessibility Policy Guidance </a:t>
            </a:r>
            <a:r>
              <a:rPr lang="en-US" sz="2700" dirty="0"/>
              <a:t>for Executive Branch agencies</a:t>
            </a:r>
          </a:p>
          <a:p>
            <a:r>
              <a:rPr lang="en-US" sz="2700" b="1" dirty="0"/>
              <a:t>Best Practices </a:t>
            </a:r>
            <a:r>
              <a:rPr lang="en-US" sz="2700" dirty="0"/>
              <a:t>for AI-enabled Accessibility and Communication Access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191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2A467-906F-BCC5-7185-9239A11F4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4BE53-01EF-D44B-87F3-724E7E2E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5812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Potential Outcomes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79D3A-709F-9A29-74C0-81F4A9976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8"/>
            <a:ext cx="10515600" cy="4989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700" b="1" dirty="0"/>
              <a:t>Implementation &amp; Oversight:</a:t>
            </a:r>
            <a:endParaRPr lang="en-US" sz="2700" dirty="0"/>
          </a:p>
          <a:p>
            <a:pPr>
              <a:lnSpc>
                <a:spcPct val="100000"/>
              </a:lnSpc>
            </a:pPr>
            <a:r>
              <a:rPr lang="en-US" sz="2700" dirty="0"/>
              <a:t>Evaluation framework for AI procurement and implementation</a:t>
            </a:r>
          </a:p>
          <a:p>
            <a:r>
              <a:rPr lang="en-US" sz="2700" dirty="0"/>
              <a:t>Guidance regarding appropriate human oversight for AI-assisted accessibility services</a:t>
            </a:r>
          </a:p>
          <a:p>
            <a:r>
              <a:rPr lang="en-US" sz="2700" dirty="0"/>
              <a:t>Risk mitigation strategies addressing bias, privacy, accuracy, transparency, and accessibility</a:t>
            </a:r>
          </a:p>
          <a:p>
            <a:r>
              <a:rPr lang="en-US" sz="2700" dirty="0"/>
              <a:t>Recommendations for ongoing stakeholder engagement and continuous monitoring of emerging AI technologies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038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BC272-5FC9-B1EB-D050-9A23DE530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3E921-A4A6-A816-37C4-4F3B8384E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Working Group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9AC2D-8EEC-6E28-265C-2A10A62F1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8"/>
            <a:ext cx="10515600" cy="498908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Results</a:t>
            </a:r>
            <a:endParaRPr lang="en-US" sz="2700" dirty="0"/>
          </a:p>
          <a:p>
            <a:pPr lvl="0">
              <a:lnSpc>
                <a:spcPct val="160000"/>
              </a:lnSpc>
            </a:pPr>
            <a:r>
              <a:rPr lang="en-US" b="1" dirty="0"/>
              <a:t>Advance the group’s goals</a:t>
            </a:r>
            <a:r>
              <a:rPr lang="en-US" dirty="0"/>
              <a:t> and agreed deliverables on schedule.</a:t>
            </a:r>
          </a:p>
          <a:p>
            <a:pPr lvl="0">
              <a:lnSpc>
                <a:spcPct val="100000"/>
              </a:lnSpc>
            </a:pPr>
            <a:r>
              <a:rPr lang="en-US" b="1" dirty="0"/>
              <a:t>Develop practical, actionable recommendations</a:t>
            </a:r>
            <a:r>
              <a:rPr lang="en-US" dirty="0"/>
              <a:t> that agencies can implement.</a:t>
            </a:r>
          </a:p>
          <a:p>
            <a:pPr lvl="0">
              <a:lnSpc>
                <a:spcPct val="100000"/>
              </a:lnSpc>
            </a:pPr>
            <a:r>
              <a:rPr lang="en-US" b="1" dirty="0"/>
              <a:t>Ground recommendations </a:t>
            </a:r>
            <a:r>
              <a:rPr lang="en-US" dirty="0"/>
              <a:t>in accessibility, civil rights, equity, privacy, and responsible AI principles.</a:t>
            </a:r>
          </a:p>
          <a:p>
            <a:pPr lvl="0">
              <a:lnSpc>
                <a:spcPct val="100000"/>
              </a:lnSpc>
            </a:pPr>
            <a:r>
              <a:rPr lang="en-US" dirty="0"/>
              <a:t>Identify clear next steps, owners, and milestones for each priority area.</a:t>
            </a:r>
          </a:p>
          <a:p>
            <a:pPr lvl="0">
              <a:lnSpc>
                <a:spcPct val="100000"/>
              </a:lnSpc>
            </a:pPr>
            <a:r>
              <a:rPr lang="en-US" dirty="0"/>
              <a:t>Surface risks, gaps, and unresolved issues early and recommend solutions.</a:t>
            </a:r>
          </a:p>
        </p:txBody>
      </p:sp>
    </p:spTree>
    <p:extLst>
      <p:ext uri="{BB962C8B-B14F-4D97-AF65-F5344CB8AC3E}">
        <p14:creationId xmlns:p14="http://schemas.microsoft.com/office/powerpoint/2010/main" val="3189825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24212-928A-9137-A2BE-949798C7A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35378-4E9C-594F-3EED-E730DB96B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5812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Working Group Expectations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A4F6C-C6CF-FA3C-0585-8B38E19C5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8"/>
            <a:ext cx="10515600" cy="49890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Member Involvement</a:t>
            </a:r>
            <a:br>
              <a:rPr lang="en-US" b="1" dirty="0"/>
            </a:br>
            <a:endParaRPr lang="en-US" dirty="0"/>
          </a:p>
          <a:p>
            <a:pPr lvl="0"/>
            <a:r>
              <a:rPr lang="en-US" dirty="0"/>
              <a:t>Attend meetings consistently and come prepared to contribute.</a:t>
            </a:r>
          </a:p>
          <a:p>
            <a:pPr lvl="0"/>
            <a:r>
              <a:rPr lang="en-US" dirty="0"/>
              <a:t>Review materials and complete assigned action items by agreed deadlines.</a:t>
            </a:r>
          </a:p>
          <a:p>
            <a:pPr lvl="0"/>
            <a:r>
              <a:rPr lang="en-US" dirty="0"/>
              <a:t>Bring relevant expertise, agency perspectives, and lived experience to discussions.</a:t>
            </a:r>
          </a:p>
          <a:p>
            <a:pPr lvl="0"/>
            <a:r>
              <a:rPr lang="en-US" dirty="0"/>
              <a:t>Listen to and meaningfully incorporate perspectives of people with disabilities and other stakeholders.</a:t>
            </a:r>
          </a:p>
          <a:p>
            <a:pPr lvl="0"/>
            <a:r>
              <a:rPr lang="en-US" dirty="0"/>
              <a:t>Ask questions, raise concerns, and respectfully challenge assumptions.</a:t>
            </a:r>
          </a:p>
          <a:p>
            <a:pPr lvl="0"/>
            <a:r>
              <a:rPr lang="en-US" dirty="0"/>
              <a:t>Support shared decisions and help move recommendations from discussion to implementation.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951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A2CF3-6F73-841D-4B7D-00BFCBC0D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4E2C4-7829-BF04-0033-737990177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5812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Group Establishment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34670-A604-09FD-F7BE-0AC350D2D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8"/>
            <a:ext cx="10515600" cy="498908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Questions to Answer</a:t>
            </a:r>
            <a:endParaRPr lang="en-US" dirty="0"/>
          </a:p>
          <a:p>
            <a:pPr lvl="0">
              <a:lnSpc>
                <a:spcPct val="150000"/>
              </a:lnSpc>
            </a:pPr>
            <a:r>
              <a:rPr lang="en-US" dirty="0"/>
              <a:t>What </a:t>
            </a:r>
            <a:r>
              <a:rPr lang="en-US" b="1" dirty="0"/>
              <a:t>decisions</a:t>
            </a:r>
            <a:r>
              <a:rPr lang="en-US" dirty="0"/>
              <a:t> can the Working Group make versus recommend?</a:t>
            </a:r>
          </a:p>
          <a:p>
            <a:pPr lvl="0">
              <a:lnSpc>
                <a:spcPct val="150000"/>
              </a:lnSpc>
            </a:pPr>
            <a:r>
              <a:rPr lang="en-US" dirty="0"/>
              <a:t>Which Executive Branch entities need </a:t>
            </a:r>
            <a:r>
              <a:rPr lang="en-US" b="1" dirty="0"/>
              <a:t>representation</a:t>
            </a:r>
            <a:r>
              <a:rPr lang="en-US" dirty="0"/>
              <a:t>?</a:t>
            </a:r>
          </a:p>
          <a:p>
            <a:pPr lvl="0">
              <a:lnSpc>
                <a:spcPct val="150000"/>
              </a:lnSpc>
            </a:pPr>
            <a:r>
              <a:rPr lang="en-US" dirty="0"/>
              <a:t>Which </a:t>
            </a:r>
            <a:r>
              <a:rPr lang="en-US" b="1" dirty="0"/>
              <a:t>disability</a:t>
            </a:r>
            <a:r>
              <a:rPr lang="en-US" dirty="0"/>
              <a:t> and </a:t>
            </a:r>
            <a:r>
              <a:rPr lang="en-US" b="1" dirty="0"/>
              <a:t>accessibility</a:t>
            </a:r>
            <a:r>
              <a:rPr lang="en-US" dirty="0"/>
              <a:t> </a:t>
            </a:r>
            <a:r>
              <a:rPr lang="en-US" b="1" dirty="0"/>
              <a:t>perspectives</a:t>
            </a:r>
            <a:r>
              <a:rPr lang="en-US" dirty="0"/>
              <a:t> must be represented?</a:t>
            </a:r>
          </a:p>
          <a:p>
            <a:pPr lvl="0">
              <a:lnSpc>
                <a:spcPct val="150000"/>
              </a:lnSpc>
            </a:pPr>
            <a:r>
              <a:rPr lang="en-US" dirty="0"/>
              <a:t>What technical, legal, privacy, civil rights, procurement, security, language access, and AI </a:t>
            </a:r>
            <a:r>
              <a:rPr lang="en-US" b="1" dirty="0"/>
              <a:t>expertise</a:t>
            </a:r>
            <a:r>
              <a:rPr lang="en-US" dirty="0"/>
              <a:t> is required?</a:t>
            </a:r>
          </a:p>
        </p:txBody>
      </p:sp>
    </p:spTree>
    <p:extLst>
      <p:ext uri="{BB962C8B-B14F-4D97-AF65-F5344CB8AC3E}">
        <p14:creationId xmlns:p14="http://schemas.microsoft.com/office/powerpoint/2010/main" val="1383941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FA73C8-F9AD-FB58-E61C-254AAF256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1C40793-1B81-8107-EB81-A19BB10B5E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6732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Working Group Roadmap</a:t>
            </a:r>
          </a:p>
        </p:txBody>
      </p:sp>
    </p:spTree>
    <p:extLst>
      <p:ext uri="{BB962C8B-B14F-4D97-AF65-F5344CB8AC3E}">
        <p14:creationId xmlns:p14="http://schemas.microsoft.com/office/powerpoint/2010/main" val="2171084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84825-072B-84D1-6417-BC35BCA40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85E20-ECF8-FC3C-57D7-12F74904F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5812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First 4 Months at a Glance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C2F86-8D93-C296-9FF1-EB014077E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897811"/>
            <a:ext cx="10515600" cy="478195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Create definitions for AI terms</a:t>
            </a:r>
          </a:p>
          <a:p>
            <a:pPr>
              <a:lnSpc>
                <a:spcPct val="150000"/>
              </a:lnSpc>
            </a:pPr>
            <a:r>
              <a:rPr lang="en-US" dirty="0"/>
              <a:t>Review existing policies, industry standards, laws, stakeholder groups, etc. </a:t>
            </a:r>
          </a:p>
          <a:p>
            <a:pPr>
              <a:lnSpc>
                <a:spcPct val="150000"/>
              </a:lnSpc>
            </a:pPr>
            <a:r>
              <a:rPr lang="en-US" dirty="0"/>
              <a:t> Create an inventory of existing use cases, upcoming use cases, and potential use cases</a:t>
            </a:r>
          </a:p>
          <a:p>
            <a:pPr>
              <a:lnSpc>
                <a:spcPct val="150000"/>
              </a:lnSpc>
            </a:pPr>
            <a:r>
              <a:rPr lang="en-US" dirty="0"/>
              <a:t>Gather stakeholder feedback from representative groups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238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C3203-69E3-057B-5CE3-1C49DEC9A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6E420-5179-BF23-9217-2AED8E1AC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5812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AI Term Definitions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2C87C-34F7-9F56-A495-DFD3ED466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8"/>
            <a:ext cx="10515600" cy="478195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Develop shared definitions for terms such as:</a:t>
            </a:r>
          </a:p>
          <a:p>
            <a:pPr marL="793750" indent="-452438"/>
            <a:r>
              <a:rPr lang="en-US" dirty="0"/>
              <a:t>AI-assisted service</a:t>
            </a:r>
          </a:p>
          <a:p>
            <a:pPr marL="793750" indent="-452438"/>
            <a:r>
              <a:rPr lang="en-US" dirty="0"/>
              <a:t>Accessibility AI</a:t>
            </a:r>
          </a:p>
          <a:p>
            <a:pPr marL="793750" indent="-452438"/>
            <a:r>
              <a:rPr lang="en-US" dirty="0"/>
              <a:t>Communication access</a:t>
            </a:r>
          </a:p>
          <a:p>
            <a:pPr marL="793750" indent="-452438"/>
            <a:r>
              <a:rPr lang="en-US" dirty="0"/>
              <a:t>Assistive AI</a:t>
            </a:r>
          </a:p>
          <a:p>
            <a:pPr marL="793750" indent="-452438"/>
            <a:r>
              <a:rPr lang="en-US" dirty="0"/>
              <a:t>Automated decision-making</a:t>
            </a:r>
          </a:p>
          <a:p>
            <a:pPr marL="793750" indent="-452438"/>
            <a:r>
              <a:rPr lang="en-US" dirty="0"/>
              <a:t>Human oversight</a:t>
            </a:r>
          </a:p>
          <a:p>
            <a:pPr marL="793750" indent="-452438"/>
            <a:r>
              <a:rPr lang="en-US" dirty="0"/>
              <a:t>Meaningful human review</a:t>
            </a:r>
          </a:p>
          <a:p>
            <a:pPr marL="793750" indent="-452438"/>
            <a:r>
              <a:rPr lang="en-US" dirty="0"/>
              <a:t>Accommodation</a:t>
            </a:r>
          </a:p>
          <a:p>
            <a:pPr marL="793750" indent="-452438"/>
            <a:r>
              <a:rPr lang="en-US" dirty="0"/>
              <a:t>Accessibility barrier</a:t>
            </a:r>
          </a:p>
          <a:p>
            <a:pPr marL="793750" indent="-452438"/>
            <a:r>
              <a:rPr lang="en-US" dirty="0"/>
              <a:t>High-risk use</a:t>
            </a:r>
          </a:p>
          <a:p>
            <a:pPr marL="793750" indent="-452438"/>
            <a:r>
              <a:rPr lang="en-US" dirty="0"/>
              <a:t>Emerging technology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2727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E53C3-D4E7-05E7-C35F-1B97F4937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7D8AC-9F7E-8516-7AB9-A9AAD796F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5812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AI Term Definitions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1B645-8EDC-3926-D4C2-8DCE94548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8"/>
            <a:ext cx="10515600" cy="478195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Identify technologies within scope, potentially including:</a:t>
            </a:r>
          </a:p>
          <a:p>
            <a:pPr marL="620713" lvl="0" indent="-327025"/>
            <a:r>
              <a:rPr lang="en-US" dirty="0"/>
              <a:t>Automated captioning</a:t>
            </a:r>
          </a:p>
          <a:p>
            <a:pPr marL="620713" lvl="0" indent="-327025"/>
            <a:r>
              <a:rPr lang="en-US" dirty="0"/>
              <a:t>Speech recognition</a:t>
            </a:r>
          </a:p>
          <a:p>
            <a:pPr marL="620713" lvl="0" indent="-327025"/>
            <a:r>
              <a:rPr lang="en-US" dirty="0"/>
              <a:t>Speech synthesis</a:t>
            </a:r>
          </a:p>
          <a:p>
            <a:pPr marL="620713" lvl="0" indent="-327025"/>
            <a:r>
              <a:rPr lang="en-US" dirty="0"/>
              <a:t>Machine translation</a:t>
            </a:r>
          </a:p>
          <a:p>
            <a:pPr marL="620713" lvl="0" indent="-327025"/>
            <a:r>
              <a:rPr lang="en-US" dirty="0"/>
              <a:t>AI-assisted interpretation</a:t>
            </a:r>
          </a:p>
          <a:p>
            <a:pPr marL="620713" lvl="0" indent="-327025"/>
            <a:r>
              <a:rPr lang="en-US" dirty="0"/>
              <a:t>Sign language recognition/generation technologies</a:t>
            </a:r>
          </a:p>
          <a:p>
            <a:pPr marL="620713" lvl="0" indent="-327025"/>
            <a:r>
              <a:rPr lang="en-US" dirty="0"/>
              <a:t>Computer vision</a:t>
            </a:r>
          </a:p>
          <a:p>
            <a:pPr marL="620713" lvl="0" indent="-327025"/>
            <a:r>
              <a:rPr lang="en-US" dirty="0"/>
              <a:t>Image and document description</a:t>
            </a:r>
          </a:p>
          <a:p>
            <a:pPr marL="620713" lvl="0" indent="-327025"/>
            <a:r>
              <a:rPr lang="en-US" dirty="0"/>
              <a:t>Generative AI</a:t>
            </a:r>
          </a:p>
          <a:p>
            <a:pPr marL="620713" lvl="0" indent="-327025"/>
            <a:r>
              <a:rPr lang="en-US" dirty="0"/>
              <a:t>Accessible document remediation</a:t>
            </a:r>
          </a:p>
          <a:p>
            <a:pPr marL="620713" lvl="0" indent="-327025"/>
            <a:r>
              <a:rPr lang="en-US" dirty="0"/>
              <a:t>Conversational assistants</a:t>
            </a:r>
          </a:p>
          <a:p>
            <a:pPr marL="620713" lvl="0" indent="-327025"/>
            <a:r>
              <a:rPr lang="en-US" dirty="0"/>
              <a:t>Alternative and augmentative communication</a:t>
            </a:r>
          </a:p>
          <a:p>
            <a:pPr marL="620713" lvl="0" indent="-327025"/>
            <a:r>
              <a:rPr lang="en-US" dirty="0"/>
              <a:t>AI-enabled assistive technologies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687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A40BF-DFE5-067E-5575-43574E2A3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8BB65-8A83-3E6E-7136-0571C7C88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5812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Resource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27AC7-5B43-AECB-F5B2-3E7D7DD95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710917"/>
            <a:ext cx="10515600" cy="478195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Review the following: </a:t>
            </a:r>
          </a:p>
          <a:p>
            <a:pPr marL="620713" lvl="0" indent="-327025"/>
            <a:r>
              <a:rPr lang="en-US" dirty="0"/>
              <a:t>Federal disability and civil rights requirements</a:t>
            </a:r>
          </a:p>
          <a:p>
            <a:pPr marL="620713" lvl="0" indent="-327025"/>
            <a:r>
              <a:rPr lang="en-US" dirty="0"/>
              <a:t>Massachusetts laws and policies</a:t>
            </a:r>
          </a:p>
          <a:p>
            <a:pPr marL="620713" lvl="0" indent="-327025"/>
            <a:r>
              <a:rPr lang="en-US" dirty="0"/>
              <a:t>Language access requirements</a:t>
            </a:r>
          </a:p>
          <a:p>
            <a:pPr marL="620713" lvl="0" indent="-327025"/>
            <a:r>
              <a:rPr lang="en-US" dirty="0"/>
              <a:t>Privacy and data protection requirements</a:t>
            </a:r>
          </a:p>
          <a:p>
            <a:pPr marL="620713" lvl="0" indent="-327025"/>
            <a:r>
              <a:rPr lang="en-US" dirty="0"/>
              <a:t>Accessibility standards</a:t>
            </a:r>
          </a:p>
          <a:p>
            <a:pPr marL="620713" lvl="0" indent="-327025"/>
            <a:r>
              <a:rPr lang="en-US" dirty="0"/>
              <a:t>AI laws, regulations, executive actions, and guidance</a:t>
            </a:r>
          </a:p>
          <a:p>
            <a:pPr marL="620713" lvl="0" indent="-327025"/>
            <a:r>
              <a:rPr lang="en-US" dirty="0"/>
              <a:t>Procurement requirements</a:t>
            </a:r>
          </a:p>
          <a:p>
            <a:pPr marL="620713" lvl="0" indent="-327025"/>
            <a:r>
              <a:rPr lang="en-US" dirty="0"/>
              <a:t>Relevant technical and industry standards</a:t>
            </a:r>
          </a:p>
          <a:p>
            <a:pPr marL="620713" lvl="0" indent="-327025"/>
            <a:r>
              <a:rPr lang="en-US" dirty="0"/>
              <a:t>AI stakeholder or governance groups in the state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968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6B48-7D80-C6A3-B3D4-4989AF3DD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3C8B6-0C3B-2BBD-A756-5D61EE2E7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5812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Resource Review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B297E-381B-D9EA-EC9C-1F78B6FD8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897811"/>
            <a:ext cx="10515600" cy="431320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Questions to Answer</a:t>
            </a:r>
            <a:endParaRPr lang="en-US" dirty="0"/>
          </a:p>
          <a:p>
            <a:pPr lvl="0">
              <a:lnSpc>
                <a:spcPct val="160000"/>
              </a:lnSpc>
            </a:pPr>
            <a:r>
              <a:rPr lang="en-US" b="1" dirty="0"/>
              <a:t>Which requirements</a:t>
            </a:r>
            <a:r>
              <a:rPr lang="en-US" dirty="0"/>
              <a:t> already apply regardless of whether AI is used?</a:t>
            </a:r>
          </a:p>
          <a:p>
            <a:pPr lvl="0">
              <a:lnSpc>
                <a:spcPct val="160000"/>
              </a:lnSpc>
            </a:pPr>
            <a:r>
              <a:rPr lang="en-US" b="1" dirty="0"/>
              <a:t>Does using AI alter </a:t>
            </a:r>
            <a:r>
              <a:rPr lang="en-US" dirty="0"/>
              <a:t>an agency's existing accessibility obligations?</a:t>
            </a:r>
          </a:p>
          <a:p>
            <a:pPr lvl="0">
              <a:lnSpc>
                <a:spcPct val="160000"/>
              </a:lnSpc>
            </a:pPr>
            <a:r>
              <a:rPr lang="en-US" b="1" dirty="0"/>
              <a:t>Which rights or accommodations </a:t>
            </a:r>
            <a:r>
              <a:rPr lang="en-US" dirty="0"/>
              <a:t>cannot be replaced by an AI service?</a:t>
            </a:r>
          </a:p>
          <a:p>
            <a:pPr lvl="0">
              <a:lnSpc>
                <a:spcPct val="160000"/>
              </a:lnSpc>
            </a:pPr>
            <a:r>
              <a:rPr lang="en-US" b="1" dirty="0"/>
              <a:t>Where are regulations or standards </a:t>
            </a:r>
            <a:r>
              <a:rPr lang="en-US" dirty="0"/>
              <a:t>still developing?</a:t>
            </a:r>
          </a:p>
          <a:p>
            <a:pPr lvl="0">
              <a:lnSpc>
                <a:spcPct val="160000"/>
              </a:lnSpc>
            </a:pPr>
            <a:r>
              <a:rPr lang="en-US" b="1" dirty="0"/>
              <a:t>What requirements </a:t>
            </a:r>
            <a:r>
              <a:rPr lang="en-US" dirty="0"/>
              <a:t>should Commonwealth guidance establish beyond minimum compliance?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426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B237A-98E0-BA86-C887-74B4B0B2D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159A5-F16C-AF4F-9BE5-1D43C2DAA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596" y="365125"/>
            <a:ext cx="11093570" cy="1325563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AI Accessibility Use-Case Inventory (1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8A5F6-6B9F-B6E3-FBE0-A7F62A01D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8"/>
            <a:ext cx="10515600" cy="478195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Objective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Create an inventory of AI-enabled accessibility technologies and existing or proposed agency uses.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/>
              <a:t>For each technology, examine:</a:t>
            </a:r>
          </a:p>
          <a:p>
            <a:pPr marL="517525" lvl="0" indent="-344488">
              <a:lnSpc>
                <a:spcPct val="100000"/>
              </a:lnSpc>
            </a:pPr>
            <a:r>
              <a:rPr lang="en-US" sz="2400" dirty="0"/>
              <a:t>Intended purpose</a:t>
            </a:r>
          </a:p>
          <a:p>
            <a:pPr marL="517525" lvl="0" indent="-344488">
              <a:lnSpc>
                <a:spcPct val="100000"/>
              </a:lnSpc>
            </a:pPr>
            <a:r>
              <a:rPr lang="en-US" sz="2400" dirty="0"/>
              <a:t>Population served</a:t>
            </a:r>
          </a:p>
          <a:p>
            <a:pPr marL="517525" lvl="0" indent="-344488">
              <a:lnSpc>
                <a:spcPct val="100000"/>
              </a:lnSpc>
            </a:pPr>
            <a:r>
              <a:rPr lang="en-US" sz="2400" dirty="0"/>
              <a:t>Accessibility benefit</a:t>
            </a:r>
          </a:p>
          <a:p>
            <a:pPr marL="517525" lvl="0" indent="-344488">
              <a:lnSpc>
                <a:spcPct val="100000"/>
              </a:lnSpc>
            </a:pPr>
            <a:r>
              <a:rPr lang="en-US" sz="2400" dirty="0"/>
              <a:t>Known limitations</a:t>
            </a:r>
          </a:p>
          <a:p>
            <a:pPr marL="517525" lvl="0" indent="-344488">
              <a:lnSpc>
                <a:spcPct val="100000"/>
              </a:lnSpc>
            </a:pPr>
            <a:r>
              <a:rPr lang="en-US" sz="2400" dirty="0"/>
              <a:t>Accuracy</a:t>
            </a:r>
          </a:p>
        </p:txBody>
      </p:sp>
    </p:spTree>
    <p:extLst>
      <p:ext uri="{BB962C8B-B14F-4D97-AF65-F5344CB8AC3E}">
        <p14:creationId xmlns:p14="http://schemas.microsoft.com/office/powerpoint/2010/main" val="1902521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9B062-9E68-FE81-5A9B-3741E08D7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D6AF0-D9BB-7A40-223E-437735377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596" y="365125"/>
            <a:ext cx="11093570" cy="1325563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AI Accessibility Use-Case Inventory (2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24348-82AC-4EFC-3BC9-37C90F622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8"/>
            <a:ext cx="10515600" cy="478195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/>
              <a:t>For each technology, examine: (Continued)</a:t>
            </a:r>
          </a:p>
          <a:p>
            <a:pPr marL="517525" lvl="0" indent="-344488">
              <a:lnSpc>
                <a:spcPct val="100000"/>
              </a:lnSpc>
            </a:pPr>
            <a:r>
              <a:rPr lang="en-US" sz="2400" dirty="0"/>
              <a:t>Bias and differential performance</a:t>
            </a:r>
          </a:p>
          <a:p>
            <a:pPr marL="517525" lvl="0" indent="-344488">
              <a:lnSpc>
                <a:spcPct val="100000"/>
              </a:lnSpc>
            </a:pPr>
            <a:r>
              <a:rPr lang="en-US" sz="2400" dirty="0"/>
              <a:t>Privacy implications</a:t>
            </a:r>
          </a:p>
          <a:p>
            <a:pPr marL="517525" lvl="0" indent="-344488">
              <a:lnSpc>
                <a:spcPct val="100000"/>
              </a:lnSpc>
            </a:pPr>
            <a:r>
              <a:rPr lang="en-US" sz="2400" dirty="0"/>
              <a:t>Security risks</a:t>
            </a:r>
          </a:p>
          <a:p>
            <a:pPr marL="517525" lvl="0" indent="-344488">
              <a:lnSpc>
                <a:spcPct val="100000"/>
              </a:lnSpc>
            </a:pPr>
            <a:r>
              <a:rPr lang="en-US" sz="2400" dirty="0"/>
              <a:t>Transparency</a:t>
            </a:r>
          </a:p>
          <a:p>
            <a:pPr marL="517525" lvl="0" indent="-344488">
              <a:lnSpc>
                <a:spcPct val="100000"/>
              </a:lnSpc>
            </a:pPr>
            <a:r>
              <a:rPr lang="en-US" sz="2400" dirty="0"/>
              <a:t>Human oversight requirements</a:t>
            </a:r>
          </a:p>
          <a:p>
            <a:pPr marL="517525" lvl="0" indent="-344488">
              <a:lnSpc>
                <a:spcPct val="100000"/>
              </a:lnSpc>
            </a:pPr>
            <a:r>
              <a:rPr lang="en-US" sz="2400" dirty="0"/>
              <a:t>Vendor claims and evidence</a:t>
            </a:r>
          </a:p>
          <a:p>
            <a:pPr marL="517525" lvl="0" indent="-344488">
              <a:lnSpc>
                <a:spcPct val="100000"/>
              </a:lnSpc>
            </a:pPr>
            <a:r>
              <a:rPr lang="en-US" sz="2400" dirty="0"/>
              <a:t>Interoperability</a:t>
            </a:r>
          </a:p>
          <a:p>
            <a:pPr marL="517525" indent="-344488">
              <a:lnSpc>
                <a:spcPct val="100000"/>
              </a:lnSpc>
            </a:pPr>
            <a:r>
              <a:rPr lang="en-US" sz="2400" dirty="0"/>
              <a:t>Accessibility conformance</a:t>
            </a:r>
          </a:p>
        </p:txBody>
      </p:sp>
    </p:spTree>
    <p:extLst>
      <p:ext uri="{BB962C8B-B14F-4D97-AF65-F5344CB8AC3E}">
        <p14:creationId xmlns:p14="http://schemas.microsoft.com/office/powerpoint/2010/main" val="1090662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69AF6-6A3A-E8FC-3B17-35092A488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300AB-D841-DB36-26E9-9911046D8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859" y="365125"/>
            <a:ext cx="11059065" cy="1325563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AI Accessibility Use-Case Inventory (3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5E88A-F575-1A11-8C04-0C7FF4EE0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897811"/>
            <a:ext cx="10515600" cy="4595064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/>
              <a:t>Assess whether performance differs based on factors relevant to accessibility, including:</a:t>
            </a:r>
          </a:p>
          <a:p>
            <a:pPr marL="620713" lvl="0" indent="-396875">
              <a:lnSpc>
                <a:spcPct val="120000"/>
              </a:lnSpc>
            </a:pPr>
            <a:r>
              <a:rPr lang="en-US" dirty="0"/>
              <a:t>Disability</a:t>
            </a:r>
          </a:p>
          <a:p>
            <a:pPr marL="620713" lvl="0" indent="-396875">
              <a:lnSpc>
                <a:spcPct val="120000"/>
              </a:lnSpc>
            </a:pPr>
            <a:r>
              <a:rPr lang="en-US" dirty="0"/>
              <a:t>Communication method</a:t>
            </a:r>
          </a:p>
          <a:p>
            <a:pPr marL="620713" lvl="0" indent="-396875">
              <a:lnSpc>
                <a:spcPct val="120000"/>
              </a:lnSpc>
            </a:pPr>
            <a:r>
              <a:rPr lang="en-US" dirty="0"/>
              <a:t>Speech characteristics</a:t>
            </a:r>
          </a:p>
          <a:p>
            <a:pPr marL="620713" lvl="0" indent="-396875">
              <a:lnSpc>
                <a:spcPct val="120000"/>
              </a:lnSpc>
            </a:pPr>
            <a:r>
              <a:rPr lang="en-US" dirty="0"/>
              <a:t>Accent or dialect</a:t>
            </a:r>
          </a:p>
          <a:p>
            <a:pPr marL="620713" lvl="0" indent="-396875">
              <a:lnSpc>
                <a:spcPct val="120000"/>
              </a:lnSpc>
            </a:pPr>
            <a:r>
              <a:rPr lang="en-US" dirty="0"/>
              <a:t>Language</a:t>
            </a:r>
          </a:p>
          <a:p>
            <a:pPr marL="620713" lvl="0" indent="-396875">
              <a:lnSpc>
                <a:spcPct val="120000"/>
              </a:lnSpc>
            </a:pPr>
            <a:r>
              <a:rPr lang="en-US" dirty="0"/>
              <a:t>Environmental conditions</a:t>
            </a:r>
          </a:p>
          <a:p>
            <a:pPr marL="620713" lvl="0" indent="-396875">
              <a:lnSpc>
                <a:spcPct val="120000"/>
              </a:lnSpc>
            </a:pPr>
            <a:r>
              <a:rPr lang="en-US" dirty="0"/>
              <a:t>Assistive technology use</a:t>
            </a:r>
          </a:p>
          <a:p>
            <a:pPr marL="620713" indent="-396875">
              <a:lnSpc>
                <a:spcPct val="120000"/>
              </a:lnSpc>
            </a:pPr>
            <a:r>
              <a:rPr lang="en-US" dirty="0"/>
              <a:t>Intersectional characteristics where legally and appropriately </a:t>
            </a:r>
          </a:p>
        </p:txBody>
      </p:sp>
    </p:spTree>
    <p:extLst>
      <p:ext uri="{BB962C8B-B14F-4D97-AF65-F5344CB8AC3E}">
        <p14:creationId xmlns:p14="http://schemas.microsoft.com/office/powerpoint/2010/main" val="25634246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9CF6D-8AC6-81EA-3CC9-55ABE6E4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92E81-5423-2C52-5B94-335895DCF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1" y="365125"/>
            <a:ext cx="11369615" cy="1325563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AI Accessibility Use-Case Inventory (4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A9EE2-EF8D-2D5B-7407-D3B43AC2E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897811"/>
            <a:ext cx="10515600" cy="4595064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/>
              <a:t>Questions to Answer</a:t>
            </a:r>
            <a:endParaRPr lang="en-US" dirty="0"/>
          </a:p>
          <a:p>
            <a:pPr marL="620713" lvl="0" indent="-327025">
              <a:lnSpc>
                <a:spcPct val="120000"/>
              </a:lnSpc>
            </a:pPr>
            <a:r>
              <a:rPr lang="en-US" dirty="0"/>
              <a:t>Where is AI already improving accessibility?</a:t>
            </a:r>
          </a:p>
          <a:p>
            <a:pPr marL="620713" lvl="0" indent="-327025">
              <a:lnSpc>
                <a:spcPct val="120000"/>
              </a:lnSpc>
            </a:pPr>
            <a:r>
              <a:rPr lang="en-US" dirty="0"/>
              <a:t>Where could AI create new barriers?</a:t>
            </a:r>
          </a:p>
          <a:p>
            <a:pPr marL="620713" lvl="0" indent="-327025">
              <a:lnSpc>
                <a:spcPct val="120000"/>
              </a:lnSpc>
            </a:pPr>
            <a:r>
              <a:rPr lang="en-US" dirty="0"/>
              <a:t>What happens when the technology fails?</a:t>
            </a:r>
          </a:p>
          <a:p>
            <a:pPr marL="620713" lvl="0" indent="-327025">
              <a:lnSpc>
                <a:spcPct val="120000"/>
              </a:lnSpc>
            </a:pPr>
            <a:r>
              <a:rPr lang="en-US" dirty="0"/>
              <a:t>Who experiences the consequences of an error?</a:t>
            </a:r>
          </a:p>
          <a:p>
            <a:pPr marL="620713" lvl="0" indent="-327025">
              <a:lnSpc>
                <a:spcPct val="120000"/>
              </a:lnSpc>
            </a:pPr>
            <a:r>
              <a:rPr lang="en-US" dirty="0"/>
              <a:t>Can users identify and correct errors?</a:t>
            </a:r>
          </a:p>
          <a:p>
            <a:pPr marL="620713" lvl="0" indent="-327025">
              <a:lnSpc>
                <a:spcPct val="120000"/>
              </a:lnSpc>
            </a:pPr>
            <a:r>
              <a:rPr lang="en-US" dirty="0"/>
              <a:t>Can a person opt out?</a:t>
            </a:r>
          </a:p>
          <a:p>
            <a:pPr marL="620713" lvl="0" indent="-327025">
              <a:lnSpc>
                <a:spcPct val="120000"/>
              </a:lnSpc>
            </a:pPr>
            <a:r>
              <a:rPr lang="en-US" dirty="0"/>
              <a:t>Is a non-AI or human alternative available?</a:t>
            </a:r>
          </a:p>
          <a:p>
            <a:pPr marL="620713" lvl="0" indent="-327025">
              <a:lnSpc>
                <a:spcPct val="120000"/>
              </a:lnSpc>
            </a:pPr>
            <a:r>
              <a:rPr lang="en-US" dirty="0"/>
              <a:t>Does the product actually perform adequately for the populations it claims to support?</a:t>
            </a:r>
          </a:p>
        </p:txBody>
      </p:sp>
    </p:spTree>
    <p:extLst>
      <p:ext uri="{BB962C8B-B14F-4D97-AF65-F5344CB8AC3E}">
        <p14:creationId xmlns:p14="http://schemas.microsoft.com/office/powerpoint/2010/main" val="20391606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F82ED-BFD2-4074-4E9C-822128F87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289CB-C4E3-A929-9BA1-F5486FFA7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5812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Stakeholder Engagement (1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576AF-9059-E55F-4105-3A6B2744E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2" y="1846053"/>
            <a:ext cx="10515600" cy="47819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Can involve the Community Outreach Working Group for feedback sessions</a:t>
            </a:r>
          </a:p>
          <a:p>
            <a:pPr marL="620713" lvl="0" indent="-396875"/>
            <a:r>
              <a:rPr lang="en-US" sz="2400" dirty="0"/>
              <a:t>People with disabilities</a:t>
            </a:r>
          </a:p>
          <a:p>
            <a:pPr marL="620713" lvl="0" indent="-396875"/>
            <a:r>
              <a:rPr lang="en-US" sz="2400" dirty="0"/>
              <a:t>Disability advocacy organizations</a:t>
            </a:r>
          </a:p>
          <a:p>
            <a:pPr marL="620713" lvl="0" indent="-396875"/>
            <a:r>
              <a:rPr lang="en-US" sz="2400" dirty="0"/>
              <a:t>Deaf and hard-of-hearing communities</a:t>
            </a:r>
          </a:p>
          <a:p>
            <a:pPr marL="620713" lvl="0" indent="-396875"/>
            <a:r>
              <a:rPr lang="en-US" sz="2400" dirty="0"/>
              <a:t>Blind and low-vision communities</a:t>
            </a:r>
          </a:p>
          <a:p>
            <a:pPr marL="620713" lvl="0" indent="-396875"/>
            <a:r>
              <a:rPr lang="en-US" sz="2400" dirty="0"/>
              <a:t>People with intellectual, developmental, cognitive, mobility, speech, and other disabilities</a:t>
            </a:r>
          </a:p>
          <a:p>
            <a:pPr marL="620713" lvl="0" indent="-396875"/>
            <a:r>
              <a:rPr lang="en-US" sz="2400" dirty="0"/>
              <a:t>People who use AAC and other assistive technologies</a:t>
            </a:r>
          </a:p>
          <a:p>
            <a:pPr marL="620713" lvl="0" indent="-396875"/>
            <a:r>
              <a:rPr lang="en-US" sz="2400" dirty="0"/>
              <a:t>Accessibility professionals</a:t>
            </a:r>
          </a:p>
          <a:p>
            <a:pPr marL="620713" lvl="0" indent="-396875"/>
            <a:r>
              <a:rPr lang="en-US" sz="2400" dirty="0"/>
              <a:t>Language access professionals</a:t>
            </a:r>
          </a:p>
        </p:txBody>
      </p:sp>
    </p:spTree>
    <p:extLst>
      <p:ext uri="{BB962C8B-B14F-4D97-AF65-F5344CB8AC3E}">
        <p14:creationId xmlns:p14="http://schemas.microsoft.com/office/powerpoint/2010/main" val="3047916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5CA20-CB20-5555-A15C-EA2887AAC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24AA4-3AEA-9388-897E-5944F85B7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5812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Stakeholder Engagement (2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72A30-6F03-0245-EC33-EC7FFA418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2" y="1846053"/>
            <a:ext cx="10515600" cy="47819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Can involve the Community Outreach Working Group for feedback sessions (Continued)</a:t>
            </a:r>
          </a:p>
          <a:p>
            <a:pPr marL="620713" lvl="0" indent="-396875"/>
            <a:r>
              <a:rPr lang="en-US" sz="2400" dirty="0"/>
              <a:t>Interpreters and CART/captioning professionals.</a:t>
            </a:r>
          </a:p>
          <a:p>
            <a:pPr marL="620713" lvl="0" indent="-396875"/>
            <a:r>
              <a:rPr lang="en-US" sz="2400" dirty="0"/>
              <a:t>Agency ADA/accessibility coordinators.</a:t>
            </a:r>
          </a:p>
          <a:p>
            <a:pPr marL="620713" lvl="0" indent="-396875"/>
            <a:r>
              <a:rPr lang="en-US" sz="2400" dirty="0"/>
              <a:t>Civil rights professionals.</a:t>
            </a:r>
          </a:p>
          <a:p>
            <a:pPr marL="620713" lvl="0" indent="-396875"/>
            <a:r>
              <a:rPr lang="en-US" sz="2400" dirty="0"/>
              <a:t>Privacy and cybersecurity professionals.</a:t>
            </a:r>
          </a:p>
          <a:p>
            <a:pPr marL="620713" lvl="0" indent="-396875"/>
            <a:r>
              <a:rPr lang="en-US" sz="2400" dirty="0"/>
              <a:t>Procurement teams.</a:t>
            </a:r>
          </a:p>
          <a:p>
            <a:pPr marL="620713" lvl="0" indent="-396875"/>
            <a:r>
              <a:rPr lang="en-US" sz="2400" dirty="0"/>
              <a:t>AI/data/technology professionals.</a:t>
            </a:r>
          </a:p>
          <a:p>
            <a:pPr marL="620713" indent="-396875"/>
            <a:r>
              <a:rPr lang="en-US" sz="2400" dirty="0"/>
              <a:t>Researchers and academics.</a:t>
            </a:r>
          </a:p>
        </p:txBody>
      </p:sp>
    </p:spTree>
    <p:extLst>
      <p:ext uri="{BB962C8B-B14F-4D97-AF65-F5344CB8AC3E}">
        <p14:creationId xmlns:p14="http://schemas.microsoft.com/office/powerpoint/2010/main" val="23727420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88923-569A-1732-5AA3-6D361961F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EA036-85B9-C8CA-8BFC-5130BAF0D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5812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Stakeholder Engagement (3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30CC8-4D44-16EB-4BA1-77BDCA57A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2" y="1846053"/>
            <a:ext cx="10515600" cy="478195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Engagement Methods</a:t>
            </a:r>
            <a:br>
              <a:rPr lang="en-US" b="1" dirty="0"/>
            </a:br>
            <a:r>
              <a:rPr lang="en-US" dirty="0"/>
              <a:t>Use multiple accessible engagement mechanisms:</a:t>
            </a:r>
          </a:p>
          <a:p>
            <a:pPr marL="741363" lvl="0" indent="-447675">
              <a:lnSpc>
                <a:spcPct val="150000"/>
              </a:lnSpc>
            </a:pPr>
            <a:r>
              <a:rPr lang="en-US" dirty="0"/>
              <a:t>Listening sessions</a:t>
            </a:r>
          </a:p>
          <a:p>
            <a:pPr marL="741363" lvl="0" indent="-447675">
              <a:lnSpc>
                <a:spcPct val="150000"/>
              </a:lnSpc>
            </a:pPr>
            <a:r>
              <a:rPr lang="en-US" dirty="0"/>
              <a:t>Focus groups</a:t>
            </a:r>
          </a:p>
          <a:p>
            <a:pPr marL="741363" lvl="0" indent="-447675">
              <a:lnSpc>
                <a:spcPct val="150000"/>
              </a:lnSpc>
            </a:pPr>
            <a:r>
              <a:rPr lang="en-US" dirty="0"/>
              <a:t>Surveys</a:t>
            </a:r>
          </a:p>
          <a:p>
            <a:pPr marL="741363" lvl="0" indent="-447675">
              <a:lnSpc>
                <a:spcPct val="150000"/>
              </a:lnSpc>
            </a:pPr>
            <a:r>
              <a:rPr lang="en-US" dirty="0"/>
              <a:t>Demonstrations</a:t>
            </a:r>
          </a:p>
          <a:p>
            <a:pPr marL="620713" indent="-396875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99779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70C052-DCF7-D1E1-97D5-FD4F6C196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0080D6F-AB22-A6BA-3668-5F1F2557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21655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Next Steps 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for AI and Accessibility Working Group</a:t>
            </a:r>
          </a:p>
        </p:txBody>
      </p:sp>
    </p:spTree>
    <p:extLst>
      <p:ext uri="{BB962C8B-B14F-4D97-AF65-F5344CB8AC3E}">
        <p14:creationId xmlns:p14="http://schemas.microsoft.com/office/powerpoint/2010/main" val="6290505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BC224-3E84-716D-8D23-88E192793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Next for This Working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BF46A-1C58-3DFA-BEE3-38876A216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1330"/>
            <a:ext cx="10515600" cy="4477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1. Develop FY27 Action Plan</a:t>
            </a:r>
            <a:endParaRPr lang="en-US" dirty="0"/>
          </a:p>
          <a:p>
            <a:pPr marL="862013" lvl="0" indent="-292100">
              <a:lnSpc>
                <a:spcPct val="100000"/>
              </a:lnSpc>
            </a:pPr>
            <a:r>
              <a:rPr lang="en-US" dirty="0"/>
              <a:t>Confirm and prioritize FY27 work areas </a:t>
            </a:r>
          </a:p>
          <a:p>
            <a:pPr marL="862013" lvl="0" indent="-292100">
              <a:lnSpc>
                <a:spcPct val="100000"/>
              </a:lnSpc>
            </a:pPr>
            <a:r>
              <a:rPr lang="en-US" dirty="0"/>
              <a:t>Define specific actions and deliverables </a:t>
            </a:r>
          </a:p>
          <a:p>
            <a:pPr marL="862013" lvl="0" indent="-292100">
              <a:lnSpc>
                <a:spcPct val="100000"/>
              </a:lnSpc>
            </a:pPr>
            <a:r>
              <a:rPr lang="en-US" dirty="0"/>
              <a:t>Identify owners and needed expertise </a:t>
            </a:r>
          </a:p>
          <a:p>
            <a:pPr marL="862013" lvl="0" indent="-292100">
              <a:lnSpc>
                <a:spcPct val="100000"/>
              </a:lnSpc>
            </a:pPr>
            <a:r>
              <a:rPr lang="en-US" dirty="0"/>
              <a:t>Establish milestones and target dates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2. Prepare for December 14 Board Meeting</a:t>
            </a:r>
            <a:endParaRPr lang="en-US" dirty="0"/>
          </a:p>
          <a:p>
            <a:pPr marL="862013" lvl="0" indent="-292100">
              <a:lnSpc>
                <a:spcPct val="100000"/>
              </a:lnSpc>
            </a:pPr>
            <a:r>
              <a:rPr lang="en-US" dirty="0"/>
              <a:t>Provide an update on the working group’s direction, FY27 goals, and planned work</a:t>
            </a:r>
          </a:p>
        </p:txBody>
      </p:sp>
    </p:spTree>
    <p:extLst>
      <p:ext uri="{BB962C8B-B14F-4D97-AF65-F5344CB8AC3E}">
        <p14:creationId xmlns:p14="http://schemas.microsoft.com/office/powerpoint/2010/main" val="28906220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A6813C-6E89-1EE2-AC63-6B853BC113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21655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2"/>
                </a:solidFill>
              </a:rPr>
              <a:t>Working Group Member Remarks</a:t>
            </a:r>
          </a:p>
        </p:txBody>
      </p:sp>
    </p:spTree>
    <p:extLst>
      <p:ext uri="{BB962C8B-B14F-4D97-AF65-F5344CB8AC3E}">
        <p14:creationId xmlns:p14="http://schemas.microsoft.com/office/powerpoint/2010/main" val="31530825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C97FB7-B290-1CEE-5386-BFD7E91F9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768319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Public Remarks</a:t>
            </a:r>
          </a:p>
        </p:txBody>
      </p:sp>
    </p:spTree>
    <p:extLst>
      <p:ext uri="{BB962C8B-B14F-4D97-AF65-F5344CB8AC3E}">
        <p14:creationId xmlns:p14="http://schemas.microsoft.com/office/powerpoint/2010/main" val="37499624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68443-73C3-3D2B-53F2-3821D0DCB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Guidelines for Public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1CBB8-6783-3D3A-8FBF-39106B8B5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Time permitting, members of the public are welcomed to provide comments and feedback. 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If you would like to speak: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Indicate your desire to provide public comments by using the “raise hand” feature or by commenting in the meeting chat.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K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eep remarks to 3 minutes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S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tate your name clearly and any organization you represent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You may also send a comment in the chat (include your name) and the comment will be read out loud on your behalf.</a:t>
            </a:r>
          </a:p>
        </p:txBody>
      </p:sp>
    </p:spTree>
    <p:extLst>
      <p:ext uri="{BB962C8B-B14F-4D97-AF65-F5344CB8AC3E}">
        <p14:creationId xmlns:p14="http://schemas.microsoft.com/office/powerpoint/2010/main" val="14090022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7CDE48-60C5-49D5-683E-B41FBA9497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75039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36940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EB0132D6C36148A79FBDFBA8F89EE9" ma:contentTypeVersion="22" ma:contentTypeDescription="Create a new document." ma:contentTypeScope="" ma:versionID="7d46e8fdc322f6bb84e57261dc700421">
  <xsd:schema xmlns:xsd="http://www.w3.org/2001/XMLSchema" xmlns:xs="http://www.w3.org/2001/XMLSchema" xmlns:p="http://schemas.microsoft.com/office/2006/metadata/properties" xmlns:ns1="http://schemas.microsoft.com/sharepoint/v3" xmlns:ns2="09a0a711-4b0f-4fc4-96a2-145169229931" xmlns:ns3="925d310d-53cb-4c77-be22-c5fffb1d936d" xmlns:ns4="0df21c9d-47b1-4fd6-87c3-022582b370a5" targetNamespace="http://schemas.microsoft.com/office/2006/metadata/properties" ma:root="true" ma:fieldsID="a52f3fd8f7f0ac67af8ba3235db2ef0f" ns1:_="" ns2:_="" ns3:_="" ns4:_="">
    <xsd:import namespace="http://schemas.microsoft.com/sharepoint/v3"/>
    <xsd:import namespace="09a0a711-4b0f-4fc4-96a2-145169229931"/>
    <xsd:import namespace="925d310d-53cb-4c77-be22-c5fffb1d936d"/>
    <xsd:import namespace="0df21c9d-47b1-4fd6-87c3-022582b370a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test" minOccurs="0"/>
                <xsd:element ref="ns1:_ip_UnifiedCompliancePolicyProperties" minOccurs="0"/>
                <xsd:element ref="ns1:_ip_UnifiedCompliancePolicyUIAction" minOccurs="0"/>
                <xsd:element ref="ns3:_x0073_su5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a0a711-4b0f-4fc4-96a2-1451692299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5d310d-53cb-4c77-be22-c5fffb1d93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test" ma:index="18" nillable="true" ma:displayName="test" ma:default="1" ma:format="Dropdown" ma:internalName="test">
      <xsd:simpleType>
        <xsd:restriction base="dms:Boolean"/>
      </xsd:simpleType>
    </xsd:element>
    <xsd:element name="_x0073_su5" ma:index="21" nillable="true" ma:displayName="Text" ma:internalName="_x0073_su5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f21c9d-47b1-4fd6-87c3-022582b370a5" elementFormDefault="qualified">
    <xsd:import namespace="http://schemas.microsoft.com/office/2006/documentManagement/types"/>
    <xsd:import namespace="http://schemas.microsoft.com/office/infopath/2007/PartnerControls"/>
    <xsd:element name="TaxCatchAll" ma:index="27" nillable="true" ma:displayName="Taxonomy Catch All Column" ma:hidden="true" ma:list="{19CA51A5-FC6B-418D-BD38-4D70BDAEB1B0}" ma:internalName="TaxCatchAll" ma:showField="CatchAllData" ma:web="{09a0a711-4b0f-4fc4-96a2-145169229931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4E3F6D-E5D6-4FC5-8B0C-1393D9298C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43E715-9717-4AD2-95C5-3126680A42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9a0a711-4b0f-4fc4-96a2-145169229931"/>
    <ds:schemaRef ds:uri="925d310d-53cb-4c77-be22-c5fffb1d936d"/>
    <ds:schemaRef ds:uri="0df21c9d-47b1-4fd6-87c3-022582b370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8891</TotalTime>
  <Words>1448</Words>
  <Application>Microsoft Office PowerPoint</Application>
  <PresentationFormat>Widescreen</PresentationFormat>
  <Paragraphs>220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Noto Sans Light</vt:lpstr>
      <vt:lpstr>Aptos</vt:lpstr>
      <vt:lpstr>Aptos Display</vt:lpstr>
      <vt:lpstr>Arial</vt:lpstr>
      <vt:lpstr>Noto Sans</vt:lpstr>
      <vt:lpstr>Wingdings</vt:lpstr>
      <vt:lpstr>Office Theme</vt:lpstr>
      <vt:lpstr>Digital Accessibility and Equity Governance Board  AI and Accessibility Working Group Meeting</vt:lpstr>
      <vt:lpstr>Meeting Agenda</vt:lpstr>
      <vt:lpstr>Introduction and Roll Call</vt:lpstr>
      <vt:lpstr>Working Group Roll Call</vt:lpstr>
      <vt:lpstr>Working Group Roll Call Continued</vt:lpstr>
      <vt:lpstr>Working Group Roll Call Continued</vt:lpstr>
      <vt:lpstr>Working Group Overview</vt:lpstr>
      <vt:lpstr>Working Group Leadership</vt:lpstr>
      <vt:lpstr>Purpose</vt:lpstr>
      <vt:lpstr>Goals</vt:lpstr>
      <vt:lpstr>Goals (Continued)</vt:lpstr>
      <vt:lpstr>Potential Outcomes</vt:lpstr>
      <vt:lpstr>Potential Outcomes (Continued)</vt:lpstr>
      <vt:lpstr>Working Group Expectations</vt:lpstr>
      <vt:lpstr>Working Group Expectations (Continued)</vt:lpstr>
      <vt:lpstr>Group Establishment Questions</vt:lpstr>
      <vt:lpstr>Working Group Roadmap</vt:lpstr>
      <vt:lpstr>First 4 Months at a Glance</vt:lpstr>
      <vt:lpstr>AI Term Definitions </vt:lpstr>
      <vt:lpstr>AI Term Definitions (Continued)</vt:lpstr>
      <vt:lpstr>Resource Review</vt:lpstr>
      <vt:lpstr>Resource Review (Continued)</vt:lpstr>
      <vt:lpstr>AI Accessibility Use-Case Inventory (1 of 4)</vt:lpstr>
      <vt:lpstr>AI Accessibility Use-Case Inventory (2 of 4)</vt:lpstr>
      <vt:lpstr>AI Accessibility Use-Case Inventory (3 of 4)</vt:lpstr>
      <vt:lpstr>AI Accessibility Use-Case Inventory (4 of 4)</vt:lpstr>
      <vt:lpstr>Stakeholder Engagement (1 of 3)</vt:lpstr>
      <vt:lpstr>Stakeholder Engagement (2 of 3)</vt:lpstr>
      <vt:lpstr>Stakeholder Engagement (3 of 3)</vt:lpstr>
      <vt:lpstr>Next Steps  for AI and Accessibility Working Group</vt:lpstr>
      <vt:lpstr>What is Next for This Working Group</vt:lpstr>
      <vt:lpstr>Working Group Member Remarks</vt:lpstr>
      <vt:lpstr>Public Remarks</vt:lpstr>
      <vt:lpstr>Guidelines for Public Remarks</vt:lpstr>
      <vt:lpstr>Thank You</vt:lpstr>
    </vt:vector>
  </TitlesOfParts>
  <Company>Commonwealth of Massachusetts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Accessibility and Equity Governance board Meeting</dc:title>
  <dc:creator>Bloom, Ashley (EOTSS)</dc:creator>
  <cp:lastModifiedBy>Gannett, Yukiko (EOTSS)</cp:lastModifiedBy>
  <cp:revision>37</cp:revision>
  <dcterms:created xsi:type="dcterms:W3CDTF">2024-03-08T14:56:14Z</dcterms:created>
  <dcterms:modified xsi:type="dcterms:W3CDTF">2026-08-31T19:47:26Z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